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7"/>
  </p:notesMasterIdLst>
  <p:handoutMasterIdLst>
    <p:handoutMasterId r:id="rId18"/>
  </p:handoutMasterIdLst>
  <p:sldIdLst>
    <p:sldId id="430" r:id="rId2"/>
    <p:sldId id="432" r:id="rId3"/>
    <p:sldId id="431" r:id="rId4"/>
    <p:sldId id="421" r:id="rId5"/>
    <p:sldId id="422" r:id="rId6"/>
    <p:sldId id="423" r:id="rId7"/>
    <p:sldId id="424" r:id="rId8"/>
    <p:sldId id="425" r:id="rId9"/>
    <p:sldId id="426" r:id="rId10"/>
    <p:sldId id="429" r:id="rId11"/>
    <p:sldId id="428" r:id="rId12"/>
    <p:sldId id="427" r:id="rId13"/>
    <p:sldId id="433" r:id="rId14"/>
    <p:sldId id="434" r:id="rId15"/>
    <p:sldId id="43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006600"/>
    <a:srgbClr val="E7FC4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157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1" d="100"/>
          <a:sy n="61" d="100"/>
        </p:scale>
        <p:origin x="316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dgm:txFillClrLst>
    <dgm:txEffectClrLst/>
  </dgm:styleLbl>
</dgm:colorsDef>
</file>

<file path=ppt/diagrams/data1.xml><?xml version="1.0" encoding="utf-8"?>
<dgm:dataModel xmlns:dgm="http://schemas.openxmlformats.org/drawingml/2006/diagram" xmlns:a="http://schemas.openxmlformats.org/drawingml/2006/main">
  <dgm:ptLst>
    <dgm:pt modelId="{972DE63B-B6F9-46EC-AF1C-469D4E04A3F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4E3BADD-B036-44D2-B721-8006D98A7F47}">
      <dgm:prSet/>
      <dgm:spPr/>
      <dgm:t>
        <a:bodyPr/>
        <a:lstStyle/>
        <a:p>
          <a:r>
            <a:rPr lang="en-GB"/>
            <a:t>E-commerce involves the use of the Internet, the World Wide Web (Web), and mobile apps and browsers running on mobile devices to transact business. </a:t>
          </a:r>
          <a:endParaRPr lang="en-US"/>
        </a:p>
      </dgm:t>
    </dgm:pt>
    <dgm:pt modelId="{4B2F91CD-F748-4F8B-9986-5C8516BC1162}" type="parTrans" cxnId="{93F7D82D-D7D5-43B8-9D2D-F63151238286}">
      <dgm:prSet/>
      <dgm:spPr/>
      <dgm:t>
        <a:bodyPr/>
        <a:lstStyle/>
        <a:p>
          <a:endParaRPr lang="en-US"/>
        </a:p>
      </dgm:t>
    </dgm:pt>
    <dgm:pt modelId="{CC7FB979-3060-457D-880D-5541C41EDB7C}" type="sibTrans" cxnId="{93F7D82D-D7D5-43B8-9D2D-F63151238286}">
      <dgm:prSet/>
      <dgm:spPr/>
      <dgm:t>
        <a:bodyPr/>
        <a:lstStyle/>
        <a:p>
          <a:endParaRPr lang="en-US"/>
        </a:p>
      </dgm:t>
    </dgm:pt>
    <dgm:pt modelId="{E5016F31-35BD-412A-8C7C-317805A2382E}">
      <dgm:prSet/>
      <dgm:spPr/>
      <dgm:t>
        <a:bodyPr/>
        <a:lstStyle/>
        <a:p>
          <a:r>
            <a:rPr lang="en-GB"/>
            <a:t>Digitally enabled transactions include all transactions mediated by digital technology</a:t>
          </a:r>
          <a:endParaRPr lang="en-US"/>
        </a:p>
      </dgm:t>
    </dgm:pt>
    <dgm:pt modelId="{E1CBD378-D755-46A3-B49D-02E2B676E432}" type="parTrans" cxnId="{6D937C7B-3413-47F2-87B5-971B9CBB6AF3}">
      <dgm:prSet/>
      <dgm:spPr/>
      <dgm:t>
        <a:bodyPr/>
        <a:lstStyle/>
        <a:p>
          <a:endParaRPr lang="en-US"/>
        </a:p>
      </dgm:t>
    </dgm:pt>
    <dgm:pt modelId="{D4799C1A-F522-4AAA-BD17-5B1B29A0AA68}" type="sibTrans" cxnId="{6D937C7B-3413-47F2-87B5-971B9CBB6AF3}">
      <dgm:prSet/>
      <dgm:spPr/>
      <dgm:t>
        <a:bodyPr/>
        <a:lstStyle/>
        <a:p>
          <a:endParaRPr lang="en-US"/>
        </a:p>
      </dgm:t>
    </dgm:pt>
    <dgm:pt modelId="{A45C1A74-67DF-47ED-9068-CF9DB58F1654}">
      <dgm:prSet/>
      <dgm:spPr/>
      <dgm:t>
        <a:bodyPr/>
        <a:lstStyle/>
        <a:p>
          <a:r>
            <a:rPr lang="en-GB"/>
            <a:t>Commercial transactions involve the exchange of value (e.g., money) across organizational or individual boundaries in return for products and services</a:t>
          </a:r>
          <a:endParaRPr lang="en-US"/>
        </a:p>
      </dgm:t>
    </dgm:pt>
    <dgm:pt modelId="{36284D31-AEAA-4135-85FC-3DB3869678F7}" type="parTrans" cxnId="{D85ED450-CDFB-43D0-BCEE-D5BD622A9A27}">
      <dgm:prSet/>
      <dgm:spPr/>
      <dgm:t>
        <a:bodyPr/>
        <a:lstStyle/>
        <a:p>
          <a:endParaRPr lang="en-GB"/>
        </a:p>
      </dgm:t>
    </dgm:pt>
    <dgm:pt modelId="{6809C568-C7F1-47F0-953F-E28E39BACE42}" type="sibTrans" cxnId="{D85ED450-CDFB-43D0-BCEE-D5BD622A9A27}">
      <dgm:prSet/>
      <dgm:spPr/>
      <dgm:t>
        <a:bodyPr/>
        <a:lstStyle/>
        <a:p>
          <a:endParaRPr lang="en-GB"/>
        </a:p>
      </dgm:t>
    </dgm:pt>
    <dgm:pt modelId="{58C68AAD-7569-4041-97D8-95223986E4F4}" type="pres">
      <dgm:prSet presAssocID="{972DE63B-B6F9-46EC-AF1C-469D4E04A3FB}" presName="root" presStyleCnt="0">
        <dgm:presLayoutVars>
          <dgm:dir/>
          <dgm:resizeHandles val="exact"/>
        </dgm:presLayoutVars>
      </dgm:prSet>
      <dgm:spPr/>
    </dgm:pt>
    <dgm:pt modelId="{3AB2EB03-2F2F-4489-8A40-00D6BDF70D98}" type="pres">
      <dgm:prSet presAssocID="{F4E3BADD-B036-44D2-B721-8006D98A7F47}" presName="compNode" presStyleCnt="0"/>
      <dgm:spPr/>
    </dgm:pt>
    <dgm:pt modelId="{6A80A4B0-47E3-45B9-B9F8-B63154F68772}" type="pres">
      <dgm:prSet presAssocID="{F4E3BADD-B036-44D2-B721-8006D98A7F47}" presName="bgRect" presStyleLbl="bgShp" presStyleIdx="0" presStyleCnt="3"/>
      <dgm:spPr/>
    </dgm:pt>
    <dgm:pt modelId="{C1644A08-40FF-4736-B6C4-B11ED826D2D3}" type="pres">
      <dgm:prSet presAssocID="{F4E3BADD-B036-44D2-B721-8006D98A7F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F0275906-B1AD-4B36-9D37-EDD5364E1E49}" type="pres">
      <dgm:prSet presAssocID="{F4E3BADD-B036-44D2-B721-8006D98A7F47}" presName="spaceRect" presStyleCnt="0"/>
      <dgm:spPr/>
    </dgm:pt>
    <dgm:pt modelId="{D03AA6C9-7C1E-444E-843C-B08AB4CB80D9}" type="pres">
      <dgm:prSet presAssocID="{F4E3BADD-B036-44D2-B721-8006D98A7F47}" presName="parTx" presStyleLbl="revTx" presStyleIdx="0" presStyleCnt="3">
        <dgm:presLayoutVars>
          <dgm:chMax val="0"/>
          <dgm:chPref val="0"/>
        </dgm:presLayoutVars>
      </dgm:prSet>
      <dgm:spPr/>
    </dgm:pt>
    <dgm:pt modelId="{C96504B9-7F91-4CCF-93D2-15EC15FA7BF3}" type="pres">
      <dgm:prSet presAssocID="{CC7FB979-3060-457D-880D-5541C41EDB7C}" presName="sibTrans" presStyleCnt="0"/>
      <dgm:spPr/>
    </dgm:pt>
    <dgm:pt modelId="{CA46325A-74DD-4E6F-97C9-E64FAC34737D}" type="pres">
      <dgm:prSet presAssocID="{E5016F31-35BD-412A-8C7C-317805A2382E}" presName="compNode" presStyleCnt="0"/>
      <dgm:spPr/>
    </dgm:pt>
    <dgm:pt modelId="{18B9C4EE-CFE0-4918-8122-F7867633DF05}" type="pres">
      <dgm:prSet presAssocID="{E5016F31-35BD-412A-8C7C-317805A2382E}" presName="bgRect" presStyleLbl="bgShp" presStyleIdx="1" presStyleCnt="3"/>
      <dgm:spPr/>
    </dgm:pt>
    <dgm:pt modelId="{1EB09F9B-FCB8-456B-BCEC-C4D5A3D55637}" type="pres">
      <dgm:prSet presAssocID="{E5016F31-35BD-412A-8C7C-317805A238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B641DD5F-2BBA-41E5-B8FE-DC25ED3A6872}" type="pres">
      <dgm:prSet presAssocID="{E5016F31-35BD-412A-8C7C-317805A2382E}" presName="spaceRect" presStyleCnt="0"/>
      <dgm:spPr/>
    </dgm:pt>
    <dgm:pt modelId="{9520C637-2609-4FF9-B20C-7510ECBDB315}" type="pres">
      <dgm:prSet presAssocID="{E5016F31-35BD-412A-8C7C-317805A2382E}" presName="parTx" presStyleLbl="revTx" presStyleIdx="1" presStyleCnt="3">
        <dgm:presLayoutVars>
          <dgm:chMax val="0"/>
          <dgm:chPref val="0"/>
        </dgm:presLayoutVars>
      </dgm:prSet>
      <dgm:spPr/>
    </dgm:pt>
    <dgm:pt modelId="{024493F2-28F5-4754-97F2-9A25A84A308B}" type="pres">
      <dgm:prSet presAssocID="{D4799C1A-F522-4AAA-BD17-5B1B29A0AA68}" presName="sibTrans" presStyleCnt="0"/>
      <dgm:spPr/>
    </dgm:pt>
    <dgm:pt modelId="{2DBB7546-F0D2-44E6-A612-99D32A1E1442}" type="pres">
      <dgm:prSet presAssocID="{A45C1A74-67DF-47ED-9068-CF9DB58F1654}" presName="compNode" presStyleCnt="0"/>
      <dgm:spPr/>
    </dgm:pt>
    <dgm:pt modelId="{17249ADD-7591-4126-B669-E3E33D2DB8DB}" type="pres">
      <dgm:prSet presAssocID="{A45C1A74-67DF-47ED-9068-CF9DB58F1654}" presName="bgRect" presStyleLbl="bgShp" presStyleIdx="2" presStyleCnt="3"/>
      <dgm:spPr/>
    </dgm:pt>
    <dgm:pt modelId="{A75709AE-80FB-45F4-AD27-99D2231CE9E7}" type="pres">
      <dgm:prSet presAssocID="{A45C1A74-67DF-47ED-9068-CF9DB58F16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ED1CD99-5E02-4023-9440-9359A7AB4A67}" type="pres">
      <dgm:prSet presAssocID="{A45C1A74-67DF-47ED-9068-CF9DB58F1654}" presName="spaceRect" presStyleCnt="0"/>
      <dgm:spPr/>
    </dgm:pt>
    <dgm:pt modelId="{D5EF7E0A-8CDA-453B-B24D-90DECDA5DF63}" type="pres">
      <dgm:prSet presAssocID="{A45C1A74-67DF-47ED-9068-CF9DB58F1654}" presName="parTx" presStyleLbl="revTx" presStyleIdx="2" presStyleCnt="3">
        <dgm:presLayoutVars>
          <dgm:chMax val="0"/>
          <dgm:chPref val="0"/>
        </dgm:presLayoutVars>
      </dgm:prSet>
      <dgm:spPr/>
    </dgm:pt>
  </dgm:ptLst>
  <dgm:cxnLst>
    <dgm:cxn modelId="{88DB0011-F808-494E-84CD-80245A248088}" type="presOf" srcId="{A45C1A74-67DF-47ED-9068-CF9DB58F1654}" destId="{D5EF7E0A-8CDA-453B-B24D-90DECDA5DF63}" srcOrd="0" destOrd="0" presId="urn:microsoft.com/office/officeart/2018/2/layout/IconVerticalSolidList"/>
    <dgm:cxn modelId="{73943D19-EBC3-4EE8-A9AC-8F82EDDD8BAE}" type="presOf" srcId="{972DE63B-B6F9-46EC-AF1C-469D4E04A3FB}" destId="{58C68AAD-7569-4041-97D8-95223986E4F4}" srcOrd="0" destOrd="0" presId="urn:microsoft.com/office/officeart/2018/2/layout/IconVerticalSolidList"/>
    <dgm:cxn modelId="{93F7D82D-D7D5-43B8-9D2D-F63151238286}" srcId="{972DE63B-B6F9-46EC-AF1C-469D4E04A3FB}" destId="{F4E3BADD-B036-44D2-B721-8006D98A7F47}" srcOrd="0" destOrd="0" parTransId="{4B2F91CD-F748-4F8B-9986-5C8516BC1162}" sibTransId="{CC7FB979-3060-457D-880D-5541C41EDB7C}"/>
    <dgm:cxn modelId="{0DF82B67-6466-4E73-8B35-4266518D36EF}" type="presOf" srcId="{F4E3BADD-B036-44D2-B721-8006D98A7F47}" destId="{D03AA6C9-7C1E-444E-843C-B08AB4CB80D9}" srcOrd="0" destOrd="0" presId="urn:microsoft.com/office/officeart/2018/2/layout/IconVerticalSolidList"/>
    <dgm:cxn modelId="{D85ED450-CDFB-43D0-BCEE-D5BD622A9A27}" srcId="{972DE63B-B6F9-46EC-AF1C-469D4E04A3FB}" destId="{A45C1A74-67DF-47ED-9068-CF9DB58F1654}" srcOrd="2" destOrd="0" parTransId="{36284D31-AEAA-4135-85FC-3DB3869678F7}" sibTransId="{6809C568-C7F1-47F0-953F-E28E39BACE42}"/>
    <dgm:cxn modelId="{6D937C7B-3413-47F2-87B5-971B9CBB6AF3}" srcId="{972DE63B-B6F9-46EC-AF1C-469D4E04A3FB}" destId="{E5016F31-35BD-412A-8C7C-317805A2382E}" srcOrd="1" destOrd="0" parTransId="{E1CBD378-D755-46A3-B49D-02E2B676E432}" sibTransId="{D4799C1A-F522-4AAA-BD17-5B1B29A0AA68}"/>
    <dgm:cxn modelId="{8C4A02BD-7271-4EF3-84CE-AD80FE4C65AF}" type="presOf" srcId="{E5016F31-35BD-412A-8C7C-317805A2382E}" destId="{9520C637-2609-4FF9-B20C-7510ECBDB315}" srcOrd="0" destOrd="0" presId="urn:microsoft.com/office/officeart/2018/2/layout/IconVerticalSolidList"/>
    <dgm:cxn modelId="{BB0C1DD8-957D-4BEF-917C-866A16393E12}" type="presParOf" srcId="{58C68AAD-7569-4041-97D8-95223986E4F4}" destId="{3AB2EB03-2F2F-4489-8A40-00D6BDF70D98}" srcOrd="0" destOrd="0" presId="urn:microsoft.com/office/officeart/2018/2/layout/IconVerticalSolidList"/>
    <dgm:cxn modelId="{65F4EC02-E4FD-4C2A-8DBB-96149791DD39}" type="presParOf" srcId="{3AB2EB03-2F2F-4489-8A40-00D6BDF70D98}" destId="{6A80A4B0-47E3-45B9-B9F8-B63154F68772}" srcOrd="0" destOrd="0" presId="urn:microsoft.com/office/officeart/2018/2/layout/IconVerticalSolidList"/>
    <dgm:cxn modelId="{81B1330B-4E15-44DF-883F-3BD942376D72}" type="presParOf" srcId="{3AB2EB03-2F2F-4489-8A40-00D6BDF70D98}" destId="{C1644A08-40FF-4736-B6C4-B11ED826D2D3}" srcOrd="1" destOrd="0" presId="urn:microsoft.com/office/officeart/2018/2/layout/IconVerticalSolidList"/>
    <dgm:cxn modelId="{F817ECCC-C0D6-4A09-8F3E-D6F3CCC4221D}" type="presParOf" srcId="{3AB2EB03-2F2F-4489-8A40-00D6BDF70D98}" destId="{F0275906-B1AD-4B36-9D37-EDD5364E1E49}" srcOrd="2" destOrd="0" presId="urn:microsoft.com/office/officeart/2018/2/layout/IconVerticalSolidList"/>
    <dgm:cxn modelId="{3A6098BC-5037-434E-9A69-57A2CCEB83B5}" type="presParOf" srcId="{3AB2EB03-2F2F-4489-8A40-00D6BDF70D98}" destId="{D03AA6C9-7C1E-444E-843C-B08AB4CB80D9}" srcOrd="3" destOrd="0" presId="urn:microsoft.com/office/officeart/2018/2/layout/IconVerticalSolidList"/>
    <dgm:cxn modelId="{527308F0-E924-4E41-B739-CFF3052F97C2}" type="presParOf" srcId="{58C68AAD-7569-4041-97D8-95223986E4F4}" destId="{C96504B9-7F91-4CCF-93D2-15EC15FA7BF3}" srcOrd="1" destOrd="0" presId="urn:microsoft.com/office/officeart/2018/2/layout/IconVerticalSolidList"/>
    <dgm:cxn modelId="{6FF0568A-BA7A-4C51-A57C-5D548E7A47B9}" type="presParOf" srcId="{58C68AAD-7569-4041-97D8-95223986E4F4}" destId="{CA46325A-74DD-4E6F-97C9-E64FAC34737D}" srcOrd="2" destOrd="0" presId="urn:microsoft.com/office/officeart/2018/2/layout/IconVerticalSolidList"/>
    <dgm:cxn modelId="{A78B8446-E3A5-4D4C-8A05-B73AE60B3B73}" type="presParOf" srcId="{CA46325A-74DD-4E6F-97C9-E64FAC34737D}" destId="{18B9C4EE-CFE0-4918-8122-F7867633DF05}" srcOrd="0" destOrd="0" presId="urn:microsoft.com/office/officeart/2018/2/layout/IconVerticalSolidList"/>
    <dgm:cxn modelId="{A3FBEBE7-BCE7-4612-BE73-C7B8FFC9A7C6}" type="presParOf" srcId="{CA46325A-74DD-4E6F-97C9-E64FAC34737D}" destId="{1EB09F9B-FCB8-456B-BCEC-C4D5A3D55637}" srcOrd="1" destOrd="0" presId="urn:microsoft.com/office/officeart/2018/2/layout/IconVerticalSolidList"/>
    <dgm:cxn modelId="{BEFC9E01-D403-4E57-9780-B04F419A3DC7}" type="presParOf" srcId="{CA46325A-74DD-4E6F-97C9-E64FAC34737D}" destId="{B641DD5F-2BBA-41E5-B8FE-DC25ED3A6872}" srcOrd="2" destOrd="0" presId="urn:microsoft.com/office/officeart/2018/2/layout/IconVerticalSolidList"/>
    <dgm:cxn modelId="{65575BEA-025C-49E9-9A95-C5AD325722B2}" type="presParOf" srcId="{CA46325A-74DD-4E6F-97C9-E64FAC34737D}" destId="{9520C637-2609-4FF9-B20C-7510ECBDB315}" srcOrd="3" destOrd="0" presId="urn:microsoft.com/office/officeart/2018/2/layout/IconVerticalSolidList"/>
    <dgm:cxn modelId="{1CC4C7D4-4F68-4F2E-825C-436F136EAF3F}" type="presParOf" srcId="{58C68AAD-7569-4041-97D8-95223986E4F4}" destId="{024493F2-28F5-4754-97F2-9A25A84A308B}" srcOrd="3" destOrd="0" presId="urn:microsoft.com/office/officeart/2018/2/layout/IconVerticalSolidList"/>
    <dgm:cxn modelId="{E95B3D71-6EF0-4041-A0C8-39F59DA95A1E}" type="presParOf" srcId="{58C68AAD-7569-4041-97D8-95223986E4F4}" destId="{2DBB7546-F0D2-44E6-A612-99D32A1E1442}" srcOrd="4" destOrd="0" presId="urn:microsoft.com/office/officeart/2018/2/layout/IconVerticalSolidList"/>
    <dgm:cxn modelId="{4A459FED-A8C8-4507-A714-97B95CBCAE90}" type="presParOf" srcId="{2DBB7546-F0D2-44E6-A612-99D32A1E1442}" destId="{17249ADD-7591-4126-B669-E3E33D2DB8DB}" srcOrd="0" destOrd="0" presId="urn:microsoft.com/office/officeart/2018/2/layout/IconVerticalSolidList"/>
    <dgm:cxn modelId="{66476B82-D820-47C6-865F-C90C9B17FA54}" type="presParOf" srcId="{2DBB7546-F0D2-44E6-A612-99D32A1E1442}" destId="{A75709AE-80FB-45F4-AD27-99D2231CE9E7}" srcOrd="1" destOrd="0" presId="urn:microsoft.com/office/officeart/2018/2/layout/IconVerticalSolidList"/>
    <dgm:cxn modelId="{E1553B0F-04D4-4582-9F29-BB263DF1EF68}" type="presParOf" srcId="{2DBB7546-F0D2-44E6-A612-99D32A1E1442}" destId="{DED1CD99-5E02-4023-9440-9359A7AB4A67}" srcOrd="2" destOrd="0" presId="urn:microsoft.com/office/officeart/2018/2/layout/IconVerticalSolidList"/>
    <dgm:cxn modelId="{B7A1C75C-5501-4DA4-8153-3CC4321D8CAC}" type="presParOf" srcId="{2DBB7546-F0D2-44E6-A612-99D32A1E1442}" destId="{D5EF7E0A-8CDA-453B-B24D-90DECDA5DF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6C32C7-CF8D-4D36-B833-CC9A1EB49AF1}" type="doc">
      <dgm:prSet loTypeId="urn:microsoft.com/office/officeart/2018/5/layout/IconCircleLabelList" loCatId="icon" qsTypeId="urn:microsoft.com/office/officeart/2005/8/quickstyle/simple1" qsCatId="simple" csTypeId="urn:microsoft.com/office/officeart/2018/5/colors/Iconchunking_coloredtext_accent2_2" csCatId="accent2" phldr="1"/>
      <dgm:spPr/>
      <dgm:t>
        <a:bodyPr/>
        <a:lstStyle/>
        <a:p>
          <a:endParaRPr lang="en-US"/>
        </a:p>
      </dgm:t>
    </dgm:pt>
    <dgm:pt modelId="{F62FFBE3-61E9-4D17-87F5-2EA8BFFC0414}">
      <dgm:prSet/>
      <dgm:spPr/>
      <dgm:t>
        <a:bodyPr/>
        <a:lstStyle/>
        <a:p>
          <a:pPr>
            <a:lnSpc>
              <a:spcPct val="100000"/>
            </a:lnSpc>
            <a:defRPr cap="all"/>
          </a:pPr>
          <a:r>
            <a:rPr lang="en-US"/>
            <a:t>Ubiquity </a:t>
          </a:r>
        </a:p>
      </dgm:t>
    </dgm:pt>
    <dgm:pt modelId="{8B2F9E25-6386-4E38-91F3-37299D683D8D}" type="parTrans" cxnId="{248F6243-D0DD-4FC1-9DA4-B70F972F2059}">
      <dgm:prSet/>
      <dgm:spPr/>
      <dgm:t>
        <a:bodyPr/>
        <a:lstStyle/>
        <a:p>
          <a:endParaRPr lang="en-US"/>
        </a:p>
      </dgm:t>
    </dgm:pt>
    <dgm:pt modelId="{B7666AD4-FBDF-4C4F-9C19-985183256F4F}" type="sibTrans" cxnId="{248F6243-D0DD-4FC1-9DA4-B70F972F2059}">
      <dgm:prSet/>
      <dgm:spPr/>
      <dgm:t>
        <a:bodyPr/>
        <a:lstStyle/>
        <a:p>
          <a:endParaRPr lang="en-US"/>
        </a:p>
      </dgm:t>
    </dgm:pt>
    <dgm:pt modelId="{3EFE6876-EA56-4541-998E-B70195F40CC3}">
      <dgm:prSet/>
      <dgm:spPr/>
      <dgm:t>
        <a:bodyPr/>
        <a:lstStyle/>
        <a:p>
          <a:pPr>
            <a:lnSpc>
              <a:spcPct val="100000"/>
            </a:lnSpc>
            <a:defRPr cap="all"/>
          </a:pPr>
          <a:r>
            <a:rPr lang="en-US"/>
            <a:t>Global reach </a:t>
          </a:r>
        </a:p>
      </dgm:t>
    </dgm:pt>
    <dgm:pt modelId="{3E9B3AA0-9302-4760-A29A-3BF3353A75E9}" type="parTrans" cxnId="{AB62C4C3-2616-4413-B626-D209F52DF95F}">
      <dgm:prSet/>
      <dgm:spPr/>
      <dgm:t>
        <a:bodyPr/>
        <a:lstStyle/>
        <a:p>
          <a:endParaRPr lang="en-US"/>
        </a:p>
      </dgm:t>
    </dgm:pt>
    <dgm:pt modelId="{2D2B6621-FE2B-4978-A75A-264AE2E5645A}" type="sibTrans" cxnId="{AB62C4C3-2616-4413-B626-D209F52DF95F}">
      <dgm:prSet/>
      <dgm:spPr/>
      <dgm:t>
        <a:bodyPr/>
        <a:lstStyle/>
        <a:p>
          <a:endParaRPr lang="en-US"/>
        </a:p>
      </dgm:t>
    </dgm:pt>
    <dgm:pt modelId="{BB05E3C8-8A60-4AD9-BFBA-2C971AB9E3FC}">
      <dgm:prSet/>
      <dgm:spPr/>
      <dgm:t>
        <a:bodyPr/>
        <a:lstStyle/>
        <a:p>
          <a:pPr>
            <a:lnSpc>
              <a:spcPct val="100000"/>
            </a:lnSpc>
            <a:defRPr cap="all"/>
          </a:pPr>
          <a:r>
            <a:rPr lang="en-US"/>
            <a:t>Universal standards </a:t>
          </a:r>
        </a:p>
      </dgm:t>
    </dgm:pt>
    <dgm:pt modelId="{AEEFFB04-116A-4D4D-AC62-C1F152A8735A}" type="parTrans" cxnId="{5C42E1C1-B1FF-4EA7-A338-BD3B818022FA}">
      <dgm:prSet/>
      <dgm:spPr/>
      <dgm:t>
        <a:bodyPr/>
        <a:lstStyle/>
        <a:p>
          <a:endParaRPr lang="en-US"/>
        </a:p>
      </dgm:t>
    </dgm:pt>
    <dgm:pt modelId="{56B1C2F1-B7B2-4BFF-BECE-D1AC9C874F47}" type="sibTrans" cxnId="{5C42E1C1-B1FF-4EA7-A338-BD3B818022FA}">
      <dgm:prSet/>
      <dgm:spPr/>
      <dgm:t>
        <a:bodyPr/>
        <a:lstStyle/>
        <a:p>
          <a:endParaRPr lang="en-US"/>
        </a:p>
      </dgm:t>
    </dgm:pt>
    <dgm:pt modelId="{536D1284-C358-4EFA-BB84-027EBF63ADF2}">
      <dgm:prSet/>
      <dgm:spPr/>
      <dgm:t>
        <a:bodyPr/>
        <a:lstStyle/>
        <a:p>
          <a:pPr>
            <a:lnSpc>
              <a:spcPct val="100000"/>
            </a:lnSpc>
            <a:defRPr cap="all"/>
          </a:pPr>
          <a:r>
            <a:rPr lang="en-US"/>
            <a:t>Information richness </a:t>
          </a:r>
        </a:p>
      </dgm:t>
    </dgm:pt>
    <dgm:pt modelId="{1EB0ED28-81D2-4DEB-9A1F-E313FDD3457E}" type="parTrans" cxnId="{A91B103C-2C39-4607-A6DB-1903B1DEBFF8}">
      <dgm:prSet/>
      <dgm:spPr/>
      <dgm:t>
        <a:bodyPr/>
        <a:lstStyle/>
        <a:p>
          <a:endParaRPr lang="en-US"/>
        </a:p>
      </dgm:t>
    </dgm:pt>
    <dgm:pt modelId="{DAFF3E60-C36B-49A7-B7F1-921F3B382668}" type="sibTrans" cxnId="{A91B103C-2C39-4607-A6DB-1903B1DEBFF8}">
      <dgm:prSet/>
      <dgm:spPr/>
      <dgm:t>
        <a:bodyPr/>
        <a:lstStyle/>
        <a:p>
          <a:endParaRPr lang="en-US"/>
        </a:p>
      </dgm:t>
    </dgm:pt>
    <dgm:pt modelId="{7D64478A-D6C7-43C8-9151-DFEF3607D885}">
      <dgm:prSet/>
      <dgm:spPr/>
      <dgm:t>
        <a:bodyPr/>
        <a:lstStyle/>
        <a:p>
          <a:pPr>
            <a:lnSpc>
              <a:spcPct val="100000"/>
            </a:lnSpc>
            <a:defRPr cap="all"/>
          </a:pPr>
          <a:r>
            <a:rPr lang="en-US"/>
            <a:t>Interactivity </a:t>
          </a:r>
        </a:p>
      </dgm:t>
    </dgm:pt>
    <dgm:pt modelId="{6A777B06-B736-411D-8770-DE4A1CAD5412}" type="parTrans" cxnId="{B0F76265-51A9-4DFA-B2BD-58A823992521}">
      <dgm:prSet/>
      <dgm:spPr/>
      <dgm:t>
        <a:bodyPr/>
        <a:lstStyle/>
        <a:p>
          <a:endParaRPr lang="en-US"/>
        </a:p>
      </dgm:t>
    </dgm:pt>
    <dgm:pt modelId="{9634AD11-77CC-476A-B682-A579EC015ADF}" type="sibTrans" cxnId="{B0F76265-51A9-4DFA-B2BD-58A823992521}">
      <dgm:prSet/>
      <dgm:spPr/>
      <dgm:t>
        <a:bodyPr/>
        <a:lstStyle/>
        <a:p>
          <a:endParaRPr lang="en-US"/>
        </a:p>
      </dgm:t>
    </dgm:pt>
    <dgm:pt modelId="{D9DC4767-A59F-47CE-9097-8A907DC77677}">
      <dgm:prSet/>
      <dgm:spPr/>
      <dgm:t>
        <a:bodyPr/>
        <a:lstStyle/>
        <a:p>
          <a:pPr>
            <a:lnSpc>
              <a:spcPct val="100000"/>
            </a:lnSpc>
            <a:defRPr cap="all"/>
          </a:pPr>
          <a:r>
            <a:rPr lang="en-US"/>
            <a:t>Information density</a:t>
          </a:r>
        </a:p>
      </dgm:t>
    </dgm:pt>
    <dgm:pt modelId="{BDA26E68-B442-4823-9326-96F07BA86135}" type="parTrans" cxnId="{523526E7-3604-473C-8D48-2BC2A9B9C8F0}">
      <dgm:prSet/>
      <dgm:spPr/>
      <dgm:t>
        <a:bodyPr/>
        <a:lstStyle/>
        <a:p>
          <a:endParaRPr lang="en-US"/>
        </a:p>
      </dgm:t>
    </dgm:pt>
    <dgm:pt modelId="{2AB233B2-6516-4424-8500-E67F431A2CF3}" type="sibTrans" cxnId="{523526E7-3604-473C-8D48-2BC2A9B9C8F0}">
      <dgm:prSet/>
      <dgm:spPr/>
      <dgm:t>
        <a:bodyPr/>
        <a:lstStyle/>
        <a:p>
          <a:endParaRPr lang="en-US"/>
        </a:p>
      </dgm:t>
    </dgm:pt>
    <dgm:pt modelId="{CA52284E-3522-4F54-A2B1-5DC64788DE6F}">
      <dgm:prSet/>
      <dgm:spPr/>
      <dgm:t>
        <a:bodyPr/>
        <a:lstStyle/>
        <a:p>
          <a:pPr>
            <a:lnSpc>
              <a:spcPct val="100000"/>
            </a:lnSpc>
            <a:defRPr cap="all"/>
          </a:pPr>
          <a:r>
            <a:rPr lang="en-US"/>
            <a:t>Personalization/customization</a:t>
          </a:r>
        </a:p>
      </dgm:t>
    </dgm:pt>
    <dgm:pt modelId="{D642BA25-E2D3-4E61-9E79-7DC6D8B01630}" type="parTrans" cxnId="{AA4FFA9F-6ACC-4D62-83CD-815AFC0250BA}">
      <dgm:prSet/>
      <dgm:spPr/>
      <dgm:t>
        <a:bodyPr/>
        <a:lstStyle/>
        <a:p>
          <a:endParaRPr lang="en-US"/>
        </a:p>
      </dgm:t>
    </dgm:pt>
    <dgm:pt modelId="{4C2EA4B8-0B56-46D9-BA41-A8696EA93D59}" type="sibTrans" cxnId="{AA4FFA9F-6ACC-4D62-83CD-815AFC0250BA}">
      <dgm:prSet/>
      <dgm:spPr/>
      <dgm:t>
        <a:bodyPr/>
        <a:lstStyle/>
        <a:p>
          <a:endParaRPr lang="en-US"/>
        </a:p>
      </dgm:t>
    </dgm:pt>
    <dgm:pt modelId="{18D01F39-ABBD-4747-A531-B6B5792F5095}">
      <dgm:prSet/>
      <dgm:spPr/>
      <dgm:t>
        <a:bodyPr/>
        <a:lstStyle/>
        <a:p>
          <a:pPr>
            <a:lnSpc>
              <a:spcPct val="100000"/>
            </a:lnSpc>
            <a:defRPr cap="all"/>
          </a:pPr>
          <a:r>
            <a:rPr lang="en-US"/>
            <a:t>Social technology</a:t>
          </a:r>
        </a:p>
      </dgm:t>
    </dgm:pt>
    <dgm:pt modelId="{DA524D3D-1EDF-4939-BFA8-087702A75A61}" type="parTrans" cxnId="{82B714F0-5D7D-4F58-8567-6CF873ECCF6C}">
      <dgm:prSet/>
      <dgm:spPr/>
      <dgm:t>
        <a:bodyPr/>
        <a:lstStyle/>
        <a:p>
          <a:endParaRPr lang="en-US"/>
        </a:p>
      </dgm:t>
    </dgm:pt>
    <dgm:pt modelId="{CFAB1CC3-7218-4183-91D7-57BC8E5EAB66}" type="sibTrans" cxnId="{82B714F0-5D7D-4F58-8567-6CF873ECCF6C}">
      <dgm:prSet/>
      <dgm:spPr/>
      <dgm:t>
        <a:bodyPr/>
        <a:lstStyle/>
        <a:p>
          <a:endParaRPr lang="en-US"/>
        </a:p>
      </dgm:t>
    </dgm:pt>
    <dgm:pt modelId="{4C14672A-C4AD-4F20-8C9F-9561921FF0EA}" type="pres">
      <dgm:prSet presAssocID="{B96C32C7-CF8D-4D36-B833-CC9A1EB49AF1}" presName="root" presStyleCnt="0">
        <dgm:presLayoutVars>
          <dgm:dir/>
          <dgm:resizeHandles val="exact"/>
        </dgm:presLayoutVars>
      </dgm:prSet>
      <dgm:spPr/>
    </dgm:pt>
    <dgm:pt modelId="{8DB4666A-16DF-4572-B827-670BEEB3E223}" type="pres">
      <dgm:prSet presAssocID="{F62FFBE3-61E9-4D17-87F5-2EA8BFFC0414}" presName="compNode" presStyleCnt="0"/>
      <dgm:spPr/>
    </dgm:pt>
    <dgm:pt modelId="{336BF40B-DA7E-4723-9853-EA55D8D8B653}" type="pres">
      <dgm:prSet presAssocID="{F62FFBE3-61E9-4D17-87F5-2EA8BFFC0414}" presName="iconBgRect" presStyleLbl="bgShp" presStyleIdx="0" presStyleCnt="8"/>
      <dgm:spPr/>
    </dgm:pt>
    <dgm:pt modelId="{D2054803-9C08-4CDC-A9D4-7AE5554A0F07}" type="pres">
      <dgm:prSet presAssocID="{F62FFBE3-61E9-4D17-87F5-2EA8BFFC041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g under Magnifying Glass"/>
        </a:ext>
      </dgm:extLst>
    </dgm:pt>
    <dgm:pt modelId="{89D22B13-F0A9-4748-AD92-51288A82E9C1}" type="pres">
      <dgm:prSet presAssocID="{F62FFBE3-61E9-4D17-87F5-2EA8BFFC0414}" presName="spaceRect" presStyleCnt="0"/>
      <dgm:spPr/>
    </dgm:pt>
    <dgm:pt modelId="{F151FF89-E703-4AAD-AA3B-BB1EAB94319E}" type="pres">
      <dgm:prSet presAssocID="{F62FFBE3-61E9-4D17-87F5-2EA8BFFC0414}" presName="textRect" presStyleLbl="revTx" presStyleIdx="0" presStyleCnt="8">
        <dgm:presLayoutVars>
          <dgm:chMax val="1"/>
          <dgm:chPref val="1"/>
        </dgm:presLayoutVars>
      </dgm:prSet>
      <dgm:spPr/>
    </dgm:pt>
    <dgm:pt modelId="{C4CB26F5-0688-4BB3-9FEB-3E066FFAAEE4}" type="pres">
      <dgm:prSet presAssocID="{B7666AD4-FBDF-4C4F-9C19-985183256F4F}" presName="sibTrans" presStyleCnt="0"/>
      <dgm:spPr/>
    </dgm:pt>
    <dgm:pt modelId="{E45EB414-B38A-4BD6-B293-D16462D52529}" type="pres">
      <dgm:prSet presAssocID="{3EFE6876-EA56-4541-998E-B70195F40CC3}" presName="compNode" presStyleCnt="0"/>
      <dgm:spPr/>
    </dgm:pt>
    <dgm:pt modelId="{01A5D90D-D3D6-48F7-8FC7-0C9CB53DB609}" type="pres">
      <dgm:prSet presAssocID="{3EFE6876-EA56-4541-998E-B70195F40CC3}" presName="iconBgRect" presStyleLbl="bgShp" presStyleIdx="1" presStyleCnt="8"/>
      <dgm:spPr/>
    </dgm:pt>
    <dgm:pt modelId="{AC83FD37-053B-4554-84C2-7BC58E8455DF}" type="pres">
      <dgm:prSet presAssocID="{3EFE6876-EA56-4541-998E-B70195F40CC3}"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arth Globe Americas"/>
        </a:ext>
      </dgm:extLst>
    </dgm:pt>
    <dgm:pt modelId="{8C3C549C-002B-4468-AC71-7EED3057D1A6}" type="pres">
      <dgm:prSet presAssocID="{3EFE6876-EA56-4541-998E-B70195F40CC3}" presName="spaceRect" presStyleCnt="0"/>
      <dgm:spPr/>
    </dgm:pt>
    <dgm:pt modelId="{E09C3027-4D3D-4049-A5C0-8F6990E1DEB4}" type="pres">
      <dgm:prSet presAssocID="{3EFE6876-EA56-4541-998E-B70195F40CC3}" presName="textRect" presStyleLbl="revTx" presStyleIdx="1" presStyleCnt="8">
        <dgm:presLayoutVars>
          <dgm:chMax val="1"/>
          <dgm:chPref val="1"/>
        </dgm:presLayoutVars>
      </dgm:prSet>
      <dgm:spPr/>
    </dgm:pt>
    <dgm:pt modelId="{DE30F0DB-7BE2-4076-90F9-96FD0AA96748}" type="pres">
      <dgm:prSet presAssocID="{2D2B6621-FE2B-4978-A75A-264AE2E5645A}" presName="sibTrans" presStyleCnt="0"/>
      <dgm:spPr/>
    </dgm:pt>
    <dgm:pt modelId="{9A89CD5A-9011-45B4-88AF-4A06C9B57683}" type="pres">
      <dgm:prSet presAssocID="{BB05E3C8-8A60-4AD9-BFBA-2C971AB9E3FC}" presName="compNode" presStyleCnt="0"/>
      <dgm:spPr/>
    </dgm:pt>
    <dgm:pt modelId="{29E4A028-3DA2-41D1-B710-D014CACDCA9B}" type="pres">
      <dgm:prSet presAssocID="{BB05E3C8-8A60-4AD9-BFBA-2C971AB9E3FC}" presName="iconBgRect" presStyleLbl="bgShp" presStyleIdx="2" presStyleCnt="8"/>
      <dgm:spPr/>
    </dgm:pt>
    <dgm:pt modelId="{6C717D8D-3B4D-4291-8B50-50A8D85C5776}" type="pres">
      <dgm:prSet presAssocID="{BB05E3C8-8A60-4AD9-BFBA-2C971AB9E3FC}"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C664C2C6-CFA5-45DC-9E9A-10BD03CC8493}" type="pres">
      <dgm:prSet presAssocID="{BB05E3C8-8A60-4AD9-BFBA-2C971AB9E3FC}" presName="spaceRect" presStyleCnt="0"/>
      <dgm:spPr/>
    </dgm:pt>
    <dgm:pt modelId="{8F98B7C8-0800-405A-B774-29C6A3FF3235}" type="pres">
      <dgm:prSet presAssocID="{BB05E3C8-8A60-4AD9-BFBA-2C971AB9E3FC}" presName="textRect" presStyleLbl="revTx" presStyleIdx="2" presStyleCnt="8">
        <dgm:presLayoutVars>
          <dgm:chMax val="1"/>
          <dgm:chPref val="1"/>
        </dgm:presLayoutVars>
      </dgm:prSet>
      <dgm:spPr/>
    </dgm:pt>
    <dgm:pt modelId="{8628C61E-C65D-482E-A945-6B783A21CBD0}" type="pres">
      <dgm:prSet presAssocID="{56B1C2F1-B7B2-4BFF-BECE-D1AC9C874F47}" presName="sibTrans" presStyleCnt="0"/>
      <dgm:spPr/>
    </dgm:pt>
    <dgm:pt modelId="{21CC66DD-D0E7-49AB-9492-0CBAED588F0B}" type="pres">
      <dgm:prSet presAssocID="{536D1284-C358-4EFA-BB84-027EBF63ADF2}" presName="compNode" presStyleCnt="0"/>
      <dgm:spPr/>
    </dgm:pt>
    <dgm:pt modelId="{AEAA29D2-B20F-466E-8979-4130E611AB94}" type="pres">
      <dgm:prSet presAssocID="{536D1284-C358-4EFA-BB84-027EBF63ADF2}" presName="iconBgRect" presStyleLbl="bgShp" presStyleIdx="3" presStyleCnt="8"/>
      <dgm:spPr/>
    </dgm:pt>
    <dgm:pt modelId="{A9F91B6C-98D7-48AF-A7E9-CF6DA07FEF46}" type="pres">
      <dgm:prSet presAssocID="{536D1284-C358-4EFA-BB84-027EBF63ADF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3C1D1ACB-E3F0-4B18-BAF6-BBA81B1903F1}" type="pres">
      <dgm:prSet presAssocID="{536D1284-C358-4EFA-BB84-027EBF63ADF2}" presName="spaceRect" presStyleCnt="0"/>
      <dgm:spPr/>
    </dgm:pt>
    <dgm:pt modelId="{4A6F4720-C7F4-4CA8-B634-CE74B5A050D6}" type="pres">
      <dgm:prSet presAssocID="{536D1284-C358-4EFA-BB84-027EBF63ADF2}" presName="textRect" presStyleLbl="revTx" presStyleIdx="3" presStyleCnt="8">
        <dgm:presLayoutVars>
          <dgm:chMax val="1"/>
          <dgm:chPref val="1"/>
        </dgm:presLayoutVars>
      </dgm:prSet>
      <dgm:spPr/>
    </dgm:pt>
    <dgm:pt modelId="{2DE21A7E-92F0-4868-AFE8-04C4FFC50BB1}" type="pres">
      <dgm:prSet presAssocID="{DAFF3E60-C36B-49A7-B7F1-921F3B382668}" presName="sibTrans" presStyleCnt="0"/>
      <dgm:spPr/>
    </dgm:pt>
    <dgm:pt modelId="{77DBD5BC-DBDD-4D6D-91C4-B82B30C25D53}" type="pres">
      <dgm:prSet presAssocID="{7D64478A-D6C7-43C8-9151-DFEF3607D885}" presName="compNode" presStyleCnt="0"/>
      <dgm:spPr/>
    </dgm:pt>
    <dgm:pt modelId="{E22EFD09-6B0C-422A-A564-D163845ECE9F}" type="pres">
      <dgm:prSet presAssocID="{7D64478A-D6C7-43C8-9151-DFEF3607D885}" presName="iconBgRect" presStyleLbl="bgShp" presStyleIdx="4" presStyleCnt="8"/>
      <dgm:spPr/>
    </dgm:pt>
    <dgm:pt modelId="{27E4246A-B6B1-464A-9331-57C0C2458075}" type="pres">
      <dgm:prSet presAssocID="{7D64478A-D6C7-43C8-9151-DFEF3607D885}"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49E26389-2502-41AB-A3BF-DA899356338B}" type="pres">
      <dgm:prSet presAssocID="{7D64478A-D6C7-43C8-9151-DFEF3607D885}" presName="spaceRect" presStyleCnt="0"/>
      <dgm:spPr/>
    </dgm:pt>
    <dgm:pt modelId="{B865E4B2-135E-473C-B987-22FB21B063EB}" type="pres">
      <dgm:prSet presAssocID="{7D64478A-D6C7-43C8-9151-DFEF3607D885}" presName="textRect" presStyleLbl="revTx" presStyleIdx="4" presStyleCnt="8">
        <dgm:presLayoutVars>
          <dgm:chMax val="1"/>
          <dgm:chPref val="1"/>
        </dgm:presLayoutVars>
      </dgm:prSet>
      <dgm:spPr/>
    </dgm:pt>
    <dgm:pt modelId="{E984464A-CFE9-4A64-B481-430A9D8FE0E7}" type="pres">
      <dgm:prSet presAssocID="{9634AD11-77CC-476A-B682-A579EC015ADF}" presName="sibTrans" presStyleCnt="0"/>
      <dgm:spPr/>
    </dgm:pt>
    <dgm:pt modelId="{D037372F-1923-4AD8-9A70-6FA0EA0362F5}" type="pres">
      <dgm:prSet presAssocID="{D9DC4767-A59F-47CE-9097-8A907DC77677}" presName="compNode" presStyleCnt="0"/>
      <dgm:spPr/>
    </dgm:pt>
    <dgm:pt modelId="{2DCC1033-AD46-4AA2-B018-46F01FCE4CC3}" type="pres">
      <dgm:prSet presAssocID="{D9DC4767-A59F-47CE-9097-8A907DC77677}" presName="iconBgRect" presStyleLbl="bgShp" presStyleIdx="5" presStyleCnt="8"/>
      <dgm:spPr/>
    </dgm:pt>
    <dgm:pt modelId="{969020A1-5A49-4FE0-AAA3-50BAC1097561}" type="pres">
      <dgm:prSet presAssocID="{D9DC4767-A59F-47CE-9097-8A907DC7767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ocument"/>
        </a:ext>
      </dgm:extLst>
    </dgm:pt>
    <dgm:pt modelId="{014EF287-A6EB-4047-B19F-CD6FC006B031}" type="pres">
      <dgm:prSet presAssocID="{D9DC4767-A59F-47CE-9097-8A907DC77677}" presName="spaceRect" presStyleCnt="0"/>
      <dgm:spPr/>
    </dgm:pt>
    <dgm:pt modelId="{44D0EFD5-3066-4B10-AFD5-631580C7A041}" type="pres">
      <dgm:prSet presAssocID="{D9DC4767-A59F-47CE-9097-8A907DC77677}" presName="textRect" presStyleLbl="revTx" presStyleIdx="5" presStyleCnt="8">
        <dgm:presLayoutVars>
          <dgm:chMax val="1"/>
          <dgm:chPref val="1"/>
        </dgm:presLayoutVars>
      </dgm:prSet>
      <dgm:spPr/>
    </dgm:pt>
    <dgm:pt modelId="{83610682-61EB-4523-A9F3-A4B98F41EEEA}" type="pres">
      <dgm:prSet presAssocID="{2AB233B2-6516-4424-8500-E67F431A2CF3}" presName="sibTrans" presStyleCnt="0"/>
      <dgm:spPr/>
    </dgm:pt>
    <dgm:pt modelId="{B18F8FFF-EF19-47E6-BD25-B1F89377FBCD}" type="pres">
      <dgm:prSet presAssocID="{CA52284E-3522-4F54-A2B1-5DC64788DE6F}" presName="compNode" presStyleCnt="0"/>
      <dgm:spPr/>
    </dgm:pt>
    <dgm:pt modelId="{D071A5AF-67B5-452A-A056-5E8C19749DF3}" type="pres">
      <dgm:prSet presAssocID="{CA52284E-3522-4F54-A2B1-5DC64788DE6F}" presName="iconBgRect" presStyleLbl="bgShp" presStyleIdx="6" presStyleCnt="8"/>
      <dgm:spPr/>
    </dgm:pt>
    <dgm:pt modelId="{BD1C6D54-3FB8-47A5-8ED0-538110CACD13}" type="pres">
      <dgm:prSet presAssocID="{CA52284E-3522-4F54-A2B1-5DC64788DE6F}"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ears"/>
        </a:ext>
      </dgm:extLst>
    </dgm:pt>
    <dgm:pt modelId="{86AE6E0F-6375-4BCC-9B9B-7DB72D0FB620}" type="pres">
      <dgm:prSet presAssocID="{CA52284E-3522-4F54-A2B1-5DC64788DE6F}" presName="spaceRect" presStyleCnt="0"/>
      <dgm:spPr/>
    </dgm:pt>
    <dgm:pt modelId="{7A073E96-2E2F-4C91-873B-DEB0323832BD}" type="pres">
      <dgm:prSet presAssocID="{CA52284E-3522-4F54-A2B1-5DC64788DE6F}" presName="textRect" presStyleLbl="revTx" presStyleIdx="6" presStyleCnt="8">
        <dgm:presLayoutVars>
          <dgm:chMax val="1"/>
          <dgm:chPref val="1"/>
        </dgm:presLayoutVars>
      </dgm:prSet>
      <dgm:spPr/>
    </dgm:pt>
    <dgm:pt modelId="{13CFDD3C-4A08-4814-9B47-70F545EEC919}" type="pres">
      <dgm:prSet presAssocID="{4C2EA4B8-0B56-46D9-BA41-A8696EA93D59}" presName="sibTrans" presStyleCnt="0"/>
      <dgm:spPr/>
    </dgm:pt>
    <dgm:pt modelId="{3E284D83-A1BF-44A7-B650-BEFAC59FF5AE}" type="pres">
      <dgm:prSet presAssocID="{18D01F39-ABBD-4747-A531-B6B5792F5095}" presName="compNode" presStyleCnt="0"/>
      <dgm:spPr/>
    </dgm:pt>
    <dgm:pt modelId="{19BFC77C-D8CB-441D-8D7E-7F3A91ED69E0}" type="pres">
      <dgm:prSet presAssocID="{18D01F39-ABBD-4747-A531-B6B5792F5095}" presName="iconBgRect" presStyleLbl="bgShp" presStyleIdx="7" presStyleCnt="8"/>
      <dgm:spPr/>
    </dgm:pt>
    <dgm:pt modelId="{D7FB5D88-E765-453C-AB77-5FB148C8E130}" type="pres">
      <dgm:prSet presAssocID="{18D01F39-ABBD-4747-A531-B6B5792F5095}"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omputer"/>
        </a:ext>
      </dgm:extLst>
    </dgm:pt>
    <dgm:pt modelId="{8DF92F51-74F9-4E85-B411-2FE9699C26AE}" type="pres">
      <dgm:prSet presAssocID="{18D01F39-ABBD-4747-A531-B6B5792F5095}" presName="spaceRect" presStyleCnt="0"/>
      <dgm:spPr/>
    </dgm:pt>
    <dgm:pt modelId="{5AAA001E-1A11-4576-9913-0380D75FC843}" type="pres">
      <dgm:prSet presAssocID="{18D01F39-ABBD-4747-A531-B6B5792F5095}" presName="textRect" presStyleLbl="revTx" presStyleIdx="7" presStyleCnt="8">
        <dgm:presLayoutVars>
          <dgm:chMax val="1"/>
          <dgm:chPref val="1"/>
        </dgm:presLayoutVars>
      </dgm:prSet>
      <dgm:spPr/>
    </dgm:pt>
  </dgm:ptLst>
  <dgm:cxnLst>
    <dgm:cxn modelId="{06A9471D-F775-46EE-89C5-7778079C9FDE}" type="presOf" srcId="{18D01F39-ABBD-4747-A531-B6B5792F5095}" destId="{5AAA001E-1A11-4576-9913-0380D75FC843}" srcOrd="0" destOrd="0" presId="urn:microsoft.com/office/officeart/2018/5/layout/IconCircleLabelList"/>
    <dgm:cxn modelId="{A91B103C-2C39-4607-A6DB-1903B1DEBFF8}" srcId="{B96C32C7-CF8D-4D36-B833-CC9A1EB49AF1}" destId="{536D1284-C358-4EFA-BB84-027EBF63ADF2}" srcOrd="3" destOrd="0" parTransId="{1EB0ED28-81D2-4DEB-9A1F-E313FDD3457E}" sibTransId="{DAFF3E60-C36B-49A7-B7F1-921F3B382668}"/>
    <dgm:cxn modelId="{248F6243-D0DD-4FC1-9DA4-B70F972F2059}" srcId="{B96C32C7-CF8D-4D36-B833-CC9A1EB49AF1}" destId="{F62FFBE3-61E9-4D17-87F5-2EA8BFFC0414}" srcOrd="0" destOrd="0" parTransId="{8B2F9E25-6386-4E38-91F3-37299D683D8D}" sibTransId="{B7666AD4-FBDF-4C4F-9C19-985183256F4F}"/>
    <dgm:cxn modelId="{B0F76265-51A9-4DFA-B2BD-58A823992521}" srcId="{B96C32C7-CF8D-4D36-B833-CC9A1EB49AF1}" destId="{7D64478A-D6C7-43C8-9151-DFEF3607D885}" srcOrd="4" destOrd="0" parTransId="{6A777B06-B736-411D-8770-DE4A1CAD5412}" sibTransId="{9634AD11-77CC-476A-B682-A579EC015ADF}"/>
    <dgm:cxn modelId="{FCE8646E-ECB4-481E-97B4-E2830DFC72A0}" type="presOf" srcId="{CA52284E-3522-4F54-A2B1-5DC64788DE6F}" destId="{7A073E96-2E2F-4C91-873B-DEB0323832BD}" srcOrd="0" destOrd="0" presId="urn:microsoft.com/office/officeart/2018/5/layout/IconCircleLabelList"/>
    <dgm:cxn modelId="{E4911B54-6896-43FA-B4B8-9BE456F6DFB8}" type="presOf" srcId="{BB05E3C8-8A60-4AD9-BFBA-2C971AB9E3FC}" destId="{8F98B7C8-0800-405A-B774-29C6A3FF3235}" srcOrd="0" destOrd="0" presId="urn:microsoft.com/office/officeart/2018/5/layout/IconCircleLabelList"/>
    <dgm:cxn modelId="{A0285574-E893-4CD6-9EDB-A7F2EA47CE53}" type="presOf" srcId="{D9DC4767-A59F-47CE-9097-8A907DC77677}" destId="{44D0EFD5-3066-4B10-AFD5-631580C7A041}" srcOrd="0" destOrd="0" presId="urn:microsoft.com/office/officeart/2018/5/layout/IconCircleLabelList"/>
    <dgm:cxn modelId="{142A7F85-18DD-4424-85CE-A043E7EDFC6E}" type="presOf" srcId="{7D64478A-D6C7-43C8-9151-DFEF3607D885}" destId="{B865E4B2-135E-473C-B987-22FB21B063EB}" srcOrd="0" destOrd="0" presId="urn:microsoft.com/office/officeart/2018/5/layout/IconCircleLabelList"/>
    <dgm:cxn modelId="{FE072693-140A-4011-AE66-3013B5707B22}" type="presOf" srcId="{F62FFBE3-61E9-4D17-87F5-2EA8BFFC0414}" destId="{F151FF89-E703-4AAD-AA3B-BB1EAB94319E}" srcOrd="0" destOrd="0" presId="urn:microsoft.com/office/officeart/2018/5/layout/IconCircleLabelList"/>
    <dgm:cxn modelId="{AA4FFA9F-6ACC-4D62-83CD-815AFC0250BA}" srcId="{B96C32C7-CF8D-4D36-B833-CC9A1EB49AF1}" destId="{CA52284E-3522-4F54-A2B1-5DC64788DE6F}" srcOrd="6" destOrd="0" parTransId="{D642BA25-E2D3-4E61-9E79-7DC6D8B01630}" sibTransId="{4C2EA4B8-0B56-46D9-BA41-A8696EA93D59}"/>
    <dgm:cxn modelId="{9508A1B7-7289-4239-992F-EDD39CF1902E}" type="presOf" srcId="{536D1284-C358-4EFA-BB84-027EBF63ADF2}" destId="{4A6F4720-C7F4-4CA8-B634-CE74B5A050D6}" srcOrd="0" destOrd="0" presId="urn:microsoft.com/office/officeart/2018/5/layout/IconCircleLabelList"/>
    <dgm:cxn modelId="{5C42E1C1-B1FF-4EA7-A338-BD3B818022FA}" srcId="{B96C32C7-CF8D-4D36-B833-CC9A1EB49AF1}" destId="{BB05E3C8-8A60-4AD9-BFBA-2C971AB9E3FC}" srcOrd="2" destOrd="0" parTransId="{AEEFFB04-116A-4D4D-AC62-C1F152A8735A}" sibTransId="{56B1C2F1-B7B2-4BFF-BECE-D1AC9C874F47}"/>
    <dgm:cxn modelId="{AB62C4C3-2616-4413-B626-D209F52DF95F}" srcId="{B96C32C7-CF8D-4D36-B833-CC9A1EB49AF1}" destId="{3EFE6876-EA56-4541-998E-B70195F40CC3}" srcOrd="1" destOrd="0" parTransId="{3E9B3AA0-9302-4760-A29A-3BF3353A75E9}" sibTransId="{2D2B6621-FE2B-4978-A75A-264AE2E5645A}"/>
    <dgm:cxn modelId="{C50433DB-F933-4F4A-A36E-0E5EFE73ADE1}" type="presOf" srcId="{B96C32C7-CF8D-4D36-B833-CC9A1EB49AF1}" destId="{4C14672A-C4AD-4F20-8C9F-9561921FF0EA}" srcOrd="0" destOrd="0" presId="urn:microsoft.com/office/officeart/2018/5/layout/IconCircleLabelList"/>
    <dgm:cxn modelId="{523526E7-3604-473C-8D48-2BC2A9B9C8F0}" srcId="{B96C32C7-CF8D-4D36-B833-CC9A1EB49AF1}" destId="{D9DC4767-A59F-47CE-9097-8A907DC77677}" srcOrd="5" destOrd="0" parTransId="{BDA26E68-B442-4823-9326-96F07BA86135}" sibTransId="{2AB233B2-6516-4424-8500-E67F431A2CF3}"/>
    <dgm:cxn modelId="{82B714F0-5D7D-4F58-8567-6CF873ECCF6C}" srcId="{B96C32C7-CF8D-4D36-B833-CC9A1EB49AF1}" destId="{18D01F39-ABBD-4747-A531-B6B5792F5095}" srcOrd="7" destOrd="0" parTransId="{DA524D3D-1EDF-4939-BFA8-087702A75A61}" sibTransId="{CFAB1CC3-7218-4183-91D7-57BC8E5EAB66}"/>
    <dgm:cxn modelId="{875302F7-5B57-4B8C-9215-1A3716DB3EA8}" type="presOf" srcId="{3EFE6876-EA56-4541-998E-B70195F40CC3}" destId="{E09C3027-4D3D-4049-A5C0-8F6990E1DEB4}" srcOrd="0" destOrd="0" presId="urn:microsoft.com/office/officeart/2018/5/layout/IconCircleLabelList"/>
    <dgm:cxn modelId="{F6BBA945-D1BA-4C20-A37C-B56FC71278D8}" type="presParOf" srcId="{4C14672A-C4AD-4F20-8C9F-9561921FF0EA}" destId="{8DB4666A-16DF-4572-B827-670BEEB3E223}" srcOrd="0" destOrd="0" presId="urn:microsoft.com/office/officeart/2018/5/layout/IconCircleLabelList"/>
    <dgm:cxn modelId="{6D807E47-DD33-4988-B9CC-1DF859D68FF7}" type="presParOf" srcId="{8DB4666A-16DF-4572-B827-670BEEB3E223}" destId="{336BF40B-DA7E-4723-9853-EA55D8D8B653}" srcOrd="0" destOrd="0" presId="urn:microsoft.com/office/officeart/2018/5/layout/IconCircleLabelList"/>
    <dgm:cxn modelId="{3E41F7FA-79DC-4781-A745-C04D8FDBAA96}" type="presParOf" srcId="{8DB4666A-16DF-4572-B827-670BEEB3E223}" destId="{D2054803-9C08-4CDC-A9D4-7AE5554A0F07}" srcOrd="1" destOrd="0" presId="urn:microsoft.com/office/officeart/2018/5/layout/IconCircleLabelList"/>
    <dgm:cxn modelId="{E2BAC37E-4F3A-49E3-8786-231FCADB2505}" type="presParOf" srcId="{8DB4666A-16DF-4572-B827-670BEEB3E223}" destId="{89D22B13-F0A9-4748-AD92-51288A82E9C1}" srcOrd="2" destOrd="0" presId="urn:microsoft.com/office/officeart/2018/5/layout/IconCircleLabelList"/>
    <dgm:cxn modelId="{DF01D456-2337-40E1-9101-70EE32B83CDE}" type="presParOf" srcId="{8DB4666A-16DF-4572-B827-670BEEB3E223}" destId="{F151FF89-E703-4AAD-AA3B-BB1EAB94319E}" srcOrd="3" destOrd="0" presId="urn:microsoft.com/office/officeart/2018/5/layout/IconCircleLabelList"/>
    <dgm:cxn modelId="{5C6908F6-4C95-4F01-938D-AA7F986A89B5}" type="presParOf" srcId="{4C14672A-C4AD-4F20-8C9F-9561921FF0EA}" destId="{C4CB26F5-0688-4BB3-9FEB-3E066FFAAEE4}" srcOrd="1" destOrd="0" presId="urn:microsoft.com/office/officeart/2018/5/layout/IconCircleLabelList"/>
    <dgm:cxn modelId="{B1375666-908C-48D5-BF2C-EFD2DB272803}" type="presParOf" srcId="{4C14672A-C4AD-4F20-8C9F-9561921FF0EA}" destId="{E45EB414-B38A-4BD6-B293-D16462D52529}" srcOrd="2" destOrd="0" presId="urn:microsoft.com/office/officeart/2018/5/layout/IconCircleLabelList"/>
    <dgm:cxn modelId="{25935290-8F2A-46F3-A85E-80E4B5FBEE2A}" type="presParOf" srcId="{E45EB414-B38A-4BD6-B293-D16462D52529}" destId="{01A5D90D-D3D6-48F7-8FC7-0C9CB53DB609}" srcOrd="0" destOrd="0" presId="urn:microsoft.com/office/officeart/2018/5/layout/IconCircleLabelList"/>
    <dgm:cxn modelId="{1AE58E89-DAF4-4080-8B35-F673F03DAA0C}" type="presParOf" srcId="{E45EB414-B38A-4BD6-B293-D16462D52529}" destId="{AC83FD37-053B-4554-84C2-7BC58E8455DF}" srcOrd="1" destOrd="0" presId="urn:microsoft.com/office/officeart/2018/5/layout/IconCircleLabelList"/>
    <dgm:cxn modelId="{233036E8-AEB8-47E5-B7F8-3CEEFECDA826}" type="presParOf" srcId="{E45EB414-B38A-4BD6-B293-D16462D52529}" destId="{8C3C549C-002B-4468-AC71-7EED3057D1A6}" srcOrd="2" destOrd="0" presId="urn:microsoft.com/office/officeart/2018/5/layout/IconCircleLabelList"/>
    <dgm:cxn modelId="{20542A38-598C-42A6-8BAB-F14FF53A8402}" type="presParOf" srcId="{E45EB414-B38A-4BD6-B293-D16462D52529}" destId="{E09C3027-4D3D-4049-A5C0-8F6990E1DEB4}" srcOrd="3" destOrd="0" presId="urn:microsoft.com/office/officeart/2018/5/layout/IconCircleLabelList"/>
    <dgm:cxn modelId="{755FCB8A-7297-46EE-B146-4AF30865A639}" type="presParOf" srcId="{4C14672A-C4AD-4F20-8C9F-9561921FF0EA}" destId="{DE30F0DB-7BE2-4076-90F9-96FD0AA96748}" srcOrd="3" destOrd="0" presId="urn:microsoft.com/office/officeart/2018/5/layout/IconCircleLabelList"/>
    <dgm:cxn modelId="{4F6BC3AC-624B-4568-ABAA-3939FA706BE6}" type="presParOf" srcId="{4C14672A-C4AD-4F20-8C9F-9561921FF0EA}" destId="{9A89CD5A-9011-45B4-88AF-4A06C9B57683}" srcOrd="4" destOrd="0" presId="urn:microsoft.com/office/officeart/2018/5/layout/IconCircleLabelList"/>
    <dgm:cxn modelId="{D46A44CA-E648-4C48-A30B-BD441674BFAC}" type="presParOf" srcId="{9A89CD5A-9011-45B4-88AF-4A06C9B57683}" destId="{29E4A028-3DA2-41D1-B710-D014CACDCA9B}" srcOrd="0" destOrd="0" presId="urn:microsoft.com/office/officeart/2018/5/layout/IconCircleLabelList"/>
    <dgm:cxn modelId="{9574B881-7529-4FC0-BB43-AC48589CB072}" type="presParOf" srcId="{9A89CD5A-9011-45B4-88AF-4A06C9B57683}" destId="{6C717D8D-3B4D-4291-8B50-50A8D85C5776}" srcOrd="1" destOrd="0" presId="urn:microsoft.com/office/officeart/2018/5/layout/IconCircleLabelList"/>
    <dgm:cxn modelId="{3160591B-41C5-4CD3-A140-79A615FE252B}" type="presParOf" srcId="{9A89CD5A-9011-45B4-88AF-4A06C9B57683}" destId="{C664C2C6-CFA5-45DC-9E9A-10BD03CC8493}" srcOrd="2" destOrd="0" presId="urn:microsoft.com/office/officeart/2018/5/layout/IconCircleLabelList"/>
    <dgm:cxn modelId="{6091F5ED-A262-4B8E-8639-2A492494907E}" type="presParOf" srcId="{9A89CD5A-9011-45B4-88AF-4A06C9B57683}" destId="{8F98B7C8-0800-405A-B774-29C6A3FF3235}" srcOrd="3" destOrd="0" presId="urn:microsoft.com/office/officeart/2018/5/layout/IconCircleLabelList"/>
    <dgm:cxn modelId="{EB9D061E-B400-4DE8-956F-56B4149DE3A9}" type="presParOf" srcId="{4C14672A-C4AD-4F20-8C9F-9561921FF0EA}" destId="{8628C61E-C65D-482E-A945-6B783A21CBD0}" srcOrd="5" destOrd="0" presId="urn:microsoft.com/office/officeart/2018/5/layout/IconCircleLabelList"/>
    <dgm:cxn modelId="{83347125-AEBA-4A57-9044-477C236FCC44}" type="presParOf" srcId="{4C14672A-C4AD-4F20-8C9F-9561921FF0EA}" destId="{21CC66DD-D0E7-49AB-9492-0CBAED588F0B}" srcOrd="6" destOrd="0" presId="urn:microsoft.com/office/officeart/2018/5/layout/IconCircleLabelList"/>
    <dgm:cxn modelId="{DF8DDBBA-A9EA-4269-AE97-0D7B78EB5EFE}" type="presParOf" srcId="{21CC66DD-D0E7-49AB-9492-0CBAED588F0B}" destId="{AEAA29D2-B20F-466E-8979-4130E611AB94}" srcOrd="0" destOrd="0" presId="urn:microsoft.com/office/officeart/2018/5/layout/IconCircleLabelList"/>
    <dgm:cxn modelId="{F9AECEBA-9522-4FA3-8896-DBBC33BF31AF}" type="presParOf" srcId="{21CC66DD-D0E7-49AB-9492-0CBAED588F0B}" destId="{A9F91B6C-98D7-48AF-A7E9-CF6DA07FEF46}" srcOrd="1" destOrd="0" presId="urn:microsoft.com/office/officeart/2018/5/layout/IconCircleLabelList"/>
    <dgm:cxn modelId="{3F83BEF6-AC72-46C8-89C9-3D0092786DA2}" type="presParOf" srcId="{21CC66DD-D0E7-49AB-9492-0CBAED588F0B}" destId="{3C1D1ACB-E3F0-4B18-BAF6-BBA81B1903F1}" srcOrd="2" destOrd="0" presId="urn:microsoft.com/office/officeart/2018/5/layout/IconCircleLabelList"/>
    <dgm:cxn modelId="{C133B9AE-279A-4C66-880C-190DD50E7CEC}" type="presParOf" srcId="{21CC66DD-D0E7-49AB-9492-0CBAED588F0B}" destId="{4A6F4720-C7F4-4CA8-B634-CE74B5A050D6}" srcOrd="3" destOrd="0" presId="urn:microsoft.com/office/officeart/2018/5/layout/IconCircleLabelList"/>
    <dgm:cxn modelId="{BD47C6D4-9FF4-412F-AC64-C6D60E9E8A56}" type="presParOf" srcId="{4C14672A-C4AD-4F20-8C9F-9561921FF0EA}" destId="{2DE21A7E-92F0-4868-AFE8-04C4FFC50BB1}" srcOrd="7" destOrd="0" presId="urn:microsoft.com/office/officeart/2018/5/layout/IconCircleLabelList"/>
    <dgm:cxn modelId="{7A00F9D4-C0C2-4C7C-9BC4-C8570CF1C453}" type="presParOf" srcId="{4C14672A-C4AD-4F20-8C9F-9561921FF0EA}" destId="{77DBD5BC-DBDD-4D6D-91C4-B82B30C25D53}" srcOrd="8" destOrd="0" presId="urn:microsoft.com/office/officeart/2018/5/layout/IconCircleLabelList"/>
    <dgm:cxn modelId="{D66C5BAA-F0AC-40DB-8B4F-CAC2ECC164E5}" type="presParOf" srcId="{77DBD5BC-DBDD-4D6D-91C4-B82B30C25D53}" destId="{E22EFD09-6B0C-422A-A564-D163845ECE9F}" srcOrd="0" destOrd="0" presId="urn:microsoft.com/office/officeart/2018/5/layout/IconCircleLabelList"/>
    <dgm:cxn modelId="{5D731EDB-243A-46E0-83FE-0282836BFD29}" type="presParOf" srcId="{77DBD5BC-DBDD-4D6D-91C4-B82B30C25D53}" destId="{27E4246A-B6B1-464A-9331-57C0C2458075}" srcOrd="1" destOrd="0" presId="urn:microsoft.com/office/officeart/2018/5/layout/IconCircleLabelList"/>
    <dgm:cxn modelId="{3CF3E22E-EA6D-4550-A820-DE886EDA3978}" type="presParOf" srcId="{77DBD5BC-DBDD-4D6D-91C4-B82B30C25D53}" destId="{49E26389-2502-41AB-A3BF-DA899356338B}" srcOrd="2" destOrd="0" presId="urn:microsoft.com/office/officeart/2018/5/layout/IconCircleLabelList"/>
    <dgm:cxn modelId="{40F9AD9E-A97D-4130-82A9-6722B15DA162}" type="presParOf" srcId="{77DBD5BC-DBDD-4D6D-91C4-B82B30C25D53}" destId="{B865E4B2-135E-473C-B987-22FB21B063EB}" srcOrd="3" destOrd="0" presId="urn:microsoft.com/office/officeart/2018/5/layout/IconCircleLabelList"/>
    <dgm:cxn modelId="{5F4C8B98-794B-4F20-9B8F-D9C9903BF508}" type="presParOf" srcId="{4C14672A-C4AD-4F20-8C9F-9561921FF0EA}" destId="{E984464A-CFE9-4A64-B481-430A9D8FE0E7}" srcOrd="9" destOrd="0" presId="urn:microsoft.com/office/officeart/2018/5/layout/IconCircleLabelList"/>
    <dgm:cxn modelId="{6B99424F-24B1-4E14-9F5B-DFCB3F46E679}" type="presParOf" srcId="{4C14672A-C4AD-4F20-8C9F-9561921FF0EA}" destId="{D037372F-1923-4AD8-9A70-6FA0EA0362F5}" srcOrd="10" destOrd="0" presId="urn:microsoft.com/office/officeart/2018/5/layout/IconCircleLabelList"/>
    <dgm:cxn modelId="{6AB9858F-4466-49A8-9B19-83C9D86650B1}" type="presParOf" srcId="{D037372F-1923-4AD8-9A70-6FA0EA0362F5}" destId="{2DCC1033-AD46-4AA2-B018-46F01FCE4CC3}" srcOrd="0" destOrd="0" presId="urn:microsoft.com/office/officeart/2018/5/layout/IconCircleLabelList"/>
    <dgm:cxn modelId="{53E7DA07-5651-45E5-AAE8-F22413A7B446}" type="presParOf" srcId="{D037372F-1923-4AD8-9A70-6FA0EA0362F5}" destId="{969020A1-5A49-4FE0-AAA3-50BAC1097561}" srcOrd="1" destOrd="0" presId="urn:microsoft.com/office/officeart/2018/5/layout/IconCircleLabelList"/>
    <dgm:cxn modelId="{2A3DD392-C59B-4B1C-897D-2EDB30416350}" type="presParOf" srcId="{D037372F-1923-4AD8-9A70-6FA0EA0362F5}" destId="{014EF287-A6EB-4047-B19F-CD6FC006B031}" srcOrd="2" destOrd="0" presId="urn:microsoft.com/office/officeart/2018/5/layout/IconCircleLabelList"/>
    <dgm:cxn modelId="{3BF14530-45AF-4CBF-970A-5FDCE57A36DA}" type="presParOf" srcId="{D037372F-1923-4AD8-9A70-6FA0EA0362F5}" destId="{44D0EFD5-3066-4B10-AFD5-631580C7A041}" srcOrd="3" destOrd="0" presId="urn:microsoft.com/office/officeart/2018/5/layout/IconCircleLabelList"/>
    <dgm:cxn modelId="{8502207B-8C33-4055-B67E-738DFFAC3536}" type="presParOf" srcId="{4C14672A-C4AD-4F20-8C9F-9561921FF0EA}" destId="{83610682-61EB-4523-A9F3-A4B98F41EEEA}" srcOrd="11" destOrd="0" presId="urn:microsoft.com/office/officeart/2018/5/layout/IconCircleLabelList"/>
    <dgm:cxn modelId="{884DDED4-AE79-4FF3-A05E-E843DADE1A15}" type="presParOf" srcId="{4C14672A-C4AD-4F20-8C9F-9561921FF0EA}" destId="{B18F8FFF-EF19-47E6-BD25-B1F89377FBCD}" srcOrd="12" destOrd="0" presId="urn:microsoft.com/office/officeart/2018/5/layout/IconCircleLabelList"/>
    <dgm:cxn modelId="{CE52CB30-DD6B-495F-B87D-85ECF1DB03E7}" type="presParOf" srcId="{B18F8FFF-EF19-47E6-BD25-B1F89377FBCD}" destId="{D071A5AF-67B5-452A-A056-5E8C19749DF3}" srcOrd="0" destOrd="0" presId="urn:microsoft.com/office/officeart/2018/5/layout/IconCircleLabelList"/>
    <dgm:cxn modelId="{AACAE93D-3B30-4B2A-9322-901BED6AF8B6}" type="presParOf" srcId="{B18F8FFF-EF19-47E6-BD25-B1F89377FBCD}" destId="{BD1C6D54-3FB8-47A5-8ED0-538110CACD13}" srcOrd="1" destOrd="0" presId="urn:microsoft.com/office/officeart/2018/5/layout/IconCircleLabelList"/>
    <dgm:cxn modelId="{30FD4879-51A0-48AC-AEF4-C715CA993DA1}" type="presParOf" srcId="{B18F8FFF-EF19-47E6-BD25-B1F89377FBCD}" destId="{86AE6E0F-6375-4BCC-9B9B-7DB72D0FB620}" srcOrd="2" destOrd="0" presId="urn:microsoft.com/office/officeart/2018/5/layout/IconCircleLabelList"/>
    <dgm:cxn modelId="{FC7644D0-4073-4A2D-8DD6-63849E4C713E}" type="presParOf" srcId="{B18F8FFF-EF19-47E6-BD25-B1F89377FBCD}" destId="{7A073E96-2E2F-4C91-873B-DEB0323832BD}" srcOrd="3" destOrd="0" presId="urn:microsoft.com/office/officeart/2018/5/layout/IconCircleLabelList"/>
    <dgm:cxn modelId="{11D7917D-64FB-450F-8D5D-F0C349CD97FB}" type="presParOf" srcId="{4C14672A-C4AD-4F20-8C9F-9561921FF0EA}" destId="{13CFDD3C-4A08-4814-9B47-70F545EEC919}" srcOrd="13" destOrd="0" presId="urn:microsoft.com/office/officeart/2018/5/layout/IconCircleLabelList"/>
    <dgm:cxn modelId="{751E35A2-C76F-40D8-B55C-2E7594CB35CB}" type="presParOf" srcId="{4C14672A-C4AD-4F20-8C9F-9561921FF0EA}" destId="{3E284D83-A1BF-44A7-B650-BEFAC59FF5AE}" srcOrd="14" destOrd="0" presId="urn:microsoft.com/office/officeart/2018/5/layout/IconCircleLabelList"/>
    <dgm:cxn modelId="{1DD72DC5-91FA-4F9B-AC0C-0B5063DCD325}" type="presParOf" srcId="{3E284D83-A1BF-44A7-B650-BEFAC59FF5AE}" destId="{19BFC77C-D8CB-441D-8D7E-7F3A91ED69E0}" srcOrd="0" destOrd="0" presId="urn:microsoft.com/office/officeart/2018/5/layout/IconCircleLabelList"/>
    <dgm:cxn modelId="{23E2222C-484C-46C9-9B39-01B2B7C394B1}" type="presParOf" srcId="{3E284D83-A1BF-44A7-B650-BEFAC59FF5AE}" destId="{D7FB5D88-E765-453C-AB77-5FB148C8E130}" srcOrd="1" destOrd="0" presId="urn:microsoft.com/office/officeart/2018/5/layout/IconCircleLabelList"/>
    <dgm:cxn modelId="{AFD01481-48BB-4507-B7D9-D51E09997A47}" type="presParOf" srcId="{3E284D83-A1BF-44A7-B650-BEFAC59FF5AE}" destId="{8DF92F51-74F9-4E85-B411-2FE9699C26AE}" srcOrd="2" destOrd="0" presId="urn:microsoft.com/office/officeart/2018/5/layout/IconCircleLabelList"/>
    <dgm:cxn modelId="{D78E4485-2F90-4EF2-BE49-D5D995E209ED}" type="presParOf" srcId="{3E284D83-A1BF-44A7-B650-BEFAC59FF5AE}" destId="{5AAA001E-1A11-4576-9913-0380D75FC84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0A4B0-47E3-45B9-B9F8-B63154F68772}">
      <dsp:nvSpPr>
        <dsp:cNvPr id="0" name=""/>
        <dsp:cNvSpPr/>
      </dsp:nvSpPr>
      <dsp:spPr>
        <a:xfrm>
          <a:off x="0" y="462"/>
          <a:ext cx="7543800" cy="10814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44A08-40FF-4736-B6C4-B11ED826D2D3}">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3AA6C9-7C1E-444E-843C-B08AB4CB80D9}">
      <dsp:nvSpPr>
        <dsp:cNvPr id="0" name=""/>
        <dsp:cNvSpPr/>
      </dsp:nvSpPr>
      <dsp:spPr>
        <a:xfrm>
          <a:off x="1249101" y="462"/>
          <a:ext cx="62946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89000">
            <a:lnSpc>
              <a:spcPct val="90000"/>
            </a:lnSpc>
            <a:spcBef>
              <a:spcPct val="0"/>
            </a:spcBef>
            <a:spcAft>
              <a:spcPct val="35000"/>
            </a:spcAft>
            <a:buNone/>
          </a:pPr>
          <a:r>
            <a:rPr lang="en-GB" sz="2000" kern="1200"/>
            <a:t>E-commerce involves the use of the Internet, the World Wide Web (Web), and mobile apps and browsers running on mobile devices to transact business. </a:t>
          </a:r>
          <a:endParaRPr lang="en-US" sz="2000" kern="1200"/>
        </a:p>
      </dsp:txBody>
      <dsp:txXfrm>
        <a:off x="1249101" y="462"/>
        <a:ext cx="6294698" cy="1081473"/>
      </dsp:txXfrm>
    </dsp:sp>
    <dsp:sp modelId="{18B9C4EE-CFE0-4918-8122-F7867633DF05}">
      <dsp:nvSpPr>
        <dsp:cNvPr id="0" name=""/>
        <dsp:cNvSpPr/>
      </dsp:nvSpPr>
      <dsp:spPr>
        <a:xfrm>
          <a:off x="0" y="1352303"/>
          <a:ext cx="7543800" cy="10814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B09F9B-FCB8-456B-BCEC-C4D5A3D55637}">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20C637-2609-4FF9-B20C-7510ECBDB315}">
      <dsp:nvSpPr>
        <dsp:cNvPr id="0" name=""/>
        <dsp:cNvSpPr/>
      </dsp:nvSpPr>
      <dsp:spPr>
        <a:xfrm>
          <a:off x="1249101" y="1352303"/>
          <a:ext cx="62946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89000">
            <a:lnSpc>
              <a:spcPct val="90000"/>
            </a:lnSpc>
            <a:spcBef>
              <a:spcPct val="0"/>
            </a:spcBef>
            <a:spcAft>
              <a:spcPct val="35000"/>
            </a:spcAft>
            <a:buNone/>
          </a:pPr>
          <a:r>
            <a:rPr lang="en-GB" sz="2000" kern="1200"/>
            <a:t>Digitally enabled transactions include all transactions mediated by digital technology</a:t>
          </a:r>
          <a:endParaRPr lang="en-US" sz="2000" kern="1200"/>
        </a:p>
      </dsp:txBody>
      <dsp:txXfrm>
        <a:off x="1249101" y="1352303"/>
        <a:ext cx="6294698" cy="1081473"/>
      </dsp:txXfrm>
    </dsp:sp>
    <dsp:sp modelId="{17249ADD-7591-4126-B669-E3E33D2DB8DB}">
      <dsp:nvSpPr>
        <dsp:cNvPr id="0" name=""/>
        <dsp:cNvSpPr/>
      </dsp:nvSpPr>
      <dsp:spPr>
        <a:xfrm>
          <a:off x="0" y="2704144"/>
          <a:ext cx="7543800" cy="10814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709AE-80FB-45F4-AD27-99D2231CE9E7}">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F7E0A-8CDA-453B-B24D-90DECDA5DF63}">
      <dsp:nvSpPr>
        <dsp:cNvPr id="0" name=""/>
        <dsp:cNvSpPr/>
      </dsp:nvSpPr>
      <dsp:spPr>
        <a:xfrm>
          <a:off x="1249101" y="2704144"/>
          <a:ext cx="62946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889000">
            <a:lnSpc>
              <a:spcPct val="90000"/>
            </a:lnSpc>
            <a:spcBef>
              <a:spcPct val="0"/>
            </a:spcBef>
            <a:spcAft>
              <a:spcPct val="35000"/>
            </a:spcAft>
            <a:buNone/>
          </a:pPr>
          <a:r>
            <a:rPr lang="en-GB" sz="2000" kern="1200"/>
            <a:t>Commercial transactions involve the exchange of value (e.g., money) across organizational or individual boundaries in return for products and services</a:t>
          </a:r>
          <a:endParaRPr lang="en-US" sz="2000" kern="1200"/>
        </a:p>
      </dsp:txBody>
      <dsp:txXfrm>
        <a:off x="1249101" y="2704144"/>
        <a:ext cx="6294698" cy="1081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BF40B-DA7E-4723-9853-EA55D8D8B653}">
      <dsp:nvSpPr>
        <dsp:cNvPr id="0" name=""/>
        <dsp:cNvSpPr/>
      </dsp:nvSpPr>
      <dsp:spPr>
        <a:xfrm>
          <a:off x="466093" y="2238"/>
          <a:ext cx="832078" cy="8320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054803-9C08-4CDC-A9D4-7AE5554A0F07}">
      <dsp:nvSpPr>
        <dsp:cNvPr id="0" name=""/>
        <dsp:cNvSpPr/>
      </dsp:nvSpPr>
      <dsp:spPr>
        <a:xfrm>
          <a:off x="643421" y="179566"/>
          <a:ext cx="477421" cy="477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51FF89-E703-4AAD-AA3B-BB1EAB94319E}">
      <dsp:nvSpPr>
        <dsp:cNvPr id="0" name=""/>
        <dsp:cNvSpPr/>
      </dsp:nvSpPr>
      <dsp:spPr>
        <a:xfrm>
          <a:off x="200100" y="1093488"/>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Ubiquity </a:t>
          </a:r>
        </a:p>
      </dsp:txBody>
      <dsp:txXfrm>
        <a:off x="200100" y="1093488"/>
        <a:ext cx="1364062" cy="545625"/>
      </dsp:txXfrm>
    </dsp:sp>
    <dsp:sp modelId="{01A5D90D-D3D6-48F7-8FC7-0C9CB53DB609}">
      <dsp:nvSpPr>
        <dsp:cNvPr id="0" name=""/>
        <dsp:cNvSpPr/>
      </dsp:nvSpPr>
      <dsp:spPr>
        <a:xfrm>
          <a:off x="2068866" y="2238"/>
          <a:ext cx="832078" cy="8320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83FD37-053B-4554-84C2-7BC58E8455DF}">
      <dsp:nvSpPr>
        <dsp:cNvPr id="0" name=""/>
        <dsp:cNvSpPr/>
      </dsp:nvSpPr>
      <dsp:spPr>
        <a:xfrm>
          <a:off x="2246194" y="179566"/>
          <a:ext cx="477421" cy="477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9C3027-4D3D-4049-A5C0-8F6990E1DEB4}">
      <dsp:nvSpPr>
        <dsp:cNvPr id="0" name=""/>
        <dsp:cNvSpPr/>
      </dsp:nvSpPr>
      <dsp:spPr>
        <a:xfrm>
          <a:off x="1802874" y="1093488"/>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Global reach </a:t>
          </a:r>
        </a:p>
      </dsp:txBody>
      <dsp:txXfrm>
        <a:off x="1802874" y="1093488"/>
        <a:ext cx="1364062" cy="545625"/>
      </dsp:txXfrm>
    </dsp:sp>
    <dsp:sp modelId="{29E4A028-3DA2-41D1-B710-D014CACDCA9B}">
      <dsp:nvSpPr>
        <dsp:cNvPr id="0" name=""/>
        <dsp:cNvSpPr/>
      </dsp:nvSpPr>
      <dsp:spPr>
        <a:xfrm>
          <a:off x="3671639" y="2238"/>
          <a:ext cx="832078" cy="8320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717D8D-3B4D-4291-8B50-50A8D85C5776}">
      <dsp:nvSpPr>
        <dsp:cNvPr id="0" name=""/>
        <dsp:cNvSpPr/>
      </dsp:nvSpPr>
      <dsp:spPr>
        <a:xfrm>
          <a:off x="3848968" y="179566"/>
          <a:ext cx="477421" cy="477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98B7C8-0800-405A-B774-29C6A3FF3235}">
      <dsp:nvSpPr>
        <dsp:cNvPr id="0" name=""/>
        <dsp:cNvSpPr/>
      </dsp:nvSpPr>
      <dsp:spPr>
        <a:xfrm>
          <a:off x="3405647" y="1093488"/>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Universal standards </a:t>
          </a:r>
        </a:p>
      </dsp:txBody>
      <dsp:txXfrm>
        <a:off x="3405647" y="1093488"/>
        <a:ext cx="1364062" cy="545625"/>
      </dsp:txXfrm>
    </dsp:sp>
    <dsp:sp modelId="{AEAA29D2-B20F-466E-8979-4130E611AB94}">
      <dsp:nvSpPr>
        <dsp:cNvPr id="0" name=""/>
        <dsp:cNvSpPr/>
      </dsp:nvSpPr>
      <dsp:spPr>
        <a:xfrm>
          <a:off x="5274413" y="2238"/>
          <a:ext cx="832078" cy="8320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91B6C-98D7-48AF-A7E9-CF6DA07FEF46}">
      <dsp:nvSpPr>
        <dsp:cNvPr id="0" name=""/>
        <dsp:cNvSpPr/>
      </dsp:nvSpPr>
      <dsp:spPr>
        <a:xfrm>
          <a:off x="5451741" y="179566"/>
          <a:ext cx="477421" cy="4774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6F4720-C7F4-4CA8-B634-CE74B5A050D6}">
      <dsp:nvSpPr>
        <dsp:cNvPr id="0" name=""/>
        <dsp:cNvSpPr/>
      </dsp:nvSpPr>
      <dsp:spPr>
        <a:xfrm>
          <a:off x="5008421" y="1093488"/>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Information richness </a:t>
          </a:r>
        </a:p>
      </dsp:txBody>
      <dsp:txXfrm>
        <a:off x="5008421" y="1093488"/>
        <a:ext cx="1364062" cy="545625"/>
      </dsp:txXfrm>
    </dsp:sp>
    <dsp:sp modelId="{E22EFD09-6B0C-422A-A564-D163845ECE9F}">
      <dsp:nvSpPr>
        <dsp:cNvPr id="0" name=""/>
        <dsp:cNvSpPr/>
      </dsp:nvSpPr>
      <dsp:spPr>
        <a:xfrm>
          <a:off x="6877186" y="2238"/>
          <a:ext cx="832078" cy="8320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E4246A-B6B1-464A-9331-57C0C2458075}">
      <dsp:nvSpPr>
        <dsp:cNvPr id="0" name=""/>
        <dsp:cNvSpPr/>
      </dsp:nvSpPr>
      <dsp:spPr>
        <a:xfrm>
          <a:off x="7054514" y="179566"/>
          <a:ext cx="477421" cy="4774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65E4B2-135E-473C-B987-22FB21B063EB}">
      <dsp:nvSpPr>
        <dsp:cNvPr id="0" name=""/>
        <dsp:cNvSpPr/>
      </dsp:nvSpPr>
      <dsp:spPr>
        <a:xfrm>
          <a:off x="6611194" y="1093488"/>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Interactivity </a:t>
          </a:r>
        </a:p>
      </dsp:txBody>
      <dsp:txXfrm>
        <a:off x="6611194" y="1093488"/>
        <a:ext cx="1364062" cy="545625"/>
      </dsp:txXfrm>
    </dsp:sp>
    <dsp:sp modelId="{2DCC1033-AD46-4AA2-B018-46F01FCE4CC3}">
      <dsp:nvSpPr>
        <dsp:cNvPr id="0" name=""/>
        <dsp:cNvSpPr/>
      </dsp:nvSpPr>
      <dsp:spPr>
        <a:xfrm>
          <a:off x="2068866" y="1980128"/>
          <a:ext cx="832078" cy="8320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020A1-5A49-4FE0-AAA3-50BAC1097561}">
      <dsp:nvSpPr>
        <dsp:cNvPr id="0" name=""/>
        <dsp:cNvSpPr/>
      </dsp:nvSpPr>
      <dsp:spPr>
        <a:xfrm>
          <a:off x="2246194" y="2157456"/>
          <a:ext cx="477421" cy="4774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D0EFD5-3066-4B10-AFD5-631580C7A041}">
      <dsp:nvSpPr>
        <dsp:cNvPr id="0" name=""/>
        <dsp:cNvSpPr/>
      </dsp:nvSpPr>
      <dsp:spPr>
        <a:xfrm>
          <a:off x="1802874" y="3071378"/>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Information density</a:t>
          </a:r>
        </a:p>
      </dsp:txBody>
      <dsp:txXfrm>
        <a:off x="1802874" y="3071378"/>
        <a:ext cx="1364062" cy="545625"/>
      </dsp:txXfrm>
    </dsp:sp>
    <dsp:sp modelId="{D071A5AF-67B5-452A-A056-5E8C19749DF3}">
      <dsp:nvSpPr>
        <dsp:cNvPr id="0" name=""/>
        <dsp:cNvSpPr/>
      </dsp:nvSpPr>
      <dsp:spPr>
        <a:xfrm>
          <a:off x="3671639" y="1980128"/>
          <a:ext cx="832078" cy="8320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1C6D54-3FB8-47A5-8ED0-538110CACD13}">
      <dsp:nvSpPr>
        <dsp:cNvPr id="0" name=""/>
        <dsp:cNvSpPr/>
      </dsp:nvSpPr>
      <dsp:spPr>
        <a:xfrm>
          <a:off x="3848968" y="2157456"/>
          <a:ext cx="477421" cy="47742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073E96-2E2F-4C91-873B-DEB0323832BD}">
      <dsp:nvSpPr>
        <dsp:cNvPr id="0" name=""/>
        <dsp:cNvSpPr/>
      </dsp:nvSpPr>
      <dsp:spPr>
        <a:xfrm>
          <a:off x="3405647" y="3071378"/>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Personalization/customization</a:t>
          </a:r>
        </a:p>
      </dsp:txBody>
      <dsp:txXfrm>
        <a:off x="3405647" y="3071378"/>
        <a:ext cx="1364062" cy="545625"/>
      </dsp:txXfrm>
    </dsp:sp>
    <dsp:sp modelId="{19BFC77C-D8CB-441D-8D7E-7F3A91ED69E0}">
      <dsp:nvSpPr>
        <dsp:cNvPr id="0" name=""/>
        <dsp:cNvSpPr/>
      </dsp:nvSpPr>
      <dsp:spPr>
        <a:xfrm>
          <a:off x="5274413" y="1980128"/>
          <a:ext cx="832078" cy="8320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B5D88-E765-453C-AB77-5FB148C8E130}">
      <dsp:nvSpPr>
        <dsp:cNvPr id="0" name=""/>
        <dsp:cNvSpPr/>
      </dsp:nvSpPr>
      <dsp:spPr>
        <a:xfrm>
          <a:off x="5451741" y="2157456"/>
          <a:ext cx="477421" cy="477421"/>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AA001E-1A11-4576-9913-0380D75FC843}">
      <dsp:nvSpPr>
        <dsp:cNvPr id="0" name=""/>
        <dsp:cNvSpPr/>
      </dsp:nvSpPr>
      <dsp:spPr>
        <a:xfrm>
          <a:off x="5008421" y="3071378"/>
          <a:ext cx="1364062" cy="54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Social technology</a:t>
          </a:r>
        </a:p>
      </dsp:txBody>
      <dsp:txXfrm>
        <a:off x="5008421" y="3071378"/>
        <a:ext cx="1364062" cy="5456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E144578F-01CC-4611-A472-608598888405}" type="slidenum">
              <a:rPr lang="en-US"/>
              <a:pPr>
                <a:defRPr/>
              </a:pPr>
              <a:t>‹#›</a:t>
            </a:fld>
            <a:endParaRPr lang="en-US"/>
          </a:p>
        </p:txBody>
      </p:sp>
    </p:spTree>
    <p:extLst>
      <p:ext uri="{BB962C8B-B14F-4D97-AF65-F5344CB8AC3E}">
        <p14:creationId xmlns:p14="http://schemas.microsoft.com/office/powerpoint/2010/main" val="3155407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743990F1-AC43-427E-B3E5-B87D0EF388FA}" type="slidenum">
              <a:rPr lang="en-US"/>
              <a:pPr>
                <a:defRPr/>
              </a:pPr>
              <a:t>‹#›</a:t>
            </a:fld>
            <a:endParaRPr lang="en-US"/>
          </a:p>
        </p:txBody>
      </p:sp>
    </p:spTree>
    <p:extLst>
      <p:ext uri="{BB962C8B-B14F-4D97-AF65-F5344CB8AC3E}">
        <p14:creationId xmlns:p14="http://schemas.microsoft.com/office/powerpoint/2010/main" val="28588514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DEDBBD60-7463-43FD-9248-37D469A09B25}" type="slidenum">
              <a:rPr lang="en-US" altLang="en-US" sz="1200">
                <a:solidFill>
                  <a:prstClr val="black"/>
                </a:solidFill>
              </a:rPr>
              <a:pPr/>
              <a:t>4</a:t>
            </a:fld>
            <a:endParaRPr lang="en-US" altLang="en-US" sz="1200">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B51CC1-CA42-4392-925F-22EAACE9E215}" type="slidenum">
              <a:rPr lang="en-US" altLang="en-US" sz="1200" smtClean="0"/>
              <a:pPr/>
              <a:t>5</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B51CC1-CA42-4392-925F-22EAACE9E215}" type="slidenum">
              <a:rPr lang="en-US" altLang="en-US" sz="1200" smtClean="0">
                <a:solidFill>
                  <a:prstClr val="black"/>
                </a:solidFill>
              </a:rPr>
              <a:pPr/>
              <a:t>6</a:t>
            </a:fld>
            <a:endParaRPr lang="en-US" altLang="en-US" sz="12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B51CC1-CA42-4392-925F-22EAACE9E215}" type="slidenum">
              <a:rPr lang="en-US" altLang="en-US" sz="1200" smtClean="0">
                <a:solidFill>
                  <a:prstClr val="black"/>
                </a:solidFill>
              </a:rPr>
              <a:pPr/>
              <a:t>7</a:t>
            </a:fld>
            <a:endParaRPr lang="en-US" altLang="en-US" sz="1200">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Times New Roman" pitchFamily="18" charset="0"/>
                <a:ea typeface="+mn-ea"/>
                <a:cs typeface="+mn-cs"/>
              </a:rPr>
              <a:t>A </a:t>
            </a:r>
            <a:r>
              <a:rPr lang="en-US" sz="1200" b="1" i="0" kern="1200" dirty="0">
                <a:solidFill>
                  <a:schemeClr val="tx1"/>
                </a:solidFill>
                <a:effectLst/>
                <a:latin typeface="Times New Roman" pitchFamily="18" charset="0"/>
                <a:ea typeface="+mn-ea"/>
                <a:cs typeface="+mn-cs"/>
              </a:rPr>
              <a:t>trade</a:t>
            </a:r>
            <a:r>
              <a:rPr lang="en-US" sz="1200" b="0" i="0" kern="1200" dirty="0">
                <a:solidFill>
                  <a:schemeClr val="tx1"/>
                </a:solidFill>
                <a:effectLst/>
                <a:latin typeface="Times New Roman" pitchFamily="18" charset="0"/>
                <a:ea typeface="+mn-ea"/>
                <a:cs typeface="+mn-cs"/>
              </a:rPr>
              <a:t>-</a:t>
            </a:r>
            <a:r>
              <a:rPr lang="en-US" sz="1200" b="1" i="0" kern="1200" dirty="0">
                <a:solidFill>
                  <a:schemeClr val="tx1"/>
                </a:solidFill>
                <a:effectLst/>
                <a:latin typeface="Times New Roman" pitchFamily="18" charset="0"/>
                <a:ea typeface="+mn-ea"/>
                <a:cs typeface="+mn-cs"/>
              </a:rPr>
              <a:t>off</a:t>
            </a:r>
            <a:r>
              <a:rPr lang="en-US" sz="1200" b="0" i="0" kern="1200" dirty="0">
                <a:solidFill>
                  <a:schemeClr val="tx1"/>
                </a:solidFill>
                <a:effectLst/>
                <a:latin typeface="Times New Roman" pitchFamily="18" charset="0"/>
                <a:ea typeface="+mn-ea"/>
                <a:cs typeface="+mn-cs"/>
              </a:rPr>
              <a:t> (or </a:t>
            </a:r>
            <a:r>
              <a:rPr lang="en-US" sz="1200" b="1" i="0" kern="1200" dirty="0">
                <a:solidFill>
                  <a:schemeClr val="tx1"/>
                </a:solidFill>
                <a:effectLst/>
                <a:latin typeface="Times New Roman" pitchFamily="18" charset="0"/>
                <a:ea typeface="+mn-ea"/>
                <a:cs typeface="+mn-cs"/>
              </a:rPr>
              <a:t>tradeoff</a:t>
            </a:r>
            <a:r>
              <a:rPr lang="en-US" sz="1200" b="0" i="0" kern="1200" dirty="0">
                <a:solidFill>
                  <a:schemeClr val="tx1"/>
                </a:solidFill>
                <a:effectLst/>
                <a:latin typeface="Times New Roman" pitchFamily="18" charset="0"/>
                <a:ea typeface="+mn-ea"/>
                <a:cs typeface="+mn-cs"/>
              </a:rPr>
              <a:t>) is a situation that involves losing one quality or aspect of something in return for gaining another quality or aspect.</a:t>
            </a:r>
            <a:endParaRPr lang="en-US" dirty="0"/>
          </a:p>
          <a:p>
            <a:endParaRPr lang="en-US" altLang="en-US" dirty="0">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B51CC1-CA42-4392-925F-22EAACE9E215}" type="slidenum">
              <a:rPr lang="en-US" altLang="en-US" sz="1200" smtClean="0">
                <a:solidFill>
                  <a:prstClr val="black"/>
                </a:solidFill>
              </a:rPr>
              <a:pPr/>
              <a:t>8</a:t>
            </a:fld>
            <a:endParaRPr lang="en-US" altLang="en-US" sz="120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B51CC1-CA42-4392-925F-22EAACE9E215}" type="slidenum">
              <a:rPr lang="en-US" altLang="en-US" sz="1200" smtClean="0">
                <a:solidFill>
                  <a:prstClr val="black"/>
                </a:solidFill>
              </a:rPr>
              <a:pPr/>
              <a:t>9</a:t>
            </a:fld>
            <a:endParaRPr lang="en-US" altLang="en-US" sz="120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B51CC1-CA42-4392-925F-22EAACE9E215}" type="slidenum">
              <a:rPr lang="en-US" altLang="en-US" sz="1200" smtClean="0">
                <a:solidFill>
                  <a:prstClr val="black"/>
                </a:solidFill>
              </a:rPr>
              <a:pPr/>
              <a:t>10</a:t>
            </a:fld>
            <a:endParaRPr lang="en-US" altLang="en-US" sz="120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B51CC1-CA42-4392-925F-22EAACE9E215}" type="slidenum">
              <a:rPr lang="en-US" altLang="en-US" sz="1200" smtClean="0">
                <a:solidFill>
                  <a:prstClr val="black"/>
                </a:solidFill>
              </a:rPr>
              <a:pPr/>
              <a:t>11</a:t>
            </a:fld>
            <a:endParaRPr lang="en-US" altLang="en-US" sz="120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fontAlgn="base">
              <a:buFont typeface="Arial" panose="020B0604020202020204" pitchFamily="34" charset="0"/>
              <a:buChar char="•"/>
            </a:pPr>
            <a:r>
              <a:rPr lang="en-US" sz="1200" b="0" i="0" kern="1200" dirty="0">
                <a:solidFill>
                  <a:schemeClr val="tx1"/>
                </a:solidFill>
                <a:effectLst/>
                <a:latin typeface="Times New Roman" pitchFamily="18" charset="0"/>
                <a:ea typeface="+mn-ea"/>
                <a:cs typeface="+mn-cs"/>
              </a:rPr>
              <a:t>Engaging customers based on their social behavior with your brand</a:t>
            </a:r>
          </a:p>
          <a:p>
            <a:pPr marL="171450" indent="-171450" fontAlgn="base">
              <a:buFont typeface="Arial" panose="020B0604020202020204" pitchFamily="34" charset="0"/>
              <a:buChar char="•"/>
            </a:pPr>
            <a:r>
              <a:rPr lang="en-US" sz="1200" b="0" i="0" kern="1200" dirty="0">
                <a:solidFill>
                  <a:schemeClr val="tx1"/>
                </a:solidFill>
                <a:effectLst/>
                <a:latin typeface="Times New Roman" pitchFamily="18" charset="0"/>
                <a:ea typeface="+mn-ea"/>
                <a:cs typeface="+mn-cs"/>
              </a:rPr>
              <a:t>Providing customers with a reason to return to your website</a:t>
            </a:r>
          </a:p>
          <a:p>
            <a:pPr marL="171450" indent="-171450" fontAlgn="base">
              <a:buFont typeface="Arial" panose="020B0604020202020204" pitchFamily="34" charset="0"/>
              <a:buChar char="•"/>
            </a:pPr>
            <a:r>
              <a:rPr lang="en-US" sz="1200" b="0" i="0" kern="1200" dirty="0">
                <a:solidFill>
                  <a:schemeClr val="tx1"/>
                </a:solidFill>
                <a:effectLst/>
                <a:latin typeface="Times New Roman" pitchFamily="18" charset="0"/>
                <a:ea typeface="+mn-ea"/>
                <a:cs typeface="+mn-cs"/>
              </a:rPr>
              <a:t>Giving clients a reason to talk about your brand on your website</a:t>
            </a:r>
          </a:p>
          <a:p>
            <a:pPr marL="171450" indent="-171450" fontAlgn="base">
              <a:buFont typeface="Arial" panose="020B0604020202020204" pitchFamily="34" charset="0"/>
              <a:buChar char="•"/>
            </a:pPr>
            <a:r>
              <a:rPr lang="en-US" sz="1200" b="0" i="0" kern="1200" dirty="0">
                <a:solidFill>
                  <a:schemeClr val="tx1"/>
                </a:solidFill>
                <a:effectLst/>
                <a:latin typeface="Times New Roman" pitchFamily="18" charset="0"/>
                <a:ea typeface="+mn-ea"/>
                <a:cs typeface="+mn-cs"/>
              </a:rPr>
              <a:t>Providing all the necessary information on your website for your clients to research, compare, make a decision and purchase from you and not your competitor</a:t>
            </a:r>
          </a:p>
          <a:p>
            <a:pPr marL="171450" indent="-171450">
              <a:buFont typeface="Arial" panose="020B0604020202020204" pitchFamily="34" charset="0"/>
              <a:buChar char="•"/>
            </a:pPr>
            <a:endParaRPr lang="en-US" altLang="en-US" dirty="0">
              <a:latin typeface="Times New Roman" pitchFamily="18"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fld id="{F1B51CC1-CA42-4392-925F-22EAACE9E215}" type="slidenum">
              <a:rPr lang="en-US" altLang="en-US" sz="1200" smtClean="0">
                <a:solidFill>
                  <a:prstClr val="black"/>
                </a:solidFill>
              </a:rPr>
              <a:pPr/>
              <a:t>12</a:t>
            </a:fld>
            <a:endParaRPr lang="en-US" altLang="en-US"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599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581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4870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sight Technology">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 y="468313"/>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rPr>
              <a:t>Insight on Technology: Class Discussion</a:t>
            </a:r>
          </a:p>
        </p:txBody>
      </p:sp>
      <p:sp>
        <p:nvSpPr>
          <p:cNvPr id="2"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dirty="0"/>
              <a:t>Click to edit Master title style</a:t>
            </a:r>
          </a:p>
        </p:txBody>
      </p:sp>
      <p:sp>
        <p:nvSpPr>
          <p:cNvPr id="9"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92928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sight Society">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 y="468313"/>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rPr>
              <a:t>Insight on Society: Class Discussion</a:t>
            </a:r>
          </a:p>
        </p:txBody>
      </p:sp>
      <p:sp>
        <p:nvSpPr>
          <p:cNvPr id="8"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dirty="0"/>
              <a:t>Click to edit Master title style</a:t>
            </a:r>
          </a:p>
        </p:txBody>
      </p:sp>
      <p:sp>
        <p:nvSpPr>
          <p:cNvPr id="10"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4505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sight Busines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57200" y="468313"/>
            <a:ext cx="822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r>
              <a:rPr lang="en-US" sz="1800" b="1" i="1" dirty="0">
                <a:solidFill>
                  <a:srgbClr val="3D4644"/>
                </a:solidFill>
                <a:latin typeface="Cambria" pitchFamily="18" charset="0"/>
              </a:rPr>
              <a:t>Insight on Business: Class Discussion</a:t>
            </a:r>
          </a:p>
        </p:txBody>
      </p:sp>
      <p:sp>
        <p:nvSpPr>
          <p:cNvPr id="8" name="Title 1"/>
          <p:cNvSpPr>
            <a:spLocks noGrp="1"/>
          </p:cNvSpPr>
          <p:nvPr>
            <p:ph type="title"/>
          </p:nvPr>
        </p:nvSpPr>
        <p:spPr>
          <a:xfrm>
            <a:off x="457200" y="800827"/>
            <a:ext cx="8229600" cy="646973"/>
          </a:xfrm>
        </p:spPr>
        <p:txBody>
          <a:bodyPr anchor="t"/>
          <a:lstStyle>
            <a:lvl1pPr>
              <a:defRPr>
                <a:solidFill>
                  <a:schemeClr val="accent1"/>
                </a:solidFill>
              </a:defRPr>
            </a:lvl1pPr>
          </a:lstStyle>
          <a:p>
            <a:r>
              <a:rPr lang="en-US" dirty="0"/>
              <a:t>Click to edit Master title style</a:t>
            </a:r>
          </a:p>
        </p:txBody>
      </p:sp>
      <p:sp>
        <p:nvSpPr>
          <p:cNvPr id="10" name="Content Placeholder 2"/>
          <p:cNvSpPr>
            <a:spLocks noGrp="1"/>
          </p:cNvSpPr>
          <p:nvPr>
            <p:ph idx="1"/>
          </p:nvPr>
        </p:nvSpPr>
        <p:spPr>
          <a:xfrm>
            <a:off x="457200" y="1600200"/>
            <a:ext cx="8229600" cy="4267200"/>
          </a:xfrm>
        </p:spPr>
        <p:txBody>
          <a:bodyPr/>
          <a:lstStyle>
            <a:lvl1pPr>
              <a:buClr>
                <a:schemeClr val="accent4"/>
              </a:buClr>
              <a:defRPr sz="3600" b="1">
                <a:solidFill>
                  <a:schemeClr val="accent6"/>
                </a:solidFill>
                <a:latin typeface="+mj-lt"/>
              </a:defRPr>
            </a:lvl1pPr>
            <a:lvl2pPr>
              <a:buClr>
                <a:schemeClr val="accent2"/>
              </a:buClr>
              <a:buFont typeface="Wingdings" pitchFamily="2" charset="2"/>
              <a:buChar char="v"/>
              <a:defRPr sz="3200">
                <a:solidFill>
                  <a:schemeClr val="accent6"/>
                </a:solidFill>
                <a:latin typeface="+mj-lt"/>
              </a:defRPr>
            </a:lvl2pPr>
            <a:lvl3pPr>
              <a:buClr>
                <a:schemeClr val="accent1"/>
              </a:buClr>
              <a:defRPr sz="2800">
                <a:solidFill>
                  <a:schemeClr val="accent6"/>
                </a:solidFill>
                <a:latin typeface="+mj-lt"/>
              </a:defRPr>
            </a:lvl3pPr>
            <a:lvl4pPr>
              <a:buClr>
                <a:schemeClr val="tx2"/>
              </a:buClr>
              <a:buFont typeface="Wingdings" pitchFamily="2" charset="2"/>
              <a:buChar char="v"/>
              <a:defRPr sz="2400">
                <a:solidFill>
                  <a:schemeClr val="accent6"/>
                </a:solidFill>
                <a:latin typeface="+mj-lt"/>
              </a:defRPr>
            </a:lvl4pPr>
            <a:lvl5pPr>
              <a:buClr>
                <a:schemeClr val="tx2"/>
              </a:buClr>
              <a:defRPr sz="2000">
                <a:solidFill>
                  <a:schemeClr val="accent6"/>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84184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23862"/>
          </a:xfrm>
        </p:spPr>
        <p:txBody>
          <a:bodyPr/>
          <a:lstStyle>
            <a:lvl1pPr>
              <a:defRPr sz="2800">
                <a:solidFill>
                  <a:schemeClr val="tx2">
                    <a:lumMod val="50000"/>
                    <a:lumOff val="50000"/>
                  </a:schemeClr>
                </a:solidFill>
              </a:defRPr>
            </a:lvl1pPr>
          </a:lstStyle>
          <a:p>
            <a:r>
              <a:rPr lang="en-US" dirty="0"/>
              <a:t>Click to edit Master title style</a:t>
            </a:r>
          </a:p>
        </p:txBody>
      </p:sp>
    </p:spTree>
    <p:extLst>
      <p:ext uri="{BB962C8B-B14F-4D97-AF65-F5344CB8AC3E}">
        <p14:creationId xmlns:p14="http://schemas.microsoft.com/office/powerpoint/2010/main" val="2740632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4742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00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8347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200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19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0552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8A87A34-81AB-432B-8DAE-1953F412C126}" type="datetimeFigureOut">
              <a:rPr lang="en-US" smtClean="0"/>
              <a:t>3/9/2022</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5522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69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3/9/2022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800750"/>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693" r:id="rId12"/>
    <p:sldLayoutId id="2147483694" r:id="rId13"/>
    <p:sldLayoutId id="2147483695" r:id="rId14"/>
    <p:sldLayoutId id="2147483697" r:id="rId15"/>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3.tmp"/></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log.hubspot.com/blog/tabid/6307/bid/33282/the-ultimate-guide-to-creating-compelling-case-studies.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5" descr="Background pattern&#10;&#10;Description automatically generated">
            <a:extLst>
              <a:ext uri="{FF2B5EF4-FFF2-40B4-BE49-F238E27FC236}">
                <a16:creationId xmlns:a16="http://schemas.microsoft.com/office/drawing/2014/main" id="{8A4A0A8D-4219-4B56-BECC-455F3A5E1A1B}"/>
              </a:ext>
            </a:extLst>
          </p:cNvPr>
          <p:cNvPicPr>
            <a:picLocks noChangeAspect="1"/>
          </p:cNvPicPr>
          <p:nvPr/>
        </p:nvPicPr>
        <p:blipFill rotWithShape="1">
          <a:blip r:embed="rId2"/>
          <a:srcRect t="8175" b="15851"/>
          <a:stretch/>
        </p:blipFill>
        <p:spPr>
          <a:xfrm>
            <a:off x="-24" y="10"/>
            <a:ext cx="9144023" cy="4915066"/>
          </a:xfrm>
          <a:prstGeom prst="rect">
            <a:avLst/>
          </a:prstGeom>
        </p:spPr>
      </p:pic>
      <p:sp>
        <p:nvSpPr>
          <p:cNvPr id="47" name="Rectangle 46">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itle 2">
            <a:extLst>
              <a:ext uri="{FF2B5EF4-FFF2-40B4-BE49-F238E27FC236}">
                <a16:creationId xmlns:a16="http://schemas.microsoft.com/office/drawing/2014/main" id="{57D34BB9-BAED-401A-92E1-3ED838FA81A6}"/>
              </a:ext>
            </a:extLst>
          </p:cNvPr>
          <p:cNvSpPr>
            <a:spLocks noGrp="1"/>
          </p:cNvSpPr>
          <p:nvPr>
            <p:ph type="ctrTitle"/>
          </p:nvPr>
        </p:nvSpPr>
        <p:spPr>
          <a:xfrm>
            <a:off x="798897" y="5120640"/>
            <a:ext cx="7543800" cy="822960"/>
          </a:xfrm>
        </p:spPr>
        <p:txBody>
          <a:bodyPr>
            <a:normAutofit/>
          </a:bodyPr>
          <a:lstStyle/>
          <a:p>
            <a:r>
              <a:rPr lang="en-GB" sz="3100" i="1">
                <a:solidFill>
                  <a:srgbClr val="FFFFFF"/>
                </a:solidFill>
              </a:rPr>
              <a:t>Introduction to e-commerce</a:t>
            </a:r>
          </a:p>
        </p:txBody>
      </p:sp>
      <p:sp>
        <p:nvSpPr>
          <p:cNvPr id="4" name="Subtitle 3">
            <a:extLst>
              <a:ext uri="{FF2B5EF4-FFF2-40B4-BE49-F238E27FC236}">
                <a16:creationId xmlns:a16="http://schemas.microsoft.com/office/drawing/2014/main" id="{80F9D251-2224-480C-9781-02026B03A953}"/>
              </a:ext>
            </a:extLst>
          </p:cNvPr>
          <p:cNvSpPr>
            <a:spLocks noGrp="1"/>
          </p:cNvSpPr>
          <p:nvPr>
            <p:ph type="subTitle" idx="1"/>
          </p:nvPr>
        </p:nvSpPr>
        <p:spPr>
          <a:xfrm>
            <a:off x="798909" y="5943600"/>
            <a:ext cx="7543800" cy="543513"/>
          </a:xfrm>
        </p:spPr>
        <p:txBody>
          <a:bodyPr>
            <a:normAutofit/>
          </a:bodyPr>
          <a:lstStyle/>
          <a:p>
            <a:endParaRPr lang="en-GB" sz="1300">
              <a:solidFill>
                <a:srgbClr val="FFFFFF"/>
              </a:solidFill>
            </a:endParaRPr>
          </a:p>
        </p:txBody>
      </p:sp>
      <p:sp>
        <p:nvSpPr>
          <p:cNvPr id="49" name="Rectangle 48">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762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a:xfrm>
            <a:off x="822960" y="286603"/>
            <a:ext cx="7543800" cy="1450757"/>
          </a:xfrm>
        </p:spPr>
        <p:txBody>
          <a:bodyPr>
            <a:normAutofit/>
          </a:bodyPr>
          <a:lstStyle/>
          <a:p>
            <a:pPr lvl="0"/>
            <a:r>
              <a:rPr lang="en-US" dirty="0"/>
              <a:t>INFORMATION DENSITY</a:t>
            </a:r>
            <a:endParaRPr lang="en-029" dirty="0"/>
          </a:p>
        </p:txBody>
      </p:sp>
      <p:sp>
        <p:nvSpPr>
          <p:cNvPr id="20483" name="Rectangle 2051"/>
          <p:cNvSpPr>
            <a:spLocks noGrp="1" noChangeArrowheads="1"/>
          </p:cNvSpPr>
          <p:nvPr>
            <p:ph idx="1"/>
          </p:nvPr>
        </p:nvSpPr>
        <p:spPr>
          <a:xfrm>
            <a:off x="822959" y="1845734"/>
            <a:ext cx="4841240" cy="4023360"/>
          </a:xfrm>
        </p:spPr>
        <p:txBody>
          <a:bodyPr>
            <a:normAutofit/>
          </a:bodyPr>
          <a:lstStyle/>
          <a:p>
            <a:pPr lvl="0"/>
            <a:r>
              <a:rPr lang="en-US" sz="1300" dirty="0"/>
              <a:t>Total amount and quality of information available to all market participants</a:t>
            </a:r>
          </a:p>
          <a:p>
            <a:pPr lvl="1">
              <a:buFont typeface="Wingdings" panose="05000000000000000000" pitchFamily="2" charset="2"/>
              <a:buChar char="§"/>
            </a:pPr>
            <a:r>
              <a:rPr lang="en-US" sz="1300" dirty="0"/>
              <a:t>Internet and the web vastly increase information density. </a:t>
            </a:r>
          </a:p>
          <a:p>
            <a:pPr lvl="1">
              <a:buFont typeface="Wingdings" panose="05000000000000000000" pitchFamily="2" charset="2"/>
              <a:buChar char="§"/>
            </a:pPr>
            <a:r>
              <a:rPr lang="en-US" sz="1300" dirty="0"/>
              <a:t>Ecommerce technologies reduce information collection, storage, processing, and communication costs.</a:t>
            </a:r>
          </a:p>
          <a:p>
            <a:pPr lvl="1">
              <a:buFont typeface="Wingdings" panose="05000000000000000000" pitchFamily="2" charset="2"/>
              <a:buChar char="§"/>
            </a:pPr>
            <a:r>
              <a:rPr lang="en-US" sz="1300" dirty="0"/>
              <a:t>Due to E-commerce Technologies information becomes more plentiful, less expensive and of higher quality. </a:t>
            </a:r>
          </a:p>
          <a:p>
            <a:pPr lvl="1">
              <a:buFont typeface="Wingdings" panose="05000000000000000000" pitchFamily="2" charset="2"/>
              <a:buChar char="§"/>
            </a:pPr>
            <a:r>
              <a:rPr lang="en-US" sz="1300" dirty="0"/>
              <a:t>Go to Amazon, </a:t>
            </a:r>
            <a:r>
              <a:rPr lang="en-US" sz="1300" dirty="0" err="1"/>
              <a:t>Ebay</a:t>
            </a:r>
            <a:r>
              <a:rPr lang="en-US" sz="1300" dirty="0"/>
              <a:t> or </a:t>
            </a:r>
            <a:r>
              <a:rPr lang="en-US" sz="1300" dirty="0" err="1"/>
              <a:t>wallmart</a:t>
            </a:r>
            <a:r>
              <a:rPr lang="en-US" sz="1300" dirty="0"/>
              <a:t> website you can find verity of products and prices.</a:t>
            </a:r>
          </a:p>
          <a:p>
            <a:pPr marL="0" indent="0">
              <a:buNone/>
            </a:pPr>
            <a:r>
              <a:rPr lang="en-US" sz="1300" dirty="0">
                <a:latin typeface="Cambria" pitchFamily="18" charset="0"/>
              </a:rPr>
              <a:t>        Growth in information density could result in</a:t>
            </a:r>
          </a:p>
          <a:p>
            <a:pPr lvl="1"/>
            <a:r>
              <a:rPr lang="en-US" sz="1300" dirty="0">
                <a:latin typeface="Cambria" pitchFamily="18" charset="0"/>
              </a:rPr>
              <a:t>Greater price transparency- for customers</a:t>
            </a:r>
          </a:p>
          <a:p>
            <a:pPr lvl="1"/>
            <a:r>
              <a:rPr lang="en-US" sz="1300" dirty="0">
                <a:latin typeface="Cambria" pitchFamily="18" charset="0"/>
              </a:rPr>
              <a:t>Greater Cost transparency- for customers</a:t>
            </a:r>
          </a:p>
          <a:p>
            <a:pPr lvl="1"/>
            <a:r>
              <a:rPr lang="en-US" sz="1300" dirty="0">
                <a:latin typeface="Cambria" pitchFamily="18" charset="0"/>
              </a:rPr>
              <a:t>Marketers to practice price discrimination (Segmentation)</a:t>
            </a:r>
          </a:p>
          <a:p>
            <a:pPr marL="457200" lvl="1" indent="0">
              <a:buNone/>
            </a:pPr>
            <a:r>
              <a:rPr lang="en-US" sz="1300" dirty="0"/>
              <a:t>      </a:t>
            </a:r>
          </a:p>
          <a:p>
            <a:pPr marL="457200" lvl="1" indent="0">
              <a:buNone/>
            </a:pPr>
            <a:r>
              <a:rPr lang="en-US" sz="1300" dirty="0"/>
              <a:t> </a:t>
            </a:r>
            <a:endParaRPr lang="en-US" sz="1300" dirty="0">
              <a:latin typeface="Cambria" pitchFamily="18" charset="0"/>
            </a:endParaRPr>
          </a:p>
          <a:p>
            <a:pPr lvl="1"/>
            <a:endParaRPr lang="en-US" sz="1300" dirty="0"/>
          </a:p>
          <a:p>
            <a:pPr lvl="1"/>
            <a:endParaRPr lang="en-US" sz="1300" dirty="0"/>
          </a:p>
          <a:p>
            <a:pPr marL="457200" lvl="1" indent="0">
              <a:buNone/>
            </a:pPr>
            <a:endParaRPr lang="en-029" sz="1300" u="sng" dirty="0">
              <a:latin typeface="Calibri"/>
            </a:endParaRPr>
          </a:p>
          <a:p>
            <a:pPr marL="457200" lvl="1" indent="0">
              <a:buNone/>
            </a:pPr>
            <a:endParaRPr lang="en-029" sz="1300" dirty="0"/>
          </a:p>
        </p:txBody>
      </p:sp>
      <p:pic>
        <p:nvPicPr>
          <p:cNvPr id="33796" name="Picture 4" descr="http://www.asiaonline.net/images/MassVolumeTranslators.pn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5427" y="2770074"/>
            <a:ext cx="2351332" cy="176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16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748" name="Rectangle 262">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34" name="Rectangle 2050"/>
          <p:cNvSpPr>
            <a:spLocks noGrp="1" noChangeArrowheads="1"/>
          </p:cNvSpPr>
          <p:nvPr>
            <p:ph type="title"/>
          </p:nvPr>
        </p:nvSpPr>
        <p:spPr>
          <a:xfrm>
            <a:off x="3858509" y="634946"/>
            <a:ext cx="4803797" cy="1450757"/>
          </a:xfrm>
        </p:spPr>
        <p:txBody>
          <a:bodyPr>
            <a:normAutofit/>
          </a:bodyPr>
          <a:lstStyle/>
          <a:p>
            <a:pPr lvl="0"/>
            <a:r>
              <a:rPr lang="en-US"/>
              <a:t>PERSONALIZATION &amp; CUSTOMIZATION</a:t>
            </a:r>
            <a:endParaRPr lang="en-029"/>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498" y="950265"/>
            <a:ext cx="3015223" cy="1647854"/>
          </a:xfrm>
          <a:prstGeom prst="rect">
            <a:avLst/>
          </a:prstGeom>
        </p:spPr>
      </p:pic>
      <p:cxnSp>
        <p:nvCxnSpPr>
          <p:cNvPr id="31749" name="Straight Connector 264">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85935" y="2086188"/>
            <a:ext cx="438912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31746" name="Picture 2" descr="http://www.iranrepresent.com/images/Shirt_Custom_Front.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 r="3938"/>
          <a:stretch/>
        </p:blipFill>
        <p:spPr bwMode="auto">
          <a:xfrm>
            <a:off x="672838" y="3218101"/>
            <a:ext cx="2620544" cy="2476136"/>
          </a:xfrm>
          <a:prstGeom prst="rect">
            <a:avLst/>
          </a:prstGeom>
          <a:noFill/>
          <a:extLst>
            <a:ext uri="{909E8E84-426E-40DD-AFC4-6F175D3DCCD1}">
              <a14:hiddenFill xmlns:a14="http://schemas.microsoft.com/office/drawing/2010/main">
                <a:solidFill>
                  <a:srgbClr val="FFFFFF"/>
                </a:solidFill>
              </a14:hiddenFill>
            </a:ext>
          </a:extLst>
        </p:spPr>
      </p:pic>
      <p:sp>
        <p:nvSpPr>
          <p:cNvPr id="20483" name="Rectangle 2051"/>
          <p:cNvSpPr>
            <a:spLocks noGrp="1" noChangeArrowheads="1"/>
          </p:cNvSpPr>
          <p:nvPr>
            <p:ph idx="1"/>
          </p:nvPr>
        </p:nvSpPr>
        <p:spPr>
          <a:xfrm>
            <a:off x="3858509" y="2198914"/>
            <a:ext cx="4803797" cy="3670180"/>
          </a:xfrm>
        </p:spPr>
        <p:txBody>
          <a:bodyPr>
            <a:normAutofit/>
          </a:bodyPr>
          <a:lstStyle/>
          <a:p>
            <a:r>
              <a:rPr lang="en-US" sz="1500" dirty="0"/>
              <a:t>PERSONALIZATION: The targeting of marketing messages to specific individuals.  </a:t>
            </a:r>
          </a:p>
          <a:p>
            <a:pPr lvl="1">
              <a:buFont typeface="Wingdings" panose="05000000000000000000" pitchFamily="2" charset="2"/>
              <a:buChar char="§"/>
            </a:pPr>
            <a:r>
              <a:rPr lang="en-US" sz="1500" dirty="0"/>
              <a:t>by adjusting the message to a person’s name, interest, and past purchases.</a:t>
            </a:r>
          </a:p>
          <a:p>
            <a:pPr marL="457200" lvl="1" indent="0">
              <a:buNone/>
            </a:pPr>
            <a:r>
              <a:rPr lang="en-US" sz="1500" dirty="0"/>
              <a:t>Examples:- 1.  Product search history on amazon.com</a:t>
            </a:r>
          </a:p>
          <a:p>
            <a:pPr marL="457200" lvl="1" indent="0">
              <a:buNone/>
            </a:pPr>
            <a:r>
              <a:rPr lang="en-US" sz="1500" dirty="0"/>
              <a:t>                     2. Welcome message by name on Gmail.</a:t>
            </a:r>
          </a:p>
          <a:p>
            <a:pPr lvl="0"/>
            <a:r>
              <a:rPr lang="en-US" sz="1500" dirty="0"/>
              <a:t>CUSTOMZATION: Changing the delivered product or service by Customer. </a:t>
            </a:r>
          </a:p>
          <a:p>
            <a:pPr marL="457200" lvl="1" indent="0">
              <a:buNone/>
            </a:pPr>
            <a:r>
              <a:rPr lang="en-US" sz="1500" dirty="0"/>
              <a:t>Examples:- 1. Add Text  or Images not included in the original design</a:t>
            </a:r>
          </a:p>
          <a:p>
            <a:pPr marL="457200" lvl="1" indent="0">
              <a:buNone/>
            </a:pPr>
            <a:r>
              <a:rPr lang="en-US" sz="1500" dirty="0"/>
              <a:t>                     2. Customize a laptop on Dell.com.</a:t>
            </a:r>
          </a:p>
          <a:p>
            <a:pPr marL="457200" lvl="1" indent="0">
              <a:buNone/>
            </a:pPr>
            <a:r>
              <a:rPr lang="en-029" sz="1500" dirty="0"/>
              <a:t>                     3. Add Text , </a:t>
            </a:r>
            <a:r>
              <a:rPr lang="en-029" sz="1500" dirty="0" err="1"/>
              <a:t>Color</a:t>
            </a:r>
            <a:r>
              <a:rPr lang="en-029" sz="1500" dirty="0"/>
              <a:t> to customize Shirts. </a:t>
            </a:r>
          </a:p>
          <a:p>
            <a:pPr marL="457200" lvl="1" indent="0">
              <a:buNone/>
            </a:pPr>
            <a:endParaRPr lang="en-029" sz="1500" dirty="0"/>
          </a:p>
          <a:p>
            <a:pPr lvl="1"/>
            <a:endParaRPr lang="en-029" sz="1500" dirty="0"/>
          </a:p>
          <a:p>
            <a:pPr lvl="1"/>
            <a:endParaRPr lang="en-US" sz="1500" dirty="0"/>
          </a:p>
          <a:p>
            <a:pPr lvl="1"/>
            <a:endParaRPr lang="en-US" sz="1500" dirty="0"/>
          </a:p>
          <a:p>
            <a:pPr marL="457200" lvl="1" indent="0">
              <a:buNone/>
            </a:pPr>
            <a:endParaRPr lang="en-029" sz="1500" u="sng" dirty="0">
              <a:latin typeface="Calibri"/>
            </a:endParaRPr>
          </a:p>
          <a:p>
            <a:pPr marL="457200" lvl="1" indent="0">
              <a:buNone/>
            </a:pPr>
            <a:endParaRPr lang="en-029" sz="1500" dirty="0"/>
          </a:p>
        </p:txBody>
      </p:sp>
      <p:sp>
        <p:nvSpPr>
          <p:cNvPr id="31750" name="Rectangle 266">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51" name="Rectangle 268">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3483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a:xfrm>
            <a:off x="800100" y="771734"/>
            <a:ext cx="7543800" cy="970755"/>
          </a:xfrm>
        </p:spPr>
        <p:txBody>
          <a:bodyPr/>
          <a:lstStyle/>
          <a:p>
            <a:pPr lvl="0"/>
            <a:r>
              <a:rPr lang="en-US" dirty="0"/>
              <a:t>SOCIAL TECHNOLOGY</a:t>
            </a:r>
            <a:endParaRPr lang="en-029" dirty="0"/>
          </a:p>
        </p:txBody>
      </p:sp>
      <p:sp>
        <p:nvSpPr>
          <p:cNvPr id="20483" name="Rectangle 2051"/>
          <p:cNvSpPr>
            <a:spLocks noGrp="1" noChangeArrowheads="1"/>
          </p:cNvSpPr>
          <p:nvPr>
            <p:ph idx="1"/>
          </p:nvPr>
        </p:nvSpPr>
        <p:spPr>
          <a:xfrm>
            <a:off x="304800" y="1828800"/>
            <a:ext cx="8382000" cy="4114800"/>
          </a:xfrm>
        </p:spPr>
        <p:txBody>
          <a:bodyPr/>
          <a:lstStyle/>
          <a:p>
            <a:r>
              <a:rPr lang="en-US" dirty="0"/>
              <a:t>User content generation and social networking technologies.</a:t>
            </a:r>
            <a:endParaRPr lang="en-029" dirty="0"/>
          </a:p>
          <a:p>
            <a:pPr lvl="1">
              <a:buFont typeface="Chiller" panose="04020404031007020602" pitchFamily="82" charset="0"/>
              <a:buChar char="-"/>
            </a:pPr>
            <a:r>
              <a:rPr lang="en-US" sz="2000" dirty="0">
                <a:solidFill>
                  <a:schemeClr val="tx1"/>
                </a:solidFill>
              </a:rPr>
              <a:t>socializing traditional e-commerce sites by integrating social elements into existing retail websites.</a:t>
            </a:r>
          </a:p>
          <a:p>
            <a:pPr lvl="1">
              <a:buFont typeface="Chiller" panose="04020404031007020602" pitchFamily="82" charset="0"/>
              <a:buChar char="-"/>
            </a:pPr>
            <a:r>
              <a:rPr lang="en-US" sz="2000" dirty="0"/>
              <a:t>Social technologies are increasingly being used to connect with customers to build strong and lasting relationships, through ratings and </a:t>
            </a:r>
            <a:r>
              <a:rPr lang="en-US" sz="2000" dirty="0">
                <a:solidFill>
                  <a:schemeClr val="tx1">
                    <a:lumMod val="75000"/>
                    <a:lumOff val="25000"/>
                  </a:schemeClr>
                </a:solidFill>
              </a:rPr>
              <a:t>reviews</a:t>
            </a:r>
            <a:r>
              <a:rPr lang="en-US" sz="2000" dirty="0"/>
              <a:t>, </a:t>
            </a:r>
            <a:r>
              <a:rPr lang="en-US" sz="2000" dirty="0">
                <a:solidFill>
                  <a:schemeClr val="tx1">
                    <a:lumMod val="75000"/>
                    <a:lumOff val="25000"/>
                  </a:schemeClr>
                </a:solidFill>
              </a:rPr>
              <a:t>blogs</a:t>
            </a:r>
            <a:r>
              <a:rPr lang="en-US" sz="2000" dirty="0"/>
              <a:t>, </a:t>
            </a:r>
            <a:r>
              <a:rPr lang="en-US" sz="2000" dirty="0">
                <a:solidFill>
                  <a:schemeClr val="tx1">
                    <a:lumMod val="75000"/>
                    <a:lumOff val="25000"/>
                  </a:schemeClr>
                </a:solidFill>
              </a:rPr>
              <a:t>Wiki’s</a:t>
            </a:r>
            <a:r>
              <a:rPr lang="en-US" sz="2000" dirty="0"/>
              <a:t>, </a:t>
            </a:r>
            <a:r>
              <a:rPr lang="en-US" sz="2000" dirty="0">
                <a:solidFill>
                  <a:schemeClr val="tx1">
                    <a:lumMod val="75000"/>
                    <a:lumOff val="25000"/>
                  </a:schemeClr>
                </a:solidFill>
              </a:rPr>
              <a:t>micro-blogging</a:t>
            </a:r>
            <a:r>
              <a:rPr lang="en-US" sz="2000" dirty="0"/>
              <a:t>, </a:t>
            </a:r>
            <a:r>
              <a:rPr lang="en-US" sz="2000" dirty="0">
                <a:solidFill>
                  <a:schemeClr val="tx1">
                    <a:lumMod val="75000"/>
                    <a:lumOff val="25000"/>
                  </a:schemeClr>
                </a:solidFill>
              </a:rPr>
              <a:t>forums</a:t>
            </a:r>
            <a:r>
              <a:rPr lang="en-US" sz="2000" dirty="0"/>
              <a:t> and </a:t>
            </a:r>
            <a:r>
              <a:rPr lang="en-US" sz="2000" i="1" dirty="0"/>
              <a:t>communities</a:t>
            </a:r>
            <a:r>
              <a:rPr lang="en-US" sz="2000" dirty="0"/>
              <a:t> like </a:t>
            </a:r>
            <a:r>
              <a:rPr lang="en-US" sz="2000" dirty="0">
                <a:solidFill>
                  <a:schemeClr val="tx1">
                    <a:lumMod val="75000"/>
                    <a:lumOff val="25000"/>
                  </a:schemeClr>
                </a:solidFill>
              </a:rPr>
              <a:t>Facebook</a:t>
            </a:r>
            <a:r>
              <a:rPr lang="en-US" sz="2000" dirty="0"/>
              <a:t>. </a:t>
            </a:r>
          </a:p>
          <a:p>
            <a:pPr marL="457200" lvl="1" indent="0">
              <a:buNone/>
            </a:pPr>
            <a:r>
              <a:rPr lang="en-US" sz="2400" b="1" dirty="0">
                <a:solidFill>
                  <a:schemeClr val="tx2">
                    <a:lumMod val="90000"/>
                    <a:lumOff val="10000"/>
                  </a:schemeClr>
                </a:solidFill>
              </a:rPr>
              <a:t>Social Media Examples</a:t>
            </a:r>
            <a:endParaRPr lang="en-029" sz="2400" b="1" dirty="0">
              <a:solidFill>
                <a:schemeClr val="tx2">
                  <a:lumMod val="90000"/>
                  <a:lumOff val="10000"/>
                </a:schemeClr>
              </a:solidFill>
            </a:endParaRPr>
          </a:p>
          <a:p>
            <a:pPr lvl="1"/>
            <a:r>
              <a:rPr lang="en-US" sz="1800" b="0" dirty="0">
                <a:solidFill>
                  <a:schemeClr val="tx1"/>
                </a:solidFill>
                <a:latin typeface="Cambria" pitchFamily="18" charset="0"/>
              </a:rPr>
              <a:t>Facebook </a:t>
            </a:r>
            <a:r>
              <a:rPr lang="en-US" sz="1800" b="1" dirty="0">
                <a:solidFill>
                  <a:srgbClr val="FF0000"/>
                </a:solidFill>
                <a:latin typeface="Cambria" pitchFamily="18" charset="0"/>
              </a:rPr>
              <a:t>|</a:t>
            </a:r>
            <a:r>
              <a:rPr lang="en-US" sz="1800" b="0" dirty="0">
                <a:solidFill>
                  <a:schemeClr val="tx1"/>
                </a:solidFill>
                <a:latin typeface="Cambria" pitchFamily="18" charset="0"/>
              </a:rPr>
              <a:t> plugins  integration</a:t>
            </a:r>
          </a:p>
          <a:p>
            <a:pPr lvl="1"/>
            <a:r>
              <a:rPr lang="en-US" sz="1800" b="0" dirty="0">
                <a:solidFill>
                  <a:schemeClr val="tx1"/>
                </a:solidFill>
                <a:latin typeface="Cambria" pitchFamily="18" charset="0"/>
              </a:rPr>
              <a:t>Twitter </a:t>
            </a:r>
            <a:r>
              <a:rPr lang="en-US" sz="1800" dirty="0">
                <a:solidFill>
                  <a:srgbClr val="FF0000"/>
                </a:solidFill>
              </a:rPr>
              <a:t>|</a:t>
            </a:r>
            <a:r>
              <a:rPr lang="en-US" sz="1800" dirty="0">
                <a:solidFill>
                  <a:schemeClr val="tx1"/>
                </a:solidFill>
              </a:rPr>
              <a:t> plugins integration</a:t>
            </a:r>
            <a:endParaRPr lang="en-US" sz="1800" b="0" dirty="0">
              <a:solidFill>
                <a:schemeClr val="tx1"/>
              </a:solidFill>
              <a:latin typeface="Cambria" pitchFamily="18" charset="0"/>
            </a:endParaRPr>
          </a:p>
          <a:p>
            <a:pPr lvl="1"/>
            <a:r>
              <a:rPr lang="en-US" sz="1800" b="0" dirty="0">
                <a:solidFill>
                  <a:schemeClr val="tx1"/>
                </a:solidFill>
                <a:latin typeface="Cambria" pitchFamily="18" charset="0"/>
              </a:rPr>
              <a:t>Pinterest </a:t>
            </a:r>
            <a:r>
              <a:rPr lang="en-US" sz="1800" dirty="0">
                <a:solidFill>
                  <a:srgbClr val="FF0000"/>
                </a:solidFill>
              </a:rPr>
              <a:t>|</a:t>
            </a:r>
            <a:r>
              <a:rPr lang="en-US" sz="1800" b="0" dirty="0">
                <a:solidFill>
                  <a:schemeClr val="tx1"/>
                </a:solidFill>
                <a:latin typeface="Cambria" pitchFamily="18" charset="0"/>
              </a:rPr>
              <a:t> </a:t>
            </a:r>
            <a:r>
              <a:rPr lang="en-US" sz="1800" dirty="0">
                <a:solidFill>
                  <a:schemeClr val="tx1"/>
                </a:solidFill>
              </a:rPr>
              <a:t>plugins integration</a:t>
            </a:r>
            <a:endParaRPr lang="en-US" sz="1800" b="0" dirty="0">
              <a:solidFill>
                <a:schemeClr val="tx1"/>
              </a:solidFill>
              <a:latin typeface="Cambria" pitchFamily="18" charset="0"/>
            </a:endParaRPr>
          </a:p>
          <a:p>
            <a:pPr lvl="1"/>
            <a:r>
              <a:rPr lang="en-US" sz="1800" b="0" dirty="0">
                <a:solidFill>
                  <a:schemeClr val="tx1"/>
                </a:solidFill>
                <a:latin typeface="Cambria" pitchFamily="18" charset="0"/>
              </a:rPr>
              <a:t>Google+ </a:t>
            </a:r>
            <a:r>
              <a:rPr lang="en-US" sz="1800" dirty="0">
                <a:solidFill>
                  <a:srgbClr val="FF0000"/>
                </a:solidFill>
              </a:rPr>
              <a:t>| </a:t>
            </a:r>
            <a:r>
              <a:rPr lang="en-US" sz="1800" dirty="0">
                <a:solidFill>
                  <a:schemeClr val="tx1"/>
                </a:solidFill>
              </a:rPr>
              <a:t>plugins integration</a:t>
            </a:r>
            <a:endParaRPr lang="en-US" sz="1800" b="0" dirty="0">
              <a:solidFill>
                <a:schemeClr val="tx1"/>
              </a:solidFill>
              <a:latin typeface="Cambria" pitchFamily="18" charset="0"/>
            </a:endParaRPr>
          </a:p>
          <a:p>
            <a:pPr lvl="1"/>
            <a:endParaRPr lang="en-029" sz="1600" dirty="0">
              <a:solidFill>
                <a:schemeClr val="tx1"/>
              </a:solidFill>
            </a:endParaRPr>
          </a:p>
          <a:p>
            <a:pPr lvl="1"/>
            <a:endParaRPr lang="en-029" sz="1600" dirty="0">
              <a:solidFill>
                <a:schemeClr val="tx1"/>
              </a:solidFill>
            </a:endParaRPr>
          </a:p>
          <a:p>
            <a:pPr lvl="1"/>
            <a:endParaRPr lang="en-US" sz="1800" dirty="0">
              <a:solidFill>
                <a:schemeClr val="tx1"/>
              </a:solidFill>
            </a:endParaRPr>
          </a:p>
          <a:p>
            <a:pPr lvl="1"/>
            <a:endParaRPr lang="en-US" sz="1800" dirty="0">
              <a:solidFill>
                <a:schemeClr val="tx1"/>
              </a:solidFill>
            </a:endParaRPr>
          </a:p>
          <a:p>
            <a:pPr lvl="1"/>
            <a:endParaRPr lang="en-029" sz="1400" u="sng" dirty="0">
              <a:solidFill>
                <a:srgbClr val="031924"/>
              </a:solidFill>
              <a:latin typeface="Calibri"/>
            </a:endParaRPr>
          </a:p>
          <a:p>
            <a:pPr marL="457200" lvl="1" indent="0">
              <a:buNone/>
            </a:pPr>
            <a:endParaRPr lang="en-029" dirty="0">
              <a:solidFill>
                <a:schemeClr val="tx1"/>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168" y="3823869"/>
            <a:ext cx="1762371" cy="41915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1168" y="4415649"/>
            <a:ext cx="1762371" cy="1756551"/>
          </a:xfrm>
          <a:prstGeom prst="rect">
            <a:avLst/>
          </a:prstGeom>
        </p:spPr>
      </p:pic>
    </p:spTree>
    <p:extLst>
      <p:ext uri="{BB962C8B-B14F-4D97-AF65-F5344CB8AC3E}">
        <p14:creationId xmlns:p14="http://schemas.microsoft.com/office/powerpoint/2010/main" val="4230154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B5705-DC18-4A51-9AEC-FEF3FB99D78C}"/>
              </a:ext>
            </a:extLst>
          </p:cNvPr>
          <p:cNvSpPr>
            <a:spLocks noGrp="1"/>
          </p:cNvSpPr>
          <p:nvPr>
            <p:ph type="title"/>
          </p:nvPr>
        </p:nvSpPr>
        <p:spPr>
          <a:xfrm>
            <a:off x="4808763" y="634946"/>
            <a:ext cx="3845379" cy="1450757"/>
          </a:xfrm>
        </p:spPr>
        <p:txBody>
          <a:bodyPr vert="horz" lIns="91440" tIns="45720" rIns="91440" bIns="45720" rtlCol="0" anchor="b">
            <a:normAutofit/>
          </a:bodyPr>
          <a:lstStyle/>
          <a:p>
            <a:r>
              <a:rPr lang="en-US"/>
              <a:t>Types of e-commerce</a:t>
            </a:r>
          </a:p>
        </p:txBody>
      </p:sp>
      <p:pic>
        <p:nvPicPr>
          <p:cNvPr id="9" name="Content Placeholder 8">
            <a:extLst>
              <a:ext uri="{FF2B5EF4-FFF2-40B4-BE49-F238E27FC236}">
                <a16:creationId xmlns:a16="http://schemas.microsoft.com/office/drawing/2014/main" id="{474E4367-0E1C-46CA-98AB-B89B265112F0}"/>
              </a:ext>
            </a:extLst>
          </p:cNvPr>
          <p:cNvPicPr>
            <a:picLocks noGrp="1" noChangeAspect="1"/>
          </p:cNvPicPr>
          <p:nvPr>
            <p:ph sz="half" idx="2"/>
          </p:nvPr>
        </p:nvPicPr>
        <p:blipFill>
          <a:blip r:embed="rId2"/>
          <a:stretch>
            <a:fillRect/>
          </a:stretch>
        </p:blipFill>
        <p:spPr>
          <a:xfrm>
            <a:off x="482394" y="1480164"/>
            <a:ext cx="4088720" cy="3577630"/>
          </a:xfrm>
          <a:prstGeom prst="rect">
            <a:avLst/>
          </a:prstGeom>
        </p:spPr>
      </p:pic>
      <p:cxnSp>
        <p:nvCxnSpPr>
          <p:cNvPr id="45" name="Straight Connector 4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8763" y="2086188"/>
            <a:ext cx="356160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3C4262A-324A-4070-9CB1-8584333FADCB}"/>
              </a:ext>
            </a:extLst>
          </p:cNvPr>
          <p:cNvSpPr>
            <a:spLocks noGrp="1"/>
          </p:cNvSpPr>
          <p:nvPr>
            <p:ph sz="half" idx="1"/>
          </p:nvPr>
        </p:nvSpPr>
        <p:spPr>
          <a:xfrm>
            <a:off x="4808763" y="2198914"/>
            <a:ext cx="3845379" cy="3670180"/>
          </a:xfrm>
        </p:spPr>
        <p:txBody>
          <a:bodyPr vert="horz" lIns="0" tIns="45720" rIns="0" bIns="45720" rtlCol="0">
            <a:normAutofit/>
          </a:bodyPr>
          <a:lstStyle/>
          <a:p>
            <a:r>
              <a:rPr lang="en-US" dirty="0"/>
              <a:t>Business-to-Consumer: Amazon</a:t>
            </a:r>
          </a:p>
          <a:p>
            <a:r>
              <a:rPr lang="en-US" dirty="0"/>
              <a:t>Business-to-Business: </a:t>
            </a:r>
            <a:r>
              <a:rPr lang="en-US"/>
              <a:t>Metalshub</a:t>
            </a:r>
            <a:endParaRPr lang="en-US" dirty="0"/>
          </a:p>
          <a:p>
            <a:r>
              <a:rPr lang="en-US" dirty="0"/>
              <a:t>Consumer-to-Consumer: e-bay</a:t>
            </a:r>
          </a:p>
          <a:p>
            <a:r>
              <a:rPr lang="en-US" dirty="0"/>
              <a:t>Mobile e-commerce</a:t>
            </a:r>
          </a:p>
          <a:p>
            <a:r>
              <a:rPr lang="en-US" dirty="0"/>
              <a:t>Social e-commerce: Telegram</a:t>
            </a:r>
          </a:p>
          <a:p>
            <a:r>
              <a:rPr lang="en-US" dirty="0"/>
              <a:t>Local e-commerce: Groupon</a:t>
            </a:r>
          </a:p>
          <a:p>
            <a:endParaRPr lang="en-US" dirty="0"/>
          </a:p>
        </p:txBody>
      </p:sp>
      <p:sp>
        <p:nvSpPr>
          <p:cNvPr id="47" name="Rectangle 4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9049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39BB4-B77E-4F32-9EEE-99D961375B97}"/>
              </a:ext>
            </a:extLst>
          </p:cNvPr>
          <p:cNvSpPr>
            <a:spLocks noGrp="1"/>
          </p:cNvSpPr>
          <p:nvPr>
            <p:ph type="title"/>
          </p:nvPr>
        </p:nvSpPr>
        <p:spPr>
          <a:xfrm>
            <a:off x="822960" y="286603"/>
            <a:ext cx="7543800" cy="1450757"/>
          </a:xfrm>
        </p:spPr>
        <p:txBody>
          <a:bodyPr>
            <a:normAutofit/>
          </a:bodyPr>
          <a:lstStyle/>
          <a:p>
            <a:r>
              <a:rPr lang="en-GB" dirty="0"/>
              <a:t>e-commerce themes</a:t>
            </a:r>
          </a:p>
        </p:txBody>
      </p:sp>
      <p:sp>
        <p:nvSpPr>
          <p:cNvPr id="6" name="Content Placeholder 5">
            <a:extLst>
              <a:ext uri="{FF2B5EF4-FFF2-40B4-BE49-F238E27FC236}">
                <a16:creationId xmlns:a16="http://schemas.microsoft.com/office/drawing/2014/main" id="{1FD8E1BE-4CD1-4999-AED5-C03E6AF9CB29}"/>
              </a:ext>
            </a:extLst>
          </p:cNvPr>
          <p:cNvSpPr>
            <a:spLocks noGrp="1"/>
          </p:cNvSpPr>
          <p:nvPr>
            <p:ph idx="1"/>
          </p:nvPr>
        </p:nvSpPr>
        <p:spPr>
          <a:xfrm>
            <a:off x="822959" y="1845734"/>
            <a:ext cx="4841240" cy="4023360"/>
          </a:xfrm>
        </p:spPr>
        <p:txBody>
          <a:bodyPr>
            <a:normAutofit/>
          </a:bodyPr>
          <a:lstStyle/>
          <a:p>
            <a:pPr marL="457200" indent="-457200">
              <a:buFont typeface="+mj-lt"/>
              <a:buAutoNum type="arabicPeriod"/>
            </a:pPr>
            <a:r>
              <a:rPr lang="en-GB" sz="1400"/>
              <a:t>Technology— the Internet, the Web, and mobile platform, and a host of complementary technologies—cloud computing, desktop computers, smartphones, tablet computers, local area networks, client/server computing, packet-switched communications, protocols such as TCP/IP, web servers, HTML, and relational and non-relational databases, among others.</a:t>
            </a:r>
          </a:p>
          <a:p>
            <a:pPr marL="457200" indent="-457200">
              <a:buFont typeface="+mj-lt"/>
              <a:buAutoNum type="arabicPeriod"/>
            </a:pPr>
            <a:r>
              <a:rPr lang="en-GB" sz="1400"/>
              <a:t>Business—electronic markets, information goods, business models, firm and industry value chains, industry structure, and consumer behaviour in digital markets. While technology provides the infrastructure, it is the business applications—the potential for extraordinary returns on investment—that create the interest and excitement in e-commerce.</a:t>
            </a:r>
          </a:p>
          <a:p>
            <a:pPr marL="457200" indent="-457200">
              <a:buFont typeface="+mj-lt"/>
              <a:buAutoNum type="arabicPeriod"/>
            </a:pPr>
            <a:r>
              <a:rPr lang="en-GB" sz="1400"/>
              <a:t>Society—intellectual property, individual privacy, and public policy, etc</a:t>
            </a:r>
          </a:p>
        </p:txBody>
      </p:sp>
      <p:pic>
        <p:nvPicPr>
          <p:cNvPr id="10" name="Graphic 9" descr="Cloud Computing">
            <a:extLst>
              <a:ext uri="{FF2B5EF4-FFF2-40B4-BE49-F238E27FC236}">
                <a16:creationId xmlns:a16="http://schemas.microsoft.com/office/drawing/2014/main" id="{45F3D04E-9A5A-40AE-BE7D-2FD24FF76A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15427" y="2476158"/>
            <a:ext cx="2351332" cy="2351332"/>
          </a:xfrm>
          <a:prstGeom prst="rect">
            <a:avLst/>
          </a:prstGeom>
        </p:spPr>
      </p:pic>
    </p:spTree>
    <p:extLst>
      <p:ext uri="{BB962C8B-B14F-4D97-AF65-F5344CB8AC3E}">
        <p14:creationId xmlns:p14="http://schemas.microsoft.com/office/powerpoint/2010/main" val="273697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B971-5BBC-4628-90F4-A02498ED2A9E}"/>
              </a:ext>
            </a:extLst>
          </p:cNvPr>
          <p:cNvSpPr>
            <a:spLocks noGrp="1"/>
          </p:cNvSpPr>
          <p:nvPr>
            <p:ph type="title"/>
          </p:nvPr>
        </p:nvSpPr>
        <p:spPr/>
        <p:txBody>
          <a:bodyPr/>
          <a:lstStyle/>
          <a:p>
            <a:r>
              <a:rPr lang="en-GB" dirty="0"/>
              <a:t>Reading Assignment</a:t>
            </a:r>
          </a:p>
        </p:txBody>
      </p:sp>
      <p:sp>
        <p:nvSpPr>
          <p:cNvPr id="3" name="Content Placeholder 2">
            <a:extLst>
              <a:ext uri="{FF2B5EF4-FFF2-40B4-BE49-F238E27FC236}">
                <a16:creationId xmlns:a16="http://schemas.microsoft.com/office/drawing/2014/main" id="{CB536E92-BCC0-43BA-8E45-8465796CDFFC}"/>
              </a:ext>
            </a:extLst>
          </p:cNvPr>
          <p:cNvSpPr>
            <a:spLocks noGrp="1"/>
          </p:cNvSpPr>
          <p:nvPr>
            <p:ph idx="1"/>
          </p:nvPr>
        </p:nvSpPr>
        <p:spPr/>
        <p:txBody>
          <a:bodyPr/>
          <a:lstStyle/>
          <a:p>
            <a:pPr marL="457200" indent="-457200">
              <a:buFont typeface="+mj-lt"/>
              <a:buAutoNum type="arabicPeriod"/>
            </a:pPr>
            <a:r>
              <a:rPr lang="en-GB" dirty="0"/>
              <a:t>Laudon and Traver (2021) E-commerce 2020-21 (16</a:t>
            </a:r>
            <a:r>
              <a:rPr lang="en-GB" baseline="30000" dirty="0"/>
              <a:t>th</a:t>
            </a:r>
            <a:r>
              <a:rPr lang="en-GB" dirty="0"/>
              <a:t> ed.); </a:t>
            </a:r>
            <a:r>
              <a:rPr lang="en-GB" i="1" dirty="0"/>
              <a:t>E-commerce: A brief History</a:t>
            </a:r>
            <a:r>
              <a:rPr lang="en-GB" dirty="0"/>
              <a:t>; PP 63-73.</a:t>
            </a:r>
          </a:p>
          <a:p>
            <a:pPr marL="457200" indent="-457200">
              <a:buFont typeface="+mj-lt"/>
              <a:buAutoNum type="arabicPeriod"/>
            </a:pPr>
            <a:r>
              <a:rPr lang="en-GB" dirty="0"/>
              <a:t>How to Write a Case Study: Bookmarkable Guide &amp; Template. Braden Baker. </a:t>
            </a:r>
            <a:r>
              <a:rPr lang="en-GB" dirty="0">
                <a:hlinkClick r:id="rId2"/>
              </a:rPr>
              <a:t>https://blog.hubspot.com/blog/tabid/6307/bid/33282/the-ultimate-guide-to-creating-compelling-case-studies.aspx</a:t>
            </a:r>
            <a:r>
              <a:rPr lang="en-GB" dirty="0"/>
              <a:t> </a:t>
            </a:r>
          </a:p>
          <a:p>
            <a:endParaRPr lang="en-GB" dirty="0"/>
          </a:p>
        </p:txBody>
      </p:sp>
    </p:spTree>
    <p:extLst>
      <p:ext uri="{BB962C8B-B14F-4D97-AF65-F5344CB8AC3E}">
        <p14:creationId xmlns:p14="http://schemas.microsoft.com/office/powerpoint/2010/main" val="4111879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3DF85-B0A3-4766-A3A9-49D19EEA5BB4}"/>
              </a:ext>
            </a:extLst>
          </p:cNvPr>
          <p:cNvSpPr>
            <a:spLocks noGrp="1"/>
          </p:cNvSpPr>
          <p:nvPr>
            <p:ph type="title"/>
          </p:nvPr>
        </p:nvSpPr>
        <p:spPr>
          <a:xfrm>
            <a:off x="822960" y="286603"/>
            <a:ext cx="7543800" cy="1450757"/>
          </a:xfrm>
        </p:spPr>
        <p:txBody>
          <a:bodyPr>
            <a:normAutofit/>
          </a:bodyPr>
          <a:lstStyle/>
          <a:p>
            <a:r>
              <a:rPr lang="en-GB"/>
              <a:t>e-commerce</a:t>
            </a:r>
          </a:p>
        </p:txBody>
      </p:sp>
      <p:graphicFrame>
        <p:nvGraphicFramePr>
          <p:cNvPr id="5" name="Content Placeholder 2">
            <a:extLst>
              <a:ext uri="{FF2B5EF4-FFF2-40B4-BE49-F238E27FC236}">
                <a16:creationId xmlns:a16="http://schemas.microsoft.com/office/drawing/2014/main" id="{AE6ACDA3-EE10-4918-8049-4AC57A4568EE}"/>
              </a:ext>
            </a:extLst>
          </p:cNvPr>
          <p:cNvGraphicFramePr>
            <a:graphicFrameLocks noGrp="1"/>
          </p:cNvGraphicFramePr>
          <p:nvPr>
            <p:ph idx="1"/>
            <p:extLst>
              <p:ext uri="{D42A27DB-BD31-4B8C-83A1-F6EECF244321}">
                <p14:modId xmlns:p14="http://schemas.microsoft.com/office/powerpoint/2010/main" val="2142787960"/>
              </p:ext>
            </p:extLst>
          </p:nvPr>
        </p:nvGraphicFramePr>
        <p:xfrm>
          <a:off x="822722" y="2098515"/>
          <a:ext cx="75438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283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4A596-17B2-4B53-B686-5E2444C0BD32}"/>
              </a:ext>
            </a:extLst>
          </p:cNvPr>
          <p:cNvSpPr>
            <a:spLocks noGrp="1"/>
          </p:cNvSpPr>
          <p:nvPr>
            <p:ph type="title"/>
          </p:nvPr>
        </p:nvSpPr>
        <p:spPr/>
        <p:txBody>
          <a:bodyPr/>
          <a:lstStyle/>
          <a:p>
            <a:r>
              <a:rPr lang="en-GB" dirty="0"/>
              <a:t>e-commerce vs e-business</a:t>
            </a:r>
          </a:p>
        </p:txBody>
      </p:sp>
      <p:pic>
        <p:nvPicPr>
          <p:cNvPr id="5" name="Content Placeholder 4">
            <a:extLst>
              <a:ext uri="{FF2B5EF4-FFF2-40B4-BE49-F238E27FC236}">
                <a16:creationId xmlns:a16="http://schemas.microsoft.com/office/drawing/2014/main" id="{C1BF0915-B3C9-4200-9689-C6A9FEF163F9}"/>
              </a:ext>
            </a:extLst>
          </p:cNvPr>
          <p:cNvPicPr>
            <a:picLocks noGrp="1" noChangeAspect="1"/>
          </p:cNvPicPr>
          <p:nvPr>
            <p:ph sz="half" idx="1"/>
          </p:nvPr>
        </p:nvPicPr>
        <p:blipFill>
          <a:blip r:embed="rId2"/>
          <a:stretch>
            <a:fillRect/>
          </a:stretch>
        </p:blipFill>
        <p:spPr>
          <a:xfrm>
            <a:off x="822325" y="2651314"/>
            <a:ext cx="3703638" cy="2412622"/>
          </a:xfrm>
        </p:spPr>
      </p:pic>
      <p:sp>
        <p:nvSpPr>
          <p:cNvPr id="6" name="Content Placeholder 5">
            <a:extLst>
              <a:ext uri="{FF2B5EF4-FFF2-40B4-BE49-F238E27FC236}">
                <a16:creationId xmlns:a16="http://schemas.microsoft.com/office/drawing/2014/main" id="{38C249E9-54F9-4A37-A5E8-1E1B6BCC2304}"/>
              </a:ext>
            </a:extLst>
          </p:cNvPr>
          <p:cNvSpPr>
            <a:spLocks noGrp="1"/>
          </p:cNvSpPr>
          <p:nvPr>
            <p:ph sz="half" idx="2"/>
          </p:nvPr>
        </p:nvSpPr>
        <p:spPr/>
        <p:txBody>
          <a:bodyPr/>
          <a:lstStyle/>
          <a:p>
            <a:r>
              <a:rPr lang="en-GB" dirty="0"/>
              <a:t>e-commerce is not “anything digital” that a firm does. </a:t>
            </a:r>
          </a:p>
          <a:p>
            <a:r>
              <a:rPr lang="en-GB" dirty="0"/>
              <a:t>e-business refers primarily to the digital enabling of transactions and processes within a firm, involving information systems under the control of the firm. </a:t>
            </a:r>
          </a:p>
          <a:p>
            <a:r>
              <a:rPr lang="en-GB" dirty="0"/>
              <a:t>e-business does not include commercial transactions involving an exchange of value across organizational boundaries. </a:t>
            </a:r>
          </a:p>
        </p:txBody>
      </p:sp>
    </p:spTree>
    <p:extLst>
      <p:ext uri="{BB962C8B-B14F-4D97-AF65-F5344CB8AC3E}">
        <p14:creationId xmlns:p14="http://schemas.microsoft.com/office/powerpoint/2010/main" val="308913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9E80720-23E6-4B89-B77E-04A7689F1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CD1D3CA1-3EB6-41F3-A419-8424B56BE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0" name="Rectangle 2"/>
          <p:cNvSpPr>
            <a:spLocks noGrp="1" noChangeArrowheads="1"/>
          </p:cNvSpPr>
          <p:nvPr>
            <p:ph type="title"/>
          </p:nvPr>
        </p:nvSpPr>
        <p:spPr>
          <a:xfrm>
            <a:off x="800100" y="5252936"/>
            <a:ext cx="7543800" cy="1028715"/>
          </a:xfrm>
        </p:spPr>
        <p:txBody>
          <a:bodyPr>
            <a:normAutofit/>
          </a:bodyPr>
          <a:lstStyle/>
          <a:p>
            <a:pPr algn="ctr">
              <a:defRPr/>
            </a:pPr>
            <a:r>
              <a:rPr lang="en-US" sz="3400">
                <a:solidFill>
                  <a:srgbClr val="FFFFFF"/>
                </a:solidFill>
                <a:ea typeface="+mj-ea"/>
                <a:cs typeface="+mj-cs"/>
              </a:rPr>
              <a:t>Eight Unique Features of </a:t>
            </a:r>
            <a:br>
              <a:rPr lang="en-US" sz="3400">
                <a:solidFill>
                  <a:srgbClr val="FFFFFF"/>
                </a:solidFill>
                <a:ea typeface="+mj-ea"/>
                <a:cs typeface="+mj-cs"/>
              </a:rPr>
            </a:br>
            <a:r>
              <a:rPr lang="en-US" sz="3400">
                <a:solidFill>
                  <a:srgbClr val="FFFFFF"/>
                </a:solidFill>
                <a:ea typeface="+mj-ea"/>
                <a:cs typeface="+mj-cs"/>
              </a:rPr>
              <a:t>E-commerce Technology</a:t>
            </a:r>
          </a:p>
        </p:txBody>
      </p:sp>
      <p:sp>
        <p:nvSpPr>
          <p:cNvPr id="79" name="Rectangle 78">
            <a:extLst>
              <a:ext uri="{FF2B5EF4-FFF2-40B4-BE49-F238E27FC236}">
                <a16:creationId xmlns:a16="http://schemas.microsoft.com/office/drawing/2014/main" id="{4D87F7B2-AA36-4B58-BC2C-1BBA135E8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461" name="Rectangle 3">
            <a:extLst>
              <a:ext uri="{FF2B5EF4-FFF2-40B4-BE49-F238E27FC236}">
                <a16:creationId xmlns:a16="http://schemas.microsoft.com/office/drawing/2014/main" id="{8B15FB17-9AF8-429E-99B3-A6E5BF7DCD65}"/>
              </a:ext>
            </a:extLst>
          </p:cNvPr>
          <p:cNvGraphicFramePr>
            <a:graphicFrameLocks noGrp="1"/>
          </p:cNvGraphicFramePr>
          <p:nvPr>
            <p:ph idx="1"/>
            <p:extLst>
              <p:ext uri="{D42A27DB-BD31-4B8C-83A1-F6EECF244321}">
                <p14:modId xmlns:p14="http://schemas.microsoft.com/office/powerpoint/2010/main" val="2400762753"/>
              </p:ext>
            </p:extLst>
          </p:nvPr>
        </p:nvGraphicFramePr>
        <p:xfrm>
          <a:off x="482599" y="643467"/>
          <a:ext cx="8175358"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060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p:txBody>
          <a:bodyPr/>
          <a:lstStyle/>
          <a:p>
            <a:pPr lvl="0"/>
            <a:r>
              <a:rPr lang="en-US" dirty="0"/>
              <a:t>UBIQUITY</a:t>
            </a:r>
            <a:endParaRPr lang="en-029" dirty="0"/>
          </a:p>
        </p:txBody>
      </p:sp>
      <p:sp>
        <p:nvSpPr>
          <p:cNvPr id="20483" name="Rectangle 2051"/>
          <p:cNvSpPr>
            <a:spLocks noGrp="1" noChangeArrowheads="1"/>
          </p:cNvSpPr>
          <p:nvPr>
            <p:ph idx="1"/>
          </p:nvPr>
        </p:nvSpPr>
        <p:spPr/>
        <p:txBody>
          <a:bodyPr>
            <a:normAutofit/>
          </a:bodyPr>
          <a:lstStyle/>
          <a:p>
            <a:pPr lvl="0"/>
            <a:r>
              <a:rPr lang="en-US" dirty="0"/>
              <a:t>It is available just about everywhere and at all times.</a:t>
            </a:r>
          </a:p>
          <a:p>
            <a:pPr lvl="1">
              <a:buFontTx/>
              <a:buChar char="-"/>
            </a:pPr>
            <a:r>
              <a:rPr lang="en-US" sz="2000" dirty="0"/>
              <a:t>Market Place vs Market Space</a:t>
            </a:r>
          </a:p>
          <a:p>
            <a:pPr lvl="1">
              <a:buFontTx/>
              <a:buChar char="-"/>
            </a:pPr>
            <a:r>
              <a:rPr lang="en-US" sz="2000" dirty="0"/>
              <a:t>Reduce Cognitive Energy (</a:t>
            </a:r>
            <a:r>
              <a:rPr lang="en-US" sz="2000" dirty="0">
                <a:solidFill>
                  <a:srgbClr val="C00000"/>
                </a:solidFill>
              </a:rPr>
              <a:t>Advantage</a:t>
            </a:r>
            <a:r>
              <a:rPr lang="en-US" sz="2000" dirty="0"/>
              <a:t>)</a:t>
            </a:r>
          </a:p>
          <a:p>
            <a:pPr marL="457200" lvl="1" indent="0">
              <a:buNone/>
            </a:pPr>
            <a:r>
              <a:rPr lang="en-US" sz="2400" b="1" dirty="0">
                <a:solidFill>
                  <a:schemeClr val="tx2">
                    <a:lumMod val="90000"/>
                    <a:lumOff val="10000"/>
                  </a:schemeClr>
                </a:solidFill>
              </a:rPr>
              <a:t>Examples:-</a:t>
            </a:r>
          </a:p>
          <a:p>
            <a:pPr lvl="1"/>
            <a:r>
              <a:rPr lang="en-US" sz="2400" dirty="0">
                <a:solidFill>
                  <a:schemeClr val="tx1"/>
                </a:solidFill>
              </a:rPr>
              <a:t>Accessing a bank account (24/7) </a:t>
            </a:r>
            <a:endParaRPr lang="en-US" sz="1400" u="sng" dirty="0">
              <a:solidFill>
                <a:schemeClr val="tx1"/>
              </a:solidFill>
            </a:endParaRPr>
          </a:p>
          <a:p>
            <a:pPr lvl="1"/>
            <a:r>
              <a:rPr lang="en-US" sz="2400" dirty="0">
                <a:solidFill>
                  <a:schemeClr val="tx1"/>
                </a:solidFill>
              </a:rPr>
              <a:t>Purchasing from Internet. </a:t>
            </a:r>
            <a:endParaRPr lang="en-US" sz="1400" u="sng" dirty="0">
              <a:solidFill>
                <a:schemeClr val="tx1"/>
              </a:solidFill>
            </a:endParaRPr>
          </a:p>
          <a:p>
            <a:pPr lvl="1"/>
            <a:r>
              <a:rPr lang="en-US" sz="2400" dirty="0">
                <a:solidFill>
                  <a:schemeClr val="tx1"/>
                </a:solidFill>
              </a:rPr>
              <a:t>Online Tracking </a:t>
            </a:r>
          </a:p>
          <a:p>
            <a:pPr lvl="1"/>
            <a:r>
              <a:rPr lang="en-US" sz="2400" dirty="0">
                <a:solidFill>
                  <a:schemeClr val="tx1"/>
                </a:solidFill>
              </a:rPr>
              <a:t>Online Ticket Reservation </a:t>
            </a:r>
          </a:p>
          <a:p>
            <a:pPr lvl="1"/>
            <a:r>
              <a:rPr lang="en-US" sz="2400" dirty="0">
                <a:solidFill>
                  <a:schemeClr val="tx1"/>
                </a:solidFill>
              </a:rPr>
              <a:t>Paying Utility Bills</a:t>
            </a:r>
            <a:endParaRPr lang="en-029" dirty="0">
              <a:solidFill>
                <a:schemeClr val="tx1"/>
              </a:solidFill>
            </a:endParaRPr>
          </a:p>
        </p:txBody>
      </p:sp>
    </p:spTree>
    <p:extLst>
      <p:ext uri="{BB962C8B-B14F-4D97-AF65-F5344CB8AC3E}">
        <p14:creationId xmlns:p14="http://schemas.microsoft.com/office/powerpoint/2010/main" val="3909517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a:xfrm>
            <a:off x="822960" y="286603"/>
            <a:ext cx="7543800" cy="1450757"/>
          </a:xfrm>
        </p:spPr>
        <p:txBody>
          <a:bodyPr>
            <a:normAutofit/>
          </a:bodyPr>
          <a:lstStyle/>
          <a:p>
            <a:r>
              <a:rPr lang="en-US" dirty="0"/>
              <a:t>GLOBAL REACH</a:t>
            </a:r>
            <a:endParaRPr lang="en-029" dirty="0"/>
          </a:p>
        </p:txBody>
      </p:sp>
      <p:sp>
        <p:nvSpPr>
          <p:cNvPr id="20483" name="Rectangle 2051"/>
          <p:cNvSpPr>
            <a:spLocks noGrp="1" noChangeArrowheads="1"/>
          </p:cNvSpPr>
          <p:nvPr>
            <p:ph idx="1"/>
          </p:nvPr>
        </p:nvSpPr>
        <p:spPr>
          <a:xfrm>
            <a:off x="822959" y="1845734"/>
            <a:ext cx="4841240" cy="4023360"/>
          </a:xfrm>
        </p:spPr>
        <p:txBody>
          <a:bodyPr>
            <a:normAutofit/>
          </a:bodyPr>
          <a:lstStyle/>
          <a:p>
            <a:pPr lvl="0"/>
            <a:r>
              <a:rPr lang="en-US" sz="1700" dirty="0"/>
              <a:t>Reach: the number of user or customers an e-commerce business can obtain.  </a:t>
            </a:r>
          </a:p>
          <a:p>
            <a:pPr lvl="1">
              <a:buFontTx/>
              <a:buChar char="-"/>
            </a:pPr>
            <a:r>
              <a:rPr lang="en-US" sz="1700" dirty="0"/>
              <a:t>Traditional Commerce base on Television , Radio, Newspaper and Sales force. </a:t>
            </a:r>
          </a:p>
          <a:p>
            <a:pPr lvl="1">
              <a:buFontTx/>
              <a:buChar char="-"/>
            </a:pPr>
            <a:r>
              <a:rPr lang="en-US" sz="1700" dirty="0"/>
              <a:t>Using Internet Commercial transactions to cross cultural and national boundaries </a:t>
            </a:r>
            <a:endParaRPr lang="en-029" sz="1700" dirty="0"/>
          </a:p>
          <a:p>
            <a:pPr marL="457200" lvl="1" indent="0">
              <a:buNone/>
            </a:pPr>
            <a:r>
              <a:rPr lang="en-US" sz="1700" b="1" dirty="0"/>
              <a:t>Examples:-</a:t>
            </a:r>
          </a:p>
          <a:p>
            <a:pPr lvl="1"/>
            <a:r>
              <a:rPr lang="en-US" sz="1700" dirty="0"/>
              <a:t>300 million customers | </a:t>
            </a:r>
            <a:r>
              <a:rPr lang="en-US" sz="1700" u="sng" dirty="0">
                <a:latin typeface="Calibri"/>
              </a:rPr>
              <a:t>http://www.amazon.com/</a:t>
            </a:r>
            <a:endParaRPr lang="en-US" sz="1700" dirty="0"/>
          </a:p>
          <a:p>
            <a:pPr lvl="1"/>
            <a:r>
              <a:rPr lang="en-US" sz="1700" dirty="0"/>
              <a:t>2.9 billion Active Users  | </a:t>
            </a:r>
            <a:r>
              <a:rPr lang="en-US" sz="1700" u="sng" dirty="0"/>
              <a:t>http://www.facebook.com/ </a:t>
            </a:r>
          </a:p>
          <a:p>
            <a:pPr lvl="1"/>
            <a:r>
              <a:rPr lang="en-US" sz="1700" kern="1200" dirty="0">
                <a:latin typeface="Times New Roman" pitchFamily="18" charset="0"/>
              </a:rPr>
              <a:t>Growing Mobile Social Network </a:t>
            </a:r>
          </a:p>
        </p:txBody>
      </p:sp>
      <p:pic>
        <p:nvPicPr>
          <p:cNvPr id="8196" name="Picture 4" descr="https://encrypted-tbn0.gstatic.com/images?q=tbn:ANd9GcS0eg2Gio5SKCWEH4mHxKHEAFTsphDz9NB-znNuJl5LOVRfVcF22A"/>
          <p:cNvPicPr>
            <a:picLocks noChangeAspect="1" noChangeArrowheads="1"/>
          </p:cNvPicPr>
          <p:nvPr/>
        </p:nvPicPr>
        <p:blipFill rotWithShape="1">
          <a:blip r:embed="rId3">
            <a:extLst>
              <a:ext uri="{28A0092B-C50C-407E-A947-70E740481C1C}">
                <a14:useLocalDpi xmlns:a14="http://schemas.microsoft.com/office/drawing/2010/main" val="0"/>
              </a:ext>
            </a:extLst>
          </a:blip>
          <a:srcRect b="8100"/>
          <a:stretch/>
        </p:blipFill>
        <p:spPr bwMode="auto">
          <a:xfrm>
            <a:off x="6015427" y="2672106"/>
            <a:ext cx="2351332" cy="1959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775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a:xfrm>
            <a:off x="822960" y="286603"/>
            <a:ext cx="7543800" cy="1450757"/>
          </a:xfrm>
        </p:spPr>
        <p:txBody>
          <a:bodyPr>
            <a:normAutofit/>
          </a:bodyPr>
          <a:lstStyle/>
          <a:p>
            <a:r>
              <a:rPr lang="en-US"/>
              <a:t>UNIVERSAL STANDARDS</a:t>
            </a:r>
            <a:endParaRPr lang="en-029" dirty="0"/>
          </a:p>
        </p:txBody>
      </p:sp>
      <p:sp>
        <p:nvSpPr>
          <p:cNvPr id="20483" name="Rectangle 2051"/>
          <p:cNvSpPr>
            <a:spLocks noGrp="1" noChangeArrowheads="1"/>
          </p:cNvSpPr>
          <p:nvPr>
            <p:ph idx="1"/>
          </p:nvPr>
        </p:nvSpPr>
        <p:spPr>
          <a:xfrm>
            <a:off x="822959" y="1845734"/>
            <a:ext cx="4841240" cy="4023360"/>
          </a:xfrm>
        </p:spPr>
        <p:txBody>
          <a:bodyPr>
            <a:normAutofit/>
          </a:bodyPr>
          <a:lstStyle/>
          <a:p>
            <a:pPr lvl="0"/>
            <a:r>
              <a:rPr lang="en-US" sz="1400" dirty="0"/>
              <a:t>Standards </a:t>
            </a:r>
            <a:r>
              <a:rPr lang="en-US" sz="1400" i="1" dirty="0"/>
              <a:t>(i.e. </a:t>
            </a:r>
            <a:r>
              <a:rPr lang="en-US" sz="1400" dirty="0"/>
              <a:t>INTERNET</a:t>
            </a:r>
            <a:r>
              <a:rPr lang="en-US" sz="1400" i="1" dirty="0"/>
              <a:t>) </a:t>
            </a:r>
            <a:r>
              <a:rPr lang="en-US" sz="1400" dirty="0"/>
              <a:t>shared by all nations around the world</a:t>
            </a:r>
            <a:endParaRPr lang="en-029" sz="1400" dirty="0"/>
          </a:p>
          <a:p>
            <a:pPr lvl="1">
              <a:buFontTx/>
              <a:buChar char="-"/>
            </a:pPr>
            <a:r>
              <a:rPr lang="en-US" sz="1400" dirty="0"/>
              <a:t>Traditional commerce technologies differ from one nation to the next ( Radio, Newspaper, TV ) etc.</a:t>
            </a:r>
          </a:p>
          <a:p>
            <a:pPr lvl="1">
              <a:buFontTx/>
              <a:buChar char="-"/>
            </a:pPr>
            <a:r>
              <a:rPr lang="en-US" sz="1400" dirty="0"/>
              <a:t>Using Internet Commercial transactions to cross cultural and national boundaries </a:t>
            </a:r>
            <a:endParaRPr lang="en-029" sz="1400" dirty="0"/>
          </a:p>
          <a:p>
            <a:pPr marL="457200" lvl="1" indent="0">
              <a:buNone/>
            </a:pPr>
            <a:r>
              <a:rPr lang="en-US" sz="1400" b="1" dirty="0"/>
              <a:t>Benefits of Universal Standards</a:t>
            </a:r>
            <a:endParaRPr lang="en-029" sz="1400" b="1" dirty="0"/>
          </a:p>
          <a:p>
            <a:pPr lvl="1"/>
            <a:r>
              <a:rPr lang="en-US" sz="1400" dirty="0"/>
              <a:t>Reduced search costs for consumers| </a:t>
            </a:r>
            <a:r>
              <a:rPr lang="en-US" sz="1400" u="sng" dirty="0">
                <a:latin typeface="Calibri"/>
              </a:rPr>
              <a:t>http://www.google.com/</a:t>
            </a:r>
            <a:endParaRPr lang="en-US" sz="1400" dirty="0"/>
          </a:p>
          <a:p>
            <a:pPr lvl="1"/>
            <a:r>
              <a:rPr lang="en-US" sz="1400" dirty="0"/>
              <a:t>simpler, faster, with more accurate price discovery </a:t>
            </a:r>
          </a:p>
          <a:p>
            <a:pPr lvl="1"/>
            <a:r>
              <a:rPr lang="en-US" sz="1400" dirty="0"/>
              <a:t>Lower market entry costs for merchants</a:t>
            </a:r>
            <a:endParaRPr lang="en-029" sz="1400" dirty="0"/>
          </a:p>
          <a:p>
            <a:pPr lvl="1"/>
            <a:r>
              <a:rPr lang="en-US" sz="1400" dirty="0"/>
              <a:t>find many of the suppliers, prices, and delivery terms of a specific product </a:t>
            </a:r>
            <a:endParaRPr lang="en-029" sz="1400" u="sng" dirty="0">
              <a:latin typeface="Calibri"/>
            </a:endParaRPr>
          </a:p>
          <a:p>
            <a:pPr marL="457200" lvl="1" indent="0">
              <a:buNone/>
            </a:pPr>
            <a:endParaRPr lang="en-029" sz="1400" dirty="0"/>
          </a:p>
        </p:txBody>
      </p:sp>
      <p:pic>
        <p:nvPicPr>
          <p:cNvPr id="6150" name="Picture 6" descr="http://1.bp.blogspot.com/-Mm_qjX1ii80/UxtLHGH_4sI/AAAAAAAABKo/6Tde2OtRJFE/s1600/how+to+access+internet+from+any+locat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897" b="9912"/>
          <a:stretch/>
        </p:blipFill>
        <p:spPr bwMode="auto">
          <a:xfrm>
            <a:off x="6015427" y="2828676"/>
            <a:ext cx="2351332" cy="1646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49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a:xfrm>
            <a:off x="914400" y="685800"/>
            <a:ext cx="7543800" cy="1008796"/>
          </a:xfrm>
        </p:spPr>
        <p:txBody>
          <a:bodyPr/>
          <a:lstStyle/>
          <a:p>
            <a:pPr lvl="0"/>
            <a:r>
              <a:rPr lang="en-US" dirty="0"/>
              <a:t>RICHNESS</a:t>
            </a:r>
            <a:endParaRPr lang="en-029" dirty="0"/>
          </a:p>
        </p:txBody>
      </p:sp>
      <p:sp>
        <p:nvSpPr>
          <p:cNvPr id="20483" name="Rectangle 2051"/>
          <p:cNvSpPr>
            <a:spLocks noGrp="1" noChangeArrowheads="1"/>
          </p:cNvSpPr>
          <p:nvPr>
            <p:ph idx="1"/>
          </p:nvPr>
        </p:nvSpPr>
        <p:spPr>
          <a:xfrm>
            <a:off x="457200" y="1752600"/>
            <a:ext cx="8458200" cy="4343400"/>
          </a:xfrm>
        </p:spPr>
        <p:txBody>
          <a:bodyPr>
            <a:normAutofit/>
          </a:bodyPr>
          <a:lstStyle/>
          <a:p>
            <a:pPr lvl="0"/>
            <a:r>
              <a:rPr lang="en-US" dirty="0"/>
              <a:t>The complexity and content of a message</a:t>
            </a:r>
          </a:p>
          <a:p>
            <a:pPr lvl="1">
              <a:buFont typeface="Chiller" panose="04020404031007020602" pitchFamily="82" charset="0"/>
              <a:buChar char="-"/>
            </a:pPr>
            <a:r>
              <a:rPr lang="en-US" sz="2000" dirty="0">
                <a:solidFill>
                  <a:schemeClr val="tx1"/>
                </a:solidFill>
              </a:rPr>
              <a:t>Traditional commerce </a:t>
            </a:r>
            <a:r>
              <a:rPr lang="en-US" sz="2000" b="1" dirty="0">
                <a:solidFill>
                  <a:schemeClr val="tx1"/>
                </a:solidFill>
              </a:rPr>
              <a:t>national sales forces</a:t>
            </a:r>
            <a:r>
              <a:rPr lang="en-US" sz="2000" dirty="0">
                <a:solidFill>
                  <a:schemeClr val="tx1"/>
                </a:solidFill>
              </a:rPr>
              <a:t>, and </a:t>
            </a:r>
            <a:r>
              <a:rPr lang="en-US" sz="2000" b="1" dirty="0">
                <a:solidFill>
                  <a:schemeClr val="tx1"/>
                </a:solidFill>
              </a:rPr>
              <a:t>small retail stores</a:t>
            </a:r>
            <a:r>
              <a:rPr lang="en-US" sz="2000" dirty="0">
                <a:solidFill>
                  <a:schemeClr val="tx1"/>
                </a:solidFill>
              </a:rPr>
              <a:t> have great richness face-to-face service using aural and visual cues when making a sale. </a:t>
            </a:r>
          </a:p>
          <a:p>
            <a:pPr lvl="1">
              <a:buFont typeface="Chiller" panose="04020404031007020602" pitchFamily="82" charset="0"/>
              <a:buChar char="-"/>
            </a:pPr>
            <a:r>
              <a:rPr lang="en-US" sz="2000" dirty="0">
                <a:solidFill>
                  <a:schemeClr val="tx1"/>
                </a:solidFill>
              </a:rPr>
              <a:t>But there is </a:t>
            </a:r>
            <a:r>
              <a:rPr lang="en-US" sz="2000" i="1" dirty="0">
                <a:solidFill>
                  <a:schemeClr val="tx1"/>
                </a:solidFill>
              </a:rPr>
              <a:t>Trade-off between richness and reach</a:t>
            </a:r>
          </a:p>
          <a:p>
            <a:pPr marL="457200" lvl="1" indent="0">
              <a:buNone/>
            </a:pPr>
            <a:r>
              <a:rPr lang="en-US" sz="2400" b="1" dirty="0">
                <a:solidFill>
                  <a:schemeClr val="tx2">
                    <a:lumMod val="90000"/>
                    <a:lumOff val="10000"/>
                  </a:schemeClr>
                </a:solidFill>
              </a:rPr>
              <a:t>Benefits of Richness</a:t>
            </a:r>
            <a:endParaRPr lang="en-029" sz="2400" b="1" dirty="0">
              <a:solidFill>
                <a:schemeClr val="tx2">
                  <a:lumMod val="90000"/>
                  <a:lumOff val="10000"/>
                </a:schemeClr>
              </a:solidFill>
            </a:endParaRPr>
          </a:p>
          <a:p>
            <a:pPr lvl="1"/>
            <a:r>
              <a:rPr lang="en-US" sz="1800" dirty="0">
                <a:solidFill>
                  <a:schemeClr val="tx1"/>
                </a:solidFill>
              </a:rPr>
              <a:t>more information richness than traditional media </a:t>
            </a:r>
            <a:endParaRPr lang="en-US" sz="2400" dirty="0">
              <a:solidFill>
                <a:schemeClr val="tx1"/>
              </a:solidFill>
            </a:endParaRPr>
          </a:p>
          <a:p>
            <a:pPr lvl="1"/>
            <a:r>
              <a:rPr lang="en-US" sz="1800" dirty="0">
                <a:solidFill>
                  <a:schemeClr val="tx1"/>
                </a:solidFill>
              </a:rPr>
              <a:t>chatting with an online customer support person</a:t>
            </a:r>
          </a:p>
          <a:p>
            <a:pPr lvl="1"/>
            <a:r>
              <a:rPr lang="en-US" sz="1800" dirty="0">
                <a:solidFill>
                  <a:schemeClr val="tx1"/>
                </a:solidFill>
                <a:latin typeface="Cambria" pitchFamily="18" charset="0"/>
              </a:rPr>
              <a:t>sell ‘complex’ goods and services </a:t>
            </a:r>
            <a:endParaRPr lang="en-029" sz="1800" dirty="0">
              <a:solidFill>
                <a:schemeClr val="tx1"/>
              </a:solidFill>
              <a:latin typeface="Cambria" pitchFamily="18" charset="0"/>
            </a:endParaRPr>
          </a:p>
          <a:p>
            <a:pPr lvl="1"/>
            <a:r>
              <a:rPr lang="en-US" sz="1800" dirty="0">
                <a:solidFill>
                  <a:schemeClr val="tx1"/>
                </a:solidFill>
                <a:latin typeface="Cambria" pitchFamily="18" charset="0"/>
              </a:rPr>
              <a:t>Compare All (Prices, attributes, Services </a:t>
            </a:r>
            <a:r>
              <a:rPr lang="en-US" sz="1800" dirty="0" err="1">
                <a:solidFill>
                  <a:schemeClr val="tx1"/>
                </a:solidFill>
                <a:latin typeface="Cambria" pitchFamily="18" charset="0"/>
              </a:rPr>
              <a:t>etc</a:t>
            </a:r>
            <a:r>
              <a:rPr lang="en-US" sz="1800" dirty="0">
                <a:solidFill>
                  <a:schemeClr val="tx1"/>
                </a:solidFill>
                <a:latin typeface="Cambria" pitchFamily="18" charset="0"/>
              </a:rPr>
              <a:t>)</a:t>
            </a:r>
            <a:endParaRPr lang="en-029" sz="1800" dirty="0">
              <a:solidFill>
                <a:schemeClr val="tx1"/>
              </a:solidFill>
              <a:latin typeface="Cambria" pitchFamily="18" charset="0"/>
            </a:endParaRPr>
          </a:p>
          <a:p>
            <a:pPr marL="201168" lvl="1" indent="0">
              <a:buNone/>
            </a:pPr>
            <a:endParaRPr lang="en-029" sz="1400" u="sng" dirty="0">
              <a:solidFill>
                <a:srgbClr val="031924"/>
              </a:solidFill>
              <a:latin typeface="Calibri"/>
            </a:endParaRPr>
          </a:p>
          <a:p>
            <a:pPr marL="457200" lvl="1" indent="0">
              <a:buNone/>
            </a:pPr>
            <a:endParaRPr lang="en-029" dirty="0">
              <a:solidFill>
                <a:schemeClr val="tx1"/>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296" y="3543300"/>
            <a:ext cx="1513115" cy="762000"/>
          </a:xfrm>
          <a:prstGeom prst="rect">
            <a:avLst/>
          </a:prstGeom>
        </p:spPr>
      </p:pic>
    </p:spTree>
    <p:extLst>
      <p:ext uri="{BB962C8B-B14F-4D97-AF65-F5344CB8AC3E}">
        <p14:creationId xmlns:p14="http://schemas.microsoft.com/office/powerpoint/2010/main" val="184418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050"/>
          <p:cNvSpPr>
            <a:spLocks noGrp="1" noChangeArrowheads="1"/>
          </p:cNvSpPr>
          <p:nvPr>
            <p:ph type="title"/>
          </p:nvPr>
        </p:nvSpPr>
        <p:spPr>
          <a:xfrm>
            <a:off x="822960" y="286603"/>
            <a:ext cx="7543800" cy="1450757"/>
          </a:xfrm>
        </p:spPr>
        <p:txBody>
          <a:bodyPr>
            <a:normAutofit/>
          </a:bodyPr>
          <a:lstStyle/>
          <a:p>
            <a:r>
              <a:rPr lang="en-US" dirty="0"/>
              <a:t>INTERACTIVITY</a:t>
            </a:r>
            <a:endParaRPr lang="en-029" dirty="0"/>
          </a:p>
        </p:txBody>
      </p:sp>
      <p:sp>
        <p:nvSpPr>
          <p:cNvPr id="20483" name="Rectangle 2051"/>
          <p:cNvSpPr>
            <a:spLocks noGrp="1" noChangeArrowheads="1"/>
          </p:cNvSpPr>
          <p:nvPr>
            <p:ph idx="1"/>
          </p:nvPr>
        </p:nvSpPr>
        <p:spPr>
          <a:xfrm>
            <a:off x="822959" y="1845734"/>
            <a:ext cx="4841240" cy="4023360"/>
          </a:xfrm>
        </p:spPr>
        <p:txBody>
          <a:bodyPr>
            <a:normAutofit/>
          </a:bodyPr>
          <a:lstStyle/>
          <a:p>
            <a:pPr lvl="0"/>
            <a:r>
              <a:rPr lang="en-US" sz="1500" dirty="0"/>
              <a:t>Communication between the merchant and the consumer.</a:t>
            </a:r>
            <a:endParaRPr lang="en-029" sz="1500" dirty="0"/>
          </a:p>
          <a:p>
            <a:pPr lvl="1">
              <a:buFont typeface="Chiller" panose="04020404031007020602" pitchFamily="82" charset="0"/>
              <a:buChar char="-"/>
            </a:pPr>
            <a:r>
              <a:rPr lang="en-US" sz="1500" dirty="0"/>
              <a:t>Traditional commerce </a:t>
            </a:r>
            <a:r>
              <a:rPr lang="en-US" sz="1500" b="1" dirty="0"/>
              <a:t>national sales forces</a:t>
            </a:r>
            <a:r>
              <a:rPr lang="en-US" sz="1500" dirty="0"/>
              <a:t>, and </a:t>
            </a:r>
            <a:r>
              <a:rPr lang="en-US" sz="1500" b="1" dirty="0"/>
              <a:t>small retail stores</a:t>
            </a:r>
            <a:r>
              <a:rPr lang="en-US" sz="1500" dirty="0"/>
              <a:t> have great richness face-to-face service using aural and visual cues when making a sale. </a:t>
            </a:r>
          </a:p>
          <a:p>
            <a:pPr marL="457200" lvl="1" indent="0">
              <a:buNone/>
            </a:pPr>
            <a:r>
              <a:rPr lang="en-US" sz="1500" b="1" dirty="0"/>
              <a:t>Interactivity in E-Commerce</a:t>
            </a:r>
            <a:endParaRPr lang="en-029" sz="1500" b="1" dirty="0"/>
          </a:p>
          <a:p>
            <a:pPr lvl="1"/>
            <a:r>
              <a:rPr lang="en-US" sz="1500" dirty="0"/>
              <a:t>Customer Support </a:t>
            </a:r>
            <a:endParaRPr lang="en-029" sz="1500" dirty="0"/>
          </a:p>
          <a:p>
            <a:pPr lvl="1"/>
            <a:r>
              <a:rPr lang="en-US" sz="1500" dirty="0"/>
              <a:t>Customer Reviews</a:t>
            </a:r>
            <a:endParaRPr lang="en-029" sz="1500" dirty="0"/>
          </a:p>
          <a:p>
            <a:pPr lvl="1"/>
            <a:r>
              <a:rPr lang="en-US" sz="1500" dirty="0"/>
              <a:t>Feedback, FAQ’s, Newsletter Option </a:t>
            </a:r>
          </a:p>
          <a:p>
            <a:pPr lvl="1"/>
            <a:r>
              <a:rPr lang="en-US" sz="1500" dirty="0"/>
              <a:t>E-mail Support </a:t>
            </a:r>
            <a:endParaRPr lang="en-029" sz="1500" dirty="0"/>
          </a:p>
          <a:p>
            <a:pPr lvl="1"/>
            <a:r>
              <a:rPr lang="en-029" sz="1500" dirty="0"/>
              <a:t>Live Help with customer representative </a:t>
            </a:r>
          </a:p>
          <a:p>
            <a:pPr lvl="1"/>
            <a:endParaRPr lang="en-029" sz="1500" dirty="0"/>
          </a:p>
          <a:p>
            <a:pPr lvl="1"/>
            <a:endParaRPr lang="en-029" sz="1500" dirty="0"/>
          </a:p>
          <a:p>
            <a:pPr lvl="1"/>
            <a:endParaRPr lang="en-US" sz="1500" dirty="0"/>
          </a:p>
          <a:p>
            <a:pPr lvl="1"/>
            <a:endParaRPr lang="en-US" sz="1500" dirty="0"/>
          </a:p>
          <a:p>
            <a:pPr marL="457200" lvl="1" indent="0">
              <a:buNone/>
            </a:pPr>
            <a:endParaRPr lang="en-029" sz="1500" u="sng" dirty="0">
              <a:latin typeface="Calibri"/>
            </a:endParaRPr>
          </a:p>
          <a:p>
            <a:pPr marL="457200" lvl="1" indent="0">
              <a:buNone/>
            </a:pPr>
            <a:endParaRPr lang="en-029" sz="1500" dirty="0"/>
          </a:p>
        </p:txBody>
      </p:sp>
    </p:spTree>
    <p:extLst>
      <p:ext uri="{BB962C8B-B14F-4D97-AF65-F5344CB8AC3E}">
        <p14:creationId xmlns:p14="http://schemas.microsoft.com/office/powerpoint/2010/main" val="22431572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7160</TotalTime>
  <Words>1061</Words>
  <Application>Microsoft Office PowerPoint</Application>
  <PresentationFormat>On-screen Show (4:3)</PresentationFormat>
  <Paragraphs>135</Paragraphs>
  <Slides>15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vt:lpstr>
      <vt:lpstr>Chiller</vt:lpstr>
      <vt:lpstr>Tahoma</vt:lpstr>
      <vt:lpstr>Times New Roman</vt:lpstr>
      <vt:lpstr>Wingdings</vt:lpstr>
      <vt:lpstr>Retrospect</vt:lpstr>
      <vt:lpstr>Introduction to e-commerce</vt:lpstr>
      <vt:lpstr>e-commerce</vt:lpstr>
      <vt:lpstr>e-commerce vs e-business</vt:lpstr>
      <vt:lpstr>Eight Unique Features of  E-commerce Technology</vt:lpstr>
      <vt:lpstr>UBIQUITY</vt:lpstr>
      <vt:lpstr>GLOBAL REACH</vt:lpstr>
      <vt:lpstr>UNIVERSAL STANDARDS</vt:lpstr>
      <vt:lpstr>RICHNESS</vt:lpstr>
      <vt:lpstr>INTERACTIVITY</vt:lpstr>
      <vt:lpstr>INFORMATION DENSITY</vt:lpstr>
      <vt:lpstr>PERSONALIZATION &amp; CUSTOMIZATION</vt:lpstr>
      <vt:lpstr>SOCIAL TECHNOLOGY</vt:lpstr>
      <vt:lpstr>Types of e-commerce</vt:lpstr>
      <vt:lpstr>e-commerce themes</vt:lpstr>
      <vt:lpstr>Reading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HP-Home</dc:creator>
  <cp:lastModifiedBy>Ermias  Abebe Kassa</cp:lastModifiedBy>
  <cp:revision>1252</cp:revision>
  <dcterms:created xsi:type="dcterms:W3CDTF">1601-01-01T00:00:00Z</dcterms:created>
  <dcterms:modified xsi:type="dcterms:W3CDTF">2022-03-09T06:12:58Z</dcterms:modified>
</cp:coreProperties>
</file>