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946" r:id="rId1"/>
  </p:sldMasterIdLst>
  <p:notesMasterIdLst>
    <p:notesMasterId r:id="rId40"/>
  </p:notesMasterIdLst>
  <p:handoutMasterIdLst>
    <p:handoutMasterId r:id="rId41"/>
  </p:handoutMasterIdLst>
  <p:sldIdLst>
    <p:sldId id="400" r:id="rId2"/>
    <p:sldId id="395" r:id="rId3"/>
    <p:sldId id="332" r:id="rId4"/>
    <p:sldId id="338" r:id="rId5"/>
    <p:sldId id="333" r:id="rId6"/>
    <p:sldId id="334" r:id="rId7"/>
    <p:sldId id="336" r:id="rId8"/>
    <p:sldId id="360" r:id="rId9"/>
    <p:sldId id="361" r:id="rId10"/>
    <p:sldId id="363" r:id="rId11"/>
    <p:sldId id="364" r:id="rId12"/>
    <p:sldId id="365" r:id="rId13"/>
    <p:sldId id="404" r:id="rId14"/>
    <p:sldId id="330" r:id="rId15"/>
    <p:sldId id="366" r:id="rId16"/>
    <p:sldId id="403" r:id="rId17"/>
    <p:sldId id="369" r:id="rId18"/>
    <p:sldId id="374" r:id="rId19"/>
    <p:sldId id="370" r:id="rId20"/>
    <p:sldId id="367" r:id="rId21"/>
    <p:sldId id="371" r:id="rId22"/>
    <p:sldId id="372" r:id="rId23"/>
    <p:sldId id="373" r:id="rId24"/>
    <p:sldId id="396" r:id="rId25"/>
    <p:sldId id="376" r:id="rId26"/>
    <p:sldId id="377" r:id="rId27"/>
    <p:sldId id="378" r:id="rId28"/>
    <p:sldId id="380" r:id="rId29"/>
    <p:sldId id="381" r:id="rId30"/>
    <p:sldId id="385" r:id="rId31"/>
    <p:sldId id="387" r:id="rId32"/>
    <p:sldId id="389" r:id="rId33"/>
    <p:sldId id="351" r:id="rId34"/>
    <p:sldId id="337" r:id="rId35"/>
    <p:sldId id="352" r:id="rId36"/>
    <p:sldId id="391" r:id="rId37"/>
    <p:sldId id="353" r:id="rId38"/>
    <p:sldId id="3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1296"/>
        <p:guide orient="horz" pos="672"/>
        <p:guide orient="horz" pos="1008"/>
        <p:guide orient="horz" pos="912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28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16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773F3-2956-451C-AC52-36DB2E387EC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5C20A-6952-4545-AD92-C3BFDDC6E8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Business model</a:t>
          </a:r>
        </a:p>
      </dgm:t>
    </dgm:pt>
    <dgm:pt modelId="{4A35577D-2669-474E-9D1A-2E2968834611}" type="parTrans" cxnId="{BB5D75F3-527C-4488-A04C-3E04389EB3C8}">
      <dgm:prSet/>
      <dgm:spPr/>
      <dgm:t>
        <a:bodyPr/>
        <a:lstStyle/>
        <a:p>
          <a:endParaRPr lang="en-US"/>
        </a:p>
      </dgm:t>
    </dgm:pt>
    <dgm:pt modelId="{097E9D5C-9CB7-4C2C-9B4E-1B3C5A97E8AB}" type="sibTrans" cxnId="{BB5D75F3-527C-4488-A04C-3E04389EB3C8}">
      <dgm:prSet/>
      <dgm:spPr/>
      <dgm:t>
        <a:bodyPr/>
        <a:lstStyle/>
        <a:p>
          <a:endParaRPr lang="en-US"/>
        </a:p>
      </dgm:t>
    </dgm:pt>
    <dgm:pt modelId="{3C097A4C-5141-45F7-8639-8EBF3B7688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of planned activities designed to result in a profit in a marketplace</a:t>
          </a:r>
        </a:p>
      </dgm:t>
    </dgm:pt>
    <dgm:pt modelId="{7E5630C8-AAD0-4753-A59C-B34530DEDA2E}" type="parTrans" cxnId="{5A87F4B2-B2CF-4105-9581-BD851453E9ED}">
      <dgm:prSet/>
      <dgm:spPr/>
      <dgm:t>
        <a:bodyPr/>
        <a:lstStyle/>
        <a:p>
          <a:endParaRPr lang="en-US"/>
        </a:p>
      </dgm:t>
    </dgm:pt>
    <dgm:pt modelId="{10F1DA0D-D0BE-47B1-9A98-E2621516B96C}" type="sibTrans" cxnId="{5A87F4B2-B2CF-4105-9581-BD851453E9ED}">
      <dgm:prSet/>
      <dgm:spPr/>
      <dgm:t>
        <a:bodyPr/>
        <a:lstStyle/>
        <a:p>
          <a:endParaRPr lang="en-US"/>
        </a:p>
      </dgm:t>
    </dgm:pt>
    <dgm:pt modelId="{1E68848B-FE39-4EE4-A8CB-68E5CAF04A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Business plan</a:t>
          </a:r>
        </a:p>
      </dgm:t>
    </dgm:pt>
    <dgm:pt modelId="{59937798-B3AD-4787-8A5B-F89D80F74FA8}" type="parTrans" cxnId="{92DCCCF4-4EFC-4280-AB22-DE011DBDDE6C}">
      <dgm:prSet/>
      <dgm:spPr/>
      <dgm:t>
        <a:bodyPr/>
        <a:lstStyle/>
        <a:p>
          <a:endParaRPr lang="en-US"/>
        </a:p>
      </dgm:t>
    </dgm:pt>
    <dgm:pt modelId="{6F16EF54-33CD-45FC-83E3-88D6C8A63FBE}" type="sibTrans" cxnId="{92DCCCF4-4EFC-4280-AB22-DE011DBDDE6C}">
      <dgm:prSet/>
      <dgm:spPr/>
      <dgm:t>
        <a:bodyPr/>
        <a:lstStyle/>
        <a:p>
          <a:endParaRPr lang="en-US"/>
        </a:p>
      </dgm:t>
    </dgm:pt>
    <dgm:pt modelId="{6C9BB55F-077A-49A8-B2E7-210C1376F6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Describes a firm</a:t>
          </a:r>
          <a:r>
            <a:rPr lang="ja-JP"/>
            <a:t>’</a:t>
          </a:r>
          <a:r>
            <a:rPr lang="en-US"/>
            <a:t>s business model</a:t>
          </a:r>
        </a:p>
      </dgm:t>
    </dgm:pt>
    <dgm:pt modelId="{2891C543-F187-4436-80A0-F881B6B734CC}" type="parTrans" cxnId="{256A8B0F-AC2F-4462-AEC7-CE0DB8EF1316}">
      <dgm:prSet/>
      <dgm:spPr/>
      <dgm:t>
        <a:bodyPr/>
        <a:lstStyle/>
        <a:p>
          <a:endParaRPr lang="en-US"/>
        </a:p>
      </dgm:t>
    </dgm:pt>
    <dgm:pt modelId="{7388E31D-AE18-4CBD-B8A6-9459A7227E75}" type="sibTrans" cxnId="{256A8B0F-AC2F-4462-AEC7-CE0DB8EF1316}">
      <dgm:prSet/>
      <dgm:spPr/>
      <dgm:t>
        <a:bodyPr/>
        <a:lstStyle/>
        <a:p>
          <a:endParaRPr lang="en-US"/>
        </a:p>
      </dgm:t>
    </dgm:pt>
    <dgm:pt modelId="{F877ECC3-D5E0-4555-A8B8-BA07F7D78F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E-commerce business model</a:t>
          </a:r>
        </a:p>
      </dgm:t>
    </dgm:pt>
    <dgm:pt modelId="{2B1652F8-D605-4F8E-90E7-73E0B4EDC284}" type="parTrans" cxnId="{6386F12D-E70B-40AA-8733-1314E498E8D9}">
      <dgm:prSet/>
      <dgm:spPr/>
      <dgm:t>
        <a:bodyPr/>
        <a:lstStyle/>
        <a:p>
          <a:endParaRPr lang="en-US"/>
        </a:p>
      </dgm:t>
    </dgm:pt>
    <dgm:pt modelId="{2DA046D0-3030-425A-9E3B-EF58AE0E0677}" type="sibTrans" cxnId="{6386F12D-E70B-40AA-8733-1314E498E8D9}">
      <dgm:prSet/>
      <dgm:spPr/>
      <dgm:t>
        <a:bodyPr/>
        <a:lstStyle/>
        <a:p>
          <a:endParaRPr lang="en-US"/>
        </a:p>
      </dgm:t>
    </dgm:pt>
    <dgm:pt modelId="{5C27343A-D17F-4EF8-9807-0864191E7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Uses/leverages unique qualities of Internet and Web</a:t>
          </a:r>
        </a:p>
      </dgm:t>
    </dgm:pt>
    <dgm:pt modelId="{37514FBE-D7AF-4BEF-B45D-4DE8602FFDB0}" type="parTrans" cxnId="{3D68FA51-1D68-49D1-9319-FA8AF2A90331}">
      <dgm:prSet/>
      <dgm:spPr/>
      <dgm:t>
        <a:bodyPr/>
        <a:lstStyle/>
        <a:p>
          <a:endParaRPr lang="en-US"/>
        </a:p>
      </dgm:t>
    </dgm:pt>
    <dgm:pt modelId="{F811E83D-030C-42F0-99EE-99871EA20D54}" type="sibTrans" cxnId="{3D68FA51-1D68-49D1-9319-FA8AF2A90331}">
      <dgm:prSet/>
      <dgm:spPr/>
      <dgm:t>
        <a:bodyPr/>
        <a:lstStyle/>
        <a:p>
          <a:endParaRPr lang="en-US"/>
        </a:p>
      </dgm:t>
    </dgm:pt>
    <dgm:pt modelId="{56191C7E-0B36-4824-B663-97CE5FDB22F2}" type="pres">
      <dgm:prSet presAssocID="{288773F3-2956-451C-AC52-36DB2E387EC9}" presName="root" presStyleCnt="0">
        <dgm:presLayoutVars>
          <dgm:dir/>
          <dgm:resizeHandles val="exact"/>
        </dgm:presLayoutVars>
      </dgm:prSet>
      <dgm:spPr/>
    </dgm:pt>
    <dgm:pt modelId="{45C550C6-D6BB-4A38-8B19-16E1FEA80425}" type="pres">
      <dgm:prSet presAssocID="{DC75C20A-6952-4545-AD92-C3BFDDC6E86B}" presName="compNode" presStyleCnt="0"/>
      <dgm:spPr/>
    </dgm:pt>
    <dgm:pt modelId="{8824F8FC-83A5-40CE-B9B6-0AE018611F3D}" type="pres">
      <dgm:prSet presAssocID="{DC75C20A-6952-4545-AD92-C3BFDDC6E8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00E0C68-C1EF-4307-9BAE-3F3A9B3A628E}" type="pres">
      <dgm:prSet presAssocID="{DC75C20A-6952-4545-AD92-C3BFDDC6E86B}" presName="iconSpace" presStyleCnt="0"/>
      <dgm:spPr/>
    </dgm:pt>
    <dgm:pt modelId="{444C68AB-DACD-41FE-9DED-F4A98E2F1145}" type="pres">
      <dgm:prSet presAssocID="{DC75C20A-6952-4545-AD92-C3BFDDC6E86B}" presName="parTx" presStyleLbl="revTx" presStyleIdx="0" presStyleCnt="6">
        <dgm:presLayoutVars>
          <dgm:chMax val="0"/>
          <dgm:chPref val="0"/>
        </dgm:presLayoutVars>
      </dgm:prSet>
      <dgm:spPr/>
    </dgm:pt>
    <dgm:pt modelId="{F13BA21B-0422-4F92-A683-C649FF575065}" type="pres">
      <dgm:prSet presAssocID="{DC75C20A-6952-4545-AD92-C3BFDDC6E86B}" presName="txSpace" presStyleCnt="0"/>
      <dgm:spPr/>
    </dgm:pt>
    <dgm:pt modelId="{F9CA36D3-58DE-45B8-94F3-B73DA328CB21}" type="pres">
      <dgm:prSet presAssocID="{DC75C20A-6952-4545-AD92-C3BFDDC6E86B}" presName="desTx" presStyleLbl="revTx" presStyleIdx="1" presStyleCnt="6">
        <dgm:presLayoutVars/>
      </dgm:prSet>
      <dgm:spPr/>
    </dgm:pt>
    <dgm:pt modelId="{7EF29DB2-3BE5-4CD4-A2E8-F14546FA0F6E}" type="pres">
      <dgm:prSet presAssocID="{097E9D5C-9CB7-4C2C-9B4E-1B3C5A97E8AB}" presName="sibTrans" presStyleCnt="0"/>
      <dgm:spPr/>
    </dgm:pt>
    <dgm:pt modelId="{B10C8481-B2DC-4979-9044-298139ACE91F}" type="pres">
      <dgm:prSet presAssocID="{1E68848B-FE39-4EE4-A8CB-68E5CAF04AF0}" presName="compNode" presStyleCnt="0"/>
      <dgm:spPr/>
    </dgm:pt>
    <dgm:pt modelId="{388A75E0-13E2-4848-8A39-B11B0E494CDD}" type="pres">
      <dgm:prSet presAssocID="{1E68848B-FE39-4EE4-A8CB-68E5CAF04A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2B29CE-D402-477E-833F-00EFF3462EB8}" type="pres">
      <dgm:prSet presAssocID="{1E68848B-FE39-4EE4-A8CB-68E5CAF04AF0}" presName="iconSpace" presStyleCnt="0"/>
      <dgm:spPr/>
    </dgm:pt>
    <dgm:pt modelId="{1E40E45A-53DA-4327-B0B3-BC433C3DC384}" type="pres">
      <dgm:prSet presAssocID="{1E68848B-FE39-4EE4-A8CB-68E5CAF04AF0}" presName="parTx" presStyleLbl="revTx" presStyleIdx="2" presStyleCnt="6">
        <dgm:presLayoutVars>
          <dgm:chMax val="0"/>
          <dgm:chPref val="0"/>
        </dgm:presLayoutVars>
      </dgm:prSet>
      <dgm:spPr/>
    </dgm:pt>
    <dgm:pt modelId="{385E06A8-8491-4399-A961-69C3A72057B0}" type="pres">
      <dgm:prSet presAssocID="{1E68848B-FE39-4EE4-A8CB-68E5CAF04AF0}" presName="txSpace" presStyleCnt="0"/>
      <dgm:spPr/>
    </dgm:pt>
    <dgm:pt modelId="{FE59AD85-B736-4685-824E-93BE1B16E953}" type="pres">
      <dgm:prSet presAssocID="{1E68848B-FE39-4EE4-A8CB-68E5CAF04AF0}" presName="desTx" presStyleLbl="revTx" presStyleIdx="3" presStyleCnt="6">
        <dgm:presLayoutVars/>
      </dgm:prSet>
      <dgm:spPr/>
    </dgm:pt>
    <dgm:pt modelId="{F521A38A-70F5-4FBF-8E1C-8C3E83789DC2}" type="pres">
      <dgm:prSet presAssocID="{6F16EF54-33CD-45FC-83E3-88D6C8A63FBE}" presName="sibTrans" presStyleCnt="0"/>
      <dgm:spPr/>
    </dgm:pt>
    <dgm:pt modelId="{9B21FF32-99BF-413F-A637-ACC701069311}" type="pres">
      <dgm:prSet presAssocID="{F877ECC3-D5E0-4555-A8B8-BA07F7D78F99}" presName="compNode" presStyleCnt="0"/>
      <dgm:spPr/>
    </dgm:pt>
    <dgm:pt modelId="{D1BC8288-6E4B-47E3-861A-C7205ACF6021}" type="pres">
      <dgm:prSet presAssocID="{F877ECC3-D5E0-4555-A8B8-BA07F7D78F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D29B599B-D8F5-49B4-9FAF-42A159676CF0}" type="pres">
      <dgm:prSet presAssocID="{F877ECC3-D5E0-4555-A8B8-BA07F7D78F99}" presName="iconSpace" presStyleCnt="0"/>
      <dgm:spPr/>
    </dgm:pt>
    <dgm:pt modelId="{078C1C1E-912E-49AF-AE03-040D6C338525}" type="pres">
      <dgm:prSet presAssocID="{F877ECC3-D5E0-4555-A8B8-BA07F7D78F99}" presName="parTx" presStyleLbl="revTx" presStyleIdx="4" presStyleCnt="6">
        <dgm:presLayoutVars>
          <dgm:chMax val="0"/>
          <dgm:chPref val="0"/>
        </dgm:presLayoutVars>
      </dgm:prSet>
      <dgm:spPr/>
    </dgm:pt>
    <dgm:pt modelId="{BEB9EF5D-8010-44B7-AC2D-2F301AA1CF35}" type="pres">
      <dgm:prSet presAssocID="{F877ECC3-D5E0-4555-A8B8-BA07F7D78F99}" presName="txSpace" presStyleCnt="0"/>
      <dgm:spPr/>
    </dgm:pt>
    <dgm:pt modelId="{5DC0F6A3-746B-4698-A25C-6E4A7E742E03}" type="pres">
      <dgm:prSet presAssocID="{F877ECC3-D5E0-4555-A8B8-BA07F7D78F99}" presName="desTx" presStyleLbl="revTx" presStyleIdx="5" presStyleCnt="6">
        <dgm:presLayoutVars/>
      </dgm:prSet>
      <dgm:spPr/>
    </dgm:pt>
  </dgm:ptLst>
  <dgm:cxnLst>
    <dgm:cxn modelId="{2287BB06-A158-4D57-9F66-1F6A5799FF52}" type="presOf" srcId="{1E68848B-FE39-4EE4-A8CB-68E5CAF04AF0}" destId="{1E40E45A-53DA-4327-B0B3-BC433C3DC384}" srcOrd="0" destOrd="0" presId="urn:microsoft.com/office/officeart/2018/5/layout/CenteredIconLabelDescriptionList"/>
    <dgm:cxn modelId="{256A8B0F-AC2F-4462-AEC7-CE0DB8EF1316}" srcId="{1E68848B-FE39-4EE4-A8CB-68E5CAF04AF0}" destId="{6C9BB55F-077A-49A8-B2E7-210C1376F6BD}" srcOrd="0" destOrd="0" parTransId="{2891C543-F187-4436-80A0-F881B6B734CC}" sibTransId="{7388E31D-AE18-4CBD-B8A6-9459A7227E75}"/>
    <dgm:cxn modelId="{6386F12D-E70B-40AA-8733-1314E498E8D9}" srcId="{288773F3-2956-451C-AC52-36DB2E387EC9}" destId="{F877ECC3-D5E0-4555-A8B8-BA07F7D78F99}" srcOrd="2" destOrd="0" parTransId="{2B1652F8-D605-4F8E-90E7-73E0B4EDC284}" sibTransId="{2DA046D0-3030-425A-9E3B-EF58AE0E0677}"/>
    <dgm:cxn modelId="{3D68FA51-1D68-49D1-9319-FA8AF2A90331}" srcId="{F877ECC3-D5E0-4555-A8B8-BA07F7D78F99}" destId="{5C27343A-D17F-4EF8-9807-0864191E7929}" srcOrd="0" destOrd="0" parTransId="{37514FBE-D7AF-4BEF-B45D-4DE8602FFDB0}" sibTransId="{F811E83D-030C-42F0-99EE-99871EA20D54}"/>
    <dgm:cxn modelId="{8F3A6B81-A497-4056-8B3C-A7A11890540C}" type="presOf" srcId="{288773F3-2956-451C-AC52-36DB2E387EC9}" destId="{56191C7E-0B36-4824-B663-97CE5FDB22F2}" srcOrd="0" destOrd="0" presId="urn:microsoft.com/office/officeart/2018/5/layout/CenteredIconLabelDescriptionList"/>
    <dgm:cxn modelId="{F22DA69F-CC0F-4734-99A4-4982075CD581}" type="presOf" srcId="{5C27343A-D17F-4EF8-9807-0864191E7929}" destId="{5DC0F6A3-746B-4698-A25C-6E4A7E742E03}" srcOrd="0" destOrd="0" presId="urn:microsoft.com/office/officeart/2018/5/layout/CenteredIconLabelDescriptionList"/>
    <dgm:cxn modelId="{6DE003A6-78E1-4F90-B6C3-F7CFB4538DEF}" type="presOf" srcId="{6C9BB55F-077A-49A8-B2E7-210C1376F6BD}" destId="{FE59AD85-B736-4685-824E-93BE1B16E953}" srcOrd="0" destOrd="0" presId="urn:microsoft.com/office/officeart/2018/5/layout/CenteredIconLabelDescriptionList"/>
    <dgm:cxn modelId="{5A87F4B2-B2CF-4105-9581-BD851453E9ED}" srcId="{DC75C20A-6952-4545-AD92-C3BFDDC6E86B}" destId="{3C097A4C-5141-45F7-8639-8EBF3B7688EF}" srcOrd="0" destOrd="0" parTransId="{7E5630C8-AAD0-4753-A59C-B34530DEDA2E}" sibTransId="{10F1DA0D-D0BE-47B1-9A98-E2621516B96C}"/>
    <dgm:cxn modelId="{781E58CA-E2E8-4FDE-936E-1C4AC1616261}" type="presOf" srcId="{DC75C20A-6952-4545-AD92-C3BFDDC6E86B}" destId="{444C68AB-DACD-41FE-9DED-F4A98E2F1145}" srcOrd="0" destOrd="0" presId="urn:microsoft.com/office/officeart/2018/5/layout/CenteredIconLabelDescriptionList"/>
    <dgm:cxn modelId="{A37B43F0-11C8-43A1-B1A3-609588FF0E6D}" type="presOf" srcId="{3C097A4C-5141-45F7-8639-8EBF3B7688EF}" destId="{F9CA36D3-58DE-45B8-94F3-B73DA328CB21}" srcOrd="0" destOrd="0" presId="urn:microsoft.com/office/officeart/2018/5/layout/CenteredIconLabelDescriptionList"/>
    <dgm:cxn modelId="{DF782FF3-3E81-43E4-89B9-9F5A5EC328E3}" type="presOf" srcId="{F877ECC3-D5E0-4555-A8B8-BA07F7D78F99}" destId="{078C1C1E-912E-49AF-AE03-040D6C338525}" srcOrd="0" destOrd="0" presId="urn:microsoft.com/office/officeart/2018/5/layout/CenteredIconLabelDescriptionList"/>
    <dgm:cxn modelId="{BB5D75F3-527C-4488-A04C-3E04389EB3C8}" srcId="{288773F3-2956-451C-AC52-36DB2E387EC9}" destId="{DC75C20A-6952-4545-AD92-C3BFDDC6E86B}" srcOrd="0" destOrd="0" parTransId="{4A35577D-2669-474E-9D1A-2E2968834611}" sibTransId="{097E9D5C-9CB7-4C2C-9B4E-1B3C5A97E8AB}"/>
    <dgm:cxn modelId="{92DCCCF4-4EFC-4280-AB22-DE011DBDDE6C}" srcId="{288773F3-2956-451C-AC52-36DB2E387EC9}" destId="{1E68848B-FE39-4EE4-A8CB-68E5CAF04AF0}" srcOrd="1" destOrd="0" parTransId="{59937798-B3AD-4787-8A5B-F89D80F74FA8}" sibTransId="{6F16EF54-33CD-45FC-83E3-88D6C8A63FBE}"/>
    <dgm:cxn modelId="{CDCC465F-92C5-4C77-99D5-36D80DFB9EE5}" type="presParOf" srcId="{56191C7E-0B36-4824-B663-97CE5FDB22F2}" destId="{45C550C6-D6BB-4A38-8B19-16E1FEA80425}" srcOrd="0" destOrd="0" presId="urn:microsoft.com/office/officeart/2018/5/layout/CenteredIconLabelDescriptionList"/>
    <dgm:cxn modelId="{4676D7D4-244A-4C30-B1DF-29DC59C0D87F}" type="presParOf" srcId="{45C550C6-D6BB-4A38-8B19-16E1FEA80425}" destId="{8824F8FC-83A5-40CE-B9B6-0AE018611F3D}" srcOrd="0" destOrd="0" presId="urn:microsoft.com/office/officeart/2018/5/layout/CenteredIconLabelDescriptionList"/>
    <dgm:cxn modelId="{BADE3004-A328-40C7-B945-D02781F086B8}" type="presParOf" srcId="{45C550C6-D6BB-4A38-8B19-16E1FEA80425}" destId="{700E0C68-C1EF-4307-9BAE-3F3A9B3A628E}" srcOrd="1" destOrd="0" presId="urn:microsoft.com/office/officeart/2018/5/layout/CenteredIconLabelDescriptionList"/>
    <dgm:cxn modelId="{6DED9E5F-3F58-413A-9122-A0F93C9F7B6D}" type="presParOf" srcId="{45C550C6-D6BB-4A38-8B19-16E1FEA80425}" destId="{444C68AB-DACD-41FE-9DED-F4A98E2F1145}" srcOrd="2" destOrd="0" presId="urn:microsoft.com/office/officeart/2018/5/layout/CenteredIconLabelDescriptionList"/>
    <dgm:cxn modelId="{860D4211-0F56-405B-9152-CF76BAFDE9B4}" type="presParOf" srcId="{45C550C6-D6BB-4A38-8B19-16E1FEA80425}" destId="{F13BA21B-0422-4F92-A683-C649FF575065}" srcOrd="3" destOrd="0" presId="urn:microsoft.com/office/officeart/2018/5/layout/CenteredIconLabelDescriptionList"/>
    <dgm:cxn modelId="{DBC4E483-99F3-4FA4-BCA5-97CCC756AF07}" type="presParOf" srcId="{45C550C6-D6BB-4A38-8B19-16E1FEA80425}" destId="{F9CA36D3-58DE-45B8-94F3-B73DA328CB21}" srcOrd="4" destOrd="0" presId="urn:microsoft.com/office/officeart/2018/5/layout/CenteredIconLabelDescriptionList"/>
    <dgm:cxn modelId="{0BD12408-7884-4F22-92E6-8B8517C04941}" type="presParOf" srcId="{56191C7E-0B36-4824-B663-97CE5FDB22F2}" destId="{7EF29DB2-3BE5-4CD4-A2E8-F14546FA0F6E}" srcOrd="1" destOrd="0" presId="urn:microsoft.com/office/officeart/2018/5/layout/CenteredIconLabelDescriptionList"/>
    <dgm:cxn modelId="{7B888CCD-9BBF-4D56-BA28-BC09A34DE0D6}" type="presParOf" srcId="{56191C7E-0B36-4824-B663-97CE5FDB22F2}" destId="{B10C8481-B2DC-4979-9044-298139ACE91F}" srcOrd="2" destOrd="0" presId="urn:microsoft.com/office/officeart/2018/5/layout/CenteredIconLabelDescriptionList"/>
    <dgm:cxn modelId="{5464DB49-F27C-4AE4-92E0-C693AEC4727C}" type="presParOf" srcId="{B10C8481-B2DC-4979-9044-298139ACE91F}" destId="{388A75E0-13E2-4848-8A39-B11B0E494CDD}" srcOrd="0" destOrd="0" presId="urn:microsoft.com/office/officeart/2018/5/layout/CenteredIconLabelDescriptionList"/>
    <dgm:cxn modelId="{9D9F0FED-6C6A-49E3-9F7E-9E6C6D5001AA}" type="presParOf" srcId="{B10C8481-B2DC-4979-9044-298139ACE91F}" destId="{9F2B29CE-D402-477E-833F-00EFF3462EB8}" srcOrd="1" destOrd="0" presId="urn:microsoft.com/office/officeart/2018/5/layout/CenteredIconLabelDescriptionList"/>
    <dgm:cxn modelId="{ECA049E9-C083-432E-BD3D-E18CDA869D3F}" type="presParOf" srcId="{B10C8481-B2DC-4979-9044-298139ACE91F}" destId="{1E40E45A-53DA-4327-B0B3-BC433C3DC384}" srcOrd="2" destOrd="0" presId="urn:microsoft.com/office/officeart/2018/5/layout/CenteredIconLabelDescriptionList"/>
    <dgm:cxn modelId="{12630090-D657-4F09-A0FD-EB27DD975BBD}" type="presParOf" srcId="{B10C8481-B2DC-4979-9044-298139ACE91F}" destId="{385E06A8-8491-4399-A961-69C3A72057B0}" srcOrd="3" destOrd="0" presId="urn:microsoft.com/office/officeart/2018/5/layout/CenteredIconLabelDescriptionList"/>
    <dgm:cxn modelId="{69042C35-17ED-4D71-B31A-CB903DFE6930}" type="presParOf" srcId="{B10C8481-B2DC-4979-9044-298139ACE91F}" destId="{FE59AD85-B736-4685-824E-93BE1B16E953}" srcOrd="4" destOrd="0" presId="urn:microsoft.com/office/officeart/2018/5/layout/CenteredIconLabelDescriptionList"/>
    <dgm:cxn modelId="{60734495-BDB8-4920-B179-007BBDC3BDC0}" type="presParOf" srcId="{56191C7E-0B36-4824-B663-97CE5FDB22F2}" destId="{F521A38A-70F5-4FBF-8E1C-8C3E83789DC2}" srcOrd="3" destOrd="0" presId="urn:microsoft.com/office/officeart/2018/5/layout/CenteredIconLabelDescriptionList"/>
    <dgm:cxn modelId="{4BCCA772-19ED-45E5-8A2C-D81AE54E40B8}" type="presParOf" srcId="{56191C7E-0B36-4824-B663-97CE5FDB22F2}" destId="{9B21FF32-99BF-413F-A637-ACC701069311}" srcOrd="4" destOrd="0" presId="urn:microsoft.com/office/officeart/2018/5/layout/CenteredIconLabelDescriptionList"/>
    <dgm:cxn modelId="{44E44211-E29B-4B81-847D-40F8BFFE0E4A}" type="presParOf" srcId="{9B21FF32-99BF-413F-A637-ACC701069311}" destId="{D1BC8288-6E4B-47E3-861A-C7205ACF6021}" srcOrd="0" destOrd="0" presId="urn:microsoft.com/office/officeart/2018/5/layout/CenteredIconLabelDescriptionList"/>
    <dgm:cxn modelId="{09307CD5-AF28-477F-B67F-0568E5176229}" type="presParOf" srcId="{9B21FF32-99BF-413F-A637-ACC701069311}" destId="{D29B599B-D8F5-49B4-9FAF-42A159676CF0}" srcOrd="1" destOrd="0" presId="urn:microsoft.com/office/officeart/2018/5/layout/CenteredIconLabelDescriptionList"/>
    <dgm:cxn modelId="{D92C0C9D-6710-46E2-BC5A-57E867272925}" type="presParOf" srcId="{9B21FF32-99BF-413F-A637-ACC701069311}" destId="{078C1C1E-912E-49AF-AE03-040D6C338525}" srcOrd="2" destOrd="0" presId="urn:microsoft.com/office/officeart/2018/5/layout/CenteredIconLabelDescriptionList"/>
    <dgm:cxn modelId="{FC4EDC8D-D51F-4A68-B810-71BEEB924CC3}" type="presParOf" srcId="{9B21FF32-99BF-413F-A637-ACC701069311}" destId="{BEB9EF5D-8010-44B7-AC2D-2F301AA1CF35}" srcOrd="3" destOrd="0" presId="urn:microsoft.com/office/officeart/2018/5/layout/CenteredIconLabelDescriptionList"/>
    <dgm:cxn modelId="{952B1A63-EA9E-4770-98AE-6A1A1EE6BF6D}" type="presParOf" srcId="{9B21FF32-99BF-413F-A637-ACC701069311}" destId="{5DC0F6A3-746B-4698-A25C-6E4A7E742E0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A989D-57C3-4B65-9DAC-B959ED60B07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D7A783-25B4-463C-8EAC-04FF67FB5F43}">
      <dgm:prSet/>
      <dgm:spPr/>
      <dgm:t>
        <a:bodyPr/>
        <a:lstStyle/>
        <a:p>
          <a:r>
            <a:rPr lang="ja-JP"/>
            <a:t>“</a:t>
          </a:r>
          <a:r>
            <a:rPr lang="en-US"/>
            <a:t>Why should the customer buy from you?</a:t>
          </a:r>
          <a:r>
            <a:rPr lang="ja-JP"/>
            <a:t>”</a:t>
          </a:r>
          <a:endParaRPr lang="en-US"/>
        </a:p>
      </dgm:t>
    </dgm:pt>
    <dgm:pt modelId="{FA428793-4BC3-45B6-96E7-64B5DA461BD1}" type="parTrans" cxnId="{7F72C713-1C0F-4A74-86C8-C3FDB832C4E3}">
      <dgm:prSet/>
      <dgm:spPr/>
      <dgm:t>
        <a:bodyPr/>
        <a:lstStyle/>
        <a:p>
          <a:endParaRPr lang="en-US"/>
        </a:p>
      </dgm:t>
    </dgm:pt>
    <dgm:pt modelId="{55CB4F7E-97CF-4A9B-8B7A-2C01CB00D21D}" type="sibTrans" cxnId="{7F72C713-1C0F-4A74-86C8-C3FDB832C4E3}">
      <dgm:prSet/>
      <dgm:spPr/>
      <dgm:t>
        <a:bodyPr/>
        <a:lstStyle/>
        <a:p>
          <a:endParaRPr lang="en-US"/>
        </a:p>
      </dgm:t>
    </dgm:pt>
    <dgm:pt modelId="{2B24561B-26FB-472D-9373-DCC7DCA6C39F}">
      <dgm:prSet/>
      <dgm:spPr/>
      <dgm:t>
        <a:bodyPr/>
        <a:lstStyle/>
        <a:p>
          <a:r>
            <a:rPr lang="en-US"/>
            <a:t>Successful e-commerce value propositions:</a:t>
          </a:r>
        </a:p>
      </dgm:t>
    </dgm:pt>
    <dgm:pt modelId="{4F5EE64F-B62E-4B9D-9B81-4B2FB4B48E41}" type="parTrans" cxnId="{EE62A12B-B8D9-4101-B55E-D379CEAEAA05}">
      <dgm:prSet/>
      <dgm:spPr/>
      <dgm:t>
        <a:bodyPr/>
        <a:lstStyle/>
        <a:p>
          <a:endParaRPr lang="en-US"/>
        </a:p>
      </dgm:t>
    </dgm:pt>
    <dgm:pt modelId="{BE71A852-E354-4A18-8BE8-9CB50695962C}" type="sibTrans" cxnId="{EE62A12B-B8D9-4101-B55E-D379CEAEAA05}">
      <dgm:prSet/>
      <dgm:spPr/>
      <dgm:t>
        <a:bodyPr/>
        <a:lstStyle/>
        <a:p>
          <a:endParaRPr lang="en-US"/>
        </a:p>
      </dgm:t>
    </dgm:pt>
    <dgm:pt modelId="{5CE103C8-D4BA-466E-8C70-0F91755F09C8}">
      <dgm:prSet/>
      <dgm:spPr/>
      <dgm:t>
        <a:bodyPr/>
        <a:lstStyle/>
        <a:p>
          <a:r>
            <a:rPr lang="en-US"/>
            <a:t>Personalization/customization</a:t>
          </a:r>
        </a:p>
      </dgm:t>
    </dgm:pt>
    <dgm:pt modelId="{5F2C8574-00E2-4E5D-80D3-6EAA809DD442}" type="parTrans" cxnId="{6A2BECF0-AFA0-4506-8AD6-118946DBB6F6}">
      <dgm:prSet/>
      <dgm:spPr/>
      <dgm:t>
        <a:bodyPr/>
        <a:lstStyle/>
        <a:p>
          <a:endParaRPr lang="en-US"/>
        </a:p>
      </dgm:t>
    </dgm:pt>
    <dgm:pt modelId="{97CF6073-4B7C-489F-87C3-25C77415F998}" type="sibTrans" cxnId="{6A2BECF0-AFA0-4506-8AD6-118946DBB6F6}">
      <dgm:prSet/>
      <dgm:spPr/>
      <dgm:t>
        <a:bodyPr/>
        <a:lstStyle/>
        <a:p>
          <a:endParaRPr lang="en-US"/>
        </a:p>
      </dgm:t>
    </dgm:pt>
    <dgm:pt modelId="{C812787C-06C7-4B1C-9DB7-6A071D409EE1}">
      <dgm:prSet/>
      <dgm:spPr/>
      <dgm:t>
        <a:bodyPr/>
        <a:lstStyle/>
        <a:p>
          <a:r>
            <a:rPr lang="en-US"/>
            <a:t>Reduction of product search, price discovery costs</a:t>
          </a:r>
        </a:p>
      </dgm:t>
    </dgm:pt>
    <dgm:pt modelId="{0757A2D6-9FA1-4EEA-BFA1-EB4F3FC5803A}" type="parTrans" cxnId="{9A1C8288-8F86-4665-AF4F-8F462025B64D}">
      <dgm:prSet/>
      <dgm:spPr/>
      <dgm:t>
        <a:bodyPr/>
        <a:lstStyle/>
        <a:p>
          <a:endParaRPr lang="en-US"/>
        </a:p>
      </dgm:t>
    </dgm:pt>
    <dgm:pt modelId="{5AE245A2-EB97-4A03-AF71-185AFCB34BC6}" type="sibTrans" cxnId="{9A1C8288-8F86-4665-AF4F-8F462025B64D}">
      <dgm:prSet/>
      <dgm:spPr/>
      <dgm:t>
        <a:bodyPr/>
        <a:lstStyle/>
        <a:p>
          <a:endParaRPr lang="en-US"/>
        </a:p>
      </dgm:t>
    </dgm:pt>
    <dgm:pt modelId="{4B3D26CA-7AA1-4FBD-B6A4-6FD586CFE7DD}">
      <dgm:prSet/>
      <dgm:spPr/>
      <dgm:t>
        <a:bodyPr/>
        <a:lstStyle/>
        <a:p>
          <a:r>
            <a:rPr lang="en-US"/>
            <a:t>Facilitation of transactions by managing product delivery</a:t>
          </a:r>
        </a:p>
      </dgm:t>
    </dgm:pt>
    <dgm:pt modelId="{B4BF8ABF-9219-424A-B816-1D1F0130B9A6}" type="parTrans" cxnId="{FB54E70C-4868-4279-8604-4996A1118E21}">
      <dgm:prSet/>
      <dgm:spPr/>
      <dgm:t>
        <a:bodyPr/>
        <a:lstStyle/>
        <a:p>
          <a:endParaRPr lang="en-US"/>
        </a:p>
      </dgm:t>
    </dgm:pt>
    <dgm:pt modelId="{442AEA34-3547-4152-891A-02D152436BF4}" type="sibTrans" cxnId="{FB54E70C-4868-4279-8604-4996A1118E21}">
      <dgm:prSet/>
      <dgm:spPr/>
      <dgm:t>
        <a:bodyPr/>
        <a:lstStyle/>
        <a:p>
          <a:endParaRPr lang="en-US"/>
        </a:p>
      </dgm:t>
    </dgm:pt>
    <dgm:pt modelId="{05CD3C16-E697-4DC8-9A49-5770A52AF3EF}" type="pres">
      <dgm:prSet presAssocID="{E1DA989D-57C3-4B65-9DAC-B959ED60B075}" presName="Name0" presStyleCnt="0">
        <dgm:presLayoutVars>
          <dgm:dir/>
          <dgm:animLvl val="lvl"/>
          <dgm:resizeHandles val="exact"/>
        </dgm:presLayoutVars>
      </dgm:prSet>
      <dgm:spPr/>
    </dgm:pt>
    <dgm:pt modelId="{40DAE017-6552-4249-88DD-9D97AA6D3BD7}" type="pres">
      <dgm:prSet presAssocID="{2B24561B-26FB-472D-9373-DCC7DCA6C39F}" presName="boxAndChildren" presStyleCnt="0"/>
      <dgm:spPr/>
    </dgm:pt>
    <dgm:pt modelId="{C08DDF7F-F55E-4E7D-91F7-C1452D7B8440}" type="pres">
      <dgm:prSet presAssocID="{2B24561B-26FB-472D-9373-DCC7DCA6C39F}" presName="parentTextBox" presStyleLbl="node1" presStyleIdx="0" presStyleCnt="2"/>
      <dgm:spPr/>
    </dgm:pt>
    <dgm:pt modelId="{1AE33C2F-A6A9-418E-89E0-8ED0C96C252D}" type="pres">
      <dgm:prSet presAssocID="{2B24561B-26FB-472D-9373-DCC7DCA6C39F}" presName="entireBox" presStyleLbl="node1" presStyleIdx="0" presStyleCnt="2"/>
      <dgm:spPr/>
    </dgm:pt>
    <dgm:pt modelId="{A6E21261-1C09-4B95-B0BB-1DA896249D5E}" type="pres">
      <dgm:prSet presAssocID="{2B24561B-26FB-472D-9373-DCC7DCA6C39F}" presName="descendantBox" presStyleCnt="0"/>
      <dgm:spPr/>
    </dgm:pt>
    <dgm:pt modelId="{68404ADA-EBEC-4ED7-92B2-7E80D94C78AE}" type="pres">
      <dgm:prSet presAssocID="{5CE103C8-D4BA-466E-8C70-0F91755F09C8}" presName="childTextBox" presStyleLbl="fgAccFollowNode1" presStyleIdx="0" presStyleCnt="3">
        <dgm:presLayoutVars>
          <dgm:bulletEnabled val="1"/>
        </dgm:presLayoutVars>
      </dgm:prSet>
      <dgm:spPr/>
    </dgm:pt>
    <dgm:pt modelId="{8BFFED20-4562-42FE-AAB9-225DD005E3CE}" type="pres">
      <dgm:prSet presAssocID="{C812787C-06C7-4B1C-9DB7-6A071D409EE1}" presName="childTextBox" presStyleLbl="fgAccFollowNode1" presStyleIdx="1" presStyleCnt="3">
        <dgm:presLayoutVars>
          <dgm:bulletEnabled val="1"/>
        </dgm:presLayoutVars>
      </dgm:prSet>
      <dgm:spPr/>
    </dgm:pt>
    <dgm:pt modelId="{AA9E70EB-7984-4921-A3CE-B2201618F193}" type="pres">
      <dgm:prSet presAssocID="{4B3D26CA-7AA1-4FBD-B6A4-6FD586CFE7DD}" presName="childTextBox" presStyleLbl="fgAccFollowNode1" presStyleIdx="2" presStyleCnt="3">
        <dgm:presLayoutVars>
          <dgm:bulletEnabled val="1"/>
        </dgm:presLayoutVars>
      </dgm:prSet>
      <dgm:spPr/>
    </dgm:pt>
    <dgm:pt modelId="{4062E28F-4A64-43A4-9092-CDB7705545A4}" type="pres">
      <dgm:prSet presAssocID="{55CB4F7E-97CF-4A9B-8B7A-2C01CB00D21D}" presName="sp" presStyleCnt="0"/>
      <dgm:spPr/>
    </dgm:pt>
    <dgm:pt modelId="{49C697A5-1884-42E9-9104-B0C8E2471C04}" type="pres">
      <dgm:prSet presAssocID="{EFD7A783-25B4-463C-8EAC-04FF67FB5F43}" presName="arrowAndChildren" presStyleCnt="0"/>
      <dgm:spPr/>
    </dgm:pt>
    <dgm:pt modelId="{8BCFD635-7CB6-43F5-8092-350507C9F83F}" type="pres">
      <dgm:prSet presAssocID="{EFD7A783-25B4-463C-8EAC-04FF67FB5F43}" presName="parentTextArrow" presStyleLbl="node1" presStyleIdx="1" presStyleCnt="2"/>
      <dgm:spPr/>
    </dgm:pt>
  </dgm:ptLst>
  <dgm:cxnLst>
    <dgm:cxn modelId="{FB54E70C-4868-4279-8604-4996A1118E21}" srcId="{2B24561B-26FB-472D-9373-DCC7DCA6C39F}" destId="{4B3D26CA-7AA1-4FBD-B6A4-6FD586CFE7DD}" srcOrd="2" destOrd="0" parTransId="{B4BF8ABF-9219-424A-B816-1D1F0130B9A6}" sibTransId="{442AEA34-3547-4152-891A-02D152436BF4}"/>
    <dgm:cxn modelId="{7F72C713-1C0F-4A74-86C8-C3FDB832C4E3}" srcId="{E1DA989D-57C3-4B65-9DAC-B959ED60B075}" destId="{EFD7A783-25B4-463C-8EAC-04FF67FB5F43}" srcOrd="0" destOrd="0" parTransId="{FA428793-4BC3-45B6-96E7-64B5DA461BD1}" sibTransId="{55CB4F7E-97CF-4A9B-8B7A-2C01CB00D21D}"/>
    <dgm:cxn modelId="{D11C9125-2EA3-4E91-A0AB-FFB719B9F955}" type="presOf" srcId="{5CE103C8-D4BA-466E-8C70-0F91755F09C8}" destId="{68404ADA-EBEC-4ED7-92B2-7E80D94C78AE}" srcOrd="0" destOrd="0" presId="urn:microsoft.com/office/officeart/2005/8/layout/process4"/>
    <dgm:cxn modelId="{EE62A12B-B8D9-4101-B55E-D379CEAEAA05}" srcId="{E1DA989D-57C3-4B65-9DAC-B959ED60B075}" destId="{2B24561B-26FB-472D-9373-DCC7DCA6C39F}" srcOrd="1" destOrd="0" parTransId="{4F5EE64F-B62E-4B9D-9B81-4B2FB4B48E41}" sibTransId="{BE71A852-E354-4A18-8BE8-9CB50695962C}"/>
    <dgm:cxn modelId="{32ABED43-B6E5-42C7-9230-FC6E79353BD3}" type="presOf" srcId="{C812787C-06C7-4B1C-9DB7-6A071D409EE1}" destId="{8BFFED20-4562-42FE-AAB9-225DD005E3CE}" srcOrd="0" destOrd="0" presId="urn:microsoft.com/office/officeart/2005/8/layout/process4"/>
    <dgm:cxn modelId="{03708C57-AA86-45E9-8C5F-07E388A64AC3}" type="presOf" srcId="{2B24561B-26FB-472D-9373-DCC7DCA6C39F}" destId="{C08DDF7F-F55E-4E7D-91F7-C1452D7B8440}" srcOrd="0" destOrd="0" presId="urn:microsoft.com/office/officeart/2005/8/layout/process4"/>
    <dgm:cxn modelId="{BED4FF82-9903-4CFE-AD54-E6658E0FBDF4}" type="presOf" srcId="{EFD7A783-25B4-463C-8EAC-04FF67FB5F43}" destId="{8BCFD635-7CB6-43F5-8092-350507C9F83F}" srcOrd="0" destOrd="0" presId="urn:microsoft.com/office/officeart/2005/8/layout/process4"/>
    <dgm:cxn modelId="{9A1C8288-8F86-4665-AF4F-8F462025B64D}" srcId="{2B24561B-26FB-472D-9373-DCC7DCA6C39F}" destId="{C812787C-06C7-4B1C-9DB7-6A071D409EE1}" srcOrd="1" destOrd="0" parTransId="{0757A2D6-9FA1-4EEA-BFA1-EB4F3FC5803A}" sibTransId="{5AE245A2-EB97-4A03-AF71-185AFCB34BC6}"/>
    <dgm:cxn modelId="{0E81FC9B-4E70-4A31-A522-09D6D221BDD0}" type="presOf" srcId="{4B3D26CA-7AA1-4FBD-B6A4-6FD586CFE7DD}" destId="{AA9E70EB-7984-4921-A3CE-B2201618F193}" srcOrd="0" destOrd="0" presId="urn:microsoft.com/office/officeart/2005/8/layout/process4"/>
    <dgm:cxn modelId="{DEB001A1-448B-4E3D-9A52-AEE78A8155AC}" type="presOf" srcId="{E1DA989D-57C3-4B65-9DAC-B959ED60B075}" destId="{05CD3C16-E697-4DC8-9A49-5770A52AF3EF}" srcOrd="0" destOrd="0" presId="urn:microsoft.com/office/officeart/2005/8/layout/process4"/>
    <dgm:cxn modelId="{B1C855AF-3684-4942-A1B0-73AB58BE6155}" type="presOf" srcId="{2B24561B-26FB-472D-9373-DCC7DCA6C39F}" destId="{1AE33C2F-A6A9-418E-89E0-8ED0C96C252D}" srcOrd="1" destOrd="0" presId="urn:microsoft.com/office/officeart/2005/8/layout/process4"/>
    <dgm:cxn modelId="{6A2BECF0-AFA0-4506-8AD6-118946DBB6F6}" srcId="{2B24561B-26FB-472D-9373-DCC7DCA6C39F}" destId="{5CE103C8-D4BA-466E-8C70-0F91755F09C8}" srcOrd="0" destOrd="0" parTransId="{5F2C8574-00E2-4E5D-80D3-6EAA809DD442}" sibTransId="{97CF6073-4B7C-489F-87C3-25C77415F998}"/>
    <dgm:cxn modelId="{7BF03A59-F69E-45CE-9B33-1B9022BE6A8B}" type="presParOf" srcId="{05CD3C16-E697-4DC8-9A49-5770A52AF3EF}" destId="{40DAE017-6552-4249-88DD-9D97AA6D3BD7}" srcOrd="0" destOrd="0" presId="urn:microsoft.com/office/officeart/2005/8/layout/process4"/>
    <dgm:cxn modelId="{804F9B80-4611-4849-ACA4-E57E29EC8E03}" type="presParOf" srcId="{40DAE017-6552-4249-88DD-9D97AA6D3BD7}" destId="{C08DDF7F-F55E-4E7D-91F7-C1452D7B8440}" srcOrd="0" destOrd="0" presId="urn:microsoft.com/office/officeart/2005/8/layout/process4"/>
    <dgm:cxn modelId="{758EC9F7-2B77-42A4-B7BF-83B4A3F8B0E3}" type="presParOf" srcId="{40DAE017-6552-4249-88DD-9D97AA6D3BD7}" destId="{1AE33C2F-A6A9-418E-89E0-8ED0C96C252D}" srcOrd="1" destOrd="0" presId="urn:microsoft.com/office/officeart/2005/8/layout/process4"/>
    <dgm:cxn modelId="{61BAD25C-AD42-4B43-9D14-61B992946D7D}" type="presParOf" srcId="{40DAE017-6552-4249-88DD-9D97AA6D3BD7}" destId="{A6E21261-1C09-4B95-B0BB-1DA896249D5E}" srcOrd="2" destOrd="0" presId="urn:microsoft.com/office/officeart/2005/8/layout/process4"/>
    <dgm:cxn modelId="{3A9C456B-1AD1-4F26-804C-CDED208097E6}" type="presParOf" srcId="{A6E21261-1C09-4B95-B0BB-1DA896249D5E}" destId="{68404ADA-EBEC-4ED7-92B2-7E80D94C78AE}" srcOrd="0" destOrd="0" presId="urn:microsoft.com/office/officeart/2005/8/layout/process4"/>
    <dgm:cxn modelId="{F818FD70-8045-4892-A725-F755912FF6BC}" type="presParOf" srcId="{A6E21261-1C09-4B95-B0BB-1DA896249D5E}" destId="{8BFFED20-4562-42FE-AAB9-225DD005E3CE}" srcOrd="1" destOrd="0" presId="urn:microsoft.com/office/officeart/2005/8/layout/process4"/>
    <dgm:cxn modelId="{E71F9658-BEA2-4958-9264-6F12192D22CB}" type="presParOf" srcId="{A6E21261-1C09-4B95-B0BB-1DA896249D5E}" destId="{AA9E70EB-7984-4921-A3CE-B2201618F193}" srcOrd="2" destOrd="0" presId="urn:microsoft.com/office/officeart/2005/8/layout/process4"/>
    <dgm:cxn modelId="{46945B67-601F-4DE0-86AB-C7A5321BB773}" type="presParOf" srcId="{05CD3C16-E697-4DC8-9A49-5770A52AF3EF}" destId="{4062E28F-4A64-43A4-9092-CDB7705545A4}" srcOrd="1" destOrd="0" presId="urn:microsoft.com/office/officeart/2005/8/layout/process4"/>
    <dgm:cxn modelId="{DBE0C33C-AD61-40C4-BB96-55D6CCA6FB35}" type="presParOf" srcId="{05CD3C16-E697-4DC8-9A49-5770A52AF3EF}" destId="{49C697A5-1884-42E9-9104-B0C8E2471C04}" srcOrd="2" destOrd="0" presId="urn:microsoft.com/office/officeart/2005/8/layout/process4"/>
    <dgm:cxn modelId="{C20EE318-070B-4FD5-BAEC-DBA53889DC7A}" type="presParOf" srcId="{49C697A5-1884-42E9-9104-B0C8E2471C04}" destId="{8BCFD635-7CB6-43F5-8092-350507C9F8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9D432-4C0F-4667-A2E9-F089FF79B4F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06DF1E-C484-46BA-AB1C-F2A1DAF32AD7}">
      <dgm:prSet/>
      <dgm:spPr/>
      <dgm:t>
        <a:bodyPr/>
        <a:lstStyle/>
        <a:p>
          <a:r>
            <a:rPr lang="ja-JP"/>
            <a:t>“</a:t>
          </a:r>
          <a:r>
            <a:rPr lang="en-US"/>
            <a:t>How will you earn money?</a:t>
          </a:r>
          <a:r>
            <a:rPr lang="ja-JP"/>
            <a:t>”</a:t>
          </a:r>
          <a:endParaRPr lang="en-US"/>
        </a:p>
      </dgm:t>
    </dgm:pt>
    <dgm:pt modelId="{25DC863B-A864-4B66-B11B-A600BC55AF9E}" type="parTrans" cxnId="{2D65E15E-C91D-43E9-B3F5-29929142BFBF}">
      <dgm:prSet/>
      <dgm:spPr/>
      <dgm:t>
        <a:bodyPr/>
        <a:lstStyle/>
        <a:p>
          <a:endParaRPr lang="en-US"/>
        </a:p>
      </dgm:t>
    </dgm:pt>
    <dgm:pt modelId="{77D0C521-8F24-4C03-B684-DA61F4550958}" type="sibTrans" cxnId="{2D65E15E-C91D-43E9-B3F5-29929142BFBF}">
      <dgm:prSet/>
      <dgm:spPr/>
      <dgm:t>
        <a:bodyPr/>
        <a:lstStyle/>
        <a:p>
          <a:endParaRPr lang="en-US"/>
        </a:p>
      </dgm:t>
    </dgm:pt>
    <dgm:pt modelId="{0810029A-90EF-45F0-AA0B-94A3D48112C1}">
      <dgm:prSet/>
      <dgm:spPr/>
      <dgm:t>
        <a:bodyPr/>
        <a:lstStyle/>
        <a:p>
          <a:r>
            <a:rPr lang="en-US"/>
            <a:t>Major types of revenue models:</a:t>
          </a:r>
        </a:p>
      </dgm:t>
    </dgm:pt>
    <dgm:pt modelId="{626032DC-E2D9-48C0-913C-BBB0A96E365A}" type="parTrans" cxnId="{58619A6D-D5BF-4F64-904E-2B5849ADB050}">
      <dgm:prSet/>
      <dgm:spPr/>
      <dgm:t>
        <a:bodyPr/>
        <a:lstStyle/>
        <a:p>
          <a:endParaRPr lang="en-US"/>
        </a:p>
      </dgm:t>
    </dgm:pt>
    <dgm:pt modelId="{998DB0DB-00F6-4020-BDA5-F5C4BDD761EC}" type="sibTrans" cxnId="{58619A6D-D5BF-4F64-904E-2B5849ADB050}">
      <dgm:prSet/>
      <dgm:spPr/>
      <dgm:t>
        <a:bodyPr/>
        <a:lstStyle/>
        <a:p>
          <a:endParaRPr lang="en-US"/>
        </a:p>
      </dgm:t>
    </dgm:pt>
    <dgm:pt modelId="{B8A45AE0-C7CF-4C49-8CA1-CB2843F78FBF}">
      <dgm:prSet/>
      <dgm:spPr/>
      <dgm:t>
        <a:bodyPr/>
        <a:lstStyle/>
        <a:p>
          <a:r>
            <a:rPr lang="en-US"/>
            <a:t>Advertising revenue model</a:t>
          </a:r>
        </a:p>
      </dgm:t>
    </dgm:pt>
    <dgm:pt modelId="{2118469B-8279-4AFC-AA04-CA702EA1CF3F}" type="parTrans" cxnId="{C0D7647D-1136-4A2D-AB3B-E23DFCFDDB36}">
      <dgm:prSet/>
      <dgm:spPr/>
      <dgm:t>
        <a:bodyPr/>
        <a:lstStyle/>
        <a:p>
          <a:endParaRPr lang="en-US"/>
        </a:p>
      </dgm:t>
    </dgm:pt>
    <dgm:pt modelId="{EB81C5E5-52FE-4386-85C1-3A15EC46A555}" type="sibTrans" cxnId="{C0D7647D-1136-4A2D-AB3B-E23DFCFDDB36}">
      <dgm:prSet/>
      <dgm:spPr/>
      <dgm:t>
        <a:bodyPr/>
        <a:lstStyle/>
        <a:p>
          <a:endParaRPr lang="en-US"/>
        </a:p>
      </dgm:t>
    </dgm:pt>
    <dgm:pt modelId="{2ECC568C-BB0C-47A8-8C80-56DEE745291C}">
      <dgm:prSet/>
      <dgm:spPr/>
      <dgm:t>
        <a:bodyPr/>
        <a:lstStyle/>
        <a:p>
          <a:r>
            <a:rPr lang="en-US"/>
            <a:t>Subscription revenue model</a:t>
          </a:r>
        </a:p>
      </dgm:t>
    </dgm:pt>
    <dgm:pt modelId="{E0ED4019-3594-48D6-ACE1-64CC8D9A74B9}" type="parTrans" cxnId="{9900E2C0-D07F-4409-8402-561C640D71CD}">
      <dgm:prSet/>
      <dgm:spPr/>
      <dgm:t>
        <a:bodyPr/>
        <a:lstStyle/>
        <a:p>
          <a:endParaRPr lang="en-US"/>
        </a:p>
      </dgm:t>
    </dgm:pt>
    <dgm:pt modelId="{090B7417-1EE4-4E1E-B474-33ECCD18702D}" type="sibTrans" cxnId="{9900E2C0-D07F-4409-8402-561C640D71CD}">
      <dgm:prSet/>
      <dgm:spPr/>
      <dgm:t>
        <a:bodyPr/>
        <a:lstStyle/>
        <a:p>
          <a:endParaRPr lang="en-US"/>
        </a:p>
      </dgm:t>
    </dgm:pt>
    <dgm:pt modelId="{4641E04F-57CD-43A3-8350-7AEFE20323E9}">
      <dgm:prSet/>
      <dgm:spPr/>
      <dgm:t>
        <a:bodyPr/>
        <a:lstStyle/>
        <a:p>
          <a:r>
            <a:rPr lang="en-US"/>
            <a:t>Transaction fee revenue model</a:t>
          </a:r>
        </a:p>
      </dgm:t>
    </dgm:pt>
    <dgm:pt modelId="{99E91DD4-C750-4060-8D80-E40100ABC43A}" type="parTrans" cxnId="{4092FBF8-E764-48D7-94EF-E5BBA4D8A1A8}">
      <dgm:prSet/>
      <dgm:spPr/>
      <dgm:t>
        <a:bodyPr/>
        <a:lstStyle/>
        <a:p>
          <a:endParaRPr lang="en-US"/>
        </a:p>
      </dgm:t>
    </dgm:pt>
    <dgm:pt modelId="{01CAEA9F-2C76-4717-876B-0F2FAAEB60AB}" type="sibTrans" cxnId="{4092FBF8-E764-48D7-94EF-E5BBA4D8A1A8}">
      <dgm:prSet/>
      <dgm:spPr/>
      <dgm:t>
        <a:bodyPr/>
        <a:lstStyle/>
        <a:p>
          <a:endParaRPr lang="en-US"/>
        </a:p>
      </dgm:t>
    </dgm:pt>
    <dgm:pt modelId="{6E4E0A69-9DD5-40A0-913D-15C3B1A46333}">
      <dgm:prSet/>
      <dgm:spPr/>
      <dgm:t>
        <a:bodyPr/>
        <a:lstStyle/>
        <a:p>
          <a:r>
            <a:rPr lang="en-US"/>
            <a:t>Sales revenue model</a:t>
          </a:r>
        </a:p>
      </dgm:t>
    </dgm:pt>
    <dgm:pt modelId="{BB4C9BD9-174B-4AB8-981A-CDBBE771A22A}" type="parTrans" cxnId="{03110B26-94DC-44D3-A9A7-C6062B551EAC}">
      <dgm:prSet/>
      <dgm:spPr/>
      <dgm:t>
        <a:bodyPr/>
        <a:lstStyle/>
        <a:p>
          <a:endParaRPr lang="en-US"/>
        </a:p>
      </dgm:t>
    </dgm:pt>
    <dgm:pt modelId="{7065BE99-21AC-4D1D-8E98-0EEB6AE01293}" type="sibTrans" cxnId="{03110B26-94DC-44D3-A9A7-C6062B551EAC}">
      <dgm:prSet/>
      <dgm:spPr/>
      <dgm:t>
        <a:bodyPr/>
        <a:lstStyle/>
        <a:p>
          <a:endParaRPr lang="en-US"/>
        </a:p>
      </dgm:t>
    </dgm:pt>
    <dgm:pt modelId="{4BE6C5DA-1C62-4B7D-BDBA-F35E310E0976}">
      <dgm:prSet/>
      <dgm:spPr/>
      <dgm:t>
        <a:bodyPr/>
        <a:lstStyle/>
        <a:p>
          <a:r>
            <a:rPr lang="en-US"/>
            <a:t>Affiliate revenue model</a:t>
          </a:r>
        </a:p>
      </dgm:t>
    </dgm:pt>
    <dgm:pt modelId="{41357916-9F40-4A12-9130-80F4836069A7}" type="parTrans" cxnId="{7BD51459-593C-4874-A309-C693D3FBA42C}">
      <dgm:prSet/>
      <dgm:spPr/>
      <dgm:t>
        <a:bodyPr/>
        <a:lstStyle/>
        <a:p>
          <a:endParaRPr lang="en-US"/>
        </a:p>
      </dgm:t>
    </dgm:pt>
    <dgm:pt modelId="{EDD3217D-C19D-4C0D-8939-56CFFC8C1756}" type="sibTrans" cxnId="{7BD51459-593C-4874-A309-C693D3FBA42C}">
      <dgm:prSet/>
      <dgm:spPr/>
      <dgm:t>
        <a:bodyPr/>
        <a:lstStyle/>
        <a:p>
          <a:endParaRPr lang="en-US"/>
        </a:p>
      </dgm:t>
    </dgm:pt>
    <dgm:pt modelId="{857536A4-08EF-4B8F-9894-A832D75C0BB9}" type="pres">
      <dgm:prSet presAssocID="{2CC9D432-4C0F-4667-A2E9-F089FF79B4F7}" presName="Name0" presStyleCnt="0">
        <dgm:presLayoutVars>
          <dgm:dir/>
          <dgm:animLvl val="lvl"/>
          <dgm:resizeHandles val="exact"/>
        </dgm:presLayoutVars>
      </dgm:prSet>
      <dgm:spPr/>
    </dgm:pt>
    <dgm:pt modelId="{9BBA6045-334E-4E2B-AFCA-71B86BA0EDBE}" type="pres">
      <dgm:prSet presAssocID="{0810029A-90EF-45F0-AA0B-94A3D48112C1}" presName="boxAndChildren" presStyleCnt="0"/>
      <dgm:spPr/>
    </dgm:pt>
    <dgm:pt modelId="{BBA792C6-4A10-4469-BB53-4F2309E9E790}" type="pres">
      <dgm:prSet presAssocID="{0810029A-90EF-45F0-AA0B-94A3D48112C1}" presName="parentTextBox" presStyleLbl="node1" presStyleIdx="0" presStyleCnt="2"/>
      <dgm:spPr/>
    </dgm:pt>
    <dgm:pt modelId="{B669AE5B-5413-45FC-BAE6-A14546171573}" type="pres">
      <dgm:prSet presAssocID="{0810029A-90EF-45F0-AA0B-94A3D48112C1}" presName="entireBox" presStyleLbl="node1" presStyleIdx="0" presStyleCnt="2"/>
      <dgm:spPr/>
    </dgm:pt>
    <dgm:pt modelId="{BE3A6E01-A998-45C4-B15F-7F080258FF41}" type="pres">
      <dgm:prSet presAssocID="{0810029A-90EF-45F0-AA0B-94A3D48112C1}" presName="descendantBox" presStyleCnt="0"/>
      <dgm:spPr/>
    </dgm:pt>
    <dgm:pt modelId="{27E4485A-3B13-4D34-9614-DB6003A563BE}" type="pres">
      <dgm:prSet presAssocID="{B8A45AE0-C7CF-4C49-8CA1-CB2843F78FBF}" presName="childTextBox" presStyleLbl="fgAccFollowNode1" presStyleIdx="0" presStyleCnt="5">
        <dgm:presLayoutVars>
          <dgm:bulletEnabled val="1"/>
        </dgm:presLayoutVars>
      </dgm:prSet>
      <dgm:spPr/>
    </dgm:pt>
    <dgm:pt modelId="{E74CD0B9-63B1-4ACE-8EE4-E4F7496DABB8}" type="pres">
      <dgm:prSet presAssocID="{2ECC568C-BB0C-47A8-8C80-56DEE745291C}" presName="childTextBox" presStyleLbl="fgAccFollowNode1" presStyleIdx="1" presStyleCnt="5">
        <dgm:presLayoutVars>
          <dgm:bulletEnabled val="1"/>
        </dgm:presLayoutVars>
      </dgm:prSet>
      <dgm:spPr/>
    </dgm:pt>
    <dgm:pt modelId="{97A8612D-206A-418D-B498-B5463F2782D2}" type="pres">
      <dgm:prSet presAssocID="{4641E04F-57CD-43A3-8350-7AEFE20323E9}" presName="childTextBox" presStyleLbl="fgAccFollowNode1" presStyleIdx="2" presStyleCnt="5">
        <dgm:presLayoutVars>
          <dgm:bulletEnabled val="1"/>
        </dgm:presLayoutVars>
      </dgm:prSet>
      <dgm:spPr/>
    </dgm:pt>
    <dgm:pt modelId="{3D1FB3EE-11C2-4D31-9514-B52DB3201945}" type="pres">
      <dgm:prSet presAssocID="{6E4E0A69-9DD5-40A0-913D-15C3B1A46333}" presName="childTextBox" presStyleLbl="fgAccFollowNode1" presStyleIdx="3" presStyleCnt="5">
        <dgm:presLayoutVars>
          <dgm:bulletEnabled val="1"/>
        </dgm:presLayoutVars>
      </dgm:prSet>
      <dgm:spPr/>
    </dgm:pt>
    <dgm:pt modelId="{0E2DF2D7-6D12-44CA-ADEF-45E1ADE272FF}" type="pres">
      <dgm:prSet presAssocID="{4BE6C5DA-1C62-4B7D-BDBA-F35E310E0976}" presName="childTextBox" presStyleLbl="fgAccFollowNode1" presStyleIdx="4" presStyleCnt="5">
        <dgm:presLayoutVars>
          <dgm:bulletEnabled val="1"/>
        </dgm:presLayoutVars>
      </dgm:prSet>
      <dgm:spPr/>
    </dgm:pt>
    <dgm:pt modelId="{07E02E68-D9FB-42F8-B51D-B51C31576778}" type="pres">
      <dgm:prSet presAssocID="{77D0C521-8F24-4C03-B684-DA61F4550958}" presName="sp" presStyleCnt="0"/>
      <dgm:spPr/>
    </dgm:pt>
    <dgm:pt modelId="{D8C39ADA-2498-4535-A9E3-864E75EF1DE3}" type="pres">
      <dgm:prSet presAssocID="{BC06DF1E-C484-46BA-AB1C-F2A1DAF32AD7}" presName="arrowAndChildren" presStyleCnt="0"/>
      <dgm:spPr/>
    </dgm:pt>
    <dgm:pt modelId="{BCB0A14B-135D-4D22-B1D7-19C7B12526F8}" type="pres">
      <dgm:prSet presAssocID="{BC06DF1E-C484-46BA-AB1C-F2A1DAF32AD7}" presName="parentTextArrow" presStyleLbl="node1" presStyleIdx="1" presStyleCnt="2"/>
      <dgm:spPr/>
    </dgm:pt>
  </dgm:ptLst>
  <dgm:cxnLst>
    <dgm:cxn modelId="{03110B26-94DC-44D3-A9A7-C6062B551EAC}" srcId="{0810029A-90EF-45F0-AA0B-94A3D48112C1}" destId="{6E4E0A69-9DD5-40A0-913D-15C3B1A46333}" srcOrd="3" destOrd="0" parTransId="{BB4C9BD9-174B-4AB8-981A-CDBBE771A22A}" sibTransId="{7065BE99-21AC-4D1D-8E98-0EEB6AE01293}"/>
    <dgm:cxn modelId="{7AD54F2F-AE12-4423-848F-4F7CE572DAEA}" type="presOf" srcId="{0810029A-90EF-45F0-AA0B-94A3D48112C1}" destId="{B669AE5B-5413-45FC-BAE6-A14546171573}" srcOrd="1" destOrd="0" presId="urn:microsoft.com/office/officeart/2005/8/layout/process4"/>
    <dgm:cxn modelId="{2D65E15E-C91D-43E9-B3F5-29929142BFBF}" srcId="{2CC9D432-4C0F-4667-A2E9-F089FF79B4F7}" destId="{BC06DF1E-C484-46BA-AB1C-F2A1DAF32AD7}" srcOrd="0" destOrd="0" parTransId="{25DC863B-A864-4B66-B11B-A600BC55AF9E}" sibTransId="{77D0C521-8F24-4C03-B684-DA61F4550958}"/>
    <dgm:cxn modelId="{58619A6D-D5BF-4F64-904E-2B5849ADB050}" srcId="{2CC9D432-4C0F-4667-A2E9-F089FF79B4F7}" destId="{0810029A-90EF-45F0-AA0B-94A3D48112C1}" srcOrd="1" destOrd="0" parTransId="{626032DC-E2D9-48C0-913C-BBB0A96E365A}" sibTransId="{998DB0DB-00F6-4020-BDA5-F5C4BDD761EC}"/>
    <dgm:cxn modelId="{4248804F-2443-47E3-8905-5B8126BA0BC2}" type="presOf" srcId="{2ECC568C-BB0C-47A8-8C80-56DEE745291C}" destId="{E74CD0B9-63B1-4ACE-8EE4-E4F7496DABB8}" srcOrd="0" destOrd="0" presId="urn:microsoft.com/office/officeart/2005/8/layout/process4"/>
    <dgm:cxn modelId="{DE837058-5468-45DD-9124-2BA5EF54A0F6}" type="presOf" srcId="{6E4E0A69-9DD5-40A0-913D-15C3B1A46333}" destId="{3D1FB3EE-11C2-4D31-9514-B52DB3201945}" srcOrd="0" destOrd="0" presId="urn:microsoft.com/office/officeart/2005/8/layout/process4"/>
    <dgm:cxn modelId="{7BD51459-593C-4874-A309-C693D3FBA42C}" srcId="{0810029A-90EF-45F0-AA0B-94A3D48112C1}" destId="{4BE6C5DA-1C62-4B7D-BDBA-F35E310E0976}" srcOrd="4" destOrd="0" parTransId="{41357916-9F40-4A12-9130-80F4836069A7}" sibTransId="{EDD3217D-C19D-4C0D-8939-56CFFC8C1756}"/>
    <dgm:cxn modelId="{C0D7647D-1136-4A2D-AB3B-E23DFCFDDB36}" srcId="{0810029A-90EF-45F0-AA0B-94A3D48112C1}" destId="{B8A45AE0-C7CF-4C49-8CA1-CB2843F78FBF}" srcOrd="0" destOrd="0" parTransId="{2118469B-8279-4AFC-AA04-CA702EA1CF3F}" sibTransId="{EB81C5E5-52FE-4386-85C1-3A15EC46A555}"/>
    <dgm:cxn modelId="{505875A4-2A56-4D96-8D60-C0BE38C7BEA6}" type="presOf" srcId="{4BE6C5DA-1C62-4B7D-BDBA-F35E310E0976}" destId="{0E2DF2D7-6D12-44CA-ADEF-45E1ADE272FF}" srcOrd="0" destOrd="0" presId="urn:microsoft.com/office/officeart/2005/8/layout/process4"/>
    <dgm:cxn modelId="{B2B9CCA7-F266-4E9E-9A1C-E5604AAF197E}" type="presOf" srcId="{B8A45AE0-C7CF-4C49-8CA1-CB2843F78FBF}" destId="{27E4485A-3B13-4D34-9614-DB6003A563BE}" srcOrd="0" destOrd="0" presId="urn:microsoft.com/office/officeart/2005/8/layout/process4"/>
    <dgm:cxn modelId="{6C8E13B1-F8F3-44C8-9ECF-3848BDE313F0}" type="presOf" srcId="{2CC9D432-4C0F-4667-A2E9-F089FF79B4F7}" destId="{857536A4-08EF-4B8F-9894-A832D75C0BB9}" srcOrd="0" destOrd="0" presId="urn:microsoft.com/office/officeart/2005/8/layout/process4"/>
    <dgm:cxn modelId="{05463AB9-5189-4C33-9E6A-D2A39C8104AC}" type="presOf" srcId="{BC06DF1E-C484-46BA-AB1C-F2A1DAF32AD7}" destId="{BCB0A14B-135D-4D22-B1D7-19C7B12526F8}" srcOrd="0" destOrd="0" presId="urn:microsoft.com/office/officeart/2005/8/layout/process4"/>
    <dgm:cxn modelId="{8A91FCBF-A11D-49BE-900C-9B2C1A44B1EA}" type="presOf" srcId="{0810029A-90EF-45F0-AA0B-94A3D48112C1}" destId="{BBA792C6-4A10-4469-BB53-4F2309E9E790}" srcOrd="0" destOrd="0" presId="urn:microsoft.com/office/officeart/2005/8/layout/process4"/>
    <dgm:cxn modelId="{9900E2C0-D07F-4409-8402-561C640D71CD}" srcId="{0810029A-90EF-45F0-AA0B-94A3D48112C1}" destId="{2ECC568C-BB0C-47A8-8C80-56DEE745291C}" srcOrd="1" destOrd="0" parTransId="{E0ED4019-3594-48D6-ACE1-64CC8D9A74B9}" sibTransId="{090B7417-1EE4-4E1E-B474-33ECCD18702D}"/>
    <dgm:cxn modelId="{4092FBF8-E764-48D7-94EF-E5BBA4D8A1A8}" srcId="{0810029A-90EF-45F0-AA0B-94A3D48112C1}" destId="{4641E04F-57CD-43A3-8350-7AEFE20323E9}" srcOrd="2" destOrd="0" parTransId="{99E91DD4-C750-4060-8D80-E40100ABC43A}" sibTransId="{01CAEA9F-2C76-4717-876B-0F2FAAEB60AB}"/>
    <dgm:cxn modelId="{DED22BF9-0F08-4BFF-9F69-C648D82A1EF8}" type="presOf" srcId="{4641E04F-57CD-43A3-8350-7AEFE20323E9}" destId="{97A8612D-206A-418D-B498-B5463F2782D2}" srcOrd="0" destOrd="0" presId="urn:microsoft.com/office/officeart/2005/8/layout/process4"/>
    <dgm:cxn modelId="{FA6C3609-45CA-4371-B8BD-089364541C03}" type="presParOf" srcId="{857536A4-08EF-4B8F-9894-A832D75C0BB9}" destId="{9BBA6045-334E-4E2B-AFCA-71B86BA0EDBE}" srcOrd="0" destOrd="0" presId="urn:microsoft.com/office/officeart/2005/8/layout/process4"/>
    <dgm:cxn modelId="{FD7A18A2-A3AE-4982-AFD2-6DDC94BB8B4A}" type="presParOf" srcId="{9BBA6045-334E-4E2B-AFCA-71B86BA0EDBE}" destId="{BBA792C6-4A10-4469-BB53-4F2309E9E790}" srcOrd="0" destOrd="0" presId="urn:microsoft.com/office/officeart/2005/8/layout/process4"/>
    <dgm:cxn modelId="{53364B5C-ED65-4875-A358-BCC812A024FE}" type="presParOf" srcId="{9BBA6045-334E-4E2B-AFCA-71B86BA0EDBE}" destId="{B669AE5B-5413-45FC-BAE6-A14546171573}" srcOrd="1" destOrd="0" presId="urn:microsoft.com/office/officeart/2005/8/layout/process4"/>
    <dgm:cxn modelId="{40CAF5D0-5020-489B-9B5C-A2E563F346E6}" type="presParOf" srcId="{9BBA6045-334E-4E2B-AFCA-71B86BA0EDBE}" destId="{BE3A6E01-A998-45C4-B15F-7F080258FF41}" srcOrd="2" destOrd="0" presId="urn:microsoft.com/office/officeart/2005/8/layout/process4"/>
    <dgm:cxn modelId="{9B5019E4-5FF3-44A0-BACF-4384E6E6F3CE}" type="presParOf" srcId="{BE3A6E01-A998-45C4-B15F-7F080258FF41}" destId="{27E4485A-3B13-4D34-9614-DB6003A563BE}" srcOrd="0" destOrd="0" presId="urn:microsoft.com/office/officeart/2005/8/layout/process4"/>
    <dgm:cxn modelId="{57E79AC6-6789-42FC-A7B9-C45C6FF047A7}" type="presParOf" srcId="{BE3A6E01-A998-45C4-B15F-7F080258FF41}" destId="{E74CD0B9-63B1-4ACE-8EE4-E4F7496DABB8}" srcOrd="1" destOrd="0" presId="urn:microsoft.com/office/officeart/2005/8/layout/process4"/>
    <dgm:cxn modelId="{B823FB48-455E-417C-9FD9-1D721FDB137F}" type="presParOf" srcId="{BE3A6E01-A998-45C4-B15F-7F080258FF41}" destId="{97A8612D-206A-418D-B498-B5463F2782D2}" srcOrd="2" destOrd="0" presId="urn:microsoft.com/office/officeart/2005/8/layout/process4"/>
    <dgm:cxn modelId="{EAE1203A-03B2-46C0-8FF3-E3858FE8BCCE}" type="presParOf" srcId="{BE3A6E01-A998-45C4-B15F-7F080258FF41}" destId="{3D1FB3EE-11C2-4D31-9514-B52DB3201945}" srcOrd="3" destOrd="0" presId="urn:microsoft.com/office/officeart/2005/8/layout/process4"/>
    <dgm:cxn modelId="{F5364638-8B06-4F18-A32C-CF7D865EFEC5}" type="presParOf" srcId="{BE3A6E01-A998-45C4-B15F-7F080258FF41}" destId="{0E2DF2D7-6D12-44CA-ADEF-45E1ADE272FF}" srcOrd="4" destOrd="0" presId="urn:microsoft.com/office/officeart/2005/8/layout/process4"/>
    <dgm:cxn modelId="{FC288B24-4047-4F4D-B736-5AD02B9301AF}" type="presParOf" srcId="{857536A4-08EF-4B8F-9894-A832D75C0BB9}" destId="{07E02E68-D9FB-42F8-B51D-B51C31576778}" srcOrd="1" destOrd="0" presId="urn:microsoft.com/office/officeart/2005/8/layout/process4"/>
    <dgm:cxn modelId="{771C53C1-DC9B-408A-A3E2-DBEDB887B5A4}" type="presParOf" srcId="{857536A4-08EF-4B8F-9894-A832D75C0BB9}" destId="{D8C39ADA-2498-4535-A9E3-864E75EF1DE3}" srcOrd="2" destOrd="0" presId="urn:microsoft.com/office/officeart/2005/8/layout/process4"/>
    <dgm:cxn modelId="{5C0A5721-4754-4C6F-9D8C-C4D82963BD3F}" type="presParOf" srcId="{D8C39ADA-2498-4535-A9E3-864E75EF1DE3}" destId="{BCB0A14B-135D-4D22-B1D7-19C7B12526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FE17A3-EF6B-41BB-A532-6F9E14F67F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8178D-7B03-40B2-9F06-1BE515DC0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types of projects and companies might be able to most successfully use crowdfunding?</a:t>
          </a:r>
          <a:endParaRPr lang="en-US"/>
        </a:p>
      </dgm:t>
    </dgm:pt>
    <dgm:pt modelId="{0869E09A-02D2-42A6-BA3E-6BD4852215F8}" type="parTrans" cxnId="{DC87A41C-EBE2-4E27-96A8-4CF90A778B26}">
      <dgm:prSet/>
      <dgm:spPr/>
      <dgm:t>
        <a:bodyPr/>
        <a:lstStyle/>
        <a:p>
          <a:endParaRPr lang="en-US"/>
        </a:p>
      </dgm:t>
    </dgm:pt>
    <dgm:pt modelId="{5F19CCB1-AEA8-4819-A84C-D2AEDE96CF45}" type="sibTrans" cxnId="{DC87A41C-EBE2-4E27-96A8-4CF90A778B26}">
      <dgm:prSet/>
      <dgm:spPr/>
      <dgm:t>
        <a:bodyPr/>
        <a:lstStyle/>
        <a:p>
          <a:endParaRPr lang="en-US"/>
        </a:p>
      </dgm:t>
    </dgm:pt>
    <dgm:pt modelId="{35C4EE36-3D37-4506-AB5A-A15D87692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Are there any negative aspects to crowdfunding?</a:t>
          </a:r>
          <a:endParaRPr lang="en-US"/>
        </a:p>
      </dgm:t>
    </dgm:pt>
    <dgm:pt modelId="{D41EF987-EA0A-49FE-A40A-A9FAEA6B3868}" type="parTrans" cxnId="{D62BA511-F87D-411F-B867-9904A4B97B86}">
      <dgm:prSet/>
      <dgm:spPr/>
      <dgm:t>
        <a:bodyPr/>
        <a:lstStyle/>
        <a:p>
          <a:endParaRPr lang="en-US"/>
        </a:p>
      </dgm:t>
    </dgm:pt>
    <dgm:pt modelId="{04321922-92AA-49AA-82E4-D998DD5B8EAA}" type="sibTrans" cxnId="{D62BA511-F87D-411F-B867-9904A4B97B86}">
      <dgm:prSet/>
      <dgm:spPr/>
      <dgm:t>
        <a:bodyPr/>
        <a:lstStyle/>
        <a:p>
          <a:endParaRPr lang="en-US"/>
        </a:p>
      </dgm:t>
    </dgm:pt>
    <dgm:pt modelId="{5AA4D95D-7108-493E-B1A8-BE32A1EA9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obstacles are presented in the use of crowdfunding as a method to fund start-ups?</a:t>
          </a:r>
          <a:endParaRPr lang="en-US"/>
        </a:p>
      </dgm:t>
    </dgm:pt>
    <dgm:pt modelId="{D574F2F2-B58F-4C83-B8F3-891C59690FB0}" type="parTrans" cxnId="{D87019FE-840D-417A-BCA5-6E934E888C82}">
      <dgm:prSet/>
      <dgm:spPr/>
      <dgm:t>
        <a:bodyPr/>
        <a:lstStyle/>
        <a:p>
          <a:endParaRPr lang="en-US"/>
        </a:p>
      </dgm:t>
    </dgm:pt>
    <dgm:pt modelId="{73953524-7918-4F70-A3D8-F546357D9923}" type="sibTrans" cxnId="{D87019FE-840D-417A-BCA5-6E934E888C82}">
      <dgm:prSet/>
      <dgm:spPr/>
      <dgm:t>
        <a:bodyPr/>
        <a:lstStyle/>
        <a:p>
          <a:endParaRPr lang="en-US"/>
        </a:p>
      </dgm:t>
    </dgm:pt>
    <dgm:pt modelId="{3BC2A4F3-5928-4215-932E-AC78B0FD5C8B}" type="pres">
      <dgm:prSet presAssocID="{79FE17A3-EF6B-41BB-A532-6F9E14F67F2A}" presName="root" presStyleCnt="0">
        <dgm:presLayoutVars>
          <dgm:dir/>
          <dgm:resizeHandles val="exact"/>
        </dgm:presLayoutVars>
      </dgm:prSet>
      <dgm:spPr/>
    </dgm:pt>
    <dgm:pt modelId="{FACB9F07-927D-4FF3-BA6A-171638E4E6E2}" type="pres">
      <dgm:prSet presAssocID="{5E58178D-7B03-40B2-9F06-1BE515DC0BD1}" presName="compNode" presStyleCnt="0"/>
      <dgm:spPr/>
    </dgm:pt>
    <dgm:pt modelId="{ED956A96-A4DB-478A-8B18-0FFD57E30979}" type="pres">
      <dgm:prSet presAssocID="{5E58178D-7B03-40B2-9F06-1BE515DC0B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B71244C-A3C5-4C3C-8649-D8B4FDEA372B}" type="pres">
      <dgm:prSet presAssocID="{5E58178D-7B03-40B2-9F06-1BE515DC0BD1}" presName="spaceRect" presStyleCnt="0"/>
      <dgm:spPr/>
    </dgm:pt>
    <dgm:pt modelId="{5EF10E37-6CDE-46E8-80B0-51EDBD083A46}" type="pres">
      <dgm:prSet presAssocID="{5E58178D-7B03-40B2-9F06-1BE515DC0BD1}" presName="textRect" presStyleLbl="revTx" presStyleIdx="0" presStyleCnt="3">
        <dgm:presLayoutVars>
          <dgm:chMax val="1"/>
          <dgm:chPref val="1"/>
        </dgm:presLayoutVars>
      </dgm:prSet>
      <dgm:spPr/>
    </dgm:pt>
    <dgm:pt modelId="{F0B4708E-967E-4ED0-B829-8E317BEAAE0C}" type="pres">
      <dgm:prSet presAssocID="{5F19CCB1-AEA8-4819-A84C-D2AEDE96CF45}" presName="sibTrans" presStyleCnt="0"/>
      <dgm:spPr/>
    </dgm:pt>
    <dgm:pt modelId="{3879E75D-B011-4306-9CBF-21A7E13DF05E}" type="pres">
      <dgm:prSet presAssocID="{35C4EE36-3D37-4506-AB5A-A15D8769289D}" presName="compNode" presStyleCnt="0"/>
      <dgm:spPr/>
    </dgm:pt>
    <dgm:pt modelId="{E79B51E6-C181-4CB1-A323-A24F06016E3F}" type="pres">
      <dgm:prSet presAssocID="{35C4EE36-3D37-4506-AB5A-A15D87692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99A7773-595C-4203-91A7-2D7247F98A2F}" type="pres">
      <dgm:prSet presAssocID="{35C4EE36-3D37-4506-AB5A-A15D8769289D}" presName="spaceRect" presStyleCnt="0"/>
      <dgm:spPr/>
    </dgm:pt>
    <dgm:pt modelId="{F5A2E976-FA33-4B1C-B233-0C606CA61E41}" type="pres">
      <dgm:prSet presAssocID="{35C4EE36-3D37-4506-AB5A-A15D8769289D}" presName="textRect" presStyleLbl="revTx" presStyleIdx="1" presStyleCnt="3">
        <dgm:presLayoutVars>
          <dgm:chMax val="1"/>
          <dgm:chPref val="1"/>
        </dgm:presLayoutVars>
      </dgm:prSet>
      <dgm:spPr/>
    </dgm:pt>
    <dgm:pt modelId="{4A7E0857-6263-42F2-A18F-69AF01A550E7}" type="pres">
      <dgm:prSet presAssocID="{04321922-92AA-49AA-82E4-D998DD5B8EAA}" presName="sibTrans" presStyleCnt="0"/>
      <dgm:spPr/>
    </dgm:pt>
    <dgm:pt modelId="{0ADAE980-5722-4283-8276-BD91A95C4E33}" type="pres">
      <dgm:prSet presAssocID="{5AA4D95D-7108-493E-B1A8-BE32A1EA9506}" presName="compNode" presStyleCnt="0"/>
      <dgm:spPr/>
    </dgm:pt>
    <dgm:pt modelId="{A5F07984-721D-4E97-8882-EA6E4F558EAA}" type="pres">
      <dgm:prSet presAssocID="{5AA4D95D-7108-493E-B1A8-BE32A1EA95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6A5BD8F-5428-4D00-9199-57C6415287A6}" type="pres">
      <dgm:prSet presAssocID="{5AA4D95D-7108-493E-B1A8-BE32A1EA9506}" presName="spaceRect" presStyleCnt="0"/>
      <dgm:spPr/>
    </dgm:pt>
    <dgm:pt modelId="{8DB25A43-0346-4621-A173-D34AC4803407}" type="pres">
      <dgm:prSet presAssocID="{5AA4D95D-7108-493E-B1A8-BE32A1EA95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BA511-F87D-411F-B867-9904A4B97B86}" srcId="{79FE17A3-EF6B-41BB-A532-6F9E14F67F2A}" destId="{35C4EE36-3D37-4506-AB5A-A15D8769289D}" srcOrd="1" destOrd="0" parTransId="{D41EF987-EA0A-49FE-A40A-A9FAEA6B3868}" sibTransId="{04321922-92AA-49AA-82E4-D998DD5B8EAA}"/>
    <dgm:cxn modelId="{DC87A41C-EBE2-4E27-96A8-4CF90A778B26}" srcId="{79FE17A3-EF6B-41BB-A532-6F9E14F67F2A}" destId="{5E58178D-7B03-40B2-9F06-1BE515DC0BD1}" srcOrd="0" destOrd="0" parTransId="{0869E09A-02D2-42A6-BA3E-6BD4852215F8}" sibTransId="{5F19CCB1-AEA8-4819-A84C-D2AEDE96CF45}"/>
    <dgm:cxn modelId="{857A526E-38AE-480A-B0C2-14563AFC935D}" type="presOf" srcId="{5E58178D-7B03-40B2-9F06-1BE515DC0BD1}" destId="{5EF10E37-6CDE-46E8-80B0-51EDBD083A46}" srcOrd="0" destOrd="0" presId="urn:microsoft.com/office/officeart/2018/2/layout/IconLabelList"/>
    <dgm:cxn modelId="{C2BBE991-FDD8-499D-970F-BF63AE42E2C1}" type="presOf" srcId="{5AA4D95D-7108-493E-B1A8-BE32A1EA9506}" destId="{8DB25A43-0346-4621-A173-D34AC4803407}" srcOrd="0" destOrd="0" presId="urn:microsoft.com/office/officeart/2018/2/layout/IconLabelList"/>
    <dgm:cxn modelId="{437585AA-C726-44C5-B096-CD6F0F0701AB}" type="presOf" srcId="{35C4EE36-3D37-4506-AB5A-A15D8769289D}" destId="{F5A2E976-FA33-4B1C-B233-0C606CA61E41}" srcOrd="0" destOrd="0" presId="urn:microsoft.com/office/officeart/2018/2/layout/IconLabelList"/>
    <dgm:cxn modelId="{48D786F6-1486-4402-BF9F-EA3E7341DC10}" type="presOf" srcId="{79FE17A3-EF6B-41BB-A532-6F9E14F67F2A}" destId="{3BC2A4F3-5928-4215-932E-AC78B0FD5C8B}" srcOrd="0" destOrd="0" presId="urn:microsoft.com/office/officeart/2018/2/layout/IconLabelList"/>
    <dgm:cxn modelId="{D87019FE-840D-417A-BCA5-6E934E888C82}" srcId="{79FE17A3-EF6B-41BB-A532-6F9E14F67F2A}" destId="{5AA4D95D-7108-493E-B1A8-BE32A1EA9506}" srcOrd="2" destOrd="0" parTransId="{D574F2F2-B58F-4C83-B8F3-891C59690FB0}" sibTransId="{73953524-7918-4F70-A3D8-F546357D9923}"/>
    <dgm:cxn modelId="{F3FDC36F-C6E3-4247-8170-742B38560F4F}" type="presParOf" srcId="{3BC2A4F3-5928-4215-932E-AC78B0FD5C8B}" destId="{FACB9F07-927D-4FF3-BA6A-171638E4E6E2}" srcOrd="0" destOrd="0" presId="urn:microsoft.com/office/officeart/2018/2/layout/IconLabelList"/>
    <dgm:cxn modelId="{6BF77428-7857-4F8B-8A35-DB75902F054C}" type="presParOf" srcId="{FACB9F07-927D-4FF3-BA6A-171638E4E6E2}" destId="{ED956A96-A4DB-478A-8B18-0FFD57E30979}" srcOrd="0" destOrd="0" presId="urn:microsoft.com/office/officeart/2018/2/layout/IconLabelList"/>
    <dgm:cxn modelId="{0D852307-2CD9-4DFA-B08C-9C894D14D9A9}" type="presParOf" srcId="{FACB9F07-927D-4FF3-BA6A-171638E4E6E2}" destId="{AB71244C-A3C5-4C3C-8649-D8B4FDEA372B}" srcOrd="1" destOrd="0" presId="urn:microsoft.com/office/officeart/2018/2/layout/IconLabelList"/>
    <dgm:cxn modelId="{5149BFD8-8A86-4C9A-B0B6-FBE8D3DA5A60}" type="presParOf" srcId="{FACB9F07-927D-4FF3-BA6A-171638E4E6E2}" destId="{5EF10E37-6CDE-46E8-80B0-51EDBD083A46}" srcOrd="2" destOrd="0" presId="urn:microsoft.com/office/officeart/2018/2/layout/IconLabelList"/>
    <dgm:cxn modelId="{B07BDF2D-0657-44DA-BD89-DA503D0218CA}" type="presParOf" srcId="{3BC2A4F3-5928-4215-932E-AC78B0FD5C8B}" destId="{F0B4708E-967E-4ED0-B829-8E317BEAAE0C}" srcOrd="1" destOrd="0" presId="urn:microsoft.com/office/officeart/2018/2/layout/IconLabelList"/>
    <dgm:cxn modelId="{5601AFDB-12E1-49CB-9C47-DC45A098D054}" type="presParOf" srcId="{3BC2A4F3-5928-4215-932E-AC78B0FD5C8B}" destId="{3879E75D-B011-4306-9CBF-21A7E13DF05E}" srcOrd="2" destOrd="0" presId="urn:microsoft.com/office/officeart/2018/2/layout/IconLabelList"/>
    <dgm:cxn modelId="{CC5C9FC4-8F38-42D5-9EF4-2A6A3CCEE44A}" type="presParOf" srcId="{3879E75D-B011-4306-9CBF-21A7E13DF05E}" destId="{E79B51E6-C181-4CB1-A323-A24F06016E3F}" srcOrd="0" destOrd="0" presId="urn:microsoft.com/office/officeart/2018/2/layout/IconLabelList"/>
    <dgm:cxn modelId="{691F7FDA-0A25-4916-A37B-731A92114CBB}" type="presParOf" srcId="{3879E75D-B011-4306-9CBF-21A7E13DF05E}" destId="{B99A7773-595C-4203-91A7-2D7247F98A2F}" srcOrd="1" destOrd="0" presId="urn:microsoft.com/office/officeart/2018/2/layout/IconLabelList"/>
    <dgm:cxn modelId="{0F019A81-CB01-485D-92A3-1C0D122F5A8E}" type="presParOf" srcId="{3879E75D-B011-4306-9CBF-21A7E13DF05E}" destId="{F5A2E976-FA33-4B1C-B233-0C606CA61E41}" srcOrd="2" destOrd="0" presId="urn:microsoft.com/office/officeart/2018/2/layout/IconLabelList"/>
    <dgm:cxn modelId="{C8B36F47-97C0-4EF9-AEC2-20131DC699B0}" type="presParOf" srcId="{3BC2A4F3-5928-4215-932E-AC78B0FD5C8B}" destId="{4A7E0857-6263-42F2-A18F-69AF01A550E7}" srcOrd="3" destOrd="0" presId="urn:microsoft.com/office/officeart/2018/2/layout/IconLabelList"/>
    <dgm:cxn modelId="{6899C0AC-7ABD-4797-9E87-9E0B9F71219B}" type="presParOf" srcId="{3BC2A4F3-5928-4215-932E-AC78B0FD5C8B}" destId="{0ADAE980-5722-4283-8276-BD91A95C4E33}" srcOrd="4" destOrd="0" presId="urn:microsoft.com/office/officeart/2018/2/layout/IconLabelList"/>
    <dgm:cxn modelId="{D7C181B3-3417-4CE2-A395-997FC3652DE6}" type="presParOf" srcId="{0ADAE980-5722-4283-8276-BD91A95C4E33}" destId="{A5F07984-721D-4E97-8882-EA6E4F558EAA}" srcOrd="0" destOrd="0" presId="urn:microsoft.com/office/officeart/2018/2/layout/IconLabelList"/>
    <dgm:cxn modelId="{58D86FD7-6A27-402D-A81F-9EF0882B3BE2}" type="presParOf" srcId="{0ADAE980-5722-4283-8276-BD91A95C4E33}" destId="{C6A5BD8F-5428-4D00-9199-57C6415287A6}" srcOrd="1" destOrd="0" presId="urn:microsoft.com/office/officeart/2018/2/layout/IconLabelList"/>
    <dgm:cxn modelId="{F7690874-D38D-41F0-BD27-81672A43E961}" type="presParOf" srcId="{0ADAE980-5722-4283-8276-BD91A95C4E33}" destId="{8DB25A43-0346-4621-A173-D34AC480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E03EA-E718-4E47-B05F-D89058DB7C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F2D5AF-6E80-408C-9DCE-7A74346908F1}">
      <dgm:prSet/>
      <dgm:spPr/>
      <dgm:t>
        <a:bodyPr/>
        <a:lstStyle/>
        <a:p>
          <a:r>
            <a:rPr lang="en-US"/>
            <a:t>No one correct way</a:t>
          </a:r>
        </a:p>
      </dgm:t>
    </dgm:pt>
    <dgm:pt modelId="{34753C3C-32D4-4ECA-812C-DE51FD708098}" type="parTrans" cxnId="{560315C0-56C8-4725-8536-2D5477831D81}">
      <dgm:prSet/>
      <dgm:spPr/>
      <dgm:t>
        <a:bodyPr/>
        <a:lstStyle/>
        <a:p>
          <a:endParaRPr lang="en-US"/>
        </a:p>
      </dgm:t>
    </dgm:pt>
    <dgm:pt modelId="{6BF8DFAF-F352-456A-80CD-B650D529A410}" type="sibTrans" cxnId="{560315C0-56C8-4725-8536-2D5477831D81}">
      <dgm:prSet/>
      <dgm:spPr/>
      <dgm:t>
        <a:bodyPr/>
        <a:lstStyle/>
        <a:p>
          <a:endParaRPr lang="en-US"/>
        </a:p>
      </dgm:t>
    </dgm:pt>
    <dgm:pt modelId="{E3548C8A-388A-4829-B271-1AF614DC903F}">
      <dgm:prSet/>
      <dgm:spPr/>
      <dgm:t>
        <a:bodyPr/>
        <a:lstStyle/>
        <a:p>
          <a:r>
            <a:rPr lang="en-US"/>
            <a:t>Text categorizes according to:</a:t>
          </a:r>
        </a:p>
      </dgm:t>
    </dgm:pt>
    <dgm:pt modelId="{33BB6E4A-5903-4014-83E5-3D4EB00FCE58}" type="parTrans" cxnId="{202E8F53-11E9-40A2-B97C-DB9CE1EE9ECC}">
      <dgm:prSet/>
      <dgm:spPr/>
      <dgm:t>
        <a:bodyPr/>
        <a:lstStyle/>
        <a:p>
          <a:endParaRPr lang="en-US"/>
        </a:p>
      </dgm:t>
    </dgm:pt>
    <dgm:pt modelId="{52CBC5DA-6A68-4E9E-A0A3-AAF7A000A72E}" type="sibTrans" cxnId="{202E8F53-11E9-40A2-B97C-DB9CE1EE9ECC}">
      <dgm:prSet/>
      <dgm:spPr/>
      <dgm:t>
        <a:bodyPr/>
        <a:lstStyle/>
        <a:p>
          <a:endParaRPr lang="en-US"/>
        </a:p>
      </dgm:t>
    </dgm:pt>
    <dgm:pt modelId="{3428C596-D45E-4009-8604-834FFB634589}">
      <dgm:prSet/>
      <dgm:spPr/>
      <dgm:t>
        <a:bodyPr/>
        <a:lstStyle/>
        <a:p>
          <a:r>
            <a:rPr lang="en-US"/>
            <a:t>E-commerce sector (e.g., B2B)</a:t>
          </a:r>
        </a:p>
      </dgm:t>
    </dgm:pt>
    <dgm:pt modelId="{985371A5-21B7-4380-9E60-6F07E723BF9F}" type="parTrans" cxnId="{6A43FAFF-60CC-41DA-9BFC-991F10DBF547}">
      <dgm:prSet/>
      <dgm:spPr/>
      <dgm:t>
        <a:bodyPr/>
        <a:lstStyle/>
        <a:p>
          <a:endParaRPr lang="en-US"/>
        </a:p>
      </dgm:t>
    </dgm:pt>
    <dgm:pt modelId="{43C2CA8C-11C9-4510-A18E-0A2A2AAA7389}" type="sibTrans" cxnId="{6A43FAFF-60CC-41DA-9BFC-991F10DBF547}">
      <dgm:prSet/>
      <dgm:spPr/>
      <dgm:t>
        <a:bodyPr/>
        <a:lstStyle/>
        <a:p>
          <a:endParaRPr lang="en-US"/>
        </a:p>
      </dgm:t>
    </dgm:pt>
    <dgm:pt modelId="{21F3F865-36E4-409E-BDDC-248CDD450567}">
      <dgm:prSet/>
      <dgm:spPr/>
      <dgm:t>
        <a:bodyPr/>
        <a:lstStyle/>
        <a:p>
          <a:r>
            <a:rPr lang="en-US"/>
            <a:t>E-commerce technology (e.g., m-commerce)</a:t>
          </a:r>
        </a:p>
      </dgm:t>
    </dgm:pt>
    <dgm:pt modelId="{F87DDD06-AC05-4E28-93A3-061FE9AA2A23}" type="parTrans" cxnId="{11D51E67-BA77-4689-8453-EB3419AD81D1}">
      <dgm:prSet/>
      <dgm:spPr/>
      <dgm:t>
        <a:bodyPr/>
        <a:lstStyle/>
        <a:p>
          <a:endParaRPr lang="en-US"/>
        </a:p>
      </dgm:t>
    </dgm:pt>
    <dgm:pt modelId="{39544CD0-D6A8-449A-8714-B868B28C66B7}" type="sibTrans" cxnId="{11D51E67-BA77-4689-8453-EB3419AD81D1}">
      <dgm:prSet/>
      <dgm:spPr/>
      <dgm:t>
        <a:bodyPr/>
        <a:lstStyle/>
        <a:p>
          <a:endParaRPr lang="en-US"/>
        </a:p>
      </dgm:t>
    </dgm:pt>
    <dgm:pt modelId="{6BA30B3C-C3A7-4EAD-9244-B18AACB0756E}">
      <dgm:prSet/>
      <dgm:spPr/>
      <dgm:t>
        <a:bodyPr/>
        <a:lstStyle/>
        <a:p>
          <a:r>
            <a:rPr lang="en-US"/>
            <a:t>Similar business models appear in more than one sector</a:t>
          </a:r>
        </a:p>
      </dgm:t>
    </dgm:pt>
    <dgm:pt modelId="{ED496AFD-2776-47DC-ADA9-F30A95D17FB0}" type="parTrans" cxnId="{168B4457-E1BC-414D-A53F-CA2445344EDC}">
      <dgm:prSet/>
      <dgm:spPr/>
      <dgm:t>
        <a:bodyPr/>
        <a:lstStyle/>
        <a:p>
          <a:endParaRPr lang="en-US"/>
        </a:p>
      </dgm:t>
    </dgm:pt>
    <dgm:pt modelId="{7FFA7E56-CC70-4ECE-84F2-9DAA7BAB89EC}" type="sibTrans" cxnId="{168B4457-E1BC-414D-A53F-CA2445344EDC}">
      <dgm:prSet/>
      <dgm:spPr/>
      <dgm:t>
        <a:bodyPr/>
        <a:lstStyle/>
        <a:p>
          <a:endParaRPr lang="en-US"/>
        </a:p>
      </dgm:t>
    </dgm:pt>
    <dgm:pt modelId="{0546EC37-741E-4384-989B-E3A273B2F3B3}">
      <dgm:prSet/>
      <dgm:spPr/>
      <dgm:t>
        <a:bodyPr/>
        <a:lstStyle/>
        <a:p>
          <a:r>
            <a:rPr lang="en-US"/>
            <a:t>Some companies use multiple business models (e.g., eBay)</a:t>
          </a:r>
        </a:p>
      </dgm:t>
    </dgm:pt>
    <dgm:pt modelId="{3655AE6B-9CAD-4B86-BA2A-37370752D015}" type="parTrans" cxnId="{48BE485F-91FA-4E99-B3B8-AEE0082479CE}">
      <dgm:prSet/>
      <dgm:spPr/>
      <dgm:t>
        <a:bodyPr/>
        <a:lstStyle/>
        <a:p>
          <a:endParaRPr lang="en-US"/>
        </a:p>
      </dgm:t>
    </dgm:pt>
    <dgm:pt modelId="{9DA9302F-1F6D-4688-A4DC-957F938B27BD}" type="sibTrans" cxnId="{48BE485F-91FA-4E99-B3B8-AEE0082479CE}">
      <dgm:prSet/>
      <dgm:spPr/>
      <dgm:t>
        <a:bodyPr/>
        <a:lstStyle/>
        <a:p>
          <a:endParaRPr lang="en-US"/>
        </a:p>
      </dgm:t>
    </dgm:pt>
    <dgm:pt modelId="{68571125-4F71-4F95-AF56-5B430ED31550}" type="pres">
      <dgm:prSet presAssocID="{FFDE03EA-E718-4E47-B05F-D89058DB7CED}" presName="linear" presStyleCnt="0">
        <dgm:presLayoutVars>
          <dgm:animLvl val="lvl"/>
          <dgm:resizeHandles val="exact"/>
        </dgm:presLayoutVars>
      </dgm:prSet>
      <dgm:spPr/>
    </dgm:pt>
    <dgm:pt modelId="{D9ABB82F-1B39-45D0-98CE-D7B1D25F1402}" type="pres">
      <dgm:prSet presAssocID="{F9F2D5AF-6E80-408C-9DCE-7A74346908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7C5E7B-5EB8-42B6-B7B9-69ADBACF01DF}" type="pres">
      <dgm:prSet presAssocID="{6BF8DFAF-F352-456A-80CD-B650D529A410}" presName="spacer" presStyleCnt="0"/>
      <dgm:spPr/>
    </dgm:pt>
    <dgm:pt modelId="{6A7E1248-5451-45DF-B5BC-071B3A6D43F8}" type="pres">
      <dgm:prSet presAssocID="{E3548C8A-388A-4829-B271-1AF614DC90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BC539D-C93B-4256-8E63-EFD8BF21BA6C}" type="pres">
      <dgm:prSet presAssocID="{E3548C8A-388A-4829-B271-1AF614DC903F}" presName="childText" presStyleLbl="revTx" presStyleIdx="0" presStyleCnt="1">
        <dgm:presLayoutVars>
          <dgm:bulletEnabled val="1"/>
        </dgm:presLayoutVars>
      </dgm:prSet>
      <dgm:spPr/>
    </dgm:pt>
    <dgm:pt modelId="{3E458AF2-F772-463D-BD11-69FBA874AE5F}" type="pres">
      <dgm:prSet presAssocID="{6BA30B3C-C3A7-4EAD-9244-B18AACB075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CDC83F-ADC1-4273-A2C7-91EE0E9E6462}" type="pres">
      <dgm:prSet presAssocID="{7FFA7E56-CC70-4ECE-84F2-9DAA7BAB89EC}" presName="spacer" presStyleCnt="0"/>
      <dgm:spPr/>
    </dgm:pt>
    <dgm:pt modelId="{6E170518-083A-4BF0-B8B3-0E6C9334A392}" type="pres">
      <dgm:prSet presAssocID="{0546EC37-741E-4384-989B-E3A273B2F3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40CE28-82BE-4884-8F87-8C4AC18D4ADA}" type="presOf" srcId="{21F3F865-36E4-409E-BDDC-248CDD450567}" destId="{53BC539D-C93B-4256-8E63-EFD8BF21BA6C}" srcOrd="0" destOrd="1" presId="urn:microsoft.com/office/officeart/2005/8/layout/vList2"/>
    <dgm:cxn modelId="{CC6D3537-FE6C-4B81-984A-9788F7D9DCFB}" type="presOf" srcId="{F9F2D5AF-6E80-408C-9DCE-7A74346908F1}" destId="{D9ABB82F-1B39-45D0-98CE-D7B1D25F1402}" srcOrd="0" destOrd="0" presId="urn:microsoft.com/office/officeart/2005/8/layout/vList2"/>
    <dgm:cxn modelId="{48BE485F-91FA-4E99-B3B8-AEE0082479CE}" srcId="{FFDE03EA-E718-4E47-B05F-D89058DB7CED}" destId="{0546EC37-741E-4384-989B-E3A273B2F3B3}" srcOrd="3" destOrd="0" parTransId="{3655AE6B-9CAD-4B86-BA2A-37370752D015}" sibTransId="{9DA9302F-1F6D-4688-A4DC-957F938B27BD}"/>
    <dgm:cxn modelId="{63C09C60-657D-4A31-BD3B-D68AF3FC23DE}" type="presOf" srcId="{6BA30B3C-C3A7-4EAD-9244-B18AACB0756E}" destId="{3E458AF2-F772-463D-BD11-69FBA874AE5F}" srcOrd="0" destOrd="0" presId="urn:microsoft.com/office/officeart/2005/8/layout/vList2"/>
    <dgm:cxn modelId="{11D51E67-BA77-4689-8453-EB3419AD81D1}" srcId="{E3548C8A-388A-4829-B271-1AF614DC903F}" destId="{21F3F865-36E4-409E-BDDC-248CDD450567}" srcOrd="1" destOrd="0" parTransId="{F87DDD06-AC05-4E28-93A3-061FE9AA2A23}" sibTransId="{39544CD0-D6A8-449A-8714-B868B28C66B7}"/>
    <dgm:cxn modelId="{00C5504A-E987-40F3-9DE1-03FE719EC852}" type="presOf" srcId="{E3548C8A-388A-4829-B271-1AF614DC903F}" destId="{6A7E1248-5451-45DF-B5BC-071B3A6D43F8}" srcOrd="0" destOrd="0" presId="urn:microsoft.com/office/officeart/2005/8/layout/vList2"/>
    <dgm:cxn modelId="{D6479171-9274-4222-B302-4B87F13E367D}" type="presOf" srcId="{0546EC37-741E-4384-989B-E3A273B2F3B3}" destId="{6E170518-083A-4BF0-B8B3-0E6C9334A392}" srcOrd="0" destOrd="0" presId="urn:microsoft.com/office/officeart/2005/8/layout/vList2"/>
    <dgm:cxn modelId="{202E8F53-11E9-40A2-B97C-DB9CE1EE9ECC}" srcId="{FFDE03EA-E718-4E47-B05F-D89058DB7CED}" destId="{E3548C8A-388A-4829-B271-1AF614DC903F}" srcOrd="1" destOrd="0" parTransId="{33BB6E4A-5903-4014-83E5-3D4EB00FCE58}" sibTransId="{52CBC5DA-6A68-4E9E-A0A3-AAF7A000A72E}"/>
    <dgm:cxn modelId="{168B4457-E1BC-414D-A53F-CA2445344EDC}" srcId="{FFDE03EA-E718-4E47-B05F-D89058DB7CED}" destId="{6BA30B3C-C3A7-4EAD-9244-B18AACB0756E}" srcOrd="2" destOrd="0" parTransId="{ED496AFD-2776-47DC-ADA9-F30A95D17FB0}" sibTransId="{7FFA7E56-CC70-4ECE-84F2-9DAA7BAB89EC}"/>
    <dgm:cxn modelId="{B6E2B758-6FE0-490A-8DC2-48A3805DA91E}" type="presOf" srcId="{FFDE03EA-E718-4E47-B05F-D89058DB7CED}" destId="{68571125-4F71-4F95-AF56-5B430ED31550}" srcOrd="0" destOrd="0" presId="urn:microsoft.com/office/officeart/2005/8/layout/vList2"/>
    <dgm:cxn modelId="{EEC033AA-DB8A-46BD-97BA-53D9E459FEDD}" type="presOf" srcId="{3428C596-D45E-4009-8604-834FFB634589}" destId="{53BC539D-C93B-4256-8E63-EFD8BF21BA6C}" srcOrd="0" destOrd="0" presId="urn:microsoft.com/office/officeart/2005/8/layout/vList2"/>
    <dgm:cxn modelId="{560315C0-56C8-4725-8536-2D5477831D81}" srcId="{FFDE03EA-E718-4E47-B05F-D89058DB7CED}" destId="{F9F2D5AF-6E80-408C-9DCE-7A74346908F1}" srcOrd="0" destOrd="0" parTransId="{34753C3C-32D4-4ECA-812C-DE51FD708098}" sibTransId="{6BF8DFAF-F352-456A-80CD-B650D529A410}"/>
    <dgm:cxn modelId="{6A43FAFF-60CC-41DA-9BFC-991F10DBF547}" srcId="{E3548C8A-388A-4829-B271-1AF614DC903F}" destId="{3428C596-D45E-4009-8604-834FFB634589}" srcOrd="0" destOrd="0" parTransId="{985371A5-21B7-4380-9E60-6F07E723BF9F}" sibTransId="{43C2CA8C-11C9-4510-A18E-0A2A2AAA7389}"/>
    <dgm:cxn modelId="{A1730916-D6AE-4928-A0C7-8B4AF147BDA3}" type="presParOf" srcId="{68571125-4F71-4F95-AF56-5B430ED31550}" destId="{D9ABB82F-1B39-45D0-98CE-D7B1D25F1402}" srcOrd="0" destOrd="0" presId="urn:microsoft.com/office/officeart/2005/8/layout/vList2"/>
    <dgm:cxn modelId="{C1C360CC-7BFF-4C38-AFD0-64AD2A8B68F0}" type="presParOf" srcId="{68571125-4F71-4F95-AF56-5B430ED31550}" destId="{007C5E7B-5EB8-42B6-B7B9-69ADBACF01DF}" srcOrd="1" destOrd="0" presId="urn:microsoft.com/office/officeart/2005/8/layout/vList2"/>
    <dgm:cxn modelId="{FDC2EACE-5044-4A00-9320-1B24C3490E1E}" type="presParOf" srcId="{68571125-4F71-4F95-AF56-5B430ED31550}" destId="{6A7E1248-5451-45DF-B5BC-071B3A6D43F8}" srcOrd="2" destOrd="0" presId="urn:microsoft.com/office/officeart/2005/8/layout/vList2"/>
    <dgm:cxn modelId="{AC982661-995C-45EA-9884-DEACFCD8A0A7}" type="presParOf" srcId="{68571125-4F71-4F95-AF56-5B430ED31550}" destId="{53BC539D-C93B-4256-8E63-EFD8BF21BA6C}" srcOrd="3" destOrd="0" presId="urn:microsoft.com/office/officeart/2005/8/layout/vList2"/>
    <dgm:cxn modelId="{537E9A81-2CD9-4FDF-9E02-72C0D1358505}" type="presParOf" srcId="{68571125-4F71-4F95-AF56-5B430ED31550}" destId="{3E458AF2-F772-463D-BD11-69FBA874AE5F}" srcOrd="4" destOrd="0" presId="urn:microsoft.com/office/officeart/2005/8/layout/vList2"/>
    <dgm:cxn modelId="{8942EE67-3F65-4132-B175-320B573D0132}" type="presParOf" srcId="{68571125-4F71-4F95-AF56-5B430ED31550}" destId="{79CDC83F-ADC1-4273-A2C7-91EE0E9E6462}" srcOrd="5" destOrd="0" presId="urn:microsoft.com/office/officeart/2005/8/layout/vList2"/>
    <dgm:cxn modelId="{C052F8EC-C20A-48E8-A2C2-16D776EBDFD1}" type="presParOf" srcId="{68571125-4F71-4F95-AF56-5B430ED31550}" destId="{6E170518-083A-4BF0-B8B3-0E6C9334A3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60F068-4D81-4013-BA68-319D53BF3E9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2535F1-FFEA-4E6B-8AF8-6C6361649C23}">
      <dgm:prSet/>
      <dgm:spPr/>
      <dgm:t>
        <a:bodyPr/>
        <a:lstStyle/>
        <a:p>
          <a:pPr>
            <a:defRPr b="1"/>
          </a:pPr>
          <a:r>
            <a:rPr lang="en-US"/>
            <a:t>Digital content on the Web:</a:t>
          </a:r>
        </a:p>
      </dgm:t>
    </dgm:pt>
    <dgm:pt modelId="{04A378E8-8423-45C8-B34B-F9C0827069F9}" type="parTrans" cxnId="{F58ECDFF-0E63-4A5F-B19E-D07F163BCC1D}">
      <dgm:prSet/>
      <dgm:spPr/>
      <dgm:t>
        <a:bodyPr/>
        <a:lstStyle/>
        <a:p>
          <a:endParaRPr lang="en-US"/>
        </a:p>
      </dgm:t>
    </dgm:pt>
    <dgm:pt modelId="{0C7B6338-4DFD-4C33-86BE-AC4FE46257CA}" type="sibTrans" cxnId="{F58ECDFF-0E63-4A5F-B19E-D07F163BCC1D}">
      <dgm:prSet/>
      <dgm:spPr/>
      <dgm:t>
        <a:bodyPr/>
        <a:lstStyle/>
        <a:p>
          <a:endParaRPr lang="en-US"/>
        </a:p>
      </dgm:t>
    </dgm:pt>
    <dgm:pt modelId="{80DD2276-84F1-4237-8222-229B860A1826}">
      <dgm:prSet/>
      <dgm:spPr/>
      <dgm:t>
        <a:bodyPr/>
        <a:lstStyle/>
        <a:p>
          <a:r>
            <a:rPr lang="en-US"/>
            <a:t>News, music, video, text, artwork</a:t>
          </a:r>
        </a:p>
      </dgm:t>
    </dgm:pt>
    <dgm:pt modelId="{92CA7249-7D91-42A3-AE3C-D89A0C5600B2}" type="parTrans" cxnId="{E53F10D8-FD3C-45B5-B08B-C694CE979E3C}">
      <dgm:prSet/>
      <dgm:spPr/>
      <dgm:t>
        <a:bodyPr/>
        <a:lstStyle/>
        <a:p>
          <a:endParaRPr lang="en-US"/>
        </a:p>
      </dgm:t>
    </dgm:pt>
    <dgm:pt modelId="{CED12102-93F2-4FFF-A334-A4CDC6267C73}" type="sibTrans" cxnId="{E53F10D8-FD3C-45B5-B08B-C694CE979E3C}">
      <dgm:prSet/>
      <dgm:spPr/>
      <dgm:t>
        <a:bodyPr/>
        <a:lstStyle/>
        <a:p>
          <a:endParaRPr lang="en-US"/>
        </a:p>
      </dgm:t>
    </dgm:pt>
    <dgm:pt modelId="{FDA9E32B-77EE-4275-882D-5DF2D34228BF}">
      <dgm:prSet/>
      <dgm:spPr/>
      <dgm:t>
        <a:bodyPr/>
        <a:lstStyle/>
        <a:p>
          <a:pPr>
            <a:defRPr b="1"/>
          </a:pPr>
          <a:r>
            <a:rPr lang="en-US"/>
            <a:t>Revenue models: </a:t>
          </a:r>
        </a:p>
      </dgm:t>
    </dgm:pt>
    <dgm:pt modelId="{F14A059A-7C94-4108-8B09-3CAE1775886F}" type="parTrans" cxnId="{DD443149-146F-4FF6-AF8A-AE0ED4872047}">
      <dgm:prSet/>
      <dgm:spPr/>
      <dgm:t>
        <a:bodyPr/>
        <a:lstStyle/>
        <a:p>
          <a:endParaRPr lang="en-US"/>
        </a:p>
      </dgm:t>
    </dgm:pt>
    <dgm:pt modelId="{C90A9277-7A2B-49FE-AFD4-8D5B98BA0CA7}" type="sibTrans" cxnId="{DD443149-146F-4FF6-AF8A-AE0ED4872047}">
      <dgm:prSet/>
      <dgm:spPr/>
      <dgm:t>
        <a:bodyPr/>
        <a:lstStyle/>
        <a:p>
          <a:endParaRPr lang="en-US"/>
        </a:p>
      </dgm:t>
    </dgm:pt>
    <dgm:pt modelId="{AA8D85D2-AEA3-4057-A224-51C273C0B688}">
      <dgm:prSet/>
      <dgm:spPr/>
      <dgm:t>
        <a:bodyPr/>
        <a:lstStyle/>
        <a:p>
          <a:r>
            <a:rPr lang="en-US"/>
            <a:t>Subscription; pay per download (micropayment); advertising; affiliate referral </a:t>
          </a:r>
        </a:p>
      </dgm:t>
    </dgm:pt>
    <dgm:pt modelId="{79B31BA2-F0D6-4E35-BFD4-9E0638667B0C}" type="parTrans" cxnId="{36BBA29B-EFEA-4514-A591-D573AFD137B1}">
      <dgm:prSet/>
      <dgm:spPr/>
      <dgm:t>
        <a:bodyPr/>
        <a:lstStyle/>
        <a:p>
          <a:endParaRPr lang="en-US"/>
        </a:p>
      </dgm:t>
    </dgm:pt>
    <dgm:pt modelId="{E1805767-9747-43C3-B657-646E270907BC}" type="sibTrans" cxnId="{36BBA29B-EFEA-4514-A591-D573AFD137B1}">
      <dgm:prSet/>
      <dgm:spPr/>
      <dgm:t>
        <a:bodyPr/>
        <a:lstStyle/>
        <a:p>
          <a:endParaRPr lang="en-US"/>
        </a:p>
      </dgm:t>
    </dgm:pt>
    <dgm:pt modelId="{D4CE11EE-CBC4-43FF-A08E-11D50006167D}">
      <dgm:prSet/>
      <dgm:spPr/>
      <dgm:t>
        <a:bodyPr/>
        <a:lstStyle/>
        <a:p>
          <a:pPr>
            <a:defRPr b="1"/>
          </a:pPr>
          <a:r>
            <a:rPr lang="en-US"/>
            <a:t>Variations:</a:t>
          </a:r>
        </a:p>
      </dgm:t>
    </dgm:pt>
    <dgm:pt modelId="{6EC749C5-4AF8-4CEE-BBF4-1A2AC0823F12}" type="parTrans" cxnId="{4BD5FB3B-F17A-4928-B0B9-C33ADD86ECE3}">
      <dgm:prSet/>
      <dgm:spPr/>
      <dgm:t>
        <a:bodyPr/>
        <a:lstStyle/>
        <a:p>
          <a:endParaRPr lang="en-US"/>
        </a:p>
      </dgm:t>
    </dgm:pt>
    <dgm:pt modelId="{70424944-FA07-43BD-98B6-5227ACA96879}" type="sibTrans" cxnId="{4BD5FB3B-F17A-4928-B0B9-C33ADD86ECE3}">
      <dgm:prSet/>
      <dgm:spPr/>
      <dgm:t>
        <a:bodyPr/>
        <a:lstStyle/>
        <a:p>
          <a:endParaRPr lang="en-US"/>
        </a:p>
      </dgm:t>
    </dgm:pt>
    <dgm:pt modelId="{78B5309D-9A54-4B5C-923E-704F4AA34DA3}">
      <dgm:prSet/>
      <dgm:spPr/>
      <dgm:t>
        <a:bodyPr/>
        <a:lstStyle/>
        <a:p>
          <a:r>
            <a:rPr lang="en-US"/>
            <a:t>Syndication</a:t>
          </a:r>
        </a:p>
      </dgm:t>
    </dgm:pt>
    <dgm:pt modelId="{74BB6326-9CFC-4B21-A2AB-4121F8C200BA}" type="parTrans" cxnId="{6CB215E9-DF28-4855-9F5B-7D0610C2D969}">
      <dgm:prSet/>
      <dgm:spPr/>
      <dgm:t>
        <a:bodyPr/>
        <a:lstStyle/>
        <a:p>
          <a:endParaRPr lang="en-US"/>
        </a:p>
      </dgm:t>
    </dgm:pt>
    <dgm:pt modelId="{644A8A9D-6378-4815-A66A-996BFEBAE555}" type="sibTrans" cxnId="{6CB215E9-DF28-4855-9F5B-7D0610C2D969}">
      <dgm:prSet/>
      <dgm:spPr/>
      <dgm:t>
        <a:bodyPr/>
        <a:lstStyle/>
        <a:p>
          <a:endParaRPr lang="en-US"/>
        </a:p>
      </dgm:t>
    </dgm:pt>
    <dgm:pt modelId="{B6C05062-F67C-4EEF-B746-CA8A223B2737}">
      <dgm:prSet/>
      <dgm:spPr/>
      <dgm:t>
        <a:bodyPr/>
        <a:lstStyle/>
        <a:p>
          <a:r>
            <a:rPr lang="en-US"/>
            <a:t>Web aggregators</a:t>
          </a:r>
        </a:p>
      </dgm:t>
    </dgm:pt>
    <dgm:pt modelId="{B5C13021-8F34-4A28-9A40-7598CA7FD1F7}" type="parTrans" cxnId="{F9B1E299-CE96-40C2-A2E8-32DE43A851C5}">
      <dgm:prSet/>
      <dgm:spPr/>
      <dgm:t>
        <a:bodyPr/>
        <a:lstStyle/>
        <a:p>
          <a:endParaRPr lang="en-US"/>
        </a:p>
      </dgm:t>
    </dgm:pt>
    <dgm:pt modelId="{F35A68F3-9AE4-434F-B2E5-F92FAA35CD5A}" type="sibTrans" cxnId="{F9B1E299-CE96-40C2-A2E8-32DE43A851C5}">
      <dgm:prSet/>
      <dgm:spPr/>
      <dgm:t>
        <a:bodyPr/>
        <a:lstStyle/>
        <a:p>
          <a:endParaRPr lang="en-US"/>
        </a:p>
      </dgm:t>
    </dgm:pt>
    <dgm:pt modelId="{23F11276-93C8-4DD8-9AAA-E84E133C18D9}" type="pres">
      <dgm:prSet presAssocID="{E060F068-4D81-4013-BA68-319D53BF3E9C}" presName="root" presStyleCnt="0">
        <dgm:presLayoutVars>
          <dgm:dir/>
          <dgm:resizeHandles val="exact"/>
        </dgm:presLayoutVars>
      </dgm:prSet>
      <dgm:spPr/>
    </dgm:pt>
    <dgm:pt modelId="{2AB03B14-3066-49FD-A0E6-B6F9A89DC557}" type="pres">
      <dgm:prSet presAssocID="{812535F1-FFEA-4E6B-8AF8-6C6361649C23}" presName="compNode" presStyleCnt="0"/>
      <dgm:spPr/>
    </dgm:pt>
    <dgm:pt modelId="{169304BE-4B99-4037-B1AD-C88ECAC8A27F}" type="pres">
      <dgm:prSet presAssocID="{812535F1-FFEA-4E6B-8AF8-6C6361649C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779271E-7264-4A30-9ECA-FDD125492F9B}" type="pres">
      <dgm:prSet presAssocID="{812535F1-FFEA-4E6B-8AF8-6C6361649C23}" presName="iconSpace" presStyleCnt="0"/>
      <dgm:spPr/>
    </dgm:pt>
    <dgm:pt modelId="{FAA6981C-A5EE-4691-9DEA-26C4D04F61F0}" type="pres">
      <dgm:prSet presAssocID="{812535F1-FFEA-4E6B-8AF8-6C6361649C23}" presName="parTx" presStyleLbl="revTx" presStyleIdx="0" presStyleCnt="6">
        <dgm:presLayoutVars>
          <dgm:chMax val="0"/>
          <dgm:chPref val="0"/>
        </dgm:presLayoutVars>
      </dgm:prSet>
      <dgm:spPr/>
    </dgm:pt>
    <dgm:pt modelId="{E3685EF8-183B-455B-BE40-4BBDD9F05E4B}" type="pres">
      <dgm:prSet presAssocID="{812535F1-FFEA-4E6B-8AF8-6C6361649C23}" presName="txSpace" presStyleCnt="0"/>
      <dgm:spPr/>
    </dgm:pt>
    <dgm:pt modelId="{315C8476-008D-41ED-8303-EE2BA2E6A19B}" type="pres">
      <dgm:prSet presAssocID="{812535F1-FFEA-4E6B-8AF8-6C6361649C23}" presName="desTx" presStyleLbl="revTx" presStyleIdx="1" presStyleCnt="6">
        <dgm:presLayoutVars/>
      </dgm:prSet>
      <dgm:spPr/>
    </dgm:pt>
    <dgm:pt modelId="{D139E13F-70A8-458A-B8FC-1BEAE54FEEFB}" type="pres">
      <dgm:prSet presAssocID="{0C7B6338-4DFD-4C33-86BE-AC4FE46257CA}" presName="sibTrans" presStyleCnt="0"/>
      <dgm:spPr/>
    </dgm:pt>
    <dgm:pt modelId="{6DD45155-DA99-450D-89AE-189CE10BFD46}" type="pres">
      <dgm:prSet presAssocID="{FDA9E32B-77EE-4275-882D-5DF2D34228BF}" presName="compNode" presStyleCnt="0"/>
      <dgm:spPr/>
    </dgm:pt>
    <dgm:pt modelId="{0666D462-4B49-4BD8-A913-F4EEAA3D3AA5}" type="pres">
      <dgm:prSet presAssocID="{FDA9E32B-77EE-4275-882D-5DF2D34228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1564702-4E9B-470B-B4E3-AEFAFBEFCC6E}" type="pres">
      <dgm:prSet presAssocID="{FDA9E32B-77EE-4275-882D-5DF2D34228BF}" presName="iconSpace" presStyleCnt="0"/>
      <dgm:spPr/>
    </dgm:pt>
    <dgm:pt modelId="{09A4E052-EBFF-49B2-B317-FCBB64A7F2C7}" type="pres">
      <dgm:prSet presAssocID="{FDA9E32B-77EE-4275-882D-5DF2D34228BF}" presName="parTx" presStyleLbl="revTx" presStyleIdx="2" presStyleCnt="6">
        <dgm:presLayoutVars>
          <dgm:chMax val="0"/>
          <dgm:chPref val="0"/>
        </dgm:presLayoutVars>
      </dgm:prSet>
      <dgm:spPr/>
    </dgm:pt>
    <dgm:pt modelId="{D9D12BDC-D96E-4C57-9486-85E1F94F0169}" type="pres">
      <dgm:prSet presAssocID="{FDA9E32B-77EE-4275-882D-5DF2D34228BF}" presName="txSpace" presStyleCnt="0"/>
      <dgm:spPr/>
    </dgm:pt>
    <dgm:pt modelId="{A1D165AE-B416-4EA0-A5FD-29D5CAE5C509}" type="pres">
      <dgm:prSet presAssocID="{FDA9E32B-77EE-4275-882D-5DF2D34228BF}" presName="desTx" presStyleLbl="revTx" presStyleIdx="3" presStyleCnt="6">
        <dgm:presLayoutVars/>
      </dgm:prSet>
      <dgm:spPr/>
    </dgm:pt>
    <dgm:pt modelId="{A76D8EDE-B1D8-4A68-ACBF-3F85DB6448AF}" type="pres">
      <dgm:prSet presAssocID="{C90A9277-7A2B-49FE-AFD4-8D5B98BA0CA7}" presName="sibTrans" presStyleCnt="0"/>
      <dgm:spPr/>
    </dgm:pt>
    <dgm:pt modelId="{339BD0AB-BA3D-410C-B23F-2D6E2489292F}" type="pres">
      <dgm:prSet presAssocID="{D4CE11EE-CBC4-43FF-A08E-11D50006167D}" presName="compNode" presStyleCnt="0"/>
      <dgm:spPr/>
    </dgm:pt>
    <dgm:pt modelId="{F28BB82F-C76D-4E35-8755-CC6E9E513423}" type="pres">
      <dgm:prSet presAssocID="{D4CE11EE-CBC4-43FF-A08E-11D5000616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3C57717-B0B0-4920-BD7F-C871ED28D720}" type="pres">
      <dgm:prSet presAssocID="{D4CE11EE-CBC4-43FF-A08E-11D50006167D}" presName="iconSpace" presStyleCnt="0"/>
      <dgm:spPr/>
    </dgm:pt>
    <dgm:pt modelId="{9DEAAA67-505C-4763-B523-7885690D16A1}" type="pres">
      <dgm:prSet presAssocID="{D4CE11EE-CBC4-43FF-A08E-11D50006167D}" presName="parTx" presStyleLbl="revTx" presStyleIdx="4" presStyleCnt="6">
        <dgm:presLayoutVars>
          <dgm:chMax val="0"/>
          <dgm:chPref val="0"/>
        </dgm:presLayoutVars>
      </dgm:prSet>
      <dgm:spPr/>
    </dgm:pt>
    <dgm:pt modelId="{BB89C7B0-8E84-4586-B6C7-FC9542FA67E8}" type="pres">
      <dgm:prSet presAssocID="{D4CE11EE-CBC4-43FF-A08E-11D50006167D}" presName="txSpace" presStyleCnt="0"/>
      <dgm:spPr/>
    </dgm:pt>
    <dgm:pt modelId="{D29B4949-F619-4CB8-8C87-725A1C226FC7}" type="pres">
      <dgm:prSet presAssocID="{D4CE11EE-CBC4-43FF-A08E-11D50006167D}" presName="desTx" presStyleLbl="revTx" presStyleIdx="5" presStyleCnt="6">
        <dgm:presLayoutVars/>
      </dgm:prSet>
      <dgm:spPr/>
    </dgm:pt>
  </dgm:ptLst>
  <dgm:cxnLst>
    <dgm:cxn modelId="{4BD5FB3B-F17A-4928-B0B9-C33ADD86ECE3}" srcId="{E060F068-4D81-4013-BA68-319D53BF3E9C}" destId="{D4CE11EE-CBC4-43FF-A08E-11D50006167D}" srcOrd="2" destOrd="0" parTransId="{6EC749C5-4AF8-4CEE-BBF4-1A2AC0823F12}" sibTransId="{70424944-FA07-43BD-98B6-5227ACA96879}"/>
    <dgm:cxn modelId="{4A9A5641-7B90-4DE3-BE78-8A9DCF525618}" type="presOf" srcId="{FDA9E32B-77EE-4275-882D-5DF2D34228BF}" destId="{09A4E052-EBFF-49B2-B317-FCBB64A7F2C7}" srcOrd="0" destOrd="0" presId="urn:microsoft.com/office/officeart/2018/2/layout/IconLabelDescriptionList"/>
    <dgm:cxn modelId="{4B80E261-DD5A-4062-96B5-F82E38DD4D5C}" type="presOf" srcId="{812535F1-FFEA-4E6B-8AF8-6C6361649C23}" destId="{FAA6981C-A5EE-4691-9DEA-26C4D04F61F0}" srcOrd="0" destOrd="0" presId="urn:microsoft.com/office/officeart/2018/2/layout/IconLabelDescriptionList"/>
    <dgm:cxn modelId="{DD443149-146F-4FF6-AF8A-AE0ED4872047}" srcId="{E060F068-4D81-4013-BA68-319D53BF3E9C}" destId="{FDA9E32B-77EE-4275-882D-5DF2D34228BF}" srcOrd="1" destOrd="0" parTransId="{F14A059A-7C94-4108-8B09-3CAE1775886F}" sibTransId="{C90A9277-7A2B-49FE-AFD4-8D5B98BA0CA7}"/>
    <dgm:cxn modelId="{6FE46669-148E-41E0-BA1C-0203A76D1514}" type="presOf" srcId="{D4CE11EE-CBC4-43FF-A08E-11D50006167D}" destId="{9DEAAA67-505C-4763-B523-7885690D16A1}" srcOrd="0" destOrd="0" presId="urn:microsoft.com/office/officeart/2018/2/layout/IconLabelDescriptionList"/>
    <dgm:cxn modelId="{777D506E-F6BC-4CC5-BBA8-E2C461DBCC93}" type="presOf" srcId="{80DD2276-84F1-4237-8222-229B860A1826}" destId="{315C8476-008D-41ED-8303-EE2BA2E6A19B}" srcOrd="0" destOrd="0" presId="urn:microsoft.com/office/officeart/2018/2/layout/IconLabelDescriptionList"/>
    <dgm:cxn modelId="{07C47654-91E9-4A92-A7D9-801A1E818D01}" type="presOf" srcId="{78B5309D-9A54-4B5C-923E-704F4AA34DA3}" destId="{D29B4949-F619-4CB8-8C87-725A1C226FC7}" srcOrd="0" destOrd="0" presId="urn:microsoft.com/office/officeart/2018/2/layout/IconLabelDescriptionList"/>
    <dgm:cxn modelId="{A465ED89-7DBB-45AD-9013-1722F6378ED1}" type="presOf" srcId="{B6C05062-F67C-4EEF-B746-CA8A223B2737}" destId="{D29B4949-F619-4CB8-8C87-725A1C226FC7}" srcOrd="0" destOrd="1" presId="urn:microsoft.com/office/officeart/2018/2/layout/IconLabelDescriptionList"/>
    <dgm:cxn modelId="{F9B1E299-CE96-40C2-A2E8-32DE43A851C5}" srcId="{D4CE11EE-CBC4-43FF-A08E-11D50006167D}" destId="{B6C05062-F67C-4EEF-B746-CA8A223B2737}" srcOrd="1" destOrd="0" parTransId="{B5C13021-8F34-4A28-9A40-7598CA7FD1F7}" sibTransId="{F35A68F3-9AE4-434F-B2E5-F92FAA35CD5A}"/>
    <dgm:cxn modelId="{36BBA29B-EFEA-4514-A591-D573AFD137B1}" srcId="{FDA9E32B-77EE-4275-882D-5DF2D34228BF}" destId="{AA8D85D2-AEA3-4057-A224-51C273C0B688}" srcOrd="0" destOrd="0" parTransId="{79B31BA2-F0D6-4E35-BFD4-9E0638667B0C}" sibTransId="{E1805767-9747-43C3-B657-646E270907BC}"/>
    <dgm:cxn modelId="{5E819AAF-1EF6-4EA3-8751-3372C78ADFDA}" type="presOf" srcId="{AA8D85D2-AEA3-4057-A224-51C273C0B688}" destId="{A1D165AE-B416-4EA0-A5FD-29D5CAE5C509}" srcOrd="0" destOrd="0" presId="urn:microsoft.com/office/officeart/2018/2/layout/IconLabelDescriptionList"/>
    <dgm:cxn modelId="{E53F10D8-FD3C-45B5-B08B-C694CE979E3C}" srcId="{812535F1-FFEA-4E6B-8AF8-6C6361649C23}" destId="{80DD2276-84F1-4237-8222-229B860A1826}" srcOrd="0" destOrd="0" parTransId="{92CA7249-7D91-42A3-AE3C-D89A0C5600B2}" sibTransId="{CED12102-93F2-4FFF-A334-A4CDC6267C73}"/>
    <dgm:cxn modelId="{6CB215E9-DF28-4855-9F5B-7D0610C2D969}" srcId="{D4CE11EE-CBC4-43FF-A08E-11D50006167D}" destId="{78B5309D-9A54-4B5C-923E-704F4AA34DA3}" srcOrd="0" destOrd="0" parTransId="{74BB6326-9CFC-4B21-A2AB-4121F8C200BA}" sibTransId="{644A8A9D-6378-4815-A66A-996BFEBAE555}"/>
    <dgm:cxn modelId="{90DD9AF7-7CE1-43DA-9F83-1FC7EEF1B067}" type="presOf" srcId="{E060F068-4D81-4013-BA68-319D53BF3E9C}" destId="{23F11276-93C8-4DD8-9AAA-E84E133C18D9}" srcOrd="0" destOrd="0" presId="urn:microsoft.com/office/officeart/2018/2/layout/IconLabelDescriptionList"/>
    <dgm:cxn modelId="{F58ECDFF-0E63-4A5F-B19E-D07F163BCC1D}" srcId="{E060F068-4D81-4013-BA68-319D53BF3E9C}" destId="{812535F1-FFEA-4E6B-8AF8-6C6361649C23}" srcOrd="0" destOrd="0" parTransId="{04A378E8-8423-45C8-B34B-F9C0827069F9}" sibTransId="{0C7B6338-4DFD-4C33-86BE-AC4FE46257CA}"/>
    <dgm:cxn modelId="{73034AC6-9FB6-44C8-A7BD-74F37FD87C8F}" type="presParOf" srcId="{23F11276-93C8-4DD8-9AAA-E84E133C18D9}" destId="{2AB03B14-3066-49FD-A0E6-B6F9A89DC557}" srcOrd="0" destOrd="0" presId="urn:microsoft.com/office/officeart/2018/2/layout/IconLabelDescriptionList"/>
    <dgm:cxn modelId="{EA3A1925-FF7A-4E55-8472-A25234B3C156}" type="presParOf" srcId="{2AB03B14-3066-49FD-A0E6-B6F9A89DC557}" destId="{169304BE-4B99-4037-B1AD-C88ECAC8A27F}" srcOrd="0" destOrd="0" presId="urn:microsoft.com/office/officeart/2018/2/layout/IconLabelDescriptionList"/>
    <dgm:cxn modelId="{443AB141-E422-4FFE-B1CB-25F0B401D39D}" type="presParOf" srcId="{2AB03B14-3066-49FD-A0E6-B6F9A89DC557}" destId="{6779271E-7264-4A30-9ECA-FDD125492F9B}" srcOrd="1" destOrd="0" presId="urn:microsoft.com/office/officeart/2018/2/layout/IconLabelDescriptionList"/>
    <dgm:cxn modelId="{4F39129A-D9C8-410F-8C88-3295020AA9E3}" type="presParOf" srcId="{2AB03B14-3066-49FD-A0E6-B6F9A89DC557}" destId="{FAA6981C-A5EE-4691-9DEA-26C4D04F61F0}" srcOrd="2" destOrd="0" presId="urn:microsoft.com/office/officeart/2018/2/layout/IconLabelDescriptionList"/>
    <dgm:cxn modelId="{2E71DC3E-406B-4731-A563-BAB53D48F105}" type="presParOf" srcId="{2AB03B14-3066-49FD-A0E6-B6F9A89DC557}" destId="{E3685EF8-183B-455B-BE40-4BBDD9F05E4B}" srcOrd="3" destOrd="0" presId="urn:microsoft.com/office/officeart/2018/2/layout/IconLabelDescriptionList"/>
    <dgm:cxn modelId="{1E75565B-812F-4E51-A1AE-0754FF38830E}" type="presParOf" srcId="{2AB03B14-3066-49FD-A0E6-B6F9A89DC557}" destId="{315C8476-008D-41ED-8303-EE2BA2E6A19B}" srcOrd="4" destOrd="0" presId="urn:microsoft.com/office/officeart/2018/2/layout/IconLabelDescriptionList"/>
    <dgm:cxn modelId="{3DE3C137-C52B-48CC-BB61-00101511BA0B}" type="presParOf" srcId="{23F11276-93C8-4DD8-9AAA-E84E133C18D9}" destId="{D139E13F-70A8-458A-B8FC-1BEAE54FEEFB}" srcOrd="1" destOrd="0" presId="urn:microsoft.com/office/officeart/2018/2/layout/IconLabelDescriptionList"/>
    <dgm:cxn modelId="{CDBC9544-705B-44A1-AB18-8E543238C70A}" type="presParOf" srcId="{23F11276-93C8-4DD8-9AAA-E84E133C18D9}" destId="{6DD45155-DA99-450D-89AE-189CE10BFD46}" srcOrd="2" destOrd="0" presId="urn:microsoft.com/office/officeart/2018/2/layout/IconLabelDescriptionList"/>
    <dgm:cxn modelId="{965E779E-A780-451B-AFB0-D91DAC2C76A3}" type="presParOf" srcId="{6DD45155-DA99-450D-89AE-189CE10BFD46}" destId="{0666D462-4B49-4BD8-A913-F4EEAA3D3AA5}" srcOrd="0" destOrd="0" presId="urn:microsoft.com/office/officeart/2018/2/layout/IconLabelDescriptionList"/>
    <dgm:cxn modelId="{F3E4E839-640B-4200-A71E-8E5F69D792CB}" type="presParOf" srcId="{6DD45155-DA99-450D-89AE-189CE10BFD46}" destId="{51564702-4E9B-470B-B4E3-AEFAFBEFCC6E}" srcOrd="1" destOrd="0" presId="urn:microsoft.com/office/officeart/2018/2/layout/IconLabelDescriptionList"/>
    <dgm:cxn modelId="{FCB09A33-367E-4E6F-9AD2-0FDBB5EACFE0}" type="presParOf" srcId="{6DD45155-DA99-450D-89AE-189CE10BFD46}" destId="{09A4E052-EBFF-49B2-B317-FCBB64A7F2C7}" srcOrd="2" destOrd="0" presId="urn:microsoft.com/office/officeart/2018/2/layout/IconLabelDescriptionList"/>
    <dgm:cxn modelId="{A98169F3-052E-4EDF-9130-76C4925ECC58}" type="presParOf" srcId="{6DD45155-DA99-450D-89AE-189CE10BFD46}" destId="{D9D12BDC-D96E-4C57-9486-85E1F94F0169}" srcOrd="3" destOrd="0" presId="urn:microsoft.com/office/officeart/2018/2/layout/IconLabelDescriptionList"/>
    <dgm:cxn modelId="{665493AD-640F-4C85-8560-6F46796EFFA2}" type="presParOf" srcId="{6DD45155-DA99-450D-89AE-189CE10BFD46}" destId="{A1D165AE-B416-4EA0-A5FD-29D5CAE5C509}" srcOrd="4" destOrd="0" presId="urn:microsoft.com/office/officeart/2018/2/layout/IconLabelDescriptionList"/>
    <dgm:cxn modelId="{58D1D668-4670-4549-9443-CC7D02978FBB}" type="presParOf" srcId="{23F11276-93C8-4DD8-9AAA-E84E133C18D9}" destId="{A76D8EDE-B1D8-4A68-ACBF-3F85DB6448AF}" srcOrd="3" destOrd="0" presId="urn:microsoft.com/office/officeart/2018/2/layout/IconLabelDescriptionList"/>
    <dgm:cxn modelId="{54BE5315-6F3A-493E-AE97-062DBC5F778A}" type="presParOf" srcId="{23F11276-93C8-4DD8-9AAA-E84E133C18D9}" destId="{339BD0AB-BA3D-410C-B23F-2D6E2489292F}" srcOrd="4" destOrd="0" presId="urn:microsoft.com/office/officeart/2018/2/layout/IconLabelDescriptionList"/>
    <dgm:cxn modelId="{C22E4E0D-0088-460C-B198-2095A00FB7EC}" type="presParOf" srcId="{339BD0AB-BA3D-410C-B23F-2D6E2489292F}" destId="{F28BB82F-C76D-4E35-8755-CC6E9E513423}" srcOrd="0" destOrd="0" presId="urn:microsoft.com/office/officeart/2018/2/layout/IconLabelDescriptionList"/>
    <dgm:cxn modelId="{064447E4-C923-41ED-BDFA-7392E654B608}" type="presParOf" srcId="{339BD0AB-BA3D-410C-B23F-2D6E2489292F}" destId="{D3C57717-B0B0-4920-BD7F-C871ED28D720}" srcOrd="1" destOrd="0" presId="urn:microsoft.com/office/officeart/2018/2/layout/IconLabelDescriptionList"/>
    <dgm:cxn modelId="{FAD30C55-5E24-4882-B000-96E74AB35859}" type="presParOf" srcId="{339BD0AB-BA3D-410C-B23F-2D6E2489292F}" destId="{9DEAAA67-505C-4763-B523-7885690D16A1}" srcOrd="2" destOrd="0" presId="urn:microsoft.com/office/officeart/2018/2/layout/IconLabelDescriptionList"/>
    <dgm:cxn modelId="{BA36A901-4647-42D5-96A7-23D34A7D0C59}" type="presParOf" srcId="{339BD0AB-BA3D-410C-B23F-2D6E2489292F}" destId="{BB89C7B0-8E84-4586-B6C7-FC9542FA67E8}" srcOrd="3" destOrd="0" presId="urn:microsoft.com/office/officeart/2018/2/layout/IconLabelDescriptionList"/>
    <dgm:cxn modelId="{EE948F11-663C-45D3-884C-09637E7C1889}" type="presParOf" srcId="{339BD0AB-BA3D-410C-B23F-2D6E2489292F}" destId="{D29B4949-F619-4CB8-8C87-725A1C226FC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4F8FC-83A5-40CE-B9B6-0AE018611F3D}">
      <dsp:nvSpPr>
        <dsp:cNvPr id="0" name=""/>
        <dsp:cNvSpPr/>
      </dsp:nvSpPr>
      <dsp:spPr>
        <a:xfrm>
          <a:off x="736298" y="1106424"/>
          <a:ext cx="787007" cy="787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C68AB-DACD-41FE-9DED-F4A98E2F1145}">
      <dsp:nvSpPr>
        <dsp:cNvPr id="0" name=""/>
        <dsp:cNvSpPr/>
      </dsp:nvSpPr>
      <dsp:spPr>
        <a:xfrm>
          <a:off x="5505" y="1971283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Business model</a:t>
          </a:r>
        </a:p>
      </dsp:txBody>
      <dsp:txXfrm>
        <a:off x="5505" y="1971283"/>
        <a:ext cx="2248593" cy="337289"/>
      </dsp:txXfrm>
    </dsp:sp>
    <dsp:sp modelId="{F9CA36D3-58DE-45B8-94F3-B73DA328CB21}">
      <dsp:nvSpPr>
        <dsp:cNvPr id="0" name=""/>
        <dsp:cNvSpPr/>
      </dsp:nvSpPr>
      <dsp:spPr>
        <a:xfrm>
          <a:off x="5505" y="2344783"/>
          <a:ext cx="2248593" cy="5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of planned activities designed to result in a profit in a marketplace</a:t>
          </a:r>
        </a:p>
      </dsp:txBody>
      <dsp:txXfrm>
        <a:off x="5505" y="2344783"/>
        <a:ext cx="2248593" cy="572152"/>
      </dsp:txXfrm>
    </dsp:sp>
    <dsp:sp modelId="{388A75E0-13E2-4848-8A39-B11B0E494CDD}">
      <dsp:nvSpPr>
        <dsp:cNvPr id="0" name=""/>
        <dsp:cNvSpPr/>
      </dsp:nvSpPr>
      <dsp:spPr>
        <a:xfrm>
          <a:off x="3378396" y="1106424"/>
          <a:ext cx="787007" cy="787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0E45A-53DA-4327-B0B3-BC433C3DC384}">
      <dsp:nvSpPr>
        <dsp:cNvPr id="0" name=""/>
        <dsp:cNvSpPr/>
      </dsp:nvSpPr>
      <dsp:spPr>
        <a:xfrm>
          <a:off x="2647603" y="1971283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Business plan</a:t>
          </a:r>
        </a:p>
      </dsp:txBody>
      <dsp:txXfrm>
        <a:off x="2647603" y="1971283"/>
        <a:ext cx="2248593" cy="337289"/>
      </dsp:txXfrm>
    </dsp:sp>
    <dsp:sp modelId="{FE59AD85-B736-4685-824E-93BE1B16E953}">
      <dsp:nvSpPr>
        <dsp:cNvPr id="0" name=""/>
        <dsp:cNvSpPr/>
      </dsp:nvSpPr>
      <dsp:spPr>
        <a:xfrm>
          <a:off x="2647603" y="2344783"/>
          <a:ext cx="2248593" cy="5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Describes a firm</a:t>
          </a:r>
          <a:r>
            <a:rPr lang="ja-JP" sz="1100" kern="1200"/>
            <a:t>’</a:t>
          </a:r>
          <a:r>
            <a:rPr lang="en-US" sz="1100" kern="1200"/>
            <a:t>s business model</a:t>
          </a:r>
        </a:p>
      </dsp:txBody>
      <dsp:txXfrm>
        <a:off x="2647603" y="2344783"/>
        <a:ext cx="2248593" cy="572152"/>
      </dsp:txXfrm>
    </dsp:sp>
    <dsp:sp modelId="{D1BC8288-6E4B-47E3-861A-C7205ACF6021}">
      <dsp:nvSpPr>
        <dsp:cNvPr id="0" name=""/>
        <dsp:cNvSpPr/>
      </dsp:nvSpPr>
      <dsp:spPr>
        <a:xfrm>
          <a:off x="6020494" y="1106424"/>
          <a:ext cx="787007" cy="787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1C1E-912E-49AF-AE03-040D6C338525}">
      <dsp:nvSpPr>
        <dsp:cNvPr id="0" name=""/>
        <dsp:cNvSpPr/>
      </dsp:nvSpPr>
      <dsp:spPr>
        <a:xfrm>
          <a:off x="5289701" y="1971283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E-commerce business model</a:t>
          </a:r>
        </a:p>
      </dsp:txBody>
      <dsp:txXfrm>
        <a:off x="5289701" y="1971283"/>
        <a:ext cx="2248593" cy="337289"/>
      </dsp:txXfrm>
    </dsp:sp>
    <dsp:sp modelId="{5DC0F6A3-746B-4698-A25C-6E4A7E742E03}">
      <dsp:nvSpPr>
        <dsp:cNvPr id="0" name=""/>
        <dsp:cNvSpPr/>
      </dsp:nvSpPr>
      <dsp:spPr>
        <a:xfrm>
          <a:off x="5289701" y="2344783"/>
          <a:ext cx="2248593" cy="57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Uses/leverages unique qualities of Internet and Web</a:t>
          </a:r>
        </a:p>
      </dsp:txBody>
      <dsp:txXfrm>
        <a:off x="5289701" y="2344783"/>
        <a:ext cx="2248593" cy="572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3C2F-A6A9-418E-89E0-8ED0C96C252D}">
      <dsp:nvSpPr>
        <dsp:cNvPr id="0" name=""/>
        <dsp:cNvSpPr/>
      </dsp:nvSpPr>
      <dsp:spPr>
        <a:xfrm>
          <a:off x="0" y="3410021"/>
          <a:ext cx="5098256" cy="2237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Successful e-commerce value propositions:</a:t>
          </a:r>
        </a:p>
      </dsp:txBody>
      <dsp:txXfrm>
        <a:off x="0" y="3410021"/>
        <a:ext cx="5098256" cy="1208165"/>
      </dsp:txXfrm>
    </dsp:sp>
    <dsp:sp modelId="{68404ADA-EBEC-4ED7-92B2-7E80D94C78AE}">
      <dsp:nvSpPr>
        <dsp:cNvPr id="0" name=""/>
        <dsp:cNvSpPr/>
      </dsp:nvSpPr>
      <dsp:spPr>
        <a:xfrm>
          <a:off x="2489" y="4573439"/>
          <a:ext cx="1697759" cy="10291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Personalization/customization</a:t>
          </a:r>
        </a:p>
      </dsp:txBody>
      <dsp:txXfrm>
        <a:off x="2489" y="4573439"/>
        <a:ext cx="1697759" cy="1029177"/>
      </dsp:txXfrm>
    </dsp:sp>
    <dsp:sp modelId="{8BFFED20-4562-42FE-AAB9-225DD005E3CE}">
      <dsp:nvSpPr>
        <dsp:cNvPr id="0" name=""/>
        <dsp:cNvSpPr/>
      </dsp:nvSpPr>
      <dsp:spPr>
        <a:xfrm>
          <a:off x="1700248" y="4573439"/>
          <a:ext cx="1697759" cy="102917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Reduction of product search, price discovery costs</a:t>
          </a:r>
        </a:p>
      </dsp:txBody>
      <dsp:txXfrm>
        <a:off x="1700248" y="4573439"/>
        <a:ext cx="1697759" cy="1029177"/>
      </dsp:txXfrm>
    </dsp:sp>
    <dsp:sp modelId="{AA9E70EB-7984-4921-A3CE-B2201618F193}">
      <dsp:nvSpPr>
        <dsp:cNvPr id="0" name=""/>
        <dsp:cNvSpPr/>
      </dsp:nvSpPr>
      <dsp:spPr>
        <a:xfrm>
          <a:off x="3398007" y="4573439"/>
          <a:ext cx="1697759" cy="102917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Facilitation of transactions by managing product delivery</a:t>
          </a:r>
        </a:p>
      </dsp:txBody>
      <dsp:txXfrm>
        <a:off x="3398007" y="4573439"/>
        <a:ext cx="1697759" cy="1029177"/>
      </dsp:txXfrm>
    </dsp:sp>
    <dsp:sp modelId="{8BCFD635-7CB6-43F5-8092-350507C9F83F}">
      <dsp:nvSpPr>
        <dsp:cNvPr id="0" name=""/>
        <dsp:cNvSpPr/>
      </dsp:nvSpPr>
      <dsp:spPr>
        <a:xfrm rot="10800000">
          <a:off x="0" y="2547"/>
          <a:ext cx="5098256" cy="34410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800" kern="1200"/>
            <a:t>“</a:t>
          </a:r>
          <a:r>
            <a:rPr lang="en-US" sz="2800" kern="1200"/>
            <a:t>Why should the customer buy from you?</a:t>
          </a:r>
          <a:r>
            <a:rPr lang="ja-JP" sz="2800" kern="1200"/>
            <a:t>”</a:t>
          </a:r>
          <a:endParaRPr lang="en-US" sz="2800" kern="1200"/>
        </a:p>
      </dsp:txBody>
      <dsp:txXfrm rot="10800000">
        <a:off x="0" y="2547"/>
        <a:ext cx="5098256" cy="2235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AE5B-5413-45FC-BAE6-A14546171573}">
      <dsp:nvSpPr>
        <dsp:cNvPr id="0" name=""/>
        <dsp:cNvSpPr/>
      </dsp:nvSpPr>
      <dsp:spPr>
        <a:xfrm>
          <a:off x="0" y="2285099"/>
          <a:ext cx="7543800" cy="1499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types of revenue models:</a:t>
          </a:r>
        </a:p>
      </dsp:txBody>
      <dsp:txXfrm>
        <a:off x="0" y="2285099"/>
        <a:ext cx="7543800" cy="809607"/>
      </dsp:txXfrm>
    </dsp:sp>
    <dsp:sp modelId="{27E4485A-3B13-4D34-9614-DB6003A563BE}">
      <dsp:nvSpPr>
        <dsp:cNvPr id="0" name=""/>
        <dsp:cNvSpPr/>
      </dsp:nvSpPr>
      <dsp:spPr>
        <a:xfrm>
          <a:off x="920" y="3064721"/>
          <a:ext cx="1508391" cy="689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Advertising revenue model</a:t>
          </a:r>
        </a:p>
      </dsp:txBody>
      <dsp:txXfrm>
        <a:off x="920" y="3064721"/>
        <a:ext cx="1508391" cy="689665"/>
      </dsp:txXfrm>
    </dsp:sp>
    <dsp:sp modelId="{E74CD0B9-63B1-4ACE-8EE4-E4F7496DABB8}">
      <dsp:nvSpPr>
        <dsp:cNvPr id="0" name=""/>
        <dsp:cNvSpPr/>
      </dsp:nvSpPr>
      <dsp:spPr>
        <a:xfrm>
          <a:off x="1509312" y="3064721"/>
          <a:ext cx="1508391" cy="6896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Subscription revenue model</a:t>
          </a:r>
        </a:p>
      </dsp:txBody>
      <dsp:txXfrm>
        <a:off x="1509312" y="3064721"/>
        <a:ext cx="1508391" cy="689665"/>
      </dsp:txXfrm>
    </dsp:sp>
    <dsp:sp modelId="{97A8612D-206A-418D-B498-B5463F2782D2}">
      <dsp:nvSpPr>
        <dsp:cNvPr id="0" name=""/>
        <dsp:cNvSpPr/>
      </dsp:nvSpPr>
      <dsp:spPr>
        <a:xfrm>
          <a:off x="3017704" y="3064721"/>
          <a:ext cx="1508391" cy="6896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 fee revenue model</a:t>
          </a:r>
        </a:p>
      </dsp:txBody>
      <dsp:txXfrm>
        <a:off x="3017704" y="3064721"/>
        <a:ext cx="1508391" cy="689665"/>
      </dsp:txXfrm>
    </dsp:sp>
    <dsp:sp modelId="{3D1FB3EE-11C2-4D31-9514-B52DB3201945}">
      <dsp:nvSpPr>
        <dsp:cNvPr id="0" name=""/>
        <dsp:cNvSpPr/>
      </dsp:nvSpPr>
      <dsp:spPr>
        <a:xfrm>
          <a:off x="4526095" y="3064721"/>
          <a:ext cx="1508391" cy="6896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Sales revenue model</a:t>
          </a:r>
        </a:p>
      </dsp:txBody>
      <dsp:txXfrm>
        <a:off x="4526095" y="3064721"/>
        <a:ext cx="1508391" cy="689665"/>
      </dsp:txXfrm>
    </dsp:sp>
    <dsp:sp modelId="{0E2DF2D7-6D12-44CA-ADEF-45E1ADE272FF}">
      <dsp:nvSpPr>
        <dsp:cNvPr id="0" name=""/>
        <dsp:cNvSpPr/>
      </dsp:nvSpPr>
      <dsp:spPr>
        <a:xfrm>
          <a:off x="6034487" y="3064721"/>
          <a:ext cx="1508391" cy="6896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Affiliate revenue model</a:t>
          </a:r>
        </a:p>
      </dsp:txBody>
      <dsp:txXfrm>
        <a:off x="6034487" y="3064721"/>
        <a:ext cx="1508391" cy="689665"/>
      </dsp:txXfrm>
    </dsp:sp>
    <dsp:sp modelId="{BCB0A14B-135D-4D22-B1D7-19C7B12526F8}">
      <dsp:nvSpPr>
        <dsp:cNvPr id="0" name=""/>
        <dsp:cNvSpPr/>
      </dsp:nvSpPr>
      <dsp:spPr>
        <a:xfrm rot="10800000">
          <a:off x="0" y="1707"/>
          <a:ext cx="7543800" cy="23058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800" kern="1200"/>
            <a:t>“</a:t>
          </a:r>
          <a:r>
            <a:rPr lang="en-US" sz="2800" kern="1200"/>
            <a:t>How will you earn money?</a:t>
          </a:r>
          <a:r>
            <a:rPr lang="ja-JP" sz="2800" kern="1200"/>
            <a:t>”</a:t>
          </a:r>
          <a:endParaRPr lang="en-US" sz="2800" kern="1200"/>
        </a:p>
      </dsp:txBody>
      <dsp:txXfrm rot="10800000">
        <a:off x="0" y="1707"/>
        <a:ext cx="7543800" cy="1498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6A96-A4DB-478A-8B18-0FFD57E30979}">
      <dsp:nvSpPr>
        <dsp:cNvPr id="0" name=""/>
        <dsp:cNvSpPr/>
      </dsp:nvSpPr>
      <dsp:spPr>
        <a:xfrm>
          <a:off x="750914" y="107395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10E37-6CDE-46E8-80B0-51EDBD083A46}">
      <dsp:nvSpPr>
        <dsp:cNvPr id="0" name=""/>
        <dsp:cNvSpPr/>
      </dsp:nvSpPr>
      <dsp:spPr>
        <a:xfrm>
          <a:off x="90151" y="247324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What types of projects and companies might be able to most successfully use crowdfunding?</a:t>
          </a:r>
          <a:endParaRPr lang="en-US" sz="1300" kern="1200"/>
        </a:p>
      </dsp:txBody>
      <dsp:txXfrm>
        <a:off x="90151" y="2473244"/>
        <a:ext cx="2402775" cy="720000"/>
      </dsp:txXfrm>
    </dsp:sp>
    <dsp:sp modelId="{E79B51E6-C181-4CB1-A323-A24F06016E3F}">
      <dsp:nvSpPr>
        <dsp:cNvPr id="0" name=""/>
        <dsp:cNvSpPr/>
      </dsp:nvSpPr>
      <dsp:spPr>
        <a:xfrm>
          <a:off x="3574175" y="107395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2E976-FA33-4B1C-B233-0C606CA61E41}">
      <dsp:nvSpPr>
        <dsp:cNvPr id="0" name=""/>
        <dsp:cNvSpPr/>
      </dsp:nvSpPr>
      <dsp:spPr>
        <a:xfrm>
          <a:off x="2913412" y="247324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Are there any negative aspects to crowdfunding?</a:t>
          </a:r>
          <a:endParaRPr lang="en-US" sz="1300" kern="1200"/>
        </a:p>
      </dsp:txBody>
      <dsp:txXfrm>
        <a:off x="2913412" y="2473244"/>
        <a:ext cx="2402775" cy="720000"/>
      </dsp:txXfrm>
    </dsp:sp>
    <dsp:sp modelId="{A5F07984-721D-4E97-8882-EA6E4F558EAA}">
      <dsp:nvSpPr>
        <dsp:cNvPr id="0" name=""/>
        <dsp:cNvSpPr/>
      </dsp:nvSpPr>
      <dsp:spPr>
        <a:xfrm>
          <a:off x="6397436" y="107395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25A43-0346-4621-A173-D34AC4803407}">
      <dsp:nvSpPr>
        <dsp:cNvPr id="0" name=""/>
        <dsp:cNvSpPr/>
      </dsp:nvSpPr>
      <dsp:spPr>
        <a:xfrm>
          <a:off x="5736673" y="247324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What obstacles are presented in the use of crowdfunding as a method to fund start-ups?</a:t>
          </a:r>
          <a:endParaRPr lang="en-US" sz="1300" kern="1200"/>
        </a:p>
      </dsp:txBody>
      <dsp:txXfrm>
        <a:off x="5736673" y="2473244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BB82F-1B39-45D0-98CE-D7B1D25F1402}">
      <dsp:nvSpPr>
        <dsp:cNvPr id="0" name=""/>
        <dsp:cNvSpPr/>
      </dsp:nvSpPr>
      <dsp:spPr>
        <a:xfrm>
          <a:off x="0" y="343510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one correct way</a:t>
          </a:r>
        </a:p>
      </dsp:txBody>
      <dsp:txXfrm>
        <a:off x="28100" y="371610"/>
        <a:ext cx="7487600" cy="519439"/>
      </dsp:txXfrm>
    </dsp:sp>
    <dsp:sp modelId="{6A7E1248-5451-45DF-B5BC-071B3A6D43F8}">
      <dsp:nvSpPr>
        <dsp:cNvPr id="0" name=""/>
        <dsp:cNvSpPr/>
      </dsp:nvSpPr>
      <dsp:spPr>
        <a:xfrm>
          <a:off x="0" y="988270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Text categorizes according to:</a:t>
          </a:r>
        </a:p>
      </dsp:txBody>
      <dsp:txXfrm>
        <a:off x="28100" y="1016370"/>
        <a:ext cx="7487600" cy="519439"/>
      </dsp:txXfrm>
    </dsp:sp>
    <dsp:sp modelId="{53BC539D-C93B-4256-8E63-EFD8BF21BA6C}">
      <dsp:nvSpPr>
        <dsp:cNvPr id="0" name=""/>
        <dsp:cNvSpPr/>
      </dsp:nvSpPr>
      <dsp:spPr>
        <a:xfrm>
          <a:off x="0" y="1563909"/>
          <a:ext cx="75438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E-commerce sector (e.g., B2B)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E-commerce technology (e.g., m-commerce)</a:t>
          </a:r>
        </a:p>
      </dsp:txBody>
      <dsp:txXfrm>
        <a:off x="0" y="1563909"/>
        <a:ext cx="7543800" cy="658260"/>
      </dsp:txXfrm>
    </dsp:sp>
    <dsp:sp modelId="{3E458AF2-F772-463D-BD11-69FBA874AE5F}">
      <dsp:nvSpPr>
        <dsp:cNvPr id="0" name=""/>
        <dsp:cNvSpPr/>
      </dsp:nvSpPr>
      <dsp:spPr>
        <a:xfrm>
          <a:off x="0" y="2222170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Similar business models appear in more than one sector</a:t>
          </a:r>
        </a:p>
      </dsp:txBody>
      <dsp:txXfrm>
        <a:off x="28100" y="2250270"/>
        <a:ext cx="7487600" cy="519439"/>
      </dsp:txXfrm>
    </dsp:sp>
    <dsp:sp modelId="{6E170518-083A-4BF0-B8B3-0E6C9334A392}">
      <dsp:nvSpPr>
        <dsp:cNvPr id="0" name=""/>
        <dsp:cNvSpPr/>
      </dsp:nvSpPr>
      <dsp:spPr>
        <a:xfrm>
          <a:off x="0" y="2866930"/>
          <a:ext cx="75438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Some companies use multiple business models (e.g., eBay)</a:t>
          </a:r>
        </a:p>
      </dsp:txBody>
      <dsp:txXfrm>
        <a:off x="28100" y="2895030"/>
        <a:ext cx="7487600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304BE-4B99-4037-B1AD-C88ECAC8A27F}">
      <dsp:nvSpPr>
        <dsp:cNvPr id="0" name=""/>
        <dsp:cNvSpPr/>
      </dsp:nvSpPr>
      <dsp:spPr>
        <a:xfrm>
          <a:off x="5505" y="1041172"/>
          <a:ext cx="787007" cy="787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6981C-A5EE-4691-9DEA-26C4D04F61F0}">
      <dsp:nvSpPr>
        <dsp:cNvPr id="0" name=""/>
        <dsp:cNvSpPr/>
      </dsp:nvSpPr>
      <dsp:spPr>
        <a:xfrm>
          <a:off x="5505" y="1901440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Digital content on the Web:</a:t>
          </a:r>
        </a:p>
      </dsp:txBody>
      <dsp:txXfrm>
        <a:off x="5505" y="1901440"/>
        <a:ext cx="2248593" cy="337289"/>
      </dsp:txXfrm>
    </dsp:sp>
    <dsp:sp modelId="{315C8476-008D-41ED-8303-EE2BA2E6A19B}">
      <dsp:nvSpPr>
        <dsp:cNvPr id="0" name=""/>
        <dsp:cNvSpPr/>
      </dsp:nvSpPr>
      <dsp:spPr>
        <a:xfrm>
          <a:off x="5505" y="2272804"/>
          <a:ext cx="2248593" cy="47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News, music, video, text, artwork</a:t>
          </a:r>
        </a:p>
      </dsp:txBody>
      <dsp:txXfrm>
        <a:off x="5505" y="2272804"/>
        <a:ext cx="2248593" cy="472103"/>
      </dsp:txXfrm>
    </dsp:sp>
    <dsp:sp modelId="{0666D462-4B49-4BD8-A913-F4EEAA3D3AA5}">
      <dsp:nvSpPr>
        <dsp:cNvPr id="0" name=""/>
        <dsp:cNvSpPr/>
      </dsp:nvSpPr>
      <dsp:spPr>
        <a:xfrm>
          <a:off x="2647603" y="1041172"/>
          <a:ext cx="787007" cy="787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E052-EBFF-49B2-B317-FCBB64A7F2C7}">
      <dsp:nvSpPr>
        <dsp:cNvPr id="0" name=""/>
        <dsp:cNvSpPr/>
      </dsp:nvSpPr>
      <dsp:spPr>
        <a:xfrm>
          <a:off x="2647603" y="1901440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Revenue models: </a:t>
          </a:r>
        </a:p>
      </dsp:txBody>
      <dsp:txXfrm>
        <a:off x="2647603" y="1901440"/>
        <a:ext cx="2248593" cy="337289"/>
      </dsp:txXfrm>
    </dsp:sp>
    <dsp:sp modelId="{A1D165AE-B416-4EA0-A5FD-29D5CAE5C509}">
      <dsp:nvSpPr>
        <dsp:cNvPr id="0" name=""/>
        <dsp:cNvSpPr/>
      </dsp:nvSpPr>
      <dsp:spPr>
        <a:xfrm>
          <a:off x="2647603" y="2272804"/>
          <a:ext cx="2248593" cy="47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Subscription; pay per download (micropayment); advertising; affiliate referral </a:t>
          </a:r>
        </a:p>
      </dsp:txBody>
      <dsp:txXfrm>
        <a:off x="2647603" y="2272804"/>
        <a:ext cx="2248593" cy="472103"/>
      </dsp:txXfrm>
    </dsp:sp>
    <dsp:sp modelId="{F28BB82F-C76D-4E35-8755-CC6E9E513423}">
      <dsp:nvSpPr>
        <dsp:cNvPr id="0" name=""/>
        <dsp:cNvSpPr/>
      </dsp:nvSpPr>
      <dsp:spPr>
        <a:xfrm>
          <a:off x="5289700" y="1041172"/>
          <a:ext cx="787007" cy="787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AAA67-505C-4763-B523-7885690D16A1}">
      <dsp:nvSpPr>
        <dsp:cNvPr id="0" name=""/>
        <dsp:cNvSpPr/>
      </dsp:nvSpPr>
      <dsp:spPr>
        <a:xfrm>
          <a:off x="5289700" y="1901440"/>
          <a:ext cx="2248593" cy="337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Variations:</a:t>
          </a:r>
        </a:p>
      </dsp:txBody>
      <dsp:txXfrm>
        <a:off x="5289700" y="1901440"/>
        <a:ext cx="2248593" cy="337289"/>
      </dsp:txXfrm>
    </dsp:sp>
    <dsp:sp modelId="{D29B4949-F619-4CB8-8C87-725A1C226FC7}">
      <dsp:nvSpPr>
        <dsp:cNvPr id="0" name=""/>
        <dsp:cNvSpPr/>
      </dsp:nvSpPr>
      <dsp:spPr>
        <a:xfrm>
          <a:off x="5289700" y="2272804"/>
          <a:ext cx="2248593" cy="472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Syndication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Web aggregators</a:t>
          </a:r>
        </a:p>
      </dsp:txBody>
      <dsp:txXfrm>
        <a:off x="5289700" y="2272804"/>
        <a:ext cx="2248593" cy="47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73DEC2-B37A-46DF-88C1-6B248AC64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AA117A-D353-4988-96D3-D7D58B9FE0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C0BDE8C-3748-4141-A970-8E453C71FF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85C9FEC-6F56-481D-892A-8D16310564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8E2E7FA-3701-412B-8E4A-E553F1930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A3CB9A-EDDF-4A08-B61F-745CA8CC3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467376-FEBC-4ADB-B632-9F40CE22C6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14F3AD2-3354-4242-B583-2304C031EE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A79E2BC-E313-4053-9E8A-97F7FE233B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06EAF9F-A77C-4D33-9F70-40E7E3295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741916E-B875-4B69-A94D-606088F12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C638748-2309-4D08-A71B-57FB2C4769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72F08E3-4416-4E23-9AEC-2FEBC9A6D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A2F56F2F-2038-4E56-B50A-057596B7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D8FB093-E017-47B2-9FA4-8846DC3DE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C0FF82-D453-4C38-95CE-ECA0D92BF2D3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F98F51A-53AA-4524-A870-681A4CBB1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BFD89CC9-7CF4-4760-A31C-DE6A0C4E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4B87D6A0-DC17-4BBD-809E-A14AE37E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983A90-91E9-4531-9A53-AFDE7A79997F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BAAAD943-1F93-4031-A745-05F6C6D5B6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5CFEC2FE-2A45-4949-9303-5AB64DB2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400FBF7C-3BA2-453C-9D4B-5161F2185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9BEF81-34D2-4ED7-9B75-6C9AA023CE88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AFF33B38-0AA5-466C-BA7E-1A8EE6FA9E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90CCB2C5-322C-489F-89C3-7D34ABFE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360B847C-D298-4ED4-A010-9967566D8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A664AD-4DFD-4D92-A8E0-4B272984AEC1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1651A0F6-CC16-45F2-A431-880022DCB7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4FF09BC2-020B-4E51-BCA2-D8D8E1B5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B6F1CA62-6150-40C1-B454-51A518B14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22C069-1E1E-4E2D-B0E1-C44D0E2AC441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C835D23E-9A54-4E8F-80D0-F7340FDFA1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16299FA9-7528-4319-BACD-D7B5CB244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0B4933F2-F5BA-4FB5-97FE-A6C492F3A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800484-85DA-4DF6-BC3A-7C6235CD872C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CD27E5F6-ABC3-4BEE-B7F7-00751B9F8F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1B0F55F7-6439-43C2-9ACD-3B23046E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B810A2D-748A-4191-9B30-6FA622EB7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3A3336-B37F-4D85-ABD7-141EBC63F1D1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9D7480EB-A389-429A-9567-11CADF1D60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5B2DCBF9-FEBC-46CD-9248-11D1DF91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298A81A8-45B3-47DE-B261-2FA8031EB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2849D61-F47F-434F-81EA-079D41EC9249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6A75A469-E31C-4B3B-B005-CE3E321C6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B4D1C188-31D7-470A-A1E8-1901895A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72D0CCDA-8D1F-4E6A-A242-590E19EA4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C31F6B-CEBD-4428-B327-CCEA3ABF876A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D4572385-92C4-4AC4-A47A-C9B1418390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7551CE85-E0F2-4C02-B4DC-B9B172B6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C5A052F-12C9-423F-8AD2-43C10B85B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0771BA-65E7-4922-BD27-3E48615C53B6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B16BFF67-3544-437A-8A7E-3FFFD6F99B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B3AA9D4C-F321-4BB7-B5DB-A1ED38F5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7654032B-E49F-4819-88FD-46C418208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795F82-AF8E-4C5E-986A-F76EF1869DC3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BB51FD13-CAC3-49BE-9169-4D6266F9FE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631669FF-C7C8-49B0-9BBE-D27FD4ACE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D5D3388-22E3-46DD-8034-8C0ED2FB2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C74917-B3A0-4124-9173-E6675F7DC49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B430AB83-B4C2-4AA3-8776-57EBC874B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B1219B65-A165-4251-AC49-48A01A73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96C0BFD5-C025-4D00-9610-A0D07EECF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69342F-14BD-4622-91DF-6E523CBAF8DC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068E449B-7888-4660-8C5F-27F8F561AA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71C58A53-255E-42D1-A0A3-11F757F6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F8DD4F87-2C06-4904-B91F-3720E1A51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945C9A-A701-4C4F-8E3A-A37E8B8007DB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5A61E653-619C-4B40-94DC-13868DD19E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DBD9DD6-205E-411C-BBBF-9A17D5E5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E7A7CFE0-F80D-4BDB-AA42-BAFD4A368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D724F2-529F-42D5-AB25-484FC9554070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961B65E1-3A9A-4EE0-B720-730A43027B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419AA3BF-EE24-40A2-9406-86634A4B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D67A0EF0-99FF-46C3-B26A-7EC3F9F5C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7857B9D-1727-418A-BBF2-ED0007867E3C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5363C909-5950-4C57-9BC8-40D283FA5E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CD9DDA3E-83C1-4FA0-AF2E-A064AC36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E026AC7F-71EF-4762-B158-52254F2E8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0A9CC6-85B7-4914-B709-3077ED512289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8758E156-BC4A-4937-A292-558937D9D4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DA6A9BDC-473A-429A-A85A-D1DC803C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534B2AF1-C1FC-4C08-BC3B-838FC56F2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20F405-921E-4F3C-A3E0-B8858EF7514C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93904ADB-1250-452E-A1E8-FD1581FB09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C56938AD-8B48-4F4D-9EB8-9BEE4B09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012D5ACF-EF48-4762-BA23-576B0E58C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D89C21D-6543-4E43-977E-35F3050892A1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BAAFA6BA-4E3E-482B-B017-4E3C7D16DC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ED4F5287-BD47-489A-8811-A4E4077E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AB7F55A6-1857-49C6-AB94-8292AD438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3331C9-FFE7-4F3B-883B-12213369BE0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DAC5A93A-CBE4-4913-9FA5-A55F44650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70D951F3-30F3-4B38-9D92-16B249D1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BF1F750C-409F-4BAC-9534-F4379AFBF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B47EBB-3937-443E-8399-5ECD9357B7D3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E3F09656-6516-4A63-90A2-02EB1C201D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48D36463-2501-4CE3-85A2-9D01DA35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7D3DE6EE-5C5E-46F0-91CE-09EE7CE96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623BA4-0DA9-4131-BCB0-315DC43EE3D8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5455674F-4C3C-4143-8EE3-D8A48B3E52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B586C9-324C-4ED2-A380-A485684F508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F808742-6EB4-4117-9EEC-EC638F095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F17A7E2-0C3F-4DC7-8D6D-09CE4DEF4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C19F9BED-B5A6-493F-9F3A-A0C149DB6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4F606CCC-4FE3-446A-B39F-ED00578B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CCC2F549-FA98-4C1B-8237-E4F141E9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F698EF-F86E-4ED7-8215-ECA72EAF9A89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D643928A-0AF9-4637-9AE4-19EEB552E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F53BDD-0990-4488-8DCC-E49C1AB97BC0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63D7606-E62E-471C-BE70-2DBC9AB63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2D845C7-84DE-4E84-A20E-47F57687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306C54A1-9E95-4C9D-A921-0E38DF836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BF2DD3A6-ABC7-411F-A699-C2BDA6254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491708A4-D977-4A51-BAD8-422FE37D0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5173B2-22DC-486F-8840-55F0B05CC4E3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08933174-320B-4BDB-A99F-0C727D119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15D682-62E5-4679-B2C0-BAEA093F10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17D8073-36BA-412E-8737-6AC469BC3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88A0E34-1858-41A7-A1C2-C351FD323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0BB08FF6-26A7-4DBD-AC72-664C04149E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8103AFF4-5D8B-4202-BC4D-1267C6A2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DB232CCA-5C4A-4427-AF16-E73AD940C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3C7407-9845-484F-93E6-C7DDBDF8EFDB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DB54DBD3-1898-4921-8854-7FDC7DF3B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06B912-7420-4B71-BFE3-FEB52F28F50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0D681FA-61C0-4BC6-8676-9B63F149F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7ED80F2-108F-486D-A20D-DEEFC91BB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7D242993-FA4A-4EB1-B77D-E005702CEC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A7DA20AD-C924-4E8E-A3E0-590A8D35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7C1BB9BB-490F-4205-85A4-60E279163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1AE7B9-5426-4114-B8BC-EF42349AF4F4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87980D31-31AE-44A3-BE98-C256030D7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803F220F-5165-48A1-819B-9FCBCDA2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0C111B1C-5053-4F68-A6B9-B2F8A34B1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EFBE57-3359-475D-B83D-2E3887ACB205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94D9F340-DACF-4511-B73E-D23B636B80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4C818CB3-77E6-4CB2-90C7-23D57E9E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197B683F-E34B-4072-811D-870648714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9841FA-A1CA-4908-B5D2-8C63CE79FFC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C9E3B45-F27E-4AE1-8677-A6C68B6E31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1DA1BF22-9A8D-40B0-A8F7-AA3D7459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0337168-6DB6-40E7-AB22-2106C41A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C72645-1B93-4F56-BBA5-FFD712D8C41F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50F102CA-AA94-42C8-B27F-A3E84F2E29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DF9ECD23-E9ED-42E3-92FC-4D20AF69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74FA7771-0C3B-4839-B7BA-73B868E33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27C048-3D1F-4C7F-9E1A-84844D346D72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0AA4881A-26A3-4998-BBE1-23627D3D6D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C5744EA5-2B0C-411F-9BF7-F996FFC2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0FB9DD06-13C6-417A-88EF-71E8DF1E5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A6BD55-2A8A-4BED-8064-072FDFAACBAD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BD785B38-28DB-4CFF-8397-F08E51EA13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56D016E6-9A3E-4B9B-923D-73282618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CC9A4827-1433-437E-B974-96E372CFB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7E2EEF-DC53-450C-983F-FFA936A8FE34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8507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5894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973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889"/>
            <a:ext cx="8229600" cy="831639"/>
          </a:xfrm>
        </p:spPr>
        <p:txBody>
          <a:bodyPr/>
          <a:lstStyle>
            <a:lvl1pPr algn="l">
              <a:defRPr sz="4800" b="1" cap="none" spc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sight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tx2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3CE4A57-9F20-4757-9686-09F04F686C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4C83CB-E96A-4C43-A8BD-09B850D284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2-</a:t>
            </a:r>
            <a:fld id="{8C9FAF17-2C1C-4D9E-AFB3-B580C2F0D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0692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170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3060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8696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092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EE412E0C-17A6-474B-B05A-1BAD1017E3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6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88434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2540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Slide 2-</a:t>
            </a:r>
            <a:fld id="{6E8E3612-2B92-4A84-B6AB-F1E5853569C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5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  <p:sldLayoutId id="2147484958" r:id="rId12"/>
    <p:sldLayoutId id="2147484960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EAC-7A47-4949-9F66-B491C331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 spc="-5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E-commerce Business Models </a:t>
            </a:r>
            <a:br>
              <a:rPr lang="en-US" altLang="en-US" sz="3600" spc="-5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spc="-5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Concepts</a:t>
            </a:r>
          </a:p>
        </p:txBody>
      </p:sp>
      <p:pic>
        <p:nvPicPr>
          <p:cNvPr id="4" name="Picture 3" descr="Line of grocery carts">
            <a:extLst>
              <a:ext uri="{FF2B5EF4-FFF2-40B4-BE49-F238E27FC236}">
                <a16:creationId xmlns:a16="http://schemas.microsoft.com/office/drawing/2014/main" id="{5B0506B2-950D-4490-BC8E-A6BD5701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5" r="-2" b="17300"/>
          <a:stretch/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9BABA86-B3AD-4D4D-99A6-C603AE7C4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6. Market Strategy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C3BBBEB-863D-43D8-B803-CB5CBBD4F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ts val="1800"/>
              </a:spcBef>
              <a:buClr>
                <a:srgbClr val="EF6527"/>
              </a:buClr>
            </a:pPr>
            <a:r>
              <a:rPr lang="ja-JP" altLang="en-US"/>
              <a:t>“</a:t>
            </a:r>
            <a:r>
              <a:rPr lang="en-US" altLang="ja-JP"/>
              <a:t>How do you plan to promote your products or services to attract your target audience?</a:t>
            </a:r>
            <a:r>
              <a:rPr lang="ja-JP" altLang="en-US"/>
              <a:t>”</a:t>
            </a:r>
            <a:endParaRPr lang="en-US" altLang="ja-JP"/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Details how a company intends to enter market and attract customers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Best business concepts will fail if not properly marketed to potential customers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17457C08-79DE-4048-9DCA-2FCA293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A1B864B2-D2C5-4893-86A4-FB139B13F236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8463B47E-1242-4224-A196-1EC0F00EE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1" y="605896"/>
            <a:ext cx="2667000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900" dirty="0">
                <a:solidFill>
                  <a:srgbClr val="FFFFFF"/>
                </a:solidFill>
                <a:ea typeface="+mj-ea"/>
                <a:cs typeface="+mj-cs"/>
              </a:rPr>
              <a:t>7. Organizational Development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14" name="Rectangle 1027">
            <a:extLst>
              <a:ext uri="{FF2B5EF4-FFF2-40B4-BE49-F238E27FC236}">
                <a16:creationId xmlns:a16="http://schemas.microsoft.com/office/drawing/2014/main" id="{7CF86BA0-4AE9-49B1-8DF0-5FAF3B8E8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ts val="1800"/>
              </a:spcBef>
              <a:buClr>
                <a:srgbClr val="EF6527"/>
              </a:buClr>
            </a:pPr>
            <a:r>
              <a:rPr lang="ja-JP" altLang="en-US"/>
              <a:t>“</a:t>
            </a:r>
            <a:r>
              <a:rPr lang="en-US" altLang="ja-JP"/>
              <a:t>What types of organizational structures within the firm are necessary to carry out the business plan?</a:t>
            </a:r>
            <a:r>
              <a:rPr lang="ja-JP" altLang="en-US"/>
              <a:t>”</a:t>
            </a:r>
            <a:endParaRPr lang="en-US" altLang="ja-JP"/>
          </a:p>
          <a:p>
            <a:pPr eaLnBrk="1" hangingPunct="1">
              <a:spcBef>
                <a:spcPts val="1800"/>
              </a:spcBef>
              <a:buClr>
                <a:srgbClr val="EF6527"/>
              </a:buClr>
            </a:pPr>
            <a:r>
              <a:rPr lang="en-US" altLang="en-US"/>
              <a:t>Describes how firm will organize work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Typically, divided into functional departments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/>
              <a:t>As company grows, hiring moves from generalists to specialists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DD277C5B-F993-4C78-B232-70832147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A0B956F2-57A7-4C72-A3E6-9F3A5E9E3125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97143C4-9C51-4D73-A615-67F204EAE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1" y="605896"/>
            <a:ext cx="2667000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8. Management Team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4CA655F-2360-48D2-9790-F38D026F1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ja-JP" altLang="en-US" dirty="0"/>
              <a:t>“</a:t>
            </a:r>
            <a:r>
              <a:rPr lang="en-US" altLang="ja-JP" dirty="0"/>
              <a:t>What kind of backgrounds should the company</a:t>
            </a:r>
            <a:r>
              <a:rPr lang="en-GB" altLang="ja-JP" dirty="0"/>
              <a:t>’</a:t>
            </a:r>
            <a:r>
              <a:rPr lang="en-US" altLang="ja-JP" dirty="0"/>
              <a:t>s leaders have?</a:t>
            </a:r>
            <a:r>
              <a:rPr lang="ja-JP" altLang="en-US" dirty="0"/>
              <a:t>”</a:t>
            </a:r>
            <a:endParaRPr lang="en-US" altLang="ja-JP" dirty="0"/>
          </a:p>
          <a:p>
            <a:pPr eaLnBrk="1" hangingPunct="1">
              <a:buClr>
                <a:srgbClr val="EF6527"/>
              </a:buClr>
            </a:pPr>
            <a:r>
              <a:rPr lang="en-US" altLang="en-US" dirty="0"/>
              <a:t>A strong  management team:</a:t>
            </a:r>
          </a:p>
          <a:p>
            <a:pPr lvl="1" eaLnBrk="1" hangingPunct="1"/>
            <a:r>
              <a:rPr lang="en-US" altLang="en-US" dirty="0"/>
              <a:t>Can make the business model work </a:t>
            </a:r>
          </a:p>
          <a:p>
            <a:pPr lvl="1" eaLnBrk="1" hangingPunct="1"/>
            <a:r>
              <a:rPr lang="en-US" altLang="en-US" dirty="0"/>
              <a:t>Can give credibility to outside investors</a:t>
            </a:r>
          </a:p>
          <a:p>
            <a:pPr lvl="1" eaLnBrk="1" hangingPunct="1"/>
            <a:r>
              <a:rPr lang="en-US" altLang="en-US" dirty="0"/>
              <a:t>Has market-specific knowledge</a:t>
            </a:r>
          </a:p>
          <a:p>
            <a:pPr lvl="1" eaLnBrk="1" hangingPunct="1"/>
            <a:r>
              <a:rPr lang="en-US" altLang="en-US" dirty="0"/>
              <a:t>Has experience in implementing business plans</a:t>
            </a:r>
          </a:p>
          <a:p>
            <a:pPr eaLnBrk="1" hangingPunct="1">
              <a:buClr>
                <a:srgbClr val="EF6527"/>
              </a:buClr>
            </a:pPr>
            <a:endParaRPr lang="en-US" altLang="en-US" dirty="0"/>
          </a:p>
          <a:p>
            <a:pPr eaLnBrk="1" hangingPunct="1">
              <a:buClr>
                <a:srgbClr val="EF6527"/>
              </a:buClr>
            </a:pPr>
            <a:endParaRPr lang="en-US" altLang="en-US" dirty="0"/>
          </a:p>
          <a:p>
            <a:pPr eaLnBrk="1" hangingPunct="1">
              <a:buClr>
                <a:srgbClr val="EF6527"/>
              </a:buClr>
            </a:pPr>
            <a:endParaRPr lang="en-US" altLang="en-US" dirty="0"/>
          </a:p>
          <a:p>
            <a:pPr eaLnBrk="1" hangingPunct="1">
              <a:buClr>
                <a:srgbClr val="EF6527"/>
              </a:buClr>
            </a:pPr>
            <a:endParaRPr lang="en-US" altLang="en-US" dirty="0"/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77BDA7DE-DDC3-41E3-9827-E834CC2F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E0F02BFE-B9CF-4CEF-AC81-F5146363536B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EE9A778-A937-4C79-85F2-4E7192198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Raising Capital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56BA1770-C931-4FF5-A0AE-FF7CDA231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Seed capital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Traditional sources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Incubators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Commercial banks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Angel investors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Venture capital firms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Strategic partners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Crowdfunding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JOBS Act </a:t>
            </a:r>
          </a:p>
          <a:p>
            <a:pPr lvl="1" eaLnBrk="1" hangingPunct="1">
              <a:defRPr/>
            </a:pPr>
            <a:endParaRPr lang="en-US" dirty="0">
              <a:ea typeface="ＭＳ Ｐゴシック" charset="0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EBC4DDD7-A1FB-4DEA-9BA9-1D99F45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791FD499-B9AE-4224-AF9B-9E177B236697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1">
            <a:extLst>
              <a:ext uri="{FF2B5EF4-FFF2-40B4-BE49-F238E27FC236}">
                <a16:creationId xmlns:a16="http://schemas.microsoft.com/office/drawing/2014/main" id="{A612F7D3-BE69-45B1-AE28-653CB0E8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Crowdfunding Takes Off</a:t>
            </a:r>
          </a:p>
        </p:txBody>
      </p:sp>
      <p:graphicFrame>
        <p:nvGraphicFramePr>
          <p:cNvPr id="45062" name="Rectangle 3">
            <a:extLst>
              <a:ext uri="{FF2B5EF4-FFF2-40B4-BE49-F238E27FC236}">
                <a16:creationId xmlns:a16="http://schemas.microsoft.com/office/drawing/2014/main" id="{4B94B0BA-BEB7-49FF-9CBB-A7B6F5F0C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B08A23C0-D54A-41BA-8784-EF164B691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539AE6B0-ECE4-485B-BC80-8B2D22F43918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14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11E8A05-D340-4261-AF2B-EF2B41851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Categorizing E-commerce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Business Models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8A7AC372-B5F0-4509-817F-6A3ABB0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500">
                <a:latin typeface="Georgia" panose="02040502050405020303" pitchFamily="18" charset="0"/>
              </a:rPr>
              <a:t>Slide 2-</a:t>
            </a:r>
            <a:fld id="{575829FB-C126-4A09-A11B-8A2C118AB29A}" type="slidenum">
              <a:rPr lang="en-US" altLang="en-US" sz="15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altLang="en-US" sz="1500">
              <a:latin typeface="Georgia" panose="02040502050405020303" pitchFamily="18" charset="0"/>
            </a:endParaRPr>
          </a:p>
        </p:txBody>
      </p:sp>
      <p:graphicFrame>
        <p:nvGraphicFramePr>
          <p:cNvPr id="47110" name="Rectangle 3">
            <a:extLst>
              <a:ext uri="{FF2B5EF4-FFF2-40B4-BE49-F238E27FC236}">
                <a16:creationId xmlns:a16="http://schemas.microsoft.com/office/drawing/2014/main" id="{592659BD-4D28-409F-9206-390DA222C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35330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74A8BA82-F963-40E2-879C-0DA3496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>
                <a:solidFill>
                  <a:srgbClr val="FFFFFF"/>
                </a:solidFill>
                <a:ea typeface="+mj-ea"/>
                <a:cs typeface="+mj-cs"/>
              </a:rPr>
              <a:t>B2C Business Models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0070-62FA-4DCD-9E77-0C2FEE1A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E-tailer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Community provider (social network)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Content provider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Portal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Transaction broker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Market creator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Service provider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006EACE4-8EAA-4757-AF5A-CD06416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81C346A2-2E1C-4F86-A89C-60D70F0D00C1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6EE0AC5-049F-4467-B93D-E181215D9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>
                <a:solidFill>
                  <a:srgbClr val="FFFFFF"/>
                </a:solidFill>
                <a:ea typeface="+mj-ea"/>
                <a:cs typeface="+mj-cs"/>
              </a:rPr>
              <a:t>B2C Models: E-tailer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BF39CCE-D8C6-4831-ACDF-27CF5C6BF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Online version of traditional retailer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Revenue model: Sales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Variations: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Virtual merchant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Bricks-and-clicks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Catalog merchant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Manufacturer-direct 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Low barriers to entry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72DE7887-038F-425F-A4C9-ADD890E7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91DE7DF6-52A6-4606-9E40-A0D0D6924968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6C09E2C-B7B2-41C7-8435-3B286F050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>
                <a:solidFill>
                  <a:srgbClr val="FFFFFF"/>
                </a:solidFill>
                <a:ea typeface="+mj-ea"/>
                <a:cs typeface="+mj-cs"/>
              </a:rPr>
              <a:t>B2C  Models: Community Provider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D2DD1BC0-4DD5-4D36-85D3-ACD4711AF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Provide online environment (social network) where people with similar interests can transact, share content, and communicate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Examples: Facebook, LinkedIn, Twitter, Pinterest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Revenue models: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Typically, hybrid, combining advertising, subscriptions, sales, transaction fees, and so on 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7852B43B-E7C6-4497-8C34-B71ADCD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2DD94F7A-727D-43A7-9745-CF0A7D751E1F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EABEA3E-0462-4E48-AF57-77DCABA8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B2C Models: Content Provider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33E052B9-8528-458F-9177-92F1BF8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500">
                <a:latin typeface="Georgia" panose="02040502050405020303" pitchFamily="18" charset="0"/>
              </a:rPr>
              <a:t>Slide 2-</a:t>
            </a:r>
            <a:fld id="{763274D3-B722-43D5-8E8D-CCC81726704A}" type="slidenum">
              <a:rPr lang="en-US" altLang="en-US" sz="15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altLang="en-US" sz="1500">
              <a:latin typeface="Georgia" panose="02040502050405020303" pitchFamily="18" charset="0"/>
            </a:endParaRPr>
          </a:p>
        </p:txBody>
      </p:sp>
      <p:graphicFrame>
        <p:nvGraphicFramePr>
          <p:cNvPr id="54280" name="Rectangle 3">
            <a:extLst>
              <a:ext uri="{FF2B5EF4-FFF2-40B4-BE49-F238E27FC236}">
                <a16:creationId xmlns:a16="http://schemas.microsoft.com/office/drawing/2014/main" id="{AB7FDBB6-B5F9-440D-B569-02629478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09876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AE8E97C-D61A-4BC6-A4C3-ABDDAC4DF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8906"/>
            <a:ext cx="84582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Tweet </a:t>
            </a:r>
            <a:r>
              <a:rPr lang="en-US" altLang="en-US" dirty="0" err="1"/>
              <a:t>Tweet</a:t>
            </a:r>
            <a:r>
              <a:rPr lang="en-US" altLang="en-US" dirty="0"/>
              <a:t>: Twitter’s Business Model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76BBA548-F295-4613-A1E3-53EE73A29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What characteristics or benchmarks can be used to assess the business value of a company such as  Twitter?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Have you used Twitter to communicate with friends or family? What are your thoughts on this service?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What are Twitter</a:t>
            </a:r>
            <a:r>
              <a:rPr lang="ja-JP" altLang="en-US" sz="2800" dirty="0">
                <a:solidFill>
                  <a:srgbClr val="0C0C0C"/>
                </a:solidFill>
              </a:rPr>
              <a:t>’</a:t>
            </a:r>
            <a:r>
              <a:rPr lang="en-US" altLang="ja-JP" sz="2800" dirty="0">
                <a:solidFill>
                  <a:srgbClr val="0C0C0C"/>
                </a:solidFill>
              </a:rPr>
              <a:t>s most important assets?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Which of the various methods described for monetizing Twitter</a:t>
            </a:r>
            <a:r>
              <a:rPr lang="ja-JP" altLang="en-US" sz="2800" dirty="0">
                <a:solidFill>
                  <a:srgbClr val="0C0C0C"/>
                </a:solidFill>
              </a:rPr>
              <a:t>’</a:t>
            </a:r>
            <a:r>
              <a:rPr lang="en-US" altLang="ja-JP" sz="2800" dirty="0">
                <a:solidFill>
                  <a:srgbClr val="0C0C0C"/>
                </a:solidFill>
              </a:rPr>
              <a:t>s assets do you feel might be most successful? </a:t>
            </a:r>
          </a:p>
          <a:p>
            <a:pPr eaLnBrk="1" hangingPunct="1">
              <a:buClr>
                <a:srgbClr val="EF6527"/>
              </a:buClr>
            </a:pPr>
            <a:endParaRPr lang="en-US" altLang="en-US" sz="2800" dirty="0">
              <a:solidFill>
                <a:srgbClr val="0C0C0C"/>
              </a:solidFill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89E3F54C-9829-4983-93D6-D56D265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5A4F958A-0339-44E0-AE16-052213754F62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759B899-0580-445E-8443-0CEE582B4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B2C Business Models: Portal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475D49B-F9D1-4FAA-9520-7FD8AAC07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Search plus an integrated package of content and services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Revenue models: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Advertising, referral fees, transaction fees, subscriptions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Variations: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Horizontal/general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Vertical/specialized (</a:t>
            </a:r>
            <a:r>
              <a:rPr lang="en-US" dirty="0" err="1">
                <a:ea typeface="ＭＳ Ｐゴシック" charset="0"/>
              </a:rPr>
              <a:t>vortal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Search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C0E25D37-4876-400B-A3FC-BF3D2492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9596B817-FEDD-4D71-A589-C6C887A94B8A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20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199F22-2E29-4D3E-8EE9-3705C7D45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B2C Models: Transaction Broker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F436800E-577A-44AF-B111-55E580E63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Process online transactions for consumers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Primary value proposition—saving time and money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Revenue model: 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Transaction fees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Industries using this model: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Financial services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Travel services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Job placement services</a:t>
            </a:r>
            <a:endParaRPr lang="en-US" altLang="en-US">
              <a:solidFill>
                <a:srgbClr val="0C0C0C"/>
              </a:solidFill>
            </a:endParaRPr>
          </a:p>
          <a:p>
            <a:pPr lvl="1" eaLnBrk="1" hangingPunct="1"/>
            <a:endParaRPr lang="en-US" altLang="en-US">
              <a:solidFill>
                <a:srgbClr val="0C0C0C"/>
              </a:solidFill>
            </a:endParaRP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71624EE0-5628-43E1-9EE3-9FEFE8E1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88A1DF38-1F27-4EF1-A04A-84D35016AF22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21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630F43F-ECF8-40B3-9D3D-2985742A5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B2C Models: Market Creator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2C04679-0970-4D6C-98A5-4CDC996E9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Create digital environment where buyers and sellers can meet and transact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Examples: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dirty="0">
                <a:ea typeface="ＭＳ Ｐゴシック" charset="0"/>
              </a:rPr>
              <a:t>Priceline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dirty="0">
                <a:ea typeface="ＭＳ Ｐゴシック" charset="0"/>
              </a:rPr>
              <a:t>eBay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Revenue model: </a:t>
            </a:r>
            <a:r>
              <a:rPr lang="en-US" b="0" dirty="0">
                <a:ea typeface="+mn-ea"/>
                <a:cs typeface="+mn-cs"/>
              </a:rPr>
              <a:t>Transaction fees, fees to merchants for access</a:t>
            </a:r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4BBB096D-C2EA-4906-8AB8-0E5DBB65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ED6B4C1D-E833-4CA5-8BE0-0B9367FDAA61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22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C3B36A9-1032-4DE4-9709-CFD2CFD58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B2C Models: Service Provider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72FA1C08-C589-4D03-B128-3C3F0994A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Online services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Example: Google—Google Maps, Gmail, and so on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Value proposition 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Valuable, convenient, time-saving, low-cost alternatives to traditional service providers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Revenue models: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Sales of services, subscription fees, advertising, sales of marketing data</a:t>
            </a:r>
          </a:p>
          <a:p>
            <a:pPr eaLnBrk="1" hangingPunct="1">
              <a:buClr>
                <a:srgbClr val="EF6527"/>
              </a:buClr>
            </a:pPr>
            <a:endParaRPr lang="en-US" altLang="en-US">
              <a:solidFill>
                <a:srgbClr val="0C0C0C"/>
              </a:solidFill>
            </a:endParaRPr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7DA26FE9-9507-45CE-80B9-9DE69B0E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4423DAEC-0C7B-4E72-BB46-128DA3C15456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23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64DEC0E-01B5-4038-8275-FAF1A592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B2B Business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51B-08D7-486F-9409-1F08F9A1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Net marketplaces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E-distributor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E-procurement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Exchange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Industry consortium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Private industrial network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36D803A3-9BAF-4269-BDD5-8D2A05AB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36BB6597-A119-4789-909B-91010CB071D1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24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688CA38-66AA-42E8-8564-ED7A5BDDB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B2B Models: E-distributor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A4D3A00-5BA7-4B8D-9425-8DA6A0193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Version of retail and wholesale store, MRO goods, and indirect goods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Owned by one company seeking to serve many customers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Revenue model: </a:t>
            </a:r>
            <a:r>
              <a:rPr lang="en-US" b="0" dirty="0">
                <a:ea typeface="+mn-ea"/>
                <a:cs typeface="+mn-cs"/>
              </a:rPr>
              <a:t>Sales of goods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b="0" dirty="0">
                <a:ea typeface="+mn-ea"/>
                <a:cs typeface="+mn-cs"/>
              </a:rPr>
              <a:t>Grainger.com</a:t>
            </a:r>
          </a:p>
          <a:p>
            <a:pPr eaLnBrk="1" hangingPunct="1">
              <a:spcBef>
                <a:spcPts val="18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83D974D5-6435-47BE-9E11-C3CB90F9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65637235-4665-4EEE-ADF2-D1828335EA34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25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6D0C66A-2561-4738-A9A1-146E0A6F9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B2B Models: E-procurement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512E446-10E3-43D1-ACBB-142364541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Creates digital markets where participants transact for indirect goods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B2B service providers, application service providers (ASPs)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Revenue model: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Service fees, supply-chain management, fulfillment services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b="0" dirty="0">
                <a:ea typeface="+mn-ea"/>
                <a:cs typeface="+mn-cs"/>
              </a:rPr>
              <a:t>Ariba</a:t>
            </a:r>
          </a:p>
        </p:txBody>
      </p:sp>
      <p:sp>
        <p:nvSpPr>
          <p:cNvPr id="70660" name="Slide Number Placeholder 4">
            <a:extLst>
              <a:ext uri="{FF2B5EF4-FFF2-40B4-BE49-F238E27FC236}">
                <a16:creationId xmlns:a16="http://schemas.microsoft.com/office/drawing/2014/main" id="{EE5ADA2B-B122-49A7-9C5B-1AFA5EDB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4F496884-52A1-49FC-9EEC-4B9FDE0C9D2F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26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FE31397-AEF4-49A9-990D-4F057BDB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B2B Models: Exchanges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FFF66C1-683A-49D2-B9E1-61A791C0D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Independently owned vertical digital marketplace for direct inputs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Revenue model: </a:t>
            </a:r>
            <a:r>
              <a:rPr lang="en-US" sz="3200" b="0" dirty="0">
                <a:ea typeface="+mn-ea"/>
                <a:cs typeface="+mn-cs"/>
              </a:rPr>
              <a:t>Transaction, commission fees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Create powerful competition between suppliers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Tend to force suppliers into powerful price competition; number of exchanges has dropped dramatically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45AC5314-BEBA-4C12-9B1E-BB6E4E4B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B9B2D5F0-C8AD-4783-99CE-54AEEFCC622A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27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28C60A-5545-4DCE-B093-1BF461A58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B2B  Models: Industry Consortia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F3211DCF-C65C-4BAE-A86B-8F1752B74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Industry-owned vertical digital marketplace open to select suppliers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More successful than exchanges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Sponsored by powerful industry players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Strengthen traditional purchasing behavior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Revenue model: </a:t>
            </a:r>
            <a:r>
              <a:rPr lang="en-US" b="0" dirty="0">
                <a:ea typeface="+mn-ea"/>
                <a:cs typeface="+mn-cs"/>
              </a:rPr>
              <a:t>Transaction, commission fees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Example: </a:t>
            </a:r>
            <a:r>
              <a:rPr lang="en-US" b="0" dirty="0">
                <a:ea typeface="+mn-ea"/>
                <a:cs typeface="+mn-cs"/>
              </a:rPr>
              <a:t>Exostar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5DA138CE-CFB9-4B07-BEE2-58E154A3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239A8A81-0711-4153-A0AF-07984A264E5D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28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5D5B7AE-8B47-45BC-9F3C-992895FDB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Private Industrial Networks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FFB0DDA0-FD4B-4CED-92AD-69F28A19F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Digital network used to coordinate among firms engaged in business together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Typically evolve out of company</a:t>
            </a:r>
            <a:r>
              <a:rPr lang="ja-JP" altLang="en-US" sz="3200">
                <a:solidFill>
                  <a:srgbClr val="0C0C0C"/>
                </a:solidFill>
              </a:rPr>
              <a:t>’</a:t>
            </a:r>
            <a:r>
              <a:rPr lang="en-US" altLang="ja-JP" sz="3200">
                <a:solidFill>
                  <a:srgbClr val="0C0C0C"/>
                </a:solidFill>
              </a:rPr>
              <a:t>s internal enterprise system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Example: </a:t>
            </a:r>
            <a:r>
              <a:rPr lang="en-US" altLang="en-US" sz="3200" b="0">
                <a:solidFill>
                  <a:srgbClr val="0C0C0C"/>
                </a:solidFill>
              </a:rPr>
              <a:t>Walmart</a:t>
            </a:r>
            <a:r>
              <a:rPr lang="ja-JP" altLang="en-US" sz="3200" b="0">
                <a:solidFill>
                  <a:srgbClr val="0C0C0C"/>
                </a:solidFill>
              </a:rPr>
              <a:t>’</a:t>
            </a:r>
            <a:r>
              <a:rPr lang="en-US" altLang="ja-JP" sz="3200" b="0">
                <a:solidFill>
                  <a:srgbClr val="0C0C0C"/>
                </a:solidFill>
              </a:rPr>
              <a:t>s network for suppliers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Cost absorbed by network owner and recovered through production and distribution efficiencies</a:t>
            </a:r>
          </a:p>
          <a:p>
            <a:pPr eaLnBrk="1" hangingPunct="1">
              <a:buClr>
                <a:srgbClr val="EF6527"/>
              </a:buClr>
            </a:pPr>
            <a:endParaRPr lang="en-US" altLang="en-US" sz="3200">
              <a:solidFill>
                <a:srgbClr val="0C0C0C"/>
              </a:solidFill>
            </a:endParaRPr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C0E56CDD-7D32-4CDD-994B-483B5444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9FA157C9-A407-4808-86EA-24432D344AC3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29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1F18DA-24BB-4C9B-8452-090BBEE03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E-commerce Business Models</a:t>
            </a:r>
          </a:p>
        </p:txBody>
      </p:sp>
      <p:graphicFrame>
        <p:nvGraphicFramePr>
          <p:cNvPr id="20486" name="Rectangle 3">
            <a:extLst>
              <a:ext uri="{FF2B5EF4-FFF2-40B4-BE49-F238E27FC236}">
                <a16:creationId xmlns:a16="http://schemas.microsoft.com/office/drawing/2014/main" id="{48D8650B-7103-4890-AD9F-62AF7D2A07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225B2DFB-1269-4E08-B97A-F57AD4CB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E76CC03D-1F5A-475E-829A-1EEDD19616FC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12EE92F-234E-4205-93A2-FA678593F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E-commerce Enablers: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The Gold Rush Model 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BDCE41F5-329A-4A6C-AA7D-646DAAEB4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534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E-commerce infrastructure companies have profited the most: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Hardware, software, networking, security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E-commerce software systems, payment systems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Media solutions, performance enhancement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CRM software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Databases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Hosting services, and so on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3C962945-E23A-452D-A641-BCFB0DC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B8D2AA1C-F20A-4574-B3AD-7826B740DDA0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30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0">
            <a:extLst>
              <a:ext uri="{FF2B5EF4-FFF2-40B4-BE49-F238E27FC236}">
                <a16:creationId xmlns:a16="http://schemas.microsoft.com/office/drawing/2014/main" id="{ACD1A1EA-8579-43B7-ACC7-9C74A58CD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How E-commerce Changes Business</a:t>
            </a:r>
          </a:p>
        </p:txBody>
      </p:sp>
      <p:sp>
        <p:nvSpPr>
          <p:cNvPr id="45061" name="Rectangle 2051">
            <a:extLst>
              <a:ext uri="{FF2B5EF4-FFF2-40B4-BE49-F238E27FC236}">
                <a16:creationId xmlns:a16="http://schemas.microsoft.com/office/drawing/2014/main" id="{3FC72469-0015-44B4-9B1A-0C02756F1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60" y="1928129"/>
            <a:ext cx="7586403" cy="371067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E-commerce changes industry structure by changing: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Rivalry among existing competitors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Barriers to entry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Threat of new substitute products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Strength of suppliers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Bargaining power of buyers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0900" name="Slide Number Placeholder 4">
            <a:extLst>
              <a:ext uri="{FF2B5EF4-FFF2-40B4-BE49-F238E27FC236}">
                <a16:creationId xmlns:a16="http://schemas.microsoft.com/office/drawing/2014/main" id="{74B9B49B-56D7-4BD3-B121-53AB7B4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CB99F78A-EED3-434E-9726-DA34F686F05A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31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7E5DE2A-3DB5-4531-A6B6-8E387A99F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Industry Value Chains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A32C37E5-5D50-4A27-B9F8-0148CFA83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Set of activities performed by suppliers, manufacturers, transporters, distributors, and retailers that transform raw inputs into final products and services 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Internet reduces cost of information and other transactional costs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  <a:cs typeface="+mn-cs"/>
              </a:rPr>
              <a:t>Leads to greater operational efficiencies, lowering cost, prices, adding value for customers</a:t>
            </a:r>
          </a:p>
          <a:p>
            <a:pPr eaLnBrk="1" hangingPunct="1"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C404EF1D-1D4E-4FC2-9F2B-F872F9D7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9D68EEC8-D880-476C-8EA7-FA65D4C622F9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32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F8C7BF-82C6-4A41-9991-C6172666A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5857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ea typeface="+mj-ea"/>
                <a:cs typeface="+mj-cs"/>
              </a:rPr>
              <a:t>E-commerce and Industry Value Chains</a:t>
            </a:r>
          </a:p>
        </p:txBody>
      </p:sp>
      <p:sp>
        <p:nvSpPr>
          <p:cNvPr id="84996" name="Slide Number Placeholder 4">
            <a:extLst>
              <a:ext uri="{FF2B5EF4-FFF2-40B4-BE49-F238E27FC236}">
                <a16:creationId xmlns:a16="http://schemas.microsoft.com/office/drawing/2014/main" id="{28BF53A5-C873-42FF-9949-12351E4D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63099B4D-13BA-4256-82E1-F8D97248F7AA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33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84997" name="Picture 5" descr="EC-Fig-2">
            <a:extLst>
              <a:ext uri="{FF2B5EF4-FFF2-40B4-BE49-F238E27FC236}">
                <a16:creationId xmlns:a16="http://schemas.microsoft.com/office/drawing/2014/main" id="{EAC27E8A-17F8-4569-AE8B-53C95A0E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772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789D51-0F17-405D-9509-112AD82BF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Firm Value Chains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7CB7916-0E82-4252-A6B8-8FD58A57A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Activities that a firm engages in to create final products from raw inputs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Each step adds value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Effect of Internet: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Increases operational efficiency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Enables product differentiation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Enables precise coordination of steps in chain</a:t>
            </a:r>
          </a:p>
        </p:txBody>
      </p:sp>
      <p:sp>
        <p:nvSpPr>
          <p:cNvPr id="87044" name="Slide Number Placeholder 4">
            <a:extLst>
              <a:ext uri="{FF2B5EF4-FFF2-40B4-BE49-F238E27FC236}">
                <a16:creationId xmlns:a16="http://schemas.microsoft.com/office/drawing/2014/main" id="{C452AD5E-68DD-42AC-BB2B-BDFFCA16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943FEEC4-3A62-4A1E-AB2A-85B943976D36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34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9" name="Rectangle 25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00" name="Rectangle 25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101" name="Straight Connector 25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102" name="Rectangle 258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03" name="Rectangle 259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D63F554-20A3-46F9-8CBB-33E1F188C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100">
                <a:solidFill>
                  <a:srgbClr val="FFFFFF"/>
                </a:solidFill>
              </a:rPr>
              <a:t>E-commerce and Firm Value Chains</a:t>
            </a:r>
          </a:p>
        </p:txBody>
      </p:sp>
      <p:pic>
        <p:nvPicPr>
          <p:cNvPr id="89093" name="Picture 5" descr="EC-Fig-2">
            <a:extLst>
              <a:ext uri="{FF2B5EF4-FFF2-40B4-BE49-F238E27FC236}">
                <a16:creationId xmlns:a16="http://schemas.microsoft.com/office/drawing/2014/main" id="{C90B772C-1AB6-44F8-A282-4927BA24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945" y="643538"/>
            <a:ext cx="7952934" cy="38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26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92" name="Slide Number Placeholder 4">
            <a:extLst>
              <a:ext uri="{FF2B5EF4-FFF2-40B4-BE49-F238E27FC236}">
                <a16:creationId xmlns:a16="http://schemas.microsoft.com/office/drawing/2014/main" id="{B5799DAA-FEF5-4DF9-89B1-A40FFFE6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Aft>
                <a:spcPts val="600"/>
              </a:spcAft>
            </a:pPr>
            <a:r>
              <a:rPr lang="en-US" altLang="en-US" sz="1050">
                <a:solidFill>
                  <a:srgbClr val="FFFFFF"/>
                </a:solidFill>
                <a:latin typeface="+mn-lt"/>
                <a:ea typeface="+mn-ea"/>
              </a:rPr>
              <a:t>Slide 2-</a:t>
            </a:r>
            <a:fld id="{9DB07CB9-A46C-4FAA-BAB8-A2DFEDCADAA0}" type="slidenum">
              <a:rPr lang="en-US" altLang="en-US" sz="1050">
                <a:solidFill>
                  <a:srgbClr val="FFFFFF"/>
                </a:solidFill>
                <a:latin typeface="+mn-lt"/>
                <a:ea typeface="+mn-ea"/>
              </a:rPr>
              <a:pPr defTabSz="914400">
                <a:spcAft>
                  <a:spcPts val="600"/>
                </a:spcAft>
              </a:pPr>
              <a:t>35</a:t>
            </a:fld>
            <a:endParaRPr lang="en-US" altLang="en-US" sz="105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D1C7D67-48F2-412B-BA39-CE8CF5A61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Firm Value Webs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C96B3FA-CC96-4049-87D1-22597B5CA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Networked business ecosystem </a:t>
            </a:r>
          </a:p>
          <a:p>
            <a:pPr eaLnBrk="1" hangingPunct="1">
              <a:spcBef>
                <a:spcPts val="1200"/>
              </a:spcBef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Uses Internet technology to coordinate the value chains of business partners</a:t>
            </a:r>
          </a:p>
          <a:p>
            <a:pPr eaLnBrk="1" hangingPunct="1">
              <a:spcBef>
                <a:spcPts val="1200"/>
              </a:spcBef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Coordinates a firm</a:t>
            </a:r>
            <a:r>
              <a:rPr lang="ja-JP" altLang="en-US">
                <a:solidFill>
                  <a:srgbClr val="0C0C0C"/>
                </a:solidFill>
              </a:rPr>
              <a:t>’</a:t>
            </a:r>
            <a:r>
              <a:rPr lang="en-US" altLang="ja-JP">
                <a:solidFill>
                  <a:srgbClr val="0C0C0C"/>
                </a:solidFill>
              </a:rPr>
              <a:t>s suppliers with its own production needs using an Internet-based supply chain management system</a:t>
            </a:r>
            <a:endParaRPr lang="en-US" altLang="en-US">
              <a:solidFill>
                <a:srgbClr val="0C0C0C"/>
              </a:solidFill>
            </a:endParaRPr>
          </a:p>
        </p:txBody>
      </p:sp>
      <p:sp>
        <p:nvSpPr>
          <p:cNvPr id="91140" name="Slide Number Placeholder 4">
            <a:extLst>
              <a:ext uri="{FF2B5EF4-FFF2-40B4-BE49-F238E27FC236}">
                <a16:creationId xmlns:a16="http://schemas.microsoft.com/office/drawing/2014/main" id="{D6831ED4-5D30-4472-A326-565E1F57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80F68080-2E8D-46F3-82DF-D0506CD4AC00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36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742ECB-6C35-4B8C-AC49-66CC26EDF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100">
                <a:solidFill>
                  <a:srgbClr val="FFFFFF"/>
                </a:solidFill>
                <a:ea typeface="+mj-ea"/>
                <a:cs typeface="+mj-cs"/>
              </a:rPr>
              <a:t>Internet-enabled Value Web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3189" name="Picture 5" descr="EC-Fig-2">
            <a:extLst>
              <a:ext uri="{FF2B5EF4-FFF2-40B4-BE49-F238E27FC236}">
                <a16:creationId xmlns:a16="http://schemas.microsoft.com/office/drawing/2014/main" id="{90645DCA-1B9F-4B8E-B1FE-6BB42A33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512" y="1351335"/>
            <a:ext cx="5098562" cy="41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Slide Number Placeholder 4">
            <a:extLst>
              <a:ext uri="{FF2B5EF4-FFF2-40B4-BE49-F238E27FC236}">
                <a16:creationId xmlns:a16="http://schemas.microsoft.com/office/drawing/2014/main" id="{83981292-C717-4630-9FEB-1A2E43D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5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4232E554-BF58-4923-A6E3-E2508ECFB738}" type="slidenum">
              <a:rPr lang="en-US" altLang="en-US" sz="15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altLang="en-US" sz="15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933A-731B-4A9E-BB45-81DD6754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2F16C47-B1D1-4A95-8D5A-50E7A928C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Business Strategy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D4F2FF91-39F3-4276-A1D2-DE225E77B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Plan for achieving superior long-term returns on capital invested: that is, profit 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Five generic strategies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Product/service differentiation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Cost competition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Scope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Focus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Customer intimacy</a:t>
            </a:r>
          </a:p>
        </p:txBody>
      </p:sp>
      <p:sp>
        <p:nvSpPr>
          <p:cNvPr id="95236" name="Slide Number Placeholder 4">
            <a:extLst>
              <a:ext uri="{FF2B5EF4-FFF2-40B4-BE49-F238E27FC236}">
                <a16:creationId xmlns:a16="http://schemas.microsoft.com/office/drawing/2014/main" id="{B8F21C5D-3816-40AC-9830-329F332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2-</a:t>
            </a:r>
            <a:fld id="{7B167CB7-13DD-455B-87A7-0E947CBFB699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38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3E36003-B4C9-4013-ABA2-BE4B3AC35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>
                <a:solidFill>
                  <a:srgbClr val="FFFFFF"/>
                </a:solidFill>
                <a:ea typeface="+mj-ea"/>
                <a:cs typeface="+mj-cs"/>
              </a:rPr>
              <a:t>Eight Key Elements of a Business Model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94A3CB-5286-42BF-A5F9-B4779484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Value proposition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Revenue model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Market opportunity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Competitive environment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Competitive advantage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Market strategy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Organizational development</a:t>
            </a:r>
          </a:p>
          <a:p>
            <a:pPr marL="742950" indent="-742950" eaLnBrk="1" hangingPunct="1">
              <a:buFont typeface="+mj-lt"/>
              <a:buAutoNum type="arabicPeriod"/>
              <a:defRPr/>
            </a:pPr>
            <a:r>
              <a:rPr lang="en-US">
                <a:ea typeface="+mn-ea"/>
                <a:cs typeface="+mn-cs"/>
              </a:rPr>
              <a:t>Management team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88C6890C-89DB-4BBA-B057-0CE388D9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15FDFB7D-36BC-4979-BDA6-7967C6FF18E3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67C1142-9A47-4971-8314-80D27BAE2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1. Value Proposition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EE2352C6-E0F3-43EC-901F-A4EED4F9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D60AD265-344F-4FAA-9D86-C4EE178E6E5B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4582" name="Rectangle 3">
            <a:extLst>
              <a:ext uri="{FF2B5EF4-FFF2-40B4-BE49-F238E27FC236}">
                <a16:creationId xmlns:a16="http://schemas.microsoft.com/office/drawing/2014/main" id="{B68834DC-690B-44F0-AF57-3AC61DF0F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9561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FD5FA3A-EF26-403A-9A8C-CEF87A5E9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2. Revenue Model</a:t>
            </a: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18055327-2B12-446C-8B98-32CD9815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500">
                <a:latin typeface="Georgia" panose="02040502050405020303" pitchFamily="18" charset="0"/>
              </a:rPr>
              <a:t>Slide 2-</a:t>
            </a:r>
            <a:fld id="{107DF717-62AE-4605-856E-998723164CF3}" type="slidenum">
              <a:rPr lang="en-US" altLang="en-US" sz="15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en-US" sz="1500">
              <a:latin typeface="Georgia" panose="02040502050405020303" pitchFamily="18" charset="0"/>
            </a:endParaRPr>
          </a:p>
        </p:txBody>
      </p:sp>
      <p:graphicFrame>
        <p:nvGraphicFramePr>
          <p:cNvPr id="26630" name="Rectangle 3">
            <a:extLst>
              <a:ext uri="{FF2B5EF4-FFF2-40B4-BE49-F238E27FC236}">
                <a16:creationId xmlns:a16="http://schemas.microsoft.com/office/drawing/2014/main" id="{AC945E4F-47DA-454D-9870-F32718412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43973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205A066-8FF6-4556-AF84-F2E5BCFD6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3. Market Opportunity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87216D2-08C0-42BF-A69A-760ED7212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ja-JP" altLang="en-US"/>
              <a:t>“</a:t>
            </a:r>
            <a:r>
              <a:rPr lang="en-US" altLang="ja-JP"/>
              <a:t>What marketspace do you intend to serve and what is its size?</a:t>
            </a:r>
            <a:r>
              <a:rPr lang="ja-JP" altLang="en-US"/>
              <a:t>”</a:t>
            </a:r>
            <a:endParaRPr lang="en-US" altLang="ja-JP"/>
          </a:p>
          <a:p>
            <a:pPr lvl="1" eaLnBrk="1" hangingPunct="1"/>
            <a:r>
              <a:rPr lang="en-US" altLang="en-US"/>
              <a:t>Marketspace: Area of actual or potential commercial value in which company intends to operate</a:t>
            </a:r>
          </a:p>
          <a:p>
            <a:pPr lvl="1" eaLnBrk="1" hangingPunct="1"/>
            <a:r>
              <a:rPr lang="en-US" altLang="en-US"/>
              <a:t>Realistic market opportunity: Defined by revenue potential in each market niche in which company hopes to compete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/>
              <a:t>Market opportunity typically divided into smaller niches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C610B902-72AF-4323-A7AD-CC7183D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BDDB2BF7-BBBB-4C18-A1DD-9E502DD92590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4B694FB-E080-4E94-A2FC-030260FC0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414258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4. Competitive Environment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740E56B-DA25-4116-893B-439A6B232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ja-JP" altLang="en-US"/>
              <a:t>“</a:t>
            </a:r>
            <a:r>
              <a:rPr lang="en-US" altLang="ja-JP"/>
              <a:t>Who else occupies your intended marketspace?</a:t>
            </a:r>
            <a:r>
              <a:rPr lang="ja-JP" altLang="en-US"/>
              <a:t>”</a:t>
            </a:r>
            <a:endParaRPr lang="en-US" altLang="ja-JP"/>
          </a:p>
          <a:p>
            <a:pPr lvl="1" eaLnBrk="1" hangingPunct="1"/>
            <a:r>
              <a:rPr lang="en-US" altLang="en-US"/>
              <a:t>Other companies selling similar products in the same marketspace</a:t>
            </a:r>
          </a:p>
          <a:p>
            <a:pPr lvl="1" eaLnBrk="1" hangingPunct="1"/>
            <a:r>
              <a:rPr lang="en-US" altLang="en-US"/>
              <a:t>Includes both direct and indirect competitors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/>
              <a:t>Influenced by:</a:t>
            </a:r>
          </a:p>
          <a:p>
            <a:pPr lvl="1" eaLnBrk="1" hangingPunct="1"/>
            <a:r>
              <a:rPr lang="en-US" altLang="en-US"/>
              <a:t>Number and size of active competitors</a:t>
            </a:r>
          </a:p>
          <a:p>
            <a:pPr lvl="1" eaLnBrk="1" hangingPunct="1"/>
            <a:r>
              <a:rPr lang="en-US" altLang="en-US"/>
              <a:t>Each competitor</a:t>
            </a:r>
            <a:r>
              <a:rPr lang="ja-JP" altLang="en-US"/>
              <a:t>’</a:t>
            </a:r>
            <a:r>
              <a:rPr lang="en-US" altLang="ja-JP"/>
              <a:t>s market share</a:t>
            </a:r>
          </a:p>
          <a:p>
            <a:pPr lvl="1" eaLnBrk="1" hangingPunct="1"/>
            <a:r>
              <a:rPr lang="en-US" altLang="en-US"/>
              <a:t>Competitors</a:t>
            </a:r>
            <a:r>
              <a:rPr lang="ja-JP" altLang="en-US"/>
              <a:t>’</a:t>
            </a:r>
            <a:r>
              <a:rPr lang="en-US" altLang="ja-JP"/>
              <a:t> profitability</a:t>
            </a:r>
          </a:p>
          <a:p>
            <a:pPr lvl="1" eaLnBrk="1" hangingPunct="1"/>
            <a:r>
              <a:rPr lang="en-US" altLang="en-US"/>
              <a:t>Competitors</a:t>
            </a:r>
            <a:r>
              <a:rPr lang="ja-JP" altLang="en-US"/>
              <a:t>’</a:t>
            </a:r>
            <a:r>
              <a:rPr lang="en-US" altLang="ja-JP"/>
              <a:t> pricing</a:t>
            </a:r>
            <a:endParaRPr lang="en-US" altLang="en-US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B15E2331-B108-4C3B-9804-6D4D6D5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ADF1C46C-400B-41FF-B430-3349750C7B7D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F03E5A3-D527-4E3F-AD9D-585A1042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414258" cy="564620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 dirty="0">
                <a:solidFill>
                  <a:srgbClr val="FFFFFF"/>
                </a:solidFill>
                <a:ea typeface="+mj-ea"/>
                <a:cs typeface="+mj-cs"/>
              </a:rPr>
              <a:t>5. Competitive Advantage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FE0BA71-8627-4455-A76E-2BFFB97DA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ja-JP" altLang="en-US"/>
              <a:t>“</a:t>
            </a:r>
            <a:r>
              <a:rPr lang="en-US" altLang="ja-JP"/>
              <a:t>What special advantages does your firm bring to the marketspace?</a:t>
            </a:r>
            <a:r>
              <a:rPr lang="ja-JP" altLang="en-US"/>
              <a:t>”</a:t>
            </a:r>
            <a:endParaRPr lang="en-US" altLang="ja-JP"/>
          </a:p>
          <a:p>
            <a:pPr lvl="1" eaLnBrk="1" hangingPunct="1"/>
            <a:r>
              <a:rPr lang="en-US" altLang="en-US"/>
              <a:t>Is your product superior to or cheaper to produce than your competitors</a:t>
            </a:r>
            <a:r>
              <a:rPr lang="ja-JP" altLang="en-US"/>
              <a:t>’</a:t>
            </a:r>
            <a:r>
              <a:rPr lang="en-US" altLang="ja-JP"/>
              <a:t>?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/>
              <a:t>Important concepts:</a:t>
            </a:r>
          </a:p>
          <a:p>
            <a:pPr lvl="1" eaLnBrk="1" hangingPunct="1"/>
            <a:r>
              <a:rPr lang="en-US" altLang="en-US"/>
              <a:t>Asymmetries</a:t>
            </a:r>
          </a:p>
          <a:p>
            <a:pPr lvl="1" eaLnBrk="1" hangingPunct="1"/>
            <a:r>
              <a:rPr lang="en-US" altLang="en-US"/>
              <a:t>First-mover advantage, complementary resources</a:t>
            </a:r>
          </a:p>
          <a:p>
            <a:pPr lvl="1" eaLnBrk="1" hangingPunct="1"/>
            <a:r>
              <a:rPr lang="en-US" altLang="en-US"/>
              <a:t>Unfair competitive advantage</a:t>
            </a:r>
          </a:p>
          <a:p>
            <a:pPr lvl="1" eaLnBrk="1" hangingPunct="1"/>
            <a:r>
              <a:rPr lang="en-US" altLang="en-US"/>
              <a:t>Leverage</a:t>
            </a:r>
          </a:p>
          <a:p>
            <a:pPr lvl="1" eaLnBrk="1" hangingPunct="1"/>
            <a:r>
              <a:rPr lang="en-US" altLang="en-US"/>
              <a:t>Perfect markets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8A572E3A-12B2-4F96-8A05-0C40FEB8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t>Slide 2-</a:t>
            </a:r>
            <a:fld id="{8FA7135C-B8F9-44AD-BA98-B5CDA2B34C3C}" type="slidenum">
              <a:rPr lang="en-US" altLang="en-US" sz="1100">
                <a:solidFill>
                  <a:schemeClr val="tx2"/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en-US" sz="110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1460</Words>
  <Application>Microsoft Office PowerPoint</Application>
  <PresentationFormat>On-screen Show (4:3)</PresentationFormat>
  <Paragraphs>310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Calibri Light</vt:lpstr>
      <vt:lpstr>Georgia</vt:lpstr>
      <vt:lpstr>Tahoma</vt:lpstr>
      <vt:lpstr>Times New Roman</vt:lpstr>
      <vt:lpstr>Wingdings</vt:lpstr>
      <vt:lpstr>Retrospect</vt:lpstr>
      <vt:lpstr>E-commerce Business Models  and Concepts</vt:lpstr>
      <vt:lpstr>Tweet Tweet: Twitter’s Business Model</vt:lpstr>
      <vt:lpstr>E-commerce Business Models</vt:lpstr>
      <vt:lpstr>Eight Key Elements of a Business Model</vt:lpstr>
      <vt:lpstr>1. Value Proposition</vt:lpstr>
      <vt:lpstr>2. Revenue Model</vt:lpstr>
      <vt:lpstr>3. Market Opportunity</vt:lpstr>
      <vt:lpstr>4. Competitive Environment</vt:lpstr>
      <vt:lpstr>5. Competitive Advantage</vt:lpstr>
      <vt:lpstr>6. Market Strategy</vt:lpstr>
      <vt:lpstr>7. Organizational Development</vt:lpstr>
      <vt:lpstr>8. Management Team</vt:lpstr>
      <vt:lpstr>Raising Capital</vt:lpstr>
      <vt:lpstr>Crowdfunding Takes Off</vt:lpstr>
      <vt:lpstr>Categorizing E-commerce Business Models</vt:lpstr>
      <vt:lpstr>B2C Business Models</vt:lpstr>
      <vt:lpstr>B2C Models: E-tailer</vt:lpstr>
      <vt:lpstr>B2C  Models: Community Provider</vt:lpstr>
      <vt:lpstr>B2C Models: Content Provider</vt:lpstr>
      <vt:lpstr>B2C Business Models: Portal</vt:lpstr>
      <vt:lpstr>B2C Models: Transaction Broker</vt:lpstr>
      <vt:lpstr>B2C Models: Market Creator</vt:lpstr>
      <vt:lpstr>B2C Models: Service Provider</vt:lpstr>
      <vt:lpstr>B2B Business Models</vt:lpstr>
      <vt:lpstr>B2B Models: E-distributor</vt:lpstr>
      <vt:lpstr>B2B Models: E-procurement</vt:lpstr>
      <vt:lpstr>B2B Models: Exchanges</vt:lpstr>
      <vt:lpstr>B2B  Models: Industry Consortia</vt:lpstr>
      <vt:lpstr>Private Industrial Networks</vt:lpstr>
      <vt:lpstr>E-commerce Enablers: The Gold Rush Model </vt:lpstr>
      <vt:lpstr>How E-commerce Changes Business</vt:lpstr>
      <vt:lpstr>Industry Value Chains</vt:lpstr>
      <vt:lpstr>E-commerce and Industry Value Chains</vt:lpstr>
      <vt:lpstr>Firm Value Chains</vt:lpstr>
      <vt:lpstr>E-commerce and Firm Value Chains</vt:lpstr>
      <vt:lpstr>Firm Value Webs</vt:lpstr>
      <vt:lpstr>Internet-enabled Value Web</vt:lpstr>
      <vt:lpstr>Business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6</cp:revision>
  <dcterms:created xsi:type="dcterms:W3CDTF">2010-11-10T21:35:59Z</dcterms:created>
  <dcterms:modified xsi:type="dcterms:W3CDTF">2022-03-09T06:23:22Z</dcterms:modified>
</cp:coreProperties>
</file>