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656" r:id="rId1"/>
  </p:sldMasterIdLst>
  <p:notesMasterIdLst>
    <p:notesMasterId r:id="rId46"/>
  </p:notesMasterIdLst>
  <p:handoutMasterIdLst>
    <p:handoutMasterId r:id="rId47"/>
  </p:handoutMasterIdLst>
  <p:sldIdLst>
    <p:sldId id="440" r:id="rId2"/>
    <p:sldId id="374" r:id="rId3"/>
    <p:sldId id="426" r:id="rId4"/>
    <p:sldId id="334" r:id="rId5"/>
    <p:sldId id="335" r:id="rId6"/>
    <p:sldId id="353" r:id="rId7"/>
    <p:sldId id="354" r:id="rId8"/>
    <p:sldId id="336" r:id="rId9"/>
    <p:sldId id="337" r:id="rId10"/>
    <p:sldId id="381" r:id="rId11"/>
    <p:sldId id="430" r:id="rId12"/>
    <p:sldId id="437" r:id="rId13"/>
    <p:sldId id="431" r:id="rId14"/>
    <p:sldId id="429" r:id="rId15"/>
    <p:sldId id="360" r:id="rId16"/>
    <p:sldId id="339" r:id="rId17"/>
    <p:sldId id="361" r:id="rId18"/>
    <p:sldId id="362" r:id="rId19"/>
    <p:sldId id="375" r:id="rId20"/>
    <p:sldId id="340" r:id="rId21"/>
    <p:sldId id="363" r:id="rId22"/>
    <p:sldId id="341" r:id="rId23"/>
    <p:sldId id="364" r:id="rId24"/>
    <p:sldId id="342" r:id="rId25"/>
    <p:sldId id="365" r:id="rId26"/>
    <p:sldId id="343" r:id="rId27"/>
    <p:sldId id="366" r:id="rId28"/>
    <p:sldId id="367" r:id="rId29"/>
    <p:sldId id="344" r:id="rId30"/>
    <p:sldId id="369" r:id="rId31"/>
    <p:sldId id="345" r:id="rId32"/>
    <p:sldId id="370" r:id="rId33"/>
    <p:sldId id="427" r:id="rId34"/>
    <p:sldId id="428" r:id="rId35"/>
    <p:sldId id="346" r:id="rId36"/>
    <p:sldId id="372" r:id="rId37"/>
    <p:sldId id="432" r:id="rId38"/>
    <p:sldId id="388" r:id="rId39"/>
    <p:sldId id="439" r:id="rId40"/>
    <p:sldId id="400" r:id="rId41"/>
    <p:sldId id="408" r:id="rId42"/>
    <p:sldId id="416" r:id="rId43"/>
    <p:sldId id="405" r:id="rId44"/>
    <p:sldId id="418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>
          <p15:clr>
            <a:srgbClr val="A4A3A4"/>
          </p15:clr>
        </p15:guide>
        <p15:guide id="2" orient="horz" pos="480">
          <p15:clr>
            <a:srgbClr val="A4A3A4"/>
          </p15:clr>
        </p15:guide>
        <p15:guide id="3" orient="horz" pos="1056">
          <p15:clr>
            <a:srgbClr val="A4A3A4"/>
          </p15:clr>
        </p15:guide>
        <p15:guide id="4" orient="horz" pos="1296">
          <p15:clr>
            <a:srgbClr val="A4A3A4"/>
          </p15:clr>
        </p15:guide>
        <p15:guide id="5" pos="2880">
          <p15:clr>
            <a:srgbClr val="A4A3A4"/>
          </p15:clr>
        </p15:guide>
        <p15:guide id="6" pos="288">
          <p15:clr>
            <a:srgbClr val="A4A3A4"/>
          </p15:clr>
        </p15:guide>
        <p15:guide id="7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EDF"/>
    <a:srgbClr val="F8BE1A"/>
    <a:srgbClr val="59BBDE"/>
    <a:srgbClr val="AA1949"/>
    <a:srgbClr val="6D111B"/>
    <a:srgbClr val="162210"/>
    <a:srgbClr val="78B75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53"/>
      </p:cViewPr>
      <p:guideLst>
        <p:guide orient="horz" pos="3936"/>
        <p:guide orient="horz" pos="480"/>
        <p:guide orient="horz" pos="1056"/>
        <p:guide orient="horz" pos="1296"/>
        <p:guide pos="2880"/>
        <p:guide pos="288"/>
        <p:guide pos="5472"/>
      </p:guideLst>
    </p:cSldViewPr>
  </p:slideViewPr>
  <p:outlineViewPr>
    <p:cViewPr>
      <p:scale>
        <a:sx n="33" d="100"/>
        <a:sy n="33" d="100"/>
      </p:scale>
      <p:origin x="0" y="354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2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71D9A3-90CC-4669-924B-AFF5A381AD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4078B0-07A1-40F5-B4D4-E210C75245B1}">
      <dgm:prSet/>
      <dgm:spPr/>
      <dgm:t>
        <a:bodyPr/>
        <a:lstStyle/>
        <a:p>
          <a:r>
            <a:rPr lang="en-US"/>
            <a:t>Overall size and losses of cybercrime unclear</a:t>
          </a:r>
        </a:p>
      </dgm:t>
    </dgm:pt>
    <dgm:pt modelId="{66E80D7B-8E23-4534-BAEE-67BA1DC63354}" type="parTrans" cxnId="{9A414D16-F7A4-4DC5-8975-11A45D007E94}">
      <dgm:prSet/>
      <dgm:spPr/>
      <dgm:t>
        <a:bodyPr/>
        <a:lstStyle/>
        <a:p>
          <a:endParaRPr lang="en-US"/>
        </a:p>
      </dgm:t>
    </dgm:pt>
    <dgm:pt modelId="{82FF570A-F514-446E-8666-B8EA794E7E69}" type="sibTrans" cxnId="{9A414D16-F7A4-4DC5-8975-11A45D007E94}">
      <dgm:prSet/>
      <dgm:spPr/>
      <dgm:t>
        <a:bodyPr/>
        <a:lstStyle/>
        <a:p>
          <a:endParaRPr lang="en-US"/>
        </a:p>
      </dgm:t>
    </dgm:pt>
    <dgm:pt modelId="{F63A75E2-497D-4E9E-A96D-FF8A22261627}">
      <dgm:prSet/>
      <dgm:spPr/>
      <dgm:t>
        <a:bodyPr/>
        <a:lstStyle/>
        <a:p>
          <a:r>
            <a:rPr lang="en-US"/>
            <a:t>Reporting issues</a:t>
          </a:r>
        </a:p>
      </dgm:t>
    </dgm:pt>
    <dgm:pt modelId="{477B9DAF-0125-4339-A9C6-9D3A731C7F87}" type="parTrans" cxnId="{20295256-12A6-40D6-8077-3A64AC1BCEE0}">
      <dgm:prSet/>
      <dgm:spPr/>
      <dgm:t>
        <a:bodyPr/>
        <a:lstStyle/>
        <a:p>
          <a:endParaRPr lang="en-US"/>
        </a:p>
      </dgm:t>
    </dgm:pt>
    <dgm:pt modelId="{1B63F3E4-6A85-49DC-81D3-A8E2B433FD3D}" type="sibTrans" cxnId="{20295256-12A6-40D6-8077-3A64AC1BCEE0}">
      <dgm:prSet/>
      <dgm:spPr/>
      <dgm:t>
        <a:bodyPr/>
        <a:lstStyle/>
        <a:p>
          <a:endParaRPr lang="en-US"/>
        </a:p>
      </dgm:t>
    </dgm:pt>
    <dgm:pt modelId="{2C83D205-960E-4476-9E29-17F9225F3A41}">
      <dgm:prSet/>
      <dgm:spPr/>
      <dgm:t>
        <a:bodyPr/>
        <a:lstStyle/>
        <a:p>
          <a:r>
            <a:rPr lang="en-US"/>
            <a:t>2012 survey: Average annualized cost of cybercrime was $8.9 million/year</a:t>
          </a:r>
        </a:p>
      </dgm:t>
    </dgm:pt>
    <dgm:pt modelId="{E4BAED37-E799-4213-955E-5DEEAAEC22E4}" type="parTrans" cxnId="{2A41844A-5015-4826-B8CA-D4C462163EE2}">
      <dgm:prSet/>
      <dgm:spPr/>
      <dgm:t>
        <a:bodyPr/>
        <a:lstStyle/>
        <a:p>
          <a:endParaRPr lang="en-US"/>
        </a:p>
      </dgm:t>
    </dgm:pt>
    <dgm:pt modelId="{B6633D58-C9F8-4F8B-93CD-F2CD52414E69}" type="sibTrans" cxnId="{2A41844A-5015-4826-B8CA-D4C462163EE2}">
      <dgm:prSet/>
      <dgm:spPr/>
      <dgm:t>
        <a:bodyPr/>
        <a:lstStyle/>
        <a:p>
          <a:endParaRPr lang="en-US"/>
        </a:p>
      </dgm:t>
    </dgm:pt>
    <dgm:pt modelId="{F34A91AA-044A-43B9-847E-BF0FF0DB0964}">
      <dgm:prSet/>
      <dgm:spPr/>
      <dgm:t>
        <a:bodyPr/>
        <a:lstStyle/>
        <a:p>
          <a:r>
            <a:rPr lang="en-US"/>
            <a:t>Underground economy marketplace:</a:t>
          </a:r>
        </a:p>
      </dgm:t>
    </dgm:pt>
    <dgm:pt modelId="{6B104142-B053-4188-9D9B-D036355B9775}" type="parTrans" cxnId="{188F5A81-E145-4C8D-9D43-EB5FBBD2F3D5}">
      <dgm:prSet/>
      <dgm:spPr/>
      <dgm:t>
        <a:bodyPr/>
        <a:lstStyle/>
        <a:p>
          <a:endParaRPr lang="en-US"/>
        </a:p>
      </dgm:t>
    </dgm:pt>
    <dgm:pt modelId="{1B47983E-0FA1-449C-99DC-395C46ED704F}" type="sibTrans" cxnId="{188F5A81-E145-4C8D-9D43-EB5FBBD2F3D5}">
      <dgm:prSet/>
      <dgm:spPr/>
      <dgm:t>
        <a:bodyPr/>
        <a:lstStyle/>
        <a:p>
          <a:endParaRPr lang="en-US"/>
        </a:p>
      </dgm:t>
    </dgm:pt>
    <dgm:pt modelId="{DA4AE689-6204-44F4-8C03-3F404E200F0D}">
      <dgm:prSet/>
      <dgm:spPr/>
      <dgm:t>
        <a:bodyPr/>
        <a:lstStyle/>
        <a:p>
          <a:r>
            <a:rPr lang="en-US"/>
            <a:t>Stolen information stored on underground economy servers</a:t>
          </a:r>
        </a:p>
      </dgm:t>
    </dgm:pt>
    <dgm:pt modelId="{F88A1413-484C-4FE4-B3BC-9FDE13C508C5}" type="parTrans" cxnId="{2C0E6419-CAFF-45AE-9ABF-4BF89176D080}">
      <dgm:prSet/>
      <dgm:spPr/>
      <dgm:t>
        <a:bodyPr/>
        <a:lstStyle/>
        <a:p>
          <a:endParaRPr lang="en-US"/>
        </a:p>
      </dgm:t>
    </dgm:pt>
    <dgm:pt modelId="{B9406046-DFB5-4E2C-877D-EF696B25ECA5}" type="sibTrans" cxnId="{2C0E6419-CAFF-45AE-9ABF-4BF89176D080}">
      <dgm:prSet/>
      <dgm:spPr/>
      <dgm:t>
        <a:bodyPr/>
        <a:lstStyle/>
        <a:p>
          <a:endParaRPr lang="en-US"/>
        </a:p>
      </dgm:t>
    </dgm:pt>
    <dgm:pt modelId="{E502D17C-3E26-47EE-9D1E-5724EB6BDF60}" type="pres">
      <dgm:prSet presAssocID="{7D71D9A3-90CC-4669-924B-AFF5A381AD70}" presName="root" presStyleCnt="0">
        <dgm:presLayoutVars>
          <dgm:dir/>
          <dgm:resizeHandles val="exact"/>
        </dgm:presLayoutVars>
      </dgm:prSet>
      <dgm:spPr/>
    </dgm:pt>
    <dgm:pt modelId="{22657C9A-6567-4DCE-8623-6B5403B1DFCA}" type="pres">
      <dgm:prSet presAssocID="{834078B0-07A1-40F5-B4D4-E210C75245B1}" presName="compNode" presStyleCnt="0"/>
      <dgm:spPr/>
    </dgm:pt>
    <dgm:pt modelId="{0634382E-AC98-42AB-AD8C-37E1CFF8E516}" type="pres">
      <dgm:prSet presAssocID="{834078B0-07A1-40F5-B4D4-E210C75245B1}" presName="bgRect" presStyleLbl="bgShp" presStyleIdx="0" presStyleCnt="3"/>
      <dgm:spPr/>
    </dgm:pt>
    <dgm:pt modelId="{227D6313-FC60-4B88-A6C3-1B03DA87215C}" type="pres">
      <dgm:prSet presAssocID="{834078B0-07A1-40F5-B4D4-E210C75245B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243AD5BD-AAA5-4BC4-BA9D-1027674A1254}" type="pres">
      <dgm:prSet presAssocID="{834078B0-07A1-40F5-B4D4-E210C75245B1}" presName="spaceRect" presStyleCnt="0"/>
      <dgm:spPr/>
    </dgm:pt>
    <dgm:pt modelId="{4F47387A-74DD-4D4E-BC55-B1543A927A44}" type="pres">
      <dgm:prSet presAssocID="{834078B0-07A1-40F5-B4D4-E210C75245B1}" presName="parTx" presStyleLbl="revTx" presStyleIdx="0" presStyleCnt="5">
        <dgm:presLayoutVars>
          <dgm:chMax val="0"/>
          <dgm:chPref val="0"/>
        </dgm:presLayoutVars>
      </dgm:prSet>
      <dgm:spPr/>
    </dgm:pt>
    <dgm:pt modelId="{31C2049E-0EAF-44FF-9974-9482BAF28CDD}" type="pres">
      <dgm:prSet presAssocID="{834078B0-07A1-40F5-B4D4-E210C75245B1}" presName="desTx" presStyleLbl="revTx" presStyleIdx="1" presStyleCnt="5">
        <dgm:presLayoutVars/>
      </dgm:prSet>
      <dgm:spPr/>
    </dgm:pt>
    <dgm:pt modelId="{DA00E640-9FEC-48B7-B0B2-1BA05F058702}" type="pres">
      <dgm:prSet presAssocID="{82FF570A-F514-446E-8666-B8EA794E7E69}" presName="sibTrans" presStyleCnt="0"/>
      <dgm:spPr/>
    </dgm:pt>
    <dgm:pt modelId="{27A54680-3A16-45B2-B1C0-AA38B478A9A7}" type="pres">
      <dgm:prSet presAssocID="{2C83D205-960E-4476-9E29-17F9225F3A41}" presName="compNode" presStyleCnt="0"/>
      <dgm:spPr/>
    </dgm:pt>
    <dgm:pt modelId="{D4DB4C7F-CE79-4D2E-B1D8-DF8A40EE32E3}" type="pres">
      <dgm:prSet presAssocID="{2C83D205-960E-4476-9E29-17F9225F3A41}" presName="bgRect" presStyleLbl="bgShp" presStyleIdx="1" presStyleCnt="3"/>
      <dgm:spPr/>
    </dgm:pt>
    <dgm:pt modelId="{4E91BE5B-A0A6-4C07-9C9D-68CC9D5C2585}" type="pres">
      <dgm:prSet presAssocID="{2C83D205-960E-4476-9E29-17F9225F3A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3D290793-FCC7-4DC0-8072-93E7E2DAC59C}" type="pres">
      <dgm:prSet presAssocID="{2C83D205-960E-4476-9E29-17F9225F3A41}" presName="spaceRect" presStyleCnt="0"/>
      <dgm:spPr/>
    </dgm:pt>
    <dgm:pt modelId="{CFC8928A-3A39-4AEC-91A8-075DBADCB71D}" type="pres">
      <dgm:prSet presAssocID="{2C83D205-960E-4476-9E29-17F9225F3A41}" presName="parTx" presStyleLbl="revTx" presStyleIdx="2" presStyleCnt="5">
        <dgm:presLayoutVars>
          <dgm:chMax val="0"/>
          <dgm:chPref val="0"/>
        </dgm:presLayoutVars>
      </dgm:prSet>
      <dgm:spPr/>
    </dgm:pt>
    <dgm:pt modelId="{F1C90C8E-D63A-456B-8814-16738F667CC0}" type="pres">
      <dgm:prSet presAssocID="{B6633D58-C9F8-4F8B-93CD-F2CD52414E69}" presName="sibTrans" presStyleCnt="0"/>
      <dgm:spPr/>
    </dgm:pt>
    <dgm:pt modelId="{2A59A04F-4F29-41AE-A4CB-D2DAC2C8F685}" type="pres">
      <dgm:prSet presAssocID="{F34A91AA-044A-43B9-847E-BF0FF0DB0964}" presName="compNode" presStyleCnt="0"/>
      <dgm:spPr/>
    </dgm:pt>
    <dgm:pt modelId="{A7E5766F-25DE-4C2A-A006-6A9222DD7E2F}" type="pres">
      <dgm:prSet presAssocID="{F34A91AA-044A-43B9-847E-BF0FF0DB0964}" presName="bgRect" presStyleLbl="bgShp" presStyleIdx="2" presStyleCnt="3"/>
      <dgm:spPr/>
    </dgm:pt>
    <dgm:pt modelId="{3F479066-B46F-4C52-A717-37C9F7B2C5B1}" type="pres">
      <dgm:prSet presAssocID="{F34A91AA-044A-43B9-847E-BF0FF0DB09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4818FA6-4709-455F-9D73-EC4DEA396AB0}" type="pres">
      <dgm:prSet presAssocID="{F34A91AA-044A-43B9-847E-BF0FF0DB0964}" presName="spaceRect" presStyleCnt="0"/>
      <dgm:spPr/>
    </dgm:pt>
    <dgm:pt modelId="{13691F78-107A-432C-99D9-289F1BA192E9}" type="pres">
      <dgm:prSet presAssocID="{F34A91AA-044A-43B9-847E-BF0FF0DB0964}" presName="parTx" presStyleLbl="revTx" presStyleIdx="3" presStyleCnt="5">
        <dgm:presLayoutVars>
          <dgm:chMax val="0"/>
          <dgm:chPref val="0"/>
        </dgm:presLayoutVars>
      </dgm:prSet>
      <dgm:spPr/>
    </dgm:pt>
    <dgm:pt modelId="{6F30F420-0425-4CC5-9FEC-055F026E4213}" type="pres">
      <dgm:prSet presAssocID="{F34A91AA-044A-43B9-847E-BF0FF0DB0964}" presName="desTx" presStyleLbl="revTx" presStyleIdx="4" presStyleCnt="5">
        <dgm:presLayoutVars/>
      </dgm:prSet>
      <dgm:spPr/>
    </dgm:pt>
  </dgm:ptLst>
  <dgm:cxnLst>
    <dgm:cxn modelId="{6B43D90B-9E7E-4B10-A420-D6FF24E4E4BC}" type="presOf" srcId="{F63A75E2-497D-4E9E-A96D-FF8A22261627}" destId="{31C2049E-0EAF-44FF-9974-9482BAF28CDD}" srcOrd="0" destOrd="0" presId="urn:microsoft.com/office/officeart/2018/2/layout/IconVerticalSolidList"/>
    <dgm:cxn modelId="{9A414D16-F7A4-4DC5-8975-11A45D007E94}" srcId="{7D71D9A3-90CC-4669-924B-AFF5A381AD70}" destId="{834078B0-07A1-40F5-B4D4-E210C75245B1}" srcOrd="0" destOrd="0" parTransId="{66E80D7B-8E23-4534-BAEE-67BA1DC63354}" sibTransId="{82FF570A-F514-446E-8666-B8EA794E7E69}"/>
    <dgm:cxn modelId="{2C0E6419-CAFF-45AE-9ABF-4BF89176D080}" srcId="{F34A91AA-044A-43B9-847E-BF0FF0DB0964}" destId="{DA4AE689-6204-44F4-8C03-3F404E200F0D}" srcOrd="0" destOrd="0" parTransId="{F88A1413-484C-4FE4-B3BC-9FDE13C508C5}" sibTransId="{B9406046-DFB5-4E2C-877D-EF696B25ECA5}"/>
    <dgm:cxn modelId="{2A41844A-5015-4826-B8CA-D4C462163EE2}" srcId="{7D71D9A3-90CC-4669-924B-AFF5A381AD70}" destId="{2C83D205-960E-4476-9E29-17F9225F3A41}" srcOrd="1" destOrd="0" parTransId="{E4BAED37-E799-4213-955E-5DEEAAEC22E4}" sibTransId="{B6633D58-C9F8-4F8B-93CD-F2CD52414E69}"/>
    <dgm:cxn modelId="{48BAB973-D741-44BF-B957-5D6A48115494}" type="presOf" srcId="{DA4AE689-6204-44F4-8C03-3F404E200F0D}" destId="{6F30F420-0425-4CC5-9FEC-055F026E4213}" srcOrd="0" destOrd="0" presId="urn:microsoft.com/office/officeart/2018/2/layout/IconVerticalSolidList"/>
    <dgm:cxn modelId="{20295256-12A6-40D6-8077-3A64AC1BCEE0}" srcId="{834078B0-07A1-40F5-B4D4-E210C75245B1}" destId="{F63A75E2-497D-4E9E-A96D-FF8A22261627}" srcOrd="0" destOrd="0" parTransId="{477B9DAF-0125-4339-A9C6-9D3A731C7F87}" sibTransId="{1B63F3E4-6A85-49DC-81D3-A8E2B433FD3D}"/>
    <dgm:cxn modelId="{57815A76-06C2-488B-92FE-9F9D3F5E525B}" type="presOf" srcId="{2C83D205-960E-4476-9E29-17F9225F3A41}" destId="{CFC8928A-3A39-4AEC-91A8-075DBADCB71D}" srcOrd="0" destOrd="0" presId="urn:microsoft.com/office/officeart/2018/2/layout/IconVerticalSolidList"/>
    <dgm:cxn modelId="{188F5A81-E145-4C8D-9D43-EB5FBBD2F3D5}" srcId="{7D71D9A3-90CC-4669-924B-AFF5A381AD70}" destId="{F34A91AA-044A-43B9-847E-BF0FF0DB0964}" srcOrd="2" destOrd="0" parTransId="{6B104142-B053-4188-9D9B-D036355B9775}" sibTransId="{1B47983E-0FA1-449C-99DC-395C46ED704F}"/>
    <dgm:cxn modelId="{AE7CCD83-C2FF-4884-B359-08CBA5AE63B8}" type="presOf" srcId="{834078B0-07A1-40F5-B4D4-E210C75245B1}" destId="{4F47387A-74DD-4D4E-BC55-B1543A927A44}" srcOrd="0" destOrd="0" presId="urn:microsoft.com/office/officeart/2018/2/layout/IconVerticalSolidList"/>
    <dgm:cxn modelId="{4FE31DB8-8274-464B-8120-56BD369FF182}" type="presOf" srcId="{F34A91AA-044A-43B9-847E-BF0FF0DB0964}" destId="{13691F78-107A-432C-99D9-289F1BA192E9}" srcOrd="0" destOrd="0" presId="urn:microsoft.com/office/officeart/2018/2/layout/IconVerticalSolidList"/>
    <dgm:cxn modelId="{A15385C9-BE44-45BA-B0B7-7E1D400DC4AF}" type="presOf" srcId="{7D71D9A3-90CC-4669-924B-AFF5A381AD70}" destId="{E502D17C-3E26-47EE-9D1E-5724EB6BDF60}" srcOrd="0" destOrd="0" presId="urn:microsoft.com/office/officeart/2018/2/layout/IconVerticalSolidList"/>
    <dgm:cxn modelId="{83C232BB-5186-44D0-97C7-3400C0EC90E6}" type="presParOf" srcId="{E502D17C-3E26-47EE-9D1E-5724EB6BDF60}" destId="{22657C9A-6567-4DCE-8623-6B5403B1DFCA}" srcOrd="0" destOrd="0" presId="urn:microsoft.com/office/officeart/2018/2/layout/IconVerticalSolidList"/>
    <dgm:cxn modelId="{06C37508-063D-449B-B138-4FC9FCC96681}" type="presParOf" srcId="{22657C9A-6567-4DCE-8623-6B5403B1DFCA}" destId="{0634382E-AC98-42AB-AD8C-37E1CFF8E516}" srcOrd="0" destOrd="0" presId="urn:microsoft.com/office/officeart/2018/2/layout/IconVerticalSolidList"/>
    <dgm:cxn modelId="{3796011B-961C-4DCA-90D4-A64AF3D74254}" type="presParOf" srcId="{22657C9A-6567-4DCE-8623-6B5403B1DFCA}" destId="{227D6313-FC60-4B88-A6C3-1B03DA87215C}" srcOrd="1" destOrd="0" presId="urn:microsoft.com/office/officeart/2018/2/layout/IconVerticalSolidList"/>
    <dgm:cxn modelId="{CEA7BCD8-52B0-4A46-A6EC-BDCE6FB9D2BA}" type="presParOf" srcId="{22657C9A-6567-4DCE-8623-6B5403B1DFCA}" destId="{243AD5BD-AAA5-4BC4-BA9D-1027674A1254}" srcOrd="2" destOrd="0" presId="urn:microsoft.com/office/officeart/2018/2/layout/IconVerticalSolidList"/>
    <dgm:cxn modelId="{53B4C7AC-4A5D-4153-81A9-9B1A399195F0}" type="presParOf" srcId="{22657C9A-6567-4DCE-8623-6B5403B1DFCA}" destId="{4F47387A-74DD-4D4E-BC55-B1543A927A44}" srcOrd="3" destOrd="0" presId="urn:microsoft.com/office/officeart/2018/2/layout/IconVerticalSolidList"/>
    <dgm:cxn modelId="{32466950-11BA-4229-A007-5BAF1A143AF0}" type="presParOf" srcId="{22657C9A-6567-4DCE-8623-6B5403B1DFCA}" destId="{31C2049E-0EAF-44FF-9974-9482BAF28CDD}" srcOrd="4" destOrd="0" presId="urn:microsoft.com/office/officeart/2018/2/layout/IconVerticalSolidList"/>
    <dgm:cxn modelId="{72E71C96-3CD3-45E1-A666-02AED7CB4462}" type="presParOf" srcId="{E502D17C-3E26-47EE-9D1E-5724EB6BDF60}" destId="{DA00E640-9FEC-48B7-B0B2-1BA05F058702}" srcOrd="1" destOrd="0" presId="urn:microsoft.com/office/officeart/2018/2/layout/IconVerticalSolidList"/>
    <dgm:cxn modelId="{9040D047-D665-49AB-B602-AAC154AFE7E9}" type="presParOf" srcId="{E502D17C-3E26-47EE-9D1E-5724EB6BDF60}" destId="{27A54680-3A16-45B2-B1C0-AA38B478A9A7}" srcOrd="2" destOrd="0" presId="urn:microsoft.com/office/officeart/2018/2/layout/IconVerticalSolidList"/>
    <dgm:cxn modelId="{C8956DA1-D08A-43AA-B25B-EFB6F06B282B}" type="presParOf" srcId="{27A54680-3A16-45B2-B1C0-AA38B478A9A7}" destId="{D4DB4C7F-CE79-4D2E-B1D8-DF8A40EE32E3}" srcOrd="0" destOrd="0" presId="urn:microsoft.com/office/officeart/2018/2/layout/IconVerticalSolidList"/>
    <dgm:cxn modelId="{A26FB1BA-3A68-4C0B-A5C0-33DCE6F12631}" type="presParOf" srcId="{27A54680-3A16-45B2-B1C0-AA38B478A9A7}" destId="{4E91BE5B-A0A6-4C07-9C9D-68CC9D5C2585}" srcOrd="1" destOrd="0" presId="urn:microsoft.com/office/officeart/2018/2/layout/IconVerticalSolidList"/>
    <dgm:cxn modelId="{63A71AA3-F65E-4FCF-B1B3-3496A0F68E9D}" type="presParOf" srcId="{27A54680-3A16-45B2-B1C0-AA38B478A9A7}" destId="{3D290793-FCC7-4DC0-8072-93E7E2DAC59C}" srcOrd="2" destOrd="0" presId="urn:microsoft.com/office/officeart/2018/2/layout/IconVerticalSolidList"/>
    <dgm:cxn modelId="{16CF2FDD-C354-44BA-A3B0-07DCD839AAC7}" type="presParOf" srcId="{27A54680-3A16-45B2-B1C0-AA38B478A9A7}" destId="{CFC8928A-3A39-4AEC-91A8-075DBADCB71D}" srcOrd="3" destOrd="0" presId="urn:microsoft.com/office/officeart/2018/2/layout/IconVerticalSolidList"/>
    <dgm:cxn modelId="{69A78279-2E34-4CCF-95F7-B20CD98B8AA4}" type="presParOf" srcId="{E502D17C-3E26-47EE-9D1E-5724EB6BDF60}" destId="{F1C90C8E-D63A-456B-8814-16738F667CC0}" srcOrd="3" destOrd="0" presId="urn:microsoft.com/office/officeart/2018/2/layout/IconVerticalSolidList"/>
    <dgm:cxn modelId="{7501C540-6A45-4E0A-834E-12B8607F3F05}" type="presParOf" srcId="{E502D17C-3E26-47EE-9D1E-5724EB6BDF60}" destId="{2A59A04F-4F29-41AE-A4CB-D2DAC2C8F685}" srcOrd="4" destOrd="0" presId="urn:microsoft.com/office/officeart/2018/2/layout/IconVerticalSolidList"/>
    <dgm:cxn modelId="{71CF548A-8EFB-4A69-9806-88DCB96AD4A5}" type="presParOf" srcId="{2A59A04F-4F29-41AE-A4CB-D2DAC2C8F685}" destId="{A7E5766F-25DE-4C2A-A006-6A9222DD7E2F}" srcOrd="0" destOrd="0" presId="urn:microsoft.com/office/officeart/2018/2/layout/IconVerticalSolidList"/>
    <dgm:cxn modelId="{2A11694B-C959-4796-861A-6729813DA275}" type="presParOf" srcId="{2A59A04F-4F29-41AE-A4CB-D2DAC2C8F685}" destId="{3F479066-B46F-4C52-A717-37C9F7B2C5B1}" srcOrd="1" destOrd="0" presId="urn:microsoft.com/office/officeart/2018/2/layout/IconVerticalSolidList"/>
    <dgm:cxn modelId="{29B1983D-2F20-4FC9-B19D-2E131356BA6A}" type="presParOf" srcId="{2A59A04F-4F29-41AE-A4CB-D2DAC2C8F685}" destId="{C4818FA6-4709-455F-9D73-EC4DEA396AB0}" srcOrd="2" destOrd="0" presId="urn:microsoft.com/office/officeart/2018/2/layout/IconVerticalSolidList"/>
    <dgm:cxn modelId="{4BAC0364-B830-4B56-BF91-6D816C5D6B91}" type="presParOf" srcId="{2A59A04F-4F29-41AE-A4CB-D2DAC2C8F685}" destId="{13691F78-107A-432C-99D9-289F1BA192E9}" srcOrd="3" destOrd="0" presId="urn:microsoft.com/office/officeart/2018/2/layout/IconVerticalSolidList"/>
    <dgm:cxn modelId="{F94360A9-4AC7-4444-9647-FEA4062A3791}" type="presParOf" srcId="{2A59A04F-4F29-41AE-A4CB-D2DAC2C8F685}" destId="{6F30F420-0425-4CC5-9FEC-055F026E421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34382E-AC98-42AB-AD8C-37E1CFF8E516}">
      <dsp:nvSpPr>
        <dsp:cNvPr id="0" name=""/>
        <dsp:cNvSpPr/>
      </dsp:nvSpPr>
      <dsp:spPr>
        <a:xfrm>
          <a:off x="0" y="3598"/>
          <a:ext cx="4941519" cy="1682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D6313-FC60-4B88-A6C3-1B03DA87215C}">
      <dsp:nvSpPr>
        <dsp:cNvPr id="0" name=""/>
        <dsp:cNvSpPr/>
      </dsp:nvSpPr>
      <dsp:spPr>
        <a:xfrm>
          <a:off x="509025" y="382212"/>
          <a:ext cx="925500" cy="925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7387A-74DD-4D4E-BC55-B1543A927A44}">
      <dsp:nvSpPr>
        <dsp:cNvPr id="0" name=""/>
        <dsp:cNvSpPr/>
      </dsp:nvSpPr>
      <dsp:spPr>
        <a:xfrm>
          <a:off x="1943550" y="3598"/>
          <a:ext cx="2223683" cy="168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89" tIns="178089" rIns="178089" bIns="178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Overall size and losses of cybercrime unclear</a:t>
          </a:r>
        </a:p>
      </dsp:txBody>
      <dsp:txXfrm>
        <a:off x="1943550" y="3598"/>
        <a:ext cx="2223683" cy="1682727"/>
      </dsp:txXfrm>
    </dsp:sp>
    <dsp:sp modelId="{31C2049E-0EAF-44FF-9974-9482BAF28CDD}">
      <dsp:nvSpPr>
        <dsp:cNvPr id="0" name=""/>
        <dsp:cNvSpPr/>
      </dsp:nvSpPr>
      <dsp:spPr>
        <a:xfrm>
          <a:off x="4167233" y="3598"/>
          <a:ext cx="772385" cy="168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89" tIns="178089" rIns="178089" bIns="17808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Reporting issues</a:t>
          </a:r>
        </a:p>
      </dsp:txBody>
      <dsp:txXfrm>
        <a:off x="4167233" y="3598"/>
        <a:ext cx="772385" cy="1682727"/>
      </dsp:txXfrm>
    </dsp:sp>
    <dsp:sp modelId="{D4DB4C7F-CE79-4D2E-B1D8-DF8A40EE32E3}">
      <dsp:nvSpPr>
        <dsp:cNvPr id="0" name=""/>
        <dsp:cNvSpPr/>
      </dsp:nvSpPr>
      <dsp:spPr>
        <a:xfrm>
          <a:off x="0" y="2107007"/>
          <a:ext cx="4941519" cy="1682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1BE5B-A0A6-4C07-9C9D-68CC9D5C2585}">
      <dsp:nvSpPr>
        <dsp:cNvPr id="0" name=""/>
        <dsp:cNvSpPr/>
      </dsp:nvSpPr>
      <dsp:spPr>
        <a:xfrm>
          <a:off x="509025" y="2485621"/>
          <a:ext cx="925500" cy="925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8928A-3A39-4AEC-91A8-075DBADCB71D}">
      <dsp:nvSpPr>
        <dsp:cNvPr id="0" name=""/>
        <dsp:cNvSpPr/>
      </dsp:nvSpPr>
      <dsp:spPr>
        <a:xfrm>
          <a:off x="1943550" y="2107007"/>
          <a:ext cx="2996068" cy="168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89" tIns="178089" rIns="178089" bIns="178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2012 survey: Average annualized cost of cybercrime was $8.9 million/year</a:t>
          </a:r>
        </a:p>
      </dsp:txBody>
      <dsp:txXfrm>
        <a:off x="1943550" y="2107007"/>
        <a:ext cx="2996068" cy="1682727"/>
      </dsp:txXfrm>
    </dsp:sp>
    <dsp:sp modelId="{A7E5766F-25DE-4C2A-A006-6A9222DD7E2F}">
      <dsp:nvSpPr>
        <dsp:cNvPr id="0" name=""/>
        <dsp:cNvSpPr/>
      </dsp:nvSpPr>
      <dsp:spPr>
        <a:xfrm>
          <a:off x="0" y="4210417"/>
          <a:ext cx="4941519" cy="1682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479066-B46F-4C52-A717-37C9F7B2C5B1}">
      <dsp:nvSpPr>
        <dsp:cNvPr id="0" name=""/>
        <dsp:cNvSpPr/>
      </dsp:nvSpPr>
      <dsp:spPr>
        <a:xfrm>
          <a:off x="509025" y="4589030"/>
          <a:ext cx="925500" cy="925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91F78-107A-432C-99D9-289F1BA192E9}">
      <dsp:nvSpPr>
        <dsp:cNvPr id="0" name=""/>
        <dsp:cNvSpPr/>
      </dsp:nvSpPr>
      <dsp:spPr>
        <a:xfrm>
          <a:off x="1943550" y="4210417"/>
          <a:ext cx="2223683" cy="168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89" tIns="178089" rIns="178089" bIns="1780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Underground economy marketplace:</a:t>
          </a:r>
        </a:p>
      </dsp:txBody>
      <dsp:txXfrm>
        <a:off x="1943550" y="4210417"/>
        <a:ext cx="2223683" cy="1682727"/>
      </dsp:txXfrm>
    </dsp:sp>
    <dsp:sp modelId="{6F30F420-0425-4CC5-9FEC-055F026E4213}">
      <dsp:nvSpPr>
        <dsp:cNvPr id="0" name=""/>
        <dsp:cNvSpPr/>
      </dsp:nvSpPr>
      <dsp:spPr>
        <a:xfrm>
          <a:off x="4167233" y="4210417"/>
          <a:ext cx="772385" cy="168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089" tIns="178089" rIns="178089" bIns="17808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Stolen information stored on underground economy servers</a:t>
          </a:r>
        </a:p>
      </dsp:txBody>
      <dsp:txXfrm>
        <a:off x="4167233" y="4210417"/>
        <a:ext cx="772385" cy="168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D224128-151B-4801-99DE-474E2BA3AB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8C43748-94FC-436C-9696-F583DB16993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38E0898-AAF8-4B92-9325-9460A55ABBD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24D4DC3-FED6-47E9-A604-7D59666DA6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74724D5-6ED4-4782-80A7-A6CD22354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ABFF91AC-2173-4088-B951-C94507F9D4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35E6E19-E8B9-4808-8D50-A275B821D0B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65C58E34-9388-4268-9A8C-515B3987DC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F5CE649-9BB6-4860-BAC6-A761FB79C43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AE01381-4E68-42C7-9CF0-1AD0F025E4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B854DE8-9D9A-44E2-880B-CF73905613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956CE7-13B6-46F5-B95F-8FCD904512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C45EBAAF-3802-4FB5-A828-E432467701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3B797047-CEEA-4F53-9DC3-5BB218FC5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A4FFFBD3-1EB8-4EE7-A2FA-A301C69FA8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57EC4C6-AA8E-478B-AB10-103E8F4E9333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>
            <a:extLst>
              <a:ext uri="{FF2B5EF4-FFF2-40B4-BE49-F238E27FC236}">
                <a16:creationId xmlns:a16="http://schemas.microsoft.com/office/drawing/2014/main" id="{7B8DEDD7-433D-4EC6-94D8-1F9DDC0D7A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6" name="Notes Placeholder 2">
            <a:extLst>
              <a:ext uri="{FF2B5EF4-FFF2-40B4-BE49-F238E27FC236}">
                <a16:creationId xmlns:a16="http://schemas.microsoft.com/office/drawing/2014/main" id="{A501D0A2-8C57-440E-AE6B-EC47457E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7" name="Slide Number Placeholder 3">
            <a:extLst>
              <a:ext uri="{FF2B5EF4-FFF2-40B4-BE49-F238E27FC236}">
                <a16:creationId xmlns:a16="http://schemas.microsoft.com/office/drawing/2014/main" id="{9C342BBB-C7D4-424E-8781-3EA669CDA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4B7B628-F358-42FA-B148-CB039BEF3E1B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>
            <a:extLst>
              <a:ext uri="{FF2B5EF4-FFF2-40B4-BE49-F238E27FC236}">
                <a16:creationId xmlns:a16="http://schemas.microsoft.com/office/drawing/2014/main" id="{C3DFDB5A-421B-470C-8A85-35A613FB51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4" name="Notes Placeholder 2">
            <a:extLst>
              <a:ext uri="{FF2B5EF4-FFF2-40B4-BE49-F238E27FC236}">
                <a16:creationId xmlns:a16="http://schemas.microsoft.com/office/drawing/2014/main" id="{6E4F51F2-3399-4650-8E45-2F382126C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5" name="Slide Number Placeholder 3">
            <a:extLst>
              <a:ext uri="{FF2B5EF4-FFF2-40B4-BE49-F238E27FC236}">
                <a16:creationId xmlns:a16="http://schemas.microsoft.com/office/drawing/2014/main" id="{1E458813-937E-487C-9DF8-8A87B18B1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ACDEFD-99D0-43CE-B5D0-A97189BBB83C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AFF2058E-420C-4875-BE2A-A0CDE91E6B5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B67C3653-B780-4C25-BA71-F506AFF9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08320A20-B3F6-4615-9C03-DD38F22F3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DAA395-E976-4AF4-AA8A-D23E1B177986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>
            <a:extLst>
              <a:ext uri="{FF2B5EF4-FFF2-40B4-BE49-F238E27FC236}">
                <a16:creationId xmlns:a16="http://schemas.microsoft.com/office/drawing/2014/main" id="{B3B52498-909F-4001-859C-4D8BBDDFD0D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Notes Placeholder 2">
            <a:extLst>
              <a:ext uri="{FF2B5EF4-FFF2-40B4-BE49-F238E27FC236}">
                <a16:creationId xmlns:a16="http://schemas.microsoft.com/office/drawing/2014/main" id="{84DF5245-72FA-423F-8C48-CC1E49DCB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0115" name="Slide Number Placeholder 3">
            <a:extLst>
              <a:ext uri="{FF2B5EF4-FFF2-40B4-BE49-F238E27FC236}">
                <a16:creationId xmlns:a16="http://schemas.microsoft.com/office/drawing/2014/main" id="{87CA6A6C-4D02-4D76-B2CE-4C2487A8E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A698AE-1E4D-4122-97EF-80312A6B1F65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BA8ED689-9851-4690-AC18-768038E4C2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E08B6C84-866C-45DE-AF6D-421E78069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80B113D4-E3B6-484F-8CE4-8144CB096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293DC86-BA29-4961-991B-36EB55D53E70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>
            <a:extLst>
              <a:ext uri="{FF2B5EF4-FFF2-40B4-BE49-F238E27FC236}">
                <a16:creationId xmlns:a16="http://schemas.microsoft.com/office/drawing/2014/main" id="{96073A89-C93D-4397-8034-77ADDD440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60B96E-0A85-4499-A9EF-E26DB02B26B1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5B5F3960-7681-4E0E-AFA7-7F78037315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094B6891-F1A8-42EC-8BDC-756D1715E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A3380C38-6A90-4D76-8A4C-345A4E7D09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29DBD158-5883-4C8C-BF73-C089F598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C26702E2-3F05-4F0F-A14B-B88E3E004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5F86E1-6A9C-4433-A588-56446E2D024D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lide Image Placeholder 1">
            <a:extLst>
              <a:ext uri="{FF2B5EF4-FFF2-40B4-BE49-F238E27FC236}">
                <a16:creationId xmlns:a16="http://schemas.microsoft.com/office/drawing/2014/main" id="{D3B2057C-39F9-4D81-B593-3C2D94AEC5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4" name="Notes Placeholder 2">
            <a:extLst>
              <a:ext uri="{FF2B5EF4-FFF2-40B4-BE49-F238E27FC236}">
                <a16:creationId xmlns:a16="http://schemas.microsoft.com/office/drawing/2014/main" id="{8E71BA43-BF3C-44C4-A826-AF996C581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Slide Number Placeholder 3">
            <a:extLst>
              <a:ext uri="{FF2B5EF4-FFF2-40B4-BE49-F238E27FC236}">
                <a16:creationId xmlns:a16="http://schemas.microsoft.com/office/drawing/2014/main" id="{38C54E85-8845-4928-84F9-0DAB5E22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53F16EA-6E0D-4432-A038-86245A215E11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Slide Image Placeholder 1">
            <a:extLst>
              <a:ext uri="{FF2B5EF4-FFF2-40B4-BE49-F238E27FC236}">
                <a16:creationId xmlns:a16="http://schemas.microsoft.com/office/drawing/2014/main" id="{3A363D62-06DE-4782-A535-C2767CC6BD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2" name="Notes Placeholder 2">
            <a:extLst>
              <a:ext uri="{FF2B5EF4-FFF2-40B4-BE49-F238E27FC236}">
                <a16:creationId xmlns:a16="http://schemas.microsoft.com/office/drawing/2014/main" id="{0F51AD58-9EA1-4941-A883-4D1174F7D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Slide Number Placeholder 3">
            <a:extLst>
              <a:ext uri="{FF2B5EF4-FFF2-40B4-BE49-F238E27FC236}">
                <a16:creationId xmlns:a16="http://schemas.microsoft.com/office/drawing/2014/main" id="{3BBBC5C6-5346-401F-B308-7EBAABA47F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3B2041-38E5-443A-8096-52AA9886B1C7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>
            <a:extLst>
              <a:ext uri="{FF2B5EF4-FFF2-40B4-BE49-F238E27FC236}">
                <a16:creationId xmlns:a16="http://schemas.microsoft.com/office/drawing/2014/main" id="{39C6F8F5-85DF-4ABE-BCA2-AFC4559718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F9C677A-6997-4CF6-8C92-5A4F501A9372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6026085C-7F94-48D2-AF89-22F829F98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3130A65E-653D-499C-A351-DF172EF9D3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>
            <a:extLst>
              <a:ext uri="{FF2B5EF4-FFF2-40B4-BE49-F238E27FC236}">
                <a16:creationId xmlns:a16="http://schemas.microsoft.com/office/drawing/2014/main" id="{E29898B4-1BC8-40A2-8C7C-BDC978565B6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2" name="Notes Placeholder 2">
            <a:extLst>
              <a:ext uri="{FF2B5EF4-FFF2-40B4-BE49-F238E27FC236}">
                <a16:creationId xmlns:a16="http://schemas.microsoft.com/office/drawing/2014/main" id="{E6D831EA-62CA-45FC-B963-AD4585FE9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3" name="Slide Number Placeholder 3">
            <a:extLst>
              <a:ext uri="{FF2B5EF4-FFF2-40B4-BE49-F238E27FC236}">
                <a16:creationId xmlns:a16="http://schemas.microsoft.com/office/drawing/2014/main" id="{224A397C-FE61-4EA5-9506-17545C020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DAE4BD9-69C8-4F9E-8DAD-21844EB3D08C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>
            <a:extLst>
              <a:ext uri="{FF2B5EF4-FFF2-40B4-BE49-F238E27FC236}">
                <a16:creationId xmlns:a16="http://schemas.microsoft.com/office/drawing/2014/main" id="{24F1193B-4355-49E3-BD39-C489CF6F1F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>
            <a:extLst>
              <a:ext uri="{FF2B5EF4-FFF2-40B4-BE49-F238E27FC236}">
                <a16:creationId xmlns:a16="http://schemas.microsoft.com/office/drawing/2014/main" id="{55C97FE0-5102-44EB-BCC0-0E2AE24A1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6499" name="Slide Number Placeholder 3">
            <a:extLst>
              <a:ext uri="{FF2B5EF4-FFF2-40B4-BE49-F238E27FC236}">
                <a16:creationId xmlns:a16="http://schemas.microsoft.com/office/drawing/2014/main" id="{FEAF90E5-30CF-4507-90FD-CB39AE646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CE1FDEF-8EBE-4638-B8A4-C89BEB3D1741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>
            <a:extLst>
              <a:ext uri="{FF2B5EF4-FFF2-40B4-BE49-F238E27FC236}">
                <a16:creationId xmlns:a16="http://schemas.microsoft.com/office/drawing/2014/main" id="{DC9414F3-65AC-4113-9209-475951AE38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86165E2-CD27-4072-9FD9-0E1DE30F8D61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41DB7B38-87A3-4E5E-AA4D-A9EB2F424C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E7874476-E48B-4477-9BF7-18911B659B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Slide Image Placeholder 1">
            <a:extLst>
              <a:ext uri="{FF2B5EF4-FFF2-40B4-BE49-F238E27FC236}">
                <a16:creationId xmlns:a16="http://schemas.microsoft.com/office/drawing/2014/main" id="{C10A0B5F-D7DB-42F9-B518-1F9C053968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4" name="Notes Placeholder 2">
            <a:extLst>
              <a:ext uri="{FF2B5EF4-FFF2-40B4-BE49-F238E27FC236}">
                <a16:creationId xmlns:a16="http://schemas.microsoft.com/office/drawing/2014/main" id="{B223B9AC-76D9-4C48-AD9C-32FB7B9CC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Slide Number Placeholder 3">
            <a:extLst>
              <a:ext uri="{FF2B5EF4-FFF2-40B4-BE49-F238E27FC236}">
                <a16:creationId xmlns:a16="http://schemas.microsoft.com/office/drawing/2014/main" id="{0BCE3BC9-7F55-48B7-9F90-1432FC6C1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BA61A1-1191-4575-ACF6-6D7231277316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>
            <a:extLst>
              <a:ext uri="{FF2B5EF4-FFF2-40B4-BE49-F238E27FC236}">
                <a16:creationId xmlns:a16="http://schemas.microsoft.com/office/drawing/2014/main" id="{51D37F99-D922-477E-A728-D2342E80B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7FF4B-0D18-4D51-9C35-B4B67534A73A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2C3A81CE-4364-4857-9790-5758E5C91A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C86F808D-95C2-4A9C-A9E5-BFD84E101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Slide Image Placeholder 1">
            <a:extLst>
              <a:ext uri="{FF2B5EF4-FFF2-40B4-BE49-F238E27FC236}">
                <a16:creationId xmlns:a16="http://schemas.microsoft.com/office/drawing/2014/main" id="{9802F0A6-494A-476B-9D3C-C9B33BDB69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0" name="Notes Placeholder 2">
            <a:extLst>
              <a:ext uri="{FF2B5EF4-FFF2-40B4-BE49-F238E27FC236}">
                <a16:creationId xmlns:a16="http://schemas.microsoft.com/office/drawing/2014/main" id="{25C7549E-DE9B-4DED-9CFF-6876928CC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4691" name="Slide Number Placeholder 3">
            <a:extLst>
              <a:ext uri="{FF2B5EF4-FFF2-40B4-BE49-F238E27FC236}">
                <a16:creationId xmlns:a16="http://schemas.microsoft.com/office/drawing/2014/main" id="{4147FDA0-100B-49A1-98E5-926B7A827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A24FBA-3468-4474-9C0D-291538E67198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7">
            <a:extLst>
              <a:ext uri="{FF2B5EF4-FFF2-40B4-BE49-F238E27FC236}">
                <a16:creationId xmlns:a16="http://schemas.microsoft.com/office/drawing/2014/main" id="{1F0767F2-DD6E-48D1-8A43-80CA9CB091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31BD4B-CE07-4275-B875-D96FFC945A0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E73942-281E-4F12-A96A-C09BB479BA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A5734C7B-F220-4929-930F-78F7FAB43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Slide Image Placeholder 1">
            <a:extLst>
              <a:ext uri="{FF2B5EF4-FFF2-40B4-BE49-F238E27FC236}">
                <a16:creationId xmlns:a16="http://schemas.microsoft.com/office/drawing/2014/main" id="{62927AFD-F3CB-4CCA-B78C-B3397E79A9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6" name="Notes Placeholder 2">
            <a:extLst>
              <a:ext uri="{FF2B5EF4-FFF2-40B4-BE49-F238E27FC236}">
                <a16:creationId xmlns:a16="http://schemas.microsoft.com/office/drawing/2014/main" id="{E5673A81-3DBA-452A-B524-44FC7A529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Slide Number Placeholder 3">
            <a:extLst>
              <a:ext uri="{FF2B5EF4-FFF2-40B4-BE49-F238E27FC236}">
                <a16:creationId xmlns:a16="http://schemas.microsoft.com/office/drawing/2014/main" id="{5E008A90-22C8-4E7D-AA3A-40AE079EB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CB866A-4C97-4E0E-AF59-0B9A4CA4D330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Slide Image Placeholder 1">
            <a:extLst>
              <a:ext uri="{FF2B5EF4-FFF2-40B4-BE49-F238E27FC236}">
                <a16:creationId xmlns:a16="http://schemas.microsoft.com/office/drawing/2014/main" id="{2619D058-9609-46D4-AC6B-48CE3E79612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4" name="Notes Placeholder 2">
            <a:extLst>
              <a:ext uri="{FF2B5EF4-FFF2-40B4-BE49-F238E27FC236}">
                <a16:creationId xmlns:a16="http://schemas.microsoft.com/office/drawing/2014/main" id="{F06975EB-E1E8-4B97-8CE1-2EED7C3B2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Slide Number Placeholder 3">
            <a:extLst>
              <a:ext uri="{FF2B5EF4-FFF2-40B4-BE49-F238E27FC236}">
                <a16:creationId xmlns:a16="http://schemas.microsoft.com/office/drawing/2014/main" id="{9DBEC118-725F-4320-A21B-495976CAF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204496-8B73-474E-9334-792482BADAA6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>
            <a:extLst>
              <a:ext uri="{FF2B5EF4-FFF2-40B4-BE49-F238E27FC236}">
                <a16:creationId xmlns:a16="http://schemas.microsoft.com/office/drawing/2014/main" id="{9D3E5BCA-4565-4954-9284-CD4771A53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1E8EA7F-AEE0-424E-BD2E-CAC9BE83B797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F199A526-6436-428B-8B46-EE3CD82E40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F3E327C9-4337-42C1-8AD1-2ECAC6963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Slide Image Placeholder 1">
            <a:extLst>
              <a:ext uri="{FF2B5EF4-FFF2-40B4-BE49-F238E27FC236}">
                <a16:creationId xmlns:a16="http://schemas.microsoft.com/office/drawing/2014/main" id="{00B3E3FD-46D6-4FA3-A4C3-9A9D2E11856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0" name="Notes Placeholder 2">
            <a:extLst>
              <a:ext uri="{FF2B5EF4-FFF2-40B4-BE49-F238E27FC236}">
                <a16:creationId xmlns:a16="http://schemas.microsoft.com/office/drawing/2014/main" id="{609BC631-6D23-4E47-B325-77DFD33B8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Slide Number Placeholder 3">
            <a:extLst>
              <a:ext uri="{FF2B5EF4-FFF2-40B4-BE49-F238E27FC236}">
                <a16:creationId xmlns:a16="http://schemas.microsoft.com/office/drawing/2014/main" id="{8FD6C73B-EDF7-4CDE-AC3F-8329B3C88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3536DD3-28C6-4D8E-8024-362029E2C8AA}" type="slidenum">
              <a:rPr lang="en-US" altLang="en-US" sz="1200"/>
              <a:pPr/>
              <a:t>30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0A53CE45-8A40-4122-B37A-EBAB17366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DFBBAC-DB01-47AD-92B6-1CD0CD121AAC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7C0B2D3B-4E9F-4619-9E79-A98C066D4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8636A66C-BCCF-43D7-BCC9-3B91C7582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>
            <a:extLst>
              <a:ext uri="{FF2B5EF4-FFF2-40B4-BE49-F238E27FC236}">
                <a16:creationId xmlns:a16="http://schemas.microsoft.com/office/drawing/2014/main" id="{ADB81DF7-F33F-4CD0-88B3-BA976B2E65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A2BC68-8F39-4990-8A96-EBA6131FC6AF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1327A0F3-C409-4FA9-BAF6-B40D4B14A6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2B350AA2-33FA-48D6-BB21-0841F775E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Slide Image Placeholder 1">
            <a:extLst>
              <a:ext uri="{FF2B5EF4-FFF2-40B4-BE49-F238E27FC236}">
                <a16:creationId xmlns:a16="http://schemas.microsoft.com/office/drawing/2014/main" id="{F057B7F3-5639-428F-8AE9-CC9CD779DE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6" name="Notes Placeholder 2">
            <a:extLst>
              <a:ext uri="{FF2B5EF4-FFF2-40B4-BE49-F238E27FC236}">
                <a16:creationId xmlns:a16="http://schemas.microsoft.com/office/drawing/2014/main" id="{E9B341CE-0D4E-4AB8-858D-A83581A5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Slide Number Placeholder 3">
            <a:extLst>
              <a:ext uri="{FF2B5EF4-FFF2-40B4-BE49-F238E27FC236}">
                <a16:creationId xmlns:a16="http://schemas.microsoft.com/office/drawing/2014/main" id="{E59FB7E6-376E-46CA-B637-AB09DBB80E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CEDF4B-0605-4E55-94BC-BF58423347D4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Slide Image Placeholder 1">
            <a:extLst>
              <a:ext uri="{FF2B5EF4-FFF2-40B4-BE49-F238E27FC236}">
                <a16:creationId xmlns:a16="http://schemas.microsoft.com/office/drawing/2014/main" id="{11AFC0E2-B082-44E8-A403-04E8A7CAC9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4" name="Notes Placeholder 2">
            <a:extLst>
              <a:ext uri="{FF2B5EF4-FFF2-40B4-BE49-F238E27FC236}">
                <a16:creationId xmlns:a16="http://schemas.microsoft.com/office/drawing/2014/main" id="{53506753-2F3F-48FC-BE31-448E3364A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Slide Number Placeholder 3">
            <a:extLst>
              <a:ext uri="{FF2B5EF4-FFF2-40B4-BE49-F238E27FC236}">
                <a16:creationId xmlns:a16="http://schemas.microsoft.com/office/drawing/2014/main" id="{228599B3-F39D-4E67-B90F-9E89A1EF7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6C36B0B-7CA7-40E0-8244-92DFFA86D095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Slide Image Placeholder 1">
            <a:extLst>
              <a:ext uri="{FF2B5EF4-FFF2-40B4-BE49-F238E27FC236}">
                <a16:creationId xmlns:a16="http://schemas.microsoft.com/office/drawing/2014/main" id="{395D5AD9-3833-47E9-8B18-7B98F562EC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22" name="Notes Placeholder 2">
            <a:extLst>
              <a:ext uri="{FF2B5EF4-FFF2-40B4-BE49-F238E27FC236}">
                <a16:creationId xmlns:a16="http://schemas.microsoft.com/office/drawing/2014/main" id="{1280A698-584E-4CF4-AE49-8989B6B28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3123" name="Slide Number Placeholder 3">
            <a:extLst>
              <a:ext uri="{FF2B5EF4-FFF2-40B4-BE49-F238E27FC236}">
                <a16:creationId xmlns:a16="http://schemas.microsoft.com/office/drawing/2014/main" id="{E3E953F3-5294-4FD6-922F-83DE6AE35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33AF804-C8F3-4E13-96A5-275D53F864ED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>
            <a:extLst>
              <a:ext uri="{FF2B5EF4-FFF2-40B4-BE49-F238E27FC236}">
                <a16:creationId xmlns:a16="http://schemas.microsoft.com/office/drawing/2014/main" id="{53E57FB1-58D9-457A-8839-E5885EBB7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8CCA61-1F98-4BF9-8140-41E38BC24489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90F468EA-2798-4EBE-BAD8-B91CE90774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D5532D1E-DD82-42DB-BF7A-1C8C07313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Slide Image Placeholder 1">
            <a:extLst>
              <a:ext uri="{FF2B5EF4-FFF2-40B4-BE49-F238E27FC236}">
                <a16:creationId xmlns:a16="http://schemas.microsoft.com/office/drawing/2014/main" id="{50C2B1B5-3EA9-40F2-9350-C9706BB3C0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7218" name="Notes Placeholder 2">
            <a:extLst>
              <a:ext uri="{FF2B5EF4-FFF2-40B4-BE49-F238E27FC236}">
                <a16:creationId xmlns:a16="http://schemas.microsoft.com/office/drawing/2014/main" id="{BA3A0AFA-90FF-4A8E-8C91-B2E71D1BE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7219" name="Slide Number Placeholder 3">
            <a:extLst>
              <a:ext uri="{FF2B5EF4-FFF2-40B4-BE49-F238E27FC236}">
                <a16:creationId xmlns:a16="http://schemas.microsoft.com/office/drawing/2014/main" id="{A7447096-D117-47DF-BE8A-494639295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F603F1-2998-4FFB-BE68-7E7479DDFBBB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Slide Image Placeholder 1">
            <a:extLst>
              <a:ext uri="{FF2B5EF4-FFF2-40B4-BE49-F238E27FC236}">
                <a16:creationId xmlns:a16="http://schemas.microsoft.com/office/drawing/2014/main" id="{6914D0B2-8353-4CAA-82BF-2EFCFC3719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9266" name="Notes Placeholder 2">
            <a:extLst>
              <a:ext uri="{FF2B5EF4-FFF2-40B4-BE49-F238E27FC236}">
                <a16:creationId xmlns:a16="http://schemas.microsoft.com/office/drawing/2014/main" id="{E4C79C9A-4A63-49F5-901C-A47CD75E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9267" name="Slide Number Placeholder 3">
            <a:extLst>
              <a:ext uri="{FF2B5EF4-FFF2-40B4-BE49-F238E27FC236}">
                <a16:creationId xmlns:a16="http://schemas.microsoft.com/office/drawing/2014/main" id="{59D5A306-AE67-4024-8B83-B47B53E5A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BD2698-21F7-4EB2-86E3-A92D0BCD3B34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Slide Image Placeholder 1">
            <a:extLst>
              <a:ext uri="{FF2B5EF4-FFF2-40B4-BE49-F238E27FC236}">
                <a16:creationId xmlns:a16="http://schemas.microsoft.com/office/drawing/2014/main" id="{BA04291C-FAB1-4E2C-A706-DAECD1534D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1314" name="Notes Placeholder 2">
            <a:extLst>
              <a:ext uri="{FF2B5EF4-FFF2-40B4-BE49-F238E27FC236}">
                <a16:creationId xmlns:a16="http://schemas.microsoft.com/office/drawing/2014/main" id="{E05E6A52-9EB0-470A-B2E6-45B1CB082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1315" name="Slide Number Placeholder 3">
            <a:extLst>
              <a:ext uri="{FF2B5EF4-FFF2-40B4-BE49-F238E27FC236}">
                <a16:creationId xmlns:a16="http://schemas.microsoft.com/office/drawing/2014/main" id="{8D05E132-5610-49FC-AB55-DD09AC743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8F41FB-2123-493C-9C24-E364ACEE864C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7">
            <a:extLst>
              <a:ext uri="{FF2B5EF4-FFF2-40B4-BE49-F238E27FC236}">
                <a16:creationId xmlns:a16="http://schemas.microsoft.com/office/drawing/2014/main" id="{E3447E3B-EB14-4DBA-B20D-620FF0B5E4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7E8404A-9A21-47BF-97F3-5793AD8686A7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042B93CC-DCBF-46F1-997C-FC16299B62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78178062-0CB0-46D7-89A5-CD79B64226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Slide Image Placeholder 1">
            <a:extLst>
              <a:ext uri="{FF2B5EF4-FFF2-40B4-BE49-F238E27FC236}">
                <a16:creationId xmlns:a16="http://schemas.microsoft.com/office/drawing/2014/main" id="{944A47DA-E041-4271-9C0A-DD04AC8495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8482" name="Notes Placeholder 2">
            <a:extLst>
              <a:ext uri="{FF2B5EF4-FFF2-40B4-BE49-F238E27FC236}">
                <a16:creationId xmlns:a16="http://schemas.microsoft.com/office/drawing/2014/main" id="{D915D359-6B00-43F9-8ECE-13C287EEC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8483" name="Slide Number Placeholder 3">
            <a:extLst>
              <a:ext uri="{FF2B5EF4-FFF2-40B4-BE49-F238E27FC236}">
                <a16:creationId xmlns:a16="http://schemas.microsoft.com/office/drawing/2014/main" id="{D7C1116B-FD88-4F25-ABAB-AC73DBB6F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1D5494D-80BC-472A-AC6D-899E283B5024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418328DF-5A9E-4C2F-98C1-5D7E2EF682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4B6F0C6-9BB7-4184-8CDF-BA71F2F32443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D165B72D-B8D0-4D13-90A4-6DACEF0E4B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D2679C8-CD17-4349-8B9D-FB10E3DAE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Slide Image Placeholder 1">
            <a:extLst>
              <a:ext uri="{FF2B5EF4-FFF2-40B4-BE49-F238E27FC236}">
                <a16:creationId xmlns:a16="http://schemas.microsoft.com/office/drawing/2014/main" id="{5AA71242-0E02-48F1-8CFD-BEC80EA4FC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0530" name="Notes Placeholder 2">
            <a:extLst>
              <a:ext uri="{FF2B5EF4-FFF2-40B4-BE49-F238E27FC236}">
                <a16:creationId xmlns:a16="http://schemas.microsoft.com/office/drawing/2014/main" id="{EA3EF2D7-38DD-4F9B-8168-CE076FF28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0531" name="Slide Number Placeholder 3">
            <a:extLst>
              <a:ext uri="{FF2B5EF4-FFF2-40B4-BE49-F238E27FC236}">
                <a16:creationId xmlns:a16="http://schemas.microsoft.com/office/drawing/2014/main" id="{C344FB30-64A2-49CD-BD24-417DBD72B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6BDF67-A3A9-40D3-AB65-D327EC70EDEA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Slide Image Placeholder 1">
            <a:extLst>
              <a:ext uri="{FF2B5EF4-FFF2-40B4-BE49-F238E27FC236}">
                <a16:creationId xmlns:a16="http://schemas.microsoft.com/office/drawing/2014/main" id="{27E7D835-AFD0-40B4-B9B5-5475BC89B8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2578" name="Notes Placeholder 2">
            <a:extLst>
              <a:ext uri="{FF2B5EF4-FFF2-40B4-BE49-F238E27FC236}">
                <a16:creationId xmlns:a16="http://schemas.microsoft.com/office/drawing/2014/main" id="{8245E07A-F51C-4CEC-9780-988BBE5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2579" name="Slide Number Placeholder 3">
            <a:extLst>
              <a:ext uri="{FF2B5EF4-FFF2-40B4-BE49-F238E27FC236}">
                <a16:creationId xmlns:a16="http://schemas.microsoft.com/office/drawing/2014/main" id="{D84085FE-788E-4514-9DF3-8873F5B86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AC329F-1CED-489E-9B1E-071DB529505E}" type="slidenum">
              <a:rPr lang="en-US" altLang="en-US" sz="1200"/>
              <a:pPr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Slide Image Placeholder 1">
            <a:extLst>
              <a:ext uri="{FF2B5EF4-FFF2-40B4-BE49-F238E27FC236}">
                <a16:creationId xmlns:a16="http://schemas.microsoft.com/office/drawing/2014/main" id="{C4CDB52B-4DC8-4DC4-8965-7AC1FFEA107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6674" name="Notes Placeholder 2">
            <a:extLst>
              <a:ext uri="{FF2B5EF4-FFF2-40B4-BE49-F238E27FC236}">
                <a16:creationId xmlns:a16="http://schemas.microsoft.com/office/drawing/2014/main" id="{F1749CEE-6BCB-43FB-B7F1-BCDFD9AA5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56675" name="Slide Number Placeholder 3">
            <a:extLst>
              <a:ext uri="{FF2B5EF4-FFF2-40B4-BE49-F238E27FC236}">
                <a16:creationId xmlns:a16="http://schemas.microsoft.com/office/drawing/2014/main" id="{ED696A69-6DAF-4D4B-970E-C23D9586C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6689D3-5460-4D1D-8D1B-0A10B1A3CCFC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>
            <a:extLst>
              <a:ext uri="{FF2B5EF4-FFF2-40B4-BE49-F238E27FC236}">
                <a16:creationId xmlns:a16="http://schemas.microsoft.com/office/drawing/2014/main" id="{2DDC226C-DFB4-4CCD-9CE3-7465C129CD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6" name="Notes Placeholder 2">
            <a:extLst>
              <a:ext uri="{FF2B5EF4-FFF2-40B4-BE49-F238E27FC236}">
                <a16:creationId xmlns:a16="http://schemas.microsoft.com/office/drawing/2014/main" id="{D3580DDF-C218-43B6-9019-FF5962DD5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4E14F0B4-4803-4984-BF50-0BC8057D7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D97203-EA7D-4530-A0FA-D1971004BBBD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D2A3CC27-7AEF-4A91-A547-91C59DBF37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09E42E2F-74FC-4B1E-A9E5-E3DF96FEE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5" name="Slide Number Placeholder 3">
            <a:extLst>
              <a:ext uri="{FF2B5EF4-FFF2-40B4-BE49-F238E27FC236}">
                <a16:creationId xmlns:a16="http://schemas.microsoft.com/office/drawing/2014/main" id="{B32ED3D4-22E8-4A5A-B6A1-06124397EE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42ECFA-1AB0-45E2-B8BB-78AD34676388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4D77B84F-F387-4153-931C-81A185137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09D647-8F37-4480-BD6A-EF887AAA76F7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2727BEEB-3E2B-478D-9498-668EB9E80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54B04C11-5E22-4937-BC73-FC025A5FD8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CC856702-CB4A-4844-9DF4-5935F14457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65057D-B7A5-4475-B12A-EE91CE69185B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1EC537F5-3C65-4036-A5BE-F3A815CFE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AA0ACFE-1347-47B5-9C15-2F47F8B0D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>
            <a:extLst>
              <a:ext uri="{FF2B5EF4-FFF2-40B4-BE49-F238E27FC236}">
                <a16:creationId xmlns:a16="http://schemas.microsoft.com/office/drawing/2014/main" id="{EF03EDA5-FB8D-44D7-B395-94B855E308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8" name="Notes Placeholder 2">
            <a:extLst>
              <a:ext uri="{FF2B5EF4-FFF2-40B4-BE49-F238E27FC236}">
                <a16:creationId xmlns:a16="http://schemas.microsoft.com/office/drawing/2014/main" id="{29266030-CB8F-4045-B73C-6EAFB762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9" name="Slide Number Placeholder 3">
            <a:extLst>
              <a:ext uri="{FF2B5EF4-FFF2-40B4-BE49-F238E27FC236}">
                <a16:creationId xmlns:a16="http://schemas.microsoft.com/office/drawing/2014/main" id="{DAF7CB33-E0B3-468C-931A-9904CC8AC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06A6A0D-6FAB-4CBB-8157-6BFD76AEC4C1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E1FC-CDA0-419C-B906-47306A569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370B1-CC14-4FF7-9430-6FC15FCF3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593F6-D599-44DA-BB2F-47263D52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50C9E-B3D4-40C4-A755-5F721CE2A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EE81-5E01-455C-ABD4-5810156E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47054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0B89-9F58-4FC3-BFCF-9C428BA3A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64C1A-6E82-4EFF-972A-7B290DF9B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C0DC-52C4-4536-BBE3-B325F2E7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754B-60BD-4553-AD44-44825B5A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15BA-49A0-4F86-A08A-796C83370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1213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B58D7-BF92-452D-80FD-6F0817D13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2722D-7F19-4978-9C1E-02BFAB28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7B46-8552-4604-A03A-5B623E32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21FF-F4F2-4D3C-9C64-E815A110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E8EB0-53F6-4837-BF77-5D5B36F1C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85459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5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6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 sz="3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4114800" cy="30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AC5F6E90-3AB6-407B-92CA-4A3304CF3798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487B933-AA95-4081-9D71-806F60C60AA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Slide 5-</a:t>
            </a:r>
            <a:fld id="{26756F3E-BD9B-44B0-9F2C-6576B0FCDA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652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6AED-B8CA-4BEA-84D9-792D486A6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908A0-E46B-4E29-954E-1F60D4FCE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9248B-E508-43BB-B981-6D13ADAE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24CD-8082-4B60-9A16-50CE7269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C6E3-5B6B-422D-B36F-6BD7589E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57DA2147-6665-4D64-AA94-97BDE82992A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321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8F7B-6293-40E1-893F-FBCFD1D5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91ABA-7806-4DF3-9342-BD6C0BA30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5B013-7BDE-4BFD-978C-9D878D6C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99621-F384-40D5-8845-39A9604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349D0-0506-476F-AD5B-C83A3474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65629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1196-C313-4835-80B9-86012D0E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8DD5E-989E-4DA4-8B1C-872D653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0CAD7-8A25-4D6D-AA8B-DD7600255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B68E-B5A1-4ED2-9701-A9D1D5D3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D4D07-3543-4B91-B082-749A649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9D0BE-CEB0-4FBE-A57D-01F27C56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198C3295-F14C-48F9-BC95-B187E692717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24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B43A-7E61-44C9-94A4-0CAB679E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4DFAC-DC54-408E-91A7-C677D741A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20D12-F16D-4773-BD1A-29C9800D6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6EDA1-0A73-436A-94CC-57153DB62A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A6F99C-9AA3-4896-9D54-0AB78C34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189345-0F1C-4910-A855-C9B0B119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FAD08-C76C-438F-9A87-CBD7E13A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08F8C-30FC-4601-8B7A-9748941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0074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D7F-6A55-40B0-BCD5-AE47D9949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66174-C73D-4CEA-86F7-EF397197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5521C-D32B-4CDD-A00C-A99E76A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B2FB7-9955-4941-8919-2AD97CEF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5234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66302-1873-4C04-8BDE-1B2C3716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ECDA2-9604-42BC-B7FC-77739D3AF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194B9-5866-4A2C-A7A8-14BE9F73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D55FA2DE-3786-4879-8A5F-5FAC14C951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87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CC45-A9C7-426E-A7C8-7D1EB3CF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2577-5CAE-4202-8B1D-E306F98E0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E444-BDD5-4E2D-AB03-7C22A7116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463C-5694-4CB7-A691-AC1C75D0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CB096-E616-4C8A-B8C5-15DE524F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DDF61-B95A-48FC-94B0-2BE34F1A2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0545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95B2-AB14-4352-A209-B6077A53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F85A5-F91F-4CE1-A729-A311AC0954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E69F2-7491-42A2-94B6-2C5B8907C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CE0C4-54CA-4720-B10C-6FEB2FB95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2A17D-85B0-4169-9FAC-CA52D048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0C066-3578-48D7-8B83-A38719B5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47292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DDCEC-B355-4707-9003-CD66BC7A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943D-4200-4C26-A981-0C765F34C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5BB32-3F56-4B9B-868C-54C2D8BE9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BFF67-2BF7-4079-B22F-3AE47C12373F}" type="datetimeFigureOut">
              <a:rPr lang="en-GB" smtClean="0"/>
              <a:t>17/05/2022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0BEC5-1A0B-43BF-A287-CAEB007B8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466CE-FD24-4D40-9A17-716DF2807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Slide 5-</a:t>
            </a:r>
            <a:fld id="{F7192D2D-F43D-4665-860C-CC39579B1E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0223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  <p:sldLayoutId id="2147484668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D4B5F-66E9-4C44-A14F-099EE9BE2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GB" sz="6500"/>
              <a:t>E-commerce Security and Payment Systems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357EB-CFA9-4848-BDB1-47A2682A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Slide 5-</a:t>
            </a:r>
            <a:fld id="{F7192D2D-F43D-4665-860C-CC39579B1E8F}" type="slidenum">
              <a:rPr lang="en-US" alt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54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16B60B1-2BE9-4D0B-B166-0F34F4BD9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Most Common Security Threats in the 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E-commerce Environment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55726CD-DC91-4A31-8F47-D8FEE0EFC2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Malicious code (malware, exploits)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Drive-by downloads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Viruses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Worms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Ransomware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Trojan horses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Backdoors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Bots, botnets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Threats at both client and server levels</a:t>
            </a:r>
          </a:p>
        </p:txBody>
      </p:sp>
      <p:sp>
        <p:nvSpPr>
          <p:cNvPr id="79876" name="Slide Number Placeholder 1">
            <a:extLst>
              <a:ext uri="{FF2B5EF4-FFF2-40B4-BE49-F238E27FC236}">
                <a16:creationId xmlns:a16="http://schemas.microsoft.com/office/drawing/2014/main" id="{18F18605-793A-4377-B4FC-484CDF52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9035D9E3-BE5A-4994-B215-B40AE429B308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26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1927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00E6BCBD-90CB-4D30-9AA1-F4CD38BA1C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Most Common Security Threats (cont.)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6D3812-9163-4F0C-B435-BC8F8C1183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Potentially unwanted programs (PUPs)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Browser parasites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Adware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Spyware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Phishing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Social engineering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E-mail scams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Spear-phishing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Identity fraud/theft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81924" name="Slide Number Placeholder 1">
            <a:extLst>
              <a:ext uri="{FF2B5EF4-FFF2-40B4-BE49-F238E27FC236}">
                <a16:creationId xmlns:a16="http://schemas.microsoft.com/office/drawing/2014/main" id="{E52870AE-91EE-4351-B2EC-9D6DE042E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D7688009-7D77-4F19-8388-6D41205B1EAD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974" name="Rectangle 7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3975" name="Freeform: Shape 7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33CD2B4-99B9-420D-92D9-FC7BE0616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Most Common Security Threats (cont.)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F64F011-038D-4A66-9047-DAC356F672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Hacking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Hackers vs. crackers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Types of hackers: White, black, grey hats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Hacktivism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Cybervandalism: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Disrupting, defacing, destroying Web site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Data breach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Losing control over corporate information to outsiders</a:t>
            </a:r>
          </a:p>
        </p:txBody>
      </p:sp>
      <p:sp>
        <p:nvSpPr>
          <p:cNvPr id="83972" name="Slide Number Placeholder 1">
            <a:extLst>
              <a:ext uri="{FF2B5EF4-FFF2-40B4-BE49-F238E27FC236}">
                <a16:creationId xmlns:a16="http://schemas.microsoft.com/office/drawing/2014/main" id="{3B926095-3EFD-4AB4-8F82-94BD4415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F5C26CC0-10BC-4FD4-8EC2-EAD9D8BD3316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5" name="Freeform: Shape 144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7" name="Freeform: Shape 146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9FA384A-F78F-49AF-A14F-F5CFBF127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Most Common Security Threats (cont.)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584726A-23F3-47AC-ADF8-9E749F964C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Credit card fraud/theft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Spoofing and pharming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Spam (junk) Web sites (link farms)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Identity fraud/theft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Denial of service (DoS) attack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Hackers flood site with useless traffic to overwhelm network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Distributed denial of service (DDoS) attack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87044" name="Slide Number Placeholder 1">
            <a:extLst>
              <a:ext uri="{FF2B5EF4-FFF2-40B4-BE49-F238E27FC236}">
                <a16:creationId xmlns:a16="http://schemas.microsoft.com/office/drawing/2014/main" id="{0A006529-75D9-4D64-99DF-D17859AFE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F87CA1FD-FC7B-4060-BD79-F5C5EF6CC9D3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55E201D5-057D-4244-B2F6-07BFF8E57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Most Common Security Threats (cont.)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C4FC06B-6A9F-48FA-ABB2-6C3B0E4A4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Sniffing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Eavesdropping program that monitors information traveling over a network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Insider attacks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Poorly designed server and client software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Social network security issues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Mobile platform security issues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Vishing, smishing, madware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Cloud security issues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89092" name="Slide Number Placeholder 1">
            <a:extLst>
              <a:ext uri="{FF2B5EF4-FFF2-40B4-BE49-F238E27FC236}">
                <a16:creationId xmlns:a16="http://schemas.microsoft.com/office/drawing/2014/main" id="{3490F248-9A96-4E61-B892-BC800492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87F310FB-BCC9-4907-A081-B8A3FD0FD8A1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87677EAA-4B04-4C3A-A249-E6AE8BC3F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Technology Solutions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34C6013-E7D2-423A-AB97-BDB1BCD418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Protecting Internet communications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Encryption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Securing channels of communication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SSL, VPNs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 Protecting networks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Firewalls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Protecting servers and clients 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93188" name="Slide Number Placeholder 1">
            <a:extLst>
              <a:ext uri="{FF2B5EF4-FFF2-40B4-BE49-F238E27FC236}">
                <a16:creationId xmlns:a16="http://schemas.microsoft.com/office/drawing/2014/main" id="{92B014B1-6C36-48DA-830C-1E729A10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DA4727D3-8A88-47BA-A1E1-E2E8BB837423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7187B2FA-898D-4358-AA35-D901D198C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Available to Achieve Site Security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5236" name="Picture 5" descr="EC-5 - Fig-5">
            <a:extLst>
              <a:ext uri="{FF2B5EF4-FFF2-40B4-BE49-F238E27FC236}">
                <a16:creationId xmlns:a16="http://schemas.microsoft.com/office/drawing/2014/main" id="{3A3590E5-AEBE-4E42-84B1-4445C16D3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843386"/>
            <a:ext cx="4806627" cy="501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Slide Number Placeholder 1">
            <a:extLst>
              <a:ext uri="{FF2B5EF4-FFF2-40B4-BE49-F238E27FC236}">
                <a16:creationId xmlns:a16="http://schemas.microsoft.com/office/drawing/2014/main" id="{0BE4AE6E-42BB-4640-ABF7-17484053E4D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9F8EB485-C801-4D0A-822C-1EBE40754466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16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836D11B-7A68-4E7B-A10D-14AC0AD244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Encryption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08389E-64BD-48AA-B59E-5C78D28DD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Encryption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Transforms data into cipher text readable only by sender and receiver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Secures stored information and information transmission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Provides 4 of 6 key dimensions of e-commerce security: 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Message integrity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Nonrepudiation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Authentication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Confidentiality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97284" name="Slide Number Placeholder 1">
            <a:extLst>
              <a:ext uri="{FF2B5EF4-FFF2-40B4-BE49-F238E27FC236}">
                <a16:creationId xmlns:a16="http://schemas.microsoft.com/office/drawing/2014/main" id="{10921C17-AFF3-4AAC-9890-4377C794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E620062F-9790-45ED-A3CB-0DC6CD993446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F70A221-9EFE-4472-B022-8C142B4BA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Symmetric Key Encryption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49870C0A-A37C-447D-821E-67AD0D2D3E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Sender and receiver use same digital key to encrypt and decrypt message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Requires different set of keys for each transaction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Strength of encryption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Length of binary key used to encrypt data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Data Encryption Standard (DES)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Advanced Encryption Standard (AES)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Most widely used symmetric key encryption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Uses 128-, 192-, and 256-bit encryption keys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Other standards use keys with up to 2,048 bits</a:t>
            </a:r>
          </a:p>
        </p:txBody>
      </p:sp>
      <p:sp>
        <p:nvSpPr>
          <p:cNvPr id="99332" name="Slide Number Placeholder 1">
            <a:extLst>
              <a:ext uri="{FF2B5EF4-FFF2-40B4-BE49-F238E27FC236}">
                <a16:creationId xmlns:a16="http://schemas.microsoft.com/office/drawing/2014/main" id="{F5DFA50B-E315-4D00-A2A2-0E156457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AEB24B5C-918F-47E3-873E-83959DE3EEB3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18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94" name="Rectangle 2050">
            <a:extLst>
              <a:ext uri="{FF2B5EF4-FFF2-40B4-BE49-F238E27FC236}">
                <a16:creationId xmlns:a16="http://schemas.microsoft.com/office/drawing/2014/main" id="{6C5A6186-1C40-4117-A655-2A37FE36E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Public Key Encryption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1378" name="Rectangle 2051">
            <a:extLst>
              <a:ext uri="{FF2B5EF4-FFF2-40B4-BE49-F238E27FC236}">
                <a16:creationId xmlns:a16="http://schemas.microsoft.com/office/drawing/2014/main" id="{F415BC7E-2BAB-494E-B362-3294B70A9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900"/>
              <a:t>Uses two mathematically related digital keys </a:t>
            </a:r>
          </a:p>
          <a:p>
            <a:pPr lvl="1" eaLnBrk="1" hangingPunct="1"/>
            <a:r>
              <a:rPr lang="en-US" altLang="en-US" sz="1900"/>
              <a:t>Public key (widely disseminated)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1900"/>
              <a:t>Private key (kept secret by owner)</a:t>
            </a:r>
          </a:p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en-US" altLang="en-US" sz="1900"/>
              <a:t>Both keys used to encrypt and decrypt message</a:t>
            </a:r>
          </a:p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en-US" altLang="en-US" sz="1900"/>
              <a:t>Once key used to encrypt message, same key cannot be used to decrypt message</a:t>
            </a:r>
          </a:p>
          <a:p>
            <a:pPr eaLnBrk="1" hangingPunct="1">
              <a:spcAft>
                <a:spcPts val="600"/>
              </a:spcAft>
              <a:buClr>
                <a:srgbClr val="EF6527"/>
              </a:buClr>
            </a:pPr>
            <a:r>
              <a:rPr lang="en-US" altLang="en-US" sz="1900"/>
              <a:t>Sender uses recipient</a:t>
            </a:r>
            <a:r>
              <a:rPr lang="ja-JP" altLang="en-US" sz="1900"/>
              <a:t>’</a:t>
            </a:r>
            <a:r>
              <a:rPr lang="en-US" altLang="ja-JP" sz="1900"/>
              <a:t>s public key to encrypt message; recipient uses private key to decrypt it</a:t>
            </a:r>
          </a:p>
          <a:p>
            <a:pPr eaLnBrk="1" hangingPunct="1">
              <a:buClr>
                <a:srgbClr val="EF6527"/>
              </a:buClr>
            </a:pPr>
            <a:endParaRPr lang="en-US" altLang="en-US" sz="1900"/>
          </a:p>
        </p:txBody>
      </p:sp>
      <p:sp>
        <p:nvSpPr>
          <p:cNvPr id="101380" name="Slide Number Placeholder 1">
            <a:extLst>
              <a:ext uri="{FF2B5EF4-FFF2-40B4-BE49-F238E27FC236}">
                <a16:creationId xmlns:a16="http://schemas.microsoft.com/office/drawing/2014/main" id="{A036448D-BD25-4FFA-BD93-23DEA772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9966AB1B-64B1-4E5D-ABE3-8F9CF3B57717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3746" y="303591"/>
            <a:ext cx="3251495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FC02B55A-F961-499D-BEE5-741C372280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5770" y="637125"/>
            <a:ext cx="2851707" cy="5256371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900">
                <a:solidFill>
                  <a:schemeClr val="bg1"/>
                </a:solidFill>
                <a:ea typeface="+mj-ea"/>
                <a:cs typeface="+mj-cs"/>
              </a:rPr>
              <a:t>The E-commerce Security Environment</a:t>
            </a:r>
          </a:p>
        </p:txBody>
      </p:sp>
      <p:sp>
        <p:nvSpPr>
          <p:cNvPr id="63492" name="Slide Number Placeholder 1">
            <a:extLst>
              <a:ext uri="{FF2B5EF4-FFF2-40B4-BE49-F238E27FC236}">
                <a16:creationId xmlns:a16="http://schemas.microsoft.com/office/drawing/2014/main" id="{2C2266A7-7673-41D4-A727-D0DD3108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rgbClr val="898989"/>
                </a:solidFill>
                <a:latin typeface="Georgia" panose="02040502050405020303" pitchFamily="18" charset="0"/>
              </a:rPr>
              <a:t>Slide 5-</a:t>
            </a:r>
            <a:fld id="{7C10AF4E-804D-43F8-9F9E-2246F77F5901}" type="slidenum">
              <a:rPr lang="en-US" altLang="en-US" sz="1000">
                <a:solidFill>
                  <a:srgbClr val="898989"/>
                </a:solidFill>
                <a:latin typeface="Georgia" panose="02040502050405020303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altLang="en-US" sz="1000">
              <a:solidFill>
                <a:srgbClr val="898989"/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63494" name="Rectangle 3">
            <a:extLst>
              <a:ext uri="{FF2B5EF4-FFF2-40B4-BE49-F238E27FC236}">
                <a16:creationId xmlns:a16="http://schemas.microsoft.com/office/drawing/2014/main" id="{90C5A489-ABAB-BAE1-DDDA-A4558C6AD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617377"/>
              </p:ext>
            </p:extLst>
          </p:nvPr>
        </p:nvGraphicFramePr>
        <p:xfrm>
          <a:off x="3875238" y="303591"/>
          <a:ext cx="4941519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3C78BB3-5965-45E4-AEC3-19A90F8A0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Key Cryptography: A Simple Case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428" name="Picture 5">
            <a:extLst>
              <a:ext uri="{FF2B5EF4-FFF2-40B4-BE49-F238E27FC236}">
                <a16:creationId xmlns:a16="http://schemas.microsoft.com/office/drawing/2014/main" id="{CEA7D9DF-0565-4E4E-A460-213901CD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2013527"/>
            <a:ext cx="4806627" cy="267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29" name="Slide Number Placeholder 1">
            <a:extLst>
              <a:ext uri="{FF2B5EF4-FFF2-40B4-BE49-F238E27FC236}">
                <a16:creationId xmlns:a16="http://schemas.microsoft.com/office/drawing/2014/main" id="{861973E1-FE39-4D86-A560-42D73539D54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6FBBE607-1C53-4DFC-8D8E-9D3296CD87BA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20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842" name="Rectangle 1026">
            <a:extLst>
              <a:ext uri="{FF2B5EF4-FFF2-40B4-BE49-F238E27FC236}">
                <a16:creationId xmlns:a16="http://schemas.microsoft.com/office/drawing/2014/main" id="{A808711C-76DD-4AD7-9204-C81DB8320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Public Key Encryption using Digital Signatures and Hash Digests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474" name="Rectangle 1027">
            <a:extLst>
              <a:ext uri="{FF2B5EF4-FFF2-40B4-BE49-F238E27FC236}">
                <a16:creationId xmlns:a16="http://schemas.microsoft.com/office/drawing/2014/main" id="{376C5EE2-00AB-4116-9BB0-98EE13237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900"/>
              <a:t>Hash function:</a:t>
            </a:r>
          </a:p>
          <a:p>
            <a:pPr lvl="1" eaLnBrk="1" hangingPunct="1"/>
            <a:r>
              <a:rPr lang="en-US" altLang="en-US" sz="1900"/>
              <a:t>Mathematical algorithm that produces fixed-length number called message or hash digest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/>
              <a:t>Hash digest of message sent to recipient along with message to verify integrity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/>
              <a:t>Hash digest and message encrypted with recipient</a:t>
            </a:r>
            <a:r>
              <a:rPr lang="ja-JP" altLang="en-US" sz="1900"/>
              <a:t>’</a:t>
            </a:r>
            <a:r>
              <a:rPr lang="en-US" altLang="ja-JP" sz="1900"/>
              <a:t>s public key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/>
              <a:t>Entire cipher text then encrypted with recipient</a:t>
            </a:r>
            <a:r>
              <a:rPr lang="ja-JP" altLang="en-US" sz="1900"/>
              <a:t>’</a:t>
            </a:r>
            <a:r>
              <a:rPr lang="en-US" altLang="ja-JP" sz="1900"/>
              <a:t>s private key—creating digital signature—for authenticity, nonrepudiation </a:t>
            </a:r>
          </a:p>
          <a:p>
            <a:pPr eaLnBrk="1" hangingPunct="1">
              <a:buClr>
                <a:srgbClr val="EF6527"/>
              </a:buClr>
            </a:pPr>
            <a:endParaRPr lang="en-US" altLang="en-US" sz="1900"/>
          </a:p>
        </p:txBody>
      </p:sp>
      <p:sp>
        <p:nvSpPr>
          <p:cNvPr id="105476" name="Slide Number Placeholder 1">
            <a:extLst>
              <a:ext uri="{FF2B5EF4-FFF2-40B4-BE49-F238E27FC236}">
                <a16:creationId xmlns:a16="http://schemas.microsoft.com/office/drawing/2014/main" id="{7B69892E-CC57-42E2-B4B7-91700B973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F7334AB2-1DBD-4281-91A4-7E80F976C041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527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528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752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A1810CCE-E88C-4A26-8795-6BDF622EB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Key Cryptography with Digital Signatures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7521" name="Picture 5">
            <a:extLst>
              <a:ext uri="{FF2B5EF4-FFF2-40B4-BE49-F238E27FC236}">
                <a16:creationId xmlns:a16="http://schemas.microsoft.com/office/drawing/2014/main" id="{870CB843-2425-4225-A6E9-2B5C939E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635005"/>
            <a:ext cx="4806627" cy="343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Slide Number Placeholder 1">
            <a:extLst>
              <a:ext uri="{FF2B5EF4-FFF2-40B4-BE49-F238E27FC236}">
                <a16:creationId xmlns:a16="http://schemas.microsoft.com/office/drawing/2014/main" id="{26D82979-CF04-47A7-989F-F5E97E2979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0BD00CC7-AA09-42EC-A974-363F4D90DC7C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22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680AF1B2-6408-4105-800D-81B09046E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Digital Envelopes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1ED39DD-8489-4BC5-9179-060E8664AC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Address weaknesses of: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Public key encryption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Computationally slow, decreased transmission speed, increased processing time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Symmetric key encryption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Insecure transmission lines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Uses symmetric key encryption to encrypt document 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Uses public key encryption to encrypt and send symmetric key</a:t>
            </a:r>
          </a:p>
          <a:p>
            <a:pPr eaLnBrk="1" hangingPunct="1">
              <a:defRPr/>
            </a:pPr>
            <a:endParaRPr lang="en-US" sz="1900">
              <a:ea typeface="+mn-ea"/>
              <a:cs typeface="+mn-cs"/>
            </a:endParaRPr>
          </a:p>
        </p:txBody>
      </p:sp>
      <p:sp>
        <p:nvSpPr>
          <p:cNvPr id="109572" name="Slide Number Placeholder 1">
            <a:extLst>
              <a:ext uri="{FF2B5EF4-FFF2-40B4-BE49-F238E27FC236}">
                <a16:creationId xmlns:a16="http://schemas.microsoft.com/office/drawing/2014/main" id="{40844D49-5FFD-47CB-B84E-FADCA39EA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20E43EC6-6417-4C93-8B8F-BA856B4D36F0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33CB9CF8-2EC2-482C-9B6A-73A36643C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Creating a Digital Envelope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1617" name="Picture 5">
            <a:extLst>
              <a:ext uri="{FF2B5EF4-FFF2-40B4-BE49-F238E27FC236}">
                <a16:creationId xmlns:a16="http://schemas.microsoft.com/office/drawing/2014/main" id="{32465373-22BF-4D6C-966B-0ED25415A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478789"/>
            <a:ext cx="4806627" cy="374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1" name="Slide Number Placeholder 1">
            <a:extLst>
              <a:ext uri="{FF2B5EF4-FFF2-40B4-BE49-F238E27FC236}">
                <a16:creationId xmlns:a16="http://schemas.microsoft.com/office/drawing/2014/main" id="{F1850DB1-2329-48A3-8A7B-AF766D23BF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AAC9DBFF-5372-4334-B65C-0AC5A615E1A8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24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4E0CC7E-19FC-4E5C-91FE-993CA3436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Digital Certificates and 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Public Key Infrastructure (PKI)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666" name="Rectangle 3">
            <a:extLst>
              <a:ext uri="{FF2B5EF4-FFF2-40B4-BE49-F238E27FC236}">
                <a16:creationId xmlns:a16="http://schemas.microsoft.com/office/drawing/2014/main" id="{12E0FF7E-1095-4E91-B365-F73BDA06C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900"/>
              <a:t>Digital certificate includes:</a:t>
            </a:r>
          </a:p>
          <a:p>
            <a:pPr lvl="1" eaLnBrk="1" hangingPunct="1"/>
            <a:r>
              <a:rPr lang="en-US" altLang="en-US" sz="1900"/>
              <a:t>Name of subject/company</a:t>
            </a:r>
          </a:p>
          <a:p>
            <a:pPr lvl="1" eaLnBrk="1" hangingPunct="1"/>
            <a:r>
              <a:rPr lang="en-US" altLang="en-US" sz="1900"/>
              <a:t>Subject</a:t>
            </a:r>
            <a:r>
              <a:rPr lang="ja-JP" altLang="en-US" sz="1900"/>
              <a:t>’</a:t>
            </a:r>
            <a:r>
              <a:rPr lang="en-US" altLang="ja-JP" sz="1900"/>
              <a:t>s public key</a:t>
            </a:r>
          </a:p>
          <a:p>
            <a:pPr lvl="1" eaLnBrk="1" hangingPunct="1"/>
            <a:r>
              <a:rPr lang="en-US" altLang="en-US" sz="1900"/>
              <a:t>Digital certificate serial number</a:t>
            </a:r>
          </a:p>
          <a:p>
            <a:pPr lvl="1" eaLnBrk="1" hangingPunct="1"/>
            <a:r>
              <a:rPr lang="en-US" altLang="en-US" sz="1900"/>
              <a:t>Expiration date, issuance date</a:t>
            </a:r>
          </a:p>
          <a:p>
            <a:pPr lvl="1" eaLnBrk="1" hangingPunct="1"/>
            <a:r>
              <a:rPr lang="en-US" altLang="en-US" sz="1900"/>
              <a:t>Digital signature of CA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/>
              <a:t>Public Key Infrastructure (PKI): </a:t>
            </a:r>
          </a:p>
          <a:p>
            <a:pPr lvl="1" eaLnBrk="1" hangingPunct="1"/>
            <a:r>
              <a:rPr lang="en-US" altLang="en-US" sz="1900"/>
              <a:t>CAs and digital certificate procedures</a:t>
            </a:r>
          </a:p>
          <a:p>
            <a:pPr lvl="1" eaLnBrk="1" hangingPunct="1"/>
            <a:r>
              <a:rPr lang="en-US" altLang="en-US" sz="1900"/>
              <a:t>PGP</a:t>
            </a:r>
          </a:p>
        </p:txBody>
      </p:sp>
      <p:sp>
        <p:nvSpPr>
          <p:cNvPr id="113668" name="Slide Number Placeholder 1">
            <a:extLst>
              <a:ext uri="{FF2B5EF4-FFF2-40B4-BE49-F238E27FC236}">
                <a16:creationId xmlns:a16="http://schemas.microsoft.com/office/drawing/2014/main" id="{EF9A31CB-09B9-4879-8692-641B8E76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72FCEC5F-4207-41E3-8F57-A7F0068ED28C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99994E8-2923-4BB0-803B-C1DAABE0C1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Digital Certificates and Certification Authorities</a:t>
            </a:r>
          </a:p>
        </p:txBody>
      </p:sp>
      <p:sp>
        <p:nvSpPr>
          <p:cNvPr id="115714" name="Rectangle 3">
            <a:extLst>
              <a:ext uri="{FF2B5EF4-FFF2-40B4-BE49-F238E27FC236}">
                <a16:creationId xmlns:a16="http://schemas.microsoft.com/office/drawing/2014/main" id="{0C29B29E-492D-4080-981D-5EC66399DBC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Figure 5.9, Page 283</a:t>
            </a:r>
          </a:p>
        </p:txBody>
      </p:sp>
      <p:sp>
        <p:nvSpPr>
          <p:cNvPr id="115717" name="Slide Number Placeholder 1">
            <a:extLst>
              <a:ext uri="{FF2B5EF4-FFF2-40B4-BE49-F238E27FC236}">
                <a16:creationId xmlns:a16="http://schemas.microsoft.com/office/drawing/2014/main" id="{C3D83817-ACDA-402D-B3B4-4DD196DA76B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5-</a:t>
            </a:r>
            <a:fld id="{935F0F23-C332-48F6-9871-3BA23BA8E7E4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26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115716" name="Picture 6">
            <a:extLst>
              <a:ext uri="{FF2B5EF4-FFF2-40B4-BE49-F238E27FC236}">
                <a16:creationId xmlns:a16="http://schemas.microsoft.com/office/drawing/2014/main" id="{7F117E32-F72B-4439-8BAC-520C66678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651000"/>
            <a:ext cx="64389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975AF04E-B4B5-423F-9203-584EA9D42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Limits to Encryption Solutions</a:t>
            </a:r>
          </a:p>
        </p:txBody>
      </p:sp>
      <p:sp>
        <p:nvSpPr>
          <p:cNvPr id="117762" name="Rectangle 3">
            <a:extLst>
              <a:ext uri="{FF2B5EF4-FFF2-40B4-BE49-F238E27FC236}">
                <a16:creationId xmlns:a16="http://schemas.microsoft.com/office/drawing/2014/main" id="{38B6B084-EC5E-4B6C-80B7-708ED6467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Doesn</a:t>
            </a:r>
            <a:r>
              <a:rPr lang="ja-JP" altLang="en-US">
                <a:solidFill>
                  <a:srgbClr val="0C0C0C"/>
                </a:solidFill>
              </a:rPr>
              <a:t>’</a:t>
            </a:r>
            <a:r>
              <a:rPr lang="en-US" altLang="ja-JP">
                <a:solidFill>
                  <a:srgbClr val="0C0C0C"/>
                </a:solidFill>
              </a:rPr>
              <a:t>t protect storage of private key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PKI not effective against insiders, employees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Protection of private keys by individuals may be haphazard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No guarantee that verifying computer of merchant is secure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CAs are unregulated, self-selecting organizations</a:t>
            </a:r>
          </a:p>
          <a:p>
            <a:pPr eaLnBrk="1" hangingPunct="1">
              <a:buClr>
                <a:srgbClr val="EF6527"/>
              </a:buClr>
            </a:pPr>
            <a:endParaRPr lang="en-US" altLang="en-US">
              <a:solidFill>
                <a:srgbClr val="0C0C0C"/>
              </a:solidFill>
            </a:endParaRPr>
          </a:p>
        </p:txBody>
      </p:sp>
      <p:sp>
        <p:nvSpPr>
          <p:cNvPr id="117764" name="Slide Number Placeholder 1">
            <a:extLst>
              <a:ext uri="{FF2B5EF4-FFF2-40B4-BE49-F238E27FC236}">
                <a16:creationId xmlns:a16="http://schemas.microsoft.com/office/drawing/2014/main" id="{A963760E-9EB4-4AC4-A79E-4DB47200C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5-</a:t>
            </a:r>
            <a:fld id="{7D39E37B-7676-4904-9D2B-C3DE77375477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27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78C2162E-5685-4418-8287-AA365893C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Securing Channels of Communication</a:t>
            </a:r>
          </a:p>
        </p:txBody>
      </p:sp>
      <p:sp>
        <p:nvSpPr>
          <p:cNvPr id="119810" name="Rectangle 3">
            <a:extLst>
              <a:ext uri="{FF2B5EF4-FFF2-40B4-BE49-F238E27FC236}">
                <a16:creationId xmlns:a16="http://schemas.microsoft.com/office/drawing/2014/main" id="{257309D4-DF50-4B56-A288-5E4048E1EC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Secure Sockets Layer (SSL)/Transport Layer Security (TLS) 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Establishes secure, negotiated client–server session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Virtual Private Network (VPN) 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Allows remote users to securely access internal network via the Internet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>
                <a:solidFill>
                  <a:srgbClr val="0C0C0C"/>
                </a:solidFill>
              </a:rPr>
              <a:t>Wireless (Wi-Fi) networks</a:t>
            </a:r>
          </a:p>
          <a:p>
            <a:pPr lvl="1" eaLnBrk="1" hangingPunct="1"/>
            <a:r>
              <a:rPr lang="en-US" altLang="en-US">
                <a:solidFill>
                  <a:srgbClr val="0C0C0C"/>
                </a:solidFill>
              </a:rPr>
              <a:t>WPA2</a:t>
            </a:r>
          </a:p>
        </p:txBody>
      </p:sp>
      <p:sp>
        <p:nvSpPr>
          <p:cNvPr id="119812" name="Slide Number Placeholder 1">
            <a:extLst>
              <a:ext uri="{FF2B5EF4-FFF2-40B4-BE49-F238E27FC236}">
                <a16:creationId xmlns:a16="http://schemas.microsoft.com/office/drawing/2014/main" id="{2CA709F1-BBFF-43C8-9149-64D0F95B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5-</a:t>
            </a:r>
            <a:fld id="{834A572B-87C5-45F3-9877-04B26FA8CC1E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28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E8D8F29-281F-4E9E-8BE3-E901B9943B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Secure Negotiated Sessions Using SSL/TLS</a:t>
            </a:r>
          </a:p>
        </p:txBody>
      </p:sp>
      <p:sp>
        <p:nvSpPr>
          <p:cNvPr id="121858" name="Rectangle 3">
            <a:extLst>
              <a:ext uri="{FF2B5EF4-FFF2-40B4-BE49-F238E27FC236}">
                <a16:creationId xmlns:a16="http://schemas.microsoft.com/office/drawing/2014/main" id="{0233A2FD-0DFA-4B56-816D-43AA4DF73E4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Figure 5.10, Page 286</a:t>
            </a:r>
          </a:p>
        </p:txBody>
      </p:sp>
      <p:sp>
        <p:nvSpPr>
          <p:cNvPr id="121861" name="Slide Number Placeholder 1">
            <a:extLst>
              <a:ext uri="{FF2B5EF4-FFF2-40B4-BE49-F238E27FC236}">
                <a16:creationId xmlns:a16="http://schemas.microsoft.com/office/drawing/2014/main" id="{3E74C1DD-E64B-4E04-A2A9-B5821008244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5-</a:t>
            </a:r>
            <a:fld id="{56FC16FE-7E1D-419C-80FC-D2BCDA7BF390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29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121860" name="Picture 5">
            <a:extLst>
              <a:ext uri="{FF2B5EF4-FFF2-40B4-BE49-F238E27FC236}">
                <a16:creationId xmlns:a16="http://schemas.microsoft.com/office/drawing/2014/main" id="{2312AAB2-D608-4A01-A78C-6F82A3564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295400"/>
            <a:ext cx="78486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3" name="Freeform: Shape 19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4" name="Freeform: Shape 193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362" name="Title 1">
            <a:extLst>
              <a:ext uri="{FF2B5EF4-FFF2-40B4-BE49-F238E27FC236}">
                <a16:creationId xmlns:a16="http://schemas.microsoft.com/office/drawing/2014/main" id="{A917892D-3E6A-465C-A996-98FB8340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What Is Good E-commerce Security?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2B7DD87E-FF7B-4385-9CDC-BA0065B83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To achieve highest degree of security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New technologies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Organizational policies and procedures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Industry standards and government laws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Other factors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Time value of money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Cost of security vs. potential loss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Security often breaks at weakest link</a:t>
            </a:r>
          </a:p>
          <a:p>
            <a:pPr lvl="1" eaLnBrk="1" hangingPunct="1">
              <a:defRPr/>
            </a:pPr>
            <a:endParaRPr lang="en-US" sz="1900">
              <a:ea typeface="ＭＳ Ｐゴシック" charset="0"/>
            </a:endParaRPr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C4FDBD89-70C8-40F3-8790-6F6344EA6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228C20D9-0E81-4AC3-9138-A41A9F516EFE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3F02B100-2691-411A-A0E8-3C5C77693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Protecting Networks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D67E5B1-9680-48F8-A7BE-C1BFA9DD18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Firewall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Hardware or software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Uses security policy to filter packets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Two main methods: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Packet filters</a:t>
            </a:r>
          </a:p>
          <a:p>
            <a:pPr lvl="2" eaLnBrk="1" hangingPunct="1">
              <a:defRPr/>
            </a:pPr>
            <a:r>
              <a:rPr lang="en-US" sz="1900">
                <a:ea typeface="ＭＳ Ｐゴシック" charset="0"/>
              </a:rPr>
              <a:t>Application gateways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Proxy servers (proxies)</a:t>
            </a:r>
          </a:p>
          <a:p>
            <a:pPr lvl="1" eaLnBrk="1" hangingPunct="1">
              <a:spcBef>
                <a:spcPts val="0"/>
              </a:spcBef>
              <a:defRPr/>
            </a:pPr>
            <a:r>
              <a:rPr lang="en-US" sz="1900">
                <a:ea typeface="ＭＳ Ｐゴシック" charset="0"/>
              </a:rPr>
              <a:t>Software servers that handle all communications from or sent to the Internet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900">
                <a:ea typeface="+mn-ea"/>
                <a:cs typeface="+mn-cs"/>
              </a:rPr>
              <a:t>Intrusion detection systems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en-US" sz="1900">
                <a:ea typeface="+mn-ea"/>
                <a:cs typeface="+mn-cs"/>
              </a:rPr>
              <a:t>Intrusion prevention systems</a:t>
            </a:r>
          </a:p>
        </p:txBody>
      </p:sp>
      <p:sp>
        <p:nvSpPr>
          <p:cNvPr id="123908" name="Slide Number Placeholder 1">
            <a:extLst>
              <a:ext uri="{FF2B5EF4-FFF2-40B4-BE49-F238E27FC236}">
                <a16:creationId xmlns:a16="http://schemas.microsoft.com/office/drawing/2014/main" id="{BF046516-E070-4A0E-9947-05A31184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2F49C22F-E6A8-410B-9922-BD989503B6DA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400063FF-C279-4E1A-9EBC-280F6F0A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Firewalls and Proxy Servers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5956" name="Picture 5">
            <a:extLst>
              <a:ext uri="{FF2B5EF4-FFF2-40B4-BE49-F238E27FC236}">
                <a16:creationId xmlns:a16="http://schemas.microsoft.com/office/drawing/2014/main" id="{04EF3572-C9A9-4E77-B2CB-C628FF36B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905378"/>
            <a:ext cx="4806627" cy="2895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Slide Number Placeholder 1">
            <a:extLst>
              <a:ext uri="{FF2B5EF4-FFF2-40B4-BE49-F238E27FC236}">
                <a16:creationId xmlns:a16="http://schemas.microsoft.com/office/drawing/2014/main" id="{EA8D08CB-05C1-4AC7-B2E0-2E093A5A888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A827A4A5-90AD-46DE-94D2-F180A7C18903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31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70F186A8-10CE-487D-AC12-7EC2BA257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Protecting Servers and Clients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14AE0B0-2D3F-4FA5-9431-C7A97E95E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Operating system security enhancements</a:t>
            </a:r>
          </a:p>
          <a:p>
            <a:pPr lvl="1" eaLnBrk="1" hangingPunct="1">
              <a:spcAft>
                <a:spcPts val="1800"/>
              </a:spcAft>
              <a:defRPr/>
            </a:pPr>
            <a:r>
              <a:rPr lang="en-US" sz="1900">
                <a:ea typeface="ＭＳ Ｐゴシック" charset="0"/>
              </a:rPr>
              <a:t>Upgrades, patches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Anti-virus software 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Easiest and least expensive way to prevent threats to system integrity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Requires daily updates</a:t>
            </a:r>
          </a:p>
        </p:txBody>
      </p:sp>
      <p:sp>
        <p:nvSpPr>
          <p:cNvPr id="128004" name="Slide Number Placeholder 1">
            <a:extLst>
              <a:ext uri="{FF2B5EF4-FFF2-40B4-BE49-F238E27FC236}">
                <a16:creationId xmlns:a16="http://schemas.microsoft.com/office/drawing/2014/main" id="{C92F82B5-BE7F-4CB5-A8AC-8FB448AD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FA0184A8-4E8D-470B-A5A5-194F4B2E3F59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154" name="Title 1">
            <a:extLst>
              <a:ext uri="{FF2B5EF4-FFF2-40B4-BE49-F238E27FC236}">
                <a16:creationId xmlns:a16="http://schemas.microsoft.com/office/drawing/2014/main" id="{D3F35118-2E7C-423E-9497-C1742F80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Management Policies, Business Procedures, and Public Laws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AE4D169D-EB0D-4D72-A9D6-2788B198C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Worldwide, companies spend more than $65 billion on security hardware, software, services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Managing risk includes: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Technology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Effective management policies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Public laws and active enforcement</a:t>
            </a:r>
          </a:p>
        </p:txBody>
      </p:sp>
      <p:sp>
        <p:nvSpPr>
          <p:cNvPr id="130052" name="Slide Number Placeholder 1">
            <a:extLst>
              <a:ext uri="{FF2B5EF4-FFF2-40B4-BE49-F238E27FC236}">
                <a16:creationId xmlns:a16="http://schemas.microsoft.com/office/drawing/2014/main" id="{2F0F0499-B284-455B-9B34-2597A7389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003A7B00-A8D2-43CC-B96C-E132C4B2BCE2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178" name="Title 1">
            <a:extLst>
              <a:ext uri="{FF2B5EF4-FFF2-40B4-BE49-F238E27FC236}">
                <a16:creationId xmlns:a16="http://schemas.microsoft.com/office/drawing/2014/main" id="{45675669-C31D-4043-8045-A3DE3E8E1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A Security Plan: Management Policies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657B4947-1F2A-48BF-924A-309B15F3B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Risk assessment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Security policy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Implementation plan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Security organization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Access controls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Authentication procedures, including biometrics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Authorization policies, authorization management systems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Security audit</a:t>
            </a:r>
          </a:p>
        </p:txBody>
      </p:sp>
      <p:sp>
        <p:nvSpPr>
          <p:cNvPr id="132100" name="Slide Number Placeholder 1">
            <a:extLst>
              <a:ext uri="{FF2B5EF4-FFF2-40B4-BE49-F238E27FC236}">
                <a16:creationId xmlns:a16="http://schemas.microsoft.com/office/drawing/2014/main" id="{724C82D2-0809-447D-8211-90F7F4DD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3C2C19B8-5A74-475A-8B1F-C690F539057E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ADCAB64A-DAA6-4357-A08B-C5054489B2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Developing an E-commerce Security Plan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4145" name="Picture 5" descr="EC-5 - Fig-5">
            <a:extLst>
              <a:ext uri="{FF2B5EF4-FFF2-40B4-BE49-F238E27FC236}">
                <a16:creationId xmlns:a16="http://schemas.microsoft.com/office/drawing/2014/main" id="{755F0B50-B373-4C3D-881F-79C0B21F9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424715"/>
            <a:ext cx="4806627" cy="3857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9" name="Slide Number Placeholder 1">
            <a:extLst>
              <a:ext uri="{FF2B5EF4-FFF2-40B4-BE49-F238E27FC236}">
                <a16:creationId xmlns:a16="http://schemas.microsoft.com/office/drawing/2014/main" id="{7BAA15C3-2301-4532-8ABA-58CDC2811B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15089A7D-43F2-4F6D-822F-F9732F84440C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35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Freeform: Shape 76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D806A42-3DA8-4FDC-9CCA-407F9D7F1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The Role of Laws and Public Policy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1148D71-3601-4F5F-974E-D405BEF4AC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Laws that give authorities tools for identifying, tracing, prosecuting cybercriminals:</a:t>
            </a:r>
          </a:p>
          <a:p>
            <a:pPr lvl="1">
              <a:defRPr/>
            </a:pPr>
            <a:r>
              <a:rPr lang="en-US" sz="1600" b="1" dirty="0"/>
              <a:t>Computer crime </a:t>
            </a:r>
            <a:r>
              <a:rPr lang="en-US" sz="1600" dirty="0"/>
              <a:t>proclamation (No. </a:t>
            </a:r>
            <a:r>
              <a:rPr lang="en-US" sz="1600" dirty="0">
                <a:ea typeface="+mn-ea"/>
                <a:cs typeface="+mn-cs"/>
              </a:rPr>
              <a:t>958/2016)</a:t>
            </a:r>
          </a:p>
          <a:p>
            <a:pPr lvl="1">
              <a:defRPr/>
            </a:pPr>
            <a:r>
              <a:rPr lang="en-US" sz="1600" b="1" dirty="0"/>
              <a:t>National payment </a:t>
            </a:r>
            <a:r>
              <a:rPr lang="en-US" sz="1600" dirty="0"/>
              <a:t>system proclamation (No. 718/2011)</a:t>
            </a:r>
            <a:endParaRPr lang="en-US" sz="16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1600" b="1" dirty="0">
                <a:ea typeface="+mn-ea"/>
                <a:cs typeface="+mn-cs"/>
              </a:rPr>
              <a:t>Electronic Transaction </a:t>
            </a:r>
            <a:r>
              <a:rPr lang="en-US" sz="1600" dirty="0">
                <a:ea typeface="+mn-ea"/>
                <a:cs typeface="+mn-cs"/>
              </a:rPr>
              <a:t>proclamation (No. 1205/2020)</a:t>
            </a:r>
          </a:p>
          <a:p>
            <a:pPr lvl="1">
              <a:defRPr/>
            </a:pPr>
            <a:r>
              <a:rPr lang="en-US" sz="1600" b="1" dirty="0">
                <a:ea typeface="+mn-ea"/>
                <a:cs typeface="+mn-cs"/>
              </a:rPr>
              <a:t>Anti-Terrorism</a:t>
            </a:r>
            <a:r>
              <a:rPr lang="en-US" sz="1600" dirty="0">
                <a:ea typeface="+mn-ea"/>
                <a:cs typeface="+mn-cs"/>
              </a:rPr>
              <a:t> proclamation (No. 652/2009)</a:t>
            </a:r>
          </a:p>
          <a:p>
            <a:pPr lvl="1">
              <a:defRPr/>
            </a:pPr>
            <a:r>
              <a:rPr lang="en-US" sz="1600" b="1" dirty="0">
                <a:ea typeface="+mn-ea"/>
                <a:cs typeface="+mn-cs"/>
              </a:rPr>
              <a:t>Telecom Fraud Offences </a:t>
            </a:r>
            <a:r>
              <a:rPr lang="en-US" sz="1600" dirty="0">
                <a:ea typeface="+mn-ea"/>
                <a:cs typeface="+mn-cs"/>
              </a:rPr>
              <a:t>proclamation (No. 761/2012)</a:t>
            </a:r>
          </a:p>
          <a:p>
            <a:pPr lvl="1">
              <a:defRPr/>
            </a:pPr>
            <a:r>
              <a:rPr lang="en-GB" sz="1600" b="1" dirty="0">
                <a:ea typeface="+mn-ea"/>
                <a:cs typeface="+mn-cs"/>
              </a:rPr>
              <a:t>Registration of Vital Events and National Identity Card </a:t>
            </a:r>
            <a:r>
              <a:rPr lang="en-GB" sz="1600" dirty="0">
                <a:ea typeface="+mn-ea"/>
                <a:cs typeface="+mn-cs"/>
              </a:rPr>
              <a:t>proclamation</a:t>
            </a:r>
            <a:r>
              <a:rPr lang="en-GB" sz="1600" b="1" dirty="0">
                <a:ea typeface="+mn-ea"/>
                <a:cs typeface="+mn-cs"/>
              </a:rPr>
              <a:t> </a:t>
            </a:r>
            <a:r>
              <a:rPr lang="en-GB" sz="1600" dirty="0">
                <a:ea typeface="+mn-ea"/>
                <a:cs typeface="+mn-cs"/>
              </a:rPr>
              <a:t>(No. 760/2012)</a:t>
            </a:r>
            <a:endParaRPr lang="en-US" sz="16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Private and private-public cooperation</a:t>
            </a:r>
          </a:p>
          <a:p>
            <a:pPr lvl="1">
              <a:defRPr/>
            </a:pPr>
            <a:r>
              <a:rPr lang="en-US" sz="1600" dirty="0"/>
              <a:t>Ethiopia’s </a:t>
            </a:r>
            <a:r>
              <a:rPr lang="en-US" sz="1600" b="1" dirty="0"/>
              <a:t>National digital payments strategy </a:t>
            </a:r>
            <a:r>
              <a:rPr lang="en-US" sz="1600" dirty="0"/>
              <a:t>(2021-24)</a:t>
            </a:r>
            <a:endParaRPr lang="en-US" sz="1600" dirty="0">
              <a:ea typeface="+mn-ea"/>
              <a:cs typeface="+mn-cs"/>
            </a:endParaRP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Government policies and controls on encryption software</a:t>
            </a:r>
          </a:p>
          <a:p>
            <a:pPr lvl="1" eaLnBrk="1" hangingPunct="1">
              <a:defRPr/>
            </a:pPr>
            <a:r>
              <a:rPr lang="en-US" sz="1900" dirty="0">
                <a:highlight>
                  <a:srgbClr val="FFFF00"/>
                </a:highlight>
                <a:ea typeface="ＭＳ Ｐゴシック" charset="0"/>
              </a:rPr>
              <a:t>OECD, G7/G8, Council of Europe, </a:t>
            </a:r>
            <a:r>
              <a:rPr lang="en-US" sz="1900" dirty="0" err="1">
                <a:highlight>
                  <a:srgbClr val="FFFF00"/>
                </a:highlight>
                <a:ea typeface="ＭＳ Ｐゴシック" charset="0"/>
              </a:rPr>
              <a:t>Wassener</a:t>
            </a:r>
            <a:r>
              <a:rPr lang="en-US" sz="1900" dirty="0">
                <a:highlight>
                  <a:srgbClr val="FFFF00"/>
                </a:highlight>
                <a:ea typeface="ＭＳ Ｐゴシック" charset="0"/>
              </a:rPr>
              <a:t> Arrangement</a:t>
            </a:r>
          </a:p>
        </p:txBody>
      </p:sp>
      <p:sp>
        <p:nvSpPr>
          <p:cNvPr id="136196" name="Slide Number Placeholder 1">
            <a:extLst>
              <a:ext uri="{FF2B5EF4-FFF2-40B4-BE49-F238E27FC236}">
                <a16:creationId xmlns:a16="http://schemas.microsoft.com/office/drawing/2014/main" id="{2182CA55-5FDF-4786-917E-6EEC9F23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D94E29E5-CFCE-4063-94B7-00E07B581787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3E7773B-9F6C-4105-9CF5-4E946398EC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Types of Payment Systems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278A1851-2099-43AD-9CDA-6B37461FDD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Cash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Most common form of payment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Instantly convertible into other forms of value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No float</a:t>
            </a: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Check transfer</a:t>
            </a: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Credit card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Credit card associations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Issuing banks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Processing centers</a:t>
            </a:r>
          </a:p>
        </p:txBody>
      </p:sp>
      <p:sp>
        <p:nvSpPr>
          <p:cNvPr id="138244" name="Slide Number Placeholder 1">
            <a:extLst>
              <a:ext uri="{FF2B5EF4-FFF2-40B4-BE49-F238E27FC236}">
                <a16:creationId xmlns:a16="http://schemas.microsoft.com/office/drawing/2014/main" id="{5F693DDA-7592-45B0-B9E2-4358AC1E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764C326D-D107-4FD0-BC0E-5F056D11CAE6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3" name="Freeform: Shape 202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5" name="Freeform: Shape 204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63A15CE0-0D40-4C20-B707-6F7E43A51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Types of Payment Systems (cont.)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5905E83B-DC78-4D1D-91A8-1A1901E37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Stored value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Funds deposited into account, from which funds are paid out or withdrawn as needed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Debit cards, gift certificates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Peer-to-peer payment systems: </a:t>
            </a:r>
            <a:r>
              <a:rPr lang="en-US" sz="1900" dirty="0" err="1">
                <a:ea typeface="ＭＳ Ｐゴシック" charset="0"/>
              </a:rPr>
              <a:t>venmo</a:t>
            </a:r>
            <a:endParaRPr lang="en-US" sz="1900" dirty="0"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1900" dirty="0">
                <a:ea typeface="+mn-ea"/>
                <a:cs typeface="+mn-cs"/>
              </a:rPr>
              <a:t>Accumulating balance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Accounts that accumulate expenditures and to which consumers make period payments</a:t>
            </a:r>
          </a:p>
          <a:p>
            <a:pPr lvl="1" eaLnBrk="1" hangingPunct="1">
              <a:defRPr/>
            </a:pPr>
            <a:r>
              <a:rPr lang="en-US" sz="1900" dirty="0">
                <a:ea typeface="ＭＳ Ｐゴシック" charset="0"/>
              </a:rPr>
              <a:t>Utility, phone</a:t>
            </a:r>
          </a:p>
        </p:txBody>
      </p:sp>
      <p:sp>
        <p:nvSpPr>
          <p:cNvPr id="140292" name="Slide Number Placeholder 1">
            <a:extLst>
              <a:ext uri="{FF2B5EF4-FFF2-40B4-BE49-F238E27FC236}">
                <a16:creationId xmlns:a16="http://schemas.microsoft.com/office/drawing/2014/main" id="{363B55DC-D357-437C-899D-F21DED7C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AF39C468-20E3-45D9-8849-B72C6A4E5822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298" name="Title 1">
            <a:extLst>
              <a:ext uri="{FF2B5EF4-FFF2-40B4-BE49-F238E27FC236}">
                <a16:creationId xmlns:a16="http://schemas.microsoft.com/office/drawing/2014/main" id="{DDC83D74-9567-4EA4-89E3-421B9E06B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Payment System Stakeholders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515E2-303A-475E-AC7A-A2590B546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Consumers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Low-risk, low-cost, refutable, convenience, reliability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Merchants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Low-risk, low-cost, irrefutable, secure, reliable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Financial intermediaries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Secure, low-risk, maximizing profit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Government regulators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Security, trust, protecting participants and enforcing reporting</a:t>
            </a:r>
          </a:p>
        </p:txBody>
      </p:sp>
      <p:sp>
        <p:nvSpPr>
          <p:cNvPr id="142340" name="Slide Number Placeholder 1">
            <a:extLst>
              <a:ext uri="{FF2B5EF4-FFF2-40B4-BE49-F238E27FC236}">
                <a16:creationId xmlns:a16="http://schemas.microsoft.com/office/drawing/2014/main" id="{06801CBA-A648-4E45-9051-6F710391A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B672698D-F296-440A-BFEE-1DD3B8EF5B64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" name="Freeform: Shape 20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" name="Freeform: Shape 20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3889FC5-0258-404F-9DD6-418249144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E-commerce Security Environment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588" name="Picture 5" descr="EC-5 - Fig-5">
            <a:extLst>
              <a:ext uri="{FF2B5EF4-FFF2-40B4-BE49-F238E27FC236}">
                <a16:creationId xmlns:a16="http://schemas.microsoft.com/office/drawing/2014/main" id="{AF414ACA-05CF-4DC1-B55C-CED100EC1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911386"/>
            <a:ext cx="4806627" cy="288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9" name="Slide Number Placeholder 1">
            <a:extLst>
              <a:ext uri="{FF2B5EF4-FFF2-40B4-BE49-F238E27FC236}">
                <a16:creationId xmlns:a16="http://schemas.microsoft.com/office/drawing/2014/main" id="{41D8C2E4-7F99-4A7F-A91A-35EA07D6CB2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49721B60-8627-4171-949A-B27BB168EA01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4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CDACA2E-81C2-4AFB-B982-93D8FF314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an Online Credit Transaction Works</a:t>
            </a:r>
          </a:p>
        </p:txBody>
      </p:sp>
      <p:sp>
        <p:nvSpPr>
          <p:cNvPr id="145410" name="Rectangle 3">
            <a:extLst>
              <a:ext uri="{FF2B5EF4-FFF2-40B4-BE49-F238E27FC236}">
                <a16:creationId xmlns:a16="http://schemas.microsoft.com/office/drawing/2014/main" id="{6C9910DC-97ED-4722-9A1B-E374BBB88D69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>
          <a:xfrm>
            <a:off x="358485" y="4872922"/>
            <a:ext cx="294998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altLang="en-US" sz="17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 5.15, Page 302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5412" name="Picture 4">
            <a:extLst>
              <a:ext uri="{FF2B5EF4-FFF2-40B4-BE49-F238E27FC236}">
                <a16:creationId xmlns:a16="http://schemas.microsoft.com/office/drawing/2014/main" id="{7BA4FF44-7C59-4FD4-9BCE-8A035F80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568913"/>
            <a:ext cx="4806627" cy="3568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413" name="Slide Number Placeholder 1">
            <a:extLst>
              <a:ext uri="{FF2B5EF4-FFF2-40B4-BE49-F238E27FC236}">
                <a16:creationId xmlns:a16="http://schemas.microsoft.com/office/drawing/2014/main" id="{DFFCB500-5F8F-4E58-A027-7E856C1752C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315EDE14-4F91-4935-9757-8E3C92FD4746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40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B280A6C6-01AC-4543-9DBA-4F04DEEB97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Alternative Online Payment Systems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458" name="Rectangle 3">
            <a:extLst>
              <a:ext uri="{FF2B5EF4-FFF2-40B4-BE49-F238E27FC236}">
                <a16:creationId xmlns:a16="http://schemas.microsoft.com/office/drawing/2014/main" id="{B0059672-8835-4706-96A0-56716FFC0E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900"/>
              <a:t>Online stored value systems: </a:t>
            </a:r>
          </a:p>
          <a:p>
            <a:pPr lvl="1" eaLnBrk="1" hangingPunct="1"/>
            <a:r>
              <a:rPr lang="en-US" altLang="en-US" sz="1900"/>
              <a:t>Based on value stored in a consumer</a:t>
            </a:r>
            <a:r>
              <a:rPr lang="ja-JP" altLang="en-US" sz="1900"/>
              <a:t>’</a:t>
            </a:r>
            <a:r>
              <a:rPr lang="en-US" altLang="ja-JP" sz="1900"/>
              <a:t>s bank, checking, or credit card account</a:t>
            </a:r>
          </a:p>
          <a:p>
            <a:pPr lvl="1" eaLnBrk="1" hangingPunct="1"/>
            <a:r>
              <a:rPr lang="en-US" altLang="en-US" sz="1900"/>
              <a:t>Example: PayPal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/>
              <a:t>Other alternatives: </a:t>
            </a:r>
          </a:p>
          <a:p>
            <a:pPr lvl="1" eaLnBrk="1" hangingPunct="1"/>
            <a:r>
              <a:rPr lang="en-US" altLang="en-US" sz="1900"/>
              <a:t>Amazon Payments</a:t>
            </a:r>
          </a:p>
          <a:p>
            <a:pPr lvl="1" eaLnBrk="1" hangingPunct="1"/>
            <a:r>
              <a:rPr lang="en-US" altLang="en-US" sz="1900"/>
              <a:t>Google Checkout</a:t>
            </a:r>
          </a:p>
          <a:p>
            <a:pPr lvl="1" eaLnBrk="1" hangingPunct="1"/>
            <a:r>
              <a:rPr lang="en-US" altLang="en-US" sz="1900"/>
              <a:t>Bill Me Later</a:t>
            </a:r>
          </a:p>
          <a:p>
            <a:pPr lvl="1" eaLnBrk="1" hangingPunct="1"/>
            <a:r>
              <a:rPr lang="en-US" altLang="en-US" sz="1900"/>
              <a:t>WUPay, Dwolla, Stripe</a:t>
            </a:r>
          </a:p>
        </p:txBody>
      </p:sp>
      <p:sp>
        <p:nvSpPr>
          <p:cNvPr id="147460" name="Slide Number Placeholder 1">
            <a:extLst>
              <a:ext uri="{FF2B5EF4-FFF2-40B4-BE49-F238E27FC236}">
                <a16:creationId xmlns:a16="http://schemas.microsoft.com/office/drawing/2014/main" id="{62E89DF6-F6AD-4D24-837A-8192C7ED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6E4F68F1-AAE5-434B-BA9C-58BADA79F796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1C62DD4C-D989-4B72-96E6-224F095CE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Mobile Payment Systems</a:t>
            </a:r>
            <a:br>
              <a:rPr lang="en-US" sz="3500">
                <a:ea typeface="+mj-ea"/>
                <a:cs typeface="+mj-cs"/>
              </a:rPr>
            </a:br>
            <a:endParaRPr lang="en-US" sz="3500">
              <a:ea typeface="+mj-ea"/>
              <a:cs typeface="+mj-cs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9506" name="Rectangle 3">
            <a:extLst>
              <a:ext uri="{FF2B5EF4-FFF2-40B4-BE49-F238E27FC236}">
                <a16:creationId xmlns:a16="http://schemas.microsoft.com/office/drawing/2014/main" id="{D8004EFE-B8B6-460B-8CB7-6F189BD83C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900" dirty="0"/>
              <a:t>Use of mobile phones as payment devices established in Europe, Japan, South Korea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 dirty="0"/>
              <a:t>Near field communication (NFC)</a:t>
            </a:r>
          </a:p>
          <a:p>
            <a:pPr lvl="1" eaLnBrk="1" hangingPunct="1"/>
            <a:r>
              <a:rPr lang="en-US" altLang="en-US" sz="1900" dirty="0"/>
              <a:t>Short-range (2</a:t>
            </a:r>
            <a:r>
              <a:rPr lang="ja-JP" altLang="en-US" sz="1900" dirty="0"/>
              <a:t>”</a:t>
            </a:r>
            <a:r>
              <a:rPr lang="en-US" altLang="ja-JP" sz="1900" dirty="0"/>
              <a:t>) wireless for sharing data between devices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 dirty="0"/>
              <a:t>Others</a:t>
            </a:r>
          </a:p>
          <a:p>
            <a:pPr lvl="1" eaLnBrk="1" hangingPunct="1"/>
            <a:r>
              <a:rPr lang="en-US" altLang="en-US" sz="1900" dirty="0"/>
              <a:t>Google Wallet</a:t>
            </a:r>
          </a:p>
          <a:p>
            <a:pPr lvl="2" eaLnBrk="1" hangingPunct="1"/>
            <a:r>
              <a:rPr lang="en-US" altLang="en-US" sz="1900" dirty="0"/>
              <a:t>Mobile app designed to work with NFC chips</a:t>
            </a:r>
          </a:p>
          <a:p>
            <a:pPr lvl="1" eaLnBrk="1" hangingPunct="1"/>
            <a:r>
              <a:rPr lang="en-US" altLang="en-US" sz="1900" dirty="0"/>
              <a:t>PayPal</a:t>
            </a:r>
          </a:p>
          <a:p>
            <a:pPr lvl="1" eaLnBrk="1" hangingPunct="1"/>
            <a:r>
              <a:rPr lang="en-US" altLang="en-US" sz="1900" dirty="0"/>
              <a:t>Square</a:t>
            </a:r>
          </a:p>
        </p:txBody>
      </p:sp>
      <p:sp>
        <p:nvSpPr>
          <p:cNvPr id="149508" name="Slide Number Placeholder 1">
            <a:extLst>
              <a:ext uri="{FF2B5EF4-FFF2-40B4-BE49-F238E27FC236}">
                <a16:creationId xmlns:a16="http://schemas.microsoft.com/office/drawing/2014/main" id="{3CCEBD22-DA25-46CF-A3B7-B4B795F51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5ECCBB48-4272-447E-B28E-73ACB175EA93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9" name="Freeform: Shape 1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370" name="Title 10">
            <a:extLst>
              <a:ext uri="{FF2B5EF4-FFF2-40B4-BE49-F238E27FC236}">
                <a16:creationId xmlns:a16="http://schemas.microsoft.com/office/drawing/2014/main" id="{DB3888B8-0CBD-46BE-8771-20E50E4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Digital Cash and Virtual Currencies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1554" name="Rectangle 3">
            <a:extLst>
              <a:ext uri="{FF2B5EF4-FFF2-40B4-BE49-F238E27FC236}">
                <a16:creationId xmlns:a16="http://schemas.microsoft.com/office/drawing/2014/main" id="{A67B7891-270B-419C-9093-AFB325AA0F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900"/>
              <a:t>Digital cash</a:t>
            </a:r>
          </a:p>
          <a:p>
            <a:pPr lvl="1" eaLnBrk="1" hangingPunct="1"/>
            <a:r>
              <a:rPr lang="en-US" altLang="en-US" sz="1900"/>
              <a:t>Based on  algorithm that generates unique tokens that can be used in </a:t>
            </a:r>
            <a:r>
              <a:rPr lang="ja-JP" altLang="en-US" sz="1900"/>
              <a:t>“</a:t>
            </a:r>
            <a:r>
              <a:rPr lang="en-US" altLang="ja-JP" sz="1900"/>
              <a:t>real</a:t>
            </a:r>
            <a:r>
              <a:rPr lang="ja-JP" altLang="en-US" sz="1900"/>
              <a:t>”</a:t>
            </a:r>
            <a:r>
              <a:rPr lang="en-US" altLang="ja-JP" sz="1900"/>
              <a:t> world</a:t>
            </a:r>
          </a:p>
          <a:p>
            <a:pPr lvl="1" eaLnBrk="1" hangingPunct="1"/>
            <a:r>
              <a:rPr lang="en-US" altLang="en-US" sz="1900"/>
              <a:t>Example: Bitcoin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900"/>
              <a:t>Virtual currencies</a:t>
            </a:r>
          </a:p>
          <a:p>
            <a:pPr lvl="1" eaLnBrk="1" hangingPunct="1"/>
            <a:r>
              <a:rPr lang="en-US" altLang="en-US" sz="1900"/>
              <a:t>Circulate within internal virtual world</a:t>
            </a:r>
          </a:p>
          <a:p>
            <a:pPr lvl="1" eaLnBrk="1" hangingPunct="1"/>
            <a:r>
              <a:rPr lang="en-US" altLang="en-US" sz="1900"/>
              <a:t>Example: Linden Dollars in Second Life, Facebook Credits</a:t>
            </a:r>
          </a:p>
          <a:p>
            <a:pPr lvl="1" eaLnBrk="1" hangingPunct="1"/>
            <a:endParaRPr lang="en-US" altLang="en-US" sz="1900"/>
          </a:p>
          <a:p>
            <a:pPr lvl="1" eaLnBrk="1" hangingPunct="1"/>
            <a:endParaRPr lang="en-US" altLang="en-US" sz="1900"/>
          </a:p>
          <a:p>
            <a:pPr lvl="1" eaLnBrk="1" hangingPunct="1"/>
            <a:endParaRPr lang="en-US" altLang="en-US" sz="1900"/>
          </a:p>
          <a:p>
            <a:pPr lvl="1" eaLnBrk="1" hangingPunct="1"/>
            <a:endParaRPr lang="en-US" altLang="en-US" sz="1900"/>
          </a:p>
        </p:txBody>
      </p:sp>
      <p:sp>
        <p:nvSpPr>
          <p:cNvPr id="151556" name="Slide Number Placeholder 1">
            <a:extLst>
              <a:ext uri="{FF2B5EF4-FFF2-40B4-BE49-F238E27FC236}">
                <a16:creationId xmlns:a16="http://schemas.microsoft.com/office/drawing/2014/main" id="{E1971366-317F-4FE3-A9FF-007B7DB1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DAC199A0-40DB-41EF-80C5-1ABA95A2EF20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0" name="Freeform: Shape 13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2" name="Freeform: Shape 14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45B859D1-7812-47ED-8903-47315811A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Electronic Billing Presentment and Payment (EBPP)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53ACADE1-EFD1-41AC-9815-52A37036F8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Online payment systems for monthly bills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50% of all bill payments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Two competing EBPP business models: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Biller-direct (dominant model)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Consolidator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Both models are supported by EBPP infrastructure providers</a:t>
            </a:r>
          </a:p>
        </p:txBody>
      </p:sp>
      <p:sp>
        <p:nvSpPr>
          <p:cNvPr id="155652" name="Slide Number Placeholder 1">
            <a:extLst>
              <a:ext uri="{FF2B5EF4-FFF2-40B4-BE49-F238E27FC236}">
                <a16:creationId xmlns:a16="http://schemas.microsoft.com/office/drawing/2014/main" id="{50A88503-30DC-4870-AB40-3534CF3D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D8D2EB0E-1B5E-40EA-AB3C-740C878E3E32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Slide Number Placeholder 1">
            <a:extLst>
              <a:ext uri="{FF2B5EF4-FFF2-40B4-BE49-F238E27FC236}">
                <a16:creationId xmlns:a16="http://schemas.microsoft.com/office/drawing/2014/main" id="{99672C90-9180-4F22-88D7-72F056F7A2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5-</a:t>
            </a:r>
            <a:fld id="{510016C1-B147-4213-B974-D973A90853AC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5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  <p:pic>
        <p:nvPicPr>
          <p:cNvPr id="8" name="Picture 7" descr="table5-2.tif">
            <a:extLst>
              <a:ext uri="{FF2B5EF4-FFF2-40B4-BE49-F238E27FC236}">
                <a16:creationId xmlns:a16="http://schemas.microsoft.com/office/drawing/2014/main" id="{68BCC789-ED97-46D2-9182-05B0FB853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685800"/>
            <a:ext cx="7016750" cy="5334000"/>
          </a:xfrm>
          <a:prstGeom prst="rect">
            <a:avLst/>
          </a:prstGeom>
          <a:noFill/>
          <a:ln w="3175" cap="sq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42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9" name="Freeform: Shape 7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D82175F1-ACC3-45A0-B763-F68832C19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The Tension Between Security and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Other Values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A038F4E-0FEB-42FE-A19B-EE874EB37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Ease of use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The more security measures added, the more difficult a site is to use, and the slower it becomes</a:t>
            </a:r>
          </a:p>
          <a:p>
            <a:pPr eaLnBrk="1" hangingPunct="1">
              <a:defRPr/>
            </a:pPr>
            <a:r>
              <a:rPr lang="en-US" sz="1900">
                <a:ea typeface="+mn-ea"/>
                <a:cs typeface="+mn-cs"/>
              </a:rPr>
              <a:t>Public safety and criminal uses of the Internet</a:t>
            </a:r>
          </a:p>
          <a:p>
            <a:pPr lvl="1" eaLnBrk="1" hangingPunct="1">
              <a:defRPr/>
            </a:pPr>
            <a:r>
              <a:rPr lang="en-US" sz="1900">
                <a:ea typeface="ＭＳ Ｐゴシック" charset="0"/>
              </a:rPr>
              <a:t>Use of technology by criminals to plan crimes or threaten nation-state</a:t>
            </a:r>
          </a:p>
        </p:txBody>
      </p:sp>
      <p:sp>
        <p:nvSpPr>
          <p:cNvPr id="71684" name="Slide Number Placeholder 1">
            <a:extLst>
              <a:ext uri="{FF2B5EF4-FFF2-40B4-BE49-F238E27FC236}">
                <a16:creationId xmlns:a16="http://schemas.microsoft.com/office/drawing/2014/main" id="{8C23D6FE-CECB-4A75-A31B-080AF553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0CAFB981-9991-4DFC-B71E-245920DAD642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4" name="Freeform: Shape 20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" name="Freeform: Shape 20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E8A5FF6-9292-4CB6-8961-2DB333072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ea typeface="+mj-ea"/>
                <a:cs typeface="+mj-cs"/>
              </a:rPr>
              <a:t>Security Threats in the</a:t>
            </a:r>
            <a:br>
              <a:rPr lang="en-US" sz="3500">
                <a:ea typeface="+mj-ea"/>
                <a:cs typeface="+mj-cs"/>
              </a:rPr>
            </a:br>
            <a:r>
              <a:rPr lang="en-US" sz="3500">
                <a:ea typeface="+mj-ea"/>
                <a:cs typeface="+mj-cs"/>
              </a:rPr>
              <a:t>E-commerce Environment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C297E13-2177-4DB7-BF1B-E66B59F08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2478024"/>
            <a:ext cx="7886700" cy="3694176"/>
          </a:xfrm>
        </p:spPr>
        <p:txBody>
          <a:bodyPr>
            <a:normAutofit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1900">
                <a:ea typeface="+mn-ea"/>
                <a:cs typeface="+mn-cs"/>
              </a:rPr>
              <a:t>Three key points of vulnerability in e-commerce environment:</a:t>
            </a:r>
          </a:p>
          <a:p>
            <a:pPr marL="971550" lvl="1" indent="-514350" eaLnBrk="1" hangingPunct="1">
              <a:spcAft>
                <a:spcPts val="1200"/>
              </a:spcAft>
              <a:buSzPct val="92000"/>
              <a:buFont typeface="+mj-lt"/>
              <a:buAutoNum type="arabicPeriod"/>
              <a:defRPr/>
            </a:pPr>
            <a:r>
              <a:rPr lang="en-US" sz="1900">
                <a:ea typeface="ＭＳ Ｐゴシック" charset="0"/>
              </a:rPr>
              <a:t>Client</a:t>
            </a:r>
          </a:p>
          <a:p>
            <a:pPr marL="971550" lvl="1" indent="-514350" eaLnBrk="1" hangingPunct="1">
              <a:spcAft>
                <a:spcPts val="1200"/>
              </a:spcAft>
              <a:buSzPct val="92000"/>
              <a:buFont typeface="+mj-lt"/>
              <a:buAutoNum type="arabicPeriod"/>
              <a:defRPr/>
            </a:pPr>
            <a:r>
              <a:rPr lang="en-US" sz="1900">
                <a:ea typeface="ＭＳ Ｐゴシック" charset="0"/>
              </a:rPr>
              <a:t>Server</a:t>
            </a:r>
          </a:p>
          <a:p>
            <a:pPr marL="971550" lvl="1" indent="-514350" eaLnBrk="1" hangingPunct="1">
              <a:spcAft>
                <a:spcPts val="1200"/>
              </a:spcAft>
              <a:buSzPct val="92000"/>
              <a:buFont typeface="+mj-lt"/>
              <a:buAutoNum type="arabicPeriod"/>
              <a:defRPr/>
            </a:pPr>
            <a:r>
              <a:rPr lang="en-US" sz="1900">
                <a:ea typeface="ＭＳ Ｐゴシック" charset="0"/>
              </a:rPr>
              <a:t>Communications pipeline (Internet communications channels)</a:t>
            </a:r>
          </a:p>
        </p:txBody>
      </p:sp>
      <p:sp>
        <p:nvSpPr>
          <p:cNvPr id="73732" name="Slide Number Placeholder 1">
            <a:extLst>
              <a:ext uri="{FF2B5EF4-FFF2-40B4-BE49-F238E27FC236}">
                <a16:creationId xmlns:a16="http://schemas.microsoft.com/office/drawing/2014/main" id="{8ED33CCD-CD9B-4799-B565-2D623619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5-</a:t>
            </a:r>
            <a:fld id="{A70F8057-EF88-42DA-A186-398D345E235C}" type="slidenum">
              <a:rPr lang="en-US" altLang="en-US" sz="19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altLang="en-US" sz="19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1" name="Freeform: Shape 14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3" name="Freeform: Shape 14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628FDDFC-1F49-42A6-B9B5-42C23877A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Typical E-commerce Transaction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5777" name="Picture 11">
            <a:extLst>
              <a:ext uri="{FF2B5EF4-FFF2-40B4-BE49-F238E27FC236}">
                <a16:creationId xmlns:a16="http://schemas.microsoft.com/office/drawing/2014/main" id="{8672559F-F6C6-4BA7-88FB-AE1F66E61E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875335"/>
            <a:ext cx="4806627" cy="29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Slide Number Placeholder 1">
            <a:extLst>
              <a:ext uri="{FF2B5EF4-FFF2-40B4-BE49-F238E27FC236}">
                <a16:creationId xmlns:a16="http://schemas.microsoft.com/office/drawing/2014/main" id="{60542A82-F8B4-4ABB-9372-8D729093E3D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31D71689-55B3-479E-A3BD-C9F7D28B2751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8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831" name="Rectangle 201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832" name="Freeform: Shape 203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7833" name="Freeform: Shape 205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FC568659-5CF6-496F-BFDE-8DBECD398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Vulnerable Points in an E-commerce Transaction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7825" name="Picture 5">
            <a:extLst>
              <a:ext uri="{FF2B5EF4-FFF2-40B4-BE49-F238E27FC236}">
                <a16:creationId xmlns:a16="http://schemas.microsoft.com/office/drawing/2014/main" id="{DAAFB696-905C-4198-AF73-C3E927F33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60767" y="1875335"/>
            <a:ext cx="4806627" cy="295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9" name="Slide Number Placeholder 1">
            <a:extLst>
              <a:ext uri="{FF2B5EF4-FFF2-40B4-BE49-F238E27FC236}">
                <a16:creationId xmlns:a16="http://schemas.microsoft.com/office/drawing/2014/main" id="{A817830C-3447-4F8C-88F4-FB09B8FEB99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385857" y="6356350"/>
            <a:ext cx="112949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5-</a:t>
            </a:r>
            <a:fld id="{ACE5EF75-12F7-49F4-8B86-DC4271FDEA3D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9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</TotalTime>
  <Words>1543</Words>
  <Application>Microsoft Office PowerPoint</Application>
  <PresentationFormat>On-screen Show (4:3)</PresentationFormat>
  <Paragraphs>349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Georgia</vt:lpstr>
      <vt:lpstr>Tahoma</vt:lpstr>
      <vt:lpstr>Times New Roman</vt:lpstr>
      <vt:lpstr>Office Theme</vt:lpstr>
      <vt:lpstr>E-commerce Security and Payment Systems</vt:lpstr>
      <vt:lpstr>The E-commerce Security Environment</vt:lpstr>
      <vt:lpstr>What Is Good E-commerce Security?</vt:lpstr>
      <vt:lpstr>The E-commerce Security Environment</vt:lpstr>
      <vt:lpstr>PowerPoint Presentation</vt:lpstr>
      <vt:lpstr>The Tension Between Security and Other Values</vt:lpstr>
      <vt:lpstr>Security Threats in the E-commerce Environment</vt:lpstr>
      <vt:lpstr>A Typical E-commerce Transaction</vt:lpstr>
      <vt:lpstr>Vulnerable Points in an E-commerce Transaction</vt:lpstr>
      <vt:lpstr>Most Common Security Threats in the  E-commerce Environment</vt:lpstr>
      <vt:lpstr>Most Common Security Threats (cont.)</vt:lpstr>
      <vt:lpstr>Most Common Security Threats (cont.)</vt:lpstr>
      <vt:lpstr>Most Common Security Threats (cont.)</vt:lpstr>
      <vt:lpstr>Most Common Security Threats (cont.)</vt:lpstr>
      <vt:lpstr>Technology Solutions</vt:lpstr>
      <vt:lpstr>Tools Available to Achieve Site Security</vt:lpstr>
      <vt:lpstr>Encryption</vt:lpstr>
      <vt:lpstr>Symmetric Key Encryption</vt:lpstr>
      <vt:lpstr>Public Key Encryption</vt:lpstr>
      <vt:lpstr>Public Key Cryptography: A Simple Case</vt:lpstr>
      <vt:lpstr>Public Key Encryption using Digital Signatures and Hash Digests</vt:lpstr>
      <vt:lpstr>Public Key Cryptography with Digital Signatures</vt:lpstr>
      <vt:lpstr>Digital Envelopes</vt:lpstr>
      <vt:lpstr>Creating a Digital Envelope</vt:lpstr>
      <vt:lpstr>Digital Certificates and  Public Key Infrastructure (PKI)</vt:lpstr>
      <vt:lpstr>Digital Certificates and Certification Authorities</vt:lpstr>
      <vt:lpstr>Limits to Encryption Solutions</vt:lpstr>
      <vt:lpstr>Securing Channels of Communication</vt:lpstr>
      <vt:lpstr>Secure Negotiated Sessions Using SSL/TLS</vt:lpstr>
      <vt:lpstr>Protecting Networks</vt:lpstr>
      <vt:lpstr>Firewalls and Proxy Servers</vt:lpstr>
      <vt:lpstr>Protecting Servers and Clients</vt:lpstr>
      <vt:lpstr>Management Policies, Business Procedures, and Public Laws</vt:lpstr>
      <vt:lpstr>A Security Plan: Management Policies</vt:lpstr>
      <vt:lpstr>Developing an E-commerce Security Plan</vt:lpstr>
      <vt:lpstr>The Role of Laws and Public Policy</vt:lpstr>
      <vt:lpstr>Types of Payment Systems</vt:lpstr>
      <vt:lpstr>Types of Payment Systems (cont.)</vt:lpstr>
      <vt:lpstr>Payment System Stakeholders</vt:lpstr>
      <vt:lpstr>How an Online Credit Transaction Works</vt:lpstr>
      <vt:lpstr>Alternative Online Payment Systems</vt:lpstr>
      <vt:lpstr>Mobile Payment Systems </vt:lpstr>
      <vt:lpstr>Digital Cash and Virtual Currencies</vt:lpstr>
      <vt:lpstr>Electronic Billing Presentment and Payment (EBPP)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ED SERVICES</dc:creator>
  <cp:lastModifiedBy>Ermias  Abebe Kassa</cp:lastModifiedBy>
  <cp:revision>49</cp:revision>
  <dcterms:created xsi:type="dcterms:W3CDTF">2010-11-12T14:50:04Z</dcterms:created>
  <dcterms:modified xsi:type="dcterms:W3CDTF">2022-05-18T11:39:14Z</dcterms:modified>
</cp:coreProperties>
</file>