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867" r:id="rId1"/>
    <p:sldMasterId id="2147485000" r:id="rId2"/>
  </p:sldMasterIdLst>
  <p:notesMasterIdLst>
    <p:notesMasterId r:id="rId31"/>
  </p:notesMasterIdLst>
  <p:handoutMasterIdLst>
    <p:handoutMasterId r:id="rId32"/>
  </p:handoutMasterIdLst>
  <p:sldIdLst>
    <p:sldId id="411" r:id="rId3"/>
    <p:sldId id="386" r:id="rId4"/>
    <p:sldId id="361" r:id="rId5"/>
    <p:sldId id="333" r:id="rId6"/>
    <p:sldId id="358" r:id="rId7"/>
    <p:sldId id="383" r:id="rId8"/>
    <p:sldId id="384" r:id="rId9"/>
    <p:sldId id="388" r:id="rId10"/>
    <p:sldId id="385" r:id="rId11"/>
    <p:sldId id="387" r:id="rId12"/>
    <p:sldId id="407" r:id="rId13"/>
    <p:sldId id="413" r:id="rId14"/>
    <p:sldId id="360" r:id="rId15"/>
    <p:sldId id="400" r:id="rId16"/>
    <p:sldId id="401" r:id="rId17"/>
    <p:sldId id="362" r:id="rId18"/>
    <p:sldId id="389" r:id="rId19"/>
    <p:sldId id="368" r:id="rId20"/>
    <p:sldId id="373" r:id="rId21"/>
    <p:sldId id="402" r:id="rId22"/>
    <p:sldId id="393" r:id="rId23"/>
    <p:sldId id="375" r:id="rId24"/>
    <p:sldId id="377" r:id="rId25"/>
    <p:sldId id="399" r:id="rId26"/>
    <p:sldId id="380" r:id="rId27"/>
    <p:sldId id="395" r:id="rId28"/>
    <p:sldId id="406" r:id="rId29"/>
    <p:sldId id="396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1248">
          <p15:clr>
            <a:srgbClr val="A4A3A4"/>
          </p15:clr>
        </p15:guide>
        <p15:guide id="4" orient="horz" pos="3936">
          <p15:clr>
            <a:srgbClr val="A4A3A4"/>
          </p15:clr>
        </p15:guide>
        <p15:guide id="5" pos="2880">
          <p15:clr>
            <a:srgbClr val="A4A3A4"/>
          </p15:clr>
        </p15:guide>
        <p15:guide id="6" pos="288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EDF"/>
    <a:srgbClr val="F8BE1A"/>
    <a:srgbClr val="59BBDE"/>
    <a:srgbClr val="AA1949"/>
    <a:srgbClr val="6D111B"/>
    <a:srgbClr val="162210"/>
    <a:srgbClr val="78B75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50" y="48"/>
      </p:cViewPr>
      <p:guideLst>
        <p:guide orient="horz" pos="1008"/>
        <p:guide orient="horz" pos="480"/>
        <p:guide orient="horz" pos="1248"/>
        <p:guide orient="horz" pos="3936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30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E152F-646E-41A5-A6F4-CB13FCD3B945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3B608A-5953-4268-A1B1-CA86EF2A29D0}">
      <dgm:prSet custT="1"/>
      <dgm:spPr/>
      <dgm:t>
        <a:bodyPr/>
        <a:lstStyle/>
        <a:p>
          <a:r>
            <a:rPr lang="en-US" sz="1600"/>
            <a:t>Ethics</a:t>
          </a:r>
        </a:p>
      </dgm:t>
    </dgm:pt>
    <dgm:pt modelId="{1A2B7678-4B92-4F47-A9CD-ECC829701403}" type="parTrans" cxnId="{D8AEDFC6-88E3-45F3-8D48-98C0963B6C59}">
      <dgm:prSet/>
      <dgm:spPr/>
      <dgm:t>
        <a:bodyPr/>
        <a:lstStyle/>
        <a:p>
          <a:endParaRPr lang="en-US" sz="4400"/>
        </a:p>
      </dgm:t>
    </dgm:pt>
    <dgm:pt modelId="{DCA42D3D-91FF-4EF8-B8C3-92A3D6293010}" type="sibTrans" cxnId="{D8AEDFC6-88E3-45F3-8D48-98C0963B6C59}">
      <dgm:prSet/>
      <dgm:spPr/>
      <dgm:t>
        <a:bodyPr/>
        <a:lstStyle/>
        <a:p>
          <a:endParaRPr lang="en-US" sz="4400"/>
        </a:p>
      </dgm:t>
    </dgm:pt>
    <dgm:pt modelId="{309096B0-91F9-44A0-81A4-83DF6C6A80C1}">
      <dgm:prSet custT="1"/>
      <dgm:spPr/>
      <dgm:t>
        <a:bodyPr/>
        <a:lstStyle/>
        <a:p>
          <a:r>
            <a:rPr lang="en-US" sz="1600"/>
            <a:t>Responsibility</a:t>
          </a:r>
        </a:p>
      </dgm:t>
    </dgm:pt>
    <dgm:pt modelId="{5F7CE271-ED9D-404F-9450-CD5E9C34B102}" type="parTrans" cxnId="{D5E31DE3-6757-4C47-A886-6262D384BAF7}">
      <dgm:prSet/>
      <dgm:spPr/>
      <dgm:t>
        <a:bodyPr/>
        <a:lstStyle/>
        <a:p>
          <a:endParaRPr lang="en-US" sz="4400"/>
        </a:p>
      </dgm:t>
    </dgm:pt>
    <dgm:pt modelId="{01745E40-1A65-4698-8A7E-52F73E888A7A}" type="sibTrans" cxnId="{D5E31DE3-6757-4C47-A886-6262D384BAF7}">
      <dgm:prSet/>
      <dgm:spPr/>
      <dgm:t>
        <a:bodyPr/>
        <a:lstStyle/>
        <a:p>
          <a:endParaRPr lang="en-US" sz="4400"/>
        </a:p>
      </dgm:t>
    </dgm:pt>
    <dgm:pt modelId="{084EEF09-C89C-4FDD-97F7-9B3A6C56088F}">
      <dgm:prSet custT="1"/>
      <dgm:spPr/>
      <dgm:t>
        <a:bodyPr/>
        <a:lstStyle/>
        <a:p>
          <a:r>
            <a:rPr lang="en-US" sz="1600"/>
            <a:t>Accountability</a:t>
          </a:r>
        </a:p>
      </dgm:t>
    </dgm:pt>
    <dgm:pt modelId="{B5B59561-D04B-44ED-9E29-366BEF3C437B}" type="parTrans" cxnId="{7226E181-E68F-4F6F-8617-F3BC1A7C4737}">
      <dgm:prSet/>
      <dgm:spPr/>
      <dgm:t>
        <a:bodyPr/>
        <a:lstStyle/>
        <a:p>
          <a:endParaRPr lang="en-US" sz="4400"/>
        </a:p>
      </dgm:t>
    </dgm:pt>
    <dgm:pt modelId="{01F50FF2-BDB4-424B-9D81-1C0B3BD76DBE}" type="sibTrans" cxnId="{7226E181-E68F-4F6F-8617-F3BC1A7C4737}">
      <dgm:prSet/>
      <dgm:spPr/>
      <dgm:t>
        <a:bodyPr/>
        <a:lstStyle/>
        <a:p>
          <a:endParaRPr lang="en-US" sz="4400"/>
        </a:p>
      </dgm:t>
    </dgm:pt>
    <dgm:pt modelId="{F1FA516A-159E-4454-947F-A91BD969C1B1}">
      <dgm:prSet custT="1"/>
      <dgm:spPr/>
      <dgm:t>
        <a:bodyPr/>
        <a:lstStyle/>
        <a:p>
          <a:r>
            <a:rPr lang="en-US" sz="1600"/>
            <a:t>Liability</a:t>
          </a:r>
        </a:p>
      </dgm:t>
    </dgm:pt>
    <dgm:pt modelId="{D9E42C22-BDCB-469F-8C21-A298C144AC4D}" type="parTrans" cxnId="{FCA4C322-188D-4B6C-B17D-957E802BF745}">
      <dgm:prSet/>
      <dgm:spPr/>
      <dgm:t>
        <a:bodyPr/>
        <a:lstStyle/>
        <a:p>
          <a:endParaRPr lang="en-US" sz="4400"/>
        </a:p>
      </dgm:t>
    </dgm:pt>
    <dgm:pt modelId="{96A7A166-93FA-4ED7-8462-0AEA6D925E33}" type="sibTrans" cxnId="{FCA4C322-188D-4B6C-B17D-957E802BF745}">
      <dgm:prSet/>
      <dgm:spPr/>
      <dgm:t>
        <a:bodyPr/>
        <a:lstStyle/>
        <a:p>
          <a:endParaRPr lang="en-US" sz="4400"/>
        </a:p>
      </dgm:t>
    </dgm:pt>
    <dgm:pt modelId="{2870B7F7-A289-4D87-85BD-A2B4941FB791}">
      <dgm:prSet custT="1"/>
      <dgm:spPr/>
      <dgm:t>
        <a:bodyPr/>
        <a:lstStyle/>
        <a:p>
          <a:r>
            <a:rPr lang="en-US" sz="1600"/>
            <a:t>Due process</a:t>
          </a:r>
        </a:p>
      </dgm:t>
    </dgm:pt>
    <dgm:pt modelId="{F44708D0-BB84-4B9B-82B7-1CB818661893}" type="parTrans" cxnId="{9BB59606-9401-4D94-8B41-1CFA76C5FDF9}">
      <dgm:prSet/>
      <dgm:spPr/>
      <dgm:t>
        <a:bodyPr/>
        <a:lstStyle/>
        <a:p>
          <a:endParaRPr lang="en-US" sz="4400"/>
        </a:p>
      </dgm:t>
    </dgm:pt>
    <dgm:pt modelId="{B868ADD0-25C7-4C68-877C-07A70DBC355E}" type="sibTrans" cxnId="{9BB59606-9401-4D94-8B41-1CFA76C5FDF9}">
      <dgm:prSet/>
      <dgm:spPr/>
      <dgm:t>
        <a:bodyPr/>
        <a:lstStyle/>
        <a:p>
          <a:endParaRPr lang="en-US" sz="4400"/>
        </a:p>
      </dgm:t>
    </dgm:pt>
    <dgm:pt modelId="{67CBB8C0-CA04-4996-A7A3-FEC828296783}" type="pres">
      <dgm:prSet presAssocID="{658E152F-646E-41A5-A6F4-CB13FCD3B945}" presName="diagram" presStyleCnt="0">
        <dgm:presLayoutVars>
          <dgm:dir/>
          <dgm:resizeHandles val="exact"/>
        </dgm:presLayoutVars>
      </dgm:prSet>
      <dgm:spPr/>
    </dgm:pt>
    <dgm:pt modelId="{DBF13B0E-DBA2-47B0-B71D-0DE18332DB57}" type="pres">
      <dgm:prSet presAssocID="{4D3B608A-5953-4268-A1B1-CA86EF2A29D0}" presName="arrow" presStyleLbl="node1" presStyleIdx="0" presStyleCnt="5">
        <dgm:presLayoutVars>
          <dgm:bulletEnabled val="1"/>
        </dgm:presLayoutVars>
      </dgm:prSet>
      <dgm:spPr/>
    </dgm:pt>
    <dgm:pt modelId="{025D8C66-B544-4CB7-8E20-5D1BC31372C4}" type="pres">
      <dgm:prSet presAssocID="{309096B0-91F9-44A0-81A4-83DF6C6A80C1}" presName="arrow" presStyleLbl="node1" presStyleIdx="1" presStyleCnt="5">
        <dgm:presLayoutVars>
          <dgm:bulletEnabled val="1"/>
        </dgm:presLayoutVars>
      </dgm:prSet>
      <dgm:spPr/>
    </dgm:pt>
    <dgm:pt modelId="{ABCB58EA-667C-4C32-BEFC-7E2CCD8F962E}" type="pres">
      <dgm:prSet presAssocID="{084EEF09-C89C-4FDD-97F7-9B3A6C56088F}" presName="arrow" presStyleLbl="node1" presStyleIdx="2" presStyleCnt="5">
        <dgm:presLayoutVars>
          <dgm:bulletEnabled val="1"/>
        </dgm:presLayoutVars>
      </dgm:prSet>
      <dgm:spPr/>
    </dgm:pt>
    <dgm:pt modelId="{720934E7-A7A9-44DB-8D3D-97D5E3D817BB}" type="pres">
      <dgm:prSet presAssocID="{F1FA516A-159E-4454-947F-A91BD969C1B1}" presName="arrow" presStyleLbl="node1" presStyleIdx="3" presStyleCnt="5">
        <dgm:presLayoutVars>
          <dgm:bulletEnabled val="1"/>
        </dgm:presLayoutVars>
      </dgm:prSet>
      <dgm:spPr/>
    </dgm:pt>
    <dgm:pt modelId="{8B40B3B7-B9E8-499C-A218-2DA855B07C93}" type="pres">
      <dgm:prSet presAssocID="{2870B7F7-A289-4D87-85BD-A2B4941FB791}" presName="arrow" presStyleLbl="node1" presStyleIdx="4" presStyleCnt="5">
        <dgm:presLayoutVars>
          <dgm:bulletEnabled val="1"/>
        </dgm:presLayoutVars>
      </dgm:prSet>
      <dgm:spPr/>
    </dgm:pt>
  </dgm:ptLst>
  <dgm:cxnLst>
    <dgm:cxn modelId="{9BB59606-9401-4D94-8B41-1CFA76C5FDF9}" srcId="{658E152F-646E-41A5-A6F4-CB13FCD3B945}" destId="{2870B7F7-A289-4D87-85BD-A2B4941FB791}" srcOrd="4" destOrd="0" parTransId="{F44708D0-BB84-4B9B-82B7-1CB818661893}" sibTransId="{B868ADD0-25C7-4C68-877C-07A70DBC355E}"/>
    <dgm:cxn modelId="{9D0E2115-152F-41A3-BFBB-4DB1E79223FB}" type="presOf" srcId="{658E152F-646E-41A5-A6F4-CB13FCD3B945}" destId="{67CBB8C0-CA04-4996-A7A3-FEC828296783}" srcOrd="0" destOrd="0" presId="urn:microsoft.com/office/officeart/2005/8/layout/arrow5"/>
    <dgm:cxn modelId="{FCA4C322-188D-4B6C-B17D-957E802BF745}" srcId="{658E152F-646E-41A5-A6F4-CB13FCD3B945}" destId="{F1FA516A-159E-4454-947F-A91BD969C1B1}" srcOrd="3" destOrd="0" parTransId="{D9E42C22-BDCB-469F-8C21-A298C144AC4D}" sibTransId="{96A7A166-93FA-4ED7-8462-0AEA6D925E33}"/>
    <dgm:cxn modelId="{49CBFC4F-DC0B-4CD5-BCF1-68B752AFD96A}" type="presOf" srcId="{F1FA516A-159E-4454-947F-A91BD969C1B1}" destId="{720934E7-A7A9-44DB-8D3D-97D5E3D817BB}" srcOrd="0" destOrd="0" presId="urn:microsoft.com/office/officeart/2005/8/layout/arrow5"/>
    <dgm:cxn modelId="{7226E181-E68F-4F6F-8617-F3BC1A7C4737}" srcId="{658E152F-646E-41A5-A6F4-CB13FCD3B945}" destId="{084EEF09-C89C-4FDD-97F7-9B3A6C56088F}" srcOrd="2" destOrd="0" parTransId="{B5B59561-D04B-44ED-9E29-366BEF3C437B}" sibTransId="{01F50FF2-BDB4-424B-9D81-1C0B3BD76DBE}"/>
    <dgm:cxn modelId="{D70DD7BC-1C4C-4634-B525-60D062D2C672}" type="presOf" srcId="{4D3B608A-5953-4268-A1B1-CA86EF2A29D0}" destId="{DBF13B0E-DBA2-47B0-B71D-0DE18332DB57}" srcOrd="0" destOrd="0" presId="urn:microsoft.com/office/officeart/2005/8/layout/arrow5"/>
    <dgm:cxn modelId="{D8AEDFC6-88E3-45F3-8D48-98C0963B6C59}" srcId="{658E152F-646E-41A5-A6F4-CB13FCD3B945}" destId="{4D3B608A-5953-4268-A1B1-CA86EF2A29D0}" srcOrd="0" destOrd="0" parTransId="{1A2B7678-4B92-4F47-A9CD-ECC829701403}" sibTransId="{DCA42D3D-91FF-4EF8-B8C3-92A3D6293010}"/>
    <dgm:cxn modelId="{0E6C36C8-38F0-4865-80C5-853992A4DC4D}" type="presOf" srcId="{309096B0-91F9-44A0-81A4-83DF6C6A80C1}" destId="{025D8C66-B544-4CB7-8E20-5D1BC31372C4}" srcOrd="0" destOrd="0" presId="urn:microsoft.com/office/officeart/2005/8/layout/arrow5"/>
    <dgm:cxn modelId="{6FDDF6D5-EDAB-4E89-A20C-AB6EBB226932}" type="presOf" srcId="{2870B7F7-A289-4D87-85BD-A2B4941FB791}" destId="{8B40B3B7-B9E8-499C-A218-2DA855B07C93}" srcOrd="0" destOrd="0" presId="urn:microsoft.com/office/officeart/2005/8/layout/arrow5"/>
    <dgm:cxn modelId="{D5E31DE3-6757-4C47-A886-6262D384BAF7}" srcId="{658E152F-646E-41A5-A6F4-CB13FCD3B945}" destId="{309096B0-91F9-44A0-81A4-83DF6C6A80C1}" srcOrd="1" destOrd="0" parTransId="{5F7CE271-ED9D-404F-9450-CD5E9C34B102}" sibTransId="{01745E40-1A65-4698-8A7E-52F73E888A7A}"/>
    <dgm:cxn modelId="{BE04B2F4-6FFD-4495-8FCF-B148A2608E91}" type="presOf" srcId="{084EEF09-C89C-4FDD-97F7-9B3A6C56088F}" destId="{ABCB58EA-667C-4C32-BEFC-7E2CCD8F962E}" srcOrd="0" destOrd="0" presId="urn:microsoft.com/office/officeart/2005/8/layout/arrow5"/>
    <dgm:cxn modelId="{3030CA55-4007-41FC-B21E-AC3A0B5DE7D6}" type="presParOf" srcId="{67CBB8C0-CA04-4996-A7A3-FEC828296783}" destId="{DBF13B0E-DBA2-47B0-B71D-0DE18332DB57}" srcOrd="0" destOrd="0" presId="urn:microsoft.com/office/officeart/2005/8/layout/arrow5"/>
    <dgm:cxn modelId="{8554756F-9ED6-475A-B774-9BAA0F4A0886}" type="presParOf" srcId="{67CBB8C0-CA04-4996-A7A3-FEC828296783}" destId="{025D8C66-B544-4CB7-8E20-5D1BC31372C4}" srcOrd="1" destOrd="0" presId="urn:microsoft.com/office/officeart/2005/8/layout/arrow5"/>
    <dgm:cxn modelId="{83488706-3867-47AD-AEB1-C63278C5C8C5}" type="presParOf" srcId="{67CBB8C0-CA04-4996-A7A3-FEC828296783}" destId="{ABCB58EA-667C-4C32-BEFC-7E2CCD8F962E}" srcOrd="2" destOrd="0" presId="urn:microsoft.com/office/officeart/2005/8/layout/arrow5"/>
    <dgm:cxn modelId="{322D1DFD-F962-447B-A278-9E4E59CA5805}" type="presParOf" srcId="{67CBB8C0-CA04-4996-A7A3-FEC828296783}" destId="{720934E7-A7A9-44DB-8D3D-97D5E3D817BB}" srcOrd="3" destOrd="0" presId="urn:microsoft.com/office/officeart/2005/8/layout/arrow5"/>
    <dgm:cxn modelId="{16155C31-A9E8-492D-BB56-A8FC097C4FAB}" type="presParOf" srcId="{67CBB8C0-CA04-4996-A7A3-FEC828296783}" destId="{8B40B3B7-B9E8-499C-A218-2DA855B07C93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13B0E-DBA2-47B0-B71D-0DE18332DB57}">
      <dsp:nvSpPr>
        <dsp:cNvPr id="0" name=""/>
        <dsp:cNvSpPr/>
      </dsp:nvSpPr>
      <dsp:spPr>
        <a:xfrm>
          <a:off x="2978939" y="784"/>
          <a:ext cx="1906597" cy="190659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Ethics</a:t>
          </a:r>
        </a:p>
      </dsp:txBody>
      <dsp:txXfrm>
        <a:off x="3455588" y="784"/>
        <a:ext cx="953299" cy="1572943"/>
      </dsp:txXfrm>
    </dsp:sp>
    <dsp:sp modelId="{025D8C66-B544-4CB7-8E20-5D1BC31372C4}">
      <dsp:nvSpPr>
        <dsp:cNvPr id="0" name=""/>
        <dsp:cNvSpPr/>
      </dsp:nvSpPr>
      <dsp:spPr>
        <a:xfrm rot="4320000">
          <a:off x="4579702" y="1163807"/>
          <a:ext cx="1906597" cy="190659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Responsibility</a:t>
          </a:r>
        </a:p>
      </dsp:txBody>
      <dsp:txXfrm rot="-5400000">
        <a:off x="4905191" y="1588904"/>
        <a:ext cx="1572943" cy="953299"/>
      </dsp:txXfrm>
    </dsp:sp>
    <dsp:sp modelId="{ABCB58EA-667C-4C32-BEFC-7E2CCD8F962E}">
      <dsp:nvSpPr>
        <dsp:cNvPr id="0" name=""/>
        <dsp:cNvSpPr/>
      </dsp:nvSpPr>
      <dsp:spPr>
        <a:xfrm rot="8640000">
          <a:off x="3968265" y="3045617"/>
          <a:ext cx="1906597" cy="190659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Accountability</a:t>
          </a:r>
        </a:p>
      </dsp:txBody>
      <dsp:txXfrm rot="10800000">
        <a:off x="4542972" y="3347410"/>
        <a:ext cx="953299" cy="1572943"/>
      </dsp:txXfrm>
    </dsp:sp>
    <dsp:sp modelId="{720934E7-A7A9-44DB-8D3D-97D5E3D817BB}">
      <dsp:nvSpPr>
        <dsp:cNvPr id="0" name=""/>
        <dsp:cNvSpPr/>
      </dsp:nvSpPr>
      <dsp:spPr>
        <a:xfrm rot="12960000">
          <a:off x="1989612" y="3045617"/>
          <a:ext cx="1906597" cy="190659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Liability</a:t>
          </a:r>
        </a:p>
      </dsp:txBody>
      <dsp:txXfrm rot="10800000">
        <a:off x="2368203" y="3347410"/>
        <a:ext cx="953299" cy="1572943"/>
      </dsp:txXfrm>
    </dsp:sp>
    <dsp:sp modelId="{8B40B3B7-B9E8-499C-A218-2DA855B07C93}">
      <dsp:nvSpPr>
        <dsp:cNvPr id="0" name=""/>
        <dsp:cNvSpPr/>
      </dsp:nvSpPr>
      <dsp:spPr>
        <a:xfrm rot="17280000">
          <a:off x="1378175" y="1163807"/>
          <a:ext cx="1906597" cy="190659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Due process</a:t>
          </a:r>
        </a:p>
      </dsp:txBody>
      <dsp:txXfrm rot="5400000">
        <a:off x="1386340" y="1588904"/>
        <a:ext cx="1572943" cy="953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44CB5D8-BFC0-4454-BD98-EFC47E2FDF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715A45D-8538-4CFE-9FDB-CA2780C541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EC93C1D-A71C-49CA-A5A4-580C84AE35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333773D-A698-4786-8705-D7646E3FB70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23244DF-03DE-4E1C-939B-3C5F1282BC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39E4F10-805B-4B56-BF6C-47FCC4E364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BBAAA71-7B89-493F-841F-0F2C8C384D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454156D-9855-4523-9FB6-7668F030B5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D2546B7-08EF-47A2-853F-0896C788ED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D3BD68B-5206-4D2C-8491-E50949C9518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C597AD6-F953-46A6-919B-B1F0D2E11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CCA0210-F37B-4DD3-B3B9-67A12A2EA5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C3265079-47B4-4D81-93DA-27CC6619DF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446C090-61C9-4176-BBAE-CCF99A1AD830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A8504BE-E510-4238-9729-ED8B313956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D6CBA74-9A6F-4B4D-828F-5E6A220D0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A3B7B965-807B-4AD1-91BE-676A09CE46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5E36134B-0D5C-4530-BF5C-D2F24B725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37FC66A4-5CF1-48E5-84E5-437A33C05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2B67FAE-E933-4A00-A5C7-5482E6849E3B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51">
            <a:extLst>
              <a:ext uri="{FF2B5EF4-FFF2-40B4-BE49-F238E27FC236}">
                <a16:creationId xmlns:a16="http://schemas.microsoft.com/office/drawing/2014/main" id="{A2BCC760-148C-4F84-BBF3-94569C11A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03300"/>
            <a:ext cx="4648200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 b="1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E-commerce 2015</a:t>
            </a:r>
            <a:r>
              <a:rPr lang="en-US" altLang="en-US" sz="4800" b="1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3" name="Text Box 2052">
            <a:extLst>
              <a:ext uri="{FF2B5EF4-FFF2-40B4-BE49-F238E27FC236}">
                <a16:creationId xmlns:a16="http://schemas.microsoft.com/office/drawing/2014/main" id="{B13EE55D-796A-44EC-BACA-4C6919E60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95800"/>
            <a:ext cx="4419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Kenneth C. Laudon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Carol Guercio Traver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en-US" sz="3200" b="1" dirty="0">
              <a:latin typeface="Arial" charset="0"/>
            </a:endParaRPr>
          </a:p>
        </p:txBody>
      </p:sp>
      <p:sp>
        <p:nvSpPr>
          <p:cNvPr id="4" name="Text Box 2053">
            <a:extLst>
              <a:ext uri="{FF2B5EF4-FFF2-40B4-BE49-F238E27FC236}">
                <a16:creationId xmlns:a16="http://schemas.microsoft.com/office/drawing/2014/main" id="{C5D6453C-B145-4F09-B5F2-373BD57B2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33563"/>
            <a:ext cx="464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i="1" dirty="0">
                <a:solidFill>
                  <a:srgbClr val="3D4644"/>
                </a:solidFill>
                <a:latin typeface="Calibri" pitchFamily="34" charset="0"/>
              </a:rPr>
              <a:t>business. technology. society.</a:t>
            </a:r>
          </a:p>
        </p:txBody>
      </p:sp>
      <p:sp>
        <p:nvSpPr>
          <p:cNvPr id="5" name="Text Box 2054">
            <a:extLst>
              <a:ext uri="{FF2B5EF4-FFF2-40B4-BE49-F238E27FC236}">
                <a16:creationId xmlns:a16="http://schemas.microsoft.com/office/drawing/2014/main" id="{DD526861-2A3A-4EA0-A0E5-2C07ABEF4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1966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US" sz="2000" b="1" i="1" dirty="0">
                <a:solidFill>
                  <a:srgbClr val="7F7F7F"/>
                </a:solidFill>
                <a:latin typeface="Calibri" pitchFamily="34" charset="0"/>
              </a:rPr>
              <a:t>eleventh edition</a:t>
            </a:r>
          </a:p>
          <a:p>
            <a:pPr eaLnBrk="1" hangingPunct="1">
              <a:defRPr/>
            </a:pPr>
            <a:r>
              <a:rPr lang="en-US" sz="2000" b="1" i="1" dirty="0">
                <a:solidFill>
                  <a:srgbClr val="7F7F7F"/>
                </a:solidFill>
                <a:latin typeface="Calibri" pitchFamily="34" charset="0"/>
              </a:rPr>
              <a:t>global edition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698E6-B651-4500-ADA4-FC7C3CFE4F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30313"/>
            <a:ext cx="4098925" cy="46005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C3680D79-32EB-4658-AC96-A8C1B7D231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410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329799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C6A9B1B-7D64-48AB-834E-E3FF68DACE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E22D1ABB-5C01-4CD2-9803-CAE3B89E47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26F38679-6696-484B-A1DF-FC94E4E20B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02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pyright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56B38B2D-EA3F-46E9-B4B2-3CDB7DA61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1011238"/>
            <a:ext cx="7242175" cy="20145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3" name="Rectangle 12">
            <a:extLst>
              <a:ext uri="{FF2B5EF4-FFF2-40B4-BE49-F238E27FC236}">
                <a16:creationId xmlns:a16="http://schemas.microsoft.com/office/drawing/2014/main" id="{D5529E76-EC8A-4D46-AA26-7A94C3297C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A4CF321-558C-475E-B6C4-0E428B8CD7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9BB31F9F-F1F3-4FC9-B531-B8FB707061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569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1827"/>
            <a:ext cx="8229600" cy="64697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981200"/>
            <a:ext cx="8229600" cy="42672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A5D22CF-3795-4A77-963A-6B4AF74A98C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xfrm>
            <a:off x="457200" y="6400800"/>
            <a:ext cx="6324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BE77C4F-2D95-4E90-9AE3-461932E4CB23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001E2212-0C37-4D63-8D39-E16A9294AB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771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6477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600200"/>
            <a:ext cx="8229600" cy="46482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2028D28-8EEB-4D2E-8ABC-FE13BDBFC0C9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xfrm>
            <a:off x="457200" y="6400800"/>
            <a:ext cx="70104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9930D55-C982-4EA7-ACAC-74F0CD2B439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6B0D55AA-AE49-4C49-838B-04784936FA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18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560"/>
            <a:ext cx="8229600" cy="554640"/>
          </a:xfrm>
        </p:spPr>
        <p:txBody>
          <a:bodyPr anchor="t"/>
          <a:lstStyle>
            <a:lvl1pPr>
              <a:lnSpc>
                <a:spcPts val="3600"/>
              </a:lnSpc>
              <a:defRPr sz="3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4114800" cy="304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11E71EC-050D-4CDE-9CC0-D3F149031C96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8C79B69-4797-49EC-B645-07F11705F1AD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</a:t>
            </a:r>
            <a:fld id="{690EBCBC-8833-47BC-BD67-2ED32B15E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12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uble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981200"/>
            <a:ext cx="8229600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CB1D9AF-AA09-46F1-AE17-4233F59AC1F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1CA0966-0DF4-4F27-9347-DA47B3900A7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</a:t>
            </a:r>
            <a:fld id="{127CCD29-ECDB-4AE5-8ABC-C1D6FCE162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276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1F8DDC6-5408-422C-BD14-316BC67E331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1372103-226F-45B0-85F5-E4358F99B46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</a:t>
            </a:r>
            <a:fld id="{CE16D721-4C98-43B9-8597-ED9DDF4D9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83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4A8BEE17-6FE6-43E8-8402-87DBF20834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546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82F1F0C9-0E87-40A0-9FD4-E6DD5E00E91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368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4A8BEE17-6FE6-43E8-8402-87DBF20834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23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3889"/>
            <a:ext cx="8229600" cy="831639"/>
          </a:xfrm>
        </p:spPr>
        <p:txBody>
          <a:bodyPr/>
          <a:lstStyle>
            <a:lvl1pPr algn="l">
              <a:defRPr sz="4800" b="1" cap="none" spc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3429000"/>
            <a:ext cx="8305800" cy="914400"/>
          </a:xfrm>
        </p:spPr>
        <p:txBody>
          <a:bodyPr/>
          <a:lstStyle>
            <a:lvl1pPr>
              <a:buFontTx/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90E50F0-1685-48F5-AC39-A82F45C3C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400800"/>
            <a:ext cx="5410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1930600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4AF725DF-FBB8-4052-92BA-C31B2ED9F4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263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4A8BEE17-6FE6-43E8-8402-87DBF20834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2119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4A8BEE17-6FE6-43E8-8402-87DBF20834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772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26F38679-6696-484B-A1DF-FC94E4E20BB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585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Slide 1-</a:t>
            </a:r>
            <a:fld id="{4A8BEE17-6FE6-43E8-8402-87DBF20834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9128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4A8BEE17-6FE6-43E8-8402-87DBF20834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717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4A8BEE17-6FE6-43E8-8402-87DBF20834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804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4A8BEE17-6FE6-43E8-8402-87DBF208347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6193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3889"/>
            <a:ext cx="8229600" cy="831639"/>
          </a:xfrm>
        </p:spPr>
        <p:txBody>
          <a:bodyPr/>
          <a:lstStyle>
            <a:lvl1pPr algn="l">
              <a:defRPr sz="4800" b="1" cap="none" spc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3429000"/>
            <a:ext cx="8305800" cy="914400"/>
          </a:xfrm>
        </p:spPr>
        <p:txBody>
          <a:bodyPr/>
          <a:lstStyle>
            <a:lvl1pPr>
              <a:buFontTx/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90E50F0-1685-48F5-AC39-A82F45C3C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400800"/>
            <a:ext cx="5410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23836510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560"/>
            <a:ext cx="8229600" cy="554640"/>
          </a:xfrm>
        </p:spPr>
        <p:txBody>
          <a:bodyPr anchor="t"/>
          <a:lstStyle>
            <a:lvl1pPr>
              <a:lnSpc>
                <a:spcPts val="3600"/>
              </a:lnSpc>
              <a:defRPr sz="3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4114800" cy="304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11E71EC-050D-4CDE-9CC0-D3F149031C96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8C79B69-4797-49EC-B645-07F11705F1AD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8-</a:t>
            </a:r>
            <a:fld id="{690EBCBC-8833-47BC-BD67-2ED32B15E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69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08528"/>
          </a:xfrm>
        </p:spPr>
        <p:txBody>
          <a:bodyPr anchor="t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2800">
                <a:solidFill>
                  <a:schemeClr val="accent6"/>
                </a:solidFill>
                <a:latin typeface="Cambria" pitchFamily="18" charset="0"/>
              </a:defRPr>
            </a:lvl2pPr>
            <a:lvl3pPr>
              <a:buClr>
                <a:schemeClr val="accent1"/>
              </a:buClr>
              <a:defRPr sz="2400">
                <a:solidFill>
                  <a:schemeClr val="accent6"/>
                </a:solidFill>
                <a:latin typeface="Cambria" pitchFamily="18" charset="0"/>
              </a:defRPr>
            </a:lvl3pPr>
            <a:lvl4pPr>
              <a:buFont typeface="Wingdings" pitchFamily="2" charset="2"/>
              <a:buChar char="v"/>
              <a:defRPr sz="2000">
                <a:solidFill>
                  <a:schemeClr val="accent6"/>
                </a:solidFill>
                <a:latin typeface="Cambria" pitchFamily="18" charset="0"/>
              </a:defRPr>
            </a:lvl4pPr>
            <a:lvl5pPr>
              <a:defRPr sz="1800">
                <a:solidFill>
                  <a:schemeClr val="accent6"/>
                </a:solidFill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299B26A-E5A5-4746-94AC-427523861D8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1D81F53-5C6B-4781-9BD3-51D10BE773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82F1F0C9-0E87-40A0-9FD4-E6DD5E00E9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95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lass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C04EE6-3A46-4201-B401-E2CB22F86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</a:rPr>
              <a:t>Class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871C3-80FA-4642-9430-69A6331C18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Class Discussion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647700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solidFill>
                  <a:schemeClr val="accent6"/>
                </a:solidFill>
                <a:latin typeface="+mj-lt"/>
              </a:defRPr>
            </a:lvl2pPr>
            <a:lvl3pPr>
              <a:buClr>
                <a:schemeClr val="accent1"/>
              </a:buClr>
              <a:defRPr sz="2800">
                <a:solidFill>
                  <a:schemeClr val="accent6"/>
                </a:solidFill>
                <a:latin typeface="+mj-lt"/>
              </a:defRPr>
            </a:lvl3pPr>
            <a:lvl4pPr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accent6"/>
                </a:solidFill>
                <a:latin typeface="+mj-lt"/>
              </a:defRPr>
            </a:lvl4pPr>
            <a:lvl5pPr>
              <a:buClr>
                <a:schemeClr val="tx2"/>
              </a:buClr>
              <a:defRPr sz="2000">
                <a:solidFill>
                  <a:schemeClr val="accent6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EAEC1B6-4B91-4C0E-97C8-5ED217725C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257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2870F61-9607-4385-A221-C1C0C8023C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447BFB71-77E6-4B34-9CAD-DCE6012E58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2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 Techn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1856BE-EF3A-4358-8DC8-1B8BB5F97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</a:rPr>
              <a:t>Insight on Technology: Class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A66A-3D41-44D0-9B90-503305827A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Technology: Class Discussion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827"/>
            <a:ext cx="8229600" cy="646973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solidFill>
                  <a:schemeClr val="accent6"/>
                </a:solidFill>
                <a:latin typeface="+mj-lt"/>
              </a:defRPr>
            </a:lvl2pPr>
            <a:lvl3pPr>
              <a:buClr>
                <a:schemeClr val="accent1"/>
              </a:buClr>
              <a:defRPr sz="2800">
                <a:solidFill>
                  <a:schemeClr val="accent6"/>
                </a:solidFill>
                <a:latin typeface="+mj-lt"/>
              </a:defRPr>
            </a:lvl3pPr>
            <a:lvl4pPr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accent6"/>
                </a:solidFill>
                <a:latin typeface="+mj-lt"/>
              </a:defRPr>
            </a:lvl4pPr>
            <a:lvl5pPr>
              <a:buClr>
                <a:schemeClr val="tx2"/>
              </a:buClr>
              <a:defRPr sz="2000">
                <a:solidFill>
                  <a:schemeClr val="accent6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C9145B3-1F81-4E51-82D4-9823F0540C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9482982-7EF4-4CCA-A14B-170D526305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AB42C6F0-021C-4902-AC32-78D1E11C5C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 Socie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52D581-C9CE-4F34-BEFF-CE4AAA690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</a:rPr>
              <a:t>Insight on Society: Class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2A753-9D35-48DA-89CC-E81C575D82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Society: Class Discussion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00827"/>
            <a:ext cx="8229600" cy="646973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solidFill>
                  <a:schemeClr val="accent6"/>
                </a:solidFill>
                <a:latin typeface="+mj-lt"/>
              </a:defRPr>
            </a:lvl2pPr>
            <a:lvl3pPr>
              <a:buClr>
                <a:schemeClr val="accent1"/>
              </a:buClr>
              <a:defRPr sz="2800">
                <a:solidFill>
                  <a:schemeClr val="accent6"/>
                </a:solidFill>
                <a:latin typeface="+mj-lt"/>
              </a:defRPr>
            </a:lvl3pPr>
            <a:lvl4pPr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accent6"/>
                </a:solidFill>
                <a:latin typeface="+mj-lt"/>
              </a:defRPr>
            </a:lvl4pPr>
            <a:lvl5pPr>
              <a:buClr>
                <a:schemeClr val="tx2"/>
              </a:buClr>
              <a:defRPr sz="2000">
                <a:solidFill>
                  <a:schemeClr val="accent6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880197A-6EE4-4943-8672-4BE3727AB2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029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9C156D4-ACDD-4E5D-BF85-35E51042CD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6369CE1F-1716-4A9C-89B0-AF40D6291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63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D5F594-7007-4C39-B2A2-C5F53DAF5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</a:rPr>
              <a:t>Insight on Business: Class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4898A-0537-498C-AF6A-F030305A57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Business: Class Discussion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00827"/>
            <a:ext cx="8229600" cy="646973"/>
          </a:xfr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solidFill>
                  <a:schemeClr val="accent6"/>
                </a:solidFill>
                <a:latin typeface="+mj-lt"/>
              </a:defRPr>
            </a:lvl2pPr>
            <a:lvl3pPr>
              <a:buClr>
                <a:schemeClr val="accent1"/>
              </a:buClr>
              <a:defRPr sz="2800">
                <a:solidFill>
                  <a:schemeClr val="accent6"/>
                </a:solidFill>
                <a:latin typeface="+mj-lt"/>
              </a:defRPr>
            </a:lvl3pPr>
            <a:lvl4pPr>
              <a:buClr>
                <a:schemeClr val="tx2"/>
              </a:buClr>
              <a:buFont typeface="Wingdings" pitchFamily="2" charset="2"/>
              <a:buChar char="v"/>
              <a:defRPr sz="2400">
                <a:solidFill>
                  <a:schemeClr val="accent6"/>
                </a:solidFill>
                <a:latin typeface="+mj-lt"/>
              </a:defRPr>
            </a:lvl4pPr>
            <a:lvl5pPr>
              <a:buClr>
                <a:schemeClr val="tx2"/>
              </a:buClr>
              <a:defRPr sz="2000">
                <a:solidFill>
                  <a:schemeClr val="accent6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3A9400B-933C-4D92-8D7F-347BAC22B7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21920E50-B680-4019-9F27-F7182130027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E352C0A-E2F8-4F73-987A-0DAFC040D8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400800"/>
            <a:ext cx="5410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</p:spTree>
    <p:extLst>
      <p:ext uri="{BB962C8B-B14F-4D97-AF65-F5344CB8AC3E}">
        <p14:creationId xmlns:p14="http://schemas.microsoft.com/office/powerpoint/2010/main" val="246254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6477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1800">
                <a:solidFill>
                  <a:schemeClr val="accent6"/>
                </a:solidFill>
              </a:defRPr>
            </a:lvl4pPr>
            <a:lvl5pPr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1800">
                <a:solidFill>
                  <a:schemeClr val="accent6"/>
                </a:solidFill>
              </a:defRPr>
            </a:lvl4pPr>
            <a:lvl5pPr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7A59A2B-0470-4C94-9E1B-410CA5A48E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562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217C4BE-BD6C-44DE-AE71-25C157DD23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4AF725DF-FBB8-4052-92BA-C31B2ED9F4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18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23862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9B5A9E3-AEC1-4486-B514-9E9D11AF884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410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A76B282-60A4-46E5-B8CE-C9E5D4609C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</a:t>
            </a:r>
            <a:fld id="{C52DD3AB-23C3-4A89-A71F-B88197FB7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2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D317B031-F1A6-45DB-B60D-2BCEBEFBA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A8E0E448-B0A1-4F45-866E-5F0D7283F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205A5319-AF1E-46BF-9168-92F1882AA0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381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BA1B5426-0871-44DD-A0A9-4DD4E5022C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altLang="en-US"/>
              <a:t>Slide 1-</a:t>
            </a:r>
            <a:fld id="{4A8BEE17-6FE6-43E8-8402-87DBF20834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29" r:id="rId1"/>
    <p:sldLayoutId id="2147484930" r:id="rId2"/>
    <p:sldLayoutId id="2147484931" r:id="rId3"/>
    <p:sldLayoutId id="2147484932" r:id="rId4"/>
    <p:sldLayoutId id="2147484933" r:id="rId5"/>
    <p:sldLayoutId id="2147484934" r:id="rId6"/>
    <p:sldLayoutId id="2147484935" r:id="rId7"/>
    <p:sldLayoutId id="2147484936" r:id="rId8"/>
    <p:sldLayoutId id="2147484937" r:id="rId9"/>
    <p:sldLayoutId id="2147484928" r:id="rId10"/>
    <p:sldLayoutId id="2147484938" r:id="rId11"/>
    <p:sldLayoutId id="2147484939" r:id="rId12"/>
    <p:sldLayoutId id="2147484940" r:id="rId13"/>
    <p:sldLayoutId id="2147484941" r:id="rId14"/>
    <p:sldLayoutId id="2147484942" r:id="rId15"/>
    <p:sldLayoutId id="2147484943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AA194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AA194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AA194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AA194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EF6527"/>
        </a:buClr>
        <a:buSzPct val="80000"/>
        <a:buFont typeface="Wingdings" panose="05000000000000000000" pitchFamily="2" charset="2"/>
        <a:buChar char="n"/>
        <a:defRPr sz="3600">
          <a:solidFill>
            <a:srgbClr val="3D4644"/>
          </a:solidFill>
          <a:latin typeface="Calibri" pitchFamily="34" charset="0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9000"/>
        <a:buFont typeface="Wingdings" panose="05000000000000000000" pitchFamily="2" charset="2"/>
        <a:buChar char="v"/>
        <a:defRPr sz="2800">
          <a:solidFill>
            <a:srgbClr val="3D4644"/>
          </a:solidFill>
          <a:latin typeface="Calibri" pitchFamily="34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9000"/>
        <a:buFont typeface="Wingdings" panose="05000000000000000000" pitchFamily="2" charset="2"/>
        <a:buChar char="n"/>
        <a:defRPr sz="2400">
          <a:solidFill>
            <a:srgbClr val="3D4644"/>
          </a:solidFill>
          <a:latin typeface="Calibri" pitchFamily="34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9000"/>
        <a:buFont typeface="Wingdings" panose="05000000000000000000" pitchFamily="2" charset="2"/>
        <a:buChar char="v"/>
        <a:defRPr sz="2000">
          <a:solidFill>
            <a:srgbClr val="3D4644"/>
          </a:solidFill>
          <a:latin typeface="Calibri" pitchFamily="34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9000"/>
        <a:buFont typeface="Wingdings" panose="05000000000000000000" pitchFamily="2" charset="2"/>
        <a:buChar char="n"/>
        <a:defRPr sz="2000">
          <a:solidFill>
            <a:srgbClr val="3D4644"/>
          </a:solidFill>
          <a:latin typeface="Calibri" pitchFamily="34" charset="0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9000"/>
        <a:buFont typeface="Wingdings" pitchFamily="2" charset="2"/>
        <a:buChar char="n"/>
        <a:defRPr sz="2800">
          <a:solidFill>
            <a:srgbClr val="3333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9000"/>
        <a:buFont typeface="Wingdings" pitchFamily="2" charset="2"/>
        <a:buChar char="n"/>
        <a:defRPr sz="2800">
          <a:solidFill>
            <a:srgbClr val="3333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9000"/>
        <a:buFont typeface="Wingdings" pitchFamily="2" charset="2"/>
        <a:buChar char="n"/>
        <a:defRPr sz="2800">
          <a:solidFill>
            <a:srgbClr val="3333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9000"/>
        <a:buFont typeface="Wingdings" pitchFamily="2" charset="2"/>
        <a:buChar char="n"/>
        <a:defRPr sz="28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Copyright © 2016 Pearson Education, Ltd.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Slide 1-</a:t>
            </a:r>
            <a:fld id="{4A8BEE17-6FE6-43E8-8402-87DBF208347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01" r:id="rId1"/>
    <p:sldLayoutId id="2147485002" r:id="rId2"/>
    <p:sldLayoutId id="2147485003" r:id="rId3"/>
    <p:sldLayoutId id="2147485004" r:id="rId4"/>
    <p:sldLayoutId id="2147485005" r:id="rId5"/>
    <p:sldLayoutId id="2147485006" r:id="rId6"/>
    <p:sldLayoutId id="2147485007" r:id="rId7"/>
    <p:sldLayoutId id="2147485008" r:id="rId8"/>
    <p:sldLayoutId id="2147485009" r:id="rId9"/>
    <p:sldLayoutId id="2147485010" r:id="rId10"/>
    <p:sldLayoutId id="2147485011" r:id="rId11"/>
    <p:sldLayoutId id="2147485012" r:id="rId12"/>
    <p:sldLayoutId id="2147485013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92DF7-7D46-192F-9D69-D7DC7115C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Ethics, Law, and E-commerce</a:t>
            </a:r>
            <a:br>
              <a:rPr lang="en-GB" dirty="0"/>
            </a:b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DFF35D-E17E-3672-EC93-BE35FE0A8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9D9C-621A-999B-4B1F-83668066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1-</a:t>
            </a:r>
            <a:fld id="{4A8BEE17-6FE6-43E8-8402-87DBF208347C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97701FD-13F6-4BA8-A390-5DACE0ED7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Information Collected at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E-commerce Sites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4FCE370-9385-4F24-A402-01F0DDF856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>
                <a:ea typeface="+mn-ea"/>
              </a:rPr>
              <a:t>Data collected includes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Personally identifiable information (PII)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Anonymous information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Types of data collected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Name, address, phone, e-mail, social security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Bank and credit accounts, gender, age, occupation, education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Preference data, transaction data, clickstream data, browser type</a:t>
            </a:r>
          </a:p>
        </p:txBody>
      </p:sp>
      <p:sp>
        <p:nvSpPr>
          <p:cNvPr id="34820" name="Slide Number Placeholder 2">
            <a:extLst>
              <a:ext uri="{FF2B5EF4-FFF2-40B4-BE49-F238E27FC236}">
                <a16:creationId xmlns:a16="http://schemas.microsoft.com/office/drawing/2014/main" id="{98298A13-75B5-4D72-9DF7-81B56328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9B9A1436-E1B4-4A36-AE1B-2B446715EB57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10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EBF34BB-50FC-42CD-BFD1-B2E9ACAC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Social Networks and Privacy</a:t>
            </a:r>
          </a:p>
        </p:txBody>
      </p:sp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57733B74-FBFF-44C6-9C54-4C1254CA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EF6527"/>
              </a:buClr>
              <a:defRPr/>
            </a:pPr>
            <a:r>
              <a:rPr lang="en-US" altLang="en-US" dirty="0">
                <a:solidFill>
                  <a:srgbClr val="0C0C0C"/>
                </a:solidFill>
                <a:ea typeface="+mn-ea"/>
              </a:rPr>
              <a:t>Social networks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C0C0C"/>
                </a:solidFill>
                <a:ea typeface="ＭＳ Ｐゴシック" charset="0"/>
              </a:rPr>
              <a:t>Encourage sharing personal details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C0C0C"/>
                </a:solidFill>
                <a:ea typeface="ＭＳ Ｐゴシック" charset="0"/>
              </a:rPr>
              <a:t>Pose unique challenge to maintaining privacy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dirty="0">
                <a:solidFill>
                  <a:srgbClr val="0C0C0C"/>
                </a:solidFill>
                <a:ea typeface="+mn-ea"/>
              </a:rPr>
              <a:t>Facebook</a:t>
            </a:r>
            <a:r>
              <a:rPr lang="en-US" altLang="ja-JP" dirty="0">
                <a:solidFill>
                  <a:srgbClr val="0C0C0C"/>
                </a:solidFill>
                <a:ea typeface="+mn-ea"/>
              </a:rPr>
              <a:t>'s facial recognition technology and tagging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dirty="0">
                <a:solidFill>
                  <a:srgbClr val="0C0C0C"/>
                </a:solidFill>
                <a:ea typeface="+mn-ea"/>
              </a:rPr>
              <a:t>Personal control over personal information vs. organization</a:t>
            </a:r>
            <a:r>
              <a:rPr lang="en-US" altLang="ja-JP" dirty="0">
                <a:solidFill>
                  <a:srgbClr val="0C0C0C"/>
                </a:solidFill>
                <a:ea typeface="+mn-ea"/>
              </a:rPr>
              <a:t>'s desire to monetize social network</a:t>
            </a:r>
            <a:endParaRPr lang="en-US" altLang="en-US" dirty="0">
              <a:solidFill>
                <a:srgbClr val="0C0C0C"/>
              </a:solidFill>
              <a:ea typeface="+mn-ea"/>
            </a:endParaRPr>
          </a:p>
        </p:txBody>
      </p:sp>
      <p:sp>
        <p:nvSpPr>
          <p:cNvPr id="35844" name="Slide Number Placeholder 2">
            <a:extLst>
              <a:ext uri="{FF2B5EF4-FFF2-40B4-BE49-F238E27FC236}">
                <a16:creationId xmlns:a16="http://schemas.microsoft.com/office/drawing/2014/main" id="{C46BF3CC-7F17-4ECB-8D5D-61675B85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F668142D-981B-4252-A7B3-634C6C21EC95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11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9984-803F-4FFC-95FE-F0C72D30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Mobile and Location-Based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Privacy Issues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B7EAE9B-A142-457C-912F-F7505937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Smartphone apps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Funnel personal information to mobile advertisers for targeting ads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Track and store user locations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Track users</a:t>
            </a:r>
            <a:r>
              <a:rPr lang="ja-JP" altLang="en-US" sz="2400">
                <a:solidFill>
                  <a:srgbClr val="0C0C0C"/>
                </a:solidFill>
              </a:rPr>
              <a:t>’</a:t>
            </a:r>
            <a:r>
              <a:rPr lang="en-US" altLang="ja-JP" sz="2400">
                <a:solidFill>
                  <a:srgbClr val="0C0C0C"/>
                </a:solidFill>
              </a:rPr>
              <a:t> use of other apps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U.S. Supreme Court rules that police need warrant prior to searching a cell phone for information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191FC03F-BBB0-47CD-BCF6-B58A226D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4BF1DE2B-DB52-4156-A2B2-F289C9C8BD40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12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A850FAF-F445-47AB-8C4B-A8D8ED252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Profiling and Behavioral Targeting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B5932B5E-C4A2-4822-9D8C-E0D991773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Clr>
                <a:srgbClr val="EF6527"/>
              </a:buClr>
              <a:defRPr/>
            </a:pPr>
            <a:r>
              <a:rPr lang="en-US" altLang="en-US" sz="3200" dirty="0">
                <a:solidFill>
                  <a:srgbClr val="0C0C0C"/>
                </a:solidFill>
                <a:ea typeface="+mn-ea"/>
              </a:rPr>
              <a:t>Profiling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Creation of digital images that characterize online individual and group behavior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Anonymous profiles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Personal profiles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sz="3200" dirty="0">
                <a:solidFill>
                  <a:srgbClr val="0C0C0C"/>
                </a:solidFill>
                <a:ea typeface="+mn-ea"/>
              </a:rPr>
              <a:t>Advertising networks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Track consumer and browsing behavior on Web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Dynamically adjust what user sees on screen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Build and refresh profiles of consumers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sz="3200" dirty="0">
                <a:solidFill>
                  <a:srgbClr val="0C0C0C"/>
                </a:solidFill>
                <a:ea typeface="+mn-ea"/>
              </a:rPr>
              <a:t>Google</a:t>
            </a:r>
            <a:r>
              <a:rPr lang="en-US" altLang="ja-JP" sz="3200" dirty="0">
                <a:solidFill>
                  <a:srgbClr val="0C0C0C"/>
                </a:solidFill>
                <a:ea typeface="+mn-ea"/>
              </a:rPr>
              <a:t>'s AdWords program</a:t>
            </a:r>
            <a:endParaRPr lang="en-US" altLang="en-US" sz="3200" dirty="0">
              <a:solidFill>
                <a:srgbClr val="0C0C0C"/>
              </a:solidFill>
              <a:ea typeface="+mn-ea"/>
            </a:endParaRPr>
          </a:p>
        </p:txBody>
      </p:sp>
      <p:sp>
        <p:nvSpPr>
          <p:cNvPr id="37892" name="Slide Number Placeholder 2">
            <a:extLst>
              <a:ext uri="{FF2B5EF4-FFF2-40B4-BE49-F238E27FC236}">
                <a16:creationId xmlns:a16="http://schemas.microsoft.com/office/drawing/2014/main" id="{42A71990-F7CF-4DA2-B1B1-A9A38346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575BDF24-A7FC-42ED-A3E3-8901ECE28537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13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8BC57A2-A232-4D5A-97C9-315E6AC1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Profiling and Behavioral Targeting </a:t>
            </a:r>
            <a:r>
              <a:rPr lang="en-US" sz="2800" dirty="0">
                <a:ea typeface="+mj-ea"/>
              </a:rPr>
              <a:t>(cont.)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832AD0E2-BDFE-4C6F-8E91-F0AE3B4F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300"/>
              </a:spcAft>
              <a:buClr>
                <a:srgbClr val="EF6527"/>
              </a:buClr>
              <a:defRPr/>
            </a:pPr>
            <a:r>
              <a:rPr lang="en-US" altLang="en-US" sz="3200" dirty="0">
                <a:solidFill>
                  <a:srgbClr val="0C0C0C"/>
                </a:solidFill>
                <a:ea typeface="+mn-ea"/>
              </a:rPr>
              <a:t>Deep packet inspection</a:t>
            </a:r>
          </a:p>
          <a:p>
            <a:pPr eaLnBrk="1" hangingPunct="1">
              <a:spcAft>
                <a:spcPts val="300"/>
              </a:spcAft>
              <a:buClr>
                <a:srgbClr val="EF6527"/>
              </a:buClr>
              <a:defRPr/>
            </a:pPr>
            <a:r>
              <a:rPr lang="en-US" altLang="en-US" sz="3200" dirty="0">
                <a:solidFill>
                  <a:srgbClr val="0C0C0C"/>
                </a:solidFill>
                <a:ea typeface="+mn-ea"/>
              </a:rPr>
              <a:t>Business perspective:</a:t>
            </a:r>
          </a:p>
          <a:p>
            <a:pPr lvl="1" eaLnBrk="1" hangingPunct="1">
              <a:spcAft>
                <a:spcPts val="300"/>
              </a:spcAft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Increases effectiveness of advertising, subsidizing free content</a:t>
            </a:r>
          </a:p>
          <a:p>
            <a:pPr lvl="1" eaLnBrk="1" hangingPunct="1">
              <a:spcAft>
                <a:spcPts val="300"/>
              </a:spcAft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Enables sensing of demand for new products and services</a:t>
            </a:r>
          </a:p>
          <a:p>
            <a:pPr eaLnBrk="1" hangingPunct="1">
              <a:spcAft>
                <a:spcPts val="300"/>
              </a:spcAft>
              <a:buClr>
                <a:srgbClr val="EF6527"/>
              </a:buClr>
              <a:defRPr/>
            </a:pPr>
            <a:r>
              <a:rPr lang="en-US" altLang="en-US" sz="3200" dirty="0">
                <a:solidFill>
                  <a:srgbClr val="0C0C0C"/>
                </a:solidFill>
                <a:ea typeface="+mn-ea"/>
              </a:rPr>
              <a:t>Critics</a:t>
            </a:r>
            <a:r>
              <a:rPr lang="en-US" altLang="ja-JP" sz="3200" dirty="0">
                <a:solidFill>
                  <a:srgbClr val="0C0C0C"/>
                </a:solidFill>
                <a:ea typeface="+mn-ea"/>
              </a:rPr>
              <a:t>' perspective:</a:t>
            </a:r>
          </a:p>
          <a:p>
            <a:pPr lvl="1" eaLnBrk="1" hangingPunct="1">
              <a:spcAft>
                <a:spcPts val="300"/>
              </a:spcAft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Undermines expectation of anonymity and privacy</a:t>
            </a:r>
          </a:p>
        </p:txBody>
      </p:sp>
      <p:sp>
        <p:nvSpPr>
          <p:cNvPr id="38916" name="Slide Number Placeholder 2">
            <a:extLst>
              <a:ext uri="{FF2B5EF4-FFF2-40B4-BE49-F238E27FC236}">
                <a16:creationId xmlns:a16="http://schemas.microsoft.com/office/drawing/2014/main" id="{5E57A995-84BE-4D65-A132-29F5BD34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0D171B3F-AB08-407E-9C68-DF1047842407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14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9B3FE114-AEB9-4FEB-B38A-FF28D326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The Internet and Government Invasions of Privacy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CD48BAD-31C6-4DA3-8EEE-2A9D2D6B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>
                <a:ea typeface="+mn-ea"/>
              </a:rPr>
              <a:t>Government agencies are largest users of private sector commercial data brokers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Various laws strengthen ability of law enforcement agencies to monitor Internet users without knowledge, sometimes without judicial oversight</a:t>
            </a:r>
          </a:p>
          <a:p>
            <a:pPr eaLnBrk="1" hangingPunct="1">
              <a:defRPr/>
            </a:pPr>
            <a:r>
              <a:rPr lang="en-US" sz="2800" dirty="0">
                <a:ea typeface="ＭＳ Ｐゴシック" charset="0"/>
              </a:rPr>
              <a:t>Encryption features implemented by Apple, Google for mobile phones</a:t>
            </a:r>
          </a:p>
        </p:txBody>
      </p:sp>
      <p:sp>
        <p:nvSpPr>
          <p:cNvPr id="39940" name="Slide Number Placeholder 2">
            <a:extLst>
              <a:ext uri="{FF2B5EF4-FFF2-40B4-BE49-F238E27FC236}">
                <a16:creationId xmlns:a16="http://schemas.microsoft.com/office/drawing/2014/main" id="{8F335B8B-9406-4BED-A6AB-0586A71B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75FF744A-20DE-401E-B030-CA72D181F15E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15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40976B2F-C71E-4AA7-ABCB-5A6841611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Legal Protections</a:t>
            </a:r>
          </a:p>
        </p:txBody>
      </p:sp>
      <p:sp>
        <p:nvSpPr>
          <p:cNvPr id="40962" name="Rectangle 1027">
            <a:extLst>
              <a:ext uri="{FF2B5EF4-FFF2-40B4-BE49-F238E27FC236}">
                <a16:creationId xmlns:a16="http://schemas.microsoft.com/office/drawing/2014/main" id="{641305ED-F96F-4779-A275-17F4C41872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EF6527"/>
              </a:buClr>
            </a:pPr>
            <a:r>
              <a:rPr lang="en-US" altLang="en-US" dirty="0">
                <a:solidFill>
                  <a:srgbClr val="0C0C0C"/>
                </a:solidFill>
              </a:rPr>
              <a:t>In Ethiopia, privacy rights explicitly granted or derived from:</a:t>
            </a:r>
          </a:p>
          <a:p>
            <a:pPr lvl="1" eaLnBrk="1" hangingPunct="1"/>
            <a:r>
              <a:rPr lang="en-US" altLang="en-US" dirty="0">
                <a:solidFill>
                  <a:srgbClr val="0C0C0C"/>
                </a:solidFill>
              </a:rPr>
              <a:t>Constitution </a:t>
            </a:r>
          </a:p>
          <a:p>
            <a:pPr lvl="2" eaLnBrk="1" hangingPunct="1"/>
            <a:r>
              <a:rPr lang="en-US" altLang="en-US" sz="2000" dirty="0">
                <a:solidFill>
                  <a:srgbClr val="0C0C0C"/>
                </a:solidFill>
              </a:rPr>
              <a:t>freedom of speech and association</a:t>
            </a:r>
          </a:p>
          <a:p>
            <a:pPr lvl="2" eaLnBrk="1" hangingPunct="1"/>
            <a:r>
              <a:rPr lang="en-US" altLang="en-US" sz="2000" dirty="0">
                <a:solidFill>
                  <a:srgbClr val="0C0C0C"/>
                </a:solidFill>
              </a:rPr>
              <a:t>unreasonable search and seizure</a:t>
            </a:r>
          </a:p>
          <a:p>
            <a:pPr lvl="2" eaLnBrk="1" hangingPunct="1"/>
            <a:r>
              <a:rPr lang="en-US" altLang="en-US" sz="2000" dirty="0">
                <a:solidFill>
                  <a:srgbClr val="0C0C0C"/>
                </a:solidFill>
              </a:rPr>
              <a:t>due process</a:t>
            </a:r>
          </a:p>
          <a:p>
            <a:pPr lvl="1" eaLnBrk="1" hangingPunct="1"/>
            <a:r>
              <a:rPr lang="en-US" altLang="en-US" dirty="0">
                <a:solidFill>
                  <a:srgbClr val="0C0C0C"/>
                </a:solidFill>
              </a:rPr>
              <a:t>Specific statutes and regulations (federal and state)</a:t>
            </a:r>
          </a:p>
          <a:p>
            <a:pPr lvl="1" eaLnBrk="1" hangingPunct="1"/>
            <a:r>
              <a:rPr lang="en-US" altLang="en-US" dirty="0">
                <a:solidFill>
                  <a:srgbClr val="0C0C0C"/>
                </a:solidFill>
              </a:rPr>
              <a:t>Codes</a:t>
            </a:r>
          </a:p>
        </p:txBody>
      </p:sp>
      <p:sp>
        <p:nvSpPr>
          <p:cNvPr id="40964" name="Slide Number Placeholder 2">
            <a:extLst>
              <a:ext uri="{FF2B5EF4-FFF2-40B4-BE49-F238E27FC236}">
                <a16:creationId xmlns:a16="http://schemas.microsoft.com/office/drawing/2014/main" id="{6F5BA9C7-BF7B-411C-8657-014B099B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00FB5EC0-AE35-4D0A-B069-14B32FC72C97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16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2E3E4BA5-1D1A-4054-A31E-DA10E447E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Informed Consent and Notice</a:t>
            </a:r>
          </a:p>
        </p:txBody>
      </p:sp>
      <p:sp>
        <p:nvSpPr>
          <p:cNvPr id="94210" name="Rectangle 1027">
            <a:extLst>
              <a:ext uri="{FF2B5EF4-FFF2-40B4-BE49-F238E27FC236}">
                <a16:creationId xmlns:a16="http://schemas.microsoft.com/office/drawing/2014/main" id="{72415717-DEE3-4272-81CF-18508E030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EF6527"/>
              </a:buClr>
              <a:defRPr/>
            </a:pPr>
            <a:r>
              <a:rPr lang="en-US" altLang="en-US" sz="3200" dirty="0">
                <a:solidFill>
                  <a:srgbClr val="0C0C0C"/>
                </a:solidFill>
                <a:ea typeface="+mn-ea"/>
              </a:rPr>
              <a:t>U.S. firms can gather and redistribute transaction information without individual</a:t>
            </a:r>
            <a:r>
              <a:rPr lang="en-US" altLang="ja-JP" sz="3200" dirty="0">
                <a:solidFill>
                  <a:srgbClr val="0C0C0C"/>
                </a:solidFill>
                <a:ea typeface="+mn-ea"/>
              </a:rPr>
              <a:t>'s informed consent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Illegal in Europe</a:t>
            </a:r>
          </a:p>
          <a:p>
            <a:pPr eaLnBrk="1" hangingPunct="1">
              <a:buClr>
                <a:srgbClr val="EF6527"/>
              </a:buClr>
              <a:defRPr/>
            </a:pPr>
            <a:r>
              <a:rPr lang="en-US" altLang="en-US" sz="3200" dirty="0">
                <a:solidFill>
                  <a:srgbClr val="0C0C0C"/>
                </a:solidFill>
                <a:ea typeface="+mn-ea"/>
              </a:rPr>
              <a:t>Informed consent: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Opt-in 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Opt-out</a:t>
            </a:r>
          </a:p>
          <a:p>
            <a:pPr lvl="1" eaLnBrk="1" hangingPunct="1">
              <a:defRPr/>
            </a:pPr>
            <a:r>
              <a:rPr lang="en-US" altLang="en-US" sz="2400" dirty="0">
                <a:solidFill>
                  <a:srgbClr val="0C0C0C"/>
                </a:solidFill>
                <a:ea typeface="ＭＳ Ｐゴシック" charset="0"/>
              </a:rPr>
              <a:t>Many U.S. e-commerce firms merely publish information practices as part of privacy policy or use opt-in as default</a:t>
            </a:r>
          </a:p>
        </p:txBody>
      </p:sp>
      <p:sp>
        <p:nvSpPr>
          <p:cNvPr id="41988" name="Slide Number Placeholder 2">
            <a:extLst>
              <a:ext uri="{FF2B5EF4-FFF2-40B4-BE49-F238E27FC236}">
                <a16:creationId xmlns:a16="http://schemas.microsoft.com/office/drawing/2014/main" id="{BE9577A7-D358-483E-BEC9-9E27337F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190D6FFE-BB80-4CEF-83FB-C0079C0F2E23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17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62DEF0D-59E1-42EC-9FC4-D1035BDF3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Technological Solutions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5E740E7-4DFE-4868-8266-607FFB82B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2800" dirty="0">
                <a:ea typeface="+mn-ea"/>
              </a:rPr>
              <a:t>Spyware blockers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Pop-up blockers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Secure e-mail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Anonymous remailers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Anonymous surfing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Cookie managers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Disk/file erasing programs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Policy generators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Public key encryption</a:t>
            </a:r>
          </a:p>
        </p:txBody>
      </p:sp>
      <p:sp>
        <p:nvSpPr>
          <p:cNvPr id="47108" name="Slide Number Placeholder 2">
            <a:extLst>
              <a:ext uri="{FF2B5EF4-FFF2-40B4-BE49-F238E27FC236}">
                <a16:creationId xmlns:a16="http://schemas.microsoft.com/office/drawing/2014/main" id="{122D30F1-BD1E-4266-9405-997E06C2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97B75696-83CC-45AC-A912-108FD11F05F1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18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53A89F0-8285-4A1F-822F-684E86225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Intellectual Property Rights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A7DA74D-E774-4A12-9F8C-5C7241A79A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3200" dirty="0">
                <a:ea typeface="+mn-ea"/>
              </a:rPr>
              <a:t>Intellectual property: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All tangible and intangible products of human mind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Major ethical issue: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How should we treat property that belongs to others?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Major social issue: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Is there continued value in protecting intellectual property in the Internet age?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Major political issue: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How can Internet and e-commerce be regulated or governed to protect intellectual property?</a:t>
            </a:r>
          </a:p>
        </p:txBody>
      </p:sp>
      <p:sp>
        <p:nvSpPr>
          <p:cNvPr id="48132" name="Slide Number Placeholder 2">
            <a:extLst>
              <a:ext uri="{FF2B5EF4-FFF2-40B4-BE49-F238E27FC236}">
                <a16:creationId xmlns:a16="http://schemas.microsoft.com/office/drawing/2014/main" id="{CEE92C9F-FAAD-46E1-90B1-B8D5DAC1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55CC6805-4D6E-44A0-BCCB-07A2818F33F3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19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>
            <a:extLst>
              <a:ext uri="{FF2B5EF4-FFF2-40B4-BE49-F238E27FC236}">
                <a16:creationId xmlns:a16="http://schemas.microsoft.com/office/drawing/2014/main" id="{F94AC093-01EF-4805-AED1-1B1F04105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>
                <a:ea typeface="+mj-ea"/>
              </a:rPr>
              <a:t>Understanding Ethical, Social, and Political Issues in E-commerce</a:t>
            </a:r>
            <a:endParaRPr lang="en-US" dirty="0">
              <a:ea typeface="+mj-ea"/>
            </a:endParaRP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197126D5-6F01-48E1-AC8E-FFFBCCDCA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Internet, like other technologies, can: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Enable new crimes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Affect environment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Threaten </a:t>
            </a:r>
            <a:r>
              <a:rPr lang="en-US">
                <a:ea typeface="ＭＳ Ｐゴシック" charset="0"/>
              </a:rPr>
              <a:t>social values </a:t>
            </a:r>
            <a:endParaRPr lang="en-US" dirty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dirty="0">
                <a:ea typeface="+mn-ea"/>
              </a:rPr>
              <a:t>Costs and benefits must be carefully considered, especially when there are no clear-cut legal or cultural guidelines</a:t>
            </a:r>
          </a:p>
        </p:txBody>
      </p:sp>
      <p:sp>
        <p:nvSpPr>
          <p:cNvPr id="25604" name="Slide Number Placeholder 2">
            <a:extLst>
              <a:ext uri="{FF2B5EF4-FFF2-40B4-BE49-F238E27FC236}">
                <a16:creationId xmlns:a16="http://schemas.microsoft.com/office/drawing/2014/main" id="{C2EE66D8-AD7D-48E4-992B-52F813A3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4530258E-C19B-485E-8EE6-EF19479535C8}" type="slidenum">
              <a:rPr lang="en-US" altLang="en-US" sz="1200" smtClean="0">
                <a:solidFill>
                  <a:schemeClr val="bg1"/>
                </a:solidFill>
                <a:latin typeface="Georgia" panose="02040502050405020303" pitchFamily="18" charset="0"/>
              </a:rPr>
              <a:pPr/>
              <a:t>2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1B4287E-9A58-490E-9717-6A64BA71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Intellectual Property Protection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EA8EEB94-ED26-4D08-BA3D-2B5FDF08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Three main types of protection: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Copyright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Patent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Trademark law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Goal of intellectual property law: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Balance two competing interests—public and private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Maintaining this balance of interests is always challenged by the invention of new technologies</a:t>
            </a:r>
          </a:p>
          <a:p>
            <a:pPr eaLnBrk="1" hangingPunct="1">
              <a:buClr>
                <a:srgbClr val="EF6527"/>
              </a:buClr>
            </a:pPr>
            <a:endParaRPr lang="en-US" altLang="en-US" sz="3200">
              <a:solidFill>
                <a:srgbClr val="0C0C0C"/>
              </a:solidFill>
            </a:endParaRPr>
          </a:p>
        </p:txBody>
      </p:sp>
      <p:sp>
        <p:nvSpPr>
          <p:cNvPr id="49156" name="Slide Number Placeholder 2">
            <a:extLst>
              <a:ext uri="{FF2B5EF4-FFF2-40B4-BE49-F238E27FC236}">
                <a16:creationId xmlns:a16="http://schemas.microsoft.com/office/drawing/2014/main" id="{2C390FEB-AA8B-4E5D-A74F-6294131A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85297D64-8048-4274-BA83-F55850653B7A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20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050">
            <a:extLst>
              <a:ext uri="{FF2B5EF4-FFF2-40B4-BE49-F238E27FC236}">
                <a16:creationId xmlns:a16="http://schemas.microsoft.com/office/drawing/2014/main" id="{BFEF2659-34EE-4370-B02D-4A857D27B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Copyright</a:t>
            </a:r>
          </a:p>
        </p:txBody>
      </p:sp>
      <p:sp>
        <p:nvSpPr>
          <p:cNvPr id="50178" name="Rectangle 2051">
            <a:extLst>
              <a:ext uri="{FF2B5EF4-FFF2-40B4-BE49-F238E27FC236}">
                <a16:creationId xmlns:a16="http://schemas.microsoft.com/office/drawing/2014/main" id="{3FE351A8-FA09-468E-A025-22298189A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  <a:buClr>
                <a:srgbClr val="EF6527"/>
              </a:buClr>
            </a:pPr>
            <a:r>
              <a:rPr lang="en-US" altLang="en-US" sz="2800" dirty="0">
                <a:solidFill>
                  <a:srgbClr val="0C0C0C"/>
                </a:solidFill>
              </a:rPr>
              <a:t>Protects original forms of expression (but not ideas) from being copied by others for a  period of time</a:t>
            </a:r>
          </a:p>
          <a:p>
            <a:pPr eaLnBrk="1" hangingPunct="1">
              <a:spcAft>
                <a:spcPts val="600"/>
              </a:spcAft>
              <a:buClr>
                <a:srgbClr val="EF6527"/>
              </a:buClr>
            </a:pPr>
            <a:r>
              <a:rPr lang="ja-JP" altLang="en-US" sz="2800" dirty="0">
                <a:solidFill>
                  <a:srgbClr val="0C0C0C"/>
                </a:solidFill>
              </a:rPr>
              <a:t>“</a:t>
            </a:r>
            <a:r>
              <a:rPr lang="en-US" altLang="ja-JP" sz="2800" dirty="0">
                <a:solidFill>
                  <a:srgbClr val="0C0C0C"/>
                </a:solidFill>
              </a:rPr>
              <a:t>Look and feel</a:t>
            </a:r>
            <a:r>
              <a:rPr lang="ja-JP" altLang="en-US" sz="2800" dirty="0">
                <a:solidFill>
                  <a:srgbClr val="0C0C0C"/>
                </a:solidFill>
              </a:rPr>
              <a:t>”</a:t>
            </a:r>
            <a:r>
              <a:rPr lang="en-US" altLang="ja-JP" sz="2800" dirty="0">
                <a:solidFill>
                  <a:srgbClr val="0C0C0C"/>
                </a:solidFill>
              </a:rPr>
              <a:t> copyright infringement lawsuits</a:t>
            </a:r>
          </a:p>
          <a:p>
            <a:pPr eaLnBrk="1" hangingPunct="1">
              <a:spcAft>
                <a:spcPts val="600"/>
              </a:spcAft>
              <a:buClr>
                <a:srgbClr val="EF6527"/>
              </a:buClr>
            </a:pPr>
            <a:r>
              <a:rPr lang="en-US" altLang="en-US" sz="2800" dirty="0">
                <a:solidFill>
                  <a:srgbClr val="0C0C0C"/>
                </a:solidFill>
              </a:rPr>
              <a:t>Fair use doctrine</a:t>
            </a:r>
          </a:p>
          <a:p>
            <a:pPr eaLnBrk="1" hangingPunct="1">
              <a:spcAft>
                <a:spcPts val="600"/>
              </a:spcAft>
              <a:buClr>
                <a:srgbClr val="EF6527"/>
              </a:buClr>
            </a:pPr>
            <a:r>
              <a:rPr lang="en-GB" sz="2800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Copyright and Neighbouring Rights Protection Proclamation no.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1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410/2004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(amended by 872/2014)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GB" sz="2800" b="1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Regulation no. 305/2014</a:t>
            </a:r>
          </a:p>
          <a:p>
            <a:pPr lvl="1">
              <a:defRPr/>
            </a:pPr>
            <a:r>
              <a:rPr lang="en-GB" altLang="en-US" sz="2000" b="1" dirty="0">
                <a:solidFill>
                  <a:srgbClr val="0C0C0C"/>
                </a:solidFill>
                <a:ea typeface="+mn-ea"/>
              </a:rPr>
              <a:t>Ethiopia has not signed a number of major IPR treaties</a:t>
            </a:r>
            <a:endParaRPr lang="en-US" sz="2000" b="1" dirty="0">
              <a:ea typeface="ＭＳ Ｐゴシック" charset="0"/>
            </a:endParaRPr>
          </a:p>
        </p:txBody>
      </p:sp>
      <p:sp>
        <p:nvSpPr>
          <p:cNvPr id="50180" name="Slide Number Placeholder 2">
            <a:extLst>
              <a:ext uri="{FF2B5EF4-FFF2-40B4-BE49-F238E27FC236}">
                <a16:creationId xmlns:a16="http://schemas.microsoft.com/office/drawing/2014/main" id="{2FBCC41C-83BB-45D7-A133-B990654E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B1ABA6EB-5ED5-49F9-BD95-3F5CBDD84D02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21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156270A-B9FB-445D-BBB7-66FF1CF367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Patents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53D4E61-6EFE-43A2-9A45-4251D1082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sz="2800" dirty="0">
                <a:ea typeface="+mn-ea"/>
              </a:rPr>
              <a:t>Grant owner 20-year monopoly on ideas behind an invention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Machines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Man-made products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Compositions of matter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Processing methods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Invention must be new, non-obvious, novel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Encourages inventors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Promotes dissemination of new techniques through licensing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Stifles competition by raising barriers to entry</a:t>
            </a:r>
          </a:p>
          <a:p>
            <a:pPr eaLnBrk="1" hangingPunct="1">
              <a:defRPr/>
            </a:pPr>
            <a:r>
              <a:rPr lang="en-GB" sz="2500" b="1" dirty="0">
                <a:solidFill>
                  <a:srgbClr val="272727"/>
                </a:solidFill>
                <a:latin typeface="Open Sans" panose="020B0606030504020204" pitchFamily="34" charset="0"/>
              </a:rPr>
              <a:t>Inventions, Minor Inventions and Industrial Designs </a:t>
            </a:r>
            <a:r>
              <a:rPr lang="en-GB" sz="2400" b="1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Proclamation no. 123/95 </a:t>
            </a:r>
            <a:r>
              <a:rPr lang="en-GB" sz="2400" b="0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and </a:t>
            </a:r>
            <a:r>
              <a:rPr lang="en-GB" sz="2400" b="1" i="0" dirty="0">
                <a:solidFill>
                  <a:srgbClr val="272727"/>
                </a:solidFill>
                <a:effectLst/>
                <a:latin typeface="Open Sans" panose="020B0606030504020204" pitchFamily="34" charset="0"/>
              </a:rPr>
              <a:t>Regulation no. 12/97</a:t>
            </a:r>
            <a:endParaRPr lang="en-US" sz="2800" b="1" dirty="0">
              <a:ea typeface="+mn-ea"/>
            </a:endParaRPr>
          </a:p>
        </p:txBody>
      </p:sp>
      <p:sp>
        <p:nvSpPr>
          <p:cNvPr id="51204" name="Slide Number Placeholder 2">
            <a:extLst>
              <a:ext uri="{FF2B5EF4-FFF2-40B4-BE49-F238E27FC236}">
                <a16:creationId xmlns:a16="http://schemas.microsoft.com/office/drawing/2014/main" id="{DA881B3D-5A77-4A74-AB56-D6568971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A5C3D3C2-60D1-42FD-B387-1AD11DC9D9C6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22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DAE4599-8F5F-42EC-B1D8-A6F0A0A33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Trademarks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43590E9-6E51-4F25-8DE8-503A024AA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800" dirty="0">
                <a:ea typeface="+mn-ea"/>
              </a:rPr>
              <a:t>Identify, distinguish goods, and indicate their source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Purpose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Ensure consumer gets what is paid for/expected to receive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Protect owner against piracy and misappropriation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Infringement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Market confusion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Bad faith</a:t>
            </a:r>
          </a:p>
          <a:p>
            <a:pPr eaLnBrk="1" hangingPunct="1">
              <a:defRPr/>
            </a:pPr>
            <a:r>
              <a:rPr lang="en-US" sz="2800" dirty="0">
                <a:ea typeface="+mn-ea"/>
              </a:rPr>
              <a:t>Dilution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charset="0"/>
              </a:rPr>
              <a:t>Behavior that weakens connection between trademark and product</a:t>
            </a:r>
          </a:p>
          <a:p>
            <a:pPr>
              <a:defRPr/>
            </a:pPr>
            <a:r>
              <a:rPr lang="en-GB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Trademark Registration and Protection Proclamation No. 501/2006 </a:t>
            </a:r>
            <a:r>
              <a:rPr lang="en-GB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GB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600" b="1" i="0" dirty="0">
                <a:solidFill>
                  <a:srgbClr val="27272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Regulation no. 273/2012</a:t>
            </a:r>
            <a:endParaRPr lang="en-US" sz="2600" b="1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54276" name="Slide Number Placeholder 2">
            <a:extLst>
              <a:ext uri="{FF2B5EF4-FFF2-40B4-BE49-F238E27FC236}">
                <a16:creationId xmlns:a16="http://schemas.microsoft.com/office/drawing/2014/main" id="{84BB16B6-D657-4C79-A484-A915A01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CAD7F77C-651E-400E-8C3D-423AFC7887BF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23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AD5F146-B35B-4BEF-9D08-7C3A6913B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Trademarks and the Internet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F48B6CA-E342-4FB8-AB3E-EDB0498B1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ea typeface="+mn-ea"/>
              </a:rPr>
              <a:t>Cybersquatting and brand-jacking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Cyberpiracy</a:t>
            </a:r>
          </a:p>
          <a:p>
            <a:pPr lvl="1" eaLnBrk="1" hangingPunct="1">
              <a:defRPr/>
            </a:pPr>
            <a:r>
              <a:rPr lang="en-US" sz="2400" dirty="0">
                <a:ea typeface="ＭＳ Ｐゴシック" charset="0"/>
              </a:rPr>
              <a:t>Typosquatting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Metatagging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Keywording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Linking and deep linking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Framing</a:t>
            </a:r>
          </a:p>
        </p:txBody>
      </p:sp>
      <p:sp>
        <p:nvSpPr>
          <p:cNvPr id="55300" name="Slide Number Placeholder 2">
            <a:extLst>
              <a:ext uri="{FF2B5EF4-FFF2-40B4-BE49-F238E27FC236}">
                <a16:creationId xmlns:a16="http://schemas.microsoft.com/office/drawing/2014/main" id="{E687F697-AF75-4B86-8DD8-70D81BAF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2263FA22-34BB-45B9-A736-E26D0D3887ED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24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B04C04D-8E44-468A-9AAD-13976FE9B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Who Governs the Internet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and E-commerce?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AE484D4-3502-4BB8-9336-EDB3516FD4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Mixed mode environment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Self-regulation, through variety of Internet policy and technical bodies, co-exists with limited government regulation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ICANN : </a:t>
            </a:r>
            <a:r>
              <a:rPr lang="en-US" b="0" dirty="0">
                <a:ea typeface="+mn-ea"/>
              </a:rPr>
              <a:t>Domain Name System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Internet can be easily controlled, monitored, and regulated from a central location</a:t>
            </a:r>
          </a:p>
        </p:txBody>
      </p:sp>
      <p:sp>
        <p:nvSpPr>
          <p:cNvPr id="57348" name="Slide Number Placeholder 2">
            <a:extLst>
              <a:ext uri="{FF2B5EF4-FFF2-40B4-BE49-F238E27FC236}">
                <a16:creationId xmlns:a16="http://schemas.microsoft.com/office/drawing/2014/main" id="{5F9B0844-B840-4A15-86DC-E5774919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30CC0E5B-6C04-42D8-B55F-4B238109FF18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25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3352330-7449-43EF-89C9-E61679D88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Taxation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7218C367-3507-466D-AD5B-7F339E9B8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>
                <a:ea typeface="+mn-ea"/>
              </a:rPr>
              <a:t>Non-local nature of Internet commerce complicates governance and jurisdiction issues</a:t>
            </a:r>
          </a:p>
        </p:txBody>
      </p:sp>
      <p:sp>
        <p:nvSpPr>
          <p:cNvPr id="58372" name="Slide Number Placeholder 2">
            <a:extLst>
              <a:ext uri="{FF2B5EF4-FFF2-40B4-BE49-F238E27FC236}">
                <a16:creationId xmlns:a16="http://schemas.microsoft.com/office/drawing/2014/main" id="{EBA0539F-C4B0-4AC7-AD07-291C29DF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9F37D243-B5CA-4DDD-A3B3-3F2485CD0CD7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26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629FB1C-2AFE-4A57-B106-3F6DFB32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Net Neutrality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2263DEAC-84BC-4E43-80C3-D1097812F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2800">
                <a:solidFill>
                  <a:srgbClr val="0C0C0C"/>
                </a:solidFill>
              </a:rPr>
              <a:t>Net neutrality (Open Internet)</a:t>
            </a:r>
          </a:p>
          <a:p>
            <a:pPr lvl="1" eaLnBrk="1" hangingPunct="1">
              <a:buClr>
                <a:srgbClr val="EF6527"/>
              </a:buClr>
            </a:pPr>
            <a:r>
              <a:rPr lang="en-US" altLang="en-US" sz="2000">
                <a:solidFill>
                  <a:srgbClr val="0C0C0C"/>
                </a:solidFill>
              </a:rPr>
              <a:t>All Internet activities charged the same rate, regardless of bandwidth used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2800">
                <a:solidFill>
                  <a:srgbClr val="0C0C0C"/>
                </a:solidFill>
              </a:rPr>
              <a:t>Differentiated pricing strategies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en-US" sz="2000">
                <a:solidFill>
                  <a:srgbClr val="0C0C0C"/>
                </a:solidFill>
              </a:rPr>
              <a:t>Cap pricing (tiered plans)</a:t>
            </a:r>
          </a:p>
          <a:p>
            <a:pPr lvl="2" eaLnBrk="1" hangingPunct="1"/>
            <a:r>
              <a:rPr lang="en-US" altLang="en-US" sz="1800">
                <a:solidFill>
                  <a:srgbClr val="0C0C0C"/>
                </a:solidFill>
              </a:rPr>
              <a:t>Speed tiers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en-US" sz="2000">
                <a:solidFill>
                  <a:srgbClr val="0C0C0C"/>
                </a:solidFill>
              </a:rPr>
              <a:t>Usage metering</a:t>
            </a:r>
          </a:p>
          <a:p>
            <a:pPr lvl="2" eaLnBrk="1" hangingPunct="1"/>
            <a:r>
              <a:rPr lang="en-US" altLang="en-US" sz="1800">
                <a:solidFill>
                  <a:srgbClr val="0C0C0C"/>
                </a:solidFill>
              </a:rPr>
              <a:t>Congestion pricing</a:t>
            </a:r>
          </a:p>
          <a:p>
            <a:pPr lvl="1" eaLnBrk="1" hangingPunct="1">
              <a:buFont typeface="Wingdings" pitchFamily="2" charset="2"/>
              <a:buChar char="n"/>
            </a:pPr>
            <a:r>
              <a:rPr lang="en-US" altLang="en-US" sz="2000">
                <a:solidFill>
                  <a:srgbClr val="0C0C0C"/>
                </a:solidFill>
              </a:rPr>
              <a:t>Highway (</a:t>
            </a:r>
            <a:r>
              <a:rPr lang="ja-JP" altLang="en-US" sz="2000">
                <a:solidFill>
                  <a:srgbClr val="0C0C0C"/>
                </a:solidFill>
              </a:rPr>
              <a:t>“</a:t>
            </a:r>
            <a:r>
              <a:rPr lang="en-US" altLang="ja-JP" sz="2000">
                <a:solidFill>
                  <a:srgbClr val="0C0C0C"/>
                </a:solidFill>
              </a:rPr>
              <a:t>toll</a:t>
            </a:r>
            <a:r>
              <a:rPr lang="ja-JP" altLang="en-US" sz="2000">
                <a:solidFill>
                  <a:srgbClr val="0C0C0C"/>
                </a:solidFill>
              </a:rPr>
              <a:t>”</a:t>
            </a:r>
            <a:r>
              <a:rPr lang="en-US" altLang="ja-JP" sz="2000">
                <a:solidFill>
                  <a:srgbClr val="0C0C0C"/>
                </a:solidFill>
              </a:rPr>
              <a:t>) pricing	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2800">
                <a:solidFill>
                  <a:srgbClr val="0C0C0C"/>
                </a:solidFill>
              </a:rPr>
              <a:t>Comcast slows users for certain traffic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2800">
                <a:solidFill>
                  <a:srgbClr val="0C0C0C"/>
                </a:solidFill>
              </a:rPr>
              <a:t>FCC</a:t>
            </a:r>
            <a:r>
              <a:rPr lang="en-US" altLang="ja-JP" sz="2800">
                <a:solidFill>
                  <a:srgbClr val="0C0C0C"/>
                </a:solidFill>
              </a:rPr>
              <a:t>'s  2010 Open Internet Order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ja-JP" sz="2800">
                <a:solidFill>
                  <a:srgbClr val="0C0C0C"/>
                </a:solidFill>
              </a:rPr>
              <a:t>Netflix-Comcast agreement 	</a:t>
            </a:r>
          </a:p>
          <a:p>
            <a:pPr lvl="1" eaLnBrk="1" hangingPunct="1">
              <a:buFont typeface="Wingdings" pitchFamily="2" charset="2"/>
              <a:buChar char="n"/>
            </a:pPr>
            <a:endParaRPr lang="en-US" altLang="en-US" sz="2000">
              <a:solidFill>
                <a:srgbClr val="0C0C0C"/>
              </a:solidFill>
            </a:endParaRPr>
          </a:p>
          <a:p>
            <a:pPr lvl="2" eaLnBrk="1" hangingPunct="1"/>
            <a:endParaRPr lang="en-US" altLang="en-US" sz="1800">
              <a:solidFill>
                <a:srgbClr val="0C0C0C"/>
              </a:solidFill>
            </a:endParaRPr>
          </a:p>
        </p:txBody>
      </p:sp>
      <p:sp>
        <p:nvSpPr>
          <p:cNvPr id="60420" name="Slide Number Placeholder 2">
            <a:extLst>
              <a:ext uri="{FF2B5EF4-FFF2-40B4-BE49-F238E27FC236}">
                <a16:creationId xmlns:a16="http://schemas.microsoft.com/office/drawing/2014/main" id="{6A6EF415-FC82-45BC-91CC-1F416748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3DE1EC26-3EC2-4F97-9EFC-212EB23A32E7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27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E6045A0-9B3C-4C9B-9265-C0AFC1665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Public Safety and Welfare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AE8456B-08B7-47A1-AA15-4A8B85B09F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Protection of children and strong sentiments against pornography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Passing legislation that will survive court challenges has proved difficult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Efforts to control gambling and restrict sales of drugs and cigarettes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Currently, mostly regulated by state law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Unlawful Internet Gambling Enforcement Act</a:t>
            </a:r>
          </a:p>
        </p:txBody>
      </p:sp>
      <p:sp>
        <p:nvSpPr>
          <p:cNvPr id="61444" name="Slide Number Placeholder 2">
            <a:extLst>
              <a:ext uri="{FF2B5EF4-FFF2-40B4-BE49-F238E27FC236}">
                <a16:creationId xmlns:a16="http://schemas.microsoft.com/office/drawing/2014/main" id="{32F9603E-9081-4C1A-8FA5-59E95399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102E7BF5-8A5F-4ABD-86FF-ACC9BF31A56D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28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2D35B3A-D150-4162-9B31-960A7C935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 Model for Organizing the Issues</a:t>
            </a:r>
          </a:p>
        </p:txBody>
      </p:sp>
      <p:sp>
        <p:nvSpPr>
          <p:cNvPr id="7171" name="Rectangle 1027">
            <a:extLst>
              <a:ext uri="{FF2B5EF4-FFF2-40B4-BE49-F238E27FC236}">
                <a16:creationId xmlns:a16="http://schemas.microsoft.com/office/drawing/2014/main" id="{6E9DBA88-86BE-4CE7-92AB-3B2988C6DF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Issues raised by Internet and e-commerce can be viewed at individual, social, and political levels</a:t>
            </a:r>
          </a:p>
          <a:p>
            <a:pPr eaLnBrk="1" hangingPunct="1">
              <a:defRPr/>
            </a:pPr>
            <a:r>
              <a:rPr lang="en-US" dirty="0">
                <a:ea typeface="+mn-ea"/>
              </a:rPr>
              <a:t>Four major categories of issues: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Information rights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Property rights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Governance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</a:rPr>
              <a:t>Public safety and welfare</a:t>
            </a:r>
          </a:p>
        </p:txBody>
      </p:sp>
      <p:sp>
        <p:nvSpPr>
          <p:cNvPr id="26628" name="Slide Number Placeholder 2">
            <a:extLst>
              <a:ext uri="{FF2B5EF4-FFF2-40B4-BE49-F238E27FC236}">
                <a16:creationId xmlns:a16="http://schemas.microsoft.com/office/drawing/2014/main" id="{AED7DDAA-84D1-43F9-881E-B428C821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3B30F77E-9000-4B4B-BBF3-FF681E8E17F4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3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9F0BBE0-04F7-45A7-9D08-E3471F35B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The Moral Dimensions of an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Internet Society</a:t>
            </a:r>
          </a:p>
        </p:txBody>
      </p:sp>
      <p:sp>
        <p:nvSpPr>
          <p:cNvPr id="27653" name="Slide Number Placeholder 2">
            <a:extLst>
              <a:ext uri="{FF2B5EF4-FFF2-40B4-BE49-F238E27FC236}">
                <a16:creationId xmlns:a16="http://schemas.microsoft.com/office/drawing/2014/main" id="{DEEA27E1-3C81-420B-B4CB-B570E4D3BC7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8-</a:t>
            </a:r>
            <a:fld id="{96A32E77-90EA-4F22-9056-F3CF3E4E683E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4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C3057-4AF7-9CA3-ABE0-CC4B3CD1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2209800"/>
            <a:ext cx="5734050" cy="37052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C652125-4352-4713-8024-A21685F90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100">
                <a:ea typeface="+mj-ea"/>
              </a:rPr>
              <a:t>Basic Ethical Concepts</a:t>
            </a:r>
          </a:p>
        </p:txBody>
      </p:sp>
      <p:graphicFrame>
        <p:nvGraphicFramePr>
          <p:cNvPr id="29702" name="Rectangle 3">
            <a:extLst>
              <a:ext uri="{FF2B5EF4-FFF2-40B4-BE49-F238E27FC236}">
                <a16:creationId xmlns:a16="http://schemas.microsoft.com/office/drawing/2014/main" id="{8AB4666E-445D-D665-262D-4911A77CB0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434476"/>
              </p:ext>
            </p:extLst>
          </p:nvPr>
        </p:nvGraphicFramePr>
        <p:xfrm>
          <a:off x="822324" y="1371601"/>
          <a:ext cx="7864476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9700" name="Slide Number Placeholder 2">
            <a:extLst>
              <a:ext uri="{FF2B5EF4-FFF2-40B4-BE49-F238E27FC236}">
                <a16:creationId xmlns:a16="http://schemas.microsoft.com/office/drawing/2014/main" id="{01C5714A-C5A2-47B2-B267-AAFEF830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500">
                <a:latin typeface="Georgia" panose="02040502050405020303" pitchFamily="18" charset="0"/>
              </a:rPr>
              <a:t>Slide 1-</a:t>
            </a:r>
            <a:fld id="{9F952602-7AD6-434F-9D25-2189906EC135}" type="slidenum">
              <a:rPr lang="en-US" altLang="en-US" sz="1500"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altLang="en-US" sz="1500">
              <a:latin typeface="Georgia" panose="02040502050405020303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>
            <a:extLst>
              <a:ext uri="{FF2B5EF4-FFF2-40B4-BE49-F238E27FC236}">
                <a16:creationId xmlns:a16="http://schemas.microsoft.com/office/drawing/2014/main" id="{B015812B-8EE5-4258-A579-00FD4DDF5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Analyzing Ethical Dilemmas</a:t>
            </a:r>
          </a:p>
        </p:txBody>
      </p:sp>
      <p:sp>
        <p:nvSpPr>
          <p:cNvPr id="10243" name="Rectangle 2051">
            <a:extLst>
              <a:ext uri="{FF2B5EF4-FFF2-40B4-BE49-F238E27FC236}">
                <a16:creationId xmlns:a16="http://schemas.microsoft.com/office/drawing/2014/main" id="{5941AB3C-DD9E-4552-825B-8C56C9CD9D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n-ea"/>
              </a:rPr>
              <a:t>Process for analyzing ethical dilemmas: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Identify and clearly describe the facts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Define the conflict or dilemma and identify the higher-order values involved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Identify the stakeholders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Identify the options that you can reasonably take</a:t>
            </a:r>
          </a:p>
          <a:p>
            <a:pPr marL="971550" lvl="1" indent="-514350" eaLnBrk="1" hangingPunct="1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Identify the potential consequences of your options</a:t>
            </a:r>
          </a:p>
        </p:txBody>
      </p:sp>
      <p:sp>
        <p:nvSpPr>
          <p:cNvPr id="30724" name="Slide Number Placeholder 2">
            <a:extLst>
              <a:ext uri="{FF2B5EF4-FFF2-40B4-BE49-F238E27FC236}">
                <a16:creationId xmlns:a16="http://schemas.microsoft.com/office/drawing/2014/main" id="{B95C84A1-1723-4D76-960F-67FD3084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7FB06E1D-1FDA-4E2B-8259-5F07A43B6CE8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6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BFCD04FF-2D11-44C2-8025-2C83F0F78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Candidate Ethical Principles</a:t>
            </a:r>
          </a:p>
        </p:txBody>
      </p:sp>
      <p:sp>
        <p:nvSpPr>
          <p:cNvPr id="11267" name="Rectangle 1027">
            <a:extLst>
              <a:ext uri="{FF2B5EF4-FFF2-40B4-BE49-F238E27FC236}">
                <a16:creationId xmlns:a16="http://schemas.microsoft.com/office/drawing/2014/main" id="{85C4C61F-7154-4F8A-BDE5-C08733D0E6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3200" dirty="0">
                <a:ea typeface="+mn-ea"/>
              </a:rPr>
              <a:t>Golden Rule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Universalism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Slippery Slope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Collective Utilitarian Principle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Risk Aversion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No Free Lunch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The </a:t>
            </a:r>
            <a:r>
              <a:rPr lang="en-US" sz="3200" i="1" dirty="0">
                <a:ea typeface="+mn-ea"/>
              </a:rPr>
              <a:t>New York Times </a:t>
            </a:r>
            <a:r>
              <a:rPr lang="en-US" sz="3200" dirty="0">
                <a:ea typeface="+mn-ea"/>
              </a:rPr>
              <a:t>Test</a:t>
            </a:r>
          </a:p>
          <a:p>
            <a:pPr eaLnBrk="1" hangingPunct="1">
              <a:defRPr/>
            </a:pPr>
            <a:r>
              <a:rPr lang="en-US" sz="3200" dirty="0">
                <a:ea typeface="+mn-ea"/>
              </a:rPr>
              <a:t>The Social Contract Rule</a:t>
            </a:r>
          </a:p>
        </p:txBody>
      </p:sp>
      <p:sp>
        <p:nvSpPr>
          <p:cNvPr id="31748" name="Slide Number Placeholder 2">
            <a:extLst>
              <a:ext uri="{FF2B5EF4-FFF2-40B4-BE49-F238E27FC236}">
                <a16:creationId xmlns:a16="http://schemas.microsoft.com/office/drawing/2014/main" id="{F21F2700-2B74-4083-9801-20DBB270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95F09E86-E625-4A6C-B2E2-AB2DF507BAC1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7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id="{409CEA3B-CEB6-4DA0-BCB3-135AC1F1A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Privacy and Information Rights</a:t>
            </a:r>
          </a:p>
        </p:txBody>
      </p:sp>
      <p:sp>
        <p:nvSpPr>
          <p:cNvPr id="32770" name="Rectangle 1027">
            <a:extLst>
              <a:ext uri="{FF2B5EF4-FFF2-40B4-BE49-F238E27FC236}">
                <a16:creationId xmlns:a16="http://schemas.microsoft.com/office/drawing/2014/main" id="{93ECAA20-18BA-4AC0-85C7-34A26224F9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Privacy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Moral right of individuals to be left alone, free from surveillance, or interference from other individuals or organizations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3200">
                <a:solidFill>
                  <a:srgbClr val="0C0C0C"/>
                </a:solidFill>
              </a:rPr>
              <a:t>Information privacy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The </a:t>
            </a:r>
            <a:r>
              <a:rPr lang="ja-JP" altLang="en-US" sz="2400">
                <a:solidFill>
                  <a:srgbClr val="0C0C0C"/>
                </a:solidFill>
              </a:rPr>
              <a:t>“</a:t>
            </a:r>
            <a:r>
              <a:rPr lang="en-US" altLang="ja-JP" sz="2400">
                <a:solidFill>
                  <a:srgbClr val="0C0C0C"/>
                </a:solidFill>
              </a:rPr>
              <a:t>right to be forgotten</a:t>
            </a:r>
            <a:r>
              <a:rPr lang="ja-JP" altLang="en-US" sz="2400">
                <a:solidFill>
                  <a:srgbClr val="0C0C0C"/>
                </a:solidFill>
              </a:rPr>
              <a:t>”</a:t>
            </a:r>
            <a:endParaRPr lang="en-US" altLang="ja-JP" sz="2400">
              <a:solidFill>
                <a:srgbClr val="0C0C0C"/>
              </a:solidFill>
            </a:endParaRP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Claims:</a:t>
            </a:r>
          </a:p>
          <a:p>
            <a:pPr lvl="2" eaLnBrk="1" hangingPunct="1"/>
            <a:r>
              <a:rPr lang="en-US" altLang="en-US" sz="2000">
                <a:solidFill>
                  <a:srgbClr val="0C0C0C"/>
                </a:solidFill>
              </a:rPr>
              <a:t>Certain information should not be collected at all</a:t>
            </a:r>
          </a:p>
          <a:p>
            <a:pPr lvl="2" eaLnBrk="1" hangingPunct="1"/>
            <a:r>
              <a:rPr lang="en-US" altLang="en-US" sz="2000">
                <a:solidFill>
                  <a:srgbClr val="0C0C0C"/>
                </a:solidFill>
              </a:rPr>
              <a:t>Individuals should control the use of whatever information is collected about them</a:t>
            </a:r>
          </a:p>
          <a:p>
            <a:pPr lvl="1" eaLnBrk="1" hangingPunct="1"/>
            <a:r>
              <a:rPr lang="en-US" altLang="en-US" sz="2400">
                <a:solidFill>
                  <a:srgbClr val="0C0C0C"/>
                </a:solidFill>
              </a:rPr>
              <a:t>Behavioral tracking on the Internet, social sites, and mobile devices</a:t>
            </a:r>
          </a:p>
        </p:txBody>
      </p:sp>
      <p:sp>
        <p:nvSpPr>
          <p:cNvPr id="32772" name="Slide Number Placeholder 2">
            <a:extLst>
              <a:ext uri="{FF2B5EF4-FFF2-40B4-BE49-F238E27FC236}">
                <a16:creationId xmlns:a16="http://schemas.microsoft.com/office/drawing/2014/main" id="{F576DD71-3FFD-4E2C-9C35-CFE597FA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DF5FD6E1-BF46-49E5-9CCC-47EB90B45C30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8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>
            <a:extLst>
              <a:ext uri="{FF2B5EF4-FFF2-40B4-BE49-F238E27FC236}">
                <a16:creationId xmlns:a16="http://schemas.microsoft.com/office/drawing/2014/main" id="{787B6725-F926-4767-8238-A1DB107BD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</a:rPr>
              <a:t>Privacy and Information Rights </a:t>
            </a:r>
            <a:r>
              <a:rPr lang="en-US" sz="2400" dirty="0">
                <a:ea typeface="+mj-ea"/>
              </a:rPr>
              <a:t>(cont.)</a:t>
            </a:r>
          </a:p>
        </p:txBody>
      </p:sp>
      <p:sp>
        <p:nvSpPr>
          <p:cNvPr id="86018" name="Rectangle 1027">
            <a:extLst>
              <a:ext uri="{FF2B5EF4-FFF2-40B4-BE49-F238E27FC236}">
                <a16:creationId xmlns:a16="http://schemas.microsoft.com/office/drawing/2014/main" id="{DBFD1CA1-C64A-457F-95A6-B456AF18FC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EF6527"/>
              </a:buClr>
              <a:defRPr/>
            </a:pPr>
            <a:r>
              <a:rPr lang="en-US" altLang="en-US" dirty="0">
                <a:solidFill>
                  <a:srgbClr val="0C0C0C"/>
                </a:solidFill>
                <a:ea typeface="+mn-ea"/>
              </a:rPr>
              <a:t>Threats to privacy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C0C0C"/>
                </a:solidFill>
                <a:ea typeface="ＭＳ Ｐゴシック" charset="0"/>
              </a:rPr>
              <a:t>Personal information collected by commercial Web sites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C0C0C"/>
                </a:solidFill>
                <a:ea typeface="ＭＳ Ｐゴシック" charset="0"/>
              </a:rPr>
              <a:t>Personal information collected by government authorities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C0C0C"/>
                </a:solidFill>
                <a:ea typeface="ＭＳ Ｐゴシック" charset="0"/>
              </a:rPr>
              <a:t>Impact of mobile devices</a:t>
            </a:r>
          </a:p>
          <a:p>
            <a:pPr lvl="2" eaLnBrk="1" hangingPunct="1">
              <a:defRPr/>
            </a:pPr>
            <a:r>
              <a:rPr lang="en-US" altLang="en-US" dirty="0">
                <a:solidFill>
                  <a:srgbClr val="0C0C0C"/>
                </a:solidFill>
                <a:ea typeface="ＭＳ Ｐゴシック" charset="0"/>
              </a:rPr>
              <a:t>Tracking people's locations and movements</a:t>
            </a:r>
          </a:p>
          <a:p>
            <a:pPr lvl="2" eaLnBrk="1" hangingPunct="1">
              <a:defRPr/>
            </a:pPr>
            <a:r>
              <a:rPr lang="en-US" altLang="en-US" dirty="0">
                <a:solidFill>
                  <a:srgbClr val="0C0C0C"/>
                </a:solidFill>
                <a:ea typeface="ＭＳ Ｐゴシック" charset="0"/>
              </a:rPr>
              <a:t>Tracking personal behavior</a:t>
            </a:r>
          </a:p>
        </p:txBody>
      </p:sp>
      <p:sp>
        <p:nvSpPr>
          <p:cNvPr id="33796" name="Slide Number Placeholder 2">
            <a:extLst>
              <a:ext uri="{FF2B5EF4-FFF2-40B4-BE49-F238E27FC236}">
                <a16:creationId xmlns:a16="http://schemas.microsoft.com/office/drawing/2014/main" id="{28C53486-012E-4CD0-B965-1863E04D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t>Slide 1-</a:t>
            </a:r>
            <a:fld id="{E4A44866-00E5-45E5-99AD-118E3B0CCE2D}" type="slidenum">
              <a:rPr lang="en-US" altLang="en-US" sz="1200">
                <a:solidFill>
                  <a:schemeClr val="bg1"/>
                </a:solidFill>
                <a:latin typeface="Georgia" panose="02040502050405020303" pitchFamily="18" charset="0"/>
              </a:rPr>
              <a:pPr/>
              <a:t>9</a:t>
            </a:fld>
            <a:endParaRPr lang="en-US" altLang="en-US" sz="120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c10">
  <a:themeElements>
    <a:clrScheme name="ec9e">
      <a:dk1>
        <a:srgbClr val="031924"/>
      </a:dk1>
      <a:lt1>
        <a:sysClr val="window" lastClr="FFFFFF"/>
      </a:lt1>
      <a:dk2>
        <a:srgbClr val="031924"/>
      </a:dk2>
      <a:lt2>
        <a:srgbClr val="FFFFFF"/>
      </a:lt2>
      <a:accent1>
        <a:srgbClr val="919F71"/>
      </a:accent1>
      <a:accent2>
        <a:srgbClr val="CDBF45"/>
      </a:accent2>
      <a:accent3>
        <a:srgbClr val="1BAEE4"/>
      </a:accent3>
      <a:accent4>
        <a:srgbClr val="EF6527"/>
      </a:accent4>
      <a:accent5>
        <a:srgbClr val="55A2D6"/>
      </a:accent5>
      <a:accent6>
        <a:srgbClr val="0C0C0C"/>
      </a:accent6>
      <a:hlink>
        <a:srgbClr val="0C0C0C"/>
      </a:hlink>
      <a:folHlink>
        <a:srgbClr val="0C0C0C"/>
      </a:folHlink>
    </a:clrScheme>
    <a:fontScheme name="Custom 1">
      <a:majorFont>
        <a:latin typeface="Calibri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esentation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10" id="{E9A660A5-CBEC-4425-BB46-F87AE28D1D1C}" vid="{1E341D40-23BB-4410-8E2C-7995A12D73D8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11507</TotalTime>
  <Words>1166</Words>
  <Application>Microsoft Office PowerPoint</Application>
  <PresentationFormat>On-screen Show (4:3)</PresentationFormat>
  <Paragraphs>227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Arial</vt:lpstr>
      <vt:lpstr>Calibri</vt:lpstr>
      <vt:lpstr>Calibri Light</vt:lpstr>
      <vt:lpstr>Cambria</vt:lpstr>
      <vt:lpstr>Georgia</vt:lpstr>
      <vt:lpstr>Open Sans</vt:lpstr>
      <vt:lpstr>Tahoma</vt:lpstr>
      <vt:lpstr>Times New Roman</vt:lpstr>
      <vt:lpstr>Wingdings</vt:lpstr>
      <vt:lpstr>ec10</vt:lpstr>
      <vt:lpstr>Retrospect</vt:lpstr>
      <vt:lpstr>Ethics, Law, and E-commerce </vt:lpstr>
      <vt:lpstr>Understanding Ethical, Social, and Political Issues in E-commerce</vt:lpstr>
      <vt:lpstr>A Model for Organizing the Issues</vt:lpstr>
      <vt:lpstr>The Moral Dimensions of an  Internet Society</vt:lpstr>
      <vt:lpstr>Basic Ethical Concepts</vt:lpstr>
      <vt:lpstr>Analyzing Ethical Dilemmas</vt:lpstr>
      <vt:lpstr>Candidate Ethical Principles</vt:lpstr>
      <vt:lpstr>Privacy and Information Rights</vt:lpstr>
      <vt:lpstr>Privacy and Information Rights (cont.)</vt:lpstr>
      <vt:lpstr>Information Collected at  E-commerce Sites</vt:lpstr>
      <vt:lpstr>Social Networks and Privacy</vt:lpstr>
      <vt:lpstr>Mobile and Location-Based Privacy Issues</vt:lpstr>
      <vt:lpstr>Profiling and Behavioral Targeting</vt:lpstr>
      <vt:lpstr>Profiling and Behavioral Targeting (cont.)</vt:lpstr>
      <vt:lpstr>The Internet and Government Invasions of Privacy</vt:lpstr>
      <vt:lpstr>Legal Protections</vt:lpstr>
      <vt:lpstr>Informed Consent and Notice</vt:lpstr>
      <vt:lpstr>Technological Solutions</vt:lpstr>
      <vt:lpstr>Intellectual Property Rights</vt:lpstr>
      <vt:lpstr>Intellectual Property Protection</vt:lpstr>
      <vt:lpstr>Copyright</vt:lpstr>
      <vt:lpstr>Patents</vt:lpstr>
      <vt:lpstr>Trademarks</vt:lpstr>
      <vt:lpstr>Trademarks and the Internet</vt:lpstr>
      <vt:lpstr>Who Governs the Internet and E-commerce?</vt:lpstr>
      <vt:lpstr>Taxation</vt:lpstr>
      <vt:lpstr>Net Neutrality</vt:lpstr>
      <vt:lpstr>Public Safety and Welfare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EditorialSrvcs</dc:creator>
  <cp:lastModifiedBy>Ermias  Abebe Kassa</cp:lastModifiedBy>
  <cp:revision>423</cp:revision>
  <cp:lastPrinted>2002-04-12T18:43:07Z</cp:lastPrinted>
  <dcterms:created xsi:type="dcterms:W3CDTF">2000-06-05T14:57:27Z</dcterms:created>
  <dcterms:modified xsi:type="dcterms:W3CDTF">2022-05-19T03:12:14Z</dcterms:modified>
</cp:coreProperties>
</file>