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318" r:id="rId1"/>
  </p:sldMasterIdLst>
  <p:notesMasterIdLst>
    <p:notesMasterId r:id="rId55"/>
  </p:notesMasterIdLst>
  <p:handoutMasterIdLst>
    <p:handoutMasterId r:id="rId56"/>
  </p:handoutMasterIdLst>
  <p:sldIdLst>
    <p:sldId id="431" r:id="rId2"/>
    <p:sldId id="398" r:id="rId3"/>
    <p:sldId id="341" r:id="rId4"/>
    <p:sldId id="339" r:id="rId5"/>
    <p:sldId id="375" r:id="rId6"/>
    <p:sldId id="420" r:id="rId7"/>
    <p:sldId id="479" r:id="rId8"/>
    <p:sldId id="342" r:id="rId9"/>
    <p:sldId id="378" r:id="rId10"/>
    <p:sldId id="379" r:id="rId11"/>
    <p:sldId id="380" r:id="rId12"/>
    <p:sldId id="382" r:id="rId13"/>
    <p:sldId id="436" r:id="rId14"/>
    <p:sldId id="454" r:id="rId15"/>
    <p:sldId id="418" r:id="rId16"/>
    <p:sldId id="439" r:id="rId17"/>
    <p:sldId id="455" r:id="rId18"/>
    <p:sldId id="456" r:id="rId19"/>
    <p:sldId id="458" r:id="rId20"/>
    <p:sldId id="480" r:id="rId21"/>
    <p:sldId id="459" r:id="rId22"/>
    <p:sldId id="357" r:id="rId23"/>
    <p:sldId id="474" r:id="rId24"/>
    <p:sldId id="472" r:id="rId25"/>
    <p:sldId id="461" r:id="rId26"/>
    <p:sldId id="415" r:id="rId27"/>
    <p:sldId id="475" r:id="rId28"/>
    <p:sldId id="444" r:id="rId29"/>
    <p:sldId id="446" r:id="rId30"/>
    <p:sldId id="485" r:id="rId31"/>
    <p:sldId id="447" r:id="rId32"/>
    <p:sldId id="449" r:id="rId33"/>
    <p:sldId id="484" r:id="rId34"/>
    <p:sldId id="427" r:id="rId35"/>
    <p:sldId id="476" r:id="rId36"/>
    <p:sldId id="465" r:id="rId37"/>
    <p:sldId id="412" r:id="rId38"/>
    <p:sldId id="396" r:id="rId39"/>
    <p:sldId id="405" r:id="rId40"/>
    <p:sldId id="386" r:id="rId41"/>
    <p:sldId id="388" r:id="rId42"/>
    <p:sldId id="481" r:id="rId43"/>
    <p:sldId id="407" r:id="rId44"/>
    <p:sldId id="425" r:id="rId45"/>
    <p:sldId id="392" r:id="rId46"/>
    <p:sldId id="358" r:id="rId47"/>
    <p:sldId id="466" r:id="rId48"/>
    <p:sldId id="467" r:id="rId49"/>
    <p:sldId id="468" r:id="rId50"/>
    <p:sldId id="469" r:id="rId51"/>
    <p:sldId id="470" r:id="rId52"/>
    <p:sldId id="477" r:id="rId53"/>
    <p:sldId id="478"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p15:clr>
            <a:srgbClr val="A4A3A4"/>
          </p15:clr>
        </p15:guide>
        <p15:guide id="2" orient="horz" pos="480">
          <p15:clr>
            <a:srgbClr val="A4A3A4"/>
          </p15:clr>
        </p15:guide>
        <p15:guide id="3" orient="horz" pos="1152">
          <p15:clr>
            <a:srgbClr val="A4A3A4"/>
          </p15:clr>
        </p15:guide>
        <p15:guide id="4" orient="horz" pos="3936">
          <p15:clr>
            <a:srgbClr val="A4A3A4"/>
          </p15:clr>
        </p15:guide>
        <p15:guide id="5" pos="2880">
          <p15:clr>
            <a:srgbClr val="A4A3A4"/>
          </p15:clr>
        </p15:guide>
        <p15:guide id="6" pos="288">
          <p15:clr>
            <a:srgbClr val="A4A3A4"/>
          </p15:clr>
        </p15:guide>
        <p15:guide id="7"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CEDF"/>
    <a:srgbClr val="F8BE1A"/>
    <a:srgbClr val="59BBDE"/>
    <a:srgbClr val="AA1949"/>
    <a:srgbClr val="6D111B"/>
    <a:srgbClr val="162210"/>
    <a:srgbClr val="78B75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570" y="53"/>
      </p:cViewPr>
      <p:guideLst>
        <p:guide orient="horz" pos="1296"/>
        <p:guide orient="horz" pos="480"/>
        <p:guide orient="horz" pos="1152"/>
        <p:guide orient="horz" pos="3936"/>
        <p:guide pos="2880"/>
        <p:guide pos="288"/>
        <p:guide pos="5472"/>
      </p:guideLst>
    </p:cSldViewPr>
  </p:slideViewPr>
  <p:outlineViewPr>
    <p:cViewPr>
      <p:scale>
        <a:sx n="33" d="100"/>
        <a:sy n="33" d="100"/>
      </p:scale>
      <p:origin x="0" y="-24178"/>
    </p:cViewPr>
  </p:outlineViewPr>
  <p:notesTextViewPr>
    <p:cViewPr>
      <p:scale>
        <a:sx n="3" d="2"/>
        <a:sy n="3" d="2"/>
      </p:scale>
      <p:origin x="0" y="0"/>
    </p:cViewPr>
  </p:notesTextViewPr>
  <p:sorterViewPr>
    <p:cViewPr>
      <p:scale>
        <a:sx n="102" d="100"/>
        <a:sy n="102" d="100"/>
      </p:scale>
      <p:origin x="0" y="-93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43AA063-0919-4705-9637-8C5B067C1D3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E43F5024-5866-44AF-B40A-C729383BCF2B}"/>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621AE2EB-9B78-4E48-B653-A9FA7E8ED578}"/>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4101" name="Rectangle 5">
            <a:extLst>
              <a:ext uri="{FF2B5EF4-FFF2-40B4-BE49-F238E27FC236}">
                <a16:creationId xmlns:a16="http://schemas.microsoft.com/office/drawing/2014/main" id="{546C022A-E8F4-4BB1-8DFA-B412D9B041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a:lvl1pPr>
          </a:lstStyle>
          <a:p>
            <a:fld id="{0FD7611C-F055-442E-B254-7FCC7522E13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E09EA14-C36F-4974-B2DE-0ECD8381485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2051" name="Rectangle 3">
            <a:extLst>
              <a:ext uri="{FF2B5EF4-FFF2-40B4-BE49-F238E27FC236}">
                <a16:creationId xmlns:a16="http://schemas.microsoft.com/office/drawing/2014/main" id="{11789205-2C25-4544-9B46-49ADEB901B3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US"/>
          </a:p>
        </p:txBody>
      </p:sp>
      <p:sp>
        <p:nvSpPr>
          <p:cNvPr id="12292" name="Rectangle 4">
            <a:extLst>
              <a:ext uri="{FF2B5EF4-FFF2-40B4-BE49-F238E27FC236}">
                <a16:creationId xmlns:a16="http://schemas.microsoft.com/office/drawing/2014/main" id="{108B585D-750A-489C-9943-AB2BC80311DA}"/>
              </a:ext>
            </a:extLst>
          </p:cNvPr>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D0D280E-5248-4709-8F82-11A2C3CEC49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E5109845-5D63-492C-997F-8B4A8EC860B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US"/>
          </a:p>
        </p:txBody>
      </p:sp>
      <p:sp>
        <p:nvSpPr>
          <p:cNvPr id="2055" name="Rectangle 7">
            <a:extLst>
              <a:ext uri="{FF2B5EF4-FFF2-40B4-BE49-F238E27FC236}">
                <a16:creationId xmlns:a16="http://schemas.microsoft.com/office/drawing/2014/main" id="{632DB06C-A1CE-4C76-8194-9F5B4651CF4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1" hangingPunct="1">
              <a:defRPr sz="1200"/>
            </a:lvl1pPr>
          </a:lstStyle>
          <a:p>
            <a:fld id="{2D71A506-79A1-4BB0-B201-772599D1D16D}"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D58C284-4454-44D9-BC69-2E8AB4F652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B4C96889-0B52-43DF-ADCE-B2B097A6AA54}" type="slidenum">
              <a:rPr lang="en-US" altLang="en-US" sz="1200"/>
              <a:pPr/>
              <a:t>3</a:t>
            </a:fld>
            <a:endParaRPr lang="en-US" altLang="en-US" sz="1200"/>
          </a:p>
        </p:txBody>
      </p:sp>
      <p:sp>
        <p:nvSpPr>
          <p:cNvPr id="23555" name="Rectangle 2">
            <a:extLst>
              <a:ext uri="{FF2B5EF4-FFF2-40B4-BE49-F238E27FC236}">
                <a16:creationId xmlns:a16="http://schemas.microsoft.com/office/drawing/2014/main" id="{B9F1196D-43D8-46F9-B684-800F9F95257F}"/>
              </a:ext>
            </a:extLst>
          </p:cNvPr>
          <p:cNvSpPr>
            <a:spLocks noGrp="1" noRot="1" noChangeAspect="1" noChangeArrowheads="1" noTextEdit="1"/>
          </p:cNvSpPr>
          <p:nvPr>
            <p:ph type="sldImg"/>
          </p:nvPr>
        </p:nvSpPr>
        <p:spPr>
          <a:solidFill>
            <a:srgbClr val="FFFFFF"/>
          </a:solidFill>
          <a:ln cap="flat"/>
        </p:spPr>
      </p:sp>
      <p:sp>
        <p:nvSpPr>
          <p:cNvPr id="23556" name="Rectangle 3">
            <a:extLst>
              <a:ext uri="{FF2B5EF4-FFF2-40B4-BE49-F238E27FC236}">
                <a16:creationId xmlns:a16="http://schemas.microsoft.com/office/drawing/2014/main" id="{AE19EF79-7A59-4FE9-915F-153C0F8ECB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A8B6044-0C60-444D-8142-D45B89716A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880138F2-4E61-4EB1-AC56-2BEFAAE39F87}" type="slidenum">
              <a:rPr lang="en-US" altLang="en-US" sz="1200"/>
              <a:pPr/>
              <a:t>4</a:t>
            </a:fld>
            <a:endParaRPr lang="en-US" altLang="en-US" sz="1200"/>
          </a:p>
        </p:txBody>
      </p:sp>
      <p:sp>
        <p:nvSpPr>
          <p:cNvPr id="25603" name="Rectangle 2">
            <a:extLst>
              <a:ext uri="{FF2B5EF4-FFF2-40B4-BE49-F238E27FC236}">
                <a16:creationId xmlns:a16="http://schemas.microsoft.com/office/drawing/2014/main" id="{1D5A6D81-B9E1-4B0C-B97B-2DCF284BD83F}"/>
              </a:ext>
            </a:extLst>
          </p:cNvPr>
          <p:cNvSpPr>
            <a:spLocks noGrp="1" noRot="1" noChangeAspect="1" noChangeArrowheads="1" noTextEdit="1"/>
          </p:cNvSpPr>
          <p:nvPr>
            <p:ph type="sldImg"/>
          </p:nvPr>
        </p:nvSpPr>
        <p:spPr>
          <a:solidFill>
            <a:srgbClr val="FFFFFF"/>
          </a:solidFill>
          <a:ln cap="flat"/>
        </p:spPr>
      </p:sp>
      <p:sp>
        <p:nvSpPr>
          <p:cNvPr id="25604" name="Rectangle 3">
            <a:extLst>
              <a:ext uri="{FF2B5EF4-FFF2-40B4-BE49-F238E27FC236}">
                <a16:creationId xmlns:a16="http://schemas.microsoft.com/office/drawing/2014/main" id="{6DB2523E-B5E3-4C49-AA04-DBBECFB30E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9CBBF93-67F2-4066-9DB3-D83BFAE94C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552ED11F-AAB7-434D-AC05-4F90ABF2C02F}" type="slidenum">
              <a:rPr lang="en-US" altLang="en-US" sz="1200"/>
              <a:pPr/>
              <a:t>8</a:t>
            </a:fld>
            <a:endParaRPr lang="en-US" altLang="en-US" sz="1200"/>
          </a:p>
        </p:txBody>
      </p:sp>
      <p:sp>
        <p:nvSpPr>
          <p:cNvPr id="30723" name="Rectangle 2050">
            <a:extLst>
              <a:ext uri="{FF2B5EF4-FFF2-40B4-BE49-F238E27FC236}">
                <a16:creationId xmlns:a16="http://schemas.microsoft.com/office/drawing/2014/main" id="{F6BAC7FD-DBDB-4B5A-A0D3-A746AAC2740C}"/>
              </a:ext>
            </a:extLst>
          </p:cNvPr>
          <p:cNvSpPr>
            <a:spLocks noGrp="1" noRot="1" noChangeAspect="1" noChangeArrowheads="1" noTextEdit="1"/>
          </p:cNvSpPr>
          <p:nvPr>
            <p:ph type="sldImg"/>
          </p:nvPr>
        </p:nvSpPr>
        <p:spPr>
          <a:solidFill>
            <a:srgbClr val="FFFFFF"/>
          </a:solidFill>
          <a:ln cap="flat"/>
        </p:spPr>
      </p:sp>
      <p:sp>
        <p:nvSpPr>
          <p:cNvPr id="30724" name="Rectangle 2051">
            <a:extLst>
              <a:ext uri="{FF2B5EF4-FFF2-40B4-BE49-F238E27FC236}">
                <a16:creationId xmlns:a16="http://schemas.microsoft.com/office/drawing/2014/main" id="{C6EC9765-7E7E-4F71-BA7C-59C7B6203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BEDAB17-E49C-4491-A536-04721D422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34DABDEC-CEBE-4C45-84DC-BB9EAC364120}" type="slidenum">
              <a:rPr lang="en-US" altLang="en-US" sz="1200"/>
              <a:pPr/>
              <a:t>22</a:t>
            </a:fld>
            <a:endParaRPr lang="en-US" altLang="en-US" sz="1200"/>
          </a:p>
        </p:txBody>
      </p:sp>
      <p:sp>
        <p:nvSpPr>
          <p:cNvPr id="47107" name="Rectangle 2">
            <a:extLst>
              <a:ext uri="{FF2B5EF4-FFF2-40B4-BE49-F238E27FC236}">
                <a16:creationId xmlns:a16="http://schemas.microsoft.com/office/drawing/2014/main" id="{361E045B-0C00-434B-89ED-513083396E67}"/>
              </a:ext>
            </a:extLst>
          </p:cNvPr>
          <p:cNvSpPr>
            <a:spLocks noGrp="1" noRot="1" noChangeAspect="1" noChangeArrowheads="1" noTextEdit="1"/>
          </p:cNvSpPr>
          <p:nvPr>
            <p:ph type="sldImg"/>
          </p:nvPr>
        </p:nvSpPr>
        <p:spPr>
          <a:solidFill>
            <a:srgbClr val="FFFFFF"/>
          </a:solidFill>
          <a:ln cap="flat"/>
        </p:spPr>
      </p:sp>
      <p:sp>
        <p:nvSpPr>
          <p:cNvPr id="47108" name="Rectangle 3">
            <a:extLst>
              <a:ext uri="{FF2B5EF4-FFF2-40B4-BE49-F238E27FC236}">
                <a16:creationId xmlns:a16="http://schemas.microsoft.com/office/drawing/2014/main" id="{910ECC96-F3CC-450A-8ECA-3D2EAEC37F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905AC2D-A968-4FDA-904B-FDABA7BBED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0A80617-CF62-4344-8FFD-7A2C0A3794BD}" type="slidenum">
              <a:rPr lang="en-US" altLang="en-US" sz="1200"/>
              <a:pPr/>
              <a:t>46</a:t>
            </a:fld>
            <a:endParaRPr lang="en-US" altLang="en-US" sz="1200"/>
          </a:p>
        </p:txBody>
      </p:sp>
      <p:sp>
        <p:nvSpPr>
          <p:cNvPr id="74755" name="Rectangle 2">
            <a:extLst>
              <a:ext uri="{FF2B5EF4-FFF2-40B4-BE49-F238E27FC236}">
                <a16:creationId xmlns:a16="http://schemas.microsoft.com/office/drawing/2014/main" id="{050E01A2-3426-4ACE-9903-33D57757C0E1}"/>
              </a:ext>
            </a:extLst>
          </p:cNvPr>
          <p:cNvSpPr>
            <a:spLocks noGrp="1" noRot="1" noChangeAspect="1" noChangeArrowheads="1" noTextEdit="1"/>
          </p:cNvSpPr>
          <p:nvPr>
            <p:ph type="sldImg"/>
          </p:nvPr>
        </p:nvSpPr>
        <p:spPr>
          <a:solidFill>
            <a:srgbClr val="FFFFFF"/>
          </a:solidFill>
          <a:ln cap="flat"/>
        </p:spPr>
      </p:sp>
      <p:sp>
        <p:nvSpPr>
          <p:cNvPr id="74756" name="Rectangle 3">
            <a:extLst>
              <a:ext uri="{FF2B5EF4-FFF2-40B4-BE49-F238E27FC236}">
                <a16:creationId xmlns:a16="http://schemas.microsoft.com/office/drawing/2014/main" id="{0D966E14-79D0-4C0C-AC4F-F77F1E8DC3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444B7650-018F-4962-94B0-DD507D4200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2292A486-9770-42D0-BC1D-D1AD6D79EBAA}" type="slidenum">
              <a:rPr lang="en-US" altLang="en-US" sz="1200"/>
              <a:pPr/>
              <a:t>49</a:t>
            </a:fld>
            <a:endParaRPr lang="en-US" altLang="en-US" sz="1200"/>
          </a:p>
        </p:txBody>
      </p:sp>
      <p:sp>
        <p:nvSpPr>
          <p:cNvPr id="78851" name="Rectangle 2">
            <a:extLst>
              <a:ext uri="{FF2B5EF4-FFF2-40B4-BE49-F238E27FC236}">
                <a16:creationId xmlns:a16="http://schemas.microsoft.com/office/drawing/2014/main" id="{669B3EA7-84F9-4D28-A623-B3A286DFA549}"/>
              </a:ext>
            </a:extLst>
          </p:cNvPr>
          <p:cNvSpPr>
            <a:spLocks noGrp="1" noRot="1" noChangeAspect="1" noChangeArrowheads="1" noTextEdit="1"/>
          </p:cNvSpPr>
          <p:nvPr>
            <p:ph type="sldImg"/>
          </p:nvPr>
        </p:nvSpPr>
        <p:spPr>
          <a:solidFill>
            <a:srgbClr val="FFFFFF"/>
          </a:solidFill>
          <a:ln cap="flat"/>
        </p:spPr>
      </p:sp>
      <p:sp>
        <p:nvSpPr>
          <p:cNvPr id="78852" name="Rectangle 3">
            <a:extLst>
              <a:ext uri="{FF2B5EF4-FFF2-40B4-BE49-F238E27FC236}">
                <a16:creationId xmlns:a16="http://schemas.microsoft.com/office/drawing/2014/main" id="{0E1354BE-2DE7-44A5-9F0D-30B6C485D3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E36E886D-A7DB-4046-B5C3-D8ACE1D7E1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MS PGothic" panose="020B0600070205080204" pitchFamily="34" charset="-128"/>
              </a:defRPr>
            </a:lvl1pPr>
            <a:lvl2pPr marL="742950" indent="-285750">
              <a:defRPr sz="2400">
                <a:solidFill>
                  <a:schemeClr val="tx1"/>
                </a:solidFill>
                <a:latin typeface="Tahoma" panose="020B0604030504040204" pitchFamily="34" charset="0"/>
                <a:ea typeface="MS PGothic" panose="020B0600070205080204" pitchFamily="34" charset="-128"/>
              </a:defRPr>
            </a:lvl2pPr>
            <a:lvl3pPr marL="1143000" indent="-228600">
              <a:defRPr sz="2400">
                <a:solidFill>
                  <a:schemeClr val="tx1"/>
                </a:solidFill>
                <a:latin typeface="Tahoma" panose="020B0604030504040204" pitchFamily="34" charset="0"/>
                <a:ea typeface="MS PGothic" panose="020B0600070205080204" pitchFamily="34" charset="-128"/>
              </a:defRPr>
            </a:lvl3pPr>
            <a:lvl4pPr marL="1600200" indent="-228600">
              <a:defRPr sz="2400">
                <a:solidFill>
                  <a:schemeClr val="tx1"/>
                </a:solidFill>
                <a:latin typeface="Tahoma" panose="020B0604030504040204" pitchFamily="34" charset="0"/>
                <a:ea typeface="MS PGothic" panose="020B0600070205080204" pitchFamily="34" charset="-128"/>
              </a:defRPr>
            </a:lvl4pPr>
            <a:lvl5pPr marL="2057400" indent="-228600">
              <a:defRPr sz="24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MS PGothic" panose="020B0600070205080204" pitchFamily="34" charset="-128"/>
              </a:defRPr>
            </a:lvl9pPr>
          </a:lstStyle>
          <a:p>
            <a:fld id="{469D0F8E-663F-4DA1-996A-01565D808314}" type="slidenum">
              <a:rPr lang="en-US" altLang="en-US" sz="1200"/>
              <a:pPr/>
              <a:t>53</a:t>
            </a:fld>
            <a:endParaRPr lang="en-US" altLang="en-US" sz="1200"/>
          </a:p>
        </p:txBody>
      </p:sp>
      <p:sp>
        <p:nvSpPr>
          <p:cNvPr id="83971" name="Rectangle 2">
            <a:extLst>
              <a:ext uri="{FF2B5EF4-FFF2-40B4-BE49-F238E27FC236}">
                <a16:creationId xmlns:a16="http://schemas.microsoft.com/office/drawing/2014/main" id="{2B501E46-7E0A-4770-A7BA-8EA417E31953}"/>
              </a:ext>
            </a:extLst>
          </p:cNvPr>
          <p:cNvSpPr>
            <a:spLocks noGrp="1" noRot="1" noChangeAspect="1" noChangeArrowheads="1" noTextEdit="1"/>
          </p:cNvSpPr>
          <p:nvPr>
            <p:ph type="sldImg"/>
          </p:nvPr>
        </p:nvSpPr>
        <p:spPr>
          <a:solidFill>
            <a:srgbClr val="FFFFFF"/>
          </a:solidFill>
          <a:ln cap="flat"/>
        </p:spPr>
      </p:sp>
      <p:sp>
        <p:nvSpPr>
          <p:cNvPr id="83972" name="Rectangle 3">
            <a:extLst>
              <a:ext uri="{FF2B5EF4-FFF2-40B4-BE49-F238E27FC236}">
                <a16:creationId xmlns:a16="http://schemas.microsoft.com/office/drawing/2014/main" id="{7EBDF730-27BC-4CED-BEAE-7C32B24B5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65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spTree>
    <p:extLst>
      <p:ext uri="{BB962C8B-B14F-4D97-AF65-F5344CB8AC3E}">
        <p14:creationId xmlns:p14="http://schemas.microsoft.com/office/powerpoint/2010/main" val="116322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spTree>
    <p:extLst>
      <p:ext uri="{BB962C8B-B14F-4D97-AF65-F5344CB8AC3E}">
        <p14:creationId xmlns:p14="http://schemas.microsoft.com/office/powerpoint/2010/main" val="57320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3889"/>
            <a:ext cx="8229600" cy="831639"/>
          </a:xfrm>
        </p:spPr>
        <p:txBody>
          <a:bodyPr/>
          <a:lstStyle>
            <a:lvl1pPr algn="l">
              <a:defRPr sz="4800" b="1" cap="none" spc="0">
                <a:ln>
                  <a:noFill/>
                </a:ln>
                <a:solidFill>
                  <a:schemeClr val="tx1"/>
                </a:solidFill>
                <a:effectLst>
                  <a:outerShdw blurRad="38100" dist="38100" dir="2700000" algn="tl">
                    <a:srgbClr val="000000">
                      <a:alpha val="43137"/>
                    </a:srgbClr>
                  </a:outerShdw>
                </a:effectLst>
                <a:latin typeface="+mj-lt"/>
              </a:defRPr>
            </a:lvl1pPr>
          </a:lstStyle>
          <a:p>
            <a:r>
              <a:rPr lang="en-US"/>
              <a:t>Click to edit Master title style</a:t>
            </a:r>
            <a:endParaRPr lang="en-US" dirty="0"/>
          </a:p>
        </p:txBody>
      </p:sp>
      <p:sp>
        <p:nvSpPr>
          <p:cNvPr id="8" name="Content Placeholder 7"/>
          <p:cNvSpPr>
            <a:spLocks noGrp="1"/>
          </p:cNvSpPr>
          <p:nvPr>
            <p:ph sz="quarter" idx="10"/>
          </p:nvPr>
        </p:nvSpPr>
        <p:spPr>
          <a:xfrm>
            <a:off x="457200" y="3429000"/>
            <a:ext cx="8305800" cy="914400"/>
          </a:xfrm>
        </p:spPr>
        <p:txBody>
          <a:bodyPr/>
          <a:lstStyle>
            <a:lvl1pPr marL="0" indent="0">
              <a:buFontTx/>
              <a:buNone/>
              <a:defRPr sz="3600" b="1" baseline="0">
                <a:solidFill>
                  <a:schemeClr val="bg1"/>
                </a:solidFill>
                <a:effectLst>
                  <a:outerShdw blurRad="38100" dist="38100" dir="2700000" algn="tl">
                    <a:srgbClr val="000000">
                      <a:alpha val="43137"/>
                    </a:srgbClr>
                  </a:outerShdw>
                </a:effectLst>
              </a:defRPr>
            </a:lvl1pPr>
            <a:lvl2pPr>
              <a:buFontTx/>
              <a:buNone/>
              <a:defRPr>
                <a:solidFill>
                  <a:schemeClr val="bg1"/>
                </a:solidFill>
                <a:effectLst>
                  <a:outerShdw blurRad="38100" dist="38100" dir="2700000" algn="tl">
                    <a:srgbClr val="000000">
                      <a:alpha val="43137"/>
                    </a:srgbClr>
                  </a:outerShdw>
                </a:effectLst>
              </a:defRPr>
            </a:lvl2pPr>
            <a:lvl3pPr>
              <a:buFontTx/>
              <a:buNone/>
              <a:defRPr>
                <a:solidFill>
                  <a:schemeClr val="bg1"/>
                </a:solidFill>
                <a:effectLst>
                  <a:outerShdw blurRad="38100" dist="38100" dir="2700000" algn="tl">
                    <a:srgbClr val="000000">
                      <a:alpha val="43137"/>
                    </a:srgbClr>
                  </a:outerShdw>
                </a:effectLst>
              </a:defRPr>
            </a:lvl3pPr>
            <a:lvl4pPr>
              <a:buFontTx/>
              <a:buNone/>
              <a:defRPr>
                <a:solidFill>
                  <a:schemeClr val="bg1"/>
                </a:solidFill>
                <a:effectLst>
                  <a:outerShdw blurRad="38100" dist="38100" dir="2700000" algn="tl">
                    <a:srgbClr val="000000">
                      <a:alpha val="43137"/>
                    </a:srgbClr>
                  </a:outerShdw>
                </a:effectLst>
              </a:defRPr>
            </a:lvl4pPr>
            <a:lvl5pPr>
              <a:buFontTx/>
              <a:buNone/>
              <a:defRPr>
                <a:solidFill>
                  <a:schemeClr val="bg1"/>
                </a:solidFill>
                <a:effectLst>
                  <a:outerShdw blurRad="38100" dist="38100" dir="2700000" algn="tl">
                    <a:srgbClr val="000000">
                      <a:alpha val="43137"/>
                    </a:srgbClr>
                  </a:outerShdw>
                </a:effect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2185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9_Figure">
    <p:spTree>
      <p:nvGrpSpPr>
        <p:cNvPr id="1" name=""/>
        <p:cNvGrpSpPr/>
        <p:nvPr/>
      </p:nvGrpSpPr>
      <p:grpSpPr>
        <a:xfrm>
          <a:off x="0" y="0"/>
          <a:ext cx="0" cy="0"/>
          <a:chOff x="0" y="0"/>
          <a:chExt cx="0" cy="0"/>
        </a:xfrm>
      </p:grpSpPr>
      <p:sp>
        <p:nvSpPr>
          <p:cNvPr id="2" name="Title 1"/>
          <p:cNvSpPr>
            <a:spLocks noGrp="1"/>
          </p:cNvSpPr>
          <p:nvPr>
            <p:ph type="title"/>
          </p:nvPr>
        </p:nvSpPr>
        <p:spPr>
          <a:xfrm>
            <a:off x="457200" y="664560"/>
            <a:ext cx="8229600" cy="554640"/>
          </a:xfrm>
        </p:spPr>
        <p:txBody>
          <a:bodyPr anchor="t"/>
          <a:lstStyle>
            <a:lvl1pPr>
              <a:lnSpc>
                <a:spcPts val="3600"/>
              </a:lnSpc>
              <a:defRPr sz="3600">
                <a:solidFill>
                  <a:schemeClr val="tx2">
                    <a:lumMod val="50000"/>
                    <a:lumOff val="50000"/>
                  </a:schemeClr>
                </a:solidFill>
              </a:defRPr>
            </a:lvl1pPr>
          </a:lstStyle>
          <a:p>
            <a:r>
              <a:rPr lang="en-US"/>
              <a:t>Click to edit Master title style</a:t>
            </a:r>
            <a:endParaRPr lang="en-US" dirty="0"/>
          </a:p>
        </p:txBody>
      </p:sp>
      <p:sp>
        <p:nvSpPr>
          <p:cNvPr id="8" name="Text Placeholder 7"/>
          <p:cNvSpPr>
            <a:spLocks noGrp="1"/>
          </p:cNvSpPr>
          <p:nvPr>
            <p:ph type="body" sz="quarter" idx="12"/>
          </p:nvPr>
        </p:nvSpPr>
        <p:spPr>
          <a:xfrm>
            <a:off x="457200" y="6096000"/>
            <a:ext cx="4114800" cy="304800"/>
          </a:xfr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2">
            <a:extLst>
              <a:ext uri="{FF2B5EF4-FFF2-40B4-BE49-F238E27FC236}">
                <a16:creationId xmlns:a16="http://schemas.microsoft.com/office/drawing/2014/main" id="{6F945180-6A07-4E28-9F25-220DEAFE3DF2}"/>
              </a:ext>
            </a:extLst>
          </p:cNvPr>
          <p:cNvSpPr>
            <a:spLocks noGrp="1" noChangeArrowheads="1"/>
          </p:cNvSpPr>
          <p:nvPr>
            <p:ph type="ftr" sz="quarter" idx="13"/>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07B83342-72C3-4D2C-8594-25CFE36D447D}"/>
              </a:ext>
            </a:extLst>
          </p:cNvPr>
          <p:cNvSpPr>
            <a:spLocks noGrp="1" noChangeArrowheads="1"/>
          </p:cNvSpPr>
          <p:nvPr>
            <p:ph type="sldNum" sz="quarter" idx="14"/>
          </p:nvPr>
        </p:nvSpPr>
        <p:spPr>
          <a:ln/>
        </p:spPr>
        <p:txBody>
          <a:bodyPr/>
          <a:lstStyle>
            <a:lvl1pPr>
              <a:defRPr/>
            </a:lvl1pPr>
          </a:lstStyle>
          <a:p>
            <a:r>
              <a:rPr lang="en-US" altLang="en-US"/>
              <a:t>Slide 6-</a:t>
            </a:r>
            <a:fld id="{298AA474-1C70-494F-A963-81DF89E0A823}" type="slidenum">
              <a:rPr lang="en-US" altLang="en-US"/>
              <a:pPr/>
              <a:t>‹#›</a:t>
            </a:fld>
            <a:endParaRPr lang="en-US" altLang="en-US"/>
          </a:p>
        </p:txBody>
      </p:sp>
    </p:spTree>
    <p:extLst>
      <p:ext uri="{BB962C8B-B14F-4D97-AF65-F5344CB8AC3E}">
        <p14:creationId xmlns:p14="http://schemas.microsoft.com/office/powerpoint/2010/main" val="446174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Figur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23862"/>
          </a:xfrm>
        </p:spPr>
        <p:txBody>
          <a:bodyPr/>
          <a:lstStyle>
            <a:lvl1pPr>
              <a:defRPr sz="2800">
                <a:solidFill>
                  <a:schemeClr val="tx2">
                    <a:lumMod val="50000"/>
                    <a:lumOff val="50000"/>
                  </a:schemeClr>
                </a:solidFill>
              </a:defRPr>
            </a:lvl1pPr>
          </a:lstStyle>
          <a:p>
            <a:r>
              <a:rPr lang="en-US"/>
              <a:t>Click to edit Master title style</a:t>
            </a:r>
            <a:endParaRPr lang="en-US" dirty="0"/>
          </a:p>
        </p:txBody>
      </p:sp>
      <p:sp>
        <p:nvSpPr>
          <p:cNvPr id="3" name="Rectangle 12">
            <a:extLst>
              <a:ext uri="{FF2B5EF4-FFF2-40B4-BE49-F238E27FC236}">
                <a16:creationId xmlns:a16="http://schemas.microsoft.com/office/drawing/2014/main" id="{8B85D3B8-F8A3-40C5-9AE7-0DFBBCE461EA}"/>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3">
            <a:extLst>
              <a:ext uri="{FF2B5EF4-FFF2-40B4-BE49-F238E27FC236}">
                <a16:creationId xmlns:a16="http://schemas.microsoft.com/office/drawing/2014/main" id="{E8928D30-21DD-43AD-B8CA-18883BC209CE}"/>
              </a:ext>
            </a:extLst>
          </p:cNvPr>
          <p:cNvSpPr>
            <a:spLocks noGrp="1" noChangeArrowheads="1"/>
          </p:cNvSpPr>
          <p:nvPr>
            <p:ph type="sldNum" sz="quarter" idx="11"/>
          </p:nvPr>
        </p:nvSpPr>
        <p:spPr>
          <a:ln/>
        </p:spPr>
        <p:txBody>
          <a:bodyPr/>
          <a:lstStyle>
            <a:lvl1pPr>
              <a:defRPr/>
            </a:lvl1pPr>
          </a:lstStyle>
          <a:p>
            <a:r>
              <a:rPr lang="en-US" altLang="en-US"/>
              <a:t>Slide 6-</a:t>
            </a:r>
            <a:fld id="{03957EB6-7948-4AA0-AE45-805178E9FD56}" type="slidenum">
              <a:rPr lang="en-US" altLang="en-US"/>
              <a:pPr/>
              <a:t>‹#›</a:t>
            </a:fld>
            <a:endParaRPr lang="en-US" altLang="en-US"/>
          </a:p>
        </p:txBody>
      </p:sp>
    </p:spTree>
    <p:extLst>
      <p:ext uri="{BB962C8B-B14F-4D97-AF65-F5344CB8AC3E}">
        <p14:creationId xmlns:p14="http://schemas.microsoft.com/office/powerpoint/2010/main" val="251958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r>
              <a:rPr lang="en-US" altLang="en-US"/>
              <a:t>Slide 6-</a:t>
            </a:r>
            <a:fld id="{D5C1FA73-C819-4323-97C6-FD75B388C88C}" type="slidenum">
              <a:rPr lang="en-US" altLang="en-US" smtClean="0"/>
              <a:pPr/>
              <a:t>‹#›</a:t>
            </a:fld>
            <a:endParaRPr lang="en-US" altLang="en-US" dirty="0"/>
          </a:p>
        </p:txBody>
      </p:sp>
    </p:spTree>
    <p:extLst>
      <p:ext uri="{BB962C8B-B14F-4D97-AF65-F5344CB8AC3E}">
        <p14:creationId xmlns:p14="http://schemas.microsoft.com/office/powerpoint/2010/main" val="414989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0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r>
              <a:rPr lang="en-US" altLang="en-US"/>
              <a:t>Slide 6-</a:t>
            </a:r>
            <a:fld id="{162A60E8-1681-435F-8F00-5C5BD8F90D20}" type="slidenum">
              <a:rPr lang="en-US" altLang="en-US" smtClean="0"/>
              <a:pPr/>
              <a:t>‹#›</a:t>
            </a:fld>
            <a:endParaRPr lang="en-US" altLang="en-US"/>
          </a:p>
        </p:txBody>
      </p:sp>
    </p:spTree>
    <p:extLst>
      <p:ext uri="{BB962C8B-B14F-4D97-AF65-F5344CB8AC3E}">
        <p14:creationId xmlns:p14="http://schemas.microsoft.com/office/powerpoint/2010/main" val="320469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spTree>
    <p:extLst>
      <p:ext uri="{BB962C8B-B14F-4D97-AF65-F5344CB8AC3E}">
        <p14:creationId xmlns:p14="http://schemas.microsoft.com/office/powerpoint/2010/main" val="429034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spTree>
    <p:extLst>
      <p:ext uri="{BB962C8B-B14F-4D97-AF65-F5344CB8AC3E}">
        <p14:creationId xmlns:p14="http://schemas.microsoft.com/office/powerpoint/2010/main" val="307798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ltLang="en-US"/>
          </a:p>
        </p:txBody>
      </p:sp>
      <p:sp>
        <p:nvSpPr>
          <p:cNvPr id="9" name="Slide Number Placeholder 8"/>
          <p:cNvSpPr>
            <a:spLocks noGrp="1"/>
          </p:cNvSpPr>
          <p:nvPr>
            <p:ph type="sldNum" sz="quarter" idx="12"/>
          </p:nvPr>
        </p:nvSpPr>
        <p:spPr/>
        <p:txBody>
          <a:bodyPr/>
          <a:lstStyle/>
          <a:p>
            <a:r>
              <a:rPr lang="en-US" altLang="en-US"/>
              <a:t>Slide 6-</a:t>
            </a:r>
            <a:fld id="{0D27DE6C-4BDA-4964-A56F-83E2CB946752}" type="slidenum">
              <a:rPr lang="en-US" altLang="en-US" smtClean="0"/>
              <a:pPr/>
              <a:t>‹#›</a:t>
            </a:fld>
            <a:endParaRPr lang="en-US" altLang="en-US"/>
          </a:p>
        </p:txBody>
      </p:sp>
    </p:spTree>
    <p:extLst>
      <p:ext uri="{BB962C8B-B14F-4D97-AF65-F5344CB8AC3E}">
        <p14:creationId xmlns:p14="http://schemas.microsoft.com/office/powerpoint/2010/main" val="3866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US"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r>
              <a:rPr lang="en-US" altLang="en-US"/>
              <a:t>Slide 6-</a:t>
            </a:r>
            <a:fld id="{9DEA9646-854A-4C2F-80AA-67806EB68757}" type="slidenum">
              <a:rPr lang="en-US" altLang="en-US" smtClean="0"/>
              <a:pPr/>
              <a:t>‹#›</a:t>
            </a:fld>
            <a:endParaRPr lang="en-US" altLang="en-US"/>
          </a:p>
        </p:txBody>
      </p:sp>
    </p:spTree>
    <p:extLst>
      <p:ext uri="{BB962C8B-B14F-4D97-AF65-F5344CB8AC3E}">
        <p14:creationId xmlns:p14="http://schemas.microsoft.com/office/powerpoint/2010/main" val="28790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r>
              <a:rPr lang="en-US" altLang="en-US"/>
              <a:t>Slide 6-</a:t>
            </a:r>
            <a:fld id="{9DEA9646-854A-4C2F-80AA-67806EB68757}" type="slidenum">
              <a:rPr lang="en-US" altLang="en-US" smtClean="0"/>
              <a:pPr/>
              <a:t>‹#›</a:t>
            </a:fld>
            <a:endParaRPr lang="en-US" altLang="en-US"/>
          </a:p>
        </p:txBody>
      </p:sp>
    </p:spTree>
    <p:extLst>
      <p:ext uri="{BB962C8B-B14F-4D97-AF65-F5344CB8AC3E}">
        <p14:creationId xmlns:p14="http://schemas.microsoft.com/office/powerpoint/2010/main" val="3403895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altLang="en-US"/>
              <a:t>Slide 6-</a:t>
            </a:r>
            <a:fld id="{9DEA9646-854A-4C2F-80AA-67806EB68757}" type="slidenum">
              <a:rPr lang="en-US" altLang="en-US" smtClean="0"/>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267183"/>
      </p:ext>
    </p:extLst>
  </p:cSld>
  <p:clrMap bg1="lt1" tx1="dk1" bg2="lt2" tx2="dk2" accent1="accent1" accent2="accent2" accent3="accent3" accent4="accent4" accent5="accent5" accent6="accent6" hlink="hlink" folHlink="folHlink"/>
  <p:sldLayoutIdLst>
    <p:sldLayoutId id="2147485319" r:id="rId1"/>
    <p:sldLayoutId id="2147485320" r:id="rId2"/>
    <p:sldLayoutId id="2147485321" r:id="rId3"/>
    <p:sldLayoutId id="2147485322" r:id="rId4"/>
    <p:sldLayoutId id="2147485323" r:id="rId5"/>
    <p:sldLayoutId id="2147485324" r:id="rId6"/>
    <p:sldLayoutId id="2147485325" r:id="rId7"/>
    <p:sldLayoutId id="2147485326" r:id="rId8"/>
    <p:sldLayoutId id="2147485327" r:id="rId9"/>
    <p:sldLayoutId id="2147485328" r:id="rId10"/>
    <p:sldLayoutId id="2147485329" r:id="rId11"/>
    <p:sldLayoutId id="2147485330" r:id="rId12"/>
    <p:sldLayoutId id="2147485331" r:id="rId13"/>
    <p:sldLayoutId id="2147485332" r:id="rId14"/>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archengineland.com/top-5-ways-to-use-search-for-branding-6633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2" Type="http://schemas.openxmlformats.org/officeDocument/2006/relationships/hyperlink" Target="https://en.wikipedia.org/wiki/Content_%28media%29" TargetMode="External"/><Relationship Id="rId1" Type="http://schemas.openxmlformats.org/officeDocument/2006/relationships/slideLayout" Target="../slideLayouts/slideLayout2.xml"/><Relationship Id="rId4" Type="http://schemas.openxmlformats.org/officeDocument/2006/relationships/hyperlink" Target="https://en.wikipedia.org/wiki/Web_search_eng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8452" y="4325112"/>
            <a:ext cx="53492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FDF8B7C-E1A3-43D4-AC5D-4142C45DAEF2}"/>
              </a:ext>
            </a:extLst>
          </p:cNvPr>
          <p:cNvSpPr>
            <a:spLocks noGrp="1"/>
          </p:cNvSpPr>
          <p:nvPr>
            <p:ph type="title"/>
          </p:nvPr>
        </p:nvSpPr>
        <p:spPr>
          <a:xfrm>
            <a:off x="2877378" y="758952"/>
            <a:ext cx="5489381" cy="3566160"/>
          </a:xfrm>
        </p:spPr>
        <p:txBody>
          <a:bodyPr vert="horz" lIns="91440" tIns="45720" rIns="91440" bIns="45720" rtlCol="0" anchor="b">
            <a:normAutofit/>
          </a:bodyPr>
          <a:lstStyle/>
          <a:p>
            <a:pPr>
              <a:defRPr/>
            </a:pPr>
            <a:r>
              <a:rPr lang="en-US" altLang="en-US" sz="6200" spc="-50">
                <a:solidFill>
                  <a:schemeClr val="tx1">
                    <a:lumMod val="85000"/>
                    <a:lumOff val="15000"/>
                  </a:schemeClr>
                </a:solidFill>
                <a:effectLst>
                  <a:outerShdw blurRad="38100" dist="38100" dir="2700000" algn="tl">
                    <a:srgbClr val="C0C0C0"/>
                  </a:outerShdw>
                </a:effectLst>
              </a:rPr>
              <a:t>E-commerce Marketing and Advertising Concepts</a:t>
            </a:r>
          </a:p>
        </p:txBody>
      </p:sp>
      <p:pic>
        <p:nvPicPr>
          <p:cNvPr id="6" name="Graphic 5" descr="Advertising">
            <a:extLst>
              <a:ext uri="{FF2B5EF4-FFF2-40B4-BE49-F238E27FC236}">
                <a16:creationId xmlns:a16="http://schemas.microsoft.com/office/drawing/2014/main" id="{121CBAFA-E378-90ED-A07B-172C879CB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363" y="2251093"/>
            <a:ext cx="1837115" cy="1837115"/>
          </a:xfrm>
          <a:prstGeom prst="rect">
            <a:avLst/>
          </a:prstGeom>
        </p:spPr>
      </p:pic>
      <p:sp>
        <p:nvSpPr>
          <p:cNvPr id="19" name="Rectangle 18">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0B10762D-215C-4E34-A9CB-A47101BCB144}"/>
              </a:ext>
            </a:extLst>
          </p:cNvPr>
          <p:cNvSpPr>
            <a:spLocks noGrp="1" noChangeArrowheads="1"/>
          </p:cNvSpPr>
          <p:nvPr>
            <p:ph type="title"/>
          </p:nvPr>
        </p:nvSpPr>
        <p:spPr/>
        <p:txBody>
          <a:bodyPr>
            <a:normAutofit/>
          </a:bodyPr>
          <a:lstStyle/>
          <a:p>
            <a:pPr eaLnBrk="1" hangingPunct="1">
              <a:defRPr/>
            </a:pPr>
            <a:r>
              <a:rPr lang="en-US" sz="4000" dirty="0">
                <a:ea typeface="+mj-ea"/>
                <a:cs typeface="+mj-cs"/>
              </a:rPr>
              <a:t>What Consumers Shop for and </a:t>
            </a:r>
            <a:br>
              <a:rPr lang="en-US" sz="4000" dirty="0">
                <a:ea typeface="+mj-ea"/>
                <a:cs typeface="+mj-cs"/>
              </a:rPr>
            </a:br>
            <a:r>
              <a:rPr lang="en-US" sz="4000" dirty="0">
                <a:ea typeface="+mj-ea"/>
                <a:cs typeface="+mj-cs"/>
              </a:rPr>
              <a:t>Buy Online</a:t>
            </a:r>
          </a:p>
        </p:txBody>
      </p:sp>
      <p:sp>
        <p:nvSpPr>
          <p:cNvPr id="18435" name="Rectangle 1027">
            <a:extLst>
              <a:ext uri="{FF2B5EF4-FFF2-40B4-BE49-F238E27FC236}">
                <a16:creationId xmlns:a16="http://schemas.microsoft.com/office/drawing/2014/main" id="{9AF33BC8-3147-4E42-8488-B89C95DAB6C4}"/>
              </a:ext>
            </a:extLst>
          </p:cNvPr>
          <p:cNvSpPr>
            <a:spLocks noGrp="1" noChangeArrowheads="1"/>
          </p:cNvSpPr>
          <p:nvPr>
            <p:ph idx="1"/>
          </p:nvPr>
        </p:nvSpPr>
        <p:spPr/>
        <p:txBody>
          <a:bodyPr/>
          <a:lstStyle/>
          <a:p>
            <a:pPr eaLnBrk="1" hangingPunct="1">
              <a:defRPr/>
            </a:pPr>
            <a:r>
              <a:rPr lang="en-US" sz="3200" dirty="0">
                <a:ea typeface="+mn-ea"/>
                <a:cs typeface="+mn-cs"/>
              </a:rPr>
              <a:t>Big ticket items ($1000 or more)</a:t>
            </a:r>
          </a:p>
          <a:p>
            <a:pPr lvl="1" eaLnBrk="1" hangingPunct="1">
              <a:defRPr/>
            </a:pPr>
            <a:r>
              <a:rPr lang="en-US" dirty="0">
                <a:ea typeface="ＭＳ Ｐゴシック" charset="0"/>
              </a:rPr>
              <a:t>Travel, computer hardware, electronics</a:t>
            </a:r>
          </a:p>
          <a:p>
            <a:pPr lvl="1" eaLnBrk="1" hangingPunct="1">
              <a:defRPr/>
            </a:pPr>
            <a:r>
              <a:rPr lang="en-US" dirty="0">
                <a:ea typeface="ＭＳ Ｐゴシック" charset="0"/>
              </a:rPr>
              <a:t>Consumers now more confident in purchasing costlier items</a:t>
            </a:r>
          </a:p>
          <a:p>
            <a:pPr eaLnBrk="1" hangingPunct="1">
              <a:defRPr/>
            </a:pPr>
            <a:r>
              <a:rPr lang="en-US" sz="3200" dirty="0">
                <a:ea typeface="+mn-ea"/>
                <a:cs typeface="+mn-cs"/>
              </a:rPr>
              <a:t>Small ticket items ($100 or less)</a:t>
            </a:r>
          </a:p>
          <a:p>
            <a:pPr lvl="1" eaLnBrk="1" hangingPunct="1">
              <a:defRPr/>
            </a:pPr>
            <a:r>
              <a:rPr lang="en-US" dirty="0">
                <a:ea typeface="ＭＳ Ｐゴシック" charset="0"/>
              </a:rPr>
              <a:t>Apparel, books, office supplies, software, and so on</a:t>
            </a:r>
          </a:p>
          <a:p>
            <a:pPr eaLnBrk="1" hangingPunct="1">
              <a:defRPr/>
            </a:pPr>
            <a:r>
              <a:rPr lang="en-US" sz="3200" dirty="0">
                <a:ea typeface="+mn-ea"/>
                <a:cs typeface="+mn-cs"/>
              </a:rPr>
              <a:t>Types of purchases depend on level of experience with the Web</a:t>
            </a:r>
          </a:p>
        </p:txBody>
      </p:sp>
      <p:sp>
        <p:nvSpPr>
          <p:cNvPr id="2" name="Slide Number Placeholder 1">
            <a:extLst>
              <a:ext uri="{FF2B5EF4-FFF2-40B4-BE49-F238E27FC236}">
                <a16:creationId xmlns:a16="http://schemas.microsoft.com/office/drawing/2014/main" id="{9E3C441D-DC6F-E0DA-67F5-C2CA74F61C2F}"/>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1B110B2-64C3-44C0-99E8-1CB0EA14D021}"/>
              </a:ext>
            </a:extLst>
          </p:cNvPr>
          <p:cNvSpPr>
            <a:spLocks noGrp="1" noChangeArrowheads="1"/>
          </p:cNvSpPr>
          <p:nvPr>
            <p:ph type="title"/>
          </p:nvPr>
        </p:nvSpPr>
        <p:spPr/>
        <p:txBody>
          <a:bodyPr>
            <a:normAutofit/>
          </a:bodyPr>
          <a:lstStyle/>
          <a:p>
            <a:pPr eaLnBrk="1" hangingPunct="1">
              <a:defRPr/>
            </a:pPr>
            <a:r>
              <a:rPr lang="en-US" sz="4000" dirty="0">
                <a:ea typeface="+mj-ea"/>
                <a:cs typeface="+mj-cs"/>
              </a:rPr>
              <a:t>How Consumers Shop</a:t>
            </a:r>
          </a:p>
        </p:txBody>
      </p:sp>
      <p:sp>
        <p:nvSpPr>
          <p:cNvPr id="80898" name="Rectangle 3">
            <a:extLst>
              <a:ext uri="{FF2B5EF4-FFF2-40B4-BE49-F238E27FC236}">
                <a16:creationId xmlns:a16="http://schemas.microsoft.com/office/drawing/2014/main" id="{B7C63F4B-1EA1-4363-AE85-2DD86E7A4B9A}"/>
              </a:ext>
            </a:extLst>
          </p:cNvPr>
          <p:cNvSpPr>
            <a:spLocks noGrp="1" noChangeArrowheads="1"/>
          </p:cNvSpPr>
          <p:nvPr>
            <p:ph idx="1"/>
          </p:nvPr>
        </p:nvSpPr>
        <p:spPr/>
        <p:txBody>
          <a:bodyPr>
            <a:normAutofit/>
          </a:bodyPr>
          <a:lstStyle/>
          <a:p>
            <a:pPr eaLnBrk="1" hangingPunct="1">
              <a:buClr>
                <a:srgbClr val="EF6527"/>
              </a:buClr>
              <a:defRPr/>
            </a:pPr>
            <a:r>
              <a:rPr lang="en-US" altLang="en-US" sz="3200" dirty="0">
                <a:solidFill>
                  <a:srgbClr val="0C0C0C"/>
                </a:solidFill>
              </a:rPr>
              <a:t>How shoppers find online vendors</a:t>
            </a:r>
          </a:p>
          <a:p>
            <a:pPr lvl="1" eaLnBrk="1" hangingPunct="1">
              <a:defRPr/>
            </a:pPr>
            <a:r>
              <a:rPr lang="en-US" altLang="en-US" sz="2800" dirty="0">
                <a:solidFill>
                  <a:srgbClr val="0C0C0C"/>
                </a:solidFill>
              </a:rPr>
              <a:t>Search engines</a:t>
            </a:r>
          </a:p>
          <a:p>
            <a:pPr lvl="1" eaLnBrk="1" hangingPunct="1">
              <a:defRPr/>
            </a:pPr>
            <a:r>
              <a:rPr lang="en-US" altLang="en-US" sz="2800" dirty="0">
                <a:solidFill>
                  <a:srgbClr val="0C0C0C"/>
                </a:solidFill>
              </a:rPr>
              <a:t>Marketplaces (Amazon, eBay)</a:t>
            </a:r>
          </a:p>
          <a:p>
            <a:pPr lvl="1" eaLnBrk="1" hangingPunct="1">
              <a:defRPr/>
            </a:pPr>
            <a:r>
              <a:rPr lang="en-US" altLang="en-US" sz="2800" dirty="0">
                <a:solidFill>
                  <a:srgbClr val="0C0C0C"/>
                </a:solidFill>
              </a:rPr>
              <a:t>Specific retail site</a:t>
            </a:r>
          </a:p>
          <a:p>
            <a:pPr eaLnBrk="1" hangingPunct="1">
              <a:buClr>
                <a:srgbClr val="EF6527"/>
              </a:buClr>
              <a:defRPr/>
            </a:pPr>
            <a:r>
              <a:rPr lang="en-US" altLang="en-US" sz="3200" dirty="0">
                <a:solidFill>
                  <a:srgbClr val="0C0C0C"/>
                </a:solidFill>
              </a:rPr>
              <a:t>27% of Internet users don’</a:t>
            </a:r>
            <a:r>
              <a:rPr lang="en-US" altLang="ja-JP" sz="3200" dirty="0">
                <a:solidFill>
                  <a:srgbClr val="0C0C0C"/>
                </a:solidFill>
              </a:rPr>
              <a:t>t shop online</a:t>
            </a:r>
          </a:p>
          <a:p>
            <a:pPr lvl="1" eaLnBrk="1" hangingPunct="1">
              <a:defRPr/>
            </a:pPr>
            <a:r>
              <a:rPr lang="en-US" altLang="en-US" sz="2800" dirty="0">
                <a:solidFill>
                  <a:srgbClr val="0C0C0C"/>
                </a:solidFill>
              </a:rPr>
              <a:t>Trust factor</a:t>
            </a:r>
          </a:p>
          <a:p>
            <a:pPr lvl="1" eaLnBrk="1" hangingPunct="1">
              <a:defRPr/>
            </a:pPr>
            <a:r>
              <a:rPr lang="en-US" altLang="en-US" sz="2800" dirty="0">
                <a:solidFill>
                  <a:srgbClr val="0C0C0C"/>
                </a:solidFill>
              </a:rPr>
              <a:t>Hassle factors (shipping costs, returns, etc.) </a:t>
            </a:r>
          </a:p>
        </p:txBody>
      </p:sp>
      <p:sp>
        <p:nvSpPr>
          <p:cNvPr id="2" name="Slide Number Placeholder 1">
            <a:extLst>
              <a:ext uri="{FF2B5EF4-FFF2-40B4-BE49-F238E27FC236}">
                <a16:creationId xmlns:a16="http://schemas.microsoft.com/office/drawing/2014/main" id="{078485BE-1D73-856E-A359-2E66536560B7}"/>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7328052-4B4F-420B-9682-F57B13FE15BB}"/>
              </a:ext>
            </a:extLst>
          </p:cNvPr>
          <p:cNvSpPr>
            <a:spLocks noGrp="1" noChangeArrowheads="1"/>
          </p:cNvSpPr>
          <p:nvPr>
            <p:ph type="title"/>
          </p:nvPr>
        </p:nvSpPr>
        <p:spPr/>
        <p:txBody>
          <a:bodyPr>
            <a:normAutofit/>
          </a:bodyPr>
          <a:lstStyle/>
          <a:p>
            <a:pPr eaLnBrk="1" hangingPunct="1">
              <a:defRPr/>
            </a:pPr>
            <a:r>
              <a:rPr lang="en-US" sz="4000" dirty="0">
                <a:ea typeface="+mj-ea"/>
                <a:cs typeface="+mj-cs"/>
              </a:rPr>
              <a:t>Trust, Utility, and Opportunism</a:t>
            </a:r>
            <a:br>
              <a:rPr lang="en-US" sz="4000" dirty="0">
                <a:ea typeface="+mj-ea"/>
                <a:cs typeface="+mj-cs"/>
              </a:rPr>
            </a:br>
            <a:r>
              <a:rPr lang="en-US" sz="4000" dirty="0">
                <a:ea typeface="+mj-ea"/>
                <a:cs typeface="+mj-cs"/>
              </a:rPr>
              <a:t>in Online Markets</a:t>
            </a:r>
          </a:p>
        </p:txBody>
      </p:sp>
      <p:sp>
        <p:nvSpPr>
          <p:cNvPr id="22531" name="Rectangle 3">
            <a:extLst>
              <a:ext uri="{FF2B5EF4-FFF2-40B4-BE49-F238E27FC236}">
                <a16:creationId xmlns:a16="http://schemas.microsoft.com/office/drawing/2014/main" id="{5EC43356-B570-4F86-AAE4-5AA4BB219A3A}"/>
              </a:ext>
            </a:extLst>
          </p:cNvPr>
          <p:cNvSpPr>
            <a:spLocks noGrp="1" noChangeArrowheads="1"/>
          </p:cNvSpPr>
          <p:nvPr>
            <p:ph idx="1"/>
          </p:nvPr>
        </p:nvSpPr>
        <p:spPr/>
        <p:txBody>
          <a:bodyPr>
            <a:normAutofit/>
          </a:bodyPr>
          <a:lstStyle/>
          <a:p>
            <a:pPr eaLnBrk="1" hangingPunct="1">
              <a:defRPr/>
            </a:pPr>
            <a:r>
              <a:rPr lang="en-US" sz="3200" dirty="0">
                <a:ea typeface="+mn-ea"/>
                <a:cs typeface="+mn-cs"/>
              </a:rPr>
              <a:t>Two most important factors shaping decision to purchase online:</a:t>
            </a:r>
          </a:p>
          <a:p>
            <a:pPr lvl="1" eaLnBrk="1" hangingPunct="1">
              <a:defRPr/>
            </a:pPr>
            <a:r>
              <a:rPr lang="en-US" sz="2800" b="1" dirty="0">
                <a:ea typeface="ＭＳ Ｐゴシック" charset="0"/>
              </a:rPr>
              <a:t>Utility</a:t>
            </a:r>
            <a:r>
              <a:rPr lang="en-US" sz="2800" dirty="0">
                <a:ea typeface="ＭＳ Ｐゴシック" charset="0"/>
              </a:rPr>
              <a:t>: </a:t>
            </a:r>
          </a:p>
          <a:p>
            <a:pPr lvl="2" eaLnBrk="1" hangingPunct="1">
              <a:defRPr/>
            </a:pPr>
            <a:r>
              <a:rPr lang="en-US" sz="2000" dirty="0">
                <a:ea typeface="ＭＳ Ｐゴシック" charset="0"/>
              </a:rPr>
              <a:t>Better prices, convenience, speed</a:t>
            </a:r>
          </a:p>
          <a:p>
            <a:pPr lvl="1" eaLnBrk="1" hangingPunct="1">
              <a:defRPr/>
            </a:pPr>
            <a:r>
              <a:rPr lang="en-US" sz="2800" b="1" dirty="0">
                <a:ea typeface="ＭＳ Ｐゴシック" charset="0"/>
              </a:rPr>
              <a:t>Trust</a:t>
            </a:r>
            <a:r>
              <a:rPr lang="en-US" sz="2800" dirty="0">
                <a:ea typeface="ＭＳ Ｐゴシック" charset="0"/>
              </a:rPr>
              <a:t>: </a:t>
            </a:r>
          </a:p>
          <a:p>
            <a:pPr lvl="2" eaLnBrk="1" hangingPunct="1">
              <a:defRPr/>
            </a:pPr>
            <a:r>
              <a:rPr lang="en-US" sz="2000" dirty="0">
                <a:ea typeface="ＭＳ Ｐゴシック" charset="0"/>
              </a:rPr>
              <a:t>Most important factors:  Perception of credibility, ease of use, perceived risk</a:t>
            </a:r>
          </a:p>
          <a:p>
            <a:pPr lvl="2" eaLnBrk="1" hangingPunct="1">
              <a:defRPr/>
            </a:pPr>
            <a:r>
              <a:rPr lang="en-US" sz="2000" dirty="0">
                <a:ea typeface="ＭＳ Ｐゴシック" charset="0"/>
              </a:rPr>
              <a:t>Sellers can develop trust by building strong reputations for honesty, fairness, delivery </a:t>
            </a:r>
          </a:p>
        </p:txBody>
      </p:sp>
      <p:sp>
        <p:nvSpPr>
          <p:cNvPr id="2" name="Slide Number Placeholder 1">
            <a:extLst>
              <a:ext uri="{FF2B5EF4-FFF2-40B4-BE49-F238E27FC236}">
                <a16:creationId xmlns:a16="http://schemas.microsoft.com/office/drawing/2014/main" id="{9C8E75EF-E7AE-C88B-D14A-D85CF9D908A7}"/>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243F64-A714-4602-A506-AAE2003006C5}"/>
              </a:ext>
            </a:extLst>
          </p:cNvPr>
          <p:cNvSpPr>
            <a:spLocks noGrp="1"/>
          </p:cNvSpPr>
          <p:nvPr>
            <p:ph type="title"/>
          </p:nvPr>
        </p:nvSpPr>
        <p:spPr/>
        <p:txBody>
          <a:bodyPr>
            <a:normAutofit/>
          </a:bodyPr>
          <a:lstStyle/>
          <a:p>
            <a:pPr eaLnBrk="1" hangingPunct="1">
              <a:defRPr/>
            </a:pPr>
            <a:r>
              <a:rPr lang="en-US" sz="4000" dirty="0">
                <a:ea typeface="+mj-ea"/>
                <a:cs typeface="+mj-cs"/>
              </a:rPr>
              <a:t>Digital Commerce Marketing and Advertising: Strategies and Tools</a:t>
            </a:r>
          </a:p>
        </p:txBody>
      </p:sp>
      <p:sp>
        <p:nvSpPr>
          <p:cNvPr id="7" name="Content Placeholder 6">
            <a:extLst>
              <a:ext uri="{FF2B5EF4-FFF2-40B4-BE49-F238E27FC236}">
                <a16:creationId xmlns:a16="http://schemas.microsoft.com/office/drawing/2014/main" id="{FDC09398-35FB-413B-A1E9-5DA44996C01D}"/>
              </a:ext>
            </a:extLst>
          </p:cNvPr>
          <p:cNvSpPr>
            <a:spLocks noGrp="1"/>
          </p:cNvSpPr>
          <p:nvPr>
            <p:ph idx="1"/>
          </p:nvPr>
        </p:nvSpPr>
        <p:spPr/>
        <p:txBody>
          <a:bodyPr>
            <a:normAutofit lnSpcReduction="10000"/>
          </a:bodyPr>
          <a:lstStyle/>
          <a:p>
            <a:pPr eaLnBrk="1" hangingPunct="1">
              <a:defRPr/>
            </a:pPr>
            <a:r>
              <a:rPr lang="en-US" sz="3200" dirty="0">
                <a:ea typeface="+mn-ea"/>
                <a:cs typeface="+mn-cs"/>
              </a:rPr>
              <a:t>Internet marketing (vs. traditional)</a:t>
            </a:r>
          </a:p>
          <a:p>
            <a:pPr lvl="1" eaLnBrk="1" hangingPunct="1">
              <a:defRPr/>
            </a:pPr>
            <a:r>
              <a:rPr lang="en-US" dirty="0">
                <a:ea typeface="ＭＳ Ｐゴシック" charset="0"/>
              </a:rPr>
              <a:t>More personalized</a:t>
            </a:r>
          </a:p>
          <a:p>
            <a:pPr lvl="1" eaLnBrk="1" hangingPunct="1">
              <a:defRPr/>
            </a:pPr>
            <a:r>
              <a:rPr lang="en-US" dirty="0">
                <a:ea typeface="ＭＳ Ｐゴシック" charset="0"/>
              </a:rPr>
              <a:t>More participatory</a:t>
            </a:r>
          </a:p>
          <a:p>
            <a:pPr lvl="1" eaLnBrk="1" hangingPunct="1">
              <a:defRPr/>
            </a:pPr>
            <a:r>
              <a:rPr lang="en-US" dirty="0">
                <a:ea typeface="ＭＳ Ｐゴシック" charset="0"/>
              </a:rPr>
              <a:t>More peer-to-peer </a:t>
            </a:r>
            <a:r>
              <a:rPr lang="en-US" sz="2000" dirty="0">
                <a:ea typeface="ＭＳ Ｐゴシック" charset="0"/>
              </a:rPr>
              <a:t>(P2P </a:t>
            </a:r>
            <a:r>
              <a:rPr lang="en-US" sz="2000" dirty="0"/>
              <a:t>encourages customers to engage other customers by advocating a product or service to friends or associates)</a:t>
            </a:r>
            <a:endParaRPr lang="en-US" sz="2000" dirty="0">
              <a:ea typeface="ＭＳ Ｐゴシック" charset="0"/>
            </a:endParaRPr>
          </a:p>
          <a:p>
            <a:pPr lvl="1" eaLnBrk="1" hangingPunct="1">
              <a:defRPr/>
            </a:pPr>
            <a:r>
              <a:rPr lang="en-US" dirty="0">
                <a:ea typeface="ＭＳ Ｐゴシック" charset="0"/>
              </a:rPr>
              <a:t>More communal </a:t>
            </a:r>
            <a:r>
              <a:rPr lang="en-US" sz="2000" dirty="0">
                <a:ea typeface="ＭＳ Ｐゴシック" charset="0"/>
              </a:rPr>
              <a:t>(</a:t>
            </a:r>
            <a:r>
              <a:rPr lang="en-US" sz="2000" dirty="0"/>
              <a:t>A company directs its communal marketing efforts to a small sub-set of its customers who then spreads the word to potential new customers)</a:t>
            </a:r>
            <a:endParaRPr lang="en-US" sz="2000" dirty="0">
              <a:ea typeface="ＭＳ Ｐゴシック" charset="0"/>
            </a:endParaRPr>
          </a:p>
          <a:p>
            <a:pPr eaLnBrk="1" hangingPunct="1">
              <a:defRPr/>
            </a:pPr>
            <a:r>
              <a:rPr lang="en-US" sz="3200" dirty="0">
                <a:ea typeface="+mn-ea"/>
                <a:cs typeface="+mn-cs"/>
              </a:rPr>
              <a:t>The most effective Internet marketing has all four features</a:t>
            </a:r>
          </a:p>
        </p:txBody>
      </p:sp>
      <p:sp>
        <p:nvSpPr>
          <p:cNvPr id="2" name="Slide Number Placeholder 1">
            <a:extLst>
              <a:ext uri="{FF2B5EF4-FFF2-40B4-BE49-F238E27FC236}">
                <a16:creationId xmlns:a16="http://schemas.microsoft.com/office/drawing/2014/main" id="{5C6B94C8-EB1F-F122-7B7F-411E026CB18C}"/>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E208-FA97-4A2B-8C67-5A4251693FE2}"/>
              </a:ext>
            </a:extLst>
          </p:cNvPr>
          <p:cNvSpPr>
            <a:spLocks noGrp="1"/>
          </p:cNvSpPr>
          <p:nvPr>
            <p:ph type="title"/>
          </p:nvPr>
        </p:nvSpPr>
        <p:spPr/>
        <p:txBody>
          <a:bodyPr>
            <a:normAutofit/>
          </a:bodyPr>
          <a:lstStyle/>
          <a:p>
            <a:pPr eaLnBrk="1" hangingPunct="1">
              <a:defRPr/>
            </a:pPr>
            <a:r>
              <a:rPr lang="en-US" sz="4000" dirty="0">
                <a:ea typeface="+mj-ea"/>
                <a:cs typeface="+mj-cs"/>
              </a:rPr>
              <a:t>Multi-Channel Marketing Plan</a:t>
            </a:r>
          </a:p>
        </p:txBody>
      </p:sp>
      <p:sp>
        <p:nvSpPr>
          <p:cNvPr id="3" name="Content Placeholder 2">
            <a:extLst>
              <a:ext uri="{FF2B5EF4-FFF2-40B4-BE49-F238E27FC236}">
                <a16:creationId xmlns:a16="http://schemas.microsoft.com/office/drawing/2014/main" id="{86FF099F-6C6E-4382-97FA-54027E009FB4}"/>
              </a:ext>
            </a:extLst>
          </p:cNvPr>
          <p:cNvSpPr>
            <a:spLocks noGrp="1"/>
          </p:cNvSpPr>
          <p:nvPr>
            <p:ph idx="1"/>
          </p:nvPr>
        </p:nvSpPr>
        <p:spPr/>
        <p:txBody>
          <a:bodyPr>
            <a:normAutofit/>
          </a:bodyPr>
          <a:lstStyle/>
          <a:p>
            <a:pPr marL="514350" indent="-514350" eaLnBrk="1" hangingPunct="1">
              <a:buFont typeface="+mj-lt"/>
              <a:buAutoNum type="arabicPeriod"/>
              <a:defRPr/>
            </a:pPr>
            <a:r>
              <a:rPr lang="en-US" sz="2800" dirty="0">
                <a:ea typeface="+mn-ea"/>
                <a:cs typeface="+mn-cs"/>
              </a:rPr>
              <a:t>Web site</a:t>
            </a:r>
          </a:p>
          <a:p>
            <a:pPr marL="514350" indent="-514350" eaLnBrk="1" hangingPunct="1">
              <a:buFont typeface="+mj-lt"/>
              <a:buAutoNum type="arabicPeriod"/>
              <a:defRPr/>
            </a:pPr>
            <a:r>
              <a:rPr lang="en-US" sz="2800" dirty="0">
                <a:ea typeface="+mn-ea"/>
                <a:cs typeface="+mn-cs"/>
              </a:rPr>
              <a:t>Traditional online marketing</a:t>
            </a:r>
          </a:p>
          <a:p>
            <a:pPr marL="971550" lvl="1" indent="-514350" eaLnBrk="1" hangingPunct="1">
              <a:defRPr/>
            </a:pPr>
            <a:r>
              <a:rPr lang="en-US" sz="1600" dirty="0">
                <a:ea typeface="ＭＳ Ｐゴシック" charset="0"/>
              </a:rPr>
              <a:t>Search engine, display, e-mail, affiliate</a:t>
            </a:r>
          </a:p>
          <a:p>
            <a:pPr marL="514350" indent="-514350" eaLnBrk="1" hangingPunct="1">
              <a:buFont typeface="+mj-lt"/>
              <a:buAutoNum type="arabicPeriod"/>
              <a:defRPr/>
            </a:pPr>
            <a:r>
              <a:rPr lang="en-US" sz="2800" dirty="0">
                <a:ea typeface="+mn-ea"/>
                <a:cs typeface="+mn-cs"/>
              </a:rPr>
              <a:t>Social marketing</a:t>
            </a:r>
          </a:p>
          <a:p>
            <a:pPr marL="971550" lvl="1" indent="-514350" eaLnBrk="1" hangingPunct="1">
              <a:defRPr/>
            </a:pPr>
            <a:r>
              <a:rPr lang="en-US" sz="1600" dirty="0">
                <a:ea typeface="ＭＳ Ｐゴシック" charset="0"/>
              </a:rPr>
              <a:t>Social networks, blogs, video, game</a:t>
            </a:r>
          </a:p>
          <a:p>
            <a:pPr marL="514350" indent="-514350" eaLnBrk="1" hangingPunct="1">
              <a:buFont typeface="+mj-lt"/>
              <a:buAutoNum type="arabicPeriod"/>
              <a:defRPr/>
            </a:pPr>
            <a:r>
              <a:rPr lang="en-US" sz="2800" dirty="0">
                <a:ea typeface="+mn-ea"/>
                <a:cs typeface="+mn-cs"/>
              </a:rPr>
              <a:t>Mobile marketing</a:t>
            </a:r>
          </a:p>
          <a:p>
            <a:pPr marL="971550" lvl="1" indent="-514350" eaLnBrk="1" hangingPunct="1">
              <a:defRPr/>
            </a:pPr>
            <a:r>
              <a:rPr lang="en-US" sz="1600" dirty="0">
                <a:ea typeface="ＭＳ Ｐゴシック" charset="0"/>
              </a:rPr>
              <a:t>Mobile/tablet sites, apps</a:t>
            </a:r>
          </a:p>
          <a:p>
            <a:pPr marL="514350" indent="-514350" eaLnBrk="1" hangingPunct="1">
              <a:buFont typeface="+mj-lt"/>
              <a:buAutoNum type="arabicPeriod"/>
              <a:defRPr/>
            </a:pPr>
            <a:r>
              <a:rPr lang="en-US" sz="2800" dirty="0">
                <a:ea typeface="+mn-ea"/>
                <a:cs typeface="+mn-cs"/>
              </a:rPr>
              <a:t>Offline marketing</a:t>
            </a:r>
          </a:p>
          <a:p>
            <a:pPr marL="971550" lvl="1" indent="-514350" eaLnBrk="1" hangingPunct="1">
              <a:defRPr/>
            </a:pPr>
            <a:r>
              <a:rPr lang="en-US" sz="1600" dirty="0">
                <a:ea typeface="ＭＳ Ｐゴシック" charset="0"/>
              </a:rPr>
              <a:t>Television, radio, newspapers</a:t>
            </a:r>
          </a:p>
        </p:txBody>
      </p:sp>
      <p:sp>
        <p:nvSpPr>
          <p:cNvPr id="4" name="Slide Number Placeholder 3">
            <a:extLst>
              <a:ext uri="{FF2B5EF4-FFF2-40B4-BE49-F238E27FC236}">
                <a16:creationId xmlns:a16="http://schemas.microsoft.com/office/drawing/2014/main" id="{08CC005D-4715-1A26-6142-28E4E551135E}"/>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02FF2BC-4364-4572-B58B-8B5F81938FAC}"/>
              </a:ext>
            </a:extLst>
          </p:cNvPr>
          <p:cNvSpPr>
            <a:spLocks noGrp="1" noChangeArrowheads="1"/>
          </p:cNvSpPr>
          <p:nvPr>
            <p:ph type="title"/>
          </p:nvPr>
        </p:nvSpPr>
        <p:spPr/>
        <p:txBody>
          <a:bodyPr>
            <a:normAutofit/>
          </a:bodyPr>
          <a:lstStyle/>
          <a:p>
            <a:pPr eaLnBrk="1" hangingPunct="1">
              <a:defRPr/>
            </a:pPr>
            <a:r>
              <a:rPr lang="en-US" sz="4000" dirty="0">
                <a:ea typeface="+mj-ea"/>
                <a:cs typeface="+mj-cs"/>
              </a:rPr>
              <a:t>Establishing the Customer Relationship</a:t>
            </a:r>
          </a:p>
        </p:txBody>
      </p:sp>
      <p:sp>
        <p:nvSpPr>
          <p:cNvPr id="48131" name="Rectangle 3">
            <a:extLst>
              <a:ext uri="{FF2B5EF4-FFF2-40B4-BE49-F238E27FC236}">
                <a16:creationId xmlns:a16="http://schemas.microsoft.com/office/drawing/2014/main" id="{252E669F-9EAF-4187-B135-0CA1FD78FE21}"/>
              </a:ext>
            </a:extLst>
          </p:cNvPr>
          <p:cNvSpPr>
            <a:spLocks noGrp="1" noChangeArrowheads="1"/>
          </p:cNvSpPr>
          <p:nvPr>
            <p:ph idx="1"/>
          </p:nvPr>
        </p:nvSpPr>
        <p:spPr/>
        <p:txBody>
          <a:bodyPr>
            <a:normAutofit/>
          </a:bodyPr>
          <a:lstStyle/>
          <a:p>
            <a:pPr eaLnBrk="1" hangingPunct="1">
              <a:defRPr/>
            </a:pPr>
            <a:r>
              <a:rPr lang="en-US" sz="3200" dirty="0">
                <a:ea typeface="+mn-ea"/>
                <a:cs typeface="+mn-cs"/>
              </a:rPr>
              <a:t>Web site functions to:</a:t>
            </a:r>
          </a:p>
          <a:p>
            <a:pPr lvl="1" eaLnBrk="1" hangingPunct="1">
              <a:defRPr/>
            </a:pPr>
            <a:r>
              <a:rPr lang="en-US" sz="2800" dirty="0">
                <a:ea typeface="ＭＳ Ｐゴシック" charset="0"/>
              </a:rPr>
              <a:t>Establish brand identity and customer expectations</a:t>
            </a:r>
          </a:p>
          <a:p>
            <a:pPr lvl="2" eaLnBrk="1" hangingPunct="1">
              <a:defRPr/>
            </a:pPr>
            <a:r>
              <a:rPr lang="en-US" sz="2000" dirty="0">
                <a:ea typeface="ＭＳ Ｐゴシック" charset="0"/>
              </a:rPr>
              <a:t>Differentiating  product</a:t>
            </a:r>
          </a:p>
          <a:p>
            <a:pPr lvl="1" eaLnBrk="1" hangingPunct="1">
              <a:defRPr/>
            </a:pPr>
            <a:r>
              <a:rPr lang="en-US" sz="2800" dirty="0">
                <a:ea typeface="ＭＳ Ｐゴシック" charset="0"/>
              </a:rPr>
              <a:t>Inform and educate customer</a:t>
            </a:r>
          </a:p>
          <a:p>
            <a:pPr lvl="1" eaLnBrk="1" hangingPunct="1">
              <a:defRPr/>
            </a:pPr>
            <a:r>
              <a:rPr lang="en-US" sz="2800" dirty="0">
                <a:ea typeface="ＭＳ Ｐゴシック" charset="0"/>
              </a:rPr>
              <a:t>Shape customer experience</a:t>
            </a:r>
          </a:p>
          <a:p>
            <a:pPr lvl="1" eaLnBrk="1" hangingPunct="1">
              <a:defRPr/>
            </a:pPr>
            <a:r>
              <a:rPr lang="en-US" sz="2800" dirty="0">
                <a:ea typeface="ＭＳ Ｐゴシック" charset="0"/>
              </a:rPr>
              <a:t>Anchor the brand online using various marketing messages using email, web, social media</a:t>
            </a:r>
          </a:p>
          <a:p>
            <a:pPr lvl="2" eaLnBrk="1" hangingPunct="1">
              <a:defRPr/>
            </a:pPr>
            <a:r>
              <a:rPr lang="en-US" sz="2000" dirty="0">
                <a:ea typeface="ＭＳ Ｐゴシック" charset="0"/>
              </a:rPr>
              <a:t>The web site is the central point for anchoring the brand</a:t>
            </a:r>
          </a:p>
        </p:txBody>
      </p:sp>
      <p:sp>
        <p:nvSpPr>
          <p:cNvPr id="2" name="Slide Number Placeholder 1">
            <a:extLst>
              <a:ext uri="{FF2B5EF4-FFF2-40B4-BE49-F238E27FC236}">
                <a16:creationId xmlns:a16="http://schemas.microsoft.com/office/drawing/2014/main" id="{227A603E-C7A9-B095-B301-2B61074FBA86}"/>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2C32-7918-4681-8930-F84FB3F1E54A}"/>
              </a:ext>
            </a:extLst>
          </p:cNvPr>
          <p:cNvSpPr>
            <a:spLocks noGrp="1"/>
          </p:cNvSpPr>
          <p:nvPr>
            <p:ph type="title"/>
          </p:nvPr>
        </p:nvSpPr>
        <p:spPr/>
        <p:txBody>
          <a:bodyPr>
            <a:normAutofit/>
          </a:bodyPr>
          <a:lstStyle/>
          <a:p>
            <a:pPr eaLnBrk="1" hangingPunct="1">
              <a:defRPr/>
            </a:pPr>
            <a:r>
              <a:rPr lang="en-US" sz="4000" dirty="0">
                <a:ea typeface="+mj-ea"/>
                <a:cs typeface="+mj-cs"/>
              </a:rPr>
              <a:t>Online Advertising</a:t>
            </a:r>
          </a:p>
        </p:txBody>
      </p:sp>
      <p:sp>
        <p:nvSpPr>
          <p:cNvPr id="87042" name="Content Placeholder 2">
            <a:extLst>
              <a:ext uri="{FF2B5EF4-FFF2-40B4-BE49-F238E27FC236}">
                <a16:creationId xmlns:a16="http://schemas.microsoft.com/office/drawing/2014/main" id="{315E5166-6753-4393-A15A-13241E13AEAE}"/>
              </a:ext>
            </a:extLst>
          </p:cNvPr>
          <p:cNvSpPr>
            <a:spLocks noGrp="1"/>
          </p:cNvSpPr>
          <p:nvPr>
            <p:ph idx="1"/>
          </p:nvPr>
        </p:nvSpPr>
        <p:spPr/>
        <p:txBody>
          <a:bodyPr>
            <a:normAutofit fontScale="92500" lnSpcReduction="20000"/>
          </a:bodyPr>
          <a:lstStyle/>
          <a:p>
            <a:pPr eaLnBrk="1" hangingPunct="1">
              <a:buClr>
                <a:srgbClr val="EF6527"/>
              </a:buClr>
              <a:defRPr/>
            </a:pPr>
            <a:r>
              <a:rPr lang="en-US" altLang="en-US" sz="2400" dirty="0">
                <a:solidFill>
                  <a:srgbClr val="0C0C0C"/>
                </a:solidFill>
              </a:rPr>
              <a:t>Online advertising</a:t>
            </a:r>
          </a:p>
          <a:p>
            <a:pPr lvl="1" eaLnBrk="1" hangingPunct="1">
              <a:defRPr/>
            </a:pPr>
            <a:r>
              <a:rPr lang="en-US" altLang="en-US" sz="2800" dirty="0">
                <a:solidFill>
                  <a:srgbClr val="0C0C0C"/>
                </a:solidFill>
              </a:rPr>
              <a:t>Display (banners, videos), search engine marketing, mobile messaging, sponsorships, classifieds, lead generation (</a:t>
            </a:r>
            <a:r>
              <a:rPr lang="en-US" sz="2800" dirty="0"/>
              <a:t>generation of consumer interest or inquiry into products or services of a business)</a:t>
            </a:r>
            <a:r>
              <a:rPr lang="en-US" altLang="en-US" sz="2800" dirty="0">
                <a:solidFill>
                  <a:srgbClr val="0C0C0C"/>
                </a:solidFill>
              </a:rPr>
              <a:t>, e-mail, affiliate, and viral marketing </a:t>
            </a:r>
          </a:p>
          <a:p>
            <a:pPr lvl="1" eaLnBrk="1" hangingPunct="1">
              <a:defRPr/>
            </a:pPr>
            <a:r>
              <a:rPr lang="en-US" altLang="en-US" sz="2800" dirty="0">
                <a:solidFill>
                  <a:srgbClr val="0C0C0C"/>
                </a:solidFill>
              </a:rPr>
              <a:t>Online ads are the fastest growing form of advertising</a:t>
            </a:r>
          </a:p>
          <a:p>
            <a:pPr lvl="1" eaLnBrk="1" hangingPunct="1">
              <a:defRPr/>
            </a:pPr>
            <a:r>
              <a:rPr lang="en-US" altLang="en-US" sz="2800" dirty="0">
                <a:solidFill>
                  <a:srgbClr val="0C0C0C"/>
                </a:solidFill>
              </a:rPr>
              <a:t>Advantages: </a:t>
            </a:r>
          </a:p>
          <a:p>
            <a:pPr lvl="2" eaLnBrk="1" hangingPunct="1">
              <a:defRPr/>
            </a:pPr>
            <a:r>
              <a:rPr lang="en-US" altLang="en-US" sz="1600" dirty="0">
                <a:solidFill>
                  <a:srgbClr val="0C0C0C"/>
                </a:solidFill>
              </a:rPr>
              <a:t>18–34 audience is online</a:t>
            </a:r>
          </a:p>
          <a:p>
            <a:pPr lvl="2" eaLnBrk="1" hangingPunct="1">
              <a:defRPr/>
            </a:pPr>
            <a:r>
              <a:rPr lang="en-US" altLang="en-US" sz="1600" dirty="0">
                <a:solidFill>
                  <a:srgbClr val="0C0C0C"/>
                </a:solidFill>
              </a:rPr>
              <a:t>Ad targeting (sending messages to specific groups)</a:t>
            </a:r>
          </a:p>
          <a:p>
            <a:pPr lvl="2" eaLnBrk="1" hangingPunct="1">
              <a:defRPr/>
            </a:pPr>
            <a:r>
              <a:rPr lang="en-US" altLang="en-US" sz="1600" dirty="0">
                <a:solidFill>
                  <a:srgbClr val="0C0C0C"/>
                </a:solidFill>
              </a:rPr>
              <a:t>Price discrimination</a:t>
            </a:r>
          </a:p>
          <a:p>
            <a:pPr lvl="2" eaLnBrk="1" hangingPunct="1">
              <a:defRPr/>
            </a:pPr>
            <a:r>
              <a:rPr lang="en-US" altLang="en-US" sz="1600" dirty="0">
                <a:solidFill>
                  <a:srgbClr val="0C0C0C"/>
                </a:solidFill>
              </a:rPr>
              <a:t>Personalization</a:t>
            </a:r>
          </a:p>
        </p:txBody>
      </p:sp>
      <p:sp>
        <p:nvSpPr>
          <p:cNvPr id="3" name="Slide Number Placeholder 2">
            <a:extLst>
              <a:ext uri="{FF2B5EF4-FFF2-40B4-BE49-F238E27FC236}">
                <a16:creationId xmlns:a16="http://schemas.microsoft.com/office/drawing/2014/main" id="{992CEC5A-3A45-7BAB-A934-B8B26F6195EE}"/>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6B78-A6D4-4CAA-BDE5-02EA3725ED3F}"/>
              </a:ext>
            </a:extLst>
          </p:cNvPr>
          <p:cNvSpPr>
            <a:spLocks noGrp="1"/>
          </p:cNvSpPr>
          <p:nvPr>
            <p:ph type="title"/>
          </p:nvPr>
        </p:nvSpPr>
        <p:spPr/>
        <p:txBody>
          <a:bodyPr>
            <a:normAutofit/>
          </a:bodyPr>
          <a:lstStyle/>
          <a:p>
            <a:pPr eaLnBrk="1" hangingPunct="1">
              <a:defRPr/>
            </a:pPr>
            <a:r>
              <a:rPr lang="en-US" sz="4000" dirty="0">
                <a:ea typeface="+mj-ea"/>
                <a:cs typeface="+mj-cs"/>
              </a:rPr>
              <a:t>Traditional Online Marketing and Advertising Tools</a:t>
            </a:r>
          </a:p>
        </p:txBody>
      </p:sp>
      <p:sp>
        <p:nvSpPr>
          <p:cNvPr id="3" name="Content Placeholder 2">
            <a:extLst>
              <a:ext uri="{FF2B5EF4-FFF2-40B4-BE49-F238E27FC236}">
                <a16:creationId xmlns:a16="http://schemas.microsoft.com/office/drawing/2014/main" id="{BEA48A6C-9BCB-4EA8-856E-46EB0CC78B7A}"/>
              </a:ext>
            </a:extLst>
          </p:cNvPr>
          <p:cNvSpPr>
            <a:spLocks noGrp="1"/>
          </p:cNvSpPr>
          <p:nvPr>
            <p:ph idx="1"/>
          </p:nvPr>
        </p:nvSpPr>
        <p:spPr/>
        <p:txBody>
          <a:bodyPr>
            <a:normAutofit fontScale="92500"/>
          </a:bodyPr>
          <a:lstStyle/>
          <a:p>
            <a:pPr eaLnBrk="1" hangingPunct="1">
              <a:defRPr/>
            </a:pPr>
            <a:r>
              <a:rPr lang="en-US" sz="3000" dirty="0">
                <a:ea typeface="+mn-ea"/>
                <a:cs typeface="+mn-cs"/>
              </a:rPr>
              <a:t>Search engine marketing and advertising</a:t>
            </a:r>
          </a:p>
          <a:p>
            <a:pPr eaLnBrk="1" hangingPunct="1">
              <a:defRPr/>
            </a:pPr>
            <a:r>
              <a:rPr lang="en-US" sz="3000" dirty="0">
                <a:ea typeface="+mn-ea"/>
                <a:cs typeface="+mn-cs"/>
              </a:rPr>
              <a:t>Display ad marketing</a:t>
            </a:r>
          </a:p>
          <a:p>
            <a:pPr eaLnBrk="1" hangingPunct="1">
              <a:defRPr/>
            </a:pPr>
            <a:r>
              <a:rPr lang="en-US" sz="3000" dirty="0">
                <a:ea typeface="+mn-ea"/>
                <a:cs typeface="+mn-cs"/>
              </a:rPr>
              <a:t>E-mail marketing</a:t>
            </a:r>
          </a:p>
          <a:p>
            <a:pPr eaLnBrk="1" hangingPunct="1">
              <a:defRPr/>
            </a:pPr>
            <a:r>
              <a:rPr lang="en-US" sz="3000" dirty="0">
                <a:ea typeface="+mn-ea"/>
                <a:cs typeface="+mn-cs"/>
              </a:rPr>
              <a:t>Affiliate marketing</a:t>
            </a:r>
          </a:p>
          <a:p>
            <a:pPr eaLnBrk="1" hangingPunct="1">
              <a:defRPr/>
            </a:pPr>
            <a:r>
              <a:rPr lang="en-US" sz="3000" dirty="0">
                <a:ea typeface="+mn-ea"/>
                <a:cs typeface="+mn-cs"/>
              </a:rPr>
              <a:t>Viral marketing</a:t>
            </a:r>
          </a:p>
          <a:p>
            <a:pPr eaLnBrk="1" hangingPunct="1">
              <a:defRPr/>
            </a:pPr>
            <a:r>
              <a:rPr lang="en-US" sz="3000" dirty="0">
                <a:ea typeface="+mn-ea"/>
                <a:cs typeface="+mn-cs"/>
              </a:rPr>
              <a:t>Lead generation marketing</a:t>
            </a:r>
          </a:p>
          <a:p>
            <a:pPr eaLnBrk="1" hangingPunct="1">
              <a:defRPr/>
            </a:pPr>
            <a:r>
              <a:rPr lang="en-US" sz="3000" dirty="0">
                <a:ea typeface="+mn-ea"/>
                <a:cs typeface="+mn-cs"/>
              </a:rPr>
              <a:t>Social, mobile, and local marketing and advertising</a:t>
            </a:r>
          </a:p>
        </p:txBody>
      </p:sp>
      <p:sp>
        <p:nvSpPr>
          <p:cNvPr id="4" name="Slide Number Placeholder 3">
            <a:extLst>
              <a:ext uri="{FF2B5EF4-FFF2-40B4-BE49-F238E27FC236}">
                <a16:creationId xmlns:a16="http://schemas.microsoft.com/office/drawing/2014/main" id="{9F7BB3BD-B91E-7981-1D1E-AB537E6F5ADB}"/>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3E8A-7309-409E-9FD5-AEAB42B4CE6B}"/>
              </a:ext>
            </a:extLst>
          </p:cNvPr>
          <p:cNvSpPr>
            <a:spLocks noGrp="1"/>
          </p:cNvSpPr>
          <p:nvPr>
            <p:ph type="title"/>
          </p:nvPr>
        </p:nvSpPr>
        <p:spPr/>
        <p:txBody>
          <a:bodyPr>
            <a:normAutofit/>
          </a:bodyPr>
          <a:lstStyle/>
          <a:p>
            <a:pPr eaLnBrk="1" hangingPunct="1">
              <a:defRPr/>
            </a:pPr>
            <a:r>
              <a:rPr lang="en-US" sz="4000" dirty="0">
                <a:ea typeface="+mj-ea"/>
                <a:cs typeface="+mj-cs"/>
              </a:rPr>
              <a:t>Search Engine Marketing and Advertising</a:t>
            </a:r>
          </a:p>
        </p:txBody>
      </p:sp>
      <p:sp>
        <p:nvSpPr>
          <p:cNvPr id="3" name="Content Placeholder 2">
            <a:extLst>
              <a:ext uri="{FF2B5EF4-FFF2-40B4-BE49-F238E27FC236}">
                <a16:creationId xmlns:a16="http://schemas.microsoft.com/office/drawing/2014/main" id="{C230198B-D00C-42A7-86FB-3A03FB3DC713}"/>
              </a:ext>
            </a:extLst>
          </p:cNvPr>
          <p:cNvSpPr>
            <a:spLocks noGrp="1"/>
          </p:cNvSpPr>
          <p:nvPr>
            <p:ph idx="1"/>
          </p:nvPr>
        </p:nvSpPr>
        <p:spPr/>
        <p:txBody>
          <a:bodyPr>
            <a:normAutofit lnSpcReduction="10000"/>
          </a:bodyPr>
          <a:lstStyle/>
          <a:p>
            <a:pPr eaLnBrk="1" hangingPunct="1">
              <a:defRPr/>
            </a:pPr>
            <a:r>
              <a:rPr lang="en-US" sz="3200" dirty="0"/>
              <a:t>Use of search engines for branding</a:t>
            </a:r>
          </a:p>
          <a:p>
            <a:pPr lvl="2" eaLnBrk="1" hangingPunct="1">
              <a:defRPr/>
            </a:pPr>
            <a:r>
              <a:rPr lang="en-US" sz="1400" dirty="0">
                <a:ea typeface="ＭＳ Ｐゴシック" charset="0"/>
                <a:hlinkClick r:id="rId2"/>
              </a:rPr>
              <a:t>http://searchengineland.com/top-5-ways-to-use-search-for-branding-66332</a:t>
            </a:r>
            <a:endParaRPr lang="en-US" sz="1400" dirty="0">
              <a:ea typeface="ＭＳ Ｐゴシック" charset="0"/>
            </a:endParaRPr>
          </a:p>
          <a:p>
            <a:pPr eaLnBrk="1" hangingPunct="1">
              <a:defRPr/>
            </a:pPr>
            <a:r>
              <a:rPr lang="en-US" sz="3200" dirty="0">
                <a:ea typeface="+mn-ea"/>
                <a:cs typeface="+mn-cs"/>
              </a:rPr>
              <a:t>Search engine advertising</a:t>
            </a:r>
          </a:p>
          <a:p>
            <a:pPr lvl="1" eaLnBrk="1" hangingPunct="1">
              <a:defRPr/>
            </a:pPr>
            <a:r>
              <a:rPr lang="en-US" dirty="0">
                <a:ea typeface="ＭＳ Ｐゴシック" charset="0"/>
              </a:rPr>
              <a:t>Use of search engines to support direct sales</a:t>
            </a:r>
          </a:p>
          <a:p>
            <a:pPr eaLnBrk="1" hangingPunct="1">
              <a:defRPr/>
            </a:pPr>
            <a:r>
              <a:rPr lang="en-US" sz="3200" dirty="0">
                <a:ea typeface="+mn-ea"/>
                <a:cs typeface="+mn-cs"/>
              </a:rPr>
              <a:t>Types of search engine advertising</a:t>
            </a:r>
          </a:p>
          <a:p>
            <a:pPr lvl="1" eaLnBrk="1" hangingPunct="1">
              <a:defRPr/>
            </a:pPr>
            <a:r>
              <a:rPr lang="en-US" sz="2400" dirty="0">
                <a:ea typeface="ＭＳ Ｐゴシック" charset="0"/>
              </a:rPr>
              <a:t>Sponsored links or paid inclusion</a:t>
            </a:r>
            <a:r>
              <a:rPr lang="en-US" sz="2000" dirty="0">
                <a:ea typeface="ＭＳ Ｐゴシック" charset="0"/>
              </a:rPr>
              <a:t>(</a:t>
            </a:r>
            <a:r>
              <a:rPr lang="en-US" sz="2000" dirty="0"/>
              <a:t>A paid advertisement in the form of a hypertext link that shows up on search results pages</a:t>
            </a:r>
            <a:r>
              <a:rPr lang="en-US" sz="2000" dirty="0">
                <a:ea typeface="ＭＳ Ｐゴシック" charset="0"/>
              </a:rPr>
              <a:t>)</a:t>
            </a:r>
          </a:p>
          <a:p>
            <a:pPr lvl="1" eaLnBrk="1" hangingPunct="1">
              <a:defRPr/>
            </a:pPr>
            <a:r>
              <a:rPr lang="en-US" sz="2400" dirty="0">
                <a:ea typeface="ＭＳ Ｐゴシック" charset="0"/>
              </a:rPr>
              <a:t>Keyword advertising </a:t>
            </a:r>
            <a:r>
              <a:rPr lang="en-US" sz="2000" dirty="0">
                <a:ea typeface="ＭＳ Ｐゴシック" charset="0"/>
              </a:rPr>
              <a:t>(purchase key words by bidding at search sites)</a:t>
            </a:r>
          </a:p>
          <a:p>
            <a:pPr lvl="1" eaLnBrk="1" hangingPunct="1">
              <a:defRPr/>
            </a:pPr>
            <a:r>
              <a:rPr lang="en-US" sz="2400" dirty="0">
                <a:ea typeface="ＭＳ Ｐゴシック" charset="0"/>
              </a:rPr>
              <a:t>Network keyword advertising </a:t>
            </a:r>
            <a:r>
              <a:rPr lang="en-US" sz="2000" dirty="0">
                <a:ea typeface="ＭＳ Ｐゴシック" charset="0"/>
              </a:rPr>
              <a:t>(publisher accepts ads placed on its site and receive a fee for any click-</a:t>
            </a:r>
            <a:r>
              <a:rPr lang="en-US" sz="2000" dirty="0" err="1">
                <a:ea typeface="ＭＳ Ｐゴシック" charset="0"/>
              </a:rPr>
              <a:t>throughs</a:t>
            </a:r>
            <a:r>
              <a:rPr lang="en-US" sz="2000" dirty="0">
                <a:ea typeface="ＭＳ Ｐゴシック" charset="0"/>
              </a:rPr>
              <a:t> from the ad</a:t>
            </a:r>
            <a:r>
              <a:rPr lang="en-US" sz="2000" dirty="0"/>
              <a:t>)</a:t>
            </a:r>
            <a:endParaRPr lang="en-US" sz="2000" dirty="0">
              <a:ea typeface="ＭＳ Ｐゴシック" charset="0"/>
            </a:endParaRPr>
          </a:p>
        </p:txBody>
      </p:sp>
      <p:sp>
        <p:nvSpPr>
          <p:cNvPr id="4" name="Slide Number Placeholder 3">
            <a:extLst>
              <a:ext uri="{FF2B5EF4-FFF2-40B4-BE49-F238E27FC236}">
                <a16:creationId xmlns:a16="http://schemas.microsoft.com/office/drawing/2014/main" id="{1363466C-6B4D-6F00-C28C-123C5097351D}"/>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6C79-D0F7-43F7-9BAC-700752164F6B}"/>
              </a:ext>
            </a:extLst>
          </p:cNvPr>
          <p:cNvSpPr>
            <a:spLocks noGrp="1"/>
          </p:cNvSpPr>
          <p:nvPr>
            <p:ph type="title"/>
          </p:nvPr>
        </p:nvSpPr>
        <p:spPr/>
        <p:txBody>
          <a:bodyPr>
            <a:normAutofit/>
          </a:bodyPr>
          <a:lstStyle/>
          <a:p>
            <a:pPr eaLnBrk="1" hangingPunct="1">
              <a:defRPr/>
            </a:pPr>
            <a:r>
              <a:rPr lang="en-US" sz="4000" dirty="0">
                <a:ea typeface="+mj-ea"/>
                <a:cs typeface="+mj-cs"/>
              </a:rPr>
              <a:t>Search Engine Marketing (cont.)</a:t>
            </a:r>
          </a:p>
        </p:txBody>
      </p:sp>
      <p:sp>
        <p:nvSpPr>
          <p:cNvPr id="90114" name="Content Placeholder 2">
            <a:extLst>
              <a:ext uri="{FF2B5EF4-FFF2-40B4-BE49-F238E27FC236}">
                <a16:creationId xmlns:a16="http://schemas.microsoft.com/office/drawing/2014/main" id="{56292516-A919-4BD1-9EE1-B67C0DDC7A80}"/>
              </a:ext>
            </a:extLst>
          </p:cNvPr>
          <p:cNvSpPr>
            <a:spLocks noGrp="1"/>
          </p:cNvSpPr>
          <p:nvPr>
            <p:ph idx="1"/>
          </p:nvPr>
        </p:nvSpPr>
        <p:spPr/>
        <p:txBody>
          <a:bodyPr>
            <a:normAutofit fontScale="92500" lnSpcReduction="20000"/>
          </a:bodyPr>
          <a:lstStyle/>
          <a:p>
            <a:pPr eaLnBrk="1" hangingPunct="1">
              <a:spcBef>
                <a:spcPts val="0"/>
              </a:spcBef>
              <a:buClr>
                <a:srgbClr val="EF6527"/>
              </a:buClr>
              <a:defRPr/>
            </a:pPr>
            <a:r>
              <a:rPr lang="en-US" altLang="en-US" sz="2800" dirty="0">
                <a:solidFill>
                  <a:srgbClr val="0C0C0C"/>
                </a:solidFill>
              </a:rPr>
              <a:t>Search engine optimization (SEO) </a:t>
            </a:r>
            <a:r>
              <a:rPr lang="en-US" altLang="en-US" sz="2400" b="0" dirty="0">
                <a:solidFill>
                  <a:srgbClr val="0C0C0C"/>
                </a:solidFill>
                <a:latin typeface="Cambria" pitchFamily="18" charset="0"/>
              </a:rPr>
              <a:t>process of improving ranking of web pages with search engines</a:t>
            </a:r>
          </a:p>
          <a:p>
            <a:pPr eaLnBrk="1" hangingPunct="1">
              <a:spcBef>
                <a:spcPts val="0"/>
              </a:spcBef>
              <a:buClr>
                <a:srgbClr val="EF6527"/>
              </a:buClr>
              <a:defRPr/>
            </a:pPr>
            <a:r>
              <a:rPr lang="en-US" altLang="en-US" sz="2800" dirty="0">
                <a:solidFill>
                  <a:srgbClr val="0C0C0C"/>
                </a:solidFill>
              </a:rPr>
              <a:t>Social search</a:t>
            </a:r>
          </a:p>
          <a:p>
            <a:pPr lvl="1">
              <a:spcBef>
                <a:spcPts val="0"/>
              </a:spcBef>
              <a:defRPr/>
            </a:pPr>
            <a:r>
              <a:rPr lang="en-US" altLang="en-US" sz="2400" dirty="0">
                <a:solidFill>
                  <a:srgbClr val="0C0C0C"/>
                </a:solidFill>
              </a:rPr>
              <a:t>Utilizes social graph </a:t>
            </a:r>
            <a:r>
              <a:rPr lang="en-US" altLang="en-US" dirty="0">
                <a:solidFill>
                  <a:srgbClr val="0C0C0C"/>
                </a:solidFill>
              </a:rPr>
              <a:t>(friend’</a:t>
            </a:r>
            <a:r>
              <a:rPr lang="en-US" altLang="ja-JP" dirty="0">
                <a:solidFill>
                  <a:srgbClr val="0C0C0C"/>
                </a:solidFill>
              </a:rPr>
              <a:t>s recommendations, past Web visits, Facebook Likes) to </a:t>
            </a:r>
            <a:r>
              <a:rPr lang="en-US" altLang="ja-JP" sz="1800" dirty="0">
                <a:solidFill>
                  <a:srgbClr val="0C0C0C"/>
                </a:solidFill>
              </a:rPr>
              <a:t>provide fewer and more relevant results</a:t>
            </a:r>
          </a:p>
          <a:p>
            <a:pPr marL="0">
              <a:spcBef>
                <a:spcPts val="0"/>
              </a:spcBef>
              <a:buNone/>
              <a:defRPr/>
            </a:pPr>
            <a:r>
              <a:rPr lang="en-US" altLang="en-US" sz="3000" dirty="0">
                <a:solidFill>
                  <a:srgbClr val="0C0C0C"/>
                </a:solidFill>
              </a:rPr>
              <a:t>Search engine issues</a:t>
            </a:r>
          </a:p>
          <a:p>
            <a:pPr lvl="1" eaLnBrk="1" hangingPunct="1">
              <a:spcBef>
                <a:spcPts val="0"/>
              </a:spcBef>
              <a:defRPr/>
            </a:pPr>
            <a:r>
              <a:rPr lang="en-US" altLang="en-US" sz="2400" dirty="0">
                <a:solidFill>
                  <a:srgbClr val="0C0C0C"/>
                </a:solidFill>
              </a:rPr>
              <a:t>Paid inclusion (</a:t>
            </a:r>
            <a:r>
              <a:rPr lang="en-US" sz="2400" dirty="0"/>
              <a:t>company charges fees related to the inclusion of websites in their search index)</a:t>
            </a:r>
            <a:endParaRPr lang="en-US" altLang="en-US" sz="2400" dirty="0">
              <a:solidFill>
                <a:srgbClr val="0C0C0C"/>
              </a:solidFill>
            </a:endParaRPr>
          </a:p>
          <a:p>
            <a:pPr lvl="1" eaLnBrk="1" hangingPunct="1">
              <a:spcBef>
                <a:spcPts val="0"/>
              </a:spcBef>
              <a:defRPr/>
            </a:pPr>
            <a:r>
              <a:rPr lang="en-US" altLang="en-US" sz="2400" dirty="0">
                <a:solidFill>
                  <a:srgbClr val="0C0C0C"/>
                </a:solidFill>
              </a:rPr>
              <a:t>Link farms </a:t>
            </a:r>
            <a:r>
              <a:rPr lang="en-US" altLang="en-US" sz="1800" dirty="0">
                <a:solidFill>
                  <a:srgbClr val="0C0C0C"/>
                </a:solidFill>
              </a:rPr>
              <a:t>(</a:t>
            </a:r>
            <a:r>
              <a:rPr lang="en-US" sz="1800" dirty="0"/>
              <a:t>group of web sites all hyperlinked to each other in the group)</a:t>
            </a:r>
            <a:endParaRPr lang="en-US" altLang="en-US" sz="1800" dirty="0">
              <a:solidFill>
                <a:srgbClr val="0C0C0C"/>
              </a:solidFill>
            </a:endParaRPr>
          </a:p>
          <a:p>
            <a:pPr lvl="1" eaLnBrk="1" hangingPunct="1">
              <a:spcBef>
                <a:spcPts val="0"/>
              </a:spcBef>
              <a:defRPr/>
            </a:pPr>
            <a:r>
              <a:rPr lang="en-US" altLang="en-US" sz="2400" dirty="0">
                <a:solidFill>
                  <a:srgbClr val="0C0C0C"/>
                </a:solidFill>
              </a:rPr>
              <a:t>Content farms </a:t>
            </a:r>
            <a:r>
              <a:rPr lang="en-US" altLang="en-US" sz="1800" dirty="0">
                <a:solidFill>
                  <a:srgbClr val="0C0C0C"/>
                </a:solidFill>
              </a:rPr>
              <a:t>(</a:t>
            </a:r>
            <a:r>
              <a:rPr lang="en-US" sz="1800" dirty="0"/>
              <a:t>large amounts of textual </a:t>
            </a:r>
            <a:r>
              <a:rPr lang="en-US" sz="1800" dirty="0">
                <a:hlinkClick r:id="rId2" tooltip="Content (media)"/>
              </a:rPr>
              <a:t>content</a:t>
            </a:r>
            <a:r>
              <a:rPr lang="en-US" sz="1800" dirty="0"/>
              <a:t> which is specifically designed to satisfy </a:t>
            </a:r>
            <a:r>
              <a:rPr lang="en-US" sz="1800" dirty="0">
                <a:hlinkClick r:id="rId3" tooltip="Algorithm"/>
              </a:rPr>
              <a:t>algorithms</a:t>
            </a:r>
            <a:r>
              <a:rPr lang="en-US" sz="1800" dirty="0"/>
              <a:t> for maximal retrieval by </a:t>
            </a:r>
            <a:r>
              <a:rPr lang="en-US" sz="1800" dirty="0">
                <a:hlinkClick r:id="rId4" tooltip="Web search engine"/>
              </a:rPr>
              <a:t>automated search engines</a:t>
            </a:r>
            <a:r>
              <a:rPr lang="en-US" sz="1800" dirty="0"/>
              <a:t>)</a:t>
            </a:r>
            <a:endParaRPr lang="en-US" altLang="en-US" sz="1800" dirty="0">
              <a:solidFill>
                <a:srgbClr val="0C0C0C"/>
              </a:solidFill>
            </a:endParaRPr>
          </a:p>
          <a:p>
            <a:pPr lvl="1" eaLnBrk="1" hangingPunct="1">
              <a:spcBef>
                <a:spcPts val="0"/>
              </a:spcBef>
              <a:defRPr/>
            </a:pPr>
            <a:r>
              <a:rPr lang="en-US" altLang="en-US" sz="2400" dirty="0">
                <a:solidFill>
                  <a:srgbClr val="0C0C0C"/>
                </a:solidFill>
              </a:rPr>
              <a:t>Click fraud </a:t>
            </a:r>
            <a:r>
              <a:rPr lang="en-US" altLang="en-US" sz="1800" dirty="0">
                <a:solidFill>
                  <a:srgbClr val="0C0C0C"/>
                </a:solidFill>
              </a:rPr>
              <a:t>(using script file to click on website </a:t>
            </a:r>
            <a:r>
              <a:rPr lang="en-US" sz="1800" dirty="0"/>
              <a:t>that get paid by how many visitors to the sites click on the ads)</a:t>
            </a:r>
            <a:endParaRPr lang="en-US" altLang="en-US" sz="1800" dirty="0">
              <a:solidFill>
                <a:srgbClr val="0C0C0C"/>
              </a:solidFill>
            </a:endParaRPr>
          </a:p>
        </p:txBody>
      </p:sp>
      <p:sp>
        <p:nvSpPr>
          <p:cNvPr id="3" name="Slide Number Placeholder 2">
            <a:extLst>
              <a:ext uri="{FF2B5EF4-FFF2-40B4-BE49-F238E27FC236}">
                <a16:creationId xmlns:a16="http://schemas.microsoft.com/office/drawing/2014/main" id="{2784F792-3967-718B-CCEA-C9524AFE6988}"/>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F66412E-BDFC-4E9B-B469-F75B135AC656}"/>
              </a:ext>
            </a:extLst>
          </p:cNvPr>
          <p:cNvSpPr>
            <a:spLocks noGrp="1" noChangeArrowheads="1"/>
          </p:cNvSpPr>
          <p:nvPr>
            <p:ph type="title"/>
          </p:nvPr>
        </p:nvSpPr>
        <p:spPr/>
        <p:txBody>
          <a:bodyPr>
            <a:normAutofit/>
          </a:bodyPr>
          <a:lstStyle/>
          <a:p>
            <a:pPr eaLnBrk="1" hangingPunct="1">
              <a:defRPr/>
            </a:pPr>
            <a:r>
              <a:rPr lang="en-US" sz="4000" dirty="0">
                <a:ea typeface="+mj-ea"/>
                <a:cs typeface="+mj-cs"/>
              </a:rPr>
              <a:t>Consumer Behavior</a:t>
            </a:r>
          </a:p>
        </p:txBody>
      </p:sp>
      <p:sp>
        <p:nvSpPr>
          <p:cNvPr id="8195" name="Rectangle 3">
            <a:extLst>
              <a:ext uri="{FF2B5EF4-FFF2-40B4-BE49-F238E27FC236}">
                <a16:creationId xmlns:a16="http://schemas.microsoft.com/office/drawing/2014/main" id="{199D87B2-2A94-4C82-B845-EE49B6F7BE18}"/>
              </a:ext>
            </a:extLst>
          </p:cNvPr>
          <p:cNvSpPr>
            <a:spLocks noGrp="1" noChangeArrowheads="1"/>
          </p:cNvSpPr>
          <p:nvPr>
            <p:ph idx="1"/>
          </p:nvPr>
        </p:nvSpPr>
        <p:spPr/>
        <p:txBody>
          <a:bodyPr>
            <a:normAutofit fontScale="92500" lnSpcReduction="10000"/>
          </a:bodyPr>
          <a:lstStyle/>
          <a:p>
            <a:pPr eaLnBrk="1" hangingPunct="1">
              <a:defRPr/>
            </a:pPr>
            <a:r>
              <a:rPr lang="en-US" sz="3200" dirty="0">
                <a:ea typeface="+mn-ea"/>
                <a:cs typeface="+mn-cs"/>
              </a:rPr>
              <a:t>Study of consumer behavior</a:t>
            </a:r>
          </a:p>
          <a:p>
            <a:pPr lvl="1" eaLnBrk="1" hangingPunct="1">
              <a:defRPr/>
            </a:pPr>
            <a:r>
              <a:rPr lang="en-US" sz="2400" dirty="0">
                <a:ea typeface="ＭＳ Ｐゴシック" charset="0"/>
              </a:rPr>
              <a:t>Attempts to explain what consumers purchase and where, when, how much, and why they buy </a:t>
            </a:r>
          </a:p>
          <a:p>
            <a:pPr eaLnBrk="1" hangingPunct="1">
              <a:defRPr/>
            </a:pPr>
            <a:r>
              <a:rPr lang="en-US" sz="3200" dirty="0">
                <a:ea typeface="+mn-ea"/>
                <a:cs typeface="+mn-cs"/>
              </a:rPr>
              <a:t>Consumer behavior models</a:t>
            </a:r>
          </a:p>
          <a:p>
            <a:pPr lvl="1" eaLnBrk="1" hangingPunct="1">
              <a:defRPr/>
            </a:pPr>
            <a:r>
              <a:rPr lang="en-US" sz="2400" dirty="0">
                <a:ea typeface="ＭＳ Ｐゴシック" charset="0"/>
              </a:rPr>
              <a:t>Attempt to predict or explain wide range of consumer behaviors or decisions</a:t>
            </a:r>
          </a:p>
          <a:p>
            <a:pPr lvl="1" eaLnBrk="1" hangingPunct="1">
              <a:defRPr/>
            </a:pPr>
            <a:r>
              <a:rPr lang="en-US" sz="2400" dirty="0">
                <a:ea typeface="ＭＳ Ｐゴシック" charset="0"/>
              </a:rPr>
              <a:t>Based on background demographic factors, marketing stimuli, social network factors, and community factors </a:t>
            </a:r>
          </a:p>
          <a:p>
            <a:pPr eaLnBrk="1" hangingPunct="1">
              <a:defRPr/>
            </a:pPr>
            <a:r>
              <a:rPr lang="en-US" sz="3200" dirty="0">
                <a:ea typeface="+mn-ea"/>
                <a:cs typeface="+mn-cs"/>
              </a:rPr>
              <a:t>Profiles of Online Consumers </a:t>
            </a:r>
          </a:p>
          <a:p>
            <a:pPr lvl="1">
              <a:defRPr/>
            </a:pPr>
            <a:r>
              <a:rPr lang="en-US" sz="2400" dirty="0">
                <a:ea typeface="ＭＳ Ｐゴシック" charset="0"/>
              </a:rPr>
              <a:t>Consumers shop online primarily  for convenience</a:t>
            </a:r>
          </a:p>
        </p:txBody>
      </p:sp>
      <p:sp>
        <p:nvSpPr>
          <p:cNvPr id="2" name="Slide Number Placeholder 1">
            <a:extLst>
              <a:ext uri="{FF2B5EF4-FFF2-40B4-BE49-F238E27FC236}">
                <a16:creationId xmlns:a16="http://schemas.microsoft.com/office/drawing/2014/main" id="{75317625-9E9A-2151-B1E9-8D7B11D2E739}"/>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BD58-DD38-40C4-99DB-B3C806B60222}"/>
              </a:ext>
            </a:extLst>
          </p:cNvPr>
          <p:cNvSpPr>
            <a:spLocks noGrp="1"/>
          </p:cNvSpPr>
          <p:nvPr>
            <p:ph type="title"/>
          </p:nvPr>
        </p:nvSpPr>
        <p:spPr/>
        <p:txBody>
          <a:bodyPr>
            <a:normAutofit/>
          </a:bodyPr>
          <a:lstStyle/>
          <a:p>
            <a:pPr eaLnBrk="1" hangingPunct="1">
              <a:defRPr/>
            </a:pPr>
            <a:r>
              <a:rPr lang="en-US" sz="4000" dirty="0">
                <a:ea typeface="+mj-ea"/>
                <a:cs typeface="+mj-cs"/>
              </a:rPr>
              <a:t>Search Engine Marketing (cont.)</a:t>
            </a:r>
          </a:p>
        </p:txBody>
      </p:sp>
      <p:sp>
        <p:nvSpPr>
          <p:cNvPr id="90114" name="Content Placeholder 2">
            <a:extLst>
              <a:ext uri="{FF2B5EF4-FFF2-40B4-BE49-F238E27FC236}">
                <a16:creationId xmlns:a16="http://schemas.microsoft.com/office/drawing/2014/main" id="{D7A2C59D-CB16-45EB-8BCC-57836FC00139}"/>
              </a:ext>
            </a:extLst>
          </p:cNvPr>
          <p:cNvSpPr>
            <a:spLocks noGrp="1"/>
          </p:cNvSpPr>
          <p:nvPr>
            <p:ph idx="1"/>
          </p:nvPr>
        </p:nvSpPr>
        <p:spPr/>
        <p:txBody>
          <a:bodyPr>
            <a:normAutofit lnSpcReduction="10000"/>
          </a:bodyPr>
          <a:lstStyle/>
          <a:p>
            <a:pPr eaLnBrk="1" hangingPunct="1">
              <a:spcBef>
                <a:spcPts val="0"/>
              </a:spcBef>
              <a:buClr>
                <a:srgbClr val="EF6527"/>
              </a:buClr>
              <a:defRPr/>
            </a:pPr>
            <a:r>
              <a:rPr lang="en-US" altLang="en-US" sz="2800" dirty="0">
                <a:solidFill>
                  <a:srgbClr val="0C0C0C"/>
                </a:solidFill>
              </a:rPr>
              <a:t>Search engine issues</a:t>
            </a:r>
          </a:p>
          <a:p>
            <a:pPr lvl="1" eaLnBrk="1" hangingPunct="1">
              <a:spcBef>
                <a:spcPts val="0"/>
              </a:spcBef>
              <a:defRPr/>
            </a:pPr>
            <a:r>
              <a:rPr lang="en-US" altLang="en-US" sz="2400" b="1" dirty="0">
                <a:solidFill>
                  <a:srgbClr val="0C0C0C"/>
                </a:solidFill>
              </a:rPr>
              <a:t>Link farms </a:t>
            </a:r>
            <a:r>
              <a:rPr lang="en-US" altLang="en-US" sz="2400" dirty="0">
                <a:solidFill>
                  <a:srgbClr val="0C0C0C"/>
                </a:solidFill>
              </a:rPr>
              <a:t>are websites that link to one another</a:t>
            </a:r>
            <a:endParaRPr lang="en-US" altLang="en-US" sz="1000" dirty="0">
              <a:solidFill>
                <a:srgbClr val="0C0C0C"/>
              </a:solidFill>
            </a:endParaRPr>
          </a:p>
          <a:p>
            <a:pPr lvl="1" eaLnBrk="1" hangingPunct="1">
              <a:spcBef>
                <a:spcPts val="0"/>
              </a:spcBef>
              <a:defRPr/>
            </a:pPr>
            <a:r>
              <a:rPr lang="en-US" altLang="en-US" sz="2400" b="1" dirty="0">
                <a:solidFill>
                  <a:srgbClr val="0C0C0C"/>
                </a:solidFill>
              </a:rPr>
              <a:t>Content farms </a:t>
            </a:r>
            <a:r>
              <a:rPr lang="en-US" altLang="en-US" sz="2400" dirty="0">
                <a:solidFill>
                  <a:srgbClr val="0C0C0C"/>
                </a:solidFill>
              </a:rPr>
              <a:t>are companies that generate volumes of textual content for multiple websites to attract viewers and search engines</a:t>
            </a:r>
          </a:p>
          <a:p>
            <a:pPr lvl="2" eaLnBrk="1" hangingPunct="1">
              <a:spcBef>
                <a:spcPts val="0"/>
              </a:spcBef>
              <a:defRPr/>
            </a:pPr>
            <a:r>
              <a:rPr lang="en-US" altLang="en-US" sz="2000" dirty="0">
                <a:solidFill>
                  <a:srgbClr val="0C0C0C"/>
                </a:solidFill>
              </a:rPr>
              <a:t>They profit by attracting large numbers of readers and exposing them to ads</a:t>
            </a:r>
          </a:p>
          <a:p>
            <a:pPr lvl="1" eaLnBrk="1" hangingPunct="1">
              <a:spcBef>
                <a:spcPts val="0"/>
              </a:spcBef>
              <a:defRPr/>
            </a:pPr>
            <a:r>
              <a:rPr lang="en-US" altLang="en-US" sz="2400" b="1" dirty="0">
                <a:solidFill>
                  <a:srgbClr val="0C0C0C"/>
                </a:solidFill>
              </a:rPr>
              <a:t>Click fraud </a:t>
            </a:r>
            <a:r>
              <a:rPr lang="en-US" altLang="en-US" sz="2400" dirty="0">
                <a:solidFill>
                  <a:srgbClr val="0C0C0C"/>
                </a:solidFill>
              </a:rPr>
              <a:t>occurs </a:t>
            </a:r>
            <a:r>
              <a:rPr lang="en-US" sz="2400" dirty="0"/>
              <a:t>on the Internet in pay-per-click (</a:t>
            </a:r>
            <a:r>
              <a:rPr lang="en-US" sz="2400" dirty="0" err="1"/>
              <a:t>PPC</a:t>
            </a:r>
            <a:r>
              <a:rPr lang="en-US" sz="2400" dirty="0"/>
              <a:t>) online advertising </a:t>
            </a:r>
            <a:r>
              <a:rPr lang="en-US" altLang="en-US" sz="2400" dirty="0">
                <a:solidFill>
                  <a:srgbClr val="0C0C0C"/>
                </a:solidFill>
              </a:rPr>
              <a:t>when a competitor clicks on a search engine ads forcing the advertiser to pay for the click even when it is not legitimate.</a:t>
            </a:r>
          </a:p>
          <a:p>
            <a:pPr lvl="2" eaLnBrk="1" hangingPunct="1">
              <a:spcBef>
                <a:spcPts val="0"/>
              </a:spcBef>
              <a:defRPr/>
            </a:pPr>
            <a:r>
              <a:rPr lang="en-US" altLang="en-US" sz="2000" dirty="0">
                <a:solidFill>
                  <a:srgbClr val="0C0C0C"/>
                </a:solidFill>
              </a:rPr>
              <a:t>The process could be automated costing advertisers lots of money</a:t>
            </a:r>
          </a:p>
        </p:txBody>
      </p:sp>
      <p:sp>
        <p:nvSpPr>
          <p:cNvPr id="3" name="Slide Number Placeholder 2">
            <a:extLst>
              <a:ext uri="{FF2B5EF4-FFF2-40B4-BE49-F238E27FC236}">
                <a16:creationId xmlns:a16="http://schemas.microsoft.com/office/drawing/2014/main" id="{2C4B28DA-5493-BB63-8B96-575F6D5DE3DD}"/>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38AD-0D00-4368-B179-910CD179DEE8}"/>
              </a:ext>
            </a:extLst>
          </p:cNvPr>
          <p:cNvSpPr>
            <a:spLocks noGrp="1"/>
          </p:cNvSpPr>
          <p:nvPr>
            <p:ph type="title"/>
          </p:nvPr>
        </p:nvSpPr>
        <p:spPr/>
        <p:txBody>
          <a:bodyPr>
            <a:normAutofit/>
          </a:bodyPr>
          <a:lstStyle/>
          <a:p>
            <a:pPr eaLnBrk="1" hangingPunct="1">
              <a:defRPr/>
            </a:pPr>
            <a:r>
              <a:rPr lang="en-US" sz="4000" dirty="0">
                <a:ea typeface="+mj-ea"/>
                <a:cs typeface="+mj-cs"/>
              </a:rPr>
              <a:t>Display Ad Marketing</a:t>
            </a:r>
          </a:p>
        </p:txBody>
      </p:sp>
      <p:sp>
        <p:nvSpPr>
          <p:cNvPr id="3" name="Content Placeholder 2">
            <a:extLst>
              <a:ext uri="{FF2B5EF4-FFF2-40B4-BE49-F238E27FC236}">
                <a16:creationId xmlns:a16="http://schemas.microsoft.com/office/drawing/2014/main" id="{00E93018-0413-4549-B4BC-471FDBFC61FF}"/>
              </a:ext>
            </a:extLst>
          </p:cNvPr>
          <p:cNvSpPr>
            <a:spLocks noGrp="1"/>
          </p:cNvSpPr>
          <p:nvPr>
            <p:ph idx="1"/>
          </p:nvPr>
        </p:nvSpPr>
        <p:spPr/>
        <p:txBody>
          <a:bodyPr>
            <a:normAutofit/>
          </a:bodyPr>
          <a:lstStyle/>
          <a:p>
            <a:pPr eaLnBrk="1" hangingPunct="1">
              <a:defRPr/>
            </a:pPr>
            <a:r>
              <a:rPr lang="en-US" sz="3200" dirty="0">
                <a:ea typeface="+mn-ea"/>
                <a:cs typeface="+mn-cs"/>
              </a:rPr>
              <a:t>Banner ads </a:t>
            </a:r>
            <a:r>
              <a:rPr lang="en-US" sz="2800" b="0" dirty="0">
                <a:ea typeface="+mn-ea"/>
                <a:cs typeface="+mn-cs"/>
              </a:rPr>
              <a:t>take customers to advertiser web site</a:t>
            </a:r>
          </a:p>
          <a:p>
            <a:pPr eaLnBrk="1" hangingPunct="1">
              <a:defRPr/>
            </a:pPr>
            <a:r>
              <a:rPr lang="en-US" sz="3200" dirty="0">
                <a:ea typeface="+mn-ea"/>
                <a:cs typeface="+mn-cs"/>
              </a:rPr>
              <a:t>Rich media ads </a:t>
            </a:r>
            <a:r>
              <a:rPr lang="en-US" sz="2800" b="0" dirty="0">
                <a:ea typeface="+mn-ea"/>
                <a:cs typeface="+mn-cs"/>
              </a:rPr>
              <a:t>employ animation &amp; sound</a:t>
            </a:r>
          </a:p>
          <a:p>
            <a:pPr eaLnBrk="1" hangingPunct="1">
              <a:defRPr/>
            </a:pPr>
            <a:r>
              <a:rPr lang="en-US" sz="3200" dirty="0">
                <a:ea typeface="+mn-ea"/>
                <a:cs typeface="+mn-cs"/>
              </a:rPr>
              <a:t>Video ads</a:t>
            </a:r>
          </a:p>
          <a:p>
            <a:pPr eaLnBrk="1" hangingPunct="1">
              <a:defRPr/>
            </a:pPr>
            <a:r>
              <a:rPr lang="en-US" sz="3200" dirty="0">
                <a:ea typeface="+mn-ea"/>
                <a:cs typeface="+mn-cs"/>
              </a:rPr>
              <a:t>Sponsorships ads </a:t>
            </a:r>
            <a:r>
              <a:rPr lang="en-US" sz="2800" b="0" dirty="0">
                <a:ea typeface="+mn-ea"/>
                <a:cs typeface="+mn-cs"/>
              </a:rPr>
              <a:t>(sponsoring an event)</a:t>
            </a:r>
          </a:p>
          <a:p>
            <a:pPr eaLnBrk="1" hangingPunct="1">
              <a:defRPr/>
            </a:pPr>
            <a:r>
              <a:rPr lang="en-US" sz="3200" dirty="0">
                <a:ea typeface="+mn-ea"/>
                <a:cs typeface="+mn-cs"/>
              </a:rPr>
              <a:t>Advertising networks </a:t>
            </a:r>
            <a:r>
              <a:rPr lang="en-US" sz="2800" b="0" dirty="0">
                <a:ea typeface="+mn-ea"/>
                <a:cs typeface="+mn-cs"/>
              </a:rPr>
              <a:t>help companies take advantage of internet marketing/advertising</a:t>
            </a:r>
          </a:p>
          <a:p>
            <a:pPr eaLnBrk="1" hangingPunct="1">
              <a:defRPr/>
            </a:pPr>
            <a:r>
              <a:rPr lang="en-US" sz="3200" dirty="0">
                <a:ea typeface="+mn-ea"/>
                <a:cs typeface="+mn-cs"/>
              </a:rPr>
              <a:t>Advertising exchanges and real-time bidding</a:t>
            </a:r>
            <a:endParaRPr lang="en-US" sz="1100" dirty="0">
              <a:ea typeface="+mn-ea"/>
              <a:cs typeface="+mn-cs"/>
            </a:endParaRPr>
          </a:p>
        </p:txBody>
      </p:sp>
      <p:sp>
        <p:nvSpPr>
          <p:cNvPr id="4" name="Slide Number Placeholder 3">
            <a:extLst>
              <a:ext uri="{FF2B5EF4-FFF2-40B4-BE49-F238E27FC236}">
                <a16:creationId xmlns:a16="http://schemas.microsoft.com/office/drawing/2014/main" id="{C67312DB-12EB-EF72-7C50-99CEA0E218DA}"/>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5A95802-09D3-45AD-94B8-8BD488594CC2}"/>
              </a:ext>
            </a:extLst>
          </p:cNvPr>
          <p:cNvSpPr>
            <a:spLocks noGrp="1" noChangeArrowheads="1"/>
          </p:cNvSpPr>
          <p:nvPr>
            <p:ph type="title"/>
          </p:nvPr>
        </p:nvSpPr>
        <p:spPr/>
        <p:txBody>
          <a:bodyPr>
            <a:normAutofit/>
          </a:bodyPr>
          <a:lstStyle/>
          <a:p>
            <a:pPr eaLnBrk="1" hangingPunct="1">
              <a:defRPr/>
            </a:pPr>
            <a:r>
              <a:rPr lang="en-US" sz="4000" dirty="0">
                <a:ea typeface="+mj-ea"/>
                <a:cs typeface="+mj-cs"/>
              </a:rPr>
              <a:t>How an Advertising Network</a:t>
            </a:r>
            <a:br>
              <a:rPr lang="en-US" sz="4000" dirty="0">
                <a:ea typeface="+mj-ea"/>
                <a:cs typeface="+mj-cs"/>
              </a:rPr>
            </a:br>
            <a:r>
              <a:rPr lang="en-US" sz="4000" dirty="0">
                <a:ea typeface="+mj-ea"/>
                <a:cs typeface="+mj-cs"/>
              </a:rPr>
              <a:t>Such as DoubleClick Works</a:t>
            </a:r>
          </a:p>
        </p:txBody>
      </p:sp>
      <p:sp>
        <p:nvSpPr>
          <p:cNvPr id="5" name="Content Placeholder 4">
            <a:extLst>
              <a:ext uri="{FF2B5EF4-FFF2-40B4-BE49-F238E27FC236}">
                <a16:creationId xmlns:a16="http://schemas.microsoft.com/office/drawing/2014/main" id="{067389AF-F5BF-A7EB-99AA-C29655060E53}"/>
              </a:ext>
            </a:extLst>
          </p:cNvPr>
          <p:cNvSpPr>
            <a:spLocks noGrp="1"/>
          </p:cNvSpPr>
          <p:nvPr>
            <p:ph sz="half" idx="2"/>
          </p:nvPr>
        </p:nvSpPr>
        <p:spPr/>
        <p:txBody>
          <a:bodyPr/>
          <a:lstStyle/>
          <a:p>
            <a:endParaRPr lang="en-GB"/>
          </a:p>
        </p:txBody>
      </p:sp>
      <p:pic>
        <p:nvPicPr>
          <p:cNvPr id="46084" name="Picture 5">
            <a:extLst>
              <a:ext uri="{FF2B5EF4-FFF2-40B4-BE49-F238E27FC236}">
                <a16:creationId xmlns:a16="http://schemas.microsoft.com/office/drawing/2014/main" id="{6586E3EA-0832-46CF-9CD7-D3AB9076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754188"/>
            <a:ext cx="66294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96A2D752-D521-E0B0-9472-92C74CFF8698}"/>
              </a:ext>
            </a:extLst>
          </p:cNvPr>
          <p:cNvSpPr>
            <a:spLocks noGrp="1"/>
          </p:cNvSpPr>
          <p:nvPr>
            <p:ph type="sldNum" sz="quarter" idx="12"/>
          </p:nvPr>
        </p:nvSpPr>
        <p:spPr/>
        <p:txBody>
          <a:bodyPr/>
          <a:lstStyle/>
          <a:p>
            <a:r>
              <a:rPr lang="en-US" altLang="en-US"/>
              <a:t>Slide 6-</a:t>
            </a:r>
            <a:fld id="{162A60E8-1681-435F-8F00-5C5BD8F90D20}" type="slidenum">
              <a:rPr lang="en-US" altLang="en-US" smtClean="0"/>
              <a:pPr/>
              <a:t>22</a:t>
            </a:fld>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88E6DDB-2BAD-4532-86E3-E2CD61E1DC21}"/>
              </a:ext>
            </a:extLst>
          </p:cNvPr>
          <p:cNvSpPr>
            <a:spLocks noGrp="1" noChangeArrowheads="1"/>
          </p:cNvSpPr>
          <p:nvPr>
            <p:ph type="title"/>
          </p:nvPr>
        </p:nvSpPr>
        <p:spPr/>
        <p:txBody>
          <a:bodyPr>
            <a:normAutofit/>
          </a:bodyPr>
          <a:lstStyle/>
          <a:p>
            <a:pPr eaLnBrk="1" hangingPunct="1">
              <a:defRPr/>
            </a:pPr>
            <a:r>
              <a:rPr lang="en-US" sz="4000" dirty="0">
                <a:ea typeface="+mj-ea"/>
                <a:cs typeface="+mj-cs"/>
              </a:rPr>
              <a:t>E-mail Marketing</a:t>
            </a:r>
          </a:p>
        </p:txBody>
      </p:sp>
      <p:sp>
        <p:nvSpPr>
          <p:cNvPr id="16387" name="Rectangle 3">
            <a:extLst>
              <a:ext uri="{FF2B5EF4-FFF2-40B4-BE49-F238E27FC236}">
                <a16:creationId xmlns:a16="http://schemas.microsoft.com/office/drawing/2014/main" id="{3E152848-2FBE-44AB-BAD7-7F93BD2E3D28}"/>
              </a:ext>
            </a:extLst>
          </p:cNvPr>
          <p:cNvSpPr>
            <a:spLocks noGrp="1" noChangeArrowheads="1"/>
          </p:cNvSpPr>
          <p:nvPr>
            <p:ph idx="1"/>
          </p:nvPr>
        </p:nvSpPr>
        <p:spPr/>
        <p:txBody>
          <a:bodyPr>
            <a:normAutofit lnSpcReduction="10000"/>
          </a:bodyPr>
          <a:lstStyle/>
          <a:p>
            <a:pPr eaLnBrk="1" hangingPunct="1">
              <a:spcBef>
                <a:spcPts val="0"/>
              </a:spcBef>
              <a:defRPr/>
            </a:pPr>
            <a:r>
              <a:rPr lang="en-US" sz="3200" dirty="0">
                <a:ea typeface="+mn-ea"/>
                <a:cs typeface="+mn-cs"/>
              </a:rPr>
              <a:t>Direct e-mail marketing </a:t>
            </a:r>
          </a:p>
          <a:p>
            <a:pPr lvl="1" eaLnBrk="1" hangingPunct="1">
              <a:spcBef>
                <a:spcPts val="0"/>
              </a:spcBef>
              <a:defRPr/>
            </a:pPr>
            <a:r>
              <a:rPr lang="en-US" sz="2400" dirty="0">
                <a:ea typeface="ＭＳ Ｐゴシック" charset="0"/>
              </a:rPr>
              <a:t>Messages sent directly to interested users</a:t>
            </a:r>
          </a:p>
          <a:p>
            <a:pPr lvl="1" eaLnBrk="1" hangingPunct="1">
              <a:spcBef>
                <a:spcPts val="0"/>
              </a:spcBef>
              <a:defRPr/>
            </a:pPr>
            <a:r>
              <a:rPr lang="en-US" sz="2400" dirty="0">
                <a:ea typeface="ＭＳ Ｐゴシック" charset="0"/>
              </a:rPr>
              <a:t>Benefits include</a:t>
            </a:r>
          </a:p>
          <a:p>
            <a:pPr lvl="2" eaLnBrk="1" hangingPunct="1">
              <a:spcBef>
                <a:spcPts val="0"/>
              </a:spcBef>
              <a:defRPr/>
            </a:pPr>
            <a:r>
              <a:rPr lang="en-US" sz="2000" dirty="0">
                <a:ea typeface="ＭＳ Ｐゴシック" charset="0"/>
              </a:rPr>
              <a:t>Inexpensive</a:t>
            </a:r>
          </a:p>
          <a:p>
            <a:pPr lvl="2" eaLnBrk="1" hangingPunct="1">
              <a:spcBef>
                <a:spcPts val="0"/>
              </a:spcBef>
              <a:defRPr/>
            </a:pPr>
            <a:r>
              <a:rPr lang="en-US" sz="2000" dirty="0">
                <a:ea typeface="ＭＳ Ｐゴシック" charset="0"/>
              </a:rPr>
              <a:t>Average more than 7% click-throughs for in-house lists</a:t>
            </a:r>
          </a:p>
          <a:p>
            <a:pPr lvl="2" eaLnBrk="1" hangingPunct="1">
              <a:spcBef>
                <a:spcPts val="0"/>
              </a:spcBef>
              <a:defRPr/>
            </a:pPr>
            <a:r>
              <a:rPr lang="en-US" sz="2000" dirty="0">
                <a:ea typeface="ＭＳ Ｐゴシック" charset="0"/>
              </a:rPr>
              <a:t>Measuring and tracking responses</a:t>
            </a:r>
          </a:p>
          <a:p>
            <a:pPr lvl="2" eaLnBrk="1" hangingPunct="1">
              <a:spcBef>
                <a:spcPts val="0"/>
              </a:spcBef>
              <a:defRPr/>
            </a:pPr>
            <a:r>
              <a:rPr lang="en-US" sz="2000" dirty="0">
                <a:ea typeface="ＭＳ Ｐゴシック" charset="0"/>
              </a:rPr>
              <a:t>Personalization of messages and offers</a:t>
            </a:r>
          </a:p>
          <a:p>
            <a:pPr eaLnBrk="1" hangingPunct="1">
              <a:spcBef>
                <a:spcPts val="0"/>
              </a:spcBef>
              <a:defRPr/>
            </a:pPr>
            <a:r>
              <a:rPr lang="en-US" dirty="0">
                <a:ea typeface="+mn-ea"/>
                <a:cs typeface="+mn-cs"/>
              </a:rPr>
              <a:t>Three main challenges</a:t>
            </a:r>
          </a:p>
          <a:p>
            <a:pPr lvl="1" eaLnBrk="1" hangingPunct="1">
              <a:spcBef>
                <a:spcPts val="0"/>
              </a:spcBef>
              <a:defRPr/>
            </a:pPr>
            <a:r>
              <a:rPr lang="en-US" sz="2400" dirty="0">
                <a:ea typeface="ＭＳ Ｐゴシック" charset="0"/>
              </a:rPr>
              <a:t>Users hate Spam</a:t>
            </a:r>
          </a:p>
          <a:p>
            <a:pPr lvl="1" eaLnBrk="1" hangingPunct="1">
              <a:spcBef>
                <a:spcPts val="0"/>
              </a:spcBef>
              <a:defRPr/>
            </a:pPr>
            <a:r>
              <a:rPr lang="en-US" sz="2400" dirty="0">
                <a:ea typeface="ＭＳ Ｐゴシック" charset="0"/>
              </a:rPr>
              <a:t>Anti-spam software prevent spam email from getting through</a:t>
            </a:r>
          </a:p>
          <a:p>
            <a:pPr lvl="1" eaLnBrk="1" hangingPunct="1">
              <a:spcBef>
                <a:spcPts val="0"/>
              </a:spcBef>
              <a:defRPr/>
            </a:pPr>
            <a:r>
              <a:rPr lang="en-US" sz="2400" dirty="0">
                <a:ea typeface="ＭＳ Ｐゴシック" charset="0"/>
              </a:rPr>
              <a:t>Poorly targeted purchased e-mail lists</a:t>
            </a:r>
            <a:endParaRPr lang="en-US" sz="2000" dirty="0">
              <a:ea typeface="ＭＳ Ｐゴシック" charset="0"/>
            </a:endParaRPr>
          </a:p>
        </p:txBody>
      </p:sp>
      <p:sp>
        <p:nvSpPr>
          <p:cNvPr id="2" name="Slide Number Placeholder 1">
            <a:extLst>
              <a:ext uri="{FF2B5EF4-FFF2-40B4-BE49-F238E27FC236}">
                <a16:creationId xmlns:a16="http://schemas.microsoft.com/office/drawing/2014/main" id="{7DF0F07D-8333-E881-0448-EECA0F4C4894}"/>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B30E7EE-C72D-441B-A832-D2983142F18E}"/>
              </a:ext>
            </a:extLst>
          </p:cNvPr>
          <p:cNvSpPr>
            <a:spLocks noGrp="1" noChangeArrowheads="1"/>
          </p:cNvSpPr>
          <p:nvPr>
            <p:ph type="title"/>
          </p:nvPr>
        </p:nvSpPr>
        <p:spPr/>
        <p:txBody>
          <a:bodyPr>
            <a:normAutofit/>
          </a:bodyPr>
          <a:lstStyle/>
          <a:p>
            <a:pPr eaLnBrk="1" hangingPunct="1">
              <a:defRPr/>
            </a:pPr>
            <a:r>
              <a:rPr lang="en-US" sz="4000" dirty="0">
                <a:ea typeface="+mj-ea"/>
                <a:cs typeface="+mj-cs"/>
              </a:rPr>
              <a:t>Spam</a:t>
            </a:r>
          </a:p>
        </p:txBody>
      </p:sp>
      <p:sp>
        <p:nvSpPr>
          <p:cNvPr id="95234" name="Rectangle 3">
            <a:extLst>
              <a:ext uri="{FF2B5EF4-FFF2-40B4-BE49-F238E27FC236}">
                <a16:creationId xmlns:a16="http://schemas.microsoft.com/office/drawing/2014/main" id="{8C53E28A-6D50-4839-963D-4333F01E06E5}"/>
              </a:ext>
            </a:extLst>
          </p:cNvPr>
          <p:cNvSpPr>
            <a:spLocks noGrp="1" noChangeArrowheads="1"/>
          </p:cNvSpPr>
          <p:nvPr>
            <p:ph idx="1"/>
          </p:nvPr>
        </p:nvSpPr>
        <p:spPr/>
        <p:txBody>
          <a:bodyPr/>
          <a:lstStyle/>
          <a:p>
            <a:pPr eaLnBrk="1" hangingPunct="1">
              <a:buClr>
                <a:srgbClr val="EF6527"/>
              </a:buClr>
              <a:defRPr/>
            </a:pPr>
            <a:r>
              <a:rPr lang="en-US" altLang="en-US" sz="3200">
                <a:solidFill>
                  <a:srgbClr val="0C0C0C"/>
                </a:solidFill>
              </a:rPr>
              <a:t>Unsolicited commercial e-mail</a:t>
            </a:r>
          </a:p>
          <a:p>
            <a:pPr eaLnBrk="1" hangingPunct="1">
              <a:buClr>
                <a:srgbClr val="EF6527"/>
              </a:buClr>
              <a:defRPr/>
            </a:pPr>
            <a:r>
              <a:rPr lang="en-US" altLang="en-US" sz="3200">
                <a:solidFill>
                  <a:srgbClr val="0C0C0C"/>
                </a:solidFill>
              </a:rPr>
              <a:t>65–70% of all e-mail</a:t>
            </a:r>
          </a:p>
          <a:p>
            <a:pPr eaLnBrk="1" hangingPunct="1">
              <a:buClr>
                <a:srgbClr val="EF6527"/>
              </a:buClr>
              <a:defRPr/>
            </a:pPr>
            <a:r>
              <a:rPr lang="en-US" altLang="en-US" sz="3200">
                <a:solidFill>
                  <a:srgbClr val="0C0C0C"/>
                </a:solidFill>
              </a:rPr>
              <a:t>Most originates from bot networks</a:t>
            </a:r>
          </a:p>
          <a:p>
            <a:pPr eaLnBrk="1" hangingPunct="1">
              <a:buClr>
                <a:srgbClr val="EF6527"/>
              </a:buClr>
              <a:defRPr/>
            </a:pPr>
            <a:r>
              <a:rPr lang="en-US" altLang="en-US" sz="3200">
                <a:solidFill>
                  <a:srgbClr val="0C0C0C"/>
                </a:solidFill>
              </a:rPr>
              <a:t>Efforts to control spam have largely failed:</a:t>
            </a:r>
          </a:p>
          <a:p>
            <a:pPr lvl="1" eaLnBrk="1" hangingPunct="1">
              <a:defRPr/>
            </a:pPr>
            <a:r>
              <a:rPr lang="en-US" altLang="en-US">
                <a:solidFill>
                  <a:srgbClr val="0C0C0C"/>
                </a:solidFill>
              </a:rPr>
              <a:t>Government regulation (CAN-SPAM)</a:t>
            </a:r>
          </a:p>
          <a:p>
            <a:pPr lvl="1" eaLnBrk="1" hangingPunct="1">
              <a:defRPr/>
            </a:pPr>
            <a:r>
              <a:rPr lang="en-US" altLang="en-US">
                <a:solidFill>
                  <a:srgbClr val="0C0C0C"/>
                </a:solidFill>
              </a:rPr>
              <a:t>State laws</a:t>
            </a:r>
          </a:p>
          <a:p>
            <a:pPr lvl="1" eaLnBrk="1" hangingPunct="1">
              <a:defRPr/>
            </a:pPr>
            <a:r>
              <a:rPr lang="en-US" altLang="en-US">
                <a:solidFill>
                  <a:srgbClr val="0C0C0C"/>
                </a:solidFill>
              </a:rPr>
              <a:t>Voluntary self-regulation by industries (DMA )</a:t>
            </a:r>
          </a:p>
        </p:txBody>
      </p:sp>
      <p:sp>
        <p:nvSpPr>
          <p:cNvPr id="2" name="Slide Number Placeholder 1">
            <a:extLst>
              <a:ext uri="{FF2B5EF4-FFF2-40B4-BE49-F238E27FC236}">
                <a16:creationId xmlns:a16="http://schemas.microsoft.com/office/drawing/2014/main" id="{B7882CE9-510F-9D38-D4E7-6A21CA308F5C}"/>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9420-7E2F-47AC-A385-A5FA344888DB}"/>
              </a:ext>
            </a:extLst>
          </p:cNvPr>
          <p:cNvSpPr>
            <a:spLocks noGrp="1"/>
          </p:cNvSpPr>
          <p:nvPr>
            <p:ph type="title"/>
          </p:nvPr>
        </p:nvSpPr>
        <p:spPr/>
        <p:txBody>
          <a:bodyPr>
            <a:normAutofit/>
          </a:bodyPr>
          <a:lstStyle/>
          <a:p>
            <a:pPr eaLnBrk="1" hangingPunct="1">
              <a:defRPr/>
            </a:pPr>
            <a:r>
              <a:rPr lang="en-US" sz="4000" dirty="0">
                <a:ea typeface="+mj-ea"/>
                <a:cs typeface="+mj-cs"/>
              </a:rPr>
              <a:t>Other Types of Traditional Online Marketing</a:t>
            </a:r>
          </a:p>
        </p:txBody>
      </p:sp>
      <p:sp>
        <p:nvSpPr>
          <p:cNvPr id="5" name="Content Placeholder 4">
            <a:extLst>
              <a:ext uri="{FF2B5EF4-FFF2-40B4-BE49-F238E27FC236}">
                <a16:creationId xmlns:a16="http://schemas.microsoft.com/office/drawing/2014/main" id="{31D989F8-C9F7-B0D7-BC36-8E624CD2C3CA}"/>
              </a:ext>
            </a:extLst>
          </p:cNvPr>
          <p:cNvSpPr>
            <a:spLocks noGrp="1"/>
          </p:cNvSpPr>
          <p:nvPr>
            <p:ph idx="1"/>
          </p:nvPr>
        </p:nvSpPr>
        <p:spPr/>
        <p:txBody>
          <a:bodyPr/>
          <a:lstStyle/>
          <a:p>
            <a:pPr>
              <a:defRPr/>
            </a:pPr>
            <a:r>
              <a:rPr lang="en-US" sz="3200" kern="0" dirty="0"/>
              <a:t>Affiliate marketing</a:t>
            </a:r>
          </a:p>
          <a:p>
            <a:pPr lvl="1">
              <a:defRPr/>
            </a:pPr>
            <a:r>
              <a:rPr lang="en-US" sz="2400" kern="0" dirty="0">
                <a:ea typeface="+mn-ea"/>
              </a:rPr>
              <a:t>Commission fee paid to other Web sites for sending customers to their Web site</a:t>
            </a:r>
          </a:p>
          <a:p>
            <a:pPr>
              <a:defRPr/>
            </a:pPr>
            <a:r>
              <a:rPr lang="en-US" sz="3200" kern="0" dirty="0"/>
              <a:t>Viral marketing</a:t>
            </a:r>
          </a:p>
          <a:p>
            <a:pPr lvl="1">
              <a:defRPr/>
            </a:pPr>
            <a:r>
              <a:rPr lang="en-US" sz="2400" dirty="0">
                <a:ea typeface="+mn-ea"/>
              </a:rPr>
              <a:t>Marketing designed to inspire customers to pass message to others</a:t>
            </a:r>
          </a:p>
          <a:p>
            <a:pPr>
              <a:defRPr/>
            </a:pPr>
            <a:r>
              <a:rPr lang="en-US" sz="3200" dirty="0"/>
              <a:t>Lead generation marketing</a:t>
            </a:r>
          </a:p>
          <a:p>
            <a:pPr lvl="1">
              <a:defRPr/>
            </a:pPr>
            <a:r>
              <a:rPr lang="en-US" sz="2400" dirty="0">
                <a:ea typeface="+mn-ea"/>
              </a:rPr>
              <a:t>Services and tools for collecting, managing, and converting leads into purchases</a:t>
            </a:r>
          </a:p>
          <a:p>
            <a:endParaRPr lang="en-GB" dirty="0"/>
          </a:p>
        </p:txBody>
      </p:sp>
      <p:sp>
        <p:nvSpPr>
          <p:cNvPr id="6" name="Slide Number Placeholder 5">
            <a:extLst>
              <a:ext uri="{FF2B5EF4-FFF2-40B4-BE49-F238E27FC236}">
                <a16:creationId xmlns:a16="http://schemas.microsoft.com/office/drawing/2014/main" id="{A3319F12-06AC-0C3A-E725-386DBBC107DF}"/>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F31A480-D581-4636-87C2-FFDCFF79448B}"/>
              </a:ext>
            </a:extLst>
          </p:cNvPr>
          <p:cNvSpPr>
            <a:spLocks noGrp="1" noChangeArrowheads="1"/>
          </p:cNvSpPr>
          <p:nvPr>
            <p:ph type="title"/>
          </p:nvPr>
        </p:nvSpPr>
        <p:spPr/>
        <p:txBody>
          <a:bodyPr>
            <a:normAutofit/>
          </a:bodyPr>
          <a:lstStyle/>
          <a:p>
            <a:pPr eaLnBrk="1" hangingPunct="1">
              <a:defRPr/>
            </a:pPr>
            <a:r>
              <a:rPr lang="en-US" sz="4000" dirty="0">
                <a:ea typeface="+mj-ea"/>
                <a:cs typeface="+mj-cs"/>
              </a:rPr>
              <a:t>Social Marketing and Advertising</a:t>
            </a:r>
          </a:p>
        </p:txBody>
      </p:sp>
      <p:sp>
        <p:nvSpPr>
          <p:cNvPr id="51203" name="Rectangle 3">
            <a:extLst>
              <a:ext uri="{FF2B5EF4-FFF2-40B4-BE49-F238E27FC236}">
                <a16:creationId xmlns:a16="http://schemas.microsoft.com/office/drawing/2014/main" id="{A8CB06B5-969C-4646-958A-0D3D0DF547D8}"/>
              </a:ext>
            </a:extLst>
          </p:cNvPr>
          <p:cNvSpPr>
            <a:spLocks noGrp="1" noChangeArrowheads="1"/>
          </p:cNvSpPr>
          <p:nvPr>
            <p:ph idx="1"/>
          </p:nvPr>
        </p:nvSpPr>
        <p:spPr/>
        <p:txBody>
          <a:bodyPr>
            <a:normAutofit fontScale="92500" lnSpcReduction="10000"/>
          </a:bodyPr>
          <a:lstStyle/>
          <a:p>
            <a:pPr eaLnBrk="1" hangingPunct="1">
              <a:defRPr/>
            </a:pPr>
            <a:r>
              <a:rPr lang="en-US" sz="2800" dirty="0">
                <a:ea typeface="+mn-ea"/>
                <a:cs typeface="+mn-cs"/>
              </a:rPr>
              <a:t>Involves the use of social networks to build brands and drive revenue</a:t>
            </a:r>
          </a:p>
          <a:p>
            <a:pPr eaLnBrk="1" hangingPunct="1">
              <a:defRPr/>
            </a:pPr>
            <a:r>
              <a:rPr lang="en-US" sz="2800" dirty="0">
                <a:ea typeface="+mn-ea"/>
                <a:cs typeface="+mn-cs"/>
              </a:rPr>
              <a:t>Fastest growing type of online marketing</a:t>
            </a:r>
          </a:p>
          <a:p>
            <a:pPr eaLnBrk="1" hangingPunct="1">
              <a:defRPr/>
            </a:pPr>
            <a:r>
              <a:rPr lang="en-US" sz="2800" dirty="0">
                <a:ea typeface="+mn-ea"/>
                <a:cs typeface="+mn-cs"/>
              </a:rPr>
              <a:t>Targets the enormous audiences of social networks</a:t>
            </a:r>
          </a:p>
          <a:p>
            <a:pPr eaLnBrk="1" hangingPunct="1">
              <a:defRPr/>
            </a:pPr>
            <a:r>
              <a:rPr lang="en-US" sz="2800" dirty="0">
                <a:ea typeface="+mn-ea"/>
                <a:cs typeface="+mn-cs"/>
              </a:rPr>
              <a:t>Four features driving growth</a:t>
            </a:r>
          </a:p>
          <a:p>
            <a:pPr lvl="1" eaLnBrk="1" hangingPunct="1">
              <a:buFont typeface="Wingdings" pitchFamily="2" charset="2"/>
              <a:buChar char="n"/>
              <a:defRPr/>
            </a:pPr>
            <a:r>
              <a:rPr lang="en-US" sz="2400" dirty="0">
                <a:ea typeface="ＭＳ Ｐゴシック" charset="0"/>
              </a:rPr>
              <a:t>Social sign-on </a:t>
            </a:r>
            <a:r>
              <a:rPr lang="en-US" sz="2000" dirty="0">
                <a:ea typeface="ＭＳ Ｐゴシック" charset="0"/>
              </a:rPr>
              <a:t>(Facebook &amp; twitter links to login to site)</a:t>
            </a:r>
          </a:p>
          <a:p>
            <a:pPr lvl="1" eaLnBrk="1" hangingPunct="1">
              <a:buFont typeface="Wingdings" pitchFamily="2" charset="2"/>
              <a:buChar char="n"/>
              <a:defRPr/>
            </a:pPr>
            <a:r>
              <a:rPr lang="en-US" sz="2400" dirty="0">
                <a:ea typeface="ＭＳ Ｐゴシック" charset="0"/>
              </a:rPr>
              <a:t>Collaborative shopping </a:t>
            </a:r>
            <a:r>
              <a:rPr lang="en-US" sz="2000" dirty="0">
                <a:ea typeface="ＭＳ Ｐゴシック" charset="0"/>
              </a:rPr>
              <a:t>(friends chat online about prods)</a:t>
            </a:r>
          </a:p>
          <a:p>
            <a:pPr lvl="1" eaLnBrk="1" hangingPunct="1">
              <a:buFont typeface="Wingdings" pitchFamily="2" charset="2"/>
              <a:buChar char="n"/>
              <a:defRPr/>
            </a:pPr>
            <a:r>
              <a:rPr lang="en-US" sz="2400" dirty="0">
                <a:ea typeface="ＭＳ Ｐゴシック" charset="0"/>
              </a:rPr>
              <a:t>Network notification </a:t>
            </a:r>
            <a:r>
              <a:rPr lang="en-US" sz="2000" dirty="0">
                <a:ea typeface="ＭＳ Ｐゴシック" charset="0"/>
              </a:rPr>
              <a:t>(consumers share their approval/disapproval of prods)</a:t>
            </a:r>
          </a:p>
          <a:p>
            <a:pPr lvl="1" eaLnBrk="1" hangingPunct="1">
              <a:buFont typeface="Wingdings" pitchFamily="2" charset="2"/>
              <a:buChar char="n"/>
              <a:defRPr/>
            </a:pPr>
            <a:r>
              <a:rPr lang="en-US" sz="2400" dirty="0">
                <a:ea typeface="ＭＳ Ｐゴシック" charset="0"/>
              </a:rPr>
              <a:t>Social search </a:t>
            </a:r>
            <a:r>
              <a:rPr lang="en-US" sz="2000" dirty="0">
                <a:ea typeface="ＭＳ Ｐゴシック" charset="0"/>
              </a:rPr>
              <a:t>(recommendations advice from friends and family)</a:t>
            </a:r>
          </a:p>
        </p:txBody>
      </p:sp>
      <p:sp>
        <p:nvSpPr>
          <p:cNvPr id="2" name="Slide Number Placeholder 1">
            <a:extLst>
              <a:ext uri="{FF2B5EF4-FFF2-40B4-BE49-F238E27FC236}">
                <a16:creationId xmlns:a16="http://schemas.microsoft.com/office/drawing/2014/main" id="{091276FC-9CA2-9014-ACA2-B93AAF4E41D4}"/>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26</a:t>
            </a:fld>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BAE2-78A3-4015-893A-AF04E3DA11E4}"/>
              </a:ext>
            </a:extLst>
          </p:cNvPr>
          <p:cNvSpPr>
            <a:spLocks noGrp="1"/>
          </p:cNvSpPr>
          <p:nvPr>
            <p:ph type="title"/>
          </p:nvPr>
        </p:nvSpPr>
        <p:spPr/>
        <p:txBody>
          <a:bodyPr>
            <a:normAutofit/>
          </a:bodyPr>
          <a:lstStyle/>
          <a:p>
            <a:pPr eaLnBrk="1" hangingPunct="1">
              <a:defRPr/>
            </a:pPr>
            <a:r>
              <a:rPr lang="en-US" sz="4000" dirty="0">
                <a:ea typeface="+mj-ea"/>
                <a:cs typeface="+mj-cs"/>
              </a:rPr>
              <a:t>Social Marketing and Advertising (cont.)</a:t>
            </a:r>
          </a:p>
        </p:txBody>
      </p:sp>
      <p:sp>
        <p:nvSpPr>
          <p:cNvPr id="3" name="Content Placeholder 2">
            <a:extLst>
              <a:ext uri="{FF2B5EF4-FFF2-40B4-BE49-F238E27FC236}">
                <a16:creationId xmlns:a16="http://schemas.microsoft.com/office/drawing/2014/main" id="{58AFF3C4-C698-41B3-B20C-5267F2AC3D5E}"/>
              </a:ext>
            </a:extLst>
          </p:cNvPr>
          <p:cNvSpPr>
            <a:spLocks noGrp="1"/>
          </p:cNvSpPr>
          <p:nvPr>
            <p:ph idx="1"/>
          </p:nvPr>
        </p:nvSpPr>
        <p:spPr/>
        <p:txBody>
          <a:bodyPr/>
          <a:lstStyle/>
          <a:p>
            <a:pPr eaLnBrk="1" hangingPunct="1">
              <a:defRPr/>
            </a:pPr>
            <a:r>
              <a:rPr lang="en-US" dirty="0">
                <a:ea typeface="+mn-ea"/>
                <a:cs typeface="+mn-cs"/>
              </a:rPr>
              <a:t>Blog marketing </a:t>
            </a:r>
            <a:r>
              <a:rPr lang="en-US" sz="2800" b="0" dirty="0">
                <a:latin typeface="Cambria" pitchFamily="18" charset="0"/>
                <a:ea typeface="ＭＳ Ｐゴシック" charset="0"/>
              </a:rPr>
              <a:t>(reaching business' prospects through the use of  blogs)</a:t>
            </a:r>
          </a:p>
          <a:p>
            <a:pPr lvl="1" eaLnBrk="1" hangingPunct="1">
              <a:defRPr/>
            </a:pPr>
            <a:r>
              <a:rPr lang="en-US" dirty="0">
                <a:ea typeface="ＭＳ Ｐゴシック" charset="0"/>
              </a:rPr>
              <a:t>Educated, higher-income audience</a:t>
            </a:r>
          </a:p>
          <a:p>
            <a:pPr lvl="1" eaLnBrk="1" hangingPunct="1">
              <a:defRPr/>
            </a:pPr>
            <a:r>
              <a:rPr lang="en-US" dirty="0">
                <a:ea typeface="ＭＳ Ｐゴシック" charset="0"/>
              </a:rPr>
              <a:t>Ideal platform to start viral campaign</a:t>
            </a:r>
          </a:p>
          <a:p>
            <a:pPr eaLnBrk="1" hangingPunct="1">
              <a:defRPr/>
            </a:pPr>
            <a:r>
              <a:rPr lang="en-US" dirty="0">
                <a:ea typeface="+mn-ea"/>
                <a:cs typeface="+mn-cs"/>
              </a:rPr>
              <a:t>Game marketing</a:t>
            </a:r>
          </a:p>
          <a:p>
            <a:pPr lvl="1" eaLnBrk="1" hangingPunct="1">
              <a:defRPr/>
            </a:pPr>
            <a:r>
              <a:rPr lang="en-US" dirty="0">
                <a:ea typeface="ＭＳ Ｐゴシック" charset="0"/>
              </a:rPr>
              <a:t>Large audiences for social games (FarmVille, Words with Friends)</a:t>
            </a:r>
          </a:p>
          <a:p>
            <a:pPr lvl="1" eaLnBrk="1" hangingPunct="1">
              <a:defRPr/>
            </a:pPr>
            <a:r>
              <a:rPr lang="en-US" dirty="0">
                <a:ea typeface="ＭＳ Ｐゴシック" charset="0"/>
              </a:rPr>
              <a:t>Used for branding and driving customers to purchase at restaurants and retail stores</a:t>
            </a:r>
          </a:p>
        </p:txBody>
      </p:sp>
      <p:sp>
        <p:nvSpPr>
          <p:cNvPr id="4" name="Slide Number Placeholder 3">
            <a:extLst>
              <a:ext uri="{FF2B5EF4-FFF2-40B4-BE49-F238E27FC236}">
                <a16:creationId xmlns:a16="http://schemas.microsoft.com/office/drawing/2014/main" id="{B4ED12BA-4778-6D1C-A339-62D49CC293F9}"/>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27</a:t>
            </a:fld>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E108-F5CF-43E7-9973-01B6C9D835E3}"/>
              </a:ext>
            </a:extLst>
          </p:cNvPr>
          <p:cNvSpPr>
            <a:spLocks noGrp="1"/>
          </p:cNvSpPr>
          <p:nvPr>
            <p:ph type="title"/>
          </p:nvPr>
        </p:nvSpPr>
        <p:spPr/>
        <p:txBody>
          <a:bodyPr>
            <a:normAutofit/>
          </a:bodyPr>
          <a:lstStyle/>
          <a:p>
            <a:pPr eaLnBrk="1" hangingPunct="1">
              <a:defRPr/>
            </a:pPr>
            <a:r>
              <a:rPr lang="en-US" sz="4000" dirty="0">
                <a:ea typeface="+mj-ea"/>
                <a:cs typeface="+mj-cs"/>
              </a:rPr>
              <a:t>Mobile Marketing and Advertising</a:t>
            </a:r>
          </a:p>
        </p:txBody>
      </p:sp>
      <p:sp>
        <p:nvSpPr>
          <p:cNvPr id="3" name="Content Placeholder 2">
            <a:extLst>
              <a:ext uri="{FF2B5EF4-FFF2-40B4-BE49-F238E27FC236}">
                <a16:creationId xmlns:a16="http://schemas.microsoft.com/office/drawing/2014/main" id="{983CB89B-3E0B-4742-856F-E11CB22D22E5}"/>
              </a:ext>
            </a:extLst>
          </p:cNvPr>
          <p:cNvSpPr>
            <a:spLocks noGrp="1"/>
          </p:cNvSpPr>
          <p:nvPr>
            <p:ph idx="1"/>
          </p:nvPr>
        </p:nvSpPr>
        <p:spPr/>
        <p:txBody>
          <a:bodyPr>
            <a:normAutofit fontScale="92500" lnSpcReduction="10000"/>
          </a:bodyPr>
          <a:lstStyle/>
          <a:p>
            <a:pPr eaLnBrk="1" hangingPunct="1">
              <a:spcBef>
                <a:spcPts val="0"/>
              </a:spcBef>
              <a:defRPr/>
            </a:pPr>
            <a:r>
              <a:rPr lang="en-US" sz="2800" dirty="0">
                <a:ea typeface="+mn-ea"/>
                <a:cs typeface="+mn-cs"/>
              </a:rPr>
              <a:t>Major formats:</a:t>
            </a:r>
          </a:p>
          <a:p>
            <a:pPr lvl="1" eaLnBrk="1" hangingPunct="1">
              <a:spcBef>
                <a:spcPts val="0"/>
              </a:spcBef>
              <a:defRPr/>
            </a:pPr>
            <a:r>
              <a:rPr lang="en-US" sz="2400" dirty="0">
                <a:ea typeface="ＭＳ Ｐゴシック" charset="0"/>
              </a:rPr>
              <a:t>Display, rich media, video</a:t>
            </a:r>
          </a:p>
          <a:p>
            <a:pPr lvl="1" eaLnBrk="1" hangingPunct="1">
              <a:spcBef>
                <a:spcPts val="0"/>
              </a:spcBef>
              <a:defRPr/>
            </a:pPr>
            <a:r>
              <a:rPr lang="en-US" sz="2400" dirty="0">
                <a:ea typeface="ＭＳ Ｐゴシック" charset="0"/>
              </a:rPr>
              <a:t>Games</a:t>
            </a:r>
          </a:p>
          <a:p>
            <a:pPr lvl="1" eaLnBrk="1" hangingPunct="1">
              <a:spcBef>
                <a:spcPts val="0"/>
              </a:spcBef>
              <a:defRPr/>
            </a:pPr>
            <a:r>
              <a:rPr lang="en-US" sz="2400" dirty="0">
                <a:ea typeface="ＭＳ Ｐゴシック" charset="0"/>
              </a:rPr>
              <a:t>E-mail</a:t>
            </a:r>
          </a:p>
          <a:p>
            <a:pPr lvl="1" eaLnBrk="1" hangingPunct="1">
              <a:spcBef>
                <a:spcPts val="0"/>
              </a:spcBef>
              <a:defRPr/>
            </a:pPr>
            <a:r>
              <a:rPr lang="en-US" sz="2400" dirty="0">
                <a:ea typeface="ＭＳ Ｐゴシック" charset="0"/>
              </a:rPr>
              <a:t>Text messaging (SMS)</a:t>
            </a:r>
          </a:p>
          <a:p>
            <a:pPr lvl="1" eaLnBrk="1" hangingPunct="1">
              <a:spcBef>
                <a:spcPts val="0"/>
              </a:spcBef>
              <a:defRPr/>
            </a:pPr>
            <a:r>
              <a:rPr lang="en-US" sz="2400" dirty="0">
                <a:ea typeface="ＭＳ Ｐゴシック" charset="0"/>
              </a:rPr>
              <a:t>In-store messaging</a:t>
            </a:r>
          </a:p>
          <a:p>
            <a:pPr lvl="1" eaLnBrk="1" hangingPunct="1">
              <a:spcBef>
                <a:spcPts val="0"/>
              </a:spcBef>
              <a:defRPr/>
            </a:pPr>
            <a:r>
              <a:rPr lang="en-US" sz="2400" dirty="0">
                <a:ea typeface="ＭＳ Ｐゴシック" charset="0"/>
              </a:rPr>
              <a:t>Quick Response (QR) codes </a:t>
            </a:r>
          </a:p>
          <a:p>
            <a:pPr lvl="1" eaLnBrk="1" hangingPunct="1">
              <a:spcBef>
                <a:spcPts val="0"/>
              </a:spcBef>
              <a:defRPr/>
            </a:pPr>
            <a:r>
              <a:rPr lang="en-US" sz="2400" dirty="0">
                <a:ea typeface="ＭＳ Ｐゴシック" charset="0"/>
              </a:rPr>
              <a:t>Couponing</a:t>
            </a:r>
          </a:p>
          <a:p>
            <a:pPr eaLnBrk="1" hangingPunct="1">
              <a:spcBef>
                <a:spcPts val="0"/>
              </a:spcBef>
              <a:defRPr/>
            </a:pPr>
            <a:r>
              <a:rPr lang="en-US" sz="2800" dirty="0">
                <a:ea typeface="+mn-ea"/>
                <a:cs typeface="+mn-cs"/>
              </a:rPr>
              <a:t>Mobile app marketing </a:t>
            </a:r>
          </a:p>
          <a:p>
            <a:pPr lvl="1" eaLnBrk="1" hangingPunct="1">
              <a:spcBef>
                <a:spcPts val="0"/>
              </a:spcBef>
              <a:defRPr/>
            </a:pPr>
            <a:r>
              <a:rPr lang="en-US" sz="2000" dirty="0"/>
              <a:t>Using App Store Optimization to create an App Store listing that draws new users in and makes your app findable</a:t>
            </a:r>
          </a:p>
          <a:p>
            <a:pPr lvl="1" eaLnBrk="1" hangingPunct="1">
              <a:spcBef>
                <a:spcPts val="0"/>
              </a:spcBef>
              <a:defRPr/>
            </a:pPr>
            <a:r>
              <a:rPr lang="en-US" sz="2000" dirty="0"/>
              <a:t>Aims to drive more revenue and engagement from the people who already use your app 	</a:t>
            </a:r>
          </a:p>
        </p:txBody>
      </p:sp>
      <p:sp>
        <p:nvSpPr>
          <p:cNvPr id="53254" name="AutoShape 7" descr="Image result for Quick Response (QR) codes">
            <a:extLst>
              <a:ext uri="{FF2B5EF4-FFF2-40B4-BE49-F238E27FC236}">
                <a16:creationId xmlns:a16="http://schemas.microsoft.com/office/drawing/2014/main" id="{CC622781-7A6D-4C36-B9DE-5224129923F7}"/>
              </a:ext>
            </a:extLst>
          </p:cNvPr>
          <p:cNvSpPr>
            <a:spLocks noChangeAspect="1" noChangeArrowheads="1"/>
          </p:cNvSpPr>
          <p:nvPr/>
        </p:nvSpPr>
        <p:spPr bwMode="auto">
          <a:xfrm>
            <a:off x="187325" y="-1096963"/>
            <a:ext cx="1524000"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endParaRPr lang="en-US" altLang="en-US" sz="2400">
              <a:solidFill>
                <a:schemeClr val="tx1"/>
              </a:solidFill>
              <a:latin typeface="Tahoma" panose="020B0604030504040204" pitchFamily="34" charset="0"/>
            </a:endParaRPr>
          </a:p>
        </p:txBody>
      </p:sp>
      <p:sp>
        <p:nvSpPr>
          <p:cNvPr id="53255" name="AutoShape 9" descr="Image result for Quick Response (QR) codes">
            <a:extLst>
              <a:ext uri="{FF2B5EF4-FFF2-40B4-BE49-F238E27FC236}">
                <a16:creationId xmlns:a16="http://schemas.microsoft.com/office/drawing/2014/main" id="{F0A6C93B-8178-4EC7-B630-D86912FA7E35}"/>
              </a:ext>
            </a:extLst>
          </p:cNvPr>
          <p:cNvSpPr>
            <a:spLocks noChangeAspect="1" noChangeArrowheads="1"/>
          </p:cNvSpPr>
          <p:nvPr/>
        </p:nvSpPr>
        <p:spPr bwMode="auto">
          <a:xfrm>
            <a:off x="339725" y="-944563"/>
            <a:ext cx="1524000" cy="1524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endParaRPr lang="en-US" altLang="en-US" sz="2400">
              <a:solidFill>
                <a:schemeClr val="tx1"/>
              </a:solidFill>
              <a:latin typeface="Tahoma" panose="020B0604030504040204" pitchFamily="34" charset="0"/>
            </a:endParaRPr>
          </a:p>
        </p:txBody>
      </p:sp>
      <p:sp>
        <p:nvSpPr>
          <p:cNvPr id="53256" name="AutoShape 11" descr="Image result for Quick Response (QR) codes images">
            <a:extLst>
              <a:ext uri="{FF2B5EF4-FFF2-40B4-BE49-F238E27FC236}">
                <a16:creationId xmlns:a16="http://schemas.microsoft.com/office/drawing/2014/main" id="{33014C25-3EC0-439B-97B7-3EEF35E4C6D4}"/>
              </a:ext>
            </a:extLst>
          </p:cNvPr>
          <p:cNvSpPr>
            <a:spLocks noChangeAspect="1" noChangeArrowheads="1"/>
          </p:cNvSpPr>
          <p:nvPr/>
        </p:nvSpPr>
        <p:spPr bwMode="auto">
          <a:xfrm>
            <a:off x="187325" y="-715963"/>
            <a:ext cx="1123950" cy="112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endParaRPr lang="en-US" altLang="en-US" sz="2400">
              <a:solidFill>
                <a:schemeClr val="tx1"/>
              </a:solidFill>
              <a:latin typeface="Tahoma" panose="020B0604030504040204" pitchFamily="34" charset="0"/>
            </a:endParaRPr>
          </a:p>
        </p:txBody>
      </p:sp>
      <p:sp>
        <p:nvSpPr>
          <p:cNvPr id="53257" name="AutoShape 13" descr="Image result for Quick Response (QR) codes images">
            <a:extLst>
              <a:ext uri="{FF2B5EF4-FFF2-40B4-BE49-F238E27FC236}">
                <a16:creationId xmlns:a16="http://schemas.microsoft.com/office/drawing/2014/main" id="{783026A8-69CB-4D6C-BC31-9DC70A732440}"/>
              </a:ext>
            </a:extLst>
          </p:cNvPr>
          <p:cNvSpPr>
            <a:spLocks noChangeAspect="1" noChangeArrowheads="1"/>
          </p:cNvSpPr>
          <p:nvPr/>
        </p:nvSpPr>
        <p:spPr bwMode="auto">
          <a:xfrm>
            <a:off x="187325" y="-571500"/>
            <a:ext cx="552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EF6527"/>
              </a:buClr>
              <a:buSzPct val="80000"/>
              <a:buFont typeface="Wingdings" panose="05000000000000000000" pitchFamily="2" charset="2"/>
              <a:buChar char="n"/>
              <a:defRPr sz="3600">
                <a:solidFill>
                  <a:srgbClr val="3D4644"/>
                </a:solidFill>
                <a:latin typeface="Calibri" panose="020F0502020204030204" pitchFamily="34" charset="0"/>
                <a:ea typeface="MS PGothic" panose="020B0600070205080204" pitchFamily="34" charset="-128"/>
              </a:defRPr>
            </a:lvl1pPr>
            <a:lvl2pPr marL="742950" indent="-285750">
              <a:spcBef>
                <a:spcPct val="20000"/>
              </a:spcBef>
              <a:buClr>
                <a:schemeClr val="accent2"/>
              </a:buClr>
              <a:buSzPct val="79000"/>
              <a:buFont typeface="Wingdings" panose="05000000000000000000" pitchFamily="2" charset="2"/>
              <a:buChar char="v"/>
              <a:defRPr sz="2800">
                <a:solidFill>
                  <a:srgbClr val="3D4644"/>
                </a:solidFill>
                <a:latin typeface="Calibri" panose="020F0502020204030204" pitchFamily="34" charset="0"/>
                <a:ea typeface="MS PGothic" panose="020B0600070205080204" pitchFamily="34" charset="-128"/>
              </a:defRPr>
            </a:lvl2pPr>
            <a:lvl3pPr marL="1143000" indent="-228600">
              <a:spcBef>
                <a:spcPct val="20000"/>
              </a:spcBef>
              <a:buClr>
                <a:schemeClr val="accent1"/>
              </a:buClr>
              <a:buSzPct val="79000"/>
              <a:buFont typeface="Wingdings" panose="05000000000000000000" pitchFamily="2" charset="2"/>
              <a:buChar char="n"/>
              <a:defRPr sz="2400">
                <a:solidFill>
                  <a:srgbClr val="3D4644"/>
                </a:solidFill>
                <a:latin typeface="Calibri" panose="020F0502020204030204" pitchFamily="34" charset="0"/>
                <a:ea typeface="MS PGothic" panose="020B0600070205080204" pitchFamily="34" charset="-128"/>
              </a:defRPr>
            </a:lvl3pPr>
            <a:lvl4pPr marL="1600200" indent="-228600">
              <a:spcBef>
                <a:spcPct val="20000"/>
              </a:spcBef>
              <a:buClr>
                <a:schemeClr val="tx2"/>
              </a:buClr>
              <a:buSzPct val="79000"/>
              <a:buFont typeface="Wingdings" panose="05000000000000000000" pitchFamily="2" charset="2"/>
              <a:buChar char="v"/>
              <a:defRPr sz="2000">
                <a:solidFill>
                  <a:srgbClr val="3D4644"/>
                </a:solidFill>
                <a:latin typeface="Calibri" panose="020F0502020204030204" pitchFamily="34" charset="0"/>
                <a:ea typeface="MS PGothic" panose="020B0600070205080204" pitchFamily="34" charset="-128"/>
              </a:defRPr>
            </a:lvl4pPr>
            <a:lvl5pPr marL="2057400" indent="-228600">
              <a:spcBef>
                <a:spcPct val="20000"/>
              </a:spcBef>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79000"/>
              <a:buFont typeface="Wingdings" panose="05000000000000000000" pitchFamily="2" charset="2"/>
              <a:buChar char="n"/>
              <a:defRPr sz="2000">
                <a:solidFill>
                  <a:srgbClr val="3D4644"/>
                </a:solidFill>
                <a:latin typeface="Calibri" panose="020F0502020204030204" pitchFamily="34" charset="0"/>
                <a:ea typeface="MS PGothic" panose="020B0600070205080204" pitchFamily="34" charset="-128"/>
              </a:defRPr>
            </a:lvl9pPr>
          </a:lstStyle>
          <a:p>
            <a:pPr>
              <a:spcBef>
                <a:spcPct val="0"/>
              </a:spcBef>
              <a:buClrTx/>
              <a:buSzTx/>
              <a:buFontTx/>
              <a:buNone/>
            </a:pPr>
            <a:endParaRPr lang="en-US" altLang="en-US" sz="2400">
              <a:solidFill>
                <a:schemeClr val="tx1"/>
              </a:solidFill>
              <a:latin typeface="Tahoma" panose="020B0604030504040204" pitchFamily="34" charset="0"/>
            </a:endParaRPr>
          </a:p>
        </p:txBody>
      </p:sp>
      <p:sp>
        <p:nvSpPr>
          <p:cNvPr id="4" name="Slide Number Placeholder 3">
            <a:extLst>
              <a:ext uri="{FF2B5EF4-FFF2-40B4-BE49-F238E27FC236}">
                <a16:creationId xmlns:a16="http://schemas.microsoft.com/office/drawing/2014/main" id="{8368CD59-0652-F232-1B2B-960A33D3EECD}"/>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B978-A122-4DEB-ADF8-CEC9F9EF8444}"/>
              </a:ext>
            </a:extLst>
          </p:cNvPr>
          <p:cNvSpPr>
            <a:spLocks noGrp="1"/>
          </p:cNvSpPr>
          <p:nvPr>
            <p:ph type="title"/>
          </p:nvPr>
        </p:nvSpPr>
        <p:spPr/>
        <p:txBody>
          <a:bodyPr>
            <a:normAutofit/>
          </a:bodyPr>
          <a:lstStyle/>
          <a:p>
            <a:pPr eaLnBrk="1" hangingPunct="1">
              <a:defRPr/>
            </a:pPr>
            <a:r>
              <a:rPr lang="en-US" sz="4000" dirty="0">
                <a:ea typeface="+mj-ea"/>
                <a:cs typeface="+mj-cs"/>
              </a:rPr>
              <a:t>Local Marketing</a:t>
            </a:r>
          </a:p>
        </p:txBody>
      </p:sp>
      <p:sp>
        <p:nvSpPr>
          <p:cNvPr id="100354" name="Content Placeholder 2">
            <a:extLst>
              <a:ext uri="{FF2B5EF4-FFF2-40B4-BE49-F238E27FC236}">
                <a16:creationId xmlns:a16="http://schemas.microsoft.com/office/drawing/2014/main" id="{B8CF18BB-5592-4E03-AA4D-6E1047D12126}"/>
              </a:ext>
            </a:extLst>
          </p:cNvPr>
          <p:cNvSpPr>
            <a:spLocks noGrp="1"/>
          </p:cNvSpPr>
          <p:nvPr>
            <p:ph idx="1"/>
          </p:nvPr>
        </p:nvSpPr>
        <p:spPr/>
        <p:txBody>
          <a:bodyPr/>
          <a:lstStyle/>
          <a:p>
            <a:pPr eaLnBrk="1" hangingPunct="1">
              <a:buClr>
                <a:srgbClr val="EF6527"/>
              </a:buClr>
              <a:defRPr/>
            </a:pPr>
            <a:r>
              <a:rPr lang="en-US" altLang="en-US" sz="3200" dirty="0">
                <a:solidFill>
                  <a:srgbClr val="0C0C0C"/>
                </a:solidFill>
              </a:rPr>
              <a:t>Geared to user’</a:t>
            </a:r>
            <a:r>
              <a:rPr lang="en-US" altLang="ja-JP" sz="3200" dirty="0">
                <a:solidFill>
                  <a:srgbClr val="0C0C0C"/>
                </a:solidFill>
              </a:rPr>
              <a:t>s geographic location</a:t>
            </a:r>
          </a:p>
          <a:p>
            <a:pPr lvl="1" eaLnBrk="1" hangingPunct="1">
              <a:defRPr/>
            </a:pPr>
            <a:r>
              <a:rPr lang="en-US" altLang="en-US" dirty="0">
                <a:solidFill>
                  <a:srgbClr val="0C0C0C"/>
                </a:solidFill>
              </a:rPr>
              <a:t>Local search and purchasing</a:t>
            </a:r>
          </a:p>
          <a:p>
            <a:pPr eaLnBrk="1" hangingPunct="1">
              <a:buClr>
                <a:srgbClr val="EF6527"/>
              </a:buClr>
              <a:defRPr/>
            </a:pPr>
            <a:r>
              <a:rPr lang="en-US" altLang="en-US" sz="3200" dirty="0">
                <a:solidFill>
                  <a:srgbClr val="0C0C0C"/>
                </a:solidFill>
              </a:rPr>
              <a:t>Local searches:</a:t>
            </a:r>
          </a:p>
          <a:p>
            <a:pPr lvl="1" eaLnBrk="1" hangingPunct="1">
              <a:defRPr/>
            </a:pPr>
            <a:r>
              <a:rPr lang="en-US" altLang="en-US" dirty="0">
                <a:solidFill>
                  <a:srgbClr val="0C0C0C"/>
                </a:solidFill>
              </a:rPr>
              <a:t>25% of all searches</a:t>
            </a:r>
          </a:p>
          <a:p>
            <a:pPr lvl="1" eaLnBrk="1" hangingPunct="1">
              <a:defRPr/>
            </a:pPr>
            <a:r>
              <a:rPr lang="en-US" altLang="en-US" dirty="0">
                <a:solidFill>
                  <a:srgbClr val="0C0C0C"/>
                </a:solidFill>
              </a:rPr>
              <a:t>50% of mobile searches</a:t>
            </a:r>
          </a:p>
          <a:p>
            <a:pPr eaLnBrk="1" hangingPunct="1">
              <a:buClr>
                <a:srgbClr val="EF6527"/>
              </a:buClr>
              <a:defRPr/>
            </a:pPr>
            <a:r>
              <a:rPr lang="en-US" altLang="en-US" sz="3200" dirty="0">
                <a:solidFill>
                  <a:srgbClr val="0C0C0C"/>
                </a:solidFill>
              </a:rPr>
              <a:t>Most common local marketing tools</a:t>
            </a:r>
          </a:p>
          <a:p>
            <a:pPr lvl="1" eaLnBrk="1" hangingPunct="1">
              <a:defRPr/>
            </a:pPr>
            <a:r>
              <a:rPr lang="en-US" altLang="en-US" dirty="0">
                <a:solidFill>
                  <a:srgbClr val="0C0C0C"/>
                </a:solidFill>
              </a:rPr>
              <a:t>Geo-targeting with Google Maps</a:t>
            </a:r>
          </a:p>
          <a:p>
            <a:pPr lvl="2" eaLnBrk="1" hangingPunct="1">
              <a:defRPr/>
            </a:pPr>
            <a:r>
              <a:rPr lang="en-US" sz="2000" b="1" dirty="0"/>
              <a:t>Geo-targeting</a:t>
            </a:r>
            <a:r>
              <a:rPr lang="en-US" sz="2000" dirty="0"/>
              <a:t> refers to the practice of delivering different content to a website user based on his or her geographic location.</a:t>
            </a:r>
            <a:endParaRPr lang="en-US" altLang="en-US" sz="2000" dirty="0">
              <a:solidFill>
                <a:srgbClr val="0C0C0C"/>
              </a:solidFill>
            </a:endParaRPr>
          </a:p>
          <a:p>
            <a:pPr lvl="1" eaLnBrk="1" hangingPunct="1">
              <a:defRPr/>
            </a:pPr>
            <a:r>
              <a:rPr lang="en-US" altLang="en-US" dirty="0">
                <a:solidFill>
                  <a:srgbClr val="0C0C0C"/>
                </a:solidFill>
              </a:rPr>
              <a:t>Hyperlocal Display ads (next slide)</a:t>
            </a:r>
          </a:p>
        </p:txBody>
      </p:sp>
      <p:sp>
        <p:nvSpPr>
          <p:cNvPr id="3" name="Slide Number Placeholder 2">
            <a:extLst>
              <a:ext uri="{FF2B5EF4-FFF2-40B4-BE49-F238E27FC236}">
                <a16:creationId xmlns:a16="http://schemas.microsoft.com/office/drawing/2014/main" id="{9E4E18A5-E417-2032-AF47-5FAAB63648D9}"/>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29</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a:extLst>
              <a:ext uri="{FF2B5EF4-FFF2-40B4-BE49-F238E27FC236}">
                <a16:creationId xmlns:a16="http://schemas.microsoft.com/office/drawing/2014/main" id="{46B2ED6A-4439-45B8-ABCD-E94ABB0D2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1295400"/>
            <a:ext cx="872172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95161AD4-38E2-4733-B776-FDEF2A31B08F}"/>
              </a:ext>
            </a:extLst>
          </p:cNvPr>
          <p:cNvSpPr>
            <a:spLocks noGrp="1" noChangeArrowheads="1"/>
          </p:cNvSpPr>
          <p:nvPr>
            <p:ph type="title"/>
          </p:nvPr>
        </p:nvSpPr>
        <p:spPr>
          <a:xfrm>
            <a:off x="306388" y="286604"/>
            <a:ext cx="8531224" cy="1450757"/>
          </a:xfrm>
        </p:spPr>
        <p:txBody>
          <a:bodyPr>
            <a:noAutofit/>
          </a:bodyPr>
          <a:lstStyle/>
          <a:p>
            <a:pPr eaLnBrk="1" hangingPunct="1">
              <a:defRPr/>
            </a:pPr>
            <a:r>
              <a:rPr lang="en-US" sz="4000" dirty="0">
                <a:ea typeface="+mj-ea"/>
                <a:cs typeface="+mj-cs"/>
              </a:rPr>
              <a:t>The Consumer Decision Process and</a:t>
            </a:r>
            <a:br>
              <a:rPr lang="en-US" sz="4000" dirty="0">
                <a:ea typeface="+mj-ea"/>
                <a:cs typeface="+mj-cs"/>
              </a:rPr>
            </a:br>
            <a:r>
              <a:rPr lang="en-US" sz="4000" dirty="0">
                <a:ea typeface="+mj-ea"/>
                <a:cs typeface="+mj-cs"/>
              </a:rPr>
              <a:t>Supporting Communications</a:t>
            </a:r>
          </a:p>
        </p:txBody>
      </p:sp>
      <p:sp>
        <p:nvSpPr>
          <p:cNvPr id="5" name="Slide Number Placeholder 4">
            <a:extLst>
              <a:ext uri="{FF2B5EF4-FFF2-40B4-BE49-F238E27FC236}">
                <a16:creationId xmlns:a16="http://schemas.microsoft.com/office/drawing/2014/main" id="{C63C68E5-DBE6-8095-BAA3-FF6E6CFF4D86}"/>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E4D5-D926-48AA-B3F8-A5F34B06F186}"/>
              </a:ext>
            </a:extLst>
          </p:cNvPr>
          <p:cNvSpPr>
            <a:spLocks noGrp="1"/>
          </p:cNvSpPr>
          <p:nvPr>
            <p:ph type="title"/>
          </p:nvPr>
        </p:nvSpPr>
        <p:spPr/>
        <p:txBody>
          <a:bodyPr/>
          <a:lstStyle/>
          <a:p>
            <a:pPr>
              <a:defRPr/>
            </a:pPr>
            <a:r>
              <a:rPr lang="en-US" altLang="en-US" dirty="0">
                <a:solidFill>
                  <a:srgbClr val="0C0C0C"/>
                </a:solidFill>
              </a:rPr>
              <a:t>Hyperlocal Display Ads </a:t>
            </a:r>
            <a:endParaRPr lang="en-US" dirty="0"/>
          </a:p>
        </p:txBody>
      </p:sp>
      <p:pic>
        <p:nvPicPr>
          <p:cNvPr id="55301" name="Picture 4">
            <a:extLst>
              <a:ext uri="{FF2B5EF4-FFF2-40B4-BE49-F238E27FC236}">
                <a16:creationId xmlns:a16="http://schemas.microsoft.com/office/drawing/2014/main" id="{1CB9CB26-E3A1-403B-AA5C-080F34BF4D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697230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FF12D2AF-7509-549F-DEDD-9CA5B46C42E4}"/>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3F82-688A-4637-86F5-B483741528EC}"/>
              </a:ext>
            </a:extLst>
          </p:cNvPr>
          <p:cNvSpPr>
            <a:spLocks noGrp="1"/>
          </p:cNvSpPr>
          <p:nvPr>
            <p:ph type="title"/>
          </p:nvPr>
        </p:nvSpPr>
        <p:spPr/>
        <p:txBody>
          <a:bodyPr>
            <a:normAutofit/>
          </a:bodyPr>
          <a:lstStyle/>
          <a:p>
            <a:pPr eaLnBrk="1" hangingPunct="1">
              <a:defRPr/>
            </a:pPr>
            <a:r>
              <a:rPr lang="en-US" dirty="0">
                <a:ea typeface="+mj-ea"/>
                <a:cs typeface="+mj-cs"/>
              </a:rPr>
              <a:t>Multi-Channel Marketing</a:t>
            </a:r>
          </a:p>
        </p:txBody>
      </p:sp>
      <p:sp>
        <p:nvSpPr>
          <p:cNvPr id="3" name="Content Placeholder 2">
            <a:extLst>
              <a:ext uri="{FF2B5EF4-FFF2-40B4-BE49-F238E27FC236}">
                <a16:creationId xmlns:a16="http://schemas.microsoft.com/office/drawing/2014/main" id="{B864EC2C-7432-4A40-B023-C9C8F61A23E2}"/>
              </a:ext>
            </a:extLst>
          </p:cNvPr>
          <p:cNvSpPr>
            <a:spLocks noGrp="1"/>
          </p:cNvSpPr>
          <p:nvPr>
            <p:ph idx="1"/>
          </p:nvPr>
        </p:nvSpPr>
        <p:spPr/>
        <p:txBody>
          <a:bodyPr>
            <a:normAutofit/>
          </a:bodyPr>
          <a:lstStyle/>
          <a:p>
            <a:pPr eaLnBrk="1" hangingPunct="1">
              <a:defRPr/>
            </a:pPr>
            <a:r>
              <a:rPr lang="en-US" sz="2800" dirty="0">
                <a:ea typeface="+mn-ea"/>
                <a:cs typeface="+mn-cs"/>
              </a:rPr>
              <a:t>People spend more media time on digital media channels</a:t>
            </a:r>
          </a:p>
          <a:p>
            <a:pPr eaLnBrk="1" hangingPunct="1">
              <a:defRPr/>
            </a:pPr>
            <a:r>
              <a:rPr lang="en-US" sz="2800" dirty="0">
                <a:ea typeface="+mn-ea"/>
                <a:cs typeface="+mn-cs"/>
              </a:rPr>
              <a:t>Consumers also multitask, using several media</a:t>
            </a:r>
          </a:p>
          <a:p>
            <a:pPr eaLnBrk="1" hangingPunct="1">
              <a:defRPr/>
            </a:pPr>
            <a:r>
              <a:rPr lang="en-US" sz="2800" dirty="0">
                <a:ea typeface="+mn-ea"/>
                <a:cs typeface="+mn-cs"/>
              </a:rPr>
              <a:t>Internet campaigns strengthened by using other channels</a:t>
            </a:r>
          </a:p>
          <a:p>
            <a:pPr lvl="1" eaLnBrk="1" hangingPunct="1">
              <a:defRPr/>
            </a:pPr>
            <a:r>
              <a:rPr lang="en-US" sz="2400" dirty="0">
                <a:ea typeface="ＭＳ Ｐゴシック" charset="0"/>
              </a:rPr>
              <a:t>Most effective are campaigns using consistent imagery throughout channels</a:t>
            </a:r>
          </a:p>
        </p:txBody>
      </p:sp>
      <p:sp>
        <p:nvSpPr>
          <p:cNvPr id="4" name="Slide Number Placeholder 3">
            <a:extLst>
              <a:ext uri="{FF2B5EF4-FFF2-40B4-BE49-F238E27FC236}">
                <a16:creationId xmlns:a16="http://schemas.microsoft.com/office/drawing/2014/main" id="{FE8E7774-EA40-AC47-7FDC-308C84D8BFA5}"/>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A658-B9F1-4292-A77C-3646AB762CE9}"/>
              </a:ext>
            </a:extLst>
          </p:cNvPr>
          <p:cNvSpPr>
            <a:spLocks noGrp="1"/>
          </p:cNvSpPr>
          <p:nvPr>
            <p:ph type="title"/>
          </p:nvPr>
        </p:nvSpPr>
        <p:spPr/>
        <p:txBody>
          <a:bodyPr>
            <a:normAutofit/>
          </a:bodyPr>
          <a:lstStyle/>
          <a:p>
            <a:pPr eaLnBrk="1" hangingPunct="1">
              <a:defRPr/>
            </a:pPr>
            <a:r>
              <a:rPr lang="en-US" dirty="0">
                <a:ea typeface="+mj-ea"/>
                <a:cs typeface="+mj-cs"/>
              </a:rPr>
              <a:t>Other Online Marketing Strategies</a:t>
            </a:r>
          </a:p>
        </p:txBody>
      </p:sp>
      <p:sp>
        <p:nvSpPr>
          <p:cNvPr id="103426" name="Content Placeholder 2">
            <a:extLst>
              <a:ext uri="{FF2B5EF4-FFF2-40B4-BE49-F238E27FC236}">
                <a16:creationId xmlns:a16="http://schemas.microsoft.com/office/drawing/2014/main" id="{7BD6ABB7-31FC-4EE2-A002-EBAE9D956A14}"/>
              </a:ext>
            </a:extLst>
          </p:cNvPr>
          <p:cNvSpPr>
            <a:spLocks noGrp="1"/>
          </p:cNvSpPr>
          <p:nvPr>
            <p:ph idx="1"/>
          </p:nvPr>
        </p:nvSpPr>
        <p:spPr/>
        <p:txBody>
          <a:bodyPr>
            <a:normAutofit/>
          </a:bodyPr>
          <a:lstStyle/>
          <a:p>
            <a:pPr eaLnBrk="1" hangingPunct="1">
              <a:buClr>
                <a:srgbClr val="EF6527"/>
              </a:buClr>
              <a:defRPr/>
            </a:pPr>
            <a:r>
              <a:rPr lang="en-US" altLang="en-US" sz="2800" dirty="0">
                <a:solidFill>
                  <a:srgbClr val="0C0C0C"/>
                </a:solidFill>
              </a:rPr>
              <a:t>In addition to traditional online advertising and marketing strategies (search engine, display, etc.), several other strategies are more focused than </a:t>
            </a:r>
            <a:r>
              <a:rPr lang="ja-JP" altLang="en-US" sz="2800" dirty="0">
                <a:solidFill>
                  <a:srgbClr val="0C0C0C"/>
                </a:solidFill>
              </a:rPr>
              <a:t>“</a:t>
            </a:r>
            <a:r>
              <a:rPr lang="en-US" altLang="ja-JP" sz="2800" dirty="0">
                <a:solidFill>
                  <a:srgbClr val="0C0C0C"/>
                </a:solidFill>
              </a:rPr>
              <a:t>traditional</a:t>
            </a:r>
            <a:r>
              <a:rPr lang="ja-JP" altLang="en-US" sz="2800" dirty="0">
                <a:solidFill>
                  <a:srgbClr val="0C0C0C"/>
                </a:solidFill>
              </a:rPr>
              <a:t>”</a:t>
            </a:r>
            <a:r>
              <a:rPr lang="en-US" altLang="ja-JP" sz="2800" dirty="0">
                <a:solidFill>
                  <a:srgbClr val="0C0C0C"/>
                </a:solidFill>
              </a:rPr>
              <a:t> online strategies</a:t>
            </a:r>
          </a:p>
          <a:p>
            <a:pPr lvl="1" eaLnBrk="1" hangingPunct="1">
              <a:defRPr/>
            </a:pPr>
            <a:r>
              <a:rPr lang="en-US" altLang="en-US" sz="2400" dirty="0">
                <a:solidFill>
                  <a:srgbClr val="0C0C0C"/>
                </a:solidFill>
              </a:rPr>
              <a:t>Customer retention</a:t>
            </a:r>
          </a:p>
          <a:p>
            <a:pPr lvl="1" eaLnBrk="1" hangingPunct="1">
              <a:defRPr/>
            </a:pPr>
            <a:r>
              <a:rPr lang="en-US" altLang="en-US" sz="2400" dirty="0">
                <a:solidFill>
                  <a:srgbClr val="0C0C0C"/>
                </a:solidFill>
              </a:rPr>
              <a:t>Pricing</a:t>
            </a:r>
          </a:p>
          <a:p>
            <a:pPr lvl="1" eaLnBrk="1" hangingPunct="1">
              <a:defRPr/>
            </a:pPr>
            <a:r>
              <a:rPr lang="en-US" altLang="en-US" sz="2400" dirty="0">
                <a:solidFill>
                  <a:srgbClr val="0C0C0C"/>
                </a:solidFill>
              </a:rPr>
              <a:t>The </a:t>
            </a:r>
            <a:r>
              <a:rPr lang="ja-JP" altLang="en-US" sz="2400" dirty="0">
                <a:solidFill>
                  <a:srgbClr val="0C0C0C"/>
                </a:solidFill>
              </a:rPr>
              <a:t>“</a:t>
            </a:r>
            <a:r>
              <a:rPr lang="en-US" altLang="ja-JP" sz="2400" dirty="0">
                <a:solidFill>
                  <a:srgbClr val="0C0C0C"/>
                </a:solidFill>
              </a:rPr>
              <a:t>long tail</a:t>
            </a:r>
            <a:r>
              <a:rPr lang="ja-JP" altLang="en-US" sz="2400" dirty="0">
                <a:solidFill>
                  <a:srgbClr val="0C0C0C"/>
                </a:solidFill>
              </a:rPr>
              <a:t>”</a:t>
            </a:r>
            <a:endParaRPr lang="en-US" altLang="en-US" sz="2400" dirty="0">
              <a:solidFill>
                <a:srgbClr val="0C0C0C"/>
              </a:solidFill>
            </a:endParaRPr>
          </a:p>
        </p:txBody>
      </p:sp>
      <p:sp>
        <p:nvSpPr>
          <p:cNvPr id="3" name="Slide Number Placeholder 2">
            <a:extLst>
              <a:ext uri="{FF2B5EF4-FFF2-40B4-BE49-F238E27FC236}">
                <a16:creationId xmlns:a16="http://schemas.microsoft.com/office/drawing/2014/main" id="{B8D01C71-7F72-F145-3402-3311CF8FC260}"/>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FF734AF-AB60-4060-8B04-02BC3822FAF2}"/>
              </a:ext>
            </a:extLst>
          </p:cNvPr>
          <p:cNvSpPr>
            <a:spLocks noGrp="1"/>
          </p:cNvSpPr>
          <p:nvPr>
            <p:ph type="title"/>
          </p:nvPr>
        </p:nvSpPr>
        <p:spPr/>
        <p:txBody>
          <a:bodyPr>
            <a:normAutofit/>
          </a:bodyPr>
          <a:lstStyle/>
          <a:p>
            <a:pPr>
              <a:defRPr/>
            </a:pPr>
            <a:r>
              <a:rPr lang="en-US" sz="4000" dirty="0"/>
              <a:t>Other Online Marketing Strategies</a:t>
            </a:r>
            <a:endParaRPr lang="en-US" sz="6000" dirty="0"/>
          </a:p>
        </p:txBody>
      </p:sp>
      <p:sp>
        <p:nvSpPr>
          <p:cNvPr id="3" name="Content Placeholder 2">
            <a:extLst>
              <a:ext uri="{FF2B5EF4-FFF2-40B4-BE49-F238E27FC236}">
                <a16:creationId xmlns:a16="http://schemas.microsoft.com/office/drawing/2014/main" id="{A17C61FA-FDAA-4E97-AC9D-FF198D560AE4}"/>
              </a:ext>
            </a:extLst>
          </p:cNvPr>
          <p:cNvSpPr>
            <a:spLocks noGrp="1"/>
          </p:cNvSpPr>
          <p:nvPr>
            <p:ph idx="1"/>
          </p:nvPr>
        </p:nvSpPr>
        <p:spPr/>
        <p:txBody>
          <a:bodyPr>
            <a:normAutofit/>
          </a:bodyPr>
          <a:lstStyle/>
          <a:p>
            <a:pPr marL="0" lvl="1" indent="0">
              <a:buClr>
                <a:srgbClr val="EF6527"/>
              </a:buClr>
              <a:buSzPct val="80000"/>
              <a:buNone/>
              <a:defRPr/>
            </a:pPr>
            <a:r>
              <a:rPr lang="en-US" altLang="en-US" sz="2400" dirty="0">
                <a:solidFill>
                  <a:srgbClr val="0C0C0C"/>
                </a:solidFill>
              </a:rPr>
              <a:t>The </a:t>
            </a:r>
            <a:r>
              <a:rPr lang="ja-JP" altLang="en-US" sz="2400" dirty="0">
                <a:solidFill>
                  <a:srgbClr val="0C0C0C"/>
                </a:solidFill>
              </a:rPr>
              <a:t>“</a:t>
            </a:r>
            <a:r>
              <a:rPr lang="en-US" altLang="ja-JP" sz="2400" b="1" dirty="0">
                <a:solidFill>
                  <a:srgbClr val="0C0C0C"/>
                </a:solidFill>
              </a:rPr>
              <a:t>long tail</a:t>
            </a:r>
            <a:r>
              <a:rPr lang="ja-JP" altLang="en-US" sz="2400" dirty="0">
                <a:solidFill>
                  <a:srgbClr val="0C0C0C"/>
                </a:solidFill>
              </a:rPr>
              <a:t>” </a:t>
            </a:r>
            <a:r>
              <a:rPr lang="en-US" altLang="ja-JP" sz="2400" dirty="0">
                <a:solidFill>
                  <a:srgbClr val="0C0C0C"/>
                </a:solidFill>
              </a:rPr>
              <a:t>is a graph </a:t>
            </a:r>
            <a:r>
              <a:rPr lang="en-US" sz="2400" dirty="0"/>
              <a:t>showing popularity ranking. To the right (yellow) is the long tail; to the left (green) are the few that dominate. In statistics, a </a:t>
            </a:r>
            <a:r>
              <a:rPr lang="en-US" sz="2400" b="1" dirty="0"/>
              <a:t>long tail</a:t>
            </a:r>
            <a:r>
              <a:rPr lang="en-US" sz="2400" dirty="0"/>
              <a:t> of some distributions of numbers is </a:t>
            </a:r>
            <a:r>
              <a:rPr lang="en-US" sz="2400" b="1" dirty="0"/>
              <a:t>the</a:t>
            </a:r>
            <a:r>
              <a:rPr lang="en-US" sz="2400" dirty="0"/>
              <a:t> portion of </a:t>
            </a:r>
            <a:r>
              <a:rPr lang="en-US" sz="2400" b="1" dirty="0"/>
              <a:t>the</a:t>
            </a:r>
            <a:r>
              <a:rPr lang="en-US" sz="2400" dirty="0"/>
              <a:t> distribution having a large number of occurrences far from </a:t>
            </a:r>
            <a:r>
              <a:rPr lang="en-US" sz="2400" b="1" dirty="0"/>
              <a:t>the</a:t>
            </a:r>
            <a:r>
              <a:rPr lang="en-US" sz="2400" dirty="0"/>
              <a:t> "head" or central part of </a:t>
            </a:r>
            <a:r>
              <a:rPr lang="en-US" sz="2400" b="1" dirty="0"/>
              <a:t>the</a:t>
            </a:r>
            <a:r>
              <a:rPr lang="en-US" sz="2400" dirty="0"/>
              <a:t> distribution.</a:t>
            </a:r>
            <a:endParaRPr lang="en-US" altLang="en-US" sz="2400" dirty="0">
              <a:solidFill>
                <a:srgbClr val="0C0C0C"/>
              </a:solidFill>
            </a:endParaRPr>
          </a:p>
          <a:p>
            <a:pPr marL="0" indent="0">
              <a:buFont typeface="Wingdings" panose="05000000000000000000" pitchFamily="2" charset="2"/>
              <a:buNone/>
              <a:defRPr/>
            </a:pPr>
            <a:endParaRPr lang="en-US" sz="2800" dirty="0"/>
          </a:p>
        </p:txBody>
      </p:sp>
      <p:pic>
        <p:nvPicPr>
          <p:cNvPr id="59396" name="Picture 2" descr="http://upload.wikimedia.org/wikipedia/commons/thumb/8/8a/Long_tail.svg/220px-Long_tail.svg.png">
            <a:extLst>
              <a:ext uri="{FF2B5EF4-FFF2-40B4-BE49-F238E27FC236}">
                <a16:creationId xmlns:a16="http://schemas.microsoft.com/office/drawing/2014/main" id="{88E19103-2271-4D31-93E0-CEDE00B56DEC}"/>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2667000" y="4343400"/>
            <a:ext cx="2971800" cy="1085850"/>
          </a:xfrm>
          <a:noFill/>
        </p:spPr>
      </p:pic>
      <p:sp>
        <p:nvSpPr>
          <p:cNvPr id="2" name="Slide Number Placeholder 1">
            <a:extLst>
              <a:ext uri="{FF2B5EF4-FFF2-40B4-BE49-F238E27FC236}">
                <a16:creationId xmlns:a16="http://schemas.microsoft.com/office/drawing/2014/main" id="{50B79C2B-1F85-D112-D48C-CBB3CB9CBD39}"/>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33</a:t>
            </a:fld>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F26C3A9-210D-4C5E-801E-5C801F785C5D}"/>
              </a:ext>
            </a:extLst>
          </p:cNvPr>
          <p:cNvSpPr>
            <a:spLocks noGrp="1" noChangeArrowheads="1"/>
          </p:cNvSpPr>
          <p:nvPr>
            <p:ph type="title"/>
          </p:nvPr>
        </p:nvSpPr>
        <p:spPr/>
        <p:txBody>
          <a:bodyPr>
            <a:normAutofit/>
          </a:bodyPr>
          <a:lstStyle/>
          <a:p>
            <a:pPr eaLnBrk="1" hangingPunct="1">
              <a:defRPr/>
            </a:pPr>
            <a:r>
              <a:rPr lang="en-US" sz="4000" dirty="0">
                <a:ea typeface="+mj-ea"/>
                <a:cs typeface="+mj-cs"/>
              </a:rPr>
              <a:t>Long-Tail Marketing</a:t>
            </a:r>
          </a:p>
        </p:txBody>
      </p:sp>
      <p:sp>
        <p:nvSpPr>
          <p:cNvPr id="51203" name="Rectangle 3">
            <a:extLst>
              <a:ext uri="{FF2B5EF4-FFF2-40B4-BE49-F238E27FC236}">
                <a16:creationId xmlns:a16="http://schemas.microsoft.com/office/drawing/2014/main" id="{DCD897F8-A197-4650-AFB7-D6970F048EE5}"/>
              </a:ext>
            </a:extLst>
          </p:cNvPr>
          <p:cNvSpPr>
            <a:spLocks noGrp="1" noChangeArrowheads="1"/>
          </p:cNvSpPr>
          <p:nvPr>
            <p:ph idx="1"/>
          </p:nvPr>
        </p:nvSpPr>
        <p:spPr/>
        <p:txBody>
          <a:bodyPr/>
          <a:lstStyle/>
          <a:p>
            <a:pPr eaLnBrk="1" hangingPunct="1">
              <a:defRPr/>
            </a:pPr>
            <a:r>
              <a:rPr lang="en-US" sz="2400" dirty="0">
                <a:ea typeface="+mn-ea"/>
                <a:cs typeface="+mn-cs"/>
              </a:rPr>
              <a:t>Internet allows for sales of obscure products with little demand, the long tale </a:t>
            </a:r>
          </a:p>
          <a:p>
            <a:pPr eaLnBrk="1" hangingPunct="1">
              <a:defRPr/>
            </a:pPr>
            <a:r>
              <a:rPr lang="en-US" sz="2400" dirty="0"/>
              <a:t>Long tail marketing concentrates on these less popular products, developing a business sales model based upon products in the “long tail.” </a:t>
            </a:r>
            <a:endParaRPr lang="en-US" sz="2400" dirty="0">
              <a:ea typeface="+mn-ea"/>
              <a:cs typeface="+mn-cs"/>
            </a:endParaRPr>
          </a:p>
          <a:p>
            <a:pPr eaLnBrk="1" hangingPunct="1">
              <a:defRPr/>
            </a:pPr>
            <a:r>
              <a:rPr lang="en-US" dirty="0">
                <a:ea typeface="+mn-ea"/>
                <a:cs typeface="+mn-cs"/>
              </a:rPr>
              <a:t>Substantial revenue because</a:t>
            </a:r>
          </a:p>
          <a:p>
            <a:pPr lvl="1" eaLnBrk="1" hangingPunct="1">
              <a:defRPr/>
            </a:pPr>
            <a:r>
              <a:rPr lang="en-US" sz="2000" dirty="0">
                <a:ea typeface="ＭＳ Ｐゴシック" charset="0"/>
              </a:rPr>
              <a:t>Near zero inventory costs</a:t>
            </a:r>
          </a:p>
          <a:p>
            <a:pPr lvl="1" eaLnBrk="1" hangingPunct="1">
              <a:defRPr/>
            </a:pPr>
            <a:r>
              <a:rPr lang="en-US" sz="2000" dirty="0">
                <a:ea typeface="ＭＳ Ｐゴシック" charset="0"/>
              </a:rPr>
              <a:t>Little marketing costs</a:t>
            </a:r>
          </a:p>
          <a:p>
            <a:pPr lvl="1" eaLnBrk="1" hangingPunct="1">
              <a:defRPr/>
            </a:pPr>
            <a:r>
              <a:rPr lang="en-US" sz="2000" dirty="0">
                <a:ea typeface="ＭＳ Ｐゴシック" charset="0"/>
              </a:rPr>
              <a:t>Search and recommendation engines</a:t>
            </a:r>
          </a:p>
        </p:txBody>
      </p:sp>
      <p:sp>
        <p:nvSpPr>
          <p:cNvPr id="2" name="Slide Number Placeholder 1">
            <a:extLst>
              <a:ext uri="{FF2B5EF4-FFF2-40B4-BE49-F238E27FC236}">
                <a16:creationId xmlns:a16="http://schemas.microsoft.com/office/drawing/2014/main" id="{433601F4-17EC-258F-10CC-A8242CB80EA8}"/>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4030-23E0-4891-B7DB-BF6A094D81C8}"/>
              </a:ext>
            </a:extLst>
          </p:cNvPr>
          <p:cNvSpPr>
            <a:spLocks noGrp="1"/>
          </p:cNvSpPr>
          <p:nvPr>
            <p:ph type="title"/>
          </p:nvPr>
        </p:nvSpPr>
        <p:spPr/>
        <p:txBody>
          <a:bodyPr>
            <a:normAutofit/>
          </a:bodyPr>
          <a:lstStyle/>
          <a:p>
            <a:pPr eaLnBrk="1" hangingPunct="1">
              <a:defRPr/>
            </a:pPr>
            <a:r>
              <a:rPr lang="en-US" sz="4000" dirty="0">
                <a:ea typeface="+mj-ea"/>
                <a:cs typeface="+mj-cs"/>
              </a:rPr>
              <a:t>Other Online Marketing Strategies</a:t>
            </a:r>
          </a:p>
        </p:txBody>
      </p:sp>
      <p:sp>
        <p:nvSpPr>
          <p:cNvPr id="3" name="Content Placeholder 2">
            <a:extLst>
              <a:ext uri="{FF2B5EF4-FFF2-40B4-BE49-F238E27FC236}">
                <a16:creationId xmlns:a16="http://schemas.microsoft.com/office/drawing/2014/main" id="{E8AB9E09-546C-41E1-B68B-5493C4F60E4C}"/>
              </a:ext>
            </a:extLst>
          </p:cNvPr>
          <p:cNvSpPr>
            <a:spLocks noGrp="1"/>
          </p:cNvSpPr>
          <p:nvPr>
            <p:ph idx="1"/>
          </p:nvPr>
        </p:nvSpPr>
        <p:spPr/>
        <p:txBody>
          <a:bodyPr/>
          <a:lstStyle/>
          <a:p>
            <a:pPr eaLnBrk="1" hangingPunct="1">
              <a:defRPr/>
            </a:pPr>
            <a:r>
              <a:rPr lang="en-US" sz="2800" dirty="0">
                <a:ea typeface="+mn-ea"/>
                <a:cs typeface="+mn-cs"/>
              </a:rPr>
              <a:t>Customer retention strategies</a:t>
            </a:r>
          </a:p>
          <a:p>
            <a:pPr lvl="1" eaLnBrk="1" hangingPunct="1">
              <a:defRPr/>
            </a:pPr>
            <a:r>
              <a:rPr lang="en-US" dirty="0">
                <a:ea typeface="ＭＳ Ｐゴシック" charset="0"/>
              </a:rPr>
              <a:t>Personalization and one-to-one marketing</a:t>
            </a:r>
          </a:p>
          <a:p>
            <a:pPr lvl="2" eaLnBrk="1" hangingPunct="1">
              <a:defRPr/>
            </a:pPr>
            <a:r>
              <a:rPr lang="en-US" sz="2800" dirty="0">
                <a:ea typeface="ＭＳ Ｐゴシック" charset="0"/>
              </a:rPr>
              <a:t>Retargeting </a:t>
            </a:r>
            <a:r>
              <a:rPr lang="en-US" dirty="0">
                <a:ea typeface="ＭＳ Ｐゴシック" charset="0"/>
              </a:rPr>
              <a:t>showing same ads across multiple websites</a:t>
            </a:r>
          </a:p>
          <a:p>
            <a:pPr lvl="2" eaLnBrk="1" hangingPunct="1">
              <a:defRPr/>
            </a:pPr>
            <a:r>
              <a:rPr lang="en-US" sz="2800" dirty="0">
                <a:ea typeface="ＭＳ Ｐゴシック" charset="0"/>
              </a:rPr>
              <a:t>Behavioral targeting (interest-based advertising)</a:t>
            </a:r>
          </a:p>
          <a:p>
            <a:pPr lvl="3" eaLnBrk="1" hangingPunct="1">
              <a:defRPr/>
            </a:pPr>
            <a:r>
              <a:rPr lang="en-US" sz="2400" dirty="0">
                <a:ea typeface="ＭＳ Ｐゴシック" charset="0"/>
              </a:rPr>
              <a:t> uses data from search engine queries, clickstream history, social network, and integration of offline personal data to target customers</a:t>
            </a:r>
          </a:p>
          <a:p>
            <a:pPr lvl="3" eaLnBrk="1" hangingPunct="1">
              <a:defRPr/>
            </a:pPr>
            <a:r>
              <a:rPr lang="en-US" sz="2400" dirty="0">
                <a:ea typeface="ＭＳ Ｐゴシック" charset="0"/>
              </a:rPr>
              <a:t>Privacy issues are a concern</a:t>
            </a:r>
          </a:p>
          <a:p>
            <a:pPr lvl="3" eaLnBrk="1" hangingPunct="1">
              <a:defRPr/>
            </a:pPr>
            <a:endParaRPr lang="en-US" sz="2400" dirty="0">
              <a:ea typeface="ＭＳ Ｐゴシック" charset="0"/>
            </a:endParaRPr>
          </a:p>
        </p:txBody>
      </p:sp>
      <p:sp>
        <p:nvSpPr>
          <p:cNvPr id="4" name="Slide Number Placeholder 3">
            <a:extLst>
              <a:ext uri="{FF2B5EF4-FFF2-40B4-BE49-F238E27FC236}">
                <a16:creationId xmlns:a16="http://schemas.microsoft.com/office/drawing/2014/main" id="{B0FFF3DE-52F2-92BA-559D-09662FEBDFA4}"/>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994C-5D6B-423B-BE3D-37C675023A47}"/>
              </a:ext>
            </a:extLst>
          </p:cNvPr>
          <p:cNvSpPr>
            <a:spLocks noGrp="1"/>
          </p:cNvSpPr>
          <p:nvPr>
            <p:ph type="title"/>
          </p:nvPr>
        </p:nvSpPr>
        <p:spPr/>
        <p:txBody>
          <a:bodyPr>
            <a:normAutofit/>
          </a:bodyPr>
          <a:lstStyle/>
          <a:p>
            <a:pPr eaLnBrk="1" hangingPunct="1">
              <a:defRPr/>
            </a:pPr>
            <a:r>
              <a:rPr lang="en-US" sz="4000" dirty="0">
                <a:ea typeface="+mj-ea"/>
                <a:cs typeface="+mj-cs"/>
              </a:rPr>
              <a:t>Other Online Marketing Strategies (cont.)</a:t>
            </a:r>
          </a:p>
        </p:txBody>
      </p:sp>
      <p:sp>
        <p:nvSpPr>
          <p:cNvPr id="3" name="Content Placeholder 2">
            <a:extLst>
              <a:ext uri="{FF2B5EF4-FFF2-40B4-BE49-F238E27FC236}">
                <a16:creationId xmlns:a16="http://schemas.microsoft.com/office/drawing/2014/main" id="{D3BACDFC-E06C-4AE2-B0FF-85DA91E70F78}"/>
              </a:ext>
            </a:extLst>
          </p:cNvPr>
          <p:cNvSpPr>
            <a:spLocks noGrp="1"/>
          </p:cNvSpPr>
          <p:nvPr>
            <p:ph idx="1"/>
          </p:nvPr>
        </p:nvSpPr>
        <p:spPr/>
        <p:txBody>
          <a:bodyPr/>
          <a:lstStyle/>
          <a:p>
            <a:pPr eaLnBrk="1" hangingPunct="1">
              <a:defRPr/>
            </a:pPr>
            <a:r>
              <a:rPr lang="en-US" sz="2800" dirty="0">
                <a:latin typeface="Cambria" pitchFamily="18" charset="0"/>
                <a:ea typeface="ＭＳ Ｐゴシック" charset="0"/>
              </a:rPr>
              <a:t>Customization</a:t>
            </a:r>
            <a:r>
              <a:rPr lang="en-US" sz="2800" b="0" dirty="0">
                <a:latin typeface="Cambria" pitchFamily="18" charset="0"/>
                <a:ea typeface="ＭＳ Ｐゴシック" charset="0"/>
              </a:rPr>
              <a:t>: Changing the product not just the message based on user preference</a:t>
            </a:r>
          </a:p>
          <a:p>
            <a:pPr eaLnBrk="1" hangingPunct="1">
              <a:defRPr/>
            </a:pPr>
            <a:r>
              <a:rPr lang="en-US" sz="2800" dirty="0">
                <a:latin typeface="Cambria" pitchFamily="18" charset="0"/>
                <a:ea typeface="ＭＳ Ｐゴシック" charset="0"/>
              </a:rPr>
              <a:t>Customer co-production</a:t>
            </a:r>
            <a:r>
              <a:rPr lang="en-US" sz="2800" b="0" dirty="0">
                <a:latin typeface="Cambria" pitchFamily="18" charset="0"/>
                <a:ea typeface="ＭＳ Ｐゴシック" charset="0"/>
              </a:rPr>
              <a:t>: Customers help create or customize the product</a:t>
            </a:r>
          </a:p>
          <a:p>
            <a:pPr eaLnBrk="1" hangingPunct="1">
              <a:defRPr/>
            </a:pPr>
            <a:r>
              <a:rPr lang="en-US" sz="2800" dirty="0">
                <a:latin typeface="Cambria" pitchFamily="18" charset="0"/>
                <a:ea typeface="ＭＳ Ｐゴシック" charset="0"/>
              </a:rPr>
              <a:t>Customer service</a:t>
            </a:r>
          </a:p>
          <a:p>
            <a:pPr lvl="1" eaLnBrk="1" hangingPunct="1">
              <a:defRPr/>
            </a:pPr>
            <a:r>
              <a:rPr lang="en-US" dirty="0">
                <a:ea typeface="ＭＳ Ｐゴシック" charset="0"/>
              </a:rPr>
              <a:t>FAQs</a:t>
            </a:r>
          </a:p>
          <a:p>
            <a:pPr lvl="1" eaLnBrk="1" hangingPunct="1">
              <a:defRPr/>
            </a:pPr>
            <a:r>
              <a:rPr lang="en-US" dirty="0">
                <a:ea typeface="ＭＳ Ｐゴシック" charset="0"/>
              </a:rPr>
              <a:t>Real-time customer chat systems</a:t>
            </a:r>
          </a:p>
          <a:p>
            <a:pPr lvl="1" eaLnBrk="1" hangingPunct="1">
              <a:defRPr/>
            </a:pPr>
            <a:r>
              <a:rPr lang="en-US" dirty="0">
                <a:ea typeface="ＭＳ Ｐゴシック" charset="0"/>
              </a:rPr>
              <a:t>Automated response systems</a:t>
            </a:r>
          </a:p>
        </p:txBody>
      </p:sp>
      <p:sp>
        <p:nvSpPr>
          <p:cNvPr id="4" name="Slide Number Placeholder 3">
            <a:extLst>
              <a:ext uri="{FF2B5EF4-FFF2-40B4-BE49-F238E27FC236}">
                <a16:creationId xmlns:a16="http://schemas.microsoft.com/office/drawing/2014/main" id="{D682366E-CF47-B499-48C1-C50D17B8B50A}"/>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36</a:t>
            </a:fld>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E091ED4-AE9A-4171-8BEA-608B675F92E3}"/>
              </a:ext>
            </a:extLst>
          </p:cNvPr>
          <p:cNvSpPr>
            <a:spLocks noGrp="1" noChangeArrowheads="1"/>
          </p:cNvSpPr>
          <p:nvPr>
            <p:ph type="title"/>
          </p:nvPr>
        </p:nvSpPr>
        <p:spPr/>
        <p:txBody>
          <a:bodyPr>
            <a:normAutofit/>
          </a:bodyPr>
          <a:lstStyle/>
          <a:p>
            <a:pPr eaLnBrk="1" hangingPunct="1">
              <a:defRPr/>
            </a:pPr>
            <a:r>
              <a:rPr lang="en-US" sz="4000" dirty="0">
                <a:ea typeface="+mj-ea"/>
                <a:cs typeface="+mj-cs"/>
              </a:rPr>
              <a:t>Pricing Strategies</a:t>
            </a:r>
          </a:p>
        </p:txBody>
      </p:sp>
      <p:sp>
        <p:nvSpPr>
          <p:cNvPr id="56323" name="Rectangle 3">
            <a:extLst>
              <a:ext uri="{FF2B5EF4-FFF2-40B4-BE49-F238E27FC236}">
                <a16:creationId xmlns:a16="http://schemas.microsoft.com/office/drawing/2014/main" id="{595068A8-9C5B-42CC-800C-9B0D804EEC90}"/>
              </a:ext>
            </a:extLst>
          </p:cNvPr>
          <p:cNvSpPr>
            <a:spLocks noGrp="1" noChangeArrowheads="1"/>
          </p:cNvSpPr>
          <p:nvPr>
            <p:ph idx="1"/>
          </p:nvPr>
        </p:nvSpPr>
        <p:spPr/>
        <p:txBody>
          <a:bodyPr>
            <a:normAutofit/>
          </a:bodyPr>
          <a:lstStyle/>
          <a:p>
            <a:pPr eaLnBrk="1" hangingPunct="1">
              <a:defRPr/>
            </a:pPr>
            <a:r>
              <a:rPr lang="en-US" sz="2800" dirty="0">
                <a:ea typeface="+mn-ea"/>
                <a:cs typeface="+mn-cs"/>
              </a:rPr>
              <a:t>Pricing</a:t>
            </a:r>
          </a:p>
          <a:p>
            <a:pPr lvl="1" eaLnBrk="1" hangingPunct="1">
              <a:defRPr/>
            </a:pPr>
            <a:r>
              <a:rPr lang="en-US" sz="2400" dirty="0">
                <a:ea typeface="ＭＳ Ｐゴシック" charset="0"/>
              </a:rPr>
              <a:t>Integral part of marketing strategy</a:t>
            </a:r>
          </a:p>
          <a:p>
            <a:pPr lvl="1" eaLnBrk="1" hangingPunct="1">
              <a:defRPr/>
            </a:pPr>
            <a:r>
              <a:rPr lang="en-US" sz="2400" dirty="0">
                <a:ea typeface="ＭＳ Ｐゴシック" charset="0"/>
              </a:rPr>
              <a:t>Traditionally based on: </a:t>
            </a:r>
          </a:p>
          <a:p>
            <a:pPr lvl="2" eaLnBrk="1" hangingPunct="1">
              <a:defRPr/>
            </a:pPr>
            <a:r>
              <a:rPr lang="en-US" sz="1800" dirty="0">
                <a:ea typeface="ＭＳ Ｐゴシック" charset="0"/>
              </a:rPr>
              <a:t>Fixed cost </a:t>
            </a:r>
          </a:p>
          <a:p>
            <a:pPr lvl="2" eaLnBrk="1" hangingPunct="1">
              <a:defRPr/>
            </a:pPr>
            <a:r>
              <a:rPr lang="en-US" sz="1800" dirty="0">
                <a:ea typeface="ＭＳ Ｐゴシック" charset="0"/>
              </a:rPr>
              <a:t>Variable costs </a:t>
            </a:r>
          </a:p>
          <a:p>
            <a:pPr lvl="2" eaLnBrk="1" hangingPunct="1">
              <a:defRPr/>
            </a:pPr>
            <a:r>
              <a:rPr lang="en-US" sz="1800" dirty="0">
                <a:ea typeface="ＭＳ Ｐゴシック" charset="0"/>
              </a:rPr>
              <a:t>Demand curve</a:t>
            </a:r>
          </a:p>
          <a:p>
            <a:pPr eaLnBrk="1" hangingPunct="1">
              <a:defRPr/>
            </a:pPr>
            <a:r>
              <a:rPr lang="en-US" sz="2800" dirty="0">
                <a:ea typeface="+mn-ea"/>
                <a:cs typeface="+mn-cs"/>
              </a:rPr>
              <a:t>Price discrimination</a:t>
            </a:r>
          </a:p>
          <a:p>
            <a:pPr lvl="1" eaLnBrk="1" hangingPunct="1">
              <a:defRPr/>
            </a:pPr>
            <a:r>
              <a:rPr lang="en-US" sz="2400" dirty="0">
                <a:ea typeface="ＭＳ Ｐゴシック" charset="0"/>
              </a:rPr>
              <a:t>Selling products to different people and groups based on willingness to pay</a:t>
            </a:r>
          </a:p>
        </p:txBody>
      </p:sp>
      <p:sp>
        <p:nvSpPr>
          <p:cNvPr id="2" name="Slide Number Placeholder 1">
            <a:extLst>
              <a:ext uri="{FF2B5EF4-FFF2-40B4-BE49-F238E27FC236}">
                <a16:creationId xmlns:a16="http://schemas.microsoft.com/office/drawing/2014/main" id="{14C6AC58-1769-51D1-60B2-0E44436FE3A6}"/>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36F31E7-F561-4C8F-84A2-752A748308AE}"/>
              </a:ext>
            </a:extLst>
          </p:cNvPr>
          <p:cNvSpPr>
            <a:spLocks noGrp="1" noChangeArrowheads="1"/>
          </p:cNvSpPr>
          <p:nvPr>
            <p:ph type="title"/>
          </p:nvPr>
        </p:nvSpPr>
        <p:spPr/>
        <p:txBody>
          <a:bodyPr>
            <a:normAutofit/>
          </a:bodyPr>
          <a:lstStyle/>
          <a:p>
            <a:pPr eaLnBrk="1" hangingPunct="1">
              <a:defRPr/>
            </a:pPr>
            <a:r>
              <a:rPr lang="en-US" sz="4000" dirty="0">
                <a:ea typeface="+mj-ea"/>
                <a:cs typeface="+mj-cs"/>
              </a:rPr>
              <a:t>Pricing Strategies (cont.)</a:t>
            </a:r>
          </a:p>
        </p:txBody>
      </p:sp>
      <p:sp>
        <p:nvSpPr>
          <p:cNvPr id="57347" name="Rectangle 3">
            <a:extLst>
              <a:ext uri="{FF2B5EF4-FFF2-40B4-BE49-F238E27FC236}">
                <a16:creationId xmlns:a16="http://schemas.microsoft.com/office/drawing/2014/main" id="{0A62A0CE-70FA-41BA-A701-4B17D32A4AA7}"/>
              </a:ext>
            </a:extLst>
          </p:cNvPr>
          <p:cNvSpPr>
            <a:spLocks noGrp="1" noChangeArrowheads="1"/>
          </p:cNvSpPr>
          <p:nvPr>
            <p:ph idx="1"/>
          </p:nvPr>
        </p:nvSpPr>
        <p:spPr/>
        <p:txBody>
          <a:bodyPr>
            <a:normAutofit fontScale="85000" lnSpcReduction="10000"/>
          </a:bodyPr>
          <a:lstStyle/>
          <a:p>
            <a:pPr eaLnBrk="1" hangingPunct="1">
              <a:defRPr/>
            </a:pPr>
            <a:r>
              <a:rPr lang="en-US" sz="2800" dirty="0">
                <a:ea typeface="+mn-ea"/>
                <a:cs typeface="+mn-cs"/>
              </a:rPr>
              <a:t>Free and freemium</a:t>
            </a:r>
          </a:p>
          <a:p>
            <a:pPr lvl="1" eaLnBrk="1" hangingPunct="1">
              <a:defRPr/>
            </a:pPr>
            <a:r>
              <a:rPr lang="en-US" sz="2000" dirty="0">
                <a:ea typeface="ＭＳ Ｐゴシック" charset="0"/>
              </a:rPr>
              <a:t>Can be used to build market awareness</a:t>
            </a:r>
          </a:p>
          <a:p>
            <a:pPr lvl="1" eaLnBrk="1" hangingPunct="1">
              <a:defRPr/>
            </a:pPr>
            <a:r>
              <a:rPr lang="en-US" sz="2000" dirty="0">
                <a:ea typeface="ＭＳ Ｐゴシック" charset="0"/>
              </a:rPr>
              <a:t>Freemium is where you get a free basic service and the premium version is not</a:t>
            </a:r>
          </a:p>
          <a:p>
            <a:pPr eaLnBrk="1" hangingPunct="1">
              <a:defRPr/>
            </a:pPr>
            <a:r>
              <a:rPr lang="en-US" sz="2800" dirty="0">
                <a:ea typeface="+mn-ea"/>
                <a:cs typeface="+mn-cs"/>
              </a:rPr>
              <a:t>Versioning</a:t>
            </a:r>
          </a:p>
          <a:p>
            <a:pPr lvl="1" eaLnBrk="1" hangingPunct="1">
              <a:defRPr/>
            </a:pPr>
            <a:r>
              <a:rPr lang="en-US" sz="2000" dirty="0">
                <a:ea typeface="ＭＳ Ｐゴシック" charset="0"/>
              </a:rPr>
              <a:t>Creating multiple versions of product and selling essentially same product to different market segments at different prices</a:t>
            </a:r>
          </a:p>
          <a:p>
            <a:pPr eaLnBrk="1" hangingPunct="1">
              <a:defRPr/>
            </a:pPr>
            <a:r>
              <a:rPr lang="en-US" sz="2800" dirty="0">
                <a:ea typeface="+mn-ea"/>
                <a:cs typeface="+mn-cs"/>
              </a:rPr>
              <a:t>Bundling</a:t>
            </a:r>
          </a:p>
          <a:p>
            <a:pPr lvl="1" eaLnBrk="1" hangingPunct="1">
              <a:defRPr/>
            </a:pPr>
            <a:r>
              <a:rPr lang="en-US" sz="2000" dirty="0">
                <a:ea typeface="ＭＳ Ｐゴシック" charset="0"/>
              </a:rPr>
              <a:t>Offers consumers two or more goods for one price</a:t>
            </a:r>
          </a:p>
          <a:p>
            <a:pPr eaLnBrk="1" hangingPunct="1">
              <a:defRPr/>
            </a:pPr>
            <a:r>
              <a:rPr lang="en-US" sz="2800" dirty="0">
                <a:ea typeface="+mn-ea"/>
                <a:cs typeface="+mn-cs"/>
              </a:rPr>
              <a:t>Dynamic pricing: </a:t>
            </a:r>
          </a:p>
          <a:p>
            <a:pPr lvl="1" eaLnBrk="1" hangingPunct="1">
              <a:defRPr/>
            </a:pPr>
            <a:r>
              <a:rPr lang="en-US" sz="2000" dirty="0">
                <a:ea typeface="ＭＳ Ｐゴシック" charset="0"/>
              </a:rPr>
              <a:t>Auctions</a:t>
            </a:r>
          </a:p>
          <a:p>
            <a:pPr lvl="1" eaLnBrk="1" hangingPunct="1">
              <a:defRPr/>
            </a:pPr>
            <a:r>
              <a:rPr lang="en-US" sz="2000" dirty="0">
                <a:ea typeface="ＭＳ Ｐゴシック" charset="0"/>
              </a:rPr>
              <a:t>Yield management (selling excess capacity)</a:t>
            </a:r>
          </a:p>
          <a:p>
            <a:pPr lvl="1" eaLnBrk="1" hangingPunct="1">
              <a:defRPr/>
            </a:pPr>
            <a:r>
              <a:rPr lang="en-US" sz="2000" dirty="0">
                <a:ea typeface="ＭＳ Ｐゴシック" charset="0"/>
              </a:rPr>
              <a:t>Flash marketing (flash sale)</a:t>
            </a:r>
          </a:p>
        </p:txBody>
      </p:sp>
      <p:sp>
        <p:nvSpPr>
          <p:cNvPr id="2" name="Slide Number Placeholder 1">
            <a:extLst>
              <a:ext uri="{FF2B5EF4-FFF2-40B4-BE49-F238E27FC236}">
                <a16:creationId xmlns:a16="http://schemas.microsoft.com/office/drawing/2014/main" id="{B72FCE2D-6232-CFD3-A8EB-92F6E41214CE}"/>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FD7E2C3-2938-4B0A-BD13-ECEFAF75AE24}"/>
              </a:ext>
            </a:extLst>
          </p:cNvPr>
          <p:cNvSpPr>
            <a:spLocks noGrp="1" noChangeArrowheads="1"/>
          </p:cNvSpPr>
          <p:nvPr>
            <p:ph type="title"/>
          </p:nvPr>
        </p:nvSpPr>
        <p:spPr/>
        <p:txBody>
          <a:bodyPr>
            <a:normAutofit/>
          </a:bodyPr>
          <a:lstStyle/>
          <a:p>
            <a:pPr eaLnBrk="1" hangingPunct="1">
              <a:defRPr/>
            </a:pPr>
            <a:r>
              <a:rPr lang="en-US" sz="4000" dirty="0">
                <a:ea typeface="+mj-ea"/>
                <a:cs typeface="+mj-cs"/>
              </a:rPr>
              <a:t>Internet Marketing Technologies</a:t>
            </a:r>
          </a:p>
        </p:txBody>
      </p:sp>
      <p:sp>
        <p:nvSpPr>
          <p:cNvPr id="110594" name="Rectangle 3">
            <a:extLst>
              <a:ext uri="{FF2B5EF4-FFF2-40B4-BE49-F238E27FC236}">
                <a16:creationId xmlns:a16="http://schemas.microsoft.com/office/drawing/2014/main" id="{0852F179-827B-4215-BE28-4F5AB8209405}"/>
              </a:ext>
            </a:extLst>
          </p:cNvPr>
          <p:cNvSpPr>
            <a:spLocks noGrp="1" noChangeArrowheads="1"/>
          </p:cNvSpPr>
          <p:nvPr>
            <p:ph idx="1"/>
          </p:nvPr>
        </p:nvSpPr>
        <p:spPr/>
        <p:txBody>
          <a:bodyPr>
            <a:normAutofit/>
          </a:bodyPr>
          <a:lstStyle/>
          <a:p>
            <a:pPr eaLnBrk="1" hangingPunct="1">
              <a:buClr>
                <a:srgbClr val="EF6527"/>
              </a:buClr>
              <a:defRPr/>
            </a:pPr>
            <a:r>
              <a:rPr lang="en-US" altLang="en-US" sz="2800" dirty="0">
                <a:solidFill>
                  <a:srgbClr val="0C0C0C"/>
                </a:solidFill>
              </a:rPr>
              <a:t>Internet’</a:t>
            </a:r>
            <a:r>
              <a:rPr lang="en-US" altLang="ja-JP" sz="2800" dirty="0">
                <a:solidFill>
                  <a:srgbClr val="0C0C0C"/>
                </a:solidFill>
              </a:rPr>
              <a:t>s main impacts on marketing:</a:t>
            </a:r>
          </a:p>
          <a:p>
            <a:pPr lvl="1" eaLnBrk="1" hangingPunct="1">
              <a:defRPr/>
            </a:pPr>
            <a:r>
              <a:rPr lang="en-US" altLang="en-US" sz="2400" dirty="0">
                <a:solidFill>
                  <a:srgbClr val="0C0C0C"/>
                </a:solidFill>
              </a:rPr>
              <a:t>Increase in scope of marketing communications</a:t>
            </a:r>
          </a:p>
          <a:p>
            <a:pPr lvl="1" eaLnBrk="1" hangingPunct="1">
              <a:defRPr/>
            </a:pPr>
            <a:r>
              <a:rPr lang="en-US" altLang="en-US" sz="2400" dirty="0">
                <a:solidFill>
                  <a:srgbClr val="0C0C0C"/>
                </a:solidFill>
              </a:rPr>
              <a:t>Increase in the richness of marketing communications</a:t>
            </a:r>
          </a:p>
          <a:p>
            <a:pPr lvl="1" eaLnBrk="1" hangingPunct="1">
              <a:defRPr/>
            </a:pPr>
            <a:r>
              <a:rPr lang="en-US" altLang="en-US" sz="2400" dirty="0">
                <a:solidFill>
                  <a:srgbClr val="0C0C0C"/>
                </a:solidFill>
              </a:rPr>
              <a:t>Expand information intensity of marketplace</a:t>
            </a:r>
          </a:p>
          <a:p>
            <a:pPr lvl="1" eaLnBrk="1" hangingPunct="1">
              <a:defRPr/>
            </a:pPr>
            <a:r>
              <a:rPr lang="en-US" altLang="en-US" sz="2400" dirty="0">
                <a:solidFill>
                  <a:srgbClr val="0C0C0C"/>
                </a:solidFill>
              </a:rPr>
              <a:t>Always-on mobile environment expands marketing opportunities </a:t>
            </a:r>
          </a:p>
        </p:txBody>
      </p:sp>
      <p:sp>
        <p:nvSpPr>
          <p:cNvPr id="2" name="Slide Number Placeholder 1">
            <a:extLst>
              <a:ext uri="{FF2B5EF4-FFF2-40B4-BE49-F238E27FC236}">
                <a16:creationId xmlns:a16="http://schemas.microsoft.com/office/drawing/2014/main" id="{E4D40849-7697-63B7-0909-9C1C2851FC7A}"/>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B5454BD-12C1-421B-A571-22E59FF13155}"/>
              </a:ext>
            </a:extLst>
          </p:cNvPr>
          <p:cNvSpPr>
            <a:spLocks noGrp="1" noChangeArrowheads="1"/>
          </p:cNvSpPr>
          <p:nvPr>
            <p:ph type="title"/>
          </p:nvPr>
        </p:nvSpPr>
        <p:spPr>
          <a:xfrm>
            <a:off x="522287" y="152401"/>
            <a:ext cx="8099424" cy="1219200"/>
          </a:xfrm>
        </p:spPr>
        <p:txBody>
          <a:bodyPr>
            <a:normAutofit/>
          </a:bodyPr>
          <a:lstStyle/>
          <a:p>
            <a:pPr eaLnBrk="1" hangingPunct="1">
              <a:defRPr/>
            </a:pPr>
            <a:r>
              <a:rPr lang="en-US" sz="4000" dirty="0">
                <a:ea typeface="+mj-ea"/>
                <a:cs typeface="+mj-cs"/>
              </a:rPr>
              <a:t>A General Model of Consumer Behavior</a:t>
            </a:r>
          </a:p>
        </p:txBody>
      </p:sp>
      <p:pic>
        <p:nvPicPr>
          <p:cNvPr id="24580" name="Picture 5">
            <a:extLst>
              <a:ext uri="{FF2B5EF4-FFF2-40B4-BE49-F238E27FC236}">
                <a16:creationId xmlns:a16="http://schemas.microsoft.com/office/drawing/2014/main" id="{01A7D3C2-3CBA-4522-A450-FA8047742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524000"/>
            <a:ext cx="8099425"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CAC89B1-B18B-407C-A007-7B2B52E05C21}"/>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a:t>
            </a:fld>
            <a:endParaRPr lang="en-US"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8071F526-BC4F-4BC7-A47C-F58C387F515F}"/>
              </a:ext>
            </a:extLst>
          </p:cNvPr>
          <p:cNvSpPr>
            <a:spLocks noGrp="1" noChangeArrowheads="1"/>
          </p:cNvSpPr>
          <p:nvPr>
            <p:ph type="title"/>
          </p:nvPr>
        </p:nvSpPr>
        <p:spPr/>
        <p:txBody>
          <a:bodyPr>
            <a:normAutofit/>
          </a:bodyPr>
          <a:lstStyle/>
          <a:p>
            <a:pPr eaLnBrk="1" hangingPunct="1">
              <a:defRPr/>
            </a:pPr>
            <a:r>
              <a:rPr lang="en-US" sz="4000" dirty="0">
                <a:ea typeface="+mj-ea"/>
                <a:cs typeface="+mj-cs"/>
              </a:rPr>
              <a:t>Web Transaction Logs</a:t>
            </a:r>
          </a:p>
        </p:txBody>
      </p:sp>
      <p:sp>
        <p:nvSpPr>
          <p:cNvPr id="35843" name="Rectangle 1027">
            <a:extLst>
              <a:ext uri="{FF2B5EF4-FFF2-40B4-BE49-F238E27FC236}">
                <a16:creationId xmlns:a16="http://schemas.microsoft.com/office/drawing/2014/main" id="{D47E7EEB-D86B-4BF0-8002-1B94039A55E3}"/>
              </a:ext>
            </a:extLst>
          </p:cNvPr>
          <p:cNvSpPr>
            <a:spLocks noGrp="1" noChangeArrowheads="1"/>
          </p:cNvSpPr>
          <p:nvPr>
            <p:ph idx="1"/>
          </p:nvPr>
        </p:nvSpPr>
        <p:spPr/>
        <p:txBody>
          <a:bodyPr>
            <a:normAutofit fontScale="92500" lnSpcReduction="10000"/>
          </a:bodyPr>
          <a:lstStyle/>
          <a:p>
            <a:pPr eaLnBrk="1" hangingPunct="1">
              <a:defRPr/>
            </a:pPr>
            <a:r>
              <a:rPr lang="en-US" sz="3200" dirty="0">
                <a:ea typeface="+mn-ea"/>
                <a:cs typeface="+mn-cs"/>
              </a:rPr>
              <a:t>Built into Web server software</a:t>
            </a:r>
          </a:p>
          <a:p>
            <a:pPr eaLnBrk="1" hangingPunct="1">
              <a:defRPr/>
            </a:pPr>
            <a:r>
              <a:rPr lang="en-US" sz="3200" dirty="0">
                <a:ea typeface="+mn-ea"/>
                <a:cs typeface="+mn-cs"/>
              </a:rPr>
              <a:t>Record user activity at Web site</a:t>
            </a:r>
          </a:p>
          <a:p>
            <a:pPr eaLnBrk="1" hangingPunct="1">
              <a:defRPr/>
            </a:pPr>
            <a:r>
              <a:rPr lang="en-US" sz="3200" dirty="0">
                <a:ea typeface="+mn-ea"/>
                <a:cs typeface="+mn-cs"/>
              </a:rPr>
              <a:t>Provides much marketing data, especially combined with:</a:t>
            </a:r>
          </a:p>
          <a:p>
            <a:pPr lvl="1" eaLnBrk="1" hangingPunct="1">
              <a:defRPr/>
            </a:pPr>
            <a:r>
              <a:rPr lang="en-US" sz="2400" dirty="0">
                <a:ea typeface="ＭＳ Ｐゴシック" charset="0"/>
              </a:rPr>
              <a:t>Registration forms</a:t>
            </a:r>
          </a:p>
          <a:p>
            <a:pPr lvl="1" eaLnBrk="1" hangingPunct="1">
              <a:defRPr/>
            </a:pPr>
            <a:r>
              <a:rPr lang="en-US" sz="2400" dirty="0">
                <a:ea typeface="ＭＳ Ｐゴシック" charset="0"/>
              </a:rPr>
              <a:t>Shopping cart database</a:t>
            </a:r>
          </a:p>
          <a:p>
            <a:pPr eaLnBrk="1" hangingPunct="1">
              <a:defRPr/>
            </a:pPr>
            <a:r>
              <a:rPr lang="en-US" sz="3200" dirty="0">
                <a:ea typeface="+mn-ea"/>
                <a:cs typeface="+mn-cs"/>
              </a:rPr>
              <a:t>Answers questions such as:</a:t>
            </a:r>
          </a:p>
          <a:p>
            <a:pPr lvl="1" eaLnBrk="1" hangingPunct="1">
              <a:defRPr/>
            </a:pPr>
            <a:r>
              <a:rPr lang="en-US" sz="2400" dirty="0">
                <a:ea typeface="ＭＳ Ｐゴシック" charset="0"/>
              </a:rPr>
              <a:t>What are major patterns of interest and purchase?</a:t>
            </a:r>
          </a:p>
          <a:p>
            <a:pPr lvl="1" eaLnBrk="1" hangingPunct="1">
              <a:defRPr/>
            </a:pPr>
            <a:r>
              <a:rPr lang="en-US" sz="2400" dirty="0">
                <a:ea typeface="ＭＳ Ｐゴシック" charset="0"/>
              </a:rPr>
              <a:t>After home page, where do users go first? Second?</a:t>
            </a:r>
          </a:p>
          <a:p>
            <a:pPr marL="457200" lvl="1" indent="0" eaLnBrk="1" hangingPunct="1">
              <a:buFont typeface="Wingdings" pitchFamily="2" charset="2"/>
              <a:buNone/>
              <a:defRPr/>
            </a:pPr>
            <a:endParaRPr lang="en-US" sz="2400" dirty="0">
              <a:ea typeface="ＭＳ Ｐゴシック" charset="0"/>
            </a:endParaRPr>
          </a:p>
        </p:txBody>
      </p:sp>
      <p:sp>
        <p:nvSpPr>
          <p:cNvPr id="2" name="Slide Number Placeholder 1">
            <a:extLst>
              <a:ext uri="{FF2B5EF4-FFF2-40B4-BE49-F238E27FC236}">
                <a16:creationId xmlns:a16="http://schemas.microsoft.com/office/drawing/2014/main" id="{C6ED30FA-1FA3-7F72-0343-EDE2D743B137}"/>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40</a:t>
            </a:fld>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C63D0C9-428D-4ADB-B76F-7E92E735E9AD}"/>
              </a:ext>
            </a:extLst>
          </p:cNvPr>
          <p:cNvSpPr>
            <a:spLocks noGrp="1" noChangeArrowheads="1"/>
          </p:cNvSpPr>
          <p:nvPr>
            <p:ph type="title"/>
          </p:nvPr>
        </p:nvSpPr>
        <p:spPr/>
        <p:txBody>
          <a:bodyPr>
            <a:normAutofit/>
          </a:bodyPr>
          <a:lstStyle/>
          <a:p>
            <a:pPr eaLnBrk="1" hangingPunct="1">
              <a:defRPr/>
            </a:pPr>
            <a:r>
              <a:rPr lang="en-US" sz="4000" dirty="0">
                <a:ea typeface="+mj-ea"/>
                <a:cs typeface="+mj-cs"/>
              </a:rPr>
              <a:t>Tracking Files</a:t>
            </a:r>
          </a:p>
        </p:txBody>
      </p:sp>
      <p:sp>
        <p:nvSpPr>
          <p:cNvPr id="112642" name="Rectangle 3">
            <a:extLst>
              <a:ext uri="{FF2B5EF4-FFF2-40B4-BE49-F238E27FC236}">
                <a16:creationId xmlns:a16="http://schemas.microsoft.com/office/drawing/2014/main" id="{DCF947B1-4C09-4F7A-AA73-CD6FCD910DF5}"/>
              </a:ext>
            </a:extLst>
          </p:cNvPr>
          <p:cNvSpPr>
            <a:spLocks noGrp="1" noChangeArrowheads="1"/>
          </p:cNvSpPr>
          <p:nvPr>
            <p:ph idx="1"/>
          </p:nvPr>
        </p:nvSpPr>
        <p:spPr/>
        <p:txBody>
          <a:bodyPr/>
          <a:lstStyle/>
          <a:p>
            <a:pPr eaLnBrk="1" hangingPunct="1">
              <a:spcBef>
                <a:spcPts val="0"/>
              </a:spcBef>
              <a:buClr>
                <a:srgbClr val="EF6527"/>
              </a:buClr>
              <a:defRPr/>
            </a:pPr>
            <a:r>
              <a:rPr lang="en-US" altLang="en-US" sz="2800" b="0" dirty="0">
                <a:solidFill>
                  <a:srgbClr val="0C0C0C"/>
                </a:solidFill>
              </a:rPr>
              <a:t>Users tracked as they move from site to site</a:t>
            </a:r>
          </a:p>
          <a:p>
            <a:pPr eaLnBrk="1" hangingPunct="1">
              <a:spcBef>
                <a:spcPts val="0"/>
              </a:spcBef>
              <a:buClr>
                <a:srgbClr val="EF6527"/>
              </a:buClr>
              <a:defRPr/>
            </a:pPr>
            <a:r>
              <a:rPr lang="en-US" altLang="en-US" sz="2800" b="0" dirty="0">
                <a:solidFill>
                  <a:srgbClr val="0C0C0C"/>
                </a:solidFill>
              </a:rPr>
              <a:t>Four types of tracking files</a:t>
            </a:r>
          </a:p>
          <a:p>
            <a:pPr lvl="1" eaLnBrk="1" hangingPunct="1">
              <a:spcBef>
                <a:spcPts val="0"/>
              </a:spcBef>
              <a:defRPr/>
            </a:pPr>
            <a:r>
              <a:rPr lang="en-US" altLang="en-US" dirty="0">
                <a:solidFill>
                  <a:srgbClr val="0C0C0C"/>
                </a:solidFill>
              </a:rPr>
              <a:t>Cookies </a:t>
            </a:r>
          </a:p>
          <a:p>
            <a:pPr lvl="2" eaLnBrk="1" hangingPunct="1">
              <a:spcBef>
                <a:spcPts val="0"/>
              </a:spcBef>
              <a:defRPr/>
            </a:pPr>
            <a:r>
              <a:rPr lang="en-US" altLang="en-US" dirty="0">
                <a:solidFill>
                  <a:srgbClr val="0C0C0C"/>
                </a:solidFill>
              </a:rPr>
              <a:t>Small text file placed by Web site for understanding and identifying customers</a:t>
            </a:r>
          </a:p>
          <a:p>
            <a:pPr lvl="2" eaLnBrk="1" hangingPunct="1">
              <a:spcBef>
                <a:spcPts val="0"/>
              </a:spcBef>
              <a:defRPr/>
            </a:pPr>
            <a:r>
              <a:rPr lang="en-US" altLang="en-US" dirty="0">
                <a:solidFill>
                  <a:srgbClr val="0C0C0C"/>
                </a:solidFill>
              </a:rPr>
              <a:t>Allows web marketers to gather data on users</a:t>
            </a:r>
          </a:p>
          <a:p>
            <a:pPr lvl="2" eaLnBrk="1" hangingPunct="1">
              <a:spcBef>
                <a:spcPts val="0"/>
              </a:spcBef>
              <a:defRPr/>
            </a:pPr>
            <a:r>
              <a:rPr lang="en-US" altLang="en-US" dirty="0">
                <a:solidFill>
                  <a:srgbClr val="0C0C0C"/>
                </a:solidFill>
              </a:rPr>
              <a:t>Make shopping carts and quick checkout possible</a:t>
            </a:r>
          </a:p>
          <a:p>
            <a:pPr lvl="1" eaLnBrk="1" hangingPunct="1">
              <a:defRPr/>
            </a:pPr>
            <a:r>
              <a:rPr lang="en-US" altLang="en-US" dirty="0">
                <a:solidFill>
                  <a:srgbClr val="0C0C0C"/>
                </a:solidFill>
              </a:rPr>
              <a:t>Flash cookies </a:t>
            </a:r>
            <a:r>
              <a:rPr lang="en-US" sz="2000" dirty="0"/>
              <a:t>new way of </a:t>
            </a:r>
            <a:r>
              <a:rPr lang="en-US" sz="2000" b="1" dirty="0"/>
              <a:t>tracing your movement on the Internet</a:t>
            </a:r>
            <a:r>
              <a:rPr lang="en-US" sz="2000" dirty="0"/>
              <a:t> and storing lots of information about you. </a:t>
            </a:r>
            <a:r>
              <a:rPr lang="en-US" altLang="en-US" sz="2000" dirty="0">
                <a:solidFill>
                  <a:srgbClr val="0C0C0C"/>
                </a:solidFill>
              </a:rPr>
              <a:t>(</a:t>
            </a:r>
            <a:r>
              <a:rPr lang="en-US" sz="2000" dirty="0"/>
              <a:t>One disadvantage is that you can't locate them in your browser because they are clear and not easily seen in the list of cookies which you can access if you open the browser cookie manager, nor do they appear in databases or other browser-specific storage locations)</a:t>
            </a:r>
            <a:endParaRPr lang="en-US" altLang="en-US" sz="2000" dirty="0">
              <a:solidFill>
                <a:srgbClr val="0C0C0C"/>
              </a:solidFill>
            </a:endParaRPr>
          </a:p>
          <a:p>
            <a:pPr marL="0" indent="0" eaLnBrk="1" hangingPunct="1">
              <a:buClr>
                <a:srgbClr val="EF6527"/>
              </a:buClr>
              <a:buFont typeface="Wingdings" panose="05000000000000000000" pitchFamily="2" charset="2"/>
              <a:buNone/>
              <a:defRPr/>
            </a:pPr>
            <a:endParaRPr lang="en-US" altLang="en-US" dirty="0">
              <a:solidFill>
                <a:srgbClr val="0C0C0C"/>
              </a:solidFill>
            </a:endParaRPr>
          </a:p>
        </p:txBody>
      </p:sp>
      <p:sp>
        <p:nvSpPr>
          <p:cNvPr id="2" name="Slide Number Placeholder 1">
            <a:extLst>
              <a:ext uri="{FF2B5EF4-FFF2-40B4-BE49-F238E27FC236}">
                <a16:creationId xmlns:a16="http://schemas.microsoft.com/office/drawing/2014/main" id="{1FB26994-7E95-F91B-3655-B887D6628ACD}"/>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41</a:t>
            </a:fld>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70E44FD-85DA-4DEA-AE88-42B8B0CA7066}"/>
              </a:ext>
            </a:extLst>
          </p:cNvPr>
          <p:cNvSpPr>
            <a:spLocks noGrp="1" noChangeArrowheads="1"/>
          </p:cNvSpPr>
          <p:nvPr>
            <p:ph type="title"/>
          </p:nvPr>
        </p:nvSpPr>
        <p:spPr/>
        <p:txBody>
          <a:bodyPr>
            <a:normAutofit/>
          </a:bodyPr>
          <a:lstStyle/>
          <a:p>
            <a:pPr eaLnBrk="1" hangingPunct="1">
              <a:defRPr/>
            </a:pPr>
            <a:r>
              <a:rPr lang="en-US" sz="4000" dirty="0">
                <a:ea typeface="+mj-ea"/>
                <a:cs typeface="+mj-cs"/>
              </a:rPr>
              <a:t>Tracking Files</a:t>
            </a:r>
          </a:p>
        </p:txBody>
      </p:sp>
      <p:sp>
        <p:nvSpPr>
          <p:cNvPr id="112642" name="Rectangle 3">
            <a:extLst>
              <a:ext uri="{FF2B5EF4-FFF2-40B4-BE49-F238E27FC236}">
                <a16:creationId xmlns:a16="http://schemas.microsoft.com/office/drawing/2014/main" id="{9D1741A9-6E6E-42FF-912B-33A5CD270ED6}"/>
              </a:ext>
            </a:extLst>
          </p:cNvPr>
          <p:cNvSpPr>
            <a:spLocks noGrp="1" noChangeArrowheads="1"/>
          </p:cNvSpPr>
          <p:nvPr>
            <p:ph idx="1"/>
          </p:nvPr>
        </p:nvSpPr>
        <p:spPr/>
        <p:txBody>
          <a:bodyPr>
            <a:normAutofit/>
          </a:bodyPr>
          <a:lstStyle/>
          <a:p>
            <a:pPr lvl="1" eaLnBrk="1" hangingPunct="1">
              <a:defRPr/>
            </a:pPr>
            <a:r>
              <a:rPr lang="en-US" altLang="en-US" sz="2000" dirty="0">
                <a:solidFill>
                  <a:srgbClr val="0C0C0C"/>
                </a:solidFill>
              </a:rPr>
              <a:t>Web Beacons (</a:t>
            </a:r>
            <a:r>
              <a:rPr lang="ja-JP" altLang="en-US" sz="2000" dirty="0">
                <a:solidFill>
                  <a:srgbClr val="0C0C0C"/>
                </a:solidFill>
              </a:rPr>
              <a:t>“</a:t>
            </a:r>
            <a:r>
              <a:rPr lang="en-US" altLang="ja-JP" sz="2000" dirty="0">
                <a:solidFill>
                  <a:srgbClr val="0C0C0C"/>
                </a:solidFill>
              </a:rPr>
              <a:t>bugs</a:t>
            </a:r>
            <a:r>
              <a:rPr lang="ja-JP" altLang="en-US" sz="2000" dirty="0">
                <a:solidFill>
                  <a:srgbClr val="0C0C0C"/>
                </a:solidFill>
              </a:rPr>
              <a:t>”</a:t>
            </a:r>
            <a:r>
              <a:rPr lang="en-US" altLang="ja-JP" sz="2000" dirty="0">
                <a:solidFill>
                  <a:srgbClr val="0C0C0C"/>
                </a:solidFill>
              </a:rPr>
              <a:t>) </a:t>
            </a:r>
            <a:r>
              <a:rPr lang="en-US" sz="2400" dirty="0"/>
              <a:t>uses Adobe Flash software to </a:t>
            </a:r>
            <a:r>
              <a:rPr lang="en-US" sz="2400" b="1" dirty="0"/>
              <a:t>keep track of users navigation through a single website or a series of websites</a:t>
            </a:r>
            <a:r>
              <a:rPr lang="en-US" sz="2400" dirty="0"/>
              <a:t>. They also go by the name of web bugs and are normally used by websites that use third party traffic monitoring and tracking services. </a:t>
            </a:r>
          </a:p>
          <a:p>
            <a:pPr lvl="1" eaLnBrk="1" hangingPunct="1">
              <a:defRPr/>
            </a:pPr>
            <a:r>
              <a:rPr lang="en-US" sz="2400" b="1" dirty="0"/>
              <a:t>Web beacons might be used in connection with cookies to gain an understanding of how website's users navigate through and process the content contained in that website. </a:t>
            </a:r>
            <a:r>
              <a:rPr lang="en-US" sz="2400" dirty="0"/>
              <a:t>This came about because users delete cookies making browsing and tracking difficult</a:t>
            </a:r>
            <a:endParaRPr lang="en-US" altLang="ja-JP" sz="2400" dirty="0">
              <a:solidFill>
                <a:srgbClr val="0C0C0C"/>
              </a:solidFill>
            </a:endParaRPr>
          </a:p>
          <a:p>
            <a:pPr marL="0" indent="0" eaLnBrk="1" hangingPunct="1">
              <a:buClr>
                <a:srgbClr val="EF6527"/>
              </a:buClr>
              <a:buFont typeface="Wingdings" panose="05000000000000000000" pitchFamily="2" charset="2"/>
              <a:buNone/>
              <a:defRPr/>
            </a:pPr>
            <a:endParaRPr lang="en-US" altLang="en-US" sz="2400" dirty="0">
              <a:solidFill>
                <a:srgbClr val="0C0C0C"/>
              </a:solidFill>
            </a:endParaRPr>
          </a:p>
        </p:txBody>
      </p:sp>
      <p:sp>
        <p:nvSpPr>
          <p:cNvPr id="2" name="Slide Number Placeholder 1">
            <a:extLst>
              <a:ext uri="{FF2B5EF4-FFF2-40B4-BE49-F238E27FC236}">
                <a16:creationId xmlns:a16="http://schemas.microsoft.com/office/drawing/2014/main" id="{FBAE0C38-691E-F498-CF54-7745D55686FE}"/>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050">
            <a:extLst>
              <a:ext uri="{FF2B5EF4-FFF2-40B4-BE49-F238E27FC236}">
                <a16:creationId xmlns:a16="http://schemas.microsoft.com/office/drawing/2014/main" id="{DBCEC4C0-7C8C-44CB-9678-986340C7C56B}"/>
              </a:ext>
            </a:extLst>
          </p:cNvPr>
          <p:cNvSpPr>
            <a:spLocks noGrp="1" noChangeArrowheads="1"/>
          </p:cNvSpPr>
          <p:nvPr>
            <p:ph type="title"/>
          </p:nvPr>
        </p:nvSpPr>
        <p:spPr/>
        <p:txBody>
          <a:bodyPr>
            <a:normAutofit/>
          </a:bodyPr>
          <a:lstStyle/>
          <a:p>
            <a:pPr eaLnBrk="1" hangingPunct="1">
              <a:defRPr/>
            </a:pPr>
            <a:r>
              <a:rPr lang="en-US" sz="4000" dirty="0">
                <a:ea typeface="+mj-ea"/>
                <a:cs typeface="+mj-cs"/>
              </a:rPr>
              <a:t>Databases</a:t>
            </a:r>
          </a:p>
        </p:txBody>
      </p:sp>
      <p:sp>
        <p:nvSpPr>
          <p:cNvPr id="39939" name="Rectangle 2051">
            <a:extLst>
              <a:ext uri="{FF2B5EF4-FFF2-40B4-BE49-F238E27FC236}">
                <a16:creationId xmlns:a16="http://schemas.microsoft.com/office/drawing/2014/main" id="{5DCB3C4B-C088-4911-856F-F08397469403}"/>
              </a:ext>
            </a:extLst>
          </p:cNvPr>
          <p:cNvSpPr>
            <a:spLocks noGrp="1" noChangeArrowheads="1"/>
          </p:cNvSpPr>
          <p:nvPr>
            <p:ph idx="1"/>
          </p:nvPr>
        </p:nvSpPr>
        <p:spPr/>
        <p:txBody>
          <a:bodyPr>
            <a:normAutofit/>
          </a:bodyPr>
          <a:lstStyle/>
          <a:p>
            <a:pPr eaLnBrk="1" hangingPunct="1">
              <a:defRPr/>
            </a:pPr>
            <a:r>
              <a:rPr lang="en-US" sz="2400" dirty="0">
                <a:ea typeface="+mn-ea"/>
                <a:cs typeface="+mn-cs"/>
              </a:rPr>
              <a:t>Database: Stores records and attributes</a:t>
            </a:r>
          </a:p>
          <a:p>
            <a:pPr eaLnBrk="1" hangingPunct="1">
              <a:defRPr/>
            </a:pPr>
            <a:r>
              <a:rPr lang="en-US" sz="2400" dirty="0">
                <a:ea typeface="+mn-ea"/>
                <a:cs typeface="+mn-cs"/>
              </a:rPr>
              <a:t>Database management system (DBMS): </a:t>
            </a:r>
          </a:p>
          <a:p>
            <a:pPr lvl="1" eaLnBrk="1" hangingPunct="1">
              <a:defRPr/>
            </a:pPr>
            <a:r>
              <a:rPr lang="en-US" dirty="0">
                <a:ea typeface="ＭＳ Ｐゴシック" charset="0"/>
              </a:rPr>
              <a:t>Software used to create, maintain, and access databases</a:t>
            </a:r>
          </a:p>
          <a:p>
            <a:pPr eaLnBrk="1" hangingPunct="1">
              <a:defRPr/>
            </a:pPr>
            <a:r>
              <a:rPr lang="en-US" sz="2400" dirty="0">
                <a:ea typeface="+mn-ea"/>
                <a:cs typeface="+mn-cs"/>
              </a:rPr>
              <a:t>SQL (Structured Query Language): </a:t>
            </a:r>
          </a:p>
          <a:p>
            <a:pPr lvl="1" eaLnBrk="1" hangingPunct="1">
              <a:defRPr/>
            </a:pPr>
            <a:r>
              <a:rPr lang="en-US" dirty="0">
                <a:ea typeface="ＭＳ Ｐゴシック" charset="0"/>
              </a:rPr>
              <a:t>Industry-standard database query and manipulation language used in a relational database</a:t>
            </a:r>
          </a:p>
          <a:p>
            <a:pPr eaLnBrk="1" hangingPunct="1">
              <a:defRPr/>
            </a:pPr>
            <a:r>
              <a:rPr lang="en-US" sz="2400" dirty="0">
                <a:ea typeface="+mn-ea"/>
                <a:cs typeface="+mn-cs"/>
              </a:rPr>
              <a:t>Relational database: </a:t>
            </a:r>
          </a:p>
          <a:p>
            <a:pPr lvl="1" eaLnBrk="1" hangingPunct="1">
              <a:defRPr/>
            </a:pPr>
            <a:r>
              <a:rPr lang="en-US" dirty="0">
                <a:ea typeface="ＭＳ Ｐゴシック" charset="0"/>
              </a:rPr>
              <a:t>Represents data as two-dimensional tables with records organized in rows and attributes in columns; data within different tables can be flexibly related as long as the tables share a common data element</a:t>
            </a:r>
          </a:p>
        </p:txBody>
      </p:sp>
      <p:sp>
        <p:nvSpPr>
          <p:cNvPr id="2" name="Slide Number Placeholder 1">
            <a:extLst>
              <a:ext uri="{FF2B5EF4-FFF2-40B4-BE49-F238E27FC236}">
                <a16:creationId xmlns:a16="http://schemas.microsoft.com/office/drawing/2014/main" id="{91450250-465A-D6C8-BEC6-C9AF9C758A2B}"/>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43</a:t>
            </a:fld>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a:extLst>
              <a:ext uri="{FF2B5EF4-FFF2-40B4-BE49-F238E27FC236}">
                <a16:creationId xmlns:a16="http://schemas.microsoft.com/office/drawing/2014/main" id="{12C42588-DD46-4B9F-B88E-861E621919B5}"/>
              </a:ext>
            </a:extLst>
          </p:cNvPr>
          <p:cNvSpPr>
            <a:spLocks noGrp="1" noChangeArrowheads="1"/>
          </p:cNvSpPr>
          <p:nvPr>
            <p:ph type="title"/>
          </p:nvPr>
        </p:nvSpPr>
        <p:spPr/>
        <p:txBody>
          <a:bodyPr>
            <a:normAutofit/>
          </a:bodyPr>
          <a:lstStyle/>
          <a:p>
            <a:pPr eaLnBrk="1" hangingPunct="1">
              <a:defRPr/>
            </a:pPr>
            <a:r>
              <a:rPr lang="en-US" sz="4000" dirty="0">
                <a:ea typeface="+mj-ea"/>
                <a:cs typeface="+mj-cs"/>
              </a:rPr>
              <a:t>Data Warehouses and Data Mining</a:t>
            </a:r>
          </a:p>
        </p:txBody>
      </p:sp>
      <p:sp>
        <p:nvSpPr>
          <p:cNvPr id="115714" name="Rectangle 2051">
            <a:extLst>
              <a:ext uri="{FF2B5EF4-FFF2-40B4-BE49-F238E27FC236}">
                <a16:creationId xmlns:a16="http://schemas.microsoft.com/office/drawing/2014/main" id="{4051CF5C-931D-4395-BFCD-6490BDCAE66E}"/>
              </a:ext>
            </a:extLst>
          </p:cNvPr>
          <p:cNvSpPr>
            <a:spLocks noGrp="1" noChangeArrowheads="1"/>
          </p:cNvSpPr>
          <p:nvPr>
            <p:ph idx="1"/>
          </p:nvPr>
        </p:nvSpPr>
        <p:spPr/>
        <p:txBody>
          <a:bodyPr>
            <a:normAutofit/>
          </a:bodyPr>
          <a:lstStyle/>
          <a:p>
            <a:pPr eaLnBrk="1" hangingPunct="1">
              <a:buClr>
                <a:srgbClr val="EF6527"/>
              </a:buClr>
              <a:defRPr/>
            </a:pPr>
            <a:r>
              <a:rPr lang="en-US" altLang="en-US" sz="2800" dirty="0">
                <a:solidFill>
                  <a:srgbClr val="0C0C0C"/>
                </a:solidFill>
              </a:rPr>
              <a:t>Data warehouse: </a:t>
            </a:r>
          </a:p>
          <a:p>
            <a:pPr lvl="1" eaLnBrk="1" hangingPunct="1">
              <a:defRPr/>
            </a:pPr>
            <a:r>
              <a:rPr lang="en-US" altLang="en-US" sz="2000" dirty="0">
                <a:solidFill>
                  <a:srgbClr val="0C0C0C"/>
                </a:solidFill>
              </a:rPr>
              <a:t>Collects firm</a:t>
            </a:r>
            <a:r>
              <a:rPr lang="ja-JP" altLang="en-US" sz="2000" dirty="0">
                <a:solidFill>
                  <a:srgbClr val="0C0C0C"/>
                </a:solidFill>
              </a:rPr>
              <a:t>’</a:t>
            </a:r>
            <a:r>
              <a:rPr lang="en-US" altLang="ja-JP" sz="2000" dirty="0">
                <a:solidFill>
                  <a:srgbClr val="0C0C0C"/>
                </a:solidFill>
              </a:rPr>
              <a:t>s transactional and customer data in single location for offline analysis by marketers and site managers</a:t>
            </a:r>
          </a:p>
          <a:p>
            <a:pPr eaLnBrk="1" hangingPunct="1">
              <a:buClr>
                <a:srgbClr val="EF6527"/>
              </a:buClr>
              <a:defRPr/>
            </a:pPr>
            <a:r>
              <a:rPr lang="en-US" altLang="en-US" sz="2800" dirty="0">
                <a:solidFill>
                  <a:srgbClr val="0C0C0C"/>
                </a:solidFill>
              </a:rPr>
              <a:t>Data mining:</a:t>
            </a:r>
          </a:p>
          <a:p>
            <a:pPr lvl="1" eaLnBrk="1" hangingPunct="1">
              <a:defRPr/>
            </a:pPr>
            <a:r>
              <a:rPr lang="en-US" altLang="en-US" sz="2000" dirty="0">
                <a:solidFill>
                  <a:srgbClr val="0C0C0C"/>
                </a:solidFill>
              </a:rPr>
              <a:t>Analytical techniques to find patterns in data, model behavior of customers, develop customer profiles</a:t>
            </a:r>
          </a:p>
          <a:p>
            <a:pPr lvl="2" eaLnBrk="1" hangingPunct="1">
              <a:defRPr/>
            </a:pPr>
            <a:r>
              <a:rPr lang="en-US" altLang="en-US" sz="1800" dirty="0">
                <a:solidFill>
                  <a:srgbClr val="0C0C0C"/>
                </a:solidFill>
              </a:rPr>
              <a:t>Query-driven data mining</a:t>
            </a:r>
          </a:p>
          <a:p>
            <a:pPr lvl="2" eaLnBrk="1" hangingPunct="1">
              <a:defRPr/>
            </a:pPr>
            <a:r>
              <a:rPr lang="en-US" altLang="en-US" sz="1800" dirty="0">
                <a:solidFill>
                  <a:srgbClr val="0C0C0C"/>
                </a:solidFill>
              </a:rPr>
              <a:t>Model-driven data mining</a:t>
            </a:r>
          </a:p>
          <a:p>
            <a:pPr lvl="2" eaLnBrk="1" hangingPunct="1">
              <a:defRPr/>
            </a:pPr>
            <a:r>
              <a:rPr lang="en-US" altLang="en-US" sz="1800" dirty="0">
                <a:solidFill>
                  <a:srgbClr val="0C0C0C"/>
                </a:solidFill>
              </a:rPr>
              <a:t>Rule-based data mining</a:t>
            </a:r>
          </a:p>
          <a:p>
            <a:pPr eaLnBrk="1" hangingPunct="1">
              <a:buClr>
                <a:srgbClr val="EF6527"/>
              </a:buClr>
              <a:defRPr/>
            </a:pPr>
            <a:endParaRPr lang="en-US" altLang="en-US" sz="2800" dirty="0">
              <a:solidFill>
                <a:srgbClr val="0C0C0C"/>
              </a:solidFill>
            </a:endParaRPr>
          </a:p>
        </p:txBody>
      </p:sp>
      <p:sp>
        <p:nvSpPr>
          <p:cNvPr id="2" name="Slide Number Placeholder 1">
            <a:extLst>
              <a:ext uri="{FF2B5EF4-FFF2-40B4-BE49-F238E27FC236}">
                <a16:creationId xmlns:a16="http://schemas.microsoft.com/office/drawing/2014/main" id="{7671E453-F4ED-FB2F-2DDB-9E13671286B8}"/>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44</a:t>
            </a:fld>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836AA2-C876-4C04-9091-D2ECE2E7D536}"/>
              </a:ext>
            </a:extLst>
          </p:cNvPr>
          <p:cNvSpPr>
            <a:spLocks noGrp="1" noChangeArrowheads="1"/>
          </p:cNvSpPr>
          <p:nvPr>
            <p:ph type="title"/>
          </p:nvPr>
        </p:nvSpPr>
        <p:spPr/>
        <p:txBody>
          <a:bodyPr>
            <a:normAutofit/>
          </a:bodyPr>
          <a:lstStyle/>
          <a:p>
            <a:pPr eaLnBrk="1" hangingPunct="1">
              <a:defRPr/>
            </a:pPr>
            <a:r>
              <a:rPr lang="en-US" sz="4000" dirty="0">
                <a:ea typeface="+mj-ea"/>
                <a:cs typeface="+mj-cs"/>
              </a:rPr>
              <a:t>Customer Relationship</a:t>
            </a:r>
            <a:br>
              <a:rPr lang="en-US" sz="4000" dirty="0">
                <a:ea typeface="+mj-ea"/>
                <a:cs typeface="+mj-cs"/>
              </a:rPr>
            </a:br>
            <a:r>
              <a:rPr lang="en-US" sz="4000" dirty="0">
                <a:ea typeface="+mj-ea"/>
                <a:cs typeface="+mj-cs"/>
              </a:rPr>
              <a:t>Management (CRM) Systems</a:t>
            </a:r>
          </a:p>
        </p:txBody>
      </p:sp>
      <p:sp>
        <p:nvSpPr>
          <p:cNvPr id="45059" name="Rectangle 3">
            <a:extLst>
              <a:ext uri="{FF2B5EF4-FFF2-40B4-BE49-F238E27FC236}">
                <a16:creationId xmlns:a16="http://schemas.microsoft.com/office/drawing/2014/main" id="{F02CB89D-C0F3-496A-B6D2-BFF50597004D}"/>
              </a:ext>
            </a:extLst>
          </p:cNvPr>
          <p:cNvSpPr>
            <a:spLocks noGrp="1" noChangeArrowheads="1"/>
          </p:cNvSpPr>
          <p:nvPr>
            <p:ph idx="1"/>
          </p:nvPr>
        </p:nvSpPr>
        <p:spPr/>
        <p:txBody>
          <a:bodyPr/>
          <a:lstStyle/>
          <a:p>
            <a:pPr eaLnBrk="1" hangingPunct="1">
              <a:defRPr/>
            </a:pPr>
            <a:r>
              <a:rPr lang="en-US" sz="2800" dirty="0">
                <a:ea typeface="+mn-ea"/>
                <a:cs typeface="+mn-cs"/>
              </a:rPr>
              <a:t>Create customer profiles:</a:t>
            </a:r>
          </a:p>
          <a:p>
            <a:pPr lvl="1" eaLnBrk="1" hangingPunct="1">
              <a:defRPr/>
            </a:pPr>
            <a:r>
              <a:rPr lang="en-US" sz="2000" dirty="0">
                <a:ea typeface="ＭＳ Ｐゴシック" charset="0"/>
              </a:rPr>
              <a:t>Product and usage summary data</a:t>
            </a:r>
          </a:p>
          <a:p>
            <a:pPr lvl="1" eaLnBrk="1" hangingPunct="1">
              <a:defRPr/>
            </a:pPr>
            <a:r>
              <a:rPr lang="en-US" sz="2000" dirty="0">
                <a:ea typeface="ＭＳ Ｐゴシック" charset="0"/>
              </a:rPr>
              <a:t>Demographic and psychographic data</a:t>
            </a:r>
          </a:p>
          <a:p>
            <a:pPr lvl="1" eaLnBrk="1" hangingPunct="1">
              <a:defRPr/>
            </a:pPr>
            <a:r>
              <a:rPr lang="en-US" sz="2000" dirty="0">
                <a:ea typeface="ＭＳ Ｐゴシック" charset="0"/>
              </a:rPr>
              <a:t>Profitability measures</a:t>
            </a:r>
          </a:p>
          <a:p>
            <a:pPr lvl="1" eaLnBrk="1" hangingPunct="1">
              <a:defRPr/>
            </a:pPr>
            <a:r>
              <a:rPr lang="en-US" sz="2000" dirty="0">
                <a:ea typeface="ＭＳ Ｐゴシック" charset="0"/>
              </a:rPr>
              <a:t>Contact history </a:t>
            </a:r>
          </a:p>
          <a:p>
            <a:pPr lvl="1" eaLnBrk="1" hangingPunct="1">
              <a:defRPr/>
            </a:pPr>
            <a:r>
              <a:rPr lang="en-US" sz="2000" dirty="0">
                <a:ea typeface="ＭＳ Ｐゴシック" charset="0"/>
              </a:rPr>
              <a:t>Marketing and sales information</a:t>
            </a:r>
          </a:p>
          <a:p>
            <a:pPr eaLnBrk="1" hangingPunct="1">
              <a:defRPr/>
            </a:pPr>
            <a:r>
              <a:rPr lang="en-US" sz="2800" dirty="0">
                <a:ea typeface="+mn-ea"/>
                <a:cs typeface="+mn-cs"/>
              </a:rPr>
              <a:t>Customer data used to:</a:t>
            </a:r>
          </a:p>
          <a:p>
            <a:pPr lvl="1" eaLnBrk="1" hangingPunct="1">
              <a:defRPr/>
            </a:pPr>
            <a:r>
              <a:rPr lang="en-US" sz="2000" dirty="0">
                <a:ea typeface="ＭＳ Ｐゴシック" charset="0"/>
              </a:rPr>
              <a:t>Develop and sell additional products</a:t>
            </a:r>
          </a:p>
          <a:p>
            <a:pPr lvl="1" eaLnBrk="1" hangingPunct="1">
              <a:defRPr/>
            </a:pPr>
            <a:r>
              <a:rPr lang="en-US" sz="2000" dirty="0">
                <a:ea typeface="ＭＳ Ｐゴシック" charset="0"/>
              </a:rPr>
              <a:t>Identify profitable customers</a:t>
            </a:r>
          </a:p>
          <a:p>
            <a:pPr lvl="1" eaLnBrk="1" hangingPunct="1">
              <a:defRPr/>
            </a:pPr>
            <a:r>
              <a:rPr lang="en-US" sz="2000" dirty="0">
                <a:ea typeface="ＭＳ Ｐゴシック" charset="0"/>
              </a:rPr>
              <a:t>Optimize service delivery, and so on</a:t>
            </a:r>
          </a:p>
        </p:txBody>
      </p:sp>
      <p:sp>
        <p:nvSpPr>
          <p:cNvPr id="2" name="Slide Number Placeholder 1">
            <a:extLst>
              <a:ext uri="{FF2B5EF4-FFF2-40B4-BE49-F238E27FC236}">
                <a16:creationId xmlns:a16="http://schemas.microsoft.com/office/drawing/2014/main" id="{1633437F-2248-B829-4751-BAC02A77B8CF}"/>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45</a:t>
            </a:fld>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5">
            <a:extLst>
              <a:ext uri="{FF2B5EF4-FFF2-40B4-BE49-F238E27FC236}">
                <a16:creationId xmlns:a16="http://schemas.microsoft.com/office/drawing/2014/main" id="{4A3062BA-6EFB-472C-8853-1F76C4C3E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1343025"/>
            <a:ext cx="71024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2">
            <a:extLst>
              <a:ext uri="{FF2B5EF4-FFF2-40B4-BE49-F238E27FC236}">
                <a16:creationId xmlns:a16="http://schemas.microsoft.com/office/drawing/2014/main" id="{93C4C535-717C-42C4-9942-A7292AE41094}"/>
              </a:ext>
            </a:extLst>
          </p:cNvPr>
          <p:cNvSpPr>
            <a:spLocks noGrp="1" noChangeArrowheads="1"/>
          </p:cNvSpPr>
          <p:nvPr>
            <p:ph type="title"/>
          </p:nvPr>
        </p:nvSpPr>
        <p:spPr>
          <a:xfrm>
            <a:off x="822960" y="286605"/>
            <a:ext cx="7543800" cy="932596"/>
          </a:xfrm>
        </p:spPr>
        <p:txBody>
          <a:bodyPr>
            <a:normAutofit/>
          </a:bodyPr>
          <a:lstStyle/>
          <a:p>
            <a:pPr eaLnBrk="1" hangingPunct="1">
              <a:defRPr/>
            </a:pPr>
            <a:r>
              <a:rPr lang="en-US" sz="4000" dirty="0">
                <a:ea typeface="+mj-ea"/>
                <a:cs typeface="+mj-cs"/>
              </a:rPr>
              <a:t>A CRM System</a:t>
            </a:r>
          </a:p>
        </p:txBody>
      </p:sp>
      <p:sp>
        <p:nvSpPr>
          <p:cNvPr id="5" name="Slide Number Placeholder 4">
            <a:extLst>
              <a:ext uri="{FF2B5EF4-FFF2-40B4-BE49-F238E27FC236}">
                <a16:creationId xmlns:a16="http://schemas.microsoft.com/office/drawing/2014/main" id="{C6B6081D-AD93-5361-29BE-2D7F2A046070}"/>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46</a:t>
            </a:fld>
            <a:endParaRPr lang="en-US"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5FA0660B-E194-4FA5-B104-2122D8764ADB}"/>
              </a:ext>
            </a:extLst>
          </p:cNvPr>
          <p:cNvSpPr>
            <a:spLocks noGrp="1" noChangeArrowheads="1"/>
          </p:cNvSpPr>
          <p:nvPr>
            <p:ph type="title"/>
          </p:nvPr>
        </p:nvSpPr>
        <p:spPr/>
        <p:txBody>
          <a:bodyPr>
            <a:normAutofit/>
          </a:bodyPr>
          <a:lstStyle/>
          <a:p>
            <a:pPr eaLnBrk="1" hangingPunct="1">
              <a:defRPr/>
            </a:pPr>
            <a:r>
              <a:rPr lang="en-US" sz="4000" dirty="0">
                <a:ea typeface="+mj-ea"/>
                <a:cs typeface="+mj-cs"/>
              </a:rPr>
              <a:t>Online Marketing Metrics: Lexicon</a:t>
            </a:r>
            <a:endParaRPr lang="en-US" sz="1800" dirty="0">
              <a:ea typeface="+mj-ea"/>
              <a:cs typeface="+mj-cs"/>
            </a:endParaRPr>
          </a:p>
        </p:txBody>
      </p:sp>
      <p:sp>
        <p:nvSpPr>
          <p:cNvPr id="31747" name="Rectangle 1027">
            <a:extLst>
              <a:ext uri="{FF2B5EF4-FFF2-40B4-BE49-F238E27FC236}">
                <a16:creationId xmlns:a16="http://schemas.microsoft.com/office/drawing/2014/main" id="{D2996B35-2D25-430E-9511-361070896C18}"/>
              </a:ext>
            </a:extLst>
          </p:cNvPr>
          <p:cNvSpPr>
            <a:spLocks noGrp="1" noChangeArrowheads="1"/>
          </p:cNvSpPr>
          <p:nvPr>
            <p:ph idx="1"/>
          </p:nvPr>
        </p:nvSpPr>
        <p:spPr>
          <a:xfrm>
            <a:off x="822959" y="1845734"/>
            <a:ext cx="4130041" cy="4023360"/>
          </a:xfrm>
        </p:spPr>
        <p:txBody>
          <a:bodyPr/>
          <a:lstStyle/>
          <a:p>
            <a:pPr eaLnBrk="1" hangingPunct="1">
              <a:spcBef>
                <a:spcPct val="0"/>
              </a:spcBef>
              <a:defRPr/>
            </a:pPr>
            <a:r>
              <a:rPr lang="en-US" b="1" dirty="0">
                <a:latin typeface="Calibri" charset="0"/>
                <a:ea typeface="+mn-ea"/>
                <a:cs typeface="+mn-cs"/>
              </a:rPr>
              <a:t>Audience size or market share</a:t>
            </a:r>
          </a:p>
          <a:p>
            <a:pPr lvl="1" eaLnBrk="1" hangingPunct="1">
              <a:spcBef>
                <a:spcPct val="0"/>
              </a:spcBef>
              <a:defRPr/>
            </a:pPr>
            <a:r>
              <a:rPr lang="en-US" dirty="0">
                <a:latin typeface="Calibri" charset="0"/>
                <a:ea typeface="ＭＳ Ｐゴシック" charset="0"/>
              </a:rPr>
              <a:t>Impressions </a:t>
            </a:r>
            <a:r>
              <a:rPr lang="en-US" sz="1200" dirty="0">
                <a:latin typeface="Calibri" charset="0"/>
                <a:ea typeface="ＭＳ Ｐゴシック" charset="0"/>
              </a:rPr>
              <a:t>(# of times Ad is served)</a:t>
            </a:r>
          </a:p>
          <a:p>
            <a:pPr lvl="1" eaLnBrk="1" hangingPunct="1">
              <a:spcBef>
                <a:spcPct val="0"/>
              </a:spcBef>
              <a:defRPr/>
            </a:pPr>
            <a:r>
              <a:rPr lang="en-US" dirty="0">
                <a:latin typeface="Calibri" charset="0"/>
                <a:ea typeface="ＭＳ Ｐゴシック" charset="0"/>
              </a:rPr>
              <a:t>Click-through rate (CTR)</a:t>
            </a:r>
          </a:p>
          <a:p>
            <a:pPr lvl="1" eaLnBrk="1" hangingPunct="1">
              <a:spcBef>
                <a:spcPct val="0"/>
              </a:spcBef>
              <a:defRPr/>
            </a:pPr>
            <a:r>
              <a:rPr lang="en-US" dirty="0">
                <a:latin typeface="Calibri" charset="0"/>
                <a:ea typeface="ＭＳ Ｐゴシック" charset="0"/>
              </a:rPr>
              <a:t>View-through rate (VTR)</a:t>
            </a:r>
          </a:p>
          <a:p>
            <a:pPr lvl="1" eaLnBrk="1" hangingPunct="1">
              <a:spcBef>
                <a:spcPct val="0"/>
              </a:spcBef>
              <a:defRPr/>
            </a:pPr>
            <a:r>
              <a:rPr lang="en-US" dirty="0">
                <a:latin typeface="Calibri" charset="0"/>
                <a:ea typeface="ＭＳ Ｐゴシック" charset="0"/>
              </a:rPr>
              <a:t>Hits</a:t>
            </a:r>
          </a:p>
          <a:p>
            <a:pPr lvl="1" eaLnBrk="1" hangingPunct="1">
              <a:spcBef>
                <a:spcPct val="0"/>
              </a:spcBef>
              <a:defRPr/>
            </a:pPr>
            <a:r>
              <a:rPr lang="en-US" dirty="0">
                <a:latin typeface="Calibri" charset="0"/>
                <a:ea typeface="ＭＳ Ｐゴシック" charset="0"/>
              </a:rPr>
              <a:t>Page views</a:t>
            </a:r>
          </a:p>
          <a:p>
            <a:pPr lvl="1" eaLnBrk="1" hangingPunct="1">
              <a:spcBef>
                <a:spcPct val="0"/>
              </a:spcBef>
              <a:defRPr/>
            </a:pPr>
            <a:r>
              <a:rPr lang="en-US" dirty="0">
                <a:latin typeface="Calibri" charset="0"/>
                <a:ea typeface="ＭＳ Ｐゴシック" charset="0"/>
              </a:rPr>
              <a:t>Stickiness (duration)</a:t>
            </a:r>
          </a:p>
          <a:p>
            <a:pPr lvl="1" eaLnBrk="1" hangingPunct="1">
              <a:spcBef>
                <a:spcPct val="0"/>
              </a:spcBef>
              <a:defRPr/>
            </a:pPr>
            <a:r>
              <a:rPr lang="en-US" dirty="0">
                <a:latin typeface="Calibri" charset="0"/>
                <a:ea typeface="ＭＳ Ｐゴシック" charset="0"/>
              </a:rPr>
              <a:t>Unique visitors</a:t>
            </a:r>
          </a:p>
          <a:p>
            <a:pPr lvl="1" eaLnBrk="1" hangingPunct="1">
              <a:spcBef>
                <a:spcPct val="0"/>
              </a:spcBef>
              <a:defRPr/>
            </a:pPr>
            <a:r>
              <a:rPr lang="en-US" dirty="0">
                <a:latin typeface="Calibri" charset="0"/>
                <a:ea typeface="ＭＳ Ｐゴシック" charset="0"/>
              </a:rPr>
              <a:t>Loyalty</a:t>
            </a:r>
          </a:p>
          <a:p>
            <a:pPr lvl="1" eaLnBrk="1" hangingPunct="1">
              <a:spcBef>
                <a:spcPct val="0"/>
              </a:spcBef>
              <a:defRPr/>
            </a:pPr>
            <a:r>
              <a:rPr lang="en-US" dirty="0">
                <a:latin typeface="Calibri" charset="0"/>
                <a:ea typeface="ＭＳ Ｐゴシック" charset="0"/>
              </a:rPr>
              <a:t>Reach</a:t>
            </a:r>
          </a:p>
          <a:p>
            <a:pPr lvl="1" eaLnBrk="1" hangingPunct="1">
              <a:spcBef>
                <a:spcPct val="0"/>
              </a:spcBef>
              <a:defRPr/>
            </a:pPr>
            <a:r>
              <a:rPr lang="en-US" dirty="0">
                <a:latin typeface="Calibri" charset="0"/>
                <a:ea typeface="ＭＳ Ｐゴシック" charset="0"/>
              </a:rPr>
              <a:t>Recency</a:t>
            </a:r>
          </a:p>
        </p:txBody>
      </p:sp>
      <p:sp>
        <p:nvSpPr>
          <p:cNvPr id="31748" name="Content Placeholder 1">
            <a:extLst>
              <a:ext uri="{FF2B5EF4-FFF2-40B4-BE49-F238E27FC236}">
                <a16:creationId xmlns:a16="http://schemas.microsoft.com/office/drawing/2014/main" id="{8E4B2C44-6DA3-44DA-898D-9234E80D89CD}"/>
              </a:ext>
            </a:extLst>
          </p:cNvPr>
          <p:cNvSpPr>
            <a:spLocks noGrp="1"/>
          </p:cNvSpPr>
          <p:nvPr>
            <p:ph sz="half" idx="4294967295"/>
          </p:nvPr>
        </p:nvSpPr>
        <p:spPr>
          <a:xfrm>
            <a:off x="5334000" y="1845734"/>
            <a:ext cx="3032760" cy="4402666"/>
          </a:xfrm>
        </p:spPr>
        <p:txBody>
          <a:bodyPr/>
          <a:lstStyle/>
          <a:p>
            <a:pPr eaLnBrk="1" hangingPunct="1">
              <a:spcBef>
                <a:spcPct val="0"/>
              </a:spcBef>
              <a:defRPr/>
            </a:pPr>
            <a:r>
              <a:rPr lang="en-US" b="1" dirty="0">
                <a:solidFill>
                  <a:schemeClr val="tx1"/>
                </a:solidFill>
                <a:ea typeface="+mn-ea"/>
                <a:cs typeface="+mn-cs"/>
              </a:rPr>
              <a:t>Conversion to customer</a:t>
            </a:r>
          </a:p>
          <a:p>
            <a:pPr lvl="1" eaLnBrk="1" hangingPunct="1">
              <a:spcBef>
                <a:spcPct val="0"/>
              </a:spcBef>
              <a:defRPr/>
            </a:pPr>
            <a:r>
              <a:rPr lang="en-US" dirty="0">
                <a:solidFill>
                  <a:schemeClr val="tx1"/>
                </a:solidFill>
                <a:ea typeface="ＭＳ Ｐゴシック" charset="0"/>
              </a:rPr>
              <a:t>Acquisition rate </a:t>
            </a:r>
            <a:r>
              <a:rPr lang="en-US" sz="1200" dirty="0">
                <a:solidFill>
                  <a:schemeClr val="tx1"/>
                </a:solidFill>
                <a:ea typeface="ＭＳ Ｐゴシック" charset="0"/>
              </a:rPr>
              <a:t>(visiting </a:t>
            </a:r>
            <a:r>
              <a:rPr lang="en-US" sz="1200" dirty="0" err="1">
                <a:solidFill>
                  <a:schemeClr val="tx1"/>
                </a:solidFill>
                <a:ea typeface="ＭＳ Ｐゴシック" charset="0"/>
              </a:rPr>
              <a:t>pgs</a:t>
            </a:r>
            <a:r>
              <a:rPr lang="en-US" sz="1200" dirty="0">
                <a:solidFill>
                  <a:schemeClr val="tx1"/>
                </a:solidFill>
                <a:ea typeface="ＭＳ Ｐゴシック" charset="0"/>
              </a:rPr>
              <a:t>)</a:t>
            </a:r>
          </a:p>
          <a:p>
            <a:pPr lvl="1" eaLnBrk="1" hangingPunct="1">
              <a:spcBef>
                <a:spcPct val="0"/>
              </a:spcBef>
              <a:defRPr/>
            </a:pPr>
            <a:r>
              <a:rPr lang="en-US" dirty="0">
                <a:solidFill>
                  <a:schemeClr val="tx1"/>
                </a:solidFill>
                <a:ea typeface="ＭＳ Ｐゴシック" charset="0"/>
              </a:rPr>
              <a:t>Conversion rate</a:t>
            </a:r>
          </a:p>
          <a:p>
            <a:pPr lvl="1" eaLnBrk="1" hangingPunct="1">
              <a:spcBef>
                <a:spcPct val="0"/>
              </a:spcBef>
              <a:defRPr/>
            </a:pPr>
            <a:r>
              <a:rPr lang="en-US" dirty="0">
                <a:solidFill>
                  <a:schemeClr val="tx1"/>
                </a:solidFill>
                <a:ea typeface="ＭＳ Ｐゴシック" charset="0"/>
              </a:rPr>
              <a:t>Browse-to-buy ratio</a:t>
            </a:r>
          </a:p>
          <a:p>
            <a:pPr lvl="1" eaLnBrk="1" hangingPunct="1">
              <a:spcBef>
                <a:spcPct val="0"/>
              </a:spcBef>
              <a:defRPr/>
            </a:pPr>
            <a:r>
              <a:rPr lang="en-US" dirty="0">
                <a:solidFill>
                  <a:schemeClr val="tx1"/>
                </a:solidFill>
                <a:ea typeface="ＭＳ Ｐゴシック" charset="0"/>
              </a:rPr>
              <a:t>View-to-cart ratio</a:t>
            </a:r>
          </a:p>
          <a:p>
            <a:pPr lvl="1" eaLnBrk="1" hangingPunct="1">
              <a:spcBef>
                <a:spcPct val="0"/>
              </a:spcBef>
              <a:defRPr/>
            </a:pPr>
            <a:r>
              <a:rPr lang="en-US" dirty="0">
                <a:solidFill>
                  <a:schemeClr val="tx1"/>
                </a:solidFill>
                <a:ea typeface="ＭＳ Ｐゴシック" charset="0"/>
              </a:rPr>
              <a:t>Cart conversion rate</a:t>
            </a:r>
          </a:p>
          <a:p>
            <a:pPr lvl="1" eaLnBrk="1" hangingPunct="1">
              <a:spcBef>
                <a:spcPct val="0"/>
              </a:spcBef>
              <a:defRPr/>
            </a:pPr>
            <a:r>
              <a:rPr lang="en-US" dirty="0">
                <a:solidFill>
                  <a:schemeClr val="tx1"/>
                </a:solidFill>
                <a:ea typeface="ＭＳ Ｐゴシック" charset="0"/>
              </a:rPr>
              <a:t>Checkout conversion rate </a:t>
            </a:r>
          </a:p>
          <a:p>
            <a:pPr lvl="1" eaLnBrk="1" hangingPunct="1">
              <a:spcBef>
                <a:spcPct val="0"/>
              </a:spcBef>
              <a:defRPr/>
            </a:pPr>
            <a:r>
              <a:rPr lang="en-US" dirty="0">
                <a:solidFill>
                  <a:schemeClr val="tx1"/>
                </a:solidFill>
                <a:ea typeface="ＭＳ Ｐゴシック" charset="0"/>
              </a:rPr>
              <a:t>Abandonment rate</a:t>
            </a:r>
          </a:p>
          <a:p>
            <a:pPr lvl="1" eaLnBrk="1" hangingPunct="1">
              <a:spcBef>
                <a:spcPct val="0"/>
              </a:spcBef>
              <a:defRPr/>
            </a:pPr>
            <a:r>
              <a:rPr lang="en-US" dirty="0">
                <a:solidFill>
                  <a:schemeClr val="tx1"/>
                </a:solidFill>
                <a:ea typeface="ＭＳ Ｐゴシック" charset="0"/>
              </a:rPr>
              <a:t>Retention rate</a:t>
            </a:r>
          </a:p>
          <a:p>
            <a:pPr lvl="1" eaLnBrk="1" hangingPunct="1">
              <a:spcBef>
                <a:spcPct val="0"/>
              </a:spcBef>
              <a:defRPr/>
            </a:pPr>
            <a:r>
              <a:rPr lang="en-US" dirty="0">
                <a:solidFill>
                  <a:schemeClr val="tx1"/>
                </a:solidFill>
                <a:ea typeface="ＭＳ Ｐゴシック" charset="0"/>
              </a:rPr>
              <a:t>Attrition rate</a:t>
            </a:r>
          </a:p>
          <a:p>
            <a:pPr eaLnBrk="1" hangingPunct="1">
              <a:defRPr/>
            </a:pPr>
            <a:endParaRPr lang="en-US" dirty="0">
              <a:ea typeface="+mn-ea"/>
              <a:cs typeface="+mn-cs"/>
            </a:endParaRPr>
          </a:p>
        </p:txBody>
      </p:sp>
      <p:sp>
        <p:nvSpPr>
          <p:cNvPr id="2" name="Slide Number Placeholder 1">
            <a:extLst>
              <a:ext uri="{FF2B5EF4-FFF2-40B4-BE49-F238E27FC236}">
                <a16:creationId xmlns:a16="http://schemas.microsoft.com/office/drawing/2014/main" id="{E83BB050-22C3-3E1E-2833-BDF012046897}"/>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47</a:t>
            </a:fld>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21B6E4-2CE7-4625-B7CA-E69C102584DC}"/>
              </a:ext>
            </a:extLst>
          </p:cNvPr>
          <p:cNvSpPr>
            <a:spLocks noGrp="1" noChangeArrowheads="1"/>
          </p:cNvSpPr>
          <p:nvPr>
            <p:ph type="title"/>
          </p:nvPr>
        </p:nvSpPr>
        <p:spPr/>
        <p:txBody>
          <a:bodyPr>
            <a:normAutofit/>
          </a:bodyPr>
          <a:lstStyle/>
          <a:p>
            <a:pPr eaLnBrk="1" hangingPunct="1">
              <a:defRPr/>
            </a:pPr>
            <a:r>
              <a:rPr lang="en-US" sz="4000" dirty="0">
                <a:ea typeface="+mj-ea"/>
                <a:cs typeface="+mj-cs"/>
              </a:rPr>
              <a:t>Online Marketing Metrics </a:t>
            </a:r>
            <a:r>
              <a:rPr lang="en-US" sz="3200" dirty="0">
                <a:ea typeface="+mj-ea"/>
                <a:cs typeface="+mj-cs"/>
              </a:rPr>
              <a:t>(cont.) </a:t>
            </a:r>
          </a:p>
        </p:txBody>
      </p:sp>
      <p:sp>
        <p:nvSpPr>
          <p:cNvPr id="32771" name="Rectangle 3">
            <a:extLst>
              <a:ext uri="{FF2B5EF4-FFF2-40B4-BE49-F238E27FC236}">
                <a16:creationId xmlns:a16="http://schemas.microsoft.com/office/drawing/2014/main" id="{156ACF0C-96FA-4784-9F6D-33D3DECEDA3E}"/>
              </a:ext>
            </a:extLst>
          </p:cNvPr>
          <p:cNvSpPr>
            <a:spLocks noGrp="1" noChangeArrowheads="1"/>
          </p:cNvSpPr>
          <p:nvPr>
            <p:ph idx="1"/>
          </p:nvPr>
        </p:nvSpPr>
        <p:spPr>
          <a:xfrm>
            <a:off x="822960" y="1845734"/>
            <a:ext cx="4038600" cy="4023360"/>
          </a:xfrm>
        </p:spPr>
        <p:txBody>
          <a:bodyPr/>
          <a:lstStyle/>
          <a:p>
            <a:pPr eaLnBrk="1" hangingPunct="1">
              <a:defRPr/>
            </a:pPr>
            <a:r>
              <a:rPr lang="en-US" sz="3200" b="1" dirty="0">
                <a:latin typeface="Calibri" charset="0"/>
                <a:ea typeface="+mn-ea"/>
                <a:cs typeface="+mn-cs"/>
              </a:rPr>
              <a:t>Social marketing</a:t>
            </a:r>
          </a:p>
          <a:p>
            <a:pPr lvl="1" eaLnBrk="1" hangingPunct="1">
              <a:defRPr/>
            </a:pPr>
            <a:r>
              <a:rPr lang="en-US" dirty="0">
                <a:latin typeface="Calibri" charset="0"/>
                <a:ea typeface="ＭＳ Ｐゴシック" charset="0"/>
              </a:rPr>
              <a:t>Conversation ratio</a:t>
            </a:r>
          </a:p>
          <a:p>
            <a:pPr lvl="1" eaLnBrk="1" hangingPunct="1">
              <a:defRPr/>
            </a:pPr>
            <a:r>
              <a:rPr lang="en-US" dirty="0">
                <a:latin typeface="Calibri" charset="0"/>
                <a:ea typeface="ＭＳ Ｐゴシック" charset="0"/>
              </a:rPr>
              <a:t>Applause ratio </a:t>
            </a:r>
            <a:r>
              <a:rPr lang="en-US" sz="1600" dirty="0">
                <a:latin typeface="Calibri" charset="0"/>
                <a:ea typeface="ＭＳ Ｐゴシック" charset="0"/>
              </a:rPr>
              <a:t>(# likes/post) </a:t>
            </a:r>
          </a:p>
          <a:p>
            <a:pPr lvl="1" eaLnBrk="1" hangingPunct="1">
              <a:defRPr/>
            </a:pPr>
            <a:r>
              <a:rPr lang="en-US" dirty="0">
                <a:latin typeface="Calibri" charset="0"/>
                <a:ea typeface="ＭＳ Ｐゴシック" charset="0"/>
              </a:rPr>
              <a:t>Amplification </a:t>
            </a:r>
            <a:r>
              <a:rPr lang="en-US" sz="1600" dirty="0">
                <a:latin typeface="Calibri" charset="0"/>
                <a:ea typeface="ＭＳ Ｐゴシック" charset="0"/>
              </a:rPr>
              <a:t>(retweets/post)</a:t>
            </a:r>
          </a:p>
          <a:p>
            <a:pPr lvl="1" eaLnBrk="1" hangingPunct="1">
              <a:defRPr/>
            </a:pPr>
            <a:r>
              <a:rPr lang="en-US" dirty="0">
                <a:latin typeface="Calibri" charset="0"/>
                <a:ea typeface="ＭＳ Ｐゴシック" charset="0"/>
              </a:rPr>
              <a:t>Sentiment ratio </a:t>
            </a:r>
            <a:r>
              <a:rPr lang="en-US" sz="1600" dirty="0">
                <a:latin typeface="Calibri" charset="0"/>
                <a:ea typeface="ＭＳ Ｐゴシック" charset="0"/>
              </a:rPr>
              <a:t>(ratio of positive to total comments)</a:t>
            </a:r>
          </a:p>
          <a:p>
            <a:pPr lvl="1" eaLnBrk="1" hangingPunct="1">
              <a:defRPr/>
            </a:pPr>
            <a:r>
              <a:rPr lang="en-US" sz="2000" dirty="0">
                <a:latin typeface="Calibri" charset="0"/>
                <a:ea typeface="ＭＳ Ｐゴシック" charset="0"/>
              </a:rPr>
              <a:t>Often times, consumers just view the ad and do not click on the ad but later on go to the website and take the action – this has been termed as </a:t>
            </a:r>
            <a:r>
              <a:rPr lang="en-US" sz="2000" b="1" dirty="0">
                <a:latin typeface="Calibri" charset="0"/>
                <a:ea typeface="ＭＳ Ｐゴシック" charset="0"/>
              </a:rPr>
              <a:t>Post-Impression</a:t>
            </a:r>
            <a:r>
              <a:rPr lang="en-US" sz="2000" dirty="0">
                <a:latin typeface="Calibri" charset="0"/>
                <a:ea typeface="ＭＳ Ｐゴシック" charset="0"/>
              </a:rPr>
              <a:t> activities.</a:t>
            </a:r>
          </a:p>
        </p:txBody>
      </p:sp>
      <p:sp>
        <p:nvSpPr>
          <p:cNvPr id="76804" name="Content Placeholder 5">
            <a:extLst>
              <a:ext uri="{FF2B5EF4-FFF2-40B4-BE49-F238E27FC236}">
                <a16:creationId xmlns:a16="http://schemas.microsoft.com/office/drawing/2014/main" id="{BABED09E-97D2-41AA-96E9-9D70F4C67CF4}"/>
              </a:ext>
            </a:extLst>
          </p:cNvPr>
          <p:cNvSpPr>
            <a:spLocks noGrp="1"/>
          </p:cNvSpPr>
          <p:nvPr>
            <p:ph sz="half" idx="4294967295"/>
          </p:nvPr>
        </p:nvSpPr>
        <p:spPr>
          <a:xfrm>
            <a:off x="5105400" y="1845734"/>
            <a:ext cx="4038600" cy="4402666"/>
          </a:xfrm>
        </p:spPr>
        <p:txBody>
          <a:bodyPr/>
          <a:lstStyle/>
          <a:p>
            <a:pPr eaLnBrk="1" hangingPunct="1"/>
            <a:r>
              <a:rPr lang="en-US" altLang="en-US" sz="3200" b="1" dirty="0">
                <a:solidFill>
                  <a:schemeClr val="tx1"/>
                </a:solidFill>
              </a:rPr>
              <a:t>E-mail metrics</a:t>
            </a:r>
          </a:p>
          <a:p>
            <a:pPr lvl="1" eaLnBrk="1" hangingPunct="1"/>
            <a:r>
              <a:rPr lang="en-US" altLang="en-US" dirty="0">
                <a:solidFill>
                  <a:schemeClr val="tx1"/>
                </a:solidFill>
              </a:rPr>
              <a:t>Open rate</a:t>
            </a:r>
          </a:p>
          <a:p>
            <a:pPr lvl="1" eaLnBrk="1" hangingPunct="1"/>
            <a:r>
              <a:rPr lang="en-US" altLang="en-US" dirty="0">
                <a:solidFill>
                  <a:schemeClr val="tx1"/>
                </a:solidFill>
              </a:rPr>
              <a:t>Delivery rate</a:t>
            </a:r>
          </a:p>
          <a:p>
            <a:pPr lvl="1" eaLnBrk="1" hangingPunct="1"/>
            <a:r>
              <a:rPr lang="en-US" altLang="en-US" dirty="0">
                <a:solidFill>
                  <a:schemeClr val="tx1"/>
                </a:solidFill>
              </a:rPr>
              <a:t>Click-through rate </a:t>
            </a:r>
            <a:br>
              <a:rPr lang="en-US" altLang="en-US" dirty="0">
                <a:solidFill>
                  <a:schemeClr val="tx1"/>
                </a:solidFill>
              </a:rPr>
            </a:br>
            <a:r>
              <a:rPr lang="en-US" altLang="en-US" dirty="0">
                <a:solidFill>
                  <a:schemeClr val="tx1"/>
                </a:solidFill>
              </a:rPr>
              <a:t>(e-mail)</a:t>
            </a:r>
          </a:p>
          <a:p>
            <a:pPr lvl="1" eaLnBrk="1" hangingPunct="1"/>
            <a:r>
              <a:rPr lang="en-US" altLang="en-US" dirty="0">
                <a:solidFill>
                  <a:schemeClr val="tx1"/>
                </a:solidFill>
              </a:rPr>
              <a:t>Bounce-back rate</a:t>
            </a:r>
          </a:p>
        </p:txBody>
      </p:sp>
      <p:sp>
        <p:nvSpPr>
          <p:cNvPr id="2" name="Slide Number Placeholder 1">
            <a:extLst>
              <a:ext uri="{FF2B5EF4-FFF2-40B4-BE49-F238E27FC236}">
                <a16:creationId xmlns:a16="http://schemas.microsoft.com/office/drawing/2014/main" id="{0F312DB3-3E9C-BAE8-48C4-83E8D4AB22B3}"/>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48</a:t>
            </a:fld>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372D9D0-F4D9-4929-A886-766A21D4ECD9}"/>
              </a:ext>
            </a:extLst>
          </p:cNvPr>
          <p:cNvSpPr>
            <a:spLocks noGrp="1" noChangeArrowheads="1"/>
          </p:cNvSpPr>
          <p:nvPr>
            <p:ph type="title"/>
          </p:nvPr>
        </p:nvSpPr>
        <p:spPr>
          <a:xfrm>
            <a:off x="685800" y="152400"/>
            <a:ext cx="7543800" cy="1450757"/>
          </a:xfrm>
        </p:spPr>
        <p:txBody>
          <a:bodyPr>
            <a:normAutofit/>
          </a:bodyPr>
          <a:lstStyle/>
          <a:p>
            <a:pPr eaLnBrk="1" hangingPunct="1">
              <a:defRPr/>
            </a:pPr>
            <a:r>
              <a:rPr lang="en-US" sz="4000" dirty="0">
                <a:ea typeface="+mj-ea"/>
                <a:cs typeface="+mj-cs"/>
              </a:rPr>
              <a:t>An Online Consumer Purchasing Model</a:t>
            </a:r>
          </a:p>
        </p:txBody>
      </p:sp>
      <p:pic>
        <p:nvPicPr>
          <p:cNvPr id="77828" name="Picture 6">
            <a:extLst>
              <a:ext uri="{FF2B5EF4-FFF2-40B4-BE49-F238E27FC236}">
                <a16:creationId xmlns:a16="http://schemas.microsoft.com/office/drawing/2014/main" id="{77F40FA3-1D28-4DB8-B6C3-F199FE8C97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447800"/>
            <a:ext cx="5705475"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0378B833-2D39-A946-10A6-2A2CA67C2246}"/>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49</a:t>
            </a:fld>
            <a:endParaRPr lang="en-US"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ABC3700-FAF1-48D1-8299-D67232879A6D}"/>
              </a:ext>
            </a:extLst>
          </p:cNvPr>
          <p:cNvSpPr>
            <a:spLocks noGrp="1" noChangeArrowheads="1"/>
          </p:cNvSpPr>
          <p:nvPr>
            <p:ph type="title"/>
          </p:nvPr>
        </p:nvSpPr>
        <p:spPr/>
        <p:txBody>
          <a:bodyPr>
            <a:normAutofit/>
          </a:bodyPr>
          <a:lstStyle/>
          <a:p>
            <a:pPr eaLnBrk="1" hangingPunct="1">
              <a:defRPr/>
            </a:pPr>
            <a:r>
              <a:rPr lang="en-US" sz="4000" dirty="0">
                <a:ea typeface="+mj-ea"/>
                <a:cs typeface="+mj-cs"/>
              </a:rPr>
              <a:t>The Online Purchasing Decision</a:t>
            </a:r>
          </a:p>
        </p:txBody>
      </p:sp>
      <p:sp>
        <p:nvSpPr>
          <p:cNvPr id="11267" name="Rectangle 3">
            <a:extLst>
              <a:ext uri="{FF2B5EF4-FFF2-40B4-BE49-F238E27FC236}">
                <a16:creationId xmlns:a16="http://schemas.microsoft.com/office/drawing/2014/main" id="{6F53561C-499B-4AE8-926E-B62DAB12E2A5}"/>
              </a:ext>
            </a:extLst>
          </p:cNvPr>
          <p:cNvSpPr>
            <a:spLocks noGrp="1" noChangeArrowheads="1"/>
          </p:cNvSpPr>
          <p:nvPr>
            <p:ph idx="1"/>
          </p:nvPr>
        </p:nvSpPr>
        <p:spPr/>
        <p:txBody>
          <a:bodyPr/>
          <a:lstStyle/>
          <a:p>
            <a:pPr eaLnBrk="1" hangingPunct="1">
              <a:defRPr/>
            </a:pPr>
            <a:r>
              <a:rPr lang="en-US" sz="4000" dirty="0">
                <a:ea typeface="+mn-ea"/>
                <a:cs typeface="+mn-cs"/>
              </a:rPr>
              <a:t>Five stages in consumer decision process</a:t>
            </a:r>
          </a:p>
          <a:p>
            <a:pPr lvl="1" eaLnBrk="1" hangingPunct="1">
              <a:defRPr/>
            </a:pPr>
            <a:r>
              <a:rPr lang="en-US" dirty="0">
                <a:ea typeface="ＭＳ Ｐゴシック" charset="0"/>
              </a:rPr>
              <a:t>Awareness of need</a:t>
            </a:r>
          </a:p>
          <a:p>
            <a:pPr lvl="1" eaLnBrk="1" hangingPunct="1">
              <a:defRPr/>
            </a:pPr>
            <a:r>
              <a:rPr lang="en-US" dirty="0">
                <a:ea typeface="ＭＳ Ｐゴシック" charset="0"/>
              </a:rPr>
              <a:t>Search for more information</a:t>
            </a:r>
          </a:p>
          <a:p>
            <a:pPr lvl="1" eaLnBrk="1" hangingPunct="1">
              <a:defRPr/>
            </a:pPr>
            <a:r>
              <a:rPr lang="en-US" dirty="0">
                <a:ea typeface="ＭＳ Ｐゴシック" charset="0"/>
              </a:rPr>
              <a:t>Evaluation of alternatives</a:t>
            </a:r>
          </a:p>
          <a:p>
            <a:pPr lvl="1" eaLnBrk="1" hangingPunct="1">
              <a:defRPr/>
            </a:pPr>
            <a:r>
              <a:rPr lang="en-US" dirty="0">
                <a:ea typeface="ＭＳ Ｐゴシック" charset="0"/>
              </a:rPr>
              <a:t>Actual purchase decision</a:t>
            </a:r>
          </a:p>
          <a:p>
            <a:pPr lvl="1" eaLnBrk="1" hangingPunct="1">
              <a:defRPr/>
            </a:pPr>
            <a:r>
              <a:rPr lang="en-US" dirty="0">
                <a:ea typeface="ＭＳ Ｐゴシック" charset="0"/>
              </a:rPr>
              <a:t>Post-purchase contact with firm</a:t>
            </a:r>
          </a:p>
          <a:p>
            <a:pPr lvl="1" eaLnBrk="1" hangingPunct="1">
              <a:defRPr/>
            </a:pPr>
            <a:endParaRPr lang="en-US" sz="3200" dirty="0">
              <a:ea typeface="ＭＳ Ｐゴシック" charset="0"/>
            </a:endParaRPr>
          </a:p>
        </p:txBody>
      </p:sp>
      <p:sp>
        <p:nvSpPr>
          <p:cNvPr id="2" name="Slide Number Placeholder 1">
            <a:extLst>
              <a:ext uri="{FF2B5EF4-FFF2-40B4-BE49-F238E27FC236}">
                <a16:creationId xmlns:a16="http://schemas.microsoft.com/office/drawing/2014/main" id="{31B5D10A-095D-8A0B-461C-0122D8250124}"/>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5</a:t>
            </a:fld>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E31423C-04AF-42D7-AD03-D87A87D4C3B2}"/>
              </a:ext>
            </a:extLst>
          </p:cNvPr>
          <p:cNvSpPr>
            <a:spLocks noGrp="1" noChangeArrowheads="1"/>
          </p:cNvSpPr>
          <p:nvPr>
            <p:ph type="title"/>
          </p:nvPr>
        </p:nvSpPr>
        <p:spPr/>
        <p:txBody>
          <a:bodyPr>
            <a:normAutofit/>
          </a:bodyPr>
          <a:lstStyle/>
          <a:p>
            <a:pPr eaLnBrk="1" hangingPunct="1">
              <a:defRPr/>
            </a:pPr>
            <a:r>
              <a:rPr lang="en-US" sz="4000" dirty="0">
                <a:ea typeface="+mj-ea"/>
                <a:cs typeface="+mj-cs"/>
              </a:rPr>
              <a:t>How Well Does Online Advertising Work?</a:t>
            </a:r>
          </a:p>
        </p:txBody>
      </p:sp>
      <p:sp>
        <p:nvSpPr>
          <p:cNvPr id="29699" name="Rectangle 3">
            <a:extLst>
              <a:ext uri="{FF2B5EF4-FFF2-40B4-BE49-F238E27FC236}">
                <a16:creationId xmlns:a16="http://schemas.microsoft.com/office/drawing/2014/main" id="{2EBC883F-0AED-4DF1-91F9-02C2EB1299E7}"/>
              </a:ext>
            </a:extLst>
          </p:cNvPr>
          <p:cNvSpPr>
            <a:spLocks noGrp="1" noChangeArrowheads="1"/>
          </p:cNvSpPr>
          <p:nvPr>
            <p:ph idx="1"/>
          </p:nvPr>
        </p:nvSpPr>
        <p:spPr/>
        <p:txBody>
          <a:bodyPr>
            <a:normAutofit fontScale="85000" lnSpcReduction="10000"/>
          </a:bodyPr>
          <a:lstStyle/>
          <a:p>
            <a:pPr eaLnBrk="1" hangingPunct="1">
              <a:lnSpc>
                <a:spcPts val="3200"/>
              </a:lnSpc>
              <a:spcBef>
                <a:spcPts val="0"/>
              </a:spcBef>
              <a:spcAft>
                <a:spcPts val="1200"/>
              </a:spcAft>
              <a:defRPr/>
            </a:pPr>
            <a:r>
              <a:rPr lang="en-US" sz="3200" dirty="0">
                <a:ea typeface="+mn-ea"/>
                <a:cs typeface="+mn-cs"/>
              </a:rPr>
              <a:t>Use ROI to measure ad campaign</a:t>
            </a:r>
          </a:p>
          <a:p>
            <a:pPr eaLnBrk="1" hangingPunct="1">
              <a:lnSpc>
                <a:spcPts val="3200"/>
              </a:lnSpc>
              <a:spcBef>
                <a:spcPts val="0"/>
              </a:spcBef>
              <a:spcAft>
                <a:spcPts val="1200"/>
              </a:spcAft>
              <a:defRPr/>
            </a:pPr>
            <a:r>
              <a:rPr lang="en-US" sz="3200" dirty="0">
                <a:ea typeface="+mn-ea"/>
                <a:cs typeface="+mn-cs"/>
              </a:rPr>
              <a:t>Highest click-through rates: Search engine ads, permission e-mail campaigns</a:t>
            </a:r>
          </a:p>
          <a:p>
            <a:pPr eaLnBrk="1" hangingPunct="1">
              <a:lnSpc>
                <a:spcPts val="3200"/>
              </a:lnSpc>
              <a:spcBef>
                <a:spcPts val="0"/>
              </a:spcBef>
              <a:spcAft>
                <a:spcPts val="1200"/>
              </a:spcAft>
              <a:defRPr/>
            </a:pPr>
            <a:r>
              <a:rPr lang="en-US" sz="3200" dirty="0">
                <a:ea typeface="+mn-ea"/>
                <a:cs typeface="+mn-cs"/>
              </a:rPr>
              <a:t>Rich media, video interaction rates high</a:t>
            </a:r>
          </a:p>
          <a:p>
            <a:pPr eaLnBrk="1" hangingPunct="1">
              <a:lnSpc>
                <a:spcPts val="3200"/>
              </a:lnSpc>
              <a:spcBef>
                <a:spcPts val="0"/>
              </a:spcBef>
              <a:spcAft>
                <a:spcPts val="1200"/>
              </a:spcAft>
              <a:defRPr/>
            </a:pPr>
            <a:r>
              <a:rPr lang="en-US" sz="3200" dirty="0">
                <a:ea typeface="+mn-ea"/>
                <a:cs typeface="+mn-cs"/>
              </a:rPr>
              <a:t>Online channels compare favorably with traditional</a:t>
            </a:r>
          </a:p>
          <a:p>
            <a:pPr eaLnBrk="1" hangingPunct="1">
              <a:lnSpc>
                <a:spcPts val="3200"/>
              </a:lnSpc>
              <a:spcBef>
                <a:spcPts val="0"/>
              </a:spcBef>
              <a:spcAft>
                <a:spcPts val="1200"/>
              </a:spcAft>
              <a:defRPr/>
            </a:pPr>
            <a:r>
              <a:rPr lang="en-US" sz="3200" dirty="0">
                <a:ea typeface="+mn-ea"/>
                <a:cs typeface="+mn-cs"/>
              </a:rPr>
              <a:t>Most powerful marketing campaigns use multiple channels, including online, catalog, TV, radio, newspapers, stores</a:t>
            </a:r>
          </a:p>
        </p:txBody>
      </p:sp>
      <p:sp>
        <p:nvSpPr>
          <p:cNvPr id="2" name="Slide Number Placeholder 1">
            <a:extLst>
              <a:ext uri="{FF2B5EF4-FFF2-40B4-BE49-F238E27FC236}">
                <a16:creationId xmlns:a16="http://schemas.microsoft.com/office/drawing/2014/main" id="{397C5902-2A92-C707-AFE2-086CB10A9148}"/>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50</a:t>
            </a:fld>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9999B12-D5DC-4690-854A-75B63230D0A9}"/>
              </a:ext>
            </a:extLst>
          </p:cNvPr>
          <p:cNvSpPr>
            <a:spLocks noGrp="1" noChangeArrowheads="1"/>
          </p:cNvSpPr>
          <p:nvPr>
            <p:ph type="title"/>
          </p:nvPr>
        </p:nvSpPr>
        <p:spPr/>
        <p:txBody>
          <a:bodyPr>
            <a:normAutofit/>
          </a:bodyPr>
          <a:lstStyle/>
          <a:p>
            <a:pPr eaLnBrk="1" hangingPunct="1">
              <a:defRPr/>
            </a:pPr>
            <a:r>
              <a:rPr lang="en-US" sz="4000" dirty="0">
                <a:ea typeface="+mj-ea"/>
                <a:cs typeface="+mj-cs"/>
              </a:rPr>
              <a:t>The Costs of Online Advertising</a:t>
            </a:r>
          </a:p>
        </p:txBody>
      </p:sp>
      <p:sp>
        <p:nvSpPr>
          <p:cNvPr id="31747" name="Rectangle 3">
            <a:extLst>
              <a:ext uri="{FF2B5EF4-FFF2-40B4-BE49-F238E27FC236}">
                <a16:creationId xmlns:a16="http://schemas.microsoft.com/office/drawing/2014/main" id="{7B46BA82-99CC-4A75-99EB-B4AF942FD81C}"/>
              </a:ext>
            </a:extLst>
          </p:cNvPr>
          <p:cNvSpPr>
            <a:spLocks noGrp="1" noChangeArrowheads="1"/>
          </p:cNvSpPr>
          <p:nvPr>
            <p:ph idx="1"/>
          </p:nvPr>
        </p:nvSpPr>
        <p:spPr/>
        <p:txBody>
          <a:bodyPr>
            <a:normAutofit fontScale="92500" lnSpcReduction="10000"/>
          </a:bodyPr>
          <a:lstStyle/>
          <a:p>
            <a:pPr eaLnBrk="1" hangingPunct="1">
              <a:lnSpc>
                <a:spcPct val="90000"/>
              </a:lnSpc>
              <a:spcBef>
                <a:spcPct val="0"/>
              </a:spcBef>
              <a:defRPr/>
            </a:pPr>
            <a:r>
              <a:rPr lang="en-US" sz="2800" dirty="0">
                <a:ea typeface="+mn-ea"/>
                <a:cs typeface="+mn-cs"/>
              </a:rPr>
              <a:t>Pricing models</a:t>
            </a:r>
          </a:p>
          <a:p>
            <a:pPr lvl="1" eaLnBrk="1" hangingPunct="1">
              <a:lnSpc>
                <a:spcPct val="90000"/>
              </a:lnSpc>
              <a:spcBef>
                <a:spcPct val="0"/>
              </a:spcBef>
              <a:defRPr/>
            </a:pPr>
            <a:r>
              <a:rPr lang="en-US" sz="2000" dirty="0">
                <a:ea typeface="ＭＳ Ｐゴシック" charset="0"/>
              </a:rPr>
              <a:t>Barter (exchange ad space for something of similar value)</a:t>
            </a:r>
          </a:p>
          <a:p>
            <a:pPr lvl="1" eaLnBrk="1" hangingPunct="1">
              <a:lnSpc>
                <a:spcPct val="90000"/>
              </a:lnSpc>
              <a:spcBef>
                <a:spcPct val="0"/>
              </a:spcBef>
              <a:defRPr/>
            </a:pPr>
            <a:r>
              <a:rPr lang="en-US" sz="2000" dirty="0">
                <a:ea typeface="ＭＳ Ｐゴシック" charset="0"/>
              </a:rPr>
              <a:t>Cost per thousand (CPM)</a:t>
            </a:r>
          </a:p>
          <a:p>
            <a:pPr lvl="1" eaLnBrk="1" hangingPunct="1">
              <a:lnSpc>
                <a:spcPct val="90000"/>
              </a:lnSpc>
              <a:spcBef>
                <a:spcPct val="0"/>
              </a:spcBef>
              <a:defRPr/>
            </a:pPr>
            <a:r>
              <a:rPr lang="en-US" sz="2000" dirty="0">
                <a:ea typeface="ＭＳ Ｐゴシック" charset="0"/>
              </a:rPr>
              <a:t>Cost per click (CPC) </a:t>
            </a:r>
          </a:p>
          <a:p>
            <a:pPr lvl="1" eaLnBrk="1" hangingPunct="1">
              <a:lnSpc>
                <a:spcPct val="90000"/>
              </a:lnSpc>
              <a:spcBef>
                <a:spcPct val="0"/>
              </a:spcBef>
              <a:spcAft>
                <a:spcPts val="1200"/>
              </a:spcAft>
              <a:defRPr/>
            </a:pPr>
            <a:r>
              <a:rPr lang="en-US" sz="2000" dirty="0">
                <a:ea typeface="ＭＳ Ｐゴシック" charset="0"/>
              </a:rPr>
              <a:t>Cost per action (CPA) </a:t>
            </a:r>
          </a:p>
          <a:p>
            <a:pPr eaLnBrk="1" hangingPunct="1">
              <a:lnSpc>
                <a:spcPct val="90000"/>
              </a:lnSpc>
              <a:spcBef>
                <a:spcPct val="0"/>
              </a:spcBef>
              <a:defRPr/>
            </a:pPr>
            <a:r>
              <a:rPr lang="en-US" sz="2800" dirty="0">
                <a:ea typeface="+mn-ea"/>
                <a:cs typeface="+mn-cs"/>
              </a:rPr>
              <a:t>Online revenues only</a:t>
            </a:r>
          </a:p>
          <a:p>
            <a:pPr lvl="1" eaLnBrk="1" hangingPunct="1">
              <a:lnSpc>
                <a:spcPct val="90000"/>
              </a:lnSpc>
              <a:spcBef>
                <a:spcPct val="0"/>
              </a:spcBef>
              <a:spcAft>
                <a:spcPts val="1200"/>
              </a:spcAft>
              <a:defRPr/>
            </a:pPr>
            <a:r>
              <a:rPr lang="en-US" sz="2000" dirty="0">
                <a:ea typeface="ＭＳ Ｐゴシック" charset="0"/>
              </a:rPr>
              <a:t>Sales can be directly correlated</a:t>
            </a:r>
          </a:p>
          <a:p>
            <a:pPr eaLnBrk="1" hangingPunct="1">
              <a:lnSpc>
                <a:spcPct val="90000"/>
              </a:lnSpc>
              <a:spcBef>
                <a:spcPct val="0"/>
              </a:spcBef>
              <a:defRPr/>
            </a:pPr>
            <a:r>
              <a:rPr lang="en-US" sz="2800" dirty="0">
                <a:ea typeface="+mn-ea"/>
                <a:cs typeface="+mn-cs"/>
              </a:rPr>
              <a:t>Both online/offline revenues</a:t>
            </a:r>
          </a:p>
          <a:p>
            <a:pPr lvl="1" eaLnBrk="1" hangingPunct="1">
              <a:lnSpc>
                <a:spcPct val="90000"/>
              </a:lnSpc>
              <a:spcBef>
                <a:spcPct val="0"/>
              </a:spcBef>
              <a:spcAft>
                <a:spcPts val="1200"/>
              </a:spcAft>
              <a:defRPr/>
            </a:pPr>
            <a:r>
              <a:rPr lang="en-US" sz="2000" dirty="0">
                <a:ea typeface="ＭＳ Ｐゴシック" charset="0"/>
              </a:rPr>
              <a:t>Offline purchases cannot always be directly related to online campaign</a:t>
            </a:r>
          </a:p>
          <a:p>
            <a:pPr eaLnBrk="1" hangingPunct="1">
              <a:lnSpc>
                <a:spcPct val="90000"/>
              </a:lnSpc>
              <a:spcBef>
                <a:spcPct val="0"/>
              </a:spcBef>
              <a:spcAft>
                <a:spcPts val="1200"/>
              </a:spcAft>
              <a:defRPr/>
            </a:pPr>
            <a:r>
              <a:rPr lang="en-US" sz="2800" dirty="0">
                <a:ea typeface="+mn-ea"/>
                <a:cs typeface="+mn-cs"/>
              </a:rPr>
              <a:t>In general, online marketing is more expensive on CPM basis, but more effective</a:t>
            </a:r>
          </a:p>
        </p:txBody>
      </p:sp>
      <p:sp>
        <p:nvSpPr>
          <p:cNvPr id="2" name="Slide Number Placeholder 1">
            <a:extLst>
              <a:ext uri="{FF2B5EF4-FFF2-40B4-BE49-F238E27FC236}">
                <a16:creationId xmlns:a16="http://schemas.microsoft.com/office/drawing/2014/main" id="{216F588B-6E26-5EAB-B25A-4C122BF127BD}"/>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51</a:t>
            </a:fld>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239D674-92DD-4BD7-963C-7DE5F32D9079}"/>
              </a:ext>
            </a:extLst>
          </p:cNvPr>
          <p:cNvSpPr>
            <a:spLocks noGrp="1" noChangeArrowheads="1"/>
          </p:cNvSpPr>
          <p:nvPr>
            <p:ph type="title"/>
          </p:nvPr>
        </p:nvSpPr>
        <p:spPr/>
        <p:txBody>
          <a:bodyPr>
            <a:normAutofit/>
          </a:bodyPr>
          <a:lstStyle/>
          <a:p>
            <a:pPr>
              <a:defRPr/>
            </a:pPr>
            <a:r>
              <a:rPr lang="en-US" sz="4000" dirty="0">
                <a:ea typeface="+mj-ea"/>
                <a:cs typeface="+mj-cs"/>
              </a:rPr>
              <a:t>Web Analytics</a:t>
            </a:r>
          </a:p>
        </p:txBody>
      </p:sp>
      <p:sp>
        <p:nvSpPr>
          <p:cNvPr id="5" name="Content Placeholder 4">
            <a:extLst>
              <a:ext uri="{FF2B5EF4-FFF2-40B4-BE49-F238E27FC236}">
                <a16:creationId xmlns:a16="http://schemas.microsoft.com/office/drawing/2014/main" id="{93AD4F92-8E31-4D71-9EA0-20C731256B5A}"/>
              </a:ext>
            </a:extLst>
          </p:cNvPr>
          <p:cNvSpPr>
            <a:spLocks noGrp="1"/>
          </p:cNvSpPr>
          <p:nvPr>
            <p:ph idx="1"/>
          </p:nvPr>
        </p:nvSpPr>
        <p:spPr/>
        <p:txBody>
          <a:bodyPr>
            <a:normAutofit fontScale="92500" lnSpcReduction="20000"/>
          </a:bodyPr>
          <a:lstStyle/>
          <a:p>
            <a:pPr>
              <a:defRPr/>
            </a:pPr>
            <a:r>
              <a:rPr lang="en-US" sz="2800" dirty="0">
                <a:ea typeface="+mn-ea"/>
                <a:cs typeface="+mn-cs"/>
              </a:rPr>
              <a:t>Software that analyzes and presents data on each stage of the customer conversion process</a:t>
            </a:r>
          </a:p>
          <a:p>
            <a:pPr lvl="1">
              <a:defRPr/>
            </a:pPr>
            <a:r>
              <a:rPr lang="en-US" sz="2000" dirty="0">
                <a:ea typeface="ＭＳ Ｐゴシック" charset="0"/>
              </a:rPr>
              <a:t>Awareness (new visitors)</a:t>
            </a:r>
            <a:endParaRPr lang="en-US" sz="1600" dirty="0">
              <a:ea typeface="ＭＳ Ｐゴシック" charset="0"/>
            </a:endParaRPr>
          </a:p>
          <a:p>
            <a:pPr lvl="1">
              <a:defRPr/>
            </a:pPr>
            <a:r>
              <a:rPr lang="en-US" sz="2000" dirty="0">
                <a:ea typeface="ＭＳ Ｐゴシック" charset="0"/>
              </a:rPr>
              <a:t>Engagement (page views, duration, content views)</a:t>
            </a:r>
          </a:p>
          <a:p>
            <a:pPr lvl="1">
              <a:defRPr/>
            </a:pPr>
            <a:r>
              <a:rPr lang="en-US" sz="2000" dirty="0">
                <a:ea typeface="ＭＳ Ｐゴシック" charset="0"/>
              </a:rPr>
              <a:t>Interaction (posts, likes, comments, </a:t>
            </a:r>
            <a:r>
              <a:rPr lang="en-US" sz="2000" dirty="0" err="1">
                <a:ea typeface="ＭＳ Ｐゴシック" charset="0"/>
              </a:rPr>
              <a:t>etc</a:t>
            </a:r>
            <a:r>
              <a:rPr lang="en-US" sz="2000" dirty="0">
                <a:ea typeface="ＭＳ Ｐゴシック" charset="0"/>
              </a:rPr>
              <a:t>)</a:t>
            </a:r>
          </a:p>
          <a:p>
            <a:pPr lvl="1">
              <a:defRPr/>
            </a:pPr>
            <a:r>
              <a:rPr lang="en-US" sz="2000" dirty="0">
                <a:ea typeface="ＭＳ Ｐゴシック" charset="0"/>
              </a:rPr>
              <a:t>Purchase (purchase, enter cart </a:t>
            </a:r>
            <a:r>
              <a:rPr lang="en-US" sz="2000" dirty="0" err="1">
                <a:ea typeface="ＭＳ Ｐゴシック" charset="0"/>
              </a:rPr>
              <a:t>pg</a:t>
            </a:r>
            <a:r>
              <a:rPr lang="en-US" sz="2000" dirty="0">
                <a:ea typeface="ＭＳ Ｐゴシック" charset="0"/>
              </a:rPr>
              <a:t>, register,  abandon cart)</a:t>
            </a:r>
          </a:p>
          <a:p>
            <a:pPr lvl="1">
              <a:defRPr/>
            </a:pPr>
            <a:r>
              <a:rPr lang="en-US" sz="2000" dirty="0">
                <a:ea typeface="ＭＳ Ｐゴシック" charset="0"/>
              </a:rPr>
              <a:t>Loyalty and post-purchase (repeat </a:t>
            </a:r>
            <a:r>
              <a:rPr lang="en-US" sz="2000" dirty="0" err="1">
                <a:ea typeface="ＭＳ Ｐゴシック" charset="0"/>
              </a:rPr>
              <a:t>cust</a:t>
            </a:r>
            <a:r>
              <a:rPr lang="en-US" sz="2000" dirty="0">
                <a:ea typeface="ＭＳ Ｐゴシック" charset="0"/>
              </a:rPr>
              <a:t>, service request, </a:t>
            </a:r>
            <a:r>
              <a:rPr lang="en-US" sz="2000" dirty="0" err="1">
                <a:ea typeface="ＭＳ Ｐゴシック" charset="0"/>
              </a:rPr>
              <a:t>etc</a:t>
            </a:r>
            <a:r>
              <a:rPr lang="en-US" sz="2000" dirty="0">
                <a:ea typeface="ＭＳ Ｐゴシック" charset="0"/>
              </a:rPr>
              <a:t>)</a:t>
            </a:r>
            <a:endParaRPr lang="en-US" sz="2400" dirty="0">
              <a:ea typeface="ＭＳ Ｐゴシック" charset="0"/>
            </a:endParaRPr>
          </a:p>
          <a:p>
            <a:pPr>
              <a:defRPr/>
            </a:pPr>
            <a:r>
              <a:rPr lang="en-US" sz="2800" dirty="0">
                <a:ea typeface="+mn-ea"/>
                <a:cs typeface="+mn-cs"/>
              </a:rPr>
              <a:t>Helps managers</a:t>
            </a:r>
          </a:p>
          <a:p>
            <a:pPr lvl="1">
              <a:defRPr/>
            </a:pPr>
            <a:r>
              <a:rPr lang="en-US" sz="2000" dirty="0">
                <a:ea typeface="ＭＳ Ｐゴシック" charset="0"/>
              </a:rPr>
              <a:t>Optimize ROI on Web site and marketing efforts</a:t>
            </a:r>
          </a:p>
          <a:p>
            <a:pPr lvl="1">
              <a:defRPr/>
            </a:pPr>
            <a:r>
              <a:rPr lang="en-US" sz="2000" dirty="0">
                <a:ea typeface="ＭＳ Ｐゴシック" charset="0"/>
              </a:rPr>
              <a:t>Build detailed customer profiles</a:t>
            </a:r>
          </a:p>
          <a:p>
            <a:pPr lvl="1">
              <a:defRPr/>
            </a:pPr>
            <a:r>
              <a:rPr lang="en-US" sz="2000" dirty="0">
                <a:ea typeface="ＭＳ Ｐゴシック" charset="0"/>
              </a:rPr>
              <a:t>Measure impact of marketing campaigns</a:t>
            </a:r>
          </a:p>
          <a:p>
            <a:pPr>
              <a:defRPr/>
            </a:pPr>
            <a:r>
              <a:rPr lang="en-US" sz="2800" dirty="0">
                <a:ea typeface="+mn-ea"/>
                <a:cs typeface="+mn-cs"/>
              </a:rPr>
              <a:t>Google Analytics, IBM </a:t>
            </a:r>
            <a:r>
              <a:rPr lang="en-US" sz="2800" dirty="0" err="1">
                <a:ea typeface="+mn-ea"/>
                <a:cs typeface="+mn-cs"/>
              </a:rPr>
              <a:t>Coremetrics</a:t>
            </a:r>
            <a:r>
              <a:rPr lang="en-US" sz="2800" dirty="0">
                <a:ea typeface="+mn-ea"/>
                <a:cs typeface="+mn-cs"/>
              </a:rPr>
              <a:t>, Adobe Analytics</a:t>
            </a:r>
          </a:p>
        </p:txBody>
      </p:sp>
      <p:sp>
        <p:nvSpPr>
          <p:cNvPr id="2" name="Slide Number Placeholder 1">
            <a:extLst>
              <a:ext uri="{FF2B5EF4-FFF2-40B4-BE49-F238E27FC236}">
                <a16:creationId xmlns:a16="http://schemas.microsoft.com/office/drawing/2014/main" id="{5640F122-108E-01A1-B05F-56DE5467B8B5}"/>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52</a:t>
            </a:fld>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1880E10-4A2F-469E-9A24-F49092D78146}"/>
              </a:ext>
            </a:extLst>
          </p:cNvPr>
          <p:cNvSpPr>
            <a:spLocks noGrp="1" noChangeArrowheads="1"/>
          </p:cNvSpPr>
          <p:nvPr>
            <p:ph type="title"/>
          </p:nvPr>
        </p:nvSpPr>
        <p:spPr/>
        <p:txBody>
          <a:bodyPr>
            <a:normAutofit/>
          </a:bodyPr>
          <a:lstStyle/>
          <a:p>
            <a:pPr eaLnBrk="1" hangingPunct="1">
              <a:defRPr/>
            </a:pPr>
            <a:r>
              <a:rPr lang="en-US" sz="4000" dirty="0">
                <a:ea typeface="+mj-ea"/>
                <a:cs typeface="+mj-cs"/>
              </a:rPr>
              <a:t>Web Analytics and the Online </a:t>
            </a:r>
            <a:br>
              <a:rPr lang="en-US" sz="4000" dirty="0">
                <a:ea typeface="+mj-ea"/>
                <a:cs typeface="+mj-cs"/>
              </a:rPr>
            </a:br>
            <a:r>
              <a:rPr lang="en-US" sz="4000" dirty="0">
                <a:ea typeface="+mj-ea"/>
                <a:cs typeface="+mj-cs"/>
              </a:rPr>
              <a:t>Purchasing Process</a:t>
            </a:r>
          </a:p>
        </p:txBody>
      </p:sp>
      <p:sp>
        <p:nvSpPr>
          <p:cNvPr id="82947" name="Rectangle 3">
            <a:extLst>
              <a:ext uri="{FF2B5EF4-FFF2-40B4-BE49-F238E27FC236}">
                <a16:creationId xmlns:a16="http://schemas.microsoft.com/office/drawing/2014/main" id="{65FEE938-2629-410A-83FB-D96FA33591BF}"/>
              </a:ext>
            </a:extLst>
          </p:cNvPr>
          <p:cNvSpPr>
            <a:spLocks noGrp="1" noChangeArrowheads="1"/>
          </p:cNvSpPr>
          <p:nvPr>
            <p:ph idx="1"/>
          </p:nvPr>
        </p:nvSpPr>
        <p:spPr/>
        <p:txBody>
          <a:bodyPr>
            <a:normAutofit/>
          </a:bodyPr>
          <a:lstStyle/>
          <a:p>
            <a:pPr eaLnBrk="1" hangingPunct="1"/>
            <a:r>
              <a:rPr lang="en-US" altLang="en-US"/>
              <a:t>Figure 6.12, Page 397</a:t>
            </a:r>
          </a:p>
        </p:txBody>
      </p:sp>
      <p:pic>
        <p:nvPicPr>
          <p:cNvPr id="82948" name="Picture 6">
            <a:extLst>
              <a:ext uri="{FF2B5EF4-FFF2-40B4-BE49-F238E27FC236}">
                <a16:creationId xmlns:a16="http://schemas.microsoft.com/office/drawing/2014/main" id="{C6BB20D3-3764-47BB-B7F9-05E5B4884B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65313"/>
            <a:ext cx="7807325"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34061CD-B651-FAF1-210D-789676B71263}"/>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53</a:t>
            </a:fld>
            <a:endParaRPr lang="en-US"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78E903-BB56-4A91-926E-AD5C435CC5EC}"/>
              </a:ext>
            </a:extLst>
          </p:cNvPr>
          <p:cNvSpPr>
            <a:spLocks noGrp="1"/>
          </p:cNvSpPr>
          <p:nvPr>
            <p:ph type="title"/>
          </p:nvPr>
        </p:nvSpPr>
        <p:spPr/>
        <p:txBody>
          <a:bodyPr>
            <a:normAutofit/>
          </a:bodyPr>
          <a:lstStyle/>
          <a:p>
            <a:pPr eaLnBrk="1" hangingPunct="1">
              <a:defRPr/>
            </a:pPr>
            <a:r>
              <a:rPr lang="en-US" sz="4000" dirty="0">
                <a:ea typeface="+mj-ea"/>
                <a:cs typeface="+mj-cs"/>
              </a:rPr>
              <a:t>The Online Purchasing Decision (cont.)</a:t>
            </a:r>
          </a:p>
        </p:txBody>
      </p:sp>
      <p:sp>
        <p:nvSpPr>
          <p:cNvPr id="14339" name="Content Placeholder 2">
            <a:extLst>
              <a:ext uri="{FF2B5EF4-FFF2-40B4-BE49-F238E27FC236}">
                <a16:creationId xmlns:a16="http://schemas.microsoft.com/office/drawing/2014/main" id="{C12C8A62-45F7-4857-95B6-EAF3F5E54CFF}"/>
              </a:ext>
            </a:extLst>
          </p:cNvPr>
          <p:cNvSpPr>
            <a:spLocks noGrp="1"/>
          </p:cNvSpPr>
          <p:nvPr>
            <p:ph idx="1"/>
          </p:nvPr>
        </p:nvSpPr>
        <p:spPr/>
        <p:txBody>
          <a:bodyPr/>
          <a:lstStyle/>
          <a:p>
            <a:pPr eaLnBrk="1" hangingPunct="1">
              <a:defRPr/>
            </a:pPr>
            <a:r>
              <a:rPr lang="en-US" sz="3200" dirty="0">
                <a:ea typeface="+mn-ea"/>
                <a:cs typeface="+mn-cs"/>
              </a:rPr>
              <a:t>Decision process similar for online and offline behavior</a:t>
            </a:r>
          </a:p>
          <a:p>
            <a:pPr eaLnBrk="1" hangingPunct="1">
              <a:defRPr/>
            </a:pPr>
            <a:r>
              <a:rPr lang="en-US" sz="3200" dirty="0">
                <a:ea typeface="+mn-ea"/>
                <a:cs typeface="+mn-cs"/>
              </a:rPr>
              <a:t>General online behavior model includes</a:t>
            </a:r>
          </a:p>
          <a:p>
            <a:pPr lvl="1" eaLnBrk="1" hangingPunct="1">
              <a:defRPr/>
            </a:pPr>
            <a:r>
              <a:rPr lang="en-US" sz="2400" dirty="0">
                <a:ea typeface="ＭＳ Ｐゴシック" charset="0"/>
              </a:rPr>
              <a:t>Web site features (delay, usability, and security)</a:t>
            </a:r>
          </a:p>
          <a:p>
            <a:pPr lvl="1" eaLnBrk="1" hangingPunct="1">
              <a:defRPr/>
            </a:pPr>
            <a:r>
              <a:rPr lang="en-US" sz="2400" dirty="0">
                <a:ea typeface="ＭＳ Ｐゴシック" charset="0"/>
              </a:rPr>
              <a:t>Consumer skills regarding online purchasing</a:t>
            </a:r>
          </a:p>
          <a:p>
            <a:pPr lvl="1" eaLnBrk="1" hangingPunct="1">
              <a:defRPr/>
            </a:pPr>
            <a:r>
              <a:rPr lang="en-US" sz="2400" dirty="0">
                <a:ea typeface="ＭＳ Ｐゴシック" charset="0"/>
              </a:rPr>
              <a:t>Product characteristics (prod </a:t>
            </a:r>
            <a:r>
              <a:rPr lang="en-US" sz="2400" dirty="0" err="1">
                <a:ea typeface="ＭＳ Ｐゴシック" charset="0"/>
              </a:rPr>
              <a:t>desc</a:t>
            </a:r>
            <a:r>
              <a:rPr lang="en-US" sz="2400" dirty="0">
                <a:ea typeface="ＭＳ Ｐゴシック" charset="0"/>
              </a:rPr>
              <a:t>, ability to be shipped over the internet) </a:t>
            </a:r>
          </a:p>
          <a:p>
            <a:pPr lvl="1" eaLnBrk="1" hangingPunct="1">
              <a:defRPr/>
            </a:pPr>
            <a:r>
              <a:rPr lang="en-US" sz="2400" dirty="0">
                <a:ea typeface="ＭＳ Ｐゴシック" charset="0"/>
              </a:rPr>
              <a:t>Attitudes toward online purchasing</a:t>
            </a:r>
          </a:p>
          <a:p>
            <a:pPr lvl="1" eaLnBrk="1" hangingPunct="1">
              <a:defRPr/>
            </a:pPr>
            <a:r>
              <a:rPr lang="en-US" sz="2400" dirty="0">
                <a:ea typeface="ＭＳ Ｐゴシック" charset="0"/>
              </a:rPr>
              <a:t>Perceptions about control over Web environment</a:t>
            </a:r>
          </a:p>
        </p:txBody>
      </p:sp>
      <p:sp>
        <p:nvSpPr>
          <p:cNvPr id="2" name="Slide Number Placeholder 1">
            <a:extLst>
              <a:ext uri="{FF2B5EF4-FFF2-40B4-BE49-F238E27FC236}">
                <a16:creationId xmlns:a16="http://schemas.microsoft.com/office/drawing/2014/main" id="{B6BE874A-09DB-493D-D45B-4244D2162F3E}"/>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6</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EB3C95-D06F-49D2-8D00-044B4CC8EE49}"/>
              </a:ext>
            </a:extLst>
          </p:cNvPr>
          <p:cNvSpPr>
            <a:spLocks noGrp="1"/>
          </p:cNvSpPr>
          <p:nvPr>
            <p:ph type="title"/>
          </p:nvPr>
        </p:nvSpPr>
        <p:spPr/>
        <p:txBody>
          <a:bodyPr>
            <a:normAutofit/>
          </a:bodyPr>
          <a:lstStyle/>
          <a:p>
            <a:pPr eaLnBrk="1" hangingPunct="1">
              <a:defRPr/>
            </a:pPr>
            <a:r>
              <a:rPr lang="en-US" sz="4000" dirty="0">
                <a:ea typeface="+mj-ea"/>
                <a:cs typeface="+mj-cs"/>
              </a:rPr>
              <a:t>The Online Purchasing Decision (cont.)</a:t>
            </a:r>
          </a:p>
        </p:txBody>
      </p:sp>
      <p:sp>
        <p:nvSpPr>
          <p:cNvPr id="14339" name="Content Placeholder 2">
            <a:extLst>
              <a:ext uri="{FF2B5EF4-FFF2-40B4-BE49-F238E27FC236}">
                <a16:creationId xmlns:a16="http://schemas.microsoft.com/office/drawing/2014/main" id="{58F283F7-8D13-4620-9C2D-08BBD495E339}"/>
              </a:ext>
            </a:extLst>
          </p:cNvPr>
          <p:cNvSpPr>
            <a:spLocks noGrp="1"/>
          </p:cNvSpPr>
          <p:nvPr>
            <p:ph idx="1"/>
          </p:nvPr>
        </p:nvSpPr>
        <p:spPr/>
        <p:txBody>
          <a:bodyPr/>
          <a:lstStyle/>
          <a:p>
            <a:pPr eaLnBrk="1" hangingPunct="1">
              <a:defRPr/>
            </a:pPr>
            <a:r>
              <a:rPr lang="en-US" sz="3200" b="1" dirty="0">
                <a:ea typeface="+mn-ea"/>
                <a:cs typeface="+mn-cs"/>
              </a:rPr>
              <a:t>Clickstream</a:t>
            </a:r>
            <a:r>
              <a:rPr lang="en-US" sz="3200" dirty="0">
                <a:ea typeface="+mn-ea"/>
                <a:cs typeface="+mn-cs"/>
              </a:rPr>
              <a:t> </a:t>
            </a:r>
            <a:r>
              <a:rPr lang="en-US" sz="3200" b="1" dirty="0">
                <a:ea typeface="+mn-ea"/>
                <a:cs typeface="+mn-cs"/>
              </a:rPr>
              <a:t>behavior</a:t>
            </a:r>
            <a:r>
              <a:rPr lang="en-US" sz="3200" dirty="0">
                <a:ea typeface="+mn-ea"/>
                <a:cs typeface="+mn-cs"/>
              </a:rPr>
              <a:t> </a:t>
            </a:r>
            <a:r>
              <a:rPr lang="en-US" sz="3200" b="0" dirty="0">
                <a:ea typeface="+mn-ea"/>
                <a:cs typeface="+mn-cs"/>
              </a:rPr>
              <a:t>refers to the transaction log that consumers establish as they move about the web from search engine to websites, to pages, to the decision to buy</a:t>
            </a:r>
          </a:p>
        </p:txBody>
      </p:sp>
      <p:sp>
        <p:nvSpPr>
          <p:cNvPr id="2" name="Slide Number Placeholder 1">
            <a:extLst>
              <a:ext uri="{FF2B5EF4-FFF2-40B4-BE49-F238E27FC236}">
                <a16:creationId xmlns:a16="http://schemas.microsoft.com/office/drawing/2014/main" id="{607C972F-29C0-387D-7E7D-893A0F75A5CF}"/>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7</a:t>
            </a:fld>
            <a:endParaRPr lang="en-US" altLang="en-US"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a:extLst>
              <a:ext uri="{FF2B5EF4-FFF2-40B4-BE49-F238E27FC236}">
                <a16:creationId xmlns:a16="http://schemas.microsoft.com/office/drawing/2014/main" id="{5F5D6C94-FC8A-4FA8-ABAB-FBD264D4B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425" y="1295400"/>
            <a:ext cx="67341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D2B79EB7-6470-450E-B813-FE5E12D53CB6}"/>
              </a:ext>
            </a:extLst>
          </p:cNvPr>
          <p:cNvSpPr>
            <a:spLocks noGrp="1" noChangeArrowheads="1"/>
          </p:cNvSpPr>
          <p:nvPr>
            <p:ph type="title"/>
          </p:nvPr>
        </p:nvSpPr>
        <p:spPr/>
        <p:txBody>
          <a:bodyPr>
            <a:normAutofit/>
          </a:bodyPr>
          <a:lstStyle/>
          <a:p>
            <a:pPr eaLnBrk="1" hangingPunct="1">
              <a:defRPr/>
            </a:pPr>
            <a:r>
              <a:rPr lang="en-US" sz="4000" dirty="0">
                <a:ea typeface="+mj-ea"/>
                <a:cs typeface="+mj-cs"/>
              </a:rPr>
              <a:t>A Model of Online Consumer Behavior</a:t>
            </a:r>
          </a:p>
        </p:txBody>
      </p:sp>
      <p:sp>
        <p:nvSpPr>
          <p:cNvPr id="5" name="Slide Number Placeholder 4">
            <a:extLst>
              <a:ext uri="{FF2B5EF4-FFF2-40B4-BE49-F238E27FC236}">
                <a16:creationId xmlns:a16="http://schemas.microsoft.com/office/drawing/2014/main" id="{872C5C78-0A30-04B8-B46E-96D1751D128E}"/>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8</a:t>
            </a:fld>
            <a:endParaRPr lang="en-US"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624DED7-CE07-4B14-B1BB-8FD6EAA59B44}"/>
              </a:ext>
            </a:extLst>
          </p:cNvPr>
          <p:cNvSpPr>
            <a:spLocks noGrp="1" noChangeArrowheads="1"/>
          </p:cNvSpPr>
          <p:nvPr>
            <p:ph type="title"/>
          </p:nvPr>
        </p:nvSpPr>
        <p:spPr/>
        <p:txBody>
          <a:bodyPr>
            <a:normAutofit/>
          </a:bodyPr>
          <a:lstStyle/>
          <a:p>
            <a:pPr eaLnBrk="1" hangingPunct="1">
              <a:defRPr/>
            </a:pPr>
            <a:r>
              <a:rPr lang="en-US" sz="4000" dirty="0">
                <a:ea typeface="+mj-ea"/>
                <a:cs typeface="+mj-cs"/>
              </a:rPr>
              <a:t>Shoppers: Browsers and Buyers</a:t>
            </a:r>
          </a:p>
        </p:txBody>
      </p:sp>
      <p:sp>
        <p:nvSpPr>
          <p:cNvPr id="16387" name="Rectangle 3">
            <a:extLst>
              <a:ext uri="{FF2B5EF4-FFF2-40B4-BE49-F238E27FC236}">
                <a16:creationId xmlns:a16="http://schemas.microsoft.com/office/drawing/2014/main" id="{175B4320-2E52-4861-BE85-D2D7F26A280B}"/>
              </a:ext>
            </a:extLst>
          </p:cNvPr>
          <p:cNvSpPr>
            <a:spLocks noGrp="1" noChangeArrowheads="1"/>
          </p:cNvSpPr>
          <p:nvPr>
            <p:ph idx="1"/>
          </p:nvPr>
        </p:nvSpPr>
        <p:spPr/>
        <p:txBody>
          <a:bodyPr>
            <a:normAutofit lnSpcReduction="10000"/>
          </a:bodyPr>
          <a:lstStyle/>
          <a:p>
            <a:pPr eaLnBrk="1" hangingPunct="1">
              <a:defRPr/>
            </a:pPr>
            <a:r>
              <a:rPr lang="en-US" sz="2800" dirty="0">
                <a:ea typeface="+mn-ea"/>
                <a:cs typeface="+mn-cs"/>
              </a:rPr>
              <a:t>Shoppers: 89% of Internet users</a:t>
            </a:r>
          </a:p>
          <a:p>
            <a:pPr lvl="1" eaLnBrk="1" hangingPunct="1">
              <a:defRPr/>
            </a:pPr>
            <a:r>
              <a:rPr lang="en-US" sz="2000" dirty="0">
                <a:ea typeface="ＭＳ Ｐゴシック" charset="0"/>
              </a:rPr>
              <a:t>73% buyers</a:t>
            </a:r>
          </a:p>
          <a:p>
            <a:pPr lvl="1" eaLnBrk="1" hangingPunct="1">
              <a:defRPr/>
            </a:pPr>
            <a:r>
              <a:rPr lang="en-US" sz="2000" dirty="0">
                <a:ea typeface="ＭＳ Ｐゴシック" charset="0"/>
              </a:rPr>
              <a:t>16% browsers (purchase offline)</a:t>
            </a:r>
          </a:p>
          <a:p>
            <a:pPr eaLnBrk="1" hangingPunct="1">
              <a:defRPr/>
            </a:pPr>
            <a:r>
              <a:rPr lang="en-US" sz="2800" dirty="0">
                <a:ea typeface="+mn-ea"/>
                <a:cs typeface="+mn-cs"/>
              </a:rPr>
              <a:t>One-third of offline retail purchases influenced by online activities</a:t>
            </a:r>
          </a:p>
          <a:p>
            <a:pPr eaLnBrk="1" hangingPunct="1">
              <a:defRPr/>
            </a:pPr>
            <a:r>
              <a:rPr lang="en-US" sz="2800" dirty="0">
                <a:ea typeface="+mn-ea"/>
                <a:cs typeface="+mn-cs"/>
              </a:rPr>
              <a:t>Online traffic also influenced by offline brands and shopping</a:t>
            </a:r>
          </a:p>
          <a:p>
            <a:pPr eaLnBrk="1" hangingPunct="1">
              <a:defRPr/>
            </a:pPr>
            <a:r>
              <a:rPr lang="en-US" sz="2800" dirty="0">
                <a:ea typeface="+mn-ea"/>
                <a:cs typeface="+mn-cs"/>
              </a:rPr>
              <a:t>E-commerce and traditional commerce are coupled: Part of a continuum of consumer behavior</a:t>
            </a:r>
            <a:br>
              <a:rPr lang="en-US" sz="2800" dirty="0">
                <a:ea typeface="+mn-ea"/>
                <a:cs typeface="+mn-cs"/>
              </a:rPr>
            </a:br>
            <a:endParaRPr lang="en-US" sz="2800" dirty="0">
              <a:ea typeface="+mn-ea"/>
              <a:cs typeface="+mn-cs"/>
            </a:endParaRPr>
          </a:p>
        </p:txBody>
      </p:sp>
      <p:sp>
        <p:nvSpPr>
          <p:cNvPr id="2" name="Slide Number Placeholder 1">
            <a:extLst>
              <a:ext uri="{FF2B5EF4-FFF2-40B4-BE49-F238E27FC236}">
                <a16:creationId xmlns:a16="http://schemas.microsoft.com/office/drawing/2014/main" id="{A7B71CEC-F8EB-FE04-1D53-F0EFBABA2CE5}"/>
              </a:ext>
            </a:extLst>
          </p:cNvPr>
          <p:cNvSpPr>
            <a:spLocks noGrp="1"/>
          </p:cNvSpPr>
          <p:nvPr>
            <p:ph type="sldNum" sz="quarter" idx="12"/>
          </p:nvPr>
        </p:nvSpPr>
        <p:spPr/>
        <p:txBody>
          <a:bodyPr/>
          <a:lstStyle/>
          <a:p>
            <a:r>
              <a:rPr lang="en-US" altLang="en-US"/>
              <a:t>Slide 6-</a:t>
            </a:r>
            <a:fld id="{D5C1FA73-C819-4323-97C6-FD75B388C88C}"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13655</TotalTime>
  <Words>2852</Words>
  <Application>Microsoft Office PowerPoint</Application>
  <PresentationFormat>On-screen Show (4:3)</PresentationFormat>
  <Paragraphs>432</Paragraphs>
  <Slides>53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Calibri</vt:lpstr>
      <vt:lpstr>Calibri Light</vt:lpstr>
      <vt:lpstr>Cambria</vt:lpstr>
      <vt:lpstr>Tahoma</vt:lpstr>
      <vt:lpstr>Times New Roman</vt:lpstr>
      <vt:lpstr>Wingdings</vt:lpstr>
      <vt:lpstr>Retrospect</vt:lpstr>
      <vt:lpstr>E-commerce Marketing and Advertising Concepts</vt:lpstr>
      <vt:lpstr>Consumer Behavior</vt:lpstr>
      <vt:lpstr>The Consumer Decision Process and Supporting Communications</vt:lpstr>
      <vt:lpstr>A General Model of Consumer Behavior</vt:lpstr>
      <vt:lpstr>The Online Purchasing Decision</vt:lpstr>
      <vt:lpstr>The Online Purchasing Decision (cont.)</vt:lpstr>
      <vt:lpstr>The Online Purchasing Decision (cont.)</vt:lpstr>
      <vt:lpstr>A Model of Online Consumer Behavior</vt:lpstr>
      <vt:lpstr>Shoppers: Browsers and Buyers</vt:lpstr>
      <vt:lpstr>What Consumers Shop for and  Buy Online</vt:lpstr>
      <vt:lpstr>How Consumers Shop</vt:lpstr>
      <vt:lpstr>Trust, Utility, and Opportunism in Online Markets</vt:lpstr>
      <vt:lpstr>Digital Commerce Marketing and Advertising: Strategies and Tools</vt:lpstr>
      <vt:lpstr>Multi-Channel Marketing Plan</vt:lpstr>
      <vt:lpstr>Establishing the Customer Relationship</vt:lpstr>
      <vt:lpstr>Online Advertising</vt:lpstr>
      <vt:lpstr>Traditional Online Marketing and Advertising Tools</vt:lpstr>
      <vt:lpstr>Search Engine Marketing and Advertising</vt:lpstr>
      <vt:lpstr>Search Engine Marketing (cont.)</vt:lpstr>
      <vt:lpstr>Search Engine Marketing (cont.)</vt:lpstr>
      <vt:lpstr>Display Ad Marketing</vt:lpstr>
      <vt:lpstr>How an Advertising Network Such as DoubleClick Works</vt:lpstr>
      <vt:lpstr>E-mail Marketing</vt:lpstr>
      <vt:lpstr>Spam</vt:lpstr>
      <vt:lpstr>Other Types of Traditional Online Marketing</vt:lpstr>
      <vt:lpstr>Social Marketing and Advertising</vt:lpstr>
      <vt:lpstr>Social Marketing and Advertising (cont.)</vt:lpstr>
      <vt:lpstr>Mobile Marketing and Advertising</vt:lpstr>
      <vt:lpstr>Local Marketing</vt:lpstr>
      <vt:lpstr>Hyperlocal Display Ads </vt:lpstr>
      <vt:lpstr>Multi-Channel Marketing</vt:lpstr>
      <vt:lpstr>Other Online Marketing Strategies</vt:lpstr>
      <vt:lpstr>Other Online Marketing Strategies</vt:lpstr>
      <vt:lpstr>Long-Tail Marketing</vt:lpstr>
      <vt:lpstr>Other Online Marketing Strategies</vt:lpstr>
      <vt:lpstr>Other Online Marketing Strategies (cont.)</vt:lpstr>
      <vt:lpstr>Pricing Strategies</vt:lpstr>
      <vt:lpstr>Pricing Strategies (cont.)</vt:lpstr>
      <vt:lpstr>Internet Marketing Technologies</vt:lpstr>
      <vt:lpstr>Web Transaction Logs</vt:lpstr>
      <vt:lpstr>Tracking Files</vt:lpstr>
      <vt:lpstr>Tracking Files</vt:lpstr>
      <vt:lpstr>Databases</vt:lpstr>
      <vt:lpstr>Data Warehouses and Data Mining</vt:lpstr>
      <vt:lpstr>Customer Relationship Management (CRM) Systems</vt:lpstr>
      <vt:lpstr>A CRM System</vt:lpstr>
      <vt:lpstr>Online Marketing Metrics: Lexicon</vt:lpstr>
      <vt:lpstr>Online Marketing Metrics (cont.) </vt:lpstr>
      <vt:lpstr>An Online Consumer Purchasing Model</vt:lpstr>
      <vt:lpstr>How Well Does Online Advertising Work?</vt:lpstr>
      <vt:lpstr>The Costs of Online Advertising</vt:lpstr>
      <vt:lpstr>Web Analytics</vt:lpstr>
      <vt:lpstr>Web Analytics and the Online  Purchasing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EditorialSrvcs</dc:creator>
  <cp:lastModifiedBy>Ermias  Abebe Kassa</cp:lastModifiedBy>
  <cp:revision>649</cp:revision>
  <cp:lastPrinted>2002-04-12T18:43:07Z</cp:lastPrinted>
  <dcterms:created xsi:type="dcterms:W3CDTF">2000-06-05T14:57:27Z</dcterms:created>
  <dcterms:modified xsi:type="dcterms:W3CDTF">2022-05-26T03:05:26Z</dcterms:modified>
</cp:coreProperties>
</file>