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Nunito"/>
      <p:regular r:id="rId51"/>
      <p:bold r:id="rId52"/>
      <p:italic r:id="rId53"/>
      <p:boldItalic r:id="rId54"/>
    </p:embeddedFont>
    <p:embeddedFont>
      <p:font typeface="Maven Pro"/>
      <p:regular r:id="rId55"/>
      <p:bold r:id="rId56"/>
    </p:embeddedFont>
    <p:embeddedFont>
      <p:font typeface="Arial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regular.fntdata"/><Relationship Id="rId50" Type="http://schemas.openxmlformats.org/officeDocument/2006/relationships/slide" Target="slides/slide45.xml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6.xml"/><Relationship Id="rId55" Type="http://schemas.openxmlformats.org/officeDocument/2006/relationships/font" Target="fonts/MavenPro-regular.fntdata"/><Relationship Id="rId10" Type="http://schemas.openxmlformats.org/officeDocument/2006/relationships/slide" Target="slides/slide5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8.xml"/><Relationship Id="rId57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56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910315e0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910315e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910315e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910315e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910315e0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0910315e0b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910315e0b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0910315e0b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910315e0b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0910315e0b_2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910315e0b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0910315e0b_2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910315e0b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910315e0b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910315e0b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0910315e0b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910315e0b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0910315e0b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6785bae9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6785bae9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457f45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457f45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0910315e0b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0910315e0b_2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0910315e0b_2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0910315e0b_2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910315e0b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0910315e0b_2_3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10315e0b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0910315e0b_2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0910315e0b_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0910315e0b_2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d3fe56e7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d3fe56e7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910315e0b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0910315e0b_2_3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0910315e0b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0910315e0b_2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910315e0b_2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0910315e0b_2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910315e0b_2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0910315e0b_2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457f457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457f457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910315e0b_2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0910315e0b_2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3fe56e7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3fe56e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0910315e0b_2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0910315e0b_2_5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910315e0b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0910315e0b_2_5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0910315e0b_2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0910315e0b_2_5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910315e0b_2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0910315e0b_2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910315e0b_2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0910315e0b_2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0910315e0b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30910315e0b_2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0910315e0b_2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30910315e0b_2_5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0910315e0b_2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30910315e0b_2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6fa8c97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6fa8c97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0910315e0b_2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0910315e0b_2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0910315e0b_2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30910315e0b_2_5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0910315e0b_2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0910315e0b_2_5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0910315e0b_2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30910315e0b_2_5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0910315e0b_2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0910315e0b_2_5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0910315e0b_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30910315e0b_2_5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6fa8c97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6fa8c97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457f457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457f457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910315e0b_2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0910315e0b_2_6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457f457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457f457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39ad6f5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39ad6f5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about:blan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microsoft.com/en-us/dotnet/csharp/language-reference/keywords/clas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.microsoft.com/en-us/dotnet/api/system.eventhandler" TargetMode="External"/><Relationship Id="rId4" Type="http://schemas.openxmlformats.org/officeDocument/2006/relationships/hyperlink" Target="https://learn.microsoft.com/en-us/dotnet/api/system.eventarg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4339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One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596525" y="2812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Driven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Flavors of .NET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788400" y="1793100"/>
            <a:ext cx="83556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.NET is cross platform, i.e. tt is not tied to a specific operating system, for instance Microsoft.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runs on operating systems like Microsoft, MacOS and Linux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open source, as a result  we can see the code Microsoft created for .NET.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.NET can be used to develop different  sorts of applications such as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Console applications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Desktop applications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Mobile applications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Cloud applications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Games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 powered applications 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.NET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 </a:t>
            </a:r>
            <a:r>
              <a:rPr b="1" lang="en">
                <a:solidFill>
                  <a:srgbClr val="7030A0"/>
                </a:solidFill>
              </a:rPr>
              <a:t>Multiple Languages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628650" y="12680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You can write .NET apps in C#, F#, or Visual Basic.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C# is a simple, modern, object-oriented, and type-safe programming language.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F# is a programming language that makes it easy to write succinct, robust, and performant code.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Visual Basic is an approachable language with a simple syntax for building type-safe, object-oriented apps.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487" y="3459416"/>
            <a:ext cx="3236571" cy="152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	</a:t>
            </a:r>
            <a:r>
              <a:rPr b="1" lang="en">
                <a:solidFill>
                  <a:srgbClr val="7030A0"/>
                </a:solidFill>
              </a:rPr>
              <a:t>Cross Platform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471488" y="1209889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Whether you're working in C#, F#, or Visual Basic, your code will run natively on any compatible operating system. You can build many types of apps with .NET. Some are cross-platform, and some target a specific set of operating systems and devices.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Xamarin and Maui apps for Android and IOS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4560" y="2849850"/>
            <a:ext cx="3329452" cy="210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>
                <a:solidFill>
                  <a:srgbClr val="7030A0"/>
                </a:solidFill>
              </a:rPr>
              <a:t>One Consistent API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.NET provides a standard set of base class libraries and APIs that are common to all .NET applications.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Each app model can also expose additional APIs that are specific to the operating systems it runs on, or the capabilities it provides. For example, ASP.NET is the cross-platform web framework that provides additional APIs for building web apps that run on Linux or Windows.</a:t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827" y="3268151"/>
            <a:ext cx="2579763" cy="14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 </a:t>
            </a:r>
            <a:r>
              <a:rPr b="1" lang="en">
                <a:solidFill>
                  <a:srgbClr val="7030A0"/>
                </a:solidFill>
              </a:rPr>
              <a:t>Libraries</a:t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To extend functionality, Microsoft and others maintain a healthy .NET package ecosystem.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NuGet is a package manager built specifically for .NET that contains over 100,000 packages.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70" name="Google Shape;3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727454"/>
            <a:ext cx="3293729" cy="228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Environment(IDE)</a:t>
            </a:r>
            <a:endParaRPr/>
          </a:p>
        </p:txBody>
      </p:sp>
      <p:sp>
        <p:nvSpPr>
          <p:cNvPr id="381" name="Google Shape;381;p30"/>
          <p:cNvSpPr txBox="1"/>
          <p:nvPr>
            <p:ph idx="1" type="body"/>
          </p:nvPr>
        </p:nvSpPr>
        <p:spPr>
          <a:xfrm>
            <a:off x="1303800" y="1386500"/>
            <a:ext cx="70305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 Studio .NET (VS .NET) is an IDE that allows for Rapid Action Development(RAD).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RAD is a development methodology that enables speedy delivery to customers  and allows to obtain feedback.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VS.NET is a powerful and flexible IDE that makes developing .NET applications a breeze. Some of the features of VS.NET that make you productive are: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Drag and drop design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IntelliSense features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Syntax highlighting and auto-syntax cheking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Excellent debugging tools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Integration with version control software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Easy project management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Editions</a:t>
            </a:r>
            <a:endParaRPr/>
          </a:p>
        </p:txBody>
      </p:sp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Microsoft offers three different plans for VS .NEt IDE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Community Edition: </a:t>
            </a:r>
            <a:r>
              <a:rPr lang="en" sz="1591"/>
              <a:t>free, fully-featured IDE for students, open-source and individual developers.  </a:t>
            </a:r>
            <a:endParaRPr sz="159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Professional Edition: </a:t>
            </a:r>
            <a:r>
              <a:rPr lang="en" sz="1591"/>
              <a:t>professional developer tools, services, and subscription benefits for small teams</a:t>
            </a:r>
            <a:endParaRPr sz="159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Enterprise Edition: </a:t>
            </a:r>
            <a:r>
              <a:rPr lang="en" sz="1591"/>
              <a:t>end-to-end solution to meet demanding quality and scale needs of teams of all sizes(typically teams &gt;250 PCs)</a:t>
            </a:r>
            <a:endParaRPr sz="15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.NET</a:t>
            </a:r>
            <a:endParaRPr/>
          </a:p>
          <a:p>
            <a:pPr indent="-34861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Runtime Environment</a:t>
            </a:r>
            <a:endParaRPr sz="2100"/>
          </a:p>
          <a:p>
            <a:pPr indent="-34861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Compiler</a:t>
            </a:r>
            <a:endParaRPr sz="2100"/>
          </a:p>
          <a:p>
            <a:pPr indent="-34861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Libraries</a:t>
            </a:r>
            <a:endParaRPr sz="2100"/>
          </a:p>
          <a:p>
            <a:pPr indent="-34861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Others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49150"/>
            <a:ext cx="70305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Define Event Driven Programming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is an event?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Properties of events.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Microsoft .NET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C# Language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Build your first application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471503" y="205375"/>
            <a:ext cx="7513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The Common Language Runtime(CLR)</a:t>
            </a:r>
            <a:br>
              <a:rPr lang="en"/>
            </a:b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748146" y="1543049"/>
            <a:ext cx="7513800" cy="3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The .NET Common Language Runtime(CLR) is the most important concept in .NET Framework also known as .NET Runtime.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It is a framework layer that resides above the Operating System and handles the execution of all the .NET applications.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As a result, the program we write doesn’t communicate directly with the OS but goes first through the CLR. 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 .NET, programs are not compiled into executable files; they are compiled into </a:t>
            </a:r>
            <a:r>
              <a:rPr lang="en" sz="1500">
                <a:solidFill>
                  <a:srgbClr val="188038"/>
                </a:solidFill>
              </a:rPr>
              <a:t>Microsoft Intermediate Language </a:t>
            </a:r>
            <a:r>
              <a:rPr lang="en" sz="1500">
                <a:solidFill>
                  <a:srgbClr val="000000"/>
                </a:solidFill>
              </a:rPr>
              <a:t>(MSIL) files, which the CLR then executes. </a:t>
            </a:r>
            <a:endParaRPr sz="1500">
              <a:solidFill>
                <a:srgbClr val="000000"/>
              </a:solidFill>
            </a:endParaRPr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MSIL (often shortened to IL) files that C# produces are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identical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IL files that other .NET languages produce; the platform is language-agnostic.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the name indicates the CLR provides common runtime for languages that run on the .NET platform.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Cont. 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471500" y="1026925"/>
            <a:ext cx="80793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5"/>
          </a:p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5"/>
          </a:p>
          <a:p>
            <a:pPr indent="-157797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5"/>
              <a:buChar char="●"/>
            </a:pPr>
            <a:r>
              <a:rPr lang="en" sz="1885"/>
              <a:t>The CLR is responsible for maintaining the execution of all applications developed using the .NET library.</a:t>
            </a:r>
            <a:endParaRPr sz="1205"/>
          </a:p>
          <a:p>
            <a:pPr indent="-167005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b="1" lang="en" sz="1629"/>
              <a:t>CLR is responsible for </a:t>
            </a:r>
            <a:endParaRPr sz="1205"/>
          </a:p>
          <a:p>
            <a:pPr indent="-160655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30"/>
              <a:buChar char="○"/>
            </a:pPr>
            <a:r>
              <a:rPr b="1" lang="en" sz="1629"/>
              <a:t>• integrating software components written in different .NET languages,</a:t>
            </a:r>
            <a:br>
              <a:rPr b="1" lang="en" sz="1629"/>
            </a:br>
            <a:r>
              <a:rPr b="1" lang="en" sz="1629"/>
              <a:t>• error handling between such components,</a:t>
            </a:r>
            <a:br>
              <a:rPr b="1" lang="en" sz="1629"/>
            </a:br>
            <a:r>
              <a:rPr b="1" lang="en" sz="1629"/>
              <a:t>• enhanced security,</a:t>
            </a:r>
            <a:br>
              <a:rPr b="1" lang="en" sz="1629"/>
            </a:br>
            <a:r>
              <a:rPr b="1" lang="en" sz="1629"/>
              <a:t>• automatic memory management,</a:t>
            </a:r>
            <a:r>
              <a:rPr lang="en" sz="1629"/>
              <a:t> </a:t>
            </a:r>
            <a:r>
              <a:rPr lang="en" sz="1629" u="sng">
                <a:solidFill>
                  <a:schemeClr val="hlink"/>
                </a:solidFill>
                <a:hlinkClick r:id="rId3"/>
              </a:rPr>
              <a:t>compiling</a:t>
            </a:r>
            <a:r>
              <a:rPr b="1" lang="en" sz="1629"/>
              <a:t> and more.</a:t>
            </a:r>
            <a:r>
              <a:rPr b="1" lang="en" sz="1885"/>
              <a:t> </a:t>
            </a:r>
            <a:br>
              <a:rPr lang="en" sz="1800"/>
            </a:br>
            <a:endParaRPr sz="1800"/>
          </a:p>
          <a:p>
            <a:pPr indent="-63500" lvl="0" marL="177800" rtl="0" algn="l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328" y="562624"/>
            <a:ext cx="5879067" cy="375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471504" y="205375"/>
            <a:ext cx="7866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Microsoft Intermediate Language Code(MSIL)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665018" y="1474470"/>
            <a:ext cx="75969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When we compile our .NET program using any .NET compliant  languages(C#,VB,F#, C++.NET) our source code does not get converted to executable code instead it is converted to an intermediate code called MSIL.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MSIL is hardware and software independent. Upon execution the MSIL is converted to binary executable code(Native code).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Cross language relationship is possible because the MSIL for every language in .NET is the same.</a:t>
            </a:r>
            <a:endParaRPr sz="17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</p:txBody>
      </p:sp>
      <p:pic>
        <p:nvPicPr>
          <p:cNvPr id="416" name="Google Shape;4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734" y="3799017"/>
            <a:ext cx="6737497" cy="90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Just in Time Compilers(JITers)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665019" y="1543049"/>
            <a:ext cx="75969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When our Intermediate Language(IL) compiled code needs to be executed, the CLR invokes the Just In Time compiler. 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JITers differ from traditional compilers as they compile the IL to native code only when desired hence the name JUST IN  TIME.</a:t>
            </a:r>
            <a:endParaRPr sz="1500"/>
          </a:p>
          <a:p>
            <a:pPr indent="-1333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For instance when a function is called the IL of the function body is compiled </a:t>
            </a:r>
            <a:r>
              <a:rPr b="1" lang="en" sz="1500"/>
              <a:t>just in time.</a:t>
            </a:r>
            <a:r>
              <a:rPr lang="en" sz="1500"/>
              <a:t> So the rest of the code that’s not called during that program run is not compiled to native code.</a:t>
            </a:r>
            <a:endParaRPr sz="1500"/>
          </a:p>
          <a:p>
            <a:pPr indent="-1333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In addition, then converted IL code is reused the next time it is needed by the CLR without the need of re-compiling.</a:t>
            </a:r>
            <a:endParaRPr sz="1500"/>
          </a:p>
          <a:p>
            <a:pPr indent="-1333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JITers optimize code efficiently resulting in robust applications.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compilation in .NET</a:t>
            </a:r>
            <a:endParaRPr/>
          </a:p>
        </p:txBody>
      </p:sp>
      <p:sp>
        <p:nvSpPr>
          <p:cNvPr id="428" name="Google Shape;428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When you build your project C# code is compiled to MSIL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IL is saved in a file on the hard disk.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When you run your program the IL is compiled again, using the JIT.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JIT compiler analyzes the IL and produces highly efficient machine code, which runs very fast.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JIT compiler is smart enough to recognize when the code has already been compiled, so as the application runs, compilation happens only as needed.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As .NET applications run, they tend to become faster and faster, as the already compiled code is reused. 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The Framework Class Library(FCL)</a:t>
            </a:r>
            <a:br>
              <a:rPr lang="en"/>
            </a:br>
            <a:endParaRPr/>
          </a:p>
        </p:txBody>
      </p:sp>
      <p:sp>
        <p:nvSpPr>
          <p:cNvPr id="434" name="Google Shape;434;p39"/>
          <p:cNvSpPr txBox="1"/>
          <p:nvPr>
            <p:ph idx="1" type="body"/>
          </p:nvPr>
        </p:nvSpPr>
        <p:spPr>
          <a:xfrm>
            <a:off x="656614" y="1293668"/>
            <a:ext cx="76071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33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The .NET Framework provides a huge Framework (Base) Class Library  for common usual tasks 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FCL  has thousands of classes to provide access to Windows API and common functions such as </a:t>
            </a:r>
            <a:endParaRPr sz="1500"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String Manipulation</a:t>
            </a:r>
            <a:endParaRPr sz="1500"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Common Data Structures</a:t>
            </a:r>
            <a:endParaRPr sz="1500"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IO</a:t>
            </a:r>
            <a:endParaRPr sz="1500"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Streams</a:t>
            </a:r>
            <a:endParaRPr sz="1500"/>
          </a:p>
          <a:p>
            <a:pPr indent="-171450" lvl="8" marL="292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Threads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The FCL followed OODesign therefore it makes access and use very simple for developers.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Namespaces in .NET </a:t>
            </a:r>
            <a:endParaRPr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471505" y="1026929"/>
            <a:ext cx="83232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System – includes all common datatypes, string values, arrays and methods for data conversion. 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System.Data – are used to access the database, perform commands on a database and retrieve data.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System.IO- these are used to access read and write to files.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System Windows.Forms – are used to create windows based applications using windows user interface components.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System.Web,System.Web.UI – are used to create web services and components that can be published on the web.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550429" y="449350"/>
            <a:ext cx="7713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Common Language  Specification(CLS)</a:t>
            </a:r>
            <a:br>
              <a:rPr lang="en"/>
            </a:b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656614" y="1511878"/>
            <a:ext cx="7607100" cy="3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87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Any programming language can join the .NET Framework so long as it fulfills the criteria. This criteria is what is known as Common Language Specification.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Provides an </a:t>
            </a:r>
            <a:r>
              <a:rPr b="1" lang="en" sz="1500"/>
              <a:t>object-oriented mode</a:t>
            </a:r>
            <a:r>
              <a:rPr lang="en" sz="1500"/>
              <a:t>l that supports the complete implementation of many programming languages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Establishes a framework that helps enable </a:t>
            </a:r>
            <a:r>
              <a:rPr b="1" lang="en" sz="1500"/>
              <a:t>cross-language integration</a:t>
            </a:r>
            <a:r>
              <a:rPr lang="en" sz="1500"/>
              <a:t>, </a:t>
            </a:r>
            <a:r>
              <a:rPr b="1" lang="en" sz="1500"/>
              <a:t>type safety</a:t>
            </a:r>
            <a:r>
              <a:rPr lang="en" sz="1500"/>
              <a:t>, and </a:t>
            </a:r>
            <a:r>
              <a:rPr b="1" lang="en" sz="1500"/>
              <a:t>high performance</a:t>
            </a:r>
            <a:r>
              <a:rPr lang="en" sz="1500"/>
              <a:t> code execution.</a:t>
            </a:r>
            <a:endParaRPr sz="1500"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Type </a:t>
            </a:r>
            <a:r>
              <a:rPr lang="en" sz="1400"/>
              <a:t>safety</a:t>
            </a:r>
            <a:r>
              <a:rPr lang="en" sz="1400"/>
              <a:t> </a:t>
            </a:r>
            <a:r>
              <a:rPr lang="en" sz="1400">
                <a:solidFill>
                  <a:srgbClr val="000000"/>
                </a:solidFill>
              </a:rPr>
              <a:t> means that the compiler will validate types while compiling, and throw an error if you try to assign the wrong type to a variable. 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Defines rules that languages </a:t>
            </a:r>
            <a:r>
              <a:rPr lang="en" sz="1500"/>
              <a:t>must follow, which helps ensure that objects written in different languages can interact with each other</a:t>
            </a:r>
            <a:endParaRPr sz="1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5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5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Introduction to C#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Driven Programming Defined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57800" y="1254375"/>
            <a:ext cx="79764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event, in the context of computer systems, is an action or an occurrence that is significant to a systems hardware or software.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Events can either be user-generated such as keystrokes and mouse clicks or system-generated such as program loading and running out of memory.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Therefore an event driven program is a program that responds to user initiated events clicks, keystrokes, finger swipes.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method that handles these events in known as EventHandler.</a:t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C#?</a:t>
            </a:r>
            <a:endParaRPr/>
          </a:p>
        </p:txBody>
      </p:sp>
      <p:sp>
        <p:nvSpPr>
          <p:cNvPr id="457" name="Google Shape;457;p43"/>
          <p:cNvSpPr txBox="1"/>
          <p:nvPr>
            <p:ph idx="1" type="body"/>
          </p:nvPr>
        </p:nvSpPr>
        <p:spPr>
          <a:xfrm>
            <a:off x="540327" y="1278081"/>
            <a:ext cx="74202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C# is a </a:t>
            </a:r>
            <a:r>
              <a:rPr b="1" lang="en" sz="1800"/>
              <a:t>modern object-oriented, general-purpose programming</a:t>
            </a:r>
            <a:br>
              <a:rPr b="1" lang="en" sz="1800"/>
            </a:br>
            <a:r>
              <a:rPr b="1" lang="en" sz="1800"/>
              <a:t>language</a:t>
            </a:r>
            <a:r>
              <a:rPr lang="en" sz="1800"/>
              <a:t>, created and developed by Microsoft together with the .NET platform. 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language is popular and well-maintained. It comes from the C programming language lineage. And that’s where it gets its name.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C# is the main language in the .NET platform.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It was introduced in the early 2000s together with .NET. The language has evolved over the years and has numerous versions, ranging from C#1.0 - C# 12.0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There is highly diverse software developed with C# and on the .NET</a:t>
            </a:r>
            <a:br>
              <a:rPr lang="en" sz="1800"/>
            </a:br>
            <a:r>
              <a:rPr lang="en" sz="1800"/>
              <a:t>platform: office applications, web applications, websites, desktop applications, mobile applications, games and many others.  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463" name="Google Shape;463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C# is a </a:t>
            </a:r>
            <a:r>
              <a:rPr b="1" lang="en" sz="1800"/>
              <a:t>high-level language </a:t>
            </a:r>
            <a:r>
              <a:rPr lang="en" sz="1800"/>
              <a:t>that is similar to Java and C++. </a:t>
            </a:r>
            <a:endParaRPr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C# graphical user interfaces (GUIs) are </a:t>
            </a:r>
            <a:r>
              <a:rPr b="1" lang="en" sz="1800"/>
              <a:t>event driven</a:t>
            </a:r>
            <a:r>
              <a:rPr lang="en" sz="1800"/>
              <a:t>. You can write programs that respond to user-initiated </a:t>
            </a:r>
            <a:r>
              <a:rPr b="1" lang="en" sz="1800"/>
              <a:t>events </a:t>
            </a:r>
            <a:r>
              <a:rPr lang="en" sz="1800"/>
              <a:t>such as mouse clicks, keystrokes, timer expirations and </a:t>
            </a:r>
            <a:r>
              <a:rPr i="1" lang="en" sz="1800"/>
              <a:t>touches </a:t>
            </a:r>
            <a:r>
              <a:rPr lang="en" sz="1800"/>
              <a:t>and </a:t>
            </a:r>
            <a:r>
              <a:rPr i="1" lang="en" sz="1800"/>
              <a:t>finger swipes</a:t>
            </a:r>
            <a:r>
              <a:rPr lang="en" sz="1800"/>
              <a:t>—gestures that are widely used on smartphones and tablets 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>
            <p:ph type="title"/>
          </p:nvPr>
        </p:nvSpPr>
        <p:spPr>
          <a:xfrm>
            <a:off x="987136" y="1104791"/>
            <a:ext cx="4592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Chapter One: Part II </a:t>
            </a:r>
            <a:endParaRPr/>
          </a:p>
        </p:txBody>
      </p:sp>
      <p:sp>
        <p:nvSpPr>
          <p:cNvPr id="469" name="Google Shape;469;p45"/>
          <p:cNvSpPr txBox="1"/>
          <p:nvPr>
            <p:ph idx="1" type="body"/>
          </p:nvPr>
        </p:nvSpPr>
        <p:spPr>
          <a:xfrm>
            <a:off x="987136" y="2098963"/>
            <a:ext cx="4592700" cy="2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Using Common Controls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Working with Properties, Methods and Events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Building your C# Application on Visual Studio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Using common controls</a:t>
            </a:r>
            <a:endParaRPr/>
          </a:p>
        </p:txBody>
      </p:sp>
      <p:sp>
        <p:nvSpPr>
          <p:cNvPr id="475" name="Google Shape;475;p46"/>
          <p:cNvSpPr txBox="1"/>
          <p:nvPr>
            <p:ph idx="1" type="body"/>
          </p:nvPr>
        </p:nvSpPr>
        <p:spPr>
          <a:xfrm>
            <a:off x="540327" y="1268016"/>
            <a:ext cx="79752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What are Controls(GUI Controls)?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Controls are reusable components(</a:t>
            </a:r>
            <a:r>
              <a:rPr b="1" lang="en" sz="1800"/>
              <a:t>a piece of UI that can be used in various parts of an application to build more than one UI instance</a:t>
            </a:r>
            <a:r>
              <a:rPr lang="en" sz="1800"/>
              <a:t>.) that encapsulate User Interface(UI) functionalities and are used in client side Windows Applications.</a:t>
            </a: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GUI controls are </a:t>
            </a:r>
            <a:r>
              <a:rPr i="1" lang="en" sz="1800"/>
              <a:t>objects </a:t>
            </a:r>
            <a:r>
              <a:rPr lang="en" sz="1800"/>
              <a:t>that can display information on the screen or enable users to interact with an app via the mouse, keyboard or some other form of input (such as voice commands). </a:t>
            </a:r>
            <a:endParaRPr sz="18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481" name="Google Shape;481;p47"/>
          <p:cNvSpPr txBox="1"/>
          <p:nvPr>
            <p:ph idx="1" type="body"/>
          </p:nvPr>
        </p:nvSpPr>
        <p:spPr>
          <a:xfrm>
            <a:off x="471503" y="1026925"/>
            <a:ext cx="75507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How do we create GUI Controls? WinForms and WPF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Windows Forms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Windows Forms is </a:t>
            </a:r>
            <a:r>
              <a:rPr b="1" lang="en" sz="1700"/>
              <a:t>a UI framework for building Windows desktop apps</a:t>
            </a:r>
            <a:r>
              <a:rPr lang="en" sz="1700"/>
              <a:t>.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Windows Forms provide many ready-to-use controls. In addition it also provides the infrastructure for developing your own controls. </a:t>
            </a:r>
            <a:endParaRPr sz="17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br>
              <a:rPr b="1" lang="en"/>
            </a:br>
            <a:r>
              <a:rPr b="1" lang="en"/>
              <a:t>Windows Forms Controls by Function</a:t>
            </a:r>
            <a:br>
              <a:rPr b="1" lang="en"/>
            </a:br>
            <a:endParaRPr/>
          </a:p>
        </p:txBody>
      </p:sp>
      <p:sp>
        <p:nvSpPr>
          <p:cNvPr id="487" name="Google Shape;487;p48"/>
          <p:cNvSpPr txBox="1"/>
          <p:nvPr>
            <p:ph idx="1" type="body"/>
          </p:nvPr>
        </p:nvSpPr>
        <p:spPr>
          <a:xfrm>
            <a:off x="471506" y="1026931"/>
            <a:ext cx="8526600" cy="3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33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Data display</a:t>
            </a:r>
            <a:r>
              <a:rPr lang="en" sz="1500"/>
              <a:t> -DataGridViewControl: Provides customizable table for displaying data. For example for displaying data from the database, reports etc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Text editing</a:t>
            </a:r>
            <a:r>
              <a:rPr lang="en" sz="1500"/>
              <a:t> – TextBox Control: Displays text entered at design time that can be edited by users at run time, or changed programmatically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 </a:t>
            </a:r>
            <a:r>
              <a:rPr b="1" lang="en" sz="1500"/>
              <a:t>Information display (read-only)</a:t>
            </a:r>
            <a:r>
              <a:rPr lang="en" sz="1500"/>
              <a:t>- Label Control: Displays text that users cannot directly edit.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Selection from a list </a:t>
            </a:r>
            <a:r>
              <a:rPr lang="en" sz="1500"/>
              <a:t>– ComboBox: Displays a drop-down list of items.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Menu </a:t>
            </a:r>
            <a:r>
              <a:rPr lang="en" sz="1500"/>
              <a:t>– MenuStrip Control – creates custom menus</a:t>
            </a:r>
            <a:endParaRPr sz="1500"/>
          </a:p>
          <a:p>
            <a:pPr indent="-1333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Commands</a:t>
            </a:r>
            <a:r>
              <a:rPr lang="en" sz="1500"/>
              <a:t>- Button Control – starts, stops or interrupts a process. </a:t>
            </a:r>
            <a:endParaRPr sz="1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493" name="Google Shape;493;p49"/>
          <p:cNvSpPr txBox="1"/>
          <p:nvPr>
            <p:ph idx="1" type="body"/>
          </p:nvPr>
        </p:nvSpPr>
        <p:spPr>
          <a:xfrm>
            <a:off x="471505" y="1026929"/>
            <a:ext cx="81912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Timer and ProgressBar control: Timer control is used to control when an event is invoked. ProgressBar is used to visually monitor the progress of an operation.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Building a user control: if developers do not find a control to meet their specifications they can create their own control by inheriting from the class UserControl.</a:t>
            </a:r>
            <a:endParaRPr sz="1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Control Class Properties, Methods and Events</a:t>
            </a:r>
            <a:endParaRPr/>
          </a:p>
        </p:txBody>
      </p:sp>
      <p:sp>
        <p:nvSpPr>
          <p:cNvPr id="499" name="Google Shape;499;p50"/>
          <p:cNvSpPr txBox="1"/>
          <p:nvPr>
            <p:ph idx="1" type="body"/>
          </p:nvPr>
        </p:nvSpPr>
        <p:spPr>
          <a:xfrm>
            <a:off x="471505" y="1026932"/>
            <a:ext cx="82521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Control Class </a:t>
            </a:r>
            <a:r>
              <a:rPr lang="en" sz="1800"/>
              <a:t>is the base class from which controls,components with visual representation, are derived.</a:t>
            </a:r>
            <a:endParaRPr sz="1800"/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It has overloaded </a:t>
            </a:r>
            <a:r>
              <a:rPr b="1" lang="en" sz="1800"/>
              <a:t>Constructors</a:t>
            </a:r>
            <a:endParaRPr b="1"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/>
              <a:t>Control() – initializes components with default value</a:t>
            </a:r>
            <a:endParaRPr sz="1800"/>
          </a:p>
          <a:p>
            <a:pPr indent="-20320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/>
              <a:t>Control(String)- initializes components with specific text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Properties</a:t>
            </a:r>
            <a:r>
              <a:rPr lang="en" sz="1800"/>
              <a:t>: </a:t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/>
              <a:t>Anchor- sets the edges of the container to which a control is bound.</a:t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/>
              <a:t>BackColor- sets the background color of the control</a:t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/>
              <a:t>DefaultSize – gets/sets the default size of the control</a:t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/>
              <a:t>Font- gets/sets the font of the text displayed by the control</a:t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/>
              <a:t>Text- Gets or sets the text associated with this control.</a:t>
            </a:r>
            <a:endParaRPr sz="1800"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/>
              <a:t>Name-Gets or sets the name of the control.</a:t>
            </a:r>
            <a:endParaRPr sz="1800"/>
          </a:p>
          <a:p>
            <a:pPr indent="-889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800"/>
              <a:t> </a:t>
            </a:r>
            <a:endParaRPr sz="18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505" name="Google Shape;505;p51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14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1538"/>
              <a:buChar char="●"/>
            </a:pPr>
            <a:r>
              <a:rPr lang="en"/>
              <a:t>Methods 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Dispose() – releases resources used by the component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Focus() – sets input focus to the control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Show() – displays the control to the user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Hide() – conceals the control from the user</a:t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61538"/>
              <a:buChar char="●"/>
            </a:pPr>
            <a:r>
              <a:rPr lang="en"/>
              <a:t>Events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Click() – occurs when control is clicked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DoubleClick()- occurs when control is double clicked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FontChange() – occurs when font of a control is changed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63636"/>
              <a:buChar char="○"/>
            </a:pPr>
            <a:r>
              <a:rPr lang="en"/>
              <a:t>GetFocus() – occurs when a control receives focus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Controls: Text Box</a:t>
            </a:r>
            <a:endParaRPr/>
          </a:p>
        </p:txBody>
      </p:sp>
      <p:sp>
        <p:nvSpPr>
          <p:cNvPr id="511" name="Google Shape;511;p52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Class TextBox belongs to System.Windows.Forms namespace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Constructors – TextBox() – initializes default textbox properties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Properties, anchor,font,height readonly,focused, maxlength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Methods – show(), hide(), clear(), AppendText()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Events – click(),textchanged(),keypress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500125" y="1335675"/>
            <a:ext cx="7834200" cy="31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Events enable a</a:t>
            </a:r>
            <a:r>
              <a:rPr lang="en" sz="1700">
                <a:uFill>
                  <a:noFill/>
                </a:uFill>
                <a:hlinkClick r:id="rId3"/>
              </a:rPr>
              <a:t> </a:t>
            </a:r>
            <a:r>
              <a:rPr lang="en" sz="1700"/>
              <a:t>class or object to notify other classes or objects when something of interest occurs.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class that sends (or </a:t>
            </a:r>
            <a:r>
              <a:rPr i="1" lang="en" sz="1700"/>
              <a:t>raises</a:t>
            </a:r>
            <a:r>
              <a:rPr lang="en" sz="1700"/>
              <a:t>) the event is called the </a:t>
            </a:r>
            <a:r>
              <a:rPr b="1" i="1" lang="en" sz="1700"/>
              <a:t>publisher.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classes that receive(handle) the event are called </a:t>
            </a:r>
            <a:r>
              <a:rPr b="1" i="1" lang="en" sz="1700"/>
              <a:t>subscriber.</a:t>
            </a:r>
            <a:endParaRPr b="1"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a typical C# Windows Forms application or Web application, you subscribe to events raised by controls(User Interface elements) such as buttons, checkboxes, </a:t>
            </a:r>
            <a:r>
              <a:rPr lang="en" sz="1700"/>
              <a:t>radio buttons</a:t>
            </a:r>
            <a:r>
              <a:rPr lang="en" sz="1700"/>
              <a:t>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You can use the Visual C# integrated development environment (IDE) to browse the events that a control publishes and select the ones that you want to handle.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Controls are the </a:t>
            </a:r>
            <a:r>
              <a:rPr i="1" lang="en" sz="1700"/>
              <a:t>publishers </a:t>
            </a:r>
            <a:r>
              <a:rPr lang="en" sz="1700"/>
              <a:t>and the event handlers are the </a:t>
            </a:r>
            <a:r>
              <a:rPr i="1" lang="en" sz="1700"/>
              <a:t>subscribers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Controls: Button</a:t>
            </a:r>
            <a:endParaRPr/>
          </a:p>
        </p:txBody>
      </p:sp>
      <p:sp>
        <p:nvSpPr>
          <p:cNvPr id="517" name="Google Shape;517;p53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Namespace: System.Windows.Forms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Constructors –Button() initializes a new instance of a Button class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Properties- anchor, background, autosize, text, textalign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Method – dispose(),focus(), hide(), show()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Events – click(), doubleclick(),keypress,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Visual Studio IDE</a:t>
            </a:r>
            <a:endParaRPr/>
          </a:p>
        </p:txBody>
      </p:sp>
      <p:sp>
        <p:nvSpPr>
          <p:cNvPr id="523" name="Google Shape;523;p54"/>
          <p:cNvSpPr txBox="1"/>
          <p:nvPr>
            <p:ph idx="1" type="body"/>
          </p:nvPr>
        </p:nvSpPr>
        <p:spPr>
          <a:xfrm>
            <a:off x="471505" y="1026930"/>
            <a:ext cx="82419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Visual Studio is an Integrated Development Environment(IDE).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It is used for creating, debugging and running applications written in any .NET compliant programming languages.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You can create various applications in Visual Studio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Console Applications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Windows Forms Applications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Windows Presentation Foundation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Web Applications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Web services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Visual Studio offers a template for these and other types of applications.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Solution Explorer</a:t>
            </a:r>
            <a:endParaRPr/>
          </a:p>
        </p:txBody>
      </p:sp>
      <p:sp>
        <p:nvSpPr>
          <p:cNvPr id="529" name="Google Shape;529;p55"/>
          <p:cNvSpPr txBox="1"/>
          <p:nvPr>
            <p:ph idx="1" type="body"/>
          </p:nvPr>
        </p:nvSpPr>
        <p:spPr>
          <a:xfrm>
            <a:off x="471505" y="1026929"/>
            <a:ext cx="83538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By default, the Solution Explorer tool window appears as a pane in the upper-right side of the Visual Studio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The Solution Explorer provides access to all of a solution’s files.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When you open a new or existing solution, the Solution Explorer displays all the solution’s contents.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Toolbox</a:t>
            </a:r>
            <a:endParaRPr/>
          </a:p>
        </p:txBody>
      </p:sp>
      <p:sp>
        <p:nvSpPr>
          <p:cNvPr id="535" name="Google Shape;535;p56"/>
          <p:cNvSpPr txBox="1"/>
          <p:nvPr>
            <p:ph idx="1" type="body"/>
          </p:nvPr>
        </p:nvSpPr>
        <p:spPr>
          <a:xfrm>
            <a:off x="471504" y="1026930"/>
            <a:ext cx="7987800" cy="3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6850" lvl="0" marL="177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500"/>
              <a:t>The toolbox contains the controls used to customize forms.</a:t>
            </a:r>
            <a:endParaRPr sz="1500"/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500"/>
              <a:t>With visual app development you can drag and drop controls onto the Form and the IDE will write the code that creates the controls for you.</a:t>
            </a:r>
            <a:endParaRPr sz="1500"/>
          </a:p>
          <a:p>
            <a:pPr indent="-1968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500"/>
              <a:t>Common controls in the toolbox are:</a:t>
            </a:r>
            <a:endParaRPr sz="1500"/>
          </a:p>
          <a:p>
            <a:pPr indent="-234950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500"/>
              <a:t>Ponter</a:t>
            </a:r>
            <a:endParaRPr sz="1500"/>
          </a:p>
          <a:p>
            <a:pPr indent="-234950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500"/>
              <a:t>Button</a:t>
            </a:r>
            <a:endParaRPr sz="1500"/>
          </a:p>
          <a:p>
            <a:pPr indent="-234950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500"/>
              <a:t>CheckBox</a:t>
            </a:r>
            <a:endParaRPr sz="1500"/>
          </a:p>
          <a:p>
            <a:pPr indent="-234950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500"/>
              <a:t>Combobox</a:t>
            </a:r>
            <a:endParaRPr sz="1500"/>
          </a:p>
          <a:p>
            <a:pPr indent="-234950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500"/>
              <a:t>Label</a:t>
            </a:r>
            <a:endParaRPr sz="1500"/>
          </a:p>
          <a:p>
            <a:pPr indent="-234950" lvl="1" marL="5207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1500"/>
              <a:t>ListBox</a:t>
            </a:r>
            <a:endParaRPr sz="1500"/>
          </a:p>
          <a:p>
            <a:pPr indent="-50800" lvl="0" marL="177800" rtl="0" algn="l">
              <a:lnSpc>
                <a:spcPct val="7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Review Questions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1" name="Google Shape;541;p57"/>
          <p:cNvSpPr txBox="1"/>
          <p:nvPr>
            <p:ph idx="1" type="body"/>
          </p:nvPr>
        </p:nvSpPr>
        <p:spPr>
          <a:xfrm>
            <a:off x="471505" y="1026931"/>
            <a:ext cx="82521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87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Think of a mobile, a desktop and a web app you use frequently. Write the name of the UI elements in the applications and the actions you perform on those applications. </a:t>
            </a:r>
            <a:endParaRPr sz="1900"/>
          </a:p>
          <a:p>
            <a:pPr indent="-1587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What are the components of .NET Framework?</a:t>
            </a:r>
            <a:endParaRPr sz="1900"/>
          </a:p>
          <a:p>
            <a:pPr indent="-1587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What is the difference between .NET and C#?</a:t>
            </a:r>
            <a:endParaRPr sz="1900"/>
          </a:p>
          <a:p>
            <a:pPr indent="-1587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What are the kinds of applications you can build using C# and .NET?</a:t>
            </a:r>
            <a:endParaRPr sz="1900"/>
          </a:p>
          <a:p>
            <a:pPr indent="-1587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What are namespaces? Which namespaces did you use in your lab session. And what were the classes that were included in that namespace?</a:t>
            </a:r>
            <a:endParaRPr sz="19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ctrTitle"/>
          </p:nvPr>
        </p:nvSpPr>
        <p:spPr>
          <a:xfrm>
            <a:off x="618000" y="1210359"/>
            <a:ext cx="31917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End of Chapter 1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7" name="Google Shape;547;p58"/>
          <p:cNvSpPr txBox="1"/>
          <p:nvPr>
            <p:ph idx="1" type="subTitle"/>
          </p:nvPr>
        </p:nvSpPr>
        <p:spPr>
          <a:xfrm>
            <a:off x="618000" y="2697225"/>
            <a:ext cx="31917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Events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663400" y="1644450"/>
            <a:ext cx="8090700" cy="33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publisher determines when an event is raised; the subscribers determine what action is taken in response to the event.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event can have multiple subscribers. A subscriber can handle multiple events from multiple publishers.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Events that have no subscribers are never raised.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Events are typically used to signal user actions such as button clicks or menu selections in graphical user interfaces.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.NET class library, events are based on the</a:t>
            </a:r>
            <a:r>
              <a:rPr lang="en" sz="1700">
                <a:uFill>
                  <a:noFill/>
                </a:uFill>
                <a:hlinkClick r:id="rId3"/>
              </a:rPr>
              <a:t> </a:t>
            </a:r>
            <a:r>
              <a:rPr lang="en" sz="1700" u="sng"/>
              <a:t>EventHandler </a:t>
            </a:r>
            <a:r>
              <a:rPr lang="en" sz="1700"/>
              <a:t>delegate and the</a:t>
            </a:r>
            <a:r>
              <a:rPr lang="en" sz="1700">
                <a:uFill>
                  <a:noFill/>
                </a:uFill>
                <a:hlinkClick r:id="rId4"/>
              </a:rPr>
              <a:t> </a:t>
            </a:r>
            <a:r>
              <a:rPr lang="en" sz="1700" u="sng"/>
              <a:t>EventArgs </a:t>
            </a:r>
            <a:r>
              <a:rPr lang="en" sz="1700"/>
              <a:t>base class.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delegate  is </a:t>
            </a:r>
            <a:r>
              <a:rPr i="1" lang="en" sz="1700"/>
              <a:t>an object which refers to a method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 EventHandler delegate connects the event source to the event handler code.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 Apps vs GUI Apps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327325" y="1356025"/>
            <a:ext cx="80070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There are significant differences between Console Applications and Graphical User Interface Applications.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</a:t>
            </a:r>
            <a:r>
              <a:rPr lang="en" sz="1700"/>
              <a:t>onsole applications call on the operating system to perform certain functions such as inputting or outputting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GUIs are Windows applications that are highly interactive and have interfaces that </a:t>
            </a:r>
            <a:r>
              <a:rPr lang="en" sz="1700"/>
              <a:t>a</a:t>
            </a:r>
            <a:r>
              <a:rPr lang="en" sz="1700"/>
              <a:t>re easy on the eyes. The program registers its events with the operating system and waits until an event occurs.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When the event occurs, Windows applications receive messages from the operating system that an event has occurred. You write methods called  </a:t>
            </a:r>
            <a:r>
              <a:rPr lang="en" sz="1700"/>
              <a:t>e</a:t>
            </a:r>
            <a:r>
              <a:rPr lang="en" sz="1700"/>
              <a:t>vent handlers to indicate what should be done when an event such as a </a:t>
            </a:r>
            <a:r>
              <a:rPr lang="en" sz="1700"/>
              <a:t>mo</a:t>
            </a:r>
            <a:r>
              <a:rPr lang="en" sz="1700"/>
              <a:t>use click on a button or the press of a key occurs.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471500" y="1026925"/>
            <a:ext cx="8241900" cy="3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Unlike console-based applications that exit after all statements have been sequentially executed, Windows-based applications, after they are launched, sit idly waiting for notification of a registered event. The program remains in the operating system environment in a process loop.</a:t>
            </a:r>
            <a:endParaRPr sz="1700"/>
          </a:p>
          <a:p>
            <a:pPr indent="-1460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/>
              <a:t>Another important difference in a Windows application is that unlike the sequential nature you can plan on with console-based applications, in which one statement executes and is followed by the next, no sequential order exists with event-handling methods for Windows applications. </a:t>
            </a:r>
            <a:endParaRPr sz="1700"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If you have many options (buttons), you do not know which one the user will click first or whether any of them will be clicked.</a:t>
            </a:r>
            <a:endParaRPr sz="1700"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.NET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547125"/>
            <a:ext cx="70305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2000, Microsoft announced its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.NET initiative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(www.microsoft.com/net), a broad vision for using the Internet and the web in the development, engineering, distribution and use of software.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.NET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an environment in which programs run and was designed to be a new programming paradigm.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not an operating system, but rather a layer between the operating system and other applications. As such, it provides a platform for developing and running code that is easy to use. 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contains </a:t>
            </a: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thousands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valuable </a:t>
            </a:r>
            <a:r>
              <a:rPr i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prebuilt 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classes that have been tested and tuned to maximize performance. </a:t>
            </a:r>
            <a:b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.NET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