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Lst>
  <p:sldSz cy="6858000" cx="12192000"/>
  <p:notesSz cx="6858000" cy="9144000"/>
  <p:embeddedFontLst>
    <p:embeddedFont>
      <p:font typeface="Raleway"/>
      <p:regular r:id="rId89"/>
      <p:bold r:id="rId90"/>
      <p:italic r:id="rId91"/>
      <p:boldItalic r:id="rId92"/>
    </p:embeddedFont>
    <p:embeddedFont>
      <p:font typeface="Raleway SemiBold"/>
      <p:regular r:id="rId93"/>
      <p:bold r:id="rId94"/>
      <p:italic r:id="rId95"/>
      <p:boldItalic r:id="rId96"/>
    </p:embeddedFont>
    <p:embeddedFont>
      <p:font typeface="Lato"/>
      <p:regular r:id="rId97"/>
      <p:bold r:id="rId98"/>
      <p:italic r:id="rId99"/>
      <p:boldItalic r:id="rId100"/>
    </p:embeddedFont>
    <p:embeddedFont>
      <p:font typeface="Arial Black"/>
      <p:regular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6" roundtripDataSignature="AMtx7mijqbY0bQKdv96qldnCkWEnbXzd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9932A7-7F70-4987-904B-B0420F657BDF}">
  <a:tblStyle styleId="{CA9932A7-7F70-4987-904B-B0420F657BDF}" styleName="Table_0">
    <a:wholeTbl>
      <a:tcTxStyle b="off" i="off">
        <a:font>
          <a:latin typeface="Calibri"/>
          <a:ea typeface="Calibri"/>
          <a:cs typeface="Calibri"/>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FF4E6"/>
          </a:solidFill>
        </a:fill>
      </a:tcStyle>
    </a:wholeTbl>
    <a:band1H>
      <a:tcTxStyle/>
      <a:tcStyle>
        <a:fill>
          <a:solidFill>
            <a:srgbClr val="FFE8CA"/>
          </a:solidFill>
        </a:fill>
      </a:tcStyle>
    </a:band1H>
    <a:band2H>
      <a:tcTxStyle/>
    </a:band2H>
    <a:band1V>
      <a:tcTxStyle/>
      <a:tcStyle>
        <a:fill>
          <a:solidFill>
            <a:srgbClr val="FFE8CA"/>
          </a:solidFill>
        </a:fill>
      </a:tcStyle>
    </a:band1V>
    <a:band2V>
      <a:tcTxStyle/>
    </a:band2V>
    <a:lastCol>
      <a:tcTxStyle b="on" i="off"/>
    </a:lastCol>
    <a:firstCol>
      <a:tcTxStyle b="on" i="off"/>
    </a:firstCol>
    <a:lastRow>
      <a:tcTxStyle b="on" i="off"/>
      <a:tcStyle>
        <a:tcBdr>
          <a:top>
            <a:ln cap="flat" cmpd="sng" w="25400">
              <a:solidFill>
                <a:schemeClr val="accent4"/>
              </a:solidFill>
              <a:prstDash val="solid"/>
              <a:round/>
              <a:headEnd len="sm" w="sm" type="none"/>
              <a:tailEnd len="sm" w="sm" type="none"/>
            </a:ln>
          </a:top>
        </a:tcBdr>
        <a:fill>
          <a:solidFill>
            <a:srgbClr val="FFF4E6"/>
          </a:solidFill>
        </a:fill>
      </a:tcStyle>
    </a:lastRow>
    <a:seCell>
      <a:tcTxStyle/>
    </a:seCell>
    <a:swCell>
      <a:tcTxStyle/>
    </a:swCell>
    <a:firstRow>
      <a:tcTxStyle b="on" i="off"/>
      <a:tcStyle>
        <a:fill>
          <a:solidFill>
            <a:srgbClr val="FFF4E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6" Type="http://customschemas.google.com/relationships/presentationmetadata" Target="metadata"/><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ArialBlack-regular.fntdata"/><Relationship Id="rId100" Type="http://schemas.openxmlformats.org/officeDocument/2006/relationships/font" Target="fonts/Lato-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RalewaySemiBold-italic.fntdata"/><Relationship Id="rId94" Type="http://schemas.openxmlformats.org/officeDocument/2006/relationships/font" Target="fonts/RalewaySemiBold-bold.fntdata"/><Relationship Id="rId97" Type="http://schemas.openxmlformats.org/officeDocument/2006/relationships/font" Target="fonts/Lato-regular.fntdata"/><Relationship Id="rId96" Type="http://schemas.openxmlformats.org/officeDocument/2006/relationships/font" Target="fonts/RalewaySemiBold-boldItalic.fntdata"/><Relationship Id="rId11" Type="http://schemas.openxmlformats.org/officeDocument/2006/relationships/slide" Target="slides/slide6.xml"/><Relationship Id="rId99" Type="http://schemas.openxmlformats.org/officeDocument/2006/relationships/font" Target="fonts/Lato-italic.fntdata"/><Relationship Id="rId10" Type="http://schemas.openxmlformats.org/officeDocument/2006/relationships/slide" Target="slides/slide5.xml"/><Relationship Id="rId98"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Raleway-italic.fntdata"/><Relationship Id="rId90" Type="http://schemas.openxmlformats.org/officeDocument/2006/relationships/font" Target="fonts/Raleway-bold.fntdata"/><Relationship Id="rId93" Type="http://schemas.openxmlformats.org/officeDocument/2006/relationships/font" Target="fonts/RalewaySemiBold-regular.fntdata"/><Relationship Id="rId92" Type="http://schemas.openxmlformats.org/officeDocument/2006/relationships/font" Target="fonts/Raleway-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font" Target="fonts/Raleway-regular.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acf26b5d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0acf26b5d6_3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acf26b5d6_3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30acf26b5d6_3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abcc039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abcc03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acf26b5d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acf26b5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acf26b5d6_3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acf26b5d6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938219706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93821970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984cf129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984cf12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acf26b5d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acf26b5d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acf26b5d6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acf26b5d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acf26b5d6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acf26b5d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acf26b5d6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acf26b5d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438638e1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d438638e14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d438638e14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g2d438638e14_0_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0abcc0392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0abcc039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0abcc0392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0abcc039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d438638e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d438638e1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d438638e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2d438638e14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d438638e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2d438638e1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0abcc03924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0abcc0392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0ba203c8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30ba203c8a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0ba203c8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30ba203c8a5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0ba203c8a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30ba203c8a5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0ba203c8a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30ba203c8a5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0ba203c8a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30ba203c8a5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0ba203c8a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g30ba203c8a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0ba203c8a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g30ba203c8a5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0ba203c8a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g30ba203c8a5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0ba203c8a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g30ba203c8a5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0ba203c8a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g30ba203c8a5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0ba203c8a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30ba203c8a5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0ba203c8a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30ba203c8a5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0ba203c8a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g30ba203c8a5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0ba203c8a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g30ba203c8a5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0ba203c8a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30ba203c8a5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0ba203c8a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30ba203c8a5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d438638e1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2d438638e14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0ba203c8a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0ba203c8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0bb945bd8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0bb945bd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d447d0ad3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d447d0ad3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d447d0ad3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d447d0ad3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d447d0ad3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d447d0ad3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d447d0ad3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d447d0ad3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d447d0ad3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d447d0ad3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30938219706_0_4"/>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30938219706_0_4"/>
          <p:cNvGrpSpPr/>
          <p:nvPr/>
        </p:nvGrpSpPr>
        <p:grpSpPr>
          <a:xfrm>
            <a:off x="1107036" y="1588427"/>
            <a:ext cx="994316" cy="61102"/>
            <a:chOff x="4580561" y="2589004"/>
            <a:chExt cx="1064464" cy="25200"/>
          </a:xfrm>
        </p:grpSpPr>
        <p:sp>
          <p:nvSpPr>
            <p:cNvPr id="12" name="Google Shape;12;g30938219706_0_4"/>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30938219706_0_4"/>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4" name="Google Shape;14;g30938219706_0_4"/>
          <p:cNvSpPr txBox="1"/>
          <p:nvPr>
            <p:ph type="ctrTitle"/>
          </p:nvPr>
        </p:nvSpPr>
        <p:spPr>
          <a:xfrm>
            <a:off x="972600" y="1763267"/>
            <a:ext cx="10250700" cy="2219700"/>
          </a:xfrm>
          <a:prstGeom prst="rect">
            <a:avLst/>
          </a:prstGeom>
        </p:spPr>
        <p:txBody>
          <a:bodyPr anchorCtr="0" anchor="t" bIns="121900" lIns="121900" spcFirstLastPara="1" rIns="121900" wrap="square" tIns="12190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p:txBody>
      </p:sp>
      <p:sp>
        <p:nvSpPr>
          <p:cNvPr id="15" name="Google Shape;15;g30938219706_0_4"/>
          <p:cNvSpPr txBox="1"/>
          <p:nvPr>
            <p:ph idx="1" type="subTitle"/>
          </p:nvPr>
        </p:nvSpPr>
        <p:spPr>
          <a:xfrm>
            <a:off x="972837" y="4230533"/>
            <a:ext cx="10250700" cy="7215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16" name="Google Shape;16;g30938219706_0_4"/>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30938219706_0_68"/>
          <p:cNvGrpSpPr/>
          <p:nvPr/>
        </p:nvGrpSpPr>
        <p:grpSpPr>
          <a:xfrm>
            <a:off x="1107036" y="5558926"/>
            <a:ext cx="994316" cy="61102"/>
            <a:chOff x="4580561" y="2589004"/>
            <a:chExt cx="1064464" cy="25200"/>
          </a:xfrm>
        </p:grpSpPr>
        <p:sp>
          <p:nvSpPr>
            <p:cNvPr id="75" name="Google Shape;75;g30938219706_0_68"/>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30938219706_0_68"/>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77" name="Google Shape;77;g30938219706_0_68"/>
          <p:cNvSpPr txBox="1"/>
          <p:nvPr>
            <p:ph hasCustomPrompt="1" type="title"/>
          </p:nvPr>
        </p:nvSpPr>
        <p:spPr>
          <a:xfrm>
            <a:off x="972600" y="978600"/>
            <a:ext cx="10251300" cy="1659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g30938219706_0_68"/>
          <p:cNvSpPr txBox="1"/>
          <p:nvPr>
            <p:ph idx="1" type="body"/>
          </p:nvPr>
        </p:nvSpPr>
        <p:spPr>
          <a:xfrm>
            <a:off x="972600" y="3030517"/>
            <a:ext cx="10251300" cy="21072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lt1"/>
              </a:buClr>
              <a:buSzPts val="1700"/>
              <a:buChar char="●"/>
              <a:defRPr>
                <a:solidFill>
                  <a:schemeClr val="lt1"/>
                </a:solidFill>
              </a:defRPr>
            </a:lvl1pPr>
            <a:lvl2pPr indent="-323850" lvl="1" marL="914400">
              <a:spcBef>
                <a:spcPts val="0"/>
              </a:spcBef>
              <a:spcAft>
                <a:spcPts val="0"/>
              </a:spcAft>
              <a:buClr>
                <a:schemeClr val="lt1"/>
              </a:buClr>
              <a:buSzPts val="1500"/>
              <a:buChar char="○"/>
              <a:defRPr>
                <a:solidFill>
                  <a:schemeClr val="lt1"/>
                </a:solidFill>
              </a:defRPr>
            </a:lvl2pPr>
            <a:lvl3pPr indent="-323850" lvl="2" marL="1371600">
              <a:spcBef>
                <a:spcPts val="0"/>
              </a:spcBef>
              <a:spcAft>
                <a:spcPts val="0"/>
              </a:spcAft>
              <a:buClr>
                <a:schemeClr val="lt1"/>
              </a:buClr>
              <a:buSzPts val="1500"/>
              <a:buChar char="■"/>
              <a:defRPr>
                <a:solidFill>
                  <a:schemeClr val="lt1"/>
                </a:solidFill>
              </a:defRPr>
            </a:lvl3pPr>
            <a:lvl4pPr indent="-323850" lvl="3" marL="1828800">
              <a:spcBef>
                <a:spcPts val="0"/>
              </a:spcBef>
              <a:spcAft>
                <a:spcPts val="0"/>
              </a:spcAft>
              <a:buClr>
                <a:schemeClr val="lt1"/>
              </a:buClr>
              <a:buSzPts val="1500"/>
              <a:buChar char="●"/>
              <a:defRPr>
                <a:solidFill>
                  <a:schemeClr val="lt1"/>
                </a:solidFill>
              </a:defRPr>
            </a:lvl4pPr>
            <a:lvl5pPr indent="-323850" lvl="4" marL="2286000">
              <a:spcBef>
                <a:spcPts val="0"/>
              </a:spcBef>
              <a:spcAft>
                <a:spcPts val="0"/>
              </a:spcAft>
              <a:buClr>
                <a:schemeClr val="lt1"/>
              </a:buClr>
              <a:buSzPts val="1500"/>
              <a:buChar char="○"/>
              <a:defRPr>
                <a:solidFill>
                  <a:schemeClr val="lt1"/>
                </a:solidFill>
              </a:defRPr>
            </a:lvl5pPr>
            <a:lvl6pPr indent="-323850" lvl="5" marL="2743200">
              <a:spcBef>
                <a:spcPts val="0"/>
              </a:spcBef>
              <a:spcAft>
                <a:spcPts val="0"/>
              </a:spcAft>
              <a:buClr>
                <a:schemeClr val="lt1"/>
              </a:buClr>
              <a:buSzPts val="1500"/>
              <a:buChar char="■"/>
              <a:defRPr>
                <a:solidFill>
                  <a:schemeClr val="lt1"/>
                </a:solidFill>
              </a:defRPr>
            </a:lvl6pPr>
            <a:lvl7pPr indent="-323850" lvl="6" marL="3200400">
              <a:spcBef>
                <a:spcPts val="0"/>
              </a:spcBef>
              <a:spcAft>
                <a:spcPts val="0"/>
              </a:spcAft>
              <a:buClr>
                <a:schemeClr val="lt1"/>
              </a:buClr>
              <a:buSzPts val="1500"/>
              <a:buChar char="●"/>
              <a:defRPr>
                <a:solidFill>
                  <a:schemeClr val="lt1"/>
                </a:solidFill>
              </a:defRPr>
            </a:lvl7pPr>
            <a:lvl8pPr indent="-323850" lvl="7" marL="3657600">
              <a:spcBef>
                <a:spcPts val="0"/>
              </a:spcBef>
              <a:spcAft>
                <a:spcPts val="0"/>
              </a:spcAft>
              <a:buClr>
                <a:schemeClr val="lt1"/>
              </a:buClr>
              <a:buSzPts val="1500"/>
              <a:buChar char="○"/>
              <a:defRPr>
                <a:solidFill>
                  <a:schemeClr val="lt1"/>
                </a:solidFill>
              </a:defRPr>
            </a:lvl8pPr>
            <a:lvl9pPr indent="-323850" lvl="8" marL="4114800">
              <a:spcBef>
                <a:spcPts val="0"/>
              </a:spcBef>
              <a:spcAft>
                <a:spcPts val="0"/>
              </a:spcAft>
              <a:buClr>
                <a:schemeClr val="lt1"/>
              </a:buClr>
              <a:buSzPts val="1500"/>
              <a:buChar char="■"/>
              <a:defRPr>
                <a:solidFill>
                  <a:schemeClr val="lt1"/>
                </a:solidFill>
              </a:defRPr>
            </a:lvl9pPr>
          </a:lstStyle>
          <a:p/>
        </p:txBody>
      </p:sp>
      <p:sp>
        <p:nvSpPr>
          <p:cNvPr id="79" name="Google Shape;79;g30938219706_0_6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30938219706_0_7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30938219706_0_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84" name="Google Shape;84;g30938219706_0_7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85" name="Google Shape;85;g30938219706_0_7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g30938219706_0_7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g30938219706_0_7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30938219706_0_12"/>
          <p:cNvGrpSpPr/>
          <p:nvPr/>
        </p:nvGrpSpPr>
        <p:grpSpPr>
          <a:xfrm>
            <a:off x="1107036" y="1588427"/>
            <a:ext cx="994316" cy="61102"/>
            <a:chOff x="4580561" y="2589004"/>
            <a:chExt cx="1064464" cy="25200"/>
          </a:xfrm>
        </p:grpSpPr>
        <p:sp>
          <p:nvSpPr>
            <p:cNvPr id="19" name="Google Shape;19;g30938219706_0_12"/>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0" name="Google Shape;20;g30938219706_0_12"/>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1" name="Google Shape;21;g30938219706_0_12"/>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22" name="Google Shape;22;g30938219706_0_1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30938219706_0_18"/>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25" name="Google Shape;25;g30938219706_0_18"/>
          <p:cNvGrpSpPr/>
          <p:nvPr/>
        </p:nvGrpSpPr>
        <p:grpSpPr>
          <a:xfrm>
            <a:off x="1107036" y="1588427"/>
            <a:ext cx="994316" cy="61102"/>
            <a:chOff x="4580561" y="2589004"/>
            <a:chExt cx="1064464" cy="25200"/>
          </a:xfrm>
        </p:grpSpPr>
        <p:sp>
          <p:nvSpPr>
            <p:cNvPr id="26" name="Google Shape;26;g30938219706_0_18"/>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30938219706_0_18"/>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28" name="Google Shape;28;g30938219706_0_18"/>
          <p:cNvSpPr txBox="1"/>
          <p:nvPr>
            <p:ph type="title"/>
          </p:nvPr>
        </p:nvSpPr>
        <p:spPr>
          <a:xfrm>
            <a:off x="972600" y="1758200"/>
            <a:ext cx="102516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29" name="Google Shape;29;g30938219706_0_18"/>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30938219706_0_18"/>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30938219706_0_26"/>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33" name="Google Shape;33;g30938219706_0_26"/>
          <p:cNvGrpSpPr/>
          <p:nvPr/>
        </p:nvGrpSpPr>
        <p:grpSpPr>
          <a:xfrm>
            <a:off x="1107036" y="1588427"/>
            <a:ext cx="994316" cy="61102"/>
            <a:chOff x="4580561" y="2589004"/>
            <a:chExt cx="1064464" cy="25200"/>
          </a:xfrm>
        </p:grpSpPr>
        <p:sp>
          <p:nvSpPr>
            <p:cNvPr id="34" name="Google Shape;34;g30938219706_0_2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30938219706_0_2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6" name="Google Shape;36;g30938219706_0_26"/>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37" name="Google Shape;37;g30938219706_0_26"/>
          <p:cNvSpPr txBox="1"/>
          <p:nvPr>
            <p:ph idx="1" type="body"/>
          </p:nvPr>
        </p:nvSpPr>
        <p:spPr>
          <a:xfrm>
            <a:off x="972434"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8" name="Google Shape;38;g30938219706_0_26"/>
          <p:cNvSpPr txBox="1"/>
          <p:nvPr>
            <p:ph idx="2" type="body"/>
          </p:nvPr>
        </p:nvSpPr>
        <p:spPr>
          <a:xfrm>
            <a:off x="6191471" y="2771833"/>
            <a:ext cx="5032500" cy="3014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9" name="Google Shape;39;g30938219706_0_2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30938219706_0_3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2" name="Google Shape;42;g30938219706_0_35"/>
          <p:cNvGrpSpPr/>
          <p:nvPr/>
        </p:nvGrpSpPr>
        <p:grpSpPr>
          <a:xfrm>
            <a:off x="1107036" y="1588427"/>
            <a:ext cx="994316" cy="61102"/>
            <a:chOff x="4580561" y="2589004"/>
            <a:chExt cx="1064464" cy="25200"/>
          </a:xfrm>
        </p:grpSpPr>
        <p:sp>
          <p:nvSpPr>
            <p:cNvPr id="43" name="Google Shape;43;g30938219706_0_3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30938219706_0_3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30938219706_0_35"/>
          <p:cNvSpPr txBox="1"/>
          <p:nvPr>
            <p:ph type="title"/>
          </p:nvPr>
        </p:nvSpPr>
        <p:spPr>
          <a:xfrm>
            <a:off x="972600" y="1758200"/>
            <a:ext cx="10251300" cy="713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46" name="Google Shape;46;g30938219706_0_3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30938219706_0_4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49" name="Google Shape;49;g30938219706_0_42"/>
          <p:cNvGrpSpPr/>
          <p:nvPr/>
        </p:nvGrpSpPr>
        <p:grpSpPr>
          <a:xfrm>
            <a:off x="1107036" y="1588427"/>
            <a:ext cx="994316" cy="61102"/>
            <a:chOff x="4580561" y="2589004"/>
            <a:chExt cx="1064464" cy="25200"/>
          </a:xfrm>
        </p:grpSpPr>
        <p:sp>
          <p:nvSpPr>
            <p:cNvPr id="50" name="Google Shape;50;g30938219706_0_4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30938219706_0_4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30938219706_0_42"/>
          <p:cNvSpPr txBox="1"/>
          <p:nvPr>
            <p:ph type="title"/>
          </p:nvPr>
        </p:nvSpPr>
        <p:spPr>
          <a:xfrm>
            <a:off x="973333" y="1758200"/>
            <a:ext cx="4401300" cy="18420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53" name="Google Shape;53;g30938219706_0_42"/>
          <p:cNvSpPr txBox="1"/>
          <p:nvPr>
            <p:ph idx="1" type="body"/>
          </p:nvPr>
        </p:nvSpPr>
        <p:spPr>
          <a:xfrm>
            <a:off x="961633" y="3708967"/>
            <a:ext cx="4401300" cy="21300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30938219706_0_42"/>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30938219706_0_50"/>
          <p:cNvGrpSpPr/>
          <p:nvPr/>
        </p:nvGrpSpPr>
        <p:grpSpPr>
          <a:xfrm>
            <a:off x="1107036" y="5558926"/>
            <a:ext cx="994316" cy="61102"/>
            <a:chOff x="4580561" y="2589004"/>
            <a:chExt cx="1064464" cy="25200"/>
          </a:xfrm>
        </p:grpSpPr>
        <p:sp>
          <p:nvSpPr>
            <p:cNvPr id="57" name="Google Shape;57;g30938219706_0_50"/>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8" name="Google Shape;58;g30938219706_0_50"/>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9" name="Google Shape;59;g30938219706_0_50"/>
          <p:cNvSpPr txBox="1"/>
          <p:nvPr>
            <p:ph type="title"/>
          </p:nvPr>
        </p:nvSpPr>
        <p:spPr>
          <a:xfrm>
            <a:off x="972600" y="1152400"/>
            <a:ext cx="9361500" cy="3980100"/>
          </a:xfrm>
          <a:prstGeom prst="rect">
            <a:avLst/>
          </a:prstGeom>
        </p:spPr>
        <p:txBody>
          <a:bodyPr anchorCtr="0" anchor="ctr" bIns="121900" lIns="121900" spcFirstLastPara="1" rIns="121900" wrap="square" tIns="12190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60" name="Google Shape;60;g30938219706_0_50"/>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30938219706_0_56"/>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63" name="Google Shape;63;g30938219706_0_56"/>
          <p:cNvGrpSpPr/>
          <p:nvPr/>
        </p:nvGrpSpPr>
        <p:grpSpPr>
          <a:xfrm>
            <a:off x="1107036" y="1588427"/>
            <a:ext cx="994316" cy="61102"/>
            <a:chOff x="4580561" y="2589004"/>
            <a:chExt cx="1064464" cy="25200"/>
          </a:xfrm>
        </p:grpSpPr>
        <p:sp>
          <p:nvSpPr>
            <p:cNvPr id="64" name="Google Shape;64;g30938219706_0_56"/>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30938219706_0_56"/>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30938219706_0_56"/>
          <p:cNvSpPr txBox="1"/>
          <p:nvPr>
            <p:ph type="title"/>
          </p:nvPr>
        </p:nvSpPr>
        <p:spPr>
          <a:xfrm>
            <a:off x="973333" y="1758200"/>
            <a:ext cx="4401300" cy="2249700"/>
          </a:xfrm>
          <a:prstGeom prst="rect">
            <a:avLst/>
          </a:prstGeom>
        </p:spPr>
        <p:txBody>
          <a:bodyPr anchorCtr="0" anchor="t" bIns="121900" lIns="121900" spcFirstLastPara="1" rIns="121900" wrap="square" tIns="12190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p:txBody>
      </p:sp>
      <p:sp>
        <p:nvSpPr>
          <p:cNvPr id="67" name="Google Shape;67;g30938219706_0_56"/>
          <p:cNvSpPr txBox="1"/>
          <p:nvPr>
            <p:ph idx="1" type="subTitle"/>
          </p:nvPr>
        </p:nvSpPr>
        <p:spPr>
          <a:xfrm>
            <a:off x="966600" y="4215367"/>
            <a:ext cx="4401300" cy="10119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68" name="Google Shape;68;g30938219706_0_56"/>
          <p:cNvSpPr txBox="1"/>
          <p:nvPr>
            <p:ph idx="2" type="body"/>
          </p:nvPr>
        </p:nvSpPr>
        <p:spPr>
          <a:xfrm>
            <a:off x="6898967" y="1803500"/>
            <a:ext cx="4499100" cy="4034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9" name="Google Shape;69;g30938219706_0_56"/>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30938219706_0_65"/>
          <p:cNvSpPr txBox="1"/>
          <p:nvPr>
            <p:ph idx="1" type="body"/>
          </p:nvPr>
        </p:nvSpPr>
        <p:spPr>
          <a:xfrm>
            <a:off x="966600" y="5830068"/>
            <a:ext cx="102633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72" name="Google Shape;72;g30938219706_0_65"/>
          <p:cNvSpPr txBox="1"/>
          <p:nvPr>
            <p:ph idx="12" type="sldNum"/>
          </p:nvPr>
        </p:nvSpPr>
        <p:spPr>
          <a:xfrm>
            <a:off x="11381736" y="6333134"/>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30938219706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b="1" sz="3700">
                <a:solidFill>
                  <a:schemeClr val="dk2"/>
                </a:solidFill>
                <a:latin typeface="Raleway"/>
                <a:ea typeface="Raleway"/>
                <a:cs typeface="Raleway"/>
                <a:sym typeface="Raleway"/>
              </a:defRPr>
            </a:lvl9pPr>
          </a:lstStyle>
          <a:p/>
        </p:txBody>
      </p:sp>
      <p:sp>
        <p:nvSpPr>
          <p:cNvPr id="7" name="Google Shape;7;g30938219706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indent="-323850" lvl="1" marL="914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indent="-323850" lvl="2" marL="1371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indent="-323850" lvl="3" marL="1828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indent="-323850" lvl="4" marL="22860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indent="-323850" lvl="5" marL="27432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indent="-323850" lvl="6" marL="32004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indent="-323850" lvl="7" marL="36576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indent="-323850" lvl="8" marL="411480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p:txBody>
      </p:sp>
      <p:sp>
        <p:nvSpPr>
          <p:cNvPr id="8" name="Google Shape;8;g30938219706_0_0"/>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Black"/>
              <a:buNone/>
            </a:pPr>
            <a:r>
              <a:rPr lang="en-US" sz="5000">
                <a:latin typeface="Arial Black"/>
                <a:ea typeface="Arial Black"/>
                <a:cs typeface="Arial Black"/>
                <a:sym typeface="Arial Black"/>
              </a:rPr>
              <a:t>C# Basic Programming Constructs</a:t>
            </a:r>
            <a:endParaRPr sz="5000">
              <a:latin typeface="Arial Black"/>
              <a:ea typeface="Arial Black"/>
              <a:cs typeface="Arial Black"/>
              <a:sym typeface="Arial Black"/>
            </a:endParaRPr>
          </a:p>
        </p:txBody>
      </p:sp>
      <p:sp>
        <p:nvSpPr>
          <p:cNvPr id="93" name="Google Shape;93;p1"/>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rmAutofit/>
          </a:bodyPr>
          <a:lstStyle/>
          <a:p>
            <a:pPr indent="457200" lvl="0" marL="5486400" rtl="0" algn="l">
              <a:lnSpc>
                <a:spcPct val="90000"/>
              </a:lnSpc>
              <a:spcBef>
                <a:spcPts val="0"/>
              </a:spcBef>
              <a:spcAft>
                <a:spcPts val="0"/>
              </a:spcAft>
              <a:buClr>
                <a:schemeClr val="dk1"/>
              </a:buClr>
              <a:buSzPts val="2400"/>
              <a:buNone/>
            </a:pPr>
            <a:r>
              <a:rPr lang="en-US">
                <a:solidFill>
                  <a:srgbClr val="507A4A"/>
                </a:solidFill>
                <a:latin typeface="Raleway SemiBold"/>
                <a:ea typeface="Raleway SemiBold"/>
                <a:cs typeface="Raleway SemiBold"/>
                <a:sym typeface="Raleway SemiBold"/>
              </a:rPr>
              <a:t>Chapter 2 - Part 1</a:t>
            </a:r>
            <a:endParaRPr>
              <a:solidFill>
                <a:srgbClr val="507A4A"/>
              </a:solidFill>
              <a:latin typeface="Raleway SemiBold"/>
              <a:ea typeface="Raleway SemiBold"/>
              <a:cs typeface="Raleway SemiBold"/>
              <a:sym typeface="Raleway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148" name="Google Shape;14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47650" lvl="0" marL="228600" rtl="0" algn="l">
              <a:lnSpc>
                <a:spcPct val="90000"/>
              </a:lnSpc>
              <a:spcBef>
                <a:spcPts val="0"/>
              </a:spcBef>
              <a:spcAft>
                <a:spcPts val="0"/>
              </a:spcAft>
              <a:buClr>
                <a:schemeClr val="dk1"/>
              </a:buClr>
              <a:buSzPts val="3100"/>
              <a:buChar char="●"/>
            </a:pPr>
            <a:r>
              <a:rPr b="1" lang="en-US" sz="2000"/>
              <a:t>Real numbers double (also known as double precision real numer)</a:t>
            </a:r>
            <a:endParaRPr b="1" sz="2000"/>
          </a:p>
          <a:p>
            <a:pPr indent="-247650" lvl="0" marL="228600" rtl="0" algn="l">
              <a:lnSpc>
                <a:spcPct val="90000"/>
              </a:lnSpc>
              <a:spcBef>
                <a:spcPts val="1000"/>
              </a:spcBef>
              <a:spcAft>
                <a:spcPts val="0"/>
              </a:spcAft>
              <a:buClr>
                <a:schemeClr val="dk1"/>
              </a:buClr>
              <a:buSzPts val="3100"/>
              <a:buChar char="●"/>
            </a:pPr>
            <a:r>
              <a:rPr b="1" lang="en-US" sz="2000"/>
              <a:t>Double is a 64-bit type with a default value of </a:t>
            </a:r>
            <a:r>
              <a:rPr b="1" lang="en-US" sz="2000"/>
              <a:t>0.0d </a:t>
            </a:r>
            <a:r>
              <a:rPr b="1" lang="en-US" sz="2000"/>
              <a:t>and </a:t>
            </a:r>
            <a:r>
              <a:rPr b="1" lang="en-US" sz="2000"/>
              <a:t>0.0D </a:t>
            </a:r>
            <a:r>
              <a:rPr b="1" lang="en-US" sz="2000"/>
              <a:t>(the suffix '</a:t>
            </a:r>
            <a:r>
              <a:rPr b="1" lang="en-US" sz="2000"/>
              <a:t>d</a:t>
            </a:r>
            <a:r>
              <a:rPr b="1" lang="en-US" sz="2000"/>
              <a:t>' is not mandatory because by default all real numbers in C# are of type </a:t>
            </a:r>
            <a:r>
              <a:rPr b="1" lang="en-US" sz="2000"/>
              <a:t>double</a:t>
            </a:r>
            <a:r>
              <a:rPr b="1" lang="en-US" sz="2000"/>
              <a:t>). </a:t>
            </a:r>
            <a:endParaRPr b="1" sz="2000"/>
          </a:p>
          <a:p>
            <a:pPr indent="0" lvl="0" marL="228600" rtl="0" algn="l">
              <a:lnSpc>
                <a:spcPct val="90000"/>
              </a:lnSpc>
              <a:spcBef>
                <a:spcPts val="1000"/>
              </a:spcBef>
              <a:spcAft>
                <a:spcPts val="1600"/>
              </a:spcAft>
              <a:buNone/>
            </a:pPr>
            <a:br>
              <a:rPr b="1" lang="en-US" sz="2000"/>
            </a:br>
            <a:endParaRPr b="1" sz="2000"/>
          </a:p>
        </p:txBody>
      </p:sp>
      <p:pic>
        <p:nvPicPr>
          <p:cNvPr id="149" name="Google Shape;149;p17"/>
          <p:cNvPicPr preferRelativeResize="0"/>
          <p:nvPr/>
        </p:nvPicPr>
        <p:blipFill rotWithShape="1">
          <a:blip r:embed="rId3">
            <a:alphaModFix/>
          </a:blip>
          <a:srcRect b="0" l="0" r="0" t="0"/>
          <a:stretch/>
        </p:blipFill>
        <p:spPr>
          <a:xfrm>
            <a:off x="2023187" y="3719403"/>
            <a:ext cx="7729222" cy="18916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Float vs Double</a:t>
            </a:r>
            <a:endParaRPr/>
          </a:p>
        </p:txBody>
      </p:sp>
      <p:pic>
        <p:nvPicPr>
          <p:cNvPr id="155" name="Google Shape;155;p18"/>
          <p:cNvPicPr preferRelativeResize="0"/>
          <p:nvPr>
            <p:ph idx="1" type="body"/>
          </p:nvPr>
        </p:nvPicPr>
        <p:blipFill rotWithShape="1">
          <a:blip r:embed="rId3">
            <a:alphaModFix/>
          </a:blip>
          <a:srcRect b="0" l="0" r="0" t="0"/>
          <a:stretch/>
        </p:blipFill>
        <p:spPr>
          <a:xfrm>
            <a:off x="1191492" y="1542894"/>
            <a:ext cx="8705514" cy="43636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Real Types with Decimal Precision</a:t>
            </a:r>
            <a:endParaRPr/>
          </a:p>
        </p:txBody>
      </p:sp>
      <p:sp>
        <p:nvSpPr>
          <p:cNvPr id="161" name="Google Shape;161;p19"/>
          <p:cNvSpPr txBox="1"/>
          <p:nvPr>
            <p:ph idx="1" type="body"/>
          </p:nvPr>
        </p:nvSpPr>
        <p:spPr>
          <a:xfrm>
            <a:off x="838200" y="1839480"/>
            <a:ext cx="10515600" cy="4351338"/>
          </a:xfrm>
          <a:prstGeom prst="rect">
            <a:avLst/>
          </a:prstGeom>
          <a:noFill/>
          <a:ln>
            <a:noFill/>
          </a:ln>
        </p:spPr>
        <p:txBody>
          <a:bodyPr anchorCtr="0" anchor="t" bIns="45700" lIns="91425" spcFirstLastPara="1" rIns="91425" wrap="square" tIns="45700">
            <a:normAutofit/>
          </a:bodyPr>
          <a:lstStyle/>
          <a:p>
            <a:pPr indent="-260350" lvl="0" marL="228600" rtl="0" algn="l">
              <a:lnSpc>
                <a:spcPct val="90000"/>
              </a:lnSpc>
              <a:spcBef>
                <a:spcPts val="0"/>
              </a:spcBef>
              <a:spcAft>
                <a:spcPts val="0"/>
              </a:spcAft>
              <a:buClr>
                <a:schemeClr val="dk1"/>
              </a:buClr>
              <a:buSzPts val="3300"/>
              <a:buChar char="●"/>
            </a:pPr>
            <a:r>
              <a:rPr lang="en-US" sz="2200"/>
              <a:t>C# supports the so-called </a:t>
            </a:r>
            <a:r>
              <a:rPr b="1" lang="en-US" sz="2200"/>
              <a:t>decimal floating-point arithmetic, </a:t>
            </a:r>
            <a:r>
              <a:rPr lang="en-US" sz="2200"/>
              <a:t>where</a:t>
            </a:r>
            <a:br>
              <a:rPr lang="en-US" sz="2200"/>
            </a:br>
            <a:r>
              <a:rPr lang="en-US" sz="2200"/>
              <a:t>numbers are represented via the decimal numeral system rather than the binary one. </a:t>
            </a:r>
            <a:endParaRPr sz="2200"/>
          </a:p>
          <a:p>
            <a:pPr indent="-260350" lvl="0" marL="228600" rtl="0" algn="l">
              <a:lnSpc>
                <a:spcPct val="90000"/>
              </a:lnSpc>
              <a:spcBef>
                <a:spcPts val="1000"/>
              </a:spcBef>
              <a:spcAft>
                <a:spcPts val="0"/>
              </a:spcAft>
              <a:buClr>
                <a:schemeClr val="dk1"/>
              </a:buClr>
              <a:buSzPts val="3300"/>
              <a:buChar char="●"/>
            </a:pPr>
            <a:r>
              <a:rPr lang="en-US" sz="2200"/>
              <a:t>The type of data for real numbers with </a:t>
            </a:r>
            <a:r>
              <a:rPr b="1" lang="en-US" sz="2200"/>
              <a:t>decimal precision </a:t>
            </a:r>
            <a:r>
              <a:rPr lang="en-US" sz="2200"/>
              <a:t>in C# is the 128-bit type </a:t>
            </a:r>
            <a:r>
              <a:rPr b="1" lang="en-US" sz="2200"/>
              <a:t>decimal</a:t>
            </a:r>
            <a:r>
              <a:rPr lang="en-US" sz="2200"/>
              <a:t>. It has a precision from 28 to 29 decimal places. </a:t>
            </a:r>
            <a:endParaRPr sz="2200"/>
          </a:p>
          <a:p>
            <a:pPr indent="0" lvl="0" marL="0" rtl="0" algn="l">
              <a:lnSpc>
                <a:spcPct val="90000"/>
              </a:lnSpc>
              <a:spcBef>
                <a:spcPts val="1000"/>
              </a:spcBef>
              <a:spcAft>
                <a:spcPts val="1600"/>
              </a:spcAft>
              <a:buClr>
                <a:schemeClr val="dk1"/>
              </a:buClr>
              <a:buSzPts val="2800"/>
              <a:buNone/>
            </a:pPr>
            <a:br>
              <a:rPr lang="en-US" sz="2200"/>
            </a:br>
            <a:br>
              <a:rPr lang="en-US" sz="2200"/>
            </a:br>
            <a:endParaRPr sz="2200"/>
          </a:p>
        </p:txBody>
      </p:sp>
      <p:pic>
        <p:nvPicPr>
          <p:cNvPr id="162" name="Google Shape;162;p19"/>
          <p:cNvPicPr preferRelativeResize="0"/>
          <p:nvPr/>
        </p:nvPicPr>
        <p:blipFill rotWithShape="1">
          <a:blip r:embed="rId3">
            <a:alphaModFix/>
          </a:blip>
          <a:srcRect b="0" l="0" r="0" t="0"/>
          <a:stretch/>
        </p:blipFill>
        <p:spPr>
          <a:xfrm>
            <a:off x="1617733" y="4364106"/>
            <a:ext cx="9316750" cy="1066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 Type</a:t>
            </a:r>
            <a:endParaRPr/>
          </a:p>
        </p:txBody>
      </p:sp>
      <p:sp>
        <p:nvSpPr>
          <p:cNvPr id="168" name="Google Shape;168;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1600"/>
              </a:spcAft>
              <a:buClr>
                <a:schemeClr val="dk1"/>
              </a:buClr>
              <a:buSzPts val="3200"/>
              <a:buChar char="●"/>
            </a:pPr>
            <a:r>
              <a:rPr b="1" lang="en-US" sz="2100"/>
              <a:t>Object type is a special type, which is the parent of all other types in the .NET Framework. Declared with the keyword </a:t>
            </a:r>
            <a:r>
              <a:rPr b="1" lang="en-US" sz="2100"/>
              <a:t>object</a:t>
            </a:r>
            <a:r>
              <a:rPr b="1" lang="en-US" sz="2100"/>
              <a:t>, it can take values from </a:t>
            </a:r>
            <a:r>
              <a:rPr b="1" lang="en-US" sz="2100"/>
              <a:t>any other type</a:t>
            </a:r>
            <a:r>
              <a:rPr b="1" lang="en-US" sz="2100"/>
              <a:t>. It is a reference type, i.e. an index (address) of a memory area which stores the actual value. </a:t>
            </a:r>
            <a:br>
              <a:rPr b="1" lang="en-US" sz="2100"/>
            </a:br>
            <a:endParaRPr b="1" sz="2100"/>
          </a:p>
        </p:txBody>
      </p:sp>
      <p:pic>
        <p:nvPicPr>
          <p:cNvPr id="169" name="Google Shape;169;p20"/>
          <p:cNvPicPr preferRelativeResize="0"/>
          <p:nvPr/>
        </p:nvPicPr>
        <p:blipFill rotWithShape="1">
          <a:blip r:embed="rId3">
            <a:alphaModFix/>
          </a:blip>
          <a:srcRect b="0" l="0" r="0" t="0"/>
          <a:stretch/>
        </p:blipFill>
        <p:spPr>
          <a:xfrm>
            <a:off x="1147459" y="3559602"/>
            <a:ext cx="8176650" cy="27522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Boolean Type</a:t>
            </a:r>
            <a:endParaRPr/>
          </a:p>
        </p:txBody>
      </p:sp>
      <p:sp>
        <p:nvSpPr>
          <p:cNvPr id="175" name="Google Shape;17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42887" lvl="0" marL="228600" rtl="0" algn="l">
              <a:lnSpc>
                <a:spcPct val="90000"/>
              </a:lnSpc>
              <a:spcBef>
                <a:spcPts val="0"/>
              </a:spcBef>
              <a:spcAft>
                <a:spcPts val="0"/>
              </a:spcAft>
              <a:buClr>
                <a:schemeClr val="dk1"/>
              </a:buClr>
              <a:buSzPts val="3000"/>
              <a:buChar char="●"/>
            </a:pPr>
            <a:r>
              <a:rPr lang="en-US" sz="3000"/>
              <a:t>Boolean is based on true/false, on/off logic. </a:t>
            </a:r>
            <a:endParaRPr sz="3000"/>
          </a:p>
          <a:p>
            <a:pPr indent="-242887" lvl="0" marL="228600" rtl="0" algn="l">
              <a:lnSpc>
                <a:spcPct val="90000"/>
              </a:lnSpc>
              <a:spcBef>
                <a:spcPts val="1000"/>
              </a:spcBef>
              <a:spcAft>
                <a:spcPts val="0"/>
              </a:spcAft>
              <a:buClr>
                <a:schemeClr val="dk1"/>
              </a:buClr>
              <a:buSzPts val="3000"/>
              <a:buChar char="●"/>
            </a:pPr>
            <a:r>
              <a:rPr lang="en-US" sz="3000"/>
              <a:t>Boolean inherits from the Value and Struct classes but not from the Numeric type. </a:t>
            </a:r>
            <a:endParaRPr sz="3000"/>
          </a:p>
          <a:p>
            <a:pPr indent="-242887" lvl="0" marL="228600" rtl="0" algn="l">
              <a:lnSpc>
                <a:spcPct val="90000"/>
              </a:lnSpc>
              <a:spcBef>
                <a:spcPts val="1000"/>
              </a:spcBef>
              <a:spcAft>
                <a:spcPts val="0"/>
              </a:spcAft>
              <a:buClr>
                <a:schemeClr val="dk1"/>
              </a:buClr>
              <a:buSzPts val="3000"/>
              <a:buChar char="●"/>
            </a:pPr>
            <a:r>
              <a:rPr lang="en-US" sz="3000"/>
              <a:t>The only Boolean type in C# is </a:t>
            </a:r>
            <a:r>
              <a:rPr b="1" lang="en-US" sz="3000"/>
              <a:t>bool</a:t>
            </a:r>
            <a:r>
              <a:rPr lang="en-US" sz="3000"/>
              <a:t>. </a:t>
            </a:r>
            <a:endParaRPr sz="3000"/>
          </a:p>
          <a:p>
            <a:pPr indent="-242887" lvl="0" marL="228600" rtl="0" algn="l">
              <a:lnSpc>
                <a:spcPct val="90000"/>
              </a:lnSpc>
              <a:spcBef>
                <a:spcPts val="1000"/>
              </a:spcBef>
              <a:spcAft>
                <a:spcPts val="0"/>
              </a:spcAft>
              <a:buClr>
                <a:schemeClr val="dk1"/>
              </a:buClr>
              <a:buSzPts val="3000"/>
              <a:buChar char="●"/>
            </a:pPr>
            <a:r>
              <a:rPr lang="en-US" sz="3000"/>
              <a:t>A </a:t>
            </a:r>
            <a:r>
              <a:rPr b="1" lang="en-US" sz="3000"/>
              <a:t>bool </a:t>
            </a:r>
            <a:r>
              <a:rPr lang="en-US" sz="3000"/>
              <a:t>variable can have a value of either </a:t>
            </a:r>
            <a:r>
              <a:rPr b="1" lang="en-US" sz="3000"/>
              <a:t>true </a:t>
            </a:r>
            <a:r>
              <a:rPr lang="en-US" sz="3000"/>
              <a:t>or </a:t>
            </a:r>
            <a:r>
              <a:rPr b="1" lang="en-US" sz="3000"/>
              <a:t>false</a:t>
            </a:r>
            <a:r>
              <a:rPr lang="en-US" sz="3000"/>
              <a:t>. </a:t>
            </a:r>
            <a:endParaRPr sz="3000"/>
          </a:p>
          <a:p>
            <a:pPr indent="-242887" lvl="0" marL="228600" rtl="0" algn="l">
              <a:lnSpc>
                <a:spcPct val="90000"/>
              </a:lnSpc>
              <a:spcBef>
                <a:spcPts val="1000"/>
              </a:spcBef>
              <a:spcAft>
                <a:spcPts val="1600"/>
              </a:spcAft>
              <a:buClr>
                <a:schemeClr val="dk1"/>
              </a:buClr>
              <a:buSzPts val="3000"/>
              <a:buChar char="●"/>
            </a:pPr>
            <a:r>
              <a:rPr lang="en-US" sz="3000"/>
              <a:t>The </a:t>
            </a:r>
            <a:r>
              <a:rPr b="1" lang="en-US" sz="3000"/>
              <a:t>bool </a:t>
            </a:r>
            <a:r>
              <a:rPr lang="en-US" sz="3000"/>
              <a:t>type will not accept integer values such as 0, 1, or -1. The keywords </a:t>
            </a:r>
            <a:r>
              <a:rPr b="1" lang="en-US" sz="3000"/>
              <a:t>true </a:t>
            </a:r>
            <a:r>
              <a:rPr lang="en-US" sz="3000"/>
              <a:t>and </a:t>
            </a:r>
            <a:r>
              <a:rPr b="1" lang="en-US" sz="3000"/>
              <a:t>false </a:t>
            </a:r>
            <a:r>
              <a:rPr lang="en-US" sz="3000"/>
              <a:t>are built in to the C# language and are the only allowable values. </a:t>
            </a:r>
            <a:br>
              <a:rPr lang="en-US"/>
            </a:br>
            <a:br>
              <a:rPr lang="en-US"/>
            </a:br>
            <a:br>
              <a:rPr lang="en-US"/>
            </a:br>
            <a:br>
              <a:rPr lang="en-US"/>
            </a:br>
            <a:endParaRPr/>
          </a:p>
        </p:txBody>
      </p:sp>
      <p:pic>
        <p:nvPicPr>
          <p:cNvPr id="176" name="Google Shape;176;p21"/>
          <p:cNvPicPr preferRelativeResize="0"/>
          <p:nvPr/>
        </p:nvPicPr>
        <p:blipFill rotWithShape="1">
          <a:blip r:embed="rId3">
            <a:alphaModFix/>
          </a:blip>
          <a:srcRect b="0" l="0" r="0" t="0"/>
          <a:stretch/>
        </p:blipFill>
        <p:spPr>
          <a:xfrm>
            <a:off x="2015230" y="5070984"/>
            <a:ext cx="6675649" cy="12409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Character  and String Types</a:t>
            </a:r>
            <a:endParaRPr/>
          </a:p>
        </p:txBody>
      </p:sp>
      <p:sp>
        <p:nvSpPr>
          <p:cNvPr id="182" name="Google Shape;18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60350" lvl="0" marL="228600" rtl="0" algn="l">
              <a:lnSpc>
                <a:spcPct val="90000"/>
              </a:lnSpc>
              <a:spcBef>
                <a:spcPts val="0"/>
              </a:spcBef>
              <a:spcAft>
                <a:spcPts val="0"/>
              </a:spcAft>
              <a:buClr>
                <a:schemeClr val="dk1"/>
              </a:buClr>
              <a:buSzPts val="3300"/>
              <a:buChar char="●"/>
            </a:pPr>
            <a:r>
              <a:rPr b="1" lang="en-US" sz="2200"/>
              <a:t>The </a:t>
            </a:r>
            <a:r>
              <a:rPr b="1" lang="en-US" sz="2200"/>
              <a:t>character</a:t>
            </a:r>
            <a:r>
              <a:rPr b="1" lang="en-US" sz="2200"/>
              <a:t> data type</a:t>
            </a:r>
            <a:endParaRPr b="1" sz="2200"/>
          </a:p>
          <a:p>
            <a:pPr indent="-260350" lvl="1" marL="685800" rtl="0" algn="l">
              <a:lnSpc>
                <a:spcPct val="90000"/>
              </a:lnSpc>
              <a:spcBef>
                <a:spcPts val="500"/>
              </a:spcBef>
              <a:spcAft>
                <a:spcPts val="0"/>
              </a:spcAft>
              <a:buClr>
                <a:schemeClr val="dk1"/>
              </a:buClr>
              <a:buSzPts val="2900"/>
              <a:buChar char="○"/>
            </a:pPr>
            <a:r>
              <a:rPr b="1" lang="en-US" sz="2000"/>
              <a:t>Represent symbolic information, declared by the </a:t>
            </a:r>
            <a:r>
              <a:rPr b="1" lang="en-US" sz="2000"/>
              <a:t>char</a:t>
            </a:r>
            <a:r>
              <a:rPr b="1" lang="en-US" sz="2000"/>
              <a:t> keyword: has a </a:t>
            </a:r>
            <a:r>
              <a:rPr b="1" lang="en-US" sz="2000"/>
              <a:t>‘\0’ </a:t>
            </a:r>
            <a:r>
              <a:rPr b="1" lang="en-US" sz="2000"/>
              <a:t>default value.</a:t>
            </a:r>
            <a:endParaRPr b="1" sz="2000"/>
          </a:p>
          <a:p>
            <a:pPr indent="0" lvl="1" marL="457200" rtl="0" algn="l">
              <a:lnSpc>
                <a:spcPct val="90000"/>
              </a:lnSpc>
              <a:spcBef>
                <a:spcPts val="500"/>
              </a:spcBef>
              <a:spcAft>
                <a:spcPts val="0"/>
              </a:spcAft>
              <a:buClr>
                <a:schemeClr val="dk1"/>
              </a:buClr>
              <a:buSzPts val="2400"/>
              <a:buNone/>
            </a:pPr>
            <a:r>
              <a:rPr b="1" lang="en-US" sz="2000"/>
              <a:t>	char ch = ‘A’;</a:t>
            </a:r>
            <a:endParaRPr b="1" sz="2000"/>
          </a:p>
          <a:p>
            <a:pPr indent="0" lvl="1" marL="457200" rtl="0" algn="l">
              <a:lnSpc>
                <a:spcPct val="90000"/>
              </a:lnSpc>
              <a:spcBef>
                <a:spcPts val="500"/>
              </a:spcBef>
              <a:spcAft>
                <a:spcPts val="0"/>
              </a:spcAft>
              <a:buClr>
                <a:schemeClr val="dk1"/>
              </a:buClr>
              <a:buSzPts val="2400"/>
              <a:buNone/>
            </a:pPr>
            <a:r>
              <a:rPr b="1" lang="en-US" sz="2000"/>
              <a:t> </a:t>
            </a:r>
            <a:endParaRPr b="1" sz="2000"/>
          </a:p>
          <a:p>
            <a:pPr indent="-260350" lvl="0" marL="228600" rtl="0" algn="l">
              <a:lnSpc>
                <a:spcPct val="90000"/>
              </a:lnSpc>
              <a:spcBef>
                <a:spcPts val="1000"/>
              </a:spcBef>
              <a:spcAft>
                <a:spcPts val="0"/>
              </a:spcAft>
              <a:buClr>
                <a:schemeClr val="dk1"/>
              </a:buClr>
              <a:buSzPts val="3300"/>
              <a:buChar char="●"/>
            </a:pPr>
            <a:r>
              <a:rPr b="1" lang="en-US" sz="2200"/>
              <a:t>The </a:t>
            </a:r>
            <a:r>
              <a:rPr b="1" lang="en-US" sz="2200"/>
              <a:t>String</a:t>
            </a:r>
            <a:r>
              <a:rPr b="1" lang="en-US" sz="2200"/>
              <a:t> data type</a:t>
            </a:r>
            <a:endParaRPr b="1" sz="2200"/>
          </a:p>
          <a:p>
            <a:pPr indent="-260350" lvl="1" marL="685800" rtl="0" algn="l">
              <a:lnSpc>
                <a:spcPct val="90000"/>
              </a:lnSpc>
              <a:spcBef>
                <a:spcPts val="500"/>
              </a:spcBef>
              <a:spcAft>
                <a:spcPts val="0"/>
              </a:spcAft>
              <a:buClr>
                <a:schemeClr val="dk1"/>
              </a:buClr>
              <a:buSzPts val="2900"/>
              <a:buChar char="○"/>
            </a:pPr>
            <a:r>
              <a:rPr b="1" lang="en-US" sz="2000"/>
              <a:t>Represent a sequence of characters, is declared by the </a:t>
            </a:r>
            <a:r>
              <a:rPr b="1" lang="en-US" sz="2000"/>
              <a:t>string</a:t>
            </a:r>
            <a:r>
              <a:rPr b="1" lang="en-US" sz="2000"/>
              <a:t> keyword: default value is </a:t>
            </a:r>
            <a:r>
              <a:rPr b="1" lang="en-US" sz="2000"/>
              <a:t>null</a:t>
            </a:r>
            <a:r>
              <a:rPr b="1" lang="en-US" sz="2000"/>
              <a:t> (no value)</a:t>
            </a:r>
            <a:endParaRPr b="1" sz="2000"/>
          </a:p>
          <a:p>
            <a:pPr indent="0" lvl="1" marL="457200" rtl="0" algn="l">
              <a:lnSpc>
                <a:spcPct val="90000"/>
              </a:lnSpc>
              <a:spcBef>
                <a:spcPts val="500"/>
              </a:spcBef>
              <a:spcAft>
                <a:spcPts val="0"/>
              </a:spcAft>
              <a:buClr>
                <a:schemeClr val="dk1"/>
              </a:buClr>
              <a:buSzPts val="2400"/>
              <a:buNone/>
            </a:pPr>
            <a:r>
              <a:rPr b="1" lang="en-US" sz="2000"/>
              <a:t>	string  str = “Ruhama”;</a:t>
            </a:r>
            <a:endParaRPr b="1" sz="2000"/>
          </a:p>
          <a:p>
            <a:pPr indent="-50800" lvl="0" marL="228600" rtl="0" algn="l">
              <a:lnSpc>
                <a:spcPct val="90000"/>
              </a:lnSpc>
              <a:spcBef>
                <a:spcPts val="1000"/>
              </a:spcBef>
              <a:spcAft>
                <a:spcPts val="1600"/>
              </a:spcAft>
              <a:buClr>
                <a:schemeClr val="dk1"/>
              </a:buClr>
              <a:buSzPts val="2800"/>
              <a:buNone/>
            </a:pPr>
            <a:r>
              <a:t/>
            </a:r>
            <a:endParaRPr b="1"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0acf26b5d6_3_12"/>
          <p:cNvSpPr txBox="1"/>
          <p:nvPr>
            <p:ph idx="1" type="body"/>
          </p:nvPr>
        </p:nvSpPr>
        <p:spPr>
          <a:xfrm>
            <a:off x="972600" y="2771833"/>
            <a:ext cx="10251600" cy="3014700"/>
          </a:xfrm>
          <a:prstGeom prst="rect">
            <a:avLst/>
          </a:prstGeom>
          <a:noFill/>
          <a:ln>
            <a:noFill/>
          </a:ln>
        </p:spPr>
        <p:txBody>
          <a:bodyPr anchorCtr="0" anchor="t" bIns="45700" lIns="91425" spcFirstLastPara="1" rIns="91425" wrap="square" tIns="45700">
            <a:noAutofit/>
          </a:bodyPr>
          <a:lstStyle/>
          <a:p>
            <a:pPr indent="-281940" lvl="0" marL="342900" rtl="0" algn="just">
              <a:spcBef>
                <a:spcPts val="592"/>
              </a:spcBef>
              <a:spcAft>
                <a:spcPts val="0"/>
              </a:spcAft>
              <a:buClr>
                <a:schemeClr val="dk1"/>
              </a:buClr>
              <a:buSzPts val="2000"/>
              <a:buChar char="●"/>
            </a:pPr>
            <a:r>
              <a:rPr b="1" lang="en-US" sz="2000"/>
              <a:t>When initializing a char, use single quotes surrounding the letter. </a:t>
            </a:r>
            <a:endParaRPr b="1" sz="2000"/>
          </a:p>
          <a:p>
            <a:pPr indent="-281940" lvl="0" marL="342900" rtl="0" algn="just">
              <a:spcBef>
                <a:spcPts val="592"/>
              </a:spcBef>
              <a:spcAft>
                <a:spcPts val="0"/>
              </a:spcAft>
              <a:buClr>
                <a:schemeClr val="dk1"/>
              </a:buClr>
              <a:buSzPts val="2000"/>
              <a:buChar char="●"/>
            </a:pPr>
            <a:r>
              <a:rPr b="1" lang="en-US" sz="2000"/>
              <a:t>When initializing a string, use double quotes surrounding the text. </a:t>
            </a:r>
            <a:endParaRPr b="1" sz="2000"/>
          </a:p>
          <a:p>
            <a:pPr indent="-281940" lvl="0" marL="342900" rtl="0" algn="just">
              <a:spcBef>
                <a:spcPts val="592"/>
              </a:spcBef>
              <a:spcAft>
                <a:spcPts val="0"/>
              </a:spcAft>
              <a:buClr>
                <a:schemeClr val="dk1"/>
              </a:buClr>
              <a:buSzPts val="2000"/>
              <a:buChar char="●"/>
            </a:pPr>
            <a:r>
              <a:rPr b="1" lang="en-US" sz="2000"/>
              <a:t>When initializing a value that includes the decimal point, </a:t>
            </a:r>
            <a:endParaRPr b="1" sz="2000"/>
          </a:p>
          <a:p>
            <a:pPr indent="-248284" lvl="1" marL="742950" rtl="0" algn="just">
              <a:spcBef>
                <a:spcPts val="518"/>
              </a:spcBef>
              <a:spcAft>
                <a:spcPts val="0"/>
              </a:spcAft>
              <a:buClr>
                <a:schemeClr val="dk1"/>
              </a:buClr>
              <a:buSzPts val="2000"/>
              <a:buChar char="○"/>
            </a:pPr>
            <a:r>
              <a:rPr b="1" lang="en-US" sz="2000"/>
              <a:t>For a decimal type, follow the number with the letter </a:t>
            </a:r>
            <a:r>
              <a:rPr b="1" i="1" lang="en-US" sz="2000"/>
              <a:t>M</a:t>
            </a:r>
            <a:r>
              <a:rPr b="1" lang="en-US" sz="2000"/>
              <a:t>. </a:t>
            </a:r>
            <a:endParaRPr b="1" sz="2000"/>
          </a:p>
          <a:p>
            <a:pPr indent="-248284" lvl="1" marL="742950" rtl="0" algn="just">
              <a:spcBef>
                <a:spcPts val="518"/>
              </a:spcBef>
              <a:spcAft>
                <a:spcPts val="0"/>
              </a:spcAft>
              <a:buClr>
                <a:schemeClr val="dk1"/>
              </a:buClr>
              <a:buSzPts val="2000"/>
              <a:buChar char="○"/>
            </a:pPr>
            <a:r>
              <a:rPr b="1" lang="en-US" sz="2000"/>
              <a:t>For a float type, follow the number with the letter </a:t>
            </a:r>
            <a:r>
              <a:rPr b="1" i="1" lang="en-US" sz="2000"/>
              <a:t>F</a:t>
            </a:r>
            <a:r>
              <a:rPr b="1" lang="en-US" sz="2000"/>
              <a:t>. </a:t>
            </a:r>
            <a:endParaRPr b="1" sz="2000"/>
          </a:p>
          <a:p>
            <a:pPr indent="-281940" lvl="0" marL="342900" rtl="0" algn="just">
              <a:spcBef>
                <a:spcPts val="592"/>
              </a:spcBef>
              <a:spcAft>
                <a:spcPts val="0"/>
              </a:spcAft>
              <a:buClr>
                <a:schemeClr val="dk1"/>
              </a:buClr>
              <a:buSzPts val="2000"/>
              <a:buChar char="●"/>
            </a:pPr>
            <a:r>
              <a:rPr b="1" lang="en-US" sz="2000"/>
              <a:t>Under other special circumstances, you might be required to include letter values following the numeric values for other data types. </a:t>
            </a:r>
            <a:endParaRPr b="1" sz="2000"/>
          </a:p>
          <a:p>
            <a:pPr indent="-154940" lvl="0" marL="342900" rtl="0" algn="just">
              <a:spcBef>
                <a:spcPts val="592"/>
              </a:spcBef>
              <a:spcAft>
                <a:spcPts val="1600"/>
              </a:spcAft>
              <a:buClr>
                <a:schemeClr val="dk1"/>
              </a:buClr>
              <a:buSzPts val="3200"/>
              <a:buNone/>
            </a:pPr>
            <a:r>
              <a:t/>
            </a:r>
            <a:endParaRPr b="1" sz="2000"/>
          </a:p>
        </p:txBody>
      </p:sp>
      <p:sp>
        <p:nvSpPr>
          <p:cNvPr id="188" name="Google Shape;188;g30acf26b5d6_3_12"/>
          <p:cNvSpPr txBox="1"/>
          <p:nvPr>
            <p:ph type="title"/>
          </p:nvPr>
        </p:nvSpPr>
        <p:spPr>
          <a:xfrm>
            <a:off x="972600" y="1758200"/>
            <a:ext cx="10251600" cy="713700"/>
          </a:xfrm>
          <a:prstGeom prst="rect">
            <a:avLst/>
          </a:prstGeom>
        </p:spPr>
        <p:txBody>
          <a:bodyPr anchorCtr="0" anchor="t" bIns="121900" lIns="121900" spcFirstLastPara="1" rIns="121900" wrap="square" tIns="121900">
            <a:noAutofit/>
          </a:bodyPr>
          <a:lstStyle/>
          <a:p>
            <a:pPr indent="0" lvl="0" marL="0" rtl="0" algn="just">
              <a:lnSpc>
                <a:spcPct val="115000"/>
              </a:lnSpc>
              <a:spcBef>
                <a:spcPts val="0"/>
              </a:spcBef>
              <a:spcAft>
                <a:spcPts val="0"/>
              </a:spcAft>
              <a:buClr>
                <a:schemeClr val="dk1"/>
              </a:buClr>
              <a:buSzPts val="2880"/>
              <a:buFont typeface="Arial"/>
              <a:buNone/>
            </a:pPr>
            <a:r>
              <a:rPr i="1" lang="en-US" sz="1929">
                <a:solidFill>
                  <a:schemeClr val="accent1"/>
                </a:solidFill>
                <a:latin typeface="Lato"/>
                <a:ea typeface="Lato"/>
                <a:cs typeface="Lato"/>
                <a:sym typeface="Lato"/>
              </a:rPr>
              <a:t>Be aware of the following special cases when initializing data types:</a:t>
            </a:r>
            <a:endParaRPr i="1" sz="2920">
              <a:solidFill>
                <a:schemeClr val="accent1"/>
              </a:solidFill>
              <a:latin typeface="Lato"/>
              <a:ea typeface="Lato"/>
              <a:cs typeface="Lato"/>
              <a:sym typeface="Lato"/>
            </a:endParaRPr>
          </a:p>
          <a:p>
            <a:pPr indent="0" lvl="0" marL="0" rtl="0" algn="l">
              <a:spcBef>
                <a:spcPts val="0"/>
              </a:spcBef>
              <a:spcAft>
                <a:spcPts val="0"/>
              </a:spcAft>
              <a:buSzPts val="990"/>
              <a:buNone/>
            </a:pPr>
            <a:r>
              <a:t/>
            </a:r>
            <a:endParaRPr i="1" sz="153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0acf26b5d6_3_172"/>
          <p:cNvSpPr txBox="1"/>
          <p:nvPr>
            <p:ph idx="1" type="body"/>
          </p:nvPr>
        </p:nvSpPr>
        <p:spPr>
          <a:xfrm>
            <a:off x="219575" y="1728201"/>
            <a:ext cx="11072400" cy="5129700"/>
          </a:xfrm>
          <a:prstGeom prst="rect">
            <a:avLst/>
          </a:prstGeom>
          <a:noFill/>
          <a:ln>
            <a:noFill/>
          </a:ln>
        </p:spPr>
        <p:txBody>
          <a:bodyPr anchorCtr="0" anchor="t" bIns="45700" lIns="91425" spcFirstLastPara="1" rIns="91425" wrap="square" tIns="45700">
            <a:noAutofit/>
          </a:bodyPr>
          <a:lstStyle/>
          <a:p>
            <a:pPr indent="-323850" lvl="0" marL="342900" rtl="0" algn="l">
              <a:spcBef>
                <a:spcPts val="400"/>
              </a:spcBef>
              <a:spcAft>
                <a:spcPts val="0"/>
              </a:spcAft>
              <a:buClr>
                <a:schemeClr val="dk1"/>
              </a:buClr>
              <a:buSzPts val="1700"/>
              <a:buChar char="●"/>
            </a:pPr>
            <a:r>
              <a:rPr b="1" lang="en-US"/>
              <a:t>You can use either the C# keyword or the .NET Framework type to declare data types. For example both of the following lines declare a 32-bit signed integer variable named </a:t>
            </a:r>
            <a:r>
              <a:rPr b="1" i="1" lang="en-US"/>
              <a:t>x</a:t>
            </a:r>
            <a:r>
              <a:rPr b="1" lang="en-US"/>
              <a:t>, initialized to the value 5. </a:t>
            </a:r>
            <a:br>
              <a:rPr b="1" lang="en-US"/>
            </a:br>
            <a:r>
              <a:rPr b="1" lang="en-US"/>
              <a:t>System.Int32 x = 5; </a:t>
            </a:r>
            <a:br>
              <a:rPr b="1" lang="en-US"/>
            </a:br>
            <a:r>
              <a:rPr b="1" lang="en-US"/>
              <a:t>int x = 5; </a:t>
            </a:r>
            <a:endParaRPr b="1"/>
          </a:p>
          <a:p>
            <a:pPr indent="-323850" lvl="0" marL="342900" rtl="0" algn="l">
              <a:spcBef>
                <a:spcPts val="400"/>
              </a:spcBef>
              <a:spcAft>
                <a:spcPts val="0"/>
              </a:spcAft>
              <a:buClr>
                <a:schemeClr val="dk1"/>
              </a:buClr>
              <a:buSzPts val="1700"/>
              <a:buChar char="●"/>
            </a:pPr>
            <a:r>
              <a:rPr b="1" lang="en-US"/>
              <a:t>You can also declare a variable using the new keyword as follows: </a:t>
            </a:r>
            <a:endParaRPr b="1"/>
          </a:p>
          <a:p>
            <a:pPr indent="-282575" lvl="1" marL="742950" rtl="0" algn="l">
              <a:spcBef>
                <a:spcPts val="350"/>
              </a:spcBef>
              <a:spcAft>
                <a:spcPts val="0"/>
              </a:spcAft>
              <a:buClr>
                <a:schemeClr val="dk1"/>
              </a:buClr>
              <a:buSzPts val="1700"/>
              <a:buChar char="○"/>
            </a:pPr>
            <a:r>
              <a:rPr b="1" lang="en-US" sz="1700"/>
              <a:t>int x = new int();.</a:t>
            </a:r>
            <a:endParaRPr b="1" sz="1700"/>
          </a:p>
          <a:p>
            <a:pPr indent="-323850" lvl="0" marL="342900" rtl="0" algn="l">
              <a:spcBef>
                <a:spcPts val="400"/>
              </a:spcBef>
              <a:spcAft>
                <a:spcPts val="0"/>
              </a:spcAft>
              <a:buClr>
                <a:schemeClr val="dk1"/>
              </a:buClr>
              <a:buSzPts val="1700"/>
              <a:buChar char="●"/>
            </a:pPr>
            <a:r>
              <a:rPr b="1" lang="en-US"/>
              <a:t> This syntax declares the variable and initializes it with the default value (in this case 0). </a:t>
            </a:r>
            <a:endParaRPr b="1"/>
          </a:p>
          <a:p>
            <a:pPr indent="-323850" lvl="0" marL="342900" rtl="0" algn="l">
              <a:spcBef>
                <a:spcPts val="400"/>
              </a:spcBef>
              <a:spcAft>
                <a:spcPts val="0"/>
              </a:spcAft>
              <a:buClr>
                <a:schemeClr val="dk1"/>
              </a:buClr>
              <a:buSzPts val="1700"/>
              <a:buChar char="●"/>
            </a:pPr>
            <a:r>
              <a:rPr b="1" lang="en-US"/>
              <a:t>Multiple variables can be declared and initialized on a single line. </a:t>
            </a:r>
            <a:endParaRPr b="1"/>
          </a:p>
          <a:p>
            <a:pPr indent="-282575" lvl="1" marL="742950" rtl="0" algn="l">
              <a:spcBef>
                <a:spcPts val="350"/>
              </a:spcBef>
              <a:spcAft>
                <a:spcPts val="0"/>
              </a:spcAft>
              <a:buClr>
                <a:schemeClr val="dk1"/>
              </a:buClr>
              <a:buSzPts val="1700"/>
              <a:buChar char="○"/>
            </a:pPr>
            <a:r>
              <a:rPr b="1" lang="en-US" sz="1700"/>
              <a:t>For example, int x = 5, y = 2, z; creates three signed integer variables: </a:t>
            </a:r>
            <a:endParaRPr b="1" sz="1700"/>
          </a:p>
          <a:p>
            <a:pPr indent="-282575" lvl="1" marL="742950" rtl="0" algn="l">
              <a:spcBef>
                <a:spcPts val="350"/>
              </a:spcBef>
              <a:spcAft>
                <a:spcPts val="0"/>
              </a:spcAft>
              <a:buClr>
                <a:schemeClr val="dk1"/>
              </a:buClr>
              <a:buSzPts val="1700"/>
              <a:buChar char="○"/>
            </a:pPr>
            <a:r>
              <a:rPr b="1" lang="en-US" sz="1700"/>
              <a:t>x which is initialized to a value of 5 </a:t>
            </a:r>
            <a:endParaRPr b="1" sz="1700"/>
          </a:p>
          <a:p>
            <a:pPr indent="-282575" lvl="1" marL="742950" rtl="0" algn="l">
              <a:spcBef>
                <a:spcPts val="350"/>
              </a:spcBef>
              <a:spcAft>
                <a:spcPts val="0"/>
              </a:spcAft>
              <a:buClr>
                <a:schemeClr val="dk1"/>
              </a:buClr>
              <a:buSzPts val="1700"/>
              <a:buChar char="○"/>
            </a:pPr>
            <a:r>
              <a:rPr b="1" lang="en-US" sz="1700"/>
              <a:t>y which is initialized to a value of 2 </a:t>
            </a:r>
            <a:endParaRPr b="1" sz="1700"/>
          </a:p>
          <a:p>
            <a:pPr indent="-282575" lvl="1" marL="742950" rtl="0" algn="l">
              <a:spcBef>
                <a:spcPts val="350"/>
              </a:spcBef>
              <a:spcAft>
                <a:spcPts val="0"/>
              </a:spcAft>
              <a:buClr>
                <a:schemeClr val="dk1"/>
              </a:buClr>
              <a:buSzPts val="1700"/>
              <a:buChar char="○"/>
            </a:pPr>
            <a:r>
              <a:rPr b="1" lang="en-US" sz="1700"/>
              <a:t>z which is not initialized. </a:t>
            </a:r>
            <a:endParaRPr b="1" sz="1700"/>
          </a:p>
          <a:p>
            <a:pPr indent="-323850" lvl="0" marL="342900" rtl="0" algn="l">
              <a:spcBef>
                <a:spcPts val="400"/>
              </a:spcBef>
              <a:spcAft>
                <a:spcPts val="0"/>
              </a:spcAft>
              <a:buClr>
                <a:schemeClr val="dk1"/>
              </a:buClr>
              <a:buSzPts val="1700"/>
              <a:buChar char="●"/>
            </a:pPr>
            <a:r>
              <a:rPr b="1" lang="en-US"/>
              <a:t>Class-level variables that are not explicitly assigned to are given a default value of 0 (null for reference-types). </a:t>
            </a:r>
            <a:endParaRPr b="1"/>
          </a:p>
          <a:p>
            <a:pPr indent="-323850" lvl="0" marL="342900" rtl="0" algn="l">
              <a:spcBef>
                <a:spcPts val="400"/>
              </a:spcBef>
              <a:spcAft>
                <a:spcPts val="0"/>
              </a:spcAft>
              <a:buClr>
                <a:schemeClr val="dk1"/>
              </a:buClr>
              <a:buSzPts val="1700"/>
              <a:buChar char="●"/>
            </a:pPr>
            <a:r>
              <a:rPr b="1" lang="en-US"/>
              <a:t>Local variables must be assigned before they can be used (no default value is given). </a:t>
            </a:r>
            <a:endParaRPr b="1"/>
          </a:p>
          <a:p>
            <a:pPr indent="-215900" lvl="0" marL="342900" rtl="0" algn="l">
              <a:spcBef>
                <a:spcPts val="400"/>
              </a:spcBef>
              <a:spcAft>
                <a:spcPts val="1600"/>
              </a:spcAft>
              <a:buClr>
                <a:schemeClr val="dk1"/>
              </a:buClr>
              <a:buSzPts val="3200"/>
              <a:buNone/>
            </a:pPr>
            <a:r>
              <a:t/>
            </a:r>
            <a:endParaRPr b="1"/>
          </a:p>
        </p:txBody>
      </p:sp>
      <p:sp>
        <p:nvSpPr>
          <p:cNvPr id="194" name="Google Shape;194;g30acf26b5d6_3_172"/>
          <p:cNvSpPr txBox="1"/>
          <p:nvPr>
            <p:ph type="title"/>
          </p:nvPr>
        </p:nvSpPr>
        <p:spPr>
          <a:xfrm>
            <a:off x="1094575" y="890775"/>
            <a:ext cx="10251600" cy="7137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2880"/>
              <a:buFont typeface="Arial"/>
              <a:buNone/>
            </a:pPr>
            <a:r>
              <a:rPr i="1" lang="en-US" sz="1729">
                <a:solidFill>
                  <a:schemeClr val="accent1"/>
                </a:solidFill>
                <a:latin typeface="Lato"/>
                <a:ea typeface="Lato"/>
                <a:cs typeface="Lato"/>
                <a:sym typeface="Lato"/>
              </a:rPr>
              <a:t>Keep in mind the following facts when declaring and initializing variables:</a:t>
            </a:r>
            <a:endParaRPr i="1" sz="1729">
              <a:solidFill>
                <a:schemeClr val="accent1"/>
              </a:solidFill>
              <a:latin typeface="Lato"/>
              <a:ea typeface="Lato"/>
              <a:cs typeface="Lato"/>
              <a:sym typeface="Lato"/>
            </a:endParaRPr>
          </a:p>
          <a:p>
            <a:pPr indent="0" lvl="0" marL="0" rtl="0" algn="l">
              <a:spcBef>
                <a:spcPts val="0"/>
              </a:spcBef>
              <a:spcAft>
                <a:spcPts val="0"/>
              </a:spcAft>
              <a:buSzPts val="990"/>
              <a:buNone/>
            </a:pPr>
            <a:r>
              <a:t/>
            </a:r>
            <a:endParaRPr sz="31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0abcc03924_0_0"/>
          <p:cNvSpPr txBox="1"/>
          <p:nvPr>
            <p:ph type="title"/>
          </p:nvPr>
        </p:nvSpPr>
        <p:spPr>
          <a:xfrm>
            <a:off x="970350" y="2196967"/>
            <a:ext cx="10251300" cy="2024700"/>
          </a:xfrm>
          <a:prstGeom prst="rect">
            <a:avLst/>
          </a:prstGeom>
        </p:spPr>
        <p:txBody>
          <a:bodyPr anchorCtr="0" anchor="t" bIns="121900" lIns="121900" spcFirstLastPara="1" rIns="121900" wrap="square" tIns="121900">
            <a:normAutofit fontScale="90000"/>
          </a:bodyPr>
          <a:lstStyle/>
          <a:p>
            <a:pPr indent="0" lvl="0" marL="0" rtl="0" algn="ctr">
              <a:spcBef>
                <a:spcPts val="0"/>
              </a:spcBef>
              <a:spcAft>
                <a:spcPts val="0"/>
              </a:spcAft>
              <a:buNone/>
            </a:pPr>
            <a:r>
              <a:rPr lang="en-US"/>
              <a:t>Common Type System</a:t>
            </a:r>
            <a:endParaRPr/>
          </a:p>
          <a:p>
            <a:pPr indent="-433070" lvl="0" marL="1371600" rtl="0" algn="ctr">
              <a:spcBef>
                <a:spcPts val="0"/>
              </a:spcBef>
              <a:spcAft>
                <a:spcPts val="0"/>
              </a:spcAft>
              <a:buSzPct val="100000"/>
              <a:buChar char="●"/>
            </a:pPr>
            <a:r>
              <a:rPr lang="en-US" sz="3577"/>
              <a:t>Value Type vs Reference Type</a:t>
            </a:r>
            <a:endParaRPr sz="3577"/>
          </a:p>
          <a:p>
            <a:pPr indent="-433070" lvl="0" marL="1371600" rtl="0" algn="ctr">
              <a:spcBef>
                <a:spcPts val="0"/>
              </a:spcBef>
              <a:spcAft>
                <a:spcPts val="0"/>
              </a:spcAft>
              <a:buSzPct val="100000"/>
              <a:buChar char="●"/>
            </a:pPr>
            <a:r>
              <a:rPr lang="en-US" sz="3577"/>
              <a:t>Stack memory vs Heap memory</a:t>
            </a:r>
            <a:endParaRPr sz="3577"/>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Value Type vs Reference Type</a:t>
            </a:r>
            <a:endParaRPr/>
          </a:p>
        </p:txBody>
      </p:sp>
      <p:sp>
        <p:nvSpPr>
          <p:cNvPr id="205" name="Google Shape;205;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chemeClr val="dk1"/>
              </a:buClr>
              <a:buSzPts val="2200"/>
              <a:buChar char="●"/>
            </a:pPr>
            <a:r>
              <a:rPr b="1" lang="en-US" sz="2200"/>
              <a:t>The .NET Framework includes a common type system (CTS) that is supported by all .NET languages, including C#. This enables cross-language integration of code meaning a single application can be written using multiple languages, such as C#, Visual C++, and Visual Basic. </a:t>
            </a:r>
            <a:endParaRPr b="1" sz="2200"/>
          </a:p>
          <a:p>
            <a:pPr indent="-190500" lvl="0" marL="228600" rtl="0" algn="l">
              <a:lnSpc>
                <a:spcPct val="90000"/>
              </a:lnSpc>
              <a:spcBef>
                <a:spcPts val="1000"/>
              </a:spcBef>
              <a:spcAft>
                <a:spcPts val="0"/>
              </a:spcAft>
              <a:buClr>
                <a:schemeClr val="dk1"/>
              </a:buClr>
              <a:buSzPts val="2200"/>
              <a:buChar char="●"/>
            </a:pPr>
            <a:r>
              <a:rPr b="1" lang="en-US" sz="2200"/>
              <a:t>The types in the CTS are referred to as common types and are divided into two major categories .</a:t>
            </a:r>
            <a:endParaRPr b="1" sz="2200"/>
          </a:p>
          <a:p>
            <a:pPr indent="-254000" lvl="2" marL="1143000" rtl="0" algn="l">
              <a:lnSpc>
                <a:spcPct val="90000"/>
              </a:lnSpc>
              <a:spcBef>
                <a:spcPts val="1600"/>
              </a:spcBef>
              <a:spcAft>
                <a:spcPts val="0"/>
              </a:spcAft>
              <a:buClr>
                <a:schemeClr val="dk1"/>
              </a:buClr>
              <a:buSzPts val="2200"/>
              <a:buChar char="■"/>
            </a:pPr>
            <a:r>
              <a:rPr b="1" lang="en-US" sz="2200"/>
              <a:t>Value Types</a:t>
            </a:r>
            <a:endParaRPr b="1" sz="2200"/>
          </a:p>
          <a:p>
            <a:pPr indent="-254000" lvl="2" marL="1143000" rtl="0" algn="l">
              <a:lnSpc>
                <a:spcPct val="90000"/>
              </a:lnSpc>
              <a:spcBef>
                <a:spcPts val="1600"/>
              </a:spcBef>
              <a:spcAft>
                <a:spcPts val="1600"/>
              </a:spcAft>
              <a:buClr>
                <a:schemeClr val="dk1"/>
              </a:buClr>
              <a:buSzPts val="2200"/>
              <a:buChar char="■"/>
            </a:pPr>
            <a:r>
              <a:rPr b="1" lang="en-US" sz="2200"/>
              <a:t>Reference Types</a:t>
            </a:r>
            <a:br>
              <a:rPr b="1" lang="en-US" sz="2200"/>
            </a:br>
            <a:br>
              <a:rPr b="1" lang="en-US" sz="2200"/>
            </a:br>
            <a:br>
              <a:rPr b="1" lang="en-US" sz="2200"/>
            </a:br>
            <a:endParaRPr b="1"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latin typeface="Arial Black"/>
                <a:ea typeface="Arial Black"/>
                <a:cs typeface="Arial Black"/>
                <a:sym typeface="Arial Black"/>
              </a:rPr>
              <a:t>Lecture’s Scope</a:t>
            </a:r>
            <a:endParaRPr>
              <a:latin typeface="Arial Black"/>
              <a:ea typeface="Arial Black"/>
              <a:cs typeface="Arial Black"/>
              <a:sym typeface="Arial Black"/>
            </a:endParaRPr>
          </a:p>
        </p:txBody>
      </p:sp>
      <p:sp>
        <p:nvSpPr>
          <p:cNvPr id="99" name="Google Shape;99;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t/>
            </a:r>
            <a:endParaRPr b="1" sz="2000"/>
          </a:p>
          <a:p>
            <a:pPr indent="0" lvl="0" marL="228600" rtl="0" algn="l">
              <a:lnSpc>
                <a:spcPct val="90000"/>
              </a:lnSpc>
              <a:spcBef>
                <a:spcPts val="0"/>
              </a:spcBef>
              <a:spcAft>
                <a:spcPts val="0"/>
              </a:spcAft>
              <a:buNone/>
            </a:pPr>
            <a:r>
              <a:t/>
            </a:r>
            <a:endParaRPr b="1" sz="2000"/>
          </a:p>
          <a:p>
            <a:pPr indent="-177800" lvl="0" marL="228600" rtl="0" algn="l">
              <a:lnSpc>
                <a:spcPct val="90000"/>
              </a:lnSpc>
              <a:spcBef>
                <a:spcPts val="0"/>
              </a:spcBef>
              <a:spcAft>
                <a:spcPts val="0"/>
              </a:spcAft>
              <a:buClr>
                <a:schemeClr val="dk1"/>
              </a:buClr>
              <a:buSzPts val="2000"/>
              <a:buChar char="●"/>
            </a:pPr>
            <a:r>
              <a:rPr b="1" lang="en-US" sz="2000"/>
              <a:t>Data Types, Constants, and Variables</a:t>
            </a:r>
            <a:endParaRPr b="1" sz="2000"/>
          </a:p>
          <a:p>
            <a:pPr indent="-177800" lvl="0" marL="228600" rtl="0" algn="l">
              <a:lnSpc>
                <a:spcPct val="90000"/>
              </a:lnSpc>
              <a:spcBef>
                <a:spcPts val="1000"/>
              </a:spcBef>
              <a:spcAft>
                <a:spcPts val="0"/>
              </a:spcAft>
              <a:buClr>
                <a:schemeClr val="dk1"/>
              </a:buClr>
              <a:buSzPts val="2000"/>
              <a:buChar char="●"/>
            </a:pPr>
            <a:r>
              <a:rPr b="1" lang="en-US" sz="2000"/>
              <a:t>Making Statements in a Program</a:t>
            </a:r>
            <a:endParaRPr b="1" sz="2000"/>
          </a:p>
          <a:p>
            <a:pPr indent="-177800" lvl="0" marL="228600" rtl="0" algn="l">
              <a:lnSpc>
                <a:spcPct val="90000"/>
              </a:lnSpc>
              <a:spcBef>
                <a:spcPts val="1000"/>
              </a:spcBef>
              <a:spcAft>
                <a:spcPts val="0"/>
              </a:spcAft>
              <a:buClr>
                <a:schemeClr val="dk1"/>
              </a:buClr>
              <a:buSzPts val="2000"/>
              <a:buChar char="●"/>
            </a:pPr>
            <a:r>
              <a:rPr b="1" lang="en-US" sz="2000"/>
              <a:t>Working with Conditional Statements,  and Loops</a:t>
            </a:r>
            <a:endParaRPr b="1" sz="2000"/>
          </a:p>
          <a:p>
            <a:pPr indent="-241300" lvl="0" marL="228600" rtl="0" algn="l">
              <a:spcBef>
                <a:spcPts val="1000"/>
              </a:spcBef>
              <a:spcAft>
                <a:spcPts val="0"/>
              </a:spcAft>
              <a:buSzPts val="2000"/>
              <a:buChar char="●"/>
            </a:pPr>
            <a:r>
              <a:rPr b="1" lang="en-US" sz="2000"/>
              <a:t>Working with arrays</a:t>
            </a:r>
            <a:endParaRPr b="1" sz="2000"/>
          </a:p>
          <a:p>
            <a:pPr indent="-50800" lvl="0" marL="228600" rtl="0" algn="l">
              <a:lnSpc>
                <a:spcPct val="90000"/>
              </a:lnSpc>
              <a:spcBef>
                <a:spcPts val="1000"/>
              </a:spcBef>
              <a:spcAft>
                <a:spcPts val="0"/>
              </a:spcAft>
              <a:buClr>
                <a:schemeClr val="dk1"/>
              </a:buClr>
              <a:buSzPts val="2800"/>
              <a:buNone/>
            </a:pPr>
            <a:r>
              <a:t/>
            </a:r>
            <a:endParaRPr b="1" sz="2000"/>
          </a:p>
          <a:p>
            <a:pPr indent="-50800" lvl="0" marL="228600" rtl="0" algn="l">
              <a:lnSpc>
                <a:spcPct val="90000"/>
              </a:lnSpc>
              <a:spcBef>
                <a:spcPts val="1000"/>
              </a:spcBef>
              <a:spcAft>
                <a:spcPts val="1600"/>
              </a:spcAft>
              <a:buClr>
                <a:schemeClr val="dk1"/>
              </a:buClr>
              <a:buSzPts val="2800"/>
              <a:buNone/>
            </a:pPr>
            <a:r>
              <a:t/>
            </a:r>
            <a:endParaRPr b="1"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Value types</a:t>
            </a:r>
            <a:endParaRPr/>
          </a:p>
        </p:txBody>
      </p:sp>
      <p:sp>
        <p:nvSpPr>
          <p:cNvPr id="211" name="Google Shape;211;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sz="2200"/>
          </a:p>
          <a:p>
            <a:pPr indent="-190500" lvl="0" marL="228600" rtl="0" algn="l">
              <a:lnSpc>
                <a:spcPct val="90000"/>
              </a:lnSpc>
              <a:spcBef>
                <a:spcPts val="1000"/>
              </a:spcBef>
              <a:spcAft>
                <a:spcPts val="0"/>
              </a:spcAft>
              <a:buClr>
                <a:schemeClr val="dk1"/>
              </a:buClr>
              <a:buSzPts val="2200"/>
              <a:buChar char="●"/>
            </a:pPr>
            <a:r>
              <a:rPr b="1" lang="en-US" sz="2200"/>
              <a:t>When placed in memory, value types contain their own copy of data, in binary notation. The data is stored in the actual memory cell that is addressed by the value type’s identifier. </a:t>
            </a:r>
            <a:endParaRPr b="1" sz="2200"/>
          </a:p>
          <a:p>
            <a:pPr indent="-190500" lvl="0" marL="228600" rtl="0" algn="l">
              <a:lnSpc>
                <a:spcPct val="90000"/>
              </a:lnSpc>
              <a:spcBef>
                <a:spcPts val="1000"/>
              </a:spcBef>
              <a:spcAft>
                <a:spcPts val="0"/>
              </a:spcAft>
              <a:buClr>
                <a:schemeClr val="dk1"/>
              </a:buClr>
              <a:buSzPts val="2200"/>
              <a:buChar char="●"/>
            </a:pPr>
            <a:r>
              <a:rPr b="1" lang="en-US" sz="2200"/>
              <a:t>Examples: Numeric, bool,struct</a:t>
            </a:r>
            <a:endParaRPr b="1" sz="2200"/>
          </a:p>
          <a:p>
            <a:pPr indent="-190500" lvl="0" marL="228600" rtl="0" algn="l">
              <a:lnSpc>
                <a:spcPct val="90000"/>
              </a:lnSpc>
              <a:spcBef>
                <a:spcPts val="1000"/>
              </a:spcBef>
              <a:spcAft>
                <a:spcPts val="0"/>
              </a:spcAft>
              <a:buClr>
                <a:schemeClr val="dk1"/>
              </a:buClr>
              <a:buSzPts val="2200"/>
              <a:buChar char="●"/>
            </a:pPr>
            <a:r>
              <a:rPr b="1" lang="en-US" sz="2200"/>
              <a:t>Reference types contain the address or location in which the sequence of bits is stored. </a:t>
            </a:r>
            <a:endParaRPr b="1" sz="2200"/>
          </a:p>
          <a:p>
            <a:pPr indent="-50800" lvl="0" marL="228600" rtl="0" algn="l">
              <a:lnSpc>
                <a:spcPct val="90000"/>
              </a:lnSpc>
              <a:spcBef>
                <a:spcPts val="1000"/>
              </a:spcBef>
              <a:spcAft>
                <a:spcPts val="1600"/>
              </a:spcAft>
              <a:buClr>
                <a:schemeClr val="dk1"/>
              </a:buClr>
              <a:buSzPts val="2800"/>
              <a:buNone/>
            </a:pPr>
            <a:r>
              <a:t/>
            </a:r>
            <a:endParaRPr b="1"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217" name="Google Shape;21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b="1" lang="en-US" sz="2200"/>
              <a:t>Because reference types represent the address of the variable rather than the data itself, assigning a reference variable to another doesn't copy the data. Instead it creates a second copy of the reference, which refers to the same location of the heap as the original value.</a:t>
            </a:r>
            <a:endParaRPr b="1" sz="2200"/>
          </a:p>
          <a:p>
            <a:pPr indent="-190500" lvl="0" marL="228600" rtl="0" algn="l">
              <a:lnSpc>
                <a:spcPct val="90000"/>
              </a:lnSpc>
              <a:spcBef>
                <a:spcPts val="1000"/>
              </a:spcBef>
              <a:spcAft>
                <a:spcPts val="1600"/>
              </a:spcAft>
              <a:buClr>
                <a:schemeClr val="dk1"/>
              </a:buClr>
              <a:buSzPts val="2200"/>
              <a:buChar char="●"/>
            </a:pPr>
            <a:r>
              <a:rPr b="1" lang="en-US" sz="2200"/>
              <a:t>Examples of Reference types are: Classes, Objects, Arrays, Indexers, Interfaces.</a:t>
            </a:r>
            <a:br>
              <a:rPr b="1" lang="en-US" sz="2200"/>
            </a:br>
            <a:endParaRPr b="1"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30acf26b5d6_0_0"/>
          <p:cNvSpPr txBox="1"/>
          <p:nvPr>
            <p:ph type="title"/>
          </p:nvPr>
        </p:nvSpPr>
        <p:spPr>
          <a:xfrm>
            <a:off x="623200" y="177175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Stack Memory</a:t>
            </a:r>
            <a:endParaRPr/>
          </a:p>
        </p:txBody>
      </p:sp>
      <p:sp>
        <p:nvSpPr>
          <p:cNvPr id="223" name="Google Shape;223;g30acf26b5d6_0_0"/>
          <p:cNvSpPr txBox="1"/>
          <p:nvPr>
            <p:ph idx="1" type="body"/>
          </p:nvPr>
        </p:nvSpPr>
        <p:spPr>
          <a:xfrm>
            <a:off x="463525" y="1985726"/>
            <a:ext cx="11412000" cy="4782900"/>
          </a:xfrm>
          <a:prstGeom prst="rect">
            <a:avLst/>
          </a:prstGeom>
        </p:spPr>
        <p:txBody>
          <a:bodyPr anchorCtr="0" anchor="t" bIns="121900" lIns="121900" spcFirstLastPara="1" rIns="121900" wrap="square" tIns="121900">
            <a:noAutofit/>
          </a:bodyPr>
          <a:lstStyle/>
          <a:p>
            <a:pPr indent="0" lvl="0" marL="457200" rtl="0" algn="l">
              <a:spcBef>
                <a:spcPts val="0"/>
              </a:spcBef>
              <a:spcAft>
                <a:spcPts val="0"/>
              </a:spcAft>
              <a:buNone/>
            </a:pPr>
            <a:r>
              <a:t/>
            </a:r>
            <a:endParaRPr b="1">
              <a:solidFill>
                <a:srgbClr val="000000"/>
              </a:solidFill>
              <a:latin typeface="Raleway"/>
              <a:ea typeface="Raleway"/>
              <a:cs typeface="Raleway"/>
              <a:sym typeface="Raleway"/>
            </a:endParaRPr>
          </a:p>
          <a:p>
            <a:pPr indent="-336550" lvl="0" marL="457200" rtl="0" algn="l">
              <a:spcBef>
                <a:spcPts val="1600"/>
              </a:spcBef>
              <a:spcAft>
                <a:spcPts val="0"/>
              </a:spcAft>
              <a:buSzPts val="1700"/>
              <a:buChar char="●"/>
            </a:pPr>
            <a:r>
              <a:rPr b="1" lang="en-US">
                <a:solidFill>
                  <a:srgbClr val="000000"/>
                </a:solidFill>
                <a:latin typeface="Raleway"/>
                <a:ea typeface="Raleway"/>
                <a:cs typeface="Raleway"/>
                <a:sym typeface="Raleway"/>
              </a:rPr>
              <a:t>The Stack is an area of RAM where a program stores temporary data during the execution of code blocks. </a:t>
            </a:r>
            <a:endParaRPr b="1">
              <a:latin typeface="Raleway"/>
              <a:ea typeface="Raleway"/>
              <a:cs typeface="Raleway"/>
              <a:sym typeface="Raleway"/>
            </a:endParaRPr>
          </a:p>
          <a:p>
            <a:pPr indent="-336550" lvl="0" marL="457200" rtl="0" algn="l">
              <a:spcBef>
                <a:spcPts val="0"/>
              </a:spcBef>
              <a:spcAft>
                <a:spcPts val="0"/>
              </a:spcAft>
              <a:buSzPts val="1700"/>
              <a:buFont typeface="Raleway"/>
              <a:buChar char="●"/>
            </a:pPr>
            <a:r>
              <a:rPr b="1" lang="en-US">
                <a:latin typeface="Raleway"/>
                <a:ea typeface="Raleway"/>
                <a:cs typeface="Raleway"/>
                <a:sym typeface="Raleway"/>
              </a:rPr>
              <a:t>It</a:t>
            </a:r>
            <a:r>
              <a:rPr b="1" lang="en-US">
                <a:latin typeface="Raleway"/>
                <a:ea typeface="Raleway"/>
                <a:cs typeface="Raleway"/>
                <a:sym typeface="Raleway"/>
              </a:rPr>
              <a:t> follows the Last In, First Out (LIFO) principle. </a:t>
            </a:r>
            <a:endParaRPr b="1">
              <a:latin typeface="Raleway"/>
              <a:ea typeface="Raleway"/>
              <a:cs typeface="Raleway"/>
              <a:sym typeface="Raleway"/>
            </a:endParaRPr>
          </a:p>
          <a:p>
            <a:pPr indent="-336550" lvl="0" marL="457200" rtl="0" algn="l">
              <a:spcBef>
                <a:spcPts val="0"/>
              </a:spcBef>
              <a:spcAft>
                <a:spcPts val="0"/>
              </a:spcAft>
              <a:buSzPts val="1700"/>
              <a:buFont typeface="Raleway"/>
              <a:buChar char="●"/>
            </a:pPr>
            <a:r>
              <a:rPr b="1" lang="en-US">
                <a:latin typeface="Raleway"/>
                <a:ea typeface="Raleway"/>
                <a:cs typeface="Raleway"/>
                <a:sym typeface="Raleway"/>
              </a:rPr>
              <a:t>It is used for storing local variables and managing function calls. </a:t>
            </a:r>
            <a:endParaRPr b="1">
              <a:latin typeface="Raleway"/>
              <a:ea typeface="Raleway"/>
              <a:cs typeface="Raleway"/>
              <a:sym typeface="Raleway"/>
            </a:endParaRPr>
          </a:p>
          <a:p>
            <a:pPr indent="-336550" lvl="0" marL="457200" rtl="0" algn="l">
              <a:spcBef>
                <a:spcPts val="0"/>
              </a:spcBef>
              <a:spcAft>
                <a:spcPts val="0"/>
              </a:spcAft>
              <a:buSzPts val="1700"/>
              <a:buFont typeface="Raleway"/>
              <a:buChar char="●"/>
            </a:pPr>
            <a:r>
              <a:rPr b="1" lang="en-US">
                <a:latin typeface="Raleway"/>
                <a:ea typeface="Raleway"/>
                <a:cs typeface="Raleway"/>
                <a:sym typeface="Raleway"/>
              </a:rPr>
              <a:t>When a method is called, a stack frame is created, containing information such as the method’s parameters, local variables, and the return address.</a:t>
            </a:r>
            <a:endParaRPr b="1">
              <a:latin typeface="Raleway"/>
              <a:ea typeface="Raleway"/>
              <a:cs typeface="Raleway"/>
              <a:sym typeface="Raleway"/>
            </a:endParaRPr>
          </a:p>
          <a:p>
            <a:pPr indent="-336550" lvl="1" marL="914400" rtl="0" algn="l">
              <a:spcBef>
                <a:spcPts val="0"/>
              </a:spcBef>
              <a:spcAft>
                <a:spcPts val="0"/>
              </a:spcAft>
              <a:buSzPts val="1700"/>
              <a:buFont typeface="Raleway"/>
              <a:buChar char="○"/>
            </a:pPr>
            <a:r>
              <a:rPr b="1" lang="en-US" sz="1700">
                <a:solidFill>
                  <a:srgbClr val="000000"/>
                </a:solidFill>
                <a:latin typeface="Raleway"/>
                <a:ea typeface="Raleway"/>
                <a:cs typeface="Raleway"/>
                <a:sym typeface="Raleway"/>
              </a:rPr>
              <a:t>Key characteristics of the stack:</a:t>
            </a:r>
            <a:endParaRPr b="1" sz="1700">
              <a:solidFill>
                <a:srgbClr val="000000"/>
              </a:solidFill>
              <a:latin typeface="Raleway"/>
              <a:ea typeface="Raleway"/>
              <a:cs typeface="Raleway"/>
              <a:sym typeface="Raleway"/>
            </a:endParaRPr>
          </a:p>
          <a:p>
            <a:pPr indent="-336550" lvl="2" marL="1371600" rtl="0" algn="l">
              <a:spcBef>
                <a:spcPts val="0"/>
              </a:spcBef>
              <a:spcAft>
                <a:spcPts val="0"/>
              </a:spcAft>
              <a:buClr>
                <a:srgbClr val="000000"/>
              </a:buClr>
              <a:buSzPts val="1700"/>
              <a:buFont typeface="Arial"/>
              <a:buChar char="■"/>
            </a:pPr>
            <a:r>
              <a:rPr b="1" lang="en-US" sz="1700">
                <a:solidFill>
                  <a:srgbClr val="000000"/>
                </a:solidFill>
                <a:latin typeface="Raleway"/>
                <a:ea typeface="Raleway"/>
                <a:cs typeface="Raleway"/>
                <a:sym typeface="Raleway"/>
              </a:rPr>
              <a:t>Fast Allocation and Deallocation: Allocating memory on the stack is faster than on the heap since it involves simply moving the stack pointer.</a:t>
            </a:r>
            <a:endParaRPr b="1" sz="1700">
              <a:solidFill>
                <a:srgbClr val="000000"/>
              </a:solidFill>
              <a:latin typeface="Raleway"/>
              <a:ea typeface="Raleway"/>
              <a:cs typeface="Raleway"/>
              <a:sym typeface="Raleway"/>
            </a:endParaRPr>
          </a:p>
          <a:p>
            <a:pPr indent="-336550" lvl="2" marL="1371600" rtl="0" algn="l">
              <a:spcBef>
                <a:spcPts val="0"/>
              </a:spcBef>
              <a:spcAft>
                <a:spcPts val="0"/>
              </a:spcAft>
              <a:buClr>
                <a:srgbClr val="000000"/>
              </a:buClr>
              <a:buSzPts val="1700"/>
              <a:buFont typeface="Arial"/>
              <a:buChar char="■"/>
            </a:pPr>
            <a:r>
              <a:rPr b="1" lang="en-US" sz="1700">
                <a:solidFill>
                  <a:srgbClr val="000000"/>
                </a:solidFill>
                <a:latin typeface="Raleway"/>
                <a:ea typeface="Raleway"/>
                <a:cs typeface="Raleway"/>
                <a:sym typeface="Raleway"/>
              </a:rPr>
              <a:t>Limited Size: The stack size is typically limited, and exceeding this limit can lead to a stack overflow. This makes the stack suitable for managing small, short-lived variables.</a:t>
            </a:r>
            <a:endParaRPr b="1" sz="1700">
              <a:solidFill>
                <a:srgbClr val="000000"/>
              </a:solidFill>
              <a:latin typeface="Raleway"/>
              <a:ea typeface="Raleway"/>
              <a:cs typeface="Raleway"/>
              <a:sym typeface="Raleway"/>
            </a:endParaRPr>
          </a:p>
          <a:p>
            <a:pPr indent="-336550" lvl="2" marL="1371600" rtl="0" algn="l">
              <a:spcBef>
                <a:spcPts val="0"/>
              </a:spcBef>
              <a:spcAft>
                <a:spcPts val="0"/>
              </a:spcAft>
              <a:buClr>
                <a:srgbClr val="000000"/>
              </a:buClr>
              <a:buSzPts val="1700"/>
              <a:buFont typeface="Arial"/>
              <a:buChar char="■"/>
            </a:pPr>
            <a:r>
              <a:rPr b="1" lang="en-US" sz="1700">
                <a:solidFill>
                  <a:srgbClr val="000000"/>
                </a:solidFill>
                <a:latin typeface="Raleway"/>
                <a:ea typeface="Raleway"/>
                <a:cs typeface="Raleway"/>
                <a:sym typeface="Raleway"/>
              </a:rPr>
              <a:t>Automatic Management: Memory on the stack is automatically managed, and you don’t need to explicitly deallocate memory.</a:t>
            </a:r>
            <a:endParaRPr b="1" sz="1700">
              <a:solidFill>
                <a:srgbClr val="000000"/>
              </a:solidFill>
              <a:latin typeface="Raleway"/>
              <a:ea typeface="Raleway"/>
              <a:cs typeface="Raleway"/>
              <a:sym typeface="Raleway"/>
            </a:endParaRPr>
          </a:p>
          <a:p>
            <a:pPr indent="-336550" lvl="1" marL="914400" rtl="0" algn="l">
              <a:spcBef>
                <a:spcPts val="0"/>
              </a:spcBef>
              <a:spcAft>
                <a:spcPts val="0"/>
              </a:spcAft>
              <a:buSzPts val="1700"/>
              <a:buFont typeface="Raleway"/>
              <a:buChar char="○"/>
            </a:pPr>
            <a:r>
              <a:t/>
            </a:r>
            <a:endParaRPr b="1" sz="1700">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30acf26b5d6_3_2"/>
          <p:cNvSpPr txBox="1"/>
          <p:nvPr>
            <p:ph type="title"/>
          </p:nvPr>
        </p:nvSpPr>
        <p:spPr>
          <a:xfrm>
            <a:off x="850625" y="9450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Heap memory</a:t>
            </a:r>
            <a:endParaRPr/>
          </a:p>
        </p:txBody>
      </p:sp>
      <p:sp>
        <p:nvSpPr>
          <p:cNvPr id="229" name="Google Shape;229;g30acf26b5d6_3_2"/>
          <p:cNvSpPr txBox="1"/>
          <p:nvPr>
            <p:ph idx="1" type="body"/>
          </p:nvPr>
        </p:nvSpPr>
        <p:spPr>
          <a:xfrm>
            <a:off x="850625" y="1795975"/>
            <a:ext cx="10251600" cy="4484700"/>
          </a:xfrm>
          <a:prstGeom prst="rect">
            <a:avLst/>
          </a:prstGeom>
        </p:spPr>
        <p:txBody>
          <a:bodyPr anchorCtr="0" anchor="t" bIns="121900" lIns="121900" spcFirstLastPara="1" rIns="121900" wrap="square" tIns="121900">
            <a:noAutofit/>
          </a:bodyPr>
          <a:lstStyle/>
          <a:p>
            <a:pPr indent="-342900" lvl="0" marL="457200" rtl="0" algn="l">
              <a:spcBef>
                <a:spcPts val="0"/>
              </a:spcBef>
              <a:spcAft>
                <a:spcPts val="0"/>
              </a:spcAft>
              <a:buSzPts val="1800"/>
              <a:buChar char="●"/>
            </a:pPr>
            <a:r>
              <a:rPr b="1" lang="en-US" sz="1800"/>
              <a:t>Unlike the stack, the heap is a region of memory that follows no particular order, and memory allocation and deallocation are not as straightforward. </a:t>
            </a:r>
            <a:endParaRPr b="1" sz="1800"/>
          </a:p>
          <a:p>
            <a:pPr indent="-342900" lvl="0" marL="457200" rtl="0" algn="l">
              <a:spcBef>
                <a:spcPts val="0"/>
              </a:spcBef>
              <a:spcAft>
                <a:spcPts val="0"/>
              </a:spcAft>
              <a:buSzPts val="1800"/>
              <a:buChar char="●"/>
            </a:pPr>
            <a:r>
              <a:rPr b="1" lang="en-US" sz="1800"/>
              <a:t>The heap is used for dynamic memory allocation, where the size and lifetime of variables are not known at compile time. </a:t>
            </a:r>
            <a:endParaRPr b="1" sz="1800"/>
          </a:p>
          <a:p>
            <a:pPr indent="-342900" lvl="0" marL="457200" rtl="0" algn="l">
              <a:spcBef>
                <a:spcPts val="0"/>
              </a:spcBef>
              <a:spcAft>
                <a:spcPts val="0"/>
              </a:spcAft>
              <a:buSzPts val="1800"/>
              <a:buChar char="●"/>
            </a:pPr>
            <a:r>
              <a:rPr b="1" lang="en-US" sz="1800"/>
              <a:t>In it data can be stored and removed in any order.</a:t>
            </a:r>
            <a:endParaRPr b="1" sz="1800"/>
          </a:p>
          <a:p>
            <a:pPr indent="-330200" lvl="1" marL="914400" rtl="0" algn="l">
              <a:spcBef>
                <a:spcPts val="0"/>
              </a:spcBef>
              <a:spcAft>
                <a:spcPts val="0"/>
              </a:spcAft>
              <a:buSzPts val="1600"/>
              <a:buChar char="○"/>
            </a:pPr>
            <a:r>
              <a:rPr b="1" lang="en-US" sz="1600">
                <a:solidFill>
                  <a:srgbClr val="000000"/>
                </a:solidFill>
              </a:rPr>
              <a:t>Key characteristics of the heap:</a:t>
            </a:r>
            <a:endParaRPr b="1" sz="1600">
              <a:solidFill>
                <a:srgbClr val="000000"/>
              </a:solidFill>
            </a:endParaRPr>
          </a:p>
          <a:p>
            <a:pPr indent="-342900" lvl="0" marL="457200" rtl="0" algn="l">
              <a:spcBef>
                <a:spcPts val="0"/>
              </a:spcBef>
              <a:spcAft>
                <a:spcPts val="0"/>
              </a:spcAft>
              <a:buClr>
                <a:srgbClr val="000000"/>
              </a:buClr>
              <a:buSzPts val="1800"/>
              <a:buFont typeface="Arial"/>
              <a:buAutoNum type="arabicPeriod"/>
            </a:pPr>
            <a:r>
              <a:rPr b="1" lang="en-US" sz="1800">
                <a:solidFill>
                  <a:srgbClr val="000000"/>
                </a:solidFill>
              </a:rPr>
              <a:t>Dynamic Size: The heap allows dynamic allocation of memory, and the size of the allocated memory can be determined at runtime.</a:t>
            </a:r>
            <a:endParaRPr b="1" sz="1800">
              <a:solidFill>
                <a:srgbClr val="000000"/>
              </a:solidFill>
            </a:endParaRPr>
          </a:p>
          <a:p>
            <a:pPr indent="-342900" lvl="0" marL="457200" rtl="0" algn="l">
              <a:spcBef>
                <a:spcPts val="0"/>
              </a:spcBef>
              <a:spcAft>
                <a:spcPts val="0"/>
              </a:spcAft>
              <a:buClr>
                <a:srgbClr val="000000"/>
              </a:buClr>
              <a:buSzPts val="1800"/>
              <a:buFont typeface="Arial"/>
              <a:buAutoNum type="arabicPeriod"/>
            </a:pPr>
            <a:r>
              <a:rPr b="1" lang="en-US" sz="1800">
                <a:solidFill>
                  <a:srgbClr val="000000"/>
                </a:solidFill>
              </a:rPr>
              <a:t>Slower Allocation and Deallocation: Allocating and deallocating memory on the heap is relatively slower than on the stack because it involves searching for a suitable block of memory.</a:t>
            </a:r>
            <a:endParaRPr b="1" sz="1800">
              <a:solidFill>
                <a:srgbClr val="000000"/>
              </a:solidFill>
            </a:endParaRPr>
          </a:p>
          <a:p>
            <a:pPr indent="-342900" lvl="0" marL="457200" rtl="0" algn="l">
              <a:spcBef>
                <a:spcPts val="0"/>
              </a:spcBef>
              <a:spcAft>
                <a:spcPts val="0"/>
              </a:spcAft>
              <a:buClr>
                <a:srgbClr val="000000"/>
              </a:buClr>
              <a:buSzPts val="1800"/>
              <a:buFont typeface="Arial"/>
              <a:buAutoNum type="arabicPeriod"/>
            </a:pPr>
            <a:r>
              <a:rPr b="1" lang="en-US" sz="1800">
                <a:solidFill>
                  <a:srgbClr val="000000"/>
                </a:solidFill>
              </a:rPr>
              <a:t>Manual Management: Memory on the heap needs to be manually managed by the programmer, requiring explicit deallocation when it is no longer needed to prevent memory leaks.</a:t>
            </a:r>
            <a:endParaRPr b="1" sz="1800">
              <a:solidFill>
                <a:srgbClr val="000000"/>
              </a:solidFill>
            </a:endParaRPr>
          </a:p>
          <a:p>
            <a:pPr indent="0" lvl="0" marL="457200" rtl="0" algn="l">
              <a:spcBef>
                <a:spcPts val="1200"/>
              </a:spcBef>
              <a:spcAft>
                <a:spcPts val="1600"/>
              </a:spcAft>
              <a:buNone/>
            </a:pPr>
            <a:r>
              <a:t/>
            </a:r>
            <a:endParaRPr b="1"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id="235" name="Google Shape;235;p27"/>
          <p:cNvPicPr preferRelativeResize="0"/>
          <p:nvPr>
            <p:ph idx="1" type="body"/>
          </p:nvPr>
        </p:nvPicPr>
        <p:blipFill rotWithShape="1">
          <a:blip r:embed="rId3">
            <a:alphaModFix/>
          </a:blip>
          <a:srcRect b="0" l="0" r="0" t="0"/>
          <a:stretch/>
        </p:blipFill>
        <p:spPr>
          <a:xfrm>
            <a:off x="600528" y="1482436"/>
            <a:ext cx="10378772" cy="476596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41" name="Google Shape;241;p28"/>
          <p:cNvPicPr preferRelativeResize="0"/>
          <p:nvPr>
            <p:ph idx="1" type="body"/>
          </p:nvPr>
        </p:nvPicPr>
        <p:blipFill rotWithShape="1">
          <a:blip r:embed="rId3">
            <a:alphaModFix/>
          </a:blip>
          <a:srcRect b="0" l="0" r="0" t="0"/>
          <a:stretch/>
        </p:blipFill>
        <p:spPr>
          <a:xfrm>
            <a:off x="2230583" y="365125"/>
            <a:ext cx="5887588" cy="60742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latin typeface="Arial Black"/>
                <a:ea typeface="Arial Black"/>
                <a:cs typeface="Arial Black"/>
                <a:sym typeface="Arial Black"/>
              </a:rPr>
              <a:t>Changes made to the variables</a:t>
            </a:r>
            <a:endParaRPr>
              <a:latin typeface="Arial Black"/>
              <a:ea typeface="Arial Black"/>
              <a:cs typeface="Arial Black"/>
              <a:sym typeface="Arial Black"/>
            </a:endParaRPr>
          </a:p>
        </p:txBody>
      </p:sp>
      <p:pic>
        <p:nvPicPr>
          <p:cNvPr id="247" name="Google Shape;247;p29"/>
          <p:cNvPicPr preferRelativeResize="0"/>
          <p:nvPr>
            <p:ph idx="1" type="body"/>
          </p:nvPr>
        </p:nvPicPr>
        <p:blipFill rotWithShape="1">
          <a:blip r:embed="rId3">
            <a:alphaModFix/>
          </a:blip>
          <a:srcRect b="0" l="0" r="0" t="0"/>
          <a:stretch/>
        </p:blipFill>
        <p:spPr>
          <a:xfrm>
            <a:off x="523009" y="1857693"/>
            <a:ext cx="11145981" cy="46029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253" name="Google Shape;253;p30"/>
          <p:cNvPicPr preferRelativeResize="0"/>
          <p:nvPr>
            <p:ph idx="1" type="body"/>
          </p:nvPr>
        </p:nvPicPr>
        <p:blipFill rotWithShape="1">
          <a:blip r:embed="rId3">
            <a:alphaModFix/>
          </a:blip>
          <a:srcRect b="0" l="0" r="0" t="0"/>
          <a:stretch/>
        </p:blipFill>
        <p:spPr>
          <a:xfrm>
            <a:off x="1785357" y="365125"/>
            <a:ext cx="6276960" cy="64928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Making data constant</a:t>
            </a:r>
            <a:endParaRPr/>
          </a:p>
        </p:txBody>
      </p:sp>
      <p:sp>
        <p:nvSpPr>
          <p:cNvPr id="259" name="Google Shape;259;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t>When you add the keyword </a:t>
            </a:r>
            <a:r>
              <a:rPr b="1" lang="en-US" sz="2200"/>
              <a:t>const </a:t>
            </a:r>
            <a:r>
              <a:rPr lang="en-US" sz="2200"/>
              <a:t>to a declaration, it becomes a constant. </a:t>
            </a:r>
            <a:endParaRPr sz="2200"/>
          </a:p>
          <a:p>
            <a:pPr indent="-190500" lvl="0" marL="228600" rtl="0" algn="l">
              <a:lnSpc>
                <a:spcPct val="90000"/>
              </a:lnSpc>
              <a:spcBef>
                <a:spcPts val="1000"/>
              </a:spcBef>
              <a:spcAft>
                <a:spcPts val="1600"/>
              </a:spcAft>
              <a:buClr>
                <a:schemeClr val="dk1"/>
              </a:buClr>
              <a:buSzPts val="2200"/>
              <a:buChar char="●"/>
            </a:pPr>
            <a:r>
              <a:rPr b="1" lang="en-US" sz="2200"/>
              <a:t>const </a:t>
            </a:r>
            <a:r>
              <a:rPr lang="en-US" sz="2200"/>
              <a:t>forces the functionality of not allowing the value to be changed. </a:t>
            </a:r>
            <a:br>
              <a:rPr lang="en-US" sz="2200"/>
            </a:br>
            <a:br>
              <a:rPr lang="en-US" sz="2200"/>
            </a:br>
            <a:endParaRPr sz="2200"/>
          </a:p>
        </p:txBody>
      </p:sp>
      <p:pic>
        <p:nvPicPr>
          <p:cNvPr id="260" name="Google Shape;260;p31"/>
          <p:cNvPicPr preferRelativeResize="0"/>
          <p:nvPr/>
        </p:nvPicPr>
        <p:blipFill rotWithShape="1">
          <a:blip r:embed="rId3">
            <a:alphaModFix/>
          </a:blip>
          <a:srcRect b="0" l="0" r="0" t="0"/>
          <a:stretch/>
        </p:blipFill>
        <p:spPr>
          <a:xfrm>
            <a:off x="2949850" y="3753224"/>
            <a:ext cx="4822550" cy="152535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0938219706_0_88"/>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Type conversion in C#</a:t>
            </a:r>
            <a:endParaRPr/>
          </a:p>
          <a:p>
            <a:pPr indent="-368300" lvl="0" marL="1828800" rtl="0" algn="l">
              <a:spcBef>
                <a:spcPts val="0"/>
              </a:spcBef>
              <a:spcAft>
                <a:spcPts val="0"/>
              </a:spcAft>
              <a:buSzPts val="2200"/>
              <a:buChar char="●"/>
            </a:pPr>
            <a:r>
              <a:rPr lang="en-US" sz="2200"/>
              <a:t>boxing vs unboxing</a:t>
            </a:r>
            <a:endParaRPr sz="2200"/>
          </a:p>
          <a:p>
            <a:pPr indent="-368300" lvl="0" marL="1828800" rtl="0" algn="l">
              <a:spcBef>
                <a:spcPts val="0"/>
              </a:spcBef>
              <a:spcAft>
                <a:spcPts val="0"/>
              </a:spcAft>
              <a:buSzPts val="2200"/>
              <a:buChar char="●"/>
            </a:pPr>
            <a:r>
              <a:rPr lang="en-US" sz="2200"/>
              <a:t>implicit vs explicit casting</a:t>
            </a:r>
            <a:endParaRPr sz="2200"/>
          </a:p>
          <a:p>
            <a:pPr indent="-368300" lvl="0" marL="1828800" rtl="0" algn="l">
              <a:spcBef>
                <a:spcPts val="0"/>
              </a:spcBef>
              <a:spcAft>
                <a:spcPts val="0"/>
              </a:spcAft>
              <a:buSzPts val="2200"/>
              <a:buChar char="●"/>
            </a:pPr>
            <a:r>
              <a:rPr lang="en-US" sz="2200"/>
              <a:t>using helper classes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0984cf1298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Data types in C#</a:t>
            </a:r>
            <a:endParaRPr/>
          </a:p>
        </p:txBody>
      </p:sp>
      <p:sp>
        <p:nvSpPr>
          <p:cNvPr id="105" name="Google Shape;105;g30984cf1298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1600"/>
              </a:spcAft>
              <a:buNone/>
            </a:pPr>
            <a:r>
              <a:t/>
            </a:r>
            <a:endParaRPr/>
          </a:p>
        </p:txBody>
      </p:sp>
      <p:pic>
        <p:nvPicPr>
          <p:cNvPr id="106" name="Google Shape;106;g30984cf1298_0_5"/>
          <p:cNvPicPr preferRelativeResize="0"/>
          <p:nvPr/>
        </p:nvPicPr>
        <p:blipFill>
          <a:blip r:embed="rId3">
            <a:alphaModFix/>
          </a:blip>
          <a:stretch>
            <a:fillRect/>
          </a:stretch>
        </p:blipFill>
        <p:spPr>
          <a:xfrm>
            <a:off x="458700" y="1634500"/>
            <a:ext cx="10793301" cy="51671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0acf26b5d6_0_5"/>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Boxing</a:t>
            </a:r>
            <a:endParaRPr/>
          </a:p>
        </p:txBody>
      </p:sp>
      <p:sp>
        <p:nvSpPr>
          <p:cNvPr id="271" name="Google Shape;271;g30acf26b5d6_0_5"/>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p>
            <a:pPr indent="-342900" lvl="0" marL="457200" rtl="0" algn="l">
              <a:spcBef>
                <a:spcPts val="0"/>
              </a:spcBef>
              <a:spcAft>
                <a:spcPts val="0"/>
              </a:spcAft>
              <a:buSzPts val="1800"/>
              <a:buChar char="●"/>
            </a:pPr>
            <a:r>
              <a:rPr lang="en-US" sz="1800">
                <a:solidFill>
                  <a:srgbClr val="000000"/>
                </a:solidFill>
                <a:latin typeface="Arial"/>
                <a:ea typeface="Arial"/>
                <a:cs typeface="Arial"/>
                <a:sym typeface="Arial"/>
              </a:rPr>
              <a:t>Boxing refers to the process of converting a value type (such as </a:t>
            </a:r>
            <a:r>
              <a:rPr lang="en-US" sz="1800">
                <a:solidFill>
                  <a:srgbClr val="188038"/>
                </a:solidFill>
                <a:latin typeface="Roboto Mono"/>
                <a:ea typeface="Roboto Mono"/>
                <a:cs typeface="Roboto Mono"/>
                <a:sym typeface="Roboto Mono"/>
              </a:rPr>
              <a:t>int</a:t>
            </a:r>
            <a:r>
              <a:rPr lang="en-US" sz="1800">
                <a:solidFill>
                  <a:srgbClr val="000000"/>
                </a:solidFill>
                <a:latin typeface="Arial"/>
                <a:ea typeface="Arial"/>
                <a:cs typeface="Arial"/>
                <a:sym typeface="Arial"/>
              </a:rPr>
              <a:t>, </a:t>
            </a:r>
            <a:r>
              <a:rPr lang="en-US" sz="1800">
                <a:solidFill>
                  <a:srgbClr val="188038"/>
                </a:solidFill>
                <a:latin typeface="Roboto Mono"/>
                <a:ea typeface="Roboto Mono"/>
                <a:cs typeface="Roboto Mono"/>
                <a:sym typeface="Roboto Mono"/>
              </a:rPr>
              <a:t>char, bool</a:t>
            </a:r>
            <a:r>
              <a:rPr lang="en-US" sz="1800">
                <a:solidFill>
                  <a:srgbClr val="000000"/>
                </a:solidFill>
                <a:latin typeface="Arial"/>
                <a:ea typeface="Arial"/>
                <a:cs typeface="Arial"/>
                <a:sym typeface="Arial"/>
              </a:rPr>
              <a:t>, or </a:t>
            </a:r>
            <a:r>
              <a:rPr lang="en-US" sz="1800">
                <a:solidFill>
                  <a:srgbClr val="188038"/>
                </a:solidFill>
                <a:latin typeface="Roboto Mono"/>
                <a:ea typeface="Roboto Mono"/>
                <a:cs typeface="Roboto Mono"/>
                <a:sym typeface="Roboto Mono"/>
              </a:rPr>
              <a:t>double</a:t>
            </a:r>
            <a:r>
              <a:rPr lang="en-US" sz="1800">
                <a:solidFill>
                  <a:srgbClr val="000000"/>
                </a:solidFill>
                <a:latin typeface="Arial"/>
                <a:ea typeface="Arial"/>
                <a:cs typeface="Arial"/>
                <a:sym typeface="Arial"/>
              </a:rPr>
              <a:t>) into a reference type. </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In languages like C# and Java, this is essential when dealing with collections or situations where reference types are expected.</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When a value type is boxed, a new object is created on the heap, and the value is stored within it.</a:t>
            </a:r>
            <a:endParaRPr sz="1800">
              <a:solidFill>
                <a:srgbClr val="000000"/>
              </a:solidFill>
              <a:latin typeface="Arial"/>
              <a:ea typeface="Arial"/>
              <a:cs typeface="Arial"/>
              <a:sym typeface="Arial"/>
            </a:endParaRPr>
          </a:p>
          <a:p>
            <a:pPr indent="-342900" lvl="0" marL="457200" rtl="0" algn="l">
              <a:spcBef>
                <a:spcPts val="0"/>
              </a:spcBef>
              <a:spcAft>
                <a:spcPts val="0"/>
              </a:spcAft>
              <a:buClr>
                <a:srgbClr val="000000"/>
              </a:buClr>
              <a:buSzPts val="1800"/>
              <a:buFont typeface="Arial"/>
              <a:buChar char="●"/>
            </a:pPr>
            <a:r>
              <a:rPr lang="en-US" sz="1800">
                <a:solidFill>
                  <a:srgbClr val="000000"/>
                </a:solidFill>
                <a:latin typeface="Arial"/>
                <a:ea typeface="Arial"/>
                <a:cs typeface="Arial"/>
                <a:sym typeface="Arial"/>
              </a:rPr>
              <a:t>Consider the following example in C#:</a:t>
            </a:r>
            <a:endParaRPr sz="1800">
              <a:solidFill>
                <a:srgbClr val="000000"/>
              </a:solidFill>
              <a:latin typeface="Arial"/>
              <a:ea typeface="Arial"/>
              <a:cs typeface="Arial"/>
              <a:sym typeface="Arial"/>
            </a:endParaRPr>
          </a:p>
          <a:p>
            <a:pPr indent="-342900" lvl="1" marL="914400" rtl="0" algn="l">
              <a:spcBef>
                <a:spcPts val="0"/>
              </a:spcBef>
              <a:spcAft>
                <a:spcPts val="0"/>
              </a:spcAft>
              <a:buClr>
                <a:srgbClr val="000000"/>
              </a:buClr>
              <a:buSzPts val="1800"/>
              <a:buFont typeface="Arial"/>
              <a:buChar char="○"/>
            </a:pPr>
            <a:r>
              <a:t/>
            </a:r>
            <a:endParaRPr sz="1800">
              <a:solidFill>
                <a:srgbClr val="000000"/>
              </a:solidFill>
              <a:latin typeface="Arial"/>
              <a:ea typeface="Arial"/>
              <a:cs typeface="Arial"/>
              <a:sym typeface="Arial"/>
            </a:endParaRPr>
          </a:p>
        </p:txBody>
      </p:sp>
      <p:pic>
        <p:nvPicPr>
          <p:cNvPr id="272" name="Google Shape;272;g30acf26b5d6_0_5"/>
          <p:cNvPicPr preferRelativeResize="0"/>
          <p:nvPr/>
        </p:nvPicPr>
        <p:blipFill>
          <a:blip r:embed="rId3">
            <a:alphaModFix/>
          </a:blip>
          <a:stretch>
            <a:fillRect/>
          </a:stretch>
        </p:blipFill>
        <p:spPr>
          <a:xfrm>
            <a:off x="5519525" y="4564013"/>
            <a:ext cx="6591300" cy="1019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0acf26b5d6_1_16"/>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When do we need boxing?</a:t>
            </a:r>
            <a:endParaRPr/>
          </a:p>
        </p:txBody>
      </p:sp>
      <p:sp>
        <p:nvSpPr>
          <p:cNvPr id="278" name="Google Shape;278;g30acf26b5d6_1_16"/>
          <p:cNvSpPr txBox="1"/>
          <p:nvPr>
            <p:ph idx="1" type="body"/>
          </p:nvPr>
        </p:nvSpPr>
        <p:spPr>
          <a:xfrm>
            <a:off x="734600" y="2771825"/>
            <a:ext cx="10584600" cy="3915300"/>
          </a:xfrm>
          <a:prstGeom prst="rect">
            <a:avLst/>
          </a:prstGeom>
        </p:spPr>
        <p:txBody>
          <a:bodyPr anchorCtr="0" anchor="t" bIns="121900" lIns="121900" spcFirstLastPara="1" rIns="121900" wrap="square" tIns="121900">
            <a:normAutofit/>
          </a:bodyPr>
          <a:lstStyle/>
          <a:p>
            <a:pPr indent="-349250" lvl="0" marL="457200" rtl="0" algn="l">
              <a:spcBef>
                <a:spcPts val="1800"/>
              </a:spcBef>
              <a:spcAft>
                <a:spcPts val="0"/>
              </a:spcAft>
              <a:buClr>
                <a:srgbClr val="000000"/>
              </a:buClr>
              <a:buSzPts val="1900"/>
              <a:buFont typeface="Arial"/>
              <a:buChar char="●"/>
            </a:pPr>
            <a:r>
              <a:rPr b="1" lang="en-US" sz="1900">
                <a:solidFill>
                  <a:srgbClr val="000000"/>
                </a:solidFill>
                <a:latin typeface="Arial"/>
                <a:ea typeface="Arial"/>
                <a:cs typeface="Arial"/>
                <a:sym typeface="Arial"/>
              </a:rPr>
              <a:t>Collections (Pre-Generics) </a:t>
            </a:r>
            <a:endParaRPr b="1" sz="1900">
              <a:solidFill>
                <a:srgbClr val="000000"/>
              </a:solidFill>
              <a:latin typeface="Arial"/>
              <a:ea typeface="Arial"/>
              <a:cs typeface="Arial"/>
              <a:sym typeface="Arial"/>
            </a:endParaRPr>
          </a:p>
          <a:p>
            <a:pPr indent="-349250" lvl="1" marL="914400" rtl="0" algn="l">
              <a:spcBef>
                <a:spcPts val="0"/>
              </a:spcBef>
              <a:spcAft>
                <a:spcPts val="0"/>
              </a:spcAft>
              <a:buClr>
                <a:srgbClr val="000000"/>
              </a:buClr>
              <a:buSzPts val="1900"/>
              <a:buFont typeface="Arial"/>
              <a:buChar char="○"/>
            </a:pPr>
            <a:r>
              <a:rPr b="1" lang="en-US" sz="1900"/>
              <a:t>Collections are reference types,  adding value types to collections is boxing</a:t>
            </a:r>
            <a:endParaRPr b="1" sz="1900"/>
          </a:p>
          <a:p>
            <a:pPr indent="-349250" lvl="1" marL="914400" rtl="0" algn="l">
              <a:spcBef>
                <a:spcPts val="0"/>
              </a:spcBef>
              <a:spcAft>
                <a:spcPts val="0"/>
              </a:spcAft>
              <a:buSzPts val="1900"/>
              <a:buChar char="○"/>
            </a:pPr>
            <a:r>
              <a:rPr b="1" lang="en-US" sz="1900">
                <a:solidFill>
                  <a:srgbClr val="000000"/>
                </a:solidFill>
                <a:latin typeface="Arial"/>
                <a:ea typeface="Arial"/>
                <a:cs typeface="Arial"/>
                <a:sym typeface="Arial"/>
              </a:rPr>
              <a:t>collections like </a:t>
            </a:r>
            <a:r>
              <a:rPr b="1" lang="en-US" sz="1900">
                <a:solidFill>
                  <a:srgbClr val="188038"/>
                </a:solidFill>
                <a:latin typeface="Roboto Mono"/>
                <a:ea typeface="Roboto Mono"/>
                <a:cs typeface="Roboto Mono"/>
                <a:sym typeface="Roboto Mono"/>
              </a:rPr>
              <a:t>ArrayList</a:t>
            </a:r>
            <a:r>
              <a:rPr b="1" lang="en-US" sz="1900">
                <a:solidFill>
                  <a:srgbClr val="000000"/>
                </a:solidFill>
                <a:latin typeface="Arial"/>
                <a:ea typeface="Arial"/>
                <a:cs typeface="Arial"/>
                <a:sym typeface="Arial"/>
              </a:rPr>
              <a:t> only stored objects. This meant that every value type you added to the collection was boxed.</a:t>
            </a:r>
            <a:endParaRPr b="1" sz="1900">
              <a:solidFill>
                <a:srgbClr val="000000"/>
              </a:solidFill>
              <a:latin typeface="Arial"/>
              <a:ea typeface="Arial"/>
              <a:cs typeface="Arial"/>
              <a:sym typeface="Arial"/>
            </a:endParaRPr>
          </a:p>
          <a:p>
            <a:pPr indent="0" lvl="0" marL="914400" rtl="0" algn="l">
              <a:spcBef>
                <a:spcPts val="1800"/>
              </a:spcBef>
              <a:spcAft>
                <a:spcPts val="400"/>
              </a:spcAft>
              <a:buNone/>
            </a:pPr>
            <a:r>
              <a:t/>
            </a:r>
            <a:endParaRPr b="1" sz="1900">
              <a:solidFill>
                <a:srgbClr val="000000"/>
              </a:solidFill>
              <a:latin typeface="Arial"/>
              <a:ea typeface="Arial"/>
              <a:cs typeface="Arial"/>
              <a:sym typeface="Arial"/>
            </a:endParaRPr>
          </a:p>
        </p:txBody>
      </p:sp>
      <p:pic>
        <p:nvPicPr>
          <p:cNvPr id="279" name="Google Shape;279;g30acf26b5d6_1_16"/>
          <p:cNvPicPr preferRelativeResize="0"/>
          <p:nvPr/>
        </p:nvPicPr>
        <p:blipFill>
          <a:blip r:embed="rId3">
            <a:alphaModFix/>
          </a:blip>
          <a:stretch>
            <a:fillRect/>
          </a:stretch>
        </p:blipFill>
        <p:spPr>
          <a:xfrm>
            <a:off x="3418775" y="4433075"/>
            <a:ext cx="4400550" cy="1162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0acf26b5d6_1_24"/>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Cont,</a:t>
            </a:r>
            <a:endParaRPr/>
          </a:p>
        </p:txBody>
      </p:sp>
      <p:sp>
        <p:nvSpPr>
          <p:cNvPr id="285" name="Google Shape;285;g30acf26b5d6_1_24"/>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p>
            <a:pPr indent="-349250" lvl="0" marL="457200" rtl="0" algn="l">
              <a:spcBef>
                <a:spcPts val="1800"/>
              </a:spcBef>
              <a:spcAft>
                <a:spcPts val="0"/>
              </a:spcAft>
              <a:buSzPts val="1900"/>
              <a:buChar char="●"/>
            </a:pPr>
            <a:r>
              <a:rPr b="1" lang="en-US" sz="1900">
                <a:solidFill>
                  <a:srgbClr val="000000"/>
                </a:solidFill>
                <a:latin typeface="Arial"/>
                <a:ea typeface="Arial"/>
                <a:cs typeface="Arial"/>
                <a:sym typeface="Arial"/>
              </a:rPr>
              <a:t>Passing Value Types as Objects</a:t>
            </a:r>
            <a:endParaRPr b="1" sz="1900">
              <a:solidFill>
                <a:srgbClr val="000000"/>
              </a:solidFill>
              <a:latin typeface="Arial"/>
              <a:ea typeface="Arial"/>
              <a:cs typeface="Arial"/>
              <a:sym typeface="Arial"/>
            </a:endParaRPr>
          </a:p>
          <a:p>
            <a:pPr indent="-349250" lvl="1" marL="914400" rtl="0" algn="l">
              <a:spcBef>
                <a:spcPts val="0"/>
              </a:spcBef>
              <a:spcAft>
                <a:spcPts val="0"/>
              </a:spcAft>
              <a:buSzPts val="1900"/>
              <a:buChar char="○"/>
            </a:pPr>
            <a:r>
              <a:rPr b="1" lang="en-US" sz="1900"/>
              <a:t>You might need to box a value type if you’re passing it to a method that accepts an object parameter.</a:t>
            </a:r>
            <a:endParaRPr b="1" sz="1900"/>
          </a:p>
          <a:p>
            <a:pPr indent="-336550" lvl="1" marL="914400" rtl="0" algn="l">
              <a:spcBef>
                <a:spcPts val="0"/>
              </a:spcBef>
              <a:spcAft>
                <a:spcPts val="0"/>
              </a:spcAft>
              <a:buSzPts val="1700"/>
              <a:buChar char="○"/>
            </a:pPr>
            <a:r>
              <a:t/>
            </a:r>
            <a:endParaRPr sz="1700"/>
          </a:p>
        </p:txBody>
      </p:sp>
      <p:pic>
        <p:nvPicPr>
          <p:cNvPr id="286" name="Google Shape;286;g30acf26b5d6_1_24"/>
          <p:cNvPicPr preferRelativeResize="0"/>
          <p:nvPr/>
        </p:nvPicPr>
        <p:blipFill>
          <a:blip r:embed="rId3">
            <a:alphaModFix/>
          </a:blip>
          <a:stretch>
            <a:fillRect/>
          </a:stretch>
        </p:blipFill>
        <p:spPr>
          <a:xfrm>
            <a:off x="4166375" y="3614825"/>
            <a:ext cx="5295900" cy="2171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0acf26b5d6_1_5"/>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Unboxing</a:t>
            </a:r>
            <a:endParaRPr/>
          </a:p>
        </p:txBody>
      </p:sp>
      <p:sp>
        <p:nvSpPr>
          <p:cNvPr id="292" name="Google Shape;292;g30acf26b5d6_1_5"/>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p>
            <a:pPr indent="-336550" lvl="0" marL="457200" rtl="0" algn="l">
              <a:spcBef>
                <a:spcPts val="0"/>
              </a:spcBef>
              <a:spcAft>
                <a:spcPts val="0"/>
              </a:spcAft>
              <a:buSzPts val="1700"/>
              <a:buChar char="●"/>
            </a:pPr>
            <a:r>
              <a:rPr b="1" lang="en-US"/>
              <a:t>Unboxing is the reverse process of boxing, converting a reference type back into a value type.</a:t>
            </a:r>
            <a:endParaRPr b="1"/>
          </a:p>
          <a:p>
            <a:pPr indent="-336550" lvl="0" marL="457200" rtl="0" algn="l">
              <a:spcBef>
                <a:spcPts val="0"/>
              </a:spcBef>
              <a:spcAft>
                <a:spcPts val="0"/>
              </a:spcAft>
              <a:buSzPts val="1700"/>
              <a:buChar char="●"/>
            </a:pPr>
            <a:r>
              <a:rPr b="1" lang="en-US"/>
              <a:t>This is necessary when extracting a value from a collection or object where it was previously boxed.</a:t>
            </a:r>
            <a:endParaRPr b="1"/>
          </a:p>
          <a:p>
            <a:pPr indent="-336550" lvl="0" marL="457200" rtl="0" algn="l">
              <a:spcBef>
                <a:spcPts val="0"/>
              </a:spcBef>
              <a:spcAft>
                <a:spcPts val="0"/>
              </a:spcAft>
              <a:buSzPts val="1700"/>
              <a:buChar char="●"/>
            </a:pPr>
            <a:r>
              <a:rPr b="1" lang="en-US"/>
              <a:t>When you unbox, you’re extracting the value type from the reference type. </a:t>
            </a:r>
            <a:endParaRPr b="1"/>
          </a:p>
          <a:p>
            <a:pPr indent="-336550" lvl="0" marL="457200" rtl="0" algn="l">
              <a:spcBef>
                <a:spcPts val="0"/>
              </a:spcBef>
              <a:spcAft>
                <a:spcPts val="0"/>
              </a:spcAft>
              <a:buSzPts val="1700"/>
              <a:buChar char="●"/>
            </a:pPr>
            <a:r>
              <a:rPr b="1" lang="en-US"/>
              <a:t>But be careful — when unboxing, you need to make sure that the object actually contains a value of the correct type.</a:t>
            </a:r>
            <a:endParaRPr b="1"/>
          </a:p>
          <a:p>
            <a:pPr indent="0" lvl="0" marL="0" rtl="0" algn="l">
              <a:spcBef>
                <a:spcPts val="1600"/>
              </a:spcBef>
              <a:spcAft>
                <a:spcPts val="0"/>
              </a:spcAft>
              <a:buNone/>
            </a:pPr>
            <a:r>
              <a:t/>
            </a:r>
            <a:endParaRPr b="1"/>
          </a:p>
          <a:p>
            <a:pPr indent="-336550" lvl="0" marL="457200" rtl="0" algn="l">
              <a:spcBef>
                <a:spcPts val="1600"/>
              </a:spcBef>
              <a:spcAft>
                <a:spcPts val="0"/>
              </a:spcAft>
              <a:buSzPts val="1700"/>
              <a:buChar char="●"/>
            </a:pPr>
            <a:r>
              <a:rPr b="1" lang="en-US"/>
              <a:t>Remember that, unboxing can lead to runtime errors if the types do not match.</a:t>
            </a:r>
            <a:endParaRPr b="1"/>
          </a:p>
        </p:txBody>
      </p:sp>
      <p:pic>
        <p:nvPicPr>
          <p:cNvPr id="293" name="Google Shape;293;g30acf26b5d6_1_5"/>
          <p:cNvPicPr preferRelativeResize="0"/>
          <p:nvPr/>
        </p:nvPicPr>
        <p:blipFill>
          <a:blip r:embed="rId3">
            <a:alphaModFix/>
          </a:blip>
          <a:stretch>
            <a:fillRect/>
          </a:stretch>
        </p:blipFill>
        <p:spPr>
          <a:xfrm>
            <a:off x="3649175" y="4191300"/>
            <a:ext cx="7924800" cy="952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 - Type Conversion</a:t>
            </a:r>
            <a:endParaRPr/>
          </a:p>
        </p:txBody>
      </p:sp>
      <p:sp>
        <p:nvSpPr>
          <p:cNvPr id="299" name="Google Shape;29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300" name="Google Shape;30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301" name="Google Shape;30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t>Type conversion is </a:t>
            </a:r>
            <a:r>
              <a:rPr b="1" lang="en-US" sz="2200"/>
              <a:t>converting one type of data to another type</a:t>
            </a:r>
            <a:r>
              <a:rPr lang="en-US" sz="2200"/>
              <a:t>. It is also known as </a:t>
            </a:r>
            <a:r>
              <a:rPr b="1" lang="en-US" sz="2200"/>
              <a:t>Type Casting</a:t>
            </a:r>
            <a:r>
              <a:rPr lang="en-US" sz="2200"/>
              <a:t>. </a:t>
            </a:r>
            <a:endParaRPr sz="2200"/>
          </a:p>
          <a:p>
            <a:pPr indent="-209550" lvl="1" marL="685800" rtl="0" algn="l">
              <a:lnSpc>
                <a:spcPct val="90000"/>
              </a:lnSpc>
              <a:spcBef>
                <a:spcPts val="500"/>
              </a:spcBef>
              <a:spcAft>
                <a:spcPts val="0"/>
              </a:spcAft>
              <a:buClr>
                <a:schemeClr val="dk1"/>
              </a:buClr>
              <a:buSzPts val="2200"/>
              <a:buChar char="○"/>
            </a:pPr>
            <a:r>
              <a:rPr lang="en-US" sz="2200"/>
              <a:t>In C#, type casting has two forms(Implicit and explicit)</a:t>
            </a:r>
            <a:endParaRPr sz="2200"/>
          </a:p>
          <a:p>
            <a:pPr indent="-215900" lvl="1" marL="685800" rtl="0" algn="l">
              <a:lnSpc>
                <a:spcPct val="90000"/>
              </a:lnSpc>
              <a:spcBef>
                <a:spcPts val="500"/>
              </a:spcBef>
              <a:spcAft>
                <a:spcPts val="0"/>
              </a:spcAft>
              <a:buClr>
                <a:schemeClr val="dk1"/>
              </a:buClr>
              <a:buSzPts val="2200"/>
              <a:buChar char="○"/>
            </a:pPr>
            <a:r>
              <a:rPr b="1" lang="en-US" sz="2200"/>
              <a:t>Implicit</a:t>
            </a:r>
            <a:r>
              <a:rPr lang="en-US" sz="2200"/>
              <a:t> type conversion</a:t>
            </a:r>
            <a:endParaRPr sz="2200"/>
          </a:p>
          <a:p>
            <a:pPr indent="-215900" lvl="2" marL="1143000" rtl="0" algn="l">
              <a:lnSpc>
                <a:spcPct val="90000"/>
              </a:lnSpc>
              <a:spcBef>
                <a:spcPts val="500"/>
              </a:spcBef>
              <a:spcAft>
                <a:spcPts val="0"/>
              </a:spcAft>
              <a:buClr>
                <a:schemeClr val="dk1"/>
              </a:buClr>
              <a:buSzPts val="2200"/>
              <a:buChar char="■"/>
            </a:pPr>
            <a:r>
              <a:rPr lang="en-US" sz="2200"/>
              <a:t>These conversions are performed by C# in a type-safe manner: </a:t>
            </a:r>
            <a:endParaRPr sz="2200"/>
          </a:p>
          <a:p>
            <a:pPr indent="-234950" lvl="3" marL="1600200" rtl="0" algn="l">
              <a:lnSpc>
                <a:spcPct val="90000"/>
              </a:lnSpc>
              <a:spcBef>
                <a:spcPts val="500"/>
              </a:spcBef>
              <a:spcAft>
                <a:spcPts val="0"/>
              </a:spcAft>
              <a:buClr>
                <a:schemeClr val="dk1"/>
              </a:buClr>
              <a:buSzPts val="2200"/>
              <a:buChar char="●"/>
            </a:pPr>
            <a:r>
              <a:rPr b="1" lang="en-US" sz="2200"/>
              <a:t>Example</a:t>
            </a:r>
            <a:r>
              <a:rPr lang="en-US" sz="2200"/>
              <a:t>: conversions from </a:t>
            </a:r>
            <a:r>
              <a:rPr b="1" lang="en-US" sz="2200"/>
              <a:t>smaller to larger </a:t>
            </a:r>
            <a:r>
              <a:rPr lang="en-US" sz="2200"/>
              <a:t>integral types and conversions from </a:t>
            </a:r>
            <a:r>
              <a:rPr b="1" lang="en-US" sz="2200"/>
              <a:t>derived classes to base classes</a:t>
            </a:r>
            <a:r>
              <a:rPr lang="en-US" sz="2200"/>
              <a:t>.</a:t>
            </a:r>
            <a:endParaRPr sz="2200"/>
          </a:p>
          <a:p>
            <a:pPr indent="-215900" lvl="1" marL="685800" rtl="0" algn="l">
              <a:lnSpc>
                <a:spcPct val="90000"/>
              </a:lnSpc>
              <a:spcBef>
                <a:spcPts val="500"/>
              </a:spcBef>
              <a:spcAft>
                <a:spcPts val="0"/>
              </a:spcAft>
              <a:buClr>
                <a:schemeClr val="dk1"/>
              </a:buClr>
              <a:buSzPts val="2200"/>
              <a:buChar char="○"/>
            </a:pPr>
            <a:r>
              <a:rPr lang="en-US" sz="2200"/>
              <a:t>It makes sure that no data loss occurs while converting from one type to another. </a:t>
            </a:r>
            <a:endParaRPr sz="2200"/>
          </a:p>
          <a:p>
            <a:pPr indent="0" lvl="2" marL="914400" rtl="0" algn="l">
              <a:lnSpc>
                <a:spcPct val="90000"/>
              </a:lnSpc>
              <a:spcBef>
                <a:spcPts val="500"/>
              </a:spcBef>
              <a:spcAft>
                <a:spcPts val="0"/>
              </a:spcAft>
              <a:buClr>
                <a:schemeClr val="dk1"/>
              </a:buClr>
              <a:buSzPts val="2000"/>
              <a:buNone/>
            </a:pPr>
            <a:r>
              <a:rPr lang="en-US" sz="2200"/>
              <a:t>int x = 5;</a:t>
            </a:r>
            <a:endParaRPr sz="2200"/>
          </a:p>
          <a:p>
            <a:pPr indent="0" lvl="2" marL="914400" rtl="0" algn="l">
              <a:lnSpc>
                <a:spcPct val="90000"/>
              </a:lnSpc>
              <a:spcBef>
                <a:spcPts val="500"/>
              </a:spcBef>
              <a:spcAft>
                <a:spcPts val="0"/>
              </a:spcAft>
              <a:buClr>
                <a:schemeClr val="dk1"/>
              </a:buClr>
              <a:buSzPts val="2000"/>
              <a:buNone/>
            </a:pPr>
            <a:r>
              <a:rPr lang="en-US" sz="2200"/>
              <a:t>double bigger = x;</a:t>
            </a:r>
            <a:endParaRPr sz="2200"/>
          </a:p>
          <a:p>
            <a:pPr indent="-101600" lvl="2" marL="1143000" rtl="0" algn="l">
              <a:lnSpc>
                <a:spcPct val="90000"/>
              </a:lnSpc>
              <a:spcBef>
                <a:spcPts val="500"/>
              </a:spcBef>
              <a:spcAft>
                <a:spcPts val="1600"/>
              </a:spcAft>
              <a:buClr>
                <a:schemeClr val="dk1"/>
              </a:buClr>
              <a:buSzPts val="2000"/>
              <a:buNone/>
            </a:pPr>
            <a:r>
              <a:t/>
            </a:r>
            <a:endParaRPr sz="2200"/>
          </a:p>
        </p:txBody>
      </p:sp>
      <p:sp>
        <p:nvSpPr>
          <p:cNvPr id="302" name="Google Shape;302;p32"/>
          <p:cNvSpPr/>
          <p:nvPr/>
        </p:nvSpPr>
        <p:spPr>
          <a:xfrm>
            <a:off x="0" y="-41151"/>
            <a:ext cx="184731" cy="539503"/>
          </a:xfrm>
          <a:prstGeom prst="rect">
            <a:avLst/>
          </a:prstGeom>
          <a:solidFill>
            <a:srgbClr val="F1F1F1"/>
          </a:solidFill>
          <a:ln>
            <a:noFill/>
          </a:ln>
        </p:spPr>
        <p:txBody>
          <a:bodyPr anchorCtr="0" anchor="ctr" bIns="45700" lIns="91425" spcFirstLastPara="1" rIns="91425" wrap="square" tIns="214225">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308" name="Google Shape;308;p33"/>
          <p:cNvSpPr txBox="1"/>
          <p:nvPr>
            <p:ph idx="1" type="body"/>
          </p:nvPr>
        </p:nvSpPr>
        <p:spPr>
          <a:xfrm>
            <a:off x="692727" y="1825624"/>
            <a:ext cx="10661073" cy="5032375"/>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b="1" lang="en-US" sz="2200"/>
              <a:t>From</a:t>
            </a:r>
            <a:r>
              <a:rPr b="1" lang="en-US" sz="2200"/>
              <a:t> derived class to base class</a:t>
            </a:r>
            <a:endParaRPr sz="2200"/>
          </a:p>
          <a:p>
            <a:pPr indent="-215900" lvl="1" marL="685800" rtl="0" algn="l">
              <a:lnSpc>
                <a:spcPct val="90000"/>
              </a:lnSpc>
              <a:spcBef>
                <a:spcPts val="500"/>
              </a:spcBef>
              <a:spcAft>
                <a:spcPts val="0"/>
              </a:spcAft>
              <a:buClr>
                <a:schemeClr val="dk1"/>
              </a:buClr>
              <a:buSzPts val="2200"/>
              <a:buChar char="○"/>
            </a:pPr>
            <a:r>
              <a:rPr b="1" lang="en-US" sz="2200"/>
              <a:t>ChildClass child = new ChildClass();</a:t>
            </a:r>
            <a:endParaRPr sz="2200"/>
          </a:p>
          <a:p>
            <a:pPr indent="-215900" lvl="1" marL="685800" rtl="0" algn="l">
              <a:lnSpc>
                <a:spcPct val="90000"/>
              </a:lnSpc>
              <a:spcBef>
                <a:spcPts val="500"/>
              </a:spcBef>
              <a:spcAft>
                <a:spcPts val="0"/>
              </a:spcAft>
              <a:buClr>
                <a:schemeClr val="dk1"/>
              </a:buClr>
              <a:buSzPts val="2200"/>
              <a:buChar char="○"/>
            </a:pPr>
            <a:r>
              <a:rPr b="1" lang="en-US" sz="2200"/>
              <a:t>BaseClass base = child;</a:t>
            </a:r>
            <a:endParaRPr b="1" sz="2200"/>
          </a:p>
          <a:p>
            <a:pPr indent="-190500" lvl="0" marL="228600" rtl="0" algn="l">
              <a:lnSpc>
                <a:spcPct val="90000"/>
              </a:lnSpc>
              <a:spcBef>
                <a:spcPts val="1000"/>
              </a:spcBef>
              <a:spcAft>
                <a:spcPts val="0"/>
              </a:spcAft>
              <a:buClr>
                <a:schemeClr val="dk1"/>
              </a:buClr>
              <a:buSzPts val="2200"/>
              <a:buChar char="●"/>
            </a:pPr>
            <a:r>
              <a:rPr b="1" lang="en-US" sz="2200"/>
              <a:t>Explicit</a:t>
            </a:r>
            <a:r>
              <a:rPr lang="en-US" sz="2200"/>
              <a:t> type conversion(data loss may occur)</a:t>
            </a:r>
            <a:endParaRPr sz="2200"/>
          </a:p>
          <a:p>
            <a:pPr indent="-190500" lvl="1" marL="685800" rtl="0" algn="l">
              <a:lnSpc>
                <a:spcPct val="90000"/>
              </a:lnSpc>
              <a:spcBef>
                <a:spcPts val="500"/>
              </a:spcBef>
              <a:spcAft>
                <a:spcPts val="0"/>
              </a:spcAft>
              <a:buClr>
                <a:schemeClr val="dk1"/>
              </a:buClr>
              <a:buSzPts val="2200"/>
              <a:buChar char="○"/>
            </a:pPr>
            <a:r>
              <a:rPr lang="en-US" sz="2200"/>
              <a:t>These conversions are done explicitly by users using the </a:t>
            </a:r>
            <a:r>
              <a:rPr b="1" lang="en-US" sz="2200"/>
              <a:t>pre-defined functions.</a:t>
            </a:r>
            <a:r>
              <a:rPr lang="en-US" sz="2200"/>
              <a:t> </a:t>
            </a:r>
            <a:endParaRPr sz="2200"/>
          </a:p>
          <a:p>
            <a:pPr indent="-190500" lvl="1" marL="685800" rtl="0" algn="l">
              <a:lnSpc>
                <a:spcPct val="90000"/>
              </a:lnSpc>
              <a:spcBef>
                <a:spcPts val="500"/>
              </a:spcBef>
              <a:spcAft>
                <a:spcPts val="0"/>
              </a:spcAft>
              <a:buClr>
                <a:schemeClr val="dk1"/>
              </a:buClr>
              <a:buSzPts val="2200"/>
              <a:buChar char="○"/>
            </a:pPr>
            <a:r>
              <a:rPr lang="en-US" sz="2200"/>
              <a:t>Explicit conversions require a cast operator(parenthesis).</a:t>
            </a:r>
            <a:endParaRPr sz="2200"/>
          </a:p>
          <a:p>
            <a:pPr indent="-222250" lvl="2" marL="1143000" rtl="0" algn="l">
              <a:lnSpc>
                <a:spcPct val="90000"/>
              </a:lnSpc>
              <a:spcBef>
                <a:spcPts val="500"/>
              </a:spcBef>
              <a:spcAft>
                <a:spcPts val="0"/>
              </a:spcAft>
              <a:buClr>
                <a:schemeClr val="dk1"/>
              </a:buClr>
              <a:buSzPts val="2200"/>
              <a:buChar char="■"/>
            </a:pPr>
            <a:r>
              <a:rPr b="1" lang="en-US" sz="2200"/>
              <a:t>double d= 56.7;</a:t>
            </a:r>
            <a:endParaRPr sz="2200"/>
          </a:p>
          <a:p>
            <a:pPr indent="-222250" lvl="2" marL="1143000" rtl="0" algn="l">
              <a:lnSpc>
                <a:spcPct val="90000"/>
              </a:lnSpc>
              <a:spcBef>
                <a:spcPts val="500"/>
              </a:spcBef>
              <a:spcAft>
                <a:spcPts val="0"/>
              </a:spcAft>
              <a:buClr>
                <a:schemeClr val="dk1"/>
              </a:buClr>
              <a:buSzPts val="2200"/>
              <a:buChar char="■"/>
            </a:pPr>
            <a:r>
              <a:rPr b="1" lang="en-US" sz="2200"/>
              <a:t>int i= (int)d; //from higher precision to lower precision </a:t>
            </a:r>
            <a:endParaRPr sz="2200"/>
          </a:p>
          <a:p>
            <a:pPr indent="-190500" lvl="0" marL="228600" rtl="0" algn="l">
              <a:lnSpc>
                <a:spcPct val="90000"/>
              </a:lnSpc>
              <a:spcBef>
                <a:spcPts val="1000"/>
              </a:spcBef>
              <a:spcAft>
                <a:spcPts val="0"/>
              </a:spcAft>
              <a:buClr>
                <a:schemeClr val="dk1"/>
              </a:buClr>
              <a:buSzPts val="2200"/>
              <a:buChar char="●"/>
            </a:pPr>
            <a:r>
              <a:rPr b="1" lang="en-US" sz="2200"/>
              <a:t>From base</a:t>
            </a:r>
            <a:r>
              <a:rPr b="1" lang="en-US" sz="2200"/>
              <a:t>class to derived class</a:t>
            </a:r>
            <a:endParaRPr sz="2200"/>
          </a:p>
          <a:p>
            <a:pPr indent="-215900" lvl="1" marL="685800" rtl="0" algn="l">
              <a:lnSpc>
                <a:spcPct val="90000"/>
              </a:lnSpc>
              <a:spcBef>
                <a:spcPts val="500"/>
              </a:spcBef>
              <a:spcAft>
                <a:spcPts val="0"/>
              </a:spcAft>
              <a:buClr>
                <a:schemeClr val="dk1"/>
              </a:buClr>
              <a:buSzPts val="2200"/>
              <a:buChar char="○"/>
            </a:pPr>
            <a:r>
              <a:rPr b="1" lang="en-US" sz="2200"/>
              <a:t>ChildClass c1 = new ChildClass();</a:t>
            </a:r>
            <a:endParaRPr sz="2200"/>
          </a:p>
          <a:p>
            <a:pPr indent="-215900" lvl="1" marL="685800" rtl="0" algn="l">
              <a:lnSpc>
                <a:spcPct val="90000"/>
              </a:lnSpc>
              <a:spcBef>
                <a:spcPts val="500"/>
              </a:spcBef>
              <a:spcAft>
                <a:spcPts val="0"/>
              </a:spcAft>
              <a:buClr>
                <a:schemeClr val="dk1"/>
              </a:buClr>
              <a:buSzPts val="2200"/>
              <a:buChar char="○"/>
            </a:pPr>
            <a:r>
              <a:rPr b="1" lang="en-US" sz="2200"/>
              <a:t>c1 = (ChildClass)base;</a:t>
            </a:r>
            <a:endParaRPr sz="2200"/>
          </a:p>
          <a:p>
            <a:pPr indent="-76200" lvl="1" marL="685800" rtl="0" algn="l">
              <a:lnSpc>
                <a:spcPct val="90000"/>
              </a:lnSpc>
              <a:spcBef>
                <a:spcPts val="500"/>
              </a:spcBef>
              <a:spcAft>
                <a:spcPts val="0"/>
              </a:spcAft>
              <a:buClr>
                <a:schemeClr val="dk1"/>
              </a:buClr>
              <a:buSzPts val="2400"/>
              <a:buNone/>
            </a:pPr>
            <a:r>
              <a:t/>
            </a:r>
            <a:endParaRPr b="1" sz="2200"/>
          </a:p>
          <a:p>
            <a:pPr indent="-50800" lvl="0" marL="228600" rtl="0" algn="l">
              <a:lnSpc>
                <a:spcPct val="90000"/>
              </a:lnSpc>
              <a:spcBef>
                <a:spcPts val="1000"/>
              </a:spcBef>
              <a:spcAft>
                <a:spcPts val="1600"/>
              </a:spcAft>
              <a:buClr>
                <a:schemeClr val="dk1"/>
              </a:buClr>
              <a:buSzPts val="2800"/>
              <a:buNone/>
            </a:pPr>
            <a:r>
              <a:t/>
            </a:r>
            <a:endParaRPr sz="22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Helper class : Convert</a:t>
            </a:r>
            <a:endParaRPr/>
          </a:p>
        </p:txBody>
      </p:sp>
      <p:sp>
        <p:nvSpPr>
          <p:cNvPr id="314" name="Google Shape;31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315" name="Google Shape;31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316" name="Google Shape;31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1600"/>
              </a:spcAft>
              <a:buClr>
                <a:schemeClr val="dk1"/>
              </a:buClr>
              <a:buSzPts val="2800"/>
              <a:buNone/>
            </a:pPr>
            <a:r>
              <a:t/>
            </a:r>
            <a:endParaRPr/>
          </a:p>
        </p:txBody>
      </p:sp>
      <p:pic>
        <p:nvPicPr>
          <p:cNvPr id="317" name="Google Shape;317;p34"/>
          <p:cNvPicPr preferRelativeResize="0"/>
          <p:nvPr/>
        </p:nvPicPr>
        <p:blipFill rotWithShape="1">
          <a:blip r:embed="rId3">
            <a:alphaModFix/>
          </a:blip>
          <a:srcRect b="0" l="0" r="0" t="0"/>
          <a:stretch/>
        </p:blipFill>
        <p:spPr>
          <a:xfrm>
            <a:off x="637309" y="1690688"/>
            <a:ext cx="9642764" cy="492533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 -Operators and Expressions</a:t>
            </a:r>
            <a:endParaRPr/>
          </a:p>
        </p:txBody>
      </p:sp>
      <p:sp>
        <p:nvSpPr>
          <p:cNvPr id="323" name="Google Shape;32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324" name="Google Shape;32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325" name="Google Shape;32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dk1"/>
              </a:buClr>
              <a:buSzPts val="3200"/>
              <a:buChar char="●"/>
            </a:pPr>
            <a:r>
              <a:rPr b="1" lang="en-US" sz="2100"/>
              <a:t>Operators</a:t>
            </a:r>
            <a:r>
              <a:rPr b="1" lang="en-US" sz="2100"/>
              <a:t>: perform an operation performed over data at runtime</a:t>
            </a:r>
            <a:endParaRPr b="1" sz="2100"/>
          </a:p>
          <a:p>
            <a:pPr indent="-300990" lvl="3" marL="777240" rtl="0" algn="l">
              <a:lnSpc>
                <a:spcPct val="90000"/>
              </a:lnSpc>
              <a:spcBef>
                <a:spcPts val="700"/>
              </a:spcBef>
              <a:spcAft>
                <a:spcPts val="0"/>
              </a:spcAft>
              <a:buClr>
                <a:schemeClr val="dk1"/>
              </a:buClr>
              <a:buSzPts val="1260"/>
              <a:buFont typeface="Noto Sans Symbols"/>
              <a:buChar char="◻"/>
            </a:pPr>
            <a:r>
              <a:rPr b="1" lang="en-US" sz="2300"/>
              <a:t>Takes one or more arguments (operands)</a:t>
            </a:r>
            <a:endParaRPr b="1" sz="1200"/>
          </a:p>
          <a:p>
            <a:pPr indent="-300990" lvl="3" marL="777240" rtl="0" algn="l">
              <a:lnSpc>
                <a:spcPct val="90000"/>
              </a:lnSpc>
              <a:spcBef>
                <a:spcPts val="700"/>
              </a:spcBef>
              <a:spcAft>
                <a:spcPts val="0"/>
              </a:spcAft>
              <a:buClr>
                <a:schemeClr val="dk1"/>
              </a:buClr>
              <a:buSzPts val="1260"/>
              <a:buFont typeface="Noto Sans Symbols"/>
              <a:buChar char="◻"/>
            </a:pPr>
            <a:r>
              <a:rPr b="1" lang="en-US" sz="2300"/>
              <a:t>Produces a new value</a:t>
            </a:r>
            <a:endParaRPr b="1" sz="1200"/>
          </a:p>
          <a:p>
            <a:pPr indent="-300990" lvl="3" marL="777240" rtl="0" algn="l">
              <a:lnSpc>
                <a:spcPct val="90000"/>
              </a:lnSpc>
              <a:spcBef>
                <a:spcPts val="700"/>
              </a:spcBef>
              <a:spcAft>
                <a:spcPts val="0"/>
              </a:spcAft>
              <a:buClr>
                <a:schemeClr val="dk1"/>
              </a:buClr>
              <a:buSzPts val="1260"/>
              <a:buFont typeface="Noto Sans Symbols"/>
              <a:buChar char="◻"/>
            </a:pPr>
            <a:r>
              <a:rPr b="1" lang="en-US" sz="2300"/>
              <a:t>Operators have precedence </a:t>
            </a:r>
            <a:endParaRPr b="1" sz="2300"/>
          </a:p>
          <a:p>
            <a:pPr indent="-300990" lvl="3" marL="777240" rtl="0" algn="l">
              <a:lnSpc>
                <a:spcPct val="90000"/>
              </a:lnSpc>
              <a:spcBef>
                <a:spcPts val="700"/>
              </a:spcBef>
              <a:spcAft>
                <a:spcPts val="0"/>
              </a:spcAft>
              <a:buClr>
                <a:schemeClr val="dk1"/>
              </a:buClr>
              <a:buSzPts val="1260"/>
              <a:buFont typeface="Noto Sans Symbols"/>
              <a:buChar char="◻"/>
            </a:pPr>
            <a:r>
              <a:rPr b="1" lang="en-US" sz="2300"/>
              <a:t>Precedence defines which will be evaluated first  </a:t>
            </a:r>
            <a:endParaRPr b="1" sz="1200"/>
          </a:p>
          <a:p>
            <a:pPr indent="-431800" lvl="1" marL="457200" rtl="0" algn="l">
              <a:lnSpc>
                <a:spcPct val="90000"/>
              </a:lnSpc>
              <a:spcBef>
                <a:spcPts val="700"/>
              </a:spcBef>
              <a:spcAft>
                <a:spcPts val="0"/>
              </a:spcAft>
              <a:buClr>
                <a:schemeClr val="accent2"/>
              </a:buClr>
              <a:buSzPts val="1340"/>
              <a:buFont typeface="Noto Sans Symbols"/>
              <a:buChar char="▪"/>
            </a:pPr>
            <a:r>
              <a:rPr b="1" lang="en-US" sz="2500">
                <a:solidFill>
                  <a:srgbClr val="7F7F7F"/>
                </a:solidFill>
              </a:rPr>
              <a:t>Expressions: </a:t>
            </a:r>
            <a:r>
              <a:rPr b="1" lang="en-US" sz="2500">
                <a:solidFill>
                  <a:srgbClr val="7F7F7F"/>
                </a:solidFill>
              </a:rPr>
              <a:t>are sequences of operators and operands that are evaluated to a single value.</a:t>
            </a:r>
            <a:endParaRPr b="1" sz="1100"/>
          </a:p>
          <a:p>
            <a:pPr indent="-342900" lvl="2" marL="800100" rtl="0" algn="l">
              <a:lnSpc>
                <a:spcPct val="90000"/>
              </a:lnSpc>
              <a:spcBef>
                <a:spcPts val="700"/>
              </a:spcBef>
              <a:spcAft>
                <a:spcPts val="0"/>
              </a:spcAft>
              <a:buClr>
                <a:schemeClr val="accent2"/>
              </a:buClr>
              <a:buSzPts val="1500"/>
              <a:buFont typeface="Noto Sans Symbols"/>
              <a:buChar char="▪"/>
            </a:pPr>
            <a:r>
              <a:rPr b="1" lang="en-US" sz="2500">
                <a:solidFill>
                  <a:srgbClr val="7F7F7F"/>
                </a:solidFill>
              </a:rPr>
              <a:t>Int a = 4, b = 5;</a:t>
            </a:r>
            <a:endParaRPr b="1"/>
          </a:p>
          <a:p>
            <a:pPr indent="-342900" lvl="2" marL="800100" rtl="0" algn="l">
              <a:lnSpc>
                <a:spcPct val="90000"/>
              </a:lnSpc>
              <a:spcBef>
                <a:spcPts val="700"/>
              </a:spcBef>
              <a:spcAft>
                <a:spcPts val="1600"/>
              </a:spcAft>
              <a:buClr>
                <a:schemeClr val="accent2"/>
              </a:buClr>
              <a:buSzPts val="1500"/>
              <a:buFont typeface="Noto Sans Symbols"/>
              <a:buChar char="▪"/>
            </a:pPr>
            <a:r>
              <a:rPr b="1" lang="en-US" sz="2500">
                <a:solidFill>
                  <a:srgbClr val="7F7F7F"/>
                </a:solidFill>
              </a:rPr>
              <a:t>Int c = a+b;</a:t>
            </a:r>
            <a:endParaRPr b="1" sz="2500">
              <a:solidFill>
                <a:srgbClr val="7F7F7F"/>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31" name="Google Shape;33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332" name="Google Shape;33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333" name="Google Shape;33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66700" lvl="0" marL="228600" rtl="0" algn="l">
              <a:lnSpc>
                <a:spcPct val="90000"/>
              </a:lnSpc>
              <a:spcBef>
                <a:spcPts val="0"/>
              </a:spcBef>
              <a:spcAft>
                <a:spcPts val="0"/>
              </a:spcAft>
              <a:buClr>
                <a:schemeClr val="dk1"/>
              </a:buClr>
              <a:buSzPts val="3400"/>
              <a:buChar char="●"/>
            </a:pPr>
            <a:r>
              <a:rPr b="1" lang="en-US" sz="2300"/>
              <a:t>Operators in C# can be three type</a:t>
            </a:r>
            <a:endParaRPr b="1" sz="2300"/>
          </a:p>
          <a:p>
            <a:pPr indent="-266700" lvl="1" marL="685800" rtl="0" algn="l">
              <a:lnSpc>
                <a:spcPct val="90000"/>
              </a:lnSpc>
              <a:spcBef>
                <a:spcPts val="500"/>
              </a:spcBef>
              <a:spcAft>
                <a:spcPts val="0"/>
              </a:spcAft>
              <a:buClr>
                <a:schemeClr val="dk1"/>
              </a:buClr>
              <a:buSzPts val="3000"/>
              <a:buChar char="○"/>
            </a:pPr>
            <a:r>
              <a:rPr b="1" lang="en-US" sz="2100"/>
              <a:t>Unary – take one operand</a:t>
            </a:r>
            <a:endParaRPr b="1" sz="2100"/>
          </a:p>
          <a:p>
            <a:pPr indent="-266700" lvl="1" marL="685800" rtl="0" algn="l">
              <a:lnSpc>
                <a:spcPct val="90000"/>
              </a:lnSpc>
              <a:spcBef>
                <a:spcPts val="500"/>
              </a:spcBef>
              <a:spcAft>
                <a:spcPts val="0"/>
              </a:spcAft>
              <a:buClr>
                <a:schemeClr val="dk1"/>
              </a:buClr>
              <a:buSzPts val="3000"/>
              <a:buChar char="○"/>
            </a:pPr>
            <a:r>
              <a:rPr b="1" lang="en-US" sz="2100"/>
              <a:t>Binary – take two operands</a:t>
            </a:r>
            <a:endParaRPr b="1" sz="2100"/>
          </a:p>
          <a:p>
            <a:pPr indent="-266700" lvl="1" marL="685800" rtl="0" algn="l">
              <a:lnSpc>
                <a:spcPct val="90000"/>
              </a:lnSpc>
              <a:spcBef>
                <a:spcPts val="500"/>
              </a:spcBef>
              <a:spcAft>
                <a:spcPts val="0"/>
              </a:spcAft>
              <a:buClr>
                <a:schemeClr val="dk1"/>
              </a:buClr>
              <a:buSzPts val="3000"/>
              <a:buChar char="○"/>
            </a:pPr>
            <a:r>
              <a:rPr b="1" lang="en-US" sz="2100"/>
              <a:t>Ternary – (?:) – takes three operands</a:t>
            </a:r>
            <a:endParaRPr b="1" sz="2100"/>
          </a:p>
          <a:p>
            <a:pPr indent="-266700" lvl="0" marL="228600" rtl="0" algn="l">
              <a:lnSpc>
                <a:spcPct val="90000"/>
              </a:lnSpc>
              <a:spcBef>
                <a:spcPts val="1000"/>
              </a:spcBef>
              <a:spcAft>
                <a:spcPts val="0"/>
              </a:spcAft>
              <a:buClr>
                <a:schemeClr val="dk1"/>
              </a:buClr>
              <a:buSzPts val="3400"/>
              <a:buChar char="●"/>
            </a:pPr>
            <a:r>
              <a:rPr b="1" lang="en-US" sz="2300"/>
              <a:t>Except for the </a:t>
            </a:r>
            <a:r>
              <a:rPr b="1" lang="en-US" sz="2300"/>
              <a:t>assignment operators</a:t>
            </a:r>
            <a:r>
              <a:rPr b="1" lang="en-US" sz="2300"/>
              <a:t>, all binary operators are </a:t>
            </a:r>
            <a:r>
              <a:rPr b="1" lang="en-US" sz="2300"/>
              <a:t>left –associative</a:t>
            </a:r>
            <a:endParaRPr b="1" sz="2300"/>
          </a:p>
          <a:p>
            <a:pPr indent="-266700" lvl="1" marL="685800" rtl="0" algn="l">
              <a:lnSpc>
                <a:spcPct val="90000"/>
              </a:lnSpc>
              <a:spcBef>
                <a:spcPts val="500"/>
              </a:spcBef>
              <a:spcAft>
                <a:spcPts val="1600"/>
              </a:spcAft>
              <a:buClr>
                <a:schemeClr val="dk1"/>
              </a:buClr>
              <a:buSzPts val="3000"/>
              <a:buChar char="○"/>
            </a:pPr>
            <a:r>
              <a:rPr b="1" lang="en-US" sz="2100"/>
              <a:t>The </a:t>
            </a:r>
            <a:r>
              <a:rPr b="1" lang="en-US" sz="2100"/>
              <a:t>assignment operators </a:t>
            </a:r>
            <a:r>
              <a:rPr b="1" lang="en-US" sz="2100"/>
              <a:t>and the </a:t>
            </a:r>
            <a:r>
              <a:rPr b="1" lang="en-US" sz="2100"/>
              <a:t>conditional operator (?:)</a:t>
            </a:r>
            <a:r>
              <a:rPr b="1" lang="en-US" sz="2100"/>
              <a:t> are </a:t>
            </a:r>
            <a:r>
              <a:rPr b="1" lang="en-US" sz="2100"/>
              <a:t>right associative</a:t>
            </a:r>
            <a:endParaRPr b="1" sz="2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39" name="Google Shape;339;p37"/>
          <p:cNvPicPr preferRelativeResize="0"/>
          <p:nvPr>
            <p:ph idx="1" type="body"/>
          </p:nvPr>
        </p:nvPicPr>
        <p:blipFill rotWithShape="1">
          <a:blip r:embed="rId3">
            <a:alphaModFix/>
          </a:blip>
          <a:srcRect b="0" l="0" r="0" t="0"/>
          <a:stretch/>
        </p:blipFill>
        <p:spPr>
          <a:xfrm>
            <a:off x="838200" y="1027906"/>
            <a:ext cx="9019308" cy="49716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latin typeface="Arial Black"/>
                <a:ea typeface="Arial Black"/>
                <a:cs typeface="Arial Black"/>
                <a:sym typeface="Arial Black"/>
              </a:rPr>
              <a:t>Variables</a:t>
            </a:r>
            <a:endParaRPr>
              <a:latin typeface="Arial Black"/>
              <a:ea typeface="Arial Black"/>
              <a:cs typeface="Arial Black"/>
              <a:sym typeface="Arial Black"/>
            </a:endParaRPr>
          </a:p>
        </p:txBody>
      </p:sp>
      <p:sp>
        <p:nvSpPr>
          <p:cNvPr id="112" name="Google Shape;11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60984" lvl="0" marL="228600" rtl="0" algn="l">
              <a:lnSpc>
                <a:spcPct val="90000"/>
              </a:lnSpc>
              <a:spcBef>
                <a:spcPts val="0"/>
              </a:spcBef>
              <a:spcAft>
                <a:spcPts val="0"/>
              </a:spcAft>
              <a:buClr>
                <a:schemeClr val="dk1"/>
              </a:buClr>
              <a:buSzPts val="3100"/>
              <a:buChar char="●"/>
            </a:pPr>
            <a:r>
              <a:rPr lang="en-US" sz="2000"/>
              <a:t>For a computer program to process or manipulate data, the characters and numbers must be stored in random access memory (RAM). </a:t>
            </a:r>
            <a:endParaRPr sz="2000"/>
          </a:p>
          <a:p>
            <a:pPr indent="-260984" lvl="0" marL="228600" rtl="0" algn="l">
              <a:lnSpc>
                <a:spcPct val="90000"/>
              </a:lnSpc>
              <a:spcBef>
                <a:spcPts val="1000"/>
              </a:spcBef>
              <a:spcAft>
                <a:spcPts val="0"/>
              </a:spcAft>
              <a:buClr>
                <a:schemeClr val="dk1"/>
              </a:buClr>
              <a:buSzPts val="3100"/>
              <a:buChar char="●"/>
            </a:pPr>
            <a:r>
              <a:rPr lang="en-US" sz="2000"/>
              <a:t>Variables are the programming elements that facilitate this storage. </a:t>
            </a:r>
            <a:endParaRPr sz="2000"/>
          </a:p>
          <a:p>
            <a:pPr indent="-260984" lvl="0" marL="228600" rtl="0" algn="l">
              <a:lnSpc>
                <a:spcPct val="90000"/>
              </a:lnSpc>
              <a:spcBef>
                <a:spcPts val="1000"/>
              </a:spcBef>
              <a:spcAft>
                <a:spcPts val="0"/>
              </a:spcAft>
              <a:buClr>
                <a:schemeClr val="dk1"/>
              </a:buClr>
              <a:buSzPts val="3100"/>
              <a:buChar char="●"/>
            </a:pPr>
            <a:r>
              <a:rPr lang="en-US" sz="2000"/>
              <a:t>A </a:t>
            </a:r>
            <a:r>
              <a:rPr b="1" lang="en-US" sz="2000"/>
              <a:t>variable </a:t>
            </a:r>
            <a:r>
              <a:rPr lang="en-US" sz="2000"/>
              <a:t>represents an area in the computer memory where a value of a particular data type can be stored. </a:t>
            </a:r>
            <a:endParaRPr sz="2000"/>
          </a:p>
          <a:p>
            <a:pPr indent="-260984" lvl="0" marL="228600" rtl="0" algn="l">
              <a:lnSpc>
                <a:spcPct val="90000"/>
              </a:lnSpc>
              <a:spcBef>
                <a:spcPts val="1000"/>
              </a:spcBef>
              <a:spcAft>
                <a:spcPts val="0"/>
              </a:spcAft>
              <a:buClr>
                <a:schemeClr val="dk1"/>
              </a:buClr>
              <a:buSzPts val="3100"/>
              <a:buChar char="●"/>
            </a:pPr>
            <a:r>
              <a:rPr lang="en-US" sz="2000"/>
              <a:t>When you </a:t>
            </a:r>
            <a:r>
              <a:rPr b="1" lang="en-US" sz="2000"/>
              <a:t>declare a variable</a:t>
            </a:r>
            <a:r>
              <a:rPr lang="en-US" sz="2000"/>
              <a:t>, you allocate memory for that data item in your program. </a:t>
            </a:r>
            <a:endParaRPr sz="2000"/>
          </a:p>
          <a:p>
            <a:pPr indent="-256222" lvl="3" marL="1600200" rtl="0" algn="l">
              <a:lnSpc>
                <a:spcPct val="90000"/>
              </a:lnSpc>
              <a:spcBef>
                <a:spcPts val="500"/>
              </a:spcBef>
              <a:spcAft>
                <a:spcPts val="0"/>
              </a:spcAft>
              <a:buClr>
                <a:schemeClr val="dk1"/>
              </a:buClr>
              <a:buSzPts val="2100"/>
              <a:buChar char="●"/>
            </a:pPr>
            <a:r>
              <a:rPr b="1" lang="en-US" sz="1800">
                <a:latin typeface="Arial Black"/>
                <a:ea typeface="Arial Black"/>
                <a:cs typeface="Arial Black"/>
                <a:sym typeface="Arial Black"/>
              </a:rPr>
              <a:t>Type identifier;</a:t>
            </a:r>
            <a:endParaRPr sz="1800"/>
          </a:p>
          <a:p>
            <a:pPr indent="-256222" lvl="3" marL="1600200" rtl="0" algn="l">
              <a:lnSpc>
                <a:spcPct val="90000"/>
              </a:lnSpc>
              <a:spcBef>
                <a:spcPts val="500"/>
              </a:spcBef>
              <a:spcAft>
                <a:spcPts val="1600"/>
              </a:spcAft>
              <a:buClr>
                <a:schemeClr val="dk1"/>
              </a:buClr>
              <a:buSzPts val="2100"/>
              <a:buChar char="●"/>
            </a:pPr>
            <a:r>
              <a:rPr b="1" lang="en-US" sz="1800">
                <a:latin typeface="Arial Black"/>
                <a:ea typeface="Arial Black"/>
                <a:cs typeface="Arial Black"/>
                <a:sym typeface="Arial Black"/>
              </a:rPr>
              <a:t>Type identifier = expression; //compile time initialization, the expression can be a value such as 0 or 27 or another identifier in arithmetic expression</a:t>
            </a:r>
            <a:br>
              <a:rPr b="1" lang="en-US" sz="1800">
                <a:latin typeface="Arial Black"/>
                <a:ea typeface="Arial Black"/>
                <a:cs typeface="Arial Black"/>
                <a:sym typeface="Arial Black"/>
              </a:rPr>
            </a:br>
            <a:br>
              <a:rPr lang="en-US" sz="1800"/>
            </a:br>
            <a:br>
              <a:rPr lang="en-US" sz="1800"/>
            </a:b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8"/>
          <p:cNvSpPr txBox="1"/>
          <p:nvPr>
            <p:ph type="title"/>
          </p:nvPr>
        </p:nvSpPr>
        <p:spPr>
          <a:xfrm>
            <a:off x="972600" y="1763267"/>
            <a:ext cx="10251300" cy="2024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Making statements in a program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Statements in a program</a:t>
            </a:r>
            <a:endParaRPr/>
          </a:p>
        </p:txBody>
      </p:sp>
      <p:sp>
        <p:nvSpPr>
          <p:cNvPr id="350" name="Google Shape;35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351" name="Google Shape;351;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352" name="Google Shape;352;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66700" lvl="0" marL="228600" rtl="0" algn="l">
              <a:lnSpc>
                <a:spcPct val="90000"/>
              </a:lnSpc>
              <a:spcBef>
                <a:spcPts val="0"/>
              </a:spcBef>
              <a:spcAft>
                <a:spcPts val="0"/>
              </a:spcAft>
              <a:buClr>
                <a:schemeClr val="dk1"/>
              </a:buClr>
              <a:buSzPts val="3400"/>
              <a:buChar char="●"/>
            </a:pPr>
            <a:r>
              <a:rPr b="1" lang="en-US" sz="2300"/>
              <a:t>A statement can consist of a </a:t>
            </a:r>
            <a:r>
              <a:rPr b="1" lang="en-US" sz="2300"/>
              <a:t>single line </a:t>
            </a:r>
            <a:r>
              <a:rPr b="1" lang="en-US" sz="2300"/>
              <a:t>of code that </a:t>
            </a:r>
            <a:r>
              <a:rPr b="1" lang="en-US" sz="2300"/>
              <a:t>ends in a semicolon</a:t>
            </a:r>
            <a:r>
              <a:rPr b="1" lang="en-US" sz="2300"/>
              <a:t>, or a series of single-line statements in a block. </a:t>
            </a:r>
            <a:endParaRPr b="1" sz="2300"/>
          </a:p>
          <a:p>
            <a:pPr indent="-266700" lvl="0" marL="228600" rtl="0" algn="l">
              <a:lnSpc>
                <a:spcPct val="90000"/>
              </a:lnSpc>
              <a:spcBef>
                <a:spcPts val="1000"/>
              </a:spcBef>
              <a:spcAft>
                <a:spcPts val="0"/>
              </a:spcAft>
              <a:buClr>
                <a:schemeClr val="dk1"/>
              </a:buClr>
              <a:buSzPts val="3400"/>
              <a:buChar char="●"/>
            </a:pPr>
            <a:r>
              <a:rPr b="1" lang="en-US" sz="2300"/>
              <a:t>A statement block is enclosed in </a:t>
            </a:r>
            <a:r>
              <a:rPr b="1" lang="en-US" sz="2300"/>
              <a:t>{} brackets</a:t>
            </a:r>
            <a:r>
              <a:rPr b="1" lang="en-US" sz="2300"/>
              <a:t> and can contain nested blocks.</a:t>
            </a:r>
            <a:endParaRPr b="1" sz="2300"/>
          </a:p>
          <a:p>
            <a:pPr indent="-266700" lvl="1" marL="685800" rtl="0" algn="l">
              <a:lnSpc>
                <a:spcPct val="90000"/>
              </a:lnSpc>
              <a:spcBef>
                <a:spcPts val="500"/>
              </a:spcBef>
              <a:spcAft>
                <a:spcPts val="0"/>
              </a:spcAft>
              <a:buClr>
                <a:schemeClr val="dk1"/>
              </a:buClr>
              <a:buSzPts val="3000"/>
              <a:buChar char="○"/>
            </a:pPr>
            <a:r>
              <a:rPr b="1" lang="en-US" sz="2100"/>
              <a:t>Example</a:t>
            </a:r>
            <a:endParaRPr b="1" sz="2100"/>
          </a:p>
          <a:p>
            <a:pPr indent="-266700" lvl="2" marL="1143000" rtl="0" algn="l">
              <a:lnSpc>
                <a:spcPct val="90000"/>
              </a:lnSpc>
              <a:spcBef>
                <a:spcPts val="500"/>
              </a:spcBef>
              <a:spcAft>
                <a:spcPts val="0"/>
              </a:spcAft>
              <a:buClr>
                <a:schemeClr val="dk1"/>
              </a:buClr>
              <a:buSzPts val="2600"/>
              <a:buChar char="■"/>
            </a:pPr>
            <a:r>
              <a:rPr b="1" lang="en-US" sz="2100"/>
              <a:t>int counter;</a:t>
            </a:r>
            <a:endParaRPr b="1" sz="2100"/>
          </a:p>
          <a:p>
            <a:pPr indent="-266700" lvl="2" marL="1143000" rtl="0" algn="l">
              <a:lnSpc>
                <a:spcPct val="90000"/>
              </a:lnSpc>
              <a:spcBef>
                <a:spcPts val="500"/>
              </a:spcBef>
              <a:spcAft>
                <a:spcPts val="0"/>
              </a:spcAft>
              <a:buClr>
                <a:schemeClr val="dk1"/>
              </a:buClr>
              <a:buSzPts val="2600"/>
              <a:buChar char="■"/>
            </a:pPr>
            <a:r>
              <a:rPr b="1" lang="en-US" sz="2100"/>
              <a:t>counter=1;</a:t>
            </a:r>
            <a:endParaRPr b="1" sz="2100"/>
          </a:p>
          <a:p>
            <a:pPr indent="-266700" lvl="2" marL="1143000" rtl="0" algn="l">
              <a:lnSpc>
                <a:spcPct val="90000"/>
              </a:lnSpc>
              <a:spcBef>
                <a:spcPts val="500"/>
              </a:spcBef>
              <a:spcAft>
                <a:spcPts val="0"/>
              </a:spcAft>
              <a:buClr>
                <a:schemeClr val="dk1"/>
              </a:buClr>
              <a:buSzPts val="2600"/>
              <a:buChar char="■"/>
            </a:pPr>
            <a:r>
              <a:rPr b="1" lang="en-US" sz="2100"/>
              <a:t>Counter +1 ; // </a:t>
            </a:r>
            <a:r>
              <a:rPr b="1" lang="en-US" sz="2100"/>
              <a:t>Error</a:t>
            </a:r>
            <a:endParaRPr b="1" sz="2100"/>
          </a:p>
          <a:p>
            <a:pPr indent="-101600" lvl="2" marL="1143000" rtl="0" algn="l">
              <a:lnSpc>
                <a:spcPct val="90000"/>
              </a:lnSpc>
              <a:spcBef>
                <a:spcPts val="500"/>
              </a:spcBef>
              <a:spcAft>
                <a:spcPts val="1600"/>
              </a:spcAft>
              <a:buClr>
                <a:schemeClr val="dk1"/>
              </a:buClr>
              <a:buSzPts val="2000"/>
              <a:buNone/>
            </a:pPr>
            <a:r>
              <a:t/>
            </a:r>
            <a:endParaRPr b="1" sz="2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Control Statements </a:t>
            </a:r>
            <a:endParaRPr/>
          </a:p>
        </p:txBody>
      </p:sp>
      <p:sp>
        <p:nvSpPr>
          <p:cNvPr id="358" name="Google Shape;3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359" name="Google Shape;35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360" name="Google Shape;360;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73050" lvl="0" marL="228600" rtl="0" algn="l">
              <a:lnSpc>
                <a:spcPct val="90000"/>
              </a:lnSpc>
              <a:spcBef>
                <a:spcPts val="0"/>
              </a:spcBef>
              <a:spcAft>
                <a:spcPts val="0"/>
              </a:spcAft>
              <a:buClr>
                <a:schemeClr val="dk1"/>
              </a:buClr>
              <a:buSzPts val="3500"/>
              <a:buChar char="●"/>
            </a:pPr>
            <a:r>
              <a:rPr b="1" lang="en-US" sz="2400"/>
              <a:t>If-else statements </a:t>
            </a:r>
            <a:endParaRPr sz="2400"/>
          </a:p>
          <a:p>
            <a:pPr indent="-273050" lvl="1" marL="685800" rtl="0" algn="l">
              <a:lnSpc>
                <a:spcPct val="90000"/>
              </a:lnSpc>
              <a:spcBef>
                <a:spcPts val="500"/>
              </a:spcBef>
              <a:spcAft>
                <a:spcPts val="0"/>
              </a:spcAft>
              <a:buClr>
                <a:schemeClr val="dk1"/>
              </a:buClr>
              <a:buSzPts val="3100"/>
              <a:buChar char="○"/>
            </a:pPr>
            <a:r>
              <a:rPr lang="en-US" sz="2200"/>
              <a:t>Tests the condition: It </a:t>
            </a:r>
            <a:r>
              <a:rPr b="1" lang="en-US" sz="2200"/>
              <a:t>executes the if block if condition is true otherwise else block </a:t>
            </a:r>
            <a:r>
              <a:rPr lang="en-US" sz="2200"/>
              <a:t>is executed.</a:t>
            </a:r>
            <a:endParaRPr sz="2200"/>
          </a:p>
          <a:p>
            <a:pPr indent="-273050" lvl="1" marL="685800" rtl="0" algn="l">
              <a:lnSpc>
                <a:spcPct val="90000"/>
              </a:lnSpc>
              <a:spcBef>
                <a:spcPts val="500"/>
              </a:spcBef>
              <a:spcAft>
                <a:spcPts val="0"/>
              </a:spcAft>
              <a:buClr>
                <a:schemeClr val="dk1"/>
              </a:buClr>
              <a:buSzPts val="3100"/>
              <a:buChar char="○"/>
            </a:pPr>
            <a:r>
              <a:rPr lang="en-US" sz="2200"/>
              <a:t>Syntax</a:t>
            </a:r>
            <a:endParaRPr sz="2200"/>
          </a:p>
          <a:p>
            <a:pPr indent="-228600" lvl="2" marL="1143000" rtl="0" algn="l">
              <a:lnSpc>
                <a:spcPct val="90000"/>
              </a:lnSpc>
              <a:spcBef>
                <a:spcPts val="500"/>
              </a:spcBef>
              <a:spcAft>
                <a:spcPts val="0"/>
              </a:spcAft>
              <a:buClr>
                <a:srgbClr val="00B0F0"/>
              </a:buClr>
              <a:buSzPts val="2000"/>
              <a:buFont typeface="Arial"/>
              <a:buNone/>
            </a:pPr>
            <a:r>
              <a:rPr b="1" lang="en-US" sz="2200">
                <a:solidFill>
                  <a:srgbClr val="00B0F0"/>
                </a:solidFill>
                <a:latin typeface="Courier New"/>
                <a:ea typeface="Courier New"/>
                <a:cs typeface="Courier New"/>
                <a:sym typeface="Courier New"/>
              </a:rPr>
              <a:t>if</a:t>
            </a:r>
            <a:r>
              <a:rPr lang="en-US" sz="2200">
                <a:solidFill>
                  <a:srgbClr val="00B0F0"/>
                </a:solidFill>
                <a:latin typeface="Courier New"/>
                <a:ea typeface="Courier New"/>
                <a:cs typeface="Courier New"/>
                <a:sym typeface="Courier New"/>
              </a:rPr>
              <a:t>(condition){ </a:t>
            </a:r>
            <a:endParaRPr sz="2200"/>
          </a:p>
          <a:p>
            <a:pPr indent="-228600" lvl="2" marL="1143000" rtl="0" algn="l">
              <a:lnSpc>
                <a:spcPct val="90000"/>
              </a:lnSpc>
              <a:spcBef>
                <a:spcPts val="500"/>
              </a:spcBef>
              <a:spcAft>
                <a:spcPts val="0"/>
              </a:spcAft>
              <a:buClr>
                <a:srgbClr val="00B0F0"/>
              </a:buClr>
              <a:buSzPts val="2000"/>
              <a:buFont typeface="Arial"/>
              <a:buNone/>
            </a:pPr>
            <a:r>
              <a:rPr lang="en-US" sz="2200">
                <a:solidFill>
                  <a:srgbClr val="00B0F0"/>
                </a:solidFill>
                <a:latin typeface="Courier New"/>
                <a:ea typeface="Courier New"/>
                <a:cs typeface="Courier New"/>
                <a:sym typeface="Courier New"/>
              </a:rPr>
              <a:t> //code if condition is true  </a:t>
            </a:r>
            <a:endParaRPr sz="2200"/>
          </a:p>
          <a:p>
            <a:pPr indent="-228600" lvl="2" marL="1143000" rtl="0" algn="l">
              <a:lnSpc>
                <a:spcPct val="90000"/>
              </a:lnSpc>
              <a:spcBef>
                <a:spcPts val="500"/>
              </a:spcBef>
              <a:spcAft>
                <a:spcPts val="0"/>
              </a:spcAft>
              <a:buClr>
                <a:srgbClr val="00B0F0"/>
              </a:buClr>
              <a:buSzPts val="2000"/>
              <a:buFont typeface="Arial"/>
              <a:buNone/>
            </a:pPr>
            <a:r>
              <a:rPr lang="en-US" sz="2200">
                <a:solidFill>
                  <a:srgbClr val="00B0F0"/>
                </a:solidFill>
                <a:latin typeface="Courier New"/>
                <a:ea typeface="Courier New"/>
                <a:cs typeface="Courier New"/>
                <a:sym typeface="Courier New"/>
              </a:rPr>
              <a:t>} </a:t>
            </a:r>
            <a:endParaRPr sz="2200"/>
          </a:p>
          <a:p>
            <a:pPr indent="-228600" lvl="2" marL="1143000" rtl="0" algn="l">
              <a:lnSpc>
                <a:spcPct val="90000"/>
              </a:lnSpc>
              <a:spcBef>
                <a:spcPts val="500"/>
              </a:spcBef>
              <a:spcAft>
                <a:spcPts val="0"/>
              </a:spcAft>
              <a:buClr>
                <a:srgbClr val="00B0F0"/>
              </a:buClr>
              <a:buSzPts val="2000"/>
              <a:buFont typeface="Arial"/>
              <a:buNone/>
            </a:pPr>
            <a:r>
              <a:rPr lang="en-US" sz="2200">
                <a:solidFill>
                  <a:srgbClr val="00B0F0"/>
                </a:solidFill>
                <a:latin typeface="Courier New"/>
                <a:ea typeface="Courier New"/>
                <a:cs typeface="Courier New"/>
                <a:sym typeface="Courier New"/>
              </a:rPr>
              <a:t> </a:t>
            </a:r>
            <a:r>
              <a:rPr b="1" lang="en-US" sz="2200">
                <a:solidFill>
                  <a:srgbClr val="00B0F0"/>
                </a:solidFill>
                <a:latin typeface="Courier New"/>
                <a:ea typeface="Courier New"/>
                <a:cs typeface="Courier New"/>
                <a:sym typeface="Courier New"/>
              </a:rPr>
              <a:t>else</a:t>
            </a:r>
            <a:r>
              <a:rPr lang="en-US" sz="2200">
                <a:solidFill>
                  <a:srgbClr val="00B0F0"/>
                </a:solidFill>
                <a:latin typeface="Courier New"/>
                <a:ea typeface="Courier New"/>
                <a:cs typeface="Courier New"/>
                <a:sym typeface="Courier New"/>
              </a:rPr>
              <a:t>{ </a:t>
            </a:r>
            <a:endParaRPr sz="2200"/>
          </a:p>
          <a:p>
            <a:pPr indent="-228600" lvl="2" marL="1143000" rtl="0" algn="l">
              <a:lnSpc>
                <a:spcPct val="90000"/>
              </a:lnSpc>
              <a:spcBef>
                <a:spcPts val="500"/>
              </a:spcBef>
              <a:spcAft>
                <a:spcPts val="0"/>
              </a:spcAft>
              <a:buClr>
                <a:srgbClr val="00B0F0"/>
              </a:buClr>
              <a:buSzPts val="2000"/>
              <a:buFont typeface="Arial"/>
              <a:buNone/>
            </a:pPr>
            <a:r>
              <a:rPr lang="en-US" sz="2200">
                <a:solidFill>
                  <a:srgbClr val="00B0F0"/>
                </a:solidFill>
                <a:latin typeface="Courier New"/>
                <a:ea typeface="Courier New"/>
                <a:cs typeface="Courier New"/>
                <a:sym typeface="Courier New"/>
              </a:rPr>
              <a:t> //code if condition is false  </a:t>
            </a:r>
            <a:endParaRPr sz="2200"/>
          </a:p>
          <a:p>
            <a:pPr indent="-228600" lvl="2" marL="1143000" rtl="0" algn="l">
              <a:lnSpc>
                <a:spcPct val="90000"/>
              </a:lnSpc>
              <a:spcBef>
                <a:spcPts val="500"/>
              </a:spcBef>
              <a:spcAft>
                <a:spcPts val="0"/>
              </a:spcAft>
              <a:buClr>
                <a:srgbClr val="00B0F0"/>
              </a:buClr>
              <a:buSzPts val="2000"/>
              <a:buFont typeface="Arial"/>
              <a:buNone/>
            </a:pPr>
            <a:r>
              <a:rPr lang="en-US" sz="2200">
                <a:solidFill>
                  <a:srgbClr val="00B0F0"/>
                </a:solidFill>
                <a:latin typeface="Courier New"/>
                <a:ea typeface="Courier New"/>
                <a:cs typeface="Courier New"/>
                <a:sym typeface="Courier New"/>
              </a:rPr>
              <a:t>}</a:t>
            </a:r>
            <a:endParaRPr sz="2200"/>
          </a:p>
          <a:p>
            <a:pPr indent="-228600" lvl="2" marL="1143000" rtl="0" algn="l">
              <a:lnSpc>
                <a:spcPct val="90000"/>
              </a:lnSpc>
              <a:spcBef>
                <a:spcPts val="500"/>
              </a:spcBef>
              <a:spcAft>
                <a:spcPts val="1600"/>
              </a:spcAft>
              <a:buClr>
                <a:schemeClr val="dk1"/>
              </a:buClr>
              <a:buSzPts val="2000"/>
              <a:buNone/>
            </a:pPr>
            <a:r>
              <a:t/>
            </a:r>
            <a:endParaRPr sz="22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Dangling else problem</a:t>
            </a:r>
            <a:endParaRPr/>
          </a:p>
        </p:txBody>
      </p:sp>
      <p:sp>
        <p:nvSpPr>
          <p:cNvPr id="366" name="Google Shape;366;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sz="2200"/>
          </a:p>
          <a:p>
            <a:pPr indent="-260350" lvl="0" marL="228600" rtl="0" algn="l">
              <a:lnSpc>
                <a:spcPct val="90000"/>
              </a:lnSpc>
              <a:spcBef>
                <a:spcPts val="1000"/>
              </a:spcBef>
              <a:spcAft>
                <a:spcPts val="0"/>
              </a:spcAft>
              <a:buClr>
                <a:schemeClr val="dk1"/>
              </a:buClr>
              <a:buSzPts val="3300"/>
              <a:buChar char="●"/>
            </a:pPr>
            <a:r>
              <a:rPr lang="en-US" sz="2200"/>
              <a:t>What is the output of the following code? When x=4;</a:t>
            </a:r>
            <a:endParaRPr sz="2200"/>
          </a:p>
          <a:p>
            <a:pPr indent="-228600" lvl="2" marL="1143000" rtl="0" algn="l">
              <a:lnSpc>
                <a:spcPct val="90000"/>
              </a:lnSpc>
              <a:spcBef>
                <a:spcPts val="500"/>
              </a:spcBef>
              <a:spcAft>
                <a:spcPts val="0"/>
              </a:spcAft>
              <a:buClr>
                <a:srgbClr val="0070C0"/>
              </a:buClr>
              <a:buSzPts val="2000"/>
              <a:buNone/>
            </a:pPr>
            <a:r>
              <a:rPr lang="en-US" sz="2000">
                <a:solidFill>
                  <a:srgbClr val="0070C0"/>
                </a:solidFill>
              </a:rPr>
              <a:t>if ( x % 2  == 0) </a:t>
            </a:r>
            <a:endParaRPr sz="2000"/>
          </a:p>
          <a:p>
            <a:pPr indent="-228600" lvl="2" marL="1143000" rtl="0" algn="l">
              <a:lnSpc>
                <a:spcPct val="90000"/>
              </a:lnSpc>
              <a:spcBef>
                <a:spcPts val="500"/>
              </a:spcBef>
              <a:spcAft>
                <a:spcPts val="0"/>
              </a:spcAft>
              <a:buClr>
                <a:srgbClr val="0070C0"/>
              </a:buClr>
              <a:buSzPts val="2000"/>
              <a:buNone/>
            </a:pPr>
            <a:r>
              <a:rPr lang="en-US" sz="2000">
                <a:solidFill>
                  <a:srgbClr val="0070C0"/>
                </a:solidFill>
              </a:rPr>
              <a:t>	 if ( x &lt; 0 ) </a:t>
            </a:r>
            <a:endParaRPr sz="2000"/>
          </a:p>
          <a:p>
            <a:pPr indent="-228600" lvl="2" marL="1143000" rtl="0" algn="l">
              <a:lnSpc>
                <a:spcPct val="90000"/>
              </a:lnSpc>
              <a:spcBef>
                <a:spcPts val="500"/>
              </a:spcBef>
              <a:spcAft>
                <a:spcPts val="0"/>
              </a:spcAft>
              <a:buClr>
                <a:srgbClr val="0070C0"/>
              </a:buClr>
              <a:buSzPts val="2000"/>
              <a:buNone/>
            </a:pPr>
            <a:r>
              <a:rPr lang="en-US" sz="2000">
                <a:solidFill>
                  <a:srgbClr val="0070C0"/>
                </a:solidFill>
              </a:rPr>
              <a:t>	      Console.WriteLine(x + “is an even, negative number“); </a:t>
            </a:r>
            <a:endParaRPr sz="2000"/>
          </a:p>
          <a:p>
            <a:pPr indent="-228600" lvl="2" marL="1143000" rtl="0" algn="l">
              <a:lnSpc>
                <a:spcPct val="90000"/>
              </a:lnSpc>
              <a:spcBef>
                <a:spcPts val="500"/>
              </a:spcBef>
              <a:spcAft>
                <a:spcPts val="0"/>
              </a:spcAft>
              <a:buClr>
                <a:srgbClr val="0070C0"/>
              </a:buClr>
              <a:buSzPts val="2000"/>
              <a:buNone/>
            </a:pPr>
            <a:r>
              <a:rPr lang="en-US" sz="2000">
                <a:solidFill>
                  <a:srgbClr val="0070C0"/>
                </a:solidFill>
              </a:rPr>
              <a:t>else </a:t>
            </a:r>
            <a:endParaRPr sz="2000"/>
          </a:p>
          <a:p>
            <a:pPr indent="-228600" lvl="2" marL="1143000" rtl="0" algn="l">
              <a:lnSpc>
                <a:spcPct val="90000"/>
              </a:lnSpc>
              <a:spcBef>
                <a:spcPts val="500"/>
              </a:spcBef>
              <a:spcAft>
                <a:spcPts val="0"/>
              </a:spcAft>
              <a:buClr>
                <a:srgbClr val="0070C0"/>
              </a:buClr>
              <a:buSzPts val="2000"/>
              <a:buNone/>
            </a:pPr>
            <a:r>
              <a:rPr lang="en-US" sz="2000">
                <a:solidFill>
                  <a:srgbClr val="0070C0"/>
                </a:solidFill>
              </a:rPr>
              <a:t>	 Console.WriteLine(x + " is an odd number“); 	</a:t>
            </a:r>
            <a:endParaRPr sz="2000"/>
          </a:p>
          <a:p>
            <a:pPr indent="-260350" lvl="0" marL="228600" rtl="0" algn="l">
              <a:lnSpc>
                <a:spcPct val="90000"/>
              </a:lnSpc>
              <a:spcBef>
                <a:spcPts val="1000"/>
              </a:spcBef>
              <a:spcAft>
                <a:spcPts val="0"/>
              </a:spcAft>
              <a:buClr>
                <a:schemeClr val="dk1"/>
              </a:buClr>
              <a:buSzPts val="3300"/>
              <a:buChar char="●"/>
            </a:pPr>
            <a:r>
              <a:rPr lang="en-US" sz="2200"/>
              <a:t>How to fix?</a:t>
            </a:r>
            <a:endParaRPr sz="2200"/>
          </a:p>
          <a:p>
            <a:pPr indent="-50800" lvl="0" marL="228600" rtl="0" algn="l">
              <a:lnSpc>
                <a:spcPct val="90000"/>
              </a:lnSpc>
              <a:spcBef>
                <a:spcPts val="1000"/>
              </a:spcBef>
              <a:spcAft>
                <a:spcPts val="1600"/>
              </a:spcAft>
              <a:buClr>
                <a:schemeClr val="dk1"/>
              </a:buClr>
              <a:buSzPts val="2800"/>
              <a:buNone/>
            </a:pPr>
            <a:r>
              <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Switch Statements</a:t>
            </a:r>
            <a:endParaRPr/>
          </a:p>
        </p:txBody>
      </p:sp>
      <p:sp>
        <p:nvSpPr>
          <p:cNvPr id="372" name="Google Shape;37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373" name="Google Shape;37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374" name="Google Shape;374;p42"/>
          <p:cNvSpPr txBox="1"/>
          <p:nvPr>
            <p:ph idx="1" type="body"/>
          </p:nvPr>
        </p:nvSpPr>
        <p:spPr>
          <a:xfrm>
            <a:off x="838200" y="1600200"/>
            <a:ext cx="9451848" cy="4953000"/>
          </a:xfrm>
          <a:prstGeom prst="rect">
            <a:avLst/>
          </a:prstGeom>
          <a:noFill/>
          <a:ln>
            <a:noFill/>
          </a:ln>
        </p:spPr>
        <p:txBody>
          <a:bodyPr anchorCtr="0" anchor="t" bIns="45700" lIns="91425" spcFirstLastPara="1" rIns="91425" wrap="square" tIns="45700">
            <a:noAutofit/>
          </a:bodyPr>
          <a:lstStyle/>
          <a:p>
            <a:pPr indent="-234950" lvl="0" marL="228600" rtl="0" algn="l">
              <a:lnSpc>
                <a:spcPct val="90000"/>
              </a:lnSpc>
              <a:spcBef>
                <a:spcPts val="0"/>
              </a:spcBef>
              <a:spcAft>
                <a:spcPts val="0"/>
              </a:spcAft>
              <a:buClr>
                <a:schemeClr val="dk1"/>
              </a:buClr>
              <a:buSzPts val="2900"/>
              <a:buChar char="●"/>
            </a:pPr>
            <a:r>
              <a:rPr b="1" lang="en-US" sz="1800"/>
              <a:t>Switch statements</a:t>
            </a:r>
            <a:endParaRPr b="1" sz="1800"/>
          </a:p>
          <a:p>
            <a:pPr indent="-234950" lvl="1" marL="685800" rtl="0" algn="l">
              <a:lnSpc>
                <a:spcPct val="90000"/>
              </a:lnSpc>
              <a:spcBef>
                <a:spcPts val="500"/>
              </a:spcBef>
              <a:spcAft>
                <a:spcPts val="0"/>
              </a:spcAft>
              <a:buClr>
                <a:schemeClr val="dk1"/>
              </a:buClr>
              <a:buSzPts val="2500"/>
              <a:buChar char="○"/>
            </a:pPr>
            <a:r>
              <a:rPr b="1" lang="en-US" sz="1600"/>
              <a:t>A switch statement allows a variable to be </a:t>
            </a:r>
            <a:r>
              <a:rPr b="1" lang="en-US" sz="1600"/>
              <a:t>tested for equality</a:t>
            </a:r>
            <a:r>
              <a:rPr b="1" lang="en-US" sz="1600"/>
              <a:t> against a list of values. </a:t>
            </a:r>
            <a:endParaRPr b="1" sz="1600"/>
          </a:p>
          <a:p>
            <a:pPr indent="-234950" lvl="1" marL="685800" rtl="0" algn="l">
              <a:lnSpc>
                <a:spcPct val="90000"/>
              </a:lnSpc>
              <a:spcBef>
                <a:spcPts val="500"/>
              </a:spcBef>
              <a:spcAft>
                <a:spcPts val="0"/>
              </a:spcAft>
              <a:buClr>
                <a:schemeClr val="dk1"/>
              </a:buClr>
              <a:buSzPts val="2500"/>
              <a:buChar char="○"/>
            </a:pPr>
            <a:r>
              <a:rPr b="1" lang="en-US" sz="1600"/>
              <a:t>Each value is called a </a:t>
            </a:r>
            <a:r>
              <a:rPr b="1" lang="en-US" sz="1600"/>
              <a:t>case</a:t>
            </a:r>
            <a:r>
              <a:rPr b="1" lang="en-US" sz="1600"/>
              <a:t>, and the variable being switched on is checked for each switch case.</a:t>
            </a:r>
            <a:endParaRPr b="1" sz="1600"/>
          </a:p>
          <a:p>
            <a:pPr indent="-234950" lvl="1" marL="685800" rtl="0" algn="l">
              <a:lnSpc>
                <a:spcPct val="90000"/>
              </a:lnSpc>
              <a:spcBef>
                <a:spcPts val="500"/>
              </a:spcBef>
              <a:spcAft>
                <a:spcPts val="0"/>
              </a:spcAft>
              <a:buClr>
                <a:schemeClr val="dk1"/>
              </a:buClr>
              <a:buSzPts val="2500"/>
              <a:buChar char="○"/>
            </a:pPr>
            <a:r>
              <a:rPr b="1" lang="en-US" sz="1600"/>
              <a:t>Syntax</a:t>
            </a:r>
            <a:endParaRPr b="1" sz="1600"/>
          </a:p>
          <a:p>
            <a:pPr indent="-228600" lvl="2" marL="1143000" rtl="0" algn="l">
              <a:lnSpc>
                <a:spcPct val="90000"/>
              </a:lnSpc>
              <a:spcBef>
                <a:spcPts val="500"/>
              </a:spcBef>
              <a:spcAft>
                <a:spcPts val="0"/>
              </a:spcAft>
              <a:buClr>
                <a:srgbClr val="00B0F0"/>
              </a:buClr>
              <a:buSzPts val="1800"/>
              <a:buFont typeface="Arial"/>
              <a:buNone/>
            </a:pPr>
            <a:r>
              <a:rPr b="1" lang="en-US" sz="1900">
                <a:solidFill>
                  <a:srgbClr val="00B0F0"/>
                </a:solidFill>
                <a:latin typeface="Courier New"/>
                <a:ea typeface="Courier New"/>
                <a:cs typeface="Courier New"/>
                <a:sym typeface="Courier New"/>
              </a:rPr>
              <a:t>switch(expression</a:t>
            </a:r>
            <a:r>
              <a:rPr b="1" lang="en-US" sz="1900">
                <a:solidFill>
                  <a:srgbClr val="00B0F0"/>
                </a:solidFill>
                <a:latin typeface="Courier New"/>
                <a:ea typeface="Courier New"/>
                <a:cs typeface="Courier New"/>
                <a:sym typeface="Courier New"/>
              </a:rPr>
              <a:t>) {  </a:t>
            </a:r>
            <a:endParaRPr b="1" sz="1600"/>
          </a:p>
          <a:p>
            <a:pPr indent="-228600" lvl="2" marL="1143000" rtl="0" algn="l">
              <a:lnSpc>
                <a:spcPct val="90000"/>
              </a:lnSpc>
              <a:spcBef>
                <a:spcPts val="500"/>
              </a:spcBef>
              <a:spcAft>
                <a:spcPts val="0"/>
              </a:spcAft>
              <a:buClr>
                <a:srgbClr val="00B0F0"/>
              </a:buClr>
              <a:buSzPts val="1800"/>
              <a:buFont typeface="Arial"/>
              <a:buNone/>
            </a:pPr>
            <a:r>
              <a:rPr b="1" lang="en-US" sz="1900">
                <a:solidFill>
                  <a:srgbClr val="00B0F0"/>
                </a:solidFill>
                <a:latin typeface="Courier New"/>
                <a:ea typeface="Courier New"/>
                <a:cs typeface="Courier New"/>
                <a:sym typeface="Courier New"/>
              </a:rPr>
              <a:t> case</a:t>
            </a:r>
            <a:r>
              <a:rPr b="1" lang="en-US" sz="1900">
                <a:solidFill>
                  <a:srgbClr val="00B0F0"/>
                </a:solidFill>
                <a:latin typeface="Courier New"/>
                <a:ea typeface="Courier New"/>
                <a:cs typeface="Courier New"/>
                <a:sym typeface="Courier New"/>
              </a:rPr>
              <a:t> constant-expression </a:t>
            </a:r>
            <a:r>
              <a:rPr b="1" lang="en-US" sz="1900">
                <a:solidFill>
                  <a:srgbClr val="00B0F0"/>
                </a:solidFill>
                <a:latin typeface="Courier New"/>
                <a:ea typeface="Courier New"/>
                <a:cs typeface="Courier New"/>
                <a:sym typeface="Courier New"/>
              </a:rPr>
              <a:t>: </a:t>
            </a:r>
            <a:endParaRPr b="1" sz="1600"/>
          </a:p>
          <a:p>
            <a:pPr indent="-228600" lvl="2" marL="1143000" rtl="0" algn="l">
              <a:lnSpc>
                <a:spcPct val="90000"/>
              </a:lnSpc>
              <a:spcBef>
                <a:spcPts val="500"/>
              </a:spcBef>
              <a:spcAft>
                <a:spcPts val="0"/>
              </a:spcAft>
              <a:buClr>
                <a:srgbClr val="00B0F0"/>
              </a:buClr>
              <a:buSzPts val="1800"/>
              <a:buFont typeface="Arial"/>
              <a:buNone/>
            </a:pPr>
            <a:r>
              <a:rPr b="1" lang="en-US" sz="1900">
                <a:solidFill>
                  <a:srgbClr val="00B0F0"/>
                </a:solidFill>
                <a:latin typeface="Courier New"/>
                <a:ea typeface="Courier New"/>
                <a:cs typeface="Courier New"/>
                <a:sym typeface="Courier New"/>
              </a:rPr>
              <a:t>       statement(s); </a:t>
            </a:r>
            <a:endParaRPr b="1" sz="1600"/>
          </a:p>
          <a:p>
            <a:pPr indent="-228600" lvl="2" marL="1143000" rtl="0" algn="l">
              <a:lnSpc>
                <a:spcPct val="90000"/>
              </a:lnSpc>
              <a:spcBef>
                <a:spcPts val="500"/>
              </a:spcBef>
              <a:spcAft>
                <a:spcPts val="0"/>
              </a:spcAft>
              <a:buClr>
                <a:srgbClr val="00B0F0"/>
              </a:buClr>
              <a:buSzPts val="1800"/>
              <a:buFont typeface="Arial"/>
              <a:buNone/>
            </a:pPr>
            <a:r>
              <a:rPr b="1" lang="en-US" sz="1900">
                <a:solidFill>
                  <a:srgbClr val="00B0F0"/>
                </a:solidFill>
                <a:latin typeface="Courier New"/>
                <a:ea typeface="Courier New"/>
                <a:cs typeface="Courier New"/>
                <a:sym typeface="Courier New"/>
              </a:rPr>
              <a:t>       break; </a:t>
            </a:r>
            <a:endParaRPr b="1" sz="1600"/>
          </a:p>
          <a:p>
            <a:pPr indent="-228600" lvl="2" marL="1143000" rtl="0" algn="l">
              <a:lnSpc>
                <a:spcPct val="90000"/>
              </a:lnSpc>
              <a:spcBef>
                <a:spcPts val="500"/>
              </a:spcBef>
              <a:spcAft>
                <a:spcPts val="0"/>
              </a:spcAft>
              <a:buClr>
                <a:srgbClr val="00B0F0"/>
              </a:buClr>
              <a:buSzPts val="1800"/>
              <a:buFont typeface="Arial"/>
              <a:buNone/>
            </a:pPr>
            <a:r>
              <a:rPr b="1" lang="en-US" sz="1900">
                <a:solidFill>
                  <a:srgbClr val="00B0F0"/>
                </a:solidFill>
                <a:latin typeface="Courier New"/>
                <a:ea typeface="Courier New"/>
                <a:cs typeface="Courier New"/>
                <a:sym typeface="Courier New"/>
              </a:rPr>
              <a:t>/* you can have any number of case statements */ </a:t>
            </a:r>
            <a:endParaRPr b="1" sz="1600"/>
          </a:p>
          <a:p>
            <a:pPr indent="-228600" lvl="2" marL="1143000" rtl="0" algn="l">
              <a:lnSpc>
                <a:spcPct val="90000"/>
              </a:lnSpc>
              <a:spcBef>
                <a:spcPts val="500"/>
              </a:spcBef>
              <a:spcAft>
                <a:spcPts val="0"/>
              </a:spcAft>
              <a:buClr>
                <a:srgbClr val="00B0F0"/>
              </a:buClr>
              <a:buSzPts val="1800"/>
              <a:buFont typeface="Arial"/>
              <a:buNone/>
            </a:pPr>
            <a:r>
              <a:rPr b="1" lang="en-US" sz="1900">
                <a:solidFill>
                  <a:srgbClr val="00B0F0"/>
                </a:solidFill>
                <a:latin typeface="Courier New"/>
                <a:ea typeface="Courier New"/>
                <a:cs typeface="Courier New"/>
                <a:sym typeface="Courier New"/>
              </a:rPr>
              <a:t> default :</a:t>
            </a:r>
            <a:r>
              <a:rPr b="1" lang="en-US" sz="1900">
                <a:solidFill>
                  <a:srgbClr val="00B0F0"/>
                </a:solidFill>
                <a:latin typeface="Courier New"/>
                <a:ea typeface="Courier New"/>
                <a:cs typeface="Courier New"/>
                <a:sym typeface="Courier New"/>
              </a:rPr>
              <a:t> /* Optional */ </a:t>
            </a:r>
            <a:endParaRPr b="1" sz="1600"/>
          </a:p>
          <a:p>
            <a:pPr indent="-228600" lvl="2" marL="1143000" rtl="0" algn="l">
              <a:lnSpc>
                <a:spcPct val="90000"/>
              </a:lnSpc>
              <a:spcBef>
                <a:spcPts val="500"/>
              </a:spcBef>
              <a:spcAft>
                <a:spcPts val="0"/>
              </a:spcAft>
              <a:buClr>
                <a:srgbClr val="00B0F0"/>
              </a:buClr>
              <a:buSzPts val="1800"/>
              <a:buFont typeface="Arial"/>
              <a:buNone/>
            </a:pPr>
            <a:r>
              <a:rPr b="1" lang="en-US" sz="1900">
                <a:solidFill>
                  <a:srgbClr val="00B0F0"/>
                </a:solidFill>
                <a:latin typeface="Courier New"/>
                <a:ea typeface="Courier New"/>
                <a:cs typeface="Courier New"/>
                <a:sym typeface="Courier New"/>
              </a:rPr>
              <a:t>    statement(s);</a:t>
            </a:r>
            <a:endParaRPr b="1" sz="1600"/>
          </a:p>
          <a:p>
            <a:pPr indent="-228600" lvl="2" marL="1143000" rtl="0" algn="l">
              <a:lnSpc>
                <a:spcPct val="90000"/>
              </a:lnSpc>
              <a:spcBef>
                <a:spcPts val="500"/>
              </a:spcBef>
              <a:spcAft>
                <a:spcPts val="0"/>
              </a:spcAft>
              <a:buClr>
                <a:srgbClr val="00B0F0"/>
              </a:buClr>
              <a:buSzPts val="1800"/>
              <a:buFont typeface="Arial"/>
              <a:buNone/>
            </a:pPr>
            <a:r>
              <a:rPr b="1" lang="en-US" sz="1900">
                <a:solidFill>
                  <a:srgbClr val="00B0F0"/>
                </a:solidFill>
                <a:latin typeface="Courier New"/>
                <a:ea typeface="Courier New"/>
                <a:cs typeface="Courier New"/>
                <a:sym typeface="Courier New"/>
              </a:rPr>
              <a:t>	  break; </a:t>
            </a:r>
            <a:endParaRPr b="1" sz="1600"/>
          </a:p>
          <a:p>
            <a:pPr indent="-228600" lvl="2" marL="1143000" rtl="0" algn="l">
              <a:lnSpc>
                <a:spcPct val="90000"/>
              </a:lnSpc>
              <a:spcBef>
                <a:spcPts val="500"/>
              </a:spcBef>
              <a:spcAft>
                <a:spcPts val="1600"/>
              </a:spcAft>
              <a:buClr>
                <a:srgbClr val="00B0F0"/>
              </a:buClr>
              <a:buSzPts val="1800"/>
              <a:buFont typeface="Arial"/>
              <a:buNone/>
            </a:pPr>
            <a:r>
              <a:rPr b="1" lang="en-US" sz="1900">
                <a:solidFill>
                  <a:srgbClr val="00B0F0"/>
                </a:solidFill>
                <a:latin typeface="Courier New"/>
                <a:ea typeface="Courier New"/>
                <a:cs typeface="Courier New"/>
                <a:sym typeface="Courier New"/>
              </a:rPr>
              <a:t>}</a:t>
            </a:r>
            <a:endParaRPr b="1" sz="2900">
              <a:solidFill>
                <a:srgbClr val="00B0F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Loops Statements </a:t>
            </a:r>
            <a:endParaRPr/>
          </a:p>
        </p:txBody>
      </p:sp>
      <p:sp>
        <p:nvSpPr>
          <p:cNvPr id="380" name="Google Shape;38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381" name="Google Shape;381;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382" name="Google Shape;382;p43"/>
          <p:cNvSpPr txBox="1"/>
          <p:nvPr>
            <p:ph idx="1" type="body"/>
          </p:nvPr>
        </p:nvSpPr>
        <p:spPr>
          <a:xfrm>
            <a:off x="838200" y="1508925"/>
            <a:ext cx="10996500" cy="5029200"/>
          </a:xfrm>
          <a:prstGeom prst="rect">
            <a:avLst/>
          </a:prstGeom>
          <a:noFill/>
          <a:ln>
            <a:noFill/>
          </a:ln>
        </p:spPr>
        <p:txBody>
          <a:bodyPr anchorCtr="0" anchor="t" bIns="45700" lIns="91425" spcFirstLastPara="1" rIns="91425" wrap="square" tIns="45700">
            <a:noAutofit/>
          </a:bodyPr>
          <a:lstStyle/>
          <a:p>
            <a:pPr indent="-253365" lvl="0" marL="228600" rtl="0" algn="l">
              <a:lnSpc>
                <a:spcPct val="70000"/>
              </a:lnSpc>
              <a:spcBef>
                <a:spcPts val="0"/>
              </a:spcBef>
              <a:spcAft>
                <a:spcPts val="0"/>
              </a:spcAft>
              <a:buClr>
                <a:schemeClr val="dk1"/>
              </a:buClr>
              <a:buSzPts val="3190"/>
              <a:buChar char="●"/>
            </a:pPr>
            <a:r>
              <a:rPr b="1" lang="en-US" sz="2172"/>
              <a:t>A loop statement </a:t>
            </a:r>
            <a:r>
              <a:rPr lang="en-US" sz="2172"/>
              <a:t>allows us to execute a statement or a group of statements </a:t>
            </a:r>
            <a:r>
              <a:rPr b="1" lang="en-US" sz="2172"/>
              <a:t>multiple times</a:t>
            </a:r>
            <a:r>
              <a:rPr lang="en-US" sz="2172"/>
              <a:t>.</a:t>
            </a:r>
            <a:endParaRPr sz="2172"/>
          </a:p>
          <a:p>
            <a:pPr indent="-223043" lvl="1" marL="685800" rtl="0" algn="l">
              <a:lnSpc>
                <a:spcPct val="70000"/>
              </a:lnSpc>
              <a:spcBef>
                <a:spcPts val="500"/>
              </a:spcBef>
              <a:spcAft>
                <a:spcPts val="0"/>
              </a:spcAft>
              <a:buClr>
                <a:schemeClr val="dk1"/>
              </a:buClr>
              <a:buSzPts val="2413"/>
              <a:buChar char="○"/>
            </a:pPr>
            <a:r>
              <a:rPr lang="en-US" sz="2412"/>
              <a:t>When execution leaves a scope, all automatic objects that were created in that scope are destroyed.</a:t>
            </a:r>
            <a:endParaRPr sz="2412"/>
          </a:p>
          <a:p>
            <a:pPr indent="0" lvl="0" marL="685800" rtl="0" algn="l">
              <a:lnSpc>
                <a:spcPct val="70000"/>
              </a:lnSpc>
              <a:spcBef>
                <a:spcPts val="500"/>
              </a:spcBef>
              <a:spcAft>
                <a:spcPts val="0"/>
              </a:spcAft>
              <a:buNone/>
            </a:pPr>
            <a:r>
              <a:t/>
            </a:r>
            <a:endParaRPr sz="2412"/>
          </a:p>
          <a:p>
            <a:pPr indent="-235743" lvl="1" marL="685800" rtl="0" algn="l">
              <a:lnSpc>
                <a:spcPct val="70000"/>
              </a:lnSpc>
              <a:spcBef>
                <a:spcPts val="500"/>
              </a:spcBef>
              <a:spcAft>
                <a:spcPts val="0"/>
              </a:spcAft>
              <a:buClr>
                <a:schemeClr val="dk1"/>
              </a:buClr>
              <a:buSzPts val="2613"/>
              <a:buChar char="○"/>
            </a:pPr>
            <a:r>
              <a:rPr b="1" lang="en-US" sz="2612"/>
              <a:t>Points to remember</a:t>
            </a:r>
            <a:endParaRPr sz="1687"/>
          </a:p>
          <a:p>
            <a:pPr indent="-230822" lvl="2" marL="1143000" rtl="0" algn="l">
              <a:lnSpc>
                <a:spcPct val="70000"/>
              </a:lnSpc>
              <a:spcBef>
                <a:spcPts val="500"/>
              </a:spcBef>
              <a:spcAft>
                <a:spcPts val="0"/>
              </a:spcAft>
              <a:buClr>
                <a:schemeClr val="dk1"/>
              </a:buClr>
              <a:buSzPts val="2235"/>
              <a:buChar char="■"/>
            </a:pPr>
            <a:r>
              <a:rPr lang="en-US" sz="2235"/>
              <a:t>The for loop has three steps: initialization, condition and increment/decrement.</a:t>
            </a:r>
            <a:endParaRPr sz="1587"/>
          </a:p>
          <a:p>
            <a:pPr indent="-230822" lvl="2" marL="1143000" rtl="0" algn="l">
              <a:lnSpc>
                <a:spcPct val="70000"/>
              </a:lnSpc>
              <a:spcBef>
                <a:spcPts val="500"/>
              </a:spcBef>
              <a:spcAft>
                <a:spcPts val="0"/>
              </a:spcAft>
              <a:buClr>
                <a:schemeClr val="dk1"/>
              </a:buClr>
              <a:buSzPts val="2235"/>
              <a:buChar char="■"/>
            </a:pPr>
            <a:r>
              <a:rPr lang="en-US" sz="2235"/>
              <a:t>In while loop, the initialization should be done before the loop starts and increment or decrement steps should be inside the loop.</a:t>
            </a:r>
            <a:endParaRPr sz="1587"/>
          </a:p>
          <a:p>
            <a:pPr indent="-230822" lvl="2" marL="1143000" rtl="0" algn="l">
              <a:lnSpc>
                <a:spcPct val="70000"/>
              </a:lnSpc>
              <a:spcBef>
                <a:spcPts val="500"/>
              </a:spcBef>
              <a:spcAft>
                <a:spcPts val="0"/>
              </a:spcAft>
              <a:buClr>
                <a:schemeClr val="dk1"/>
              </a:buClr>
              <a:buSzPts val="2235"/>
              <a:buChar char="■"/>
            </a:pPr>
            <a:r>
              <a:rPr lang="en-US" sz="2235"/>
              <a:t>do...while loop is guaranteed to execute at least one time</a:t>
            </a:r>
            <a:endParaRPr sz="1587"/>
          </a:p>
          <a:p>
            <a:pPr indent="-230822" lvl="2" marL="1143000" rtl="0" algn="l">
              <a:lnSpc>
                <a:spcPct val="70000"/>
              </a:lnSpc>
              <a:spcBef>
                <a:spcPts val="500"/>
              </a:spcBef>
              <a:spcAft>
                <a:spcPts val="0"/>
              </a:spcAft>
              <a:buClr>
                <a:schemeClr val="dk1"/>
              </a:buClr>
              <a:buSzPts val="2235"/>
              <a:buChar char="■"/>
            </a:pPr>
            <a:r>
              <a:rPr lang="en-US" sz="2235"/>
              <a:t>n</a:t>
            </a:r>
            <a:r>
              <a:rPr lang="en-US" sz="2235"/>
              <a:t>ested for loop is allowed in C#.</a:t>
            </a:r>
            <a:endParaRPr sz="1587"/>
          </a:p>
          <a:p>
            <a:pPr indent="-50800" lvl="0" marL="228600" rtl="0" algn="l">
              <a:lnSpc>
                <a:spcPct val="70000"/>
              </a:lnSpc>
              <a:spcBef>
                <a:spcPts val="1000"/>
              </a:spcBef>
              <a:spcAft>
                <a:spcPts val="0"/>
              </a:spcAft>
              <a:buClr>
                <a:schemeClr val="dk1"/>
              </a:buClr>
              <a:buSzPts val="2590"/>
              <a:buNone/>
            </a:pPr>
            <a:r>
              <a:t/>
            </a:r>
            <a:endParaRPr sz="1872"/>
          </a:p>
          <a:p>
            <a:pPr indent="-50800" lvl="0" marL="228600" rtl="0" algn="l">
              <a:lnSpc>
                <a:spcPct val="70000"/>
              </a:lnSpc>
              <a:spcBef>
                <a:spcPts val="1000"/>
              </a:spcBef>
              <a:spcAft>
                <a:spcPts val="0"/>
              </a:spcAft>
              <a:buClr>
                <a:schemeClr val="dk1"/>
              </a:buClr>
              <a:buSzPts val="2590"/>
              <a:buNone/>
            </a:pPr>
            <a:r>
              <a:t/>
            </a:r>
            <a:endParaRPr sz="1872"/>
          </a:p>
          <a:p>
            <a:pPr indent="-228600" lvl="0" marL="228600" rtl="0" algn="l">
              <a:lnSpc>
                <a:spcPct val="70000"/>
              </a:lnSpc>
              <a:spcBef>
                <a:spcPts val="1000"/>
              </a:spcBef>
              <a:spcAft>
                <a:spcPts val="0"/>
              </a:spcAft>
              <a:buClr>
                <a:schemeClr val="dk1"/>
              </a:buClr>
              <a:buSzPts val="1850"/>
              <a:buFont typeface="Arial"/>
              <a:buNone/>
            </a:pPr>
            <a:r>
              <a:t/>
            </a:r>
            <a:endParaRPr b="1" sz="2150">
              <a:solidFill>
                <a:srgbClr val="00B0F0"/>
              </a:solidFill>
            </a:endParaRPr>
          </a:p>
          <a:p>
            <a:pPr indent="-228600" lvl="0" marL="228600" rtl="0" algn="l">
              <a:lnSpc>
                <a:spcPct val="70000"/>
              </a:lnSpc>
              <a:spcBef>
                <a:spcPts val="1000"/>
              </a:spcBef>
              <a:spcAft>
                <a:spcPts val="0"/>
              </a:spcAft>
              <a:buClr>
                <a:schemeClr val="dk1"/>
              </a:buClr>
              <a:buSzPts val="1850"/>
              <a:buFont typeface="Arial"/>
              <a:buNone/>
            </a:pPr>
            <a:r>
              <a:t/>
            </a:r>
            <a:endParaRPr b="1" sz="2150">
              <a:solidFill>
                <a:srgbClr val="00B0F0"/>
              </a:solidFill>
            </a:endParaRPr>
          </a:p>
          <a:p>
            <a:pPr indent="-76200" lvl="1" marL="685800" rtl="0" algn="l">
              <a:lnSpc>
                <a:spcPct val="70000"/>
              </a:lnSpc>
              <a:spcBef>
                <a:spcPts val="500"/>
              </a:spcBef>
              <a:spcAft>
                <a:spcPts val="0"/>
              </a:spcAft>
              <a:buClr>
                <a:schemeClr val="dk1"/>
              </a:buClr>
              <a:buSzPts val="2220"/>
              <a:buNone/>
            </a:pPr>
            <a:r>
              <a:t/>
            </a:r>
            <a:endParaRPr sz="1687"/>
          </a:p>
          <a:p>
            <a:pPr indent="-50800" lvl="0" marL="228600" rtl="0" algn="l">
              <a:lnSpc>
                <a:spcPct val="70000"/>
              </a:lnSpc>
              <a:spcBef>
                <a:spcPts val="1000"/>
              </a:spcBef>
              <a:spcAft>
                <a:spcPts val="1600"/>
              </a:spcAft>
              <a:buClr>
                <a:schemeClr val="dk1"/>
              </a:buClr>
              <a:buSzPts val="2590"/>
              <a:buNone/>
            </a:pPr>
            <a:r>
              <a:t/>
            </a:r>
            <a:endParaRPr sz="1872"/>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d438638e14_0_333"/>
          <p:cNvSpPr txBox="1"/>
          <p:nvPr>
            <p:ph type="title"/>
          </p:nvPr>
        </p:nvSpPr>
        <p:spPr>
          <a:xfrm>
            <a:off x="840000" y="902950"/>
            <a:ext cx="10972800" cy="563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18918"/>
              <a:buFont typeface="Calibri"/>
              <a:buNone/>
            </a:pPr>
            <a:r>
              <a:rPr b="1" lang="en-US"/>
              <a:t>Iteration Statement Facts</a:t>
            </a:r>
            <a:endParaRPr/>
          </a:p>
        </p:txBody>
      </p:sp>
      <p:sp>
        <p:nvSpPr>
          <p:cNvPr id="388" name="Google Shape;388;g2d438638e14_0_333"/>
          <p:cNvSpPr txBox="1"/>
          <p:nvPr>
            <p:ph idx="1" type="body"/>
          </p:nvPr>
        </p:nvSpPr>
        <p:spPr>
          <a:xfrm>
            <a:off x="541825" y="1717912"/>
            <a:ext cx="10972800" cy="42975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800"/>
              <a:buChar char="●"/>
            </a:pPr>
            <a:r>
              <a:rPr lang="en-US" sz="2800"/>
              <a:t>Iteration statements are used to create loops in the flow of execution of a program. </a:t>
            </a:r>
            <a:endParaRPr/>
          </a:p>
          <a:p>
            <a:pPr indent="-342900" lvl="0" marL="342900" rtl="0" algn="just">
              <a:spcBef>
                <a:spcPts val="560"/>
              </a:spcBef>
              <a:spcAft>
                <a:spcPts val="0"/>
              </a:spcAft>
              <a:buClr>
                <a:schemeClr val="dk1"/>
              </a:buClr>
              <a:buSzPts val="2800"/>
              <a:buChar char="●"/>
            </a:pPr>
            <a:r>
              <a:rPr lang="en-US" sz="2800"/>
              <a:t>The body of an iteration statement is a single statement or a code block. </a:t>
            </a:r>
            <a:endParaRPr/>
          </a:p>
          <a:p>
            <a:pPr indent="-342900" lvl="0" marL="342900" rtl="0" algn="just">
              <a:spcBef>
                <a:spcPts val="560"/>
              </a:spcBef>
              <a:spcAft>
                <a:spcPts val="0"/>
              </a:spcAft>
              <a:buClr>
                <a:schemeClr val="dk1"/>
              </a:buClr>
              <a:buSzPts val="2800"/>
              <a:buChar char="●"/>
            </a:pPr>
            <a:r>
              <a:rPr lang="en-US" sz="2800"/>
              <a:t>The test expression of every iteration statement, except </a:t>
            </a:r>
            <a:r>
              <a:rPr i="1" lang="en-US" sz="2800"/>
              <a:t>foreach</a:t>
            </a:r>
            <a:r>
              <a:rPr lang="en-US" sz="2800"/>
              <a:t>, is a boolean expression.  </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394" name="Google Shape;39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395" name="Google Shape;395;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396" name="Google Shape;396;p44"/>
          <p:cNvSpPr txBox="1"/>
          <p:nvPr>
            <p:ph idx="1" type="body"/>
          </p:nvPr>
        </p:nvSpPr>
        <p:spPr>
          <a:xfrm>
            <a:off x="706582" y="1825624"/>
            <a:ext cx="10647218" cy="4630593"/>
          </a:xfrm>
          <a:prstGeom prst="rect">
            <a:avLst/>
          </a:prstGeom>
          <a:noFill/>
          <a:ln>
            <a:noFill/>
          </a:ln>
        </p:spPr>
        <p:txBody>
          <a:bodyPr anchorCtr="0" anchor="t" bIns="45700" lIns="91425" spcFirstLastPara="1" rIns="91425" wrap="square" tIns="45700">
            <a:normAutofit fontScale="70000" lnSpcReduction="20000"/>
          </a:bodyPr>
          <a:lstStyle/>
          <a:p>
            <a:pPr indent="-194310" lvl="1" marL="685800" rtl="0" algn="l">
              <a:lnSpc>
                <a:spcPct val="90000"/>
              </a:lnSpc>
              <a:spcBef>
                <a:spcPts val="0"/>
              </a:spcBef>
              <a:spcAft>
                <a:spcPts val="0"/>
              </a:spcAft>
              <a:buClr>
                <a:schemeClr val="dk1"/>
              </a:buClr>
              <a:buSzPct val="160000"/>
              <a:buChar char="○"/>
            </a:pPr>
            <a:r>
              <a:rPr b="1" lang="en-US"/>
              <a:t>For Loop: </a:t>
            </a:r>
            <a:r>
              <a:rPr lang="en-US"/>
              <a:t>Syntax </a:t>
            </a:r>
            <a:endParaRPr/>
          </a:p>
          <a:p>
            <a:pPr indent="-228600" lvl="0" marL="228600" rtl="0" algn="l">
              <a:lnSpc>
                <a:spcPct val="90000"/>
              </a:lnSpc>
              <a:spcBef>
                <a:spcPts val="1000"/>
              </a:spcBef>
              <a:spcAft>
                <a:spcPts val="0"/>
              </a:spcAft>
              <a:buClr>
                <a:srgbClr val="C00000"/>
              </a:buClr>
              <a:buSzPct val="100000"/>
              <a:buFont typeface="Arial"/>
              <a:buNone/>
            </a:pPr>
            <a:r>
              <a:rPr b="1" lang="en-US" sz="2000">
                <a:solidFill>
                  <a:srgbClr val="C00000"/>
                </a:solidFill>
              </a:rPr>
              <a:t>		</a:t>
            </a:r>
            <a:r>
              <a:rPr b="1" lang="en-US" sz="2000">
                <a:solidFill>
                  <a:srgbClr val="00B0F0"/>
                </a:solidFill>
              </a:rPr>
              <a:t>for ( init; condition; increment ) </a:t>
            </a:r>
            <a:endParaRPr/>
          </a:p>
          <a:p>
            <a:pPr indent="-228600" lvl="0" marL="228600" rtl="0" algn="l">
              <a:lnSpc>
                <a:spcPct val="90000"/>
              </a:lnSpc>
              <a:spcBef>
                <a:spcPts val="1000"/>
              </a:spcBef>
              <a:spcAft>
                <a:spcPts val="0"/>
              </a:spcAft>
              <a:buClr>
                <a:srgbClr val="00B0F0"/>
              </a:buClr>
              <a:buSzPct val="100000"/>
              <a:buFont typeface="Arial"/>
              <a:buNone/>
            </a:pPr>
            <a:r>
              <a:rPr b="1" lang="en-US" sz="2000">
                <a:solidFill>
                  <a:srgbClr val="00B0F0"/>
                </a:solidFill>
              </a:rPr>
              <a:t>       	{ statement(s); }</a:t>
            </a:r>
            <a:endParaRPr/>
          </a:p>
          <a:p>
            <a:pPr indent="-194310" lvl="1" marL="685800" rtl="0" algn="l">
              <a:lnSpc>
                <a:spcPct val="90000"/>
              </a:lnSpc>
              <a:spcBef>
                <a:spcPts val="500"/>
              </a:spcBef>
              <a:spcAft>
                <a:spcPts val="0"/>
              </a:spcAft>
              <a:buClr>
                <a:schemeClr val="dk1"/>
              </a:buClr>
              <a:buSzPct val="160000"/>
              <a:buChar char="○"/>
            </a:pPr>
            <a:r>
              <a:rPr b="1" lang="en-US"/>
              <a:t>While Loop: </a:t>
            </a:r>
            <a:r>
              <a:rPr lang="en-US"/>
              <a:t>Syntax </a:t>
            </a:r>
            <a:endParaRPr/>
          </a:p>
          <a:p>
            <a:pPr indent="-228600" lvl="0" marL="228600" rtl="0" algn="l">
              <a:lnSpc>
                <a:spcPct val="90000"/>
              </a:lnSpc>
              <a:spcBef>
                <a:spcPts val="1000"/>
              </a:spcBef>
              <a:spcAft>
                <a:spcPts val="0"/>
              </a:spcAft>
              <a:buClr>
                <a:srgbClr val="C00000"/>
              </a:buClr>
              <a:buSzPct val="100000"/>
              <a:buFont typeface="Arial"/>
              <a:buNone/>
            </a:pPr>
            <a:r>
              <a:rPr b="1" lang="en-US" sz="2000">
                <a:solidFill>
                  <a:srgbClr val="C00000"/>
                </a:solidFill>
              </a:rPr>
              <a:t>		</a:t>
            </a:r>
            <a:r>
              <a:rPr b="1" lang="en-US" sz="2100">
                <a:solidFill>
                  <a:srgbClr val="00B0F0"/>
                </a:solidFill>
              </a:rPr>
              <a:t>while(boolean expression) </a:t>
            </a:r>
            <a:endParaRPr/>
          </a:p>
          <a:p>
            <a:pPr indent="-228600" lvl="0" marL="228600" rtl="0" algn="l">
              <a:lnSpc>
                <a:spcPct val="90000"/>
              </a:lnSpc>
              <a:spcBef>
                <a:spcPts val="1000"/>
              </a:spcBef>
              <a:spcAft>
                <a:spcPts val="0"/>
              </a:spcAft>
              <a:buClr>
                <a:srgbClr val="00B0F0"/>
              </a:buClr>
              <a:buSzPct val="100000"/>
              <a:buNone/>
            </a:pPr>
            <a:r>
              <a:rPr b="1" lang="en-US" sz="2100">
                <a:solidFill>
                  <a:srgbClr val="00B0F0"/>
                </a:solidFill>
              </a:rPr>
              <a:t>		{ </a:t>
            </a:r>
            <a:endParaRPr/>
          </a:p>
          <a:p>
            <a:pPr indent="-228600" lvl="0" marL="228600" rtl="0" algn="l">
              <a:lnSpc>
                <a:spcPct val="90000"/>
              </a:lnSpc>
              <a:spcBef>
                <a:spcPts val="1000"/>
              </a:spcBef>
              <a:spcAft>
                <a:spcPts val="0"/>
              </a:spcAft>
              <a:buClr>
                <a:srgbClr val="00B0F0"/>
              </a:buClr>
              <a:buSzPct val="100000"/>
              <a:buNone/>
            </a:pPr>
            <a:r>
              <a:rPr b="1" lang="en-US" sz="2100">
                <a:solidFill>
                  <a:srgbClr val="00B0F0"/>
                </a:solidFill>
              </a:rPr>
              <a:t>		      //execute code as long as condition</a:t>
            </a:r>
            <a:endParaRPr/>
          </a:p>
          <a:p>
            <a:pPr indent="-228600" lvl="0" marL="228600" rtl="0" algn="l">
              <a:lnSpc>
                <a:spcPct val="90000"/>
              </a:lnSpc>
              <a:spcBef>
                <a:spcPts val="1000"/>
              </a:spcBef>
              <a:spcAft>
                <a:spcPts val="0"/>
              </a:spcAft>
              <a:buClr>
                <a:srgbClr val="00B0F0"/>
              </a:buClr>
              <a:buSzPct val="100000"/>
              <a:buNone/>
            </a:pPr>
            <a:r>
              <a:rPr b="1" lang="en-US" sz="2100">
                <a:solidFill>
                  <a:srgbClr val="00B0F0"/>
                </a:solidFill>
              </a:rPr>
              <a:t>		     //returns true </a:t>
            </a:r>
            <a:endParaRPr/>
          </a:p>
          <a:p>
            <a:pPr indent="-228600" lvl="0" marL="228600" rtl="0" algn="l">
              <a:lnSpc>
                <a:spcPct val="90000"/>
              </a:lnSpc>
              <a:spcBef>
                <a:spcPts val="1000"/>
              </a:spcBef>
              <a:spcAft>
                <a:spcPts val="0"/>
              </a:spcAft>
              <a:buClr>
                <a:srgbClr val="00B0F0"/>
              </a:buClr>
              <a:buSzPct val="100000"/>
              <a:buNone/>
            </a:pPr>
            <a:r>
              <a:rPr b="1" lang="en-US" sz="2100">
                <a:solidFill>
                  <a:srgbClr val="00B0F0"/>
                </a:solidFill>
              </a:rPr>
              <a:t>		}</a:t>
            </a:r>
            <a:endParaRPr/>
          </a:p>
          <a:p>
            <a:pPr indent="-194310" lvl="1" marL="685800" rtl="0" algn="l">
              <a:lnSpc>
                <a:spcPct val="90000"/>
              </a:lnSpc>
              <a:spcBef>
                <a:spcPts val="500"/>
              </a:spcBef>
              <a:spcAft>
                <a:spcPts val="0"/>
              </a:spcAft>
              <a:buClr>
                <a:schemeClr val="dk1"/>
              </a:buClr>
              <a:buSzPct val="160000"/>
              <a:buChar char="○"/>
            </a:pPr>
            <a:r>
              <a:rPr b="1" lang="en-US"/>
              <a:t>Do while Loop: </a:t>
            </a:r>
            <a:r>
              <a:rPr lang="en-US"/>
              <a:t>Syntax </a:t>
            </a:r>
            <a:endParaRPr/>
          </a:p>
          <a:p>
            <a:pPr indent="-228600" lvl="0" marL="228600" rtl="0" algn="l">
              <a:lnSpc>
                <a:spcPct val="90000"/>
              </a:lnSpc>
              <a:spcBef>
                <a:spcPts val="1000"/>
              </a:spcBef>
              <a:spcAft>
                <a:spcPts val="0"/>
              </a:spcAft>
              <a:buClr>
                <a:srgbClr val="C00000"/>
              </a:buClr>
              <a:buSzPct val="100000"/>
              <a:buFont typeface="Arial"/>
              <a:buNone/>
            </a:pPr>
            <a:r>
              <a:rPr b="1" lang="en-US" sz="2000">
                <a:solidFill>
                  <a:srgbClr val="C00000"/>
                </a:solidFill>
              </a:rPr>
              <a:t>		</a:t>
            </a:r>
            <a:r>
              <a:rPr b="1" lang="en-US" sz="2100">
                <a:solidFill>
                  <a:srgbClr val="00B0F0"/>
                </a:solidFill>
              </a:rPr>
              <a:t>do { </a:t>
            </a:r>
            <a:endParaRPr/>
          </a:p>
          <a:p>
            <a:pPr indent="-320040" lvl="1" marL="320040" rtl="0" algn="l">
              <a:lnSpc>
                <a:spcPct val="90000"/>
              </a:lnSpc>
              <a:spcBef>
                <a:spcPts val="700"/>
              </a:spcBef>
              <a:spcAft>
                <a:spcPts val="0"/>
              </a:spcAft>
              <a:buClr>
                <a:schemeClr val="accent2"/>
              </a:buClr>
              <a:buSzPct val="60000"/>
              <a:buNone/>
            </a:pPr>
            <a:r>
              <a:rPr b="1" lang="en-US" sz="2100">
                <a:solidFill>
                  <a:srgbClr val="00B0F0"/>
                </a:solidFill>
              </a:rPr>
              <a:t>		    statement(s);</a:t>
            </a:r>
            <a:endParaRPr/>
          </a:p>
          <a:p>
            <a:pPr indent="-320040" lvl="1" marL="320040" rtl="0" algn="l">
              <a:lnSpc>
                <a:spcPct val="90000"/>
              </a:lnSpc>
              <a:spcBef>
                <a:spcPts val="700"/>
              </a:spcBef>
              <a:spcAft>
                <a:spcPts val="0"/>
              </a:spcAft>
              <a:buClr>
                <a:schemeClr val="accent2"/>
              </a:buClr>
              <a:buSzPct val="60000"/>
              <a:buNone/>
            </a:pPr>
            <a:r>
              <a:rPr b="1" lang="en-US" sz="2100">
                <a:solidFill>
                  <a:srgbClr val="00B0F0"/>
                </a:solidFill>
              </a:rPr>
              <a:t>                   } while( condition );</a:t>
            </a:r>
            <a:endParaRPr/>
          </a:p>
          <a:p>
            <a:pPr indent="-228600" lvl="0" marL="228600" rtl="0" algn="l">
              <a:lnSpc>
                <a:spcPct val="90000"/>
              </a:lnSpc>
              <a:spcBef>
                <a:spcPts val="1000"/>
              </a:spcBef>
              <a:spcAft>
                <a:spcPts val="0"/>
              </a:spcAft>
              <a:buClr>
                <a:schemeClr val="dk1"/>
              </a:buClr>
              <a:buSzPct val="100000"/>
              <a:buFont typeface="Arial"/>
              <a:buNone/>
            </a:pPr>
            <a:r>
              <a:t/>
            </a:r>
            <a:endParaRPr b="1" sz="2000">
              <a:solidFill>
                <a:srgbClr val="00B0F0"/>
              </a:solidFill>
            </a:endParaRPr>
          </a:p>
          <a:p>
            <a:pPr indent="-228600" lvl="0" marL="228600" rtl="0" algn="l">
              <a:lnSpc>
                <a:spcPct val="90000"/>
              </a:lnSpc>
              <a:spcBef>
                <a:spcPts val="1000"/>
              </a:spcBef>
              <a:spcAft>
                <a:spcPts val="0"/>
              </a:spcAft>
              <a:buClr>
                <a:schemeClr val="dk1"/>
              </a:buClr>
              <a:buSzPct val="100000"/>
              <a:buFont typeface="Arial"/>
              <a:buNone/>
            </a:pPr>
            <a:r>
              <a:t/>
            </a:r>
            <a:endParaRPr b="1" sz="2000">
              <a:solidFill>
                <a:srgbClr val="00B0F0"/>
              </a:solidFill>
            </a:endParaRPr>
          </a:p>
          <a:p>
            <a:pPr indent="-87630" lvl="1" marL="685800" rtl="0" algn="l">
              <a:lnSpc>
                <a:spcPct val="90000"/>
              </a:lnSpc>
              <a:spcBef>
                <a:spcPts val="500"/>
              </a:spcBef>
              <a:spcAft>
                <a:spcPts val="0"/>
              </a:spcAft>
              <a:buClr>
                <a:schemeClr val="dk1"/>
              </a:buClr>
              <a:buSzPct val="160000"/>
              <a:buNone/>
            </a:pPr>
            <a:r>
              <a:t/>
            </a:r>
            <a:endParaRPr/>
          </a:p>
          <a:p>
            <a:pPr indent="-64135" lvl="0" marL="228600" rtl="0" algn="l">
              <a:lnSpc>
                <a:spcPct val="90000"/>
              </a:lnSpc>
              <a:spcBef>
                <a:spcPts val="1000"/>
              </a:spcBef>
              <a:spcAft>
                <a:spcPts val="1600"/>
              </a:spcAft>
              <a:buClr>
                <a:schemeClr val="dk1"/>
              </a:buClr>
              <a:buSzPct val="164705"/>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break vs continue </a:t>
            </a:r>
            <a:endParaRPr/>
          </a:p>
        </p:txBody>
      </p:sp>
      <p:sp>
        <p:nvSpPr>
          <p:cNvPr id="402" name="Google Shape;40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403" name="Google Shape;40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404" name="Google Shape;404;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chemeClr val="dk1"/>
              </a:buClr>
              <a:buSzPts val="2200"/>
              <a:buChar char="●"/>
            </a:pPr>
            <a:r>
              <a:rPr lang="en-US" sz="2200"/>
              <a:t>The </a:t>
            </a:r>
            <a:r>
              <a:rPr b="1" lang="en-US" sz="2200"/>
              <a:t>break</a:t>
            </a:r>
            <a:r>
              <a:rPr lang="en-US" sz="2200"/>
              <a:t> statement</a:t>
            </a:r>
            <a:endParaRPr sz="2200"/>
          </a:p>
          <a:p>
            <a:pPr indent="-209550" lvl="1" marL="685800" rtl="0" algn="l">
              <a:lnSpc>
                <a:spcPct val="90000"/>
              </a:lnSpc>
              <a:spcBef>
                <a:spcPts val="500"/>
              </a:spcBef>
              <a:spcAft>
                <a:spcPts val="0"/>
              </a:spcAft>
              <a:buClr>
                <a:schemeClr val="dk1"/>
              </a:buClr>
              <a:buSzPts val="2200"/>
              <a:buChar char="○"/>
            </a:pPr>
            <a:r>
              <a:rPr lang="en-US" sz="2200"/>
              <a:t>The break statement in C# has following two usage −</a:t>
            </a:r>
            <a:endParaRPr sz="2200"/>
          </a:p>
          <a:p>
            <a:pPr indent="-209550" lvl="1" marL="685800" rtl="0" algn="l">
              <a:lnSpc>
                <a:spcPct val="90000"/>
              </a:lnSpc>
              <a:spcBef>
                <a:spcPts val="500"/>
              </a:spcBef>
              <a:spcAft>
                <a:spcPts val="0"/>
              </a:spcAft>
              <a:buClr>
                <a:schemeClr val="dk1"/>
              </a:buClr>
              <a:buSzPts val="2200"/>
              <a:buChar char="○"/>
            </a:pPr>
            <a:r>
              <a:rPr lang="en-US" sz="2200"/>
              <a:t>When the break statement is encountered inside a loop, the loop is immediately terminated and program control resumes at the next statement following the loop.</a:t>
            </a:r>
            <a:endParaRPr sz="2200"/>
          </a:p>
          <a:p>
            <a:pPr indent="-209550" lvl="1" marL="685800" rtl="0" algn="l">
              <a:lnSpc>
                <a:spcPct val="90000"/>
              </a:lnSpc>
              <a:spcBef>
                <a:spcPts val="500"/>
              </a:spcBef>
              <a:spcAft>
                <a:spcPts val="0"/>
              </a:spcAft>
              <a:buClr>
                <a:schemeClr val="dk1"/>
              </a:buClr>
              <a:buSzPts val="2200"/>
              <a:buChar char="○"/>
            </a:pPr>
            <a:r>
              <a:rPr lang="en-US" sz="2200"/>
              <a:t>It can be used to terminate a case in the switch statement.</a:t>
            </a:r>
            <a:endParaRPr sz="2200"/>
          </a:p>
          <a:p>
            <a:pPr indent="-190500" lvl="0" marL="228600" rtl="0" algn="l">
              <a:lnSpc>
                <a:spcPct val="90000"/>
              </a:lnSpc>
              <a:spcBef>
                <a:spcPts val="1000"/>
              </a:spcBef>
              <a:spcAft>
                <a:spcPts val="0"/>
              </a:spcAft>
              <a:buClr>
                <a:schemeClr val="dk1"/>
              </a:buClr>
              <a:buSzPts val="2200"/>
              <a:buChar char="●"/>
            </a:pPr>
            <a:r>
              <a:rPr lang="en-US" sz="2200"/>
              <a:t>The </a:t>
            </a:r>
            <a:r>
              <a:rPr b="1" lang="en-US" sz="2200"/>
              <a:t>continue</a:t>
            </a:r>
            <a:r>
              <a:rPr lang="en-US" sz="2200"/>
              <a:t> statement</a:t>
            </a:r>
            <a:endParaRPr sz="2200"/>
          </a:p>
          <a:p>
            <a:pPr indent="-215900" lvl="1" marL="685800" rtl="0" algn="l">
              <a:lnSpc>
                <a:spcPct val="90000"/>
              </a:lnSpc>
              <a:spcBef>
                <a:spcPts val="500"/>
              </a:spcBef>
              <a:spcAft>
                <a:spcPts val="1600"/>
              </a:spcAft>
              <a:buClr>
                <a:schemeClr val="dk1"/>
              </a:buClr>
              <a:buSzPts val="2200"/>
              <a:buChar char="○"/>
            </a:pPr>
            <a:r>
              <a:rPr lang="en-US" sz="2200"/>
              <a:t>The </a:t>
            </a:r>
            <a:r>
              <a:rPr b="1" lang="en-US" sz="2200"/>
              <a:t>continue</a:t>
            </a:r>
            <a:r>
              <a:rPr lang="en-US" sz="2200"/>
              <a:t> statement in C# works somewhat like the </a:t>
            </a:r>
            <a:r>
              <a:rPr b="1" lang="en-US" sz="2200"/>
              <a:t>break</a:t>
            </a:r>
            <a:r>
              <a:rPr lang="en-US" sz="2200"/>
              <a:t> statement. Instead of forcing termination, however, continue forces the next iteration of the loop to take place, skipping any code in between.</a:t>
            </a:r>
            <a:endParaRPr sz="22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10" name="Google Shape;41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411" name="Google Shape;41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412" name="Google Shape;412;p46"/>
          <p:cNvSpPr txBox="1"/>
          <p:nvPr>
            <p:ph idx="1" type="body"/>
          </p:nvPr>
        </p:nvSpPr>
        <p:spPr>
          <a:xfrm>
            <a:off x="969818" y="1825625"/>
            <a:ext cx="10383982" cy="4530725"/>
          </a:xfrm>
          <a:prstGeom prst="rect">
            <a:avLst/>
          </a:prstGeom>
          <a:noFill/>
          <a:ln>
            <a:noFill/>
          </a:ln>
        </p:spPr>
        <p:txBody>
          <a:bodyPr anchorCtr="0" anchor="t" bIns="45700" lIns="91425" spcFirstLastPara="1" rIns="91425" wrap="square" tIns="45700">
            <a:normAutofit lnSpcReduction="10000"/>
          </a:bodyPr>
          <a:lstStyle/>
          <a:p>
            <a:pPr indent="-241934" lvl="0" marL="228600" rtl="0" algn="l">
              <a:lnSpc>
                <a:spcPct val="90000"/>
              </a:lnSpc>
              <a:spcBef>
                <a:spcPts val="0"/>
              </a:spcBef>
              <a:spcAft>
                <a:spcPts val="0"/>
              </a:spcAft>
              <a:buClr>
                <a:schemeClr val="dk1"/>
              </a:buClr>
              <a:buSzPts val="2800"/>
              <a:buChar char="●"/>
            </a:pPr>
            <a:r>
              <a:rPr b="1" lang="en-US"/>
              <a:t>foreach statements(Mostly used for reading data elements)</a:t>
            </a:r>
            <a:endParaRPr b="1"/>
          </a:p>
          <a:p>
            <a:pPr indent="-240030" lvl="1" marL="685800" rtl="0" algn="l">
              <a:lnSpc>
                <a:spcPct val="90000"/>
              </a:lnSpc>
              <a:spcBef>
                <a:spcPts val="500"/>
              </a:spcBef>
              <a:spcAft>
                <a:spcPts val="0"/>
              </a:spcAft>
              <a:buClr>
                <a:schemeClr val="dk1"/>
              </a:buClr>
              <a:buSzPts val="2400"/>
              <a:buChar char="○"/>
            </a:pPr>
            <a:r>
              <a:rPr b="1" lang="en-US"/>
              <a:t>Iteration of user-defined collections</a:t>
            </a:r>
            <a:endParaRPr b="1"/>
          </a:p>
          <a:p>
            <a:pPr indent="-238125" lvl="2" marL="1143000" rtl="0" algn="l">
              <a:lnSpc>
                <a:spcPct val="90000"/>
              </a:lnSpc>
              <a:spcBef>
                <a:spcPts val="500"/>
              </a:spcBef>
              <a:spcAft>
                <a:spcPts val="0"/>
              </a:spcAft>
              <a:buClr>
                <a:schemeClr val="dk1"/>
              </a:buClr>
              <a:buSzPts val="2000"/>
              <a:buChar char="■"/>
            </a:pPr>
            <a:r>
              <a:rPr b="1" lang="en-US"/>
              <a:t>Iterate over all elements of an array or other collections of elements (IEnumerable)</a:t>
            </a:r>
            <a:endParaRPr b="1"/>
          </a:p>
          <a:p>
            <a:pPr indent="-240030" lvl="1" marL="685800" rtl="0" algn="l">
              <a:lnSpc>
                <a:spcPct val="90000"/>
              </a:lnSpc>
              <a:spcBef>
                <a:spcPts val="500"/>
              </a:spcBef>
              <a:spcAft>
                <a:spcPts val="0"/>
              </a:spcAft>
              <a:buClr>
                <a:schemeClr val="dk1"/>
              </a:buClr>
              <a:buSzPts val="2400"/>
              <a:buChar char="○"/>
            </a:pPr>
            <a:r>
              <a:rPr b="1" lang="en-US"/>
              <a:t>Syntax</a:t>
            </a:r>
            <a:endParaRPr b="1"/>
          </a:p>
          <a:p>
            <a:pPr indent="-228600" lvl="0" marL="228600" rtl="0" algn="l">
              <a:lnSpc>
                <a:spcPct val="90000"/>
              </a:lnSpc>
              <a:spcBef>
                <a:spcPts val="1000"/>
              </a:spcBef>
              <a:spcAft>
                <a:spcPts val="0"/>
              </a:spcAft>
              <a:buClr>
                <a:srgbClr val="00B0F0"/>
              </a:buClr>
              <a:buSzPts val="2000"/>
              <a:buFont typeface="Arial"/>
              <a:buNone/>
            </a:pPr>
            <a:r>
              <a:rPr b="1" lang="en-US" sz="2000">
                <a:solidFill>
                  <a:srgbClr val="00B0F0"/>
                </a:solidFill>
              </a:rPr>
              <a:t>            foreach ( type_variable in collection) </a:t>
            </a:r>
            <a:endParaRPr b="1"/>
          </a:p>
          <a:p>
            <a:pPr indent="-228600" lvl="0" marL="228600" rtl="0" algn="l">
              <a:lnSpc>
                <a:spcPct val="90000"/>
              </a:lnSpc>
              <a:spcBef>
                <a:spcPts val="1000"/>
              </a:spcBef>
              <a:spcAft>
                <a:spcPts val="0"/>
              </a:spcAft>
              <a:buClr>
                <a:srgbClr val="00B0F0"/>
              </a:buClr>
              <a:buSzPts val="2000"/>
              <a:buFont typeface="Arial"/>
              <a:buNone/>
            </a:pPr>
            <a:r>
              <a:rPr b="1" lang="en-US" sz="2000">
                <a:solidFill>
                  <a:srgbClr val="00B0F0"/>
                </a:solidFill>
              </a:rPr>
              <a:t>       	{ statement(s); }</a:t>
            </a:r>
            <a:endParaRPr b="1"/>
          </a:p>
          <a:p>
            <a:pPr indent="-240030" lvl="1" marL="685800" rtl="0" algn="l">
              <a:lnSpc>
                <a:spcPct val="90000"/>
              </a:lnSpc>
              <a:spcBef>
                <a:spcPts val="500"/>
              </a:spcBef>
              <a:spcAft>
                <a:spcPts val="0"/>
              </a:spcAft>
              <a:buClr>
                <a:schemeClr val="dk1"/>
              </a:buClr>
              <a:buSzPts val="2400"/>
              <a:buChar char="○"/>
            </a:pPr>
            <a:r>
              <a:rPr b="1" lang="en-US"/>
              <a:t> Example</a:t>
            </a:r>
            <a:endParaRPr b="1"/>
          </a:p>
          <a:p>
            <a:pPr indent="-228600" lvl="2" marL="1143000" rtl="0" algn="l">
              <a:lnSpc>
                <a:spcPct val="90000"/>
              </a:lnSpc>
              <a:spcBef>
                <a:spcPts val="500"/>
              </a:spcBef>
              <a:spcAft>
                <a:spcPts val="0"/>
              </a:spcAft>
              <a:buClr>
                <a:srgbClr val="00B0F0"/>
              </a:buClr>
              <a:buSzPts val="2000"/>
              <a:buNone/>
            </a:pPr>
            <a:r>
              <a:rPr b="1" lang="en-US">
                <a:solidFill>
                  <a:srgbClr val="00B0F0"/>
                </a:solidFill>
              </a:rPr>
              <a:t>int [ ] numbers = { 2, 3, 5, 7, 11, 13, 17, 19 };</a:t>
            </a:r>
            <a:endParaRPr b="1"/>
          </a:p>
          <a:p>
            <a:pPr indent="-228600" lvl="2" marL="1143000" rtl="0" algn="l">
              <a:lnSpc>
                <a:spcPct val="90000"/>
              </a:lnSpc>
              <a:spcBef>
                <a:spcPts val="500"/>
              </a:spcBef>
              <a:spcAft>
                <a:spcPts val="0"/>
              </a:spcAft>
              <a:buClr>
                <a:srgbClr val="00B0F0"/>
              </a:buClr>
              <a:buSzPts val="2000"/>
              <a:buNone/>
            </a:pPr>
            <a:r>
              <a:rPr b="1" lang="en-US">
                <a:solidFill>
                  <a:srgbClr val="00B0F0"/>
                </a:solidFill>
              </a:rPr>
              <a:t>foreach (int i in numbers)</a:t>
            </a:r>
            <a:endParaRPr b="1"/>
          </a:p>
          <a:p>
            <a:pPr indent="-228600" lvl="2" marL="1143000" rtl="0" algn="l">
              <a:lnSpc>
                <a:spcPct val="90000"/>
              </a:lnSpc>
              <a:spcBef>
                <a:spcPts val="500"/>
              </a:spcBef>
              <a:spcAft>
                <a:spcPts val="0"/>
              </a:spcAft>
              <a:buClr>
                <a:srgbClr val="00B0F0"/>
              </a:buClr>
              <a:buSzPts val="2000"/>
              <a:buNone/>
            </a:pPr>
            <a:r>
              <a:rPr b="1" lang="en-US">
                <a:solidFill>
                  <a:srgbClr val="00B0F0"/>
                </a:solidFill>
              </a:rPr>
              <a:t>{</a:t>
            </a:r>
            <a:endParaRPr b="1"/>
          </a:p>
          <a:p>
            <a:pPr indent="-228600" lvl="2" marL="1143000" rtl="0" algn="l">
              <a:lnSpc>
                <a:spcPct val="90000"/>
              </a:lnSpc>
              <a:spcBef>
                <a:spcPts val="500"/>
              </a:spcBef>
              <a:spcAft>
                <a:spcPts val="0"/>
              </a:spcAft>
              <a:buClr>
                <a:srgbClr val="00B0F0"/>
              </a:buClr>
              <a:buSzPts val="2000"/>
              <a:buNone/>
            </a:pPr>
            <a:r>
              <a:rPr b="1" lang="en-US">
                <a:solidFill>
                  <a:srgbClr val="00B0F0"/>
                </a:solidFill>
              </a:rPr>
              <a:t>	Console.Write(" " + i);</a:t>
            </a:r>
            <a:endParaRPr b="1"/>
          </a:p>
          <a:p>
            <a:pPr indent="-228600" lvl="2" marL="1143000" rtl="0" algn="l">
              <a:lnSpc>
                <a:spcPct val="90000"/>
              </a:lnSpc>
              <a:spcBef>
                <a:spcPts val="500"/>
              </a:spcBef>
              <a:spcAft>
                <a:spcPts val="0"/>
              </a:spcAft>
              <a:buClr>
                <a:srgbClr val="00B0F0"/>
              </a:buClr>
              <a:buSzPts val="2000"/>
              <a:buNone/>
            </a:pPr>
            <a:r>
              <a:rPr b="1" lang="en-US">
                <a:solidFill>
                  <a:srgbClr val="00B0F0"/>
                </a:solidFill>
              </a:rPr>
              <a:t>}</a:t>
            </a:r>
            <a:endParaRPr b="1"/>
          </a:p>
          <a:p>
            <a:pPr indent="-228600" lvl="2" marL="1143000" rtl="0" algn="l">
              <a:lnSpc>
                <a:spcPct val="90000"/>
              </a:lnSpc>
              <a:spcBef>
                <a:spcPts val="500"/>
              </a:spcBef>
              <a:spcAft>
                <a:spcPts val="0"/>
              </a:spcAft>
              <a:buClr>
                <a:schemeClr val="dk1"/>
              </a:buClr>
              <a:buSzPts val="2000"/>
              <a:buNone/>
            </a:pPr>
            <a:r>
              <a:rPr b="1" lang="en-US"/>
              <a:t>Output</a:t>
            </a:r>
            <a:endParaRPr b="1"/>
          </a:p>
          <a:p>
            <a:pPr indent="-228600" lvl="2" marL="1143000" rtl="0" algn="l">
              <a:lnSpc>
                <a:spcPct val="90000"/>
              </a:lnSpc>
              <a:spcBef>
                <a:spcPts val="500"/>
              </a:spcBef>
              <a:spcAft>
                <a:spcPts val="0"/>
              </a:spcAft>
              <a:buClr>
                <a:srgbClr val="00B0F0"/>
              </a:buClr>
              <a:buSzPts val="2000"/>
              <a:buNone/>
            </a:pPr>
            <a:r>
              <a:rPr b="1" lang="en-US">
                <a:solidFill>
                  <a:srgbClr val="00B0F0"/>
                </a:solidFill>
              </a:rPr>
              <a:t>2 3 5 7 11 13 17 19</a:t>
            </a:r>
            <a:endParaRPr b="1"/>
          </a:p>
          <a:p>
            <a:pPr indent="-228600" lvl="2" marL="1143000" rtl="0" algn="l">
              <a:lnSpc>
                <a:spcPct val="90000"/>
              </a:lnSpc>
              <a:spcBef>
                <a:spcPts val="500"/>
              </a:spcBef>
              <a:spcAft>
                <a:spcPts val="1600"/>
              </a:spcAft>
              <a:buClr>
                <a:schemeClr val="dk1"/>
              </a:buClr>
              <a:buSzPts val="2000"/>
              <a:buNone/>
            </a:pPr>
            <a:r>
              <a:t/>
            </a:r>
            <a:endParaRPr b="1">
              <a:solidFill>
                <a:srgbClr val="00B0F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latin typeface="Arial Black"/>
                <a:ea typeface="Arial Black"/>
                <a:cs typeface="Arial Black"/>
                <a:sym typeface="Arial Black"/>
              </a:rPr>
              <a:t>Integer Types</a:t>
            </a:r>
            <a:endParaRPr>
              <a:latin typeface="Arial Black"/>
              <a:ea typeface="Arial Black"/>
              <a:cs typeface="Arial Black"/>
              <a:sym typeface="Arial Black"/>
            </a:endParaRPr>
          </a:p>
        </p:txBody>
      </p:sp>
      <p:sp>
        <p:nvSpPr>
          <p:cNvPr id="118" name="Google Shape;118;p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67335" lvl="0" marL="228600" rtl="0" algn="l">
              <a:lnSpc>
                <a:spcPct val="90000"/>
              </a:lnSpc>
              <a:spcBef>
                <a:spcPts val="0"/>
              </a:spcBef>
              <a:spcAft>
                <a:spcPts val="0"/>
              </a:spcAft>
              <a:buClr>
                <a:schemeClr val="dk1"/>
              </a:buClr>
              <a:buSzPts val="3200"/>
              <a:buChar char="●"/>
            </a:pPr>
            <a:r>
              <a:rPr b="1" lang="en-US" sz="2100"/>
              <a:t>Integer types </a:t>
            </a:r>
            <a:r>
              <a:rPr lang="en-US" sz="2100"/>
              <a:t>represent integer numbers(they are like whole numbers but include negative numbers) and are </a:t>
            </a:r>
            <a:r>
              <a:rPr b="1" lang="en-US" sz="2100"/>
              <a:t>sbyte</a:t>
            </a:r>
            <a:r>
              <a:rPr lang="en-US" sz="2100"/>
              <a:t>, </a:t>
            </a:r>
            <a:r>
              <a:rPr b="1" lang="en-US" sz="2100"/>
              <a:t>byte</a:t>
            </a:r>
            <a:r>
              <a:rPr lang="en-US" sz="2100"/>
              <a:t>, </a:t>
            </a:r>
            <a:r>
              <a:rPr b="1" lang="en-US" sz="2100"/>
              <a:t>short</a:t>
            </a:r>
            <a:r>
              <a:rPr lang="en-US" sz="2100"/>
              <a:t>,</a:t>
            </a:r>
            <a:br>
              <a:rPr lang="en-US" sz="2100"/>
            </a:br>
            <a:r>
              <a:rPr b="1" lang="en-US" sz="2100"/>
              <a:t>ushort</a:t>
            </a:r>
            <a:r>
              <a:rPr lang="en-US" sz="2100"/>
              <a:t>, </a:t>
            </a:r>
            <a:r>
              <a:rPr b="1" lang="en-US" sz="2100"/>
              <a:t>int</a:t>
            </a:r>
            <a:r>
              <a:rPr lang="en-US" sz="2100"/>
              <a:t>, </a:t>
            </a:r>
            <a:r>
              <a:rPr b="1" lang="en-US" sz="2100"/>
              <a:t>uint</a:t>
            </a:r>
            <a:r>
              <a:rPr lang="en-US" sz="2100"/>
              <a:t>, </a:t>
            </a:r>
            <a:r>
              <a:rPr b="1" lang="en-US" sz="2100"/>
              <a:t>long </a:t>
            </a:r>
            <a:r>
              <a:rPr lang="en-US" sz="2100"/>
              <a:t>and </a:t>
            </a:r>
            <a:r>
              <a:rPr b="1" lang="en-US" sz="2100"/>
              <a:t>ulong</a:t>
            </a:r>
            <a:r>
              <a:rPr lang="en-US" sz="2100"/>
              <a:t>. Let’s examine them one by one. </a:t>
            </a:r>
            <a:br>
              <a:rPr lang="en-US" sz="2100"/>
            </a:br>
            <a:endParaRPr sz="2100"/>
          </a:p>
          <a:p>
            <a:pPr indent="-267335" lvl="0" marL="228600" rtl="0" algn="l">
              <a:lnSpc>
                <a:spcPct val="90000"/>
              </a:lnSpc>
              <a:spcBef>
                <a:spcPts val="1000"/>
              </a:spcBef>
              <a:spcAft>
                <a:spcPts val="0"/>
              </a:spcAft>
              <a:buClr>
                <a:schemeClr val="dk1"/>
              </a:buClr>
              <a:buSzPts val="3200"/>
              <a:buChar char="●"/>
            </a:pPr>
            <a:r>
              <a:rPr lang="en-US" sz="2100"/>
              <a:t>The </a:t>
            </a:r>
            <a:r>
              <a:rPr b="1" lang="en-US" sz="2100"/>
              <a:t>sbyte </a:t>
            </a:r>
            <a:r>
              <a:rPr lang="en-US" sz="2100"/>
              <a:t>type is an </a:t>
            </a:r>
            <a:r>
              <a:rPr b="1" lang="en-US" sz="2100"/>
              <a:t>8-bit signed integer</a:t>
            </a:r>
            <a:r>
              <a:rPr lang="en-US" sz="2100"/>
              <a:t>. This means that the number of possible values for it is 2 the power of(8), i.e. 256 values altogether, and they can be both, positive and negative. Default value is 0.</a:t>
            </a:r>
            <a:endParaRPr sz="2100"/>
          </a:p>
          <a:p>
            <a:pPr indent="-267335" lvl="0" marL="228600" rtl="0" algn="l">
              <a:lnSpc>
                <a:spcPct val="90000"/>
              </a:lnSpc>
              <a:spcBef>
                <a:spcPts val="1000"/>
              </a:spcBef>
              <a:spcAft>
                <a:spcPts val="1600"/>
              </a:spcAft>
              <a:buClr>
                <a:schemeClr val="dk1"/>
              </a:buClr>
              <a:buSzPts val="3200"/>
              <a:buChar char="●"/>
            </a:pPr>
            <a:r>
              <a:rPr lang="en-US" sz="2100"/>
              <a:t>The </a:t>
            </a:r>
            <a:r>
              <a:rPr b="1" lang="en-US" sz="2100"/>
              <a:t>byte </a:t>
            </a:r>
            <a:r>
              <a:rPr lang="en-US" sz="2100"/>
              <a:t>type is an </a:t>
            </a:r>
            <a:r>
              <a:rPr b="1" lang="en-US" sz="2100"/>
              <a:t>8-bit unsigned integer </a:t>
            </a:r>
            <a:r>
              <a:rPr lang="en-US" sz="2100"/>
              <a:t>type. It also has 256 different</a:t>
            </a:r>
            <a:br>
              <a:rPr lang="en-US" sz="2100"/>
            </a:br>
            <a:r>
              <a:rPr lang="en-US" sz="2100"/>
              <a:t>integer values (2^8) that can only be nonnegative. Its default value is the</a:t>
            </a:r>
            <a:br>
              <a:rPr lang="en-US" sz="2100"/>
            </a:br>
            <a:r>
              <a:rPr lang="en-US" sz="2100"/>
              <a:t>number 0. </a:t>
            </a:r>
            <a:br>
              <a:rPr lang="en-US" sz="2100"/>
            </a:br>
            <a:br>
              <a:rPr lang="en-US" sz="2100"/>
            </a:br>
            <a:endParaRPr sz="21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Exercises -: Bad loops</a:t>
            </a:r>
            <a:endParaRPr/>
          </a:p>
        </p:txBody>
      </p:sp>
      <p:sp>
        <p:nvSpPr>
          <p:cNvPr id="418" name="Google Shape;41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11/25/2022</a:t>
            </a:r>
            <a:endParaRPr/>
          </a:p>
        </p:txBody>
      </p:sp>
      <p:sp>
        <p:nvSpPr>
          <p:cNvPr id="419" name="Google Shape;41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sz="1300">
                <a:solidFill>
                  <a:schemeClr val="accent1"/>
                </a:solidFill>
                <a:latin typeface="Lato"/>
                <a:ea typeface="Lato"/>
                <a:cs typeface="Lato"/>
                <a:sym typeface="Lato"/>
              </a:rPr>
              <a:t>‹#›</a:t>
            </a:fld>
            <a:endParaRPr sz="1300">
              <a:solidFill>
                <a:schemeClr val="accent1"/>
              </a:solidFill>
              <a:latin typeface="Lato"/>
              <a:ea typeface="Lato"/>
              <a:cs typeface="Lato"/>
              <a:sym typeface="Lato"/>
            </a:endParaRPr>
          </a:p>
        </p:txBody>
      </p:sp>
      <p:sp>
        <p:nvSpPr>
          <p:cNvPr id="420" name="Google Shape;420;p47"/>
          <p:cNvSpPr txBox="1"/>
          <p:nvPr>
            <p:ph idx="1" type="body"/>
          </p:nvPr>
        </p:nvSpPr>
        <p:spPr>
          <a:xfrm>
            <a:off x="715818" y="1506451"/>
            <a:ext cx="8153400" cy="4495800"/>
          </a:xfrm>
          <a:prstGeom prst="rect">
            <a:avLst/>
          </a:prstGeom>
          <a:noFill/>
          <a:ln>
            <a:noFill/>
          </a:ln>
        </p:spPr>
        <p:txBody>
          <a:bodyPr anchorCtr="0" anchor="t" bIns="45700" lIns="91425" spcFirstLastPara="1" rIns="91425" wrap="square" tIns="45700">
            <a:normAutofit fontScale="92500" lnSpcReduction="20000"/>
          </a:bodyPr>
          <a:lstStyle/>
          <a:p>
            <a:pPr indent="0" lvl="0" marL="228600" rtl="0" algn="l">
              <a:lnSpc>
                <a:spcPct val="90000"/>
              </a:lnSpc>
              <a:spcBef>
                <a:spcPts val="0"/>
              </a:spcBef>
              <a:spcAft>
                <a:spcPts val="0"/>
              </a:spcAft>
              <a:buNone/>
            </a:pPr>
            <a:r>
              <a:t/>
            </a:r>
            <a:endParaRPr sz="2300"/>
          </a:p>
          <a:p>
            <a:pPr indent="-185896" lvl="0" marL="228600" rtl="0" algn="l">
              <a:lnSpc>
                <a:spcPct val="90000"/>
              </a:lnSpc>
              <a:spcBef>
                <a:spcPts val="0"/>
              </a:spcBef>
              <a:spcAft>
                <a:spcPts val="0"/>
              </a:spcAft>
              <a:buClr>
                <a:schemeClr val="dk1"/>
              </a:buClr>
              <a:buSzPct val="100000"/>
              <a:buChar char="●"/>
            </a:pPr>
            <a:r>
              <a:rPr lang="en-US" sz="2300"/>
              <a:t>Write the output of the following loop statements </a:t>
            </a:r>
            <a:endParaRPr sz="2300"/>
          </a:p>
          <a:p>
            <a:pPr indent="0" lvl="0" marL="228600" rtl="0" algn="l">
              <a:lnSpc>
                <a:spcPct val="90000"/>
              </a:lnSpc>
              <a:spcBef>
                <a:spcPts val="0"/>
              </a:spcBef>
              <a:spcAft>
                <a:spcPts val="0"/>
              </a:spcAft>
              <a:buNone/>
            </a:pPr>
            <a:r>
              <a:t/>
            </a:r>
            <a:endParaRPr sz="2300"/>
          </a:p>
          <a:p>
            <a:pPr indent="-445769" lvl="0" marL="501650" rtl="0" algn="l">
              <a:lnSpc>
                <a:spcPct val="90000"/>
              </a:lnSpc>
              <a:spcBef>
                <a:spcPts val="1000"/>
              </a:spcBef>
              <a:spcAft>
                <a:spcPts val="0"/>
              </a:spcAft>
              <a:buClr>
                <a:srgbClr val="0070C0"/>
              </a:buClr>
              <a:buSzPct val="120000"/>
              <a:buFont typeface="Libre Franklin"/>
              <a:buAutoNum type="arabicPeriod"/>
            </a:pPr>
            <a:r>
              <a:rPr b="1" lang="en-US" sz="2000">
                <a:solidFill>
                  <a:srgbClr val="0070C0"/>
                </a:solidFill>
                <a:latin typeface="Courier New"/>
                <a:ea typeface="Courier New"/>
                <a:cs typeface="Courier New"/>
                <a:sym typeface="Courier New"/>
              </a:rPr>
              <a:t>for (int i = 10; i &lt; 5; i=i+1) </a:t>
            </a:r>
            <a:endParaRPr/>
          </a:p>
          <a:p>
            <a:pPr indent="-228600" lvl="1" marL="685800" rtl="0" algn="l">
              <a:lnSpc>
                <a:spcPct val="90000"/>
              </a:lnSpc>
              <a:spcBef>
                <a:spcPts val="500"/>
              </a:spcBef>
              <a:spcAft>
                <a:spcPts val="0"/>
              </a:spcAft>
              <a:buClr>
                <a:srgbClr val="0070C0"/>
              </a:buClr>
              <a:buSzPct val="100000"/>
              <a:buFont typeface="Noto Sans Symbols"/>
              <a:buNone/>
            </a:pPr>
            <a:r>
              <a:rPr b="1" lang="en-US" sz="2000">
                <a:solidFill>
                  <a:srgbClr val="0070C0"/>
                </a:solidFill>
                <a:latin typeface="Courier New"/>
                <a:ea typeface="Courier New"/>
                <a:cs typeface="Courier New"/>
                <a:sym typeface="Courier New"/>
              </a:rPr>
              <a:t> {</a:t>
            </a:r>
            <a:endParaRPr/>
          </a:p>
          <a:p>
            <a:pPr indent="-228600" lvl="1" marL="685800" rtl="0" algn="l">
              <a:lnSpc>
                <a:spcPct val="90000"/>
              </a:lnSpc>
              <a:spcBef>
                <a:spcPts val="500"/>
              </a:spcBef>
              <a:spcAft>
                <a:spcPts val="0"/>
              </a:spcAft>
              <a:buClr>
                <a:srgbClr val="0070C0"/>
              </a:buClr>
              <a:buSzPct val="100000"/>
              <a:buFont typeface="Noto Sans Symbols"/>
              <a:buNone/>
            </a:pPr>
            <a:r>
              <a:rPr b="1" lang="en-US" sz="2000">
                <a:solidFill>
                  <a:srgbClr val="0070C0"/>
                </a:solidFill>
                <a:latin typeface="Courier New"/>
                <a:ea typeface="Courier New"/>
                <a:cs typeface="Courier New"/>
                <a:sym typeface="Courier New"/>
              </a:rPr>
              <a:t>    Console.WriteLine("How many times do I print?");</a:t>
            </a:r>
            <a:endParaRPr/>
          </a:p>
          <a:p>
            <a:pPr indent="-228600" lvl="1" marL="685800" rtl="0" algn="l">
              <a:lnSpc>
                <a:spcPct val="90000"/>
              </a:lnSpc>
              <a:spcBef>
                <a:spcPts val="500"/>
              </a:spcBef>
              <a:spcAft>
                <a:spcPts val="0"/>
              </a:spcAft>
              <a:buClr>
                <a:srgbClr val="0070C0"/>
              </a:buClr>
              <a:buSzPct val="100000"/>
              <a:buFont typeface="Noto Sans Symbols"/>
              <a:buNone/>
            </a:pPr>
            <a:r>
              <a:rPr b="1" lang="en-US" sz="2000">
                <a:solidFill>
                  <a:srgbClr val="0070C0"/>
                </a:solidFill>
                <a:latin typeface="Courier New"/>
                <a:ea typeface="Courier New"/>
                <a:cs typeface="Courier New"/>
                <a:sym typeface="Courier New"/>
              </a:rPr>
              <a:t> }</a:t>
            </a:r>
            <a:endParaRPr/>
          </a:p>
          <a:p>
            <a:pPr indent="-228600" lvl="1" marL="685800" rtl="0" algn="l">
              <a:lnSpc>
                <a:spcPct val="90000"/>
              </a:lnSpc>
              <a:spcBef>
                <a:spcPts val="500"/>
              </a:spcBef>
              <a:spcAft>
                <a:spcPts val="0"/>
              </a:spcAft>
              <a:buClr>
                <a:schemeClr val="dk1"/>
              </a:buClr>
              <a:buSzPct val="160000"/>
              <a:buFont typeface="Noto Sans Symbols"/>
              <a:buNone/>
            </a:pPr>
            <a:r>
              <a:t/>
            </a:r>
            <a:endParaRPr>
              <a:solidFill>
                <a:srgbClr val="0070C0"/>
              </a:solidFill>
              <a:latin typeface="Courier New"/>
              <a:ea typeface="Courier New"/>
              <a:cs typeface="Courier New"/>
              <a:sym typeface="Courier New"/>
            </a:endParaRPr>
          </a:p>
          <a:p>
            <a:pPr indent="-228600" lvl="1" marL="685800" rtl="0" algn="l">
              <a:lnSpc>
                <a:spcPct val="90000"/>
              </a:lnSpc>
              <a:spcBef>
                <a:spcPts val="500"/>
              </a:spcBef>
              <a:spcAft>
                <a:spcPts val="0"/>
              </a:spcAft>
              <a:buClr>
                <a:schemeClr val="dk1"/>
              </a:buClr>
              <a:buSzPct val="160000"/>
              <a:buFont typeface="Noto Sans Symbols"/>
              <a:buNone/>
            </a:pPr>
            <a:r>
              <a:t/>
            </a:r>
            <a:endParaRPr>
              <a:solidFill>
                <a:srgbClr val="0070C0"/>
              </a:solidFill>
              <a:latin typeface="Courier New"/>
              <a:ea typeface="Courier New"/>
              <a:cs typeface="Courier New"/>
              <a:sym typeface="Courier New"/>
            </a:endParaRPr>
          </a:p>
          <a:p>
            <a:pPr indent="-445769" lvl="0" marL="501650" rtl="0" algn="l">
              <a:lnSpc>
                <a:spcPct val="90000"/>
              </a:lnSpc>
              <a:spcBef>
                <a:spcPts val="1000"/>
              </a:spcBef>
              <a:spcAft>
                <a:spcPts val="0"/>
              </a:spcAft>
              <a:buClr>
                <a:srgbClr val="0070C0"/>
              </a:buClr>
              <a:buSzPct val="120000"/>
              <a:buFont typeface="Libre Franklin"/>
              <a:buAutoNum type="arabicPeriod"/>
            </a:pPr>
            <a:r>
              <a:rPr b="1" lang="en-US" sz="2000">
                <a:solidFill>
                  <a:srgbClr val="0070C0"/>
                </a:solidFill>
                <a:latin typeface="Courier New"/>
                <a:ea typeface="Courier New"/>
                <a:cs typeface="Courier New"/>
                <a:sym typeface="Courier New"/>
              </a:rPr>
              <a:t>for (int i = 10; i &gt;= 1; i=i+1) </a:t>
            </a:r>
            <a:endParaRPr/>
          </a:p>
          <a:p>
            <a:pPr indent="-228600" lvl="1" marL="685800" rtl="0" algn="l">
              <a:lnSpc>
                <a:spcPct val="90000"/>
              </a:lnSpc>
              <a:spcBef>
                <a:spcPts val="500"/>
              </a:spcBef>
              <a:spcAft>
                <a:spcPts val="0"/>
              </a:spcAft>
              <a:buClr>
                <a:srgbClr val="0070C0"/>
              </a:buClr>
              <a:buSzPct val="100000"/>
              <a:buFont typeface="Noto Sans Symbols"/>
              <a:buNone/>
            </a:pPr>
            <a:r>
              <a:rPr b="1" lang="en-US" sz="2000">
                <a:solidFill>
                  <a:srgbClr val="0070C0"/>
                </a:solidFill>
                <a:latin typeface="Courier New"/>
                <a:ea typeface="Courier New"/>
                <a:cs typeface="Courier New"/>
                <a:sym typeface="Courier New"/>
              </a:rPr>
              <a:t>{</a:t>
            </a:r>
            <a:endParaRPr/>
          </a:p>
          <a:p>
            <a:pPr indent="-228600" lvl="1" marL="685800" rtl="0" algn="l">
              <a:lnSpc>
                <a:spcPct val="90000"/>
              </a:lnSpc>
              <a:spcBef>
                <a:spcPts val="500"/>
              </a:spcBef>
              <a:spcAft>
                <a:spcPts val="0"/>
              </a:spcAft>
              <a:buClr>
                <a:srgbClr val="0070C0"/>
              </a:buClr>
              <a:buSzPct val="100000"/>
              <a:buFont typeface="Noto Sans Symbols"/>
              <a:buNone/>
            </a:pPr>
            <a:r>
              <a:rPr b="1" lang="en-US" sz="2000">
                <a:solidFill>
                  <a:srgbClr val="0070C0"/>
                </a:solidFill>
                <a:latin typeface="Courier New"/>
                <a:ea typeface="Courier New"/>
                <a:cs typeface="Courier New"/>
                <a:sym typeface="Courier New"/>
              </a:rPr>
              <a:t>	  Console.WriteLine("How many times do I print?");</a:t>
            </a:r>
            <a:endParaRPr/>
          </a:p>
          <a:p>
            <a:pPr indent="-228600" lvl="1" marL="685800" rtl="0" algn="l">
              <a:lnSpc>
                <a:spcPct val="90000"/>
              </a:lnSpc>
              <a:spcBef>
                <a:spcPts val="500"/>
              </a:spcBef>
              <a:spcAft>
                <a:spcPts val="0"/>
              </a:spcAft>
              <a:buClr>
                <a:srgbClr val="0070C0"/>
              </a:buClr>
              <a:buSzPct val="100000"/>
              <a:buFont typeface="Noto Sans Symbols"/>
              <a:buNone/>
            </a:pPr>
            <a:r>
              <a:rPr b="1" lang="en-US" sz="2000">
                <a:solidFill>
                  <a:srgbClr val="0070C0"/>
                </a:solidFill>
                <a:latin typeface="Courier New"/>
                <a:ea typeface="Courier New"/>
                <a:cs typeface="Courier New"/>
                <a:sym typeface="Courier New"/>
              </a:rPr>
              <a:t>}</a:t>
            </a:r>
            <a:endParaRPr/>
          </a:p>
          <a:p>
            <a:pPr indent="-228600" lvl="1" marL="685800" rtl="0" algn="l">
              <a:lnSpc>
                <a:spcPct val="90000"/>
              </a:lnSpc>
              <a:spcBef>
                <a:spcPts val="500"/>
              </a:spcBef>
              <a:spcAft>
                <a:spcPts val="0"/>
              </a:spcAft>
              <a:buClr>
                <a:schemeClr val="dk1"/>
              </a:buClr>
              <a:buSzPct val="100000"/>
              <a:buFont typeface="Noto Sans Symbols"/>
              <a:buNone/>
            </a:pPr>
            <a:r>
              <a:t/>
            </a:r>
            <a:endParaRPr b="1" sz="1800">
              <a:solidFill>
                <a:srgbClr val="0070C0"/>
              </a:solidFill>
              <a:latin typeface="Arial"/>
              <a:ea typeface="Arial"/>
              <a:cs typeface="Arial"/>
              <a:sym typeface="Arial"/>
            </a:endParaRPr>
          </a:p>
          <a:p>
            <a:pPr indent="-304800" lvl="0" marL="501650" rtl="0" algn="l">
              <a:lnSpc>
                <a:spcPct val="90000"/>
              </a:lnSpc>
              <a:spcBef>
                <a:spcPts val="1000"/>
              </a:spcBef>
              <a:spcAft>
                <a:spcPts val="0"/>
              </a:spcAft>
              <a:buClr>
                <a:schemeClr val="dk1"/>
              </a:buClr>
              <a:buSzPct val="100000"/>
              <a:buNone/>
            </a:pPr>
            <a:r>
              <a:t/>
            </a:r>
            <a:endParaRPr sz="2400">
              <a:latin typeface="Arial"/>
              <a:ea typeface="Arial"/>
              <a:cs typeface="Arial"/>
              <a:sym typeface="Arial"/>
            </a:endParaRPr>
          </a:p>
          <a:p>
            <a:pPr indent="-50800" lvl="0" marL="228600" rtl="0" algn="l">
              <a:lnSpc>
                <a:spcPct val="90000"/>
              </a:lnSpc>
              <a:spcBef>
                <a:spcPts val="1000"/>
              </a:spcBef>
              <a:spcAft>
                <a:spcPts val="1600"/>
              </a:spcAft>
              <a:buClr>
                <a:schemeClr val="dk1"/>
              </a:buClr>
              <a:buSzPct val="164705"/>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d438638e14_0_254"/>
          <p:cNvSpPr txBox="1"/>
          <p:nvPr>
            <p:ph idx="1" type="body"/>
          </p:nvPr>
        </p:nvSpPr>
        <p:spPr>
          <a:xfrm>
            <a:off x="609600" y="762000"/>
            <a:ext cx="10972800" cy="5181600"/>
          </a:xfrm>
          <a:prstGeom prst="rect">
            <a:avLst/>
          </a:prstGeom>
          <a:noFill/>
          <a:ln>
            <a:noFill/>
          </a:ln>
        </p:spPr>
        <p:txBody>
          <a:bodyPr anchorCtr="0" anchor="t" bIns="45700" lIns="91425" spcFirstLastPara="1" rIns="91425" wrap="square" tIns="45700">
            <a:normAutofit/>
          </a:bodyPr>
          <a:lstStyle/>
          <a:p>
            <a:pPr indent="-400050" lvl="0" marL="342900" rtl="0" algn="just">
              <a:spcBef>
                <a:spcPts val="0"/>
              </a:spcBef>
              <a:spcAft>
                <a:spcPts val="0"/>
              </a:spcAft>
              <a:buClr>
                <a:schemeClr val="dk1"/>
              </a:buClr>
              <a:buSzPts val="4100"/>
              <a:buChar char="●"/>
            </a:pPr>
            <a:r>
              <a:rPr b="1" lang="en-US" sz="2600"/>
              <a:t>Note:</a:t>
            </a:r>
            <a:r>
              <a:rPr b="1" lang="en-US" sz="2600"/>
              <a:t> Loops that test for a boolean condition must include some mechanism within the body for setting the expression to false. </a:t>
            </a:r>
            <a:endParaRPr b="1" sz="2600"/>
          </a:p>
          <a:p>
            <a:pPr indent="-400050" lvl="0" marL="342900" rtl="0" algn="just">
              <a:spcBef>
                <a:spcPts val="640"/>
              </a:spcBef>
              <a:spcAft>
                <a:spcPts val="0"/>
              </a:spcAft>
              <a:buClr>
                <a:schemeClr val="dk1"/>
              </a:buClr>
              <a:buSzPts val="4100"/>
              <a:buChar char="●"/>
            </a:pPr>
            <a:r>
              <a:rPr b="1" lang="en-US" sz="2600"/>
              <a:t>If the condition always evaluates to true, the result will be an infinite loop. </a:t>
            </a:r>
            <a:endParaRPr b="1" sz="2600"/>
          </a:p>
          <a:p>
            <a:pPr indent="-400050" lvl="0" marL="342900" rtl="0" algn="just">
              <a:spcBef>
                <a:spcPts val="640"/>
              </a:spcBef>
              <a:spcAft>
                <a:spcPts val="0"/>
              </a:spcAft>
              <a:buClr>
                <a:schemeClr val="dk1"/>
              </a:buClr>
              <a:buSzPts val="4100"/>
              <a:buChar char="●"/>
            </a:pPr>
            <a:r>
              <a:rPr b="1" lang="en-US" sz="2600"/>
              <a:t>Following are some examples of code that result in an infinite loop:</a:t>
            </a:r>
            <a:endParaRPr b="1" sz="2600"/>
          </a:p>
          <a:p>
            <a:pPr indent="-342900" lvl="1" marL="742950" rtl="0" algn="just">
              <a:spcBef>
                <a:spcPts val="560"/>
              </a:spcBef>
              <a:spcAft>
                <a:spcPts val="0"/>
              </a:spcAft>
              <a:buClr>
                <a:schemeClr val="dk1"/>
              </a:buClr>
              <a:buSzPts val="3700"/>
              <a:buChar char="○"/>
            </a:pPr>
            <a:r>
              <a:rPr b="1" lang="en-US" sz="2400"/>
              <a:t>while(true) { } </a:t>
            </a:r>
            <a:endParaRPr b="1" sz="2400"/>
          </a:p>
          <a:p>
            <a:pPr indent="-342900" lvl="1" marL="742950" rtl="0" algn="just">
              <a:spcBef>
                <a:spcPts val="560"/>
              </a:spcBef>
              <a:spcAft>
                <a:spcPts val="0"/>
              </a:spcAft>
              <a:buClr>
                <a:schemeClr val="dk1"/>
              </a:buClr>
              <a:buSzPts val="3700"/>
              <a:buChar char="○"/>
            </a:pPr>
            <a:r>
              <a:rPr b="1" lang="en-US" sz="2400"/>
              <a:t>for(;;) { } </a:t>
            </a:r>
            <a:endParaRPr b="1" sz="2400"/>
          </a:p>
          <a:p>
            <a:pPr indent="-342900" lvl="1" marL="742950" rtl="0" algn="just">
              <a:spcBef>
                <a:spcPts val="560"/>
              </a:spcBef>
              <a:spcAft>
                <a:spcPts val="0"/>
              </a:spcAft>
              <a:buClr>
                <a:schemeClr val="dk1"/>
              </a:buClr>
              <a:buSzPts val="3700"/>
              <a:buChar char="○"/>
            </a:pPr>
            <a:r>
              <a:rPr b="1" lang="en-US" sz="2400"/>
              <a:t>do{}while(true); </a:t>
            </a:r>
            <a:endParaRPr b="1" sz="2400"/>
          </a:p>
          <a:p>
            <a:pPr indent="-139700" lvl="0" marL="342900" rtl="0" algn="just">
              <a:spcBef>
                <a:spcPts val="640"/>
              </a:spcBef>
              <a:spcAft>
                <a:spcPts val="1600"/>
              </a:spcAft>
              <a:buClr>
                <a:schemeClr val="dk1"/>
              </a:buClr>
              <a:buSzPts val="3200"/>
              <a:buNone/>
            </a:pPr>
            <a:r>
              <a:t/>
            </a:r>
            <a:endParaRPr b="1" sz="2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30abcc03924_0_5"/>
          <p:cNvSpPr txBox="1"/>
          <p:nvPr>
            <p:ph type="title"/>
          </p:nvPr>
        </p:nvSpPr>
        <p:spPr>
          <a:xfrm>
            <a:off x="972600" y="1763267"/>
            <a:ext cx="10251300" cy="202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Arrays in C#</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30abcc03924_0_10"/>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Working with Arrays</a:t>
            </a:r>
            <a:endParaRPr/>
          </a:p>
        </p:txBody>
      </p:sp>
      <p:sp>
        <p:nvSpPr>
          <p:cNvPr id="436" name="Google Shape;436;g30abcc03924_0_10"/>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fontScale="85000" lnSpcReduction="20000"/>
          </a:bodyPr>
          <a:lstStyle/>
          <a:p>
            <a:pPr indent="-401320" lvl="0" marL="457200" rtl="0" algn="l">
              <a:lnSpc>
                <a:spcPct val="100000"/>
              </a:lnSpc>
              <a:spcBef>
                <a:spcPts val="0"/>
              </a:spcBef>
              <a:spcAft>
                <a:spcPts val="0"/>
              </a:spcAft>
              <a:buClr>
                <a:srgbClr val="000000"/>
              </a:buClr>
              <a:buSzPct val="100000"/>
              <a:buFont typeface="Arial"/>
              <a:buChar char="●"/>
            </a:pPr>
            <a:r>
              <a:rPr lang="en-US" sz="3200">
                <a:solidFill>
                  <a:srgbClr val="000000"/>
                </a:solidFill>
                <a:latin typeface="Calibri"/>
                <a:ea typeface="Calibri"/>
                <a:cs typeface="Calibri"/>
                <a:sym typeface="Calibri"/>
              </a:rPr>
              <a:t>As you study this section, answer the following questions:</a:t>
            </a:r>
            <a:endParaRPr sz="3200">
              <a:solidFill>
                <a:srgbClr val="000000"/>
              </a:solidFill>
              <a:latin typeface="Calibri"/>
              <a:ea typeface="Calibri"/>
              <a:cs typeface="Calibri"/>
              <a:sym typeface="Calibri"/>
            </a:endParaRPr>
          </a:p>
          <a:p>
            <a:pPr indent="-401320" lvl="0" marL="457200" rtl="0" algn="l">
              <a:lnSpc>
                <a:spcPct val="100000"/>
              </a:lnSpc>
              <a:spcBef>
                <a:spcPts val="640"/>
              </a:spcBef>
              <a:spcAft>
                <a:spcPts val="0"/>
              </a:spcAft>
              <a:buClr>
                <a:srgbClr val="000000"/>
              </a:buClr>
              <a:buSzPct val="100000"/>
              <a:buFont typeface="Arial"/>
              <a:buChar char="●"/>
            </a:pPr>
            <a:r>
              <a:rPr lang="en-US" sz="3200">
                <a:solidFill>
                  <a:srgbClr val="000000"/>
                </a:solidFill>
                <a:latin typeface="Calibri"/>
                <a:ea typeface="Calibri"/>
                <a:cs typeface="Calibri"/>
                <a:sym typeface="Calibri"/>
              </a:rPr>
              <a:t>Which array type is equivalent to a table with columns and rows?</a:t>
            </a:r>
            <a:endParaRPr sz="3200">
              <a:solidFill>
                <a:srgbClr val="000000"/>
              </a:solidFill>
              <a:latin typeface="Calibri"/>
              <a:ea typeface="Calibri"/>
              <a:cs typeface="Calibri"/>
              <a:sym typeface="Calibri"/>
            </a:endParaRPr>
          </a:p>
          <a:p>
            <a:pPr indent="-401320" lvl="0" marL="457200" rtl="0" algn="l">
              <a:lnSpc>
                <a:spcPct val="100000"/>
              </a:lnSpc>
              <a:spcBef>
                <a:spcPts val="640"/>
              </a:spcBef>
              <a:spcAft>
                <a:spcPts val="0"/>
              </a:spcAft>
              <a:buClr>
                <a:srgbClr val="000000"/>
              </a:buClr>
              <a:buSzPct val="100000"/>
              <a:buFont typeface="Arial"/>
              <a:buChar char="●"/>
            </a:pPr>
            <a:r>
              <a:rPr lang="en-US" sz="3200">
                <a:solidFill>
                  <a:srgbClr val="000000"/>
                </a:solidFill>
                <a:latin typeface="Calibri"/>
                <a:ea typeface="Calibri"/>
                <a:cs typeface="Calibri"/>
                <a:sym typeface="Calibri"/>
              </a:rPr>
              <a:t>Which array type is a collection of objects?</a:t>
            </a:r>
            <a:endParaRPr sz="3200">
              <a:solidFill>
                <a:srgbClr val="000000"/>
              </a:solidFill>
              <a:latin typeface="Calibri"/>
              <a:ea typeface="Calibri"/>
              <a:cs typeface="Calibri"/>
              <a:sym typeface="Calibri"/>
            </a:endParaRPr>
          </a:p>
          <a:p>
            <a:pPr indent="-401320" lvl="0" marL="457200" rtl="0" algn="l">
              <a:lnSpc>
                <a:spcPct val="100000"/>
              </a:lnSpc>
              <a:spcBef>
                <a:spcPts val="640"/>
              </a:spcBef>
              <a:spcAft>
                <a:spcPts val="0"/>
              </a:spcAft>
              <a:buClr>
                <a:srgbClr val="000000"/>
              </a:buClr>
              <a:buSzPct val="100000"/>
              <a:buFont typeface="Arial"/>
              <a:buChar char="●"/>
            </a:pPr>
            <a:r>
              <a:rPr lang="en-US" sz="3200">
                <a:solidFill>
                  <a:srgbClr val="000000"/>
                </a:solidFill>
                <a:latin typeface="Calibri"/>
                <a:ea typeface="Calibri"/>
                <a:cs typeface="Calibri"/>
                <a:sym typeface="Calibri"/>
              </a:rPr>
              <a:t>What number is used to access the first element in an array?</a:t>
            </a:r>
            <a:endParaRPr sz="3200">
              <a:solidFill>
                <a:srgbClr val="000000"/>
              </a:solidFill>
              <a:latin typeface="Calibri"/>
              <a:ea typeface="Calibri"/>
              <a:cs typeface="Calibri"/>
              <a:sym typeface="Calibri"/>
            </a:endParaRPr>
          </a:p>
          <a:p>
            <a:pPr indent="-401320" lvl="0" marL="457200" rtl="0" algn="l">
              <a:lnSpc>
                <a:spcPct val="100000"/>
              </a:lnSpc>
              <a:spcBef>
                <a:spcPts val="640"/>
              </a:spcBef>
              <a:spcAft>
                <a:spcPts val="0"/>
              </a:spcAft>
              <a:buClr>
                <a:srgbClr val="000000"/>
              </a:buClr>
              <a:buSzPct val="100000"/>
              <a:buFont typeface="Arial"/>
              <a:buChar char="●"/>
            </a:pPr>
            <a:r>
              <a:rPr lang="en-US" sz="3200">
                <a:solidFill>
                  <a:srgbClr val="000000"/>
                </a:solidFill>
                <a:latin typeface="Calibri"/>
                <a:ea typeface="Calibri"/>
                <a:cs typeface="Calibri"/>
                <a:sym typeface="Calibri"/>
              </a:rPr>
              <a:t>What type of values can be stored in an array? Can an array hold more than one type of value?</a:t>
            </a:r>
            <a:endParaRPr sz="3200">
              <a:solidFill>
                <a:srgbClr val="000000"/>
              </a:solidFill>
              <a:latin typeface="Calibri"/>
              <a:ea typeface="Calibri"/>
              <a:cs typeface="Calibri"/>
              <a:sym typeface="Calibri"/>
            </a:endParaRPr>
          </a:p>
          <a:p>
            <a:pPr indent="0" lvl="0" marL="457200" rtl="0" algn="l">
              <a:spcBef>
                <a:spcPts val="0"/>
              </a:spcBef>
              <a:spcAft>
                <a:spcPts val="1600"/>
              </a:spcAft>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2d438638e14_0_0"/>
          <p:cNvSpPr txBox="1"/>
          <p:nvPr>
            <p:ph type="title"/>
          </p:nvPr>
        </p:nvSpPr>
        <p:spPr>
          <a:xfrm>
            <a:off x="609600" y="152400"/>
            <a:ext cx="10972800" cy="487500"/>
          </a:xfrm>
          <a:prstGeom prst="rect">
            <a:avLst/>
          </a:prstGeom>
          <a:noFill/>
          <a:ln>
            <a:noFill/>
          </a:ln>
        </p:spPr>
        <p:txBody>
          <a:bodyPr anchorCtr="0" anchor="ctr" bIns="45700" lIns="91425" spcFirstLastPara="1" rIns="91425" wrap="square" tIns="45700">
            <a:noAutofit/>
          </a:bodyPr>
          <a:lstStyle/>
          <a:p>
            <a:pPr indent="457200" lvl="0" marL="2286000" rtl="0" algn="l">
              <a:spcBef>
                <a:spcPts val="0"/>
              </a:spcBef>
              <a:spcAft>
                <a:spcPts val="0"/>
              </a:spcAft>
              <a:buClr>
                <a:schemeClr val="dk1"/>
              </a:buClr>
              <a:buSzPts val="3200"/>
              <a:buFont typeface="Arial"/>
              <a:buNone/>
            </a:pPr>
            <a:r>
              <a:t/>
            </a:r>
            <a:endParaRPr sz="2900">
              <a:solidFill>
                <a:schemeClr val="accent1"/>
              </a:solidFill>
              <a:latin typeface="Lato"/>
              <a:ea typeface="Lato"/>
              <a:cs typeface="Lato"/>
              <a:sym typeface="Lato"/>
            </a:endParaRPr>
          </a:p>
          <a:p>
            <a:pPr indent="457200" lvl="0" marL="3657600" rtl="0" algn="l">
              <a:spcBef>
                <a:spcPts val="0"/>
              </a:spcBef>
              <a:spcAft>
                <a:spcPts val="0"/>
              </a:spcAft>
              <a:buClr>
                <a:schemeClr val="dk1"/>
              </a:buClr>
              <a:buSzPts val="3200"/>
              <a:buFont typeface="Arial"/>
              <a:buNone/>
            </a:pPr>
            <a:r>
              <a:rPr lang="en-US" sz="3200">
                <a:solidFill>
                  <a:schemeClr val="accent1"/>
                </a:solidFill>
                <a:latin typeface="Lato"/>
                <a:ea typeface="Lato"/>
                <a:cs typeface="Lato"/>
                <a:sym typeface="Lato"/>
              </a:rPr>
              <a:t>Array Facts</a:t>
            </a:r>
            <a:endParaRPr sz="3200">
              <a:solidFill>
                <a:schemeClr val="accent1"/>
              </a:solidFill>
              <a:latin typeface="Lato"/>
              <a:ea typeface="Lato"/>
              <a:cs typeface="Lato"/>
              <a:sym typeface="Lato"/>
            </a:endParaRPr>
          </a:p>
          <a:p>
            <a:pPr indent="0" lvl="0" marL="0" rtl="0" algn="ctr">
              <a:spcBef>
                <a:spcPts val="0"/>
              </a:spcBef>
              <a:spcAft>
                <a:spcPts val="0"/>
              </a:spcAft>
              <a:buClr>
                <a:schemeClr val="dk1"/>
              </a:buClr>
              <a:buSzPts val="2400"/>
              <a:buFont typeface="Calibri"/>
              <a:buNone/>
            </a:pPr>
            <a:r>
              <a:t/>
            </a:r>
            <a:endParaRPr sz="2900">
              <a:solidFill>
                <a:schemeClr val="accent1"/>
              </a:solidFill>
              <a:latin typeface="Lato"/>
              <a:ea typeface="Lato"/>
              <a:cs typeface="Lato"/>
              <a:sym typeface="Lato"/>
            </a:endParaRPr>
          </a:p>
        </p:txBody>
      </p:sp>
      <p:sp>
        <p:nvSpPr>
          <p:cNvPr id="442" name="Google Shape;442;g2d438638e14_0_0"/>
          <p:cNvSpPr txBox="1"/>
          <p:nvPr>
            <p:ph idx="1" type="body"/>
          </p:nvPr>
        </p:nvSpPr>
        <p:spPr>
          <a:xfrm>
            <a:off x="609600" y="1143000"/>
            <a:ext cx="10972800" cy="4983300"/>
          </a:xfrm>
          <a:prstGeom prst="rect">
            <a:avLst/>
          </a:prstGeom>
          <a:noFill/>
          <a:ln>
            <a:noFill/>
          </a:ln>
        </p:spPr>
        <p:txBody>
          <a:bodyPr anchorCtr="0" anchor="t" bIns="45700" lIns="91425" spcFirstLastPara="1" rIns="91425" wrap="square" tIns="45700">
            <a:normAutofit/>
          </a:bodyPr>
          <a:lstStyle/>
          <a:p>
            <a:pPr indent="-298450" lvl="0" marL="228600" rtl="0" algn="l">
              <a:spcBef>
                <a:spcPts val="640"/>
              </a:spcBef>
              <a:spcAft>
                <a:spcPts val="0"/>
              </a:spcAft>
              <a:buSzPts val="2900"/>
              <a:buChar char="●"/>
            </a:pPr>
            <a:r>
              <a:rPr b="1" lang="en-US" sz="2900"/>
              <a:t>An array is a group of contiguous memory locations that all have the same name and type.</a:t>
            </a:r>
            <a:endParaRPr b="1" sz="2900"/>
          </a:p>
          <a:p>
            <a:pPr indent="-323850" lvl="0" marL="342900" rtl="0" algn="l">
              <a:spcBef>
                <a:spcPts val="640"/>
              </a:spcBef>
              <a:spcAft>
                <a:spcPts val="0"/>
              </a:spcAft>
              <a:buClr>
                <a:schemeClr val="dk1"/>
              </a:buClr>
              <a:buSzPts val="2900"/>
              <a:buChar char="●"/>
            </a:pPr>
            <a:r>
              <a:rPr b="1" lang="en-US" sz="2900"/>
              <a:t>Arrays are reference-type objects that hold a set of related data, much like a list of data or a table.</a:t>
            </a:r>
            <a:endParaRPr b="1" sz="2900"/>
          </a:p>
          <a:p>
            <a:pPr indent="-323850" lvl="0" marL="342900" rtl="0" algn="l">
              <a:spcBef>
                <a:spcPts val="640"/>
              </a:spcBef>
              <a:spcAft>
                <a:spcPts val="1600"/>
              </a:spcAft>
              <a:buClr>
                <a:schemeClr val="dk1"/>
              </a:buClr>
              <a:buSzPts val="2900"/>
              <a:buChar char="●"/>
            </a:pPr>
            <a:r>
              <a:rPr b="1" lang="en-US" sz="2900"/>
              <a:t>The following table describes two simple array types. </a:t>
            </a:r>
            <a:endParaRPr b="1" sz="29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d438638e14_0_5"/>
          <p:cNvSpPr txBox="1"/>
          <p:nvPr>
            <p:ph type="title"/>
          </p:nvPr>
        </p:nvSpPr>
        <p:spPr>
          <a:xfrm>
            <a:off x="1117600" y="365125"/>
            <a:ext cx="140208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48" name="Google Shape;448;g2d438638e14_0_5"/>
          <p:cNvSpPr txBox="1"/>
          <p:nvPr>
            <p:ph idx="1" type="body"/>
          </p:nvPr>
        </p:nvSpPr>
        <p:spPr>
          <a:xfrm>
            <a:off x="1117600" y="1825625"/>
            <a:ext cx="14020800" cy="43512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1600"/>
              </a:spcAft>
              <a:buClr>
                <a:schemeClr val="dk1"/>
              </a:buClr>
              <a:buSzPts val="3200"/>
              <a:buNone/>
            </a:pPr>
            <a:r>
              <a:t/>
            </a:r>
            <a:endParaRPr/>
          </a:p>
        </p:txBody>
      </p:sp>
      <p:pic>
        <p:nvPicPr>
          <p:cNvPr id="449" name="Google Shape;449;g2d438638e14_0_5"/>
          <p:cNvPicPr preferRelativeResize="0"/>
          <p:nvPr/>
        </p:nvPicPr>
        <p:blipFill rotWithShape="1">
          <a:blip r:embed="rId3">
            <a:alphaModFix/>
          </a:blip>
          <a:srcRect b="0" l="0" r="0" t="0"/>
          <a:stretch/>
        </p:blipFill>
        <p:spPr>
          <a:xfrm>
            <a:off x="1117600" y="3328300"/>
            <a:ext cx="9276099" cy="2848525"/>
          </a:xfrm>
          <a:prstGeom prst="rect">
            <a:avLst/>
          </a:prstGeom>
          <a:noFill/>
          <a:ln>
            <a:noFill/>
          </a:ln>
        </p:spPr>
      </p:pic>
      <p:pic>
        <p:nvPicPr>
          <p:cNvPr id="450" name="Google Shape;450;g2d438638e14_0_5"/>
          <p:cNvPicPr preferRelativeResize="0"/>
          <p:nvPr/>
        </p:nvPicPr>
        <p:blipFill rotWithShape="1">
          <a:blip r:embed="rId4">
            <a:alphaModFix/>
          </a:blip>
          <a:srcRect b="0" l="0" r="0" t="0"/>
          <a:stretch/>
        </p:blipFill>
        <p:spPr>
          <a:xfrm>
            <a:off x="1054425" y="459675"/>
            <a:ext cx="9276099" cy="27053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d438638e14_0_12"/>
          <p:cNvSpPr txBox="1"/>
          <p:nvPr>
            <p:ph idx="1" type="body"/>
          </p:nvPr>
        </p:nvSpPr>
        <p:spPr>
          <a:xfrm>
            <a:off x="609600" y="609600"/>
            <a:ext cx="10972800" cy="5516700"/>
          </a:xfrm>
          <a:prstGeom prst="rect">
            <a:avLst/>
          </a:prstGeom>
          <a:noFill/>
          <a:ln>
            <a:noFill/>
          </a:ln>
        </p:spPr>
        <p:txBody>
          <a:bodyPr anchorCtr="0" anchor="t" bIns="45700" lIns="91425" spcFirstLastPara="1" rIns="91425" wrap="square" tIns="45700">
            <a:normAutofit/>
          </a:bodyPr>
          <a:lstStyle/>
          <a:p>
            <a:pPr indent="0" lvl="0" marL="228600" rtl="0" algn="l">
              <a:spcBef>
                <a:spcPts val="0"/>
              </a:spcBef>
              <a:spcAft>
                <a:spcPts val="0"/>
              </a:spcAft>
              <a:buNone/>
            </a:pPr>
            <a:r>
              <a:t/>
            </a:r>
            <a:endParaRPr b="1" sz="2400"/>
          </a:p>
          <a:p>
            <a:pPr indent="0" lvl="0" marL="228600" rtl="0" algn="l">
              <a:spcBef>
                <a:spcPts val="0"/>
              </a:spcBef>
              <a:spcAft>
                <a:spcPts val="0"/>
              </a:spcAft>
              <a:buNone/>
            </a:pPr>
            <a:r>
              <a:t/>
            </a:r>
            <a:endParaRPr b="1" sz="2400"/>
          </a:p>
          <a:p>
            <a:pPr indent="0" lvl="0" marL="228600" rtl="0" algn="l">
              <a:spcBef>
                <a:spcPts val="0"/>
              </a:spcBef>
              <a:spcAft>
                <a:spcPts val="0"/>
              </a:spcAft>
              <a:buNone/>
            </a:pPr>
            <a:r>
              <a:t/>
            </a:r>
            <a:endParaRPr b="1" sz="2400"/>
          </a:p>
          <a:p>
            <a:pPr indent="-292100" lvl="0" marL="342900" rtl="0" algn="l">
              <a:spcBef>
                <a:spcPts val="0"/>
              </a:spcBef>
              <a:spcAft>
                <a:spcPts val="0"/>
              </a:spcAft>
              <a:buClr>
                <a:schemeClr val="dk1"/>
              </a:buClr>
              <a:buSzPts val="2400"/>
              <a:buChar char="●"/>
            </a:pPr>
            <a:r>
              <a:rPr b="1" lang="en-US" sz="2400"/>
              <a:t>All elements in an array must be of the same type. </a:t>
            </a:r>
            <a:endParaRPr b="1" sz="2400"/>
          </a:p>
          <a:p>
            <a:pPr indent="-292100" lvl="0" marL="342900" rtl="0" algn="l">
              <a:spcBef>
                <a:spcPts val="0"/>
              </a:spcBef>
              <a:spcAft>
                <a:spcPts val="0"/>
              </a:spcAft>
              <a:buClr>
                <a:schemeClr val="dk1"/>
              </a:buClr>
              <a:buSzPts val="2400"/>
              <a:buChar char="●"/>
            </a:pPr>
            <a:r>
              <a:rPr b="1" lang="en-US" sz="2400"/>
              <a:t>When you declare an array, you begin by defining the data type, the number of elements in the array, and the array name.</a:t>
            </a:r>
            <a:endParaRPr b="1" sz="2400"/>
          </a:p>
          <a:p>
            <a:pPr indent="-292100" lvl="0" marL="342900" rtl="0" algn="l">
              <a:spcBef>
                <a:spcPts val="0"/>
              </a:spcBef>
              <a:spcAft>
                <a:spcPts val="0"/>
              </a:spcAft>
              <a:buClr>
                <a:schemeClr val="dk1"/>
              </a:buClr>
              <a:buSzPts val="2400"/>
              <a:buChar char="●"/>
            </a:pPr>
            <a:r>
              <a:rPr b="1" lang="en-US" sz="2400"/>
              <a:t> The following table compares various methods for declaring and initializing arrays.</a:t>
            </a:r>
            <a:endParaRPr b="1"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g30abcc03924_0_15"/>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t/>
            </a:r>
            <a:endParaRPr/>
          </a:p>
        </p:txBody>
      </p:sp>
      <p:sp>
        <p:nvSpPr>
          <p:cNvPr id="461" name="Google Shape;461;g30abcc03924_0_15"/>
          <p:cNvSpPr txBox="1"/>
          <p:nvPr>
            <p:ph idx="1" type="body"/>
          </p:nvPr>
        </p:nvSpPr>
        <p:spPr>
          <a:xfrm>
            <a:off x="972600" y="2771833"/>
            <a:ext cx="10251600" cy="30147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462" name="Google Shape;462;g30abcc03924_0_15"/>
          <p:cNvPicPr preferRelativeResize="0"/>
          <p:nvPr/>
        </p:nvPicPr>
        <p:blipFill rotWithShape="1">
          <a:blip r:embed="rId3">
            <a:alphaModFix/>
          </a:blip>
          <a:srcRect b="0" l="0" r="0" t="0"/>
          <a:stretch/>
        </p:blipFill>
        <p:spPr>
          <a:xfrm>
            <a:off x="972600" y="110750"/>
            <a:ext cx="9737275" cy="6311824"/>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30ba203c8a5_0_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Array initializers</a:t>
            </a:r>
            <a:endParaRPr/>
          </a:p>
        </p:txBody>
      </p:sp>
      <p:sp>
        <p:nvSpPr>
          <p:cNvPr id="468" name="Google Shape;468;g30ba203c8a5_0_22"/>
          <p:cNvSpPr txBox="1"/>
          <p:nvPr>
            <p:ph idx="1" type="body"/>
          </p:nvPr>
        </p:nvSpPr>
        <p:spPr>
          <a:xfrm>
            <a:off x="838200" y="1371600"/>
            <a:ext cx="10515600" cy="4031700"/>
          </a:xfrm>
          <a:prstGeom prst="rect">
            <a:avLst/>
          </a:prstGeom>
          <a:noFill/>
          <a:ln>
            <a:noFill/>
          </a:ln>
        </p:spPr>
        <p:txBody>
          <a:bodyPr anchorCtr="0" anchor="t" bIns="45700" lIns="91425" spcFirstLastPara="1" rIns="91425" wrap="square" tIns="45700">
            <a:noAutofit/>
          </a:bodyPr>
          <a:lstStyle/>
          <a:p>
            <a:pPr indent="-266700" lvl="0" marL="228600" rtl="0" algn="l">
              <a:lnSpc>
                <a:spcPct val="90000"/>
              </a:lnSpc>
              <a:spcBef>
                <a:spcPts val="0"/>
              </a:spcBef>
              <a:spcAft>
                <a:spcPts val="0"/>
              </a:spcAft>
              <a:buClr>
                <a:schemeClr val="dk1"/>
              </a:buClr>
              <a:buSzPts val="3400"/>
              <a:buChar char="●"/>
            </a:pPr>
            <a:r>
              <a:rPr b="1" lang="en-US" sz="2300"/>
              <a:t>Just as you use </a:t>
            </a:r>
            <a:r>
              <a:rPr b="1" lang="en-US" sz="2300"/>
              <a:t>compile-time initialization </a:t>
            </a:r>
            <a:r>
              <a:rPr b="1" lang="en-US" sz="2300"/>
              <a:t>with variables, you can initialize the elements of an array during declaration. The general form of the initialization follows:</a:t>
            </a:r>
            <a:endParaRPr b="1" sz="2300"/>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247650" lvl="0" marL="228600" rtl="0" algn="l">
              <a:lnSpc>
                <a:spcPct val="90000"/>
              </a:lnSpc>
              <a:spcBef>
                <a:spcPts val="1000"/>
              </a:spcBef>
              <a:spcAft>
                <a:spcPts val="0"/>
              </a:spcAft>
              <a:buClr>
                <a:schemeClr val="dk1"/>
              </a:buClr>
              <a:buSzPts val="3100"/>
              <a:buChar char="●"/>
            </a:pPr>
            <a:r>
              <a:rPr b="1" lang="en-US" sz="2000"/>
              <a:t>int </a:t>
            </a:r>
            <a:r>
              <a:rPr b="1" lang="en-US" sz="2000"/>
              <a:t>[ ] anArray = {100, 200, 400, 600};</a:t>
            </a:r>
            <a:br>
              <a:rPr b="1" lang="en-US" sz="2000"/>
            </a:br>
            <a:r>
              <a:rPr b="1" lang="en-US" sz="2000"/>
              <a:t>char </a:t>
            </a:r>
            <a:r>
              <a:rPr b="1" lang="en-US" sz="2000"/>
              <a:t>[ ] grade = </a:t>
            </a:r>
            <a:r>
              <a:rPr b="1" lang="en-US" sz="2000"/>
              <a:t>new char</a:t>
            </a:r>
            <a:r>
              <a:rPr b="1" lang="en-US" sz="2000"/>
              <a:t>[ ] {'A', 'B', 'C', 'D', 'F'};</a:t>
            </a:r>
            <a:br>
              <a:rPr b="1" lang="en-US" sz="2000"/>
            </a:br>
            <a:r>
              <a:rPr b="1" lang="en-US" sz="2000"/>
              <a:t>double </a:t>
            </a:r>
            <a:r>
              <a:rPr b="1" lang="en-US" sz="2000"/>
              <a:t>[ ] depth = </a:t>
            </a:r>
            <a:r>
              <a:rPr b="1" lang="en-US" sz="2000"/>
              <a:t>new double</a:t>
            </a:r>
            <a:r>
              <a:rPr b="1" lang="en-US" sz="2000"/>
              <a:t>[2] {2.5, 3}; </a:t>
            </a:r>
            <a:endParaRPr b="1" sz="2000"/>
          </a:p>
          <a:p>
            <a:pPr indent="0" lvl="0" marL="0" rtl="0" algn="l">
              <a:lnSpc>
                <a:spcPct val="90000"/>
              </a:lnSpc>
              <a:spcBef>
                <a:spcPts val="1000"/>
              </a:spcBef>
              <a:spcAft>
                <a:spcPts val="1600"/>
              </a:spcAft>
              <a:buClr>
                <a:schemeClr val="dk1"/>
              </a:buClr>
              <a:buSzPts val="2800"/>
              <a:buNone/>
            </a:pPr>
            <a:br>
              <a:rPr b="1" lang="en-US"/>
            </a:br>
            <a:br>
              <a:rPr lang="en-US"/>
            </a:br>
            <a:endParaRPr/>
          </a:p>
        </p:txBody>
      </p:sp>
      <p:pic>
        <p:nvPicPr>
          <p:cNvPr id="469" name="Google Shape;469;g30ba203c8a5_0_22"/>
          <p:cNvPicPr preferRelativeResize="0"/>
          <p:nvPr/>
        </p:nvPicPr>
        <p:blipFill rotWithShape="1">
          <a:blip r:embed="rId3">
            <a:alphaModFix/>
          </a:blip>
          <a:srcRect b="0" l="0" r="0" t="0"/>
          <a:stretch/>
        </p:blipFill>
        <p:spPr>
          <a:xfrm>
            <a:off x="1089504" y="2990376"/>
            <a:ext cx="8487960" cy="447737"/>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30ba203c8a5_0_28"/>
          <p:cNvSpPr txBox="1"/>
          <p:nvPr>
            <p:ph type="title"/>
          </p:nvPr>
        </p:nvSpPr>
        <p:spPr>
          <a:xfrm>
            <a:off x="0" y="365000"/>
            <a:ext cx="10983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Memory allocation of array elements</a:t>
            </a:r>
            <a:endParaRPr/>
          </a:p>
        </p:txBody>
      </p:sp>
      <p:sp>
        <p:nvSpPr>
          <p:cNvPr id="475" name="Google Shape;475;g30ba203c8a5_0_28"/>
          <p:cNvSpPr txBox="1"/>
          <p:nvPr>
            <p:ph idx="1" type="body"/>
          </p:nvPr>
        </p:nvSpPr>
        <p:spPr>
          <a:xfrm>
            <a:off x="97975" y="1690701"/>
            <a:ext cx="11255700" cy="4900500"/>
          </a:xfrm>
          <a:prstGeom prst="rect">
            <a:avLst/>
          </a:prstGeom>
          <a:noFill/>
          <a:ln>
            <a:noFill/>
          </a:ln>
        </p:spPr>
        <p:txBody>
          <a:bodyPr anchorCtr="0" anchor="t" bIns="45700" lIns="91425" spcFirstLastPara="1" rIns="91425" wrap="square" tIns="45700">
            <a:normAutofit/>
          </a:bodyPr>
          <a:lstStyle/>
          <a:p>
            <a:pPr indent="-64135" lvl="0" marL="228600" rtl="0" algn="l">
              <a:lnSpc>
                <a:spcPct val="90000"/>
              </a:lnSpc>
              <a:spcBef>
                <a:spcPts val="1000"/>
              </a:spcBef>
              <a:spcAft>
                <a:spcPts val="0"/>
              </a:spcAft>
              <a:buClr>
                <a:schemeClr val="dk1"/>
              </a:buClr>
              <a:buSzPts val="2800"/>
              <a:buNone/>
            </a:pPr>
            <a:r>
              <a:t/>
            </a:r>
            <a:endParaRPr/>
          </a:p>
          <a:p>
            <a:pPr indent="-64135" lvl="0" marL="228600" rtl="0" algn="l">
              <a:lnSpc>
                <a:spcPct val="90000"/>
              </a:lnSpc>
              <a:spcBef>
                <a:spcPts val="1000"/>
              </a:spcBef>
              <a:spcAft>
                <a:spcPts val="0"/>
              </a:spcAft>
              <a:buClr>
                <a:schemeClr val="dk1"/>
              </a:buClr>
              <a:buSzPts val="2800"/>
              <a:buNone/>
            </a:pPr>
            <a:r>
              <a:t/>
            </a:r>
            <a:endParaRPr/>
          </a:p>
          <a:p>
            <a:pPr indent="-64135" lvl="0" marL="228600" rtl="0" algn="l">
              <a:lnSpc>
                <a:spcPct val="90000"/>
              </a:lnSpc>
              <a:spcBef>
                <a:spcPts val="1000"/>
              </a:spcBef>
              <a:spcAft>
                <a:spcPts val="0"/>
              </a:spcAft>
              <a:buClr>
                <a:schemeClr val="dk1"/>
              </a:buClr>
              <a:buSzPts val="2800"/>
              <a:buNone/>
            </a:pPr>
            <a:r>
              <a:t/>
            </a:r>
            <a:endParaRPr/>
          </a:p>
          <a:p>
            <a:pPr indent="-64135" lvl="0" marL="228600" rtl="0" algn="l">
              <a:lnSpc>
                <a:spcPct val="90000"/>
              </a:lnSpc>
              <a:spcBef>
                <a:spcPts val="1000"/>
              </a:spcBef>
              <a:spcAft>
                <a:spcPts val="0"/>
              </a:spcAft>
              <a:buClr>
                <a:schemeClr val="dk1"/>
              </a:buClr>
              <a:buSzPts val="2800"/>
              <a:buNone/>
            </a:pPr>
            <a:r>
              <a:t/>
            </a:r>
            <a:endParaRPr/>
          </a:p>
          <a:p>
            <a:pPr indent="-64135" lvl="0" marL="228600" rtl="0" algn="l">
              <a:lnSpc>
                <a:spcPct val="90000"/>
              </a:lnSpc>
              <a:spcBef>
                <a:spcPts val="1000"/>
              </a:spcBef>
              <a:spcAft>
                <a:spcPts val="0"/>
              </a:spcAft>
              <a:buClr>
                <a:schemeClr val="dk1"/>
              </a:buClr>
              <a:buSzPts val="2800"/>
              <a:buNone/>
            </a:pPr>
            <a:r>
              <a:t/>
            </a:r>
            <a:endParaRPr/>
          </a:p>
          <a:p>
            <a:pPr indent="-64135" lvl="0" marL="228600" rtl="0" algn="l">
              <a:lnSpc>
                <a:spcPct val="90000"/>
              </a:lnSpc>
              <a:spcBef>
                <a:spcPts val="1000"/>
              </a:spcBef>
              <a:spcAft>
                <a:spcPts val="0"/>
              </a:spcAft>
              <a:buClr>
                <a:schemeClr val="dk1"/>
              </a:buClr>
              <a:buSzPts val="2800"/>
              <a:buNone/>
            </a:pPr>
            <a:r>
              <a:t/>
            </a:r>
            <a:endParaRPr/>
          </a:p>
          <a:p>
            <a:pPr indent="-280035" lvl="0" marL="228600" rtl="0" algn="l">
              <a:lnSpc>
                <a:spcPct val="90000"/>
              </a:lnSpc>
              <a:spcBef>
                <a:spcPts val="1000"/>
              </a:spcBef>
              <a:spcAft>
                <a:spcPts val="0"/>
              </a:spcAft>
              <a:buClr>
                <a:schemeClr val="dk1"/>
              </a:buClr>
              <a:buSzPts val="3400"/>
              <a:buChar char="●"/>
            </a:pPr>
            <a:r>
              <a:rPr b="1" lang="en-US" sz="2300"/>
              <a:t>Accessing an array is done by specifying the identifier and the index of the array in square brackets.</a:t>
            </a:r>
            <a:endParaRPr b="1" sz="2300"/>
          </a:p>
          <a:p>
            <a:pPr indent="-280035" lvl="0" marL="228600" rtl="0" algn="l">
              <a:lnSpc>
                <a:spcPct val="90000"/>
              </a:lnSpc>
              <a:spcBef>
                <a:spcPts val="1000"/>
              </a:spcBef>
              <a:spcAft>
                <a:spcPts val="0"/>
              </a:spcAft>
              <a:buClr>
                <a:schemeClr val="dk1"/>
              </a:buClr>
              <a:buSzPts val="3400"/>
              <a:buChar char="●"/>
            </a:pPr>
            <a:r>
              <a:rPr b="1" lang="en-US" sz="2300"/>
              <a:t>grade[0]//accessing the first element</a:t>
            </a:r>
            <a:endParaRPr b="1" sz="2300"/>
          </a:p>
          <a:p>
            <a:pPr indent="-280035" lvl="0" marL="228600" rtl="0" algn="l">
              <a:lnSpc>
                <a:spcPct val="90000"/>
              </a:lnSpc>
              <a:spcBef>
                <a:spcPts val="1000"/>
              </a:spcBef>
              <a:spcAft>
                <a:spcPts val="0"/>
              </a:spcAft>
              <a:buClr>
                <a:schemeClr val="dk1"/>
              </a:buClr>
              <a:buSzPts val="3400"/>
              <a:buChar char="●"/>
            </a:pPr>
            <a:r>
              <a:rPr b="1" lang="en-US" sz="2300"/>
              <a:t>grade[4]//accessing the fourth element</a:t>
            </a:r>
            <a:endParaRPr b="1" sz="2300"/>
          </a:p>
          <a:p>
            <a:pPr indent="-64135" lvl="0" marL="228600" rtl="0" algn="l">
              <a:lnSpc>
                <a:spcPct val="90000"/>
              </a:lnSpc>
              <a:spcBef>
                <a:spcPts val="1000"/>
              </a:spcBef>
              <a:spcAft>
                <a:spcPts val="1600"/>
              </a:spcAft>
              <a:buClr>
                <a:schemeClr val="dk1"/>
              </a:buClr>
              <a:buSzPts val="2800"/>
              <a:buNone/>
            </a:pPr>
            <a:r>
              <a:t/>
            </a:r>
            <a:endParaRPr b="1" sz="2300"/>
          </a:p>
        </p:txBody>
      </p:sp>
      <p:pic>
        <p:nvPicPr>
          <p:cNvPr id="476" name="Google Shape;476;g30ba203c8a5_0_28"/>
          <p:cNvPicPr preferRelativeResize="0"/>
          <p:nvPr/>
        </p:nvPicPr>
        <p:blipFill rotWithShape="1">
          <a:blip r:embed="rId3">
            <a:alphaModFix/>
          </a:blip>
          <a:srcRect b="0" l="0" r="0" t="0"/>
          <a:stretch/>
        </p:blipFill>
        <p:spPr>
          <a:xfrm>
            <a:off x="292707" y="1775068"/>
            <a:ext cx="8278381" cy="215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latin typeface="Arial Black"/>
                <a:ea typeface="Arial Black"/>
                <a:cs typeface="Arial Black"/>
                <a:sym typeface="Arial Black"/>
              </a:rPr>
              <a:t>Cont</a:t>
            </a:r>
            <a:r>
              <a:rPr lang="en-US"/>
              <a:t>.</a:t>
            </a:r>
            <a:endParaRPr/>
          </a:p>
        </p:txBody>
      </p:sp>
      <p:sp>
        <p:nvSpPr>
          <p:cNvPr id="124" name="Google Shape;12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86385" lvl="0" marL="228600" rtl="0" algn="l">
              <a:lnSpc>
                <a:spcPct val="90000"/>
              </a:lnSpc>
              <a:spcBef>
                <a:spcPts val="0"/>
              </a:spcBef>
              <a:spcAft>
                <a:spcPts val="0"/>
              </a:spcAft>
              <a:buClr>
                <a:schemeClr val="dk1"/>
              </a:buClr>
              <a:buSzPts val="3500"/>
              <a:buChar char="●"/>
            </a:pPr>
            <a:r>
              <a:rPr lang="en-US" sz="2400"/>
              <a:t>The </a:t>
            </a:r>
            <a:r>
              <a:rPr b="1" lang="en-US" sz="2400"/>
              <a:t>short </a:t>
            </a:r>
            <a:r>
              <a:rPr lang="en-US" sz="2400"/>
              <a:t>type is a </a:t>
            </a:r>
            <a:r>
              <a:rPr b="1" lang="en-US" sz="2400"/>
              <a:t>16-bit signed integer</a:t>
            </a:r>
            <a:r>
              <a:rPr lang="en-US" sz="2400"/>
              <a:t>. Its minimal value is</a:t>
            </a:r>
            <a:br>
              <a:rPr lang="en-US" sz="2400"/>
            </a:br>
            <a:r>
              <a:rPr b="1" lang="en-US" sz="2400"/>
              <a:t>Int16.MinValue </a:t>
            </a:r>
            <a:r>
              <a:rPr lang="en-US" sz="2400"/>
              <a:t>= -32768 , and the maximum is </a:t>
            </a:r>
            <a:r>
              <a:rPr b="1" lang="en-US" sz="2400"/>
              <a:t>Int16.MaxValue </a:t>
            </a:r>
            <a:r>
              <a:rPr lang="en-US" sz="2400"/>
              <a:t>= 32767. The default value for </a:t>
            </a:r>
            <a:r>
              <a:rPr b="1" lang="en-US" sz="2400"/>
              <a:t>short </a:t>
            </a:r>
            <a:r>
              <a:rPr lang="en-US" sz="2400"/>
              <a:t>type is the number 0. </a:t>
            </a:r>
            <a:endParaRPr sz="2400"/>
          </a:p>
          <a:p>
            <a:pPr indent="-286385" lvl="0" marL="228600" rtl="0" algn="l">
              <a:lnSpc>
                <a:spcPct val="90000"/>
              </a:lnSpc>
              <a:spcBef>
                <a:spcPts val="1000"/>
              </a:spcBef>
              <a:spcAft>
                <a:spcPts val="0"/>
              </a:spcAft>
              <a:buClr>
                <a:schemeClr val="dk1"/>
              </a:buClr>
              <a:buSzPts val="3500"/>
              <a:buChar char="●"/>
            </a:pPr>
            <a:r>
              <a:rPr lang="en-US" sz="2400"/>
              <a:t>The </a:t>
            </a:r>
            <a:r>
              <a:rPr b="1" lang="en-US" sz="2400"/>
              <a:t>ushort </a:t>
            </a:r>
            <a:r>
              <a:rPr lang="en-US" sz="2400"/>
              <a:t>type is </a:t>
            </a:r>
            <a:r>
              <a:rPr b="1" lang="en-US" sz="2400"/>
              <a:t>16-bit unsigned integer</a:t>
            </a:r>
            <a:r>
              <a:rPr lang="en-US" sz="2400"/>
              <a:t>. The minimum value that it can store is </a:t>
            </a:r>
            <a:r>
              <a:rPr b="1" lang="en-US" sz="2400"/>
              <a:t>UInt16.MinValue </a:t>
            </a:r>
            <a:r>
              <a:rPr lang="en-US" sz="2400"/>
              <a:t>= 0, and the minimum value is –</a:t>
            </a:r>
            <a:br>
              <a:rPr lang="en-US" sz="2400"/>
            </a:br>
            <a:r>
              <a:rPr b="1" lang="en-US" sz="2400"/>
              <a:t>UInt16.MaxValue </a:t>
            </a:r>
            <a:r>
              <a:rPr lang="en-US" sz="2400"/>
              <a:t>= 65535. Its default value is the number 0. </a:t>
            </a:r>
            <a:endParaRPr sz="2400"/>
          </a:p>
          <a:p>
            <a:pPr indent="-286385" lvl="0" marL="228600" rtl="0" algn="l">
              <a:lnSpc>
                <a:spcPct val="90000"/>
              </a:lnSpc>
              <a:spcBef>
                <a:spcPts val="1000"/>
              </a:spcBef>
              <a:spcAft>
                <a:spcPts val="1600"/>
              </a:spcAft>
              <a:buClr>
                <a:schemeClr val="dk1"/>
              </a:buClr>
              <a:buSzPts val="3500"/>
              <a:buChar char="●"/>
            </a:pPr>
            <a:r>
              <a:rPr b="1" lang="en-US" sz="2400"/>
              <a:t>Int</a:t>
            </a:r>
            <a:r>
              <a:rPr lang="en-US" sz="2400"/>
              <a:t>  It is a </a:t>
            </a:r>
            <a:r>
              <a:rPr b="1" lang="en-US" sz="2400"/>
              <a:t>32-bit signed integer</a:t>
            </a:r>
            <a:r>
              <a:rPr lang="en-US" sz="2400"/>
              <a:t>. As we can notice, the growth of bits increases the possible values that a type can store. The default value for </a:t>
            </a:r>
            <a:r>
              <a:rPr b="1" lang="en-US" sz="2400"/>
              <a:t>int </a:t>
            </a:r>
            <a:r>
              <a:rPr lang="en-US" sz="2400"/>
              <a:t>is 0. </a:t>
            </a:r>
            <a:br>
              <a:rPr lang="en-US" sz="2400"/>
            </a:br>
            <a:br>
              <a:rPr lang="en-US" sz="2400"/>
            </a:br>
            <a:br>
              <a:rPr lang="en-US" sz="2400"/>
            </a:b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30ba203c8a5_0_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482" name="Google Shape;482;g30ba203c8a5_0_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67335" lvl="0" marL="228600" rtl="0" algn="l">
              <a:lnSpc>
                <a:spcPct val="90000"/>
              </a:lnSpc>
              <a:spcBef>
                <a:spcPts val="0"/>
              </a:spcBef>
              <a:spcAft>
                <a:spcPts val="0"/>
              </a:spcAft>
              <a:buClr>
                <a:schemeClr val="dk1"/>
              </a:buClr>
              <a:buSzPts val="3200"/>
              <a:buChar char="●"/>
            </a:pPr>
            <a:r>
              <a:rPr b="1" lang="en-US" sz="2100"/>
              <a:t>The score array with 14 element can be summed in the following two manners.</a:t>
            </a:r>
            <a:endParaRPr b="1" sz="2100"/>
          </a:p>
          <a:p>
            <a:pPr indent="-267335" lvl="0" marL="228600" rtl="0" algn="l">
              <a:lnSpc>
                <a:spcPct val="90000"/>
              </a:lnSpc>
              <a:spcBef>
                <a:spcPts val="1000"/>
              </a:spcBef>
              <a:spcAft>
                <a:spcPts val="0"/>
              </a:spcAft>
              <a:buClr>
                <a:schemeClr val="dk1"/>
              </a:buClr>
              <a:buSzPts val="3200"/>
              <a:buChar char="●"/>
            </a:pPr>
            <a:r>
              <a:rPr b="1" lang="en-US" sz="2100"/>
              <a:t>total = score[0] + score[1] + score[2] + score[3] +</a:t>
            </a:r>
            <a:br>
              <a:rPr b="1" lang="en-US" sz="2100"/>
            </a:br>
            <a:r>
              <a:rPr b="1" lang="en-US" sz="2100"/>
              <a:t>score[4] + score[5] + score[6] + score[7] +</a:t>
            </a:r>
            <a:br>
              <a:rPr b="1" lang="en-US" sz="2100"/>
            </a:br>
            <a:r>
              <a:rPr b="1" lang="en-US" sz="2100"/>
              <a:t>score[8] + score[9] + score[10] + score[11] +</a:t>
            </a:r>
            <a:br>
              <a:rPr b="1" lang="en-US" sz="2100"/>
            </a:br>
            <a:r>
              <a:rPr b="1" lang="en-US" sz="2100"/>
              <a:t>score[12] + score[13]; </a:t>
            </a:r>
            <a:endParaRPr b="1" sz="2100"/>
          </a:p>
          <a:p>
            <a:pPr indent="-267335" lvl="0" marL="228600" rtl="0" algn="l">
              <a:lnSpc>
                <a:spcPct val="90000"/>
              </a:lnSpc>
              <a:spcBef>
                <a:spcPts val="1000"/>
              </a:spcBef>
              <a:spcAft>
                <a:spcPts val="0"/>
              </a:spcAft>
              <a:buClr>
                <a:schemeClr val="dk1"/>
              </a:buClr>
              <a:buSzPts val="3200"/>
              <a:buChar char="●"/>
            </a:pPr>
            <a:r>
              <a:rPr b="1" lang="en-US" sz="2100"/>
              <a:t>Better way to sum values in the score array</a:t>
            </a:r>
            <a:endParaRPr b="1" sz="2100"/>
          </a:p>
          <a:p>
            <a:pPr indent="0" lvl="0" marL="0" rtl="0" algn="l">
              <a:lnSpc>
                <a:spcPct val="90000"/>
              </a:lnSpc>
              <a:spcBef>
                <a:spcPts val="1000"/>
              </a:spcBef>
              <a:spcAft>
                <a:spcPts val="1600"/>
              </a:spcAft>
              <a:buClr>
                <a:schemeClr val="dk1"/>
              </a:buClr>
              <a:buSzPts val="2800"/>
              <a:buNone/>
            </a:pPr>
            <a:r>
              <a:rPr b="1" lang="en-US" sz="2100"/>
              <a:t>  for </a:t>
            </a:r>
            <a:r>
              <a:rPr b="1" lang="en-US" sz="2100"/>
              <a:t>(</a:t>
            </a:r>
            <a:r>
              <a:rPr b="1" lang="en-US" sz="2100"/>
              <a:t>int </a:t>
            </a:r>
            <a:r>
              <a:rPr b="1" lang="en-US" sz="2100"/>
              <a:t>i = 0; i &lt; score.Length; i++)</a:t>
            </a:r>
            <a:br>
              <a:rPr b="1" lang="en-US" sz="2100"/>
            </a:br>
            <a:r>
              <a:rPr b="1" lang="en-US" sz="2100"/>
              <a:t>   {</a:t>
            </a:r>
            <a:br>
              <a:rPr b="1" lang="en-US" sz="2100"/>
            </a:br>
            <a:r>
              <a:rPr b="1" lang="en-US" sz="2100"/>
              <a:t>     total += score[i];</a:t>
            </a:r>
            <a:br>
              <a:rPr b="1" lang="en-US" sz="2100"/>
            </a:br>
            <a:r>
              <a:rPr b="1" lang="en-US" sz="2100"/>
              <a:t>    } </a:t>
            </a:r>
            <a:br>
              <a:rPr b="1" lang="en-US" sz="2100"/>
            </a:br>
            <a:endParaRPr b="1" sz="21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30ba203c8a5_0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Using foreach with arrays </a:t>
            </a:r>
            <a:endParaRPr/>
          </a:p>
        </p:txBody>
      </p:sp>
      <p:sp>
        <p:nvSpPr>
          <p:cNvPr id="488" name="Google Shape;488;g30ba203c8a5_0_39"/>
          <p:cNvSpPr txBox="1"/>
          <p:nvPr>
            <p:ph idx="1" type="body"/>
          </p:nvPr>
        </p:nvSpPr>
        <p:spPr>
          <a:xfrm>
            <a:off x="471055" y="1690689"/>
            <a:ext cx="10882800" cy="4890300"/>
          </a:xfrm>
          <a:prstGeom prst="rect">
            <a:avLst/>
          </a:prstGeom>
          <a:noFill/>
          <a:ln>
            <a:noFill/>
          </a:ln>
        </p:spPr>
        <p:txBody>
          <a:bodyPr anchorCtr="0" anchor="t" bIns="45700" lIns="91425" spcFirstLastPara="1" rIns="91425" wrap="square" tIns="45700">
            <a:noAutofit/>
          </a:bodyPr>
          <a:lstStyle/>
          <a:p>
            <a:pPr indent="-294005" lvl="0" marL="228600" rtl="0" algn="l">
              <a:lnSpc>
                <a:spcPct val="70000"/>
              </a:lnSpc>
              <a:spcBef>
                <a:spcPts val="0"/>
              </a:spcBef>
              <a:spcAft>
                <a:spcPts val="0"/>
              </a:spcAft>
              <a:buClr>
                <a:schemeClr val="dk1"/>
              </a:buClr>
              <a:buSzPts val="3200"/>
              <a:buChar char="●"/>
            </a:pPr>
            <a:r>
              <a:rPr b="1" lang="en-US" sz="2100"/>
              <a:t>The </a:t>
            </a:r>
            <a:r>
              <a:rPr b="1" lang="en-US" sz="2100"/>
              <a:t>foreach </a:t>
            </a:r>
            <a:r>
              <a:rPr b="1" lang="en-US" sz="2100"/>
              <a:t>loop can be used to iterate through an array. However, it can be used for read-only access to the elements. </a:t>
            </a:r>
            <a:endParaRPr b="1" sz="2100"/>
          </a:p>
          <a:p>
            <a:pPr indent="0" lvl="0" marL="228600" rtl="0" algn="l">
              <a:lnSpc>
                <a:spcPct val="70000"/>
              </a:lnSpc>
              <a:spcBef>
                <a:spcPts val="0"/>
              </a:spcBef>
              <a:spcAft>
                <a:spcPts val="0"/>
              </a:spcAft>
              <a:buNone/>
            </a:pPr>
            <a:r>
              <a:t/>
            </a:r>
            <a:endParaRPr b="1" sz="2100"/>
          </a:p>
          <a:p>
            <a:pPr indent="-90804" lvl="0" marL="228600" rtl="0" algn="l">
              <a:lnSpc>
                <a:spcPct val="70000"/>
              </a:lnSpc>
              <a:spcBef>
                <a:spcPts val="1000"/>
              </a:spcBef>
              <a:spcAft>
                <a:spcPts val="0"/>
              </a:spcAft>
              <a:buClr>
                <a:schemeClr val="dk1"/>
              </a:buClr>
              <a:buSzPts val="2800"/>
              <a:buNone/>
            </a:pPr>
            <a:r>
              <a:t/>
            </a:r>
            <a:endParaRPr b="1" sz="2100"/>
          </a:p>
          <a:p>
            <a:pPr indent="-294005" lvl="0" marL="228600" rtl="0" algn="l">
              <a:lnSpc>
                <a:spcPct val="70000"/>
              </a:lnSpc>
              <a:spcBef>
                <a:spcPts val="1000"/>
              </a:spcBef>
              <a:spcAft>
                <a:spcPts val="0"/>
              </a:spcAft>
              <a:buClr>
                <a:schemeClr val="dk1"/>
              </a:buClr>
              <a:buSzPts val="3200"/>
              <a:buChar char="●"/>
            </a:pPr>
            <a:r>
              <a:rPr b="1" lang="en-US" sz="2100"/>
              <a:t>T</a:t>
            </a:r>
            <a:r>
              <a:rPr b="1" lang="en-US" sz="2100"/>
              <a:t>he </a:t>
            </a:r>
            <a:r>
              <a:rPr b="1" lang="en-US" sz="2100"/>
              <a:t>foreach </a:t>
            </a:r>
            <a:r>
              <a:rPr b="1" lang="en-US" sz="2100"/>
              <a:t>loop cannot be used to change the contents of any of the elements in an array. </a:t>
            </a:r>
            <a:endParaRPr b="1" sz="2100"/>
          </a:p>
          <a:p>
            <a:pPr indent="-224155" lvl="0" marL="228600" rtl="0" algn="l">
              <a:lnSpc>
                <a:spcPct val="70000"/>
              </a:lnSpc>
              <a:spcBef>
                <a:spcPts val="1000"/>
              </a:spcBef>
              <a:spcAft>
                <a:spcPts val="0"/>
              </a:spcAft>
              <a:buSzPts val="2100"/>
              <a:buChar char="●"/>
            </a:pPr>
            <a:r>
              <a:rPr b="1" lang="en-US" sz="2100"/>
              <a:t>It is designed to only iterate through collections, making sure every item in the array is visited.</a:t>
            </a:r>
            <a:endParaRPr b="1" sz="2100"/>
          </a:p>
          <a:p>
            <a:pPr indent="-294005" lvl="0" marL="228600" rtl="0" algn="l">
              <a:lnSpc>
                <a:spcPct val="70000"/>
              </a:lnSpc>
              <a:spcBef>
                <a:spcPts val="1000"/>
              </a:spcBef>
              <a:spcAft>
                <a:spcPts val="0"/>
              </a:spcAft>
              <a:buClr>
                <a:schemeClr val="dk1"/>
              </a:buClr>
              <a:buSzPts val="3200"/>
              <a:buChar char="●"/>
            </a:pPr>
            <a:r>
              <a:rPr b="1" lang="en-US" sz="2100"/>
              <a:t>Int total =0;</a:t>
            </a:r>
            <a:endParaRPr b="1" sz="2100"/>
          </a:p>
          <a:p>
            <a:pPr indent="-294005" lvl="0" marL="228600" rtl="0" algn="l">
              <a:lnSpc>
                <a:spcPct val="70000"/>
              </a:lnSpc>
              <a:spcBef>
                <a:spcPts val="1000"/>
              </a:spcBef>
              <a:spcAft>
                <a:spcPts val="0"/>
              </a:spcAft>
              <a:buClr>
                <a:schemeClr val="dk1"/>
              </a:buClr>
              <a:buSzPts val="3200"/>
              <a:buChar char="●"/>
            </a:pPr>
            <a:r>
              <a:rPr b="1" lang="en-US" sz="2100"/>
              <a:t>foreach</a:t>
            </a:r>
            <a:r>
              <a:rPr b="1" lang="en-US" sz="2100"/>
              <a:t>(</a:t>
            </a:r>
            <a:r>
              <a:rPr b="1" lang="en-US" sz="2100"/>
              <a:t>int </a:t>
            </a:r>
            <a:r>
              <a:rPr b="1" lang="en-US" sz="2100"/>
              <a:t>val </a:t>
            </a:r>
            <a:r>
              <a:rPr b="1" lang="en-US" sz="2100"/>
              <a:t>in </a:t>
            </a:r>
            <a:r>
              <a:rPr b="1" lang="en-US" sz="2100"/>
              <a:t>score)</a:t>
            </a:r>
            <a:br>
              <a:rPr b="1" lang="en-US" sz="2100"/>
            </a:br>
            <a:r>
              <a:rPr b="1" lang="en-US" sz="2100"/>
              <a:t>{</a:t>
            </a:r>
            <a:br>
              <a:rPr b="1" lang="en-US" sz="2100"/>
            </a:br>
            <a:r>
              <a:rPr b="1" lang="en-US" sz="2100"/>
              <a:t>total += val;</a:t>
            </a:r>
            <a:br>
              <a:rPr b="1" lang="en-US" sz="2100"/>
            </a:br>
            <a:r>
              <a:rPr b="1" lang="en-US" sz="2100"/>
              <a:t>}</a:t>
            </a:r>
            <a:br>
              <a:rPr b="1" lang="en-US" sz="2100"/>
            </a:br>
            <a:r>
              <a:rPr b="1" lang="en-US" sz="2100"/>
              <a:t>WriteLine("Total: " + total); </a:t>
            </a:r>
            <a:br>
              <a:rPr b="1" lang="en-US" sz="2100"/>
            </a:br>
            <a:endParaRPr b="1" sz="2100"/>
          </a:p>
          <a:p>
            <a:pPr indent="0" lvl="0" marL="228600" rtl="0" algn="l">
              <a:lnSpc>
                <a:spcPct val="70000"/>
              </a:lnSpc>
              <a:spcBef>
                <a:spcPts val="1000"/>
              </a:spcBef>
              <a:spcAft>
                <a:spcPts val="1600"/>
              </a:spcAft>
              <a:buNone/>
            </a:pPr>
            <a:r>
              <a:t/>
            </a:r>
            <a:endParaRPr b="1" sz="2100"/>
          </a:p>
        </p:txBody>
      </p:sp>
      <p:pic>
        <p:nvPicPr>
          <p:cNvPr id="489" name="Google Shape;489;g30ba203c8a5_0_39"/>
          <p:cNvPicPr preferRelativeResize="0"/>
          <p:nvPr/>
        </p:nvPicPr>
        <p:blipFill rotWithShape="1">
          <a:blip r:embed="rId3">
            <a:alphaModFix/>
          </a:blip>
          <a:srcRect b="0" l="0" r="0" t="0"/>
          <a:stretch/>
        </p:blipFill>
        <p:spPr>
          <a:xfrm>
            <a:off x="966306" y="2434040"/>
            <a:ext cx="9021478" cy="57239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g30ba203c8a5_0_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Methods in the Array Class</a:t>
            </a:r>
            <a:endParaRPr/>
          </a:p>
        </p:txBody>
      </p:sp>
      <p:sp>
        <p:nvSpPr>
          <p:cNvPr id="495" name="Google Shape;495;g30ba203c8a5_0_4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60350" lvl="0" marL="228600" rtl="0" algn="l">
              <a:lnSpc>
                <a:spcPct val="90000"/>
              </a:lnSpc>
              <a:spcBef>
                <a:spcPts val="0"/>
              </a:spcBef>
              <a:spcAft>
                <a:spcPts val="0"/>
              </a:spcAft>
              <a:buClr>
                <a:schemeClr val="dk1"/>
              </a:buClr>
              <a:buSzPts val="3300"/>
              <a:buChar char="●"/>
            </a:pPr>
            <a:r>
              <a:rPr b="1" lang="en-US" sz="2200"/>
              <a:t>BinarySearch(System.Array array, object value) – searches a sorted one dimensional array using binary searching algorithm and returns the index of the item or negative value if item is not found</a:t>
            </a:r>
            <a:endParaRPr b="1" sz="2200"/>
          </a:p>
          <a:p>
            <a:pPr indent="0" lvl="0" marL="0" rtl="0" algn="l">
              <a:lnSpc>
                <a:spcPct val="90000"/>
              </a:lnSpc>
              <a:spcBef>
                <a:spcPts val="1000"/>
              </a:spcBef>
              <a:spcAft>
                <a:spcPts val="0"/>
              </a:spcAft>
              <a:buClr>
                <a:schemeClr val="dk1"/>
              </a:buClr>
              <a:buSzPts val="2800"/>
              <a:buNone/>
            </a:pPr>
            <a:r>
              <a:rPr b="1" lang="en-US" sz="2200"/>
              <a:t>	double [ ] </a:t>
            </a:r>
            <a:r>
              <a:rPr b="1" lang="en-US" sz="2200"/>
              <a:t>waterDepth</a:t>
            </a:r>
            <a:r>
              <a:rPr b="1" lang="en-US" sz="2200"/>
              <a:t> = {2.4, 3.5, 6.8};</a:t>
            </a:r>
            <a:endParaRPr b="1" sz="2200"/>
          </a:p>
          <a:p>
            <a:pPr indent="0" lvl="0" marL="0" rtl="0" algn="l">
              <a:lnSpc>
                <a:spcPct val="90000"/>
              </a:lnSpc>
              <a:spcBef>
                <a:spcPts val="1000"/>
              </a:spcBef>
              <a:spcAft>
                <a:spcPts val="0"/>
              </a:spcAft>
              <a:buClr>
                <a:schemeClr val="dk1"/>
              </a:buClr>
              <a:buSzPts val="2800"/>
              <a:buNone/>
            </a:pPr>
            <a:r>
              <a:rPr b="1" lang="en-US" sz="2200"/>
              <a:t>	double x = 6.8;</a:t>
            </a:r>
            <a:endParaRPr b="1" sz="2200"/>
          </a:p>
          <a:p>
            <a:pPr indent="0" lvl="0" marL="0" rtl="0" algn="l">
              <a:lnSpc>
                <a:spcPct val="90000"/>
              </a:lnSpc>
              <a:spcBef>
                <a:spcPts val="1000"/>
              </a:spcBef>
              <a:spcAft>
                <a:spcPts val="0"/>
              </a:spcAft>
              <a:buClr>
                <a:schemeClr val="dk1"/>
              </a:buClr>
              <a:buSzPts val="2800"/>
              <a:buNone/>
            </a:pPr>
            <a:r>
              <a:rPr b="1" lang="en-US" sz="2200"/>
              <a:t>	int myIndex = Array.BinarySearch(waterDepth, x);</a:t>
            </a:r>
            <a:endParaRPr b="1" sz="2200"/>
          </a:p>
          <a:p>
            <a:pPr indent="0" lvl="0" marL="0" rtl="0" algn="l">
              <a:lnSpc>
                <a:spcPct val="90000"/>
              </a:lnSpc>
              <a:spcBef>
                <a:spcPts val="1000"/>
              </a:spcBef>
              <a:spcAft>
                <a:spcPts val="1600"/>
              </a:spcAft>
              <a:buClr>
                <a:schemeClr val="dk1"/>
              </a:buClr>
              <a:buSzPts val="2800"/>
              <a:buNone/>
            </a:pPr>
            <a:r>
              <a:rPr b="1" lang="en-US" sz="2200"/>
              <a:t>	Console.WriteLine(myIndex); //returns 2</a:t>
            </a:r>
            <a:endParaRPr b="1" sz="22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g30ba203c8a5_0_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501" name="Google Shape;501;g30ba203c8a5_0_5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73050" lvl="0" marL="228600" rtl="0" algn="l">
              <a:lnSpc>
                <a:spcPct val="90000"/>
              </a:lnSpc>
              <a:spcBef>
                <a:spcPts val="0"/>
              </a:spcBef>
              <a:spcAft>
                <a:spcPts val="0"/>
              </a:spcAft>
              <a:buClr>
                <a:schemeClr val="dk1"/>
              </a:buClr>
              <a:buSzPts val="3500"/>
              <a:buChar char="●"/>
            </a:pPr>
            <a:r>
              <a:rPr b="1" lang="en-US" sz="2400"/>
              <a:t>Array.Clear() Class method – sets elements of the array to zero, false  or null depending upon the base type of the array. </a:t>
            </a:r>
            <a:endParaRPr b="1" sz="2400"/>
          </a:p>
          <a:p>
            <a:pPr indent="-273050" lvl="0" marL="228600" rtl="0" algn="l">
              <a:lnSpc>
                <a:spcPct val="90000"/>
              </a:lnSpc>
              <a:spcBef>
                <a:spcPts val="1000"/>
              </a:spcBef>
              <a:spcAft>
                <a:spcPts val="0"/>
              </a:spcAft>
              <a:buClr>
                <a:schemeClr val="dk1"/>
              </a:buClr>
              <a:buSzPts val="3500"/>
              <a:buChar char="●"/>
            </a:pPr>
            <a:r>
              <a:rPr b="1" lang="en-US" sz="2400"/>
              <a:t>Start at first position go length position.</a:t>
            </a:r>
            <a:endParaRPr b="1" sz="2400"/>
          </a:p>
          <a:p>
            <a:pPr indent="0" lvl="0" marL="0" rtl="0" algn="l">
              <a:lnSpc>
                <a:spcPct val="90000"/>
              </a:lnSpc>
              <a:spcBef>
                <a:spcPts val="1000"/>
              </a:spcBef>
              <a:spcAft>
                <a:spcPts val="0"/>
              </a:spcAft>
              <a:buClr>
                <a:schemeClr val="dk1"/>
              </a:buClr>
              <a:buSzPts val="2800"/>
              <a:buNone/>
            </a:pPr>
            <a:r>
              <a:rPr b="1" lang="en-US" sz="2400"/>
              <a:t>char[] grade = {'A','B','C','A'}; </a:t>
            </a:r>
            <a:endParaRPr b="1" sz="2400"/>
          </a:p>
          <a:p>
            <a:pPr indent="0" lvl="0" marL="0" rtl="0" algn="l">
              <a:lnSpc>
                <a:spcPct val="90000"/>
              </a:lnSpc>
              <a:spcBef>
                <a:spcPts val="1000"/>
              </a:spcBef>
              <a:spcAft>
                <a:spcPts val="0"/>
              </a:spcAft>
              <a:buClr>
                <a:schemeClr val="dk1"/>
              </a:buClr>
              <a:buSzPts val="2800"/>
              <a:buNone/>
            </a:pPr>
            <a:r>
              <a:rPr b="1" lang="en-US" sz="2400"/>
              <a:t>Array.Clear(grade,0,2);</a:t>
            </a:r>
            <a:endParaRPr b="1" sz="2400"/>
          </a:p>
          <a:p>
            <a:pPr indent="0" lvl="0" marL="0" rtl="0" algn="l">
              <a:lnSpc>
                <a:spcPct val="90000"/>
              </a:lnSpc>
              <a:spcBef>
                <a:spcPts val="1000"/>
              </a:spcBef>
              <a:spcAft>
                <a:spcPts val="0"/>
              </a:spcAft>
              <a:buClr>
                <a:schemeClr val="dk1"/>
              </a:buClr>
              <a:buSzPts val="2800"/>
              <a:buNone/>
            </a:pPr>
            <a:r>
              <a:rPr b="1" lang="en-US" sz="2400"/>
              <a:t>for(int i=0; i&lt;grade.Length; i++){</a:t>
            </a:r>
            <a:endParaRPr b="1" sz="2400"/>
          </a:p>
          <a:p>
            <a:pPr indent="0" lvl="0" marL="0" rtl="0" algn="l">
              <a:lnSpc>
                <a:spcPct val="90000"/>
              </a:lnSpc>
              <a:spcBef>
                <a:spcPts val="1000"/>
              </a:spcBef>
              <a:spcAft>
                <a:spcPts val="0"/>
              </a:spcAft>
              <a:buClr>
                <a:schemeClr val="dk1"/>
              </a:buClr>
              <a:buSzPts val="2800"/>
              <a:buNone/>
            </a:pPr>
            <a:r>
              <a:rPr b="1" lang="en-US" sz="2400"/>
              <a:t>   Console.Write(grade[i]); } //sets grade[0] and grade[1] to null.</a:t>
            </a:r>
            <a:endParaRPr b="1" sz="2400"/>
          </a:p>
          <a:p>
            <a:pPr indent="-50800" lvl="0" marL="228600" rtl="0" algn="l">
              <a:lnSpc>
                <a:spcPct val="90000"/>
              </a:lnSpc>
              <a:spcBef>
                <a:spcPts val="1000"/>
              </a:spcBef>
              <a:spcAft>
                <a:spcPts val="1600"/>
              </a:spcAft>
              <a:buClr>
                <a:schemeClr val="dk1"/>
              </a:buClr>
              <a:buSzPts val="2800"/>
              <a:buNone/>
            </a:pPr>
            <a:r>
              <a:t/>
            </a:r>
            <a:endParaRPr b="1" sz="2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30ba203c8a5_0_5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507" name="Google Shape;507;g30ba203c8a5_0_5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85750" lvl="0" marL="228600" rtl="0" algn="l">
              <a:lnSpc>
                <a:spcPct val="90000"/>
              </a:lnSpc>
              <a:spcBef>
                <a:spcPts val="0"/>
              </a:spcBef>
              <a:spcAft>
                <a:spcPts val="0"/>
              </a:spcAft>
              <a:buClr>
                <a:schemeClr val="dk1"/>
              </a:buClr>
              <a:buSzPts val="3700"/>
              <a:buChar char="●"/>
            </a:pPr>
            <a:r>
              <a:rPr b="1" lang="en-US" sz="2600"/>
              <a:t>Array.Reverse(System.Array array)- reverses the order of one dimensional array or in a portion of the array.</a:t>
            </a:r>
            <a:endParaRPr b="1" sz="2600"/>
          </a:p>
          <a:p>
            <a:pPr indent="0" lvl="0" marL="0" rtl="0" algn="l">
              <a:lnSpc>
                <a:spcPct val="90000"/>
              </a:lnSpc>
              <a:spcBef>
                <a:spcPts val="1000"/>
              </a:spcBef>
              <a:spcAft>
                <a:spcPts val="0"/>
              </a:spcAft>
              <a:buClr>
                <a:schemeClr val="dk1"/>
              </a:buClr>
              <a:buSzPts val="2800"/>
              <a:buNone/>
            </a:pPr>
            <a:r>
              <a:rPr b="1" lang="en-US" sz="2600"/>
              <a:t> Array.Reverse(grade);</a:t>
            </a:r>
            <a:endParaRPr b="1" sz="2600"/>
          </a:p>
          <a:p>
            <a:pPr indent="0" lvl="0" marL="0" rtl="0" algn="l">
              <a:lnSpc>
                <a:spcPct val="90000"/>
              </a:lnSpc>
              <a:spcBef>
                <a:spcPts val="1000"/>
              </a:spcBef>
              <a:spcAft>
                <a:spcPts val="0"/>
              </a:spcAft>
              <a:buClr>
                <a:schemeClr val="dk1"/>
              </a:buClr>
              <a:buSzPts val="2800"/>
              <a:buNone/>
            </a:pPr>
            <a:r>
              <a:rPr b="1" lang="en-US" sz="2600"/>
              <a:t>for(int i=0; i&lt;grade.Length; i++){</a:t>
            </a:r>
            <a:endParaRPr b="1" sz="2600"/>
          </a:p>
          <a:p>
            <a:pPr indent="0" lvl="0" marL="0" rtl="0" algn="l">
              <a:lnSpc>
                <a:spcPct val="90000"/>
              </a:lnSpc>
              <a:spcBef>
                <a:spcPts val="1000"/>
              </a:spcBef>
              <a:spcAft>
                <a:spcPts val="1600"/>
              </a:spcAft>
              <a:buClr>
                <a:schemeClr val="dk1"/>
              </a:buClr>
              <a:buSzPts val="2800"/>
              <a:buNone/>
            </a:pPr>
            <a:r>
              <a:rPr b="1" lang="en-US" sz="2600"/>
              <a:t>   Console.Write(grade[i]); } //ACBA</a:t>
            </a:r>
            <a:endParaRPr b="1" sz="26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30ba203c8a5_0_60"/>
          <p:cNvSpPr txBox="1"/>
          <p:nvPr>
            <p:ph type="ctrTitle"/>
          </p:nvPr>
        </p:nvSpPr>
        <p:spPr>
          <a:xfrm>
            <a:off x="972600" y="1763267"/>
            <a:ext cx="10250700" cy="2219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Multidimensional Arrays</a:t>
            </a:r>
            <a:endParaRPr/>
          </a:p>
        </p:txBody>
      </p:sp>
      <p:sp>
        <p:nvSpPr>
          <p:cNvPr id="513" name="Google Shape;513;g30ba203c8a5_0_60"/>
          <p:cNvSpPr txBox="1"/>
          <p:nvPr>
            <p:ph idx="1" type="subTitle"/>
          </p:nvPr>
        </p:nvSpPr>
        <p:spPr>
          <a:xfrm>
            <a:off x="972837" y="4230533"/>
            <a:ext cx="10250700" cy="721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g30ba203c8a5_0_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Two dimensional rectangular arrays </a:t>
            </a:r>
            <a:endParaRPr/>
          </a:p>
        </p:txBody>
      </p:sp>
      <p:sp>
        <p:nvSpPr>
          <p:cNvPr id="519" name="Google Shape;519;g30ba203c8a5_0_6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54634" lvl="0" marL="228600" rtl="0" algn="l">
              <a:lnSpc>
                <a:spcPct val="90000"/>
              </a:lnSpc>
              <a:spcBef>
                <a:spcPts val="0"/>
              </a:spcBef>
              <a:spcAft>
                <a:spcPts val="0"/>
              </a:spcAft>
              <a:buClr>
                <a:schemeClr val="dk1"/>
              </a:buClr>
              <a:buSzPts val="3000"/>
              <a:buChar char="●"/>
            </a:pPr>
            <a:r>
              <a:rPr b="1" lang="en-US" sz="1900"/>
              <a:t>A </a:t>
            </a:r>
            <a:r>
              <a:rPr b="1" lang="en-US" sz="1900"/>
              <a:t>rectangular two-dimensional array </a:t>
            </a:r>
            <a:r>
              <a:rPr b="1" lang="en-US" sz="1900"/>
              <a:t>is usually visualized as a table divided into rows and columns. </a:t>
            </a:r>
            <a:endParaRPr b="1" sz="1900"/>
          </a:p>
          <a:p>
            <a:pPr indent="-254634" lvl="0" marL="228600" rtl="0" algn="l">
              <a:lnSpc>
                <a:spcPct val="90000"/>
              </a:lnSpc>
              <a:spcBef>
                <a:spcPts val="1000"/>
              </a:spcBef>
              <a:spcAft>
                <a:spcPts val="0"/>
              </a:spcAft>
              <a:buClr>
                <a:schemeClr val="dk1"/>
              </a:buClr>
              <a:buSzPts val="3000"/>
              <a:buChar char="●"/>
            </a:pPr>
            <a:r>
              <a:rPr b="1" lang="en-US" sz="1900"/>
              <a:t>Much like a spreadsheet in which the rows and columns intersect, data is stored in individual cells. </a:t>
            </a:r>
            <a:br>
              <a:rPr b="1" lang="en-US" sz="1900"/>
            </a:br>
            <a:r>
              <a:rPr b="1" lang="en-US" sz="1900"/>
              <a:t>Declaring a rectangular array</a:t>
            </a:r>
            <a:endParaRPr b="1" sz="1900"/>
          </a:p>
          <a:p>
            <a:pPr indent="-64135" lvl="0" marL="228600" rtl="0" algn="l">
              <a:lnSpc>
                <a:spcPct val="90000"/>
              </a:lnSpc>
              <a:spcBef>
                <a:spcPts val="1000"/>
              </a:spcBef>
              <a:spcAft>
                <a:spcPts val="0"/>
              </a:spcAft>
              <a:buClr>
                <a:schemeClr val="dk1"/>
              </a:buClr>
              <a:buSzPts val="2800"/>
              <a:buNone/>
            </a:pPr>
            <a:r>
              <a:t/>
            </a:r>
            <a:endParaRPr b="1" sz="1900"/>
          </a:p>
          <a:p>
            <a:pPr indent="-64135" lvl="0" marL="228600" rtl="0" algn="l">
              <a:lnSpc>
                <a:spcPct val="90000"/>
              </a:lnSpc>
              <a:spcBef>
                <a:spcPts val="1000"/>
              </a:spcBef>
              <a:spcAft>
                <a:spcPts val="0"/>
              </a:spcAft>
              <a:buClr>
                <a:schemeClr val="dk1"/>
              </a:buClr>
              <a:buSzPts val="2800"/>
              <a:buNone/>
            </a:pPr>
            <a:r>
              <a:t/>
            </a:r>
            <a:endParaRPr b="1" sz="1900"/>
          </a:p>
          <a:p>
            <a:pPr indent="-254634" lvl="0" marL="228600" rtl="0" algn="l">
              <a:lnSpc>
                <a:spcPct val="90000"/>
              </a:lnSpc>
              <a:spcBef>
                <a:spcPts val="1000"/>
              </a:spcBef>
              <a:spcAft>
                <a:spcPts val="0"/>
              </a:spcAft>
              <a:buClr>
                <a:schemeClr val="dk1"/>
              </a:buClr>
              <a:buSzPts val="3000"/>
              <a:buChar char="●"/>
            </a:pPr>
            <a:r>
              <a:rPr b="1" lang="en-US" sz="1900"/>
              <a:t>Two integral values are required for a two-dimensional array. </a:t>
            </a:r>
            <a:endParaRPr b="1" sz="1900"/>
          </a:p>
          <a:p>
            <a:pPr indent="-254634" lvl="0" marL="228600" rtl="0" algn="l">
              <a:lnSpc>
                <a:spcPct val="90000"/>
              </a:lnSpc>
              <a:spcBef>
                <a:spcPts val="1000"/>
              </a:spcBef>
              <a:spcAft>
                <a:spcPts val="1600"/>
              </a:spcAft>
              <a:buClr>
                <a:schemeClr val="dk1"/>
              </a:buClr>
              <a:buSzPts val="3000"/>
              <a:buChar char="●"/>
            </a:pPr>
            <a:r>
              <a:rPr b="1" lang="en-US" sz="1900"/>
              <a:t>These values specify the number of rows and columns for  allocating storage to be referenced by the identifier name. </a:t>
            </a:r>
            <a:br>
              <a:rPr b="1" lang="en-US" sz="1900"/>
            </a:br>
            <a:br>
              <a:rPr b="1" lang="en-US" sz="1900"/>
            </a:br>
            <a:br>
              <a:rPr b="1" lang="en-US" sz="1900"/>
            </a:br>
            <a:endParaRPr b="1" sz="1900"/>
          </a:p>
        </p:txBody>
      </p:sp>
      <p:pic>
        <p:nvPicPr>
          <p:cNvPr id="520" name="Google Shape;520;g30ba203c8a5_0_65"/>
          <p:cNvPicPr preferRelativeResize="0"/>
          <p:nvPr/>
        </p:nvPicPr>
        <p:blipFill rotWithShape="1">
          <a:blip r:embed="rId3">
            <a:alphaModFix/>
          </a:blip>
          <a:srcRect b="0" l="0" r="0" t="0"/>
          <a:stretch/>
        </p:blipFill>
        <p:spPr>
          <a:xfrm>
            <a:off x="1632478" y="3753538"/>
            <a:ext cx="7154274" cy="49536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30ba203c8a5_0_7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526" name="Google Shape;526;g30ba203c8a5_0_7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None/>
            </a:pPr>
            <a:r>
              <a:rPr b="1" lang="en-US" sz="2200"/>
              <a:t>int </a:t>
            </a:r>
            <a:r>
              <a:rPr b="1" lang="en-US" sz="2200"/>
              <a:t>[ , ] calories = </a:t>
            </a:r>
            <a:r>
              <a:rPr b="1" lang="en-US" sz="2200"/>
              <a:t>new int</a:t>
            </a:r>
            <a:r>
              <a:rPr b="1" lang="en-US" sz="2200"/>
              <a:t>[2, 3]; </a:t>
            </a:r>
            <a:endParaRPr b="1" sz="2200"/>
          </a:p>
          <a:p>
            <a:pPr indent="-273685" lvl="0" marL="228600" rtl="0" algn="l">
              <a:lnSpc>
                <a:spcPct val="90000"/>
              </a:lnSpc>
              <a:spcBef>
                <a:spcPts val="1000"/>
              </a:spcBef>
              <a:spcAft>
                <a:spcPts val="0"/>
              </a:spcAft>
              <a:buClr>
                <a:schemeClr val="dk1"/>
              </a:buClr>
              <a:buSzPts val="3300"/>
              <a:buChar char="●"/>
            </a:pPr>
            <a:r>
              <a:rPr b="1" lang="en-US" sz="2200"/>
              <a:t>This allocates storage for 6 elements. </a:t>
            </a:r>
            <a:endParaRPr b="1" sz="2200"/>
          </a:p>
          <a:p>
            <a:pPr indent="-273685" lvl="0" marL="228600" rtl="0" algn="l">
              <a:lnSpc>
                <a:spcPct val="90000"/>
              </a:lnSpc>
              <a:spcBef>
                <a:spcPts val="1000"/>
              </a:spcBef>
              <a:spcAft>
                <a:spcPts val="0"/>
              </a:spcAft>
              <a:buClr>
                <a:schemeClr val="dk1"/>
              </a:buClr>
              <a:buSzPts val="3300"/>
              <a:buChar char="●"/>
            </a:pPr>
            <a:r>
              <a:rPr b="1" lang="en-US" sz="2200"/>
              <a:t>The first index represents the number of rows; the second represents the number of columns. </a:t>
            </a:r>
            <a:endParaRPr b="1" sz="2200"/>
          </a:p>
          <a:p>
            <a:pPr indent="-273685" lvl="0" marL="228600" rtl="0" algn="l">
              <a:lnSpc>
                <a:spcPct val="90000"/>
              </a:lnSpc>
              <a:spcBef>
                <a:spcPts val="1000"/>
              </a:spcBef>
              <a:spcAft>
                <a:spcPts val="0"/>
              </a:spcAft>
              <a:buClr>
                <a:schemeClr val="dk1"/>
              </a:buClr>
              <a:buSzPts val="3300"/>
              <a:buChar char="●"/>
            </a:pPr>
            <a:r>
              <a:rPr b="1" lang="en-US" sz="2200"/>
              <a:t>Notice how a comma is used as a separator between the row and the column for both the declaration base type and again to separate the number of rows and columns. </a:t>
            </a:r>
            <a:endParaRPr b="1" sz="2200"/>
          </a:p>
          <a:p>
            <a:pPr indent="-273685" lvl="0" marL="228600" rtl="0" algn="l">
              <a:lnSpc>
                <a:spcPct val="90000"/>
              </a:lnSpc>
              <a:spcBef>
                <a:spcPts val="1000"/>
              </a:spcBef>
              <a:spcAft>
                <a:spcPts val="1600"/>
              </a:spcAft>
              <a:buClr>
                <a:schemeClr val="dk1"/>
              </a:buClr>
              <a:buSzPts val="3300"/>
              <a:buChar char="●"/>
            </a:pPr>
            <a:r>
              <a:rPr b="1" lang="en-US" sz="2200"/>
              <a:t>Declare a rectangular array that is 7x3. How many elements is contained in the array?</a:t>
            </a:r>
            <a:br>
              <a:rPr b="1" lang="en-US" sz="2200"/>
            </a:br>
            <a:br>
              <a:rPr b="1" lang="en-US" sz="2200"/>
            </a:br>
            <a:br>
              <a:rPr b="1" lang="en-US" sz="2200"/>
            </a:br>
            <a:br>
              <a:rPr b="1" lang="en-US" sz="2200"/>
            </a:br>
            <a:endParaRPr b="1" sz="22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30ba203c8a5_0_7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32" name="Google Shape;532;g30ba203c8a5_0_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60984" lvl="0" marL="228600" rtl="0" algn="l">
              <a:lnSpc>
                <a:spcPct val="90000"/>
              </a:lnSpc>
              <a:spcBef>
                <a:spcPts val="0"/>
              </a:spcBef>
              <a:spcAft>
                <a:spcPts val="0"/>
              </a:spcAft>
              <a:buClr>
                <a:schemeClr val="dk1"/>
              </a:buClr>
              <a:buSzPts val="3100"/>
              <a:buChar char="●"/>
            </a:pPr>
            <a:r>
              <a:rPr b="1" lang="en-US" sz="2000"/>
              <a:t>int </a:t>
            </a:r>
            <a:r>
              <a:rPr b="1" lang="en-US" sz="2000"/>
              <a:t>[ , ] calories = { {900, 750, 1020},</a:t>
            </a:r>
            <a:br>
              <a:rPr b="1" lang="en-US" sz="2000"/>
            </a:br>
            <a:r>
              <a:rPr b="1" lang="en-US" sz="2000"/>
              <a:t>			{300, 1000, 2700},</a:t>
            </a:r>
            <a:br>
              <a:rPr b="1" lang="en-US" sz="2000"/>
            </a:br>
            <a:r>
              <a:rPr b="1" lang="en-US" sz="2000"/>
              <a:t>			{500, 700, 2100},</a:t>
            </a:r>
            <a:br>
              <a:rPr b="1" lang="en-US" sz="2000"/>
            </a:br>
            <a:r>
              <a:rPr b="1" lang="en-US" sz="2000"/>
              <a:t>			{400, 900, 1780},</a:t>
            </a:r>
            <a:br>
              <a:rPr b="1" lang="en-US" sz="2000"/>
            </a:br>
            <a:r>
              <a:rPr b="1" lang="en-US" sz="2000"/>
              <a:t>			{600, 1200, 1100},</a:t>
            </a:r>
            <a:br>
              <a:rPr b="1" lang="en-US" sz="2000"/>
            </a:br>
            <a:r>
              <a:rPr b="1" lang="en-US" sz="2000"/>
              <a:t>			{575, 1150, 1900},</a:t>
            </a:r>
            <a:br>
              <a:rPr b="1" lang="en-US" sz="2000"/>
            </a:br>
            <a:r>
              <a:rPr b="1" lang="en-US" sz="2000"/>
              <a:t>			{600, 1020, 1700} }; </a:t>
            </a:r>
            <a:endParaRPr b="1" sz="2000"/>
          </a:p>
          <a:p>
            <a:pPr indent="-260984" lvl="0" marL="228600" rtl="0" algn="l">
              <a:lnSpc>
                <a:spcPct val="90000"/>
              </a:lnSpc>
              <a:spcBef>
                <a:spcPts val="1000"/>
              </a:spcBef>
              <a:spcAft>
                <a:spcPts val="0"/>
              </a:spcAft>
              <a:buClr>
                <a:schemeClr val="dk1"/>
              </a:buClr>
              <a:buSzPts val="3100"/>
              <a:buChar char="●"/>
            </a:pPr>
            <a:r>
              <a:rPr b="1" lang="en-US" sz="2000"/>
              <a:t>C# is a </a:t>
            </a:r>
            <a:r>
              <a:rPr b="1" lang="en-US" sz="2000"/>
              <a:t>row major language</a:t>
            </a:r>
            <a:r>
              <a:rPr b="1" lang="en-US" sz="2000"/>
              <a:t>, meaning that data is stored in contiguous</a:t>
            </a:r>
            <a:br>
              <a:rPr b="1" lang="en-US" sz="2000"/>
            </a:br>
            <a:r>
              <a:rPr b="1" lang="en-US" sz="2000"/>
              <a:t>memory locations by row. </a:t>
            </a:r>
            <a:endParaRPr b="1" sz="2000"/>
          </a:p>
          <a:p>
            <a:pPr indent="-260984" lvl="0" marL="228600" rtl="0" algn="l">
              <a:lnSpc>
                <a:spcPct val="90000"/>
              </a:lnSpc>
              <a:spcBef>
                <a:spcPts val="1000"/>
              </a:spcBef>
              <a:spcAft>
                <a:spcPts val="1600"/>
              </a:spcAft>
              <a:buClr>
                <a:schemeClr val="dk1"/>
              </a:buClr>
              <a:buSzPts val="3100"/>
              <a:buChar char="●"/>
            </a:pPr>
            <a:r>
              <a:rPr b="1" lang="en-US" sz="2000"/>
              <a:t>All elements from row 0 are placed in memory first followed by all elements from row 1, and so on. </a:t>
            </a:r>
            <a:br>
              <a:rPr b="1" lang="en-US" sz="2000"/>
            </a:br>
            <a:br>
              <a:rPr b="1" lang="en-US" sz="2000"/>
            </a:br>
            <a:br>
              <a:rPr b="1" lang="en-US" sz="2000"/>
            </a:br>
            <a:endParaRPr b="1" sz="20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30ba203c8a5_0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538" name="Google Shape;538;g30ba203c8a5_0_8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41300" lvl="0" marL="228600" rtl="0" algn="l">
              <a:lnSpc>
                <a:spcPct val="90000"/>
              </a:lnSpc>
              <a:spcBef>
                <a:spcPts val="0"/>
              </a:spcBef>
              <a:spcAft>
                <a:spcPts val="0"/>
              </a:spcAft>
              <a:buClr>
                <a:schemeClr val="dk1"/>
              </a:buClr>
              <a:buSzPts val="3000"/>
              <a:buChar char="●"/>
            </a:pPr>
            <a:r>
              <a:rPr b="1" lang="en-US" sz="1900"/>
              <a:t> Pictorial representation of calories rectangular array.</a:t>
            </a:r>
            <a:endParaRPr b="1" sz="1900"/>
          </a:p>
          <a:p>
            <a:pPr indent="-50800" lvl="0" marL="228600" rtl="0" algn="l">
              <a:lnSpc>
                <a:spcPct val="90000"/>
              </a:lnSpc>
              <a:spcBef>
                <a:spcPts val="1000"/>
              </a:spcBef>
              <a:spcAft>
                <a:spcPts val="1600"/>
              </a:spcAft>
              <a:buClr>
                <a:schemeClr val="dk1"/>
              </a:buClr>
              <a:buSzPts val="2800"/>
              <a:buNone/>
            </a:pPr>
            <a:r>
              <a:t/>
            </a:r>
            <a:endParaRPr/>
          </a:p>
        </p:txBody>
      </p:sp>
      <p:pic>
        <p:nvPicPr>
          <p:cNvPr id="539" name="Google Shape;539;g30ba203c8a5_0_81"/>
          <p:cNvPicPr preferRelativeResize="0"/>
          <p:nvPr/>
        </p:nvPicPr>
        <p:blipFill rotWithShape="1">
          <a:blip r:embed="rId3">
            <a:alphaModFix/>
          </a:blip>
          <a:srcRect b="0" l="0" r="0" t="0"/>
          <a:stretch/>
        </p:blipFill>
        <p:spPr>
          <a:xfrm>
            <a:off x="2649813" y="2471562"/>
            <a:ext cx="4315427" cy="25244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130" name="Google Shape;13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The </a:t>
            </a:r>
            <a:r>
              <a:rPr b="1" lang="en-US" sz="2400"/>
              <a:t>uint </a:t>
            </a:r>
            <a:r>
              <a:rPr lang="en-US" sz="2400"/>
              <a:t>type is </a:t>
            </a:r>
            <a:r>
              <a:rPr b="1" lang="en-US" sz="2400"/>
              <a:t>32-bit unsigned integer </a:t>
            </a:r>
            <a:r>
              <a:rPr lang="en-US" sz="2400"/>
              <a:t>type. Its default value is the</a:t>
            </a:r>
            <a:br>
              <a:rPr lang="en-US" sz="2400"/>
            </a:br>
            <a:r>
              <a:rPr lang="en-US" sz="2400"/>
              <a:t>number </a:t>
            </a:r>
            <a:r>
              <a:rPr b="1" lang="en-US" sz="2400"/>
              <a:t>0u </a:t>
            </a:r>
            <a:r>
              <a:rPr lang="en-US" sz="2400"/>
              <a:t>or </a:t>
            </a:r>
            <a:r>
              <a:rPr b="1" lang="en-US" sz="2400"/>
              <a:t>0U </a:t>
            </a:r>
            <a:r>
              <a:rPr lang="en-US" sz="2400"/>
              <a:t>(the two are equivalent). The '</a:t>
            </a:r>
            <a:r>
              <a:rPr b="1" lang="en-US" sz="2400"/>
              <a:t>u</a:t>
            </a:r>
            <a:r>
              <a:rPr lang="en-US" sz="2400"/>
              <a:t>' letter indicates that the number is of type </a:t>
            </a:r>
            <a:r>
              <a:rPr b="1" lang="en-US" sz="2400"/>
              <a:t>uint </a:t>
            </a:r>
            <a:r>
              <a:rPr lang="en-US" sz="2400"/>
              <a:t>(otherwise it is understood as </a:t>
            </a:r>
            <a:r>
              <a:rPr b="1" lang="en-US" sz="2400"/>
              <a:t>int</a:t>
            </a:r>
            <a:r>
              <a:rPr lang="en-US" sz="2400"/>
              <a:t>).</a:t>
            </a:r>
            <a:endParaRPr/>
          </a:p>
          <a:p>
            <a:pPr indent="-228600" lvl="1" marL="685800" rtl="0" algn="l">
              <a:lnSpc>
                <a:spcPct val="90000"/>
              </a:lnSpc>
              <a:spcBef>
                <a:spcPts val="500"/>
              </a:spcBef>
              <a:spcAft>
                <a:spcPts val="0"/>
              </a:spcAft>
              <a:buClr>
                <a:schemeClr val="dk1"/>
              </a:buClr>
              <a:buSzPts val="2000"/>
              <a:buChar char="○"/>
            </a:pPr>
            <a:r>
              <a:rPr lang="en-US" sz="2000"/>
              <a:t> </a:t>
            </a:r>
            <a:r>
              <a:rPr b="1" lang="en-US" sz="2000"/>
              <a:t>UInt32.MaxValue </a:t>
            </a:r>
            <a:r>
              <a:rPr lang="en-US" sz="2000"/>
              <a:t>= 4,294,967,295 </a:t>
            </a:r>
            <a:br>
              <a:rPr lang="en-US" sz="2000"/>
            </a:br>
            <a:endParaRPr sz="2000"/>
          </a:p>
          <a:p>
            <a:pPr indent="-228600" lvl="0" marL="228600" rtl="0" algn="l">
              <a:lnSpc>
                <a:spcPct val="90000"/>
              </a:lnSpc>
              <a:spcBef>
                <a:spcPts val="1000"/>
              </a:spcBef>
              <a:spcAft>
                <a:spcPts val="0"/>
              </a:spcAft>
              <a:buClr>
                <a:schemeClr val="dk1"/>
              </a:buClr>
              <a:buSzPts val="2400"/>
              <a:buChar char="●"/>
            </a:pPr>
            <a:r>
              <a:rPr lang="en-US" sz="2400"/>
              <a:t>The </a:t>
            </a:r>
            <a:r>
              <a:rPr b="1" lang="en-US" sz="2400"/>
              <a:t>long </a:t>
            </a:r>
            <a:r>
              <a:rPr lang="en-US" sz="2400"/>
              <a:t>type is a </a:t>
            </a:r>
            <a:r>
              <a:rPr b="1" lang="en-US" sz="2400"/>
              <a:t>64-bit signed type </a:t>
            </a:r>
            <a:r>
              <a:rPr lang="en-US" sz="2400"/>
              <a:t>with a default value of </a:t>
            </a:r>
            <a:r>
              <a:rPr b="1" lang="en-US" sz="2400"/>
              <a:t>0l </a:t>
            </a:r>
            <a:r>
              <a:rPr lang="en-US" sz="2400"/>
              <a:t>or </a:t>
            </a:r>
            <a:r>
              <a:rPr b="1" lang="en-US" sz="2400"/>
              <a:t>0L </a:t>
            </a:r>
            <a:r>
              <a:rPr lang="en-US" sz="2400"/>
              <a:t>(the two are equivalent but it is preferable to use '</a:t>
            </a:r>
            <a:r>
              <a:rPr b="1" lang="en-US" sz="2400"/>
              <a:t>L</a:t>
            </a:r>
            <a:r>
              <a:rPr lang="en-US" sz="2400"/>
              <a:t>' because the letter '</a:t>
            </a:r>
            <a:r>
              <a:rPr b="1" lang="en-US" sz="2400"/>
              <a:t>l</a:t>
            </a:r>
            <a:r>
              <a:rPr lang="en-US" sz="2400"/>
              <a:t>' is easily mistaken for the digit one '</a:t>
            </a:r>
            <a:r>
              <a:rPr b="1" lang="en-US" sz="2400"/>
              <a:t>1</a:t>
            </a:r>
            <a:r>
              <a:rPr lang="en-US" sz="2400"/>
              <a:t>'). The '</a:t>
            </a:r>
            <a:r>
              <a:rPr b="1" lang="en-US" sz="2400"/>
              <a:t>L</a:t>
            </a:r>
            <a:r>
              <a:rPr lang="en-US" sz="2400"/>
              <a:t>' letter indicates that the number is of type </a:t>
            </a:r>
            <a:r>
              <a:rPr b="1" lang="en-US" sz="2400"/>
              <a:t>long </a:t>
            </a:r>
            <a:r>
              <a:rPr lang="en-US" sz="2400"/>
              <a:t>(otherwise it is understood </a:t>
            </a:r>
            <a:r>
              <a:rPr b="1" lang="en-US" sz="2400"/>
              <a:t>int</a:t>
            </a:r>
            <a:r>
              <a:rPr lang="en-US" sz="2400"/>
              <a:t>). </a:t>
            </a:r>
            <a:r>
              <a:rPr b="1" lang="en-US" sz="2400"/>
              <a:t>Int64.MinValue </a:t>
            </a:r>
            <a:r>
              <a:rPr lang="en-US" sz="2400"/>
              <a:t>= -9,223,372,036,854,775,808</a:t>
            </a:r>
            <a:br>
              <a:rPr lang="en-US" sz="2400"/>
            </a:br>
            <a:r>
              <a:rPr lang="en-US" sz="2400"/>
              <a:t>(-263) and its maximum value is </a:t>
            </a:r>
            <a:r>
              <a:rPr b="1" lang="en-US" sz="2400"/>
              <a:t>Int64.MaxValue </a:t>
            </a:r>
            <a:r>
              <a:rPr lang="en-US" sz="2400"/>
              <a:t>= 9,223,372,036,854, </a:t>
            </a:r>
            <a:br>
              <a:rPr lang="en-US" sz="2400"/>
            </a:br>
            <a:endParaRPr sz="2400"/>
          </a:p>
          <a:p>
            <a:pPr indent="-228600" lvl="0" marL="228600" rtl="0" algn="l">
              <a:lnSpc>
                <a:spcPct val="90000"/>
              </a:lnSpc>
              <a:spcBef>
                <a:spcPts val="1000"/>
              </a:spcBef>
              <a:spcAft>
                <a:spcPts val="1600"/>
              </a:spcAft>
              <a:buClr>
                <a:schemeClr val="dk1"/>
              </a:buClr>
              <a:buSzPts val="2400"/>
              <a:buChar char="●"/>
            </a:pPr>
            <a:br>
              <a:rPr lang="en-US" sz="2400"/>
            </a:br>
            <a:br>
              <a:rPr lang="en-US" sz="2400"/>
            </a:b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30ba203c8a5_0_8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545" name="Google Shape;545;g30ba203c8a5_0_8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60350" lvl="0" marL="228600" rtl="0" algn="l">
              <a:lnSpc>
                <a:spcPct val="90000"/>
              </a:lnSpc>
              <a:spcBef>
                <a:spcPts val="0"/>
              </a:spcBef>
              <a:spcAft>
                <a:spcPts val="0"/>
              </a:spcAft>
              <a:buClr>
                <a:schemeClr val="dk1"/>
              </a:buClr>
              <a:buSzPts val="3300"/>
              <a:buChar char="●"/>
            </a:pPr>
            <a:r>
              <a:rPr b="1" lang="en-US" sz="2200"/>
              <a:t>Traversing through a 2D array.</a:t>
            </a:r>
            <a:endParaRPr b="1" sz="2200"/>
          </a:p>
          <a:p>
            <a:pPr indent="0" lvl="0" marL="0" rtl="0" algn="l">
              <a:lnSpc>
                <a:spcPct val="90000"/>
              </a:lnSpc>
              <a:spcBef>
                <a:spcPts val="1000"/>
              </a:spcBef>
              <a:spcAft>
                <a:spcPts val="0"/>
              </a:spcAft>
              <a:buClr>
                <a:schemeClr val="dk1"/>
              </a:buClr>
              <a:buSzPts val="2800"/>
              <a:buNone/>
            </a:pPr>
            <a:r>
              <a:rPr b="1" lang="en-US" sz="2200"/>
              <a:t>	for </a:t>
            </a:r>
            <a:r>
              <a:rPr b="1" lang="en-US" sz="2200"/>
              <a:t>(</a:t>
            </a:r>
            <a:r>
              <a:rPr b="1" lang="en-US" sz="2200"/>
              <a:t>int </a:t>
            </a:r>
            <a:r>
              <a:rPr b="1" lang="en-US" sz="2200"/>
              <a:t>r = 0; r &lt; calories.GetLength(0); r++){</a:t>
            </a:r>
            <a:br>
              <a:rPr b="1" lang="en-US" sz="2200"/>
            </a:br>
            <a:r>
              <a:rPr b="1" lang="en-US" sz="2200"/>
              <a:t>		 </a:t>
            </a:r>
            <a:r>
              <a:rPr b="1" lang="en-US" sz="2200"/>
              <a:t>for </a:t>
            </a:r>
            <a:r>
              <a:rPr b="1" lang="en-US" sz="2200"/>
              <a:t>(</a:t>
            </a:r>
            <a:r>
              <a:rPr b="1" lang="en-US" sz="2200"/>
              <a:t>int </a:t>
            </a:r>
            <a:r>
              <a:rPr b="1" lang="en-US" sz="2200"/>
              <a:t>c = 0; c &lt; calories.GetLength(1); c++){</a:t>
            </a:r>
            <a:br>
              <a:rPr b="1" lang="en-US" sz="2200"/>
            </a:br>
            <a:r>
              <a:rPr b="1" lang="en-US" sz="2200"/>
              <a:t>			calories[r, c] = 0; </a:t>
            </a:r>
            <a:endParaRPr b="1" sz="2200"/>
          </a:p>
          <a:p>
            <a:pPr indent="0" lvl="0" marL="0" rtl="0" algn="l">
              <a:lnSpc>
                <a:spcPct val="90000"/>
              </a:lnSpc>
              <a:spcBef>
                <a:spcPts val="1000"/>
              </a:spcBef>
              <a:spcAft>
                <a:spcPts val="0"/>
              </a:spcAft>
              <a:buClr>
                <a:schemeClr val="dk1"/>
              </a:buClr>
              <a:buSzPts val="2800"/>
              <a:buNone/>
            </a:pPr>
            <a:r>
              <a:rPr b="1" lang="en-US" sz="2200"/>
              <a:t>			}</a:t>
            </a:r>
            <a:endParaRPr b="1" sz="2200"/>
          </a:p>
          <a:p>
            <a:pPr indent="0" lvl="0" marL="0" rtl="0" algn="l">
              <a:lnSpc>
                <a:spcPct val="90000"/>
              </a:lnSpc>
              <a:spcBef>
                <a:spcPts val="1000"/>
              </a:spcBef>
              <a:spcAft>
                <a:spcPts val="0"/>
              </a:spcAft>
              <a:buClr>
                <a:schemeClr val="dk1"/>
              </a:buClr>
              <a:buSzPts val="2800"/>
              <a:buNone/>
            </a:pPr>
            <a:r>
              <a:rPr b="1" lang="en-US" sz="2200"/>
              <a:t>		}</a:t>
            </a:r>
            <a:endParaRPr b="1" sz="2200"/>
          </a:p>
          <a:p>
            <a:pPr indent="-260350" lvl="0" marL="228600" rtl="0" algn="l">
              <a:lnSpc>
                <a:spcPct val="90000"/>
              </a:lnSpc>
              <a:spcBef>
                <a:spcPts val="1000"/>
              </a:spcBef>
              <a:spcAft>
                <a:spcPts val="0"/>
              </a:spcAft>
              <a:buClr>
                <a:schemeClr val="dk1"/>
              </a:buClr>
              <a:buSzPts val="3300"/>
              <a:buFont typeface="Noto Sans Symbols"/>
              <a:buChar char="▪"/>
            </a:pPr>
            <a:r>
              <a:rPr b="1" lang="en-US" sz="2200"/>
              <a:t>GetLength(0) returns the number of rows</a:t>
            </a:r>
            <a:endParaRPr b="1" sz="2200"/>
          </a:p>
          <a:p>
            <a:pPr indent="-260350" lvl="0" marL="228600" rtl="0" algn="l">
              <a:lnSpc>
                <a:spcPct val="90000"/>
              </a:lnSpc>
              <a:spcBef>
                <a:spcPts val="1000"/>
              </a:spcBef>
              <a:spcAft>
                <a:spcPts val="1600"/>
              </a:spcAft>
              <a:buClr>
                <a:schemeClr val="dk1"/>
              </a:buClr>
              <a:buSzPts val="3300"/>
              <a:buFont typeface="Noto Sans Symbols"/>
              <a:buChar char="▪"/>
            </a:pPr>
            <a:r>
              <a:rPr b="1" lang="en-US" sz="2200"/>
              <a:t>GetLength(1) returns the number of columns</a:t>
            </a:r>
            <a:br>
              <a:rPr b="1" lang="en-US" sz="2200"/>
            </a:br>
            <a:endParaRPr b="1" sz="22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g30ba203c8a5_0_9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Jagged Array</a:t>
            </a:r>
            <a:endParaRPr/>
          </a:p>
        </p:txBody>
      </p:sp>
      <p:sp>
        <p:nvSpPr>
          <p:cNvPr id="551" name="Google Shape;551;g30ba203c8a5_0_9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dk1"/>
              </a:buClr>
              <a:buSzPts val="3200"/>
              <a:buChar char="●"/>
            </a:pPr>
            <a:r>
              <a:rPr b="1" lang="en-US" sz="2100"/>
              <a:t>When the number of columns in the rows must differ, a jagged, or </a:t>
            </a:r>
            <a:r>
              <a:rPr b="1" lang="en-US" sz="2100"/>
              <a:t>ragged array</a:t>
            </a:r>
            <a:r>
              <a:rPr b="1" lang="en-US" sz="2100"/>
              <a:t>, can be created. </a:t>
            </a:r>
            <a:endParaRPr b="1" sz="2100"/>
          </a:p>
          <a:p>
            <a:pPr indent="-254000" lvl="0" marL="228600" rtl="0" algn="l">
              <a:lnSpc>
                <a:spcPct val="90000"/>
              </a:lnSpc>
              <a:spcBef>
                <a:spcPts val="1000"/>
              </a:spcBef>
              <a:spcAft>
                <a:spcPts val="0"/>
              </a:spcAft>
              <a:buClr>
                <a:schemeClr val="dk1"/>
              </a:buClr>
              <a:buSzPts val="3200"/>
              <a:buChar char="●"/>
            </a:pPr>
            <a:r>
              <a:rPr b="1" lang="en-US" sz="2100"/>
              <a:t>Jagged arrays are called “</a:t>
            </a:r>
            <a:r>
              <a:rPr b="1" lang="en-US" sz="2100"/>
              <a:t>arrays of arrays</a:t>
            </a:r>
            <a:r>
              <a:rPr b="1" lang="en-US" sz="2100"/>
              <a:t>.” One row might have five columns; another row 50 columns. </a:t>
            </a:r>
            <a:endParaRPr b="1" sz="2100"/>
          </a:p>
          <a:p>
            <a:pPr indent="-254000" lvl="0" marL="228600" rtl="0" algn="l">
              <a:lnSpc>
                <a:spcPct val="90000"/>
              </a:lnSpc>
              <a:spcBef>
                <a:spcPts val="1000"/>
              </a:spcBef>
              <a:spcAft>
                <a:spcPts val="1600"/>
              </a:spcAft>
              <a:buClr>
                <a:schemeClr val="dk1"/>
              </a:buClr>
              <a:buSzPts val="3200"/>
              <a:buChar char="●"/>
            </a:pPr>
            <a:r>
              <a:rPr b="1" lang="en-US" sz="2100"/>
              <a:t>To create a jagged array, you can create a one-dimensional array of type Array and initialize each of the onedimensional arrays separately. </a:t>
            </a:r>
            <a:br>
              <a:rPr b="1" lang="en-US" sz="2100"/>
            </a:br>
            <a:br>
              <a:rPr b="1" lang="en-US" sz="2100"/>
            </a:br>
            <a:br>
              <a:rPr b="1" lang="en-US" sz="2100"/>
            </a:br>
            <a:endParaRPr b="1" sz="21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30ba203c8a5_0_9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557" name="Google Shape;557;g30ba203c8a5_0_9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47650" lvl="0" marL="228600" rtl="0" algn="l">
              <a:lnSpc>
                <a:spcPct val="90000"/>
              </a:lnSpc>
              <a:spcBef>
                <a:spcPts val="0"/>
              </a:spcBef>
              <a:spcAft>
                <a:spcPts val="0"/>
              </a:spcAft>
              <a:buClr>
                <a:schemeClr val="dk1"/>
              </a:buClr>
              <a:buSzPts val="3100"/>
              <a:buChar char="●"/>
            </a:pPr>
            <a:r>
              <a:rPr b="1" lang="en-US" sz="2000"/>
              <a:t>int</a:t>
            </a:r>
            <a:r>
              <a:rPr b="1" lang="en-US" sz="2000"/>
              <a:t>[ ] [ ] anArray = </a:t>
            </a:r>
            <a:r>
              <a:rPr b="1" lang="en-US" sz="2000"/>
              <a:t>new int</a:t>
            </a:r>
            <a:r>
              <a:rPr b="1" lang="en-US" sz="2000"/>
              <a:t>[4] [ ];</a:t>
            </a:r>
            <a:br>
              <a:rPr b="1" lang="en-US" sz="2000"/>
            </a:br>
            <a:r>
              <a:rPr b="1" lang="en-US" sz="2000"/>
              <a:t>anArray[0] = </a:t>
            </a:r>
            <a:r>
              <a:rPr b="1" lang="en-US" sz="2000"/>
              <a:t>new int</a:t>
            </a:r>
            <a:r>
              <a:rPr b="1" lang="en-US" sz="2000"/>
              <a:t>[ ] {100, 200};</a:t>
            </a:r>
            <a:br>
              <a:rPr b="1" lang="en-US" sz="2000"/>
            </a:br>
            <a:r>
              <a:rPr b="1" lang="en-US" sz="2000"/>
              <a:t>anArray[1] = </a:t>
            </a:r>
            <a:r>
              <a:rPr b="1" lang="en-US" sz="2000"/>
              <a:t>new int</a:t>
            </a:r>
            <a:r>
              <a:rPr b="1" lang="en-US" sz="2000"/>
              <a:t>[ ] {11, 22, 37};</a:t>
            </a:r>
            <a:br>
              <a:rPr b="1" lang="en-US" sz="2000"/>
            </a:br>
            <a:r>
              <a:rPr b="1" lang="en-US" sz="2000"/>
              <a:t>anArray[2] = </a:t>
            </a:r>
            <a:r>
              <a:rPr b="1" lang="en-US" sz="2000"/>
              <a:t>new int</a:t>
            </a:r>
            <a:r>
              <a:rPr b="1" lang="en-US" sz="2000"/>
              <a:t>[ ] {16, 72, 83, 99, 106, 42, 87};</a:t>
            </a:r>
            <a:br>
              <a:rPr b="1" lang="en-US" sz="2000"/>
            </a:br>
            <a:r>
              <a:rPr b="1" lang="en-US" sz="2000"/>
              <a:t>anArray[3] = </a:t>
            </a:r>
            <a:r>
              <a:rPr b="1" lang="en-US" sz="2000"/>
              <a:t>new int</a:t>
            </a:r>
            <a:r>
              <a:rPr b="1" lang="en-US" sz="2000"/>
              <a:t>[ ] {1, 2, 3, 4}; </a:t>
            </a:r>
            <a:endParaRPr b="1" sz="2000"/>
          </a:p>
          <a:p>
            <a:pPr indent="0" lvl="0" marL="0" rtl="0" algn="l">
              <a:lnSpc>
                <a:spcPct val="90000"/>
              </a:lnSpc>
              <a:spcBef>
                <a:spcPts val="1000"/>
              </a:spcBef>
              <a:spcAft>
                <a:spcPts val="1600"/>
              </a:spcAft>
              <a:buClr>
                <a:schemeClr val="dk1"/>
              </a:buClr>
              <a:buSzPts val="2800"/>
              <a:buNone/>
            </a:pPr>
            <a:br>
              <a:rPr b="1" lang="en-US" sz="2000"/>
            </a:br>
            <a:endParaRPr b="1" sz="2000"/>
          </a:p>
        </p:txBody>
      </p:sp>
      <p:graphicFrame>
        <p:nvGraphicFramePr>
          <p:cNvPr id="558" name="Google Shape;558;g30ba203c8a5_0_97"/>
          <p:cNvGraphicFramePr/>
          <p:nvPr/>
        </p:nvGraphicFramePr>
        <p:xfrm>
          <a:off x="1048327" y="4114030"/>
          <a:ext cx="3000000" cy="3000000"/>
        </p:xfrm>
        <a:graphic>
          <a:graphicData uri="http://schemas.openxmlformats.org/drawingml/2006/table">
            <a:tbl>
              <a:tblPr bandRow="1" firstRow="1">
                <a:noFill/>
                <a:tableStyleId>{CA9932A7-7F70-4987-904B-B0420F657BDF}</a:tableStyleId>
              </a:tblPr>
              <a:tblGrid>
                <a:gridCol w="1354675"/>
                <a:gridCol w="1354675"/>
                <a:gridCol w="1354675"/>
                <a:gridCol w="1354675"/>
                <a:gridCol w="1354675"/>
                <a:gridCol w="1354675"/>
              </a:tblGrid>
              <a:tr h="370850">
                <a:tc>
                  <a:txBody>
                    <a:bodyPr/>
                    <a:lstStyle/>
                    <a:p>
                      <a:pPr indent="0" lvl="0" marL="0" marR="0" rtl="0" algn="l">
                        <a:spcBef>
                          <a:spcPts val="0"/>
                        </a:spcBef>
                        <a:spcAft>
                          <a:spcPts val="0"/>
                        </a:spcAft>
                        <a:buNone/>
                      </a:pPr>
                      <a:r>
                        <a:rPr lang="en-US" sz="1800" u="none" cap="none" strike="noStrike"/>
                        <a:t>100</a:t>
                      </a:r>
                      <a:endParaRPr sz="1800"/>
                    </a:p>
                  </a:txBody>
                  <a:tcPr marT="45725" marB="45725" marR="91450" marL="91450"/>
                </a:tc>
                <a:tc>
                  <a:txBody>
                    <a:bodyPr/>
                    <a:lstStyle/>
                    <a:p>
                      <a:pPr indent="0" lvl="0" marL="0" marR="0" rtl="0" algn="l">
                        <a:spcBef>
                          <a:spcPts val="0"/>
                        </a:spcBef>
                        <a:spcAft>
                          <a:spcPts val="0"/>
                        </a:spcAft>
                        <a:buNone/>
                      </a:pPr>
                      <a:r>
                        <a:rPr lang="en-US" sz="1800"/>
                        <a:t>200</a:t>
                      </a:r>
                      <a:endParaRPr sz="1800"/>
                    </a:p>
                  </a:txBody>
                  <a:tcPr marT="45725" marB="45725" marR="91450" marL="91450"/>
                </a:tc>
                <a:tc gridSpan="4">
                  <a:txBody>
                    <a:bodyPr/>
                    <a:lstStyle/>
                    <a:p>
                      <a:pPr indent="0" lvl="0" marL="0" marR="0" rtl="0" algn="l">
                        <a:spcBef>
                          <a:spcPts val="0"/>
                        </a:spcBef>
                        <a:spcAft>
                          <a:spcPts val="0"/>
                        </a:spcAft>
                        <a:buNone/>
                      </a:pPr>
                      <a:r>
                        <a:t/>
                      </a:r>
                      <a:endParaRPr sz="1800"/>
                    </a:p>
                  </a:txBody>
                  <a:tcPr marT="45725" marB="45725" marR="91450" marL="91450"/>
                </a:tc>
                <a:tc hMerge="1"/>
                <a:tc hMerge="1"/>
                <a:tc hMerge="1"/>
              </a:tr>
              <a:tr h="370850">
                <a:tc>
                  <a:txBody>
                    <a:bodyPr/>
                    <a:lstStyle/>
                    <a:p>
                      <a:pPr indent="0" lvl="0" marL="0" marR="0" rtl="0" algn="l">
                        <a:spcBef>
                          <a:spcPts val="0"/>
                        </a:spcBef>
                        <a:spcAft>
                          <a:spcPts val="0"/>
                        </a:spcAft>
                        <a:buNone/>
                      </a:pPr>
                      <a:r>
                        <a:rPr lang="en-US" sz="1800"/>
                        <a:t>11</a:t>
                      </a:r>
                      <a:endParaRPr sz="1800"/>
                    </a:p>
                  </a:txBody>
                  <a:tcPr marT="45725" marB="45725" marR="91450" marL="91450"/>
                </a:tc>
                <a:tc>
                  <a:txBody>
                    <a:bodyPr/>
                    <a:lstStyle/>
                    <a:p>
                      <a:pPr indent="0" lvl="0" marL="0" marR="0" rtl="0" algn="l">
                        <a:spcBef>
                          <a:spcPts val="0"/>
                        </a:spcBef>
                        <a:spcAft>
                          <a:spcPts val="0"/>
                        </a:spcAft>
                        <a:buNone/>
                      </a:pPr>
                      <a:r>
                        <a:rPr lang="en-US" sz="1800"/>
                        <a:t>22</a:t>
                      </a:r>
                      <a:endParaRPr sz="1800"/>
                    </a:p>
                  </a:txBody>
                  <a:tcPr marT="45725" marB="45725" marR="91450" marL="91450"/>
                </a:tc>
                <a:tc>
                  <a:txBody>
                    <a:bodyPr/>
                    <a:lstStyle/>
                    <a:p>
                      <a:pPr indent="0" lvl="0" marL="0" marR="0" rtl="0" algn="l">
                        <a:spcBef>
                          <a:spcPts val="0"/>
                        </a:spcBef>
                        <a:spcAft>
                          <a:spcPts val="0"/>
                        </a:spcAft>
                        <a:buNone/>
                      </a:pPr>
                      <a:r>
                        <a:rPr lang="en-US" sz="1800"/>
                        <a:t>37</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16</a:t>
                      </a:r>
                      <a:endParaRPr sz="1800"/>
                    </a:p>
                  </a:txBody>
                  <a:tcPr marT="45725" marB="45725" marR="91450" marL="91450"/>
                </a:tc>
                <a:tc>
                  <a:txBody>
                    <a:bodyPr/>
                    <a:lstStyle/>
                    <a:p>
                      <a:pPr indent="0" lvl="0" marL="0" marR="0" rtl="0" algn="l">
                        <a:spcBef>
                          <a:spcPts val="0"/>
                        </a:spcBef>
                        <a:spcAft>
                          <a:spcPts val="0"/>
                        </a:spcAft>
                        <a:buNone/>
                      </a:pPr>
                      <a:r>
                        <a:rPr lang="en-US" sz="1800"/>
                        <a:t>72</a:t>
                      </a:r>
                      <a:endParaRPr sz="1800"/>
                    </a:p>
                  </a:txBody>
                  <a:tcPr marT="45725" marB="45725" marR="91450" marL="91450"/>
                </a:tc>
                <a:tc>
                  <a:txBody>
                    <a:bodyPr/>
                    <a:lstStyle/>
                    <a:p>
                      <a:pPr indent="0" lvl="0" marL="0" marR="0" rtl="0" algn="l">
                        <a:spcBef>
                          <a:spcPts val="0"/>
                        </a:spcBef>
                        <a:spcAft>
                          <a:spcPts val="0"/>
                        </a:spcAft>
                        <a:buNone/>
                      </a:pPr>
                      <a:r>
                        <a:rPr lang="en-US" sz="1800"/>
                        <a:t>83</a:t>
                      </a:r>
                      <a:endParaRPr sz="1800"/>
                    </a:p>
                  </a:txBody>
                  <a:tcPr marT="45725" marB="45725" marR="91450" marL="91450"/>
                </a:tc>
                <a:tc>
                  <a:txBody>
                    <a:bodyPr/>
                    <a:lstStyle/>
                    <a:p>
                      <a:pPr indent="0" lvl="0" marL="0" marR="0" rtl="0" algn="l">
                        <a:spcBef>
                          <a:spcPts val="0"/>
                        </a:spcBef>
                        <a:spcAft>
                          <a:spcPts val="0"/>
                        </a:spcAft>
                        <a:buNone/>
                      </a:pPr>
                      <a:r>
                        <a:rPr lang="en-US" sz="1800"/>
                        <a:t>99</a:t>
                      </a:r>
                      <a:endParaRPr sz="1800"/>
                    </a:p>
                  </a:txBody>
                  <a:tcPr marT="45725" marB="45725" marR="91450" marL="91450"/>
                </a:tc>
                <a:tc>
                  <a:txBody>
                    <a:bodyPr/>
                    <a:lstStyle/>
                    <a:p>
                      <a:pPr indent="0" lvl="0" marL="0" marR="0" rtl="0" algn="l">
                        <a:spcBef>
                          <a:spcPts val="0"/>
                        </a:spcBef>
                        <a:spcAft>
                          <a:spcPts val="0"/>
                        </a:spcAft>
                        <a:buNone/>
                      </a:pPr>
                      <a:r>
                        <a:rPr lang="en-US" sz="1800"/>
                        <a:t>106</a:t>
                      </a:r>
                      <a:endParaRPr sz="1800"/>
                    </a:p>
                  </a:txBody>
                  <a:tcPr marT="45725" marB="45725" marR="91450" marL="91450"/>
                </a:tc>
                <a:tc>
                  <a:txBody>
                    <a:bodyPr/>
                    <a:lstStyle/>
                    <a:p>
                      <a:pPr indent="0" lvl="0" marL="0" marR="0" rtl="0" algn="l">
                        <a:spcBef>
                          <a:spcPts val="0"/>
                        </a:spcBef>
                        <a:spcAft>
                          <a:spcPts val="0"/>
                        </a:spcAft>
                        <a:buNone/>
                      </a:pPr>
                      <a:r>
                        <a:rPr lang="en-US" sz="1800"/>
                        <a:t>42</a:t>
                      </a:r>
                      <a:endParaRPr sz="1800"/>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a</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30ba203c8a5_0_10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564" name="Google Shape;564;g30ba203c8a5_0_10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48284" lvl="0" marL="228600" rtl="0" algn="l">
              <a:lnSpc>
                <a:spcPct val="90000"/>
              </a:lnSpc>
              <a:spcBef>
                <a:spcPts val="0"/>
              </a:spcBef>
              <a:spcAft>
                <a:spcPts val="0"/>
              </a:spcAft>
              <a:buClr>
                <a:schemeClr val="dk1"/>
              </a:buClr>
              <a:buSzPts val="2900"/>
              <a:buChar char="●"/>
            </a:pPr>
            <a:r>
              <a:rPr b="1" lang="en-US" sz="1800"/>
              <a:t>Traversing through a jagged array</a:t>
            </a:r>
            <a:endParaRPr b="1" sz="1800"/>
          </a:p>
          <a:p>
            <a:pPr indent="-248284" lvl="0" marL="228600" rtl="0" algn="l">
              <a:lnSpc>
                <a:spcPct val="90000"/>
              </a:lnSpc>
              <a:spcBef>
                <a:spcPts val="1000"/>
              </a:spcBef>
              <a:spcAft>
                <a:spcPts val="0"/>
              </a:spcAft>
              <a:buClr>
                <a:schemeClr val="dk1"/>
              </a:buClr>
              <a:buSzPts val="2900"/>
              <a:buChar char="●"/>
            </a:pPr>
            <a:r>
              <a:rPr b="1" lang="en-US" sz="1800"/>
              <a:t>     Console.WriteLine(myarray.Length);</a:t>
            </a:r>
            <a:endParaRPr b="1" sz="1800"/>
          </a:p>
          <a:p>
            <a:pPr indent="-248284" lvl="0" marL="228600" rtl="0" algn="l">
              <a:lnSpc>
                <a:spcPct val="90000"/>
              </a:lnSpc>
              <a:spcBef>
                <a:spcPts val="1000"/>
              </a:spcBef>
              <a:spcAft>
                <a:spcPts val="0"/>
              </a:spcAft>
              <a:buClr>
                <a:schemeClr val="dk1"/>
              </a:buClr>
              <a:buSzPts val="2900"/>
              <a:buChar char="●"/>
            </a:pPr>
            <a:r>
              <a:rPr b="1" lang="en-US" sz="1800"/>
              <a:t>            Console.WriteLine(myarray[2].Length);</a:t>
            </a:r>
            <a:endParaRPr b="1" sz="1800"/>
          </a:p>
          <a:p>
            <a:pPr indent="-248284" lvl="0" marL="228600" rtl="0" algn="l">
              <a:lnSpc>
                <a:spcPct val="90000"/>
              </a:lnSpc>
              <a:spcBef>
                <a:spcPts val="1000"/>
              </a:spcBef>
              <a:spcAft>
                <a:spcPts val="0"/>
              </a:spcAft>
              <a:buClr>
                <a:schemeClr val="dk1"/>
              </a:buClr>
              <a:buSzPts val="2900"/>
              <a:buChar char="●"/>
            </a:pPr>
            <a:r>
              <a:rPr b="1" lang="en-US" sz="1800"/>
              <a:t>            for (int i = 0; i &lt; myarray.Length; i++)</a:t>
            </a:r>
            <a:endParaRPr b="1" sz="1800"/>
          </a:p>
          <a:p>
            <a:pPr indent="-248284" lvl="0" marL="228600" rtl="0" algn="l">
              <a:lnSpc>
                <a:spcPct val="90000"/>
              </a:lnSpc>
              <a:spcBef>
                <a:spcPts val="1000"/>
              </a:spcBef>
              <a:spcAft>
                <a:spcPts val="0"/>
              </a:spcAft>
              <a:buClr>
                <a:schemeClr val="dk1"/>
              </a:buClr>
              <a:buSzPts val="2900"/>
              <a:buChar char="●"/>
            </a:pPr>
            <a:r>
              <a:rPr b="1" lang="en-US" sz="1800"/>
              <a:t>            {</a:t>
            </a:r>
            <a:endParaRPr b="1" sz="1800"/>
          </a:p>
          <a:p>
            <a:pPr indent="-248284" lvl="0" marL="228600" rtl="0" algn="l">
              <a:lnSpc>
                <a:spcPct val="90000"/>
              </a:lnSpc>
              <a:spcBef>
                <a:spcPts val="1000"/>
              </a:spcBef>
              <a:spcAft>
                <a:spcPts val="0"/>
              </a:spcAft>
              <a:buClr>
                <a:schemeClr val="dk1"/>
              </a:buClr>
              <a:buSzPts val="2900"/>
              <a:buChar char="●"/>
            </a:pPr>
            <a:r>
              <a:rPr b="1" lang="en-US" sz="1800"/>
              <a:t>                for (int j = 0; j &lt; myarray[i].Length; j++)</a:t>
            </a:r>
            <a:endParaRPr b="1" sz="1800"/>
          </a:p>
          <a:p>
            <a:pPr indent="-248284" lvl="0" marL="228600" rtl="0" algn="l">
              <a:lnSpc>
                <a:spcPct val="90000"/>
              </a:lnSpc>
              <a:spcBef>
                <a:spcPts val="1000"/>
              </a:spcBef>
              <a:spcAft>
                <a:spcPts val="0"/>
              </a:spcAft>
              <a:buClr>
                <a:schemeClr val="dk1"/>
              </a:buClr>
              <a:buSzPts val="2900"/>
              <a:buChar char="●"/>
            </a:pPr>
            <a:r>
              <a:rPr b="1" lang="en-US" sz="1800"/>
              <a:t>                {</a:t>
            </a:r>
            <a:endParaRPr b="1" sz="1800"/>
          </a:p>
          <a:p>
            <a:pPr indent="-248284" lvl="0" marL="228600" rtl="0" algn="l">
              <a:lnSpc>
                <a:spcPct val="90000"/>
              </a:lnSpc>
              <a:spcBef>
                <a:spcPts val="1000"/>
              </a:spcBef>
              <a:spcAft>
                <a:spcPts val="0"/>
              </a:spcAft>
              <a:buClr>
                <a:schemeClr val="dk1"/>
              </a:buClr>
              <a:buSzPts val="2900"/>
              <a:buChar char="●"/>
            </a:pPr>
            <a:r>
              <a:rPr b="1" lang="en-US" sz="1800"/>
              <a:t>                    Console.Write($"{myarray[i][j]} |");                                 }</a:t>
            </a:r>
            <a:endParaRPr b="1" sz="1800"/>
          </a:p>
          <a:p>
            <a:pPr indent="-64135" lvl="0" marL="228600" rtl="0" algn="l">
              <a:lnSpc>
                <a:spcPct val="90000"/>
              </a:lnSpc>
              <a:spcBef>
                <a:spcPts val="1000"/>
              </a:spcBef>
              <a:spcAft>
                <a:spcPts val="0"/>
              </a:spcAft>
              <a:buClr>
                <a:schemeClr val="dk1"/>
              </a:buClr>
              <a:buSzPts val="2800"/>
              <a:buNone/>
            </a:pPr>
            <a:r>
              <a:t/>
            </a:r>
            <a:endParaRPr b="1" sz="1800"/>
          </a:p>
          <a:p>
            <a:pPr indent="-248284" lvl="0" marL="228600" rtl="0" algn="l">
              <a:lnSpc>
                <a:spcPct val="90000"/>
              </a:lnSpc>
              <a:spcBef>
                <a:spcPts val="1000"/>
              </a:spcBef>
              <a:spcAft>
                <a:spcPts val="1600"/>
              </a:spcAft>
              <a:buClr>
                <a:schemeClr val="dk1"/>
              </a:buClr>
              <a:buSzPts val="2900"/>
              <a:buChar char="●"/>
            </a:pPr>
            <a:r>
              <a:rPr b="1" lang="en-US" sz="1800"/>
              <a:t>                Console.WriteLine(); </a:t>
            </a:r>
            <a:endParaRPr b="1"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2d438638e14_0_174"/>
          <p:cNvSpPr txBox="1"/>
          <p:nvPr>
            <p:ph type="title"/>
          </p:nvPr>
        </p:nvSpPr>
        <p:spPr>
          <a:xfrm>
            <a:off x="995625" y="121150"/>
            <a:ext cx="140208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Cont.</a:t>
            </a:r>
            <a:endParaRPr/>
          </a:p>
        </p:txBody>
      </p:sp>
      <p:sp>
        <p:nvSpPr>
          <p:cNvPr id="570" name="Google Shape;570;g2d438638e14_0_174"/>
          <p:cNvSpPr txBox="1"/>
          <p:nvPr>
            <p:ph idx="1" type="body"/>
          </p:nvPr>
        </p:nvSpPr>
        <p:spPr>
          <a:xfrm>
            <a:off x="506900" y="1337700"/>
            <a:ext cx="14130000" cy="5021400"/>
          </a:xfrm>
          <a:prstGeom prst="rect">
            <a:avLst/>
          </a:prstGeom>
          <a:noFill/>
          <a:ln>
            <a:noFill/>
          </a:ln>
        </p:spPr>
        <p:txBody>
          <a:bodyPr anchorCtr="0" anchor="t" bIns="45700" lIns="91425" spcFirstLastPara="1" rIns="91425" wrap="square" tIns="45700">
            <a:noAutofit/>
          </a:bodyPr>
          <a:lstStyle/>
          <a:p>
            <a:pPr indent="-441960" lvl="0" marL="342900" rtl="0" algn="l">
              <a:spcBef>
                <a:spcPts val="0"/>
              </a:spcBef>
              <a:spcAft>
                <a:spcPts val="0"/>
              </a:spcAft>
              <a:buClr>
                <a:schemeClr val="dk1"/>
              </a:buClr>
              <a:buSzPts val="3800"/>
              <a:buChar char="●"/>
            </a:pPr>
            <a:r>
              <a:rPr b="1" lang="en-US" sz="2300"/>
              <a:t>Keep in mind the following facts about arrays:</a:t>
            </a:r>
            <a:endParaRPr b="1" sz="2300"/>
          </a:p>
          <a:p>
            <a:pPr indent="-377190" lvl="1" marL="742950" rtl="0" algn="l">
              <a:spcBef>
                <a:spcPts val="392"/>
              </a:spcBef>
              <a:spcAft>
                <a:spcPts val="0"/>
              </a:spcAft>
              <a:buClr>
                <a:schemeClr val="dk1"/>
              </a:buClr>
              <a:buSzPts val="3400"/>
              <a:buChar char="○"/>
            </a:pPr>
            <a:r>
              <a:rPr b="1" lang="en-US" sz="2100"/>
              <a:t>Arrays are reference-type objects (even if they hold value-types).</a:t>
            </a:r>
            <a:endParaRPr b="1" sz="2100"/>
          </a:p>
          <a:p>
            <a:pPr indent="-377190" lvl="1" marL="742950" rtl="0" algn="l">
              <a:spcBef>
                <a:spcPts val="392"/>
              </a:spcBef>
              <a:spcAft>
                <a:spcPts val="0"/>
              </a:spcAft>
              <a:buClr>
                <a:schemeClr val="dk1"/>
              </a:buClr>
              <a:buSzPts val="3400"/>
              <a:buChar char="○"/>
            </a:pPr>
            <a:r>
              <a:rPr b="1" lang="en-US" sz="2100"/>
              <a:t>The array can be declared as any type (even a reference type).</a:t>
            </a:r>
            <a:endParaRPr b="1" sz="2100"/>
          </a:p>
          <a:p>
            <a:pPr indent="-377190" lvl="1" marL="742950" rtl="0" algn="l">
              <a:spcBef>
                <a:spcPts val="392"/>
              </a:spcBef>
              <a:spcAft>
                <a:spcPts val="0"/>
              </a:spcAft>
              <a:buClr>
                <a:schemeClr val="dk1"/>
              </a:buClr>
              <a:buSzPts val="3400"/>
              <a:buChar char="○"/>
            </a:pPr>
            <a:r>
              <a:rPr b="1" lang="en-US" sz="2100"/>
              <a:t>All elements of an array must be of (or inherit from) the same type.</a:t>
            </a:r>
            <a:endParaRPr b="1" sz="2100"/>
          </a:p>
          <a:p>
            <a:pPr indent="-377190" lvl="1" marL="742950" rtl="0" algn="l">
              <a:spcBef>
                <a:spcPts val="392"/>
              </a:spcBef>
              <a:spcAft>
                <a:spcPts val="0"/>
              </a:spcAft>
              <a:buClr>
                <a:schemeClr val="dk1"/>
              </a:buClr>
              <a:buSzPts val="3400"/>
              <a:buChar char="○"/>
            </a:pPr>
            <a:r>
              <a:rPr b="1" lang="en-US" sz="2100"/>
              <a:t>Element access in an array is zero-based. The first element has an index number of 0.</a:t>
            </a:r>
            <a:endParaRPr b="1" sz="2100"/>
          </a:p>
          <a:p>
            <a:pPr indent="-377190" lvl="1" marL="742950" rtl="0" algn="l">
              <a:spcBef>
                <a:spcPts val="392"/>
              </a:spcBef>
              <a:spcAft>
                <a:spcPts val="0"/>
              </a:spcAft>
              <a:buClr>
                <a:schemeClr val="dk1"/>
              </a:buClr>
              <a:buSzPts val="3400"/>
              <a:buChar char="○"/>
            </a:pPr>
            <a:r>
              <a:rPr b="1" lang="en-US" sz="2100"/>
              <a:t>All rows in a rectangular array must be of the same size.</a:t>
            </a:r>
            <a:endParaRPr b="1" sz="2100"/>
          </a:p>
          <a:p>
            <a:pPr indent="-377190" lvl="1" marL="742950" rtl="0" algn="l">
              <a:spcBef>
                <a:spcPts val="392"/>
              </a:spcBef>
              <a:spcAft>
                <a:spcPts val="0"/>
              </a:spcAft>
              <a:buClr>
                <a:schemeClr val="dk1"/>
              </a:buClr>
              <a:buSzPts val="3400"/>
              <a:buChar char="○"/>
            </a:pPr>
            <a:r>
              <a:rPr b="1" lang="en-US" sz="2100"/>
              <a:t>Rectangular arrays can be of any dimension (2, 3, 4, or more).</a:t>
            </a:r>
            <a:endParaRPr b="1" sz="2100"/>
          </a:p>
          <a:p>
            <a:pPr indent="-377190" lvl="1" marL="742950" rtl="0" algn="l">
              <a:spcBef>
                <a:spcPts val="392"/>
              </a:spcBef>
              <a:spcAft>
                <a:spcPts val="1600"/>
              </a:spcAft>
              <a:buClr>
                <a:schemeClr val="dk1"/>
              </a:buClr>
              <a:buSzPts val="3400"/>
              <a:buChar char="○"/>
            </a:pPr>
            <a:r>
              <a:rPr b="1" lang="en-US" sz="2100"/>
              <a:t>Arrays are bounds-checked, meaning that you cannot access elements outside of the array. Attempts to access elements outside of the bounds of the array will result in a runtime error (called an exception).</a:t>
            </a:r>
            <a:endParaRPr b="1" sz="21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g30ba203c8a5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ArrayLists in C#</a:t>
            </a:r>
            <a:endParaRPr/>
          </a:p>
        </p:txBody>
      </p:sp>
      <p:sp>
        <p:nvSpPr>
          <p:cNvPr id="576" name="Google Shape;576;g30ba203c8a5_0_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457200" rtl="0" algn="l">
              <a:spcBef>
                <a:spcPts val="1000"/>
              </a:spcBef>
              <a:spcAft>
                <a:spcPts val="0"/>
              </a:spcAft>
              <a:buNone/>
            </a:pPr>
            <a:r>
              <a:t/>
            </a:r>
            <a:endParaRPr b="1" sz="2400"/>
          </a:p>
          <a:p>
            <a:pPr indent="-381000" lvl="0" marL="457200" rtl="0" algn="l">
              <a:spcBef>
                <a:spcPts val="1600"/>
              </a:spcBef>
              <a:spcAft>
                <a:spcPts val="0"/>
              </a:spcAft>
              <a:buSzPts val="2400"/>
              <a:buChar char="❖"/>
            </a:pPr>
            <a:r>
              <a:rPr b="1" lang="en-US" sz="2400"/>
              <a:t>ArrayList is a class in C# that belongs to System.Collections namespace.</a:t>
            </a:r>
            <a:endParaRPr b="1" sz="2400"/>
          </a:p>
          <a:p>
            <a:pPr indent="-381000" lvl="0" marL="457200" rtl="0" algn="l">
              <a:spcBef>
                <a:spcPts val="0"/>
              </a:spcBef>
              <a:spcAft>
                <a:spcPts val="0"/>
              </a:spcAft>
              <a:buSzPts val="2400"/>
              <a:buChar char="❖"/>
            </a:pPr>
            <a:r>
              <a:rPr b="1" lang="en-US" sz="2400">
                <a:solidFill>
                  <a:srgbClr val="000000"/>
                </a:solidFill>
                <a:latin typeface="Arial"/>
                <a:ea typeface="Arial"/>
                <a:cs typeface="Arial"/>
                <a:sym typeface="Arial"/>
              </a:rPr>
              <a:t>In C#, the </a:t>
            </a:r>
            <a:r>
              <a:rPr b="1" lang="en-US" sz="2400">
                <a:solidFill>
                  <a:srgbClr val="188038"/>
                </a:solidFill>
                <a:latin typeface="Roboto Mono"/>
                <a:ea typeface="Roboto Mono"/>
                <a:cs typeface="Roboto Mono"/>
                <a:sym typeface="Roboto Mono"/>
              </a:rPr>
              <a:t>ArrayList</a:t>
            </a:r>
            <a:r>
              <a:rPr b="1" lang="en-US" sz="2400">
                <a:solidFill>
                  <a:srgbClr val="000000"/>
                </a:solidFill>
                <a:latin typeface="Arial"/>
                <a:ea typeface="Arial"/>
                <a:cs typeface="Arial"/>
                <a:sym typeface="Arial"/>
              </a:rPr>
              <a:t> is a non-generic collection of objects whose size increases dynamically. </a:t>
            </a:r>
            <a:endParaRPr b="1"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b="1" lang="en-US" sz="2400">
                <a:solidFill>
                  <a:srgbClr val="000000"/>
                </a:solidFill>
                <a:latin typeface="Arial"/>
                <a:ea typeface="Arial"/>
                <a:cs typeface="Arial"/>
                <a:sym typeface="Arial"/>
              </a:rPr>
              <a:t>It differs from Array in two ways</a:t>
            </a:r>
            <a:endParaRPr b="1" sz="2400">
              <a:solidFill>
                <a:srgbClr val="000000"/>
              </a:solidFill>
              <a:latin typeface="Arial"/>
              <a:ea typeface="Arial"/>
              <a:cs typeface="Arial"/>
              <a:sym typeface="Arial"/>
            </a:endParaRPr>
          </a:p>
          <a:p>
            <a:pPr indent="-381000" lvl="1" marL="914400" rtl="0" algn="l">
              <a:spcBef>
                <a:spcPts val="0"/>
              </a:spcBef>
              <a:spcAft>
                <a:spcPts val="0"/>
              </a:spcAft>
              <a:buClr>
                <a:srgbClr val="000000"/>
              </a:buClr>
              <a:buSzPts val="2400"/>
              <a:buFont typeface="Arial"/>
              <a:buChar char="➢"/>
            </a:pPr>
            <a:r>
              <a:rPr b="1" lang="en-US" sz="2400">
                <a:solidFill>
                  <a:srgbClr val="000000"/>
                </a:solidFill>
                <a:latin typeface="Arial"/>
                <a:ea typeface="Arial"/>
                <a:cs typeface="Arial"/>
                <a:sym typeface="Arial"/>
              </a:rPr>
              <a:t>It can hold hetrogenous values </a:t>
            </a:r>
            <a:endParaRPr b="1" sz="2400">
              <a:solidFill>
                <a:srgbClr val="000000"/>
              </a:solidFill>
              <a:latin typeface="Arial"/>
              <a:ea typeface="Arial"/>
              <a:cs typeface="Arial"/>
              <a:sym typeface="Arial"/>
            </a:endParaRPr>
          </a:p>
          <a:p>
            <a:pPr indent="-381000" lvl="1" marL="914400" rtl="0" algn="l">
              <a:spcBef>
                <a:spcPts val="0"/>
              </a:spcBef>
              <a:spcAft>
                <a:spcPts val="0"/>
              </a:spcAft>
              <a:buClr>
                <a:srgbClr val="000000"/>
              </a:buClr>
              <a:buSzPts val="2400"/>
              <a:buFont typeface="Arial"/>
              <a:buChar char="➢"/>
            </a:pPr>
            <a:r>
              <a:rPr b="1" lang="en-US" sz="2400">
                <a:solidFill>
                  <a:srgbClr val="000000"/>
                </a:solidFill>
                <a:latin typeface="Arial"/>
                <a:ea typeface="Arial"/>
                <a:cs typeface="Arial"/>
                <a:sym typeface="Arial"/>
              </a:rPr>
              <a:t>Its size can increase dynamically</a:t>
            </a:r>
            <a:endParaRPr b="1"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b="1" lang="en-US" sz="2400">
                <a:solidFill>
                  <a:srgbClr val="000000"/>
                </a:solidFill>
                <a:latin typeface="Arial"/>
                <a:ea typeface="Arial"/>
                <a:cs typeface="Arial"/>
                <a:sym typeface="Arial"/>
              </a:rPr>
              <a:t>You can use an arraylist when you are working with unknown data, where you do not know the type and size of the data elements.</a:t>
            </a:r>
            <a:endParaRPr b="1" sz="2400">
              <a:solidFill>
                <a:srgbClr val="000000"/>
              </a:solidFill>
              <a:latin typeface="Arial"/>
              <a:ea typeface="Arial"/>
              <a:cs typeface="Arial"/>
              <a:sym typeface="Arial"/>
            </a:endParaRPr>
          </a:p>
          <a:p>
            <a:pPr indent="0" lvl="0" marL="0" rtl="0" algn="l">
              <a:spcBef>
                <a:spcPts val="1600"/>
              </a:spcBef>
              <a:spcAft>
                <a:spcPts val="1600"/>
              </a:spcAft>
              <a:buNone/>
            </a:pPr>
            <a:r>
              <a:t/>
            </a:r>
            <a:endParaRPr b="1" sz="2400">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g30bb945bd87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Methods in Arraylist</a:t>
            </a:r>
            <a:endParaRPr/>
          </a:p>
        </p:txBody>
      </p:sp>
      <p:sp>
        <p:nvSpPr>
          <p:cNvPr id="582" name="Google Shape;582;g30bb945bd87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1000"/>
              </a:spcBef>
              <a:spcAft>
                <a:spcPts val="0"/>
              </a:spcAft>
              <a:buSzPts val="2500"/>
              <a:buChar char="●"/>
            </a:pPr>
            <a:r>
              <a:rPr b="1" lang="en-US" sz="2400"/>
              <a:t>Initialize an ArrayList </a:t>
            </a:r>
            <a:endParaRPr b="1" sz="2400"/>
          </a:p>
          <a:p>
            <a:pPr indent="-381000" lvl="1" marL="914400" rtl="0" algn="l">
              <a:spcBef>
                <a:spcPts val="0"/>
              </a:spcBef>
              <a:spcAft>
                <a:spcPts val="0"/>
              </a:spcAft>
              <a:buSzPts val="2400"/>
              <a:buChar char="○"/>
            </a:pPr>
            <a:r>
              <a:rPr b="1" lang="en-US" sz="2400"/>
              <a:t>    	ArrayList s_info = new ArrayList();</a:t>
            </a:r>
            <a:endParaRPr b="1" sz="2400"/>
          </a:p>
          <a:p>
            <a:pPr indent="-387350" lvl="0" marL="457200" rtl="0" algn="l">
              <a:spcBef>
                <a:spcPts val="0"/>
              </a:spcBef>
              <a:spcAft>
                <a:spcPts val="0"/>
              </a:spcAft>
              <a:buSzPts val="2500"/>
              <a:buChar char="●"/>
            </a:pPr>
            <a:r>
              <a:rPr b="1" lang="en-US" sz="2400"/>
              <a:t>Add() - adds items to the collection</a:t>
            </a:r>
            <a:endParaRPr b="1" sz="2400"/>
          </a:p>
          <a:p>
            <a:pPr indent="-381000" lvl="1" marL="914400" rtl="0" algn="l">
              <a:spcBef>
                <a:spcPts val="0"/>
              </a:spcBef>
              <a:spcAft>
                <a:spcPts val="0"/>
              </a:spcAft>
              <a:buSzPts val="2400"/>
              <a:buChar char="○"/>
            </a:pPr>
            <a:r>
              <a:rPr b="1" lang="en-US" sz="2400"/>
              <a:t> s_info.Add("Ruhame");</a:t>
            </a:r>
            <a:endParaRPr b="1" sz="2400"/>
          </a:p>
          <a:p>
            <a:pPr indent="-381000" lvl="1" marL="914400" rtl="0" algn="l">
              <a:spcBef>
                <a:spcPts val="0"/>
              </a:spcBef>
              <a:spcAft>
                <a:spcPts val="0"/>
              </a:spcAft>
              <a:buSzPts val="2400"/>
              <a:buChar char="○"/>
            </a:pPr>
            <a:r>
              <a:rPr b="1" lang="en-US" sz="2400"/>
              <a:t> s_info.Add(21);</a:t>
            </a:r>
            <a:endParaRPr b="1" sz="2400"/>
          </a:p>
          <a:p>
            <a:pPr indent="-381000" lvl="1" marL="914400" rtl="0" algn="l">
              <a:spcBef>
                <a:spcPts val="0"/>
              </a:spcBef>
              <a:spcAft>
                <a:spcPts val="0"/>
              </a:spcAft>
              <a:buSzPts val="2400"/>
              <a:buChar char="○"/>
            </a:pPr>
            <a:r>
              <a:rPr b="1" lang="en-US" sz="2400"/>
              <a:t> s_info.Add(1.70);</a:t>
            </a:r>
            <a:endParaRPr b="1" sz="2400"/>
          </a:p>
          <a:p>
            <a:pPr indent="-381000" lvl="0" marL="457200" rtl="0" algn="l">
              <a:spcBef>
                <a:spcPts val="0"/>
              </a:spcBef>
              <a:spcAft>
                <a:spcPts val="0"/>
              </a:spcAft>
              <a:buSzPts val="2400"/>
              <a:buChar char="●"/>
            </a:pPr>
            <a:r>
              <a:rPr b="1" lang="en-US" sz="2400"/>
              <a:t>Sort() - sorts the given ArrayList</a:t>
            </a:r>
            <a:endParaRPr b="1" sz="2400"/>
          </a:p>
          <a:p>
            <a:pPr indent="-381000" lvl="0" marL="457200" rtl="0" algn="l">
              <a:spcBef>
                <a:spcPts val="0"/>
              </a:spcBef>
              <a:spcAft>
                <a:spcPts val="0"/>
              </a:spcAft>
              <a:buSzPts val="2400"/>
              <a:buChar char="●"/>
            </a:pPr>
            <a:r>
              <a:rPr b="1" lang="en-US" sz="2400"/>
              <a:t>RemoveAt() - removes ArrayList item at the specified index</a:t>
            </a:r>
            <a:endParaRPr b="1" sz="2400"/>
          </a:p>
          <a:p>
            <a:pPr indent="-381000" lvl="1" marL="914400" rtl="0" algn="l">
              <a:spcBef>
                <a:spcPts val="0"/>
              </a:spcBef>
              <a:spcAft>
                <a:spcPts val="0"/>
              </a:spcAft>
              <a:buSzPts val="2400"/>
              <a:buChar char="○"/>
            </a:pPr>
            <a:r>
              <a:rPr b="1" lang="en-US" sz="2400"/>
              <a:t>        	s_info.RemoveAt(0);</a:t>
            </a:r>
            <a:endParaRPr b="1" sz="2400"/>
          </a:p>
          <a:p>
            <a:pPr indent="-381000" lvl="1" marL="914400" rtl="0" algn="l">
              <a:spcBef>
                <a:spcPts val="0"/>
              </a:spcBef>
              <a:spcAft>
                <a:spcPts val="0"/>
              </a:spcAft>
              <a:buSzPts val="2400"/>
              <a:buChar char="○"/>
            </a:pPr>
            <a:r>
              <a:rPr b="1" lang="en-US" sz="2400"/>
              <a:t>Clear - clears all elements of an array</a:t>
            </a:r>
            <a:endParaRPr b="1" sz="2400"/>
          </a:p>
          <a:p>
            <a:pPr indent="-381000" lvl="2" marL="1371600" rtl="0" algn="l">
              <a:spcBef>
                <a:spcPts val="0"/>
              </a:spcBef>
              <a:spcAft>
                <a:spcPts val="0"/>
              </a:spcAft>
              <a:buSzPts val="2400"/>
              <a:buChar char="■"/>
            </a:pPr>
            <a:r>
              <a:rPr b="1" lang="en-US" sz="2400"/>
              <a:t>s_info.Clear(); </a:t>
            </a:r>
            <a:endParaRPr b="1" sz="2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2d447d0ad36_0_198"/>
          <p:cNvSpPr txBox="1"/>
          <p:nvPr>
            <p:ph type="title"/>
          </p:nvPr>
        </p:nvSpPr>
        <p:spPr>
          <a:xfrm>
            <a:off x="809967" y="782333"/>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Characters in C#</a:t>
            </a:r>
            <a:endParaRPr/>
          </a:p>
        </p:txBody>
      </p:sp>
      <p:sp>
        <p:nvSpPr>
          <p:cNvPr id="588" name="Google Shape;588;g2d447d0ad36_0_198"/>
          <p:cNvSpPr txBox="1"/>
          <p:nvPr>
            <p:ph idx="1" type="body"/>
          </p:nvPr>
        </p:nvSpPr>
        <p:spPr>
          <a:xfrm>
            <a:off x="809967" y="1836633"/>
            <a:ext cx="11309700" cy="4863900"/>
          </a:xfrm>
          <a:prstGeom prst="rect">
            <a:avLst/>
          </a:prstGeom>
        </p:spPr>
        <p:txBody>
          <a:bodyPr anchorCtr="0" anchor="t" bIns="121900" lIns="121900" spcFirstLastPara="1" rIns="121900" wrap="square" tIns="121900">
            <a:normAutofit/>
          </a:bodyPr>
          <a:lstStyle/>
          <a:p>
            <a:pPr indent="-457200" lvl="0" marL="609600" rtl="0" algn="l">
              <a:spcBef>
                <a:spcPts val="0"/>
              </a:spcBef>
              <a:spcAft>
                <a:spcPts val="0"/>
              </a:spcAft>
              <a:buSzPts val="2400"/>
              <a:buChar char="●"/>
            </a:pPr>
            <a:r>
              <a:rPr b="1" lang="en-US" sz="2400"/>
              <a:t>C# provides a data type, called a structure, that is similar to a class.</a:t>
            </a:r>
            <a:endParaRPr b="1" sz="2400"/>
          </a:p>
          <a:p>
            <a:pPr indent="-457200" lvl="0" marL="609600" rtl="0" algn="l">
              <a:spcBef>
                <a:spcPts val="0"/>
              </a:spcBef>
              <a:spcAft>
                <a:spcPts val="0"/>
              </a:spcAft>
              <a:buSzPts val="2400"/>
              <a:buChar char="●"/>
            </a:pPr>
            <a:r>
              <a:rPr b="1" lang="en-US" sz="2400"/>
              <a:t>Although structures and classes are comparable in many ways, structures are a value type.</a:t>
            </a:r>
            <a:endParaRPr b="1" sz="2400"/>
          </a:p>
          <a:p>
            <a:pPr indent="-457200" lvl="0" marL="609600" rtl="0" algn="l">
              <a:spcBef>
                <a:spcPts val="0"/>
              </a:spcBef>
              <a:spcAft>
                <a:spcPts val="0"/>
              </a:spcAft>
              <a:buSzPts val="2400"/>
              <a:buChar char="●"/>
            </a:pPr>
            <a:r>
              <a:rPr b="1" lang="en-US" sz="2400"/>
              <a:t>Like classes, structures include methods and properties. Both use the same modifiers (such as public, private and protected) and access members via the member access operator (.).</a:t>
            </a:r>
            <a:endParaRPr b="1" sz="2400"/>
          </a:p>
          <a:p>
            <a:pPr indent="-457200" lvl="0" marL="609600" rtl="0" algn="l">
              <a:spcBef>
                <a:spcPts val="0"/>
              </a:spcBef>
              <a:spcAft>
                <a:spcPts val="0"/>
              </a:spcAft>
              <a:buSzPts val="2400"/>
              <a:buChar char="●"/>
            </a:pPr>
            <a:r>
              <a:rPr b="1" lang="en-US" sz="2400"/>
              <a:t>Most primitive data types are of structure type including char</a:t>
            </a:r>
            <a:endParaRPr b="1" sz="2400"/>
          </a:p>
          <a:p>
            <a:pPr indent="-457200" lvl="0" marL="609600" rtl="0" algn="l">
              <a:spcBef>
                <a:spcPts val="0"/>
              </a:spcBef>
              <a:spcAft>
                <a:spcPts val="0"/>
              </a:spcAft>
              <a:buSzPts val="2400"/>
              <a:buChar char="●"/>
            </a:pPr>
            <a:r>
              <a:rPr b="1" lang="en-US" sz="2400"/>
              <a:t>Char is a structure for characters.</a:t>
            </a:r>
            <a:endParaRPr b="1" sz="2400"/>
          </a:p>
          <a:p>
            <a:pPr indent="-457200" lvl="0" marL="609600" rtl="0" algn="l">
              <a:spcBef>
                <a:spcPts val="0"/>
              </a:spcBef>
              <a:spcAft>
                <a:spcPts val="0"/>
              </a:spcAft>
              <a:buSzPts val="2400"/>
              <a:buChar char="●"/>
            </a:pPr>
            <a:r>
              <a:rPr b="1" lang="en-US" sz="2400"/>
              <a:t>Most Char methods are static, take at least one character argument and perform either a test or a manipulation on the character.</a:t>
            </a:r>
            <a:endParaRPr b="1" sz="2400"/>
          </a:p>
          <a:p>
            <a:pPr indent="-457200" lvl="0" marL="609600" rtl="0" algn="l">
              <a:spcBef>
                <a:spcPts val="0"/>
              </a:spcBef>
              <a:spcAft>
                <a:spcPts val="0"/>
              </a:spcAft>
              <a:buSzPts val="2400"/>
              <a:buChar char="●"/>
            </a:pPr>
            <a:r>
              <a:rPr b="1" lang="en-US" sz="2400"/>
              <a:t>See the following example</a:t>
            </a:r>
            <a:endParaRPr b="1" sz="2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pic>
        <p:nvPicPr>
          <p:cNvPr id="593" name="Google Shape;593;g2d447d0ad36_0_203"/>
          <p:cNvPicPr preferRelativeResize="0"/>
          <p:nvPr/>
        </p:nvPicPr>
        <p:blipFill>
          <a:blip r:embed="rId3">
            <a:alphaModFix/>
          </a:blip>
          <a:stretch>
            <a:fillRect/>
          </a:stretch>
        </p:blipFill>
        <p:spPr>
          <a:xfrm>
            <a:off x="-210367" y="1253100"/>
            <a:ext cx="4577266" cy="6151700"/>
          </a:xfrm>
          <a:prstGeom prst="rect">
            <a:avLst/>
          </a:prstGeom>
          <a:noFill/>
          <a:ln>
            <a:noFill/>
          </a:ln>
        </p:spPr>
      </p:pic>
      <p:pic>
        <p:nvPicPr>
          <p:cNvPr id="594" name="Google Shape;594;g2d447d0ad36_0_203"/>
          <p:cNvPicPr preferRelativeResize="0"/>
          <p:nvPr/>
        </p:nvPicPr>
        <p:blipFill>
          <a:blip r:embed="rId4">
            <a:alphaModFix/>
          </a:blip>
          <a:stretch>
            <a:fillRect/>
          </a:stretch>
        </p:blipFill>
        <p:spPr>
          <a:xfrm>
            <a:off x="4441433" y="1253100"/>
            <a:ext cx="4689467" cy="6857967"/>
          </a:xfrm>
          <a:prstGeom prst="rect">
            <a:avLst/>
          </a:prstGeom>
          <a:noFill/>
          <a:ln>
            <a:noFill/>
          </a:ln>
        </p:spPr>
      </p:pic>
      <p:pic>
        <p:nvPicPr>
          <p:cNvPr id="595" name="Google Shape;595;g2d447d0ad36_0_203"/>
          <p:cNvPicPr preferRelativeResize="0"/>
          <p:nvPr/>
        </p:nvPicPr>
        <p:blipFill>
          <a:blip r:embed="rId5">
            <a:alphaModFix/>
          </a:blip>
          <a:stretch>
            <a:fillRect/>
          </a:stretch>
        </p:blipFill>
        <p:spPr>
          <a:xfrm>
            <a:off x="9069900" y="1253100"/>
            <a:ext cx="4147368" cy="6857966"/>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2d447d0ad36_0_209"/>
          <p:cNvSpPr txBox="1"/>
          <p:nvPr>
            <p:ph type="title"/>
          </p:nvPr>
        </p:nvSpPr>
        <p:spPr>
          <a:xfrm>
            <a:off x="1296800" y="2344267"/>
            <a:ext cx="13668900" cy="95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t/>
            </a:r>
            <a:endParaRPr/>
          </a:p>
        </p:txBody>
      </p:sp>
      <p:sp>
        <p:nvSpPr>
          <p:cNvPr id="601" name="Google Shape;601;g2d447d0ad36_0_209"/>
          <p:cNvSpPr txBox="1"/>
          <p:nvPr>
            <p:ph idx="1" type="body"/>
          </p:nvPr>
        </p:nvSpPr>
        <p:spPr>
          <a:xfrm>
            <a:off x="1296800" y="3695778"/>
            <a:ext cx="13668900" cy="40197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None/>
            </a:pPr>
            <a:r>
              <a:t/>
            </a:r>
            <a:endParaRPr/>
          </a:p>
        </p:txBody>
      </p:sp>
      <p:pic>
        <p:nvPicPr>
          <p:cNvPr id="602" name="Google Shape;602;g2d447d0ad36_0_209"/>
          <p:cNvPicPr preferRelativeResize="0"/>
          <p:nvPr/>
        </p:nvPicPr>
        <p:blipFill>
          <a:blip r:embed="rId3">
            <a:alphaModFix/>
          </a:blip>
          <a:stretch>
            <a:fillRect/>
          </a:stretch>
        </p:blipFill>
        <p:spPr>
          <a:xfrm>
            <a:off x="764350" y="262333"/>
            <a:ext cx="11061700" cy="670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136" name="Google Shape;13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73050" lvl="0" marL="228600" rtl="0" algn="l">
              <a:lnSpc>
                <a:spcPct val="90000"/>
              </a:lnSpc>
              <a:spcBef>
                <a:spcPts val="0"/>
              </a:spcBef>
              <a:spcAft>
                <a:spcPts val="0"/>
              </a:spcAft>
              <a:buClr>
                <a:schemeClr val="dk1"/>
              </a:buClr>
              <a:buSzPts val="3500"/>
              <a:buChar char="●"/>
            </a:pPr>
            <a:r>
              <a:rPr lang="en-US" sz="2400"/>
              <a:t>The </a:t>
            </a:r>
            <a:r>
              <a:rPr b="1" lang="en-US" sz="2400"/>
              <a:t>biggest integer type </a:t>
            </a:r>
            <a:r>
              <a:rPr lang="en-US" sz="2400"/>
              <a:t>is the </a:t>
            </a:r>
            <a:r>
              <a:rPr b="1" lang="en-US" sz="2400"/>
              <a:t>ulong </a:t>
            </a:r>
            <a:r>
              <a:rPr lang="en-US" sz="2400"/>
              <a:t>type. It is a 64-bit unsigned type, which has as a default value – the number </a:t>
            </a:r>
            <a:r>
              <a:rPr b="1" lang="en-US" sz="2400"/>
              <a:t>0u</a:t>
            </a:r>
            <a:r>
              <a:rPr lang="en-US" sz="2400"/>
              <a:t>, or </a:t>
            </a:r>
            <a:r>
              <a:rPr b="1" lang="en-US" sz="2400"/>
              <a:t>0U </a:t>
            </a:r>
            <a:r>
              <a:rPr lang="en-US" sz="2400"/>
              <a:t>(the two are equivalent). The suffix '</a:t>
            </a:r>
            <a:r>
              <a:rPr b="1" lang="en-US" sz="2400"/>
              <a:t>u</a:t>
            </a:r>
            <a:r>
              <a:rPr lang="en-US" sz="2400"/>
              <a:t>' indicates that the number is of type </a:t>
            </a:r>
            <a:r>
              <a:rPr b="1" lang="en-US" sz="2400"/>
              <a:t>ulong </a:t>
            </a:r>
            <a:r>
              <a:rPr lang="en-US" sz="2400"/>
              <a:t>(otherwise it is understood as </a:t>
            </a:r>
            <a:r>
              <a:rPr b="1" lang="en-US" sz="2400"/>
              <a:t>long</a:t>
            </a:r>
            <a:r>
              <a:rPr lang="en-US" sz="2400"/>
              <a:t>). </a:t>
            </a:r>
            <a:endParaRPr sz="2400"/>
          </a:p>
          <a:p>
            <a:pPr indent="-273050" lvl="0" marL="228600" rtl="0" algn="l">
              <a:lnSpc>
                <a:spcPct val="90000"/>
              </a:lnSpc>
              <a:spcBef>
                <a:spcPts val="1000"/>
              </a:spcBef>
              <a:spcAft>
                <a:spcPts val="1600"/>
              </a:spcAft>
              <a:buClr>
                <a:schemeClr val="dk1"/>
              </a:buClr>
              <a:buSzPts val="3500"/>
              <a:buChar char="●"/>
            </a:pPr>
            <a:r>
              <a:rPr b="1" lang="en-US" sz="2400"/>
              <a:t>UInt64.MinValue </a:t>
            </a:r>
            <a:r>
              <a:rPr lang="en-US" sz="2400"/>
              <a:t>= 0 and the maximum is </a:t>
            </a:r>
            <a:r>
              <a:rPr b="1" lang="en-US" sz="2400"/>
              <a:t>UInt64.MaxValue </a:t>
            </a:r>
            <a:r>
              <a:rPr lang="en-US" sz="2400"/>
              <a:t>=</a:t>
            </a:r>
            <a:br>
              <a:rPr lang="en-US" sz="2400"/>
            </a:br>
            <a:r>
              <a:rPr lang="en-US" sz="2400"/>
              <a:t>18,446,744,073,709,551,615 </a:t>
            </a:r>
            <a:br>
              <a:rPr lang="en-US" sz="2400"/>
            </a:br>
            <a:br>
              <a:rPr lang="en-US" sz="2400"/>
            </a:br>
            <a:endParaRPr sz="24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g2d447d0ad36_0_215"/>
          <p:cNvSpPr txBox="1"/>
          <p:nvPr>
            <p:ph type="title"/>
          </p:nvPr>
        </p:nvSpPr>
        <p:spPr>
          <a:xfrm>
            <a:off x="930850" y="1666592"/>
            <a:ext cx="13668900" cy="9516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rPr lang="en-US"/>
              <a:t>How the character analysis program works</a:t>
            </a:r>
            <a:endParaRPr/>
          </a:p>
        </p:txBody>
      </p:sp>
      <p:sp>
        <p:nvSpPr>
          <p:cNvPr id="608" name="Google Shape;608;g2d447d0ad36_0_215"/>
          <p:cNvSpPr txBox="1"/>
          <p:nvPr>
            <p:ph idx="1" type="body"/>
          </p:nvPr>
        </p:nvSpPr>
        <p:spPr>
          <a:xfrm>
            <a:off x="680367" y="2771833"/>
            <a:ext cx="10544100" cy="3969600"/>
          </a:xfrm>
          <a:prstGeom prst="rect">
            <a:avLst/>
          </a:prstGeom>
        </p:spPr>
        <p:txBody>
          <a:bodyPr anchorCtr="0" anchor="t" bIns="121900" lIns="121900" spcFirstLastPara="1" rIns="121900" wrap="square" tIns="121900">
            <a:noAutofit/>
          </a:bodyPr>
          <a:lstStyle/>
          <a:p>
            <a:pPr indent="-425450" lvl="0" marL="609600" rtl="0" algn="l">
              <a:spcBef>
                <a:spcPts val="0"/>
              </a:spcBef>
              <a:spcAft>
                <a:spcPts val="0"/>
              </a:spcAft>
              <a:buSzPts val="1900"/>
              <a:buChar char="●"/>
            </a:pPr>
            <a:r>
              <a:rPr b="1" lang="en-US" sz="1900"/>
              <a:t>This Windows application contains a prompt, a TextBox into which the user can input a character, a button that the user can press after entering a character and a second TextBox that displays the output of our analysis.</a:t>
            </a:r>
            <a:endParaRPr b="1" sz="1900"/>
          </a:p>
          <a:p>
            <a:pPr indent="-425450" lvl="0" marL="609600" rtl="0" algn="l">
              <a:spcBef>
                <a:spcPts val="0"/>
              </a:spcBef>
              <a:spcAft>
                <a:spcPts val="0"/>
              </a:spcAft>
              <a:buSzPts val="1900"/>
              <a:buChar char="●"/>
            </a:pPr>
            <a:r>
              <a:rPr b="1" lang="en-US" sz="1900"/>
              <a:t>When the user clicks the Analyze Character button, event handler analyzeButton_Click() is invoked</a:t>
            </a:r>
            <a:endParaRPr b="1" sz="1900"/>
          </a:p>
          <a:p>
            <a:pPr indent="-425450" lvl="0" marL="609600" rtl="0" algn="l">
              <a:spcBef>
                <a:spcPts val="0"/>
              </a:spcBef>
              <a:spcAft>
                <a:spcPts val="0"/>
              </a:spcAft>
              <a:buSzPts val="1900"/>
              <a:buChar char="●"/>
            </a:pPr>
            <a:r>
              <a:rPr b="1" lang="en-US" sz="1900"/>
              <a:t>This method converts the entered data from a string to a Char, using method Convert.ToChar()</a:t>
            </a:r>
            <a:endParaRPr b="1" sz="1900"/>
          </a:p>
          <a:p>
            <a:pPr indent="-425450" lvl="0" marL="609600" rtl="0" algn="l">
              <a:spcBef>
                <a:spcPts val="0"/>
              </a:spcBef>
              <a:spcAft>
                <a:spcPts val="0"/>
              </a:spcAft>
              <a:buSzPts val="1900"/>
              <a:buChar char="●"/>
            </a:pPr>
            <a:r>
              <a:rPr b="1" lang="en-US" sz="1900"/>
              <a:t>we call method BuildOutput(),</a:t>
            </a:r>
            <a:endParaRPr b="1" sz="1900"/>
          </a:p>
          <a:p>
            <a:pPr indent="-425450" lvl="0" marL="609600" rtl="0" algn="l">
              <a:spcBef>
                <a:spcPts val="0"/>
              </a:spcBef>
              <a:spcAft>
                <a:spcPts val="0"/>
              </a:spcAft>
              <a:buSzPts val="1900"/>
              <a:buChar char="●"/>
            </a:pPr>
            <a:r>
              <a:rPr b="1" lang="en-US" sz="1900"/>
              <a:t>Char method IsDigit to determine whether character inputCharacter is defined as a digit.</a:t>
            </a:r>
            <a:endParaRPr b="1" sz="1900"/>
          </a:p>
          <a:p>
            <a:pPr indent="-425450" lvl="0" marL="609600" rtl="0" algn="l">
              <a:spcBef>
                <a:spcPts val="0"/>
              </a:spcBef>
              <a:spcAft>
                <a:spcPts val="0"/>
              </a:spcAft>
              <a:buSzPts val="1900"/>
              <a:buChar char="●"/>
            </a:pPr>
            <a:r>
              <a:rPr b="1" lang="en-US" sz="1900"/>
              <a:t>If so, the method returns true; otherwise, it returns false.</a:t>
            </a:r>
            <a:endParaRPr b="1" sz="1900"/>
          </a:p>
          <a:p>
            <a:pPr indent="-425450" lvl="0" marL="609600" rtl="0" algn="l">
              <a:spcBef>
                <a:spcPts val="0"/>
              </a:spcBef>
              <a:spcAft>
                <a:spcPts val="0"/>
              </a:spcAft>
              <a:buSzPts val="1900"/>
              <a:buChar char="●"/>
            </a:pPr>
            <a:r>
              <a:rPr b="1" lang="en-US" sz="1900"/>
              <a:t>Char method IsLetter to determine whether character inputCharacter is a letter.</a:t>
            </a:r>
            <a:endParaRPr b="1" sz="1900"/>
          </a:p>
          <a:p>
            <a:pPr indent="0" lvl="0" marL="609600" rtl="0" algn="l">
              <a:spcBef>
                <a:spcPts val="1600"/>
              </a:spcBef>
              <a:spcAft>
                <a:spcPts val="160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2d447d0ad36_0_116"/>
          <p:cNvSpPr txBox="1"/>
          <p:nvPr>
            <p:ph type="title"/>
          </p:nvPr>
        </p:nvSpPr>
        <p:spPr>
          <a:xfrm>
            <a:off x="972600" y="1758200"/>
            <a:ext cx="10251600" cy="7137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How the character analysis program works</a:t>
            </a:r>
            <a:endParaRPr/>
          </a:p>
        </p:txBody>
      </p:sp>
      <p:sp>
        <p:nvSpPr>
          <p:cNvPr id="614" name="Google Shape;614;g2d447d0ad36_0_116"/>
          <p:cNvSpPr txBox="1"/>
          <p:nvPr>
            <p:ph idx="1" type="body"/>
          </p:nvPr>
        </p:nvSpPr>
        <p:spPr>
          <a:xfrm>
            <a:off x="680367" y="2771833"/>
            <a:ext cx="10544100" cy="3969600"/>
          </a:xfrm>
          <a:prstGeom prst="rect">
            <a:avLst/>
          </a:prstGeom>
        </p:spPr>
        <p:txBody>
          <a:bodyPr anchorCtr="0" anchor="t" bIns="121900" lIns="121900" spcFirstLastPara="1" rIns="121900" wrap="square" tIns="121900">
            <a:normAutofit/>
          </a:bodyPr>
          <a:lstStyle/>
          <a:p>
            <a:pPr indent="-412750" lvl="0" marL="609600" rtl="0" algn="l">
              <a:spcBef>
                <a:spcPts val="0"/>
              </a:spcBef>
              <a:spcAft>
                <a:spcPts val="0"/>
              </a:spcAft>
              <a:buSzPts val="1700"/>
              <a:buChar char="●"/>
            </a:pPr>
            <a:r>
              <a:rPr lang="en-US"/>
              <a:t>This Windows application contains a prompt, a TextBox into which the user can input a character, a button that the user can press after entering a character and a second TextBox that displays the output of our analysis.</a:t>
            </a:r>
            <a:endParaRPr/>
          </a:p>
          <a:p>
            <a:pPr indent="-412750" lvl="0" marL="609600" rtl="0" algn="l">
              <a:spcBef>
                <a:spcPts val="0"/>
              </a:spcBef>
              <a:spcAft>
                <a:spcPts val="0"/>
              </a:spcAft>
              <a:buSzPts val="1700"/>
              <a:buChar char="●"/>
            </a:pPr>
            <a:r>
              <a:rPr lang="en-US"/>
              <a:t>When the user clicks the Analyze Character button, event handler analyzeButton_Click() is invoked</a:t>
            </a:r>
            <a:endParaRPr/>
          </a:p>
          <a:p>
            <a:pPr indent="-412750" lvl="0" marL="609600" rtl="0" algn="l">
              <a:spcBef>
                <a:spcPts val="0"/>
              </a:spcBef>
              <a:spcAft>
                <a:spcPts val="0"/>
              </a:spcAft>
              <a:buSzPts val="1700"/>
              <a:buChar char="●"/>
            </a:pPr>
            <a:r>
              <a:rPr lang="en-US"/>
              <a:t>This method converts the entered data from a string to a Char, using method Convert.ToChar()</a:t>
            </a:r>
            <a:endParaRPr/>
          </a:p>
          <a:p>
            <a:pPr indent="-412750" lvl="0" marL="609600" rtl="0" algn="l">
              <a:spcBef>
                <a:spcPts val="0"/>
              </a:spcBef>
              <a:spcAft>
                <a:spcPts val="0"/>
              </a:spcAft>
              <a:buSzPts val="1700"/>
              <a:buChar char="●"/>
            </a:pPr>
            <a:r>
              <a:rPr lang="en-US"/>
              <a:t>we call method BuildOutput(),</a:t>
            </a:r>
            <a:endParaRPr/>
          </a:p>
          <a:p>
            <a:pPr indent="-412750" lvl="0" marL="609600" rtl="0" algn="l">
              <a:spcBef>
                <a:spcPts val="0"/>
              </a:spcBef>
              <a:spcAft>
                <a:spcPts val="0"/>
              </a:spcAft>
              <a:buSzPts val="1700"/>
              <a:buChar char="●"/>
            </a:pPr>
            <a:r>
              <a:rPr lang="en-US"/>
              <a:t>Char method IsDigit to determine whether character inputCharacter is defined as a digit.</a:t>
            </a:r>
            <a:endParaRPr/>
          </a:p>
          <a:p>
            <a:pPr indent="-412750" lvl="0" marL="609600" rtl="0" algn="l">
              <a:spcBef>
                <a:spcPts val="0"/>
              </a:spcBef>
              <a:spcAft>
                <a:spcPts val="0"/>
              </a:spcAft>
              <a:buSzPts val="1700"/>
              <a:buChar char="●"/>
            </a:pPr>
            <a:r>
              <a:rPr lang="en-US"/>
              <a:t>If so, the method returns true; otherwise, it returns false.</a:t>
            </a:r>
            <a:endParaRPr/>
          </a:p>
          <a:p>
            <a:pPr indent="-412750" lvl="0" marL="609600" rtl="0" algn="l">
              <a:spcBef>
                <a:spcPts val="0"/>
              </a:spcBef>
              <a:spcAft>
                <a:spcPts val="0"/>
              </a:spcAft>
              <a:buSzPts val="1700"/>
              <a:buChar char="●"/>
            </a:pPr>
            <a:r>
              <a:rPr lang="en-US"/>
              <a:t>Char method IsLetter to determine whether character inputCharacter is a letter.</a:t>
            </a:r>
            <a:endParaRPr/>
          </a:p>
          <a:p>
            <a:pPr indent="-412750" lvl="0" marL="609600" rtl="0" algn="l">
              <a:spcBef>
                <a:spcPts val="0"/>
              </a:spcBef>
              <a:spcAft>
                <a:spcPts val="0"/>
              </a:spcAft>
              <a:buSzPts val="1700"/>
              <a:buChar char="●"/>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Exercise </a:t>
            </a:r>
            <a:endParaRPr/>
          </a:p>
        </p:txBody>
      </p:sp>
      <p:sp>
        <p:nvSpPr>
          <p:cNvPr id="620" name="Google Shape;620;p48"/>
          <p:cNvSpPr txBox="1"/>
          <p:nvPr>
            <p:ph idx="1" type="body"/>
          </p:nvPr>
        </p:nvSpPr>
        <p:spPr>
          <a:xfrm>
            <a:off x="678873" y="1825624"/>
            <a:ext cx="10674927" cy="5281757"/>
          </a:xfrm>
          <a:prstGeom prst="rect">
            <a:avLst/>
          </a:prstGeom>
          <a:noFill/>
          <a:ln>
            <a:noFill/>
          </a:ln>
        </p:spPr>
        <p:txBody>
          <a:bodyPr anchorCtr="0" anchor="t" bIns="45700" lIns="91425" spcFirstLastPara="1" rIns="91425" wrap="square" tIns="45700">
            <a:normAutofit/>
          </a:bodyPr>
          <a:lstStyle/>
          <a:p>
            <a:pPr indent="-196850" lvl="0" marL="228600" rtl="0" algn="l">
              <a:lnSpc>
                <a:spcPct val="90000"/>
              </a:lnSpc>
              <a:spcBef>
                <a:spcPts val="0"/>
              </a:spcBef>
              <a:spcAft>
                <a:spcPts val="0"/>
              </a:spcAft>
              <a:buClr>
                <a:schemeClr val="dk1"/>
              </a:buClr>
              <a:buSzPts val="2300"/>
              <a:buChar char="●"/>
            </a:pPr>
            <a:r>
              <a:rPr lang="en-US" sz="2300"/>
              <a:t>Write algorithms  to solve the following problems.</a:t>
            </a:r>
            <a:endParaRPr sz="2300"/>
          </a:p>
          <a:p>
            <a:pPr indent="-260350" lvl="1" marL="685800" rtl="0" algn="l">
              <a:lnSpc>
                <a:spcPct val="90000"/>
              </a:lnSpc>
              <a:spcBef>
                <a:spcPts val="0"/>
              </a:spcBef>
              <a:spcAft>
                <a:spcPts val="0"/>
              </a:spcAft>
              <a:buClr>
                <a:schemeClr val="dk1"/>
              </a:buClr>
              <a:buSzPts val="2300"/>
              <a:buChar char="○"/>
            </a:pPr>
            <a:r>
              <a:rPr b="1" lang="en-US" sz="2300"/>
              <a:t>Narcissistic Numbers</a:t>
            </a:r>
            <a:r>
              <a:rPr lang="en-US" sz="2300"/>
              <a:t>: An n digit number is narcissistic number that is the sum of its own digits each raised to the power of the number of digits. </a:t>
            </a:r>
            <a:endParaRPr sz="2300"/>
          </a:p>
          <a:p>
            <a:pPr indent="-247650" lvl="2" marL="1143000" rtl="0" algn="l">
              <a:lnSpc>
                <a:spcPct val="90000"/>
              </a:lnSpc>
              <a:spcBef>
                <a:spcPts val="500"/>
              </a:spcBef>
              <a:spcAft>
                <a:spcPts val="0"/>
              </a:spcAft>
              <a:buClr>
                <a:schemeClr val="dk1"/>
              </a:buClr>
              <a:buSzPts val="2300"/>
              <a:buChar char="■"/>
            </a:pPr>
            <a:r>
              <a:rPr lang="en-US" sz="2300"/>
              <a:t> E.g 153 -&gt; 1^(3) + 5^(3) +3^(3) = 153</a:t>
            </a:r>
            <a:endParaRPr sz="2300"/>
          </a:p>
          <a:p>
            <a:pPr indent="-196850" lvl="0" marL="228600" rtl="0" algn="l">
              <a:lnSpc>
                <a:spcPct val="90000"/>
              </a:lnSpc>
              <a:spcBef>
                <a:spcPts val="1000"/>
              </a:spcBef>
              <a:spcAft>
                <a:spcPts val="0"/>
              </a:spcAft>
              <a:buClr>
                <a:schemeClr val="dk1"/>
              </a:buClr>
              <a:buSzPts val="2300"/>
              <a:buChar char="●"/>
            </a:pPr>
            <a:r>
              <a:rPr b="1" lang="en-US" sz="2300"/>
              <a:t>Palindrome checker</a:t>
            </a:r>
            <a:r>
              <a:rPr lang="en-US" sz="2300"/>
              <a:t>: a word, phrase, or sequence that reads the same backwards as forwards, e.g. </a:t>
            </a:r>
            <a:r>
              <a:rPr i="1" lang="en-US" sz="2300"/>
              <a:t>madam</a:t>
            </a:r>
            <a:r>
              <a:rPr lang="en-US" sz="2300"/>
              <a:t> or </a:t>
            </a:r>
            <a:r>
              <a:rPr i="1" lang="en-US" sz="2300"/>
              <a:t>nurses run</a:t>
            </a:r>
            <a:r>
              <a:rPr lang="en-US" sz="2300"/>
              <a:t>.</a:t>
            </a:r>
            <a:endParaRPr sz="2300"/>
          </a:p>
          <a:p>
            <a:pPr indent="-196850" lvl="0" marL="228600" rtl="0" algn="l">
              <a:lnSpc>
                <a:spcPct val="90000"/>
              </a:lnSpc>
              <a:spcBef>
                <a:spcPts val="1000"/>
              </a:spcBef>
              <a:spcAft>
                <a:spcPts val="0"/>
              </a:spcAft>
              <a:buClr>
                <a:schemeClr val="dk1"/>
              </a:buClr>
              <a:buSzPts val="2300"/>
              <a:buChar char="●"/>
            </a:pPr>
            <a:r>
              <a:rPr lang="en-US" sz="2300"/>
              <a:t>Rock paper scissors: ROCK PAPER SCISSORS is a traditional two-player game. Each round, players begin by saying, “rock, paper, scissors, shoot!” Each player holds their fist for the rock, flat hand for the paper, or index and middle finger for scissors on “shoot.” The rock crushes the scissors, the scissors cut the paper, and the paper covers the rock.</a:t>
            </a:r>
            <a:endParaRPr sz="2300"/>
          </a:p>
          <a:p>
            <a:pPr indent="-196850" lvl="0" marL="228600" rtl="0" algn="l">
              <a:lnSpc>
                <a:spcPct val="90000"/>
              </a:lnSpc>
              <a:spcBef>
                <a:spcPts val="1000"/>
              </a:spcBef>
              <a:spcAft>
                <a:spcPts val="0"/>
              </a:spcAft>
              <a:buSzPts val="2300"/>
              <a:buChar char="●"/>
            </a:pPr>
            <a:r>
              <a:rPr lang="en-US" sz="2300"/>
              <a:t>Convert decimal number to binary.</a:t>
            </a:r>
            <a:endParaRPr sz="23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626" name="Google Shape;626;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2250" lvl="0" marL="228600" rtl="0" algn="l">
              <a:lnSpc>
                <a:spcPct val="90000"/>
              </a:lnSpc>
              <a:spcBef>
                <a:spcPts val="1000"/>
              </a:spcBef>
              <a:spcAft>
                <a:spcPts val="0"/>
              </a:spcAft>
              <a:buClr>
                <a:schemeClr val="dk1"/>
              </a:buClr>
              <a:buSzPts val="2700"/>
              <a:buChar char="●"/>
            </a:pPr>
            <a:r>
              <a:rPr lang="en-US" sz="2700"/>
              <a:t>Reading assignment</a:t>
            </a:r>
            <a:endParaRPr sz="2700"/>
          </a:p>
          <a:p>
            <a:pPr indent="-247650" lvl="1" marL="685800" rtl="0" algn="l">
              <a:lnSpc>
                <a:spcPct val="90000"/>
              </a:lnSpc>
              <a:spcBef>
                <a:spcPts val="500"/>
              </a:spcBef>
              <a:spcAft>
                <a:spcPts val="0"/>
              </a:spcAft>
              <a:buClr>
                <a:schemeClr val="dk1"/>
              </a:buClr>
              <a:buSzPts val="2700"/>
              <a:buChar char="○"/>
            </a:pPr>
            <a:r>
              <a:rPr lang="en-US" sz="2700"/>
              <a:t>What is a garbage collector? How does it work? Why is it needed?</a:t>
            </a:r>
            <a:endParaRPr sz="2700"/>
          </a:p>
          <a:p>
            <a:pPr indent="-247650" lvl="1" marL="685800" rtl="0" algn="l">
              <a:lnSpc>
                <a:spcPct val="90000"/>
              </a:lnSpc>
              <a:spcBef>
                <a:spcPts val="500"/>
              </a:spcBef>
              <a:spcAft>
                <a:spcPts val="0"/>
              </a:spcAft>
              <a:buClr>
                <a:schemeClr val="dk1"/>
              </a:buClr>
              <a:buSzPts val="2700"/>
              <a:buChar char="○"/>
            </a:pPr>
            <a:r>
              <a:rPr lang="en-US" sz="2700"/>
              <a:t>Read on how to use the Parse helper class for converting from one data type to another.</a:t>
            </a:r>
            <a:endParaRPr sz="2700"/>
          </a:p>
          <a:p>
            <a:pPr indent="-50800" lvl="0" marL="228600" rtl="0" algn="l">
              <a:lnSpc>
                <a:spcPct val="90000"/>
              </a:lnSpc>
              <a:spcBef>
                <a:spcPts val="1000"/>
              </a:spcBef>
              <a:spcAft>
                <a:spcPts val="1600"/>
              </a:spcAft>
              <a:buClr>
                <a:schemeClr val="dk1"/>
              </a:buClr>
              <a:buSzPts val="2800"/>
              <a:buNone/>
            </a:pPr>
            <a:r>
              <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Black"/>
              <a:buNone/>
            </a:pPr>
            <a:r>
              <a:rPr lang="en-US">
                <a:latin typeface="Arial Black"/>
                <a:ea typeface="Arial Black"/>
                <a:cs typeface="Arial Black"/>
                <a:sym typeface="Arial Black"/>
              </a:rPr>
              <a:t>Real Floating Points</a:t>
            </a:r>
            <a:endParaRPr>
              <a:latin typeface="Arial Black"/>
              <a:ea typeface="Arial Black"/>
              <a:cs typeface="Arial Black"/>
              <a:sym typeface="Arial Black"/>
            </a:endParaRPr>
          </a:p>
        </p:txBody>
      </p:sp>
      <p:sp>
        <p:nvSpPr>
          <p:cNvPr id="142" name="Google Shape;14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60350" lvl="0" marL="228600" rtl="0" algn="l">
              <a:lnSpc>
                <a:spcPct val="90000"/>
              </a:lnSpc>
              <a:spcBef>
                <a:spcPts val="0"/>
              </a:spcBef>
              <a:spcAft>
                <a:spcPts val="0"/>
              </a:spcAft>
              <a:buClr>
                <a:schemeClr val="dk1"/>
              </a:buClr>
              <a:buSzPts val="3300"/>
              <a:buChar char="●"/>
            </a:pPr>
            <a:r>
              <a:rPr b="1" lang="en-US" sz="2200"/>
              <a:t>Real Floating Point</a:t>
            </a:r>
            <a:endParaRPr b="1" sz="2200"/>
          </a:p>
          <a:p>
            <a:pPr indent="-260350" lvl="0" marL="228600" rtl="0" algn="l">
              <a:lnSpc>
                <a:spcPct val="90000"/>
              </a:lnSpc>
              <a:spcBef>
                <a:spcPts val="1000"/>
              </a:spcBef>
              <a:spcAft>
                <a:spcPts val="0"/>
              </a:spcAft>
              <a:buClr>
                <a:schemeClr val="dk1"/>
              </a:buClr>
              <a:buSzPts val="3300"/>
              <a:buChar char="●"/>
            </a:pPr>
            <a:r>
              <a:rPr b="1" lang="en-US" sz="2200"/>
              <a:t>Float is also considered as single precision real number.</a:t>
            </a:r>
            <a:endParaRPr b="1" sz="2200"/>
          </a:p>
          <a:p>
            <a:pPr indent="-260350" lvl="0" marL="228600" rtl="0" algn="l">
              <a:lnSpc>
                <a:spcPct val="90000"/>
              </a:lnSpc>
              <a:spcBef>
                <a:spcPts val="1000"/>
              </a:spcBef>
              <a:spcAft>
                <a:spcPts val="0"/>
              </a:spcAft>
              <a:buClr>
                <a:schemeClr val="dk1"/>
              </a:buClr>
              <a:buSzPts val="3300"/>
              <a:buChar char="●"/>
            </a:pPr>
            <a:r>
              <a:rPr b="1" lang="en-US" sz="2200"/>
              <a:t>Its default value is 0.0f or 0.0F (both are equivalent). </a:t>
            </a:r>
            <a:endParaRPr b="1" sz="2200"/>
          </a:p>
          <a:p>
            <a:pPr indent="-260350" lvl="0" marL="228600" rtl="0" algn="l">
              <a:lnSpc>
                <a:spcPct val="90000"/>
              </a:lnSpc>
              <a:spcBef>
                <a:spcPts val="1000"/>
              </a:spcBef>
              <a:spcAft>
                <a:spcPts val="0"/>
              </a:spcAft>
              <a:buClr>
                <a:schemeClr val="dk1"/>
              </a:buClr>
              <a:buSzPts val="3300"/>
              <a:buChar char="●"/>
            </a:pPr>
            <a:r>
              <a:rPr b="1" lang="en-US" sz="2200"/>
              <a:t>The considered type has accuracy ranges from 6 to 9 decimal places (the others are lost). </a:t>
            </a:r>
            <a:endParaRPr b="1" sz="2200"/>
          </a:p>
          <a:p>
            <a:pPr indent="-260350" lvl="0" marL="228600" rtl="0" algn="l">
              <a:lnSpc>
                <a:spcPct val="90000"/>
              </a:lnSpc>
              <a:spcBef>
                <a:spcPts val="1000"/>
              </a:spcBef>
              <a:spcAft>
                <a:spcPts val="1600"/>
              </a:spcAft>
              <a:buClr>
                <a:schemeClr val="dk1"/>
              </a:buClr>
              <a:buSzPts val="3300"/>
              <a:buChar char="●"/>
            </a:pPr>
            <a:r>
              <a:rPr b="1" lang="en-US" sz="2200"/>
              <a:t>For instance, if the number 0.123456789 is stored as type float it will be rounded to 0.12345679. </a:t>
            </a:r>
            <a:br>
              <a:rPr b="1" lang="en-US" sz="2200"/>
            </a:br>
            <a:br>
              <a:rPr b="1" lang="en-US" sz="2200"/>
            </a:br>
            <a:br>
              <a:rPr b="1" lang="en-US" sz="2200"/>
            </a:br>
            <a:endParaRPr b="1" sz="22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2022-11-20T19:34:09Z</dcterms:created>
  <dc:creator>Toshiba</dc:creator>
</cp:coreProperties>
</file>