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embeddedFontLst>
    <p:embeddedFont>
      <p:font typeface="Raleway"/>
      <p:regular r:id="rId68"/>
      <p:bold r:id="rId69"/>
      <p:italic r:id="rId70"/>
      <p:boldItalic r:id="rId71"/>
    </p:embeddedFont>
    <p:embeddedFont>
      <p:font typeface="Lato"/>
      <p:regular r:id="rId72"/>
      <p:bold r:id="rId73"/>
      <p:italic r:id="rId74"/>
      <p:boldItalic r:id="rId75"/>
    </p:embeddedFont>
    <p:embeddedFont>
      <p:font typeface="Roboto Mono"/>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Lato-bold.fntdata"/><Relationship Id="rId72" Type="http://schemas.openxmlformats.org/officeDocument/2006/relationships/font" Target="fonts/Lato-regular.fntdata"/><Relationship Id="rId31" Type="http://schemas.openxmlformats.org/officeDocument/2006/relationships/slide" Target="slides/slide26.xml"/><Relationship Id="rId75" Type="http://schemas.openxmlformats.org/officeDocument/2006/relationships/font" Target="fonts/Lato-boldItalic.fntdata"/><Relationship Id="rId30" Type="http://schemas.openxmlformats.org/officeDocument/2006/relationships/slide" Target="slides/slide25.xml"/><Relationship Id="rId74" Type="http://schemas.openxmlformats.org/officeDocument/2006/relationships/font" Target="fonts/Lato-italic.fntdata"/><Relationship Id="rId33" Type="http://schemas.openxmlformats.org/officeDocument/2006/relationships/slide" Target="slides/slide28.xml"/><Relationship Id="rId77" Type="http://schemas.openxmlformats.org/officeDocument/2006/relationships/font" Target="fonts/RobotoMono-bold.fntdata"/><Relationship Id="rId32" Type="http://schemas.openxmlformats.org/officeDocument/2006/relationships/slide" Target="slides/slide27.xml"/><Relationship Id="rId76" Type="http://schemas.openxmlformats.org/officeDocument/2006/relationships/font" Target="fonts/RobotoMono-regular.fntdata"/><Relationship Id="rId35" Type="http://schemas.openxmlformats.org/officeDocument/2006/relationships/slide" Target="slides/slide30.xml"/><Relationship Id="rId79" Type="http://schemas.openxmlformats.org/officeDocument/2006/relationships/font" Target="fonts/RobotoMono-boldItalic.fntdata"/><Relationship Id="rId34" Type="http://schemas.openxmlformats.org/officeDocument/2006/relationships/slide" Target="slides/slide29.xml"/><Relationship Id="rId78" Type="http://schemas.openxmlformats.org/officeDocument/2006/relationships/font" Target="fonts/RobotoMono-italic.fntdata"/><Relationship Id="rId71" Type="http://schemas.openxmlformats.org/officeDocument/2006/relationships/font" Target="fonts/Raleway-boldItalic.fntdata"/><Relationship Id="rId70" Type="http://schemas.openxmlformats.org/officeDocument/2006/relationships/font" Target="fonts/Raleway-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Raleway-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aleway-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cf6d162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cf6d162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e0ff970f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e0ff970f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0e0ff970f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0e0ff970f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cf6d162f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cf6d162f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e0ff970f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e0ff970f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e0ff970f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e0ff970f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e0ff970f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0e0ff970f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e0ff970f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e0ff970f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e0ff970f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e0ff970f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e0ff970f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0e0ff970f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99d10edd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99d10edd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cf6d162f6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cf6d162f6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0e0ff970f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0e0ff970f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0e0ff970f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0e0ff970f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0e0ff970f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0e0ff970f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0fe279871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0fe279871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0e0ff970f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30e0ff970f8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fe279871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0fe279871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0fe279871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0fe279871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e0ff970f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30e0ff970f8_0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0e0ff970f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30e0ff970f8_0_2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9f28abc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9f28abc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0e0ff970f8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30e0ff970f8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09f28abc0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09f28abc0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0f174ca58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0f174ca58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0e0ff970f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30e0ff970f8_0_3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0e0ff970f8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30e0ff970f8_0_3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0e0ff970f8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30e0ff970f8_0_3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0e0ff970f8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30e0ff970f8_0_3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0e0ff970f8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30e0ff970f8_0_3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0e0ff970f8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30e0ff970f8_0_3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0f1ecceab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0f1ecceab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076e108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076e108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0e0ff970f8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30e0ff970f8_0_3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0e0ff970f8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30e0ff970f8_0_3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0ccde1b9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0ccde1b9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0ccde1b9a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0ccde1b9a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0ccde1b9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0ccde1b9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0d37bec9d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0d37bec9d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0ccde1b9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0ccde1b9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0d37bec9d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0d37bec9d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0d37bec9d6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g30d37bec9d6_1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0d37bec9d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30d37bec9d6_1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076e1082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076e1082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0d37bec9d6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g30d37bec9d6_1_3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0d37bec9d6_1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30d37bec9d6_1_3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0d37bec9d6_1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g30d37bec9d6_1_3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0d37bec9d6_1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30d37bec9d6_1_3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0d37bec9d6_1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g30d37bec9d6_1_3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0ef1f34d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0ef1f34d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0f174ca5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0f174ca5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0f1eccea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0f1eccea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0f174ca5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30f174ca58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0f174ca58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g30f174ca584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ccde1b9a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ccde1b9a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0d37bec9d6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g30d37bec9d6_1_3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0f1ecceab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0f1ecceab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0e0ff970f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0e0ff970f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ccde1b9a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ccde1b9a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ccde1b9a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ccde1b9a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ccde1b9a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ccde1b9a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4" name="Google Shape;84;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85" name="Google Shape;85;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3.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38.png"/><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38.png"/><Relationship Id="rId4" Type="http://schemas.openxmlformats.org/officeDocument/2006/relationships/image" Target="../media/image30.png"/><Relationship Id="rId5"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3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35.png"/><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4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72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Strings, StringBuilders </a:t>
            </a:r>
            <a:endParaRPr/>
          </a:p>
          <a:p>
            <a:pPr indent="0" lvl="0" marL="0" rtl="0" algn="l">
              <a:spcBef>
                <a:spcPts val="0"/>
              </a:spcBef>
              <a:spcAft>
                <a:spcPts val="0"/>
              </a:spcAft>
              <a:buNone/>
            </a:pPr>
            <a:r>
              <a:rPr lang="en"/>
              <a:t>&amp; Regular Expressions </a:t>
            </a:r>
            <a:endParaRPr/>
          </a:p>
        </p:txBody>
      </p:sp>
      <p:sp>
        <p:nvSpPr>
          <p:cNvPr id="93" name="Google Shape;93;p14"/>
          <p:cNvSpPr txBox="1"/>
          <p:nvPr>
            <p:ph idx="1" type="subTitle"/>
          </p:nvPr>
        </p:nvSpPr>
        <p:spPr>
          <a:xfrm>
            <a:off x="727952" y="3467700"/>
            <a:ext cx="7688100" cy="541200"/>
          </a:xfrm>
          <a:prstGeom prst="rect">
            <a:avLst/>
          </a:prstGeom>
        </p:spPr>
        <p:txBody>
          <a:bodyPr anchorCtr="0" anchor="t" bIns="91425" lIns="91425" spcFirstLastPara="1" rIns="91425" wrap="square" tIns="91425">
            <a:normAutofit/>
          </a:bodyPr>
          <a:lstStyle/>
          <a:p>
            <a:pPr indent="0" lvl="0" marL="4572000" rtl="0" algn="l">
              <a:spcBef>
                <a:spcPts val="0"/>
              </a:spcBef>
              <a:spcAft>
                <a:spcPts val="0"/>
              </a:spcAft>
              <a:buNone/>
            </a:pPr>
            <a:r>
              <a:rPr b="1" lang="en">
                <a:solidFill>
                  <a:srgbClr val="45818E"/>
                </a:solidFill>
              </a:rPr>
              <a:t>Chapter 2 - Part 2</a:t>
            </a:r>
            <a:endParaRPr b="1">
              <a:solidFill>
                <a:srgbClr val="45818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727800" y="5562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40"/>
              <a:t>Demo App: Accessing each string element using Indexers</a:t>
            </a:r>
            <a:endParaRPr sz="2140"/>
          </a:p>
        </p:txBody>
      </p:sp>
      <p:sp>
        <p:nvSpPr>
          <p:cNvPr id="158" name="Google Shape;158;p23"/>
          <p:cNvSpPr txBox="1"/>
          <p:nvPr>
            <p:ph idx="1" type="body"/>
          </p:nvPr>
        </p:nvSpPr>
        <p:spPr>
          <a:xfrm>
            <a:off x="729325" y="1325525"/>
            <a:ext cx="3774300" cy="301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9" name="Google Shape;159;p23"/>
          <p:cNvSpPr txBox="1"/>
          <p:nvPr>
            <p:ph idx="2" type="body"/>
          </p:nvPr>
        </p:nvSpPr>
        <p:spPr>
          <a:xfrm>
            <a:off x="4643600" y="1325575"/>
            <a:ext cx="3774300" cy="301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23"/>
          <p:cNvPicPr preferRelativeResize="0"/>
          <p:nvPr/>
        </p:nvPicPr>
        <p:blipFill>
          <a:blip r:embed="rId3">
            <a:alphaModFix/>
          </a:blip>
          <a:stretch>
            <a:fillRect/>
          </a:stretch>
        </p:blipFill>
        <p:spPr>
          <a:xfrm>
            <a:off x="911852" y="1366725"/>
            <a:ext cx="3105375" cy="3014399"/>
          </a:xfrm>
          <a:prstGeom prst="rect">
            <a:avLst/>
          </a:prstGeom>
          <a:noFill/>
          <a:ln>
            <a:noFill/>
          </a:ln>
        </p:spPr>
      </p:pic>
      <p:pic>
        <p:nvPicPr>
          <p:cNvPr id="161" name="Google Shape;161;p23"/>
          <p:cNvPicPr preferRelativeResize="0"/>
          <p:nvPr/>
        </p:nvPicPr>
        <p:blipFill>
          <a:blip r:embed="rId4">
            <a:alphaModFix/>
          </a:blip>
          <a:stretch>
            <a:fillRect/>
          </a:stretch>
        </p:blipFill>
        <p:spPr>
          <a:xfrm>
            <a:off x="4643610" y="1325525"/>
            <a:ext cx="4189990" cy="301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587150" y="444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the Length Property of String</a:t>
            </a:r>
            <a:endParaRPr/>
          </a:p>
        </p:txBody>
      </p:sp>
      <p:sp>
        <p:nvSpPr>
          <p:cNvPr id="167" name="Google Shape;167;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4"/>
          <p:cNvPicPr preferRelativeResize="0"/>
          <p:nvPr/>
        </p:nvPicPr>
        <p:blipFill>
          <a:blip r:embed="rId3">
            <a:alphaModFix/>
          </a:blip>
          <a:stretch>
            <a:fillRect/>
          </a:stretch>
        </p:blipFill>
        <p:spPr>
          <a:xfrm>
            <a:off x="843625" y="1315375"/>
            <a:ext cx="4871150" cy="3024600"/>
          </a:xfrm>
          <a:prstGeom prst="rect">
            <a:avLst/>
          </a:prstGeom>
          <a:noFill/>
          <a:ln>
            <a:noFill/>
          </a:ln>
        </p:spPr>
      </p:pic>
      <p:pic>
        <p:nvPicPr>
          <p:cNvPr id="169" name="Google Shape;169;p24"/>
          <p:cNvPicPr preferRelativeResize="0"/>
          <p:nvPr/>
        </p:nvPicPr>
        <p:blipFill>
          <a:blip r:embed="rId4">
            <a:alphaModFix/>
          </a:blip>
          <a:stretch>
            <a:fillRect/>
          </a:stretch>
        </p:blipFill>
        <p:spPr>
          <a:xfrm>
            <a:off x="802950" y="3689325"/>
            <a:ext cx="7431000" cy="152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CopyTo() Method</a:t>
            </a:r>
            <a:endParaRPr/>
          </a:p>
        </p:txBody>
      </p:sp>
      <p:sp>
        <p:nvSpPr>
          <p:cNvPr id="175" name="Google Shape;175;p25"/>
          <p:cNvSpPr txBox="1"/>
          <p:nvPr>
            <p:ph idx="1" type="body"/>
          </p:nvPr>
        </p:nvSpPr>
        <p:spPr>
          <a:xfrm>
            <a:off x="729450" y="1772775"/>
            <a:ext cx="7688700" cy="3187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The String method CopyTo copies a specified number of characters from a string into a char array. Assuming that a char array is declared outside of the combobox_indexchanged event handler.</a:t>
            </a:r>
            <a:endParaRPr b="1" sz="1700"/>
          </a:p>
          <a:p>
            <a:pPr indent="0" lvl="0" marL="0" rtl="0" algn="l">
              <a:spcBef>
                <a:spcPts val="1200"/>
              </a:spcBef>
              <a:spcAft>
                <a:spcPts val="1200"/>
              </a:spcAft>
              <a:buNone/>
            </a:pPr>
            <a:r>
              <a:t/>
            </a:r>
            <a:endParaRPr/>
          </a:p>
        </p:txBody>
      </p:sp>
      <p:pic>
        <p:nvPicPr>
          <p:cNvPr id="176" name="Google Shape;176;p25"/>
          <p:cNvPicPr preferRelativeResize="0"/>
          <p:nvPr/>
        </p:nvPicPr>
        <p:blipFill>
          <a:blip r:embed="rId3">
            <a:alphaModFix/>
          </a:blip>
          <a:stretch>
            <a:fillRect/>
          </a:stretch>
        </p:blipFill>
        <p:spPr>
          <a:xfrm>
            <a:off x="2305600" y="2924800"/>
            <a:ext cx="4248150" cy="173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9450" y="729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Strings</a:t>
            </a:r>
            <a:endParaRPr/>
          </a:p>
        </p:txBody>
      </p:sp>
      <p:sp>
        <p:nvSpPr>
          <p:cNvPr id="182" name="Google Shape;182;p26"/>
          <p:cNvSpPr txBox="1"/>
          <p:nvPr>
            <p:ph idx="1" type="body"/>
          </p:nvPr>
        </p:nvSpPr>
        <p:spPr>
          <a:xfrm>
            <a:off x="729450" y="1368200"/>
            <a:ext cx="7688700" cy="4076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C# provides various methods to compare Strings.</a:t>
            </a:r>
            <a:endParaRPr b="1" sz="1600"/>
          </a:p>
          <a:p>
            <a:pPr indent="-330200" lvl="0" marL="457200" rtl="0" algn="l">
              <a:spcBef>
                <a:spcPts val="0"/>
              </a:spcBef>
              <a:spcAft>
                <a:spcPts val="0"/>
              </a:spcAft>
              <a:buSzPts val="1600"/>
              <a:buChar char="●"/>
            </a:pPr>
            <a:r>
              <a:rPr b="1" lang="en" sz="1600"/>
              <a:t>The process of comparing strings is akin to the system of alphabetizing a series of last names</a:t>
            </a:r>
            <a:endParaRPr b="1" sz="1600"/>
          </a:p>
          <a:p>
            <a:pPr indent="-330200" lvl="0" marL="457200" rtl="0" algn="l">
              <a:spcBef>
                <a:spcPts val="0"/>
              </a:spcBef>
              <a:spcAft>
                <a:spcPts val="0"/>
              </a:spcAft>
              <a:buSzPts val="1600"/>
              <a:buChar char="●"/>
            </a:pPr>
            <a:r>
              <a:rPr b="1" lang="en" sz="1600"/>
              <a:t>You as a reader would place “Abebe”  before “Kebede” </a:t>
            </a:r>
            <a:r>
              <a:rPr b="1" lang="en" sz="1600"/>
              <a:t>because the first letter of  “Abebe” comes before the letter of “Kebede” in the alphabet.</a:t>
            </a:r>
            <a:endParaRPr b="1" sz="1600"/>
          </a:p>
          <a:p>
            <a:pPr indent="-330200" lvl="0" marL="457200" rtl="0" algn="l">
              <a:spcBef>
                <a:spcPts val="0"/>
              </a:spcBef>
              <a:spcAft>
                <a:spcPts val="0"/>
              </a:spcAft>
              <a:buSzPts val="1600"/>
              <a:buChar char="●"/>
            </a:pPr>
            <a:r>
              <a:rPr b="1" lang="en" sz="1600"/>
              <a:t>This indicates that the alphabet system is not just a collection of letters but also an ordered list of characters.</a:t>
            </a:r>
            <a:endParaRPr b="1" sz="1600"/>
          </a:p>
          <a:p>
            <a:pPr indent="-330200" lvl="0" marL="457200" rtl="0" algn="l">
              <a:spcBef>
                <a:spcPts val="0"/>
              </a:spcBef>
              <a:spcAft>
                <a:spcPts val="0"/>
              </a:spcAft>
              <a:buSzPts val="1600"/>
              <a:buChar char="●"/>
            </a:pPr>
            <a:r>
              <a:rPr b="1" lang="en" sz="1600"/>
              <a:t>Therefore the letter “Z” is not  just an letter in the alphabet: Z is specifically the 26th letter of the alphabet.</a:t>
            </a:r>
            <a:endParaRPr b="1" sz="1600"/>
          </a:p>
          <a:p>
            <a:pPr indent="-330200" lvl="0" marL="457200" rtl="0" algn="l">
              <a:spcBef>
                <a:spcPts val="0"/>
              </a:spcBef>
              <a:spcAft>
                <a:spcPts val="0"/>
              </a:spcAft>
              <a:buSzPts val="1600"/>
              <a:buChar char="●"/>
            </a:pPr>
            <a:r>
              <a:rPr b="1" lang="en" sz="1600"/>
              <a:t>Computers can order characters alphabetically because the characters are represented internally as Unicode numeric codes. When comparing two strings, C# simply compares the numeric codes of the characters in the strings.</a:t>
            </a:r>
            <a:endParaRPr b="1" sz="1600"/>
          </a:p>
          <a:p>
            <a:pPr indent="0" lvl="0" marL="457200" rtl="0" algn="l">
              <a:spcBef>
                <a:spcPts val="1200"/>
              </a:spcBef>
              <a:spcAft>
                <a:spcPts val="1200"/>
              </a:spcAft>
              <a:buNone/>
            </a:pPr>
            <a:r>
              <a:t/>
            </a:r>
            <a:endParaRPr b="1"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536300" y="596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strings with Equals()</a:t>
            </a:r>
            <a:endParaRPr/>
          </a:p>
        </p:txBody>
      </p:sp>
      <p:sp>
        <p:nvSpPr>
          <p:cNvPr id="188" name="Google Shape;188;p27"/>
          <p:cNvSpPr txBox="1"/>
          <p:nvPr>
            <p:ph idx="1" type="body"/>
          </p:nvPr>
        </p:nvSpPr>
        <p:spPr>
          <a:xfrm>
            <a:off x="729450" y="1345850"/>
            <a:ext cx="7688700" cy="362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Method Equals (inherited by String from class Object) tests any two objects for equality (i.e., checks whether the objects contain identical contents).</a:t>
            </a:r>
            <a:endParaRPr b="1" sz="1800"/>
          </a:p>
          <a:p>
            <a:pPr indent="-342900" lvl="0" marL="457200" rtl="0" algn="l">
              <a:spcBef>
                <a:spcPts val="0"/>
              </a:spcBef>
              <a:spcAft>
                <a:spcPts val="0"/>
              </a:spcAft>
              <a:buSzPts val="1800"/>
              <a:buChar char="●"/>
            </a:pPr>
            <a:r>
              <a:rPr b="1" lang="en" sz="1800"/>
              <a:t>The method returns true if the objects are equal and false otherwise.</a:t>
            </a:r>
            <a:endParaRPr b="1" sz="1800"/>
          </a:p>
          <a:p>
            <a:pPr indent="-342900" lvl="0" marL="457200" rtl="0" algn="l">
              <a:spcBef>
                <a:spcPts val="0"/>
              </a:spcBef>
              <a:spcAft>
                <a:spcPts val="0"/>
              </a:spcAft>
              <a:buSzPts val="1800"/>
              <a:buChar char="●"/>
            </a:pPr>
            <a:r>
              <a:rPr b="1" lang="en" sz="1800"/>
              <a:t>Method Equals compares the numeric Unicode values that represent the characters in each string.</a:t>
            </a:r>
            <a:endParaRPr b="1" sz="1800"/>
          </a:p>
          <a:p>
            <a:pPr indent="-342900" lvl="0" marL="457200" rtl="0" algn="l">
              <a:spcBef>
                <a:spcPts val="0"/>
              </a:spcBef>
              <a:spcAft>
                <a:spcPts val="0"/>
              </a:spcAft>
              <a:buSzPts val="1800"/>
              <a:buChar char="●"/>
            </a:pPr>
            <a:r>
              <a:rPr b="1" lang="en" sz="1800"/>
              <a:t>A comparison of the string "hello" with the string "HELLO" would return false, because the numeric representations of lowercase letters are different from the numeric representations of corresponding uppercase letters. </a:t>
            </a:r>
            <a:endParaRPr b="1"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556650" y="6376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App</a:t>
            </a:r>
            <a:endParaRPr/>
          </a:p>
        </p:txBody>
      </p:sp>
      <p:sp>
        <p:nvSpPr>
          <p:cNvPr id="194" name="Google Shape;194;p28"/>
          <p:cNvSpPr txBox="1"/>
          <p:nvPr>
            <p:ph idx="1" type="body"/>
          </p:nvPr>
        </p:nvSpPr>
        <p:spPr>
          <a:xfrm>
            <a:off x="215500" y="1335675"/>
            <a:ext cx="4288200" cy="3507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95" name="Google Shape;195;p28"/>
          <p:cNvSpPr txBox="1"/>
          <p:nvPr>
            <p:ph idx="2" type="body"/>
          </p:nvPr>
        </p:nvSpPr>
        <p:spPr>
          <a:xfrm>
            <a:off x="3895225" y="1372700"/>
            <a:ext cx="5143500" cy="343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8"/>
          <p:cNvPicPr preferRelativeResize="0"/>
          <p:nvPr/>
        </p:nvPicPr>
        <p:blipFill>
          <a:blip r:embed="rId3">
            <a:alphaModFix/>
          </a:blip>
          <a:stretch>
            <a:fillRect/>
          </a:stretch>
        </p:blipFill>
        <p:spPr>
          <a:xfrm>
            <a:off x="286650" y="1372700"/>
            <a:ext cx="3537425" cy="3432975"/>
          </a:xfrm>
          <a:prstGeom prst="rect">
            <a:avLst/>
          </a:prstGeom>
          <a:noFill/>
          <a:ln>
            <a:noFill/>
          </a:ln>
        </p:spPr>
      </p:pic>
      <p:pic>
        <p:nvPicPr>
          <p:cNvPr id="197" name="Google Shape;197;p28"/>
          <p:cNvPicPr preferRelativeResize="0"/>
          <p:nvPr/>
        </p:nvPicPr>
        <p:blipFill>
          <a:blip r:embed="rId4">
            <a:alphaModFix/>
          </a:blip>
          <a:stretch>
            <a:fillRect/>
          </a:stretch>
        </p:blipFill>
        <p:spPr>
          <a:xfrm>
            <a:off x="4199800" y="1402125"/>
            <a:ext cx="4686475" cy="3374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505800" y="576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Compare strings using CompareTo()</a:t>
            </a:r>
            <a:endParaRPr/>
          </a:p>
        </p:txBody>
      </p:sp>
      <p:sp>
        <p:nvSpPr>
          <p:cNvPr id="203" name="Google Shape;203;p29"/>
          <p:cNvSpPr txBox="1"/>
          <p:nvPr>
            <p:ph idx="1" type="body"/>
          </p:nvPr>
        </p:nvSpPr>
        <p:spPr>
          <a:xfrm>
            <a:off x="729450" y="1345850"/>
            <a:ext cx="7688700" cy="3649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sz="1700"/>
          </a:p>
          <a:p>
            <a:pPr indent="-336550" lvl="0" marL="457200" rtl="0" algn="l">
              <a:spcBef>
                <a:spcPts val="1200"/>
              </a:spcBef>
              <a:spcAft>
                <a:spcPts val="0"/>
              </a:spcAft>
              <a:buSzPts val="1700"/>
              <a:buChar char="●"/>
            </a:pPr>
            <a:r>
              <a:rPr b="1" lang="en" sz="1700"/>
              <a:t>Another method for comparing methods is CompareTo().</a:t>
            </a:r>
            <a:endParaRPr b="1" sz="1700"/>
          </a:p>
          <a:p>
            <a:pPr indent="-336550" lvl="0" marL="457200" rtl="0" algn="l">
              <a:spcBef>
                <a:spcPts val="0"/>
              </a:spcBef>
              <a:spcAft>
                <a:spcPts val="0"/>
              </a:spcAft>
              <a:buSzPts val="1700"/>
              <a:buChar char="●"/>
            </a:pPr>
            <a:r>
              <a:rPr b="1" lang="en" sz="1700"/>
              <a:t>CompareTo() class in C# compares two strings and returns an integer that indicates their relative order in terms of sorting.</a:t>
            </a:r>
            <a:endParaRPr b="1" sz="1700"/>
          </a:p>
          <a:p>
            <a:pPr indent="-336550" lvl="0" marL="457200" rtl="0" algn="l">
              <a:spcBef>
                <a:spcPts val="0"/>
              </a:spcBef>
              <a:spcAft>
                <a:spcPts val="0"/>
              </a:spcAft>
              <a:buSzPts val="1700"/>
              <a:buChar char="●"/>
            </a:pPr>
            <a:r>
              <a:rPr b="1" lang="en" sz="1700"/>
              <a:t>Method CompareTo returns 0 if the strings are equal</a:t>
            </a:r>
            <a:endParaRPr b="1" sz="1700"/>
          </a:p>
          <a:p>
            <a:pPr indent="-336550" lvl="0" marL="457200" rtl="0" algn="l">
              <a:spcBef>
                <a:spcPts val="0"/>
              </a:spcBef>
              <a:spcAft>
                <a:spcPts val="0"/>
              </a:spcAft>
              <a:buSzPts val="1700"/>
              <a:buChar char="●"/>
            </a:pPr>
            <a:r>
              <a:rPr b="1" lang="en" sz="1700"/>
              <a:t>-1 if the string that invokes CompareTo is less than the string that is passed as an argument</a:t>
            </a:r>
            <a:endParaRPr b="1" sz="1700"/>
          </a:p>
          <a:p>
            <a:pPr indent="-336550" lvl="0" marL="457200" rtl="0" algn="l">
              <a:spcBef>
                <a:spcPts val="0"/>
              </a:spcBef>
              <a:spcAft>
                <a:spcPts val="0"/>
              </a:spcAft>
              <a:buSzPts val="1700"/>
              <a:buChar char="●"/>
            </a:pPr>
            <a:r>
              <a:rPr b="1" lang="en" sz="1700"/>
              <a:t>1 if the string that invokes CompareTo is greater than the string that is passed as an argument</a:t>
            </a:r>
            <a:endParaRPr b="1" sz="1700"/>
          </a:p>
          <a:p>
            <a:pPr indent="-336550" lvl="0" marL="457200" rtl="0" algn="l">
              <a:spcBef>
                <a:spcPts val="0"/>
              </a:spcBef>
              <a:spcAft>
                <a:spcPts val="0"/>
              </a:spcAft>
              <a:buSzPts val="1700"/>
              <a:buChar char="●"/>
            </a:pPr>
            <a:r>
              <a:rPr b="1" lang="en" sz="1700"/>
              <a:t>Method CompareTo  also uses a lexicographical comparison. </a:t>
            </a:r>
            <a:endParaRPr b="1"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668475" y="5562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CompareTo() Demo</a:t>
            </a:r>
            <a:endParaRPr/>
          </a:p>
        </p:txBody>
      </p:sp>
      <p:sp>
        <p:nvSpPr>
          <p:cNvPr id="209" name="Google Shape;209;p30"/>
          <p:cNvSpPr txBox="1"/>
          <p:nvPr>
            <p:ph idx="1" type="body"/>
          </p:nvPr>
        </p:nvSpPr>
        <p:spPr>
          <a:xfrm>
            <a:off x="144350" y="1356025"/>
            <a:ext cx="3059700" cy="373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10" name="Google Shape;210;p30"/>
          <p:cNvSpPr txBox="1"/>
          <p:nvPr>
            <p:ph idx="2" type="body"/>
          </p:nvPr>
        </p:nvSpPr>
        <p:spPr>
          <a:xfrm>
            <a:off x="3386975" y="1356025"/>
            <a:ext cx="5631300" cy="366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1" name="Google Shape;211;p30"/>
          <p:cNvPicPr preferRelativeResize="0"/>
          <p:nvPr/>
        </p:nvPicPr>
        <p:blipFill>
          <a:blip r:embed="rId3">
            <a:alphaModFix/>
          </a:blip>
          <a:stretch>
            <a:fillRect/>
          </a:stretch>
        </p:blipFill>
        <p:spPr>
          <a:xfrm>
            <a:off x="218450" y="1356025"/>
            <a:ext cx="2985600" cy="3818624"/>
          </a:xfrm>
          <a:prstGeom prst="rect">
            <a:avLst/>
          </a:prstGeom>
          <a:noFill/>
          <a:ln>
            <a:noFill/>
          </a:ln>
        </p:spPr>
      </p:pic>
      <p:pic>
        <p:nvPicPr>
          <p:cNvPr id="212" name="Google Shape;212;p30"/>
          <p:cNvPicPr preferRelativeResize="0"/>
          <p:nvPr/>
        </p:nvPicPr>
        <p:blipFill>
          <a:blip r:embed="rId4">
            <a:alphaModFix/>
          </a:blip>
          <a:stretch>
            <a:fillRect/>
          </a:stretch>
        </p:blipFill>
        <p:spPr>
          <a:xfrm>
            <a:off x="3315875" y="1356025"/>
            <a:ext cx="5631300" cy="3730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526150" y="627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StartsWith() &amp; EndsWith()</a:t>
            </a:r>
            <a:endParaRPr/>
          </a:p>
        </p:txBody>
      </p:sp>
      <p:sp>
        <p:nvSpPr>
          <p:cNvPr id="218" name="Google Shape;218;p31"/>
          <p:cNvSpPr txBox="1"/>
          <p:nvPr>
            <p:ph idx="1" type="body"/>
          </p:nvPr>
        </p:nvSpPr>
        <p:spPr>
          <a:xfrm>
            <a:off x="347650" y="1356025"/>
            <a:ext cx="8650500" cy="3659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The two methods shows how to test whether a string instance begins or ends with a given string.</a:t>
            </a:r>
            <a:endParaRPr b="1" sz="1600"/>
          </a:p>
          <a:p>
            <a:pPr indent="-330200" lvl="0" marL="457200" rtl="0" algn="l">
              <a:spcBef>
                <a:spcPts val="0"/>
              </a:spcBef>
              <a:spcAft>
                <a:spcPts val="0"/>
              </a:spcAft>
              <a:buSzPts val="1600"/>
              <a:buChar char="●"/>
            </a:pPr>
            <a:r>
              <a:rPr b="1" lang="en" sz="1600"/>
              <a:t>Method StartsWith determines whether a string instance starts with the string text passed to it as an argument.</a:t>
            </a:r>
            <a:endParaRPr b="1" sz="1600"/>
          </a:p>
          <a:p>
            <a:pPr indent="-330200" lvl="0" marL="457200" rtl="0" algn="l">
              <a:spcBef>
                <a:spcPts val="0"/>
              </a:spcBef>
              <a:spcAft>
                <a:spcPts val="0"/>
              </a:spcAft>
              <a:buSzPts val="1600"/>
              <a:buChar char="●"/>
            </a:pPr>
            <a:r>
              <a:rPr b="1" lang="en" sz="1600"/>
              <a:t>Method EndsWith determines whether a string instance ends with the string text passed to it as an argument.</a:t>
            </a:r>
            <a:endParaRPr b="1" sz="1600"/>
          </a:p>
          <a:p>
            <a:pPr indent="-330200" lvl="0" marL="457200" rtl="0" algn="l">
              <a:spcBef>
                <a:spcPts val="0"/>
              </a:spcBef>
              <a:spcAft>
                <a:spcPts val="0"/>
              </a:spcAft>
              <a:buSzPts val="1600"/>
              <a:buChar char="●"/>
            </a:pPr>
            <a:r>
              <a:rPr b="1" lang="en" sz="1600"/>
              <a:t>The Methods return either true or false accordingly.</a:t>
            </a:r>
            <a:endParaRPr b="1" sz="1600"/>
          </a:p>
          <a:p>
            <a:pPr indent="0" lvl="0" marL="457200" rtl="0" algn="l">
              <a:spcBef>
                <a:spcPts val="1200"/>
              </a:spcBef>
              <a:spcAft>
                <a:spcPts val="1200"/>
              </a:spcAft>
              <a:buNone/>
            </a:pPr>
            <a:r>
              <a:t/>
            </a:r>
            <a:endParaRPr b="1"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495675" y="5766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App</a:t>
            </a:r>
            <a:endParaRPr/>
          </a:p>
        </p:txBody>
      </p:sp>
      <p:sp>
        <p:nvSpPr>
          <p:cNvPr id="224" name="Google Shape;224;p32"/>
          <p:cNvSpPr txBox="1"/>
          <p:nvPr>
            <p:ph idx="1" type="body"/>
          </p:nvPr>
        </p:nvSpPr>
        <p:spPr>
          <a:xfrm>
            <a:off x="144350" y="1366175"/>
            <a:ext cx="4808100" cy="36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25" name="Google Shape;225;p32"/>
          <p:cNvSpPr txBox="1"/>
          <p:nvPr>
            <p:ph idx="2" type="body"/>
          </p:nvPr>
        </p:nvSpPr>
        <p:spPr>
          <a:xfrm>
            <a:off x="4969875" y="1441200"/>
            <a:ext cx="3774300" cy="348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6" name="Google Shape;226;p32"/>
          <p:cNvPicPr preferRelativeResize="0"/>
          <p:nvPr/>
        </p:nvPicPr>
        <p:blipFill>
          <a:blip r:embed="rId3">
            <a:alphaModFix/>
          </a:blip>
          <a:stretch>
            <a:fillRect/>
          </a:stretch>
        </p:blipFill>
        <p:spPr>
          <a:xfrm>
            <a:off x="77050" y="1366175"/>
            <a:ext cx="2364600" cy="3486600"/>
          </a:xfrm>
          <a:prstGeom prst="rect">
            <a:avLst/>
          </a:prstGeom>
          <a:noFill/>
          <a:ln>
            <a:noFill/>
          </a:ln>
        </p:spPr>
      </p:pic>
      <p:pic>
        <p:nvPicPr>
          <p:cNvPr id="227" name="Google Shape;227;p32"/>
          <p:cNvPicPr preferRelativeResize="0"/>
          <p:nvPr/>
        </p:nvPicPr>
        <p:blipFill>
          <a:blip r:embed="rId4">
            <a:alphaModFix/>
          </a:blip>
          <a:stretch>
            <a:fillRect/>
          </a:stretch>
        </p:blipFill>
        <p:spPr>
          <a:xfrm>
            <a:off x="2127027" y="1412663"/>
            <a:ext cx="2364600" cy="3468639"/>
          </a:xfrm>
          <a:prstGeom prst="rect">
            <a:avLst/>
          </a:prstGeom>
          <a:noFill/>
          <a:ln>
            <a:noFill/>
          </a:ln>
        </p:spPr>
      </p:pic>
      <p:pic>
        <p:nvPicPr>
          <p:cNvPr id="228" name="Google Shape;228;p32"/>
          <p:cNvPicPr preferRelativeResize="0"/>
          <p:nvPr/>
        </p:nvPicPr>
        <p:blipFill>
          <a:blip r:embed="rId5">
            <a:alphaModFix/>
          </a:blip>
          <a:stretch>
            <a:fillRect/>
          </a:stretch>
        </p:blipFill>
        <p:spPr>
          <a:xfrm>
            <a:off x="4572000" y="1366175"/>
            <a:ext cx="3898000" cy="3561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Contents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177800" lvl="0" marL="228600" rtl="0" algn="l">
              <a:lnSpc>
                <a:spcPct val="90000"/>
              </a:lnSpc>
              <a:spcBef>
                <a:spcPts val="1000"/>
              </a:spcBef>
              <a:spcAft>
                <a:spcPts val="0"/>
              </a:spcAft>
              <a:buClr>
                <a:schemeClr val="dk1"/>
              </a:buClr>
              <a:buSzPts val="2000"/>
              <a:buChar char="●"/>
            </a:pPr>
            <a:r>
              <a:rPr b="1" lang="en" sz="2000"/>
              <a:t>String class, </a:t>
            </a:r>
            <a:r>
              <a:rPr b="1" lang="en" sz="2000"/>
              <a:t>constructors</a:t>
            </a:r>
            <a:r>
              <a:rPr b="1" lang="en" sz="2000"/>
              <a:t>, properties, and methods</a:t>
            </a:r>
            <a:endParaRPr b="1" sz="2000"/>
          </a:p>
          <a:p>
            <a:pPr indent="-177800" lvl="0" marL="228600" rtl="0" algn="l">
              <a:lnSpc>
                <a:spcPct val="90000"/>
              </a:lnSpc>
              <a:spcBef>
                <a:spcPts val="1000"/>
              </a:spcBef>
              <a:spcAft>
                <a:spcPts val="0"/>
              </a:spcAft>
              <a:buClr>
                <a:schemeClr val="dk1"/>
              </a:buClr>
              <a:buSzPts val="2000"/>
              <a:buChar char="●"/>
            </a:pPr>
            <a:r>
              <a:rPr b="1" lang="en" sz="2000"/>
              <a:t>Stringbuilder class in C#</a:t>
            </a:r>
            <a:endParaRPr b="1" sz="2000"/>
          </a:p>
          <a:p>
            <a:pPr indent="-177800" lvl="0" marL="228600" rtl="0" algn="l">
              <a:lnSpc>
                <a:spcPct val="90000"/>
              </a:lnSpc>
              <a:spcBef>
                <a:spcPts val="1000"/>
              </a:spcBef>
              <a:spcAft>
                <a:spcPts val="0"/>
              </a:spcAft>
              <a:buClr>
                <a:schemeClr val="dk1"/>
              </a:buClr>
              <a:buSzPts val="2000"/>
              <a:buChar char="●"/>
            </a:pPr>
            <a:r>
              <a:rPr b="1" lang="en" sz="2000"/>
              <a:t>Regular Expressions</a:t>
            </a:r>
            <a:endParaRPr b="1" sz="2000"/>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627800" y="60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Locating Strings and Substrings in Strings</a:t>
            </a:r>
            <a:endParaRPr/>
          </a:p>
        </p:txBody>
      </p:sp>
      <p:sp>
        <p:nvSpPr>
          <p:cNvPr id="234" name="Google Shape;234;p33"/>
          <p:cNvSpPr txBox="1"/>
          <p:nvPr>
            <p:ph idx="1" type="body"/>
          </p:nvPr>
        </p:nvSpPr>
        <p:spPr>
          <a:xfrm>
            <a:off x="729450" y="1325525"/>
            <a:ext cx="8238000" cy="3750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sz="1600"/>
              <a:t>In many applications, it is necessary to search for a character or set of characters in a string.</a:t>
            </a:r>
            <a:endParaRPr b="1" sz="1600"/>
          </a:p>
          <a:p>
            <a:pPr indent="-330200" lvl="0" marL="457200" rtl="0" algn="l">
              <a:spcBef>
                <a:spcPts val="0"/>
              </a:spcBef>
              <a:spcAft>
                <a:spcPts val="0"/>
              </a:spcAft>
              <a:buSzPts val="1600"/>
              <a:buChar char="●"/>
            </a:pPr>
            <a:r>
              <a:rPr b="1" lang="en" sz="1600"/>
              <a:t>For example, a programmer creating a word processor would want to provide capabilities for searching through documents.</a:t>
            </a:r>
            <a:endParaRPr b="1" sz="1600"/>
          </a:p>
          <a:p>
            <a:pPr indent="-330200" lvl="0" marL="457200" rtl="0" algn="l">
              <a:spcBef>
                <a:spcPts val="0"/>
              </a:spcBef>
              <a:spcAft>
                <a:spcPts val="0"/>
              </a:spcAft>
              <a:buSzPts val="1600"/>
              <a:buChar char="●"/>
            </a:pPr>
            <a:r>
              <a:rPr b="1" lang="en" sz="1600"/>
              <a:t>String methods IndexOf, IndexOfAny, LastIndexOf and LastIndexOfAny search for a specified character or substring in a string</a:t>
            </a:r>
            <a:endParaRPr b="1" sz="1600"/>
          </a:p>
          <a:p>
            <a:pPr indent="-330200" lvl="0" marL="457200" rtl="0" algn="l">
              <a:spcBef>
                <a:spcPts val="0"/>
              </a:spcBef>
              <a:spcAft>
                <a:spcPts val="0"/>
              </a:spcAft>
              <a:buSzPts val="1600"/>
              <a:buChar char="●"/>
            </a:pPr>
            <a:r>
              <a:rPr b="1" lang="en" sz="1600"/>
              <a:t>IndexOf returns the index of the specified character in the string; otherwise, IndexOf returns –1.</a:t>
            </a:r>
            <a:endParaRPr b="1" sz="1600"/>
          </a:p>
          <a:p>
            <a:pPr indent="-330200" lvl="0" marL="457200" rtl="0" algn="l">
              <a:spcBef>
                <a:spcPts val="0"/>
              </a:spcBef>
              <a:spcAft>
                <a:spcPts val="0"/>
              </a:spcAft>
              <a:buSzPts val="1600"/>
              <a:buChar char="●"/>
            </a:pPr>
            <a:r>
              <a:rPr b="1" lang="en" sz="1600"/>
              <a:t>IndexOf() has three overloaded versions.</a:t>
            </a:r>
            <a:endParaRPr b="1" sz="1600"/>
          </a:p>
          <a:p>
            <a:pPr indent="-330200" lvl="0" marL="457200" rtl="0" algn="l">
              <a:spcBef>
                <a:spcPts val="0"/>
              </a:spcBef>
              <a:spcAft>
                <a:spcPts val="0"/>
              </a:spcAft>
              <a:buSzPts val="1600"/>
              <a:buChar char="●"/>
            </a:pPr>
            <a:r>
              <a:rPr b="1" lang="en" sz="1600"/>
              <a:t>IndexOf(char), IndexOf(char, startingindex&lt;int&gt;), IndexOf(char, startingindex&lt;int&gt;,no_of_chars&lt;int&gt;)</a:t>
            </a:r>
            <a:endParaRPr b="1"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607450" y="6071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App  IndexOf(char)</a:t>
            </a:r>
            <a:endParaRPr/>
          </a:p>
        </p:txBody>
      </p:sp>
      <p:sp>
        <p:nvSpPr>
          <p:cNvPr id="240" name="Google Shape;240;p34"/>
          <p:cNvSpPr txBox="1"/>
          <p:nvPr>
            <p:ph idx="1" type="body"/>
          </p:nvPr>
        </p:nvSpPr>
        <p:spPr>
          <a:xfrm>
            <a:off x="729325" y="1386500"/>
            <a:ext cx="2271300" cy="295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41" name="Google Shape;241;p34"/>
          <p:cNvSpPr txBox="1"/>
          <p:nvPr>
            <p:ph idx="2" type="body"/>
          </p:nvPr>
        </p:nvSpPr>
        <p:spPr>
          <a:xfrm>
            <a:off x="2773248" y="1478000"/>
            <a:ext cx="5747100" cy="3252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 sz="1310"/>
              <a:t>  private void comboBox4_SelectedIndexChanged(object sender, EventArgs e)</a:t>
            </a:r>
            <a:endParaRPr b="1" sz="1310"/>
          </a:p>
          <a:p>
            <a:pPr indent="0" lvl="0" marL="0" rtl="0" algn="l">
              <a:lnSpc>
                <a:spcPct val="95000"/>
              </a:lnSpc>
              <a:spcBef>
                <a:spcPts val="1200"/>
              </a:spcBef>
              <a:spcAft>
                <a:spcPts val="0"/>
              </a:spcAft>
              <a:buSzPts val="770"/>
              <a:buNone/>
            </a:pPr>
            <a:r>
              <a:rPr b="1" lang="en" sz="1310"/>
              <a:t>  {</a:t>
            </a:r>
            <a:endParaRPr b="1" sz="1310"/>
          </a:p>
          <a:p>
            <a:pPr indent="0" lvl="0" marL="0" rtl="0" algn="l">
              <a:lnSpc>
                <a:spcPct val="95000"/>
              </a:lnSpc>
              <a:spcBef>
                <a:spcPts val="1200"/>
              </a:spcBef>
              <a:spcAft>
                <a:spcPts val="0"/>
              </a:spcAft>
              <a:buSzPts val="770"/>
              <a:buNone/>
            </a:pPr>
            <a:r>
              <a:rPr b="1" lang="en" sz="1310"/>
              <a:t>  	decimal index = numericUpDown1.Value;</a:t>
            </a:r>
            <a:endParaRPr b="1" sz="1310"/>
          </a:p>
          <a:p>
            <a:pPr indent="0" lvl="0" marL="0" rtl="0" algn="l">
              <a:lnSpc>
                <a:spcPct val="95000"/>
              </a:lnSpc>
              <a:spcBef>
                <a:spcPts val="1200"/>
              </a:spcBef>
              <a:spcAft>
                <a:spcPts val="0"/>
              </a:spcAft>
              <a:buSzPts val="770"/>
              <a:buNone/>
            </a:pPr>
            <a:r>
              <a:rPr b="1" lang="en" sz="1310"/>
              <a:t>  	char c = Convert.ToChar(textBox6.Text);</a:t>
            </a:r>
            <a:endParaRPr b="1" sz="1310"/>
          </a:p>
          <a:p>
            <a:pPr indent="0" lvl="0" marL="0" rtl="0" algn="l">
              <a:lnSpc>
                <a:spcPct val="95000"/>
              </a:lnSpc>
              <a:spcBef>
                <a:spcPts val="1200"/>
              </a:spcBef>
              <a:spcAft>
                <a:spcPts val="0"/>
              </a:spcAft>
              <a:buSzPts val="770"/>
              <a:buNone/>
            </a:pPr>
            <a:r>
              <a:rPr b="1" lang="en" sz="1310"/>
              <a:t>  	string s6 = textBox5.Text;</a:t>
            </a:r>
            <a:endParaRPr b="1" sz="1310"/>
          </a:p>
          <a:p>
            <a:pPr indent="0" lvl="0" marL="0" rtl="0" algn="l">
              <a:lnSpc>
                <a:spcPct val="95000"/>
              </a:lnSpc>
              <a:spcBef>
                <a:spcPts val="1200"/>
              </a:spcBef>
              <a:spcAft>
                <a:spcPts val="0"/>
              </a:spcAft>
              <a:buSzPts val="770"/>
              <a:buNone/>
            </a:pPr>
            <a:r>
              <a:rPr b="1" lang="en" sz="1310"/>
              <a:t>  	if(comboBox4.SelectedIndex ==0)</a:t>
            </a:r>
            <a:endParaRPr b="1" sz="1310"/>
          </a:p>
          <a:p>
            <a:pPr indent="0" lvl="0" marL="0" rtl="0" algn="l">
              <a:lnSpc>
                <a:spcPct val="95000"/>
              </a:lnSpc>
              <a:spcBef>
                <a:spcPts val="1200"/>
              </a:spcBef>
              <a:spcAft>
                <a:spcPts val="0"/>
              </a:spcAft>
              <a:buSzPts val="770"/>
              <a:buNone/>
            </a:pPr>
            <a:r>
              <a:rPr b="1" lang="en" sz="1310"/>
              <a:t>  	{</a:t>
            </a:r>
            <a:endParaRPr b="1" sz="1310"/>
          </a:p>
          <a:p>
            <a:pPr indent="0" lvl="0" marL="0" rtl="0" algn="l">
              <a:lnSpc>
                <a:spcPct val="95000"/>
              </a:lnSpc>
              <a:spcBef>
                <a:spcPts val="1200"/>
              </a:spcBef>
              <a:spcAft>
                <a:spcPts val="0"/>
              </a:spcAft>
              <a:buSzPts val="770"/>
              <a:buNone/>
            </a:pPr>
            <a:r>
              <a:rPr b="1" lang="en" sz="1310"/>
              <a:t>      	MessageBox.Show( s6.IndexOf(c).ToString());</a:t>
            </a:r>
            <a:endParaRPr b="1" sz="1310"/>
          </a:p>
          <a:p>
            <a:pPr indent="0" lvl="0" marL="0" rtl="0" algn="l">
              <a:lnSpc>
                <a:spcPct val="95000"/>
              </a:lnSpc>
              <a:spcBef>
                <a:spcPts val="1200"/>
              </a:spcBef>
              <a:spcAft>
                <a:spcPts val="0"/>
              </a:spcAft>
              <a:buSzPts val="770"/>
              <a:buNone/>
            </a:pPr>
            <a:r>
              <a:rPr b="1" lang="en" sz="1310"/>
              <a:t>  	}</a:t>
            </a:r>
            <a:endParaRPr b="1" sz="1310"/>
          </a:p>
          <a:p>
            <a:pPr indent="0" lvl="0" marL="0" rtl="0" algn="l">
              <a:lnSpc>
                <a:spcPct val="95000"/>
              </a:lnSpc>
              <a:spcBef>
                <a:spcPts val="1200"/>
              </a:spcBef>
              <a:spcAft>
                <a:spcPts val="0"/>
              </a:spcAft>
              <a:buSzPts val="770"/>
              <a:buNone/>
            </a:pPr>
            <a:r>
              <a:t/>
            </a:r>
            <a:endParaRPr b="1" sz="1310"/>
          </a:p>
          <a:p>
            <a:pPr indent="0" lvl="0" marL="0" rtl="0" algn="l">
              <a:lnSpc>
                <a:spcPct val="95000"/>
              </a:lnSpc>
              <a:spcBef>
                <a:spcPts val="1200"/>
              </a:spcBef>
              <a:spcAft>
                <a:spcPts val="1200"/>
              </a:spcAft>
              <a:buSzPts val="770"/>
              <a:buNone/>
            </a:pPr>
            <a:r>
              <a:t/>
            </a:r>
            <a:endParaRPr b="1" sz="1310"/>
          </a:p>
        </p:txBody>
      </p:sp>
      <p:pic>
        <p:nvPicPr>
          <p:cNvPr id="242" name="Google Shape;242;p34"/>
          <p:cNvPicPr preferRelativeResize="0"/>
          <p:nvPr/>
        </p:nvPicPr>
        <p:blipFill>
          <a:blip r:embed="rId3">
            <a:alphaModFix/>
          </a:blip>
          <a:stretch>
            <a:fillRect/>
          </a:stretch>
        </p:blipFill>
        <p:spPr>
          <a:xfrm>
            <a:off x="557026" y="1478000"/>
            <a:ext cx="2138750" cy="32522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465175" y="6071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App IndexOf(char, starting_index&lt;int&gt;)</a:t>
            </a:r>
            <a:endParaRPr/>
          </a:p>
        </p:txBody>
      </p:sp>
      <p:sp>
        <p:nvSpPr>
          <p:cNvPr id="248" name="Google Shape;248;p35"/>
          <p:cNvSpPr txBox="1"/>
          <p:nvPr>
            <p:ph idx="1" type="body"/>
          </p:nvPr>
        </p:nvSpPr>
        <p:spPr>
          <a:xfrm>
            <a:off x="195175" y="1376350"/>
            <a:ext cx="2490300" cy="346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49" name="Google Shape;249;p35"/>
          <p:cNvSpPr txBox="1"/>
          <p:nvPr>
            <p:ph idx="2" type="body"/>
          </p:nvPr>
        </p:nvSpPr>
        <p:spPr>
          <a:xfrm>
            <a:off x="3482700" y="1295050"/>
            <a:ext cx="5661300" cy="346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 if(comboBox4.SelectedIndex ==1)</a:t>
            </a:r>
            <a:endParaRPr b="1" sz="1500"/>
          </a:p>
          <a:p>
            <a:pPr indent="0" lvl="0" marL="0" rtl="0" algn="l">
              <a:spcBef>
                <a:spcPts val="1200"/>
              </a:spcBef>
              <a:spcAft>
                <a:spcPts val="0"/>
              </a:spcAft>
              <a:buNone/>
            </a:pPr>
            <a:r>
              <a:rPr b="1" lang="en" sz="1500"/>
              <a:t> {</a:t>
            </a:r>
            <a:endParaRPr b="1" sz="1500"/>
          </a:p>
          <a:p>
            <a:pPr indent="0" lvl="0" marL="0" rtl="0" algn="l">
              <a:spcBef>
                <a:spcPts val="1200"/>
              </a:spcBef>
              <a:spcAft>
                <a:spcPts val="0"/>
              </a:spcAft>
              <a:buNone/>
            </a:pPr>
            <a:r>
              <a:rPr b="1" lang="en" sz="1500"/>
              <a:t> 	MessageBox.Show(s6.IndexOf(c, 1).ToString());</a:t>
            </a:r>
            <a:endParaRPr b="1" sz="1500"/>
          </a:p>
          <a:p>
            <a:pPr indent="0" lvl="0" marL="0" rtl="0" algn="l">
              <a:spcBef>
                <a:spcPts val="1200"/>
              </a:spcBef>
              <a:spcAft>
                <a:spcPts val="1200"/>
              </a:spcAft>
              <a:buNone/>
            </a:pPr>
            <a:r>
              <a:rPr b="1" lang="en" sz="1500"/>
              <a:t> }</a:t>
            </a:r>
            <a:endParaRPr b="1" sz="1500"/>
          </a:p>
        </p:txBody>
      </p:sp>
      <p:pic>
        <p:nvPicPr>
          <p:cNvPr id="250" name="Google Shape;250;p35"/>
          <p:cNvPicPr preferRelativeResize="0"/>
          <p:nvPr/>
        </p:nvPicPr>
        <p:blipFill>
          <a:blip r:embed="rId3">
            <a:alphaModFix/>
          </a:blip>
          <a:stretch>
            <a:fillRect/>
          </a:stretch>
        </p:blipFill>
        <p:spPr>
          <a:xfrm>
            <a:off x="256850" y="1491550"/>
            <a:ext cx="2896350" cy="3651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666275"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LastIndexOf()</a:t>
            </a:r>
            <a:endParaRPr/>
          </a:p>
        </p:txBody>
      </p:sp>
      <p:sp>
        <p:nvSpPr>
          <p:cNvPr id="256" name="Google Shape;256;p36"/>
          <p:cNvSpPr txBox="1"/>
          <p:nvPr>
            <p:ph idx="1" type="body"/>
          </p:nvPr>
        </p:nvSpPr>
        <p:spPr>
          <a:xfrm>
            <a:off x="729450" y="1366175"/>
            <a:ext cx="8116200" cy="3720600"/>
          </a:xfrm>
          <a:prstGeom prst="rect">
            <a:avLst/>
          </a:prstGeom>
        </p:spPr>
        <p:txBody>
          <a:bodyPr anchorCtr="0" anchor="t" bIns="91425" lIns="91425" spcFirstLastPara="1" rIns="91425" wrap="square" tIns="91425">
            <a:normAutofit fontScale="92500" lnSpcReduction="20000"/>
          </a:bodyPr>
          <a:lstStyle/>
          <a:p>
            <a:pPr indent="-346075" lvl="0" marL="457200" rtl="0" algn="just">
              <a:lnSpc>
                <a:spcPct val="100000"/>
              </a:lnSpc>
              <a:spcBef>
                <a:spcPts val="333"/>
              </a:spcBef>
              <a:spcAft>
                <a:spcPts val="0"/>
              </a:spcAft>
              <a:buClr>
                <a:schemeClr val="dk2"/>
              </a:buClr>
              <a:buSzPct val="100000"/>
              <a:buFont typeface="Calibri"/>
              <a:buChar char="●"/>
            </a:pPr>
            <a:r>
              <a:rPr b="1" lang="en" sz="2000">
                <a:solidFill>
                  <a:schemeClr val="dk2"/>
                </a:solidFill>
                <a:latin typeface="Calibri"/>
                <a:ea typeface="Calibri"/>
                <a:cs typeface="Calibri"/>
                <a:sym typeface="Calibri"/>
              </a:rPr>
              <a:t>The method returns the index position of the last occurrence of a specified character or string within the given string.</a:t>
            </a:r>
            <a:endParaRPr b="1" sz="2000">
              <a:solidFill>
                <a:schemeClr val="dk2"/>
              </a:solidFill>
              <a:latin typeface="Calibri"/>
              <a:ea typeface="Calibri"/>
              <a:cs typeface="Calibri"/>
              <a:sym typeface="Calibri"/>
            </a:endParaRPr>
          </a:p>
          <a:p>
            <a:pPr indent="-334327" lvl="1" marL="914400" rtl="0" algn="just">
              <a:lnSpc>
                <a:spcPct val="100000"/>
              </a:lnSpc>
              <a:spcBef>
                <a:spcPts val="333"/>
              </a:spcBef>
              <a:spcAft>
                <a:spcPts val="0"/>
              </a:spcAft>
              <a:buClr>
                <a:srgbClr val="000000"/>
              </a:buClr>
              <a:buSzPct val="100000"/>
              <a:buFont typeface="Arial"/>
              <a:buChar char="○"/>
            </a:pPr>
            <a:r>
              <a:rPr b="1" lang="en" sz="1800">
                <a:solidFill>
                  <a:srgbClr val="000000"/>
                </a:solidFill>
                <a:latin typeface="Calibri"/>
                <a:ea typeface="Calibri"/>
                <a:cs typeface="Calibri"/>
                <a:sym typeface="Calibri"/>
              </a:rPr>
              <a:t>If method LastIndexOf finds the character, LastIndexOf returns the index of the specified character in the string; otherwise, LastIndexOf returns –1. </a:t>
            </a:r>
            <a:endParaRPr b="1" sz="2800">
              <a:solidFill>
                <a:srgbClr val="000000"/>
              </a:solidFill>
              <a:latin typeface="Calibri"/>
              <a:ea typeface="Calibri"/>
              <a:cs typeface="Calibri"/>
              <a:sym typeface="Calibri"/>
            </a:endParaRPr>
          </a:p>
          <a:p>
            <a:pPr indent="-346075" lvl="0" marL="457200" rtl="0" algn="just">
              <a:lnSpc>
                <a:spcPct val="100000"/>
              </a:lnSpc>
              <a:spcBef>
                <a:spcPts val="370"/>
              </a:spcBef>
              <a:spcAft>
                <a:spcPts val="0"/>
              </a:spcAft>
              <a:buClr>
                <a:srgbClr val="000000"/>
              </a:buClr>
              <a:buSzPct val="100000"/>
              <a:buFont typeface="Arial"/>
              <a:buChar char="●"/>
            </a:pPr>
            <a:r>
              <a:rPr b="1" lang="en" sz="2000">
                <a:solidFill>
                  <a:srgbClr val="000000"/>
                </a:solidFill>
                <a:latin typeface="Calibri"/>
                <a:ea typeface="Calibri"/>
                <a:cs typeface="Calibri"/>
                <a:sym typeface="Calibri"/>
              </a:rPr>
              <a:t>There are three versions of LastIndexO</a:t>
            </a:r>
            <a:r>
              <a:rPr b="1" lang="en" sz="2000">
                <a:solidFill>
                  <a:srgbClr val="000000"/>
                </a:solidFill>
                <a:latin typeface="Calibri"/>
                <a:ea typeface="Calibri"/>
                <a:cs typeface="Calibri"/>
                <a:sym typeface="Calibri"/>
              </a:rPr>
              <a:t>f . </a:t>
            </a:r>
            <a:endParaRPr b="1" sz="3200">
              <a:solidFill>
                <a:srgbClr val="000000"/>
              </a:solidFill>
              <a:latin typeface="Calibri"/>
              <a:ea typeface="Calibri"/>
              <a:cs typeface="Calibri"/>
              <a:sym typeface="Calibri"/>
            </a:endParaRPr>
          </a:p>
          <a:p>
            <a:pPr indent="-346075" lvl="1" marL="914400" rtl="0" algn="just">
              <a:lnSpc>
                <a:spcPct val="100000"/>
              </a:lnSpc>
              <a:spcBef>
                <a:spcPts val="370"/>
              </a:spcBef>
              <a:spcAft>
                <a:spcPts val="0"/>
              </a:spcAft>
              <a:buClr>
                <a:srgbClr val="000000"/>
              </a:buClr>
              <a:buSzPct val="100000"/>
              <a:buFont typeface="Arial"/>
              <a:buChar char="○"/>
            </a:pPr>
            <a:r>
              <a:rPr b="1" lang="en" sz="2000">
                <a:solidFill>
                  <a:srgbClr val="000000"/>
                </a:solidFill>
                <a:latin typeface="Calibri"/>
                <a:ea typeface="Calibri"/>
                <a:cs typeface="Calibri"/>
                <a:sym typeface="Calibri"/>
              </a:rPr>
              <a:t> LastIndexOf that takes as an argument the character for which to searc</a:t>
            </a:r>
            <a:r>
              <a:rPr b="1" lang="en" sz="2000">
                <a:solidFill>
                  <a:srgbClr val="000000"/>
                </a:solidFill>
                <a:latin typeface="Calibri"/>
                <a:ea typeface="Calibri"/>
                <a:cs typeface="Calibri"/>
                <a:sym typeface="Calibri"/>
              </a:rPr>
              <a:t>h. </a:t>
            </a:r>
            <a:endParaRPr b="1" sz="3200">
              <a:solidFill>
                <a:srgbClr val="000000"/>
              </a:solidFill>
              <a:latin typeface="Calibri"/>
              <a:ea typeface="Calibri"/>
              <a:cs typeface="Calibri"/>
              <a:sym typeface="Calibri"/>
            </a:endParaRPr>
          </a:p>
          <a:p>
            <a:pPr indent="-346075" lvl="1" marL="914400" rtl="0" algn="just">
              <a:lnSpc>
                <a:spcPct val="100000"/>
              </a:lnSpc>
              <a:spcBef>
                <a:spcPts val="370"/>
              </a:spcBef>
              <a:spcAft>
                <a:spcPts val="0"/>
              </a:spcAft>
              <a:buClr>
                <a:srgbClr val="000000"/>
              </a:buClr>
              <a:buSzPct val="100000"/>
              <a:buFont typeface="Arial"/>
              <a:buChar char="○"/>
            </a:pPr>
            <a:r>
              <a:rPr b="1" lang="en" sz="2000">
                <a:solidFill>
                  <a:srgbClr val="000000"/>
                </a:solidFill>
                <a:latin typeface="Calibri"/>
                <a:ea typeface="Calibri"/>
                <a:cs typeface="Calibri"/>
                <a:sym typeface="Calibri"/>
              </a:rPr>
              <a:t> LastIndexOf that takes two arguments—the character for which to search and the highest index from which to begin searching backward for the character. </a:t>
            </a:r>
            <a:endParaRPr b="1" sz="3200">
              <a:solidFill>
                <a:srgbClr val="000000"/>
              </a:solidFill>
              <a:latin typeface="Calibri"/>
              <a:ea typeface="Calibri"/>
              <a:cs typeface="Calibri"/>
              <a:sym typeface="Calibri"/>
            </a:endParaRPr>
          </a:p>
          <a:p>
            <a:pPr indent="-346075" lvl="1" marL="914400" rtl="0" algn="just">
              <a:lnSpc>
                <a:spcPct val="100000"/>
              </a:lnSpc>
              <a:spcBef>
                <a:spcPts val="370"/>
              </a:spcBef>
              <a:spcAft>
                <a:spcPts val="0"/>
              </a:spcAft>
              <a:buClr>
                <a:srgbClr val="000000"/>
              </a:buClr>
              <a:buSzPct val="100000"/>
              <a:buFont typeface="Arial"/>
              <a:buChar char="○"/>
            </a:pPr>
            <a:r>
              <a:rPr b="1" lang="en" sz="2000">
                <a:solidFill>
                  <a:srgbClr val="000000"/>
                </a:solidFill>
                <a:latin typeface="Calibri"/>
                <a:ea typeface="Calibri"/>
                <a:cs typeface="Calibri"/>
                <a:sym typeface="Calibri"/>
              </a:rPr>
              <a:t> A third version of method LastIndexOf that takes three arguments— the character for which to search, the starting index from which to start searching backward and the number of characters (the portion of the string) t</a:t>
            </a:r>
            <a:endParaRPr b="1"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612150" y="6599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App</a:t>
            </a:r>
            <a:endParaRPr/>
          </a:p>
        </p:txBody>
      </p:sp>
      <p:sp>
        <p:nvSpPr>
          <p:cNvPr id="262" name="Google Shape;262;p37"/>
          <p:cNvSpPr txBox="1"/>
          <p:nvPr>
            <p:ph idx="1" type="body"/>
          </p:nvPr>
        </p:nvSpPr>
        <p:spPr>
          <a:xfrm>
            <a:off x="251075" y="1330075"/>
            <a:ext cx="2557200" cy="2964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63" name="Google Shape;263;p37"/>
          <p:cNvSpPr txBox="1"/>
          <p:nvPr>
            <p:ph idx="2" type="body"/>
          </p:nvPr>
        </p:nvSpPr>
        <p:spPr>
          <a:xfrm>
            <a:off x="2970575" y="1321500"/>
            <a:ext cx="5528400" cy="336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925"/>
              <a:t> private void comboBox4_SelectedIndexChanged(object sender, EventArgs e)  {</a:t>
            </a:r>
            <a:endParaRPr b="1" sz="925"/>
          </a:p>
          <a:p>
            <a:pPr indent="0" lvl="0" marL="0" rtl="0" algn="l">
              <a:lnSpc>
                <a:spcPct val="95000"/>
              </a:lnSpc>
              <a:spcBef>
                <a:spcPts val="1200"/>
              </a:spcBef>
              <a:spcAft>
                <a:spcPts val="0"/>
              </a:spcAft>
              <a:buSzPts val="275"/>
              <a:buNone/>
            </a:pPr>
            <a:r>
              <a:rPr b="1" lang="en" sz="925"/>
              <a:t> 	decimal index = numericUpDown1.Value;</a:t>
            </a:r>
            <a:endParaRPr b="1" sz="925"/>
          </a:p>
          <a:p>
            <a:pPr indent="0" lvl="0" marL="0" rtl="0" algn="l">
              <a:lnSpc>
                <a:spcPct val="95000"/>
              </a:lnSpc>
              <a:spcBef>
                <a:spcPts val="1200"/>
              </a:spcBef>
              <a:spcAft>
                <a:spcPts val="0"/>
              </a:spcAft>
              <a:buSzPts val="275"/>
              <a:buNone/>
            </a:pPr>
            <a:r>
              <a:rPr b="1" lang="en" sz="925"/>
              <a:t> 	char c = Convert.ToChar(textBox6.Text);</a:t>
            </a:r>
            <a:endParaRPr b="1" sz="925"/>
          </a:p>
          <a:p>
            <a:pPr indent="0" lvl="0" marL="0" rtl="0" algn="l">
              <a:lnSpc>
                <a:spcPct val="95000"/>
              </a:lnSpc>
              <a:spcBef>
                <a:spcPts val="1200"/>
              </a:spcBef>
              <a:spcAft>
                <a:spcPts val="0"/>
              </a:spcAft>
              <a:buSzPts val="275"/>
              <a:buNone/>
            </a:pPr>
            <a:r>
              <a:rPr b="1" lang="en" sz="925"/>
              <a:t> 	string s6 = textBox5.Text;</a:t>
            </a:r>
            <a:endParaRPr b="1" sz="925"/>
          </a:p>
          <a:p>
            <a:pPr indent="0" lvl="0" marL="0" rtl="0" algn="l">
              <a:lnSpc>
                <a:spcPct val="95000"/>
              </a:lnSpc>
              <a:spcBef>
                <a:spcPts val="1200"/>
              </a:spcBef>
              <a:spcAft>
                <a:spcPts val="0"/>
              </a:spcAft>
              <a:buSzPts val="275"/>
              <a:buNone/>
            </a:pPr>
            <a:r>
              <a:rPr b="1" lang="en" sz="925"/>
              <a:t> 	if(comboBox4.SelectedIndex ==0)  	{</a:t>
            </a:r>
            <a:endParaRPr b="1" sz="925"/>
          </a:p>
          <a:p>
            <a:pPr indent="0" lvl="0" marL="0" rtl="0" algn="l">
              <a:lnSpc>
                <a:spcPct val="95000"/>
              </a:lnSpc>
              <a:spcBef>
                <a:spcPts val="1200"/>
              </a:spcBef>
              <a:spcAft>
                <a:spcPts val="0"/>
              </a:spcAft>
              <a:buSzPts val="275"/>
              <a:buNone/>
            </a:pPr>
            <a:r>
              <a:rPr b="1" lang="en" sz="925"/>
              <a:t>     	MessageBox.Show( s6.IndexOf(c).ToString());</a:t>
            </a:r>
            <a:endParaRPr b="1" sz="925"/>
          </a:p>
          <a:p>
            <a:pPr indent="0" lvl="0" marL="0" rtl="0" algn="l">
              <a:lnSpc>
                <a:spcPct val="95000"/>
              </a:lnSpc>
              <a:spcBef>
                <a:spcPts val="1200"/>
              </a:spcBef>
              <a:spcAft>
                <a:spcPts val="0"/>
              </a:spcAft>
              <a:buSzPts val="275"/>
              <a:buNone/>
            </a:pPr>
            <a:r>
              <a:rPr b="1" lang="en" sz="925"/>
              <a:t> 	}</a:t>
            </a:r>
            <a:endParaRPr b="1" sz="925"/>
          </a:p>
          <a:p>
            <a:pPr indent="0" lvl="0" marL="0" rtl="0" algn="l">
              <a:lnSpc>
                <a:spcPct val="95000"/>
              </a:lnSpc>
              <a:spcBef>
                <a:spcPts val="1200"/>
              </a:spcBef>
              <a:spcAft>
                <a:spcPts val="0"/>
              </a:spcAft>
              <a:buSzPts val="275"/>
              <a:buNone/>
            </a:pPr>
            <a:r>
              <a:rPr b="1" lang="en" sz="925"/>
              <a:t> 	if(comboBox4.SelectedIndex ==1)   	{</a:t>
            </a:r>
            <a:endParaRPr b="1" sz="925"/>
          </a:p>
          <a:p>
            <a:pPr indent="0" lvl="0" marL="0" rtl="0" algn="l">
              <a:lnSpc>
                <a:spcPct val="95000"/>
              </a:lnSpc>
              <a:spcBef>
                <a:spcPts val="1200"/>
              </a:spcBef>
              <a:spcAft>
                <a:spcPts val="0"/>
              </a:spcAft>
              <a:buSzPts val="275"/>
              <a:buNone/>
            </a:pPr>
            <a:r>
              <a:rPr b="1" lang="en" sz="925"/>
              <a:t>     	MessageBox.Show(s6.IndexOf(c, 1).ToString());  	} </a:t>
            </a:r>
            <a:endParaRPr b="1" sz="925"/>
          </a:p>
          <a:p>
            <a:pPr indent="0" lvl="0" marL="0" rtl="0" algn="l">
              <a:lnSpc>
                <a:spcPct val="95000"/>
              </a:lnSpc>
              <a:spcBef>
                <a:spcPts val="1200"/>
              </a:spcBef>
              <a:spcAft>
                <a:spcPts val="0"/>
              </a:spcAft>
              <a:buSzPts val="275"/>
              <a:buNone/>
            </a:pPr>
            <a:r>
              <a:rPr b="1" lang="en" sz="925"/>
              <a:t> 	if (comboBox4.SelectedIndex ==3)  	{  </a:t>
            </a:r>
            <a:endParaRPr b="1" sz="925"/>
          </a:p>
          <a:p>
            <a:pPr indent="0" lvl="0" marL="0" rtl="0" algn="l">
              <a:lnSpc>
                <a:spcPct val="95000"/>
              </a:lnSpc>
              <a:spcBef>
                <a:spcPts val="1200"/>
              </a:spcBef>
              <a:spcAft>
                <a:spcPts val="0"/>
              </a:spcAft>
              <a:buSzPts val="275"/>
              <a:buNone/>
            </a:pPr>
            <a:r>
              <a:rPr b="1" lang="en" sz="925"/>
              <a:t>     	MessageBox.Show(null, s6.LastIndexOf(c).ToString(),"Information",MessageBoxButtons.OK);</a:t>
            </a:r>
            <a:endParaRPr b="1" sz="925"/>
          </a:p>
          <a:p>
            <a:pPr indent="0" lvl="0" marL="0" rtl="0" algn="l">
              <a:lnSpc>
                <a:spcPct val="95000"/>
              </a:lnSpc>
              <a:spcBef>
                <a:spcPts val="1200"/>
              </a:spcBef>
              <a:spcAft>
                <a:spcPts val="1200"/>
              </a:spcAft>
              <a:buSzPts val="275"/>
              <a:buNone/>
            </a:pPr>
            <a:r>
              <a:rPr b="1" lang="en" sz="925"/>
              <a:t> 	}</a:t>
            </a:r>
            <a:endParaRPr b="1" sz="925"/>
          </a:p>
        </p:txBody>
      </p:sp>
      <p:pic>
        <p:nvPicPr>
          <p:cNvPr id="264" name="Google Shape;264;p37"/>
          <p:cNvPicPr preferRelativeResize="0"/>
          <p:nvPr/>
        </p:nvPicPr>
        <p:blipFill>
          <a:blip r:embed="rId3">
            <a:alphaModFix/>
          </a:blip>
          <a:stretch>
            <a:fillRect/>
          </a:stretch>
        </p:blipFill>
        <p:spPr>
          <a:xfrm>
            <a:off x="332175" y="1368657"/>
            <a:ext cx="2557200" cy="3361268"/>
          </a:xfrm>
          <a:prstGeom prst="rect">
            <a:avLst/>
          </a:prstGeom>
          <a:noFill/>
          <a:ln>
            <a:noFill/>
          </a:ln>
        </p:spPr>
      </p:pic>
      <p:cxnSp>
        <p:nvCxnSpPr>
          <p:cNvPr id="265" name="Google Shape;265;p37"/>
          <p:cNvCxnSpPr/>
          <p:nvPr/>
        </p:nvCxnSpPr>
        <p:spPr>
          <a:xfrm>
            <a:off x="2465275" y="2871350"/>
            <a:ext cx="1137000" cy="1218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457200" y="171450"/>
            <a:ext cx="8229600" cy="479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57142"/>
              <a:buFont typeface="Calibri"/>
              <a:buNone/>
            </a:pPr>
            <a:r>
              <a:rPr b="1" lang="en"/>
              <a:t>Extracting Substrings from Strings</a:t>
            </a:r>
            <a:endParaRPr/>
          </a:p>
        </p:txBody>
      </p:sp>
      <p:sp>
        <p:nvSpPr>
          <p:cNvPr id="271" name="Google Shape;271;p38"/>
          <p:cNvSpPr txBox="1"/>
          <p:nvPr>
            <p:ph idx="1" type="body"/>
          </p:nvPr>
        </p:nvSpPr>
        <p:spPr>
          <a:xfrm>
            <a:off x="457200" y="628650"/>
            <a:ext cx="8229600" cy="39087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000"/>
              <a:buChar char="●"/>
            </a:pPr>
            <a:r>
              <a:rPr lang="en" sz="2000"/>
              <a:t>Line 19 uses the Substring method that takes one int argument. The argument specifies the starting index from which the method copies characters in the original string. </a:t>
            </a:r>
            <a:endParaRPr/>
          </a:p>
          <a:p>
            <a:pPr indent="-285750" lvl="1" marL="742950" rtl="0" algn="just">
              <a:spcBef>
                <a:spcPts val="320"/>
              </a:spcBef>
              <a:spcAft>
                <a:spcPts val="0"/>
              </a:spcAft>
              <a:buClr>
                <a:srgbClr val="FF0000"/>
              </a:buClr>
              <a:buSzPts val="1600"/>
              <a:buChar char="○"/>
            </a:pPr>
            <a:r>
              <a:rPr lang="en" sz="1600">
                <a:solidFill>
                  <a:srgbClr val="FF0000"/>
                </a:solidFill>
              </a:rPr>
              <a:t>The substring returned contains a copy of the characters from the starting index to the end of the string. </a:t>
            </a:r>
            <a:endParaRPr/>
          </a:p>
          <a:p>
            <a:pPr indent="-215900" lvl="0" marL="342900" rtl="0" algn="just">
              <a:spcBef>
                <a:spcPts val="400"/>
              </a:spcBef>
              <a:spcAft>
                <a:spcPts val="0"/>
              </a:spcAft>
              <a:buClr>
                <a:schemeClr val="dk1"/>
              </a:buClr>
              <a:buSzPts val="2000"/>
              <a:buNone/>
            </a:pPr>
            <a:r>
              <a:t/>
            </a:r>
            <a:endParaRPr sz="2000"/>
          </a:p>
          <a:p>
            <a:pPr indent="-215900" lvl="0" marL="342900" rtl="0" algn="just">
              <a:spcBef>
                <a:spcPts val="400"/>
              </a:spcBef>
              <a:spcAft>
                <a:spcPts val="0"/>
              </a:spcAft>
              <a:buClr>
                <a:schemeClr val="dk1"/>
              </a:buClr>
              <a:buSzPts val="2000"/>
              <a:buNone/>
            </a:pPr>
            <a:r>
              <a:t/>
            </a:r>
            <a:endParaRPr sz="2000"/>
          </a:p>
          <a:p>
            <a:pPr indent="-215900" lvl="0" marL="342900" rtl="0" algn="just">
              <a:spcBef>
                <a:spcPts val="400"/>
              </a:spcBef>
              <a:spcAft>
                <a:spcPts val="0"/>
              </a:spcAft>
              <a:buClr>
                <a:schemeClr val="dk1"/>
              </a:buClr>
              <a:buSzPts val="2000"/>
              <a:buNone/>
            </a:pPr>
            <a:r>
              <a:t/>
            </a:r>
            <a:endParaRPr sz="2000"/>
          </a:p>
          <a:p>
            <a:pPr indent="-215900" lvl="0" marL="342900" rtl="0" algn="just">
              <a:spcBef>
                <a:spcPts val="400"/>
              </a:spcBef>
              <a:spcAft>
                <a:spcPts val="0"/>
              </a:spcAft>
              <a:buClr>
                <a:schemeClr val="dk1"/>
              </a:buClr>
              <a:buSzPts val="2000"/>
              <a:buNone/>
            </a:pPr>
            <a:r>
              <a:t/>
            </a:r>
            <a:endParaRPr sz="2000"/>
          </a:p>
          <a:p>
            <a:pPr indent="0" lvl="0" marL="342900" rtl="0" algn="just">
              <a:spcBef>
                <a:spcPts val="400"/>
              </a:spcBef>
              <a:spcAft>
                <a:spcPts val="1200"/>
              </a:spcAft>
              <a:buNone/>
            </a:pPr>
            <a:r>
              <a:t/>
            </a:r>
            <a:endParaRPr sz="2000"/>
          </a:p>
        </p:txBody>
      </p:sp>
      <p:pic>
        <p:nvPicPr>
          <p:cNvPr id="272" name="Google Shape;272;p38"/>
          <p:cNvPicPr preferRelativeResize="0"/>
          <p:nvPr/>
        </p:nvPicPr>
        <p:blipFill rotWithShape="1">
          <a:blip r:embed="rId3">
            <a:alphaModFix/>
          </a:blip>
          <a:srcRect b="38233" l="0" r="0" t="0"/>
          <a:stretch/>
        </p:blipFill>
        <p:spPr>
          <a:xfrm>
            <a:off x="457200" y="2615351"/>
            <a:ext cx="8658226" cy="10858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title"/>
          </p:nvPr>
        </p:nvSpPr>
        <p:spPr>
          <a:xfrm>
            <a:off x="576025" y="64187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a:t>
            </a:r>
            <a:endParaRPr/>
          </a:p>
        </p:txBody>
      </p:sp>
      <p:sp>
        <p:nvSpPr>
          <p:cNvPr id="278" name="Google Shape;278;p39"/>
          <p:cNvSpPr txBox="1"/>
          <p:nvPr>
            <p:ph idx="1" type="body"/>
          </p:nvPr>
        </p:nvSpPr>
        <p:spPr>
          <a:xfrm>
            <a:off x="287175" y="1339075"/>
            <a:ext cx="2656500" cy="300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79" name="Google Shape;279;p39"/>
          <p:cNvSpPr txBox="1"/>
          <p:nvPr>
            <p:ph idx="2" type="body"/>
          </p:nvPr>
        </p:nvSpPr>
        <p:spPr>
          <a:xfrm>
            <a:off x="2266750" y="1339075"/>
            <a:ext cx="7002300" cy="3934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025"/>
              <a:t>  private void comboBox4_SelectedIndexChanged(object sender, EventArgs e)  </a:t>
            </a:r>
            <a:endParaRPr b="1" sz="1025"/>
          </a:p>
          <a:p>
            <a:pPr indent="0" lvl="0" marL="0" rtl="0" algn="l">
              <a:lnSpc>
                <a:spcPct val="95000"/>
              </a:lnSpc>
              <a:spcBef>
                <a:spcPts val="1200"/>
              </a:spcBef>
              <a:spcAft>
                <a:spcPts val="0"/>
              </a:spcAft>
              <a:buSzPts val="275"/>
              <a:buNone/>
            </a:pPr>
            <a:r>
              <a:rPr b="1" lang="en" sz="1025"/>
              <a:t>  {   	</a:t>
            </a:r>
            <a:r>
              <a:rPr b="1" lang="en" sz="725"/>
              <a:t>int s_index = Convert.ToInt32(numericUpDown1.Value); </a:t>
            </a:r>
            <a:endParaRPr b="1" sz="725"/>
          </a:p>
          <a:p>
            <a:pPr indent="0" lvl="0" marL="0" rtl="0" algn="l">
              <a:lnSpc>
                <a:spcPct val="95000"/>
              </a:lnSpc>
              <a:spcBef>
                <a:spcPts val="1200"/>
              </a:spcBef>
              <a:spcAft>
                <a:spcPts val="0"/>
              </a:spcAft>
              <a:buSzPts val="275"/>
              <a:buNone/>
            </a:pPr>
            <a:r>
              <a:rPr b="1" lang="en" sz="725"/>
              <a:t>  	int e_index = Convert.ToInt32(numericUpDown2.Value);</a:t>
            </a:r>
            <a:endParaRPr b="1" sz="725"/>
          </a:p>
          <a:p>
            <a:pPr indent="0" lvl="0" marL="0" rtl="0" algn="l">
              <a:lnSpc>
                <a:spcPct val="95000"/>
              </a:lnSpc>
              <a:spcBef>
                <a:spcPts val="1200"/>
              </a:spcBef>
              <a:spcAft>
                <a:spcPts val="0"/>
              </a:spcAft>
              <a:buSzPts val="275"/>
              <a:buNone/>
            </a:pPr>
            <a:r>
              <a:rPr b="1" lang="en" sz="725"/>
              <a:t>  	char c = Convert.ToChar(textBox6.Text);</a:t>
            </a:r>
            <a:endParaRPr b="1" sz="725"/>
          </a:p>
          <a:p>
            <a:pPr indent="0" lvl="0" marL="0" rtl="0" algn="l">
              <a:lnSpc>
                <a:spcPct val="95000"/>
              </a:lnSpc>
              <a:spcBef>
                <a:spcPts val="1200"/>
              </a:spcBef>
              <a:spcAft>
                <a:spcPts val="0"/>
              </a:spcAft>
              <a:buSzPts val="275"/>
              <a:buNone/>
            </a:pPr>
            <a:r>
              <a:rPr b="1" lang="en" sz="725"/>
              <a:t>  	string s6 = textBox5.Text;</a:t>
            </a:r>
            <a:endParaRPr b="1" sz="725"/>
          </a:p>
          <a:p>
            <a:pPr indent="0" lvl="0" marL="0" rtl="0" algn="l">
              <a:lnSpc>
                <a:spcPct val="95000"/>
              </a:lnSpc>
              <a:spcBef>
                <a:spcPts val="1200"/>
              </a:spcBef>
              <a:spcAft>
                <a:spcPts val="0"/>
              </a:spcAft>
              <a:buSzPts val="275"/>
              <a:buNone/>
            </a:pPr>
            <a:r>
              <a:rPr b="1" lang="en" sz="725"/>
              <a:t>  	if (comboBox4.SelectedIndex == 0)  {  	{</a:t>
            </a:r>
            <a:endParaRPr b="1" sz="725"/>
          </a:p>
          <a:p>
            <a:pPr indent="0" lvl="0" marL="0" rtl="0" algn="l">
              <a:lnSpc>
                <a:spcPct val="95000"/>
              </a:lnSpc>
              <a:spcBef>
                <a:spcPts val="1200"/>
              </a:spcBef>
              <a:spcAft>
                <a:spcPts val="0"/>
              </a:spcAft>
              <a:buSzPts val="275"/>
              <a:buNone/>
            </a:pPr>
            <a:r>
              <a:rPr b="1" lang="en" sz="725"/>
              <a:t>      	MessageBox.Show(s6.IndexOf(c).ToString());   	}</a:t>
            </a:r>
            <a:endParaRPr b="1" sz="725"/>
          </a:p>
          <a:p>
            <a:pPr indent="0" lvl="0" marL="0" rtl="0" algn="l">
              <a:lnSpc>
                <a:spcPct val="95000"/>
              </a:lnSpc>
              <a:spcBef>
                <a:spcPts val="1200"/>
              </a:spcBef>
              <a:spcAft>
                <a:spcPts val="0"/>
              </a:spcAft>
              <a:buSzPts val="275"/>
              <a:buNone/>
            </a:pPr>
            <a:r>
              <a:rPr b="1" lang="en" sz="725"/>
              <a:t>  	</a:t>
            </a:r>
            <a:r>
              <a:rPr b="1" lang="en" sz="525"/>
              <a:t>if (comboBox4.SelectedIndex == 1)   	{</a:t>
            </a:r>
            <a:endParaRPr b="1" sz="525"/>
          </a:p>
          <a:p>
            <a:pPr indent="0" lvl="0" marL="0" rtl="0" algn="l">
              <a:lnSpc>
                <a:spcPct val="95000"/>
              </a:lnSpc>
              <a:spcBef>
                <a:spcPts val="1200"/>
              </a:spcBef>
              <a:spcAft>
                <a:spcPts val="0"/>
              </a:spcAft>
              <a:buSzPts val="275"/>
              <a:buNone/>
            </a:pPr>
            <a:r>
              <a:rPr b="1" lang="en" sz="525"/>
              <a:t>      	MessageBox.Show(s6.IndexOf(c, 1).ToString());   	}</a:t>
            </a:r>
            <a:endParaRPr b="1" sz="525"/>
          </a:p>
          <a:p>
            <a:pPr indent="0" lvl="0" marL="0" rtl="0" algn="l">
              <a:lnSpc>
                <a:spcPct val="95000"/>
              </a:lnSpc>
              <a:spcBef>
                <a:spcPts val="1200"/>
              </a:spcBef>
              <a:spcAft>
                <a:spcPts val="0"/>
              </a:spcAft>
              <a:buSzPts val="275"/>
              <a:buNone/>
            </a:pPr>
            <a:r>
              <a:rPr b="1" lang="en" sz="525"/>
              <a:t>  	if (comboBox4.SelectedIndex == 3)   	{</a:t>
            </a:r>
            <a:endParaRPr b="1" sz="525"/>
          </a:p>
          <a:p>
            <a:pPr indent="0" lvl="0" marL="0" rtl="0" algn="l">
              <a:lnSpc>
                <a:spcPct val="95000"/>
              </a:lnSpc>
              <a:spcBef>
                <a:spcPts val="1200"/>
              </a:spcBef>
              <a:spcAft>
                <a:spcPts val="0"/>
              </a:spcAft>
              <a:buSzPts val="275"/>
              <a:buNone/>
            </a:pPr>
            <a:r>
              <a:rPr b="1" lang="en" sz="825"/>
              <a:t>      	MessageBox.Show(null, s6.LastIndexOf(c).ToString(), "Information", MessageBoxButtons.OK);</a:t>
            </a:r>
            <a:r>
              <a:rPr b="1" lang="en" sz="1025"/>
              <a:t>   	}   	</a:t>
            </a:r>
            <a:endParaRPr b="1" sz="1025"/>
          </a:p>
          <a:p>
            <a:pPr indent="457200" lvl="0" marL="0" rtl="0" algn="l">
              <a:lnSpc>
                <a:spcPct val="95000"/>
              </a:lnSpc>
              <a:spcBef>
                <a:spcPts val="1200"/>
              </a:spcBef>
              <a:spcAft>
                <a:spcPts val="0"/>
              </a:spcAft>
              <a:buSzPts val="275"/>
              <a:buNone/>
            </a:pPr>
            <a:r>
              <a:rPr b="1" lang="en" sz="1025"/>
              <a:t>if (comboBox4.SelectedIndex == 4)  	{       	</a:t>
            </a:r>
            <a:endParaRPr b="1" sz="1025"/>
          </a:p>
          <a:p>
            <a:pPr indent="457200" lvl="0" marL="0" rtl="0" algn="l">
              <a:lnSpc>
                <a:spcPct val="95000"/>
              </a:lnSpc>
              <a:spcBef>
                <a:spcPts val="1200"/>
              </a:spcBef>
              <a:spcAft>
                <a:spcPts val="0"/>
              </a:spcAft>
              <a:buSzPts val="275"/>
              <a:buNone/>
            </a:pPr>
            <a:r>
              <a:rPr b="1" lang="en" sz="1025"/>
              <a:t>MessageBox.Show(null, "Substring is " + s6.Substring(s_index, e_index), "Information",        MessageBoxButtons.OK);</a:t>
            </a:r>
            <a:endParaRPr b="1" sz="1025"/>
          </a:p>
          <a:p>
            <a:pPr indent="0" lvl="0" marL="0" rtl="0" algn="l">
              <a:lnSpc>
                <a:spcPct val="95000"/>
              </a:lnSpc>
              <a:spcBef>
                <a:spcPts val="1200"/>
              </a:spcBef>
              <a:spcAft>
                <a:spcPts val="0"/>
              </a:spcAft>
              <a:buSzPts val="275"/>
              <a:buNone/>
            </a:pPr>
            <a:r>
              <a:rPr b="1" lang="en" sz="1025"/>
              <a:t>  	}</a:t>
            </a:r>
            <a:endParaRPr b="1" sz="1025"/>
          </a:p>
          <a:p>
            <a:pPr indent="0" lvl="0" marL="0" rtl="0" algn="l">
              <a:lnSpc>
                <a:spcPct val="95000"/>
              </a:lnSpc>
              <a:spcBef>
                <a:spcPts val="1200"/>
              </a:spcBef>
              <a:spcAft>
                <a:spcPts val="1200"/>
              </a:spcAft>
              <a:buSzPts val="275"/>
              <a:buNone/>
            </a:pPr>
            <a:r>
              <a:rPr b="1" lang="en" sz="1025"/>
              <a:t>  }</a:t>
            </a:r>
            <a:endParaRPr b="1" sz="1025"/>
          </a:p>
        </p:txBody>
      </p:sp>
      <p:pic>
        <p:nvPicPr>
          <p:cNvPr id="280" name="Google Shape;280;p39"/>
          <p:cNvPicPr preferRelativeResize="0"/>
          <p:nvPr/>
        </p:nvPicPr>
        <p:blipFill>
          <a:blip r:embed="rId3">
            <a:alphaModFix/>
          </a:blip>
          <a:stretch>
            <a:fillRect/>
          </a:stretch>
        </p:blipFill>
        <p:spPr>
          <a:xfrm>
            <a:off x="70200" y="1451625"/>
            <a:ext cx="2142400" cy="3510800"/>
          </a:xfrm>
          <a:prstGeom prst="rect">
            <a:avLst/>
          </a:prstGeom>
          <a:noFill/>
          <a:ln>
            <a:noFill/>
          </a:ln>
        </p:spPr>
      </p:pic>
      <p:cxnSp>
        <p:nvCxnSpPr>
          <p:cNvPr id="281" name="Google Shape;281;p39"/>
          <p:cNvCxnSpPr/>
          <p:nvPr/>
        </p:nvCxnSpPr>
        <p:spPr>
          <a:xfrm>
            <a:off x="1869975" y="3252125"/>
            <a:ext cx="1389300" cy="1182000"/>
          </a:xfrm>
          <a:prstGeom prst="curved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
              <a:t>Cont.</a:t>
            </a:r>
            <a:endParaRPr/>
          </a:p>
        </p:txBody>
      </p:sp>
      <p:sp>
        <p:nvSpPr>
          <p:cNvPr id="287" name="Google Shape;287;p40"/>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342900" lvl="0" marL="342900" rtl="0" algn="just">
              <a:spcBef>
                <a:spcPts val="400"/>
              </a:spcBef>
              <a:spcAft>
                <a:spcPts val="0"/>
              </a:spcAft>
              <a:buSzPts val="2000"/>
              <a:buChar char="●"/>
            </a:pPr>
            <a:r>
              <a:rPr b="1" lang="en" sz="2000"/>
              <a:t>In the above example, the Substring method</a:t>
            </a:r>
            <a:r>
              <a:rPr b="1" lang="en" sz="2000"/>
              <a:t> takes two int arguments. The first argument specifies the starting index from which the method copies characters from the original string. The second argument specifies the length of the substring to be copied. The substring returned contains a copy of the specified characters from the original string. </a:t>
            </a:r>
            <a:endParaRPr b="1" sz="2000"/>
          </a:p>
          <a:p>
            <a:pPr indent="0" lvl="0" marL="0" rtl="0" algn="l">
              <a:spcBef>
                <a:spcPts val="1200"/>
              </a:spcBef>
              <a:spcAft>
                <a:spcPts val="1200"/>
              </a:spcAft>
              <a:buNone/>
            </a:pPr>
            <a:r>
              <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457200" y="525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Miscellaneous S</a:t>
            </a:r>
            <a:r>
              <a:rPr b="1" lang="en"/>
              <a:t>tring</a:t>
            </a:r>
            <a:r>
              <a:rPr lang="en"/>
              <a:t> </a:t>
            </a:r>
            <a:r>
              <a:rPr lang="en">
                <a:solidFill>
                  <a:schemeClr val="dk1"/>
                </a:solidFill>
              </a:rPr>
              <a:t>Methods</a:t>
            </a:r>
            <a:endParaRPr>
              <a:solidFill>
                <a:schemeClr val="dk1"/>
              </a:solidFill>
            </a:endParaRPr>
          </a:p>
        </p:txBody>
      </p:sp>
      <p:sp>
        <p:nvSpPr>
          <p:cNvPr id="293" name="Google Shape;293;p41"/>
          <p:cNvSpPr txBox="1"/>
          <p:nvPr>
            <p:ph idx="10" type="dt"/>
          </p:nvPr>
        </p:nvSpPr>
        <p:spPr>
          <a:xfrm>
            <a:off x="457200" y="4767263"/>
            <a:ext cx="2133600" cy="3078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None/>
            </a:pPr>
            <a:r>
              <a:rPr lang="en"/>
              <a:t>10/29/2021</a:t>
            </a:r>
            <a:endParaRPr/>
          </a:p>
        </p:txBody>
      </p:sp>
      <p:sp>
        <p:nvSpPr>
          <p:cNvPr id="294" name="Google Shape;294;p4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95" name="Google Shape;295;p41"/>
          <p:cNvSpPr txBox="1"/>
          <p:nvPr>
            <p:ph idx="1" type="body"/>
          </p:nvPr>
        </p:nvSpPr>
        <p:spPr>
          <a:xfrm>
            <a:off x="128100" y="812125"/>
            <a:ext cx="8558700" cy="4581300"/>
          </a:xfrm>
          <a:prstGeom prst="rect">
            <a:avLst/>
          </a:prstGeom>
          <a:noFill/>
          <a:ln>
            <a:noFill/>
          </a:ln>
        </p:spPr>
        <p:txBody>
          <a:bodyPr anchorCtr="0" anchor="t" bIns="45700" lIns="91425" spcFirstLastPara="1" rIns="91425" wrap="square" tIns="45700">
            <a:spAutoFit/>
          </a:bodyPr>
          <a:lstStyle/>
          <a:p>
            <a:pPr indent="-341045" lvl="0" marL="320040" rtl="0" algn="l">
              <a:spcBef>
                <a:spcPts val="700"/>
              </a:spcBef>
              <a:spcAft>
                <a:spcPts val="0"/>
              </a:spcAft>
              <a:buClr>
                <a:schemeClr val="dk2"/>
              </a:buClr>
              <a:buSzPts val="1940"/>
              <a:buChar char="●"/>
            </a:pPr>
            <a:r>
              <a:rPr b="1" lang="en" sz="1500">
                <a:solidFill>
                  <a:schemeClr val="dk1"/>
                </a:solidFill>
              </a:rPr>
              <a:t>ToUpper()</a:t>
            </a:r>
            <a:endParaRPr b="1" sz="1500">
              <a:solidFill>
                <a:schemeClr val="dk1"/>
              </a:solidFill>
            </a:endParaRPr>
          </a:p>
          <a:p>
            <a:pPr indent="-292100" lvl="1" marL="742950" rtl="0" algn="l">
              <a:spcBef>
                <a:spcPts val="700"/>
              </a:spcBef>
              <a:spcAft>
                <a:spcPts val="0"/>
              </a:spcAft>
              <a:buClr>
                <a:schemeClr val="dk1"/>
              </a:buClr>
              <a:buSzPts val="1900"/>
              <a:buChar char="○"/>
            </a:pPr>
            <a:r>
              <a:rPr b="1" lang="en" sz="1300">
                <a:solidFill>
                  <a:srgbClr val="000000"/>
                </a:solidFill>
              </a:rPr>
              <a:t>Returns a new string with all the characters converted to uppercase</a:t>
            </a:r>
            <a:endParaRPr b="1" sz="1900">
              <a:solidFill>
                <a:schemeClr val="dk1"/>
              </a:solidFill>
            </a:endParaRPr>
          </a:p>
          <a:p>
            <a:pPr indent="-313105" lvl="0" marL="320040" rtl="0" algn="l">
              <a:spcBef>
                <a:spcPts val="700"/>
              </a:spcBef>
              <a:spcAft>
                <a:spcPts val="0"/>
              </a:spcAft>
              <a:buClr>
                <a:schemeClr val="dk1"/>
              </a:buClr>
              <a:buSzPts val="1500"/>
              <a:buChar char="●"/>
            </a:pPr>
            <a:r>
              <a:rPr b="1" lang="en" sz="1500">
                <a:solidFill>
                  <a:schemeClr val="dk1"/>
                </a:solidFill>
              </a:rPr>
              <a:t>ToLower() </a:t>
            </a:r>
            <a:endParaRPr b="1" sz="1500">
              <a:solidFill>
                <a:schemeClr val="dk1"/>
              </a:solidFill>
            </a:endParaRPr>
          </a:p>
          <a:p>
            <a:pPr indent="-292100" lvl="1" marL="742950" rtl="0" algn="l">
              <a:spcBef>
                <a:spcPts val="700"/>
              </a:spcBef>
              <a:spcAft>
                <a:spcPts val="0"/>
              </a:spcAft>
              <a:buSzPts val="1900"/>
              <a:buChar char="○"/>
            </a:pPr>
            <a:r>
              <a:rPr b="1" lang="en" sz="1300">
                <a:solidFill>
                  <a:srgbClr val="000000"/>
                </a:solidFill>
              </a:rPr>
              <a:t>R</a:t>
            </a:r>
            <a:r>
              <a:rPr b="1" lang="en" sz="1300">
                <a:solidFill>
                  <a:srgbClr val="000000"/>
                </a:solidFill>
              </a:rPr>
              <a:t>eturns a new string with all the characters converted to lowercase</a:t>
            </a:r>
            <a:endParaRPr b="1" sz="1900">
              <a:solidFill>
                <a:schemeClr val="dk1"/>
              </a:solidFill>
            </a:endParaRPr>
          </a:p>
          <a:p>
            <a:pPr indent="-341045" lvl="0" marL="320040" rtl="0" algn="l">
              <a:spcBef>
                <a:spcPts val="700"/>
              </a:spcBef>
              <a:spcAft>
                <a:spcPts val="0"/>
              </a:spcAft>
              <a:buClr>
                <a:schemeClr val="dk2"/>
              </a:buClr>
              <a:buSzPts val="1940"/>
              <a:buChar char="●"/>
            </a:pPr>
            <a:r>
              <a:rPr b="1" lang="en" sz="1500">
                <a:solidFill>
                  <a:schemeClr val="dk1"/>
                </a:solidFill>
              </a:rPr>
              <a:t>Concat</a:t>
            </a:r>
            <a:r>
              <a:rPr b="1" lang="en" sz="1500">
                <a:solidFill>
                  <a:schemeClr val="dk2"/>
                </a:solidFill>
              </a:rPr>
              <a:t>(string str0, string str1)</a:t>
            </a:r>
            <a:endParaRPr b="1" sz="1500">
              <a:solidFill>
                <a:schemeClr val="dk2"/>
              </a:solidFill>
            </a:endParaRPr>
          </a:p>
          <a:p>
            <a:pPr indent="-295687" lvl="1" marL="640080" rtl="0" algn="l">
              <a:spcBef>
                <a:spcPts val="550"/>
              </a:spcBef>
              <a:spcAft>
                <a:spcPts val="0"/>
              </a:spcAft>
              <a:buSzPts val="2020"/>
              <a:buChar char="○"/>
            </a:pPr>
            <a:r>
              <a:rPr b="1" lang="en" sz="1300"/>
              <a:t>Concatenates two string objects.</a:t>
            </a:r>
            <a:endParaRPr b="1" sz="1300"/>
          </a:p>
          <a:p>
            <a:pPr indent="-341045" lvl="0" marL="320040" rtl="0" algn="l">
              <a:spcBef>
                <a:spcPts val="700"/>
              </a:spcBef>
              <a:spcAft>
                <a:spcPts val="0"/>
              </a:spcAft>
              <a:buClr>
                <a:schemeClr val="dk2"/>
              </a:buClr>
              <a:buSzPts val="1940"/>
              <a:buChar char="●"/>
            </a:pPr>
            <a:r>
              <a:rPr b="1" lang="en" sz="1500">
                <a:solidFill>
                  <a:schemeClr val="dk1"/>
                </a:solidFill>
              </a:rPr>
              <a:t>Copy</a:t>
            </a:r>
            <a:r>
              <a:rPr b="1" lang="en" sz="1500">
                <a:solidFill>
                  <a:schemeClr val="dk2"/>
                </a:solidFill>
              </a:rPr>
              <a:t>(string str)</a:t>
            </a:r>
            <a:endParaRPr b="1" sz="1500">
              <a:solidFill>
                <a:schemeClr val="dk2"/>
              </a:solidFill>
            </a:endParaRPr>
          </a:p>
          <a:p>
            <a:pPr indent="-295687" lvl="1" marL="640080" rtl="0" algn="l">
              <a:spcBef>
                <a:spcPts val="550"/>
              </a:spcBef>
              <a:spcAft>
                <a:spcPts val="0"/>
              </a:spcAft>
              <a:buSzPts val="2020"/>
              <a:buChar char="○"/>
            </a:pPr>
            <a:r>
              <a:rPr b="1" lang="en" sz="1300"/>
              <a:t>Creates a new String object with the same value as the specified string.</a:t>
            </a:r>
            <a:endParaRPr b="1" sz="1300"/>
          </a:p>
          <a:p>
            <a:pPr indent="-341045" lvl="0" marL="320040" rtl="0" algn="l">
              <a:spcBef>
                <a:spcPts val="700"/>
              </a:spcBef>
              <a:spcAft>
                <a:spcPts val="0"/>
              </a:spcAft>
              <a:buSzPts val="1940"/>
              <a:buChar char="●"/>
            </a:pPr>
            <a:r>
              <a:rPr b="1" lang="en" sz="1500">
                <a:solidFill>
                  <a:srgbClr val="00B050"/>
                </a:solidFill>
              </a:rPr>
              <a:t>Contains</a:t>
            </a:r>
            <a:r>
              <a:rPr b="1" lang="en" sz="1500"/>
              <a:t> (string value)</a:t>
            </a:r>
            <a:endParaRPr b="1" sz="1500"/>
          </a:p>
          <a:p>
            <a:pPr indent="-295687" lvl="1" marL="640080" rtl="0" algn="l">
              <a:spcBef>
                <a:spcPts val="550"/>
              </a:spcBef>
              <a:spcAft>
                <a:spcPts val="0"/>
              </a:spcAft>
              <a:buSzPts val="2020"/>
              <a:buChar char="○"/>
            </a:pPr>
            <a:r>
              <a:rPr b="1" lang="en" sz="1300"/>
              <a:t>Returns a value(true or false) indicating whether the specified String object occurs within this string.</a:t>
            </a:r>
            <a:endParaRPr b="1" sz="1300"/>
          </a:p>
          <a:p>
            <a:pPr indent="-249967" lvl="1" marL="640080" rtl="0" algn="l">
              <a:spcBef>
                <a:spcPts val="1200"/>
              </a:spcBef>
              <a:spcAft>
                <a:spcPts val="1200"/>
              </a:spcAft>
              <a:buSzPts val="1300"/>
              <a:buChar char="○"/>
            </a:pPr>
            <a:r>
              <a:t/>
            </a:r>
            <a:endParaRPr b="1"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Cont.</a:t>
            </a:r>
            <a:endParaRPr/>
          </a:p>
        </p:txBody>
      </p:sp>
      <p:sp>
        <p:nvSpPr>
          <p:cNvPr id="301" name="Google Shape;301;p4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10/29/2021</a:t>
            </a:r>
            <a:endParaRPr/>
          </a:p>
        </p:txBody>
      </p:sp>
      <p:sp>
        <p:nvSpPr>
          <p:cNvPr id="302" name="Google Shape;302;p4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303" name="Google Shape;303;p42"/>
          <p:cNvSpPr txBox="1"/>
          <p:nvPr>
            <p:ph idx="1" type="body"/>
          </p:nvPr>
        </p:nvSpPr>
        <p:spPr>
          <a:xfrm>
            <a:off x="612648" y="1200150"/>
            <a:ext cx="8153400" cy="3828900"/>
          </a:xfrm>
          <a:prstGeom prst="rect">
            <a:avLst/>
          </a:prstGeom>
          <a:noFill/>
          <a:ln>
            <a:noFill/>
          </a:ln>
        </p:spPr>
        <p:txBody>
          <a:bodyPr anchorCtr="0" anchor="t" bIns="45700" lIns="91425" spcFirstLastPara="1" rIns="91425" wrap="square" tIns="45700">
            <a:noAutofit/>
          </a:bodyPr>
          <a:lstStyle/>
          <a:p>
            <a:pPr indent="-355663" lvl="0" marL="320040" rtl="0" algn="l">
              <a:lnSpc>
                <a:spcPct val="95000"/>
              </a:lnSpc>
              <a:spcBef>
                <a:spcPts val="0"/>
              </a:spcBef>
              <a:spcAft>
                <a:spcPts val="0"/>
              </a:spcAft>
              <a:buSzPts val="2040"/>
              <a:buChar char="●"/>
            </a:pPr>
            <a:r>
              <a:rPr b="1" lang="en" sz="1600">
                <a:solidFill>
                  <a:schemeClr val="dk1"/>
                </a:solidFill>
              </a:rPr>
              <a:t>Replace</a:t>
            </a:r>
            <a:r>
              <a:rPr b="1" lang="en" sz="1600"/>
              <a:t>(char oldChar, char newChar)</a:t>
            </a:r>
            <a:endParaRPr b="1" sz="1600"/>
          </a:p>
          <a:p>
            <a:pPr indent="-310705" lvl="1" marL="640080" rtl="0" algn="l">
              <a:lnSpc>
                <a:spcPct val="95000"/>
              </a:lnSpc>
              <a:spcBef>
                <a:spcPts val="550"/>
              </a:spcBef>
              <a:spcAft>
                <a:spcPts val="0"/>
              </a:spcAft>
              <a:buSzPts val="2120"/>
              <a:buChar char="○"/>
            </a:pPr>
            <a:r>
              <a:rPr b="1" lang="en" sz="1400"/>
              <a:t>Replaces all occurrences of a specified Unicode character in the current string object with the specified Unicode character and returns the new string.</a:t>
            </a:r>
            <a:endParaRPr b="1" sz="1400"/>
          </a:p>
          <a:p>
            <a:pPr indent="-355663" lvl="0" marL="320040" rtl="0" algn="l">
              <a:lnSpc>
                <a:spcPct val="95000"/>
              </a:lnSpc>
              <a:spcBef>
                <a:spcPts val="700"/>
              </a:spcBef>
              <a:spcAft>
                <a:spcPts val="0"/>
              </a:spcAft>
              <a:buSzPts val="2040"/>
              <a:buChar char="●"/>
            </a:pPr>
            <a:r>
              <a:rPr b="1" lang="en" sz="1600">
                <a:solidFill>
                  <a:schemeClr val="dk1"/>
                </a:solidFill>
              </a:rPr>
              <a:t>Replace</a:t>
            </a:r>
            <a:r>
              <a:rPr b="1" lang="en" sz="1600"/>
              <a:t>(string oldValue, string newValue)</a:t>
            </a:r>
            <a:endParaRPr b="1" sz="1600"/>
          </a:p>
          <a:p>
            <a:pPr indent="-310705" lvl="1" marL="640080" rtl="0" algn="l">
              <a:lnSpc>
                <a:spcPct val="95000"/>
              </a:lnSpc>
              <a:spcBef>
                <a:spcPts val="550"/>
              </a:spcBef>
              <a:spcAft>
                <a:spcPts val="0"/>
              </a:spcAft>
              <a:buSzPts val="2120"/>
              <a:buChar char="○"/>
            </a:pPr>
            <a:r>
              <a:rPr b="1" lang="en" sz="1400"/>
              <a:t>Replaces all occurrences of a specified string in the current string object with the specified string and returns the new string.</a:t>
            </a:r>
            <a:endParaRPr b="1" sz="1400"/>
          </a:p>
          <a:p>
            <a:pPr indent="-355663" lvl="0" marL="320040" rtl="0" algn="l">
              <a:lnSpc>
                <a:spcPct val="95000"/>
              </a:lnSpc>
              <a:spcBef>
                <a:spcPts val="700"/>
              </a:spcBef>
              <a:spcAft>
                <a:spcPts val="0"/>
              </a:spcAft>
              <a:buSzPts val="2040"/>
              <a:buChar char="●"/>
            </a:pPr>
            <a:r>
              <a:rPr b="1" lang="en" sz="1600">
                <a:solidFill>
                  <a:schemeClr val="dk1"/>
                </a:solidFill>
              </a:rPr>
              <a:t>Trim</a:t>
            </a:r>
            <a:r>
              <a:rPr b="1" lang="en" sz="1600"/>
              <a:t>()</a:t>
            </a:r>
            <a:endParaRPr b="1" sz="1600"/>
          </a:p>
          <a:p>
            <a:pPr indent="-310705" lvl="1" marL="640080" rtl="0" algn="l">
              <a:lnSpc>
                <a:spcPct val="95000"/>
              </a:lnSpc>
              <a:spcBef>
                <a:spcPts val="550"/>
              </a:spcBef>
              <a:spcAft>
                <a:spcPts val="0"/>
              </a:spcAft>
              <a:buSzPts val="2120"/>
              <a:buChar char="○"/>
            </a:pPr>
            <a:r>
              <a:rPr b="1" lang="en" sz="1400"/>
              <a:t>Removes all leading and trailing white-space characters from the current String object</a:t>
            </a:r>
            <a:endParaRPr b="1" sz="1400"/>
          </a:p>
          <a:p>
            <a:pPr indent="-355663" lvl="0" marL="320040" rtl="0" algn="l">
              <a:lnSpc>
                <a:spcPct val="95000"/>
              </a:lnSpc>
              <a:spcBef>
                <a:spcPts val="700"/>
              </a:spcBef>
              <a:spcAft>
                <a:spcPts val="0"/>
              </a:spcAft>
              <a:buSzPts val="2040"/>
              <a:buChar char="●"/>
            </a:pPr>
            <a:r>
              <a:rPr b="1" lang="en" sz="1600">
                <a:solidFill>
                  <a:schemeClr val="dk1"/>
                </a:solidFill>
              </a:rPr>
              <a:t>Split</a:t>
            </a:r>
            <a:r>
              <a:rPr b="1" lang="en" sz="1600"/>
              <a:t>(params char[] separator)</a:t>
            </a:r>
            <a:endParaRPr b="1" sz="1600"/>
          </a:p>
          <a:p>
            <a:pPr indent="-310705" lvl="1" marL="640080" rtl="0" algn="l">
              <a:lnSpc>
                <a:spcPct val="95000"/>
              </a:lnSpc>
              <a:spcBef>
                <a:spcPts val="550"/>
              </a:spcBef>
              <a:spcAft>
                <a:spcPts val="0"/>
              </a:spcAft>
              <a:buSzPts val="2120"/>
              <a:buChar char="○"/>
            </a:pPr>
            <a:r>
              <a:rPr b="1" lang="en" sz="1400"/>
              <a:t>Returns a string array that contains the substrings in the current string object, delimited by elements of a specified Unicode character array.</a:t>
            </a:r>
            <a:endParaRPr b="1" sz="1400"/>
          </a:p>
          <a:p>
            <a:pPr indent="-226123" lvl="0" marL="320040" rtl="0" algn="l">
              <a:lnSpc>
                <a:spcPct val="95000"/>
              </a:lnSpc>
              <a:spcBef>
                <a:spcPts val="700"/>
              </a:spcBef>
              <a:spcAft>
                <a:spcPts val="0"/>
              </a:spcAft>
              <a:buSzPts val="1740"/>
              <a:buNone/>
            </a:pPr>
            <a:r>
              <a:t/>
            </a:r>
            <a:endParaRPr b="1" sz="1600"/>
          </a:p>
          <a:p>
            <a:pPr indent="-226123" lvl="0" marL="320040" rtl="0" algn="l">
              <a:lnSpc>
                <a:spcPct val="95000"/>
              </a:lnSpc>
              <a:spcBef>
                <a:spcPts val="700"/>
              </a:spcBef>
              <a:spcAft>
                <a:spcPts val="1200"/>
              </a:spcAft>
              <a:buSzPts val="1740"/>
              <a:buNone/>
            </a:pPr>
            <a:r>
              <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 in C#</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Char char="●"/>
            </a:pPr>
            <a:r>
              <a:rPr b="1" lang="en" sz="1700"/>
              <a:t>A string is a series of characters treated as a single unit.</a:t>
            </a:r>
            <a:endParaRPr b="1" sz="1700"/>
          </a:p>
          <a:p>
            <a:pPr indent="-336550" lvl="0" marL="457200" rtl="0" algn="l">
              <a:spcBef>
                <a:spcPts val="0"/>
              </a:spcBef>
              <a:spcAft>
                <a:spcPts val="0"/>
              </a:spcAft>
              <a:buSzPts val="1700"/>
              <a:buChar char="●"/>
            </a:pPr>
            <a:r>
              <a:rPr b="1" lang="en" sz="1700"/>
              <a:t>These characters can be uppercase letters, lowercase letters, digits and various special characters, such as +, -, *, /, $ and others.</a:t>
            </a:r>
            <a:endParaRPr b="1" sz="1700"/>
          </a:p>
          <a:p>
            <a:pPr indent="-336550" lvl="0" marL="457200" rtl="0" algn="l">
              <a:spcBef>
                <a:spcPts val="0"/>
              </a:spcBef>
              <a:spcAft>
                <a:spcPts val="0"/>
              </a:spcAft>
              <a:buSzPts val="1700"/>
              <a:buChar char="●"/>
            </a:pPr>
            <a:r>
              <a:rPr b="1" lang="en" sz="1700"/>
              <a:t>A string is an object of class String in the System namespace.</a:t>
            </a:r>
            <a:endParaRPr b="1" sz="1700"/>
          </a:p>
          <a:p>
            <a:pPr indent="-336550" lvl="0" marL="457200" rtl="0" algn="l">
              <a:spcBef>
                <a:spcPts val="0"/>
              </a:spcBef>
              <a:spcAft>
                <a:spcPts val="0"/>
              </a:spcAft>
              <a:buSzPts val="1700"/>
              <a:buChar char="●"/>
            </a:pPr>
            <a:r>
              <a:rPr b="1" lang="en" sz="1700"/>
              <a:t>A declaration can assign a string literal to a string reference. The </a:t>
            </a:r>
            <a:r>
              <a:rPr b="1" lang="en" sz="1700"/>
              <a:t>declaration</a:t>
            </a:r>
            <a:r>
              <a:rPr b="1" lang="en" sz="1700"/>
              <a:t> is as follows:</a:t>
            </a:r>
            <a:endParaRPr b="1" sz="1700"/>
          </a:p>
          <a:p>
            <a:pPr indent="0" lvl="0" marL="457200" rtl="0" algn="l">
              <a:spcBef>
                <a:spcPts val="1200"/>
              </a:spcBef>
              <a:spcAft>
                <a:spcPts val="1200"/>
              </a:spcAft>
              <a:buNone/>
            </a:pPr>
            <a:r>
              <a:t/>
            </a:r>
            <a:endParaRPr b="1" sz="1700"/>
          </a:p>
        </p:txBody>
      </p:sp>
      <p:pic>
        <p:nvPicPr>
          <p:cNvPr id="106" name="Google Shape;106;p16"/>
          <p:cNvPicPr preferRelativeResize="0"/>
          <p:nvPr/>
        </p:nvPicPr>
        <p:blipFill>
          <a:blip r:embed="rId3">
            <a:alphaModFix/>
          </a:blip>
          <a:stretch>
            <a:fillRect/>
          </a:stretch>
        </p:blipFill>
        <p:spPr>
          <a:xfrm>
            <a:off x="2842975" y="4051250"/>
            <a:ext cx="2593050" cy="288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
              <a:t>Example</a:t>
            </a:r>
            <a:endParaRPr/>
          </a:p>
        </p:txBody>
      </p:sp>
      <p:sp>
        <p:nvSpPr>
          <p:cNvPr id="309" name="Google Shape;309;p4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a:t>10/29/2021</a:t>
            </a:r>
            <a:endParaRPr/>
          </a:p>
        </p:txBody>
      </p:sp>
      <p:sp>
        <p:nvSpPr>
          <p:cNvPr id="310" name="Google Shape;310;p4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311" name="Google Shape;311;p43"/>
          <p:cNvPicPr preferRelativeResize="0"/>
          <p:nvPr/>
        </p:nvPicPr>
        <p:blipFill rotWithShape="1">
          <a:blip r:embed="rId3">
            <a:alphaModFix/>
          </a:blip>
          <a:srcRect b="0" l="0" r="0" t="0"/>
          <a:stretch/>
        </p:blipFill>
        <p:spPr>
          <a:xfrm>
            <a:off x="457200" y="1200149"/>
            <a:ext cx="6000751" cy="379184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4"/>
          <p:cNvSpPr txBox="1"/>
          <p:nvPr>
            <p:ph type="title"/>
          </p:nvPr>
        </p:nvSpPr>
        <p:spPr>
          <a:xfrm>
            <a:off x="729450" y="1322450"/>
            <a:ext cx="7688400" cy="257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StringBuilder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729450" y="650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StringBuilder explained</a:t>
            </a:r>
            <a:endParaRPr/>
          </a:p>
        </p:txBody>
      </p:sp>
      <p:sp>
        <p:nvSpPr>
          <p:cNvPr id="322" name="Google Shape;322;p45"/>
          <p:cNvSpPr txBox="1"/>
          <p:nvPr>
            <p:ph idx="1" type="body"/>
          </p:nvPr>
        </p:nvSpPr>
        <p:spPr>
          <a:xfrm>
            <a:off x="729450" y="1339125"/>
            <a:ext cx="7688700" cy="3804300"/>
          </a:xfrm>
          <a:prstGeom prst="rect">
            <a:avLst/>
          </a:prstGeom>
        </p:spPr>
        <p:txBody>
          <a:bodyPr anchorCtr="0" anchor="t" bIns="91425" lIns="91425" spcFirstLastPara="1" rIns="91425" wrap="square" tIns="91425">
            <a:noAutofit/>
          </a:bodyPr>
          <a:lstStyle/>
          <a:p>
            <a:pPr indent="-317658" lvl="0" marL="457200" rtl="0" algn="l">
              <a:spcBef>
                <a:spcPts val="0"/>
              </a:spcBef>
              <a:spcAft>
                <a:spcPts val="0"/>
              </a:spcAft>
              <a:buSzPts val="1403"/>
              <a:buChar char="●"/>
            </a:pPr>
            <a:r>
              <a:rPr b="1" lang="en" sz="1402"/>
              <a:t>String class has many capabilities for processing strings.  However a string’s contents can never change – immutable. </a:t>
            </a:r>
            <a:endParaRPr b="1" sz="1402"/>
          </a:p>
          <a:p>
            <a:pPr indent="-317658" lvl="0" marL="457200" rtl="0" algn="l">
              <a:spcBef>
                <a:spcPts val="0"/>
              </a:spcBef>
              <a:spcAft>
                <a:spcPts val="0"/>
              </a:spcAft>
              <a:buSzPts val="1403"/>
              <a:buChar char="●"/>
            </a:pPr>
            <a:r>
              <a:rPr b="1" lang="en" sz="1402"/>
              <a:t>Eg. Concatenation of string (+=) - create new string and assigns its reference to the variable.</a:t>
            </a:r>
            <a:endParaRPr b="1" sz="1402"/>
          </a:p>
          <a:p>
            <a:pPr indent="-317658" lvl="0" marL="457200" rtl="0" algn="l">
              <a:spcBef>
                <a:spcPts val="0"/>
              </a:spcBef>
              <a:spcAft>
                <a:spcPts val="0"/>
              </a:spcAft>
              <a:buSzPts val="1403"/>
              <a:buChar char="●"/>
            </a:pPr>
            <a:r>
              <a:rPr b="1" lang="en" sz="1402"/>
              <a:t>Class StringBuilder - used to create and manipulate dynamic string information—i.e., mutable (changeable).</a:t>
            </a:r>
            <a:endParaRPr b="1" sz="1402"/>
          </a:p>
          <a:p>
            <a:pPr indent="-317658" lvl="0" marL="457200" rtl="0" algn="l">
              <a:spcBef>
                <a:spcPts val="0"/>
              </a:spcBef>
              <a:spcAft>
                <a:spcPts val="0"/>
              </a:spcAft>
              <a:buSzPts val="1403"/>
              <a:buChar char="●"/>
            </a:pPr>
            <a:r>
              <a:rPr b="1" lang="en" sz="1402"/>
              <a:t>Every StringBuilder can store a certain number of characters that’s specified by its capacity. Exceeding the capacity of a StringBuilder causes the capacity to expand to accommodate the additional characters.</a:t>
            </a:r>
            <a:endParaRPr b="1" sz="1402"/>
          </a:p>
          <a:p>
            <a:pPr indent="-305911" lvl="1" marL="914400" rtl="0" algn="l">
              <a:spcBef>
                <a:spcPts val="0"/>
              </a:spcBef>
              <a:spcAft>
                <a:spcPts val="0"/>
              </a:spcAft>
              <a:buSzPts val="1218"/>
              <a:buChar char="○"/>
            </a:pPr>
            <a:r>
              <a:rPr b="1" lang="en" sz="1217"/>
              <a:t>E.g concatenation method such as Append and AppendFormat – maintain without creating any new string objects.</a:t>
            </a:r>
            <a:endParaRPr b="1" sz="1217"/>
          </a:p>
          <a:p>
            <a:pPr indent="-317658" lvl="0" marL="457200" rtl="0" algn="l">
              <a:spcBef>
                <a:spcPts val="0"/>
              </a:spcBef>
              <a:spcAft>
                <a:spcPts val="0"/>
              </a:spcAft>
              <a:buSzPts val="1403"/>
              <a:buChar char="❖"/>
            </a:pPr>
            <a:r>
              <a:rPr b="1" lang="en" sz="1402"/>
              <a:t>StringBuilder is particularly useful for manipulating in place a large number of strings, as it’s much more efficient than creating individual immutable strings.</a:t>
            </a:r>
            <a:endParaRPr b="1" sz="1402"/>
          </a:p>
          <a:p>
            <a:pPr indent="0" lvl="0" marL="0" rtl="0" algn="l">
              <a:spcBef>
                <a:spcPts val="1200"/>
              </a:spcBef>
              <a:spcAft>
                <a:spcPts val="0"/>
              </a:spcAft>
              <a:buSzPts val="1018"/>
              <a:buNone/>
            </a:pPr>
            <a:r>
              <a:t/>
            </a:r>
            <a:endParaRPr b="1" sz="1402"/>
          </a:p>
          <a:p>
            <a:pPr indent="0" lvl="0" marL="914400" rtl="0" algn="l">
              <a:spcBef>
                <a:spcPts val="1200"/>
              </a:spcBef>
              <a:spcAft>
                <a:spcPts val="1200"/>
              </a:spcAft>
              <a:buSzPts val="1018"/>
              <a:buNone/>
            </a:pPr>
            <a:r>
              <a:t/>
            </a:r>
            <a:endParaRPr b="1" sz="1402"/>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6"/>
          <p:cNvSpPr txBox="1"/>
          <p:nvPr>
            <p:ph type="title"/>
          </p:nvPr>
        </p:nvSpPr>
        <p:spPr>
          <a:xfrm>
            <a:off x="729450" y="668075"/>
            <a:ext cx="7688700" cy="535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i="1" lang="en"/>
              <a:t>StringBuilder Constructors</a:t>
            </a:r>
            <a:endParaRPr/>
          </a:p>
        </p:txBody>
      </p:sp>
      <p:sp>
        <p:nvSpPr>
          <p:cNvPr id="328" name="Google Shape;328;p46"/>
          <p:cNvSpPr txBox="1"/>
          <p:nvPr>
            <p:ph idx="1" type="body"/>
          </p:nvPr>
        </p:nvSpPr>
        <p:spPr>
          <a:xfrm>
            <a:off x="729450" y="1427175"/>
            <a:ext cx="7688700" cy="2912700"/>
          </a:xfrm>
          <a:prstGeom prst="rect">
            <a:avLst/>
          </a:prstGeom>
          <a:noFill/>
          <a:ln>
            <a:noFill/>
          </a:ln>
        </p:spPr>
        <p:txBody>
          <a:bodyPr anchorCtr="0" anchor="t" bIns="45700" lIns="91425" spcFirstLastPara="1" rIns="91425" wrap="square" tIns="45700">
            <a:noAutofit/>
          </a:bodyPr>
          <a:lstStyle/>
          <a:p>
            <a:pPr indent="-396240" lvl="0" marL="342900" rtl="0" algn="l">
              <a:lnSpc>
                <a:spcPct val="95000"/>
              </a:lnSpc>
              <a:spcBef>
                <a:spcPts val="0"/>
              </a:spcBef>
              <a:spcAft>
                <a:spcPts val="0"/>
              </a:spcAft>
              <a:buClr>
                <a:schemeClr val="dk1"/>
              </a:buClr>
              <a:buSzPts val="3320"/>
              <a:buChar char="●"/>
            </a:pPr>
            <a:r>
              <a:rPr b="1" lang="en" sz="1704"/>
              <a:t>Class StringBuilder provides six overloaded constructors.</a:t>
            </a:r>
            <a:endParaRPr b="1" sz="1704"/>
          </a:p>
          <a:p>
            <a:pPr indent="-337185" lvl="1" marL="742950" rtl="0" algn="l">
              <a:lnSpc>
                <a:spcPct val="95000"/>
              </a:lnSpc>
              <a:spcBef>
                <a:spcPts val="434"/>
              </a:spcBef>
              <a:spcAft>
                <a:spcPts val="0"/>
              </a:spcAft>
              <a:buClr>
                <a:schemeClr val="dk1"/>
              </a:buClr>
              <a:buSzPts val="2980"/>
              <a:buChar char="○"/>
            </a:pPr>
            <a:r>
              <a:rPr b="1" lang="en" sz="1535"/>
              <a:t>E.g.  var buffer1 = new StringBuilder(); // </a:t>
            </a:r>
            <a:r>
              <a:rPr b="1" i="1" lang="en" sz="1535"/>
              <a:t>with default initial capacity </a:t>
            </a:r>
            <a:endParaRPr b="1" i="1" sz="1535"/>
          </a:p>
          <a:p>
            <a:pPr indent="-337185" lvl="1" marL="742950" rtl="0" algn="l">
              <a:lnSpc>
                <a:spcPct val="95000"/>
              </a:lnSpc>
              <a:spcBef>
                <a:spcPts val="434"/>
              </a:spcBef>
              <a:spcAft>
                <a:spcPts val="0"/>
              </a:spcAft>
              <a:buClr>
                <a:schemeClr val="dk1"/>
              </a:buClr>
              <a:buSzPts val="2980"/>
              <a:buChar char="○"/>
            </a:pPr>
            <a:r>
              <a:rPr b="1" lang="en" sz="1535"/>
              <a:t>var buffer2 = new StringBuilder(10); //initial capacity spacified in int</a:t>
            </a:r>
            <a:endParaRPr b="1" sz="1535"/>
          </a:p>
          <a:p>
            <a:pPr indent="-337185" lvl="1" marL="742950" rtl="0" algn="l">
              <a:lnSpc>
                <a:spcPct val="95000"/>
              </a:lnSpc>
              <a:spcBef>
                <a:spcPts val="434"/>
              </a:spcBef>
              <a:spcAft>
                <a:spcPts val="0"/>
              </a:spcAft>
              <a:buClr>
                <a:schemeClr val="dk1"/>
              </a:buClr>
              <a:buSzPts val="2980"/>
              <a:buChar char="○"/>
            </a:pPr>
            <a:r>
              <a:rPr b="1" lang="en" sz="1535"/>
              <a:t>var buffer3 = new StringBuilder("hello");// initialized with string content</a:t>
            </a:r>
            <a:endParaRPr b="1" sz="1535"/>
          </a:p>
          <a:p>
            <a:pPr indent="-396240" lvl="0" marL="342900" rtl="0" algn="l">
              <a:lnSpc>
                <a:spcPct val="95000"/>
              </a:lnSpc>
              <a:spcBef>
                <a:spcPts val="496"/>
              </a:spcBef>
              <a:spcAft>
                <a:spcPts val="0"/>
              </a:spcAft>
              <a:buClr>
                <a:schemeClr val="dk1"/>
              </a:buClr>
              <a:buSzPts val="3320"/>
              <a:buChar char="●"/>
            </a:pPr>
            <a:r>
              <a:rPr b="1" lang="en" sz="1704"/>
              <a:t>Output of: </a:t>
            </a:r>
            <a:endParaRPr b="1" sz="1704"/>
          </a:p>
          <a:p>
            <a:pPr indent="-337185" lvl="1" marL="742950" rtl="0" algn="l">
              <a:lnSpc>
                <a:spcPct val="95000"/>
              </a:lnSpc>
              <a:spcBef>
                <a:spcPts val="434"/>
              </a:spcBef>
              <a:spcAft>
                <a:spcPts val="0"/>
              </a:spcAft>
              <a:buClr>
                <a:schemeClr val="dk1"/>
              </a:buClr>
              <a:buSzPts val="2980"/>
              <a:buChar char="○"/>
            </a:pPr>
            <a:r>
              <a:rPr b="1" lang="en" sz="1535"/>
              <a:t>Console.WriteLine($"buffer1 = \"{buffer1}\""); //  </a:t>
            </a:r>
            <a:r>
              <a:rPr b="1" lang="en" sz="1535">
                <a:solidFill>
                  <a:srgbClr val="FF0000"/>
                </a:solidFill>
              </a:rPr>
              <a:t>buffer1 = “ “</a:t>
            </a:r>
            <a:endParaRPr b="1" sz="1535"/>
          </a:p>
          <a:p>
            <a:pPr indent="-147955" lvl="1" marL="742950" rtl="0" algn="l">
              <a:lnSpc>
                <a:spcPct val="95000"/>
              </a:lnSpc>
              <a:spcBef>
                <a:spcPts val="434"/>
              </a:spcBef>
              <a:spcAft>
                <a:spcPts val="1200"/>
              </a:spcAft>
              <a:buClr>
                <a:schemeClr val="dk1"/>
              </a:buClr>
              <a:buSzPts val="2380"/>
              <a:buNone/>
            </a:pPr>
            <a:r>
              <a:t/>
            </a:r>
            <a:endParaRPr b="1" sz="1535"/>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7"/>
          <p:cNvSpPr txBox="1"/>
          <p:nvPr>
            <p:ph type="title"/>
          </p:nvPr>
        </p:nvSpPr>
        <p:spPr>
          <a:xfrm>
            <a:off x="684325" y="705050"/>
            <a:ext cx="7688700" cy="535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93103"/>
              <a:buFont typeface="Calibri"/>
              <a:buNone/>
            </a:pPr>
            <a:r>
              <a:rPr b="1" lang="en" sz="1611"/>
              <a:t>Length and Capacity Properties, EnsureCapacity Method and Indexer of Class StringBuilder</a:t>
            </a:r>
            <a:endParaRPr sz="1611"/>
          </a:p>
        </p:txBody>
      </p:sp>
      <p:sp>
        <p:nvSpPr>
          <p:cNvPr id="334" name="Google Shape;334;p47"/>
          <p:cNvSpPr txBox="1"/>
          <p:nvPr>
            <p:ph idx="1" type="body"/>
          </p:nvPr>
        </p:nvSpPr>
        <p:spPr>
          <a:xfrm>
            <a:off x="684325" y="1329925"/>
            <a:ext cx="7688700" cy="3969300"/>
          </a:xfrm>
          <a:prstGeom prst="rect">
            <a:avLst/>
          </a:prstGeom>
          <a:noFill/>
          <a:ln>
            <a:noFill/>
          </a:ln>
        </p:spPr>
        <p:txBody>
          <a:bodyPr anchorCtr="0" anchor="t" bIns="45700" lIns="91425" spcFirstLastPara="1" rIns="91425" wrap="square" tIns="45700">
            <a:noAutofit/>
          </a:bodyPr>
          <a:lstStyle/>
          <a:p>
            <a:pPr indent="-374650" lvl="0" marL="342900" rtl="0" algn="l">
              <a:lnSpc>
                <a:spcPct val="95000"/>
              </a:lnSpc>
              <a:spcBef>
                <a:spcPts val="0"/>
              </a:spcBef>
              <a:spcAft>
                <a:spcPts val="0"/>
              </a:spcAft>
              <a:buClr>
                <a:schemeClr val="dk1"/>
              </a:buClr>
              <a:buSzPts val="2980"/>
              <a:buChar char="●"/>
            </a:pPr>
            <a:r>
              <a:rPr b="1" lang="en" sz="1507"/>
              <a:t>Property - Length and Capacity </a:t>
            </a:r>
            <a:endParaRPr b="1" sz="1507"/>
          </a:p>
          <a:p>
            <a:pPr indent="-317500" lvl="1" marL="742950" rtl="0" algn="l">
              <a:lnSpc>
                <a:spcPct val="95000"/>
              </a:lnSpc>
              <a:spcBef>
                <a:spcPts val="434"/>
              </a:spcBef>
              <a:spcAft>
                <a:spcPts val="0"/>
              </a:spcAft>
              <a:buClr>
                <a:schemeClr val="dk1"/>
              </a:buClr>
              <a:buSzPts val="2670"/>
              <a:buChar char="○"/>
            </a:pPr>
            <a:r>
              <a:rPr b="1" lang="en" sz="1352"/>
              <a:t>Length - return the number of characters currently in a StringBuilder, and </a:t>
            </a:r>
            <a:endParaRPr b="1" sz="1352"/>
          </a:p>
          <a:p>
            <a:pPr indent="-317500" lvl="1" marL="742950" rtl="0" algn="l">
              <a:lnSpc>
                <a:spcPct val="95000"/>
              </a:lnSpc>
              <a:spcBef>
                <a:spcPts val="434"/>
              </a:spcBef>
              <a:spcAft>
                <a:spcPts val="0"/>
              </a:spcAft>
              <a:buClr>
                <a:schemeClr val="dk1"/>
              </a:buClr>
              <a:buSzPts val="2670"/>
              <a:buChar char="○"/>
            </a:pPr>
            <a:r>
              <a:rPr b="1" lang="en" sz="1352"/>
              <a:t>Capacity – return the number of characters that a StringBuilder can store without allocating more memory. </a:t>
            </a:r>
            <a:endParaRPr b="1" sz="1352"/>
          </a:p>
          <a:p>
            <a:pPr indent="-374650" lvl="0" marL="342900" rtl="0" algn="l">
              <a:lnSpc>
                <a:spcPct val="95000"/>
              </a:lnSpc>
              <a:spcBef>
                <a:spcPts val="496"/>
              </a:spcBef>
              <a:spcAft>
                <a:spcPts val="0"/>
              </a:spcAft>
              <a:buClr>
                <a:schemeClr val="dk1"/>
              </a:buClr>
              <a:buSzPts val="2980"/>
              <a:buChar char="●"/>
            </a:pPr>
            <a:r>
              <a:rPr b="1" lang="en" sz="1507"/>
              <a:t>used to increase or decrease the length or the capacity of the StringBuilder. </a:t>
            </a:r>
            <a:endParaRPr b="1" sz="1507"/>
          </a:p>
          <a:p>
            <a:pPr indent="-374650" lvl="0" marL="342900" rtl="0" algn="l">
              <a:lnSpc>
                <a:spcPct val="95000"/>
              </a:lnSpc>
              <a:spcBef>
                <a:spcPts val="496"/>
              </a:spcBef>
              <a:spcAft>
                <a:spcPts val="0"/>
              </a:spcAft>
              <a:buClr>
                <a:schemeClr val="dk1"/>
              </a:buClr>
              <a:buSzPts val="2980"/>
              <a:buChar char="●"/>
            </a:pPr>
            <a:r>
              <a:rPr b="1" lang="en" sz="1507"/>
              <a:t>Method  - EnsureCapacity </a:t>
            </a:r>
            <a:endParaRPr b="1" sz="1507"/>
          </a:p>
          <a:p>
            <a:pPr indent="-317500" lvl="1" marL="742950" rtl="0" algn="l">
              <a:lnSpc>
                <a:spcPct val="95000"/>
              </a:lnSpc>
              <a:spcBef>
                <a:spcPts val="434"/>
              </a:spcBef>
              <a:spcAft>
                <a:spcPts val="0"/>
              </a:spcAft>
              <a:buClr>
                <a:schemeClr val="dk1"/>
              </a:buClr>
              <a:buSzPts val="2670"/>
              <a:buChar char="○"/>
            </a:pPr>
            <a:r>
              <a:rPr b="1" lang="en" sz="1352"/>
              <a:t>allows to reduce the number of times that a StringBuilder’s capacity must be increased.  </a:t>
            </a:r>
            <a:endParaRPr b="1" sz="1352"/>
          </a:p>
          <a:p>
            <a:pPr indent="-317500" lvl="1" marL="742950" rtl="0" algn="l">
              <a:lnSpc>
                <a:spcPct val="95000"/>
              </a:lnSpc>
              <a:spcBef>
                <a:spcPts val="434"/>
              </a:spcBef>
              <a:spcAft>
                <a:spcPts val="0"/>
              </a:spcAft>
              <a:buClr>
                <a:schemeClr val="dk1"/>
              </a:buClr>
              <a:buSzPts val="2670"/>
              <a:buChar char="○"/>
            </a:pPr>
            <a:r>
              <a:rPr b="1" lang="en" sz="1507"/>
              <a:t>The method ensures that the StringBuilder’s capacity is at least the specified value.</a:t>
            </a:r>
            <a:endParaRPr b="1" sz="1507"/>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600941" y="114300"/>
            <a:ext cx="7886700" cy="400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57142"/>
              <a:buFont typeface="Calibri"/>
              <a:buNone/>
            </a:pPr>
            <a:r>
              <a:t/>
            </a:r>
            <a:endParaRPr/>
          </a:p>
        </p:txBody>
      </p:sp>
      <p:sp>
        <p:nvSpPr>
          <p:cNvPr id="340" name="Google Shape;340;p48"/>
          <p:cNvSpPr txBox="1"/>
          <p:nvPr>
            <p:ph idx="1" type="body"/>
          </p:nvPr>
        </p:nvSpPr>
        <p:spPr>
          <a:xfrm>
            <a:off x="580159" y="628650"/>
            <a:ext cx="7886700" cy="3543300"/>
          </a:xfrm>
          <a:prstGeom prst="rect">
            <a:avLst/>
          </a:prstGeom>
          <a:noFill/>
          <a:ln>
            <a:noFill/>
          </a:ln>
        </p:spPr>
        <p:txBody>
          <a:bodyPr anchorCtr="0" anchor="t" bIns="45700" lIns="91425" spcFirstLastPara="1" rIns="91425" wrap="square" tIns="45700">
            <a:normAutofit lnSpcReduction="20000"/>
          </a:bodyPr>
          <a:lstStyle/>
          <a:p>
            <a:pPr indent="0" lvl="1" marL="342900" rtl="0" algn="l">
              <a:spcBef>
                <a:spcPts val="0"/>
              </a:spcBef>
              <a:spcAft>
                <a:spcPts val="0"/>
              </a:spcAft>
              <a:buClr>
                <a:schemeClr val="dk1"/>
              </a:buClr>
              <a:buSzPts val="1500"/>
              <a:buNone/>
            </a:pPr>
            <a:r>
              <a:rPr b="1" lang="en" sz="1600"/>
              <a:t>var buffer = new StringBuilder("Hello, how are you?");  </a:t>
            </a:r>
            <a:endParaRPr b="1" sz="1200"/>
          </a:p>
          <a:p>
            <a:pPr indent="0" lvl="1" marL="342900" rtl="0" algn="l">
              <a:spcBef>
                <a:spcPts val="300"/>
              </a:spcBef>
              <a:spcAft>
                <a:spcPts val="0"/>
              </a:spcAft>
              <a:buClr>
                <a:schemeClr val="dk1"/>
              </a:buClr>
              <a:buSzPts val="1500"/>
              <a:buNone/>
            </a:pPr>
            <a:r>
              <a:rPr b="1" lang="en" sz="1600"/>
              <a:t>// use Length and Capacity properties</a:t>
            </a:r>
            <a:endParaRPr b="1" sz="1200"/>
          </a:p>
          <a:p>
            <a:pPr indent="0" lvl="1" marL="342900" rtl="0" algn="l">
              <a:spcBef>
                <a:spcPts val="300"/>
              </a:spcBef>
              <a:spcAft>
                <a:spcPts val="0"/>
              </a:spcAft>
              <a:buClr>
                <a:schemeClr val="dk1"/>
              </a:buClr>
              <a:buSzPts val="1500"/>
              <a:buNone/>
            </a:pPr>
            <a:r>
              <a:rPr b="1" lang="en" sz="1600"/>
              <a:t>Console.WriteLine($"buffer = {buffer}" + $"\nLength = { }" + $"\nCapacity = { }");</a:t>
            </a:r>
            <a:endParaRPr b="1" sz="1200"/>
          </a:p>
          <a:p>
            <a:pPr indent="0" lvl="1" marL="342900" rtl="0" algn="l">
              <a:spcBef>
                <a:spcPts val="300"/>
              </a:spcBef>
              <a:spcAft>
                <a:spcPts val="0"/>
              </a:spcAft>
              <a:buClr>
                <a:schemeClr val="dk1"/>
              </a:buClr>
              <a:buSzPts val="1500"/>
              <a:buNone/>
            </a:pPr>
            <a:r>
              <a:rPr b="1" lang="en" sz="1600"/>
              <a:t>buffer.EnsureCapacity(75);</a:t>
            </a:r>
            <a:endParaRPr b="1" sz="1200"/>
          </a:p>
          <a:p>
            <a:pPr indent="0" lvl="1" marL="342900" rtl="0" algn="l">
              <a:spcBef>
                <a:spcPts val="300"/>
              </a:spcBef>
              <a:spcAft>
                <a:spcPts val="0"/>
              </a:spcAft>
              <a:buClr>
                <a:schemeClr val="dk1"/>
              </a:buClr>
              <a:buSzPts val="1500"/>
              <a:buNone/>
            </a:pPr>
            <a:r>
              <a:rPr b="1" lang="en" sz="1600"/>
              <a:t>Console.WriteLine($"\nNew capacity = { }");</a:t>
            </a:r>
            <a:endParaRPr b="1" sz="1200"/>
          </a:p>
          <a:p>
            <a:pPr indent="0" lvl="1" marL="342900" rtl="0" algn="l">
              <a:spcBef>
                <a:spcPts val="300"/>
              </a:spcBef>
              <a:spcAft>
                <a:spcPts val="0"/>
              </a:spcAft>
              <a:buClr>
                <a:schemeClr val="dk1"/>
              </a:buClr>
              <a:buSzPts val="1500"/>
              <a:buNone/>
            </a:pPr>
            <a:r>
              <a:rPr b="1" lang="en" sz="1600"/>
              <a:t>// truncate StringBuilder by setting Length property</a:t>
            </a:r>
            <a:endParaRPr b="1" sz="1200"/>
          </a:p>
          <a:p>
            <a:pPr indent="0" lvl="1" marL="342900" rtl="0" algn="l">
              <a:spcBef>
                <a:spcPts val="300"/>
              </a:spcBef>
              <a:spcAft>
                <a:spcPts val="0"/>
              </a:spcAft>
              <a:buClr>
                <a:schemeClr val="dk1"/>
              </a:buClr>
              <a:buSzPts val="1500"/>
              <a:buNone/>
            </a:pPr>
            <a:r>
              <a:rPr b="1" lang="en" sz="1600"/>
              <a:t>buffer.Length=10;</a:t>
            </a:r>
            <a:endParaRPr b="1" sz="1600"/>
          </a:p>
          <a:p>
            <a:pPr indent="0" lvl="1" marL="342900" rtl="0" algn="l">
              <a:spcBef>
                <a:spcPts val="300"/>
              </a:spcBef>
              <a:spcAft>
                <a:spcPts val="0"/>
              </a:spcAft>
              <a:buClr>
                <a:schemeClr val="dk1"/>
              </a:buClr>
              <a:buSzPts val="1500"/>
              <a:buNone/>
            </a:pPr>
            <a:r>
              <a:rPr b="1" lang="en" sz="1600"/>
              <a:t>Console.Write($"New length = { buffer.Length}\n\nbuffer = "); // use StringBuilder indexer</a:t>
            </a:r>
            <a:endParaRPr b="1" sz="1200"/>
          </a:p>
          <a:p>
            <a:pPr indent="0" lvl="1" marL="342900" rtl="0" algn="l">
              <a:spcBef>
                <a:spcPts val="300"/>
              </a:spcBef>
              <a:spcAft>
                <a:spcPts val="0"/>
              </a:spcAft>
              <a:buClr>
                <a:schemeClr val="dk1"/>
              </a:buClr>
              <a:buSzPts val="1500"/>
              <a:buNone/>
            </a:pPr>
            <a:r>
              <a:rPr b="1" lang="en" sz="1600"/>
              <a:t>for (int i = 0; i &lt; ; ++i)</a:t>
            </a:r>
            <a:endParaRPr b="1" sz="1200"/>
          </a:p>
          <a:p>
            <a:pPr indent="0" lvl="1" marL="342900" rtl="0" algn="l">
              <a:spcBef>
                <a:spcPts val="300"/>
              </a:spcBef>
              <a:spcAft>
                <a:spcPts val="0"/>
              </a:spcAft>
              <a:buClr>
                <a:schemeClr val="dk1"/>
              </a:buClr>
              <a:buSzPts val="1500"/>
              <a:buNone/>
            </a:pPr>
            <a:r>
              <a:rPr b="1" lang="en" sz="1600"/>
              <a:t>{</a:t>
            </a:r>
            <a:endParaRPr b="1" sz="1200"/>
          </a:p>
          <a:p>
            <a:pPr indent="0" lvl="1" marL="342900" rtl="0" algn="l">
              <a:spcBef>
                <a:spcPts val="300"/>
              </a:spcBef>
              <a:spcAft>
                <a:spcPts val="0"/>
              </a:spcAft>
              <a:buClr>
                <a:schemeClr val="dk1"/>
              </a:buClr>
              <a:buSzPts val="1500"/>
              <a:buNone/>
            </a:pPr>
            <a:r>
              <a:rPr b="1" lang="en" sz="1600"/>
              <a:t> 	Console.Write(buffer[i] );</a:t>
            </a:r>
            <a:endParaRPr b="1" sz="1200"/>
          </a:p>
          <a:p>
            <a:pPr indent="0" lvl="1" marL="342900" rtl="0" algn="l">
              <a:spcBef>
                <a:spcPts val="300"/>
              </a:spcBef>
              <a:spcAft>
                <a:spcPts val="1200"/>
              </a:spcAft>
              <a:buClr>
                <a:schemeClr val="dk1"/>
              </a:buClr>
              <a:buSzPts val="1500"/>
              <a:buNone/>
            </a:pPr>
            <a:r>
              <a:rPr b="1" lang="en" sz="1600"/>
              <a:t>} Console.WriteLine();</a:t>
            </a:r>
            <a:endParaRPr b="1" sz="1200"/>
          </a:p>
        </p:txBody>
      </p:sp>
      <p:pic>
        <p:nvPicPr>
          <p:cNvPr id="341" name="Google Shape;341;p48"/>
          <p:cNvPicPr preferRelativeResize="0"/>
          <p:nvPr/>
        </p:nvPicPr>
        <p:blipFill rotWithShape="1">
          <a:blip r:embed="rId3">
            <a:alphaModFix/>
          </a:blip>
          <a:srcRect b="0" l="0" r="0" t="0"/>
          <a:stretch/>
        </p:blipFill>
        <p:spPr>
          <a:xfrm>
            <a:off x="5039225" y="2817275"/>
            <a:ext cx="2000249" cy="131858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9"/>
          <p:cNvSpPr txBox="1"/>
          <p:nvPr>
            <p:ph type="title"/>
          </p:nvPr>
        </p:nvSpPr>
        <p:spPr>
          <a:xfrm>
            <a:off x="576050" y="686975"/>
            <a:ext cx="7688700" cy="535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500"/>
              <a:buFont typeface="Calibri"/>
              <a:buNone/>
            </a:pPr>
            <a:r>
              <a:rPr lang="en" sz="1700"/>
              <a:t>Append and AppendFormat Methods of Class StringBuilder</a:t>
            </a:r>
            <a:endParaRPr sz="1700"/>
          </a:p>
        </p:txBody>
      </p:sp>
      <p:sp>
        <p:nvSpPr>
          <p:cNvPr id="347" name="Google Shape;347;p49"/>
          <p:cNvSpPr txBox="1"/>
          <p:nvPr>
            <p:ph idx="1" type="body"/>
          </p:nvPr>
        </p:nvSpPr>
        <p:spPr>
          <a:xfrm>
            <a:off x="675300" y="1347975"/>
            <a:ext cx="7688700" cy="3064500"/>
          </a:xfrm>
          <a:prstGeom prst="rect">
            <a:avLst/>
          </a:prstGeom>
          <a:noFill/>
          <a:ln>
            <a:noFill/>
          </a:ln>
        </p:spPr>
        <p:txBody>
          <a:bodyPr anchorCtr="0" anchor="t" bIns="45700" lIns="91425" spcFirstLastPara="1" rIns="91425" wrap="square" tIns="45700">
            <a:noAutofit/>
          </a:bodyPr>
          <a:lstStyle/>
          <a:p>
            <a:pPr indent="-386080" lvl="0" marL="342900" rtl="0" algn="l">
              <a:spcBef>
                <a:spcPts val="0"/>
              </a:spcBef>
              <a:spcAft>
                <a:spcPts val="0"/>
              </a:spcAft>
              <a:buClr>
                <a:schemeClr val="dk1"/>
              </a:buClr>
              <a:buSzPts val="3400"/>
              <a:buChar char="●"/>
            </a:pPr>
            <a:r>
              <a:rPr b="1" lang="en" sz="1500"/>
              <a:t>Class StringBuilder provides overloaded Append methods that allow various types of values to be added to the end of a StringBuilder. </a:t>
            </a:r>
            <a:endParaRPr b="1" sz="1500"/>
          </a:p>
          <a:p>
            <a:pPr indent="-386080" lvl="0" marL="342900" rtl="0" algn="l">
              <a:spcBef>
                <a:spcPts val="544"/>
              </a:spcBef>
              <a:spcAft>
                <a:spcPts val="0"/>
              </a:spcAft>
              <a:buClr>
                <a:schemeClr val="dk1"/>
              </a:buClr>
              <a:buSzPts val="3400"/>
              <a:buChar char="●"/>
            </a:pPr>
            <a:r>
              <a:rPr b="1" lang="en" sz="1500"/>
              <a:t>The Framework Class Library provides versions for each simple type and for character arrays, strings and objects. (Remember that method ToString produces a string representation of any object.)  </a:t>
            </a:r>
            <a:endParaRPr b="1" sz="1500"/>
          </a:p>
          <a:p>
            <a:pPr indent="-386080" lvl="0" marL="342900" rtl="0" algn="l">
              <a:spcBef>
                <a:spcPts val="544"/>
              </a:spcBef>
              <a:spcAft>
                <a:spcPts val="0"/>
              </a:spcAft>
              <a:buClr>
                <a:schemeClr val="dk1"/>
              </a:buClr>
              <a:buSzPts val="3400"/>
              <a:buChar char="●"/>
            </a:pPr>
            <a:r>
              <a:rPr b="1" lang="en" sz="1500">
                <a:solidFill>
                  <a:srgbClr val="000000"/>
                </a:solidFill>
              </a:rPr>
              <a:t>Each method takes an argument, converts it to a string and appends it to the StringBuilder.</a:t>
            </a:r>
            <a:endParaRPr b="1" sz="15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0"/>
          <p:cNvSpPr txBox="1"/>
          <p:nvPr>
            <p:ph type="title"/>
          </p:nvPr>
        </p:nvSpPr>
        <p:spPr>
          <a:xfrm>
            <a:off x="628650" y="744146"/>
            <a:ext cx="7886700" cy="335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57142"/>
              <a:buFont typeface="Calibri"/>
              <a:buNone/>
            </a:pPr>
            <a:r>
              <a:t/>
            </a:r>
            <a:endParaRPr/>
          </a:p>
        </p:txBody>
      </p:sp>
      <p:sp>
        <p:nvSpPr>
          <p:cNvPr id="353" name="Google Shape;353;p50"/>
          <p:cNvSpPr txBox="1"/>
          <p:nvPr>
            <p:ph idx="1" type="body"/>
          </p:nvPr>
        </p:nvSpPr>
        <p:spPr>
          <a:xfrm>
            <a:off x="628650" y="1157287"/>
            <a:ext cx="4454700" cy="2882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1350"/>
              <a:buChar char="●"/>
            </a:pPr>
            <a:r>
              <a:rPr lang="en" sz="1350"/>
              <a:t>object objectValue = "hello";</a:t>
            </a:r>
            <a:endParaRPr/>
          </a:p>
          <a:p>
            <a:pPr indent="-342900" lvl="0" marL="342900" rtl="0" algn="l">
              <a:lnSpc>
                <a:spcPct val="100000"/>
              </a:lnSpc>
              <a:spcBef>
                <a:spcPts val="270"/>
              </a:spcBef>
              <a:spcAft>
                <a:spcPts val="0"/>
              </a:spcAft>
              <a:buClr>
                <a:schemeClr val="dk1"/>
              </a:buClr>
              <a:buSzPts val="1350"/>
              <a:buChar char="●"/>
            </a:pPr>
            <a:r>
              <a:rPr lang="en" sz="1350"/>
              <a:t>var stringValue = "good bye";</a:t>
            </a:r>
            <a:endParaRPr/>
          </a:p>
          <a:p>
            <a:pPr indent="-342900" lvl="0" marL="342900" rtl="0" algn="l">
              <a:lnSpc>
                <a:spcPct val="100000"/>
              </a:lnSpc>
              <a:spcBef>
                <a:spcPts val="270"/>
              </a:spcBef>
              <a:spcAft>
                <a:spcPts val="0"/>
              </a:spcAft>
              <a:buClr>
                <a:schemeClr val="dk1"/>
              </a:buClr>
              <a:buSzPts val="1350"/>
              <a:buChar char="●"/>
            </a:pPr>
            <a:r>
              <a:rPr lang="en" sz="1350"/>
              <a:t>char[] characterArray = {'a', 'b', 'c', 'd', 'e', 'f'};</a:t>
            </a:r>
            <a:endParaRPr/>
          </a:p>
          <a:p>
            <a:pPr indent="-342900" lvl="0" marL="342900" rtl="0" algn="l">
              <a:lnSpc>
                <a:spcPct val="100000"/>
              </a:lnSpc>
              <a:spcBef>
                <a:spcPts val="270"/>
              </a:spcBef>
              <a:spcAft>
                <a:spcPts val="0"/>
              </a:spcAft>
              <a:buClr>
                <a:schemeClr val="dk1"/>
              </a:buClr>
              <a:buSzPts val="1350"/>
              <a:buChar char="●"/>
            </a:pPr>
            <a:r>
              <a:rPr lang="en" sz="1350"/>
              <a:t>var booleanValue = true;</a:t>
            </a:r>
            <a:endParaRPr/>
          </a:p>
          <a:p>
            <a:pPr indent="-342900" lvl="0" marL="342900" rtl="0" algn="l">
              <a:lnSpc>
                <a:spcPct val="100000"/>
              </a:lnSpc>
              <a:spcBef>
                <a:spcPts val="270"/>
              </a:spcBef>
              <a:spcAft>
                <a:spcPts val="0"/>
              </a:spcAft>
              <a:buClr>
                <a:schemeClr val="dk1"/>
              </a:buClr>
              <a:buSzPts val="1350"/>
              <a:buChar char="●"/>
            </a:pPr>
            <a:r>
              <a:rPr lang="en" sz="1350"/>
              <a:t>var characterValue = 'Z';</a:t>
            </a:r>
            <a:endParaRPr/>
          </a:p>
          <a:p>
            <a:pPr indent="-342900" lvl="0" marL="342900" rtl="0" algn="l">
              <a:lnSpc>
                <a:spcPct val="100000"/>
              </a:lnSpc>
              <a:spcBef>
                <a:spcPts val="270"/>
              </a:spcBef>
              <a:spcAft>
                <a:spcPts val="0"/>
              </a:spcAft>
              <a:buClr>
                <a:schemeClr val="dk1"/>
              </a:buClr>
              <a:buSzPts val="1350"/>
              <a:buChar char="●"/>
            </a:pPr>
            <a:r>
              <a:rPr lang="en" sz="1350"/>
              <a:t>var integerValue = 7;</a:t>
            </a:r>
            <a:endParaRPr/>
          </a:p>
          <a:p>
            <a:pPr indent="-342900" lvl="0" marL="342900" rtl="0" algn="l">
              <a:lnSpc>
                <a:spcPct val="100000"/>
              </a:lnSpc>
              <a:spcBef>
                <a:spcPts val="270"/>
              </a:spcBef>
              <a:spcAft>
                <a:spcPts val="0"/>
              </a:spcAft>
              <a:buClr>
                <a:schemeClr val="dk1"/>
              </a:buClr>
              <a:buSzPts val="1350"/>
              <a:buChar char="●"/>
            </a:pPr>
            <a:r>
              <a:rPr lang="en" sz="1350"/>
              <a:t>var longValue = 1000000L; // L suffix indicates a long literal</a:t>
            </a:r>
            <a:endParaRPr/>
          </a:p>
          <a:p>
            <a:pPr indent="-342900" lvl="0" marL="342900" rtl="0" algn="l">
              <a:lnSpc>
                <a:spcPct val="100000"/>
              </a:lnSpc>
              <a:spcBef>
                <a:spcPts val="270"/>
              </a:spcBef>
              <a:spcAft>
                <a:spcPts val="0"/>
              </a:spcAft>
              <a:buClr>
                <a:schemeClr val="dk1"/>
              </a:buClr>
              <a:buSzPts val="1350"/>
              <a:buChar char="●"/>
            </a:pPr>
            <a:r>
              <a:rPr lang="en" sz="1350"/>
              <a:t>var floatValue = 2.5F; // F suffix indicates a float literal</a:t>
            </a:r>
            <a:endParaRPr/>
          </a:p>
          <a:p>
            <a:pPr indent="-342900" lvl="0" marL="342900" rtl="0" algn="l">
              <a:lnSpc>
                <a:spcPct val="100000"/>
              </a:lnSpc>
              <a:spcBef>
                <a:spcPts val="270"/>
              </a:spcBef>
              <a:spcAft>
                <a:spcPts val="0"/>
              </a:spcAft>
              <a:buClr>
                <a:schemeClr val="dk1"/>
              </a:buClr>
              <a:buSzPts val="1350"/>
              <a:buChar char="●"/>
            </a:pPr>
            <a:r>
              <a:rPr lang="en" sz="1350"/>
              <a:t>var doubleValue = 33.333;</a:t>
            </a:r>
            <a:endParaRPr/>
          </a:p>
          <a:p>
            <a:pPr indent="-342900" lvl="0" marL="342900" rtl="0" algn="l">
              <a:lnSpc>
                <a:spcPct val="100000"/>
              </a:lnSpc>
              <a:spcBef>
                <a:spcPts val="270"/>
              </a:spcBef>
              <a:spcAft>
                <a:spcPts val="1200"/>
              </a:spcAft>
              <a:buClr>
                <a:schemeClr val="dk1"/>
              </a:buClr>
              <a:buSzPts val="1350"/>
              <a:buChar char="●"/>
            </a:pPr>
            <a:r>
              <a:rPr lang="en" sz="1350"/>
              <a:t>var buffer = new StringBuilder();</a:t>
            </a:r>
            <a:endParaRPr/>
          </a:p>
        </p:txBody>
      </p:sp>
      <p:sp>
        <p:nvSpPr>
          <p:cNvPr id="354" name="Google Shape;354;p50"/>
          <p:cNvSpPr txBox="1"/>
          <p:nvPr/>
        </p:nvSpPr>
        <p:spPr>
          <a:xfrm>
            <a:off x="5083463" y="1282076"/>
            <a:ext cx="3771300" cy="2577300"/>
          </a:xfrm>
          <a:prstGeom prst="rect">
            <a:avLst/>
          </a:prstGeom>
          <a:noFill/>
          <a:ln>
            <a:noFill/>
          </a:ln>
        </p:spPr>
        <p:txBody>
          <a:bodyPr anchorCtr="0" anchor="t" bIns="34275" lIns="68575" spcFirstLastPara="1" rIns="68575" wrap="square" tIns="34275">
            <a:noAutofit/>
          </a:bodyPr>
          <a:lstStyle/>
          <a:p>
            <a:pPr indent="-228600" lvl="0" marL="228600" marR="0" rtl="0" algn="l">
              <a:lnSpc>
                <a:spcPct val="100000"/>
              </a:lnSpc>
              <a:spcBef>
                <a:spcPts val="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 use method Append to append values </a:t>
            </a:r>
            <a:r>
              <a:rPr b="0" i="0" lang="en" sz="1500" u="none" cap="none" strike="noStrike">
                <a:solidFill>
                  <a:schemeClr val="dk1"/>
                </a:solidFill>
                <a:latin typeface="Calibri"/>
                <a:ea typeface="Calibri"/>
                <a:cs typeface="Calibri"/>
                <a:sym typeface="Calibri"/>
              </a:rPr>
              <a:t>to</a:t>
            </a:r>
            <a:r>
              <a:rPr b="0" i="0" lang="en" sz="1200" u="none" cap="none" strike="noStrike">
                <a:solidFill>
                  <a:schemeClr val="dk1"/>
                </a:solidFill>
                <a:latin typeface="Calibri"/>
                <a:ea typeface="Calibri"/>
                <a:cs typeface="Calibri"/>
                <a:sym typeface="Calibri"/>
              </a:rPr>
              <a:t> buffer</a:t>
            </a:r>
            <a:endParaRPr/>
          </a:p>
          <a:p>
            <a:pPr indent="-228600" lvl="0" marL="228600" marR="0" rtl="0" algn="l">
              <a:lnSpc>
                <a:spcPct val="100000"/>
              </a:lnSpc>
              <a:spcBef>
                <a:spcPts val="100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buffer.Append(objectValue); buffer.Append(" ");</a:t>
            </a:r>
            <a:endParaRPr/>
          </a:p>
          <a:p>
            <a:pPr indent="-228600" lvl="0" marL="228600" marR="0" rtl="0" algn="l">
              <a:lnSpc>
                <a:spcPct val="100000"/>
              </a:lnSpc>
              <a:spcBef>
                <a:spcPts val="100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buffer.Append(stringValue); buffer.Append(" ");</a:t>
            </a:r>
            <a:endParaRPr/>
          </a:p>
          <a:p>
            <a:pPr indent="-228600" lvl="0" marL="228600" marR="0" rtl="0" algn="l">
              <a:lnSpc>
                <a:spcPct val="100000"/>
              </a:lnSpc>
              <a:spcBef>
                <a:spcPts val="100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buffer.Append(characterArray); buffer.Append(" ");</a:t>
            </a:r>
            <a:endParaRPr/>
          </a:p>
          <a:p>
            <a:pPr indent="-228600" lvl="0" marL="228600" marR="0" rtl="0" algn="l">
              <a:lnSpc>
                <a:spcPct val="100000"/>
              </a:lnSpc>
              <a:spcBef>
                <a:spcPts val="100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buffer.Append(characterArray, 0, 3); buffer.Append(" ");</a:t>
            </a:r>
            <a:endParaRPr/>
          </a:p>
          <a:p>
            <a:pPr indent="-228600" lvl="0" marL="228600" marR="0" rtl="0" algn="l">
              <a:lnSpc>
                <a:spcPct val="100000"/>
              </a:lnSpc>
              <a:spcBef>
                <a:spcPts val="100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buffer.Append(booleanValue); buffer.Append(" ");</a:t>
            </a:r>
            <a:endParaRPr/>
          </a:p>
          <a:p>
            <a:pPr indent="-228600" lvl="0" marL="228600" marR="0" rtl="0" algn="l">
              <a:lnSpc>
                <a:spcPct val="100000"/>
              </a:lnSpc>
              <a:spcBef>
                <a:spcPts val="100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buffer.Append(characterValue); buffer.Append(" ");</a:t>
            </a:r>
            <a:endParaRPr/>
          </a:p>
          <a:p>
            <a:pPr indent="-228600" lvl="0" marL="228600" marR="0" rtl="0" algn="l">
              <a:lnSpc>
                <a:spcPct val="100000"/>
              </a:lnSpc>
              <a:spcBef>
                <a:spcPts val="100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buffer.Append(integerValue); buffer.Append(" ");</a:t>
            </a:r>
            <a:endParaRPr/>
          </a:p>
          <a:p>
            <a:pPr indent="-228600" lvl="0" marL="228600" marR="0" rtl="0" algn="l">
              <a:lnSpc>
                <a:spcPct val="100000"/>
              </a:lnSpc>
              <a:spcBef>
                <a:spcPts val="100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buffer.Append(longValue); buffer.Append(" ");</a:t>
            </a:r>
            <a:endParaRPr/>
          </a:p>
          <a:p>
            <a:pPr indent="-228600" lvl="0" marL="228600" marR="0" rtl="0" algn="l">
              <a:lnSpc>
                <a:spcPct val="100000"/>
              </a:lnSpc>
              <a:spcBef>
                <a:spcPts val="100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buffer.Append(floatValue); buffer.Append(" ");</a:t>
            </a:r>
            <a:endParaRPr/>
          </a:p>
          <a:p>
            <a:pPr indent="-228600" lvl="0" marL="228600" marR="0" rtl="0" algn="l">
              <a:lnSpc>
                <a:spcPct val="100000"/>
              </a:lnSpc>
              <a:spcBef>
                <a:spcPts val="1000"/>
              </a:spcBef>
              <a:spcAft>
                <a:spcPts val="0"/>
              </a:spcAft>
              <a:buClr>
                <a:schemeClr val="dk1"/>
              </a:buClr>
              <a:buSzPts val="1200"/>
              <a:buFont typeface="Arial"/>
              <a:buChar char="•"/>
            </a:pPr>
            <a:r>
              <a:rPr b="0" i="0" lang="en" sz="1200" u="none" cap="none" strike="noStrike">
                <a:solidFill>
                  <a:schemeClr val="dk1"/>
                </a:solidFill>
                <a:latin typeface="Calibri"/>
                <a:ea typeface="Calibri"/>
                <a:cs typeface="Calibri"/>
                <a:sym typeface="Calibri"/>
              </a:rPr>
              <a:t>buffer.Append(doubleValue);</a:t>
            </a:r>
            <a:endParaRPr/>
          </a:p>
          <a:p>
            <a:pPr indent="-228600" lvl="0" marL="228600" marR="0" rtl="0" algn="l">
              <a:lnSpc>
                <a:spcPct val="100000"/>
              </a:lnSpc>
              <a:spcBef>
                <a:spcPts val="1000"/>
              </a:spcBef>
              <a:spcAft>
                <a:spcPts val="0"/>
              </a:spcAft>
              <a:buClr>
                <a:srgbClr val="FF0000"/>
              </a:buClr>
              <a:buSzPts val="1200"/>
              <a:buFont typeface="Arial"/>
              <a:buChar char="•"/>
            </a:pPr>
            <a:r>
              <a:rPr b="1" i="0" lang="en" sz="1200" u="none" cap="none" strike="noStrike">
                <a:solidFill>
                  <a:srgbClr val="FF0000"/>
                </a:solidFill>
                <a:latin typeface="Calibri"/>
                <a:ea typeface="Calibri"/>
                <a:cs typeface="Calibri"/>
                <a:sym typeface="Calibri"/>
              </a:rPr>
              <a:t>Console.WriteLine($"buffer = {buffer.ToString()}");</a:t>
            </a:r>
            <a:endParaRPr/>
          </a:p>
        </p:txBody>
      </p:sp>
      <p:pic>
        <p:nvPicPr>
          <p:cNvPr id="355" name="Google Shape;355;p50"/>
          <p:cNvPicPr preferRelativeResize="0"/>
          <p:nvPr/>
        </p:nvPicPr>
        <p:blipFill rotWithShape="1">
          <a:blip r:embed="rId3">
            <a:alphaModFix/>
          </a:blip>
          <a:srcRect b="0" l="0" r="0" t="0"/>
          <a:stretch/>
        </p:blipFill>
        <p:spPr>
          <a:xfrm>
            <a:off x="990600" y="4242269"/>
            <a:ext cx="4691594" cy="38166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1"/>
          <p:cNvSpPr txBox="1"/>
          <p:nvPr>
            <p:ph type="title"/>
          </p:nvPr>
        </p:nvSpPr>
        <p:spPr>
          <a:xfrm>
            <a:off x="780275" y="586775"/>
            <a:ext cx="7688700" cy="535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Calibri"/>
              <a:buNone/>
            </a:pPr>
            <a:r>
              <a:rPr b="1" lang="en" sz="2400"/>
              <a:t>Insert, Remove and Replace Methods of Class StringBuilder</a:t>
            </a:r>
            <a:endParaRPr sz="2400"/>
          </a:p>
        </p:txBody>
      </p:sp>
      <p:sp>
        <p:nvSpPr>
          <p:cNvPr id="361" name="Google Shape;361;p51"/>
          <p:cNvSpPr txBox="1"/>
          <p:nvPr>
            <p:ph idx="1" type="body"/>
          </p:nvPr>
        </p:nvSpPr>
        <p:spPr>
          <a:xfrm>
            <a:off x="727650" y="1566100"/>
            <a:ext cx="7688700" cy="3666300"/>
          </a:xfrm>
          <a:prstGeom prst="rect">
            <a:avLst/>
          </a:prstGeom>
          <a:noFill/>
          <a:ln>
            <a:noFill/>
          </a:ln>
        </p:spPr>
        <p:txBody>
          <a:bodyPr anchorCtr="0" anchor="t" bIns="45700" lIns="91425" spcFirstLastPara="1" rIns="91425" wrap="square" tIns="45700">
            <a:noAutofit/>
          </a:bodyPr>
          <a:lstStyle/>
          <a:p>
            <a:pPr indent="-349250" lvl="0" marL="342900" rtl="0" algn="l">
              <a:spcBef>
                <a:spcPts val="0"/>
              </a:spcBef>
              <a:spcAft>
                <a:spcPts val="0"/>
              </a:spcAft>
              <a:buClr>
                <a:schemeClr val="dk1"/>
              </a:buClr>
              <a:buSzPts val="1700"/>
              <a:buChar char="●"/>
            </a:pPr>
            <a:r>
              <a:rPr b="1" lang="en" sz="1700"/>
              <a:t>Class StringBuilder provides overloaded Insert methods</a:t>
            </a:r>
            <a:endParaRPr b="1" sz="1700"/>
          </a:p>
          <a:p>
            <a:pPr indent="-292100" lvl="1" marL="742950" rtl="0" algn="l">
              <a:spcBef>
                <a:spcPts val="320"/>
              </a:spcBef>
              <a:spcAft>
                <a:spcPts val="0"/>
              </a:spcAft>
              <a:buClr>
                <a:schemeClr val="dk1"/>
              </a:buClr>
              <a:buSzPts val="1700"/>
              <a:buChar char="○"/>
            </a:pPr>
            <a:r>
              <a:rPr b="1" lang="en" sz="1700"/>
              <a:t>to allow various types of data to be inserted at any position in a StringBuilder. </a:t>
            </a:r>
            <a:endParaRPr b="1" sz="1700"/>
          </a:p>
          <a:p>
            <a:pPr indent="-349250" lvl="0" marL="342900" rtl="0" algn="l">
              <a:spcBef>
                <a:spcPts val="320"/>
              </a:spcBef>
              <a:spcAft>
                <a:spcPts val="0"/>
              </a:spcAft>
              <a:buClr>
                <a:srgbClr val="FF0000"/>
              </a:buClr>
              <a:buSzPts val="1700"/>
              <a:buChar char="●"/>
            </a:pPr>
            <a:r>
              <a:rPr b="1" i="1" lang="en" sz="1700">
                <a:solidFill>
                  <a:srgbClr val="FF0000"/>
                </a:solidFill>
              </a:rPr>
              <a:t>The class provides versions for each simple type and for character arrays, strings and objects. </a:t>
            </a:r>
            <a:endParaRPr b="1" i="1" sz="1700">
              <a:solidFill>
                <a:srgbClr val="FF0000"/>
              </a:solidFill>
            </a:endParaRPr>
          </a:p>
          <a:p>
            <a:pPr indent="-349250" lvl="0" marL="342900" rtl="0" algn="l">
              <a:spcBef>
                <a:spcPts val="320"/>
              </a:spcBef>
              <a:spcAft>
                <a:spcPts val="0"/>
              </a:spcAft>
              <a:buClr>
                <a:schemeClr val="dk1"/>
              </a:buClr>
              <a:buSzPts val="1700"/>
              <a:buChar char="●"/>
            </a:pPr>
            <a:r>
              <a:rPr b="1" lang="en" sz="1700"/>
              <a:t>Each method takes its second argument, converts it to a string and inserts the string into the StringBuilder in front of the character in the position specified by the first argument. </a:t>
            </a:r>
            <a:endParaRPr b="1" sz="1700"/>
          </a:p>
          <a:p>
            <a:pPr indent="-349250" lvl="0" marL="342900" rtl="0" algn="l">
              <a:spcBef>
                <a:spcPts val="320"/>
              </a:spcBef>
              <a:spcAft>
                <a:spcPts val="0"/>
              </a:spcAft>
              <a:buClr>
                <a:schemeClr val="dk1"/>
              </a:buClr>
              <a:buSzPts val="1700"/>
              <a:buChar char="●"/>
            </a:pPr>
            <a:r>
              <a:rPr b="1" lang="en" sz="1700"/>
              <a:t>The index specified by the first argument must be greater than or equal to 0 and less than the StringBuilder’s length; otherwise, the program throws an ArgumentOutOfRangeException.</a:t>
            </a:r>
            <a:endParaRPr b="1" sz="1700"/>
          </a:p>
          <a:p>
            <a:pPr indent="-349250" lvl="0" marL="342900" rtl="0" algn="l">
              <a:spcBef>
                <a:spcPts val="320"/>
              </a:spcBef>
              <a:spcAft>
                <a:spcPts val="1200"/>
              </a:spcAft>
              <a:buClr>
                <a:schemeClr val="dk1"/>
              </a:buClr>
              <a:buSzPts val="1700"/>
              <a:buChar char="●"/>
            </a:pPr>
            <a:r>
              <a:t/>
            </a:r>
            <a:endParaRPr b="1" sz="17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367" name="Google Shape;367;p5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28453" lvl="0" marL="457200" rtl="0" algn="l">
              <a:spcBef>
                <a:spcPts val="320"/>
              </a:spcBef>
              <a:spcAft>
                <a:spcPts val="0"/>
              </a:spcAft>
              <a:buClr>
                <a:schemeClr val="dk1"/>
              </a:buClr>
              <a:buSzPct val="100000"/>
              <a:buChar char="●"/>
            </a:pPr>
            <a:r>
              <a:rPr b="1" lang="en" sz="1700"/>
              <a:t>Class StringBuilder also provides method Remove for deleting any portion of a StringBuilder. </a:t>
            </a:r>
            <a:endParaRPr b="1" sz="1700"/>
          </a:p>
          <a:p>
            <a:pPr indent="-328453" lvl="0" marL="457200" rtl="0" algn="l">
              <a:spcBef>
                <a:spcPts val="320"/>
              </a:spcBef>
              <a:spcAft>
                <a:spcPts val="0"/>
              </a:spcAft>
              <a:buClr>
                <a:schemeClr val="dk1"/>
              </a:buClr>
              <a:buSzPct val="100000"/>
              <a:buChar char="●"/>
            </a:pPr>
            <a:r>
              <a:rPr b="1" lang="en" sz="1700"/>
              <a:t>Method Remove takes two arguments—the index at which to begin deletion and the number of characters to delete. </a:t>
            </a:r>
            <a:endParaRPr b="1" sz="1700"/>
          </a:p>
          <a:p>
            <a:pPr indent="-328453" lvl="0" marL="457200" rtl="0" algn="l">
              <a:spcBef>
                <a:spcPts val="320"/>
              </a:spcBef>
              <a:spcAft>
                <a:spcPts val="0"/>
              </a:spcAft>
              <a:buClr>
                <a:schemeClr val="dk1"/>
              </a:buClr>
              <a:buSzPct val="100000"/>
              <a:buChar char="●"/>
            </a:pPr>
            <a:r>
              <a:rPr b="1" lang="en" sz="1700"/>
              <a:t>The sum of the starting index and the number of characters to be deleted must always be less than the StringBuilder’s length; otherwise, the program throws an ArgumentOutOfRangeException. </a:t>
            </a:r>
            <a:endParaRPr b="1" sz="1700"/>
          </a:p>
          <a:p>
            <a:pPr indent="0" lvl="0" marL="457200" rtl="0" algn="l">
              <a:spcBef>
                <a:spcPts val="1200"/>
              </a:spcBef>
              <a:spcAft>
                <a:spcPts val="1200"/>
              </a:spcAft>
              <a:buNone/>
            </a:pPr>
            <a:r>
              <a:t/>
            </a:r>
            <a:endParaRPr b="1"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36850" y="1138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Constructors</a:t>
            </a:r>
            <a:endParaRPr/>
          </a:p>
        </p:txBody>
      </p:sp>
      <p:sp>
        <p:nvSpPr>
          <p:cNvPr id="112" name="Google Shape;112;p17"/>
          <p:cNvSpPr txBox="1"/>
          <p:nvPr>
            <p:ph idx="1" type="body"/>
          </p:nvPr>
        </p:nvSpPr>
        <p:spPr>
          <a:xfrm>
            <a:off x="727650" y="1745000"/>
            <a:ext cx="7688700" cy="2950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You can create strings with the various constructors provided by C#</a:t>
            </a:r>
            <a:endParaRPr b="1" sz="1400"/>
          </a:p>
        </p:txBody>
      </p:sp>
      <p:pic>
        <p:nvPicPr>
          <p:cNvPr id="113" name="Google Shape;113;p17"/>
          <p:cNvPicPr preferRelativeResize="0"/>
          <p:nvPr/>
        </p:nvPicPr>
        <p:blipFill>
          <a:blip r:embed="rId3">
            <a:alphaModFix/>
          </a:blip>
          <a:stretch>
            <a:fillRect/>
          </a:stretch>
        </p:blipFill>
        <p:spPr>
          <a:xfrm>
            <a:off x="1084625" y="2147650"/>
            <a:ext cx="6848750" cy="2457925"/>
          </a:xfrm>
          <a:prstGeom prst="rect">
            <a:avLst/>
          </a:prstGeom>
          <a:noFill/>
          <a:ln>
            <a:noFill/>
          </a:ln>
        </p:spPr>
      </p:pic>
      <p:sp>
        <p:nvSpPr>
          <p:cNvPr id="114" name="Google Shape;114;p17"/>
          <p:cNvSpPr/>
          <p:nvPr/>
        </p:nvSpPr>
        <p:spPr>
          <a:xfrm>
            <a:off x="7184650" y="3646775"/>
            <a:ext cx="1191000" cy="96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birthday</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day</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CCCCC</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t/>
            </a:r>
            <a:endParaRPr>
              <a:latin typeface="Lato"/>
              <a:ea typeface="Lato"/>
              <a:cs typeface="Lato"/>
              <a:sym typeface="Lato"/>
            </a:endParaRPr>
          </a:p>
        </p:txBody>
      </p:sp>
      <p:cxnSp>
        <p:nvCxnSpPr>
          <p:cNvPr id="115" name="Google Shape;115;p17"/>
          <p:cNvCxnSpPr>
            <a:endCxn id="114" idx="1"/>
          </p:cNvCxnSpPr>
          <p:nvPr/>
        </p:nvCxnSpPr>
        <p:spPr>
          <a:xfrm flipH="1" rot="10800000">
            <a:off x="5903350" y="4129625"/>
            <a:ext cx="1281300" cy="138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116" name="Google Shape;116;p17"/>
          <p:cNvCxnSpPr/>
          <p:nvPr/>
        </p:nvCxnSpPr>
        <p:spPr>
          <a:xfrm flipH="1" rot="10800000">
            <a:off x="6913950" y="4280825"/>
            <a:ext cx="487200" cy="1083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7"/>
          <p:cNvCxnSpPr/>
          <p:nvPr/>
        </p:nvCxnSpPr>
        <p:spPr>
          <a:xfrm flipH="1" rot="10800000">
            <a:off x="5524300" y="4479250"/>
            <a:ext cx="1759500" cy="72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3"/>
          <p:cNvSpPr txBox="1"/>
          <p:nvPr>
            <p:ph type="title"/>
          </p:nvPr>
        </p:nvSpPr>
        <p:spPr>
          <a:xfrm>
            <a:off x="727650" y="479450"/>
            <a:ext cx="7688700" cy="535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100"/>
              <a:buFont typeface="Calibri"/>
              <a:buNone/>
            </a:pPr>
            <a:r>
              <a:rPr lang="en" sz="2100"/>
              <a:t>The Insert and Remove methods are demonstrated</a:t>
            </a:r>
            <a:endParaRPr/>
          </a:p>
        </p:txBody>
      </p:sp>
      <p:sp>
        <p:nvSpPr>
          <p:cNvPr id="373" name="Google Shape;373;p53"/>
          <p:cNvSpPr txBox="1"/>
          <p:nvPr>
            <p:ph idx="1" type="body"/>
          </p:nvPr>
        </p:nvSpPr>
        <p:spPr>
          <a:xfrm>
            <a:off x="164225" y="1275775"/>
            <a:ext cx="7766700" cy="24597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200"/>
              <a:buChar char="●"/>
            </a:pPr>
            <a:r>
              <a:rPr b="1" lang="en" sz="1200"/>
              <a:t>object objectValue = "hello";</a:t>
            </a:r>
            <a:endParaRPr b="1"/>
          </a:p>
          <a:p>
            <a:pPr indent="-342900" lvl="0" marL="342900" rtl="0" algn="l">
              <a:spcBef>
                <a:spcPts val="240"/>
              </a:spcBef>
              <a:spcAft>
                <a:spcPts val="0"/>
              </a:spcAft>
              <a:buClr>
                <a:schemeClr val="dk1"/>
              </a:buClr>
              <a:buSzPts val="1200"/>
              <a:buChar char="●"/>
            </a:pPr>
            <a:r>
              <a:rPr b="1" lang="en" sz="1200"/>
              <a:t>var stringValue = "good bye";</a:t>
            </a:r>
            <a:endParaRPr b="1"/>
          </a:p>
          <a:p>
            <a:pPr indent="-342900" lvl="0" marL="342900" rtl="0" algn="l">
              <a:spcBef>
                <a:spcPts val="240"/>
              </a:spcBef>
              <a:spcAft>
                <a:spcPts val="0"/>
              </a:spcAft>
              <a:buClr>
                <a:schemeClr val="dk1"/>
              </a:buClr>
              <a:buSzPts val="1200"/>
              <a:buChar char="●"/>
            </a:pPr>
            <a:r>
              <a:rPr b="1" lang="en" sz="1200"/>
              <a:t>char[] characterArray = {'a', 'b', 'c', 'd', 'e', 'f'};</a:t>
            </a:r>
            <a:endParaRPr b="1"/>
          </a:p>
          <a:p>
            <a:pPr indent="-342900" lvl="0" marL="342900" rtl="0" algn="l">
              <a:spcBef>
                <a:spcPts val="240"/>
              </a:spcBef>
              <a:spcAft>
                <a:spcPts val="0"/>
              </a:spcAft>
              <a:buClr>
                <a:schemeClr val="dk1"/>
              </a:buClr>
              <a:buSzPts val="1200"/>
              <a:buChar char="●"/>
            </a:pPr>
            <a:r>
              <a:rPr b="1" lang="en" sz="1200"/>
              <a:t>var booleanValue = true;</a:t>
            </a:r>
            <a:endParaRPr b="1"/>
          </a:p>
          <a:p>
            <a:pPr indent="-342900" lvl="0" marL="342900" rtl="0" algn="l">
              <a:spcBef>
                <a:spcPts val="240"/>
              </a:spcBef>
              <a:spcAft>
                <a:spcPts val="0"/>
              </a:spcAft>
              <a:buClr>
                <a:schemeClr val="dk1"/>
              </a:buClr>
              <a:buSzPts val="1200"/>
              <a:buChar char="●"/>
            </a:pPr>
            <a:r>
              <a:rPr b="1" lang="en" sz="1200"/>
              <a:t>var characterValue = 'K';</a:t>
            </a:r>
            <a:endParaRPr b="1"/>
          </a:p>
          <a:p>
            <a:pPr indent="-342900" lvl="0" marL="342900" rtl="0" algn="l">
              <a:spcBef>
                <a:spcPts val="240"/>
              </a:spcBef>
              <a:spcAft>
                <a:spcPts val="0"/>
              </a:spcAft>
              <a:buClr>
                <a:schemeClr val="dk1"/>
              </a:buClr>
              <a:buSzPts val="1200"/>
              <a:buChar char="●"/>
            </a:pPr>
            <a:r>
              <a:rPr b="1" lang="en" sz="1200"/>
              <a:t>var integerValue = 7;</a:t>
            </a:r>
            <a:endParaRPr b="1"/>
          </a:p>
          <a:p>
            <a:pPr indent="-342900" lvl="0" marL="342900" rtl="0" algn="l">
              <a:spcBef>
                <a:spcPts val="240"/>
              </a:spcBef>
              <a:spcAft>
                <a:spcPts val="0"/>
              </a:spcAft>
              <a:buClr>
                <a:schemeClr val="dk1"/>
              </a:buClr>
              <a:buSzPts val="1200"/>
              <a:buChar char="●"/>
            </a:pPr>
            <a:r>
              <a:rPr b="1" lang="en" sz="1200"/>
              <a:t>var longValue = 1000000L; // L suffix indicates a long literal</a:t>
            </a:r>
            <a:endParaRPr b="1"/>
          </a:p>
          <a:p>
            <a:pPr indent="-342900" lvl="0" marL="342900" rtl="0" algn="l">
              <a:spcBef>
                <a:spcPts val="240"/>
              </a:spcBef>
              <a:spcAft>
                <a:spcPts val="0"/>
              </a:spcAft>
              <a:buClr>
                <a:schemeClr val="dk1"/>
              </a:buClr>
              <a:buSzPts val="1200"/>
              <a:buChar char="●"/>
            </a:pPr>
            <a:r>
              <a:rPr b="1" lang="en" sz="1200"/>
              <a:t>var floatValue = 2.5F; // F suffix indicates a float literal</a:t>
            </a:r>
            <a:endParaRPr b="1"/>
          </a:p>
          <a:p>
            <a:pPr indent="-342900" lvl="0" marL="342900" rtl="0" algn="l">
              <a:spcBef>
                <a:spcPts val="240"/>
              </a:spcBef>
              <a:spcAft>
                <a:spcPts val="0"/>
              </a:spcAft>
              <a:buClr>
                <a:schemeClr val="dk1"/>
              </a:buClr>
              <a:buSzPts val="1200"/>
              <a:buChar char="●"/>
            </a:pPr>
            <a:r>
              <a:rPr b="1" lang="en" sz="1200"/>
              <a:t>var doubleValue = 33.333;</a:t>
            </a:r>
            <a:endParaRPr b="1"/>
          </a:p>
          <a:p>
            <a:pPr indent="-342900" lvl="0" marL="342900" rtl="0" algn="l">
              <a:spcBef>
                <a:spcPts val="240"/>
              </a:spcBef>
              <a:spcAft>
                <a:spcPts val="1200"/>
              </a:spcAft>
              <a:buClr>
                <a:schemeClr val="dk1"/>
              </a:buClr>
              <a:buSzPts val="1200"/>
              <a:buChar char="●"/>
            </a:pPr>
            <a:r>
              <a:rPr b="1" lang="en" sz="1200"/>
              <a:t>var buffer = new StringBuilder();</a:t>
            </a:r>
            <a:endParaRPr b="1"/>
          </a:p>
        </p:txBody>
      </p:sp>
      <p:sp>
        <p:nvSpPr>
          <p:cNvPr id="374" name="Google Shape;374;p53"/>
          <p:cNvSpPr txBox="1"/>
          <p:nvPr/>
        </p:nvSpPr>
        <p:spPr>
          <a:xfrm>
            <a:off x="4441450" y="976075"/>
            <a:ext cx="4595400" cy="2759400"/>
          </a:xfrm>
          <a:prstGeom prst="rect">
            <a:avLst/>
          </a:prstGeom>
          <a:noFill/>
          <a:ln>
            <a:noFill/>
          </a:ln>
        </p:spPr>
        <p:txBody>
          <a:bodyPr anchorCtr="0" anchor="t" bIns="34275" lIns="68575" spcFirstLastPara="1" rIns="68575" wrap="square" tIns="34275">
            <a:noAutofit/>
          </a:bodyPr>
          <a:lstStyle/>
          <a:p>
            <a:pPr indent="-228600" lvl="0" marL="228600" marR="0" rtl="0" algn="l">
              <a:lnSpc>
                <a:spcPct val="90000"/>
              </a:lnSpc>
              <a:spcBef>
                <a:spcPts val="0"/>
              </a:spcBef>
              <a:spcAft>
                <a:spcPts val="0"/>
              </a:spcAft>
              <a:buClr>
                <a:schemeClr val="dk1"/>
              </a:buClr>
              <a:buSzPts val="1350"/>
              <a:buChar char="•"/>
            </a:pPr>
            <a:r>
              <a:rPr b="1" i="0" lang="en" sz="1350" u="none" cap="none" strike="noStrike">
                <a:solidFill>
                  <a:schemeClr val="dk1"/>
                </a:solidFill>
                <a:latin typeface="Calibri"/>
                <a:ea typeface="Calibri"/>
                <a:cs typeface="Calibri"/>
                <a:sym typeface="Calibri"/>
              </a:rPr>
              <a:t>buffer.Insert(0, objectValue); buffer.Insert(0, " ");</a:t>
            </a:r>
            <a:endParaRPr b="1"/>
          </a:p>
          <a:p>
            <a:pPr indent="-228600" lvl="0" marL="228600" marR="0" rtl="0" algn="l">
              <a:lnSpc>
                <a:spcPct val="90000"/>
              </a:lnSpc>
              <a:spcBef>
                <a:spcPts val="1000"/>
              </a:spcBef>
              <a:spcAft>
                <a:spcPts val="0"/>
              </a:spcAft>
              <a:buClr>
                <a:schemeClr val="dk1"/>
              </a:buClr>
              <a:buSzPts val="1350"/>
              <a:buChar char="•"/>
            </a:pPr>
            <a:r>
              <a:rPr b="1" i="0" lang="en" sz="1350" u="none" cap="none" strike="noStrike">
                <a:solidFill>
                  <a:schemeClr val="dk1"/>
                </a:solidFill>
                <a:latin typeface="Calibri"/>
                <a:ea typeface="Calibri"/>
                <a:cs typeface="Calibri"/>
                <a:sym typeface="Calibri"/>
              </a:rPr>
              <a:t>buffer.Insert(0, stringValue); buffer.Insert(0, " ");</a:t>
            </a:r>
            <a:endParaRPr b="1"/>
          </a:p>
          <a:p>
            <a:pPr indent="-228600" lvl="0" marL="228600" marR="0" rtl="0" algn="l">
              <a:lnSpc>
                <a:spcPct val="90000"/>
              </a:lnSpc>
              <a:spcBef>
                <a:spcPts val="1000"/>
              </a:spcBef>
              <a:spcAft>
                <a:spcPts val="0"/>
              </a:spcAft>
              <a:buClr>
                <a:schemeClr val="dk1"/>
              </a:buClr>
              <a:buSzPts val="1350"/>
              <a:buChar char="•"/>
            </a:pPr>
            <a:r>
              <a:rPr b="1" i="0" lang="en" sz="1350" u="none" cap="none" strike="noStrike">
                <a:solidFill>
                  <a:schemeClr val="dk1"/>
                </a:solidFill>
                <a:latin typeface="Calibri"/>
                <a:ea typeface="Calibri"/>
                <a:cs typeface="Calibri"/>
                <a:sym typeface="Calibri"/>
              </a:rPr>
              <a:t>buffer.Insert(0, characterArray); buffer.Insert(0, " ");</a:t>
            </a:r>
            <a:endParaRPr b="1"/>
          </a:p>
          <a:p>
            <a:pPr indent="-228600" lvl="0" marL="228600" marR="0" rtl="0" algn="l">
              <a:lnSpc>
                <a:spcPct val="90000"/>
              </a:lnSpc>
              <a:spcBef>
                <a:spcPts val="1000"/>
              </a:spcBef>
              <a:spcAft>
                <a:spcPts val="0"/>
              </a:spcAft>
              <a:buClr>
                <a:schemeClr val="dk1"/>
              </a:buClr>
              <a:buSzPts val="1350"/>
              <a:buChar char="•"/>
            </a:pPr>
            <a:r>
              <a:rPr b="1" i="0" lang="en" sz="1350" u="none" cap="none" strike="noStrike">
                <a:solidFill>
                  <a:schemeClr val="dk1"/>
                </a:solidFill>
                <a:latin typeface="Calibri"/>
                <a:ea typeface="Calibri"/>
                <a:cs typeface="Calibri"/>
                <a:sym typeface="Calibri"/>
              </a:rPr>
              <a:t>buffer.Insert(0, booleanValue); buffer.Insert(0, " ");</a:t>
            </a:r>
            <a:endParaRPr b="1"/>
          </a:p>
          <a:p>
            <a:pPr indent="-228600" lvl="0" marL="228600" marR="0" rtl="0" algn="l">
              <a:lnSpc>
                <a:spcPct val="90000"/>
              </a:lnSpc>
              <a:spcBef>
                <a:spcPts val="1000"/>
              </a:spcBef>
              <a:spcAft>
                <a:spcPts val="0"/>
              </a:spcAft>
              <a:buClr>
                <a:schemeClr val="dk1"/>
              </a:buClr>
              <a:buSzPts val="1350"/>
              <a:buChar char="•"/>
            </a:pPr>
            <a:r>
              <a:rPr b="1" i="0" lang="en" sz="1350" u="none" cap="none" strike="noStrike">
                <a:solidFill>
                  <a:schemeClr val="dk1"/>
                </a:solidFill>
                <a:latin typeface="Calibri"/>
                <a:ea typeface="Calibri"/>
                <a:cs typeface="Calibri"/>
                <a:sym typeface="Calibri"/>
              </a:rPr>
              <a:t>buffer.Insert(0, characterValue); buffer.Insert(0, " ");</a:t>
            </a:r>
            <a:endParaRPr b="1"/>
          </a:p>
          <a:p>
            <a:pPr indent="-228600" lvl="0" marL="228600" marR="0" rtl="0" algn="l">
              <a:lnSpc>
                <a:spcPct val="90000"/>
              </a:lnSpc>
              <a:spcBef>
                <a:spcPts val="1000"/>
              </a:spcBef>
              <a:spcAft>
                <a:spcPts val="0"/>
              </a:spcAft>
              <a:buClr>
                <a:schemeClr val="dk1"/>
              </a:buClr>
              <a:buSzPts val="1350"/>
              <a:buChar char="•"/>
            </a:pPr>
            <a:r>
              <a:rPr b="1" i="0" lang="en" sz="1350" u="none" cap="none" strike="noStrike">
                <a:solidFill>
                  <a:schemeClr val="dk1"/>
                </a:solidFill>
                <a:latin typeface="Calibri"/>
                <a:ea typeface="Calibri"/>
                <a:cs typeface="Calibri"/>
                <a:sym typeface="Calibri"/>
              </a:rPr>
              <a:t>buffer.Insert(0, integerValue); buffer.Insert(0, " ");</a:t>
            </a:r>
            <a:endParaRPr b="1"/>
          </a:p>
          <a:p>
            <a:pPr indent="-228600" lvl="0" marL="228600" marR="0" rtl="0" algn="l">
              <a:lnSpc>
                <a:spcPct val="90000"/>
              </a:lnSpc>
              <a:spcBef>
                <a:spcPts val="1000"/>
              </a:spcBef>
              <a:spcAft>
                <a:spcPts val="0"/>
              </a:spcAft>
              <a:buClr>
                <a:schemeClr val="dk1"/>
              </a:buClr>
              <a:buSzPts val="1350"/>
              <a:buChar char="•"/>
            </a:pPr>
            <a:r>
              <a:rPr b="1" i="0" lang="en" sz="1350" u="none" cap="none" strike="noStrike">
                <a:solidFill>
                  <a:schemeClr val="dk1"/>
                </a:solidFill>
                <a:latin typeface="Calibri"/>
                <a:ea typeface="Calibri"/>
                <a:cs typeface="Calibri"/>
                <a:sym typeface="Calibri"/>
              </a:rPr>
              <a:t>buffer.Insert(0, longValue); buffer.Insert(0, " ");</a:t>
            </a:r>
            <a:endParaRPr b="1"/>
          </a:p>
          <a:p>
            <a:pPr indent="-228600" lvl="0" marL="228600" marR="0" rtl="0" algn="l">
              <a:lnSpc>
                <a:spcPct val="90000"/>
              </a:lnSpc>
              <a:spcBef>
                <a:spcPts val="1000"/>
              </a:spcBef>
              <a:spcAft>
                <a:spcPts val="0"/>
              </a:spcAft>
              <a:buClr>
                <a:schemeClr val="dk1"/>
              </a:buClr>
              <a:buSzPts val="1350"/>
              <a:buChar char="•"/>
            </a:pPr>
            <a:r>
              <a:rPr b="1" i="0" lang="en" sz="1350" u="none" cap="none" strike="noStrike">
                <a:solidFill>
                  <a:schemeClr val="dk1"/>
                </a:solidFill>
                <a:latin typeface="Calibri"/>
                <a:ea typeface="Calibri"/>
                <a:cs typeface="Calibri"/>
                <a:sym typeface="Calibri"/>
              </a:rPr>
              <a:t>buffer.Insert(0, floatValue); buffer.Insert(0, " ");</a:t>
            </a:r>
            <a:endParaRPr b="1"/>
          </a:p>
          <a:p>
            <a:pPr indent="-228600" lvl="0" marL="228600" marR="0" rtl="0" algn="l">
              <a:lnSpc>
                <a:spcPct val="90000"/>
              </a:lnSpc>
              <a:spcBef>
                <a:spcPts val="1000"/>
              </a:spcBef>
              <a:spcAft>
                <a:spcPts val="0"/>
              </a:spcAft>
              <a:buClr>
                <a:schemeClr val="dk1"/>
              </a:buClr>
              <a:buSzPts val="1350"/>
              <a:buChar char="•"/>
            </a:pPr>
            <a:r>
              <a:rPr b="1" i="0" lang="en" sz="1350" u="none" cap="none" strike="noStrike">
                <a:solidFill>
                  <a:schemeClr val="dk1"/>
                </a:solidFill>
                <a:latin typeface="Calibri"/>
                <a:ea typeface="Calibri"/>
                <a:cs typeface="Calibri"/>
                <a:sym typeface="Calibri"/>
              </a:rPr>
              <a:t>buffer.Insert(0, doubleValue); buffer.Insert(0, " ");</a:t>
            </a:r>
            <a:endParaRPr b="1"/>
          </a:p>
          <a:p>
            <a:pPr indent="-228600" lvl="0" marL="228600" marR="0" rtl="0" algn="l">
              <a:lnSpc>
                <a:spcPct val="90000"/>
              </a:lnSpc>
              <a:spcBef>
                <a:spcPts val="1000"/>
              </a:spcBef>
              <a:spcAft>
                <a:spcPts val="0"/>
              </a:spcAft>
              <a:buClr>
                <a:schemeClr val="dk1"/>
              </a:buClr>
              <a:buSzPts val="1350"/>
              <a:buChar char="•"/>
            </a:pPr>
            <a:r>
              <a:rPr b="1" i="0" lang="en" sz="1350" u="none" cap="none" strike="noStrike">
                <a:solidFill>
                  <a:schemeClr val="dk1"/>
                </a:solidFill>
                <a:latin typeface="Calibri"/>
                <a:ea typeface="Calibri"/>
                <a:cs typeface="Calibri"/>
                <a:sym typeface="Calibri"/>
              </a:rPr>
              <a:t>Console.WriteLine($"buffer after Inserts: \n{buffer}\n");</a:t>
            </a:r>
            <a:endParaRPr b="1"/>
          </a:p>
          <a:p>
            <a:pPr indent="-228600" lvl="0" marL="228600" marR="0" rtl="0" algn="l">
              <a:lnSpc>
                <a:spcPct val="90000"/>
              </a:lnSpc>
              <a:spcBef>
                <a:spcPts val="1000"/>
              </a:spcBef>
              <a:spcAft>
                <a:spcPts val="0"/>
              </a:spcAft>
              <a:buClr>
                <a:schemeClr val="dk1"/>
              </a:buClr>
              <a:buSzPts val="1350"/>
              <a:buChar char="•"/>
            </a:pPr>
            <a:r>
              <a:rPr b="1" i="0" lang="en" sz="1350" u="none" cap="none" strike="noStrike">
                <a:solidFill>
                  <a:schemeClr val="dk1"/>
                </a:solidFill>
                <a:latin typeface="Calibri"/>
                <a:ea typeface="Calibri"/>
                <a:cs typeface="Calibri"/>
                <a:sym typeface="Calibri"/>
              </a:rPr>
              <a:t>buffer.Remove(10, 1); // delete 2 in 2.5</a:t>
            </a:r>
            <a:endParaRPr b="1"/>
          </a:p>
          <a:p>
            <a:pPr indent="-228600" lvl="0" marL="228600" marR="0" rtl="0" algn="l">
              <a:lnSpc>
                <a:spcPct val="90000"/>
              </a:lnSpc>
              <a:spcBef>
                <a:spcPts val="1000"/>
              </a:spcBef>
              <a:spcAft>
                <a:spcPts val="0"/>
              </a:spcAft>
              <a:buClr>
                <a:schemeClr val="dk1"/>
              </a:buClr>
              <a:buSzPts val="1350"/>
              <a:buChar char="•"/>
            </a:pPr>
            <a:r>
              <a:rPr b="1" i="0" lang="en" sz="1350" u="none" cap="none" strike="noStrike">
                <a:solidFill>
                  <a:schemeClr val="dk1"/>
                </a:solidFill>
                <a:latin typeface="Calibri"/>
                <a:ea typeface="Calibri"/>
                <a:cs typeface="Calibri"/>
                <a:sym typeface="Calibri"/>
              </a:rPr>
              <a:t>buffer.Remove(4, 4); // delete .333 in 33.333</a:t>
            </a:r>
            <a:endParaRPr b="1"/>
          </a:p>
          <a:p>
            <a:pPr indent="-228600" lvl="0" marL="228600" marR="0" rtl="0" algn="l">
              <a:lnSpc>
                <a:spcPct val="90000"/>
              </a:lnSpc>
              <a:spcBef>
                <a:spcPts val="1000"/>
              </a:spcBef>
              <a:spcAft>
                <a:spcPts val="0"/>
              </a:spcAft>
              <a:buClr>
                <a:schemeClr val="dk1"/>
              </a:buClr>
              <a:buSzPts val="1350"/>
              <a:buChar char="•"/>
            </a:pPr>
            <a:r>
              <a:rPr b="1" i="0" lang="en" sz="1350" u="none" cap="none" strike="noStrike">
                <a:solidFill>
                  <a:schemeClr val="dk1"/>
                </a:solidFill>
                <a:latin typeface="Calibri"/>
                <a:ea typeface="Calibri"/>
                <a:cs typeface="Calibri"/>
                <a:sym typeface="Calibri"/>
              </a:rPr>
              <a:t>Console.WriteLine($"buffer after Removes:\n{buffer}");</a:t>
            </a:r>
            <a:endParaRPr b="1"/>
          </a:p>
        </p:txBody>
      </p:sp>
      <p:pic>
        <p:nvPicPr>
          <p:cNvPr id="375" name="Google Shape;375;p53"/>
          <p:cNvPicPr preferRelativeResize="0"/>
          <p:nvPr/>
        </p:nvPicPr>
        <p:blipFill>
          <a:blip r:embed="rId3">
            <a:alphaModFix/>
          </a:blip>
          <a:stretch>
            <a:fillRect/>
          </a:stretch>
        </p:blipFill>
        <p:spPr>
          <a:xfrm>
            <a:off x="164225" y="3815675"/>
            <a:ext cx="3485950" cy="573400"/>
          </a:xfrm>
          <a:prstGeom prst="rect">
            <a:avLst/>
          </a:prstGeom>
          <a:noFill/>
          <a:ln>
            <a:noFill/>
          </a:ln>
        </p:spPr>
      </p:pic>
      <p:pic>
        <p:nvPicPr>
          <p:cNvPr id="376" name="Google Shape;376;p53"/>
          <p:cNvPicPr preferRelativeResize="0"/>
          <p:nvPr/>
        </p:nvPicPr>
        <p:blipFill>
          <a:blip r:embed="rId4">
            <a:alphaModFix/>
          </a:blip>
          <a:stretch>
            <a:fillRect/>
          </a:stretch>
        </p:blipFill>
        <p:spPr>
          <a:xfrm>
            <a:off x="102375" y="4389075"/>
            <a:ext cx="3286125" cy="590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4"/>
          <p:cNvSpPr txBox="1"/>
          <p:nvPr>
            <p:ph idx="1" type="body"/>
          </p:nvPr>
        </p:nvSpPr>
        <p:spPr>
          <a:xfrm>
            <a:off x="489750" y="727574"/>
            <a:ext cx="8182500" cy="4298100"/>
          </a:xfrm>
          <a:prstGeom prst="rect">
            <a:avLst/>
          </a:prstGeom>
          <a:noFill/>
          <a:ln>
            <a:noFill/>
          </a:ln>
        </p:spPr>
        <p:txBody>
          <a:bodyPr anchorCtr="0" anchor="t" bIns="45700" lIns="91425" spcFirstLastPara="1" rIns="91425" wrap="square" tIns="45700">
            <a:noAutofit/>
          </a:bodyPr>
          <a:lstStyle/>
          <a:p>
            <a:pPr indent="-374650" lvl="0" marL="342900" rtl="0" algn="l">
              <a:lnSpc>
                <a:spcPct val="95000"/>
              </a:lnSpc>
              <a:spcBef>
                <a:spcPts val="0"/>
              </a:spcBef>
              <a:spcAft>
                <a:spcPts val="0"/>
              </a:spcAft>
              <a:buClr>
                <a:schemeClr val="dk1"/>
              </a:buClr>
              <a:buSzPts val="2980"/>
              <a:buChar char="●"/>
            </a:pPr>
            <a:r>
              <a:rPr b="1" lang="en" sz="1507"/>
              <a:t>Another useful method included with StringBuilder is Replace, which searches for a specified string or character and </a:t>
            </a:r>
            <a:r>
              <a:rPr b="1" i="1" lang="en" sz="1507"/>
              <a:t>substitutes </a:t>
            </a:r>
            <a:r>
              <a:rPr b="1" lang="en" sz="1507"/>
              <a:t>another string or character all occurrences.</a:t>
            </a:r>
            <a:endParaRPr b="1" sz="1507"/>
          </a:p>
          <a:p>
            <a:pPr indent="-317500" lvl="1" marL="742950" rtl="0" algn="l">
              <a:lnSpc>
                <a:spcPct val="95000"/>
              </a:lnSpc>
              <a:spcBef>
                <a:spcPts val="434"/>
              </a:spcBef>
              <a:spcAft>
                <a:spcPts val="0"/>
              </a:spcAft>
              <a:buClr>
                <a:schemeClr val="dk1"/>
              </a:buClr>
              <a:buSzPts val="2670"/>
              <a:buChar char="○"/>
            </a:pPr>
            <a:r>
              <a:rPr b="1" lang="en" sz="1352"/>
              <a:t>var builder1 = new StringBuilder("Happy Birthday Jane");</a:t>
            </a:r>
            <a:endParaRPr b="1" sz="1352"/>
          </a:p>
          <a:p>
            <a:pPr indent="-317500" lvl="1" marL="742950" rtl="0" algn="l">
              <a:lnSpc>
                <a:spcPct val="95000"/>
              </a:lnSpc>
              <a:spcBef>
                <a:spcPts val="434"/>
              </a:spcBef>
              <a:spcAft>
                <a:spcPts val="0"/>
              </a:spcAft>
              <a:buClr>
                <a:schemeClr val="dk1"/>
              </a:buClr>
              <a:buSzPts val="2670"/>
              <a:buChar char="○"/>
            </a:pPr>
            <a:r>
              <a:rPr b="1" lang="en" sz="1352"/>
              <a:t>var builder2 = new StringBuilder("goodbye greg");</a:t>
            </a:r>
            <a:endParaRPr b="1" sz="1352"/>
          </a:p>
          <a:p>
            <a:pPr indent="-317500" lvl="1" marL="742950" rtl="0" algn="l">
              <a:lnSpc>
                <a:spcPct val="95000"/>
              </a:lnSpc>
              <a:spcBef>
                <a:spcPts val="434"/>
              </a:spcBef>
              <a:spcAft>
                <a:spcPts val="0"/>
              </a:spcAft>
              <a:buClr>
                <a:schemeClr val="dk1"/>
              </a:buClr>
              <a:buSzPts val="2670"/>
              <a:buChar char="○"/>
            </a:pPr>
            <a:r>
              <a:rPr b="1" lang="en" sz="1352"/>
              <a:t>Console.WriteLine($"Before replacements:\n{builder1}\n{builder2}");</a:t>
            </a:r>
            <a:endParaRPr b="1" sz="1352"/>
          </a:p>
          <a:p>
            <a:pPr indent="-317500" lvl="1" marL="742950" rtl="0" algn="l">
              <a:lnSpc>
                <a:spcPct val="95000"/>
              </a:lnSpc>
              <a:spcBef>
                <a:spcPts val="434"/>
              </a:spcBef>
              <a:spcAft>
                <a:spcPts val="0"/>
              </a:spcAft>
              <a:buClr>
                <a:schemeClr val="dk1"/>
              </a:buClr>
              <a:buSzPts val="2670"/>
              <a:buChar char="○"/>
            </a:pPr>
            <a:r>
              <a:rPr b="1" lang="en" sz="1352"/>
              <a:t>builder1.Replace("Jane", "Greg");</a:t>
            </a:r>
            <a:endParaRPr b="1" sz="1352"/>
          </a:p>
          <a:p>
            <a:pPr indent="-285750" lvl="1" marL="742950" rtl="0" algn="l">
              <a:lnSpc>
                <a:spcPct val="95000"/>
              </a:lnSpc>
              <a:spcBef>
                <a:spcPts val="434"/>
              </a:spcBef>
              <a:spcAft>
                <a:spcPts val="0"/>
              </a:spcAft>
              <a:buClr>
                <a:schemeClr val="dk1"/>
              </a:buClr>
              <a:buSzPts val="2170"/>
              <a:buChar char="○"/>
            </a:pPr>
            <a:r>
              <a:rPr b="1" lang="en" sz="1352"/>
              <a:t>builder2.Replace('g', 'G', 0, 5</a:t>
            </a:r>
            <a:r>
              <a:rPr b="1" lang="en" sz="1546"/>
              <a:t>);//replace g by G if the char is found in the index specified i.e. 0 - 5</a:t>
            </a:r>
            <a:endParaRPr b="1" sz="1352"/>
          </a:p>
          <a:p>
            <a:pPr indent="-317500" lvl="1" marL="742950" rtl="0" algn="l">
              <a:lnSpc>
                <a:spcPct val="95000"/>
              </a:lnSpc>
              <a:spcBef>
                <a:spcPts val="434"/>
              </a:spcBef>
              <a:spcAft>
                <a:spcPts val="0"/>
              </a:spcAft>
              <a:buClr>
                <a:schemeClr val="dk1"/>
              </a:buClr>
              <a:buSzPts val="2670"/>
              <a:buChar char="○"/>
            </a:pPr>
            <a:r>
              <a:rPr b="1" lang="en" sz="1352"/>
              <a:t>Console.WriteLine($"\nAfter replacements:\n{builder1}\n{builder2}");</a:t>
            </a:r>
            <a:endParaRPr b="1" sz="1352"/>
          </a:p>
          <a:p>
            <a:pPr indent="-185420" lvl="0" marL="342900" rtl="0" algn="l">
              <a:lnSpc>
                <a:spcPct val="95000"/>
              </a:lnSpc>
              <a:spcBef>
                <a:spcPts val="496"/>
              </a:spcBef>
              <a:spcAft>
                <a:spcPts val="0"/>
              </a:spcAft>
              <a:buClr>
                <a:schemeClr val="dk1"/>
              </a:buClr>
              <a:buSzPts val="2480"/>
              <a:buNone/>
            </a:pPr>
            <a:r>
              <a:t/>
            </a:r>
            <a:endParaRPr b="1" sz="1507"/>
          </a:p>
          <a:p>
            <a:pPr indent="-185420" lvl="0" marL="342900" rtl="0" algn="l">
              <a:lnSpc>
                <a:spcPct val="95000"/>
              </a:lnSpc>
              <a:spcBef>
                <a:spcPts val="496"/>
              </a:spcBef>
              <a:spcAft>
                <a:spcPts val="1200"/>
              </a:spcAft>
              <a:buClr>
                <a:schemeClr val="dk1"/>
              </a:buClr>
              <a:buSzPts val="2480"/>
              <a:buNone/>
            </a:pPr>
            <a:r>
              <a:t/>
            </a:r>
            <a:endParaRPr b="1" sz="1507"/>
          </a:p>
        </p:txBody>
      </p:sp>
      <p:pic>
        <p:nvPicPr>
          <p:cNvPr id="382" name="Google Shape;382;p54"/>
          <p:cNvPicPr preferRelativeResize="0"/>
          <p:nvPr/>
        </p:nvPicPr>
        <p:blipFill rotWithShape="1">
          <a:blip r:embed="rId3">
            <a:alphaModFix/>
          </a:blip>
          <a:srcRect b="0" l="0" r="0" t="0"/>
          <a:stretch/>
        </p:blipFill>
        <p:spPr>
          <a:xfrm>
            <a:off x="6147050" y="1515125"/>
            <a:ext cx="2525191" cy="100250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6" name="Shape 386"/>
        <p:cNvGrpSpPr/>
        <p:nvPr/>
      </p:nvGrpSpPr>
      <p:grpSpPr>
        <a:xfrm>
          <a:off x="0" y="0"/>
          <a:ext cx="0" cy="0"/>
          <a:chOff x="0" y="0"/>
          <a:chExt cx="0" cy="0"/>
        </a:xfrm>
      </p:grpSpPr>
      <p:sp>
        <p:nvSpPr>
          <p:cNvPr id="387" name="Google Shape;387;p55"/>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Regular Expressions</a:t>
            </a:r>
            <a:endParaRPr/>
          </a:p>
          <a:p>
            <a:pPr indent="-342900" lvl="0" marL="914400" rtl="0" algn="l">
              <a:spcBef>
                <a:spcPts val="0"/>
              </a:spcBef>
              <a:spcAft>
                <a:spcPts val="0"/>
              </a:spcAft>
              <a:buSzPts val="1800"/>
              <a:buChar char="●"/>
            </a:pPr>
            <a:r>
              <a:rPr lang="en" sz="1800"/>
              <a:t>Define Regular Expression(RegEx)</a:t>
            </a:r>
            <a:endParaRPr sz="1800"/>
          </a:p>
          <a:p>
            <a:pPr indent="-342900" lvl="0" marL="914400" rtl="0" algn="l">
              <a:spcBef>
                <a:spcPts val="0"/>
              </a:spcBef>
              <a:spcAft>
                <a:spcPts val="0"/>
              </a:spcAft>
              <a:buSzPts val="1800"/>
              <a:buChar char="●"/>
            </a:pPr>
            <a:r>
              <a:rPr lang="en" sz="1800"/>
              <a:t>Applications of RegEx</a:t>
            </a:r>
            <a:endParaRPr sz="1800"/>
          </a:p>
          <a:p>
            <a:pPr indent="-342900" lvl="0" marL="914400" rtl="0" algn="l">
              <a:spcBef>
                <a:spcPts val="0"/>
              </a:spcBef>
              <a:spcAft>
                <a:spcPts val="0"/>
              </a:spcAft>
              <a:buSzPts val="1800"/>
              <a:buChar char="●"/>
            </a:pPr>
            <a:r>
              <a:rPr lang="en" sz="1800"/>
              <a:t>How to design a RegEx expression</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RegEx Explained</a:t>
            </a:r>
            <a:endParaRPr/>
          </a:p>
        </p:txBody>
      </p:sp>
      <p:sp>
        <p:nvSpPr>
          <p:cNvPr id="393" name="Google Shape;393;p5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sz="1800"/>
              <a:t>Regular expressions are specially formatted strings used to find patterns in text and can be useful during information validation, to ensure that data is in a particular format.</a:t>
            </a:r>
            <a:endParaRPr b="1" sz="1800"/>
          </a:p>
          <a:p>
            <a:pPr indent="-342900" lvl="0" marL="457200" rtl="0" algn="l">
              <a:spcBef>
                <a:spcPts val="0"/>
              </a:spcBef>
              <a:spcAft>
                <a:spcPts val="0"/>
              </a:spcAft>
              <a:buSzPts val="1800"/>
              <a:buChar char="●"/>
            </a:pPr>
            <a:r>
              <a:rPr b="1" lang="en" sz="1800"/>
              <a:t>Regular expressions provide a powerful, flexible, and efficient method for processing text.</a:t>
            </a:r>
            <a:endParaRPr b="1" sz="1800"/>
          </a:p>
          <a:p>
            <a:pPr indent="-342900" lvl="0" marL="457200" rtl="0" algn="l">
              <a:spcBef>
                <a:spcPts val="0"/>
              </a:spcBef>
              <a:spcAft>
                <a:spcPts val="0"/>
              </a:spcAft>
              <a:buSzPts val="1800"/>
              <a:buChar char="●"/>
            </a:pPr>
            <a:r>
              <a:rPr b="1" lang="en" sz="1800"/>
              <a:t>There are numerous applications of Regular Expressions</a:t>
            </a:r>
            <a:endParaRPr b="1"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7"/>
          <p:cNvSpPr txBox="1"/>
          <p:nvPr>
            <p:ph type="title"/>
          </p:nvPr>
        </p:nvSpPr>
        <p:spPr>
          <a:xfrm>
            <a:off x="666300" y="1201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RegEx</a:t>
            </a:r>
            <a:endParaRPr/>
          </a:p>
        </p:txBody>
      </p:sp>
      <p:sp>
        <p:nvSpPr>
          <p:cNvPr id="399" name="Google Shape;399;p57"/>
          <p:cNvSpPr txBox="1"/>
          <p:nvPr>
            <p:ph idx="1" type="body"/>
          </p:nvPr>
        </p:nvSpPr>
        <p:spPr>
          <a:xfrm>
            <a:off x="729450" y="1736525"/>
            <a:ext cx="7688700" cy="3350100"/>
          </a:xfrm>
          <a:prstGeom prst="rect">
            <a:avLst/>
          </a:prstGeom>
        </p:spPr>
        <p:txBody>
          <a:bodyPr anchorCtr="0" anchor="t" bIns="91425" lIns="91425" spcFirstLastPara="1" rIns="91425" wrap="square" tIns="91425">
            <a:noAutofit/>
          </a:bodyPr>
          <a:lstStyle/>
          <a:p>
            <a:pPr indent="-345757" lvl="0" marL="457200" rtl="0" algn="l">
              <a:lnSpc>
                <a:spcPct val="95000"/>
              </a:lnSpc>
              <a:spcBef>
                <a:spcPts val="0"/>
              </a:spcBef>
              <a:spcAft>
                <a:spcPts val="0"/>
              </a:spcAft>
              <a:buSzPts val="1845"/>
              <a:buChar char="●"/>
            </a:pPr>
            <a:r>
              <a:rPr b="1" lang="en" sz="1845"/>
              <a:t>Compiler  </a:t>
            </a:r>
            <a:endParaRPr b="1" sz="1845"/>
          </a:p>
          <a:p>
            <a:pPr indent="-345757" lvl="1" marL="914400" rtl="0" algn="l">
              <a:lnSpc>
                <a:spcPct val="95000"/>
              </a:lnSpc>
              <a:spcBef>
                <a:spcPts val="0"/>
              </a:spcBef>
              <a:spcAft>
                <a:spcPts val="0"/>
              </a:spcAft>
              <a:buSzPts val="1845"/>
              <a:buChar char="○"/>
            </a:pPr>
            <a:r>
              <a:rPr b="1" lang="en" sz="1845"/>
              <a:t>RegEx facilitate the construction of a compiler. a large and complex regular expression is used to validate the syntax of a program.If the program code does not match the regular expression, the compiler knows that there is a syntax error within the code.</a:t>
            </a:r>
            <a:endParaRPr b="1" sz="1845"/>
          </a:p>
          <a:p>
            <a:pPr indent="-345757" lvl="0" marL="457200" rtl="0" algn="l">
              <a:lnSpc>
                <a:spcPct val="95000"/>
              </a:lnSpc>
              <a:spcBef>
                <a:spcPts val="0"/>
              </a:spcBef>
              <a:spcAft>
                <a:spcPts val="0"/>
              </a:spcAft>
              <a:buSzPts val="1845"/>
              <a:buChar char="●"/>
            </a:pPr>
            <a:r>
              <a:rPr b="1" lang="en" sz="1845"/>
              <a:t>Input Validation: Validate text to ensure that it matches a predefined pattern (such as an email address). </a:t>
            </a:r>
            <a:endParaRPr b="1" sz="1845"/>
          </a:p>
          <a:p>
            <a:pPr indent="-345757" lvl="0" marL="457200" rtl="0" algn="l">
              <a:lnSpc>
                <a:spcPct val="95000"/>
              </a:lnSpc>
              <a:spcBef>
                <a:spcPts val="0"/>
              </a:spcBef>
              <a:spcAft>
                <a:spcPts val="0"/>
              </a:spcAft>
              <a:buSzPts val="1845"/>
              <a:buChar char="●"/>
            </a:pPr>
            <a:r>
              <a:rPr b="1" lang="en" sz="1845"/>
              <a:t>Find specific character patterns.</a:t>
            </a:r>
            <a:endParaRPr b="1" sz="1845"/>
          </a:p>
          <a:p>
            <a:pPr indent="-345757" lvl="0" marL="457200" rtl="0" algn="l">
              <a:lnSpc>
                <a:spcPct val="95000"/>
              </a:lnSpc>
              <a:spcBef>
                <a:spcPts val="0"/>
              </a:spcBef>
              <a:spcAft>
                <a:spcPts val="0"/>
              </a:spcAft>
              <a:buSzPts val="1845"/>
              <a:buChar char="●"/>
            </a:pPr>
            <a:r>
              <a:rPr b="1" lang="en" sz="1845"/>
              <a:t>Extract, edit, replace, or delete text substrings.</a:t>
            </a:r>
            <a:endParaRPr b="1" sz="1845"/>
          </a:p>
          <a:p>
            <a:pPr indent="-345757" lvl="0" marL="457200" rtl="0" algn="l">
              <a:lnSpc>
                <a:spcPct val="95000"/>
              </a:lnSpc>
              <a:spcBef>
                <a:spcPts val="0"/>
              </a:spcBef>
              <a:spcAft>
                <a:spcPts val="0"/>
              </a:spcAft>
              <a:buSzPts val="1845"/>
              <a:buChar char="●"/>
            </a:pPr>
            <a:r>
              <a:rPr b="1" lang="en" sz="1845"/>
              <a:t>Add extracted strings to a collection in order to generate a report.</a:t>
            </a:r>
            <a:endParaRPr b="1" sz="1845"/>
          </a:p>
          <a:p>
            <a:pPr indent="-345757" lvl="1" marL="914400" rtl="0" algn="l">
              <a:lnSpc>
                <a:spcPct val="95000"/>
              </a:lnSpc>
              <a:spcBef>
                <a:spcPts val="0"/>
              </a:spcBef>
              <a:spcAft>
                <a:spcPts val="0"/>
              </a:spcAft>
              <a:buSzPts val="1845"/>
              <a:buChar char="○"/>
            </a:pPr>
            <a:r>
              <a:t/>
            </a:r>
            <a:endParaRPr b="1" sz="1845"/>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8"/>
          <p:cNvSpPr txBox="1"/>
          <p:nvPr>
            <p:ph type="title"/>
          </p:nvPr>
        </p:nvSpPr>
        <p:spPr>
          <a:xfrm>
            <a:off x="727650" y="1201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real life applications of RegEx</a:t>
            </a:r>
            <a:endParaRPr/>
          </a:p>
        </p:txBody>
      </p:sp>
      <p:sp>
        <p:nvSpPr>
          <p:cNvPr id="405" name="Google Shape;405;p58"/>
          <p:cNvSpPr txBox="1"/>
          <p:nvPr>
            <p:ph idx="1" type="body"/>
          </p:nvPr>
        </p:nvSpPr>
        <p:spPr>
          <a:xfrm>
            <a:off x="233150" y="1736550"/>
            <a:ext cx="8756400" cy="3407100"/>
          </a:xfrm>
          <a:prstGeom prst="rect">
            <a:avLst/>
          </a:prstGeom>
        </p:spPr>
        <p:txBody>
          <a:bodyPr anchorCtr="0" anchor="t" bIns="91425" lIns="91425" spcFirstLastPara="1" rIns="91425" wrap="square" tIns="91425">
            <a:noAutofit/>
          </a:bodyPr>
          <a:lstStyle/>
          <a:p>
            <a:pPr indent="-343058" lvl="0" marL="457200" rtl="0" algn="l">
              <a:lnSpc>
                <a:spcPct val="95000"/>
              </a:lnSpc>
              <a:spcBef>
                <a:spcPts val="0"/>
              </a:spcBef>
              <a:spcAft>
                <a:spcPts val="0"/>
              </a:spcAft>
              <a:buSzPts val="1803"/>
              <a:buChar char="●"/>
            </a:pPr>
            <a:r>
              <a:rPr b="1" lang="en" sz="1802"/>
              <a:t>Extracting emails from a document: A lot of times, the sales and marketing teams might require finding/extracting emails and other contact information from large text documents.</a:t>
            </a:r>
            <a:endParaRPr b="1" sz="1802"/>
          </a:p>
          <a:p>
            <a:pPr indent="-343058" lvl="0" marL="457200" rtl="0" algn="l">
              <a:lnSpc>
                <a:spcPct val="95000"/>
              </a:lnSpc>
              <a:spcBef>
                <a:spcPts val="0"/>
              </a:spcBef>
              <a:spcAft>
                <a:spcPts val="0"/>
              </a:spcAft>
              <a:buSzPts val="1803"/>
              <a:buChar char="●"/>
            </a:pPr>
            <a:r>
              <a:rPr b="1" lang="en" sz="1802"/>
              <a:t>Regular Expressions for Web Scraping (Data Collection): One can simply scrape websites like Wikipedia etc. to collect/generate data. But web scraping has its own issues –the downloaded data is usually messy and full of noise. This is where Regex can be used effectively.</a:t>
            </a:r>
            <a:endParaRPr b="1" sz="1802"/>
          </a:p>
          <a:p>
            <a:pPr indent="-343058" lvl="0" marL="457200" rtl="0" algn="l">
              <a:lnSpc>
                <a:spcPct val="95000"/>
              </a:lnSpc>
              <a:spcBef>
                <a:spcPts val="0"/>
              </a:spcBef>
              <a:spcAft>
                <a:spcPts val="0"/>
              </a:spcAft>
              <a:buSzPts val="1803"/>
              <a:buChar char="●"/>
            </a:pPr>
            <a:r>
              <a:rPr b="1" lang="en" sz="1802"/>
              <a:t>Working with Date-Time features: regex enables you to work with different date formats</a:t>
            </a:r>
            <a:endParaRPr b="1" sz="1802"/>
          </a:p>
          <a:p>
            <a:pPr indent="-343058" lvl="0" marL="457200" rtl="0" algn="l">
              <a:lnSpc>
                <a:spcPct val="95000"/>
              </a:lnSpc>
              <a:spcBef>
                <a:spcPts val="0"/>
              </a:spcBef>
              <a:spcAft>
                <a:spcPts val="0"/>
              </a:spcAft>
              <a:buSzPts val="1803"/>
              <a:buChar char="●"/>
            </a:pPr>
            <a:r>
              <a:rPr b="1" lang="en" sz="1802"/>
              <a:t>Using Regex for Text Pre-processing (NLP): removing inconsistent data when working with data collected either manually or web scraped data.</a:t>
            </a:r>
            <a:endParaRPr b="1" sz="1802"/>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design apps with RegEx</a:t>
            </a:r>
            <a:endParaRPr/>
          </a:p>
        </p:txBody>
      </p:sp>
      <p:sp>
        <p:nvSpPr>
          <p:cNvPr id="411" name="Google Shape;411;p59"/>
          <p:cNvSpPr txBox="1"/>
          <p:nvPr>
            <p:ph idx="1" type="body"/>
          </p:nvPr>
        </p:nvSpPr>
        <p:spPr>
          <a:xfrm>
            <a:off x="185000" y="2078875"/>
            <a:ext cx="8701200" cy="2997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The centerpiece of text processing with regular expressions is the regular expression engine, which is represented by the </a:t>
            </a:r>
            <a:r>
              <a:rPr b="1" i="1" lang="en" sz="1700"/>
              <a:t>Sys</a:t>
            </a:r>
            <a:r>
              <a:rPr b="1" i="1" lang="en" sz="1700"/>
              <a:t>tem.Text</a:t>
            </a:r>
            <a:r>
              <a:rPr b="1" i="1" lang="en" sz="1700"/>
              <a:t>.RegularExpressions.Regex</a:t>
            </a:r>
            <a:r>
              <a:rPr b="1" lang="en" sz="1700"/>
              <a:t> object in .NET.</a:t>
            </a:r>
            <a:endParaRPr b="1" sz="1700"/>
          </a:p>
          <a:p>
            <a:pPr indent="-336550" lvl="0" marL="457200" rtl="0" algn="l">
              <a:spcBef>
                <a:spcPts val="0"/>
              </a:spcBef>
              <a:spcAft>
                <a:spcPts val="0"/>
              </a:spcAft>
              <a:buSzPts val="1700"/>
              <a:buChar char="●"/>
            </a:pPr>
            <a:r>
              <a:rPr b="1" lang="en" sz="1700"/>
              <a:t>Processing text using regular expressions requires that the regular expression engine be provided with the following two items of information:</a:t>
            </a:r>
            <a:endParaRPr b="1" sz="1700"/>
          </a:p>
          <a:p>
            <a:pPr indent="-336550" lvl="1" marL="914400" rtl="0" algn="l">
              <a:spcBef>
                <a:spcPts val="0"/>
              </a:spcBef>
              <a:spcAft>
                <a:spcPts val="0"/>
              </a:spcAft>
              <a:buSzPts val="1700"/>
              <a:buChar char="○"/>
            </a:pPr>
            <a:r>
              <a:rPr b="1" lang="en" sz="1700"/>
              <a:t>The regular expression pattern to identify in the text.</a:t>
            </a:r>
            <a:endParaRPr b="1" sz="1700"/>
          </a:p>
          <a:p>
            <a:pPr indent="-336550" lvl="1" marL="914400" rtl="0" algn="l">
              <a:spcBef>
                <a:spcPts val="0"/>
              </a:spcBef>
              <a:spcAft>
                <a:spcPts val="0"/>
              </a:spcAft>
              <a:buSzPts val="1700"/>
              <a:buChar char="○"/>
            </a:pPr>
            <a:r>
              <a:rPr b="1" lang="en" sz="1700"/>
              <a:t>The text to parse for the regular expression pattern.</a:t>
            </a:r>
            <a:endParaRPr b="1" sz="17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417" name="Google Shape;417;p6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The .NET Framework provides several classes to help developers recognize and manipulate regular expressions.</a:t>
            </a:r>
            <a:endParaRPr b="1" sz="1500"/>
          </a:p>
          <a:p>
            <a:pPr indent="0" lvl="0" marL="0" rtl="0" algn="l">
              <a:spcBef>
                <a:spcPts val="1200"/>
              </a:spcBef>
              <a:spcAft>
                <a:spcPts val="0"/>
              </a:spcAft>
              <a:buNone/>
            </a:pPr>
            <a:r>
              <a:rPr b="1" lang="en" sz="1500"/>
              <a:t>Class Regex (System.Text.RegularExpressions namespace) represents an immutable regular expression.</a:t>
            </a:r>
            <a:endParaRPr b="1" sz="1500"/>
          </a:p>
          <a:p>
            <a:pPr indent="0" lvl="0" marL="0" rtl="0" algn="l">
              <a:spcBef>
                <a:spcPts val="1200"/>
              </a:spcBef>
              <a:spcAft>
                <a:spcPts val="0"/>
              </a:spcAft>
              <a:buNone/>
            </a:pPr>
            <a:r>
              <a:t/>
            </a:r>
            <a:endParaRPr b="1" sz="1500"/>
          </a:p>
          <a:p>
            <a:pPr indent="0" lvl="0" marL="0" rtl="0" algn="l">
              <a:spcBef>
                <a:spcPts val="1200"/>
              </a:spcBef>
              <a:spcAft>
                <a:spcPts val="1200"/>
              </a:spcAft>
              <a:buNone/>
            </a:pPr>
            <a:r>
              <a:t/>
            </a:r>
            <a:endParaRPr b="1" sz="15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1"/>
          <p:cNvSpPr txBox="1"/>
          <p:nvPr>
            <p:ph type="title"/>
          </p:nvPr>
        </p:nvSpPr>
        <p:spPr>
          <a:xfrm>
            <a:off x="429491" y="0"/>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
              <a:t>Methods in Regex</a:t>
            </a:r>
            <a:endParaRPr b="1"/>
          </a:p>
        </p:txBody>
      </p:sp>
      <p:sp>
        <p:nvSpPr>
          <p:cNvPr id="423" name="Google Shape;423;p61"/>
          <p:cNvSpPr txBox="1"/>
          <p:nvPr>
            <p:ph idx="1" type="body"/>
          </p:nvPr>
        </p:nvSpPr>
        <p:spPr>
          <a:xfrm>
            <a:off x="124691" y="789709"/>
            <a:ext cx="8534400" cy="3943200"/>
          </a:xfrm>
          <a:prstGeom prst="rect">
            <a:avLst/>
          </a:prstGeom>
          <a:noFill/>
          <a:ln>
            <a:noFill/>
          </a:ln>
        </p:spPr>
        <p:txBody>
          <a:bodyPr anchorCtr="0" anchor="t" bIns="45700" lIns="91425" spcFirstLastPara="1" rIns="91425" wrap="square" tIns="45700">
            <a:noAutofit/>
          </a:bodyPr>
          <a:lstStyle/>
          <a:p>
            <a:pPr indent="-355600" lvl="0" marL="342900" rtl="0" algn="l">
              <a:spcBef>
                <a:spcPts val="0"/>
              </a:spcBef>
              <a:spcAft>
                <a:spcPts val="0"/>
              </a:spcAft>
              <a:buClr>
                <a:schemeClr val="dk1"/>
              </a:buClr>
              <a:buSzPts val="3400"/>
              <a:buChar char="●"/>
            </a:pPr>
            <a:r>
              <a:rPr b="1" lang="en" sz="1800"/>
              <a:t>Class Regex – represent an immutable regular expression.  </a:t>
            </a:r>
            <a:r>
              <a:rPr b="1" lang="en" sz="1600"/>
              <a:t>Contains static methods -  such as </a:t>
            </a:r>
            <a:endParaRPr b="1" sz="1600"/>
          </a:p>
          <a:p>
            <a:pPr indent="-203200" lvl="2" marL="1143000" rtl="0" algn="l">
              <a:lnSpc>
                <a:spcPct val="100000"/>
              </a:lnSpc>
              <a:spcBef>
                <a:spcPts val="480"/>
              </a:spcBef>
              <a:spcAft>
                <a:spcPts val="0"/>
              </a:spcAft>
              <a:buClr>
                <a:schemeClr val="dk1"/>
              </a:buClr>
              <a:buSzPts val="2000"/>
              <a:buChar char="■"/>
            </a:pPr>
            <a:r>
              <a:rPr b="1" lang="en" sz="1600"/>
              <a:t>Match()</a:t>
            </a:r>
            <a:r>
              <a:rPr b="1" lang="en" sz="1600"/>
              <a:t> that returns an object of class Match (represents a single regular expression match).</a:t>
            </a:r>
            <a:endParaRPr b="1" sz="1600"/>
          </a:p>
          <a:p>
            <a:pPr indent="-203200" lvl="2" marL="1143000" rtl="0" algn="l">
              <a:lnSpc>
                <a:spcPct val="100000"/>
              </a:lnSpc>
              <a:spcBef>
                <a:spcPts val="480"/>
              </a:spcBef>
              <a:spcAft>
                <a:spcPts val="0"/>
              </a:spcAft>
              <a:buClr>
                <a:schemeClr val="dk1"/>
              </a:buClr>
              <a:buSzPts val="2000"/>
              <a:buChar char="■"/>
            </a:pPr>
            <a:r>
              <a:rPr b="1" lang="en" sz="1600"/>
              <a:t>Matche</a:t>
            </a:r>
            <a:r>
              <a:rPr b="1" lang="en" sz="1600"/>
              <a:t>s() finds all matches of a regluar expression in an arbitrary string and returns a MatchCollection object (set of Matches).</a:t>
            </a:r>
            <a:endParaRPr b="1" sz="1600"/>
          </a:p>
          <a:p>
            <a:pPr indent="-203200" lvl="2" marL="1143000" rtl="0" algn="l">
              <a:lnSpc>
                <a:spcPct val="100000"/>
              </a:lnSpc>
              <a:spcBef>
                <a:spcPts val="480"/>
              </a:spcBef>
              <a:spcAft>
                <a:spcPts val="0"/>
              </a:spcAft>
              <a:buClr>
                <a:schemeClr val="dk1"/>
              </a:buClr>
              <a:buSzPts val="2000"/>
              <a:buChar char="■"/>
            </a:pPr>
            <a:r>
              <a:rPr b="1" lang="en" sz="1600"/>
              <a:t>IsMatch() </a:t>
            </a:r>
            <a:r>
              <a:rPr b="1" lang="en" sz="1600"/>
              <a:t>Indicates whether the regular expression specified in the Regex constructor finds a match in the specified input string</a:t>
            </a:r>
            <a:endParaRPr b="1" sz="1600"/>
          </a:p>
          <a:p>
            <a:pPr indent="-203200" lvl="2" marL="1143000" rtl="0" algn="l">
              <a:lnSpc>
                <a:spcPct val="100000"/>
              </a:lnSpc>
              <a:spcBef>
                <a:spcPts val="480"/>
              </a:spcBef>
              <a:spcAft>
                <a:spcPts val="0"/>
              </a:spcAft>
              <a:buClr>
                <a:schemeClr val="dk1"/>
              </a:buClr>
              <a:buSzPts val="2000"/>
              <a:buChar char="■"/>
            </a:pPr>
            <a:r>
              <a:rPr b="1" lang="en" sz="1600"/>
              <a:t>Other methods include Replace</a:t>
            </a:r>
            <a:r>
              <a:rPr b="1" lang="en" sz="1600"/>
              <a:t>()  </a:t>
            </a:r>
            <a:r>
              <a:rPr b="1" lang="en" sz="1600"/>
              <a:t>Split</a:t>
            </a:r>
            <a:r>
              <a:rPr b="1" lang="en" sz="1600"/>
              <a:t>()</a:t>
            </a:r>
            <a:endParaRPr b="1" sz="1600"/>
          </a:p>
          <a:p>
            <a:pPr indent="-76200" lvl="2" marL="1143000" rtl="0" algn="l">
              <a:spcBef>
                <a:spcPts val="480"/>
              </a:spcBef>
              <a:spcAft>
                <a:spcPts val="1200"/>
              </a:spcAft>
              <a:buClr>
                <a:schemeClr val="dk1"/>
              </a:buClr>
              <a:buSzPts val="2400"/>
              <a:buNone/>
            </a:pPr>
            <a:r>
              <a:t/>
            </a:r>
            <a:endParaRPr b="1" sz="16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2"/>
          <p:cNvSpPr txBox="1"/>
          <p:nvPr>
            <p:ph type="title"/>
          </p:nvPr>
        </p:nvSpPr>
        <p:spPr>
          <a:xfrm>
            <a:off x="1067100" y="63653"/>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
              <a:t>Examples: Using RegE</a:t>
            </a:r>
            <a:r>
              <a:rPr lang="en"/>
              <a:t>x Method </a:t>
            </a:r>
            <a:r>
              <a:rPr b="1" lang="en"/>
              <a:t>Replace </a:t>
            </a:r>
            <a:r>
              <a:rPr lang="en"/>
              <a:t>()</a:t>
            </a:r>
            <a:endParaRPr b="1"/>
          </a:p>
        </p:txBody>
      </p:sp>
      <p:sp>
        <p:nvSpPr>
          <p:cNvPr id="429" name="Google Shape;429;p62"/>
          <p:cNvSpPr txBox="1"/>
          <p:nvPr>
            <p:ph idx="1" type="body"/>
          </p:nvPr>
        </p:nvSpPr>
        <p:spPr>
          <a:xfrm>
            <a:off x="419100" y="793550"/>
            <a:ext cx="8305800" cy="4172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b="1" lang="en" sz="2000"/>
              <a:t>string pattern = @"(Mr\.? |Mrs\.? |Miss |Ms\.? )"; </a:t>
            </a:r>
            <a:endParaRPr b="1" sz="500"/>
          </a:p>
          <a:p>
            <a:pPr indent="0" lvl="0" marL="0" rtl="0" algn="l">
              <a:spcBef>
                <a:spcPts val="560"/>
              </a:spcBef>
              <a:spcAft>
                <a:spcPts val="0"/>
              </a:spcAft>
              <a:buClr>
                <a:schemeClr val="dk1"/>
              </a:buClr>
              <a:buSzPts val="2800"/>
              <a:buNone/>
            </a:pPr>
            <a:r>
              <a:rPr b="1" lang="en" sz="2000"/>
              <a:t>string[] names = { "Mr. Henry Hunt", "Ms. Sara Samuels", 	"Abraham 	Adams", "Ms. Nicole Norris" };</a:t>
            </a:r>
            <a:endParaRPr b="1" sz="500"/>
          </a:p>
          <a:p>
            <a:pPr indent="0" lvl="0" marL="0" rtl="0" algn="l">
              <a:spcBef>
                <a:spcPts val="560"/>
              </a:spcBef>
              <a:spcAft>
                <a:spcPts val="0"/>
              </a:spcAft>
              <a:buClr>
                <a:schemeClr val="dk1"/>
              </a:buClr>
              <a:buSzPts val="2800"/>
              <a:buNone/>
            </a:pPr>
            <a:r>
              <a:rPr b="1" lang="en" sz="2000"/>
              <a:t>foreach (string name in names) {Console.WriteLine(Regex.Replace(name, pattern, String.Empty)); }</a:t>
            </a:r>
            <a:endParaRPr b="1" sz="500"/>
          </a:p>
          <a:p>
            <a:pPr indent="0" lvl="1" marL="342900" rtl="0" algn="l">
              <a:spcBef>
                <a:spcPts val="560"/>
              </a:spcBef>
              <a:spcAft>
                <a:spcPts val="0"/>
              </a:spcAft>
              <a:buClr>
                <a:schemeClr val="dk1"/>
              </a:buClr>
              <a:buSzPts val="2800"/>
              <a:buNone/>
            </a:pPr>
            <a:r>
              <a:rPr b="1" lang="en" sz="1400"/>
              <a:t>Output</a:t>
            </a:r>
            <a:endParaRPr b="1" sz="1400"/>
          </a:p>
          <a:p>
            <a:pPr indent="0" lvl="1" marL="342900" rtl="0" algn="l">
              <a:spcBef>
                <a:spcPts val="480"/>
              </a:spcBef>
              <a:spcAft>
                <a:spcPts val="0"/>
              </a:spcAft>
              <a:buClr>
                <a:schemeClr val="dk1"/>
              </a:buClr>
              <a:buSzPts val="2400"/>
              <a:buNone/>
            </a:pPr>
            <a:r>
              <a:rPr b="1" lang="en" sz="1600"/>
              <a:t>Henry Hunt </a:t>
            </a:r>
            <a:endParaRPr b="1" sz="300"/>
          </a:p>
          <a:p>
            <a:pPr indent="0" lvl="1" marL="342900" rtl="0" algn="l">
              <a:spcBef>
                <a:spcPts val="480"/>
              </a:spcBef>
              <a:spcAft>
                <a:spcPts val="0"/>
              </a:spcAft>
              <a:buClr>
                <a:schemeClr val="dk1"/>
              </a:buClr>
              <a:buSzPts val="2400"/>
              <a:buNone/>
            </a:pPr>
            <a:r>
              <a:rPr b="1" lang="en" sz="1600"/>
              <a:t>Sara Samuels </a:t>
            </a:r>
            <a:endParaRPr b="1" sz="300"/>
          </a:p>
          <a:p>
            <a:pPr indent="0" lvl="1" marL="342900" rtl="0" algn="l">
              <a:spcBef>
                <a:spcPts val="480"/>
              </a:spcBef>
              <a:spcAft>
                <a:spcPts val="0"/>
              </a:spcAft>
              <a:buClr>
                <a:schemeClr val="dk1"/>
              </a:buClr>
              <a:buSzPts val="2400"/>
              <a:buNone/>
            </a:pPr>
            <a:r>
              <a:rPr b="1" lang="en" sz="1600"/>
              <a:t>Abraham Adams </a:t>
            </a:r>
            <a:endParaRPr b="1" sz="300"/>
          </a:p>
          <a:p>
            <a:pPr indent="0" lvl="1" marL="342900" rtl="0" algn="l">
              <a:spcBef>
                <a:spcPts val="560"/>
              </a:spcBef>
              <a:spcAft>
                <a:spcPts val="1200"/>
              </a:spcAft>
              <a:buClr>
                <a:schemeClr val="dk1"/>
              </a:buClr>
              <a:buSzPts val="2400"/>
              <a:buNone/>
            </a:pPr>
            <a:r>
              <a:rPr b="1" lang="en" sz="1600"/>
              <a:t>Nicole Norris</a:t>
            </a:r>
            <a:br>
              <a:rPr b="1" lang="en" sz="300"/>
            </a:br>
            <a:endParaRPr b="1" sz="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729450" y="1147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23" name="Google Shape;123;p18"/>
          <p:cNvSpPr txBox="1"/>
          <p:nvPr>
            <p:ph idx="1" type="body"/>
          </p:nvPr>
        </p:nvSpPr>
        <p:spPr>
          <a:xfrm>
            <a:off x="729450" y="1781275"/>
            <a:ext cx="7688700" cy="3095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Line 24 assigns to string2 a new string, using the String constructor that takes a character array as an argument.</a:t>
            </a:r>
            <a:endParaRPr b="1" sz="1500"/>
          </a:p>
          <a:p>
            <a:pPr indent="-323850" lvl="0" marL="457200" rtl="0" algn="l">
              <a:spcBef>
                <a:spcPts val="0"/>
              </a:spcBef>
              <a:spcAft>
                <a:spcPts val="0"/>
              </a:spcAft>
              <a:buSzPts val="1500"/>
              <a:buChar char="●"/>
            </a:pPr>
            <a:r>
              <a:rPr b="1" lang="en" sz="1500"/>
              <a:t>The new string contains a copy of the characters in array characterArray.</a:t>
            </a:r>
            <a:endParaRPr b="1" sz="1500"/>
          </a:p>
          <a:p>
            <a:pPr indent="-323850" lvl="0" marL="457200" rtl="0" algn="l">
              <a:spcBef>
                <a:spcPts val="0"/>
              </a:spcBef>
              <a:spcAft>
                <a:spcPts val="0"/>
              </a:spcAft>
              <a:buSzPts val="1500"/>
              <a:buChar char="●"/>
            </a:pPr>
            <a:r>
              <a:rPr b="1" lang="en" sz="1500"/>
              <a:t>Line 25 assigns to string3 a new string, using the String constructor that takes a char array and two int arguments. The second argument specifies the starting index position (the offset) from which characters in the array are copied. The third argument specifies the number of characters (the count) to be copied from the specified starting position in the array.</a:t>
            </a:r>
            <a:endParaRPr b="1" sz="1500"/>
          </a:p>
          <a:p>
            <a:pPr indent="-323850" lvl="0" marL="457200" rtl="0" algn="l">
              <a:spcBef>
                <a:spcPts val="0"/>
              </a:spcBef>
              <a:spcAft>
                <a:spcPts val="0"/>
              </a:spcAft>
              <a:buSzPts val="1500"/>
              <a:buChar char="●"/>
            </a:pPr>
            <a:r>
              <a:rPr b="1" lang="en" sz="1500"/>
              <a:t>Line 26 assigns to string4 a new string, using the String constructor that takes as arguments a character and an int specifying the number of times to repeat that character in the string. </a:t>
            </a:r>
            <a:endParaRPr b="1" sz="15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i="1" lang="en"/>
              <a:t>Method Replace() and Split() of Regex</a:t>
            </a:r>
            <a:endParaRPr/>
          </a:p>
        </p:txBody>
      </p:sp>
      <p:sp>
        <p:nvSpPr>
          <p:cNvPr id="435" name="Google Shape;435;p6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b="1" lang="en" sz="2400"/>
              <a:t>Regex </a:t>
            </a:r>
            <a:r>
              <a:rPr lang="en" sz="2400"/>
              <a:t>class</a:t>
            </a:r>
            <a:r>
              <a:rPr b="1" lang="en" sz="2400"/>
              <a:t> </a:t>
            </a:r>
            <a:r>
              <a:rPr lang="en" sz="2400"/>
              <a:t>provides</a:t>
            </a:r>
            <a:r>
              <a:rPr b="1" lang="en" sz="2400"/>
              <a:t> </a:t>
            </a:r>
            <a:r>
              <a:rPr lang="en" sz="2400"/>
              <a:t>static</a:t>
            </a:r>
            <a:r>
              <a:rPr b="1" lang="en" sz="2400"/>
              <a:t> </a:t>
            </a:r>
            <a:r>
              <a:rPr lang="en" sz="2400"/>
              <a:t>and</a:t>
            </a:r>
            <a:r>
              <a:rPr b="1" lang="en" sz="2400"/>
              <a:t> </a:t>
            </a:r>
            <a:r>
              <a:rPr lang="en" sz="2400"/>
              <a:t>instance versions of methods </a:t>
            </a:r>
            <a:r>
              <a:rPr b="1" i="1" lang="en" sz="2400"/>
              <a:t>Replace </a:t>
            </a:r>
            <a:r>
              <a:rPr i="1" lang="en" sz="2400"/>
              <a:t>and</a:t>
            </a:r>
            <a:r>
              <a:rPr b="1" i="1" lang="en" sz="2400"/>
              <a:t> Split. </a:t>
            </a:r>
            <a:endParaRPr sz="2400"/>
          </a:p>
          <a:p>
            <a:pPr indent="-285750" lvl="1" marL="742950" rtl="0" algn="just">
              <a:spcBef>
                <a:spcPts val="400"/>
              </a:spcBef>
              <a:spcAft>
                <a:spcPts val="0"/>
              </a:spcAft>
              <a:buClr>
                <a:schemeClr val="dk1"/>
              </a:buClr>
              <a:buSzPts val="2000"/>
              <a:buChar char="○"/>
            </a:pPr>
            <a:r>
              <a:rPr lang="en" sz="2000"/>
              <a:t>Replace() – is useful to replace parts of a string with another, and,</a:t>
            </a:r>
            <a:endParaRPr/>
          </a:p>
          <a:p>
            <a:pPr indent="-285750" lvl="1" marL="742950" rtl="0" algn="just">
              <a:spcBef>
                <a:spcPts val="400"/>
              </a:spcBef>
              <a:spcAft>
                <a:spcPts val="0"/>
              </a:spcAft>
              <a:buClr>
                <a:schemeClr val="dk1"/>
              </a:buClr>
              <a:buSzPts val="2000"/>
              <a:buChar char="○"/>
            </a:pPr>
            <a:r>
              <a:rPr lang="en" sz="2000"/>
              <a:t>Split() – is useful to split a string according to a regular expression. </a:t>
            </a:r>
            <a:endParaRPr/>
          </a:p>
          <a:p>
            <a:pPr indent="-190500" lvl="0" marL="342900" rtl="0" algn="just">
              <a:spcBef>
                <a:spcPts val="480"/>
              </a:spcBef>
              <a:spcAft>
                <a:spcPts val="1200"/>
              </a:spcAft>
              <a:buClr>
                <a:schemeClr val="dk1"/>
              </a:buClr>
              <a:buSzPts val="2400"/>
              <a:buNone/>
            </a:pPr>
            <a:r>
              <a:t/>
            </a:r>
            <a:endParaRPr sz="24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4"/>
          <p:cNvSpPr txBox="1"/>
          <p:nvPr>
            <p:ph type="title"/>
          </p:nvPr>
        </p:nvSpPr>
        <p:spPr>
          <a:xfrm>
            <a:off x="457200" y="114300"/>
            <a:ext cx="8229600" cy="479700"/>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Clr>
                <a:schemeClr val="dk1"/>
              </a:buClr>
              <a:buSzPts val="2400"/>
              <a:buFont typeface="Calibri"/>
              <a:buNone/>
            </a:pPr>
            <a:r>
              <a:rPr b="1" lang="en" sz="2400"/>
              <a:t>Replace() method</a:t>
            </a:r>
            <a:endParaRPr sz="2400"/>
          </a:p>
        </p:txBody>
      </p:sp>
      <p:sp>
        <p:nvSpPr>
          <p:cNvPr id="441" name="Google Shape;441;p64"/>
          <p:cNvSpPr txBox="1"/>
          <p:nvPr>
            <p:ph idx="1" type="body"/>
          </p:nvPr>
        </p:nvSpPr>
        <p:spPr>
          <a:xfrm>
            <a:off x="457200" y="571501"/>
            <a:ext cx="8229600" cy="2628900"/>
          </a:xfrm>
          <a:prstGeom prst="rect">
            <a:avLst/>
          </a:prstGeom>
          <a:noFill/>
          <a:ln>
            <a:noFill/>
          </a:ln>
        </p:spPr>
        <p:txBody>
          <a:bodyPr anchorCtr="0" anchor="t" bIns="45700" lIns="91425" spcFirstLastPara="1" rIns="91425" wrap="square" tIns="45700">
            <a:noAutofit/>
          </a:bodyPr>
          <a:lstStyle/>
          <a:p>
            <a:pPr indent="-323850" lvl="0" marL="342900" rtl="0" algn="l">
              <a:spcBef>
                <a:spcPts val="0"/>
              </a:spcBef>
              <a:spcAft>
                <a:spcPts val="0"/>
              </a:spcAft>
              <a:buClr>
                <a:schemeClr val="dk1"/>
              </a:buClr>
              <a:buSzPts val="1700"/>
              <a:buChar char="●"/>
            </a:pPr>
            <a:r>
              <a:rPr b="1" lang="en" sz="1700"/>
              <a:t>Method Replace replaces text in a string with new text wherever the original string matches a regular expression. It has two version – static and instance method </a:t>
            </a:r>
            <a:endParaRPr b="1" sz="1000"/>
          </a:p>
          <a:p>
            <a:pPr indent="-323850" lvl="0" marL="342900" rtl="0" algn="l">
              <a:spcBef>
                <a:spcPts val="400"/>
              </a:spcBef>
              <a:spcAft>
                <a:spcPts val="0"/>
              </a:spcAft>
              <a:buClr>
                <a:schemeClr val="dk1"/>
              </a:buClr>
              <a:buSzPts val="1700"/>
              <a:buChar char="●"/>
            </a:pPr>
            <a:r>
              <a:rPr b="1" lang="en" sz="1700"/>
              <a:t>Static</a:t>
            </a:r>
            <a:r>
              <a:rPr b="1" lang="en" sz="1700"/>
              <a:t> version of Replace()</a:t>
            </a:r>
            <a:endParaRPr b="1" sz="1000"/>
          </a:p>
          <a:p>
            <a:pPr indent="-323850" lvl="0" marL="342900" rtl="0" algn="l">
              <a:spcBef>
                <a:spcPts val="400"/>
              </a:spcBef>
              <a:spcAft>
                <a:spcPts val="0"/>
              </a:spcAft>
              <a:buClr>
                <a:schemeClr val="dk1"/>
              </a:buClr>
              <a:buSzPts val="1700"/>
              <a:buChar char="●"/>
            </a:pPr>
            <a:r>
              <a:rPr b="1" lang="en" sz="1700"/>
              <a:t>Takes three parameters—the string to modify, the string containing the regular expression to match and the replacement string. </a:t>
            </a:r>
            <a:endParaRPr b="1" sz="1000"/>
          </a:p>
          <a:p>
            <a:pPr indent="-323850" lvl="0" marL="342900" rtl="0" algn="l">
              <a:spcBef>
                <a:spcPts val="400"/>
              </a:spcBef>
              <a:spcAft>
                <a:spcPts val="0"/>
              </a:spcAft>
              <a:buClr>
                <a:schemeClr val="dk1"/>
              </a:buClr>
              <a:buSzPts val="1700"/>
              <a:buChar char="●"/>
            </a:pPr>
            <a:r>
              <a:rPr b="1" lang="en" sz="1700"/>
              <a:t>Replace replaces every instance of "*" in testString1 with "^".</a:t>
            </a:r>
            <a:endParaRPr b="1" sz="1000"/>
          </a:p>
          <a:p>
            <a:pPr indent="-266700" lvl="1" marL="742950" rtl="0" algn="l">
              <a:spcBef>
                <a:spcPts val="320"/>
              </a:spcBef>
              <a:spcAft>
                <a:spcPts val="0"/>
              </a:spcAft>
              <a:buClr>
                <a:srgbClr val="FF0000"/>
              </a:buClr>
              <a:buSzPts val="1300"/>
              <a:buChar char="○"/>
            </a:pPr>
            <a:r>
              <a:rPr b="1" lang="en" sz="1300">
                <a:solidFill>
                  <a:srgbClr val="FF0000"/>
                </a:solidFill>
              </a:rPr>
              <a:t>Notice the regular expression (@"\*") precedes character * with a backslash, \. </a:t>
            </a:r>
            <a:endParaRPr b="1" sz="800"/>
          </a:p>
          <a:p>
            <a:pPr indent="-323850" lvl="0" marL="342900" rtl="0" algn="l">
              <a:spcBef>
                <a:spcPts val="400"/>
              </a:spcBef>
              <a:spcAft>
                <a:spcPts val="1200"/>
              </a:spcAft>
              <a:buClr>
                <a:schemeClr val="dk1"/>
              </a:buClr>
              <a:buSzPts val="1700"/>
              <a:buChar char="●"/>
            </a:pPr>
            <a:r>
              <a:rPr b="1" lang="en" sz="1700"/>
              <a:t>Normally, * is a quantifier indicating that a regular expression should match any number of occurrences of a preceding pattern.</a:t>
            </a:r>
            <a:endParaRPr b="1" sz="1700"/>
          </a:p>
        </p:txBody>
      </p:sp>
      <p:pic>
        <p:nvPicPr>
          <p:cNvPr id="442" name="Google Shape;442;p64"/>
          <p:cNvPicPr preferRelativeResize="0"/>
          <p:nvPr/>
        </p:nvPicPr>
        <p:blipFill rotWithShape="1">
          <a:blip r:embed="rId3">
            <a:alphaModFix/>
          </a:blip>
          <a:srcRect b="0" l="0" r="0" t="0"/>
          <a:stretch/>
        </p:blipFill>
        <p:spPr>
          <a:xfrm>
            <a:off x="1577625" y="3876250"/>
            <a:ext cx="6301199" cy="614375"/>
          </a:xfrm>
          <a:prstGeom prst="rect">
            <a:avLst/>
          </a:prstGeom>
          <a:noFill/>
          <a:ln>
            <a:noFill/>
          </a:ln>
        </p:spPr>
      </p:pic>
      <p:pic>
        <p:nvPicPr>
          <p:cNvPr id="443" name="Google Shape;443;p64"/>
          <p:cNvPicPr preferRelativeResize="0"/>
          <p:nvPr/>
        </p:nvPicPr>
        <p:blipFill rotWithShape="1">
          <a:blip r:embed="rId4">
            <a:alphaModFix/>
          </a:blip>
          <a:srcRect b="0" l="0" r="0" t="0"/>
          <a:stretch/>
        </p:blipFill>
        <p:spPr>
          <a:xfrm>
            <a:off x="2484925" y="4552763"/>
            <a:ext cx="5772149" cy="41433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5"/>
          <p:cNvSpPr txBox="1"/>
          <p:nvPr>
            <p:ph type="title"/>
          </p:nvPr>
        </p:nvSpPr>
        <p:spPr>
          <a:xfrm>
            <a:off x="457200" y="205978"/>
            <a:ext cx="8229600" cy="422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57142"/>
              <a:buFont typeface="Calibri"/>
              <a:buNone/>
            </a:pPr>
            <a:r>
              <a:t/>
            </a:r>
            <a:endParaRPr/>
          </a:p>
        </p:txBody>
      </p:sp>
      <p:sp>
        <p:nvSpPr>
          <p:cNvPr id="449" name="Google Shape;449;p65"/>
          <p:cNvSpPr txBox="1"/>
          <p:nvPr>
            <p:ph idx="1" type="body"/>
          </p:nvPr>
        </p:nvSpPr>
        <p:spPr>
          <a:xfrm>
            <a:off x="457200" y="685800"/>
            <a:ext cx="8229600" cy="37944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1200"/>
              </a:spcAft>
              <a:buClr>
                <a:schemeClr val="dk1"/>
              </a:buClr>
              <a:buSzPts val="2400"/>
              <a:buChar char="●"/>
            </a:pPr>
            <a:r>
              <a:rPr lang="en" sz="2400"/>
              <a:t>Using </a:t>
            </a:r>
            <a:r>
              <a:rPr b="1" lang="en" sz="2400"/>
              <a:t>Replace() </a:t>
            </a:r>
            <a:r>
              <a:rPr lang="en" sz="2400"/>
              <a:t>instance method that uses the regular expression passed to the constructor for </a:t>
            </a:r>
            <a:r>
              <a:rPr b="1" lang="en" sz="2400"/>
              <a:t>testRegex1 </a:t>
            </a:r>
            <a:r>
              <a:rPr lang="en" sz="2400"/>
              <a:t>to perform the replacement operation. In this case, every match for the regular expression </a:t>
            </a:r>
            <a:r>
              <a:rPr b="1" lang="en" sz="2400"/>
              <a:t>"stars" </a:t>
            </a:r>
            <a:r>
              <a:rPr lang="en" sz="2400"/>
              <a:t>in</a:t>
            </a:r>
            <a:r>
              <a:rPr b="1" lang="en" sz="2400"/>
              <a:t> testString1 </a:t>
            </a:r>
            <a:r>
              <a:rPr lang="en" sz="2400"/>
              <a:t>is replaced with</a:t>
            </a:r>
            <a:r>
              <a:rPr b="1" lang="en" sz="2400"/>
              <a:t> "carets".</a:t>
            </a:r>
            <a:endParaRPr sz="2400"/>
          </a:p>
        </p:txBody>
      </p:sp>
      <p:pic>
        <p:nvPicPr>
          <p:cNvPr id="450" name="Google Shape;450;p65"/>
          <p:cNvPicPr preferRelativeResize="0"/>
          <p:nvPr/>
        </p:nvPicPr>
        <p:blipFill rotWithShape="1">
          <a:blip r:embed="rId3">
            <a:alphaModFix/>
          </a:blip>
          <a:srcRect b="0" l="0" r="0" t="0"/>
          <a:stretch/>
        </p:blipFill>
        <p:spPr>
          <a:xfrm>
            <a:off x="1252300" y="3787400"/>
            <a:ext cx="6397649" cy="582975"/>
          </a:xfrm>
          <a:prstGeom prst="rect">
            <a:avLst/>
          </a:prstGeom>
          <a:noFill/>
          <a:ln>
            <a:noFill/>
          </a:ln>
        </p:spPr>
      </p:pic>
      <p:pic>
        <p:nvPicPr>
          <p:cNvPr id="451" name="Google Shape;451;p65"/>
          <p:cNvPicPr preferRelativeResize="0"/>
          <p:nvPr/>
        </p:nvPicPr>
        <p:blipFill rotWithShape="1">
          <a:blip r:embed="rId4">
            <a:alphaModFix/>
          </a:blip>
          <a:srcRect b="0" l="2714" r="0" t="12503"/>
          <a:stretch/>
        </p:blipFill>
        <p:spPr>
          <a:xfrm>
            <a:off x="680751" y="4586225"/>
            <a:ext cx="8077201" cy="400050"/>
          </a:xfrm>
          <a:prstGeom prst="rect">
            <a:avLst/>
          </a:prstGeom>
          <a:noFill/>
          <a:ln>
            <a:noFill/>
          </a:ln>
        </p:spPr>
      </p:pic>
      <p:pic>
        <p:nvPicPr>
          <p:cNvPr id="452" name="Google Shape;452;p65"/>
          <p:cNvPicPr preferRelativeResize="0"/>
          <p:nvPr/>
        </p:nvPicPr>
        <p:blipFill rotWithShape="1">
          <a:blip r:embed="rId5">
            <a:alphaModFix/>
          </a:blip>
          <a:srcRect b="0" l="0" r="0" t="0"/>
          <a:stretch/>
        </p:blipFill>
        <p:spPr>
          <a:xfrm>
            <a:off x="905575" y="3263150"/>
            <a:ext cx="7332850" cy="3084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58" name="Google Shape;458;p6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55600" lvl="0" marL="342900" rtl="0" algn="l">
              <a:spcBef>
                <a:spcPts val="0"/>
              </a:spcBef>
              <a:spcAft>
                <a:spcPts val="1200"/>
              </a:spcAft>
              <a:buClr>
                <a:schemeClr val="dk1"/>
              </a:buClr>
              <a:buSzPts val="3400"/>
              <a:buChar char="●"/>
            </a:pPr>
            <a:r>
              <a:rPr lang="en" sz="1500"/>
              <a:t>Use of instance method Replace() to  </a:t>
            </a:r>
            <a:endParaRPr sz="1500"/>
          </a:p>
        </p:txBody>
      </p:sp>
      <p:pic>
        <p:nvPicPr>
          <p:cNvPr id="459" name="Google Shape;459;p66"/>
          <p:cNvPicPr preferRelativeResize="0"/>
          <p:nvPr/>
        </p:nvPicPr>
        <p:blipFill rotWithShape="1">
          <a:blip r:embed="rId3">
            <a:alphaModFix/>
          </a:blip>
          <a:srcRect b="0" l="0" r="0" t="0"/>
          <a:stretch/>
        </p:blipFill>
        <p:spPr>
          <a:xfrm>
            <a:off x="990600" y="2228850"/>
            <a:ext cx="4093369" cy="192881"/>
          </a:xfrm>
          <a:prstGeom prst="rect">
            <a:avLst/>
          </a:prstGeom>
          <a:noFill/>
          <a:ln>
            <a:noFill/>
          </a:ln>
        </p:spPr>
      </p:pic>
      <p:pic>
        <p:nvPicPr>
          <p:cNvPr id="460" name="Google Shape;460;p66"/>
          <p:cNvPicPr preferRelativeResize="0"/>
          <p:nvPr/>
        </p:nvPicPr>
        <p:blipFill rotWithShape="1">
          <a:blip r:embed="rId4">
            <a:alphaModFix/>
          </a:blip>
          <a:srcRect b="0" l="0" r="0" t="0"/>
          <a:stretch/>
        </p:blipFill>
        <p:spPr>
          <a:xfrm>
            <a:off x="990600" y="2514600"/>
            <a:ext cx="7239001" cy="521494"/>
          </a:xfrm>
          <a:prstGeom prst="rect">
            <a:avLst/>
          </a:prstGeom>
          <a:noFill/>
          <a:ln>
            <a:noFill/>
          </a:ln>
        </p:spPr>
      </p:pic>
      <p:pic>
        <p:nvPicPr>
          <p:cNvPr id="461" name="Google Shape;461;p66"/>
          <p:cNvPicPr preferRelativeResize="0"/>
          <p:nvPr/>
        </p:nvPicPr>
        <p:blipFill rotWithShape="1">
          <a:blip r:embed="rId5">
            <a:alphaModFix/>
          </a:blip>
          <a:srcRect b="0" l="0" r="0" t="0"/>
          <a:stretch/>
        </p:blipFill>
        <p:spPr>
          <a:xfrm>
            <a:off x="914400" y="1885950"/>
            <a:ext cx="4993481" cy="250031"/>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Split() method of Regex</a:t>
            </a:r>
            <a:endParaRPr/>
          </a:p>
        </p:txBody>
      </p:sp>
      <p:sp>
        <p:nvSpPr>
          <p:cNvPr id="467" name="Google Shape;467;p67"/>
          <p:cNvSpPr txBox="1"/>
          <p:nvPr>
            <p:ph idx="1" type="body"/>
          </p:nvPr>
        </p:nvSpPr>
        <p:spPr>
          <a:xfrm>
            <a:off x="192900" y="1647400"/>
            <a:ext cx="8229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 sz="2000"/>
              <a:t>Method </a:t>
            </a:r>
            <a:r>
              <a:rPr b="1" lang="en" sz="2000"/>
              <a:t>Split </a:t>
            </a:r>
            <a:r>
              <a:rPr lang="en" sz="2000"/>
              <a:t>divides a string into several substrings</a:t>
            </a:r>
            <a:r>
              <a:rPr b="1" lang="en" sz="2000"/>
              <a:t>. </a:t>
            </a:r>
            <a:r>
              <a:rPr lang="en" sz="2000"/>
              <a:t>The original </a:t>
            </a:r>
            <a:r>
              <a:rPr b="1" lang="en" sz="2000"/>
              <a:t>string </a:t>
            </a:r>
            <a:r>
              <a:rPr lang="en" sz="2000"/>
              <a:t>is</a:t>
            </a:r>
            <a:r>
              <a:rPr b="1" lang="en" sz="2000"/>
              <a:t> </a:t>
            </a:r>
            <a:r>
              <a:rPr lang="en" sz="2000"/>
              <a:t>broken in any location that matches a specified regular expression. </a:t>
            </a:r>
            <a:endParaRPr/>
          </a:p>
          <a:p>
            <a:pPr indent="-342900" lvl="0" marL="342900" rtl="0" algn="l">
              <a:spcBef>
                <a:spcPts val="400"/>
              </a:spcBef>
              <a:spcAft>
                <a:spcPts val="0"/>
              </a:spcAft>
              <a:buClr>
                <a:schemeClr val="dk1"/>
              </a:buClr>
              <a:buSzPts val="2000"/>
              <a:buChar char="●"/>
            </a:pPr>
            <a:r>
              <a:rPr lang="en" sz="2000"/>
              <a:t>Method </a:t>
            </a:r>
            <a:r>
              <a:rPr b="1" lang="en" sz="2000"/>
              <a:t>Split returns </a:t>
            </a:r>
            <a:r>
              <a:rPr lang="en" sz="2000"/>
              <a:t>an array containing the substrings between matches for the regular expression.</a:t>
            </a:r>
            <a:endParaRPr/>
          </a:p>
          <a:p>
            <a:pPr indent="-342900" lvl="0" marL="342900" rtl="0" algn="l">
              <a:spcBef>
                <a:spcPts val="400"/>
              </a:spcBef>
              <a:spcAft>
                <a:spcPts val="1200"/>
              </a:spcAft>
              <a:buClr>
                <a:schemeClr val="dk1"/>
              </a:buClr>
              <a:buSzPts val="2000"/>
              <a:buChar char="●"/>
            </a:pPr>
            <a:r>
              <a:rPr lang="en" sz="2000"/>
              <a:t>We use the </a:t>
            </a:r>
            <a:r>
              <a:rPr b="1" lang="en" sz="2000"/>
              <a:t>static version of method Split to separate a strings that are  -separated by comma.</a:t>
            </a:r>
            <a:endParaRPr sz="2000"/>
          </a:p>
        </p:txBody>
      </p:sp>
      <p:pic>
        <p:nvPicPr>
          <p:cNvPr id="468" name="Google Shape;468;p67"/>
          <p:cNvPicPr preferRelativeResize="0"/>
          <p:nvPr/>
        </p:nvPicPr>
        <p:blipFill rotWithShape="1">
          <a:blip r:embed="rId3">
            <a:alphaModFix/>
          </a:blip>
          <a:srcRect b="0" l="0" r="0" t="0"/>
          <a:stretch/>
        </p:blipFill>
        <p:spPr>
          <a:xfrm>
            <a:off x="1407375" y="4676600"/>
            <a:ext cx="4893469" cy="285750"/>
          </a:xfrm>
          <a:prstGeom prst="rect">
            <a:avLst/>
          </a:prstGeom>
          <a:noFill/>
          <a:ln>
            <a:noFill/>
          </a:ln>
        </p:spPr>
      </p:pic>
      <p:pic>
        <p:nvPicPr>
          <p:cNvPr id="469" name="Google Shape;469;p67"/>
          <p:cNvPicPr preferRelativeResize="0"/>
          <p:nvPr/>
        </p:nvPicPr>
        <p:blipFill rotWithShape="1">
          <a:blip r:embed="rId4">
            <a:alphaModFix/>
          </a:blip>
          <a:srcRect b="0" l="0" r="0" t="0"/>
          <a:stretch/>
        </p:blipFill>
        <p:spPr>
          <a:xfrm>
            <a:off x="1451063" y="4383375"/>
            <a:ext cx="4907756" cy="25003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App</a:t>
            </a:r>
            <a:endParaRPr/>
          </a:p>
        </p:txBody>
      </p:sp>
      <p:sp>
        <p:nvSpPr>
          <p:cNvPr id="475" name="Google Shape;475;p68"/>
          <p:cNvSpPr txBox="1"/>
          <p:nvPr>
            <p:ph idx="1" type="body"/>
          </p:nvPr>
        </p:nvSpPr>
        <p:spPr>
          <a:xfrm>
            <a:off x="3275175" y="1939325"/>
            <a:ext cx="5046300" cy="3007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b="1" lang="en" sz="1110"/>
              <a:t>   private void comboBox1_SelectedIndexChanged(object sender, EventArgs e)</a:t>
            </a:r>
            <a:endParaRPr b="1" sz="1110"/>
          </a:p>
          <a:p>
            <a:pPr indent="0" lvl="0" marL="0" rtl="0" algn="l">
              <a:lnSpc>
                <a:spcPct val="105000"/>
              </a:lnSpc>
              <a:spcBef>
                <a:spcPts val="1200"/>
              </a:spcBef>
              <a:spcAft>
                <a:spcPts val="0"/>
              </a:spcAft>
              <a:buSzPts val="770"/>
              <a:buNone/>
            </a:pPr>
            <a:r>
              <a:rPr b="1" lang="en" sz="1110"/>
              <a:t>   {</a:t>
            </a:r>
            <a:endParaRPr b="1" sz="1110"/>
          </a:p>
          <a:p>
            <a:pPr indent="0" lvl="0" marL="0" rtl="0" algn="l">
              <a:lnSpc>
                <a:spcPct val="105000"/>
              </a:lnSpc>
              <a:spcBef>
                <a:spcPts val="1200"/>
              </a:spcBef>
              <a:spcAft>
                <a:spcPts val="0"/>
              </a:spcAft>
              <a:buSzPts val="770"/>
              <a:buNone/>
            </a:pPr>
            <a:r>
              <a:rPr b="1" lang="en" sz="1110"/>
              <a:t>   	textBox1.Text = "ABC123fgh46koli";</a:t>
            </a:r>
            <a:endParaRPr b="1" sz="1110"/>
          </a:p>
          <a:p>
            <a:pPr indent="0" lvl="0" marL="0" rtl="0" algn="l">
              <a:lnSpc>
                <a:spcPct val="105000"/>
              </a:lnSpc>
              <a:spcBef>
                <a:spcPts val="1200"/>
              </a:spcBef>
              <a:spcAft>
                <a:spcPts val="0"/>
              </a:spcAft>
              <a:buSzPts val="770"/>
              <a:buNone/>
            </a:pPr>
            <a:r>
              <a:rPr b="1" lang="en" sz="1110"/>
              <a:t>   	string pattern = "[a-zA-Z]+";</a:t>
            </a:r>
            <a:endParaRPr b="1" sz="1110"/>
          </a:p>
          <a:p>
            <a:pPr indent="0" lvl="0" marL="0" rtl="0" algn="l">
              <a:lnSpc>
                <a:spcPct val="105000"/>
              </a:lnSpc>
              <a:spcBef>
                <a:spcPts val="1200"/>
              </a:spcBef>
              <a:spcAft>
                <a:spcPts val="0"/>
              </a:spcAft>
              <a:buSzPts val="770"/>
              <a:buNone/>
            </a:pPr>
            <a:r>
              <a:rPr b="1" lang="en" sz="1110"/>
              <a:t>   	string[] result = Regex.Split(textBox1.Text, pattern);</a:t>
            </a:r>
            <a:endParaRPr b="1" sz="1110"/>
          </a:p>
          <a:p>
            <a:pPr indent="0" lvl="0" marL="0" rtl="0" algn="l">
              <a:lnSpc>
                <a:spcPct val="105000"/>
              </a:lnSpc>
              <a:spcBef>
                <a:spcPts val="1200"/>
              </a:spcBef>
              <a:spcAft>
                <a:spcPts val="0"/>
              </a:spcAft>
              <a:buSzPts val="770"/>
              <a:buNone/>
            </a:pPr>
            <a:r>
              <a:rPr b="1" lang="en" sz="1110"/>
              <a:t>   	foreach (string s in result)</a:t>
            </a:r>
            <a:endParaRPr b="1" sz="1110"/>
          </a:p>
          <a:p>
            <a:pPr indent="0" lvl="0" marL="0" rtl="0" algn="l">
              <a:lnSpc>
                <a:spcPct val="105000"/>
              </a:lnSpc>
              <a:spcBef>
                <a:spcPts val="1200"/>
              </a:spcBef>
              <a:spcAft>
                <a:spcPts val="0"/>
              </a:spcAft>
              <a:buSzPts val="770"/>
              <a:buNone/>
            </a:pPr>
            <a:r>
              <a:rPr b="1" lang="en" sz="1110"/>
              <a:t>   	{</a:t>
            </a:r>
            <a:endParaRPr b="1" sz="1110"/>
          </a:p>
          <a:p>
            <a:pPr indent="0" lvl="0" marL="0" rtl="0" algn="l">
              <a:lnSpc>
                <a:spcPct val="105000"/>
              </a:lnSpc>
              <a:spcBef>
                <a:spcPts val="1200"/>
              </a:spcBef>
              <a:spcAft>
                <a:spcPts val="0"/>
              </a:spcAft>
              <a:buSzPts val="770"/>
              <a:buNone/>
            </a:pPr>
            <a:r>
              <a:rPr b="1" lang="en" sz="1110"/>
              <a:t>       	label11.Text += s + "\n";</a:t>
            </a:r>
            <a:endParaRPr b="1" sz="1110"/>
          </a:p>
          <a:p>
            <a:pPr indent="0" lvl="0" marL="0" rtl="0" algn="l">
              <a:lnSpc>
                <a:spcPct val="105000"/>
              </a:lnSpc>
              <a:spcBef>
                <a:spcPts val="1200"/>
              </a:spcBef>
              <a:spcAft>
                <a:spcPts val="1200"/>
              </a:spcAft>
              <a:buSzPts val="770"/>
              <a:buNone/>
            </a:pPr>
            <a:r>
              <a:rPr b="1" lang="en" sz="1110"/>
              <a:t>   	}</a:t>
            </a:r>
            <a:endParaRPr b="1" sz="1110"/>
          </a:p>
        </p:txBody>
      </p:sp>
      <p:sp>
        <p:nvSpPr>
          <p:cNvPr id="476" name="Google Shape;476;p68"/>
          <p:cNvSpPr txBox="1"/>
          <p:nvPr>
            <p:ph idx="2" type="body"/>
          </p:nvPr>
        </p:nvSpPr>
        <p:spPr>
          <a:xfrm>
            <a:off x="140476" y="2058525"/>
            <a:ext cx="3053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7" name="Google Shape;477;p68"/>
          <p:cNvPicPr preferRelativeResize="0"/>
          <p:nvPr/>
        </p:nvPicPr>
        <p:blipFill>
          <a:blip r:embed="rId3">
            <a:alphaModFix/>
          </a:blip>
          <a:stretch>
            <a:fillRect/>
          </a:stretch>
        </p:blipFill>
        <p:spPr>
          <a:xfrm>
            <a:off x="140475" y="2058525"/>
            <a:ext cx="2952750" cy="2888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Elements of a RegEx </a:t>
            </a:r>
            <a:endParaRPr/>
          </a:p>
        </p:txBody>
      </p:sp>
      <p:sp>
        <p:nvSpPr>
          <p:cNvPr id="483" name="Google Shape;483;p6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31470" lvl="0" marL="342900" rtl="0" algn="l">
              <a:lnSpc>
                <a:spcPct val="100000"/>
              </a:lnSpc>
              <a:spcBef>
                <a:spcPts val="480"/>
              </a:spcBef>
              <a:spcAft>
                <a:spcPts val="0"/>
              </a:spcAft>
              <a:buClr>
                <a:srgbClr val="000000"/>
              </a:buClr>
              <a:buSzPct val="100000"/>
              <a:buFont typeface="Arial"/>
              <a:buChar char="•"/>
            </a:pPr>
            <a:r>
              <a:rPr lang="en" sz="2400">
                <a:solidFill>
                  <a:srgbClr val="000000"/>
                </a:solidFill>
                <a:latin typeface="Calibri"/>
                <a:ea typeface="Calibri"/>
                <a:cs typeface="Calibri"/>
                <a:sym typeface="Calibri"/>
              </a:rPr>
              <a:t>A character class is an escape sequence that represents a group of characters.</a:t>
            </a:r>
            <a:endParaRPr sz="3200">
              <a:solidFill>
                <a:srgbClr val="000000"/>
              </a:solidFill>
              <a:latin typeface="Calibri"/>
              <a:ea typeface="Calibri"/>
              <a:cs typeface="Calibri"/>
              <a:sym typeface="Calibri"/>
            </a:endParaRPr>
          </a:p>
          <a:p>
            <a:pPr indent="-274319" lvl="1" marL="742950" rtl="0" algn="l">
              <a:lnSpc>
                <a:spcPct val="100000"/>
              </a:lnSpc>
              <a:spcBef>
                <a:spcPts val="480"/>
              </a:spcBef>
              <a:spcAft>
                <a:spcPts val="0"/>
              </a:spcAft>
              <a:buClr>
                <a:srgbClr val="000000"/>
              </a:buClr>
              <a:buSzPct val="100000"/>
              <a:buFont typeface="Arial"/>
              <a:buChar char="–"/>
            </a:pPr>
            <a:r>
              <a:rPr lang="en" sz="2400">
                <a:solidFill>
                  <a:srgbClr val="000000"/>
                </a:solidFill>
                <a:latin typeface="Calibri"/>
                <a:ea typeface="Calibri"/>
                <a:cs typeface="Calibri"/>
                <a:sym typeface="Calibri"/>
              </a:rPr>
              <a:t>A word character is any alphanumeric character or underscore. </a:t>
            </a:r>
            <a:endParaRPr sz="2800">
              <a:solidFill>
                <a:srgbClr val="000000"/>
              </a:solidFill>
              <a:latin typeface="Calibri"/>
              <a:ea typeface="Calibri"/>
              <a:cs typeface="Calibri"/>
              <a:sym typeface="Calibri"/>
            </a:endParaRPr>
          </a:p>
          <a:p>
            <a:pPr indent="-274319" lvl="1" marL="742950" rtl="0" algn="l">
              <a:lnSpc>
                <a:spcPct val="100000"/>
              </a:lnSpc>
              <a:spcBef>
                <a:spcPts val="480"/>
              </a:spcBef>
              <a:spcAft>
                <a:spcPts val="0"/>
              </a:spcAft>
              <a:buClr>
                <a:srgbClr val="000000"/>
              </a:buClr>
              <a:buSzPct val="100000"/>
              <a:buFont typeface="Arial"/>
              <a:buChar char="–"/>
            </a:pPr>
            <a:r>
              <a:rPr lang="en" sz="2400">
                <a:solidFill>
                  <a:srgbClr val="000000"/>
                </a:solidFill>
                <a:latin typeface="Calibri"/>
                <a:ea typeface="Calibri"/>
                <a:cs typeface="Calibri"/>
                <a:sym typeface="Calibri"/>
              </a:rPr>
              <a:t>A whitespace character is a space, a tab, a carriage return, a newline or a form feed. </a:t>
            </a:r>
            <a:endParaRPr sz="2800">
              <a:solidFill>
                <a:srgbClr val="000000"/>
              </a:solidFill>
              <a:latin typeface="Calibri"/>
              <a:ea typeface="Calibri"/>
              <a:cs typeface="Calibri"/>
              <a:sym typeface="Calibri"/>
            </a:endParaRPr>
          </a:p>
          <a:p>
            <a:pPr indent="-274319" lvl="1" marL="742950" rtl="0" algn="l">
              <a:lnSpc>
                <a:spcPct val="100000"/>
              </a:lnSpc>
              <a:spcBef>
                <a:spcPts val="480"/>
              </a:spcBef>
              <a:spcAft>
                <a:spcPts val="0"/>
              </a:spcAft>
              <a:buClr>
                <a:srgbClr val="000000"/>
              </a:buClr>
              <a:buSzPct val="100000"/>
              <a:buFont typeface="Arial"/>
              <a:buChar char="–"/>
            </a:pPr>
            <a:r>
              <a:rPr lang="en" sz="2400">
                <a:solidFill>
                  <a:srgbClr val="000000"/>
                </a:solidFill>
                <a:latin typeface="Calibri"/>
                <a:ea typeface="Calibri"/>
                <a:cs typeface="Calibri"/>
                <a:sym typeface="Calibri"/>
              </a:rPr>
              <a:t>A digit is any numeric character.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0"/>
          <p:cNvSpPr txBox="1"/>
          <p:nvPr>
            <p:ph type="title"/>
          </p:nvPr>
        </p:nvSpPr>
        <p:spPr>
          <a:xfrm>
            <a:off x="668450" y="596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89" name="Google Shape;489;p70"/>
          <p:cNvSpPr txBox="1"/>
          <p:nvPr>
            <p:ph idx="1" type="body"/>
          </p:nvPr>
        </p:nvSpPr>
        <p:spPr>
          <a:xfrm>
            <a:off x="729450" y="1264525"/>
            <a:ext cx="7688700" cy="3822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b="1" lang="en" sz="1500"/>
              <a:t>\-&gt; Marks the next character as either a special character or escapes a literal. For example, "n" matches the character "n". "\n" matches a newline character. The sequence "\\" matches "\" and "\(" matches "(".</a:t>
            </a:r>
            <a:endParaRPr b="1" sz="1500"/>
          </a:p>
          <a:p>
            <a:pPr indent="-323850" lvl="0" marL="457200" rtl="0" algn="l">
              <a:spcBef>
                <a:spcPts val="0"/>
              </a:spcBef>
              <a:spcAft>
                <a:spcPts val="0"/>
              </a:spcAft>
              <a:buSzPts val="1500"/>
              <a:buChar char="●"/>
            </a:pPr>
            <a:r>
              <a:rPr b="1" lang="en" sz="1500"/>
              <a:t>^ -&gt; first character in a string(starts with)</a:t>
            </a:r>
            <a:endParaRPr b="1" sz="1500"/>
          </a:p>
          <a:p>
            <a:pPr indent="-323850" lvl="0" marL="457200" rtl="0" algn="l">
              <a:spcBef>
                <a:spcPts val="0"/>
              </a:spcBef>
              <a:spcAft>
                <a:spcPts val="0"/>
              </a:spcAft>
              <a:buSzPts val="1500"/>
              <a:buChar char="●"/>
            </a:pPr>
            <a:r>
              <a:rPr b="1" lang="en" sz="1500"/>
              <a:t>$-&gt; ends with</a:t>
            </a:r>
            <a:endParaRPr b="1" sz="1500"/>
          </a:p>
          <a:p>
            <a:pPr indent="-323850" lvl="0" marL="457200" rtl="0" algn="l">
              <a:spcBef>
                <a:spcPts val="0"/>
              </a:spcBef>
              <a:spcAft>
                <a:spcPts val="0"/>
              </a:spcAft>
              <a:buSzPts val="1500"/>
              <a:buChar char="●"/>
            </a:pPr>
            <a:r>
              <a:rPr b="1" lang="en" sz="1500"/>
              <a:t>* -&gt; Matches the preceding character zero or more times. For example, "zo*" matches either "z" or "zoo".</a:t>
            </a:r>
            <a:endParaRPr b="1" sz="1500"/>
          </a:p>
          <a:p>
            <a:pPr indent="-323850" lvl="0" marL="457200" rtl="0" algn="l">
              <a:spcBef>
                <a:spcPts val="0"/>
              </a:spcBef>
              <a:spcAft>
                <a:spcPts val="0"/>
              </a:spcAft>
              <a:buSzPts val="1500"/>
              <a:buChar char="●"/>
            </a:pPr>
            <a:r>
              <a:rPr b="1" lang="en" sz="1500"/>
              <a:t>+ -&gt; Matches the preceding character one or more times. For example, "zo+" matches "zoo" but not "z".</a:t>
            </a:r>
            <a:endParaRPr b="1" sz="1500"/>
          </a:p>
          <a:p>
            <a:pPr indent="-323850" lvl="0" marL="457200" rtl="0" algn="l">
              <a:spcBef>
                <a:spcPts val="0"/>
              </a:spcBef>
              <a:spcAft>
                <a:spcPts val="0"/>
              </a:spcAft>
              <a:buSzPts val="1500"/>
              <a:buChar char="●"/>
            </a:pPr>
            <a:r>
              <a:rPr b="1" lang="en" sz="1500"/>
              <a:t>? -&gt; Matches the preceding character zero or one time. For example, "a?ve?" matches the "ve" in "never". </a:t>
            </a:r>
            <a:endParaRPr b="1" sz="1500"/>
          </a:p>
          <a:p>
            <a:pPr indent="-323850" lvl="0" marL="457200" rtl="0" algn="l">
              <a:spcBef>
                <a:spcPts val="0"/>
              </a:spcBef>
              <a:spcAft>
                <a:spcPts val="0"/>
              </a:spcAft>
              <a:buSzPts val="1500"/>
              <a:buChar char="●"/>
            </a:pPr>
            <a:r>
              <a:rPr b="1" lang="en" sz="1500"/>
              <a:t>. -&gt;Matches any single character except a newline character. </a:t>
            </a:r>
            <a:endParaRPr b="1" sz="15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1"/>
          <p:cNvSpPr txBox="1"/>
          <p:nvPr>
            <p:ph type="title"/>
          </p:nvPr>
        </p:nvSpPr>
        <p:spPr>
          <a:xfrm>
            <a:off x="345375" y="364579"/>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495" name="Google Shape;495;p71"/>
          <p:cNvSpPr txBox="1"/>
          <p:nvPr>
            <p:ph idx="1" type="body"/>
          </p:nvPr>
        </p:nvSpPr>
        <p:spPr>
          <a:xfrm>
            <a:off x="345375" y="1930250"/>
            <a:ext cx="8229600" cy="3284400"/>
          </a:xfrm>
          <a:prstGeom prst="rect">
            <a:avLst/>
          </a:prstGeom>
          <a:noFill/>
          <a:ln>
            <a:noFill/>
          </a:ln>
        </p:spPr>
        <p:txBody>
          <a:bodyPr anchorCtr="0" anchor="t" bIns="45700" lIns="91425" spcFirstLastPara="1" rIns="91425" wrap="square" tIns="45700">
            <a:normAutofit/>
          </a:bodyPr>
          <a:lstStyle/>
          <a:p>
            <a:pPr indent="0" lvl="0" marL="342900" rtl="0" algn="l">
              <a:lnSpc>
                <a:spcPct val="100000"/>
              </a:lnSpc>
              <a:spcBef>
                <a:spcPts val="0"/>
              </a:spcBef>
              <a:spcAft>
                <a:spcPts val="0"/>
              </a:spcAft>
              <a:buNone/>
            </a:pPr>
            <a:r>
              <a:rPr b="1" lang="en" sz="1900"/>
              <a:t>Elements of RegularExpressions</a:t>
            </a:r>
            <a:endParaRPr b="1" sz="1900"/>
          </a:p>
          <a:p>
            <a:pPr indent="-266700" lvl="0" marL="342900" rtl="0" algn="l">
              <a:lnSpc>
                <a:spcPct val="100000"/>
              </a:lnSpc>
              <a:spcBef>
                <a:spcPts val="640"/>
              </a:spcBef>
              <a:spcAft>
                <a:spcPts val="0"/>
              </a:spcAft>
              <a:buClr>
                <a:schemeClr val="dk1"/>
              </a:buClr>
              <a:buSzPts val="2000"/>
              <a:buAutoNum type="arabicPeriod"/>
            </a:pPr>
            <a:r>
              <a:rPr b="1" lang="en" sz="2100"/>
              <a:t>[abc] 		a,b or c</a:t>
            </a:r>
            <a:endParaRPr b="1" sz="2100"/>
          </a:p>
          <a:p>
            <a:pPr indent="-266700" lvl="0" marL="342900" rtl="0" algn="l">
              <a:lnSpc>
                <a:spcPct val="100000"/>
              </a:lnSpc>
              <a:spcBef>
                <a:spcPts val="640"/>
              </a:spcBef>
              <a:spcAft>
                <a:spcPts val="0"/>
              </a:spcAft>
              <a:buClr>
                <a:schemeClr val="dk1"/>
              </a:buClr>
              <a:buSzPts val="2000"/>
              <a:buAutoNum type="arabicPeriod"/>
            </a:pPr>
            <a:r>
              <a:rPr b="1" lang="en" sz="2100"/>
              <a:t>[a-z]		a to z</a:t>
            </a:r>
            <a:endParaRPr b="1" sz="2100"/>
          </a:p>
          <a:p>
            <a:pPr indent="-266700" lvl="0" marL="342900" rtl="0" algn="l">
              <a:lnSpc>
                <a:spcPct val="100000"/>
              </a:lnSpc>
              <a:spcBef>
                <a:spcPts val="640"/>
              </a:spcBef>
              <a:spcAft>
                <a:spcPts val="0"/>
              </a:spcAft>
              <a:buClr>
                <a:schemeClr val="dk1"/>
              </a:buClr>
              <a:buSzPts val="2000"/>
              <a:buAutoNum type="arabicPeriod"/>
            </a:pPr>
            <a:r>
              <a:rPr b="1" lang="en" sz="2100"/>
              <a:t>[A-Z]		A to Z</a:t>
            </a:r>
            <a:endParaRPr b="1" sz="2100"/>
          </a:p>
          <a:p>
            <a:pPr indent="-266700" lvl="0" marL="342900" rtl="0" algn="l">
              <a:lnSpc>
                <a:spcPct val="100000"/>
              </a:lnSpc>
              <a:spcBef>
                <a:spcPts val="640"/>
              </a:spcBef>
              <a:spcAft>
                <a:spcPts val="0"/>
              </a:spcAft>
              <a:buClr>
                <a:schemeClr val="dk1"/>
              </a:buClr>
              <a:buSzPts val="2000"/>
              <a:buAutoNum type="arabicPeriod"/>
            </a:pPr>
            <a:r>
              <a:rPr b="1" lang="en" sz="2100"/>
              <a:t>[a-zA-z]		a to z A to Z</a:t>
            </a:r>
            <a:endParaRPr b="1" sz="2100"/>
          </a:p>
          <a:p>
            <a:pPr indent="-266700" lvl="0" marL="342900" rtl="0" algn="l">
              <a:lnSpc>
                <a:spcPct val="100000"/>
              </a:lnSpc>
              <a:spcBef>
                <a:spcPts val="640"/>
              </a:spcBef>
              <a:spcAft>
                <a:spcPts val="0"/>
              </a:spcAft>
              <a:buClr>
                <a:schemeClr val="dk1"/>
              </a:buClr>
              <a:buSzPts val="2000"/>
              <a:buAutoNum type="arabicPeriod"/>
            </a:pPr>
            <a:r>
              <a:rPr b="1" lang="en" sz="2100"/>
              <a:t>[0-9]		digits 0 to 9</a:t>
            </a:r>
            <a:endParaRPr b="1" sz="2100"/>
          </a:p>
          <a:p>
            <a:pPr indent="-139700" lvl="0" marL="342900" rtl="0" algn="l">
              <a:lnSpc>
                <a:spcPct val="100000"/>
              </a:lnSpc>
              <a:spcBef>
                <a:spcPts val="640"/>
              </a:spcBef>
              <a:spcAft>
                <a:spcPts val="1200"/>
              </a:spcAft>
              <a:buClr>
                <a:schemeClr val="dk1"/>
              </a:buClr>
              <a:buSzPts val="3200"/>
              <a:buNone/>
            </a:pPr>
            <a:r>
              <a:t/>
            </a:r>
            <a:endParaRPr/>
          </a:p>
        </p:txBody>
      </p:sp>
      <p:pic>
        <p:nvPicPr>
          <p:cNvPr id="496" name="Google Shape;496;p71"/>
          <p:cNvPicPr preferRelativeResize="0"/>
          <p:nvPr/>
        </p:nvPicPr>
        <p:blipFill rotWithShape="1">
          <a:blip r:embed="rId3">
            <a:alphaModFix/>
          </a:blip>
          <a:srcRect b="0" l="0" r="0" t="0"/>
          <a:stretch/>
        </p:blipFill>
        <p:spPr>
          <a:xfrm>
            <a:off x="-111825" y="158600"/>
            <a:ext cx="6857999" cy="17430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Quantifiers of RegEx</a:t>
            </a:r>
            <a:endParaRPr/>
          </a:p>
        </p:txBody>
      </p:sp>
      <p:sp>
        <p:nvSpPr>
          <p:cNvPr id="502" name="Google Shape;502;p72"/>
          <p:cNvSpPr txBox="1"/>
          <p:nvPr>
            <p:ph idx="1" type="body"/>
          </p:nvPr>
        </p:nvSpPr>
        <p:spPr>
          <a:xfrm>
            <a:off x="457200" y="914400"/>
            <a:ext cx="8229600" cy="4057800"/>
          </a:xfrm>
          <a:prstGeom prst="rect">
            <a:avLst/>
          </a:prstGeom>
          <a:noFill/>
          <a:ln>
            <a:noFill/>
          </a:ln>
        </p:spPr>
        <p:txBody>
          <a:bodyPr anchorCtr="0" anchor="t" bIns="45700" lIns="91425" spcFirstLastPara="1" rIns="91425" wrap="square" tIns="45700">
            <a:normAutofit/>
          </a:bodyPr>
          <a:lstStyle/>
          <a:p>
            <a:pPr indent="-317500" lvl="0" marL="342900" rtl="0" algn="l">
              <a:spcBef>
                <a:spcPts val="560"/>
              </a:spcBef>
              <a:spcAft>
                <a:spcPts val="0"/>
              </a:spcAft>
              <a:buClr>
                <a:schemeClr val="dk1"/>
              </a:buClr>
              <a:buSzPts val="2400"/>
              <a:buChar char="●"/>
            </a:pPr>
            <a:r>
              <a:rPr b="1" lang="en" sz="2400"/>
              <a:t>[ ]? 0 or 1 time</a:t>
            </a:r>
            <a:endParaRPr b="1" sz="900"/>
          </a:p>
          <a:p>
            <a:pPr indent="-317500" lvl="0" marL="342900" rtl="0" algn="l">
              <a:spcBef>
                <a:spcPts val="560"/>
              </a:spcBef>
              <a:spcAft>
                <a:spcPts val="0"/>
              </a:spcAft>
              <a:buClr>
                <a:schemeClr val="dk1"/>
              </a:buClr>
              <a:buSzPts val="2400"/>
              <a:buChar char="●"/>
            </a:pPr>
            <a:r>
              <a:rPr b="1" lang="en" sz="2400"/>
              <a:t>[]+ occurs one or more time</a:t>
            </a:r>
            <a:endParaRPr b="1" sz="900"/>
          </a:p>
          <a:p>
            <a:pPr indent="-317500" lvl="0" marL="342900" rtl="0" algn="l">
              <a:spcBef>
                <a:spcPts val="560"/>
              </a:spcBef>
              <a:spcAft>
                <a:spcPts val="0"/>
              </a:spcAft>
              <a:buClr>
                <a:schemeClr val="dk1"/>
              </a:buClr>
              <a:buSzPts val="2400"/>
              <a:buChar char="●"/>
            </a:pPr>
            <a:r>
              <a:rPr b="1" lang="en" sz="2400"/>
              <a:t>[]* occurs zero or more time </a:t>
            </a:r>
            <a:endParaRPr b="1" sz="900"/>
          </a:p>
          <a:p>
            <a:pPr indent="-317500" lvl="0" marL="342900" rtl="0" algn="l">
              <a:spcBef>
                <a:spcPts val="560"/>
              </a:spcBef>
              <a:spcAft>
                <a:spcPts val="0"/>
              </a:spcAft>
              <a:buClr>
                <a:schemeClr val="dk1"/>
              </a:buClr>
              <a:buSzPts val="2400"/>
              <a:buChar char="●"/>
            </a:pPr>
            <a:r>
              <a:rPr b="1" lang="en" sz="2400"/>
              <a:t>[]{n} occurs n times</a:t>
            </a:r>
            <a:endParaRPr b="1" sz="900"/>
          </a:p>
          <a:p>
            <a:pPr indent="-317500" lvl="0" marL="342900" rtl="0" algn="l">
              <a:spcBef>
                <a:spcPts val="560"/>
              </a:spcBef>
              <a:spcAft>
                <a:spcPts val="0"/>
              </a:spcAft>
              <a:buClr>
                <a:schemeClr val="dk1"/>
              </a:buClr>
              <a:buSzPts val="2400"/>
              <a:buChar char="●"/>
            </a:pPr>
            <a:r>
              <a:rPr b="1" lang="en" sz="2400"/>
              <a:t>[]{n,m} occurs in the range of n to m</a:t>
            </a:r>
            <a:endParaRPr b="1" sz="900"/>
          </a:p>
          <a:p>
            <a:pPr indent="-165100" lvl="0" marL="342900" rtl="0" algn="l">
              <a:spcBef>
                <a:spcPts val="560"/>
              </a:spcBef>
              <a:spcAft>
                <a:spcPts val="0"/>
              </a:spcAft>
              <a:buClr>
                <a:schemeClr val="dk1"/>
              </a:buClr>
              <a:buSzPts val="2800"/>
              <a:buNone/>
            </a:pPr>
            <a:r>
              <a:t/>
            </a:r>
            <a:endParaRPr b="1" sz="2400"/>
          </a:p>
          <a:p>
            <a:pPr indent="-165100" lvl="0" marL="342900" rtl="0" algn="l">
              <a:spcBef>
                <a:spcPts val="560"/>
              </a:spcBef>
              <a:spcAft>
                <a:spcPts val="1200"/>
              </a:spcAft>
              <a:buClr>
                <a:schemeClr val="dk1"/>
              </a:buClr>
              <a:buSzPts val="2800"/>
              <a:buNone/>
            </a:pPr>
            <a:r>
              <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627800" y="607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29" name="Google Shape;129;p19"/>
          <p:cNvSpPr txBox="1"/>
          <p:nvPr>
            <p:ph idx="1" type="body"/>
          </p:nvPr>
        </p:nvSpPr>
        <p:spPr>
          <a:xfrm>
            <a:off x="129725" y="1305200"/>
            <a:ext cx="8451600" cy="35883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Memory </a:t>
            </a:r>
            <a:r>
              <a:rPr lang="en" sz="1700"/>
              <a:t>representation</a:t>
            </a:r>
            <a:r>
              <a:rPr lang="en" sz="1700"/>
              <a:t> of strings</a:t>
            </a:r>
            <a:endParaRPr sz="1700"/>
          </a:p>
          <a:p>
            <a:pPr indent="-330200" lvl="1" marL="914400" rtl="0" algn="l">
              <a:spcBef>
                <a:spcPts val="0"/>
              </a:spcBef>
              <a:spcAft>
                <a:spcPts val="0"/>
              </a:spcAft>
              <a:buSzPts val="1600"/>
              <a:buChar char="○"/>
            </a:pPr>
            <a:r>
              <a:rPr b="1" lang="en" sz="1600"/>
              <a:t>If there are multiple </a:t>
            </a:r>
            <a:r>
              <a:rPr b="1" lang="en" sz="1600"/>
              <a:t>occurrences</a:t>
            </a:r>
            <a:r>
              <a:rPr b="1" lang="en" sz="1600"/>
              <a:t> of the same </a:t>
            </a:r>
            <a:r>
              <a:rPr b="1" i="1" lang="en" sz="1700"/>
              <a:t>string literal  </a:t>
            </a:r>
            <a:r>
              <a:rPr b="1" lang="en" sz="1700"/>
              <a:t>object in an application, a single copy of the string literal  object will be located from  each location in the program that uses the string literal. You can use the (==) or equals() to check if two  string objects </a:t>
            </a:r>
            <a:r>
              <a:rPr b="1" lang="en" sz="1700"/>
              <a:t>references</a:t>
            </a:r>
            <a:r>
              <a:rPr b="1" lang="en" sz="1700"/>
              <a:t> the same string literal.</a:t>
            </a:r>
            <a:endParaRPr b="1" sz="1700"/>
          </a:p>
          <a:p>
            <a:pPr indent="-336550" lvl="1" marL="914400" rtl="0" algn="l">
              <a:spcBef>
                <a:spcPts val="0"/>
              </a:spcBef>
              <a:spcAft>
                <a:spcPts val="0"/>
              </a:spcAft>
              <a:buSzPts val="1700"/>
              <a:buChar char="○"/>
            </a:pPr>
            <a:r>
              <a:t/>
            </a:r>
            <a:endParaRPr sz="1700"/>
          </a:p>
          <a:p>
            <a:pPr indent="-298450" lvl="1" marL="914400" rtl="0" algn="l">
              <a:spcBef>
                <a:spcPts val="0"/>
              </a:spcBef>
              <a:spcAft>
                <a:spcPts val="0"/>
              </a:spcAft>
              <a:buSzPts val="1100"/>
              <a:buChar char="○"/>
            </a:pPr>
            <a:r>
              <a:t/>
            </a:r>
            <a:endParaRPr/>
          </a:p>
        </p:txBody>
      </p:sp>
      <p:pic>
        <p:nvPicPr>
          <p:cNvPr id="130" name="Google Shape;130;p19"/>
          <p:cNvPicPr preferRelativeResize="0"/>
          <p:nvPr/>
        </p:nvPicPr>
        <p:blipFill>
          <a:blip r:embed="rId3">
            <a:alphaModFix/>
          </a:blip>
          <a:stretch>
            <a:fillRect/>
          </a:stretch>
        </p:blipFill>
        <p:spPr>
          <a:xfrm>
            <a:off x="855875" y="3017922"/>
            <a:ext cx="1892775" cy="1786050"/>
          </a:xfrm>
          <a:prstGeom prst="rect">
            <a:avLst/>
          </a:prstGeom>
          <a:noFill/>
          <a:ln>
            <a:noFill/>
          </a:ln>
        </p:spPr>
      </p:pic>
      <p:pic>
        <p:nvPicPr>
          <p:cNvPr id="131" name="Google Shape;131;p19"/>
          <p:cNvPicPr preferRelativeResize="0"/>
          <p:nvPr/>
        </p:nvPicPr>
        <p:blipFill>
          <a:blip r:embed="rId4">
            <a:alphaModFix/>
          </a:blip>
          <a:stretch>
            <a:fillRect/>
          </a:stretch>
        </p:blipFill>
        <p:spPr>
          <a:xfrm>
            <a:off x="3021025" y="3017925"/>
            <a:ext cx="5295476" cy="1786050"/>
          </a:xfrm>
          <a:prstGeom prst="rect">
            <a:avLst/>
          </a:prstGeom>
          <a:noFill/>
          <a:ln>
            <a:noFill/>
          </a:ln>
        </p:spPr>
      </p:pic>
      <p:sp>
        <p:nvSpPr>
          <p:cNvPr id="132" name="Google Shape;132;p19"/>
          <p:cNvSpPr/>
          <p:nvPr/>
        </p:nvSpPr>
        <p:spPr>
          <a:xfrm>
            <a:off x="2472125" y="4303875"/>
            <a:ext cx="732000" cy="254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
              <a:t>Exercise on Regex</a:t>
            </a:r>
            <a:endParaRPr/>
          </a:p>
        </p:txBody>
      </p:sp>
      <p:sp>
        <p:nvSpPr>
          <p:cNvPr id="508" name="Google Shape;508;p7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p>
            <a:pPr indent="-285750" lvl="0" marL="342900" rtl="0" algn="l">
              <a:spcBef>
                <a:spcPts val="0"/>
              </a:spcBef>
              <a:spcAft>
                <a:spcPts val="0"/>
              </a:spcAft>
              <a:buClr>
                <a:schemeClr val="dk1"/>
              </a:buClr>
              <a:buSzPts val="2300"/>
              <a:buChar char="●"/>
            </a:pPr>
            <a:r>
              <a:rPr b="1" lang="en" sz="1800"/>
              <a:t>Enter a character between a and z </a:t>
            </a:r>
            <a:endParaRPr b="1" sz="1800"/>
          </a:p>
          <a:p>
            <a:pPr indent="-285750" lvl="1" marL="742950" rtl="0" algn="l">
              <a:spcBef>
                <a:spcPts val="0"/>
              </a:spcBef>
              <a:spcAft>
                <a:spcPts val="0"/>
              </a:spcAft>
              <a:buSzPts val="1800"/>
              <a:buChar char="○"/>
            </a:pPr>
            <a:r>
              <a:rPr b="1" lang="en" sz="1800"/>
              <a:t>[a-z]</a:t>
            </a:r>
            <a:endParaRPr b="1" sz="1800"/>
          </a:p>
          <a:p>
            <a:pPr indent="-285750" lvl="0" marL="342900" rtl="0" algn="l">
              <a:spcBef>
                <a:spcPts val="0"/>
              </a:spcBef>
              <a:spcAft>
                <a:spcPts val="0"/>
              </a:spcAft>
              <a:buClr>
                <a:schemeClr val="dk1"/>
              </a:buClr>
              <a:buSzPts val="2300"/>
              <a:buChar char="●"/>
            </a:pPr>
            <a:r>
              <a:rPr b="1" lang="en" sz="1800"/>
              <a:t>Enter a character between a and z and with length of 2</a:t>
            </a:r>
            <a:endParaRPr b="1" sz="1800"/>
          </a:p>
          <a:p>
            <a:pPr indent="-285750" lvl="1" marL="742950" rtl="0" algn="l">
              <a:spcBef>
                <a:spcPts val="0"/>
              </a:spcBef>
              <a:spcAft>
                <a:spcPts val="0"/>
              </a:spcAft>
              <a:buSzPts val="1800"/>
              <a:buChar char="○"/>
            </a:pPr>
            <a:r>
              <a:rPr b="1" lang="en" sz="1800"/>
              <a:t>[a-z]{2}</a:t>
            </a:r>
            <a:endParaRPr b="1" sz="1800"/>
          </a:p>
          <a:p>
            <a:pPr indent="-285750" lvl="0" marL="342900" rtl="0" algn="l">
              <a:spcBef>
                <a:spcPts val="640"/>
              </a:spcBef>
              <a:spcAft>
                <a:spcPts val="0"/>
              </a:spcAft>
              <a:buClr>
                <a:schemeClr val="dk1"/>
              </a:buClr>
              <a:buSzPts val="2300"/>
              <a:buChar char="●"/>
            </a:pPr>
            <a:r>
              <a:rPr b="1" lang="en" sz="1800"/>
              <a:t>Enter a character between a and z and with length spanning from 1 up to 3</a:t>
            </a:r>
            <a:endParaRPr b="1" sz="1800"/>
          </a:p>
          <a:p>
            <a:pPr indent="-285750" lvl="1" marL="742950" rtl="0" algn="l">
              <a:spcBef>
                <a:spcPts val="640"/>
              </a:spcBef>
              <a:spcAft>
                <a:spcPts val="0"/>
              </a:spcAft>
              <a:buSzPts val="1800"/>
              <a:buChar char="○"/>
            </a:pPr>
            <a:r>
              <a:rPr b="1" lang="en" sz="1800"/>
              <a:t>[a-z]{1,3}</a:t>
            </a:r>
            <a:endParaRPr b="1" sz="1800"/>
          </a:p>
          <a:p>
            <a:pPr indent="-285750" lvl="0" marL="342900" rtl="0" algn="l">
              <a:spcBef>
                <a:spcPts val="640"/>
              </a:spcBef>
              <a:spcAft>
                <a:spcPts val="0"/>
              </a:spcAft>
              <a:buClr>
                <a:schemeClr val="dk1"/>
              </a:buClr>
              <a:buSzPts val="2300"/>
              <a:buChar char="●"/>
            </a:pPr>
            <a:r>
              <a:rPr b="1" lang="en" sz="1800"/>
              <a:t>Validate data with 8 digits fixed format</a:t>
            </a:r>
            <a:endParaRPr b="1" sz="1800"/>
          </a:p>
          <a:p>
            <a:pPr indent="-285750" lvl="1" marL="742950" rtl="0" algn="l">
              <a:spcBef>
                <a:spcPts val="640"/>
              </a:spcBef>
              <a:spcAft>
                <a:spcPts val="0"/>
              </a:spcAft>
              <a:buSzPts val="1800"/>
              <a:buChar char="○"/>
            </a:pPr>
            <a:r>
              <a:rPr b="1" lang="en" sz="1800"/>
              <a:t>[\d]{8}</a:t>
            </a:r>
            <a:endParaRPr b="1" sz="1800"/>
          </a:p>
          <a:p>
            <a:pPr indent="-285750" lvl="0" marL="342900" rtl="0" algn="l">
              <a:spcBef>
                <a:spcPts val="640"/>
              </a:spcBef>
              <a:spcAft>
                <a:spcPts val="1200"/>
              </a:spcAft>
              <a:buClr>
                <a:schemeClr val="dk1"/>
              </a:buClr>
              <a:buSzPts val="2300"/>
              <a:buChar char="●"/>
            </a:pPr>
            <a:r>
              <a:t/>
            </a:r>
            <a:endParaRPr b="1" sz="1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514" name="Google Shape;514;p7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74650" lvl="0" marL="457200" rtl="0" algn="l">
              <a:spcBef>
                <a:spcPts val="640"/>
              </a:spcBef>
              <a:spcAft>
                <a:spcPts val="0"/>
              </a:spcAft>
              <a:buClr>
                <a:schemeClr val="dk1"/>
              </a:buClr>
              <a:buSzPts val="2300"/>
              <a:buChar char="●"/>
            </a:pPr>
            <a:r>
              <a:rPr b="1" lang="en" sz="1800"/>
              <a:t>Validate invoice number that has the following format the first three are characters followed by 8 digits</a:t>
            </a:r>
            <a:endParaRPr b="1" sz="1800"/>
          </a:p>
          <a:p>
            <a:pPr indent="-311150" lvl="0" marL="457200" rtl="0" algn="l">
              <a:spcBef>
                <a:spcPts val="1200"/>
              </a:spcBef>
              <a:spcAft>
                <a:spcPts val="0"/>
              </a:spcAft>
              <a:buSzPts val="1300"/>
              <a:buChar char="●"/>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5"/>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READING ASSIGNMENT</a:t>
            </a:r>
            <a:endParaRPr/>
          </a:p>
        </p:txBody>
      </p:sp>
      <p:sp>
        <p:nvSpPr>
          <p:cNvPr id="520" name="Google Shape;520;p75"/>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361950" lvl="0" marL="457200" rtl="0" algn="l">
              <a:spcBef>
                <a:spcPts val="360"/>
              </a:spcBef>
              <a:spcAft>
                <a:spcPts val="0"/>
              </a:spcAft>
              <a:buSzPts val="2100"/>
              <a:buChar char="●"/>
            </a:pPr>
            <a:r>
              <a:rPr b="1" lang="en" sz="1600"/>
              <a:t>COMPARING STRINGS USING (==)</a:t>
            </a:r>
            <a:endParaRPr b="1" sz="1600"/>
          </a:p>
          <a:p>
            <a:pPr indent="-330200" lvl="0" marL="457200" rtl="0" algn="l">
              <a:spcBef>
                <a:spcPts val="0"/>
              </a:spcBef>
              <a:spcAft>
                <a:spcPts val="0"/>
              </a:spcAft>
              <a:buSzPts val="1600"/>
              <a:buChar char="●"/>
            </a:pPr>
            <a:r>
              <a:rPr b="1" lang="en" sz="1600"/>
              <a:t>Extract the numbers from date formats </a:t>
            </a:r>
            <a:endParaRPr b="1" sz="1600"/>
          </a:p>
          <a:p>
            <a:pPr indent="-330200" lvl="0" marL="457200" rtl="0" algn="l">
              <a:spcBef>
                <a:spcPts val="0"/>
              </a:spcBef>
              <a:spcAft>
                <a:spcPts val="0"/>
              </a:spcAft>
              <a:buSzPts val="1600"/>
              <a:buChar char="●"/>
            </a:pPr>
            <a:r>
              <a:rPr b="1" lang="en" sz="1600"/>
              <a:t>Sort array of strings in alphabetical order</a:t>
            </a:r>
            <a:endParaRPr b="1" sz="1600"/>
          </a:p>
          <a:p>
            <a:pPr indent="-330200" lvl="1" marL="914400" rtl="0" algn="l">
              <a:spcBef>
                <a:spcPts val="0"/>
              </a:spcBef>
              <a:spcAft>
                <a:spcPts val="0"/>
              </a:spcAft>
              <a:buSzPts val="1600"/>
              <a:buChar char="○"/>
            </a:pPr>
            <a:r>
              <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70125" y="596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Verbatim String</a:t>
            </a:r>
            <a:endParaRPr/>
          </a:p>
        </p:txBody>
      </p:sp>
      <p:sp>
        <p:nvSpPr>
          <p:cNvPr id="138" name="Google Shape;138;p20"/>
          <p:cNvSpPr txBox="1"/>
          <p:nvPr>
            <p:ph idx="1" type="body"/>
          </p:nvPr>
        </p:nvSpPr>
        <p:spPr>
          <a:xfrm>
            <a:off x="459450" y="1264525"/>
            <a:ext cx="7958700" cy="35580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SzPts val="1700"/>
              <a:buChar char="●"/>
            </a:pPr>
            <a:r>
              <a:rPr b="1" lang="en" sz="1700">
                <a:solidFill>
                  <a:srgbClr val="000000"/>
                </a:solidFill>
                <a:latin typeface="Arial"/>
                <a:ea typeface="Arial"/>
                <a:cs typeface="Arial"/>
                <a:sym typeface="Arial"/>
              </a:rPr>
              <a:t>Verbatim means "as is". </a:t>
            </a:r>
            <a:endParaRPr b="1" sz="1700">
              <a:solidFill>
                <a:srgbClr val="000000"/>
              </a:solidFill>
              <a:latin typeface="Arial"/>
              <a:ea typeface="Arial"/>
              <a:cs typeface="Arial"/>
              <a:sym typeface="Arial"/>
            </a:endParaRPr>
          </a:p>
          <a:p>
            <a:pPr indent="-336550" lvl="0" marL="457200" rtl="0" algn="l">
              <a:spcBef>
                <a:spcPts val="0"/>
              </a:spcBef>
              <a:spcAft>
                <a:spcPts val="0"/>
              </a:spcAft>
              <a:buSzPts val="1700"/>
              <a:buChar char="●"/>
            </a:pPr>
            <a:r>
              <a:rPr b="1" lang="en" sz="1700">
                <a:solidFill>
                  <a:srgbClr val="000000"/>
                </a:solidFill>
                <a:latin typeface="Arial"/>
                <a:ea typeface="Arial"/>
                <a:cs typeface="Arial"/>
                <a:sym typeface="Arial"/>
              </a:rPr>
              <a:t>The </a:t>
            </a:r>
            <a:r>
              <a:rPr b="1" lang="en" sz="1700">
                <a:solidFill>
                  <a:srgbClr val="188038"/>
                </a:solidFill>
                <a:latin typeface="Roboto Mono"/>
                <a:ea typeface="Roboto Mono"/>
                <a:cs typeface="Roboto Mono"/>
                <a:sym typeface="Roboto Mono"/>
              </a:rPr>
              <a:t>@</a:t>
            </a:r>
            <a:r>
              <a:rPr b="1" lang="en" sz="1700">
                <a:solidFill>
                  <a:srgbClr val="000000"/>
                </a:solidFill>
                <a:latin typeface="Arial"/>
                <a:ea typeface="Arial"/>
                <a:cs typeface="Arial"/>
                <a:sym typeface="Arial"/>
              </a:rPr>
              <a:t> special character serves as a verbatim identifier. You use it in the following ways:</a:t>
            </a:r>
            <a:endParaRPr b="1" sz="1700">
              <a:solidFill>
                <a:srgbClr val="000000"/>
              </a:solidFill>
              <a:latin typeface="Arial"/>
              <a:ea typeface="Arial"/>
              <a:cs typeface="Arial"/>
              <a:sym typeface="Arial"/>
            </a:endParaRPr>
          </a:p>
          <a:p>
            <a:pPr indent="-336550" lvl="0" marL="457200" rtl="0" algn="l">
              <a:spcBef>
                <a:spcPts val="0"/>
              </a:spcBef>
              <a:spcAft>
                <a:spcPts val="0"/>
              </a:spcAft>
              <a:buSzPts val="1700"/>
              <a:buChar char="●"/>
            </a:pPr>
            <a:r>
              <a:rPr b="1" lang="en" sz="1700">
                <a:solidFill>
                  <a:srgbClr val="000000"/>
                </a:solidFill>
                <a:latin typeface="Arial"/>
                <a:ea typeface="Arial"/>
                <a:cs typeface="Arial"/>
                <a:sym typeface="Arial"/>
              </a:rPr>
              <a:t>To indicate that a string literal is to be interpreted verbatim. The </a:t>
            </a:r>
            <a:r>
              <a:rPr b="1" lang="en" sz="1700">
                <a:solidFill>
                  <a:srgbClr val="188038"/>
                </a:solidFill>
                <a:latin typeface="Roboto Mono"/>
                <a:ea typeface="Roboto Mono"/>
                <a:cs typeface="Roboto Mono"/>
                <a:sym typeface="Roboto Mono"/>
              </a:rPr>
              <a:t>@</a:t>
            </a:r>
            <a:r>
              <a:rPr b="1" lang="en" sz="1700">
                <a:solidFill>
                  <a:srgbClr val="000000"/>
                </a:solidFill>
                <a:latin typeface="Arial"/>
                <a:ea typeface="Arial"/>
                <a:cs typeface="Arial"/>
                <a:sym typeface="Arial"/>
              </a:rPr>
              <a:t> character in this instance defines a </a:t>
            </a:r>
            <a:r>
              <a:rPr b="1" i="1" lang="en" sz="1700">
                <a:solidFill>
                  <a:srgbClr val="000000"/>
                </a:solidFill>
                <a:latin typeface="Arial"/>
                <a:ea typeface="Arial"/>
                <a:cs typeface="Arial"/>
                <a:sym typeface="Arial"/>
              </a:rPr>
              <a:t>verbatim string literal</a:t>
            </a:r>
            <a:r>
              <a:rPr b="1" lang="en" sz="1700">
                <a:solidFill>
                  <a:srgbClr val="000000"/>
                </a:solidFill>
                <a:latin typeface="Arial"/>
                <a:ea typeface="Arial"/>
                <a:cs typeface="Arial"/>
                <a:sym typeface="Arial"/>
              </a:rPr>
              <a:t>.</a:t>
            </a:r>
            <a:endParaRPr b="1"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Example: the following line of code produces a </a:t>
            </a:r>
            <a:r>
              <a:rPr b="1" lang="en" sz="1700">
                <a:solidFill>
                  <a:srgbClr val="000000"/>
                </a:solidFill>
                <a:latin typeface="Arial"/>
                <a:ea typeface="Arial"/>
                <a:cs typeface="Arial"/>
                <a:sym typeface="Arial"/>
              </a:rPr>
              <a:t>syntax</a:t>
            </a:r>
            <a:r>
              <a:rPr b="1" lang="en" sz="1700">
                <a:solidFill>
                  <a:srgbClr val="000000"/>
                </a:solidFill>
                <a:latin typeface="Arial"/>
                <a:ea typeface="Arial"/>
                <a:cs typeface="Arial"/>
                <a:sym typeface="Arial"/>
              </a:rPr>
              <a:t> error indicating that there is an unrecognized  escape sequence.</a:t>
            </a:r>
            <a:endParaRPr b="1" sz="1700">
              <a:solidFill>
                <a:srgbClr val="000000"/>
              </a:solidFill>
              <a:latin typeface="Arial"/>
              <a:ea typeface="Arial"/>
              <a:cs typeface="Arial"/>
              <a:sym typeface="Arial"/>
            </a:endParaRPr>
          </a:p>
          <a:p>
            <a:pPr indent="0" lvl="0" marL="457200" rtl="0" algn="l">
              <a:spcBef>
                <a:spcPts val="1200"/>
              </a:spcBef>
              <a:spcAft>
                <a:spcPts val="1200"/>
              </a:spcAft>
              <a:buNone/>
            </a:pPr>
            <a:r>
              <a:t/>
            </a:r>
            <a:endParaRPr b="1" sz="1400">
              <a:solidFill>
                <a:srgbClr val="000000"/>
              </a:solidFill>
              <a:latin typeface="Arial"/>
              <a:ea typeface="Arial"/>
              <a:cs typeface="Arial"/>
              <a:sym typeface="Arial"/>
            </a:endParaRPr>
          </a:p>
        </p:txBody>
      </p:sp>
      <p:pic>
        <p:nvPicPr>
          <p:cNvPr id="139" name="Google Shape;139;p20"/>
          <p:cNvPicPr preferRelativeResize="0"/>
          <p:nvPr/>
        </p:nvPicPr>
        <p:blipFill>
          <a:blip r:embed="rId3">
            <a:alphaModFix/>
          </a:blip>
          <a:stretch>
            <a:fillRect/>
          </a:stretch>
        </p:blipFill>
        <p:spPr>
          <a:xfrm>
            <a:off x="1069347" y="3648247"/>
            <a:ext cx="6067600" cy="117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a:t>
            </a:r>
            <a:endParaRPr/>
          </a:p>
        </p:txBody>
      </p:sp>
      <p:sp>
        <p:nvSpPr>
          <p:cNvPr id="145" name="Google Shape;14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a:t>Adding the verbatim @ character eliminates the problem</a:t>
            </a:r>
            <a:endParaRPr b="1"/>
          </a:p>
        </p:txBody>
      </p:sp>
      <p:pic>
        <p:nvPicPr>
          <p:cNvPr id="146" name="Google Shape;146;p21"/>
          <p:cNvPicPr preferRelativeResize="0"/>
          <p:nvPr/>
        </p:nvPicPr>
        <p:blipFill>
          <a:blip r:embed="rId3">
            <a:alphaModFix/>
          </a:blip>
          <a:stretch>
            <a:fillRect/>
          </a:stretch>
        </p:blipFill>
        <p:spPr>
          <a:xfrm>
            <a:off x="1028696" y="2629188"/>
            <a:ext cx="5914426" cy="116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 Indexer, Length Property &amp; CopyTo method</a:t>
            </a:r>
            <a:endParaRPr/>
          </a:p>
        </p:txBody>
      </p:sp>
      <p:sp>
        <p:nvSpPr>
          <p:cNvPr id="152" name="Google Shape;15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 sz="1700"/>
              <a:t>String indexer facilitates the retrieval of any character in the string, </a:t>
            </a:r>
            <a:endParaRPr b="1" sz="1700"/>
          </a:p>
          <a:p>
            <a:pPr indent="-336550" lvl="0" marL="457200" rtl="0" algn="l">
              <a:spcBef>
                <a:spcPts val="0"/>
              </a:spcBef>
              <a:spcAft>
                <a:spcPts val="0"/>
              </a:spcAft>
              <a:buSzPts val="1700"/>
              <a:buChar char="●"/>
            </a:pPr>
            <a:r>
              <a:rPr b="1" lang="en" sz="1700"/>
              <a:t> The String property Length, returns the length of the string.</a:t>
            </a:r>
            <a:endParaRPr b="1" sz="1700"/>
          </a:p>
          <a:p>
            <a:pPr indent="-336550" lvl="0" marL="457200" rtl="0" algn="l">
              <a:spcBef>
                <a:spcPts val="0"/>
              </a:spcBef>
              <a:spcAft>
                <a:spcPts val="0"/>
              </a:spcAft>
              <a:buSzPts val="1700"/>
              <a:buChar char="●"/>
            </a:pPr>
            <a:r>
              <a:rPr b="1" lang="en" sz="1700"/>
              <a:t>The String method CopyTo copies a specified number of characters from a string into a char array.</a:t>
            </a:r>
            <a:endParaRPr b="1" sz="1700"/>
          </a:p>
          <a:p>
            <a:pPr indent="-336550" lvl="0" marL="457200" rtl="0" algn="l">
              <a:spcBef>
                <a:spcPts val="0"/>
              </a:spcBef>
              <a:spcAft>
                <a:spcPts val="0"/>
              </a:spcAft>
              <a:buSzPts val="1700"/>
              <a:buChar char="●"/>
            </a:pPr>
            <a:r>
              <a:rPr b="1" lang="en" sz="1700"/>
              <a:t>See examples on the following slides.</a:t>
            </a:r>
            <a:endParaRPr b="1" sz="17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