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aleway"/>
      <p:regular r:id="rId42"/>
      <p:bold r:id="rId43"/>
      <p:italic r:id="rId44"/>
      <p:boldItalic r:id="rId45"/>
    </p:embeddedFont>
    <p:embeddedFont>
      <p:font typeface="Lato"/>
      <p:regular r:id="rId46"/>
      <p:bold r:id="rId47"/>
      <p:italic r:id="rId48"/>
      <p:boldItalic r:id="rId49"/>
    </p:embeddedFont>
    <p:embeddedFont>
      <p:font typeface="Roboto Mono"/>
      <p:regular r:id="rId50"/>
      <p:bold r:id="rId51"/>
      <p:italic r:id="rId52"/>
      <p:boldItalic r:id="rId5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aleway-regular.fntdata"/><Relationship Id="rId41" Type="http://schemas.openxmlformats.org/officeDocument/2006/relationships/slide" Target="slides/slide36.xml"/><Relationship Id="rId44" Type="http://schemas.openxmlformats.org/officeDocument/2006/relationships/font" Target="fonts/Raleway-italic.fntdata"/><Relationship Id="rId43" Type="http://schemas.openxmlformats.org/officeDocument/2006/relationships/font" Target="fonts/Raleway-bold.fntdata"/><Relationship Id="rId46" Type="http://schemas.openxmlformats.org/officeDocument/2006/relationships/font" Target="fonts/Lato-regular.fntdata"/><Relationship Id="rId45" Type="http://schemas.openxmlformats.org/officeDocument/2006/relationships/font" Target="fonts/Raleway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Lato-italic.fntdata"/><Relationship Id="rId47" Type="http://schemas.openxmlformats.org/officeDocument/2006/relationships/font" Target="fonts/Lato-bold.fntdata"/><Relationship Id="rId49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.fntdata"/><Relationship Id="rId50" Type="http://schemas.openxmlformats.org/officeDocument/2006/relationships/font" Target="fonts/RobotoMono-regular.fntdata"/><Relationship Id="rId53" Type="http://schemas.openxmlformats.org/officeDocument/2006/relationships/font" Target="fonts/RobotoMono-boldItalic.fntdata"/><Relationship Id="rId52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4380ba44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14380ba44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44d89d40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44d89d40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44d89d40f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144d89d40f_0_2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44d89d40f_0_5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144d89d40f_0_50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144d89d40f_0_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144d89d40f_0_50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44d89d40f_0_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3144d89d40f_0_58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44d89d40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144d89d40f_0_5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144d89d40f_0_3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144d89d40f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144d89d40f_0_37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44d89d40f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144d89d40f_0_3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144d89d40f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144d89d40f_0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32fd3356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32fd3356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44d89d40f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144d89d40f_0_3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144d89d40f_0_6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144d89d40f_0_6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4380ba44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4380ba44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44d89d40f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144d89d40f_0_75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144d89d40f_0_9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144d89d40f_0_9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44d89d40f_0_7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3144d89d40f_0_75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144d89d40f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144d89d40f_0_7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44d89d40f_0_7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3144d89d40f_0_7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44d89d40f_0_7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144d89d40f_0_7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44d89d40f_0_7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g3144d89d40f_0_78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32fd33563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32fd33563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144d89d40f_0_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g3144d89d40f_0_78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144d89d40f_0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g3144d89d40f_0_79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144d89d40f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144d89d40f_0_79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44d89d40f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144d89d40f_0_80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44d89d40f_0_8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144d89d40f_0_8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144d89d40f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3144d89d40f_0_8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144d89d40f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g3144d89d40f_0_82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2fd33563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32fd33563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32fd33563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32fd33563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4380ba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4380ba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44d89d40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44d89d40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4380ba448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4380ba448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44d89d4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144d89d4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learn.microsoft.com/en-us/dotnet/csharp/language-reference/builtin-types/reference-types" TargetMode="External"/><Relationship Id="rId4" Type="http://schemas.openxmlformats.org/officeDocument/2006/relationships/hyperlink" Target="https://learn.microsoft.com/en-us/dotnet/csharp/language-reference/builtin-types/reference-typ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learn.microsoft.com/en-us/dotnet/csharp/language-reference/builtin-types/reference-types" TargetMode="External"/><Relationship Id="rId4" Type="http://schemas.openxmlformats.org/officeDocument/2006/relationships/hyperlink" Target="https://learn.microsoft.com/en-us/dotnet/csharp/language-reference/builtin-types/reference-typ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Event Driven Programming </a:t>
            </a:r>
            <a:endParaRPr/>
          </a:p>
        </p:txBody>
      </p:sp>
      <p:sp>
        <p:nvSpPr>
          <p:cNvPr id="93" name="Google Shape;93;p1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ln cap="flat" cmpd="sng" w="9525">
            <a:solidFill>
              <a:srgbClr val="76A5A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CHAPTER 3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504100" y="58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Event Handling and Delegates</a:t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729450" y="1415800"/>
            <a:ext cx="7688700" cy="29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28956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GUIs are </a:t>
            </a:r>
            <a:r>
              <a:rPr i="1"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driven (i.e. generate events when user interacts with the </a:t>
            </a: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GUI).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Typical interactions that generate event include: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81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moving the mouse, clicking the mouse, clicking a button, typing in a textbox, selecting an item from a menu and closing a window.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handlers are methods that process events and perform tasks.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813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–"/>
            </a:pP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E.g. a form that changes color when a button is clicked. 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306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 clicking the button generates an event and passes it to the event handler, and the event-handler code changes the form’s color.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727650" y="589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729450" y="1309725"/>
            <a:ext cx="7688700" cy="30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0861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control that can generate events has an associated delegate that defines the signature for that control’s event handlers.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Delegates are objects that reference </a:t>
            </a:r>
            <a:r>
              <a:rPr lang="en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Event delegates are 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multicast (class </a:t>
            </a: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MulticastDelegate)—they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contain lists of method references.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Each method must have the same </a:t>
            </a:r>
            <a:r>
              <a:rPr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signature (i.e., the </a:t>
            </a: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same list of parameters). 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861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•"/>
            </a:pPr>
            <a:r>
              <a:rPr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the event-handling model, delegates act as intermediaries between </a:t>
            </a:r>
            <a:r>
              <a:rPr b="1" i="1" lang="en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objects that generate events and methods that handle those events.</a:t>
            </a:r>
            <a:endParaRPr b="1" i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457200" y="57150"/>
            <a:ext cx="8229600" cy="36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457200" y="514350"/>
            <a:ext cx="82296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Once an event is raised, every method that the delegate references is called. </a:t>
            </a:r>
            <a:endParaRPr b="1" sz="1800"/>
          </a:p>
          <a:p>
            <a:pPr indent="-3048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/>
              <a:t>Every method in the delegate must have the same signature, because they are all passed the same information.  </a:t>
            </a:r>
            <a:endParaRPr b="1" sz="1800"/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5875" y="1644906"/>
            <a:ext cx="6857999" cy="24645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841675" y="1931801"/>
            <a:ext cx="2514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Event-handling mode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663175" y="496750"/>
            <a:ext cx="7688700" cy="53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How to create events?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729450" y="1429050"/>
            <a:ext cx="7688700" cy="29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200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In most cases, we do not have to create our own events.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Instead, we can handle the events generated by .NET controls such as buttons and text boxes. 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These controls already have delegates for every event they can raise. </a:t>
            </a:r>
            <a:endParaRPr/>
          </a:p>
          <a:p>
            <a:pPr indent="-32004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The programmer creates the event handler and registers it with the delegate—Visual Studio .NET helps with this task. </a:t>
            </a:r>
            <a:endParaRPr/>
          </a:p>
          <a:p>
            <a:pPr indent="-266700" lvl="1" marL="742950" rtl="0" algn="l"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n" sz="2000"/>
              <a:t>Example of windows application that displays a message box when clicked.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57175" y="171450"/>
            <a:ext cx="8505900" cy="28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445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b="1" lang="en" sz="1505"/>
              <a:t>First, create a new Windows application. </a:t>
            </a:r>
            <a:endParaRPr b="1" sz="1505"/>
          </a:p>
          <a:p>
            <a:pPr indent="-444500" lvl="0" marL="342900" rtl="0" algn="l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b="1" lang="en" sz="1505"/>
              <a:t>To register and define an event handler, click the </a:t>
            </a:r>
            <a:r>
              <a:rPr b="1" lang="en" sz="1505"/>
              <a:t>Events icon in the form’s Properties window.</a:t>
            </a:r>
            <a:endParaRPr b="1" sz="1505"/>
          </a:p>
          <a:p>
            <a:pPr indent="-444500" lvl="0" marL="342900" rtl="0" algn="l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b="1" lang="en" sz="1505"/>
              <a:t>This window allows the programmer to access, modify and create event handlers for a control.</a:t>
            </a:r>
            <a:endParaRPr b="1" sz="1505"/>
          </a:p>
          <a:p>
            <a:pPr indent="-444500" lvl="0" marL="342900" rtl="0" algn="l">
              <a:lnSpc>
                <a:spcPct val="95000"/>
              </a:lnSpc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ts val="3120"/>
              <a:buChar char="●"/>
            </a:pPr>
            <a:r>
              <a:rPr b="1" lang="en" sz="1505"/>
              <a:t>The dropdown button indicates that multiple handlers can be registered for one event. </a:t>
            </a:r>
            <a:endParaRPr b="1" sz="1505"/>
          </a:p>
          <a:p>
            <a:pPr indent="-444500" lvl="0" marL="342900" rtl="0" algn="l">
              <a:lnSpc>
                <a:spcPct val="95000"/>
              </a:lnSpc>
              <a:spcBef>
                <a:spcPts val="304"/>
              </a:spcBef>
              <a:spcAft>
                <a:spcPts val="1200"/>
              </a:spcAft>
              <a:buClr>
                <a:schemeClr val="dk1"/>
              </a:buClr>
              <a:buSzPts val="3120"/>
              <a:buChar char="●"/>
            </a:pPr>
            <a:r>
              <a:rPr b="1" lang="en" sz="1505"/>
              <a:t>A brief description of the event appears on the bottom of the window.</a:t>
            </a:r>
            <a:endParaRPr b="1" sz="1505"/>
          </a:p>
        </p:txBody>
      </p:sp>
      <p:pic>
        <p:nvPicPr>
          <p:cNvPr id="175" name="Google Shape;17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652" y="2671102"/>
            <a:ext cx="4260350" cy="247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Description of an event handler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04800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/>
              <a:t>Every event handler must have the </a:t>
            </a:r>
            <a:r>
              <a:rPr b="1" lang="en" sz="2200">
                <a:solidFill>
                  <a:srgbClr val="FF0000"/>
                </a:solidFill>
              </a:rPr>
              <a:t>signature</a:t>
            </a:r>
            <a:r>
              <a:rPr b="1" lang="en" sz="2200"/>
              <a:t> that the corresponding event delegate specifies. </a:t>
            </a:r>
            <a:endParaRPr b="1" sz="700"/>
          </a:p>
          <a:p>
            <a:pPr indent="-304800" lvl="0" marL="3429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/>
              <a:t>Event handlers are passed two object references. </a:t>
            </a:r>
            <a:endParaRPr b="1" sz="700"/>
          </a:p>
          <a:p>
            <a:pPr indent="-203200" lvl="1" marL="74295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en" sz="1800"/>
              <a:t>a reference to the object that raised the event (sender), and </a:t>
            </a:r>
            <a:endParaRPr b="1" sz="500"/>
          </a:p>
          <a:p>
            <a:pPr indent="-203200" lvl="1" marL="74295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i="1" lang="en" sz="1800"/>
              <a:t>a reference to an event arguments object (e). </a:t>
            </a:r>
            <a:endParaRPr b="1" sz="500"/>
          </a:p>
          <a:p>
            <a:pPr indent="-304800" lvl="0" marL="342900" rtl="0" algn="l">
              <a:lnSpc>
                <a:spcPct val="105000"/>
              </a:lnSpc>
              <a:spcBef>
                <a:spcPts val="560"/>
              </a:spcBef>
              <a:spcAft>
                <a:spcPts val="1200"/>
              </a:spcAft>
              <a:buClr>
                <a:schemeClr val="dk1"/>
              </a:buClr>
              <a:buSzPts val="2200"/>
              <a:buChar char="●"/>
            </a:pPr>
            <a:r>
              <a:rPr b="1" lang="en" sz="2200"/>
              <a:t>Argument </a:t>
            </a:r>
            <a:r>
              <a:rPr b="1" lang="en" sz="2200">
                <a:solidFill>
                  <a:srgbClr val="FF0000"/>
                </a:solidFill>
              </a:rPr>
              <a:t>e</a:t>
            </a:r>
            <a:r>
              <a:rPr b="1" lang="en" sz="2200"/>
              <a:t> is of type EventArgs. Class EventArgs is the base class for objects that contain event information. </a:t>
            </a:r>
            <a:endParaRPr b="1"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727650" y="642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283700" y="1376025"/>
            <a:ext cx="81345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8605" lvl="0" marL="3429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b="1" lang="en" sz="1629"/>
              <a:t>The format of the event-handling method is: </a:t>
            </a:r>
            <a:endParaRPr b="1" sz="917"/>
          </a:p>
          <a:p>
            <a:pPr indent="-228600" lvl="2" marL="11430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5"/>
              <a:buNone/>
            </a:pPr>
            <a:r>
              <a:rPr b="1" lang="en" sz="1155"/>
              <a:t>void </a:t>
            </a:r>
            <a:r>
              <a:rPr b="1" i="1" lang="en" sz="1155"/>
              <a:t>ControlName_EventName( object sender, EventArgs e )</a:t>
            </a:r>
            <a:endParaRPr b="1" sz="822"/>
          </a:p>
          <a:p>
            <a:pPr indent="-228600" lvl="2" marL="11430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5"/>
              <a:buNone/>
            </a:pPr>
            <a:r>
              <a:rPr b="1" lang="en" sz="1155"/>
              <a:t>{</a:t>
            </a:r>
            <a:endParaRPr b="1" sz="822"/>
          </a:p>
          <a:p>
            <a:pPr indent="-228600" lvl="2" marL="11430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5"/>
              <a:buNone/>
            </a:pPr>
            <a:r>
              <a:rPr b="1" i="1" lang="en" sz="1155"/>
              <a:t>		event-handling code</a:t>
            </a:r>
            <a:endParaRPr b="1" sz="822"/>
          </a:p>
          <a:p>
            <a:pPr indent="-228600" lvl="2" marL="1143000" rtl="0" algn="l">
              <a:lnSpc>
                <a:spcPct val="10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5"/>
              <a:buNone/>
            </a:pPr>
            <a:r>
              <a:rPr b="1" lang="en" sz="1155"/>
              <a:t>}</a:t>
            </a:r>
            <a:endParaRPr b="1" sz="822"/>
          </a:p>
          <a:p>
            <a:pPr indent="-268605" lvl="0" marL="342900" rtl="0" algn="l">
              <a:lnSpc>
                <a:spcPct val="105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30"/>
              <a:buChar char="●"/>
            </a:pPr>
            <a:r>
              <a:rPr b="1" lang="en" sz="1629"/>
              <a:t>Where</a:t>
            </a:r>
            <a:endParaRPr b="1" sz="917"/>
          </a:p>
          <a:p>
            <a:pPr indent="-224790" lvl="1" marL="74295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Char char="○"/>
            </a:pPr>
            <a:r>
              <a:rPr b="1" lang="en" sz="1440"/>
              <a:t>event handler name is by default the name of the control, followed by an underscore (</a:t>
            </a:r>
            <a:r>
              <a:rPr b="1" lang="en" sz="1440"/>
              <a:t>_) and the name of the event. </a:t>
            </a:r>
            <a:endParaRPr b="1" sz="822"/>
          </a:p>
          <a:p>
            <a:pPr indent="-224790" lvl="1" marL="742950" rtl="0" algn="l">
              <a:lnSpc>
                <a:spcPct val="105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Char char="○"/>
            </a:pPr>
            <a:r>
              <a:rPr b="1" lang="en" sz="1440"/>
              <a:t>have return type void and </a:t>
            </a:r>
            <a:endParaRPr b="1" sz="822"/>
          </a:p>
          <a:p>
            <a:pPr indent="-224790" lvl="1" marL="742950" rtl="0" algn="l">
              <a:lnSpc>
                <a:spcPct val="105000"/>
              </a:lnSpc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ts val="1440"/>
              <a:buChar char="○"/>
            </a:pPr>
            <a:r>
              <a:rPr b="1" lang="en" sz="1440"/>
              <a:t>take </a:t>
            </a:r>
            <a:r>
              <a:rPr b="1" lang="en" sz="1440"/>
              <a:t>two arguments—an </a:t>
            </a:r>
            <a:r>
              <a:rPr b="1" lang="en" sz="1440"/>
              <a:t>object (usually sender) and an instance of an event argument </a:t>
            </a:r>
            <a:r>
              <a:rPr b="1" lang="en" sz="1440"/>
              <a:t>class. </a:t>
            </a:r>
            <a:endParaRPr b="1" sz="822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3C47D"/>
        </a:solid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wentieth Century"/>
              <a:buNone/>
            </a:pPr>
            <a:r>
              <a:rPr lang="en"/>
              <a:t>NORMAN’S DESIGN PRINCIPLES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Principles of good GUI design</a:t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495800" y="2078875"/>
            <a:ext cx="7922400" cy="27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090" lvl="0" marL="320040" rtl="0" algn="l">
              <a:spcBef>
                <a:spcPts val="0"/>
              </a:spcBef>
              <a:spcAft>
                <a:spcPts val="0"/>
              </a:spcAft>
              <a:buSzPts val="2040"/>
              <a:buChar char="●"/>
            </a:pPr>
            <a:r>
              <a:rPr b="1" lang="en" sz="1600"/>
              <a:t>Donald Norman is a renowned researcher who has worked in the field of Human Computer Interaction(HCI) .</a:t>
            </a:r>
            <a:endParaRPr b="1" sz="1600"/>
          </a:p>
          <a:p>
            <a:pPr indent="-339090" lvl="0" marL="320040" rtl="0" algn="l">
              <a:spcBef>
                <a:spcPts val="700"/>
              </a:spcBef>
              <a:spcAft>
                <a:spcPts val="0"/>
              </a:spcAft>
              <a:buSzPts val="2040"/>
              <a:buChar char="●"/>
            </a:pPr>
            <a:r>
              <a:rPr b="1" lang="en" sz="1600"/>
              <a:t>Norman provides six key design principles to keep in mind while designing any interface.</a:t>
            </a:r>
            <a:endParaRPr b="1" sz="1600"/>
          </a:p>
          <a:p>
            <a:pPr indent="-339090" lvl="0" marL="320040" rtl="0" algn="l">
              <a:spcBef>
                <a:spcPts val="700"/>
              </a:spcBef>
              <a:spcAft>
                <a:spcPts val="0"/>
              </a:spcAft>
              <a:buSzPts val="2040"/>
              <a:buChar char="●"/>
            </a:pPr>
            <a:r>
              <a:rPr b="1" lang="en" sz="1600"/>
              <a:t>Norman’s idea centers around usability of any device, computers or applications. i.e an app should function correctly, be intuitive and easy to use. </a:t>
            </a:r>
            <a:endParaRPr b="1" sz="1600"/>
          </a:p>
          <a:p>
            <a:pPr indent="-339090" lvl="0" marL="320040" rtl="0" algn="l">
              <a:spcBef>
                <a:spcPts val="700"/>
              </a:spcBef>
              <a:spcAft>
                <a:spcPts val="1200"/>
              </a:spcAft>
              <a:buSzPts val="2040"/>
              <a:buChar char="●"/>
            </a:pPr>
            <a:r>
              <a:rPr b="1" lang="en" sz="1600"/>
              <a:t>The following six principle revolve around that.</a:t>
            </a:r>
            <a:endParaRPr b="1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05" name="Google Shape;205;p32"/>
          <p:cNvSpPr txBox="1"/>
          <p:nvPr>
            <p:ph idx="1" type="body"/>
          </p:nvPr>
        </p:nvSpPr>
        <p:spPr>
          <a:xfrm>
            <a:off x="729450" y="2078875"/>
            <a:ext cx="7688700" cy="29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7916" lvl="0" marL="32004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18"/>
              <a:buChar char="●"/>
            </a:pPr>
            <a:r>
              <a:rPr b="1" lang="en" sz="1610"/>
              <a:t>Visibility: Users should know, just by looking at an interface, what their options are and how to access them. </a:t>
            </a:r>
            <a:endParaRPr b="1" sz="1610"/>
          </a:p>
          <a:p>
            <a:pPr indent="-301434" lvl="1" marL="640080" rtl="0" algn="l">
              <a:lnSpc>
                <a:spcPct val="95000"/>
              </a:lnSpc>
              <a:spcBef>
                <a:spcPts val="550"/>
              </a:spcBef>
              <a:spcAft>
                <a:spcPts val="0"/>
              </a:spcAft>
              <a:buSzPts val="1974"/>
              <a:buChar char="○"/>
            </a:pPr>
            <a:r>
              <a:rPr b="1" lang="en" sz="1470"/>
              <a:t>	e.g. the hamburger in mobile design</a:t>
            </a:r>
            <a:endParaRPr b="1" sz="1470"/>
          </a:p>
          <a:p>
            <a:pPr indent="-347916" lvl="0" marL="32004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918"/>
              <a:buChar char="●"/>
            </a:pPr>
            <a:r>
              <a:rPr b="1" lang="en" sz="1610"/>
              <a:t>Feedback: The user must receive </a:t>
            </a:r>
            <a:r>
              <a:rPr b="1" lang="en" sz="1610"/>
              <a:t>feedback</a:t>
            </a:r>
            <a:r>
              <a:rPr b="1" lang="en" sz="1610"/>
              <a:t> after every action they perform to let them know whether or not their action was successful. </a:t>
            </a:r>
            <a:endParaRPr b="1" sz="1610"/>
          </a:p>
          <a:p>
            <a:pPr indent="-301434" lvl="1" marL="640080" rtl="0" algn="l">
              <a:lnSpc>
                <a:spcPct val="95000"/>
              </a:lnSpc>
              <a:spcBef>
                <a:spcPts val="550"/>
              </a:spcBef>
              <a:spcAft>
                <a:spcPts val="0"/>
              </a:spcAft>
              <a:buSzPts val="1974"/>
              <a:buChar char="○"/>
            </a:pPr>
            <a:r>
              <a:rPr b="1" lang="en" sz="1470"/>
              <a:t>E.g Google’s loading indicator</a:t>
            </a:r>
            <a:endParaRPr b="1" sz="1470"/>
          </a:p>
          <a:p>
            <a:pPr indent="-347916" lvl="0" marL="32004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918"/>
              <a:buChar char="●"/>
            </a:pPr>
            <a:r>
              <a:rPr b="1" lang="en" sz="1610"/>
              <a:t>Affordance: is the link between how things look and how they’re used. Users need to be able to tell how to access information they want from a website, or else they’ll just leave.</a:t>
            </a:r>
            <a:endParaRPr b="1" sz="1610"/>
          </a:p>
          <a:p>
            <a:pPr indent="0" lvl="1" marL="342900" rtl="0" algn="l">
              <a:lnSpc>
                <a:spcPct val="95000"/>
              </a:lnSpc>
              <a:spcBef>
                <a:spcPts val="550"/>
              </a:spcBef>
              <a:spcAft>
                <a:spcPts val="0"/>
              </a:spcAft>
              <a:buSzPts val="1274"/>
              <a:buNone/>
            </a:pPr>
            <a:r>
              <a:rPr b="1" lang="en" sz="1470"/>
              <a:t>	</a:t>
            </a:r>
            <a:endParaRPr b="1" sz="1470"/>
          </a:p>
          <a:p>
            <a:pPr indent="-248983" lvl="0" marL="3429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SzPts val="1218"/>
              <a:buFont typeface="Twentieth Century"/>
              <a:buNone/>
            </a:pPr>
            <a:r>
              <a:t/>
            </a:r>
            <a:endParaRPr b="1" sz="1610"/>
          </a:p>
          <a:p>
            <a:pPr indent="-287528" lvl="1" marL="728662" rtl="0" algn="l">
              <a:lnSpc>
                <a:spcPct val="95000"/>
              </a:lnSpc>
              <a:spcBef>
                <a:spcPts val="550"/>
              </a:spcBef>
              <a:spcAft>
                <a:spcPts val="0"/>
              </a:spcAft>
              <a:buSzPts val="1274"/>
              <a:buFont typeface="Twentieth Century"/>
              <a:buNone/>
            </a:pPr>
            <a:r>
              <a:t/>
            </a:r>
            <a:endParaRPr b="1" sz="1470"/>
          </a:p>
          <a:p>
            <a:pPr indent="-291846" lvl="0" marL="385762" rtl="0" algn="l">
              <a:lnSpc>
                <a:spcPct val="95000"/>
              </a:lnSpc>
              <a:spcBef>
                <a:spcPts val="700"/>
              </a:spcBef>
              <a:spcAft>
                <a:spcPts val="1200"/>
              </a:spcAft>
              <a:buSzPts val="1218"/>
              <a:buFont typeface="Twentieth Century"/>
              <a:buNone/>
            </a:pPr>
            <a:r>
              <a:t/>
            </a:r>
            <a:endParaRPr b="1" sz="161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Delegates and Event Handling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Working with Components and Controls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Handling Keyboards and Mouse Events</a:t>
            </a:r>
            <a:endParaRPr b="1"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rabicPeriod"/>
            </a:pPr>
            <a:r>
              <a:rPr b="1" lang="en" sz="1500"/>
              <a:t>Writing Reusable  Code 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wentieth Century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11" name="Google Shape;211;p33"/>
          <p:cNvSpPr txBox="1"/>
          <p:nvPr>
            <p:ph idx="1" type="body"/>
          </p:nvPr>
        </p:nvSpPr>
        <p:spPr>
          <a:xfrm>
            <a:off x="729450" y="2078875"/>
            <a:ext cx="7688700" cy="28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109" lvl="0" marL="320040" rtl="0" algn="l">
              <a:spcBef>
                <a:spcPts val="0"/>
              </a:spcBef>
              <a:spcAft>
                <a:spcPts val="0"/>
              </a:spcAft>
              <a:buSzPts val="1909"/>
              <a:buChar char="●"/>
            </a:pPr>
            <a:r>
              <a:rPr b="1" lang="en" sz="1502"/>
              <a:t>Mapping: is the idea that, in a good design, the controls for something will closely resemble their effect.</a:t>
            </a:r>
            <a:endParaRPr b="1" sz="1502"/>
          </a:p>
          <a:p>
            <a:pPr indent="-293370" lvl="1" marL="640080" rtl="0" algn="l">
              <a:spcBef>
                <a:spcPts val="550"/>
              </a:spcBef>
              <a:spcAft>
                <a:spcPts val="0"/>
              </a:spcAft>
              <a:buSzPts val="1983"/>
              <a:buChar char="○"/>
            </a:pPr>
            <a:r>
              <a:rPr b="1" lang="en" sz="1317"/>
              <a:t>e.g. Vertical scroll bar</a:t>
            </a:r>
            <a:endParaRPr b="1" sz="1317"/>
          </a:p>
          <a:p>
            <a:pPr indent="-339109" lvl="0" marL="320040" rtl="0" algn="l">
              <a:spcBef>
                <a:spcPts val="700"/>
              </a:spcBef>
              <a:spcAft>
                <a:spcPts val="0"/>
              </a:spcAft>
              <a:buSzPts val="1909"/>
              <a:buChar char="●"/>
            </a:pPr>
            <a:r>
              <a:rPr b="1" lang="en" sz="1502"/>
              <a:t>Constraints(input validation): restrict a particular form of user interaction with an interface. This is essential because the user could become overwhelmed with the range of possibilities available through an interface. </a:t>
            </a:r>
            <a:endParaRPr b="1" sz="1502"/>
          </a:p>
          <a:p>
            <a:pPr indent="-339109" lvl="0" marL="320040" rtl="0" algn="l">
              <a:spcBef>
                <a:spcPts val="700"/>
              </a:spcBef>
              <a:spcAft>
                <a:spcPts val="0"/>
              </a:spcAft>
              <a:buSzPts val="1909"/>
              <a:buChar char="●"/>
            </a:pPr>
            <a:r>
              <a:rPr b="1" lang="en" sz="1502"/>
              <a:t>Consistency: people learn new things and manage better when they recognize patterns.</a:t>
            </a:r>
            <a:endParaRPr b="1" sz="1502"/>
          </a:p>
          <a:p>
            <a:pPr indent="0" lvl="1" marL="342900" rtl="0" algn="l">
              <a:spcBef>
                <a:spcPts val="550"/>
              </a:spcBef>
              <a:spcAft>
                <a:spcPts val="0"/>
              </a:spcAft>
              <a:buSzPts val="1683"/>
              <a:buNone/>
            </a:pPr>
            <a:r>
              <a:rPr b="1" lang="en" sz="1317"/>
              <a:t> </a:t>
            </a:r>
            <a:endParaRPr b="1" sz="1317"/>
          </a:p>
          <a:p>
            <a:pPr indent="-217855" lvl="0" marL="320040" rtl="0" algn="l">
              <a:spcBef>
                <a:spcPts val="700"/>
              </a:spcBef>
              <a:spcAft>
                <a:spcPts val="1200"/>
              </a:spcAft>
              <a:buSzPts val="1609"/>
              <a:buNone/>
            </a:pPr>
            <a:r>
              <a:t/>
            </a:r>
            <a:endParaRPr b="1" sz="1502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596900" y="6293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729450" y="1349500"/>
            <a:ext cx="7688700" cy="34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449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20"/>
              <a:buChar char="●"/>
            </a:pPr>
            <a:r>
              <a:rPr b="1" lang="en" sz="1205"/>
              <a:t>After creating the event handler, we must </a:t>
            </a:r>
            <a:r>
              <a:rPr b="1" i="1" lang="en" sz="1205"/>
              <a:t>register it with the delegate object, which </a:t>
            </a:r>
            <a:r>
              <a:rPr b="1" lang="en" sz="1205"/>
              <a:t>contains a list of event handlers to call. </a:t>
            </a:r>
            <a:endParaRPr b="1" sz="1205"/>
          </a:p>
          <a:p>
            <a:pPr indent="-364490" lvl="0" marL="342900" rtl="0" algn="l">
              <a:lnSpc>
                <a:spcPct val="9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20"/>
              <a:buChar char="●"/>
            </a:pPr>
            <a:r>
              <a:rPr b="1" lang="en" sz="1205"/>
              <a:t>Registering an event handler with a delegate object involves adding the event handler to the delegate’s invocation list. </a:t>
            </a:r>
            <a:endParaRPr b="1" sz="1205"/>
          </a:p>
          <a:p>
            <a:pPr indent="-364490" lvl="0" marL="342900" rtl="0" algn="l">
              <a:lnSpc>
                <a:spcPct val="9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20"/>
              <a:buChar char="●"/>
            </a:pPr>
            <a:r>
              <a:rPr b="1" lang="en" sz="1205"/>
              <a:t>Controls have a </a:t>
            </a:r>
            <a:r>
              <a:rPr b="1" i="1" lang="en" sz="1205"/>
              <a:t>delegate reference for each of their events—the delegate reference has the same name as the event.</a:t>
            </a:r>
            <a:endParaRPr b="1" sz="1205"/>
          </a:p>
          <a:p>
            <a:pPr indent="-305435" lvl="1" marL="742950" rtl="0" algn="l">
              <a:lnSpc>
                <a:spcPct val="95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ts val="2480"/>
              <a:buChar char="○"/>
            </a:pPr>
            <a:r>
              <a:rPr b="1" lang="en" sz="1035"/>
              <a:t>E.g. if we are handling event </a:t>
            </a:r>
            <a:r>
              <a:rPr b="1" i="1" lang="en" sz="1035"/>
              <a:t>EventName for object </a:t>
            </a:r>
            <a:r>
              <a:rPr b="1" i="1" lang="en" sz="1035"/>
              <a:t>myControl, then the delegate </a:t>
            </a:r>
            <a:r>
              <a:rPr b="1" lang="en" sz="1035"/>
              <a:t>reference is </a:t>
            </a:r>
            <a:r>
              <a:rPr b="1" lang="en" sz="1035"/>
              <a:t>myControl.</a:t>
            </a:r>
            <a:r>
              <a:rPr b="1" i="1" lang="en" sz="1035"/>
              <a:t>EventName. </a:t>
            </a:r>
            <a:endParaRPr b="1" sz="1035"/>
          </a:p>
          <a:p>
            <a:pPr indent="-364490" lvl="0" marL="342900" rtl="0" algn="l">
              <a:lnSpc>
                <a:spcPct val="95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ts val="2820"/>
              <a:buChar char="●"/>
            </a:pPr>
            <a:r>
              <a:rPr b="1" i="1" lang="en" sz="1205"/>
              <a:t>Visual Studio .NET registers events for us </a:t>
            </a:r>
            <a:r>
              <a:rPr b="1" lang="en" sz="1205"/>
              <a:t>with code such as the following from method </a:t>
            </a:r>
            <a:r>
              <a:rPr b="1" lang="en" sz="1205"/>
              <a:t>InitializeComponent: </a:t>
            </a:r>
            <a:endParaRPr b="1" sz="1205"/>
          </a:p>
          <a:p>
            <a:pPr indent="-305435" lvl="1" marL="742950" rtl="0" algn="l">
              <a:lnSpc>
                <a:spcPct val="95000"/>
              </a:lnSpc>
              <a:spcBef>
                <a:spcPts val="434"/>
              </a:spcBef>
              <a:spcAft>
                <a:spcPts val="1200"/>
              </a:spcAft>
              <a:buClr>
                <a:srgbClr val="FF0000"/>
              </a:buClr>
              <a:buSzPts val="2480"/>
              <a:buChar char="○"/>
            </a:pPr>
            <a:r>
              <a:rPr b="1" lang="en" sz="1035">
                <a:solidFill>
                  <a:srgbClr val="FF0000"/>
                </a:solidFill>
              </a:rPr>
              <a:t>this.Click += new System.EventHandler( this.MyForm_Click );</a:t>
            </a:r>
            <a:endParaRPr b="1" sz="1035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Controls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9450" y="536525"/>
            <a:ext cx="7688700" cy="535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/>
              <a:t>Control Properties and Layout</a:t>
            </a:r>
            <a:endParaRPr/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729450" y="1362750"/>
            <a:ext cx="7688700" cy="37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54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b="1" lang="en" sz="1422"/>
              <a:t>Controls derive from class </a:t>
            </a:r>
            <a:r>
              <a:rPr b="1" i="1" lang="en" sz="1422"/>
              <a:t>Control (namespace System.Windows.Forms). </a:t>
            </a:r>
            <a:endParaRPr b="1" sz="1422"/>
          </a:p>
          <a:p>
            <a:pPr indent="-34544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b="1" lang="en" sz="1422"/>
              <a:t>Text property  - specifies the text that appears on a control. It vary depending on the context. </a:t>
            </a:r>
            <a:endParaRPr b="1" sz="1422"/>
          </a:p>
          <a:p>
            <a:pPr indent="-29591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10"/>
              <a:buChar char="○"/>
            </a:pPr>
            <a:r>
              <a:rPr b="1" i="1" lang="en" sz="1357"/>
              <a:t>E.g. the text of a Windows Form is its title bar, and the text of a button appears on its face. </a:t>
            </a:r>
            <a:endParaRPr b="1" sz="1357"/>
          </a:p>
          <a:p>
            <a:pPr indent="-34544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b="1" lang="en" sz="1422"/>
              <a:t>The </a:t>
            </a:r>
            <a:r>
              <a:rPr b="1" i="1" lang="en" sz="1422"/>
              <a:t>Focus </a:t>
            </a:r>
            <a:r>
              <a:rPr b="1" lang="en" sz="1422"/>
              <a:t>method transfers the focus to a control. When the focus is on a control, it becomes the active control. </a:t>
            </a:r>
            <a:endParaRPr b="1" sz="1422"/>
          </a:p>
          <a:p>
            <a:pPr indent="-34544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40"/>
              <a:buChar char="●"/>
            </a:pPr>
            <a:r>
              <a:rPr b="1" i="1" lang="en" sz="1422"/>
              <a:t>TabIndex property - determines the order in </a:t>
            </a:r>
            <a:r>
              <a:rPr b="1" lang="en" sz="1422"/>
              <a:t>which controls are given focus. </a:t>
            </a:r>
            <a:endParaRPr b="1" sz="1422"/>
          </a:p>
          <a:p>
            <a:pPr indent="-29591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10"/>
              <a:buChar char="○"/>
            </a:pPr>
            <a:r>
              <a:rPr b="1" lang="en" sz="1357"/>
              <a:t>automatically set by Visual Studio .NET, but can be changed by the programmer. </a:t>
            </a:r>
            <a:endParaRPr b="1" sz="1357"/>
          </a:p>
          <a:p>
            <a:pPr indent="-29591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910"/>
              <a:buChar char="○"/>
            </a:pPr>
            <a:r>
              <a:rPr b="1" lang="en" sz="1357"/>
              <a:t>helpful for the user who enters information in many different locations—the user can enter information and quickly select the next control by pressing the </a:t>
            </a:r>
            <a:r>
              <a:rPr b="1" i="1" lang="en" sz="1357"/>
              <a:t>Tab key. </a:t>
            </a:r>
            <a:endParaRPr b="1" sz="1357"/>
          </a:p>
          <a:p>
            <a:pPr indent="0" lvl="0" marL="457200" rtl="0" algn="l">
              <a:spcBef>
                <a:spcPts val="400"/>
              </a:spcBef>
              <a:spcAft>
                <a:spcPts val="1200"/>
              </a:spcAft>
              <a:buNone/>
            </a:pPr>
            <a:r>
              <a:t/>
            </a:r>
            <a:endParaRPr b="1" sz="1422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909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b="1" i="1" lang="en" sz="1322"/>
              <a:t>Enabled property - indicates whether the </a:t>
            </a:r>
            <a:r>
              <a:rPr b="1" lang="en" sz="1322"/>
              <a:t>control can be used.</a:t>
            </a:r>
            <a:endParaRPr b="1" sz="1322"/>
          </a:p>
          <a:p>
            <a:pPr indent="-289560" lvl="1" marL="742950" rtl="0" algn="l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ts val="1810"/>
              <a:buChar char="○"/>
            </a:pPr>
            <a:r>
              <a:rPr b="1" lang="en" sz="1257"/>
              <a:t>Programs can set property Enabled to false when an option is unavailable to the user.</a:t>
            </a:r>
            <a:endParaRPr b="1" sz="1257"/>
          </a:p>
          <a:p>
            <a:pPr indent="-33909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940"/>
              <a:buChar char="●"/>
            </a:pPr>
            <a:r>
              <a:rPr b="1" lang="en" sz="1322"/>
              <a:t>Visible property  - without having to disable a control, the control can be hidden from the user by setting the Visible property to false or by calling method Hide.</a:t>
            </a:r>
            <a:endParaRPr b="1" sz="1322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 rotWithShape="1">
          <a:blip r:embed="rId3">
            <a:alphaModFix/>
          </a:blip>
          <a:srcRect b="0" l="0" r="0" t="2439"/>
          <a:stretch/>
        </p:blipFill>
        <p:spPr>
          <a:xfrm>
            <a:off x="0" y="342900"/>
            <a:ext cx="9220200" cy="462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48" name="Google Shape;248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43000"/>
            <a:ext cx="6857999" cy="1335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Layout class - properties</a:t>
            </a:r>
            <a:endParaRPr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2743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Visual Studio .NET allows the programmer to </a:t>
            </a:r>
            <a:r>
              <a:rPr b="1" i="1" lang="en" sz="2400"/>
              <a:t>anchor</a:t>
            </a:r>
            <a:r>
              <a:rPr i="1" lang="en" sz="2400"/>
              <a:t> and </a:t>
            </a:r>
            <a:r>
              <a:rPr b="1" i="1" lang="en" sz="2400"/>
              <a:t>dock</a:t>
            </a:r>
            <a:r>
              <a:rPr i="1" lang="en" sz="2400"/>
              <a:t> controls, which help </a:t>
            </a:r>
            <a:r>
              <a:rPr lang="en" sz="2400"/>
              <a:t>to specify the </a:t>
            </a:r>
            <a:r>
              <a:rPr b="1" lang="en" sz="2400"/>
              <a:t>layout</a:t>
            </a:r>
            <a:r>
              <a:rPr lang="en" sz="2400"/>
              <a:t> of controls inside a container (such as a form).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400"/>
              <a:t>Anchoring</a:t>
            </a:r>
            <a:r>
              <a:rPr lang="en" sz="2400"/>
              <a:t> - allows controls to stay a fixed distance from the sides of the container, even when the control is resized. 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2400"/>
              <a:t>Docking</a:t>
            </a:r>
            <a:r>
              <a:rPr lang="en" sz="2400"/>
              <a:t> - allows controls to extend themselves along the sides of their containers.</a:t>
            </a:r>
            <a:endParaRPr/>
          </a:p>
          <a:p>
            <a:pPr indent="-228600" lvl="1" marL="7429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2000"/>
              <a:t>E.g. – if you want a control to appear in a certain position (top, bottom, left or right) in a form even when that form is resized. </a:t>
            </a:r>
            <a:endParaRPr/>
          </a:p>
          <a:p>
            <a:pPr indent="-177164" lvl="2" marL="1143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/>
              <a:t>specify this by </a:t>
            </a:r>
            <a:r>
              <a:rPr i="1" lang="en" sz="1800"/>
              <a:t>anchoring the control </a:t>
            </a:r>
            <a:r>
              <a:rPr lang="en" sz="1800"/>
              <a:t>to a side (top, bottom, left or right). </a:t>
            </a:r>
            <a:endParaRPr/>
          </a:p>
          <a:p>
            <a:pPr indent="-274320" lvl="0" marL="342900" rtl="0" algn="l">
              <a:spcBef>
                <a:spcPts val="48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2400"/>
              <a:t>In most cases, the parent container is a form; however, other controls can act as a parent container.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61" name="Google Shape;26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28650"/>
            <a:ext cx="6858000" cy="287893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763" y="3486150"/>
            <a:ext cx="6865144" cy="1500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2363" y="1132425"/>
            <a:ext cx="6350794" cy="3207544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42"/>
          <p:cNvSpPr txBox="1"/>
          <p:nvPr>
            <p:ph type="title"/>
          </p:nvPr>
        </p:nvSpPr>
        <p:spPr>
          <a:xfrm>
            <a:off x="954850" y="4413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Docking and anchoring demo </a:t>
            </a:r>
            <a:endParaRPr/>
          </a:p>
        </p:txBody>
      </p:sp>
      <p:sp>
        <p:nvSpPr>
          <p:cNvPr id="269" name="Google Shape;269;p4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Delegates and Event Handling</a:t>
            </a:r>
            <a:endParaRPr/>
          </a:p>
          <a:p>
            <a:pPr indent="-331469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What are delegates?</a:t>
            </a:r>
            <a:endParaRPr sz="1800"/>
          </a:p>
          <a:p>
            <a:pPr indent="-331469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How to create delegates in C#</a:t>
            </a:r>
            <a:endParaRPr sz="1800"/>
          </a:p>
          <a:p>
            <a:pPr indent="-331469" lvl="0" marL="1828800" rtl="0" algn="l">
              <a:spcBef>
                <a:spcPts val="0"/>
              </a:spcBef>
              <a:spcAft>
                <a:spcPts val="0"/>
              </a:spcAft>
              <a:buSzPct val="100000"/>
              <a:buChar char="➔"/>
            </a:pPr>
            <a:r>
              <a:rPr lang="en" sz="1800"/>
              <a:t>Event Handling &amp; Delegates in C#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			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76" name="Google Shape;276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989410"/>
            <a:ext cx="6857999" cy="3164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663175" y="6160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729450" y="1468825"/>
            <a:ext cx="76887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"/>
              <a:t>The docking and anchoring options refer to the </a:t>
            </a:r>
            <a:r>
              <a:rPr b="1" lang="en">
                <a:solidFill>
                  <a:srgbClr val="FF0000"/>
                </a:solidFill>
              </a:rPr>
              <a:t>parent container</a:t>
            </a:r>
            <a:r>
              <a:rPr b="1" lang="en"/>
              <a:t>, which may or may not be the form. </a:t>
            </a:r>
            <a:endParaRPr b="1"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"/>
              <a:t>The minimum and maximum form sizes can be set using properties </a:t>
            </a:r>
            <a:r>
              <a:rPr b="1" lang="en"/>
              <a:t>MinimumSize and MaximumSize, </a:t>
            </a:r>
            <a:r>
              <a:rPr b="1" lang="en"/>
              <a:t>respectively. </a:t>
            </a:r>
            <a:endParaRPr b="1"/>
          </a:p>
          <a:p>
            <a:pPr indent="-299085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b="1" lang="en"/>
              <a:t>Both properties use the </a:t>
            </a:r>
            <a:r>
              <a:rPr b="1" lang="en"/>
              <a:t>Size structure, which has properties Height and Width, specifying the size of the form. </a:t>
            </a:r>
            <a:endParaRPr b="1"/>
          </a:p>
          <a:p>
            <a:pPr indent="-3581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"/>
              <a:t>These properties allow you to design </a:t>
            </a:r>
            <a:r>
              <a:rPr b="1" lang="en"/>
              <a:t>the GUI layout for a given size range. </a:t>
            </a:r>
            <a:endParaRPr b="1"/>
          </a:p>
          <a:p>
            <a:pPr indent="-358140" lvl="0" marL="342900" rtl="0" algn="l">
              <a:spcBef>
                <a:spcPts val="592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b="1" lang="en"/>
              <a:t>To set a form to a </a:t>
            </a:r>
            <a:r>
              <a:rPr b="1" lang="en">
                <a:solidFill>
                  <a:srgbClr val="FF0000"/>
                </a:solidFill>
              </a:rPr>
              <a:t>fixed size</a:t>
            </a:r>
            <a:r>
              <a:rPr b="1" lang="en"/>
              <a:t>, set its minimum and maximum size to the same value.</a:t>
            </a:r>
            <a:endParaRPr b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729450" y="629300"/>
            <a:ext cx="7688700" cy="5352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/>
              <a:t>Labels, TextBoxes and Buttons</a:t>
            </a:r>
            <a:endParaRPr/>
          </a:p>
        </p:txBody>
      </p:sp>
      <p:sp>
        <p:nvSpPr>
          <p:cNvPr id="288" name="Google Shape;288;p45"/>
          <p:cNvSpPr txBox="1"/>
          <p:nvPr>
            <p:ph idx="1" type="body"/>
          </p:nvPr>
        </p:nvSpPr>
        <p:spPr>
          <a:xfrm>
            <a:off x="729450" y="1402525"/>
            <a:ext cx="7688700" cy="3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i="1" lang="en"/>
              <a:t>Labels</a:t>
            </a:r>
            <a:r>
              <a:rPr b="1" i="1" lang="en"/>
              <a:t> provide text instructions or information about the program.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i="1" lang="en"/>
              <a:t>Labels are defined with </a:t>
            </a:r>
            <a:r>
              <a:rPr b="1" lang="en"/>
              <a:t>class </a:t>
            </a:r>
            <a:r>
              <a:rPr b="1" i="1" lang="en"/>
              <a:t>Label (derives from class Control). </a:t>
            </a:r>
            <a:endParaRPr b="1"/>
          </a:p>
          <a:p>
            <a:pPr indent="-285750" lvl="1" marL="742950" rtl="0" algn="l"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254545"/>
              <a:buChar char="○"/>
            </a:pPr>
            <a:r>
              <a:rPr b="1" i="1" lang="en"/>
              <a:t>A Label displays read-only text/ </a:t>
            </a:r>
            <a:r>
              <a:rPr b="1" i="1" lang="en"/>
              <a:t>can’t modified by user</a:t>
            </a:r>
            <a:r>
              <a:rPr b="1" lang="en"/>
              <a:t>. 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A </a:t>
            </a:r>
            <a:r>
              <a:rPr b="1" i="1" lang="en"/>
              <a:t>textbox</a:t>
            </a:r>
            <a:r>
              <a:rPr b="1" i="1" lang="en"/>
              <a:t> (class </a:t>
            </a:r>
            <a:r>
              <a:rPr b="1" i="1" lang="en"/>
              <a:t>TextBox) is an area in which text can be either input by the user from </a:t>
            </a:r>
            <a:r>
              <a:rPr b="1" lang="en"/>
              <a:t>the keyboard or displayed. 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A </a:t>
            </a:r>
            <a:r>
              <a:rPr b="1" i="1" lang="en">
                <a:solidFill>
                  <a:srgbClr val="FF0000"/>
                </a:solidFill>
              </a:rPr>
              <a:t>password</a:t>
            </a:r>
            <a:r>
              <a:rPr b="1" i="1" lang="en"/>
              <a:t> textbox is a </a:t>
            </a:r>
            <a:r>
              <a:rPr b="1" i="1" lang="en"/>
              <a:t>TextBox that hides what the user </a:t>
            </a:r>
            <a:r>
              <a:rPr b="1" lang="en"/>
              <a:t>entered. 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As the user types in characters, the password textbox displays only a certain character (usually </a:t>
            </a:r>
            <a:r>
              <a:rPr b="1" lang="en"/>
              <a:t>*). 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246153"/>
              <a:buChar char="●"/>
            </a:pPr>
            <a:r>
              <a:rPr b="1" i="1" lang="en">
                <a:solidFill>
                  <a:srgbClr val="FF0000"/>
                </a:solidFill>
              </a:rPr>
              <a:t>Altering the PasswordChar property of a textbox makes it a password textbox.</a:t>
            </a:r>
            <a:endParaRPr b="1"/>
          </a:p>
          <a:p>
            <a:pPr indent="-342900" lvl="0" marL="342900" rtl="0" algn="l">
              <a:spcBef>
                <a:spcPts val="496"/>
              </a:spcBef>
              <a:spcAft>
                <a:spcPts val="120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Deleting the value of </a:t>
            </a:r>
            <a:r>
              <a:rPr b="1" lang="en"/>
              <a:t>PasswordChar </a:t>
            </a:r>
            <a:r>
              <a:rPr b="1" lang="en"/>
              <a:t>in the </a:t>
            </a:r>
            <a:r>
              <a:rPr b="1" lang="en"/>
              <a:t>Properties window sets the textbox back to a regular textbox.</a:t>
            </a:r>
            <a:endParaRPr b="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530600" y="64257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729450" y="1362750"/>
            <a:ext cx="7688700" cy="36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A </a:t>
            </a:r>
            <a:r>
              <a:rPr b="1" i="1" lang="en">
                <a:solidFill>
                  <a:srgbClr val="FF0000"/>
                </a:solidFill>
              </a:rPr>
              <a:t>button</a:t>
            </a:r>
            <a:r>
              <a:rPr b="1" i="1" lang="en"/>
              <a:t> is a control that the user clicks to trigger a specific action. </a:t>
            </a:r>
            <a:endParaRPr b="1"/>
          </a:p>
          <a:p>
            <a:pPr indent="-299085" lvl="1" marL="742950" rtl="0" algn="l">
              <a:spcBef>
                <a:spcPts val="434"/>
              </a:spcBef>
              <a:spcAft>
                <a:spcPts val="0"/>
              </a:spcAft>
              <a:buClr>
                <a:srgbClr val="FF0000"/>
              </a:buClr>
              <a:buSzPct val="254545"/>
              <a:buChar char="○"/>
            </a:pPr>
            <a:r>
              <a:rPr b="1" lang="en">
                <a:solidFill>
                  <a:srgbClr val="FF0000"/>
                </a:solidFill>
              </a:rPr>
              <a:t>Other types of buttons, include </a:t>
            </a:r>
            <a:r>
              <a:rPr b="1" i="1" lang="en">
                <a:solidFill>
                  <a:srgbClr val="FF0000"/>
                </a:solidFill>
              </a:rPr>
              <a:t>checkboxes</a:t>
            </a:r>
            <a:r>
              <a:rPr b="1" i="1" lang="en">
                <a:solidFill>
                  <a:srgbClr val="FF0000"/>
                </a:solidFill>
              </a:rPr>
              <a:t> and </a:t>
            </a:r>
            <a:r>
              <a:rPr b="1" i="1" lang="en">
                <a:solidFill>
                  <a:srgbClr val="FF0000"/>
                </a:solidFill>
              </a:rPr>
              <a:t>radio</a:t>
            </a:r>
            <a:r>
              <a:rPr b="1" i="1" lang="en">
                <a:solidFill>
                  <a:srgbClr val="FF0000"/>
                </a:solidFill>
              </a:rPr>
              <a:t> buttons. </a:t>
            </a:r>
            <a:endParaRPr b="1"/>
          </a:p>
          <a:p>
            <a:pPr indent="-35814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i="1" lang="en"/>
              <a:t>All button types </a:t>
            </a:r>
            <a:r>
              <a:rPr b="1" lang="en"/>
              <a:t>are derived from </a:t>
            </a:r>
            <a:r>
              <a:rPr b="1" i="1" lang="en">
                <a:solidFill>
                  <a:srgbClr val="FF0000"/>
                </a:solidFill>
              </a:rPr>
              <a:t>ButtonBase</a:t>
            </a:r>
            <a:r>
              <a:rPr b="1" i="1" lang="en"/>
              <a:t> (namespace System.Windows.Forms) 🡪 </a:t>
            </a:r>
            <a:r>
              <a:rPr b="1" lang="en"/>
              <a:t>defines common button features. </a:t>
            </a:r>
            <a:endParaRPr b="1"/>
          </a:p>
          <a:p>
            <a:pPr indent="-35814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Button </a:t>
            </a:r>
            <a:r>
              <a:rPr b="1" lang="en"/>
              <a:t>is often used to initiate a command. </a:t>
            </a:r>
            <a:endParaRPr b="1"/>
          </a:p>
          <a:p>
            <a:pPr indent="-35814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The text on the face of a </a:t>
            </a:r>
            <a:r>
              <a:rPr b="1" lang="en"/>
              <a:t>Button is called a </a:t>
            </a:r>
            <a:r>
              <a:rPr b="1" i="1" lang="en"/>
              <a:t>button label. </a:t>
            </a:r>
            <a:endParaRPr b="1"/>
          </a:p>
          <a:p>
            <a:pPr indent="-35814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246153"/>
              <a:buChar char="●"/>
            </a:pPr>
            <a:r>
              <a:rPr b="1" lang="en">
                <a:solidFill>
                  <a:srgbClr val="FF0000"/>
                </a:solidFill>
              </a:rPr>
              <a:t>Demo</a:t>
            </a:r>
            <a:r>
              <a:rPr b="1" lang="en"/>
              <a:t> - create a program that uses a </a:t>
            </a:r>
            <a:r>
              <a:rPr b="1" lang="en"/>
              <a:t>TextBox, a Button and a Label. </a:t>
            </a:r>
            <a:endParaRPr b="1"/>
          </a:p>
          <a:p>
            <a:pPr indent="-358140" lvl="0" marL="342900" rtl="0" algn="l">
              <a:spcBef>
                <a:spcPts val="496"/>
              </a:spcBef>
              <a:spcAft>
                <a:spcPts val="1200"/>
              </a:spcAft>
              <a:buClr>
                <a:schemeClr val="dk1"/>
              </a:buClr>
              <a:buSzPct val="246153"/>
              <a:buChar char="●"/>
            </a:pPr>
            <a:r>
              <a:rPr b="1" lang="en"/>
              <a:t>The user enters </a:t>
            </a:r>
            <a:r>
              <a:rPr b="1" lang="en"/>
              <a:t>text into a password box and clicks the </a:t>
            </a:r>
            <a:r>
              <a:rPr b="1" lang="en"/>
              <a:t>Button. The text then appears in the Label. Normally, </a:t>
            </a:r>
            <a:r>
              <a:rPr b="1" lang="en"/>
              <a:t>we would not display this text—the purpose of password textboxes is to hide the text being entered by the user from anyone who may be looking over a person’s shoulder.</a:t>
            </a:r>
            <a:endParaRPr b="1" i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1" name="Google Shape;301;p47"/>
          <p:cNvPicPr preferRelativeResize="0"/>
          <p:nvPr/>
        </p:nvPicPr>
        <p:blipFill rotWithShape="1">
          <a:blip r:embed="rId3">
            <a:alphaModFix/>
          </a:blip>
          <a:srcRect b="9522" l="0" r="0" t="4765"/>
          <a:stretch/>
        </p:blipFill>
        <p:spPr>
          <a:xfrm>
            <a:off x="0" y="685800"/>
            <a:ext cx="9144000" cy="205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47"/>
          <p:cNvPicPr preferRelativeResize="0"/>
          <p:nvPr/>
        </p:nvPicPr>
        <p:blipFill rotWithShape="1">
          <a:blip r:embed="rId4">
            <a:alphaModFix/>
          </a:blip>
          <a:srcRect b="7054" l="0" r="0" t="3531"/>
          <a:stretch/>
        </p:blipFill>
        <p:spPr>
          <a:xfrm>
            <a:off x="9525" y="3086100"/>
            <a:ext cx="9124950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lang="en" sz="3600"/>
              <a:t>Common TextBox properties and events</a:t>
            </a:r>
            <a:endParaRPr sz="3600"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09" name="Google Shape;309;p48"/>
          <p:cNvPicPr preferRelativeResize="0"/>
          <p:nvPr/>
        </p:nvPicPr>
        <p:blipFill rotWithShape="1">
          <a:blip r:embed="rId3">
            <a:alphaModFix/>
          </a:blip>
          <a:srcRect b="4673" l="0" r="0" t="2406"/>
          <a:stretch/>
        </p:blipFill>
        <p:spPr>
          <a:xfrm>
            <a:off x="0" y="400050"/>
            <a:ext cx="9144000" cy="468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316" name="Google Shape;31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50" y="1169525"/>
            <a:ext cx="6607969" cy="167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Delegates defined.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2078875"/>
            <a:ext cx="76887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delegate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type that represents references to methods with a particular parameter list and return type.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Delegates are used to pass methods as arguments to other methods.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handlers are nothing more than methods that are invoked through delegates.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create a custom method, and a class such as a windows control can call your method when a certain event occurs.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Cont.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9450" y="2078875"/>
            <a:ext cx="7688700" cy="29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/>
              <a:t>Delegate is one of the base types in .NET. Delegate is a class used to create and invoke delegates at runtime.</a:t>
            </a:r>
            <a:endParaRPr b="1"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499" y="2722612"/>
            <a:ext cx="4511226" cy="16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use delegates in C#.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7688700" cy="28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Steps followed when using delegates </a:t>
            </a:r>
            <a:endParaRPr b="1" sz="1900"/>
          </a:p>
          <a:p>
            <a:pPr indent="-349250" lvl="0" marL="457200" rtl="0" algn="l">
              <a:spcBef>
                <a:spcPts val="1200"/>
              </a:spcBef>
              <a:spcAft>
                <a:spcPts val="0"/>
              </a:spcAft>
              <a:buSzPts val="1900"/>
              <a:buAutoNum type="arabicPeriod"/>
            </a:pPr>
            <a:r>
              <a:rPr b="1" lang="en" sz="1900"/>
              <a:t>Declare the delegate type</a:t>
            </a:r>
            <a:endParaRPr b="1" sz="1900"/>
          </a:p>
          <a:p>
            <a:pPr indent="-349250" lvl="2" marL="1371600" rtl="0" algn="l">
              <a:spcBef>
                <a:spcPts val="0"/>
              </a:spcBef>
              <a:spcAft>
                <a:spcPts val="0"/>
              </a:spcAft>
              <a:buSzPts val="1900"/>
              <a:buAutoNum type="romanLcPeriod"/>
            </a:pPr>
            <a:r>
              <a:rPr b="1" lang="en" sz="1900"/>
              <a:t>Syntax for delegate declaration is </a:t>
            </a:r>
            <a:endParaRPr b="1" sz="1900"/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SzPts val="1700"/>
              <a:buAutoNum type="romanLcPeriod"/>
            </a:pPr>
            <a:r>
              <a:rPr b="1" lang="en" sz="1700"/>
              <a:t>delegate &lt;return type&gt; &lt;delegate-name&gt; &lt;parameter list&gt;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 </a:t>
            </a:r>
            <a:r>
              <a:rPr b="1" lang="en" sz="1700"/>
              <a:t>The next step is instantiating the delegate  </a:t>
            </a:r>
            <a:endParaRPr b="1"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Invocation or using the delegate by </a:t>
            </a:r>
            <a:r>
              <a:rPr b="1" lang="en" sz="1700"/>
              <a:t>referencing</a:t>
            </a:r>
            <a:r>
              <a:rPr b="1" lang="en" sz="1700"/>
              <a:t> methods via the delegate object. </a:t>
            </a:r>
            <a:endParaRPr b="1" sz="1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727650" y="6293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729450" y="1376025"/>
            <a:ext cx="7688700" cy="296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// declare a delegate 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public delegate  int NumberChanger(int  x);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s</a:t>
            </a:r>
            <a:r>
              <a:rPr lang="en" sz="1310"/>
              <a:t>tatic int number = 10;</a:t>
            </a:r>
            <a:r>
              <a:rPr lang="en" sz="1310"/>
              <a:t> 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//create methods 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public  </a:t>
            </a:r>
            <a:r>
              <a:rPr lang="en" sz="1310"/>
              <a:t>static</a:t>
            </a:r>
            <a:r>
              <a:rPr lang="en" sz="1310"/>
              <a:t> int AddNum(int q)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{   number += q; return number;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}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public static int MultiplyNum(int p)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{ number +=p;  return number;  }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//instantiate the delegate 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NumberChanger  nc = new NumberChanger(AddNum);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//Invoke the delegate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 MessageBox.Show(nc(5).ToString());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rPr lang="en" sz="1310"/>
              <a:t>  </a:t>
            </a:r>
            <a:endParaRPr sz="1310"/>
          </a:p>
          <a:p>
            <a:pPr indent="-31178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10"/>
              <a:buAutoNum type="arabicPeriod"/>
            </a:pPr>
            <a:r>
              <a:t/>
            </a:r>
            <a:endParaRPr sz="1310"/>
          </a:p>
        </p:txBody>
      </p:sp>
      <p:sp>
        <p:nvSpPr>
          <p:cNvPr id="130" name="Google Shape;130;p20"/>
          <p:cNvSpPr/>
          <p:nvPr/>
        </p:nvSpPr>
        <p:spPr>
          <a:xfrm>
            <a:off x="4167800" y="3656125"/>
            <a:ext cx="1086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15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Multicast Delegates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useful property of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>
                <a:solidFill>
                  <a:schemeClr val="hlink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/>
              </a:rPr>
              <a:t>delegate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objects is that multiple objects can be assigned to one delegate instance by using the </a:t>
            </a:r>
            <a:r>
              <a:rPr lang="en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operator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multicast delegate contains a list of the assigned delegates.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When the multicast delegate is called, it invokes the delegates in the list, in order.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 that only delegates of the same type can be combined.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596900" y="6558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517350" y="1363025"/>
            <a:ext cx="7688700" cy="33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NumberChanger nc = new NumberChanger(AddNum);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nc += new NumberChanger(MultiplyNum);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nc += new NumberChanger(SubtractNum);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label1.Text = nc(10).ToString();g</a:t>
            </a:r>
            <a:endParaRPr/>
          </a:p>
        </p:txBody>
      </p:sp>
      <p:sp>
        <p:nvSpPr>
          <p:cNvPr id="143" name="Google Shape;143;p22"/>
          <p:cNvSpPr/>
          <p:nvPr/>
        </p:nvSpPr>
        <p:spPr>
          <a:xfrm>
            <a:off x="3226575" y="2940275"/>
            <a:ext cx="1086900" cy="53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Output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 190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