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Garamond"/>
      <p:regular r:id="rId44"/>
      <p:bold r:id="rId45"/>
      <p:italic r:id="rId46"/>
      <p:boldItalic r:id="rId47"/>
    </p:embeddedFont>
    <p:embeddedFont>
      <p:font typeface="Arial Black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9" roundtripDataSignature="AMtx7miYVoUHSLMrqY4uolaTDD2ajuoE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27F201-A3A1-475B-B639-75C6971EC146}">
  <a:tblStyle styleId="{4327F201-A3A1-475B-B639-75C6971EC1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Garamond-regular.fntdata"/><Relationship Id="rId43" Type="http://schemas.openxmlformats.org/officeDocument/2006/relationships/slide" Target="slides/slide38.xml"/><Relationship Id="rId46" Type="http://schemas.openxmlformats.org/officeDocument/2006/relationships/font" Target="fonts/Garamond-italic.fntdata"/><Relationship Id="rId45" Type="http://schemas.openxmlformats.org/officeDocument/2006/relationships/font" Target="fonts/Garamon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ialBlack-regular.fntdata"/><Relationship Id="rId47" Type="http://schemas.openxmlformats.org/officeDocument/2006/relationships/font" Target="fonts/Garamond-bold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9955f776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9955f77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9f38041af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19f38041af_1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9f38041a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19f38041af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9f38041a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19f38041af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9955f776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9955f77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9f38041a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9f38041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9f38041af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19f38041af_1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9f38041af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19f38041af_1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9f38041af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19f38041af_1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9f38041af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19f38041af_1_3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9f38041af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19f38041af_1_3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9f38041af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19f38041af_1_3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9f38041af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19f38041af_1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9f38041af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19f38041af_1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9f38041af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19f38041af_1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9f38041af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19f38041af_1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9f38041af_1_3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9f38041af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9f38041af_1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9f38041af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9f38041af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19f38041af_1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arn.microsoft.com/en-us/dotnet/api/system.windows.forms.linklabel" TargetMode="External"/><Relationship Id="rId4" Type="http://schemas.openxmlformats.org/officeDocument/2006/relationships/hyperlink" Target="https://learn.microsoft.com/en-us/dotnet/api/system.windows.forms.labe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9955f7761_0_0"/>
          <p:cNvSpPr txBox="1"/>
          <p:nvPr>
            <p:ph type="ctrTitle"/>
          </p:nvPr>
        </p:nvSpPr>
        <p:spPr>
          <a:xfrm>
            <a:off x="1524000" y="8937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Common Controls</a:t>
            </a:r>
            <a:endParaRPr b="1"/>
          </a:p>
        </p:txBody>
      </p:sp>
      <p:sp>
        <p:nvSpPr>
          <p:cNvPr id="85" name="Google Shape;85;g319955f7761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9f38041af_1_2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OpenFileDialoguebox</a:t>
            </a:r>
            <a:endParaRPr/>
          </a:p>
        </p:txBody>
      </p:sp>
      <p:sp>
        <p:nvSpPr>
          <p:cNvPr id="143" name="Google Shape;143;g319f38041af_1_2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OpenFileDialog allows you to choose a file to be opened in an Application.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OpenFileDialog ofd = new OpenFileDialog();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if (ofd.ShowDialog() == DialogResult.OK)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    MessageBox.Show(ofd.FileName);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}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9f38041af_1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PictureBox Control  </a:t>
            </a:r>
            <a:endParaRPr/>
          </a:p>
        </p:txBody>
      </p:sp>
      <p:sp>
        <p:nvSpPr>
          <p:cNvPr id="149" name="Google Shape;149;g319f38041af_1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PictureBox class represents a Windows picture box control for displaying an image.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Properties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Image: Gets or sets the image that is displayed by PictureBox.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ImageLocation:  Gets or sets the path or URL for the image to display in the PictureBox.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9f38041af_1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55" name="Google Shape;155;g319f38041af_1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an application that lets the user upload pictures in your program.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6" name="Google Shape;156;g319f38041af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0728" y="2386541"/>
            <a:ext cx="4278154" cy="3675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ListBox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2" name="Google Shape;16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b="1" lang="en-US"/>
              <a:t>ListBox </a:t>
            </a:r>
            <a:r>
              <a:rPr lang="en-US"/>
              <a:t>control allows the user to view and select from multiple items in a list.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ListBox is a static GUI entity, which means that users cannot directly edit the list of items </a:t>
            </a:r>
            <a:br>
              <a:rPr lang="en-US"/>
            </a:br>
            <a:r>
              <a:rPr lang="en-US"/>
              <a:t>Properties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Items: collection of items in the ListBox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MultipleItems: indicates whether the listbox can display multiple columns.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SelectedIndex: returns the index of the selected item.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Sorted: sorts the items in the listbox alphabetically.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SelectedIndexChanged(Event): Generated when the selected index changes. This is the default event when the control is double clicked in the designer. 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8" name="Google Shape;16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a demo app that has a list box and four buttons for adding, removing, clearing and sorting listbox items.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9" name="Google Shape;1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4418" y="2584523"/>
            <a:ext cx="5216237" cy="384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Cont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5" name="Google Shape;17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private void add_btn_Click(object sender, EventArgs 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{        listBox1.Items.Add(textBox1.Text);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private void remove_btn_Click(object sender, EventArgs 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{         listBox1.Items.RemoveAt(listBox1.SelectedIndex);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private void clearall_btn_Click(object sender, EventArgs 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{listBox1.Items.Clear();   }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CheckedListBox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CheckedListBox control derives from ListBox and displays a CheckBox with each item.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Items can be added via methods Add and AddRange or through the </a:t>
            </a:r>
            <a:r>
              <a:rPr b="1" lang="en-US"/>
              <a:t>String Collection Editor(similar to ComboBox, ListBox)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CheckedListBoxes allow multiple items to be checked, but item selection is more restrictive.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Selection Mode: One or none effectively switches between enabling and disabling the user’s ability to check list items. 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Common Properties and Events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7" name="Google Shape;18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CheckedItems: Accessible only at runtime. Returns the collection of items that are checked as a CheckedListBox.CheckedItemCollection.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CheckedIndices: Accessible only at runtime. Returns indices for all checked items as a CheckedListBox.CheckedIndexCollection.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GetItemChecked(): takes an index and returns </a:t>
            </a:r>
            <a:r>
              <a:rPr b="1" lang="en-US"/>
              <a:t>true, </a:t>
            </a:r>
            <a:r>
              <a:rPr lang="en-US"/>
              <a:t>if the corresponding 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ItemCheck: generated when an item is checked.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ItemCheckEventArgs Properties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CurrentValue: indicates whether the current item is checked or unchecked. Possible values are checked, unchecked and indeterminate.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Index: returns returns the zero based index of item that changed.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NewValue: specifies the new state of the item.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>
            <p:ph type="title"/>
          </p:nvPr>
        </p:nvSpPr>
        <p:spPr>
          <a:xfrm>
            <a:off x="748145" y="187037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99" name="Google Shape;199;p7"/>
          <p:cNvSpPr txBox="1"/>
          <p:nvPr>
            <p:ph idx="1" type="body"/>
          </p:nvPr>
        </p:nvSpPr>
        <p:spPr>
          <a:xfrm>
            <a:off x="540328" y="921329"/>
            <a:ext cx="10529454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following example uses </a:t>
            </a:r>
            <a:r>
              <a:rPr b="1" lang="en-US"/>
              <a:t>a CheckedListBox and a ListBox to display a user’s selection of books.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The CheckedListBox named inputCheckedListBox allows the user to select multiple titles.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Using String Collection Editor add the following items: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C++, Java, VB, </a:t>
            </a:r>
            <a:r>
              <a:rPr lang="en-US"/>
              <a:t>Internet &amp; WWW, Perl, Python, Wireless Internet and Advanced Java.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/>
              <a:t>ListBox, named displayListBox – displays </a:t>
            </a:r>
            <a:r>
              <a:rPr lang="en-US"/>
              <a:t>the user’s selection.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screen shots accompanying this example, the </a:t>
            </a:r>
            <a:r>
              <a:rPr b="1" lang="en-US"/>
              <a:t>CheckedListBox appears to the left, the ListBox to the right.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9955f7761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LinkLabel Control</a:t>
            </a:r>
            <a:endParaRPr/>
          </a:p>
        </p:txBody>
      </p:sp>
      <p:sp>
        <p:nvSpPr>
          <p:cNvPr id="91" name="Google Shape;91;g319955f7761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llows you to add Web-style links to Windows Forms applications. You can use the</a:t>
            </a:r>
            <a:r>
              <a:rPr lang="en-US" sz="2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LinkLabel control for everything that you can use the</a:t>
            </a:r>
            <a:r>
              <a:rPr lang="en-US" sz="2200" u="sng"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Label control for; you can also set part of the text as a link to a file, folder, or Web page.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Properties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Text - text displayed on the linklabel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LinkArea: select some area to serve as a hyperlink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Link Visited: changes color once it is clicked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07061"/>
            <a:ext cx="9477376" cy="522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>
            <p:ph type="title"/>
          </p:nvPr>
        </p:nvSpPr>
        <p:spPr>
          <a:xfrm>
            <a:off x="775854" y="159327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does it work?</a:t>
            </a:r>
            <a:endParaRPr/>
          </a:p>
        </p:txBody>
      </p:sp>
      <p:sp>
        <p:nvSpPr>
          <p:cNvPr id="212" name="Google Shape;212;p9"/>
          <p:cNvSpPr txBox="1"/>
          <p:nvPr>
            <p:ph idx="1" type="body"/>
          </p:nvPr>
        </p:nvSpPr>
        <p:spPr>
          <a:xfrm>
            <a:off x="609600" y="935183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the user checks or unchecks an item in </a:t>
            </a:r>
            <a:r>
              <a:rPr b="1" lang="en-US"/>
              <a:t>CheckedListBox inputCheckedListBox, </a:t>
            </a:r>
            <a:r>
              <a:rPr lang="en-US"/>
              <a:t>the system generates an </a:t>
            </a:r>
            <a:r>
              <a:rPr b="1" lang="en-US"/>
              <a:t>ItemCheck event.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Event handler inputCheckedListBox_ItemCheck handles the event.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An if/else </a:t>
            </a:r>
            <a:r>
              <a:rPr lang="en-US"/>
              <a:t>control structure determines whether the user checked or unchecked an item in the </a:t>
            </a:r>
            <a:r>
              <a:rPr b="1" lang="en-US"/>
              <a:t>CheckedListBox.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The program uses the NewValue property to test for whether the </a:t>
            </a:r>
            <a:r>
              <a:rPr lang="en-US"/>
              <a:t>item is being checked (</a:t>
            </a:r>
            <a:r>
              <a:rPr b="1" lang="en-US"/>
              <a:t>CheckState.Checked).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If the user checks an item, adds </a:t>
            </a:r>
            <a:r>
              <a:rPr lang="en-US"/>
              <a:t>the checked entry to the </a:t>
            </a:r>
            <a:r>
              <a:rPr b="1" lang="en-US"/>
              <a:t>ListBox displayListBox.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 If the user unchecks an item, line </a:t>
            </a:r>
            <a:r>
              <a:rPr lang="en-US"/>
              <a:t>41 removes the corresponding item from </a:t>
            </a:r>
            <a:r>
              <a:rPr b="1" lang="en-US"/>
              <a:t>displayListBox.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>
            <p:ph type="title"/>
          </p:nvPr>
        </p:nvSpPr>
        <p:spPr>
          <a:xfrm>
            <a:off x="554181" y="422563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Cont</a:t>
            </a:r>
            <a:endParaRPr/>
          </a:p>
        </p:txBody>
      </p:sp>
      <p:sp>
        <p:nvSpPr>
          <p:cNvPr id="218" name="Google Shape;218;p10"/>
          <p:cNvSpPr txBox="1"/>
          <p:nvPr>
            <p:ph idx="1" type="body"/>
          </p:nvPr>
        </p:nvSpPr>
        <p:spPr>
          <a:xfrm>
            <a:off x="554181" y="1108364"/>
            <a:ext cx="10945091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// item about to change, add or remove from displayListBox</a:t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private void inputCheckedListBox_ItemCheck( object sender, System.Windows.Forms.ItemCheckEventArgs e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	// obtain reference of selected item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	string item = inputCheckedListBox.SelectedItem.ToString();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	// if item checked add to listbox otherwise remove from listbox</a:t>
            </a:r>
            <a:endParaRPr b="1"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	if ( e.NewValue == CheckState.Checked 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 			displayListBox.Items.Add( item );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	else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 			displayListBox.Items.Remove( item 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 }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5" name="Google Shape;2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80207"/>
            <a:ext cx="914400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919414"/>
            <a:ext cx="91440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Mouse EventHandling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2" name="Google Shape;232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Mouse events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 events are generated when the user interacts with a control via the mouse.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 events can be handled for any control that derives from class System.Windows.Forms.Control. </a:t>
            </a:r>
            <a:br>
              <a:rPr lang="en-US"/>
            </a:br>
            <a:r>
              <a:rPr lang="en-US"/>
              <a:t>For most</a:t>
            </a:r>
            <a:br>
              <a:rPr lang="en-US"/>
            </a:br>
            <a:r>
              <a:rPr lang="en-US"/>
              <a:t>mouse events, information about the event is passed to the event-handling method through an object of class </a:t>
            </a:r>
            <a:r>
              <a:rPr b="1" lang="en-US"/>
              <a:t>MouseEventArgs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delegate used to create the mouseevent handlers is </a:t>
            </a:r>
            <a:r>
              <a:rPr b="1" lang="en-US"/>
              <a:t>MouseEventHandler</a:t>
            </a:r>
            <a:r>
              <a:rPr lang="en-US"/>
              <a:t>. 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Mouse Events and EventArgs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4" name="Google Shape;24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 Events with Event arguments of EventArgs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MouseEnter: mouse cursor enters the control’s boundaries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MouseHover: mouse cursor hovers within the control’s boundaries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MouseLeave: mouse leaves the control’s boundaries.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 events with Event Arguments of MouseEventArgs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MouseDown:mouse button is pressed within the boundaries of the control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MouseMove:mouse cursor is moved within the boundaries of the  control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45" name="Google Shape;245;p18"/>
          <p:cNvGraphicFramePr/>
          <p:nvPr/>
        </p:nvGraphicFramePr>
        <p:xfrm>
          <a:off x="4143375" y="328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{4327F201-A3A1-475B-B639-75C6971EC146}</a:tableStyleId>
              </a:tblPr>
              <a:tblGrid>
                <a:gridCol w="3905250"/>
              </a:tblGrid>
              <a:tr h="91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Mouse button is pressed while the mouse cursor is within a control’s boundaries.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18"/>
          <p:cNvSpPr/>
          <p:nvPr/>
        </p:nvSpPr>
        <p:spPr>
          <a:xfrm>
            <a:off x="4143375" y="380365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Cont</a:t>
            </a:r>
            <a:r>
              <a:rPr lang="en-US"/>
              <a:t>.</a:t>
            </a:r>
            <a:endParaRPr/>
          </a:p>
        </p:txBody>
      </p:sp>
      <p:sp>
        <p:nvSpPr>
          <p:cNvPr id="252" name="Google Shape;25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MouseUp: mouse button is released when the cursor is over the control’s boundaries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MouseEventArgs Properties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Button: specifies which button is pressed(Left, Right,Middle,None)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Clicks: the number of times the mouse is clicked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X: the x-coordinate within the control where the event occurred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Y: the y-coordinate within the control where the event occurred.</a:t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Demo: PaintApp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58" name="Google Shape;25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036" y="1433034"/>
            <a:ext cx="8410209" cy="502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public partial class Mouseevents : Form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{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bool shouldpaint  = false;//whether to paint or not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public Mouseevents()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{            InitializeComponent(); 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private void Mouseevents_MouseDown(object sender, MouseEventArgs 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{             shouldpaint = true;         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9f38041af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97" name="Google Shape;97;g319f38041af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private void linkLabel1_LinkClicked(object sender, LinkLabelLinkClickedEventArgs 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	Using.System.Diagnostics.Process.Start(new ProcessStartInfo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	FileName = "C:\\Users\\mihir\\Downloads\\Telegram Desktop", UseShellExecute = true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	});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}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Cont.</a:t>
            </a:r>
            <a:endParaRPr/>
          </a:p>
        </p:txBody>
      </p:sp>
      <p:sp>
        <p:nvSpPr>
          <p:cNvPr id="270" name="Google Shape;270;p22"/>
          <p:cNvSpPr txBox="1"/>
          <p:nvPr>
            <p:ph idx="1" type="body"/>
          </p:nvPr>
        </p:nvSpPr>
        <p:spPr>
          <a:xfrm>
            <a:off x="-1" y="1496291"/>
            <a:ext cx="12025745" cy="468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private void Mouseevents_MouseUp(object sender, MouseEventArgs e)         {             shouldpaint = false; 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private void Mouseevents_MouseMove(object sender, MouseEventArgs 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{             if(shouldpaint)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{ 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    using (Graphics graphics = CreateGraphics())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    {      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            graphics.FillEllipse(new SolidBrush(Color.Black), e.X, e.Y, 4, 4);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               }     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Exercise(Due December 2)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6" name="Google Shape;276;p23"/>
          <p:cNvSpPr txBox="1"/>
          <p:nvPr>
            <p:ph idx="1" type="body"/>
          </p:nvPr>
        </p:nvSpPr>
        <p:spPr>
          <a:xfrm>
            <a:off x="526473" y="1423842"/>
            <a:ext cx="10827327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(Enhanced Painter) </a:t>
            </a:r>
            <a:r>
              <a:rPr lang="en-US"/>
              <a:t>Extend the program of Fig. 14.38 to include options for changing the size and color of the lines drawn. Create a GUI similar to Figure below The user should be able to</a:t>
            </a:r>
            <a:br>
              <a:rPr lang="en-US"/>
            </a:br>
            <a:r>
              <a:rPr lang="en-US"/>
              <a:t>draw on the app’s Panel. To retrieve a Graphics object for drawing, call method </a:t>
            </a:r>
            <a:r>
              <a:rPr i="1" lang="en-US"/>
              <a:t>panelName</a:t>
            </a:r>
            <a:r>
              <a:rPr lang="en-US"/>
              <a:t>.CreateGraphics(), substituting in the name of your Panel. </a:t>
            </a:r>
            <a:br>
              <a:rPr lang="en-US"/>
            </a:br>
            <a:endParaRPr/>
          </a:p>
        </p:txBody>
      </p:sp>
      <p:pic>
        <p:nvPicPr>
          <p:cNvPr id="277" name="Google Shape;2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8064" y="3431895"/>
            <a:ext cx="5156009" cy="330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9f38041af_1_1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DateTimePicker Control</a:t>
            </a:r>
            <a:endParaRPr b="1"/>
          </a:p>
        </p:txBody>
      </p:sp>
      <p:sp>
        <p:nvSpPr>
          <p:cNvPr id="283" name="Google Shape;283;g319f38041af_1_10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DateTimePicker can be used to retrieve date and time information from the user.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DateTimePicker’s </a:t>
            </a:r>
            <a:r>
              <a:rPr b="1" lang="en-US"/>
              <a:t>Value </a:t>
            </a:r>
            <a:r>
              <a:rPr lang="en-US"/>
              <a:t>property stores a DateTime object, which always contains both date and time information.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retrieve the date information from the DateTime object by using property </a:t>
            </a:r>
            <a:r>
              <a:rPr b="1" lang="en-US"/>
              <a:t>Date</a:t>
            </a:r>
            <a:r>
              <a:rPr lang="en-US"/>
              <a:t>, and you can retrieve only the time information by using the </a:t>
            </a:r>
            <a:r>
              <a:rPr b="1" lang="en-US"/>
              <a:t>TimeOfDay </a:t>
            </a:r>
            <a:r>
              <a:rPr lang="en-US"/>
              <a:t>property. 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9f38041af_1_10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Cont.</a:t>
            </a:r>
            <a:endParaRPr b="1"/>
          </a:p>
        </p:txBody>
      </p:sp>
      <p:sp>
        <p:nvSpPr>
          <p:cNvPr id="289" name="Google Shape;289;g319f38041af_1_10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following program displays the selected date and time on a label.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Property </a:t>
            </a:r>
            <a:r>
              <a:rPr b="1" lang="en-US"/>
              <a:t>Format </a:t>
            </a:r>
            <a:r>
              <a:rPr lang="en-US"/>
              <a:t>specifies the user’s selection options using the </a:t>
            </a:r>
            <a:r>
              <a:rPr b="1" lang="en-US"/>
              <a:t>DateTimePickerFormat </a:t>
            </a:r>
            <a:r>
              <a:rPr lang="en-US"/>
              <a:t>enumeration. 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values in this enumeration are Long (displays the date in long format, as in</a:t>
            </a:r>
            <a:br>
              <a:rPr lang="en-US"/>
            </a:br>
            <a:r>
              <a:rPr b="1" lang="en-US"/>
              <a:t>Thursday, July 10, 2013</a:t>
            </a:r>
            <a:r>
              <a:rPr lang="en-US"/>
              <a:t>), Short (displays the date in short format, as in </a:t>
            </a:r>
            <a:r>
              <a:rPr b="1" lang="en-US"/>
              <a:t>7/10/2013</a:t>
            </a:r>
            <a:r>
              <a:rPr lang="en-US"/>
              <a:t>), </a:t>
            </a:r>
            <a:br>
              <a:rPr lang="en-US"/>
            </a:br>
            <a:br>
              <a:rPr lang="en-US"/>
            </a:b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90" name="Google Shape;290;g319f38041af_1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158" y="2286298"/>
            <a:ext cx="4023361" cy="187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319f38041af_1_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7998" y="2286298"/>
            <a:ext cx="4817285" cy="1870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9f38041af_1_1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Properties and Events </a:t>
            </a:r>
            <a:endParaRPr b="1"/>
          </a:p>
        </p:txBody>
      </p:sp>
      <p:sp>
        <p:nvSpPr>
          <p:cNvPr id="297" name="Google Shape;297;g319f38041af_1_1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Properties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Value: the data that is selected by the user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MaxDate: maximum date that can be selected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MinDate: minimum date that can be selected.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Format:  sets the format of the date and/or time used for the date and/or time displayed In the control.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Value Changed: generated when the Value property changes, including when the user selects a new date and time.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9f38041af_1_3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Tab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3" name="Google Shape;303;g319f38041af_1_3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i="1" lang="en-US"/>
              <a:t>TabControl control creates tabbed windows, such as those we have seen in the Visual </a:t>
            </a:r>
            <a:r>
              <a:rPr lang="en-US"/>
              <a:t>Studio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allows the programmer to design user interfaces that fit a large number of controls or a large amount of data without using up valuable screen “real estate.”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TabControls contain </a:t>
            </a:r>
            <a:r>
              <a:rPr b="1" i="1" lang="en-US"/>
              <a:t>TabPage objects, which are similar to Panels and Group</a:t>
            </a:r>
            <a:r>
              <a:rPr b="1" lang="en-US"/>
              <a:t>Boxes in that TabPages also can contain controls.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9f38041af_1_3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Cont.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9" name="Google Shape;309;g319f38041af_1_3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The programmer first adds controls to </a:t>
            </a:r>
            <a:r>
              <a:rPr lang="en-US"/>
              <a:t>the </a:t>
            </a:r>
            <a:r>
              <a:rPr b="1" lang="en-US"/>
              <a:t>TabPage objects, then adds the TabPages to the TabControl. </a:t>
            </a:r>
            <a:endParaRPr b="1"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Only one TabPage </a:t>
            </a:r>
            <a:r>
              <a:rPr lang="en-US"/>
              <a:t>is displayed at a time. Figure 13.26 depicts a sample </a:t>
            </a:r>
            <a:r>
              <a:rPr b="1" lang="en-US"/>
              <a:t>TabControl.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Programmers can add </a:t>
            </a:r>
            <a:r>
              <a:rPr b="1" lang="en-US"/>
              <a:t>TabControls visually by dragging and dropping them onto a </a:t>
            </a:r>
            <a:r>
              <a:rPr lang="en-US"/>
              <a:t>form in design mode. 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add </a:t>
            </a:r>
            <a:r>
              <a:rPr b="1" lang="en-US"/>
              <a:t>TabPages in the Visual Studio .NET designer, right-click </a:t>
            </a:r>
            <a:r>
              <a:rPr lang="en-US"/>
              <a:t>the </a:t>
            </a:r>
            <a:r>
              <a:rPr b="1" lang="en-US"/>
              <a:t>TabControl, and select Add Tab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Alternatively, click the TabPages </a:t>
            </a:r>
            <a:r>
              <a:rPr lang="en-US"/>
              <a:t>collection in the </a:t>
            </a:r>
            <a:r>
              <a:rPr b="1" lang="en-US"/>
              <a:t>Properties window, and add tabs in the dialog that appears.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9f38041af_1_326"/>
          <p:cNvSpPr txBox="1"/>
          <p:nvPr>
            <p:ph type="title"/>
          </p:nvPr>
        </p:nvSpPr>
        <p:spPr>
          <a:xfrm>
            <a:off x="789709" y="477982"/>
            <a:ext cx="8229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Cont</a:t>
            </a:r>
            <a:r>
              <a:rPr lang="en-US"/>
              <a:t>.</a:t>
            </a:r>
            <a:endParaRPr/>
          </a:p>
        </p:txBody>
      </p:sp>
      <p:sp>
        <p:nvSpPr>
          <p:cNvPr id="315" name="Google Shape;315;g319f38041af_1_326"/>
          <p:cNvSpPr txBox="1"/>
          <p:nvPr>
            <p:ph idx="1" type="body"/>
          </p:nvPr>
        </p:nvSpPr>
        <p:spPr>
          <a:xfrm>
            <a:off x="789709" y="997527"/>
            <a:ext cx="7966500" cy="48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 that clicking the tabs selects the </a:t>
            </a:r>
            <a:r>
              <a:rPr b="1" lang="en-US"/>
              <a:t>TabControl—to select the TabPage, click </a:t>
            </a:r>
            <a:r>
              <a:rPr lang="en-US"/>
              <a:t>the control area underneath the tabs.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developer can add controls to the </a:t>
            </a:r>
            <a:r>
              <a:rPr b="1" lang="en-US"/>
              <a:t>TabPage by </a:t>
            </a:r>
            <a:r>
              <a:rPr lang="en-US"/>
              <a:t>dragging and dropping items from the </a:t>
            </a:r>
            <a:r>
              <a:rPr b="1" lang="en-US"/>
              <a:t>ToolBox.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To view different TabPages, click the </a:t>
            </a:r>
            <a:r>
              <a:rPr lang="en-US"/>
              <a:t>appropriate tab (in either design or run mode). 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9f38041af_1_3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21" name="Google Shape;321;g319f38041af_1_3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08997"/>
            <a:ext cx="3934500" cy="28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319f38041af_1_3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574" y="1380418"/>
            <a:ext cx="4620808" cy="28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319f38041af_1_3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3124" y="3683409"/>
            <a:ext cx="3300076" cy="267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9f38041af_1_19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Common DialogueBox</a:t>
            </a:r>
            <a:endParaRPr/>
          </a:p>
        </p:txBody>
      </p:sp>
      <p:sp>
        <p:nvSpPr>
          <p:cNvPr id="103" name="Google Shape;103;g319f38041af_1_19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dialog box in C# is a type of window, which is used to enable common communication or dialog between a computer and its user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 A dialog box is most often used to provide the user with the means for specifying how to implement a command or to respond to a question.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Windows.Form is a base class for a dialog box.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9f38041af_1_1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snipplet</a:t>
            </a:r>
            <a:endParaRPr/>
          </a:p>
        </p:txBody>
      </p:sp>
      <p:sp>
        <p:nvSpPr>
          <p:cNvPr id="109" name="Google Shape;109;g319f38041af_1_19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DialogResult res = MessageBox.Show("Are you sure you want to Delete", "Confirmation", MessageBoxButtons.OKCancel, MessageBoxIcon.Information);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(res == DialogResult.OK)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{ MessageBox.Show("You have clicked Ok Button"); //Some task… }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(res == DialogResult.Cancel)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{ MessageBox.Show("You have clicked Cancel Button"); //Some task… 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9f38041af_1_2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Common </a:t>
            </a:r>
            <a:r>
              <a:rPr lang="en-US"/>
              <a:t>dialog box</a:t>
            </a:r>
            <a:endParaRPr/>
          </a:p>
        </p:txBody>
      </p:sp>
      <p:sp>
        <p:nvSpPr>
          <p:cNvPr id="115" name="Google Shape;115;g319f38041af_1_20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dialog boxes that are used, which are common to all Windows Application. It performs common tasks like saving a file, choosing a font etc.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examples are given below.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FontDialog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ColorDialog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OpenDialog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SaveDialog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9f38041af_1_3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Font DialogBox</a:t>
            </a:r>
            <a:endParaRPr/>
          </a:p>
        </p:txBody>
      </p:sp>
      <p:sp>
        <p:nvSpPr>
          <p:cNvPr id="121" name="Google Shape;121;g319f38041af_1_30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Allows you to select font size, font style and fond type for </a:t>
            </a:r>
            <a:r>
              <a:rPr lang="en-US"/>
              <a:t>text</a:t>
            </a:r>
            <a:r>
              <a:rPr lang="en-US"/>
              <a:t> displayed on controls.</a:t>
            </a:r>
            <a:endParaRPr/>
          </a:p>
        </p:txBody>
      </p:sp>
      <p:sp>
        <p:nvSpPr>
          <p:cNvPr id="122" name="Google Shape;122;g319f38041af_1_308"/>
          <p:cNvSpPr txBox="1"/>
          <p:nvPr>
            <p:ph idx="2" type="body"/>
          </p:nvPr>
        </p:nvSpPr>
        <p:spPr>
          <a:xfrm>
            <a:off x="7413000" y="1825625"/>
            <a:ext cx="4779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private void fontToolStripMenuItem_Click(object sender, EventArgs 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	FontDialog fg = new FontDialog();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	fg.ShowDialog();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	textBox1.Font = fg.Font;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}</a:t>
            </a:r>
            <a:endParaRPr/>
          </a:p>
        </p:txBody>
      </p:sp>
      <p:pic>
        <p:nvPicPr>
          <p:cNvPr id="123" name="Google Shape;123;g319f38041af_1_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2" y="3018950"/>
            <a:ext cx="6633549" cy="35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9f38041af_1_2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Color </a:t>
            </a:r>
            <a:r>
              <a:rPr lang="en-US"/>
              <a:t>Dialog Box</a:t>
            </a:r>
            <a:endParaRPr/>
          </a:p>
        </p:txBody>
      </p:sp>
      <p:sp>
        <p:nvSpPr>
          <p:cNvPr id="129" name="Google Shape;129;g319f38041af_1_29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Allows you to choose background and foreground color for controls</a:t>
            </a:r>
            <a:endParaRPr/>
          </a:p>
        </p:txBody>
      </p:sp>
      <p:sp>
        <p:nvSpPr>
          <p:cNvPr id="130" name="Google Shape;130;g319f38041af_1_299"/>
          <p:cNvSpPr txBox="1"/>
          <p:nvPr>
            <p:ph idx="2" type="body"/>
          </p:nvPr>
        </p:nvSpPr>
        <p:spPr>
          <a:xfrm>
            <a:off x="6172200" y="1825625"/>
            <a:ext cx="6019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private void colorToolStripMenuItem_Click(object sender, EventArgs 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	ColorDialog cd = new ColorDialog();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	cd.ShowDialog();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	textBox1.ForeColor = cd.Color;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}</a:t>
            </a:r>
            <a:endParaRPr/>
          </a:p>
        </p:txBody>
      </p:sp>
      <p:pic>
        <p:nvPicPr>
          <p:cNvPr id="131" name="Google Shape;131;g319f38041af_1_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753800"/>
            <a:ext cx="4754251" cy="31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9f38041af_1_2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Save DialogueBox</a:t>
            </a:r>
            <a:endParaRPr/>
          </a:p>
        </p:txBody>
      </p:sp>
      <p:sp>
        <p:nvSpPr>
          <p:cNvPr id="137" name="Google Shape;137;g319f38041af_1_20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SaveFileDialog box is used to allow the user to select the destination and name of the file to be saved.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SaveFileDialog sfd = new SaveFileDialog();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sfd.Filter = "Text fiie|*.txt";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if (sfd.ShowDialog() == DialogResult.OK)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    string path = sfd.FileName;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    System.IO.BinaryWriter bw = new System.IO.BinaryWriter(System.IO.File.Create(path));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    bw.Write("Example text");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    bw.Dispose();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}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2023-01-13T00:06:10Z</dcterms:created>
  <dc:creator>Toshiba</dc:creator>
</cp:coreProperties>
</file>