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d52cb54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d52cb54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d52cb543e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1d52cb543e_2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d52cb543e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1d52cb543e_2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d52cb543e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1d52cb543e_2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d52cb543e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1d52cb543e_2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d52cb543e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1d52cb543e_2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d52cb543e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1d52cb543e_2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d52cb543e_2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1d52cb543e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d52cb543e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1d52cb543e_2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d52cb543e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31d52cb543e_2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d52cb543e_2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31d52cb543e_2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d52cb543e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31d52cb543e_2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d52cb543e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31d52cb543e_2_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d52cb543e_2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31d52cb543e_2_2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d52cb543e_2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31d52cb543e_2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d52cb543e_2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31d52cb543e_2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d52cb543e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1d52cb543e_2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d52cb543e_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31d52cb543e_2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d52cb543e_2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31d52cb543e_2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d52cb543e_2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31d52cb543e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d52cb543e_2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31d52cb543e_2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d52cb543e_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31d52cb543e_2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d52cb543e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31d52cb543e_2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d52cb543e_2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31d52cb543e_2_3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d52cb543e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31d52cb543e_2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d52cb543e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31d52cb543e_2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d52cb543e_2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31d52cb543e_2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1d52cb543e_2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31d52cb543e_2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d52cb543e_2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31d52cb543e_2_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d52cb543e_2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31d52cb543e_2_3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d52cb543e_2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31d52cb543e_2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d52cb543e_2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31d52cb543e_2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d634198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d634198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d52cb543e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31d52cb543e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d52cb543e_2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31d52cb543e_2_3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d52cb543e_2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31d52cb543e_2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d52cb543e_2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31d52cb543e_2_4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d52cb543e_2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31d52cb543e_2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d52cb543e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31d52cb543e_2_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d52cb543e_2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31d52cb543e_2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d52cb543e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31d52cb543e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d52cb543e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1d52cb543e_2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d52cb543e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1d52cb543e_2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612648" y="171450"/>
            <a:ext cx="8153400" cy="743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p13"/>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609600" y="4686155"/>
            <a:ext cx="5421000" cy="2739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0" y="954167"/>
            <a:ext cx="533400" cy="183300"/>
          </a:xfrm>
          <a:prstGeom prst="rect">
            <a:avLst/>
          </a:prstGeom>
          <a:noFill/>
          <a:ln>
            <a:noFill/>
          </a:ln>
        </p:spPr>
        <p:txBody>
          <a:bodyPr anchorCtr="0" anchor="ctr" bIns="45700" lIns="91425" spcFirstLastPara="1" rIns="91425" wrap="square" tIns="45700">
            <a:normAutofit fontScale="47500" lnSpcReduction="10000"/>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
              <a:t>‹#›</a:t>
            </a:fld>
            <a:endParaRPr/>
          </a:p>
        </p:txBody>
      </p:sp>
      <p:sp>
        <p:nvSpPr>
          <p:cNvPr id="87" name="Google Shape;87;p13"/>
          <p:cNvSpPr txBox="1"/>
          <p:nvPr>
            <p:ph idx="1" type="body"/>
          </p:nvPr>
        </p:nvSpPr>
        <p:spPr>
          <a:xfrm>
            <a:off x="612648" y="1200150"/>
            <a:ext cx="8153400" cy="33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1200"/>
              </a:spcBef>
              <a:spcAft>
                <a:spcPts val="0"/>
              </a:spcAft>
              <a:buSzPts val="1260"/>
              <a:buChar char="○"/>
              <a:defRPr/>
            </a:lvl2pPr>
            <a:lvl3pPr indent="-314325" lvl="2" marL="1371600" algn="l">
              <a:spcBef>
                <a:spcPts val="1200"/>
              </a:spcBef>
              <a:spcAft>
                <a:spcPts val="0"/>
              </a:spcAft>
              <a:buSzPts val="1350"/>
              <a:buChar char="■"/>
              <a:defRPr/>
            </a:lvl3pPr>
            <a:lvl4pPr indent="-314325" lvl="3" marL="1828800" algn="l">
              <a:spcBef>
                <a:spcPts val="1200"/>
              </a:spcBef>
              <a:spcAft>
                <a:spcPts val="0"/>
              </a:spcAft>
              <a:buSzPts val="1350"/>
              <a:buChar char="●"/>
              <a:defRPr/>
            </a:lvl4pPr>
            <a:lvl5pPr indent="-302895" lvl="4" marL="2286000" algn="l">
              <a:spcBef>
                <a:spcPts val="1200"/>
              </a:spcBef>
              <a:spcAft>
                <a:spcPts val="0"/>
              </a:spcAft>
              <a:buSzPts val="1170"/>
              <a:buChar char="○"/>
              <a:defRPr/>
            </a:lvl5pPr>
            <a:lvl6pPr indent="-342900" lvl="5" marL="2743200" algn="l">
              <a:spcBef>
                <a:spcPts val="1200"/>
              </a:spcBef>
              <a:spcAft>
                <a:spcPts val="0"/>
              </a:spcAft>
              <a:buSzPts val="1800"/>
              <a:buChar char="■"/>
              <a:defRPr/>
            </a:lvl6pPr>
            <a:lvl7pPr indent="-342900" lvl="6" marL="3200400" algn="l">
              <a:spcBef>
                <a:spcPts val="1200"/>
              </a:spcBef>
              <a:spcAft>
                <a:spcPts val="0"/>
              </a:spcAft>
              <a:buSzPts val="1800"/>
              <a:buChar char="●"/>
              <a:defRPr/>
            </a:lvl7pPr>
            <a:lvl8pPr indent="-342900" lvl="7" marL="3657600" algn="l">
              <a:spcBef>
                <a:spcPts val="1200"/>
              </a:spcBef>
              <a:spcAft>
                <a:spcPts val="0"/>
              </a:spcAft>
              <a:buSzPts val="1800"/>
              <a:buChar char="○"/>
              <a:defRPr/>
            </a:lvl8pPr>
            <a:lvl9pPr indent="-342900" lvl="8" marL="4114800" algn="l">
              <a:spcBef>
                <a:spcPts val="1200"/>
              </a:spcBef>
              <a:spcAft>
                <a:spcPts val="120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Exception Handling</a:t>
            </a:r>
            <a:endParaRPr/>
          </a:p>
        </p:txBody>
      </p:sp>
      <p:sp>
        <p:nvSpPr>
          <p:cNvPr id="93" name="Google Shape;93;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4 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63" name="Google Shape;163;p23"/>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64" name="Google Shape;164;p23"/>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65" name="Google Shape;165;p23"/>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558800" lvl="1" marL="880110" rtl="0" algn="l">
              <a:spcBef>
                <a:spcPts val="0"/>
              </a:spcBef>
              <a:spcAft>
                <a:spcPts val="0"/>
              </a:spcAft>
              <a:buSzPts val="2520"/>
              <a:buFont typeface="Twentieth Century"/>
              <a:buAutoNum type="arabicPeriod" startAt="3"/>
            </a:pPr>
            <a:r>
              <a:rPr b="1" lang="en" sz="1800">
                <a:solidFill>
                  <a:srgbClr val="FF0000"/>
                </a:solidFill>
              </a:rPr>
              <a:t>finally</a:t>
            </a:r>
            <a:r>
              <a:rPr lang="en" sz="1800"/>
              <a:t>: The finally block is used to execute a given set of statements, </a:t>
            </a:r>
            <a:r>
              <a:rPr b="1" lang="en" sz="1800"/>
              <a:t>whether an exception is thrown or not thrown</a:t>
            </a:r>
            <a:r>
              <a:rPr lang="en" sz="1800"/>
              <a:t>. </a:t>
            </a:r>
            <a:endParaRPr sz="1800"/>
          </a:p>
          <a:p>
            <a:pPr indent="-273050" lvl="2" marL="914400" rtl="0" algn="l">
              <a:spcBef>
                <a:spcPts val="500"/>
              </a:spcBef>
              <a:spcAft>
                <a:spcPts val="0"/>
              </a:spcAft>
              <a:buSzPts val="2425"/>
              <a:buChar char="■"/>
            </a:pPr>
            <a:r>
              <a:rPr lang="en" sz="1800"/>
              <a:t>For </a:t>
            </a:r>
            <a:r>
              <a:rPr b="1" lang="en" sz="1800"/>
              <a:t>example</a:t>
            </a:r>
            <a:r>
              <a:rPr lang="en" sz="1800"/>
              <a:t>, if you open a file, it must be closed whether an exception is raised or not. </a:t>
            </a:r>
            <a:endParaRPr sz="1800"/>
          </a:p>
          <a:p>
            <a:pPr indent="-558800" lvl="1" marL="880110" rtl="0" algn="l">
              <a:spcBef>
                <a:spcPts val="550"/>
              </a:spcBef>
              <a:spcAft>
                <a:spcPts val="0"/>
              </a:spcAft>
              <a:buSzPts val="2520"/>
              <a:buFont typeface="Twentieth Century"/>
              <a:buAutoNum type="arabicPeriod" startAt="3"/>
            </a:pPr>
            <a:r>
              <a:rPr b="1" lang="en" sz="1800">
                <a:solidFill>
                  <a:srgbClr val="FF0000"/>
                </a:solidFill>
              </a:rPr>
              <a:t>throw</a:t>
            </a:r>
            <a:r>
              <a:rPr lang="en" sz="1800"/>
              <a:t>: A program throws an exception when a problem shows up. This is done using a throw keyword.</a:t>
            </a:r>
            <a:endParaRPr b="1" sz="1800"/>
          </a:p>
          <a:p>
            <a:pPr indent="-158750" lvl="1" marL="640080" rtl="0" algn="l">
              <a:spcBef>
                <a:spcPts val="550"/>
              </a:spcBef>
              <a:spcAft>
                <a:spcPts val="1200"/>
              </a:spcAft>
              <a:buSzPts val="1820"/>
              <a:buNone/>
            </a:pPr>
            <a:r>
              <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71" name="Google Shape;171;p24"/>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72" name="Google Shape;172;p24"/>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73" name="Google Shape;173;p24"/>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17500" lvl="0" marL="320040" rtl="0" algn="l">
              <a:spcBef>
                <a:spcPts val="0"/>
              </a:spcBef>
              <a:spcAft>
                <a:spcPts val="0"/>
              </a:spcAft>
              <a:buSzPts val="1700"/>
              <a:buChar char="●"/>
            </a:pPr>
            <a:r>
              <a:rPr b="1" lang="en" sz="1700">
                <a:solidFill>
                  <a:srgbClr val="00B0F0"/>
                </a:solidFill>
              </a:rPr>
              <a:t>try</a:t>
            </a:r>
            <a:r>
              <a:rPr b="1" lang="en" sz="1700"/>
              <a:t> block</a:t>
            </a:r>
            <a:endParaRPr b="1" sz="1700"/>
          </a:p>
          <a:p>
            <a:pPr indent="-280035" lvl="1" marL="640080" rtl="0" algn="l">
              <a:spcBef>
                <a:spcPts val="550"/>
              </a:spcBef>
              <a:spcAft>
                <a:spcPts val="0"/>
              </a:spcAft>
              <a:buSzPts val="1700"/>
              <a:buChar char="○"/>
            </a:pPr>
            <a:r>
              <a:rPr b="1" lang="en" sz="1700"/>
              <a:t>A </a:t>
            </a:r>
            <a:r>
              <a:rPr b="1" lang="en" sz="1700">
                <a:solidFill>
                  <a:srgbClr val="00B0F0"/>
                </a:solidFill>
              </a:rPr>
              <a:t>try</a:t>
            </a:r>
            <a:r>
              <a:rPr b="1" lang="en" sz="1700"/>
              <a:t> block contains code that requires common cleanup or exception-recovery operations.</a:t>
            </a:r>
            <a:endParaRPr b="1" sz="1700"/>
          </a:p>
          <a:p>
            <a:pPr indent="-280035" lvl="1" marL="640080" rtl="0" algn="l">
              <a:spcBef>
                <a:spcPts val="550"/>
              </a:spcBef>
              <a:spcAft>
                <a:spcPts val="0"/>
              </a:spcAft>
              <a:buSzPts val="1700"/>
              <a:buChar char="○"/>
            </a:pPr>
            <a:r>
              <a:rPr b="1" lang="en" sz="1700"/>
              <a:t>The cleanup code should be put in a single </a:t>
            </a:r>
            <a:r>
              <a:rPr b="1" lang="en" sz="1700">
                <a:solidFill>
                  <a:srgbClr val="00B0F0"/>
                </a:solidFill>
              </a:rPr>
              <a:t>finally</a:t>
            </a:r>
            <a:r>
              <a:rPr b="1" lang="en" sz="1700"/>
              <a:t> block.</a:t>
            </a:r>
            <a:endParaRPr b="1" sz="1700"/>
          </a:p>
          <a:p>
            <a:pPr indent="-280035" lvl="1" marL="640080" rtl="0" algn="l">
              <a:spcBef>
                <a:spcPts val="550"/>
              </a:spcBef>
              <a:spcAft>
                <a:spcPts val="0"/>
              </a:spcAft>
              <a:buSzPts val="1700"/>
              <a:buChar char="○"/>
            </a:pPr>
            <a:r>
              <a:rPr b="1" lang="en" sz="1700"/>
              <a:t>The exception recovery code should be put in </a:t>
            </a:r>
            <a:r>
              <a:rPr b="1" lang="en" sz="1700"/>
              <a:t>one or more </a:t>
            </a:r>
            <a:r>
              <a:rPr b="1" lang="en" sz="1700">
                <a:solidFill>
                  <a:srgbClr val="00B0F0"/>
                </a:solidFill>
              </a:rPr>
              <a:t>catch</a:t>
            </a:r>
            <a:r>
              <a:rPr b="1" lang="en" sz="1700"/>
              <a:t> blocks.</a:t>
            </a:r>
            <a:endParaRPr b="1" sz="1700"/>
          </a:p>
          <a:p>
            <a:pPr indent="-227012" lvl="2" marL="914400" rtl="0" algn="l">
              <a:spcBef>
                <a:spcPts val="500"/>
              </a:spcBef>
              <a:spcAft>
                <a:spcPts val="0"/>
              </a:spcAft>
              <a:buSzPts val="1700"/>
              <a:buChar char="■"/>
            </a:pPr>
            <a:r>
              <a:rPr b="1" lang="en" sz="1700"/>
              <a:t>Create one </a:t>
            </a:r>
            <a:r>
              <a:rPr b="1" lang="en" sz="1700">
                <a:solidFill>
                  <a:srgbClr val="00B0F0"/>
                </a:solidFill>
              </a:rPr>
              <a:t>catch</a:t>
            </a:r>
            <a:r>
              <a:rPr b="1" lang="en" sz="1700"/>
              <a:t> block for each kind of type you want to handle.</a:t>
            </a:r>
            <a:endParaRPr b="1" sz="1700"/>
          </a:p>
          <a:p>
            <a:pPr indent="-280035" lvl="1" marL="640080" rtl="0" algn="l">
              <a:spcBef>
                <a:spcPts val="550"/>
              </a:spcBef>
              <a:spcAft>
                <a:spcPts val="0"/>
              </a:spcAft>
              <a:buSzPts val="1700"/>
              <a:buChar char="○"/>
            </a:pPr>
            <a:r>
              <a:rPr b="1" lang="en" sz="1700"/>
              <a:t>A </a:t>
            </a:r>
            <a:r>
              <a:rPr b="1" lang="en" sz="1700">
                <a:solidFill>
                  <a:srgbClr val="00B0F0"/>
                </a:solidFill>
              </a:rPr>
              <a:t>try</a:t>
            </a:r>
            <a:r>
              <a:rPr b="1" lang="en" sz="1700"/>
              <a:t> block must have at least one </a:t>
            </a:r>
            <a:r>
              <a:rPr b="1" lang="en" sz="1700">
                <a:solidFill>
                  <a:srgbClr val="00B0F0"/>
                </a:solidFill>
              </a:rPr>
              <a:t>catch</a:t>
            </a:r>
            <a:r>
              <a:rPr b="1" lang="en" sz="1700"/>
              <a:t> or </a:t>
            </a:r>
            <a:r>
              <a:rPr b="1" lang="en" sz="1700">
                <a:solidFill>
                  <a:srgbClr val="00B0F0"/>
                </a:solidFill>
              </a:rPr>
              <a:t>finally</a:t>
            </a:r>
            <a:r>
              <a:rPr b="1" lang="en" sz="1700"/>
              <a:t> block.</a:t>
            </a:r>
            <a:endParaRPr b="1" sz="1700">
              <a:latin typeface="Calibri"/>
              <a:ea typeface="Calibri"/>
              <a:cs typeface="Calibri"/>
              <a:sym typeface="Calibri"/>
            </a:endParaRPr>
          </a:p>
          <a:p>
            <a:pPr indent="-209550" lvl="0" marL="320040" rtl="0" algn="l">
              <a:spcBef>
                <a:spcPts val="700"/>
              </a:spcBef>
              <a:spcAft>
                <a:spcPts val="0"/>
              </a:spcAft>
              <a:buSzPts val="1740"/>
              <a:buNone/>
            </a:pPr>
            <a:r>
              <a:t/>
            </a:r>
            <a:endParaRPr b="1" sz="1700"/>
          </a:p>
          <a:p>
            <a:pPr indent="-158750" lvl="1" marL="640080" rtl="0" algn="l">
              <a:spcBef>
                <a:spcPts val="550"/>
              </a:spcBef>
              <a:spcAft>
                <a:spcPts val="1200"/>
              </a:spcAft>
              <a:buSzPts val="1820"/>
              <a:buNone/>
            </a:pPr>
            <a:r>
              <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Cont.</a:t>
            </a:r>
            <a:endParaRPr/>
          </a:p>
        </p:txBody>
      </p:sp>
      <p:sp>
        <p:nvSpPr>
          <p:cNvPr id="179" name="Google Shape;179;p25"/>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80" name="Google Shape;180;p25"/>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81" name="Google Shape;181;p25"/>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Autofit/>
          </a:bodyPr>
          <a:lstStyle/>
          <a:p>
            <a:pPr indent="-325805" lvl="0" marL="320040" rtl="0" algn="l">
              <a:spcBef>
                <a:spcPts val="0"/>
              </a:spcBef>
              <a:spcAft>
                <a:spcPts val="0"/>
              </a:spcAft>
              <a:buSzPts val="1700"/>
              <a:buChar char="●"/>
            </a:pPr>
            <a:r>
              <a:rPr b="1" lang="en" sz="1700">
                <a:solidFill>
                  <a:srgbClr val="00B0F0"/>
                </a:solidFill>
              </a:rPr>
              <a:t>catch</a:t>
            </a:r>
            <a:r>
              <a:rPr b="1" lang="en" sz="1700"/>
              <a:t> block</a:t>
            </a:r>
            <a:endParaRPr b="1" sz="1700"/>
          </a:p>
          <a:p>
            <a:pPr indent="-275367" lvl="1" marL="640080" rtl="0" algn="l">
              <a:spcBef>
                <a:spcPts val="550"/>
              </a:spcBef>
              <a:spcAft>
                <a:spcPts val="0"/>
              </a:spcAft>
              <a:buSzPts val="1700"/>
              <a:buChar char="○"/>
            </a:pPr>
            <a:r>
              <a:rPr b="1" lang="en" sz="1700"/>
              <a:t>A </a:t>
            </a:r>
            <a:r>
              <a:rPr b="1" lang="en" sz="1700">
                <a:solidFill>
                  <a:srgbClr val="00B0F0"/>
                </a:solidFill>
              </a:rPr>
              <a:t>catch</a:t>
            </a:r>
            <a:r>
              <a:rPr b="1" lang="en" sz="1700"/>
              <a:t> block contains code to execute in response to an exception.</a:t>
            </a:r>
            <a:endParaRPr b="1" sz="1700"/>
          </a:p>
          <a:p>
            <a:pPr indent="-275367" lvl="1" marL="640080" rtl="0" algn="l">
              <a:spcBef>
                <a:spcPts val="550"/>
              </a:spcBef>
              <a:spcAft>
                <a:spcPts val="0"/>
              </a:spcAft>
              <a:buSzPts val="1700"/>
              <a:buChar char="○"/>
            </a:pPr>
            <a:r>
              <a:rPr b="1" lang="en" sz="1700"/>
              <a:t>If the code in a </a:t>
            </a:r>
            <a:r>
              <a:rPr b="1" lang="en" sz="1700">
                <a:solidFill>
                  <a:srgbClr val="00B0F0"/>
                </a:solidFill>
              </a:rPr>
              <a:t>try</a:t>
            </a:r>
            <a:r>
              <a:rPr b="1" lang="en" sz="1700"/>
              <a:t> block doesn’t cause an exception to be thrown, the CLR will never execute the code in any of its catch blocks.</a:t>
            </a:r>
            <a:endParaRPr b="1" sz="1700"/>
          </a:p>
          <a:p>
            <a:pPr indent="-275367" lvl="1" marL="640080" rtl="0" algn="l">
              <a:spcBef>
                <a:spcPts val="550"/>
              </a:spcBef>
              <a:spcAft>
                <a:spcPts val="0"/>
              </a:spcAft>
              <a:buSzPts val="1700"/>
              <a:buChar char="○"/>
            </a:pPr>
            <a:r>
              <a:rPr b="1" lang="en" sz="1700"/>
              <a:t>You may or may not specify a catch type in parenthesis after catch :</a:t>
            </a:r>
            <a:endParaRPr b="1" sz="1700"/>
          </a:p>
          <a:p>
            <a:pPr indent="-235251" lvl="2" marL="914400" rtl="0" algn="l">
              <a:spcBef>
                <a:spcPts val="500"/>
              </a:spcBef>
              <a:spcAft>
                <a:spcPts val="0"/>
              </a:spcAft>
              <a:buSzPts val="1700"/>
              <a:buChar char="■"/>
            </a:pPr>
            <a:r>
              <a:rPr b="1" lang="en" sz="1700"/>
              <a:t>The catch type must be of type System.Exception or a type that derived from System.Exception</a:t>
            </a:r>
            <a:endParaRPr b="1" sz="1700"/>
          </a:p>
          <a:p>
            <a:pPr indent="-235251" lvl="2" marL="914400" rtl="0" algn="l">
              <a:spcBef>
                <a:spcPts val="500"/>
              </a:spcBef>
              <a:spcAft>
                <a:spcPts val="0"/>
              </a:spcAft>
              <a:buSzPts val="1700"/>
              <a:buChar char="■"/>
            </a:pPr>
            <a:r>
              <a:rPr b="1" lang="en" sz="1700"/>
              <a:t>If there is no catch type specified, that catch block handles any exception. This is equivalent to having a catch block that specifies System.Exception as a catch type.</a:t>
            </a:r>
            <a:endParaRPr b="1" sz="1700">
              <a:latin typeface="Courier New"/>
              <a:ea typeface="Courier New"/>
              <a:cs typeface="Courier New"/>
              <a:sym typeface="Courier New"/>
            </a:endParaRPr>
          </a:p>
          <a:p>
            <a:pPr indent="-167417" lvl="1" marL="640080" rtl="0" algn="l">
              <a:spcBef>
                <a:spcPts val="550"/>
              </a:spcBef>
              <a:spcAft>
                <a:spcPts val="1200"/>
              </a:spcAft>
              <a:buSzPts val="1820"/>
              <a:buNone/>
            </a:pPr>
            <a:r>
              <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87" name="Google Shape;187;p26"/>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88" name="Google Shape;188;p26"/>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89" name="Google Shape;189;p26"/>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Autofit/>
          </a:bodyPr>
          <a:lstStyle/>
          <a:p>
            <a:pPr indent="-262667" lvl="1" marL="640080" rtl="0" algn="l">
              <a:spcBef>
                <a:spcPts val="0"/>
              </a:spcBef>
              <a:spcAft>
                <a:spcPts val="0"/>
              </a:spcAft>
              <a:buSzPts val="1500"/>
              <a:buChar char="○"/>
            </a:pPr>
            <a:r>
              <a:rPr b="1" lang="en" sz="1500"/>
              <a:t>Once the </a:t>
            </a:r>
            <a:r>
              <a:rPr b="1" lang="en" sz="1500">
                <a:solidFill>
                  <a:srgbClr val="00B0F0"/>
                </a:solidFill>
              </a:rPr>
              <a:t>catch</a:t>
            </a:r>
            <a:r>
              <a:rPr b="1" lang="en" sz="1500"/>
              <a:t> block that matches the exception is found, you have 3 choices:</a:t>
            </a:r>
            <a:endParaRPr b="1" sz="1500"/>
          </a:p>
          <a:p>
            <a:pPr indent="-451151" lvl="2" marL="1143000" rtl="0" algn="l">
              <a:spcBef>
                <a:spcPts val="500"/>
              </a:spcBef>
              <a:spcAft>
                <a:spcPts val="0"/>
              </a:spcAft>
              <a:buSzPts val="1500"/>
              <a:buFont typeface="Twentieth Century"/>
              <a:buAutoNum type="arabicPeriod"/>
            </a:pPr>
            <a:r>
              <a:rPr b="1" lang="en" sz="1500"/>
              <a:t>Re-throw the same exception, notifying the higher-up call stack of the exception</a:t>
            </a:r>
            <a:endParaRPr b="1" sz="1500"/>
          </a:p>
          <a:p>
            <a:pPr indent="-451151" lvl="2" marL="1143000" rtl="0" algn="l">
              <a:spcBef>
                <a:spcPts val="500"/>
              </a:spcBef>
              <a:spcAft>
                <a:spcPts val="0"/>
              </a:spcAft>
              <a:buSzPts val="1500"/>
              <a:buFont typeface="Twentieth Century"/>
              <a:buAutoNum type="arabicPeriod"/>
            </a:pPr>
            <a:r>
              <a:rPr b="1" lang="en" sz="1500"/>
              <a:t>Throw a different exception, giving richer exception information to code higher-up in the call stack </a:t>
            </a:r>
            <a:endParaRPr b="1" sz="1500"/>
          </a:p>
          <a:p>
            <a:pPr indent="-451151" lvl="2" marL="1143000" rtl="0" algn="l">
              <a:spcBef>
                <a:spcPts val="500"/>
              </a:spcBef>
              <a:spcAft>
                <a:spcPts val="0"/>
              </a:spcAft>
              <a:buSzPts val="1500"/>
              <a:buFont typeface="Twentieth Century"/>
              <a:buAutoNum type="arabicPeriod"/>
            </a:pPr>
            <a:r>
              <a:rPr b="1" lang="en" sz="1500"/>
              <a:t>Let the code continue from the bottom of the catch block</a:t>
            </a:r>
            <a:endParaRPr b="1" sz="1500"/>
          </a:p>
          <a:p>
            <a:pPr indent="-262667" lvl="1" marL="640080" rtl="0" algn="l">
              <a:spcBef>
                <a:spcPts val="550"/>
              </a:spcBef>
              <a:spcAft>
                <a:spcPts val="0"/>
              </a:spcAft>
              <a:buSzPts val="1500"/>
              <a:buChar char="○"/>
            </a:pPr>
            <a:r>
              <a:rPr b="1" lang="en" sz="1500"/>
              <a:t>In choices 1-2, an exception is thrown and code starts looking for a catch block whose type matches the exception thrown</a:t>
            </a:r>
            <a:endParaRPr b="1" sz="1500"/>
          </a:p>
          <a:p>
            <a:pPr indent="-262667" lvl="1" marL="640080" rtl="0" algn="l">
              <a:spcBef>
                <a:spcPts val="550"/>
              </a:spcBef>
              <a:spcAft>
                <a:spcPts val="0"/>
              </a:spcAft>
              <a:buSzPts val="1500"/>
              <a:buChar char="○"/>
            </a:pPr>
            <a:r>
              <a:rPr b="1" lang="en" sz="1500"/>
              <a:t>In choice 3, the </a:t>
            </a:r>
            <a:r>
              <a:rPr b="1" lang="en" sz="1500">
                <a:solidFill>
                  <a:srgbClr val="00B0F0"/>
                </a:solidFill>
              </a:rPr>
              <a:t>finally</a:t>
            </a:r>
            <a:r>
              <a:rPr b="1" lang="en" sz="1500"/>
              <a:t> block is executed</a:t>
            </a:r>
            <a:endParaRPr b="1" sz="1500"/>
          </a:p>
          <a:p>
            <a:pPr indent="-262667" lvl="1" marL="640080" rtl="0" algn="l">
              <a:spcBef>
                <a:spcPts val="550"/>
              </a:spcBef>
              <a:spcAft>
                <a:spcPts val="0"/>
              </a:spcAft>
              <a:buSzPts val="1500"/>
              <a:buChar char="○"/>
            </a:pPr>
            <a:r>
              <a:rPr b="1" lang="en" sz="1500"/>
              <a:t>You can also specify a variable name like  </a:t>
            </a:r>
            <a:r>
              <a:rPr b="1" lang="en" sz="1500">
                <a:solidFill>
                  <a:srgbClr val="00B0F0"/>
                </a:solidFill>
              </a:rPr>
              <a:t>catch(Exception e)</a:t>
            </a:r>
            <a:r>
              <a:rPr b="1" lang="en" sz="1500"/>
              <a:t> to access information specific to the exception.</a:t>
            </a:r>
            <a:endParaRPr b="1" sz="1500"/>
          </a:p>
          <a:p>
            <a:pPr indent="-183864" lvl="1" marL="548640" rtl="0" algn="l">
              <a:spcBef>
                <a:spcPts val="370"/>
              </a:spcBef>
              <a:spcAft>
                <a:spcPts val="0"/>
              </a:spcAft>
              <a:buSzPts val="1540"/>
              <a:buFont typeface="Noto Sans Symbols"/>
              <a:buNone/>
            </a:pPr>
            <a:r>
              <a:t/>
            </a:r>
            <a:endParaRPr b="1" sz="1500">
              <a:latin typeface="Courier New"/>
              <a:ea typeface="Courier New"/>
              <a:cs typeface="Courier New"/>
              <a:sym typeface="Courier New"/>
            </a:endParaRPr>
          </a:p>
          <a:p>
            <a:pPr indent="-167417" lvl="1" marL="640080" rtl="0" algn="l">
              <a:spcBef>
                <a:spcPts val="550"/>
              </a:spcBef>
              <a:spcAft>
                <a:spcPts val="1200"/>
              </a:spcAft>
              <a:buSzPts val="1820"/>
              <a:buNone/>
            </a:pPr>
            <a:r>
              <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95" name="Google Shape;195;p27"/>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96" name="Google Shape;196;p27"/>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97" name="Google Shape;197;p27"/>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45440" lvl="0" marL="320040" rtl="0" algn="l">
              <a:spcBef>
                <a:spcPts val="0"/>
              </a:spcBef>
              <a:spcAft>
                <a:spcPts val="0"/>
              </a:spcAft>
              <a:buSzPts val="2140"/>
              <a:buChar char="●"/>
            </a:pPr>
            <a:r>
              <a:rPr b="1" lang="en" sz="1700">
                <a:solidFill>
                  <a:srgbClr val="00B0F0"/>
                </a:solidFill>
              </a:rPr>
              <a:t>finally </a:t>
            </a:r>
            <a:r>
              <a:rPr lang="en" sz="1700"/>
              <a:t>block</a:t>
            </a:r>
            <a:endParaRPr sz="1700"/>
          </a:p>
          <a:p>
            <a:pPr indent="-299720" lvl="1" marL="640080" rtl="0" algn="l">
              <a:spcBef>
                <a:spcPts val="550"/>
              </a:spcBef>
              <a:spcAft>
                <a:spcPts val="0"/>
              </a:spcAft>
              <a:buSzPts val="2220"/>
              <a:buChar char="○"/>
            </a:pPr>
            <a:r>
              <a:rPr lang="en" sz="1500"/>
              <a:t>C# provides the </a:t>
            </a:r>
            <a:r>
              <a:rPr b="1" lang="en" sz="1500">
                <a:solidFill>
                  <a:srgbClr val="00B0F0"/>
                </a:solidFill>
              </a:rPr>
              <a:t>finally</a:t>
            </a:r>
            <a:r>
              <a:rPr lang="en" sz="1500"/>
              <a:t> block, which is guaranteed to execute regardless of whether an exception occurs.</a:t>
            </a:r>
            <a:endParaRPr sz="1500"/>
          </a:p>
          <a:p>
            <a:pPr indent="-254000" lvl="2" marL="914400" rtl="0" algn="l">
              <a:spcBef>
                <a:spcPts val="500"/>
              </a:spcBef>
              <a:spcAft>
                <a:spcPts val="0"/>
              </a:spcAft>
              <a:buSzPts val="2125"/>
              <a:buChar char="■"/>
            </a:pPr>
            <a:r>
              <a:rPr lang="en" sz="1500"/>
              <a:t>If the </a:t>
            </a:r>
            <a:r>
              <a:rPr b="1" lang="en" sz="1500">
                <a:solidFill>
                  <a:srgbClr val="00B0F0"/>
                </a:solidFill>
              </a:rPr>
              <a:t>try</a:t>
            </a:r>
            <a:r>
              <a:rPr lang="en" sz="1500">
                <a:solidFill>
                  <a:srgbClr val="00B0F0"/>
                </a:solidFill>
              </a:rPr>
              <a:t> </a:t>
            </a:r>
            <a:r>
              <a:rPr lang="en" sz="1500"/>
              <a:t>block executes without throwing, the </a:t>
            </a:r>
            <a:r>
              <a:rPr b="1" lang="en" sz="1500">
                <a:solidFill>
                  <a:srgbClr val="00B0F0"/>
                </a:solidFill>
              </a:rPr>
              <a:t>finally</a:t>
            </a:r>
            <a:r>
              <a:rPr lang="en" sz="1500"/>
              <a:t> block executes.</a:t>
            </a:r>
            <a:endParaRPr sz="1500"/>
          </a:p>
          <a:p>
            <a:pPr indent="-254000" lvl="2" marL="914400" rtl="0" algn="l">
              <a:spcBef>
                <a:spcPts val="500"/>
              </a:spcBef>
              <a:spcAft>
                <a:spcPts val="0"/>
              </a:spcAft>
              <a:buSzPts val="2125"/>
              <a:buChar char="■"/>
            </a:pPr>
            <a:r>
              <a:rPr lang="en" sz="1500"/>
              <a:t>If the </a:t>
            </a:r>
            <a:r>
              <a:rPr b="1" lang="en" sz="1500">
                <a:solidFill>
                  <a:srgbClr val="00B0F0"/>
                </a:solidFill>
              </a:rPr>
              <a:t>try</a:t>
            </a:r>
            <a:r>
              <a:rPr lang="en" sz="1500">
                <a:solidFill>
                  <a:srgbClr val="00B0F0"/>
                </a:solidFill>
              </a:rPr>
              <a:t> </a:t>
            </a:r>
            <a:r>
              <a:rPr lang="en" sz="1500"/>
              <a:t>block throws an exception, the </a:t>
            </a:r>
            <a:r>
              <a:rPr b="1" lang="en" sz="1500">
                <a:solidFill>
                  <a:srgbClr val="00B0F0"/>
                </a:solidFill>
              </a:rPr>
              <a:t>finally</a:t>
            </a:r>
            <a:r>
              <a:rPr lang="en" sz="1500"/>
              <a:t> block still executes regardless of whether the exception is caught.</a:t>
            </a:r>
            <a:endParaRPr sz="1500"/>
          </a:p>
          <a:p>
            <a:pPr indent="-299720" lvl="1" marL="640080" rtl="0" algn="l">
              <a:spcBef>
                <a:spcPts val="550"/>
              </a:spcBef>
              <a:spcAft>
                <a:spcPts val="0"/>
              </a:spcAft>
              <a:buSzPts val="2220"/>
              <a:buChar char="○"/>
            </a:pPr>
            <a:r>
              <a:rPr lang="en" sz="1500"/>
              <a:t>This makes the finally block ideal to </a:t>
            </a:r>
            <a:r>
              <a:rPr b="1" lang="en" sz="1500"/>
              <a:t>release resources from the corresponding try block</a:t>
            </a:r>
            <a:r>
              <a:rPr lang="en" sz="1500"/>
              <a:t>.</a:t>
            </a:r>
            <a:endParaRPr sz="1500"/>
          </a:p>
          <a:p>
            <a:pPr indent="-158750" lvl="1" marL="640080" rtl="0" algn="l">
              <a:spcBef>
                <a:spcPts val="550"/>
              </a:spcBef>
              <a:spcAft>
                <a:spcPts val="1200"/>
              </a:spcAft>
              <a:buSzPts val="1820"/>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203" name="Google Shape;203;p28"/>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04" name="Google Shape;204;p28"/>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205" name="Google Shape;205;p28"/>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12420" lvl="1" marL="640080" rtl="0" algn="l">
              <a:spcBef>
                <a:spcPts val="0"/>
              </a:spcBef>
              <a:spcAft>
                <a:spcPts val="0"/>
              </a:spcAft>
              <a:buSzPts val="2420"/>
              <a:buChar char="○"/>
            </a:pPr>
            <a:r>
              <a:rPr lang="en" sz="1700"/>
              <a:t>Local variables in a </a:t>
            </a:r>
            <a:r>
              <a:rPr b="1" lang="en" sz="1700">
                <a:solidFill>
                  <a:srgbClr val="00B0F0"/>
                </a:solidFill>
              </a:rPr>
              <a:t>try</a:t>
            </a:r>
            <a:r>
              <a:rPr lang="en" sz="1700"/>
              <a:t> block cannot be accessed in the corresponding </a:t>
            </a:r>
            <a:r>
              <a:rPr b="1" lang="en" sz="1700">
                <a:solidFill>
                  <a:srgbClr val="00B0F0"/>
                </a:solidFill>
              </a:rPr>
              <a:t>finally</a:t>
            </a:r>
            <a:r>
              <a:rPr lang="en" sz="1700"/>
              <a:t> block, so variables that must be accessed in both should be declared before the try block. </a:t>
            </a:r>
            <a:endParaRPr sz="1700"/>
          </a:p>
          <a:p>
            <a:pPr indent="-312420" lvl="1" marL="640080" rtl="0" algn="l">
              <a:spcBef>
                <a:spcPts val="550"/>
              </a:spcBef>
              <a:spcAft>
                <a:spcPts val="0"/>
              </a:spcAft>
              <a:buSzPts val="2420"/>
              <a:buChar char="○"/>
            </a:pPr>
            <a:r>
              <a:rPr lang="en" sz="1700"/>
              <a:t>Placing the </a:t>
            </a:r>
            <a:r>
              <a:rPr b="1" lang="en" sz="1700">
                <a:solidFill>
                  <a:srgbClr val="00B0F0"/>
                </a:solidFill>
              </a:rPr>
              <a:t>finally</a:t>
            </a:r>
            <a:r>
              <a:rPr lang="en" sz="1700"/>
              <a:t> block before a </a:t>
            </a:r>
            <a:r>
              <a:rPr b="1" lang="en" sz="1700">
                <a:solidFill>
                  <a:srgbClr val="00B0F0"/>
                </a:solidFill>
              </a:rPr>
              <a:t>catch</a:t>
            </a:r>
            <a:r>
              <a:rPr lang="en" sz="1700"/>
              <a:t> block is a </a:t>
            </a:r>
            <a:r>
              <a:rPr b="1" lang="en" sz="1700">
                <a:solidFill>
                  <a:srgbClr val="FF0000"/>
                </a:solidFill>
              </a:rPr>
              <a:t>syntax error</a:t>
            </a:r>
            <a:r>
              <a:rPr lang="en" sz="1700"/>
              <a:t>. </a:t>
            </a:r>
            <a:endParaRPr sz="1700"/>
          </a:p>
          <a:p>
            <a:pPr indent="-312420" lvl="1" marL="640080" rtl="0" algn="l">
              <a:spcBef>
                <a:spcPts val="550"/>
              </a:spcBef>
              <a:spcAft>
                <a:spcPts val="0"/>
              </a:spcAft>
              <a:buSzPts val="2420"/>
              <a:buChar char="○"/>
            </a:pPr>
            <a:r>
              <a:rPr lang="en" sz="1700"/>
              <a:t>A </a:t>
            </a:r>
            <a:r>
              <a:rPr b="1" lang="en" sz="1700">
                <a:solidFill>
                  <a:srgbClr val="00B0F0"/>
                </a:solidFill>
              </a:rPr>
              <a:t>try</a:t>
            </a:r>
            <a:r>
              <a:rPr lang="en" sz="1700"/>
              <a:t> block does not require a finally block, sometimes no clean-up is needed.</a:t>
            </a:r>
            <a:endParaRPr sz="1700"/>
          </a:p>
          <a:p>
            <a:pPr indent="-312420" lvl="1" marL="640080" rtl="0" algn="l">
              <a:spcBef>
                <a:spcPts val="550"/>
              </a:spcBef>
              <a:spcAft>
                <a:spcPts val="0"/>
              </a:spcAft>
              <a:buSzPts val="2420"/>
              <a:buChar char="○"/>
            </a:pPr>
            <a:r>
              <a:rPr lang="en" sz="1700"/>
              <a:t>A </a:t>
            </a:r>
            <a:r>
              <a:rPr b="1" lang="en" sz="1700">
                <a:solidFill>
                  <a:srgbClr val="00B0F0"/>
                </a:solidFill>
              </a:rPr>
              <a:t>try</a:t>
            </a:r>
            <a:r>
              <a:rPr lang="en" sz="1700">
                <a:solidFill>
                  <a:srgbClr val="00B0F0"/>
                </a:solidFill>
              </a:rPr>
              <a:t> </a:t>
            </a:r>
            <a:r>
              <a:rPr lang="en" sz="1700"/>
              <a:t>block can have no more than </a:t>
            </a:r>
            <a:r>
              <a:rPr b="1" lang="en" sz="1700">
                <a:solidFill>
                  <a:srgbClr val="00B0F0"/>
                </a:solidFill>
              </a:rPr>
              <a:t>one finally</a:t>
            </a:r>
            <a:r>
              <a:rPr lang="en" sz="1700"/>
              <a:t> block.</a:t>
            </a:r>
            <a:endParaRPr sz="1700"/>
          </a:p>
          <a:p>
            <a:pPr indent="-158750" lvl="1" marL="640080" rtl="0" algn="l">
              <a:spcBef>
                <a:spcPts val="550"/>
              </a:spcBef>
              <a:spcAft>
                <a:spcPts val="1200"/>
              </a:spcAft>
              <a:buSzPts val="1820"/>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Syntax</a:t>
            </a:r>
            <a:endParaRPr/>
          </a:p>
        </p:txBody>
      </p:sp>
      <p:sp>
        <p:nvSpPr>
          <p:cNvPr id="211" name="Google Shape;211;p29"/>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12" name="Google Shape;212;p29"/>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213" name="Google Shape;213;p29"/>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77190" lvl="0" marL="320040" rtl="0" algn="l">
              <a:spcBef>
                <a:spcPts val="0"/>
              </a:spcBef>
              <a:spcAft>
                <a:spcPts val="0"/>
              </a:spcAft>
              <a:buSzPts val="2640"/>
              <a:buChar char="●"/>
            </a:pPr>
            <a:r>
              <a:rPr lang="en" sz="2200"/>
              <a:t>Assuming a block will raise and exception, a method catches an exception using a combination of the </a:t>
            </a:r>
            <a:r>
              <a:rPr b="1" lang="en" sz="2200">
                <a:solidFill>
                  <a:srgbClr val="FF0000"/>
                </a:solidFill>
              </a:rPr>
              <a:t>try </a:t>
            </a:r>
            <a:r>
              <a:rPr b="1" lang="en" sz="2200"/>
              <a:t>and</a:t>
            </a:r>
            <a:r>
              <a:rPr b="1" lang="en" sz="2200">
                <a:solidFill>
                  <a:srgbClr val="FF0000"/>
                </a:solidFill>
              </a:rPr>
              <a:t> catch keywords</a:t>
            </a:r>
            <a:r>
              <a:rPr lang="en" sz="2200"/>
              <a:t>.</a:t>
            </a:r>
            <a:endParaRPr sz="2200"/>
          </a:p>
          <a:p>
            <a:pPr indent="-331470" lvl="1" marL="640080" rtl="0" algn="l">
              <a:spcBef>
                <a:spcPts val="550"/>
              </a:spcBef>
              <a:spcAft>
                <a:spcPts val="0"/>
              </a:spcAft>
              <a:buSzPts val="2720"/>
              <a:buChar char="○"/>
            </a:pPr>
            <a:r>
              <a:rPr lang="en" sz="2000"/>
              <a:t>You can list down </a:t>
            </a:r>
            <a:r>
              <a:rPr b="1" lang="en" sz="2000"/>
              <a:t>multiple catch statements to catch different type of exceptions </a:t>
            </a:r>
            <a:r>
              <a:rPr lang="en" sz="2000"/>
              <a:t>in case your try block raises more than one exception in different situations.</a:t>
            </a:r>
            <a:endParaRPr sz="2000"/>
          </a:p>
          <a:p>
            <a:pPr indent="-209550" lvl="0" marL="320040" rtl="0" algn="l">
              <a:spcBef>
                <a:spcPts val="700"/>
              </a:spcBef>
              <a:spcAft>
                <a:spcPts val="1200"/>
              </a:spcAft>
              <a:buSzPts val="1740"/>
              <a:buNone/>
            </a:pPr>
            <a:r>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19" name="Google Shape;219;p30"/>
          <p:cNvSpPr txBox="1"/>
          <p:nvPr>
            <p:ph idx="12" type="sldNum"/>
          </p:nvPr>
        </p:nvSpPr>
        <p:spPr>
          <a:xfrm>
            <a:off x="8536302" y="4749851"/>
            <a:ext cx="548700" cy="3936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b="0" lang="en" sz="1000">
                <a:solidFill>
                  <a:schemeClr val="accent1"/>
                </a:solidFill>
                <a:latin typeface="Lato"/>
                <a:ea typeface="Lato"/>
                <a:cs typeface="Lato"/>
                <a:sym typeface="Lato"/>
              </a:rPr>
              <a:t>‹#›</a:t>
            </a:fld>
            <a:endParaRPr b="0" sz="1000">
              <a:solidFill>
                <a:schemeClr val="accent1"/>
              </a:solidFill>
              <a:latin typeface="Lato"/>
              <a:ea typeface="Lato"/>
              <a:cs typeface="Lato"/>
              <a:sym typeface="Lato"/>
            </a:endParaRPr>
          </a:p>
        </p:txBody>
      </p:sp>
      <p:sp>
        <p:nvSpPr>
          <p:cNvPr id="220" name="Google Shape;220;p30"/>
          <p:cNvSpPr txBox="1"/>
          <p:nvPr>
            <p:ph idx="4294967295" type="body"/>
          </p:nvPr>
        </p:nvSpPr>
        <p:spPr>
          <a:xfrm>
            <a:off x="0" y="171450"/>
            <a:ext cx="8991600" cy="4972050"/>
          </a:xfrm>
          <a:prstGeom prst="rect">
            <a:avLst/>
          </a:prstGeom>
          <a:noFill/>
          <a:ln>
            <a:noFill/>
          </a:ln>
        </p:spPr>
        <p:txBody>
          <a:bodyPr anchorCtr="0" anchor="t" bIns="45700" lIns="91425" spcFirstLastPara="1" rIns="91425" wrap="square" tIns="45700">
            <a:normAutofit fontScale="55000" lnSpcReduction="10000"/>
          </a:bodyPr>
          <a:lstStyle/>
          <a:p>
            <a:pPr indent="-274320" lvl="1" marL="548640" rtl="0" algn="l">
              <a:spcBef>
                <a:spcPts val="0"/>
              </a:spcBef>
              <a:spcAft>
                <a:spcPts val="0"/>
              </a:spcAft>
              <a:buSzPct val="70000"/>
              <a:buFont typeface="Noto Sans Symbols"/>
              <a:buNone/>
            </a:pPr>
            <a:r>
              <a:rPr b="1" lang="en" sz="2200">
                <a:solidFill>
                  <a:srgbClr val="FF0000"/>
                </a:solidFill>
                <a:latin typeface="Courier New"/>
                <a:ea typeface="Courier New"/>
                <a:cs typeface="Courier New"/>
                <a:sym typeface="Courier New"/>
              </a:rPr>
              <a:t>try</a:t>
            </a:r>
            <a:r>
              <a:rPr b="1" lang="en" sz="2200">
                <a:solidFill>
                  <a:srgbClr val="0000FF"/>
                </a:solidFill>
                <a:latin typeface="Courier New"/>
                <a:ea typeface="Courier New"/>
                <a:cs typeface="Courier New"/>
                <a:sym typeface="Courier New"/>
              </a:rPr>
              <a:t> {</a:t>
            </a:r>
            <a:endParaRPr/>
          </a:p>
          <a:p>
            <a:pPr indent="-274320" lvl="1" marL="548640" rtl="0" algn="l">
              <a:spcBef>
                <a:spcPts val="370"/>
              </a:spcBef>
              <a:spcAft>
                <a:spcPts val="0"/>
              </a:spcAft>
              <a:buSzPct val="70000"/>
              <a:buFont typeface="Noto Sans Symbols"/>
              <a:buNone/>
            </a:pPr>
            <a:r>
              <a:rPr b="1" lang="en" sz="2000">
                <a:solidFill>
                  <a:srgbClr val="0000FF"/>
                </a:solidFill>
                <a:latin typeface="Courier New"/>
                <a:ea typeface="Courier New"/>
                <a:cs typeface="Courier New"/>
                <a:sym typeface="Courier New"/>
              </a:rPr>
              <a:t>	</a:t>
            </a:r>
            <a:r>
              <a:rPr i="1" lang="en" sz="2000">
                <a:solidFill>
                  <a:srgbClr val="0000FF"/>
                </a:solidFill>
                <a:latin typeface="Courier New"/>
                <a:ea typeface="Courier New"/>
                <a:cs typeface="Courier New"/>
                <a:sym typeface="Courier New"/>
              </a:rPr>
              <a:t>// code that requires common cleanup or</a:t>
            </a:r>
            <a:endParaRPr/>
          </a:p>
          <a:p>
            <a:pPr indent="-274320" lvl="1" marL="548640" rtl="0" algn="l">
              <a:spcBef>
                <a:spcPts val="370"/>
              </a:spcBef>
              <a:spcAft>
                <a:spcPts val="0"/>
              </a:spcAft>
              <a:buSzPct val="70000"/>
              <a:buFont typeface="Noto Sans Symbols"/>
              <a:buNone/>
            </a:pPr>
            <a:r>
              <a:rPr i="1" lang="en" sz="2000">
                <a:solidFill>
                  <a:srgbClr val="0000FF"/>
                </a:solidFill>
                <a:latin typeface="Courier New"/>
                <a:ea typeface="Courier New"/>
                <a:cs typeface="Courier New"/>
                <a:sym typeface="Courier New"/>
              </a:rPr>
              <a:t>	// exception-recovery operations</a:t>
            </a:r>
            <a:endParaRPr/>
          </a:p>
          <a:p>
            <a:pPr indent="-274320" lvl="1" marL="548640" rtl="0" algn="l">
              <a:spcBef>
                <a:spcPts val="370"/>
              </a:spcBef>
              <a:spcAft>
                <a:spcPts val="0"/>
              </a:spcAft>
              <a:buSzPct val="70000"/>
              <a:buFont typeface="Noto Sans Symbols"/>
              <a:buNone/>
            </a:pPr>
            <a:r>
              <a:rPr b="1" lang="en" sz="2200">
                <a:solidFill>
                  <a:srgbClr val="0000FF"/>
                </a:solidFill>
                <a:latin typeface="Courier New"/>
                <a:ea typeface="Courier New"/>
                <a:cs typeface="Courier New"/>
                <a:sym typeface="Courier New"/>
              </a:rPr>
              <a:t>}</a:t>
            </a:r>
            <a:endParaRPr/>
          </a:p>
          <a:p>
            <a:pPr indent="-274320" lvl="1" marL="548640" rtl="0" algn="l">
              <a:spcBef>
                <a:spcPts val="370"/>
              </a:spcBef>
              <a:spcAft>
                <a:spcPts val="0"/>
              </a:spcAft>
              <a:buSzPct val="70000"/>
              <a:buFont typeface="Noto Sans Symbols"/>
              <a:buNone/>
            </a:pPr>
            <a:r>
              <a:rPr b="1" lang="en" sz="2200">
                <a:solidFill>
                  <a:srgbClr val="FF0000"/>
                </a:solidFill>
                <a:latin typeface="Courier New"/>
                <a:ea typeface="Courier New"/>
                <a:cs typeface="Courier New"/>
                <a:sym typeface="Courier New"/>
              </a:rPr>
              <a:t>catch</a:t>
            </a:r>
            <a:r>
              <a:rPr b="1" lang="en" sz="2200">
                <a:solidFill>
                  <a:srgbClr val="0000FF"/>
                </a:solidFill>
                <a:latin typeface="Courier New"/>
                <a:ea typeface="Courier New"/>
                <a:cs typeface="Courier New"/>
                <a:sym typeface="Courier New"/>
              </a:rPr>
              <a:t> (InvalidOperationException) {</a:t>
            </a:r>
            <a:endParaRPr/>
          </a:p>
          <a:p>
            <a:pPr indent="-274320" lvl="1" marL="548640" rtl="0" algn="l">
              <a:spcBef>
                <a:spcPts val="370"/>
              </a:spcBef>
              <a:spcAft>
                <a:spcPts val="0"/>
              </a:spcAft>
              <a:buSzPct val="70000"/>
              <a:buFont typeface="Noto Sans Symbols"/>
              <a:buNone/>
            </a:pPr>
            <a:r>
              <a:rPr i="1" lang="en" sz="2000">
                <a:solidFill>
                  <a:srgbClr val="0000FF"/>
                </a:solidFill>
                <a:latin typeface="Courier New"/>
                <a:ea typeface="Courier New"/>
                <a:cs typeface="Courier New"/>
                <a:sym typeface="Courier New"/>
              </a:rPr>
              <a:t>	//code that recovers from an InvalidOperationException</a:t>
            </a:r>
            <a:endParaRPr i="1" sz="2000">
              <a:solidFill>
                <a:srgbClr val="0000FF"/>
              </a:solidFill>
              <a:latin typeface="Courier New"/>
              <a:ea typeface="Courier New"/>
              <a:cs typeface="Courier New"/>
              <a:sym typeface="Courier New"/>
            </a:endParaRPr>
          </a:p>
          <a:p>
            <a:pPr indent="-274320" lvl="1" marL="548640" rtl="0" algn="l">
              <a:spcBef>
                <a:spcPts val="370"/>
              </a:spcBef>
              <a:spcAft>
                <a:spcPts val="0"/>
              </a:spcAft>
              <a:buSzPct val="70000"/>
              <a:buFont typeface="Noto Sans Symbols"/>
              <a:buNone/>
            </a:pPr>
            <a:r>
              <a:rPr i="1" lang="en" sz="2000">
                <a:solidFill>
                  <a:srgbClr val="0000FF"/>
                </a:solidFill>
                <a:latin typeface="Courier New"/>
                <a:ea typeface="Courier New"/>
                <a:cs typeface="Courier New"/>
                <a:sym typeface="Courier New"/>
              </a:rPr>
              <a:t>	// (or any exception type derived from it)</a:t>
            </a:r>
            <a:endParaRPr/>
          </a:p>
          <a:p>
            <a:pPr indent="-274320" lvl="1" marL="548640" rtl="0" algn="l">
              <a:spcBef>
                <a:spcPts val="370"/>
              </a:spcBef>
              <a:spcAft>
                <a:spcPts val="0"/>
              </a:spcAft>
              <a:buSzPct val="70000"/>
              <a:buFont typeface="Noto Sans Symbols"/>
              <a:buNone/>
            </a:pPr>
            <a:r>
              <a:rPr b="1" lang="en" sz="2200">
                <a:solidFill>
                  <a:srgbClr val="0000FF"/>
                </a:solidFill>
                <a:latin typeface="Courier New"/>
                <a:ea typeface="Courier New"/>
                <a:cs typeface="Courier New"/>
                <a:sym typeface="Courier New"/>
              </a:rPr>
              <a:t>}</a:t>
            </a:r>
            <a:endParaRPr/>
          </a:p>
          <a:p>
            <a:pPr indent="-274320" lvl="1" marL="548640" rtl="0" algn="l">
              <a:spcBef>
                <a:spcPts val="370"/>
              </a:spcBef>
              <a:spcAft>
                <a:spcPts val="0"/>
              </a:spcAft>
              <a:buSzPct val="70000"/>
              <a:buFont typeface="Noto Sans Symbols"/>
              <a:buNone/>
            </a:pPr>
            <a:r>
              <a:rPr b="1" lang="en" sz="2200">
                <a:solidFill>
                  <a:srgbClr val="FF0000"/>
                </a:solidFill>
                <a:latin typeface="Courier New"/>
                <a:ea typeface="Courier New"/>
                <a:cs typeface="Courier New"/>
                <a:sym typeface="Courier New"/>
              </a:rPr>
              <a:t>catch</a:t>
            </a:r>
            <a:r>
              <a:rPr b="1" lang="en" sz="2200">
                <a:solidFill>
                  <a:srgbClr val="0000FF"/>
                </a:solidFill>
                <a:latin typeface="Courier New"/>
                <a:ea typeface="Courier New"/>
                <a:cs typeface="Courier New"/>
                <a:sym typeface="Courier New"/>
              </a:rPr>
              <a:t> (</a:t>
            </a:r>
            <a:r>
              <a:rPr b="1" i="1" lang="en" sz="2200">
                <a:solidFill>
                  <a:srgbClr val="0000FF"/>
                </a:solidFill>
                <a:latin typeface="Courier New"/>
                <a:ea typeface="Courier New"/>
                <a:cs typeface="Courier New"/>
                <a:sym typeface="Courier New"/>
              </a:rPr>
              <a:t>SomeOtherException</a:t>
            </a:r>
            <a:r>
              <a:rPr b="1" lang="en" sz="2200">
                <a:solidFill>
                  <a:srgbClr val="0000FF"/>
                </a:solidFill>
                <a:latin typeface="Courier New"/>
                <a:ea typeface="Courier New"/>
                <a:cs typeface="Courier New"/>
                <a:sym typeface="Courier New"/>
              </a:rPr>
              <a:t>) {</a:t>
            </a:r>
            <a:endParaRPr/>
          </a:p>
          <a:p>
            <a:pPr indent="-274320" lvl="1" marL="548640" rtl="0" algn="l">
              <a:spcBef>
                <a:spcPts val="370"/>
              </a:spcBef>
              <a:spcAft>
                <a:spcPts val="0"/>
              </a:spcAft>
              <a:buSzPct val="70000"/>
              <a:buFont typeface="Noto Sans Symbols"/>
              <a:buNone/>
            </a:pPr>
            <a:r>
              <a:rPr i="1" lang="en" sz="2000">
                <a:solidFill>
                  <a:srgbClr val="0000FF"/>
                </a:solidFill>
                <a:latin typeface="Courier New"/>
                <a:ea typeface="Courier New"/>
                <a:cs typeface="Courier New"/>
                <a:sym typeface="Courier New"/>
              </a:rPr>
              <a:t>	// code that recovers from an SomeOtherException</a:t>
            </a:r>
            <a:endParaRPr i="1" sz="2000">
              <a:solidFill>
                <a:srgbClr val="0000FF"/>
              </a:solidFill>
              <a:latin typeface="Courier New"/>
              <a:ea typeface="Courier New"/>
              <a:cs typeface="Courier New"/>
              <a:sym typeface="Courier New"/>
            </a:endParaRPr>
          </a:p>
          <a:p>
            <a:pPr indent="-274320" lvl="1" marL="548640" rtl="0" algn="l">
              <a:spcBef>
                <a:spcPts val="370"/>
              </a:spcBef>
              <a:spcAft>
                <a:spcPts val="0"/>
              </a:spcAft>
              <a:buSzPct val="70000"/>
              <a:buFont typeface="Noto Sans Symbols"/>
              <a:buNone/>
            </a:pPr>
            <a:r>
              <a:rPr i="1" lang="en" sz="2000">
                <a:solidFill>
                  <a:srgbClr val="0000FF"/>
                </a:solidFill>
                <a:latin typeface="Courier New"/>
                <a:ea typeface="Courier New"/>
                <a:cs typeface="Courier New"/>
                <a:sym typeface="Courier New"/>
              </a:rPr>
              <a:t>	// (or any exception type derived from it)</a:t>
            </a:r>
            <a:endParaRPr/>
          </a:p>
          <a:p>
            <a:pPr indent="-274320" lvl="1" marL="548640" rtl="0" algn="l">
              <a:spcBef>
                <a:spcPts val="370"/>
              </a:spcBef>
              <a:spcAft>
                <a:spcPts val="0"/>
              </a:spcAft>
              <a:buSzPct val="70000"/>
              <a:buFont typeface="Noto Sans Symbols"/>
              <a:buNone/>
            </a:pPr>
            <a:r>
              <a:rPr b="1" lang="en" sz="2200">
                <a:solidFill>
                  <a:srgbClr val="0000FF"/>
                </a:solidFill>
                <a:latin typeface="Courier New"/>
                <a:ea typeface="Courier New"/>
                <a:cs typeface="Courier New"/>
                <a:sym typeface="Courier New"/>
              </a:rPr>
              <a:t>}</a:t>
            </a:r>
            <a:endParaRPr/>
          </a:p>
          <a:p>
            <a:pPr indent="-274320" lvl="1" marL="548640" rtl="0" algn="l">
              <a:spcBef>
                <a:spcPts val="370"/>
              </a:spcBef>
              <a:spcAft>
                <a:spcPts val="0"/>
              </a:spcAft>
              <a:buSzPct val="70000"/>
              <a:buFont typeface="Noto Sans Symbols"/>
              <a:buNone/>
            </a:pPr>
            <a:r>
              <a:rPr b="1" lang="en" sz="2200">
                <a:solidFill>
                  <a:srgbClr val="FF0000"/>
                </a:solidFill>
                <a:latin typeface="Courier New"/>
                <a:ea typeface="Courier New"/>
                <a:cs typeface="Courier New"/>
                <a:sym typeface="Courier New"/>
              </a:rPr>
              <a:t>catch</a:t>
            </a:r>
            <a:r>
              <a:rPr b="1" lang="en" sz="2200">
                <a:solidFill>
                  <a:srgbClr val="0000FF"/>
                </a:solidFill>
                <a:latin typeface="Courier New"/>
                <a:ea typeface="Courier New"/>
                <a:cs typeface="Courier New"/>
                <a:sym typeface="Courier New"/>
              </a:rPr>
              <a:t> {</a:t>
            </a:r>
            <a:endParaRPr/>
          </a:p>
          <a:p>
            <a:pPr indent="-274320" lvl="1" marL="548640" rtl="0" algn="l">
              <a:spcBef>
                <a:spcPts val="370"/>
              </a:spcBef>
              <a:spcAft>
                <a:spcPts val="0"/>
              </a:spcAft>
              <a:buSzPct val="70000"/>
              <a:buFont typeface="Noto Sans Symbols"/>
              <a:buNone/>
            </a:pPr>
            <a:r>
              <a:rPr b="1" lang="en" sz="2200">
                <a:solidFill>
                  <a:srgbClr val="0000FF"/>
                </a:solidFill>
                <a:latin typeface="Courier New"/>
                <a:ea typeface="Courier New"/>
                <a:cs typeface="Courier New"/>
                <a:sym typeface="Courier New"/>
              </a:rPr>
              <a:t>	</a:t>
            </a:r>
            <a:r>
              <a:rPr i="1" lang="en" sz="2200">
                <a:solidFill>
                  <a:srgbClr val="0000FF"/>
                </a:solidFill>
                <a:latin typeface="Courier New"/>
                <a:ea typeface="Courier New"/>
                <a:cs typeface="Courier New"/>
                <a:sym typeface="Courier New"/>
              </a:rPr>
              <a:t>// </a:t>
            </a:r>
            <a:r>
              <a:rPr i="1" lang="en" sz="2000">
                <a:solidFill>
                  <a:srgbClr val="0000FF"/>
                </a:solidFill>
                <a:latin typeface="Courier New"/>
                <a:ea typeface="Courier New"/>
                <a:cs typeface="Courier New"/>
                <a:sym typeface="Courier New"/>
              </a:rPr>
              <a:t>code that recovers from any kind of exception</a:t>
            </a:r>
            <a:endParaRPr/>
          </a:p>
          <a:p>
            <a:pPr indent="-274320" lvl="1" marL="548640" rtl="0" algn="l">
              <a:spcBef>
                <a:spcPts val="370"/>
              </a:spcBef>
              <a:spcAft>
                <a:spcPts val="0"/>
              </a:spcAft>
              <a:buSzPct val="70000"/>
              <a:buFont typeface="Noto Sans Symbols"/>
              <a:buNone/>
            </a:pPr>
            <a:r>
              <a:rPr lang="en" sz="2000">
                <a:solidFill>
                  <a:srgbClr val="0000FF"/>
                </a:solidFill>
                <a:latin typeface="Courier New"/>
                <a:ea typeface="Courier New"/>
                <a:cs typeface="Courier New"/>
                <a:sym typeface="Courier New"/>
              </a:rPr>
              <a:t>	</a:t>
            </a:r>
            <a:r>
              <a:rPr i="1" lang="en" sz="2000">
                <a:solidFill>
                  <a:srgbClr val="0000FF"/>
                </a:solidFill>
                <a:latin typeface="Courier New"/>
                <a:ea typeface="Courier New"/>
                <a:cs typeface="Courier New"/>
                <a:sym typeface="Courier New"/>
              </a:rPr>
              <a:t>// when you catch any exception, you usually re-throw</a:t>
            </a:r>
            <a:endParaRPr/>
          </a:p>
          <a:p>
            <a:pPr indent="-274320" lvl="1" marL="548640" rtl="0" algn="l">
              <a:spcBef>
                <a:spcPts val="370"/>
              </a:spcBef>
              <a:spcAft>
                <a:spcPts val="0"/>
              </a:spcAft>
              <a:buSzPct val="70000"/>
              <a:buFont typeface="Noto Sans Symbols"/>
              <a:buNone/>
            </a:pPr>
            <a:r>
              <a:rPr b="1" lang="en" sz="2000">
                <a:solidFill>
                  <a:srgbClr val="0000FF"/>
                </a:solidFill>
                <a:latin typeface="Courier New"/>
                <a:ea typeface="Courier New"/>
                <a:cs typeface="Courier New"/>
                <a:sym typeface="Courier New"/>
              </a:rPr>
              <a:t>	throw;</a:t>
            </a:r>
            <a:endParaRPr b="1" sz="2200">
              <a:solidFill>
                <a:srgbClr val="0000FF"/>
              </a:solidFill>
              <a:latin typeface="Courier New"/>
              <a:ea typeface="Courier New"/>
              <a:cs typeface="Courier New"/>
              <a:sym typeface="Courier New"/>
            </a:endParaRPr>
          </a:p>
          <a:p>
            <a:pPr indent="-274320" lvl="1" marL="548640" rtl="0" algn="l">
              <a:spcBef>
                <a:spcPts val="370"/>
              </a:spcBef>
              <a:spcAft>
                <a:spcPts val="0"/>
              </a:spcAft>
              <a:buSzPct val="70000"/>
              <a:buFont typeface="Noto Sans Symbols"/>
              <a:buNone/>
            </a:pPr>
            <a:r>
              <a:rPr b="1" lang="en" sz="2200">
                <a:solidFill>
                  <a:srgbClr val="0000FF"/>
                </a:solidFill>
                <a:latin typeface="Courier New"/>
                <a:ea typeface="Courier New"/>
                <a:cs typeface="Courier New"/>
                <a:sym typeface="Courier New"/>
              </a:rPr>
              <a:t>}</a:t>
            </a:r>
            <a:endParaRPr/>
          </a:p>
          <a:p>
            <a:pPr indent="-274320" lvl="1" marL="548640" rtl="0" algn="l">
              <a:spcBef>
                <a:spcPts val="370"/>
              </a:spcBef>
              <a:spcAft>
                <a:spcPts val="0"/>
              </a:spcAft>
              <a:buSzPct val="70000"/>
              <a:buFont typeface="Noto Sans Symbols"/>
              <a:buNone/>
            </a:pPr>
            <a:r>
              <a:rPr b="1" lang="en" sz="2200">
                <a:solidFill>
                  <a:srgbClr val="FF0000"/>
                </a:solidFill>
                <a:latin typeface="Courier New"/>
                <a:ea typeface="Courier New"/>
                <a:cs typeface="Courier New"/>
                <a:sym typeface="Courier New"/>
              </a:rPr>
              <a:t>finally</a:t>
            </a:r>
            <a:r>
              <a:rPr b="1" lang="en" sz="2200">
                <a:solidFill>
                  <a:srgbClr val="0000FF"/>
                </a:solidFill>
                <a:latin typeface="Courier New"/>
                <a:ea typeface="Courier New"/>
                <a:cs typeface="Courier New"/>
                <a:sym typeface="Courier New"/>
              </a:rPr>
              <a:t> {</a:t>
            </a:r>
            <a:endParaRPr/>
          </a:p>
          <a:p>
            <a:pPr indent="-274320" lvl="1" marL="548640" rtl="0" algn="l">
              <a:spcBef>
                <a:spcPts val="370"/>
              </a:spcBef>
              <a:spcAft>
                <a:spcPts val="0"/>
              </a:spcAft>
              <a:buSzPct val="70000"/>
              <a:buFont typeface="Noto Sans Symbols"/>
              <a:buNone/>
            </a:pPr>
            <a:r>
              <a:rPr i="1" lang="en" sz="2200">
                <a:solidFill>
                  <a:srgbClr val="0000FF"/>
                </a:solidFill>
                <a:latin typeface="Courier New"/>
                <a:ea typeface="Courier New"/>
                <a:cs typeface="Courier New"/>
                <a:sym typeface="Courier New"/>
              </a:rPr>
              <a:t>	// code that cleans up any operations started </a:t>
            </a:r>
            <a:endParaRPr/>
          </a:p>
          <a:p>
            <a:pPr indent="-274320" lvl="1" marL="548640" rtl="0" algn="l">
              <a:spcBef>
                <a:spcPts val="370"/>
              </a:spcBef>
              <a:spcAft>
                <a:spcPts val="0"/>
              </a:spcAft>
              <a:buSzPct val="70000"/>
              <a:buFont typeface="Noto Sans Symbols"/>
              <a:buNone/>
            </a:pPr>
            <a:r>
              <a:rPr i="1" lang="en" sz="2200">
                <a:solidFill>
                  <a:srgbClr val="0000FF"/>
                </a:solidFill>
                <a:latin typeface="Courier New"/>
                <a:ea typeface="Courier New"/>
                <a:cs typeface="Courier New"/>
                <a:sym typeface="Courier New"/>
              </a:rPr>
              <a:t>	// within the try block. This code ALWAYS executes.</a:t>
            </a:r>
            <a:endParaRPr/>
          </a:p>
          <a:p>
            <a:pPr indent="-274320" lvl="1" marL="548640" rtl="0" algn="l">
              <a:spcBef>
                <a:spcPts val="370"/>
              </a:spcBef>
              <a:spcAft>
                <a:spcPts val="0"/>
              </a:spcAft>
              <a:buSzPct val="70000"/>
              <a:buFont typeface="Noto Sans Symbols"/>
              <a:buNone/>
            </a:pPr>
            <a:r>
              <a:rPr b="1" lang="en" sz="2200">
                <a:solidFill>
                  <a:srgbClr val="0000FF"/>
                </a:solidFill>
                <a:latin typeface="Courier New"/>
                <a:ea typeface="Courier New"/>
                <a:cs typeface="Courier New"/>
                <a:sym typeface="Courier New"/>
              </a:rPr>
              <a:t>}</a:t>
            </a:r>
            <a:endParaRPr b="1" sz="2200">
              <a:solidFill>
                <a:srgbClr val="0000FF"/>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Exception Classes in C#</a:t>
            </a:r>
            <a:endParaRPr/>
          </a:p>
        </p:txBody>
      </p:sp>
      <p:sp>
        <p:nvSpPr>
          <p:cNvPr id="226" name="Google Shape;226;p31"/>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27" name="Google Shape;227;p31"/>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228" name="Google Shape;228;p31"/>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39090" lvl="0" marL="320040" rtl="0" algn="l">
              <a:spcBef>
                <a:spcPts val="0"/>
              </a:spcBef>
              <a:spcAft>
                <a:spcPts val="0"/>
              </a:spcAft>
              <a:buSzPts val="2040"/>
              <a:buChar char="●"/>
            </a:pPr>
            <a:r>
              <a:rPr lang="en" sz="1600"/>
              <a:t>C# exceptions are represented by classes. </a:t>
            </a:r>
            <a:endParaRPr sz="1600"/>
          </a:p>
          <a:p>
            <a:pPr indent="-293370" lvl="1" marL="640080" rtl="0" algn="l">
              <a:spcBef>
                <a:spcPts val="550"/>
              </a:spcBef>
              <a:spcAft>
                <a:spcPts val="0"/>
              </a:spcAft>
              <a:buSzPts val="2120"/>
              <a:buChar char="○"/>
            </a:pPr>
            <a:r>
              <a:rPr lang="en" sz="1400"/>
              <a:t>The exception classes in C# are mainly directly or indirectly derived from the </a:t>
            </a:r>
            <a:r>
              <a:rPr b="1" lang="en" sz="1400"/>
              <a:t>System.Exception</a:t>
            </a:r>
            <a:r>
              <a:rPr lang="en" sz="1400"/>
              <a:t> class.</a:t>
            </a:r>
            <a:endParaRPr sz="1400"/>
          </a:p>
          <a:p>
            <a:pPr indent="-293370" lvl="1" marL="640080" rtl="0" algn="l">
              <a:spcBef>
                <a:spcPts val="550"/>
              </a:spcBef>
              <a:spcAft>
                <a:spcPts val="0"/>
              </a:spcAft>
              <a:buSzPts val="2120"/>
              <a:buChar char="○"/>
            </a:pPr>
            <a:r>
              <a:rPr lang="en" sz="1400"/>
              <a:t>Some of the exception classes derived from the System.</a:t>
            </a:r>
            <a:endParaRPr sz="1400"/>
          </a:p>
          <a:p>
            <a:pPr indent="-320040" lvl="0" marL="320040" rtl="0" algn="l">
              <a:spcBef>
                <a:spcPts val="700"/>
              </a:spcBef>
              <a:spcAft>
                <a:spcPts val="0"/>
              </a:spcAft>
              <a:buSzPts val="1740"/>
              <a:buChar char="●"/>
            </a:pPr>
            <a:r>
              <a:rPr lang="en" sz="1600"/>
              <a:t>Exception class are the </a:t>
            </a:r>
            <a:r>
              <a:rPr b="1" lang="en" sz="2000">
                <a:solidFill>
                  <a:srgbClr val="FF0000"/>
                </a:solidFill>
              </a:rPr>
              <a:t>System.ApplicationException</a:t>
            </a:r>
            <a:r>
              <a:rPr lang="en" sz="1600"/>
              <a:t> and </a:t>
            </a:r>
            <a:r>
              <a:rPr b="1" lang="en" sz="2400">
                <a:solidFill>
                  <a:srgbClr val="FF0000"/>
                </a:solidFill>
              </a:rPr>
              <a:t>System.SystemException</a:t>
            </a:r>
            <a:r>
              <a:rPr lang="en" sz="1600"/>
              <a:t> classes.</a:t>
            </a:r>
            <a:endParaRPr sz="1600"/>
          </a:p>
          <a:p>
            <a:pPr indent="-209550" lvl="0" marL="320040" rtl="0" algn="l">
              <a:spcBef>
                <a:spcPts val="700"/>
              </a:spcBef>
              <a:spcAft>
                <a:spcPts val="1200"/>
              </a:spcAft>
              <a:buSzPts val="1740"/>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612648" y="171450"/>
            <a:ext cx="8153400" cy="743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234" name="Google Shape;234;p32"/>
          <p:cNvSpPr txBox="1"/>
          <p:nvPr>
            <p:ph idx="10" type="dt"/>
          </p:nvPr>
        </p:nvSpPr>
        <p:spPr>
          <a:xfrm>
            <a:off x="6096000" y="4686300"/>
            <a:ext cx="26670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35" name="Google Shape;235;p32"/>
          <p:cNvSpPr txBox="1"/>
          <p:nvPr>
            <p:ph idx="12" type="sldNum"/>
          </p:nvPr>
        </p:nvSpPr>
        <p:spPr>
          <a:xfrm>
            <a:off x="0" y="954167"/>
            <a:ext cx="533400" cy="183300"/>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236" name="Google Shape;236;p32"/>
          <p:cNvSpPr txBox="1"/>
          <p:nvPr>
            <p:ph idx="1" type="body"/>
          </p:nvPr>
        </p:nvSpPr>
        <p:spPr>
          <a:xfrm>
            <a:off x="612648" y="1200150"/>
            <a:ext cx="8153400" cy="3372000"/>
          </a:xfrm>
          <a:prstGeom prst="rect">
            <a:avLst/>
          </a:prstGeom>
          <a:noFill/>
          <a:ln>
            <a:noFill/>
          </a:ln>
        </p:spPr>
        <p:txBody>
          <a:bodyPr anchorCtr="0" anchor="t" bIns="45700" lIns="91425" spcFirstLastPara="1" rIns="91425" wrap="square" tIns="45700">
            <a:normAutofit/>
          </a:bodyPr>
          <a:lstStyle/>
          <a:p>
            <a:pPr indent="-351790" lvl="0" marL="320040" rtl="0" algn="l">
              <a:spcBef>
                <a:spcPts val="0"/>
              </a:spcBef>
              <a:spcAft>
                <a:spcPts val="0"/>
              </a:spcAft>
              <a:buSzPts val="2240"/>
              <a:buChar char="●"/>
            </a:pPr>
            <a:r>
              <a:rPr lang="en" sz="1800"/>
              <a:t>The </a:t>
            </a:r>
            <a:r>
              <a:rPr b="1" lang="en" sz="1800"/>
              <a:t>System.ApplicationException</a:t>
            </a:r>
            <a:r>
              <a:rPr lang="en" sz="1800"/>
              <a:t> class supports exceptions generated by application programs. </a:t>
            </a:r>
            <a:endParaRPr sz="1800"/>
          </a:p>
          <a:p>
            <a:pPr indent="-306070" lvl="1" marL="640080" rtl="0" algn="l">
              <a:spcBef>
                <a:spcPts val="550"/>
              </a:spcBef>
              <a:spcAft>
                <a:spcPts val="0"/>
              </a:spcAft>
              <a:buSzPts val="2320"/>
              <a:buChar char="○"/>
            </a:pPr>
            <a:r>
              <a:rPr lang="en" sz="1600"/>
              <a:t>So the exceptions defined by the programmers should derive from this class.</a:t>
            </a:r>
            <a:endParaRPr sz="1600"/>
          </a:p>
          <a:p>
            <a:pPr indent="-351790" lvl="0" marL="320040" rtl="0" algn="l">
              <a:spcBef>
                <a:spcPts val="700"/>
              </a:spcBef>
              <a:spcAft>
                <a:spcPts val="0"/>
              </a:spcAft>
              <a:buSzPts val="2240"/>
              <a:buChar char="●"/>
            </a:pPr>
            <a:r>
              <a:rPr lang="en" sz="1800"/>
              <a:t>The </a:t>
            </a:r>
            <a:r>
              <a:rPr b="1" lang="en" sz="1800"/>
              <a:t>System.SystemException</a:t>
            </a:r>
            <a:r>
              <a:rPr lang="en" sz="1800"/>
              <a:t> class is the base class for all predefined system exception. </a:t>
            </a:r>
            <a:endParaRPr sz="1800"/>
          </a:p>
          <a:p>
            <a:pPr indent="-209550" lvl="0" marL="320040" rtl="0" algn="l">
              <a:spcBef>
                <a:spcPts val="700"/>
              </a:spcBef>
              <a:spcAft>
                <a:spcPts val="1200"/>
              </a:spcAft>
              <a:buSzPts val="174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Contents</a:t>
            </a:r>
            <a:endParaRPr/>
          </a:p>
        </p:txBody>
      </p:sp>
      <p:sp>
        <p:nvSpPr>
          <p:cNvPr id="99" name="Google Shape;99;p15"/>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00" name="Google Shape;100;p15"/>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469900" lvl="1" marL="514350" rtl="0" algn="l">
              <a:spcBef>
                <a:spcPts val="0"/>
              </a:spcBef>
              <a:spcAft>
                <a:spcPts val="0"/>
              </a:spcAft>
              <a:buClr>
                <a:schemeClr val="accent2"/>
              </a:buClr>
              <a:buSzPts val="980"/>
              <a:buFont typeface="Twentieth Century"/>
              <a:buChar char="➢"/>
            </a:pPr>
            <a:r>
              <a:rPr b="1" lang="en" sz="2100"/>
              <a:t>Introduction</a:t>
            </a:r>
            <a:endParaRPr b="1" sz="400"/>
          </a:p>
          <a:p>
            <a:pPr indent="-469900" lvl="1" marL="514350" rtl="0" algn="l">
              <a:spcBef>
                <a:spcPts val="700"/>
              </a:spcBef>
              <a:spcAft>
                <a:spcPts val="0"/>
              </a:spcAft>
              <a:buClr>
                <a:schemeClr val="accent2"/>
              </a:buClr>
              <a:buSzPts val="980"/>
              <a:buFont typeface="Twentieth Century"/>
              <a:buChar char="➢"/>
            </a:pPr>
            <a:r>
              <a:rPr b="1" lang="en" sz="2100"/>
              <a:t>Exception Handling</a:t>
            </a:r>
            <a:endParaRPr b="1" sz="400"/>
          </a:p>
          <a:p>
            <a:pPr indent="-469900" lvl="1" marL="514350" rtl="0" algn="l">
              <a:spcBef>
                <a:spcPts val="700"/>
              </a:spcBef>
              <a:spcAft>
                <a:spcPts val="0"/>
              </a:spcAft>
              <a:buClr>
                <a:schemeClr val="accent2"/>
              </a:buClr>
              <a:buSzPts val="980"/>
              <a:buFont typeface="Twentieth Century"/>
              <a:buChar char="➢"/>
            </a:pPr>
            <a:r>
              <a:rPr b="1" lang="en" sz="2100"/>
              <a:t>Exception classes in C#</a:t>
            </a:r>
            <a:endParaRPr b="1" sz="400"/>
          </a:p>
          <a:p>
            <a:pPr indent="-469900" lvl="1" marL="514350" rtl="0" algn="l">
              <a:spcBef>
                <a:spcPts val="700"/>
              </a:spcBef>
              <a:spcAft>
                <a:spcPts val="0"/>
              </a:spcAft>
              <a:buClr>
                <a:schemeClr val="accent2"/>
              </a:buClr>
              <a:buSzPts val="980"/>
              <a:buFont typeface="Twentieth Century"/>
              <a:buChar char="➢"/>
            </a:pPr>
            <a:r>
              <a:rPr b="1" lang="en" sz="2100"/>
              <a:t>User defined Exception</a:t>
            </a:r>
            <a:endParaRPr b="1" sz="400"/>
          </a:p>
          <a:p>
            <a:pPr indent="-469900" lvl="1" marL="514350" rtl="0" algn="l">
              <a:spcBef>
                <a:spcPts val="700"/>
              </a:spcBef>
              <a:spcAft>
                <a:spcPts val="1200"/>
              </a:spcAft>
              <a:buClr>
                <a:schemeClr val="accent2"/>
              </a:buClr>
              <a:buSzPts val="980"/>
              <a:buFont typeface="Twentieth Century"/>
              <a:buChar char="➢"/>
            </a:pPr>
            <a:r>
              <a:rPr b="1" lang="en" sz="2100"/>
              <a:t>Benefits of Exceptions</a:t>
            </a:r>
            <a:endParaRPr b="1" sz="2100"/>
          </a:p>
        </p:txBody>
      </p:sp>
      <p:sp>
        <p:nvSpPr>
          <p:cNvPr id="101" name="Google Shape;101;p15"/>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242" name="Google Shape;242;p33"/>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43" name="Google Shape;243;p33"/>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44" name="Google Shape;244;p33"/>
          <p:cNvPicPr preferRelativeResize="0"/>
          <p:nvPr/>
        </p:nvPicPr>
        <p:blipFill rotWithShape="1">
          <a:blip r:embed="rId3">
            <a:alphaModFix/>
          </a:blip>
          <a:srcRect b="0" l="0" r="0" t="0"/>
          <a:stretch/>
        </p:blipFill>
        <p:spPr>
          <a:xfrm>
            <a:off x="76200" y="1200150"/>
            <a:ext cx="6721079" cy="3150394"/>
          </a:xfrm>
          <a:prstGeom prst="rect">
            <a:avLst/>
          </a:prstGeom>
          <a:noFill/>
          <a:ln>
            <a:noFill/>
          </a:ln>
        </p:spPr>
      </p:pic>
      <p:sp>
        <p:nvSpPr>
          <p:cNvPr id="245" name="Google Shape;245;p33"/>
          <p:cNvSpPr/>
          <p:nvPr/>
        </p:nvSpPr>
        <p:spPr>
          <a:xfrm>
            <a:off x="304800" y="4457700"/>
            <a:ext cx="8458200" cy="514350"/>
          </a:xfrm>
          <a:prstGeom prst="roundRect">
            <a:avLst>
              <a:gd fmla="val 16667" name="adj"/>
            </a:avLst>
          </a:prstGeom>
          <a:solidFill>
            <a:srgbClr val="EFCCBF"/>
          </a:solidFill>
          <a:ln cap="flat" cmpd="sng" w="10000">
            <a:solidFill>
              <a:schemeClr val="accent2"/>
            </a:solidFill>
            <a:prstDash val="solid"/>
            <a:round/>
            <a:headEnd len="sm" w="sm" type="none"/>
            <a:tailEnd len="sm" w="sm" type="none"/>
          </a:ln>
          <a:effectLst>
            <a:outerShdw blurRad="38100" rotWithShape="0" dir="5400000" dist="300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700" u="none" cap="none" strike="noStrike">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 sz="2000" u="none" cap="none" strike="noStrike">
                <a:solidFill>
                  <a:schemeClr val="dk1"/>
                </a:solidFill>
                <a:latin typeface="Twentieth Century"/>
                <a:ea typeface="Twentieth Century"/>
                <a:cs typeface="Twentieth Century"/>
                <a:sym typeface="Twentieth Century"/>
              </a:rPr>
              <a:t>There are another Exception classes in C#, search about them !!</a:t>
            </a:r>
            <a:endParaRPr b="0" i="0" sz="2000" u="none" cap="none" strike="noStrik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System.Exception properties</a:t>
            </a:r>
            <a:endParaRPr/>
          </a:p>
        </p:txBody>
      </p:sp>
      <p:sp>
        <p:nvSpPr>
          <p:cNvPr id="251" name="Google Shape;251;p34"/>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52" name="Google Shape;252;p34"/>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253" name="Google Shape;253;p34"/>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41045" lvl="0" marL="320040" rtl="0" algn="l">
              <a:spcBef>
                <a:spcPts val="0"/>
              </a:spcBef>
              <a:spcAft>
                <a:spcPts val="0"/>
              </a:spcAft>
              <a:buSzPts val="1940"/>
              <a:buChar char="●"/>
            </a:pPr>
            <a:r>
              <a:rPr lang="en" sz="1500"/>
              <a:t>Class Exception’s properties are used to formulate error messages indicating a caught exception.</a:t>
            </a:r>
            <a:endParaRPr sz="1500"/>
          </a:p>
          <a:p>
            <a:pPr indent="-295687" lvl="1" marL="640080" rtl="0" algn="l">
              <a:spcBef>
                <a:spcPts val="550"/>
              </a:spcBef>
              <a:spcAft>
                <a:spcPts val="0"/>
              </a:spcAft>
              <a:buSzPts val="2020"/>
              <a:buChar char="○"/>
            </a:pPr>
            <a:r>
              <a:rPr lang="en" sz="1300"/>
              <a:t>Property </a:t>
            </a:r>
            <a:r>
              <a:rPr b="1" lang="en" sz="1300"/>
              <a:t>Message</a:t>
            </a:r>
            <a:r>
              <a:rPr lang="en" sz="1300"/>
              <a:t> stores the error message associated with an Exception object.</a:t>
            </a:r>
            <a:endParaRPr sz="1300"/>
          </a:p>
          <a:p>
            <a:pPr indent="-295687" lvl="1" marL="640080" rtl="0" algn="l">
              <a:spcBef>
                <a:spcPts val="550"/>
              </a:spcBef>
              <a:spcAft>
                <a:spcPts val="0"/>
              </a:spcAft>
              <a:buSzPts val="2020"/>
              <a:buChar char="○"/>
            </a:pPr>
            <a:r>
              <a:rPr lang="en" sz="1300"/>
              <a:t>Property </a:t>
            </a:r>
            <a:r>
              <a:rPr b="1" lang="en" sz="1300"/>
              <a:t>StackTrace</a:t>
            </a:r>
            <a:r>
              <a:rPr lang="en" sz="1300"/>
              <a:t> contains a string that represents the method-call stack.</a:t>
            </a:r>
            <a:endParaRPr sz="1300"/>
          </a:p>
          <a:p>
            <a:pPr indent="-341045" lvl="0" marL="320040" rtl="0" algn="l">
              <a:spcBef>
                <a:spcPts val="700"/>
              </a:spcBef>
              <a:spcAft>
                <a:spcPts val="0"/>
              </a:spcAft>
              <a:buSzPts val="1940"/>
              <a:buChar char="●"/>
            </a:pPr>
            <a:r>
              <a:rPr lang="en" sz="1500"/>
              <a:t>When an exception occurs, a programmer might use a </a:t>
            </a:r>
            <a:r>
              <a:rPr b="1" lang="en" sz="1500"/>
              <a:t>different error message </a:t>
            </a:r>
            <a:r>
              <a:rPr lang="en" sz="1500"/>
              <a:t>or indicate a new exception type.</a:t>
            </a:r>
            <a:endParaRPr sz="1500"/>
          </a:p>
          <a:p>
            <a:pPr indent="-295687" lvl="1" marL="640080" rtl="0" algn="l">
              <a:spcBef>
                <a:spcPts val="550"/>
              </a:spcBef>
              <a:spcAft>
                <a:spcPts val="0"/>
              </a:spcAft>
              <a:buSzPts val="2020"/>
              <a:buChar char="○"/>
            </a:pPr>
            <a:r>
              <a:rPr lang="en" sz="1300"/>
              <a:t>The original exception object is stored in the InnerException property. </a:t>
            </a:r>
            <a:endParaRPr sz="1300"/>
          </a:p>
          <a:p>
            <a:pPr indent="-217855" lvl="0" marL="320040" rtl="0" algn="l">
              <a:spcBef>
                <a:spcPts val="700"/>
              </a:spcBef>
              <a:spcAft>
                <a:spcPts val="0"/>
              </a:spcAft>
              <a:buSzPts val="1740"/>
              <a:buNone/>
            </a:pPr>
            <a:r>
              <a:t/>
            </a:r>
            <a:endParaRPr sz="1500"/>
          </a:p>
          <a:p>
            <a:pPr indent="-217855" lvl="0" marL="320040" rtl="0" algn="l">
              <a:spcBef>
                <a:spcPts val="700"/>
              </a:spcBef>
              <a:spcAft>
                <a:spcPts val="1200"/>
              </a:spcAft>
              <a:buSzPts val="1740"/>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259" name="Google Shape;259;p35"/>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60" name="Google Shape;260;p35"/>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261" name="Google Shape;261;p35"/>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64490" lvl="0" marL="320040" rtl="0" algn="l">
              <a:spcBef>
                <a:spcPts val="0"/>
              </a:spcBef>
              <a:spcAft>
                <a:spcPts val="0"/>
              </a:spcAft>
              <a:buSzPts val="2440"/>
              <a:buChar char="●"/>
            </a:pPr>
            <a:r>
              <a:rPr lang="en" sz="2000"/>
              <a:t>Other properties:</a:t>
            </a:r>
            <a:endParaRPr sz="2000"/>
          </a:p>
          <a:p>
            <a:pPr indent="-318770" lvl="1" marL="640080" rtl="0" algn="l">
              <a:spcBef>
                <a:spcPts val="550"/>
              </a:spcBef>
              <a:spcAft>
                <a:spcPts val="0"/>
              </a:spcAft>
              <a:buSzPts val="2520"/>
              <a:buChar char="○"/>
            </a:pPr>
            <a:r>
              <a:rPr b="1" lang="en" sz="1800"/>
              <a:t>HelpLink</a:t>
            </a:r>
            <a:r>
              <a:rPr lang="en" sz="1800"/>
              <a:t> specifies the location of a help file that describes the problem.</a:t>
            </a:r>
            <a:endParaRPr sz="1800"/>
          </a:p>
          <a:p>
            <a:pPr indent="-318770" lvl="1" marL="640080" rtl="0" algn="l">
              <a:spcBef>
                <a:spcPts val="550"/>
              </a:spcBef>
              <a:spcAft>
                <a:spcPts val="0"/>
              </a:spcAft>
              <a:buSzPts val="2520"/>
              <a:buChar char="○"/>
            </a:pPr>
            <a:r>
              <a:rPr b="1" lang="en" sz="1800"/>
              <a:t>Source</a:t>
            </a:r>
            <a:r>
              <a:rPr lang="en" sz="1800"/>
              <a:t> specifies the name of the application or object that caused the exception.</a:t>
            </a:r>
            <a:endParaRPr sz="1800"/>
          </a:p>
          <a:p>
            <a:pPr indent="-318770" lvl="1" marL="640080" rtl="0" algn="l">
              <a:spcBef>
                <a:spcPts val="550"/>
              </a:spcBef>
              <a:spcAft>
                <a:spcPts val="1200"/>
              </a:spcAft>
              <a:buSzPts val="2520"/>
              <a:buChar char="○"/>
            </a:pPr>
            <a:r>
              <a:rPr b="1" lang="en" sz="1800"/>
              <a:t>TargetSite</a:t>
            </a:r>
            <a:r>
              <a:rPr lang="en" sz="1800"/>
              <a:t> specifies the method where the exception originated.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Example 1:</a:t>
            </a:r>
            <a:endParaRPr/>
          </a:p>
        </p:txBody>
      </p:sp>
      <p:sp>
        <p:nvSpPr>
          <p:cNvPr id="267" name="Google Shape;267;p36"/>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68" name="Google Shape;268;p36"/>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69" name="Google Shape;269;p36"/>
          <p:cNvPicPr preferRelativeResize="0"/>
          <p:nvPr/>
        </p:nvPicPr>
        <p:blipFill rotWithShape="1">
          <a:blip r:embed="rId3">
            <a:alphaModFix/>
          </a:blip>
          <a:srcRect b="0" l="0" r="0" t="0"/>
          <a:stretch/>
        </p:blipFill>
        <p:spPr>
          <a:xfrm>
            <a:off x="203200" y="1200150"/>
            <a:ext cx="5905500" cy="3652312"/>
          </a:xfrm>
          <a:prstGeom prst="rect">
            <a:avLst/>
          </a:prstGeom>
          <a:noFill/>
          <a:ln>
            <a:noFill/>
          </a:ln>
        </p:spPr>
      </p:pic>
      <p:pic>
        <p:nvPicPr>
          <p:cNvPr id="270" name="Google Shape;270;p36"/>
          <p:cNvPicPr preferRelativeResize="0"/>
          <p:nvPr/>
        </p:nvPicPr>
        <p:blipFill rotWithShape="1">
          <a:blip r:embed="rId4">
            <a:alphaModFix/>
          </a:blip>
          <a:srcRect b="60558" l="0" r="56013" t="0"/>
          <a:stretch/>
        </p:blipFill>
        <p:spPr>
          <a:xfrm>
            <a:off x="4735513" y="3807619"/>
            <a:ext cx="4408487" cy="13358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Example 2:</a:t>
            </a:r>
            <a:endParaRPr/>
          </a:p>
        </p:txBody>
      </p:sp>
      <p:sp>
        <p:nvSpPr>
          <p:cNvPr id="276" name="Google Shape;276;p37"/>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77" name="Google Shape;277;p37"/>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278" name="Google Shape;278;p37"/>
          <p:cNvPicPr preferRelativeResize="0"/>
          <p:nvPr/>
        </p:nvPicPr>
        <p:blipFill rotWithShape="1">
          <a:blip r:embed="rId3">
            <a:alphaModFix/>
          </a:blip>
          <a:srcRect b="0" l="0" r="0" t="0"/>
          <a:stretch/>
        </p:blipFill>
        <p:spPr>
          <a:xfrm>
            <a:off x="4295775" y="228600"/>
            <a:ext cx="3436144" cy="1771650"/>
          </a:xfrm>
          <a:prstGeom prst="rect">
            <a:avLst/>
          </a:prstGeom>
          <a:noFill/>
          <a:ln>
            <a:noFill/>
          </a:ln>
        </p:spPr>
      </p:pic>
      <p:pic>
        <p:nvPicPr>
          <p:cNvPr id="279" name="Google Shape;279;p37"/>
          <p:cNvPicPr preferRelativeResize="0"/>
          <p:nvPr/>
        </p:nvPicPr>
        <p:blipFill rotWithShape="1">
          <a:blip r:embed="rId4">
            <a:alphaModFix/>
          </a:blip>
          <a:srcRect b="0" l="0" r="0" t="0"/>
          <a:stretch/>
        </p:blipFill>
        <p:spPr>
          <a:xfrm>
            <a:off x="457200" y="2228850"/>
            <a:ext cx="6446638" cy="2800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Choosing the Exception to throw</a:t>
            </a:r>
            <a:endParaRPr/>
          </a:p>
        </p:txBody>
      </p:sp>
      <p:sp>
        <p:nvSpPr>
          <p:cNvPr id="285" name="Google Shape;285;p38"/>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86" name="Google Shape;286;p38"/>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287" name="Google Shape;287;p38"/>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
              <a:t>When implementing your own methods, you should throw an exception when the method cannot complete its task.</a:t>
            </a:r>
            <a:endParaRPr/>
          </a:p>
          <a:p>
            <a:pPr indent="-320040" lvl="0" marL="320040" rtl="0" algn="l">
              <a:spcBef>
                <a:spcPts val="700"/>
              </a:spcBef>
              <a:spcAft>
                <a:spcPts val="0"/>
              </a:spcAft>
              <a:buSzPts val="1740"/>
              <a:buChar char="●"/>
            </a:pPr>
            <a:r>
              <a:rPr b="1" lang="en"/>
              <a:t>Associating each type of malfunction </a:t>
            </a:r>
            <a:r>
              <a:rPr lang="en"/>
              <a:t>with an </a:t>
            </a:r>
            <a:r>
              <a:rPr b="1" lang="en"/>
              <a:t>appropriately named exception class </a:t>
            </a:r>
            <a:r>
              <a:rPr lang="en"/>
              <a:t>improves program clarity.</a:t>
            </a:r>
            <a:endParaRPr/>
          </a:p>
          <a:p>
            <a:pPr indent="-514350" lvl="1" marL="880110" rtl="0" algn="l">
              <a:spcBef>
                <a:spcPts val="550"/>
              </a:spcBef>
              <a:spcAft>
                <a:spcPts val="0"/>
              </a:spcAft>
              <a:buSzPts val="1820"/>
              <a:buFont typeface="Twentieth Century"/>
              <a:buAutoNum type="arabicPeriod"/>
            </a:pPr>
            <a:r>
              <a:rPr lang="en"/>
              <a:t>What </a:t>
            </a:r>
            <a:r>
              <a:rPr b="1" lang="en"/>
              <a:t>Exception-derived type</a:t>
            </a:r>
            <a:r>
              <a:rPr lang="en"/>
              <a:t> are you going to throw?</a:t>
            </a:r>
            <a:endParaRPr/>
          </a:p>
          <a:p>
            <a:pPr indent="-514350" lvl="1" marL="880110" rtl="0" algn="l">
              <a:spcBef>
                <a:spcPts val="550"/>
              </a:spcBef>
              <a:spcAft>
                <a:spcPts val="0"/>
              </a:spcAft>
              <a:buSzPts val="1820"/>
              <a:buFont typeface="Twentieth Century"/>
              <a:buAutoNum type="arabicPeriod"/>
            </a:pPr>
            <a:r>
              <a:rPr lang="en"/>
              <a:t>What </a:t>
            </a:r>
            <a:r>
              <a:rPr b="1" lang="en"/>
              <a:t>string message </a:t>
            </a:r>
            <a:r>
              <a:rPr lang="en"/>
              <a:t>are you going to pass to the exception type’s constructor?</a:t>
            </a:r>
            <a:endParaRPr/>
          </a:p>
          <a:p>
            <a:pPr indent="-158750" lvl="1" marL="640080" rtl="0" algn="l">
              <a:spcBef>
                <a:spcPts val="550"/>
              </a:spcBef>
              <a:spcAft>
                <a:spcPts val="0"/>
              </a:spcAft>
              <a:buSzPts val="1820"/>
              <a:buNone/>
            </a:pPr>
            <a:r>
              <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1200"/>
              </a:spcAft>
              <a:buSzPts val="17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Do not catch everything?</a:t>
            </a:r>
            <a:endParaRPr/>
          </a:p>
        </p:txBody>
      </p:sp>
      <p:sp>
        <p:nvSpPr>
          <p:cNvPr id="293" name="Google Shape;293;p39"/>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294" name="Google Shape;294;p39"/>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295" name="Google Shape;295;p39"/>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fontScale="77500" lnSpcReduction="20000"/>
          </a:bodyPr>
          <a:lstStyle/>
          <a:p>
            <a:pPr indent="-274320" lvl="1" marL="640080" rtl="0" algn="l">
              <a:spcBef>
                <a:spcPts val="0"/>
              </a:spcBef>
              <a:spcAft>
                <a:spcPts val="0"/>
              </a:spcAft>
              <a:buSzPct val="70000"/>
              <a:buNone/>
            </a:pPr>
            <a:r>
              <a:rPr b="1" lang="en" sz="2200">
                <a:solidFill>
                  <a:srgbClr val="0000FF"/>
                </a:solidFill>
                <a:latin typeface="Courier New"/>
                <a:ea typeface="Courier New"/>
                <a:cs typeface="Courier New"/>
                <a:sym typeface="Courier New"/>
              </a:rPr>
              <a:t>try {</a:t>
            </a:r>
            <a:endParaRPr/>
          </a:p>
          <a:p>
            <a:pPr indent="-274320" lvl="1" marL="640080" rtl="0" algn="l">
              <a:spcBef>
                <a:spcPts val="550"/>
              </a:spcBef>
              <a:spcAft>
                <a:spcPts val="0"/>
              </a:spcAft>
              <a:buSzPct val="70000"/>
              <a:buNone/>
            </a:pPr>
            <a:r>
              <a:rPr b="1" lang="en" sz="2000">
                <a:solidFill>
                  <a:srgbClr val="0000FF"/>
                </a:solidFill>
                <a:latin typeface="Courier New"/>
                <a:ea typeface="Courier New"/>
                <a:cs typeface="Courier New"/>
                <a:sym typeface="Courier New"/>
              </a:rPr>
              <a:t>	</a:t>
            </a:r>
            <a:r>
              <a:rPr i="1" lang="en" sz="2000">
                <a:solidFill>
                  <a:srgbClr val="0000FF"/>
                </a:solidFill>
                <a:latin typeface="Courier New"/>
                <a:ea typeface="Courier New"/>
                <a:cs typeface="Courier New"/>
                <a:sym typeface="Courier New"/>
              </a:rPr>
              <a:t>// code that might fail…</a:t>
            </a:r>
            <a:endParaRPr/>
          </a:p>
          <a:p>
            <a:pPr indent="-274320" lvl="1" marL="640080" rtl="0" algn="l">
              <a:spcBef>
                <a:spcPts val="550"/>
              </a:spcBef>
              <a:spcAft>
                <a:spcPts val="0"/>
              </a:spcAft>
              <a:buSzPct val="70000"/>
              <a:buNone/>
            </a:pPr>
            <a:r>
              <a:rPr b="1" lang="en" sz="2200">
                <a:solidFill>
                  <a:srgbClr val="0000FF"/>
                </a:solidFill>
                <a:latin typeface="Courier New"/>
                <a:ea typeface="Courier New"/>
                <a:cs typeface="Courier New"/>
                <a:sym typeface="Courier New"/>
              </a:rPr>
              <a:t>}</a:t>
            </a:r>
            <a:endParaRPr/>
          </a:p>
          <a:p>
            <a:pPr indent="-274320" lvl="1" marL="640080" rtl="0" algn="l">
              <a:spcBef>
                <a:spcPts val="550"/>
              </a:spcBef>
              <a:spcAft>
                <a:spcPts val="0"/>
              </a:spcAft>
              <a:buSzPct val="70000"/>
              <a:buNone/>
            </a:pPr>
            <a:r>
              <a:rPr b="1" lang="en" sz="2200">
                <a:solidFill>
                  <a:srgbClr val="0000FF"/>
                </a:solidFill>
                <a:latin typeface="Courier New"/>
                <a:ea typeface="Courier New"/>
                <a:cs typeface="Courier New"/>
                <a:sym typeface="Courier New"/>
              </a:rPr>
              <a:t>catch (</a:t>
            </a:r>
            <a:r>
              <a:rPr b="1" lang="en" sz="2200">
                <a:solidFill>
                  <a:srgbClr val="FF0000"/>
                </a:solidFill>
                <a:latin typeface="Courier New"/>
                <a:ea typeface="Courier New"/>
                <a:cs typeface="Courier New"/>
                <a:sym typeface="Courier New"/>
              </a:rPr>
              <a:t>Exception</a:t>
            </a:r>
            <a:r>
              <a:rPr b="1" lang="en" sz="2200">
                <a:solidFill>
                  <a:srgbClr val="0000FF"/>
                </a:solidFill>
                <a:latin typeface="Courier New"/>
                <a:ea typeface="Courier New"/>
                <a:cs typeface="Courier New"/>
                <a:sym typeface="Courier New"/>
              </a:rPr>
              <a:t>) {</a:t>
            </a:r>
            <a:endParaRPr/>
          </a:p>
          <a:p>
            <a:pPr indent="-274320" lvl="1" marL="640080" rtl="0" algn="l">
              <a:spcBef>
                <a:spcPts val="550"/>
              </a:spcBef>
              <a:spcAft>
                <a:spcPts val="0"/>
              </a:spcAft>
              <a:buSzPct val="70000"/>
              <a:buNone/>
            </a:pPr>
            <a:r>
              <a:rPr b="1" lang="en" sz="2200">
                <a:solidFill>
                  <a:srgbClr val="0000FF"/>
                </a:solidFill>
                <a:latin typeface="Courier New"/>
                <a:ea typeface="Courier New"/>
                <a:cs typeface="Courier New"/>
                <a:sym typeface="Courier New"/>
              </a:rPr>
              <a:t>	…</a:t>
            </a:r>
            <a:endParaRPr/>
          </a:p>
          <a:p>
            <a:pPr indent="-274320" lvl="1" marL="640080" rtl="0" algn="l">
              <a:spcBef>
                <a:spcPts val="550"/>
              </a:spcBef>
              <a:spcAft>
                <a:spcPts val="0"/>
              </a:spcAft>
              <a:buSzPct val="70000"/>
              <a:buNone/>
            </a:pPr>
            <a:r>
              <a:rPr b="1" lang="en" sz="2200">
                <a:solidFill>
                  <a:srgbClr val="0000FF"/>
                </a:solidFill>
                <a:latin typeface="Courier New"/>
                <a:ea typeface="Courier New"/>
                <a:cs typeface="Courier New"/>
                <a:sym typeface="Courier New"/>
              </a:rPr>
              <a:t>}</a:t>
            </a:r>
            <a:endParaRPr/>
          </a:p>
          <a:p>
            <a:pPr indent="-256984" lvl="1" marL="640080" rtl="0" algn="l">
              <a:spcBef>
                <a:spcPts val="550"/>
              </a:spcBef>
              <a:spcAft>
                <a:spcPts val="0"/>
              </a:spcAft>
              <a:buSzPct val="165454"/>
              <a:buChar char="○"/>
            </a:pPr>
            <a:r>
              <a:rPr lang="en"/>
              <a:t>How can you write code that can recover from all situations???</a:t>
            </a:r>
            <a:endParaRPr/>
          </a:p>
          <a:p>
            <a:pPr indent="-256984" lvl="1" marL="640080" rtl="0" algn="l">
              <a:spcBef>
                <a:spcPts val="550"/>
              </a:spcBef>
              <a:spcAft>
                <a:spcPts val="0"/>
              </a:spcAft>
              <a:buSzPct val="165454"/>
              <a:buChar char="○"/>
            </a:pPr>
            <a:r>
              <a:rPr lang="en"/>
              <a:t>A class library should never ever swallow all exceptions. The application should get a chance to handle the exception.</a:t>
            </a:r>
            <a:endParaRPr/>
          </a:p>
          <a:p>
            <a:pPr indent="-256984" lvl="1" marL="640080" rtl="0" algn="l">
              <a:spcBef>
                <a:spcPts val="550"/>
              </a:spcBef>
              <a:spcAft>
                <a:spcPts val="0"/>
              </a:spcAft>
              <a:buSzPct val="165454"/>
              <a:buChar char="○"/>
            </a:pPr>
            <a:r>
              <a:rPr lang="en"/>
              <a:t>You can catch all exceptions only if you are going to process it and re-throw it again.</a:t>
            </a:r>
            <a:endParaRPr/>
          </a:p>
          <a:p>
            <a:pPr indent="-217855" lvl="0" marL="320040" rtl="0" algn="l">
              <a:spcBef>
                <a:spcPts val="700"/>
              </a:spcBef>
              <a:spcAft>
                <a:spcPts val="0"/>
              </a:spcAft>
              <a:buSzPct val="133846"/>
              <a:buNone/>
            </a:pPr>
            <a:r>
              <a:t/>
            </a:r>
            <a:endParaRPr/>
          </a:p>
          <a:p>
            <a:pPr indent="-217855" lvl="0" marL="320040" rtl="0" algn="l">
              <a:spcBef>
                <a:spcPts val="700"/>
              </a:spcBef>
              <a:spcAft>
                <a:spcPts val="1200"/>
              </a:spcAft>
              <a:buSzPct val="133846"/>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Exercise 1: </a:t>
            </a:r>
            <a:endParaRPr/>
          </a:p>
        </p:txBody>
      </p:sp>
      <p:sp>
        <p:nvSpPr>
          <p:cNvPr id="301" name="Google Shape;301;p4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02" name="Google Shape;302;p40"/>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303" name="Google Shape;303;p40"/>
          <p:cNvPicPr preferRelativeResize="0"/>
          <p:nvPr/>
        </p:nvPicPr>
        <p:blipFill rotWithShape="1">
          <a:blip r:embed="rId3">
            <a:alphaModFix/>
          </a:blip>
          <a:srcRect b="0" l="0" r="0" t="0"/>
          <a:stretch/>
        </p:blipFill>
        <p:spPr>
          <a:xfrm>
            <a:off x="1828800" y="1257300"/>
            <a:ext cx="4238625" cy="2103835"/>
          </a:xfrm>
          <a:prstGeom prst="rect">
            <a:avLst/>
          </a:prstGeom>
          <a:noFill/>
          <a:ln>
            <a:noFill/>
          </a:ln>
        </p:spPr>
      </p:pic>
      <p:sp>
        <p:nvSpPr>
          <p:cNvPr id="304" name="Google Shape;304;p40"/>
          <p:cNvSpPr/>
          <p:nvPr/>
        </p:nvSpPr>
        <p:spPr>
          <a:xfrm>
            <a:off x="3060700" y="3429000"/>
            <a:ext cx="3249613" cy="1315641"/>
          </a:xfrm>
          <a:prstGeom prst="rect">
            <a:avLst/>
          </a:prstGeom>
          <a:solidFill>
            <a:srgbClr val="EFCCBF"/>
          </a:solidFill>
          <a:ln cap="flat" cmpd="sng" w="10000">
            <a:solidFill>
              <a:schemeClr val="accent2"/>
            </a:solidFill>
            <a:prstDash val="solid"/>
            <a:round/>
            <a:headEnd len="sm" w="sm" type="none"/>
            <a:tailEnd len="sm" w="sm" type="none"/>
          </a:ln>
          <a:effectLst>
            <a:outerShdw blurRad="38100" rotWithShape="0" dir="5400000" dist="30000">
              <a:srgbClr val="000000">
                <a:alpha val="4470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i="0" lang="en" sz="1800" u="none" cap="none" strike="noStrike">
                <a:solidFill>
                  <a:schemeClr val="dk1"/>
                </a:solidFill>
                <a:latin typeface="Twentieth Century"/>
                <a:ea typeface="Twentieth Century"/>
                <a:cs typeface="Twentieth Century"/>
                <a:sym typeface="Twentieth Century"/>
              </a:rPr>
              <a:t>Use</a:t>
            </a:r>
            <a:endParaRPr/>
          </a:p>
          <a:p>
            <a:pPr indent="0" lvl="0" marL="0" marR="0" rtl="0" algn="ctr">
              <a:spcBef>
                <a:spcPts val="0"/>
              </a:spcBef>
              <a:spcAft>
                <a:spcPts val="0"/>
              </a:spcAft>
              <a:buNone/>
            </a:pPr>
            <a:r>
              <a:rPr b="1" i="0" lang="en" sz="1800" u="none" cap="none" strike="noStrike">
                <a:solidFill>
                  <a:schemeClr val="dk1"/>
                </a:solidFill>
                <a:latin typeface="Twentieth Century"/>
                <a:ea typeface="Twentieth Century"/>
                <a:cs typeface="Twentieth Century"/>
                <a:sym typeface="Twentieth Century"/>
              </a:rPr>
              <a:t>IndexOutOfRangeException</a:t>
            </a:r>
            <a:endParaRPr b="1" i="0" sz="1800" u="none" cap="none" strike="noStrike">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None/>
            </a:pPr>
            <a:r>
              <a:rPr b="1" i="0" lang="en" sz="1800" u="none" cap="none" strike="noStrike">
                <a:solidFill>
                  <a:schemeClr val="dk1"/>
                </a:solidFill>
                <a:latin typeface="Twentieth Century"/>
                <a:ea typeface="Twentieth Century"/>
                <a:cs typeface="Twentieth Century"/>
                <a:sym typeface="Twentieth Century"/>
              </a:rPr>
              <a:t>&amp;</a:t>
            </a:r>
            <a:endParaRPr/>
          </a:p>
          <a:p>
            <a:pPr indent="0" lvl="0" marL="0" marR="0" rtl="0" algn="ctr">
              <a:spcBef>
                <a:spcPts val="0"/>
              </a:spcBef>
              <a:spcAft>
                <a:spcPts val="0"/>
              </a:spcAft>
              <a:buNone/>
            </a:pPr>
            <a:r>
              <a:rPr b="1" i="0" lang="en" sz="1800" u="none" cap="none" strike="noStrike">
                <a:solidFill>
                  <a:schemeClr val="dk1"/>
                </a:solidFill>
                <a:latin typeface="Twentieth Century"/>
                <a:ea typeface="Twentieth Century"/>
                <a:cs typeface="Twentieth Century"/>
                <a:sym typeface="Twentieth Century"/>
              </a:rPr>
              <a:t>FormatException</a:t>
            </a:r>
            <a:endParaRPr b="1" i="0" sz="1800" u="none" cap="none" strike="noStrike">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None/>
            </a:pPr>
            <a:r>
              <a:rPr b="1" i="0" lang="en" sz="1800" u="none" cap="none" strike="noStrike">
                <a:solidFill>
                  <a:schemeClr val="dk1"/>
                </a:solidFill>
                <a:latin typeface="Twentieth Century"/>
                <a:ea typeface="Twentieth Century"/>
                <a:cs typeface="Twentieth Century"/>
                <a:sym typeface="Twentieth Century"/>
              </a:rPr>
              <a:t>&amp;</a:t>
            </a:r>
            <a:endParaRPr/>
          </a:p>
          <a:p>
            <a:pPr indent="0" lvl="0" marL="0" marR="0" rtl="0" algn="ctr">
              <a:spcBef>
                <a:spcPts val="0"/>
              </a:spcBef>
              <a:spcAft>
                <a:spcPts val="0"/>
              </a:spcAft>
              <a:buNone/>
            </a:pPr>
            <a:r>
              <a:rPr b="1" i="0" lang="en" sz="1800" u="none" cap="none" strike="noStrike">
                <a:solidFill>
                  <a:schemeClr val="dk1"/>
                </a:solidFill>
                <a:latin typeface="Twentieth Century"/>
                <a:ea typeface="Twentieth Century"/>
                <a:cs typeface="Twentieth Century"/>
                <a:sym typeface="Twentieth Century"/>
              </a:rPr>
              <a:t>Exception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User Defined Exceptions </a:t>
            </a:r>
            <a:endParaRPr/>
          </a:p>
        </p:txBody>
      </p:sp>
      <p:sp>
        <p:nvSpPr>
          <p:cNvPr id="310" name="Google Shape;310;p41"/>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11" name="Google Shape;311;p41"/>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12" name="Google Shape;312;p41"/>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SzPts val="1380"/>
              <a:buChar char="●"/>
            </a:pPr>
            <a:r>
              <a:rPr b="1" lang="en" sz="2300"/>
              <a:t>User-defined exception </a:t>
            </a:r>
            <a:r>
              <a:rPr lang="en" sz="2300"/>
              <a:t>classes should derive directly or indirectly from class </a:t>
            </a:r>
            <a:r>
              <a:rPr b="1" lang="en" sz="2300"/>
              <a:t>Exception</a:t>
            </a:r>
            <a:r>
              <a:rPr lang="en" sz="2300"/>
              <a:t> of namespace System.</a:t>
            </a:r>
            <a:endParaRPr/>
          </a:p>
          <a:p>
            <a:pPr indent="-320040" lvl="0" marL="320040" rtl="0" algn="l">
              <a:spcBef>
                <a:spcPts val="700"/>
              </a:spcBef>
              <a:spcAft>
                <a:spcPts val="0"/>
              </a:spcAft>
              <a:buSzPts val="1380"/>
              <a:buChar char="●"/>
            </a:pPr>
            <a:r>
              <a:rPr lang="en" sz="2300"/>
              <a:t>Exceptions should be documented so that other developers will know how to handle them. </a:t>
            </a:r>
            <a:endParaRPr/>
          </a:p>
          <a:p>
            <a:pPr indent="-320040" lvl="0" marL="320040" rtl="0" algn="l">
              <a:spcBef>
                <a:spcPts val="700"/>
              </a:spcBef>
              <a:spcAft>
                <a:spcPts val="0"/>
              </a:spcAft>
              <a:buSzPts val="1380"/>
              <a:buChar char="●"/>
            </a:pPr>
            <a:r>
              <a:rPr lang="en" sz="2300"/>
              <a:t>User-defined exceptions should define three constructors:</a:t>
            </a:r>
            <a:endParaRPr/>
          </a:p>
          <a:p>
            <a:pPr indent="-274320" lvl="1" marL="640080" rtl="0" algn="l">
              <a:spcBef>
                <a:spcPts val="550"/>
              </a:spcBef>
              <a:spcAft>
                <a:spcPts val="0"/>
              </a:spcAft>
              <a:buSzPts val="1610"/>
              <a:buChar char="○"/>
            </a:pPr>
            <a:r>
              <a:rPr lang="en" sz="2300"/>
              <a:t>A </a:t>
            </a:r>
            <a:r>
              <a:rPr b="1" lang="en" sz="2300"/>
              <a:t>parameterless</a:t>
            </a:r>
            <a:r>
              <a:rPr lang="en" sz="2300"/>
              <a:t> constructor</a:t>
            </a:r>
            <a:endParaRPr/>
          </a:p>
          <a:p>
            <a:pPr indent="-274320" lvl="1" marL="640080" rtl="0" algn="l">
              <a:spcBef>
                <a:spcPts val="550"/>
              </a:spcBef>
              <a:spcAft>
                <a:spcPts val="0"/>
              </a:spcAft>
              <a:buSzPts val="1610"/>
              <a:buChar char="○"/>
            </a:pPr>
            <a:r>
              <a:rPr lang="en" sz="2300"/>
              <a:t>A constructor that receives a string argument</a:t>
            </a:r>
            <a:br>
              <a:rPr lang="en" sz="2300"/>
            </a:br>
            <a:r>
              <a:rPr lang="en" sz="2300"/>
              <a:t>(</a:t>
            </a:r>
            <a:r>
              <a:rPr b="1" lang="en" sz="2300"/>
              <a:t>the error message</a:t>
            </a:r>
            <a:r>
              <a:rPr lang="en" sz="2300"/>
              <a:t>)</a:t>
            </a:r>
            <a:endParaRPr/>
          </a:p>
          <a:p>
            <a:pPr indent="-274320" lvl="1" marL="640080" rtl="0" algn="l">
              <a:spcBef>
                <a:spcPts val="550"/>
              </a:spcBef>
              <a:spcAft>
                <a:spcPts val="1200"/>
              </a:spcAft>
              <a:buSzPts val="1610"/>
              <a:buChar char="○"/>
            </a:pPr>
            <a:r>
              <a:rPr lang="en" sz="2300"/>
              <a:t>A constructor that receives a string argument and an Exception argument (the error message and the inner exception object)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Example 2:</a:t>
            </a:r>
            <a:endParaRPr/>
          </a:p>
        </p:txBody>
      </p:sp>
      <p:sp>
        <p:nvSpPr>
          <p:cNvPr id="318" name="Google Shape;318;p42"/>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19" name="Google Shape;319;p42"/>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20" name="Google Shape;320;p42"/>
          <p:cNvSpPr/>
          <p:nvPr/>
        </p:nvSpPr>
        <p:spPr>
          <a:xfrm>
            <a:off x="609600" y="3770415"/>
            <a:ext cx="8305800" cy="58862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 sz="2400" u="none" cap="none" strike="noStrike">
                <a:solidFill>
                  <a:srgbClr val="000000"/>
                </a:solidFill>
                <a:latin typeface="Twentieth Century"/>
                <a:ea typeface="Twentieth Century"/>
                <a:cs typeface="Twentieth Century"/>
                <a:sym typeface="Twentieth Century"/>
              </a:rPr>
              <a:t>if(value&lt;0)</a:t>
            </a:r>
            <a:endParaRPr b="0" i="0" sz="2400" u="none" cap="none" strike="noStrike">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 sz="2100" u="none" cap="none" strike="noStrike">
                <a:solidFill>
                  <a:srgbClr val="000000"/>
                </a:solidFill>
                <a:latin typeface="Twentieth Century"/>
                <a:ea typeface="Twentieth Century"/>
                <a:cs typeface="Twentieth Century"/>
                <a:sym typeface="Twentieth Century"/>
              </a:rPr>
              <a:t>        </a:t>
            </a:r>
            <a:r>
              <a:rPr b="0" i="0" lang="en" sz="2100" u="none" cap="none" strike="noStrike">
                <a:solidFill>
                  <a:srgbClr val="666666"/>
                </a:solidFill>
                <a:latin typeface="Twentieth Century"/>
                <a:ea typeface="Twentieth Century"/>
                <a:cs typeface="Twentieth Century"/>
                <a:sym typeface="Twentieth Century"/>
              </a:rPr>
              <a:t>throw</a:t>
            </a:r>
            <a:r>
              <a:rPr b="0" i="0" lang="en" sz="2100" u="none" cap="none" strike="noStrike">
                <a:solidFill>
                  <a:srgbClr val="000000"/>
                </a:solidFill>
                <a:latin typeface="Twentieth Century"/>
                <a:ea typeface="Twentieth Century"/>
                <a:cs typeface="Twentieth Century"/>
                <a:sym typeface="Twentieth Century"/>
              </a:rPr>
              <a:t> new NegativeNumberException(" Use Only Positive numbers");</a:t>
            </a:r>
            <a:endParaRPr b="0" i="0" sz="2100" u="none" cap="none" strike="noStrike">
              <a:solidFill>
                <a:schemeClr val="dk1"/>
              </a:solidFill>
              <a:latin typeface="Twentieth Century"/>
              <a:ea typeface="Twentieth Century"/>
              <a:cs typeface="Twentieth Century"/>
              <a:sym typeface="Twentieth Century"/>
            </a:endParaRPr>
          </a:p>
        </p:txBody>
      </p:sp>
      <p:pic>
        <p:nvPicPr>
          <p:cNvPr id="321" name="Google Shape;321;p42"/>
          <p:cNvPicPr preferRelativeResize="0"/>
          <p:nvPr/>
        </p:nvPicPr>
        <p:blipFill rotWithShape="1">
          <a:blip r:embed="rId3">
            <a:alphaModFix/>
          </a:blip>
          <a:srcRect b="0" l="0" r="0" t="0"/>
          <a:stretch/>
        </p:blipFill>
        <p:spPr>
          <a:xfrm>
            <a:off x="380999" y="1314450"/>
            <a:ext cx="8645979" cy="2228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Introduction</a:t>
            </a:r>
            <a:endParaRPr/>
          </a:p>
        </p:txBody>
      </p:sp>
      <p:sp>
        <p:nvSpPr>
          <p:cNvPr id="107" name="Google Shape;107;p16"/>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08" name="Google Shape;108;p16"/>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09" name="Google Shape;109;p16"/>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Autofit/>
          </a:bodyPr>
          <a:lstStyle/>
          <a:p>
            <a:pPr indent="-364490" lvl="0" marL="320040" rtl="0" algn="just">
              <a:spcBef>
                <a:spcPts val="0"/>
              </a:spcBef>
              <a:spcAft>
                <a:spcPts val="0"/>
              </a:spcAft>
              <a:buSzPts val="2440"/>
              <a:buChar char="●"/>
            </a:pPr>
            <a:r>
              <a:rPr lang="en" sz="2000"/>
              <a:t>There are three categories of errors: </a:t>
            </a:r>
            <a:endParaRPr sz="2000"/>
          </a:p>
          <a:p>
            <a:pPr indent="-318770" lvl="1" marL="640080" rtl="0" algn="just">
              <a:spcBef>
                <a:spcPts val="550"/>
              </a:spcBef>
              <a:spcAft>
                <a:spcPts val="0"/>
              </a:spcAft>
              <a:buSzPts val="2520"/>
              <a:buChar char="○"/>
            </a:pPr>
            <a:r>
              <a:rPr b="1" i="1" lang="en" sz="1800">
                <a:solidFill>
                  <a:srgbClr val="FF0000"/>
                </a:solidFill>
              </a:rPr>
              <a:t>Syntax errors </a:t>
            </a:r>
            <a:r>
              <a:rPr lang="en" sz="1800"/>
              <a:t>arise because the </a:t>
            </a:r>
            <a:r>
              <a:rPr b="1" lang="en" sz="1800"/>
              <a:t>rules of the language have not been followed</a:t>
            </a:r>
            <a:r>
              <a:rPr lang="en" sz="1800"/>
              <a:t>. They are detected by the compiler.</a:t>
            </a:r>
            <a:endParaRPr sz="1800"/>
          </a:p>
          <a:p>
            <a:pPr indent="-318770" lvl="1" marL="640080" rtl="0" algn="just">
              <a:spcBef>
                <a:spcPts val="550"/>
              </a:spcBef>
              <a:spcAft>
                <a:spcPts val="0"/>
              </a:spcAft>
              <a:buSzPts val="2520"/>
              <a:buChar char="○"/>
            </a:pPr>
            <a:r>
              <a:rPr b="1" i="1" lang="en" sz="1800">
                <a:solidFill>
                  <a:srgbClr val="FF0000"/>
                </a:solidFill>
              </a:rPr>
              <a:t>Runtime errors</a:t>
            </a:r>
            <a:r>
              <a:rPr b="1" lang="en" sz="1800">
                <a:solidFill>
                  <a:srgbClr val="FF0000"/>
                </a:solidFill>
              </a:rPr>
              <a:t> </a:t>
            </a:r>
            <a:r>
              <a:rPr lang="en" sz="1800"/>
              <a:t>occur while the program is running if the environment detects an operation that is </a:t>
            </a:r>
            <a:r>
              <a:rPr b="1" lang="en" sz="1800"/>
              <a:t>impossible to carry out</a:t>
            </a:r>
            <a:r>
              <a:rPr lang="en" sz="1800"/>
              <a:t>. </a:t>
            </a:r>
            <a:endParaRPr sz="1800"/>
          </a:p>
          <a:p>
            <a:pPr indent="-318770" lvl="1" marL="640080" rtl="0" algn="just">
              <a:spcBef>
                <a:spcPts val="550"/>
              </a:spcBef>
              <a:spcAft>
                <a:spcPts val="0"/>
              </a:spcAft>
              <a:buSzPts val="2520"/>
              <a:buChar char="○"/>
            </a:pPr>
            <a:r>
              <a:rPr b="1" i="1" lang="en" sz="1800">
                <a:solidFill>
                  <a:srgbClr val="FF0000"/>
                </a:solidFill>
              </a:rPr>
              <a:t>Logical errors</a:t>
            </a:r>
            <a:r>
              <a:rPr b="1" lang="en" sz="1800">
                <a:solidFill>
                  <a:srgbClr val="FF0000"/>
                </a:solidFill>
              </a:rPr>
              <a:t> </a:t>
            </a:r>
            <a:r>
              <a:rPr lang="en" sz="1800"/>
              <a:t>occur when a program </a:t>
            </a:r>
            <a:r>
              <a:rPr b="1" lang="en" sz="1800"/>
              <a:t>doesn't perform the way it was intended to</a:t>
            </a:r>
            <a:r>
              <a:rPr lang="en" sz="1800"/>
              <a:t>. </a:t>
            </a:r>
            <a:endParaRPr sz="1800"/>
          </a:p>
          <a:p>
            <a:pPr indent="-209550" lvl="0" marL="320040" rtl="0" algn="l">
              <a:spcBef>
                <a:spcPts val="700"/>
              </a:spcBef>
              <a:spcAft>
                <a:spcPts val="0"/>
              </a:spcAft>
              <a:buSzPts val="1740"/>
              <a:buNone/>
            </a:pPr>
            <a:r>
              <a:t/>
            </a:r>
            <a:endParaRPr sz="2000"/>
          </a:p>
          <a:p>
            <a:pPr indent="-209550" lvl="0" marL="320040" rtl="0" algn="l">
              <a:spcBef>
                <a:spcPts val="700"/>
              </a:spcBef>
              <a:spcAft>
                <a:spcPts val="1200"/>
              </a:spcAft>
              <a:buSzPts val="1740"/>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Benefits of Exceptions</a:t>
            </a:r>
            <a:endParaRPr/>
          </a:p>
        </p:txBody>
      </p:sp>
      <p:sp>
        <p:nvSpPr>
          <p:cNvPr id="327" name="Google Shape;327;p43"/>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28" name="Google Shape;328;p43"/>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29" name="Google Shape;329;p43"/>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
              <a:t>The ability to keep </a:t>
            </a:r>
            <a:r>
              <a:rPr b="1" lang="en"/>
              <a:t>cleanup code </a:t>
            </a:r>
            <a:r>
              <a:rPr lang="en"/>
              <a:t>in a dedicated location and making sure this cleanup code will execute</a:t>
            </a:r>
            <a:endParaRPr/>
          </a:p>
          <a:p>
            <a:pPr indent="-320040" lvl="0" marL="320040" rtl="0" algn="l">
              <a:spcBef>
                <a:spcPts val="700"/>
              </a:spcBef>
              <a:spcAft>
                <a:spcPts val="0"/>
              </a:spcAft>
              <a:buSzPts val="1740"/>
              <a:buChar char="●"/>
            </a:pPr>
            <a:r>
              <a:rPr lang="en"/>
              <a:t>The ability to keep code that deals with </a:t>
            </a:r>
            <a:r>
              <a:rPr b="1" lang="en"/>
              <a:t>exceptional situations </a:t>
            </a:r>
            <a:r>
              <a:rPr lang="en"/>
              <a:t>in a central place</a:t>
            </a:r>
            <a:endParaRPr/>
          </a:p>
          <a:p>
            <a:pPr indent="-320040" lvl="0" marL="320040" rtl="0" algn="l">
              <a:spcBef>
                <a:spcPts val="700"/>
              </a:spcBef>
              <a:spcAft>
                <a:spcPts val="0"/>
              </a:spcAft>
              <a:buSzPts val="1740"/>
              <a:buChar char="●"/>
            </a:pPr>
            <a:r>
              <a:rPr lang="en"/>
              <a:t>The ability to </a:t>
            </a:r>
            <a:r>
              <a:rPr b="1" lang="en"/>
              <a:t>locate</a:t>
            </a:r>
            <a:r>
              <a:rPr lang="en"/>
              <a:t> and </a:t>
            </a:r>
            <a:r>
              <a:rPr b="1" lang="en"/>
              <a:t>fix bugs </a:t>
            </a:r>
            <a:r>
              <a:rPr lang="en"/>
              <a:t>in the code</a:t>
            </a:r>
            <a:endParaRPr/>
          </a:p>
          <a:p>
            <a:pPr indent="-320040" lvl="0" marL="320040" rtl="0" algn="l">
              <a:spcBef>
                <a:spcPts val="700"/>
              </a:spcBef>
              <a:spcAft>
                <a:spcPts val="1200"/>
              </a:spcAft>
              <a:buSzPts val="1740"/>
              <a:buChar char="●"/>
            </a:pPr>
            <a:r>
              <a:rPr b="1" lang="en"/>
              <a:t>Unified error handling</a:t>
            </a:r>
            <a:r>
              <a:rPr lang="en"/>
              <a:t>: all .NET Framework classes throw exceptions to handle error cases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335" name="Google Shape;335;p44"/>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36" name="Google Shape;336;p44"/>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37" name="Google Shape;337;p44"/>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
              <a:t>Exceptions also include a </a:t>
            </a:r>
            <a:r>
              <a:rPr b="1" lang="en"/>
              <a:t>stack trace </a:t>
            </a:r>
            <a:r>
              <a:rPr lang="en"/>
              <a:t>that tells you the path application took until the error occurred.</a:t>
            </a:r>
            <a:endParaRPr/>
          </a:p>
          <a:p>
            <a:pPr indent="-320040" lvl="0" marL="320040" rtl="0" algn="l">
              <a:spcBef>
                <a:spcPts val="700"/>
              </a:spcBef>
              <a:spcAft>
                <a:spcPts val="0"/>
              </a:spcAft>
              <a:buSzPts val="1740"/>
              <a:buChar char="●"/>
            </a:pPr>
            <a:r>
              <a:rPr lang="en"/>
              <a:t>You can also put any information you want in a </a:t>
            </a:r>
            <a:r>
              <a:rPr b="1" lang="en"/>
              <a:t>user-defined exception </a:t>
            </a:r>
            <a:r>
              <a:rPr lang="en"/>
              <a:t>of your own.</a:t>
            </a:r>
            <a:endParaRPr/>
          </a:p>
          <a:p>
            <a:pPr indent="-320040" lvl="0" marL="320040" rtl="0" algn="l">
              <a:spcBef>
                <a:spcPts val="700"/>
              </a:spcBef>
              <a:spcAft>
                <a:spcPts val="0"/>
              </a:spcAft>
              <a:buSzPts val="1740"/>
              <a:buChar char="●"/>
            </a:pPr>
            <a:r>
              <a:rPr lang="en"/>
              <a:t>The caller could </a:t>
            </a:r>
            <a:r>
              <a:rPr b="1" lang="en"/>
              <a:t>ignore the error </a:t>
            </a:r>
            <a:r>
              <a:rPr lang="en"/>
              <a:t>returned by a </a:t>
            </a:r>
            <a:r>
              <a:rPr b="1" lang="en"/>
              <a:t>Win32 API</a:t>
            </a:r>
            <a:r>
              <a:rPr lang="en"/>
              <a:t>, now the caller cannot continue with exceptions. If the application cannot handle the exception, </a:t>
            </a:r>
            <a:r>
              <a:rPr b="1" lang="en"/>
              <a:t>CLR can terminate the application</a:t>
            </a:r>
            <a:r>
              <a:rPr lang="en"/>
              <a:t>.</a:t>
            </a:r>
            <a:endParaRPr/>
          </a:p>
          <a:p>
            <a:pPr indent="-209550" lvl="0" marL="320040" rtl="0" algn="l">
              <a:spcBef>
                <a:spcPts val="700"/>
              </a:spcBef>
              <a:spcAft>
                <a:spcPts val="1200"/>
              </a:spcAft>
              <a:buSzPts val="174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Exercise 2:</a:t>
            </a:r>
            <a:endParaRPr/>
          </a:p>
        </p:txBody>
      </p:sp>
      <p:sp>
        <p:nvSpPr>
          <p:cNvPr id="343" name="Google Shape;343;p45"/>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44" name="Google Shape;344;p45"/>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45" name="Google Shape;345;p45"/>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lnSpcReduction="20000"/>
          </a:bodyPr>
          <a:lstStyle/>
          <a:p>
            <a:pPr indent="-522655" lvl="0" marL="514350" rtl="0" algn="l">
              <a:spcBef>
                <a:spcPts val="0"/>
              </a:spcBef>
              <a:spcAft>
                <a:spcPts val="0"/>
              </a:spcAft>
              <a:buSzPts val="1740"/>
              <a:buFont typeface="Twentieth Century"/>
              <a:buAutoNum type="arabicPeriod"/>
            </a:pPr>
            <a:r>
              <a:rPr lang="en"/>
              <a:t>An exception is a problem that arises?</a:t>
            </a:r>
            <a:endParaRPr/>
          </a:p>
          <a:p>
            <a:pPr indent="-523017" lvl="1" marL="834389" rtl="0" algn="l">
              <a:spcBef>
                <a:spcPts val="550"/>
              </a:spcBef>
              <a:spcAft>
                <a:spcPts val="0"/>
              </a:spcAft>
              <a:buSzPts val="1820"/>
              <a:buFont typeface="Twentieth Century"/>
              <a:buAutoNum type="alphaUcPeriod"/>
            </a:pPr>
            <a:r>
              <a:rPr lang="en"/>
              <a:t>Before the execution of a program</a:t>
            </a:r>
            <a:endParaRPr/>
          </a:p>
          <a:p>
            <a:pPr indent="-523017" lvl="1" marL="834389" rtl="0" algn="l">
              <a:spcBef>
                <a:spcPts val="550"/>
              </a:spcBef>
              <a:spcAft>
                <a:spcPts val="0"/>
              </a:spcAft>
              <a:buSzPts val="1820"/>
              <a:buFont typeface="Twentieth Century"/>
              <a:buAutoNum type="alphaUcPeriod"/>
            </a:pPr>
            <a:r>
              <a:rPr lang="en"/>
              <a:t>During the execution of a program</a:t>
            </a:r>
            <a:endParaRPr/>
          </a:p>
          <a:p>
            <a:pPr indent="-523017" lvl="1" marL="834389" rtl="0" algn="l">
              <a:spcBef>
                <a:spcPts val="550"/>
              </a:spcBef>
              <a:spcAft>
                <a:spcPts val="0"/>
              </a:spcAft>
              <a:buSzPts val="1820"/>
              <a:buFont typeface="Twentieth Century"/>
              <a:buAutoNum type="alphaUcPeriod"/>
            </a:pPr>
            <a:r>
              <a:rPr lang="en"/>
              <a:t>After the execution of a program</a:t>
            </a:r>
            <a:endParaRPr/>
          </a:p>
          <a:p>
            <a:pPr indent="-523017" lvl="1" marL="834389" rtl="0" algn="l">
              <a:spcBef>
                <a:spcPts val="550"/>
              </a:spcBef>
              <a:spcAft>
                <a:spcPts val="0"/>
              </a:spcAft>
              <a:buSzPts val="1820"/>
              <a:buFont typeface="Twentieth Century"/>
              <a:buAutoNum type="alphaUcPeriod"/>
            </a:pPr>
            <a:r>
              <a:rPr lang="en"/>
              <a:t>None of the above</a:t>
            </a:r>
            <a:endParaRPr/>
          </a:p>
          <a:p>
            <a:pPr indent="-522655" lvl="0" marL="514350" rtl="0" algn="l">
              <a:spcBef>
                <a:spcPts val="700"/>
              </a:spcBef>
              <a:spcAft>
                <a:spcPts val="0"/>
              </a:spcAft>
              <a:buSzPts val="1740"/>
              <a:buFont typeface="Twentieth Century"/>
              <a:buAutoNum type="arabicPeriod"/>
            </a:pPr>
            <a:r>
              <a:rPr lang="en"/>
              <a:t>C# exception handling is built upon __________ keywords.</a:t>
            </a:r>
            <a:endParaRPr/>
          </a:p>
          <a:p>
            <a:pPr indent="-523017" lvl="1" marL="834389" rtl="0" algn="l">
              <a:spcBef>
                <a:spcPts val="550"/>
              </a:spcBef>
              <a:spcAft>
                <a:spcPts val="0"/>
              </a:spcAft>
              <a:buSzPts val="1820"/>
              <a:buFont typeface="Twentieth Century"/>
              <a:buAutoNum type="alphaUcPeriod"/>
            </a:pPr>
            <a:r>
              <a:rPr lang="en"/>
              <a:t>One</a:t>
            </a:r>
            <a:endParaRPr/>
          </a:p>
          <a:p>
            <a:pPr indent="-523017" lvl="1" marL="834389" rtl="0" algn="l">
              <a:spcBef>
                <a:spcPts val="550"/>
              </a:spcBef>
              <a:spcAft>
                <a:spcPts val="0"/>
              </a:spcAft>
              <a:buSzPts val="1820"/>
              <a:buFont typeface="Twentieth Century"/>
              <a:buAutoNum type="alphaUcPeriod"/>
            </a:pPr>
            <a:r>
              <a:rPr lang="en"/>
              <a:t>Two</a:t>
            </a:r>
            <a:endParaRPr/>
          </a:p>
          <a:p>
            <a:pPr indent="-523017" lvl="1" marL="834389" rtl="0" algn="l">
              <a:spcBef>
                <a:spcPts val="550"/>
              </a:spcBef>
              <a:spcAft>
                <a:spcPts val="0"/>
              </a:spcAft>
              <a:buSzPts val="1820"/>
              <a:buFont typeface="Twentieth Century"/>
              <a:buAutoNum type="alphaUcPeriod"/>
            </a:pPr>
            <a:r>
              <a:rPr lang="en"/>
              <a:t>Three</a:t>
            </a:r>
            <a:endParaRPr/>
          </a:p>
          <a:p>
            <a:pPr indent="-523017" lvl="1" marL="834389" rtl="0" algn="l">
              <a:spcBef>
                <a:spcPts val="550"/>
              </a:spcBef>
              <a:spcAft>
                <a:spcPts val="1200"/>
              </a:spcAft>
              <a:buSzPts val="1820"/>
              <a:buFont typeface="Twentieth Century"/>
              <a:buAutoNum type="alphaUcPeriod"/>
            </a:pPr>
            <a:r>
              <a:rPr lang="en"/>
              <a:t>Four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Exercise 3: </a:t>
            </a:r>
            <a:endParaRPr/>
          </a:p>
        </p:txBody>
      </p:sp>
      <p:sp>
        <p:nvSpPr>
          <p:cNvPr id="351" name="Google Shape;351;p46"/>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52" name="Google Shape;352;p46"/>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53" name="Google Shape;353;p46"/>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1200"/>
              </a:spcAft>
              <a:buSzPts val="1740"/>
              <a:buChar char="●"/>
            </a:pPr>
            <a:r>
              <a:rPr lang="en"/>
              <a:t>Is the following code legal?</a:t>
            </a:r>
            <a:endParaRPr/>
          </a:p>
        </p:txBody>
      </p:sp>
      <p:pic>
        <p:nvPicPr>
          <p:cNvPr id="354" name="Google Shape;354;p46"/>
          <p:cNvPicPr preferRelativeResize="0"/>
          <p:nvPr/>
        </p:nvPicPr>
        <p:blipFill rotWithShape="1">
          <a:blip r:embed="rId3">
            <a:alphaModFix/>
          </a:blip>
          <a:srcRect b="0" l="0" r="0" t="0"/>
          <a:stretch/>
        </p:blipFill>
        <p:spPr>
          <a:xfrm>
            <a:off x="2286000" y="1885950"/>
            <a:ext cx="2741414" cy="1714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Exercise 4: </a:t>
            </a:r>
            <a:endParaRPr/>
          </a:p>
        </p:txBody>
      </p:sp>
      <p:sp>
        <p:nvSpPr>
          <p:cNvPr id="360" name="Google Shape;360;p47"/>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61" name="Google Shape;361;p47"/>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62" name="Google Shape;362;p47"/>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
              <a:t>What exception types can be caught by the following handler?</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a:p>
            <a:pPr indent="-274320" lvl="1" marL="640080" rtl="0" algn="l">
              <a:spcBef>
                <a:spcPts val="550"/>
              </a:spcBef>
              <a:spcAft>
                <a:spcPts val="1200"/>
              </a:spcAft>
              <a:buSzPts val="1820"/>
              <a:buChar char="○"/>
            </a:pPr>
            <a:r>
              <a:rPr lang="en"/>
              <a:t>What is wrong with using this type of exception handler?</a:t>
            </a:r>
            <a:endParaRPr/>
          </a:p>
        </p:txBody>
      </p:sp>
      <p:pic>
        <p:nvPicPr>
          <p:cNvPr id="363" name="Google Shape;363;p47"/>
          <p:cNvPicPr preferRelativeResize="0"/>
          <p:nvPr/>
        </p:nvPicPr>
        <p:blipFill rotWithShape="1">
          <a:blip r:embed="rId3">
            <a:alphaModFix/>
          </a:blip>
          <a:srcRect b="0" l="0" r="0" t="0"/>
          <a:stretch/>
        </p:blipFill>
        <p:spPr>
          <a:xfrm>
            <a:off x="1981200" y="2182415"/>
            <a:ext cx="4631806" cy="12465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8"/>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Exercise 5: Order of Exception</a:t>
            </a:r>
            <a:endParaRPr/>
          </a:p>
        </p:txBody>
      </p:sp>
      <p:sp>
        <p:nvSpPr>
          <p:cNvPr id="369" name="Google Shape;369;p48"/>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70" name="Google Shape;370;p48"/>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71" name="Google Shape;371;p48"/>
          <p:cNvSpPr txBox="1"/>
          <p:nvPr/>
        </p:nvSpPr>
        <p:spPr>
          <a:xfrm>
            <a:off x="5416550" y="1466850"/>
            <a:ext cx="4044697" cy="33932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void function1()</a:t>
            </a:r>
            <a:br>
              <a:rPr b="1" i="0" lang="en" sz="1800" u="none" cap="none" strike="noStrike">
                <a:solidFill>
                  <a:srgbClr val="FF0000"/>
                </a:solidFill>
                <a:latin typeface="Courier New"/>
                <a:ea typeface="Courier New"/>
                <a:cs typeface="Courier New"/>
                <a:sym typeface="Courier New"/>
              </a:rPr>
            </a:br>
            <a:r>
              <a:rPr b="1" i="0" lang="en" sz="1800" u="none" cap="none" strike="noStrike">
                <a:solidFill>
                  <a:srgbClr val="FF0000"/>
                </a:solidFill>
                <a:latin typeface="Courier New"/>
                <a:ea typeface="Courier New"/>
                <a:cs typeface="Courier New"/>
                <a:sym typeface="Courier New"/>
              </a:rPr>
              <a:t>{</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try</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 code</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catch(Exception1 ex)</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catch(Exception ex)</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a:t>
            </a:r>
            <a:br>
              <a:rPr b="1" i="0" lang="en" sz="1800" u="none" cap="none" strike="noStrike">
                <a:solidFill>
                  <a:srgbClr val="FF0000"/>
                </a:solidFill>
                <a:latin typeface="Courier New"/>
                <a:ea typeface="Courier New"/>
                <a:cs typeface="Courier New"/>
                <a:sym typeface="Courier New"/>
              </a:rPr>
            </a:br>
            <a:r>
              <a:rPr b="1" i="0" lang="en" sz="1800" u="none" cap="none" strike="noStrike">
                <a:solidFill>
                  <a:srgbClr val="FF0000"/>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i="0" sz="1800" u="none" cap="none" strike="noStrike">
              <a:solidFill>
                <a:srgbClr val="FF0000"/>
              </a:solidFill>
              <a:latin typeface="Courier New"/>
              <a:ea typeface="Courier New"/>
              <a:cs typeface="Courier New"/>
              <a:sym typeface="Courier New"/>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 if no rethrow occurs</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   // execution resumes here</a:t>
            </a:r>
            <a:endParaRPr/>
          </a:p>
          <a:p>
            <a:pPr indent="0" lvl="0" marL="0" marR="0" rtl="0" algn="l">
              <a:spcBef>
                <a:spcPts val="0"/>
              </a:spcBef>
              <a:spcAft>
                <a:spcPts val="0"/>
              </a:spcAft>
              <a:buNone/>
            </a:pPr>
            <a:r>
              <a:rPr b="1" i="0" lang="en" sz="1800" u="none" cap="none" strike="noStrike">
                <a:solidFill>
                  <a:srgbClr val="FF0000"/>
                </a:solidFill>
                <a:latin typeface="Courier New"/>
                <a:ea typeface="Courier New"/>
                <a:cs typeface="Courier New"/>
                <a:sym typeface="Courier New"/>
              </a:rPr>
              <a:t>}</a:t>
            </a:r>
            <a:endParaRPr/>
          </a:p>
        </p:txBody>
      </p:sp>
      <p:sp>
        <p:nvSpPr>
          <p:cNvPr id="372" name="Google Shape;372;p48"/>
          <p:cNvSpPr txBox="1"/>
          <p:nvPr/>
        </p:nvSpPr>
        <p:spPr>
          <a:xfrm>
            <a:off x="609600" y="1473994"/>
            <a:ext cx="3724096"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void function1()</a:t>
            </a:r>
            <a:br>
              <a:rPr b="1" i="0" lang="en" sz="2000" u="none" cap="none" strike="noStrike">
                <a:solidFill>
                  <a:srgbClr val="0070C0"/>
                </a:solidFill>
                <a:latin typeface="Courier New"/>
                <a:ea typeface="Courier New"/>
                <a:cs typeface="Courier New"/>
                <a:sym typeface="Courier New"/>
              </a:rPr>
            </a:br>
            <a:r>
              <a:rPr b="1" i="0" lang="en" sz="2000" u="none" cap="none" strike="noStrike">
                <a:solidFill>
                  <a:srgbClr val="0070C0"/>
                </a:solidFill>
                <a:latin typeface="Courier New"/>
                <a:ea typeface="Courier New"/>
                <a:cs typeface="Courier New"/>
                <a:sym typeface="Courier New"/>
              </a:rPr>
              <a:t>{</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   try</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   {</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      // code</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   }</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   catch(Exception ex)</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   {</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   }</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   catch(Exception1 ex)</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   {</a:t>
            </a:r>
            <a:br>
              <a:rPr b="1" i="0" lang="en" sz="2000" u="none" cap="none" strike="noStrike">
                <a:solidFill>
                  <a:srgbClr val="0070C0"/>
                </a:solidFill>
                <a:latin typeface="Courier New"/>
                <a:ea typeface="Courier New"/>
                <a:cs typeface="Courier New"/>
                <a:sym typeface="Courier New"/>
              </a:rPr>
            </a:br>
            <a:r>
              <a:rPr b="1" i="0" lang="en" sz="2000" u="none" cap="none" strike="noStrike">
                <a:solidFill>
                  <a:srgbClr val="0070C0"/>
                </a:solidFill>
                <a:latin typeface="Courier New"/>
                <a:ea typeface="Courier New"/>
                <a:cs typeface="Courier New"/>
                <a:sym typeface="Courier New"/>
              </a:rPr>
              <a:t>   }</a:t>
            </a:r>
            <a:endParaRPr/>
          </a:p>
          <a:p>
            <a:pPr indent="0" lvl="0" marL="0" marR="0" rtl="0" algn="l">
              <a:spcBef>
                <a:spcPts val="0"/>
              </a:spcBef>
              <a:spcAft>
                <a:spcPts val="0"/>
              </a:spcAft>
              <a:buNone/>
            </a:pPr>
            <a:r>
              <a:rPr b="1" i="0" lang="en" sz="2000" u="none" cap="none" strike="noStrike">
                <a:solidFill>
                  <a:srgbClr val="0070C0"/>
                </a:solidFill>
                <a:latin typeface="Courier New"/>
                <a:ea typeface="Courier New"/>
                <a:cs typeface="Courier New"/>
                <a:sym typeface="Courier New"/>
              </a:rPr>
              <a:t>}</a:t>
            </a:r>
            <a:endParaRPr/>
          </a:p>
        </p:txBody>
      </p:sp>
      <p:sp>
        <p:nvSpPr>
          <p:cNvPr id="373" name="Google Shape;373;p48"/>
          <p:cNvSpPr txBox="1"/>
          <p:nvPr/>
        </p:nvSpPr>
        <p:spPr>
          <a:xfrm>
            <a:off x="1276350" y="1113235"/>
            <a:ext cx="50526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800" u="none" cap="none" strike="noStrike">
                <a:solidFill>
                  <a:schemeClr val="dk1"/>
                </a:solidFill>
                <a:latin typeface="Arial"/>
                <a:ea typeface="Arial"/>
                <a:cs typeface="Arial"/>
                <a:sym typeface="Arial"/>
              </a:rPr>
              <a:t>(A)</a:t>
            </a:r>
            <a:endParaRPr b="1" i="0" sz="1800" u="none" cap="none" strike="noStrike">
              <a:solidFill>
                <a:schemeClr val="dk1"/>
              </a:solidFill>
              <a:latin typeface="Arial"/>
              <a:ea typeface="Arial"/>
              <a:cs typeface="Arial"/>
              <a:sym typeface="Arial"/>
            </a:endParaRPr>
          </a:p>
        </p:txBody>
      </p:sp>
      <p:sp>
        <p:nvSpPr>
          <p:cNvPr id="374" name="Google Shape;374;p48"/>
          <p:cNvSpPr txBox="1"/>
          <p:nvPr/>
        </p:nvSpPr>
        <p:spPr>
          <a:xfrm>
            <a:off x="6089650" y="1114425"/>
            <a:ext cx="50526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800" u="none" cap="none" strike="noStrike">
                <a:solidFill>
                  <a:schemeClr val="dk1"/>
                </a:solidFill>
                <a:latin typeface="Arial"/>
                <a:ea typeface="Arial"/>
                <a:cs typeface="Arial"/>
                <a:sym typeface="Arial"/>
              </a:rPr>
              <a:t>(B)</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Exercise 6: Adding Exceptions-1</a:t>
            </a:r>
            <a:endParaRPr/>
          </a:p>
        </p:txBody>
      </p:sp>
      <p:sp>
        <p:nvSpPr>
          <p:cNvPr id="380" name="Google Shape;380;p49"/>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81" name="Google Shape;381;p49"/>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82" name="Google Shape;382;p49"/>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1200"/>
              </a:spcAft>
              <a:buSzPts val="1740"/>
              <a:buChar char="●"/>
            </a:pPr>
            <a:r>
              <a:rPr lang="en"/>
              <a:t>This program is throwing exception IndexOutOfRangeException. </a:t>
            </a:r>
            <a:endParaRPr/>
          </a:p>
        </p:txBody>
      </p:sp>
      <p:pic>
        <p:nvPicPr>
          <p:cNvPr id="383" name="Google Shape;383;p49"/>
          <p:cNvPicPr preferRelativeResize="0"/>
          <p:nvPr/>
        </p:nvPicPr>
        <p:blipFill rotWithShape="1">
          <a:blip r:embed="rId3">
            <a:alphaModFix/>
          </a:blip>
          <a:srcRect b="0" l="0" r="0" t="0"/>
          <a:stretch/>
        </p:blipFill>
        <p:spPr>
          <a:xfrm>
            <a:off x="1752600" y="2000250"/>
            <a:ext cx="3457575" cy="296465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Exercise 7: Adding Exceptions-2</a:t>
            </a:r>
            <a:endParaRPr/>
          </a:p>
        </p:txBody>
      </p:sp>
      <p:sp>
        <p:nvSpPr>
          <p:cNvPr id="389" name="Google Shape;389;p5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90" name="Google Shape;390;p50"/>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391" name="Google Shape;391;p50"/>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1200"/>
              </a:spcAft>
              <a:buSzPts val="1740"/>
              <a:buChar char="●"/>
            </a:pPr>
            <a:r>
              <a:rPr lang="en"/>
              <a:t>The given program is throwing </a:t>
            </a:r>
            <a:r>
              <a:rPr b="1" lang="en"/>
              <a:t>OverflowException</a:t>
            </a:r>
            <a:endParaRPr b="1"/>
          </a:p>
        </p:txBody>
      </p:sp>
      <p:pic>
        <p:nvPicPr>
          <p:cNvPr id="392" name="Google Shape;392;p50"/>
          <p:cNvPicPr preferRelativeResize="0"/>
          <p:nvPr/>
        </p:nvPicPr>
        <p:blipFill rotWithShape="1">
          <a:blip r:embed="rId3">
            <a:alphaModFix/>
          </a:blip>
          <a:srcRect b="0" l="0" r="0" t="0"/>
          <a:stretch/>
        </p:blipFill>
        <p:spPr>
          <a:xfrm>
            <a:off x="1371600" y="1828800"/>
            <a:ext cx="4586288" cy="207883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Exercise 8: FormatExceptions</a:t>
            </a:r>
            <a:endParaRPr/>
          </a:p>
        </p:txBody>
      </p:sp>
      <p:sp>
        <p:nvSpPr>
          <p:cNvPr id="398" name="Google Shape;398;p51"/>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399" name="Google Shape;399;p51"/>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400" name="Google Shape;400;p51"/>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290830" lvl="0" marL="320040" rtl="0" algn="l">
              <a:spcBef>
                <a:spcPts val="0"/>
              </a:spcBef>
              <a:spcAft>
                <a:spcPts val="0"/>
              </a:spcAft>
              <a:buSzPts val="1700"/>
              <a:buChar char="●"/>
            </a:pPr>
            <a:r>
              <a:rPr lang="en" sz="1700"/>
              <a:t>Create a program that inputs miles driven and gallons used, and calculates miles per gallon. </a:t>
            </a:r>
            <a:endParaRPr sz="1700"/>
          </a:p>
          <a:p>
            <a:pPr indent="-266700" lvl="1" marL="640080" rtl="0" algn="l">
              <a:spcBef>
                <a:spcPts val="550"/>
              </a:spcBef>
              <a:spcAft>
                <a:spcPts val="1200"/>
              </a:spcAft>
              <a:buSzPts val="1700"/>
              <a:buChar char="○"/>
            </a:pPr>
            <a:r>
              <a:rPr lang="en" sz="1700"/>
              <a:t>The example should use exception handling to process the </a:t>
            </a:r>
            <a:r>
              <a:rPr b="1" lang="en" sz="1700"/>
              <a:t>FormatExceptions</a:t>
            </a:r>
            <a:r>
              <a:rPr lang="en" sz="1700"/>
              <a:t> that occur when converting the input strings to doubles. If invalid data is entered, display a message informing the user</a:t>
            </a:r>
            <a:endParaRPr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612648" y="171450"/>
            <a:ext cx="8153400" cy="743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Exercise 9:</a:t>
            </a:r>
            <a:endParaRPr/>
          </a:p>
        </p:txBody>
      </p:sp>
      <p:sp>
        <p:nvSpPr>
          <p:cNvPr id="406" name="Google Shape;406;p52"/>
          <p:cNvSpPr txBox="1"/>
          <p:nvPr>
            <p:ph idx="1" type="body"/>
          </p:nvPr>
        </p:nvSpPr>
        <p:spPr>
          <a:xfrm>
            <a:off x="612648" y="1200150"/>
            <a:ext cx="8153400" cy="3372000"/>
          </a:xfrm>
          <a:prstGeom prst="rect">
            <a:avLst/>
          </a:prstGeom>
        </p:spPr>
        <p:txBody>
          <a:bodyPr anchorCtr="0" anchor="t" bIns="45700" lIns="91425" spcFirstLastPara="1" rIns="91425" wrap="square" tIns="45700">
            <a:noAutofit/>
          </a:bodyPr>
          <a:lstStyle/>
          <a:p>
            <a:pPr indent="-319722" lvl="0" marL="457200" rtl="0" algn="l">
              <a:spcBef>
                <a:spcPts val="1200"/>
              </a:spcBef>
              <a:spcAft>
                <a:spcPts val="0"/>
              </a:spcAft>
              <a:buClr>
                <a:srgbClr val="000000"/>
              </a:buClr>
              <a:buSzPts val="1435"/>
              <a:buFont typeface="Arial"/>
              <a:buChar char="●"/>
            </a:pPr>
            <a:r>
              <a:rPr lang="en" sz="1435">
                <a:solidFill>
                  <a:srgbClr val="000000"/>
                </a:solidFill>
                <a:latin typeface="Arial"/>
                <a:ea typeface="Arial"/>
                <a:cs typeface="Arial"/>
                <a:sym typeface="Arial"/>
              </a:rPr>
              <a:t>Write a C# program that prompts the user to input two numbers and divides them. Handle an exception when the user enters non-numeric values.</a:t>
            </a:r>
            <a:endParaRPr sz="1435">
              <a:solidFill>
                <a:srgbClr val="000000"/>
              </a:solidFill>
              <a:latin typeface="Arial"/>
              <a:ea typeface="Arial"/>
              <a:cs typeface="Arial"/>
              <a:sym typeface="Arial"/>
            </a:endParaRPr>
          </a:p>
          <a:p>
            <a:pPr indent="-319722" lvl="0" marL="457200" rtl="0" algn="l">
              <a:spcBef>
                <a:spcPts val="0"/>
              </a:spcBef>
              <a:spcAft>
                <a:spcPts val="0"/>
              </a:spcAft>
              <a:buClr>
                <a:srgbClr val="000000"/>
              </a:buClr>
              <a:buSzPts val="1435"/>
              <a:buFont typeface="Arial"/>
              <a:buChar char="●"/>
            </a:pPr>
            <a:r>
              <a:rPr lang="en" sz="1435">
                <a:solidFill>
                  <a:srgbClr val="000000"/>
                </a:solidFill>
                <a:latin typeface="Arial"/>
                <a:ea typeface="Arial"/>
                <a:cs typeface="Arial"/>
                <a:sym typeface="Arial"/>
              </a:rPr>
              <a:t>Write a C# program that prompts the user to input a numeric integer and throws an exception if the number is less than 0 or greater than 1000.</a:t>
            </a:r>
            <a:endParaRPr sz="1435">
              <a:solidFill>
                <a:srgbClr val="000000"/>
              </a:solidFill>
              <a:latin typeface="Arial"/>
              <a:ea typeface="Arial"/>
              <a:cs typeface="Arial"/>
              <a:sym typeface="Arial"/>
            </a:endParaRPr>
          </a:p>
          <a:p>
            <a:pPr indent="-319722" lvl="0" marL="457200" rtl="0" algn="l">
              <a:spcBef>
                <a:spcPts val="0"/>
              </a:spcBef>
              <a:spcAft>
                <a:spcPts val="0"/>
              </a:spcAft>
              <a:buClr>
                <a:srgbClr val="000000"/>
              </a:buClr>
              <a:buSzPts val="1435"/>
              <a:buFont typeface="Arial"/>
              <a:buChar char="●"/>
            </a:pPr>
            <a:r>
              <a:rPr lang="en" sz="1435">
                <a:solidFill>
                  <a:srgbClr val="000000"/>
                </a:solidFill>
                <a:latin typeface="Arial"/>
                <a:ea typeface="Arial"/>
                <a:cs typeface="Arial"/>
                <a:sym typeface="Arial"/>
              </a:rPr>
              <a:t>Write a C# program that implements a method that takes an array of integers as input and calculates the average value. Handle the exception if the array is empty.</a:t>
            </a:r>
            <a:endParaRPr sz="1435">
              <a:solidFill>
                <a:srgbClr val="000000"/>
              </a:solidFill>
              <a:latin typeface="Arial"/>
              <a:ea typeface="Arial"/>
              <a:cs typeface="Arial"/>
              <a:sym typeface="Arial"/>
            </a:endParaRPr>
          </a:p>
          <a:p>
            <a:pPr indent="-319722" lvl="0" marL="457200" rtl="0" algn="l">
              <a:spcBef>
                <a:spcPts val="0"/>
              </a:spcBef>
              <a:spcAft>
                <a:spcPts val="0"/>
              </a:spcAft>
              <a:buClr>
                <a:srgbClr val="000000"/>
              </a:buClr>
              <a:buSzPts val="1435"/>
              <a:buFont typeface="Arial"/>
              <a:buChar char="●"/>
            </a:pPr>
            <a:r>
              <a:rPr lang="en" sz="1435">
                <a:solidFill>
                  <a:srgbClr val="000000"/>
                </a:solidFill>
                <a:latin typeface="Arial"/>
                <a:ea typeface="Arial"/>
                <a:cs typeface="Arial"/>
                <a:sym typeface="Arial"/>
              </a:rPr>
              <a:t>Write a C# program that reads a string from the user and converts it to an integer. Handle the exception if the input cannot be parsed into an integer.</a:t>
            </a:r>
            <a:endParaRPr sz="1435">
              <a:solidFill>
                <a:srgbClr val="000000"/>
              </a:solidFill>
              <a:latin typeface="Arial"/>
              <a:ea typeface="Arial"/>
              <a:cs typeface="Arial"/>
              <a:sym typeface="Arial"/>
            </a:endParaRPr>
          </a:p>
          <a:p>
            <a:pPr indent="-319722" lvl="0" marL="457200" rtl="0" algn="l">
              <a:spcBef>
                <a:spcPts val="0"/>
              </a:spcBef>
              <a:spcAft>
                <a:spcPts val="0"/>
              </a:spcAft>
              <a:buClr>
                <a:srgbClr val="000000"/>
              </a:buClr>
              <a:buSzPts val="1435"/>
              <a:buFont typeface="Arial"/>
              <a:buChar char="●"/>
            </a:pPr>
            <a:r>
              <a:rPr lang="en" sz="1435">
                <a:solidFill>
                  <a:srgbClr val="000000"/>
                </a:solidFill>
                <a:latin typeface="Arial"/>
                <a:ea typeface="Arial"/>
                <a:cs typeface="Arial"/>
                <a:sym typeface="Arial"/>
              </a:rPr>
              <a:t>Write a C# program that reads a list of integers from the user. Handle the exception that occurs if the user enters a value outside the range of Int16.</a:t>
            </a:r>
            <a:endParaRPr sz="1435">
              <a:solidFill>
                <a:srgbClr val="000000"/>
              </a:solidFill>
              <a:latin typeface="Arial"/>
              <a:ea typeface="Arial"/>
              <a:cs typeface="Arial"/>
              <a:sym typeface="Arial"/>
            </a:endParaRPr>
          </a:p>
          <a:p>
            <a:pPr indent="-319722" lvl="0" marL="457200" rtl="0" algn="l">
              <a:spcBef>
                <a:spcPts val="0"/>
              </a:spcBef>
              <a:spcAft>
                <a:spcPts val="0"/>
              </a:spcAft>
              <a:buClr>
                <a:srgbClr val="000000"/>
              </a:buClr>
              <a:buSzPts val="1435"/>
              <a:buFont typeface="Arial"/>
              <a:buChar char="●"/>
            </a:pPr>
            <a:r>
              <a:rPr b="1" lang="en">
                <a:solidFill>
                  <a:srgbClr val="000000"/>
                </a:solidFill>
                <a:latin typeface="Arial"/>
                <a:ea typeface="Arial"/>
                <a:cs typeface="Arial"/>
                <a:sym typeface="Arial"/>
              </a:rPr>
              <a:t>9.</a:t>
            </a:r>
            <a:r>
              <a:rPr lang="en">
                <a:solidFill>
                  <a:srgbClr val="000000"/>
                </a:solidFill>
                <a:latin typeface="Arial"/>
                <a:ea typeface="Arial"/>
                <a:cs typeface="Arial"/>
                <a:sym typeface="Arial"/>
              </a:rPr>
              <a:t> Write a C# program that creates a method that reads a date from the user in the format "dd/mm/yyyy" and converts it to a DateTime object. Handle an exception if the input format is invalid. </a:t>
            </a:r>
            <a:endParaRPr sz="160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Exception</a:t>
            </a:r>
            <a:endParaRPr/>
          </a:p>
        </p:txBody>
      </p:sp>
      <p:sp>
        <p:nvSpPr>
          <p:cNvPr id="115" name="Google Shape;115;p17"/>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16" name="Google Shape;116;p17"/>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17" name="Google Shape;117;p17"/>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51790" lvl="0" marL="320040" rtl="0" algn="l">
              <a:spcBef>
                <a:spcPts val="0"/>
              </a:spcBef>
              <a:spcAft>
                <a:spcPts val="0"/>
              </a:spcAft>
              <a:buSzPts val="2240"/>
              <a:buChar char="●"/>
            </a:pPr>
            <a:r>
              <a:rPr lang="en" sz="1800"/>
              <a:t>An </a:t>
            </a:r>
            <a:r>
              <a:rPr b="1" lang="en" sz="1800"/>
              <a:t>Exception</a:t>
            </a:r>
            <a:endParaRPr sz="1800"/>
          </a:p>
          <a:p>
            <a:pPr indent="-306070" lvl="1" marL="640080" rtl="0" algn="l">
              <a:spcBef>
                <a:spcPts val="550"/>
              </a:spcBef>
              <a:spcAft>
                <a:spcPts val="0"/>
              </a:spcAft>
              <a:buSzPts val="2320"/>
              <a:buChar char="○"/>
            </a:pPr>
            <a:r>
              <a:rPr lang="en" sz="1600"/>
              <a:t>It is a </a:t>
            </a:r>
            <a:r>
              <a:rPr b="1" lang="en" sz="1600">
                <a:solidFill>
                  <a:srgbClr val="FF0000"/>
                </a:solidFill>
              </a:rPr>
              <a:t>problem that arises during the execution of a program</a:t>
            </a:r>
            <a:r>
              <a:rPr lang="en" sz="1600"/>
              <a:t>.</a:t>
            </a:r>
            <a:endParaRPr sz="1600"/>
          </a:p>
          <a:p>
            <a:pPr indent="-306070" lvl="1" marL="640080" rtl="0" algn="l">
              <a:spcBef>
                <a:spcPts val="550"/>
              </a:spcBef>
              <a:spcAft>
                <a:spcPts val="0"/>
              </a:spcAft>
              <a:buSzPts val="2320"/>
              <a:buChar char="○"/>
            </a:pPr>
            <a:r>
              <a:rPr lang="en" sz="1600"/>
              <a:t>A C# exception is </a:t>
            </a:r>
            <a:r>
              <a:rPr b="1" lang="en" sz="1600"/>
              <a:t>a response to an exceptional situation</a:t>
            </a:r>
            <a:r>
              <a:rPr lang="en" sz="1600"/>
              <a:t> that arises while a program is running, such as an attempt to </a:t>
            </a:r>
            <a:r>
              <a:rPr b="1" lang="en" sz="1600"/>
              <a:t>divide by zero</a:t>
            </a:r>
            <a:r>
              <a:rPr lang="en" sz="1600"/>
              <a:t>.</a:t>
            </a:r>
            <a:endParaRPr sz="1600"/>
          </a:p>
          <a:p>
            <a:pPr indent="-351790" lvl="0" marL="320040" rtl="0" algn="l">
              <a:spcBef>
                <a:spcPts val="700"/>
              </a:spcBef>
              <a:spcAft>
                <a:spcPts val="1200"/>
              </a:spcAft>
              <a:buSzPts val="2240"/>
              <a:buChar char="●"/>
            </a:pPr>
            <a:r>
              <a:rPr b="1" lang="en" sz="1800"/>
              <a:t>Exceptions</a:t>
            </a:r>
            <a:r>
              <a:rPr lang="en" sz="1800"/>
              <a:t> provide a way to </a:t>
            </a:r>
            <a:r>
              <a:rPr b="1" lang="en" sz="1800"/>
              <a:t>transfer control </a:t>
            </a:r>
            <a:r>
              <a:rPr lang="en" sz="1800"/>
              <a:t>from one part of a program to another</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3"/>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sz="2200"/>
              <a:t>Exercise 10: User defined Exception-1</a:t>
            </a:r>
            <a:endParaRPr sz="2200"/>
          </a:p>
        </p:txBody>
      </p:sp>
      <p:sp>
        <p:nvSpPr>
          <p:cNvPr id="412" name="Google Shape;412;p53"/>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413" name="Google Shape;413;p53"/>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414" name="Google Shape;414;p53"/>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288290" lvl="0" marL="320040" rtl="0" algn="l">
              <a:spcBef>
                <a:spcPts val="0"/>
              </a:spcBef>
              <a:spcAft>
                <a:spcPts val="1200"/>
              </a:spcAft>
              <a:buSzPts val="1900"/>
              <a:buChar char="●"/>
            </a:pPr>
            <a:r>
              <a:rPr lang="en" sz="1900"/>
              <a:t>Write a program that takes a </a:t>
            </a:r>
            <a:r>
              <a:rPr b="1" lang="en" sz="1900"/>
              <a:t>positive integer </a:t>
            </a:r>
            <a:r>
              <a:rPr lang="en" sz="1900"/>
              <a:t>from the textboxand prints the </a:t>
            </a:r>
            <a:r>
              <a:rPr b="1" lang="en" sz="1900"/>
              <a:t>square root </a:t>
            </a:r>
            <a:r>
              <a:rPr lang="en" sz="1900"/>
              <a:t>of this integer. If the input is </a:t>
            </a:r>
            <a:r>
              <a:rPr b="1" lang="en" sz="1900"/>
              <a:t>negative</a:t>
            </a:r>
            <a:r>
              <a:rPr lang="en" sz="1900"/>
              <a:t> or </a:t>
            </a:r>
            <a:r>
              <a:rPr b="1" lang="en" sz="1900"/>
              <a:t>invalid </a:t>
            </a:r>
            <a:r>
              <a:rPr lang="en" sz="1900"/>
              <a:t>print </a:t>
            </a:r>
            <a:r>
              <a:rPr b="1" lang="en" sz="1900"/>
              <a:t>"Invalid Number" </a:t>
            </a:r>
            <a:r>
              <a:rPr lang="en" sz="1900"/>
              <a:t>in the console. In all cases print </a:t>
            </a:r>
            <a:r>
              <a:rPr b="1" lang="en" sz="1900"/>
              <a:t>"Good Bye".</a:t>
            </a:r>
            <a:endParaRPr sz="1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sz="2400"/>
              <a:t>Exercise 10: User defined Exception-2</a:t>
            </a:r>
            <a:endParaRPr sz="2400"/>
          </a:p>
        </p:txBody>
      </p:sp>
      <p:sp>
        <p:nvSpPr>
          <p:cNvPr id="420" name="Google Shape;420;p54"/>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421" name="Google Shape;421;p54"/>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422" name="Google Shape;422;p54"/>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25805" lvl="0" marL="320040" rtl="0" algn="l">
              <a:spcBef>
                <a:spcPts val="0"/>
              </a:spcBef>
              <a:spcAft>
                <a:spcPts val="0"/>
              </a:spcAft>
              <a:buSzPts val="1700"/>
              <a:buChar char="●"/>
            </a:pPr>
            <a:r>
              <a:rPr b="1" lang="en" sz="1700"/>
              <a:t>Write a method ReadNumber(int start, int end) that reads an integer from the textbox in the range [start…end]. </a:t>
            </a:r>
            <a:endParaRPr b="1" sz="1700"/>
          </a:p>
          <a:p>
            <a:pPr indent="-275367" lvl="1" marL="640080" rtl="0" algn="l">
              <a:spcBef>
                <a:spcPts val="550"/>
              </a:spcBef>
              <a:spcAft>
                <a:spcPts val="0"/>
              </a:spcAft>
              <a:buSzPts val="1700"/>
              <a:buChar char="○"/>
            </a:pPr>
            <a:r>
              <a:rPr b="1" lang="en" sz="1700"/>
              <a:t>In case the input integer is not valid or it is not in the required range throw appropriate exception. </a:t>
            </a:r>
            <a:endParaRPr b="1" sz="1700"/>
          </a:p>
          <a:p>
            <a:pPr indent="-275367" lvl="1" marL="640080" rtl="0" algn="l">
              <a:spcBef>
                <a:spcPts val="550"/>
              </a:spcBef>
              <a:spcAft>
                <a:spcPts val="0"/>
              </a:spcAft>
              <a:buSzPts val="1700"/>
              <a:buChar char="○"/>
            </a:pPr>
            <a:r>
              <a:rPr b="1" lang="en" sz="1700"/>
              <a:t>Using this method, write a program that takes 10 integers a1, a2, …, a10 such that 1 &lt; a1 &lt; … &lt; a10 &lt; 100.</a:t>
            </a:r>
            <a:endParaRPr b="1" sz="1700"/>
          </a:p>
          <a:p>
            <a:pPr indent="-291814" lvl="1" marL="640080" rtl="0" algn="l">
              <a:spcBef>
                <a:spcPts val="550"/>
              </a:spcBef>
              <a:spcAft>
                <a:spcPts val="1200"/>
              </a:spcAft>
              <a:buSzPts val="1700"/>
              <a:buChar char="○"/>
            </a:pPr>
            <a:r>
              <a:rPr b="1" lang="en" sz="1700">
                <a:solidFill>
                  <a:srgbClr val="0070C0"/>
                </a:solidFill>
              </a:rPr>
              <a:t>(When invalid number is used we can throw Exception because there is no other exception that can better describe the problem. As an alternative we can define our own exception class called in a way that better describes the problem, e.g. </a:t>
            </a:r>
            <a:r>
              <a:rPr b="1" lang="en" sz="1700">
                <a:solidFill>
                  <a:srgbClr val="0070C0"/>
                </a:solidFill>
              </a:rPr>
              <a:t>InvalidNumberException)</a:t>
            </a:r>
            <a:endParaRPr b="1" sz="1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428" name="Google Shape;428;p55"/>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429" name="Google Shape;429;p55"/>
          <p:cNvSpPr txBox="1"/>
          <p:nvPr>
            <p:ph idx="1" type="body"/>
          </p:nvPr>
        </p:nvSpPr>
        <p:spPr>
          <a:xfrm>
            <a:off x="609600" y="1885950"/>
            <a:ext cx="8153400" cy="1485900"/>
          </a:xfrm>
          <a:prstGeom prst="rect">
            <a:avLst/>
          </a:prstGeom>
          <a:noFill/>
          <a:ln>
            <a:noFill/>
          </a:ln>
        </p:spPr>
        <p:txBody>
          <a:bodyPr anchorCtr="0" anchor="t" bIns="45700" lIns="91425" spcFirstLastPara="1" rIns="91425" wrap="square" tIns="45700">
            <a:normAutofit fontScale="77500"/>
          </a:bodyPr>
          <a:lstStyle/>
          <a:p>
            <a:pPr indent="-320040" lvl="0" marL="320040" rtl="0" algn="ctr">
              <a:spcBef>
                <a:spcPts val="0"/>
              </a:spcBef>
              <a:spcAft>
                <a:spcPts val="1200"/>
              </a:spcAft>
              <a:buSzPct val="60000"/>
              <a:buNone/>
            </a:pPr>
            <a:r>
              <a:rPr lang="en" sz="11500"/>
              <a:t>Questions?</a:t>
            </a:r>
            <a:endParaRPr sz="11500"/>
          </a:p>
        </p:txBody>
      </p:sp>
      <p:sp>
        <p:nvSpPr>
          <p:cNvPr id="430" name="Google Shape;430;p55"/>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6"/>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436" name="Google Shape;436;p56"/>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437" name="Google Shape;437;p56"/>
          <p:cNvSpPr txBox="1"/>
          <p:nvPr>
            <p:ph idx="1" type="body"/>
          </p:nvPr>
        </p:nvSpPr>
        <p:spPr>
          <a:xfrm>
            <a:off x="609600" y="1885950"/>
            <a:ext cx="8153400" cy="1485900"/>
          </a:xfrm>
          <a:prstGeom prst="rect">
            <a:avLst/>
          </a:prstGeom>
          <a:noFill/>
          <a:ln>
            <a:noFill/>
          </a:ln>
        </p:spPr>
        <p:txBody>
          <a:bodyPr anchorCtr="0" anchor="t" bIns="45700" lIns="91425" spcFirstLastPara="1" rIns="91425" wrap="square" tIns="45700">
            <a:normAutofit fontScale="77500"/>
          </a:bodyPr>
          <a:lstStyle/>
          <a:p>
            <a:pPr indent="-320040" lvl="0" marL="320040" rtl="0" algn="ctr">
              <a:spcBef>
                <a:spcPts val="0"/>
              </a:spcBef>
              <a:spcAft>
                <a:spcPts val="1200"/>
              </a:spcAft>
              <a:buSzPct val="60000"/>
              <a:buNone/>
            </a:pPr>
            <a:r>
              <a:rPr lang="en" sz="11500"/>
              <a:t>Thank You</a:t>
            </a:r>
            <a:endParaRPr sz="11500"/>
          </a:p>
        </p:txBody>
      </p:sp>
      <p:sp>
        <p:nvSpPr>
          <p:cNvPr id="438" name="Google Shape;438;p56"/>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23" name="Google Shape;123;p18"/>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24" name="Google Shape;124;p18"/>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25" name="Google Shape;125;p18"/>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51790" lvl="0" marL="320040" rtl="0" algn="l">
              <a:spcBef>
                <a:spcPts val="0"/>
              </a:spcBef>
              <a:spcAft>
                <a:spcPts val="0"/>
              </a:spcAft>
              <a:buSzPts val="2240"/>
              <a:buChar char="●"/>
            </a:pPr>
            <a:r>
              <a:rPr b="1" lang="en" sz="1800"/>
              <a:t>Exception in .NET </a:t>
            </a:r>
            <a:r>
              <a:rPr lang="en" sz="1800"/>
              <a:t>is an </a:t>
            </a:r>
            <a:r>
              <a:rPr b="1" lang="en" sz="1800"/>
              <a:t>object</a:t>
            </a:r>
            <a:r>
              <a:rPr lang="en" sz="1800"/>
              <a:t>, which signals an error or an event, which is not anticipated in the normal program flow. </a:t>
            </a:r>
            <a:endParaRPr sz="1800"/>
          </a:p>
          <a:p>
            <a:pPr indent="-306070" lvl="1" marL="640080" rtl="0" algn="l">
              <a:spcBef>
                <a:spcPts val="550"/>
              </a:spcBef>
              <a:spcAft>
                <a:spcPts val="0"/>
              </a:spcAft>
              <a:buSzPts val="2320"/>
              <a:buChar char="○"/>
            </a:pPr>
            <a:r>
              <a:rPr lang="en" sz="1600"/>
              <a:t>When such unusual event takes place, the executing method </a:t>
            </a:r>
            <a:r>
              <a:rPr b="1" lang="en" sz="1600"/>
              <a:t>’throws</a:t>
            </a:r>
            <a:r>
              <a:rPr lang="en" sz="1600"/>
              <a:t>' a special object containing information about the </a:t>
            </a:r>
            <a:r>
              <a:rPr b="1" lang="en" sz="1600"/>
              <a:t>type of the error</a:t>
            </a:r>
            <a:r>
              <a:rPr lang="en" sz="1600"/>
              <a:t>, the place in </a:t>
            </a:r>
            <a:r>
              <a:rPr b="1" lang="en" sz="1600"/>
              <a:t>the program where the error occurred </a:t>
            </a:r>
            <a:r>
              <a:rPr lang="en" sz="1600"/>
              <a:t>as well as </a:t>
            </a:r>
            <a:r>
              <a:rPr b="1" lang="en" sz="1600"/>
              <a:t>the program state at the moment of the error</a:t>
            </a:r>
            <a:r>
              <a:rPr lang="en" sz="1600"/>
              <a:t>.</a:t>
            </a:r>
            <a:endParaRPr sz="1600"/>
          </a:p>
          <a:p>
            <a:pPr indent="-351790" lvl="0" marL="320040" rtl="0" algn="l">
              <a:spcBef>
                <a:spcPts val="700"/>
              </a:spcBef>
              <a:spcAft>
                <a:spcPts val="1200"/>
              </a:spcAft>
              <a:buSzPts val="2240"/>
              <a:buChar char="●"/>
            </a:pPr>
            <a:r>
              <a:rPr lang="en" sz="1800"/>
              <a:t>Each exception in .NET contains the so-called </a:t>
            </a:r>
            <a:r>
              <a:rPr b="1" lang="en" sz="1800"/>
              <a:t>stack trace</a:t>
            </a:r>
            <a:r>
              <a:rPr lang="en" sz="1800"/>
              <a:t>, which gives information of where exactly the error occurred.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Exception Handling</a:t>
            </a:r>
            <a:endParaRPr/>
          </a:p>
        </p:txBody>
      </p:sp>
      <p:sp>
        <p:nvSpPr>
          <p:cNvPr id="131" name="Google Shape;131;p19"/>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32" name="Google Shape;132;p19"/>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33" name="Google Shape;133;p19"/>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64490" lvl="0" marL="320040" rtl="0" algn="l">
              <a:spcBef>
                <a:spcPts val="0"/>
              </a:spcBef>
              <a:spcAft>
                <a:spcPts val="0"/>
              </a:spcAft>
              <a:buSzPts val="2440"/>
              <a:buChar char="●"/>
            </a:pPr>
            <a:r>
              <a:rPr b="1" lang="en" sz="2000"/>
              <a:t>Exception handling </a:t>
            </a:r>
            <a:r>
              <a:rPr lang="en" sz="2000"/>
              <a:t>is a mechanism, which allows exceptions to be </a:t>
            </a:r>
            <a:r>
              <a:rPr b="1" lang="en" sz="2000"/>
              <a:t>thrown</a:t>
            </a:r>
            <a:r>
              <a:rPr lang="en" sz="2000"/>
              <a:t> and </a:t>
            </a:r>
            <a:r>
              <a:rPr b="1" lang="en" sz="2000"/>
              <a:t>caught</a:t>
            </a:r>
            <a:r>
              <a:rPr lang="en" sz="2000"/>
              <a:t>. </a:t>
            </a:r>
            <a:endParaRPr sz="2000"/>
          </a:p>
          <a:p>
            <a:pPr indent="-318770" lvl="1" marL="640080" rtl="0" algn="l">
              <a:spcBef>
                <a:spcPts val="550"/>
              </a:spcBef>
              <a:spcAft>
                <a:spcPts val="0"/>
              </a:spcAft>
              <a:buSzPts val="2520"/>
              <a:buChar char="○"/>
            </a:pPr>
            <a:r>
              <a:rPr lang="en" sz="1800"/>
              <a:t>This mechanism is </a:t>
            </a:r>
            <a:r>
              <a:rPr b="1" lang="en" sz="1800"/>
              <a:t>provided internally by the CLR</a:t>
            </a:r>
            <a:r>
              <a:rPr lang="en" sz="1800"/>
              <a:t> (Common Language Runtime). </a:t>
            </a:r>
            <a:endParaRPr sz="1800"/>
          </a:p>
          <a:p>
            <a:pPr indent="-318770" lvl="1" marL="640080" rtl="0" algn="l">
              <a:spcBef>
                <a:spcPts val="550"/>
              </a:spcBef>
              <a:spcAft>
                <a:spcPts val="0"/>
              </a:spcAft>
              <a:buSzPts val="2520"/>
              <a:buChar char="○"/>
            </a:pPr>
            <a:r>
              <a:rPr lang="en" sz="1800"/>
              <a:t>Parts of the exception handling infrastructure are the language constructs in C# for throwing and catching exceptions. </a:t>
            </a:r>
            <a:endParaRPr sz="1800"/>
          </a:p>
          <a:p>
            <a:pPr indent="-318770" lvl="1" marL="640080" rtl="0" algn="l">
              <a:spcBef>
                <a:spcPts val="550"/>
              </a:spcBef>
              <a:spcAft>
                <a:spcPts val="1200"/>
              </a:spcAft>
              <a:buSzPts val="2520"/>
              <a:buChar char="○"/>
            </a:pPr>
            <a:r>
              <a:rPr lang="en" sz="1800"/>
              <a:t>CLR takes care to propagate each exception to the code that can handle it.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How Do Exceptions Handling Work?</a:t>
            </a:r>
            <a:endParaRPr/>
          </a:p>
        </p:txBody>
      </p:sp>
      <p:sp>
        <p:nvSpPr>
          <p:cNvPr id="139" name="Google Shape;139;p20"/>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40" name="Google Shape;140;p20"/>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41" name="Google Shape;141;p20"/>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rmAutofit/>
          </a:bodyPr>
          <a:lstStyle/>
          <a:p>
            <a:pPr indent="-366445" lvl="0" marL="320040" rtl="0" algn="l">
              <a:spcBef>
                <a:spcPts val="0"/>
              </a:spcBef>
              <a:spcAft>
                <a:spcPts val="0"/>
              </a:spcAft>
              <a:buSzPts val="2340"/>
              <a:buChar char="●"/>
            </a:pPr>
            <a:r>
              <a:rPr lang="en" sz="1900"/>
              <a:t>The exception handling mechanism follows a </a:t>
            </a:r>
            <a:r>
              <a:rPr b="1" lang="en" sz="1900"/>
              <a:t>reversed process</a:t>
            </a:r>
            <a:r>
              <a:rPr lang="en" sz="1900"/>
              <a:t>.</a:t>
            </a:r>
            <a:endParaRPr sz="1900"/>
          </a:p>
          <a:p>
            <a:pPr indent="-561117" lvl="1" marL="880110" rtl="0" algn="l">
              <a:spcBef>
                <a:spcPts val="550"/>
              </a:spcBef>
              <a:spcAft>
                <a:spcPts val="0"/>
              </a:spcAft>
              <a:buSzPts val="2420"/>
              <a:buFont typeface="Twentieth Century"/>
              <a:buAutoNum type="arabicPeriod"/>
            </a:pPr>
            <a:r>
              <a:rPr lang="en" sz="1700"/>
              <a:t>When an exception is thrown, CLR begins searching an exception handler in the callstack starting from the method that has thrown the exception. </a:t>
            </a:r>
            <a:endParaRPr sz="1700"/>
          </a:p>
          <a:p>
            <a:pPr indent="-561117" lvl="1" marL="880110" rtl="0" algn="l">
              <a:spcBef>
                <a:spcPts val="550"/>
              </a:spcBef>
              <a:spcAft>
                <a:spcPts val="0"/>
              </a:spcAft>
              <a:buSzPts val="2420"/>
              <a:buFont typeface="Twentieth Century"/>
              <a:buAutoNum type="arabicPeriod"/>
            </a:pPr>
            <a:r>
              <a:rPr lang="en" sz="1700"/>
              <a:t>This is repeated for each of the methods down the call-stack </a:t>
            </a:r>
            <a:r>
              <a:rPr b="1" lang="en" sz="1700"/>
              <a:t>until a handler is found </a:t>
            </a:r>
            <a:r>
              <a:rPr lang="en" sz="1700"/>
              <a:t>which catches the exception.</a:t>
            </a:r>
            <a:endParaRPr sz="1700"/>
          </a:p>
          <a:p>
            <a:pPr indent="-561117" lvl="1" marL="880110" rtl="0" algn="l">
              <a:spcBef>
                <a:spcPts val="550"/>
              </a:spcBef>
              <a:spcAft>
                <a:spcPts val="1200"/>
              </a:spcAft>
              <a:buSzPts val="2420"/>
              <a:buFont typeface="Twentieth Century"/>
              <a:buAutoNum type="arabicPeriod"/>
            </a:pPr>
            <a:r>
              <a:rPr lang="en" sz="1700"/>
              <a:t>If Main(…) is reached and </a:t>
            </a:r>
            <a:r>
              <a:rPr b="1" lang="en" sz="1700"/>
              <a:t>no handler is found</a:t>
            </a:r>
            <a:r>
              <a:rPr lang="en" sz="1700"/>
              <a:t>, </a:t>
            </a:r>
            <a:r>
              <a:rPr b="1" lang="en" sz="1700"/>
              <a:t>CLR catches the exception</a:t>
            </a:r>
            <a:r>
              <a:rPr lang="en" sz="1700"/>
              <a:t> and </a:t>
            </a:r>
            <a:r>
              <a:rPr b="1" lang="en" sz="1700"/>
              <a:t>usually displays an error message</a:t>
            </a:r>
            <a:r>
              <a:rPr lang="en" sz="1700"/>
              <a:t> (either in the console or in a special error dialog box).</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47" name="Google Shape;147;p21"/>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48" name="Google Shape;148;p21"/>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pic>
        <p:nvPicPr>
          <p:cNvPr id="149" name="Google Shape;149;p21"/>
          <p:cNvPicPr preferRelativeResize="0"/>
          <p:nvPr/>
        </p:nvPicPr>
        <p:blipFill rotWithShape="1">
          <a:blip r:embed="rId3">
            <a:alphaModFix/>
          </a:blip>
          <a:srcRect b="0" l="0" r="0" t="0"/>
          <a:stretch/>
        </p:blipFill>
        <p:spPr>
          <a:xfrm>
            <a:off x="1066800" y="1252538"/>
            <a:ext cx="5038725" cy="34909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612648" y="171450"/>
            <a:ext cx="8153400" cy="7429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t/>
            </a:r>
            <a:endParaRPr/>
          </a:p>
        </p:txBody>
      </p:sp>
      <p:sp>
        <p:nvSpPr>
          <p:cNvPr id="155" name="Google Shape;155;p22"/>
          <p:cNvSpPr txBox="1"/>
          <p:nvPr>
            <p:ph idx="10" type="dt"/>
          </p:nvPr>
        </p:nvSpPr>
        <p:spPr>
          <a:xfrm>
            <a:off x="6096000" y="4686300"/>
            <a:ext cx="26670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7/30/2021</a:t>
            </a:r>
            <a:endParaRPr/>
          </a:p>
        </p:txBody>
      </p:sp>
      <p:sp>
        <p:nvSpPr>
          <p:cNvPr id="156" name="Google Shape;156;p22"/>
          <p:cNvSpPr txBox="1"/>
          <p:nvPr>
            <p:ph idx="12" type="sldNum"/>
          </p:nvPr>
        </p:nvSpPr>
        <p:spPr>
          <a:xfrm>
            <a:off x="0" y="954167"/>
            <a:ext cx="533400" cy="183357"/>
          </a:xfrm>
          <a:prstGeom prst="rect">
            <a:avLst/>
          </a:prstGeom>
          <a:noFill/>
          <a:ln>
            <a:noFill/>
          </a:ln>
        </p:spPr>
        <p:txBody>
          <a:bodyPr anchorCtr="0" anchor="ctr" bIns="45700" lIns="91425" spcFirstLastPara="1" rIns="91425" wrap="square" tIns="45700">
            <a:normAutofit fontScale="47500" lnSpcReduction="10000"/>
          </a:bodyPr>
          <a:lstStyle/>
          <a:p>
            <a:pPr indent="0" lvl="0" marL="0" rtl="0" algn="ctr">
              <a:spcBef>
                <a:spcPts val="0"/>
              </a:spcBef>
              <a:spcAft>
                <a:spcPts val="0"/>
              </a:spcAft>
              <a:buClr>
                <a:srgbClr val="000000"/>
              </a:buClr>
              <a:buFont typeface="Arial"/>
              <a:buNone/>
            </a:pPr>
            <a:fld id="{00000000-1234-1234-1234-123412341234}" type="slidenum">
              <a:rPr lang="en"/>
              <a:t>‹#›</a:t>
            </a:fld>
            <a:endParaRPr/>
          </a:p>
        </p:txBody>
      </p:sp>
      <p:sp>
        <p:nvSpPr>
          <p:cNvPr id="157" name="Google Shape;157;p22"/>
          <p:cNvSpPr txBox="1"/>
          <p:nvPr>
            <p:ph idx="1" type="body"/>
          </p:nvPr>
        </p:nvSpPr>
        <p:spPr>
          <a:xfrm>
            <a:off x="612648" y="1200150"/>
            <a:ext cx="8153400" cy="3371850"/>
          </a:xfrm>
          <a:prstGeom prst="rect">
            <a:avLst/>
          </a:prstGeom>
          <a:noFill/>
          <a:ln>
            <a:noFill/>
          </a:ln>
        </p:spPr>
        <p:txBody>
          <a:bodyPr anchorCtr="0" anchor="t" bIns="45700" lIns="91425" spcFirstLastPara="1" rIns="91425" wrap="square" tIns="45700">
            <a:noAutofit/>
          </a:bodyPr>
          <a:lstStyle/>
          <a:p>
            <a:pPr indent="-358140" lvl="0" marL="320040" rtl="0" algn="l">
              <a:spcBef>
                <a:spcPts val="0"/>
              </a:spcBef>
              <a:spcAft>
                <a:spcPts val="0"/>
              </a:spcAft>
              <a:buSzPts val="2340"/>
              <a:buChar char="●"/>
            </a:pPr>
            <a:r>
              <a:rPr lang="en" sz="1900"/>
              <a:t>C# exception handling is built upon four keywords:</a:t>
            </a:r>
            <a:endParaRPr sz="1900"/>
          </a:p>
          <a:p>
            <a:pPr indent="-552450" lvl="1" marL="880110" rtl="0" algn="l">
              <a:spcBef>
                <a:spcPts val="550"/>
              </a:spcBef>
              <a:spcAft>
                <a:spcPts val="0"/>
              </a:spcAft>
              <a:buSzPts val="2420"/>
              <a:buFont typeface="Twentieth Century"/>
              <a:buAutoNum type="arabicPeriod"/>
            </a:pPr>
            <a:r>
              <a:rPr b="1" lang="en" sz="1700">
                <a:solidFill>
                  <a:srgbClr val="FF0000"/>
                </a:solidFill>
              </a:rPr>
              <a:t>try</a:t>
            </a:r>
            <a:r>
              <a:rPr lang="en" sz="1700"/>
              <a:t>: A try block identifies a block of code for which particular exceptions will be activated. </a:t>
            </a:r>
            <a:endParaRPr sz="1700"/>
          </a:p>
          <a:p>
            <a:pPr indent="-266700" lvl="2" marL="914400" rtl="0" algn="l">
              <a:spcBef>
                <a:spcPts val="500"/>
              </a:spcBef>
              <a:spcAft>
                <a:spcPts val="0"/>
              </a:spcAft>
              <a:buSzPts val="2325"/>
              <a:buChar char="■"/>
            </a:pPr>
            <a:r>
              <a:rPr b="1" lang="en" sz="1700"/>
              <a:t>It's followed by one or more catch blocks</a:t>
            </a:r>
            <a:r>
              <a:rPr lang="en" sz="1700"/>
              <a:t>.</a:t>
            </a:r>
            <a:endParaRPr sz="1700"/>
          </a:p>
          <a:p>
            <a:pPr indent="-552450" lvl="1" marL="880110" rtl="0" algn="l">
              <a:spcBef>
                <a:spcPts val="550"/>
              </a:spcBef>
              <a:spcAft>
                <a:spcPts val="0"/>
              </a:spcAft>
              <a:buSzPts val="2420"/>
              <a:buFont typeface="Twentieth Century"/>
              <a:buAutoNum type="arabicPeriod"/>
            </a:pPr>
            <a:r>
              <a:rPr b="1" lang="en" sz="1700">
                <a:solidFill>
                  <a:srgbClr val="FF0000"/>
                </a:solidFill>
              </a:rPr>
              <a:t>catch</a:t>
            </a:r>
            <a:r>
              <a:rPr lang="en" sz="1700"/>
              <a:t>: A program catches an exception with an exception handler at the place in a program where you want to handle the problem. </a:t>
            </a:r>
            <a:endParaRPr sz="1700"/>
          </a:p>
          <a:p>
            <a:pPr indent="-266700" lvl="2" marL="914400" rtl="0" algn="l">
              <a:spcBef>
                <a:spcPts val="500"/>
              </a:spcBef>
              <a:spcAft>
                <a:spcPts val="0"/>
              </a:spcAft>
              <a:buSzPts val="2325"/>
              <a:buChar char="■"/>
            </a:pPr>
            <a:r>
              <a:rPr lang="en" sz="1700"/>
              <a:t>The catch keyword indicates the </a:t>
            </a:r>
            <a:r>
              <a:rPr b="1" lang="en" sz="1700"/>
              <a:t>catching of an exception</a:t>
            </a:r>
            <a:r>
              <a:rPr lang="en" sz="1700"/>
              <a:t>.</a:t>
            </a:r>
            <a:endParaRPr sz="1700"/>
          </a:p>
          <a:p>
            <a:pPr indent="-209550" lvl="0" marL="320040" rtl="0" algn="l">
              <a:spcBef>
                <a:spcPts val="700"/>
              </a:spcBef>
              <a:spcAft>
                <a:spcPts val="1200"/>
              </a:spcAft>
              <a:buSzPts val="1740"/>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