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embeddedFontLst>
    <p:embeddedFont>
      <p:font typeface="Garamond"/>
      <p:regular r:id="rId29"/>
      <p:bold r:id="rId30"/>
      <p:italic r:id="rId31"/>
      <p:boldItalic r:id="rId32"/>
    </p:embeddedFont>
    <p:embeddedFont>
      <p:font typeface="Arial Black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4" roundtripDataSignature="AMtx7mgkYPd8cwXGMhSFI97HAKDdeO8d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A4B5C1C-5211-4775-B034-60795C2714DD}">
  <a:tblStyle styleId="{FA4B5C1C-5211-4775-B034-60795C2714D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Garamon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Garamond-italic.fntdata"/><Relationship Id="rId30" Type="http://schemas.openxmlformats.org/officeDocument/2006/relationships/font" Target="fonts/Garamond-bold.fntdata"/><Relationship Id="rId11" Type="http://schemas.openxmlformats.org/officeDocument/2006/relationships/slide" Target="slides/slide6.xml"/><Relationship Id="rId33" Type="http://schemas.openxmlformats.org/officeDocument/2006/relationships/font" Target="fonts/ArialBlack-regular.fntdata"/><Relationship Id="rId10" Type="http://schemas.openxmlformats.org/officeDocument/2006/relationships/slide" Target="slides/slide5.xml"/><Relationship Id="rId32" Type="http://schemas.openxmlformats.org/officeDocument/2006/relationships/font" Target="fonts/Garamond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9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ListBox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85" name="Google Shape;85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</a:t>
            </a:r>
            <a:r>
              <a:rPr b="1" lang="en-US"/>
              <a:t>ListBox </a:t>
            </a:r>
            <a:r>
              <a:rPr lang="en-US"/>
              <a:t>control allows the user to view and select from multiple items in a list.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ListBox is a static GUI entity, which means that users cannot directly edit the list of items </a:t>
            </a:r>
            <a:br>
              <a:rPr lang="en-US"/>
            </a:br>
            <a:r>
              <a:rPr lang="en-US"/>
              <a:t>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Items: collection of items in the ListBox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MultipleItems: indicates whether the listbox can display multiple columns.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SelectedIndex: returns the index of the selected item.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Sorted: sorts the items in the listbox alphabetically.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SelectedIndexChanged(Event): Generated when the selected index changes. This is the default event when the control is double clicked in the designer.  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0"/>
          <p:cNvSpPr txBox="1"/>
          <p:nvPr>
            <p:ph type="title"/>
          </p:nvPr>
        </p:nvSpPr>
        <p:spPr>
          <a:xfrm>
            <a:off x="554181" y="422563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Cont</a:t>
            </a:r>
            <a:endParaRPr/>
          </a:p>
        </p:txBody>
      </p:sp>
      <p:sp>
        <p:nvSpPr>
          <p:cNvPr id="141" name="Google Shape;141;p10"/>
          <p:cNvSpPr txBox="1"/>
          <p:nvPr>
            <p:ph idx="1" type="body"/>
          </p:nvPr>
        </p:nvSpPr>
        <p:spPr>
          <a:xfrm>
            <a:off x="554181" y="1108364"/>
            <a:ext cx="10945091" cy="53641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// item about to change, add or remove from displayListBox</a:t>
            </a:r>
            <a:endParaRPr b="1" sz="20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private void inputCheckedListBox_ItemCheck( object sender, System.Windows.Forms.ItemCheckEventArgs e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// obtain reference of selected item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string item = inputCheckedListBox.SelectedItem.ToString();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// if item checked add to listbox otherwise remove from listbox</a:t>
            </a:r>
            <a:endParaRPr b="1" sz="2000"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if ( e.NewValue == CheckState.Checked 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			displayListBox.Items.Add( item );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		else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			displayListBox.Items.Remove( item 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en-US" sz="2000"/>
              <a:t> }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b="1" lang="en-US">
                <a:latin typeface="Arial Black"/>
                <a:ea typeface="Arial Black"/>
                <a:cs typeface="Arial Black"/>
                <a:sym typeface="Arial Black"/>
              </a:rPr>
              <a:t>Tab</a:t>
            </a:r>
            <a:endParaRPr b="1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47" name="Google Shape;14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i="1" lang="en-US"/>
              <a:t>TabControl control creates tabbed windows, such as those we have seen in the Visual </a:t>
            </a:r>
            <a:r>
              <a:rPr lang="en-US"/>
              <a:t>Studio 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allows the programmer to design user interfaces that fit a large number of controls or a large amount of data without using up valuable screen “real estate.”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TabControls contain </a:t>
            </a:r>
            <a:r>
              <a:rPr b="1" i="1" lang="en-US"/>
              <a:t>TabPage objects, which are similar to Panels and Group</a:t>
            </a:r>
            <a:r>
              <a:rPr b="1" lang="en-US"/>
              <a:t>Boxes in that TabPages also can contain controls.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Cont.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53" name="Google Shape;153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programmer first adds controls to </a:t>
            </a:r>
            <a:r>
              <a:rPr lang="en-US"/>
              <a:t>the </a:t>
            </a:r>
            <a:r>
              <a:rPr b="1" lang="en-US"/>
              <a:t>TabPage objects, then adds the TabPages to the TabControl. 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Only one TabPage </a:t>
            </a:r>
            <a:r>
              <a:rPr lang="en-US"/>
              <a:t>is displayed at a time. Figure 13.26 depicts a sample </a:t>
            </a:r>
            <a:r>
              <a:rPr b="1" lang="en-US"/>
              <a:t>TabControl.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Programmers can add </a:t>
            </a:r>
            <a:r>
              <a:rPr b="1" lang="en-US"/>
              <a:t>TabControls visually by dragging and dropping them onto a </a:t>
            </a:r>
            <a:r>
              <a:rPr lang="en-US"/>
              <a:t>form in design mode.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To add </a:t>
            </a:r>
            <a:r>
              <a:rPr b="1" lang="en-US"/>
              <a:t>TabPages in the Visual Studio .NET designer, right-click </a:t>
            </a:r>
            <a:r>
              <a:rPr lang="en-US"/>
              <a:t>the </a:t>
            </a:r>
            <a:r>
              <a:rPr b="1" lang="en-US"/>
              <a:t>TabControl, and select Add Tab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Alternatively, click the TabPages </a:t>
            </a:r>
            <a:r>
              <a:rPr lang="en-US"/>
              <a:t>collection in the </a:t>
            </a:r>
            <a:r>
              <a:rPr b="1" lang="en-US"/>
              <a:t>Properties window, and add tabs in the dialog that appears.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89709" y="477982"/>
            <a:ext cx="8229600" cy="334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r>
              <a:rPr lang="en-US"/>
              <a:t>.</a:t>
            </a:r>
            <a:endParaRPr/>
          </a:p>
        </p:txBody>
      </p:sp>
      <p:sp>
        <p:nvSpPr>
          <p:cNvPr id="159" name="Google Shape;159;p13"/>
          <p:cNvSpPr txBox="1"/>
          <p:nvPr>
            <p:ph idx="1" type="body"/>
          </p:nvPr>
        </p:nvSpPr>
        <p:spPr>
          <a:xfrm>
            <a:off x="789709" y="997527"/>
            <a:ext cx="7966364" cy="4809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Note that clicking the tabs selects the </a:t>
            </a:r>
            <a:r>
              <a:rPr b="1" lang="en-US"/>
              <a:t>TabControl—to select the TabPage, click </a:t>
            </a:r>
            <a:r>
              <a:rPr lang="en-US"/>
              <a:t>the control area underneath the tabs.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developer can add controls to the </a:t>
            </a:r>
            <a:r>
              <a:rPr b="1" lang="en-US"/>
              <a:t>TabPage by </a:t>
            </a:r>
            <a:r>
              <a:rPr lang="en-US"/>
              <a:t>dragging and dropping items from the </a:t>
            </a:r>
            <a:r>
              <a:rPr b="1" lang="en-US"/>
              <a:t>ToolBox.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To view different TabPages, click the </a:t>
            </a:r>
            <a:r>
              <a:rPr lang="en-US"/>
              <a:t>appropriate tab (in either design or run mode).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165" name="Google Shape;165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408997"/>
            <a:ext cx="3934374" cy="2829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2574" y="1380418"/>
            <a:ext cx="4620808" cy="2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53124" y="3683409"/>
            <a:ext cx="3300076" cy="2675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3" name="Google Shape;173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74" name="Google Shape;17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80207"/>
            <a:ext cx="9144000" cy="2524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8200" y="2919414"/>
            <a:ext cx="9144000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EventHandling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1" name="Google Shape;181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7" name="Google Shape;187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are generated when the user interacts with a control via the mouse.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can be handled for any control that derives from class System.Windows.Forms.Control. </a:t>
            </a:r>
            <a:br>
              <a:rPr lang="en-US"/>
            </a:br>
            <a:r>
              <a:rPr lang="en-US"/>
              <a:t>For most</a:t>
            </a:r>
            <a:br>
              <a:rPr lang="en-US"/>
            </a:br>
            <a:r>
              <a:rPr lang="en-US"/>
              <a:t>mouse events, information about the event is passed to the event-handling method through an object of class </a:t>
            </a:r>
            <a:r>
              <a:rPr b="1" lang="en-US"/>
              <a:t>MouseEventArgs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delegate used to create the mouseevent handlers is </a:t>
            </a:r>
            <a:r>
              <a:rPr b="1" lang="en-US"/>
              <a:t>MouseEventHandler</a:t>
            </a:r>
            <a:r>
              <a:rPr lang="en-US"/>
              <a:t>. </a:t>
            </a: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Mouse Events and EventArgs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3" name="Google Shape;193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with Event arguments of EventArgs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MouseEnter: mouse cursor enters the control’s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MouseHover: mouse cursor hovers within the control’s boundaries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MouseLeave: mouse leaves the control’s boundaries.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 events with Event Arguments of MouseEventArgs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MouseDown:mouse button is pressed within the boundaries of the control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MouseMove:mouse cursor is moved within the boundaries of the  control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194" name="Google Shape;194;p18"/>
          <p:cNvGraphicFramePr/>
          <p:nvPr/>
        </p:nvGraphicFramePr>
        <p:xfrm>
          <a:off x="4143375" y="328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{FA4B5C1C-5211-4775-B034-60795C2714DD}</a:tableStyleId>
              </a:tblPr>
              <a:tblGrid>
                <a:gridCol w="3905250"/>
              </a:tblGrid>
              <a:tr h="913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>
                          <a:solidFill>
                            <a:srgbClr val="000000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Mouse button is pressed while the mouse cursor is within a control’s boundaries.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5" name="Google Shape;195;p18"/>
          <p:cNvSpPr/>
          <p:nvPr/>
        </p:nvSpPr>
        <p:spPr>
          <a:xfrm>
            <a:off x="4143375" y="380365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r>
              <a:rPr lang="en-US"/>
              <a:t>.</a:t>
            </a:r>
            <a:endParaRPr/>
          </a:p>
        </p:txBody>
      </p:sp>
      <p:sp>
        <p:nvSpPr>
          <p:cNvPr id="201" name="Google Shape;20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MouseUp: mouse button is released when the cursor is over the control’s boundaries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MouseEventArgs Properties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Button: specifies which button is pressed(Left, Right,Middle,None)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Clicks: the number of times the mouse is clicked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X: the x-coordinate within the control where the event occurred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Y: the y-coordinate within the control where the event occurred.</a:t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This is a demo app that has a list box and four buttons for adding, removing, clearing and sorting listbox items.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92" name="Google Shape;9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4418" y="2584523"/>
            <a:ext cx="5216237" cy="3845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Demo: PaintApp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7" name="Google Shape;207;p2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0036" y="1433034"/>
            <a:ext cx="8410209" cy="5021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Code</a:t>
            </a:r>
            <a:endParaRPr/>
          </a:p>
        </p:txBody>
      </p:sp>
      <p:sp>
        <p:nvSpPr>
          <p:cNvPr id="213" name="Google Shape;21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public partial class Mouseevents : Form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{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bool shouldpaint  = false;//whether to paint or not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public Mouseevents()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InitializeComponent();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Mouseevents_MouseDown(object sender, MouseEventArgs 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 shouldpaint = true;         }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Cont.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-1" y="1496291"/>
            <a:ext cx="12025745" cy="46806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Mouseevents_MouseUp(object sender, MouseEventArgs e)         {             shouldpaint = false;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Mouseevents_MouseMove(object sender, MouseEventArgs 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{             if(shouldpaint)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{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using (Graphics graphics = CreateGraphics())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{           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graphics.FillEllipse(new SolidBrush(Color.Black), e.X, e.Y, 4, 4);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                   }     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       }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Exercise(Due December 2)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23"/>
          <p:cNvSpPr txBox="1"/>
          <p:nvPr>
            <p:ph idx="1" type="body"/>
          </p:nvPr>
        </p:nvSpPr>
        <p:spPr>
          <a:xfrm>
            <a:off x="526473" y="1423842"/>
            <a:ext cx="10827327" cy="5032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en-US"/>
              <a:t>(Enhanced Painter) </a:t>
            </a:r>
            <a:r>
              <a:rPr lang="en-US"/>
              <a:t>Extend the program of Fig. 14.38 to include options for changing the size and color of the lines drawn. Create a GUI similar to Figure below The user should be able to</a:t>
            </a:r>
            <a:br>
              <a:rPr lang="en-US"/>
            </a:br>
            <a:r>
              <a:rPr lang="en-US"/>
              <a:t>draw on the app’s Panel. To retrieve a Graphics object for drawing, call method </a:t>
            </a:r>
            <a:r>
              <a:rPr i="1" lang="en-US"/>
              <a:t>panelName</a:t>
            </a:r>
            <a:r>
              <a:rPr lang="en-US"/>
              <a:t>.CreateGraphics(), substituting in the name of your Panel. </a:t>
            </a:r>
            <a:br>
              <a:rPr lang="en-US"/>
            </a:br>
            <a:endParaRPr/>
          </a:p>
        </p:txBody>
      </p:sp>
      <p:pic>
        <p:nvPicPr>
          <p:cNvPr id="226" name="Google Shape;22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8064" y="3431895"/>
            <a:ext cx="5156009" cy="33014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Cont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98" name="Google Shape;98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add_btn_Click(object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{        listBox1.Items.Add(textBox1.Text);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remove_btn_Click(object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{         listBox1.Items.RemoveAt(listBox1.SelectedIndex);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private void clearall_btn_Click(object sender, EventArgs 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{listBox1.Items.Clear();   }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CheckedListBox 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04" name="Google Shape;104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CheckedListBox control derives from ListBox and displays a CheckBox with each item.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Items can be added via methods Add and AddRange or through the </a:t>
            </a:r>
            <a:r>
              <a:rPr b="1" lang="en-US"/>
              <a:t>String Collection Editor(similar to ComboBox, ListBox)</a:t>
            </a:r>
            <a:r>
              <a:rPr lang="en-US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CheckedListBoxes allow multiple items to be checked, but item selection is more restrictive.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Selection Mode: One or none effectively switches between enabling and disabling the user’s ability to check list items.  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Common Properties and Events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0" name="Google Shape;110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CheckedItems: Accessible only at runtime. Returns the collection of items that are checked as a CheckedListBox.CheckedItemCollection.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CheckedIndices: Accessible only at runtime. Returns indices for all checked items as a CheckedListBox.CheckedIndexCollection.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Methods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GetItemChecked(): takes an index and returns </a:t>
            </a:r>
            <a:r>
              <a:rPr b="1" lang="en-US"/>
              <a:t>true, </a:t>
            </a:r>
            <a:r>
              <a:rPr lang="en-US"/>
              <a:t>if the corresponding 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Events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ItemCheck: generated when an item is checked. </a:t>
            </a:r>
            <a:br>
              <a:rPr lang="en-US"/>
            </a:br>
            <a:br>
              <a:rPr lang="en-US"/>
            </a:b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ItemCheckEventArgs Properties</a:t>
            </a:r>
            <a:endParaRPr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16" name="Google Shape;116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CurrentValue: indicates whether the current item is checked or unchecked. Possible values are checked, unchecked and indeterminate.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Index: returns returns the zero based index of item that changed.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NewValue: specifies the new state of the item.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748145" y="18703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Demo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540328" y="921329"/>
            <a:ext cx="10529454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following example uses </a:t>
            </a:r>
            <a:r>
              <a:rPr b="1" lang="en-US"/>
              <a:t>a CheckedListBox and a ListBox to display a user’s selection of books.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The CheckedListBox named inputCheckedListBox allows the user to select multiple titles.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Using String Collection Editor add the following items: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-US"/>
              <a:t>C++, Java, VB, </a:t>
            </a:r>
            <a:r>
              <a:rPr lang="en-US"/>
              <a:t>Internet &amp; WWW, Perl, Python, Wireless Internet and Advanced Java.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</a:t>
            </a:r>
            <a:r>
              <a:rPr b="1" lang="en-US"/>
              <a:t>ListBox, named displayListBox – displays </a:t>
            </a:r>
            <a:r>
              <a:rPr lang="en-US"/>
              <a:t>the user’s selection.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the screen shots accompanying this example, the </a:t>
            </a:r>
            <a:r>
              <a:rPr b="1" lang="en-US"/>
              <a:t>CheckedListBox appears to the left, the ListBox to the right.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28" name="Google Shape;128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9" name="Google Shape;12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507061"/>
            <a:ext cx="9477376" cy="5222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"/>
          <p:cNvSpPr txBox="1"/>
          <p:nvPr>
            <p:ph type="title"/>
          </p:nvPr>
        </p:nvSpPr>
        <p:spPr>
          <a:xfrm>
            <a:off x="775854" y="159327"/>
            <a:ext cx="8229600" cy="5635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How does it work?</a:t>
            </a:r>
            <a:endParaRPr/>
          </a:p>
        </p:txBody>
      </p:sp>
      <p:sp>
        <p:nvSpPr>
          <p:cNvPr id="135" name="Google Shape;135;p9"/>
          <p:cNvSpPr txBox="1"/>
          <p:nvPr>
            <p:ph idx="1" type="body"/>
          </p:nvPr>
        </p:nvSpPr>
        <p:spPr>
          <a:xfrm>
            <a:off x="609600" y="935183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When the user checks or unchecks an item in </a:t>
            </a:r>
            <a:r>
              <a:rPr b="1" lang="en-US"/>
              <a:t>CheckedListBox inputCheckedListBox, </a:t>
            </a:r>
            <a:r>
              <a:rPr lang="en-US"/>
              <a:t>the system generates an </a:t>
            </a:r>
            <a:r>
              <a:rPr b="1" lang="en-US"/>
              <a:t>ItemCheck event.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Event handler inputCheckedListBox_ItemCheck handles the event.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An if/else </a:t>
            </a:r>
            <a:r>
              <a:rPr lang="en-US"/>
              <a:t>control structure determines whether the user checked or unchecked an item in the </a:t>
            </a:r>
            <a:r>
              <a:rPr b="1" lang="en-US"/>
              <a:t>CheckedListBox.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The program uses the NewValue property to test for whether the </a:t>
            </a:r>
            <a:r>
              <a:rPr lang="en-US"/>
              <a:t>item is being checked (</a:t>
            </a:r>
            <a:r>
              <a:rPr b="1" lang="en-US"/>
              <a:t>CheckState.Checked).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If the user checks an item, adds </a:t>
            </a:r>
            <a:r>
              <a:rPr lang="en-US"/>
              <a:t>the checked entry to the </a:t>
            </a:r>
            <a:r>
              <a:rPr b="1" lang="en-US"/>
              <a:t>ListBox displayListBox.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/>
              <a:t> If the user unchecks an item, line </a:t>
            </a:r>
            <a:r>
              <a:rPr lang="en-US"/>
              <a:t>41 removes the corresponding item from </a:t>
            </a:r>
            <a:r>
              <a:rPr b="1" lang="en-US"/>
              <a:t>displayListBox.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2023-01-13T00:06:10Z</dcterms:created>
  <dc:creator>Toshiba</dc:creator>
</cp:coreProperties>
</file>