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5"/>
  </p:notesMasterIdLst>
  <p:sldIdLst>
    <p:sldId id="256" r:id="rId2"/>
    <p:sldId id="297" r:id="rId3"/>
    <p:sldId id="257" r:id="rId4"/>
    <p:sldId id="258" r:id="rId5"/>
    <p:sldId id="298" r:id="rId6"/>
    <p:sldId id="260" r:id="rId7"/>
    <p:sldId id="299" r:id="rId8"/>
    <p:sldId id="261" r:id="rId9"/>
    <p:sldId id="277" r:id="rId10"/>
    <p:sldId id="301" r:id="rId11"/>
    <p:sldId id="302" r:id="rId12"/>
    <p:sldId id="303" r:id="rId13"/>
    <p:sldId id="306" r:id="rId14"/>
    <p:sldId id="304" r:id="rId15"/>
    <p:sldId id="310" r:id="rId16"/>
    <p:sldId id="307" r:id="rId17"/>
    <p:sldId id="265" r:id="rId18"/>
    <p:sldId id="266" r:id="rId19"/>
    <p:sldId id="326" r:id="rId20"/>
    <p:sldId id="327" r:id="rId21"/>
    <p:sldId id="328" r:id="rId22"/>
    <p:sldId id="329" r:id="rId23"/>
    <p:sldId id="330" r:id="rId24"/>
    <p:sldId id="331" r:id="rId25"/>
    <p:sldId id="332" r:id="rId26"/>
    <p:sldId id="333" r:id="rId27"/>
    <p:sldId id="334" r:id="rId28"/>
    <p:sldId id="335" r:id="rId29"/>
    <p:sldId id="336" r:id="rId30"/>
    <p:sldId id="308" r:id="rId31"/>
    <p:sldId id="280" r:id="rId32"/>
    <p:sldId id="279" r:id="rId33"/>
    <p:sldId id="282" r:id="rId34"/>
    <p:sldId id="283" r:id="rId35"/>
    <p:sldId id="288" r:id="rId36"/>
    <p:sldId id="284" r:id="rId37"/>
    <p:sldId id="290" r:id="rId38"/>
    <p:sldId id="289" r:id="rId39"/>
    <p:sldId id="285" r:id="rId40"/>
    <p:sldId id="286" r:id="rId41"/>
    <p:sldId id="292" r:id="rId42"/>
    <p:sldId id="296" r:id="rId43"/>
    <p:sldId id="32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33FF"/>
    <a:srgbClr val="FF66FF"/>
    <a:srgbClr val="99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748" autoAdjust="0"/>
    <p:restoredTop sz="81283" autoAdjust="0"/>
  </p:normalViewPr>
  <p:slideViewPr>
    <p:cSldViewPr snapToGrid="0">
      <p:cViewPr varScale="1">
        <p:scale>
          <a:sx n="56" d="100"/>
          <a:sy n="56" d="100"/>
        </p:scale>
        <p:origin x="115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20E322-E12B-43DA-AA1C-E149BF76131C}" type="datetimeFigureOut">
              <a:rPr lang="en-US" smtClean="0"/>
              <a:t>11/6/2024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5B950-360E-4821-B6C5-A98534A289DC}" type="slidenum">
              <a:rPr lang="en-US" smtClean="0"/>
              <a:t>‹#›</a:t>
            </a:fld>
            <a:endParaRPr lang="en-US"/>
          </a:p>
        </p:txBody>
      </p:sp>
    </p:spTree>
    <p:extLst>
      <p:ext uri="{BB962C8B-B14F-4D97-AF65-F5344CB8AC3E}">
        <p14:creationId xmlns:p14="http://schemas.microsoft.com/office/powerpoint/2010/main" val="2441579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4</a:t>
            </a:fld>
            <a:endParaRPr lang="en-US"/>
          </a:p>
        </p:txBody>
      </p:sp>
    </p:spTree>
    <p:extLst>
      <p:ext uri="{BB962C8B-B14F-4D97-AF65-F5344CB8AC3E}">
        <p14:creationId xmlns:p14="http://schemas.microsoft.com/office/powerpoint/2010/main" val="167394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14</a:t>
            </a:fld>
            <a:endParaRPr lang="en-US"/>
          </a:p>
        </p:txBody>
      </p:sp>
    </p:spTree>
    <p:extLst>
      <p:ext uri="{BB962C8B-B14F-4D97-AF65-F5344CB8AC3E}">
        <p14:creationId xmlns:p14="http://schemas.microsoft.com/office/powerpoint/2010/main" val="4065652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i="0" dirty="0"/>
          </a:p>
        </p:txBody>
      </p:sp>
      <p:sp>
        <p:nvSpPr>
          <p:cNvPr id="4" name="Slide Number Placeholder 3"/>
          <p:cNvSpPr>
            <a:spLocks noGrp="1"/>
          </p:cNvSpPr>
          <p:nvPr>
            <p:ph type="sldNum" sz="quarter" idx="10"/>
          </p:nvPr>
        </p:nvSpPr>
        <p:spPr/>
        <p:txBody>
          <a:bodyPr/>
          <a:lstStyle/>
          <a:p>
            <a:fld id="{E3D664E9-135F-400D-85C4-C2AF07DFE082}" type="slidenum">
              <a:rPr lang="en-US" smtClean="0"/>
              <a:t>17</a:t>
            </a:fld>
            <a:endParaRPr lang="en-US"/>
          </a:p>
        </p:txBody>
      </p:sp>
    </p:spTree>
    <p:extLst>
      <p:ext uri="{BB962C8B-B14F-4D97-AF65-F5344CB8AC3E}">
        <p14:creationId xmlns:p14="http://schemas.microsoft.com/office/powerpoint/2010/main" val="2610229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18</a:t>
            </a:fld>
            <a:endParaRPr lang="en-US"/>
          </a:p>
        </p:txBody>
      </p:sp>
    </p:spTree>
    <p:extLst>
      <p:ext uri="{BB962C8B-B14F-4D97-AF65-F5344CB8AC3E}">
        <p14:creationId xmlns:p14="http://schemas.microsoft.com/office/powerpoint/2010/main" val="1428817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HTTP is the set of rules that web browsers and servers use to communicate with each other on the internet</a:t>
            </a:r>
          </a:p>
          <a:p>
            <a:pPr marL="171450" indent="-171450">
              <a:buFont typeface="Arial" panose="020B0604020202020204" pitchFamily="34" charset="0"/>
              <a:buChar char="•"/>
            </a:pPr>
            <a:r>
              <a:rPr lang="en-US" dirty="0" smtClean="0"/>
              <a:t>There are specific commands that the browser (client) can use to ask the server to do something</a:t>
            </a:r>
          </a:p>
          <a:p>
            <a:pPr marL="171450" indent="-171450">
              <a:buFont typeface="Arial" panose="020B0604020202020204" pitchFamily="34" charset="0"/>
              <a:buChar char="•"/>
            </a:pPr>
            <a:r>
              <a:rPr lang="en-US" dirty="0" smtClean="0"/>
              <a:t>There are standardized codes the server sends back to the client to tell it the result of its request</a:t>
            </a:r>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19</a:t>
            </a:fld>
            <a:endParaRPr lang="en-US"/>
          </a:p>
        </p:txBody>
      </p:sp>
    </p:spTree>
    <p:extLst>
      <p:ext uri="{BB962C8B-B14F-4D97-AF65-F5344CB8AC3E}">
        <p14:creationId xmlns:p14="http://schemas.microsoft.com/office/powerpoint/2010/main" val="1872969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20</a:t>
            </a:fld>
            <a:endParaRPr lang="en-US"/>
          </a:p>
        </p:txBody>
      </p:sp>
    </p:spTree>
    <p:extLst>
      <p:ext uri="{BB962C8B-B14F-4D97-AF65-F5344CB8AC3E}">
        <p14:creationId xmlns:p14="http://schemas.microsoft.com/office/powerpoint/2010/main" val="38493232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chemeClr val="tx1"/>
                </a:solidFill>
                <a:effectLst/>
                <a:latin typeface="+mn-lt"/>
                <a:ea typeface="+mn-ea"/>
                <a:cs typeface="+mn-cs"/>
              </a:rPr>
              <a:t>The method tells the server </a:t>
            </a:r>
            <a:r>
              <a:rPr lang="en-US" sz="1200" b="1" i="0" u="none" strike="noStrike" kern="1200" dirty="0" smtClean="0">
                <a:solidFill>
                  <a:schemeClr val="tx1"/>
                </a:solidFill>
                <a:effectLst/>
                <a:latin typeface="+mn-lt"/>
                <a:ea typeface="+mn-ea"/>
                <a:cs typeface="+mn-cs"/>
              </a:rPr>
              <a:t>what action to perform </a:t>
            </a:r>
            <a:r>
              <a:rPr lang="en-US" sz="1200" b="0" i="0" u="none" strike="noStrike" kern="1200" dirty="0" smtClean="0">
                <a:solidFill>
                  <a:schemeClr val="tx1"/>
                </a:solidFill>
                <a:effectLst/>
                <a:latin typeface="+mn-lt"/>
                <a:ea typeface="+mn-ea"/>
                <a:cs typeface="+mn-cs"/>
              </a:rPr>
              <a:t>(fetch a web page, run a gateway program, delete a file,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smtClean="0">
                <a:solidFill>
                  <a:schemeClr val="tx1"/>
                </a:solidFill>
                <a:effectLst/>
                <a:latin typeface="+mn-lt"/>
                <a:ea typeface="+mn-ea"/>
                <a:cs typeface="+mn-cs"/>
              </a:rPr>
              <a:t>Request messages request an action from a web server. </a:t>
            </a:r>
          </a:p>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21</a:t>
            </a:fld>
            <a:endParaRPr lang="en-US"/>
          </a:p>
        </p:txBody>
      </p:sp>
    </p:spTree>
    <p:extLst>
      <p:ext uri="{BB962C8B-B14F-4D97-AF65-F5344CB8AC3E}">
        <p14:creationId xmlns:p14="http://schemas.microsoft.com/office/powerpoint/2010/main" val="35266319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Every HTTP response message </a:t>
            </a:r>
            <a:r>
              <a:rPr lang="en-US" sz="1200" b="0" i="1" u="none" strike="noStrike" kern="1200" dirty="0" smtClean="0">
                <a:solidFill>
                  <a:schemeClr val="tx1"/>
                </a:solidFill>
                <a:effectLst/>
                <a:latin typeface="+mn-lt"/>
                <a:ea typeface="+mn-ea"/>
                <a:cs typeface="+mn-cs"/>
              </a:rPr>
              <a:t>comes back</a:t>
            </a:r>
            <a:r>
              <a:rPr lang="en-US" sz="1200" b="0" i="0" u="none" strike="noStrike" kern="1200" dirty="0" smtClean="0">
                <a:solidFill>
                  <a:schemeClr val="tx1"/>
                </a:solidFill>
                <a:effectLst/>
                <a:latin typeface="+mn-lt"/>
                <a:ea typeface="+mn-ea"/>
                <a:cs typeface="+mn-cs"/>
              </a:rPr>
              <a:t> with a status code.</a:t>
            </a:r>
          </a:p>
          <a:p>
            <a:pPr marL="171450" indent="-171450" rtl="0" fontAlgn="base">
              <a:buFont typeface="Arial" panose="020B0604020202020204" pitchFamily="34" charset="0"/>
              <a:buChar char="•"/>
            </a:pPr>
            <a:r>
              <a:rPr lang="en-US" sz="1200" b="0" i="0" u="none" strike="noStrike" kern="1200" dirty="0" smtClean="0">
                <a:solidFill>
                  <a:schemeClr val="tx1"/>
                </a:solidFill>
                <a:effectLst/>
                <a:latin typeface="+mn-lt"/>
                <a:ea typeface="+mn-ea"/>
                <a:cs typeface="+mn-cs"/>
              </a:rPr>
              <a:t>The status code is a three-digit numeric code that tells the client if the request succeeded, or if other actions are required.</a:t>
            </a:r>
          </a:p>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23</a:t>
            </a:fld>
            <a:endParaRPr lang="en-US"/>
          </a:p>
        </p:txBody>
      </p:sp>
    </p:spTree>
    <p:extLst>
      <p:ext uri="{BB962C8B-B14F-4D97-AF65-F5344CB8AC3E}">
        <p14:creationId xmlns:p14="http://schemas.microsoft.com/office/powerpoint/2010/main" val="2471971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Just about all of the world’s HTTP communication is carried over TCP/IP</a:t>
            </a:r>
          </a:p>
          <a:p>
            <a:pPr marL="171450" indent="-171450">
              <a:buFont typeface="Arial" panose="020B0604020202020204" pitchFamily="34" charset="0"/>
              <a:buChar char="•"/>
            </a:pPr>
            <a:r>
              <a:rPr lang="en-US" dirty="0" smtClean="0"/>
              <a:t>TCP Vs IP</a:t>
            </a:r>
          </a:p>
          <a:p>
            <a:pPr marL="171450" indent="-171450">
              <a:buFont typeface="Arial" panose="020B0604020202020204" pitchFamily="34" charset="0"/>
              <a:buChar char="•"/>
            </a:pPr>
            <a:r>
              <a:rPr lang="en-US" dirty="0" smtClean="0"/>
              <a:t>Let’s say you’re trying to stream a video from a website. </a:t>
            </a:r>
          </a:p>
          <a:p>
            <a:pPr marL="171450" indent="-171450">
              <a:buFont typeface="Arial" panose="020B0604020202020204" pitchFamily="34" charset="0"/>
              <a:buChar char="•"/>
            </a:pPr>
            <a:r>
              <a:rPr lang="en-US" dirty="0" smtClean="0"/>
              <a:t>When you click on the video, your web browser sends an HTTP request to the web server that hosts the video. The server then sends back an HTTP response that contains the video data.</a:t>
            </a:r>
          </a:p>
          <a:p>
            <a:pPr marL="171450" indent="-171450">
              <a:buFont typeface="Arial" panose="020B0604020202020204" pitchFamily="34" charset="0"/>
              <a:buChar char="•"/>
            </a:pPr>
            <a:r>
              <a:rPr lang="en-US" dirty="0" smtClean="0"/>
              <a:t>However, the video file is typically too large to be transmitted all at once. </a:t>
            </a:r>
          </a:p>
          <a:p>
            <a:pPr marL="171450" indent="-171450">
              <a:buFont typeface="Arial" panose="020B0604020202020204" pitchFamily="34" charset="0"/>
              <a:buChar char="•"/>
            </a:pPr>
            <a:r>
              <a:rPr lang="en-US" dirty="0" smtClean="0"/>
              <a:t>Instead, the video is broken up into smaller “packets” of data and transmitted over the network one at a time.</a:t>
            </a:r>
          </a:p>
          <a:p>
            <a:pPr marL="171450" indent="-171450">
              <a:buFont typeface="Arial" panose="020B0604020202020204" pitchFamily="34" charset="0"/>
              <a:buChar char="•"/>
            </a:pPr>
            <a:r>
              <a:rPr lang="en-US" dirty="0" smtClean="0"/>
              <a:t>This is where TCP comes in. TCP ensures that each packet of data is transmitted correctly and reliably.</a:t>
            </a:r>
          </a:p>
        </p:txBody>
      </p:sp>
      <p:sp>
        <p:nvSpPr>
          <p:cNvPr id="4" name="Slide Number Placeholder 3"/>
          <p:cNvSpPr>
            <a:spLocks noGrp="1"/>
          </p:cNvSpPr>
          <p:nvPr>
            <p:ph type="sldNum" sz="quarter" idx="10"/>
          </p:nvPr>
        </p:nvSpPr>
        <p:spPr/>
        <p:txBody>
          <a:bodyPr/>
          <a:lstStyle/>
          <a:p>
            <a:fld id="{1EF5B950-360E-4821-B6C5-A98534A289DC}" type="slidenum">
              <a:rPr lang="en-US" smtClean="0"/>
              <a:t>26</a:t>
            </a:fld>
            <a:endParaRPr lang="en-US"/>
          </a:p>
        </p:txBody>
      </p:sp>
    </p:spTree>
    <p:extLst>
      <p:ext uri="{BB962C8B-B14F-4D97-AF65-F5344CB8AC3E}">
        <p14:creationId xmlns:p14="http://schemas.microsoft.com/office/powerpoint/2010/main" val="10394115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flow of data goes</a:t>
            </a:r>
            <a:r>
              <a:rPr lang="en-US" baseline="0" dirty="0" smtClean="0"/>
              <a:t> from</a:t>
            </a:r>
            <a:r>
              <a:rPr lang="en-US" dirty="0" smtClean="0"/>
              <a:t> top to bottom when data is being transmitted from the sender side. In the case of data being received, the layers of the model work in reverse order.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smtClean="0">
                <a:solidFill>
                  <a:srgbClr val="9933FF"/>
                </a:solidFill>
              </a:rPr>
              <a:t>Transport layer</a:t>
            </a:r>
            <a:r>
              <a:rPr lang="en-US" dirty="0" smtClean="0"/>
              <a:t>: Ensures that packets are delivered to the correct destination in the correct order.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smtClean="0"/>
          </a:p>
        </p:txBody>
      </p:sp>
      <p:sp>
        <p:nvSpPr>
          <p:cNvPr id="4" name="Slide Number Placeholder 3"/>
          <p:cNvSpPr>
            <a:spLocks noGrp="1"/>
          </p:cNvSpPr>
          <p:nvPr>
            <p:ph type="sldNum" sz="quarter" idx="10"/>
          </p:nvPr>
        </p:nvSpPr>
        <p:spPr/>
        <p:txBody>
          <a:bodyPr/>
          <a:lstStyle/>
          <a:p>
            <a:fld id="{1EF5B950-360E-4821-B6C5-A98534A289DC}" type="slidenum">
              <a:rPr lang="en-US" smtClean="0"/>
              <a:t>28</a:t>
            </a:fld>
            <a:endParaRPr lang="en-US"/>
          </a:p>
        </p:txBody>
      </p:sp>
    </p:spTree>
    <p:extLst>
      <p:ext uri="{BB962C8B-B14F-4D97-AF65-F5344CB8AC3E}">
        <p14:creationId xmlns:p14="http://schemas.microsoft.com/office/powerpoint/2010/main" val="1029460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the flow of data goes</a:t>
            </a:r>
            <a:r>
              <a:rPr lang="en-US" baseline="0" dirty="0" smtClean="0"/>
              <a:t> from</a:t>
            </a:r>
            <a:r>
              <a:rPr lang="en-US" dirty="0" smtClean="0"/>
              <a:t> top to bottom when data is being transmitted from the sender side. In the case of data being received, the layers of the model work in reverse order.</a:t>
            </a:r>
          </a:p>
        </p:txBody>
      </p:sp>
      <p:sp>
        <p:nvSpPr>
          <p:cNvPr id="4" name="Slide Number Placeholder 3"/>
          <p:cNvSpPr>
            <a:spLocks noGrp="1"/>
          </p:cNvSpPr>
          <p:nvPr>
            <p:ph type="sldNum" sz="quarter" idx="10"/>
          </p:nvPr>
        </p:nvSpPr>
        <p:spPr/>
        <p:txBody>
          <a:bodyPr/>
          <a:lstStyle/>
          <a:p>
            <a:fld id="{1EF5B950-360E-4821-B6C5-A98534A289DC}" type="slidenum">
              <a:rPr lang="en-US" smtClean="0"/>
              <a:t>29</a:t>
            </a:fld>
            <a:endParaRPr lang="en-US"/>
          </a:p>
        </p:txBody>
      </p:sp>
    </p:spTree>
    <p:extLst>
      <p:ext uri="{BB962C8B-B14F-4D97-AF65-F5344CB8AC3E}">
        <p14:creationId xmlns:p14="http://schemas.microsoft.com/office/powerpoint/2010/main" val="2930154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5</a:t>
            </a:fld>
            <a:endParaRPr lang="en-US"/>
          </a:p>
        </p:txBody>
      </p:sp>
    </p:spTree>
    <p:extLst>
      <p:ext uri="{BB962C8B-B14F-4D97-AF65-F5344CB8AC3E}">
        <p14:creationId xmlns:p14="http://schemas.microsoft.com/office/powerpoint/2010/main" val="2035363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31</a:t>
            </a:fld>
            <a:endParaRPr lang="en-US"/>
          </a:p>
        </p:txBody>
      </p:sp>
    </p:spTree>
    <p:extLst>
      <p:ext uri="{BB962C8B-B14F-4D97-AF65-F5344CB8AC3E}">
        <p14:creationId xmlns:p14="http://schemas.microsoft.com/office/powerpoint/2010/main" val="34297431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standards are created by institutions that invite groups of people from different technology companies to come together and agree on how the technologies should work in the best way to fulfill all of their use cases.</a:t>
            </a:r>
          </a:p>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33</a:t>
            </a:fld>
            <a:endParaRPr lang="en-US"/>
          </a:p>
        </p:txBody>
      </p:sp>
    </p:spTree>
    <p:extLst>
      <p:ext uri="{BB962C8B-B14F-4D97-AF65-F5344CB8AC3E}">
        <p14:creationId xmlns:p14="http://schemas.microsoft.com/office/powerpoint/2010/main" val="2464517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t>You have to be mindful of styling the </a:t>
            </a:r>
            <a:r>
              <a:rPr lang="en-US" b="1" dirty="0" smtClean="0"/>
              <a:t>baseline experience first</a:t>
            </a:r>
            <a:r>
              <a:rPr lang="en-US" dirty="0" smtClean="0"/>
              <a:t>, then adding improvements once the minimum requirements are met.</a:t>
            </a:r>
          </a:p>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34</a:t>
            </a:fld>
            <a:endParaRPr lang="en-US"/>
          </a:p>
        </p:txBody>
      </p:sp>
    </p:spTree>
    <p:extLst>
      <p:ext uri="{BB962C8B-B14F-4D97-AF65-F5344CB8AC3E}">
        <p14:creationId xmlns:p14="http://schemas.microsoft.com/office/powerpoint/2010/main" val="25716026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Accessible sites are also more effectively indexed by search engines such as Google. Making your site accessible is well worth the extra effort.</a:t>
            </a:r>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39</a:t>
            </a:fld>
            <a:endParaRPr lang="en-US"/>
          </a:p>
        </p:txBody>
      </p:sp>
    </p:spTree>
    <p:extLst>
      <p:ext uri="{BB962C8B-B14F-4D97-AF65-F5344CB8AC3E}">
        <p14:creationId xmlns:p14="http://schemas.microsoft.com/office/powerpoint/2010/main" val="440588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smtClean="0"/>
          </a:p>
        </p:txBody>
      </p:sp>
      <p:sp>
        <p:nvSpPr>
          <p:cNvPr id="4" name="Slide Number Placeholder 3"/>
          <p:cNvSpPr>
            <a:spLocks noGrp="1"/>
          </p:cNvSpPr>
          <p:nvPr>
            <p:ph type="sldNum" sz="quarter" idx="10"/>
          </p:nvPr>
        </p:nvSpPr>
        <p:spPr/>
        <p:txBody>
          <a:bodyPr/>
          <a:lstStyle/>
          <a:p>
            <a:fld id="{1EF5B950-360E-4821-B6C5-A98534A289DC}" type="slidenum">
              <a:rPr lang="en-US" smtClean="0"/>
              <a:t>6</a:t>
            </a:fld>
            <a:endParaRPr lang="en-US"/>
          </a:p>
        </p:txBody>
      </p:sp>
    </p:spTree>
    <p:extLst>
      <p:ext uri="{BB962C8B-B14F-4D97-AF65-F5344CB8AC3E}">
        <p14:creationId xmlns:p14="http://schemas.microsoft.com/office/powerpoint/2010/main" val="3630505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7</a:t>
            </a:fld>
            <a:endParaRPr lang="en-US"/>
          </a:p>
        </p:txBody>
      </p:sp>
    </p:spTree>
    <p:extLst>
      <p:ext uri="{BB962C8B-B14F-4D97-AF65-F5344CB8AC3E}">
        <p14:creationId xmlns:p14="http://schemas.microsoft.com/office/powerpoint/2010/main" val="722895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Browsers basically</a:t>
            </a:r>
            <a:r>
              <a:rPr lang="en-US" baseline="0" dirty="0" smtClean="0"/>
              <a:t> let you type any URL and also allow you to view pages</a:t>
            </a:r>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8</a:t>
            </a:fld>
            <a:endParaRPr lang="en-US"/>
          </a:p>
        </p:txBody>
      </p:sp>
    </p:spTree>
    <p:extLst>
      <p:ext uri="{BB962C8B-B14F-4D97-AF65-F5344CB8AC3E}">
        <p14:creationId xmlns:p14="http://schemas.microsoft.com/office/powerpoint/2010/main" val="19590546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9</a:t>
            </a:fld>
            <a:endParaRPr lang="en-US"/>
          </a:p>
        </p:txBody>
      </p:sp>
    </p:spTree>
    <p:extLst>
      <p:ext uri="{BB962C8B-B14F-4D97-AF65-F5344CB8AC3E}">
        <p14:creationId xmlns:p14="http://schemas.microsoft.com/office/powerpoint/2010/main" val="146284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11</a:t>
            </a:fld>
            <a:endParaRPr lang="en-US"/>
          </a:p>
        </p:txBody>
      </p:sp>
    </p:spTree>
    <p:extLst>
      <p:ext uri="{BB962C8B-B14F-4D97-AF65-F5344CB8AC3E}">
        <p14:creationId xmlns:p14="http://schemas.microsoft.com/office/powerpoint/2010/main" val="4252537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p:txBody>
      </p:sp>
      <p:sp>
        <p:nvSpPr>
          <p:cNvPr id="4" name="Slide Number Placeholder 3"/>
          <p:cNvSpPr>
            <a:spLocks noGrp="1"/>
          </p:cNvSpPr>
          <p:nvPr>
            <p:ph type="sldNum" sz="quarter" idx="10"/>
          </p:nvPr>
        </p:nvSpPr>
        <p:spPr/>
        <p:txBody>
          <a:bodyPr/>
          <a:lstStyle/>
          <a:p>
            <a:fld id="{1EF5B950-360E-4821-B6C5-A98534A289DC}" type="slidenum">
              <a:rPr lang="en-US" smtClean="0"/>
              <a:t>12</a:t>
            </a:fld>
            <a:endParaRPr lang="en-US"/>
          </a:p>
        </p:txBody>
      </p:sp>
    </p:spTree>
    <p:extLst>
      <p:ext uri="{BB962C8B-B14F-4D97-AF65-F5344CB8AC3E}">
        <p14:creationId xmlns:p14="http://schemas.microsoft.com/office/powerpoint/2010/main" val="2447766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F5B950-360E-4821-B6C5-A98534A289DC}" type="slidenum">
              <a:rPr lang="en-US" smtClean="0"/>
              <a:t>13</a:t>
            </a:fld>
            <a:endParaRPr lang="en-US"/>
          </a:p>
        </p:txBody>
      </p:sp>
    </p:spTree>
    <p:extLst>
      <p:ext uri="{BB962C8B-B14F-4D97-AF65-F5344CB8AC3E}">
        <p14:creationId xmlns:p14="http://schemas.microsoft.com/office/powerpoint/2010/main" val="2909973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3673BB31-8FF2-4F22-B1E0-D20BB32B3A0C}" type="datetime1">
              <a:rPr lang="en-US" smtClean="0"/>
              <a:t>11/6/2024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5AC88B2-26A2-4823-99DA-CA3880C0A08E}" type="slidenum">
              <a:rPr lang="en-US" smtClean="0"/>
              <a:t>‹#›</a:t>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extLst>
      <p:ext uri="{BB962C8B-B14F-4D97-AF65-F5344CB8AC3E}">
        <p14:creationId xmlns:p14="http://schemas.microsoft.com/office/powerpoint/2010/main" val="56382615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BC03D46-5655-4083-A652-89113D21963F}"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C88B2-26A2-4823-99DA-CA3880C0A08E}" type="slidenum">
              <a:rPr lang="en-US" smtClean="0"/>
              <a:t>‹#›</a:t>
            </a:fld>
            <a:endParaRPr lang="en-US"/>
          </a:p>
        </p:txBody>
      </p:sp>
    </p:spTree>
    <p:extLst>
      <p:ext uri="{BB962C8B-B14F-4D97-AF65-F5344CB8AC3E}">
        <p14:creationId xmlns:p14="http://schemas.microsoft.com/office/powerpoint/2010/main" val="1478415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9E936B2-C708-4E68-84DD-718809C4159F}"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C88B2-26A2-4823-99DA-CA3880C0A08E}" type="slidenum">
              <a:rPr lang="en-US" smtClean="0"/>
              <a:t>‹#›</a:t>
            </a:fld>
            <a:endParaRPr lang="en-US"/>
          </a:p>
        </p:txBody>
      </p:sp>
    </p:spTree>
    <p:extLst>
      <p:ext uri="{BB962C8B-B14F-4D97-AF65-F5344CB8AC3E}">
        <p14:creationId xmlns:p14="http://schemas.microsoft.com/office/powerpoint/2010/main" val="71887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8FDB6FD-8F74-4240-A9E1-FE57FBFBDC4B}" type="datetime1">
              <a:rPr lang="en-US" smtClean="0"/>
              <a:t>11/6/2024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AC88B2-26A2-4823-99DA-CA3880C0A08E}" type="slidenum">
              <a:rPr lang="en-US" smtClean="0"/>
              <a:t>‹#›</a:t>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1319238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p>
        </p:txBody>
      </p:sp>
      <p:sp>
        <p:nvSpPr>
          <p:cNvPr id="4" name="Date Placeholder 3"/>
          <p:cNvSpPr>
            <a:spLocks noGrp="1"/>
          </p:cNvSpPr>
          <p:nvPr>
            <p:ph type="dt" sz="half" idx="10"/>
          </p:nvPr>
        </p:nvSpPr>
        <p:spPr/>
        <p:txBody>
          <a:bodyPr/>
          <a:lstStyle/>
          <a:p>
            <a:fld id="{017F8040-19AC-4229-8B15-B4BFCBAADC56}" type="datetime1">
              <a:rPr lang="en-US" smtClean="0"/>
              <a:t>11/6/2024</a:t>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65AC88B2-26A2-4823-99DA-CA3880C0A08E}" type="slidenum">
              <a:rPr lang="en-US" smtClean="0"/>
              <a:t>‹#›</a:t>
            </a:fld>
            <a:endParaRPr lang="en-US"/>
          </a:p>
        </p:txBody>
      </p:sp>
    </p:spTree>
    <p:extLst>
      <p:ext uri="{BB962C8B-B14F-4D97-AF65-F5344CB8AC3E}">
        <p14:creationId xmlns:p14="http://schemas.microsoft.com/office/powerpoint/2010/main" val="388548377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354AF6B-1565-4DFA-876D-8226AA96A0E0}"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C88B2-26A2-4823-99DA-CA3880C0A08E}" type="slidenum">
              <a:rPr lang="en-US" smtClean="0"/>
              <a:t>‹#›</a:t>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7768817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p>
        </p:txBody>
      </p:sp>
      <p:sp>
        <p:nvSpPr>
          <p:cNvPr id="7" name="Date Placeholder 6"/>
          <p:cNvSpPr>
            <a:spLocks noGrp="1"/>
          </p:cNvSpPr>
          <p:nvPr>
            <p:ph type="dt" sz="half" idx="10"/>
          </p:nvPr>
        </p:nvSpPr>
        <p:spPr/>
        <p:txBody>
          <a:bodyPr/>
          <a:lstStyle/>
          <a:p>
            <a:fld id="{A8650313-2BE2-40D7-A05A-585DB22F0ECE}" type="datetime1">
              <a:rPr lang="en-US" smtClean="0"/>
              <a:t>11/6/2024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AC88B2-26A2-4823-99DA-CA3880C0A08E}" type="slidenum">
              <a:rPr lang="en-US" smtClean="0"/>
              <a:t>‹#›</a:t>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05452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788A38D-FEE6-483B-8CF5-04EFFC69647C}" type="datetime1">
              <a:rPr lang="en-US" smtClean="0"/>
              <a:t>11/6/2024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a:t>
            </a:fld>
            <a:endParaRPr lang="en-US"/>
          </a:p>
        </p:txBody>
      </p:sp>
    </p:spTree>
    <p:extLst>
      <p:ext uri="{BB962C8B-B14F-4D97-AF65-F5344CB8AC3E}">
        <p14:creationId xmlns:p14="http://schemas.microsoft.com/office/powerpoint/2010/main" val="2283374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CB90D-0B55-4EAA-BCB3-E44B73CC43D7}" type="datetime1">
              <a:rPr lang="en-US" smtClean="0"/>
              <a:t>11/6/2024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a:t>
            </a:fld>
            <a:endParaRPr lang="en-US"/>
          </a:p>
        </p:txBody>
      </p:sp>
    </p:spTree>
    <p:extLst>
      <p:ext uri="{BB962C8B-B14F-4D97-AF65-F5344CB8AC3E}">
        <p14:creationId xmlns:p14="http://schemas.microsoft.com/office/powerpoint/2010/main" val="113105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D5FACC77-FA1E-4546-B97D-BBAD332727ED}" type="datetime1">
              <a:rPr lang="en-US" smtClean="0"/>
              <a:t>11/6/2024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AC88B2-26A2-4823-99DA-CA3880C0A08E}" type="slidenum">
              <a:rPr lang="en-US" smtClean="0"/>
              <a:t>‹#›</a:t>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2830216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Edit Master text styles</a:t>
            </a:r>
          </a:p>
        </p:txBody>
      </p:sp>
      <p:sp>
        <p:nvSpPr>
          <p:cNvPr id="5" name="Date Placeholder 4"/>
          <p:cNvSpPr>
            <a:spLocks noGrp="1"/>
          </p:cNvSpPr>
          <p:nvPr>
            <p:ph type="dt" sz="half" idx="10"/>
          </p:nvPr>
        </p:nvSpPr>
        <p:spPr/>
        <p:txBody>
          <a:bodyPr/>
          <a:lstStyle/>
          <a:p>
            <a:fld id="{6D4522E5-170E-4E41-AAA1-015838EC6009}" type="datetime1">
              <a:rPr lang="en-US" smtClean="0"/>
              <a:t>11/6/2024</a:t>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65AC88B2-26A2-4823-99DA-CA3880C0A08E}" type="slidenum">
              <a:rPr lang="en-US" smtClean="0"/>
              <a:t>‹#›</a:t>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extLst>
      <p:ext uri="{BB962C8B-B14F-4D97-AF65-F5344CB8AC3E}">
        <p14:creationId xmlns:p14="http://schemas.microsoft.com/office/powerpoint/2010/main" val="765649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70D2F2F4-F84D-4A58-98D6-EA0B0C08BF55}" type="datetime1">
              <a:rPr lang="en-US" smtClean="0"/>
              <a:t>11/6/2024</a:t>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5AC88B2-26A2-4823-99DA-CA3880C0A08E}" type="slidenum">
              <a:rPr lang="en-US" smtClean="0"/>
              <a:t>‹#›</a:t>
            </a:fld>
            <a:endParaRPr lang="en-US"/>
          </a:p>
        </p:txBody>
      </p:sp>
    </p:spTree>
    <p:extLst>
      <p:ext uri="{BB962C8B-B14F-4D97-AF65-F5344CB8AC3E}">
        <p14:creationId xmlns:p14="http://schemas.microsoft.com/office/powerpoint/2010/main" val="35686379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ecma-international.org/"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a:p>
        </p:txBody>
      </p:sp>
      <p:sp>
        <p:nvSpPr>
          <p:cNvPr id="2" name="Title 1"/>
          <p:cNvSpPr>
            <a:spLocks noGrp="1"/>
          </p:cNvSpPr>
          <p:nvPr>
            <p:ph type="ctrTitle"/>
          </p:nvPr>
        </p:nvSpPr>
        <p:spPr/>
        <p:txBody>
          <a:bodyPr/>
          <a:lstStyle/>
          <a:p>
            <a:r>
              <a:rPr lang="en-US" dirty="0" smtClean="0"/>
              <a:t>The Fundamentals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1</a:t>
            </a:fld>
            <a:endParaRPr lang="en-US"/>
          </a:p>
        </p:txBody>
      </p:sp>
    </p:spTree>
    <p:extLst>
      <p:ext uri="{BB962C8B-B14F-4D97-AF65-F5344CB8AC3E}">
        <p14:creationId xmlns:p14="http://schemas.microsoft.com/office/powerpoint/2010/main" val="1482023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Page Addresses (URLs)</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10</a:t>
            </a:fld>
            <a:endParaRPr lang="en-US"/>
          </a:p>
        </p:txBody>
      </p:sp>
      <p:sp>
        <p:nvSpPr>
          <p:cNvPr id="5" name="Content Placeholder 4"/>
          <p:cNvSpPr>
            <a:spLocks noGrp="1"/>
          </p:cNvSpPr>
          <p:nvPr>
            <p:ph sz="quarter" idx="1"/>
          </p:nvPr>
        </p:nvSpPr>
        <p:spPr/>
        <p:txBody>
          <a:bodyPr/>
          <a:lstStyle/>
          <a:p>
            <a:pPr algn="just"/>
            <a:r>
              <a:rPr lang="en-US" dirty="0"/>
              <a:t>Every page and resource </a:t>
            </a:r>
            <a:r>
              <a:rPr lang="en-US" b="1" i="1" dirty="0">
                <a:solidFill>
                  <a:srgbClr val="3333FF"/>
                </a:solidFill>
              </a:rPr>
              <a:t>on the web </a:t>
            </a:r>
            <a:r>
              <a:rPr lang="en-US" dirty="0"/>
              <a:t>has its own special address called a </a:t>
            </a:r>
            <a:r>
              <a:rPr lang="en-US" b="1" dirty="0" smtClean="0"/>
              <a:t>URL</a:t>
            </a:r>
            <a:r>
              <a:rPr lang="en-US" dirty="0" smtClean="0"/>
              <a:t> </a:t>
            </a:r>
            <a:r>
              <a:rPr lang="en-US" sz="2400" i="1" dirty="0"/>
              <a:t>(pronounced “U-R-L,” not “erl</a:t>
            </a:r>
            <a:r>
              <a:rPr lang="en-US" sz="2400" i="1" dirty="0" smtClean="0"/>
              <a:t>”), </a:t>
            </a:r>
            <a:endParaRPr lang="en-US" i="1" dirty="0" smtClean="0"/>
          </a:p>
          <a:p>
            <a:pPr algn="just"/>
            <a:r>
              <a:rPr lang="en-US" dirty="0" smtClean="0"/>
              <a:t>URL </a:t>
            </a:r>
            <a:r>
              <a:rPr lang="en-US" dirty="0"/>
              <a:t>stands for </a:t>
            </a:r>
            <a:r>
              <a:rPr lang="en-US" b="1" dirty="0"/>
              <a:t>Uniform Resource Locator</a:t>
            </a:r>
            <a:r>
              <a:rPr lang="en-US" dirty="0"/>
              <a:t>. </a:t>
            </a:r>
            <a:endParaRPr lang="en-US" dirty="0" smtClean="0"/>
          </a:p>
          <a:p>
            <a:pPr algn="just"/>
            <a:r>
              <a:rPr lang="en-US" dirty="0" smtClean="0"/>
              <a:t>Some </a:t>
            </a:r>
            <a:r>
              <a:rPr lang="en-US" dirty="0"/>
              <a:t>URLs are </a:t>
            </a:r>
            <a:r>
              <a:rPr lang="en-US" dirty="0" smtClean="0"/>
              <a:t>short. </a:t>
            </a:r>
          </a:p>
          <a:p>
            <a:pPr algn="just"/>
            <a:r>
              <a:rPr lang="en-US" dirty="0" smtClean="0"/>
              <a:t>Others </a:t>
            </a:r>
            <a:r>
              <a:rPr lang="en-US" dirty="0"/>
              <a:t>may look like </a:t>
            </a:r>
            <a:r>
              <a:rPr lang="en-US" dirty="0" smtClean="0"/>
              <a:t>several </a:t>
            </a:r>
            <a:r>
              <a:rPr lang="en-US" dirty="0"/>
              <a:t>strings of characters separated by dots (periods) and slashes, </a:t>
            </a:r>
            <a:endParaRPr lang="en-US" dirty="0" smtClean="0"/>
          </a:p>
          <a:p>
            <a:pPr lvl="1" algn="just"/>
            <a:r>
              <a:rPr lang="en-US" dirty="0" smtClean="0"/>
              <a:t>However, each </a:t>
            </a:r>
            <a:r>
              <a:rPr lang="en-US" dirty="0"/>
              <a:t>part has a specific purpose.</a:t>
            </a:r>
            <a:endParaRPr lang="en-US" dirty="0" smtClean="0"/>
          </a:p>
          <a:p>
            <a:pPr algn="just"/>
            <a:endParaRPr lang="en-US" dirty="0" smtClean="0"/>
          </a:p>
          <a:p>
            <a:pPr algn="just"/>
            <a:endParaRPr lang="en-US" dirty="0"/>
          </a:p>
        </p:txBody>
      </p:sp>
      <p:pic>
        <p:nvPicPr>
          <p:cNvPr id="6"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sharpenSoften amount="50000"/>
                    </a14:imgEffect>
                    <a14:imgEffect>
                      <a14:saturation sat="400000"/>
                    </a14:imgEffect>
                  </a14:imgLayer>
                </a14:imgProps>
              </a:ext>
              <a:ext uri="{28A0092B-C50C-407E-A947-70E740481C1C}">
                <a14:useLocalDpi xmlns:a14="http://schemas.microsoft.com/office/drawing/2010/main" val="0"/>
              </a:ext>
            </a:extLst>
          </a:blip>
          <a:srcRect l="921" t="3590" r="1037"/>
          <a:stretch/>
        </p:blipFill>
        <p:spPr bwMode="auto">
          <a:xfrm>
            <a:off x="1858297" y="4660490"/>
            <a:ext cx="8367251" cy="1251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93658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Parts of a </a:t>
            </a:r>
            <a:r>
              <a:rPr lang="en-US" dirty="0" smtClean="0"/>
              <a:t>URL</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11</a:t>
            </a:fld>
            <a:endParaRPr lang="en-US"/>
          </a:p>
        </p:txBody>
      </p:sp>
      <p:sp>
        <p:nvSpPr>
          <p:cNvPr id="5" name="Content Placeholder 4"/>
          <p:cNvSpPr>
            <a:spLocks noGrp="1"/>
          </p:cNvSpPr>
          <p:nvPr>
            <p:ph sz="quarter" idx="1"/>
          </p:nvPr>
        </p:nvSpPr>
        <p:spPr/>
        <p:txBody>
          <a:bodyPr/>
          <a:lstStyle/>
          <a:p>
            <a:r>
              <a:rPr lang="en-US" dirty="0" smtClean="0"/>
              <a:t>A </a:t>
            </a:r>
            <a:r>
              <a:rPr lang="en-US" dirty="0"/>
              <a:t>complete URL is generally made up of three components: </a:t>
            </a:r>
            <a:endParaRPr lang="en-US" dirty="0" smtClean="0"/>
          </a:p>
          <a:p>
            <a:pPr lvl="1"/>
            <a:r>
              <a:rPr lang="en-US" dirty="0" smtClean="0"/>
              <a:t>the </a:t>
            </a:r>
            <a:r>
              <a:rPr lang="en-US" dirty="0"/>
              <a:t>protocol, </a:t>
            </a:r>
            <a:endParaRPr lang="en-US" dirty="0" smtClean="0"/>
          </a:p>
          <a:p>
            <a:pPr lvl="1"/>
            <a:r>
              <a:rPr lang="en-US" dirty="0" smtClean="0"/>
              <a:t>the </a:t>
            </a:r>
            <a:r>
              <a:rPr lang="en-US" dirty="0"/>
              <a:t>site name, and </a:t>
            </a:r>
            <a:endParaRPr lang="en-US" dirty="0" smtClean="0"/>
          </a:p>
          <a:p>
            <a:pPr lvl="1"/>
            <a:r>
              <a:rPr lang="en-US" dirty="0" smtClean="0"/>
              <a:t>the </a:t>
            </a:r>
            <a:r>
              <a:rPr lang="en-US" dirty="0"/>
              <a:t>absolute path to </a:t>
            </a:r>
            <a:r>
              <a:rPr lang="en-US" dirty="0" smtClean="0"/>
              <a:t>the </a:t>
            </a:r>
            <a:r>
              <a:rPr lang="en-US" dirty="0"/>
              <a:t>document or resource</a:t>
            </a:r>
            <a:r>
              <a:rPr lang="en-US" dirty="0" smtClean="0"/>
              <a:t>,</a:t>
            </a:r>
          </a:p>
          <a:p>
            <a:pPr lvl="1"/>
            <a:endParaRPr lang="en-US" dirty="0"/>
          </a:p>
        </p:txBody>
      </p:sp>
      <p:pic>
        <p:nvPicPr>
          <p:cNvPr id="6" name="Picture 5"/>
          <p:cNvPicPr>
            <a:picLocks noChangeAspect="1"/>
          </p:cNvPicPr>
          <p:nvPr/>
        </p:nvPicPr>
        <p:blipFill>
          <a:blip r:embed="rId3"/>
          <a:stretch>
            <a:fillRect/>
          </a:stretch>
        </p:blipFill>
        <p:spPr>
          <a:xfrm>
            <a:off x="1879651" y="3476471"/>
            <a:ext cx="7724775" cy="2028825"/>
          </a:xfrm>
          <a:prstGeom prst="rect">
            <a:avLst/>
          </a:prstGeom>
        </p:spPr>
      </p:pic>
    </p:spTree>
    <p:extLst>
      <p:ext uri="{BB962C8B-B14F-4D97-AF65-F5344CB8AC3E}">
        <p14:creationId xmlns:p14="http://schemas.microsoft.com/office/powerpoint/2010/main" val="42435703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12</a:t>
            </a:fld>
            <a:endParaRPr lang="en-US"/>
          </a:p>
        </p:txBody>
      </p:sp>
      <p:sp>
        <p:nvSpPr>
          <p:cNvPr id="5" name="Content Placeholder 4"/>
          <p:cNvSpPr>
            <a:spLocks noGrp="1"/>
          </p:cNvSpPr>
          <p:nvPr>
            <p:ph sz="quarter" idx="1"/>
          </p:nvPr>
        </p:nvSpPr>
        <p:spPr/>
        <p:txBody>
          <a:bodyPr>
            <a:normAutofit/>
          </a:bodyPr>
          <a:lstStyle/>
          <a:p>
            <a:pPr marL="514350" indent="-514350">
              <a:buFont typeface="+mj-lt"/>
              <a:buAutoNum type="arabicPeriod"/>
            </a:pPr>
            <a:r>
              <a:rPr lang="en-US" b="1" dirty="0"/>
              <a:t>http</a:t>
            </a:r>
            <a:r>
              <a:rPr lang="en-US" b="1" dirty="0" smtClean="0"/>
              <a:t>:// </a:t>
            </a:r>
            <a:r>
              <a:rPr lang="en-US" dirty="0" smtClean="0"/>
              <a:t>: The </a:t>
            </a:r>
            <a:r>
              <a:rPr lang="en-US" dirty="0"/>
              <a:t>letters “HTTP” let the server know to use </a:t>
            </a:r>
            <a:r>
              <a:rPr lang="en-US" dirty="0" err="1"/>
              <a:t>HyperText</a:t>
            </a:r>
            <a:r>
              <a:rPr lang="en-US" dirty="0"/>
              <a:t> Transfer Protocol, or </a:t>
            </a:r>
            <a:r>
              <a:rPr lang="en-US" dirty="0" smtClean="0"/>
              <a:t>get the server </a:t>
            </a:r>
            <a:r>
              <a:rPr lang="en-US" dirty="0"/>
              <a:t>into “web mode.” </a:t>
            </a:r>
            <a:endParaRPr lang="en-US" dirty="0" smtClean="0"/>
          </a:p>
          <a:p>
            <a:pPr marL="514350" indent="-514350">
              <a:buFont typeface="+mj-lt"/>
              <a:buAutoNum type="arabicPeriod"/>
            </a:pPr>
            <a:r>
              <a:rPr lang="en-US" b="1" dirty="0" smtClean="0"/>
              <a:t>www.example.com</a:t>
            </a:r>
            <a:r>
              <a:rPr lang="en-US" dirty="0" smtClean="0"/>
              <a:t>: This portion of the URL identifies the website by its domain name. The </a:t>
            </a:r>
            <a:r>
              <a:rPr lang="en-US" dirty="0"/>
              <a:t>domain name is “</a:t>
            </a:r>
            <a:r>
              <a:rPr lang="en-US" dirty="0" smtClean="0"/>
              <a:t>example.com” .The “www.” part at the beginning is the particular hostname at that domain.</a:t>
            </a:r>
          </a:p>
          <a:p>
            <a:pPr lvl="2" algn="just"/>
            <a:r>
              <a:rPr lang="en-US" i="1" dirty="0" smtClean="0"/>
              <a:t>The hostname “www” has become a convention, but is not a rule. In fact, sometimes the hostname may be omitted.  There </a:t>
            </a:r>
            <a:r>
              <a:rPr lang="en-US" i="1" dirty="0"/>
              <a:t>can be more than one website at a domain (called subdomains). For example, there might also be “development.example.com,” “clients.example.com,” and so on</a:t>
            </a:r>
            <a:r>
              <a:rPr lang="en-US" i="1" dirty="0" smtClean="0"/>
              <a:t>.</a:t>
            </a:r>
          </a:p>
          <a:p>
            <a:pPr marL="514350" indent="-514350">
              <a:buFont typeface="+mj-lt"/>
              <a:buAutoNum type="arabicPeriod"/>
            </a:pPr>
            <a:r>
              <a:rPr lang="en-US" b="1" dirty="0" smtClean="0"/>
              <a:t>/2018/samples/first.html </a:t>
            </a:r>
            <a:r>
              <a:rPr lang="en-US" dirty="0" smtClean="0"/>
              <a:t>: The </a:t>
            </a:r>
            <a:r>
              <a:rPr lang="en-US" dirty="0"/>
              <a:t>words separated by slashes are the directory names, starting with the root directory of the host (as indicated by the initial /). </a:t>
            </a:r>
          </a:p>
          <a:p>
            <a:pPr marL="514350" indent="-514350">
              <a:buFont typeface="+mj-lt"/>
              <a:buAutoNum type="arabicPeriod"/>
            </a:pPr>
            <a:endParaRPr lang="en-US" dirty="0"/>
          </a:p>
        </p:txBody>
      </p:sp>
      <p:pic>
        <p:nvPicPr>
          <p:cNvPr id="6" name="Picture 5"/>
          <p:cNvPicPr>
            <a:picLocks noChangeAspect="1"/>
          </p:cNvPicPr>
          <p:nvPr/>
        </p:nvPicPr>
        <p:blipFill rotWithShape="1">
          <a:blip r:embed="rId3"/>
          <a:srcRect b="11915"/>
          <a:stretch/>
        </p:blipFill>
        <p:spPr>
          <a:xfrm>
            <a:off x="2222090" y="189380"/>
            <a:ext cx="7730398" cy="1108478"/>
          </a:xfrm>
          <a:prstGeom prst="rect">
            <a:avLst/>
          </a:prstGeom>
        </p:spPr>
      </p:pic>
    </p:spTree>
    <p:extLst>
      <p:ext uri="{BB962C8B-B14F-4D97-AF65-F5344CB8AC3E}">
        <p14:creationId xmlns:p14="http://schemas.microsoft.com/office/powerpoint/2010/main" val="16588766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Ice breaker </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13</a:t>
            </a:fld>
            <a:endParaRPr lang="en-US"/>
          </a:p>
        </p:txBody>
      </p:sp>
      <p:sp>
        <p:nvSpPr>
          <p:cNvPr id="5" name="Content Placeholder 4"/>
          <p:cNvSpPr>
            <a:spLocks noGrp="1"/>
          </p:cNvSpPr>
          <p:nvPr>
            <p:ph sz="quarter" idx="1"/>
          </p:nvPr>
        </p:nvSpPr>
        <p:spPr/>
        <p:txBody>
          <a:bodyPr>
            <a:normAutofit/>
          </a:bodyPr>
          <a:lstStyle/>
          <a:p>
            <a:r>
              <a:rPr lang="en-US" sz="4000" dirty="0" smtClean="0"/>
              <a:t>Where is the absolute path in the following URL?</a:t>
            </a:r>
          </a:p>
          <a:p>
            <a:r>
              <a:rPr lang="en-US" sz="4000" dirty="0" smtClean="0"/>
              <a:t>How does the server know which webpage to retrieve?</a:t>
            </a:r>
          </a:p>
          <a:p>
            <a:pPr marL="0" indent="0" algn="ctr">
              <a:buNone/>
            </a:pPr>
            <a:r>
              <a:rPr lang="en-US" sz="4400" b="1" dirty="0">
                <a:solidFill>
                  <a:srgbClr val="FF0000"/>
                </a:solidFill>
              </a:rPr>
              <a:t>http://www.paradigm.com</a:t>
            </a:r>
          </a:p>
        </p:txBody>
      </p:sp>
    </p:spTree>
    <p:extLst>
      <p:ext uri="{BB962C8B-B14F-4D97-AF65-F5344CB8AC3E}">
        <p14:creationId xmlns:p14="http://schemas.microsoft.com/office/powerpoint/2010/main" val="16554447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Pointing to default files</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14</a:t>
            </a:fld>
            <a:endParaRPr lang="en-US"/>
          </a:p>
        </p:txBody>
      </p:sp>
      <p:sp>
        <p:nvSpPr>
          <p:cNvPr id="5" name="Content Placeholder 4"/>
          <p:cNvSpPr>
            <a:spLocks noGrp="1"/>
          </p:cNvSpPr>
          <p:nvPr>
            <p:ph sz="quarter" idx="1"/>
          </p:nvPr>
        </p:nvSpPr>
        <p:spPr/>
        <p:txBody>
          <a:bodyPr/>
          <a:lstStyle/>
          <a:p>
            <a:pPr algn="just"/>
            <a:r>
              <a:rPr lang="en-US" dirty="0"/>
              <a:t>Many addresses </a:t>
            </a:r>
            <a:r>
              <a:rPr lang="en-US" i="1" dirty="0"/>
              <a:t>do not include a filename</a:t>
            </a:r>
            <a:r>
              <a:rPr lang="en-US" dirty="0"/>
              <a:t>, but simply point to a directory, like </a:t>
            </a:r>
            <a:r>
              <a:rPr lang="en-US" dirty="0" smtClean="0"/>
              <a:t>this: </a:t>
            </a:r>
            <a:r>
              <a:rPr lang="en-US" b="1" dirty="0" smtClean="0">
                <a:solidFill>
                  <a:srgbClr val="FF0000"/>
                </a:solidFill>
              </a:rPr>
              <a:t>http</a:t>
            </a:r>
            <a:r>
              <a:rPr lang="en-US" b="1" dirty="0">
                <a:solidFill>
                  <a:srgbClr val="FF0000"/>
                </a:solidFill>
              </a:rPr>
              <a:t>://</a:t>
            </a:r>
            <a:r>
              <a:rPr lang="en-US" b="1" dirty="0" smtClean="0">
                <a:solidFill>
                  <a:srgbClr val="FF0000"/>
                </a:solidFill>
              </a:rPr>
              <a:t>www.paradigm.com</a:t>
            </a:r>
          </a:p>
          <a:p>
            <a:pPr algn="just"/>
            <a:r>
              <a:rPr lang="en-US" dirty="0"/>
              <a:t>When a server receives a request for a </a:t>
            </a:r>
            <a:r>
              <a:rPr lang="en-US" b="1" dirty="0"/>
              <a:t>directory name </a:t>
            </a:r>
            <a:r>
              <a:rPr lang="en-US" b="1" dirty="0" smtClean="0"/>
              <a:t>instead of a </a:t>
            </a:r>
            <a:r>
              <a:rPr lang="en-US" b="1" i="1" u="sng" dirty="0"/>
              <a:t>specific file</a:t>
            </a:r>
            <a:r>
              <a:rPr lang="en-US" dirty="0"/>
              <a:t>, it looks in </a:t>
            </a:r>
            <a:r>
              <a:rPr lang="en-US" dirty="0" smtClean="0"/>
              <a:t>the given </a:t>
            </a:r>
            <a:r>
              <a:rPr lang="en-US" dirty="0"/>
              <a:t>directory for a default document, typically named </a:t>
            </a:r>
            <a:r>
              <a:rPr lang="en-US" b="1" dirty="0" smtClean="0">
                <a:solidFill>
                  <a:srgbClr val="FF0000"/>
                </a:solidFill>
              </a:rPr>
              <a:t>index.html</a:t>
            </a:r>
            <a:r>
              <a:rPr lang="en-US" dirty="0" smtClean="0"/>
              <a:t> </a:t>
            </a:r>
          </a:p>
          <a:p>
            <a:pPr algn="just"/>
            <a:r>
              <a:rPr lang="en-US" dirty="0" smtClean="0"/>
              <a:t>So </a:t>
            </a:r>
            <a:r>
              <a:rPr lang="en-US" dirty="0"/>
              <a:t>when someone types the previous URLs into his browser, what he’ll actually see is </a:t>
            </a:r>
            <a:r>
              <a:rPr lang="en-US" dirty="0" smtClean="0"/>
              <a:t>this</a:t>
            </a:r>
            <a:r>
              <a:rPr lang="en-US" b="1" dirty="0" smtClean="0">
                <a:solidFill>
                  <a:srgbClr val="FF0000"/>
                </a:solidFill>
              </a:rPr>
              <a:t>: http</a:t>
            </a:r>
            <a:r>
              <a:rPr lang="en-US" b="1" dirty="0">
                <a:solidFill>
                  <a:srgbClr val="FF0000"/>
                </a:solidFill>
              </a:rPr>
              <a:t>://</a:t>
            </a:r>
            <a:r>
              <a:rPr lang="en-US" b="1" dirty="0" smtClean="0">
                <a:solidFill>
                  <a:srgbClr val="FF0000"/>
                </a:solidFill>
              </a:rPr>
              <a:t>www.paradigm.com/index.html</a:t>
            </a:r>
          </a:p>
          <a:p>
            <a:pPr algn="just"/>
            <a:r>
              <a:rPr lang="en-US" dirty="0"/>
              <a:t>The name of the default file (also referred to as the </a:t>
            </a:r>
            <a:r>
              <a:rPr lang="en-US" b="1" dirty="0">
                <a:solidFill>
                  <a:srgbClr val="00B050"/>
                </a:solidFill>
              </a:rPr>
              <a:t>index file</a:t>
            </a:r>
            <a:r>
              <a:rPr lang="en-US" dirty="0"/>
              <a:t>) may vary, and depends on how the server is configured</a:t>
            </a:r>
            <a:r>
              <a:rPr lang="en-US" dirty="0" smtClean="0"/>
              <a:t>.</a:t>
            </a:r>
          </a:p>
          <a:p>
            <a:pPr lvl="1" algn="just"/>
            <a:r>
              <a:rPr lang="en-US" dirty="0" smtClean="0"/>
              <a:t>some </a:t>
            </a:r>
            <a:r>
              <a:rPr lang="en-US" dirty="0"/>
              <a:t>servers use the filename </a:t>
            </a:r>
            <a:r>
              <a:rPr lang="en-US" b="1" dirty="0" smtClean="0">
                <a:solidFill>
                  <a:srgbClr val="FF0066"/>
                </a:solidFill>
              </a:rPr>
              <a:t>default.htm</a:t>
            </a:r>
            <a:r>
              <a:rPr lang="en-US" b="1" dirty="0">
                <a:solidFill>
                  <a:srgbClr val="FF0066"/>
                </a:solidFill>
              </a:rPr>
              <a:t>l</a:t>
            </a:r>
          </a:p>
          <a:p>
            <a:pPr algn="just"/>
            <a:endParaRPr lang="en-US" dirty="0" smtClean="0"/>
          </a:p>
        </p:txBody>
      </p:sp>
    </p:spTree>
    <p:extLst>
      <p:ext uri="{BB962C8B-B14F-4D97-AF65-F5344CB8AC3E}">
        <p14:creationId xmlns:p14="http://schemas.microsoft.com/office/powerpoint/2010/main" val="3073629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Website, Webpage, Web App</a:t>
            </a:r>
            <a:endParaRPr lang="en-US" dirty="0"/>
          </a:p>
        </p:txBody>
      </p:sp>
      <p:sp>
        <p:nvSpPr>
          <p:cNvPr id="3" name="Content Placeholder 2"/>
          <p:cNvSpPr>
            <a:spLocks noGrp="1"/>
          </p:cNvSpPr>
          <p:nvPr>
            <p:ph sz="quarter" idx="1"/>
          </p:nvPr>
        </p:nvSpPr>
        <p:spPr/>
        <p:txBody>
          <a:bodyPr anchor="ctr">
            <a:normAutofit/>
          </a:bodyPr>
          <a:lstStyle/>
          <a:p>
            <a:pPr algn="just"/>
            <a:r>
              <a:rPr lang="en-US" sz="2800" dirty="0" smtClean="0"/>
              <a:t>A website is a </a:t>
            </a:r>
            <a:r>
              <a:rPr lang="en-US" sz="2800" i="1" dirty="0" smtClean="0">
                <a:solidFill>
                  <a:srgbClr val="FF0000"/>
                </a:solidFill>
              </a:rPr>
              <a:t>group</a:t>
            </a:r>
            <a:r>
              <a:rPr lang="en-US" sz="2800" dirty="0" smtClean="0"/>
              <a:t> of globally accessible, interlinked </a:t>
            </a:r>
            <a:r>
              <a:rPr lang="en-US" sz="2800" dirty="0" smtClean="0">
                <a:solidFill>
                  <a:srgbClr val="FF0000"/>
                </a:solidFill>
              </a:rPr>
              <a:t>web pages </a:t>
            </a:r>
            <a:r>
              <a:rPr lang="en-US" sz="2800" dirty="0" smtClean="0"/>
              <a:t>which have a single domain name. Examples ???</a:t>
            </a:r>
          </a:p>
          <a:p>
            <a:pPr lvl="1" algn="just"/>
            <a:r>
              <a:rPr lang="en-US" sz="2800" dirty="0"/>
              <a:t>A webpage </a:t>
            </a:r>
            <a:r>
              <a:rPr lang="en-US" sz="2800" dirty="0" smtClean="0"/>
              <a:t>is part of a website</a:t>
            </a:r>
            <a:endParaRPr lang="en-US" sz="2800" dirty="0"/>
          </a:p>
          <a:p>
            <a:pPr lvl="1" algn="just"/>
            <a:r>
              <a:rPr lang="en-US" sz="2800" dirty="0" smtClean="0"/>
              <a:t>A webpage is a </a:t>
            </a:r>
            <a:r>
              <a:rPr lang="en-US" sz="2800" i="1" dirty="0" smtClean="0"/>
              <a:t>single</a:t>
            </a:r>
            <a:r>
              <a:rPr lang="en-US" sz="2800" dirty="0" smtClean="0"/>
              <a:t> document on the web which uses a unique URL</a:t>
            </a:r>
          </a:p>
          <a:p>
            <a:pPr lvl="1" algn="just"/>
            <a:r>
              <a:rPr lang="en-US" sz="2800" dirty="0" smtClean="0"/>
              <a:t>A web page is a text file that contains text, images, hyperlinks, and sound</a:t>
            </a:r>
          </a:p>
          <a:p>
            <a:pPr algn="just"/>
            <a:r>
              <a:rPr lang="en-US" sz="2800" dirty="0" smtClean="0"/>
              <a:t>Web Apps are Internet-enabled apps that are accessed through a web browser. Therefore, you don’t require to download or install them. Examples ??</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15</a:t>
            </a:fld>
            <a:endParaRPr lang="en-US"/>
          </a:p>
        </p:txBody>
      </p:sp>
    </p:spTree>
    <p:extLst>
      <p:ext uri="{BB962C8B-B14F-4D97-AF65-F5344CB8AC3E}">
        <p14:creationId xmlns:p14="http://schemas.microsoft.com/office/powerpoint/2010/main" val="20744956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16</a:t>
            </a:fld>
            <a:endParaRPr lang="en-US"/>
          </a:p>
        </p:txBody>
      </p:sp>
      <p:sp>
        <p:nvSpPr>
          <p:cNvPr id="5" name="Title 4"/>
          <p:cNvSpPr>
            <a:spLocks noGrp="1"/>
          </p:cNvSpPr>
          <p:nvPr>
            <p:ph type="ctrTitle"/>
          </p:nvPr>
        </p:nvSpPr>
        <p:spPr/>
        <p:txBody>
          <a:bodyPr/>
          <a:lstStyle/>
          <a:p>
            <a:r>
              <a:rPr lang="en-US" dirty="0"/>
              <a:t>Network </a:t>
            </a:r>
            <a:r>
              <a:rPr lang="en-US" dirty="0" smtClean="0"/>
              <a:t>Architecture of the web</a:t>
            </a:r>
            <a:endParaRPr lang="en-US" dirty="0"/>
          </a:p>
        </p:txBody>
      </p:sp>
    </p:spTree>
    <p:extLst>
      <p:ext uri="{BB962C8B-B14F-4D97-AF65-F5344CB8AC3E}">
        <p14:creationId xmlns:p14="http://schemas.microsoft.com/office/powerpoint/2010/main" val="41949084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Client-Server Architecture</a:t>
            </a:r>
            <a:endParaRPr lang="en-US" dirty="0"/>
          </a:p>
        </p:txBody>
      </p:sp>
      <p:sp>
        <p:nvSpPr>
          <p:cNvPr id="3" name="Content Placeholder 2"/>
          <p:cNvSpPr>
            <a:spLocks noGrp="1"/>
          </p:cNvSpPr>
          <p:nvPr>
            <p:ph sz="quarter" idx="1"/>
          </p:nvPr>
        </p:nvSpPr>
        <p:spPr/>
        <p:txBody>
          <a:bodyPr anchor="t">
            <a:normAutofit/>
          </a:bodyPr>
          <a:lstStyle/>
          <a:p>
            <a:pPr algn="just"/>
            <a:r>
              <a:rPr lang="en-US" dirty="0"/>
              <a:t>The </a:t>
            </a:r>
            <a:r>
              <a:rPr lang="en-US" b="1" dirty="0"/>
              <a:t>Web</a:t>
            </a:r>
            <a:r>
              <a:rPr lang="en-US" dirty="0"/>
              <a:t> is an example of </a:t>
            </a:r>
            <a:r>
              <a:rPr lang="en-US" dirty="0" smtClean="0"/>
              <a:t>a system that uses </a:t>
            </a:r>
            <a:r>
              <a:rPr lang="en-US" i="1" dirty="0">
                <a:solidFill>
                  <a:srgbClr val="FF0000"/>
                </a:solidFill>
              </a:rPr>
              <a:t>client-server</a:t>
            </a:r>
            <a:r>
              <a:rPr lang="en-US" dirty="0">
                <a:solidFill>
                  <a:srgbClr val="FF0000"/>
                </a:solidFill>
              </a:rPr>
              <a:t> </a:t>
            </a:r>
            <a:r>
              <a:rPr lang="en-US" dirty="0" smtClean="0"/>
              <a:t>architecture. </a:t>
            </a:r>
            <a:endParaRPr lang="en-US" dirty="0"/>
          </a:p>
          <a:p>
            <a:pPr algn="just"/>
            <a:r>
              <a:rPr lang="en-US" dirty="0" smtClean="0"/>
              <a:t>Network </a:t>
            </a:r>
            <a:r>
              <a:rPr lang="en-US" dirty="0"/>
              <a:t>Architecture is the way network services and devices are structured together to serve the connectivity needs of client devices and </a:t>
            </a:r>
            <a:r>
              <a:rPr lang="en-US" dirty="0" smtClean="0"/>
              <a:t>applications. </a:t>
            </a:r>
          </a:p>
          <a:p>
            <a:pPr algn="just"/>
            <a:r>
              <a:rPr lang="en-US" dirty="0" smtClean="0"/>
              <a:t>In </a:t>
            </a:r>
            <a:r>
              <a:rPr lang="en-US" b="1" dirty="0" smtClean="0">
                <a:solidFill>
                  <a:srgbClr val="0070C0"/>
                </a:solidFill>
              </a:rPr>
              <a:t>client-server architecture </a:t>
            </a:r>
            <a:r>
              <a:rPr lang="en-US" dirty="0" smtClean="0"/>
              <a:t>every </a:t>
            </a:r>
            <a:r>
              <a:rPr lang="en-US" dirty="0"/>
              <a:t>process or computer in </a:t>
            </a:r>
            <a:r>
              <a:rPr lang="en-US" dirty="0" smtClean="0"/>
              <a:t>the </a:t>
            </a:r>
            <a:r>
              <a:rPr lang="en-US" dirty="0"/>
              <a:t>network functions as a server or client</a:t>
            </a:r>
            <a:r>
              <a:rPr lang="en-US" dirty="0" smtClean="0"/>
              <a:t>.</a:t>
            </a:r>
          </a:p>
          <a:p>
            <a:pPr algn="just"/>
            <a:r>
              <a:rPr lang="en-US" dirty="0" smtClean="0"/>
              <a:t>The web </a:t>
            </a:r>
            <a:r>
              <a:rPr lang="en-US" dirty="0"/>
              <a:t>consists of </a:t>
            </a:r>
            <a:r>
              <a:rPr lang="en-US" i="1" dirty="0"/>
              <a:t>web servers</a:t>
            </a:r>
            <a:r>
              <a:rPr lang="en-US" dirty="0"/>
              <a:t>, which are </a:t>
            </a:r>
            <a:r>
              <a:rPr lang="en-US" dirty="0" smtClean="0"/>
              <a:t>computers </a:t>
            </a:r>
            <a:r>
              <a:rPr lang="en-US" dirty="0"/>
              <a:t>with information to provide, and </a:t>
            </a:r>
            <a:r>
              <a:rPr lang="en-US" i="1" dirty="0"/>
              <a:t>web clients</a:t>
            </a:r>
            <a:r>
              <a:rPr lang="en-US" dirty="0"/>
              <a:t> (aka, browsers), which are consumers of information</a:t>
            </a:r>
            <a:r>
              <a:rPr lang="en-US" dirty="0" smtClean="0"/>
              <a:t>.</a:t>
            </a:r>
          </a:p>
          <a:p>
            <a:pPr lvl="1" algn="just"/>
            <a:r>
              <a:rPr lang="en-US" dirty="0" smtClean="0"/>
              <a:t>Do you know of any other kind of </a:t>
            </a:r>
            <a:r>
              <a:rPr lang="en-US" i="1" dirty="0"/>
              <a:t>network </a:t>
            </a:r>
            <a:r>
              <a:rPr lang="en-US" i="1" dirty="0" smtClean="0"/>
              <a:t>architecture</a:t>
            </a:r>
            <a:r>
              <a:rPr lang="en-US" dirty="0" smtClean="0"/>
              <a:t>??</a:t>
            </a:r>
          </a:p>
          <a:p>
            <a:pPr algn="just"/>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17</a:t>
            </a:fld>
            <a:endParaRPr lang="en-US"/>
          </a:p>
        </p:txBody>
      </p:sp>
    </p:spTree>
    <p:extLst>
      <p:ext uri="{BB962C8B-B14F-4D97-AF65-F5344CB8AC3E}">
        <p14:creationId xmlns:p14="http://schemas.microsoft.com/office/powerpoint/2010/main" val="344999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Client-Server </a:t>
            </a:r>
            <a:r>
              <a:rPr lang="en-US" dirty="0" smtClean="0"/>
              <a:t>Architecture Cont’d</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60C0C6-B957-4CD0-8CE7-501F412DCC1C}" type="slidenum">
              <a:rPr lang="en-US" smtClean="0"/>
              <a:t>18</a:t>
            </a:fld>
            <a:endParaRPr lang="en-US"/>
          </a:p>
        </p:txBody>
      </p:sp>
      <p:sp>
        <p:nvSpPr>
          <p:cNvPr id="5" name="Content Placeholder 4"/>
          <p:cNvSpPr>
            <a:spLocks noGrp="1"/>
          </p:cNvSpPr>
          <p:nvPr>
            <p:ph sz="quarter" idx="1"/>
          </p:nvPr>
        </p:nvSpPr>
        <p:spPr/>
        <p:txBody>
          <a:bodyPr anchor="ctr"/>
          <a:lstStyle/>
          <a:p>
            <a:r>
              <a:rPr lang="en-US" b="1" dirty="0"/>
              <a:t>Client – </a:t>
            </a:r>
            <a:r>
              <a:rPr lang="en-US" dirty="0"/>
              <a:t>The client can be any computer that requests something from the server. For example</a:t>
            </a:r>
            <a:r>
              <a:rPr lang="en-US" b="1" i="1" dirty="0"/>
              <a:t> </a:t>
            </a:r>
            <a:r>
              <a:rPr lang="en-US" dirty="0"/>
              <a:t>– </a:t>
            </a:r>
            <a:r>
              <a:rPr lang="en-US" dirty="0" smtClean="0"/>
              <a:t>when visiting </a:t>
            </a:r>
            <a:r>
              <a:rPr lang="en-US" dirty="0"/>
              <a:t>any website we request </a:t>
            </a:r>
            <a:r>
              <a:rPr lang="en-US" dirty="0" smtClean="0"/>
              <a:t>a </a:t>
            </a:r>
            <a:r>
              <a:rPr lang="en-US" dirty="0"/>
              <a:t>webpage </a:t>
            </a:r>
            <a:r>
              <a:rPr lang="en-US" dirty="0" smtClean="0"/>
              <a:t>using a browser. </a:t>
            </a:r>
            <a:r>
              <a:rPr lang="en-US" dirty="0"/>
              <a:t>(here we act as a client)</a:t>
            </a:r>
          </a:p>
          <a:p>
            <a:r>
              <a:rPr lang="en-US" b="1" dirty="0"/>
              <a:t>Server – </a:t>
            </a:r>
            <a:r>
              <a:rPr lang="en-US" dirty="0"/>
              <a:t>On the other hand, the </a:t>
            </a:r>
            <a:r>
              <a:rPr lang="en-US" dirty="0" smtClean="0"/>
              <a:t>server </a:t>
            </a:r>
            <a:r>
              <a:rPr lang="en-US" dirty="0"/>
              <a:t>is the computer that is designed to serve the requests to the client. For the same example, the client asks for a</a:t>
            </a:r>
            <a:r>
              <a:rPr lang="en-US" dirty="0" smtClean="0"/>
              <a:t> </a:t>
            </a:r>
            <a:r>
              <a:rPr lang="en-US" dirty="0"/>
              <a:t>webpage then the server responds with the webpage to the client</a:t>
            </a:r>
            <a:r>
              <a:rPr lang="en-US" dirty="0" smtClean="0"/>
              <a:t>. The server</a:t>
            </a:r>
          </a:p>
          <a:p>
            <a:pPr lvl="1"/>
            <a:r>
              <a:rPr lang="en-US" dirty="0" smtClean="0"/>
              <a:t>Stores </a:t>
            </a:r>
            <a:r>
              <a:rPr lang="en-US" dirty="0"/>
              <a:t>and </a:t>
            </a:r>
            <a:r>
              <a:rPr lang="en-US" dirty="0" smtClean="0"/>
              <a:t>protects </a:t>
            </a:r>
            <a:r>
              <a:rPr lang="en-US" dirty="0"/>
              <a:t>data </a:t>
            </a:r>
          </a:p>
          <a:p>
            <a:pPr lvl="1"/>
            <a:r>
              <a:rPr lang="en-US" dirty="0" smtClean="0"/>
              <a:t>Processes </a:t>
            </a:r>
            <a:r>
              <a:rPr lang="en-US" dirty="0"/>
              <a:t>requests from clients</a:t>
            </a:r>
          </a:p>
          <a:p>
            <a:pPr lvl="1"/>
            <a:r>
              <a:rPr lang="en-US" dirty="0"/>
              <a:t>Is always </a:t>
            </a:r>
            <a:r>
              <a:rPr lang="en-US" dirty="0" smtClean="0"/>
              <a:t>on</a:t>
            </a:r>
            <a:endParaRPr lang="en-US" dirty="0"/>
          </a:p>
          <a:p>
            <a:endParaRPr lang="en-US" dirty="0"/>
          </a:p>
        </p:txBody>
      </p:sp>
    </p:spTree>
    <p:extLst>
      <p:ext uri="{BB962C8B-B14F-4D97-AF65-F5344CB8AC3E}">
        <p14:creationId xmlns:p14="http://schemas.microsoft.com/office/powerpoint/2010/main" val="26101819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HTTP protocol</a:t>
            </a:r>
          </a:p>
        </p:txBody>
      </p:sp>
      <p:sp>
        <p:nvSpPr>
          <p:cNvPr id="3" name="Content Placeholder 2"/>
          <p:cNvSpPr>
            <a:spLocks noGrp="1"/>
          </p:cNvSpPr>
          <p:nvPr>
            <p:ph sz="quarter" idx="1"/>
          </p:nvPr>
        </p:nvSpPr>
        <p:spPr>
          <a:xfrm>
            <a:off x="1219200" y="1230086"/>
            <a:ext cx="10363200" cy="4572000"/>
          </a:xfrm>
        </p:spPr>
        <p:txBody>
          <a:bodyPr>
            <a:normAutofit/>
          </a:bodyPr>
          <a:lstStyle/>
          <a:p>
            <a:r>
              <a:rPr lang="en-US" sz="2400" dirty="0" smtClean="0"/>
              <a:t>HTTP </a:t>
            </a:r>
            <a:r>
              <a:rPr lang="en-US" sz="2400" dirty="0"/>
              <a:t>is the underlying protocol used by the World Wide Web</a:t>
            </a:r>
            <a:r>
              <a:rPr lang="en-US" sz="2400" dirty="0" smtClean="0"/>
              <a: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19</a:t>
            </a:fld>
            <a:endParaRPr lang="en-US"/>
          </a:p>
        </p:txBody>
      </p:sp>
      <p:pic>
        <p:nvPicPr>
          <p:cNvPr id="1026" name="Picture 2" descr="https://lh7-rt.googleusercontent.com/docsz/AD_4nXdIgjYV7dyvgwiezLW2rxZr99-wbu5x9Lmd0_j-mtrDyNp15A146pAlUp3KbGYsB3xHxqPGZX9e09DGcmTZqUkZZ0f8u_1j1RP-Shab1KL_15bzmkS1DMCSRiJtM6vG9YXeZivirq84w_PoCvGGS1dbPsQs?key=Z1Cjofeu-7W0Mr-qJSCJP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787752"/>
            <a:ext cx="8882743" cy="4384448"/>
          </a:xfrm>
          <a:prstGeom prst="rect">
            <a:avLst/>
          </a:prstGeom>
          <a:noFill/>
          <a:ln w="19050">
            <a:solidFill>
              <a:schemeClr val="accent1">
                <a:lumMod val="20000"/>
                <a:lumOff val="80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4409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outcomes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2</a:t>
            </a:fld>
            <a:endParaRPr lang="en-US"/>
          </a:p>
        </p:txBody>
      </p:sp>
      <p:sp>
        <p:nvSpPr>
          <p:cNvPr id="3" name="Content Placeholder 2"/>
          <p:cNvSpPr>
            <a:spLocks noGrp="1"/>
          </p:cNvSpPr>
          <p:nvPr>
            <p:ph sz="quarter" idx="1"/>
          </p:nvPr>
        </p:nvSpPr>
        <p:spPr/>
        <p:txBody>
          <a:bodyPr>
            <a:normAutofit/>
          </a:bodyPr>
          <a:lstStyle/>
          <a:p>
            <a:pPr marL="0" indent="0">
              <a:buNone/>
            </a:pPr>
            <a:r>
              <a:rPr lang="en-US" sz="3000" spc="-1" dirty="0">
                <a:solidFill>
                  <a:srgbClr val="000000"/>
                </a:solidFill>
              </a:rPr>
              <a:t>At the end of this chapter, students are expected to</a:t>
            </a:r>
            <a:endParaRPr lang="en-US" sz="3500" dirty="0"/>
          </a:p>
          <a:p>
            <a:r>
              <a:rPr lang="en-US" dirty="0" smtClean="0"/>
              <a:t>Understand how internet </a:t>
            </a:r>
            <a:r>
              <a:rPr lang="en-US" dirty="0"/>
              <a:t>works</a:t>
            </a:r>
          </a:p>
          <a:p>
            <a:r>
              <a:rPr lang="en-US" dirty="0" smtClean="0"/>
              <a:t>Explain what a </a:t>
            </a:r>
            <a:r>
              <a:rPr lang="en-US" dirty="0"/>
              <a:t>web </a:t>
            </a:r>
            <a:r>
              <a:rPr lang="en-US" dirty="0" smtClean="0"/>
              <a:t>server is </a:t>
            </a:r>
            <a:r>
              <a:rPr lang="en-US" dirty="0"/>
              <a:t>and how </a:t>
            </a:r>
            <a:r>
              <a:rPr lang="en-US" dirty="0" smtClean="0"/>
              <a:t>it works</a:t>
            </a:r>
          </a:p>
          <a:p>
            <a:r>
              <a:rPr lang="en-US" dirty="0"/>
              <a:t>Explain what a web browser </a:t>
            </a:r>
            <a:r>
              <a:rPr lang="en-US" dirty="0" smtClean="0"/>
              <a:t>is </a:t>
            </a:r>
            <a:r>
              <a:rPr lang="en-US" dirty="0"/>
              <a:t>and how it </a:t>
            </a:r>
            <a:r>
              <a:rPr lang="en-US" dirty="0" smtClean="0"/>
              <a:t>works</a:t>
            </a:r>
            <a:endParaRPr lang="en-US" dirty="0"/>
          </a:p>
          <a:p>
            <a:r>
              <a:rPr lang="en-US" dirty="0" smtClean="0"/>
              <a:t>Become familiar with concepts of web hosting</a:t>
            </a:r>
          </a:p>
          <a:p>
            <a:r>
              <a:rPr lang="en-US" dirty="0"/>
              <a:t>Differentiate between Webpages, Websites and Web </a:t>
            </a:r>
            <a:r>
              <a:rPr lang="en-US" dirty="0" smtClean="0"/>
              <a:t>Apps</a:t>
            </a:r>
            <a:endParaRPr lang="en-US" dirty="0"/>
          </a:p>
          <a:p>
            <a:r>
              <a:rPr lang="en-US" dirty="0"/>
              <a:t>Understand </a:t>
            </a:r>
            <a:r>
              <a:rPr lang="en-US" dirty="0" smtClean="0"/>
              <a:t>Internet </a:t>
            </a:r>
            <a:r>
              <a:rPr lang="en-US" dirty="0"/>
              <a:t>Protocols</a:t>
            </a:r>
          </a:p>
          <a:p>
            <a:r>
              <a:rPr lang="en-US" dirty="0"/>
              <a:t>Become familiar with </a:t>
            </a:r>
            <a:r>
              <a:rPr lang="en-US" dirty="0" smtClean="0"/>
              <a:t>HTTP</a:t>
            </a:r>
            <a:endParaRPr lang="en-US" dirty="0"/>
          </a:p>
          <a:p>
            <a:r>
              <a:rPr lang="en-US" dirty="0" smtClean="0"/>
              <a:t>Learn how to use browser </a:t>
            </a:r>
            <a:r>
              <a:rPr lang="en-US" dirty="0"/>
              <a:t>d</a:t>
            </a:r>
            <a:r>
              <a:rPr lang="en-US" dirty="0" smtClean="0"/>
              <a:t>eveloper tools (lab session)</a:t>
            </a:r>
            <a:endParaRPr lang="en-US" dirty="0"/>
          </a:p>
        </p:txBody>
      </p:sp>
    </p:spTree>
    <p:extLst>
      <p:ext uri="{BB962C8B-B14F-4D97-AF65-F5344CB8AC3E}">
        <p14:creationId xmlns:p14="http://schemas.microsoft.com/office/powerpoint/2010/main" val="22573103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HTTP protocol</a:t>
            </a:r>
          </a:p>
        </p:txBody>
      </p:sp>
      <p:sp>
        <p:nvSpPr>
          <p:cNvPr id="3" name="Content Placeholder 2"/>
          <p:cNvSpPr>
            <a:spLocks noGrp="1"/>
          </p:cNvSpPr>
          <p:nvPr>
            <p:ph sz="quarter" idx="1"/>
          </p:nvPr>
        </p:nvSpPr>
        <p:spPr/>
        <p:txBody>
          <a:bodyPr>
            <a:normAutofit/>
          </a:bodyPr>
          <a:lstStyle/>
          <a:p>
            <a:pPr algn="just"/>
            <a:r>
              <a:rPr lang="en-US" dirty="0" smtClean="0"/>
              <a:t>Communication between a host and a client occurs, via a </a:t>
            </a:r>
            <a:r>
              <a:rPr lang="en-US" b="1" dirty="0" smtClean="0"/>
              <a:t>request/response pair</a:t>
            </a:r>
            <a:r>
              <a:rPr lang="en-US" dirty="0" smtClean="0"/>
              <a:t>. For example,</a:t>
            </a:r>
          </a:p>
          <a:p>
            <a:r>
              <a:rPr lang="en-US" dirty="0" smtClean="0"/>
              <a:t>When you type a URL into your web browser and press </a:t>
            </a:r>
            <a:r>
              <a:rPr lang="en-US" b="1" dirty="0" smtClean="0"/>
              <a:t>Enter</a:t>
            </a:r>
            <a:r>
              <a:rPr lang="en-US" dirty="0" smtClean="0"/>
              <a:t>, your browser sends a request called an </a:t>
            </a:r>
            <a:r>
              <a:rPr lang="en-US" b="1" dirty="0" smtClean="0">
                <a:solidFill>
                  <a:srgbClr val="00B050"/>
                </a:solidFill>
              </a:rPr>
              <a:t>HTTP request </a:t>
            </a:r>
            <a:r>
              <a:rPr lang="en-US" dirty="0" smtClean="0"/>
              <a:t>to the web server that hosts the website you want to visit.</a:t>
            </a:r>
          </a:p>
          <a:p>
            <a:r>
              <a:rPr lang="en-US" dirty="0" smtClean="0"/>
              <a:t>The </a:t>
            </a:r>
            <a:r>
              <a:rPr lang="en-US" dirty="0"/>
              <a:t>server then sends back an </a:t>
            </a:r>
            <a:r>
              <a:rPr lang="en-US" b="1" dirty="0">
                <a:solidFill>
                  <a:srgbClr val="FF0000"/>
                </a:solidFill>
              </a:rPr>
              <a:t>HTTP response</a:t>
            </a:r>
            <a:r>
              <a:rPr lang="en-US" dirty="0"/>
              <a:t>, which contains the data for the web page you requested for.</a:t>
            </a:r>
          </a:p>
          <a:p>
            <a:pPr lvl="1" algn="just"/>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229" y="4264740"/>
            <a:ext cx="4524375" cy="1641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20</a:t>
            </a:fld>
            <a:endParaRPr lang="en-US"/>
          </a:p>
        </p:txBody>
      </p:sp>
    </p:spTree>
    <p:extLst>
      <p:ext uri="{BB962C8B-B14F-4D97-AF65-F5344CB8AC3E}">
        <p14:creationId xmlns:p14="http://schemas.microsoft.com/office/powerpoint/2010/main" val="497318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lstStyle/>
          <a:p>
            <a:r>
              <a:rPr lang="en-US" dirty="0" smtClean="0"/>
              <a:t>HTTP methods/ verbs/</a:t>
            </a:r>
            <a:r>
              <a:rPr lang="en-US" b="1" dirty="0"/>
              <a:t>HTTP </a:t>
            </a:r>
            <a:r>
              <a:rPr lang="en-US" b="1" dirty="0" smtClean="0"/>
              <a:t>request messages</a:t>
            </a:r>
            <a:endParaRPr lang="en-US" dirty="0" smtClean="0"/>
          </a:p>
          <a:p>
            <a:pPr lvl="1"/>
            <a:r>
              <a:rPr lang="en-US" dirty="0" smtClean="0"/>
              <a:t>They specify the </a:t>
            </a:r>
            <a:r>
              <a:rPr lang="en-US" dirty="0"/>
              <a:t>action that should be performed on the </a:t>
            </a:r>
            <a:r>
              <a:rPr lang="en-US" dirty="0" smtClean="0"/>
              <a:t>host.</a:t>
            </a:r>
          </a:p>
          <a:p>
            <a:pPr lvl="1"/>
            <a:r>
              <a:rPr lang="en-US" b="1" dirty="0"/>
              <a:t>GET</a:t>
            </a:r>
            <a:r>
              <a:rPr lang="en-US" dirty="0"/>
              <a:t>: </a:t>
            </a:r>
            <a:r>
              <a:rPr lang="en-US" i="1" dirty="0"/>
              <a:t>fetch</a:t>
            </a:r>
            <a:r>
              <a:rPr lang="en-US" dirty="0"/>
              <a:t> an existing resource. The URL contains all the necessary information the server needs to locate and return the resource.</a:t>
            </a:r>
          </a:p>
          <a:p>
            <a:pPr lvl="1"/>
            <a:r>
              <a:rPr lang="en-US" b="1" dirty="0"/>
              <a:t>POST</a:t>
            </a:r>
            <a:r>
              <a:rPr lang="en-US" dirty="0"/>
              <a:t>: </a:t>
            </a:r>
            <a:r>
              <a:rPr lang="en-US" i="1" dirty="0"/>
              <a:t>create</a:t>
            </a:r>
            <a:r>
              <a:rPr lang="en-US" dirty="0"/>
              <a:t> a new resource. POST requests usually carry a payload that specifies the data for the new resource.</a:t>
            </a:r>
          </a:p>
          <a:p>
            <a:pPr lvl="1"/>
            <a:r>
              <a:rPr lang="en-US" b="1" dirty="0"/>
              <a:t>PUT</a:t>
            </a:r>
            <a:r>
              <a:rPr lang="en-US" dirty="0"/>
              <a:t>: </a:t>
            </a:r>
            <a:r>
              <a:rPr lang="en-US" i="1" dirty="0"/>
              <a:t>update</a:t>
            </a:r>
            <a:r>
              <a:rPr lang="en-US" dirty="0"/>
              <a:t> an existing resource. The payload may contain the updated data for the resource.</a:t>
            </a:r>
          </a:p>
          <a:p>
            <a:pPr lvl="1"/>
            <a:r>
              <a:rPr lang="en-US" b="1" dirty="0" smtClean="0"/>
              <a:t>DELETE</a:t>
            </a:r>
            <a:r>
              <a:rPr lang="en-US" dirty="0"/>
              <a:t>: </a:t>
            </a:r>
            <a:r>
              <a:rPr lang="en-US" i="1" dirty="0"/>
              <a:t>delete</a:t>
            </a:r>
            <a:r>
              <a:rPr lang="en-US" dirty="0"/>
              <a:t> an existing resource.</a:t>
            </a:r>
          </a:p>
          <a:p>
            <a:pPr lvl="1"/>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21</a:t>
            </a:fld>
            <a:endParaRPr lang="en-US"/>
          </a:p>
        </p:txBody>
      </p:sp>
    </p:spTree>
    <p:extLst>
      <p:ext uri="{BB962C8B-B14F-4D97-AF65-F5344CB8AC3E}">
        <p14:creationId xmlns:p14="http://schemas.microsoft.com/office/powerpoint/2010/main" val="6156256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22</a:t>
            </a:fld>
            <a:endParaRPr lang="en-US"/>
          </a:p>
        </p:txBody>
      </p:sp>
      <p:pic>
        <p:nvPicPr>
          <p:cNvPr id="6" name="Content Placeholder 5"/>
          <p:cNvPicPr>
            <a:picLocks noGrp="1" noChangeAspect="1"/>
          </p:cNvPicPr>
          <p:nvPr>
            <p:ph sz="quarter" idx="1"/>
          </p:nvPr>
        </p:nvPicPr>
        <p:blipFill>
          <a:blip r:embed="rId2"/>
          <a:stretch>
            <a:fillRect/>
          </a:stretch>
        </p:blipFill>
        <p:spPr>
          <a:xfrm>
            <a:off x="2201635" y="2119992"/>
            <a:ext cx="7737021" cy="3575037"/>
          </a:xfrm>
          <a:prstGeom prst="rect">
            <a:avLst/>
          </a:prstGeom>
        </p:spPr>
      </p:pic>
    </p:spTree>
    <p:extLst>
      <p:ext uri="{BB962C8B-B14F-4D97-AF65-F5344CB8AC3E}">
        <p14:creationId xmlns:p14="http://schemas.microsoft.com/office/powerpoint/2010/main" val="16725925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sz="quarter" idx="1"/>
          </p:nvPr>
        </p:nvSpPr>
        <p:spPr/>
        <p:txBody>
          <a:bodyPr>
            <a:normAutofit lnSpcReduction="10000"/>
          </a:bodyPr>
          <a:lstStyle/>
          <a:p>
            <a:r>
              <a:rPr lang="en-US" b="1" dirty="0"/>
              <a:t>Status </a:t>
            </a:r>
            <a:r>
              <a:rPr lang="en-US" b="1" dirty="0" smtClean="0"/>
              <a:t>Codes / HTTP response messages</a:t>
            </a:r>
          </a:p>
          <a:p>
            <a:pPr lvl="1" algn="just"/>
            <a:r>
              <a:rPr lang="en-US" dirty="0"/>
              <a:t>With URLs and verbs, the client can initiate requests to the server. In return, the server responds with status codes and message </a:t>
            </a:r>
            <a:r>
              <a:rPr lang="en-US" dirty="0" smtClean="0"/>
              <a:t>payloads</a:t>
            </a:r>
          </a:p>
          <a:p>
            <a:pPr lvl="1" algn="just"/>
            <a:r>
              <a:rPr lang="en-US" b="1" dirty="0" smtClean="0"/>
              <a:t>2xx</a:t>
            </a:r>
            <a:r>
              <a:rPr lang="en-US" b="1" dirty="0"/>
              <a:t>: </a:t>
            </a:r>
            <a:r>
              <a:rPr lang="en-US" b="1" dirty="0" smtClean="0"/>
              <a:t>Successful</a:t>
            </a:r>
          </a:p>
          <a:p>
            <a:pPr lvl="2" algn="just"/>
            <a:r>
              <a:rPr lang="en-US" dirty="0"/>
              <a:t>This tells the client that the request was successfully processed.</a:t>
            </a:r>
            <a:endParaRPr lang="en-US" b="1" dirty="0"/>
          </a:p>
          <a:p>
            <a:pPr lvl="1" algn="just"/>
            <a:r>
              <a:rPr lang="en-US" b="1" dirty="0"/>
              <a:t>3xx: </a:t>
            </a:r>
            <a:r>
              <a:rPr lang="en-US" b="1" dirty="0" smtClean="0"/>
              <a:t>Redirection</a:t>
            </a:r>
          </a:p>
          <a:p>
            <a:pPr lvl="2" algn="just"/>
            <a:r>
              <a:rPr lang="en-US" dirty="0"/>
              <a:t>This requires the client to take additional action.</a:t>
            </a:r>
            <a:endParaRPr lang="en-US" b="1" dirty="0"/>
          </a:p>
          <a:p>
            <a:pPr lvl="1" algn="just"/>
            <a:r>
              <a:rPr lang="en-US" b="1" dirty="0"/>
              <a:t>4xx: Client </a:t>
            </a:r>
            <a:r>
              <a:rPr lang="en-US" b="1" dirty="0" smtClean="0"/>
              <a:t>Error</a:t>
            </a:r>
          </a:p>
          <a:p>
            <a:pPr lvl="2" algn="just"/>
            <a:r>
              <a:rPr lang="en-US" dirty="0"/>
              <a:t>These codes are used when the server thinks that the client is at fault, either by requesting an invalid resource or making a bad request. </a:t>
            </a:r>
            <a:endParaRPr lang="en-US" b="1" dirty="0"/>
          </a:p>
          <a:p>
            <a:pPr lvl="1" algn="just"/>
            <a:r>
              <a:rPr lang="en-US" b="1" dirty="0"/>
              <a:t>5xx: Server </a:t>
            </a:r>
            <a:r>
              <a:rPr lang="en-US" b="1" dirty="0" smtClean="0"/>
              <a:t>Error</a:t>
            </a:r>
          </a:p>
          <a:p>
            <a:pPr lvl="2" algn="just"/>
            <a:r>
              <a:rPr lang="en-US" dirty="0"/>
              <a:t>This class of codes are used to indicate a server failure while processing the request.</a:t>
            </a:r>
            <a:endParaRPr lang="en-US" b="1" dirty="0"/>
          </a:p>
          <a:p>
            <a:pPr marL="320040" lvl="1" indent="0" algn="just">
              <a:buNone/>
            </a:pPr>
            <a:endParaRPr lang="en-US" b="1" dirty="0"/>
          </a:p>
          <a:p>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23</a:t>
            </a:fld>
            <a:endParaRPr lang="en-US"/>
          </a:p>
        </p:txBody>
      </p:sp>
    </p:spTree>
    <p:extLst>
      <p:ext uri="{BB962C8B-B14F-4D97-AF65-F5344CB8AC3E}">
        <p14:creationId xmlns:p14="http://schemas.microsoft.com/office/powerpoint/2010/main" val="234296492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Every HTTP response message </a:t>
            </a:r>
            <a:r>
              <a:rPr lang="en-US" i="1" dirty="0"/>
              <a:t>comes back</a:t>
            </a:r>
            <a:r>
              <a:rPr lang="en-US" dirty="0"/>
              <a:t> with a status </a:t>
            </a:r>
            <a:r>
              <a:rPr lang="en-US" dirty="0" smtClean="0"/>
              <a:t>code</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24</a:t>
            </a:fld>
            <a:endParaRPr lang="en-US"/>
          </a:p>
        </p:txBody>
      </p:sp>
      <p:sp>
        <p:nvSpPr>
          <p:cNvPr id="5" name="Content Placeholder 4"/>
          <p:cNvSpPr>
            <a:spLocks noGrp="1"/>
          </p:cNvSpPr>
          <p:nvPr>
            <p:ph sz="quarter" idx="1"/>
          </p:nvPr>
        </p:nvSpPr>
        <p:spPr/>
        <p:txBody>
          <a:bodyPr/>
          <a:lstStyle/>
          <a:p>
            <a:pPr fontAlgn="base"/>
            <a:r>
              <a:rPr lang="en-US" dirty="0" smtClean="0"/>
              <a:t>The </a:t>
            </a:r>
            <a:r>
              <a:rPr lang="en-US" dirty="0"/>
              <a:t>status code is a </a:t>
            </a:r>
            <a:r>
              <a:rPr lang="en-US" b="1" dirty="0">
                <a:solidFill>
                  <a:srgbClr val="3333FF"/>
                </a:solidFill>
              </a:rPr>
              <a:t>three-digit numeric code </a:t>
            </a:r>
            <a:r>
              <a:rPr lang="en-US" dirty="0"/>
              <a:t>that tells the client if the request succeeded, or if other actions are required.</a:t>
            </a:r>
          </a:p>
          <a:p>
            <a:endParaRPr lang="en-US" dirty="0"/>
          </a:p>
        </p:txBody>
      </p:sp>
      <p:pic>
        <p:nvPicPr>
          <p:cNvPr id="6" name="Picture 5"/>
          <p:cNvPicPr>
            <a:picLocks noChangeAspect="1"/>
          </p:cNvPicPr>
          <p:nvPr/>
        </p:nvPicPr>
        <p:blipFill rotWithShape="1">
          <a:blip r:embed="rId2"/>
          <a:srcRect t="22222"/>
          <a:stretch/>
        </p:blipFill>
        <p:spPr>
          <a:xfrm>
            <a:off x="1357991" y="2667002"/>
            <a:ext cx="8953500" cy="2873827"/>
          </a:xfrm>
          <a:prstGeom prst="rect">
            <a:avLst/>
          </a:prstGeom>
        </p:spPr>
      </p:pic>
    </p:spTree>
    <p:extLst>
      <p:ext uri="{BB962C8B-B14F-4D97-AF65-F5344CB8AC3E}">
        <p14:creationId xmlns:p14="http://schemas.microsoft.com/office/powerpoint/2010/main" val="34686710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25</a:t>
            </a:fld>
            <a:endParaRPr lang="en-US"/>
          </a:p>
        </p:txBody>
      </p:sp>
      <p:pic>
        <p:nvPicPr>
          <p:cNvPr id="6" name="Content Placeholder 5"/>
          <p:cNvPicPr>
            <a:picLocks noGrp="1" noChangeAspect="1"/>
          </p:cNvPicPr>
          <p:nvPr>
            <p:ph sz="quarter" idx="1"/>
          </p:nvPr>
        </p:nvPicPr>
        <p:blipFill>
          <a:blip r:embed="rId2"/>
          <a:stretch>
            <a:fillRect/>
          </a:stretch>
        </p:blipFill>
        <p:spPr>
          <a:xfrm>
            <a:off x="2231571" y="1804987"/>
            <a:ext cx="8001000" cy="3743711"/>
          </a:xfrm>
          <a:prstGeom prst="rect">
            <a:avLst/>
          </a:prstGeom>
        </p:spPr>
      </p:pic>
    </p:spTree>
    <p:extLst>
      <p:ext uri="{BB962C8B-B14F-4D97-AF65-F5344CB8AC3E}">
        <p14:creationId xmlns:p14="http://schemas.microsoft.com/office/powerpoint/2010/main" val="230616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protocol</a:t>
            </a:r>
          </a:p>
        </p:txBody>
      </p:sp>
      <p:sp>
        <p:nvSpPr>
          <p:cNvPr id="3" name="Content Placeholder 2"/>
          <p:cNvSpPr>
            <a:spLocks noGrp="1"/>
          </p:cNvSpPr>
          <p:nvPr>
            <p:ph sz="quarter" idx="1"/>
          </p:nvPr>
        </p:nvSpPr>
        <p:spPr/>
        <p:txBody>
          <a:bodyPr anchor="t">
            <a:normAutofit/>
          </a:bodyPr>
          <a:lstStyle/>
          <a:p>
            <a:pPr algn="just"/>
            <a:r>
              <a:rPr lang="en-US" b="1" dirty="0" smtClean="0"/>
              <a:t>Client/server</a:t>
            </a:r>
            <a:r>
              <a:rPr lang="en-US" dirty="0" smtClean="0"/>
              <a:t> </a:t>
            </a:r>
            <a:r>
              <a:rPr lang="en-US" dirty="0"/>
              <a:t>messages are exchanged via the </a:t>
            </a:r>
            <a:r>
              <a:rPr lang="en-US" b="1" dirty="0" smtClean="0"/>
              <a:t>TCP/IP</a:t>
            </a:r>
            <a:r>
              <a:rPr lang="en-US" dirty="0" smtClean="0"/>
              <a:t> </a:t>
            </a:r>
            <a:r>
              <a:rPr lang="en-US" dirty="0"/>
              <a:t>protocol until the connection is complete</a:t>
            </a:r>
            <a:r>
              <a:rPr lang="en-US" dirty="0" smtClean="0"/>
              <a:t>.</a:t>
            </a:r>
          </a:p>
          <a:p>
            <a:pPr algn="just"/>
            <a:r>
              <a:rPr lang="en-US" dirty="0"/>
              <a:t>A network protocol is a set of established rules that specify how to </a:t>
            </a:r>
            <a:r>
              <a:rPr lang="en-US" i="1" dirty="0">
                <a:solidFill>
                  <a:srgbClr val="00B050"/>
                </a:solidFill>
              </a:rPr>
              <a:t>format, send </a:t>
            </a:r>
            <a:r>
              <a:rPr lang="en-US" dirty="0"/>
              <a:t>and </a:t>
            </a:r>
            <a:r>
              <a:rPr lang="en-US" i="1" dirty="0">
                <a:solidFill>
                  <a:srgbClr val="00B050"/>
                </a:solidFill>
              </a:rPr>
              <a:t>receive</a:t>
            </a:r>
            <a:r>
              <a:rPr lang="en-US" dirty="0">
                <a:solidFill>
                  <a:srgbClr val="00B050"/>
                </a:solidFill>
              </a:rPr>
              <a:t> </a:t>
            </a:r>
            <a:r>
              <a:rPr lang="en-US" dirty="0"/>
              <a:t>data. </a:t>
            </a:r>
            <a:endParaRPr lang="en-US" dirty="0" smtClean="0"/>
          </a:p>
          <a:p>
            <a:pPr algn="just"/>
            <a:r>
              <a:rPr lang="en-US" dirty="0" smtClean="0"/>
              <a:t>Network </a:t>
            </a:r>
            <a:r>
              <a:rPr lang="en-US" dirty="0"/>
              <a:t>protocols are like a common language for computers. </a:t>
            </a:r>
            <a:endParaRPr lang="en-US" dirty="0" smtClean="0"/>
          </a:p>
          <a:p>
            <a:pPr algn="just"/>
            <a:r>
              <a:rPr lang="en-US" dirty="0" smtClean="0"/>
              <a:t>The </a:t>
            </a:r>
            <a:r>
              <a:rPr lang="en-US" dirty="0"/>
              <a:t>main function of TCP/IP is that it governs </a:t>
            </a:r>
            <a:r>
              <a:rPr lang="en-US" dirty="0" smtClean="0"/>
              <a:t>how </a:t>
            </a:r>
            <a:r>
              <a:rPr lang="en-US" dirty="0"/>
              <a:t>information is sent and received in the form of packets between source and destination.</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26</a:t>
            </a:fld>
            <a:endParaRPr lang="en-US"/>
          </a:p>
        </p:txBody>
      </p:sp>
    </p:spTree>
    <p:extLst>
      <p:ext uri="{BB962C8B-B14F-4D97-AF65-F5344CB8AC3E}">
        <p14:creationId xmlns:p14="http://schemas.microsoft.com/office/powerpoint/2010/main" val="161184463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TCP/IP protocol</a:t>
            </a:r>
          </a:p>
        </p:txBody>
      </p:sp>
      <p:sp>
        <p:nvSpPr>
          <p:cNvPr id="3" name="Content Placeholder 2"/>
          <p:cNvSpPr>
            <a:spLocks noGrp="1"/>
          </p:cNvSpPr>
          <p:nvPr>
            <p:ph sz="quarter" idx="1"/>
          </p:nvPr>
        </p:nvSpPr>
        <p:spPr/>
        <p:txBody>
          <a:bodyPr anchor="t">
            <a:normAutofit/>
          </a:bodyPr>
          <a:lstStyle/>
          <a:p>
            <a:pPr algn="just"/>
            <a:r>
              <a:rPr lang="en-US" dirty="0" smtClean="0"/>
              <a:t>TCP/IP </a:t>
            </a:r>
            <a:r>
              <a:rPr lang="en-US" dirty="0"/>
              <a:t>is a two-layer program. </a:t>
            </a:r>
            <a:endParaRPr lang="en-US" dirty="0" smtClean="0"/>
          </a:p>
          <a:p>
            <a:pPr algn="just"/>
            <a:r>
              <a:rPr lang="en-US" dirty="0" smtClean="0"/>
              <a:t>Transmission </a:t>
            </a:r>
            <a:r>
              <a:rPr lang="en-US" dirty="0"/>
              <a:t>Control </a:t>
            </a:r>
            <a:r>
              <a:rPr lang="en-US" dirty="0" smtClean="0"/>
              <a:t>Protocol and Internet </a:t>
            </a:r>
            <a:r>
              <a:rPr lang="en-US" dirty="0"/>
              <a:t>Protocol (TCP/IP) are two different communication protocols. </a:t>
            </a:r>
            <a:endParaRPr lang="en-US" dirty="0" smtClean="0"/>
          </a:p>
          <a:p>
            <a:pPr algn="just"/>
            <a:r>
              <a:rPr lang="en-US" dirty="0"/>
              <a:t>The higher layer, </a:t>
            </a:r>
            <a:r>
              <a:rPr lang="en-US" dirty="0">
                <a:solidFill>
                  <a:srgbClr val="FF0000"/>
                </a:solidFill>
              </a:rPr>
              <a:t>Transmission Control Protocol </a:t>
            </a:r>
            <a:r>
              <a:rPr lang="en-US" dirty="0" smtClean="0">
                <a:solidFill>
                  <a:srgbClr val="FF0000"/>
                </a:solidFill>
              </a:rPr>
              <a:t>(</a:t>
            </a:r>
            <a:r>
              <a:rPr lang="en-US" b="1" dirty="0" smtClean="0">
                <a:solidFill>
                  <a:srgbClr val="FF0000"/>
                </a:solidFill>
              </a:rPr>
              <a:t>TCP)</a:t>
            </a:r>
            <a:r>
              <a:rPr lang="en-US" dirty="0" smtClean="0">
                <a:solidFill>
                  <a:srgbClr val="FF0000"/>
                </a:solidFill>
              </a:rPr>
              <a:t> </a:t>
            </a:r>
            <a:r>
              <a:rPr lang="en-US" dirty="0"/>
              <a:t>splits a message to packets which </a:t>
            </a:r>
            <a:r>
              <a:rPr lang="en-US" dirty="0" smtClean="0"/>
              <a:t>will be </a:t>
            </a:r>
            <a:r>
              <a:rPr lang="en-US" dirty="0"/>
              <a:t>transmitted across the internet </a:t>
            </a:r>
            <a:endParaRPr lang="en-US" dirty="0" smtClean="0"/>
          </a:p>
          <a:p>
            <a:pPr algn="just"/>
            <a:r>
              <a:rPr lang="en-US" dirty="0" smtClean="0"/>
              <a:t>whereas </a:t>
            </a:r>
            <a:r>
              <a:rPr lang="en-US" dirty="0"/>
              <a:t>The lower layer, </a:t>
            </a:r>
            <a:r>
              <a:rPr lang="en-US" dirty="0">
                <a:solidFill>
                  <a:srgbClr val="00B050"/>
                </a:solidFill>
              </a:rPr>
              <a:t>Internet Protocol</a:t>
            </a:r>
            <a:r>
              <a:rPr lang="en-US" dirty="0" smtClean="0">
                <a:solidFill>
                  <a:srgbClr val="00B050"/>
                </a:solidFill>
              </a:rPr>
              <a:t> </a:t>
            </a:r>
            <a:r>
              <a:rPr lang="en-US" dirty="0" smtClean="0"/>
              <a:t>(</a:t>
            </a:r>
            <a:r>
              <a:rPr lang="en-US" b="1" dirty="0" smtClean="0">
                <a:solidFill>
                  <a:srgbClr val="00B050"/>
                </a:solidFill>
              </a:rPr>
              <a:t>IP) </a:t>
            </a:r>
            <a:r>
              <a:rPr lang="en-US" dirty="0"/>
              <a:t>is accountable to </a:t>
            </a:r>
            <a:r>
              <a:rPr lang="en-US" dirty="0" smtClean="0"/>
              <a:t>address </a:t>
            </a:r>
            <a:r>
              <a:rPr lang="en-US" dirty="0"/>
              <a:t>every </a:t>
            </a:r>
            <a:r>
              <a:rPr lang="en-US"/>
              <a:t>packet </a:t>
            </a:r>
            <a:r>
              <a:rPr lang="en-US" smtClean="0"/>
              <a:t>hence </a:t>
            </a:r>
            <a:r>
              <a:rPr lang="en-US" dirty="0" smtClean="0"/>
              <a:t>forwards it to the </a:t>
            </a:r>
            <a:r>
              <a:rPr lang="en-US" dirty="0"/>
              <a:t>exact destination</a:t>
            </a:r>
            <a:r>
              <a:rPr lang="en-US" dirty="0" smtClean="0"/>
              <a:t>.</a:t>
            </a: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160C0C6-B957-4CD0-8CE7-501F412DCC1C}" type="slidenum">
              <a:rPr lang="en-US" smtClean="0"/>
              <a:t>27</a:t>
            </a:fld>
            <a:endParaRPr lang="en-US"/>
          </a:p>
        </p:txBody>
      </p:sp>
    </p:spTree>
    <p:extLst>
      <p:ext uri="{BB962C8B-B14F-4D97-AF65-F5344CB8AC3E}">
        <p14:creationId xmlns:p14="http://schemas.microsoft.com/office/powerpoint/2010/main" val="115553237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200" dirty="0"/>
              <a:t>The TCP/IP model is divided into four different </a:t>
            </a:r>
            <a:r>
              <a:rPr lang="en-US" sz="3200" dirty="0" smtClean="0"/>
              <a:t>layers (reading assignment): </a:t>
            </a:r>
            <a:br>
              <a:rPr lang="en-US" sz="3200" dirty="0" smtClean="0"/>
            </a:br>
            <a:r>
              <a:rPr lang="en-US" sz="800" dirty="0" smtClean="0">
                <a:solidFill>
                  <a:schemeClr val="bg1"/>
                </a:solidFill>
              </a:rPr>
              <a:t>0</a:t>
            </a:r>
            <a:endParaRPr lang="en-US" sz="800" dirty="0">
              <a:solidFill>
                <a:schemeClr val="bg1"/>
              </a:solidFill>
            </a:endParaRP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28</a:t>
            </a:fld>
            <a:endParaRPr lang="en-US"/>
          </a:p>
        </p:txBody>
      </p:sp>
      <p:sp>
        <p:nvSpPr>
          <p:cNvPr id="3" name="Content Placeholder 2"/>
          <p:cNvSpPr>
            <a:spLocks noGrp="1"/>
          </p:cNvSpPr>
          <p:nvPr>
            <p:ph sz="quarter" idx="1"/>
          </p:nvPr>
        </p:nvSpPr>
        <p:spPr>
          <a:xfrm>
            <a:off x="1219200" y="1273628"/>
            <a:ext cx="6292645" cy="4757058"/>
          </a:xfrm>
        </p:spPr>
        <p:txBody>
          <a:bodyPr>
            <a:normAutofit fontScale="92500"/>
          </a:bodyPr>
          <a:lstStyle/>
          <a:p>
            <a:r>
              <a:rPr lang="en-US" b="1" dirty="0">
                <a:solidFill>
                  <a:srgbClr val="3333FF"/>
                </a:solidFill>
              </a:rPr>
              <a:t>Application </a:t>
            </a:r>
            <a:r>
              <a:rPr lang="en-US" b="1" dirty="0" smtClean="0">
                <a:solidFill>
                  <a:srgbClr val="3333FF"/>
                </a:solidFill>
              </a:rPr>
              <a:t>layer</a:t>
            </a:r>
            <a:r>
              <a:rPr lang="en-US" dirty="0" smtClean="0"/>
              <a:t>: In </a:t>
            </a:r>
            <a:r>
              <a:rPr lang="en-US" dirty="0"/>
              <a:t>a web-based client-server architecture, the client (browser) sends requests to a web server over the </a:t>
            </a:r>
            <a:r>
              <a:rPr lang="en-US" b="1" dirty="0"/>
              <a:t>HTTP</a:t>
            </a:r>
            <a:r>
              <a:rPr lang="en-US" dirty="0"/>
              <a:t> or </a:t>
            </a:r>
            <a:r>
              <a:rPr lang="en-US" b="1" dirty="0"/>
              <a:t>HTTPS</a:t>
            </a:r>
            <a:r>
              <a:rPr lang="en-US" dirty="0"/>
              <a:t> protocol. </a:t>
            </a:r>
            <a:endParaRPr lang="en-US" dirty="0" smtClean="0"/>
          </a:p>
          <a:p>
            <a:pPr lvl="1"/>
            <a:r>
              <a:rPr lang="en-US" dirty="0" smtClean="0"/>
              <a:t>other </a:t>
            </a:r>
            <a:r>
              <a:rPr lang="en-US" dirty="0"/>
              <a:t>protocols: HTTP, FTP, </a:t>
            </a:r>
            <a:r>
              <a:rPr lang="en-US" dirty="0" smtClean="0"/>
              <a:t>SMTP</a:t>
            </a:r>
          </a:p>
          <a:p>
            <a:pPr lvl="1"/>
            <a:endParaRPr lang="en-US" dirty="0"/>
          </a:p>
          <a:p>
            <a:r>
              <a:rPr lang="en-US" b="1" dirty="0">
                <a:solidFill>
                  <a:srgbClr val="9933FF"/>
                </a:solidFill>
              </a:rPr>
              <a:t>Transport layer</a:t>
            </a:r>
            <a:r>
              <a:rPr lang="en-US" dirty="0"/>
              <a:t>: Once the application-layer data (e.g., an HTTP request) is ready, it is passed down to the transport layer. Here, the </a:t>
            </a:r>
            <a:r>
              <a:rPr lang="en-US" b="1" dirty="0"/>
              <a:t>TCP protocol</a:t>
            </a:r>
            <a:r>
              <a:rPr lang="en-US" dirty="0"/>
              <a:t> takes over to ensure reliable data transmission by establishing a </a:t>
            </a:r>
            <a:r>
              <a:rPr lang="en-US" dirty="0" smtClean="0"/>
              <a:t>connection, breaking </a:t>
            </a:r>
            <a:r>
              <a:rPr lang="en-US" dirty="0"/>
              <a:t>data into packets, and reassembling it at the </a:t>
            </a:r>
            <a:r>
              <a:rPr lang="en-US" dirty="0" smtClean="0"/>
              <a:t>destination. </a:t>
            </a:r>
          </a:p>
          <a:p>
            <a:pPr lvl="1"/>
            <a:r>
              <a:rPr lang="en-US" dirty="0" smtClean="0"/>
              <a:t>Main </a:t>
            </a:r>
            <a:r>
              <a:rPr lang="en-US" dirty="0"/>
              <a:t>protocols: TCP, </a:t>
            </a:r>
            <a:r>
              <a:rPr lang="en-US" dirty="0" smtClean="0"/>
              <a:t>UDP</a:t>
            </a:r>
          </a:p>
          <a:p>
            <a:endParaRPr lang="en-US" dirty="0" smtClean="0"/>
          </a:p>
          <a:p>
            <a:endParaRPr lang="en-US" dirty="0" smtClean="0"/>
          </a:p>
          <a:p>
            <a:pPr marL="320040" lvl="1" indent="0">
              <a:buNone/>
            </a:pPr>
            <a:endParaRPr lang="en-US" dirty="0"/>
          </a:p>
        </p:txBody>
      </p:sp>
      <p:pic>
        <p:nvPicPr>
          <p:cNvPr id="8" name="Picture 2"/>
          <p:cNvPicPr>
            <a:picLocks noGrp="1" noChangeAspect="1" noChangeArrowheads="1"/>
          </p:cNvPicPr>
          <p:nvPr>
            <p:ph sz="quarter" idx="2"/>
          </p:nvPr>
        </p:nvPicPr>
        <p:blipFill rotWithShape="1">
          <a:blip r:embed="rId3">
            <a:extLst>
              <a:ext uri="{28A0092B-C50C-407E-A947-70E740481C1C}">
                <a14:useLocalDpi xmlns:a14="http://schemas.microsoft.com/office/drawing/2010/main" val="0"/>
              </a:ext>
            </a:extLst>
          </a:blip>
          <a:srcRect l="7166" t="1158" r="4560"/>
          <a:stretch/>
        </p:blipFill>
        <p:spPr bwMode="auto">
          <a:xfrm>
            <a:off x="8426245" y="1417638"/>
            <a:ext cx="2517058" cy="411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85437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The TCP/IP model is divided into four different </a:t>
            </a:r>
            <a:r>
              <a:rPr lang="en-US" sz="3600" dirty="0" smtClean="0"/>
              <a:t>layers (reading assignment):</a:t>
            </a:r>
            <a:r>
              <a:rPr lang="en-US" dirty="0" smtClean="0"/>
              <a:t/>
            </a:r>
            <a:br>
              <a:rPr lang="en-US" dirty="0" smtClean="0"/>
            </a:br>
            <a:r>
              <a:rPr lang="en-US" sz="900" dirty="0">
                <a:solidFill>
                  <a:schemeClr val="bg1"/>
                </a:solidFill>
              </a:rPr>
              <a:t>0</a:t>
            </a:r>
            <a:endParaRPr lang="en-US" sz="900"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29</a:t>
            </a:fld>
            <a:endParaRPr lang="en-US"/>
          </a:p>
        </p:txBody>
      </p:sp>
      <p:sp>
        <p:nvSpPr>
          <p:cNvPr id="3" name="Content Placeholder 2"/>
          <p:cNvSpPr>
            <a:spLocks noGrp="1"/>
          </p:cNvSpPr>
          <p:nvPr>
            <p:ph sz="quarter" idx="1"/>
          </p:nvPr>
        </p:nvSpPr>
        <p:spPr>
          <a:xfrm>
            <a:off x="1219199" y="1447800"/>
            <a:ext cx="6204155" cy="4572000"/>
          </a:xfrm>
        </p:spPr>
        <p:txBody>
          <a:bodyPr>
            <a:normAutofit/>
          </a:bodyPr>
          <a:lstStyle/>
          <a:p>
            <a:r>
              <a:rPr lang="en-US" b="1" dirty="0">
                <a:solidFill>
                  <a:srgbClr val="FF66FF"/>
                </a:solidFill>
              </a:rPr>
              <a:t>Internet layer</a:t>
            </a:r>
            <a:r>
              <a:rPr lang="en-US" dirty="0"/>
              <a:t>: At this layer, the </a:t>
            </a:r>
            <a:r>
              <a:rPr lang="en-US" b="1" dirty="0"/>
              <a:t>IP protocol</a:t>
            </a:r>
            <a:r>
              <a:rPr lang="en-US" dirty="0"/>
              <a:t> handles addressing and routing, making sure that data packets travel across the network to the correct destination. </a:t>
            </a:r>
            <a:r>
              <a:rPr lang="en-US" dirty="0" smtClean="0"/>
              <a:t>Uses </a:t>
            </a:r>
            <a:r>
              <a:rPr lang="en-US" dirty="0"/>
              <a:t>IP addresses to identify devices on the </a:t>
            </a:r>
            <a:r>
              <a:rPr lang="en-US" dirty="0" smtClean="0"/>
              <a:t>network. </a:t>
            </a:r>
          </a:p>
          <a:p>
            <a:pPr lvl="1"/>
            <a:r>
              <a:rPr lang="en-US" dirty="0" smtClean="0"/>
              <a:t>Main </a:t>
            </a:r>
            <a:r>
              <a:rPr lang="en-US" dirty="0"/>
              <a:t>protocol: </a:t>
            </a:r>
            <a:r>
              <a:rPr lang="en-US" dirty="0" smtClean="0"/>
              <a:t>IP</a:t>
            </a:r>
            <a:endParaRPr lang="en-US" dirty="0"/>
          </a:p>
          <a:p>
            <a:r>
              <a:rPr lang="en-US" b="1" dirty="0">
                <a:solidFill>
                  <a:srgbClr val="FF0066"/>
                </a:solidFill>
              </a:rPr>
              <a:t>Network Access layer</a:t>
            </a:r>
            <a:r>
              <a:rPr lang="en-US" dirty="0"/>
              <a:t>: Transmits packets over the physical network </a:t>
            </a:r>
            <a:r>
              <a:rPr lang="en-US" dirty="0" smtClean="0"/>
              <a:t>media. </a:t>
            </a:r>
          </a:p>
          <a:p>
            <a:pPr lvl="1"/>
            <a:r>
              <a:rPr lang="en-US" dirty="0" smtClean="0"/>
              <a:t>Examples protocols</a:t>
            </a:r>
            <a:r>
              <a:rPr lang="en-US" dirty="0"/>
              <a:t>: Ethernet, Wi-Fi, cellular data</a:t>
            </a:r>
          </a:p>
          <a:p>
            <a:endParaRPr lang="en-US" dirty="0"/>
          </a:p>
          <a:p>
            <a:endParaRPr lang="en-US" dirty="0" smtClean="0"/>
          </a:p>
          <a:p>
            <a:endParaRPr lang="en-US" dirty="0" smtClean="0"/>
          </a:p>
          <a:p>
            <a:pPr marL="320040" lvl="1" indent="0">
              <a:buNone/>
            </a:pPr>
            <a:endParaRPr lang="en-US" dirty="0"/>
          </a:p>
        </p:txBody>
      </p:sp>
      <p:pic>
        <p:nvPicPr>
          <p:cNvPr id="8" name="Picture 2"/>
          <p:cNvPicPr>
            <a:picLocks noGrp="1" noChangeAspect="1" noChangeArrowheads="1"/>
          </p:cNvPicPr>
          <p:nvPr>
            <p:ph sz="quarter" idx="2"/>
          </p:nvPr>
        </p:nvPicPr>
        <p:blipFill rotWithShape="1">
          <a:blip r:embed="rId3">
            <a:extLst>
              <a:ext uri="{28A0092B-C50C-407E-A947-70E740481C1C}">
                <a14:useLocalDpi xmlns:a14="http://schemas.microsoft.com/office/drawing/2010/main" val="0"/>
              </a:ext>
            </a:extLst>
          </a:blip>
          <a:srcRect l="7166" t="1158" r="4560"/>
          <a:stretch/>
        </p:blipFill>
        <p:spPr bwMode="auto">
          <a:xfrm>
            <a:off x="8426245" y="1417638"/>
            <a:ext cx="2517058" cy="411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465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internet</a:t>
            </a:r>
            <a:endParaRPr lang="en-US" dirty="0"/>
          </a:p>
        </p:txBody>
      </p:sp>
      <p:sp>
        <p:nvSpPr>
          <p:cNvPr id="3" name="Content Placeholder 2"/>
          <p:cNvSpPr>
            <a:spLocks noGrp="1"/>
          </p:cNvSpPr>
          <p:nvPr>
            <p:ph sz="quarter" idx="1"/>
          </p:nvPr>
        </p:nvSpPr>
        <p:spPr/>
        <p:txBody>
          <a:bodyPr>
            <a:normAutofit lnSpcReduction="10000"/>
          </a:bodyPr>
          <a:lstStyle/>
          <a:p>
            <a:r>
              <a:rPr lang="en-US" dirty="0"/>
              <a:t>The internet is an international </a:t>
            </a:r>
            <a:r>
              <a:rPr lang="en-US" b="1" dirty="0"/>
              <a:t>network of connected computers</a:t>
            </a:r>
            <a:r>
              <a:rPr lang="en-US" dirty="0"/>
              <a:t>. </a:t>
            </a:r>
            <a:endParaRPr lang="en-US" dirty="0" smtClean="0"/>
          </a:p>
          <a:p>
            <a:r>
              <a:rPr lang="en-US" dirty="0" smtClean="0"/>
              <a:t>Internet is </a:t>
            </a:r>
            <a:r>
              <a:rPr lang="en-US" dirty="0"/>
              <a:t>a cooperative effort governed by a system of standards and rules. </a:t>
            </a:r>
            <a:endParaRPr lang="en-US" dirty="0" smtClean="0"/>
          </a:p>
          <a:p>
            <a:r>
              <a:rPr lang="en-US" dirty="0" smtClean="0"/>
              <a:t>The </a:t>
            </a:r>
            <a:r>
              <a:rPr lang="en-US" dirty="0"/>
              <a:t>purpose of connecting computers </a:t>
            </a:r>
            <a:r>
              <a:rPr lang="en-US" dirty="0" smtClean="0"/>
              <a:t>together is </a:t>
            </a:r>
            <a:r>
              <a:rPr lang="en-US" dirty="0"/>
              <a:t>to share </a:t>
            </a:r>
            <a:r>
              <a:rPr lang="en-US" dirty="0" smtClean="0"/>
              <a:t>information and resources. </a:t>
            </a:r>
          </a:p>
          <a:p>
            <a:r>
              <a:rPr lang="en-US" dirty="0" smtClean="0"/>
              <a:t>There </a:t>
            </a:r>
            <a:r>
              <a:rPr lang="en-US" dirty="0"/>
              <a:t>are many ways information can be passed between </a:t>
            </a:r>
            <a:r>
              <a:rPr lang="en-US" b="1" dirty="0">
                <a:solidFill>
                  <a:srgbClr val="FF0000"/>
                </a:solidFill>
              </a:rPr>
              <a:t>computers</a:t>
            </a:r>
            <a:r>
              <a:rPr lang="en-US" dirty="0"/>
              <a:t>, including </a:t>
            </a:r>
            <a:endParaRPr lang="en-US" dirty="0" smtClean="0"/>
          </a:p>
          <a:p>
            <a:pPr lvl="1"/>
            <a:r>
              <a:rPr lang="en-US" i="1" dirty="0" smtClean="0">
                <a:solidFill>
                  <a:schemeClr val="accent2">
                    <a:lumMod val="75000"/>
                  </a:schemeClr>
                </a:solidFill>
              </a:rPr>
              <a:t>email </a:t>
            </a:r>
            <a:r>
              <a:rPr lang="en-US" i="1" dirty="0">
                <a:solidFill>
                  <a:schemeClr val="accent2">
                    <a:lumMod val="75000"/>
                  </a:schemeClr>
                </a:solidFill>
              </a:rPr>
              <a:t>(POP3/IMAP/SMTP), </a:t>
            </a:r>
            <a:endParaRPr lang="en-US" i="1" dirty="0" smtClean="0">
              <a:solidFill>
                <a:schemeClr val="accent2">
                  <a:lumMod val="75000"/>
                </a:schemeClr>
              </a:solidFill>
            </a:endParaRPr>
          </a:p>
          <a:p>
            <a:pPr lvl="1"/>
            <a:r>
              <a:rPr lang="en-US" i="1" dirty="0" smtClean="0">
                <a:solidFill>
                  <a:schemeClr val="accent2">
                    <a:lumMod val="75000"/>
                  </a:schemeClr>
                </a:solidFill>
              </a:rPr>
              <a:t>file </a:t>
            </a:r>
            <a:r>
              <a:rPr lang="en-US" i="1" dirty="0">
                <a:solidFill>
                  <a:schemeClr val="accent2">
                    <a:lumMod val="75000"/>
                  </a:schemeClr>
                </a:solidFill>
              </a:rPr>
              <a:t>transfer (FTP), </a:t>
            </a:r>
            <a:endParaRPr lang="en-US" i="1" dirty="0" smtClean="0">
              <a:solidFill>
                <a:schemeClr val="accent2">
                  <a:lumMod val="75000"/>
                </a:schemeClr>
              </a:solidFill>
            </a:endParaRPr>
          </a:p>
          <a:p>
            <a:pPr lvl="1"/>
            <a:r>
              <a:rPr lang="en-US" i="1" dirty="0" smtClean="0">
                <a:solidFill>
                  <a:schemeClr val="accent2">
                    <a:lumMod val="75000"/>
                  </a:schemeClr>
                </a:solidFill>
              </a:rPr>
              <a:t>secure </a:t>
            </a:r>
            <a:r>
              <a:rPr lang="en-US" i="1" dirty="0">
                <a:solidFill>
                  <a:schemeClr val="accent2">
                    <a:lumMod val="75000"/>
                  </a:schemeClr>
                </a:solidFill>
              </a:rPr>
              <a:t>shell (SSH</a:t>
            </a:r>
            <a:r>
              <a:rPr lang="en-US" i="1" dirty="0" smtClean="0">
                <a:solidFill>
                  <a:schemeClr val="accent2">
                    <a:lumMod val="75000"/>
                  </a:schemeClr>
                </a:solidFill>
              </a:rPr>
              <a:t>) </a:t>
            </a:r>
          </a:p>
          <a:p>
            <a:pPr lvl="1"/>
            <a:r>
              <a:rPr lang="en-US" i="1" dirty="0" smtClean="0">
                <a:solidFill>
                  <a:schemeClr val="accent2">
                    <a:lumMod val="75000"/>
                  </a:schemeClr>
                </a:solidFill>
              </a:rPr>
              <a:t>Hyper text transfer (HTTP) etc.,</a:t>
            </a:r>
          </a:p>
          <a:p>
            <a:r>
              <a:rPr lang="en-US" dirty="0" smtClean="0"/>
              <a:t>These </a:t>
            </a:r>
            <a:r>
              <a:rPr lang="en-US" dirty="0"/>
              <a:t>standardized methods for transferring data or documents over a network are known as</a:t>
            </a:r>
            <a:r>
              <a:rPr lang="en-US" b="1" dirty="0">
                <a:solidFill>
                  <a:srgbClr val="00B050"/>
                </a:solidFill>
              </a:rPr>
              <a:t> protocols</a:t>
            </a:r>
            <a:r>
              <a:rPr lang="en-US" dirty="0"/>
              <a:t>.</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3</a:t>
            </a:fld>
            <a:endParaRPr lang="en-US"/>
          </a:p>
        </p:txBody>
      </p:sp>
    </p:spTree>
    <p:extLst>
      <p:ext uri="{BB962C8B-B14F-4D97-AF65-F5344CB8AC3E}">
        <p14:creationId xmlns:p14="http://schemas.microsoft.com/office/powerpoint/2010/main" val="41399013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30</a:t>
            </a:fld>
            <a:endParaRPr lang="en-US"/>
          </a:p>
        </p:txBody>
      </p:sp>
      <p:sp>
        <p:nvSpPr>
          <p:cNvPr id="5" name="Title 4"/>
          <p:cNvSpPr>
            <a:spLocks noGrp="1"/>
          </p:cNvSpPr>
          <p:nvPr>
            <p:ph type="ctrTitle"/>
          </p:nvPr>
        </p:nvSpPr>
        <p:spPr/>
        <p:txBody>
          <a:bodyPr/>
          <a:lstStyle/>
          <a:p>
            <a:r>
              <a:rPr lang="en-US" dirty="0"/>
              <a:t>Concerns in contemporary web environment</a:t>
            </a:r>
          </a:p>
        </p:txBody>
      </p:sp>
    </p:spTree>
    <p:extLst>
      <p:ext uri="{BB962C8B-B14F-4D97-AF65-F5344CB8AC3E}">
        <p14:creationId xmlns:p14="http://schemas.microsoft.com/office/powerpoint/2010/main" val="368790828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Concerns in contemporary web environment</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31</a:t>
            </a:fld>
            <a:endParaRPr lang="en-US"/>
          </a:p>
        </p:txBody>
      </p:sp>
      <p:sp>
        <p:nvSpPr>
          <p:cNvPr id="5" name="Content Placeholder 4"/>
          <p:cNvSpPr>
            <a:spLocks noGrp="1"/>
          </p:cNvSpPr>
          <p:nvPr>
            <p:ph sz="quarter" idx="1"/>
          </p:nvPr>
        </p:nvSpPr>
        <p:spPr/>
        <p:txBody>
          <a:bodyPr>
            <a:normAutofit/>
          </a:bodyPr>
          <a:lstStyle/>
          <a:p>
            <a:r>
              <a:rPr lang="en-US" sz="2800" dirty="0"/>
              <a:t> </a:t>
            </a:r>
            <a:r>
              <a:rPr lang="en-US" sz="2800" dirty="0" smtClean="0"/>
              <a:t>Web designers </a:t>
            </a:r>
            <a:r>
              <a:rPr lang="en-US" sz="2800" dirty="0"/>
              <a:t>never know exactly how the pages </a:t>
            </a:r>
            <a:r>
              <a:rPr lang="en-US" sz="2800" dirty="0" smtClean="0"/>
              <a:t>they </a:t>
            </a:r>
            <a:r>
              <a:rPr lang="en-US" sz="2800" dirty="0"/>
              <a:t>create will be viewed. </a:t>
            </a:r>
            <a:endParaRPr lang="en-US" sz="2800" dirty="0" smtClean="0"/>
          </a:p>
          <a:p>
            <a:r>
              <a:rPr lang="en-US" sz="2800" dirty="0" smtClean="0"/>
              <a:t>They don’t </a:t>
            </a:r>
            <a:r>
              <a:rPr lang="en-US" sz="2800" dirty="0"/>
              <a:t>know which of the dozens of browsers might be used, </a:t>
            </a:r>
            <a:endParaRPr lang="en-US" sz="2800" dirty="0" smtClean="0"/>
          </a:p>
          <a:p>
            <a:pPr lvl="1"/>
            <a:r>
              <a:rPr lang="en-US" sz="2800" dirty="0" smtClean="0"/>
              <a:t>whether </a:t>
            </a:r>
            <a:r>
              <a:rPr lang="en-US" sz="2800" dirty="0"/>
              <a:t>it is on a desktop computer or something </a:t>
            </a:r>
            <a:r>
              <a:rPr lang="en-US" sz="2800" dirty="0" smtClean="0"/>
              <a:t>more portable, </a:t>
            </a:r>
          </a:p>
          <a:p>
            <a:pPr lvl="1"/>
            <a:r>
              <a:rPr lang="en-US" sz="2800" dirty="0" smtClean="0"/>
              <a:t>how </a:t>
            </a:r>
            <a:r>
              <a:rPr lang="en-US" sz="2800" dirty="0"/>
              <a:t>large the browser window will be, </a:t>
            </a:r>
            <a:endParaRPr lang="en-US" sz="2800" dirty="0" smtClean="0"/>
          </a:p>
          <a:p>
            <a:pPr lvl="1"/>
            <a:r>
              <a:rPr lang="en-US" sz="2800" dirty="0" smtClean="0"/>
              <a:t>what </a:t>
            </a:r>
            <a:r>
              <a:rPr lang="en-US" sz="2800" dirty="0"/>
              <a:t>fonts are installed, </a:t>
            </a:r>
            <a:endParaRPr lang="en-US" sz="2800" dirty="0" smtClean="0"/>
          </a:p>
          <a:p>
            <a:pPr lvl="1"/>
            <a:r>
              <a:rPr lang="en-US" sz="2800" dirty="0" smtClean="0"/>
              <a:t>whether </a:t>
            </a:r>
            <a:r>
              <a:rPr lang="en-US" sz="2800" dirty="0"/>
              <a:t>functionality such as JavaScript is enabled, </a:t>
            </a:r>
            <a:endParaRPr lang="en-US" sz="2800" dirty="0" smtClean="0"/>
          </a:p>
          <a:p>
            <a:pPr lvl="1"/>
            <a:r>
              <a:rPr lang="en-US" sz="2800" dirty="0" smtClean="0"/>
              <a:t>how </a:t>
            </a:r>
            <a:r>
              <a:rPr lang="en-US" sz="2800" dirty="0"/>
              <a:t>fast the internet connection is, </a:t>
            </a:r>
            <a:endParaRPr lang="en-US" sz="2800" dirty="0" smtClean="0"/>
          </a:p>
          <a:p>
            <a:pPr lvl="1"/>
            <a:r>
              <a:rPr lang="en-US" sz="2800" dirty="0" smtClean="0"/>
              <a:t>whether </a:t>
            </a:r>
            <a:r>
              <a:rPr lang="en-US" sz="2800" dirty="0"/>
              <a:t>the pages are being read by a screen reader, and so on. </a:t>
            </a:r>
            <a:endParaRPr lang="en-US" sz="2800" dirty="0" smtClean="0"/>
          </a:p>
        </p:txBody>
      </p:sp>
    </p:spTree>
    <p:extLst>
      <p:ext uri="{BB962C8B-B14F-4D97-AF65-F5344CB8AC3E}">
        <p14:creationId xmlns:p14="http://schemas.microsoft.com/office/powerpoint/2010/main" val="321705121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Concerns in contemporary </a:t>
            </a:r>
            <a:r>
              <a:rPr lang="en-US" dirty="0"/>
              <a:t>web environment</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32</a:t>
            </a:fld>
            <a:endParaRPr lang="en-US"/>
          </a:p>
        </p:txBody>
      </p:sp>
      <p:sp>
        <p:nvSpPr>
          <p:cNvPr id="5" name="Content Placeholder 4"/>
          <p:cNvSpPr>
            <a:spLocks noGrp="1"/>
          </p:cNvSpPr>
          <p:nvPr>
            <p:ph sz="quarter" idx="1"/>
          </p:nvPr>
        </p:nvSpPr>
        <p:spPr/>
        <p:txBody>
          <a:bodyPr>
            <a:normAutofit/>
          </a:bodyPr>
          <a:lstStyle/>
          <a:p>
            <a:pPr algn="just"/>
            <a:r>
              <a:rPr lang="en-US" sz="2800" dirty="0" smtClean="0"/>
              <a:t>The </a:t>
            </a:r>
            <a:r>
              <a:rPr lang="en-US" sz="2800" dirty="0"/>
              <a:t>following are methods for coping with the inescapable element of the </a:t>
            </a:r>
            <a:r>
              <a:rPr lang="en-US" sz="2800" b="1" dirty="0">
                <a:solidFill>
                  <a:srgbClr val="FF0000"/>
                </a:solidFill>
              </a:rPr>
              <a:t>Unknown</a:t>
            </a:r>
            <a:r>
              <a:rPr lang="en-US" sz="2800" dirty="0"/>
              <a:t> when creating a website :</a:t>
            </a:r>
            <a:endParaRPr lang="en-US" sz="2800" dirty="0" smtClean="0"/>
          </a:p>
          <a:p>
            <a:pPr lvl="1" algn="just"/>
            <a:r>
              <a:rPr lang="en-US" sz="2800" dirty="0" smtClean="0"/>
              <a:t>Web </a:t>
            </a:r>
            <a:r>
              <a:rPr lang="en-US" sz="2800" dirty="0"/>
              <a:t>standards</a:t>
            </a:r>
          </a:p>
          <a:p>
            <a:pPr lvl="1" algn="just"/>
            <a:r>
              <a:rPr lang="en-US" sz="2800" dirty="0"/>
              <a:t>Progressive enhancement</a:t>
            </a:r>
          </a:p>
          <a:p>
            <a:pPr lvl="1" algn="just"/>
            <a:r>
              <a:rPr lang="en-US" sz="2800" dirty="0"/>
              <a:t>Responsive Web Design</a:t>
            </a:r>
          </a:p>
          <a:p>
            <a:pPr lvl="1" algn="just"/>
            <a:r>
              <a:rPr lang="en-US" sz="2800" dirty="0"/>
              <a:t>Accessibility</a:t>
            </a:r>
          </a:p>
          <a:p>
            <a:pPr lvl="1" algn="just"/>
            <a:r>
              <a:rPr lang="en-US" sz="2800" dirty="0"/>
              <a:t>Site performance</a:t>
            </a:r>
          </a:p>
        </p:txBody>
      </p:sp>
    </p:spTree>
    <p:extLst>
      <p:ext uri="{BB962C8B-B14F-4D97-AF65-F5344CB8AC3E}">
        <p14:creationId xmlns:p14="http://schemas.microsoft.com/office/powerpoint/2010/main" val="31135237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Web </a:t>
            </a:r>
            <a:r>
              <a:rPr lang="en-US" dirty="0" smtClean="0"/>
              <a:t>standards</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33</a:t>
            </a:fld>
            <a:endParaRPr lang="en-US"/>
          </a:p>
        </p:txBody>
      </p:sp>
      <p:sp>
        <p:nvSpPr>
          <p:cNvPr id="5" name="Content Placeholder 4"/>
          <p:cNvSpPr>
            <a:spLocks noGrp="1"/>
          </p:cNvSpPr>
          <p:nvPr>
            <p:ph sz="quarter" idx="1"/>
          </p:nvPr>
        </p:nvSpPr>
        <p:spPr/>
        <p:txBody>
          <a:bodyPr>
            <a:noAutofit/>
          </a:bodyPr>
          <a:lstStyle/>
          <a:p>
            <a:pPr algn="just"/>
            <a:r>
              <a:rPr lang="en-US" b="1" dirty="0" smtClean="0"/>
              <a:t>Web </a:t>
            </a:r>
            <a:r>
              <a:rPr lang="en-US" b="1" dirty="0"/>
              <a:t>standards </a:t>
            </a:r>
            <a:r>
              <a:rPr lang="en-US" dirty="0"/>
              <a:t>are </a:t>
            </a:r>
            <a:r>
              <a:rPr lang="en-US" dirty="0" smtClean="0"/>
              <a:t>specifications </a:t>
            </a:r>
            <a:r>
              <a:rPr lang="en-US" dirty="0"/>
              <a:t>for web designers and developers to follow, ensuring that the websites they build are usable and accessible to all, </a:t>
            </a:r>
            <a:r>
              <a:rPr lang="en-US" b="1" dirty="0" smtClean="0">
                <a:solidFill>
                  <a:srgbClr val="FF0000"/>
                </a:solidFill>
              </a:rPr>
              <a:t>regardless </a:t>
            </a:r>
            <a:r>
              <a:rPr lang="en-US" b="1" dirty="0">
                <a:solidFill>
                  <a:srgbClr val="FF0000"/>
                </a:solidFill>
              </a:rPr>
              <a:t>of the device </a:t>
            </a:r>
            <a:r>
              <a:rPr lang="en-US" dirty="0"/>
              <a:t>they use to access the </a:t>
            </a:r>
            <a:r>
              <a:rPr lang="en-US" dirty="0" smtClean="0"/>
              <a:t>Internet.</a:t>
            </a:r>
            <a:endParaRPr lang="en-US" dirty="0"/>
          </a:p>
          <a:p>
            <a:pPr algn="just"/>
            <a:r>
              <a:rPr lang="en-US" dirty="0" smtClean="0"/>
              <a:t>The</a:t>
            </a:r>
            <a:r>
              <a:rPr lang="en-US" dirty="0" smtClean="0">
                <a:solidFill>
                  <a:schemeClr val="tx1">
                    <a:lumMod val="95000"/>
                    <a:lumOff val="5000"/>
                  </a:schemeClr>
                </a:solidFill>
              </a:rPr>
              <a:t> </a:t>
            </a:r>
            <a:r>
              <a:rPr lang="en-US" b="1" dirty="0">
                <a:solidFill>
                  <a:schemeClr val="tx1">
                    <a:lumMod val="95000"/>
                    <a:lumOff val="5000"/>
                  </a:schemeClr>
                </a:solidFill>
              </a:rPr>
              <a:t>W3C </a:t>
            </a:r>
            <a:r>
              <a:rPr lang="en-US" dirty="0"/>
              <a:t>is the best known web standards body, but there are others such </a:t>
            </a:r>
            <a:r>
              <a:rPr lang="en-US" dirty="0" smtClean="0"/>
              <a:t>as,</a:t>
            </a:r>
          </a:p>
          <a:p>
            <a:pPr lvl="1" algn="just"/>
            <a:r>
              <a:rPr lang="en-US" sz="2600" u="sng" dirty="0" smtClean="0">
                <a:hlinkClick r:id="rId3"/>
              </a:rPr>
              <a:t>ECMA</a:t>
            </a:r>
            <a:r>
              <a:rPr lang="en-US" sz="2600" dirty="0"/>
              <a:t> (who publish the standard for ECMAScript, which JavaScript is based </a:t>
            </a:r>
            <a:r>
              <a:rPr lang="en-US" sz="2600" dirty="0" smtClean="0"/>
              <a:t>on)</a:t>
            </a:r>
            <a:endParaRPr lang="en-US" sz="2600" dirty="0"/>
          </a:p>
          <a:p>
            <a:pPr algn="just"/>
            <a:r>
              <a:rPr lang="en-US" dirty="0"/>
              <a:t>Sticking with web standards is your primary tool for ensuring your site is consistent on all standards-compliant browsers</a:t>
            </a:r>
          </a:p>
        </p:txBody>
      </p:sp>
    </p:spTree>
    <p:extLst>
      <p:ext uri="{BB962C8B-B14F-4D97-AF65-F5344CB8AC3E}">
        <p14:creationId xmlns:p14="http://schemas.microsoft.com/office/powerpoint/2010/main" val="2867657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Progressive </a:t>
            </a:r>
            <a:r>
              <a:rPr lang="en-US" dirty="0" smtClean="0"/>
              <a:t>enhancement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34</a:t>
            </a:fld>
            <a:endParaRPr lang="en-US"/>
          </a:p>
        </p:txBody>
      </p:sp>
      <p:sp>
        <p:nvSpPr>
          <p:cNvPr id="5" name="Content Placeholder 4"/>
          <p:cNvSpPr>
            <a:spLocks noGrp="1"/>
          </p:cNvSpPr>
          <p:nvPr>
            <p:ph sz="quarter" idx="1"/>
          </p:nvPr>
        </p:nvSpPr>
        <p:spPr/>
        <p:txBody>
          <a:bodyPr anchor="ctr">
            <a:normAutofit/>
          </a:bodyPr>
          <a:lstStyle/>
          <a:p>
            <a:pPr algn="just"/>
            <a:r>
              <a:rPr lang="en-US" sz="2800" b="1" dirty="0" smtClean="0"/>
              <a:t>Progressive enhancement </a:t>
            </a:r>
            <a:r>
              <a:rPr lang="en-US" sz="2800" dirty="0" smtClean="0"/>
              <a:t>means to </a:t>
            </a:r>
            <a:r>
              <a:rPr lang="en-US" sz="2800" dirty="0"/>
              <a:t>start with a baseline experience that makes </a:t>
            </a:r>
            <a:r>
              <a:rPr lang="en-US" sz="2800" dirty="0" smtClean="0"/>
              <a:t>core </a:t>
            </a:r>
            <a:r>
              <a:rPr lang="en-US" sz="2800" dirty="0"/>
              <a:t>functionality available to even the most rudimentary </a:t>
            </a:r>
            <a:r>
              <a:rPr lang="en-US" sz="2800" dirty="0" smtClean="0"/>
              <a:t>browsers first. </a:t>
            </a:r>
          </a:p>
          <a:p>
            <a:pPr algn="just"/>
            <a:r>
              <a:rPr lang="en-US" sz="2800" dirty="0" smtClean="0"/>
              <a:t>Then overlaying more </a:t>
            </a:r>
            <a:r>
              <a:rPr lang="en-US" sz="2800" dirty="0"/>
              <a:t>advanced </a:t>
            </a:r>
            <a:r>
              <a:rPr lang="en-US" sz="2800" dirty="0" smtClean="0"/>
              <a:t>features (features that aren’t </a:t>
            </a:r>
            <a:r>
              <a:rPr lang="en-US" sz="2800" dirty="0"/>
              <a:t>really </a:t>
            </a:r>
            <a:r>
              <a:rPr lang="en-US" sz="2800" b="1" dirty="0">
                <a:solidFill>
                  <a:srgbClr val="FF0000"/>
                </a:solidFill>
              </a:rPr>
              <a:t>critical</a:t>
            </a:r>
            <a:r>
              <a:rPr lang="en-US" sz="2800" dirty="0"/>
              <a:t> to the brand or </a:t>
            </a:r>
            <a:r>
              <a:rPr lang="en-US" sz="2800" dirty="0" smtClean="0"/>
              <a:t>message) </a:t>
            </a:r>
            <a:r>
              <a:rPr lang="en-US" sz="2800" i="1" dirty="0"/>
              <a:t>for</a:t>
            </a:r>
            <a:r>
              <a:rPr lang="en-US" sz="2800" dirty="0"/>
              <a:t> the browsers that can handle </a:t>
            </a:r>
            <a:r>
              <a:rPr lang="en-US" sz="2800" dirty="0" smtClean="0"/>
              <a:t>them. </a:t>
            </a:r>
          </a:p>
          <a:p>
            <a:pPr lvl="1" algn="just"/>
            <a:r>
              <a:rPr lang="en-US" sz="2800" dirty="0" smtClean="0"/>
              <a:t>Such as, animation </a:t>
            </a:r>
            <a:r>
              <a:rPr lang="en-US" sz="2800" dirty="0"/>
              <a:t>or </a:t>
            </a:r>
            <a:endParaRPr lang="en-US" sz="2800" dirty="0" smtClean="0"/>
          </a:p>
          <a:p>
            <a:pPr lvl="1" algn="just"/>
            <a:r>
              <a:rPr lang="en-US" sz="2800" dirty="0" smtClean="0"/>
              <a:t>wrapping </a:t>
            </a:r>
            <a:r>
              <a:rPr lang="en-US" sz="2800" dirty="0"/>
              <a:t>text around images in interesting shapes, </a:t>
            </a:r>
            <a:endParaRPr lang="en-US" sz="2800" dirty="0" smtClean="0"/>
          </a:p>
          <a:p>
            <a:pPr algn="just"/>
            <a:endParaRPr lang="en-US" sz="2800" dirty="0"/>
          </a:p>
        </p:txBody>
      </p:sp>
    </p:spTree>
    <p:extLst>
      <p:ext uri="{BB962C8B-B14F-4D97-AF65-F5344CB8AC3E}">
        <p14:creationId xmlns:p14="http://schemas.microsoft.com/office/powerpoint/2010/main" val="250552000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Progressive enhancement</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35</a:t>
            </a:fld>
            <a:endParaRPr lang="en-US"/>
          </a:p>
        </p:txBody>
      </p:sp>
      <p:sp>
        <p:nvSpPr>
          <p:cNvPr id="5" name="Content Placeholder 4"/>
          <p:cNvSpPr>
            <a:spLocks noGrp="1"/>
          </p:cNvSpPr>
          <p:nvPr>
            <p:ph sz="quarter" idx="1"/>
          </p:nvPr>
        </p:nvSpPr>
        <p:spPr/>
        <p:txBody>
          <a:bodyPr>
            <a:normAutofit/>
          </a:bodyPr>
          <a:lstStyle/>
          <a:p>
            <a:pPr algn="just"/>
            <a:r>
              <a:rPr lang="en-US" sz="2800" dirty="0"/>
              <a:t>For example</a:t>
            </a:r>
            <a:r>
              <a:rPr lang="en-US" sz="2800" dirty="0" smtClean="0"/>
              <a:t>,</a:t>
            </a:r>
          </a:p>
          <a:p>
            <a:pPr algn="just"/>
            <a:r>
              <a:rPr lang="en-US" sz="2800" dirty="0" smtClean="0"/>
              <a:t>there </a:t>
            </a:r>
            <a:r>
              <a:rPr lang="en-US" sz="2800" dirty="0"/>
              <a:t>are differences in how browsers handle JavaScript (particularly on </a:t>
            </a:r>
            <a:r>
              <a:rPr lang="en-US" sz="2800" i="1" dirty="0"/>
              <a:t>non-desktop devices</a:t>
            </a:r>
            <a:r>
              <a:rPr lang="en-US" sz="2800" dirty="0"/>
              <a:t>), </a:t>
            </a:r>
            <a:r>
              <a:rPr lang="en-US" sz="2800" dirty="0" smtClean="0"/>
              <a:t>so </a:t>
            </a:r>
            <a:r>
              <a:rPr lang="en-US" sz="2800" dirty="0"/>
              <a:t>some users opt to </a:t>
            </a:r>
            <a:r>
              <a:rPr lang="en-US" sz="2800" b="1" dirty="0"/>
              <a:t>turn </a:t>
            </a:r>
            <a:r>
              <a:rPr lang="en-US" sz="2800" b="1" dirty="0" smtClean="0"/>
              <a:t>JavaScript off </a:t>
            </a:r>
            <a:r>
              <a:rPr lang="en-US" sz="2800" dirty="0" smtClean="0"/>
              <a:t>completely. </a:t>
            </a:r>
            <a:endParaRPr lang="en-US" sz="2800" dirty="0"/>
          </a:p>
          <a:p>
            <a:pPr algn="just"/>
            <a:r>
              <a:rPr lang="en-US" sz="2800" dirty="0" smtClean="0"/>
              <a:t>Therefore, </a:t>
            </a:r>
            <a:r>
              <a:rPr lang="en-US" sz="2800" dirty="0"/>
              <a:t>a</a:t>
            </a:r>
            <a:r>
              <a:rPr lang="en-US" sz="2800" dirty="0" smtClean="0"/>
              <a:t>ccording to progressive enhancement principles, we </a:t>
            </a:r>
            <a:r>
              <a:rPr lang="en-US" sz="2800" dirty="0"/>
              <a:t>need to make sure </a:t>
            </a:r>
            <a:r>
              <a:rPr lang="en-US" sz="2800" b="1" dirty="0"/>
              <a:t>basic functionality</a:t>
            </a:r>
            <a:r>
              <a:rPr lang="en-US" sz="2800" dirty="0"/>
              <a:t>, such as </a:t>
            </a:r>
            <a:endParaRPr lang="en-US" sz="2800" dirty="0" smtClean="0"/>
          </a:p>
          <a:p>
            <a:pPr lvl="1" algn="just"/>
            <a:r>
              <a:rPr lang="en-US" sz="2800" dirty="0" smtClean="0">
                <a:solidFill>
                  <a:srgbClr val="FF0000"/>
                </a:solidFill>
              </a:rPr>
              <a:t>linking </a:t>
            </a:r>
            <a:r>
              <a:rPr lang="en-US" sz="2800" dirty="0">
                <a:solidFill>
                  <a:srgbClr val="FF0000"/>
                </a:solidFill>
              </a:rPr>
              <a:t>from page to page or data submission via forms</a:t>
            </a:r>
            <a:r>
              <a:rPr lang="en-US" sz="2800" dirty="0"/>
              <a:t>, is unbroken even when JavaScript is off. </a:t>
            </a:r>
          </a:p>
          <a:p>
            <a:endParaRPr lang="en-US" sz="2800" dirty="0"/>
          </a:p>
        </p:txBody>
      </p:sp>
    </p:spTree>
    <p:extLst>
      <p:ext uri="{BB962C8B-B14F-4D97-AF65-F5344CB8AC3E}">
        <p14:creationId xmlns:p14="http://schemas.microsoft.com/office/powerpoint/2010/main" val="15577976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Responsive Web </a:t>
            </a:r>
            <a:r>
              <a:rPr lang="en-US" dirty="0" smtClean="0"/>
              <a:t>Design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36</a:t>
            </a:fld>
            <a:endParaRPr lang="en-US"/>
          </a:p>
        </p:txBody>
      </p:sp>
      <p:sp>
        <p:nvSpPr>
          <p:cNvPr id="5" name="Content Placeholder 4"/>
          <p:cNvSpPr>
            <a:spLocks noGrp="1"/>
          </p:cNvSpPr>
          <p:nvPr>
            <p:ph sz="quarter" idx="1"/>
          </p:nvPr>
        </p:nvSpPr>
        <p:spPr/>
        <p:txBody>
          <a:bodyPr/>
          <a:lstStyle/>
          <a:p>
            <a:r>
              <a:rPr lang="en-US" dirty="0"/>
              <a:t>In 2016, mobile internet usage surpassed desktop </a:t>
            </a:r>
            <a:r>
              <a:rPr lang="en-US" dirty="0" smtClean="0"/>
              <a:t>usage.</a:t>
            </a:r>
          </a:p>
          <a:p>
            <a:r>
              <a:rPr lang="en-US" dirty="0" smtClean="0"/>
              <a:t>Which means that the </a:t>
            </a:r>
            <a:r>
              <a:rPr lang="en-US" dirty="0"/>
              <a:t>percentage of web traffic that comes from devices other than desktop browsers is </a:t>
            </a:r>
            <a:r>
              <a:rPr lang="en-US" b="1" dirty="0" smtClean="0"/>
              <a:t>larger. </a:t>
            </a:r>
            <a:endParaRPr lang="en-US" b="1" dirty="0"/>
          </a:p>
          <a:p>
            <a:r>
              <a:rPr lang="en-US" dirty="0" smtClean="0"/>
              <a:t>Accustomed </a:t>
            </a:r>
            <a:r>
              <a:rPr lang="en-US" dirty="0"/>
              <a:t>to designing exclusively for large desktop screens, </a:t>
            </a:r>
            <a:r>
              <a:rPr lang="en-US" dirty="0" smtClean="0"/>
              <a:t>web designers </a:t>
            </a:r>
            <a:r>
              <a:rPr lang="en-US" dirty="0"/>
              <a:t>were unclear about how </a:t>
            </a:r>
            <a:r>
              <a:rPr lang="en-US" dirty="0" smtClean="0"/>
              <a:t>to accommodate </a:t>
            </a:r>
            <a:r>
              <a:rPr lang="en-US" dirty="0"/>
              <a:t>screens that </a:t>
            </a:r>
            <a:r>
              <a:rPr lang="en-US" dirty="0" smtClean="0"/>
              <a:t>are much smaller.</a:t>
            </a:r>
          </a:p>
          <a:p>
            <a:r>
              <a:rPr lang="en-US" dirty="0" smtClean="0"/>
              <a:t>Moreover, another majority accesses </a:t>
            </a:r>
            <a:r>
              <a:rPr lang="en-US" dirty="0"/>
              <a:t>the web from a number of </a:t>
            </a:r>
            <a:r>
              <a:rPr lang="en-US" dirty="0" smtClean="0"/>
              <a:t>different platforms </a:t>
            </a:r>
            <a:r>
              <a:rPr lang="en-US" dirty="0"/>
              <a:t>(phone, tablet, computer) over the course of the day. </a:t>
            </a:r>
            <a:endParaRPr lang="en-US" dirty="0" smtClean="0"/>
          </a:p>
          <a:p>
            <a:r>
              <a:rPr lang="en-US" dirty="0" smtClean="0"/>
              <a:t>And still expect </a:t>
            </a:r>
            <a:r>
              <a:rPr lang="en-US" dirty="0"/>
              <a:t>to have a similar experience </a:t>
            </a:r>
            <a:r>
              <a:rPr lang="en-US" dirty="0" smtClean="0"/>
              <a:t>regardless </a:t>
            </a:r>
            <a:r>
              <a:rPr lang="en-US" dirty="0"/>
              <a:t>of how </a:t>
            </a:r>
            <a:r>
              <a:rPr lang="en-US" dirty="0" smtClean="0"/>
              <a:t>they </a:t>
            </a:r>
            <a:r>
              <a:rPr lang="en-US" dirty="0"/>
              <a:t>access your site. </a:t>
            </a:r>
          </a:p>
        </p:txBody>
      </p:sp>
    </p:spTree>
    <p:extLst>
      <p:ext uri="{BB962C8B-B14F-4D97-AF65-F5344CB8AC3E}">
        <p14:creationId xmlns:p14="http://schemas.microsoft.com/office/powerpoint/2010/main" val="661299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Responsive Web </a:t>
            </a:r>
            <a:r>
              <a:rPr lang="en-US" dirty="0" smtClean="0"/>
              <a:t>Design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37</a:t>
            </a:fld>
            <a:endParaRPr lang="en-US"/>
          </a:p>
        </p:txBody>
      </p:sp>
      <p:sp>
        <p:nvSpPr>
          <p:cNvPr id="5" name="Content Placeholder 4"/>
          <p:cNvSpPr>
            <a:spLocks noGrp="1"/>
          </p:cNvSpPr>
          <p:nvPr>
            <p:ph sz="quarter" idx="1"/>
          </p:nvPr>
        </p:nvSpPr>
        <p:spPr/>
        <p:txBody>
          <a:bodyPr/>
          <a:lstStyle/>
          <a:p>
            <a:r>
              <a:rPr lang="en-US" b="1" dirty="0">
                <a:solidFill>
                  <a:srgbClr val="00B050"/>
                </a:solidFill>
              </a:rPr>
              <a:t>Responsive Web Design (RWD) </a:t>
            </a:r>
            <a:r>
              <a:rPr lang="en-US" dirty="0"/>
              <a:t>is a strategy for providing appropriate layouts to devices based on the size of the viewport (browser window). </a:t>
            </a:r>
            <a:endParaRPr lang="en-US" dirty="0" smtClean="0"/>
          </a:p>
          <a:p>
            <a:r>
              <a:rPr lang="en-US" dirty="0" smtClean="0"/>
              <a:t>The </a:t>
            </a:r>
            <a:r>
              <a:rPr lang="en-US" dirty="0"/>
              <a:t>key to Responsive Web Design is serving a single HTML document </a:t>
            </a:r>
            <a:r>
              <a:rPr lang="en-US" dirty="0" smtClean="0"/>
              <a:t>to </a:t>
            </a:r>
            <a:r>
              <a:rPr lang="en-US" dirty="0"/>
              <a:t>all devices, but applying different style sheets based on the screen size in order to provide the most optimized layout for that device. </a:t>
            </a:r>
            <a:endParaRPr lang="en-US" dirty="0" smtClean="0"/>
          </a:p>
          <a:p>
            <a:r>
              <a:rPr lang="en-US" dirty="0" smtClean="0"/>
              <a:t>For </a:t>
            </a:r>
            <a:r>
              <a:rPr lang="en-US" dirty="0"/>
              <a:t>example, when a</a:t>
            </a:r>
            <a:r>
              <a:rPr lang="en-US" dirty="0" smtClean="0"/>
              <a:t> </a:t>
            </a:r>
            <a:r>
              <a:rPr lang="en-US" dirty="0"/>
              <a:t>page is viewed on a smartphone, it appears in one column with </a:t>
            </a:r>
            <a:r>
              <a:rPr lang="en-US" b="1" dirty="0"/>
              <a:t>large links </a:t>
            </a:r>
            <a:r>
              <a:rPr lang="en-US" dirty="0"/>
              <a:t>for easy tapping. </a:t>
            </a:r>
            <a:endParaRPr lang="en-US" dirty="0" smtClean="0"/>
          </a:p>
          <a:p>
            <a:pPr lvl="1"/>
            <a:r>
              <a:rPr lang="en-US" dirty="0" smtClean="0"/>
              <a:t>But </a:t>
            </a:r>
            <a:r>
              <a:rPr lang="en-US" dirty="0"/>
              <a:t>when that same page is viewed on a large desktop browser, the content rearranges into multiple columns with traditional navigation elements</a:t>
            </a:r>
            <a:r>
              <a:rPr lang="en-US" dirty="0" smtClean="0"/>
              <a:t>. </a:t>
            </a:r>
            <a:endParaRPr lang="en-US" dirty="0"/>
          </a:p>
        </p:txBody>
      </p:sp>
    </p:spTree>
    <p:extLst>
      <p:ext uri="{BB962C8B-B14F-4D97-AF65-F5344CB8AC3E}">
        <p14:creationId xmlns:p14="http://schemas.microsoft.com/office/powerpoint/2010/main" val="21885758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38</a:t>
            </a:fld>
            <a:endParaRPr lang="en-US"/>
          </a:p>
        </p:txBody>
      </p:sp>
      <p:sp>
        <p:nvSpPr>
          <p:cNvPr id="10" name="Content Placeholder 9"/>
          <p:cNvSpPr>
            <a:spLocks noGrp="1"/>
          </p:cNvSpPr>
          <p:nvPr>
            <p:ph sz="quarter" idx="1"/>
          </p:nvPr>
        </p:nvSpPr>
        <p:spPr/>
        <p:txBody>
          <a:bodyPr/>
          <a:lstStyle/>
          <a:p>
            <a:r>
              <a:rPr lang="en-US" sz="2800" dirty="0" smtClean="0"/>
              <a:t>Example </a:t>
            </a:r>
            <a:r>
              <a:rPr lang="en-US" sz="2800" dirty="0"/>
              <a:t>of </a:t>
            </a:r>
            <a:r>
              <a:rPr lang="en-US" sz="2800" dirty="0" smtClean="0"/>
              <a:t>a responsive site </a:t>
            </a:r>
            <a:r>
              <a:rPr lang="en-US" sz="2800" dirty="0"/>
              <a:t>that </a:t>
            </a:r>
            <a:r>
              <a:rPr lang="en-US" sz="2800" dirty="0" smtClean="0"/>
              <a:t>adapts </a:t>
            </a:r>
            <a:r>
              <a:rPr lang="en-US" sz="2800" dirty="0"/>
              <a:t>to fit small, medium, and large screens and all sizes in between.</a:t>
            </a:r>
            <a:endParaRPr lang="en-US" dirty="0"/>
          </a:p>
        </p:txBody>
      </p:sp>
      <p:pic>
        <p:nvPicPr>
          <p:cNvPr id="11" name="Picture 10"/>
          <p:cNvPicPr>
            <a:picLocks noChangeAspect="1"/>
          </p:cNvPicPr>
          <p:nvPr/>
        </p:nvPicPr>
        <p:blipFill>
          <a:blip r:embed="rId2"/>
          <a:stretch>
            <a:fillRect/>
          </a:stretch>
        </p:blipFill>
        <p:spPr>
          <a:xfrm>
            <a:off x="2241867" y="2593340"/>
            <a:ext cx="7972425" cy="3276600"/>
          </a:xfrm>
          <a:prstGeom prst="rect">
            <a:avLst/>
          </a:prstGeom>
        </p:spPr>
      </p:pic>
    </p:spTree>
    <p:extLst>
      <p:ext uri="{BB962C8B-B14F-4D97-AF65-F5344CB8AC3E}">
        <p14:creationId xmlns:p14="http://schemas.microsoft.com/office/powerpoint/2010/main" val="38251639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Accessibility</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39</a:t>
            </a:fld>
            <a:endParaRPr lang="en-US"/>
          </a:p>
        </p:txBody>
      </p:sp>
      <p:sp>
        <p:nvSpPr>
          <p:cNvPr id="5" name="Content Placeholder 4"/>
          <p:cNvSpPr>
            <a:spLocks noGrp="1"/>
          </p:cNvSpPr>
          <p:nvPr>
            <p:ph sz="quarter" idx="1"/>
          </p:nvPr>
        </p:nvSpPr>
        <p:spPr/>
        <p:txBody>
          <a:bodyPr/>
          <a:lstStyle/>
          <a:p>
            <a:r>
              <a:rPr lang="en-US" dirty="0" smtClean="0"/>
              <a:t>So </a:t>
            </a:r>
            <a:r>
              <a:rPr lang="en-US" dirty="0"/>
              <a:t>far, we’ve only addressed </a:t>
            </a:r>
            <a:r>
              <a:rPr lang="en-US" b="1" dirty="0">
                <a:solidFill>
                  <a:srgbClr val="00B050"/>
                </a:solidFill>
              </a:rPr>
              <a:t>visual browsers</a:t>
            </a:r>
            <a:r>
              <a:rPr lang="en-US" dirty="0"/>
              <a:t> controlled with mouse pointers or </a:t>
            </a:r>
            <a:r>
              <a:rPr lang="en-US" dirty="0" smtClean="0"/>
              <a:t>fingertips.</a:t>
            </a:r>
          </a:p>
          <a:p>
            <a:r>
              <a:rPr lang="en-US" dirty="0" smtClean="0"/>
              <a:t> </a:t>
            </a:r>
            <a:r>
              <a:rPr lang="en-US" dirty="0"/>
              <a:t>It is critical, however, to keep in mind that people access the web in many different ways</a:t>
            </a:r>
            <a:r>
              <a:rPr lang="en-US" dirty="0" smtClean="0"/>
              <a:t>—</a:t>
            </a:r>
          </a:p>
          <a:p>
            <a:pPr lvl="1" algn="just"/>
            <a:r>
              <a:rPr lang="en-US" b="1" i="1" dirty="0" smtClean="0"/>
              <a:t>with </a:t>
            </a:r>
            <a:r>
              <a:rPr lang="en-US" b="1" i="1" dirty="0"/>
              <a:t>a keyboard, mouse, voice commands, screen readers, Braille output, magnifiers, joysticks, foot pedals, and so on. </a:t>
            </a:r>
            <a:endParaRPr lang="en-US" b="1" i="1" dirty="0" smtClean="0"/>
          </a:p>
          <a:p>
            <a:r>
              <a:rPr lang="en-US" dirty="0"/>
              <a:t>Web designers must build pages in a manner that creates as few barriers as possible to getting to information, regardless of the user’s ability and the device used to access the web. </a:t>
            </a:r>
            <a:endParaRPr lang="en-US" dirty="0" smtClean="0"/>
          </a:p>
          <a:p>
            <a:r>
              <a:rPr lang="en-US" dirty="0" smtClean="0"/>
              <a:t>In </a:t>
            </a:r>
            <a:r>
              <a:rPr lang="en-US" dirty="0"/>
              <a:t>other words, you must design for </a:t>
            </a:r>
            <a:r>
              <a:rPr lang="en-US" b="1" u="sng" dirty="0">
                <a:solidFill>
                  <a:srgbClr val="0070C0"/>
                </a:solidFill>
              </a:rPr>
              <a:t>accessibility</a:t>
            </a:r>
            <a:r>
              <a:rPr lang="en-US" dirty="0"/>
              <a:t>. </a:t>
            </a:r>
          </a:p>
        </p:txBody>
      </p:sp>
    </p:spTree>
    <p:extLst>
      <p:ext uri="{BB962C8B-B14F-4D97-AF65-F5344CB8AC3E}">
        <p14:creationId xmlns:p14="http://schemas.microsoft.com/office/powerpoint/2010/main" val="34198690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Web</a:t>
            </a:r>
            <a:endParaRPr lang="en-US" dirty="0"/>
          </a:p>
        </p:txBody>
      </p:sp>
      <p:sp>
        <p:nvSpPr>
          <p:cNvPr id="3" name="Content Placeholder 2"/>
          <p:cNvSpPr>
            <a:spLocks noGrp="1"/>
          </p:cNvSpPr>
          <p:nvPr>
            <p:ph sz="quarter" idx="1"/>
          </p:nvPr>
        </p:nvSpPr>
        <p:spPr/>
        <p:txBody>
          <a:bodyPr/>
          <a:lstStyle/>
          <a:p>
            <a:pPr algn="just"/>
            <a:r>
              <a:rPr lang="en-US" dirty="0"/>
              <a:t>The web (originally called the </a:t>
            </a:r>
            <a:r>
              <a:rPr lang="en-US" i="1" dirty="0"/>
              <a:t>World Wide </a:t>
            </a:r>
            <a:r>
              <a:rPr lang="en-US" i="1" dirty="0" smtClean="0"/>
              <a:t>Web</a:t>
            </a:r>
            <a:r>
              <a:rPr lang="en-US" dirty="0" smtClean="0"/>
              <a:t>) </a:t>
            </a:r>
            <a:r>
              <a:rPr lang="en-US" dirty="0"/>
              <a:t>is </a:t>
            </a:r>
            <a:r>
              <a:rPr lang="en-US" b="1" dirty="0" smtClean="0">
                <a:solidFill>
                  <a:srgbClr val="00B050"/>
                </a:solidFill>
              </a:rPr>
              <a:t>one </a:t>
            </a:r>
            <a:r>
              <a:rPr lang="en-US" b="1" dirty="0">
                <a:solidFill>
                  <a:srgbClr val="00B050"/>
                </a:solidFill>
              </a:rPr>
              <a:t>of the ways </a:t>
            </a:r>
            <a:r>
              <a:rPr lang="en-US" dirty="0"/>
              <a:t>information can be shared over the</a:t>
            </a:r>
            <a:r>
              <a:rPr lang="en-US" dirty="0">
                <a:solidFill>
                  <a:schemeClr val="accent2">
                    <a:lumMod val="75000"/>
                  </a:schemeClr>
                </a:solidFill>
              </a:rPr>
              <a:t> internet</a:t>
            </a:r>
            <a:r>
              <a:rPr lang="en-US" dirty="0"/>
              <a:t>. </a:t>
            </a:r>
            <a:endParaRPr lang="en-US" dirty="0" smtClean="0"/>
          </a:p>
          <a:p>
            <a:pPr algn="just"/>
            <a:r>
              <a:rPr lang="en-US" dirty="0" smtClean="0"/>
              <a:t>The web </a:t>
            </a:r>
            <a:r>
              <a:rPr lang="en-US" dirty="0"/>
              <a:t>is unique in that it allows documents to be </a:t>
            </a:r>
            <a:r>
              <a:rPr lang="en-US" i="1" dirty="0"/>
              <a:t>linked</a:t>
            </a:r>
            <a:r>
              <a:rPr lang="en-US" dirty="0"/>
              <a:t> to one another via hypertext </a:t>
            </a:r>
            <a:r>
              <a:rPr lang="en-US" dirty="0" smtClean="0"/>
              <a:t>links</a:t>
            </a:r>
          </a:p>
          <a:p>
            <a:pPr lvl="1" algn="just"/>
            <a:r>
              <a:rPr lang="en-US" dirty="0" smtClean="0"/>
              <a:t>thus </a:t>
            </a:r>
            <a:r>
              <a:rPr lang="en-US" dirty="0"/>
              <a:t>forming a huge “</a:t>
            </a:r>
            <a:r>
              <a:rPr lang="en-US" b="1" i="1" dirty="0">
                <a:solidFill>
                  <a:srgbClr val="00B050"/>
                </a:solidFill>
              </a:rPr>
              <a:t>web</a:t>
            </a:r>
            <a:r>
              <a:rPr lang="en-US" dirty="0"/>
              <a:t>” of connected information. </a:t>
            </a:r>
            <a:endParaRPr lang="en-US" dirty="0" smtClean="0"/>
          </a:p>
          <a:p>
            <a:pPr algn="just"/>
            <a:r>
              <a:rPr lang="en-US" dirty="0" smtClean="0"/>
              <a:t>The </a:t>
            </a:r>
            <a:r>
              <a:rPr lang="en-US" dirty="0"/>
              <a:t>web uses a protocol called </a:t>
            </a:r>
            <a:r>
              <a:rPr lang="en-US" b="1" dirty="0"/>
              <a:t>HTTP</a:t>
            </a:r>
            <a:r>
              <a:rPr lang="en-US" dirty="0"/>
              <a:t> (</a:t>
            </a:r>
            <a:r>
              <a:rPr lang="en-US" dirty="0" err="1"/>
              <a:t>HyperText</a:t>
            </a:r>
            <a:r>
              <a:rPr lang="en-US" dirty="0"/>
              <a:t> Transfer Protocol). </a:t>
            </a:r>
            <a:endParaRPr lang="en-US" dirty="0" smtClean="0"/>
          </a:p>
          <a:p>
            <a:pPr algn="just"/>
            <a:r>
              <a:rPr lang="en-US" dirty="0" smtClean="0"/>
              <a:t>This </a:t>
            </a:r>
            <a:r>
              <a:rPr lang="en-US" dirty="0"/>
              <a:t>acronym should look familiar because it is the first four letters of nearly all website </a:t>
            </a:r>
            <a:r>
              <a:rPr lang="en-US" dirty="0" smtClean="0"/>
              <a:t>addresses</a:t>
            </a:r>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AC88B2-26A2-4823-99DA-CA3880C0A08E}" type="slidenum">
              <a:rPr lang="en-US" smtClean="0"/>
              <a:t>4</a:t>
            </a:fld>
            <a:endParaRPr lang="en-US"/>
          </a:p>
        </p:txBody>
      </p:sp>
    </p:spTree>
    <p:extLst>
      <p:ext uri="{BB962C8B-B14F-4D97-AF65-F5344CB8AC3E}">
        <p14:creationId xmlns:p14="http://schemas.microsoft.com/office/powerpoint/2010/main" val="53863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Site </a:t>
            </a:r>
            <a:r>
              <a:rPr lang="en-US" smtClean="0"/>
              <a:t>performance</a:t>
            </a:r>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40</a:t>
            </a:fld>
            <a:endParaRPr lang="en-US"/>
          </a:p>
        </p:txBody>
      </p:sp>
      <p:sp>
        <p:nvSpPr>
          <p:cNvPr id="5" name="Content Placeholder 4"/>
          <p:cNvSpPr>
            <a:spLocks noGrp="1"/>
          </p:cNvSpPr>
          <p:nvPr>
            <p:ph sz="quarter" idx="1"/>
          </p:nvPr>
        </p:nvSpPr>
        <p:spPr/>
        <p:txBody>
          <a:bodyPr/>
          <a:lstStyle/>
          <a:p>
            <a:r>
              <a:rPr lang="en-US" dirty="0" smtClean="0"/>
              <a:t>Everyone knows how </a:t>
            </a:r>
            <a:r>
              <a:rPr lang="en-US" dirty="0"/>
              <a:t>frustrating it is to wait for a web page to fully </a:t>
            </a:r>
            <a:r>
              <a:rPr lang="en-US" dirty="0" smtClean="0"/>
              <a:t>display.</a:t>
            </a:r>
          </a:p>
          <a:p>
            <a:r>
              <a:rPr lang="en-US" dirty="0" smtClean="0"/>
              <a:t>Studies </a:t>
            </a:r>
            <a:r>
              <a:rPr lang="en-US" dirty="0"/>
              <a:t>show that users expect a site to load in under </a:t>
            </a:r>
            <a:r>
              <a:rPr lang="en-US" b="1" i="1" dirty="0" smtClean="0">
                <a:solidFill>
                  <a:srgbClr val="FF0000"/>
                </a:solidFill>
              </a:rPr>
              <a:t>two </a:t>
            </a:r>
            <a:r>
              <a:rPr lang="en-US" b="1" i="1" dirty="0">
                <a:solidFill>
                  <a:srgbClr val="FF0000"/>
                </a:solidFill>
              </a:rPr>
              <a:t>seconds</a:t>
            </a:r>
            <a:r>
              <a:rPr lang="en-US" dirty="0"/>
              <a:t>, and nearly a third of your audience will leave your site for another if it doesn’t. </a:t>
            </a:r>
            <a:endParaRPr lang="en-US" dirty="0" smtClean="0"/>
          </a:p>
          <a:p>
            <a:pPr lvl="1"/>
            <a:r>
              <a:rPr lang="en-US" dirty="0" smtClean="0"/>
              <a:t>Furthermore</a:t>
            </a:r>
            <a:r>
              <a:rPr lang="en-US" dirty="0"/>
              <a:t>, those people </a:t>
            </a:r>
            <a:r>
              <a:rPr lang="en-US" i="1" dirty="0"/>
              <a:t>aren’t likely to come back</a:t>
            </a:r>
            <a:r>
              <a:rPr lang="en-US" dirty="0"/>
              <a:t>. </a:t>
            </a:r>
            <a:endParaRPr lang="en-US" dirty="0" smtClean="0"/>
          </a:p>
          <a:p>
            <a:r>
              <a:rPr lang="en-US" dirty="0" smtClean="0"/>
              <a:t>Google </a:t>
            </a:r>
            <a:r>
              <a:rPr lang="en-US" dirty="0"/>
              <a:t>has added site speed to its search algorithm, so if your site is a </a:t>
            </a:r>
            <a:r>
              <a:rPr lang="en-US" dirty="0" smtClean="0"/>
              <a:t>slow, </a:t>
            </a:r>
            <a:r>
              <a:rPr lang="en-US" dirty="0"/>
              <a:t>it’s not likely to show up in </a:t>
            </a:r>
            <a:r>
              <a:rPr lang="en-US" dirty="0" smtClean="0"/>
              <a:t>the first </a:t>
            </a:r>
            <a:r>
              <a:rPr lang="en-US" dirty="0"/>
              <a:t>screen of results. </a:t>
            </a:r>
          </a:p>
          <a:p>
            <a:r>
              <a:rPr lang="en-US" dirty="0" smtClean="0"/>
              <a:t>There are many things you can do to improve the performance of your site, and they fall under two broad categories: </a:t>
            </a:r>
          </a:p>
          <a:p>
            <a:pPr marL="777240" lvl="1" indent="-457200">
              <a:buFont typeface="+mj-lt"/>
              <a:buAutoNum type="arabicPeriod"/>
            </a:pPr>
            <a:r>
              <a:rPr lang="en-US" b="1" i="1" dirty="0" smtClean="0">
                <a:solidFill>
                  <a:srgbClr val="00B050"/>
                </a:solidFill>
              </a:rPr>
              <a:t>limiting file sizes </a:t>
            </a:r>
            <a:r>
              <a:rPr lang="en-US" dirty="0" smtClean="0"/>
              <a:t>and </a:t>
            </a:r>
          </a:p>
          <a:p>
            <a:pPr marL="777240" lvl="1" indent="-457200">
              <a:buFont typeface="+mj-lt"/>
              <a:buAutoNum type="arabicPeriod"/>
            </a:pPr>
            <a:r>
              <a:rPr lang="en-US" b="1" i="1" dirty="0" smtClean="0">
                <a:solidFill>
                  <a:srgbClr val="00B050"/>
                </a:solidFill>
              </a:rPr>
              <a:t>reducing the number of requests to the server</a:t>
            </a:r>
            <a:endParaRPr lang="en-US" dirty="0">
              <a:solidFill>
                <a:srgbClr val="00B050"/>
              </a:solidFill>
            </a:endParaRPr>
          </a:p>
        </p:txBody>
      </p:sp>
    </p:spTree>
    <p:extLst>
      <p:ext uri="{BB962C8B-B14F-4D97-AF65-F5344CB8AC3E}">
        <p14:creationId xmlns:p14="http://schemas.microsoft.com/office/powerpoint/2010/main" val="316787312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Things </a:t>
            </a:r>
            <a:r>
              <a:rPr lang="en-US" dirty="0"/>
              <a:t>you can do to improve the performance of your site</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41</a:t>
            </a:fld>
            <a:endParaRPr lang="en-US"/>
          </a:p>
        </p:txBody>
      </p:sp>
      <p:sp>
        <p:nvSpPr>
          <p:cNvPr id="5" name="Content Placeholder 4"/>
          <p:cNvSpPr>
            <a:spLocks noGrp="1"/>
          </p:cNvSpPr>
          <p:nvPr>
            <p:ph sz="quarter" idx="1"/>
          </p:nvPr>
        </p:nvSpPr>
        <p:spPr/>
        <p:txBody>
          <a:bodyPr>
            <a:normAutofit/>
          </a:bodyPr>
          <a:lstStyle/>
          <a:p>
            <a:r>
              <a:rPr lang="en-US" dirty="0"/>
              <a:t>Optimize images so they are the smallest file size possible without sacrificing quality. </a:t>
            </a:r>
            <a:endParaRPr lang="en-US" dirty="0" smtClean="0"/>
          </a:p>
          <a:p>
            <a:r>
              <a:rPr lang="en-US" dirty="0" smtClean="0"/>
              <a:t>Streamline </a:t>
            </a:r>
            <a:r>
              <a:rPr lang="en-US" dirty="0"/>
              <a:t>HTML markup, avoiding unnecessary levels of nested elements.</a:t>
            </a:r>
          </a:p>
          <a:p>
            <a:r>
              <a:rPr lang="en-US" dirty="0"/>
              <a:t>Minimize HTML and CSS documents by removing extra character spaces and line returns.</a:t>
            </a:r>
          </a:p>
          <a:p>
            <a:r>
              <a:rPr lang="en-US" dirty="0"/>
              <a:t>Keep JavaScript to a minimum.</a:t>
            </a:r>
          </a:p>
          <a:p>
            <a:r>
              <a:rPr lang="en-US" dirty="0" smtClean="0"/>
              <a:t>Reduce </a:t>
            </a:r>
            <a:r>
              <a:rPr lang="en-US" dirty="0"/>
              <a:t>the number of times the browser makes requests of the server (known as HTTP requests).</a:t>
            </a:r>
          </a:p>
        </p:txBody>
      </p:sp>
    </p:spTree>
    <p:extLst>
      <p:ext uri="{BB962C8B-B14F-4D97-AF65-F5344CB8AC3E}">
        <p14:creationId xmlns:p14="http://schemas.microsoft.com/office/powerpoint/2010/main" val="18667086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Takeaway question</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42</a:t>
            </a:fld>
            <a:endParaRPr lang="en-US"/>
          </a:p>
        </p:txBody>
      </p:sp>
      <p:sp>
        <p:nvSpPr>
          <p:cNvPr id="8" name="Content Placeholder 7"/>
          <p:cNvSpPr>
            <a:spLocks noGrp="1"/>
          </p:cNvSpPr>
          <p:nvPr>
            <p:ph sz="quarter" idx="1"/>
          </p:nvPr>
        </p:nvSpPr>
        <p:spPr/>
        <p:txBody>
          <a:bodyPr/>
          <a:lstStyle/>
          <a:p>
            <a:r>
              <a:rPr lang="en-US" dirty="0"/>
              <a:t>List </a:t>
            </a:r>
            <a:r>
              <a:rPr lang="en-US" dirty="0" smtClean="0"/>
              <a:t>two </a:t>
            </a:r>
            <a:r>
              <a:rPr lang="en-US" dirty="0"/>
              <a:t>unknown factors you need to consider when designing and developing a site.</a:t>
            </a:r>
          </a:p>
        </p:txBody>
      </p:sp>
    </p:spTree>
    <p:extLst>
      <p:ext uri="{BB962C8B-B14F-4D97-AF65-F5344CB8AC3E}">
        <p14:creationId xmlns:p14="http://schemas.microsoft.com/office/powerpoint/2010/main" val="129130113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43</a:t>
            </a:fld>
            <a:endParaRPr lang="en-US"/>
          </a:p>
        </p:txBody>
      </p:sp>
      <p:sp>
        <p:nvSpPr>
          <p:cNvPr id="6" name="Title 5"/>
          <p:cNvSpPr>
            <a:spLocks noGrp="1"/>
          </p:cNvSpPr>
          <p:nvPr>
            <p:ph type="ctrTitle"/>
          </p:nvPr>
        </p:nvSpPr>
        <p:spPr/>
        <p:txBody>
          <a:bodyPr/>
          <a:lstStyle/>
          <a:p>
            <a:r>
              <a:rPr lang="en-US" dirty="0" smtClean="0"/>
              <a:t>End of chapter one</a:t>
            </a:r>
            <a:endParaRPr lang="en-US" dirty="0"/>
          </a:p>
        </p:txBody>
      </p:sp>
    </p:spTree>
    <p:extLst>
      <p:ext uri="{BB962C8B-B14F-4D97-AF65-F5344CB8AC3E}">
        <p14:creationId xmlns:p14="http://schemas.microsoft.com/office/powerpoint/2010/main" val="19489952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Internet vs WWW</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5</a:t>
            </a:fld>
            <a:endParaRPr lang="en-US"/>
          </a:p>
        </p:txBody>
      </p:sp>
      <p:sp>
        <p:nvSpPr>
          <p:cNvPr id="3" name="Content Placeholder 2"/>
          <p:cNvSpPr>
            <a:spLocks noGrp="1"/>
          </p:cNvSpPr>
          <p:nvPr>
            <p:ph sz="quarter" idx="1"/>
          </p:nvPr>
        </p:nvSpPr>
        <p:spPr/>
        <p:txBody>
          <a:bodyPr/>
          <a:lstStyle/>
          <a:p>
            <a:r>
              <a:rPr lang="en-US" dirty="0"/>
              <a:t>The terms </a:t>
            </a:r>
            <a:r>
              <a:rPr lang="en-US" i="1" dirty="0"/>
              <a:t>Internet</a:t>
            </a:r>
            <a:r>
              <a:rPr lang="en-US" dirty="0"/>
              <a:t> and </a:t>
            </a:r>
            <a:r>
              <a:rPr lang="en-US" i="1" dirty="0"/>
              <a:t>World Wide Web</a:t>
            </a:r>
            <a:r>
              <a:rPr lang="en-US" dirty="0"/>
              <a:t> are often used without much distinction. However, the two things are not the same</a:t>
            </a:r>
            <a:r>
              <a:rPr lang="en-US" dirty="0" smtClean="0"/>
              <a:t>.</a:t>
            </a:r>
          </a:p>
          <a:p>
            <a:r>
              <a:rPr lang="en-US" dirty="0" smtClean="0"/>
              <a:t>The </a:t>
            </a:r>
            <a:r>
              <a:rPr lang="en-US" b="1" dirty="0"/>
              <a:t>world wide web</a:t>
            </a:r>
            <a:r>
              <a:rPr lang="en-US" dirty="0"/>
              <a:t>, or </a:t>
            </a:r>
            <a:r>
              <a:rPr lang="en-US" b="1" dirty="0">
                <a:solidFill>
                  <a:srgbClr val="00B050"/>
                </a:solidFill>
              </a:rPr>
              <a:t>web</a:t>
            </a:r>
            <a:r>
              <a:rPr lang="en-US" dirty="0"/>
              <a:t> </a:t>
            </a:r>
            <a:r>
              <a:rPr lang="en-US" i="1" dirty="0"/>
              <a:t>for short</a:t>
            </a:r>
            <a:r>
              <a:rPr lang="en-US" dirty="0"/>
              <a:t>, are the </a:t>
            </a:r>
            <a:r>
              <a:rPr lang="en-US" u="sng" dirty="0"/>
              <a:t>pages</a:t>
            </a:r>
            <a:r>
              <a:rPr lang="en-US" dirty="0"/>
              <a:t> you see when you're at a device and you're </a:t>
            </a:r>
            <a:r>
              <a:rPr lang="en-US" dirty="0" smtClean="0"/>
              <a:t>online</a:t>
            </a:r>
          </a:p>
          <a:p>
            <a:r>
              <a:rPr lang="en-US" dirty="0"/>
              <a:t>The Internet is a global system of interconnected computer networks</a:t>
            </a:r>
            <a:r>
              <a:rPr lang="en-US" dirty="0" smtClean="0"/>
              <a:t>.</a:t>
            </a:r>
          </a:p>
          <a:p>
            <a:pPr marL="0" indent="0">
              <a:buNone/>
            </a:pPr>
            <a:endParaRPr lang="en-US" dirty="0" smtClean="0"/>
          </a:p>
        </p:txBody>
      </p:sp>
      <p:pic>
        <p:nvPicPr>
          <p:cNvPr id="6" name="Picture 2"/>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Effect>
                      <a14:brightnessContrast bright="40000" contrast="-20000"/>
                    </a14:imgEffect>
                  </a14:imgLayer>
                </a14:imgProps>
              </a:ext>
              <a:ext uri="{28A0092B-C50C-407E-A947-70E740481C1C}">
                <a14:useLocalDpi xmlns:a14="http://schemas.microsoft.com/office/drawing/2010/main" val="0"/>
              </a:ext>
            </a:extLst>
          </a:blip>
          <a:srcRect/>
          <a:stretch>
            <a:fillRect/>
          </a:stretch>
        </p:blipFill>
        <p:spPr bwMode="auto">
          <a:xfrm>
            <a:off x="4082796" y="3782292"/>
            <a:ext cx="5257800" cy="23899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4843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
            </a:r>
            <a:r>
              <a:rPr lang="en-US" dirty="0" smtClean="0"/>
              <a:t>erver</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6</a:t>
            </a:fld>
            <a:endParaRPr lang="en-US"/>
          </a:p>
        </p:txBody>
      </p:sp>
      <p:sp>
        <p:nvSpPr>
          <p:cNvPr id="5" name="Content Placeholder 4"/>
          <p:cNvSpPr>
            <a:spLocks noGrp="1"/>
          </p:cNvSpPr>
          <p:nvPr>
            <p:ph sz="quarter" idx="1"/>
          </p:nvPr>
        </p:nvSpPr>
        <p:spPr/>
        <p:txBody>
          <a:bodyPr>
            <a:normAutofit/>
          </a:bodyPr>
          <a:lstStyle/>
          <a:p>
            <a:pPr algn="just"/>
            <a:r>
              <a:rPr lang="en-US" sz="2800" dirty="0"/>
              <a:t>A </a:t>
            </a:r>
            <a:r>
              <a:rPr lang="en-US" sz="2800" dirty="0" smtClean="0"/>
              <a:t>web page </a:t>
            </a:r>
            <a:r>
              <a:rPr lang="en-US" sz="2800" dirty="0"/>
              <a:t>becomes accessible when it is </a:t>
            </a:r>
            <a:r>
              <a:rPr lang="en-US" sz="2800" i="1" dirty="0"/>
              <a:t>hosted</a:t>
            </a:r>
            <a:r>
              <a:rPr lang="en-US" sz="2800" dirty="0"/>
              <a:t> on a web server. </a:t>
            </a:r>
          </a:p>
          <a:p>
            <a:pPr lvl="1" algn="just"/>
            <a:r>
              <a:rPr lang="en-US" sz="2800" i="1" dirty="0">
                <a:solidFill>
                  <a:srgbClr val="FF0000"/>
                </a:solidFill>
              </a:rPr>
              <a:t>"Hosting" </a:t>
            </a:r>
            <a:r>
              <a:rPr lang="en-US" sz="2800" dirty="0"/>
              <a:t>means that all the web pages of a website and their supporting files are available on a </a:t>
            </a:r>
            <a:r>
              <a:rPr lang="en-US" sz="2800" dirty="0" smtClean="0"/>
              <a:t>specific </a:t>
            </a:r>
            <a:r>
              <a:rPr lang="en-US" sz="2800" dirty="0"/>
              <a:t>computer. </a:t>
            </a:r>
          </a:p>
          <a:p>
            <a:pPr algn="just"/>
            <a:r>
              <a:rPr lang="en-US" sz="2800" dirty="0"/>
              <a:t>Thus, a </a:t>
            </a:r>
            <a:r>
              <a:rPr lang="en-US" sz="2800" dirty="0" smtClean="0"/>
              <a:t>web </a:t>
            </a:r>
            <a:r>
              <a:rPr lang="en-US" sz="2800" dirty="0"/>
              <a:t>server is a </a:t>
            </a:r>
            <a:r>
              <a:rPr lang="en-US" sz="2800" b="1" dirty="0"/>
              <a:t>computer</a:t>
            </a:r>
            <a:r>
              <a:rPr lang="en-US" sz="2800" dirty="0"/>
              <a:t> that </a:t>
            </a:r>
            <a:r>
              <a:rPr lang="en-US" sz="2800" i="1" dirty="0"/>
              <a:t>hosts </a:t>
            </a:r>
            <a:r>
              <a:rPr lang="en-US" sz="2800" dirty="0"/>
              <a:t>a website on the </a:t>
            </a:r>
            <a:r>
              <a:rPr lang="en-US" sz="2800" dirty="0" smtClean="0"/>
              <a:t>Internet.</a:t>
            </a:r>
          </a:p>
          <a:p>
            <a:pPr algn="just"/>
            <a:r>
              <a:rPr lang="en-US" sz="2800" dirty="0" smtClean="0"/>
              <a:t>There’s </a:t>
            </a:r>
            <a:r>
              <a:rPr lang="en-US" sz="2800" dirty="0"/>
              <a:t>nothing special about the computers used as servers themselves. </a:t>
            </a:r>
            <a:endParaRPr lang="en-US" sz="2800" dirty="0" smtClean="0"/>
          </a:p>
          <a:p>
            <a:pPr algn="just"/>
            <a:r>
              <a:rPr lang="en-US" sz="2800" dirty="0" smtClean="0"/>
              <a:t>The computers used </a:t>
            </a:r>
            <a:r>
              <a:rPr lang="en-US" sz="2800" dirty="0"/>
              <a:t>can be anything from a high-powered Unix machine to a humble personal computer. </a:t>
            </a:r>
            <a:endParaRPr lang="en-US" sz="2800" dirty="0" smtClean="0"/>
          </a:p>
          <a:p>
            <a:pPr algn="just"/>
            <a:r>
              <a:rPr lang="en-US" sz="2800" dirty="0" smtClean="0"/>
              <a:t>It’s actually </a:t>
            </a:r>
            <a:r>
              <a:rPr lang="en-US" sz="2800" dirty="0"/>
              <a:t>the </a:t>
            </a:r>
            <a:r>
              <a:rPr lang="en-US" sz="2800" b="1" dirty="0">
                <a:solidFill>
                  <a:srgbClr val="00B050"/>
                </a:solidFill>
              </a:rPr>
              <a:t>server software </a:t>
            </a:r>
            <a:r>
              <a:rPr lang="en-US" sz="2800" dirty="0"/>
              <a:t>that makes it all happen.</a:t>
            </a:r>
            <a:endParaRPr lang="en-US" sz="2800" b="1" dirty="0"/>
          </a:p>
          <a:p>
            <a:pPr marL="171450" lvl="0" indent="-171450">
              <a:spcBef>
                <a:spcPts val="0"/>
              </a:spcBef>
              <a:buClrTx/>
              <a:buSzTx/>
              <a:buFont typeface="Arial" panose="020B0604020202020204" pitchFamily="34" charset="0"/>
              <a:buChar char="•"/>
              <a:defRPr/>
            </a:pPr>
            <a:endParaRPr lang="en-US" sz="2800" b="1" dirty="0"/>
          </a:p>
          <a:p>
            <a:pPr algn="just"/>
            <a:endParaRPr lang="en-US" sz="2800" dirty="0" smtClean="0"/>
          </a:p>
        </p:txBody>
      </p:sp>
    </p:spTree>
    <p:extLst>
      <p:ext uri="{BB962C8B-B14F-4D97-AF65-F5344CB8AC3E}">
        <p14:creationId xmlns:p14="http://schemas.microsoft.com/office/powerpoint/2010/main" val="24077094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t>
            </a:r>
            <a:r>
              <a:rPr lang="en-US" dirty="0" smtClean="0"/>
              <a:t>server cont’d</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7</a:t>
            </a:fld>
            <a:endParaRPr lang="en-US"/>
          </a:p>
        </p:txBody>
      </p:sp>
      <p:sp>
        <p:nvSpPr>
          <p:cNvPr id="5" name="Content Placeholder 4"/>
          <p:cNvSpPr>
            <a:spLocks noGrp="1"/>
          </p:cNvSpPr>
          <p:nvPr>
            <p:ph sz="quarter" idx="1"/>
          </p:nvPr>
        </p:nvSpPr>
        <p:spPr/>
        <p:txBody>
          <a:bodyPr>
            <a:normAutofit/>
          </a:bodyPr>
          <a:lstStyle/>
          <a:p>
            <a:pPr algn="just"/>
            <a:r>
              <a:rPr lang="en-US" sz="2800" dirty="0" smtClean="0"/>
              <a:t>The </a:t>
            </a:r>
            <a:r>
              <a:rPr lang="en-US" sz="2800" dirty="0"/>
              <a:t>role of a server software is </a:t>
            </a:r>
          </a:p>
          <a:p>
            <a:pPr marL="777240" lvl="1" indent="-457200" algn="just">
              <a:buFont typeface="+mj-lt"/>
              <a:buAutoNum type="arabicPeriod"/>
            </a:pPr>
            <a:r>
              <a:rPr lang="en-US" sz="2800" b="1" dirty="0"/>
              <a:t>to wait for a </a:t>
            </a:r>
            <a:r>
              <a:rPr lang="en-US" sz="2800" b="1" dirty="0">
                <a:solidFill>
                  <a:srgbClr val="00B050"/>
                </a:solidFill>
              </a:rPr>
              <a:t>request</a:t>
            </a:r>
            <a:r>
              <a:rPr lang="en-US" sz="2800" b="1" dirty="0"/>
              <a:t> of information, and </a:t>
            </a:r>
          </a:p>
          <a:p>
            <a:pPr marL="777240" lvl="1" indent="-457200" algn="just">
              <a:buFont typeface="+mj-lt"/>
              <a:buAutoNum type="arabicPeriod"/>
            </a:pPr>
            <a:r>
              <a:rPr lang="en-US" sz="2800" b="1" dirty="0"/>
              <a:t>then to retrieve and send that information back as quickly as possible</a:t>
            </a:r>
          </a:p>
          <a:p>
            <a:pPr marL="502920" indent="-457200" algn="just"/>
            <a:r>
              <a:rPr lang="en-US" sz="2800" dirty="0"/>
              <a:t>There are many server software options, but the two most popular are</a:t>
            </a:r>
            <a:r>
              <a:rPr lang="en-US" sz="2800" b="1" dirty="0">
                <a:solidFill>
                  <a:srgbClr val="FF0000"/>
                </a:solidFill>
              </a:rPr>
              <a:t> </a:t>
            </a:r>
            <a:r>
              <a:rPr lang="en-US" sz="2800" b="1" i="1" dirty="0" smtClean="0">
                <a:solidFill>
                  <a:srgbClr val="FF0000"/>
                </a:solidFill>
              </a:rPr>
              <a:t>Apache </a:t>
            </a:r>
            <a:r>
              <a:rPr lang="en-US" sz="2800" b="1" i="1" dirty="0"/>
              <a:t>and </a:t>
            </a:r>
            <a:r>
              <a:rPr lang="en-US" sz="2800" b="1" i="1" dirty="0">
                <a:solidFill>
                  <a:srgbClr val="FF0000"/>
                </a:solidFill>
              </a:rPr>
              <a:t>Microsoft Internet Information Services (IIS). </a:t>
            </a:r>
          </a:p>
          <a:p>
            <a:endParaRPr lang="en-US" sz="2800" dirty="0"/>
          </a:p>
        </p:txBody>
      </p:sp>
    </p:spTree>
    <p:extLst>
      <p:ext uri="{BB962C8B-B14F-4D97-AF65-F5344CB8AC3E}">
        <p14:creationId xmlns:p14="http://schemas.microsoft.com/office/powerpoint/2010/main" val="137679479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a:t>
            </a:r>
            <a:endParaRPr lang="en-US" dirty="0"/>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AC88B2-26A2-4823-99DA-CA3880C0A08E}" type="slidenum">
              <a:rPr lang="en-US" smtClean="0"/>
              <a:t>8</a:t>
            </a:fld>
            <a:endParaRPr lang="en-US"/>
          </a:p>
        </p:txBody>
      </p:sp>
      <p:sp>
        <p:nvSpPr>
          <p:cNvPr id="5" name="Content Placeholder 4"/>
          <p:cNvSpPr>
            <a:spLocks noGrp="1"/>
          </p:cNvSpPr>
          <p:nvPr>
            <p:ph sz="quarter" idx="1"/>
          </p:nvPr>
        </p:nvSpPr>
        <p:spPr/>
        <p:txBody>
          <a:bodyPr>
            <a:normAutofit lnSpcReduction="10000"/>
          </a:bodyPr>
          <a:lstStyle/>
          <a:p>
            <a:pPr algn="just"/>
            <a:r>
              <a:rPr lang="en-US" dirty="0" smtClean="0"/>
              <a:t>If the web server </a:t>
            </a:r>
            <a:r>
              <a:rPr lang="en-US" dirty="0"/>
              <a:t>does the </a:t>
            </a:r>
            <a:r>
              <a:rPr lang="en-US" dirty="0" smtClean="0"/>
              <a:t>serving, the </a:t>
            </a:r>
            <a:r>
              <a:rPr lang="en-US" dirty="0"/>
              <a:t>software that does the </a:t>
            </a:r>
            <a:r>
              <a:rPr lang="en-US" b="1" dirty="0">
                <a:solidFill>
                  <a:srgbClr val="00B050"/>
                </a:solidFill>
              </a:rPr>
              <a:t>requesting </a:t>
            </a:r>
            <a:r>
              <a:rPr lang="en-US" dirty="0"/>
              <a:t>is called the</a:t>
            </a:r>
            <a:r>
              <a:rPr lang="en-US" b="1" dirty="0">
                <a:solidFill>
                  <a:srgbClr val="00B050"/>
                </a:solidFill>
              </a:rPr>
              <a:t> </a:t>
            </a:r>
            <a:r>
              <a:rPr lang="en-US" b="1" dirty="0" smtClean="0">
                <a:solidFill>
                  <a:srgbClr val="00B050"/>
                </a:solidFill>
              </a:rPr>
              <a:t>client</a:t>
            </a:r>
            <a:endParaRPr lang="en-US" dirty="0"/>
          </a:p>
          <a:p>
            <a:pPr algn="just"/>
            <a:r>
              <a:rPr lang="en-US" dirty="0"/>
              <a:t>People use </a:t>
            </a:r>
            <a:r>
              <a:rPr lang="en-US" b="1" dirty="0"/>
              <a:t>desktop </a:t>
            </a:r>
            <a:r>
              <a:rPr lang="en-US" b="1" dirty="0" smtClean="0"/>
              <a:t>browsers </a:t>
            </a:r>
            <a:r>
              <a:rPr lang="en-US" dirty="0" smtClean="0"/>
              <a:t>and </a:t>
            </a:r>
            <a:r>
              <a:rPr lang="en-US" b="1" dirty="0" smtClean="0"/>
              <a:t>mobile browsers </a:t>
            </a:r>
            <a:r>
              <a:rPr lang="en-US" dirty="0" smtClean="0"/>
              <a:t>as </a:t>
            </a:r>
            <a:r>
              <a:rPr lang="en-US" dirty="0"/>
              <a:t>clients to access documents on the </a:t>
            </a:r>
            <a:r>
              <a:rPr lang="en-US" dirty="0" smtClean="0"/>
              <a:t>web</a:t>
            </a:r>
          </a:p>
          <a:p>
            <a:pPr algn="just"/>
            <a:r>
              <a:rPr lang="en-US" dirty="0"/>
              <a:t>The most popular </a:t>
            </a:r>
            <a:r>
              <a:rPr lang="en-US" b="1" i="1" dirty="0">
                <a:solidFill>
                  <a:srgbClr val="0070C0"/>
                </a:solidFill>
              </a:rPr>
              <a:t>desktop browsers </a:t>
            </a:r>
            <a:r>
              <a:rPr lang="en-US" dirty="0" smtClean="0"/>
              <a:t>include Edge, Internet Explorer, </a:t>
            </a:r>
            <a:r>
              <a:rPr lang="en-US" dirty="0"/>
              <a:t>Chrome, Firefox, </a:t>
            </a:r>
            <a:r>
              <a:rPr lang="en-US" dirty="0" smtClean="0"/>
              <a:t>Safari</a:t>
            </a:r>
            <a:r>
              <a:rPr lang="en-US" dirty="0"/>
              <a:t>, </a:t>
            </a:r>
            <a:r>
              <a:rPr lang="en-US" dirty="0" smtClean="0"/>
              <a:t>and Opera.</a:t>
            </a:r>
          </a:p>
          <a:p>
            <a:pPr algn="just"/>
            <a:r>
              <a:rPr lang="en-US" dirty="0"/>
              <a:t>These days, however, more than half of web traffic comes from </a:t>
            </a:r>
            <a:r>
              <a:rPr lang="en-US" b="1" i="1" dirty="0">
                <a:solidFill>
                  <a:srgbClr val="FF0000"/>
                </a:solidFill>
              </a:rPr>
              <a:t>mobile browsers </a:t>
            </a:r>
            <a:r>
              <a:rPr lang="en-US" dirty="0"/>
              <a:t>on smartphones and tablets such as </a:t>
            </a:r>
            <a:endParaRPr lang="en-US" dirty="0" smtClean="0"/>
          </a:p>
          <a:p>
            <a:pPr lvl="1" algn="just"/>
            <a:r>
              <a:rPr lang="en-US" dirty="0" smtClean="0"/>
              <a:t>Safari </a:t>
            </a:r>
            <a:r>
              <a:rPr lang="en-US" dirty="0"/>
              <a:t>on iOS, </a:t>
            </a:r>
            <a:endParaRPr lang="en-US" dirty="0" smtClean="0"/>
          </a:p>
          <a:p>
            <a:pPr lvl="1" algn="just"/>
            <a:r>
              <a:rPr lang="en-US" dirty="0" smtClean="0"/>
              <a:t>Chrome </a:t>
            </a:r>
            <a:r>
              <a:rPr lang="en-US" dirty="0"/>
              <a:t>browsers on Android devices, </a:t>
            </a:r>
            <a:endParaRPr lang="en-US" dirty="0" smtClean="0"/>
          </a:p>
          <a:p>
            <a:pPr lvl="1" algn="just"/>
            <a:r>
              <a:rPr lang="en-US" dirty="0" smtClean="0"/>
              <a:t>Opera </a:t>
            </a:r>
            <a:r>
              <a:rPr lang="en-US" dirty="0"/>
              <a:t>Mini, and a myriad of other default and installable mobile </a:t>
            </a:r>
            <a:r>
              <a:rPr lang="en-US" dirty="0" smtClean="0"/>
              <a:t>browsers</a:t>
            </a:r>
            <a:endParaRPr lang="en-US" dirty="0"/>
          </a:p>
        </p:txBody>
      </p:sp>
    </p:spTree>
    <p:extLst>
      <p:ext uri="{BB962C8B-B14F-4D97-AF65-F5344CB8AC3E}">
        <p14:creationId xmlns:p14="http://schemas.microsoft.com/office/powerpoint/2010/main" val="412516860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Browser</a:t>
            </a:r>
            <a:endParaRPr lang="en-US" dirty="0"/>
          </a:p>
        </p:txBody>
      </p:sp>
      <p:sp>
        <p:nvSpPr>
          <p:cNvPr id="3" name="Content Placeholder 2"/>
          <p:cNvSpPr>
            <a:spLocks noGrp="1"/>
          </p:cNvSpPr>
          <p:nvPr>
            <p:ph sz="quarter" idx="1"/>
          </p:nvPr>
        </p:nvSpPr>
        <p:spPr/>
        <p:txBody>
          <a:bodyPr>
            <a:normAutofit/>
          </a:bodyPr>
          <a:lstStyle/>
          <a:p>
            <a:r>
              <a:rPr lang="en-US" b="1" dirty="0"/>
              <a:t>Web browser </a:t>
            </a:r>
            <a:r>
              <a:rPr lang="en-US" dirty="0"/>
              <a:t>is a software application for retrieving, presenting and traversing information resources on the World Wide Web.</a:t>
            </a:r>
          </a:p>
          <a:p>
            <a:r>
              <a:rPr lang="en-US" dirty="0" smtClean="0"/>
              <a:t>A </a:t>
            </a:r>
            <a:r>
              <a:rPr lang="en-US" dirty="0"/>
              <a:t>browser's primary control is the </a:t>
            </a:r>
            <a:r>
              <a:rPr lang="en-US" i="1" dirty="0"/>
              <a:t>address bar</a:t>
            </a:r>
            <a:r>
              <a:rPr lang="en-US" dirty="0"/>
              <a:t>. </a:t>
            </a:r>
            <a:endParaRPr lang="en-US" dirty="0" smtClean="0"/>
          </a:p>
          <a:p>
            <a:r>
              <a:rPr lang="en-US" dirty="0" smtClean="0"/>
              <a:t>You </a:t>
            </a:r>
            <a:r>
              <a:rPr lang="en-US" dirty="0"/>
              <a:t>enter a </a:t>
            </a:r>
            <a:r>
              <a:rPr lang="en-US" i="1" dirty="0"/>
              <a:t>URL</a:t>
            </a:r>
            <a:r>
              <a:rPr lang="en-US" dirty="0"/>
              <a:t> (Uniform Resource Locator) that describes to the browser where to find the item you </a:t>
            </a:r>
            <a:r>
              <a:rPr lang="en-US" dirty="0" smtClean="0"/>
              <a:t>want, </a:t>
            </a:r>
          </a:p>
          <a:p>
            <a:r>
              <a:rPr lang="en-US" dirty="0"/>
              <a:t>A</a:t>
            </a:r>
            <a:r>
              <a:rPr lang="en-US" dirty="0" smtClean="0"/>
              <a:t>nd </a:t>
            </a:r>
            <a:r>
              <a:rPr lang="en-US" dirty="0"/>
              <a:t>the browser contacts the </a:t>
            </a:r>
            <a:r>
              <a:rPr lang="en-US" b="1" dirty="0"/>
              <a:t>web server </a:t>
            </a:r>
            <a:r>
              <a:rPr lang="en-US" dirty="0"/>
              <a:t>and requests the item </a:t>
            </a:r>
            <a:r>
              <a:rPr lang="en-US" dirty="0" smtClean="0"/>
              <a:t>which the </a:t>
            </a:r>
            <a:r>
              <a:rPr lang="en-US" dirty="0"/>
              <a:t>server then sends back. </a:t>
            </a:r>
            <a:endParaRPr lang="en-US" dirty="0" smtClean="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60C0C6-B957-4CD0-8CE7-501F412DCC1C}" type="slidenum">
              <a:rPr lang="en-US" smtClean="0"/>
              <a:t>9</a:t>
            </a:fld>
            <a:endParaRPr lang="en-US"/>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4960" y="4362450"/>
            <a:ext cx="4648200" cy="2038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5369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HTML1</Template>
  <TotalTime>1545</TotalTime>
  <Words>3371</Words>
  <Application>Microsoft Office PowerPoint</Application>
  <PresentationFormat>Widescreen</PresentationFormat>
  <Paragraphs>306</Paragraphs>
  <Slides>43</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Franklin Gothic Book</vt:lpstr>
      <vt:lpstr>Perpetua</vt:lpstr>
      <vt:lpstr>Wingdings 2</vt:lpstr>
      <vt:lpstr>Equity</vt:lpstr>
      <vt:lpstr>The Fundamentals</vt:lpstr>
      <vt:lpstr>Learning outcomes</vt:lpstr>
      <vt:lpstr>The internet</vt:lpstr>
      <vt:lpstr>The Web</vt:lpstr>
      <vt:lpstr>Internet vs WWW</vt:lpstr>
      <vt:lpstr>Server</vt:lpstr>
      <vt:lpstr>Web server cont’d</vt:lpstr>
      <vt:lpstr>Client</vt:lpstr>
      <vt:lpstr>Web Browser</vt:lpstr>
      <vt:lpstr>Web Page Addresses (URLs)</vt:lpstr>
      <vt:lpstr>The Parts of a URL</vt:lpstr>
      <vt:lpstr>PowerPoint Presentation</vt:lpstr>
      <vt:lpstr>Ice breaker </vt:lpstr>
      <vt:lpstr>Pointing to default files</vt:lpstr>
      <vt:lpstr>Website, Webpage, Web App</vt:lpstr>
      <vt:lpstr>Network Architecture of the web</vt:lpstr>
      <vt:lpstr>Client-Server Architecture</vt:lpstr>
      <vt:lpstr>Client-Server Architecture Cont’d</vt:lpstr>
      <vt:lpstr>Overview of HTTP protocol</vt:lpstr>
      <vt:lpstr>Overview of HTTP protocol</vt:lpstr>
      <vt:lpstr>Cont.…..</vt:lpstr>
      <vt:lpstr>Example </vt:lpstr>
      <vt:lpstr>Cont.…..</vt:lpstr>
      <vt:lpstr>Every HTTP response message comes back with a status code</vt:lpstr>
      <vt:lpstr>Example </vt:lpstr>
      <vt:lpstr>TCP/IP protocol</vt:lpstr>
      <vt:lpstr>TCP/IP protocol</vt:lpstr>
      <vt:lpstr>The TCP/IP model is divided into four different layers (reading assignment):  0</vt:lpstr>
      <vt:lpstr>The TCP/IP model is divided into four different layers (reading assignment): 0</vt:lpstr>
      <vt:lpstr>Concerns in contemporary web environment</vt:lpstr>
      <vt:lpstr>Concerns in contemporary web environment</vt:lpstr>
      <vt:lpstr>Concerns in contemporary web environment</vt:lpstr>
      <vt:lpstr>Web standards</vt:lpstr>
      <vt:lpstr>Progressive enhancement</vt:lpstr>
      <vt:lpstr>Progressive enhancement</vt:lpstr>
      <vt:lpstr>Responsive Web Design</vt:lpstr>
      <vt:lpstr>Responsive Web Design</vt:lpstr>
      <vt:lpstr>PowerPoint Presentation</vt:lpstr>
      <vt:lpstr>Accessibility</vt:lpstr>
      <vt:lpstr>Site performance</vt:lpstr>
      <vt:lpstr>Things you can do to improve the performance of your site</vt:lpstr>
      <vt:lpstr>Takeaway question</vt:lpstr>
      <vt:lpstr>End of chapter 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Amina</dc:creator>
  <cp:lastModifiedBy>Amina</cp:lastModifiedBy>
  <cp:revision>166</cp:revision>
  <dcterms:created xsi:type="dcterms:W3CDTF">2023-09-21T13:38:40Z</dcterms:created>
  <dcterms:modified xsi:type="dcterms:W3CDTF">2024-11-06T05:22:05Z</dcterms:modified>
</cp:coreProperties>
</file>