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256" r:id="rId2"/>
    <p:sldId id="260" r:id="rId3"/>
    <p:sldId id="344" r:id="rId4"/>
    <p:sldId id="282" r:id="rId5"/>
    <p:sldId id="320" r:id="rId6"/>
    <p:sldId id="340" r:id="rId7"/>
    <p:sldId id="341" r:id="rId8"/>
    <p:sldId id="352" r:id="rId9"/>
    <p:sldId id="345" r:id="rId10"/>
    <p:sldId id="302" r:id="rId11"/>
    <p:sldId id="303" r:id="rId12"/>
    <p:sldId id="306" r:id="rId13"/>
    <p:sldId id="307" r:id="rId14"/>
    <p:sldId id="343" r:id="rId15"/>
    <p:sldId id="308" r:id="rId16"/>
    <p:sldId id="309" r:id="rId17"/>
    <p:sldId id="327" r:id="rId18"/>
    <p:sldId id="311" r:id="rId19"/>
    <p:sldId id="312" r:id="rId20"/>
    <p:sldId id="350" r:id="rId21"/>
    <p:sldId id="328" r:id="rId22"/>
    <p:sldId id="329" r:id="rId23"/>
    <p:sldId id="313" r:id="rId24"/>
    <p:sldId id="314" r:id="rId25"/>
    <p:sldId id="330" r:id="rId26"/>
    <p:sldId id="326" r:id="rId27"/>
    <p:sldId id="318" r:id="rId28"/>
    <p:sldId id="321" r:id="rId29"/>
    <p:sldId id="323" r:id="rId30"/>
    <p:sldId id="325" r:id="rId31"/>
    <p:sldId id="322" r:id="rId32"/>
    <p:sldId id="347" r:id="rId33"/>
    <p:sldId id="346" r:id="rId34"/>
    <p:sldId id="348" r:id="rId35"/>
    <p:sldId id="332" r:id="rId36"/>
    <p:sldId id="334" r:id="rId37"/>
    <p:sldId id="349" r:id="rId38"/>
    <p:sldId id="351" r:id="rId39"/>
    <p:sldId id="337" r:id="rId40"/>
    <p:sldId id="33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45" autoAdjust="0"/>
  </p:normalViewPr>
  <p:slideViewPr>
    <p:cSldViewPr snapToGrid="0">
      <p:cViewPr varScale="1">
        <p:scale>
          <a:sx n="62" d="100"/>
          <a:sy n="62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C7481-DE27-4E35-985A-B16D212D4E51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84D8F-5D84-4497-9A47-E5AF487E3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8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98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think of </a:t>
            </a:r>
            <a:r>
              <a:rPr lang="en-US" dirty="0" err="1" smtClean="0"/>
              <a:t>dt</a:t>
            </a:r>
            <a:r>
              <a:rPr lang="en-US" dirty="0" smtClean="0"/>
              <a:t> as “terms” (to remember the “t” in </a:t>
            </a:r>
            <a:r>
              <a:rPr lang="en-US" dirty="0" err="1" smtClean="0"/>
              <a:t>dt</a:t>
            </a:r>
            <a:r>
              <a:rPr lang="en-US" dirty="0" smtClean="0"/>
              <a:t>) and “definitions” (for the “d” in </a:t>
            </a:r>
            <a:r>
              <a:rPr lang="en-US" dirty="0" err="1" smtClean="0"/>
              <a:t>dd</a:t>
            </a:r>
            <a:r>
              <a:rPr lang="en-US" dirty="0" smtClean="0"/>
              <a:t>), even though that is </a:t>
            </a:r>
            <a:r>
              <a:rPr lang="en-US" b="1" dirty="0" smtClean="0"/>
              <a:t>only one use </a:t>
            </a:r>
            <a:r>
              <a:rPr lang="en-US" dirty="0" smtClean="0"/>
              <a:t>of description lists.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3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4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D0C13C5-93DF-42D0-A599-9999247FA8C7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All HTML elements can have </a:t>
            </a:r>
            <a:r>
              <a:rPr lang="en-US" b="1" dirty="0" smtClean="0"/>
              <a:t>attributes</a:t>
            </a:r>
            <a:r>
              <a:rPr lang="en-US" b="0" dirty="0" smtClean="0"/>
              <a:t>. They </a:t>
            </a:r>
            <a:r>
              <a:rPr lang="en-US" dirty="0" smtClean="0"/>
              <a:t>provide </a:t>
            </a:r>
            <a:r>
              <a:rPr lang="en-US" b="1" dirty="0" smtClean="0"/>
              <a:t>additional information</a:t>
            </a:r>
            <a:r>
              <a:rPr lang="en-US" dirty="0" smtClean="0"/>
              <a:t> about elements</a:t>
            </a:r>
            <a:endParaRPr lang="en-US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Attributes usually come in name/value pairs like: </a:t>
            </a:r>
            <a:r>
              <a:rPr lang="en-US" b="1" dirty="0" smtClean="0"/>
              <a:t>name="value"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64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mark text as strong only when it makes sense </a:t>
            </a:r>
            <a:r>
              <a:rPr lang="en-US" u="sng" dirty="0" smtClean="0"/>
              <a:t>semantically</a:t>
            </a:r>
            <a:r>
              <a:rPr lang="en-US" dirty="0" smtClean="0"/>
              <a:t>, not just to make text bold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8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The </a:t>
            </a:r>
            <a:r>
              <a:rPr lang="en-US" b="0" dirty="0" err="1" smtClean="0">
                <a:solidFill>
                  <a:srgbClr val="FF0000"/>
                </a:solidFill>
              </a:rPr>
              <a:t>datetime</a:t>
            </a:r>
            <a:r>
              <a:rPr lang="en-US" b="0" dirty="0" smtClean="0">
                <a:solidFill>
                  <a:srgbClr val="FF0000"/>
                </a:solidFill>
              </a:rPr>
              <a:t> attribute </a:t>
            </a:r>
            <a:r>
              <a:rPr lang="en-US" dirty="0" smtClean="0"/>
              <a:t>of this element is used translate the time into a machine-readable format so that browsers can offer </a:t>
            </a:r>
            <a:r>
              <a:rPr lang="en-US" b="1" u="sng" dirty="0" smtClean="0"/>
              <a:t>to add date reminders through the user's calendar, and search engines can produce smarter search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8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6BB9AF7-883A-4A6F-8B94-241044CA9688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2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2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what i</a:t>
            </a:r>
            <a:r>
              <a:rPr lang="en-US" dirty="0" smtClean="0"/>
              <a:t>f we want a row of four cells?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won’t be concerned with how the tables look.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7FFBE-E558-4CA5-B6A0-5459F04CC3A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8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elements create two rows; three td elements in each row create three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7FFBE-E558-4CA5-B6A0-5459F04CC3A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00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elements create two rows; three td elements in each row create three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7FFBE-E558-4CA5-B6A0-5459F04CC3A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You can also annotate the </a:t>
            </a:r>
            <a:r>
              <a:rPr lang="en-US" i="1" dirty="0" smtClean="0">
                <a:solidFill>
                  <a:srgbClr val="FF0000"/>
                </a:solidFill>
              </a:rPr>
              <a:t>part of speech </a:t>
            </a:r>
            <a:r>
              <a:rPr lang="en-US" dirty="0" smtClean="0">
                <a:solidFill>
                  <a:srgbClr val="FF0000"/>
                </a:solidFill>
              </a:rPr>
              <a:t>of a sentence </a:t>
            </a:r>
            <a:r>
              <a:rPr lang="en-US" dirty="0" err="1" smtClean="0">
                <a:solidFill>
                  <a:srgbClr val="FF0000"/>
                </a:solidFill>
              </a:rPr>
              <a:t>Abebe</a:t>
            </a:r>
            <a:r>
              <a:rPr lang="en-US" dirty="0" smtClean="0">
                <a:solidFill>
                  <a:srgbClr val="FF0000"/>
                </a:solidFill>
              </a:rPr>
              <a:t> eats</a:t>
            </a:r>
            <a:r>
              <a:rPr lang="en-US" baseline="0" dirty="0" smtClean="0">
                <a:solidFill>
                  <a:srgbClr val="FF0000"/>
                </a:solidFill>
              </a:rPr>
              <a:t> bread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Attributes are always specified in the start 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Attributes usually come in name/value pairs like: name="value“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CEB53-41A1-41EB-B67C-B5740E0865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2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1027EAB-CA85-4C43-9BA9-1AF48B7E4DD6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5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384D8F-5D84-4497-9A47-E5AF487E38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8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BED17FE-ED50-4365-A8E7-B3F02B909FF7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15ACBE3-E600-4392-B073-C976307BCBAD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CB01-DCD2-47AE-8FD1-765BA20C7BEB}" type="datetime1">
              <a:rPr lang="en-US" smtClean="0"/>
              <a:t>10/24/2023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8394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6BA8-3C1F-4AD5-8CF1-FB55B2D7ED49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4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983F-5069-415A-9BC9-BD6E6BC655B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920E-3A86-4E63-AED5-6DDC3316529B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811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023E-7563-4E33-942C-CC8E9F41F16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13BE-69A6-423D-BED2-91BE1A8B7D5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335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26175-046E-4DCA-9E5F-C2E9D9733D89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89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6FF1-81D3-4D07-A983-334423AD870E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4DCD-F89F-479F-8B33-5DB9017F8035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7CD2-FF2A-4082-8CC3-01A40A414C60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3869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D35-D3E1-4E2E-A33A-E7DFB8A5EA90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420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58B3B6-6FD0-4293-BB21-4BA138C4FAE0}" type="datetime1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1134524-B12E-4E15-AF56-AFEFF086C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HTML/Introduction_to_HTML/HTML_text_fundament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&lt;head&gt;…&lt;/head&gt;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The head of an HTML document is the part that is </a:t>
            </a:r>
            <a:r>
              <a:rPr lang="en-US" b="1" dirty="0"/>
              <a:t>not </a:t>
            </a:r>
            <a:r>
              <a:rPr lang="en-US" b="1" dirty="0">
                <a:solidFill>
                  <a:srgbClr val="FF0000"/>
                </a:solidFill>
              </a:rPr>
              <a:t>displayed </a:t>
            </a:r>
            <a:r>
              <a:rPr lang="en-US" b="1" dirty="0"/>
              <a:t>in the </a:t>
            </a:r>
            <a:r>
              <a:rPr lang="en-US" b="1" dirty="0" smtClean="0"/>
              <a:t>web </a:t>
            </a:r>
            <a:r>
              <a:rPr lang="en-US" dirty="0" smtClean="0"/>
              <a:t>browser </a:t>
            </a:r>
            <a:r>
              <a:rPr lang="en-US" dirty="0"/>
              <a:t>when the page is </a:t>
            </a:r>
            <a:r>
              <a:rPr lang="en-US" dirty="0" smtClean="0"/>
              <a:t>loaded.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contains information such as the page </a:t>
            </a:r>
            <a:r>
              <a:rPr lang="en-US" sz="2800" dirty="0" smtClean="0">
                <a:solidFill>
                  <a:srgbClr val="0000CD"/>
                </a:solidFill>
              </a:rPr>
              <a:t>&lt;</a:t>
            </a:r>
            <a:r>
              <a:rPr lang="en-US" sz="2800" dirty="0" smtClean="0">
                <a:solidFill>
                  <a:srgbClr val="A52A2A"/>
                </a:solidFill>
              </a:rPr>
              <a:t>title</a:t>
            </a:r>
            <a:r>
              <a:rPr lang="en-US" sz="2800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>, </a:t>
            </a:r>
            <a:r>
              <a:rPr lang="en-US" dirty="0"/>
              <a:t>links to </a:t>
            </a:r>
            <a:r>
              <a:rPr lang="en-US" dirty="0" smtClean="0"/>
              <a:t>CSS, and </a:t>
            </a:r>
            <a:r>
              <a:rPr lang="en-US" dirty="0"/>
              <a:t>other metadata (data about the </a:t>
            </a:r>
            <a:r>
              <a:rPr lang="en-US" dirty="0" smtClean="0"/>
              <a:t>HTML document, </a:t>
            </a:r>
            <a:r>
              <a:rPr lang="en-US" dirty="0"/>
              <a:t>such as the author, and important keywords that describe the document). </a:t>
            </a:r>
            <a:endParaRPr lang="en-US" dirty="0" smtClean="0"/>
          </a:p>
          <a:p>
            <a:pPr algn="just"/>
            <a:r>
              <a:rPr lang="en-US" dirty="0" smtClean="0"/>
              <a:t>Web </a:t>
            </a:r>
            <a:r>
              <a:rPr lang="en-US" dirty="0"/>
              <a:t>browsers use information contained in the head to render the HTML document </a:t>
            </a:r>
            <a:r>
              <a:rPr lang="en-US" dirty="0" smtClean="0"/>
              <a:t>correctly</a:t>
            </a:r>
          </a:p>
          <a:p>
            <a:pPr algn="just"/>
            <a:r>
              <a:rPr lang="en-US" dirty="0"/>
              <a:t>The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 smtClean="0">
                <a:solidFill>
                  <a:srgbClr val="A52A2A"/>
                </a:solidFill>
              </a:rPr>
              <a:t>title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 smtClean="0"/>
              <a:t>element </a:t>
            </a:r>
            <a:r>
              <a:rPr lang="en-US" dirty="0"/>
              <a:t>is metadata that represents the title of the overall HTML </a:t>
            </a:r>
            <a:r>
              <a:rPr lang="en-US" dirty="0" smtClean="0"/>
              <a:t>document.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&lt;meta /&gt;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meta</a:t>
            </a:r>
            <a:r>
              <a:rPr lang="en-US" dirty="0" smtClean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 </a:t>
            </a:r>
            <a:r>
              <a:rPr lang="en-US" dirty="0"/>
              <a:t>defines metadata about an HTML document. Metadata is data (information) about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meta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tags </a:t>
            </a:r>
            <a:r>
              <a:rPr lang="en-US" dirty="0"/>
              <a:t>always go inside 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head</a:t>
            </a:r>
            <a:r>
              <a:rPr lang="en-US" dirty="0" smtClean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element</a:t>
            </a:r>
            <a:r>
              <a:rPr lang="en-US" dirty="0"/>
              <a:t>, and are typically used to specify character set, page description, keywords, author of the document, and viewport settings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meta charset</a:t>
            </a:r>
            <a:r>
              <a:rPr lang="en-US" dirty="0">
                <a:solidFill>
                  <a:srgbClr val="0000CD"/>
                </a:solidFill>
              </a:rPr>
              <a:t>="utf-8" /&gt; </a:t>
            </a:r>
            <a:r>
              <a:rPr lang="en-US" dirty="0"/>
              <a:t>specifies the document's character encoding — the character set that the document is permitted to use. </a:t>
            </a:r>
            <a:endParaRPr lang="en-US" dirty="0" smtClean="0"/>
          </a:p>
          <a:p>
            <a:pPr lvl="1"/>
            <a:r>
              <a:rPr lang="en-US" dirty="0" smtClean="0"/>
              <a:t>utf-8 </a:t>
            </a:r>
            <a:r>
              <a:rPr lang="en-US" dirty="0"/>
              <a:t>is a universal character set that includes </a:t>
            </a:r>
            <a:r>
              <a:rPr lang="en-US" dirty="0" smtClean="0"/>
              <a:t>almost any </a:t>
            </a:r>
            <a:r>
              <a:rPr lang="en-US" dirty="0"/>
              <a:t>character from any human language.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your web page will be able to handle displaying any </a:t>
            </a:r>
            <a:r>
              <a:rPr lang="en-US" dirty="0" smtClean="0"/>
              <a:t>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&lt;body&gt;…&lt;/body&gt;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 </a:t>
            </a:r>
            <a:r>
              <a:rPr lang="en-US" dirty="0"/>
              <a:t>in HTML is used to enclose </a:t>
            </a:r>
            <a:r>
              <a:rPr lang="en-US" i="1" u="sng" dirty="0"/>
              <a:t>all of the content that is displayed</a:t>
            </a:r>
            <a:r>
              <a:rPr lang="en-US" i="1" dirty="0"/>
              <a:t> </a:t>
            </a:r>
            <a:r>
              <a:rPr lang="en-US" dirty="0"/>
              <a:t>on a web </a:t>
            </a:r>
            <a:r>
              <a:rPr lang="en-US" dirty="0" smtClean="0"/>
              <a:t>page.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/>
              <a:t>element contains all the contents of an HTML document, such as headings, paragraphs, images, hyperlinks, tables,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one of the two required elements of an HTML document, the other being 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html</a:t>
            </a:r>
            <a:r>
              <a:rPr lang="en-US" dirty="0" smtClean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 </a:t>
            </a:r>
            <a:r>
              <a:rPr lang="en-US" dirty="0"/>
              <a:t>should be placed after 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head</a:t>
            </a:r>
            <a:r>
              <a:rPr lang="en-US" dirty="0" smtClean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 </a:t>
            </a:r>
            <a:r>
              <a:rPr lang="en-US" dirty="0"/>
              <a:t>and before the </a:t>
            </a:r>
            <a:r>
              <a:rPr lang="en-US" dirty="0" smtClean="0">
                <a:solidFill>
                  <a:srgbClr val="0000CD"/>
                </a:solidFill>
              </a:rPr>
              <a:t>&lt;/</a:t>
            </a:r>
            <a:r>
              <a:rPr lang="en-US" dirty="0" smtClean="0">
                <a:solidFill>
                  <a:srgbClr val="A52A2A"/>
                </a:solidFill>
              </a:rPr>
              <a:t>html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/>
              <a:t>tag. </a:t>
            </a:r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/>
              <a:t>of the content that is displayed on a web page must be placed between the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CD"/>
                </a:solidFill>
              </a:rPr>
              <a:t>&lt;/</a:t>
            </a:r>
            <a:r>
              <a:rPr lang="en-US" dirty="0" smtClean="0">
                <a:solidFill>
                  <a:srgbClr val="A52A2A"/>
                </a:solidFill>
              </a:rPr>
              <a:t>body</a:t>
            </a:r>
            <a:r>
              <a:rPr lang="en-US" dirty="0">
                <a:solidFill>
                  <a:srgbClr val="0000CD"/>
                </a:solidFill>
              </a:rPr>
              <a:t>&gt; </a:t>
            </a:r>
            <a:r>
              <a:rPr lang="en-US" dirty="0" smtClean="0"/>
              <a:t>tags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5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lvl="0" algn="ctr"/>
            <a:r>
              <a:rPr lang="en-US" dirty="0" smtClean="0"/>
              <a:t>Marking up 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Text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Text Elements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All text in an HTML document </a:t>
            </a:r>
            <a:r>
              <a:rPr lang="en-US" dirty="0"/>
              <a:t>must be enclosed in some sort of element. </a:t>
            </a:r>
            <a:r>
              <a:rPr lang="en-US" dirty="0" smtClean="0"/>
              <a:t> </a:t>
            </a:r>
          </a:p>
          <a:p>
            <a:pPr lvl="1" algn="just"/>
            <a:r>
              <a:rPr lang="en-US" i="1" dirty="0"/>
              <a:t>Text that is not contained within tags is called “naked” or “anonymous” text, and it will cause a document to be invalid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It is important to tag </a:t>
            </a:r>
            <a:r>
              <a:rPr lang="en-US" dirty="0"/>
              <a:t>elements </a:t>
            </a:r>
            <a:r>
              <a:rPr lang="en-US" dirty="0" smtClean="0"/>
              <a:t>in </a:t>
            </a:r>
            <a:r>
              <a:rPr lang="en-US" dirty="0"/>
              <a:t>a way that most accurately </a:t>
            </a:r>
            <a:r>
              <a:rPr lang="en-US" dirty="0" smtClean="0"/>
              <a:t>describes the </a:t>
            </a:r>
            <a:r>
              <a:rPr lang="en-US" b="1" dirty="0">
                <a:solidFill>
                  <a:srgbClr val="00B050"/>
                </a:solidFill>
              </a:rPr>
              <a:t>content’s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meaning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semantically marked up document </a:t>
            </a:r>
            <a:endParaRPr lang="en-US" dirty="0" smtClean="0"/>
          </a:p>
          <a:p>
            <a:pPr lvl="1" algn="just"/>
            <a:r>
              <a:rPr lang="en-US" dirty="0" smtClean="0"/>
              <a:t>ensures </a:t>
            </a:r>
            <a:r>
              <a:rPr lang="en-US" dirty="0"/>
              <a:t>your content is </a:t>
            </a:r>
            <a:r>
              <a:rPr lang="en-US" dirty="0" smtClean="0"/>
              <a:t>available and </a:t>
            </a:r>
            <a:r>
              <a:rPr lang="en-US" b="1" u="sng" dirty="0"/>
              <a:t>accessible</a:t>
            </a:r>
            <a:r>
              <a:rPr lang="en-US" dirty="0"/>
              <a:t> </a:t>
            </a:r>
            <a:r>
              <a:rPr lang="en-US" dirty="0" smtClean="0"/>
              <a:t>to most browsing </a:t>
            </a:r>
            <a:r>
              <a:rPr lang="en-US" dirty="0"/>
              <a:t>environments, </a:t>
            </a:r>
            <a:r>
              <a:rPr lang="en-US" dirty="0" smtClean="0"/>
              <a:t>from desktop computers </a:t>
            </a:r>
            <a:r>
              <a:rPr lang="en-US" dirty="0"/>
              <a:t>and mobile devices to assistive screen </a:t>
            </a:r>
            <a:r>
              <a:rPr lang="en-US" dirty="0" smtClean="0"/>
              <a:t>readers </a:t>
            </a:r>
          </a:p>
          <a:p>
            <a:pPr lvl="1" algn="just"/>
            <a:r>
              <a:rPr lang="en-US" dirty="0" smtClean="0"/>
              <a:t>also helps non-human </a:t>
            </a:r>
            <a:r>
              <a:rPr lang="en-US" dirty="0"/>
              <a:t>readers, such as </a:t>
            </a:r>
            <a:r>
              <a:rPr lang="en-US" i="1" dirty="0"/>
              <a:t>search engine indexing programs</a:t>
            </a:r>
            <a:r>
              <a:rPr lang="en-US" dirty="0"/>
              <a:t>, </a:t>
            </a:r>
            <a:r>
              <a:rPr lang="en-US" dirty="0" smtClean="0"/>
              <a:t>to </a:t>
            </a:r>
            <a:r>
              <a:rPr lang="en-US" dirty="0"/>
              <a:t>correctly </a:t>
            </a:r>
            <a:r>
              <a:rPr lang="en-US" dirty="0" smtClean="0"/>
              <a:t>parse your </a:t>
            </a:r>
            <a:r>
              <a:rPr lang="en-US" dirty="0"/>
              <a:t>content and </a:t>
            </a:r>
            <a:r>
              <a:rPr lang="en-US" dirty="0" smtClean="0"/>
              <a:t>make </a:t>
            </a:r>
            <a:r>
              <a:rPr lang="en-US" dirty="0"/>
              <a:t>decisions about the relative importance of </a:t>
            </a:r>
            <a:r>
              <a:rPr lang="en-US" dirty="0" smtClean="0"/>
              <a:t>elements on </a:t>
            </a:r>
            <a:r>
              <a:rPr lang="en-US" dirty="0"/>
              <a:t>the page</a:t>
            </a:r>
          </a:p>
        </p:txBody>
      </p:sp>
    </p:spTree>
    <p:extLst>
      <p:ext uri="{BB962C8B-B14F-4D97-AF65-F5344CB8AC3E}">
        <p14:creationId xmlns:p14="http://schemas.microsoft.com/office/powerpoint/2010/main" val="329662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800" dirty="0"/>
              <a:t>Paragraphs are the most rudimentary elements of a text document. </a:t>
            </a:r>
            <a:endParaRPr lang="en-US" sz="2800" dirty="0" smtClean="0"/>
          </a:p>
          <a:p>
            <a:pPr algn="just"/>
            <a:r>
              <a:rPr lang="en-US" sz="2800" dirty="0" smtClean="0"/>
              <a:t>You indicate </a:t>
            </a:r>
            <a:r>
              <a:rPr lang="en-US" sz="2800" dirty="0"/>
              <a:t>a paragraph with the p element by inserting an opening &lt;p&gt; tag </a:t>
            </a:r>
            <a:r>
              <a:rPr lang="en-US" sz="2800" dirty="0" smtClean="0"/>
              <a:t>at the </a:t>
            </a:r>
            <a:r>
              <a:rPr lang="en-US" sz="2800" dirty="0"/>
              <a:t>beginning of the paragraph and a closing &lt;/p&gt; tag after </a:t>
            </a:r>
            <a:r>
              <a:rPr lang="en-US" sz="2800" dirty="0" smtClean="0"/>
              <a:t>it.</a:t>
            </a:r>
          </a:p>
          <a:p>
            <a:pPr algn="just"/>
            <a:r>
              <a:rPr lang="pt-BR" sz="2800" dirty="0"/>
              <a:t>&lt;</a:t>
            </a:r>
            <a:r>
              <a:rPr lang="pt-BR" sz="2800" dirty="0" smtClean="0"/>
              <a:t>p&gt;Hello World&lt;/</a:t>
            </a:r>
            <a:r>
              <a:rPr lang="pt-BR" sz="2800" dirty="0"/>
              <a:t>p&gt;</a:t>
            </a:r>
            <a:endParaRPr lang="en-US" sz="28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76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dirty="0" smtClean="0"/>
              <a:t>six </a:t>
            </a:r>
            <a:r>
              <a:rPr lang="en-US" dirty="0"/>
              <a:t>levels of headings, </a:t>
            </a:r>
            <a:r>
              <a:rPr lang="en-US" dirty="0" smtClean="0"/>
              <a:t>from h1 </a:t>
            </a:r>
            <a:r>
              <a:rPr lang="en-US" dirty="0"/>
              <a:t>to h6</a:t>
            </a:r>
            <a:r>
              <a:rPr lang="en-US" dirty="0" smtClean="0"/>
              <a:t>.</a:t>
            </a:r>
          </a:p>
          <a:p>
            <a:r>
              <a:rPr lang="pt-BR" dirty="0"/>
              <a:t>&lt;</a:t>
            </a:r>
            <a:r>
              <a:rPr lang="pt-BR" dirty="0" smtClean="0"/>
              <a:t>h1&gt;</a:t>
            </a:r>
            <a:r>
              <a:rPr lang="en-US" dirty="0" smtClean="0"/>
              <a:t>Heading1</a:t>
            </a:r>
            <a:r>
              <a:rPr lang="pt-BR" dirty="0" smtClean="0"/>
              <a:t>&lt;/</a:t>
            </a:r>
            <a:r>
              <a:rPr lang="pt-BR" dirty="0"/>
              <a:t>h1&gt;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smtClean="0"/>
              <a:t>h2&gt;</a:t>
            </a:r>
            <a:r>
              <a:rPr lang="en-US" dirty="0" smtClean="0"/>
              <a:t>Heading2</a:t>
            </a:r>
            <a:r>
              <a:rPr lang="pt-BR" dirty="0" smtClean="0"/>
              <a:t>&lt;/</a:t>
            </a:r>
            <a:r>
              <a:rPr lang="pt-BR" dirty="0"/>
              <a:t>h2&gt;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smtClean="0"/>
              <a:t>h3&gt;</a:t>
            </a:r>
            <a:r>
              <a:rPr lang="en-US" dirty="0" smtClean="0"/>
              <a:t>Heading3</a:t>
            </a:r>
            <a:r>
              <a:rPr lang="pt-BR" dirty="0" smtClean="0"/>
              <a:t>&lt;/</a:t>
            </a:r>
            <a:r>
              <a:rPr lang="pt-BR" dirty="0"/>
              <a:t>h3&gt;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smtClean="0"/>
              <a:t>h4&gt;</a:t>
            </a:r>
            <a:r>
              <a:rPr lang="en-US" dirty="0" smtClean="0"/>
              <a:t>Heading4</a:t>
            </a:r>
            <a:r>
              <a:rPr lang="pt-BR" dirty="0" smtClean="0"/>
              <a:t>&lt;/</a:t>
            </a:r>
            <a:r>
              <a:rPr lang="pt-BR" dirty="0"/>
              <a:t>h4&gt;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smtClean="0"/>
              <a:t>h5&gt;</a:t>
            </a:r>
            <a:r>
              <a:rPr lang="en-US" dirty="0" smtClean="0"/>
              <a:t>Heading5</a:t>
            </a:r>
            <a:r>
              <a:rPr lang="pt-BR" dirty="0" smtClean="0"/>
              <a:t>&lt;/</a:t>
            </a:r>
            <a:r>
              <a:rPr lang="pt-BR" dirty="0"/>
              <a:t>h5&gt;</a:t>
            </a:r>
            <a:br>
              <a:rPr lang="pt-BR" dirty="0"/>
            </a:br>
            <a:r>
              <a:rPr lang="pt-BR" dirty="0"/>
              <a:t>&lt;</a:t>
            </a:r>
            <a:r>
              <a:rPr lang="pt-BR" dirty="0" smtClean="0"/>
              <a:t>h6&gt;</a:t>
            </a:r>
            <a:r>
              <a:rPr lang="en-US" dirty="0" smtClean="0"/>
              <a:t>Heading6</a:t>
            </a:r>
            <a:r>
              <a:rPr lang="pt-BR" dirty="0" smtClean="0"/>
              <a:t>&lt;/</a:t>
            </a:r>
            <a:r>
              <a:rPr lang="pt-BR" dirty="0"/>
              <a:t>h6</a:t>
            </a:r>
            <a:r>
              <a:rPr lang="pt-BR" dirty="0" smtClean="0"/>
              <a:t>&gt;</a:t>
            </a:r>
          </a:p>
          <a:p>
            <a:r>
              <a:rPr lang="en-US" dirty="0"/>
              <a:t>Reading </a:t>
            </a:r>
            <a:r>
              <a:rPr lang="en-US" dirty="0" smtClean="0"/>
              <a:t>assignment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developer.mozilla.org/en-US/docs/Learn/HTML/Introduction_to_HTML/HTML_text_fundamentals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Lists </a:t>
            </a:r>
            <a:r>
              <a:rPr lang="en-US" sz="2800" dirty="0"/>
              <a:t>are used to present </a:t>
            </a:r>
            <a:r>
              <a:rPr lang="en-US" sz="2800" i="1" dirty="0"/>
              <a:t>list of information </a:t>
            </a:r>
            <a:r>
              <a:rPr lang="en-US" sz="2800" dirty="0"/>
              <a:t>in </a:t>
            </a:r>
            <a:r>
              <a:rPr lang="en-US" sz="2800" dirty="0" smtClean="0"/>
              <a:t>a well </a:t>
            </a:r>
            <a:r>
              <a:rPr lang="en-US" sz="2800" dirty="0"/>
              <a:t>formed and semantic way.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are three different types of list in HTML and each one has a specific purpose and meaning:</a:t>
            </a:r>
          </a:p>
          <a:p>
            <a:pPr lvl="1"/>
            <a:r>
              <a:rPr lang="en-US" sz="2800" dirty="0"/>
              <a:t>Unordered list — Used to group a set of related items, in no particular order.</a:t>
            </a:r>
          </a:p>
          <a:p>
            <a:pPr lvl="1"/>
            <a:r>
              <a:rPr lang="en-US" sz="2800" dirty="0"/>
              <a:t>Ordered list — Used to group a set of related items, in a specific order.</a:t>
            </a:r>
          </a:p>
          <a:p>
            <a:pPr lvl="1"/>
            <a:r>
              <a:rPr lang="en-US" sz="2800" dirty="0"/>
              <a:t>Description list — Used to display a list of terms and their descriptions.</a:t>
            </a:r>
          </a:p>
          <a:p>
            <a:r>
              <a:rPr lang="en-US" sz="2800" dirty="0"/>
              <a:t>You can also place an entire list inside a list item to create nested list.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17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/>
              <a:t>Unordered List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algn="just" hangingPunct="0">
              <a:spcBef>
                <a:spcPts val="1286"/>
              </a:spcBef>
              <a:buSzPct val="75000"/>
            </a:pPr>
            <a:r>
              <a:rPr lang="en-US" dirty="0"/>
              <a:t>Unordered lists are used to mark up lists of items for which the </a:t>
            </a:r>
            <a:r>
              <a:rPr lang="en-US" b="1" dirty="0"/>
              <a:t>order of the items doesn't matter</a:t>
            </a:r>
            <a:r>
              <a:rPr lang="en-US" dirty="0" smtClean="0"/>
              <a:t>.</a:t>
            </a:r>
          </a:p>
          <a:p>
            <a:pPr algn="just" hangingPunct="0">
              <a:spcBef>
                <a:spcPts val="1286"/>
              </a:spcBef>
              <a:buSzPct val="75000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To identify an unordered list,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it must be marked up with a </a:t>
            </a:r>
            <a:r>
              <a:rPr lang="en-US" b="1" dirty="0" err="1" smtClean="0">
                <a:highlight>
                  <a:scrgbClr r="0" g="0" b="0">
                    <a:alpha val="0"/>
                  </a:scrgbClr>
                </a:highlight>
              </a:rPr>
              <a:t>ul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tag. </a:t>
            </a:r>
          </a:p>
          <a:p>
            <a:pPr algn="just" hangingPunct="0">
              <a:spcBef>
                <a:spcPts val="1286"/>
              </a:spcBef>
              <a:buSzPct val="75000"/>
            </a:pP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opening </a:t>
            </a: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 smtClean="0">
                <a:solidFill>
                  <a:srgbClr val="A52A2A"/>
                </a:solidFill>
              </a:rPr>
              <a:t>ul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tag goes before the first list item, and the closing tag </a:t>
            </a:r>
            <a:r>
              <a:rPr lang="en-US" sz="2800" dirty="0" smtClean="0">
                <a:solidFill>
                  <a:srgbClr val="0000CD"/>
                </a:solidFill>
              </a:rPr>
              <a:t>&lt;/</a:t>
            </a:r>
            <a:r>
              <a:rPr lang="en-US" sz="2800" dirty="0" err="1" smtClean="0">
                <a:solidFill>
                  <a:srgbClr val="A52A2A"/>
                </a:solidFill>
              </a:rPr>
              <a:t>ul</a:t>
            </a:r>
            <a:r>
              <a:rPr lang="en-US" sz="2800" dirty="0">
                <a:solidFill>
                  <a:srgbClr val="0000CD"/>
                </a:solidFill>
              </a:rPr>
              <a:t>&gt;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goes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after the last item. </a:t>
            </a:r>
            <a:endParaRPr lang="en-US" dirty="0" smtClean="0">
              <a:highlight>
                <a:scrgbClr r="0" g="0" b="0">
                  <a:alpha val="0"/>
                </a:scrgbClr>
              </a:highlight>
            </a:endParaRPr>
          </a:p>
          <a:p>
            <a:pPr algn="just" hangingPunct="0">
              <a:spcBef>
                <a:spcPts val="1286"/>
              </a:spcBef>
              <a:buSzPct val="75000"/>
            </a:pP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Then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, to mark up each item in the list as a list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item, it should be enclosed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in opening and closing</a:t>
            </a:r>
            <a:r>
              <a:rPr lang="en-US" b="1" dirty="0">
                <a:highlight>
                  <a:scrgbClr r="0" g="0" b="0">
                    <a:alpha val="0"/>
                  </a:scrgbClr>
                </a:highlight>
              </a:rPr>
              <a:t> li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tags, as shown in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 following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example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.</a:t>
            </a:r>
          </a:p>
          <a:p>
            <a:pPr algn="just" hangingPunct="0">
              <a:spcBef>
                <a:spcPts val="1286"/>
              </a:spcBef>
              <a:buSzPct val="75000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The only thing that is permitted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between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the start and end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</a:rPr>
              <a:t>ul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tags is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one or more </a:t>
            </a:r>
            <a:r>
              <a:rPr lang="en-US" b="1" i="1" dirty="0">
                <a:highlight>
                  <a:scrgbClr r="0" g="0" b="0">
                    <a:alpha val="0"/>
                  </a:scrgbClr>
                </a:highlight>
              </a:rPr>
              <a:t>list items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.</a:t>
            </a:r>
          </a:p>
          <a:p>
            <a:pPr lvl="1" algn="just" hangingPunct="0">
              <a:spcBef>
                <a:spcPts val="1286"/>
              </a:spcBef>
              <a:buSzPct val="75000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You can’t put other elements in there, and there may not be any untagged text</a:t>
            </a:r>
            <a:endParaRPr lang="en-US" dirty="0" smtClean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1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&lt;ul&gt;</a:t>
            </a:r>
            <a:br>
              <a:rPr lang="it-IT" sz="4000" dirty="0"/>
            </a:br>
            <a:r>
              <a:rPr lang="it-IT" sz="4000" dirty="0"/>
              <a:t>&lt;</a:t>
            </a:r>
            <a:r>
              <a:rPr lang="it-IT" sz="4000" dirty="0" smtClean="0"/>
              <a:t>li&gt;disc&lt;/</a:t>
            </a:r>
            <a:r>
              <a:rPr lang="it-IT" sz="4000" dirty="0"/>
              <a:t>li&gt;</a:t>
            </a:r>
            <a:br>
              <a:rPr lang="it-IT" sz="4000" dirty="0"/>
            </a:br>
            <a:r>
              <a:rPr lang="it-IT" sz="4000" dirty="0"/>
              <a:t>&lt;</a:t>
            </a:r>
            <a:r>
              <a:rPr lang="it-IT" sz="4000" dirty="0" smtClean="0"/>
              <a:t>li&gt;circle&lt;/</a:t>
            </a:r>
            <a:r>
              <a:rPr lang="it-IT" sz="4000" dirty="0"/>
              <a:t>li&gt;</a:t>
            </a:r>
            <a:br>
              <a:rPr lang="it-IT" sz="4000" dirty="0"/>
            </a:br>
            <a:r>
              <a:rPr lang="it-IT" sz="4000" dirty="0"/>
              <a:t>&lt;</a:t>
            </a:r>
            <a:r>
              <a:rPr lang="it-IT" sz="4000" dirty="0" smtClean="0"/>
              <a:t>li&gt;square&lt;/</a:t>
            </a:r>
            <a:r>
              <a:rPr lang="it-IT" sz="4000" dirty="0"/>
              <a:t>li&gt;</a:t>
            </a:r>
            <a:br>
              <a:rPr lang="it-IT" sz="4000" dirty="0"/>
            </a:br>
            <a:r>
              <a:rPr lang="it-IT" sz="4000" dirty="0" smtClean="0"/>
              <a:t>&lt;li&gt;none&lt;/</a:t>
            </a:r>
            <a:r>
              <a:rPr lang="it-IT" sz="4000" dirty="0"/>
              <a:t>li&gt;</a:t>
            </a:r>
            <a:br>
              <a:rPr lang="it-IT" sz="4000" dirty="0"/>
            </a:br>
            <a:r>
              <a:rPr lang="it-IT" sz="4000" dirty="0"/>
              <a:t>&lt;/ul&gt;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905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r>
              <a:rPr lang="en-US" dirty="0"/>
              <a:t>In this chapter, we’ll create a web page step by step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et </a:t>
            </a:r>
            <a:r>
              <a:rPr lang="en-US" dirty="0"/>
              <a:t>a </a:t>
            </a:r>
            <a:r>
              <a:rPr lang="en-US" dirty="0" smtClean="0"/>
              <a:t>sense of what </a:t>
            </a:r>
            <a:r>
              <a:rPr lang="en-US" dirty="0"/>
              <a:t>it’s like to mark up a document with HTML tags. </a:t>
            </a:r>
            <a:endParaRPr lang="en-US" dirty="0" smtClean="0"/>
          </a:p>
          <a:p>
            <a:r>
              <a:rPr lang="en-US" dirty="0" smtClean="0"/>
              <a:t>Learn how </a:t>
            </a:r>
            <a:r>
              <a:rPr lang="en-US" dirty="0"/>
              <a:t>markup works, including an understanding of </a:t>
            </a:r>
            <a:r>
              <a:rPr lang="en-US" dirty="0" smtClean="0"/>
              <a:t>elements </a:t>
            </a:r>
            <a:r>
              <a:rPr lang="en-US" dirty="0"/>
              <a:t>and </a:t>
            </a:r>
            <a:r>
              <a:rPr lang="en-US" dirty="0" smtClean="0"/>
              <a:t>attributes.</a:t>
            </a:r>
          </a:p>
          <a:p>
            <a:r>
              <a:rPr lang="en-US" dirty="0" smtClean="0"/>
              <a:t>See </a:t>
            </a:r>
            <a:r>
              <a:rPr lang="en-US" dirty="0"/>
              <a:t>how browsers interpret HTML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Learn </a:t>
            </a:r>
            <a:r>
              <a:rPr lang="en-US" dirty="0"/>
              <a:t>the basic structure of an HTML document.</a:t>
            </a:r>
          </a:p>
        </p:txBody>
      </p:sp>
    </p:spTree>
    <p:extLst>
      <p:ext uri="{BB962C8B-B14F-4D97-AF65-F5344CB8AC3E}">
        <p14:creationId xmlns:p14="http://schemas.microsoft.com/office/powerpoint/2010/main" val="368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&lt;ul&gt;</a:t>
            </a:r>
            <a:br>
              <a:rPr lang="it-IT" sz="4000" dirty="0"/>
            </a:br>
            <a:r>
              <a:rPr lang="it-IT" sz="4000" dirty="0" smtClean="0"/>
              <a:t>&lt;</a:t>
            </a:r>
            <a:r>
              <a:rPr lang="it-IT" sz="4000" b="1" dirty="0" smtClean="0"/>
              <a:t>p</a:t>
            </a:r>
            <a:r>
              <a:rPr lang="it-IT" sz="4000" dirty="0" smtClean="0"/>
              <a:t>&gt;disc&lt;/</a:t>
            </a:r>
            <a:r>
              <a:rPr lang="it-IT" sz="4000" b="1" dirty="0" smtClean="0"/>
              <a:t>p</a:t>
            </a:r>
            <a:r>
              <a:rPr lang="it-IT" sz="4000" dirty="0" smtClean="0"/>
              <a:t>&gt;	</a:t>
            </a:r>
            <a:r>
              <a:rPr lang="it-IT" sz="3200" b="1" dirty="0" smtClean="0">
                <a:solidFill>
                  <a:srgbClr val="FF0000"/>
                </a:solidFill>
              </a:rPr>
              <a:t>&lt;!– invalid --&gt;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 smtClean="0"/>
              <a:t>&lt;</a:t>
            </a:r>
            <a:r>
              <a:rPr lang="it-IT" sz="4000" b="1" dirty="0" smtClean="0"/>
              <a:t>p</a:t>
            </a:r>
            <a:r>
              <a:rPr lang="it-IT" sz="4000" dirty="0" smtClean="0"/>
              <a:t>&gt;circle&lt;/</a:t>
            </a:r>
            <a:r>
              <a:rPr lang="it-IT" sz="4000" b="1" dirty="0" smtClean="0"/>
              <a:t>p</a:t>
            </a:r>
            <a:r>
              <a:rPr lang="it-IT" sz="4000" dirty="0" smtClean="0"/>
              <a:t>&gt; </a:t>
            </a:r>
            <a:r>
              <a:rPr lang="it-IT" sz="3200" b="1" dirty="0">
                <a:solidFill>
                  <a:srgbClr val="FF0000"/>
                </a:solidFill>
              </a:rPr>
              <a:t>&lt;!– </a:t>
            </a:r>
            <a:r>
              <a:rPr lang="it-IT" sz="3200" b="1" dirty="0" smtClean="0">
                <a:solidFill>
                  <a:srgbClr val="FF0000"/>
                </a:solidFill>
              </a:rPr>
              <a:t>invalid </a:t>
            </a:r>
            <a:r>
              <a:rPr lang="it-IT" sz="3200" b="1" dirty="0">
                <a:solidFill>
                  <a:srgbClr val="FF0000"/>
                </a:solidFill>
              </a:rPr>
              <a:t>--&gt;</a:t>
            </a:r>
            <a:r>
              <a:rPr lang="it-IT" sz="4000" dirty="0"/>
              <a:t/>
            </a:r>
            <a:br>
              <a:rPr lang="it-IT" sz="4000" dirty="0"/>
            </a:br>
            <a:r>
              <a:rPr lang="it-IT" sz="4000" dirty="0"/>
              <a:t>&lt;/ul&gt;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73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 list can be nested within another list, but it </a:t>
            </a:r>
            <a:r>
              <a:rPr lang="en-US" sz="2800" b="1" dirty="0"/>
              <a:t>MUST</a:t>
            </a:r>
            <a:r>
              <a:rPr lang="en-US" sz="2800" dirty="0"/>
              <a:t> be placed within a </a:t>
            </a:r>
            <a:r>
              <a:rPr lang="en-US" sz="2800" u="sng" dirty="0"/>
              <a:t>list item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sz="4200" dirty="0" smtClean="0"/>
              <a:t>&lt;</a:t>
            </a:r>
            <a:r>
              <a:rPr lang="it-IT" sz="4200" dirty="0"/>
              <a:t>ul&gt;  </a:t>
            </a:r>
            <a:endParaRPr lang="it-IT" sz="4200" dirty="0" smtClean="0"/>
          </a:p>
          <a:p>
            <a:pPr marL="617220" lvl="1" indent="-342900"/>
            <a:r>
              <a:rPr lang="it-IT" sz="4200" dirty="0" smtClean="0"/>
              <a:t>&lt;</a:t>
            </a:r>
            <a:r>
              <a:rPr lang="it-IT" sz="4200" dirty="0"/>
              <a:t>li&gt;Fruits    </a:t>
            </a:r>
            <a:endParaRPr lang="it-IT" sz="4200" dirty="0" smtClean="0"/>
          </a:p>
          <a:p>
            <a:pPr marL="891540" lvl="2" indent="-342900"/>
            <a:r>
              <a:rPr lang="it-IT" sz="4200" dirty="0" smtClean="0">
                <a:solidFill>
                  <a:srgbClr val="00B050"/>
                </a:solidFill>
              </a:rPr>
              <a:t>&lt;ul&gt;      </a:t>
            </a:r>
          </a:p>
          <a:p>
            <a:pPr marL="1165860" lvl="3" indent="-342900"/>
            <a:r>
              <a:rPr lang="it-IT" sz="4200" dirty="0" smtClean="0"/>
              <a:t>&lt;</a:t>
            </a:r>
            <a:r>
              <a:rPr lang="it-IT" sz="4200" dirty="0"/>
              <a:t>li&gt;Apples&lt;/li&gt;      </a:t>
            </a:r>
            <a:endParaRPr lang="it-IT" sz="4200" dirty="0" smtClean="0"/>
          </a:p>
          <a:p>
            <a:pPr marL="1165860" lvl="3" indent="-342900"/>
            <a:r>
              <a:rPr lang="it-IT" sz="4200" dirty="0" smtClean="0"/>
              <a:t>&lt;</a:t>
            </a:r>
            <a:r>
              <a:rPr lang="it-IT" sz="4200" dirty="0"/>
              <a:t>li&gt;Bananas&lt;/li&gt;      </a:t>
            </a:r>
            <a:endParaRPr lang="it-IT" sz="4200" dirty="0" smtClean="0"/>
          </a:p>
          <a:p>
            <a:pPr marL="891540" lvl="2" indent="-342900"/>
            <a:r>
              <a:rPr lang="it-IT" sz="4200" dirty="0" smtClean="0">
                <a:solidFill>
                  <a:srgbClr val="00B050"/>
                </a:solidFill>
              </a:rPr>
              <a:t>&lt;/ul&gt;  </a:t>
            </a:r>
          </a:p>
          <a:p>
            <a:pPr marL="617220" lvl="1" indent="-342900"/>
            <a:r>
              <a:rPr lang="it-IT" sz="4600" dirty="0" smtClean="0"/>
              <a:t>&lt;/</a:t>
            </a:r>
            <a:r>
              <a:rPr lang="it-IT" sz="4600" dirty="0"/>
              <a:t>li&gt;  </a:t>
            </a:r>
            <a:endParaRPr lang="it-IT" sz="4600" dirty="0" smtClean="0"/>
          </a:p>
          <a:p>
            <a:pPr marL="617220" lvl="1" indent="-342900"/>
            <a:r>
              <a:rPr lang="it-IT" sz="4200" dirty="0" smtClean="0"/>
              <a:t>&lt;</a:t>
            </a:r>
            <a:r>
              <a:rPr lang="it-IT" sz="4200" dirty="0"/>
              <a:t>li&gt;Vegetables    </a:t>
            </a:r>
            <a:endParaRPr lang="it-IT" sz="4200" dirty="0" smtClean="0"/>
          </a:p>
          <a:p>
            <a:pPr marL="891540" lvl="2" indent="-342900"/>
            <a:r>
              <a:rPr lang="it-IT" sz="4200" dirty="0" smtClean="0">
                <a:solidFill>
                  <a:srgbClr val="00B050"/>
                </a:solidFill>
              </a:rPr>
              <a:t>&lt;ul&gt;     </a:t>
            </a:r>
          </a:p>
          <a:p>
            <a:pPr marL="1165860" lvl="3" indent="-342900"/>
            <a:r>
              <a:rPr lang="it-IT" sz="4200" dirty="0" smtClean="0"/>
              <a:t> </a:t>
            </a:r>
            <a:r>
              <a:rPr lang="it-IT" sz="4200" dirty="0"/>
              <a:t>&lt;li&gt;Carrots&lt;/li&gt;      </a:t>
            </a:r>
            <a:endParaRPr lang="it-IT" sz="4200" dirty="0" smtClean="0"/>
          </a:p>
          <a:p>
            <a:pPr marL="1165860" lvl="3" indent="-342900"/>
            <a:r>
              <a:rPr lang="it-IT" sz="4200" dirty="0" smtClean="0"/>
              <a:t>&lt;</a:t>
            </a:r>
            <a:r>
              <a:rPr lang="it-IT" sz="4200" dirty="0"/>
              <a:t>li&gt;Potatoes&lt;/li&gt;      </a:t>
            </a:r>
            <a:endParaRPr lang="it-IT" sz="4200" dirty="0" smtClean="0"/>
          </a:p>
          <a:p>
            <a:pPr marL="891540" lvl="2" indent="-342900"/>
            <a:r>
              <a:rPr lang="it-IT" sz="4200" dirty="0" smtClean="0">
                <a:solidFill>
                  <a:srgbClr val="00B050"/>
                </a:solidFill>
              </a:rPr>
              <a:t>&lt;/ul&gt;  </a:t>
            </a:r>
          </a:p>
          <a:p>
            <a:pPr marL="617220" lvl="1" indent="-342900"/>
            <a:r>
              <a:rPr lang="it-IT" sz="4200" dirty="0" smtClean="0"/>
              <a:t>&lt;/</a:t>
            </a:r>
            <a:r>
              <a:rPr lang="it-IT" sz="4200" dirty="0"/>
              <a:t>li</a:t>
            </a:r>
            <a:r>
              <a:rPr lang="it-IT" sz="4200" dirty="0" smtClean="0"/>
              <a:t>&gt;</a:t>
            </a:r>
          </a:p>
          <a:p>
            <a:r>
              <a:rPr lang="it-IT" sz="4200" dirty="0" smtClean="0"/>
              <a:t>&lt;/</a:t>
            </a:r>
            <a:r>
              <a:rPr lang="it-IT" sz="4200" dirty="0"/>
              <a:t>ul&gt;</a:t>
            </a:r>
            <a:endParaRPr lang="it-IT" sz="4200" dirty="0" smtClean="0"/>
          </a:p>
        </p:txBody>
      </p:sp>
    </p:spTree>
    <p:extLst>
      <p:ext uri="{BB962C8B-B14F-4D97-AF65-F5344CB8AC3E}">
        <p14:creationId xmlns:p14="http://schemas.microsoft.com/office/powerpoint/2010/main" val="671053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Ordered lists are for items that occur in a particular order, </a:t>
            </a:r>
            <a:endParaRPr lang="en-US" dirty="0" smtClean="0"/>
          </a:p>
          <a:p>
            <a:pPr lvl="1" algn="just"/>
            <a:r>
              <a:rPr lang="en-US" dirty="0" smtClean="0"/>
              <a:t>such </a:t>
            </a:r>
            <a:r>
              <a:rPr lang="en-US" dirty="0"/>
              <a:t>as step-by-step instructions or driving </a:t>
            </a:r>
            <a:r>
              <a:rPr lang="en-US" dirty="0" smtClean="0"/>
              <a:t>directions</a:t>
            </a:r>
          </a:p>
          <a:p>
            <a:pPr algn="just"/>
            <a:r>
              <a:rPr lang="en-US" dirty="0" smtClean="0"/>
              <a:t>They are marked up similar to </a:t>
            </a:r>
            <a:r>
              <a:rPr lang="en-US" b="1" i="1" dirty="0" smtClean="0"/>
              <a:t>un</a:t>
            </a:r>
            <a:r>
              <a:rPr lang="en-US" dirty="0" smtClean="0"/>
              <a:t>ordered </a:t>
            </a:r>
            <a:r>
              <a:rPr lang="en-US" dirty="0"/>
              <a:t>lists </a:t>
            </a:r>
            <a:r>
              <a:rPr lang="en-US" dirty="0" smtClean="0"/>
              <a:t>but </a:t>
            </a:r>
            <a:r>
              <a:rPr lang="en-US" dirty="0"/>
              <a:t>they are defined with the </a:t>
            </a:r>
            <a:r>
              <a:rPr lang="en-US" b="1" dirty="0" err="1"/>
              <a:t>ol</a:t>
            </a:r>
            <a:r>
              <a:rPr lang="en-US" b="1" dirty="0"/>
              <a:t> </a:t>
            </a:r>
            <a:r>
              <a:rPr lang="en-US" dirty="0" smtClean="0"/>
              <a:t>tag for </a:t>
            </a:r>
            <a:r>
              <a:rPr lang="en-US" dirty="0"/>
              <a:t>“</a:t>
            </a:r>
            <a:r>
              <a:rPr lang="en-US" b="1" dirty="0">
                <a:solidFill>
                  <a:srgbClr val="FF0000"/>
                </a:solidFill>
              </a:rPr>
              <a:t>ordered </a:t>
            </a:r>
            <a:r>
              <a:rPr lang="en-US" b="1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”.</a:t>
            </a:r>
            <a:endParaRPr lang="en-US" b="1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browser automatically inserts numbers </a:t>
            </a:r>
            <a:r>
              <a:rPr lang="en-US" dirty="0" smtClean="0"/>
              <a:t>starting from </a:t>
            </a:r>
            <a:r>
              <a:rPr lang="en-US" b="1" dirty="0" smtClean="0"/>
              <a:t>1 </a:t>
            </a:r>
            <a:r>
              <a:rPr lang="en-US" dirty="0" smtClean="0"/>
              <a:t>before </a:t>
            </a:r>
            <a:r>
              <a:rPr lang="en-US" dirty="0"/>
              <a:t>ordered list </a:t>
            </a:r>
            <a:r>
              <a:rPr lang="en-US" dirty="0" smtClean="0"/>
              <a:t>item.</a:t>
            </a:r>
          </a:p>
          <a:p>
            <a:pPr algn="just"/>
            <a:r>
              <a:rPr lang="en-US" dirty="0"/>
              <a:t>If you want a numbered list to start at a number other than 1, you can use the </a:t>
            </a:r>
            <a:r>
              <a:rPr lang="en-US" b="1" dirty="0">
                <a:solidFill>
                  <a:srgbClr val="00B050"/>
                </a:solidFill>
              </a:rPr>
              <a:t>start</a:t>
            </a:r>
            <a:r>
              <a:rPr lang="en-US" dirty="0"/>
              <a:t> attribute </a:t>
            </a:r>
            <a:r>
              <a:rPr lang="en-US" dirty="0" smtClean="0"/>
              <a:t>to </a:t>
            </a:r>
            <a:r>
              <a:rPr lang="en-US" dirty="0"/>
              <a:t>specify another starting </a:t>
            </a:r>
            <a:r>
              <a:rPr lang="en-US" dirty="0" smtClean="0"/>
              <a:t>number.</a:t>
            </a:r>
          </a:p>
          <a:p>
            <a:pPr lvl="1" algn="just"/>
            <a:r>
              <a:rPr lang="en-US" dirty="0"/>
              <a:t>Example,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err="1" smtClean="0">
                <a:solidFill>
                  <a:srgbClr val="A52A2A"/>
                </a:solidFill>
              </a:rPr>
              <a:t>ol</a:t>
            </a:r>
            <a:r>
              <a:rPr lang="en-US" dirty="0" smtClean="0">
                <a:solidFill>
                  <a:srgbClr val="A52A2A"/>
                </a:solidFill>
              </a:rPr>
              <a:t> </a:t>
            </a:r>
            <a:r>
              <a:rPr lang="en-US" b="1" dirty="0" smtClean="0"/>
              <a:t>start=“17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0000CD"/>
                </a:solidFill>
              </a:rPr>
              <a:t>&gt; … &lt;/</a:t>
            </a:r>
            <a:r>
              <a:rPr lang="en-US" dirty="0" err="1" smtClean="0">
                <a:solidFill>
                  <a:srgbClr val="A52A2A"/>
                </a:solidFill>
              </a:rPr>
              <a:t>ol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129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>
              <a:buSzPct val="45000"/>
            </a:pP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hangingPunct="0">
              <a:spcBef>
                <a:spcPts val="1286"/>
              </a:spcBef>
              <a:buSzPct val="75000"/>
            </a:pPr>
            <a:r>
              <a:rPr lang="it-IT" sz="3400" dirty="0" smtClean="0"/>
              <a:t>&lt;</a:t>
            </a:r>
            <a:r>
              <a:rPr lang="it-IT" sz="3400" dirty="0"/>
              <a:t>ol&gt;</a:t>
            </a:r>
            <a:br>
              <a:rPr lang="it-IT" sz="3400" dirty="0"/>
            </a:br>
            <a:r>
              <a:rPr lang="it-IT" sz="3400" dirty="0"/>
              <a:t>&lt;li&gt;First&lt;/li&gt;</a:t>
            </a:r>
            <a:br>
              <a:rPr lang="it-IT" sz="3400" dirty="0"/>
            </a:br>
            <a:r>
              <a:rPr lang="it-IT" sz="3400" dirty="0"/>
              <a:t>&lt;li&gt;second&lt;/li&gt;</a:t>
            </a:r>
            <a:br>
              <a:rPr lang="it-IT" sz="3400" dirty="0"/>
            </a:br>
            <a:r>
              <a:rPr lang="it-IT" sz="3400" dirty="0"/>
              <a:t>&lt;li&gt;third&lt;/li&gt;</a:t>
            </a:r>
            <a:br>
              <a:rPr lang="it-IT" sz="3400" dirty="0"/>
            </a:br>
            <a:r>
              <a:rPr lang="it-IT" sz="3400" dirty="0"/>
              <a:t>&lt;li&gt;fourth&lt;/li&gt;</a:t>
            </a:r>
            <a:br>
              <a:rPr lang="it-IT" sz="3400" dirty="0"/>
            </a:br>
            <a:r>
              <a:rPr lang="it-IT" sz="3400" dirty="0"/>
              <a:t>&lt;/ol&gt;</a:t>
            </a:r>
            <a:endParaRPr lang="en-US" sz="3400" dirty="0"/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endParaRPr lang="en-US" sz="2903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Description lists are used for any type of </a:t>
            </a:r>
            <a:r>
              <a:rPr lang="en-US" sz="2800" i="1" dirty="0">
                <a:solidFill>
                  <a:srgbClr val="FF0000"/>
                </a:solidFill>
              </a:rPr>
              <a:t>name/value</a:t>
            </a:r>
            <a:r>
              <a:rPr lang="en-US" sz="2800" dirty="0"/>
              <a:t> pairs, </a:t>
            </a:r>
            <a:r>
              <a:rPr lang="en-US" sz="2800" dirty="0" smtClean="0"/>
              <a:t> such as,</a:t>
            </a:r>
          </a:p>
          <a:p>
            <a:pPr lvl="1"/>
            <a:r>
              <a:rPr lang="en-US" sz="2800" dirty="0" smtClean="0"/>
              <a:t>terms and their definitions, </a:t>
            </a:r>
          </a:p>
          <a:p>
            <a:pPr lvl="1"/>
            <a:r>
              <a:rPr lang="en-US" sz="2800" dirty="0" smtClean="0"/>
              <a:t>questions </a:t>
            </a:r>
            <a:r>
              <a:rPr lang="en-US" sz="2800" dirty="0"/>
              <a:t>and answers, or </a:t>
            </a:r>
            <a:endParaRPr lang="en-US" sz="2800" dirty="0" smtClean="0"/>
          </a:p>
          <a:p>
            <a:pPr lvl="1"/>
            <a:r>
              <a:rPr lang="en-US" sz="2800" dirty="0" smtClean="0"/>
              <a:t>other </a:t>
            </a:r>
            <a:r>
              <a:rPr lang="en-US" sz="2800" dirty="0"/>
              <a:t>types of terms and their associated information.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whole description list is marked up as a </a:t>
            </a:r>
            <a:r>
              <a:rPr lang="en-US" sz="2800" b="1" dirty="0"/>
              <a:t>dl </a:t>
            </a:r>
            <a:r>
              <a:rPr lang="en-US" sz="2800" dirty="0" smtClean="0"/>
              <a:t>tag. </a:t>
            </a:r>
          </a:p>
          <a:p>
            <a:r>
              <a:rPr lang="en-US" sz="2800" dirty="0" smtClean="0"/>
              <a:t>The content of a </a:t>
            </a:r>
            <a:r>
              <a:rPr lang="en-US" sz="2800" b="1" dirty="0" smtClean="0"/>
              <a:t>dl</a:t>
            </a:r>
            <a:r>
              <a:rPr lang="en-US" sz="2800" dirty="0" smtClean="0"/>
              <a:t> is a list of </a:t>
            </a:r>
            <a:r>
              <a:rPr lang="en-US" sz="2800" b="1" dirty="0" err="1" smtClean="0"/>
              <a:t>dt</a:t>
            </a:r>
            <a:r>
              <a:rPr lang="en-US" sz="2800" b="1" dirty="0" smtClean="0"/>
              <a:t> </a:t>
            </a:r>
            <a:r>
              <a:rPr lang="en-US" sz="2800" dirty="0" smtClean="0"/>
              <a:t>elements indicating the </a:t>
            </a:r>
            <a:r>
              <a:rPr lang="en-US" sz="2800" i="1" dirty="0" smtClean="0">
                <a:solidFill>
                  <a:srgbClr val="FF0000"/>
                </a:solidFill>
              </a:rPr>
              <a:t>names</a:t>
            </a:r>
            <a:r>
              <a:rPr lang="en-US" sz="2800" dirty="0" smtClean="0"/>
              <a:t>, and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dd</a:t>
            </a:r>
            <a:r>
              <a:rPr lang="en-US" sz="2800" b="1" dirty="0" smtClean="0"/>
              <a:t> </a:t>
            </a:r>
            <a:r>
              <a:rPr lang="en-US" sz="2800" dirty="0" smtClean="0"/>
              <a:t>elements which indicate their respective </a:t>
            </a:r>
            <a:r>
              <a:rPr lang="en-US" sz="2800" i="1" dirty="0" smtClean="0">
                <a:solidFill>
                  <a:srgbClr val="FF0000"/>
                </a:solidFill>
              </a:rPr>
              <a:t>values</a:t>
            </a:r>
            <a:r>
              <a:rPr lang="en-US" sz="2800" dirty="0" smtClean="0"/>
              <a:t>.</a:t>
            </a:r>
          </a:p>
          <a:p>
            <a:pPr lvl="1"/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smtClean="0">
                <a:solidFill>
                  <a:srgbClr val="A52A2A"/>
                </a:solidFill>
              </a:rPr>
              <a:t>dl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tag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indicates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the description list, </a:t>
            </a:r>
            <a:endParaRPr lang="en-US" dirty="0" smtClean="0">
              <a:highlight>
                <a:scrgbClr r="0" g="0" b="0">
                  <a:alpha val="0"/>
                </a:scrgbClr>
              </a:highlight>
            </a:endParaRPr>
          </a:p>
          <a:p>
            <a:pPr lvl="1"/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err="1" smtClean="0">
                <a:solidFill>
                  <a:srgbClr val="A52A2A"/>
                </a:solidFill>
              </a:rPr>
              <a:t>dt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tag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indicates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the term (name), and </a:t>
            </a:r>
            <a:endParaRPr lang="en-US" dirty="0" smtClean="0">
              <a:highlight>
                <a:scrgbClr r="0" g="0" b="0">
                  <a:alpha val="0"/>
                </a:scrgbClr>
              </a:highlight>
            </a:endParaRPr>
          </a:p>
          <a:p>
            <a:pPr lvl="1"/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the </a:t>
            </a:r>
            <a:r>
              <a:rPr lang="en-US" dirty="0" smtClean="0">
                <a:solidFill>
                  <a:srgbClr val="0000CD"/>
                </a:solidFill>
              </a:rPr>
              <a:t>&lt;</a:t>
            </a:r>
            <a:r>
              <a:rPr lang="en-US" dirty="0" err="1" smtClean="0">
                <a:solidFill>
                  <a:srgbClr val="A52A2A"/>
                </a:solidFill>
              </a:rPr>
              <a:t>dd</a:t>
            </a:r>
            <a:r>
              <a:rPr lang="en-US" dirty="0" smtClean="0">
                <a:solidFill>
                  <a:srgbClr val="0000CD"/>
                </a:solidFill>
              </a:rPr>
              <a:t>&gt;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tag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indicates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</a:rPr>
              <a:t>each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</a:rPr>
              <a:t>respective definition (value).</a:t>
            </a:r>
            <a:endParaRPr lang="en-US" dirty="0">
              <a:highlight>
                <a:scrgbClr r="0" g="0" b="0">
                  <a:alpha val="0"/>
                </a:scrgbClr>
              </a:highlight>
            </a:endParaRP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34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0000CD"/>
                </a:solidFill>
              </a:rPr>
              <a:t>&lt;</a:t>
            </a:r>
            <a:r>
              <a:rPr lang="en-US" sz="2200" dirty="0" smtClean="0">
                <a:solidFill>
                  <a:srgbClr val="A52A2A"/>
                </a:solidFill>
              </a:rPr>
              <a:t>dl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200" b="1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400" dirty="0" smtClean="0"/>
              <a:t>Linotype</a:t>
            </a:r>
            <a:r>
              <a:rPr lang="en-US" sz="2400" dirty="0" smtClean="0">
                <a:solidFill>
                  <a:srgbClr val="0000CD"/>
                </a:solidFill>
              </a:rPr>
              <a:t>&lt;/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400" b="1" dirty="0" smtClean="0"/>
              <a:t>  </a:t>
            </a: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 smtClean="0">
                <a:solidFill>
                  <a:srgbClr val="A52A2A"/>
                </a:solidFill>
              </a:rPr>
              <a:t>dd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100" dirty="0" smtClean="0"/>
              <a:t>Line-casting </a:t>
            </a:r>
            <a:r>
              <a:rPr lang="en-US" sz="2100" dirty="0"/>
              <a:t>allowed type to be selected, used, then recirculated into the machine automatically. This advance increased the speed of typesetting and printing </a:t>
            </a:r>
            <a:r>
              <a:rPr lang="en-US" sz="2100" dirty="0" smtClean="0"/>
              <a:t>dramatically</a:t>
            </a:r>
            <a:r>
              <a:rPr lang="en-US" sz="2200" dirty="0" smtClean="0">
                <a:solidFill>
                  <a:srgbClr val="0000CD"/>
                </a:solidFill>
              </a:rPr>
              <a:t>&lt;/</a:t>
            </a:r>
            <a:r>
              <a:rPr lang="en-US" sz="2200" dirty="0" err="1" smtClean="0">
                <a:solidFill>
                  <a:srgbClr val="A52A2A"/>
                </a:solidFill>
              </a:rPr>
              <a:t>dd</a:t>
            </a:r>
            <a:r>
              <a:rPr lang="en-US" sz="2200" dirty="0" smtClean="0">
                <a:solidFill>
                  <a:srgbClr val="0000CD"/>
                </a:solidFill>
              </a:rPr>
              <a:t>&gt;</a:t>
            </a:r>
            <a:r>
              <a:rPr lang="en-US" sz="22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200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  </a:t>
            </a: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400" dirty="0" smtClean="0"/>
              <a:t>Photocomposition</a:t>
            </a:r>
            <a:r>
              <a:rPr lang="en-US" sz="2400" dirty="0" smtClean="0">
                <a:solidFill>
                  <a:srgbClr val="0000CD"/>
                </a:solidFill>
              </a:rPr>
              <a:t>&lt;/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200" dirty="0"/>
              <a:t> </a:t>
            </a:r>
            <a:r>
              <a:rPr lang="en-US" sz="2200" dirty="0" smtClean="0"/>
              <a:t>  </a:t>
            </a:r>
            <a:r>
              <a:rPr lang="en-US" sz="2000" dirty="0" smtClean="0">
                <a:solidFill>
                  <a:srgbClr val="0000CD"/>
                </a:solidFill>
              </a:rPr>
              <a:t>&lt;</a:t>
            </a:r>
            <a:r>
              <a:rPr lang="en-US" sz="2000" dirty="0" err="1" smtClean="0">
                <a:solidFill>
                  <a:srgbClr val="A52A2A"/>
                </a:solidFill>
              </a:rPr>
              <a:t>dd</a:t>
            </a:r>
            <a:r>
              <a:rPr lang="en-US" sz="2000" dirty="0" smtClean="0">
                <a:solidFill>
                  <a:srgbClr val="0000CD"/>
                </a:solidFill>
              </a:rPr>
              <a:t>&gt;</a:t>
            </a:r>
            <a:r>
              <a:rPr lang="en-US" sz="2200" dirty="0" smtClean="0"/>
              <a:t>Typefaces </a:t>
            </a:r>
            <a:r>
              <a:rPr lang="en-US" sz="2200" dirty="0"/>
              <a:t>are stored on film then projected onto photo-sensitive paper. Lenses adjust the size of the </a:t>
            </a:r>
            <a:r>
              <a:rPr lang="en-US" sz="2200" dirty="0" smtClean="0"/>
              <a:t>type</a:t>
            </a:r>
            <a:r>
              <a:rPr lang="en-US" sz="2000" dirty="0" smtClean="0">
                <a:solidFill>
                  <a:srgbClr val="0000CD"/>
                </a:solidFill>
              </a:rPr>
              <a:t>&lt;/</a:t>
            </a:r>
            <a:r>
              <a:rPr lang="en-US" sz="2000" dirty="0" err="1" smtClean="0">
                <a:solidFill>
                  <a:srgbClr val="A52A2A"/>
                </a:solidFill>
              </a:rPr>
              <a:t>dd</a:t>
            </a:r>
            <a:r>
              <a:rPr lang="en-US" sz="20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200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/>
              <a:t>  </a:t>
            </a:r>
            <a:r>
              <a:rPr lang="en-US" sz="2400" dirty="0" smtClean="0">
                <a:solidFill>
                  <a:srgbClr val="0000CD"/>
                </a:solidFill>
              </a:rPr>
              <a:t>&lt;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400" dirty="0" smtClean="0"/>
              <a:t>Digital type</a:t>
            </a:r>
            <a:r>
              <a:rPr lang="en-US" sz="2400" dirty="0" smtClean="0">
                <a:solidFill>
                  <a:srgbClr val="0000CD"/>
                </a:solidFill>
              </a:rPr>
              <a:t>&lt;/</a:t>
            </a:r>
            <a:r>
              <a:rPr lang="en-US" sz="2400" dirty="0" err="1" smtClean="0">
                <a:solidFill>
                  <a:srgbClr val="A52A2A"/>
                </a:solidFill>
              </a:rPr>
              <a:t>dt</a:t>
            </a:r>
            <a:r>
              <a:rPr lang="en-US" sz="24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400" b="1" dirty="0"/>
          </a:p>
          <a:p>
            <a:pPr marL="0" indent="0" algn="just">
              <a:buNone/>
            </a:pPr>
            <a:r>
              <a:rPr lang="en-US" sz="2200" dirty="0"/>
              <a:t>  </a:t>
            </a:r>
            <a:r>
              <a:rPr lang="en-US" sz="2000" dirty="0" smtClean="0">
                <a:solidFill>
                  <a:srgbClr val="0000CD"/>
                </a:solidFill>
              </a:rPr>
              <a:t>&lt;</a:t>
            </a:r>
            <a:r>
              <a:rPr lang="en-US" sz="2000" dirty="0" err="1" smtClean="0">
                <a:solidFill>
                  <a:srgbClr val="A52A2A"/>
                </a:solidFill>
              </a:rPr>
              <a:t>dd</a:t>
            </a:r>
            <a:r>
              <a:rPr lang="en-US" sz="2000" dirty="0" smtClean="0">
                <a:solidFill>
                  <a:srgbClr val="0000CD"/>
                </a:solidFill>
              </a:rPr>
              <a:t>&gt;</a:t>
            </a:r>
            <a:r>
              <a:rPr lang="en-US" sz="2200" dirty="0" smtClean="0"/>
              <a:t>Digital </a:t>
            </a:r>
            <a:r>
              <a:rPr lang="en-US" sz="2200" dirty="0"/>
              <a:t>typefaces store the outline of the font shape in a format such as Postscript. The outline may be scaled to any size for </a:t>
            </a:r>
            <a:r>
              <a:rPr lang="en-US" sz="2200" dirty="0" smtClean="0"/>
              <a:t>output. </a:t>
            </a:r>
            <a:r>
              <a:rPr lang="en-US" sz="2000" dirty="0" smtClean="0">
                <a:solidFill>
                  <a:srgbClr val="0000CD"/>
                </a:solidFill>
              </a:rPr>
              <a:t>&lt;/</a:t>
            </a:r>
            <a:r>
              <a:rPr lang="en-US" sz="2000" dirty="0" err="1" smtClean="0">
                <a:solidFill>
                  <a:srgbClr val="A52A2A"/>
                </a:solidFill>
              </a:rPr>
              <a:t>dd</a:t>
            </a:r>
            <a:r>
              <a:rPr lang="en-US" sz="2000" dirty="0" smtClean="0">
                <a:solidFill>
                  <a:srgbClr val="0000CD"/>
                </a:solidFill>
              </a:rPr>
              <a:t>&gt;</a:t>
            </a:r>
            <a:r>
              <a:rPr lang="en-US" sz="2400" dirty="0" smtClean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200" b="1" dirty="0"/>
          </a:p>
          <a:p>
            <a:pPr marL="0" indent="0" algn="just">
              <a:buNone/>
            </a:pPr>
            <a:r>
              <a:rPr lang="en-US" sz="2200" dirty="0" smtClean="0">
                <a:solidFill>
                  <a:srgbClr val="0000CD"/>
                </a:solidFill>
              </a:rPr>
              <a:t>&lt;/</a:t>
            </a:r>
            <a:r>
              <a:rPr lang="en-US" sz="2200" dirty="0" smtClean="0">
                <a:solidFill>
                  <a:srgbClr val="A52A2A"/>
                </a:solidFill>
              </a:rPr>
              <a:t>dl</a:t>
            </a:r>
            <a:r>
              <a:rPr lang="en-US" sz="2200" dirty="0">
                <a:solidFill>
                  <a:srgbClr val="0000CD"/>
                </a:solidFill>
              </a:rPr>
              <a:t>&gt;</a:t>
            </a:r>
            <a:r>
              <a:rPr lang="en-US" sz="2200" dirty="0">
                <a:highlight>
                  <a:scrgbClr r="0" g="0" b="0">
                    <a:alpha val="0"/>
                  </a:scrgbClr>
                </a:highlight>
              </a:rPr>
              <a:t>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74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Write the HTML code for the following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page</a:t>
            </a:r>
          </a:p>
          <a:p>
            <a:pPr marL="0" indent="0" algn="just">
              <a:buNone/>
            </a:pPr>
            <a:r>
              <a:rPr lang="en-US" sz="2800" dirty="0"/>
              <a:t>website </a:t>
            </a:r>
          </a:p>
          <a:p>
            <a:pPr marL="320040" lvl="1" indent="0" algn="just">
              <a:buNone/>
            </a:pPr>
            <a:r>
              <a:rPr lang="en-US" sz="2800" dirty="0"/>
              <a:t>A group of globally accessible, interlinked web pages which have a single domain name. A webpage is part of a website</a:t>
            </a:r>
          </a:p>
          <a:p>
            <a:pPr marL="0" indent="0" algn="just">
              <a:buNone/>
            </a:pPr>
            <a:r>
              <a:rPr lang="en-US" sz="2800" dirty="0"/>
              <a:t>webpage </a:t>
            </a:r>
          </a:p>
          <a:p>
            <a:pPr marL="320040" lvl="1" indent="0" algn="just">
              <a:buNone/>
            </a:pPr>
            <a:r>
              <a:rPr lang="en-US" sz="2800" dirty="0"/>
              <a:t>A single document on the web which uses a unique URL. It is a text file that contains text, images, hyperlinks, and sound</a:t>
            </a:r>
          </a:p>
          <a:p>
            <a:pPr marL="0" indent="0" algn="just">
              <a:buNone/>
            </a:pPr>
            <a:r>
              <a:rPr lang="en-US" sz="2800" dirty="0"/>
              <a:t>Web Apps </a:t>
            </a:r>
          </a:p>
          <a:p>
            <a:pPr marL="320040" lvl="1" indent="0" algn="just">
              <a:buNone/>
            </a:pPr>
            <a:r>
              <a:rPr lang="en-US" sz="2800" dirty="0"/>
              <a:t>Internet-enabled apps that are accessed through a web browser.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HTML Links (hyper link)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Links are used to navigate from one page to another or to jump to a specific section within a page using bookmarks.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&lt;a&gt;&lt;/a&gt; tag is used in HTML to create links between pages.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e.g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  &lt;a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href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=”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  <a:hlinkClick r:id="rId3"/>
              </a:rPr>
              <a:t>www.google.com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”&gt;Open Google&lt;/a</a:t>
            </a:r>
            <a:r>
              <a:rPr lang="en-US" sz="2903" dirty="0" smtClean="0">
                <a:highlight>
                  <a:scrgbClr r="0" g="0" b="0">
                    <a:alpha val="0"/>
                  </a:scrgbClr>
                </a:highlight>
              </a:rPr>
              <a:t>&gt;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The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href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903" i="1" dirty="0">
                <a:highlight>
                  <a:scrgbClr r="0" g="0" b="0">
                    <a:alpha val="0"/>
                  </a:scrgbClr>
                </a:highlight>
              </a:rPr>
              <a:t>attribute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 specifies the URL of the page the link goes to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In the above example a user sees the label “Open Google” and when he/she clicks on the link, it takes them to Google home page.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Note: A link does not have to be text. It can be an image or any other HTML element.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6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Inline text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b="1" dirty="0" smtClean="0"/>
              <a:t>&lt;</a:t>
            </a:r>
            <a:r>
              <a:rPr lang="en-US" b="1" dirty="0" err="1" smtClean="0"/>
              <a:t>em</a:t>
            </a:r>
            <a:r>
              <a:rPr lang="en-US" b="1" dirty="0" smtClean="0"/>
              <a:t>&gt;…&lt;/</a:t>
            </a:r>
            <a:r>
              <a:rPr lang="en-US" b="1" dirty="0" err="1" smtClean="0"/>
              <a:t>em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/>
              <a:t>used to indicate emphasis in a sentence, such as when you want to </a:t>
            </a:r>
            <a:r>
              <a:rPr lang="en-US" dirty="0" smtClean="0"/>
              <a:t>stress </a:t>
            </a:r>
            <a:r>
              <a:rPr lang="en-US" dirty="0"/>
              <a:t>a particular word or </a:t>
            </a:r>
            <a:r>
              <a:rPr lang="en-US" dirty="0" smtClean="0"/>
              <a:t>phrase</a:t>
            </a:r>
          </a:p>
          <a:p>
            <a:pPr lvl="1"/>
            <a:r>
              <a:rPr lang="en-US" dirty="0"/>
              <a:t>Emphasized text (</a:t>
            </a:r>
            <a:r>
              <a:rPr lang="en-US" dirty="0" err="1"/>
              <a:t>em</a:t>
            </a:r>
            <a:r>
              <a:rPr lang="en-US" dirty="0"/>
              <a:t>) elements nearly always display in </a:t>
            </a:r>
            <a:r>
              <a:rPr lang="en-US" i="1" dirty="0"/>
              <a:t>italics</a:t>
            </a:r>
            <a:r>
              <a:rPr lang="en-US" dirty="0"/>
              <a:t> by default</a:t>
            </a:r>
            <a:endParaRPr lang="en-US" dirty="0" smtClean="0"/>
          </a:p>
          <a:p>
            <a:r>
              <a:rPr lang="en-US" b="1" dirty="0" smtClean="0"/>
              <a:t>&lt;strong&gt;…&lt;/strong&gt;</a:t>
            </a:r>
          </a:p>
          <a:p>
            <a:pPr lvl="1"/>
            <a:r>
              <a:rPr lang="en-US" dirty="0"/>
              <a:t>The strong element indicates that a word or phrase as </a:t>
            </a:r>
            <a:r>
              <a:rPr lang="en-US" dirty="0" smtClean="0"/>
              <a:t>important</a:t>
            </a:r>
          </a:p>
          <a:p>
            <a:pPr lvl="1"/>
            <a:r>
              <a:rPr lang="en-US" dirty="0" smtClean="0"/>
              <a:t>Strong text </a:t>
            </a:r>
            <a:r>
              <a:rPr lang="en-US" dirty="0"/>
              <a:t>elements nearly always display in </a:t>
            </a:r>
            <a:r>
              <a:rPr lang="en-US" b="1" dirty="0" smtClean="0"/>
              <a:t>bold</a:t>
            </a:r>
            <a:r>
              <a:rPr lang="en-US" dirty="0" smtClean="0"/>
              <a:t> </a:t>
            </a:r>
            <a:r>
              <a:rPr lang="en-US" dirty="0"/>
              <a:t>by </a:t>
            </a:r>
            <a:r>
              <a:rPr lang="en-US" dirty="0" smtClean="0"/>
              <a:t>default. </a:t>
            </a:r>
          </a:p>
          <a:p>
            <a:pPr lvl="1"/>
            <a:r>
              <a:rPr lang="en-US" dirty="0" smtClean="0"/>
              <a:t>Screen </a:t>
            </a:r>
            <a:r>
              <a:rPr lang="en-US" dirty="0"/>
              <a:t>readers may use a distinct tone of voice for important </a:t>
            </a:r>
            <a:r>
              <a:rPr lang="en-US" dirty="0" smtClean="0"/>
              <a:t>content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&lt;time&gt;…&lt;/time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&lt;time&gt; tag defines a specific </a:t>
            </a:r>
            <a:r>
              <a:rPr lang="en-US" dirty="0" smtClean="0"/>
              <a:t>time.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datetime</a:t>
            </a:r>
            <a:r>
              <a:rPr lang="en-US" b="1" dirty="0">
                <a:solidFill>
                  <a:srgbClr val="FF0000"/>
                </a:solidFill>
              </a:rPr>
              <a:t> attribute </a:t>
            </a:r>
            <a:r>
              <a:rPr lang="en-US" dirty="0"/>
              <a:t>of this element is used translate the time into a machine-readable format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element does not render as anything special in any of the major </a:t>
            </a:r>
            <a:r>
              <a:rPr lang="en-US" dirty="0" smtClean="0"/>
              <a:t>browsers</a:t>
            </a:r>
          </a:p>
          <a:p>
            <a:pPr lvl="1"/>
            <a:r>
              <a:rPr lang="en-US" dirty="0"/>
              <a:t>Syntax: &lt;time </a:t>
            </a:r>
            <a:r>
              <a:rPr lang="en-US" dirty="0" err="1"/>
              <a:t>datetime</a:t>
            </a:r>
            <a:r>
              <a:rPr lang="en-US" dirty="0"/>
              <a:t>="</a:t>
            </a:r>
            <a:r>
              <a:rPr lang="en-US" i="1" dirty="0" err="1" smtClean="0"/>
              <a:t>YYYY-MM-DDThh:mm:ss</a:t>
            </a:r>
            <a:r>
              <a:rPr lang="en-US" dirty="0" smtClean="0"/>
              <a:t>"&gt; &lt;/time&gt;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&lt;time </a:t>
            </a:r>
            <a:r>
              <a:rPr lang="en-US" dirty="0" err="1" smtClean="0"/>
              <a:t>datetime</a:t>
            </a:r>
            <a:r>
              <a:rPr lang="en-US" dirty="0"/>
              <a:t>="</a:t>
            </a:r>
            <a:r>
              <a:rPr lang="en-US" dirty="0" smtClean="0"/>
              <a:t>2011-03-06</a:t>
            </a:r>
            <a:r>
              <a:rPr lang="en-US" dirty="0"/>
              <a:t>"&gt;Mar </a:t>
            </a:r>
            <a:r>
              <a:rPr lang="en-US" dirty="0" smtClean="0"/>
              <a:t>6, 2011&lt;/</a:t>
            </a:r>
            <a:r>
              <a:rPr lang="en-US" dirty="0"/>
              <a:t>time</a:t>
            </a:r>
            <a:r>
              <a:rPr lang="en-US" dirty="0" smtClean="0"/>
              <a:t>&gt;</a:t>
            </a:r>
          </a:p>
          <a:p>
            <a:r>
              <a:rPr lang="en-US" b="1" dirty="0"/>
              <a:t>&lt;</a:t>
            </a:r>
            <a:r>
              <a:rPr lang="en-US" b="1" dirty="0" err="1"/>
              <a:t>abbr</a:t>
            </a:r>
            <a:r>
              <a:rPr lang="en-US" b="1" dirty="0"/>
              <a:t>&gt;…&lt;/</a:t>
            </a:r>
            <a:r>
              <a:rPr lang="en-US" b="1" dirty="0" err="1"/>
              <a:t>abbr</a:t>
            </a:r>
            <a:r>
              <a:rPr lang="en-US" b="1" dirty="0"/>
              <a:t>&gt;</a:t>
            </a:r>
          </a:p>
          <a:p>
            <a:pPr lvl="1"/>
            <a:r>
              <a:rPr lang="en-US" dirty="0"/>
              <a:t>The &lt;</a:t>
            </a:r>
            <a:r>
              <a:rPr lang="en-US" dirty="0" err="1"/>
              <a:t>abbr</a:t>
            </a:r>
            <a:r>
              <a:rPr lang="en-US" dirty="0"/>
              <a:t>&gt; tag in HTML is used to define an abbreviation or acronym.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FF0000"/>
                </a:solidFill>
              </a:rPr>
              <a:t>title attribute </a:t>
            </a:r>
            <a:r>
              <a:rPr lang="en-US" dirty="0"/>
              <a:t>provides the long version of the shortened </a:t>
            </a:r>
            <a:r>
              <a:rPr lang="en-US" dirty="0" smtClean="0"/>
              <a:t>term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Most webpages are plain text files in a language called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HTML (</a:t>
            </a:r>
            <a:r>
              <a:rPr lang="en-US" b="1" i="1" dirty="0">
                <a:solidFill>
                  <a:srgbClr val="00B050"/>
                </a:solidFill>
              </a:rPr>
              <a:t>Hyper-Text Markup Language</a:t>
            </a:r>
            <a:r>
              <a:rPr lang="en-US" b="1" dirty="0">
                <a:solidFill>
                  <a:srgbClr val="00B050"/>
                </a:solidFill>
              </a:rPr>
              <a:t>)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HTML is the standard </a:t>
            </a:r>
            <a:r>
              <a:rPr lang="en-US" i="1" dirty="0"/>
              <a:t>markup</a:t>
            </a:r>
            <a:r>
              <a:rPr lang="en-US" dirty="0"/>
              <a:t> language for documents designed to be displayed in a web </a:t>
            </a:r>
            <a:r>
              <a:rPr lang="en-US" dirty="0" smtClean="0"/>
              <a:t>browser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markup</a:t>
            </a:r>
            <a:r>
              <a:rPr lang="en-US" dirty="0"/>
              <a:t> is a way to annotate the content of a text document</a:t>
            </a:r>
          </a:p>
          <a:p>
            <a:pPr lvl="1" algn="just"/>
            <a:r>
              <a:rPr lang="en-US" dirty="0"/>
              <a:t>For example, when studying from a textbook, you might use </a:t>
            </a:r>
            <a:r>
              <a:rPr lang="en-US" b="1" dirty="0">
                <a:solidFill>
                  <a:srgbClr val="00B050"/>
                </a:solidFill>
              </a:rPr>
              <a:t>green highlighter </a:t>
            </a:r>
            <a:r>
              <a:rPr lang="en-US" dirty="0"/>
              <a:t>for key words you know and </a:t>
            </a:r>
            <a:r>
              <a:rPr lang="en-US" b="1" dirty="0">
                <a:solidFill>
                  <a:srgbClr val="FF0000"/>
                </a:solidFill>
              </a:rPr>
              <a:t>red highlighter </a:t>
            </a:r>
            <a:r>
              <a:rPr lang="en-US" dirty="0"/>
              <a:t>for unfamiliar keywords</a:t>
            </a:r>
          </a:p>
          <a:p>
            <a:pPr lvl="1" algn="just"/>
            <a:r>
              <a:rPr lang="en-US" dirty="0"/>
              <a:t>Highlighting and annotating on documents adds information to them. </a:t>
            </a:r>
            <a:endParaRPr lang="en-US" dirty="0" smtClean="0"/>
          </a:p>
          <a:p>
            <a:pPr algn="just"/>
            <a:r>
              <a:rPr lang="en-US" dirty="0"/>
              <a:t>Similarly, a </a:t>
            </a:r>
            <a:r>
              <a:rPr lang="en-US" b="1" dirty="0"/>
              <a:t>markup language </a:t>
            </a:r>
            <a:r>
              <a:rPr lang="en-US" dirty="0"/>
              <a:t>is </a:t>
            </a:r>
            <a:r>
              <a:rPr lang="en-US" dirty="0" smtClean="0"/>
              <a:t>a language used </a:t>
            </a:r>
            <a:r>
              <a:rPr lang="en-US" dirty="0"/>
              <a:t>to add information to computer documents to help make their structure and content easier to recognize. 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text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r>
              <a:rPr lang="en-US" b="1" dirty="0" smtClean="0"/>
              <a:t>&lt;sub&gt;…&lt;/sub&gt; </a:t>
            </a:r>
            <a:r>
              <a:rPr lang="en-US" dirty="0" smtClean="0"/>
              <a:t>and </a:t>
            </a:r>
            <a:r>
              <a:rPr lang="en-US" b="1" dirty="0" smtClean="0"/>
              <a:t>&lt;sup&gt;…&lt;/sup&gt;</a:t>
            </a:r>
          </a:p>
          <a:p>
            <a:pPr lvl="1"/>
            <a:r>
              <a:rPr lang="en-US" dirty="0"/>
              <a:t>The subscript (sub) and superscript (sup) elements cause the selected text </a:t>
            </a:r>
            <a:r>
              <a:rPr lang="en-US" dirty="0" smtClean="0"/>
              <a:t>to display </a:t>
            </a:r>
            <a:r>
              <a:rPr lang="en-US" dirty="0"/>
              <a:t>in a smaller size, positioned slightly below (sub) or above (sup) </a:t>
            </a:r>
            <a:r>
              <a:rPr lang="en-US" dirty="0" smtClean="0"/>
              <a:t>the baseline.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These </a:t>
            </a:r>
            <a:r>
              <a:rPr lang="en-US" dirty="0" smtClean="0"/>
              <a:t>tags </a:t>
            </a:r>
            <a:r>
              <a:rPr lang="en-US" dirty="0"/>
              <a:t>may be helpful for indicating </a:t>
            </a:r>
            <a:r>
              <a:rPr lang="en-US" i="1" dirty="0"/>
              <a:t>chemical formulas </a:t>
            </a:r>
            <a:r>
              <a:rPr lang="en-US" dirty="0" smtClean="0"/>
              <a:t>or </a:t>
            </a:r>
            <a:r>
              <a:rPr lang="en-US" i="1" dirty="0" smtClean="0"/>
              <a:t>mathematical </a:t>
            </a:r>
            <a:r>
              <a:rPr lang="en-US" i="1" dirty="0"/>
              <a:t>equations</a:t>
            </a:r>
            <a:r>
              <a:rPr lang="en-US" dirty="0"/>
              <a:t>.</a:t>
            </a:r>
          </a:p>
          <a:p>
            <a:r>
              <a:rPr lang="en-US" b="1" dirty="0" smtClean="0"/>
              <a:t>&lt;q&gt;&lt;/q&gt;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the quotation (q) element to mark up short quotations, </a:t>
            </a:r>
            <a:endParaRPr lang="en-US" dirty="0" smtClean="0"/>
          </a:p>
          <a:p>
            <a:pPr lvl="1"/>
            <a:r>
              <a:rPr lang="en-US" dirty="0"/>
              <a:t> browsers </a:t>
            </a:r>
            <a:r>
              <a:rPr lang="en-US" dirty="0" smtClean="0"/>
              <a:t>add </a:t>
            </a:r>
            <a:r>
              <a:rPr lang="en-US" dirty="0"/>
              <a:t>quotation marks </a:t>
            </a:r>
            <a:r>
              <a:rPr lang="en-US" dirty="0" smtClean="0"/>
              <a:t>around q elements </a:t>
            </a:r>
            <a:r>
              <a:rPr lang="en-US" dirty="0"/>
              <a:t>automatically, so you don’t need to include them in the </a:t>
            </a:r>
            <a:r>
              <a:rPr lang="en-US" dirty="0" smtClean="0"/>
              <a:t>source document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&lt;cite&gt;&lt;/cite&gt;</a:t>
            </a:r>
          </a:p>
          <a:p>
            <a:pPr lvl="1"/>
            <a:r>
              <a:rPr lang="en-US" dirty="0"/>
              <a:t>The cite tag is used to identify a reference to another document, such as a book, magazine</a:t>
            </a:r>
          </a:p>
          <a:p>
            <a:pPr lvl="1"/>
            <a:r>
              <a:rPr lang="en-US" dirty="0"/>
              <a:t>Citations are typically rendered in italic text by default</a:t>
            </a:r>
          </a:p>
          <a:p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HTML, a paragraph always starts on a new line </a:t>
            </a:r>
          </a:p>
          <a:p>
            <a:pPr lvl="1"/>
            <a:r>
              <a:rPr lang="en-US" dirty="0" smtClean="0"/>
              <a:t>but </a:t>
            </a:r>
            <a:r>
              <a:rPr lang="en-US" dirty="0"/>
              <a:t>if you want text within a paragraph to start on a new </a:t>
            </a:r>
            <a:r>
              <a:rPr lang="en-US" dirty="0" smtClean="0"/>
              <a:t>line, </a:t>
            </a:r>
            <a:r>
              <a:rPr lang="en-US" dirty="0"/>
              <a:t>you’ll need to create an HTML line break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&lt;p&gt; My name is </a:t>
            </a:r>
            <a:r>
              <a:rPr lang="en-US" dirty="0" err="1" smtClean="0"/>
              <a:t>Abebe</a:t>
            </a:r>
            <a:r>
              <a:rPr lang="en-US" dirty="0" smtClean="0"/>
              <a:t> Bekele. I am 40 years old.&lt;</a:t>
            </a:r>
            <a:r>
              <a:rPr lang="en-US" dirty="0" err="1" smtClean="0"/>
              <a:t>br</a:t>
            </a:r>
            <a:r>
              <a:rPr lang="en-US" dirty="0" smtClean="0"/>
              <a:t>&gt; I live in Addis Ababa&lt;/p&gt;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you want to write something in your code without disrupting how the browser will display your page, you can write comments. </a:t>
            </a:r>
          </a:p>
          <a:p>
            <a:r>
              <a:rPr lang="en-US" dirty="0" smtClean="0"/>
              <a:t>They will be ignored by the browser, and are only useful for us humans who write the code.</a:t>
            </a:r>
          </a:p>
          <a:p>
            <a:r>
              <a:rPr lang="en-US" dirty="0" smtClean="0"/>
              <a:t>A comment in HTML starts with </a:t>
            </a:r>
            <a:r>
              <a:rPr lang="en-US" b="1" dirty="0" smtClean="0"/>
              <a:t>&lt;!--</a:t>
            </a:r>
            <a:r>
              <a:rPr lang="en-US" dirty="0" smtClean="0"/>
              <a:t> and ends with </a:t>
            </a:r>
            <a:r>
              <a:rPr lang="en-US" b="1" dirty="0" smtClean="0"/>
              <a:t>--&gt;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744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Image, Audio and Video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Images, audios and videos can be embedded in HTML page using &lt;</a:t>
            </a:r>
            <a:r>
              <a:rPr lang="en-US" dirty="0" err="1"/>
              <a:t>img</a:t>
            </a:r>
            <a:r>
              <a:rPr lang="en-US" dirty="0"/>
              <a:t>&gt;, &lt;audio&gt; and &lt;video&gt; tags respectively.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img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src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=”a.jpg” alt=”flower” /&gt;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 smtClean="0">
                <a:highlight>
                  <a:scrgbClr r="0" g="0" b="0">
                    <a:alpha val="0"/>
                  </a:scrgbClr>
                </a:highlight>
              </a:rPr>
              <a:t>&lt;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video height=”200” width:”400” controls&gt;</a:t>
            </a:r>
          </a:p>
          <a:p>
            <a:pPr lvl="2" hangingPunct="0">
              <a:spcBef>
                <a:spcPts val="1286"/>
              </a:spcBef>
              <a:buNone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&lt;source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src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=”v.mp4” type=”video/mp4”&gt;</a:t>
            </a:r>
          </a:p>
          <a:p>
            <a:pPr lvl="2" hangingPunct="0">
              <a:spcBef>
                <a:spcPts val="1286"/>
              </a:spcBef>
              <a:buNone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 &lt;source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src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="v.ogg" type="video/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ogg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"&gt;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&lt;/video&gt;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&lt;audio controls&gt;</a:t>
            </a:r>
          </a:p>
          <a:p>
            <a:pPr lvl="2" hangingPunct="0">
              <a:spcBef>
                <a:spcPts val="1286"/>
              </a:spcBef>
              <a:buNone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&lt;source </a:t>
            </a:r>
            <a:r>
              <a:rPr lang="en-US" sz="2903" dirty="0" err="1">
                <a:highlight>
                  <a:scrgbClr r="0" g="0" b="0">
                    <a:alpha val="0"/>
                  </a:scrgbClr>
                </a:highlight>
              </a:rPr>
              <a:t>src</a:t>
            </a: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=”a.mp3” type=”audio/mp3”&gt;</a:t>
            </a:r>
          </a:p>
          <a:p>
            <a:pPr lvl="1" hangingPunct="0">
              <a:spcBef>
                <a:spcPts val="1286"/>
              </a:spcBef>
              <a:buSzPct val="75000"/>
              <a:buFont typeface="StarSymbol"/>
              <a:buChar char="–"/>
            </a:pPr>
            <a:r>
              <a:rPr lang="en-US" sz="2903" dirty="0">
                <a:highlight>
                  <a:scrgbClr r="0" g="0" b="0">
                    <a:alpha val="0"/>
                  </a:scrgbClr>
                </a:highlight>
              </a:rPr>
              <a:t>&lt;/audio&gt;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4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HTML tables were created for instances when you need to add </a:t>
            </a:r>
            <a:r>
              <a:rPr lang="en-US" dirty="0" smtClean="0"/>
              <a:t>tabular material </a:t>
            </a:r>
            <a:r>
              <a:rPr lang="en-US" dirty="0"/>
              <a:t>(data arranged into rows and columns) to a web page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may </a:t>
            </a:r>
            <a:r>
              <a:rPr lang="en-US" dirty="0"/>
              <a:t>be used to organize calendars, schedules, statistics</a:t>
            </a:r>
            <a:r>
              <a:rPr lang="en-US" dirty="0" smtClean="0"/>
              <a:t>…</a:t>
            </a:r>
          </a:p>
          <a:p>
            <a:pPr algn="just"/>
            <a:r>
              <a:rPr lang="en-US" dirty="0"/>
              <a:t>Tables are made up of rows that </a:t>
            </a:r>
            <a:r>
              <a:rPr lang="en-US" i="1" dirty="0">
                <a:solidFill>
                  <a:srgbClr val="FF0000"/>
                </a:solidFill>
              </a:rPr>
              <a:t>contain</a:t>
            </a:r>
            <a:r>
              <a:rPr lang="en-US" dirty="0"/>
              <a:t> cells. </a:t>
            </a:r>
            <a:endParaRPr lang="en-US" dirty="0" smtClean="0"/>
          </a:p>
          <a:p>
            <a:pPr algn="just"/>
            <a:r>
              <a:rPr lang="en-US" dirty="0" smtClean="0"/>
              <a:t>Cells </a:t>
            </a:r>
            <a:r>
              <a:rPr lang="en-US" dirty="0"/>
              <a:t>are the containers </a:t>
            </a:r>
            <a:r>
              <a:rPr lang="en-US" dirty="0" smtClean="0"/>
              <a:t>for content</a:t>
            </a:r>
          </a:p>
          <a:p>
            <a:pPr algn="just"/>
            <a:r>
              <a:rPr lang="en-US" dirty="0"/>
              <a:t>Cells contain either </a:t>
            </a:r>
          </a:p>
          <a:p>
            <a:pPr lvl="1" algn="just"/>
            <a:r>
              <a:rPr lang="en-US" sz="2800" dirty="0"/>
              <a:t>header information (column names, such as, “Name”) or </a:t>
            </a:r>
          </a:p>
          <a:p>
            <a:pPr lvl="1" algn="just"/>
            <a:r>
              <a:rPr lang="en-US" sz="2800" dirty="0"/>
              <a:t>data</a:t>
            </a:r>
            <a:r>
              <a:rPr lang="en-US" dirty="0"/>
              <a:t>, which may be any sort of content.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57" y="4909399"/>
            <a:ext cx="4009288" cy="156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&lt;Table&gt;,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t</a:t>
            </a: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696464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>he markup that structures content into tables 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en-US" sz="2800" dirty="0"/>
              <a:t>The content of every table is enclosed by these two tags : &lt;table&gt;&lt;/table</a:t>
            </a:r>
            <a:r>
              <a:rPr lang="en-US" sz="2800" dirty="0" smtClean="0"/>
              <a:t>&gt;</a:t>
            </a:r>
          </a:p>
          <a:p>
            <a:pPr algn="just"/>
            <a:r>
              <a:rPr lang="en-US" sz="2800" dirty="0"/>
              <a:t>The smallest container inside a table is a table cell, which is created by a &lt;</a:t>
            </a:r>
            <a:r>
              <a:rPr lang="en-US" sz="2800" dirty="0" smtClean="0"/>
              <a:t>td&gt; tag.</a:t>
            </a:r>
          </a:p>
          <a:p>
            <a:pPr algn="just"/>
            <a:r>
              <a:rPr lang="en-US" sz="2800" dirty="0" smtClean="0"/>
              <a:t>Each </a:t>
            </a:r>
            <a:r>
              <a:rPr lang="en-US" sz="2800" dirty="0"/>
              <a:t>table row starts with a </a:t>
            </a:r>
            <a:r>
              <a:rPr lang="en-US" sz="2800" b="1" i="1" dirty="0"/>
              <a:t>&lt;</a:t>
            </a:r>
            <a:r>
              <a:rPr lang="en-US" sz="2800" b="1" i="1" dirty="0" err="1"/>
              <a:t>tr</a:t>
            </a:r>
            <a:r>
              <a:rPr lang="en-US" sz="2800" b="1" i="1" dirty="0"/>
              <a:t>&gt; </a:t>
            </a:r>
            <a:r>
              <a:rPr lang="en-US" sz="2800" dirty="0"/>
              <a:t>and ends with a </a:t>
            </a:r>
            <a:r>
              <a:rPr lang="en-US" sz="2800" b="1" i="1" dirty="0"/>
              <a:t>&lt;/</a:t>
            </a:r>
            <a:r>
              <a:rPr lang="en-US" sz="2800" b="1" i="1" dirty="0" err="1"/>
              <a:t>tr</a:t>
            </a:r>
            <a:r>
              <a:rPr lang="en-US" sz="2800" b="1" i="1" dirty="0"/>
              <a:t>&gt; </a:t>
            </a:r>
            <a:r>
              <a:rPr lang="en-US" sz="2800" dirty="0"/>
              <a:t>tag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In cases where cells need to </a:t>
            </a:r>
            <a:r>
              <a:rPr lang="en-US" sz="2800" dirty="0"/>
              <a:t>be table header </a:t>
            </a:r>
            <a:r>
              <a:rPr lang="en-US" sz="2800" dirty="0" smtClean="0"/>
              <a:t>cells, we use </a:t>
            </a:r>
            <a:r>
              <a:rPr lang="en-US" sz="2800" dirty="0"/>
              <a:t>the &lt;</a:t>
            </a:r>
            <a:r>
              <a:rPr lang="en-US" sz="2800" dirty="0" err="1"/>
              <a:t>th</a:t>
            </a:r>
            <a:r>
              <a:rPr lang="en-US" sz="2800" dirty="0"/>
              <a:t>&gt; </a:t>
            </a:r>
            <a:r>
              <a:rPr lang="en-US" sz="2800" dirty="0" smtClean="0"/>
              <a:t>tag</a:t>
            </a:r>
          </a:p>
          <a:p>
            <a:pPr algn="just"/>
            <a:r>
              <a:rPr lang="en-US" sz="2800" dirty="0"/>
              <a:t>all the content in a table </a:t>
            </a:r>
            <a:r>
              <a:rPr lang="en-US" sz="2800" b="1" i="1" dirty="0"/>
              <a:t>must</a:t>
            </a:r>
            <a:r>
              <a:rPr lang="en-US" sz="2800" dirty="0"/>
              <a:t> go in cells, that is, within </a:t>
            </a:r>
            <a:r>
              <a:rPr lang="en-US" sz="2800" b="1" dirty="0"/>
              <a:t>td</a:t>
            </a:r>
            <a:r>
              <a:rPr lang="en-US" sz="2800" dirty="0"/>
              <a:t> or </a:t>
            </a:r>
            <a:r>
              <a:rPr lang="en-US" sz="2800" b="1" dirty="0" err="1"/>
              <a:t>th</a:t>
            </a:r>
            <a:r>
              <a:rPr lang="en-US" sz="2800" dirty="0"/>
              <a:t> elements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64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Table Structure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HTML table tags that semantically mark up rows and columns of </a:t>
            </a:r>
            <a:r>
              <a:rPr lang="en-US" dirty="0" smtClean="0"/>
              <a:t>data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/>
              <a:t>table&gt;…&lt;/</a:t>
            </a:r>
            <a:r>
              <a:rPr lang="en-US" b="1" dirty="0" smtClean="0"/>
              <a:t>table&gt; </a:t>
            </a:r>
            <a:r>
              <a:rPr lang="en-US" dirty="0" smtClean="0"/>
              <a:t>Tabular </a:t>
            </a:r>
            <a:r>
              <a:rPr lang="en-US" dirty="0"/>
              <a:t>content (rows and columns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&gt;…&lt;/</a:t>
            </a:r>
            <a:r>
              <a:rPr lang="en-US" b="1" dirty="0" err="1" smtClean="0"/>
              <a:t>tr</a:t>
            </a:r>
            <a:r>
              <a:rPr lang="en-US" b="1" dirty="0" smtClean="0"/>
              <a:t>&gt; </a:t>
            </a:r>
            <a:r>
              <a:rPr lang="en-US" dirty="0" smtClean="0"/>
              <a:t>Table row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&gt;…&lt;/</a:t>
            </a:r>
            <a:r>
              <a:rPr lang="en-US" b="1" dirty="0" err="1" smtClean="0"/>
              <a:t>th</a:t>
            </a:r>
            <a:r>
              <a:rPr lang="en-US" b="1" dirty="0" smtClean="0"/>
              <a:t>&gt; </a:t>
            </a:r>
            <a:r>
              <a:rPr lang="en-US" dirty="0" smtClean="0"/>
              <a:t>Table header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&lt;td&gt;…&lt;/</a:t>
            </a:r>
            <a:r>
              <a:rPr lang="en-US" b="1" dirty="0" smtClean="0"/>
              <a:t>td&gt; </a:t>
            </a:r>
            <a:r>
              <a:rPr lang="en-US" dirty="0" smtClean="0"/>
              <a:t>Table </a:t>
            </a:r>
            <a:r>
              <a:rPr lang="en-US" dirty="0"/>
              <a:t>cell data</a:t>
            </a:r>
          </a:p>
        </p:txBody>
      </p:sp>
    </p:spTree>
    <p:extLst>
      <p:ext uri="{BB962C8B-B14F-4D97-AF65-F5344CB8AC3E}">
        <p14:creationId xmlns:p14="http://schemas.microsoft.com/office/powerpoint/2010/main" val="1850830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/>
              <a:t>table</a:t>
            </a:r>
            <a:r>
              <a:rPr lang="en-US" sz="28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&lt;td&gt;Aster Awoke&lt;/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</a:t>
            </a:r>
            <a:r>
              <a:rPr lang="en-US" sz="2400" b="1" dirty="0" err="1" smtClean="0"/>
              <a:t>Kabu</a:t>
            </a:r>
            <a:r>
              <a:rPr lang="en-US" sz="2400" b="1" dirty="0" smtClean="0"/>
              <a:t>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&lt;td&gt;Empire </a:t>
            </a:r>
            <a:r>
              <a:rPr lang="en-US" sz="2400" b="1" dirty="0"/>
              <a:t>Records&lt;/td</a:t>
            </a:r>
            <a:r>
              <a:rPr lang="en-US" sz="24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&lt;td&gt;Michael Jackson&lt;/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&lt;td&gt;Bad&lt;/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</a:t>
            </a:r>
            <a:r>
              <a:rPr lang="en-US" sz="2400" b="1" dirty="0"/>
              <a:t>td&gt;Sub-pop Records&lt;/td</a:t>
            </a:r>
            <a:r>
              <a:rPr lang="en-US" sz="24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0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/>
              <a:t>table&gt;</a:t>
            </a:r>
          </a:p>
        </p:txBody>
      </p:sp>
    </p:spTree>
    <p:extLst>
      <p:ext uri="{BB962C8B-B14F-4D97-AF65-F5344CB8AC3E}">
        <p14:creationId xmlns:p14="http://schemas.microsoft.com/office/powerpoint/2010/main" val="18027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how many rows and columns </a:t>
            </a:r>
            <a:r>
              <a:rPr lang="en-US" sz="2800" dirty="0" smtClean="0"/>
              <a:t>will this table have </a:t>
            </a:r>
            <a:r>
              <a:rPr lang="en-US" sz="2800" dirty="0"/>
              <a:t>when it is displayed in a browser?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300316"/>
            <a:ext cx="103632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/>
              <a:t>table</a:t>
            </a:r>
            <a:r>
              <a:rPr lang="en-US" sz="28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&gt;Name&lt;/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&gt;ID&lt;/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&gt;Year&lt;/</a:t>
            </a:r>
            <a:r>
              <a:rPr lang="en-US" sz="2400" b="1" dirty="0" err="1" smtClean="0"/>
              <a:t>th</a:t>
            </a:r>
            <a:r>
              <a:rPr lang="en-US" sz="24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</a:t>
            </a:r>
            <a:r>
              <a:rPr lang="en-US" sz="2400" b="1" dirty="0" err="1" smtClean="0"/>
              <a:t>Tessema</a:t>
            </a:r>
            <a:r>
              <a:rPr lang="en-US" sz="2400" b="1" dirty="0" smtClean="0"/>
              <a:t>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&lt;td&gt;007&lt;/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594360" lvl="2" indent="0">
              <a:buNone/>
            </a:pPr>
            <a:r>
              <a:rPr lang="en-US" sz="2400" b="1" dirty="0" smtClean="0"/>
              <a:t>&lt;td&gt;4&lt;/</a:t>
            </a:r>
            <a:r>
              <a:rPr lang="en-US" sz="2400" b="1" dirty="0"/>
              <a:t>td</a:t>
            </a:r>
            <a:r>
              <a:rPr lang="en-US" sz="2400" b="1" dirty="0" smtClean="0"/>
              <a:t>&gt;</a:t>
            </a:r>
          </a:p>
          <a:p>
            <a:pPr marL="320040" lvl="1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 err="1"/>
              <a:t>tr</a:t>
            </a:r>
            <a:r>
              <a:rPr lang="en-US" sz="2800" b="1" dirty="0" smtClean="0"/>
              <a:t>&gt;</a:t>
            </a:r>
          </a:p>
          <a:p>
            <a:pPr marL="0" indent="0">
              <a:buNone/>
            </a:pPr>
            <a:r>
              <a:rPr lang="en-US" sz="2800" b="1" dirty="0" smtClean="0"/>
              <a:t>&lt;/</a:t>
            </a:r>
            <a:r>
              <a:rPr lang="en-US" sz="2800" b="1" dirty="0"/>
              <a:t>table&gt;</a:t>
            </a:r>
          </a:p>
        </p:txBody>
      </p:sp>
    </p:spTree>
    <p:extLst>
      <p:ext uri="{BB962C8B-B14F-4D97-AF65-F5344CB8AC3E}">
        <p14:creationId xmlns:p14="http://schemas.microsoft.com/office/powerpoint/2010/main" val="21802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language - HTML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What sort of information can you add to a text document?</a:t>
            </a:r>
          </a:p>
          <a:p>
            <a:pPr algn="just"/>
            <a:r>
              <a:rPr lang="en-US" dirty="0" smtClean="0"/>
              <a:t>If it’s a </a:t>
            </a:r>
            <a:r>
              <a:rPr lang="en-US" i="1" dirty="0" smtClean="0"/>
              <a:t>web page</a:t>
            </a:r>
            <a:r>
              <a:rPr lang="en-US" dirty="0" smtClean="0"/>
              <a:t>: Document parts, such as, </a:t>
            </a:r>
            <a:r>
              <a:rPr lang="en-US" b="1" i="1" dirty="0" smtClean="0"/>
              <a:t>headings</a:t>
            </a:r>
            <a:r>
              <a:rPr lang="en-US" b="1" i="1" dirty="0"/>
              <a:t>, paragraphs, </a:t>
            </a:r>
            <a:r>
              <a:rPr lang="en-US" dirty="0" smtClean="0"/>
              <a:t>and </a:t>
            </a:r>
            <a:r>
              <a:rPr lang="en-US" b="1" i="1" dirty="0" smtClean="0"/>
              <a:t>lists …</a:t>
            </a:r>
            <a:endParaRPr lang="en-US" dirty="0" smtClean="0"/>
          </a:p>
          <a:p>
            <a:pPr algn="just"/>
            <a:r>
              <a:rPr lang="en-US" dirty="0" smtClean="0"/>
              <a:t>HTML is a standard markup language for identifying and describing the various components of a web document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</a:rPr>
              <a:t>markup indicators </a:t>
            </a:r>
            <a:r>
              <a:rPr lang="en-US" dirty="0"/>
              <a:t>in HTML are called “</a:t>
            </a:r>
            <a:r>
              <a:rPr lang="en-US" b="1" dirty="0">
                <a:solidFill>
                  <a:srgbClr val="00B050"/>
                </a:solidFill>
              </a:rPr>
              <a:t>tags</a:t>
            </a:r>
            <a:r>
              <a:rPr lang="en-US" dirty="0"/>
              <a:t>”.</a:t>
            </a:r>
          </a:p>
          <a:p>
            <a:pPr algn="just"/>
            <a:r>
              <a:rPr lang="en-US" dirty="0" smtClean="0"/>
              <a:t>The HTML tags combine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identify document parts</a:t>
            </a:r>
            <a:r>
              <a:rPr lang="en-US" b="1" dirty="0"/>
              <a:t> </a:t>
            </a:r>
            <a:r>
              <a:rPr lang="en-US" dirty="0"/>
              <a:t>and indicate to the browser </a:t>
            </a:r>
            <a:r>
              <a:rPr lang="en-US" b="1" dirty="0">
                <a:solidFill>
                  <a:srgbClr val="FF0000"/>
                </a:solidFill>
              </a:rPr>
              <a:t>how to display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To understand how websites work, and to create your own, you need to know the basics of HTML.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Exercise, write </a:t>
            </a:r>
            <a:r>
              <a:rPr lang="en-US" dirty="0"/>
              <a:t>the markup for the table </a:t>
            </a:r>
            <a:r>
              <a:rPr lang="en-US" dirty="0" smtClean="0"/>
              <a:t>below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1504337" y="1986113"/>
          <a:ext cx="8128000" cy="2979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856464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0158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984348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7092854"/>
                    </a:ext>
                  </a:extLst>
                </a:gridCol>
              </a:tblGrid>
              <a:tr h="744794"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Name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ID 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 smtClean="0"/>
                        <a:t>Year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/>
                        <a:t>Approved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635905"/>
                  </a:ext>
                </a:extLst>
              </a:tr>
              <a:tr h="74479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Alem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007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4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14000"/>
                  </a:ext>
                </a:extLst>
              </a:tr>
              <a:tr h="74479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Kidist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002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Yes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33226"/>
                  </a:ext>
                </a:extLst>
              </a:tr>
              <a:tr h="744794"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Kebede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005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0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9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/>
              <a:t>tag</a:t>
            </a:r>
            <a:r>
              <a:rPr lang="en-US" dirty="0"/>
              <a:t> is a name in angle brackets (</a:t>
            </a:r>
            <a:r>
              <a:rPr lang="en-US" b="1" dirty="0"/>
              <a:t>&lt; &gt;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tags come in </a:t>
            </a:r>
            <a:r>
              <a:rPr lang="en-US" b="1" i="1" dirty="0"/>
              <a:t>begin/end</a:t>
            </a:r>
            <a:r>
              <a:rPr lang="en-US" dirty="0"/>
              <a:t> pairs, where the end pair just has a </a:t>
            </a:r>
            <a:r>
              <a:rPr lang="en-US" b="1" dirty="0" smtClean="0"/>
              <a:t>/ </a:t>
            </a:r>
            <a:r>
              <a:rPr lang="en-US" i="1" dirty="0" smtClean="0"/>
              <a:t>(forward slash)</a:t>
            </a:r>
            <a:r>
              <a:rPr lang="en-US" dirty="0" smtClean="0"/>
              <a:t> </a:t>
            </a:r>
            <a:r>
              <a:rPr lang="en-US" dirty="0"/>
              <a:t>before the name, </a:t>
            </a:r>
            <a:endParaRPr lang="en-US" dirty="0" smtClean="0"/>
          </a:p>
          <a:p>
            <a:pPr lvl="1" algn="just"/>
            <a:r>
              <a:rPr lang="en-US" dirty="0" smtClean="0"/>
              <a:t>e.g</a:t>
            </a:r>
            <a:r>
              <a:rPr lang="en-US" dirty="0"/>
              <a:t>. &lt;foo&gt; ... &lt;/foo</a:t>
            </a:r>
            <a:r>
              <a:rPr lang="en-US" dirty="0" smtClean="0"/>
              <a:t>&gt;.</a:t>
            </a:r>
          </a:p>
          <a:p>
            <a:pPr algn="just"/>
            <a:r>
              <a:rPr lang="en-US" dirty="0"/>
              <a:t>Web browsers do not display the HTML tags, they use the tags to determine </a:t>
            </a:r>
            <a:r>
              <a:rPr lang="en-US" b="1" i="1" dirty="0"/>
              <a:t>how</a:t>
            </a:r>
            <a:r>
              <a:rPr lang="en-US" dirty="0"/>
              <a:t> to display the document</a:t>
            </a:r>
          </a:p>
          <a:p>
            <a:pPr algn="just"/>
            <a:r>
              <a:rPr lang="en-US" dirty="0"/>
              <a:t>When the browser follows the HTML instructions and draws something on the screen, we say that the browser is</a:t>
            </a:r>
            <a:r>
              <a:rPr lang="en-US" b="1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rendering</a:t>
            </a:r>
            <a:r>
              <a:rPr lang="en-US" b="1" dirty="0"/>
              <a:t> </a:t>
            </a:r>
            <a:r>
              <a:rPr lang="en-US" dirty="0"/>
              <a:t>the HTML. </a:t>
            </a:r>
          </a:p>
        </p:txBody>
      </p:sp>
    </p:spTree>
    <p:extLst>
      <p:ext uri="{BB962C8B-B14F-4D97-AF65-F5344CB8AC3E}">
        <p14:creationId xmlns:p14="http://schemas.microsoft.com/office/powerpoint/2010/main" val="354705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TML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element consists </a:t>
            </a:r>
            <a:r>
              <a:rPr lang="en-US" dirty="0" smtClean="0"/>
              <a:t>of both </a:t>
            </a:r>
            <a:r>
              <a:rPr lang="en-US" dirty="0"/>
              <a:t>the content and </a:t>
            </a:r>
            <a:r>
              <a:rPr lang="en-US" dirty="0" smtClean="0"/>
              <a:t>its markup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HTML elements are the building blocks of a web page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54" y="2414587"/>
            <a:ext cx="80295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elements cont’d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4524-B12E-4E15-AF56-AFEFF086C0F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three main parts of an element are: 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Opening tag </a:t>
            </a:r>
            <a:r>
              <a:rPr lang="en-US" sz="2600" dirty="0"/>
              <a:t>– used to state where an element starts to take effect. The tag is wrapped with opening and closing angle brackets. For example, use the start tag &lt;p&gt; to create a paragraph. 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Content</a:t>
            </a:r>
            <a:r>
              <a:rPr lang="en-US" sz="2600" dirty="0"/>
              <a:t> – this is the output that other users see. </a:t>
            </a:r>
          </a:p>
          <a:p>
            <a:pPr marL="788670" lvl="1" indent="-514350" algn="just">
              <a:buFont typeface="+mj-lt"/>
              <a:buAutoNum type="arabicPeriod"/>
            </a:pPr>
            <a:r>
              <a:rPr lang="en-US" sz="2600" dirty="0">
                <a:solidFill>
                  <a:srgbClr val="FF0000"/>
                </a:solidFill>
              </a:rPr>
              <a:t>Closing tag </a:t>
            </a:r>
            <a:r>
              <a:rPr lang="en-US" sz="2600" dirty="0"/>
              <a:t>– the same as the opening tag, but with a forward slash before the element name. For example, &lt;/p&gt; to end a paragraph.</a:t>
            </a:r>
          </a:p>
          <a:p>
            <a:pPr algn="just"/>
            <a:r>
              <a:rPr lang="en-US" dirty="0"/>
              <a:t>The combination of these three parts will create an </a:t>
            </a:r>
            <a:r>
              <a:rPr lang="en-US" b="1" dirty="0"/>
              <a:t>HTML element</a:t>
            </a:r>
          </a:p>
        </p:txBody>
      </p:sp>
    </p:spTree>
    <p:extLst>
      <p:ext uri="{BB962C8B-B14F-4D97-AF65-F5344CB8AC3E}">
        <p14:creationId xmlns:p14="http://schemas.microsoft.com/office/powerpoint/2010/main" val="108621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in HTML have </a:t>
            </a:r>
            <a:r>
              <a:rPr lang="en-US" b="1" dirty="0" smtClean="0"/>
              <a:t>attributes</a:t>
            </a:r>
            <a:endParaRPr lang="en-US" dirty="0" smtClean="0"/>
          </a:p>
          <a:p>
            <a:r>
              <a:rPr lang="en-US" dirty="0" smtClean="0"/>
              <a:t>Attributes </a:t>
            </a:r>
            <a:r>
              <a:rPr lang="en-US" dirty="0"/>
              <a:t>are additional </a:t>
            </a:r>
            <a:r>
              <a:rPr lang="en-US" dirty="0" smtClean="0"/>
              <a:t>information </a:t>
            </a:r>
            <a:r>
              <a:rPr lang="en-US" dirty="0"/>
              <a:t>that </a:t>
            </a:r>
            <a:r>
              <a:rPr lang="en-US" dirty="0" smtClean="0"/>
              <a:t>adjust the behavior of elements </a:t>
            </a:r>
            <a:r>
              <a:rPr lang="en-US" dirty="0"/>
              <a:t>in various ways to meet the criteria </a:t>
            </a:r>
            <a:r>
              <a:rPr lang="en-US" dirty="0" smtClean="0"/>
              <a:t>that we </a:t>
            </a:r>
            <a:r>
              <a:rPr lang="en-US" dirty="0"/>
              <a:t>want</a:t>
            </a:r>
            <a:r>
              <a:rPr lang="en-US" dirty="0" smtClean="0"/>
              <a:t>.</a:t>
            </a:r>
          </a:p>
          <a:p>
            <a:r>
              <a:rPr lang="en-US" dirty="0"/>
              <a:t>For </a:t>
            </a:r>
            <a:r>
              <a:rPr lang="en-US" dirty="0" smtClean="0"/>
              <a:t>example,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B050"/>
                </a:solidFill>
              </a:rPr>
              <a:t>type</a:t>
            </a:r>
            <a:r>
              <a:rPr lang="en-US" dirty="0"/>
              <a:t> attribute on </a:t>
            </a:r>
            <a:r>
              <a:rPr lang="en-US" dirty="0" smtClean="0"/>
              <a:t>an </a:t>
            </a:r>
            <a:r>
              <a:rPr lang="en-US" dirty="0"/>
              <a:t>&lt;input&gt; element, </a:t>
            </a:r>
            <a:r>
              <a:rPr lang="en-US" dirty="0" smtClean="0"/>
              <a:t>we </a:t>
            </a:r>
            <a:r>
              <a:rPr lang="en-US" dirty="0"/>
              <a:t>can specify what type of data </a:t>
            </a:r>
            <a:r>
              <a:rPr lang="en-US" dirty="0" smtClean="0"/>
              <a:t>users should </a:t>
            </a:r>
            <a:r>
              <a:rPr lang="en-US" dirty="0"/>
              <a:t>enter into </a:t>
            </a:r>
            <a:r>
              <a:rPr lang="en-US" dirty="0" smtClean="0"/>
              <a:t>a form. We can </a:t>
            </a:r>
            <a:r>
              <a:rPr lang="en-US" dirty="0"/>
              <a:t>specify </a:t>
            </a: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input field </a:t>
            </a:r>
            <a:r>
              <a:rPr lang="en-US" dirty="0"/>
              <a:t>is for a number, an email address, or a password.</a:t>
            </a:r>
          </a:p>
          <a:p>
            <a:pPr lvl="1"/>
            <a:r>
              <a:rPr lang="en-US" dirty="0"/>
              <a:t>&lt;input&gt; </a:t>
            </a:r>
            <a:r>
              <a:rPr lang="en-US" sz="2200" i="1" dirty="0">
                <a:solidFill>
                  <a:srgbClr val="FF0000"/>
                </a:solidFill>
              </a:rPr>
              <a:t>&lt;!-- This will simply create a text box on the page.--&gt;</a:t>
            </a:r>
          </a:p>
          <a:p>
            <a:pPr lvl="1"/>
            <a:r>
              <a:rPr lang="en-US" dirty="0"/>
              <a:t>&lt;input type</a:t>
            </a:r>
            <a:r>
              <a:rPr lang="en-US" dirty="0" smtClean="0"/>
              <a:t>=“email"&gt; </a:t>
            </a:r>
            <a:r>
              <a:rPr lang="en-US" sz="2200" dirty="0">
                <a:solidFill>
                  <a:srgbClr val="FF0000"/>
                </a:solidFill>
              </a:rPr>
              <a:t>&lt;!-- </a:t>
            </a:r>
            <a:r>
              <a:rPr lang="en-US" sz="2200" i="1" dirty="0">
                <a:solidFill>
                  <a:srgbClr val="FF0000"/>
                </a:solidFill>
              </a:rPr>
              <a:t>This will create a text box on the page that is specifically for entering an email address. The browser will automatically validate the user's input to make sure that it is a valid email address</a:t>
            </a:r>
            <a:r>
              <a:rPr lang="en-US" sz="2200" dirty="0" smtClean="0">
                <a:solidFill>
                  <a:srgbClr val="FF0000"/>
                </a:solidFill>
              </a:rPr>
              <a:t>.--&gt;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75D2-41D2-4988-9F54-432B352BF0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6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Minimal skeleton of an HTML5 document: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0C0C6-B957-4CD0-8CE7-501F412DCC1C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!DOCTYPE</a:t>
            </a:r>
            <a:r>
              <a:rPr lang="en-US" b="1" dirty="0" smtClean="0">
                <a:solidFill>
                  <a:srgbClr val="FF0000"/>
                </a:solidFill>
              </a:rPr>
              <a:t> html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html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</a:p>
          <a:p>
            <a:pPr marL="274320" lvl="1" indent="0">
              <a:buNone/>
            </a:pPr>
            <a:r>
              <a:rPr lang="en-US" b="1" dirty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head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</a:p>
          <a:p>
            <a:pPr marL="274320" lvl="1" indent="0">
              <a:buNone/>
            </a:pPr>
            <a:r>
              <a:rPr lang="en-US" sz="2200" b="1" dirty="0">
                <a:solidFill>
                  <a:srgbClr val="0000CD"/>
                </a:solidFill>
              </a:rPr>
              <a:t>&lt;</a:t>
            </a:r>
            <a:r>
              <a:rPr lang="en-US" sz="2200" b="1" dirty="0">
                <a:solidFill>
                  <a:srgbClr val="A52A2A"/>
                </a:solidFill>
              </a:rPr>
              <a:t>meta charset</a:t>
            </a:r>
            <a:r>
              <a:rPr lang="en-US" sz="2200" dirty="0">
                <a:solidFill>
                  <a:srgbClr val="0000CD"/>
                </a:solidFill>
              </a:rPr>
              <a:t>="utf-8"</a:t>
            </a:r>
            <a:r>
              <a:rPr lang="en-US" sz="2200" b="1" dirty="0">
                <a:solidFill>
                  <a:srgbClr val="0000CD"/>
                </a:solidFill>
              </a:rPr>
              <a:t> </a:t>
            </a:r>
            <a:r>
              <a:rPr lang="en-US" sz="2200" b="1" dirty="0" smtClean="0">
                <a:solidFill>
                  <a:srgbClr val="0000CD"/>
                </a:solidFill>
              </a:rPr>
              <a:t>/&gt;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title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dirty="0" smtClean="0"/>
              <a:t>Page Title</a:t>
            </a:r>
            <a:r>
              <a:rPr lang="en-US" b="1" dirty="0" smtClean="0">
                <a:solidFill>
                  <a:srgbClr val="0000CD"/>
                </a:solidFill>
              </a:rPr>
              <a:t>&lt;/</a:t>
            </a:r>
            <a:r>
              <a:rPr lang="en-US" b="1" dirty="0" smtClean="0">
                <a:solidFill>
                  <a:srgbClr val="A52A2A"/>
                </a:solidFill>
              </a:rPr>
              <a:t>title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00CD"/>
                </a:solidFill>
              </a:rPr>
              <a:t>&lt;/</a:t>
            </a:r>
            <a:r>
              <a:rPr lang="en-US" b="1" dirty="0" smtClean="0">
                <a:solidFill>
                  <a:srgbClr val="A52A2A"/>
                </a:solidFill>
              </a:rPr>
              <a:t>head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body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h1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dirty="0" smtClean="0"/>
              <a:t>This</a:t>
            </a:r>
            <a:r>
              <a:rPr lang="en-US" b="1" dirty="0" smtClean="0"/>
              <a:t> </a:t>
            </a:r>
            <a:r>
              <a:rPr lang="en-US" dirty="0" smtClean="0"/>
              <a:t>is a Heading</a:t>
            </a: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/h1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p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dirty="0" smtClean="0"/>
              <a:t>This is a paragraph.</a:t>
            </a: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/p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/body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0000CD"/>
                </a:solidFill>
              </a:rPr>
              <a:t>&lt;</a:t>
            </a:r>
            <a:r>
              <a:rPr lang="en-US" b="1" dirty="0" smtClean="0">
                <a:solidFill>
                  <a:srgbClr val="A52A2A"/>
                </a:solidFill>
              </a:rPr>
              <a:t>/html</a:t>
            </a:r>
            <a:r>
              <a:rPr lang="en-US" b="1" dirty="0" smtClean="0">
                <a:solidFill>
                  <a:srgbClr val="0000CD"/>
                </a:solidFill>
              </a:rPr>
              <a:t>&gt;</a:t>
            </a:r>
            <a:r>
              <a:rPr lang="en-US" b="1" dirty="0" smtClean="0"/>
              <a:t> </a:t>
            </a:r>
            <a:endParaRPr lang="en-US" sz="2800" b="1" dirty="0" smtClean="0">
              <a:solidFill>
                <a:srgbClr val="0000CD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5252720" y="1447800"/>
            <a:ext cx="6324600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!DOCTYPE</a:t>
            </a:r>
            <a:r>
              <a:rPr lang="en-US" sz="2400" dirty="0">
                <a:solidFill>
                  <a:srgbClr val="FF0000"/>
                </a:solidFill>
              </a:rPr>
              <a:t> html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identifies</a:t>
            </a:r>
            <a:r>
              <a:rPr lang="en-US" sz="2400" dirty="0"/>
              <a:t> that this document is an HTML5 </a:t>
            </a:r>
            <a:r>
              <a:rPr lang="en-US" sz="2400" dirty="0" smtClean="0"/>
              <a:t>document</a:t>
            </a:r>
          </a:p>
          <a:p>
            <a:pPr algn="just"/>
            <a:endParaRPr lang="en-US" sz="1000" dirty="0">
              <a:solidFill>
                <a:srgbClr val="0000CD"/>
              </a:solidFill>
            </a:endParaRPr>
          </a:p>
          <a:p>
            <a:pPr algn="just"/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html</a:t>
            </a:r>
            <a:r>
              <a:rPr lang="en-US" sz="2400" dirty="0">
                <a:solidFill>
                  <a:srgbClr val="0000CD"/>
                </a:solidFill>
              </a:rPr>
              <a:t>&gt; </a:t>
            </a:r>
            <a:r>
              <a:rPr lang="en-US" sz="2400" dirty="0"/>
              <a:t>element is the root element and it </a:t>
            </a:r>
            <a:r>
              <a:rPr lang="en-US" sz="2400" i="1" dirty="0"/>
              <a:t>defines</a:t>
            </a:r>
            <a:r>
              <a:rPr lang="en-US" sz="2400" dirty="0"/>
              <a:t> the whole HTML document</a:t>
            </a:r>
            <a:r>
              <a:rPr lang="en-US" sz="24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/>
              <a:t>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head</a:t>
            </a:r>
            <a:r>
              <a:rPr lang="en-US" sz="2400" dirty="0">
                <a:solidFill>
                  <a:srgbClr val="0000CD"/>
                </a:solidFill>
              </a:rPr>
              <a:t>&gt; </a:t>
            </a:r>
            <a:r>
              <a:rPr lang="en-US" sz="2400" i="1" dirty="0"/>
              <a:t>identifies</a:t>
            </a:r>
            <a:r>
              <a:rPr lang="en-US" sz="2400" dirty="0"/>
              <a:t> a title for the HTML page (which is shown in the browser's title bar or in the page's tab</a:t>
            </a:r>
            <a:r>
              <a:rPr lang="en-US" sz="2400" dirty="0" smtClean="0"/>
              <a:t>)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body</a:t>
            </a:r>
            <a:r>
              <a:rPr lang="en-US" sz="2400" dirty="0">
                <a:solidFill>
                  <a:srgbClr val="0000CD"/>
                </a:solidFill>
              </a:rPr>
              <a:t>&gt; </a:t>
            </a:r>
            <a:r>
              <a:rPr lang="en-US" sz="2400" dirty="0"/>
              <a:t>element </a:t>
            </a:r>
            <a:r>
              <a:rPr lang="en-US" sz="2400" i="1" dirty="0"/>
              <a:t>identifies </a:t>
            </a:r>
            <a:r>
              <a:rPr lang="en-US" sz="2400" dirty="0"/>
              <a:t>the document's body. </a:t>
            </a:r>
            <a:endParaRPr lang="en-US" sz="2400" dirty="0" smtClean="0"/>
          </a:p>
          <a:p>
            <a:pPr algn="just"/>
            <a:endParaRPr lang="en-US" sz="1100" dirty="0"/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h1</a:t>
            </a:r>
            <a:r>
              <a:rPr lang="en-US" sz="2400" dirty="0">
                <a:solidFill>
                  <a:srgbClr val="0000CD"/>
                </a:solidFill>
              </a:rPr>
              <a:t>&gt;</a:t>
            </a:r>
            <a:r>
              <a:rPr lang="en-US" sz="2400" dirty="0"/>
              <a:t> element </a:t>
            </a:r>
            <a:r>
              <a:rPr lang="en-US" sz="2400" i="1" dirty="0"/>
              <a:t>identifies</a:t>
            </a:r>
            <a:r>
              <a:rPr lang="en-US" sz="2400" dirty="0"/>
              <a:t> a large heading</a:t>
            </a:r>
            <a:r>
              <a:rPr lang="en-US" sz="2400" dirty="0" smtClean="0"/>
              <a:t>.</a:t>
            </a:r>
          </a:p>
          <a:p>
            <a:pPr algn="just"/>
            <a:endParaRPr lang="en-US" sz="1000" dirty="0"/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0000CD"/>
                </a:solidFill>
              </a:rPr>
              <a:t>&lt;</a:t>
            </a:r>
            <a:r>
              <a:rPr lang="en-US" sz="2400" dirty="0">
                <a:solidFill>
                  <a:srgbClr val="A52A2A"/>
                </a:solidFill>
              </a:rPr>
              <a:t>p</a:t>
            </a:r>
            <a:r>
              <a:rPr lang="en-US" sz="2400" dirty="0">
                <a:solidFill>
                  <a:srgbClr val="0000CD"/>
                </a:solidFill>
              </a:rPr>
              <a:t>&gt; </a:t>
            </a:r>
            <a:r>
              <a:rPr lang="en-US" sz="2400" dirty="0"/>
              <a:t>element </a:t>
            </a:r>
            <a:r>
              <a:rPr lang="en-US" sz="2400" i="1" dirty="0"/>
              <a:t>identifies</a:t>
            </a:r>
            <a:r>
              <a:rPr lang="en-US" sz="2400" dirty="0"/>
              <a:t> a paragraph.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1768</TotalTime>
  <Words>3424</Words>
  <Application>Microsoft Office PowerPoint</Application>
  <PresentationFormat>Widescreen</PresentationFormat>
  <Paragraphs>356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Franklin Gothic Book</vt:lpstr>
      <vt:lpstr>Perpetua</vt:lpstr>
      <vt:lpstr>StarSymbol</vt:lpstr>
      <vt:lpstr>Wingdings 2</vt:lpstr>
      <vt:lpstr>Equity</vt:lpstr>
      <vt:lpstr>HTML</vt:lpstr>
      <vt:lpstr>Objectives</vt:lpstr>
      <vt:lpstr>Introduction</vt:lpstr>
      <vt:lpstr>Markup language - HTML</vt:lpstr>
      <vt:lpstr>HTML tags</vt:lpstr>
      <vt:lpstr>HTML elements</vt:lpstr>
      <vt:lpstr>HTML elements cont’d</vt:lpstr>
      <vt:lpstr>HTML Attributes</vt:lpstr>
      <vt:lpstr>Minimal skeleton of an HTML5 document:</vt:lpstr>
      <vt:lpstr>&lt;head&gt;…&lt;/head&gt;</vt:lpstr>
      <vt:lpstr>&lt;meta /&gt;</vt:lpstr>
      <vt:lpstr>&lt;body&gt;…&lt;/body&gt;</vt:lpstr>
      <vt:lpstr>HTML Text Elements</vt:lpstr>
      <vt:lpstr>HTML Text Elements</vt:lpstr>
      <vt:lpstr>Paragraphs</vt:lpstr>
      <vt:lpstr>Headings</vt:lpstr>
      <vt:lpstr>Lists</vt:lpstr>
      <vt:lpstr>Unordered List</vt:lpstr>
      <vt:lpstr>Example</vt:lpstr>
      <vt:lpstr>Example</vt:lpstr>
      <vt:lpstr>Any list can be nested within another list, but it MUST be placed within a list item</vt:lpstr>
      <vt:lpstr>Ordered List</vt:lpstr>
      <vt:lpstr>Example</vt:lpstr>
      <vt:lpstr>Description List</vt:lpstr>
      <vt:lpstr>Example</vt:lpstr>
      <vt:lpstr>Takeaway question</vt:lpstr>
      <vt:lpstr>HTML Links (hyper link)</vt:lpstr>
      <vt:lpstr>Inline text semantics</vt:lpstr>
      <vt:lpstr>Inline text semantics</vt:lpstr>
      <vt:lpstr>Inline text semantics</vt:lpstr>
      <vt:lpstr>Inline text semantics</vt:lpstr>
      <vt:lpstr>Comments</vt:lpstr>
      <vt:lpstr>Image, Audio and Video</vt:lpstr>
      <vt:lpstr>TABLE MARKUP</vt:lpstr>
      <vt:lpstr>HTML Tables </vt:lpstr>
      <vt:lpstr>&lt;Table&gt;, the markup that structures content into tables </vt:lpstr>
      <vt:lpstr>Minimal Table Structure</vt:lpstr>
      <vt:lpstr>Example</vt:lpstr>
      <vt:lpstr>how many rows and columns will this table have when it is displayed in a browser?</vt:lpstr>
      <vt:lpstr>Exercise, write the markup for the table below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Amina</dc:creator>
  <cp:lastModifiedBy>Amina</cp:lastModifiedBy>
  <cp:revision>263</cp:revision>
  <dcterms:created xsi:type="dcterms:W3CDTF">2022-11-17T06:50:20Z</dcterms:created>
  <dcterms:modified xsi:type="dcterms:W3CDTF">2023-10-24T18:24:42Z</dcterms:modified>
</cp:coreProperties>
</file>