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77" r:id="rId2"/>
    <p:sldId id="308" r:id="rId3"/>
    <p:sldId id="309" r:id="rId4"/>
    <p:sldId id="310" r:id="rId5"/>
    <p:sldId id="278" r:id="rId6"/>
    <p:sldId id="279" r:id="rId7"/>
    <p:sldId id="280" r:id="rId8"/>
    <p:sldId id="281" r:id="rId9"/>
    <p:sldId id="282" r:id="rId10"/>
    <p:sldId id="313" r:id="rId11"/>
    <p:sldId id="258" r:id="rId12"/>
    <p:sldId id="259" r:id="rId13"/>
    <p:sldId id="260" r:id="rId14"/>
    <p:sldId id="314" r:id="rId15"/>
    <p:sldId id="273" r:id="rId16"/>
    <p:sldId id="276" r:id="rId17"/>
    <p:sldId id="315" r:id="rId18"/>
    <p:sldId id="311" r:id="rId19"/>
    <p:sldId id="261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16" r:id="rId30"/>
    <p:sldId id="317" r:id="rId31"/>
    <p:sldId id="318" r:id="rId32"/>
    <p:sldId id="331" r:id="rId33"/>
    <p:sldId id="319" r:id="rId34"/>
    <p:sldId id="320" r:id="rId35"/>
    <p:sldId id="321" r:id="rId36"/>
    <p:sldId id="322" r:id="rId37"/>
    <p:sldId id="324" r:id="rId38"/>
    <p:sldId id="332" r:id="rId39"/>
    <p:sldId id="325" r:id="rId40"/>
    <p:sldId id="326" r:id="rId41"/>
    <p:sldId id="327" r:id="rId42"/>
    <p:sldId id="328" r:id="rId43"/>
    <p:sldId id="329" r:id="rId44"/>
    <p:sldId id="330" r:id="rId45"/>
    <p:sldId id="333" r:id="rId46"/>
    <p:sldId id="334" r:id="rId47"/>
    <p:sldId id="335" r:id="rId48"/>
    <p:sldId id="337" r:id="rId49"/>
    <p:sldId id="338" r:id="rId50"/>
    <p:sldId id="33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99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F1342-55A7-4F72-9FAF-8B0FBAFBF1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EB53-41A1-41EB-B67C-B5740E08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fieldset</a:t>
            </a:r>
            <a:r>
              <a:rPr lang="en-US" b="1" i="1" dirty="0" smtClean="0"/>
              <a:t>, legend</a:t>
            </a:r>
            <a:r>
              <a:rPr lang="en-US" dirty="0" smtClean="0"/>
              <a:t>, and </a:t>
            </a:r>
            <a:r>
              <a:rPr lang="en-US" b="1" i="1" dirty="0" smtClean="0"/>
              <a:t>label</a:t>
            </a:r>
            <a:r>
              <a:rPr lang="en-US" dirty="0" smtClean="0"/>
              <a:t> elements used in the example improve accessibility. We’ll cover them in detail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EB53-41A1-41EB-B67C-B5740E0865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specific rendering style of form controls varies by operating system and browser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0E9A6-4BCC-451C-A07E-079B283F4D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These input types use the same attributes as the generic text input type (name, </a:t>
            </a:r>
            <a:r>
              <a:rPr lang="en-US" dirty="0" err="1" smtClean="0"/>
              <a:t>maxlength</a:t>
            </a:r>
            <a:r>
              <a:rPr lang="en-US" dirty="0" smtClean="0"/>
              <a:t>, </a:t>
            </a:r>
            <a:r>
              <a:rPr lang="en-US" dirty="0" err="1" smtClean="0"/>
              <a:t>minlength</a:t>
            </a:r>
            <a:r>
              <a:rPr lang="en-US" dirty="0" smtClean="0"/>
              <a:t>, size, and value), as well as a number of other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EB53-41A1-41EB-B67C-B5740E0865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markups used to add form controls to 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0E9A6-4BCC-451C-A07E-079B283F4D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the multiple attribute to allow the user to select more than one value: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&lt;select id="cars" name="cars" size="4"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0E9A6-4BCC-451C-A07E-079B283F4D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&lt;input type="week" name="name" value="2017-W2"&gt;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EB53-41A1-41EB-B67C-B5740E0865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&lt;div&gt; tag defines a division or a section in an HTML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personal website can have an introduction, different</a:t>
            </a:r>
            <a:r>
              <a:rPr lang="en-US" baseline="0" dirty="0" smtClean="0"/>
              <a:t> sections for discussing different interests (photography, web development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hobbies, educational background and finally contact information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5F66-14C7-4086-B752-D8F08AE4061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telephone element, but we can use a span to give meaning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telephone numbers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classified spans add meaning to what otherwise might be a random string of digits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35F66-14C7-4086-B752-D8F08AE4061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7004-44A7-429F-9480-2CE2AAB78101}" type="datetime1">
              <a:rPr lang="en-US" smtClean="0"/>
              <a:t>11/1/2023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245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D842-D10A-4C9C-A2A8-DA8A0F4E490C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9A34-D186-4F96-952E-342578319D5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8F7B-BB5C-4E0E-B8C8-334AE6C7D192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31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A4B4-F712-4EDC-BEC3-44AE51DF557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BBC-B1CC-42A9-9310-340A9A1E5AAD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75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4AA7-09DC-4887-8176-03A6BD010986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289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8B8C-A6DC-42F4-8A35-636271E1045C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E411-DC7A-4E6E-A2B3-691B04CAFEBF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BFBE-53AA-44DE-AA54-D3029EC2537D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355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4447-6688-40AF-9CF8-B744071744F4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42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E57413-0E5F-4D8E-8762-B0EA22A1F5EA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7975D2-41D2-4988-9F54-432B352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#attribut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continued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difference between block and inline elements?</a:t>
            </a:r>
          </a:p>
          <a:p>
            <a:r>
              <a:rPr lang="en-US" dirty="0" smtClean="0"/>
              <a:t>Give examples of block elements</a:t>
            </a:r>
          </a:p>
          <a:p>
            <a:r>
              <a:rPr lang="en-US" dirty="0" smtClean="0"/>
              <a:t>Give examples of inline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didn’t take long for the web to shift from a network of </a:t>
            </a:r>
            <a:r>
              <a:rPr lang="en-US" i="1" u="sng" dirty="0"/>
              <a:t>pages to read</a:t>
            </a:r>
            <a:r>
              <a:rPr lang="en-US" u="sng" dirty="0"/>
              <a:t> </a:t>
            </a:r>
            <a:r>
              <a:rPr lang="en-US" dirty="0"/>
              <a:t>to a place where you go to get things </a:t>
            </a:r>
            <a:r>
              <a:rPr lang="en-US" dirty="0" smtClean="0"/>
              <a:t>done. Such as, </a:t>
            </a:r>
            <a:r>
              <a:rPr lang="en-US" i="1" dirty="0" smtClean="0"/>
              <a:t>making </a:t>
            </a:r>
            <a:r>
              <a:rPr lang="en-US" i="1" dirty="0"/>
              <a:t>purchases, booking plane tickets, signing petitions, </a:t>
            </a:r>
            <a:r>
              <a:rPr lang="en-US" i="1" dirty="0" smtClean="0"/>
              <a:t>posting </a:t>
            </a:r>
            <a:r>
              <a:rPr lang="en-US" i="1" dirty="0"/>
              <a:t>a </a:t>
            </a:r>
            <a:r>
              <a:rPr lang="en-US" i="1" dirty="0" smtClean="0"/>
              <a:t>tweet, </a:t>
            </a:r>
            <a:r>
              <a:rPr lang="en-US" dirty="0" smtClean="0"/>
              <a:t>etc…</a:t>
            </a:r>
          </a:p>
          <a:p>
            <a:r>
              <a:rPr lang="en-US" dirty="0" smtClean="0"/>
              <a:t>Web </a:t>
            </a:r>
            <a:r>
              <a:rPr lang="en-US" dirty="0"/>
              <a:t>forms handle all </a:t>
            </a:r>
            <a:r>
              <a:rPr lang="en-US" dirty="0" smtClean="0"/>
              <a:t>such interactions.</a:t>
            </a:r>
          </a:p>
          <a:p>
            <a:r>
              <a:rPr lang="en-US" dirty="0"/>
              <a:t>An HTML form is used to collect user input. The user input is most often sent to a server for processing.</a:t>
            </a:r>
            <a:endParaRPr lang="en-US" dirty="0" smtClean="0"/>
          </a:p>
          <a:p>
            <a:r>
              <a:rPr lang="en-US" dirty="0" smtClean="0"/>
              <a:t>Forms </a:t>
            </a:r>
            <a:r>
              <a:rPr lang="en-US" dirty="0"/>
              <a:t>are made up of </a:t>
            </a:r>
            <a:r>
              <a:rPr lang="en-US" b="1" dirty="0">
                <a:solidFill>
                  <a:srgbClr val="00B050"/>
                </a:solidFill>
              </a:rPr>
              <a:t>buttons, input fields, </a:t>
            </a:r>
            <a:r>
              <a:rPr lang="en-US" dirty="0"/>
              <a:t>and</a:t>
            </a:r>
            <a:r>
              <a:rPr lang="en-US" b="1" dirty="0">
                <a:solidFill>
                  <a:srgbClr val="00B050"/>
                </a:solidFill>
              </a:rPr>
              <a:t> drop-down menus </a:t>
            </a:r>
            <a:r>
              <a:rPr lang="en-US" dirty="0"/>
              <a:t>(collectively known as </a:t>
            </a:r>
            <a:r>
              <a:rPr lang="en-US" b="1" dirty="0"/>
              <a:t>form controls</a:t>
            </a:r>
            <a:r>
              <a:rPr lang="en-US" dirty="0"/>
              <a:t>) used to collect information from </a:t>
            </a:r>
            <a:r>
              <a:rPr lang="en-US" dirty="0" smtClean="0"/>
              <a:t>users. </a:t>
            </a:r>
          </a:p>
          <a:p>
            <a:r>
              <a:rPr lang="en-US" dirty="0" smtClean="0"/>
              <a:t>Forms </a:t>
            </a:r>
            <a:r>
              <a:rPr lang="en-US" dirty="0"/>
              <a:t>may also contain </a:t>
            </a:r>
            <a:r>
              <a:rPr lang="en-US" dirty="0" smtClean="0"/>
              <a:t>texts </a:t>
            </a:r>
            <a:r>
              <a:rPr lang="en-US" dirty="0"/>
              <a:t>and other elements.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Element &lt;form&gt; &lt;/form&gt;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r>
              <a:rPr lang="en-US" dirty="0"/>
              <a:t>are added to web pages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form </a:t>
            </a:r>
            <a:r>
              <a:rPr lang="en-US" b="1" dirty="0" smtClean="0">
                <a:solidFill>
                  <a:srgbClr val="00B050"/>
                </a:solidFill>
              </a:rPr>
              <a:t>tag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form element is a container for all the content of the form, including some number of </a:t>
            </a:r>
            <a:r>
              <a:rPr lang="en-US" b="1" dirty="0"/>
              <a:t>form controls</a:t>
            </a:r>
            <a:r>
              <a:rPr lang="en-US" dirty="0"/>
              <a:t>, such as text-entry fields and buttons.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also contain </a:t>
            </a:r>
            <a:r>
              <a:rPr lang="en-US" dirty="0" smtClean="0"/>
              <a:t>elements like h1</a:t>
            </a:r>
            <a:r>
              <a:rPr lang="en-US" dirty="0"/>
              <a:t>, p, and </a:t>
            </a:r>
            <a:r>
              <a:rPr lang="en-US" dirty="0" smtClean="0"/>
              <a:t>lists. </a:t>
            </a:r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a form </a:t>
            </a:r>
            <a:r>
              <a:rPr lang="en-US" i="1" dirty="0">
                <a:solidFill>
                  <a:srgbClr val="FF0000"/>
                </a:solidFill>
              </a:rPr>
              <a:t>may not contain another form element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form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action</a:t>
            </a:r>
            <a:r>
              <a:rPr lang="en-US" dirty="0"/>
              <a:t>="/</a:t>
            </a:r>
            <a:r>
              <a:rPr lang="en-US" dirty="0" err="1"/>
              <a:t>mailinglist.php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method</a:t>
            </a:r>
            <a:r>
              <a:rPr lang="en-US" dirty="0"/>
              <a:t>="POST"&gt;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legend&gt;Join our email list&lt;/legend&gt;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p&gt;Get news about the band such as tour dates and special MP3 releases sent to your own in-box.&lt;/p&gt;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label for="</a:t>
            </a:r>
            <a:r>
              <a:rPr lang="en-US" dirty="0" err="1"/>
              <a:t>firstlast</a:t>
            </a:r>
            <a:r>
              <a:rPr lang="en-US" dirty="0"/>
              <a:t>"&gt;Name:&lt;/label&gt;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type="text" name="</a:t>
            </a:r>
            <a:r>
              <a:rPr lang="en-US" dirty="0" err="1"/>
              <a:t>fullname</a:t>
            </a:r>
            <a:r>
              <a:rPr lang="en-US" dirty="0"/>
              <a:t>" id="</a:t>
            </a:r>
            <a:r>
              <a:rPr lang="en-US" dirty="0" err="1"/>
              <a:t>firstlast</a:t>
            </a:r>
            <a:r>
              <a:rPr lang="en-US" dirty="0" smtClean="0"/>
              <a:t>"&gt;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label for="email"&gt;Email:&lt;/label&gt;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type="text" name="email" id="email</a:t>
            </a:r>
            <a:r>
              <a:rPr lang="en-US" dirty="0" smtClean="0"/>
              <a:t>"&gt;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type="submit" value="Submit"&gt;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  &lt;/form&gt;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List examples of the type of interactions you can implement using HTML forms</a:t>
            </a:r>
          </a:p>
          <a:p>
            <a:r>
              <a:rPr lang="en-US" dirty="0" smtClean="0"/>
              <a:t>What are the sort of</a:t>
            </a:r>
            <a:r>
              <a:rPr lang="en-US" b="1" dirty="0" smtClean="0"/>
              <a:t> elements </a:t>
            </a:r>
            <a:r>
              <a:rPr lang="en-US" dirty="0" smtClean="0"/>
              <a:t>that an HTML form might contain?</a:t>
            </a:r>
          </a:p>
          <a:p>
            <a:r>
              <a:rPr lang="en-US" dirty="0"/>
              <a:t>Write </a:t>
            </a:r>
            <a:r>
              <a:rPr lang="en-US" dirty="0" smtClean="0"/>
              <a:t>an </a:t>
            </a:r>
            <a:r>
              <a:rPr lang="en-US" dirty="0"/>
              <a:t>HTML code with simple form with two input </a:t>
            </a:r>
            <a:r>
              <a:rPr lang="en-US" dirty="0" smtClean="0"/>
              <a:t>fields for a </a:t>
            </a:r>
            <a:r>
              <a:rPr lang="en-US" dirty="0" err="1" smtClean="0"/>
              <a:t>firstname</a:t>
            </a:r>
            <a:r>
              <a:rPr lang="en-US" dirty="0" smtClean="0"/>
              <a:t> and a </a:t>
            </a:r>
            <a:r>
              <a:rPr lang="en-US" dirty="0" err="1" smtClean="0"/>
              <a:t>lastname</a:t>
            </a:r>
            <a:r>
              <a:rPr lang="en-US" dirty="0" smtClean="0"/>
              <a:t> with </a:t>
            </a:r>
            <a:r>
              <a:rPr lang="en-US" dirty="0"/>
              <a:t>a submit button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Element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form element has some</a:t>
            </a:r>
            <a:r>
              <a:rPr lang="en-US" b="1" i="1" dirty="0"/>
              <a:t> attributes </a:t>
            </a:r>
            <a:r>
              <a:rPr lang="en-US" dirty="0"/>
              <a:t>that are necessary for interacting with the form processing program on the </a:t>
            </a:r>
            <a:r>
              <a:rPr lang="en-US" dirty="0" smtClean="0"/>
              <a:t>server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action attribute </a:t>
            </a:r>
            <a:r>
              <a:rPr lang="en-US" dirty="0"/>
              <a:t>provides the location (URL) of the </a:t>
            </a:r>
            <a:r>
              <a:rPr lang="en-US" dirty="0" smtClean="0"/>
              <a:t>code </a:t>
            </a:r>
            <a:r>
              <a:rPr lang="en-US" dirty="0"/>
              <a:t>or script that will be used to process the form.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method attribute </a:t>
            </a:r>
            <a:r>
              <a:rPr lang="en-US" dirty="0"/>
              <a:t>specifies </a:t>
            </a:r>
            <a:r>
              <a:rPr lang="en-US" i="1" dirty="0"/>
              <a:t>how</a:t>
            </a:r>
            <a:r>
              <a:rPr lang="en-US" dirty="0"/>
              <a:t> the information should be sent to the server</a:t>
            </a:r>
            <a:r>
              <a:rPr lang="en-US" dirty="0" smtClean="0"/>
              <a:t>.</a:t>
            </a:r>
          </a:p>
          <a:p>
            <a:r>
              <a:rPr lang="en-US" dirty="0"/>
              <a:t>There are only two methods for sending </a:t>
            </a:r>
            <a:r>
              <a:rPr lang="en-US" dirty="0" smtClean="0"/>
              <a:t>data </a:t>
            </a:r>
            <a:r>
              <a:rPr lang="en-US" dirty="0"/>
              <a:t>to the server: POST or </a:t>
            </a:r>
            <a:r>
              <a:rPr lang="en-US" dirty="0" smtClean="0"/>
              <a:t>GET,</a:t>
            </a:r>
          </a:p>
          <a:p>
            <a:pPr lvl="1"/>
            <a:r>
              <a:rPr lang="en-US" dirty="0" smtClean="0"/>
              <a:t>With the </a:t>
            </a:r>
            <a:r>
              <a:rPr lang="en-US" b="1" dirty="0"/>
              <a:t>GET </a:t>
            </a:r>
            <a:r>
              <a:rPr lang="en-US" dirty="0"/>
              <a:t>method, the </a:t>
            </a:r>
            <a:r>
              <a:rPr lang="en-US" dirty="0" smtClean="0"/>
              <a:t>form </a:t>
            </a:r>
            <a:r>
              <a:rPr lang="en-US" dirty="0"/>
              <a:t>data gets </a:t>
            </a:r>
            <a:r>
              <a:rPr lang="en-US" dirty="0" smtClean="0"/>
              <a:t>appended </a:t>
            </a:r>
            <a:r>
              <a:rPr lang="en-US" dirty="0"/>
              <a:t>right onto the URL sent to the server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POST</a:t>
            </a:r>
            <a:r>
              <a:rPr lang="en-US" dirty="0"/>
              <a:t>, the browser sends a separate server request containing some special headers followed by the data. </a:t>
            </a:r>
            <a:r>
              <a:rPr lang="en-US" dirty="0" smtClean="0"/>
              <a:t>In </a:t>
            </a:r>
            <a:r>
              <a:rPr lang="en-US" dirty="0"/>
              <a:t>theory, only the server sees the content of this </a:t>
            </a:r>
            <a:r>
              <a:rPr lang="en-US" dirty="0" smtClean="0"/>
              <a:t>request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GET and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3103" dirty="0" smtClean="0">
                <a:highlight>
                  <a:scrgbClr r="0" g="0" b="0">
                    <a:alpha val="0"/>
                  </a:scrgbClr>
                </a:highlight>
              </a:rPr>
              <a:t>GET</a:t>
            </a:r>
            <a:endParaRPr lang="en-US" sz="3103" dirty="0">
              <a:highlight>
                <a:scrgbClr r="0" g="0" b="0">
                  <a:alpha val="0"/>
                </a:scrgbClr>
              </a:highlight>
            </a:endParaRP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Appends form-data into the URL in name/value pairs</a:t>
            </a: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The length of a URL is limited (about 3000 characters)</a:t>
            </a: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Never use GET to send sensitive data! (will be visible in the URL)</a:t>
            </a: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Useful for form submissions where a user </a:t>
            </a:r>
            <a:r>
              <a:rPr lang="en-US" sz="2903" dirty="0" smtClean="0">
                <a:highlight>
                  <a:scrgbClr r="0" g="0" b="0">
                    <a:alpha val="0"/>
                  </a:scrgbClr>
                </a:highlight>
              </a:rPr>
              <a:t>wants 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to bookmark the result</a:t>
            </a: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GET is better for non-secure data, like query strings in </a:t>
            </a:r>
            <a:r>
              <a:rPr lang="en-US" sz="2903" dirty="0" smtClean="0">
                <a:highlight>
                  <a:scrgbClr r="0" g="0" b="0">
                    <a:alpha val="0"/>
                  </a:scrgbClr>
                </a:highlight>
              </a:rPr>
              <a:t>Google</a:t>
            </a:r>
          </a:p>
          <a:p>
            <a:pPr lvl="1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3703" dirty="0" smtClean="0">
                <a:highlight>
                  <a:scrgbClr r="0" g="0" b="0">
                    <a:alpha val="0"/>
                  </a:scrgbClr>
                </a:highlight>
              </a:rPr>
              <a:t>POST</a:t>
            </a:r>
            <a:endParaRPr lang="en-US" sz="3703" dirty="0">
              <a:highlight>
                <a:scrgbClr r="0" g="0" b="0">
                  <a:alpha val="0"/>
                </a:scrgbClr>
              </a:highlight>
            </a:endParaRP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POST has no size limitations, and can be used to send large amounts of data.</a:t>
            </a:r>
          </a:p>
          <a:p>
            <a:pPr lvl="2" algn="just" hangingPunct="0">
              <a:spcBef>
                <a:spcPts val="1286"/>
              </a:spcBef>
              <a:buSzPct val="45000"/>
              <a:buFont typeface="StarSymbol"/>
              <a:buChar char="●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Form submissions with POST cannot be </a:t>
            </a:r>
            <a:r>
              <a:rPr lang="en-US" sz="2903" dirty="0" smtClean="0">
                <a:highlight>
                  <a:scrgbClr r="0" g="0" b="0">
                    <a:alpha val="0"/>
                  </a:scrgbClr>
                </a:highlight>
              </a:rPr>
              <a:t>bookmarked</a:t>
            </a:r>
          </a:p>
        </p:txBody>
      </p:sp>
    </p:spTree>
    <p:extLst>
      <p:ext uri="{BB962C8B-B14F-4D97-AF65-F5344CB8AC3E}">
        <p14:creationId xmlns:p14="http://schemas.microsoft.com/office/powerpoint/2010/main" val="2854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form attribute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provides the </a:t>
            </a:r>
            <a:r>
              <a:rPr lang="en-US" dirty="0" smtClean="0"/>
              <a:t>URL of </a:t>
            </a:r>
            <a:r>
              <a:rPr lang="en-US" dirty="0"/>
              <a:t>the code </a:t>
            </a:r>
            <a:r>
              <a:rPr lang="en-US" dirty="0" smtClean="0"/>
              <a:t>that </a:t>
            </a:r>
            <a:r>
              <a:rPr lang="en-US" dirty="0"/>
              <a:t>will be used to process </a:t>
            </a:r>
            <a:r>
              <a:rPr lang="en-US" dirty="0" smtClean="0"/>
              <a:t>the form</a:t>
            </a:r>
            <a:r>
              <a:rPr lang="en-US" dirty="0"/>
              <a:t>?</a:t>
            </a:r>
          </a:p>
          <a:p>
            <a:r>
              <a:rPr lang="en-US" dirty="0" smtClean="0"/>
              <a:t>Which form attribute specifies </a:t>
            </a:r>
            <a:r>
              <a:rPr lang="en-US" dirty="0"/>
              <a:t>how </a:t>
            </a:r>
            <a:r>
              <a:rPr lang="en-US" dirty="0" smtClean="0"/>
              <a:t>the information gathered on a form should </a:t>
            </a:r>
            <a:r>
              <a:rPr lang="en-US" dirty="0"/>
              <a:t>be sent to </a:t>
            </a:r>
            <a:r>
              <a:rPr lang="en-US" dirty="0" smtClean="0"/>
              <a:t>a server?</a:t>
            </a:r>
          </a:p>
          <a:p>
            <a:r>
              <a:rPr lang="en-US" dirty="0"/>
              <a:t>Create an HTML form element that uses the GET method to submit data to the program /</a:t>
            </a:r>
            <a:r>
              <a:rPr lang="en-US" dirty="0" err="1"/>
              <a:t>createlist.php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5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762000"/>
          </a:xfrm>
        </p:spPr>
        <p:txBody>
          <a:bodyPr/>
          <a:lstStyle/>
          <a:p>
            <a:r>
              <a:rPr lang="en-US" sz="2600" b="0" dirty="0">
                <a:solidFill>
                  <a:schemeClr val="tx1"/>
                </a:solidFill>
                <a:latin typeface="+mn-lt"/>
              </a:rPr>
              <a:t>There are markups that add form controls to pages; elements used to create the following</a:t>
            </a:r>
            <a:r>
              <a:rPr lang="en-US" sz="2600" b="0" dirty="0" smtClean="0">
                <a:solidFill>
                  <a:schemeClr val="tx1"/>
                </a:solidFill>
                <a:latin typeface="+mn-lt"/>
              </a:rPr>
              <a:t>:</a:t>
            </a:r>
            <a:endParaRPr lang="en-US" sz="2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Text-entry controls</a:t>
            </a:r>
          </a:p>
          <a:p>
            <a:r>
              <a:rPr lang="en-US" dirty="0"/>
              <a:t>Submit and reset buttons</a:t>
            </a:r>
          </a:p>
          <a:p>
            <a:r>
              <a:rPr lang="en-US" dirty="0"/>
              <a:t>Radio and checkbox buttons</a:t>
            </a:r>
          </a:p>
          <a:p>
            <a:r>
              <a:rPr lang="en-US" dirty="0"/>
              <a:t>Pull-down and scrolling </a:t>
            </a:r>
            <a:r>
              <a:rPr lang="en-US" dirty="0" smtClean="0"/>
              <a:t>menus</a:t>
            </a:r>
          </a:p>
          <a:p>
            <a:r>
              <a:rPr lang="en-US" dirty="0"/>
              <a:t>File selection and upload control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controls</a:t>
            </a:r>
          </a:p>
          <a:p>
            <a:r>
              <a:rPr lang="en-US" dirty="0"/>
              <a:t>Dates and times</a:t>
            </a:r>
          </a:p>
          <a:p>
            <a:r>
              <a:rPr lang="en-US" dirty="0"/>
              <a:t>Numerical controls</a:t>
            </a:r>
          </a:p>
          <a:p>
            <a:r>
              <a:rPr lang="en-US" dirty="0"/>
              <a:t>Color picker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majority of controls </a:t>
            </a:r>
            <a:r>
              <a:rPr lang="en-US" dirty="0" smtClean="0"/>
              <a:t>added </a:t>
            </a:r>
            <a:r>
              <a:rPr lang="en-US" dirty="0"/>
              <a:t>to a form </a:t>
            </a:r>
            <a:r>
              <a:rPr lang="en-US" dirty="0" smtClean="0"/>
              <a:t>are done via </a:t>
            </a:r>
            <a:r>
              <a:rPr lang="en-US" dirty="0"/>
              <a:t>the input element.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functionality and appearance of the input element changes based on the value of the </a:t>
            </a:r>
            <a:r>
              <a:rPr lang="en-US" b="1" i="1" dirty="0">
                <a:solidFill>
                  <a:srgbClr val="00B050"/>
                </a:solidFill>
              </a:rPr>
              <a:t>type</a:t>
            </a:r>
            <a:r>
              <a:rPr lang="en-US" dirty="0"/>
              <a:t> attribute in the tag.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default input </a:t>
            </a:r>
            <a:r>
              <a:rPr lang="en-US" dirty="0" smtClean="0"/>
              <a:t>type is </a:t>
            </a:r>
            <a:r>
              <a:rPr lang="en-US" dirty="0"/>
              <a:t>the text-entry field for entering a single word or line of text</a:t>
            </a:r>
            <a:r>
              <a:rPr lang="en-US" dirty="0" smtClean="0"/>
              <a:t>, </a:t>
            </a:r>
          </a:p>
          <a:p>
            <a:pPr lvl="1" algn="just"/>
            <a:r>
              <a:rPr lang="en-US" sz="2600" dirty="0"/>
              <a:t>i</a:t>
            </a:r>
            <a:r>
              <a:rPr lang="en-US" sz="2600" dirty="0" smtClean="0"/>
              <a:t>.e., </a:t>
            </a:r>
            <a:r>
              <a:rPr lang="en-US" sz="2600" dirty="0"/>
              <a:t>it is what you’ll get if you </a:t>
            </a:r>
            <a:r>
              <a:rPr lang="en-US" sz="2600" dirty="0" smtClean="0"/>
              <a:t>don’t </a:t>
            </a:r>
            <a:r>
              <a:rPr lang="en-US" sz="2600" dirty="0"/>
              <a:t>include the type </a:t>
            </a:r>
            <a:r>
              <a:rPr lang="en-US" sz="2600" dirty="0" smtClean="0"/>
              <a:t>attribute. </a:t>
            </a:r>
          </a:p>
          <a:p>
            <a:pPr algn="just"/>
            <a:r>
              <a:rPr lang="en-US" dirty="0" smtClean="0"/>
              <a:t>In HTML5, </a:t>
            </a:r>
            <a:r>
              <a:rPr lang="en-US" dirty="0"/>
              <a:t>there are </a:t>
            </a:r>
            <a:r>
              <a:rPr lang="en-US" b="1" u="sng" dirty="0"/>
              <a:t>twenty-two</a:t>
            </a:r>
            <a:r>
              <a:rPr lang="en-US" b="1" dirty="0"/>
              <a:t> types of input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5425" y="4889756"/>
            <a:ext cx="4229100" cy="1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</a:t>
            </a:r>
            <a:r>
              <a:rPr lang="en-US" dirty="0" smtClean="0"/>
              <a:t>spot the </a:t>
            </a:r>
            <a:r>
              <a:rPr lang="en-US" dirty="0"/>
              <a:t>deliberate </a:t>
            </a:r>
            <a:r>
              <a:rPr lang="en-US" dirty="0" smtClean="0"/>
              <a:t>mistake in the following markup</a:t>
            </a:r>
          </a:p>
          <a:p>
            <a:pPr marL="274320" lvl="1" indent="0">
              <a:buNone/>
            </a:pPr>
            <a:r>
              <a:rPr lang="en-US" dirty="0"/>
              <a:t>&lt;HTML&gt;</a:t>
            </a:r>
          </a:p>
          <a:p>
            <a:pPr marL="548640" lvl="2" indent="0">
              <a:buNone/>
            </a:pPr>
            <a:r>
              <a:rPr lang="en-US" sz="2400" dirty="0"/>
              <a:t>&lt;HEAD&gt;</a:t>
            </a:r>
          </a:p>
          <a:p>
            <a:pPr marL="548640" lvl="2" indent="0">
              <a:buNone/>
            </a:pPr>
            <a:r>
              <a:rPr lang="en-US" sz="2400" dirty="0"/>
              <a:t>&lt;TITLE&gt;</a:t>
            </a:r>
          </a:p>
          <a:p>
            <a:pPr marL="548640" lvl="2" indent="0">
              <a:buNone/>
            </a:pPr>
            <a:r>
              <a:rPr lang="en-US" sz="2400" dirty="0"/>
              <a:t>HTML Table Design</a:t>
            </a:r>
          </a:p>
          <a:p>
            <a:pPr marL="548640" lvl="2" indent="0">
              <a:buNone/>
            </a:pPr>
            <a:r>
              <a:rPr lang="en-US" sz="2400" dirty="0"/>
              <a:t>&lt;/HEAD&gt;</a:t>
            </a:r>
          </a:p>
          <a:p>
            <a:pPr marL="274320" lvl="1" indent="0">
              <a:buNone/>
            </a:pPr>
            <a:r>
              <a:rPr lang="en-US" dirty="0"/>
              <a:t>&lt;/TITLE&gt;</a:t>
            </a:r>
          </a:p>
          <a:p>
            <a:pPr marL="274320" lvl="1" indent="0">
              <a:buNone/>
            </a:pPr>
            <a:r>
              <a:rPr lang="en-US" dirty="0"/>
              <a:t>&lt;BODY&gt;</a:t>
            </a:r>
          </a:p>
          <a:p>
            <a:pPr marL="274320" lvl="1" indent="0">
              <a:buNone/>
            </a:pPr>
            <a:r>
              <a:rPr lang="en-US" dirty="0"/>
              <a:t>&lt;/BODY &gt;</a:t>
            </a:r>
          </a:p>
          <a:p>
            <a:pPr marL="274320" lvl="1" indent="0">
              <a:buNone/>
            </a:pPr>
            <a:r>
              <a:rPr lang="en-US" dirty="0"/>
              <a:t>&lt;/HTML &gt;</a:t>
            </a:r>
          </a:p>
        </p:txBody>
      </p:sp>
    </p:spTree>
    <p:extLst>
      <p:ext uri="{BB962C8B-B14F-4D97-AF65-F5344CB8AC3E}">
        <p14:creationId xmlns:p14="http://schemas.microsoft.com/office/powerpoint/2010/main" val="127520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for the &lt;input&gt;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&lt;input&gt; element is so powerful because of its attributes; the </a:t>
            </a:r>
            <a:r>
              <a:rPr lang="en-US" b="1" dirty="0">
                <a:solidFill>
                  <a:srgbClr val="00B050"/>
                </a:solidFill>
              </a:rPr>
              <a:t>type</a:t>
            </a:r>
            <a:r>
              <a:rPr lang="en-US" dirty="0"/>
              <a:t> attribute, </a:t>
            </a:r>
            <a:r>
              <a:rPr lang="en-US" dirty="0" smtClean="0"/>
              <a:t>mentioned in the previous slide, </a:t>
            </a:r>
            <a:r>
              <a:rPr lang="en-US" dirty="0"/>
              <a:t>being the most important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are some of the attributes for the input element</a:t>
            </a:r>
          </a:p>
          <a:p>
            <a:pPr lvl="1"/>
            <a:r>
              <a:rPr lang="en-US" dirty="0" smtClean="0"/>
              <a:t> The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/>
              <a:t>attribute is required for indicating the variable name</a:t>
            </a:r>
            <a:r>
              <a:rPr lang="en-US" dirty="0" smtClean="0"/>
              <a:t>. </a:t>
            </a:r>
            <a:r>
              <a:rPr lang="en-US" dirty="0"/>
              <a:t>It </a:t>
            </a:r>
            <a:r>
              <a:rPr lang="en-US" dirty="0" smtClean="0"/>
              <a:t>is the name </a:t>
            </a:r>
            <a:r>
              <a:rPr lang="en-US" dirty="0"/>
              <a:t>of the form control. Submitted </a:t>
            </a:r>
            <a:r>
              <a:rPr lang="en-US" dirty="0" smtClean="0"/>
              <a:t>with </a:t>
            </a:r>
            <a:r>
              <a:rPr lang="en-US" dirty="0"/>
              <a:t>the form as part of a name/value </a:t>
            </a:r>
            <a:r>
              <a:rPr lang="en-US" dirty="0" smtClean="0"/>
              <a:t>pair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attribute is the initial value of the control. The value of the </a:t>
            </a:r>
            <a:r>
              <a:rPr lang="en-US" i="1" dirty="0"/>
              <a:t>value attribute </a:t>
            </a:r>
            <a:r>
              <a:rPr lang="en-US" dirty="0"/>
              <a:t>gets submitted to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The </a:t>
            </a:r>
            <a:r>
              <a:rPr lang="en-US" b="1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attribute specifies the </a:t>
            </a:r>
            <a:r>
              <a:rPr lang="en-US" dirty="0" smtClean="0"/>
              <a:t>maximum </a:t>
            </a:r>
            <a:r>
              <a:rPr lang="en-US" dirty="0"/>
              <a:t>number of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minlength</a:t>
            </a:r>
            <a:r>
              <a:rPr lang="en-US" dirty="0"/>
              <a:t> attribute specifies the minimum number of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developer.mozilla.org/en-US/docs/Web/HTML/Element/input#attributes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Multiline text-entry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element defines a multi-line input field (a text area</a:t>
            </a:r>
            <a:r>
              <a:rPr lang="en-US" dirty="0" smtClean="0"/>
              <a:t>):</a:t>
            </a:r>
          </a:p>
          <a:p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attribute specifies the visible number of lines in a text 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cols</a:t>
            </a:r>
            <a:r>
              <a:rPr lang="en-US" dirty="0"/>
              <a:t> attribute specifies the visible width of a text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attribute (new in HTML5) sets a limit on the number of </a:t>
            </a:r>
            <a:r>
              <a:rPr lang="en-US" dirty="0" smtClean="0"/>
              <a:t>characters that </a:t>
            </a:r>
            <a:r>
              <a:rPr lang="en-US" dirty="0"/>
              <a:t>can by typed into the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Example,</a:t>
            </a:r>
          </a:p>
          <a:p>
            <a:pPr lvl="1"/>
            <a:r>
              <a:rPr lang="en-US" sz="2600" dirty="0"/>
              <a:t>&lt;</a:t>
            </a:r>
            <a:r>
              <a:rPr lang="en-US" sz="2600" dirty="0" err="1"/>
              <a:t>textarea</a:t>
            </a:r>
            <a:r>
              <a:rPr lang="en-US" sz="2600" dirty="0"/>
              <a:t> name</a:t>
            </a:r>
            <a:r>
              <a:rPr lang="en-US" sz="2600" dirty="0" smtClean="0"/>
              <a:t>=“comment" </a:t>
            </a:r>
            <a:r>
              <a:rPr lang="en-US" sz="2600" dirty="0"/>
              <a:t>rows="5" cols="50"&gt;The band is totally awesome!&lt;/</a:t>
            </a:r>
            <a:r>
              <a:rPr lang="en-US" sz="2600" dirty="0" err="1"/>
              <a:t>textarea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Text-Entry Fields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Password</a:t>
            </a:r>
            <a:r>
              <a:rPr lang="en-US" dirty="0"/>
              <a:t>: A single-line text field whose value is obscured. Will alert user if site is not secure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&lt;input </a:t>
            </a:r>
            <a:r>
              <a:rPr lang="en-US" i="1" dirty="0"/>
              <a:t>type</a:t>
            </a:r>
            <a:r>
              <a:rPr lang="en-US" dirty="0"/>
              <a:t>="password"&gt;</a:t>
            </a:r>
            <a:endParaRPr lang="en-US" dirty="0" smtClean="0"/>
          </a:p>
          <a:p>
            <a:r>
              <a:rPr lang="en-US" b="1" i="1" dirty="0"/>
              <a:t>Email</a:t>
            </a:r>
            <a:r>
              <a:rPr lang="en-US" dirty="0"/>
              <a:t>: A field for editing an email address. Looks like a text input, but has validation parameters and relevant keyboard in supporting browsers and devices with dynamic keyboards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&lt;input</a:t>
            </a:r>
            <a:r>
              <a:rPr lang="en-US" b="1" dirty="0"/>
              <a:t> </a:t>
            </a:r>
            <a:r>
              <a:rPr lang="en-US" i="1" dirty="0"/>
              <a:t>type</a:t>
            </a:r>
            <a:r>
              <a:rPr lang="en-US" dirty="0"/>
              <a:t>="email"&gt;</a:t>
            </a:r>
            <a:endParaRPr lang="en-US" dirty="0" smtClean="0"/>
          </a:p>
          <a:p>
            <a:r>
              <a:rPr lang="en-US" b="1" i="1" dirty="0" smtClean="0"/>
              <a:t>Tel</a:t>
            </a:r>
            <a:r>
              <a:rPr lang="en-US" dirty="0"/>
              <a:t>: A control for entering a telephone number. Displays a telephone keypad in some devices with dynamic keypads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&lt;input </a:t>
            </a:r>
            <a:r>
              <a:rPr lang="en-US" i="1" dirty="0"/>
              <a:t>type</a:t>
            </a:r>
            <a:r>
              <a:rPr lang="en-US" dirty="0"/>
              <a:t>="</a:t>
            </a:r>
            <a:r>
              <a:rPr lang="en-US" dirty="0" err="1"/>
              <a:t>tel</a:t>
            </a:r>
            <a:r>
              <a:rPr lang="en-US" dirty="0"/>
              <a:t>"&gt;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Text-Entry Fields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url</a:t>
            </a:r>
            <a:r>
              <a:rPr lang="en-US" dirty="0"/>
              <a:t>: A field for entering a URL. Looks like a text input, but has validation parameters and relevant keyboard in supporting browsers and devices with dynamic keyboards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&lt;</a:t>
            </a:r>
            <a:r>
              <a:rPr lang="en-US" b="1" dirty="0"/>
              <a:t>input type</a:t>
            </a:r>
            <a:r>
              <a:rPr lang="en-US" b="1" dirty="0" smtClean="0"/>
              <a:t>=“</a:t>
            </a:r>
            <a:r>
              <a:rPr lang="en-US" b="1" dirty="0" err="1" smtClean="0"/>
              <a:t>url</a:t>
            </a:r>
            <a:r>
              <a:rPr lang="en-US" b="1" dirty="0"/>
              <a:t>"&gt;</a:t>
            </a:r>
            <a:endParaRPr lang="en-US" b="1" dirty="0" smtClean="0"/>
          </a:p>
          <a:p>
            <a:pPr algn="just"/>
            <a:r>
              <a:rPr lang="en-US" b="1" i="1" dirty="0" smtClean="0"/>
              <a:t>Search</a:t>
            </a:r>
            <a:r>
              <a:rPr lang="en-US" dirty="0"/>
              <a:t>: A single-line text field for entering search strings. Line-breaks are automatically removed from the input value. </a:t>
            </a:r>
            <a:r>
              <a:rPr lang="en-US" dirty="0" smtClean="0"/>
              <a:t>Displays </a:t>
            </a:r>
            <a:r>
              <a:rPr lang="en-US" dirty="0"/>
              <a:t>a search icon instead of enter key on some devices with dynamic keypads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/>
              <a:t>&lt;input type="search</a:t>
            </a:r>
            <a:r>
              <a:rPr lang="en-US" b="1" dirty="0" smtClean="0"/>
              <a:t>"&gt;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0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and reset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When clicked or tapped, </a:t>
            </a:r>
            <a:r>
              <a:rPr lang="en-US" dirty="0" smtClean="0"/>
              <a:t>the submit </a:t>
            </a:r>
            <a:r>
              <a:rPr lang="en-US" dirty="0"/>
              <a:t>button immediately sends the collected form data to the server </a:t>
            </a:r>
            <a:r>
              <a:rPr lang="en-US" dirty="0" smtClean="0"/>
              <a:t>for processing.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reset button returns the form controls to the state they </a:t>
            </a:r>
            <a:r>
              <a:rPr lang="en-US" dirty="0" smtClean="0"/>
              <a:t>were in </a:t>
            </a:r>
            <a:r>
              <a:rPr lang="en-US" dirty="0"/>
              <a:t>when the form initially loaded. In other words, resetting the form </a:t>
            </a:r>
            <a:r>
              <a:rPr lang="en-US" dirty="0" smtClean="0"/>
              <a:t>doesn’t simply </a:t>
            </a:r>
            <a:r>
              <a:rPr lang="en-US" dirty="0"/>
              <a:t>clear all the fields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You can change </a:t>
            </a:r>
            <a:r>
              <a:rPr lang="en-US" dirty="0"/>
              <a:t>the text on the </a:t>
            </a:r>
            <a:r>
              <a:rPr lang="en-US" dirty="0" smtClean="0"/>
              <a:t>button </a:t>
            </a:r>
            <a:r>
              <a:rPr lang="en-US" dirty="0"/>
              <a:t>using the value </a:t>
            </a:r>
            <a:r>
              <a:rPr lang="en-US" dirty="0" smtClean="0"/>
              <a:t>attribute</a:t>
            </a:r>
          </a:p>
          <a:p>
            <a:pPr algn="just"/>
            <a:r>
              <a:rPr lang="en-US" dirty="0"/>
              <a:t>&lt;input type="</a:t>
            </a:r>
            <a:r>
              <a:rPr lang="en-US" dirty="0">
                <a:solidFill>
                  <a:srgbClr val="0070C0"/>
                </a:solidFill>
              </a:rPr>
              <a:t>reset</a:t>
            </a:r>
            <a:r>
              <a:rPr lang="en-US" dirty="0"/>
              <a:t>" value="Start over"&gt;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and reset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Both submit and reset buttons are added via the input element.</a:t>
            </a:r>
          </a:p>
          <a:p>
            <a:pPr algn="just"/>
            <a:r>
              <a:rPr lang="en-US" b="1" dirty="0" smtClean="0"/>
              <a:t>&lt;</a:t>
            </a:r>
            <a:r>
              <a:rPr lang="en-US" b="1" dirty="0"/>
              <a:t>input </a:t>
            </a:r>
            <a:r>
              <a:rPr lang="en-US" b="1" i="1" dirty="0"/>
              <a:t>type</a:t>
            </a:r>
            <a:r>
              <a:rPr lang="en-US" b="1" dirty="0"/>
              <a:t>="submit</a:t>
            </a:r>
            <a:r>
              <a:rPr lang="en-US" b="1" dirty="0" smtClean="0"/>
              <a:t>"&gt;</a:t>
            </a:r>
          </a:p>
          <a:p>
            <a:pPr lvl="1" algn="just"/>
            <a:r>
              <a:rPr lang="en-US" dirty="0" smtClean="0"/>
              <a:t>When clicked, the submit </a:t>
            </a:r>
            <a:r>
              <a:rPr lang="en-US" dirty="0"/>
              <a:t>button immediately sends the collected form data to the server </a:t>
            </a:r>
            <a:r>
              <a:rPr lang="en-US" dirty="0" smtClean="0"/>
              <a:t>for processing.</a:t>
            </a:r>
          </a:p>
          <a:p>
            <a:pPr lvl="1" algn="just"/>
            <a:r>
              <a:rPr lang="en-US" dirty="0"/>
              <a:t> By default, the submit button displays with the label “Submit”</a:t>
            </a:r>
            <a:endParaRPr lang="en-US" dirty="0" smtClean="0"/>
          </a:p>
          <a:p>
            <a:pPr algn="just"/>
            <a:r>
              <a:rPr lang="en-US" b="1" dirty="0"/>
              <a:t>&lt;input </a:t>
            </a:r>
            <a:r>
              <a:rPr lang="en-US" b="1" i="1" dirty="0"/>
              <a:t>type</a:t>
            </a:r>
            <a:r>
              <a:rPr lang="en-US" b="1" dirty="0"/>
              <a:t>="reset</a:t>
            </a:r>
            <a:r>
              <a:rPr lang="en-US" b="1" dirty="0" smtClean="0"/>
              <a:t>"&gt;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reset button returns the form controls to the state they </a:t>
            </a:r>
            <a:r>
              <a:rPr lang="en-US" dirty="0" smtClean="0"/>
              <a:t>were in </a:t>
            </a:r>
            <a:r>
              <a:rPr lang="en-US" dirty="0"/>
              <a:t>when the form initially loaded. </a:t>
            </a:r>
            <a:endParaRPr lang="en-US" dirty="0" smtClean="0"/>
          </a:p>
          <a:p>
            <a:pPr lvl="1" algn="just"/>
            <a:r>
              <a:rPr lang="en-US" dirty="0"/>
              <a:t> By default, the </a:t>
            </a:r>
            <a:r>
              <a:rPr lang="en-US" dirty="0" smtClean="0"/>
              <a:t>reset </a:t>
            </a:r>
            <a:r>
              <a:rPr lang="en-US" dirty="0"/>
              <a:t>button displays with the label </a:t>
            </a:r>
            <a:r>
              <a:rPr lang="en-US" dirty="0" smtClean="0"/>
              <a:t>“Reset”</a:t>
            </a:r>
          </a:p>
          <a:p>
            <a:pPr algn="just"/>
            <a:r>
              <a:rPr lang="en-US" dirty="0" smtClean="0"/>
              <a:t>To change </a:t>
            </a:r>
            <a:r>
              <a:rPr lang="en-US" dirty="0"/>
              <a:t>the text on the </a:t>
            </a:r>
            <a:r>
              <a:rPr lang="en-US" dirty="0" smtClean="0"/>
              <a:t>button, we can </a:t>
            </a:r>
            <a:r>
              <a:rPr lang="en-US" dirty="0"/>
              <a:t>the value </a:t>
            </a:r>
            <a:r>
              <a:rPr lang="en-US" dirty="0" smtClean="0"/>
              <a:t>attribute</a:t>
            </a:r>
          </a:p>
          <a:p>
            <a:pPr lvl="1" algn="just"/>
            <a:r>
              <a:rPr lang="en-US" dirty="0" smtClean="0"/>
              <a:t>For example, &lt;input </a:t>
            </a:r>
            <a:r>
              <a:rPr lang="en-US" dirty="0"/>
              <a:t>type="reset" value="Start over"&gt;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the following registration </a:t>
            </a:r>
            <a:r>
              <a:rPr lang="en-US" dirty="0" smtClean="0"/>
              <a:t>form </a:t>
            </a:r>
            <a:r>
              <a:rPr lang="en-US" dirty="0"/>
              <a:t>using 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88" y="2681287"/>
            <a:ext cx="4895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&lt;input </a:t>
            </a:r>
            <a:r>
              <a:rPr lang="en-US" b="1" i="1" dirty="0"/>
              <a:t>type</a:t>
            </a:r>
            <a:r>
              <a:rPr lang="en-US" b="1" dirty="0" smtClean="0"/>
              <a:t>=“button"&gt;</a:t>
            </a:r>
            <a:endParaRPr lang="en-US" b="1" dirty="0"/>
          </a:p>
          <a:p>
            <a:pPr lvl="1"/>
            <a:r>
              <a:rPr lang="en-US" dirty="0" smtClean="0"/>
              <a:t>Button</a:t>
            </a:r>
            <a:r>
              <a:rPr lang="en-US" dirty="0"/>
              <a:t>: It has no predefined function on its own, unlike submit and reset </a:t>
            </a:r>
            <a:r>
              <a:rPr lang="en-US" dirty="0" smtClean="0"/>
              <a:t>buttons. </a:t>
            </a:r>
          </a:p>
          <a:p>
            <a:r>
              <a:rPr lang="en-US" b="1" dirty="0"/>
              <a:t>&lt;input </a:t>
            </a:r>
            <a:r>
              <a:rPr lang="en-US" b="1" i="1" dirty="0"/>
              <a:t>type</a:t>
            </a:r>
            <a:r>
              <a:rPr lang="en-US" b="1" dirty="0"/>
              <a:t>="image"&gt;</a:t>
            </a:r>
          </a:p>
          <a:p>
            <a:pPr lvl="1"/>
            <a:r>
              <a:rPr lang="en-US" dirty="0"/>
              <a:t>Image: A graphical submit button. Displays an image defined by the </a:t>
            </a:r>
            <a:r>
              <a:rPr lang="en-US" dirty="0" err="1"/>
              <a:t>src</a:t>
            </a:r>
            <a:r>
              <a:rPr lang="en-US" dirty="0"/>
              <a:t> attribute. The alt attribute displays if the image </a:t>
            </a:r>
            <a:r>
              <a:rPr lang="en-US" dirty="0" err="1"/>
              <a:t>src</a:t>
            </a:r>
            <a:r>
              <a:rPr lang="en-US" dirty="0"/>
              <a:t> is missing</a:t>
            </a:r>
            <a:r>
              <a:rPr lang="en-US" dirty="0" smtClean="0"/>
              <a:t>.</a:t>
            </a:r>
          </a:p>
          <a:p>
            <a:r>
              <a:rPr lang="en-US" b="1" dirty="0"/>
              <a:t>&lt;button&gt;…&lt;/button</a:t>
            </a:r>
            <a:r>
              <a:rPr lang="en-US" b="1" dirty="0" smtClean="0"/>
              <a:t>&gt;</a:t>
            </a:r>
            <a:endParaRPr lang="en-US" b="1" dirty="0"/>
          </a:p>
          <a:p>
            <a:pPr lvl="1"/>
            <a:r>
              <a:rPr lang="en-US" dirty="0"/>
              <a:t>The button element is a flexible element for creating custom buttons similar to those created with the input element. </a:t>
            </a:r>
            <a:endParaRPr lang="en-US" dirty="0" smtClean="0"/>
          </a:p>
          <a:p>
            <a:pPr lvl="1"/>
            <a:r>
              <a:rPr lang="en-US" dirty="0" smtClean="0"/>
              <a:t>The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content </a:t>
            </a:r>
            <a:r>
              <a:rPr lang="en-US" dirty="0"/>
              <a:t>of the button element (text and/or images) is what gets displayed on the button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and Checkbox Buttons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checkbox and radio buttons make it simple for </a:t>
            </a:r>
            <a:r>
              <a:rPr lang="en-US" dirty="0" smtClean="0"/>
              <a:t>users to </a:t>
            </a:r>
            <a:r>
              <a:rPr lang="en-US" dirty="0"/>
              <a:t>choose from a number of provided options. </a:t>
            </a:r>
          </a:p>
          <a:p>
            <a:r>
              <a:rPr lang="en-US" dirty="0"/>
              <a:t>A form control made up of a collection of </a:t>
            </a:r>
            <a:r>
              <a:rPr lang="en-US" b="1" dirty="0"/>
              <a:t>radio buttons </a:t>
            </a:r>
            <a:r>
              <a:rPr lang="en-US" dirty="0"/>
              <a:t>is appropriate when </a:t>
            </a:r>
            <a:r>
              <a:rPr lang="en-US" b="1" dirty="0">
                <a:solidFill>
                  <a:srgbClr val="FF0000"/>
                </a:solidFill>
              </a:rPr>
              <a:t>only one option</a:t>
            </a:r>
            <a:r>
              <a:rPr lang="en-US" dirty="0"/>
              <a:t> from the group is </a:t>
            </a:r>
            <a:r>
              <a:rPr lang="en-US" dirty="0" smtClean="0"/>
              <a:t>permitted.</a:t>
            </a:r>
          </a:p>
          <a:p>
            <a:pPr lvl="1"/>
            <a:r>
              <a:rPr lang="en-US" dirty="0"/>
              <a:t>when the selections are mutually exclusive (such as “Yes or </a:t>
            </a:r>
            <a:r>
              <a:rPr lang="en-US" dirty="0" smtClean="0"/>
              <a:t>No)</a:t>
            </a:r>
          </a:p>
          <a:p>
            <a:r>
              <a:rPr lang="en-US" dirty="0"/>
              <a:t>When </a:t>
            </a:r>
            <a:r>
              <a:rPr lang="en-US" b="1" dirty="0"/>
              <a:t>checkboxes</a:t>
            </a:r>
            <a:r>
              <a:rPr lang="en-US" dirty="0"/>
              <a:t> are grouped together, however, it is possible to select as many or as few from the group as desired.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them the right choice for lists in which more than one selection is </a:t>
            </a:r>
            <a:r>
              <a:rPr lang="en-US" dirty="0" smtClean="0"/>
              <a:t>fine.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29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538287" y="1442243"/>
            <a:ext cx="3019425" cy="2352675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2340" t="10153" r="3543" b="6738"/>
          <a:stretch/>
        </p:blipFill>
        <p:spPr>
          <a:xfrm>
            <a:off x="2271712" y="4196080"/>
            <a:ext cx="2286000" cy="129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3280" y="3637280"/>
            <a:ext cx="3474720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8287" y="3584843"/>
            <a:ext cx="4259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Please select your preferred contact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4360" y="1384568"/>
            <a:ext cx="4267200" cy="22002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 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the markup for the table below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9" y="2604934"/>
            <a:ext cx="5789202" cy="26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538287" y="1442243"/>
            <a:ext cx="3019425" cy="2352675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2340" t="10153" r="3543" b="6738"/>
          <a:stretch/>
        </p:blipFill>
        <p:spPr>
          <a:xfrm>
            <a:off x="2271712" y="4196080"/>
            <a:ext cx="2286000" cy="129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3280" y="3637280"/>
            <a:ext cx="3474720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8287" y="3584843"/>
            <a:ext cx="4259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Please select your preferred contact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7786" y="1631479"/>
            <a:ext cx="5984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&lt;p&gt;How old are you?&lt;/p&gt;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</a:t>
            </a:r>
            <a:r>
              <a:rPr lang="en-US" b="1" dirty="0"/>
              <a:t>radio</a:t>
            </a:r>
            <a:r>
              <a:rPr lang="en-US" dirty="0"/>
              <a:t>" name="age" value="under24"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&gt; under 24</a:t>
            </a:r>
          </a:p>
          <a:p>
            <a:r>
              <a:rPr lang="en-US" dirty="0"/>
              <a:t>&lt;input type="</a:t>
            </a:r>
            <a:r>
              <a:rPr lang="en-US" b="1" dirty="0"/>
              <a:t>radio</a:t>
            </a:r>
            <a:r>
              <a:rPr lang="en-US" dirty="0"/>
              <a:t>" name="age" value="25-34"&gt; 25 to 34</a:t>
            </a:r>
          </a:p>
          <a:p>
            <a:r>
              <a:rPr lang="en-US" dirty="0"/>
              <a:t>&lt;input type="</a:t>
            </a:r>
            <a:r>
              <a:rPr lang="en-US" b="1" dirty="0"/>
              <a:t>radio</a:t>
            </a:r>
            <a:r>
              <a:rPr lang="en-US" dirty="0"/>
              <a:t>" name="age" value="35-44"&gt; 35 to 44</a:t>
            </a:r>
          </a:p>
          <a:p>
            <a:r>
              <a:rPr lang="en-US" dirty="0"/>
              <a:t> &lt;input type="</a:t>
            </a:r>
            <a:r>
              <a:rPr lang="en-US" b="1" dirty="0"/>
              <a:t>radio</a:t>
            </a:r>
            <a:r>
              <a:rPr lang="en-US" dirty="0"/>
              <a:t>" name="age" value="over45"&gt; 45</a:t>
            </a:r>
            <a:r>
              <a:rPr lang="en-US" dirty="0" smtClean="0"/>
              <a:t>+</a:t>
            </a:r>
          </a:p>
          <a:p>
            <a:endParaRPr lang="en-US" dirty="0" smtClean="0"/>
          </a:p>
          <a:p>
            <a:r>
              <a:rPr lang="en-US" dirty="0" smtClean="0"/>
              <a:t>&lt;p&gt;Please select your preferred contact method&lt;/p&gt;</a:t>
            </a:r>
            <a:endParaRPr lang="en-US" dirty="0"/>
          </a:p>
          <a:p>
            <a:r>
              <a:rPr lang="en-US" dirty="0"/>
              <a:t>&lt;input type="</a:t>
            </a:r>
            <a:r>
              <a:rPr lang="en-US" b="1" dirty="0"/>
              <a:t>radio</a:t>
            </a:r>
            <a:r>
              <a:rPr lang="en-US" dirty="0"/>
              <a:t>" name</a:t>
            </a:r>
            <a:r>
              <a:rPr lang="en-US" dirty="0" smtClean="0"/>
              <a:t>=“contact" </a:t>
            </a:r>
            <a:r>
              <a:rPr lang="en-US" dirty="0"/>
              <a:t>value</a:t>
            </a:r>
            <a:r>
              <a:rPr lang="en-US" dirty="0" smtClean="0"/>
              <a:t>=“Email"&gt; Email</a:t>
            </a:r>
            <a:endParaRPr lang="en-US" dirty="0"/>
          </a:p>
          <a:p>
            <a:r>
              <a:rPr lang="en-US" dirty="0"/>
              <a:t>&lt;input type="</a:t>
            </a:r>
            <a:r>
              <a:rPr lang="en-US" b="1" dirty="0"/>
              <a:t>radio</a:t>
            </a:r>
            <a:r>
              <a:rPr lang="en-US" dirty="0"/>
              <a:t>" name</a:t>
            </a:r>
            <a:r>
              <a:rPr lang="en-US" dirty="0" smtClean="0"/>
              <a:t>="contact" </a:t>
            </a:r>
            <a:r>
              <a:rPr lang="en-US" dirty="0"/>
              <a:t>value</a:t>
            </a:r>
            <a:r>
              <a:rPr lang="en-US" dirty="0" smtClean="0"/>
              <a:t>=“Phone“ </a:t>
            </a:r>
            <a:r>
              <a:rPr lang="en-US" dirty="0" smtClean="0">
                <a:solidFill>
                  <a:srgbClr val="FF0000"/>
                </a:solidFill>
              </a:rPr>
              <a:t>checked</a:t>
            </a:r>
            <a:r>
              <a:rPr lang="en-US" dirty="0" smtClean="0"/>
              <a:t>&gt; Phone </a:t>
            </a:r>
            <a:endParaRPr lang="en-US" dirty="0"/>
          </a:p>
          <a:p>
            <a:r>
              <a:rPr lang="en-US" dirty="0"/>
              <a:t>&lt;input type="</a:t>
            </a:r>
            <a:r>
              <a:rPr lang="en-US" b="1" dirty="0"/>
              <a:t>radio</a:t>
            </a:r>
            <a:r>
              <a:rPr lang="en-US" dirty="0"/>
              <a:t>" name</a:t>
            </a:r>
            <a:r>
              <a:rPr lang="en-US" dirty="0" smtClean="0"/>
              <a:t>="contact" </a:t>
            </a:r>
            <a:r>
              <a:rPr lang="en-US" dirty="0"/>
              <a:t>value</a:t>
            </a:r>
            <a:r>
              <a:rPr lang="en-US" dirty="0" smtClean="0"/>
              <a:t>=“Mail"&gt; Mail</a:t>
            </a:r>
            <a:endParaRPr lang="en-US" dirty="0"/>
          </a:p>
          <a:p>
            <a:r>
              <a:rPr lang="en-US" dirty="0"/>
              <a:t> &lt;input type</a:t>
            </a:r>
            <a:r>
              <a:rPr lang="en-US" dirty="0" smtClean="0"/>
              <a:t>=“</a:t>
            </a:r>
            <a:r>
              <a:rPr lang="en-US" b="1" dirty="0" smtClean="0"/>
              <a:t>submit</a:t>
            </a:r>
            <a:r>
              <a:rPr lang="en-US" dirty="0" smtClean="0"/>
              <a:t>" value=“Submit"&gt;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31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1594337"/>
            <a:ext cx="4267796" cy="2200582"/>
          </a:xfrm>
          <a:prstGeom prst="rect">
            <a:avLst/>
          </a:prstGeom>
          <a:ln>
            <a:noFill/>
          </a:ln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6578600" y="1447800"/>
            <a:ext cx="499872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&lt;input type="</a:t>
            </a:r>
            <a:r>
              <a:rPr lang="en-US" sz="2000" b="1" smtClean="0"/>
              <a:t>checkbox</a:t>
            </a:r>
            <a:r>
              <a:rPr lang="en-US" sz="2000" smtClean="0"/>
              <a:t>" name="genre" value="punk" checked&gt; Punk rock</a:t>
            </a:r>
          </a:p>
          <a:p>
            <a:r>
              <a:rPr lang="en-US" sz="2000" smtClean="0"/>
              <a:t>&lt;input type="</a:t>
            </a:r>
            <a:r>
              <a:rPr lang="en-US" sz="2000" b="1" smtClean="0"/>
              <a:t>checkbox</a:t>
            </a:r>
            <a:r>
              <a:rPr lang="en-US" sz="2000" smtClean="0"/>
              <a:t>" name="genre" value="indie" checked&gt; Indie rock</a:t>
            </a:r>
          </a:p>
          <a:p>
            <a:r>
              <a:rPr lang="en-US" sz="2000" smtClean="0"/>
              <a:t>&lt;input type="</a:t>
            </a:r>
            <a:r>
              <a:rPr lang="en-US" sz="2000" b="1" smtClean="0"/>
              <a:t>checkbox</a:t>
            </a:r>
            <a:r>
              <a:rPr lang="en-US" sz="2000" smtClean="0"/>
              <a:t>" name="genre" value="hiphop"&gt; Hip Hop</a:t>
            </a:r>
          </a:p>
          <a:p>
            <a:r>
              <a:rPr lang="en-US" sz="2000" smtClean="0"/>
              <a:t>&lt;input type="</a:t>
            </a:r>
            <a:r>
              <a:rPr lang="en-US" sz="2000" b="1" smtClean="0"/>
              <a:t>checkbox</a:t>
            </a:r>
            <a:r>
              <a:rPr lang="en-US" sz="2000" smtClean="0"/>
              <a:t>" name="genre" value="rockabilly"&gt; Rockabilly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Decide whether each of these forms should be sent via the </a:t>
            </a:r>
            <a:r>
              <a:rPr lang="en-US" b="1" dirty="0"/>
              <a:t>GET</a:t>
            </a:r>
            <a:r>
              <a:rPr lang="en-US" dirty="0"/>
              <a:t> or </a:t>
            </a:r>
            <a:r>
              <a:rPr lang="en-US" b="1" dirty="0"/>
              <a:t>POST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A form for accessing your bank account online </a:t>
            </a:r>
            <a:r>
              <a:rPr lang="en-US" dirty="0" smtClean="0"/>
              <a:t>________</a:t>
            </a:r>
          </a:p>
          <a:p>
            <a:r>
              <a:rPr lang="en-US" dirty="0" smtClean="0"/>
              <a:t>    A form for searching archived articles ________</a:t>
            </a:r>
          </a:p>
          <a:p>
            <a:r>
              <a:rPr lang="en-US" dirty="0" smtClean="0"/>
              <a:t>    </a:t>
            </a:r>
            <a:r>
              <a:rPr lang="en-US" dirty="0"/>
              <a:t>A form for collecting long essay entries ________</a:t>
            </a:r>
          </a:p>
        </p:txBody>
      </p:sp>
    </p:spTree>
    <p:extLst>
      <p:ext uri="{BB962C8B-B14F-4D97-AF65-F5344CB8AC3E}">
        <p14:creationId xmlns:p14="http://schemas.microsoft.com/office/powerpoint/2010/main" val="32314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&lt;select&gt; element defines a drop-down list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&lt;option&gt; elements defines an option that can be selected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By default, the first item in the drop-down list is selected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define a pre-selected option, add the selected attribute to the option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0" t="46452" r="7675" b="24444"/>
          <a:stretch/>
        </p:blipFill>
        <p:spPr>
          <a:xfrm>
            <a:off x="1700980" y="2005781"/>
            <a:ext cx="5121060" cy="19959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</a:t>
            </a:r>
            <a:r>
              <a:rPr lang="en-US" dirty="0" smtClean="0"/>
              <a:t>Element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select id="cars" name="cars"&gt;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 &lt;option value="fiat"&gt;Fiat&lt;/option&gt;</a:t>
            </a:r>
            <a:br>
              <a:rPr lang="en-US" dirty="0"/>
            </a:br>
            <a:r>
              <a:rPr lang="en-US" dirty="0"/>
              <a:t> 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&lt;/select&gt; </a:t>
            </a:r>
          </a:p>
          <a:p>
            <a:r>
              <a:rPr lang="en-US" dirty="0" smtClean="0"/>
              <a:t>To </a:t>
            </a:r>
            <a:r>
              <a:rPr lang="en-US" dirty="0"/>
              <a:t>define a pre-selected option, add the selected attribute to the option: </a:t>
            </a:r>
            <a:endParaRPr lang="en-US" b="1" dirty="0"/>
          </a:p>
          <a:p>
            <a:pPr lvl="1"/>
            <a:r>
              <a:rPr lang="en-US" dirty="0"/>
              <a:t>&lt;option value="fiat" selected&gt;Fiat&lt;/option&gt; </a:t>
            </a:r>
            <a:endParaRPr lang="en-US" dirty="0" smtClean="0"/>
          </a:p>
          <a:p>
            <a:r>
              <a:rPr lang="en-US" dirty="0"/>
              <a:t>Use the size attribute to specify the number of visible values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&lt;select id="cars" name="cars" size="3"&gt;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</a:t>
            </a:r>
            <a:r>
              <a:rPr lang="en-US" sz="3200" dirty="0"/>
              <a:t>a select menu element with the option to </a:t>
            </a:r>
            <a:r>
              <a:rPr lang="en-US" sz="3200" dirty="0" smtClean="0"/>
              <a:t>choose from </a:t>
            </a:r>
          </a:p>
          <a:p>
            <a:pPr lvl="1"/>
            <a:r>
              <a:rPr lang="en-US" sz="3200" dirty="0" smtClean="0"/>
              <a:t>The Cure, </a:t>
            </a:r>
          </a:p>
          <a:p>
            <a:pPr lvl="1"/>
            <a:r>
              <a:rPr lang="en-US" sz="3200" dirty="0" smtClean="0"/>
              <a:t>Cocteau Twins, </a:t>
            </a:r>
          </a:p>
          <a:p>
            <a:pPr lvl="1"/>
            <a:r>
              <a:rPr lang="en-US" sz="3200" dirty="0" smtClean="0"/>
              <a:t>Tears </a:t>
            </a:r>
            <a:r>
              <a:rPr lang="en-US" sz="3200" dirty="0"/>
              <a:t>for </a:t>
            </a:r>
            <a:r>
              <a:rPr lang="en-US" sz="3200" dirty="0" smtClean="0"/>
              <a:t>Fears, </a:t>
            </a:r>
          </a:p>
          <a:p>
            <a:pPr lvl="1"/>
            <a:r>
              <a:rPr lang="en-US" sz="3200" dirty="0" smtClean="0"/>
              <a:t>The Smiths</a:t>
            </a:r>
          </a:p>
          <a:p>
            <a:r>
              <a:rPr lang="en-US" sz="3600" dirty="0" smtClean="0"/>
              <a:t>Make the </a:t>
            </a:r>
            <a:r>
              <a:rPr lang="en-US" sz="3600" dirty="0"/>
              <a:t>number of visible </a:t>
            </a:r>
            <a:r>
              <a:rPr lang="en-US" sz="3600" dirty="0" smtClean="0"/>
              <a:t>values in the menu “2”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940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Selection Control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&lt;input type="file</a:t>
            </a:r>
            <a:r>
              <a:rPr lang="en-US" dirty="0" smtClean="0"/>
              <a:t>"&gt; File </a:t>
            </a:r>
            <a:r>
              <a:rPr lang="en-US" dirty="0"/>
              <a:t>selection field</a:t>
            </a:r>
          </a:p>
          <a:p>
            <a:r>
              <a:rPr lang="en-US" dirty="0" smtClean="0"/>
              <a:t>Web </a:t>
            </a:r>
            <a:r>
              <a:rPr lang="en-US" dirty="0"/>
              <a:t>forms can collect more than just data. </a:t>
            </a:r>
            <a:endParaRPr lang="en-US" dirty="0" smtClean="0"/>
          </a:p>
          <a:p>
            <a:r>
              <a:rPr lang="en-US" dirty="0" smtClean="0"/>
              <a:t>A file control lets </a:t>
            </a:r>
            <a:r>
              <a:rPr lang="en-US" dirty="0"/>
              <a:t>the user select a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accept</a:t>
            </a:r>
            <a:r>
              <a:rPr lang="en-US" dirty="0" smtClean="0"/>
              <a:t> attribute defines </a:t>
            </a:r>
            <a:r>
              <a:rPr lang="en-US" dirty="0"/>
              <a:t>the types of files that the control can select </a:t>
            </a:r>
            <a:r>
              <a:rPr lang="en-US" dirty="0" smtClean="0"/>
              <a:t>(audio</a:t>
            </a:r>
            <a:r>
              <a:rPr lang="en-US" dirty="0"/>
              <a:t>, video, image, or some other format identified by its media type</a:t>
            </a:r>
            <a:r>
              <a:rPr lang="en-US" dirty="0" smtClean="0"/>
              <a:t>).</a:t>
            </a:r>
          </a:p>
          <a:p>
            <a:r>
              <a:rPr lang="en-US" dirty="0"/>
              <a:t>Adding the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dirty="0" smtClean="0"/>
              <a:t>attribute </a:t>
            </a:r>
            <a:r>
              <a:rPr lang="en-US" dirty="0"/>
              <a:t>allows multiple </a:t>
            </a:r>
            <a:r>
              <a:rPr lang="en-US" dirty="0" smtClean="0"/>
              <a:t>files </a:t>
            </a:r>
            <a:r>
              <a:rPr lang="en-US" dirty="0"/>
              <a:t>to be selected for upload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4448810"/>
            <a:ext cx="3943350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71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Controls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type="date</a:t>
            </a:r>
            <a:r>
              <a:rPr lang="en-US" b="1" dirty="0" smtClean="0"/>
              <a:t>"&gt; </a:t>
            </a:r>
            <a:r>
              <a:rPr lang="en-US" dirty="0" smtClean="0"/>
              <a:t>date </a:t>
            </a:r>
            <a:r>
              <a:rPr lang="en-US" dirty="0"/>
              <a:t>input </a:t>
            </a:r>
            <a:r>
              <a:rPr lang="en-US" dirty="0" smtClean="0"/>
              <a:t>control</a:t>
            </a:r>
          </a:p>
          <a:p>
            <a:pPr lvl="1"/>
            <a:r>
              <a:rPr lang="en-US" dirty="0"/>
              <a:t>A control for entering a date (year, month, and day, with no time). Opens a date </a:t>
            </a:r>
            <a:r>
              <a:rPr lang="en-US" dirty="0" smtClean="0"/>
              <a:t>picker.</a:t>
            </a:r>
            <a:endParaRPr lang="en-US" dirty="0"/>
          </a:p>
          <a:p>
            <a:r>
              <a:rPr lang="en-US" b="1" dirty="0"/>
              <a:t>&lt;input type="time</a:t>
            </a:r>
            <a:r>
              <a:rPr lang="en-US" b="1" dirty="0" smtClean="0"/>
              <a:t>"&gt; </a:t>
            </a:r>
            <a:r>
              <a:rPr lang="en-US" dirty="0"/>
              <a:t>Time input control </a:t>
            </a:r>
            <a:endParaRPr lang="en-US" b="1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control for entering a time value with no time zone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&lt;</a:t>
            </a:r>
            <a:r>
              <a:rPr lang="en-US" b="1" dirty="0"/>
              <a:t>input type="month</a:t>
            </a:r>
            <a:r>
              <a:rPr lang="en-US" b="1" dirty="0" smtClean="0"/>
              <a:t>"&gt; </a:t>
            </a:r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a month in a </a:t>
            </a:r>
            <a:r>
              <a:rPr lang="en-US" dirty="0" smtClean="0"/>
              <a:t>year</a:t>
            </a:r>
          </a:p>
          <a:p>
            <a:pPr lvl="1"/>
            <a:r>
              <a:rPr lang="en-US" dirty="0"/>
              <a:t>A control for entering a month and year, with no time zone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&lt;input type="week</a:t>
            </a:r>
            <a:r>
              <a:rPr lang="en-US" b="1" dirty="0" smtClean="0"/>
              <a:t>"&gt; s</a:t>
            </a:r>
            <a:r>
              <a:rPr lang="en-US" dirty="0" smtClean="0"/>
              <a:t>pecifies </a:t>
            </a:r>
            <a:r>
              <a:rPr lang="en-US" dirty="0"/>
              <a:t>a particular week in a </a:t>
            </a:r>
            <a:r>
              <a:rPr lang="en-US" dirty="0" smtClean="0"/>
              <a:t>year</a:t>
            </a:r>
          </a:p>
          <a:p>
            <a:pPr lvl="1"/>
            <a:r>
              <a:rPr lang="en-US" dirty="0"/>
              <a:t>A control for entering a date consisting of a week-year number and a week number with no time zone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81" y="3416617"/>
            <a:ext cx="2200275" cy="742950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181" y="2622550"/>
            <a:ext cx="1438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the appropriate markup for </a:t>
            </a:r>
            <a:r>
              <a:rPr lang="en-US" dirty="0"/>
              <a:t>the following </a:t>
            </a: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72" y="2314257"/>
            <a:ext cx="6734175" cy="29813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977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Inputs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i="1" dirty="0"/>
              <a:t>Number</a:t>
            </a:r>
            <a:r>
              <a:rPr lang="en-US" dirty="0"/>
              <a:t>: A control for entering a number. Displays a spinner and adds default validation.</a:t>
            </a:r>
          </a:p>
          <a:p>
            <a:pPr lvl="1" algn="just"/>
            <a:r>
              <a:rPr lang="en-US" b="1" dirty="0"/>
              <a:t>&lt;input type=“number</a:t>
            </a:r>
            <a:r>
              <a:rPr lang="en-US" b="1" dirty="0" smtClean="0"/>
              <a:t>"&gt;</a:t>
            </a:r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r>
              <a:rPr lang="en-US" b="1" i="1" dirty="0"/>
              <a:t>Range</a:t>
            </a:r>
            <a:r>
              <a:rPr lang="en-US" dirty="0"/>
              <a:t>: A control for entering a number whose exact value is not important. The range input is typically displayed as a </a:t>
            </a:r>
            <a:r>
              <a:rPr lang="en-US" b="1" dirty="0"/>
              <a:t>slider</a:t>
            </a:r>
            <a:r>
              <a:rPr lang="en-US" dirty="0"/>
              <a:t>. </a:t>
            </a:r>
            <a:r>
              <a:rPr lang="en-US" dirty="0" smtClean="0"/>
              <a:t>Used </a:t>
            </a:r>
            <a:r>
              <a:rPr lang="en-US" dirty="0"/>
              <a:t>in conjunction </a:t>
            </a:r>
            <a:r>
              <a:rPr lang="en-US" b="1" dirty="0"/>
              <a:t>min</a:t>
            </a:r>
            <a:r>
              <a:rPr lang="en-US" dirty="0"/>
              <a:t> and </a:t>
            </a:r>
            <a:r>
              <a:rPr lang="en-US" b="1" dirty="0"/>
              <a:t>max</a:t>
            </a:r>
            <a:r>
              <a:rPr lang="en-US" dirty="0"/>
              <a:t> to define the range of acceptable values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&lt;input type="range"&gt;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6152" y="4895850"/>
            <a:ext cx="3228975" cy="600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387" y="2295525"/>
            <a:ext cx="2833053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&lt;table border="1“&gt;</a:t>
            </a:r>
          </a:p>
          <a:p>
            <a:pPr marL="0" indent="0">
              <a:buNone/>
            </a:pPr>
            <a:r>
              <a:rPr lang="en-US" dirty="0" smtClean="0"/>
              <a:t>&lt;caption&gt;&lt;</a:t>
            </a:r>
            <a:r>
              <a:rPr lang="en-US" dirty="0" err="1" smtClean="0"/>
              <a:t>em</a:t>
            </a:r>
            <a:r>
              <a:rPr lang="en-US" dirty="0" smtClean="0"/>
              <a:t>&gt;a test table with merged cells&lt;/</a:t>
            </a:r>
            <a:r>
              <a:rPr lang="en-US" dirty="0" err="1" smtClean="0"/>
              <a:t>em</a:t>
            </a:r>
            <a:r>
              <a:rPr lang="en-US" dirty="0" smtClean="0"/>
              <a:t>&gt;&lt;/caption&gt;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rowspan</a:t>
            </a:r>
            <a:r>
              <a:rPr lang="en-US" dirty="0" smtClean="0">
                <a:solidFill>
                  <a:srgbClr val="0070C0"/>
                </a:solidFill>
              </a:rPr>
              <a:t>="2"&gt;&lt;/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colspan</a:t>
            </a:r>
            <a:r>
              <a:rPr lang="en-US" dirty="0" smtClean="0">
                <a:solidFill>
                  <a:srgbClr val="0070C0"/>
                </a:solidFill>
              </a:rPr>
              <a:t>="2"&gt;average&lt;/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rowspan</a:t>
            </a:r>
            <a:r>
              <a:rPr lang="en-US" dirty="0" smtClean="0">
                <a:solidFill>
                  <a:srgbClr val="0070C0"/>
                </a:solidFill>
              </a:rPr>
              <a:t>="2"&gt;red eyes&lt;/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&gt;height&lt;/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&gt;weight&lt;/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&gt;males 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&lt;td&gt;1.9 &lt;/td&gt;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&lt;td&gt;0.003 &lt;/td&gt;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&lt;td&gt;40% 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&gt;females &lt;/</a:t>
            </a:r>
            <a:r>
              <a:rPr lang="en-US" dirty="0" err="1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&lt;td&gt;1.7 &lt;/td&gt;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&lt;td&gt;0.002 &lt;/td&gt;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&lt;td&gt;43% 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Selector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Color</a:t>
            </a:r>
            <a:r>
              <a:rPr lang="en-US" dirty="0" smtClean="0"/>
              <a:t>: A </a:t>
            </a:r>
            <a:r>
              <a:rPr lang="en-US" dirty="0"/>
              <a:t>control for specifying a color; opening a color picker when active in supporting browsers. </a:t>
            </a:r>
            <a:endParaRPr lang="en-US" dirty="0" smtClean="0"/>
          </a:p>
          <a:p>
            <a:pPr lvl="1"/>
            <a:r>
              <a:rPr lang="en-US" b="1" i="1" dirty="0"/>
              <a:t>&lt;input type="color</a:t>
            </a:r>
            <a:r>
              <a:rPr lang="en-US" b="1" i="1" dirty="0" smtClean="0"/>
              <a:t>"&gt;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5759" y="2364231"/>
            <a:ext cx="5027295" cy="29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Accessibility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essential to consider how users without the benefit of visual browsers will be able to </a:t>
            </a:r>
            <a:r>
              <a:rPr lang="en-US" sz="2400" dirty="0" smtClean="0"/>
              <a:t>navigate </a:t>
            </a:r>
            <a:r>
              <a:rPr lang="en-US" sz="2400" dirty="0"/>
              <a:t>through your web forms.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i="1" dirty="0"/>
              <a:t>label</a:t>
            </a:r>
            <a:r>
              <a:rPr lang="en-US" sz="2400" dirty="0"/>
              <a:t>, </a:t>
            </a:r>
            <a:r>
              <a:rPr lang="en-US" sz="2400" b="1" i="1" dirty="0" err="1"/>
              <a:t>fieldset</a:t>
            </a:r>
            <a:r>
              <a:rPr lang="en-US" sz="2400" dirty="0"/>
              <a:t>, and</a:t>
            </a:r>
            <a:r>
              <a:rPr lang="en-US" sz="2400" i="1" dirty="0"/>
              <a:t> </a:t>
            </a:r>
            <a:r>
              <a:rPr lang="en-US" sz="2400" b="1" i="1" dirty="0"/>
              <a:t>legend</a:t>
            </a:r>
            <a:r>
              <a:rPr lang="en-US" sz="2400" i="1" dirty="0"/>
              <a:t> </a:t>
            </a:r>
            <a:r>
              <a:rPr lang="en-US" sz="2400" dirty="0"/>
              <a:t>form elements improve accessibility by making the semantic connections between the components of a form clear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&lt;label&gt;…&lt;/</a:t>
            </a:r>
            <a:r>
              <a:rPr lang="en-US" sz="2400" dirty="0" smtClean="0"/>
              <a:t>label&gt; Attaches </a:t>
            </a:r>
            <a:r>
              <a:rPr lang="en-US" sz="2400" dirty="0"/>
              <a:t>information to form </a:t>
            </a:r>
            <a:r>
              <a:rPr lang="en-US" sz="2400" dirty="0" smtClean="0"/>
              <a:t>controls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fieldset</a:t>
            </a:r>
            <a:r>
              <a:rPr lang="en-US" sz="2400" dirty="0"/>
              <a:t>&gt;…&lt;/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</a:t>
            </a:r>
            <a:r>
              <a:rPr lang="en-US" sz="2400" dirty="0"/>
              <a:t> </a:t>
            </a:r>
            <a:r>
              <a:rPr lang="en-US" sz="2400" dirty="0" smtClean="0"/>
              <a:t>Groups </a:t>
            </a:r>
            <a:r>
              <a:rPr lang="en-US" sz="2400" dirty="0"/>
              <a:t>related controls and labels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legend&gt;…&lt;/</a:t>
            </a:r>
            <a:r>
              <a:rPr lang="en-US" sz="2400" dirty="0" smtClean="0"/>
              <a:t>legend&gt; Assigns </a:t>
            </a:r>
            <a:r>
              <a:rPr lang="en-US" sz="2400" dirty="0"/>
              <a:t>a caption to a </a:t>
            </a:r>
            <a:r>
              <a:rPr lang="en-US" sz="2400" dirty="0" err="1"/>
              <a:t>fieldset</a:t>
            </a:r>
            <a:endParaRPr lang="en-US" sz="24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605" y="4257536"/>
            <a:ext cx="5055235" cy="23569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20978" y="3902854"/>
            <a:ext cx="1463040" cy="4714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84018" y="367792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Legend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35600" y="4769896"/>
            <a:ext cx="1391920" cy="355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37188" y="5140577"/>
            <a:ext cx="1391920" cy="252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548" y="4955911"/>
            <a:ext cx="139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Label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&lt;label&gt;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 can </a:t>
            </a:r>
            <a:r>
              <a:rPr lang="en-US" dirty="0"/>
              <a:t>you associate a form control with its </a:t>
            </a:r>
            <a:r>
              <a:rPr lang="en-US" dirty="0" smtClean="0"/>
              <a:t>label?</a:t>
            </a:r>
          </a:p>
          <a:p>
            <a:pPr lvl="1" algn="just"/>
            <a:r>
              <a:rPr lang="en-US" dirty="0" smtClean="0"/>
              <a:t>using the </a:t>
            </a:r>
            <a:r>
              <a:rPr lang="en-US" b="1" i="1" dirty="0"/>
              <a:t>for </a:t>
            </a:r>
            <a:r>
              <a:rPr lang="en-US" dirty="0"/>
              <a:t>attribute on all &lt;label&gt; elements, which takes </a:t>
            </a:r>
            <a:r>
              <a:rPr lang="en-US" dirty="0" smtClean="0"/>
              <a:t>the </a:t>
            </a:r>
            <a:r>
              <a:rPr lang="en-US" dirty="0"/>
              <a:t>id of the form control with which it is </a:t>
            </a:r>
            <a:r>
              <a:rPr lang="en-US" dirty="0" smtClean="0"/>
              <a:t>associated as </a:t>
            </a:r>
            <a:r>
              <a:rPr lang="en-US" dirty="0"/>
              <a:t>its value </a:t>
            </a:r>
            <a:endParaRPr lang="en-US" dirty="0" smtClean="0"/>
          </a:p>
          <a:p>
            <a:pPr algn="just"/>
            <a:r>
              <a:rPr lang="en-US" dirty="0"/>
              <a:t>The &lt;label&gt; element defines a label for several form elements.</a:t>
            </a:r>
          </a:p>
          <a:p>
            <a:pPr algn="just"/>
            <a:r>
              <a:rPr lang="en-US" dirty="0" smtClean="0"/>
              <a:t>It helps </a:t>
            </a:r>
            <a:r>
              <a:rPr lang="en-US" dirty="0"/>
              <a:t>users who have difficulty clicking on very small </a:t>
            </a:r>
            <a:r>
              <a:rPr lang="en-US" dirty="0" smtClean="0"/>
              <a:t>regions, such </a:t>
            </a:r>
            <a:r>
              <a:rPr lang="en-US" dirty="0"/>
              <a:t>as radio buttons or </a:t>
            </a:r>
            <a:r>
              <a:rPr lang="en-US" dirty="0" smtClean="0"/>
              <a:t>checkboxes </a:t>
            </a:r>
            <a:r>
              <a:rPr lang="en-US" dirty="0"/>
              <a:t>(</a:t>
            </a:r>
            <a:r>
              <a:rPr lang="en-US" dirty="0" smtClean="0"/>
              <a:t>when </a:t>
            </a:r>
            <a:r>
              <a:rPr lang="en-US" dirty="0"/>
              <a:t>the user clicks the text within the &lt;label&gt; element, it toggles the radio </a:t>
            </a:r>
            <a:r>
              <a:rPr lang="en-US" dirty="0" smtClean="0"/>
              <a:t>button/checkbox)</a:t>
            </a:r>
          </a:p>
          <a:p>
            <a:pPr lvl="1" algn="just"/>
            <a:r>
              <a:rPr lang="en-US" dirty="0"/>
              <a:t>&lt;label for</a:t>
            </a:r>
            <a:r>
              <a:rPr lang="en-US" dirty="0" smtClean="0"/>
              <a:t>="username</a:t>
            </a:r>
            <a:r>
              <a:rPr lang="en-US" dirty="0"/>
              <a:t>"&gt;Login account&lt;/label</a:t>
            </a:r>
            <a:r>
              <a:rPr lang="en-US" dirty="0" smtClean="0"/>
              <a:t>&gt;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input type="text" name="login" id</a:t>
            </a:r>
            <a:r>
              <a:rPr lang="en-US" dirty="0" smtClean="0"/>
              <a:t>="username</a:t>
            </a:r>
            <a:r>
              <a:rPr lang="en-US" dirty="0"/>
              <a:t>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fieldset</a:t>
            </a:r>
            <a:r>
              <a:rPr lang="en-US" dirty="0" smtClean="0"/>
              <a:t>&gt; element is used to group related data in a form.</a:t>
            </a:r>
          </a:p>
          <a:p>
            <a:r>
              <a:rPr lang="en-US" dirty="0" smtClean="0"/>
              <a:t>The &lt;legend&gt; element defines a caption for the &lt;</a:t>
            </a:r>
            <a:r>
              <a:rPr lang="en-US" dirty="0" err="1" smtClean="0"/>
              <a:t>fieldset</a:t>
            </a:r>
            <a:r>
              <a:rPr lang="en-US" dirty="0" smtClean="0"/>
              <a:t>&gt; element</a:t>
            </a:r>
          </a:p>
          <a:p>
            <a:pPr marL="0" indent="0">
              <a:buNone/>
            </a:pPr>
            <a:r>
              <a:rPr lang="en-US" dirty="0" smtClean="0"/>
              <a:t> &lt;form action="/</a:t>
            </a:r>
            <a:r>
              <a:rPr lang="en-US" dirty="0" err="1" smtClean="0"/>
              <a:t>action_page.php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&lt;legend&gt;</a:t>
            </a:r>
            <a:r>
              <a:rPr lang="en-US" dirty="0" err="1" smtClean="0"/>
              <a:t>Personalia</a:t>
            </a:r>
            <a:r>
              <a:rPr lang="en-US" dirty="0" smtClean="0"/>
              <a:t>:&lt;/legend&gt;</a:t>
            </a:r>
          </a:p>
          <a:p>
            <a:pPr marL="0" indent="0">
              <a:buNone/>
            </a:pPr>
            <a:r>
              <a:rPr lang="en-US" dirty="0" smtClean="0"/>
              <a:t>    &lt;label for="</a:t>
            </a:r>
            <a:r>
              <a:rPr lang="en-US" dirty="0" err="1" smtClean="0"/>
              <a:t>fname</a:t>
            </a:r>
            <a:r>
              <a:rPr lang="en-US" dirty="0" smtClean="0"/>
              <a:t>"&gt;First name:&lt;/label&gt;&lt;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&lt;input type="text" id="</a:t>
            </a:r>
            <a:r>
              <a:rPr lang="en-US" dirty="0" err="1" smtClean="0"/>
              <a:t>fname</a:t>
            </a:r>
            <a:r>
              <a:rPr lang="en-US" dirty="0" smtClean="0"/>
              <a:t>" name="</a:t>
            </a:r>
            <a:r>
              <a:rPr lang="en-US" dirty="0" err="1" smtClean="0"/>
              <a:t>fname</a:t>
            </a:r>
            <a:r>
              <a:rPr lang="en-US" dirty="0" smtClean="0"/>
              <a:t>" value="John"&gt;&lt;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&lt;label for="</a:t>
            </a:r>
            <a:r>
              <a:rPr lang="en-US" dirty="0" err="1" smtClean="0"/>
              <a:t>lname</a:t>
            </a:r>
            <a:r>
              <a:rPr lang="en-US" dirty="0" smtClean="0"/>
              <a:t>"&gt;Last name:&lt;/label&gt;&lt;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&lt;input type="text" id="</a:t>
            </a:r>
            <a:r>
              <a:rPr lang="en-US" dirty="0" err="1" smtClean="0"/>
              <a:t>lname</a:t>
            </a:r>
            <a:r>
              <a:rPr lang="en-US" dirty="0" smtClean="0"/>
              <a:t>" name="</a:t>
            </a:r>
            <a:r>
              <a:rPr lang="en-US" dirty="0" err="1" smtClean="0"/>
              <a:t>lname</a:t>
            </a:r>
            <a:r>
              <a:rPr lang="en-US" dirty="0" smtClean="0"/>
              <a:t>" value="Doe"&gt;&lt;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&lt;input type="submit" value="Submit"&gt;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&lt;/form&gt;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exercise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simple HTML </a:t>
            </a:r>
            <a:r>
              <a:rPr lang="en-US" dirty="0" smtClean="0"/>
              <a:t>form, on </a:t>
            </a:r>
            <a:r>
              <a:rPr lang="en-US" dirty="0"/>
              <a:t>completion, the page </a:t>
            </a:r>
            <a:r>
              <a:rPr lang="en-US" dirty="0" smtClean="0"/>
              <a:t>should </a:t>
            </a:r>
            <a:r>
              <a:rPr lang="en-US" dirty="0"/>
              <a:t>look like </a:t>
            </a:r>
            <a:r>
              <a:rPr lang="en-US" dirty="0" smtClean="0"/>
              <a:t>following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9208" y="2072640"/>
            <a:ext cx="6524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24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Elements (div and span)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div</a:t>
            </a:r>
            <a:r>
              <a:rPr lang="en-US" sz="3200" dirty="0">
                <a:solidFill>
                  <a:schemeClr val="tx1"/>
                </a:solidFill>
              </a:rPr>
              <a:t> element indicates a division of content, and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span</a:t>
            </a:r>
            <a:r>
              <a:rPr lang="en-US" sz="3200" dirty="0" smtClean="0">
                <a:solidFill>
                  <a:schemeClr val="tx1"/>
                </a:solidFill>
              </a:rPr>
              <a:t> indicates </a:t>
            </a:r>
            <a:r>
              <a:rPr lang="en-US" sz="3200" dirty="0">
                <a:solidFill>
                  <a:schemeClr val="tx1"/>
                </a:solidFill>
              </a:rPr>
              <a:t>a word or phrase for which no text-level element currently exists.</a:t>
            </a:r>
          </a:p>
        </p:txBody>
      </p:sp>
    </p:spTree>
    <p:extLst>
      <p:ext uri="{BB962C8B-B14F-4D97-AF65-F5344CB8AC3E}">
        <p14:creationId xmlns:p14="http://schemas.microsoft.com/office/powerpoint/2010/main" val="3866516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</a:t>
            </a:r>
            <a:r>
              <a:rPr lang="en-US" dirty="0" smtClean="0"/>
              <a:t>iv&gt;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&lt;div&gt; tag is used as a container for HTML elements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div element is used to create a </a:t>
            </a:r>
            <a:r>
              <a:rPr lang="en-US" b="1" dirty="0">
                <a:solidFill>
                  <a:srgbClr val="00B050"/>
                </a:solidFill>
              </a:rPr>
              <a:t>logical grouping </a:t>
            </a:r>
            <a:r>
              <a:rPr lang="en-US" dirty="0"/>
              <a:t>of </a:t>
            </a:r>
            <a:r>
              <a:rPr lang="en-US" dirty="0" smtClean="0"/>
              <a:t>elements on a </a:t>
            </a:r>
            <a:r>
              <a:rPr lang="en-US" dirty="0"/>
              <a:t>page.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indicates that </a:t>
            </a:r>
            <a:r>
              <a:rPr lang="en-US" dirty="0" smtClean="0"/>
              <a:t>these elements </a:t>
            </a:r>
            <a:r>
              <a:rPr lang="en-US" dirty="0"/>
              <a:t>belong together in some sort of </a:t>
            </a:r>
            <a:r>
              <a:rPr lang="en-US" dirty="0" smtClean="0"/>
              <a:t>conceptual unit</a:t>
            </a:r>
          </a:p>
          <a:p>
            <a:r>
              <a:rPr lang="en-US" dirty="0" smtClean="0"/>
              <a:t>Any </a:t>
            </a:r>
            <a:r>
              <a:rPr lang="en-US" dirty="0"/>
              <a:t>sort of content can be put inside the &lt;div&gt; </a:t>
            </a:r>
            <a:r>
              <a:rPr lang="en-US" dirty="0" smtClean="0"/>
              <a:t>tag</a:t>
            </a:r>
          </a:p>
          <a:p>
            <a:r>
              <a:rPr lang="en-US" dirty="0"/>
              <a:t>As a </a:t>
            </a:r>
            <a:r>
              <a:rPr lang="en-US" dirty="0" smtClean="0"/>
              <a:t>container</a:t>
            </a:r>
            <a:r>
              <a:rPr lang="en-US" dirty="0"/>
              <a:t>, the &lt;div&gt; element does not inherently represent anything. </a:t>
            </a:r>
            <a:endParaRPr lang="en-US" dirty="0" smtClean="0"/>
          </a:p>
          <a:p>
            <a:r>
              <a:rPr lang="en-US" dirty="0" smtClean="0"/>
              <a:t>It’s used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group content so it can be easily styled </a:t>
            </a:r>
            <a:r>
              <a:rPr lang="en-US" dirty="0"/>
              <a:t>using </a:t>
            </a:r>
            <a:r>
              <a:rPr lang="en-US" dirty="0" err="1" smtClean="0"/>
              <a:t>css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697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&lt;Span&gt;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span offers the same benefits as the div element, except it is used for </a:t>
            </a:r>
            <a:r>
              <a:rPr lang="en-US" b="1" dirty="0">
                <a:solidFill>
                  <a:srgbClr val="00B050"/>
                </a:solidFill>
              </a:rPr>
              <a:t>phrase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elements 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spans are </a:t>
            </a:r>
            <a:r>
              <a:rPr lang="en-US" b="1" u="sng" dirty="0"/>
              <a:t>inline </a:t>
            </a:r>
            <a:r>
              <a:rPr lang="en-US" b="1" u="sng" dirty="0" smtClean="0"/>
              <a:t>elements</a:t>
            </a:r>
            <a:r>
              <a:rPr lang="en-US" dirty="0"/>
              <a:t>, they can only contain text and other inline elements </a:t>
            </a:r>
            <a:endParaRPr lang="en-US" dirty="0" smtClean="0"/>
          </a:p>
          <a:p>
            <a:pPr lvl="1" algn="just"/>
            <a:r>
              <a:rPr lang="en-US" dirty="0" smtClean="0"/>
              <a:t>You </a:t>
            </a:r>
            <a:r>
              <a:rPr lang="en-US" dirty="0"/>
              <a:t>cannot put headings, lists, </a:t>
            </a:r>
            <a:r>
              <a:rPr lang="en-US" dirty="0" smtClean="0"/>
              <a:t>div, </a:t>
            </a:r>
            <a:r>
              <a:rPr lang="en-US" dirty="0"/>
              <a:t>and so on, in </a:t>
            </a:r>
            <a:r>
              <a:rPr lang="en-US" dirty="0" smtClean="0"/>
              <a:t>a span</a:t>
            </a:r>
          </a:p>
          <a:p>
            <a:pPr algn="just"/>
            <a:r>
              <a:rPr lang="en-US" dirty="0"/>
              <a:t>In this example, each telephone number is marked </a:t>
            </a:r>
            <a:r>
              <a:rPr lang="en-US" dirty="0" smtClean="0"/>
              <a:t>up as </a:t>
            </a:r>
            <a:r>
              <a:rPr lang="en-US" dirty="0"/>
              <a:t>a span and classified as “</a:t>
            </a:r>
            <a:r>
              <a:rPr lang="en-US" dirty="0" err="1"/>
              <a:t>tel</a:t>
            </a:r>
            <a:r>
              <a:rPr lang="en-US" dirty="0"/>
              <a:t>”:</a:t>
            </a:r>
          </a:p>
          <a:p>
            <a:pPr lvl="1" algn="just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Abebe</a:t>
            </a:r>
            <a:r>
              <a:rPr lang="en-US" dirty="0" smtClean="0"/>
              <a:t>: </a:t>
            </a:r>
            <a:r>
              <a:rPr lang="en-US" dirty="0"/>
              <a:t>&lt;span class="</a:t>
            </a:r>
            <a:r>
              <a:rPr lang="en-US" dirty="0" err="1"/>
              <a:t>tel</a:t>
            </a:r>
            <a:r>
              <a:rPr lang="en-US" dirty="0" smtClean="0"/>
              <a:t>"&gt;0114898989&lt;/</a:t>
            </a:r>
            <a:r>
              <a:rPr lang="en-US" dirty="0"/>
              <a:t>span&gt;&lt;/li&gt;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li&gt;John: </a:t>
            </a:r>
            <a:r>
              <a:rPr lang="en-US" dirty="0"/>
              <a:t>&lt;span class="</a:t>
            </a:r>
            <a:r>
              <a:rPr lang="en-US" dirty="0" err="1"/>
              <a:t>tel</a:t>
            </a:r>
            <a:r>
              <a:rPr lang="en-US" dirty="0" smtClean="0"/>
              <a:t>"&gt;0112710945&lt;/</a:t>
            </a:r>
            <a:r>
              <a:rPr lang="en-US" dirty="0"/>
              <a:t>span&gt;&lt;/li&gt;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li&gt;Lemma: </a:t>
            </a:r>
            <a:r>
              <a:rPr lang="en-US" dirty="0"/>
              <a:t>&lt;span class="</a:t>
            </a:r>
            <a:r>
              <a:rPr lang="en-US" dirty="0" err="1"/>
              <a:t>tel</a:t>
            </a:r>
            <a:r>
              <a:rPr lang="en-US" dirty="0" smtClean="0"/>
              <a:t>"&gt;0112106390&lt;/</a:t>
            </a:r>
            <a:r>
              <a:rPr lang="en-US" dirty="0"/>
              <a:t>span&gt;&lt;/li&gt;</a:t>
            </a:r>
          </a:p>
          <a:p>
            <a:pPr lvl="1" algn="just"/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Zenebech</a:t>
            </a:r>
            <a:r>
              <a:rPr lang="en-US" dirty="0" smtClean="0"/>
              <a:t>: </a:t>
            </a:r>
            <a:r>
              <a:rPr lang="en-US" dirty="0"/>
              <a:t>&lt;span class="</a:t>
            </a:r>
            <a:r>
              <a:rPr lang="en-US" dirty="0" err="1"/>
              <a:t>tel</a:t>
            </a:r>
            <a:r>
              <a:rPr lang="en-US" dirty="0" smtClean="0"/>
              <a:t>"&gt;0112221987&lt;/</a:t>
            </a:r>
            <a:r>
              <a:rPr lang="en-US" dirty="0"/>
              <a:t>span&gt;&lt;/li&gt;</a:t>
            </a:r>
          </a:p>
          <a:p>
            <a:pPr lvl="1" algn="just"/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126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section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Prior to HTML5, there </a:t>
            </a:r>
            <a:r>
              <a:rPr lang="en-US" dirty="0" smtClean="0"/>
              <a:t>was no </a:t>
            </a:r>
            <a:r>
              <a:rPr lang="en-US" dirty="0"/>
              <a:t>way to group </a:t>
            </a:r>
            <a:r>
              <a:rPr lang="en-US" dirty="0" smtClean="0"/>
              <a:t>elements into </a:t>
            </a:r>
            <a:r>
              <a:rPr lang="en-US" dirty="0"/>
              <a:t>larger parts other than wrapping them in </a:t>
            </a:r>
            <a:r>
              <a:rPr lang="en-US" dirty="0" smtClean="0"/>
              <a:t>a generic </a:t>
            </a:r>
            <a:r>
              <a:rPr lang="en-US" dirty="0"/>
              <a:t>division (div) </a:t>
            </a:r>
            <a:r>
              <a:rPr lang="en-US" dirty="0" smtClean="0"/>
              <a:t>element. </a:t>
            </a:r>
          </a:p>
          <a:p>
            <a:pPr algn="just"/>
            <a:r>
              <a:rPr lang="en-US" dirty="0" smtClean="0"/>
              <a:t>HTML5 introduced </a:t>
            </a:r>
            <a:r>
              <a:rPr lang="en-US" dirty="0"/>
              <a:t>new elements that give semantic meaning to sections of a </a:t>
            </a:r>
            <a:r>
              <a:rPr lang="en-US" dirty="0" smtClean="0"/>
              <a:t>typical </a:t>
            </a:r>
            <a:r>
              <a:rPr lang="en-US" dirty="0"/>
              <a:t>web page or application, including </a:t>
            </a:r>
            <a:endParaRPr lang="en-US" dirty="0" smtClean="0"/>
          </a:p>
          <a:p>
            <a:pPr lvl="2" algn="just"/>
            <a:r>
              <a:rPr lang="en-US" b="1" i="1" dirty="0" smtClean="0"/>
              <a:t>main</a:t>
            </a:r>
          </a:p>
          <a:p>
            <a:pPr lvl="2" algn="just"/>
            <a:r>
              <a:rPr lang="en-US" b="1" i="1" dirty="0" smtClean="0"/>
              <a:t>sections </a:t>
            </a:r>
            <a:r>
              <a:rPr lang="en-US" b="1" i="1" dirty="0"/>
              <a:t>(section), </a:t>
            </a:r>
            <a:endParaRPr lang="en-US" b="1" i="1" dirty="0" smtClean="0"/>
          </a:p>
          <a:p>
            <a:pPr lvl="2" algn="just"/>
            <a:r>
              <a:rPr lang="en-US" b="1" i="1" dirty="0" smtClean="0"/>
              <a:t>articles </a:t>
            </a:r>
            <a:r>
              <a:rPr lang="en-US" b="1" i="1" dirty="0"/>
              <a:t>(article</a:t>
            </a:r>
            <a:r>
              <a:rPr lang="en-US" b="1" i="1" dirty="0" smtClean="0"/>
              <a:t>), </a:t>
            </a:r>
          </a:p>
          <a:p>
            <a:pPr lvl="2" algn="just"/>
            <a:r>
              <a:rPr lang="en-US" b="1" i="1" dirty="0" smtClean="0"/>
              <a:t>navigation </a:t>
            </a:r>
            <a:r>
              <a:rPr lang="en-US" b="1" i="1" dirty="0"/>
              <a:t>(</a:t>
            </a:r>
            <a:r>
              <a:rPr lang="en-US" b="1" i="1" dirty="0" err="1"/>
              <a:t>nav</a:t>
            </a:r>
            <a:r>
              <a:rPr lang="en-US" b="1" i="1" dirty="0"/>
              <a:t>), </a:t>
            </a:r>
            <a:endParaRPr lang="en-US" b="1" i="1" dirty="0" smtClean="0"/>
          </a:p>
          <a:p>
            <a:pPr lvl="2" algn="just"/>
            <a:r>
              <a:rPr lang="en-US" b="1" i="1" dirty="0" smtClean="0"/>
              <a:t>tangentially </a:t>
            </a:r>
            <a:r>
              <a:rPr lang="en-US" b="1" i="1" dirty="0"/>
              <a:t>related content (aside), </a:t>
            </a:r>
            <a:endParaRPr lang="en-US" b="1" i="1" dirty="0" smtClean="0"/>
          </a:p>
          <a:p>
            <a:pPr lvl="2" algn="just"/>
            <a:r>
              <a:rPr lang="en-US" b="1" i="1" dirty="0" smtClean="0"/>
              <a:t>headers </a:t>
            </a:r>
            <a:r>
              <a:rPr lang="en-US" b="1" i="1" dirty="0"/>
              <a:t>(header), </a:t>
            </a:r>
            <a:r>
              <a:rPr lang="en-US" b="1" i="1" dirty="0" smtClean="0"/>
              <a:t>and </a:t>
            </a:r>
          </a:p>
          <a:p>
            <a:pPr lvl="2" algn="just"/>
            <a:r>
              <a:rPr lang="en-US" b="1" i="1" dirty="0" smtClean="0"/>
              <a:t>footers </a:t>
            </a:r>
            <a:r>
              <a:rPr lang="en-US" b="1" i="1" dirty="0"/>
              <a:t>(footer</a:t>
            </a:r>
            <a:r>
              <a:rPr lang="en-US" b="1" i="1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3146702"/>
            <a:ext cx="3891280" cy="29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25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sectioning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has </a:t>
            </a:r>
            <a:r>
              <a:rPr lang="en-US" dirty="0" smtClean="0"/>
              <a:t>different </a:t>
            </a:r>
            <a:r>
              <a:rPr lang="en-US" dirty="0"/>
              <a:t>semantic elements that define the different parts of a web page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&lt;main&gt; </a:t>
            </a:r>
            <a:r>
              <a:rPr lang="en-US" dirty="0"/>
              <a:t>- Defines </a:t>
            </a:r>
            <a:r>
              <a:rPr lang="en-US" dirty="0" smtClean="0"/>
              <a:t>primary </a:t>
            </a:r>
            <a:r>
              <a:rPr lang="en-US" dirty="0"/>
              <a:t>content area of page or app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header&gt; - Defines a header for a document or a section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nav</a:t>
            </a:r>
            <a:r>
              <a:rPr lang="en-US" dirty="0"/>
              <a:t>&gt; - Defines a set of navigation links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section&gt; - Defines a section in a document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article&gt; - Defines an independent, self-contained content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aside&gt; - Defines content aside from the content (like a sidebar)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footer&gt; - Defines a footer for a document or a </a:t>
            </a:r>
            <a:r>
              <a:rPr lang="en-US" dirty="0" smtClean="0"/>
              <a:t>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Block and </a:t>
            </a:r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HTML has 2 main types of </a:t>
            </a:r>
            <a:r>
              <a:rPr lang="en-US" dirty="0" smtClean="0"/>
              <a:t>elements</a:t>
            </a:r>
          </a:p>
          <a:p>
            <a:pPr lvl="1" algn="just"/>
            <a:r>
              <a:rPr lang="en-US" dirty="0" smtClean="0"/>
              <a:t>Block elements</a:t>
            </a:r>
          </a:p>
          <a:p>
            <a:pPr lvl="1" algn="just"/>
            <a:r>
              <a:rPr lang="en-US" dirty="0" smtClean="0"/>
              <a:t>Inline elements</a:t>
            </a:r>
          </a:p>
          <a:p>
            <a:pPr algn="just"/>
            <a:r>
              <a:rPr lang="en-US" b="1" dirty="0"/>
              <a:t>Block</a:t>
            </a:r>
            <a:r>
              <a:rPr lang="en-US" dirty="0"/>
              <a:t> elements are meant to structure the main parts of your page, by dividing your content in coherent blocks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While paragraphs and lists are meant to identify whole </a:t>
            </a:r>
            <a:r>
              <a:rPr lang="en-US" b="1" dirty="0"/>
              <a:t>blocks</a:t>
            </a:r>
            <a:r>
              <a:rPr lang="en-US" dirty="0"/>
              <a:t> of text, we sometimes want to provide meaning to a word (or a few words) </a:t>
            </a:r>
            <a:r>
              <a:rPr lang="en-US" i="1" dirty="0"/>
              <a:t>within</a:t>
            </a:r>
            <a:r>
              <a:rPr lang="en-US" dirty="0"/>
              <a:t> a text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Inline</a:t>
            </a:r>
            <a:r>
              <a:rPr lang="en-US" dirty="0"/>
              <a:t> elements are meant to differentiate </a:t>
            </a:r>
            <a:r>
              <a:rPr lang="en-US" i="1" dirty="0"/>
              <a:t>part</a:t>
            </a:r>
            <a:r>
              <a:rPr lang="en-US" dirty="0"/>
              <a:t> of a text, to give it a particular function or meaning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6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CHAPTER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Level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Block </a:t>
            </a:r>
            <a:r>
              <a:rPr lang="en-US" dirty="0"/>
              <a:t>level elements take up as much space as possible by default. </a:t>
            </a:r>
            <a:r>
              <a:rPr lang="en-US" dirty="0" smtClean="0"/>
              <a:t>Each </a:t>
            </a:r>
            <a:r>
              <a:rPr lang="en-US" dirty="0"/>
              <a:t>block level element will start a new line on the page, stacking vertically down the page.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p</a:t>
            </a:r>
            <a:r>
              <a:rPr lang="en-US" dirty="0"/>
              <a:t> element is an example of a block level element. Each new paragraph tag will appear on its own line vertically. </a:t>
            </a:r>
            <a:endParaRPr lang="en-US" dirty="0" smtClean="0"/>
          </a:p>
          <a:p>
            <a:pPr lvl="1" algn="just"/>
            <a:r>
              <a:rPr lang="en-US" dirty="0" smtClean="0"/>
              <a:t>Paragraphs </a:t>
            </a:r>
            <a:r>
              <a:rPr lang="en-US" dirty="0"/>
              <a:t>with longer content will stretch all the way to the edge of the page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Examples of block level elements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 smtClean="0"/>
              <a:t>&lt;</a:t>
            </a:r>
            <a:r>
              <a:rPr lang="en-US" dirty="0"/>
              <a:t>p&gt;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err="1"/>
              <a:t>ol</a:t>
            </a:r>
            <a:r>
              <a:rPr lang="en-US" dirty="0"/>
              <a:t>&gt;, &lt;</a:t>
            </a:r>
            <a:r>
              <a:rPr lang="en-US" dirty="0" err="1"/>
              <a:t>ul</a:t>
            </a:r>
            <a:r>
              <a:rPr lang="en-US" dirty="0"/>
              <a:t>&gt;, &lt;dl</a:t>
            </a:r>
            <a:r>
              <a:rPr lang="en-US" dirty="0" smtClean="0"/>
              <a:t>&gt;</a:t>
            </a:r>
          </a:p>
          <a:p>
            <a:pPr algn="just"/>
            <a:r>
              <a:rPr lang="en-US" dirty="0" smtClean="0"/>
              <a:t>All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</a:t>
            </a:r>
            <a:r>
              <a:rPr lang="en-US" dirty="0" smtClean="0"/>
              <a:t>Elements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2" b="37525"/>
          <a:stretch/>
        </p:blipFill>
        <p:spPr>
          <a:xfrm>
            <a:off x="1219199" y="4036291"/>
            <a:ext cx="8201891" cy="21613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6" b="33468"/>
          <a:stretch/>
        </p:blipFill>
        <p:spPr>
          <a:xfrm>
            <a:off x="1219200" y="1496292"/>
            <a:ext cx="8201891" cy="22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Inline elements display in a line. They do not force the text after them to a new line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An anchor (or link) is an example of an inline element. You can put several links in a row, and they will display in a line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Examples of inline elements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 smtClean="0"/>
              <a:t>&lt;</a:t>
            </a:r>
            <a:r>
              <a:rPr lang="en-US" dirty="0"/>
              <a:t>a&gt;</a:t>
            </a:r>
          </a:p>
          <a:p>
            <a:pPr algn="just"/>
            <a:r>
              <a:rPr lang="en-US" dirty="0" smtClean="0"/>
              <a:t>&lt;</a:t>
            </a:r>
            <a:r>
              <a:rPr lang="en-US" dirty="0"/>
              <a:t>strong&gt;, &lt;</a:t>
            </a:r>
            <a:r>
              <a:rPr lang="en-US" dirty="0" err="1"/>
              <a:t>em</a:t>
            </a:r>
            <a:r>
              <a:rPr lang="en-US" dirty="0"/>
              <a:t>&gt;, &lt;b&gt;, &lt;</a:t>
            </a:r>
            <a:r>
              <a:rPr lang="en-US" dirty="0" err="1"/>
              <a:t>i</a:t>
            </a:r>
            <a:r>
              <a:rPr lang="en-US" dirty="0"/>
              <a:t>&gt;, &lt;q&gt;, </a:t>
            </a:r>
            <a:r>
              <a:rPr lang="en-US" dirty="0" smtClean="0"/>
              <a:t>&lt;cite&gt;</a:t>
            </a:r>
            <a:endParaRPr lang="en-US" dirty="0"/>
          </a:p>
          <a:p>
            <a:pPr algn="just"/>
            <a:r>
              <a:rPr lang="en-US" dirty="0" smtClean="0"/>
              <a:t>&lt;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endParaRPr lang="en-US" dirty="0"/>
          </a:p>
          <a:p>
            <a:pPr algn="just"/>
            <a:r>
              <a:rPr lang="en-US" dirty="0" smtClean="0"/>
              <a:t>Inline </a:t>
            </a:r>
            <a:r>
              <a:rPr lang="en-US" dirty="0"/>
              <a:t>elements cannot contain block level </a:t>
            </a:r>
            <a:r>
              <a:rPr lang="en-US" dirty="0" smtClean="0"/>
              <a:t>elements</a:t>
            </a:r>
            <a:endParaRPr lang="en-US" dirty="0"/>
          </a:p>
          <a:p>
            <a:pPr lvl="1" algn="just"/>
            <a:r>
              <a:rPr lang="en-US" dirty="0"/>
              <a:t>For example, you cannot wrap an &lt;</a:t>
            </a:r>
            <a:r>
              <a:rPr lang="en-US" dirty="0" err="1"/>
              <a:t>em</a:t>
            </a:r>
            <a:r>
              <a:rPr lang="en-US" dirty="0"/>
              <a:t>&gt; around two </a:t>
            </a:r>
            <a:r>
              <a:rPr lang="en-US" dirty="0" smtClean="0"/>
              <a:t>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Level </a:t>
            </a:r>
            <a:r>
              <a:rPr lang="en-US" dirty="0"/>
              <a:t>Elements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3" b="33283"/>
          <a:stretch/>
        </p:blipFill>
        <p:spPr>
          <a:xfrm>
            <a:off x="1126835" y="1671782"/>
            <a:ext cx="8552873" cy="17087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1" r="1591" b="34007"/>
          <a:stretch/>
        </p:blipFill>
        <p:spPr>
          <a:xfrm>
            <a:off x="1126836" y="3634653"/>
            <a:ext cx="8552873" cy="23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2327</TotalTime>
  <Words>3881</Words>
  <Application>Microsoft Office PowerPoint</Application>
  <PresentationFormat>Widescreen</PresentationFormat>
  <Paragraphs>398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 Unicode MS</vt:lpstr>
      <vt:lpstr>Arial</vt:lpstr>
      <vt:lpstr>Calibri</vt:lpstr>
      <vt:lpstr>Franklin Gothic Book</vt:lpstr>
      <vt:lpstr>Perpetua</vt:lpstr>
      <vt:lpstr>StarSymbol</vt:lpstr>
      <vt:lpstr>Wingdings 2</vt:lpstr>
      <vt:lpstr>Equity</vt:lpstr>
      <vt:lpstr>HTML</vt:lpstr>
      <vt:lpstr>Icebreaker exercise</vt:lpstr>
      <vt:lpstr>Icebreaker exercise</vt:lpstr>
      <vt:lpstr>Solution</vt:lpstr>
      <vt:lpstr>HTML Block and Inline elements</vt:lpstr>
      <vt:lpstr>Block Level Elements</vt:lpstr>
      <vt:lpstr>Block Level Elements example</vt:lpstr>
      <vt:lpstr>Inline elements</vt:lpstr>
      <vt:lpstr>Inline Level Elements example</vt:lpstr>
      <vt:lpstr>Takeaway questions</vt:lpstr>
      <vt:lpstr>HTML Forms</vt:lpstr>
      <vt:lpstr>The Form Element &lt;form&gt; &lt;/form&gt;</vt:lpstr>
      <vt:lpstr>Example</vt:lpstr>
      <vt:lpstr>Takeaway questions</vt:lpstr>
      <vt:lpstr>The Form Element cont’d</vt:lpstr>
      <vt:lpstr>When to use GET and POST</vt:lpstr>
      <vt:lpstr>Takeaway questions</vt:lpstr>
      <vt:lpstr>Form Control</vt:lpstr>
      <vt:lpstr>&lt;input&gt;</vt:lpstr>
      <vt:lpstr>Attributes for the &lt;input&gt; element</vt:lpstr>
      <vt:lpstr>Multiline text-entry field</vt:lpstr>
      <vt:lpstr>Specialized Text-Entry Fields</vt:lpstr>
      <vt:lpstr>Specialized Text-Entry Fields</vt:lpstr>
      <vt:lpstr>submit and reset buttons</vt:lpstr>
      <vt:lpstr>submit and reset buttons</vt:lpstr>
      <vt:lpstr>Takeaway question</vt:lpstr>
      <vt:lpstr>More Buttons</vt:lpstr>
      <vt:lpstr>Radio and Checkbox Buttons</vt:lpstr>
      <vt:lpstr>Takeaway exercise</vt:lpstr>
      <vt:lpstr>Solution</vt:lpstr>
      <vt:lpstr>Solution</vt:lpstr>
      <vt:lpstr>Ice breaker exercise</vt:lpstr>
      <vt:lpstr>Menus</vt:lpstr>
      <vt:lpstr>The &lt;select&gt; Element (cont’d)</vt:lpstr>
      <vt:lpstr>Takeaway question</vt:lpstr>
      <vt:lpstr>File Selection Control</vt:lpstr>
      <vt:lpstr>Date and Time Controls </vt:lpstr>
      <vt:lpstr>Takeaway question</vt:lpstr>
      <vt:lpstr>Numerical Inputs</vt:lpstr>
      <vt:lpstr>Color Selector </vt:lpstr>
      <vt:lpstr>Form Accessibility Features</vt:lpstr>
      <vt:lpstr>The &lt;label&gt; Element</vt:lpstr>
      <vt:lpstr>&lt;fieldset&gt; and &lt;legend&gt; Elements</vt:lpstr>
      <vt:lpstr>Takeaway exercise</vt:lpstr>
      <vt:lpstr>Generic Elements (div and span)</vt:lpstr>
      <vt:lpstr>&lt;div&gt; Element</vt:lpstr>
      <vt:lpstr>&lt;Span&gt; Element</vt:lpstr>
      <vt:lpstr>HTML section elements</vt:lpstr>
      <vt:lpstr>Semantic sectioning elements</vt:lpstr>
      <vt:lpstr>END OF CHAPTER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Entities</dc:title>
  <dc:creator>Amina</dc:creator>
  <cp:lastModifiedBy>Amina</cp:lastModifiedBy>
  <cp:revision>130</cp:revision>
  <dcterms:created xsi:type="dcterms:W3CDTF">2023-10-20T08:45:44Z</dcterms:created>
  <dcterms:modified xsi:type="dcterms:W3CDTF">2023-11-01T06:59:50Z</dcterms:modified>
</cp:coreProperties>
</file>