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84" r:id="rId2"/>
  </p:sldMasterIdLst>
  <p:notesMasterIdLst>
    <p:notesMasterId r:id="rId93"/>
  </p:notesMasterIdLst>
  <p:sldIdLst>
    <p:sldId id="256" r:id="rId3"/>
    <p:sldId id="257" r:id="rId4"/>
    <p:sldId id="259" r:id="rId5"/>
    <p:sldId id="260" r:id="rId6"/>
    <p:sldId id="261" r:id="rId7"/>
    <p:sldId id="327" r:id="rId8"/>
    <p:sldId id="262" r:id="rId9"/>
    <p:sldId id="263" r:id="rId10"/>
    <p:sldId id="264" r:id="rId11"/>
    <p:sldId id="265" r:id="rId12"/>
    <p:sldId id="266" r:id="rId13"/>
    <p:sldId id="267" r:id="rId14"/>
    <p:sldId id="268" r:id="rId15"/>
    <p:sldId id="269" r:id="rId16"/>
    <p:sldId id="270" r:id="rId17"/>
    <p:sldId id="274" r:id="rId18"/>
    <p:sldId id="278" r:id="rId19"/>
    <p:sldId id="279" r:id="rId20"/>
    <p:sldId id="280" r:id="rId21"/>
    <p:sldId id="282" r:id="rId22"/>
    <p:sldId id="283" r:id="rId23"/>
    <p:sldId id="284" r:id="rId24"/>
    <p:sldId id="285" r:id="rId25"/>
    <p:sldId id="288" r:id="rId26"/>
    <p:sldId id="290" r:id="rId27"/>
    <p:sldId id="292" r:id="rId28"/>
    <p:sldId id="294" r:id="rId29"/>
    <p:sldId id="328" r:id="rId30"/>
    <p:sldId id="299" r:id="rId31"/>
    <p:sldId id="300" r:id="rId32"/>
    <p:sldId id="301" r:id="rId33"/>
    <p:sldId id="302" r:id="rId34"/>
    <p:sldId id="303"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369" r:id="rId74"/>
    <p:sldId id="370" r:id="rId75"/>
    <p:sldId id="387" r:id="rId76"/>
    <p:sldId id="371" r:id="rId77"/>
    <p:sldId id="372" r:id="rId78"/>
    <p:sldId id="373" r:id="rId79"/>
    <p:sldId id="374" r:id="rId80"/>
    <p:sldId id="375" r:id="rId81"/>
    <p:sldId id="376" r:id="rId82"/>
    <p:sldId id="377" r:id="rId83"/>
    <p:sldId id="378" r:id="rId84"/>
    <p:sldId id="379" r:id="rId85"/>
    <p:sldId id="380" r:id="rId86"/>
    <p:sldId id="381" r:id="rId87"/>
    <p:sldId id="382" r:id="rId88"/>
    <p:sldId id="383" r:id="rId89"/>
    <p:sldId id="384" r:id="rId90"/>
    <p:sldId id="385" r:id="rId91"/>
    <p:sldId id="386" r:id="rId92"/>
  </p:sldIdLst>
  <p:sldSz cx="9144000" cy="6858000" type="screen4x3"/>
  <p:notesSz cx="6858000" cy="9144000"/>
  <p:embeddedFontLst>
    <p:embeddedFont>
      <p:font typeface="Wingdings 2" panose="05020102010507070707" pitchFamily="18" charset="2"/>
      <p:regular r:id="rId94"/>
    </p:embeddedFont>
    <p:embeddedFont>
      <p:font typeface="Franklin Gothic Book" panose="020B0503020102020204" pitchFamily="34" charset="0"/>
      <p:regular r:id="rId95"/>
      <p:italic r:id="rId96"/>
    </p:embeddedFont>
    <p:embeddedFont>
      <p:font typeface="Libre Franklin" panose="020B0604020202020204" charset="0"/>
      <p:regular r:id="rId97"/>
      <p:bold r:id="rId98"/>
      <p:italic r:id="rId99"/>
      <p:boldItalic r:id="rId100"/>
    </p:embeddedFont>
    <p:embeddedFont>
      <p:font typeface="Calibri" panose="020F0502020204030204" pitchFamily="34" charset="0"/>
      <p:regular r:id="rId101"/>
      <p:bold r:id="rId102"/>
      <p:italic r:id="rId103"/>
      <p:boldItalic r:id="rId104"/>
    </p:embeddedFont>
    <p:embeddedFont>
      <p:font typeface="Perpetua" panose="02020502060401020303" pitchFamily="18"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ilZgGEQSB2PCHfCAWJHEpVPH6u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E21348-AA59-4E67-8B6A-5B91B5C1E5F5}">
  <a:tblStyle styleId="{C3E21348-AA59-4E67-8B6A-5B91B5C1E5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67" autoAdjust="0"/>
  </p:normalViewPr>
  <p:slideViewPr>
    <p:cSldViewPr snapToGrid="0">
      <p:cViewPr varScale="1">
        <p:scale>
          <a:sx n="61" d="100"/>
          <a:sy n="61" d="100"/>
        </p:scale>
        <p:origin x="144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font" Target="fonts/font14.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9.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font" Target="fonts/font2.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0.fntdata"/><Relationship Id="rId108" Type="http://schemas.openxmlformats.org/officeDocument/2006/relationships/font" Target="fonts/font15.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3.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customschemas.google.com/relationships/presentationmetadata" Target="meta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4.fntdata"/><Relationship Id="rId104" Type="http://schemas.openxmlformats.org/officeDocument/2006/relationships/font" Target="fonts/font1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7.fntdata"/><Relationship Id="rId105"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font" Target="fonts/font5.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csszengarden.com/214/page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295" name="Google Shape;29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Arial"/>
              <a:buNone/>
            </a:pPr>
            <a:endParaRPr/>
          </a:p>
        </p:txBody>
      </p:sp>
      <p:sp>
        <p:nvSpPr>
          <p:cNvPr id="388" name="Google Shape;38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CSS introduces the concepts of pseudo-classes  to permit formatting based on information that lies outside the document tree.</a:t>
            </a:r>
          </a:p>
          <a:p>
            <a:pPr marL="0" lvl="0" indent="0" algn="l" rtl="0">
              <a:spcBef>
                <a:spcPts val="0"/>
              </a:spcBef>
              <a:spcAft>
                <a:spcPts val="0"/>
              </a:spcAft>
              <a:buNone/>
            </a:pPr>
            <a:r>
              <a:rPr lang="en-US" dirty="0" smtClean="0"/>
              <a:t>Pseudo-classes refer to elements that are grouped dynamically (e.g., all links that have been visited, ) </a:t>
            </a:r>
          </a:p>
          <a:p>
            <a:pPr marL="0" lvl="0" indent="0" algn="l" rtl="0">
              <a:spcBef>
                <a:spcPts val="0"/>
              </a:spcBef>
              <a:spcAft>
                <a:spcPts val="0"/>
              </a:spcAft>
              <a:buNone/>
            </a:pPr>
            <a:endParaRPr dirty="0"/>
          </a:p>
        </p:txBody>
      </p:sp>
      <p:sp>
        <p:nvSpPr>
          <p:cNvPr id="481" name="Google Shape;481;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If you want all text elements to be rendered in the Verdana font face, you could write separate style rules for every element in the document or write a single style rule that applies the font-face property to the body element</a:t>
            </a:r>
            <a:endParaRPr/>
          </a:p>
        </p:txBody>
      </p:sp>
      <p:sp>
        <p:nvSpPr>
          <p:cNvPr id="407" name="Google Shape;407;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973980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95250" algn="l" rtl="0">
              <a:lnSpc>
                <a:spcPct val="100000"/>
              </a:lnSpc>
              <a:spcBef>
                <a:spcPts val="0"/>
              </a:spcBef>
              <a:spcAft>
                <a:spcPts val="0"/>
              </a:spcAft>
              <a:buClr>
                <a:schemeClr val="dk1"/>
              </a:buClr>
              <a:buSzPts val="1200"/>
              <a:buFont typeface="Arial"/>
              <a:buNone/>
            </a:pPr>
            <a:endParaRPr/>
          </a:p>
        </p:txBody>
      </p:sp>
      <p:sp>
        <p:nvSpPr>
          <p:cNvPr id="220" name="Google Shape;22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Check out CSS Zen Garden: </a:t>
            </a:r>
            <a:r>
              <a:rPr lang="en-US" sz="1200" u="sng">
                <a:solidFill>
                  <a:schemeClr val="hlink"/>
                </a:solidFill>
                <a:hlinkClick r:id="rId3"/>
              </a:rPr>
              <a:t>https://www.csszengarden.com/214/page1/</a:t>
            </a:r>
            <a:r>
              <a:rPr lang="en-US" sz="1200"/>
              <a:t> </a:t>
            </a:r>
            <a:endParaRPr/>
          </a:p>
        </p:txBody>
      </p:sp>
      <p:sp>
        <p:nvSpPr>
          <p:cNvPr id="563" name="Google Shape;563;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200"/>
              <a:buFont typeface="Arial"/>
              <a:buChar char="•"/>
            </a:pPr>
            <a:r>
              <a:rPr lang="en-US"/>
              <a:t>Inline styles are problematic in that they intersperse presentation information into the structural markup. </a:t>
            </a:r>
            <a:endParaRPr/>
          </a:p>
          <a:p>
            <a:pPr marL="171450" marR="0" lvl="0" indent="-171450" algn="l" rtl="0">
              <a:lnSpc>
                <a:spcPct val="100000"/>
              </a:lnSpc>
              <a:spcBef>
                <a:spcPts val="0"/>
              </a:spcBef>
              <a:spcAft>
                <a:spcPts val="0"/>
              </a:spcAft>
              <a:buClr>
                <a:schemeClr val="dk1"/>
              </a:buClr>
              <a:buSzPts val="1200"/>
              <a:buFont typeface="Arial"/>
              <a:buChar char="•"/>
            </a:pPr>
            <a:r>
              <a:rPr lang="en-US"/>
              <a:t>They also make it more difficult to make changes because every style attribute must be hunted down in the source </a:t>
            </a:r>
            <a:endParaRPr/>
          </a:p>
        </p:txBody>
      </p:sp>
      <p:sp>
        <p:nvSpPr>
          <p:cNvPr id="588" name="Google Shape;588;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just"/>
            <a:r>
              <a:rPr lang="en-US" dirty="0" smtClean="0"/>
              <a:t>CSS allows RGB color values to be specified in a number of formats:</a:t>
            </a:r>
          </a:p>
          <a:p>
            <a:pPr lvl="1" algn="just"/>
            <a:r>
              <a:rPr lang="en-US" dirty="0" smtClean="0"/>
              <a:t>color: </a:t>
            </a:r>
            <a:r>
              <a:rPr lang="en-US" dirty="0" err="1" smtClean="0"/>
              <a:t>rgb</a:t>
            </a:r>
            <a:r>
              <a:rPr lang="en-US" dirty="0" smtClean="0"/>
              <a:t>(200, 178, 230);</a:t>
            </a:r>
          </a:p>
          <a:p>
            <a:pPr lvl="1" algn="just"/>
            <a:r>
              <a:rPr lang="en-US" dirty="0" smtClean="0"/>
              <a:t>color: </a:t>
            </a:r>
            <a:r>
              <a:rPr lang="en-US" dirty="0" err="1" smtClean="0"/>
              <a:t>rgb</a:t>
            </a:r>
            <a:r>
              <a:rPr lang="en-US" dirty="0" smtClean="0"/>
              <a:t>(78%, 70%, 90%);</a:t>
            </a:r>
          </a:p>
          <a:p>
            <a:pPr lvl="1" algn="just"/>
            <a:r>
              <a:rPr lang="en-US" dirty="0" smtClean="0"/>
              <a:t>color: #C8B2E6; (</a:t>
            </a:r>
            <a:r>
              <a:rPr lang="en-US" i="1" dirty="0" smtClean="0"/>
              <a:t>the six-digit hexadecimal version (or hex))</a:t>
            </a:r>
          </a:p>
        </p:txBody>
      </p:sp>
      <p:sp>
        <p:nvSpPr>
          <p:cNvPr id="4" name="Slide Number Placeholder 3"/>
          <p:cNvSpPr>
            <a:spLocks noGrp="1"/>
          </p:cNvSpPr>
          <p:nvPr>
            <p:ph type="sldNum" sz="quarter" idx="10"/>
          </p:nvPr>
        </p:nvSpPr>
        <p:spPr/>
        <p:txBody>
          <a:bodyPr/>
          <a:lstStyle/>
          <a:p>
            <a:fld id="{4C6D1F09-FF97-4A7B-96F1-F15ACCCAD5BD}" type="slidenum">
              <a:rPr lang="en-US" smtClean="0"/>
              <a:pPr/>
              <a:t>40</a:t>
            </a:fld>
            <a:endParaRPr lang="en-US"/>
          </a:p>
        </p:txBody>
      </p:sp>
    </p:spTree>
    <p:extLst>
      <p:ext uri="{BB962C8B-B14F-4D97-AF65-F5344CB8AC3E}">
        <p14:creationId xmlns:p14="http://schemas.microsoft.com/office/powerpoint/2010/main" val="109277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Values: are the accepted values for the property. Could be Predefined keyword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Default: This is the value that will be used for the property by default, that is, if no other value is specified.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Applies to: Some properties apply only to certain types of elements, such as block or table elements.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Inherits: This </a:t>
            </a:r>
            <a:r>
              <a:rPr lang="en-US" sz="1200" kern="1200" smtClean="0">
                <a:solidFill>
                  <a:schemeClr val="tx1"/>
                </a:solidFill>
                <a:effectLst/>
                <a:latin typeface="+mn-lt"/>
                <a:ea typeface="+mn-ea"/>
                <a:cs typeface="+mn-cs"/>
              </a:rPr>
              <a:t>indicates that</a:t>
            </a:r>
            <a:r>
              <a:rPr lang="en-US" sz="1200" kern="1200" baseline="0" smtClean="0">
                <a:solidFill>
                  <a:schemeClr val="tx1"/>
                </a:solidFill>
                <a:effectLst/>
                <a:latin typeface="+mn-lt"/>
                <a:ea typeface="+mn-ea"/>
                <a:cs typeface="+mn-cs"/>
              </a:rPr>
              <a:t> t</a:t>
            </a:r>
            <a:r>
              <a:rPr lang="en-US" smtClean="0"/>
              <a:t>he </a:t>
            </a:r>
            <a:r>
              <a:rPr lang="en-US" dirty="0" smtClean="0"/>
              <a:t>child element will naturally inherit a CSS property with its value from the parent element if the CSS property is not specified</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C6D1F09-FF97-4A7B-96F1-F15ACCCAD5BD}" type="slidenum">
              <a:rPr lang="en-US" smtClean="0"/>
              <a:pPr/>
              <a:t>41</a:t>
            </a:fld>
            <a:endParaRPr lang="en-US"/>
          </a:p>
        </p:txBody>
      </p:sp>
    </p:spTree>
    <p:extLst>
      <p:ext uri="{BB962C8B-B14F-4D97-AF65-F5344CB8AC3E}">
        <p14:creationId xmlns:p14="http://schemas.microsoft.com/office/powerpoint/2010/main" val="2365730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68FA45-662D-4455-90DD-D30366754B37}" type="slidenum">
              <a:rPr lang="en-US" smtClean="0"/>
              <a:pPr/>
              <a:t>58</a:t>
            </a:fld>
            <a:endParaRPr lang="en-US"/>
          </a:p>
        </p:txBody>
      </p:sp>
    </p:spTree>
    <p:extLst>
      <p:ext uri="{BB962C8B-B14F-4D97-AF65-F5344CB8AC3E}">
        <p14:creationId xmlns:p14="http://schemas.microsoft.com/office/powerpoint/2010/main" val="503111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&lt;div class="important"&gt; &lt;p&gt;This is a text&lt;/p&gt; &lt;/div&gt; </a:t>
            </a:r>
          </a:p>
          <a:p>
            <a:pPr marL="171450" indent="-171450">
              <a:buFont typeface="Arial" panose="020B0604020202020204" pitchFamily="34" charset="0"/>
              <a:buChar char="•"/>
            </a:pPr>
            <a:r>
              <a:rPr lang="en-US" dirty="0" smtClean="0"/>
              <a:t>p { font-style: italic; } </a:t>
            </a:r>
            <a:r>
              <a:rPr lang="en-US" dirty="0" err="1" smtClean="0"/>
              <a:t>div.important</a:t>
            </a:r>
            <a:r>
              <a:rPr lang="en-US" dirty="0" smtClean="0"/>
              <a:t> { font-style: inherit; }</a:t>
            </a:r>
            <a:endParaRPr lang="en-US" dirty="0"/>
          </a:p>
        </p:txBody>
      </p:sp>
      <p:sp>
        <p:nvSpPr>
          <p:cNvPr id="4" name="Slide Number Placeholder 3"/>
          <p:cNvSpPr>
            <a:spLocks noGrp="1"/>
          </p:cNvSpPr>
          <p:nvPr>
            <p:ph type="sldNum" sz="quarter" idx="10"/>
          </p:nvPr>
        </p:nvSpPr>
        <p:spPr/>
        <p:txBody>
          <a:bodyPr/>
          <a:lstStyle/>
          <a:p>
            <a:fld id="{4868FA45-662D-4455-90DD-D30366754B37}" type="slidenum">
              <a:rPr lang="en-US" smtClean="0"/>
              <a:pPr/>
              <a:t>61</a:t>
            </a:fld>
            <a:endParaRPr lang="en-US"/>
          </a:p>
        </p:txBody>
      </p:sp>
    </p:spTree>
    <p:extLst>
      <p:ext uri="{BB962C8B-B14F-4D97-AF65-F5344CB8AC3E}">
        <p14:creationId xmlns:p14="http://schemas.microsoft.com/office/powerpoint/2010/main" val="1710731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987191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Each part of the box model corresponds to a CSS property: </a:t>
            </a:r>
            <a:r>
              <a:rPr lang="en-US" i="1" dirty="0" smtClean="0"/>
              <a:t>width, height, padding, border, </a:t>
            </a:r>
            <a:r>
              <a:rPr lang="en-US" dirty="0" smtClean="0"/>
              <a:t>and</a:t>
            </a:r>
            <a:r>
              <a:rPr lang="en-US" i="1" dirty="0" smtClean="0"/>
              <a:t> margin </a:t>
            </a:r>
            <a:r>
              <a:rPr lang="en-US" dirty="0" smtClean="0"/>
              <a:t>that determine the size of that box</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A24BC-1342-4CFF-88E5-6D3033450D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70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i="1"/>
              <a:t>Declaration vs declaration block</a:t>
            </a:r>
            <a:endParaRPr/>
          </a:p>
        </p:txBody>
      </p:sp>
      <p:sp>
        <p:nvSpPr>
          <p:cNvPr id="229" name="Google Shape;22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 inline element will be as wide and as tall as necessary to fit the content.</a:t>
            </a:r>
            <a:r>
              <a:rPr lang="en-US" baseline="0" dirty="0" smtClean="0"/>
              <a:t> </a:t>
            </a:r>
            <a:r>
              <a:rPr lang="en-US" sz="1200" kern="1200" smtClean="0">
                <a:solidFill>
                  <a:schemeClr val="tx1"/>
                </a:solidFill>
                <a:effectLst/>
                <a:latin typeface="+mn-lt"/>
                <a:ea typeface="+mn-ea"/>
                <a:cs typeface="+mn-cs"/>
              </a:rPr>
              <a:t>The width and height properties do not apply to inline text </a:t>
            </a:r>
            <a:endParaRPr lang="en-US"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16804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95909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5013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general practice, it is less common to specify the height of elements.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1503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A24BC-1342-4CFF-88E5-6D3033450D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3550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TRouBLe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9922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 not specify a width, the default medium width will be used. If there is no color specified, the border uses the foreground color of the element (same as the text)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A24BC-1342-4CFF-88E5-6D3033450D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00291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a:t>
            </a:r>
            <a:r>
              <a:rPr lang="en-US" b="1" dirty="0" smtClean="0"/>
              <a:t>one</a:t>
            </a:r>
            <a:r>
              <a:rPr lang="en-US" dirty="0" smtClean="0"/>
              <a:t> value is specified, it applies the same width to </a:t>
            </a:r>
            <a:r>
              <a:rPr lang="en-US" b="1" dirty="0" smtClean="0"/>
              <a:t>all four sides</a:t>
            </a:r>
            <a:r>
              <a:rPr lang="en-US" dirty="0" smtClean="0"/>
              <a:t>. </a:t>
            </a:r>
          </a:p>
          <a:p>
            <a:pPr marL="171450" indent="-171450">
              <a:buFont typeface="Arial" panose="020B0604020202020204" pitchFamily="34" charset="0"/>
              <a:buChar char="•"/>
            </a:pPr>
            <a:r>
              <a:rPr lang="en-US" dirty="0" smtClean="0"/>
              <a:t>When </a:t>
            </a:r>
            <a:r>
              <a:rPr lang="en-US" b="1" dirty="0" smtClean="0"/>
              <a:t>two</a:t>
            </a:r>
            <a:r>
              <a:rPr lang="en-US" dirty="0" smtClean="0"/>
              <a:t> values are specified, the first width applies to the </a:t>
            </a:r>
            <a:r>
              <a:rPr lang="en-US" b="1" dirty="0" smtClean="0"/>
              <a:t>top and bottom</a:t>
            </a:r>
            <a:r>
              <a:rPr lang="en-US" dirty="0" smtClean="0"/>
              <a:t>, the second to the </a:t>
            </a:r>
            <a:r>
              <a:rPr lang="en-US" b="1" dirty="0" smtClean="0"/>
              <a:t>left and right</a:t>
            </a:r>
            <a:r>
              <a:rPr lang="en-US" dirty="0" smtClean="0"/>
              <a:t>. </a:t>
            </a:r>
          </a:p>
          <a:p>
            <a:pPr marL="171450" indent="-171450">
              <a:buFont typeface="Arial" panose="020B0604020202020204" pitchFamily="34" charset="0"/>
              <a:buChar char="•"/>
            </a:pPr>
            <a:r>
              <a:rPr lang="en-US" dirty="0" smtClean="0"/>
              <a:t>When </a:t>
            </a:r>
            <a:r>
              <a:rPr lang="en-US" b="1" dirty="0" smtClean="0"/>
              <a:t>three</a:t>
            </a:r>
            <a:r>
              <a:rPr lang="en-US" dirty="0" smtClean="0"/>
              <a:t> values are specified, the first width applies to the </a:t>
            </a:r>
            <a:r>
              <a:rPr lang="en-US" b="1" dirty="0" smtClean="0"/>
              <a:t>top</a:t>
            </a:r>
            <a:r>
              <a:rPr lang="en-US" dirty="0" smtClean="0"/>
              <a:t>, the second to the </a:t>
            </a:r>
            <a:r>
              <a:rPr lang="en-US" b="1" dirty="0" smtClean="0"/>
              <a:t>left and right</a:t>
            </a:r>
            <a:r>
              <a:rPr lang="en-US" dirty="0" smtClean="0"/>
              <a:t>, the third to the </a:t>
            </a:r>
            <a:r>
              <a:rPr lang="en-US" b="1" dirty="0" smtClean="0"/>
              <a:t>bottom</a:t>
            </a:r>
            <a:r>
              <a:rPr lang="en-US" dirty="0" smtClean="0"/>
              <a:t>. </a:t>
            </a:r>
          </a:p>
          <a:p>
            <a:pPr marL="171450" indent="-171450">
              <a:buFont typeface="Arial" panose="020B0604020202020204" pitchFamily="34" charset="0"/>
              <a:buChar char="•"/>
            </a:pPr>
            <a:r>
              <a:rPr lang="en-US" dirty="0" smtClean="0"/>
              <a:t>When </a:t>
            </a:r>
            <a:r>
              <a:rPr lang="en-US" b="1" dirty="0" smtClean="0"/>
              <a:t>four</a:t>
            </a:r>
            <a:r>
              <a:rPr lang="en-US" dirty="0" smtClean="0"/>
              <a:t> values are specified, the widths apply to the </a:t>
            </a:r>
            <a:r>
              <a:rPr lang="en-US" b="1" dirty="0" smtClean="0"/>
              <a:t>top</a:t>
            </a:r>
            <a:r>
              <a:rPr lang="en-US" dirty="0" smtClean="0"/>
              <a:t>, </a:t>
            </a:r>
            <a:r>
              <a:rPr lang="en-US" b="1" dirty="0" smtClean="0"/>
              <a:t>right</a:t>
            </a:r>
            <a:r>
              <a:rPr lang="en-US" dirty="0" smtClean="0"/>
              <a:t>, </a:t>
            </a:r>
            <a:r>
              <a:rPr lang="en-US" b="1" dirty="0" smtClean="0"/>
              <a:t>bottom</a:t>
            </a:r>
            <a:r>
              <a:rPr lang="en-US" dirty="0" smtClean="0"/>
              <a:t>, and </a:t>
            </a:r>
            <a:r>
              <a:rPr lang="en-US" b="1" dirty="0" smtClean="0"/>
              <a:t>left</a:t>
            </a:r>
            <a:r>
              <a:rPr lang="en-US" dirty="0" smtClean="0"/>
              <a:t> in that order (clockwise)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A24BC-1342-4CFF-88E5-6D3033450D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079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a:t>
            </a:r>
            <a:r>
              <a:rPr lang="en-US" b="1" dirty="0" smtClean="0"/>
              <a:t>one</a:t>
            </a:r>
            <a:r>
              <a:rPr lang="en-US" dirty="0" smtClean="0"/>
              <a:t> value is specified, it applies the same width to </a:t>
            </a:r>
            <a:r>
              <a:rPr lang="en-US" b="1" dirty="0" smtClean="0"/>
              <a:t>all four sides</a:t>
            </a:r>
            <a:r>
              <a:rPr lang="en-US" dirty="0" smtClean="0"/>
              <a:t>. </a:t>
            </a:r>
          </a:p>
          <a:p>
            <a:pPr marL="171450" indent="-171450">
              <a:buFont typeface="Arial" panose="020B0604020202020204" pitchFamily="34" charset="0"/>
              <a:buChar char="•"/>
            </a:pPr>
            <a:r>
              <a:rPr lang="en-US" dirty="0" smtClean="0"/>
              <a:t>When </a:t>
            </a:r>
            <a:r>
              <a:rPr lang="en-US" b="1" dirty="0" smtClean="0"/>
              <a:t>two</a:t>
            </a:r>
            <a:r>
              <a:rPr lang="en-US" dirty="0" smtClean="0"/>
              <a:t> values are specified, the first width applies to the </a:t>
            </a:r>
            <a:r>
              <a:rPr lang="en-US" b="1" dirty="0" smtClean="0"/>
              <a:t>top and bottom</a:t>
            </a:r>
            <a:r>
              <a:rPr lang="en-US" dirty="0" smtClean="0"/>
              <a:t>, the second to the </a:t>
            </a:r>
            <a:r>
              <a:rPr lang="en-US" b="1" dirty="0" smtClean="0"/>
              <a:t>left and right</a:t>
            </a:r>
            <a:r>
              <a:rPr lang="en-US" dirty="0" smtClean="0"/>
              <a:t>. </a:t>
            </a:r>
          </a:p>
          <a:p>
            <a:pPr marL="171450" indent="-171450">
              <a:buFont typeface="Arial" panose="020B0604020202020204" pitchFamily="34" charset="0"/>
              <a:buChar char="•"/>
            </a:pPr>
            <a:r>
              <a:rPr lang="en-US" dirty="0" smtClean="0"/>
              <a:t>When </a:t>
            </a:r>
            <a:r>
              <a:rPr lang="en-US" b="1" dirty="0" smtClean="0"/>
              <a:t>three</a:t>
            </a:r>
            <a:r>
              <a:rPr lang="en-US" dirty="0" smtClean="0"/>
              <a:t> values are specified, the first width applies to the </a:t>
            </a:r>
            <a:r>
              <a:rPr lang="en-US" b="1" dirty="0" smtClean="0"/>
              <a:t>top</a:t>
            </a:r>
            <a:r>
              <a:rPr lang="en-US" dirty="0" smtClean="0"/>
              <a:t>, the second to the </a:t>
            </a:r>
            <a:r>
              <a:rPr lang="en-US" b="1" dirty="0" smtClean="0"/>
              <a:t>left and right</a:t>
            </a:r>
            <a:r>
              <a:rPr lang="en-US" dirty="0" smtClean="0"/>
              <a:t>, the third to the </a:t>
            </a:r>
            <a:r>
              <a:rPr lang="en-US" b="1" dirty="0" smtClean="0"/>
              <a:t>bottom</a:t>
            </a:r>
            <a:r>
              <a:rPr lang="en-US" dirty="0" smtClean="0"/>
              <a:t>. </a:t>
            </a:r>
          </a:p>
          <a:p>
            <a:pPr marL="171450" indent="-171450">
              <a:buFont typeface="Arial" panose="020B0604020202020204" pitchFamily="34" charset="0"/>
              <a:buChar char="•"/>
            </a:pPr>
            <a:r>
              <a:rPr lang="en-US" dirty="0" smtClean="0"/>
              <a:t>When </a:t>
            </a:r>
            <a:r>
              <a:rPr lang="en-US" b="1" dirty="0" smtClean="0"/>
              <a:t>four</a:t>
            </a:r>
            <a:r>
              <a:rPr lang="en-US" dirty="0" smtClean="0"/>
              <a:t> values are specified, the widths apply to the </a:t>
            </a:r>
            <a:r>
              <a:rPr lang="en-US" b="1" dirty="0" smtClean="0"/>
              <a:t>top</a:t>
            </a:r>
            <a:r>
              <a:rPr lang="en-US" dirty="0" smtClean="0"/>
              <a:t>, </a:t>
            </a:r>
            <a:r>
              <a:rPr lang="en-US" b="1" dirty="0" smtClean="0"/>
              <a:t>right</a:t>
            </a:r>
            <a:r>
              <a:rPr lang="en-US" dirty="0" smtClean="0"/>
              <a:t>, </a:t>
            </a:r>
            <a:r>
              <a:rPr lang="en-US" b="1" dirty="0" smtClean="0"/>
              <a:t>bottom</a:t>
            </a:r>
            <a:r>
              <a:rPr lang="en-US" dirty="0" smtClean="0"/>
              <a:t>, and </a:t>
            </a:r>
            <a:r>
              <a:rPr lang="en-US" b="1" dirty="0" smtClean="0"/>
              <a:t>left</a:t>
            </a:r>
            <a:r>
              <a:rPr lang="en-US" dirty="0" smtClean="0"/>
              <a:t> in that order (clockwise)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8A24BC-1342-4CFF-88E5-6D3033450D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390963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7718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solidFill>
                  <a:srgbClr val="FF0000"/>
                </a:solidFill>
              </a:rPr>
              <a:t>Note that </a:t>
            </a:r>
            <a:r>
              <a:rPr lang="en-US" sz="1200" b="0" kern="1200" dirty="0" smtClean="0">
                <a:solidFill>
                  <a:srgbClr val="FF0000"/>
                </a:solidFill>
                <a:effectLst/>
                <a:latin typeface="+mn-lt"/>
                <a:ea typeface="+mn-ea"/>
                <a:cs typeface="+mn-cs"/>
              </a:rPr>
              <a:t>that you will see the result only </a:t>
            </a:r>
            <a:r>
              <a:rPr lang="en-US" sz="1200" b="1" kern="1200" dirty="0" smtClean="0">
                <a:solidFill>
                  <a:srgbClr val="FF0000"/>
                </a:solidFill>
                <a:effectLst/>
                <a:latin typeface="+mn-lt"/>
                <a:ea typeface="+mn-ea"/>
                <a:cs typeface="+mn-cs"/>
              </a:rPr>
              <a:t>if the element has a border or a different background color </a:t>
            </a:r>
            <a:r>
              <a:rPr lang="en-US" sz="1200" b="0" kern="1200" dirty="0" smtClean="0">
                <a:solidFill>
                  <a:srgbClr val="FF0000"/>
                </a:solidFill>
                <a:effectLst/>
                <a:latin typeface="+mn-lt"/>
                <a:ea typeface="+mn-ea"/>
                <a:cs typeface="+mn-cs"/>
              </a:rPr>
              <a:t>than the background of the page.</a:t>
            </a:r>
            <a:endParaRPr lang="en-US" b="0" dirty="0">
              <a:solidFill>
                <a:srgbClr val="FF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8575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 percentage value is specified, the percentage value is calculated based on the width of the parent element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AA293-517C-4D63-A03F-08E055C7BCC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66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for example, the rule for the h1 element shown earlier in the code example has both a font-size and color properties.</a:t>
            </a:r>
            <a:endParaRPr/>
          </a:p>
        </p:txBody>
      </p:sp>
      <p:sp>
        <p:nvSpPr>
          <p:cNvPr id="354" name="Google Shape;354;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18331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13" name="Rounded Rectangle 12"/>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ubtitle 8"/>
          <p:cNvSpPr>
            <a:spLocks noGrp="1"/>
          </p:cNvSpPr>
          <p:nvPr>
            <p:ph type="subTitle" idx="1"/>
          </p:nvPr>
        </p:nvSpPr>
        <p:spPr>
          <a:xfrm>
            <a:off x="1295400" y="3200400"/>
            <a:ext cx="6400800" cy="1600200"/>
          </a:xfrm>
        </p:spPr>
        <p:txBody>
          <a:bodyPr/>
          <a:lstStyle>
            <a:lvl1pPr marL="0" indent="0" algn="ctr">
              <a:buNone/>
              <a:defRPr sz="1950">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050">
                <a:solidFill>
                  <a:srgbClr val="FFFFFF"/>
                </a:solidFill>
              </a:defRPr>
            </a:lvl1pPr>
          </a:lstStyle>
          <a:p>
            <a:pPr marL="0" lvl="0" indent="0" algn="ct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62932" y="144930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62932"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Rectangle 10"/>
          <p:cNvSpPr/>
          <p:nvPr/>
        </p:nvSpPr>
        <p:spPr>
          <a:xfrm>
            <a:off x="62932"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140391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23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2"/>
            <a:ext cx="55626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3992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13" name="Rounded Rectangle 12"/>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ubtitle 8"/>
          <p:cNvSpPr>
            <a:spLocks noGrp="1"/>
          </p:cNvSpPr>
          <p:nvPr>
            <p:ph type="subTitle" idx="1"/>
          </p:nvPr>
        </p:nvSpPr>
        <p:spPr>
          <a:xfrm>
            <a:off x="1295400" y="3200400"/>
            <a:ext cx="6400800" cy="1600200"/>
          </a:xfrm>
        </p:spPr>
        <p:txBody>
          <a:bodyPr/>
          <a:lstStyle>
            <a:lvl1pPr marL="0" indent="0" algn="ctr">
              <a:buNone/>
              <a:defRPr sz="1950">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CBC770-E05C-4229-B620-3E1068199E9B}" type="datetimeFigureOut">
              <a:rPr lang="en-US" smtClean="0"/>
              <a:pPr/>
              <a:t>11/6/2024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050">
                <a:solidFill>
                  <a:srgbClr val="FFFFFF"/>
                </a:solidFill>
              </a:defRPr>
            </a:lvl1pPr>
          </a:lstStyle>
          <a:p>
            <a:fld id="{47799397-9524-4384-AAC2-F655867E5306}" type="slidenum">
              <a:rPr lang="en-US" smtClean="0"/>
              <a:pPr/>
              <a:t>‹#›</a:t>
            </a:fld>
            <a:endParaRPr lang="en-US"/>
          </a:p>
        </p:txBody>
      </p:sp>
      <p:sp>
        <p:nvSpPr>
          <p:cNvPr id="7" name="Rectangle 6"/>
          <p:cNvSpPr/>
          <p:nvPr/>
        </p:nvSpPr>
        <p:spPr>
          <a:xfrm>
            <a:off x="62932" y="144930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62932"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Rectangle 10"/>
          <p:cNvSpPr/>
          <p:nvPr/>
        </p:nvSpPr>
        <p:spPr>
          <a:xfrm>
            <a:off x="62932"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5182284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CBC770-E05C-4229-B620-3E1068199E9B}"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99397-9524-4384-AAC2-F655867E530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7441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10" name="Rounded Rectangle 9"/>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722313" y="952502"/>
            <a:ext cx="7772400" cy="1362075"/>
          </a:xfrm>
        </p:spPr>
        <p:txBody>
          <a:bodyPr anchor="b" anchorCtr="0"/>
          <a:lstStyle>
            <a:lvl1pPr algn="l">
              <a:buNone/>
              <a:defRPr sz="3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18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48CBC770-E05C-4229-B620-3E1068199E9B}" type="datetimeFigureOut">
              <a:rPr lang="en-US" smtClean="0"/>
              <a:pPr/>
              <a:t>11/6/2024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69147" y="234147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Rectangle 8"/>
          <p:cNvSpPr/>
          <p:nvPr/>
        </p:nvSpPr>
        <p:spPr>
          <a:xfrm>
            <a:off x="68307"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6" name="Slide Number Placeholder 5"/>
          <p:cNvSpPr>
            <a:spLocks noGrp="1"/>
          </p:cNvSpPr>
          <p:nvPr>
            <p:ph type="sldNum" sz="quarter" idx="12"/>
          </p:nvPr>
        </p:nvSpPr>
        <p:spPr>
          <a:xfrm>
            <a:off x="146304" y="6208776"/>
            <a:ext cx="457200" cy="457200"/>
          </a:xfrm>
        </p:spPr>
        <p:txBody>
          <a:bodyPr/>
          <a:lstStyle/>
          <a:p>
            <a:fld id="{47799397-9524-4384-AAC2-F655867E5306}" type="slidenum">
              <a:rPr lang="en-US" smtClean="0"/>
              <a:pPr/>
              <a:t>‹#›</a:t>
            </a:fld>
            <a:endParaRPr lang="en-US"/>
          </a:p>
        </p:txBody>
      </p:sp>
    </p:spTree>
    <p:extLst>
      <p:ext uri="{BB962C8B-B14F-4D97-AF65-F5344CB8AC3E}">
        <p14:creationId xmlns:p14="http://schemas.microsoft.com/office/powerpoint/2010/main" val="2898006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CBC770-E05C-4229-B620-3E1068199E9B}"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99397-9524-4384-AAC2-F655867E530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38231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smtClean="0"/>
              <a:t>Edit Master text styles</a:t>
            </a:r>
          </a:p>
        </p:txBody>
      </p:sp>
      <p:sp>
        <p:nvSpPr>
          <p:cNvPr id="7" name="Date Placeholder 6"/>
          <p:cNvSpPr>
            <a:spLocks noGrp="1"/>
          </p:cNvSpPr>
          <p:nvPr>
            <p:ph type="dt" sz="half" idx="10"/>
          </p:nvPr>
        </p:nvSpPr>
        <p:spPr/>
        <p:txBody>
          <a:bodyPr/>
          <a:lstStyle/>
          <a:p>
            <a:fld id="{48CBC770-E05C-4229-B620-3E1068199E9B}"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99397-9524-4384-AAC2-F655867E530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580888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CBC770-E05C-4229-B620-3E1068199E9B}"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99397-9524-4384-AAC2-F655867E5306}" type="slidenum">
              <a:rPr lang="en-US" smtClean="0"/>
              <a:pPr/>
              <a:t>‹#›</a:t>
            </a:fld>
            <a:endParaRPr lang="en-US"/>
          </a:p>
        </p:txBody>
      </p:sp>
    </p:spTree>
    <p:extLst>
      <p:ext uri="{BB962C8B-B14F-4D97-AF65-F5344CB8AC3E}">
        <p14:creationId xmlns:p14="http://schemas.microsoft.com/office/powerpoint/2010/main" val="258241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BC770-E05C-4229-B620-3E1068199E9B}"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99397-9524-4384-AAC2-F655867E5306}" type="slidenum">
              <a:rPr lang="en-US" smtClean="0"/>
              <a:pPr/>
              <a:t>‹#›</a:t>
            </a:fld>
            <a:endParaRPr lang="en-US"/>
          </a:p>
        </p:txBody>
      </p:sp>
    </p:spTree>
    <p:extLst>
      <p:ext uri="{BB962C8B-B14F-4D97-AF65-F5344CB8AC3E}">
        <p14:creationId xmlns:p14="http://schemas.microsoft.com/office/powerpoint/2010/main" val="3890553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914400" y="273050"/>
            <a:ext cx="7772400" cy="1143000"/>
          </a:xfrm>
        </p:spPr>
        <p:txBody>
          <a:bodyPr anchor="b" anchorCtr="0"/>
          <a:lstStyle>
            <a:lvl1pPr algn="l">
              <a:buNone/>
              <a:defRPr sz="3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350"/>
            </a:lvl1pPr>
            <a:lvl2pPr>
              <a:buNone/>
              <a:defRPr sz="900"/>
            </a:lvl2pPr>
            <a:lvl3pPr>
              <a:buNone/>
              <a:defRPr sz="750"/>
            </a:lvl3pPr>
            <a:lvl4pPr>
              <a:buNone/>
              <a:defRPr sz="675"/>
            </a:lvl4pPr>
            <a:lvl5pPr>
              <a:buNone/>
              <a:defRPr sz="675"/>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48CBC770-E05C-4229-B620-3E1068199E9B}"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99397-9524-4384-AAC2-F655867E530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53050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661537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200"/>
            </a:lvl1pPr>
            <a:lvl2pPr>
              <a:defRPr sz="900"/>
            </a:lvl2pPr>
            <a:lvl3pPr>
              <a:defRPr sz="750"/>
            </a:lvl3pPr>
            <a:lvl4pPr>
              <a:defRPr sz="675"/>
            </a:lvl4pPr>
            <a:lvl5pPr>
              <a:defRPr sz="675"/>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48CBC770-E05C-4229-B620-3E1068199E9B}" type="datetimeFigureOut">
              <a:rPr lang="en-US" smtClean="0"/>
              <a:pPr/>
              <a:t>11/6/2024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7799397-9524-4384-AAC2-F655867E530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a:xfrm>
            <a:off x="68509" y="465047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Rectangle 12"/>
          <p:cNvSpPr/>
          <p:nvPr/>
        </p:nvSpPr>
        <p:spPr>
          <a:xfrm>
            <a:off x="68511" y="477322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 name="Picture Placeholder 2"/>
          <p:cNvSpPr>
            <a:spLocks noGrp="1"/>
          </p:cNvSpPr>
          <p:nvPr>
            <p:ph type="pic" idx="1"/>
          </p:nvPr>
        </p:nvSpPr>
        <p:spPr>
          <a:xfrm>
            <a:off x="68309" y="6667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2400"/>
            </a:lvl1pPr>
          </a:lstStyle>
          <a:p>
            <a:r>
              <a:rPr kumimoji="0" lang="en-US" smtClean="0"/>
              <a:t>Click icon to add picture</a:t>
            </a:r>
            <a:endParaRPr kumimoji="0" lang="en-US" dirty="0"/>
          </a:p>
        </p:txBody>
      </p:sp>
    </p:spTree>
    <p:extLst>
      <p:ext uri="{BB962C8B-B14F-4D97-AF65-F5344CB8AC3E}">
        <p14:creationId xmlns:p14="http://schemas.microsoft.com/office/powerpoint/2010/main" val="601797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BC770-E05C-4229-B620-3E1068199E9B}"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99397-9524-4384-AAC2-F655867E5306}" type="slidenum">
              <a:rPr lang="en-US" smtClean="0"/>
              <a:pPr/>
              <a:t>‹#›</a:t>
            </a:fld>
            <a:endParaRPr lang="en-US"/>
          </a:p>
        </p:txBody>
      </p:sp>
    </p:spTree>
    <p:extLst>
      <p:ext uri="{BB962C8B-B14F-4D97-AF65-F5344CB8AC3E}">
        <p14:creationId xmlns:p14="http://schemas.microsoft.com/office/powerpoint/2010/main" val="1744316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2"/>
            <a:ext cx="55626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BC770-E05C-4229-B620-3E1068199E9B}"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99397-9524-4384-AAC2-F655867E5306}" type="slidenum">
              <a:rPr lang="en-US" smtClean="0"/>
              <a:pPr/>
              <a:t>‹#›</a:t>
            </a:fld>
            <a:endParaRPr lang="en-US"/>
          </a:p>
        </p:txBody>
      </p:sp>
    </p:spTree>
    <p:extLst>
      <p:ext uri="{BB962C8B-B14F-4D97-AF65-F5344CB8AC3E}">
        <p14:creationId xmlns:p14="http://schemas.microsoft.com/office/powerpoint/2010/main" val="230814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10" name="Rounded Rectangle 9"/>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722313" y="952502"/>
            <a:ext cx="7772400" cy="1362075"/>
          </a:xfrm>
        </p:spPr>
        <p:txBody>
          <a:bodyPr anchor="b" anchorCtr="0"/>
          <a:lstStyle>
            <a:lvl1pPr algn="l">
              <a:buNone/>
              <a:defRPr sz="3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18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69147" y="234147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Rectangle 8"/>
          <p:cNvSpPr/>
          <p:nvPr/>
        </p:nvSpPr>
        <p:spPr>
          <a:xfrm>
            <a:off x="68307"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6" name="Slide Number Placeholder 5"/>
          <p:cNvSpPr>
            <a:spLocks noGrp="1"/>
          </p:cNvSpPr>
          <p:nvPr>
            <p:ph type="sldNum" sz="quarter" idx="12"/>
          </p:nvPr>
        </p:nvSpPr>
        <p:spPr>
          <a:xfrm>
            <a:off x="146304" y="6208776"/>
            <a:ext cx="457200" cy="457200"/>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1239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208650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smtClean="0"/>
              <a:t>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58458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117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7891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914400" y="273050"/>
            <a:ext cx="7772400" cy="1143000"/>
          </a:xfrm>
        </p:spPr>
        <p:txBody>
          <a:bodyPr anchor="b" anchorCtr="0"/>
          <a:lstStyle>
            <a:lvl1pPr algn="l">
              <a:buNone/>
              <a:defRPr sz="3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350"/>
            </a:lvl1pPr>
            <a:lvl2pPr>
              <a:buNone/>
              <a:defRPr sz="900"/>
            </a:lvl2pPr>
            <a:lvl3pPr>
              <a:buNone/>
              <a:defRPr sz="750"/>
            </a:lvl3pPr>
            <a:lvl4pPr>
              <a:buNone/>
              <a:defRPr sz="675"/>
            </a:lvl4pPr>
            <a:lvl5pPr>
              <a:buNone/>
              <a:defRPr sz="675"/>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04306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200"/>
            </a:lvl1pPr>
            <a:lvl2pPr>
              <a:defRPr sz="900"/>
            </a:lvl2pPr>
            <a:lvl3pPr>
              <a:defRPr sz="750"/>
            </a:lvl3pPr>
            <a:lvl4pPr>
              <a:defRPr sz="675"/>
            </a:lvl4pPr>
            <a:lvl5pPr>
              <a:defRPr sz="675"/>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a:xfrm>
            <a:off x="68509" y="465047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Rectangle 12"/>
          <p:cNvSpPr/>
          <p:nvPr/>
        </p:nvSpPr>
        <p:spPr>
          <a:xfrm>
            <a:off x="68511" y="477322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 name="Picture Placeholder 2"/>
          <p:cNvSpPr>
            <a:spLocks noGrp="1"/>
          </p:cNvSpPr>
          <p:nvPr>
            <p:ph type="pic" idx="1"/>
          </p:nvPr>
        </p:nvSpPr>
        <p:spPr>
          <a:xfrm>
            <a:off x="68309" y="6667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2400"/>
            </a:lvl1pPr>
          </a:lstStyle>
          <a:p>
            <a:r>
              <a:rPr kumimoji="0" lang="en-US" smtClean="0"/>
              <a:t>Click icon to add picture</a:t>
            </a:r>
            <a:endParaRPr kumimoji="0" lang="en-US" dirty="0"/>
          </a:p>
        </p:txBody>
      </p:sp>
    </p:spTree>
    <p:extLst>
      <p:ext uri="{BB962C8B-B14F-4D97-AF65-F5344CB8AC3E}">
        <p14:creationId xmlns:p14="http://schemas.microsoft.com/office/powerpoint/2010/main" val="35898552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05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05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050">
                <a:solidFill>
                  <a:srgbClr val="FFFFFF"/>
                </a:solidFill>
                <a:latin typeface="+mj-lt"/>
                <a:ea typeface="+mj-ea"/>
                <a:cs typeface="+mj-cs"/>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38005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kern="1200">
          <a:solidFill>
            <a:schemeClr val="tx2"/>
          </a:solidFill>
          <a:latin typeface="+mj-lt"/>
          <a:ea typeface="+mj-ea"/>
          <a:cs typeface="+mj-cs"/>
        </a:defRPr>
      </a:lvl1pPr>
    </p:titleStyle>
    <p:bodyStyle>
      <a:lvl1pPr marL="205740" indent="-205740" algn="l" rtl="0" eaLnBrk="1" latinLnBrk="0" hangingPunct="1">
        <a:spcBef>
          <a:spcPts val="435"/>
        </a:spcBef>
        <a:buClr>
          <a:schemeClr val="accent1"/>
        </a:buClr>
        <a:buSzPct val="85000"/>
        <a:buFont typeface="Wingdings 2"/>
        <a:buChar char=""/>
        <a:defRPr kumimoji="0" sz="1950" kern="1200">
          <a:solidFill>
            <a:schemeClr val="tx1"/>
          </a:solidFill>
          <a:latin typeface="+mn-lt"/>
          <a:ea typeface="+mn-ea"/>
          <a:cs typeface="+mn-cs"/>
        </a:defRPr>
      </a:lvl1pPr>
      <a:lvl2pPr marL="411480" indent="-171450" algn="l" rtl="0" eaLnBrk="1" latinLnBrk="0" hangingPunct="1">
        <a:spcBef>
          <a:spcPts val="278"/>
        </a:spcBef>
        <a:buClr>
          <a:schemeClr val="accent2"/>
        </a:buClr>
        <a:buSzPct val="85000"/>
        <a:buFont typeface="Wingdings 2"/>
        <a:buChar char=""/>
        <a:defRPr kumimoji="0" sz="1800" kern="1200">
          <a:solidFill>
            <a:schemeClr val="tx1"/>
          </a:solidFill>
          <a:latin typeface="+mn-lt"/>
          <a:ea typeface="+mn-ea"/>
          <a:cs typeface="+mn-cs"/>
        </a:defRPr>
      </a:lvl2pPr>
      <a:lvl3pPr marL="617220" indent="-171450" algn="l" rtl="0" eaLnBrk="1" latinLnBrk="0" hangingPunct="1">
        <a:spcBef>
          <a:spcPts val="278"/>
        </a:spcBef>
        <a:buClr>
          <a:schemeClr val="accent1">
            <a:tint val="60000"/>
          </a:schemeClr>
        </a:buClr>
        <a:buSzPct val="85000"/>
        <a:buFont typeface="Wingdings 2"/>
        <a:buChar char=""/>
        <a:defRPr kumimoji="0" sz="1500" kern="1200">
          <a:solidFill>
            <a:schemeClr val="tx1"/>
          </a:solidFill>
          <a:latin typeface="+mn-lt"/>
          <a:ea typeface="+mn-ea"/>
          <a:cs typeface="+mn-cs"/>
        </a:defRPr>
      </a:lvl3pPr>
      <a:lvl4pPr marL="822960" indent="-171450" algn="l" rtl="0" eaLnBrk="1" latinLnBrk="0" hangingPunct="1">
        <a:spcBef>
          <a:spcPts val="278"/>
        </a:spcBef>
        <a:buClr>
          <a:schemeClr val="accent3"/>
        </a:buClr>
        <a:buSzPct val="80000"/>
        <a:buFont typeface="Wingdings 2"/>
        <a:buChar char=""/>
        <a:defRPr kumimoji="0" sz="1500" kern="1200">
          <a:solidFill>
            <a:schemeClr val="tx1"/>
          </a:solidFill>
          <a:latin typeface="+mn-lt"/>
          <a:ea typeface="+mn-ea"/>
          <a:cs typeface="+mn-cs"/>
        </a:defRPr>
      </a:lvl4pPr>
      <a:lvl5pPr marL="1028700" indent="-171450" algn="l" rtl="0" eaLnBrk="1" latinLnBrk="0" hangingPunct="1">
        <a:spcBef>
          <a:spcPts val="278"/>
        </a:spcBef>
        <a:buClr>
          <a:schemeClr val="accent3"/>
        </a:buClr>
        <a:buFontTx/>
        <a:buChar char="o"/>
        <a:defRPr kumimoji="0" sz="1500" kern="1200">
          <a:solidFill>
            <a:schemeClr val="tx1"/>
          </a:solidFill>
          <a:latin typeface="+mn-lt"/>
          <a:ea typeface="+mn-ea"/>
          <a:cs typeface="+mn-cs"/>
        </a:defRPr>
      </a:lvl5pPr>
      <a:lvl6pPr marL="1234440" indent="-171450"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80" indent="-171450"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920" indent="-171450"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660" indent="-171450"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050">
                <a:solidFill>
                  <a:schemeClr val="tx2"/>
                </a:solidFill>
              </a:defRPr>
            </a:lvl1pPr>
          </a:lstStyle>
          <a:p>
            <a:fld id="{48CBC770-E05C-4229-B620-3E1068199E9B}" type="datetimeFigureOut">
              <a:rPr lang="en-US" smtClean="0"/>
              <a:pPr/>
              <a:t>11/6/2024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05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050">
                <a:solidFill>
                  <a:srgbClr val="FFFFFF"/>
                </a:solidFill>
                <a:latin typeface="+mj-lt"/>
                <a:ea typeface="+mj-ea"/>
                <a:cs typeface="+mj-cs"/>
              </a:defRPr>
            </a:lvl1pPr>
          </a:lstStyle>
          <a:p>
            <a:fld id="{47799397-9524-4384-AAC2-F655867E5306}" type="slidenum">
              <a:rPr lang="en-US" smtClean="0"/>
              <a:pPr/>
              <a:t>‹#›</a:t>
            </a:fld>
            <a:endParaRPr lang="en-US"/>
          </a:p>
        </p:txBody>
      </p:sp>
    </p:spTree>
    <p:extLst>
      <p:ext uri="{BB962C8B-B14F-4D97-AF65-F5344CB8AC3E}">
        <p14:creationId xmlns:p14="http://schemas.microsoft.com/office/powerpoint/2010/main" val="1020548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kern="1200">
          <a:solidFill>
            <a:schemeClr val="tx2"/>
          </a:solidFill>
          <a:latin typeface="+mj-lt"/>
          <a:ea typeface="+mj-ea"/>
          <a:cs typeface="+mj-cs"/>
        </a:defRPr>
      </a:lvl1pPr>
    </p:titleStyle>
    <p:bodyStyle>
      <a:lvl1pPr marL="205740" indent="-205740" algn="l" rtl="0" eaLnBrk="1" latinLnBrk="0" hangingPunct="1">
        <a:spcBef>
          <a:spcPts val="435"/>
        </a:spcBef>
        <a:buClr>
          <a:schemeClr val="accent1"/>
        </a:buClr>
        <a:buSzPct val="85000"/>
        <a:buFont typeface="Wingdings 2"/>
        <a:buChar char=""/>
        <a:defRPr kumimoji="0" sz="1950" kern="1200">
          <a:solidFill>
            <a:schemeClr val="tx1"/>
          </a:solidFill>
          <a:latin typeface="+mn-lt"/>
          <a:ea typeface="+mn-ea"/>
          <a:cs typeface="+mn-cs"/>
        </a:defRPr>
      </a:lvl1pPr>
      <a:lvl2pPr marL="411480" indent="-171450" algn="l" rtl="0" eaLnBrk="1" latinLnBrk="0" hangingPunct="1">
        <a:spcBef>
          <a:spcPts val="278"/>
        </a:spcBef>
        <a:buClr>
          <a:schemeClr val="accent2"/>
        </a:buClr>
        <a:buSzPct val="85000"/>
        <a:buFont typeface="Wingdings 2"/>
        <a:buChar char=""/>
        <a:defRPr kumimoji="0" sz="1800" kern="1200">
          <a:solidFill>
            <a:schemeClr val="tx1"/>
          </a:solidFill>
          <a:latin typeface="+mn-lt"/>
          <a:ea typeface="+mn-ea"/>
          <a:cs typeface="+mn-cs"/>
        </a:defRPr>
      </a:lvl2pPr>
      <a:lvl3pPr marL="617220" indent="-171450" algn="l" rtl="0" eaLnBrk="1" latinLnBrk="0" hangingPunct="1">
        <a:spcBef>
          <a:spcPts val="278"/>
        </a:spcBef>
        <a:buClr>
          <a:schemeClr val="accent1">
            <a:tint val="60000"/>
          </a:schemeClr>
        </a:buClr>
        <a:buSzPct val="85000"/>
        <a:buFont typeface="Wingdings 2"/>
        <a:buChar char=""/>
        <a:defRPr kumimoji="0" sz="1500" kern="1200">
          <a:solidFill>
            <a:schemeClr val="tx1"/>
          </a:solidFill>
          <a:latin typeface="+mn-lt"/>
          <a:ea typeface="+mn-ea"/>
          <a:cs typeface="+mn-cs"/>
        </a:defRPr>
      </a:lvl3pPr>
      <a:lvl4pPr marL="822960" indent="-171450" algn="l" rtl="0" eaLnBrk="1" latinLnBrk="0" hangingPunct="1">
        <a:spcBef>
          <a:spcPts val="278"/>
        </a:spcBef>
        <a:buClr>
          <a:schemeClr val="accent3"/>
        </a:buClr>
        <a:buSzPct val="80000"/>
        <a:buFont typeface="Wingdings 2"/>
        <a:buChar char=""/>
        <a:defRPr kumimoji="0" sz="1500" kern="1200">
          <a:solidFill>
            <a:schemeClr val="tx1"/>
          </a:solidFill>
          <a:latin typeface="+mn-lt"/>
          <a:ea typeface="+mn-ea"/>
          <a:cs typeface="+mn-cs"/>
        </a:defRPr>
      </a:lvl4pPr>
      <a:lvl5pPr marL="1028700" indent="-171450" algn="l" rtl="0" eaLnBrk="1" latinLnBrk="0" hangingPunct="1">
        <a:spcBef>
          <a:spcPts val="278"/>
        </a:spcBef>
        <a:buClr>
          <a:schemeClr val="accent3"/>
        </a:buClr>
        <a:buFontTx/>
        <a:buChar char="o"/>
        <a:defRPr kumimoji="0" sz="1500" kern="1200">
          <a:solidFill>
            <a:schemeClr val="tx1"/>
          </a:solidFill>
          <a:latin typeface="+mn-lt"/>
          <a:ea typeface="+mn-ea"/>
          <a:cs typeface="+mn-cs"/>
        </a:defRPr>
      </a:lvl5pPr>
      <a:lvl6pPr marL="1234440" indent="-171450"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80" indent="-171450"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920" indent="-171450"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660" indent="-171450"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w3schools.com/cssref/css_colors.ph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210"/>
              <a:buNone/>
            </a:pPr>
            <a:r>
              <a:rPr lang="en-US"/>
              <a:t>CSS (Cascading Style Sheets)</a:t>
            </a:r>
            <a:endParaRPr/>
          </a:p>
        </p:txBody>
      </p:sp>
      <p:sp>
        <p:nvSpPr>
          <p:cNvPr id="200" name="Google Shape;200;p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9" name="Google Shape;199;p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a:t>
            </a:fld>
            <a:endParaRPr/>
          </a:p>
        </p:txBody>
      </p:sp>
      <p:sp>
        <p:nvSpPr>
          <p:cNvPr id="198" name="Google Shape;198;p1"/>
          <p:cNvSpPr txBox="1">
            <a:spLocks noGrp="1"/>
          </p:cNvSpPr>
          <p:nvPr>
            <p:ph type="ctrTitle"/>
          </p:nvPr>
        </p:nvSpPr>
        <p:spPr>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Chapter Four</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200"/>
              <a:buFont typeface="Libre Franklin"/>
              <a:buNone/>
            </a:pPr>
            <a:r>
              <a:rPr lang="en-US" sz="3200"/>
              <a:t>Matching attributes, single values, and multiple values</a:t>
            </a:r>
            <a:endParaRPr sz="3200"/>
          </a:p>
        </p:txBody>
      </p:sp>
      <p:sp>
        <p:nvSpPr>
          <p:cNvPr id="274" name="Google Shape;274;p1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75" name="Google Shape;275;p1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
        <p:nvSpPr>
          <p:cNvPr id="273" name="Google Shape;273;p10"/>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600" dirty="0"/>
              <a:t>An attribute selector can select on the simple presence or absence of an attribute, on the attribute and its value, or on the attribute and one word in its value. </a:t>
            </a:r>
            <a:endParaRPr sz="2600" dirty="0"/>
          </a:p>
          <a:p>
            <a:pPr lvl="0" algn="l" rtl="0">
              <a:spcBef>
                <a:spcPts val="580"/>
              </a:spcBef>
              <a:spcAft>
                <a:spcPts val="0"/>
              </a:spcAft>
              <a:buSzPts val="2210"/>
              <a:buFont typeface="Arial" panose="020B0604020202020204" pitchFamily="34" charset="0"/>
              <a:buChar char="•"/>
            </a:pPr>
            <a:r>
              <a:rPr lang="en-US" sz="2400" dirty="0"/>
              <a:t>The syntax is </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a:t>
            </a:r>
            <a:r>
              <a:rPr lang="en-US" sz="2400" dirty="0" err="1"/>
              <a:t>att</a:t>
            </a:r>
            <a:r>
              <a:rPr lang="en-US" sz="2400" dirty="0"/>
              <a:t>] (simple attribute selector)</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a:t>
            </a:r>
            <a:r>
              <a:rPr lang="en-US" sz="2400" dirty="0" err="1"/>
              <a:t>att</a:t>
            </a:r>
            <a:r>
              <a:rPr lang="en-US" sz="2400" dirty="0"/>
              <a:t>=</a:t>
            </a:r>
            <a:r>
              <a:rPr lang="en-US" sz="2400" dirty="0" err="1"/>
              <a:t>val</a:t>
            </a:r>
            <a:r>
              <a:rPr lang="en-US" sz="2400" dirty="0"/>
              <a:t>] (exact attribute value selector)</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a:t>
            </a:r>
            <a:r>
              <a:rPr lang="en-US" sz="2400" dirty="0" err="1"/>
              <a:t>att</a:t>
            </a:r>
            <a:r>
              <a:rPr lang="en-US" sz="2400" dirty="0"/>
              <a:t>~=</a:t>
            </a:r>
            <a:r>
              <a:rPr lang="en-US" sz="2400" dirty="0" err="1"/>
              <a:t>val</a:t>
            </a:r>
            <a:r>
              <a:rPr lang="en-US" sz="2400" dirty="0"/>
              <a:t>] (partial attribute value selector </a:t>
            </a:r>
            <a:r>
              <a:rPr lang="en-US" sz="2400" dirty="0" smtClean="0"/>
              <a:t>)</a:t>
            </a:r>
            <a:endParaRPr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Example</a:t>
            </a:r>
            <a:endParaRPr/>
          </a:p>
        </p:txBody>
      </p:sp>
      <p:sp>
        <p:nvSpPr>
          <p:cNvPr id="282" name="Google Shape;282;p1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83" name="Google Shape;283;p11"/>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p>
        </p:txBody>
      </p:sp>
      <p:sp>
        <p:nvSpPr>
          <p:cNvPr id="281" name="Google Shape;281;p11"/>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600" dirty="0"/>
              <a:t>For example, the following rule matches all H1 elements that specify the "</a:t>
            </a:r>
            <a:r>
              <a:rPr lang="en-US" sz="2600" dirty="0" err="1"/>
              <a:t>href</a:t>
            </a:r>
            <a:r>
              <a:rPr lang="en-US" sz="2600" dirty="0"/>
              <a:t>" attribute, whatever its value:</a:t>
            </a:r>
            <a:endParaRPr sz="2600" dirty="0"/>
          </a:p>
          <a:p>
            <a:pPr marL="662940" lvl="1" indent="-342900" algn="l" rtl="0">
              <a:spcBef>
                <a:spcPts val="370"/>
              </a:spcBef>
              <a:spcAft>
                <a:spcPts val="0"/>
              </a:spcAft>
              <a:buSzPts val="2040"/>
              <a:buFont typeface="Arial" panose="020B0604020202020204" pitchFamily="34" charset="0"/>
              <a:buChar char="•"/>
            </a:pPr>
            <a:r>
              <a:rPr lang="en-US" sz="2400" dirty="0"/>
              <a:t>H1[</a:t>
            </a:r>
            <a:r>
              <a:rPr lang="en-US" sz="2400" dirty="0" err="1"/>
              <a:t>href</a:t>
            </a:r>
            <a:r>
              <a:rPr lang="en-US" sz="2400" dirty="0"/>
              <a:t>] { color: blue; }</a:t>
            </a:r>
            <a:endParaRPr sz="2400" dirty="0"/>
          </a:p>
          <a:p>
            <a:pPr lvl="0" algn="l" rtl="0">
              <a:spcBef>
                <a:spcPts val="580"/>
              </a:spcBef>
              <a:spcAft>
                <a:spcPts val="0"/>
              </a:spcAft>
              <a:buSzPts val="2210"/>
              <a:buFont typeface="Arial" panose="020B0604020202020204" pitchFamily="34" charset="0"/>
              <a:buChar char="•"/>
            </a:pPr>
            <a:r>
              <a:rPr lang="en-US" sz="2600" dirty="0"/>
              <a:t>However, this rule matches all SPAN elements whose "class" attribute has the value "example":</a:t>
            </a:r>
            <a:endParaRPr sz="2600" dirty="0"/>
          </a:p>
          <a:p>
            <a:pPr marL="662940" lvl="1" indent="-342900" algn="l" rtl="0">
              <a:spcBef>
                <a:spcPts val="370"/>
              </a:spcBef>
              <a:spcAft>
                <a:spcPts val="0"/>
              </a:spcAft>
              <a:buSzPts val="2040"/>
              <a:buFont typeface="Arial" panose="020B0604020202020204" pitchFamily="34" charset="0"/>
              <a:buChar char="•"/>
            </a:pPr>
            <a:r>
              <a:rPr lang="en-US" sz="2400" dirty="0"/>
              <a:t>SPAN[class=example] { color: blue; } </a:t>
            </a:r>
            <a:endParaRPr lang="en-US" sz="2400" dirty="0" smtClean="0"/>
          </a:p>
          <a:p>
            <a:pPr marL="662940" lvl="1" indent="-342900" algn="l" rtl="0">
              <a:spcBef>
                <a:spcPts val="370"/>
              </a:spcBef>
              <a:spcAft>
                <a:spcPts val="0"/>
              </a:spcAft>
              <a:buSzPts val="2040"/>
              <a:buFont typeface="Arial" panose="020B0604020202020204" pitchFamily="34" charset="0"/>
              <a:buChar char="•"/>
            </a:pPr>
            <a:r>
              <a:rPr lang="en-US" sz="2000" dirty="0" smtClean="0"/>
              <a:t>/* </a:t>
            </a:r>
            <a:r>
              <a:rPr lang="en-US" sz="2000" dirty="0"/>
              <a:t>matches only &lt;span class=“example"&gt;*/</a:t>
            </a:r>
            <a:endParaRP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2"/>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sp>
        <p:nvSpPr>
          <p:cNvPr id="290" name="Google Shape;290;p1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91" name="Google Shape;291;p1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12</a:t>
            </a:fld>
            <a:endParaRPr/>
          </a:p>
        </p:txBody>
      </p:sp>
      <p:sp>
        <p:nvSpPr>
          <p:cNvPr id="289" name="Google Shape;289;p12"/>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400" dirty="0"/>
              <a:t>CSS defines the following two types of equality: the "</a:t>
            </a:r>
            <a:r>
              <a:rPr lang="en-US" sz="2400" b="1" dirty="0">
                <a:solidFill>
                  <a:srgbClr val="FF0000"/>
                </a:solidFill>
              </a:rPr>
              <a:t>=</a:t>
            </a:r>
            <a:r>
              <a:rPr lang="en-US" sz="2400" dirty="0"/>
              <a:t>" sign and the "</a:t>
            </a:r>
            <a:r>
              <a:rPr lang="en-US" sz="2400" b="1" dirty="0">
                <a:solidFill>
                  <a:srgbClr val="FF0000"/>
                </a:solidFill>
              </a:rPr>
              <a:t>~=</a:t>
            </a:r>
            <a:r>
              <a:rPr lang="en-US" sz="2400" dirty="0"/>
              <a:t>" sign</a:t>
            </a:r>
            <a:endParaRPr sz="2400" dirty="0"/>
          </a:p>
          <a:p>
            <a:pPr lvl="0" algn="l" rtl="0">
              <a:spcBef>
                <a:spcPts val="580"/>
              </a:spcBef>
              <a:spcAft>
                <a:spcPts val="0"/>
              </a:spcAft>
              <a:buSzPts val="2210"/>
              <a:buFont typeface="Arial" panose="020B0604020202020204" pitchFamily="34" charset="0"/>
              <a:buChar char="•"/>
            </a:pPr>
            <a:r>
              <a:rPr lang="en-US" sz="2400" dirty="0"/>
              <a:t>For the rule to apply, the value following "=" must match the whole attribute value.</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err="1"/>
              <a:t>img</a:t>
            </a:r>
            <a:r>
              <a:rPr lang="en-US" sz="2400" dirty="0"/>
              <a:t>[title="first grade"] {border: 3px solid;}</a:t>
            </a:r>
            <a:endParaRPr sz="2400" dirty="0"/>
          </a:p>
          <a:p>
            <a:pPr lvl="0" algn="l" rtl="0">
              <a:spcBef>
                <a:spcPts val="580"/>
              </a:spcBef>
              <a:spcAft>
                <a:spcPts val="0"/>
              </a:spcAft>
              <a:buSzPts val="2210"/>
              <a:buFont typeface="Arial" panose="020B0604020202020204" pitchFamily="34" charset="0"/>
              <a:buChar char="•"/>
            </a:pPr>
            <a:r>
              <a:rPr lang="en-US" sz="2400" dirty="0"/>
              <a:t>For the rule to apply, the string following "~=" must match at least one member</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err="1"/>
              <a:t>img</a:t>
            </a:r>
            <a:r>
              <a:rPr lang="en-US" sz="2400" dirty="0"/>
              <a:t>[title~="grade"] {border: 3px solid;}</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matches the word “grade” in the title, so images with the title value “first grade” and “second grade” would be selected</a:t>
            </a:r>
            <a:endParaRPr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The class and id attribute in HTML</a:t>
            </a:r>
            <a:endParaRPr/>
          </a:p>
        </p:txBody>
      </p:sp>
      <p:sp>
        <p:nvSpPr>
          <p:cNvPr id="299" name="Google Shape;299;p1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00" name="Google Shape;300;p1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p>
        </p:txBody>
      </p:sp>
      <p:sp>
        <p:nvSpPr>
          <p:cNvPr id="298" name="Google Shape;298;p13"/>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171450" lvl="0" indent="-171450" algn="l" rtl="0">
              <a:spcBef>
                <a:spcPts val="0"/>
              </a:spcBef>
              <a:spcAft>
                <a:spcPts val="0"/>
              </a:spcAft>
              <a:buSzPts val="2210"/>
              <a:buFont typeface="Arial"/>
              <a:buChar char="•"/>
            </a:pPr>
            <a:r>
              <a:rPr lang="en-US" sz="2600" dirty="0"/>
              <a:t>The HTML "class" attribute allows us to group elements together and specify style information for the entire group</a:t>
            </a:r>
            <a:endParaRPr sz="2600" dirty="0"/>
          </a:p>
          <a:p>
            <a:pPr marL="171450" lvl="0" indent="-171450" algn="l" rtl="0">
              <a:spcBef>
                <a:spcPts val="580"/>
              </a:spcBef>
              <a:spcAft>
                <a:spcPts val="0"/>
              </a:spcAft>
              <a:buSzPts val="2210"/>
              <a:buFont typeface="Arial"/>
              <a:buChar char="•"/>
            </a:pPr>
            <a:r>
              <a:rPr lang="en-US" sz="2600" dirty="0"/>
              <a:t>The HTML "id" attribute allows us to assign a unique name to an element.</a:t>
            </a:r>
            <a:endParaRPr sz="2600" dirty="0"/>
          </a:p>
          <a:p>
            <a:pPr lvl="0" algn="just" rtl="0">
              <a:spcBef>
                <a:spcPts val="580"/>
              </a:spcBef>
              <a:spcAft>
                <a:spcPts val="0"/>
              </a:spcAft>
              <a:buSzPts val="2210"/>
              <a:buFont typeface="Arial" panose="020B0604020202020204" pitchFamily="34" charset="0"/>
              <a:buChar char="•"/>
            </a:pPr>
            <a:r>
              <a:rPr lang="en-US" sz="2600" dirty="0"/>
              <a:t>Although we may refer to any attributes with the generic syntax "[attribute=value]" and "[attribute~=value]",</a:t>
            </a:r>
            <a:endParaRPr sz="2600" dirty="0"/>
          </a:p>
          <a:p>
            <a:pPr lvl="0" algn="just" rtl="0">
              <a:spcBef>
                <a:spcPts val="580"/>
              </a:spcBef>
              <a:spcAft>
                <a:spcPts val="0"/>
              </a:spcAft>
              <a:buSzPts val="2210"/>
              <a:buFont typeface="Arial" panose="020B0604020202020204" pitchFamily="34" charset="0"/>
              <a:buChar char="•"/>
            </a:pPr>
            <a:r>
              <a:rPr lang="en-US" sz="2600" dirty="0"/>
              <a:t>CSS defines a special syntax for two attributes: "class" and "id“</a:t>
            </a:r>
            <a:endParaRPr sz="2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The class attribute</a:t>
            </a:r>
            <a:endParaRPr/>
          </a:p>
        </p:txBody>
      </p:sp>
      <p:sp>
        <p:nvSpPr>
          <p:cNvPr id="307" name="Google Shape;307;p1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08" name="Google Shape;308;p1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sp>
        <p:nvSpPr>
          <p:cNvPr id="306" name="Google Shape;306;p14"/>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sz="2600" dirty="0"/>
              <a:t> The shortcut syntax for "[class~=value]" is a "." followed by the class value, with no intervening white space.</a:t>
            </a:r>
            <a:endParaRPr sz="2600" dirty="0"/>
          </a:p>
          <a:p>
            <a:pPr lvl="0" algn="just" rtl="0">
              <a:spcBef>
                <a:spcPts val="580"/>
              </a:spcBef>
              <a:spcAft>
                <a:spcPts val="0"/>
              </a:spcAft>
              <a:buSzPts val="2210"/>
              <a:buFont typeface="Arial" panose="020B0604020202020204" pitchFamily="34" charset="0"/>
              <a:buChar char="•"/>
            </a:pPr>
            <a:r>
              <a:rPr lang="en-US" sz="2600" dirty="0"/>
              <a:t>For example, we can assign style information to all elements with class="pastoral“ as,</a:t>
            </a:r>
            <a:endParaRPr sz="2600" dirty="0"/>
          </a:p>
          <a:p>
            <a:pPr marL="777240" lvl="1" indent="-457200" algn="just" rtl="0">
              <a:spcBef>
                <a:spcPts val="370"/>
              </a:spcBef>
              <a:spcAft>
                <a:spcPts val="0"/>
              </a:spcAft>
              <a:buSzPts val="2040"/>
              <a:buFont typeface="Arial" panose="020B0604020202020204" pitchFamily="34" charset="0"/>
              <a:buChar char="•"/>
            </a:pPr>
            <a:r>
              <a:rPr lang="en-US" sz="2600" dirty="0"/>
              <a:t>.pastoral { color: green } </a:t>
            </a:r>
            <a:endParaRPr sz="2600" dirty="0"/>
          </a:p>
          <a:p>
            <a:pPr lvl="0" algn="just" rtl="0">
              <a:spcBef>
                <a:spcPts val="580"/>
              </a:spcBef>
              <a:spcAft>
                <a:spcPts val="0"/>
              </a:spcAft>
              <a:buSzPts val="2210"/>
              <a:buFont typeface="Arial" panose="020B0604020202020204" pitchFamily="34" charset="0"/>
              <a:buChar char="•"/>
            </a:pPr>
            <a:r>
              <a:rPr lang="en-US" sz="2600" dirty="0"/>
              <a:t>or just to H1 elements with class="pastoral“ as</a:t>
            </a:r>
            <a:endParaRPr sz="2600" dirty="0"/>
          </a:p>
          <a:p>
            <a:pPr marL="777240" lvl="1" indent="-457200" algn="just" rtl="0">
              <a:spcBef>
                <a:spcPts val="370"/>
              </a:spcBef>
              <a:spcAft>
                <a:spcPts val="0"/>
              </a:spcAft>
              <a:buSzPts val="2040"/>
              <a:buFont typeface="Arial" panose="020B0604020202020204" pitchFamily="34" charset="0"/>
              <a:buChar char="•"/>
            </a:pPr>
            <a:r>
              <a:rPr lang="en-US" sz="2600" dirty="0"/>
              <a:t>H1.pastoral { color: green }</a:t>
            </a:r>
            <a:endParaRPr sz="2600" dirty="0"/>
          </a:p>
          <a:p>
            <a:pPr marL="483235" lvl="0" indent="-342900" algn="l" rtl="0">
              <a:spcBef>
                <a:spcPts val="580"/>
              </a:spcBef>
              <a:spcAft>
                <a:spcPts val="0"/>
              </a:spcAft>
              <a:buSzPts val="2210"/>
              <a:buFont typeface="Arial" panose="020B0604020202020204" pitchFamily="34" charset="0"/>
              <a:buChar char="•"/>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The ID attribute</a:t>
            </a:r>
            <a:endParaRPr/>
          </a:p>
        </p:txBody>
      </p:sp>
      <p:sp>
        <p:nvSpPr>
          <p:cNvPr id="315" name="Google Shape;315;p1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6" name="Google Shape;316;p1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p>
        </p:txBody>
      </p:sp>
      <p:sp>
        <p:nvSpPr>
          <p:cNvPr id="314" name="Google Shape;314;p15"/>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dirty="0"/>
              <a:t> </a:t>
            </a:r>
            <a:r>
              <a:rPr lang="en-US" sz="2600" dirty="0"/>
              <a:t>The shortcut syntax for "[ID~=value]" is a “#" followed by the id value, with no intervening white space.</a:t>
            </a:r>
            <a:endParaRPr sz="2600" dirty="0"/>
          </a:p>
          <a:p>
            <a:pPr lvl="0" algn="just" rtl="0">
              <a:spcBef>
                <a:spcPts val="580"/>
              </a:spcBef>
              <a:spcAft>
                <a:spcPts val="0"/>
              </a:spcAft>
              <a:buSzPts val="2210"/>
              <a:buFont typeface="Arial" panose="020B0604020202020204" pitchFamily="34" charset="0"/>
              <a:buChar char="•"/>
            </a:pPr>
            <a:r>
              <a:rPr lang="en-US" sz="2600" dirty="0"/>
              <a:t>For example, we can assign style information to all elements with id=“alert“ as,</a:t>
            </a:r>
            <a:endParaRPr sz="2600" dirty="0"/>
          </a:p>
          <a:p>
            <a:pPr marL="777240" lvl="1" indent="-457200" algn="just" rtl="0">
              <a:spcBef>
                <a:spcPts val="370"/>
              </a:spcBef>
              <a:spcAft>
                <a:spcPts val="0"/>
              </a:spcAft>
              <a:buSzPts val="2040"/>
              <a:buFont typeface="Arial" panose="020B0604020202020204" pitchFamily="34" charset="0"/>
              <a:buChar char="•"/>
            </a:pPr>
            <a:r>
              <a:rPr lang="en-US" sz="2600" dirty="0"/>
              <a:t>#alert { color: red } </a:t>
            </a:r>
            <a:endParaRPr sz="2600" dirty="0"/>
          </a:p>
          <a:p>
            <a:pPr lvl="0" algn="just" rtl="0">
              <a:spcBef>
                <a:spcPts val="580"/>
              </a:spcBef>
              <a:spcAft>
                <a:spcPts val="0"/>
              </a:spcAft>
              <a:buSzPts val="2210"/>
              <a:buFont typeface="Arial" panose="020B0604020202020204" pitchFamily="34" charset="0"/>
              <a:buChar char="•"/>
            </a:pPr>
            <a:r>
              <a:rPr lang="en-US" sz="2600" dirty="0"/>
              <a:t>or just to H2 elements with id=“alert“ as</a:t>
            </a:r>
            <a:endParaRPr sz="2600" dirty="0"/>
          </a:p>
          <a:p>
            <a:pPr marL="777240" lvl="1" indent="-457200" algn="just" rtl="0">
              <a:spcBef>
                <a:spcPts val="370"/>
              </a:spcBef>
              <a:spcAft>
                <a:spcPts val="0"/>
              </a:spcAft>
              <a:buSzPts val="2040"/>
              <a:buFont typeface="Arial" panose="020B0604020202020204" pitchFamily="34" charset="0"/>
              <a:buChar char="•"/>
            </a:pPr>
            <a:r>
              <a:rPr lang="en-US" sz="2600" dirty="0"/>
              <a:t>H2.alert { color: green }</a:t>
            </a:r>
            <a:endParaRPr sz="2600" dirty="0"/>
          </a:p>
          <a:p>
            <a:pPr marL="483235" lvl="0" indent="-342900" algn="l" rtl="0">
              <a:spcBef>
                <a:spcPts val="580"/>
              </a:spcBef>
              <a:spcAft>
                <a:spcPts val="0"/>
              </a:spcAft>
              <a:buSzPts val="2210"/>
              <a:buFont typeface="Arial" panose="020B0604020202020204" pitchFamily="34" charset="0"/>
              <a:buChar char="•"/>
            </a:pPr>
            <a:endParaRPr dirty="0"/>
          </a:p>
          <a:p>
            <a:pPr marL="483235" lvl="0" indent="-342900" algn="l" rtl="0">
              <a:spcBef>
                <a:spcPts val="580"/>
              </a:spcBef>
              <a:spcAft>
                <a:spcPts val="0"/>
              </a:spcAft>
              <a:buSzPts val="2210"/>
              <a:buFont typeface="Arial" panose="020B0604020202020204" pitchFamily="34" charset="0"/>
              <a:buChar char="•"/>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9"/>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 Grouping</a:t>
            </a:r>
            <a:endParaRPr/>
          </a:p>
        </p:txBody>
      </p:sp>
      <p:sp>
        <p:nvSpPr>
          <p:cNvPr id="349" name="Google Shape;349;p1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50" name="Google Shape;350;p1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sp>
        <p:nvSpPr>
          <p:cNvPr id="348" name="Google Shape;348;p1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400" dirty="0"/>
              <a:t>When </a:t>
            </a:r>
            <a:r>
              <a:rPr lang="en-US" sz="2400" dirty="0">
                <a:solidFill>
                  <a:srgbClr val="FF0000"/>
                </a:solidFill>
              </a:rPr>
              <a:t>element selectors </a:t>
            </a:r>
            <a:r>
              <a:rPr lang="en-US" sz="2400" dirty="0"/>
              <a:t>share the same </a:t>
            </a:r>
            <a:r>
              <a:rPr lang="en-US" sz="2400" i="1" dirty="0"/>
              <a:t>declarations</a:t>
            </a:r>
            <a:r>
              <a:rPr lang="en-US" sz="2400" dirty="0"/>
              <a:t>, they may be grouped into comma-separated lists. </a:t>
            </a:r>
            <a:endParaRPr sz="2400" dirty="0"/>
          </a:p>
          <a:p>
            <a:pPr lvl="0" algn="l" rtl="0">
              <a:spcBef>
                <a:spcPts val="580"/>
              </a:spcBef>
              <a:spcAft>
                <a:spcPts val="0"/>
              </a:spcAft>
              <a:buSzPts val="2210"/>
              <a:buFont typeface="Arial" panose="020B0604020202020204" pitchFamily="34" charset="0"/>
              <a:buChar char="•"/>
            </a:pPr>
            <a:r>
              <a:rPr lang="en-US" sz="2400" dirty="0"/>
              <a:t>This</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H1 { font-family: Helvetica }</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H2 { font-family: Helvetica }</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H3 { font-family: Helvetica }</a:t>
            </a:r>
            <a:endParaRPr sz="2400" dirty="0"/>
          </a:p>
          <a:p>
            <a:pPr lvl="0" algn="l" rtl="0">
              <a:spcBef>
                <a:spcPts val="580"/>
              </a:spcBef>
              <a:spcAft>
                <a:spcPts val="0"/>
              </a:spcAft>
              <a:buSzPts val="2210"/>
              <a:buFont typeface="Arial" panose="020B0604020202020204" pitchFamily="34" charset="0"/>
              <a:buChar char="•"/>
            </a:pPr>
            <a:r>
              <a:rPr lang="en-US" sz="2400" dirty="0"/>
              <a:t>is equivalent to:</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H1, H2, H3 { font-family: Helvetica </a:t>
            </a:r>
            <a:r>
              <a:rPr lang="en-US" sz="2400" dirty="0" smtClean="0"/>
              <a:t>}</a:t>
            </a:r>
            <a:endParaRP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dirty="0"/>
              <a:t>Contextual selectors</a:t>
            </a:r>
            <a:endParaRPr dirty="0"/>
          </a:p>
        </p:txBody>
      </p:sp>
      <p:sp>
        <p:nvSpPr>
          <p:cNvPr id="382" name="Google Shape;382;p2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3" name="Google Shape;383;p2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p>
        </p:txBody>
      </p:sp>
      <p:sp>
        <p:nvSpPr>
          <p:cNvPr id="384" name="Google Shape;384;p23"/>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400" dirty="0"/>
              <a:t>At times, we may want selectors to match elements that appear in a certain context, such as "only those EM elements that are contained by an H1 element".  </a:t>
            </a:r>
            <a:endParaRPr sz="2400" dirty="0"/>
          </a:p>
          <a:p>
            <a:pPr lvl="0" algn="l" rtl="0">
              <a:spcBef>
                <a:spcPts val="580"/>
              </a:spcBef>
              <a:spcAft>
                <a:spcPts val="0"/>
              </a:spcAft>
              <a:buSzPts val="2210"/>
              <a:buFont typeface="Arial" panose="020B0604020202020204" pitchFamily="34" charset="0"/>
              <a:buChar char="•"/>
            </a:pPr>
            <a:r>
              <a:rPr lang="en-US" sz="2400" b="1" dirty="0"/>
              <a:t>Context </a:t>
            </a:r>
            <a:r>
              <a:rPr lang="en-US" sz="2400" dirty="0"/>
              <a:t>is defined as </a:t>
            </a:r>
            <a:r>
              <a:rPr lang="en-US" sz="2400" b="1" dirty="0"/>
              <a:t>an ancestor/descendent relationship </a:t>
            </a:r>
            <a:r>
              <a:rPr lang="en-US" sz="2400" dirty="0"/>
              <a:t>between elements in the document tree. </a:t>
            </a:r>
            <a:endParaRPr sz="2400" dirty="0"/>
          </a:p>
          <a:p>
            <a:pPr lvl="0" algn="l" rtl="0">
              <a:spcBef>
                <a:spcPts val="580"/>
              </a:spcBef>
              <a:spcAft>
                <a:spcPts val="0"/>
              </a:spcAft>
              <a:buSzPts val="2210"/>
              <a:buFont typeface="Arial" panose="020B0604020202020204" pitchFamily="34" charset="0"/>
              <a:buChar char="•"/>
            </a:pPr>
            <a:r>
              <a:rPr lang="en-US" sz="2400" dirty="0"/>
              <a:t>The HTML Document Tree:</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Each HTML document can actually be referred to as a document tree. </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There are ancestors, descendants, parents, children and siblings</a:t>
            </a:r>
            <a:r>
              <a:rPr lang="en-US" sz="2400" dirty="0" smtClean="0"/>
              <a:t>.</a:t>
            </a:r>
            <a:endParaRPr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Libre Franklin"/>
              <a:buNone/>
            </a:pPr>
            <a:r>
              <a:rPr lang="en-US"/>
              <a:t>A diagram of an HTML document tree </a:t>
            </a:r>
            <a:endParaRPr/>
          </a:p>
        </p:txBody>
      </p:sp>
      <p:sp>
        <p:nvSpPr>
          <p:cNvPr id="393" name="Google Shape;393;p2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94" name="Google Shape;394;p2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p>
        </p:txBody>
      </p:sp>
      <p:sp>
        <p:nvSpPr>
          <p:cNvPr id="391" name="Google Shape;391;p24"/>
          <p:cNvSpPr txBox="1">
            <a:spLocks noGrp="1"/>
          </p:cNvSpPr>
          <p:nvPr>
            <p:ph sz="quarter" idx="1"/>
          </p:nvPr>
        </p:nvSpPr>
        <p:spPr>
          <a:prstGeom prst="rect">
            <a:avLst/>
          </a:prstGeom>
          <a:noFill/>
          <a:ln>
            <a:noFill/>
          </a:ln>
        </p:spPr>
        <p:txBody>
          <a:bodyPr spcFirstLastPara="1" wrap="square" lIns="91425" tIns="45700" rIns="91425" bIns="45700" anchor="t" anchorCtr="0">
            <a:normAutofit fontScale="85000" lnSpcReduction="20000"/>
          </a:bodyPr>
          <a:lstStyle/>
          <a:p>
            <a:pPr lvl="0" algn="l" rtl="0">
              <a:spcBef>
                <a:spcPts val="0"/>
              </a:spcBef>
              <a:spcAft>
                <a:spcPts val="0"/>
              </a:spcAft>
              <a:buSzPct val="85000"/>
              <a:buFont typeface="Arial" panose="020B0604020202020204" pitchFamily="34" charset="0"/>
              <a:buChar char="•"/>
            </a:pPr>
            <a:r>
              <a:rPr lang="en-US" dirty="0"/>
              <a:t>&lt;body&gt;</a:t>
            </a:r>
            <a:endParaRPr dirty="0"/>
          </a:p>
          <a:p>
            <a:pPr lvl="0" algn="l" rtl="0">
              <a:spcBef>
                <a:spcPts val="580"/>
              </a:spcBef>
              <a:spcAft>
                <a:spcPts val="0"/>
              </a:spcAft>
              <a:buSzPct val="85000"/>
              <a:buFont typeface="Arial" panose="020B0604020202020204" pitchFamily="34" charset="0"/>
              <a:buChar char="•"/>
            </a:pPr>
            <a:r>
              <a:rPr lang="en-US" dirty="0"/>
              <a:t>  &lt;div id="content"&gt;</a:t>
            </a:r>
            <a:endParaRPr dirty="0"/>
          </a:p>
          <a:p>
            <a:pPr lvl="0" algn="l" rtl="0">
              <a:spcBef>
                <a:spcPts val="580"/>
              </a:spcBef>
              <a:spcAft>
                <a:spcPts val="0"/>
              </a:spcAft>
              <a:buSzPct val="85000"/>
              <a:buFont typeface="Arial" panose="020B0604020202020204" pitchFamily="34" charset="0"/>
              <a:buChar char="•"/>
            </a:pPr>
            <a:r>
              <a:rPr lang="en-US" dirty="0"/>
              <a:t>    &lt;h1&gt;Heading here&lt;/h1&gt;</a:t>
            </a:r>
            <a:endParaRPr dirty="0"/>
          </a:p>
          <a:p>
            <a:pPr lvl="0" algn="l" rtl="0">
              <a:spcBef>
                <a:spcPts val="580"/>
              </a:spcBef>
              <a:spcAft>
                <a:spcPts val="0"/>
              </a:spcAft>
              <a:buSzPct val="85000"/>
              <a:buFont typeface="Arial" panose="020B0604020202020204" pitchFamily="34" charset="0"/>
              <a:buChar char="•"/>
            </a:pPr>
            <a:r>
              <a:rPr lang="en-US" dirty="0"/>
              <a:t>    &lt;p&gt;Lorem ipsum dolor sit </a:t>
            </a:r>
            <a:r>
              <a:rPr lang="en-US" dirty="0" err="1"/>
              <a:t>amet</a:t>
            </a:r>
            <a:r>
              <a:rPr lang="en-US" dirty="0"/>
              <a:t>.&lt;/p&gt;</a:t>
            </a:r>
            <a:endParaRPr dirty="0"/>
          </a:p>
          <a:p>
            <a:pPr lvl="0" algn="l" rtl="0">
              <a:spcBef>
                <a:spcPts val="580"/>
              </a:spcBef>
              <a:spcAft>
                <a:spcPts val="0"/>
              </a:spcAft>
              <a:buSzPct val="85000"/>
              <a:buFont typeface="Arial" panose="020B0604020202020204" pitchFamily="34" charset="0"/>
              <a:buChar char="•"/>
            </a:pPr>
            <a:r>
              <a:rPr lang="en-US" dirty="0"/>
              <a:t>    &lt;p&gt;Lorem ipsum dolor &lt;</a:t>
            </a:r>
            <a:r>
              <a:rPr lang="en-US" dirty="0" err="1"/>
              <a:t>em</a:t>
            </a:r>
            <a:r>
              <a:rPr lang="en-US" dirty="0"/>
              <a:t>&gt;sit&lt;/</a:t>
            </a:r>
            <a:r>
              <a:rPr lang="en-US" dirty="0" err="1"/>
              <a:t>em</a:t>
            </a:r>
            <a:r>
              <a:rPr lang="en-US" dirty="0"/>
              <a:t>&gt; </a:t>
            </a:r>
            <a:r>
              <a:rPr lang="en-US" dirty="0" err="1"/>
              <a:t>amet</a:t>
            </a:r>
            <a:r>
              <a:rPr lang="en-US" dirty="0"/>
              <a:t>.&lt;/p&gt;</a:t>
            </a:r>
            <a:endParaRPr dirty="0"/>
          </a:p>
          <a:p>
            <a:pPr lvl="0" algn="l" rtl="0">
              <a:spcBef>
                <a:spcPts val="580"/>
              </a:spcBef>
              <a:spcAft>
                <a:spcPts val="0"/>
              </a:spcAft>
              <a:buSzPct val="85000"/>
              <a:buFont typeface="Arial" panose="020B0604020202020204" pitchFamily="34" charset="0"/>
              <a:buChar char="•"/>
            </a:pPr>
            <a:r>
              <a:rPr lang="en-US" dirty="0"/>
              <a:t>    &lt;</a:t>
            </a:r>
            <a:r>
              <a:rPr lang="en-US" dirty="0" err="1"/>
              <a:t>hr</a:t>
            </a:r>
            <a:r>
              <a:rPr lang="en-US" dirty="0"/>
              <a:t>&gt;</a:t>
            </a:r>
            <a:endParaRPr dirty="0"/>
          </a:p>
          <a:p>
            <a:pPr lvl="0" algn="l" rtl="0">
              <a:spcBef>
                <a:spcPts val="580"/>
              </a:spcBef>
              <a:spcAft>
                <a:spcPts val="0"/>
              </a:spcAft>
              <a:buSzPct val="85000"/>
              <a:buFont typeface="Arial" panose="020B0604020202020204" pitchFamily="34" charset="0"/>
              <a:buChar char="•"/>
            </a:pPr>
            <a:r>
              <a:rPr lang="en-US" dirty="0"/>
              <a:t>  &lt;/div&gt;</a:t>
            </a:r>
            <a:endParaRPr dirty="0"/>
          </a:p>
          <a:p>
            <a:pPr lvl="0" algn="l" rtl="0">
              <a:spcBef>
                <a:spcPts val="580"/>
              </a:spcBef>
              <a:spcAft>
                <a:spcPts val="0"/>
              </a:spcAft>
              <a:buSzPct val="85000"/>
              <a:buFont typeface="Arial" panose="020B0604020202020204" pitchFamily="34" charset="0"/>
              <a:buChar char="•"/>
            </a:pPr>
            <a:r>
              <a:rPr lang="en-US" dirty="0"/>
              <a:t>  &lt;div id="</a:t>
            </a:r>
            <a:r>
              <a:rPr lang="en-US" dirty="0" err="1"/>
              <a:t>nav</a:t>
            </a:r>
            <a:r>
              <a:rPr lang="en-US" dirty="0"/>
              <a:t>"&gt;</a:t>
            </a:r>
            <a:endParaRPr dirty="0"/>
          </a:p>
          <a:p>
            <a:pPr lvl="0" algn="l" rtl="0">
              <a:spcBef>
                <a:spcPts val="580"/>
              </a:spcBef>
              <a:spcAft>
                <a:spcPts val="0"/>
              </a:spcAft>
              <a:buSzPct val="85000"/>
              <a:buFont typeface="Arial" panose="020B0604020202020204" pitchFamily="34" charset="0"/>
              <a:buChar char="•"/>
            </a:pPr>
            <a:r>
              <a:rPr lang="en-US" dirty="0"/>
              <a:t>    &lt;</a:t>
            </a:r>
            <a:r>
              <a:rPr lang="en-US" dirty="0" err="1"/>
              <a:t>ul</a:t>
            </a:r>
            <a:r>
              <a:rPr lang="en-US" dirty="0"/>
              <a:t>&gt;</a:t>
            </a:r>
            <a:endParaRPr dirty="0"/>
          </a:p>
          <a:p>
            <a:pPr lvl="0" algn="l" rtl="0">
              <a:spcBef>
                <a:spcPts val="580"/>
              </a:spcBef>
              <a:spcAft>
                <a:spcPts val="0"/>
              </a:spcAft>
              <a:buSzPct val="85000"/>
              <a:buFont typeface="Arial" panose="020B0604020202020204" pitchFamily="34" charset="0"/>
              <a:buChar char="•"/>
            </a:pPr>
            <a:r>
              <a:rPr lang="en-US" dirty="0"/>
              <a:t>      &lt;li&gt;item 1&lt;/li&gt;</a:t>
            </a:r>
            <a:endParaRPr dirty="0"/>
          </a:p>
          <a:p>
            <a:pPr lvl="0" algn="l" rtl="0">
              <a:spcBef>
                <a:spcPts val="580"/>
              </a:spcBef>
              <a:spcAft>
                <a:spcPts val="0"/>
              </a:spcAft>
              <a:buSzPct val="85000"/>
              <a:buFont typeface="Arial" panose="020B0604020202020204" pitchFamily="34" charset="0"/>
              <a:buChar char="•"/>
            </a:pPr>
            <a:r>
              <a:rPr lang="en-US" dirty="0"/>
              <a:t>      &lt;li&gt;item 2&lt;/li&gt;</a:t>
            </a:r>
            <a:endParaRPr dirty="0"/>
          </a:p>
          <a:p>
            <a:pPr lvl="0" algn="l" rtl="0">
              <a:spcBef>
                <a:spcPts val="580"/>
              </a:spcBef>
              <a:spcAft>
                <a:spcPts val="0"/>
              </a:spcAft>
              <a:buSzPct val="85000"/>
              <a:buFont typeface="Arial" panose="020B0604020202020204" pitchFamily="34" charset="0"/>
              <a:buChar char="•"/>
            </a:pPr>
            <a:r>
              <a:rPr lang="en-US" dirty="0"/>
              <a:t>      &lt;li&gt;item 3&lt;/li&gt;</a:t>
            </a:r>
            <a:endParaRPr dirty="0"/>
          </a:p>
          <a:p>
            <a:pPr lvl="0" algn="l" rtl="0">
              <a:spcBef>
                <a:spcPts val="580"/>
              </a:spcBef>
              <a:spcAft>
                <a:spcPts val="0"/>
              </a:spcAft>
              <a:buSzPct val="85000"/>
              <a:buFont typeface="Arial" panose="020B0604020202020204" pitchFamily="34" charset="0"/>
              <a:buChar char="•"/>
            </a:pPr>
            <a:r>
              <a:rPr lang="en-US" dirty="0"/>
              <a:t>    &lt;/</a:t>
            </a:r>
            <a:r>
              <a:rPr lang="en-US" dirty="0" err="1"/>
              <a:t>ul</a:t>
            </a:r>
            <a:r>
              <a:rPr lang="en-US" dirty="0"/>
              <a:t>&gt;</a:t>
            </a:r>
            <a:endParaRPr dirty="0"/>
          </a:p>
          <a:p>
            <a:pPr lvl="0" algn="l" rtl="0">
              <a:spcBef>
                <a:spcPts val="580"/>
              </a:spcBef>
              <a:spcAft>
                <a:spcPts val="0"/>
              </a:spcAft>
              <a:buSzPct val="85000"/>
              <a:buFont typeface="Arial" panose="020B0604020202020204" pitchFamily="34" charset="0"/>
              <a:buChar char="•"/>
            </a:pPr>
            <a:r>
              <a:rPr lang="en-US" dirty="0"/>
              <a:t>  &lt;/div&gt;</a:t>
            </a:r>
            <a:endParaRPr dirty="0"/>
          </a:p>
          <a:p>
            <a:pPr lvl="0" algn="l" rtl="0">
              <a:spcBef>
                <a:spcPts val="580"/>
              </a:spcBef>
              <a:spcAft>
                <a:spcPts val="0"/>
              </a:spcAft>
              <a:buSzPct val="85000"/>
              <a:buFont typeface="Arial" panose="020B0604020202020204" pitchFamily="34" charset="0"/>
              <a:buChar char="•"/>
            </a:pPr>
            <a:r>
              <a:rPr lang="en-US" dirty="0"/>
              <a:t>&lt;/body&gt;</a:t>
            </a:r>
            <a:endParaRPr dirty="0"/>
          </a:p>
        </p:txBody>
      </p:sp>
      <p:pic>
        <p:nvPicPr>
          <p:cNvPr id="392" name="Google Shape;392;p24"/>
          <p:cNvPicPr preferRelativeResize="0">
            <a:picLocks noGrp="1"/>
          </p:cNvPicPr>
          <p:nvPr>
            <p:ph sz="quarter" idx="2"/>
          </p:nvPr>
        </p:nvPicPr>
        <p:blipFill rotWithShape="1">
          <a:blip r:embed="rId3">
            <a:alphaModFix/>
          </a:blip>
          <a:srcRect/>
          <a:stretch/>
        </p:blipFill>
        <p:spPr>
          <a:xfrm>
            <a:off x="5178623" y="1974273"/>
            <a:ext cx="3418122" cy="273627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lvl="0">
              <a:spcBef>
                <a:spcPts val="0"/>
              </a:spcBef>
              <a:buClr>
                <a:schemeClr val="dk2"/>
              </a:buClr>
              <a:buSzPts val="4000"/>
            </a:pPr>
            <a:r>
              <a:rPr lang="en-US" dirty="0"/>
              <a:t>Contextual </a:t>
            </a:r>
            <a:r>
              <a:rPr lang="en-US" dirty="0" smtClean="0"/>
              <a:t>selectors terminology</a:t>
            </a:r>
            <a:endParaRPr dirty="0"/>
          </a:p>
        </p:txBody>
      </p:sp>
      <p:sp>
        <p:nvSpPr>
          <p:cNvPr id="402" name="Google Shape;402;p2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03" name="Google Shape;403;p2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p>
        </p:txBody>
      </p:sp>
      <p:sp>
        <p:nvSpPr>
          <p:cNvPr id="401" name="Google Shape;401;p25"/>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171450" lvl="0" indent="-171450" algn="l" rtl="0">
              <a:spcBef>
                <a:spcPts val="0"/>
              </a:spcBef>
              <a:spcAft>
                <a:spcPts val="0"/>
              </a:spcAft>
              <a:buSzPct val="85000"/>
              <a:buFont typeface="Arial"/>
              <a:buChar char="•"/>
            </a:pPr>
            <a:r>
              <a:rPr lang="en-US" sz="2400" dirty="0"/>
              <a:t>An </a:t>
            </a:r>
            <a:r>
              <a:rPr lang="en-US" sz="2400" b="1" dirty="0"/>
              <a:t>ancestor</a:t>
            </a:r>
            <a:r>
              <a:rPr lang="en-US" sz="2400" dirty="0"/>
              <a:t> refers to any element that is connected but further up the document tree - no matter how many levels higher.</a:t>
            </a:r>
            <a:endParaRPr sz="2400" dirty="0"/>
          </a:p>
          <a:p>
            <a:pPr marL="171450" lvl="0" indent="-171450" algn="l" rtl="0">
              <a:spcBef>
                <a:spcPts val="580"/>
              </a:spcBef>
              <a:spcAft>
                <a:spcPts val="0"/>
              </a:spcAft>
              <a:buSzPct val="85000"/>
              <a:buFont typeface="Arial"/>
              <a:buChar char="•"/>
            </a:pPr>
            <a:r>
              <a:rPr lang="en-US" sz="2400" dirty="0"/>
              <a:t>A </a:t>
            </a:r>
            <a:r>
              <a:rPr lang="en-US" sz="2400" b="1" dirty="0"/>
              <a:t>descendant</a:t>
            </a:r>
            <a:r>
              <a:rPr lang="en-US" sz="2400" dirty="0"/>
              <a:t> refers to any element that is connected but lower down the document tree - no matter how many levels lower.</a:t>
            </a:r>
            <a:endParaRPr sz="2400" dirty="0"/>
          </a:p>
          <a:p>
            <a:pPr marL="171450" lvl="0" indent="-171450" algn="l" rtl="0">
              <a:spcBef>
                <a:spcPts val="580"/>
              </a:spcBef>
              <a:spcAft>
                <a:spcPts val="0"/>
              </a:spcAft>
              <a:buSzPct val="85000"/>
              <a:buFont typeface="Arial"/>
              <a:buChar char="•"/>
            </a:pPr>
            <a:r>
              <a:rPr lang="en-US" sz="2400" dirty="0"/>
              <a:t>A </a:t>
            </a:r>
            <a:r>
              <a:rPr lang="en-US" sz="2400" b="1" dirty="0"/>
              <a:t>parent </a:t>
            </a:r>
            <a:r>
              <a:rPr lang="en-US" sz="2400" dirty="0"/>
              <a:t>is an element that is directly above and connected to an element in the document tree.</a:t>
            </a:r>
            <a:endParaRPr sz="2400" dirty="0"/>
          </a:p>
          <a:p>
            <a:pPr marL="171450" lvl="0" indent="-171450" algn="l" rtl="0">
              <a:spcBef>
                <a:spcPts val="580"/>
              </a:spcBef>
              <a:spcAft>
                <a:spcPts val="0"/>
              </a:spcAft>
              <a:buSzPct val="85000"/>
              <a:buFont typeface="Arial"/>
              <a:buChar char="•"/>
            </a:pPr>
            <a:r>
              <a:rPr lang="en-US" sz="2400" dirty="0"/>
              <a:t>A </a:t>
            </a:r>
            <a:r>
              <a:rPr lang="en-US" sz="2400" b="1" dirty="0"/>
              <a:t>child</a:t>
            </a:r>
            <a:r>
              <a:rPr lang="en-US" sz="2400" dirty="0"/>
              <a:t> is an element that is directly below and connected to an element in the document tree.</a:t>
            </a:r>
            <a:endParaRPr sz="2400" dirty="0"/>
          </a:p>
          <a:p>
            <a:pPr marL="171450" lvl="0" indent="-171450" algn="l" rtl="0">
              <a:spcBef>
                <a:spcPts val="580"/>
              </a:spcBef>
              <a:spcAft>
                <a:spcPts val="0"/>
              </a:spcAft>
              <a:buSzPct val="85000"/>
              <a:buFont typeface="Arial"/>
              <a:buChar char="•"/>
            </a:pPr>
            <a:r>
              <a:rPr lang="en-US" sz="2400" dirty="0"/>
              <a:t>A</a:t>
            </a:r>
            <a:r>
              <a:rPr lang="en-US" sz="2400" b="1" dirty="0"/>
              <a:t> sibling </a:t>
            </a:r>
            <a:r>
              <a:rPr lang="en-US" sz="2400" dirty="0"/>
              <a:t>is an element that shares the same parent with another element.</a:t>
            </a:r>
            <a:endParaRPr sz="2400" dirty="0"/>
          </a:p>
          <a:p>
            <a:pPr marL="274320" lvl="0" indent="-144510" algn="l" rtl="0">
              <a:spcBef>
                <a:spcPts val="580"/>
              </a:spcBef>
              <a:spcAft>
                <a:spcPts val="0"/>
              </a:spcAft>
              <a:buSzPct val="85000"/>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Objectives</a:t>
            </a:r>
            <a:endParaRPr/>
          </a:p>
        </p:txBody>
      </p:sp>
      <p:sp>
        <p:nvSpPr>
          <p:cNvPr id="208" name="Google Shape;208;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7" name="Google Shape;207;p2"/>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p>
        </p:txBody>
      </p:sp>
      <p:sp>
        <p:nvSpPr>
          <p:cNvPr id="206" name="Google Shape;206;p2"/>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r>
              <a:rPr lang="en-US" dirty="0" smtClean="0"/>
              <a:t>Understand </a:t>
            </a:r>
            <a:r>
              <a:rPr lang="en-US" dirty="0"/>
              <a:t>what CSS is, how it works, and its relationship with HTML.</a:t>
            </a:r>
          </a:p>
          <a:p>
            <a:r>
              <a:rPr lang="en-US" dirty="0" smtClean="0"/>
              <a:t>Learn </a:t>
            </a:r>
            <a:r>
              <a:rPr lang="en-US" dirty="0"/>
              <a:t>the syntax of CSS and how to use different types of selectors to style HTML elements.</a:t>
            </a:r>
          </a:p>
          <a:p>
            <a:r>
              <a:rPr lang="en-US" dirty="0" smtClean="0"/>
              <a:t>Gain </a:t>
            </a:r>
            <a:r>
              <a:rPr lang="en-US" dirty="0"/>
              <a:t>knowledge of various CSS properties such as color, font, background, border, and more.</a:t>
            </a:r>
          </a:p>
          <a:p>
            <a:r>
              <a:rPr lang="en-US" dirty="0" smtClean="0"/>
              <a:t>Learn </a:t>
            </a:r>
            <a:r>
              <a:rPr lang="en-US" dirty="0"/>
              <a:t>how to use CSS to control the layout of a webpage, including techniques like flexbox and grid.</a:t>
            </a:r>
          </a:p>
          <a:p>
            <a:r>
              <a:rPr lang="en-US" dirty="0" smtClean="0"/>
              <a:t>Understand </a:t>
            </a:r>
            <a:r>
              <a:rPr lang="en-US" dirty="0"/>
              <a:t>how to make a website responsive using CSS, ensuring it looks good on all devices.</a:t>
            </a:r>
          </a:p>
          <a:p>
            <a:r>
              <a:rPr lang="en-US" dirty="0" smtClean="0"/>
              <a:t>Develop </a:t>
            </a:r>
            <a:r>
              <a:rPr lang="en-US" dirty="0"/>
              <a:t>skills to debug and solve common CSS issues.</a:t>
            </a:r>
          </a:p>
          <a:p>
            <a:endParaRPr lang="en-US" dirty="0"/>
          </a:p>
          <a:p>
            <a:pPr lvl="0" algn="l" rtl="0">
              <a:spcBef>
                <a:spcPts val="0"/>
              </a:spcBef>
              <a:spcAft>
                <a:spcPts val="0"/>
              </a:spcAft>
              <a:buSzPts val="2210"/>
              <a:buFont typeface="Arial" panose="020B0604020202020204" pitchFamily="34" charset="0"/>
              <a:buChar char="•"/>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dirty="0"/>
              <a:t>contextual </a:t>
            </a:r>
            <a:r>
              <a:rPr lang="en-US" dirty="0" smtClean="0"/>
              <a:t>selector </a:t>
            </a:r>
            <a:endParaRPr dirty="0"/>
          </a:p>
        </p:txBody>
      </p:sp>
      <p:sp>
        <p:nvSpPr>
          <p:cNvPr id="418" name="Google Shape;418;p27"/>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19" name="Google Shape;419;p2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p>
        </p:txBody>
      </p:sp>
      <p:sp>
        <p:nvSpPr>
          <p:cNvPr id="420" name="Google Shape;420;p27"/>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lvl="0" algn="just" rtl="0">
              <a:spcBef>
                <a:spcPts val="580"/>
              </a:spcBef>
              <a:spcAft>
                <a:spcPts val="0"/>
              </a:spcAft>
              <a:buSzPct val="85000"/>
              <a:buFont typeface="Arial" panose="020B0604020202020204" pitchFamily="34" charset="0"/>
              <a:buChar char="•"/>
            </a:pPr>
            <a:r>
              <a:rPr lang="en-US" sz="2400" i="1" dirty="0" smtClean="0"/>
              <a:t>For </a:t>
            </a:r>
            <a:r>
              <a:rPr lang="en-US" sz="2400" i="1" dirty="0"/>
              <a:t>example, </a:t>
            </a:r>
            <a:r>
              <a:rPr lang="en-US" sz="2400" dirty="0"/>
              <a:t>in a sample web page, if we want to add an emphasis to a headline (h1) and an </a:t>
            </a:r>
            <a:r>
              <a:rPr lang="en-US" sz="2400" dirty="0" err="1"/>
              <a:t>em</a:t>
            </a:r>
            <a:r>
              <a:rPr lang="en-US" sz="2400" dirty="0"/>
              <a:t> by changing their colors. We can apply the following rules:  </a:t>
            </a:r>
            <a:endParaRPr lang="en-US" sz="2400" dirty="0" smtClean="0"/>
          </a:p>
          <a:p>
            <a:pPr marL="491490" lvl="1" indent="-285750" algn="just">
              <a:spcBef>
                <a:spcPts val="580"/>
              </a:spcBef>
              <a:buFont typeface="Arial" panose="020B0604020202020204" pitchFamily="34" charset="0"/>
              <a:buChar char="•"/>
            </a:pPr>
            <a:r>
              <a:rPr lang="en-US" sz="2000" dirty="0" smtClean="0"/>
              <a:t>H1 </a:t>
            </a:r>
            <a:r>
              <a:rPr lang="en-US" sz="2000" dirty="0"/>
              <a:t>{ color: red } and   </a:t>
            </a:r>
            <a:endParaRPr lang="en-US" sz="2000" dirty="0" smtClean="0"/>
          </a:p>
          <a:p>
            <a:pPr marL="491490" lvl="1" indent="-285750" algn="just">
              <a:spcBef>
                <a:spcPts val="580"/>
              </a:spcBef>
              <a:buFont typeface="Arial" panose="020B0604020202020204" pitchFamily="34" charset="0"/>
              <a:buChar char="•"/>
            </a:pPr>
            <a:r>
              <a:rPr lang="en-US" sz="2000" dirty="0" smtClean="0"/>
              <a:t>EM </a:t>
            </a:r>
            <a:r>
              <a:rPr lang="en-US" sz="2000" dirty="0"/>
              <a:t>{ color: red }</a:t>
            </a:r>
            <a:endParaRPr sz="2000" dirty="0"/>
          </a:p>
          <a:p>
            <a:pPr lvl="0" algn="just" rtl="0">
              <a:spcBef>
                <a:spcPts val="580"/>
              </a:spcBef>
              <a:spcAft>
                <a:spcPts val="0"/>
              </a:spcAft>
              <a:buSzPct val="85000"/>
              <a:buFont typeface="Arial" panose="020B0604020202020204" pitchFamily="34" charset="0"/>
              <a:buChar char="•"/>
            </a:pPr>
            <a:r>
              <a:rPr lang="en-US" sz="2400" dirty="0"/>
              <a:t>However, the effect will be lost in a case such as:</a:t>
            </a:r>
            <a:endParaRPr sz="2400" dirty="0"/>
          </a:p>
          <a:p>
            <a:pPr marL="605790" lvl="1" indent="-285750" algn="just" rtl="0">
              <a:spcBef>
                <a:spcPts val="370"/>
              </a:spcBef>
              <a:spcAft>
                <a:spcPts val="0"/>
              </a:spcAft>
              <a:buSzPct val="85000"/>
              <a:buFont typeface="Arial" panose="020B0604020202020204" pitchFamily="34" charset="0"/>
              <a:buChar char="•"/>
            </a:pPr>
            <a:r>
              <a:rPr lang="en-US" sz="2400" dirty="0"/>
              <a:t>&lt;H1&gt;This headline is &lt;EM&gt;very&lt;/EM&gt; important&lt;/H1&gt;</a:t>
            </a:r>
            <a:endParaRPr sz="2400" dirty="0"/>
          </a:p>
          <a:p>
            <a:pPr lvl="0" algn="just" rtl="0">
              <a:spcBef>
                <a:spcPts val="580"/>
              </a:spcBef>
              <a:spcAft>
                <a:spcPts val="0"/>
              </a:spcAft>
              <a:buSzPct val="85000"/>
              <a:buFont typeface="Arial" panose="020B0604020202020204" pitchFamily="34" charset="0"/>
              <a:buChar char="•"/>
            </a:pPr>
            <a:r>
              <a:rPr lang="en-US" sz="2400" dirty="0"/>
              <a:t>We address this case by adding a contextual rule to the previous </a:t>
            </a:r>
            <a:r>
              <a:rPr lang="en-US" sz="2400" dirty="0" smtClean="0"/>
              <a:t>two:</a:t>
            </a:r>
            <a:endParaRPr sz="2400" dirty="0" smtClean="0"/>
          </a:p>
          <a:p>
            <a:pPr marL="605790" lvl="1" indent="-285750" algn="just" rtl="0">
              <a:spcBef>
                <a:spcPts val="370"/>
              </a:spcBef>
              <a:spcAft>
                <a:spcPts val="0"/>
              </a:spcAft>
              <a:buSzPct val="85000"/>
              <a:buFont typeface="Arial" panose="020B0604020202020204" pitchFamily="34" charset="0"/>
              <a:buChar char="•"/>
            </a:pPr>
            <a:r>
              <a:rPr lang="en-US" sz="2000" dirty="0" smtClean="0"/>
              <a:t>H1 { color: red }</a:t>
            </a:r>
            <a:endParaRPr sz="2000" dirty="0" smtClean="0"/>
          </a:p>
          <a:p>
            <a:pPr marL="605790" lvl="1" indent="-285750" algn="just" rtl="0">
              <a:spcBef>
                <a:spcPts val="370"/>
              </a:spcBef>
              <a:spcAft>
                <a:spcPts val="0"/>
              </a:spcAft>
              <a:buSzPct val="85000"/>
              <a:buFont typeface="Arial" panose="020B0604020202020204" pitchFamily="34" charset="0"/>
              <a:buChar char="•"/>
            </a:pPr>
            <a:r>
              <a:rPr lang="en-US" sz="2000" dirty="0" smtClean="0"/>
              <a:t>EM </a:t>
            </a:r>
            <a:r>
              <a:rPr lang="en-US" sz="2000" dirty="0"/>
              <a:t>{ color: red }</a:t>
            </a:r>
            <a:endParaRPr sz="2000" dirty="0"/>
          </a:p>
          <a:p>
            <a:pPr marL="605790" lvl="1" indent="-285750" algn="just" rtl="0">
              <a:spcBef>
                <a:spcPts val="370"/>
              </a:spcBef>
              <a:spcAft>
                <a:spcPts val="0"/>
              </a:spcAft>
              <a:buSzPct val="85000"/>
              <a:buFont typeface="Arial" panose="020B0604020202020204" pitchFamily="34" charset="0"/>
              <a:buChar char="•"/>
            </a:pPr>
            <a:r>
              <a:rPr lang="en-US" sz="2000" b="1" dirty="0"/>
              <a:t>H1 EM </a:t>
            </a:r>
            <a:r>
              <a:rPr lang="en-US" sz="2000" dirty="0"/>
              <a:t>{ color: blue }</a:t>
            </a:r>
            <a:endParaRPr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8"/>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dirty="0" smtClean="0"/>
              <a:t>Example</a:t>
            </a:r>
            <a:endParaRPr dirty="0"/>
          </a:p>
        </p:txBody>
      </p:sp>
      <p:sp>
        <p:nvSpPr>
          <p:cNvPr id="426" name="Google Shape;426;p28"/>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27" name="Google Shape;427;p2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21</a:t>
            </a:fld>
            <a:endParaRPr/>
          </a:p>
        </p:txBody>
      </p:sp>
      <p:sp>
        <p:nvSpPr>
          <p:cNvPr id="428" name="Google Shape;428;p28"/>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580"/>
              </a:spcBef>
              <a:spcAft>
                <a:spcPts val="0"/>
              </a:spcAft>
              <a:buSzPts val="2210"/>
              <a:buFont typeface="Arial" panose="020B0604020202020204" pitchFamily="34" charset="0"/>
              <a:buChar char="•"/>
            </a:pPr>
            <a:r>
              <a:rPr lang="en-US" sz="2800" dirty="0" smtClean="0"/>
              <a:t>This </a:t>
            </a:r>
            <a:r>
              <a:rPr lang="en-US" sz="2800" dirty="0"/>
              <a:t>rule targets </a:t>
            </a:r>
            <a:r>
              <a:rPr lang="en-US" sz="2800" dirty="0" err="1"/>
              <a:t>em</a:t>
            </a:r>
            <a:r>
              <a:rPr lang="en-US" sz="2800" dirty="0"/>
              <a:t> elements, but only when they appear in h1, h2, and h3 headings.</a:t>
            </a:r>
            <a:endParaRPr sz="2800" dirty="0"/>
          </a:p>
          <a:p>
            <a:pPr marL="777240" lvl="1" indent="-457200" algn="l" rtl="0">
              <a:spcBef>
                <a:spcPts val="370"/>
              </a:spcBef>
              <a:spcAft>
                <a:spcPts val="0"/>
              </a:spcAft>
              <a:buSzPts val="2040"/>
              <a:buFont typeface="Arial" panose="020B0604020202020204" pitchFamily="34" charset="0"/>
              <a:buChar char="•"/>
            </a:pPr>
            <a:r>
              <a:rPr lang="en-US" sz="2800" dirty="0"/>
              <a:t>h1 </a:t>
            </a:r>
            <a:r>
              <a:rPr lang="en-US" sz="2800" dirty="0" err="1"/>
              <a:t>em</a:t>
            </a:r>
            <a:r>
              <a:rPr lang="en-US" sz="2800" dirty="0"/>
              <a:t>, h2 </a:t>
            </a:r>
            <a:r>
              <a:rPr lang="en-US" sz="2800" dirty="0" err="1"/>
              <a:t>em</a:t>
            </a:r>
            <a:r>
              <a:rPr lang="en-US" sz="2800" dirty="0"/>
              <a:t>, h3 </a:t>
            </a:r>
            <a:r>
              <a:rPr lang="en-US" sz="2800" dirty="0" err="1"/>
              <a:t>em</a:t>
            </a:r>
            <a:r>
              <a:rPr lang="en-US" sz="2800" dirty="0"/>
              <a:t> </a:t>
            </a:r>
            <a:endParaRPr lang="en-US" sz="2800" dirty="0" smtClean="0"/>
          </a:p>
          <a:p>
            <a:pPr marL="982980" lvl="2" indent="-457200">
              <a:spcBef>
                <a:spcPts val="370"/>
              </a:spcBef>
              <a:buSzPts val="2040"/>
              <a:buFont typeface="Arial" panose="020B0604020202020204" pitchFamily="34" charset="0"/>
              <a:buChar char="•"/>
            </a:pPr>
            <a:r>
              <a:rPr lang="en-US" sz="2800" dirty="0" smtClean="0"/>
              <a:t>{ </a:t>
            </a:r>
            <a:r>
              <a:rPr lang="en-US" sz="2800" dirty="0"/>
              <a:t>color: red; }</a:t>
            </a:r>
            <a:endParaRPr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9"/>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Child selector</a:t>
            </a:r>
            <a:endParaRPr/>
          </a:p>
        </p:txBody>
      </p:sp>
      <p:sp>
        <p:nvSpPr>
          <p:cNvPr id="434" name="Google Shape;434;p2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35" name="Google Shape;435;p2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22</a:t>
            </a:fld>
            <a:endParaRPr/>
          </a:p>
        </p:txBody>
      </p:sp>
      <p:sp>
        <p:nvSpPr>
          <p:cNvPr id="436" name="Google Shape;436;p2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600" dirty="0"/>
              <a:t>A child selector targets only the direct children of a given element. </a:t>
            </a:r>
            <a:endParaRPr sz="2600" dirty="0"/>
          </a:p>
          <a:p>
            <a:pPr lvl="0" algn="l" rtl="0">
              <a:spcBef>
                <a:spcPts val="580"/>
              </a:spcBef>
              <a:spcAft>
                <a:spcPts val="0"/>
              </a:spcAft>
              <a:buSzPts val="2210"/>
              <a:buFont typeface="Arial" panose="020B0604020202020204" pitchFamily="34" charset="0"/>
              <a:buChar char="•"/>
            </a:pPr>
            <a:r>
              <a:rPr lang="en-US" sz="2600" dirty="0"/>
              <a:t>There may be no other hierarchical levels in between. </a:t>
            </a:r>
            <a:endParaRPr sz="2600" dirty="0"/>
          </a:p>
          <a:p>
            <a:pPr lvl="0" algn="l" rtl="0">
              <a:spcBef>
                <a:spcPts val="580"/>
              </a:spcBef>
              <a:spcAft>
                <a:spcPts val="0"/>
              </a:spcAft>
              <a:buSzPts val="2210"/>
              <a:buFont typeface="Arial" panose="020B0604020202020204" pitchFamily="34" charset="0"/>
              <a:buChar char="•"/>
            </a:pPr>
            <a:r>
              <a:rPr lang="en-US" sz="2600" dirty="0"/>
              <a:t>They are indicated with the greater-than symbol (&gt;). </a:t>
            </a:r>
            <a:endParaRPr sz="2600" dirty="0"/>
          </a:p>
          <a:p>
            <a:pPr lvl="0" algn="l" rtl="0">
              <a:spcBef>
                <a:spcPts val="580"/>
              </a:spcBef>
              <a:spcAft>
                <a:spcPts val="0"/>
              </a:spcAft>
              <a:buSzPts val="2210"/>
              <a:buFont typeface="Arial" panose="020B0604020202020204" pitchFamily="34" charset="0"/>
              <a:buChar char="•"/>
            </a:pPr>
            <a:r>
              <a:rPr lang="en-US" sz="2600" dirty="0"/>
              <a:t>Example, p &gt; </a:t>
            </a:r>
            <a:r>
              <a:rPr lang="en-US" sz="2600" dirty="0" err="1"/>
              <a:t>em</a:t>
            </a:r>
            <a:r>
              <a:rPr lang="en-US" sz="2600" dirty="0"/>
              <a:t> {font-weight: bold;}</a:t>
            </a:r>
            <a:endParaRPr sz="2600" dirty="0"/>
          </a:p>
          <a:p>
            <a:pPr lvl="1">
              <a:spcBef>
                <a:spcPts val="580"/>
              </a:spcBef>
              <a:buSzPts val="2210"/>
              <a:buFont typeface="Arial" panose="020B0604020202020204" pitchFamily="34" charset="0"/>
              <a:buChar char="•"/>
            </a:pPr>
            <a:r>
              <a:rPr lang="en-US" sz="2400" dirty="0"/>
              <a:t>This rule affects emphasized text, but only when it is directly contained in a p element. </a:t>
            </a:r>
            <a:endParaRPr sz="2400" dirty="0"/>
          </a:p>
          <a:p>
            <a:pPr marL="777240" lvl="1" indent="-457200">
              <a:spcBef>
                <a:spcPts val="370"/>
              </a:spcBef>
              <a:buSzPts val="2040"/>
              <a:buFont typeface="Arial" panose="020B0604020202020204" pitchFamily="34" charset="0"/>
              <a:buChar char="•"/>
            </a:pPr>
            <a:r>
              <a:rPr lang="en-US" sz="2000" i="1" dirty="0">
                <a:solidFill>
                  <a:srgbClr val="FF0000"/>
                </a:solidFill>
              </a:rPr>
              <a:t>An </a:t>
            </a:r>
            <a:r>
              <a:rPr lang="en-US" sz="2000" i="1" dirty="0" err="1">
                <a:solidFill>
                  <a:srgbClr val="FF0000"/>
                </a:solidFill>
              </a:rPr>
              <a:t>em</a:t>
            </a:r>
            <a:r>
              <a:rPr lang="en-US" sz="2000" i="1" dirty="0">
                <a:solidFill>
                  <a:srgbClr val="FF0000"/>
                </a:solidFill>
              </a:rPr>
              <a:t> element inside a link (a) within the paragraph would not be affected</a:t>
            </a:r>
            <a:r>
              <a:rPr lang="en-US" dirty="0"/>
              <a:t/>
            </a:r>
            <a:br>
              <a:rPr lang="en-US" dirty="0"/>
            </a:b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Adjacent sibling selector</a:t>
            </a:r>
            <a:endParaRPr/>
          </a:p>
        </p:txBody>
      </p:sp>
      <p:sp>
        <p:nvSpPr>
          <p:cNvPr id="442" name="Google Shape;442;p3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43" name="Google Shape;443;p3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p>
        </p:txBody>
      </p:sp>
      <p:sp>
        <p:nvSpPr>
          <p:cNvPr id="444" name="Google Shape;444;p30"/>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400" dirty="0"/>
              <a:t>An adjacent sibling selector targets an element that comes directly after </a:t>
            </a:r>
            <a:r>
              <a:rPr lang="en-US" sz="2400" dirty="0" smtClean="0"/>
              <a:t>another element </a:t>
            </a:r>
            <a:r>
              <a:rPr lang="en-US" sz="2400" dirty="0"/>
              <a:t>with the same parent. </a:t>
            </a:r>
            <a:endParaRPr sz="2400" dirty="0"/>
          </a:p>
          <a:p>
            <a:pPr lvl="0" algn="l" rtl="0">
              <a:spcBef>
                <a:spcPts val="580"/>
              </a:spcBef>
              <a:spcAft>
                <a:spcPts val="0"/>
              </a:spcAft>
              <a:buSzPts val="2210"/>
              <a:buFont typeface="Arial" panose="020B0604020202020204" pitchFamily="34" charset="0"/>
              <a:buChar char="•"/>
            </a:pPr>
            <a:r>
              <a:rPr lang="en-US" sz="2400" dirty="0"/>
              <a:t>It is indicated with a plus (+) sign. </a:t>
            </a:r>
            <a:endParaRPr sz="2400" dirty="0"/>
          </a:p>
          <a:p>
            <a:pPr lvl="0" algn="l" rtl="0">
              <a:spcBef>
                <a:spcPts val="580"/>
              </a:spcBef>
              <a:spcAft>
                <a:spcPts val="0"/>
              </a:spcAft>
              <a:buSzPts val="2210"/>
              <a:buFont typeface="Arial" panose="020B0604020202020204" pitchFamily="34" charset="0"/>
              <a:buChar char="•"/>
            </a:pPr>
            <a:r>
              <a:rPr lang="en-US" sz="2400" dirty="0"/>
              <a:t>Example, </a:t>
            </a:r>
            <a:r>
              <a:rPr lang="en-US" sz="2400" b="1" dirty="0"/>
              <a:t>h1 + p </a:t>
            </a:r>
            <a:r>
              <a:rPr lang="en-US" sz="2400" dirty="0"/>
              <a:t>{font-style: italic;}</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This rule gives special treatment to paragraphs that follow an h1. </a:t>
            </a:r>
            <a:endParaRPr lang="en-US" sz="2400" dirty="0" smtClean="0"/>
          </a:p>
          <a:p>
            <a:pPr marL="662940" lvl="1" indent="-342900" algn="l" rtl="0">
              <a:spcBef>
                <a:spcPts val="370"/>
              </a:spcBef>
              <a:spcAft>
                <a:spcPts val="0"/>
              </a:spcAft>
              <a:buSzPts val="2040"/>
              <a:buFont typeface="Arial" panose="020B0604020202020204" pitchFamily="34" charset="0"/>
              <a:buChar char="•"/>
            </a:pPr>
            <a:r>
              <a:rPr lang="en-US" sz="2400" dirty="0" smtClean="0"/>
              <a:t>Other </a:t>
            </a:r>
            <a:r>
              <a:rPr lang="en-US" sz="2400" dirty="0"/>
              <a:t>paragraphs are unaffected.</a:t>
            </a:r>
            <a:endParaRPr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3"/>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dirty="0" smtClean="0"/>
              <a:t>Takeaway question</a:t>
            </a:r>
            <a:endParaRPr dirty="0"/>
          </a:p>
        </p:txBody>
      </p:sp>
      <p:sp>
        <p:nvSpPr>
          <p:cNvPr id="466" name="Google Shape;466;p3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67" name="Google Shape;467;p33"/>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sp>
        <p:nvSpPr>
          <p:cNvPr id="468" name="Google Shape;468;p33"/>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ctr" rtl="0">
              <a:spcBef>
                <a:spcPts val="0"/>
              </a:spcBef>
              <a:spcAft>
                <a:spcPts val="0"/>
              </a:spcAft>
              <a:buSzPts val="2210"/>
              <a:buFont typeface="Arial" panose="020B0604020202020204" pitchFamily="34" charset="0"/>
              <a:buChar char="•"/>
            </a:pPr>
            <a:r>
              <a:rPr lang="en-US" dirty="0"/>
              <a:t>Using the diagram shown below, write style rules that make each of the elements given below </a:t>
            </a:r>
            <a:r>
              <a:rPr lang="en-US" dirty="0">
                <a:solidFill>
                  <a:srgbClr val="FF0000"/>
                </a:solidFill>
              </a:rPr>
              <a:t>red (color: red;). </a:t>
            </a:r>
            <a:r>
              <a:rPr lang="en-US" sz="2400" i="1" dirty="0"/>
              <a:t>Write the selectors as efficiently as possible</a:t>
            </a:r>
            <a:r>
              <a:rPr lang="en-US" sz="2400" dirty="0"/>
              <a:t>.</a:t>
            </a:r>
            <a:endParaRPr sz="2400" dirty="0"/>
          </a:p>
        </p:txBody>
      </p:sp>
      <p:graphicFrame>
        <p:nvGraphicFramePr>
          <p:cNvPr id="469" name="Google Shape;469;p33"/>
          <p:cNvGraphicFramePr/>
          <p:nvPr>
            <p:extLst>
              <p:ext uri="{D42A27DB-BD31-4B8C-83A1-F6EECF244321}">
                <p14:modId xmlns:p14="http://schemas.microsoft.com/office/powerpoint/2010/main" val="4269602818"/>
              </p:ext>
            </p:extLst>
          </p:nvPr>
        </p:nvGraphicFramePr>
        <p:xfrm>
          <a:off x="1097565" y="2257526"/>
          <a:ext cx="3296275" cy="4480570"/>
        </p:xfrm>
        <a:graphic>
          <a:graphicData uri="http://schemas.openxmlformats.org/drawingml/2006/table">
            <a:tbl>
              <a:tblPr firstRow="1" bandRow="1">
                <a:noFill/>
                <a:tableStyleId>{C3E21348-AA59-4E67-8B6A-5B91B5C1E5F5}</a:tableStyleId>
              </a:tblPr>
              <a:tblGrid>
                <a:gridCol w="3296275">
                  <a:extLst>
                    <a:ext uri="{9D8B030D-6E8A-4147-A177-3AD203B41FA5}">
                      <a16:colId xmlns:a16="http://schemas.microsoft.com/office/drawing/2014/main" val="20000"/>
                    </a:ext>
                  </a:extLst>
                </a:gridCol>
              </a:tblGrid>
              <a:tr h="2054975">
                <a:tc>
                  <a:txBody>
                    <a:bodyPr/>
                    <a:lstStyle/>
                    <a:p>
                      <a:pPr marL="342900" marR="0" lvl="0" indent="-342900" algn="l" rtl="0">
                        <a:spcBef>
                          <a:spcPts val="0"/>
                        </a:spcBef>
                        <a:spcAft>
                          <a:spcPts val="0"/>
                        </a:spcAft>
                        <a:buClr>
                          <a:schemeClr val="dk1"/>
                        </a:buClr>
                        <a:buSzPts val="2400"/>
                        <a:buFont typeface="Libre Franklin"/>
                        <a:buAutoNum type="arabicPeriod"/>
                      </a:pPr>
                      <a:r>
                        <a:rPr lang="en-US" sz="2400" u="none" strike="noStrike" cap="none" dirty="0"/>
                        <a:t>h2 elements</a:t>
                      </a:r>
                      <a:endParaRPr dirty="0"/>
                    </a:p>
                    <a:p>
                      <a:pPr marL="342900" marR="0" lvl="0" indent="-342900" algn="l" rtl="0">
                        <a:spcBef>
                          <a:spcPts val="0"/>
                        </a:spcBef>
                        <a:spcAft>
                          <a:spcPts val="0"/>
                        </a:spcAft>
                        <a:buClr>
                          <a:schemeClr val="dk1"/>
                        </a:buClr>
                        <a:buSzPts val="2400"/>
                        <a:buFont typeface="Libre Franklin"/>
                        <a:buAutoNum type="arabicPeriod"/>
                      </a:pPr>
                      <a:r>
                        <a:rPr lang="en-US" sz="2400" u="none" strike="noStrike" cap="none" dirty="0"/>
                        <a:t>h1 elements and all paragraphs</a:t>
                      </a:r>
                      <a:endParaRPr dirty="0"/>
                    </a:p>
                    <a:p>
                      <a:pPr marL="342900" marR="0" lvl="0" indent="-342900" algn="l" rtl="0">
                        <a:spcBef>
                          <a:spcPts val="0"/>
                        </a:spcBef>
                        <a:spcAft>
                          <a:spcPts val="0"/>
                        </a:spcAft>
                        <a:buClr>
                          <a:schemeClr val="dk1"/>
                        </a:buClr>
                        <a:buSzPts val="2400"/>
                        <a:buFont typeface="Libre Franklin"/>
                        <a:buAutoNum type="arabicPeriod"/>
                      </a:pPr>
                      <a:r>
                        <a:rPr lang="en-US" sz="2400" u="none" strike="noStrike" cap="none" dirty="0"/>
                        <a:t>Elements belonging to the class “special”</a:t>
                      </a:r>
                      <a:endParaRPr dirty="0"/>
                    </a:p>
                    <a:p>
                      <a:pPr marL="342900" marR="0" lvl="0" indent="-342900" algn="l" rtl="0">
                        <a:spcBef>
                          <a:spcPts val="0"/>
                        </a:spcBef>
                        <a:spcAft>
                          <a:spcPts val="0"/>
                        </a:spcAft>
                        <a:buClr>
                          <a:schemeClr val="dk1"/>
                        </a:buClr>
                        <a:buSzPts val="2400"/>
                        <a:buFont typeface="Libre Franklin"/>
                        <a:buAutoNum type="arabicPeriod"/>
                      </a:pPr>
                      <a:r>
                        <a:rPr lang="en-US" sz="2400" u="none" strike="noStrike" cap="none" dirty="0"/>
                        <a:t>All elements in the “intro” section</a:t>
                      </a:r>
                      <a:endParaRPr dirty="0"/>
                    </a:p>
                    <a:p>
                      <a:pPr marL="342900" marR="0" lvl="0" indent="-342900" algn="l" rtl="0">
                        <a:spcBef>
                          <a:spcPts val="0"/>
                        </a:spcBef>
                        <a:spcAft>
                          <a:spcPts val="0"/>
                        </a:spcAft>
                        <a:buClr>
                          <a:schemeClr val="dk1"/>
                        </a:buClr>
                        <a:buSzPts val="2400"/>
                        <a:buFont typeface="Libre Franklin"/>
                        <a:buAutoNum type="arabicPeriod"/>
                      </a:pPr>
                      <a:r>
                        <a:rPr lang="en-US" sz="2400" u="none" strike="noStrike" cap="none" dirty="0"/>
                        <a:t>strong elements in the “main” section</a:t>
                      </a:r>
                      <a:endParaRPr dirty="0"/>
                    </a:p>
                    <a:p>
                      <a:pPr marL="342900" marR="0" lvl="0" indent="-342900" algn="l" rtl="0">
                        <a:spcBef>
                          <a:spcPts val="0"/>
                        </a:spcBef>
                        <a:spcAft>
                          <a:spcPts val="0"/>
                        </a:spcAft>
                        <a:buClr>
                          <a:schemeClr val="dk1"/>
                        </a:buClr>
                        <a:buSzPts val="2400"/>
                        <a:buFont typeface="Libre Franklin"/>
                        <a:buAutoNum type="arabicPeriod"/>
                      </a:pPr>
                      <a:r>
                        <a:rPr lang="en-US" sz="2400" u="none" strike="noStrike" cap="none" dirty="0" smtClean="0"/>
                        <a:t>The </a:t>
                      </a:r>
                      <a:r>
                        <a:rPr lang="en-US" sz="2400" u="none" strike="noStrike" cap="none" dirty="0"/>
                        <a:t>paragraph that appears </a:t>
                      </a:r>
                      <a:r>
                        <a:rPr lang="en-US" sz="2400" u="none" strike="noStrike" cap="none" dirty="0" smtClean="0"/>
                        <a:t>just after </a:t>
                      </a:r>
                      <a:r>
                        <a:rPr lang="en-US" sz="2400" u="none" strike="noStrike" cap="none" dirty="0"/>
                        <a:t>an h2</a:t>
                      </a:r>
                      <a:endParaRPr sz="2400" u="none" strike="noStrike" cap="none" dirty="0"/>
                    </a:p>
                  </a:txBody>
                  <a:tcPr marL="68575" marR="68575" marT="45725" marB="45725"/>
                </a:tc>
                <a:extLst>
                  <a:ext uri="{0D108BD9-81ED-4DB2-BD59-A6C34878D82A}">
                    <a16:rowId xmlns:a16="http://schemas.microsoft.com/office/drawing/2014/main" val="10000"/>
                  </a:ext>
                </a:extLst>
              </a:tr>
            </a:tbl>
          </a:graphicData>
        </a:graphic>
      </p:graphicFrame>
      <p:pic>
        <p:nvPicPr>
          <p:cNvPr id="470" name="Google Shape;470;p33"/>
          <p:cNvPicPr preferRelativeResize="0"/>
          <p:nvPr/>
        </p:nvPicPr>
        <p:blipFill rotWithShape="1">
          <a:blip r:embed="rId3">
            <a:alphaModFix/>
          </a:blip>
          <a:srcRect/>
          <a:stretch/>
        </p:blipFill>
        <p:spPr>
          <a:xfrm>
            <a:off x="4704736" y="2465613"/>
            <a:ext cx="3982064" cy="4064396"/>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Pseudo-selectors</a:t>
            </a:r>
            <a:endParaRPr/>
          </a:p>
        </p:txBody>
      </p:sp>
      <p:sp>
        <p:nvSpPr>
          <p:cNvPr id="484" name="Google Shape;484;p3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85" name="Google Shape;485;p3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25</a:t>
            </a:fld>
            <a:endParaRPr/>
          </a:p>
        </p:txBody>
      </p:sp>
      <p:sp>
        <p:nvSpPr>
          <p:cNvPr id="486" name="Google Shape;486;p3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algn="just">
              <a:spcBef>
                <a:spcPts val="0"/>
              </a:spcBef>
              <a:buSzPts val="2380"/>
            </a:pPr>
            <a:r>
              <a:rPr lang="en-US" sz="2400" dirty="0" smtClean="0"/>
              <a:t>Browsers </a:t>
            </a:r>
            <a:r>
              <a:rPr lang="en-US" sz="2400" dirty="0"/>
              <a:t>keep track of states of elements</a:t>
            </a:r>
          </a:p>
          <a:p>
            <a:pPr marL="662940" lvl="1" indent="-342900" algn="just">
              <a:spcBef>
                <a:spcPts val="370"/>
              </a:spcBef>
              <a:buSzPts val="2040"/>
            </a:pPr>
            <a:r>
              <a:rPr lang="en-US" sz="2400" dirty="0"/>
              <a:t>such as whether a user’s cursor is over it (hover state</a:t>
            </a:r>
            <a:r>
              <a:rPr lang="en-US" sz="2400" dirty="0" smtClean="0"/>
              <a:t>), </a:t>
            </a:r>
            <a:r>
              <a:rPr lang="en-US" sz="2400" dirty="0"/>
              <a:t>whether has been checked or disabled (for form elements) </a:t>
            </a:r>
            <a:r>
              <a:rPr lang="en-US" sz="2400" dirty="0" err="1"/>
              <a:t>etc</a:t>
            </a:r>
            <a:r>
              <a:rPr lang="en-US" sz="2400" dirty="0"/>
              <a:t>,</a:t>
            </a:r>
          </a:p>
          <a:p>
            <a:pPr algn="just">
              <a:spcBef>
                <a:spcPts val="580"/>
              </a:spcBef>
              <a:buSzPts val="2040"/>
            </a:pPr>
            <a:r>
              <a:rPr lang="en-US" sz="2400" dirty="0"/>
              <a:t>In CSS, we can apply styles to elements in these states using a special </a:t>
            </a:r>
            <a:r>
              <a:rPr lang="en-US" sz="2400" dirty="0" smtClean="0"/>
              <a:t>kind of </a:t>
            </a:r>
            <a:r>
              <a:rPr lang="en-US" sz="2400" dirty="0"/>
              <a:t>selector called a </a:t>
            </a:r>
            <a:r>
              <a:rPr lang="en-US" sz="2400" b="1" dirty="0">
                <a:solidFill>
                  <a:srgbClr val="FF0000"/>
                </a:solidFill>
              </a:rPr>
              <a:t>pseudo-class selector</a:t>
            </a:r>
            <a:r>
              <a:rPr lang="en-US" sz="2400" dirty="0"/>
              <a:t>. </a:t>
            </a:r>
          </a:p>
          <a:p>
            <a:pPr algn="just">
              <a:spcBef>
                <a:spcPts val="580"/>
              </a:spcBef>
              <a:buSzPts val="2210"/>
            </a:pPr>
            <a:r>
              <a:rPr lang="en-US" sz="2400" dirty="0"/>
              <a:t>Elements in these states belong to the same class but, since the class name isn’t in the markup, it’s called a </a:t>
            </a:r>
            <a:r>
              <a:rPr lang="en-US" sz="2400" i="1" dirty="0">
                <a:solidFill>
                  <a:srgbClr val="FF0000"/>
                </a:solidFill>
              </a:rPr>
              <a:t>pseudo</a:t>
            </a:r>
            <a:r>
              <a:rPr lang="en-US" sz="2400" dirty="0">
                <a:solidFill>
                  <a:srgbClr val="FF0000"/>
                </a:solidFill>
              </a:rPr>
              <a:t>-class</a:t>
            </a:r>
            <a:r>
              <a:rPr lang="en-US" sz="2400" dirty="0"/>
              <a:t>.</a:t>
            </a:r>
          </a:p>
          <a:p>
            <a:pPr algn="just">
              <a:spcBef>
                <a:spcPts val="580"/>
              </a:spcBef>
              <a:buSzPts val="2040"/>
            </a:pPr>
            <a:r>
              <a:rPr lang="en-US" sz="2400" dirty="0"/>
              <a:t>pseudo-class selectors allow us to assign styles to structures that don't necessarily exist in the document, but are inferred by the state of the elements</a:t>
            </a:r>
          </a:p>
          <a:p>
            <a:pPr marL="342900" indent="-228599">
              <a:spcBef>
                <a:spcPts val="370"/>
              </a:spcBef>
              <a:buChar char="⚫"/>
            </a:pPr>
            <a:endParaRPr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Pseudo-Class Selectors</a:t>
            </a:r>
            <a:endParaRPr/>
          </a:p>
        </p:txBody>
      </p:sp>
      <p:sp>
        <p:nvSpPr>
          <p:cNvPr id="502" name="Google Shape;502;p37"/>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01" name="Google Shape;501;p3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26</a:t>
            </a:fld>
            <a:endParaRPr/>
          </a:p>
        </p:txBody>
      </p:sp>
      <p:sp>
        <p:nvSpPr>
          <p:cNvPr id="500" name="Google Shape;500;p37"/>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lvl="0" algn="just" rtl="0">
              <a:spcBef>
                <a:spcPts val="0"/>
              </a:spcBef>
              <a:spcAft>
                <a:spcPts val="0"/>
              </a:spcAft>
              <a:buSzPts val="2210"/>
              <a:buFont typeface="Arial" panose="020B0604020202020204" pitchFamily="34" charset="0"/>
              <a:buChar char="•"/>
            </a:pPr>
            <a:r>
              <a:rPr lang="en-US" sz="2400" dirty="0"/>
              <a:t>Pseudo-class selectors are indicated by the colon (:) character. </a:t>
            </a:r>
            <a:endParaRPr sz="2400" dirty="0"/>
          </a:p>
          <a:p>
            <a:pPr lvl="0" algn="just" rtl="0">
              <a:spcBef>
                <a:spcPts val="580"/>
              </a:spcBef>
              <a:spcAft>
                <a:spcPts val="0"/>
              </a:spcAft>
              <a:buSzPts val="2210"/>
              <a:buFont typeface="Arial" panose="020B0604020202020204" pitchFamily="34" charset="0"/>
              <a:buChar char="•"/>
            </a:pPr>
            <a:r>
              <a:rPr lang="en-US" sz="2400" dirty="0"/>
              <a:t>They typically go immediately </a:t>
            </a:r>
            <a:r>
              <a:rPr lang="en-US" sz="2400" u="sng" dirty="0"/>
              <a:t>after an element name</a:t>
            </a:r>
            <a:r>
              <a:rPr lang="en-US" sz="2400" dirty="0"/>
              <a:t>, </a:t>
            </a:r>
            <a:endParaRPr sz="2400" dirty="0"/>
          </a:p>
          <a:p>
            <a:pPr lvl="0" algn="just" rtl="0">
              <a:spcBef>
                <a:spcPts val="580"/>
              </a:spcBef>
              <a:spcAft>
                <a:spcPts val="0"/>
              </a:spcAft>
              <a:buSzPts val="2380"/>
              <a:buFont typeface="Arial" panose="020B0604020202020204" pitchFamily="34" charset="0"/>
              <a:buChar char="•"/>
            </a:pPr>
            <a:r>
              <a:rPr lang="en-US" sz="2400" dirty="0" smtClean="0"/>
              <a:t>Examples </a:t>
            </a:r>
            <a:r>
              <a:rPr lang="en-US" sz="2400" dirty="0"/>
              <a:t>of commonly used pseudo-class selectors:</a:t>
            </a:r>
            <a:endParaRPr sz="2400" dirty="0"/>
          </a:p>
          <a:p>
            <a:pPr marL="662940" lvl="1" indent="-342900" algn="just" rtl="0">
              <a:spcBef>
                <a:spcPts val="370"/>
              </a:spcBef>
              <a:spcAft>
                <a:spcPts val="0"/>
              </a:spcAft>
              <a:buSzPts val="2040"/>
              <a:buFont typeface="Arial" panose="020B0604020202020204" pitchFamily="34" charset="0"/>
              <a:buChar char="•"/>
            </a:pPr>
            <a:r>
              <a:rPr lang="en-US" sz="2200" dirty="0"/>
              <a:t>Link pseudo-classes</a:t>
            </a:r>
            <a:endParaRPr sz="2200" dirty="0"/>
          </a:p>
          <a:p>
            <a:pPr marL="937260" lvl="2" indent="-342900" algn="just" rtl="0">
              <a:spcBef>
                <a:spcPts val="370"/>
              </a:spcBef>
              <a:spcAft>
                <a:spcPts val="0"/>
              </a:spcAft>
              <a:buSzPts val="1700"/>
              <a:buFont typeface="Arial" panose="020B0604020202020204" pitchFamily="34" charset="0"/>
              <a:buChar char="•"/>
            </a:pPr>
            <a:r>
              <a:rPr lang="en-US" sz="2200" b="1" i="1" dirty="0"/>
              <a:t>:Link </a:t>
            </a:r>
            <a:r>
              <a:rPr lang="en-US" sz="2200" dirty="0"/>
              <a:t>applies a style to unclicked (unvisited) links</a:t>
            </a:r>
            <a:endParaRPr sz="2200" dirty="0"/>
          </a:p>
          <a:p>
            <a:pPr marL="937260" lvl="2" indent="-342900" algn="just" rtl="0">
              <a:spcBef>
                <a:spcPts val="370"/>
              </a:spcBef>
              <a:spcAft>
                <a:spcPts val="0"/>
              </a:spcAft>
              <a:buSzPts val="1700"/>
              <a:buFont typeface="Arial" panose="020B0604020202020204" pitchFamily="34" charset="0"/>
              <a:buChar char="•"/>
            </a:pPr>
            <a:r>
              <a:rPr lang="en-US" sz="2200" b="1" i="1" dirty="0"/>
              <a:t>:Visited </a:t>
            </a:r>
            <a:r>
              <a:rPr lang="en-US" sz="2200" dirty="0"/>
              <a:t>applies a style to links that have already been clicked</a:t>
            </a:r>
            <a:endParaRPr sz="2200" dirty="0"/>
          </a:p>
          <a:p>
            <a:pPr marL="662940" lvl="1" indent="-342900" algn="just" rtl="0">
              <a:spcBef>
                <a:spcPts val="370"/>
              </a:spcBef>
              <a:spcAft>
                <a:spcPts val="0"/>
              </a:spcAft>
              <a:buSzPts val="2040"/>
              <a:buFont typeface="Arial" panose="020B0604020202020204" pitchFamily="34" charset="0"/>
              <a:buChar char="•"/>
            </a:pPr>
            <a:r>
              <a:rPr lang="en-US" sz="2200" dirty="0"/>
              <a:t>User action pseudo-classes</a:t>
            </a:r>
            <a:endParaRPr sz="2200" dirty="0"/>
          </a:p>
          <a:p>
            <a:pPr marL="937260" lvl="2" indent="-342900" algn="just" rtl="0">
              <a:spcBef>
                <a:spcPts val="370"/>
              </a:spcBef>
              <a:spcAft>
                <a:spcPts val="0"/>
              </a:spcAft>
              <a:buSzPts val="1700"/>
              <a:buFont typeface="Arial" panose="020B0604020202020204" pitchFamily="34" charset="0"/>
              <a:buChar char="•"/>
            </a:pPr>
            <a:r>
              <a:rPr lang="en-US" sz="2200" b="1" i="1" dirty="0"/>
              <a:t>:Focus </a:t>
            </a:r>
            <a:r>
              <a:rPr lang="en-US" sz="2200" dirty="0"/>
              <a:t>applies when the element is selected and ready for input</a:t>
            </a:r>
            <a:endParaRPr sz="2200" dirty="0"/>
          </a:p>
          <a:p>
            <a:pPr marL="937260" lvl="2" indent="-342900" algn="just" rtl="0">
              <a:spcBef>
                <a:spcPts val="370"/>
              </a:spcBef>
              <a:spcAft>
                <a:spcPts val="0"/>
              </a:spcAft>
              <a:buSzPts val="1700"/>
              <a:buFont typeface="Arial" panose="020B0604020202020204" pitchFamily="34" charset="0"/>
              <a:buChar char="•"/>
            </a:pPr>
            <a:r>
              <a:rPr lang="en-US" sz="2200" b="1" i="1" dirty="0"/>
              <a:t>:Hover </a:t>
            </a:r>
            <a:r>
              <a:rPr lang="en-US" sz="2200" dirty="0"/>
              <a:t>applies when the mouse pointer is over the element</a:t>
            </a:r>
            <a:endParaRPr sz="2200" dirty="0"/>
          </a:p>
          <a:p>
            <a:pPr marL="937260" lvl="2" indent="-342900" algn="just" rtl="0">
              <a:spcBef>
                <a:spcPts val="370"/>
              </a:spcBef>
              <a:spcAft>
                <a:spcPts val="0"/>
              </a:spcAft>
              <a:buSzPts val="1700"/>
              <a:buFont typeface="Arial" panose="020B0604020202020204" pitchFamily="34" charset="0"/>
              <a:buChar char="•"/>
            </a:pPr>
            <a:r>
              <a:rPr lang="en-US" sz="2200" b="1" i="1" dirty="0"/>
              <a:t>:Active </a:t>
            </a:r>
            <a:r>
              <a:rPr lang="en-US" sz="2200" dirty="0"/>
              <a:t>applies when the element (such a link or button) is in the process of being clicked or tapped</a:t>
            </a:r>
            <a:endParaRPr sz="2200" dirty="0"/>
          </a:p>
          <a:p>
            <a:pPr marL="548640" lvl="1" indent="-88265" algn="just" rtl="0">
              <a:spcBef>
                <a:spcPts val="370"/>
              </a:spcBef>
              <a:spcAft>
                <a:spcPts val="0"/>
              </a:spcAft>
              <a:buSzPts val="2210"/>
              <a:buNone/>
            </a:pPr>
            <a:endParaRPr sz="2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9"/>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Example</a:t>
            </a:r>
            <a:endParaRPr/>
          </a:p>
        </p:txBody>
      </p:sp>
      <p:sp>
        <p:nvSpPr>
          <p:cNvPr id="518" name="Google Shape;518;p3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17" name="Google Shape;517;p3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27</a:t>
            </a:fld>
            <a:endParaRPr/>
          </a:p>
        </p:txBody>
      </p:sp>
      <p:sp>
        <p:nvSpPr>
          <p:cNvPr id="516" name="Google Shape;516;p39"/>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marL="0" lvl="2" indent="0" algn="l" rtl="0">
              <a:spcBef>
                <a:spcPts val="0"/>
              </a:spcBef>
              <a:spcAft>
                <a:spcPts val="0"/>
              </a:spcAft>
              <a:buClr>
                <a:schemeClr val="accent1"/>
              </a:buClr>
              <a:buSzPts val="2040"/>
              <a:buNone/>
            </a:pPr>
            <a:r>
              <a:rPr lang="en-US" sz="2400" dirty="0"/>
              <a:t>a:link {</a:t>
            </a:r>
            <a:br>
              <a:rPr lang="en-US" sz="2400" dirty="0"/>
            </a:br>
            <a:r>
              <a:rPr lang="en-US" sz="2400" dirty="0"/>
              <a:t>    color: #FF0000;</a:t>
            </a:r>
            <a:br>
              <a:rPr lang="en-US" sz="2400" dirty="0"/>
            </a:br>
            <a:r>
              <a:rPr lang="en-US" sz="2400" dirty="0"/>
              <a:t>}</a:t>
            </a:r>
            <a:br>
              <a:rPr lang="en-US" sz="2400" dirty="0"/>
            </a:br>
            <a:r>
              <a:rPr lang="en-US" sz="2400" dirty="0"/>
              <a:t/>
            </a:r>
            <a:br>
              <a:rPr lang="en-US" sz="2400" dirty="0"/>
            </a:br>
            <a:r>
              <a:rPr lang="en-US" sz="2400" dirty="0"/>
              <a:t>/* visited link */</a:t>
            </a:r>
            <a:br>
              <a:rPr lang="en-US" sz="2400" dirty="0"/>
            </a:br>
            <a:r>
              <a:rPr lang="en-US" sz="2400" dirty="0"/>
              <a:t>a:visited {</a:t>
            </a:r>
            <a:br>
              <a:rPr lang="en-US" sz="2400" dirty="0"/>
            </a:br>
            <a:r>
              <a:rPr lang="en-US" sz="2400" dirty="0"/>
              <a:t>    color: #00FF00;</a:t>
            </a:r>
            <a:br>
              <a:rPr lang="en-US" sz="2400" dirty="0"/>
            </a:br>
            <a:r>
              <a:rPr lang="en-US" sz="2400" dirty="0"/>
              <a:t>}</a:t>
            </a:r>
            <a:br>
              <a:rPr lang="en-US" sz="2400" dirty="0"/>
            </a:br>
            <a:r>
              <a:rPr lang="en-US" sz="2400" dirty="0"/>
              <a:t/>
            </a:r>
            <a:br>
              <a:rPr lang="en-US" sz="2400" dirty="0"/>
            </a:br>
            <a:r>
              <a:rPr lang="en-US" sz="2400" dirty="0"/>
              <a:t>/* mouse over link */</a:t>
            </a:r>
            <a:br>
              <a:rPr lang="en-US" sz="2400" dirty="0"/>
            </a:br>
            <a:r>
              <a:rPr lang="en-US" sz="2400" dirty="0"/>
              <a:t>a:hover {</a:t>
            </a:r>
            <a:br>
              <a:rPr lang="en-US" sz="2400" dirty="0"/>
            </a:br>
            <a:r>
              <a:rPr lang="en-US" sz="2400" dirty="0"/>
              <a:t>    color: #FF00FF;</a:t>
            </a:r>
            <a:br>
              <a:rPr lang="en-US" sz="2400" dirty="0"/>
            </a:br>
            <a:r>
              <a:rPr lang="en-US" sz="2400" dirty="0"/>
              <a:t>}</a:t>
            </a:r>
            <a:endParaRPr dirty="0"/>
          </a:p>
          <a:p>
            <a:pPr marL="205740" lvl="2" indent="-205740" algn="l" rtl="0">
              <a:spcBef>
                <a:spcPts val="435"/>
              </a:spcBef>
              <a:spcAft>
                <a:spcPts val="0"/>
              </a:spcAft>
              <a:buClr>
                <a:schemeClr val="accent1"/>
              </a:buClr>
              <a:buSzPts val="1700"/>
              <a:buChar char="⚫"/>
            </a:pPr>
            <a:r>
              <a:rPr lang="en-US" dirty="0" err="1"/>
              <a:t>input:focus</a:t>
            </a:r>
            <a:r>
              <a:rPr lang="en-US" dirty="0"/>
              <a:t> { background-color: yellow; }</a:t>
            </a:r>
            <a:endParaRPr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6"/>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dirty="0"/>
              <a:t>Inheritance </a:t>
            </a:r>
            <a:endParaRPr dirty="0"/>
          </a:p>
        </p:txBody>
      </p:sp>
      <p:sp>
        <p:nvSpPr>
          <p:cNvPr id="410" name="Google Shape;410;p2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11" name="Google Shape;411;p2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28</a:t>
            </a:fld>
            <a:endParaRPr/>
          </a:p>
        </p:txBody>
      </p:sp>
      <p:sp>
        <p:nvSpPr>
          <p:cNvPr id="412" name="Google Shape;412;p26"/>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sz="2400" dirty="0"/>
              <a:t>In general, properties related to the </a:t>
            </a:r>
            <a:r>
              <a:rPr lang="en-US" sz="2400" b="1" dirty="0"/>
              <a:t>styling of text</a:t>
            </a:r>
            <a:r>
              <a:rPr lang="en-US" sz="2400" dirty="0"/>
              <a:t>: font-size, color, font-style, etc. are passed down. </a:t>
            </a:r>
            <a:endParaRPr sz="2400" dirty="0"/>
          </a:p>
          <a:p>
            <a:pPr lvl="0" algn="just" rtl="0">
              <a:spcBef>
                <a:spcPts val="580"/>
              </a:spcBef>
              <a:spcAft>
                <a:spcPts val="0"/>
              </a:spcAft>
              <a:buSzPts val="2210"/>
              <a:buFont typeface="Arial" panose="020B0604020202020204" pitchFamily="34" charset="0"/>
              <a:buChar char="•"/>
            </a:pPr>
            <a:r>
              <a:rPr lang="en-US" sz="2400" dirty="0"/>
              <a:t>Properties such as borders, margins, backgrounds, and so on, that affect the boxed area around the element tend not to be passed down.</a:t>
            </a:r>
            <a:endParaRPr sz="2400" dirty="0"/>
          </a:p>
          <a:p>
            <a:pPr lvl="0" algn="just" rtl="0">
              <a:spcBef>
                <a:spcPts val="580"/>
              </a:spcBef>
              <a:spcAft>
                <a:spcPts val="0"/>
              </a:spcAft>
              <a:buSzPts val="2210"/>
              <a:buFont typeface="Arial" panose="020B0604020202020204" pitchFamily="34" charset="0"/>
              <a:buChar char="•"/>
            </a:pPr>
            <a:r>
              <a:rPr lang="en-US" sz="2400" dirty="0"/>
              <a:t>For example, if you put a border around a paragraph, you wouldn’t want a border around every inline element (such as </a:t>
            </a:r>
            <a:r>
              <a:rPr lang="en-US" sz="2400" dirty="0" err="1"/>
              <a:t>em</a:t>
            </a:r>
            <a:r>
              <a:rPr lang="en-US" sz="2400" dirty="0"/>
              <a:t>, strong, or a) it contains as well.</a:t>
            </a:r>
            <a:endParaRPr sz="2400" dirty="0"/>
          </a:p>
          <a:p>
            <a:pPr lvl="0" algn="just" rtl="0">
              <a:spcBef>
                <a:spcPts val="580"/>
              </a:spcBef>
              <a:spcAft>
                <a:spcPts val="0"/>
              </a:spcAft>
              <a:buSzPts val="2210"/>
              <a:buFont typeface="Arial" panose="020B0604020202020204" pitchFamily="34" charset="0"/>
              <a:buChar char="•"/>
            </a:pPr>
            <a:r>
              <a:rPr lang="en-US" sz="2400" dirty="0"/>
              <a:t>You can use inheritance to your advantage when writing style sheets. </a:t>
            </a:r>
            <a:endParaRPr sz="2400" dirty="0"/>
          </a:p>
        </p:txBody>
      </p:sp>
    </p:spTree>
    <p:extLst>
      <p:ext uri="{BB962C8B-B14F-4D97-AF65-F5344CB8AC3E}">
        <p14:creationId xmlns:p14="http://schemas.microsoft.com/office/powerpoint/2010/main" val="3853429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Attaching style to a document</a:t>
            </a:r>
            <a:endParaRPr/>
          </a:p>
        </p:txBody>
      </p:sp>
      <p:sp>
        <p:nvSpPr>
          <p:cNvPr id="559" name="Google Shape;559;p4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58" name="Google Shape;558;p4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29</a:t>
            </a:fld>
            <a:endParaRPr/>
          </a:p>
        </p:txBody>
      </p:sp>
      <p:sp>
        <p:nvSpPr>
          <p:cNvPr id="557" name="Google Shape;557;p44"/>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SzPts val="2210"/>
              <a:buFont typeface="Libre Franklin"/>
              <a:buAutoNum type="arabicPeriod"/>
            </a:pPr>
            <a:r>
              <a:rPr lang="en-US" sz="2400" dirty="0"/>
              <a:t>External style sheet</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An external style sheet is ideal when the style is applied to many pages</a:t>
            </a:r>
            <a:endParaRPr sz="2400" dirty="0"/>
          </a:p>
          <a:p>
            <a:pPr marL="514350" lvl="0" indent="-514350" algn="l" rtl="0">
              <a:spcBef>
                <a:spcPts val="580"/>
              </a:spcBef>
              <a:spcAft>
                <a:spcPts val="0"/>
              </a:spcAft>
              <a:buSzPts val="2210"/>
              <a:buFont typeface="Libre Franklin"/>
              <a:buAutoNum type="arabicPeriod"/>
            </a:pPr>
            <a:r>
              <a:rPr lang="en-US" sz="2400" dirty="0"/>
              <a:t>Internal style sheet</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An internal style sheet should be used when a single document has a unique style. </a:t>
            </a:r>
            <a:endParaRPr sz="2400" dirty="0"/>
          </a:p>
          <a:p>
            <a:pPr marL="514350" lvl="0" indent="-514350" algn="l" rtl="0">
              <a:spcBef>
                <a:spcPts val="580"/>
              </a:spcBef>
              <a:spcAft>
                <a:spcPts val="0"/>
              </a:spcAft>
              <a:buSzPts val="2210"/>
              <a:buFont typeface="Libre Franklin"/>
              <a:buAutoNum type="arabicPeriod"/>
            </a:pPr>
            <a:r>
              <a:rPr lang="en-US" sz="2400" dirty="0"/>
              <a:t>Inline style</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may be used to apply a unique style for a single element</a:t>
            </a:r>
            <a:endParaRP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Introduction</a:t>
            </a:r>
            <a:endParaRPr/>
          </a:p>
        </p:txBody>
      </p:sp>
      <p:sp>
        <p:nvSpPr>
          <p:cNvPr id="225" name="Google Shape;225;p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4" name="Google Shape;224;p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
        <p:nvSpPr>
          <p:cNvPr id="223" name="Google Shape;223;p4"/>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sz="2400" dirty="0"/>
              <a:t>The markup that we’ve seen so far creates the structure of the document, upon which the </a:t>
            </a:r>
            <a:r>
              <a:rPr lang="en-US" sz="2400" b="1" u="sng" dirty="0"/>
              <a:t>presentation layer </a:t>
            </a:r>
            <a:r>
              <a:rPr lang="en-US" sz="2400" dirty="0"/>
              <a:t>can be applied</a:t>
            </a:r>
            <a:endParaRPr sz="2400" dirty="0"/>
          </a:p>
          <a:p>
            <a:pPr lvl="0" algn="just" rtl="0">
              <a:spcBef>
                <a:spcPts val="580"/>
              </a:spcBef>
              <a:spcAft>
                <a:spcPts val="0"/>
              </a:spcAft>
              <a:buSzPts val="2210"/>
              <a:buFont typeface="Arial" panose="020B0604020202020204" pitchFamily="34" charset="0"/>
              <a:buChar char="•"/>
            </a:pPr>
            <a:r>
              <a:rPr lang="en-US" sz="2400" dirty="0"/>
              <a:t>A style sheet is made up of one or more style instructions (called </a:t>
            </a:r>
            <a:r>
              <a:rPr lang="en-US" sz="2400" b="1" i="1" dirty="0">
                <a:solidFill>
                  <a:srgbClr val="00B050"/>
                </a:solidFill>
              </a:rPr>
              <a:t>rules</a:t>
            </a:r>
            <a:r>
              <a:rPr lang="en-US" sz="2400" b="1" i="1" dirty="0">
                <a:solidFill>
                  <a:srgbClr val="FF0000"/>
                </a:solidFill>
              </a:rPr>
              <a:t> </a:t>
            </a:r>
            <a:r>
              <a:rPr lang="en-US" sz="2400" dirty="0"/>
              <a:t>or</a:t>
            </a:r>
            <a:r>
              <a:rPr lang="en-US" sz="2400" b="1" i="1" dirty="0">
                <a:solidFill>
                  <a:srgbClr val="FF0000"/>
                </a:solidFill>
              </a:rPr>
              <a:t> </a:t>
            </a:r>
            <a:r>
              <a:rPr lang="en-US" sz="2400" b="1" i="1" dirty="0">
                <a:solidFill>
                  <a:srgbClr val="00B050"/>
                </a:solidFill>
              </a:rPr>
              <a:t>rule sets</a:t>
            </a:r>
            <a:r>
              <a:rPr lang="en-US" sz="2400" dirty="0"/>
              <a:t>) that describe how an element (or group of elements) should be displayed</a:t>
            </a:r>
            <a:endParaRPr sz="2400" dirty="0"/>
          </a:p>
          <a:p>
            <a:pPr lvl="0" algn="just" rtl="0">
              <a:spcBef>
                <a:spcPts val="580"/>
              </a:spcBef>
              <a:spcAft>
                <a:spcPts val="0"/>
              </a:spcAft>
              <a:buSzPts val="2210"/>
              <a:buFont typeface="Arial" panose="020B0604020202020204" pitchFamily="34" charset="0"/>
              <a:buChar char="•"/>
            </a:pPr>
            <a:r>
              <a:rPr lang="en-US" sz="2400" i="1" dirty="0"/>
              <a:t>Example</a:t>
            </a:r>
            <a:r>
              <a:rPr lang="en-US" sz="2400" dirty="0"/>
              <a:t>: </a:t>
            </a:r>
            <a:endParaRPr sz="2400" dirty="0"/>
          </a:p>
          <a:p>
            <a:pPr marL="777240" lvl="1" indent="-457200" algn="just" rtl="0">
              <a:spcBef>
                <a:spcPts val="370"/>
              </a:spcBef>
              <a:spcAft>
                <a:spcPts val="0"/>
              </a:spcAft>
              <a:buSzPts val="2380"/>
              <a:buFont typeface="Arial" panose="020B0604020202020204" pitchFamily="34" charset="0"/>
              <a:buChar char="•"/>
            </a:pPr>
            <a:r>
              <a:rPr lang="en-US" sz="3200" b="1" dirty="0">
                <a:solidFill>
                  <a:srgbClr val="FF0000"/>
                </a:solidFill>
              </a:rPr>
              <a:t>p{ color: red;}</a:t>
            </a:r>
            <a:endParaRPr sz="2000" dirty="0"/>
          </a:p>
          <a:p>
            <a:pPr marL="662940" lvl="1" indent="-342900" algn="l" rtl="0">
              <a:spcBef>
                <a:spcPts val="370"/>
              </a:spcBef>
              <a:spcAft>
                <a:spcPts val="0"/>
              </a:spcAft>
              <a:buSzPts val="2040"/>
              <a:buFont typeface="Arial" panose="020B0604020202020204" pitchFamily="34" charset="0"/>
              <a:buChar char="•"/>
            </a:pPr>
            <a:r>
              <a:rPr lang="en-US" sz="2400" dirty="0"/>
              <a:t>This CSS rule selects an element and declares how it should look</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It specifies that the paragraph</a:t>
            </a:r>
            <a:r>
              <a:rPr lang="en-US" sz="2400" b="1" i="1" dirty="0"/>
              <a:t>s</a:t>
            </a:r>
            <a:r>
              <a:rPr lang="en-US" sz="2400" dirty="0"/>
              <a:t> </a:t>
            </a:r>
            <a:r>
              <a:rPr lang="en-US" dirty="0"/>
              <a:t>in the document should look red</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External style sheets</a:t>
            </a:r>
            <a:endParaRPr/>
          </a:p>
        </p:txBody>
      </p:sp>
      <p:sp>
        <p:nvSpPr>
          <p:cNvPr id="568" name="Google Shape;568;p4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67" name="Google Shape;567;p4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30</a:t>
            </a:fld>
            <a:endParaRPr/>
          </a:p>
        </p:txBody>
      </p:sp>
      <p:sp>
        <p:nvSpPr>
          <p:cNvPr id="566" name="Google Shape;566;p45"/>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buSzPct val="85000"/>
              <a:buFont typeface="Arial" panose="020B0604020202020204" pitchFamily="34" charset="0"/>
              <a:buChar char="•"/>
            </a:pPr>
            <a:r>
              <a:rPr lang="en-US" sz="2200" dirty="0"/>
              <a:t>An external style sheet is a separate, text-only document that contains a number of style rules. </a:t>
            </a:r>
            <a:endParaRPr sz="2200" dirty="0"/>
          </a:p>
          <a:p>
            <a:pPr lvl="0" algn="l" rtl="0">
              <a:spcBef>
                <a:spcPts val="580"/>
              </a:spcBef>
              <a:spcAft>
                <a:spcPts val="0"/>
              </a:spcAft>
              <a:buSzPct val="85000"/>
              <a:buFont typeface="Arial" panose="020B0604020202020204" pitchFamily="34" charset="0"/>
              <a:buChar char="•"/>
            </a:pPr>
            <a:r>
              <a:rPr lang="en-US" sz="2200" dirty="0"/>
              <a:t>It must be named with the .</a:t>
            </a:r>
            <a:r>
              <a:rPr lang="en-US" sz="2200" dirty="0" err="1"/>
              <a:t>css</a:t>
            </a:r>
            <a:r>
              <a:rPr lang="en-US" sz="2200" dirty="0"/>
              <a:t> suffix. The .</a:t>
            </a:r>
            <a:r>
              <a:rPr lang="en-US" sz="2200" dirty="0" err="1"/>
              <a:t>css</a:t>
            </a:r>
            <a:r>
              <a:rPr lang="en-US" sz="2200" dirty="0"/>
              <a:t> document is then linked to or imported into one or more HTML documents </a:t>
            </a:r>
            <a:endParaRPr sz="2200" dirty="0"/>
          </a:p>
          <a:p>
            <a:pPr marL="662940" lvl="1" indent="-342900" algn="l" rtl="0">
              <a:spcBef>
                <a:spcPts val="370"/>
              </a:spcBef>
              <a:spcAft>
                <a:spcPts val="0"/>
              </a:spcAft>
              <a:buSzPct val="85000"/>
              <a:buFont typeface="Arial" panose="020B0604020202020204" pitchFamily="34" charset="0"/>
              <a:buChar char="•"/>
            </a:pPr>
            <a:r>
              <a:rPr lang="en-US" sz="2200" dirty="0"/>
              <a:t>Each page must include a link to the style sheet with the &lt;link&gt; tag.</a:t>
            </a:r>
            <a:endParaRPr sz="2200" dirty="0"/>
          </a:p>
          <a:p>
            <a:pPr marL="662940" lvl="1" indent="-342900" algn="l" rtl="0">
              <a:spcBef>
                <a:spcPts val="370"/>
              </a:spcBef>
              <a:spcAft>
                <a:spcPts val="0"/>
              </a:spcAft>
              <a:buSzPct val="85000"/>
              <a:buFont typeface="Arial" panose="020B0604020202020204" pitchFamily="34" charset="0"/>
              <a:buChar char="•"/>
            </a:pPr>
            <a:r>
              <a:rPr lang="en-US" sz="2200" dirty="0"/>
              <a:t>&lt;head&gt;</a:t>
            </a:r>
            <a:br>
              <a:rPr lang="en-US" sz="2200" dirty="0"/>
            </a:br>
            <a:r>
              <a:rPr lang="en-US" sz="2200" dirty="0"/>
              <a:t>	&lt;link </a:t>
            </a:r>
            <a:r>
              <a:rPr lang="en-US" sz="2200" dirty="0" err="1"/>
              <a:t>rel</a:t>
            </a:r>
            <a:r>
              <a:rPr lang="en-US" sz="2200" dirty="0"/>
              <a:t>="stylesheet" type="text/</a:t>
            </a:r>
            <a:r>
              <a:rPr lang="en-US" sz="2200" dirty="0" err="1"/>
              <a:t>css</a:t>
            </a:r>
            <a:r>
              <a:rPr lang="en-US" sz="2200" dirty="0"/>
              <a:t>" </a:t>
            </a:r>
            <a:r>
              <a:rPr lang="en-US" sz="2200" dirty="0" err="1"/>
              <a:t>href</a:t>
            </a:r>
            <a:r>
              <a:rPr lang="en-US" sz="2200" dirty="0"/>
              <a:t>="mystyle.css"&gt;</a:t>
            </a:r>
            <a:br>
              <a:rPr lang="en-US" sz="2200" dirty="0"/>
            </a:br>
            <a:r>
              <a:rPr lang="en-US" sz="2200" dirty="0"/>
              <a:t>&lt;/head&gt;</a:t>
            </a:r>
            <a:endParaRPr sz="2200" dirty="0"/>
          </a:p>
          <a:p>
            <a:pPr lvl="0" algn="l" rtl="0">
              <a:spcBef>
                <a:spcPts val="580"/>
              </a:spcBef>
              <a:spcAft>
                <a:spcPts val="0"/>
              </a:spcAft>
              <a:buSzPct val="85000"/>
              <a:buFont typeface="Arial" panose="020B0604020202020204" pitchFamily="34" charset="0"/>
              <a:buChar char="•"/>
            </a:pPr>
            <a:r>
              <a:rPr lang="en-US" sz="2200" dirty="0"/>
              <a:t>In this way, all the files in a website may share the same style sheet </a:t>
            </a:r>
            <a:endParaRPr sz="2200" dirty="0"/>
          </a:p>
          <a:p>
            <a:pPr lvl="0" algn="l" rtl="0">
              <a:spcBef>
                <a:spcPts val="580"/>
              </a:spcBef>
              <a:spcAft>
                <a:spcPts val="0"/>
              </a:spcAft>
              <a:buSzPct val="85000"/>
              <a:buFont typeface="Arial" panose="020B0604020202020204" pitchFamily="34" charset="0"/>
              <a:buChar char="•"/>
            </a:pPr>
            <a:r>
              <a:rPr lang="en-US" sz="2200" dirty="0"/>
              <a:t>This is the most powerful and preferred method for attaching style sheets to content</a:t>
            </a:r>
            <a:endParaRPr sz="2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HTML &lt;link&gt; Tag</a:t>
            </a:r>
            <a:endParaRPr/>
          </a:p>
        </p:txBody>
      </p:sp>
      <p:sp>
        <p:nvSpPr>
          <p:cNvPr id="576" name="Google Shape;576;p4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75" name="Google Shape;575;p4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31</a:t>
            </a:fld>
            <a:endParaRPr/>
          </a:p>
        </p:txBody>
      </p:sp>
      <p:sp>
        <p:nvSpPr>
          <p:cNvPr id="574" name="Google Shape;574;p46"/>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040"/>
              <a:buFont typeface="Arial" panose="020B0604020202020204" pitchFamily="34" charset="0"/>
              <a:buChar char="•"/>
            </a:pPr>
            <a:r>
              <a:rPr lang="en-US" sz="2400" dirty="0"/>
              <a:t>&lt;link </a:t>
            </a:r>
            <a:r>
              <a:rPr lang="en-US" sz="2400" dirty="0" err="1"/>
              <a:t>rel</a:t>
            </a:r>
            <a:r>
              <a:rPr lang="en-US" sz="2400" dirty="0"/>
              <a:t>="stylesheet" type="text/</a:t>
            </a:r>
            <a:r>
              <a:rPr lang="en-US" sz="2400" dirty="0" err="1"/>
              <a:t>css</a:t>
            </a:r>
            <a:r>
              <a:rPr lang="en-US" sz="2400" dirty="0"/>
              <a:t>“ </a:t>
            </a:r>
            <a:r>
              <a:rPr lang="en-US" sz="2400" dirty="0" err="1"/>
              <a:t>href</a:t>
            </a:r>
            <a:r>
              <a:rPr lang="en-US" sz="2400" dirty="0"/>
              <a:t>="mystyle.css"&gt;</a:t>
            </a:r>
            <a:endParaRPr sz="2400" dirty="0"/>
          </a:p>
          <a:p>
            <a:pPr lvl="0" algn="just" rtl="0">
              <a:spcBef>
                <a:spcPts val="580"/>
              </a:spcBef>
              <a:spcAft>
                <a:spcPts val="0"/>
              </a:spcAft>
              <a:buSzPts val="2210"/>
              <a:buFont typeface="Arial" panose="020B0604020202020204" pitchFamily="34" charset="0"/>
              <a:buChar char="•"/>
            </a:pPr>
            <a:r>
              <a:rPr lang="en-US" sz="2400" dirty="0"/>
              <a:t>The &lt;link&gt; tag defines the relationship between the current document and an external resource.</a:t>
            </a:r>
            <a:endParaRPr sz="2400" dirty="0"/>
          </a:p>
          <a:p>
            <a:pPr lvl="0" algn="just" rtl="0">
              <a:spcBef>
                <a:spcPts val="580"/>
              </a:spcBef>
              <a:spcAft>
                <a:spcPts val="0"/>
              </a:spcAft>
              <a:buSzPts val="2210"/>
              <a:buFont typeface="Arial" panose="020B0604020202020204" pitchFamily="34" charset="0"/>
              <a:buChar char="•"/>
            </a:pPr>
            <a:r>
              <a:rPr lang="en-US" sz="2400" dirty="0"/>
              <a:t>It is most often used to link to external style sheets to your website.</a:t>
            </a:r>
            <a:endParaRPr sz="2400" dirty="0"/>
          </a:p>
          <a:p>
            <a:pPr lvl="1" algn="just">
              <a:spcBef>
                <a:spcPts val="580"/>
              </a:spcBef>
              <a:buSzPts val="2210"/>
              <a:buFont typeface="Arial" panose="020B0604020202020204" pitchFamily="34" charset="0"/>
              <a:buChar char="•"/>
            </a:pPr>
            <a:r>
              <a:rPr lang="en-US" sz="2250" dirty="0"/>
              <a:t>The </a:t>
            </a:r>
            <a:r>
              <a:rPr lang="en-US" sz="2250" b="1" dirty="0" err="1"/>
              <a:t>rel</a:t>
            </a:r>
            <a:r>
              <a:rPr lang="en-US" sz="2250" dirty="0"/>
              <a:t> attribute specifies the relationship between the current document and the linked resource</a:t>
            </a:r>
            <a:endParaRPr sz="2250" dirty="0"/>
          </a:p>
          <a:p>
            <a:pPr lvl="1" algn="just">
              <a:spcBef>
                <a:spcPts val="580"/>
              </a:spcBef>
              <a:buSzPts val="2210"/>
              <a:buFont typeface="Arial" panose="020B0604020202020204" pitchFamily="34" charset="0"/>
              <a:buChar char="•"/>
            </a:pPr>
            <a:r>
              <a:rPr lang="en-US" sz="2250" dirty="0"/>
              <a:t>The </a:t>
            </a:r>
            <a:r>
              <a:rPr lang="en-US" sz="2250" b="1" dirty="0" err="1"/>
              <a:t>href</a:t>
            </a:r>
            <a:r>
              <a:rPr lang="en-US" sz="2250" dirty="0"/>
              <a:t> attribute specifies the location (URL) of the external resource (most often a style sheet file)</a:t>
            </a:r>
            <a:endParaRPr sz="2250" dirty="0"/>
          </a:p>
          <a:p>
            <a:pPr lvl="1" algn="just">
              <a:spcBef>
                <a:spcPts val="580"/>
              </a:spcBef>
              <a:buSzPts val="2210"/>
              <a:buFont typeface="Arial" panose="020B0604020202020204" pitchFamily="34" charset="0"/>
              <a:buChar char="•"/>
            </a:pPr>
            <a:r>
              <a:rPr lang="en-US" sz="2250" dirty="0"/>
              <a:t>The </a:t>
            </a:r>
            <a:r>
              <a:rPr lang="en-US" sz="2250" b="1" dirty="0"/>
              <a:t>type</a:t>
            </a:r>
            <a:r>
              <a:rPr lang="en-US" sz="2250" dirty="0"/>
              <a:t> attribute specifies the media type of the linked document/resource.</a:t>
            </a:r>
            <a:endParaRPr sz="225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Internal style sheets</a:t>
            </a:r>
            <a:endParaRPr/>
          </a:p>
        </p:txBody>
      </p:sp>
      <p:sp>
        <p:nvSpPr>
          <p:cNvPr id="584" name="Google Shape;584;p47"/>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83" name="Google Shape;583;p4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32</a:t>
            </a:fld>
            <a:endParaRPr/>
          </a:p>
        </p:txBody>
      </p:sp>
      <p:sp>
        <p:nvSpPr>
          <p:cNvPr id="582" name="Google Shape;582;p47"/>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400" dirty="0"/>
              <a:t>This is the type of style sheet is placed in a document using the style element, and its rules apply only to that document. </a:t>
            </a:r>
            <a:endParaRPr sz="2400" dirty="0"/>
          </a:p>
          <a:p>
            <a:pPr lvl="0" algn="l" rtl="0">
              <a:spcBef>
                <a:spcPts val="580"/>
              </a:spcBef>
              <a:spcAft>
                <a:spcPts val="0"/>
              </a:spcAft>
              <a:buSzPts val="2210"/>
              <a:buFont typeface="Arial" panose="020B0604020202020204" pitchFamily="34" charset="0"/>
              <a:buChar char="•"/>
            </a:pPr>
            <a:r>
              <a:rPr lang="en-US" sz="2400" dirty="0"/>
              <a:t>The style element must be placed in the head of the document. </a:t>
            </a:r>
            <a:endParaRPr sz="2400" dirty="0"/>
          </a:p>
          <a:p>
            <a:pPr lvl="0" algn="l" rtl="0">
              <a:spcBef>
                <a:spcPts val="580"/>
              </a:spcBef>
              <a:spcAft>
                <a:spcPts val="0"/>
              </a:spcAft>
              <a:buSzPts val="2210"/>
              <a:buFont typeface="Arial" panose="020B0604020202020204" pitchFamily="34" charset="0"/>
              <a:buChar char="•"/>
            </a:pPr>
            <a:r>
              <a:rPr lang="en-US" sz="2400" dirty="0"/>
              <a:t>&lt;head&gt;</a:t>
            </a:r>
            <a:endParaRPr sz="2400" dirty="0"/>
          </a:p>
          <a:p>
            <a:pPr marL="605790" lvl="1" indent="-285750" algn="l" rtl="0">
              <a:spcBef>
                <a:spcPts val="370"/>
              </a:spcBef>
              <a:spcAft>
                <a:spcPts val="0"/>
              </a:spcAft>
              <a:buSzPts val="2040"/>
              <a:buFont typeface="Arial" panose="020B0604020202020204" pitchFamily="34" charset="0"/>
              <a:buChar char="•"/>
            </a:pPr>
            <a:r>
              <a:rPr lang="en-US" sz="2400" dirty="0"/>
              <a:t>&lt;title&gt;Required document title here&lt;/title&gt;</a:t>
            </a:r>
            <a:endParaRPr sz="2400" dirty="0"/>
          </a:p>
          <a:p>
            <a:pPr marL="605790" lvl="1" indent="-285750" algn="l" rtl="0">
              <a:spcBef>
                <a:spcPts val="370"/>
              </a:spcBef>
              <a:spcAft>
                <a:spcPts val="0"/>
              </a:spcAft>
              <a:buSzPts val="2040"/>
              <a:buFont typeface="Arial" panose="020B0604020202020204" pitchFamily="34" charset="0"/>
              <a:buChar char="•"/>
            </a:pPr>
            <a:r>
              <a:rPr lang="en-US" sz="2400" dirty="0"/>
              <a:t>&lt;style&gt;</a:t>
            </a:r>
            <a:endParaRPr sz="2400" dirty="0"/>
          </a:p>
          <a:p>
            <a:pPr marL="880110" lvl="2" indent="-285750" algn="l" rtl="0">
              <a:spcBef>
                <a:spcPts val="370"/>
              </a:spcBef>
              <a:spcAft>
                <a:spcPts val="0"/>
              </a:spcAft>
              <a:buSzPts val="1700"/>
              <a:buFont typeface="Arial" panose="020B0604020202020204" pitchFamily="34" charset="0"/>
              <a:buChar char="•"/>
            </a:pPr>
            <a:r>
              <a:rPr lang="en-US" sz="2400" dirty="0"/>
              <a:t>/* style rules go here */</a:t>
            </a:r>
            <a:endParaRPr sz="2400" dirty="0"/>
          </a:p>
          <a:p>
            <a:pPr marL="605790" lvl="1" indent="-285750" algn="l" rtl="0">
              <a:spcBef>
                <a:spcPts val="370"/>
              </a:spcBef>
              <a:spcAft>
                <a:spcPts val="0"/>
              </a:spcAft>
              <a:buSzPts val="2040"/>
              <a:buFont typeface="Arial" panose="020B0604020202020204" pitchFamily="34" charset="0"/>
              <a:buChar char="•"/>
            </a:pPr>
            <a:r>
              <a:rPr lang="en-US" sz="2400" dirty="0"/>
              <a:t>&lt;/style&gt;</a:t>
            </a:r>
            <a:endParaRPr sz="2400" dirty="0"/>
          </a:p>
          <a:p>
            <a:pPr lvl="0" algn="l" rtl="0">
              <a:spcBef>
                <a:spcPts val="580"/>
              </a:spcBef>
              <a:spcAft>
                <a:spcPts val="0"/>
              </a:spcAft>
              <a:buSzPts val="2210"/>
              <a:buFont typeface="Arial" panose="020B0604020202020204" pitchFamily="34" charset="0"/>
              <a:buChar char="•"/>
            </a:pPr>
            <a:r>
              <a:rPr lang="en-US" sz="2400" dirty="0"/>
              <a:t>&lt;/head&gt;</a:t>
            </a:r>
            <a:endParaRPr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8"/>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Inline styles</a:t>
            </a:r>
            <a:endParaRPr/>
          </a:p>
        </p:txBody>
      </p:sp>
      <p:sp>
        <p:nvSpPr>
          <p:cNvPr id="593" name="Google Shape;593;p48"/>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92" name="Google Shape;592;p4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33</a:t>
            </a:fld>
            <a:endParaRPr/>
          </a:p>
        </p:txBody>
      </p:sp>
      <p:sp>
        <p:nvSpPr>
          <p:cNvPr id="591" name="Google Shape;591;p48"/>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a:spcBef>
                <a:spcPts val="0"/>
              </a:spcBef>
              <a:buSzPts val="2210"/>
            </a:pPr>
            <a:r>
              <a:rPr lang="en-US" sz="2400" dirty="0"/>
              <a:t>You can apply properties and values to a single element using</a:t>
            </a:r>
            <a:br>
              <a:rPr lang="en-US" sz="2400" dirty="0"/>
            </a:br>
            <a:r>
              <a:rPr lang="en-US" sz="2400" dirty="0"/>
              <a:t>the style attribute in the element itself, as shown here:</a:t>
            </a:r>
            <a:endParaRPr sz="2400" dirty="0"/>
          </a:p>
          <a:p>
            <a:pPr marL="662940" lvl="1" indent="-342900">
              <a:spcBef>
                <a:spcPts val="370"/>
              </a:spcBef>
              <a:buSzPts val="2040"/>
            </a:pPr>
            <a:r>
              <a:rPr lang="en-US" sz="2400" dirty="0"/>
              <a:t>&lt;h1 </a:t>
            </a:r>
            <a:r>
              <a:rPr lang="en-US" sz="2000" b="1" dirty="0"/>
              <a:t>style=color: red</a:t>
            </a:r>
            <a:r>
              <a:rPr lang="en-US" sz="2400" dirty="0"/>
              <a:t>&gt;Introduction&lt;/h1&gt;</a:t>
            </a:r>
            <a:endParaRPr sz="2400" dirty="0"/>
          </a:p>
          <a:p>
            <a:pPr>
              <a:spcBef>
                <a:spcPts val="580"/>
              </a:spcBef>
              <a:buSzPts val="2210"/>
            </a:pPr>
            <a:r>
              <a:rPr lang="en-US" sz="2400" dirty="0"/>
              <a:t>To add multiple properties, just separate them with semicolons, like this:</a:t>
            </a:r>
            <a:endParaRPr sz="2400" dirty="0"/>
          </a:p>
          <a:p>
            <a:pPr marL="662940" lvl="1" indent="-342900">
              <a:spcBef>
                <a:spcPts val="370"/>
              </a:spcBef>
              <a:buSzPts val="2040"/>
            </a:pPr>
            <a:r>
              <a:rPr lang="en-US" sz="2400" dirty="0"/>
              <a:t>&lt;h1 </a:t>
            </a:r>
            <a:r>
              <a:rPr lang="en-US" sz="2000" b="1" dirty="0"/>
              <a:t>style=color: red; margin-top: 2em</a:t>
            </a:r>
            <a:r>
              <a:rPr lang="en-US" sz="2400" dirty="0"/>
              <a:t>&gt;Introduction&lt;/h1&gt;</a:t>
            </a:r>
            <a:endParaRPr sz="2400" dirty="0"/>
          </a:p>
          <a:p>
            <a:pPr>
              <a:spcBef>
                <a:spcPts val="580"/>
              </a:spcBef>
              <a:buSzPts val="2210"/>
            </a:pPr>
            <a:r>
              <a:rPr lang="en-US" sz="2400" dirty="0"/>
              <a:t>Inline styles apply only to the particular element in which they appear.</a:t>
            </a:r>
            <a:endParaRPr sz="2400" dirty="0"/>
          </a:p>
          <a:p>
            <a:pPr>
              <a:spcBef>
                <a:spcPts val="580"/>
              </a:spcBef>
              <a:buSzPts val="2210"/>
            </a:pPr>
            <a:r>
              <a:rPr lang="en-US" sz="2400" dirty="0"/>
              <a:t>Inline styles should be avoided, unless it is absolutely necessary to override styles from an embedded or external style sheet. </a:t>
            </a:r>
            <a:endParaRPr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i="1" dirty="0" smtClean="0"/>
              <a:t>continued</a:t>
            </a:r>
            <a:endParaRPr lang="en-US" i="1" dirty="0"/>
          </a:p>
        </p:txBody>
      </p:sp>
      <p:sp>
        <p:nvSpPr>
          <p:cNvPr id="2" name="Title 1"/>
          <p:cNvSpPr>
            <a:spLocks noGrp="1"/>
          </p:cNvSpPr>
          <p:nvPr>
            <p:ph type="ctrTitle"/>
          </p:nvPr>
        </p:nvSpPr>
        <p:spPr/>
        <p:txBody>
          <a:bodyPr/>
          <a:lstStyle/>
          <a:p>
            <a:r>
              <a:rPr smtClean="0"/>
              <a:t>CSS Colors and Background</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AFA08-DB2A-4D1E-856E-1DD1637C5999}" type="slidenum">
              <a:rPr lang="en-US" smtClean="0"/>
              <a:pPr/>
              <a:t>34</a:t>
            </a:fld>
            <a:endParaRPr lang="en-US"/>
          </a:p>
        </p:txBody>
      </p:sp>
    </p:spTree>
    <p:extLst>
      <p:ext uri="{BB962C8B-B14F-4D97-AF65-F5344CB8AC3E}">
        <p14:creationId xmlns:p14="http://schemas.microsoft.com/office/powerpoint/2010/main" val="278689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35</a:t>
            </a:fld>
            <a:endParaRPr lang="en-US"/>
          </a:p>
        </p:txBody>
      </p:sp>
      <p:sp>
        <p:nvSpPr>
          <p:cNvPr id="5" name="Content Placeholder 4"/>
          <p:cNvSpPr>
            <a:spLocks noGrp="1"/>
          </p:cNvSpPr>
          <p:nvPr>
            <p:ph sz="quarter" idx="1"/>
          </p:nvPr>
        </p:nvSpPr>
        <p:spPr/>
        <p:txBody>
          <a:bodyPr>
            <a:normAutofit/>
          </a:bodyPr>
          <a:lstStyle/>
          <a:p>
            <a:r>
              <a:rPr lang="en-US" dirty="0" smtClean="0"/>
              <a:t>CSS Visual Formatting Properties &amp; Values are the fundamental building blocks for styling web page elements. </a:t>
            </a:r>
          </a:p>
          <a:p>
            <a:r>
              <a:rPr lang="en-US" dirty="0" smtClean="0"/>
              <a:t>These properties control the appearance and layout of various aspects of a webpage, including </a:t>
            </a:r>
          </a:p>
          <a:p>
            <a:pPr lvl="1"/>
            <a:r>
              <a:rPr lang="en-US" dirty="0" smtClean="0"/>
              <a:t>background-image</a:t>
            </a:r>
          </a:p>
          <a:p>
            <a:pPr lvl="1"/>
            <a:r>
              <a:rPr lang="en-US" dirty="0" smtClean="0"/>
              <a:t>background-repeat</a:t>
            </a:r>
          </a:p>
          <a:p>
            <a:pPr lvl="1"/>
            <a:r>
              <a:rPr lang="en-US" dirty="0" smtClean="0"/>
              <a:t>background-position</a:t>
            </a:r>
          </a:p>
          <a:p>
            <a:pPr lvl="1"/>
            <a:r>
              <a:rPr lang="en-US" dirty="0" smtClean="0"/>
              <a:t>background-size</a:t>
            </a:r>
          </a:p>
          <a:p>
            <a:pPr lvl="1"/>
            <a:r>
              <a:rPr lang="en-US" dirty="0" smtClean="0"/>
              <a:t>background-color</a:t>
            </a:r>
          </a:p>
          <a:p>
            <a:pPr lvl="1"/>
            <a:r>
              <a:rPr lang="en-US" dirty="0" smtClean="0"/>
              <a:t>Color</a:t>
            </a:r>
          </a:p>
          <a:p>
            <a:pPr lvl="1"/>
            <a:r>
              <a:rPr lang="en-US" dirty="0" smtClean="0"/>
              <a:t>Opacity </a:t>
            </a:r>
          </a:p>
          <a:p>
            <a:endParaRPr lang="en-US" dirty="0"/>
          </a:p>
        </p:txBody>
      </p:sp>
    </p:spTree>
    <p:extLst>
      <p:ext uri="{BB962C8B-B14F-4D97-AF65-F5344CB8AC3E}">
        <p14:creationId xmlns:p14="http://schemas.microsoft.com/office/powerpoint/2010/main" val="3906955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Color-related Properties</a:t>
            </a:r>
            <a:endParaRPr lang="en-US" dirty="0"/>
          </a:p>
        </p:txBody>
      </p:sp>
      <p:sp>
        <p:nvSpPr>
          <p:cNvPr id="3" name="Content Placeholder 2"/>
          <p:cNvSpPr>
            <a:spLocks noGrp="1"/>
          </p:cNvSpPr>
          <p:nvPr>
            <p:ph sz="quarter" idx="1"/>
          </p:nvPr>
        </p:nvSpPr>
        <p:spPr/>
        <p:txBody>
          <a:bodyPr>
            <a:normAutofit/>
          </a:bodyPr>
          <a:lstStyle/>
          <a:p>
            <a:r>
              <a:rPr lang="en-US" sz="2100" dirty="0"/>
              <a:t>Properties related to colors,</a:t>
            </a:r>
          </a:p>
          <a:p>
            <a:pPr marL="625793" lvl="1" indent="-385763">
              <a:buFont typeface="+mj-lt"/>
              <a:buAutoNum type="arabicPeriod"/>
            </a:pPr>
            <a:r>
              <a:rPr lang="en-US" sz="2100" dirty="0"/>
              <a:t>Foreground Color</a:t>
            </a:r>
          </a:p>
          <a:p>
            <a:pPr marL="625793" lvl="1" indent="-385763">
              <a:buFont typeface="+mj-lt"/>
              <a:buAutoNum type="arabicPeriod"/>
            </a:pPr>
            <a:r>
              <a:rPr lang="en-US" sz="2100" dirty="0"/>
              <a:t>Background Color</a:t>
            </a:r>
          </a:p>
          <a:p>
            <a:pPr marL="625793" lvl="1" indent="-385763">
              <a:buFont typeface="+mj-lt"/>
              <a:buAutoNum type="arabicPeriod"/>
            </a:pPr>
            <a:r>
              <a:rPr lang="en-US" sz="2100" dirty="0"/>
              <a:t>Opacity</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AFA08-DB2A-4D1E-856E-1DD1637C5999}" type="slidenum">
              <a:rPr lang="en-US" smtClean="0"/>
              <a:pPr/>
              <a:t>36</a:t>
            </a:fld>
            <a:endParaRPr lang="en-US"/>
          </a:p>
        </p:txBody>
      </p:sp>
    </p:spTree>
    <p:extLst>
      <p:ext uri="{BB962C8B-B14F-4D97-AF65-F5344CB8AC3E}">
        <p14:creationId xmlns:p14="http://schemas.microsoft.com/office/powerpoint/2010/main" val="3278158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color values</a:t>
            </a:r>
            <a:endParaRPr lang="en-US" dirty="0"/>
          </a:p>
        </p:txBody>
      </p:sp>
      <p:sp>
        <p:nvSpPr>
          <p:cNvPr id="3" name="Content Placeholder 2"/>
          <p:cNvSpPr>
            <a:spLocks noGrp="1"/>
          </p:cNvSpPr>
          <p:nvPr>
            <p:ph sz="quarter" idx="1"/>
          </p:nvPr>
        </p:nvSpPr>
        <p:spPr/>
        <p:txBody>
          <a:bodyPr>
            <a:normAutofit/>
          </a:bodyPr>
          <a:lstStyle/>
          <a:p>
            <a:r>
              <a:rPr lang="en-US" dirty="0" smtClean="0"/>
              <a:t>There are </a:t>
            </a:r>
            <a:r>
              <a:rPr lang="en-US" b="1" dirty="0" smtClean="0"/>
              <a:t>two </a:t>
            </a:r>
            <a:r>
              <a:rPr lang="en-US" b="1" dirty="0"/>
              <a:t>main </a:t>
            </a:r>
            <a:r>
              <a:rPr lang="en-US" dirty="0"/>
              <a:t>ways to specify colors in style sheets</a:t>
            </a:r>
            <a:endParaRPr lang="en-US" dirty="0" smtClean="0"/>
          </a:p>
          <a:p>
            <a:pPr marL="582930" lvl="1" indent="-342900">
              <a:buFont typeface="+mj-lt"/>
              <a:buAutoNum type="arabicPeriod"/>
            </a:pPr>
            <a:r>
              <a:rPr lang="en-US" dirty="0" smtClean="0"/>
              <a:t>Using </a:t>
            </a:r>
            <a:r>
              <a:rPr lang="en-US" b="1" dirty="0" smtClean="0"/>
              <a:t>Color names</a:t>
            </a:r>
          </a:p>
          <a:p>
            <a:pPr lvl="2"/>
            <a:r>
              <a:rPr lang="en-US" dirty="0" smtClean="0"/>
              <a:t>CSS1 and </a:t>
            </a:r>
            <a:r>
              <a:rPr lang="en-US" dirty="0"/>
              <a:t>CSS2 adopted the </a:t>
            </a:r>
            <a:r>
              <a:rPr lang="en-US" dirty="0">
                <a:solidFill>
                  <a:srgbClr val="FF0000"/>
                </a:solidFill>
              </a:rPr>
              <a:t>16</a:t>
            </a:r>
            <a:r>
              <a:rPr lang="en-US" dirty="0"/>
              <a:t> standard color names originally introduced </a:t>
            </a:r>
            <a:r>
              <a:rPr lang="en-US" dirty="0" smtClean="0"/>
              <a:t>in HTML </a:t>
            </a:r>
            <a:r>
              <a:rPr lang="en-US" dirty="0"/>
              <a:t>4.01. </a:t>
            </a:r>
            <a:endParaRPr lang="en-US" dirty="0" smtClean="0"/>
          </a:p>
          <a:p>
            <a:pPr lvl="2"/>
            <a:r>
              <a:rPr lang="en-US" dirty="0" smtClean="0"/>
              <a:t>CSS2.1 added </a:t>
            </a:r>
            <a:r>
              <a:rPr lang="en-US" b="1" dirty="0"/>
              <a:t>orange</a:t>
            </a:r>
            <a:r>
              <a:rPr lang="en-US" dirty="0"/>
              <a:t> for a total of </a:t>
            </a:r>
            <a:r>
              <a:rPr lang="en-US" dirty="0" smtClean="0">
                <a:solidFill>
                  <a:srgbClr val="FF0000"/>
                </a:solidFill>
              </a:rPr>
              <a:t>17 </a:t>
            </a:r>
            <a:r>
              <a:rPr lang="en-US" dirty="0" smtClean="0"/>
              <a:t>color names. </a:t>
            </a:r>
          </a:p>
          <a:p>
            <a:pPr lvl="2"/>
            <a:r>
              <a:rPr lang="en-US" dirty="0" smtClean="0"/>
              <a:t>CSS3 supports </a:t>
            </a:r>
            <a:r>
              <a:rPr lang="en-US" dirty="0" smtClean="0">
                <a:solidFill>
                  <a:srgbClr val="FF0000"/>
                </a:solidFill>
              </a:rPr>
              <a:t>140</a:t>
            </a:r>
            <a:r>
              <a:rPr lang="en-US" dirty="0" smtClean="0"/>
              <a:t> color </a:t>
            </a:r>
            <a:r>
              <a:rPr lang="en-US" dirty="0"/>
              <a:t>names. </a:t>
            </a:r>
            <a:r>
              <a:rPr lang="en-US" dirty="0" smtClean="0"/>
              <a:t> </a:t>
            </a:r>
            <a:r>
              <a:rPr lang="en-US" dirty="0" err="1" smtClean="0"/>
              <a:t>Eg</a:t>
            </a:r>
            <a:r>
              <a:rPr lang="en-US" dirty="0" smtClean="0"/>
              <a:t>., “</a:t>
            </a:r>
            <a:r>
              <a:rPr lang="en-US" i="1" dirty="0" err="1" smtClean="0"/>
              <a:t>aliceblue</a:t>
            </a:r>
            <a:r>
              <a:rPr lang="en-US" dirty="0" smtClean="0"/>
              <a:t>”, “</a:t>
            </a:r>
            <a:r>
              <a:rPr lang="en-US" i="1" dirty="0" err="1" smtClean="0"/>
              <a:t>papayawhip</a:t>
            </a:r>
            <a:r>
              <a:rPr lang="en-US" dirty="0" smtClean="0"/>
              <a:t>”…, etc.</a:t>
            </a:r>
          </a:p>
          <a:p>
            <a:pPr lvl="2"/>
            <a:r>
              <a:rPr lang="en-US" sz="1800" dirty="0">
                <a:solidFill>
                  <a:srgbClr val="FF0000"/>
                </a:solidFill>
                <a:hlinkClick r:id="rId2"/>
              </a:rPr>
              <a:t>available color names</a:t>
            </a:r>
            <a:r>
              <a:rPr lang="en-US" sz="1800" dirty="0">
                <a:solidFill>
                  <a:srgbClr val="FF0000"/>
                </a:solidFill>
              </a:rPr>
              <a:t> </a:t>
            </a:r>
            <a:r>
              <a:rPr lang="en-US" sz="1800" dirty="0"/>
              <a:t>(check next slide too)</a:t>
            </a:r>
          </a:p>
          <a:p>
            <a:pPr marL="582930" lvl="1" indent="-342900">
              <a:buFont typeface="+mj-lt"/>
              <a:buAutoNum type="arabicPeriod"/>
            </a:pPr>
            <a:r>
              <a:rPr lang="en-US" dirty="0" smtClean="0"/>
              <a:t>Using </a:t>
            </a:r>
            <a:r>
              <a:rPr lang="en-US" b="1" dirty="0" smtClean="0"/>
              <a:t>RGB color values</a:t>
            </a:r>
          </a:p>
          <a:p>
            <a:pPr lvl="2"/>
            <a:r>
              <a:rPr lang="en-US" dirty="0" smtClean="0"/>
              <a:t>Color names </a:t>
            </a:r>
            <a:r>
              <a:rPr lang="en-US" dirty="0"/>
              <a:t>are easy, but </a:t>
            </a:r>
            <a:r>
              <a:rPr lang="en-US" dirty="0" smtClean="0"/>
              <a:t>they </a:t>
            </a:r>
            <a:r>
              <a:rPr lang="en-US" dirty="0"/>
              <a:t>are limited. </a:t>
            </a:r>
            <a:endParaRPr lang="en-US" dirty="0" smtClean="0"/>
          </a:p>
          <a:p>
            <a:pPr lvl="2"/>
            <a:r>
              <a:rPr lang="en-US" dirty="0" smtClean="0"/>
              <a:t>The </a:t>
            </a:r>
            <a:r>
              <a:rPr lang="en-US" dirty="0"/>
              <a:t>most </a:t>
            </a:r>
            <a:r>
              <a:rPr lang="en-US" dirty="0" smtClean="0"/>
              <a:t>common </a:t>
            </a:r>
            <a:r>
              <a:rPr lang="en-US" dirty="0"/>
              <a:t>way to specify a color is by its RGB value. </a:t>
            </a:r>
            <a:endParaRPr lang="en-US" dirty="0" smtClean="0"/>
          </a:p>
          <a:p>
            <a:pPr lvl="2"/>
            <a:r>
              <a:rPr lang="en-US" dirty="0" smtClean="0"/>
              <a:t>RGB value gives millions of colors </a:t>
            </a:r>
            <a:r>
              <a:rPr lang="en-US" dirty="0"/>
              <a:t>to choose from.</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AFA08-DB2A-4D1E-856E-1DD1637C5999}" type="slidenum">
              <a:rPr lang="en-US" smtClean="0"/>
              <a:pPr/>
              <a:t>37</a:t>
            </a:fld>
            <a:endParaRPr lang="en-US"/>
          </a:p>
        </p:txBody>
      </p:sp>
    </p:spTree>
    <p:extLst>
      <p:ext uri="{BB962C8B-B14F-4D97-AF65-F5344CB8AC3E}">
        <p14:creationId xmlns:p14="http://schemas.microsoft.com/office/powerpoint/2010/main" val="275125850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140 color names </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rot="16200000">
            <a:off x="2936660" y="180109"/>
            <a:ext cx="3201411" cy="6954983"/>
          </a:xfrm>
          <a:prstGeom prst="rect">
            <a:avLst/>
          </a:prstGeom>
        </p:spPr>
      </p:pic>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AFA08-DB2A-4D1E-856E-1DD1637C5999}" type="slidenum">
              <a:rPr lang="en-US" smtClean="0"/>
              <a:pPr/>
              <a:t>38</a:t>
            </a:fld>
            <a:endParaRPr lang="en-US"/>
          </a:p>
        </p:txBody>
      </p:sp>
    </p:spTree>
    <p:extLst>
      <p:ext uri="{BB962C8B-B14F-4D97-AF65-F5344CB8AC3E}">
        <p14:creationId xmlns:p14="http://schemas.microsoft.com/office/powerpoint/2010/main" val="206557824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RGB color values</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39</a:t>
            </a:fld>
            <a:endParaRPr lang="en-US"/>
          </a:p>
        </p:txBody>
      </p:sp>
      <p:sp>
        <p:nvSpPr>
          <p:cNvPr id="5" name="Content Placeholder 4"/>
          <p:cNvSpPr>
            <a:spLocks noGrp="1"/>
          </p:cNvSpPr>
          <p:nvPr>
            <p:ph sz="quarter" idx="1"/>
          </p:nvPr>
        </p:nvSpPr>
        <p:spPr/>
        <p:txBody>
          <a:bodyPr/>
          <a:lstStyle/>
          <a:p>
            <a:pPr algn="just"/>
            <a:r>
              <a:rPr lang="en-US" dirty="0"/>
              <a:t>Any color you see on your monitor can be described by a series of three </a:t>
            </a:r>
            <a:r>
              <a:rPr lang="en-US" dirty="0" smtClean="0"/>
              <a:t>numbers</a:t>
            </a:r>
            <a:r>
              <a:rPr lang="en-US" dirty="0"/>
              <a:t>: a </a:t>
            </a:r>
            <a:r>
              <a:rPr lang="en-US" dirty="0">
                <a:solidFill>
                  <a:srgbClr val="FF0000"/>
                </a:solidFill>
              </a:rPr>
              <a:t>red value</a:t>
            </a:r>
            <a:r>
              <a:rPr lang="en-US" dirty="0"/>
              <a:t>, a </a:t>
            </a:r>
            <a:r>
              <a:rPr lang="en-US" dirty="0">
                <a:solidFill>
                  <a:srgbClr val="00B050"/>
                </a:solidFill>
              </a:rPr>
              <a:t>green value</a:t>
            </a:r>
            <a:r>
              <a:rPr lang="en-US" dirty="0"/>
              <a:t>, and a </a:t>
            </a:r>
            <a:r>
              <a:rPr lang="en-US" dirty="0">
                <a:solidFill>
                  <a:srgbClr val="0070C0"/>
                </a:solidFill>
              </a:rPr>
              <a:t>blue value</a:t>
            </a:r>
            <a:r>
              <a:rPr lang="en-US" dirty="0" smtClean="0"/>
              <a:t>.</a:t>
            </a:r>
          </a:p>
          <a:p>
            <a:pPr algn="just"/>
            <a:r>
              <a:rPr lang="en-US" dirty="0"/>
              <a:t>Computers create the colors you see on a monitor by combining three colors</a:t>
            </a:r>
            <a:br>
              <a:rPr lang="en-US" dirty="0"/>
            </a:br>
            <a:r>
              <a:rPr lang="en-US" dirty="0"/>
              <a:t>of light: red, green, and blue. This is known as the </a:t>
            </a:r>
            <a:r>
              <a:rPr lang="en-US" b="1" dirty="0"/>
              <a:t>RGB color model</a:t>
            </a:r>
            <a:r>
              <a:rPr lang="en-US" dirty="0" smtClean="0"/>
              <a:t>.</a:t>
            </a:r>
          </a:p>
          <a:p>
            <a:pPr algn="just"/>
            <a:r>
              <a:rPr lang="en-US" dirty="0"/>
              <a:t>The amount of light in each color “channel” is </a:t>
            </a:r>
            <a:r>
              <a:rPr lang="en-US" dirty="0" smtClean="0"/>
              <a:t>typically described </a:t>
            </a:r>
            <a:r>
              <a:rPr lang="en-US" dirty="0"/>
              <a:t>on a scale from 0 (none) to 255 (full-blast</a:t>
            </a:r>
            <a:r>
              <a:rPr lang="en-US" dirty="0" smtClean="0"/>
              <a:t>)</a:t>
            </a:r>
          </a:p>
          <a:p>
            <a:pPr algn="just"/>
            <a:r>
              <a:rPr lang="en-US" dirty="0"/>
              <a:t>CSS allows RGB color values to be specified in a number of formats:</a:t>
            </a:r>
          </a:p>
          <a:p>
            <a:pPr lvl="1" algn="just"/>
            <a:r>
              <a:rPr lang="en-US" dirty="0"/>
              <a:t>color: </a:t>
            </a:r>
            <a:r>
              <a:rPr lang="en-US" dirty="0" err="1"/>
              <a:t>rgb</a:t>
            </a:r>
            <a:r>
              <a:rPr lang="en-US" dirty="0"/>
              <a:t>(200, 178, 230);</a:t>
            </a:r>
          </a:p>
          <a:p>
            <a:pPr lvl="1" algn="just"/>
            <a:r>
              <a:rPr lang="en-US" dirty="0"/>
              <a:t>color: </a:t>
            </a:r>
            <a:r>
              <a:rPr lang="en-US" dirty="0" err="1"/>
              <a:t>rgb</a:t>
            </a:r>
            <a:r>
              <a:rPr lang="en-US" dirty="0"/>
              <a:t>(78%, 70%, 90</a:t>
            </a:r>
            <a:r>
              <a:rPr lang="en-US" dirty="0" smtClean="0"/>
              <a:t>%);</a:t>
            </a:r>
            <a:endParaRPr lang="en-US" dirty="0"/>
          </a:p>
        </p:txBody>
      </p:sp>
    </p:spTree>
    <p:extLst>
      <p:ext uri="{BB962C8B-B14F-4D97-AF65-F5344CB8AC3E}">
        <p14:creationId xmlns:p14="http://schemas.microsoft.com/office/powerpoint/2010/main" val="11569383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CSS Rules</a:t>
            </a:r>
            <a:endParaRPr/>
          </a:p>
        </p:txBody>
      </p:sp>
      <p:sp>
        <p:nvSpPr>
          <p:cNvPr id="235" name="Google Shape;235;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4" name="Google Shape;234;p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p>
        </p:txBody>
      </p:sp>
      <p:sp>
        <p:nvSpPr>
          <p:cNvPr id="232" name="Google Shape;232;p5"/>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sz="2600" dirty="0"/>
              <a:t>The two main sections of a rule are:</a:t>
            </a:r>
            <a:endParaRPr sz="2600" dirty="0"/>
          </a:p>
          <a:p>
            <a:pPr marL="777240" lvl="1" indent="-457200" algn="just" rtl="0">
              <a:spcBef>
                <a:spcPts val="370"/>
              </a:spcBef>
              <a:spcAft>
                <a:spcPts val="0"/>
              </a:spcAft>
              <a:buSzPts val="2040"/>
              <a:buFont typeface="Arial" panose="020B0604020202020204" pitchFamily="34" charset="0"/>
              <a:buChar char="•"/>
            </a:pPr>
            <a:r>
              <a:rPr lang="en-US" sz="2600" dirty="0"/>
              <a:t>the </a:t>
            </a:r>
            <a:r>
              <a:rPr lang="en-US" sz="2600" b="1" i="1" dirty="0"/>
              <a:t>selector</a:t>
            </a:r>
            <a:r>
              <a:rPr lang="en-US" sz="2600" dirty="0"/>
              <a:t> that is used to "find" (or select) html elements.</a:t>
            </a:r>
            <a:endParaRPr sz="2600" dirty="0"/>
          </a:p>
          <a:p>
            <a:pPr marL="777240" lvl="1" indent="-457200" algn="just" rtl="0">
              <a:spcBef>
                <a:spcPts val="370"/>
              </a:spcBef>
              <a:spcAft>
                <a:spcPts val="0"/>
              </a:spcAft>
              <a:buSzPts val="2040"/>
              <a:buFont typeface="Arial" panose="020B0604020202020204" pitchFamily="34" charset="0"/>
              <a:buChar char="•"/>
            </a:pPr>
            <a:r>
              <a:rPr lang="en-US" sz="2600" dirty="0"/>
              <a:t>the </a:t>
            </a:r>
            <a:r>
              <a:rPr lang="en-US" sz="2600" b="1" i="1" dirty="0"/>
              <a:t>declaration</a:t>
            </a:r>
            <a:r>
              <a:rPr lang="en-US" sz="2600" dirty="0"/>
              <a:t> that provides the rendering instructions</a:t>
            </a:r>
            <a:endParaRPr sz="2600" dirty="0"/>
          </a:p>
          <a:p>
            <a:pPr lvl="0" algn="just" rtl="0">
              <a:spcBef>
                <a:spcPts val="580"/>
              </a:spcBef>
              <a:spcAft>
                <a:spcPts val="0"/>
              </a:spcAft>
              <a:buSzPts val="2210"/>
              <a:buFont typeface="Arial" panose="020B0604020202020204" pitchFamily="34" charset="0"/>
              <a:buChar char="•"/>
            </a:pPr>
            <a:r>
              <a:rPr lang="en-US" sz="2600" dirty="0"/>
              <a:t>The declaration, is made up of a property (such as color) and its value (red), separated by a colon and a space. </a:t>
            </a:r>
            <a:endParaRPr sz="2600" dirty="0"/>
          </a:p>
          <a:p>
            <a:pPr lvl="0" algn="just" rtl="0">
              <a:spcBef>
                <a:spcPts val="580"/>
              </a:spcBef>
              <a:spcAft>
                <a:spcPts val="0"/>
              </a:spcAft>
              <a:buSzPts val="2210"/>
              <a:buFont typeface="Arial" panose="020B0604020202020204" pitchFamily="34" charset="0"/>
              <a:buChar char="•"/>
            </a:pPr>
            <a:r>
              <a:rPr lang="en-US" sz="2600" dirty="0"/>
              <a:t>One or more declarations can be placed inside curly brackets, as shown below</a:t>
            </a:r>
            <a:endParaRPr sz="2600" dirty="0"/>
          </a:p>
        </p:txBody>
      </p:sp>
      <p:pic>
        <p:nvPicPr>
          <p:cNvPr id="233" name="Google Shape;233;p5"/>
          <p:cNvPicPr preferRelativeResize="0"/>
          <p:nvPr/>
        </p:nvPicPr>
        <p:blipFill rotWithShape="1">
          <a:blip r:embed="rId3">
            <a:alphaModFix/>
          </a:blip>
          <a:srcRect/>
          <a:stretch/>
        </p:blipFill>
        <p:spPr>
          <a:xfrm>
            <a:off x="1600201" y="5181602"/>
            <a:ext cx="5419725" cy="1133475"/>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 values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40</a:t>
            </a:fld>
            <a:endParaRPr lang="en-US"/>
          </a:p>
        </p:txBody>
      </p:sp>
      <p:sp>
        <p:nvSpPr>
          <p:cNvPr id="5" name="Content Placeholder 4"/>
          <p:cNvSpPr>
            <a:spLocks noGrp="1"/>
          </p:cNvSpPr>
          <p:nvPr>
            <p:ph sz="quarter" idx="1"/>
          </p:nvPr>
        </p:nvSpPr>
        <p:spPr/>
        <p:txBody>
          <a:bodyPr>
            <a:normAutofit/>
          </a:bodyPr>
          <a:lstStyle/>
          <a:p>
            <a:pPr algn="just"/>
            <a:r>
              <a:rPr lang="en-US" dirty="0" smtClean="0"/>
              <a:t>Hex RGB values are preceded by the # symbol </a:t>
            </a:r>
          </a:p>
          <a:p>
            <a:pPr algn="just"/>
            <a:r>
              <a:rPr lang="en-US" dirty="0" smtClean="0"/>
              <a:t>Hexadecimal </a:t>
            </a:r>
            <a:r>
              <a:rPr lang="en-US" dirty="0"/>
              <a:t>RGB values are made up of three </a:t>
            </a:r>
            <a:r>
              <a:rPr lang="en-US" b="1" i="1" dirty="0"/>
              <a:t>two-digit numbers</a:t>
            </a:r>
            <a:r>
              <a:rPr lang="en-US" dirty="0"/>
              <a:t>, one </a:t>
            </a:r>
            <a:r>
              <a:rPr lang="en-US" dirty="0" smtClean="0"/>
              <a:t>for red</a:t>
            </a:r>
            <a:r>
              <a:rPr lang="en-US" dirty="0"/>
              <a:t>, one for green, and one for blue</a:t>
            </a:r>
            <a:r>
              <a:rPr lang="en-US" dirty="0" smtClean="0"/>
              <a:t>.</a:t>
            </a:r>
          </a:p>
          <a:p>
            <a:pPr algn="just"/>
            <a:r>
              <a:rPr lang="en-US" dirty="0"/>
              <a:t>But instead of </a:t>
            </a:r>
            <a:r>
              <a:rPr lang="en-US" dirty="0" smtClean="0"/>
              <a:t>decimal, </a:t>
            </a:r>
            <a:r>
              <a:rPr lang="en-US" dirty="0"/>
              <a:t>these values are written in </a:t>
            </a:r>
            <a:r>
              <a:rPr lang="en-US" dirty="0" smtClean="0"/>
              <a:t>hexadecimal</a:t>
            </a:r>
          </a:p>
          <a:p>
            <a:pPr lvl="1" algn="just"/>
            <a:r>
              <a:rPr lang="en-US" sz="2100" b="1" dirty="0"/>
              <a:t>#</a:t>
            </a:r>
            <a:r>
              <a:rPr lang="en-US" sz="2100" b="1" dirty="0">
                <a:solidFill>
                  <a:srgbClr val="FF0000"/>
                </a:solidFill>
              </a:rPr>
              <a:t>RR</a:t>
            </a:r>
            <a:r>
              <a:rPr lang="en-US" sz="2100" b="1" dirty="0">
                <a:solidFill>
                  <a:srgbClr val="00B050"/>
                </a:solidFill>
              </a:rPr>
              <a:t>GG</a:t>
            </a:r>
            <a:r>
              <a:rPr lang="en-US" sz="2100" b="1" dirty="0">
                <a:solidFill>
                  <a:srgbClr val="0070C0"/>
                </a:solidFill>
              </a:rPr>
              <a:t>BB</a:t>
            </a:r>
          </a:p>
          <a:p>
            <a:pPr algn="just"/>
            <a:r>
              <a:rPr lang="en-US" dirty="0"/>
              <a:t>The hexadecimal numbering system uses 16 digits: 0–9 and A–F (for </a:t>
            </a:r>
            <a:r>
              <a:rPr lang="en-US" dirty="0" smtClean="0"/>
              <a:t>representing </a:t>
            </a:r>
            <a:r>
              <a:rPr lang="en-US" dirty="0"/>
              <a:t>the quantities 10–15</a:t>
            </a:r>
            <a:r>
              <a:rPr lang="en-US" dirty="0" smtClean="0"/>
              <a:t>).</a:t>
            </a:r>
          </a:p>
          <a:p>
            <a:pPr algn="just"/>
            <a:r>
              <a:rPr lang="en-US" dirty="0" smtClean="0"/>
              <a:t>The hex system </a:t>
            </a:r>
            <a:r>
              <a:rPr lang="en-US" dirty="0"/>
              <a:t>is </a:t>
            </a:r>
            <a:r>
              <a:rPr lang="en-US" dirty="0" smtClean="0"/>
              <a:t>used </a:t>
            </a:r>
            <a:r>
              <a:rPr lang="en-US" dirty="0"/>
              <a:t>in computing because it reduces the space it takes to</a:t>
            </a:r>
            <a:br>
              <a:rPr lang="en-US" dirty="0"/>
            </a:br>
            <a:r>
              <a:rPr lang="en-US" dirty="0"/>
              <a:t>store certain information</a:t>
            </a:r>
          </a:p>
        </p:txBody>
      </p:sp>
    </p:spTree>
    <p:extLst>
      <p:ext uri="{BB962C8B-B14F-4D97-AF65-F5344CB8AC3E}">
        <p14:creationId xmlns:p14="http://schemas.microsoft.com/office/powerpoint/2010/main" val="47735506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Foreground </a:t>
            </a:r>
            <a:r>
              <a:rPr lang="en-US" dirty="0" smtClean="0"/>
              <a:t>Color</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41</a:t>
            </a:fld>
            <a:endParaRPr lang="en-US"/>
          </a:p>
        </p:txBody>
      </p:sp>
      <p:sp>
        <p:nvSpPr>
          <p:cNvPr id="5" name="Content Placeholder 4"/>
          <p:cNvSpPr>
            <a:spLocks noGrp="1"/>
          </p:cNvSpPr>
          <p:nvPr>
            <p:ph sz="quarter" idx="1"/>
          </p:nvPr>
        </p:nvSpPr>
        <p:spPr/>
        <p:txBody>
          <a:bodyPr/>
          <a:lstStyle/>
          <a:p>
            <a:r>
              <a:rPr lang="en-US" dirty="0"/>
              <a:t>The foreground of an element consists of its text and border </a:t>
            </a:r>
            <a:endParaRPr lang="en-US" dirty="0" smtClean="0"/>
          </a:p>
          <a:p>
            <a:r>
              <a:rPr lang="en-US" dirty="0"/>
              <a:t>You specify a foreground color with the </a:t>
            </a:r>
            <a:r>
              <a:rPr lang="en-US" b="1" i="1" u="sng" dirty="0"/>
              <a:t>color</a:t>
            </a:r>
            <a:r>
              <a:rPr lang="en-US" dirty="0"/>
              <a:t> </a:t>
            </a:r>
            <a:r>
              <a:rPr lang="en-US" dirty="0" smtClean="0"/>
              <a:t>property</a:t>
            </a:r>
          </a:p>
          <a:p>
            <a:r>
              <a:rPr lang="en-US" dirty="0" smtClean="0"/>
              <a:t>Color</a:t>
            </a:r>
          </a:p>
          <a:p>
            <a:pPr lvl="1"/>
            <a:r>
              <a:rPr lang="en-US" dirty="0" smtClean="0"/>
              <a:t>Values</a:t>
            </a:r>
            <a:r>
              <a:rPr lang="en-US" dirty="0"/>
              <a:t>: color value (name or numeric) | </a:t>
            </a:r>
            <a:r>
              <a:rPr lang="en-US" dirty="0" smtClean="0"/>
              <a:t>inherit</a:t>
            </a:r>
          </a:p>
          <a:p>
            <a:pPr lvl="1"/>
            <a:r>
              <a:rPr lang="en-US" dirty="0" smtClean="0"/>
              <a:t>Default</a:t>
            </a:r>
            <a:r>
              <a:rPr lang="en-US" dirty="0"/>
              <a:t>: depends on the browser and user’s </a:t>
            </a:r>
            <a:r>
              <a:rPr lang="en-US" dirty="0" smtClean="0"/>
              <a:t>preferences</a:t>
            </a:r>
          </a:p>
          <a:p>
            <a:pPr lvl="1"/>
            <a:r>
              <a:rPr lang="en-US" dirty="0" smtClean="0"/>
              <a:t>Applies </a:t>
            </a:r>
            <a:r>
              <a:rPr lang="en-US" dirty="0"/>
              <a:t>to: all </a:t>
            </a:r>
            <a:r>
              <a:rPr lang="en-US" dirty="0" smtClean="0"/>
              <a:t>elements</a:t>
            </a:r>
          </a:p>
          <a:p>
            <a:pPr lvl="1"/>
            <a:r>
              <a:rPr lang="en-US" dirty="0" smtClean="0"/>
              <a:t>Inherits</a:t>
            </a:r>
            <a:r>
              <a:rPr lang="en-US" dirty="0"/>
              <a:t>: yes</a:t>
            </a:r>
            <a:endParaRPr lang="en-US" dirty="0" smtClean="0"/>
          </a:p>
          <a:p>
            <a:endParaRPr lang="en-US" dirty="0"/>
          </a:p>
        </p:txBody>
      </p:sp>
    </p:spTree>
    <p:extLst>
      <p:ext uri="{BB962C8B-B14F-4D97-AF65-F5344CB8AC3E}">
        <p14:creationId xmlns:p14="http://schemas.microsoft.com/office/powerpoint/2010/main" val="1598317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42</a:t>
            </a:fld>
            <a:endParaRPr lang="en-US"/>
          </a:p>
        </p:txBody>
      </p:sp>
      <p:sp>
        <p:nvSpPr>
          <p:cNvPr id="5" name="Content Placeholder 4"/>
          <p:cNvSpPr>
            <a:spLocks noGrp="1"/>
          </p:cNvSpPr>
          <p:nvPr>
            <p:ph sz="quarter" idx="1"/>
          </p:nvPr>
        </p:nvSpPr>
        <p:spPr/>
        <p:txBody>
          <a:bodyPr>
            <a:normAutofit/>
          </a:bodyPr>
          <a:lstStyle/>
          <a:p>
            <a:pPr>
              <a:buNone/>
            </a:pPr>
            <a:r>
              <a:rPr lang="en-US" sz="2400" dirty="0"/>
              <a:t>h2 {  </a:t>
            </a:r>
          </a:p>
          <a:p>
            <a:pPr>
              <a:buNone/>
            </a:pPr>
            <a:r>
              <a:rPr lang="en-US" sz="2400" dirty="0"/>
              <a:t>color: green;</a:t>
            </a:r>
          </a:p>
          <a:p>
            <a:pPr>
              <a:buNone/>
            </a:pPr>
            <a:r>
              <a:rPr lang="en-US" sz="2400" dirty="0"/>
              <a:t>}</a:t>
            </a:r>
          </a:p>
          <a:p>
            <a:pPr>
              <a:buNone/>
            </a:pPr>
            <a:endParaRPr lang="en-US" sz="2400" dirty="0"/>
          </a:p>
          <a:p>
            <a:pPr>
              <a:buNone/>
            </a:pPr>
            <a:r>
              <a:rPr lang="en-US" sz="2400" dirty="0"/>
              <a:t>#sidebar h2 {  </a:t>
            </a:r>
          </a:p>
          <a:p>
            <a:pPr>
              <a:buNone/>
            </a:pPr>
            <a:r>
              <a:rPr lang="en-US" sz="2400" dirty="0"/>
              <a:t>color: inherit;</a:t>
            </a:r>
          </a:p>
          <a:p>
            <a:pPr>
              <a:buNone/>
            </a:pPr>
            <a:r>
              <a:rPr lang="en-US" sz="2400" dirty="0"/>
              <a:t>}</a:t>
            </a:r>
          </a:p>
        </p:txBody>
      </p:sp>
    </p:spTree>
    <p:extLst>
      <p:ext uri="{BB962C8B-B14F-4D97-AF65-F5344CB8AC3E}">
        <p14:creationId xmlns:p14="http://schemas.microsoft.com/office/powerpoint/2010/main" val="7909344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a:t>
            </a:r>
            <a:r>
              <a:rPr lang="en-US" dirty="0" smtClean="0"/>
              <a:t>Color</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43</a:t>
            </a:fld>
            <a:endParaRPr lang="en-US"/>
          </a:p>
        </p:txBody>
      </p:sp>
      <p:sp>
        <p:nvSpPr>
          <p:cNvPr id="5" name="Content Placeholder 4"/>
          <p:cNvSpPr>
            <a:spLocks noGrp="1"/>
          </p:cNvSpPr>
          <p:nvPr>
            <p:ph sz="quarter" idx="1"/>
          </p:nvPr>
        </p:nvSpPr>
        <p:spPr/>
        <p:txBody>
          <a:bodyPr/>
          <a:lstStyle/>
          <a:p>
            <a:r>
              <a:rPr lang="en-US" dirty="0"/>
              <a:t>A background color fills the </a:t>
            </a:r>
            <a:r>
              <a:rPr lang="en-US" dirty="0" smtClean="0"/>
              <a:t>body </a:t>
            </a:r>
            <a:r>
              <a:rPr lang="en-US" dirty="0"/>
              <a:t>behind the element that includes </a:t>
            </a:r>
            <a:r>
              <a:rPr lang="en-US" dirty="0" smtClean="0"/>
              <a:t>the content </a:t>
            </a:r>
            <a:r>
              <a:rPr lang="en-US" dirty="0"/>
              <a:t>area, and any padding (extra space) added around the </a:t>
            </a:r>
            <a:r>
              <a:rPr lang="en-US" dirty="0" smtClean="0"/>
              <a:t>content, extending </a:t>
            </a:r>
            <a:r>
              <a:rPr lang="en-US" dirty="0"/>
              <a:t>behind the border out to its outer edge. </a:t>
            </a:r>
            <a:endParaRPr lang="en-US" dirty="0" smtClean="0"/>
          </a:p>
          <a:p>
            <a:r>
              <a:rPr lang="en-US" dirty="0" smtClean="0"/>
              <a:t>background-color</a:t>
            </a:r>
          </a:p>
          <a:p>
            <a:pPr lvl="1"/>
            <a:r>
              <a:rPr lang="en-US" dirty="0" smtClean="0"/>
              <a:t>Values</a:t>
            </a:r>
            <a:r>
              <a:rPr lang="en-US" dirty="0"/>
              <a:t>: color value (name or numeric) | transparent | </a:t>
            </a:r>
            <a:r>
              <a:rPr lang="en-US" dirty="0" smtClean="0"/>
              <a:t>inherit</a:t>
            </a:r>
          </a:p>
          <a:p>
            <a:pPr lvl="1"/>
            <a:r>
              <a:rPr lang="en-US" dirty="0" smtClean="0"/>
              <a:t>Default</a:t>
            </a:r>
            <a:r>
              <a:rPr lang="en-US" dirty="0"/>
              <a:t>: </a:t>
            </a:r>
            <a:r>
              <a:rPr lang="en-US" dirty="0" smtClean="0"/>
              <a:t>transparent</a:t>
            </a:r>
          </a:p>
          <a:p>
            <a:pPr lvl="1"/>
            <a:r>
              <a:rPr lang="en-US" dirty="0" smtClean="0"/>
              <a:t>Applies </a:t>
            </a:r>
            <a:r>
              <a:rPr lang="en-US" dirty="0"/>
              <a:t>to: all </a:t>
            </a:r>
            <a:r>
              <a:rPr lang="en-US" dirty="0" smtClean="0"/>
              <a:t>elements</a:t>
            </a:r>
          </a:p>
          <a:p>
            <a:pPr lvl="1"/>
            <a:r>
              <a:rPr lang="en-US" dirty="0" smtClean="0"/>
              <a:t>Inherits</a:t>
            </a:r>
            <a:r>
              <a:rPr lang="en-US" dirty="0"/>
              <a:t>: no</a:t>
            </a:r>
          </a:p>
        </p:txBody>
      </p:sp>
    </p:spTree>
    <p:extLst>
      <p:ext uri="{BB962C8B-B14F-4D97-AF65-F5344CB8AC3E}">
        <p14:creationId xmlns:p14="http://schemas.microsoft.com/office/powerpoint/2010/main" val="17723587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44</a:t>
            </a:fld>
            <a:endParaRPr lang="en-US"/>
          </a:p>
        </p:txBody>
      </p:sp>
      <p:sp>
        <p:nvSpPr>
          <p:cNvPr id="5" name="Content Placeholder 4"/>
          <p:cNvSpPr>
            <a:spLocks noGrp="1"/>
          </p:cNvSpPr>
          <p:nvPr>
            <p:ph sz="quarter" idx="1"/>
          </p:nvPr>
        </p:nvSpPr>
        <p:spPr/>
        <p:txBody>
          <a:bodyPr>
            <a:normAutofit/>
          </a:bodyPr>
          <a:lstStyle/>
          <a:p>
            <a:r>
              <a:rPr lang="en-US" sz="2400" dirty="0"/>
              <a:t>The style rule</a:t>
            </a:r>
            <a:br>
              <a:rPr lang="en-US" sz="2400" dirty="0"/>
            </a:br>
            <a:r>
              <a:rPr lang="en-US" sz="2400" dirty="0"/>
              <a:t>.info {</a:t>
            </a:r>
            <a:br>
              <a:rPr lang="en-US" sz="2400" dirty="0"/>
            </a:br>
            <a:r>
              <a:rPr lang="en-US" sz="2400" dirty="0"/>
              <a:t>color: blue;</a:t>
            </a:r>
          </a:p>
          <a:p>
            <a:pPr marL="205740" lvl="1" indent="0">
              <a:buNone/>
            </a:pPr>
            <a:r>
              <a:rPr lang="en-US" sz="2400" dirty="0"/>
              <a:t>background-color</a:t>
            </a:r>
            <a:r>
              <a:rPr lang="en-US" sz="2400"/>
              <a:t>: green;</a:t>
            </a:r>
            <a:r>
              <a:rPr lang="en-US" sz="2400" dirty="0"/>
              <a:t/>
            </a:r>
            <a:br>
              <a:rPr lang="en-US" sz="2400" dirty="0"/>
            </a:br>
            <a:r>
              <a:rPr lang="en-US" sz="2400" dirty="0"/>
              <a:t>}</a:t>
            </a:r>
          </a:p>
        </p:txBody>
      </p:sp>
    </p:spTree>
    <p:extLst>
      <p:ext uri="{BB962C8B-B14F-4D97-AF65-F5344CB8AC3E}">
        <p14:creationId xmlns:p14="http://schemas.microsoft.com/office/powerpoint/2010/main" val="4626416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Opacity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45</a:t>
            </a:fld>
            <a:endParaRPr lang="en-US"/>
          </a:p>
        </p:txBody>
      </p:sp>
      <p:sp>
        <p:nvSpPr>
          <p:cNvPr id="5" name="Content Placeholder 4"/>
          <p:cNvSpPr>
            <a:spLocks noGrp="1"/>
          </p:cNvSpPr>
          <p:nvPr>
            <p:ph sz="quarter" idx="1"/>
          </p:nvPr>
        </p:nvSpPr>
        <p:spPr/>
        <p:txBody>
          <a:bodyPr>
            <a:normAutofit/>
          </a:bodyPr>
          <a:lstStyle/>
          <a:p>
            <a:r>
              <a:rPr lang="en-US" dirty="0"/>
              <a:t>When the opacity </a:t>
            </a:r>
            <a:r>
              <a:rPr lang="en-US" dirty="0" smtClean="0"/>
              <a:t>property </a:t>
            </a:r>
            <a:r>
              <a:rPr lang="en-US" dirty="0"/>
              <a:t>is set, it allows the background of the page to show through both </a:t>
            </a:r>
            <a:r>
              <a:rPr lang="en-US" dirty="0" smtClean="0"/>
              <a:t>the text </a:t>
            </a:r>
            <a:r>
              <a:rPr lang="en-US" dirty="0"/>
              <a:t>and the element box.</a:t>
            </a:r>
            <a:endParaRPr lang="en-US" dirty="0" smtClean="0"/>
          </a:p>
          <a:p>
            <a:r>
              <a:rPr lang="en-US" dirty="0" smtClean="0"/>
              <a:t>Opacity</a:t>
            </a:r>
          </a:p>
          <a:p>
            <a:pPr lvl="1"/>
            <a:r>
              <a:rPr lang="en-US" dirty="0" smtClean="0"/>
              <a:t>Values</a:t>
            </a:r>
            <a:r>
              <a:rPr lang="en-US" dirty="0"/>
              <a:t>: number (0 to </a:t>
            </a:r>
            <a:r>
              <a:rPr lang="en-US" dirty="0" smtClean="0"/>
              <a:t>1)</a:t>
            </a:r>
          </a:p>
          <a:p>
            <a:pPr lvl="1"/>
            <a:r>
              <a:rPr lang="en-US" dirty="0" smtClean="0"/>
              <a:t>Default</a:t>
            </a:r>
            <a:r>
              <a:rPr lang="en-US" dirty="0"/>
              <a:t>: </a:t>
            </a:r>
            <a:r>
              <a:rPr lang="en-US" dirty="0" smtClean="0"/>
              <a:t>1</a:t>
            </a:r>
          </a:p>
          <a:p>
            <a:pPr lvl="1"/>
            <a:r>
              <a:rPr lang="en-US" dirty="0" smtClean="0"/>
              <a:t>Applies </a:t>
            </a:r>
            <a:r>
              <a:rPr lang="en-US" dirty="0"/>
              <a:t>to: all </a:t>
            </a:r>
            <a:r>
              <a:rPr lang="en-US" dirty="0" smtClean="0"/>
              <a:t>elements</a:t>
            </a:r>
          </a:p>
          <a:p>
            <a:pPr lvl="1"/>
            <a:r>
              <a:rPr lang="en-US" dirty="0" smtClean="0"/>
              <a:t>Inherits</a:t>
            </a:r>
            <a:r>
              <a:rPr lang="en-US" dirty="0"/>
              <a:t>: no </a:t>
            </a:r>
            <a:endParaRPr lang="en-US" dirty="0" smtClean="0"/>
          </a:p>
          <a:p>
            <a:r>
              <a:rPr lang="en-US" dirty="0" smtClean="0"/>
              <a:t>A </a:t>
            </a:r>
            <a:r>
              <a:rPr lang="en-US" dirty="0"/>
              <a:t>value of .5 gives the element an opacity of 50%. </a:t>
            </a:r>
            <a:endParaRPr lang="en-US" dirty="0" smtClean="0"/>
          </a:p>
          <a:p>
            <a:r>
              <a:rPr lang="en-US" dirty="0" smtClean="0"/>
              <a:t>The opacity </a:t>
            </a:r>
            <a:r>
              <a:rPr lang="en-US" dirty="0"/>
              <a:t>setting applies to the entire </a:t>
            </a:r>
            <a:r>
              <a:rPr lang="en-US" dirty="0" smtClean="0"/>
              <a:t>element (both </a:t>
            </a:r>
            <a:r>
              <a:rPr lang="en-US" dirty="0"/>
              <a:t>the foreground and </a:t>
            </a:r>
            <a:r>
              <a:rPr lang="en-US" dirty="0" smtClean="0"/>
              <a:t>the background </a:t>
            </a:r>
            <a:r>
              <a:rPr lang="en-US" dirty="0"/>
              <a:t>(if one has been set</a:t>
            </a:r>
            <a:r>
              <a:rPr lang="en-US" dirty="0" smtClean="0"/>
              <a:t>))</a:t>
            </a:r>
            <a:endParaRPr lang="en-US" dirty="0"/>
          </a:p>
        </p:txBody>
      </p:sp>
    </p:spTree>
    <p:extLst>
      <p:ext uri="{BB962C8B-B14F-4D97-AF65-F5344CB8AC3E}">
        <p14:creationId xmlns:p14="http://schemas.microsoft.com/office/powerpoint/2010/main" val="2277169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Images</a:t>
            </a:r>
          </a:p>
        </p:txBody>
      </p:sp>
      <p:sp>
        <p:nvSpPr>
          <p:cNvPr id="3" name="Content Placeholder 2"/>
          <p:cNvSpPr>
            <a:spLocks noGrp="1"/>
          </p:cNvSpPr>
          <p:nvPr>
            <p:ph sz="quarter" idx="1"/>
          </p:nvPr>
        </p:nvSpPr>
        <p:spPr/>
        <p:txBody>
          <a:bodyPr/>
          <a:lstStyle/>
          <a:p>
            <a:r>
              <a:rPr lang="en-US" dirty="0"/>
              <a:t>properties related to </a:t>
            </a:r>
            <a:r>
              <a:rPr lang="en-US" dirty="0" smtClean="0"/>
              <a:t>background images:</a:t>
            </a:r>
          </a:p>
          <a:p>
            <a:pPr lvl="1"/>
            <a:r>
              <a:rPr lang="en-US" dirty="0" smtClean="0"/>
              <a:t>background-image</a:t>
            </a:r>
          </a:p>
          <a:p>
            <a:pPr lvl="1"/>
            <a:r>
              <a:rPr lang="en-US" dirty="0" smtClean="0"/>
              <a:t>background-repeat</a:t>
            </a:r>
          </a:p>
          <a:p>
            <a:pPr lvl="1"/>
            <a:r>
              <a:rPr lang="en-US" dirty="0" smtClean="0"/>
              <a:t>background-position</a:t>
            </a:r>
          </a:p>
          <a:p>
            <a:pPr lvl="1"/>
            <a:r>
              <a:rPr lang="en-US" dirty="0" smtClean="0"/>
              <a:t>background-attachment</a:t>
            </a:r>
          </a:p>
          <a:p>
            <a:pPr lvl="1"/>
            <a:r>
              <a:rPr lang="en-US" dirty="0" smtClean="0"/>
              <a:t>background</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AFA08-DB2A-4D1E-856E-1DD1637C5999}" type="slidenum">
              <a:rPr lang="en-US" smtClean="0"/>
              <a:pPr/>
              <a:t>46</a:t>
            </a:fld>
            <a:endParaRPr lang="en-US"/>
          </a:p>
        </p:txBody>
      </p:sp>
    </p:spTree>
    <p:extLst>
      <p:ext uri="{BB962C8B-B14F-4D97-AF65-F5344CB8AC3E}">
        <p14:creationId xmlns:p14="http://schemas.microsoft.com/office/powerpoint/2010/main" val="277497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background-image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47</a:t>
            </a:fld>
            <a:endParaRPr lang="en-US"/>
          </a:p>
        </p:txBody>
      </p:sp>
      <p:sp>
        <p:nvSpPr>
          <p:cNvPr id="5" name="Content Placeholder 4"/>
          <p:cNvSpPr>
            <a:spLocks noGrp="1"/>
          </p:cNvSpPr>
          <p:nvPr>
            <p:ph sz="quarter" idx="1"/>
          </p:nvPr>
        </p:nvSpPr>
        <p:spPr/>
        <p:txBody>
          <a:bodyPr/>
          <a:lstStyle/>
          <a:p>
            <a:r>
              <a:rPr lang="en-US" dirty="0"/>
              <a:t>The background-image property adds a background image to any element. </a:t>
            </a:r>
            <a:r>
              <a:rPr lang="en-US" dirty="0" smtClean="0"/>
              <a:t>Its primary </a:t>
            </a:r>
            <a:r>
              <a:rPr lang="en-US" dirty="0"/>
              <a:t>job is to provide the location of the image file.</a:t>
            </a:r>
          </a:p>
          <a:p>
            <a:pPr lvl="1"/>
            <a:r>
              <a:rPr lang="en-US" dirty="0"/>
              <a:t>background-image</a:t>
            </a:r>
          </a:p>
          <a:p>
            <a:pPr lvl="1"/>
            <a:r>
              <a:rPr lang="en-US" dirty="0"/>
              <a:t>Values: </a:t>
            </a:r>
            <a:r>
              <a:rPr lang="en-US" dirty="0" err="1"/>
              <a:t>url</a:t>
            </a:r>
            <a:r>
              <a:rPr lang="en-US" dirty="0"/>
              <a:t> (location of image) | none | inherit</a:t>
            </a:r>
          </a:p>
          <a:p>
            <a:pPr lvl="1"/>
            <a:r>
              <a:rPr lang="en-US" dirty="0"/>
              <a:t>Default: none</a:t>
            </a:r>
          </a:p>
          <a:p>
            <a:pPr lvl="1"/>
            <a:r>
              <a:rPr lang="en-US" dirty="0"/>
              <a:t>Applies to: all elements</a:t>
            </a:r>
          </a:p>
          <a:p>
            <a:pPr lvl="1"/>
            <a:r>
              <a:rPr lang="en-US" dirty="0"/>
              <a:t>Inherits: </a:t>
            </a:r>
            <a:r>
              <a:rPr lang="en-US" dirty="0" smtClean="0"/>
              <a:t>no</a:t>
            </a:r>
          </a:p>
          <a:p>
            <a:r>
              <a:rPr lang="en-US" dirty="0"/>
              <a:t>The value of background-image is a sort of URL holder that contains the </a:t>
            </a:r>
            <a:r>
              <a:rPr lang="en-US" dirty="0" smtClean="0"/>
              <a:t>location </a:t>
            </a:r>
            <a:r>
              <a:rPr lang="en-US" dirty="0"/>
              <a:t>of the </a:t>
            </a:r>
            <a:r>
              <a:rPr lang="en-US" dirty="0" smtClean="0"/>
              <a:t>image.</a:t>
            </a:r>
          </a:p>
          <a:p>
            <a:pPr lvl="1"/>
            <a:r>
              <a:rPr lang="en-US" dirty="0"/>
              <a:t>background-image: </a:t>
            </a:r>
            <a:r>
              <a:rPr lang="en-US" dirty="0" err="1" smtClean="0"/>
              <a:t>url</a:t>
            </a:r>
            <a:r>
              <a:rPr lang="en-US" dirty="0" smtClean="0"/>
              <a:t>(apple.jpg);</a:t>
            </a:r>
            <a:endParaRPr lang="en-US" dirty="0"/>
          </a:p>
        </p:txBody>
      </p:sp>
    </p:spTree>
    <p:extLst>
      <p:ext uri="{BB962C8B-B14F-4D97-AF65-F5344CB8AC3E}">
        <p14:creationId xmlns:p14="http://schemas.microsoft.com/office/powerpoint/2010/main" val="13479405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background-repeat (</a:t>
            </a:r>
            <a:r>
              <a:rPr lang="en-US" dirty="0"/>
              <a:t>Controlling tiling direction</a:t>
            </a:r>
            <a:r>
              <a:rPr lang="en-US" dirty="0" smtClean="0"/>
              <a: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48</a:t>
            </a:fld>
            <a:endParaRPr lang="en-US"/>
          </a:p>
        </p:txBody>
      </p:sp>
      <p:sp>
        <p:nvSpPr>
          <p:cNvPr id="5" name="Content Placeholder 4"/>
          <p:cNvSpPr>
            <a:spLocks noGrp="1"/>
          </p:cNvSpPr>
          <p:nvPr>
            <p:ph sz="quarter" idx="1"/>
          </p:nvPr>
        </p:nvSpPr>
        <p:spPr/>
        <p:txBody>
          <a:bodyPr/>
          <a:lstStyle/>
          <a:p>
            <a:r>
              <a:rPr lang="en-US" dirty="0" smtClean="0"/>
              <a:t>When left </a:t>
            </a:r>
            <a:r>
              <a:rPr lang="en-US" dirty="0"/>
              <a:t>to their own </a:t>
            </a:r>
            <a:r>
              <a:rPr lang="en-US" dirty="0" smtClean="0"/>
              <a:t>devices, </a:t>
            </a:r>
            <a:r>
              <a:rPr lang="en-US" dirty="0"/>
              <a:t>images tile left and right, up and </a:t>
            </a:r>
            <a:r>
              <a:rPr lang="en-US" dirty="0" smtClean="0"/>
              <a:t>down.</a:t>
            </a:r>
          </a:p>
          <a:p>
            <a:r>
              <a:rPr lang="en-US" dirty="0"/>
              <a:t>this behavior </a:t>
            </a:r>
            <a:r>
              <a:rPr lang="en-US" dirty="0" smtClean="0"/>
              <a:t>can be limited with </a:t>
            </a:r>
            <a:r>
              <a:rPr lang="en-US" dirty="0"/>
              <a:t>the </a:t>
            </a:r>
            <a:r>
              <a:rPr lang="en-US" dirty="0" smtClean="0"/>
              <a:t>background-repeat </a:t>
            </a:r>
            <a:r>
              <a:rPr lang="en-US" dirty="0"/>
              <a:t>property</a:t>
            </a:r>
            <a:r>
              <a:rPr lang="en-US" dirty="0" smtClean="0"/>
              <a:t>.</a:t>
            </a:r>
          </a:p>
          <a:p>
            <a:pPr lvl="1"/>
            <a:r>
              <a:rPr lang="en-US" dirty="0" smtClean="0"/>
              <a:t>background-repeat</a:t>
            </a:r>
          </a:p>
          <a:p>
            <a:pPr lvl="1"/>
            <a:r>
              <a:rPr lang="en-US" dirty="0" smtClean="0"/>
              <a:t>Values</a:t>
            </a:r>
            <a:r>
              <a:rPr lang="en-US" dirty="0"/>
              <a:t>: repeat | repeat-x | repeat-y | no-repeat | </a:t>
            </a:r>
            <a:r>
              <a:rPr lang="en-US" dirty="0" smtClean="0"/>
              <a:t>inherit</a:t>
            </a:r>
          </a:p>
          <a:p>
            <a:pPr lvl="1"/>
            <a:r>
              <a:rPr lang="en-US" dirty="0" smtClean="0"/>
              <a:t>Default</a:t>
            </a:r>
            <a:r>
              <a:rPr lang="en-US" dirty="0"/>
              <a:t>: </a:t>
            </a:r>
            <a:r>
              <a:rPr lang="en-US" dirty="0" smtClean="0"/>
              <a:t>repeat</a:t>
            </a:r>
          </a:p>
          <a:p>
            <a:pPr lvl="1"/>
            <a:r>
              <a:rPr lang="en-US" dirty="0" smtClean="0"/>
              <a:t>Applies </a:t>
            </a:r>
            <a:r>
              <a:rPr lang="en-US" dirty="0"/>
              <a:t>to: all </a:t>
            </a:r>
            <a:r>
              <a:rPr lang="en-US" dirty="0" smtClean="0"/>
              <a:t>elements</a:t>
            </a:r>
          </a:p>
          <a:p>
            <a:pPr lvl="1"/>
            <a:r>
              <a:rPr lang="en-US" dirty="0" smtClean="0"/>
              <a:t>Inherits</a:t>
            </a:r>
            <a:r>
              <a:rPr lang="en-US" dirty="0"/>
              <a:t>: no</a:t>
            </a:r>
          </a:p>
        </p:txBody>
      </p:sp>
    </p:spTree>
    <p:extLst>
      <p:ext uri="{BB962C8B-B14F-4D97-AF65-F5344CB8AC3E}">
        <p14:creationId xmlns:p14="http://schemas.microsoft.com/office/powerpoint/2010/main" val="1175001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background-position</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49</a:t>
            </a:fld>
            <a:endParaRPr lang="en-US"/>
          </a:p>
        </p:txBody>
      </p:sp>
      <p:sp>
        <p:nvSpPr>
          <p:cNvPr id="5" name="Content Placeholder 4"/>
          <p:cNvSpPr>
            <a:spLocks noGrp="1"/>
          </p:cNvSpPr>
          <p:nvPr>
            <p:ph sz="quarter" idx="1"/>
          </p:nvPr>
        </p:nvSpPr>
        <p:spPr/>
        <p:txBody>
          <a:bodyPr>
            <a:normAutofit/>
          </a:bodyPr>
          <a:lstStyle/>
          <a:p>
            <a:pPr algn="just"/>
            <a:r>
              <a:rPr lang="en-US" dirty="0"/>
              <a:t>The background-position property specifies the position of the origin </a:t>
            </a:r>
            <a:r>
              <a:rPr lang="en-US" dirty="0" smtClean="0"/>
              <a:t>image in </a:t>
            </a:r>
            <a:r>
              <a:rPr lang="en-US" dirty="0"/>
              <a:t>the background. </a:t>
            </a:r>
            <a:endParaRPr lang="en-US" dirty="0" smtClean="0"/>
          </a:p>
          <a:p>
            <a:pPr lvl="1" algn="just"/>
            <a:r>
              <a:rPr lang="en-US" dirty="0" smtClean="0"/>
              <a:t>the </a:t>
            </a:r>
            <a:r>
              <a:rPr lang="en-US" dirty="0"/>
              <a:t>origin image </a:t>
            </a:r>
            <a:r>
              <a:rPr lang="en-US" dirty="0" smtClean="0"/>
              <a:t>is </a:t>
            </a:r>
            <a:r>
              <a:rPr lang="en-US" dirty="0"/>
              <a:t>the first image </a:t>
            </a:r>
            <a:r>
              <a:rPr lang="en-US" dirty="0" smtClean="0"/>
              <a:t>that is </a:t>
            </a:r>
            <a:r>
              <a:rPr lang="en-US" dirty="0"/>
              <a:t>placed in the background from which tiling images extend. </a:t>
            </a:r>
            <a:endParaRPr lang="en-US" dirty="0" smtClean="0"/>
          </a:p>
          <a:p>
            <a:pPr algn="just"/>
            <a:r>
              <a:rPr lang="en-US" dirty="0" smtClean="0"/>
              <a:t>background-position</a:t>
            </a:r>
          </a:p>
          <a:p>
            <a:pPr lvl="1" algn="just"/>
            <a:r>
              <a:rPr lang="en-US" dirty="0" smtClean="0"/>
              <a:t>Values</a:t>
            </a:r>
            <a:r>
              <a:rPr lang="en-US" dirty="0"/>
              <a:t>: length measurement | percentage | left | center | right | top | bottom | inherit</a:t>
            </a:r>
          </a:p>
          <a:p>
            <a:pPr lvl="1" algn="just"/>
            <a:r>
              <a:rPr lang="en-US" dirty="0"/>
              <a:t>Default: 0% 0% (same as left top)</a:t>
            </a:r>
          </a:p>
          <a:p>
            <a:pPr lvl="1" algn="just"/>
            <a:r>
              <a:rPr lang="en-US" dirty="0"/>
              <a:t>Applies to: all elements</a:t>
            </a:r>
          </a:p>
          <a:p>
            <a:pPr lvl="1" algn="just"/>
            <a:r>
              <a:rPr lang="en-US" dirty="0"/>
              <a:t>Inherits: no</a:t>
            </a:r>
          </a:p>
        </p:txBody>
      </p:sp>
    </p:spTree>
    <p:extLst>
      <p:ext uri="{BB962C8B-B14F-4D97-AF65-F5344CB8AC3E}">
        <p14:creationId xmlns:p14="http://schemas.microsoft.com/office/powerpoint/2010/main" val="418199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Takeaway question</a:t>
            </a:r>
            <a:endParaRPr/>
          </a:p>
        </p:txBody>
      </p:sp>
      <p:sp>
        <p:nvSpPr>
          <p:cNvPr id="241" name="Google Shape;241;p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2" name="Google Shape;242;p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
        <p:nvSpPr>
          <p:cNvPr id="243" name="Google Shape;243;p6"/>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sz="2400" dirty="0"/>
              <a:t>What is the difference between a CSS Rule, a selector and a declaration</a:t>
            </a:r>
            <a:endParaRPr sz="2400" dirty="0"/>
          </a:p>
          <a:p>
            <a:pPr lvl="0" algn="just" rtl="0">
              <a:spcBef>
                <a:spcPts val="580"/>
              </a:spcBef>
              <a:spcAft>
                <a:spcPts val="0"/>
              </a:spcAft>
              <a:buSzPts val="2210"/>
              <a:buFont typeface="Arial" panose="020B0604020202020204" pitchFamily="34" charset="0"/>
              <a:buChar char="•"/>
            </a:pPr>
            <a:r>
              <a:rPr lang="en-US" sz="2400" dirty="0" smtClean="0"/>
              <a:t>Write </a:t>
            </a:r>
            <a:r>
              <a:rPr lang="en-US" sz="2400" dirty="0"/>
              <a:t>a CSS rule that selects a button element and declares it should look red</a:t>
            </a:r>
            <a:endParaRPr sz="2400" dirty="0"/>
          </a:p>
          <a:p>
            <a:pPr lvl="0" algn="just" rtl="0">
              <a:spcBef>
                <a:spcPts val="580"/>
              </a:spcBef>
              <a:spcAft>
                <a:spcPts val="0"/>
              </a:spcAft>
              <a:buSzPts val="2210"/>
              <a:buFont typeface="Arial" panose="020B0604020202020204" pitchFamily="34" charset="0"/>
              <a:buChar char="•"/>
            </a:pPr>
            <a:r>
              <a:rPr lang="en-US" sz="2400" dirty="0" smtClean="0"/>
              <a:t>Write </a:t>
            </a:r>
            <a:r>
              <a:rPr lang="en-US" sz="2400" dirty="0"/>
              <a:t>a CSS rule that selects all paragraph elements and declares they should all look </a:t>
            </a:r>
            <a:r>
              <a:rPr lang="en-US" sz="2400" dirty="0" smtClean="0"/>
              <a:t>brown</a:t>
            </a:r>
            <a:endParaRPr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50</a:t>
            </a:fld>
            <a:endParaRPr lang="en-US"/>
          </a:p>
        </p:txBody>
      </p:sp>
      <p:sp>
        <p:nvSpPr>
          <p:cNvPr id="5" name="Content Placeholder 4"/>
          <p:cNvSpPr>
            <a:spLocks noGrp="1"/>
          </p:cNvSpPr>
          <p:nvPr>
            <p:ph sz="quarter" idx="1"/>
          </p:nvPr>
        </p:nvSpPr>
        <p:spPr/>
        <p:txBody>
          <a:bodyPr/>
          <a:lstStyle/>
          <a:p>
            <a:r>
              <a:rPr lang="en-US" dirty="0" smtClean="0"/>
              <a:t>There are a variety </a:t>
            </a:r>
            <a:r>
              <a:rPr lang="en-US" dirty="0"/>
              <a:t>of </a:t>
            </a:r>
            <a:r>
              <a:rPr lang="en-US" dirty="0" smtClean="0"/>
              <a:t>ways to </a:t>
            </a:r>
            <a:r>
              <a:rPr lang="en-US" dirty="0"/>
              <a:t>position the origin </a:t>
            </a:r>
            <a:r>
              <a:rPr lang="en-US" dirty="0" smtClean="0"/>
              <a:t>image</a:t>
            </a:r>
          </a:p>
          <a:p>
            <a:pPr lvl="1"/>
            <a:r>
              <a:rPr lang="en-US" dirty="0"/>
              <a:t>Keyword </a:t>
            </a:r>
            <a:r>
              <a:rPr lang="en-US" dirty="0" smtClean="0"/>
              <a:t>positioning</a:t>
            </a:r>
          </a:p>
          <a:p>
            <a:pPr lvl="2"/>
            <a:r>
              <a:rPr lang="en-US" dirty="0"/>
              <a:t>The keyword values (left, right, top, bottom, and center) position </a:t>
            </a:r>
            <a:r>
              <a:rPr lang="en-US" dirty="0" smtClean="0"/>
              <a:t>the origin </a:t>
            </a:r>
            <a:r>
              <a:rPr lang="en-US" dirty="0"/>
              <a:t>image relative to the edges of the element’s padding.</a:t>
            </a:r>
            <a:endParaRPr lang="en-US" dirty="0" smtClean="0"/>
          </a:p>
          <a:p>
            <a:pPr lvl="1"/>
            <a:r>
              <a:rPr lang="en-US" dirty="0"/>
              <a:t>Length </a:t>
            </a:r>
            <a:r>
              <a:rPr lang="en-US" dirty="0" smtClean="0"/>
              <a:t>measurements</a:t>
            </a:r>
          </a:p>
          <a:p>
            <a:pPr lvl="2"/>
            <a:r>
              <a:rPr lang="en-US" dirty="0"/>
              <a:t>You can also specify the position by its distance from the top-left </a:t>
            </a:r>
            <a:r>
              <a:rPr lang="en-US" dirty="0" smtClean="0"/>
              <a:t>corner of </a:t>
            </a:r>
            <a:r>
              <a:rPr lang="en-US" dirty="0"/>
              <a:t>the element using pixel measurements.</a:t>
            </a:r>
            <a:endParaRPr lang="en-US" dirty="0" smtClean="0"/>
          </a:p>
          <a:p>
            <a:pPr lvl="1"/>
            <a:r>
              <a:rPr lang="en-US" dirty="0" smtClean="0"/>
              <a:t>Percentages</a:t>
            </a:r>
          </a:p>
          <a:p>
            <a:pPr lvl="2"/>
            <a:r>
              <a:rPr lang="en-US" dirty="0"/>
              <a:t>Percentage values are provided in horizontal/vertical pairs, with 0% </a:t>
            </a:r>
            <a:r>
              <a:rPr lang="en-US" dirty="0" smtClean="0"/>
              <a:t>0% corresponding </a:t>
            </a:r>
            <a:r>
              <a:rPr lang="en-US" dirty="0"/>
              <a:t>to the top-left corner and 100% 100% corresponding </a:t>
            </a:r>
            <a:r>
              <a:rPr lang="en-US" dirty="0" smtClean="0"/>
              <a:t>to the </a:t>
            </a:r>
            <a:r>
              <a:rPr lang="en-US" dirty="0"/>
              <a:t>bottom-right corner.</a:t>
            </a:r>
          </a:p>
        </p:txBody>
      </p:sp>
    </p:spTree>
    <p:extLst>
      <p:ext uri="{BB962C8B-B14F-4D97-AF65-F5344CB8AC3E}">
        <p14:creationId xmlns:p14="http://schemas.microsoft.com/office/powerpoint/2010/main" val="26317055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background-attachment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AFA08-DB2A-4D1E-856E-1DD1637C5999}" type="slidenum">
              <a:rPr lang="en-US" smtClean="0"/>
              <a:pPr/>
              <a:t>51</a:t>
            </a:fld>
            <a:endParaRPr lang="en-US"/>
          </a:p>
        </p:txBody>
      </p:sp>
      <p:sp>
        <p:nvSpPr>
          <p:cNvPr id="5" name="Content Placeholder 4"/>
          <p:cNvSpPr>
            <a:spLocks noGrp="1"/>
          </p:cNvSpPr>
          <p:nvPr>
            <p:ph sz="quarter" idx="1"/>
          </p:nvPr>
        </p:nvSpPr>
        <p:spPr/>
        <p:txBody>
          <a:bodyPr/>
          <a:lstStyle/>
          <a:p>
            <a:r>
              <a:rPr lang="en-US" dirty="0"/>
              <a:t>background-attachment property </a:t>
            </a:r>
            <a:r>
              <a:rPr lang="en-US" dirty="0" smtClean="0"/>
              <a:t>frees </a:t>
            </a:r>
            <a:r>
              <a:rPr lang="en-US" dirty="0"/>
              <a:t>the </a:t>
            </a:r>
            <a:r>
              <a:rPr lang="en-US" dirty="0" smtClean="0"/>
              <a:t>background </a:t>
            </a:r>
            <a:r>
              <a:rPr lang="en-US" dirty="0"/>
              <a:t>from the content and allow it to stay fixed in one position while </a:t>
            </a:r>
            <a:r>
              <a:rPr lang="en-US" dirty="0" smtClean="0"/>
              <a:t>the rest </a:t>
            </a:r>
            <a:r>
              <a:rPr lang="en-US" dirty="0"/>
              <a:t>of the content </a:t>
            </a:r>
            <a:r>
              <a:rPr lang="en-US" dirty="0" smtClean="0"/>
              <a:t>scrolls.</a:t>
            </a:r>
          </a:p>
          <a:p>
            <a:r>
              <a:rPr lang="en-US" dirty="0" smtClean="0"/>
              <a:t>background-attachment</a:t>
            </a:r>
          </a:p>
          <a:p>
            <a:pPr lvl="1"/>
            <a:r>
              <a:rPr lang="en-US" dirty="0" smtClean="0"/>
              <a:t>Values</a:t>
            </a:r>
            <a:r>
              <a:rPr lang="en-US" dirty="0"/>
              <a:t>: scroll | fixed </a:t>
            </a:r>
            <a:r>
              <a:rPr lang="en-US" dirty="0" smtClean="0"/>
              <a:t>| inherit</a:t>
            </a:r>
          </a:p>
          <a:p>
            <a:pPr lvl="1"/>
            <a:r>
              <a:rPr lang="en-US" dirty="0" smtClean="0"/>
              <a:t>Default</a:t>
            </a:r>
            <a:r>
              <a:rPr lang="en-US" dirty="0"/>
              <a:t>: </a:t>
            </a:r>
            <a:r>
              <a:rPr lang="en-US" dirty="0" smtClean="0"/>
              <a:t>scroll</a:t>
            </a:r>
          </a:p>
          <a:p>
            <a:pPr lvl="1"/>
            <a:r>
              <a:rPr lang="en-US" dirty="0" smtClean="0"/>
              <a:t>Applies </a:t>
            </a:r>
            <a:r>
              <a:rPr lang="en-US" dirty="0"/>
              <a:t>to: all </a:t>
            </a:r>
            <a:r>
              <a:rPr lang="en-US" dirty="0" smtClean="0"/>
              <a:t>elements</a:t>
            </a:r>
          </a:p>
          <a:p>
            <a:pPr lvl="1"/>
            <a:r>
              <a:rPr lang="en-US" dirty="0" smtClean="0"/>
              <a:t>Inherits</a:t>
            </a:r>
            <a:r>
              <a:rPr lang="en-US" dirty="0"/>
              <a:t>: no</a:t>
            </a:r>
          </a:p>
        </p:txBody>
      </p:sp>
    </p:spTree>
    <p:extLst>
      <p:ext uri="{BB962C8B-B14F-4D97-AF65-F5344CB8AC3E}">
        <p14:creationId xmlns:p14="http://schemas.microsoft.com/office/powerpoint/2010/main" val="14509995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Text and Font properties</a:t>
            </a:r>
            <a:endParaRPr lang="en-US" dirty="0"/>
          </a:p>
        </p:txBody>
      </p:sp>
    </p:spTree>
    <p:extLst>
      <p:ext uri="{BB962C8B-B14F-4D97-AF65-F5344CB8AC3E}">
        <p14:creationId xmlns:p14="http://schemas.microsoft.com/office/powerpoint/2010/main" val="979167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100" dirty="0"/>
              <a:t>CSS properties used to manipulate the appearance of text:</a:t>
            </a:r>
          </a:p>
        </p:txBody>
      </p:sp>
      <p:sp>
        <p:nvSpPr>
          <p:cNvPr id="3" name="Content Placeholder 2"/>
          <p:cNvSpPr>
            <a:spLocks noGrp="1"/>
          </p:cNvSpPr>
          <p:nvPr>
            <p:ph sz="quarter" idx="1"/>
          </p:nvPr>
        </p:nvSpPr>
        <p:spPr/>
        <p:txBody>
          <a:bodyPr numCol="2">
            <a:normAutofit/>
          </a:bodyPr>
          <a:lstStyle/>
          <a:p>
            <a:pPr marL="385763" indent="-385763">
              <a:buFont typeface="+mj-lt"/>
              <a:buAutoNum type="arabicPeriod"/>
            </a:pPr>
            <a:r>
              <a:rPr lang="fr-FR" sz="2400" dirty="0"/>
              <a:t>Font </a:t>
            </a:r>
            <a:r>
              <a:rPr lang="fr-FR" sz="2400" dirty="0" err="1"/>
              <a:t>properties</a:t>
            </a:r>
            <a:r>
              <a:rPr lang="fr-FR" sz="2400" dirty="0"/>
              <a:t>:</a:t>
            </a:r>
          </a:p>
          <a:p>
            <a:pPr marL="548640" lvl="1" indent="-342900">
              <a:buFont typeface="+mj-lt"/>
              <a:buAutoNum type="alphaLcParenR"/>
            </a:pPr>
            <a:r>
              <a:rPr lang="fr-FR" sz="2400" dirty="0"/>
              <a:t>font-</a:t>
            </a:r>
            <a:r>
              <a:rPr lang="fr-FR" sz="2400" dirty="0" err="1"/>
              <a:t>family</a:t>
            </a:r>
            <a:endParaRPr lang="fr-FR" sz="2400" dirty="0"/>
          </a:p>
          <a:p>
            <a:pPr marL="582930" lvl="1" indent="-342900">
              <a:buFont typeface="+mj-lt"/>
              <a:buAutoNum type="alphaLcParenR"/>
            </a:pPr>
            <a:r>
              <a:rPr lang="fr-FR" sz="2400" dirty="0"/>
              <a:t>font-size</a:t>
            </a:r>
          </a:p>
          <a:p>
            <a:pPr marL="582930" lvl="1" indent="-342900">
              <a:buFont typeface="+mj-lt"/>
              <a:buAutoNum type="alphaLcParenR"/>
            </a:pPr>
            <a:r>
              <a:rPr lang="fr-FR" sz="2400" dirty="0"/>
              <a:t>font-</a:t>
            </a:r>
            <a:r>
              <a:rPr lang="fr-FR" sz="2400" dirty="0" err="1"/>
              <a:t>weight</a:t>
            </a:r>
            <a:endParaRPr lang="fr-FR" sz="2400" dirty="0"/>
          </a:p>
          <a:p>
            <a:pPr marL="582930" lvl="1" indent="-342900">
              <a:buFont typeface="+mj-lt"/>
              <a:buAutoNum type="alphaLcParenR"/>
            </a:pPr>
            <a:r>
              <a:rPr lang="fr-FR" sz="2400" dirty="0"/>
              <a:t>font-style</a:t>
            </a:r>
          </a:p>
          <a:p>
            <a:pPr marL="582930" lvl="1" indent="-342900">
              <a:buFont typeface="+mj-lt"/>
              <a:buAutoNum type="alphaLcParenR"/>
            </a:pPr>
            <a:r>
              <a:rPr lang="fr-FR" sz="2400" dirty="0"/>
              <a:t>font-variant</a:t>
            </a:r>
          </a:p>
          <a:p>
            <a:pPr marL="582930" lvl="1" indent="-342900">
              <a:buFont typeface="+mj-lt"/>
              <a:buAutoNum type="alphaLcParenR"/>
            </a:pPr>
            <a:r>
              <a:rPr lang="fr-FR" sz="2400" dirty="0"/>
              <a:t>font</a:t>
            </a:r>
            <a:endParaRPr lang="en-US" sz="2400" dirty="0"/>
          </a:p>
          <a:p>
            <a:pPr marL="385763" indent="-385763">
              <a:buFont typeface="+mj-lt"/>
              <a:buAutoNum type="arabicPeriod"/>
            </a:pPr>
            <a:r>
              <a:rPr lang="en-US" sz="2400" dirty="0"/>
              <a:t>Text Line Adjustments</a:t>
            </a:r>
          </a:p>
          <a:p>
            <a:pPr marL="591503" lvl="1" indent="-385763">
              <a:buFont typeface="+mj-lt"/>
              <a:buAutoNum type="alphaLcParenR"/>
            </a:pPr>
            <a:r>
              <a:rPr lang="en-US" sz="2400" dirty="0"/>
              <a:t>Line height</a:t>
            </a:r>
          </a:p>
          <a:p>
            <a:pPr marL="591503" lvl="1" indent="-385763">
              <a:buFont typeface="+mj-lt"/>
              <a:buAutoNum type="alphaLcParenR"/>
            </a:pPr>
            <a:r>
              <a:rPr lang="en-US" sz="2400" dirty="0"/>
              <a:t>Indents</a:t>
            </a:r>
          </a:p>
          <a:p>
            <a:pPr marL="591503" lvl="1" indent="-385763">
              <a:buFont typeface="+mj-lt"/>
              <a:buAutoNum type="alphaLcParenR"/>
            </a:pPr>
            <a:r>
              <a:rPr lang="en-US" sz="2400" dirty="0"/>
              <a:t>Horizontal alignment</a:t>
            </a:r>
          </a:p>
          <a:p>
            <a:pPr marL="385763" indent="-385763">
              <a:buFont typeface="+mj-lt"/>
              <a:buAutoNum type="arabicPeriod"/>
            </a:pPr>
            <a:r>
              <a:rPr lang="en-US" sz="2400" dirty="0"/>
              <a:t>Underlines </a:t>
            </a:r>
          </a:p>
          <a:p>
            <a:pPr marL="591503" lvl="1" indent="-385763">
              <a:buFont typeface="+mj-lt"/>
              <a:buAutoNum type="alphaLcParenR"/>
            </a:pPr>
            <a:r>
              <a:rPr lang="en-US" sz="2250" dirty="0"/>
              <a:t>text-decoration</a:t>
            </a:r>
            <a:endParaRPr lang="fr-FR" sz="2250" dirty="0"/>
          </a:p>
          <a:p>
            <a:pPr marL="385763" indent="-385763">
              <a:buFont typeface="+mj-lt"/>
              <a:buAutoNum type="arabicPeriod"/>
            </a:pPr>
            <a:r>
              <a:rPr lang="en-US" sz="2400" dirty="0"/>
              <a:t>Changing Capitalization</a:t>
            </a:r>
          </a:p>
          <a:p>
            <a:pPr marL="591503" lvl="1" indent="-385763">
              <a:buFont typeface="+mj-lt"/>
              <a:buAutoNum type="alphaLcParenR"/>
            </a:pPr>
            <a:r>
              <a:rPr lang="en-US" sz="2400" dirty="0"/>
              <a:t>text-transform</a:t>
            </a:r>
          </a:p>
        </p:txBody>
      </p:sp>
    </p:spTree>
    <p:extLst>
      <p:ext uri="{BB962C8B-B14F-4D97-AF65-F5344CB8AC3E}">
        <p14:creationId xmlns:p14="http://schemas.microsoft.com/office/powerpoint/2010/main" val="2885884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font-</a:t>
            </a:r>
            <a:r>
              <a:rPr lang="fr-FR" dirty="0" err="1"/>
              <a:t>family</a:t>
            </a:r>
            <a:endParaRPr lang="en-US" dirty="0"/>
          </a:p>
        </p:txBody>
      </p:sp>
      <p:sp>
        <p:nvSpPr>
          <p:cNvPr id="3" name="Content Placeholder 2"/>
          <p:cNvSpPr>
            <a:spLocks noGrp="1"/>
          </p:cNvSpPr>
          <p:nvPr>
            <p:ph sz="quarter" idx="1"/>
          </p:nvPr>
        </p:nvSpPr>
        <p:spPr/>
        <p:txBody>
          <a:bodyPr/>
          <a:lstStyle/>
          <a:p>
            <a:r>
              <a:rPr lang="en-US" dirty="0"/>
              <a:t>We can use the </a:t>
            </a:r>
            <a:r>
              <a:rPr lang="en-US" b="1" i="1" dirty="0">
                <a:solidFill>
                  <a:srgbClr val="FF0000"/>
                </a:solidFill>
              </a:rPr>
              <a:t>font-family</a:t>
            </a:r>
            <a:r>
              <a:rPr lang="en-US" dirty="0"/>
              <a:t> property to specify a font or list of fonts (known as a</a:t>
            </a:r>
            <a:br>
              <a:rPr lang="en-US" dirty="0"/>
            </a:br>
            <a:r>
              <a:rPr lang="en-US" dirty="0"/>
              <a:t>font stack) by name</a:t>
            </a:r>
            <a:endParaRPr lang="en-US" dirty="0" smtClean="0"/>
          </a:p>
          <a:p>
            <a:r>
              <a:rPr lang="en-US" dirty="0" smtClean="0"/>
              <a:t>font-family</a:t>
            </a:r>
          </a:p>
          <a:p>
            <a:pPr lvl="1"/>
            <a:r>
              <a:rPr lang="en-US" dirty="0" smtClean="0"/>
              <a:t>Values</a:t>
            </a:r>
            <a:r>
              <a:rPr lang="en-US" dirty="0"/>
              <a:t>: one or more font or generic font family names, separated by commas </a:t>
            </a:r>
            <a:endParaRPr lang="en-US" dirty="0" smtClean="0"/>
          </a:p>
          <a:p>
            <a:pPr lvl="1"/>
            <a:r>
              <a:rPr lang="en-US" dirty="0" smtClean="0"/>
              <a:t>Default</a:t>
            </a:r>
            <a:r>
              <a:rPr lang="en-US" dirty="0"/>
              <a:t>: depends on the </a:t>
            </a:r>
            <a:r>
              <a:rPr lang="en-US" dirty="0" smtClean="0"/>
              <a:t>browser</a:t>
            </a:r>
          </a:p>
          <a:p>
            <a:pPr lvl="1"/>
            <a:r>
              <a:rPr lang="en-US" dirty="0" smtClean="0"/>
              <a:t>Applies </a:t>
            </a:r>
            <a:r>
              <a:rPr lang="en-US" dirty="0"/>
              <a:t>to: all </a:t>
            </a:r>
            <a:r>
              <a:rPr lang="en-US" dirty="0" smtClean="0"/>
              <a:t>elements</a:t>
            </a:r>
          </a:p>
          <a:p>
            <a:pPr lvl="1"/>
            <a:r>
              <a:rPr lang="en-US" dirty="0" smtClean="0"/>
              <a:t>Inherits</a:t>
            </a:r>
            <a:r>
              <a:rPr lang="en-US" dirty="0"/>
              <a:t>: yes</a:t>
            </a:r>
          </a:p>
        </p:txBody>
      </p:sp>
    </p:spTree>
    <p:extLst>
      <p:ext uri="{BB962C8B-B14F-4D97-AF65-F5344CB8AC3E}">
        <p14:creationId xmlns:p14="http://schemas.microsoft.com/office/powerpoint/2010/main" val="34980529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font-</a:t>
            </a:r>
            <a:r>
              <a:rPr lang="fr-FR" dirty="0" err="1" smtClean="0"/>
              <a:t>family</a:t>
            </a:r>
            <a:r>
              <a:rPr lang="fr-FR" dirty="0" smtClean="0"/>
              <a:t> </a:t>
            </a:r>
            <a:r>
              <a:rPr lang="fr-FR" dirty="0" err="1" smtClean="0"/>
              <a:t>example</a:t>
            </a:r>
            <a:endParaRPr lang="en-US" dirty="0"/>
          </a:p>
        </p:txBody>
      </p:sp>
      <p:sp>
        <p:nvSpPr>
          <p:cNvPr id="3" name="Content Placeholder 2"/>
          <p:cNvSpPr>
            <a:spLocks noGrp="1"/>
          </p:cNvSpPr>
          <p:nvPr>
            <p:ph sz="quarter" idx="1"/>
          </p:nvPr>
        </p:nvSpPr>
        <p:spPr/>
        <p:txBody>
          <a:bodyPr>
            <a:normAutofit/>
          </a:bodyPr>
          <a:lstStyle/>
          <a:p>
            <a:pPr algn="just"/>
            <a:r>
              <a:rPr lang="en-US" dirty="0" smtClean="0"/>
              <a:t>Examples:</a:t>
            </a:r>
          </a:p>
          <a:p>
            <a:pPr lvl="1" algn="just"/>
            <a:r>
              <a:rPr lang="en-US" dirty="0" smtClean="0"/>
              <a:t>body </a:t>
            </a:r>
            <a:r>
              <a:rPr lang="en-US" dirty="0"/>
              <a:t>{ font-family: Arial; </a:t>
            </a:r>
            <a:r>
              <a:rPr lang="en-US" dirty="0" smtClean="0"/>
              <a:t>}</a:t>
            </a:r>
          </a:p>
          <a:p>
            <a:pPr lvl="1" algn="just"/>
            <a:r>
              <a:rPr lang="en-US" dirty="0" smtClean="0"/>
              <a:t>p </a:t>
            </a:r>
            <a:r>
              <a:rPr lang="en-US" dirty="0"/>
              <a:t>{ font-family: “</a:t>
            </a:r>
            <a:r>
              <a:rPr lang="en-US" dirty="0" err="1"/>
              <a:t>Duru</a:t>
            </a:r>
            <a:r>
              <a:rPr lang="en-US" dirty="0"/>
              <a:t> Sans”, Verdana, sans-serif; </a:t>
            </a:r>
            <a:r>
              <a:rPr lang="en-US" dirty="0" smtClean="0"/>
              <a:t>}</a:t>
            </a:r>
          </a:p>
          <a:p>
            <a:pPr algn="just"/>
            <a:r>
              <a:rPr lang="en-US" dirty="0"/>
              <a:t>All font names, with the exception of generic font families, must be </a:t>
            </a:r>
            <a:r>
              <a:rPr lang="en-US" dirty="0" smtClean="0"/>
              <a:t>capitalized</a:t>
            </a:r>
            <a:r>
              <a:rPr lang="en-US" dirty="0"/>
              <a:t>. For example, use “Arial” instead of “</a:t>
            </a:r>
            <a:r>
              <a:rPr lang="en-US" dirty="0" err="1"/>
              <a:t>arial</a:t>
            </a:r>
            <a:r>
              <a:rPr lang="en-US" dirty="0" smtClean="0"/>
              <a:t>”.</a:t>
            </a:r>
          </a:p>
          <a:p>
            <a:pPr algn="just"/>
            <a:r>
              <a:rPr lang="en-US" dirty="0" smtClean="0"/>
              <a:t>Use </a:t>
            </a:r>
            <a:r>
              <a:rPr lang="en-US" dirty="0"/>
              <a:t>commas to separate multiple font names, as shown in the </a:t>
            </a:r>
            <a:r>
              <a:rPr lang="en-US" dirty="0" smtClean="0"/>
              <a:t>second example.</a:t>
            </a:r>
            <a:endParaRPr lang="en-US" dirty="0"/>
          </a:p>
          <a:p>
            <a:pPr algn="just"/>
            <a:r>
              <a:rPr lang="en-US" dirty="0" smtClean="0"/>
              <a:t>Notice </a:t>
            </a:r>
            <a:r>
              <a:rPr lang="en-US" dirty="0"/>
              <a:t>that font names that contain a character space (such as </a:t>
            </a:r>
            <a:r>
              <a:rPr lang="en-US" dirty="0" err="1"/>
              <a:t>Duru</a:t>
            </a:r>
            <a:r>
              <a:rPr lang="en-US" dirty="0"/>
              <a:t> </a:t>
            </a:r>
            <a:r>
              <a:rPr lang="en-US" dirty="0" smtClean="0"/>
              <a:t>Sans) </a:t>
            </a:r>
            <a:r>
              <a:rPr lang="en-US" dirty="0"/>
              <a:t>must appear within quotation marks.</a:t>
            </a:r>
          </a:p>
        </p:txBody>
      </p:sp>
    </p:spTree>
    <p:extLst>
      <p:ext uri="{BB962C8B-B14F-4D97-AF65-F5344CB8AC3E}">
        <p14:creationId xmlns:p14="http://schemas.microsoft.com/office/powerpoint/2010/main" val="22254061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size</a:t>
            </a:r>
            <a:endParaRPr lang="en-US" dirty="0"/>
          </a:p>
        </p:txBody>
      </p:sp>
      <p:sp>
        <p:nvSpPr>
          <p:cNvPr id="3" name="Content Placeholder 2"/>
          <p:cNvSpPr>
            <a:spLocks noGrp="1"/>
          </p:cNvSpPr>
          <p:nvPr>
            <p:ph sz="quarter" idx="1"/>
          </p:nvPr>
        </p:nvSpPr>
        <p:spPr/>
        <p:txBody>
          <a:bodyPr/>
          <a:lstStyle/>
          <a:p>
            <a:pPr algn="just"/>
            <a:r>
              <a:rPr lang="en-US" dirty="0" smtClean="0"/>
              <a:t>The </a:t>
            </a:r>
            <a:r>
              <a:rPr lang="en-US" dirty="0"/>
              <a:t>font-size property to specify the size of the </a:t>
            </a:r>
            <a:r>
              <a:rPr lang="en-US" dirty="0" smtClean="0"/>
              <a:t>text</a:t>
            </a:r>
          </a:p>
          <a:p>
            <a:pPr algn="just"/>
            <a:r>
              <a:rPr lang="en-US" dirty="0" smtClean="0"/>
              <a:t>font-size</a:t>
            </a:r>
          </a:p>
          <a:p>
            <a:pPr lvl="1" algn="just"/>
            <a:r>
              <a:rPr lang="en-US" dirty="0" smtClean="0"/>
              <a:t>Values</a:t>
            </a:r>
            <a:r>
              <a:rPr lang="en-US" dirty="0"/>
              <a:t>: length unit | percentage | xx-small | x-small | small | medium | large | x-large | xx-large </a:t>
            </a:r>
            <a:r>
              <a:rPr lang="en-US" dirty="0" smtClean="0"/>
              <a:t>| smaller </a:t>
            </a:r>
            <a:r>
              <a:rPr lang="en-US" dirty="0"/>
              <a:t>| larger | </a:t>
            </a:r>
            <a:r>
              <a:rPr lang="en-US" dirty="0" smtClean="0"/>
              <a:t>inherit</a:t>
            </a:r>
          </a:p>
          <a:p>
            <a:pPr lvl="1" algn="just"/>
            <a:r>
              <a:rPr lang="en-US" dirty="0" smtClean="0"/>
              <a:t>Default</a:t>
            </a:r>
            <a:r>
              <a:rPr lang="en-US" dirty="0"/>
              <a:t>: </a:t>
            </a:r>
            <a:r>
              <a:rPr lang="en-US" dirty="0" smtClean="0"/>
              <a:t>medium</a:t>
            </a:r>
          </a:p>
          <a:p>
            <a:pPr lvl="1" algn="just"/>
            <a:r>
              <a:rPr lang="en-US" dirty="0" smtClean="0"/>
              <a:t>Applies </a:t>
            </a:r>
            <a:r>
              <a:rPr lang="en-US" dirty="0"/>
              <a:t>to: all </a:t>
            </a:r>
            <a:r>
              <a:rPr lang="en-US" dirty="0" smtClean="0"/>
              <a:t>elements</a:t>
            </a:r>
          </a:p>
          <a:p>
            <a:pPr lvl="1" algn="just"/>
            <a:r>
              <a:rPr lang="en-US" dirty="0" smtClean="0"/>
              <a:t>Inherits</a:t>
            </a:r>
            <a:r>
              <a:rPr lang="en-US" dirty="0"/>
              <a:t>: yes</a:t>
            </a:r>
          </a:p>
        </p:txBody>
      </p:sp>
    </p:spTree>
    <p:extLst>
      <p:ext uri="{BB962C8B-B14F-4D97-AF65-F5344CB8AC3E}">
        <p14:creationId xmlns:p14="http://schemas.microsoft.com/office/powerpoint/2010/main" val="17861264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size</a:t>
            </a:r>
            <a:endParaRPr lang="en-US" dirty="0"/>
          </a:p>
        </p:txBody>
      </p:sp>
      <p:sp>
        <p:nvSpPr>
          <p:cNvPr id="3" name="Content Placeholder 2"/>
          <p:cNvSpPr>
            <a:spLocks noGrp="1"/>
          </p:cNvSpPr>
          <p:nvPr>
            <p:ph sz="quarter" idx="1"/>
          </p:nvPr>
        </p:nvSpPr>
        <p:spPr/>
        <p:txBody>
          <a:bodyPr/>
          <a:lstStyle/>
          <a:p>
            <a:pPr algn="just"/>
            <a:r>
              <a:rPr lang="en-US" dirty="0" smtClean="0"/>
              <a:t>The preferred </a:t>
            </a:r>
            <a:r>
              <a:rPr lang="en-US" dirty="0"/>
              <a:t>values for font-size in contemporary web design are </a:t>
            </a:r>
            <a:r>
              <a:rPr lang="en-US" b="1" i="1" dirty="0" err="1"/>
              <a:t>em</a:t>
            </a:r>
            <a:r>
              <a:rPr lang="en-US" dirty="0"/>
              <a:t> </a:t>
            </a:r>
            <a:r>
              <a:rPr lang="en-US" dirty="0" smtClean="0"/>
              <a:t> measurements </a:t>
            </a:r>
            <a:r>
              <a:rPr lang="en-US" dirty="0"/>
              <a:t>and </a:t>
            </a:r>
            <a:r>
              <a:rPr lang="en-US" b="1" i="1" dirty="0"/>
              <a:t>percentage</a:t>
            </a:r>
            <a:r>
              <a:rPr lang="en-US" dirty="0"/>
              <a:t> values (or a combination of the two</a:t>
            </a:r>
            <a:r>
              <a:rPr lang="en-US" dirty="0" smtClean="0"/>
              <a:t>).</a:t>
            </a:r>
          </a:p>
          <a:p>
            <a:pPr algn="just"/>
            <a:r>
              <a:rPr lang="en-US" dirty="0"/>
              <a:t>Both ems and percentages are relative measurements, which means they are</a:t>
            </a:r>
            <a:br>
              <a:rPr lang="en-US" dirty="0"/>
            </a:br>
            <a:r>
              <a:rPr lang="en-US" dirty="0"/>
              <a:t>based on another font size, namely the inherited font-size of the parent</a:t>
            </a:r>
            <a:br>
              <a:rPr lang="en-US" dirty="0"/>
            </a:br>
            <a:r>
              <a:rPr lang="en-US" dirty="0" smtClean="0"/>
              <a:t>element</a:t>
            </a:r>
          </a:p>
          <a:p>
            <a:pPr algn="just"/>
            <a:r>
              <a:rPr lang="en-US" dirty="0" smtClean="0"/>
              <a:t>Relative </a:t>
            </a:r>
            <a:r>
              <a:rPr lang="en-US" dirty="0"/>
              <a:t>units are based on the size of something else, such as the default text size </a:t>
            </a:r>
            <a:r>
              <a:rPr lang="en-US" dirty="0" smtClean="0"/>
              <a:t>or the </a:t>
            </a:r>
            <a:r>
              <a:rPr lang="en-US" dirty="0"/>
              <a:t>size of the parent </a:t>
            </a:r>
            <a:r>
              <a:rPr lang="en-US" dirty="0" smtClean="0"/>
              <a:t>element</a:t>
            </a:r>
          </a:p>
          <a:p>
            <a:pPr algn="just"/>
            <a:r>
              <a:rPr lang="en-US" dirty="0" smtClean="0"/>
              <a:t>Absolute </a:t>
            </a:r>
            <a:r>
              <a:rPr lang="en-US" dirty="0"/>
              <a:t>units have predefined meanings or real-world equivalents.</a:t>
            </a:r>
          </a:p>
        </p:txBody>
      </p:sp>
    </p:spTree>
    <p:extLst>
      <p:ext uri="{BB962C8B-B14F-4D97-AF65-F5344CB8AC3E}">
        <p14:creationId xmlns:p14="http://schemas.microsoft.com/office/powerpoint/2010/main" val="1405623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values</a:t>
            </a:r>
            <a:endParaRPr lang="en-US" dirty="0"/>
          </a:p>
        </p:txBody>
      </p:sp>
      <p:sp>
        <p:nvSpPr>
          <p:cNvPr id="3" name="Content Placeholder 2"/>
          <p:cNvSpPr>
            <a:spLocks noGrp="1"/>
          </p:cNvSpPr>
          <p:nvPr>
            <p:ph sz="quarter" idx="1"/>
          </p:nvPr>
        </p:nvSpPr>
        <p:spPr/>
        <p:txBody>
          <a:bodyPr>
            <a:normAutofit/>
          </a:bodyPr>
          <a:lstStyle/>
          <a:p>
            <a:r>
              <a:rPr lang="en-US" dirty="0"/>
              <a:t>body { font-size: 100%; }</a:t>
            </a:r>
            <a:br>
              <a:rPr lang="en-US" dirty="0"/>
            </a:br>
            <a:r>
              <a:rPr lang="en-US" dirty="0"/>
              <a:t>h1 { font-size: 150%; } /* 150% of 16 = 24 </a:t>
            </a:r>
            <a:r>
              <a:rPr lang="en-US" dirty="0" smtClean="0"/>
              <a:t>*/</a:t>
            </a:r>
          </a:p>
          <a:p>
            <a:pPr lvl="1"/>
            <a:r>
              <a:rPr lang="en-US" dirty="0"/>
              <a:t>the font-size of the h1’s parent element (body) has been </a:t>
            </a:r>
            <a:r>
              <a:rPr lang="en-US" dirty="0" smtClean="0"/>
              <a:t>specified </a:t>
            </a:r>
            <a:r>
              <a:rPr lang="en-US" dirty="0"/>
              <a:t>as 100% of the default text size (generally 16 pixels</a:t>
            </a:r>
            <a:r>
              <a:rPr lang="en-US" dirty="0" smtClean="0"/>
              <a:t>)</a:t>
            </a:r>
          </a:p>
          <a:p>
            <a:pPr lvl="1"/>
            <a:r>
              <a:rPr lang="en-US" dirty="0" smtClean="0"/>
              <a:t>Then </a:t>
            </a:r>
            <a:r>
              <a:rPr lang="en-US" dirty="0"/>
              <a:t>h1 inherits </a:t>
            </a:r>
            <a:r>
              <a:rPr lang="en-US" dirty="0" smtClean="0"/>
              <a:t>the </a:t>
            </a:r>
            <a:r>
              <a:rPr lang="en-US" dirty="0"/>
              <a:t>16px size from the body element, and </a:t>
            </a:r>
            <a:r>
              <a:rPr lang="en-US" dirty="0" smtClean="0"/>
              <a:t>applying </a:t>
            </a:r>
            <a:r>
              <a:rPr lang="en-US" dirty="0"/>
              <a:t>the 150% font-size </a:t>
            </a:r>
            <a:r>
              <a:rPr lang="en-US" dirty="0" smtClean="0"/>
              <a:t>value multiplies </a:t>
            </a:r>
            <a:r>
              <a:rPr lang="en-US" dirty="0"/>
              <a:t>that inherited value, resulting in an h1 that is 24 pixels. </a:t>
            </a:r>
          </a:p>
          <a:p>
            <a:pPr lvl="1"/>
            <a:r>
              <a:rPr lang="en-US" dirty="0" smtClean="0"/>
              <a:t>If the user has her font size set to 30 pixels, for example, to read it on a television browser from across the room, the resulting h1 would be 45 pixels, but would maintain its proportion relative to the main body text, which is the idea of using relative measurements</a:t>
            </a:r>
            <a:endParaRPr lang="en-US" dirty="0"/>
          </a:p>
        </p:txBody>
      </p:sp>
    </p:spTree>
    <p:extLst>
      <p:ext uri="{BB962C8B-B14F-4D97-AF65-F5344CB8AC3E}">
        <p14:creationId xmlns:p14="http://schemas.microsoft.com/office/powerpoint/2010/main" val="9095076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t>
            </a:r>
            <a:endParaRPr lang="en-US" dirty="0"/>
          </a:p>
        </p:txBody>
      </p:sp>
      <p:sp>
        <p:nvSpPr>
          <p:cNvPr id="3" name="Content Placeholder 2"/>
          <p:cNvSpPr>
            <a:spLocks noGrp="1"/>
          </p:cNvSpPr>
          <p:nvPr>
            <p:ph sz="quarter" idx="1"/>
          </p:nvPr>
        </p:nvSpPr>
        <p:spPr/>
        <p:txBody>
          <a:bodyPr/>
          <a:lstStyle/>
          <a:p>
            <a:pPr algn="just"/>
            <a:r>
              <a:rPr lang="en-US" dirty="0"/>
              <a:t>When setting font-size in ems, the </a:t>
            </a:r>
            <a:r>
              <a:rPr lang="en-US" dirty="0" err="1"/>
              <a:t>em</a:t>
            </a:r>
            <a:r>
              <a:rPr lang="en-US" dirty="0"/>
              <a:t> value works like a scaling </a:t>
            </a:r>
            <a:r>
              <a:rPr lang="en-US" dirty="0" smtClean="0"/>
              <a:t>factor, similar </a:t>
            </a:r>
            <a:r>
              <a:rPr lang="en-US" dirty="0"/>
              <a:t>to a percentage. </a:t>
            </a:r>
            <a:endParaRPr lang="en-US" dirty="0" smtClean="0"/>
          </a:p>
          <a:p>
            <a:pPr algn="just"/>
            <a:r>
              <a:rPr lang="en-US" dirty="0" smtClean="0"/>
              <a:t>In </a:t>
            </a:r>
            <a:r>
              <a:rPr lang="en-US" dirty="0"/>
              <a:t>the following example, the body is set at 100</a:t>
            </a:r>
            <a:r>
              <a:rPr lang="en-US" dirty="0" smtClean="0"/>
              <a:t>% (</a:t>
            </a:r>
            <a:r>
              <a:rPr lang="en-US" dirty="0"/>
              <a:t>we’ll assume the default of 16 pixels). Setting the h1 to 1.5 ems makes it </a:t>
            </a:r>
            <a:r>
              <a:rPr lang="en-US" dirty="0" smtClean="0"/>
              <a:t>one and </a:t>
            </a:r>
            <a:r>
              <a:rPr lang="en-US" dirty="0"/>
              <a:t>half times larger than its inherited size, or 24 </a:t>
            </a:r>
            <a:r>
              <a:rPr lang="en-US" dirty="0" smtClean="0"/>
              <a:t>pixels.</a:t>
            </a:r>
          </a:p>
          <a:p>
            <a:pPr lvl="1" algn="just"/>
            <a:r>
              <a:rPr lang="en-US" dirty="0" smtClean="0"/>
              <a:t>body </a:t>
            </a:r>
            <a:r>
              <a:rPr lang="en-US" dirty="0"/>
              <a:t>{ font-size: 100%; </a:t>
            </a:r>
            <a:r>
              <a:rPr lang="en-US" dirty="0" smtClean="0"/>
              <a:t>}</a:t>
            </a:r>
          </a:p>
          <a:p>
            <a:pPr lvl="1" algn="just"/>
            <a:r>
              <a:rPr lang="en-US" dirty="0" smtClean="0"/>
              <a:t>h1 </a:t>
            </a:r>
            <a:r>
              <a:rPr lang="en-US" dirty="0"/>
              <a:t>{ font-size: 1.5em; } /* 1.5 x 16 = 24 */</a:t>
            </a:r>
          </a:p>
        </p:txBody>
      </p:sp>
    </p:spTree>
    <p:extLst>
      <p:ext uri="{BB962C8B-B14F-4D97-AF65-F5344CB8AC3E}">
        <p14:creationId xmlns:p14="http://schemas.microsoft.com/office/powerpoint/2010/main" val="2158799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0"/>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CSS Declaration</a:t>
            </a:r>
            <a:endParaRPr/>
          </a:p>
        </p:txBody>
      </p:sp>
      <p:sp>
        <p:nvSpPr>
          <p:cNvPr id="359" name="Google Shape;359;p20"/>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58" name="Google Shape;358;p2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p>
        </p:txBody>
      </p:sp>
      <p:sp>
        <p:nvSpPr>
          <p:cNvPr id="357" name="Google Shape;357;p20"/>
          <p:cNvSpPr txBox="1">
            <a:spLocks noGrp="1"/>
          </p:cNvSpPr>
          <p:nvPr>
            <p:ph sz="quarter" idx="1"/>
          </p:nvPr>
        </p:nvSpPr>
        <p:spPr>
          <a:prstGeom prst="rect">
            <a:avLst/>
          </a:prstGeom>
          <a:noFill/>
          <a:ln>
            <a:noFill/>
          </a:ln>
        </p:spPr>
        <p:txBody>
          <a:bodyPr spcFirstLastPara="1" wrap="square" lIns="91425" tIns="45700" rIns="91425" bIns="45700" anchor="t" anchorCtr="0">
            <a:noAutofit/>
          </a:bodyPr>
          <a:lstStyle/>
          <a:p>
            <a:pPr lvl="0" algn="just" rtl="0">
              <a:spcBef>
                <a:spcPts val="0"/>
              </a:spcBef>
              <a:spcAft>
                <a:spcPts val="0"/>
              </a:spcAft>
              <a:buSzPts val="2380"/>
              <a:buFont typeface="Arial" panose="020B0604020202020204" pitchFamily="34" charset="0"/>
              <a:buChar char="•"/>
            </a:pPr>
            <a:r>
              <a:rPr lang="en-US" sz="2400" dirty="0"/>
              <a:t>The declaration is made up of a property/value pair.</a:t>
            </a:r>
            <a:endParaRPr sz="2400" dirty="0"/>
          </a:p>
          <a:p>
            <a:pPr marL="662940" lvl="1" indent="-342900" algn="just" rtl="0">
              <a:spcBef>
                <a:spcPts val="370"/>
              </a:spcBef>
              <a:spcAft>
                <a:spcPts val="0"/>
              </a:spcAft>
              <a:buSzPts val="2380"/>
              <a:buFont typeface="Arial" panose="020B0604020202020204" pitchFamily="34" charset="0"/>
              <a:buChar char="•"/>
            </a:pPr>
            <a:r>
              <a:rPr lang="en-US" sz="2400" dirty="0"/>
              <a:t>Values are dependent on the property. </a:t>
            </a:r>
            <a:endParaRPr sz="2400" dirty="0"/>
          </a:p>
          <a:p>
            <a:pPr marL="662940" lvl="1" indent="-342900" algn="just" rtl="0">
              <a:spcBef>
                <a:spcPts val="370"/>
              </a:spcBef>
              <a:spcAft>
                <a:spcPts val="0"/>
              </a:spcAft>
              <a:buSzPts val="2380"/>
              <a:buFont typeface="Arial" panose="020B0604020202020204" pitchFamily="34" charset="0"/>
              <a:buChar char="•"/>
            </a:pPr>
            <a:r>
              <a:rPr lang="en-US" sz="2400" dirty="0"/>
              <a:t>Some properties take length measurements, some take color values, and others have a predefined list of keywords. </a:t>
            </a:r>
            <a:endParaRPr sz="2400" dirty="0"/>
          </a:p>
          <a:p>
            <a:pPr lvl="0" algn="just">
              <a:spcBef>
                <a:spcPts val="580"/>
              </a:spcBef>
              <a:buSzPts val="2210"/>
              <a:buFont typeface="Arial" panose="020B0604020202020204" pitchFamily="34" charset="0"/>
              <a:buChar char="•"/>
            </a:pPr>
            <a:r>
              <a:rPr lang="en-US" sz="2400" dirty="0" smtClean="0"/>
              <a:t>Each </a:t>
            </a:r>
            <a:r>
              <a:rPr lang="en-US" sz="2400" dirty="0"/>
              <a:t>declaration must end with a semicolon to keep it separate from the subsequent declaration</a:t>
            </a:r>
          </a:p>
          <a:p>
            <a:pPr lvl="0" algn="just">
              <a:spcBef>
                <a:spcPts val="580"/>
              </a:spcBef>
              <a:buSzPts val="2210"/>
              <a:buFont typeface="Arial" panose="020B0604020202020204" pitchFamily="34" charset="0"/>
              <a:buChar char="•"/>
            </a:pPr>
            <a:r>
              <a:rPr lang="en-US" sz="2400" dirty="0"/>
              <a:t>If you omit the semicolon, the declaration and the one following it will be ignored. </a:t>
            </a:r>
          </a:p>
          <a:p>
            <a:pPr lvl="0" algn="just">
              <a:spcBef>
                <a:spcPts val="580"/>
              </a:spcBef>
              <a:buSzPts val="2210"/>
              <a:buFont typeface="Arial" panose="020B0604020202020204" pitchFamily="34" charset="0"/>
              <a:buChar char="•"/>
            </a:pPr>
            <a:r>
              <a:rPr lang="en-US" sz="2400" dirty="0"/>
              <a:t>The curly brackets and the declarations they contain are often referred to as </a:t>
            </a:r>
            <a:r>
              <a:rPr lang="en-US" sz="2400" b="1" i="1" dirty="0"/>
              <a:t>declaration </a:t>
            </a:r>
            <a:r>
              <a:rPr lang="en-US" sz="2400" b="1" i="1" dirty="0" smtClean="0"/>
              <a:t>block</a:t>
            </a:r>
            <a:endParaRPr lang="en-US" sz="2400" dirty="0"/>
          </a:p>
        </p:txBody>
      </p:sp>
    </p:spTree>
    <p:extLst>
      <p:ext uri="{BB962C8B-B14F-4D97-AF65-F5344CB8AC3E}">
        <p14:creationId xmlns:p14="http://schemas.microsoft.com/office/powerpoint/2010/main" val="13735069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Font-weight (boldness)</a:t>
            </a:r>
            <a:endParaRPr lang="en-US" dirty="0"/>
          </a:p>
        </p:txBody>
      </p:sp>
      <p:sp>
        <p:nvSpPr>
          <p:cNvPr id="3" name="Content Placeholder 2"/>
          <p:cNvSpPr>
            <a:spLocks noGrp="1"/>
          </p:cNvSpPr>
          <p:nvPr>
            <p:ph sz="quarter" idx="1"/>
          </p:nvPr>
        </p:nvSpPr>
        <p:spPr/>
        <p:txBody>
          <a:bodyPr/>
          <a:lstStyle/>
          <a:p>
            <a:r>
              <a:rPr lang="en-US" dirty="0"/>
              <a:t>the font-weight property has many predefined </a:t>
            </a:r>
            <a:r>
              <a:rPr lang="en-US" dirty="0" smtClean="0"/>
              <a:t>values, including </a:t>
            </a:r>
            <a:r>
              <a:rPr lang="en-US" dirty="0"/>
              <a:t>descriptive terms (normal, bold, bolder, and lighter) and </a:t>
            </a:r>
            <a:r>
              <a:rPr lang="en-US" dirty="0" smtClean="0"/>
              <a:t>nine numeric </a:t>
            </a:r>
            <a:r>
              <a:rPr lang="en-US" dirty="0"/>
              <a:t>values (100 to 900) for targeting various weights of a font if </a:t>
            </a:r>
            <a:r>
              <a:rPr lang="en-US" dirty="0" smtClean="0"/>
              <a:t>they are </a:t>
            </a:r>
            <a:r>
              <a:rPr lang="en-US" dirty="0"/>
              <a:t>available. </a:t>
            </a:r>
            <a:endParaRPr lang="en-US" dirty="0" smtClean="0"/>
          </a:p>
          <a:p>
            <a:r>
              <a:rPr lang="en-US" dirty="0" smtClean="0"/>
              <a:t>font-weight</a:t>
            </a:r>
          </a:p>
          <a:p>
            <a:pPr lvl="1"/>
            <a:r>
              <a:rPr lang="en-US" dirty="0" smtClean="0"/>
              <a:t>Values</a:t>
            </a:r>
            <a:r>
              <a:rPr lang="en-US" dirty="0"/>
              <a:t>: normal | bold | bolder | lighter | 100 | 200 | 300 | 400 | 500 | 600 | 700 </a:t>
            </a:r>
            <a:r>
              <a:rPr lang="en-US" dirty="0" smtClean="0"/>
              <a:t>|800 </a:t>
            </a:r>
            <a:r>
              <a:rPr lang="en-US" dirty="0"/>
              <a:t>| 900 </a:t>
            </a:r>
            <a:r>
              <a:rPr lang="en-US" dirty="0" smtClean="0"/>
              <a:t>|</a:t>
            </a:r>
          </a:p>
          <a:p>
            <a:pPr lvl="1"/>
            <a:r>
              <a:rPr lang="en-US" dirty="0" smtClean="0"/>
              <a:t>Default</a:t>
            </a:r>
            <a:r>
              <a:rPr lang="en-US" dirty="0"/>
              <a:t>: </a:t>
            </a:r>
            <a:r>
              <a:rPr lang="en-US" dirty="0" smtClean="0"/>
              <a:t>normal</a:t>
            </a:r>
          </a:p>
          <a:p>
            <a:pPr lvl="1"/>
            <a:r>
              <a:rPr lang="en-US" dirty="0" smtClean="0"/>
              <a:t>Applies </a:t>
            </a:r>
            <a:r>
              <a:rPr lang="en-US" dirty="0"/>
              <a:t>to: all </a:t>
            </a:r>
            <a:r>
              <a:rPr lang="en-US" dirty="0" smtClean="0"/>
              <a:t>elements</a:t>
            </a:r>
          </a:p>
          <a:p>
            <a:pPr lvl="1"/>
            <a:r>
              <a:rPr lang="en-US" dirty="0" smtClean="0"/>
              <a:t>Inherits</a:t>
            </a:r>
            <a:r>
              <a:rPr lang="en-US" dirty="0"/>
              <a:t>: yes</a:t>
            </a:r>
            <a:endParaRPr lang="en-US" dirty="0" smtClean="0"/>
          </a:p>
        </p:txBody>
      </p:sp>
    </p:spTree>
    <p:extLst>
      <p:ext uri="{BB962C8B-B14F-4D97-AF65-F5344CB8AC3E}">
        <p14:creationId xmlns:p14="http://schemas.microsoft.com/office/powerpoint/2010/main" val="35961382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Font style (italics)</a:t>
            </a:r>
          </a:p>
        </p:txBody>
      </p:sp>
      <p:sp>
        <p:nvSpPr>
          <p:cNvPr id="5" name="Content Placeholder 4"/>
          <p:cNvSpPr>
            <a:spLocks noGrp="1"/>
          </p:cNvSpPr>
          <p:nvPr>
            <p:ph sz="quarter" idx="1"/>
          </p:nvPr>
        </p:nvSpPr>
        <p:spPr/>
        <p:txBody>
          <a:bodyPr>
            <a:normAutofit/>
          </a:bodyPr>
          <a:lstStyle/>
          <a:p>
            <a:r>
              <a:rPr lang="en-US" dirty="0"/>
              <a:t>The font-style property affects </a:t>
            </a:r>
            <a:r>
              <a:rPr lang="en-US" dirty="0" smtClean="0"/>
              <a:t>whether the letter </a:t>
            </a:r>
            <a:r>
              <a:rPr lang="en-US" dirty="0"/>
              <a:t>shapes are vertical (normal) or slanted (italic and oblique</a:t>
            </a:r>
            <a:r>
              <a:rPr lang="en-US" dirty="0" smtClean="0"/>
              <a:t>).</a:t>
            </a:r>
          </a:p>
          <a:p>
            <a:r>
              <a:rPr lang="en-US" dirty="0" smtClean="0"/>
              <a:t>font-style</a:t>
            </a:r>
          </a:p>
          <a:p>
            <a:pPr lvl="1"/>
            <a:r>
              <a:rPr lang="en-US" dirty="0" smtClean="0"/>
              <a:t>Values</a:t>
            </a:r>
            <a:r>
              <a:rPr lang="en-US" dirty="0"/>
              <a:t>: normal | italic | oblique | </a:t>
            </a:r>
            <a:r>
              <a:rPr lang="en-US" dirty="0" smtClean="0"/>
              <a:t>inherit</a:t>
            </a:r>
          </a:p>
          <a:p>
            <a:pPr lvl="1"/>
            <a:r>
              <a:rPr lang="en-US" dirty="0" smtClean="0"/>
              <a:t>Default</a:t>
            </a:r>
            <a:r>
              <a:rPr lang="en-US" dirty="0"/>
              <a:t>: </a:t>
            </a:r>
            <a:r>
              <a:rPr lang="en-US" dirty="0" smtClean="0"/>
              <a:t>normal</a:t>
            </a:r>
          </a:p>
          <a:p>
            <a:pPr lvl="1"/>
            <a:r>
              <a:rPr lang="en-US" dirty="0" smtClean="0"/>
              <a:t>Applies </a:t>
            </a:r>
            <a:r>
              <a:rPr lang="en-US" dirty="0"/>
              <a:t>to: all </a:t>
            </a:r>
            <a:r>
              <a:rPr lang="en-US" dirty="0" smtClean="0"/>
              <a:t>elements</a:t>
            </a:r>
          </a:p>
          <a:p>
            <a:pPr lvl="1"/>
            <a:r>
              <a:rPr lang="en-US" dirty="0" smtClean="0"/>
              <a:t>Inherits</a:t>
            </a:r>
            <a:r>
              <a:rPr lang="en-US" dirty="0"/>
              <a:t>: yes</a:t>
            </a:r>
            <a:endParaRPr lang="en-US" dirty="0" smtClean="0"/>
          </a:p>
          <a:p>
            <a:r>
              <a:rPr lang="en-US" dirty="0"/>
              <a:t>Italic and oblique are both slanted versions of the font. </a:t>
            </a:r>
            <a:endParaRPr lang="en-US" dirty="0" smtClean="0"/>
          </a:p>
          <a:p>
            <a:r>
              <a:rPr lang="en-US" dirty="0" smtClean="0"/>
              <a:t>The </a:t>
            </a:r>
            <a:r>
              <a:rPr lang="en-US" dirty="0"/>
              <a:t>difference </a:t>
            </a:r>
            <a:r>
              <a:rPr lang="en-US" dirty="0" smtClean="0"/>
              <a:t>is that </a:t>
            </a:r>
            <a:r>
              <a:rPr lang="en-US" dirty="0"/>
              <a:t>the italic version is usually a separate typeface design with curved </a:t>
            </a:r>
            <a:r>
              <a:rPr lang="en-US" dirty="0" smtClean="0"/>
              <a:t>letter </a:t>
            </a:r>
            <a:r>
              <a:rPr lang="en-US" dirty="0"/>
              <a:t>forms, whereas oblique text takes the normal font design and just </a:t>
            </a:r>
            <a:r>
              <a:rPr lang="en-US" dirty="0" smtClean="0"/>
              <a:t>slants it.</a:t>
            </a:r>
          </a:p>
          <a:p>
            <a:r>
              <a:rPr lang="en-US" dirty="0" smtClean="0"/>
              <a:t>P{</a:t>
            </a:r>
            <a:r>
              <a:rPr lang="en-US" dirty="0" err="1" smtClean="0"/>
              <a:t>font-style:italic</a:t>
            </a:r>
            <a:r>
              <a:rPr lang="en-US" dirty="0" smtClean="0"/>
              <a:t>;}</a:t>
            </a:r>
            <a:endParaRPr lang="en-US" dirty="0"/>
          </a:p>
        </p:txBody>
      </p:sp>
    </p:spTree>
    <p:extLst>
      <p:ext uri="{BB962C8B-B14F-4D97-AF65-F5344CB8AC3E}">
        <p14:creationId xmlns:p14="http://schemas.microsoft.com/office/powerpoint/2010/main" val="20099950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variant (small caps)</a:t>
            </a:r>
          </a:p>
        </p:txBody>
      </p:sp>
      <p:sp>
        <p:nvSpPr>
          <p:cNvPr id="3" name="Content Placeholder 2"/>
          <p:cNvSpPr>
            <a:spLocks noGrp="1"/>
          </p:cNvSpPr>
          <p:nvPr>
            <p:ph sz="quarter" idx="1"/>
          </p:nvPr>
        </p:nvSpPr>
        <p:spPr/>
        <p:txBody>
          <a:bodyPr/>
          <a:lstStyle/>
          <a:p>
            <a:r>
              <a:rPr lang="en-US" dirty="0"/>
              <a:t>This is a separate font </a:t>
            </a:r>
            <a:r>
              <a:rPr lang="en-US" dirty="0" smtClean="0"/>
              <a:t>design that </a:t>
            </a:r>
            <a:r>
              <a:rPr lang="en-US" dirty="0"/>
              <a:t>uses small uppercase-style letters in place of lowercase letter </a:t>
            </a:r>
            <a:r>
              <a:rPr lang="en-US" dirty="0" smtClean="0"/>
              <a:t>designs.</a:t>
            </a:r>
          </a:p>
          <a:p>
            <a:r>
              <a:rPr lang="en-US" dirty="0" smtClean="0"/>
              <a:t>The font-variant </a:t>
            </a:r>
            <a:r>
              <a:rPr lang="en-US" dirty="0"/>
              <a:t>property is intended to allow designers </a:t>
            </a:r>
            <a:r>
              <a:rPr lang="en-US" dirty="0" smtClean="0"/>
              <a:t>to specify </a:t>
            </a:r>
            <a:r>
              <a:rPr lang="en-US" dirty="0"/>
              <a:t>such a small-caps font for text </a:t>
            </a:r>
            <a:r>
              <a:rPr lang="en-US" dirty="0" smtClean="0"/>
              <a:t>elements.</a:t>
            </a:r>
          </a:p>
          <a:p>
            <a:r>
              <a:rPr lang="en-US" dirty="0" smtClean="0"/>
              <a:t>font-variant</a:t>
            </a:r>
          </a:p>
          <a:p>
            <a:pPr lvl="1"/>
            <a:r>
              <a:rPr lang="en-US" dirty="0" smtClean="0"/>
              <a:t>Values</a:t>
            </a:r>
            <a:r>
              <a:rPr lang="en-US" dirty="0"/>
              <a:t>: normal | small-caps | </a:t>
            </a:r>
            <a:r>
              <a:rPr lang="en-US" dirty="0" smtClean="0"/>
              <a:t>inherit</a:t>
            </a:r>
          </a:p>
          <a:p>
            <a:pPr lvl="1"/>
            <a:r>
              <a:rPr lang="en-US" dirty="0" smtClean="0"/>
              <a:t>Default</a:t>
            </a:r>
            <a:r>
              <a:rPr lang="en-US" dirty="0"/>
              <a:t>: </a:t>
            </a:r>
            <a:r>
              <a:rPr lang="en-US" dirty="0" smtClean="0"/>
              <a:t>normal</a:t>
            </a:r>
          </a:p>
          <a:p>
            <a:pPr lvl="1"/>
            <a:r>
              <a:rPr lang="en-US" dirty="0" smtClean="0"/>
              <a:t>Applies </a:t>
            </a:r>
            <a:r>
              <a:rPr lang="en-US" dirty="0"/>
              <a:t>to: all </a:t>
            </a:r>
            <a:r>
              <a:rPr lang="en-US" dirty="0" smtClean="0"/>
              <a:t>elements</a:t>
            </a:r>
          </a:p>
          <a:p>
            <a:pPr lvl="1"/>
            <a:r>
              <a:rPr lang="en-US" dirty="0" smtClean="0"/>
              <a:t>Inherits</a:t>
            </a:r>
            <a:r>
              <a:rPr lang="en-US" dirty="0"/>
              <a:t>: yes</a:t>
            </a:r>
          </a:p>
        </p:txBody>
      </p:sp>
    </p:spTree>
    <p:extLst>
      <p:ext uri="{BB962C8B-B14F-4D97-AF65-F5344CB8AC3E}">
        <p14:creationId xmlns:p14="http://schemas.microsoft.com/office/powerpoint/2010/main" val="29416148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Line </a:t>
            </a:r>
            <a:r>
              <a:rPr lang="en-US" dirty="0" smtClean="0"/>
              <a:t>Adjustments: Indents</a:t>
            </a:r>
            <a:endParaRPr lang="en-US" dirty="0"/>
          </a:p>
        </p:txBody>
      </p:sp>
      <p:sp>
        <p:nvSpPr>
          <p:cNvPr id="3" name="Content Placeholder 2"/>
          <p:cNvSpPr>
            <a:spLocks noGrp="1"/>
          </p:cNvSpPr>
          <p:nvPr>
            <p:ph sz="quarter" idx="1"/>
          </p:nvPr>
        </p:nvSpPr>
        <p:spPr/>
        <p:txBody>
          <a:bodyPr>
            <a:normAutofit/>
          </a:bodyPr>
          <a:lstStyle/>
          <a:p>
            <a:r>
              <a:rPr lang="en-US" dirty="0" smtClean="0"/>
              <a:t>The </a:t>
            </a:r>
            <a:r>
              <a:rPr lang="en-US" dirty="0"/>
              <a:t>text-indent property indents the first line of text by a specified </a:t>
            </a:r>
            <a:r>
              <a:rPr lang="en-US" dirty="0" smtClean="0"/>
              <a:t>amount</a:t>
            </a:r>
          </a:p>
          <a:p>
            <a:r>
              <a:rPr lang="en-US" dirty="0" smtClean="0"/>
              <a:t>text-indent</a:t>
            </a:r>
          </a:p>
          <a:p>
            <a:pPr lvl="1"/>
            <a:r>
              <a:rPr lang="en-US" dirty="0" smtClean="0"/>
              <a:t>Values</a:t>
            </a:r>
            <a:r>
              <a:rPr lang="en-US" dirty="0"/>
              <a:t>: length measurement | percentage | </a:t>
            </a:r>
            <a:r>
              <a:rPr lang="en-US" dirty="0" smtClean="0"/>
              <a:t>inherit</a:t>
            </a:r>
          </a:p>
          <a:p>
            <a:pPr lvl="1"/>
            <a:r>
              <a:rPr lang="en-US" dirty="0" smtClean="0"/>
              <a:t>Default</a:t>
            </a:r>
            <a:r>
              <a:rPr lang="en-US" dirty="0"/>
              <a:t>: </a:t>
            </a:r>
            <a:r>
              <a:rPr lang="en-US" dirty="0" smtClean="0"/>
              <a:t>0</a:t>
            </a:r>
          </a:p>
          <a:p>
            <a:pPr lvl="1"/>
            <a:r>
              <a:rPr lang="en-US" dirty="0" smtClean="0"/>
              <a:t>Applies </a:t>
            </a:r>
            <a:r>
              <a:rPr lang="en-US" dirty="0"/>
              <a:t>to: block-level elements, table cells, and inline </a:t>
            </a:r>
            <a:r>
              <a:rPr lang="en-US" dirty="0" smtClean="0"/>
              <a:t>blocks</a:t>
            </a:r>
          </a:p>
          <a:p>
            <a:pPr lvl="1"/>
            <a:r>
              <a:rPr lang="en-US" dirty="0" smtClean="0"/>
              <a:t>Inherits</a:t>
            </a:r>
            <a:r>
              <a:rPr lang="en-US" dirty="0"/>
              <a:t>: </a:t>
            </a:r>
            <a:r>
              <a:rPr lang="en-US" dirty="0" smtClean="0"/>
              <a:t>yes</a:t>
            </a:r>
          </a:p>
          <a:p>
            <a:r>
              <a:rPr lang="en-US" dirty="0" smtClean="0"/>
              <a:t>Example, p { </a:t>
            </a:r>
            <a:r>
              <a:rPr lang="en-US" dirty="0"/>
              <a:t>text-indent: 25%; </a:t>
            </a:r>
            <a:r>
              <a:rPr lang="en-US" dirty="0" smtClean="0"/>
              <a:t>}</a:t>
            </a:r>
          </a:p>
          <a:p>
            <a:r>
              <a:rPr lang="en-US" dirty="0" smtClean="0"/>
              <a:t>P { </a:t>
            </a:r>
            <a:r>
              <a:rPr lang="en-US" dirty="0"/>
              <a:t>text-indent: </a:t>
            </a:r>
            <a:r>
              <a:rPr lang="en-US" b="1" dirty="0">
                <a:solidFill>
                  <a:srgbClr val="FF0000"/>
                </a:solidFill>
              </a:rPr>
              <a:t>-</a:t>
            </a:r>
            <a:r>
              <a:rPr lang="en-US" dirty="0"/>
              <a:t>35px; </a:t>
            </a:r>
            <a:r>
              <a:rPr lang="en-US" dirty="0" smtClean="0"/>
              <a:t>} </a:t>
            </a:r>
            <a:r>
              <a:rPr lang="en-US" i="1" dirty="0" smtClean="0"/>
              <a:t>the </a:t>
            </a:r>
            <a:r>
              <a:rPr lang="en-US" i="1" dirty="0"/>
              <a:t>first line of text </a:t>
            </a:r>
            <a:r>
              <a:rPr lang="en-US" i="1" dirty="0" smtClean="0"/>
              <a:t>will </a:t>
            </a:r>
            <a:r>
              <a:rPr lang="en-US" i="1" dirty="0"/>
              <a:t>hang out to the left of the left </a:t>
            </a:r>
            <a:r>
              <a:rPr lang="en-US" i="1" dirty="0" smtClean="0"/>
              <a:t>text edge </a:t>
            </a:r>
            <a:r>
              <a:rPr lang="en-US" i="1" dirty="0"/>
              <a:t>(also called a hanging indent)</a:t>
            </a:r>
          </a:p>
          <a:p>
            <a:endParaRPr lang="en-US" dirty="0" smtClean="0"/>
          </a:p>
        </p:txBody>
      </p:sp>
    </p:spTree>
    <p:extLst>
      <p:ext uri="{BB962C8B-B14F-4D97-AF65-F5344CB8AC3E}">
        <p14:creationId xmlns:p14="http://schemas.microsoft.com/office/powerpoint/2010/main" val="5237971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Line </a:t>
            </a:r>
            <a:r>
              <a:rPr lang="en-US" dirty="0" smtClean="0"/>
              <a:t>Adjustments : Horizontal alignment</a:t>
            </a:r>
            <a:endParaRPr lang="en-US" dirty="0"/>
          </a:p>
        </p:txBody>
      </p:sp>
      <p:sp>
        <p:nvSpPr>
          <p:cNvPr id="3" name="Content Placeholder 2"/>
          <p:cNvSpPr>
            <a:spLocks noGrp="1"/>
          </p:cNvSpPr>
          <p:nvPr>
            <p:ph sz="quarter" idx="1"/>
          </p:nvPr>
        </p:nvSpPr>
        <p:spPr/>
        <p:txBody>
          <a:bodyPr/>
          <a:lstStyle/>
          <a:p>
            <a:r>
              <a:rPr lang="en-US" dirty="0" smtClean="0"/>
              <a:t>text-align</a:t>
            </a:r>
          </a:p>
          <a:p>
            <a:pPr lvl="1"/>
            <a:r>
              <a:rPr lang="en-US" dirty="0" smtClean="0"/>
              <a:t>Values</a:t>
            </a:r>
            <a:r>
              <a:rPr lang="en-US" dirty="0"/>
              <a:t>: left | right | center | justify | </a:t>
            </a:r>
            <a:r>
              <a:rPr lang="en-US" dirty="0" smtClean="0"/>
              <a:t>inherit</a:t>
            </a:r>
          </a:p>
          <a:p>
            <a:pPr lvl="1"/>
            <a:r>
              <a:rPr lang="en-US" dirty="0" smtClean="0"/>
              <a:t>Default</a:t>
            </a:r>
            <a:r>
              <a:rPr lang="en-US" dirty="0"/>
              <a:t>: left for languages that read left to right; right for languages that read right to </a:t>
            </a:r>
            <a:r>
              <a:rPr lang="en-US" dirty="0" smtClean="0"/>
              <a:t>left</a:t>
            </a:r>
          </a:p>
          <a:p>
            <a:pPr lvl="1"/>
            <a:r>
              <a:rPr lang="en-US" dirty="0" smtClean="0"/>
              <a:t>Applies </a:t>
            </a:r>
            <a:r>
              <a:rPr lang="en-US" dirty="0"/>
              <a:t>to: block-level elements, table cells, and inline </a:t>
            </a:r>
            <a:r>
              <a:rPr lang="en-US" dirty="0" smtClean="0"/>
              <a:t>blocks</a:t>
            </a:r>
          </a:p>
          <a:p>
            <a:pPr lvl="1"/>
            <a:r>
              <a:rPr lang="en-US" dirty="0" smtClean="0"/>
              <a:t>Inherits</a:t>
            </a:r>
            <a:r>
              <a:rPr lang="en-US" dirty="0"/>
              <a:t>: yes</a:t>
            </a:r>
          </a:p>
        </p:txBody>
      </p:sp>
    </p:spTree>
    <p:extLst>
      <p:ext uri="{BB962C8B-B14F-4D97-AF65-F5344CB8AC3E}">
        <p14:creationId xmlns:p14="http://schemas.microsoft.com/office/powerpoint/2010/main" val="34370809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Underlines and Other “Decorations”</a:t>
            </a:r>
          </a:p>
        </p:txBody>
      </p:sp>
      <p:sp>
        <p:nvSpPr>
          <p:cNvPr id="3" name="Content Placeholder 2"/>
          <p:cNvSpPr>
            <a:spLocks noGrp="1"/>
          </p:cNvSpPr>
          <p:nvPr>
            <p:ph sz="quarter" idx="1"/>
          </p:nvPr>
        </p:nvSpPr>
        <p:spPr/>
        <p:txBody>
          <a:bodyPr>
            <a:normAutofit/>
          </a:bodyPr>
          <a:lstStyle/>
          <a:p>
            <a:r>
              <a:rPr lang="en-US" dirty="0" smtClean="0"/>
              <a:t>text-decoration</a:t>
            </a:r>
          </a:p>
          <a:p>
            <a:pPr lvl="1"/>
            <a:r>
              <a:rPr lang="en-US" dirty="0" smtClean="0"/>
              <a:t>Values</a:t>
            </a:r>
            <a:r>
              <a:rPr lang="en-US" dirty="0"/>
              <a:t>: none | underline | </a:t>
            </a:r>
            <a:r>
              <a:rPr lang="en-US" dirty="0" err="1"/>
              <a:t>overline</a:t>
            </a:r>
            <a:r>
              <a:rPr lang="en-US" dirty="0"/>
              <a:t> | line-through | </a:t>
            </a:r>
            <a:r>
              <a:rPr lang="en-US" dirty="0" smtClean="0"/>
              <a:t>blink</a:t>
            </a:r>
          </a:p>
          <a:p>
            <a:pPr lvl="1"/>
            <a:r>
              <a:rPr lang="en-US" dirty="0" smtClean="0"/>
              <a:t>Default</a:t>
            </a:r>
            <a:r>
              <a:rPr lang="en-US" dirty="0"/>
              <a:t>: </a:t>
            </a:r>
            <a:r>
              <a:rPr lang="en-US" dirty="0" smtClean="0"/>
              <a:t>none</a:t>
            </a:r>
          </a:p>
          <a:p>
            <a:pPr lvl="1"/>
            <a:r>
              <a:rPr lang="en-US" dirty="0" smtClean="0"/>
              <a:t>Applies </a:t>
            </a:r>
            <a:r>
              <a:rPr lang="en-US" dirty="0"/>
              <a:t>to: all </a:t>
            </a:r>
            <a:r>
              <a:rPr lang="en-US" dirty="0" smtClean="0"/>
              <a:t>elements</a:t>
            </a:r>
          </a:p>
          <a:p>
            <a:pPr lvl="1"/>
            <a:r>
              <a:rPr lang="en-US" dirty="0" smtClean="0"/>
              <a:t>Inherits</a:t>
            </a:r>
            <a:r>
              <a:rPr lang="en-US" dirty="0"/>
              <a:t>: no, but since lines are drawn across child elements, they may look like they </a:t>
            </a:r>
            <a:r>
              <a:rPr lang="en-US" dirty="0" smtClean="0"/>
              <a:t>are “decorated</a:t>
            </a:r>
            <a:r>
              <a:rPr lang="en-US" dirty="0"/>
              <a:t>” too</a:t>
            </a:r>
            <a:endParaRPr lang="en-US" dirty="0" smtClean="0"/>
          </a:p>
          <a:p>
            <a:r>
              <a:rPr lang="en-US" dirty="0" smtClean="0"/>
              <a:t>text-transform</a:t>
            </a:r>
          </a:p>
          <a:p>
            <a:pPr lvl="1"/>
            <a:r>
              <a:rPr lang="en-US" dirty="0"/>
              <a:t>Values: none | capitalize | lowercase | uppercase | </a:t>
            </a:r>
            <a:r>
              <a:rPr lang="en-US" dirty="0" smtClean="0"/>
              <a:t>inherit</a:t>
            </a:r>
          </a:p>
          <a:p>
            <a:pPr lvl="1"/>
            <a:r>
              <a:rPr lang="en-US" dirty="0" smtClean="0"/>
              <a:t>Default</a:t>
            </a:r>
            <a:r>
              <a:rPr lang="en-US" dirty="0"/>
              <a:t>: </a:t>
            </a:r>
            <a:r>
              <a:rPr lang="en-US" dirty="0" smtClean="0"/>
              <a:t>none</a:t>
            </a:r>
          </a:p>
          <a:p>
            <a:pPr lvl="1"/>
            <a:r>
              <a:rPr lang="en-US" dirty="0" smtClean="0"/>
              <a:t>Applies </a:t>
            </a:r>
            <a:r>
              <a:rPr lang="en-US" dirty="0"/>
              <a:t>to: all </a:t>
            </a:r>
            <a:r>
              <a:rPr lang="en-US" dirty="0" smtClean="0"/>
              <a:t>elements</a:t>
            </a:r>
          </a:p>
          <a:p>
            <a:pPr lvl="1"/>
            <a:r>
              <a:rPr lang="en-US" dirty="0" smtClean="0"/>
              <a:t>Inherits</a:t>
            </a:r>
            <a:r>
              <a:rPr lang="en-US" dirty="0"/>
              <a:t>: yes</a:t>
            </a:r>
          </a:p>
        </p:txBody>
      </p:sp>
    </p:spTree>
    <p:extLst>
      <p:ext uri="{BB962C8B-B14F-4D97-AF65-F5344CB8AC3E}">
        <p14:creationId xmlns:p14="http://schemas.microsoft.com/office/powerpoint/2010/main" val="24828747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r>
              <a:rPr lang="en-US" dirty="0" smtClean="0"/>
              <a:t>CSS box model</a:t>
            </a:r>
            <a:endParaRPr lang="en-US" dirty="0"/>
          </a:p>
        </p:txBody>
      </p:sp>
    </p:spTree>
    <p:extLst>
      <p:ext uri="{BB962C8B-B14F-4D97-AF65-F5344CB8AC3E}">
        <p14:creationId xmlns:p14="http://schemas.microsoft.com/office/powerpoint/2010/main" val="3055839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lgn="just"/>
            <a:r>
              <a:rPr lang="en-US" dirty="0" smtClean="0"/>
              <a:t>The box model defines </a:t>
            </a:r>
            <a:r>
              <a:rPr lang="en-US" b="1" dirty="0" smtClean="0">
                <a:solidFill>
                  <a:srgbClr val="FF0000"/>
                </a:solidFill>
              </a:rPr>
              <a:t>how wide </a:t>
            </a:r>
            <a:r>
              <a:rPr lang="en-US" dirty="0" smtClean="0"/>
              <a:t>and </a:t>
            </a:r>
            <a:r>
              <a:rPr lang="en-US" b="1" dirty="0" smtClean="0">
                <a:solidFill>
                  <a:srgbClr val="FF0000"/>
                </a:solidFill>
              </a:rPr>
              <a:t>elongated</a:t>
            </a:r>
            <a:r>
              <a:rPr lang="en-US" dirty="0" smtClean="0"/>
              <a:t> elements on a page will be.</a:t>
            </a:r>
          </a:p>
          <a:p>
            <a:pPr algn="just"/>
            <a:r>
              <a:rPr lang="en-US" dirty="0" smtClean="0"/>
              <a:t>When </a:t>
            </a:r>
            <a:r>
              <a:rPr lang="en-US" dirty="0"/>
              <a:t>laying out a document, the browser's rendering engine represents </a:t>
            </a:r>
            <a:r>
              <a:rPr lang="en-US" dirty="0" smtClean="0"/>
              <a:t>each element </a:t>
            </a:r>
            <a:r>
              <a:rPr lang="en-US" dirty="0"/>
              <a:t>as a rectangular box according to the standard </a:t>
            </a:r>
            <a:r>
              <a:rPr lang="en-US" b="1" dirty="0"/>
              <a:t>CSS basic box model</a:t>
            </a:r>
            <a:r>
              <a:rPr lang="en-US" dirty="0"/>
              <a:t>. </a:t>
            </a:r>
            <a:endParaRPr lang="en-US" dirty="0" smtClean="0"/>
          </a:p>
          <a:p>
            <a:pPr algn="just"/>
            <a:r>
              <a:rPr lang="en-US" dirty="0" smtClean="0"/>
              <a:t>Therefore, all elements of a web page </a:t>
            </a:r>
            <a:r>
              <a:rPr lang="en-US" dirty="0"/>
              <a:t>have </a:t>
            </a:r>
            <a:r>
              <a:rPr lang="en-US" dirty="0" smtClean="0"/>
              <a:t>the following </a:t>
            </a:r>
            <a:r>
              <a:rPr lang="en-US" dirty="0"/>
              <a:t>box components </a:t>
            </a:r>
            <a:endParaRPr lang="en-US" dirty="0" smtClean="0"/>
          </a:p>
          <a:p>
            <a:pPr lvl="1" algn="just"/>
            <a:r>
              <a:rPr lang="en-US" b="1" dirty="0" smtClean="0"/>
              <a:t>Content</a:t>
            </a:r>
          </a:p>
          <a:p>
            <a:pPr lvl="1" algn="just"/>
            <a:r>
              <a:rPr lang="en-US" b="1" dirty="0" smtClean="0"/>
              <a:t>Border</a:t>
            </a:r>
          </a:p>
          <a:p>
            <a:pPr lvl="1" algn="just"/>
            <a:r>
              <a:rPr lang="en-US" b="1" dirty="0" smtClean="0"/>
              <a:t>Padding</a:t>
            </a:r>
          </a:p>
          <a:p>
            <a:pPr lvl="1" algn="just"/>
            <a:r>
              <a:rPr lang="en-US" b="1" dirty="0" smtClean="0"/>
              <a:t>Margin</a:t>
            </a:r>
            <a:endParaRPr lang="en-US" b="1" dirty="0"/>
          </a:p>
          <a:p>
            <a:pPr algn="just"/>
            <a:endParaRPr lang="en-US" dirty="0" smtClean="0"/>
          </a:p>
          <a:p>
            <a:pPr algn="just"/>
            <a:endParaRPr lang="en-US" dirty="0"/>
          </a:p>
          <a:p>
            <a:pPr algn="just"/>
            <a:endParaRPr lang="en-US" dirty="0" smtClean="0"/>
          </a:p>
          <a:p>
            <a:pPr algn="just"/>
            <a:endParaRPr lang="en-US" dirty="0"/>
          </a:p>
          <a:p>
            <a:endParaRPr lang="en-US" dirty="0"/>
          </a:p>
        </p:txBody>
      </p:sp>
    </p:spTree>
    <p:extLst>
      <p:ext uri="{BB962C8B-B14F-4D97-AF65-F5344CB8AC3E}">
        <p14:creationId xmlns:p14="http://schemas.microsoft.com/office/powerpoint/2010/main" val="38455380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element box</a:t>
            </a:r>
            <a:endParaRPr lang="en-US" dirty="0"/>
          </a:p>
        </p:txBody>
      </p:sp>
      <p:sp>
        <p:nvSpPr>
          <p:cNvPr id="3" name="Content Placeholder 2"/>
          <p:cNvSpPr>
            <a:spLocks noGrp="1"/>
          </p:cNvSpPr>
          <p:nvPr>
            <p:ph sz="quarter" idx="1"/>
          </p:nvPr>
        </p:nvSpPr>
        <p:spPr/>
        <p:txBody>
          <a:bodyPr>
            <a:normAutofit/>
          </a:bodyPr>
          <a:lstStyle/>
          <a:p>
            <a:pPr algn="just"/>
            <a:r>
              <a:rPr lang="en-US" b="1" dirty="0" smtClean="0"/>
              <a:t>Content: </a:t>
            </a:r>
            <a:r>
              <a:rPr lang="en-US" dirty="0" smtClean="0"/>
              <a:t>The </a:t>
            </a:r>
            <a:r>
              <a:rPr lang="en-US" dirty="0"/>
              <a:t>content area consists of content like image, text, or other forms of media </a:t>
            </a:r>
            <a:r>
              <a:rPr lang="en-US" dirty="0" smtClean="0"/>
              <a:t>content.</a:t>
            </a:r>
            <a:r>
              <a:rPr lang="en-US" dirty="0"/>
              <a:t> </a:t>
            </a:r>
          </a:p>
          <a:p>
            <a:pPr algn="just"/>
            <a:r>
              <a:rPr lang="en-US" b="1" dirty="0" smtClean="0"/>
              <a:t>Padding: </a:t>
            </a:r>
            <a:r>
              <a:rPr lang="en-US" dirty="0"/>
              <a:t>Padding is the space between the content area and the border (or </a:t>
            </a:r>
            <a:r>
              <a:rPr lang="en-US" dirty="0" smtClean="0"/>
              <a:t>the place</a:t>
            </a:r>
            <a:r>
              <a:rPr lang="en-US" dirty="0"/>
              <a:t> </a:t>
            </a:r>
            <a:r>
              <a:rPr lang="en-US" dirty="0" smtClean="0"/>
              <a:t>the </a:t>
            </a:r>
            <a:r>
              <a:rPr lang="en-US" dirty="0"/>
              <a:t>border would be if one isn’t </a:t>
            </a:r>
            <a:r>
              <a:rPr lang="en-US" dirty="0" smtClean="0"/>
              <a:t>specified)</a:t>
            </a:r>
          </a:p>
          <a:p>
            <a:pPr algn="just"/>
            <a:r>
              <a:rPr lang="en-US" b="1" dirty="0"/>
              <a:t>Border: </a:t>
            </a:r>
            <a:r>
              <a:rPr lang="en-US" dirty="0"/>
              <a:t>The border area surrounds the padding and the content, and can be applied to all the sides of the box </a:t>
            </a:r>
            <a:r>
              <a:rPr lang="en-US" dirty="0" smtClean="0"/>
              <a:t>or only </a:t>
            </a:r>
            <a:r>
              <a:rPr lang="en-US" dirty="0"/>
              <a:t>to selected side(s) - </a:t>
            </a:r>
            <a:r>
              <a:rPr lang="en-US" i="1" dirty="0"/>
              <a:t>top, right, bottom</a:t>
            </a:r>
            <a:r>
              <a:rPr lang="en-US" dirty="0"/>
              <a:t>, and/or </a:t>
            </a:r>
            <a:r>
              <a:rPr lang="en-US" i="1" dirty="0"/>
              <a:t>left.</a:t>
            </a:r>
          </a:p>
          <a:p>
            <a:pPr algn="just"/>
            <a:r>
              <a:rPr lang="en-US" b="1" dirty="0"/>
              <a:t>Margin: </a:t>
            </a:r>
            <a:r>
              <a:rPr lang="en-US" dirty="0"/>
              <a:t>an optional amount of space that you can add on the outside of the border. Margins keep elements from bumping into one another or the edge of the</a:t>
            </a:r>
            <a:br>
              <a:rPr lang="en-US" dirty="0"/>
            </a:br>
            <a:r>
              <a:rPr lang="en-US" dirty="0"/>
              <a:t>browser window.</a:t>
            </a:r>
          </a:p>
          <a:p>
            <a:pPr lvl="1"/>
            <a:endParaRPr lang="en-US" dirty="0"/>
          </a:p>
        </p:txBody>
      </p:sp>
    </p:spTree>
    <p:extLst>
      <p:ext uri="{BB962C8B-B14F-4D97-AF65-F5344CB8AC3E}">
        <p14:creationId xmlns:p14="http://schemas.microsoft.com/office/powerpoint/2010/main" val="28165317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box</a:t>
            </a:r>
            <a:endParaRPr lang="en-US" dirty="0"/>
          </a:p>
        </p:txBody>
      </p:sp>
      <p:sp>
        <p:nvSpPr>
          <p:cNvPr id="3" name="Content Placeholder 2"/>
          <p:cNvSpPr>
            <a:spLocks noGrp="1"/>
          </p:cNvSpPr>
          <p:nvPr>
            <p:ph sz="quarter" idx="1"/>
          </p:nvPr>
        </p:nvSpPr>
        <p:spPr>
          <a:xfrm>
            <a:off x="914400" y="1801147"/>
            <a:ext cx="7772400" cy="3570953"/>
          </a:xfrm>
        </p:spPr>
        <p:txBody>
          <a:bodyPr>
            <a:normAutofit/>
          </a:bodyPr>
          <a:lstStyle/>
          <a:p>
            <a:r>
              <a:rPr lang="en-US" dirty="0" smtClean="0"/>
              <a:t>Every element in a document, both block-level and inline, generates a rectangular element box</a:t>
            </a:r>
          </a:p>
          <a:p>
            <a:endParaRPr lang="en-US" dirty="0" smtClean="0"/>
          </a:p>
          <a:p>
            <a:endParaRPr lang="en-US" dirty="0"/>
          </a:p>
          <a:p>
            <a:endParaRPr lang="en-US" dirty="0" smtClean="0"/>
          </a:p>
          <a:p>
            <a:endParaRPr lang="en-US" dirty="0"/>
          </a:p>
          <a:p>
            <a:endParaRPr lang="en-US" dirty="0" smtClean="0"/>
          </a:p>
          <a:p>
            <a:endParaRPr lang="en-US" dirty="0"/>
          </a:p>
          <a:p>
            <a:pPr algn="just"/>
            <a:r>
              <a:rPr lang="en-US" dirty="0" smtClean="0"/>
              <a:t>The </a:t>
            </a:r>
            <a:r>
              <a:rPr lang="en-US" dirty="0"/>
              <a:t>box model describes how an element’s </a:t>
            </a:r>
            <a:r>
              <a:rPr lang="en-US" i="1" dirty="0"/>
              <a:t>content, padding, border, and margin </a:t>
            </a:r>
            <a:r>
              <a:rPr lang="en-US" dirty="0"/>
              <a:t>determine the </a:t>
            </a:r>
            <a:r>
              <a:rPr lang="en-US" dirty="0">
                <a:solidFill>
                  <a:srgbClr val="FF0000"/>
                </a:solidFill>
              </a:rPr>
              <a:t>space occupied by the element</a:t>
            </a:r>
            <a:endParaRPr lang="en-US" dirty="0"/>
          </a:p>
          <a:p>
            <a:endParaRPr lang="en-US" dirty="0" smtClean="0"/>
          </a:p>
        </p:txBody>
      </p:sp>
      <p:pic>
        <p:nvPicPr>
          <p:cNvPr id="4" name="Picture 3"/>
          <p:cNvPicPr>
            <a:picLocks noChangeAspect="1"/>
          </p:cNvPicPr>
          <p:nvPr/>
        </p:nvPicPr>
        <p:blipFill>
          <a:blip r:embed="rId2"/>
          <a:stretch>
            <a:fillRect/>
          </a:stretch>
        </p:blipFill>
        <p:spPr>
          <a:xfrm>
            <a:off x="2662083" y="2134540"/>
            <a:ext cx="3915697" cy="2214242"/>
          </a:xfrm>
          <a:prstGeom prst="rect">
            <a:avLst/>
          </a:prstGeom>
        </p:spPr>
      </p:pic>
    </p:spTree>
    <p:extLst>
      <p:ext uri="{BB962C8B-B14F-4D97-AF65-F5344CB8AC3E}">
        <p14:creationId xmlns:p14="http://schemas.microsoft.com/office/powerpoint/2010/main" val="4008560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CSS Selectors</a:t>
            </a:r>
            <a:endParaRPr/>
          </a:p>
        </p:txBody>
      </p:sp>
      <p:sp>
        <p:nvSpPr>
          <p:cNvPr id="251" name="Google Shape;251;p7"/>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0" name="Google Shape;250;p7"/>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p>
        </p:txBody>
      </p:sp>
      <p:sp>
        <p:nvSpPr>
          <p:cNvPr id="249" name="Google Shape;249;p7"/>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2210"/>
              <a:buFont typeface="Arial" panose="020B0604020202020204" pitchFamily="34" charset="0"/>
              <a:buChar char="•"/>
            </a:pPr>
            <a:r>
              <a:rPr lang="en-US" sz="2400" dirty="0"/>
              <a:t>There are multiple ways to identify and tell CSS which element in your HTML page it should style, </a:t>
            </a:r>
            <a:endParaRPr sz="2400" dirty="0"/>
          </a:p>
          <a:p>
            <a:pPr lvl="0" algn="just" rtl="0">
              <a:spcBef>
                <a:spcPts val="580"/>
              </a:spcBef>
              <a:spcAft>
                <a:spcPts val="0"/>
              </a:spcAft>
              <a:buSzPts val="2210"/>
              <a:buFont typeface="Arial" panose="020B0604020202020204" pitchFamily="34" charset="0"/>
              <a:buChar char="•"/>
            </a:pPr>
            <a:r>
              <a:rPr lang="en-US" sz="2400" dirty="0"/>
              <a:t>however the most popular methods are the following,</a:t>
            </a:r>
            <a:endParaRPr sz="2400" dirty="0"/>
          </a:p>
          <a:p>
            <a:pPr marL="662940" lvl="1" indent="-342900" algn="just" rtl="0">
              <a:spcBef>
                <a:spcPts val="370"/>
              </a:spcBef>
              <a:spcAft>
                <a:spcPts val="0"/>
              </a:spcAft>
              <a:buSzPts val="2040"/>
              <a:buFont typeface="Arial" panose="020B0604020202020204" pitchFamily="34" charset="0"/>
              <a:buChar char="•"/>
            </a:pPr>
            <a:r>
              <a:rPr lang="en-US" sz="2400" b="1" dirty="0"/>
              <a:t>The element selector</a:t>
            </a:r>
            <a:endParaRPr sz="2400" dirty="0"/>
          </a:p>
          <a:p>
            <a:pPr marL="880110" lvl="2" indent="-285750" algn="just" rtl="0">
              <a:spcBef>
                <a:spcPts val="370"/>
              </a:spcBef>
              <a:spcAft>
                <a:spcPts val="0"/>
              </a:spcAft>
              <a:buSzPts val="1700"/>
              <a:buFont typeface="Arial" panose="020B0604020202020204" pitchFamily="34" charset="0"/>
              <a:buChar char="•"/>
            </a:pPr>
            <a:r>
              <a:rPr lang="en-US" sz="1800" dirty="0"/>
              <a:t>The element selector selects elements based on the element name.</a:t>
            </a:r>
            <a:endParaRPr sz="1800" b="1" dirty="0"/>
          </a:p>
          <a:p>
            <a:pPr marL="662940" lvl="1" indent="-342900" algn="just" rtl="0">
              <a:spcBef>
                <a:spcPts val="370"/>
              </a:spcBef>
              <a:spcAft>
                <a:spcPts val="0"/>
              </a:spcAft>
              <a:buSzPts val="2040"/>
              <a:buFont typeface="Arial" panose="020B0604020202020204" pitchFamily="34" charset="0"/>
              <a:buChar char="•"/>
            </a:pPr>
            <a:r>
              <a:rPr lang="en-US" sz="2400" b="1" dirty="0"/>
              <a:t>The id selector</a:t>
            </a:r>
            <a:endParaRPr sz="2400" dirty="0"/>
          </a:p>
          <a:p>
            <a:pPr marL="880110" lvl="2" indent="-285750" algn="just" rtl="0">
              <a:spcBef>
                <a:spcPts val="370"/>
              </a:spcBef>
              <a:spcAft>
                <a:spcPts val="0"/>
              </a:spcAft>
              <a:buSzPts val="1700"/>
              <a:buFont typeface="Arial" panose="020B0604020202020204" pitchFamily="34" charset="0"/>
              <a:buChar char="•"/>
            </a:pPr>
            <a:r>
              <a:rPr lang="en-US" sz="1800" dirty="0"/>
              <a:t>The id selector uses the id attribute of an HTML tag to find the specific element.</a:t>
            </a:r>
            <a:endParaRPr sz="1800" b="1" dirty="0"/>
          </a:p>
          <a:p>
            <a:pPr marL="662940" lvl="1" indent="-342900" algn="just" rtl="0">
              <a:spcBef>
                <a:spcPts val="370"/>
              </a:spcBef>
              <a:spcAft>
                <a:spcPts val="0"/>
              </a:spcAft>
              <a:buSzPts val="2040"/>
              <a:buFont typeface="Arial" panose="020B0604020202020204" pitchFamily="34" charset="0"/>
              <a:buChar char="•"/>
            </a:pPr>
            <a:r>
              <a:rPr lang="en-US" sz="2400" b="1" dirty="0"/>
              <a:t>The class selector</a:t>
            </a:r>
            <a:endParaRPr sz="2400" dirty="0"/>
          </a:p>
          <a:p>
            <a:pPr marL="880110" lvl="2" indent="-285750" algn="just" rtl="0">
              <a:spcBef>
                <a:spcPts val="370"/>
              </a:spcBef>
              <a:spcAft>
                <a:spcPts val="0"/>
              </a:spcAft>
              <a:buSzPts val="1700"/>
              <a:buFont typeface="Arial" panose="020B0604020202020204" pitchFamily="34" charset="0"/>
              <a:buChar char="•"/>
            </a:pPr>
            <a:r>
              <a:rPr lang="en-US" sz="1800" dirty="0"/>
              <a:t>The class selector finds elements with the specific class.</a:t>
            </a:r>
            <a:endParaRPr sz="1800"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box dimensions</a:t>
            </a:r>
            <a:endParaRPr lang="en-US" dirty="0"/>
          </a:p>
        </p:txBody>
      </p:sp>
      <p:sp>
        <p:nvSpPr>
          <p:cNvPr id="3" name="Content Placeholder 2"/>
          <p:cNvSpPr>
            <a:spLocks noGrp="1"/>
          </p:cNvSpPr>
          <p:nvPr>
            <p:ph sz="quarter" idx="1"/>
          </p:nvPr>
        </p:nvSpPr>
        <p:spPr/>
        <p:txBody>
          <a:bodyPr>
            <a:normAutofit/>
          </a:bodyPr>
          <a:lstStyle/>
          <a:p>
            <a:pPr algn="just"/>
            <a:r>
              <a:rPr lang="en-US" dirty="0" smtClean="0"/>
              <a:t>We can </a:t>
            </a:r>
            <a:r>
              <a:rPr lang="en-US" dirty="0"/>
              <a:t>use the </a:t>
            </a:r>
            <a:r>
              <a:rPr lang="en-US" b="1" i="1" dirty="0"/>
              <a:t>width</a:t>
            </a:r>
            <a:r>
              <a:rPr lang="en-US" dirty="0"/>
              <a:t> and </a:t>
            </a:r>
            <a:r>
              <a:rPr lang="en-US" b="1" i="1" dirty="0"/>
              <a:t>height</a:t>
            </a:r>
            <a:r>
              <a:rPr lang="en-US" dirty="0"/>
              <a:t> properties </a:t>
            </a:r>
            <a:r>
              <a:rPr lang="en-US" dirty="0" smtClean="0"/>
              <a:t>to make </a:t>
            </a:r>
            <a:r>
              <a:rPr lang="en-US" dirty="0"/>
              <a:t>the </a:t>
            </a:r>
            <a:r>
              <a:rPr lang="en-US" b="1" dirty="0">
                <a:solidFill>
                  <a:srgbClr val="FF0000"/>
                </a:solidFill>
              </a:rPr>
              <a:t>content area </a:t>
            </a:r>
            <a:r>
              <a:rPr lang="en-US" dirty="0"/>
              <a:t>of </a:t>
            </a:r>
            <a:r>
              <a:rPr lang="en-US" dirty="0" smtClean="0"/>
              <a:t>an </a:t>
            </a:r>
            <a:r>
              <a:rPr lang="en-US" dirty="0"/>
              <a:t>element a specific width or height</a:t>
            </a:r>
            <a:r>
              <a:rPr lang="en-US" dirty="0" smtClean="0"/>
              <a:t>.</a:t>
            </a:r>
          </a:p>
          <a:p>
            <a:pPr algn="just"/>
            <a:r>
              <a:rPr lang="en-US" dirty="0"/>
              <a:t>By default, the width and height of a </a:t>
            </a:r>
            <a:r>
              <a:rPr lang="en-US" i="1" dirty="0"/>
              <a:t>block</a:t>
            </a:r>
            <a:r>
              <a:rPr lang="en-US" dirty="0"/>
              <a:t> element is calculated automatically by the browser (the default is </a:t>
            </a:r>
            <a:r>
              <a:rPr lang="en-US" b="1" i="1" dirty="0"/>
              <a:t>auto</a:t>
            </a:r>
            <a:r>
              <a:rPr lang="en-US" dirty="0"/>
              <a:t> value)</a:t>
            </a:r>
          </a:p>
          <a:p>
            <a:pPr algn="just"/>
            <a:r>
              <a:rPr lang="en-US" dirty="0"/>
              <a:t>It will be as wide as the browser window or other containing block element, and as tall as necessary to fit the content</a:t>
            </a:r>
            <a:r>
              <a:rPr lang="en-US" dirty="0" smtClean="0"/>
              <a:t>.</a:t>
            </a:r>
          </a:p>
          <a:p>
            <a:pPr algn="just"/>
            <a:r>
              <a:rPr lang="en-US" dirty="0" smtClean="0"/>
              <a:t>Example,</a:t>
            </a:r>
          </a:p>
          <a:p>
            <a:pPr algn="just"/>
            <a:r>
              <a:rPr lang="en-US" dirty="0" smtClean="0"/>
              <a:t>P{width:50px;}</a:t>
            </a:r>
          </a:p>
        </p:txBody>
      </p:sp>
    </p:spTree>
    <p:extLst>
      <p:ext uri="{BB962C8B-B14F-4D97-AF65-F5344CB8AC3E}">
        <p14:creationId xmlns:p14="http://schemas.microsoft.com/office/powerpoint/2010/main" val="4955813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The </a:t>
            </a:r>
            <a:r>
              <a:rPr lang="en-US" b="1" i="1" dirty="0" smtClean="0"/>
              <a:t>Width</a:t>
            </a:r>
            <a:r>
              <a:rPr lang="en-US" dirty="0" smtClean="0"/>
              <a:t> property</a:t>
            </a:r>
            <a:endParaRPr lang="en-US" dirty="0"/>
          </a:p>
          <a:p>
            <a:pPr lvl="1" algn="just"/>
            <a:r>
              <a:rPr lang="en-US" dirty="0"/>
              <a:t>Values: length measurement | percentage | auto | inherit</a:t>
            </a:r>
          </a:p>
          <a:p>
            <a:pPr lvl="1" algn="just"/>
            <a:r>
              <a:rPr lang="en-US" dirty="0"/>
              <a:t>Default: auto</a:t>
            </a:r>
          </a:p>
          <a:p>
            <a:pPr lvl="1" algn="just"/>
            <a:r>
              <a:rPr lang="en-US" dirty="0"/>
              <a:t>Applies to: block-level elements and replaced inline elements (such as images)</a:t>
            </a:r>
          </a:p>
          <a:p>
            <a:pPr lvl="1" algn="just"/>
            <a:r>
              <a:rPr lang="en-US" dirty="0"/>
              <a:t>Inherits: no</a:t>
            </a:r>
          </a:p>
          <a:p>
            <a:pPr algn="just"/>
            <a:r>
              <a:rPr lang="en-US" dirty="0" smtClean="0"/>
              <a:t>The </a:t>
            </a:r>
            <a:r>
              <a:rPr lang="en-US" b="1" i="1" dirty="0" smtClean="0"/>
              <a:t>Height</a:t>
            </a:r>
            <a:r>
              <a:rPr lang="en-US" dirty="0" smtClean="0"/>
              <a:t> property</a:t>
            </a:r>
            <a:endParaRPr lang="en-US" dirty="0"/>
          </a:p>
          <a:p>
            <a:pPr lvl="1" algn="just"/>
            <a:r>
              <a:rPr lang="en-US" dirty="0"/>
              <a:t>Values: length measurement | percentage | auto | inherit</a:t>
            </a:r>
          </a:p>
          <a:p>
            <a:pPr lvl="1" algn="just"/>
            <a:r>
              <a:rPr lang="en-US" dirty="0"/>
              <a:t>Default: auto</a:t>
            </a:r>
          </a:p>
          <a:p>
            <a:pPr lvl="1" algn="just"/>
            <a:r>
              <a:rPr lang="en-US" dirty="0"/>
              <a:t>Applies to: block-level elements and replaced inline elements (such as images)</a:t>
            </a:r>
          </a:p>
          <a:p>
            <a:pPr lvl="1" algn="just"/>
            <a:r>
              <a:rPr lang="en-US" dirty="0"/>
              <a:t>Inherits: no</a:t>
            </a:r>
          </a:p>
          <a:p>
            <a:pPr algn="just"/>
            <a:endParaRPr lang="en-US" dirty="0"/>
          </a:p>
        </p:txBody>
      </p:sp>
    </p:spTree>
    <p:extLst>
      <p:ext uri="{BB962C8B-B14F-4D97-AF65-F5344CB8AC3E}">
        <p14:creationId xmlns:p14="http://schemas.microsoft.com/office/powerpoint/2010/main" val="38168620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izing </a:t>
            </a:r>
            <a:r>
              <a:rPr lang="en-US" dirty="0"/>
              <a:t>the content </a:t>
            </a:r>
            <a:r>
              <a:rPr lang="en-US" dirty="0" smtClean="0"/>
              <a:t>box</a:t>
            </a:r>
            <a:endParaRPr lang="en-US" dirty="0"/>
          </a:p>
        </p:txBody>
      </p:sp>
      <p:sp>
        <p:nvSpPr>
          <p:cNvPr id="3" name="Content Placeholder 2"/>
          <p:cNvSpPr>
            <a:spLocks noGrp="1"/>
          </p:cNvSpPr>
          <p:nvPr>
            <p:ph sz="quarter" idx="1"/>
          </p:nvPr>
        </p:nvSpPr>
        <p:spPr/>
        <p:txBody>
          <a:bodyPr>
            <a:normAutofit/>
          </a:bodyPr>
          <a:lstStyle/>
          <a:p>
            <a:pPr algn="just"/>
            <a:r>
              <a:rPr lang="en-US" dirty="0"/>
              <a:t>By </a:t>
            </a:r>
            <a:r>
              <a:rPr lang="en-US" dirty="0" smtClean="0"/>
              <a:t>default, the width </a:t>
            </a:r>
            <a:r>
              <a:rPr lang="en-US" dirty="0"/>
              <a:t>and height properties are applied to the content box. </a:t>
            </a:r>
            <a:endParaRPr lang="en-US" dirty="0" smtClean="0"/>
          </a:p>
          <a:p>
            <a:pPr algn="just"/>
            <a:r>
              <a:rPr lang="en-US" dirty="0" smtClean="0"/>
              <a:t>That </a:t>
            </a:r>
            <a:r>
              <a:rPr lang="en-US" dirty="0"/>
              <a:t>means that the </a:t>
            </a:r>
            <a:r>
              <a:rPr lang="en-US" b="1" dirty="0"/>
              <a:t>resulting size </a:t>
            </a:r>
            <a:r>
              <a:rPr lang="en-US" dirty="0"/>
              <a:t>of the element will be </a:t>
            </a:r>
            <a:r>
              <a:rPr lang="en-US" dirty="0" smtClean="0"/>
              <a:t>the dimensions we </a:t>
            </a:r>
            <a:r>
              <a:rPr lang="en-US" dirty="0"/>
              <a:t>specify plus the amount of padding and borders that </a:t>
            </a:r>
            <a:r>
              <a:rPr lang="en-US" dirty="0" smtClean="0"/>
              <a:t>have been </a:t>
            </a:r>
            <a:r>
              <a:rPr lang="en-US" dirty="0"/>
              <a:t>added to the element</a:t>
            </a:r>
            <a:r>
              <a:rPr lang="en-US" dirty="0" smtClean="0"/>
              <a:t>.</a:t>
            </a:r>
          </a:p>
          <a:p>
            <a:pPr lvl="1" algn="just"/>
            <a:r>
              <a:rPr lang="en-US" sz="1500" b="1" dirty="0">
                <a:solidFill>
                  <a:srgbClr val="00B050"/>
                </a:solidFill>
              </a:rPr>
              <a:t>Resulting Width = content + padding-left + padding-right + border-left + border-right + margin-left + margin-right</a:t>
            </a:r>
          </a:p>
          <a:p>
            <a:pPr algn="just"/>
            <a:r>
              <a:rPr lang="en-US" dirty="0" smtClean="0"/>
              <a:t>All </a:t>
            </a:r>
            <a:r>
              <a:rPr lang="en-US" dirty="0"/>
              <a:t>current browsers interpret width and height </a:t>
            </a:r>
            <a:r>
              <a:rPr lang="en-US" dirty="0" smtClean="0"/>
              <a:t>values this way by default</a:t>
            </a:r>
          </a:p>
        </p:txBody>
      </p:sp>
    </p:spTree>
    <p:extLst>
      <p:ext uri="{BB962C8B-B14F-4D97-AF65-F5344CB8AC3E}">
        <p14:creationId xmlns:p14="http://schemas.microsoft.com/office/powerpoint/2010/main" val="14289436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a:t>p {</a:t>
            </a:r>
            <a:br>
              <a:rPr lang="en-US" dirty="0"/>
            </a:br>
            <a:r>
              <a:rPr lang="en-US" dirty="0"/>
              <a:t>background: #c2f670;</a:t>
            </a:r>
            <a:br>
              <a:rPr lang="en-US" dirty="0"/>
            </a:br>
            <a:r>
              <a:rPr lang="en-US" dirty="0"/>
              <a:t>width: 500px;</a:t>
            </a:r>
            <a:br>
              <a:rPr lang="en-US" dirty="0"/>
            </a:br>
            <a:r>
              <a:rPr lang="en-US" dirty="0"/>
              <a:t>height: 150px;</a:t>
            </a:r>
            <a:br>
              <a:rPr lang="en-US" dirty="0"/>
            </a:br>
            <a:r>
              <a:rPr lang="en-US" dirty="0"/>
              <a:t>padding: 20px;</a:t>
            </a:r>
            <a:br>
              <a:rPr lang="en-US" dirty="0"/>
            </a:br>
            <a:r>
              <a:rPr lang="en-US" dirty="0"/>
              <a:t>border: 2px solid gray;</a:t>
            </a:r>
            <a:br>
              <a:rPr lang="en-US" dirty="0"/>
            </a:br>
            <a:r>
              <a:rPr lang="en-US" dirty="0"/>
              <a:t>margin: 20px;</a:t>
            </a:r>
            <a:br>
              <a:rPr lang="en-US" dirty="0"/>
            </a:br>
            <a:r>
              <a:rPr lang="en-US" dirty="0" smtClean="0"/>
              <a:t>}</a:t>
            </a:r>
          </a:p>
          <a:p>
            <a:r>
              <a:rPr lang="en-US" dirty="0"/>
              <a:t>The </a:t>
            </a:r>
            <a:r>
              <a:rPr lang="en-US" b="1" dirty="0"/>
              <a:t>resulting width </a:t>
            </a:r>
            <a:r>
              <a:rPr lang="en-US" dirty="0"/>
              <a:t>of the </a:t>
            </a:r>
            <a:r>
              <a:rPr lang="en-US" dirty="0" smtClean="0"/>
              <a:t>element box is calculated as 20px </a:t>
            </a:r>
            <a:r>
              <a:rPr lang="en-US" dirty="0"/>
              <a:t>+ 2px + 20px + 500px width + 20px + 2px + 20px = 584 pixels</a:t>
            </a:r>
          </a:p>
        </p:txBody>
      </p:sp>
    </p:spTree>
    <p:extLst>
      <p:ext uri="{BB962C8B-B14F-4D97-AF65-F5344CB8AC3E}">
        <p14:creationId xmlns:p14="http://schemas.microsoft.com/office/powerpoint/2010/main" val="1317856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a:t>p {</a:t>
            </a:r>
            <a:br>
              <a:rPr lang="en-US" dirty="0"/>
            </a:br>
            <a:r>
              <a:rPr lang="en-US" dirty="0"/>
              <a:t>background: #c2f670;</a:t>
            </a:r>
            <a:br>
              <a:rPr lang="en-US" dirty="0"/>
            </a:br>
            <a:r>
              <a:rPr lang="en-US" dirty="0"/>
              <a:t>width: 500px;</a:t>
            </a:r>
            <a:br>
              <a:rPr lang="en-US" dirty="0"/>
            </a:br>
            <a:r>
              <a:rPr lang="en-US" dirty="0"/>
              <a:t>height: 150px;</a:t>
            </a:r>
            <a:br>
              <a:rPr lang="en-US" dirty="0"/>
            </a:br>
            <a:r>
              <a:rPr lang="en-US" dirty="0"/>
              <a:t>padding: 20px;</a:t>
            </a:r>
            <a:br>
              <a:rPr lang="en-US" dirty="0"/>
            </a:br>
            <a:r>
              <a:rPr lang="en-US" dirty="0"/>
              <a:t>border: 2px solid gray;</a:t>
            </a:r>
            <a:br>
              <a:rPr lang="en-US" dirty="0"/>
            </a:br>
            <a:r>
              <a:rPr lang="en-US" dirty="0"/>
              <a:t>margin: 20px;</a:t>
            </a:r>
            <a:br>
              <a:rPr lang="en-US" dirty="0"/>
            </a:br>
            <a:r>
              <a:rPr lang="en-US" dirty="0" smtClean="0"/>
              <a:t>}</a:t>
            </a:r>
          </a:p>
          <a:p>
            <a:r>
              <a:rPr lang="en-US" dirty="0" smtClean="0"/>
              <a:t>=</a:t>
            </a:r>
            <a:endParaRPr lang="en-US" dirty="0"/>
          </a:p>
        </p:txBody>
      </p:sp>
    </p:spTree>
    <p:extLst>
      <p:ext uri="{BB962C8B-B14F-4D97-AF65-F5344CB8AC3E}">
        <p14:creationId xmlns:p14="http://schemas.microsoft.com/office/powerpoint/2010/main" val="1893353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border box model</a:t>
            </a:r>
            <a:endParaRPr lang="en-US" dirty="0"/>
          </a:p>
        </p:txBody>
      </p:sp>
      <p:sp>
        <p:nvSpPr>
          <p:cNvPr id="3" name="Content Placeholder 2"/>
          <p:cNvSpPr>
            <a:spLocks noGrp="1"/>
          </p:cNvSpPr>
          <p:nvPr>
            <p:ph sz="quarter" idx="1"/>
          </p:nvPr>
        </p:nvSpPr>
        <p:spPr/>
        <p:txBody>
          <a:bodyPr anchor="t"/>
          <a:lstStyle/>
          <a:p>
            <a:r>
              <a:rPr lang="en-US" smtClean="0"/>
              <a:t>The </a:t>
            </a:r>
            <a:r>
              <a:rPr lang="en-US" dirty="0"/>
              <a:t>new box-sizing property in CSS3 applies the width and height values to the border box, which includes the </a:t>
            </a:r>
            <a:r>
              <a:rPr lang="en-US" b="1" dirty="0">
                <a:solidFill>
                  <a:srgbClr val="00B050"/>
                </a:solidFill>
              </a:rPr>
              <a:t>content, padding, and border</a:t>
            </a:r>
            <a:r>
              <a:rPr lang="en-US" dirty="0"/>
              <a:t>. </a:t>
            </a:r>
            <a:endParaRPr lang="en-US" dirty="0" smtClean="0"/>
          </a:p>
          <a:p>
            <a:r>
              <a:rPr lang="en-US" dirty="0"/>
              <a:t>If we set an element's width to 100 pixels, that 100 pixels will include any border or padding you added, and the content box will shrink to absorb that extra width.</a:t>
            </a:r>
          </a:p>
          <a:p>
            <a:r>
              <a:rPr lang="en-US" dirty="0" smtClean="0"/>
              <a:t>Because it </a:t>
            </a:r>
            <a:r>
              <a:rPr lang="en-US" dirty="0"/>
              <a:t>is not the default browser behavior, </a:t>
            </a:r>
            <a:r>
              <a:rPr lang="en-US" dirty="0" smtClean="0"/>
              <a:t>it needs </a:t>
            </a:r>
            <a:r>
              <a:rPr lang="en-US" dirty="0"/>
              <a:t>to </a:t>
            </a:r>
            <a:r>
              <a:rPr lang="en-US" dirty="0" smtClean="0"/>
              <a:t>be explicitly set as </a:t>
            </a:r>
            <a:r>
              <a:rPr lang="en-US" b="1" i="1" dirty="0" smtClean="0"/>
              <a:t>box-sizing</a:t>
            </a:r>
            <a:r>
              <a:rPr lang="en-US" b="1" i="1" dirty="0"/>
              <a:t>: border-box</a:t>
            </a:r>
            <a:r>
              <a:rPr lang="en-US" dirty="0"/>
              <a:t> in the style sheet</a:t>
            </a:r>
            <a:r>
              <a:rPr lang="en-US" dirty="0" smtClean="0"/>
              <a:t>.</a:t>
            </a:r>
          </a:p>
          <a:p>
            <a:endParaRPr lang="en-US" dirty="0" smtClean="0"/>
          </a:p>
        </p:txBody>
      </p:sp>
    </p:spTree>
    <p:extLst>
      <p:ext uri="{BB962C8B-B14F-4D97-AF65-F5344CB8AC3E}">
        <p14:creationId xmlns:p14="http://schemas.microsoft.com/office/powerpoint/2010/main" val="9084094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box-sizing CSS property sets how the total width and height of an element is calculated.</a:t>
            </a:r>
            <a:endParaRPr lang="en-US" dirty="0" smtClean="0"/>
          </a:p>
          <a:p>
            <a:r>
              <a:rPr lang="en-US" dirty="0" smtClean="0"/>
              <a:t>box-sizing</a:t>
            </a:r>
          </a:p>
          <a:p>
            <a:pPr lvl="1"/>
            <a:r>
              <a:rPr lang="en-US" dirty="0" smtClean="0"/>
              <a:t>Values</a:t>
            </a:r>
            <a:r>
              <a:rPr lang="en-US" dirty="0"/>
              <a:t>: content-box | </a:t>
            </a:r>
            <a:r>
              <a:rPr lang="en-US" dirty="0" smtClean="0"/>
              <a:t>border-box</a:t>
            </a:r>
          </a:p>
          <a:p>
            <a:pPr lvl="1"/>
            <a:r>
              <a:rPr lang="en-US" dirty="0" smtClean="0"/>
              <a:t>Default</a:t>
            </a:r>
            <a:r>
              <a:rPr lang="en-US" dirty="0"/>
              <a:t>: </a:t>
            </a:r>
            <a:r>
              <a:rPr lang="en-US" b="1" dirty="0" smtClean="0"/>
              <a:t>content-box</a:t>
            </a:r>
          </a:p>
          <a:p>
            <a:pPr lvl="1"/>
            <a:r>
              <a:rPr lang="en-US" dirty="0" smtClean="0"/>
              <a:t>Applies </a:t>
            </a:r>
            <a:r>
              <a:rPr lang="en-US" dirty="0"/>
              <a:t>to: all </a:t>
            </a:r>
            <a:r>
              <a:rPr lang="en-US" dirty="0" smtClean="0"/>
              <a:t>elements</a:t>
            </a:r>
          </a:p>
          <a:p>
            <a:pPr lvl="1"/>
            <a:r>
              <a:rPr lang="en-US" dirty="0" smtClean="0"/>
              <a:t>Inherits</a:t>
            </a:r>
            <a:r>
              <a:rPr lang="en-US" dirty="0"/>
              <a:t>: no</a:t>
            </a:r>
          </a:p>
        </p:txBody>
      </p:sp>
    </p:spTree>
    <p:extLst>
      <p:ext uri="{BB962C8B-B14F-4D97-AF65-F5344CB8AC3E}">
        <p14:creationId xmlns:p14="http://schemas.microsoft.com/office/powerpoint/2010/main" val="35785645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height</a:t>
            </a:r>
            <a:endParaRPr lang="en-US" dirty="0"/>
          </a:p>
        </p:txBody>
      </p:sp>
      <p:sp>
        <p:nvSpPr>
          <p:cNvPr id="3" name="Content Placeholder 2"/>
          <p:cNvSpPr>
            <a:spLocks noGrp="1"/>
          </p:cNvSpPr>
          <p:nvPr>
            <p:ph sz="quarter" idx="1"/>
          </p:nvPr>
        </p:nvSpPr>
        <p:spPr/>
        <p:txBody>
          <a:bodyPr>
            <a:normAutofit/>
          </a:bodyPr>
          <a:lstStyle/>
          <a:p>
            <a:pPr lvl="0" algn="just"/>
            <a:r>
              <a:rPr lang="en-US" dirty="0" smtClean="0"/>
              <a:t>In general practice, it is less common to specify the height of elements. </a:t>
            </a:r>
          </a:p>
          <a:p>
            <a:pPr algn="just"/>
            <a:r>
              <a:rPr lang="en-US" dirty="0" smtClean="0"/>
              <a:t>It is </a:t>
            </a:r>
            <a:r>
              <a:rPr lang="en-US" dirty="0"/>
              <a:t>more in keeping with the nature of the medium to allow the height to </a:t>
            </a:r>
            <a:r>
              <a:rPr lang="en-US" dirty="0" smtClean="0"/>
              <a:t>be calculated </a:t>
            </a:r>
            <a:r>
              <a:rPr lang="en-US" dirty="0"/>
              <a:t>automatically, allowing the element box to change based on </a:t>
            </a:r>
            <a:r>
              <a:rPr lang="en-US" dirty="0" smtClean="0"/>
              <a:t>the font </a:t>
            </a:r>
            <a:r>
              <a:rPr lang="en-US" dirty="0"/>
              <a:t>size, user settings, or other factors. </a:t>
            </a:r>
            <a:endParaRPr lang="en-US" dirty="0" smtClean="0"/>
          </a:p>
          <a:p>
            <a:pPr algn="just"/>
            <a:r>
              <a:rPr lang="en-US" dirty="0" smtClean="0"/>
              <a:t>If </a:t>
            </a:r>
            <a:r>
              <a:rPr lang="en-US" dirty="0"/>
              <a:t>you do specify a height for </a:t>
            </a:r>
            <a:r>
              <a:rPr lang="en-US" dirty="0" smtClean="0"/>
              <a:t>an element </a:t>
            </a:r>
            <a:r>
              <a:rPr lang="en-US" dirty="0"/>
              <a:t>containing text, be sure to also consider what happens should </a:t>
            </a:r>
            <a:r>
              <a:rPr lang="en-US" dirty="0" smtClean="0"/>
              <a:t>the content </a:t>
            </a:r>
            <a:r>
              <a:rPr lang="en-US" dirty="0"/>
              <a:t>not fit. </a:t>
            </a:r>
            <a:endParaRPr lang="en-US" dirty="0" smtClean="0"/>
          </a:p>
          <a:p>
            <a:r>
              <a:rPr lang="en-US" dirty="0"/>
              <a:t>I</a:t>
            </a:r>
            <a:r>
              <a:rPr lang="en-US" dirty="0" smtClean="0"/>
              <a:t>t </a:t>
            </a:r>
            <a:r>
              <a:rPr lang="en-US" dirty="0"/>
              <a:t>is </a:t>
            </a:r>
            <a:r>
              <a:rPr lang="en-US" dirty="0" smtClean="0"/>
              <a:t>possible </a:t>
            </a:r>
            <a:r>
              <a:rPr lang="en-US" dirty="0"/>
              <a:t>to specify what to do with the content that doesn’t fit, using the </a:t>
            </a:r>
            <a:r>
              <a:rPr lang="en-US" dirty="0" smtClean="0"/>
              <a:t>overflow property.</a:t>
            </a:r>
          </a:p>
          <a:p>
            <a:pPr marL="240030" lvl="1" indent="0">
              <a:buNone/>
            </a:pPr>
            <a:r>
              <a:rPr lang="en-US" sz="2100" i="1" dirty="0"/>
              <a:t>Reading assignment: </a:t>
            </a:r>
            <a:r>
              <a:rPr lang="en-US" sz="2100" dirty="0"/>
              <a:t>Overflow property</a:t>
            </a:r>
          </a:p>
        </p:txBody>
      </p:sp>
    </p:spTree>
    <p:extLst>
      <p:ext uri="{BB962C8B-B14F-4D97-AF65-F5344CB8AC3E}">
        <p14:creationId xmlns:p14="http://schemas.microsoft.com/office/powerpoint/2010/main" val="18717418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endParaRPr lang="en-US" dirty="0"/>
          </a:p>
        </p:txBody>
      </p:sp>
      <p:sp>
        <p:nvSpPr>
          <p:cNvPr id="3" name="Content Placeholder 2"/>
          <p:cNvSpPr>
            <a:spLocks noGrp="1"/>
          </p:cNvSpPr>
          <p:nvPr>
            <p:ph sz="quarter" idx="1"/>
          </p:nvPr>
        </p:nvSpPr>
        <p:spPr/>
        <p:txBody>
          <a:bodyPr>
            <a:normAutofit/>
          </a:bodyPr>
          <a:lstStyle/>
          <a:p>
            <a:pPr algn="just"/>
            <a:r>
              <a:rPr lang="en-US" b="1" dirty="0" smtClean="0"/>
              <a:t>Padding </a:t>
            </a:r>
            <a:r>
              <a:rPr lang="en-US" dirty="0" smtClean="0"/>
              <a:t>is </a:t>
            </a:r>
            <a:r>
              <a:rPr lang="en-US" dirty="0"/>
              <a:t>used to create space around an element's content, inside of any </a:t>
            </a:r>
            <a:r>
              <a:rPr lang="en-US" dirty="0" smtClean="0"/>
              <a:t>defined borders.</a:t>
            </a:r>
          </a:p>
          <a:p>
            <a:pPr algn="just"/>
            <a:r>
              <a:rPr lang="en-US" dirty="0"/>
              <a:t>The </a:t>
            </a:r>
            <a:r>
              <a:rPr lang="en-US" i="1" dirty="0">
                <a:solidFill>
                  <a:srgbClr val="FF0000"/>
                </a:solidFill>
              </a:rPr>
              <a:t>padding</a:t>
            </a:r>
            <a:r>
              <a:rPr lang="en-US" dirty="0"/>
              <a:t> property is a shorthand property for the following individual padding </a:t>
            </a:r>
            <a:r>
              <a:rPr lang="en-US" dirty="0" smtClean="0"/>
              <a:t>properties: </a:t>
            </a:r>
            <a:r>
              <a:rPr lang="en-US" b="1" i="1" dirty="0" smtClean="0"/>
              <a:t>padding-top, padding-right, padding-bottom </a:t>
            </a:r>
            <a:r>
              <a:rPr lang="en-US" dirty="0" smtClean="0"/>
              <a:t>and</a:t>
            </a:r>
            <a:r>
              <a:rPr lang="en-US" b="1" i="1" dirty="0" smtClean="0"/>
              <a:t> padding-left</a:t>
            </a:r>
          </a:p>
          <a:p>
            <a:pPr fontAlgn="base"/>
            <a:r>
              <a:rPr lang="en-US" dirty="0" smtClean="0"/>
              <a:t>Padding</a:t>
            </a:r>
            <a:endParaRPr lang="en-US" sz="1658" dirty="0"/>
          </a:p>
          <a:p>
            <a:pPr lvl="1" fontAlgn="base"/>
            <a:r>
              <a:rPr lang="en-US" dirty="0" smtClean="0"/>
              <a:t>Values: length measurement | percentage | inherit</a:t>
            </a:r>
            <a:endParaRPr lang="en-US" sz="1530" dirty="0"/>
          </a:p>
          <a:p>
            <a:pPr lvl="1" fontAlgn="base"/>
            <a:r>
              <a:rPr lang="en-US" dirty="0" smtClean="0"/>
              <a:t>Default: 0</a:t>
            </a:r>
            <a:endParaRPr lang="en-US" sz="1530" dirty="0"/>
          </a:p>
          <a:p>
            <a:pPr lvl="1" fontAlgn="base"/>
            <a:r>
              <a:rPr lang="en-US" dirty="0" smtClean="0"/>
              <a:t>Applies to: all elements</a:t>
            </a:r>
            <a:endParaRPr lang="en-US" sz="1530" dirty="0"/>
          </a:p>
          <a:p>
            <a:pPr lvl="1" fontAlgn="base"/>
            <a:r>
              <a:rPr lang="en-US" dirty="0" smtClean="0"/>
              <a:t>Inherits: no</a:t>
            </a:r>
            <a:endParaRPr lang="en-US" sz="1530" dirty="0"/>
          </a:p>
          <a:p>
            <a:endParaRPr lang="en-US" dirty="0"/>
          </a:p>
          <a:p>
            <a:pPr algn="just"/>
            <a:endParaRPr lang="en-US" dirty="0"/>
          </a:p>
        </p:txBody>
      </p:sp>
    </p:spTree>
    <p:extLst>
      <p:ext uri="{BB962C8B-B14F-4D97-AF65-F5344CB8AC3E}">
        <p14:creationId xmlns:p14="http://schemas.microsoft.com/office/powerpoint/2010/main" val="38559288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lgn="just"/>
            <a:r>
              <a:rPr lang="en-US" dirty="0" smtClean="0"/>
              <a:t>The </a:t>
            </a:r>
            <a:r>
              <a:rPr lang="en-US" i="1" dirty="0" smtClean="0">
                <a:solidFill>
                  <a:srgbClr val="FF0000"/>
                </a:solidFill>
              </a:rPr>
              <a:t>padding</a:t>
            </a:r>
            <a:r>
              <a:rPr lang="en-US" dirty="0" smtClean="0"/>
              <a:t> property is a shorthand property for the following individual padding properties: </a:t>
            </a:r>
            <a:r>
              <a:rPr lang="en-US" b="1" i="1" dirty="0" smtClean="0"/>
              <a:t>padding-top, padding-right, padding-bottom </a:t>
            </a:r>
            <a:r>
              <a:rPr lang="en-US" dirty="0" smtClean="0"/>
              <a:t>and</a:t>
            </a:r>
            <a:r>
              <a:rPr lang="en-US" b="1" i="1" dirty="0" smtClean="0"/>
              <a:t> padding-left</a:t>
            </a:r>
          </a:p>
          <a:p>
            <a:r>
              <a:rPr lang="en-US" dirty="0" smtClean="0"/>
              <a:t>p{</a:t>
            </a:r>
            <a:r>
              <a:rPr lang="en-US" dirty="0"/>
              <a:t/>
            </a:r>
            <a:br>
              <a:rPr lang="en-US" dirty="0"/>
            </a:br>
            <a:r>
              <a:rPr lang="en-US" b="1" i="1" dirty="0" smtClean="0"/>
              <a:t> </a:t>
            </a:r>
            <a:r>
              <a:rPr lang="en-US" dirty="0" smtClean="0"/>
              <a:t>padding-top:15%;</a:t>
            </a:r>
          </a:p>
          <a:p>
            <a:pPr lvl="1">
              <a:buNone/>
            </a:pPr>
            <a:r>
              <a:rPr lang="en-US" sz="1950" dirty="0"/>
              <a:t>padding-right:12px;</a:t>
            </a:r>
          </a:p>
          <a:p>
            <a:pPr lvl="1">
              <a:buNone/>
            </a:pPr>
            <a:r>
              <a:rPr lang="en-US" sz="1950" dirty="0"/>
              <a:t>padding-bottom :8px;</a:t>
            </a:r>
          </a:p>
          <a:p>
            <a:pPr lvl="1">
              <a:buNone/>
            </a:pPr>
            <a:r>
              <a:rPr lang="en-US" sz="1950" dirty="0"/>
              <a:t>padding-l</a:t>
            </a:r>
            <a:r>
              <a:rPr lang="en-US" dirty="0" smtClean="0"/>
              <a:t>eft:3%;</a:t>
            </a:r>
          </a:p>
          <a:p>
            <a:r>
              <a:rPr lang="en-US" dirty="0" smtClean="0"/>
              <a:t>}</a:t>
            </a:r>
            <a:endParaRPr lang="en-US" dirty="0"/>
          </a:p>
        </p:txBody>
      </p:sp>
    </p:spTree>
    <p:extLst>
      <p:ext uri="{BB962C8B-B14F-4D97-AF65-F5344CB8AC3E}">
        <p14:creationId xmlns:p14="http://schemas.microsoft.com/office/powerpoint/2010/main" val="364740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ct val="100000"/>
              <a:buFont typeface="Libre Franklin"/>
              <a:buNone/>
            </a:pPr>
            <a:r>
              <a:rPr lang="en-US"/>
              <a:t>Type selectors (element selectors)</a:t>
            </a:r>
            <a:endParaRPr/>
          </a:p>
        </p:txBody>
      </p:sp>
      <p:sp>
        <p:nvSpPr>
          <p:cNvPr id="258" name="Google Shape;258;p8"/>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59" name="Google Shape;259;p8"/>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
        <p:nvSpPr>
          <p:cNvPr id="257" name="Google Shape;257;p8"/>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483235" lvl="0" indent="-342900" algn="l" rtl="0">
              <a:spcBef>
                <a:spcPts val="0"/>
              </a:spcBef>
              <a:spcAft>
                <a:spcPts val="0"/>
              </a:spcAft>
              <a:buSzPts val="2210"/>
              <a:buFont typeface="Arial" panose="020B0604020202020204" pitchFamily="34" charset="0"/>
              <a:buChar char="•"/>
            </a:pPr>
            <a:endParaRPr dirty="0"/>
          </a:p>
          <a:p>
            <a:pPr lvl="0" algn="l" rtl="0">
              <a:spcBef>
                <a:spcPts val="580"/>
              </a:spcBef>
              <a:spcAft>
                <a:spcPts val="0"/>
              </a:spcAft>
              <a:buSzPts val="2210"/>
              <a:buFont typeface="Arial" panose="020B0604020202020204" pitchFamily="34" charset="0"/>
              <a:buChar char="•"/>
            </a:pPr>
            <a:r>
              <a:rPr lang="en-US" sz="2400" dirty="0"/>
              <a:t>The simplest selector is the name of an element called a </a:t>
            </a:r>
            <a:r>
              <a:rPr lang="en-US" sz="2400" b="1" dirty="0"/>
              <a:t>type selector</a:t>
            </a:r>
            <a:r>
              <a:rPr lang="en-US" sz="2400" dirty="0"/>
              <a:t>. </a:t>
            </a:r>
            <a:endParaRPr sz="2400" dirty="0"/>
          </a:p>
          <a:p>
            <a:pPr lvl="0" algn="l" rtl="0">
              <a:spcBef>
                <a:spcPts val="580"/>
              </a:spcBef>
              <a:spcAft>
                <a:spcPts val="0"/>
              </a:spcAft>
              <a:buSzPts val="2210"/>
              <a:buFont typeface="Arial" panose="020B0604020202020204" pitchFamily="34" charset="0"/>
              <a:buChar char="•"/>
            </a:pPr>
            <a:r>
              <a:rPr lang="en-US" sz="2400" dirty="0"/>
              <a:t> Type selectors match all instances of the element type in the document. </a:t>
            </a:r>
            <a:endParaRPr sz="2400" dirty="0"/>
          </a:p>
          <a:p>
            <a:pPr lvl="0" algn="l" rtl="0">
              <a:spcBef>
                <a:spcPts val="580"/>
              </a:spcBef>
              <a:spcAft>
                <a:spcPts val="0"/>
              </a:spcAft>
              <a:buSzPts val="2210"/>
              <a:buFont typeface="Arial" panose="020B0604020202020204" pitchFamily="34" charset="0"/>
              <a:buChar char="•"/>
            </a:pPr>
            <a:r>
              <a:rPr lang="en-US" sz="2400" dirty="0"/>
              <a:t>For example, the following rule matches all H1 elements in a document:</a:t>
            </a:r>
            <a:endParaRPr sz="2400" dirty="0"/>
          </a:p>
          <a:p>
            <a:pPr marL="662940" lvl="1" indent="-342900" algn="l" rtl="0">
              <a:spcBef>
                <a:spcPts val="370"/>
              </a:spcBef>
              <a:spcAft>
                <a:spcPts val="0"/>
              </a:spcAft>
              <a:buSzPts val="2040"/>
              <a:buFont typeface="Arial" panose="020B0604020202020204" pitchFamily="34" charset="0"/>
              <a:buChar char="•"/>
            </a:pPr>
            <a:r>
              <a:rPr lang="en-US" sz="2400" dirty="0"/>
              <a:t>H1 { font-family: Helvetica }</a:t>
            </a:r>
            <a:endParaRPr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ide-specific </a:t>
            </a:r>
            <a:r>
              <a:rPr lang="en-US" dirty="0"/>
              <a:t>properties</a:t>
            </a:r>
          </a:p>
        </p:txBody>
      </p:sp>
      <p:sp>
        <p:nvSpPr>
          <p:cNvPr id="3" name="Content Placeholder 2"/>
          <p:cNvSpPr>
            <a:spLocks noGrp="1"/>
          </p:cNvSpPr>
          <p:nvPr>
            <p:ph sz="quarter" idx="1"/>
          </p:nvPr>
        </p:nvSpPr>
        <p:spPr/>
        <p:txBody>
          <a:bodyPr>
            <a:normAutofit/>
          </a:bodyPr>
          <a:lstStyle/>
          <a:p>
            <a:pPr marL="128588" indent="-128588">
              <a:buFont typeface="Arial" panose="020B0604020202020204" pitchFamily="34" charset="0"/>
              <a:buChar char="•"/>
            </a:pPr>
            <a:r>
              <a:rPr lang="en-US" dirty="0"/>
              <a:t>When </a:t>
            </a:r>
            <a:r>
              <a:rPr lang="en-US" b="1" dirty="0"/>
              <a:t>one</a:t>
            </a:r>
            <a:r>
              <a:rPr lang="en-US" dirty="0"/>
              <a:t> value is specified, it applies the same width to </a:t>
            </a:r>
            <a:r>
              <a:rPr lang="en-US" b="1" dirty="0"/>
              <a:t>all four sides</a:t>
            </a:r>
            <a:r>
              <a:rPr lang="en-US" dirty="0"/>
              <a:t>. </a:t>
            </a:r>
            <a:endParaRPr lang="en-US" dirty="0" smtClean="0"/>
          </a:p>
          <a:p>
            <a:pPr marL="334328" lvl="1" indent="-128588">
              <a:buFont typeface="Arial" panose="020B0604020202020204" pitchFamily="34" charset="0"/>
              <a:buChar char="•"/>
            </a:pPr>
            <a:r>
              <a:rPr lang="en-US" i="1" dirty="0" smtClean="0"/>
              <a:t>Padding:90px;</a:t>
            </a:r>
            <a:endParaRPr lang="en-US" i="1" dirty="0"/>
          </a:p>
          <a:p>
            <a:pPr marL="128588" indent="-128588">
              <a:buFont typeface="Arial" panose="020B0604020202020204" pitchFamily="34" charset="0"/>
              <a:buChar char="•"/>
            </a:pPr>
            <a:r>
              <a:rPr lang="en-US" dirty="0"/>
              <a:t>When </a:t>
            </a:r>
            <a:r>
              <a:rPr lang="en-US" b="1" dirty="0"/>
              <a:t>two</a:t>
            </a:r>
            <a:r>
              <a:rPr lang="en-US" dirty="0"/>
              <a:t> values are specified, the first width applies to the </a:t>
            </a:r>
            <a:r>
              <a:rPr lang="en-US" b="1" dirty="0"/>
              <a:t>top </a:t>
            </a:r>
            <a:r>
              <a:rPr lang="en-US" dirty="0"/>
              <a:t>and</a:t>
            </a:r>
            <a:r>
              <a:rPr lang="en-US" b="1" dirty="0"/>
              <a:t> bottom</a:t>
            </a:r>
            <a:r>
              <a:rPr lang="en-US" dirty="0"/>
              <a:t>, the second to the </a:t>
            </a:r>
            <a:r>
              <a:rPr lang="en-US" b="1" dirty="0"/>
              <a:t>left </a:t>
            </a:r>
            <a:r>
              <a:rPr lang="en-US" dirty="0"/>
              <a:t>and </a:t>
            </a:r>
            <a:r>
              <a:rPr lang="en-US" b="1" dirty="0"/>
              <a:t>right</a:t>
            </a:r>
            <a:r>
              <a:rPr lang="en-US" dirty="0"/>
              <a:t>. </a:t>
            </a:r>
            <a:endParaRPr lang="en-US" dirty="0" smtClean="0"/>
          </a:p>
          <a:p>
            <a:pPr marL="334328" lvl="1" indent="-128588">
              <a:buFont typeface="Arial" panose="020B0604020202020204" pitchFamily="34" charset="0"/>
              <a:buChar char="•"/>
            </a:pPr>
            <a:r>
              <a:rPr lang="en-US" i="1" dirty="0" smtClean="0"/>
              <a:t>Padding:90px 60px;</a:t>
            </a:r>
            <a:endParaRPr lang="en-US" i="1" dirty="0"/>
          </a:p>
          <a:p>
            <a:pPr marL="128588" indent="-128588">
              <a:buFont typeface="Arial" panose="020B0604020202020204" pitchFamily="34" charset="0"/>
              <a:buChar char="•"/>
            </a:pPr>
            <a:r>
              <a:rPr lang="en-US" dirty="0"/>
              <a:t>When </a:t>
            </a:r>
            <a:r>
              <a:rPr lang="en-US" b="1" dirty="0"/>
              <a:t>three</a:t>
            </a:r>
            <a:r>
              <a:rPr lang="en-US" dirty="0"/>
              <a:t> values are specified, the first width applies to the </a:t>
            </a:r>
            <a:r>
              <a:rPr lang="en-US" b="1" dirty="0"/>
              <a:t>top</a:t>
            </a:r>
            <a:r>
              <a:rPr lang="en-US" dirty="0"/>
              <a:t>, the second to the </a:t>
            </a:r>
            <a:r>
              <a:rPr lang="en-US" b="1" dirty="0"/>
              <a:t>left and right</a:t>
            </a:r>
            <a:r>
              <a:rPr lang="en-US" dirty="0"/>
              <a:t>, the third to the </a:t>
            </a:r>
            <a:r>
              <a:rPr lang="en-US" b="1" dirty="0"/>
              <a:t>bottom</a:t>
            </a:r>
            <a:r>
              <a:rPr lang="en-US" dirty="0"/>
              <a:t>. </a:t>
            </a:r>
            <a:endParaRPr lang="en-US" dirty="0" smtClean="0"/>
          </a:p>
          <a:p>
            <a:pPr marL="334328" lvl="1" indent="-128588">
              <a:buFont typeface="Arial" panose="020B0604020202020204" pitchFamily="34" charset="0"/>
              <a:buChar char="•"/>
            </a:pPr>
            <a:r>
              <a:rPr lang="en-US" i="1" dirty="0"/>
              <a:t>Padding:90px </a:t>
            </a:r>
            <a:r>
              <a:rPr lang="en-US" i="1" dirty="0" smtClean="0"/>
              <a:t>60px</a:t>
            </a:r>
            <a:r>
              <a:rPr lang="en-US" i="1" dirty="0"/>
              <a:t> </a:t>
            </a:r>
            <a:r>
              <a:rPr lang="en-US" i="1" dirty="0" smtClean="0"/>
              <a:t>13px;</a:t>
            </a:r>
            <a:endParaRPr lang="en-US" i="1" dirty="0"/>
          </a:p>
          <a:p>
            <a:pPr marL="128588" indent="-128588">
              <a:buFont typeface="Arial" panose="020B0604020202020204" pitchFamily="34" charset="0"/>
              <a:buChar char="•"/>
            </a:pPr>
            <a:r>
              <a:rPr lang="en-US" dirty="0"/>
              <a:t>When </a:t>
            </a:r>
            <a:r>
              <a:rPr lang="en-US" b="1" dirty="0"/>
              <a:t>four</a:t>
            </a:r>
            <a:r>
              <a:rPr lang="en-US" dirty="0"/>
              <a:t> values are specified, the widths apply to the </a:t>
            </a:r>
            <a:r>
              <a:rPr lang="en-US" b="1" dirty="0"/>
              <a:t>top</a:t>
            </a:r>
            <a:r>
              <a:rPr lang="en-US" dirty="0"/>
              <a:t>, </a:t>
            </a:r>
            <a:r>
              <a:rPr lang="en-US" b="1" dirty="0"/>
              <a:t>right</a:t>
            </a:r>
            <a:r>
              <a:rPr lang="en-US" dirty="0"/>
              <a:t>, </a:t>
            </a:r>
            <a:r>
              <a:rPr lang="en-US" b="1" dirty="0"/>
              <a:t>bottom</a:t>
            </a:r>
            <a:r>
              <a:rPr lang="en-US" dirty="0"/>
              <a:t>, and </a:t>
            </a:r>
            <a:r>
              <a:rPr lang="en-US" b="1" dirty="0"/>
              <a:t>left</a:t>
            </a:r>
            <a:r>
              <a:rPr lang="en-US" dirty="0"/>
              <a:t> in that order (clockwise</a:t>
            </a:r>
            <a:r>
              <a:rPr lang="en-US" dirty="0" smtClean="0"/>
              <a:t>)</a:t>
            </a:r>
          </a:p>
          <a:p>
            <a:pPr marL="334328" lvl="1" indent="-128588">
              <a:buFont typeface="Arial" panose="020B0604020202020204" pitchFamily="34" charset="0"/>
              <a:buChar char="•"/>
            </a:pPr>
            <a:r>
              <a:rPr lang="en-US" i="1" dirty="0" smtClean="0"/>
              <a:t>Padding 90px 60px 90px 60px;</a:t>
            </a:r>
            <a:endParaRPr lang="en-US" i="1" dirty="0"/>
          </a:p>
          <a:p>
            <a:endParaRPr lang="en-US" dirty="0"/>
          </a:p>
        </p:txBody>
      </p:sp>
    </p:spTree>
    <p:extLst>
      <p:ext uri="{BB962C8B-B14F-4D97-AF65-F5344CB8AC3E}">
        <p14:creationId xmlns:p14="http://schemas.microsoft.com/office/powerpoint/2010/main" val="31196026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a:t>
            </a:r>
            <a:r>
              <a:rPr lang="en-US" dirty="0" smtClean="0"/>
              <a:t>Borders</a:t>
            </a:r>
            <a:endParaRPr lang="en-US" dirty="0"/>
          </a:p>
        </p:txBody>
      </p:sp>
      <p:sp>
        <p:nvSpPr>
          <p:cNvPr id="3" name="Content Placeholder 2"/>
          <p:cNvSpPr>
            <a:spLocks noGrp="1"/>
          </p:cNvSpPr>
          <p:nvPr>
            <p:ph sz="quarter" idx="1"/>
          </p:nvPr>
        </p:nvSpPr>
        <p:spPr/>
        <p:txBody>
          <a:bodyPr/>
          <a:lstStyle/>
          <a:p>
            <a:pPr algn="just"/>
            <a:r>
              <a:rPr lang="en-US" dirty="0" smtClean="0"/>
              <a:t>The </a:t>
            </a:r>
            <a:r>
              <a:rPr lang="en-US" dirty="0"/>
              <a:t>CSS border properties allow you to specify the style, width, and color of an element's border</a:t>
            </a:r>
            <a:r>
              <a:rPr lang="en-US" dirty="0" smtClean="0"/>
              <a:t>.</a:t>
            </a:r>
          </a:p>
          <a:p>
            <a:pPr lvl="1" algn="just"/>
            <a:r>
              <a:rPr lang="en-US" i="1" dirty="0">
                <a:solidFill>
                  <a:srgbClr val="FF0000"/>
                </a:solidFill>
              </a:rPr>
              <a:t>Border</a:t>
            </a:r>
            <a:r>
              <a:rPr lang="en-US" dirty="0"/>
              <a:t> - A border is what goes around the padding and </a:t>
            </a:r>
            <a:r>
              <a:rPr lang="en-US" dirty="0" smtClean="0"/>
              <a:t>content</a:t>
            </a:r>
          </a:p>
          <a:p>
            <a:pPr algn="just"/>
            <a:r>
              <a:rPr lang="en-US" dirty="0"/>
              <a:t>The </a:t>
            </a:r>
            <a:r>
              <a:rPr lang="en-US" b="1" dirty="0"/>
              <a:t>border-style</a:t>
            </a:r>
            <a:r>
              <a:rPr lang="en-US" dirty="0"/>
              <a:t> property specifies what kind of border to display</a:t>
            </a:r>
            <a:r>
              <a:rPr lang="en-US" dirty="0" smtClean="0"/>
              <a:t>.</a:t>
            </a:r>
          </a:p>
          <a:p>
            <a:pPr lvl="1" algn="just"/>
            <a:r>
              <a:rPr lang="en-US" dirty="0" smtClean="0"/>
              <a:t>According to </a:t>
            </a:r>
            <a:r>
              <a:rPr lang="en-US" dirty="0"/>
              <a:t>the CSS specification, </a:t>
            </a:r>
            <a:r>
              <a:rPr lang="en-US" dirty="0" smtClean="0"/>
              <a:t>you </a:t>
            </a:r>
            <a:r>
              <a:rPr lang="en-US" dirty="0"/>
              <a:t>must always declare the style of the border, or</a:t>
            </a:r>
            <a:br>
              <a:rPr lang="en-US" dirty="0"/>
            </a:br>
            <a:r>
              <a:rPr lang="en-US" dirty="0"/>
              <a:t>the other border properties will be ignored</a:t>
            </a:r>
            <a:endParaRPr lang="en-US" dirty="0" smtClean="0"/>
          </a:p>
          <a:p>
            <a:pPr algn="just"/>
            <a:r>
              <a:rPr lang="en-US" dirty="0"/>
              <a:t>The </a:t>
            </a:r>
            <a:r>
              <a:rPr lang="en-US" b="1" dirty="0" smtClean="0"/>
              <a:t>border-width(thickness)</a:t>
            </a:r>
            <a:r>
              <a:rPr lang="en-US" dirty="0" smtClean="0"/>
              <a:t> </a:t>
            </a:r>
            <a:r>
              <a:rPr lang="en-US" dirty="0"/>
              <a:t>property specifies the width of the four borders</a:t>
            </a:r>
            <a:r>
              <a:rPr lang="en-US" dirty="0" smtClean="0"/>
              <a:t>.</a:t>
            </a:r>
          </a:p>
          <a:p>
            <a:pPr algn="just"/>
            <a:r>
              <a:rPr lang="en-US" dirty="0"/>
              <a:t>The </a:t>
            </a:r>
            <a:r>
              <a:rPr lang="en-US" b="1" dirty="0"/>
              <a:t>border-color</a:t>
            </a:r>
            <a:r>
              <a:rPr lang="en-US" dirty="0"/>
              <a:t> property is used to set the color of the four borders.</a:t>
            </a:r>
          </a:p>
        </p:txBody>
      </p:sp>
    </p:spTree>
    <p:extLst>
      <p:ext uri="{BB962C8B-B14F-4D97-AF65-F5344CB8AC3E}">
        <p14:creationId xmlns:p14="http://schemas.microsoft.com/office/powerpoint/2010/main" val="22743153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border-style</a:t>
            </a:r>
          </a:p>
        </p:txBody>
      </p:sp>
      <p:sp>
        <p:nvSpPr>
          <p:cNvPr id="3" name="Content Placeholder 2"/>
          <p:cNvSpPr>
            <a:spLocks noGrp="1"/>
          </p:cNvSpPr>
          <p:nvPr>
            <p:ph sz="quarter" idx="1"/>
          </p:nvPr>
        </p:nvSpPr>
        <p:spPr/>
        <p:txBody>
          <a:bodyPr>
            <a:normAutofit/>
          </a:bodyPr>
          <a:lstStyle/>
          <a:p>
            <a:pPr algn="just"/>
            <a:r>
              <a:rPr lang="en-US" dirty="0"/>
              <a:t>The style is the most important of the </a:t>
            </a:r>
            <a:r>
              <a:rPr lang="en-US" b="1" dirty="0"/>
              <a:t>border properties </a:t>
            </a:r>
            <a:r>
              <a:rPr lang="en-US" dirty="0"/>
              <a:t>because, </a:t>
            </a:r>
            <a:r>
              <a:rPr lang="en-US" dirty="0" smtClean="0"/>
              <a:t>according to </a:t>
            </a:r>
            <a:r>
              <a:rPr lang="en-US" dirty="0"/>
              <a:t>the CSS specification, if there is </a:t>
            </a:r>
            <a:r>
              <a:rPr lang="en-US" i="1" dirty="0">
                <a:solidFill>
                  <a:srgbClr val="FF0000"/>
                </a:solidFill>
              </a:rPr>
              <a:t>no border style specified</a:t>
            </a:r>
            <a:r>
              <a:rPr lang="en-US" dirty="0"/>
              <a:t>, the border </a:t>
            </a:r>
            <a:r>
              <a:rPr lang="en-US" dirty="0" smtClean="0"/>
              <a:t>does not </a:t>
            </a:r>
            <a:r>
              <a:rPr lang="en-US" dirty="0"/>
              <a:t>exist. </a:t>
            </a:r>
            <a:endParaRPr lang="en-US" dirty="0" smtClean="0"/>
          </a:p>
          <a:p>
            <a:pPr algn="just"/>
            <a:r>
              <a:rPr lang="en-US" dirty="0" smtClean="0"/>
              <a:t>The </a:t>
            </a:r>
            <a:r>
              <a:rPr lang="en-US" dirty="0"/>
              <a:t>value of the border-style properties is one of 10 keywords describing</a:t>
            </a:r>
            <a:br>
              <a:rPr lang="en-US" dirty="0"/>
            </a:br>
            <a:r>
              <a:rPr lang="en-US" dirty="0"/>
              <a:t>the available border </a:t>
            </a:r>
            <a:r>
              <a:rPr lang="en-US" dirty="0" smtClean="0"/>
              <a:t>styles</a:t>
            </a:r>
          </a:p>
          <a:p>
            <a:r>
              <a:rPr lang="en-US" dirty="0" smtClean="0"/>
              <a:t>border-style</a:t>
            </a:r>
          </a:p>
          <a:p>
            <a:pPr lvl="1"/>
            <a:r>
              <a:rPr lang="en-US" dirty="0" smtClean="0"/>
              <a:t>Values: none | dotted | dashed | solid | double | groove | ridge | inset | outset | inherit</a:t>
            </a:r>
          </a:p>
          <a:p>
            <a:pPr lvl="1"/>
            <a:r>
              <a:rPr lang="en-US" dirty="0" smtClean="0"/>
              <a:t>Default: none</a:t>
            </a:r>
          </a:p>
          <a:p>
            <a:pPr lvl="1"/>
            <a:r>
              <a:rPr lang="en-US" dirty="0" smtClean="0"/>
              <a:t>Applies to: all elements</a:t>
            </a:r>
          </a:p>
          <a:p>
            <a:pPr lvl="1"/>
            <a:r>
              <a:rPr lang="en-US" dirty="0" smtClean="0"/>
              <a:t>Inherits: no</a:t>
            </a:r>
          </a:p>
          <a:p>
            <a:pPr algn="just"/>
            <a:endParaRPr lang="en-US" dirty="0"/>
          </a:p>
        </p:txBody>
      </p:sp>
    </p:spTree>
    <p:extLst>
      <p:ext uri="{BB962C8B-B14F-4D97-AF65-F5344CB8AC3E}">
        <p14:creationId xmlns:p14="http://schemas.microsoft.com/office/powerpoint/2010/main" val="32271131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Border styles can be applied one side at a time or by using the shorthand border-style property</a:t>
            </a:r>
          </a:p>
          <a:p>
            <a:r>
              <a:rPr lang="en-US" dirty="0" smtClean="0"/>
              <a:t>Example</a:t>
            </a:r>
          </a:p>
          <a:p>
            <a:r>
              <a:rPr lang="en-US" dirty="0" smtClean="0"/>
              <a:t>p{</a:t>
            </a:r>
            <a:r>
              <a:rPr lang="en-US" dirty="0"/>
              <a:t/>
            </a:r>
            <a:br>
              <a:rPr lang="en-US" dirty="0"/>
            </a:br>
            <a:r>
              <a:rPr lang="en-US" dirty="0"/>
              <a:t>border-top-style: solid;</a:t>
            </a:r>
            <a:br>
              <a:rPr lang="en-US" dirty="0"/>
            </a:br>
            <a:r>
              <a:rPr lang="en-US" dirty="0"/>
              <a:t>border-right-style: dashed;</a:t>
            </a:r>
            <a:br>
              <a:rPr lang="en-US" dirty="0"/>
            </a:br>
            <a:r>
              <a:rPr lang="en-US" dirty="0"/>
              <a:t>border-bottom-style: double;</a:t>
            </a:r>
            <a:br>
              <a:rPr lang="en-US" dirty="0"/>
            </a:br>
            <a:r>
              <a:rPr lang="en-US" dirty="0"/>
              <a:t>border-left-style: dotted</a:t>
            </a:r>
            <a:r>
              <a:rPr lang="en-US" dirty="0" smtClean="0"/>
              <a:t>;</a:t>
            </a:r>
          </a:p>
          <a:p>
            <a:r>
              <a:rPr lang="en-US" dirty="0" smtClean="0"/>
              <a:t>}</a:t>
            </a:r>
            <a:endParaRPr lang="en-US" dirty="0"/>
          </a:p>
        </p:txBody>
      </p:sp>
    </p:spTree>
    <p:extLst>
      <p:ext uri="{BB962C8B-B14F-4D97-AF65-F5344CB8AC3E}">
        <p14:creationId xmlns:p14="http://schemas.microsoft.com/office/powerpoint/2010/main" val="6446204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border-width </a:t>
            </a:r>
            <a:r>
              <a:rPr lang="en-US" dirty="0"/>
              <a:t>(thickness)</a:t>
            </a:r>
          </a:p>
        </p:txBody>
      </p:sp>
      <p:sp>
        <p:nvSpPr>
          <p:cNvPr id="3" name="Content Placeholder 2"/>
          <p:cNvSpPr>
            <a:spLocks noGrp="1"/>
          </p:cNvSpPr>
          <p:nvPr>
            <p:ph sz="quarter" idx="1"/>
          </p:nvPr>
        </p:nvSpPr>
        <p:spPr/>
        <p:txBody>
          <a:bodyPr>
            <a:normAutofit/>
          </a:bodyPr>
          <a:lstStyle/>
          <a:p>
            <a:pPr algn="just"/>
            <a:r>
              <a:rPr lang="en-US" dirty="0" smtClean="0"/>
              <a:t>The </a:t>
            </a:r>
            <a:r>
              <a:rPr lang="en-US" dirty="0"/>
              <a:t>border width </a:t>
            </a:r>
            <a:r>
              <a:rPr lang="en-US" dirty="0" smtClean="0"/>
              <a:t>properties specify </a:t>
            </a:r>
            <a:r>
              <a:rPr lang="en-US" dirty="0"/>
              <a:t>the </a:t>
            </a:r>
            <a:r>
              <a:rPr lang="en-US" b="1" dirty="0"/>
              <a:t>thickness</a:t>
            </a:r>
            <a:r>
              <a:rPr lang="en-US" dirty="0"/>
              <a:t> of a</a:t>
            </a:r>
            <a:r>
              <a:rPr lang="en-US" dirty="0" smtClean="0"/>
              <a:t> border.</a:t>
            </a:r>
          </a:p>
          <a:p>
            <a:pPr algn="just"/>
            <a:r>
              <a:rPr lang="en-US" dirty="0" smtClean="0"/>
              <a:t>border-width</a:t>
            </a:r>
          </a:p>
          <a:p>
            <a:pPr lvl="1" algn="just"/>
            <a:r>
              <a:rPr lang="en-US" dirty="0" smtClean="0"/>
              <a:t>Values</a:t>
            </a:r>
            <a:r>
              <a:rPr lang="en-US" dirty="0"/>
              <a:t>: length units | thin | medium | thick | </a:t>
            </a:r>
            <a:r>
              <a:rPr lang="en-US" dirty="0" smtClean="0"/>
              <a:t>inherit</a:t>
            </a:r>
          </a:p>
          <a:p>
            <a:pPr lvl="1" algn="just"/>
            <a:r>
              <a:rPr lang="en-US" dirty="0" smtClean="0"/>
              <a:t>Default</a:t>
            </a:r>
            <a:r>
              <a:rPr lang="en-US" dirty="0"/>
              <a:t>: </a:t>
            </a:r>
            <a:r>
              <a:rPr lang="en-US" dirty="0" smtClean="0"/>
              <a:t>medium</a:t>
            </a:r>
          </a:p>
          <a:p>
            <a:pPr lvl="1" algn="just"/>
            <a:r>
              <a:rPr lang="en-US" dirty="0" smtClean="0"/>
              <a:t>Applies </a:t>
            </a:r>
            <a:r>
              <a:rPr lang="en-US" dirty="0"/>
              <a:t>to: all </a:t>
            </a:r>
            <a:r>
              <a:rPr lang="en-US" dirty="0" smtClean="0"/>
              <a:t>elements</a:t>
            </a:r>
          </a:p>
          <a:p>
            <a:pPr lvl="1" algn="just"/>
            <a:r>
              <a:rPr lang="en-US" dirty="0" smtClean="0"/>
              <a:t>Inherits</a:t>
            </a:r>
            <a:r>
              <a:rPr lang="en-US" dirty="0"/>
              <a:t>: no</a:t>
            </a:r>
            <a:endParaRPr lang="en-US" dirty="0" smtClean="0"/>
          </a:p>
          <a:p>
            <a:pPr algn="just"/>
            <a:r>
              <a:rPr lang="en-US" dirty="0" smtClean="0"/>
              <a:t>The </a:t>
            </a:r>
            <a:r>
              <a:rPr lang="en-US" dirty="0"/>
              <a:t>most common way to specify the width of borders is using a pixel </a:t>
            </a:r>
            <a:r>
              <a:rPr lang="en-US" dirty="0" smtClean="0"/>
              <a:t>or </a:t>
            </a:r>
            <a:r>
              <a:rPr lang="en-US" dirty="0" err="1" smtClean="0"/>
              <a:t>em</a:t>
            </a:r>
            <a:r>
              <a:rPr lang="en-US" dirty="0" smtClean="0"/>
              <a:t> </a:t>
            </a:r>
            <a:r>
              <a:rPr lang="en-US" dirty="0"/>
              <a:t>measurement; </a:t>
            </a:r>
            <a:endParaRPr lang="en-US" dirty="0" smtClean="0"/>
          </a:p>
          <a:p>
            <a:pPr algn="just"/>
            <a:r>
              <a:rPr lang="en-US" dirty="0" smtClean="0"/>
              <a:t>however</a:t>
            </a:r>
            <a:r>
              <a:rPr lang="en-US" dirty="0"/>
              <a:t>, </a:t>
            </a:r>
            <a:r>
              <a:rPr lang="en-US" dirty="0" smtClean="0"/>
              <a:t>it is </a:t>
            </a:r>
            <a:r>
              <a:rPr lang="en-US" dirty="0"/>
              <a:t>also </a:t>
            </a:r>
            <a:r>
              <a:rPr lang="en-US" dirty="0" smtClean="0"/>
              <a:t>possible to specify </a:t>
            </a:r>
            <a:r>
              <a:rPr lang="en-US" dirty="0"/>
              <a:t>one of the keywords (thin,</a:t>
            </a:r>
            <a:br>
              <a:rPr lang="en-US" dirty="0"/>
            </a:br>
            <a:r>
              <a:rPr lang="en-US" dirty="0"/>
              <a:t>medium, or thick) and leave the rendering up to the browser.</a:t>
            </a:r>
          </a:p>
        </p:txBody>
      </p:sp>
    </p:spTree>
    <p:extLst>
      <p:ext uri="{BB962C8B-B14F-4D97-AF65-F5344CB8AC3E}">
        <p14:creationId xmlns:p14="http://schemas.microsoft.com/office/powerpoint/2010/main" val="5616593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border-width </a:t>
            </a:r>
            <a:r>
              <a:rPr lang="en-US" dirty="0"/>
              <a:t>(thickness)</a:t>
            </a:r>
          </a:p>
        </p:txBody>
      </p:sp>
      <p:sp>
        <p:nvSpPr>
          <p:cNvPr id="3" name="Content Placeholder 2"/>
          <p:cNvSpPr>
            <a:spLocks noGrp="1"/>
          </p:cNvSpPr>
          <p:nvPr>
            <p:ph sz="quarter" idx="1"/>
          </p:nvPr>
        </p:nvSpPr>
        <p:spPr/>
        <p:txBody>
          <a:bodyPr>
            <a:normAutofit/>
          </a:bodyPr>
          <a:lstStyle/>
          <a:p>
            <a:pPr algn="just"/>
            <a:r>
              <a:rPr lang="en-US" dirty="0" smtClean="0"/>
              <a:t>Once </a:t>
            </a:r>
            <a:r>
              <a:rPr lang="en-US" dirty="0"/>
              <a:t>again, </a:t>
            </a:r>
            <a:r>
              <a:rPr lang="en-US" dirty="0" smtClean="0"/>
              <a:t>each </a:t>
            </a:r>
            <a:r>
              <a:rPr lang="en-US" dirty="0"/>
              <a:t>side of the element </a:t>
            </a:r>
            <a:r>
              <a:rPr lang="en-US" dirty="0" smtClean="0"/>
              <a:t>can be targeted with </a:t>
            </a:r>
            <a:r>
              <a:rPr lang="en-US" dirty="0"/>
              <a:t>a single-side </a:t>
            </a:r>
            <a:r>
              <a:rPr lang="en-US" dirty="0" smtClean="0"/>
              <a:t>property</a:t>
            </a:r>
            <a:r>
              <a:rPr lang="en-US" dirty="0"/>
              <a:t>, or specify several sides at once in clockwise order with the </a:t>
            </a:r>
            <a:r>
              <a:rPr lang="en-US" dirty="0" smtClean="0"/>
              <a:t>shorthand </a:t>
            </a:r>
            <a:r>
              <a:rPr lang="en-US" i="1" dirty="0" smtClean="0">
                <a:solidFill>
                  <a:srgbClr val="FF0000"/>
                </a:solidFill>
              </a:rPr>
              <a:t>(border-top-width, border-right-width, border-bottom-width</a:t>
            </a:r>
            <a:r>
              <a:rPr lang="en-US" i="1" dirty="0">
                <a:solidFill>
                  <a:srgbClr val="FF0000"/>
                </a:solidFill>
              </a:rPr>
              <a:t>, border-left-width</a:t>
            </a:r>
            <a:r>
              <a:rPr lang="en-US" i="1" dirty="0" smtClean="0">
                <a:solidFill>
                  <a:srgbClr val="FF0000"/>
                </a:solidFill>
              </a:rPr>
              <a:t>)</a:t>
            </a:r>
          </a:p>
          <a:p>
            <a:pPr algn="just"/>
            <a:r>
              <a:rPr lang="en-US" dirty="0" smtClean="0"/>
              <a:t>Example,</a:t>
            </a:r>
          </a:p>
          <a:p>
            <a:r>
              <a:rPr lang="en-US" dirty="0" smtClean="0"/>
              <a:t>p{</a:t>
            </a:r>
            <a:br>
              <a:rPr lang="en-US" dirty="0" smtClean="0"/>
            </a:br>
            <a:r>
              <a:rPr lang="en-US" dirty="0" smtClean="0"/>
              <a:t>border-top-width: thin;</a:t>
            </a:r>
            <a:br>
              <a:rPr lang="en-US" dirty="0" smtClean="0"/>
            </a:br>
            <a:r>
              <a:rPr lang="en-US" dirty="0" smtClean="0"/>
              <a:t>border-right-width: thick;</a:t>
            </a:r>
            <a:br>
              <a:rPr lang="en-US" dirty="0" smtClean="0"/>
            </a:br>
            <a:r>
              <a:rPr lang="en-US" dirty="0" smtClean="0"/>
              <a:t>border-bottom-width: thin;</a:t>
            </a:r>
            <a:br>
              <a:rPr lang="en-US" dirty="0" smtClean="0"/>
            </a:br>
            <a:r>
              <a:rPr lang="en-US" dirty="0" smtClean="0"/>
              <a:t>border-left-width: thick;</a:t>
            </a:r>
          </a:p>
          <a:p>
            <a:r>
              <a:rPr lang="en-US" dirty="0" smtClean="0"/>
              <a:t>}</a:t>
            </a:r>
          </a:p>
          <a:p>
            <a:pPr algn="just"/>
            <a:endParaRPr lang="en-US" dirty="0" smtClean="0"/>
          </a:p>
        </p:txBody>
      </p:sp>
    </p:spTree>
    <p:extLst>
      <p:ext uri="{BB962C8B-B14F-4D97-AF65-F5344CB8AC3E}">
        <p14:creationId xmlns:p14="http://schemas.microsoft.com/office/powerpoint/2010/main" val="39571777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border-color</a:t>
            </a:r>
          </a:p>
        </p:txBody>
      </p:sp>
      <p:sp>
        <p:nvSpPr>
          <p:cNvPr id="3" name="Content Placeholder 2"/>
          <p:cNvSpPr>
            <a:spLocks noGrp="1"/>
          </p:cNvSpPr>
          <p:nvPr>
            <p:ph sz="quarter" idx="1"/>
          </p:nvPr>
        </p:nvSpPr>
        <p:spPr/>
        <p:txBody>
          <a:bodyPr>
            <a:normAutofit/>
          </a:bodyPr>
          <a:lstStyle/>
          <a:p>
            <a:r>
              <a:rPr lang="en-US" dirty="0"/>
              <a:t>Border colors are specified in the same way: using the side-specific </a:t>
            </a:r>
            <a:r>
              <a:rPr lang="en-US" dirty="0" smtClean="0"/>
              <a:t>properties or the </a:t>
            </a:r>
            <a:r>
              <a:rPr lang="en-US" dirty="0"/>
              <a:t>border-color shorthand property. </a:t>
            </a:r>
            <a:endParaRPr lang="en-US" dirty="0" smtClean="0"/>
          </a:p>
          <a:p>
            <a:r>
              <a:rPr lang="en-US" dirty="0" smtClean="0"/>
              <a:t>When we specify a border color, it overrides the foreground color as set by the color property for the element </a:t>
            </a:r>
          </a:p>
          <a:p>
            <a:r>
              <a:rPr lang="en-US" dirty="0" smtClean="0"/>
              <a:t>border-color</a:t>
            </a:r>
          </a:p>
          <a:p>
            <a:pPr lvl="1"/>
            <a:r>
              <a:rPr lang="en-US" dirty="0" smtClean="0"/>
              <a:t>Values</a:t>
            </a:r>
            <a:r>
              <a:rPr lang="en-US" dirty="0"/>
              <a:t>: color name or RGB value | transparent | </a:t>
            </a:r>
            <a:r>
              <a:rPr lang="en-US" dirty="0" smtClean="0"/>
              <a:t>inherit</a:t>
            </a:r>
          </a:p>
          <a:p>
            <a:pPr lvl="1"/>
            <a:r>
              <a:rPr lang="en-US" dirty="0" smtClean="0"/>
              <a:t>Default</a:t>
            </a:r>
            <a:r>
              <a:rPr lang="en-US" dirty="0"/>
              <a:t>: the value of the color property for the </a:t>
            </a:r>
            <a:r>
              <a:rPr lang="en-US" dirty="0" smtClean="0"/>
              <a:t>element</a:t>
            </a:r>
          </a:p>
          <a:p>
            <a:pPr lvl="1"/>
            <a:r>
              <a:rPr lang="en-US" dirty="0" smtClean="0"/>
              <a:t>Applies </a:t>
            </a:r>
            <a:r>
              <a:rPr lang="en-US" dirty="0"/>
              <a:t>to: all </a:t>
            </a:r>
            <a:r>
              <a:rPr lang="en-US" dirty="0" smtClean="0"/>
              <a:t>elements</a:t>
            </a:r>
          </a:p>
          <a:p>
            <a:pPr lvl="1"/>
            <a:r>
              <a:rPr lang="en-US" dirty="0" smtClean="0"/>
              <a:t>Inherits</a:t>
            </a:r>
            <a:r>
              <a:rPr lang="en-US" dirty="0"/>
              <a:t>: no</a:t>
            </a:r>
            <a:endParaRPr lang="en-US" dirty="0" smtClean="0"/>
          </a:p>
          <a:p>
            <a:endParaRPr lang="en-US" dirty="0"/>
          </a:p>
        </p:txBody>
      </p:sp>
    </p:spTree>
    <p:extLst>
      <p:ext uri="{BB962C8B-B14F-4D97-AF65-F5344CB8AC3E}">
        <p14:creationId xmlns:p14="http://schemas.microsoft.com/office/powerpoint/2010/main" val="39690033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p {</a:t>
            </a:r>
            <a:br>
              <a:rPr lang="en-US" dirty="0" smtClean="0"/>
            </a:br>
            <a:r>
              <a:rPr lang="en-US" dirty="0" smtClean="0"/>
              <a:t>  border-style: solid;</a:t>
            </a:r>
            <a:br>
              <a:rPr lang="en-US" dirty="0" smtClean="0"/>
            </a:br>
            <a:r>
              <a:rPr lang="en-US" dirty="0" smtClean="0"/>
              <a:t>  border-color: red;</a:t>
            </a:r>
            <a:br>
              <a:rPr lang="en-US" dirty="0" smtClean="0"/>
            </a:br>
            <a:r>
              <a:rPr lang="en-US" dirty="0" smtClean="0"/>
              <a:t>}</a:t>
            </a:r>
          </a:p>
          <a:p>
            <a:endParaRPr lang="en-US" dirty="0"/>
          </a:p>
        </p:txBody>
      </p:sp>
    </p:spTree>
    <p:extLst>
      <p:ext uri="{BB962C8B-B14F-4D97-AF65-F5344CB8AC3E}">
        <p14:creationId xmlns:p14="http://schemas.microsoft.com/office/powerpoint/2010/main" val="19807178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Border - Shorthand </a:t>
            </a:r>
            <a:r>
              <a:rPr lang="en-US" dirty="0" smtClean="0"/>
              <a:t>Property</a:t>
            </a:r>
            <a:endParaRPr lang="en-US" dirty="0"/>
          </a:p>
        </p:txBody>
      </p:sp>
      <p:sp>
        <p:nvSpPr>
          <p:cNvPr id="3" name="Content Placeholder 2"/>
          <p:cNvSpPr>
            <a:spLocks noGrp="1"/>
          </p:cNvSpPr>
          <p:nvPr>
            <p:ph sz="quarter" idx="1"/>
          </p:nvPr>
        </p:nvSpPr>
        <p:spPr/>
        <p:txBody>
          <a:bodyPr>
            <a:normAutofit/>
          </a:bodyPr>
          <a:lstStyle/>
          <a:p>
            <a:pPr algn="just"/>
            <a:r>
              <a:rPr lang="en-US" dirty="0" smtClean="0"/>
              <a:t>There </a:t>
            </a:r>
            <a:r>
              <a:rPr lang="en-US" dirty="0"/>
              <a:t>are many properties to consider when dealing with borders</a:t>
            </a:r>
            <a:r>
              <a:rPr lang="en-US" dirty="0" smtClean="0"/>
              <a:t>.</a:t>
            </a:r>
            <a:endParaRPr lang="en-US" dirty="0"/>
          </a:p>
          <a:p>
            <a:pPr algn="just"/>
            <a:r>
              <a:rPr lang="en-US" dirty="0"/>
              <a:t>To shorten the code, it is also possible to specify all the individual border properties in one property</a:t>
            </a:r>
            <a:r>
              <a:rPr lang="en-US" dirty="0" smtClean="0"/>
              <a:t>.</a:t>
            </a:r>
            <a:endParaRPr lang="en-US" dirty="0"/>
          </a:p>
          <a:p>
            <a:pPr algn="just"/>
            <a:r>
              <a:rPr lang="en-US" dirty="0"/>
              <a:t>The</a:t>
            </a:r>
            <a:r>
              <a:rPr lang="en-US" b="1" i="1" dirty="0">
                <a:solidFill>
                  <a:srgbClr val="FF0000"/>
                </a:solidFill>
              </a:rPr>
              <a:t> border </a:t>
            </a:r>
            <a:r>
              <a:rPr lang="en-US" dirty="0"/>
              <a:t>property is a shorthand property for the following individual border properties</a:t>
            </a:r>
            <a:r>
              <a:rPr lang="en-US" dirty="0" smtClean="0"/>
              <a:t>:</a:t>
            </a:r>
            <a:endParaRPr lang="en-US" dirty="0"/>
          </a:p>
          <a:p>
            <a:pPr lvl="1" algn="just"/>
            <a:r>
              <a:rPr lang="en-US" dirty="0" smtClean="0"/>
              <a:t>border-width</a:t>
            </a:r>
            <a:endParaRPr lang="en-US" dirty="0"/>
          </a:p>
          <a:p>
            <a:pPr lvl="1" algn="just"/>
            <a:r>
              <a:rPr lang="en-US" dirty="0" smtClean="0"/>
              <a:t>border-style </a:t>
            </a:r>
            <a:r>
              <a:rPr lang="en-US" dirty="0"/>
              <a:t>(required)</a:t>
            </a:r>
          </a:p>
          <a:p>
            <a:pPr lvl="1" algn="just"/>
            <a:r>
              <a:rPr lang="en-US" dirty="0" smtClean="0"/>
              <a:t>border-color</a:t>
            </a:r>
          </a:p>
          <a:p>
            <a:pPr algn="just"/>
            <a:r>
              <a:rPr lang="en-US" dirty="0"/>
              <a:t>p </a:t>
            </a:r>
            <a:r>
              <a:rPr lang="en-US" dirty="0" smtClean="0"/>
              <a:t>{border</a:t>
            </a:r>
            <a:r>
              <a:rPr lang="en-US" dirty="0"/>
              <a:t>: 5px solid red</a:t>
            </a:r>
            <a:r>
              <a:rPr lang="en-US" dirty="0" smtClean="0"/>
              <a:t>;}</a:t>
            </a:r>
            <a:endParaRPr lang="en-US" dirty="0"/>
          </a:p>
        </p:txBody>
      </p:sp>
    </p:spTree>
    <p:extLst>
      <p:ext uri="{BB962C8B-B14F-4D97-AF65-F5344CB8AC3E}">
        <p14:creationId xmlns:p14="http://schemas.microsoft.com/office/powerpoint/2010/main" val="24104209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CSS Rounded </a:t>
            </a:r>
            <a:r>
              <a:rPr lang="en-US" dirty="0" smtClean="0"/>
              <a:t>Borders</a:t>
            </a:r>
            <a:endParaRPr lang="en-US" dirty="0"/>
          </a:p>
        </p:txBody>
      </p:sp>
      <p:sp>
        <p:nvSpPr>
          <p:cNvPr id="3" name="Content Placeholder 2"/>
          <p:cNvSpPr>
            <a:spLocks noGrp="1"/>
          </p:cNvSpPr>
          <p:nvPr>
            <p:ph sz="quarter" idx="1"/>
          </p:nvPr>
        </p:nvSpPr>
        <p:spPr/>
        <p:txBody>
          <a:bodyPr/>
          <a:lstStyle/>
          <a:p>
            <a:r>
              <a:rPr lang="en-US" dirty="0"/>
              <a:t>The</a:t>
            </a:r>
            <a:r>
              <a:rPr lang="en-US" dirty="0">
                <a:solidFill>
                  <a:srgbClr val="FF0000"/>
                </a:solidFill>
              </a:rPr>
              <a:t> border-radius </a:t>
            </a:r>
            <a:r>
              <a:rPr lang="en-US" dirty="0"/>
              <a:t>property is used to add rounded borders to an </a:t>
            </a:r>
            <a:r>
              <a:rPr lang="en-US" dirty="0" smtClean="0"/>
              <a:t>element</a:t>
            </a:r>
          </a:p>
          <a:p>
            <a:r>
              <a:rPr lang="en-US" dirty="0"/>
              <a:t>T</a:t>
            </a:r>
            <a:r>
              <a:rPr lang="en-US" dirty="0" smtClean="0"/>
              <a:t>here </a:t>
            </a:r>
            <a:r>
              <a:rPr lang="en-US" dirty="0"/>
              <a:t>are individual corner properties </a:t>
            </a:r>
            <a:r>
              <a:rPr lang="en-US" dirty="0" smtClean="0"/>
              <a:t>as well </a:t>
            </a:r>
            <a:r>
              <a:rPr lang="en-US" dirty="0"/>
              <a:t>as a border-radius </a:t>
            </a:r>
            <a:r>
              <a:rPr lang="en-US" dirty="0" smtClean="0"/>
              <a:t>shorthand. </a:t>
            </a:r>
            <a:r>
              <a:rPr lang="en-US" i="1" dirty="0" smtClean="0">
                <a:solidFill>
                  <a:srgbClr val="FF0000"/>
                </a:solidFill>
              </a:rPr>
              <a:t>border-top-left-radius</a:t>
            </a:r>
            <a:r>
              <a:rPr lang="en-US" i="1" dirty="0">
                <a:solidFill>
                  <a:srgbClr val="FF0000"/>
                </a:solidFill>
              </a:rPr>
              <a:t>, </a:t>
            </a:r>
            <a:r>
              <a:rPr lang="en-US" i="1" dirty="0" smtClean="0">
                <a:solidFill>
                  <a:srgbClr val="FF0000"/>
                </a:solidFill>
              </a:rPr>
              <a:t>border-top-right-radius, border-bottom-right-radius</a:t>
            </a:r>
            <a:r>
              <a:rPr lang="en-US" i="1" dirty="0">
                <a:solidFill>
                  <a:srgbClr val="FF0000"/>
                </a:solidFill>
              </a:rPr>
              <a:t>, </a:t>
            </a:r>
            <a:r>
              <a:rPr lang="en-US" i="1" dirty="0" smtClean="0">
                <a:solidFill>
                  <a:srgbClr val="FF0000"/>
                </a:solidFill>
              </a:rPr>
              <a:t>border-bottom-left-radius</a:t>
            </a:r>
          </a:p>
          <a:p>
            <a:r>
              <a:rPr lang="en-US" dirty="0" smtClean="0"/>
              <a:t>border-radius</a:t>
            </a:r>
          </a:p>
          <a:p>
            <a:pPr lvl="1"/>
            <a:r>
              <a:rPr lang="en-US" dirty="0" smtClean="0"/>
              <a:t>Values</a:t>
            </a:r>
            <a:r>
              <a:rPr lang="en-US" dirty="0"/>
              <a:t>: 1, 2, 3, or 4 length or percentage </a:t>
            </a:r>
            <a:r>
              <a:rPr lang="en-US" dirty="0" smtClean="0"/>
              <a:t>values</a:t>
            </a:r>
          </a:p>
          <a:p>
            <a:pPr lvl="1"/>
            <a:r>
              <a:rPr lang="en-US" dirty="0" smtClean="0"/>
              <a:t>Default</a:t>
            </a:r>
            <a:r>
              <a:rPr lang="en-US" dirty="0"/>
              <a:t>: </a:t>
            </a:r>
            <a:r>
              <a:rPr lang="en-US" dirty="0" smtClean="0"/>
              <a:t>0</a:t>
            </a:r>
          </a:p>
          <a:p>
            <a:pPr lvl="1"/>
            <a:r>
              <a:rPr lang="en-US" dirty="0" smtClean="0"/>
              <a:t>Applies </a:t>
            </a:r>
            <a:r>
              <a:rPr lang="en-US" dirty="0"/>
              <a:t>to: all </a:t>
            </a:r>
            <a:r>
              <a:rPr lang="en-US" dirty="0" smtClean="0"/>
              <a:t>elements</a:t>
            </a:r>
          </a:p>
          <a:p>
            <a:pPr lvl="1"/>
            <a:r>
              <a:rPr lang="en-US" dirty="0" smtClean="0"/>
              <a:t>Inherits</a:t>
            </a:r>
            <a:r>
              <a:rPr lang="en-US" dirty="0"/>
              <a:t>: no</a:t>
            </a:r>
            <a:endParaRPr lang="en-US" dirty="0" smtClean="0"/>
          </a:p>
        </p:txBody>
      </p:sp>
    </p:spTree>
    <p:extLst>
      <p:ext uri="{BB962C8B-B14F-4D97-AF65-F5344CB8AC3E}">
        <p14:creationId xmlns:p14="http://schemas.microsoft.com/office/powerpoint/2010/main" val="166114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a:spLocks noGrp="1"/>
          </p:cNvSpPr>
          <p:nvPr>
            <p:ph type="title"/>
          </p:nvPr>
        </p:nvSpPr>
        <p:spPr>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Attribute selectors</a:t>
            </a:r>
            <a:endParaRPr/>
          </a:p>
        </p:txBody>
      </p:sp>
      <p:sp>
        <p:nvSpPr>
          <p:cNvPr id="266" name="Google Shape;266;p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7" name="Google Shape;267;p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p>
        </p:txBody>
      </p:sp>
      <p:sp>
        <p:nvSpPr>
          <p:cNvPr id="265" name="Google Shape;265;p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2210"/>
              <a:buFont typeface="Arial" panose="020B0604020202020204" pitchFamily="34" charset="0"/>
              <a:buChar char="•"/>
            </a:pPr>
            <a:r>
              <a:rPr lang="en-US" sz="2600" dirty="0"/>
              <a:t>CSS allows us to specify rules that match according to </a:t>
            </a:r>
            <a:r>
              <a:rPr lang="en-US" sz="2600" b="1" dirty="0">
                <a:solidFill>
                  <a:srgbClr val="FF0000"/>
                </a:solidFill>
              </a:rPr>
              <a:t>attributes defined in the document</a:t>
            </a:r>
            <a:r>
              <a:rPr lang="en-US" sz="2600" dirty="0"/>
              <a:t>. </a:t>
            </a:r>
            <a:endParaRPr sz="2600" dirty="0"/>
          </a:p>
          <a:p>
            <a:pPr lvl="0" algn="l" rtl="0">
              <a:spcBef>
                <a:spcPts val="580"/>
              </a:spcBef>
              <a:spcAft>
                <a:spcPts val="0"/>
              </a:spcAft>
              <a:buSzPts val="2210"/>
              <a:buFont typeface="Arial" panose="020B0604020202020204" pitchFamily="34" charset="0"/>
              <a:buChar char="•"/>
            </a:pPr>
            <a:r>
              <a:rPr lang="en-US" sz="2600" dirty="0"/>
              <a:t>A rule may match based on </a:t>
            </a:r>
            <a:endParaRPr lang="en-US" sz="2600" dirty="0" smtClean="0"/>
          </a:p>
          <a:p>
            <a:pPr marL="548640" lvl="1" indent="-342900">
              <a:spcBef>
                <a:spcPts val="580"/>
              </a:spcBef>
              <a:buSzPts val="2210"/>
              <a:buFont typeface="Arial" panose="020B0604020202020204" pitchFamily="34" charset="0"/>
              <a:buChar char="•"/>
            </a:pPr>
            <a:r>
              <a:rPr lang="en-US" sz="2450" dirty="0" smtClean="0"/>
              <a:t>the </a:t>
            </a:r>
            <a:r>
              <a:rPr lang="en-US" sz="2450" dirty="0"/>
              <a:t>simple presence of the attribute, or </a:t>
            </a:r>
            <a:endParaRPr lang="en-US" sz="2450" dirty="0" smtClean="0"/>
          </a:p>
          <a:p>
            <a:pPr marL="548640" lvl="1" indent="-342900">
              <a:spcBef>
                <a:spcPts val="580"/>
              </a:spcBef>
              <a:buSzPts val="2210"/>
              <a:buFont typeface="Arial" panose="020B0604020202020204" pitchFamily="34" charset="0"/>
              <a:buChar char="•"/>
            </a:pPr>
            <a:r>
              <a:rPr lang="en-US" sz="2450" dirty="0" smtClean="0"/>
              <a:t>on </a:t>
            </a:r>
            <a:r>
              <a:rPr lang="en-US" sz="2450" dirty="0"/>
              <a:t>one or more values for the attribute</a:t>
            </a:r>
            <a:r>
              <a:rPr lang="en-US" sz="2450" dirty="0" smtClean="0"/>
              <a:t>.</a:t>
            </a:r>
            <a:endParaRPr sz="245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endParaRPr lang="en-US" dirty="0"/>
          </a:p>
        </p:txBody>
      </p:sp>
      <p:sp>
        <p:nvSpPr>
          <p:cNvPr id="3" name="Content Placeholder 2"/>
          <p:cNvSpPr>
            <a:spLocks noGrp="1"/>
          </p:cNvSpPr>
          <p:nvPr>
            <p:ph sz="quarter" idx="1"/>
          </p:nvPr>
        </p:nvSpPr>
        <p:spPr/>
        <p:txBody>
          <a:bodyPr>
            <a:normAutofit/>
          </a:bodyPr>
          <a:lstStyle/>
          <a:p>
            <a:r>
              <a:rPr lang="en-US" dirty="0" smtClean="0"/>
              <a:t>The </a:t>
            </a:r>
            <a:r>
              <a:rPr lang="en-US" dirty="0"/>
              <a:t>CSS margin properties are used to create space around elements, outside of any defined borders</a:t>
            </a:r>
            <a:r>
              <a:rPr lang="en-US" dirty="0" smtClean="0"/>
              <a:t>.</a:t>
            </a:r>
            <a:endParaRPr lang="en-US" dirty="0"/>
          </a:p>
          <a:p>
            <a:r>
              <a:rPr lang="en-US" dirty="0" smtClean="0"/>
              <a:t>CSS also </a:t>
            </a:r>
            <a:r>
              <a:rPr lang="en-US" dirty="0"/>
              <a:t>has properties for specifying the margin for each side of an </a:t>
            </a:r>
            <a:r>
              <a:rPr lang="en-US" dirty="0" smtClean="0"/>
              <a:t>element:</a:t>
            </a:r>
            <a:r>
              <a:rPr lang="en-US" dirty="0"/>
              <a:t> </a:t>
            </a:r>
            <a:r>
              <a:rPr lang="en-US" dirty="0" smtClean="0"/>
              <a:t>margin-top, margin-right, margin-bottom, margin-left</a:t>
            </a:r>
          </a:p>
          <a:p>
            <a:r>
              <a:rPr lang="en-US" dirty="0" smtClean="0"/>
              <a:t>Margin</a:t>
            </a:r>
          </a:p>
          <a:p>
            <a:pPr lvl="1"/>
            <a:r>
              <a:rPr lang="en-US" dirty="0" smtClean="0"/>
              <a:t>Values: length measurement | percentage | auto | inherit</a:t>
            </a:r>
          </a:p>
          <a:p>
            <a:pPr lvl="1"/>
            <a:r>
              <a:rPr lang="en-US" dirty="0" smtClean="0"/>
              <a:t>Default: auto</a:t>
            </a:r>
          </a:p>
          <a:p>
            <a:pPr lvl="1"/>
            <a:r>
              <a:rPr lang="en-US" dirty="0" smtClean="0"/>
              <a:t>Applies to: all elements except elements with table display types other than table-caption, table, and inline-table</a:t>
            </a:r>
          </a:p>
          <a:p>
            <a:pPr lvl="1"/>
            <a:r>
              <a:rPr lang="en-US" dirty="0" smtClean="0"/>
              <a:t>Inherits: no</a:t>
            </a:r>
          </a:p>
          <a:p>
            <a:endParaRPr lang="en-US" dirty="0" smtClean="0"/>
          </a:p>
          <a:p>
            <a:endParaRPr lang="en-US" dirty="0"/>
          </a:p>
        </p:txBody>
      </p:sp>
    </p:spTree>
    <p:extLst>
      <p:ext uri="{BB962C8B-B14F-4D97-AF65-F5344CB8AC3E}">
        <p14:creationId xmlns:p14="http://schemas.microsoft.com/office/powerpoint/2010/main" val="189553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6864</Words>
  <Application>Microsoft Office PowerPoint</Application>
  <PresentationFormat>On-screen Show (4:3)</PresentationFormat>
  <Paragraphs>722</Paragraphs>
  <Slides>90</Slides>
  <Notes>51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90</vt:i4>
      </vt:variant>
    </vt:vector>
  </HeadingPairs>
  <TitlesOfParts>
    <vt:vector size="98" baseType="lpstr">
      <vt:lpstr>Wingdings 2</vt:lpstr>
      <vt:lpstr>Franklin Gothic Book</vt:lpstr>
      <vt:lpstr>Libre Franklin</vt:lpstr>
      <vt:lpstr>Calibri</vt:lpstr>
      <vt:lpstr>Perpetua</vt:lpstr>
      <vt:lpstr>Arial</vt:lpstr>
      <vt:lpstr>Equity</vt:lpstr>
      <vt:lpstr>1_Equity</vt:lpstr>
      <vt:lpstr>Chapter Four</vt:lpstr>
      <vt:lpstr>Objectives</vt:lpstr>
      <vt:lpstr>Introduction</vt:lpstr>
      <vt:lpstr>CSS Rules</vt:lpstr>
      <vt:lpstr>Takeaway question</vt:lpstr>
      <vt:lpstr>CSS Declaration</vt:lpstr>
      <vt:lpstr>CSS Selectors</vt:lpstr>
      <vt:lpstr>Type selectors (element selectors)</vt:lpstr>
      <vt:lpstr>Attribute selectors</vt:lpstr>
      <vt:lpstr>Matching attributes, single values, and multiple values</vt:lpstr>
      <vt:lpstr>Example</vt:lpstr>
      <vt:lpstr>PowerPoint Presentation</vt:lpstr>
      <vt:lpstr>The class and id attribute in HTML</vt:lpstr>
      <vt:lpstr>The class attribute</vt:lpstr>
      <vt:lpstr>The ID attribute</vt:lpstr>
      <vt:lpstr> Grouping</vt:lpstr>
      <vt:lpstr>Contextual selectors</vt:lpstr>
      <vt:lpstr>A diagram of an HTML document tree </vt:lpstr>
      <vt:lpstr>Contextual selectors terminology</vt:lpstr>
      <vt:lpstr>contextual selector </vt:lpstr>
      <vt:lpstr>Example</vt:lpstr>
      <vt:lpstr>Child selector</vt:lpstr>
      <vt:lpstr>Adjacent sibling selector</vt:lpstr>
      <vt:lpstr>Takeaway question</vt:lpstr>
      <vt:lpstr>Pseudo-selectors</vt:lpstr>
      <vt:lpstr>Pseudo-Class Selectors</vt:lpstr>
      <vt:lpstr>Example</vt:lpstr>
      <vt:lpstr>Inheritance </vt:lpstr>
      <vt:lpstr>Attaching style to a document</vt:lpstr>
      <vt:lpstr>External style sheets</vt:lpstr>
      <vt:lpstr>HTML &lt;link&gt; Tag</vt:lpstr>
      <vt:lpstr>Internal style sheets</vt:lpstr>
      <vt:lpstr>Inline styles</vt:lpstr>
      <vt:lpstr>CSS Colors and Background</vt:lpstr>
      <vt:lpstr>Introduction</vt:lpstr>
      <vt:lpstr>Color-related Properties</vt:lpstr>
      <vt:lpstr>Specifying color values</vt:lpstr>
      <vt:lpstr>140 color names </vt:lpstr>
      <vt:lpstr>RGB color values</vt:lpstr>
      <vt:lpstr>Hex values</vt:lpstr>
      <vt:lpstr>Foreground Color</vt:lpstr>
      <vt:lpstr>Example</vt:lpstr>
      <vt:lpstr>Background Color</vt:lpstr>
      <vt:lpstr>example</vt:lpstr>
      <vt:lpstr>Opacity</vt:lpstr>
      <vt:lpstr>Background Images</vt:lpstr>
      <vt:lpstr>background-image</vt:lpstr>
      <vt:lpstr>background-repeat (Controlling tiling direction)</vt:lpstr>
      <vt:lpstr>background-position</vt:lpstr>
      <vt:lpstr>Cont’d</vt:lpstr>
      <vt:lpstr>background-attachment</vt:lpstr>
      <vt:lpstr>Text and Font properties</vt:lpstr>
      <vt:lpstr>CSS properties used to manipulate the appearance of text:</vt:lpstr>
      <vt:lpstr>font-family</vt:lpstr>
      <vt:lpstr>font-family example</vt:lpstr>
      <vt:lpstr>Font size</vt:lpstr>
      <vt:lpstr>Font size</vt:lpstr>
      <vt:lpstr>Percentage values</vt:lpstr>
      <vt:lpstr>EM</vt:lpstr>
      <vt:lpstr>Font-weight (boldness)</vt:lpstr>
      <vt:lpstr>Font style (italics)</vt:lpstr>
      <vt:lpstr>Font variant (small caps)</vt:lpstr>
      <vt:lpstr>Text Line Adjustments: Indents</vt:lpstr>
      <vt:lpstr>Text Line Adjustments : Horizontal alignment</vt:lpstr>
      <vt:lpstr>Underlines and Other “Decorations”</vt:lpstr>
      <vt:lpstr>CSS box model</vt:lpstr>
      <vt:lpstr>Introduction</vt:lpstr>
      <vt:lpstr>Components of an element box</vt:lpstr>
      <vt:lpstr>Element box</vt:lpstr>
      <vt:lpstr>Specifying box dimensions</vt:lpstr>
      <vt:lpstr>PowerPoint Presentation</vt:lpstr>
      <vt:lpstr>Sizing the content box</vt:lpstr>
      <vt:lpstr>Example</vt:lpstr>
      <vt:lpstr>Example</vt:lpstr>
      <vt:lpstr>The border box model</vt:lpstr>
      <vt:lpstr>PowerPoint Presentation</vt:lpstr>
      <vt:lpstr>Specifying height</vt:lpstr>
      <vt:lpstr>CSS Padding</vt:lpstr>
      <vt:lpstr>Example,</vt:lpstr>
      <vt:lpstr>Side-specific properties</vt:lpstr>
      <vt:lpstr>CSS Borders</vt:lpstr>
      <vt:lpstr>border-style</vt:lpstr>
      <vt:lpstr>Example,</vt:lpstr>
      <vt:lpstr>border-width (thickness)</vt:lpstr>
      <vt:lpstr>border-width (thickness)</vt:lpstr>
      <vt:lpstr>border-color</vt:lpstr>
      <vt:lpstr>Example,</vt:lpstr>
      <vt:lpstr>CSS Border - Shorthand Property</vt:lpstr>
      <vt:lpstr>CSS Rounded Borders</vt:lpstr>
      <vt:lpstr>CSS margins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dc:title>
  <dc:creator>betse</dc:creator>
  <cp:lastModifiedBy>Amina</cp:lastModifiedBy>
  <cp:revision>27</cp:revision>
  <dcterms:created xsi:type="dcterms:W3CDTF">2014-11-25T14:38:56Z</dcterms:created>
  <dcterms:modified xsi:type="dcterms:W3CDTF">2024-11-06T05:33:13Z</dcterms:modified>
</cp:coreProperties>
</file>