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57"/>
  </p:notesMasterIdLst>
  <p:sldIdLst>
    <p:sldId id="263" r:id="rId2"/>
    <p:sldId id="264" r:id="rId3"/>
    <p:sldId id="265" r:id="rId4"/>
    <p:sldId id="266" r:id="rId5"/>
    <p:sldId id="267" r:id="rId6"/>
    <p:sldId id="259" r:id="rId7"/>
    <p:sldId id="268" r:id="rId8"/>
    <p:sldId id="269" r:id="rId9"/>
    <p:sldId id="270" r:id="rId10"/>
    <p:sldId id="271" r:id="rId11"/>
    <p:sldId id="272" r:id="rId12"/>
    <p:sldId id="275" r:id="rId13"/>
    <p:sldId id="273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313" r:id="rId23"/>
    <p:sldId id="314" r:id="rId24"/>
    <p:sldId id="315" r:id="rId25"/>
    <p:sldId id="312" r:id="rId26"/>
    <p:sldId id="316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15" autoAdjust="0"/>
  </p:normalViewPr>
  <p:slideViewPr>
    <p:cSldViewPr snapToGrid="0">
      <p:cViewPr varScale="1">
        <p:scale>
          <a:sx n="57" d="100"/>
          <a:sy n="57" d="100"/>
        </p:scale>
        <p:origin x="1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911A-4F47-4FF3-99D5-0A4C20FB04B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71528-C92E-4D26-9C33-F54EC2A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use a grid to format a portion of a page, like a </a:t>
            </a:r>
            <a:r>
              <a:rPr lang="en-US" sz="1200" b="1" i="0" dirty="0" smtClean="0">
                <a:solidFill>
                  <a:srgbClr val="FF0000"/>
                </a:solidFill>
              </a:rPr>
              <a:t>gallery of images or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repeat(2, repeat(2, 40px) repeat(3, 1fr));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Counting 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&lt;line&gt;</a:t>
            </a:r>
            <a:r>
              <a:rPr lang="en-US" dirty="0" smtClean="0"/>
              <a:t> – can be a number to refer to a numbered grid line, or a name to refer to a named grid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span &lt;number&gt;</a:t>
            </a:r>
            <a:r>
              <a:rPr lang="en-US" dirty="0" smtClean="0"/>
              <a:t> – the item will span across the provided number of grid tracks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span &lt;name&gt;</a:t>
            </a:r>
            <a:r>
              <a:rPr lang="en-US" dirty="0" smtClean="0"/>
              <a:t> – the item will span across until it hits the next line with the provided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auto</a:t>
            </a:r>
            <a:r>
              <a:rPr lang="en-US" dirty="0" smtClean="0"/>
              <a:t> – indicates auto-placement, an automatic span, or a default span of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8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600" i="1" dirty="0" smtClean="0"/>
              <a:t>grid-column-start/grid-row-start</a:t>
            </a:r>
            <a:r>
              <a:rPr lang="en-US" sz="2600" dirty="0" smtClean="0"/>
              <a:t> is the line where the item begins, </a:t>
            </a:r>
          </a:p>
          <a:p>
            <a:pPr lvl="1"/>
            <a:r>
              <a:rPr lang="en-US" sz="2600" i="1" dirty="0" smtClean="0"/>
              <a:t>grid-column-end/grid-row-end</a:t>
            </a:r>
            <a:r>
              <a:rPr lang="en-US" sz="2600" dirty="0" smtClean="0"/>
              <a:t> is the line where the item 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1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example defines areas for a header, sidebar, main content, and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default arrangement after applying </a:t>
            </a:r>
            <a:r>
              <a:rPr lang="en-US" b="1" dirty="0" smtClean="0"/>
              <a:t>display: flex </a:t>
            </a:r>
            <a:r>
              <a:rPr lang="en-US" dirty="0" smtClean="0"/>
              <a:t>is for the items to be arranged along the main axis from left to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Values: are the accepted values for the property. Could be Predefined keyword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Default: This is the value that will be used for the property by default, that is, if no other value is specified.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 to: Some properties apply only to certain types of elements, such as block or table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Inherits: This indicates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dirty="0" smtClean="0"/>
              <a:t>he child element will naturally inherit a CSS property with its value from the parent element if the CSS property is not specified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space-between: first item is on the start line, last item on the end line; and the remaining space is distributed evenly between the remaining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space-around: adds an equal amount of space on the left and right side of each item, resulting in a doubling up of space between neighboring items.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baseline</a:t>
            </a:r>
            <a:r>
              <a:rPr lang="en-US" dirty="0" smtClean="0"/>
              <a:t> value aligns the baselines of the first lines of text, regardless of their size. It may be a good option for lining up elements with different text sizes, such as headlines and paragraphs across multiple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justify-content, the align-items property applies to the flex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flex-direction: column</a:t>
            </a:r>
            <a:endParaRPr lang="en-US" dirty="0" smtClean="0"/>
          </a:p>
          <a:p>
            <a:r>
              <a:rPr lang="en-US" dirty="0" smtClean="0"/>
              <a:t>This setting makes the main axis vertical, meaning items are stacked from top to bottom within the container.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1528-C92E-4D26-9C33-F54EC2A765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691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28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81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96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912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37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627D8F6-E845-4C6F-AE49-D2A5A5FC8DA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60C0C6-B957-4CD0-8CE7-501F412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35"/>
        </a:spcBef>
        <a:buClr>
          <a:schemeClr val="accent1"/>
        </a:buClr>
        <a:buSzPct val="8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/>
        </a:buClr>
        <a:buFontTx/>
        <a:buChar char="o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71450" algn="l" rtl="0" eaLnBrk="1" latinLnBrk="0" hangingPunct="1">
        <a:spcBef>
          <a:spcPts val="278"/>
        </a:spcBef>
        <a:buClr>
          <a:schemeClr val="accent2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" TargetMode="External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(grid and flex)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Alignment of Flex Items in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dirty="0" smtClean="0"/>
              <a:t>following container </a:t>
            </a:r>
            <a:r>
              <a:rPr lang="en-US" sz="2600" dirty="0"/>
              <a:t>properties </a:t>
            </a:r>
            <a:r>
              <a:rPr lang="en-US" sz="2600" dirty="0" smtClean="0"/>
              <a:t>affect </a:t>
            </a:r>
            <a:r>
              <a:rPr lang="en-US" sz="2600" dirty="0"/>
              <a:t>the alignment of items along the </a:t>
            </a:r>
            <a:r>
              <a:rPr lang="en-US" sz="2600" b="1" dirty="0"/>
              <a:t>main axis </a:t>
            </a:r>
            <a:r>
              <a:rPr lang="en-US" sz="2600" dirty="0" smtClean="0"/>
              <a:t>and </a:t>
            </a:r>
            <a:r>
              <a:rPr lang="en-US" sz="2600" b="1" dirty="0"/>
              <a:t>cross </a:t>
            </a:r>
            <a:r>
              <a:rPr lang="en-US" sz="2600" b="1" dirty="0" smtClean="0"/>
              <a:t>axis</a:t>
            </a:r>
            <a:r>
              <a:rPr lang="en-US" sz="2600" dirty="0" smtClean="0"/>
              <a:t>.</a:t>
            </a:r>
          </a:p>
          <a:p>
            <a:pPr lvl="1"/>
            <a:r>
              <a:rPr lang="en-US" sz="2400" dirty="0" smtClean="0"/>
              <a:t>Container properties for aligning </a:t>
            </a:r>
            <a:r>
              <a:rPr lang="en-US" sz="2400" dirty="0"/>
              <a:t>on the </a:t>
            </a:r>
            <a:r>
              <a:rPr lang="en-US" sz="2400" b="1" dirty="0">
                <a:solidFill>
                  <a:srgbClr val="FF0000"/>
                </a:solidFill>
              </a:rPr>
              <a:t>main axis </a:t>
            </a:r>
          </a:p>
          <a:p>
            <a:pPr lvl="2"/>
            <a:r>
              <a:rPr lang="en-US" sz="2400" dirty="0" smtClean="0"/>
              <a:t>justify-content</a:t>
            </a:r>
          </a:p>
          <a:p>
            <a:pPr lvl="1"/>
            <a:r>
              <a:rPr lang="en-US" sz="2400" dirty="0"/>
              <a:t>Container </a:t>
            </a:r>
            <a:r>
              <a:rPr lang="en-US" sz="2400" dirty="0" smtClean="0"/>
              <a:t>properties </a:t>
            </a:r>
            <a:r>
              <a:rPr lang="en-US" sz="2400" dirty="0"/>
              <a:t>for aligning</a:t>
            </a:r>
            <a:r>
              <a:rPr lang="en-US" sz="2400" dirty="0" smtClean="0"/>
              <a:t> </a:t>
            </a:r>
            <a:r>
              <a:rPr lang="en-US" sz="2400" dirty="0"/>
              <a:t>on the </a:t>
            </a:r>
            <a:r>
              <a:rPr lang="en-US" sz="2400" b="1" dirty="0" smtClean="0">
                <a:solidFill>
                  <a:srgbClr val="FF0000"/>
                </a:solidFill>
              </a:rPr>
              <a:t>cross </a:t>
            </a:r>
            <a:r>
              <a:rPr lang="en-US" sz="2400" b="1" dirty="0">
                <a:solidFill>
                  <a:srgbClr val="FF0000"/>
                </a:solidFill>
              </a:rPr>
              <a:t>axis </a:t>
            </a:r>
          </a:p>
          <a:p>
            <a:pPr lvl="2"/>
            <a:r>
              <a:rPr lang="en-US" sz="2400" dirty="0" smtClean="0"/>
              <a:t>align-items</a:t>
            </a:r>
          </a:p>
          <a:p>
            <a:pPr lvl="2"/>
            <a:r>
              <a:rPr lang="en-US" sz="2400" dirty="0" smtClean="0"/>
              <a:t>align-content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9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justify-content </a:t>
            </a:r>
            <a:r>
              <a:rPr lang="en-US" sz="4000" i="1" dirty="0"/>
              <a:t>(flex container property)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</a:t>
            </a:r>
            <a:r>
              <a:rPr lang="en-US" sz="2400" dirty="0"/>
              <a:t>default, </a:t>
            </a:r>
            <a:r>
              <a:rPr lang="en-US" sz="2400" i="1" dirty="0"/>
              <a:t>flex items </a:t>
            </a:r>
            <a:r>
              <a:rPr lang="en-US" sz="2400" dirty="0"/>
              <a:t>are </a:t>
            </a:r>
            <a:r>
              <a:rPr lang="en-US" sz="2400" dirty="0" smtClean="0"/>
              <a:t>only as </a:t>
            </a:r>
            <a:r>
              <a:rPr lang="en-US" sz="2400" dirty="0"/>
              <a:t>wide as they need to </a:t>
            </a:r>
            <a:r>
              <a:rPr lang="en-US" sz="2400" dirty="0" smtClean="0"/>
              <a:t>be, i.e., the flex-container </a:t>
            </a:r>
            <a:r>
              <a:rPr lang="en-US" sz="2400" dirty="0"/>
              <a:t>may </a:t>
            </a:r>
            <a:r>
              <a:rPr lang="en-US" sz="2400" dirty="0" smtClean="0"/>
              <a:t>have </a:t>
            </a:r>
            <a:r>
              <a:rPr lang="en-US" sz="2400" dirty="0"/>
              <a:t>space to spare on the flex line. </a:t>
            </a:r>
            <a:endParaRPr lang="en-US" sz="2400" dirty="0" smtClean="0"/>
          </a:p>
          <a:p>
            <a:pPr lvl="1"/>
            <a:r>
              <a:rPr lang="en-US" sz="2250" dirty="0" smtClean="0"/>
              <a:t>Also </a:t>
            </a:r>
            <a:r>
              <a:rPr lang="en-US" sz="2250" dirty="0"/>
              <a:t>by default, the items flow in right next to each other from the </a:t>
            </a:r>
            <a:r>
              <a:rPr lang="en-US" sz="2250" dirty="0" smtClean="0"/>
              <a:t>starting position of the main axis</a:t>
            </a:r>
          </a:p>
          <a:p>
            <a:r>
              <a:rPr lang="en-US" sz="2400" dirty="0" smtClean="0"/>
              <a:t>This property </a:t>
            </a:r>
            <a:r>
              <a:rPr lang="en-US" sz="2400" dirty="0"/>
              <a:t>defines how </a:t>
            </a:r>
            <a:r>
              <a:rPr lang="en-US" sz="2400" b="1" dirty="0">
                <a:solidFill>
                  <a:srgbClr val="FF0000"/>
                </a:solidFill>
              </a:rPr>
              <a:t>extra space </a:t>
            </a:r>
            <a:r>
              <a:rPr lang="en-US" sz="2400" dirty="0"/>
              <a:t>should be distributed around or between items that </a:t>
            </a:r>
            <a:r>
              <a:rPr lang="en-US" sz="2400" dirty="0" smtClean="0"/>
              <a:t>have </a:t>
            </a:r>
            <a:r>
              <a:rPr lang="en-US" sz="2400" dirty="0"/>
              <a:t>reached their maximum </a:t>
            </a:r>
            <a:r>
              <a:rPr lang="en-US" sz="2400" dirty="0" smtClean="0"/>
              <a:t>size</a:t>
            </a:r>
          </a:p>
          <a:p>
            <a:pPr lvl="1"/>
            <a:r>
              <a:rPr lang="en-US" sz="2250" dirty="0"/>
              <a:t>Values: flex-start | flex-end | center | space-between | </a:t>
            </a:r>
            <a:r>
              <a:rPr lang="en-US" sz="2250" dirty="0" smtClean="0"/>
              <a:t>space-around</a:t>
            </a:r>
            <a:endParaRPr lang="en-US" sz="2250" dirty="0"/>
          </a:p>
          <a:p>
            <a:pPr lvl="1"/>
            <a:r>
              <a:rPr lang="en-US" sz="2250" dirty="0"/>
              <a:t>Default: </a:t>
            </a:r>
            <a:r>
              <a:rPr lang="en-US" sz="2250" dirty="0" smtClean="0"/>
              <a:t>flex-start</a:t>
            </a:r>
            <a:endParaRPr lang="en-US" sz="2250" dirty="0"/>
          </a:p>
          <a:p>
            <a:pPr lvl="1"/>
            <a:r>
              <a:rPr lang="en-US" sz="2250" dirty="0"/>
              <a:t>Applies to: flex </a:t>
            </a:r>
            <a:r>
              <a:rPr lang="en-US" sz="2250" dirty="0" smtClean="0"/>
              <a:t>containers</a:t>
            </a:r>
            <a:endParaRPr lang="en-US" sz="2250" dirty="0"/>
          </a:p>
          <a:p>
            <a:pPr lvl="1"/>
            <a:r>
              <a:rPr lang="en-US" sz="2250" dirty="0"/>
              <a:t>Inherits: no</a:t>
            </a:r>
            <a:endParaRPr lang="en-US" sz="2250" dirty="0" smtClean="0"/>
          </a:p>
        </p:txBody>
      </p:sp>
    </p:spTree>
    <p:extLst>
      <p:ext uri="{BB962C8B-B14F-4D97-AF65-F5344CB8AC3E}">
        <p14:creationId xmlns:p14="http://schemas.microsoft.com/office/powerpoint/2010/main" val="6444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justify-content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639" y="1447800"/>
            <a:ext cx="71719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align-items </a:t>
            </a:r>
            <a:r>
              <a:rPr lang="en-US" sz="4000" i="1" dirty="0"/>
              <a:t>(flex container property)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defines the default behavior for how flex items are laid out along the cross axis on the current line. </a:t>
            </a:r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dirty="0"/>
              <a:t>like the justify-content version for the </a:t>
            </a:r>
            <a:r>
              <a:rPr lang="en-US" sz="2400" dirty="0" smtClean="0"/>
              <a:t>cross-axis.</a:t>
            </a:r>
          </a:p>
          <a:p>
            <a:r>
              <a:rPr lang="en-US" sz="2400" dirty="0" smtClean="0"/>
              <a:t>align-items</a:t>
            </a:r>
            <a:endParaRPr lang="en-US" sz="2400" dirty="0"/>
          </a:p>
          <a:p>
            <a:pPr lvl="1"/>
            <a:r>
              <a:rPr lang="en-US" sz="2250" dirty="0"/>
              <a:t>Values: flex-start | flex-end | center | baseline | </a:t>
            </a:r>
            <a:r>
              <a:rPr lang="en-US" sz="2250" dirty="0" smtClean="0"/>
              <a:t>stretch</a:t>
            </a:r>
            <a:endParaRPr lang="en-US" sz="2250" dirty="0"/>
          </a:p>
          <a:p>
            <a:pPr lvl="1"/>
            <a:r>
              <a:rPr lang="en-US" sz="2250" dirty="0"/>
              <a:t>Default: </a:t>
            </a:r>
            <a:r>
              <a:rPr lang="en-US" sz="2250" dirty="0" smtClean="0"/>
              <a:t>stretch</a:t>
            </a:r>
            <a:endParaRPr lang="en-US" sz="2250" dirty="0"/>
          </a:p>
          <a:p>
            <a:pPr lvl="1"/>
            <a:r>
              <a:rPr lang="en-US" sz="2250" dirty="0"/>
              <a:t>Applies to: flex </a:t>
            </a:r>
            <a:r>
              <a:rPr lang="en-US" sz="2250" dirty="0" smtClean="0"/>
              <a:t>containers</a:t>
            </a:r>
            <a:endParaRPr lang="en-US" sz="2250" dirty="0"/>
          </a:p>
          <a:p>
            <a:pPr lvl="1"/>
            <a:r>
              <a:rPr lang="en-US" sz="2250" dirty="0"/>
              <a:t>Inherits: no</a:t>
            </a:r>
            <a:endParaRPr lang="en-US" sz="225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align-items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727"/>
          <a:stretch/>
        </p:blipFill>
        <p:spPr>
          <a:xfrm>
            <a:off x="1756881" y="1489557"/>
            <a:ext cx="5383657" cy="48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lign-self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This allows the default alignment (or the one specified by </a:t>
            </a:r>
            <a:r>
              <a:rPr lang="en-US" sz="2600" b="1" dirty="0">
                <a:solidFill>
                  <a:srgbClr val="FF0000"/>
                </a:solidFill>
              </a:rPr>
              <a:t>align-</a:t>
            </a:r>
            <a:r>
              <a:rPr lang="en-US" sz="2600" b="1" u="sng" dirty="0">
                <a:solidFill>
                  <a:srgbClr val="FF0000"/>
                </a:solidFill>
              </a:rPr>
              <a:t>items</a:t>
            </a:r>
            <a:r>
              <a:rPr lang="en-US" sz="2600" dirty="0"/>
              <a:t>) to be </a:t>
            </a:r>
            <a:r>
              <a:rPr lang="en-US" sz="2600" i="1" dirty="0"/>
              <a:t>overridden</a:t>
            </a:r>
            <a:r>
              <a:rPr lang="en-US" sz="2600" dirty="0"/>
              <a:t> for individual flex items.</a:t>
            </a:r>
            <a:endParaRPr lang="en-US" sz="2600" dirty="0" smtClean="0"/>
          </a:p>
          <a:p>
            <a:r>
              <a:rPr lang="en-US" sz="2600" dirty="0" smtClean="0"/>
              <a:t>align-self</a:t>
            </a:r>
            <a:endParaRPr lang="en-US" sz="2600" dirty="0"/>
          </a:p>
          <a:p>
            <a:pPr lvl="1"/>
            <a:r>
              <a:rPr lang="en-US" sz="2400" dirty="0"/>
              <a:t>Values: flex-start | flex-end | center | baseline | stretch</a:t>
            </a:r>
          </a:p>
          <a:p>
            <a:pPr lvl="1"/>
            <a:r>
              <a:rPr lang="en-US" sz="2400" dirty="0"/>
              <a:t>Default: stretch </a:t>
            </a:r>
          </a:p>
          <a:p>
            <a:pPr lvl="1"/>
            <a:r>
              <a:rPr lang="en-US" sz="2400" dirty="0"/>
              <a:t>Applies to: flex items</a:t>
            </a:r>
          </a:p>
          <a:p>
            <a:pPr lvl="1"/>
            <a:r>
              <a:rPr lang="en-US" sz="2400" dirty="0"/>
              <a:t>Inherits: no</a:t>
            </a:r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774"/>
          <a:stretch/>
        </p:blipFill>
        <p:spPr>
          <a:xfrm>
            <a:off x="4926184" y="3154166"/>
            <a:ext cx="2334756" cy="3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align-content </a:t>
            </a:r>
            <a:r>
              <a:rPr lang="en-US" sz="3600" i="1" dirty="0"/>
              <a:t>(flex container property)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align-content, affects how multiple flex lines are spread out across the cross axis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align-content applies only when there are multiple wrapped flex lines.</a:t>
            </a:r>
            <a:endParaRPr lang="en-US" sz="2600" dirty="0" smtClean="0"/>
          </a:p>
          <a:p>
            <a:r>
              <a:rPr lang="en-US" sz="2600" dirty="0" smtClean="0"/>
              <a:t>If the flex </a:t>
            </a:r>
            <a:r>
              <a:rPr lang="en-US" sz="2600" dirty="0"/>
              <a:t>items are on a single line, it does nothing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align-content</a:t>
            </a:r>
            <a:endParaRPr lang="en-US" sz="2600" dirty="0"/>
          </a:p>
          <a:p>
            <a:pPr lvl="1"/>
            <a:r>
              <a:rPr lang="en-US" sz="2400" dirty="0"/>
              <a:t>Values: flex-start | flex-end | center | space-around | space-between | </a:t>
            </a:r>
            <a:r>
              <a:rPr lang="en-US" sz="2400" dirty="0" smtClean="0"/>
              <a:t>stretch</a:t>
            </a:r>
            <a:endParaRPr lang="en-US" sz="2400" dirty="0"/>
          </a:p>
          <a:p>
            <a:pPr lvl="1"/>
            <a:r>
              <a:rPr lang="en-US" sz="2400" dirty="0"/>
              <a:t>Default: </a:t>
            </a:r>
            <a:r>
              <a:rPr lang="en-US" sz="2400" dirty="0" smtClean="0"/>
              <a:t>stretch</a:t>
            </a:r>
            <a:endParaRPr lang="en-US" sz="2400" dirty="0"/>
          </a:p>
          <a:p>
            <a:pPr lvl="1"/>
            <a:r>
              <a:rPr lang="en-US" sz="2400" dirty="0"/>
              <a:t>Applies to: multi-line flex </a:t>
            </a:r>
            <a:r>
              <a:rPr lang="en-US" sz="2400" dirty="0" smtClean="0"/>
              <a:t>containers</a:t>
            </a:r>
            <a:endParaRPr lang="en-US" sz="2400" dirty="0"/>
          </a:p>
          <a:p>
            <a:pPr lvl="1"/>
            <a:r>
              <a:rPr lang="en-US" sz="2400" dirty="0"/>
              <a:t>Inherits: no </a:t>
            </a:r>
          </a:p>
        </p:txBody>
      </p:sp>
    </p:spTree>
    <p:extLst>
      <p:ext uri="{BB962C8B-B14F-4D97-AF65-F5344CB8AC3E}">
        <p14:creationId xmlns:p14="http://schemas.microsoft.com/office/powerpoint/2010/main" val="2428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flex-grow (</a:t>
            </a:r>
            <a:r>
              <a:rPr lang="en-US" sz="3200" i="1" dirty="0"/>
              <a:t>flex </a:t>
            </a:r>
            <a:r>
              <a:rPr lang="en-US" sz="3200" i="1" dirty="0" smtClean="0"/>
              <a:t>item </a:t>
            </a:r>
            <a:r>
              <a:rPr lang="en-US" sz="3200" i="1" dirty="0"/>
              <a:t>property</a:t>
            </a:r>
            <a:r>
              <a:rPr lang="en-US" sz="3200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defines the ability for a flex item to grow if necessary.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accepts a </a:t>
            </a:r>
            <a:r>
              <a:rPr lang="en-US" sz="2400" dirty="0" err="1"/>
              <a:t>unitless</a:t>
            </a:r>
            <a:r>
              <a:rPr lang="en-US" sz="2400" dirty="0"/>
              <a:t> value that serves as a proportion.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dictates what amount of the available space inside the flex container the item should take up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smtClean="0"/>
              <a:t>flex-grow value for </a:t>
            </a:r>
            <a:r>
              <a:rPr lang="en-US" sz="2000" dirty="0"/>
              <a:t>all </a:t>
            </a:r>
            <a:r>
              <a:rPr lang="en-US" sz="2000" dirty="0" smtClean="0"/>
              <a:t>flex </a:t>
            </a:r>
            <a:r>
              <a:rPr lang="en-US" sz="2000" dirty="0"/>
              <a:t>items </a:t>
            </a:r>
            <a:r>
              <a:rPr lang="en-US" sz="2000" dirty="0" smtClean="0"/>
              <a:t>is </a:t>
            </a:r>
            <a:r>
              <a:rPr lang="en-US" sz="2000" dirty="0"/>
              <a:t>set </a:t>
            </a:r>
            <a:r>
              <a:rPr lang="en-US" sz="2000" dirty="0" smtClean="0"/>
              <a:t>to </a:t>
            </a:r>
            <a:r>
              <a:rPr lang="en-US" sz="2000" dirty="0"/>
              <a:t>1, the browser takes whatever extra space is available along the main axis and applies it equally to each item, allowing them all to stretch the same amount.</a:t>
            </a:r>
            <a:endParaRPr lang="en-US" sz="2000" dirty="0" smtClean="0"/>
          </a:p>
          <a:p>
            <a:r>
              <a:rPr lang="en-US" sz="2400" dirty="0"/>
              <a:t>Values: </a:t>
            </a:r>
            <a:r>
              <a:rPr lang="en-US" sz="2400" dirty="0" smtClean="0"/>
              <a:t>number</a:t>
            </a:r>
            <a:endParaRPr lang="en-US" sz="2400" dirty="0"/>
          </a:p>
          <a:p>
            <a:r>
              <a:rPr lang="en-US" sz="2400" dirty="0"/>
              <a:t>Default: </a:t>
            </a:r>
            <a:r>
              <a:rPr lang="en-US" sz="2400" dirty="0" smtClean="0"/>
              <a:t>0</a:t>
            </a:r>
            <a:endParaRPr lang="en-US" sz="2400" dirty="0"/>
          </a:p>
          <a:p>
            <a:r>
              <a:rPr lang="en-US" sz="2400" dirty="0"/>
              <a:t>Applies to: flex </a:t>
            </a:r>
            <a:r>
              <a:rPr lang="en-US" sz="2400" dirty="0" smtClean="0"/>
              <a:t>items</a:t>
            </a:r>
            <a:endParaRPr lang="en-US" sz="2400" dirty="0"/>
          </a:p>
          <a:p>
            <a:r>
              <a:rPr lang="en-US" sz="240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1455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flex-shrink </a:t>
            </a:r>
            <a:r>
              <a:rPr lang="en-US" dirty="0"/>
              <a:t>(</a:t>
            </a:r>
            <a:r>
              <a:rPr lang="en-US" sz="2800" i="1" dirty="0"/>
              <a:t>flex item property)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defines the ability for a flex item to shrink if necessary</a:t>
            </a:r>
            <a:r>
              <a:rPr lang="en-US" sz="2400" dirty="0" smtClean="0"/>
              <a:t>. Such as when </a:t>
            </a:r>
            <a:r>
              <a:rPr lang="en-US" sz="2400" dirty="0"/>
              <a:t>the container is not wide enough to contain the </a:t>
            </a:r>
            <a:r>
              <a:rPr lang="en-US" sz="2400" dirty="0" smtClean="0"/>
              <a:t>items. </a:t>
            </a:r>
          </a:p>
          <a:p>
            <a:r>
              <a:rPr lang="en-US" sz="2400" dirty="0" smtClean="0"/>
              <a:t>This property takes </a:t>
            </a:r>
            <a:r>
              <a:rPr lang="en-US" sz="2400" dirty="0"/>
              <a:t>away some space from within the items, shrinking them to fit, according to </a:t>
            </a:r>
            <a:r>
              <a:rPr lang="en-US" sz="2400" dirty="0" smtClean="0"/>
              <a:t>a </a:t>
            </a:r>
            <a:r>
              <a:rPr lang="en-US" sz="2400" dirty="0"/>
              <a:t>specified ratio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flex-shrink</a:t>
            </a:r>
            <a:endParaRPr lang="en-US" sz="2400" dirty="0"/>
          </a:p>
          <a:p>
            <a:pPr lvl="1"/>
            <a:r>
              <a:rPr lang="en-US" sz="2250" dirty="0"/>
              <a:t>Values: </a:t>
            </a:r>
            <a:r>
              <a:rPr lang="en-US" sz="2250" dirty="0" smtClean="0"/>
              <a:t>number</a:t>
            </a:r>
            <a:endParaRPr lang="en-US" sz="2250" dirty="0"/>
          </a:p>
          <a:p>
            <a:pPr lvl="1"/>
            <a:r>
              <a:rPr lang="en-US" sz="2250" dirty="0"/>
              <a:t>Default: </a:t>
            </a:r>
            <a:r>
              <a:rPr lang="en-US" sz="2250" dirty="0" smtClean="0"/>
              <a:t>1</a:t>
            </a:r>
            <a:endParaRPr lang="en-US" sz="2250" dirty="0"/>
          </a:p>
          <a:p>
            <a:pPr lvl="1"/>
            <a:r>
              <a:rPr lang="en-US" sz="2250" dirty="0"/>
              <a:t>Applies to: flex </a:t>
            </a:r>
            <a:r>
              <a:rPr lang="en-US" sz="2250" dirty="0" smtClean="0"/>
              <a:t>items</a:t>
            </a:r>
            <a:endParaRPr lang="en-US" sz="2250" dirty="0"/>
          </a:p>
          <a:p>
            <a:pPr lvl="1"/>
            <a:r>
              <a:rPr lang="en-US" sz="225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32719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flex-basis </a:t>
            </a:r>
            <a:r>
              <a:rPr lang="en-US" dirty="0"/>
              <a:t>(</a:t>
            </a:r>
            <a:r>
              <a:rPr lang="en-US" sz="2800" i="1" dirty="0"/>
              <a:t>flex item property)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This property defines </a:t>
            </a:r>
            <a:r>
              <a:rPr lang="en-US" sz="2600" dirty="0"/>
              <a:t>the starting size of the item before any wrapping, growing, or shrinking </a:t>
            </a:r>
            <a:r>
              <a:rPr lang="en-US" sz="2600" dirty="0" smtClean="0"/>
              <a:t>occurs.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may be used instead of the width property (or height property for columns) for flex items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flex-basis</a:t>
            </a:r>
            <a:endParaRPr lang="en-US" sz="2600" dirty="0"/>
          </a:p>
          <a:p>
            <a:pPr lvl="1"/>
            <a:r>
              <a:rPr lang="en-US" sz="2600" dirty="0"/>
              <a:t>Values: length | percentage </a:t>
            </a:r>
            <a:r>
              <a:rPr lang="en-US" sz="2600" dirty="0" smtClean="0"/>
              <a:t>| auto</a:t>
            </a:r>
            <a:endParaRPr lang="en-US" sz="2600" dirty="0"/>
          </a:p>
          <a:p>
            <a:pPr lvl="1"/>
            <a:r>
              <a:rPr lang="en-US" sz="2600" dirty="0"/>
              <a:t>Default: </a:t>
            </a:r>
            <a:r>
              <a:rPr lang="en-US" sz="2600" dirty="0" smtClean="0"/>
              <a:t>auto</a:t>
            </a:r>
            <a:endParaRPr lang="en-US" sz="2600" dirty="0"/>
          </a:p>
          <a:p>
            <a:pPr lvl="1"/>
            <a:r>
              <a:rPr lang="en-US" sz="2600" dirty="0"/>
              <a:t>Applies to: flex </a:t>
            </a:r>
            <a:r>
              <a:rPr lang="en-US" sz="2600" dirty="0" smtClean="0"/>
              <a:t>items</a:t>
            </a:r>
            <a:endParaRPr lang="en-US" sz="2600" dirty="0"/>
          </a:p>
          <a:p>
            <a:pPr lvl="1"/>
            <a:r>
              <a:rPr lang="en-US" sz="260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562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 smtClean="0">
                <a:solidFill>
                  <a:srgbClr val="696464"/>
                </a:solidFill>
                <a:ea typeface="DejaVu Sans"/>
              </a:rPr>
              <a:t>Flexbox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9360" indent="-457200">
              <a:spcBef>
                <a:spcPts val="581"/>
              </a:spcBef>
              <a:buClr>
                <a:srgbClr val="D34817"/>
              </a:buClr>
            </a:pPr>
            <a:r>
              <a:rPr lang="en-US" sz="2600" spc="-1" dirty="0">
                <a:solidFill>
                  <a:srgbClr val="000000"/>
                </a:solidFill>
                <a:ea typeface="DejaVu Sans"/>
              </a:rPr>
              <a:t>The flexible box model is a one dimensional layout model that provides a method to offer special distribution and powerful alignment capabilities </a:t>
            </a:r>
            <a:endParaRPr lang="en-US" sz="2600" spc="-1" dirty="0">
              <a:latin typeface="Arial"/>
            </a:endParaRPr>
          </a:p>
          <a:p>
            <a:pPr marL="459360" indent="-457200">
              <a:spcBef>
                <a:spcPts val="581"/>
              </a:spcBef>
              <a:buClr>
                <a:srgbClr val="D34817"/>
              </a:buClr>
            </a:pPr>
            <a:r>
              <a:rPr lang="en-US" sz="2600" spc="-1" dirty="0">
                <a:solidFill>
                  <a:srgbClr val="000000"/>
                </a:solidFill>
                <a:ea typeface="DejaVu Sans"/>
              </a:rPr>
              <a:t>Responsive and mobile friendly</a:t>
            </a:r>
            <a:endParaRPr lang="en-US" sz="2600" spc="-1" dirty="0">
              <a:latin typeface="Arial"/>
            </a:endParaRPr>
          </a:p>
          <a:p>
            <a:pPr marL="459360" indent="-457200">
              <a:spcBef>
                <a:spcPts val="581"/>
              </a:spcBef>
              <a:buClr>
                <a:srgbClr val="D34817"/>
              </a:buClr>
            </a:pPr>
            <a:r>
              <a:rPr lang="en-US" sz="2600" spc="-1" dirty="0">
                <a:solidFill>
                  <a:srgbClr val="000000"/>
                </a:solidFill>
                <a:ea typeface="DejaVu Sans"/>
              </a:rPr>
              <a:t>Orders of elements can be changed easily</a:t>
            </a:r>
            <a:endParaRPr lang="en-US" sz="2600" spc="-1" dirty="0">
              <a:latin typeface="Arial"/>
            </a:endParaRPr>
          </a:p>
          <a:p>
            <a:pPr marL="459360" indent="-457200">
              <a:spcBef>
                <a:spcPts val="581"/>
              </a:spcBef>
              <a:buClr>
                <a:srgbClr val="D34817"/>
              </a:buClr>
            </a:pPr>
            <a:r>
              <a:rPr lang="en-US" sz="2600" spc="-1" dirty="0">
                <a:solidFill>
                  <a:srgbClr val="000000"/>
                </a:solidFill>
                <a:ea typeface="DejaVu Sans"/>
              </a:rPr>
              <a:t>Flexbox model works by using container and item properties </a:t>
            </a:r>
            <a:endParaRPr lang="en-US" sz="2600" spc="-1" dirty="0" smtClean="0">
              <a:latin typeface="Arial"/>
            </a:endParaRPr>
          </a:p>
          <a:p>
            <a:pPr marL="665100" lvl="1" indent="-457200">
              <a:spcBef>
                <a:spcPts val="581"/>
              </a:spcBef>
              <a:buClr>
                <a:srgbClr val="D34817"/>
              </a:buClr>
            </a:pPr>
            <a:r>
              <a:rPr lang="en-US" sz="2450" spc="-1" dirty="0" smtClean="0">
                <a:solidFill>
                  <a:srgbClr val="000000"/>
                </a:solidFill>
                <a:ea typeface="DejaVu Sans"/>
              </a:rPr>
              <a:t>Flex </a:t>
            </a:r>
            <a:r>
              <a:rPr lang="en-US" sz="2450" spc="-1" dirty="0">
                <a:solidFill>
                  <a:srgbClr val="000000"/>
                </a:solidFill>
                <a:ea typeface="DejaVu Sans"/>
              </a:rPr>
              <a:t>container is an element that contains flex items </a:t>
            </a:r>
            <a:endParaRPr lang="en-US" sz="2450" spc="-1" dirty="0" smtClean="0">
              <a:latin typeface="Arial"/>
            </a:endParaRPr>
          </a:p>
          <a:p>
            <a:pPr marL="665100" lvl="1" indent="-457200">
              <a:spcBef>
                <a:spcPts val="581"/>
              </a:spcBef>
              <a:buClr>
                <a:srgbClr val="D34817"/>
              </a:buClr>
            </a:pPr>
            <a:r>
              <a:rPr lang="en-US" sz="2600" spc="-1" dirty="0" smtClean="0">
                <a:solidFill>
                  <a:srgbClr val="000000"/>
                </a:solidFill>
                <a:ea typeface="DejaVu Sans"/>
              </a:rPr>
              <a:t>Flex </a:t>
            </a:r>
            <a:r>
              <a:rPr lang="en-US" sz="2600" spc="-1" dirty="0">
                <a:solidFill>
                  <a:srgbClr val="000000"/>
                </a:solidFill>
                <a:ea typeface="DejaVu Sans"/>
              </a:rPr>
              <a:t>items are direct children of flex containers </a:t>
            </a:r>
          </a:p>
        </p:txBody>
      </p:sp>
    </p:spTree>
    <p:extLst>
      <p:ext uri="{BB962C8B-B14F-4D97-AF65-F5344CB8AC3E}">
        <p14:creationId xmlns:p14="http://schemas.microsoft.com/office/powerpoint/2010/main" val="3015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Flex is controlled with the flex property, which specifies how much an item can grow and shrink, and identifies its starting size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flex is a shorthand property for flex-grow, flex-shrink, and </a:t>
            </a:r>
            <a:r>
              <a:rPr lang="en-US" sz="2400" dirty="0" smtClean="0"/>
              <a:t>flex-basis. </a:t>
            </a:r>
            <a:r>
              <a:rPr lang="en-US" sz="2250" dirty="0" smtClean="0"/>
              <a:t>Typically </a:t>
            </a:r>
            <a:r>
              <a:rPr lang="en-US" sz="2250" dirty="0"/>
              <a:t>listed in this order</a:t>
            </a:r>
            <a:r>
              <a:rPr lang="en-US" sz="2250" dirty="0" smtClean="0"/>
              <a:t>:</a:t>
            </a:r>
            <a:endParaRPr lang="en-US" sz="2250" dirty="0"/>
          </a:p>
          <a:p>
            <a:pPr lvl="1"/>
            <a:r>
              <a:rPr lang="en-US" sz="2250" dirty="0"/>
              <a:t>flex: flex-grow flex-shrink flex-basis</a:t>
            </a:r>
            <a:r>
              <a:rPr lang="en-US" sz="2250" dirty="0" smtClean="0"/>
              <a:t>;</a:t>
            </a:r>
          </a:p>
          <a:p>
            <a:pPr lvl="1"/>
            <a:r>
              <a:rPr lang="en-US" sz="2250" dirty="0" err="1" smtClean="0"/>
              <a:t>Eg</a:t>
            </a:r>
            <a:r>
              <a:rPr lang="en-US" sz="2250" dirty="0"/>
              <a:t>., flex: 1 0 200px;</a:t>
            </a:r>
            <a:endParaRPr lang="en-US" sz="2250" dirty="0" smtClean="0"/>
          </a:p>
          <a:p>
            <a:r>
              <a:rPr lang="en-US" sz="2400" dirty="0" smtClean="0"/>
              <a:t>flex</a:t>
            </a:r>
            <a:endParaRPr lang="en-US" sz="2400" dirty="0"/>
          </a:p>
          <a:p>
            <a:pPr lvl="1"/>
            <a:r>
              <a:rPr lang="en-US" sz="2250" dirty="0"/>
              <a:t>Values: none | 'flex-grow flex-shrink flex-basis</a:t>
            </a:r>
            <a:r>
              <a:rPr lang="en-US" sz="2250" dirty="0" smtClean="0"/>
              <a:t>'</a:t>
            </a:r>
            <a:endParaRPr lang="en-US" sz="2250" dirty="0"/>
          </a:p>
          <a:p>
            <a:pPr lvl="1"/>
            <a:r>
              <a:rPr lang="en-US" sz="2250" dirty="0"/>
              <a:t>Default: 0 1 </a:t>
            </a:r>
            <a:r>
              <a:rPr lang="en-US" sz="2250" dirty="0" smtClean="0"/>
              <a:t>auto</a:t>
            </a:r>
            <a:endParaRPr lang="en-US" sz="2250" dirty="0"/>
          </a:p>
          <a:p>
            <a:pPr lvl="1"/>
            <a:r>
              <a:rPr lang="en-US" sz="2250" dirty="0"/>
              <a:t>Applies to: flex </a:t>
            </a:r>
            <a:r>
              <a:rPr lang="en-US" sz="2250" dirty="0" smtClean="0"/>
              <a:t>items</a:t>
            </a:r>
            <a:endParaRPr lang="en-US" sz="2250" dirty="0"/>
          </a:p>
          <a:p>
            <a:pPr lvl="1"/>
            <a:r>
              <a:rPr lang="en-US" sz="225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42697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696464"/>
                </a:solidFill>
                <a:latin typeface="Franklin Gothic Book"/>
                <a:ea typeface="DejaVu Sans"/>
              </a:rPr>
              <a:t>List of all flex container </a:t>
            </a:r>
            <a:r>
              <a:rPr lang="en-US" sz="2600" b="0" strike="noStrike" spc="-1" dirty="0">
                <a:solidFill>
                  <a:srgbClr val="696464"/>
                </a:solidFill>
                <a:latin typeface="Franklin Gothic Book"/>
                <a:ea typeface="DejaVu Sans"/>
              </a:rPr>
              <a:t>and Item properties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/>
          <a:stretch/>
        </p:blipFill>
        <p:spPr>
          <a:xfrm>
            <a:off x="914400" y="1961791"/>
            <a:ext cx="7772400" cy="35440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246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FA08-DB2A-4D1E-856E-1DD1637C59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provides file location of an image to use as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specifies underlines, over lines and line-through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specifies the </a:t>
            </a:r>
            <a:r>
              <a:rPr lang="en-US" sz="2000" b="1" dirty="0" smtClean="0"/>
              <a:t>location of the origin </a:t>
            </a:r>
            <a:r>
              <a:rPr lang="en-US" sz="2000" dirty="0" smtClean="0"/>
              <a:t>background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specifies whether and how a background image repeats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changes the capitalization of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specifies transparency level of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specifies a typeface of a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___________ specifies the level of boldness of a font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99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FA08-DB2A-4D1E-856E-1DD1637C59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___</a:t>
            </a:r>
            <a:r>
              <a:rPr lang="en-US" dirty="0" smtClean="0">
                <a:solidFill>
                  <a:schemeClr val="accent1"/>
                </a:solidFill>
              </a:rPr>
              <a:t>background-image</a:t>
            </a:r>
            <a:r>
              <a:rPr lang="en-US" dirty="0" smtClean="0"/>
              <a:t>____ provides location of an image to use as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____</a:t>
            </a:r>
            <a:r>
              <a:rPr lang="en-US" dirty="0" smtClean="0">
                <a:solidFill>
                  <a:schemeClr val="accent1"/>
                </a:solidFill>
              </a:rPr>
              <a:t>text-decoration</a:t>
            </a:r>
            <a:r>
              <a:rPr lang="en-US" dirty="0" smtClean="0"/>
              <a:t>_______ specifies underlines, over lines and line-through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</a:t>
            </a:r>
            <a:r>
              <a:rPr lang="en-US" dirty="0" smtClean="0">
                <a:solidFill>
                  <a:schemeClr val="accent1"/>
                </a:solidFill>
              </a:rPr>
              <a:t>background-position</a:t>
            </a:r>
            <a:r>
              <a:rPr lang="en-US" dirty="0" smtClean="0"/>
              <a:t>___ specifies the location of the origin background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</a:t>
            </a:r>
            <a:r>
              <a:rPr lang="en-US" dirty="0" smtClean="0">
                <a:solidFill>
                  <a:schemeClr val="accent1"/>
                </a:solidFill>
              </a:rPr>
              <a:t>background-repeat</a:t>
            </a:r>
            <a:r>
              <a:rPr lang="en-US" dirty="0" smtClean="0"/>
              <a:t>__ specifies whether and how a background image repeats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____</a:t>
            </a:r>
            <a:r>
              <a:rPr lang="en-US" dirty="0" smtClean="0">
                <a:solidFill>
                  <a:schemeClr val="accent1"/>
                </a:solidFill>
              </a:rPr>
              <a:t>text-transform</a:t>
            </a:r>
            <a:r>
              <a:rPr lang="en-US" dirty="0" smtClean="0"/>
              <a:t>_______ changes the capitalization of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____</a:t>
            </a:r>
            <a:r>
              <a:rPr lang="en-US" dirty="0" smtClean="0">
                <a:solidFill>
                  <a:schemeClr val="accent1"/>
                </a:solidFill>
              </a:rPr>
              <a:t>Opacity</a:t>
            </a:r>
            <a:r>
              <a:rPr lang="en-US" dirty="0" smtClean="0"/>
              <a:t>_______ specifies transparency level of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____</a:t>
            </a:r>
            <a:r>
              <a:rPr lang="en-US" dirty="0" smtClean="0">
                <a:solidFill>
                  <a:schemeClr val="accent1"/>
                </a:solidFill>
              </a:rPr>
              <a:t>font-family</a:t>
            </a:r>
            <a:r>
              <a:rPr lang="en-US" dirty="0" smtClean="0"/>
              <a:t>_______ specifies a typeface of a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____</a:t>
            </a:r>
            <a:r>
              <a:rPr lang="en-US" dirty="0" smtClean="0">
                <a:solidFill>
                  <a:schemeClr val="accent1"/>
                </a:solidFill>
              </a:rPr>
              <a:t>font-weight</a:t>
            </a:r>
            <a:r>
              <a:rPr lang="en-US" dirty="0" smtClean="0"/>
              <a:t>_______ specifies the level of boldness of a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46049"/>
            <a:ext cx="7772400" cy="5573751"/>
          </a:xfrm>
        </p:spPr>
        <p:txBody>
          <a:bodyPr>
            <a:noAutofit/>
          </a:bodyPr>
          <a:lstStyle/>
          <a:p>
            <a:r>
              <a:rPr lang="en-US" sz="2800" dirty="0"/>
              <a:t>You have a flex container with </a:t>
            </a:r>
            <a:r>
              <a:rPr lang="en-US" sz="2800" b="1" dirty="0">
                <a:solidFill>
                  <a:schemeClr val="accent1"/>
                </a:solidFill>
              </a:rPr>
              <a:t>flex-direction: row, justify-content: center</a:t>
            </a:r>
            <a:r>
              <a:rPr lang="en-US" sz="2800" dirty="0"/>
              <a:t>, and </a:t>
            </a:r>
            <a:r>
              <a:rPr lang="en-US" sz="2800" u="sng" dirty="0">
                <a:solidFill>
                  <a:schemeClr val="accent1"/>
                </a:solidFill>
              </a:rPr>
              <a:t>three items </a:t>
            </a:r>
            <a:r>
              <a:rPr lang="en-US" sz="2800" dirty="0"/>
              <a:t>inside it. One of the items has flex-grow: 1, while the others have flex-grow: 0. What will be the layout of the items, and </a:t>
            </a:r>
            <a:r>
              <a:rPr lang="en-US" sz="2800" dirty="0" smtClean="0"/>
              <a:t>why?</a:t>
            </a:r>
          </a:p>
          <a:p>
            <a:pPr marL="582930" lvl="1" indent="-3429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items will be centered, and the one with flex-grow: 1 will expand to fill the remaining </a:t>
            </a:r>
            <a:r>
              <a:rPr lang="en-US" sz="2400" dirty="0" smtClean="0"/>
              <a:t>space</a:t>
            </a:r>
          </a:p>
          <a:p>
            <a:pPr marL="582930" lvl="1" indent="-342900">
              <a:buFont typeface="+mj-lt"/>
              <a:buAutoNum type="alphaLcParenR"/>
            </a:pPr>
            <a:r>
              <a:rPr lang="en-US" sz="2400" dirty="0" smtClean="0"/>
              <a:t>All </a:t>
            </a:r>
            <a:r>
              <a:rPr lang="en-US" sz="2400" dirty="0"/>
              <a:t>items will be equally spaced, with the center item larger than the </a:t>
            </a:r>
            <a:r>
              <a:rPr lang="en-US" sz="2400" dirty="0" smtClean="0"/>
              <a:t>others</a:t>
            </a:r>
          </a:p>
          <a:p>
            <a:pPr marL="582930" lvl="1" indent="-342900">
              <a:buFont typeface="+mj-lt"/>
              <a:buAutoNum type="alphaLcParenR"/>
            </a:pPr>
            <a:r>
              <a:rPr lang="en-US" sz="2400" dirty="0" smtClean="0"/>
              <a:t>All </a:t>
            </a:r>
            <a:r>
              <a:rPr lang="en-US" sz="2400" dirty="0"/>
              <a:t>items will have the same width because justify-content overrides </a:t>
            </a:r>
            <a:r>
              <a:rPr lang="en-US" sz="2400" dirty="0" smtClean="0"/>
              <a:t>flex-grow.</a:t>
            </a:r>
          </a:p>
          <a:p>
            <a:pPr marL="582930" lvl="1" indent="-3429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items will align to the left since only one item has flex-grow.</a:t>
            </a:r>
          </a:p>
        </p:txBody>
      </p:sp>
    </p:spTree>
    <p:extLst>
      <p:ext uri="{BB962C8B-B14F-4D97-AF65-F5344CB8AC3E}">
        <p14:creationId xmlns:p14="http://schemas.microsoft.com/office/powerpoint/2010/main" val="9812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46410"/>
            <a:ext cx="7772400" cy="54733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you have a flex container with </a:t>
            </a:r>
            <a:r>
              <a:rPr lang="en-US" sz="2400" b="1" dirty="0">
                <a:solidFill>
                  <a:schemeClr val="accent1"/>
                </a:solidFill>
              </a:rPr>
              <a:t>flex-direction: column, align-items: center</a:t>
            </a:r>
            <a:r>
              <a:rPr lang="en-US" sz="2400" dirty="0"/>
              <a:t>, and </a:t>
            </a:r>
            <a:r>
              <a:rPr lang="en-US" sz="2400" u="sng" dirty="0">
                <a:solidFill>
                  <a:schemeClr val="accent1"/>
                </a:solidFill>
              </a:rPr>
              <a:t>three flex items</a:t>
            </a:r>
            <a:r>
              <a:rPr lang="en-US" sz="2400" dirty="0"/>
              <a:t>, how will the items be positioned</a:t>
            </a:r>
            <a:r>
              <a:rPr lang="en-US" sz="2400" dirty="0" smtClean="0"/>
              <a:t>?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items will be centered vertically and horizontally within the </a:t>
            </a:r>
            <a:r>
              <a:rPr lang="en-US" sz="2400" dirty="0" smtClean="0"/>
              <a:t>container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items will be aligned to the center horizontally but stacked from top to </a:t>
            </a:r>
            <a:r>
              <a:rPr lang="en-US" sz="2400" dirty="0" smtClean="0"/>
              <a:t>bottom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items will be stacked horizontally with space between each </a:t>
            </a:r>
            <a:r>
              <a:rPr lang="en-US" sz="2400" dirty="0" smtClean="0"/>
              <a:t>item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items will stretch across the container </a:t>
            </a:r>
            <a:r>
              <a:rPr lang="en-US" sz="2400" dirty="0" smtClean="0"/>
              <a:t>vertically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8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68351"/>
            <a:ext cx="7772400" cy="5551449"/>
          </a:xfrm>
        </p:spPr>
        <p:txBody>
          <a:bodyPr>
            <a:normAutofit/>
          </a:bodyPr>
          <a:lstStyle/>
          <a:p>
            <a:r>
              <a:rPr lang="en-US" sz="2400" dirty="0"/>
              <a:t>In a flex container with </a:t>
            </a:r>
            <a:r>
              <a:rPr lang="en-US" sz="2400" b="1" dirty="0">
                <a:solidFill>
                  <a:schemeClr val="accent1"/>
                </a:solidFill>
              </a:rPr>
              <a:t>align-items: flex-start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flex-direction: column</a:t>
            </a:r>
            <a:r>
              <a:rPr lang="en-US" sz="2400" dirty="0"/>
              <a:t>, what effect will setting </a:t>
            </a:r>
            <a:r>
              <a:rPr lang="en-US" sz="2400" u="sng" dirty="0">
                <a:solidFill>
                  <a:schemeClr val="accent1"/>
                </a:solidFill>
              </a:rPr>
              <a:t>align-self: center </a:t>
            </a:r>
            <a:r>
              <a:rPr lang="en-US" sz="2400" dirty="0"/>
              <a:t>on one item have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697230" lvl="1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 will align itself to the top of the </a:t>
            </a:r>
            <a:r>
              <a:rPr lang="en-US" sz="2400" dirty="0" smtClean="0"/>
              <a:t>container</a:t>
            </a:r>
            <a:endParaRPr lang="en-US" sz="2400" dirty="0"/>
          </a:p>
          <a:p>
            <a:pPr marL="697230" lvl="1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 will remain at the start of the </a:t>
            </a:r>
            <a:r>
              <a:rPr lang="en-US" sz="2400" dirty="0" smtClean="0"/>
              <a:t>container</a:t>
            </a:r>
            <a:endParaRPr lang="en-US" sz="2400" dirty="0"/>
          </a:p>
          <a:p>
            <a:pPr marL="697230" lvl="1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 will align to the center horizontally, while other items stay at the </a:t>
            </a:r>
            <a:r>
              <a:rPr lang="en-US" sz="2400" dirty="0" smtClean="0"/>
              <a:t>top</a:t>
            </a:r>
            <a:endParaRPr lang="en-US" sz="2400" dirty="0"/>
          </a:p>
          <a:p>
            <a:pPr marL="697230" lvl="1" indent="-457200">
              <a:buFont typeface="+mj-lt"/>
              <a:buAutoNum type="alphaLcParenR"/>
            </a:pPr>
            <a:r>
              <a:rPr lang="en-US" sz="2400" dirty="0" smtClean="0"/>
              <a:t>The </a:t>
            </a:r>
            <a:r>
              <a:rPr lang="en-US" sz="2400" dirty="0"/>
              <a:t>item will align to the bottom of the </a:t>
            </a:r>
            <a:r>
              <a:rPr lang="en-US" sz="2400" dirty="0" smtClean="0"/>
              <a:t>container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5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 smtClean="0">
                <a:solidFill>
                  <a:srgbClr val="696464"/>
                </a:solidFill>
                <a:ea typeface="DejaVu Sans"/>
              </a:rPr>
              <a:t>Grid Layout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Creating a </a:t>
            </a:r>
            <a:r>
              <a:rPr lang="en-US" sz="2400" u="sng" dirty="0" smtClean="0"/>
              <a:t>full-page layout </a:t>
            </a:r>
            <a:r>
              <a:rPr lang="en-US" sz="2400" dirty="0" smtClean="0"/>
              <a:t>with Flexbox is feasible; however, the task is more appropriately managed with </a:t>
            </a:r>
            <a:r>
              <a:rPr lang="en-US" sz="2400" b="1" dirty="0" smtClean="0">
                <a:solidFill>
                  <a:srgbClr val="00B050"/>
                </a:solidFill>
              </a:rPr>
              <a:t>Grid Layout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Flexbox is better suited for </a:t>
            </a:r>
            <a:r>
              <a:rPr lang="en-US" sz="2400" i="1" dirty="0" smtClean="0"/>
              <a:t>individual components </a:t>
            </a:r>
            <a:r>
              <a:rPr lang="en-US" sz="2400" dirty="0" smtClean="0"/>
              <a:t>on a page </a:t>
            </a:r>
          </a:p>
          <a:p>
            <a:pPr lvl="1"/>
            <a:r>
              <a:rPr lang="en-US" sz="2400" dirty="0" smtClean="0"/>
              <a:t>such as navigation, series of product “cards,” or items intended for alignment in a line</a:t>
            </a:r>
          </a:p>
          <a:p>
            <a:r>
              <a:rPr lang="en-US" sz="2400" dirty="0" smtClean="0"/>
              <a:t>CSS Grid Layout Module offers a system for arranging elements in </a:t>
            </a:r>
            <a:r>
              <a:rPr lang="en-US" sz="2400" b="1" dirty="0" smtClean="0"/>
              <a:t>rows</a:t>
            </a:r>
            <a:r>
              <a:rPr lang="en-US" sz="2400" dirty="0" smtClean="0"/>
              <a:t> and </a:t>
            </a:r>
            <a:r>
              <a:rPr lang="en-US" sz="2400" b="1" dirty="0" smtClean="0"/>
              <a:t>columns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Note, Flexbox only organizes elements along a </a:t>
            </a:r>
            <a:r>
              <a:rPr lang="en-US" sz="2400" i="1" dirty="0" smtClean="0"/>
              <a:t>single axis</a:t>
            </a:r>
            <a:r>
              <a:rPr lang="en-US" sz="24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email"/>
          <a:srcRect/>
          <a:stretch/>
        </p:blipFill>
        <p:spPr>
          <a:xfrm>
            <a:off x="2476982" y="4629873"/>
            <a:ext cx="4456253" cy="14931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Important CSS Grid terminology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 Container: </a:t>
            </a:r>
            <a:r>
              <a:rPr lang="en-US" sz="2400" dirty="0" smtClean="0"/>
              <a:t>the element on which </a:t>
            </a:r>
            <a:r>
              <a:rPr lang="en-US" sz="2400" b="1" i="1" dirty="0" smtClean="0"/>
              <a:t>display: grid</a:t>
            </a:r>
            <a:r>
              <a:rPr lang="en-US" sz="2400" dirty="0" smtClean="0"/>
              <a:t> is applied. It’s the direct parent of all the grid items.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 Item: </a:t>
            </a:r>
            <a:r>
              <a:rPr lang="en-US" sz="2400" dirty="0" smtClean="0"/>
              <a:t>the children (i.e. </a:t>
            </a:r>
            <a:r>
              <a:rPr lang="en-US" sz="2400" i="1" dirty="0" smtClean="0"/>
              <a:t>direct</a:t>
            </a:r>
            <a:r>
              <a:rPr lang="en-US" sz="2400" dirty="0" smtClean="0"/>
              <a:t> descendants) of the grid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 Line: </a:t>
            </a:r>
            <a:r>
              <a:rPr lang="en-US" sz="2400" dirty="0" smtClean="0"/>
              <a:t>the horizontal and vertical dividing lines of the grid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 Cell: </a:t>
            </a:r>
            <a:r>
              <a:rPr lang="en-US" sz="2400" dirty="0" smtClean="0"/>
              <a:t>it’s a single “unit” of the grid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 Track: </a:t>
            </a:r>
            <a:r>
              <a:rPr lang="en-US" sz="2400" dirty="0" smtClean="0"/>
              <a:t>the space between two adjacent grid </a:t>
            </a:r>
            <a:r>
              <a:rPr lang="en-US" sz="2400" dirty="0" smtClean="0">
                <a:solidFill>
                  <a:srgbClr val="FF0000"/>
                </a:solidFill>
              </a:rPr>
              <a:t>lines</a:t>
            </a:r>
            <a:r>
              <a:rPr lang="en-US" sz="2400" dirty="0" smtClean="0"/>
              <a:t>. which is a generic name for a </a:t>
            </a:r>
            <a:r>
              <a:rPr lang="en-US" sz="2400" i="1" dirty="0" smtClean="0"/>
              <a:t>grid column </a:t>
            </a:r>
            <a:r>
              <a:rPr lang="en-US" sz="2400" dirty="0" smtClean="0"/>
              <a:t>and a </a:t>
            </a:r>
            <a:r>
              <a:rPr lang="en-US" sz="2400" i="1" dirty="0" smtClean="0"/>
              <a:t>grid row</a:t>
            </a:r>
            <a:r>
              <a:rPr lang="en-US" sz="24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 Area</a:t>
            </a:r>
            <a:r>
              <a:rPr lang="en-US" sz="2400" dirty="0" smtClean="0"/>
              <a:t>: it’s a rectangular area made up of one or more adjacent grid cells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parts of a CSS grid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766" y="1447800"/>
            <a:ext cx="534966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43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Flexbox properties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The Flexbox module includes properties for parent elements, (</a:t>
            </a:r>
            <a:r>
              <a:rPr lang="en-US" sz="2600" b="1" i="1" dirty="0"/>
              <a:t>flex containers</a:t>
            </a:r>
            <a:r>
              <a:rPr lang="en-US" sz="2600" dirty="0"/>
              <a:t>), and child elements (</a:t>
            </a:r>
            <a:r>
              <a:rPr lang="en-US" sz="2600" b="1" i="1" dirty="0"/>
              <a:t>flex items</a:t>
            </a:r>
            <a:r>
              <a:rPr lang="en-US" sz="2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The </a:t>
            </a:r>
            <a:r>
              <a:rPr lang="en-US" sz="2600" b="1" i="1" dirty="0">
                <a:solidFill>
                  <a:srgbClr val="00B050"/>
                </a:solidFill>
              </a:rPr>
              <a:t>flex container </a:t>
            </a:r>
            <a:r>
              <a:rPr lang="en-US" sz="2600" dirty="0"/>
              <a:t>properties </a:t>
            </a:r>
            <a:r>
              <a:rPr lang="en-US" sz="2600" dirty="0" smtClean="0"/>
              <a:t>include: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/>
              <a:t>flex-direction, flex-wrap, flex-flow, justify-content, align-items, align-content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The </a:t>
            </a:r>
            <a:r>
              <a:rPr lang="en-US" sz="2600" b="1" i="1" dirty="0" smtClean="0">
                <a:solidFill>
                  <a:srgbClr val="00B050"/>
                </a:solidFill>
              </a:rPr>
              <a:t>flex items </a:t>
            </a:r>
            <a:r>
              <a:rPr lang="en-US" sz="2600" dirty="0" smtClean="0"/>
              <a:t>properties include: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/>
              <a:t>order, flex-grow, flex-shrink, flex-basis, flex, align-self</a:t>
            </a:r>
          </a:p>
        </p:txBody>
      </p:sp>
    </p:spTree>
    <p:extLst>
      <p:ext uri="{BB962C8B-B14F-4D97-AF65-F5344CB8AC3E}">
        <p14:creationId xmlns:p14="http://schemas.microsoft.com/office/powerpoint/2010/main" val="32299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you differentiate between key components in CSS Grid such as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Grid Container, </a:t>
            </a:r>
            <a:endParaRPr lang="en-US" sz="2400" dirty="0" smtClean="0"/>
          </a:p>
          <a:p>
            <a:pPr lvl="1"/>
            <a:r>
              <a:rPr lang="en-US" sz="2400" dirty="0" smtClean="0"/>
              <a:t>Grid </a:t>
            </a:r>
            <a:r>
              <a:rPr lang="en-US" sz="2400" dirty="0"/>
              <a:t>Item, </a:t>
            </a:r>
            <a:endParaRPr lang="en-US" sz="2400" dirty="0" smtClean="0"/>
          </a:p>
          <a:p>
            <a:pPr lvl="1"/>
            <a:r>
              <a:rPr lang="en-US" sz="2400" dirty="0" smtClean="0"/>
              <a:t>Grid </a:t>
            </a:r>
            <a:r>
              <a:rPr lang="en-US" sz="2400" dirty="0"/>
              <a:t>Line, </a:t>
            </a:r>
            <a:endParaRPr lang="en-US" sz="2400" dirty="0" smtClean="0"/>
          </a:p>
          <a:p>
            <a:pPr lvl="1"/>
            <a:r>
              <a:rPr lang="en-US" sz="2400" dirty="0" smtClean="0"/>
              <a:t>Grid </a:t>
            </a:r>
            <a:r>
              <a:rPr lang="en-US" sz="2400" dirty="0"/>
              <a:t>Cell, </a:t>
            </a:r>
            <a:endParaRPr lang="en-US" sz="2400" dirty="0" smtClean="0"/>
          </a:p>
          <a:p>
            <a:pPr lvl="1"/>
            <a:r>
              <a:rPr lang="en-US" sz="2400" dirty="0" smtClean="0"/>
              <a:t>Grid </a:t>
            </a:r>
            <a:r>
              <a:rPr lang="en-US" sz="2400" dirty="0"/>
              <a:t>Track, and </a:t>
            </a:r>
            <a:endParaRPr lang="en-US" sz="2400" dirty="0" smtClean="0"/>
          </a:p>
          <a:p>
            <a:pPr lvl="1"/>
            <a:r>
              <a:rPr lang="en-US" sz="2400" dirty="0" smtClean="0"/>
              <a:t>Grid </a:t>
            </a:r>
            <a:r>
              <a:rPr lang="en-US" sz="2400" dirty="0"/>
              <a:t>Area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62566" y="2260536"/>
            <a:ext cx="3441913" cy="237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98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CSS grid layout has the following features</a:t>
            </a:r>
            <a:r>
              <a:rPr lang="en-US" sz="3200" dirty="0" smtClean="0"/>
              <a:t>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Fixed </a:t>
            </a:r>
            <a:r>
              <a:rPr lang="en-US" sz="2500" dirty="0" smtClean="0"/>
              <a:t>and/or </a:t>
            </a:r>
            <a:r>
              <a:rPr lang="en-US" sz="2500" dirty="0"/>
              <a:t>flexible track sizes</a:t>
            </a:r>
          </a:p>
          <a:p>
            <a:r>
              <a:rPr lang="en-US" sz="2500" dirty="0"/>
              <a:t>Ability to position items precisely </a:t>
            </a:r>
            <a:r>
              <a:rPr lang="en-US" sz="2500" dirty="0" smtClean="0"/>
              <a:t>using </a:t>
            </a:r>
            <a:r>
              <a:rPr lang="en-US" sz="2500" dirty="0"/>
              <a:t>line numbers, names, or by targeting a grid area</a:t>
            </a:r>
          </a:p>
          <a:p>
            <a:r>
              <a:rPr lang="en-US" sz="2500" dirty="0"/>
              <a:t>Flexibility to add rows and columns as needed</a:t>
            </a:r>
          </a:p>
          <a:p>
            <a:r>
              <a:rPr lang="en-US" sz="2500" dirty="0"/>
              <a:t>Control over item alignment within a grid area and the overall alignment of the entire grid</a:t>
            </a:r>
          </a:p>
          <a:p>
            <a:endParaRPr lang="en-US" sz="255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818" y="3576320"/>
            <a:ext cx="3007702" cy="257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2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Grid Container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first step to start using Grid is to create a grid container.</a:t>
            </a:r>
          </a:p>
          <a:p>
            <a:pPr lvl="1"/>
            <a:r>
              <a:rPr lang="en-US" sz="2600" dirty="0" smtClean="0"/>
              <a:t>This is done by specifying a container element as a grid through "</a:t>
            </a:r>
            <a:r>
              <a:rPr lang="en-US" sz="2600" b="1" dirty="0" smtClean="0"/>
              <a:t>display: </a:t>
            </a:r>
            <a:r>
              <a:rPr lang="en-US" sz="2600" b="1" dirty="0" smtClean="0">
                <a:solidFill>
                  <a:srgbClr val="00B050"/>
                </a:solidFill>
              </a:rPr>
              <a:t>grid</a:t>
            </a:r>
            <a:r>
              <a:rPr lang="en-US" sz="2600" dirty="0" smtClean="0"/>
              <a:t>" </a:t>
            </a:r>
          </a:p>
          <a:p>
            <a:r>
              <a:rPr lang="en-US" sz="2600" dirty="0" smtClean="0"/>
              <a:t>Followed by specifying ,</a:t>
            </a:r>
          </a:p>
          <a:p>
            <a:pPr lvl="1"/>
            <a:r>
              <a:rPr lang="en-US" sz="2600" dirty="0" smtClean="0"/>
              <a:t>how many rows and columns we want and </a:t>
            </a:r>
          </a:p>
          <a:p>
            <a:pPr lvl="1"/>
            <a:r>
              <a:rPr lang="en-US" sz="2600" dirty="0" smtClean="0"/>
              <a:t>how wide they should be</a:t>
            </a:r>
          </a:p>
          <a:p>
            <a:r>
              <a:rPr lang="en-US" sz="2600" dirty="0" smtClean="0"/>
              <a:t>Subsequently, positioning the child elements within the grid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Defining Grid track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</a:rPr>
              <a:t>grid-template-columns</a:t>
            </a:r>
            <a:r>
              <a:rPr lang="en-US" sz="2600" b="1" dirty="0" smtClean="0"/>
              <a:t> </a:t>
            </a:r>
            <a:r>
              <a:rPr lang="en-US" sz="2600" dirty="0" smtClean="0"/>
              <a:t>and</a:t>
            </a:r>
            <a:r>
              <a:rPr lang="en-US" sz="2600" b="1" dirty="0" smtClean="0"/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grid-template-rows</a:t>
            </a:r>
            <a:r>
              <a:rPr lang="en-US" sz="2600" b="1" dirty="0" smtClean="0"/>
              <a:t> </a:t>
            </a:r>
            <a:r>
              <a:rPr lang="en-US" sz="2600" dirty="0" smtClean="0"/>
              <a:t>define the columns and rows of a grid with a space-separated list of values. </a:t>
            </a:r>
          </a:p>
          <a:p>
            <a:r>
              <a:rPr lang="en-US" sz="2600" dirty="0" smtClean="0"/>
              <a:t>The list values represent the track size and the number of values determines the number of rows or columns.</a:t>
            </a:r>
          </a:p>
          <a:p>
            <a:r>
              <a:rPr lang="en-US" sz="2600" dirty="0" smtClean="0"/>
              <a:t>grid-template-rows, grid-template-columns</a:t>
            </a:r>
          </a:p>
          <a:p>
            <a:pPr lvl="1"/>
            <a:r>
              <a:rPr lang="en-US" sz="2400" dirty="0" smtClean="0"/>
              <a:t>Values: none | list of track sizes and optional line names</a:t>
            </a:r>
          </a:p>
          <a:p>
            <a:pPr lvl="1"/>
            <a:r>
              <a:rPr lang="en-US" sz="2400" dirty="0" smtClean="0"/>
              <a:t>Default: none</a:t>
            </a:r>
          </a:p>
          <a:p>
            <a:pPr lvl="1"/>
            <a:r>
              <a:rPr lang="en-US" sz="2400" dirty="0" smtClean="0"/>
              <a:t>Applies to: grid containers</a:t>
            </a:r>
          </a:p>
          <a:p>
            <a:pPr lvl="1"/>
            <a:r>
              <a:rPr lang="en-US" sz="2400" dirty="0" smtClean="0"/>
              <a:t>Inherits: 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5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#layout {</a:t>
            </a:r>
          </a:p>
          <a:p>
            <a:r>
              <a:rPr lang="en-US" sz="2400" dirty="0" smtClean="0"/>
              <a:t>  display: grid;</a:t>
            </a:r>
          </a:p>
          <a:p>
            <a:r>
              <a:rPr lang="en-US" sz="2400" dirty="0" smtClean="0"/>
              <a:t>  grid-template-rows: </a:t>
            </a:r>
            <a:r>
              <a:rPr lang="en-US" sz="2400" b="1" dirty="0" smtClean="0">
                <a:solidFill>
                  <a:srgbClr val="00B0F0"/>
                </a:solidFill>
              </a:rPr>
              <a:t>100px 400px 100px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grid-template-columns: </a:t>
            </a:r>
            <a:r>
              <a:rPr lang="en-US" sz="2400" b="1" dirty="0" smtClean="0">
                <a:solidFill>
                  <a:srgbClr val="00B0F0"/>
                </a:solidFill>
              </a:rPr>
              <a:t>200px 500px 200px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1680" y="3414531"/>
            <a:ext cx="3475662" cy="22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4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What is the initial </a:t>
            </a:r>
            <a:r>
              <a:rPr lang="en-US" sz="2600" dirty="0" smtClean="0"/>
              <a:t>step to take to use CSS Grid?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How </a:t>
            </a:r>
            <a:r>
              <a:rPr lang="en-US" sz="2600" dirty="0"/>
              <a:t>do </a:t>
            </a:r>
            <a:r>
              <a:rPr lang="en-US" sz="2600" i="1" dirty="0">
                <a:solidFill>
                  <a:srgbClr val="FF0000"/>
                </a:solidFill>
              </a:rPr>
              <a:t>grid-template-columns</a:t>
            </a:r>
            <a:r>
              <a:rPr lang="en-US" sz="2600" dirty="0"/>
              <a:t> and </a:t>
            </a:r>
            <a:r>
              <a:rPr lang="en-US" sz="2600" i="1" dirty="0">
                <a:solidFill>
                  <a:srgbClr val="FF0000"/>
                </a:solidFill>
              </a:rPr>
              <a:t>grid-template-rows</a:t>
            </a:r>
            <a:r>
              <a:rPr lang="en-US" sz="2600" dirty="0"/>
              <a:t> in CSS help define a </a:t>
            </a:r>
            <a:r>
              <a:rPr lang="en-US" sz="2600" b="1" dirty="0"/>
              <a:t>grid </a:t>
            </a:r>
            <a:r>
              <a:rPr lang="en-US" sz="2600" b="1" dirty="0" smtClean="0"/>
              <a:t>layout</a:t>
            </a:r>
            <a:r>
              <a:rPr lang="en-US" sz="2600" dirty="0" smtClean="0"/>
              <a:t>?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How do we determine </a:t>
            </a:r>
            <a:r>
              <a:rPr lang="en-US" sz="2600" dirty="0"/>
              <a:t>the number of rows </a:t>
            </a:r>
            <a:r>
              <a:rPr lang="en-US" sz="2600" dirty="0" smtClean="0"/>
              <a:t>and columns </a:t>
            </a:r>
            <a:r>
              <a:rPr lang="en-US" sz="2600" dirty="0"/>
              <a:t>in the grid</a:t>
            </a:r>
            <a:r>
              <a:rPr lang="en-US" sz="26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Write a CSS code snippet for a grid container with three columns, each </a:t>
            </a:r>
            <a:r>
              <a:rPr lang="en-US" sz="2600" dirty="0" smtClean="0"/>
              <a:t>equal to 50 pixel, </a:t>
            </a:r>
            <a:r>
              <a:rPr lang="en-US" sz="2600" dirty="0"/>
              <a:t>and two rows where the first row is 100 pixels tall, and the second row is twice the height of the first row. </a:t>
            </a:r>
          </a:p>
        </p:txBody>
      </p:sp>
    </p:spTree>
    <p:extLst>
      <p:ext uri="{BB962C8B-B14F-4D97-AF65-F5344CB8AC3E}">
        <p14:creationId xmlns:p14="http://schemas.microsoft.com/office/powerpoint/2010/main" val="39083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Sizing Grid tracks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CSS Grid Layout, grid tracks refer to the </a:t>
            </a:r>
            <a:r>
              <a:rPr lang="en-US" sz="2600" b="1" i="1" dirty="0"/>
              <a:t>rows</a:t>
            </a:r>
            <a:r>
              <a:rPr lang="en-US" sz="2600" dirty="0"/>
              <a:t> and </a:t>
            </a:r>
            <a:r>
              <a:rPr lang="en-US" sz="2600" b="1" i="1" dirty="0"/>
              <a:t>columns</a:t>
            </a:r>
            <a:r>
              <a:rPr lang="en-US" sz="2600" dirty="0"/>
              <a:t> that make up the grid. </a:t>
            </a:r>
          </a:p>
          <a:p>
            <a:r>
              <a:rPr lang="en-US" sz="2600" dirty="0"/>
              <a:t>It’s possible to specify the size of these tracks using various units and </a:t>
            </a:r>
            <a:r>
              <a:rPr lang="en-US" sz="2600" dirty="0" smtClean="0"/>
              <a:t>values</a:t>
            </a:r>
            <a:r>
              <a:rPr lang="en-US" sz="2600" dirty="0"/>
              <a:t> </a:t>
            </a:r>
            <a:r>
              <a:rPr lang="en-US" sz="2600" dirty="0" smtClean="0"/>
              <a:t>using,</a:t>
            </a:r>
          </a:p>
          <a:p>
            <a:pPr lvl="1"/>
            <a:r>
              <a:rPr lang="en-US" sz="2450" dirty="0" smtClean="0"/>
              <a:t>Flexible </a:t>
            </a:r>
            <a:r>
              <a:rPr lang="en-US" sz="2450" dirty="0"/>
              <a:t>Sizes with Fractional Units</a:t>
            </a:r>
          </a:p>
          <a:p>
            <a:pPr lvl="1"/>
            <a:r>
              <a:rPr lang="en-US" sz="2450" dirty="0" smtClean="0"/>
              <a:t>Minmax Function</a:t>
            </a:r>
          </a:p>
          <a:p>
            <a:pPr lvl="1"/>
            <a:r>
              <a:rPr lang="en-US" sz="2400" dirty="0"/>
              <a:t>Repeating track sizes</a:t>
            </a:r>
          </a:p>
        </p:txBody>
      </p:sp>
    </p:spTree>
    <p:extLst>
      <p:ext uri="{BB962C8B-B14F-4D97-AF65-F5344CB8AC3E}">
        <p14:creationId xmlns:p14="http://schemas.microsoft.com/office/powerpoint/2010/main" val="30953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units (</a:t>
            </a:r>
            <a:r>
              <a:rPr lang="en-US" dirty="0" err="1" smtClean="0"/>
              <a:t>fr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dirty="0" smtClean="0"/>
              <a:t>Grid specific </a:t>
            </a:r>
            <a:r>
              <a:rPr lang="en-US" sz="2600" dirty="0"/>
              <a:t>fractional unit (</a:t>
            </a:r>
            <a:r>
              <a:rPr lang="en-US" sz="2600" dirty="0" err="1"/>
              <a:t>fr</a:t>
            </a:r>
            <a:r>
              <a:rPr lang="en-US" sz="2600" dirty="0"/>
              <a:t>) allows </a:t>
            </a:r>
            <a:r>
              <a:rPr lang="en-US" sz="2600" dirty="0" smtClean="0"/>
              <a:t>us </a:t>
            </a:r>
            <a:r>
              <a:rPr lang="en-US" sz="2600" dirty="0"/>
              <a:t>to create track widths that expand and contract depending on available space. </a:t>
            </a:r>
            <a:endParaRPr lang="en-US" sz="2600" dirty="0" smtClean="0"/>
          </a:p>
          <a:p>
            <a:r>
              <a:rPr lang="en-US" sz="2600" dirty="0"/>
              <a:t>The </a:t>
            </a:r>
            <a:r>
              <a:rPr lang="en-US" sz="2600" b="1" dirty="0" err="1"/>
              <a:t>fr</a:t>
            </a:r>
            <a:r>
              <a:rPr lang="en-US" sz="2600" dirty="0"/>
              <a:t> unit represents a fraction of the available space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Example,</a:t>
            </a:r>
          </a:p>
          <a:p>
            <a:pPr lvl="1"/>
            <a:r>
              <a:rPr lang="en-US" sz="2250" dirty="0"/>
              <a:t>.</a:t>
            </a:r>
            <a:r>
              <a:rPr lang="en-US" sz="2400" dirty="0"/>
              <a:t>container { </a:t>
            </a:r>
            <a:endParaRPr lang="en-US" sz="2400" dirty="0" smtClean="0"/>
          </a:p>
          <a:p>
            <a:pPr lvl="2"/>
            <a:r>
              <a:rPr lang="en-US" sz="2400" dirty="0" smtClean="0"/>
              <a:t>display</a:t>
            </a:r>
            <a:r>
              <a:rPr lang="en-US" sz="2400" dirty="0"/>
              <a:t>: grid; </a:t>
            </a:r>
            <a:endParaRPr lang="en-US" sz="2400" dirty="0" smtClean="0"/>
          </a:p>
          <a:p>
            <a:pPr lvl="2"/>
            <a:r>
              <a:rPr lang="en-US" sz="2400" dirty="0" smtClean="0"/>
              <a:t>grid-template-rows</a:t>
            </a:r>
            <a:r>
              <a:rPr lang="en-US" sz="2400" dirty="0"/>
              <a:t>: 1fr 2fr; </a:t>
            </a:r>
            <a:endParaRPr lang="en-US" sz="2400" dirty="0" smtClean="0"/>
          </a:p>
          <a:p>
            <a:pPr lvl="2"/>
            <a:r>
              <a:rPr lang="en-US" sz="2400" dirty="0" smtClean="0"/>
              <a:t>grid-template-columns</a:t>
            </a:r>
            <a:r>
              <a:rPr lang="en-US" sz="2400" dirty="0"/>
              <a:t>: 1fr 2fr; </a:t>
            </a:r>
            <a:r>
              <a:rPr lang="en-US" sz="2400" dirty="0" smtClean="0"/>
              <a:t>}</a:t>
            </a:r>
          </a:p>
          <a:p>
            <a:r>
              <a:rPr lang="en-US" sz="2600" dirty="0" smtClean="0"/>
              <a:t>Both </a:t>
            </a:r>
            <a:r>
              <a:rPr lang="en-US" sz="2600" dirty="0"/>
              <a:t>rows and columns are set to take up one part and two parts of the available space, respectively.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00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do grid tracks </a:t>
            </a:r>
            <a:r>
              <a:rPr lang="en-US" sz="2400" dirty="0" smtClean="0"/>
              <a:t>refer to? and list the different methods to specify their sizes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CSS Grid with </a:t>
            </a:r>
            <a:r>
              <a:rPr lang="en-US" sz="2400" b="1" dirty="0"/>
              <a:t>three</a:t>
            </a:r>
            <a:r>
              <a:rPr lang="en-US" sz="2400" dirty="0"/>
              <a:t> columns, where the first column is twice as wide as the other two.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CSS Grid layout with </a:t>
            </a:r>
            <a:r>
              <a:rPr lang="en-US" sz="2400" b="1" dirty="0"/>
              <a:t>four</a:t>
            </a:r>
            <a:r>
              <a:rPr lang="en-US" sz="2400" dirty="0"/>
              <a:t> columns. Set the first and last columns to be three times wider than the middle two columns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dirty="0" smtClean="0"/>
              <a:t>a </a:t>
            </a:r>
            <a:r>
              <a:rPr lang="en-US" sz="2400" dirty="0"/>
              <a:t>CSS Grid with </a:t>
            </a:r>
            <a:r>
              <a:rPr lang="en-US" sz="2400" b="1" dirty="0"/>
              <a:t>five</a:t>
            </a:r>
            <a:r>
              <a:rPr lang="en-US" sz="2400" dirty="0"/>
              <a:t> columns, where the first and last columns are half the width of the middle three columns.</a:t>
            </a:r>
          </a:p>
        </p:txBody>
      </p:sp>
    </p:spTree>
    <p:extLst>
      <p:ext uri="{BB962C8B-B14F-4D97-AF65-F5344CB8AC3E}">
        <p14:creationId xmlns:p14="http://schemas.microsoft.com/office/powerpoint/2010/main" val="139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 size range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possible to </a:t>
            </a:r>
            <a:r>
              <a:rPr lang="en-US" sz="2400" dirty="0" smtClean="0"/>
              <a:t>restrict </a:t>
            </a:r>
            <a:r>
              <a:rPr lang="en-US" sz="2400" dirty="0"/>
              <a:t>the size range of a track by setting its minimum and maximum </a:t>
            </a:r>
            <a:r>
              <a:rPr lang="en-US" sz="2400" dirty="0" smtClean="0"/>
              <a:t>widths</a:t>
            </a:r>
          </a:p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rgbClr val="00B050"/>
                </a:solidFill>
              </a:rPr>
              <a:t>minmax</a:t>
            </a:r>
            <a:r>
              <a:rPr lang="en-US" sz="2400" dirty="0"/>
              <a:t> function allows </a:t>
            </a:r>
            <a:r>
              <a:rPr lang="en-US" sz="2400" dirty="0" smtClean="0"/>
              <a:t>us to </a:t>
            </a:r>
            <a:r>
              <a:rPr lang="en-US" sz="2400" dirty="0"/>
              <a:t>specify a size range for grid tracks. </a:t>
            </a:r>
            <a:endParaRPr lang="en-US" sz="2400" dirty="0" smtClean="0"/>
          </a:p>
          <a:p>
            <a:pPr lvl="1"/>
            <a:r>
              <a:rPr lang="en-US" sz="2250" dirty="0" smtClean="0"/>
              <a:t>The function takes two arguments: minimum and maximum size</a:t>
            </a:r>
          </a:p>
          <a:p>
            <a:r>
              <a:rPr lang="en-US" sz="2400" dirty="0" smtClean="0"/>
              <a:t>Example,</a:t>
            </a:r>
          </a:p>
          <a:p>
            <a:pPr lvl="1"/>
            <a:r>
              <a:rPr lang="en-US" sz="2250" dirty="0"/>
              <a:t>grid-template-columns: 200px </a:t>
            </a:r>
            <a:r>
              <a:rPr lang="en-US" sz="2250" b="1" dirty="0" err="1"/>
              <a:t>minmax</a:t>
            </a:r>
            <a:r>
              <a:rPr lang="en-US" sz="2250" dirty="0"/>
              <a:t>(15em, 45em</a:t>
            </a:r>
            <a:r>
              <a:rPr lang="en-US" sz="2250" dirty="0" smtClean="0"/>
              <a:t>) 200px;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rule sets the middle column to a width that is at least 15em but never wider than 45em</a:t>
            </a:r>
            <a:r>
              <a:rPr lang="en-US" sz="2400" dirty="0" smtClean="0"/>
              <a:t>.</a:t>
            </a:r>
          </a:p>
          <a:p>
            <a:r>
              <a:rPr lang="en-US" sz="2200" dirty="0"/>
              <a:t>N.B., </a:t>
            </a:r>
            <a:r>
              <a:rPr lang="en-US" sz="2200" b="1" i="1" dirty="0" err="1">
                <a:solidFill>
                  <a:srgbClr val="FF0000"/>
                </a:solidFill>
              </a:rPr>
              <a:t>fr</a:t>
            </a:r>
            <a:r>
              <a:rPr lang="en-US" sz="2200" b="1" i="1" dirty="0">
                <a:solidFill>
                  <a:srgbClr val="FF0000"/>
                </a:solidFill>
              </a:rPr>
              <a:t> units are not permitted as the minimum value in a </a:t>
            </a:r>
            <a:r>
              <a:rPr lang="en-US" sz="2200" i="1" dirty="0" err="1">
                <a:solidFill>
                  <a:srgbClr val="FF0000"/>
                </a:solidFill>
              </a:rPr>
              <a:t>minmax</a:t>
            </a:r>
            <a:r>
              <a:rPr lang="en-US" sz="2200" i="1" dirty="0">
                <a:solidFill>
                  <a:srgbClr val="FF0000"/>
                </a:solidFill>
              </a:rPr>
              <a:t>() </a:t>
            </a:r>
            <a:r>
              <a:rPr lang="en-US" sz="2200" b="1" i="1" dirty="0" smtClean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617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Flex container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step to start using Flexbox is to create a flex container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is done by setting the </a:t>
            </a:r>
            <a:r>
              <a:rPr lang="en-US" sz="2400" b="1" dirty="0"/>
              <a:t>display</a:t>
            </a:r>
            <a:r>
              <a:rPr lang="en-US" sz="2400" dirty="0"/>
              <a:t> property to </a:t>
            </a:r>
            <a:r>
              <a:rPr lang="en-US" sz="2400" u="sng" dirty="0"/>
              <a:t>flex</a:t>
            </a:r>
            <a:r>
              <a:rPr lang="en-US" sz="2400" dirty="0"/>
              <a:t> on the parent </a:t>
            </a:r>
            <a:r>
              <a:rPr lang="en-US" sz="2400" dirty="0" smtClean="0"/>
              <a:t>element. </a:t>
            </a:r>
          </a:p>
          <a:p>
            <a:r>
              <a:rPr lang="en-US" sz="2400" dirty="0"/>
              <a:t>As a result, it becomes a flex container with its direct </a:t>
            </a:r>
            <a:r>
              <a:rPr lang="en-US" sz="2400" dirty="0" smtClean="0"/>
              <a:t>children </a:t>
            </a:r>
            <a:r>
              <a:rPr lang="en-US" sz="2300" i="1" dirty="0"/>
              <a:t>(</a:t>
            </a:r>
            <a:r>
              <a:rPr lang="en-US" sz="2300" dirty="0"/>
              <a:t>be they</a:t>
            </a:r>
            <a:r>
              <a:rPr lang="en-US" sz="2300" i="1" dirty="0"/>
              <a:t> </a:t>
            </a:r>
            <a:r>
              <a:rPr lang="en-US" sz="2300" i="1" dirty="0" err="1"/>
              <a:t>divs</a:t>
            </a:r>
            <a:r>
              <a:rPr lang="en-US" sz="2300" i="1" dirty="0"/>
              <a:t>, list items, paragraphs, etc.)</a:t>
            </a:r>
            <a:r>
              <a:rPr lang="en-US" sz="2300" i="1" dirty="0" smtClean="0"/>
              <a:t> </a:t>
            </a:r>
            <a:r>
              <a:rPr lang="en-US" sz="2400" dirty="0"/>
              <a:t>automatically becoming flex items</a:t>
            </a:r>
            <a:r>
              <a:rPr lang="en-US" sz="2400" dirty="0" smtClean="0"/>
              <a:t>.</a:t>
            </a:r>
          </a:p>
          <a:p>
            <a:r>
              <a:rPr lang="en-US" sz="2600" dirty="0" smtClean="0"/>
              <a:t>For </a:t>
            </a:r>
            <a:r>
              <a:rPr lang="en-US" sz="2600" dirty="0"/>
              <a:t>example</a:t>
            </a:r>
            <a:r>
              <a:rPr lang="en-US" sz="2600" dirty="0" smtClean="0"/>
              <a:t>:</a:t>
            </a:r>
          </a:p>
          <a:p>
            <a:endParaRPr lang="en-US" sz="2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2892"/>
              </p:ext>
            </p:extLst>
          </p:nvPr>
        </p:nvGraphicFramePr>
        <p:xfrm>
          <a:off x="914401" y="4028276"/>
          <a:ext cx="2438400" cy="177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60377942"/>
                    </a:ext>
                  </a:extLst>
                </a:gridCol>
              </a:tblGrid>
              <a:tr h="3048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HTML CODE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25873"/>
                  </a:ext>
                </a:extLst>
              </a:tr>
              <a:tr h="14409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&lt;div class="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container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</a:p>
                    <a:p>
                      <a:pPr lvl="1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&lt;/div&gt;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1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&lt;/div&gt;</a:t>
                      </a:r>
                    </a:p>
                    <a:p>
                      <a:pPr lvl="1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&lt;/div&gt;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&lt;/div&gt;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9225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2502"/>
              </p:ext>
            </p:extLst>
          </p:nvPr>
        </p:nvGraphicFramePr>
        <p:xfrm>
          <a:off x="3645310" y="4028276"/>
          <a:ext cx="1841090" cy="177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0">
                  <a:extLst>
                    <a:ext uri="{9D8B030D-6E8A-4147-A177-3AD203B41FA5}">
                      <a16:colId xmlns:a16="http://schemas.microsoft.com/office/drawing/2014/main" val="786943338"/>
                    </a:ext>
                  </a:extLst>
                </a:gridCol>
              </a:tblGrid>
              <a:tr h="3475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CSS CODE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902276"/>
                  </a:ext>
                </a:extLst>
              </a:tr>
              <a:tr h="142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container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display: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03779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8909" y="4178182"/>
            <a:ext cx="521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track sizes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CSS Grid Layout, the repeat function is used when creating </a:t>
            </a:r>
            <a:r>
              <a:rPr lang="en-US" sz="2600" dirty="0"/>
              <a:t>a grid with </a:t>
            </a:r>
            <a:r>
              <a:rPr lang="en-US" sz="2600" dirty="0" smtClean="0"/>
              <a:t>consistent </a:t>
            </a:r>
            <a:r>
              <a:rPr lang="en-US" sz="2600" dirty="0"/>
              <a:t>layout without having to </a:t>
            </a:r>
            <a:r>
              <a:rPr lang="en-US" sz="2600" dirty="0" smtClean="0"/>
              <a:t>list </a:t>
            </a:r>
            <a:r>
              <a:rPr lang="en-US" sz="2600" dirty="0"/>
              <a:t>each size individually. </a:t>
            </a:r>
            <a:r>
              <a:rPr lang="en-US" sz="2600" dirty="0" smtClean="0"/>
              <a:t>Like this,</a:t>
            </a:r>
          </a:p>
          <a:p>
            <a:pPr lvl="1"/>
            <a:r>
              <a:rPr lang="en-US" sz="2400" dirty="0" smtClean="0"/>
              <a:t>grid-template-columns</a:t>
            </a:r>
            <a:r>
              <a:rPr lang="en-US" sz="2400" b="1" dirty="0"/>
              <a:t>: </a:t>
            </a:r>
            <a:r>
              <a:rPr lang="en-US" sz="2400" dirty="0">
                <a:solidFill>
                  <a:srgbClr val="00B050"/>
                </a:solidFill>
              </a:rPr>
              <a:t>20px 1fr 20px 1fr 20px 1fr 20px 1fr 20px </a:t>
            </a:r>
            <a:r>
              <a:rPr lang="en-US" sz="2400" dirty="0" smtClean="0">
                <a:solidFill>
                  <a:srgbClr val="00B050"/>
                </a:solidFill>
              </a:rPr>
              <a:t>1fr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pattern “20px 1fr” repeats five times, </a:t>
            </a:r>
            <a:r>
              <a:rPr lang="en-US" sz="2400" dirty="0" smtClean="0"/>
              <a:t>but it </a:t>
            </a:r>
            <a:r>
              <a:rPr lang="en-US" sz="2400" dirty="0"/>
              <a:t>can be written </a:t>
            </a:r>
            <a:r>
              <a:rPr lang="en-US" sz="2400" dirty="0" smtClean="0"/>
              <a:t>using the </a:t>
            </a:r>
            <a:r>
              <a:rPr lang="en-US" sz="2400" b="1" i="1" dirty="0" smtClean="0">
                <a:solidFill>
                  <a:srgbClr val="0070C0"/>
                </a:solidFill>
              </a:rPr>
              <a:t>repeat</a:t>
            </a:r>
            <a:r>
              <a:rPr lang="en-US" sz="2400" dirty="0" smtClean="0"/>
              <a:t> function,</a:t>
            </a:r>
            <a:endParaRPr lang="en-US" sz="2400" dirty="0"/>
          </a:p>
          <a:p>
            <a:r>
              <a:rPr lang="en-US" sz="2600" dirty="0" smtClean="0"/>
              <a:t>grid-template-columns</a:t>
            </a:r>
            <a:r>
              <a:rPr lang="en-US" sz="2600" dirty="0"/>
              <a:t>: </a:t>
            </a:r>
            <a:r>
              <a:rPr lang="en-US" sz="2600" b="1" dirty="0"/>
              <a:t>repeat</a:t>
            </a:r>
            <a:r>
              <a:rPr lang="en-US" sz="2600" dirty="0"/>
              <a:t>(5, </a:t>
            </a:r>
            <a:r>
              <a:rPr lang="en-US" sz="2600" dirty="0">
                <a:solidFill>
                  <a:srgbClr val="00B050"/>
                </a:solidFill>
              </a:rPr>
              <a:t>20px 1fr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It takes </a:t>
            </a:r>
            <a:r>
              <a:rPr lang="en-US" sz="2600" dirty="0"/>
              <a:t>two arguments: the number of repetitions and the size of each repetition</a:t>
            </a:r>
          </a:p>
          <a:p>
            <a:pPr lvl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876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the two arguments of the repeat </a:t>
            </a:r>
            <a:r>
              <a:rPr lang="en-US" sz="2400" dirty="0" smtClean="0"/>
              <a:t>function?</a:t>
            </a:r>
          </a:p>
          <a:p>
            <a:r>
              <a:rPr lang="en-US" sz="2400" dirty="0"/>
              <a:t>Create a CSS Grid layout </a:t>
            </a:r>
            <a:r>
              <a:rPr lang="en-US" sz="2400" dirty="0" smtClean="0"/>
              <a:t>where </a:t>
            </a:r>
            <a:r>
              <a:rPr lang="en-US" sz="2400" dirty="0"/>
              <a:t>the pattern "30px 2fr" repeats </a:t>
            </a:r>
            <a:r>
              <a:rPr lang="en-US" sz="2400" dirty="0" smtClean="0"/>
              <a:t>three times</a:t>
            </a:r>
            <a:r>
              <a:rPr lang="en-US" sz="2400" dirty="0"/>
              <a:t>. </a:t>
            </a:r>
            <a:r>
              <a:rPr lang="en-US" sz="2000" b="1" i="1" dirty="0" smtClean="0">
                <a:solidFill>
                  <a:schemeClr val="accent1"/>
                </a:solidFill>
              </a:rPr>
              <a:t>(how many columns will it have?)</a:t>
            </a:r>
          </a:p>
          <a:p>
            <a:r>
              <a:rPr lang="en-US" sz="2400" dirty="0"/>
              <a:t>Create a CSS Grid layout </a:t>
            </a:r>
            <a:r>
              <a:rPr lang="en-US" sz="2400" dirty="0" smtClean="0"/>
              <a:t>Implement </a:t>
            </a:r>
            <a:r>
              <a:rPr lang="en-US" sz="2400" dirty="0"/>
              <a:t>a repeating pattern where the first two columns have a fixed width </a:t>
            </a:r>
            <a:r>
              <a:rPr lang="en-US" sz="2400" dirty="0" smtClean="0"/>
              <a:t>of </a:t>
            </a:r>
            <a:r>
              <a:rPr lang="en-US" sz="2400" dirty="0"/>
              <a:t>40 pixels, followed by three columns with a flexible width of 1fr, and then repeat this pattern twice.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45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Grid lines and names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the browser creates a grid, it also automatically assigns each grid line a number that can be referenced when positioning items. </a:t>
            </a:r>
          </a:p>
          <a:p>
            <a:r>
              <a:rPr lang="en-US" sz="2400" dirty="0" smtClean="0"/>
              <a:t>The grid line at the </a:t>
            </a:r>
            <a:r>
              <a:rPr lang="en-US" sz="2400" b="1" i="1" dirty="0" smtClean="0">
                <a:solidFill>
                  <a:srgbClr val="00B050"/>
                </a:solidFill>
              </a:rPr>
              <a:t>start of the grid track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, and lines are numbered sequentially from there.</a:t>
            </a:r>
          </a:p>
          <a:p>
            <a:r>
              <a:rPr lang="en-US" sz="2400" dirty="0" smtClean="0"/>
              <a:t>The lines are numbered from the</a:t>
            </a:r>
            <a:r>
              <a:rPr lang="en-US" sz="2400" b="1" i="1" dirty="0" smtClean="0">
                <a:solidFill>
                  <a:srgbClr val="FF0000"/>
                </a:solidFill>
              </a:rPr>
              <a:t> end of tracks </a:t>
            </a:r>
            <a:r>
              <a:rPr lang="en-US" sz="2400" dirty="0" smtClean="0"/>
              <a:t>as well, starting with </a:t>
            </a:r>
            <a:r>
              <a:rPr lang="en-US" sz="2400" b="1" dirty="0" smtClean="0">
                <a:solidFill>
                  <a:srgbClr val="FF0000"/>
                </a:solidFill>
              </a:rPr>
              <a:t>–1</a:t>
            </a:r>
            <a:r>
              <a:rPr lang="en-US" sz="2400" dirty="0" smtClean="0"/>
              <a:t>, and numbers count back from there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507" y="3861421"/>
            <a:ext cx="3591949" cy="24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30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Grid line cont’d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Grid names are user-defined names for lines in the grid.</a:t>
            </a:r>
            <a:endParaRPr lang="en-US" sz="2250" dirty="0" smtClean="0"/>
          </a:p>
          <a:p>
            <a:r>
              <a:rPr lang="en-US" sz="2400" dirty="0" smtClean="0"/>
              <a:t>Grid names are incorporated within square brackets, indicating their position relative to the tracks.</a:t>
            </a:r>
          </a:p>
          <a:p>
            <a:r>
              <a:rPr lang="en-US" sz="2400" dirty="0" smtClean="0"/>
              <a:t>Example, </a:t>
            </a:r>
          </a:p>
          <a:p>
            <a:r>
              <a:rPr lang="en-US" sz="2800" dirty="0" smtClean="0"/>
              <a:t>#layout {</a:t>
            </a:r>
          </a:p>
          <a:p>
            <a:pPr lvl="1"/>
            <a:r>
              <a:rPr lang="en-US" sz="2400" dirty="0" smtClean="0"/>
              <a:t> display: grid;</a:t>
            </a:r>
          </a:p>
          <a:p>
            <a:pPr lvl="1"/>
            <a:r>
              <a:rPr lang="en-US" sz="2300" dirty="0" smtClean="0"/>
              <a:t> grid-template-rows: [</a:t>
            </a:r>
            <a:r>
              <a:rPr lang="en-US" sz="2300" dirty="0" smtClean="0">
                <a:solidFill>
                  <a:srgbClr val="00B050"/>
                </a:solidFill>
              </a:rPr>
              <a:t>header</a:t>
            </a:r>
            <a:r>
              <a:rPr lang="en-US" sz="2300" dirty="0" smtClean="0"/>
              <a:t>] 100px [</a:t>
            </a:r>
            <a:r>
              <a:rPr lang="en-US" sz="2300" dirty="0" smtClean="0">
                <a:solidFill>
                  <a:srgbClr val="00B050"/>
                </a:solidFill>
              </a:rPr>
              <a:t>content</a:t>
            </a:r>
            <a:r>
              <a:rPr lang="en-US" sz="2300" dirty="0" smtClean="0"/>
              <a:t>] 400px [</a:t>
            </a:r>
            <a:r>
              <a:rPr lang="en-US" sz="2300" dirty="0" smtClean="0">
                <a:solidFill>
                  <a:srgbClr val="00B050"/>
                </a:solidFill>
              </a:rPr>
              <a:t>footer</a:t>
            </a:r>
            <a:r>
              <a:rPr lang="en-US" sz="2300" dirty="0" smtClean="0"/>
              <a:t>] 90px;</a:t>
            </a:r>
          </a:p>
          <a:p>
            <a:pPr lvl="1"/>
            <a:r>
              <a:rPr lang="en-US" sz="2300" dirty="0" smtClean="0"/>
              <a:t> grid-template-columns: [</a:t>
            </a:r>
            <a:r>
              <a:rPr lang="en-US" sz="2300" dirty="0" smtClean="0">
                <a:solidFill>
                  <a:srgbClr val="00B050"/>
                </a:solidFill>
              </a:rPr>
              <a:t>ads</a:t>
            </a:r>
            <a:r>
              <a:rPr lang="en-US" sz="2300" dirty="0" smtClean="0"/>
              <a:t>] 200px [</a:t>
            </a:r>
            <a:r>
              <a:rPr lang="en-US" sz="2300" dirty="0" smtClean="0">
                <a:solidFill>
                  <a:srgbClr val="00B050"/>
                </a:solidFill>
              </a:rPr>
              <a:t>main</a:t>
            </a:r>
            <a:r>
              <a:rPr lang="en-US" sz="2300" dirty="0" smtClean="0"/>
              <a:t>] 500px [</a:t>
            </a:r>
            <a:r>
              <a:rPr lang="en-US" sz="2300" dirty="0" smtClean="0">
                <a:solidFill>
                  <a:srgbClr val="00B050"/>
                </a:solidFill>
              </a:rPr>
              <a:t>links</a:t>
            </a:r>
            <a:r>
              <a:rPr lang="en-US" sz="2300" dirty="0" smtClean="0"/>
              <a:t>] 200px;</a:t>
            </a:r>
          </a:p>
          <a:p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does the browser assign numbers to grid lines, and </a:t>
            </a:r>
            <a:r>
              <a:rPr lang="en-US" sz="2400" dirty="0" smtClean="0"/>
              <a:t>how does it start?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you explain how grid lines are numbered from the end of </a:t>
            </a:r>
            <a:r>
              <a:rPr lang="en-US" sz="2400" dirty="0" smtClean="0"/>
              <a:t>the grid tracks and </a:t>
            </a:r>
            <a:r>
              <a:rPr lang="en-US" sz="2400" dirty="0"/>
              <a:t>how does it start?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grid names, and how are they introduced within the </a:t>
            </a:r>
            <a:r>
              <a:rPr lang="en-US" sz="2400" dirty="0" smtClean="0"/>
              <a:t>grid?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CSS code snippet for a grid container with </a:t>
            </a:r>
            <a:r>
              <a:rPr lang="en-US" sz="2400" dirty="0" smtClean="0"/>
              <a:t>2 </a:t>
            </a:r>
            <a:r>
              <a:rPr lang="en-US" sz="2400" dirty="0"/>
              <a:t>columns, each equal to 50 pixel, and two rows </a:t>
            </a:r>
            <a:r>
              <a:rPr lang="en-US" sz="2400" dirty="0" smtClean="0"/>
              <a:t>each equal to 40 pixels. </a:t>
            </a:r>
          </a:p>
          <a:p>
            <a:pPr marL="548640" lvl="1" indent="-342900"/>
            <a:r>
              <a:rPr lang="en-US" sz="2250" dirty="0" smtClean="0"/>
              <a:t>The </a:t>
            </a:r>
            <a:r>
              <a:rPr lang="en-US" sz="2250" dirty="0"/>
              <a:t>grid </a:t>
            </a:r>
            <a:r>
              <a:rPr lang="en-US" sz="2250" dirty="0" smtClean="0"/>
              <a:t>should </a:t>
            </a:r>
            <a:r>
              <a:rPr lang="en-US" sz="2250" dirty="0"/>
              <a:t>have explicit column and row names such as </a:t>
            </a:r>
            <a:r>
              <a:rPr lang="en-US" sz="2250" i="1" dirty="0"/>
              <a:t>"left," "center," </a:t>
            </a:r>
            <a:r>
              <a:rPr lang="en-US" sz="2250" dirty="0"/>
              <a:t>and</a:t>
            </a:r>
            <a:r>
              <a:rPr lang="en-US" sz="2250" i="1" dirty="0"/>
              <a:t> "right" </a:t>
            </a:r>
            <a:r>
              <a:rPr lang="en-US" sz="2250" dirty="0"/>
              <a:t>for columns, and </a:t>
            </a:r>
            <a:r>
              <a:rPr lang="en-US" sz="2250" i="1" dirty="0"/>
              <a:t>"top" </a:t>
            </a:r>
            <a:r>
              <a:rPr lang="en-US" sz="2250" dirty="0"/>
              <a:t>and</a:t>
            </a:r>
            <a:r>
              <a:rPr lang="en-US" sz="2250" i="1" dirty="0"/>
              <a:t> "bottom" </a:t>
            </a:r>
            <a:r>
              <a:rPr lang="en-US" sz="2250" dirty="0"/>
              <a:t>for rows.</a:t>
            </a:r>
          </a:p>
        </p:txBody>
      </p:sp>
    </p:spTree>
    <p:extLst>
      <p:ext uri="{BB962C8B-B14F-4D97-AF65-F5344CB8AC3E}">
        <p14:creationId xmlns:p14="http://schemas.microsoft.com/office/powerpoint/2010/main" val="28243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grid items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u="sng" dirty="0"/>
              <a:t>grid item’s</a:t>
            </a:r>
            <a:r>
              <a:rPr lang="en-US" sz="2800" dirty="0"/>
              <a:t> location </a:t>
            </a:r>
            <a:r>
              <a:rPr lang="en-US" sz="2800" dirty="0" smtClean="0"/>
              <a:t>can be determined by </a:t>
            </a:r>
            <a:r>
              <a:rPr lang="en-US" sz="2800" dirty="0"/>
              <a:t>referring to specific </a:t>
            </a:r>
            <a:r>
              <a:rPr lang="en-US" sz="2800" u="sng" dirty="0"/>
              <a:t>grid </a:t>
            </a:r>
            <a:r>
              <a:rPr lang="en-US" sz="2800" u="sng" dirty="0" smtClean="0"/>
              <a:t>lines</a:t>
            </a:r>
            <a:r>
              <a:rPr lang="en-US" sz="2800" dirty="0"/>
              <a:t> </a:t>
            </a:r>
            <a:r>
              <a:rPr lang="en-US" sz="2800" dirty="0" smtClean="0"/>
              <a:t>using the following CSS grid properties,</a:t>
            </a:r>
          </a:p>
          <a:p>
            <a:r>
              <a:rPr lang="en-US" sz="2600" dirty="0"/>
              <a:t>grid-column-start, </a:t>
            </a:r>
            <a:r>
              <a:rPr lang="en-US" sz="2600" dirty="0" smtClean="0"/>
              <a:t>grid-column-end, grid-row-start</a:t>
            </a:r>
            <a:r>
              <a:rPr lang="en-US" sz="2600" dirty="0"/>
              <a:t>, </a:t>
            </a:r>
            <a:r>
              <a:rPr lang="en-US" sz="2600" dirty="0" smtClean="0"/>
              <a:t>grid-row-end</a:t>
            </a:r>
          </a:p>
          <a:p>
            <a:pPr lvl="1"/>
            <a:r>
              <a:rPr lang="en-US" sz="2400" dirty="0" smtClean="0"/>
              <a:t>Values</a:t>
            </a:r>
            <a:r>
              <a:rPr lang="en-US" sz="2400" dirty="0"/>
              <a:t>: </a:t>
            </a:r>
            <a:r>
              <a:rPr lang="en-US" sz="2400" dirty="0" smtClean="0"/>
              <a:t>line </a:t>
            </a:r>
            <a:r>
              <a:rPr lang="en-US" sz="2400" dirty="0"/>
              <a:t>| </a:t>
            </a:r>
            <a:r>
              <a:rPr lang="en-US" sz="2400" dirty="0" smtClean="0"/>
              <a:t>name </a:t>
            </a:r>
            <a:r>
              <a:rPr lang="en-US" sz="2400" dirty="0"/>
              <a:t>| span &lt;number&gt; | span &lt;name&gt; | auto;</a:t>
            </a:r>
          </a:p>
          <a:p>
            <a:pPr lvl="1"/>
            <a:r>
              <a:rPr lang="en-US" sz="2400" dirty="0" smtClean="0"/>
              <a:t>Default</a:t>
            </a:r>
            <a:r>
              <a:rPr lang="en-US" sz="2400" dirty="0"/>
              <a:t>: none</a:t>
            </a:r>
          </a:p>
          <a:p>
            <a:pPr lvl="1"/>
            <a:r>
              <a:rPr lang="en-US" sz="2400" dirty="0"/>
              <a:t>Applies to: grid </a:t>
            </a:r>
            <a:r>
              <a:rPr lang="en-US" sz="2400" dirty="0" smtClean="0"/>
              <a:t>items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8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.container </a:t>
            </a:r>
            <a:r>
              <a:rPr lang="en-US" sz="2400" dirty="0"/>
              <a:t>{</a:t>
            </a:r>
          </a:p>
          <a:p>
            <a:pPr marL="240030" lvl="1" indent="0">
              <a:buNone/>
            </a:pPr>
            <a:r>
              <a:rPr lang="en-US" sz="2400" dirty="0"/>
              <a:t>  display: grid;</a:t>
            </a:r>
          </a:p>
          <a:p>
            <a:pPr marL="240030" lvl="1" indent="0">
              <a:buNone/>
            </a:pPr>
            <a:r>
              <a:rPr lang="en-US" sz="2400" dirty="0"/>
              <a:t>  grid-template-columns: repeat(3, 1fr);</a:t>
            </a:r>
          </a:p>
          <a:p>
            <a:pPr marL="240030" lvl="1" indent="0">
              <a:buNone/>
            </a:pPr>
            <a:r>
              <a:rPr lang="en-US" sz="2400" dirty="0"/>
              <a:t>  grid-auto-rows: 100px</a:t>
            </a:r>
            <a:r>
              <a:rPr lang="en-US" sz="2400" dirty="0" smtClean="0"/>
              <a:t>;}</a:t>
            </a:r>
          </a:p>
          <a:p>
            <a:pPr marL="240030" lvl="1" indent="0">
              <a:buNone/>
            </a:pPr>
            <a:endParaRPr lang="en-US" sz="2400" dirty="0"/>
          </a:p>
          <a:p>
            <a:r>
              <a:rPr lang="en-US" sz="2400" b="1" dirty="0"/>
              <a:t>.box1 </a:t>
            </a:r>
            <a:r>
              <a:rPr lang="en-US" sz="2400" dirty="0"/>
              <a:t>{</a:t>
            </a:r>
          </a:p>
          <a:p>
            <a:pPr marL="240030" lvl="1" indent="0">
              <a:buNone/>
            </a:pPr>
            <a:r>
              <a:rPr lang="en-US" sz="2400" dirty="0" smtClean="0"/>
              <a:t>   column-start</a:t>
            </a:r>
            <a:r>
              <a:rPr lang="en-US" sz="2400" dirty="0"/>
              <a:t>: 1;</a:t>
            </a:r>
          </a:p>
          <a:p>
            <a:pPr marL="240030" lvl="1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 </a:t>
            </a:r>
            <a:r>
              <a:rPr lang="en-US" sz="2400" dirty="0" smtClean="0"/>
              <a:t>column-end</a:t>
            </a:r>
            <a:r>
              <a:rPr lang="en-US" sz="2400" dirty="0"/>
              <a:t>: 4;</a:t>
            </a:r>
          </a:p>
          <a:p>
            <a:pPr marL="240030" lvl="1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row-start</a:t>
            </a:r>
            <a:r>
              <a:rPr lang="en-US" sz="2400" dirty="0"/>
              <a:t>: 1;</a:t>
            </a:r>
          </a:p>
          <a:p>
            <a:pPr marL="240030" lvl="1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row-end</a:t>
            </a:r>
            <a:r>
              <a:rPr lang="en-US" sz="2400" dirty="0"/>
              <a:t>: 3</a:t>
            </a:r>
            <a:r>
              <a:rPr lang="en-US" sz="2400" dirty="0" smtClean="0"/>
              <a:t>; }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.box2 </a:t>
            </a:r>
            <a:r>
              <a:rPr lang="en-US" sz="2400" dirty="0"/>
              <a:t>{</a:t>
            </a:r>
          </a:p>
          <a:p>
            <a:pPr marL="240030" lvl="1" indent="0">
              <a:buNone/>
            </a:pPr>
            <a:r>
              <a:rPr lang="en-US" sz="2400" dirty="0" smtClean="0"/>
              <a:t>   column-start</a:t>
            </a:r>
            <a:r>
              <a:rPr lang="en-US" sz="2400" dirty="0"/>
              <a:t>: 1;</a:t>
            </a:r>
          </a:p>
          <a:p>
            <a:pPr marL="240030" lvl="1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row-start</a:t>
            </a:r>
            <a:r>
              <a:rPr lang="en-US" sz="2400" dirty="0"/>
              <a:t>: 3;</a:t>
            </a:r>
          </a:p>
          <a:p>
            <a:pPr marL="240030" lvl="1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row-end</a:t>
            </a:r>
            <a:r>
              <a:rPr lang="en-US" sz="2400" dirty="0"/>
              <a:t>: 5</a:t>
            </a:r>
            <a:r>
              <a:rPr lang="en-US" sz="2400" dirty="0" smtClean="0"/>
              <a:t>;}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Create a CSS Grid layout with three columns and two rows. </a:t>
            </a:r>
            <a:endParaRPr lang="en-US" sz="2600" dirty="0" smtClean="0"/>
          </a:p>
          <a:p>
            <a:r>
              <a:rPr lang="en-US" sz="2600" dirty="0" smtClean="0"/>
              <a:t>Place </a:t>
            </a:r>
            <a:r>
              <a:rPr lang="en-US" sz="2600" dirty="0"/>
              <a:t>a </a:t>
            </a:r>
            <a:r>
              <a:rPr lang="en-US" sz="2600" b="1" i="1" dirty="0"/>
              <a:t>grid item </a:t>
            </a:r>
            <a:r>
              <a:rPr lang="en-US" sz="2600" dirty="0"/>
              <a:t>in the center column and second row using the </a:t>
            </a:r>
            <a:r>
              <a:rPr lang="en-US" sz="2600" dirty="0" smtClean="0"/>
              <a:t>necessary properties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Ensure </a:t>
            </a:r>
            <a:r>
              <a:rPr lang="en-US" sz="2600" dirty="0"/>
              <a:t>the item spans two columns and one row. </a:t>
            </a:r>
          </a:p>
        </p:txBody>
      </p:sp>
    </p:spTree>
    <p:extLst>
      <p:ext uri="{BB962C8B-B14F-4D97-AF65-F5344CB8AC3E}">
        <p14:creationId xmlns:p14="http://schemas.microsoft.com/office/powerpoint/2010/main" val="34353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Gutters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Gutters </a:t>
            </a:r>
            <a:r>
              <a:rPr lang="en-US" sz="2600" dirty="0" smtClean="0"/>
              <a:t>(or alleys) </a:t>
            </a:r>
            <a:r>
              <a:rPr lang="en-US" sz="2600" dirty="0"/>
              <a:t>between grid cells can be created using the </a:t>
            </a:r>
            <a:r>
              <a:rPr lang="en-US" sz="2600" b="1" i="1" dirty="0"/>
              <a:t>column-gap</a:t>
            </a:r>
            <a:r>
              <a:rPr lang="en-US" sz="2600" dirty="0"/>
              <a:t> and </a:t>
            </a:r>
            <a:r>
              <a:rPr lang="en-US" sz="2600" b="1" i="1" dirty="0"/>
              <a:t>row-gap</a:t>
            </a:r>
            <a:r>
              <a:rPr lang="en-US" sz="2600" dirty="0"/>
              <a:t> </a:t>
            </a:r>
            <a:r>
              <a:rPr lang="en-US" sz="2600" dirty="0" smtClean="0"/>
              <a:t>properties.</a:t>
            </a:r>
          </a:p>
          <a:p>
            <a:r>
              <a:rPr lang="en-US" sz="2600" dirty="0" smtClean="0"/>
              <a:t>They </a:t>
            </a:r>
            <a:r>
              <a:rPr lang="en-US" sz="2600" dirty="0"/>
              <a:t>are properties </a:t>
            </a:r>
            <a:r>
              <a:rPr lang="en-US" sz="2600" dirty="0" smtClean="0"/>
              <a:t>which specify </a:t>
            </a:r>
            <a:r>
              <a:rPr lang="en-US" sz="2600" dirty="0"/>
              <a:t>the size of the </a:t>
            </a:r>
            <a:r>
              <a:rPr lang="en-US" sz="2600" u="sng" dirty="0"/>
              <a:t>grid lines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Example,</a:t>
            </a:r>
          </a:p>
          <a:p>
            <a:r>
              <a:rPr lang="en-US" sz="2600" dirty="0"/>
              <a:t>.container {</a:t>
            </a:r>
          </a:p>
          <a:p>
            <a:pPr lvl="1"/>
            <a:r>
              <a:rPr lang="en-US" sz="2450" dirty="0"/>
              <a:t>  grid-template-columns: 100px 50px 100px;</a:t>
            </a:r>
          </a:p>
          <a:p>
            <a:pPr lvl="1"/>
            <a:r>
              <a:rPr lang="en-US" sz="2450" dirty="0"/>
              <a:t>  grid-template-rows: 80px auto 80px; </a:t>
            </a:r>
          </a:p>
          <a:p>
            <a:pPr lvl="1"/>
            <a:r>
              <a:rPr lang="en-US" sz="2450" dirty="0"/>
              <a:t>  column-gap: 10px;</a:t>
            </a:r>
          </a:p>
          <a:p>
            <a:pPr lvl="1"/>
            <a:r>
              <a:rPr lang="en-US" sz="2450" dirty="0"/>
              <a:t>  row-gap: 15px;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7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question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Create a CSS Grid layout with </a:t>
            </a:r>
            <a:r>
              <a:rPr lang="en-US" sz="2600" dirty="0" smtClean="0"/>
              <a:t>10 columns each equal to 20px </a:t>
            </a:r>
            <a:r>
              <a:rPr lang="en-US" sz="2600" dirty="0"/>
              <a:t>and three </a:t>
            </a:r>
            <a:r>
              <a:rPr lang="en-US" sz="2600" dirty="0" smtClean="0"/>
              <a:t>rows each 40px. </a:t>
            </a:r>
          </a:p>
          <a:p>
            <a:r>
              <a:rPr lang="en-US" sz="2600" dirty="0" smtClean="0"/>
              <a:t>Set the </a:t>
            </a:r>
            <a:r>
              <a:rPr lang="en-US" sz="2600" dirty="0"/>
              <a:t>gutters </a:t>
            </a:r>
            <a:r>
              <a:rPr lang="en-US" sz="2600" dirty="0" smtClean="0"/>
              <a:t>15 </a:t>
            </a:r>
            <a:r>
              <a:rPr lang="en-US" sz="2600" dirty="0"/>
              <a:t>pixels wide for columns and 10 pixels high for rows. </a:t>
            </a:r>
          </a:p>
        </p:txBody>
      </p:sp>
    </p:spTree>
    <p:extLst>
      <p:ext uri="{BB962C8B-B14F-4D97-AF65-F5344CB8AC3E}">
        <p14:creationId xmlns:p14="http://schemas.microsoft.com/office/powerpoint/2010/main" val="18374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Flex-direction </a:t>
            </a:r>
            <a:r>
              <a:rPr lang="en-US" sz="3600" i="1" dirty="0"/>
              <a:t>(flex container property)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This establishes the main-axis, thus defining the direction flex items are placed in the flex container. </a:t>
            </a:r>
            <a:endParaRPr lang="en-US" sz="2600" dirty="0" smtClean="0"/>
          </a:p>
          <a:p>
            <a:r>
              <a:rPr lang="en-US" sz="2600" dirty="0" smtClean="0"/>
              <a:t>Flexbox </a:t>
            </a:r>
            <a:r>
              <a:rPr lang="en-US" sz="2600" dirty="0"/>
              <a:t>is </a:t>
            </a:r>
            <a:r>
              <a:rPr lang="en-US" sz="2600" dirty="0" smtClean="0"/>
              <a:t>a </a:t>
            </a:r>
            <a:r>
              <a:rPr lang="en-US" sz="2600" dirty="0"/>
              <a:t>single-direction layout concept. </a:t>
            </a:r>
            <a:r>
              <a:rPr lang="en-US" sz="2600" dirty="0" smtClean="0"/>
              <a:t>I.e., flex </a:t>
            </a:r>
            <a:r>
              <a:rPr lang="en-US" sz="2600" dirty="0"/>
              <a:t>items </a:t>
            </a:r>
            <a:r>
              <a:rPr lang="en-US" sz="2600" dirty="0" smtClean="0"/>
              <a:t>are primarily laid </a:t>
            </a:r>
            <a:r>
              <a:rPr lang="en-US" sz="2600" dirty="0"/>
              <a:t>out either in horizontal rows or vertical columns.</a:t>
            </a:r>
            <a:endParaRPr lang="en-US" sz="2600" dirty="0" smtClean="0"/>
          </a:p>
          <a:p>
            <a:r>
              <a:rPr lang="en-US" sz="2600" dirty="0" smtClean="0"/>
              <a:t>flex-direction</a:t>
            </a:r>
            <a:endParaRPr lang="en-US" sz="2600" dirty="0"/>
          </a:p>
          <a:p>
            <a:pPr lvl="1"/>
            <a:r>
              <a:rPr lang="en-US" sz="2450" dirty="0"/>
              <a:t>Values: row | column | row-reverse | </a:t>
            </a:r>
            <a:r>
              <a:rPr lang="en-US" sz="2450" dirty="0" smtClean="0"/>
              <a:t>column-reverse</a:t>
            </a:r>
            <a:endParaRPr lang="en-US" sz="2450" dirty="0"/>
          </a:p>
          <a:p>
            <a:pPr lvl="1"/>
            <a:r>
              <a:rPr lang="en-US" sz="2450" dirty="0"/>
              <a:t>Default: </a:t>
            </a:r>
            <a:r>
              <a:rPr lang="en-US" sz="2450" dirty="0" smtClean="0"/>
              <a:t>row</a:t>
            </a:r>
            <a:endParaRPr lang="en-US" sz="2450" dirty="0"/>
          </a:p>
          <a:p>
            <a:pPr lvl="1"/>
            <a:r>
              <a:rPr lang="en-US" sz="2450" dirty="0"/>
              <a:t>Applies to: flex </a:t>
            </a:r>
            <a:r>
              <a:rPr lang="en-US" sz="2450" dirty="0" smtClean="0"/>
              <a:t>containers</a:t>
            </a:r>
            <a:endParaRPr lang="en-US" sz="2450" dirty="0"/>
          </a:p>
          <a:p>
            <a:pPr lvl="1"/>
            <a:r>
              <a:rPr lang="en-US" sz="245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36683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grid </a:t>
            </a:r>
            <a:r>
              <a:rPr lang="en-US" sz="3200" dirty="0" smtClean="0"/>
              <a:t>areas (reading assignment)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CSS Grid Layout, grid areas </a:t>
            </a:r>
            <a:r>
              <a:rPr lang="en-US" sz="2400" dirty="0" smtClean="0"/>
              <a:t>allow us to </a:t>
            </a:r>
            <a:r>
              <a:rPr lang="en-US" sz="2400" dirty="0"/>
              <a:t>define named areas within the grid and </a:t>
            </a:r>
            <a:r>
              <a:rPr lang="en-US" sz="2400" dirty="0" smtClean="0"/>
              <a:t>place </a:t>
            </a:r>
            <a:r>
              <a:rPr lang="en-US" sz="2400" dirty="0"/>
              <a:t>items into </a:t>
            </a:r>
            <a:r>
              <a:rPr lang="en-US" sz="2400" dirty="0" smtClean="0"/>
              <a:t>the area </a:t>
            </a:r>
            <a:r>
              <a:rPr lang="en-US" sz="2400" dirty="0"/>
              <a:t>by referencing the names. </a:t>
            </a:r>
            <a:endParaRPr lang="en-US" sz="2400" dirty="0" smtClean="0"/>
          </a:p>
          <a:p>
            <a:r>
              <a:rPr lang="en-US" sz="2400" dirty="0"/>
              <a:t>To define grid areas, </a:t>
            </a:r>
            <a:r>
              <a:rPr lang="en-US" sz="2400" dirty="0" smtClean="0"/>
              <a:t>we </a:t>
            </a:r>
            <a:r>
              <a:rPr lang="en-US" sz="2400" dirty="0"/>
              <a:t>use the </a:t>
            </a:r>
            <a:r>
              <a:rPr lang="en-US" sz="2400" b="1" dirty="0">
                <a:solidFill>
                  <a:srgbClr val="C00000"/>
                </a:solidFill>
              </a:rPr>
              <a:t>grid-template-areas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property within </a:t>
            </a:r>
            <a:r>
              <a:rPr lang="en-US" sz="2400" dirty="0" smtClean="0"/>
              <a:t>the </a:t>
            </a:r>
            <a:r>
              <a:rPr lang="en-US" sz="2400" dirty="0"/>
              <a:t>grid container</a:t>
            </a:r>
          </a:p>
          <a:p>
            <a:r>
              <a:rPr lang="en-US" sz="2400" dirty="0" smtClean="0"/>
              <a:t>grid-template-areas</a:t>
            </a:r>
            <a:endParaRPr lang="en-US" sz="2400" dirty="0"/>
          </a:p>
          <a:p>
            <a:pPr lvl="1"/>
            <a:r>
              <a:rPr lang="en-US" sz="2400" dirty="0"/>
              <a:t>Values: none | series of area </a:t>
            </a:r>
            <a:r>
              <a:rPr lang="en-US" sz="2400" dirty="0" smtClean="0"/>
              <a:t>names</a:t>
            </a:r>
            <a:endParaRPr lang="en-US" sz="2400" dirty="0"/>
          </a:p>
          <a:p>
            <a:pPr lvl="1"/>
            <a:r>
              <a:rPr lang="en-US" sz="2400" dirty="0"/>
              <a:t>Default: </a:t>
            </a:r>
            <a:r>
              <a:rPr lang="en-US" sz="2400" dirty="0" smtClean="0"/>
              <a:t>none</a:t>
            </a:r>
            <a:endParaRPr lang="en-US" sz="2400" dirty="0"/>
          </a:p>
          <a:p>
            <a:pPr lvl="1"/>
            <a:r>
              <a:rPr lang="en-US" sz="2400" dirty="0"/>
              <a:t>Applies to: grid </a:t>
            </a:r>
            <a:r>
              <a:rPr lang="en-US" sz="2400" dirty="0" smtClean="0"/>
              <a:t>containers</a:t>
            </a:r>
            <a:endParaRPr lang="en-US" sz="2400" dirty="0"/>
          </a:p>
          <a:p>
            <a:pPr lvl="1"/>
            <a:r>
              <a:rPr lang="en-US" sz="240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5254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.container creates a grid with three rows and two columns. </a:t>
            </a:r>
          </a:p>
          <a:p>
            <a:r>
              <a:rPr lang="en-US" sz="2400" dirty="0"/>
              <a:t>The</a:t>
            </a:r>
            <a:r>
              <a:rPr lang="en-US" sz="2400" b="1" dirty="0">
                <a:solidFill>
                  <a:srgbClr val="00B050"/>
                </a:solidFill>
              </a:rPr>
              <a:t> grid-template-areas </a:t>
            </a:r>
            <a:r>
              <a:rPr lang="en-US" sz="2400" dirty="0"/>
              <a:t>property defines </a:t>
            </a:r>
            <a:r>
              <a:rPr lang="en-US" sz="2400" b="1" i="1" dirty="0"/>
              <a:t>named areas </a:t>
            </a:r>
            <a:r>
              <a:rPr lang="en-US" sz="2400" dirty="0"/>
              <a:t>for each cell in the grid. </a:t>
            </a:r>
            <a:endParaRPr lang="en-US" sz="2400" dirty="0" smtClean="0"/>
          </a:p>
          <a:p>
            <a:r>
              <a:rPr lang="en-US" sz="2400" dirty="0" smtClean="0"/>
              <a:t>.container {</a:t>
            </a:r>
          </a:p>
          <a:p>
            <a:pPr marL="240030" lvl="1" indent="0">
              <a:buNone/>
            </a:pPr>
            <a:r>
              <a:rPr lang="en-US" sz="2250" dirty="0" smtClean="0"/>
              <a:t>display</a:t>
            </a:r>
            <a:r>
              <a:rPr lang="en-US" sz="2250" dirty="0"/>
              <a:t>: grid;</a:t>
            </a:r>
          </a:p>
          <a:p>
            <a:pPr marL="240030" lvl="1" indent="0">
              <a:buNone/>
            </a:pPr>
            <a:r>
              <a:rPr lang="en-US" sz="2250" dirty="0" smtClean="0"/>
              <a:t>grid-template-areas</a:t>
            </a:r>
            <a:r>
              <a:rPr lang="en-US" sz="2250" dirty="0"/>
              <a:t>:</a:t>
            </a:r>
          </a:p>
          <a:p>
            <a:pPr marL="445770" lvl="2" indent="0">
              <a:buNone/>
            </a:pPr>
            <a:r>
              <a:rPr lang="en-US" sz="2250" dirty="0" smtClean="0"/>
              <a:t>"</a:t>
            </a:r>
            <a:r>
              <a:rPr lang="en-US" sz="2250" dirty="0"/>
              <a:t>header </a:t>
            </a:r>
            <a:r>
              <a:rPr lang="en-US" sz="2250" dirty="0" err="1"/>
              <a:t>header</a:t>
            </a:r>
            <a:r>
              <a:rPr lang="en-US" sz="2250" dirty="0"/>
              <a:t>"</a:t>
            </a:r>
          </a:p>
          <a:p>
            <a:pPr marL="445770" lvl="2" indent="0">
              <a:buNone/>
            </a:pPr>
            <a:r>
              <a:rPr lang="en-US" sz="2250" dirty="0" smtClean="0"/>
              <a:t>"</a:t>
            </a:r>
            <a:r>
              <a:rPr lang="en-US" sz="2250" dirty="0"/>
              <a:t>sidebar main"</a:t>
            </a:r>
          </a:p>
          <a:p>
            <a:pPr marL="445770" lvl="2" indent="0">
              <a:buNone/>
            </a:pPr>
            <a:r>
              <a:rPr lang="en-US" sz="2250" dirty="0" smtClean="0"/>
              <a:t>"</a:t>
            </a:r>
            <a:r>
              <a:rPr lang="en-US" sz="2250" dirty="0"/>
              <a:t>footer </a:t>
            </a:r>
            <a:r>
              <a:rPr lang="en-US" sz="2250" dirty="0" err="1"/>
              <a:t>footer</a:t>
            </a:r>
            <a:r>
              <a:rPr lang="en-US" sz="2250" dirty="0"/>
              <a:t>";</a:t>
            </a:r>
          </a:p>
          <a:p>
            <a:pPr marL="240030" lvl="1" indent="0">
              <a:buNone/>
            </a:pPr>
            <a:r>
              <a:rPr lang="en-US" sz="2250" dirty="0" smtClean="0"/>
              <a:t>grid-template-rows</a:t>
            </a:r>
            <a:r>
              <a:rPr lang="en-US" sz="2250" dirty="0"/>
              <a:t>: 100px 1fr 50px;</a:t>
            </a:r>
          </a:p>
          <a:p>
            <a:pPr marL="240030" lvl="1" indent="0">
              <a:buNone/>
            </a:pPr>
            <a:r>
              <a:rPr lang="en-US" sz="2250" dirty="0" smtClean="0"/>
              <a:t>grid-template-columns</a:t>
            </a:r>
            <a:r>
              <a:rPr lang="en-US" sz="2250" dirty="0"/>
              <a:t>: 200px 1fr</a:t>
            </a:r>
            <a:r>
              <a:rPr lang="en-US" sz="2250" dirty="0" smtClean="0"/>
              <a:t>; </a:t>
            </a: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1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696464"/>
                </a:solidFill>
                <a:latin typeface="Franklin Gothic Book"/>
                <a:ea typeface="DejaVu Sans"/>
              </a:rPr>
              <a:t>CSS </a:t>
            </a:r>
            <a:r>
              <a:rPr lang="en-US" sz="4000" spc="-1" dirty="0" smtClean="0">
                <a:solidFill>
                  <a:srgbClr val="696464"/>
                </a:solidFill>
                <a:latin typeface="Franklin Gothic Book"/>
                <a:ea typeface="DejaVu Sans"/>
              </a:rPr>
              <a:t>Grid </a:t>
            </a:r>
            <a:r>
              <a:rPr lang="en-US" sz="4000" b="0" strike="noStrike" spc="-1" dirty="0" smtClean="0">
                <a:solidFill>
                  <a:srgbClr val="696464"/>
                </a:solidFill>
                <a:latin typeface="Franklin Gothic Book"/>
                <a:ea typeface="DejaVu Sans"/>
              </a:rPr>
              <a:t>Properties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74320" indent="-2721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Perpetua"/>
                <a:ea typeface="DejaVu Sans"/>
              </a:rPr>
              <a:t>Parent container</a:t>
            </a:r>
            <a:endParaRPr lang="en-US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Display: grid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Grid-template-rows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Grid-template-columns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Grid-row-gap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Grid-column-gap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Grid-auto-rows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Justify-items: start | end | center | stretch 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Align-items: start | end | center | stretch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  <a:ea typeface="DejaVu Sans"/>
              </a:rPr>
              <a:t>Justify-content: start | end | center | space-between | space-around</a:t>
            </a:r>
            <a:endParaRPr lang="en-US" sz="24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Perpetua"/>
                <a:ea typeface="DejaVu Sans"/>
              </a:rPr>
              <a:t>Align-content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9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latin typeface="Franklin Gothic Book"/>
                <a:ea typeface="DejaVu Sans"/>
              </a:rPr>
              <a:t>Cont.…..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74320" indent="-2721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Perpetua"/>
                <a:ea typeface="DejaVu Sans"/>
              </a:rPr>
              <a:t>Child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Perpetua"/>
                <a:ea typeface="DejaVu Sans"/>
              </a:rPr>
              <a:t>properties</a:t>
            </a:r>
            <a:endParaRPr lang="en-US" sz="2600" spc="-1" dirty="0">
              <a:latin typeface="Arial"/>
            </a:endParaRP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grid-column-start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grid-column-end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grid-row-start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grid-row-end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grid-column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grid-row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grid-area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justify-self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align-self</a:t>
            </a:r>
          </a:p>
          <a:p>
            <a:pPr marL="731520" lvl="1" indent="-272160"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spc="-1" dirty="0"/>
              <a:t>place-self</a:t>
            </a:r>
            <a:endParaRPr lang="en-US" sz="2600" b="0" strike="noStrike" spc="-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8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online games for learning Flexbox and grid</a:t>
            </a:r>
            <a:endParaRPr lang="en-US" sz="2600" dirty="0" smtClean="0">
              <a:hlinkClick r:id="rId2"/>
            </a:endParaRPr>
          </a:p>
          <a:p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://flexboxfroggy.com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</a:p>
          <a:p>
            <a:r>
              <a:rPr lang="en-US" sz="2600" dirty="0">
                <a:hlinkClick r:id="rId3"/>
              </a:rPr>
              <a:t>https://cssgridgarden.com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320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chapter 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696464"/>
                </a:solidFill>
                <a:latin typeface="Franklin Gothic Book"/>
                <a:ea typeface="DejaVu Sans"/>
              </a:rPr>
              <a:t>Axes in flexbox layout model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21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74320" y="1828800"/>
            <a:ext cx="8228520" cy="383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696464"/>
                </a:solidFill>
                <a:ea typeface="DejaVu Sans"/>
              </a:rPr>
              <a:t>Axes in flexbox layout model</a:t>
            </a:r>
            <a:endParaRPr lang="en-US" sz="4000" spc="-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property values within the flexbox system do not reference "left," "right," "top," or "bottom." Instead, the </a:t>
            </a:r>
            <a:r>
              <a:rPr lang="en-US" sz="2600" b="1" dirty="0"/>
              <a:t>main axis </a:t>
            </a:r>
            <a:r>
              <a:rPr lang="en-US" sz="2600" dirty="0"/>
              <a:t>and the </a:t>
            </a:r>
            <a:r>
              <a:rPr lang="en-US" sz="2600" b="1" dirty="0"/>
              <a:t>cross axis </a:t>
            </a:r>
            <a:r>
              <a:rPr lang="en-US" sz="2600" dirty="0"/>
              <a:t>are used.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main axis is the </a:t>
            </a:r>
            <a:r>
              <a:rPr lang="en-US" sz="2600" u="sng" dirty="0" smtClean="0"/>
              <a:t>flex </a:t>
            </a:r>
            <a:r>
              <a:rPr lang="en-US" sz="2600" u="sng" dirty="0"/>
              <a:t>direction</a:t>
            </a:r>
            <a:r>
              <a:rPr lang="en-US" sz="2600" dirty="0"/>
              <a:t> specified for the flex container</a:t>
            </a:r>
            <a:r>
              <a:rPr lang="en-US" sz="2600" dirty="0" smtClean="0"/>
              <a:t>.</a:t>
            </a:r>
          </a:p>
          <a:p>
            <a:pPr lvl="1"/>
            <a:r>
              <a:rPr lang="en-US" sz="2450" dirty="0" smtClean="0"/>
              <a:t>When </a:t>
            </a:r>
            <a:r>
              <a:rPr lang="en-US" sz="2450" dirty="0"/>
              <a:t>set to </a:t>
            </a:r>
            <a:r>
              <a:rPr lang="en-US" sz="2450" b="1" dirty="0">
                <a:solidFill>
                  <a:srgbClr val="FF0000"/>
                </a:solidFill>
              </a:rPr>
              <a:t>row</a:t>
            </a:r>
            <a:r>
              <a:rPr lang="en-US" sz="2450" dirty="0"/>
              <a:t>, the main axis is </a:t>
            </a:r>
            <a:r>
              <a:rPr lang="en-US" sz="2450" b="1" dirty="0">
                <a:solidFill>
                  <a:srgbClr val="FF0000"/>
                </a:solidFill>
              </a:rPr>
              <a:t>horizontal</a:t>
            </a:r>
            <a:r>
              <a:rPr lang="en-US" sz="2450" dirty="0" smtClean="0"/>
              <a:t>;</a:t>
            </a:r>
          </a:p>
          <a:p>
            <a:pPr lvl="1"/>
            <a:r>
              <a:rPr lang="en-US" sz="2450" dirty="0" smtClean="0"/>
              <a:t> </a:t>
            </a:r>
            <a:r>
              <a:rPr lang="en-US" sz="2450" dirty="0"/>
              <a:t>when set to </a:t>
            </a:r>
            <a:r>
              <a:rPr lang="en-US" sz="2450" b="1" dirty="0">
                <a:solidFill>
                  <a:srgbClr val="00B050"/>
                </a:solidFill>
              </a:rPr>
              <a:t>column</a:t>
            </a:r>
            <a:r>
              <a:rPr lang="en-US" sz="2450" dirty="0"/>
              <a:t>, the main axis is </a:t>
            </a:r>
            <a:r>
              <a:rPr lang="en-US" sz="2450" b="1" dirty="0">
                <a:solidFill>
                  <a:srgbClr val="00B050"/>
                </a:solidFill>
              </a:rPr>
              <a:t>vertical</a:t>
            </a:r>
            <a:r>
              <a:rPr lang="en-US" sz="2450" dirty="0"/>
              <a:t>. </a:t>
            </a:r>
            <a:endParaRPr lang="en-US" sz="245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cross axis is perpendicular to the main axis (vertical for row, horizontal for column).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548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Flex-wrap </a:t>
            </a:r>
            <a:r>
              <a:rPr lang="en-US" sz="3200" i="1" dirty="0" smtClean="0"/>
              <a:t>(flex container property)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By default, flex items will all try to fit onto one line. </a:t>
            </a:r>
            <a:endParaRPr lang="en-US" sz="2600" dirty="0" smtClean="0"/>
          </a:p>
          <a:p>
            <a:r>
              <a:rPr lang="en-US" sz="2600" dirty="0" smtClean="0"/>
              <a:t>We </a:t>
            </a:r>
            <a:r>
              <a:rPr lang="en-US" sz="2600" dirty="0"/>
              <a:t>can change that and allow them to break onto additional </a:t>
            </a:r>
            <a:r>
              <a:rPr lang="en-US" sz="2600" dirty="0" smtClean="0"/>
              <a:t>lines as </a:t>
            </a:r>
            <a:r>
              <a:rPr lang="en-US" sz="2600" dirty="0"/>
              <a:t>needed </a:t>
            </a:r>
            <a:r>
              <a:rPr lang="en-US" sz="2600" dirty="0" smtClean="0"/>
              <a:t>using </a:t>
            </a:r>
            <a:r>
              <a:rPr lang="en-US" sz="2600" b="1" dirty="0" smtClean="0"/>
              <a:t>flex-wrap</a:t>
            </a:r>
            <a:r>
              <a:rPr lang="en-US" sz="2600" dirty="0" smtClean="0"/>
              <a:t> </a:t>
            </a:r>
            <a:r>
              <a:rPr lang="en-US" sz="2600" dirty="0"/>
              <a:t>property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The </a:t>
            </a:r>
            <a:r>
              <a:rPr lang="en-US" sz="2600" dirty="0" smtClean="0"/>
              <a:t>‘wrap’ </a:t>
            </a:r>
            <a:r>
              <a:rPr lang="en-US" sz="2600" dirty="0"/>
              <a:t>keyword turns on the ability to wrap onto multiple lines </a:t>
            </a:r>
          </a:p>
          <a:p>
            <a:r>
              <a:rPr lang="en-US" sz="2600" dirty="0" smtClean="0"/>
              <a:t>flex-wrap</a:t>
            </a:r>
            <a:endParaRPr lang="en-US" sz="2600" dirty="0"/>
          </a:p>
          <a:p>
            <a:pPr lvl="1"/>
            <a:r>
              <a:rPr lang="en-US" sz="2400" dirty="0"/>
              <a:t>Values: </a:t>
            </a:r>
            <a:r>
              <a:rPr lang="en-US" sz="2400" dirty="0" err="1"/>
              <a:t>nowrap</a:t>
            </a:r>
            <a:r>
              <a:rPr lang="en-US" sz="2400" dirty="0"/>
              <a:t> | wrap | </a:t>
            </a:r>
            <a:r>
              <a:rPr lang="en-US" sz="2400" dirty="0" smtClean="0"/>
              <a:t>wrap-reverse</a:t>
            </a:r>
            <a:endParaRPr lang="en-US" sz="2400" dirty="0"/>
          </a:p>
          <a:p>
            <a:pPr lvl="1"/>
            <a:r>
              <a:rPr lang="en-US" sz="2400" dirty="0"/>
              <a:t>Default: </a:t>
            </a:r>
            <a:r>
              <a:rPr lang="en-US" sz="2400" dirty="0" err="1" smtClean="0"/>
              <a:t>nowrap</a:t>
            </a:r>
            <a:endParaRPr lang="en-US" sz="2400" dirty="0"/>
          </a:p>
          <a:p>
            <a:pPr lvl="1"/>
            <a:r>
              <a:rPr lang="en-US" sz="2400" dirty="0"/>
              <a:t>Applies to: flex </a:t>
            </a:r>
            <a:r>
              <a:rPr lang="en-US" sz="2400" dirty="0" smtClean="0"/>
              <a:t>containers</a:t>
            </a:r>
            <a:endParaRPr lang="en-US" sz="2400" dirty="0"/>
          </a:p>
          <a:p>
            <a:pPr lvl="1"/>
            <a:r>
              <a:rPr lang="en-US" sz="2400" dirty="0"/>
              <a:t>Inherits: no</a:t>
            </a:r>
            <a:endParaRPr lang="en-US" sz="24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8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Flex-flow </a:t>
            </a:r>
            <a:r>
              <a:rPr lang="en-US" sz="4000" i="1" dirty="0"/>
              <a:t>(flex container property)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This is a shorthand for the flex-direction and flex-wrap properties, which together define the flex container’s main and cross </a:t>
            </a:r>
            <a:r>
              <a:rPr lang="en-US" sz="2600" dirty="0" smtClean="0"/>
              <a:t>axes.</a:t>
            </a:r>
          </a:p>
          <a:p>
            <a:r>
              <a:rPr lang="en-US" sz="2600" dirty="0" smtClean="0"/>
              <a:t>flex-flow</a:t>
            </a:r>
            <a:endParaRPr lang="en-US" sz="2600" dirty="0"/>
          </a:p>
          <a:p>
            <a:pPr lvl="1"/>
            <a:r>
              <a:rPr lang="en-US" sz="2400" dirty="0"/>
              <a:t>Values: flex-direction </a:t>
            </a:r>
            <a:r>
              <a:rPr lang="en-US" sz="2400" dirty="0" smtClean="0"/>
              <a:t>flex-wrap</a:t>
            </a:r>
            <a:endParaRPr lang="en-US" sz="2400" dirty="0"/>
          </a:p>
          <a:p>
            <a:pPr lvl="1"/>
            <a:r>
              <a:rPr lang="en-US" sz="2400" dirty="0"/>
              <a:t>Default: row </a:t>
            </a:r>
            <a:r>
              <a:rPr lang="en-US" sz="2400" dirty="0" err="1" smtClean="0"/>
              <a:t>nowrap</a:t>
            </a:r>
            <a:endParaRPr lang="en-US" sz="2400" dirty="0"/>
          </a:p>
          <a:p>
            <a:pPr lvl="1"/>
            <a:r>
              <a:rPr lang="en-US" sz="2400" dirty="0"/>
              <a:t>Applies to: flex </a:t>
            </a:r>
            <a:r>
              <a:rPr lang="en-US" sz="2400" dirty="0" smtClean="0"/>
              <a:t>containers</a:t>
            </a:r>
            <a:endParaRPr lang="en-US" sz="2400" dirty="0"/>
          </a:p>
          <a:p>
            <a:pPr lvl="1"/>
            <a:r>
              <a:rPr lang="en-US" sz="2400" dirty="0"/>
              <a:t>Inherits: no</a:t>
            </a:r>
          </a:p>
        </p:txBody>
      </p:sp>
    </p:spTree>
    <p:extLst>
      <p:ext uri="{BB962C8B-B14F-4D97-AF65-F5344CB8AC3E}">
        <p14:creationId xmlns:p14="http://schemas.microsoft.com/office/powerpoint/2010/main" val="1320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3719</Words>
  <Application>Microsoft Office PowerPoint</Application>
  <PresentationFormat>On-screen Show (4:3)</PresentationFormat>
  <Paragraphs>442</Paragraphs>
  <Slides>55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DejaVu Sans</vt:lpstr>
      <vt:lpstr>Franklin Gothic Book</vt:lpstr>
      <vt:lpstr>Perpetua</vt:lpstr>
      <vt:lpstr>Wingdings</vt:lpstr>
      <vt:lpstr>Wingdings 2</vt:lpstr>
      <vt:lpstr>Equity</vt:lpstr>
      <vt:lpstr>CSS Layout</vt:lpstr>
      <vt:lpstr>Flexbox</vt:lpstr>
      <vt:lpstr>Flexbox properties</vt:lpstr>
      <vt:lpstr>Flex container</vt:lpstr>
      <vt:lpstr>Flex-direction (flex container property)</vt:lpstr>
      <vt:lpstr>PowerPoint Presentation</vt:lpstr>
      <vt:lpstr>Axes in flexbox layout model</vt:lpstr>
      <vt:lpstr>Flex-wrap (flex container property)</vt:lpstr>
      <vt:lpstr>Flex-flow (flex container property)</vt:lpstr>
      <vt:lpstr>Alignment of Flex Items in the Container</vt:lpstr>
      <vt:lpstr>justify-content (flex container property)</vt:lpstr>
      <vt:lpstr>justify-content</vt:lpstr>
      <vt:lpstr>align-items (flex container property)</vt:lpstr>
      <vt:lpstr>align-items</vt:lpstr>
      <vt:lpstr>align-self</vt:lpstr>
      <vt:lpstr>align-content (flex container property)</vt:lpstr>
      <vt:lpstr>flex-grow (flex item property)</vt:lpstr>
      <vt:lpstr>flex-shrink (flex item property)</vt:lpstr>
      <vt:lpstr>flex-basis (flex item property)</vt:lpstr>
      <vt:lpstr>Flex</vt:lpstr>
      <vt:lpstr>PowerPoint Presentation</vt:lpstr>
      <vt:lpstr>Icebreaker questions</vt:lpstr>
      <vt:lpstr>Icebreaker questions</vt:lpstr>
      <vt:lpstr>PowerPoint Presentation</vt:lpstr>
      <vt:lpstr>PowerPoint Presentation</vt:lpstr>
      <vt:lpstr>PowerPoint Presentation</vt:lpstr>
      <vt:lpstr>Grid Layout Model</vt:lpstr>
      <vt:lpstr>Important CSS Grid terminology</vt:lpstr>
      <vt:lpstr>The parts of a CSS grid</vt:lpstr>
      <vt:lpstr>Takeaway question</vt:lpstr>
      <vt:lpstr>CSS grid layout has the following features:</vt:lpstr>
      <vt:lpstr>Grid Container</vt:lpstr>
      <vt:lpstr>Defining Grid track</vt:lpstr>
      <vt:lpstr>Example</vt:lpstr>
      <vt:lpstr>Takeaway question</vt:lpstr>
      <vt:lpstr>Sizing Grid tracks</vt:lpstr>
      <vt:lpstr>Fractional units (fr)</vt:lpstr>
      <vt:lpstr>Takeaway questions</vt:lpstr>
      <vt:lpstr>Minimum and maximum size range</vt:lpstr>
      <vt:lpstr>Repeating track sizes</vt:lpstr>
      <vt:lpstr>Takeaway question</vt:lpstr>
      <vt:lpstr>Grid lines and names</vt:lpstr>
      <vt:lpstr>Grid line cont’d</vt:lpstr>
      <vt:lpstr>Takeaway questions</vt:lpstr>
      <vt:lpstr>Positioning grid items</vt:lpstr>
      <vt:lpstr>Example,</vt:lpstr>
      <vt:lpstr>Takeaway question</vt:lpstr>
      <vt:lpstr>Gutters</vt:lpstr>
      <vt:lpstr>Takeaway question</vt:lpstr>
      <vt:lpstr>Defining grid areas (reading assignment)</vt:lpstr>
      <vt:lpstr>Example,</vt:lpstr>
      <vt:lpstr>PowerPoint Presentation</vt:lpstr>
      <vt:lpstr>PowerPoint Presentation</vt:lpstr>
      <vt:lpstr>Additional resource</vt:lpstr>
      <vt:lpstr>End of chapter four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betse</dc:creator>
  <dc:description/>
  <cp:lastModifiedBy>Amina</cp:lastModifiedBy>
  <cp:revision>116</cp:revision>
  <dcterms:created xsi:type="dcterms:W3CDTF">2014-11-25T14:38:56Z</dcterms:created>
  <dcterms:modified xsi:type="dcterms:W3CDTF">2024-11-06T05:35:33Z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