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96" r:id="rId4"/>
    <p:sldId id="281" r:id="rId5"/>
    <p:sldId id="298" r:id="rId6"/>
    <p:sldId id="299" r:id="rId7"/>
    <p:sldId id="302" r:id="rId8"/>
    <p:sldId id="297" r:id="rId9"/>
    <p:sldId id="300" r:id="rId10"/>
    <p:sldId id="301" r:id="rId11"/>
    <p:sldId id="260" r:id="rId12"/>
    <p:sldId id="261" r:id="rId13"/>
    <p:sldId id="264" r:id="rId14"/>
    <p:sldId id="265" r:id="rId15"/>
    <p:sldId id="266" r:id="rId16"/>
    <p:sldId id="270" r:id="rId17"/>
    <p:sldId id="274" r:id="rId18"/>
    <p:sldId id="276" r:id="rId19"/>
    <p:sldId id="282" r:id="rId20"/>
    <p:sldId id="284" r:id="rId21"/>
    <p:sldId id="277" r:id="rId22"/>
    <p:sldId id="279" r:id="rId23"/>
    <p:sldId id="285" r:id="rId24"/>
    <p:sldId id="286" r:id="rId25"/>
    <p:sldId id="287" r:id="rId26"/>
    <p:sldId id="294" r:id="rId27"/>
    <p:sldId id="288" r:id="rId28"/>
    <p:sldId id="289" r:id="rId29"/>
    <p:sldId id="293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23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B7E13-D22C-4C66-95EB-99D23DD2063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DEEC0-E1B4-4EAB-B9C5-C2F6108A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3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&lt;p class="text-center text-md-start"&gt;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F5E28-6A46-40BF-93A1-9D37480C7C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0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d-flex flex-row (Stacked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F5E28-6A46-40BF-93A1-9D37480C7C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15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 justify-content-center</a:t>
            </a:r>
            <a:br>
              <a:rPr lang="en-US" dirty="0" smtClean="0"/>
            </a:br>
            <a:r>
              <a:rPr lang="en-US" dirty="0" smtClean="0"/>
              <a:t>4 justify-content-between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F5E28-6A46-40BF-93A1-9D37480C7C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7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F5E28-6A46-40BF-93A1-9D37480C7C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6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F5E28-6A46-40BF-93A1-9D37480C7CF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Cross-Origin Resource Sharing</a:t>
            </a:r>
            <a:r>
              <a:rPr lang="en-US" dirty="0" smtClean="0"/>
              <a:t> (CORS) is an HTTP-header based mechanism that allows a server to indicate any origins (domain, scheme, or port) other than its own from which a browser should permit loading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6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to use Bootstrap, you need to know class names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6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BF5FE-BE85-4C48-86D2-114B6D03F5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7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"snapping" in the context of web development refers to the intentional and abrupt adjustment of layout or styling at specific breakpoints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26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BF5FE-BE85-4C48-86D2-114B6D03F5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4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A row will span the width of the container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column added after the 12th column will be shifted to a new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 creates a cell in 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row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grid system supports a maximum of 12 columns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bg</a:t>
            </a:r>
            <a:r>
              <a:rPr lang="en-US" dirty="0" smtClean="0"/>
              <a:t>-primary, p-3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F5E28-6A46-40BF-93A1-9D37480C7C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8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40C-24AA-4F15-BE57-3D7CE8336F6B}" type="datetime1">
              <a:rPr lang="en-US" smtClean="0"/>
              <a:t>1/2/2025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618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15AD-D116-4CED-9F76-6958E67275AC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B1E-EC91-45ED-A740-C35D7815EFEF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FD72-E4FC-4092-99D0-C9729AE66F69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92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CE4-D63A-4F58-9157-B209C3E4D5C0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4EB6-0B65-4317-9CE0-B32CD1EDD854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84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BC5-7014-47DA-A6EA-806EE1162A11}" type="datetime1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879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B35A-0191-4E80-858E-5A8F0D2330D1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314E-0264-433F-954E-7F87F473D18D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F57-E043-4D5A-AAB2-F682C5D7E589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560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5F91-C552-4981-A451-DBC1E10645DD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142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00DD17-6843-43E3-B04D-98DAE8009CDF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themes.com/bootstrap-cheatshe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Chapter Five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 smtClean="0"/>
              <a:t>You can also add it by linking to the Bootstrap CDN (Content Delivery Network)</a:t>
            </a:r>
          </a:p>
          <a:p>
            <a:pPr lvl="1"/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“ </a:t>
            </a:r>
            <a:r>
              <a:rPr lang="en-US" dirty="0" err="1" smtClean="0"/>
              <a:t>href</a:t>
            </a:r>
            <a:r>
              <a:rPr lang="en-US" dirty="0" smtClean="0"/>
              <a:t>="https://maxcdn.bootstrapcdn.com/bootstrap/4.0.0/css/</a:t>
            </a:r>
            <a:r>
              <a:rPr lang="en-US" dirty="0" smtClean="0">
                <a:solidFill>
                  <a:srgbClr val="00B050"/>
                </a:solidFill>
              </a:rPr>
              <a:t>bootstrap.min.css</a:t>
            </a:r>
            <a:r>
              <a:rPr lang="en-US" dirty="0" smtClean="0"/>
              <a:t>"&gt;</a:t>
            </a:r>
          </a:p>
          <a:p>
            <a:r>
              <a:rPr lang="en-US" b="1" dirty="0" smtClean="0"/>
              <a:t>Step 3: Start Using Bootstrap Classes</a:t>
            </a:r>
          </a:p>
          <a:p>
            <a:pPr lvl="1"/>
            <a:r>
              <a:rPr lang="en-US" dirty="0" smtClean="0"/>
              <a:t>Once you've included the Bootstrap files, you can start using </a:t>
            </a:r>
            <a:r>
              <a:rPr lang="en-US" b="1" dirty="0" smtClean="0"/>
              <a:t>Bootstrap classes </a:t>
            </a:r>
            <a:r>
              <a:rPr lang="en-US" dirty="0" smtClean="0"/>
              <a:t>in your HTML. 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Bootstrap.min.css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contains prewritten style rules written in CSS</a:t>
            </a:r>
          </a:p>
          <a:p>
            <a:pPr lvl="1"/>
            <a:r>
              <a:rPr lang="en-US" dirty="0" smtClean="0"/>
              <a:t>If we want to apply these styles, we assign one of the pre-written CSS classes to an HTML element. For example,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=“apple1.jpg" class="</a:t>
            </a:r>
            <a:r>
              <a:rPr lang="en-US" b="1" dirty="0" smtClean="0">
                <a:solidFill>
                  <a:srgbClr val="FF0000"/>
                </a:solidFill>
              </a:rPr>
              <a:t>rounded-circle</a:t>
            </a:r>
            <a:r>
              <a:rPr lang="en-US" dirty="0" smtClean="0"/>
              <a:t>" alt=“apple tree"&gt; </a:t>
            </a:r>
          </a:p>
          <a:p>
            <a:pPr lvl="2"/>
            <a:r>
              <a:rPr lang="en-US" dirty="0" smtClean="0"/>
              <a:t>The .</a:t>
            </a:r>
            <a:r>
              <a:rPr lang="en-US" b="1" dirty="0" smtClean="0">
                <a:solidFill>
                  <a:srgbClr val="FF0000"/>
                </a:solidFill>
              </a:rPr>
              <a:t>rounded-circle</a:t>
            </a:r>
            <a:r>
              <a:rPr lang="en-US" dirty="0" smtClean="0"/>
              <a:t> class shapes the image to a circle</a:t>
            </a:r>
          </a:p>
          <a:p>
            <a:pPr lvl="1"/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Components commonly found in bootstrap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US" b="1" dirty="0" smtClean="0"/>
              <a:t>Containers:</a:t>
            </a:r>
            <a:r>
              <a:rPr lang="en-US" dirty="0" smtClean="0"/>
              <a:t> Containers in Bootstrap are used to wrap and contain the page's content. They provide a consistent margin and padding, helping with the layout and spacing of elements.</a:t>
            </a:r>
          </a:p>
          <a:p>
            <a:pPr algn="just"/>
            <a:r>
              <a:rPr lang="en-US" b="1" dirty="0" smtClean="0"/>
              <a:t>Grids:</a:t>
            </a:r>
            <a:r>
              <a:rPr lang="en-US" dirty="0" smtClean="0"/>
              <a:t> Bootstrap's grid system allows you to create a responsive layout by dividing the page into a grid of rows and columns. </a:t>
            </a:r>
          </a:p>
          <a:p>
            <a:pPr algn="just"/>
            <a:r>
              <a:rPr lang="en-US" b="1" dirty="0" smtClean="0"/>
              <a:t>Tables:</a:t>
            </a:r>
            <a:r>
              <a:rPr lang="en-US" dirty="0" smtClean="0"/>
              <a:t> Bootstrap provides styles for tables, making them look cleaner and more visually appealing. It includes features like striped </a:t>
            </a:r>
            <a:r>
              <a:rPr lang="en-US" i="1" dirty="0" smtClean="0"/>
              <a:t>rows, hover effects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1">
            <a:normAutofit/>
          </a:bodyPr>
          <a:lstStyle/>
          <a:p>
            <a:r>
              <a:rPr lang="en-US" b="1" dirty="0" err="1"/>
              <a:t>Jumbotron</a:t>
            </a:r>
            <a:r>
              <a:rPr lang="en-US" b="1" dirty="0"/>
              <a:t>:</a:t>
            </a:r>
            <a:r>
              <a:rPr lang="en-US" dirty="0"/>
              <a:t> A </a:t>
            </a:r>
            <a:r>
              <a:rPr lang="en-US" dirty="0" err="1"/>
              <a:t>jumbotron</a:t>
            </a:r>
            <a:r>
              <a:rPr lang="en-US" dirty="0"/>
              <a:t> is a large, prominent container for showcasing key content. It's often used for hero sections or prominently displaying important information.</a:t>
            </a:r>
          </a:p>
          <a:p>
            <a:r>
              <a:rPr lang="en-US" b="1" dirty="0" smtClean="0"/>
              <a:t>Alerts</a:t>
            </a:r>
            <a:r>
              <a:rPr lang="en-US" b="1" dirty="0"/>
              <a:t>:</a:t>
            </a:r>
            <a:r>
              <a:rPr lang="en-US" dirty="0"/>
              <a:t> Bootstrap alerts are used to convey important information to the user. They can be styled to indicate success, warning, or error messages.</a:t>
            </a:r>
          </a:p>
          <a:p>
            <a:r>
              <a:rPr lang="en-US" b="1" dirty="0" smtClean="0"/>
              <a:t>Cards:</a:t>
            </a:r>
            <a:r>
              <a:rPr lang="en-US" dirty="0" smtClean="0"/>
              <a:t> Cards are flexible content containers in Bootstrap. They can include images, text, buttons, and more, providing a versatile way to display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9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Bootstrap framework uses a grid system to create content layouts.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building a website using the Bootstrap framework, you need to specify a containing element for holding the bootstrap grid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purpose of the grid system is to set the layout of the web pages and it comprises a series of rows with columns in each row</a:t>
            </a:r>
            <a:r>
              <a:rPr lang="en-US" dirty="0" smtClean="0"/>
              <a:t>.</a:t>
            </a:r>
          </a:p>
          <a:p>
            <a:r>
              <a:rPr lang="en-US" dirty="0"/>
              <a:t>Bootstrap requires a containing element to wrap site contents</a:t>
            </a:r>
          </a:p>
          <a:p>
            <a:r>
              <a:rPr lang="en-US" dirty="0"/>
              <a:t>They are the most basic layout tool available to the framework</a:t>
            </a:r>
            <a:r>
              <a:rPr lang="en-US" dirty="0" smtClean="0"/>
              <a:t>.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rgbClr val="FF0000"/>
                </a:solidFill>
              </a:rPr>
              <a:t>two </a:t>
            </a:r>
            <a:r>
              <a:rPr lang="en-US" b="1" dirty="0" smtClean="0">
                <a:solidFill>
                  <a:srgbClr val="FF0000"/>
                </a:solidFill>
              </a:rPr>
              <a:t>types of containers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first type of container, is referred to as the </a:t>
            </a:r>
            <a:r>
              <a:rPr lang="en-US" b="1" i="1" dirty="0">
                <a:solidFill>
                  <a:srgbClr val="00B050"/>
                </a:solidFill>
              </a:rPr>
              <a:t>class </a:t>
            </a:r>
            <a:r>
              <a:rPr lang="en-US" b="1" i="1" dirty="0" smtClean="0">
                <a:solidFill>
                  <a:srgbClr val="00B050"/>
                </a:solidFill>
              </a:rPr>
              <a:t>container</a:t>
            </a:r>
            <a:endParaRPr lang="en-US" dirty="0" smtClean="0"/>
          </a:p>
          <a:p>
            <a:pPr lvl="1"/>
            <a:r>
              <a:rPr lang="en-US" dirty="0"/>
              <a:t>The effect this class has is to </a:t>
            </a:r>
            <a:r>
              <a:rPr lang="en-US" u="sng" dirty="0"/>
              <a:t>center the container </a:t>
            </a:r>
            <a:r>
              <a:rPr lang="en-US" dirty="0"/>
              <a:t>on standard desktop browser views with a width over 540px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container class uses max-width breakpoints, a CSS rule that triggers upon a specific width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smtClean="0"/>
              <a:t>second </a:t>
            </a:r>
            <a:r>
              <a:rPr lang="en-US" dirty="0"/>
              <a:t>type of container, is referred to as </a:t>
            </a:r>
            <a:r>
              <a:rPr lang="en-US" dirty="0" smtClean="0"/>
              <a:t>the </a:t>
            </a:r>
            <a:r>
              <a:rPr lang="en-US" b="1" i="1" dirty="0" smtClean="0">
                <a:solidFill>
                  <a:srgbClr val="00B050"/>
                </a:solidFill>
              </a:rPr>
              <a:t>fluid container</a:t>
            </a:r>
          </a:p>
          <a:p>
            <a:pPr lvl="1"/>
            <a:r>
              <a:rPr lang="en-US" dirty="0"/>
              <a:t>Rather than centering the container and adjusting the size at breakpoints, the container fluidly resizes to the width of the body element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4895850"/>
            <a:ext cx="4048125" cy="11239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758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To assign a div, main or section element a container class, we </a:t>
            </a:r>
            <a:r>
              <a:rPr lang="en-US" dirty="0" smtClean="0"/>
              <a:t>use </a:t>
            </a:r>
            <a:r>
              <a:rPr lang="en-US" b="1" dirty="0" smtClean="0"/>
              <a:t>class</a:t>
            </a:r>
            <a:r>
              <a:rPr lang="en-US" b="1" dirty="0"/>
              <a:t>=”container</a:t>
            </a:r>
            <a:r>
              <a:rPr lang="en-US" b="1" dirty="0" smtClean="0"/>
              <a:t>”</a:t>
            </a:r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container snaps to the following pixel widths.</a:t>
            </a:r>
          </a:p>
          <a:p>
            <a:pPr lvl="1" fontAlgn="base"/>
            <a:r>
              <a:rPr lang="en-US" dirty="0" smtClean="0"/>
              <a:t>540px, 720px, 960px, 1140px, 1320px</a:t>
            </a:r>
          </a:p>
          <a:p>
            <a:pPr fontAlgn="base"/>
            <a:r>
              <a:rPr lang="en-US" dirty="0" smtClean="0"/>
              <a:t>Between </a:t>
            </a:r>
            <a:r>
              <a:rPr lang="en-US" dirty="0"/>
              <a:t>snaps it centers the </a:t>
            </a:r>
            <a:r>
              <a:rPr lang="en-US" b="1" dirty="0"/>
              <a:t>container</a:t>
            </a:r>
            <a:r>
              <a:rPr lang="en-US" dirty="0"/>
              <a:t> to the browser viewport</a:t>
            </a:r>
            <a:r>
              <a:rPr lang="en-US" dirty="0" smtClean="0"/>
              <a:t>.</a:t>
            </a:r>
          </a:p>
          <a:p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        &lt;h1&gt;Bootstrap Container&lt;/h1&gt;</a:t>
            </a:r>
          </a:p>
          <a:p>
            <a:pPr marL="0" indent="0">
              <a:buNone/>
            </a:pPr>
            <a:r>
              <a:rPr lang="en-US" dirty="0"/>
              <a:t>            &lt;</a:t>
            </a:r>
            <a:r>
              <a:rPr lang="en-US" dirty="0" smtClean="0"/>
              <a:t>p&gt;The </a:t>
            </a:r>
            <a:r>
              <a:rPr lang="en-US" dirty="0"/>
              <a:t>div below has container, and border classes attached.&lt;/p&gt;</a:t>
            </a:r>
          </a:p>
          <a:p>
            <a:pPr marL="0" indent="0">
              <a:buNone/>
            </a:pPr>
            <a:r>
              <a:rPr lang="en-US" dirty="0"/>
              <a:t>           &lt;div class="</a:t>
            </a:r>
            <a:r>
              <a:rPr lang="en-US" dirty="0" smtClean="0">
                <a:solidFill>
                  <a:srgbClr val="00B050"/>
                </a:solidFill>
              </a:rPr>
              <a:t>container</a:t>
            </a:r>
            <a:r>
              <a:rPr lang="en-US" dirty="0" smtClean="0"/>
              <a:t>"&gt;</a:t>
            </a:r>
            <a:r>
              <a:rPr lang="en-US" dirty="0"/>
              <a:t>100% wide until small breakpoint</a:t>
            </a:r>
          </a:p>
          <a:p>
            <a:pPr marL="0" indent="0">
              <a:buNone/>
            </a:pPr>
            <a:r>
              <a:rPr lang="en-US" dirty="0"/>
              <a:t>            &lt;/div&gt;</a:t>
            </a:r>
          </a:p>
          <a:p>
            <a:pPr marL="0" indent="0">
              <a:buNone/>
            </a:pPr>
            <a:r>
              <a:rPr lang="en-US" dirty="0"/>
              <a:t>    &lt;/body&gt;</a:t>
            </a:r>
          </a:p>
          <a:p>
            <a:pPr fontAlgn="base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standard container snaps to pre-set pixel widths based on the size of the browser viewport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class </a:t>
            </a:r>
            <a:r>
              <a:rPr lang="en-US" b="1" i="1" dirty="0"/>
              <a:t>container-fluid</a:t>
            </a:r>
            <a:r>
              <a:rPr lang="en-US" dirty="0"/>
              <a:t>,  however, adjusts to the browser viewport’s size without snapping. </a:t>
            </a:r>
            <a:endParaRPr lang="en-US" dirty="0" smtClean="0"/>
          </a:p>
          <a:p>
            <a:r>
              <a:rPr lang="en-US" dirty="0" smtClean="0"/>
              <a:t>Rather </a:t>
            </a:r>
            <a:r>
              <a:rPr lang="en-US" dirty="0"/>
              <a:t>than centering the container and adjusting the size at breakpoints, the container fluidly resizes to the width of the body element</a:t>
            </a:r>
            <a:r>
              <a:rPr lang="en-US" dirty="0" smtClean="0"/>
              <a:t>.</a:t>
            </a:r>
          </a:p>
          <a:p>
            <a:r>
              <a:rPr lang="en-US" dirty="0"/>
              <a:t>The container is always 100% the width of the browser viewport.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grid is a structure comprising a series of lines (vertical </a:t>
            </a:r>
            <a:r>
              <a:rPr lang="en-US" dirty="0" smtClean="0"/>
              <a:t>or intersecting</a:t>
            </a:r>
            <a:r>
              <a:rPr lang="en-US" dirty="0"/>
              <a:t>) that divide a page into </a:t>
            </a:r>
            <a:r>
              <a:rPr lang="en-US" dirty="0" smtClean="0"/>
              <a:t>columns</a:t>
            </a:r>
          </a:p>
          <a:p>
            <a:r>
              <a:rPr lang="en-US" dirty="0"/>
              <a:t>This structure helps designers to arrange content on </a:t>
            </a:r>
            <a:r>
              <a:rPr lang="en-US" dirty="0" smtClean="0"/>
              <a:t>a </a:t>
            </a:r>
            <a:r>
              <a:rPr lang="en-US" dirty="0"/>
              <a:t>page</a:t>
            </a:r>
          </a:p>
          <a:p>
            <a:r>
              <a:rPr lang="en-US" dirty="0" smtClean="0"/>
              <a:t>To </a:t>
            </a:r>
            <a:r>
              <a:rPr lang="en-US" dirty="0"/>
              <a:t>align and layout content, the Bootstrap grid system uses a series of containers, rows, and columns.</a:t>
            </a:r>
          </a:p>
          <a:p>
            <a:r>
              <a:rPr lang="en-US" dirty="0"/>
              <a:t>To create a layout in bootstrap,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You first create a container (&lt;div class="container"&gt;). 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Next, a row (&lt;div class="row"&gt;) inside </a:t>
            </a:r>
            <a:r>
              <a:rPr lang="en-US" dirty="0" smtClean="0"/>
              <a:t>container </a:t>
            </a:r>
            <a:r>
              <a:rPr lang="en-US" dirty="0"/>
              <a:t>class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/>
              <a:t>Then, a desired number of columns (&lt;div class="col"&gt;) to add inside the &lt;div&gt; with row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  <a:r>
              <a:rPr lang="en-US" dirty="0"/>
              <a:t>, two column </a:t>
            </a:r>
            <a:r>
              <a:rPr lang="en-US" dirty="0" smtClean="0"/>
              <a:t>split:</a:t>
            </a:r>
          </a:p>
          <a:p>
            <a:r>
              <a:rPr lang="en-US" dirty="0"/>
              <a:t>&lt; div  class</a:t>
            </a:r>
            <a:r>
              <a:rPr lang="en-US" dirty="0" smtClean="0"/>
              <a:t>=“fluid-container"&gt;</a:t>
            </a:r>
          </a:p>
          <a:p>
            <a:pPr lvl="1"/>
            <a:r>
              <a:rPr lang="en-US" dirty="0" smtClean="0"/>
              <a:t>&lt; </a:t>
            </a:r>
            <a:r>
              <a:rPr lang="en-US" dirty="0"/>
              <a:t>div  class="row border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&lt; </a:t>
            </a:r>
            <a:r>
              <a:rPr lang="en-US" dirty="0"/>
              <a:t>div  class="col border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&lt; </a:t>
            </a:r>
            <a:r>
              <a:rPr lang="en-US" dirty="0"/>
              <a:t>h4 &gt;This is the </a:t>
            </a:r>
            <a:r>
              <a:rPr lang="en-US" dirty="0" smtClean="0"/>
              <a:t>first column</a:t>
            </a:r>
            <a:r>
              <a:rPr lang="en-US" dirty="0"/>
              <a:t>.&lt;/ h4 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 </a:t>
            </a:r>
            <a:r>
              <a:rPr lang="en-US" dirty="0"/>
              <a:t>div 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 </a:t>
            </a:r>
            <a:r>
              <a:rPr lang="en-US" dirty="0"/>
              <a:t>div  class="col border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&lt; </a:t>
            </a:r>
            <a:r>
              <a:rPr lang="en-US" dirty="0"/>
              <a:t>h4 &gt;This is the second column&lt;/ h4 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 </a:t>
            </a:r>
            <a:r>
              <a:rPr lang="en-US" dirty="0"/>
              <a:t>div 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&lt;/ </a:t>
            </a:r>
            <a:r>
              <a:rPr lang="en-US" dirty="0"/>
              <a:t>div  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 </a:t>
            </a:r>
            <a:r>
              <a:rPr lang="en-US" dirty="0"/>
              <a:t>div &gt;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97213" y="4719483"/>
            <a:ext cx="4886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do you think the output will look like?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we use the </a:t>
            </a:r>
            <a:r>
              <a:rPr lang="en-US" dirty="0" smtClean="0"/>
              <a:t>“col” </a:t>
            </a:r>
            <a:r>
              <a:rPr lang="en-US" dirty="0"/>
              <a:t>class, Bootstrap will evenly distribute the space between the columns (</a:t>
            </a:r>
            <a:r>
              <a:rPr lang="en-US" i="1" dirty="0"/>
              <a:t>if there are two columns in one row, the two </a:t>
            </a:r>
            <a:r>
              <a:rPr lang="en-US" i="1" dirty="0" smtClean="0"/>
              <a:t>will </a:t>
            </a:r>
            <a:r>
              <a:rPr lang="en-US" i="1" dirty="0"/>
              <a:t>share the space equally</a:t>
            </a:r>
            <a:r>
              <a:rPr lang="en-US" dirty="0"/>
              <a:t>);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3360"/>
          <a:stretch/>
        </p:blipFill>
        <p:spPr>
          <a:xfrm>
            <a:off x="1573160" y="2728913"/>
            <a:ext cx="10009240" cy="535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160" y="3733800"/>
            <a:ext cx="10009240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b="44606"/>
          <a:stretch/>
        </p:blipFill>
        <p:spPr>
          <a:xfrm>
            <a:off x="1573160" y="4857750"/>
            <a:ext cx="10009240" cy="128741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Bootstrap’s </a:t>
            </a:r>
            <a:r>
              <a:rPr lang="en-US" dirty="0"/>
              <a:t>primary objective is to create responsive, </a:t>
            </a:r>
            <a:r>
              <a:rPr lang="en-US" b="1" dirty="0">
                <a:solidFill>
                  <a:srgbClr val="00B050"/>
                </a:solidFill>
              </a:rPr>
              <a:t>mobile-first websites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Mobile-first design</a:t>
            </a:r>
            <a:r>
              <a:rPr lang="en-US" dirty="0" smtClean="0"/>
              <a:t> </a:t>
            </a:r>
            <a:r>
              <a:rPr lang="en-US" b="1" dirty="0" smtClean="0"/>
              <a:t>approach</a:t>
            </a:r>
            <a:r>
              <a:rPr lang="en-US" dirty="0" smtClean="0"/>
              <a:t> enables web designers to start product design for mobile devices first. </a:t>
            </a:r>
          </a:p>
          <a:p>
            <a:pPr algn="just"/>
            <a:r>
              <a:rPr lang="en-US" dirty="0" smtClean="0"/>
              <a:t>This can be done by sketching the website’s design for the </a:t>
            </a:r>
            <a:r>
              <a:rPr lang="en-US" i="1" dirty="0" smtClean="0"/>
              <a:t>smallest screen first </a:t>
            </a:r>
            <a:r>
              <a:rPr lang="en-US" dirty="0" smtClean="0"/>
              <a:t>and gradually working up to larger screen sizes.</a:t>
            </a:r>
          </a:p>
          <a:p>
            <a:pPr algn="just"/>
            <a:r>
              <a:rPr lang="en-US" dirty="0" smtClean="0"/>
              <a:t>But how are these style changes possible across all devices?</a:t>
            </a:r>
          </a:p>
          <a:p>
            <a:pPr lvl="1" algn="just"/>
            <a:r>
              <a:rPr lang="en-US" dirty="0" smtClean="0"/>
              <a:t>Through custom </a:t>
            </a:r>
            <a:r>
              <a:rPr lang="en-US" b="1" dirty="0" smtClean="0">
                <a:solidFill>
                  <a:srgbClr val="FF0000"/>
                </a:solidFill>
              </a:rPr>
              <a:t>media query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528320"/>
            <a:ext cx="10363200" cy="5491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</a:t>
            </a:r>
            <a:r>
              <a:rPr lang="en-US" dirty="0" smtClean="0"/>
              <a:t>we </a:t>
            </a:r>
            <a:r>
              <a:rPr lang="en-US" dirty="0"/>
              <a:t>do not want to use all 12 column individually, </a:t>
            </a:r>
            <a:r>
              <a:rPr lang="en-US" dirty="0" smtClean="0"/>
              <a:t>we </a:t>
            </a:r>
            <a:r>
              <a:rPr lang="en-US" dirty="0"/>
              <a:t>can group the columns </a:t>
            </a:r>
            <a:r>
              <a:rPr lang="en-US" dirty="0" smtClean="0"/>
              <a:t>together to </a:t>
            </a:r>
            <a:r>
              <a:rPr lang="en-US" dirty="0"/>
              <a:t>create wider columns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col-</a:t>
            </a:r>
            <a:r>
              <a:rPr lang="en-US" dirty="0"/>
              <a:t>* classes are used to define the width of individual columns within the grid system, and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typically range from </a:t>
            </a:r>
            <a:r>
              <a:rPr lang="en-US" b="1" dirty="0"/>
              <a:t>col-1</a:t>
            </a:r>
            <a:r>
              <a:rPr lang="en-US" dirty="0"/>
              <a:t> to </a:t>
            </a:r>
            <a:r>
              <a:rPr lang="en-US" b="1" dirty="0"/>
              <a:t>col-12</a:t>
            </a:r>
            <a:r>
              <a:rPr lang="en-US" dirty="0"/>
              <a:t> representing different column widths</a:t>
            </a:r>
            <a:r>
              <a:rPr lang="en-US" dirty="0" smtClean="0"/>
              <a:t>.</a:t>
            </a:r>
          </a:p>
          <a:p>
            <a:r>
              <a:rPr lang="en-US" dirty="0"/>
              <a:t>&lt;div class="row"&gt;  </a:t>
            </a:r>
            <a:endParaRPr lang="en-US" dirty="0" smtClean="0"/>
          </a:p>
          <a:p>
            <a:pPr marL="594360" lvl="2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class="col-6"&gt;Column 1 (width 6)&lt;/div&gt;  </a:t>
            </a:r>
            <a:endParaRPr lang="en-US" dirty="0" smtClean="0"/>
          </a:p>
          <a:p>
            <a:pPr marL="594360" lvl="2" indent="0">
              <a:buNone/>
            </a:pPr>
            <a:r>
              <a:rPr lang="en-US" dirty="0" smtClean="0"/>
              <a:t>&lt;</a:t>
            </a:r>
            <a:r>
              <a:rPr lang="en-US" dirty="0"/>
              <a:t>div class="col-6"&gt;Column 2 (width 6)&lt;/div</a:t>
            </a:r>
            <a:r>
              <a:rPr lang="en-US" dirty="0" smtClean="0"/>
              <a:t>&gt;</a:t>
            </a:r>
          </a:p>
          <a:p>
            <a:pPr marL="320040" lvl="1" indent="0">
              <a:buNone/>
            </a:pPr>
            <a:r>
              <a:rPr lang="en-US" dirty="0" smtClean="0"/>
              <a:t>&lt;/</a:t>
            </a:r>
            <a:r>
              <a:rPr lang="en-US" dirty="0"/>
              <a:t>div</a:t>
            </a:r>
            <a:r>
              <a:rPr lang="en-US" dirty="0" smtClean="0"/>
              <a:t>&gt;</a:t>
            </a:r>
          </a:p>
          <a:p>
            <a:r>
              <a:rPr lang="en-US" dirty="0"/>
              <a:t>The sum of the column values within a row should not exceed 12 to maintain a proper Bootstrap grid system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7371"/>
          <a:stretch/>
        </p:blipFill>
        <p:spPr>
          <a:xfrm>
            <a:off x="1342103" y="1416050"/>
            <a:ext cx="10117394" cy="7683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Basic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basic Bootstrap table has a light padding and only horizontal dividers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table </a:t>
            </a:r>
            <a:r>
              <a:rPr lang="en-US" dirty="0"/>
              <a:t>class adds basic styling to a </a:t>
            </a:r>
            <a:r>
              <a:rPr lang="en-US" dirty="0" smtClean="0"/>
              <a:t>table</a:t>
            </a:r>
          </a:p>
          <a:p>
            <a:pPr lvl="1"/>
            <a:r>
              <a:rPr lang="en-US" dirty="0"/>
              <a:t>&lt;table class="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</a:t>
            </a:r>
            <a:r>
              <a:rPr lang="en-US" dirty="0" err="1"/>
              <a:t>Firstname</a:t>
            </a:r>
            <a:r>
              <a:rPr lang="en-US" dirty="0"/>
              <a:t>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&gt;Email&lt;/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&lt;td&gt;John&lt;/td&gt;</a:t>
            </a:r>
          </a:p>
          <a:p>
            <a:pPr lvl="1"/>
            <a:r>
              <a:rPr lang="en-US" dirty="0"/>
              <a:t>&lt;td&gt;john@example.com&lt;/td&gt;</a:t>
            </a:r>
          </a:p>
          <a:p>
            <a:pPr lvl="1"/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/>
              <a:t>table&gt;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classes to style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Striped </a:t>
            </a:r>
            <a:r>
              <a:rPr lang="en-US" dirty="0" smtClean="0"/>
              <a:t>Rows:</a:t>
            </a:r>
            <a:r>
              <a:rPr lang="en-US" b="1" dirty="0" smtClean="0"/>
              <a:t> </a:t>
            </a:r>
            <a:r>
              <a:rPr lang="en-US" b="1" i="1" dirty="0" smtClean="0"/>
              <a:t>table-striped </a:t>
            </a:r>
            <a:r>
              <a:rPr lang="en-US" dirty="0"/>
              <a:t>class adds zebra-stripes to a </a:t>
            </a:r>
            <a:r>
              <a:rPr lang="en-US" dirty="0" smtClean="0"/>
              <a:t>table</a:t>
            </a:r>
          </a:p>
          <a:p>
            <a:r>
              <a:rPr lang="en-US" dirty="0"/>
              <a:t>Bordered </a:t>
            </a:r>
            <a:r>
              <a:rPr lang="en-US" dirty="0" smtClean="0"/>
              <a:t>Table:</a:t>
            </a:r>
            <a:r>
              <a:rPr lang="en-US" b="1" dirty="0" smtClean="0"/>
              <a:t> </a:t>
            </a:r>
            <a:r>
              <a:rPr lang="en-US" b="1" i="1" dirty="0" smtClean="0"/>
              <a:t>table-bordered</a:t>
            </a:r>
            <a:r>
              <a:rPr lang="en-US" b="1" dirty="0" smtClean="0"/>
              <a:t> </a:t>
            </a:r>
            <a:r>
              <a:rPr lang="en-US" dirty="0"/>
              <a:t>class adds borders on all sides of the table and </a:t>
            </a:r>
            <a:r>
              <a:rPr lang="en-US" dirty="0" smtClean="0"/>
              <a:t>cells</a:t>
            </a:r>
          </a:p>
          <a:p>
            <a:r>
              <a:rPr lang="en-US" dirty="0"/>
              <a:t>Hover </a:t>
            </a:r>
            <a:r>
              <a:rPr lang="en-US" dirty="0" smtClean="0"/>
              <a:t>Rows: </a:t>
            </a:r>
            <a:r>
              <a:rPr lang="en-US" b="1" i="1" dirty="0" smtClean="0"/>
              <a:t>table-hover</a:t>
            </a:r>
            <a:r>
              <a:rPr lang="en-US" i="1" dirty="0" smtClean="0"/>
              <a:t> </a:t>
            </a:r>
            <a:r>
              <a:rPr lang="en-US" dirty="0"/>
              <a:t>class adds a hover effect (grey background color) on table </a:t>
            </a:r>
            <a:r>
              <a:rPr lang="en-US" dirty="0" smtClean="0"/>
              <a:t>rows</a:t>
            </a:r>
          </a:p>
          <a:p>
            <a:r>
              <a:rPr lang="en-US" dirty="0" smtClean="0"/>
              <a:t>Condensed Table: </a:t>
            </a:r>
            <a:r>
              <a:rPr lang="en-US" b="1" i="1" dirty="0" smtClean="0"/>
              <a:t>table-condensed</a:t>
            </a:r>
            <a:r>
              <a:rPr lang="en-US" b="1" dirty="0" smtClean="0"/>
              <a:t> </a:t>
            </a:r>
            <a:r>
              <a:rPr lang="en-US" dirty="0"/>
              <a:t>class makes a table more compact by cutting cell padding in </a:t>
            </a:r>
            <a:r>
              <a:rPr lang="en-US" dirty="0" smtClean="0"/>
              <a:t>half</a:t>
            </a:r>
          </a:p>
          <a:p>
            <a:r>
              <a:rPr lang="en-US" dirty="0"/>
              <a:t>Contextual classes </a:t>
            </a:r>
            <a:r>
              <a:rPr lang="en-US" dirty="0" smtClean="0"/>
              <a:t>to </a:t>
            </a:r>
            <a:r>
              <a:rPr lang="en-US" dirty="0"/>
              <a:t>color table rows (&lt;</a:t>
            </a:r>
            <a:r>
              <a:rPr lang="en-US" dirty="0" err="1"/>
              <a:t>tr</a:t>
            </a:r>
            <a:r>
              <a:rPr lang="en-US" dirty="0"/>
              <a:t>&gt;) or table cells (&lt;td</a:t>
            </a:r>
            <a:r>
              <a:rPr lang="en-US" dirty="0" smtClean="0"/>
              <a:t>&gt;):</a:t>
            </a:r>
          </a:p>
          <a:p>
            <a:pPr lvl="1"/>
            <a:r>
              <a:rPr lang="en-US" i="1" dirty="0" smtClean="0"/>
              <a:t>Active</a:t>
            </a:r>
            <a:r>
              <a:rPr lang="en-US" dirty="0" smtClean="0"/>
              <a:t>: applies the hover color to the table row or table cell</a:t>
            </a:r>
          </a:p>
          <a:p>
            <a:pPr lvl="1"/>
            <a:r>
              <a:rPr lang="en-US" i="1" dirty="0" smtClean="0"/>
              <a:t>Success</a:t>
            </a:r>
            <a:r>
              <a:rPr lang="en-US" dirty="0" smtClean="0"/>
              <a:t>: indicates a successful or positive action</a:t>
            </a:r>
          </a:p>
          <a:p>
            <a:pPr lvl="1"/>
            <a:r>
              <a:rPr lang="en-US" i="1" dirty="0" smtClean="0"/>
              <a:t>Info</a:t>
            </a:r>
            <a:r>
              <a:rPr lang="en-US" dirty="0" smtClean="0"/>
              <a:t>: indicates a neutral informative change or action</a:t>
            </a:r>
          </a:p>
          <a:p>
            <a:pPr lvl="1"/>
            <a:r>
              <a:rPr lang="en-US" i="1" dirty="0" smtClean="0"/>
              <a:t>Warning</a:t>
            </a:r>
            <a:r>
              <a:rPr lang="en-US" dirty="0" smtClean="0"/>
              <a:t>: indicates a warning that might need attention</a:t>
            </a:r>
          </a:p>
          <a:p>
            <a:pPr lvl="1"/>
            <a:r>
              <a:rPr lang="en-US" i="1" dirty="0" smtClean="0"/>
              <a:t>Danger</a:t>
            </a:r>
            <a:r>
              <a:rPr lang="en-US" dirty="0" smtClean="0"/>
              <a:t>: indicates a dangerous or potentially negative 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alerts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Alert boxes are used quite often to make an information that requires immediate attention of end users standout such as warning, error or confirmation messages</a:t>
            </a:r>
          </a:p>
          <a:p>
            <a:r>
              <a:rPr lang="en-US" dirty="0" smtClean="0"/>
              <a:t>Example, </a:t>
            </a:r>
          </a:p>
          <a:p>
            <a:endParaRPr lang="en-US" dirty="0"/>
          </a:p>
        </p:txBody>
      </p:sp>
      <p:pic>
        <p:nvPicPr>
          <p:cNvPr id="4" name="Picture 3" descr="Bootstrap Alerts with Additional Conten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50" y="3117214"/>
            <a:ext cx="6818281" cy="21430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use .alert class, followed by one of the contextual classes </a:t>
            </a:r>
            <a:r>
              <a:rPr lang="en-US" i="1" dirty="0">
                <a:solidFill>
                  <a:srgbClr val="00B050"/>
                </a:solidFill>
              </a:rPr>
              <a:t>alert-success, .alert-info, .alert-warning, .alert-danger, .alert-primary, .alert-secondary, .alert-light </a:t>
            </a:r>
            <a:r>
              <a:rPr lang="en-US" dirty="0"/>
              <a:t>or </a:t>
            </a:r>
            <a:r>
              <a:rPr lang="en-US" i="1" dirty="0">
                <a:solidFill>
                  <a:srgbClr val="00B050"/>
                </a:solidFill>
              </a:rPr>
              <a:t>.alert-dark </a:t>
            </a:r>
            <a:r>
              <a:rPr lang="en-US" dirty="0"/>
              <a:t>for proper </a:t>
            </a:r>
            <a:r>
              <a:rPr lang="en-US" dirty="0" smtClean="0"/>
              <a:t>styling</a:t>
            </a:r>
          </a:p>
          <a:p>
            <a:r>
              <a:rPr lang="en-US" dirty="0" smtClean="0"/>
              <a:t>Example,</a:t>
            </a:r>
          </a:p>
          <a:p>
            <a:r>
              <a:rPr lang="en-US" dirty="0"/>
              <a:t>&lt;div class="alert alert-primary" 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            This is a primary alert—check it out!</a:t>
            </a:r>
          </a:p>
          <a:p>
            <a:r>
              <a:rPr lang="en-US" dirty="0"/>
              <a:t>          &lt;/div&gt;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2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Bootstrap </a:t>
            </a:r>
            <a:r>
              <a:rPr lang="en-US" dirty="0" smtClean="0"/>
              <a:t>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card is a flexible and extensible content </a:t>
            </a:r>
            <a:r>
              <a:rPr lang="en-US" dirty="0" smtClean="0"/>
              <a:t>container that </a:t>
            </a:r>
            <a:r>
              <a:rPr lang="en-US" dirty="0"/>
              <a:t>holds a few pieces of related information. </a:t>
            </a:r>
            <a:endParaRPr lang="en-US" dirty="0" smtClean="0"/>
          </a:p>
          <a:p>
            <a:r>
              <a:rPr lang="en-US" dirty="0"/>
              <a:t>Each card is a single </a:t>
            </a:r>
            <a:r>
              <a:rPr lang="en-US" b="1" dirty="0">
                <a:solidFill>
                  <a:srgbClr val="00B050"/>
                </a:solidFill>
              </a:rPr>
              <a:t>card</a:t>
            </a:r>
            <a:r>
              <a:rPr lang="en-US" dirty="0"/>
              <a:t> class, which is then further divided into three </a:t>
            </a:r>
            <a:r>
              <a:rPr lang="en-US" dirty="0" smtClean="0"/>
              <a:t>parts. </a:t>
            </a:r>
            <a:r>
              <a:rPr lang="en-US" b="1" dirty="0" smtClean="0"/>
              <a:t>Card Header, Card Body, Card </a:t>
            </a:r>
            <a:r>
              <a:rPr lang="en-US" b="1" dirty="0"/>
              <a:t>Footer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24462" y="3182210"/>
            <a:ext cx="1981835" cy="28375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89005" y="3182210"/>
            <a:ext cx="1981835" cy="283759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basic card is created with the .card class, and content inside the card has a .card-body </a:t>
            </a:r>
            <a:r>
              <a:rPr lang="en-US" dirty="0" smtClean="0"/>
              <a:t>class</a:t>
            </a:r>
          </a:p>
          <a:p>
            <a:r>
              <a:rPr lang="en-US" dirty="0"/>
              <a:t>&lt;div class="card"&gt;</a:t>
            </a:r>
            <a:br>
              <a:rPr lang="en-US" dirty="0"/>
            </a:br>
            <a:r>
              <a:rPr lang="en-US" dirty="0"/>
              <a:t>  &lt;div class="card-body"&gt;Basic card&lt;/div&gt;</a:t>
            </a:r>
            <a:br>
              <a:rPr lang="en-US" dirty="0"/>
            </a:br>
            <a:r>
              <a:rPr lang="en-US" dirty="0"/>
              <a:t>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and </a:t>
            </a:r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header of the card is made up of an image or a title.</a:t>
            </a:r>
          </a:p>
          <a:p>
            <a:pPr lvl="1"/>
            <a:r>
              <a:rPr lang="en-US" dirty="0" smtClean="0"/>
              <a:t>If you use an image header you can move the heading into the card body, and write it as a single article of text</a:t>
            </a:r>
          </a:p>
          <a:p>
            <a:r>
              <a:rPr lang="en-US" dirty="0" smtClean="0"/>
              <a:t>The card body, </a:t>
            </a:r>
            <a:r>
              <a:rPr lang="en-US" dirty="0"/>
              <a:t>content inside the card has a .card-body class.</a:t>
            </a:r>
            <a:endParaRPr lang="en-US" dirty="0" smtClean="0"/>
          </a:p>
          <a:p>
            <a:r>
              <a:rPr lang="en-US" dirty="0" smtClean="0"/>
              <a:t>The card footer, can hold a summary of the card, details of the author, a call to action button, social media links</a:t>
            </a:r>
          </a:p>
          <a:p>
            <a:r>
              <a:rPr lang="en-US" dirty="0" smtClean="0"/>
              <a:t>&lt;div class="card"&gt;</a:t>
            </a:r>
          </a:p>
          <a:p>
            <a:r>
              <a:rPr lang="en-US" dirty="0" smtClean="0"/>
              <a:t>&lt;div class="card-header"&gt;header&lt;/div&gt;</a:t>
            </a:r>
          </a:p>
          <a:p>
            <a:r>
              <a:rPr lang="en-US" dirty="0" smtClean="0"/>
              <a:t>&lt;div class="card-body"&gt;content&lt;/div&gt;</a:t>
            </a:r>
          </a:p>
          <a:p>
            <a:r>
              <a:rPr lang="en-US" dirty="0" smtClean="0"/>
              <a:t>&lt;div class="card-footer"&gt;footer&lt;/div&gt;</a:t>
            </a:r>
          </a:p>
          <a:p>
            <a:r>
              <a:rPr lang="en-US" dirty="0" smtClean="0"/>
              <a:t>&lt;/div&gt;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Cards are made up of the following class structure:</a:t>
            </a:r>
          </a:p>
          <a:p>
            <a:r>
              <a:rPr lang="en-US" sz="2800" dirty="0" smtClean="0"/>
              <a:t>Card</a:t>
            </a:r>
          </a:p>
          <a:p>
            <a:pPr lvl="1"/>
            <a:r>
              <a:rPr lang="en-US" sz="2800" dirty="0" smtClean="0"/>
              <a:t>card-header</a:t>
            </a:r>
          </a:p>
          <a:p>
            <a:pPr lvl="2"/>
            <a:r>
              <a:rPr lang="en-US" sz="2400" dirty="0" smtClean="0"/>
              <a:t>card-</a:t>
            </a:r>
            <a:r>
              <a:rPr lang="en-US" sz="2400" dirty="0" err="1" smtClean="0"/>
              <a:t>img</a:t>
            </a:r>
            <a:r>
              <a:rPr lang="en-US" sz="2400" dirty="0" smtClean="0"/>
              <a:t>-top</a:t>
            </a:r>
          </a:p>
          <a:p>
            <a:pPr lvl="1"/>
            <a:r>
              <a:rPr lang="en-US" sz="2800" dirty="0" smtClean="0"/>
              <a:t>card-body</a:t>
            </a:r>
          </a:p>
          <a:p>
            <a:pPr lvl="2"/>
            <a:r>
              <a:rPr lang="en-US" sz="2400" dirty="0" smtClean="0"/>
              <a:t>card-title</a:t>
            </a:r>
          </a:p>
          <a:p>
            <a:pPr lvl="2"/>
            <a:r>
              <a:rPr lang="en-US" sz="2400" dirty="0" smtClean="0"/>
              <a:t>card-text</a:t>
            </a:r>
          </a:p>
          <a:p>
            <a:pPr lvl="1"/>
            <a:r>
              <a:rPr lang="en-US" sz="2800" dirty="0" smtClean="0"/>
              <a:t>card-footer</a:t>
            </a:r>
          </a:p>
          <a:p>
            <a:pPr lvl="2"/>
            <a:r>
              <a:rPr lang="en-US" sz="2400" dirty="0" err="1" smtClean="0"/>
              <a:t>btn</a:t>
            </a:r>
            <a:r>
              <a:rPr lang="en-US" sz="2400" dirty="0" smtClean="0"/>
              <a:t> </a:t>
            </a:r>
            <a:r>
              <a:rPr lang="en-US" sz="2400" dirty="0" err="1"/>
              <a:t>btn</a:t>
            </a:r>
            <a:r>
              <a:rPr lang="en-US" sz="2400" dirty="0"/>
              <a:t>-primary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3181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.card-columns </a:t>
            </a:r>
            <a:r>
              <a:rPr lang="en-US" dirty="0"/>
              <a:t>class creates a masonry-like grid of cards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6" y="1029303"/>
            <a:ext cx="4041058" cy="53536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62" y="1215512"/>
            <a:ext cx="6190174" cy="465434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3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was the initial purpose behind the development of Bootstrap?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 the concept mobile-first design?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methods can we use to create responsive web pages?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Introduction, Examples, and Takeaway Questions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Bootstrap Utility Classes Overview</a:t>
            </a:r>
          </a:p>
        </p:txBody>
      </p:sp>
    </p:spTree>
    <p:extLst>
      <p:ext uri="{BB962C8B-B14F-4D97-AF65-F5344CB8AC3E}">
        <p14:creationId xmlns:p14="http://schemas.microsoft.com/office/powerpoint/2010/main" val="308457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Introduction to Bootstrap 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Bootstrap utility classes are predefined, </a:t>
            </a:r>
            <a:r>
              <a:rPr lang="en-US" sz="2400" dirty="0"/>
              <a:t>single-purpose </a:t>
            </a:r>
            <a:r>
              <a:rPr lang="en-US" sz="2400" dirty="0"/>
              <a:t>CSS classes that provide basic, often-repeated styling options. </a:t>
            </a:r>
            <a:endParaRPr lang="en-US" sz="2400" dirty="0"/>
          </a:p>
          <a:p>
            <a:r>
              <a:rPr lang="en-US" sz="2400" dirty="0"/>
              <a:t>They’re </a:t>
            </a:r>
            <a:r>
              <a:rPr lang="en-US" sz="2400" dirty="0"/>
              <a:t>called "</a:t>
            </a:r>
            <a:r>
              <a:rPr lang="en-US" sz="2400" b="1" dirty="0">
                <a:solidFill>
                  <a:srgbClr val="00B050"/>
                </a:solidFill>
              </a:rPr>
              <a:t>utility classes</a:t>
            </a:r>
            <a:r>
              <a:rPr lang="en-US" sz="2400" dirty="0"/>
              <a:t>”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because they’re designed to be small, reusable, and utilitarian—each </a:t>
            </a:r>
            <a:r>
              <a:rPr lang="en-US" sz="2400" b="1" dirty="0"/>
              <a:t>class</a:t>
            </a:r>
            <a:r>
              <a:rPr lang="en-US" sz="2400" dirty="0"/>
              <a:t> is intended to perform a specific "utility" function</a:t>
            </a:r>
            <a:endParaRPr sz="2400" dirty="0"/>
          </a:p>
          <a:p>
            <a:r>
              <a:rPr sz="2400" dirty="0"/>
              <a:t>Key Benefits:</a:t>
            </a:r>
          </a:p>
          <a:p>
            <a:r>
              <a:rPr sz="2400" dirty="0"/>
              <a:t>- Quick application of styles</a:t>
            </a:r>
          </a:p>
          <a:p>
            <a:r>
              <a:rPr sz="2400" dirty="0"/>
              <a:t>- Eliminates repetitive CSS</a:t>
            </a:r>
          </a:p>
          <a:p>
            <a:r>
              <a:rPr sz="2400" dirty="0"/>
              <a:t>- Creates a consistent, readable structure</a:t>
            </a:r>
          </a:p>
          <a:p>
            <a:r>
              <a:rPr sz="2400" dirty="0"/>
              <a:t>- Ideal for prototyping and rapid design changes</a:t>
            </a:r>
          </a:p>
        </p:txBody>
      </p:sp>
    </p:spTree>
    <p:extLst>
      <p:ext uri="{BB962C8B-B14F-4D97-AF65-F5344CB8AC3E}">
        <p14:creationId xmlns:p14="http://schemas.microsoft.com/office/powerpoint/2010/main" val="41525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Bootstrap 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Single Responsibility</a:t>
            </a:r>
            <a:r>
              <a:rPr lang="en-US" sz="2400" dirty="0"/>
              <a:t>: Utility classes typically apply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u="sng" dirty="0">
                <a:solidFill>
                  <a:srgbClr val="FF0000"/>
                </a:solidFill>
              </a:rPr>
              <a:t>one specific style property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(like margin, padding, font-size, or background color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r>
              <a:rPr lang="en-US" sz="2400" b="1" dirty="0"/>
              <a:t>High </a:t>
            </a:r>
            <a:r>
              <a:rPr lang="en-US" sz="2400" b="1" dirty="0"/>
              <a:t>Reusability</a:t>
            </a:r>
            <a:r>
              <a:rPr lang="en-US" sz="2400" dirty="0"/>
              <a:t>: Because each class is narrowly focused, utility classes are highly reusable across many components. </a:t>
            </a:r>
            <a:endParaRPr lang="en-US" sz="2400" dirty="0"/>
          </a:p>
          <a:p>
            <a:pPr lvl="1"/>
            <a:r>
              <a:rPr lang="en-US" sz="2250" dirty="0"/>
              <a:t>For </a:t>
            </a:r>
            <a:r>
              <a:rPr lang="en-US" sz="2250" dirty="0"/>
              <a:t>example</a:t>
            </a:r>
            <a:r>
              <a:rPr lang="en-US" sz="2250" dirty="0"/>
              <a:t>, </a:t>
            </a:r>
            <a:r>
              <a:rPr lang="en-US" sz="2250" b="1" i="1" dirty="0">
                <a:solidFill>
                  <a:srgbClr val="00B0F0"/>
                </a:solidFill>
              </a:rPr>
              <a:t>.</a:t>
            </a:r>
            <a:r>
              <a:rPr lang="en-US" sz="2250" b="1" i="1" dirty="0">
                <a:solidFill>
                  <a:srgbClr val="00B0F0"/>
                </a:solidFill>
              </a:rPr>
              <a:t>text-center </a:t>
            </a:r>
            <a:r>
              <a:rPr lang="en-US" sz="2250" dirty="0"/>
              <a:t>can </a:t>
            </a:r>
            <a:r>
              <a:rPr lang="en-US" sz="2250" dirty="0"/>
              <a:t>be applied to any element to adjust text alignment </a:t>
            </a:r>
            <a:r>
              <a:rPr lang="en-US" sz="2250" dirty="0"/>
              <a:t>without </a:t>
            </a:r>
            <a:r>
              <a:rPr lang="en-US" sz="2250" dirty="0"/>
              <a:t>needing custom CSS</a:t>
            </a:r>
            <a:r>
              <a:rPr lang="en-US" sz="2250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Ease </a:t>
            </a:r>
            <a:r>
              <a:rPr lang="en-US" sz="2400" b="1" dirty="0"/>
              <a:t>of Use</a:t>
            </a:r>
            <a:r>
              <a:rPr lang="en-US" sz="2400" dirty="0"/>
              <a:t>: By providing a library of utility classes, Bootstrap makes it easy to quickly apply common styles, speeding up development time and reducing the need to write additional CSS.</a:t>
            </a:r>
          </a:p>
        </p:txBody>
      </p:sp>
    </p:spTree>
    <p:extLst>
      <p:ext uri="{BB962C8B-B14F-4D97-AF65-F5344CB8AC3E}">
        <p14:creationId xmlns:p14="http://schemas.microsoft.com/office/powerpoint/2010/main" val="36374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Spacing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Control padding and margin with Bootstrap classes.</a:t>
            </a:r>
          </a:p>
          <a:p>
            <a:r>
              <a:rPr sz="2800" dirty="0"/>
              <a:t>Syntax: </a:t>
            </a:r>
            <a:r>
              <a:rPr sz="2800" b="1" dirty="0">
                <a:solidFill>
                  <a:srgbClr val="00B050"/>
                </a:solidFill>
              </a:rPr>
              <a:t>{property}{sides}-{breakpoint}-{size}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m-3 (Margin on all sides)</a:t>
            </a:r>
          </a:p>
          <a:p>
            <a:r>
              <a:rPr sz="2800" dirty="0"/>
              <a:t>- mt-5 (Top margin)</a:t>
            </a:r>
          </a:p>
          <a:p>
            <a:r>
              <a:rPr sz="2800" dirty="0"/>
              <a:t>- px-4 (Padding left and right)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56811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can you apply different margin values to the left and right sides of an element?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dirty="0"/>
              <a:t>would you use Bootstrap utility classes to create equal vertical spacing between multiple elements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</a:t>
            </a:r>
            <a:r>
              <a:rPr lang="en-US" sz="2400" dirty="0"/>
              <a:t>class removes all padding from an element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class would you use to apply padding horizontally?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28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Bootstrap defines standard breakpoints to cater to different device sizes. These breakpoints are associated with specific screen width </a:t>
            </a:r>
            <a:r>
              <a:rPr lang="en-US" sz="2400" dirty="0"/>
              <a:t>ranges:</a:t>
            </a:r>
          </a:p>
          <a:p>
            <a:pPr lvl="1"/>
            <a:r>
              <a:rPr lang="en-US" sz="2000" i="1" dirty="0"/>
              <a:t>Extra </a:t>
            </a:r>
            <a:r>
              <a:rPr lang="en-US" sz="2000" i="1" dirty="0"/>
              <a:t>Small </a:t>
            </a:r>
            <a:r>
              <a:rPr lang="en-US" sz="2000" b="1" i="1" dirty="0"/>
              <a:t>(</a:t>
            </a:r>
            <a:r>
              <a:rPr lang="en-US" sz="2000" b="1" i="1" dirty="0" err="1"/>
              <a:t>xs</a:t>
            </a:r>
            <a:r>
              <a:rPr lang="en-US" sz="2000" b="1" i="1" dirty="0"/>
              <a:t>): </a:t>
            </a:r>
            <a:r>
              <a:rPr lang="en-US" sz="2000" i="1" dirty="0"/>
              <a:t>&lt;</a:t>
            </a:r>
            <a:r>
              <a:rPr lang="en-US" sz="2000" i="1" dirty="0"/>
              <a:t>576px, </a:t>
            </a:r>
          </a:p>
          <a:p>
            <a:pPr lvl="1"/>
            <a:r>
              <a:rPr lang="en-US" sz="2000" i="1" dirty="0"/>
              <a:t>Small </a:t>
            </a:r>
            <a:r>
              <a:rPr lang="en-US" sz="2000" b="1" i="1" dirty="0"/>
              <a:t>(</a:t>
            </a:r>
            <a:r>
              <a:rPr lang="en-US" sz="2000" b="1" i="1" dirty="0" err="1"/>
              <a:t>sm</a:t>
            </a:r>
            <a:r>
              <a:rPr lang="en-US" sz="2000" b="1" i="1" dirty="0"/>
              <a:t>): </a:t>
            </a:r>
            <a:r>
              <a:rPr lang="en-US" sz="2000" i="1" dirty="0"/>
              <a:t>≥</a:t>
            </a:r>
            <a:r>
              <a:rPr lang="en-US" sz="2000" i="1" dirty="0"/>
              <a:t>576px, </a:t>
            </a:r>
          </a:p>
          <a:p>
            <a:pPr lvl="1"/>
            <a:r>
              <a:rPr lang="en-US" sz="2000" i="1" dirty="0"/>
              <a:t>Medium </a:t>
            </a:r>
            <a:r>
              <a:rPr lang="en-US" sz="2000" b="1" i="1" dirty="0"/>
              <a:t>(md): </a:t>
            </a:r>
            <a:r>
              <a:rPr lang="en-US" sz="2000" i="1" dirty="0"/>
              <a:t>≥</a:t>
            </a:r>
            <a:r>
              <a:rPr lang="en-US" sz="2000" i="1" dirty="0"/>
              <a:t>768px, </a:t>
            </a:r>
          </a:p>
          <a:p>
            <a:pPr lvl="1"/>
            <a:r>
              <a:rPr lang="en-US" sz="2000" i="1" dirty="0"/>
              <a:t>Large </a:t>
            </a:r>
            <a:r>
              <a:rPr lang="en-US" sz="2000" b="1" i="1" dirty="0"/>
              <a:t>(</a:t>
            </a:r>
            <a:r>
              <a:rPr lang="en-US" sz="2000" b="1" i="1" dirty="0" err="1"/>
              <a:t>lg</a:t>
            </a:r>
            <a:r>
              <a:rPr lang="en-US" sz="2000" b="1" i="1" dirty="0"/>
              <a:t>): </a:t>
            </a:r>
            <a:r>
              <a:rPr lang="en-US" sz="2000" i="1" dirty="0"/>
              <a:t>≥</a:t>
            </a:r>
            <a:r>
              <a:rPr lang="en-US" sz="2000" i="1" dirty="0"/>
              <a:t>992px, </a:t>
            </a:r>
          </a:p>
          <a:p>
            <a:pPr lvl="1"/>
            <a:r>
              <a:rPr lang="en-US" sz="2000" i="1" dirty="0"/>
              <a:t>Extra </a:t>
            </a:r>
            <a:r>
              <a:rPr lang="en-US" sz="2000" i="1" dirty="0"/>
              <a:t>Large </a:t>
            </a:r>
            <a:r>
              <a:rPr lang="en-US" sz="2000" b="1" i="1" dirty="0"/>
              <a:t>(xl): </a:t>
            </a:r>
            <a:r>
              <a:rPr lang="en-US" sz="2000" i="1" dirty="0"/>
              <a:t>≥</a:t>
            </a:r>
            <a:r>
              <a:rPr lang="en-US" sz="2000" i="1" dirty="0"/>
              <a:t>1200px, </a:t>
            </a:r>
          </a:p>
          <a:p>
            <a:pPr lvl="1"/>
            <a:r>
              <a:rPr lang="en-US" sz="2000" i="1" dirty="0"/>
              <a:t>Extra </a:t>
            </a:r>
            <a:r>
              <a:rPr lang="en-US" sz="2000" i="1" dirty="0" err="1"/>
              <a:t>Extra</a:t>
            </a:r>
            <a:r>
              <a:rPr lang="en-US" sz="2000" i="1" dirty="0"/>
              <a:t> Large </a:t>
            </a:r>
            <a:r>
              <a:rPr lang="en-US" sz="2000" b="1" i="1" dirty="0"/>
              <a:t>(</a:t>
            </a:r>
            <a:r>
              <a:rPr lang="en-US" sz="2000" b="1" i="1" dirty="0" err="1"/>
              <a:t>xxl</a:t>
            </a:r>
            <a:r>
              <a:rPr lang="en-US" sz="2000" b="1" i="1" dirty="0"/>
              <a:t>): </a:t>
            </a:r>
            <a:r>
              <a:rPr lang="en-US" sz="2000" i="1" dirty="0"/>
              <a:t>≥</a:t>
            </a:r>
            <a:r>
              <a:rPr lang="en-US" sz="2000" i="1" dirty="0"/>
              <a:t>1400px</a:t>
            </a:r>
          </a:p>
          <a:p>
            <a:r>
              <a:rPr lang="en-US" sz="2200" b="1" dirty="0"/>
              <a:t>breakpoint prefixes</a:t>
            </a:r>
            <a:r>
              <a:rPr lang="en-US" sz="2200" dirty="0"/>
              <a:t> are added to utility classes to apply different styles at different breakpoints. </a:t>
            </a:r>
            <a:endParaRPr lang="en-US" sz="2200" dirty="0"/>
          </a:p>
          <a:p>
            <a:r>
              <a:rPr lang="en-US" sz="2550" dirty="0"/>
              <a:t>For example: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col-md-6 </a:t>
            </a:r>
            <a:r>
              <a:rPr lang="en-US" i="1" dirty="0"/>
              <a:t>applies a column width of 6 units (out of 12) when the screen size is at least </a:t>
            </a:r>
            <a:r>
              <a:rPr lang="en-US" i="1" dirty="0"/>
              <a:t>768px 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5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77190" indent="-342900">
              <a:buFont typeface="+mj-lt"/>
              <a:buAutoNum type="arabicPeriod"/>
            </a:pPr>
            <a:r>
              <a:rPr lang="en-US" sz="2400" dirty="0"/>
              <a:t>How can you apply a margin of 5 units to an element only on large screens and above?</a:t>
            </a:r>
          </a:p>
          <a:p>
            <a:pPr marL="377190" indent="-342900">
              <a:buFont typeface="+mj-lt"/>
              <a:buAutoNum type="arabicPeriod"/>
            </a:pPr>
            <a:r>
              <a:rPr lang="en-US" sz="2400" dirty="0"/>
              <a:t>Layout </a:t>
            </a:r>
            <a:r>
              <a:rPr lang="en-US" sz="2400" dirty="0"/>
              <a:t>3 cells in equal columns on a large display (</a:t>
            </a:r>
            <a:r>
              <a:rPr lang="en-US" sz="2400" dirty="0" err="1"/>
              <a:t>eg</a:t>
            </a:r>
            <a:r>
              <a:rPr lang="en-US" sz="2400" dirty="0"/>
              <a:t>. Desktop)</a:t>
            </a:r>
          </a:p>
          <a:p>
            <a:pPr marL="377190" indent="-342900">
              <a:buFont typeface="+mj-lt"/>
              <a:buAutoNum type="arabicPeriod"/>
            </a:pPr>
            <a:r>
              <a:rPr lang="en-US" sz="2400" dirty="0"/>
              <a:t>As you shrink the width, make the layout 2 columns on a medium width display (</a:t>
            </a:r>
            <a:r>
              <a:rPr lang="en-US" sz="2400" dirty="0" err="1"/>
              <a:t>eg</a:t>
            </a:r>
            <a:r>
              <a:rPr lang="en-US" sz="2400" dirty="0"/>
              <a:t>. Tablet)</a:t>
            </a:r>
          </a:p>
          <a:p>
            <a:pPr marL="377190" indent="-342900">
              <a:buFont typeface="+mj-lt"/>
              <a:buAutoNum type="arabicPeriod"/>
            </a:pPr>
            <a:r>
              <a:rPr lang="en-US" sz="2400" dirty="0"/>
              <a:t>Until finally, on a smaller resolution, the content stacks to a single column layout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Text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Control text alignment, decoration, transformation, and color.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text-center (Centered Text)</a:t>
            </a:r>
          </a:p>
          <a:p>
            <a:r>
              <a:rPr sz="2800" dirty="0"/>
              <a:t>- text-uppercase (Uppercase Text)</a:t>
            </a:r>
          </a:p>
          <a:p>
            <a:r>
              <a:rPr sz="2800" dirty="0"/>
              <a:t>- text-muted (Muted Text)</a:t>
            </a:r>
          </a:p>
          <a:p>
            <a:r>
              <a:rPr sz="2800" dirty="0"/>
              <a:t>- text-danger (Red Text)</a:t>
            </a:r>
          </a:p>
          <a:p>
            <a:r>
              <a:rPr lang="en-US" sz="2800" dirty="0" err="1"/>
              <a:t>fw</a:t>
            </a:r>
            <a:r>
              <a:rPr lang="en-US" sz="2800" dirty="0"/>
              <a:t>-bold (font weight to </a:t>
            </a:r>
            <a:r>
              <a:rPr lang="en-US" sz="2800" dirty="0"/>
              <a:t>bold)</a:t>
            </a:r>
          </a:p>
          <a:p>
            <a:r>
              <a:rPr lang="en-US" sz="2800" dirty="0"/>
              <a:t>text-decoration-underline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61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would you make text appear lighter and less prominent using a Bootstrap utility class</a:t>
            </a:r>
            <a:r>
              <a:rPr lang="en-US" sz="28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Which class would you use to make all letters uppercase</a:t>
            </a:r>
            <a:r>
              <a:rPr lang="en-US" sz="28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How would you make text center-aligned on small screens but left-aligned on larger screens?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02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Background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Set background colors based on the Bootstrap theme palette.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</a:t>
            </a:r>
            <a:r>
              <a:rPr sz="2800" dirty="0" err="1"/>
              <a:t>bg</a:t>
            </a:r>
            <a:r>
              <a:rPr sz="2800" dirty="0"/>
              <a:t>-primary (Primary Background)</a:t>
            </a:r>
          </a:p>
          <a:p>
            <a:r>
              <a:rPr sz="2800" dirty="0"/>
              <a:t>- </a:t>
            </a:r>
            <a:r>
              <a:rPr sz="2800" dirty="0" err="1"/>
              <a:t>bg</a:t>
            </a:r>
            <a:r>
              <a:rPr sz="2800" dirty="0"/>
              <a:t>-success (Success Background)</a:t>
            </a:r>
          </a:p>
          <a:p>
            <a:r>
              <a:rPr sz="2800" dirty="0"/>
              <a:t>- </a:t>
            </a:r>
            <a:r>
              <a:rPr sz="2800" dirty="0" err="1"/>
              <a:t>bg</a:t>
            </a:r>
            <a:r>
              <a:rPr sz="2800" dirty="0"/>
              <a:t>-light (Light Background)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1702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 query is a CSS technique introduced in CSS3.</a:t>
            </a:r>
          </a:p>
          <a:p>
            <a:r>
              <a:rPr lang="en-US" dirty="0" smtClean="0"/>
              <a:t>Media queries are a way for web developers to apply styles to a webpage based on </a:t>
            </a:r>
            <a:r>
              <a:rPr lang="en-US" b="1" i="1" dirty="0" smtClean="0">
                <a:solidFill>
                  <a:srgbClr val="0070C0"/>
                </a:solidFill>
              </a:rPr>
              <a:t>characteristics of the device or browser </a:t>
            </a:r>
            <a:r>
              <a:rPr lang="en-US" dirty="0" smtClean="0"/>
              <a:t>that is being used to view it. </a:t>
            </a:r>
          </a:p>
          <a:p>
            <a:pPr lvl="1"/>
            <a:r>
              <a:rPr lang="en-US" dirty="0" smtClean="0"/>
              <a:t>These characteristics can include </a:t>
            </a:r>
            <a:r>
              <a:rPr lang="en-US" b="1" i="1" dirty="0" smtClean="0">
                <a:solidFill>
                  <a:srgbClr val="00B050"/>
                </a:solidFill>
              </a:rPr>
              <a:t>screen width, height, </a:t>
            </a:r>
            <a:r>
              <a:rPr lang="en-US" dirty="0" smtClean="0"/>
              <a:t>and </a:t>
            </a:r>
            <a:r>
              <a:rPr lang="en-US" b="1" i="1" dirty="0" smtClean="0">
                <a:solidFill>
                  <a:srgbClr val="00B050"/>
                </a:solidFill>
              </a:rPr>
              <a:t>device orientation</a:t>
            </a:r>
            <a:r>
              <a:rPr lang="en-US" dirty="0" smtClean="0"/>
              <a:t>,</a:t>
            </a:r>
          </a:p>
          <a:p>
            <a:r>
              <a:rPr lang="en-US" dirty="0" smtClean="0"/>
              <a:t>A media query consists of a </a:t>
            </a:r>
            <a:r>
              <a:rPr lang="en-US" u="sng" dirty="0" smtClean="0"/>
              <a:t>condition</a:t>
            </a:r>
            <a:r>
              <a:rPr lang="en-US" dirty="0" smtClean="0"/>
              <a:t> and a </a:t>
            </a:r>
            <a:r>
              <a:rPr lang="en-US" u="sng" dirty="0" smtClean="0"/>
              <a:t>set of styles</a:t>
            </a:r>
            <a:r>
              <a:rPr lang="en-US" dirty="0" smtClean="0"/>
              <a:t> that should be applied if that condition is true. </a:t>
            </a:r>
          </a:p>
          <a:p>
            <a:r>
              <a:rPr lang="en-US" dirty="0" smtClean="0"/>
              <a:t>If the condition is met (for example, if the </a:t>
            </a:r>
            <a:r>
              <a:rPr lang="en-US" b="1" i="1" dirty="0" smtClean="0">
                <a:solidFill>
                  <a:srgbClr val="00B050"/>
                </a:solidFill>
              </a:rPr>
              <a:t>screen width </a:t>
            </a:r>
            <a:r>
              <a:rPr lang="en-US" dirty="0" smtClean="0"/>
              <a:t>is less than 600 pixels), the specified styles will be applied; otherwise, they will be ignored.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Border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Control borders and rounded corners.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border (Basic Border)</a:t>
            </a:r>
          </a:p>
          <a:p>
            <a:r>
              <a:rPr sz="2800" dirty="0"/>
              <a:t>- border-top (Top Border)</a:t>
            </a:r>
          </a:p>
          <a:p>
            <a:r>
              <a:rPr sz="2800" dirty="0"/>
              <a:t>- rounded-circle (Circle Shape)</a:t>
            </a:r>
          </a:p>
          <a:p>
            <a:r>
              <a:rPr sz="2800" dirty="0"/>
              <a:t>- border-danger (Red Border)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44438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Display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Control the display property of elements for responsive layouts.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d-none d-md-block (Visible on md and larger screens)</a:t>
            </a:r>
          </a:p>
          <a:p>
            <a:r>
              <a:rPr sz="2800" dirty="0"/>
              <a:t>- d-flex justify-content-center (Centered Flexbox Container)</a:t>
            </a:r>
          </a:p>
          <a:p>
            <a:r>
              <a:rPr sz="2800" dirty="0"/>
              <a:t>- d-inline-block (Inline Block Element)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5243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Flex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Use flex utilities to align, justify, and arrange flex items.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d-flex align-items-center (Centered </a:t>
            </a:r>
            <a:r>
              <a:rPr lang="en-US" sz="2800" dirty="0"/>
              <a:t>on the cross axis</a:t>
            </a:r>
            <a:r>
              <a:rPr sz="2800" dirty="0"/>
              <a:t>)</a:t>
            </a:r>
            <a:endParaRPr sz="2800" dirty="0"/>
          </a:p>
          <a:p>
            <a:r>
              <a:rPr sz="2800" dirty="0"/>
              <a:t>- d-flex justify-content-between (Distributed items</a:t>
            </a:r>
            <a:r>
              <a:rPr sz="2800" dirty="0"/>
              <a:t>)</a:t>
            </a:r>
            <a:endParaRPr lang="en-US" sz="2800" dirty="0"/>
          </a:p>
          <a:p>
            <a:r>
              <a:rPr lang="en-US" sz="2800" dirty="0"/>
              <a:t>- d-flex </a:t>
            </a:r>
            <a:r>
              <a:rPr lang="en-US" sz="2800" dirty="0"/>
              <a:t>justify-content-center (center items on the main)</a:t>
            </a:r>
            <a:endParaRPr sz="2800" dirty="0"/>
          </a:p>
          <a:p>
            <a:r>
              <a:rPr sz="2800" dirty="0"/>
              <a:t>- d-flex flex-column (Stacked items</a:t>
            </a:r>
            <a:r>
              <a:rPr sz="2800" dirty="0"/>
              <a:t>)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8174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class would you use to enable a flex container in Bootstrap?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would you make a flex container display its items in a row by default (horizontally</a:t>
            </a:r>
            <a:r>
              <a:rPr lang="en-US" sz="2400" dirty="0"/>
              <a:t>)?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class would you use to align flex items to the center along the main axis?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can you justify space between flex items so that they are evenly spaced across the container?</a:t>
            </a:r>
          </a:p>
        </p:txBody>
      </p:sp>
    </p:spTree>
    <p:extLst>
      <p:ext uri="{BB962C8B-B14F-4D97-AF65-F5344CB8AC3E}">
        <p14:creationId xmlns:p14="http://schemas.microsoft.com/office/powerpoint/2010/main" val="348432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Sizing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Set width, height, and maximum dimensions.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w-50 (50% width)</a:t>
            </a:r>
          </a:p>
          <a:p>
            <a:r>
              <a:rPr sz="2800" dirty="0"/>
              <a:t>- h-25 (25% height)</a:t>
            </a:r>
          </a:p>
          <a:p>
            <a:r>
              <a:rPr sz="2800" dirty="0"/>
              <a:t>- mw-100 (Max-width 100%)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39501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Overflow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Control overflow behavior within elements.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overflow-hidden (Hidden overflow)</a:t>
            </a:r>
          </a:p>
          <a:p>
            <a:r>
              <a:rPr sz="2800" dirty="0"/>
              <a:t>- overflow-auto (Scrollable overflow)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202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Visibility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Toggle visibility with visibility utility classes.</a:t>
            </a:r>
          </a:p>
          <a:p>
            <a:endParaRPr sz="2800" dirty="0"/>
          </a:p>
          <a:p>
            <a:r>
              <a:rPr sz="2800" dirty="0"/>
              <a:t>Examples:</a:t>
            </a:r>
          </a:p>
          <a:p>
            <a:r>
              <a:rPr sz="2800" dirty="0"/>
              <a:t>- visible (Visible Element)</a:t>
            </a:r>
          </a:p>
          <a:p>
            <a:r>
              <a:rPr sz="2800" dirty="0"/>
              <a:t>- invisible (Invisible Element that occupies space)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747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</a:t>
            </a:r>
            <a:r>
              <a:rPr lang="en-US" sz="2400" dirty="0"/>
              <a:t>. </a:t>
            </a:r>
            <a:r>
              <a:rPr lang="en-US" sz="2400" dirty="0"/>
              <a:t>Background Utilities:</a:t>
            </a:r>
          </a:p>
          <a:p>
            <a:r>
              <a:rPr lang="en-US" sz="2400" dirty="0"/>
              <a:t>- What class would set a </a:t>
            </a:r>
            <a:r>
              <a:rPr lang="en-US" sz="2400" dirty="0"/>
              <a:t>green </a:t>
            </a:r>
            <a:r>
              <a:rPr lang="en-US" sz="2400" dirty="0"/>
              <a:t>background color?</a:t>
            </a:r>
          </a:p>
          <a:p>
            <a:endParaRPr lang="en-US" sz="2400" dirty="0"/>
          </a:p>
          <a:p>
            <a:r>
              <a:rPr lang="en-US" sz="2400" dirty="0"/>
              <a:t>2</a:t>
            </a:r>
            <a:r>
              <a:rPr lang="en-US" sz="2400" dirty="0"/>
              <a:t>. </a:t>
            </a:r>
            <a:r>
              <a:rPr lang="en-US" sz="2400" dirty="0"/>
              <a:t>Border Utilities:</a:t>
            </a:r>
          </a:p>
          <a:p>
            <a:r>
              <a:rPr lang="en-US" sz="2400" dirty="0"/>
              <a:t>- How would you add a circular border to an image?</a:t>
            </a:r>
          </a:p>
          <a:p>
            <a:endParaRPr lang="en-US" sz="2400" dirty="0"/>
          </a:p>
          <a:p>
            <a:r>
              <a:rPr lang="en-US" sz="2400" dirty="0"/>
              <a:t>3</a:t>
            </a:r>
            <a:r>
              <a:rPr lang="en-US" sz="2400" dirty="0"/>
              <a:t>. </a:t>
            </a:r>
            <a:r>
              <a:rPr lang="en-US" sz="2400" dirty="0"/>
              <a:t>Display Utilities:</a:t>
            </a:r>
          </a:p>
          <a:p>
            <a:r>
              <a:rPr lang="en-US" sz="2400" dirty="0"/>
              <a:t>- How would you make an element hidden on small screens and visible on medium</a:t>
            </a:r>
            <a:r>
              <a:rPr lang="en-US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2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Bootstrap cheat-sheet: </a:t>
            </a:r>
            <a:r>
              <a:rPr lang="en-US" sz="3200" dirty="0">
                <a:hlinkClick r:id="rId2"/>
              </a:rPr>
              <a:t>https://hackerthemes.com/bootstrap-cheatsheet/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230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i="1" dirty="0" smtClean="0"/>
              <a:t>/* Styles for all screens */</a:t>
            </a:r>
          </a:p>
          <a:p>
            <a:pPr lvl="1">
              <a:buNone/>
            </a:pPr>
            <a:r>
              <a:rPr lang="en-US" dirty="0" smtClean="0"/>
              <a:t>body {</a:t>
            </a:r>
          </a:p>
          <a:p>
            <a:pPr lvl="1">
              <a:buNone/>
            </a:pPr>
            <a:r>
              <a:rPr lang="en-US" dirty="0" smtClean="0"/>
              <a:t>	font-size: 16px;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r>
              <a:rPr lang="en-US" sz="2000" i="1" dirty="0" smtClean="0"/>
              <a:t>/* Media query for screens with a width of 600 pixels or less */</a:t>
            </a:r>
          </a:p>
          <a:p>
            <a:r>
              <a:rPr lang="en-US" dirty="0" smtClean="0"/>
              <a:t>@media (max-width: 600px) 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body {        </a:t>
            </a:r>
          </a:p>
          <a:p>
            <a:pPr lvl="1">
              <a:buNone/>
            </a:pPr>
            <a:r>
              <a:rPr lang="en-US" dirty="0" smtClean="0"/>
              <a:t>font-size: 14px;    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2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simple media query that adjusts the font size to 18 pixels for screens with a width of 800 pixels or more. Assume the default font size is 16 pixels.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media query that changes the body background color  to green only if the screen width is between 400 and 600 pixels.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@media (min-width: 800px) </a:t>
            </a:r>
            <a:r>
              <a:rPr lang="en-US" dirty="0"/>
              <a:t>{ </a:t>
            </a:r>
            <a:endParaRPr lang="en-US" dirty="0" smtClean="0"/>
          </a:p>
          <a:p>
            <a:pPr marL="548640" lvl="2" indent="0">
              <a:buNone/>
            </a:pPr>
            <a:r>
              <a:rPr lang="en-US" sz="2400" dirty="0" smtClean="0"/>
              <a:t> body </a:t>
            </a:r>
            <a:r>
              <a:rPr lang="en-US" sz="2400" dirty="0"/>
              <a:t>{    </a:t>
            </a:r>
            <a:endParaRPr lang="en-US" sz="2400" dirty="0" smtClean="0"/>
          </a:p>
          <a:p>
            <a:pPr marL="548640" lvl="2" indent="0">
              <a:buNone/>
            </a:pPr>
            <a:r>
              <a:rPr lang="en-US" sz="2400" dirty="0" smtClean="0"/>
              <a:t>font-size</a:t>
            </a:r>
            <a:r>
              <a:rPr lang="en-US" sz="2400" dirty="0"/>
              <a:t>: 18px;  </a:t>
            </a:r>
            <a:endParaRPr lang="en-US" sz="2400" dirty="0" smtClean="0"/>
          </a:p>
          <a:p>
            <a:pPr marL="548640" lvl="2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sz="2400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2. @media </a:t>
            </a:r>
            <a:r>
              <a:rPr lang="en-US" b="1" dirty="0"/>
              <a:t>(min-width: 400px) and (max-width: 600px) </a:t>
            </a:r>
            <a:r>
              <a:rPr lang="en-US" sz="2200" dirty="0" smtClean="0"/>
              <a:t>{  </a:t>
            </a:r>
          </a:p>
          <a:p>
            <a:pPr marL="548640" lvl="2" indent="0">
              <a:buNone/>
            </a:pPr>
            <a:r>
              <a:rPr lang="en-US" sz="2600" dirty="0" smtClean="0"/>
              <a:t>body </a:t>
            </a:r>
            <a:r>
              <a:rPr lang="en-US" sz="2600" dirty="0"/>
              <a:t>{    </a:t>
            </a:r>
            <a:endParaRPr lang="en-US" sz="2600" dirty="0" smtClean="0"/>
          </a:p>
          <a:p>
            <a:pPr marL="548640" lvl="2" indent="0">
              <a:buNone/>
            </a:pPr>
            <a:r>
              <a:rPr lang="en-US" sz="2600" dirty="0" smtClean="0"/>
              <a:t>background-color</a:t>
            </a:r>
            <a:r>
              <a:rPr lang="en-US" sz="2600" dirty="0"/>
              <a:t>: green; </a:t>
            </a:r>
            <a:endParaRPr lang="en-US" sz="2600" dirty="0" smtClean="0"/>
          </a:p>
          <a:p>
            <a:pPr marL="548640" lvl="2" indent="0">
              <a:buNone/>
            </a:pPr>
            <a:r>
              <a:rPr lang="en-US" sz="2600" dirty="0" smtClean="0"/>
              <a:t> }</a:t>
            </a:r>
          </a:p>
          <a:p>
            <a:pPr marL="274320" lvl="1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6412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bootstrap?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Bootstrap addresses several challenges that web developers commonly face</a:t>
            </a:r>
            <a:endParaRPr lang="en-US" b="1" dirty="0" smtClean="0"/>
          </a:p>
          <a:p>
            <a:pPr algn="just"/>
            <a:r>
              <a:rPr lang="en-US" b="1" dirty="0" smtClean="0"/>
              <a:t>Responsive Design:</a:t>
            </a:r>
            <a:r>
              <a:rPr lang="en-US" dirty="0" smtClean="0"/>
              <a:t> Bootstrap provides a </a:t>
            </a:r>
            <a:r>
              <a:rPr lang="en-US" b="1" dirty="0" smtClean="0"/>
              <a:t>responsive grid system </a:t>
            </a:r>
            <a:r>
              <a:rPr lang="en-US" dirty="0" smtClean="0"/>
              <a:t>and a set of pre-built components that automatically adjust to different screen sizes.</a:t>
            </a:r>
            <a:endParaRPr lang="en-US" b="1" dirty="0" smtClean="0"/>
          </a:p>
          <a:p>
            <a:pPr algn="just"/>
            <a:r>
              <a:rPr lang="en-US" b="1" dirty="0" smtClean="0"/>
              <a:t>Cross-Browser Compatibility:</a:t>
            </a:r>
            <a:r>
              <a:rPr lang="en-US" dirty="0" smtClean="0"/>
              <a:t> Bootstrap is designed and tested to work well across major browsers, helping developers avoid compatibility issues</a:t>
            </a:r>
          </a:p>
          <a:p>
            <a:pPr algn="just"/>
            <a:r>
              <a:rPr lang="en-US" b="1" dirty="0" smtClean="0"/>
              <a:t>Development Speed:</a:t>
            </a:r>
            <a:r>
              <a:rPr lang="en-US" dirty="0" smtClean="0"/>
              <a:t> Bootstrap includes a variety of ready-to-use components like navigation bars, buttons, forms, and more. These components can be easily integrated into 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use </a:t>
            </a:r>
            <a:r>
              <a:rPr lang="en-US" dirty="0" smtClean="0"/>
              <a:t>Bootstrap, </a:t>
            </a:r>
            <a:r>
              <a:rPr lang="en-US" dirty="0"/>
              <a:t>you need to integrate it into your development environment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Step 1: Download Bootstrap</a:t>
            </a:r>
          </a:p>
          <a:p>
            <a:pPr marL="777240" lvl="1" indent="-457200"/>
            <a:r>
              <a:rPr lang="en-US" dirty="0" smtClean="0"/>
              <a:t>Visit the official Bootstrap website (</a:t>
            </a:r>
            <a:r>
              <a:rPr lang="en-US" dirty="0" smtClean="0">
                <a:hlinkClick r:id="rId3"/>
              </a:rPr>
              <a:t>https://getbootstrap.com/</a:t>
            </a:r>
            <a:r>
              <a:rPr lang="en-US" dirty="0" smtClean="0"/>
              <a:t>) and click on the "Download" button. </a:t>
            </a:r>
          </a:p>
          <a:p>
            <a:pPr marL="777240" lvl="1" indent="-457200"/>
            <a:r>
              <a:rPr lang="en-US" dirty="0" smtClean="0"/>
              <a:t>Unzip the downloaded folder to access the necessary CSS and JS files.</a:t>
            </a:r>
          </a:p>
          <a:p>
            <a:r>
              <a:rPr lang="en-US" b="1" dirty="0" smtClean="0"/>
              <a:t>Step 2: Include Bootstrap Files in Your Project</a:t>
            </a:r>
          </a:p>
          <a:p>
            <a:pPr lvl="1"/>
            <a:r>
              <a:rPr lang="en-US" dirty="0" smtClean="0"/>
              <a:t>In your HTML file, include the Bootstrap CSS file in the &lt;head&gt; section. </a:t>
            </a:r>
          </a:p>
          <a:p>
            <a:pPr lvl="1"/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</a:t>
            </a:r>
            <a:r>
              <a:rPr lang="en-US" dirty="0" err="1" smtClean="0"/>
              <a:t>stylesheet</a:t>
            </a:r>
            <a:r>
              <a:rPr lang="en-US" dirty="0" smtClean="0"/>
              <a:t>" </a:t>
            </a:r>
            <a:r>
              <a:rPr lang="en-US" dirty="0" err="1" smtClean="0"/>
              <a:t>href</a:t>
            </a:r>
            <a:r>
              <a:rPr lang="en-US" dirty="0" smtClean="0"/>
              <a:t>="path/to/bootstrap/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bootstrap.min.css</a:t>
            </a:r>
            <a:r>
              <a:rPr lang="en-US" dirty="0" smtClean="0"/>
              <a:t>"&gt;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HTML1</Template>
  <TotalTime>1634</TotalTime>
  <Words>3192</Words>
  <Application>Microsoft Office PowerPoint</Application>
  <PresentationFormat>Widescreen</PresentationFormat>
  <Paragraphs>372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Franklin Gothic Book</vt:lpstr>
      <vt:lpstr>Perpetua</vt:lpstr>
      <vt:lpstr>Wingdings 2</vt:lpstr>
      <vt:lpstr>Equity</vt:lpstr>
      <vt:lpstr>Chapter Five</vt:lpstr>
      <vt:lpstr>Introduction</vt:lpstr>
      <vt:lpstr>Takeaway question</vt:lpstr>
      <vt:lpstr>Media queries</vt:lpstr>
      <vt:lpstr>Media queries example</vt:lpstr>
      <vt:lpstr>Takeaway question</vt:lpstr>
      <vt:lpstr>Solution</vt:lpstr>
      <vt:lpstr>Why use bootstrap?</vt:lpstr>
      <vt:lpstr>Bootstrap.css</vt:lpstr>
      <vt:lpstr>Bootstrap.css</vt:lpstr>
      <vt:lpstr>Components commonly found in bootstrap</vt:lpstr>
      <vt:lpstr>Cont’d</vt:lpstr>
      <vt:lpstr>Containers</vt:lpstr>
      <vt:lpstr>Containers cont’d</vt:lpstr>
      <vt:lpstr>Class container</vt:lpstr>
      <vt:lpstr>Fluid container</vt:lpstr>
      <vt:lpstr>Bootstrap Grid System</vt:lpstr>
      <vt:lpstr>example</vt:lpstr>
      <vt:lpstr>Grid cont’d</vt:lpstr>
      <vt:lpstr>PowerPoint Presentation</vt:lpstr>
      <vt:lpstr>Bootstrap Basic Table</vt:lpstr>
      <vt:lpstr>More classes to style tables</vt:lpstr>
      <vt:lpstr>Bootstrap alerts</vt:lpstr>
      <vt:lpstr>Bootstrap alerts</vt:lpstr>
      <vt:lpstr>Bootstrap Cards</vt:lpstr>
      <vt:lpstr>Basic Card</vt:lpstr>
      <vt:lpstr>Header and Footer</vt:lpstr>
      <vt:lpstr>PowerPoint Presentation</vt:lpstr>
      <vt:lpstr>The .card-columns class creates a masonry-like grid of cards</vt:lpstr>
      <vt:lpstr>Bootstrap Utility Classes Overview</vt:lpstr>
      <vt:lpstr>Introduction to Bootstrap Utility Classes</vt:lpstr>
      <vt:lpstr>Introduction to Bootstrap Utility Classes</vt:lpstr>
      <vt:lpstr>1. Spacing Utilities</vt:lpstr>
      <vt:lpstr>Takeaway question</vt:lpstr>
      <vt:lpstr>Predefined Breakpoints</vt:lpstr>
      <vt:lpstr>Takeaway question</vt:lpstr>
      <vt:lpstr>2. Text Utilities</vt:lpstr>
      <vt:lpstr>Takeaway question</vt:lpstr>
      <vt:lpstr>3. Background Utilities</vt:lpstr>
      <vt:lpstr>4. Border Utilities</vt:lpstr>
      <vt:lpstr>5. Display Utilities</vt:lpstr>
      <vt:lpstr>6. Flex Utilities</vt:lpstr>
      <vt:lpstr>Takeaway questions</vt:lpstr>
      <vt:lpstr>7. Sizing Utilities</vt:lpstr>
      <vt:lpstr>9. Overflow Utilities</vt:lpstr>
      <vt:lpstr>10. Visibility Utilities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Amina</dc:creator>
  <cp:lastModifiedBy>Amina</cp:lastModifiedBy>
  <cp:revision>96</cp:revision>
  <dcterms:created xsi:type="dcterms:W3CDTF">2022-12-27T16:03:00Z</dcterms:created>
  <dcterms:modified xsi:type="dcterms:W3CDTF">2025-01-02T12:07:50Z</dcterms:modified>
</cp:coreProperties>
</file>