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4"/>
  </p:notesMasterIdLst>
  <p:sldIdLst>
    <p:sldId id="256" r:id="rId2"/>
    <p:sldId id="258" r:id="rId3"/>
    <p:sldId id="259" r:id="rId4"/>
    <p:sldId id="260" r:id="rId5"/>
    <p:sldId id="261" r:id="rId6"/>
    <p:sldId id="262" r:id="rId7"/>
    <p:sldId id="395" r:id="rId8"/>
    <p:sldId id="263" r:id="rId9"/>
    <p:sldId id="264" r:id="rId10"/>
    <p:sldId id="265" r:id="rId11"/>
    <p:sldId id="267" r:id="rId12"/>
    <p:sldId id="286" r:id="rId13"/>
    <p:sldId id="268" r:id="rId14"/>
    <p:sldId id="269" r:id="rId15"/>
    <p:sldId id="270" r:id="rId16"/>
    <p:sldId id="271" r:id="rId17"/>
    <p:sldId id="272" r:id="rId18"/>
    <p:sldId id="287" r:id="rId19"/>
    <p:sldId id="273" r:id="rId20"/>
    <p:sldId id="274" r:id="rId21"/>
    <p:sldId id="275" r:id="rId22"/>
    <p:sldId id="289" r:id="rId23"/>
    <p:sldId id="283" r:id="rId24"/>
    <p:sldId id="285" r:id="rId25"/>
    <p:sldId id="284" r:id="rId26"/>
    <p:sldId id="288" r:id="rId27"/>
    <p:sldId id="291" r:id="rId28"/>
    <p:sldId id="292" r:id="rId29"/>
    <p:sldId id="307" r:id="rId30"/>
    <p:sldId id="394" r:id="rId31"/>
    <p:sldId id="293" r:id="rId32"/>
    <p:sldId id="308" r:id="rId33"/>
    <p:sldId id="309" r:id="rId34"/>
    <p:sldId id="294" r:id="rId35"/>
    <p:sldId id="295" r:id="rId36"/>
    <p:sldId id="396" r:id="rId37"/>
    <p:sldId id="296" r:id="rId38"/>
    <p:sldId id="297" r:id="rId39"/>
    <p:sldId id="298" r:id="rId40"/>
    <p:sldId id="300" r:id="rId41"/>
    <p:sldId id="313" r:id="rId42"/>
    <p:sldId id="314" r:id="rId43"/>
    <p:sldId id="315" r:id="rId44"/>
    <p:sldId id="316" r:id="rId45"/>
    <p:sldId id="317" r:id="rId46"/>
    <p:sldId id="318" r:id="rId47"/>
    <p:sldId id="312" r:id="rId48"/>
    <p:sldId id="320" r:id="rId49"/>
    <p:sldId id="319" r:id="rId50"/>
    <p:sldId id="321" r:id="rId51"/>
    <p:sldId id="328" r:id="rId52"/>
    <p:sldId id="398" r:id="rId53"/>
    <p:sldId id="303" r:id="rId54"/>
    <p:sldId id="305" r:id="rId55"/>
    <p:sldId id="329" r:id="rId56"/>
    <p:sldId id="330" r:id="rId57"/>
    <p:sldId id="334" r:id="rId58"/>
    <p:sldId id="335" r:id="rId59"/>
    <p:sldId id="343" r:id="rId60"/>
    <p:sldId id="341" r:id="rId61"/>
    <p:sldId id="331" r:id="rId62"/>
    <p:sldId id="336" r:id="rId63"/>
    <p:sldId id="333" r:id="rId64"/>
    <p:sldId id="337" r:id="rId65"/>
    <p:sldId id="397" r:id="rId66"/>
    <p:sldId id="344" r:id="rId67"/>
    <p:sldId id="345" r:id="rId68"/>
    <p:sldId id="346" r:id="rId69"/>
    <p:sldId id="347" r:id="rId70"/>
    <p:sldId id="348" r:id="rId71"/>
    <p:sldId id="367" r:id="rId72"/>
    <p:sldId id="399" r:id="rId73"/>
    <p:sldId id="350" r:id="rId74"/>
    <p:sldId id="352" r:id="rId75"/>
    <p:sldId id="368" r:id="rId76"/>
    <p:sldId id="369" r:id="rId77"/>
    <p:sldId id="370" r:id="rId78"/>
    <p:sldId id="371" r:id="rId79"/>
    <p:sldId id="354" r:id="rId80"/>
    <p:sldId id="372" r:id="rId81"/>
    <p:sldId id="373" r:id="rId82"/>
    <p:sldId id="374" r:id="rId83"/>
    <p:sldId id="377" r:id="rId84"/>
    <p:sldId id="378" r:id="rId85"/>
    <p:sldId id="355" r:id="rId86"/>
    <p:sldId id="375" r:id="rId87"/>
    <p:sldId id="379" r:id="rId88"/>
    <p:sldId id="376" r:id="rId89"/>
    <p:sldId id="380" r:id="rId90"/>
    <p:sldId id="356" r:id="rId91"/>
    <p:sldId id="381" r:id="rId92"/>
    <p:sldId id="391" r:id="rId93"/>
    <p:sldId id="392" r:id="rId94"/>
    <p:sldId id="393" r:id="rId95"/>
    <p:sldId id="382" r:id="rId96"/>
    <p:sldId id="383" r:id="rId97"/>
    <p:sldId id="386" r:id="rId98"/>
    <p:sldId id="385" r:id="rId99"/>
    <p:sldId id="387" r:id="rId100"/>
    <p:sldId id="388" r:id="rId101"/>
    <p:sldId id="389" r:id="rId102"/>
    <p:sldId id="400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02" autoAdjust="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B7E13-D22C-4C66-95EB-99D23DD20634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DEEC0-E1B4-4EAB-B9C5-C2F6108A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Glossary/Primitive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statically typed languages, you </a:t>
            </a:r>
            <a:r>
              <a:rPr lang="en-US" b="1" dirty="0" smtClean="0"/>
              <a:t>must declare the type</a:t>
            </a:r>
            <a:r>
              <a:rPr lang="en-US" dirty="0" smtClean="0"/>
              <a:t> of a variable when you create it, and that type cannot change.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In dynamically typed languages, you </a:t>
            </a:r>
            <a:r>
              <a:rPr lang="en-US" b="1" dirty="0" smtClean="0"/>
              <a:t>don’t have to specify the type</a:t>
            </a:r>
            <a:r>
              <a:rPr lang="en-US" dirty="0" smtClean="0"/>
              <a:t> of a variable when you declare it. The type is determined at runtime, based on the value assigned to the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2BE2A-0300-4FC0-9827-627FFE0FE5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04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Object.getOwnPropertyNames</a:t>
            </a:r>
            <a:r>
              <a:rPr lang="en-US" dirty="0" smtClean="0"/>
              <a:t>(book);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96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Symbols cannot be accessed using dot notation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7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smtClean="0"/>
              <a:t>False/True</a:t>
            </a:r>
            <a:r>
              <a:rPr lang="en-US" dirty="0" smtClean="0"/>
              <a:t> are strict Boolean values (false and true).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 smtClean="0"/>
              <a:t>Falsy</a:t>
            </a:r>
            <a:r>
              <a:rPr lang="en-US" b="1" dirty="0" smtClean="0"/>
              <a:t>/</a:t>
            </a:r>
            <a:r>
              <a:rPr lang="en-US" b="1" dirty="0" err="1" smtClean="0"/>
              <a:t>Truthy</a:t>
            </a:r>
            <a:r>
              <a:rPr lang="en-US" dirty="0" smtClean="0"/>
              <a:t> are broader categories that describe how any value behaves in a Boolean context (</a:t>
            </a:r>
            <a:r>
              <a:rPr lang="en-US" dirty="0" err="1" smtClean="0"/>
              <a:t>truthy</a:t>
            </a:r>
            <a:r>
              <a:rPr lang="en-US" dirty="0" smtClean="0"/>
              <a:t> values evaluate to true, and </a:t>
            </a:r>
            <a:r>
              <a:rPr lang="en-US" dirty="0" err="1" smtClean="0"/>
              <a:t>falsy</a:t>
            </a:r>
            <a:r>
              <a:rPr lang="en-US" dirty="0" smtClean="0"/>
              <a:t> values evaluate to false).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1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Lexicographical comparison is a method of comparing strings based on the alphabetical order of their characters, similar to how words are arranged in a dictionary.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7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 is not coerced to a number during loose equality checks.</a:t>
            </a:r>
            <a:r>
              <a:rPr lang="en-US" baseline="0" dirty="0" smtClean="0"/>
              <a:t> It becomes undefined.</a:t>
            </a:r>
            <a:br>
              <a:rPr lang="en-US" baseline="0" dirty="0" smtClean="0"/>
            </a:br>
            <a:r>
              <a:rPr lang="en-US" baseline="0" dirty="0" smtClean="0"/>
              <a:t>4 is false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39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Prints name: Alice, age: 25, city: New York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8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non-enumerable</a:t>
            </a:r>
            <a:r>
              <a:rPr lang="en-US" dirty="0" smtClean="0"/>
              <a:t> behavior of symbols means that they won’t show up in methods like for...in, which are typically used to list or serialize an object’s properties.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behavior ensures that symbol properties are effectively "hidden" from the usual ways of interacting with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This is intentional: symbols are often used to define properties that are meant to be "private" or "internal" to an object.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4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0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 return keyword without an expression after it will cause the function to return </a:t>
            </a:r>
            <a:r>
              <a:rPr lang="en-US" b="1" dirty="0" smtClean="0"/>
              <a:t>undefined</a:t>
            </a:r>
            <a:r>
              <a:rPr lang="en-US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Functions that don’t have a return statement at all, similarly return </a:t>
            </a:r>
            <a:r>
              <a:rPr lang="en-US" b="1" dirty="0" smtClean="0"/>
              <a:t>undefined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53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Unlike traditional procedural programming languages where functions are primarily tools for structuring and organizing code, in JS they are distinct type of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2BE2A-0300-4FC0-9827-627FFE0FE52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1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variables are just simple containers for those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2BE2A-0300-4FC0-9827-627FFE0FE5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848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you call it using the variable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When a function creation happens in the context of the assignment expression (to the right side of =), this is a </a:t>
            </a:r>
            <a:r>
              <a:rPr lang="en-US" i="1" dirty="0" smtClean="0"/>
              <a:t>Function Expression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44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allows functions to be manipulated similarly to other value types, enabling operations such as passing them as arguments, assigning them to variables, or returning them from other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62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there are </a:t>
            </a:r>
            <a:r>
              <a:rPr lang="en-US" b="1" dirty="0" smtClean="0"/>
              <a:t>no parentheses after </a:t>
            </a:r>
            <a:r>
              <a:rPr lang="en-US" b="1" dirty="0" err="1" smtClean="0"/>
              <a:t>sayHi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3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call it using the variable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61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 divide(a, b) {  // Your code here}try {  console.log(divide(10, 0)); // Should throw an error} catch (error) {  console.log(</a:t>
            </a:r>
            <a:r>
              <a:rPr lang="en-US" dirty="0" err="1" smtClean="0"/>
              <a:t>error.message</a:t>
            </a:r>
            <a:r>
              <a:rPr lang="en-US" dirty="0" smtClean="0"/>
              <a:t>); // Logs the error message}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097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calculateArea</a:t>
            </a:r>
            <a:r>
              <a:rPr lang="en-US" dirty="0" smtClean="0"/>
              <a:t> = function (length, width = length) {</a:t>
            </a:r>
          </a:p>
          <a:p>
            <a:r>
              <a:rPr lang="en-US" dirty="0" smtClean="0"/>
              <a:t>    return length * width;</a:t>
            </a:r>
          </a:p>
          <a:p>
            <a:r>
              <a:rPr lang="en-US" dirty="0" smtClean="0"/>
              <a:t>};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728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arr.at(-1) retrieves the last element of the array </a:t>
            </a:r>
            <a:r>
              <a:rPr lang="en-US" dirty="0" err="1" smtClean="0"/>
              <a:t>arr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37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startIndex</a:t>
            </a:r>
            <a:r>
              <a:rPr lang="en-US" dirty="0" smtClean="0"/>
              <a:t>: Starting index (inclusive).</a:t>
            </a:r>
          </a:p>
          <a:p>
            <a:r>
              <a:rPr lang="en-US" b="1" dirty="0" err="1" smtClean="0"/>
              <a:t>endIndex</a:t>
            </a:r>
            <a:r>
              <a:rPr lang="en-US" b="1" dirty="0" smtClean="0"/>
              <a:t>: Ending index (exclusive).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6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startIndex</a:t>
            </a:r>
            <a:r>
              <a:rPr lang="en-US" dirty="0" smtClean="0"/>
              <a:t>: Starting index (inclusive).</a:t>
            </a:r>
          </a:p>
          <a:p>
            <a:r>
              <a:rPr lang="en-US" b="1" dirty="0" err="1" smtClean="0"/>
              <a:t>endIndex</a:t>
            </a:r>
            <a:r>
              <a:rPr lang="en-US" b="1" dirty="0" smtClean="0"/>
              <a:t>: Ending index (exclusive).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546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Slice</a:t>
            </a:r>
          </a:p>
          <a:p>
            <a:pPr marL="228600" indent="-228600">
              <a:buAutoNum type="arabicPeriod"/>
            </a:pPr>
            <a:r>
              <a:rPr lang="en-US" dirty="0" smtClean="0"/>
              <a:t>Splice()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NaN</a:t>
            </a:r>
            <a:r>
              <a:rPr lang="en-US" dirty="0" smtClean="0"/>
              <a:t> stands for “not a number”, even though it is a value of the number</a:t>
            </a:r>
            <a:r>
              <a:rPr lang="en-US" baseline="0" dirty="0" smtClean="0"/>
              <a:t> </a:t>
            </a:r>
            <a:r>
              <a:rPr lang="en-US" dirty="0" smtClean="0"/>
              <a:t>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Special numeric values formally belong to the “number” type.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2BE2A-0300-4FC0-9827-627FFE0FE5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99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fromIndex</a:t>
            </a:r>
            <a:r>
              <a:rPr lang="en-US" dirty="0" smtClean="0"/>
              <a:t> (optional): The index to start the search from. Default is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48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 smtClean="0"/>
              <a:t>fromIndex</a:t>
            </a:r>
            <a:r>
              <a:rPr lang="en-US" i="1" dirty="0" smtClean="0"/>
              <a:t>: </a:t>
            </a:r>
            <a:r>
              <a:rPr lang="en-US" dirty="0" smtClean="0"/>
              <a:t>Default is the last element (array.length-1).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84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fromIndex</a:t>
            </a:r>
            <a:r>
              <a:rPr lang="en-US" dirty="0" smtClean="0"/>
              <a:t> (optional): The index to start the search from. Default is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55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Update the index by calling </a:t>
            </a:r>
            <a:r>
              <a:rPr lang="en-US" dirty="0" err="1" smtClean="0"/>
              <a:t>indexOf</a:t>
            </a:r>
            <a:r>
              <a:rPr lang="en-US" dirty="0" smtClean="0"/>
              <a:t> again, starting from the next position (index + 1)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39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Can also be written this way,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let numbers = [1, 2, 3, 4, 5];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doubledNumbers</a:t>
            </a:r>
            <a:r>
              <a:rPr lang="en-US" dirty="0" smtClean="0"/>
              <a:t> = </a:t>
            </a:r>
            <a:r>
              <a:rPr lang="en-US" dirty="0" err="1" smtClean="0"/>
              <a:t>numbers.map</a:t>
            </a:r>
            <a:r>
              <a:rPr lang="en-US" dirty="0" smtClean="0"/>
              <a:t>(function(</a:t>
            </a:r>
            <a:r>
              <a:rPr lang="en-US" dirty="0" err="1" smtClean="0"/>
              <a:t>num</a:t>
            </a:r>
            <a:r>
              <a:rPr lang="en-US" dirty="0" smtClean="0"/>
              <a:t>) {  return </a:t>
            </a:r>
            <a:r>
              <a:rPr lang="en-US" dirty="0" err="1" smtClean="0"/>
              <a:t>num</a:t>
            </a:r>
            <a:r>
              <a:rPr lang="en-US" dirty="0" smtClean="0"/>
              <a:t> ** 2;});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5027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return </a:t>
            </a:r>
            <a:r>
              <a:rPr lang="en-US" dirty="0" err="1" smtClean="0"/>
              <a:t>arr.filter</a:t>
            </a:r>
            <a:r>
              <a:rPr lang="en-US" dirty="0" smtClean="0"/>
              <a:t>(word =&gt; </a:t>
            </a:r>
            <a:r>
              <a:rPr lang="en-US" dirty="0" err="1" smtClean="0"/>
              <a:t>word.length</a:t>
            </a:r>
            <a:r>
              <a:rPr lang="en-US" dirty="0" smtClean="0"/>
              <a:t> &gt;= 5);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312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After all elements in the array have been processed,</a:t>
            </a:r>
            <a:r>
              <a:rPr lang="en-US" baseline="0" dirty="0" smtClean="0"/>
              <a:t> t</a:t>
            </a:r>
            <a:r>
              <a:rPr lang="en-US" dirty="0" smtClean="0"/>
              <a:t>he reduce() function returns the final value of the accumulator,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Reduces array to a single value (of any type)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85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const</a:t>
            </a:r>
            <a:r>
              <a:rPr lang="en-US" dirty="0" smtClean="0"/>
              <a:t> average = </a:t>
            </a:r>
            <a:r>
              <a:rPr lang="en-US" dirty="0" err="1" smtClean="0"/>
              <a:t>numbers.reduce</a:t>
            </a:r>
            <a:r>
              <a:rPr lang="en-US" dirty="0" smtClean="0"/>
              <a:t>((sum, </a:t>
            </a:r>
            <a:r>
              <a:rPr lang="en-US" dirty="0" err="1" smtClean="0"/>
              <a:t>num</a:t>
            </a:r>
            <a:r>
              <a:rPr lang="en-US" dirty="0" smtClean="0"/>
              <a:t>) =&gt; sum + </a:t>
            </a:r>
            <a:r>
              <a:rPr lang="en-US" dirty="0" err="1" smtClean="0"/>
              <a:t>num</a:t>
            </a:r>
            <a:r>
              <a:rPr lang="en-US" dirty="0" smtClean="0"/>
              <a:t>, 0) / </a:t>
            </a:r>
            <a:r>
              <a:rPr lang="en-US" dirty="0" err="1" smtClean="0"/>
              <a:t>numbers.length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583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Stops searching once a match is found.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31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Backticks</a:t>
            </a:r>
            <a:r>
              <a:rPr lang="en-US" dirty="0" smtClean="0"/>
              <a:t> also support multiline 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2BE2A-0300-4FC0-9827-627FFE0FE5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63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2BE2A-0300-4FC0-9827-627FFE0FE5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2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 smtClean="0">
                <a:solidFill>
                  <a:schemeClr val="accent1">
                    <a:lumMod val="75000"/>
                  </a:schemeClr>
                </a:solidFill>
              </a:rPr>
              <a:t>Dot notation is shorter and generally easier to read, and is thus preferred when 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C2BE2A-0300-4FC0-9827-627FFE0FE5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2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delete </a:t>
            </a:r>
            <a:r>
              <a:rPr lang="en-US" dirty="0" err="1" smtClean="0"/>
              <a:t>book.genre</a:t>
            </a:r>
            <a:r>
              <a:rPr lang="en-US" dirty="0" smtClean="0"/>
              <a:t>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6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u="none" dirty="0" smtClean="0">
                <a:solidFill>
                  <a:schemeClr val="bg2">
                    <a:lumMod val="10000"/>
                  </a:schemeClr>
                </a:solidFill>
              </a:rPr>
              <a:t>symbol </a:t>
            </a:r>
            <a:r>
              <a:rPr lang="en-US" u="none" dirty="0" smtClean="0">
                <a:solidFill>
                  <a:schemeClr val="bg2">
                    <a:lumMod val="10000"/>
                  </a:schemeClr>
                </a:solidFill>
                <a:hlinkClick r:id="rId3"/>
              </a:rPr>
              <a:t>primitive</a:t>
            </a:r>
            <a:r>
              <a:rPr lang="en-US" u="none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dirty="0" smtClean="0"/>
              <a:t>— also called a </a:t>
            </a:r>
            <a:r>
              <a:rPr lang="en-US" b="1" dirty="0" smtClean="0"/>
              <a:t>Symbol value</a:t>
            </a:r>
            <a:r>
              <a:rPr lang="en-US" dirty="0" smtClean="0"/>
              <a:t> or just a </a:t>
            </a:r>
            <a:r>
              <a:rPr lang="en-US" b="1" dirty="0" smtClean="0"/>
              <a:t>Symbol</a:t>
            </a:r>
            <a:r>
              <a:rPr lang="en-US" dirty="0" smtClean="0"/>
              <a:t> — that's guaranteed to be unique.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85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When you call </a:t>
            </a:r>
            <a:r>
              <a:rPr lang="en-US" b="0" dirty="0" err="1" smtClean="0"/>
              <a:t>Symbol.for</a:t>
            </a:r>
            <a:r>
              <a:rPr lang="en-US" b="0" dirty="0" smtClean="0"/>
              <a:t>("key"), it checks the global Symbol registry to see if a symbol with the specified "key" doesn’t exist, a new symbol is created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CDEEC0-E1B4-4EAB-B9C5-C2F6108A855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3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640C-24AA-4F15-BE57-3D7CE8336F6B}" type="datetime1">
              <a:rPr lang="en-US" smtClean="0"/>
              <a:t>1/2/2025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96181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315AD-D116-4CED-9F76-6958E67275AC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03B1E-EC91-45ED-A740-C35D7815EFEF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8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FD72-E4FC-4092-99D0-C9729AE66F69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99287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1CE4-D63A-4F58-9157-B209C3E4D5C0}" type="datetime1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71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A4EB6-0B65-4317-9CE0-B32CD1EDD854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1848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B5BC5-7014-47DA-A6EA-806EE1162A11}" type="datetime1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879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3B35A-0191-4E80-858E-5A8F0D2330D1}" type="datetime1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7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3314E-0264-433F-954E-7F87F473D18D}" type="datetime1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CF57-E043-4D5A-AAB2-F682C5D7E589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560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55F91-C552-4981-A451-DBC1E10645DD}" type="datetime1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1428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F00DD17-6843-43E3-B04D-98DAE8009CDF}" type="datetime1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05B9C18-8851-43D7-8CD4-6DA6362C5B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5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 smtClean="0"/>
              <a:t>Client-Side </a:t>
            </a:r>
            <a:r>
              <a:rPr lang="en-US" i="1" dirty="0"/>
              <a:t>Scripting  Language </a:t>
            </a:r>
            <a:r>
              <a:rPr lang="en-US" i="1" dirty="0" smtClean="0"/>
              <a:t>- JavaScript</a:t>
            </a:r>
            <a:endParaRPr lang="en-US" i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Chapter Six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should be declared only once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 repeated declaration of the </a:t>
            </a:r>
            <a:r>
              <a:rPr lang="en-US" u="sng" dirty="0"/>
              <a:t>same variable</a:t>
            </a:r>
            <a:r>
              <a:rPr lang="en-US" dirty="0"/>
              <a:t> is an error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let message = "This</a:t>
            </a:r>
            <a:r>
              <a:rPr lang="en-US" dirty="0" smtClean="0"/>
              <a:t>"; </a:t>
            </a:r>
          </a:p>
          <a:p>
            <a:pPr lvl="1"/>
            <a:r>
              <a:rPr lang="en-US" dirty="0" smtClean="0"/>
              <a:t>let </a:t>
            </a:r>
            <a:r>
              <a:rPr lang="en-US" dirty="0"/>
              <a:t>message = "That"; // </a:t>
            </a:r>
            <a:r>
              <a:rPr lang="en-US" sz="2000" i="1" dirty="0" smtClean="0">
                <a:solidFill>
                  <a:srgbClr val="FF0000"/>
                </a:solidFill>
              </a:rPr>
              <a:t>Syntax Error</a:t>
            </a:r>
            <a:r>
              <a:rPr lang="en-US" sz="2000" i="1" dirty="0">
                <a:solidFill>
                  <a:srgbClr val="FF0000"/>
                </a:solidFill>
              </a:rPr>
              <a:t>: 'message' has already been </a:t>
            </a:r>
            <a:r>
              <a:rPr lang="en-US" sz="2000" i="1" dirty="0" smtClean="0">
                <a:solidFill>
                  <a:srgbClr val="FF0000"/>
                </a:solidFill>
              </a:rPr>
              <a:t>declared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forEach</a:t>
            </a:r>
            <a:r>
              <a:rPr lang="en-US" dirty="0"/>
              <a:t>(): is used to execute a provided function once for each element in an array. </a:t>
            </a:r>
            <a:endParaRPr lang="en-US" dirty="0" smtClean="0"/>
          </a:p>
          <a:p>
            <a:pPr lvl="1"/>
            <a:r>
              <a:rPr lang="en-US" dirty="0" smtClean="0"/>
              <a:t>Unlike map</a:t>
            </a:r>
            <a:r>
              <a:rPr lang="en-US" dirty="0"/>
              <a:t>() or filter</a:t>
            </a:r>
            <a:r>
              <a:rPr lang="en-US" dirty="0" smtClean="0"/>
              <a:t>(), it does </a:t>
            </a:r>
            <a:r>
              <a:rPr lang="en-US" dirty="0"/>
              <a:t>not return a new array; it simply performs the specified action for each element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Example,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41" y="3227582"/>
            <a:ext cx="7231401" cy="24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4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</a:t>
            </a:r>
            <a:r>
              <a:rPr lang="en-US" dirty="0"/>
              <a:t>(): </a:t>
            </a:r>
            <a:r>
              <a:rPr lang="en-US" dirty="0" smtClean="0"/>
              <a:t>is </a:t>
            </a:r>
            <a:r>
              <a:rPr lang="en-US" dirty="0"/>
              <a:t>used to test whether at least one element in an array satisfies a provided condition 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</a:t>
            </a:r>
            <a:r>
              <a:rPr lang="en-US" dirty="0"/>
              <a:t>stops checking as soon as it finds a match and returns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value</a:t>
            </a:r>
          </a:p>
          <a:p>
            <a:r>
              <a:rPr lang="en-US" dirty="0" smtClean="0"/>
              <a:t>Example,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135" y="3517988"/>
            <a:ext cx="7498662" cy="20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5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End of Part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134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Values &amp;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has typed </a:t>
            </a:r>
            <a:r>
              <a:rPr lang="en-US" i="1" u="sng" dirty="0"/>
              <a:t>values</a:t>
            </a:r>
            <a:r>
              <a:rPr lang="en-US" dirty="0"/>
              <a:t>, not typed</a:t>
            </a:r>
            <a:r>
              <a:rPr lang="en-US" i="1" dirty="0"/>
              <a:t> variables</a:t>
            </a:r>
            <a:r>
              <a:rPr lang="en-US" dirty="0"/>
              <a:t>. </a:t>
            </a:r>
            <a:r>
              <a:rPr lang="en-US" dirty="0" smtClean="0"/>
              <a:t>I.e</a:t>
            </a:r>
            <a:r>
              <a:rPr lang="en-US" dirty="0"/>
              <a:t>., Only </a:t>
            </a:r>
            <a:r>
              <a:rPr lang="en-US" u="sng" dirty="0"/>
              <a:t>values</a:t>
            </a:r>
            <a:r>
              <a:rPr lang="en-US" dirty="0"/>
              <a:t> have types in </a:t>
            </a:r>
            <a:r>
              <a:rPr lang="en-US" dirty="0" smtClean="0"/>
              <a:t>JavaScript</a:t>
            </a:r>
          </a:p>
          <a:p>
            <a:r>
              <a:rPr lang="en-US" dirty="0" smtClean="0"/>
              <a:t>Example,</a:t>
            </a:r>
          </a:p>
          <a:p>
            <a:pPr lvl="2"/>
            <a:r>
              <a:rPr lang="en-US" sz="2400" dirty="0"/>
              <a:t>var </a:t>
            </a:r>
            <a:r>
              <a:rPr lang="en-US" sz="2400" dirty="0" err="1" smtClean="0"/>
              <a:t>att</a:t>
            </a:r>
            <a:r>
              <a:rPr lang="en-US" sz="2400" dirty="0" smtClean="0"/>
              <a:t>;</a:t>
            </a:r>
            <a:endParaRPr lang="en-US" sz="2400" dirty="0"/>
          </a:p>
          <a:p>
            <a:pPr lvl="2"/>
            <a:r>
              <a:rPr lang="en-US" sz="2400" b="1" dirty="0" err="1"/>
              <a:t>typeof</a:t>
            </a:r>
            <a:r>
              <a:rPr lang="en-US" sz="2400" dirty="0"/>
              <a:t> </a:t>
            </a:r>
            <a:r>
              <a:rPr lang="en-US" sz="2400" dirty="0" smtClean="0"/>
              <a:t> </a:t>
            </a:r>
            <a:r>
              <a:rPr lang="en-US" sz="2400" dirty="0" err="1" smtClean="0"/>
              <a:t>att</a:t>
            </a:r>
            <a:r>
              <a:rPr lang="en-US" sz="2400" dirty="0" smtClean="0"/>
              <a:t>;               </a:t>
            </a:r>
            <a:r>
              <a:rPr lang="en-US" sz="2400" dirty="0"/>
              <a:t>// </a:t>
            </a:r>
            <a:r>
              <a:rPr lang="en-US" sz="2400" i="1" dirty="0"/>
              <a:t>"undefined"</a:t>
            </a:r>
          </a:p>
          <a:p>
            <a:pPr lvl="1"/>
            <a:endParaRPr lang="en-US" sz="200" dirty="0"/>
          </a:p>
          <a:p>
            <a:pPr lvl="2"/>
            <a:r>
              <a:rPr lang="en-US" sz="2400" dirty="0" err="1" smtClean="0"/>
              <a:t>att</a:t>
            </a:r>
            <a:r>
              <a:rPr lang="en-US" sz="2400" dirty="0" smtClean="0"/>
              <a:t> </a:t>
            </a:r>
            <a:r>
              <a:rPr lang="en-US" sz="2400" dirty="0"/>
              <a:t>= "hello world";</a:t>
            </a:r>
          </a:p>
          <a:p>
            <a:pPr lvl="2"/>
            <a:r>
              <a:rPr lang="en-US" sz="2400" b="1" dirty="0" err="1"/>
              <a:t>typeof</a:t>
            </a:r>
            <a:r>
              <a:rPr lang="en-US" sz="2400" b="1" dirty="0"/>
              <a:t> </a:t>
            </a:r>
            <a:r>
              <a:rPr lang="en-US" sz="2400" b="1" dirty="0" smtClean="0"/>
              <a:t> </a:t>
            </a:r>
            <a:r>
              <a:rPr lang="en-US" sz="2400" dirty="0" err="1" smtClean="0"/>
              <a:t>att</a:t>
            </a:r>
            <a:r>
              <a:rPr lang="en-US" sz="2400" dirty="0" smtClean="0"/>
              <a:t>;               // </a:t>
            </a:r>
            <a:r>
              <a:rPr lang="en-US" sz="2400" i="1" dirty="0"/>
              <a:t>"</a:t>
            </a:r>
            <a:r>
              <a:rPr lang="en-US" sz="2400" i="1" dirty="0" smtClean="0"/>
              <a:t>string“</a:t>
            </a:r>
          </a:p>
          <a:p>
            <a:r>
              <a:rPr lang="en-US" dirty="0"/>
              <a:t> </a:t>
            </a:r>
            <a:r>
              <a:rPr lang="en-US" dirty="0" err="1"/>
              <a:t>Typeof</a:t>
            </a:r>
            <a:r>
              <a:rPr lang="en-US" dirty="0"/>
              <a:t> is an operator used for type checking and returns the data type of the operand passed to it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644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types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defines </a:t>
            </a:r>
            <a:r>
              <a:rPr lang="en-US" dirty="0" smtClean="0"/>
              <a:t>eight </a:t>
            </a:r>
            <a:r>
              <a:rPr lang="en-US" dirty="0"/>
              <a:t>built-in types: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umber</a:t>
            </a:r>
          </a:p>
          <a:p>
            <a:pPr lvl="1"/>
            <a:r>
              <a:rPr lang="en-US" dirty="0" err="1" smtClean="0"/>
              <a:t>bigint</a:t>
            </a:r>
            <a:endParaRPr lang="en-US" dirty="0"/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/>
              <a:t>null</a:t>
            </a:r>
          </a:p>
          <a:p>
            <a:pPr lvl="1"/>
            <a:r>
              <a:rPr lang="en-US" dirty="0"/>
              <a:t>undefined</a:t>
            </a:r>
          </a:p>
          <a:p>
            <a:pPr lvl="1"/>
            <a:r>
              <a:rPr lang="en-US" dirty="0" err="1"/>
              <a:t>boolean</a:t>
            </a:r>
            <a:endParaRPr lang="en-US" dirty="0"/>
          </a:p>
          <a:p>
            <a:pPr lvl="1"/>
            <a:r>
              <a:rPr lang="en-US" dirty="0" smtClean="0"/>
              <a:t>object</a:t>
            </a:r>
            <a:endParaRPr lang="en-US" dirty="0"/>
          </a:p>
          <a:p>
            <a:pPr lvl="1"/>
            <a:r>
              <a:rPr lang="en-US" dirty="0"/>
              <a:t>symbol -- added in ES6!</a:t>
            </a:r>
          </a:p>
          <a:p>
            <a:r>
              <a:rPr lang="en-US" dirty="0"/>
              <a:t>Note: All of these types except object are called "primitives".</a:t>
            </a:r>
          </a:p>
        </p:txBody>
      </p:sp>
    </p:spTree>
    <p:extLst>
      <p:ext uri="{BB962C8B-B14F-4D97-AF65-F5344CB8AC3E}">
        <p14:creationId xmlns:p14="http://schemas.microsoft.com/office/powerpoint/2010/main" val="264139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type represents both integer and floating point numbers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Besides </a:t>
            </a:r>
            <a:r>
              <a:rPr lang="en-US" dirty="0"/>
              <a:t>regular numbers, there are so-called “</a:t>
            </a:r>
            <a:r>
              <a:rPr lang="en-US" b="1" i="1" dirty="0"/>
              <a:t>special numeric values</a:t>
            </a:r>
            <a:r>
              <a:rPr lang="en-US" dirty="0"/>
              <a:t>” which also belong to this data type: </a:t>
            </a:r>
            <a:endParaRPr lang="en-US" dirty="0" smtClean="0"/>
          </a:p>
          <a:p>
            <a:pPr marL="777240" lvl="1" indent="-457200">
              <a:buFont typeface="+mj-lt"/>
              <a:buAutoNum type="arabicPeriod"/>
            </a:pPr>
            <a:r>
              <a:rPr lang="en-US" b="1" i="1" dirty="0"/>
              <a:t>Infinity</a:t>
            </a:r>
            <a:r>
              <a:rPr lang="en-US" dirty="0"/>
              <a:t>: represents the mathematical Infinity ∞. It is a special value that’s greater than any number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console.log( </a:t>
            </a:r>
            <a:r>
              <a:rPr lang="en-US" dirty="0"/>
              <a:t>1 / 0 ); // </a:t>
            </a:r>
            <a:r>
              <a:rPr lang="en-US" dirty="0" smtClean="0"/>
              <a:t>Infinity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onsole.log(Infinity); //Infinity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b="1" i="1" dirty="0" smtClean="0"/>
              <a:t>NaN</a:t>
            </a:r>
            <a:r>
              <a:rPr lang="en-US" dirty="0"/>
              <a:t> : represents a computational error. It is a result of an incorrect or an undefined mathematical </a:t>
            </a:r>
            <a:r>
              <a:rPr lang="en-US" dirty="0" smtClean="0"/>
              <a:t>operation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onsole.log("not </a:t>
            </a:r>
            <a:r>
              <a:rPr lang="en-US" dirty="0"/>
              <a:t>a number" / 2 ); // NaN, such division is </a:t>
            </a:r>
            <a:r>
              <a:rPr lang="en-US" dirty="0" smtClean="0"/>
              <a:t>erroneous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onsole.log( </a:t>
            </a:r>
            <a:r>
              <a:rPr lang="en-US" dirty="0"/>
              <a:t>3 * NaN ); // </a:t>
            </a:r>
            <a:r>
              <a:rPr lang="en-US" dirty="0" smtClean="0"/>
              <a:t>any </a:t>
            </a:r>
            <a:r>
              <a:rPr lang="en-US" dirty="0"/>
              <a:t>further mathematical operation on NaN returns NaN</a:t>
            </a:r>
          </a:p>
        </p:txBody>
      </p:sp>
    </p:spTree>
    <p:extLst>
      <p:ext uri="{BB962C8B-B14F-4D97-AF65-F5344CB8AC3E}">
        <p14:creationId xmlns:p14="http://schemas.microsoft.com/office/powerpoint/2010/main" val="108156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BigInt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“number” type cannot safely represent integer values larger than </a:t>
            </a:r>
            <a:r>
              <a:rPr lang="en-US" dirty="0" smtClean="0"/>
              <a:t>2</a:t>
            </a:r>
            <a:r>
              <a:rPr lang="en-US" baseline="30000" dirty="0" smtClean="0"/>
              <a:t>53</a:t>
            </a:r>
            <a:r>
              <a:rPr lang="en-US" dirty="0" smtClean="0"/>
              <a:t>-1 </a:t>
            </a:r>
            <a:r>
              <a:rPr lang="en-US" dirty="0"/>
              <a:t>(that’s </a:t>
            </a:r>
            <a:r>
              <a:rPr lang="en-US" b="1" spc="130" dirty="0" smtClean="0">
                <a:solidFill>
                  <a:srgbClr val="FF0000"/>
                </a:solidFill>
              </a:rPr>
              <a:t>9,007,199,254,740,991</a:t>
            </a:r>
            <a:r>
              <a:rPr lang="en-US" dirty="0"/>
              <a:t>), or less than </a:t>
            </a:r>
            <a:r>
              <a:rPr lang="en-US" b="1" dirty="0" smtClean="0"/>
              <a:t>-</a:t>
            </a:r>
            <a:r>
              <a:rPr lang="en-US" dirty="0" smtClean="0"/>
              <a:t>(2</a:t>
            </a:r>
            <a:r>
              <a:rPr lang="en-US" baseline="30000" dirty="0" smtClean="0"/>
              <a:t>53</a:t>
            </a:r>
            <a:r>
              <a:rPr lang="en-US" dirty="0" smtClean="0"/>
              <a:t>-1) </a:t>
            </a:r>
            <a:r>
              <a:rPr lang="en-US" dirty="0"/>
              <a:t>for negatives</a:t>
            </a:r>
            <a:r>
              <a:rPr lang="en-US" dirty="0" smtClean="0"/>
              <a:t>.</a:t>
            </a:r>
          </a:p>
          <a:p>
            <a:r>
              <a:rPr lang="en-US" dirty="0"/>
              <a:t>O</a:t>
            </a:r>
            <a:r>
              <a:rPr lang="en-US" dirty="0" smtClean="0"/>
              <a:t>utside </a:t>
            </a:r>
            <a:r>
              <a:rPr lang="en-US" dirty="0"/>
              <a:t>of the safe integer range </a:t>
            </a:r>
            <a:r>
              <a:rPr lang="en-US" dirty="0" smtClean="0"/>
              <a:t>there’ll </a:t>
            </a:r>
            <a:r>
              <a:rPr lang="en-US" dirty="0"/>
              <a:t>be a </a:t>
            </a:r>
            <a:r>
              <a:rPr lang="en-US" i="1" dirty="0"/>
              <a:t>precision </a:t>
            </a:r>
            <a:r>
              <a:rPr lang="en-US" i="1" dirty="0" smtClean="0"/>
              <a:t>error. </a:t>
            </a:r>
            <a:r>
              <a:rPr lang="en-US" dirty="0" smtClean="0"/>
              <a:t>For </a:t>
            </a:r>
            <a:r>
              <a:rPr lang="en-US" dirty="0"/>
              <a:t>example, </a:t>
            </a:r>
            <a:r>
              <a:rPr lang="en-US" dirty="0" smtClean="0"/>
              <a:t>the following </a:t>
            </a:r>
            <a:r>
              <a:rPr lang="en-US" dirty="0"/>
              <a:t>two numbers </a:t>
            </a:r>
            <a:r>
              <a:rPr lang="en-US" dirty="0" smtClean="0"/>
              <a:t>are </a:t>
            </a:r>
            <a:r>
              <a:rPr lang="en-US" dirty="0"/>
              <a:t>the same:</a:t>
            </a:r>
            <a:endParaRPr lang="en-US" dirty="0" smtClean="0"/>
          </a:p>
          <a:p>
            <a:pPr lvl="1"/>
            <a:r>
              <a:rPr lang="en-US" sz="2200" dirty="0"/>
              <a:t>console.log(9007199254740991 </a:t>
            </a:r>
            <a:r>
              <a:rPr lang="en-US" sz="2200" b="1" dirty="0"/>
              <a:t>+ 1</a:t>
            </a:r>
            <a:r>
              <a:rPr lang="en-US" sz="2200" dirty="0"/>
              <a:t>); // 9007199254740992</a:t>
            </a:r>
          </a:p>
          <a:p>
            <a:pPr lvl="1"/>
            <a:r>
              <a:rPr lang="en-US" sz="2200" dirty="0"/>
              <a:t>console.log(9007199254740991 </a:t>
            </a:r>
            <a:r>
              <a:rPr lang="en-US" sz="2200" b="1" dirty="0"/>
              <a:t>+ 2</a:t>
            </a:r>
            <a:r>
              <a:rPr lang="en-US" sz="2200" dirty="0"/>
              <a:t>); // </a:t>
            </a:r>
            <a:r>
              <a:rPr lang="en-US" sz="2200" dirty="0" smtClean="0"/>
              <a:t>9007199254740992</a:t>
            </a:r>
          </a:p>
          <a:p>
            <a:r>
              <a:rPr lang="en-US" dirty="0"/>
              <a:t>BigInt type </a:t>
            </a:r>
            <a:r>
              <a:rPr lang="en-US" dirty="0" smtClean="0"/>
              <a:t>can represent </a:t>
            </a:r>
            <a:r>
              <a:rPr lang="en-US" dirty="0"/>
              <a:t>integers of </a:t>
            </a:r>
            <a:r>
              <a:rPr lang="en-US" dirty="0" smtClean="0"/>
              <a:t>very long length.</a:t>
            </a:r>
          </a:p>
          <a:p>
            <a:r>
              <a:rPr lang="en-US" dirty="0" smtClean="0"/>
              <a:t>A BigInt value is created by appending n to the end of an integer:</a:t>
            </a:r>
          </a:p>
          <a:p>
            <a:pPr lvl="1"/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/>
              <a:t>bigInt</a:t>
            </a:r>
            <a:r>
              <a:rPr lang="en-US" dirty="0"/>
              <a:t> = 1234567890123456789012345678901234567890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273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JavaScript string is zero or more characters written inside quotes</a:t>
            </a:r>
            <a:r>
              <a:rPr lang="en-US" dirty="0" smtClean="0"/>
              <a:t>.</a:t>
            </a:r>
          </a:p>
          <a:p>
            <a:r>
              <a:rPr lang="en-US" dirty="0"/>
              <a:t>In JavaScript, there are 3 types of quotes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i="1" dirty="0" smtClean="0"/>
              <a:t>Double </a:t>
            </a:r>
            <a:r>
              <a:rPr lang="en-US" i="1" dirty="0"/>
              <a:t>quotes</a:t>
            </a:r>
            <a:r>
              <a:rPr lang="en-US" dirty="0"/>
              <a:t>: </a:t>
            </a:r>
            <a:r>
              <a:rPr lang="en-US" dirty="0" smtClean="0"/>
              <a:t>let </a:t>
            </a:r>
            <a:r>
              <a:rPr lang="en-US" dirty="0" err="1" smtClean="0"/>
              <a:t>str</a:t>
            </a:r>
            <a:r>
              <a:rPr lang="en-US" dirty="0" smtClean="0"/>
              <a:t>="Hello“;</a:t>
            </a:r>
            <a:endParaRPr lang="en-US" dirty="0"/>
          </a:p>
          <a:p>
            <a:pPr lvl="1"/>
            <a:r>
              <a:rPr lang="en-US" i="1" dirty="0" smtClean="0"/>
              <a:t>Single </a:t>
            </a:r>
            <a:r>
              <a:rPr lang="en-US" i="1" dirty="0"/>
              <a:t>quotes</a:t>
            </a:r>
            <a:r>
              <a:rPr lang="en-US" dirty="0"/>
              <a:t>: </a:t>
            </a:r>
            <a:r>
              <a:rPr lang="en-US" dirty="0" smtClean="0"/>
              <a:t>let str2 = 'Hello‘;</a:t>
            </a:r>
            <a:endParaRPr lang="en-US" dirty="0"/>
          </a:p>
          <a:p>
            <a:pPr lvl="1"/>
            <a:r>
              <a:rPr lang="en-US" i="1" dirty="0" err="1" smtClean="0"/>
              <a:t>Backticks</a:t>
            </a:r>
            <a:r>
              <a:rPr lang="en-US" dirty="0"/>
              <a:t>: </a:t>
            </a:r>
            <a:r>
              <a:rPr lang="en-US" dirty="0" smtClean="0"/>
              <a:t>let str3=</a:t>
            </a:r>
            <a:r>
              <a:rPr lang="en-US" b="1" dirty="0" smtClean="0">
                <a:solidFill>
                  <a:srgbClr val="0070C0"/>
                </a:solidFill>
              </a:rPr>
              <a:t>`</a:t>
            </a:r>
            <a:r>
              <a:rPr lang="en-US" dirty="0" smtClean="0"/>
              <a:t>Hello</a:t>
            </a:r>
            <a:r>
              <a:rPr lang="en-US" b="1" dirty="0" smtClean="0">
                <a:solidFill>
                  <a:srgbClr val="0070C0"/>
                </a:solidFill>
              </a:rPr>
              <a:t>`</a:t>
            </a:r>
            <a:r>
              <a:rPr lang="en-US" dirty="0" smtClean="0"/>
              <a:t>;</a:t>
            </a:r>
          </a:p>
          <a:p>
            <a:r>
              <a:rPr lang="en-US" dirty="0"/>
              <a:t>Double and single quotes are “simple” quotes</a:t>
            </a:r>
            <a:r>
              <a:rPr lang="en-US" dirty="0" smtClean="0"/>
              <a:t>. They are almost the same</a:t>
            </a:r>
          </a:p>
          <a:p>
            <a:r>
              <a:rPr lang="en-US" dirty="0" err="1" smtClean="0"/>
              <a:t>Backticks</a:t>
            </a:r>
            <a:r>
              <a:rPr lang="en-US" dirty="0" smtClean="0"/>
              <a:t> allow </a:t>
            </a:r>
            <a:r>
              <a:rPr lang="en-US" dirty="0"/>
              <a:t>us to embed variables and expressions into a string by wrapping them in </a:t>
            </a:r>
            <a:r>
              <a:rPr lang="en-US" b="1" dirty="0">
                <a:solidFill>
                  <a:srgbClr val="0070C0"/>
                </a:solidFill>
              </a:rPr>
              <a:t>${</a:t>
            </a:r>
            <a:r>
              <a:rPr lang="en-US" dirty="0">
                <a:solidFill>
                  <a:srgbClr val="0070C0"/>
                </a:solidFill>
              </a:rPr>
              <a:t>…</a:t>
            </a:r>
            <a:r>
              <a:rPr lang="en-US" b="1" dirty="0">
                <a:solidFill>
                  <a:srgbClr val="0070C0"/>
                </a:solidFill>
              </a:rPr>
              <a:t>}</a:t>
            </a:r>
            <a:r>
              <a:rPr lang="en-US" dirty="0"/>
              <a:t>, for </a:t>
            </a:r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console.log( </a:t>
            </a:r>
            <a:r>
              <a:rPr lang="en-US" dirty="0"/>
              <a:t>`Hello, ${name}!` </a:t>
            </a:r>
            <a:r>
              <a:rPr lang="en-US" dirty="0" smtClean="0"/>
              <a:t>); //name is a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4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“null”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the null </a:t>
            </a:r>
            <a:r>
              <a:rPr lang="en-US" sz="2400" dirty="0" smtClean="0"/>
              <a:t>type, there </a:t>
            </a:r>
            <a:r>
              <a:rPr lang="en-US" sz="2400" dirty="0"/>
              <a:t>is one and only one value: </a:t>
            </a:r>
            <a:r>
              <a:rPr lang="en-US" sz="2400" b="1" dirty="0"/>
              <a:t>null</a:t>
            </a:r>
            <a:r>
              <a:rPr lang="en-US" sz="2400" dirty="0"/>
              <a:t> . So </a:t>
            </a:r>
            <a:r>
              <a:rPr lang="en-US" sz="2400" dirty="0" smtClean="0"/>
              <a:t>the </a:t>
            </a:r>
            <a:r>
              <a:rPr lang="en-US" sz="2400" dirty="0"/>
              <a:t>label is both its </a:t>
            </a:r>
            <a:r>
              <a:rPr lang="en-US" sz="2400" b="1" dirty="0"/>
              <a:t>type</a:t>
            </a:r>
            <a:r>
              <a:rPr lang="en-US" sz="2400" dirty="0"/>
              <a:t> and </a:t>
            </a:r>
            <a:r>
              <a:rPr lang="en-US" sz="2400" dirty="0" smtClean="0"/>
              <a:t>its </a:t>
            </a:r>
            <a:r>
              <a:rPr lang="en-US" sz="2400" b="1" dirty="0" smtClean="0"/>
              <a:t>value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let age = </a:t>
            </a:r>
            <a:r>
              <a:rPr lang="en-US" sz="2400" b="1" dirty="0"/>
              <a:t>null</a:t>
            </a:r>
            <a:r>
              <a:rPr lang="en-US" sz="2400" dirty="0" smtClean="0"/>
              <a:t>;</a:t>
            </a:r>
            <a:endParaRPr lang="en-US" sz="2400" dirty="0"/>
          </a:p>
          <a:p>
            <a:pPr lvl="1"/>
            <a:r>
              <a:rPr lang="en-US" dirty="0"/>
              <a:t>In JavaScript, null is not a “reference to a non-existing object” or a “null pointer” like in some other languages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It’s just a special value which represents “nothing”, “empty” or “value unknown</a:t>
            </a:r>
            <a:r>
              <a:rPr lang="en-US" dirty="0" smtClean="0"/>
              <a:t>”.</a:t>
            </a:r>
            <a:endParaRPr lang="en-US" dirty="0"/>
          </a:p>
          <a:p>
            <a:pPr lvl="1"/>
            <a:r>
              <a:rPr lang="en-US" dirty="0"/>
              <a:t>The code above states that age is unknown</a:t>
            </a:r>
            <a:r>
              <a:rPr lang="en-US" dirty="0" smtClean="0"/>
              <a:t>.</a:t>
            </a:r>
          </a:p>
          <a:p>
            <a:r>
              <a:rPr lang="en-US" sz="2400" dirty="0" smtClean="0"/>
              <a:t>The </a:t>
            </a:r>
            <a:r>
              <a:rPr lang="en-US" sz="2400" b="1" dirty="0" err="1">
                <a:solidFill>
                  <a:srgbClr val="FF0000"/>
                </a:solidFill>
              </a:rPr>
              <a:t>typeof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operator for “null”, </a:t>
            </a:r>
            <a:r>
              <a:rPr lang="en-US" sz="2400" dirty="0"/>
              <a:t>returns "object" </a:t>
            </a:r>
            <a:r>
              <a:rPr lang="en-US" sz="2400" i="1" dirty="0"/>
              <a:t>– this is an error in the language, it’s not actually an object.</a:t>
            </a:r>
          </a:p>
        </p:txBody>
      </p:sp>
    </p:spTree>
    <p:extLst>
      <p:ext uri="{BB962C8B-B14F-4D97-AF65-F5344CB8AC3E}">
        <p14:creationId xmlns:p14="http://schemas.microsoft.com/office/powerpoint/2010/main" val="2158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“undefined” value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special value undefined also </a:t>
            </a:r>
            <a:r>
              <a:rPr lang="en-US" dirty="0" smtClean="0"/>
              <a:t>a </a:t>
            </a:r>
            <a:r>
              <a:rPr lang="en-US" dirty="0"/>
              <a:t>type of its own, just like null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meaning of undefined is “</a:t>
            </a:r>
            <a:r>
              <a:rPr lang="en-US" b="1" dirty="0"/>
              <a:t>value is not assigned</a:t>
            </a:r>
            <a:r>
              <a:rPr lang="en-US" dirty="0" smtClean="0"/>
              <a:t>”.</a:t>
            </a:r>
            <a:endParaRPr lang="en-US" dirty="0"/>
          </a:p>
          <a:p>
            <a:r>
              <a:rPr lang="en-US" dirty="0"/>
              <a:t>If a variable is declared, but not assigned, then its value is undefined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let age</a:t>
            </a:r>
            <a:r>
              <a:rPr lang="en-US" dirty="0" smtClean="0"/>
              <a:t>;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en-US" dirty="0" smtClean="0"/>
              <a:t>onsole.log(age</a:t>
            </a:r>
            <a:r>
              <a:rPr lang="en-US" dirty="0"/>
              <a:t>); // shows "</a:t>
            </a:r>
            <a:r>
              <a:rPr lang="en-US" dirty="0" smtClean="0"/>
              <a:t>undefined“</a:t>
            </a:r>
          </a:p>
          <a:p>
            <a:r>
              <a:rPr lang="en-US" dirty="0"/>
              <a:t>Both undefined and null are often taken to be interchangeable as either "empty" </a:t>
            </a:r>
            <a:r>
              <a:rPr lang="en-US" dirty="0" smtClean="0"/>
              <a:t>values or </a:t>
            </a:r>
            <a:r>
              <a:rPr lang="en-US" dirty="0"/>
              <a:t>"non" values. </a:t>
            </a:r>
            <a:r>
              <a:rPr lang="en-US" dirty="0" smtClean="0"/>
              <a:t>But they can also be distinguished as,</a:t>
            </a:r>
          </a:p>
          <a:p>
            <a:pPr lvl="1"/>
            <a:r>
              <a:rPr lang="en-US" i="1" dirty="0" smtClean="0"/>
              <a:t>null </a:t>
            </a:r>
            <a:r>
              <a:rPr lang="en-US" i="1" dirty="0"/>
              <a:t>is an empty value</a:t>
            </a:r>
          </a:p>
          <a:p>
            <a:pPr lvl="1"/>
            <a:r>
              <a:rPr lang="en-US" i="1" dirty="0"/>
              <a:t>undefined is a missing </a:t>
            </a:r>
            <a:r>
              <a:rPr lang="en-US" i="1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67707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“undefined” value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dirty="0" smtClean="0"/>
              <a:t>A </a:t>
            </a:r>
            <a:r>
              <a:rPr lang="en-US" dirty="0"/>
              <a:t>return statement with no value (return;) implicitly returns </a:t>
            </a:r>
            <a:r>
              <a:rPr lang="en-US" b="1" dirty="0">
                <a:solidFill>
                  <a:srgbClr val="FF0000"/>
                </a:solidFill>
              </a:rPr>
              <a:t>undefined</a:t>
            </a:r>
            <a:r>
              <a:rPr lang="en-US" dirty="0"/>
              <a:t>.</a:t>
            </a:r>
          </a:p>
          <a:p>
            <a:r>
              <a:rPr lang="en-US" dirty="0" smtClean="0"/>
              <a:t>Accessing </a:t>
            </a:r>
            <a:r>
              <a:rPr lang="en-US" dirty="0"/>
              <a:t>a nonexistent object property (</a:t>
            </a:r>
            <a:r>
              <a:rPr lang="en-US" dirty="0" err="1"/>
              <a:t>obj.iDontExist</a:t>
            </a:r>
            <a:r>
              <a:rPr lang="en-US" dirty="0"/>
              <a:t>) returns </a:t>
            </a:r>
            <a:r>
              <a:rPr lang="en-US" b="1" dirty="0">
                <a:solidFill>
                  <a:srgbClr val="FF0000"/>
                </a:solidFill>
              </a:rPr>
              <a:t>undefined</a:t>
            </a:r>
            <a:r>
              <a:rPr lang="en-US" dirty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variable declaration without initialization (let x;) implicitly initializes the variable to </a:t>
            </a:r>
            <a:r>
              <a:rPr lang="en-US" b="1" dirty="0">
                <a:solidFill>
                  <a:srgbClr val="FF0000"/>
                </a:solidFill>
              </a:rPr>
              <a:t>undefined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17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is dynamic typing, and how does it differ from static typing in other programming languages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three </a:t>
            </a:r>
            <a:r>
              <a:rPr lang="en-US" dirty="0" smtClean="0"/>
              <a:t>types </a:t>
            </a:r>
            <a:r>
              <a:rPr lang="en-US" dirty="0"/>
              <a:t>of variable declarations in JavaScript, and how do they differ in terms of scope and initialization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would be returned after the following operation?</a:t>
            </a:r>
          </a:p>
          <a:p>
            <a:pPr lvl="2"/>
            <a:r>
              <a:rPr lang="en-US" sz="2400" dirty="0"/>
              <a:t>var </a:t>
            </a:r>
            <a:r>
              <a:rPr lang="en-US" sz="2400" dirty="0" smtClean="0"/>
              <a:t>x;</a:t>
            </a:r>
          </a:p>
          <a:p>
            <a:pPr lvl="2"/>
            <a:r>
              <a:rPr lang="en-US" sz="2400" dirty="0"/>
              <a:t>x</a:t>
            </a:r>
            <a:r>
              <a:rPr lang="en-US" sz="2400" dirty="0" smtClean="0"/>
              <a:t>=22.3;</a:t>
            </a:r>
            <a:endParaRPr lang="en-US" sz="2400" dirty="0"/>
          </a:p>
          <a:p>
            <a:pPr lvl="2"/>
            <a:r>
              <a:rPr lang="en-US" sz="2400" b="1" dirty="0" err="1"/>
              <a:t>typeof</a:t>
            </a:r>
            <a:r>
              <a:rPr lang="en-US" sz="2400" dirty="0"/>
              <a:t>  </a:t>
            </a:r>
            <a:r>
              <a:rPr lang="en-US" sz="2400" dirty="0" smtClean="0"/>
              <a:t>x;               </a:t>
            </a:r>
            <a:endParaRPr lang="en-US" sz="2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a String</a:t>
            </a:r>
            <a:r>
              <a:rPr lang="en-US" dirty="0"/>
              <a:t>, number, </a:t>
            </a:r>
            <a:r>
              <a:rPr lang="en-US" dirty="0" err="1"/>
              <a:t>boolean</a:t>
            </a:r>
            <a:r>
              <a:rPr lang="en-US" dirty="0"/>
              <a:t>, null and undefined </a:t>
            </a:r>
            <a:r>
              <a:rPr lang="en-US" dirty="0" smtClean="0"/>
              <a:t>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 concept of client-side scripting and its role in web </a:t>
            </a:r>
            <a:r>
              <a:rPr lang="en-US" dirty="0" smtClean="0"/>
              <a:t>development</a:t>
            </a:r>
            <a:endParaRPr lang="en-US" dirty="0"/>
          </a:p>
          <a:p>
            <a:r>
              <a:rPr lang="en-US" dirty="0" smtClean="0"/>
              <a:t>Use JavaScript variables</a:t>
            </a:r>
            <a:r>
              <a:rPr lang="en-US" dirty="0"/>
              <a:t>, operators, and control structures to create dynamic web content.</a:t>
            </a:r>
          </a:p>
          <a:p>
            <a:r>
              <a:rPr lang="en-US" dirty="0"/>
              <a:t>Handle user interactions and events using JavaScript event listeners.</a:t>
            </a:r>
          </a:p>
          <a:p>
            <a:r>
              <a:rPr lang="en-US" dirty="0"/>
              <a:t>Implement form validation </a:t>
            </a:r>
            <a:r>
              <a:rPr lang="en-US" dirty="0" smtClean="0"/>
              <a:t>for </a:t>
            </a:r>
            <a:r>
              <a:rPr lang="en-US" dirty="0"/>
              <a:t>user input handling.</a:t>
            </a:r>
          </a:p>
          <a:p>
            <a:r>
              <a:rPr lang="en-US" dirty="0" smtClean="0"/>
              <a:t>Create </a:t>
            </a:r>
            <a:r>
              <a:rPr lang="en-US" dirty="0"/>
              <a:t>dynamic content using JavaScript to manipulate DOM </a:t>
            </a:r>
            <a:r>
              <a:rPr lang="en-US" dirty="0" smtClean="0"/>
              <a:t>elements</a:t>
            </a:r>
            <a:endParaRPr lang="en-US" dirty="0"/>
          </a:p>
          <a:p>
            <a:r>
              <a:rPr lang="en-US" dirty="0" smtClean="0"/>
              <a:t>Apply </a:t>
            </a:r>
            <a:r>
              <a:rPr lang="en-US" dirty="0"/>
              <a:t>filters and transitions to web page elements to enhance visual effects and interactivity.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 Data 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b="1" dirty="0">
                <a:solidFill>
                  <a:srgbClr val="0070C0"/>
                </a:solidFill>
              </a:rPr>
              <a:t>eight</a:t>
            </a:r>
            <a:r>
              <a:rPr lang="en-US" dirty="0"/>
              <a:t> data types in JavaScript. </a:t>
            </a:r>
            <a:endParaRPr lang="en-US" dirty="0" smtClean="0"/>
          </a:p>
          <a:p>
            <a:pPr lvl="1"/>
            <a:r>
              <a:rPr lang="en-US" dirty="0" smtClean="0"/>
              <a:t>Seven </a:t>
            </a:r>
            <a:r>
              <a:rPr lang="en-US" dirty="0"/>
              <a:t>of them are called “primitive”, </a:t>
            </a:r>
            <a:r>
              <a:rPr lang="en-US" dirty="0" smtClean="0"/>
              <a:t>because </a:t>
            </a:r>
            <a:r>
              <a:rPr lang="en-US" dirty="0"/>
              <a:t>their values can contain only a </a:t>
            </a:r>
            <a:r>
              <a:rPr lang="en-US" b="1" u="sng" dirty="0"/>
              <a:t>single </a:t>
            </a:r>
            <a:r>
              <a:rPr lang="en-US" b="1" u="sng" dirty="0" smtClean="0"/>
              <a:t>value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contrast, objects are used to </a:t>
            </a:r>
            <a:r>
              <a:rPr lang="en-US" i="1" u="sng" dirty="0"/>
              <a:t>store collections of data</a:t>
            </a:r>
            <a:r>
              <a:rPr lang="en-US" i="1" dirty="0"/>
              <a:t> </a:t>
            </a:r>
            <a:r>
              <a:rPr lang="en-US" dirty="0"/>
              <a:t>and more complex entities</a:t>
            </a:r>
            <a:r>
              <a:rPr lang="en-US" dirty="0" smtClean="0"/>
              <a:t>.</a:t>
            </a:r>
          </a:p>
          <a:p>
            <a:r>
              <a:rPr lang="en-US" dirty="0"/>
              <a:t>The object type refers to a compound value where you can set </a:t>
            </a:r>
            <a:r>
              <a:rPr lang="en-US" u="sng" dirty="0"/>
              <a:t>properties</a:t>
            </a:r>
            <a:r>
              <a:rPr lang="en-US" dirty="0"/>
              <a:t> that each hold their own values of any type</a:t>
            </a:r>
            <a:r>
              <a:rPr lang="en-US" dirty="0" smtClean="0"/>
              <a:t>.</a:t>
            </a:r>
          </a:p>
          <a:p>
            <a:r>
              <a:rPr lang="en-US" dirty="0"/>
              <a:t>An empty object (“empty cabinet”) can be created using one of two syntaxes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let user = new Object(); // "object constructor" syntax</a:t>
            </a:r>
          </a:p>
          <a:p>
            <a:pPr lvl="1"/>
            <a:r>
              <a:rPr lang="en-US" dirty="0"/>
              <a:t>let user = {};  // "object literal" syntax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528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Object Data type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property has a key (also known as “name” or “identifier”) before the colon ":" and a value to the right of it.</a:t>
            </a:r>
            <a:endParaRPr lang="en-US" dirty="0" smtClean="0"/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{</a:t>
            </a:r>
          </a:p>
          <a:p>
            <a:pPr lvl="2"/>
            <a:r>
              <a:rPr lang="en-US" dirty="0" smtClean="0"/>
              <a:t>a: "hello world",</a:t>
            </a:r>
          </a:p>
          <a:p>
            <a:pPr lvl="2"/>
            <a:r>
              <a:rPr lang="en-US" dirty="0" smtClean="0"/>
              <a:t>b: 42,</a:t>
            </a:r>
          </a:p>
          <a:p>
            <a:pPr lvl="2"/>
            <a:r>
              <a:rPr lang="en-US" dirty="0" smtClean="0"/>
              <a:t>c: true };</a:t>
            </a:r>
          </a:p>
          <a:p>
            <a:r>
              <a:rPr lang="en-US" dirty="0" smtClean="0"/>
              <a:t>Properties can either be accessed with dot notation (i.e., </a:t>
            </a:r>
            <a:r>
              <a:rPr lang="en-US" b="1" dirty="0" err="1" smtClean="0"/>
              <a:t>obj.a</a:t>
            </a:r>
            <a:r>
              <a:rPr lang="en-US" dirty="0" smtClean="0"/>
              <a:t>) or bracket notation (i.e., </a:t>
            </a:r>
            <a:r>
              <a:rPr lang="en-US" b="1" dirty="0" err="1" smtClean="0"/>
              <a:t>obj</a:t>
            </a:r>
            <a:r>
              <a:rPr lang="en-US" b="1" dirty="0" smtClean="0"/>
              <a:t>["a"]</a:t>
            </a:r>
            <a:r>
              <a:rPr lang="en-US" dirty="0" smtClean="0"/>
              <a:t>)</a:t>
            </a:r>
            <a:r>
              <a:rPr lang="en-US" sz="2000" i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/>
            <a:r>
              <a:rPr lang="en-US" sz="2200" dirty="0" err="1" smtClean="0"/>
              <a:t>obj.a</a:t>
            </a:r>
            <a:r>
              <a:rPr lang="en-US" sz="2200" dirty="0" smtClean="0"/>
              <a:t>;      // "hello world"</a:t>
            </a:r>
          </a:p>
          <a:p>
            <a:pPr lvl="1"/>
            <a:r>
              <a:rPr lang="en-US" sz="2200" dirty="0" err="1" smtClean="0"/>
              <a:t>obj.b</a:t>
            </a:r>
            <a:r>
              <a:rPr lang="en-US" sz="2200" dirty="0" smtClean="0"/>
              <a:t>;      // 42</a:t>
            </a:r>
          </a:p>
          <a:p>
            <a:pPr lvl="1"/>
            <a:r>
              <a:rPr lang="en-US" sz="2200" dirty="0" err="1" smtClean="0"/>
              <a:t>obj.c</a:t>
            </a:r>
            <a:r>
              <a:rPr lang="en-US" sz="2200" dirty="0" smtClean="0"/>
              <a:t>;      // true</a:t>
            </a:r>
          </a:p>
        </p:txBody>
      </p:sp>
    </p:spTree>
    <p:extLst>
      <p:ext uri="{BB962C8B-B14F-4D97-AF65-F5344CB8AC3E}">
        <p14:creationId xmlns:p14="http://schemas.microsoft.com/office/powerpoint/2010/main" val="357293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object named </a:t>
            </a:r>
            <a:r>
              <a:rPr lang="en-US" b="1" dirty="0"/>
              <a:t>book</a:t>
            </a:r>
            <a:r>
              <a:rPr lang="en-US" dirty="0"/>
              <a:t> with properties for </a:t>
            </a:r>
            <a:r>
              <a:rPr lang="en-US" i="1" dirty="0"/>
              <a:t>title, author, and pages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new property genre to the book object and set its value to "Fiction</a:t>
            </a:r>
            <a:r>
              <a:rPr lang="en-US" dirty="0" smtClean="0"/>
              <a:t>".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the author property of the book object using both dot notation and bracket notation.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pages property of the book object to 500.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the genre property from the book object.</a:t>
            </a:r>
          </a:p>
        </p:txBody>
      </p:sp>
    </p:spTree>
    <p:extLst>
      <p:ext uri="{BB962C8B-B14F-4D97-AF65-F5344CB8AC3E}">
        <p14:creationId xmlns:p14="http://schemas.microsoft.com/office/powerpoint/2010/main" val="383929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Symbol is a unique and immutable primitive value and may be used as the key of an Object </a:t>
            </a:r>
            <a:r>
              <a:rPr lang="en-US" sz="2400" dirty="0" smtClean="0"/>
              <a:t>property. 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purpose of symbols is to create unique property keys that are guaranteed not to clash with keys from other code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To create a new primitive Symbol, you write Symbol() with an optional string as its description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41" y="4018280"/>
            <a:ext cx="5904213" cy="14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5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When </a:t>
            </a:r>
            <a:r>
              <a:rPr lang="en-US" sz="2400" dirty="0"/>
              <a:t>you call </a:t>
            </a:r>
            <a:r>
              <a:rPr lang="en-US" sz="2400" b="1" dirty="0">
                <a:solidFill>
                  <a:srgbClr val="00B0F0"/>
                </a:solidFill>
              </a:rPr>
              <a:t>Symbol()</a:t>
            </a:r>
            <a:r>
              <a:rPr lang="en-US" sz="2400" dirty="0"/>
              <a:t>, it returns a </a:t>
            </a:r>
            <a:r>
              <a:rPr lang="en-US" sz="2400" b="1" dirty="0">
                <a:solidFill>
                  <a:srgbClr val="00B050"/>
                </a:solidFill>
              </a:rPr>
              <a:t>symbol primitive</a:t>
            </a:r>
            <a:r>
              <a:rPr lang="en-US" sz="2400" dirty="0" smtClean="0"/>
              <a:t>,</a:t>
            </a:r>
            <a:endParaRPr lang="en-US" sz="2400" dirty="0"/>
          </a:p>
          <a:p>
            <a:pPr lvl="1"/>
            <a:r>
              <a:rPr lang="en-US" sz="2000" dirty="0"/>
              <a:t>A primitive is a basic value (like a number, string, or </a:t>
            </a:r>
            <a:r>
              <a:rPr lang="en-US" sz="2000" dirty="0" err="1"/>
              <a:t>boolean</a:t>
            </a:r>
            <a:r>
              <a:rPr lang="en-US" sz="2000" dirty="0"/>
              <a:t>). </a:t>
            </a:r>
            <a:endParaRPr lang="en-US" sz="2000" dirty="0" smtClean="0"/>
          </a:p>
          <a:p>
            <a:pPr lvl="1"/>
            <a:r>
              <a:rPr lang="en-US" sz="2000" dirty="0" smtClean="0"/>
              <a:t>Symbols </a:t>
            </a:r>
            <a:r>
              <a:rPr lang="en-US" sz="2000" dirty="0"/>
              <a:t>are neither objects nor strings but have their own type: "symbol</a:t>
            </a:r>
            <a:r>
              <a:rPr lang="en-US" sz="2000" dirty="0" smtClean="0"/>
              <a:t>".</a:t>
            </a:r>
          </a:p>
          <a:p>
            <a:r>
              <a:rPr lang="en-US" sz="2400" dirty="0"/>
              <a:t>Every </a:t>
            </a:r>
            <a:r>
              <a:rPr lang="en-US" sz="2400" b="1" dirty="0">
                <a:solidFill>
                  <a:srgbClr val="00B0F0"/>
                </a:solidFill>
              </a:rPr>
              <a:t>Symbol() </a:t>
            </a:r>
            <a:r>
              <a:rPr lang="en-US" sz="2400" dirty="0"/>
              <a:t>call is guaranteed to return a unique Symbol. </a:t>
            </a:r>
            <a:endParaRPr lang="en-US" sz="2400" dirty="0" smtClean="0"/>
          </a:p>
          <a:p>
            <a:r>
              <a:rPr lang="en-US" sz="2400" dirty="0" smtClean="0"/>
              <a:t>Every </a:t>
            </a:r>
            <a:r>
              <a:rPr lang="en-US" sz="2400" b="1" i="1" dirty="0" err="1">
                <a:solidFill>
                  <a:srgbClr val="FF0000"/>
                </a:solidFill>
              </a:rPr>
              <a:t>Symbol.for</a:t>
            </a:r>
            <a:r>
              <a:rPr lang="en-US" sz="2400" b="1" i="1" dirty="0">
                <a:solidFill>
                  <a:srgbClr val="FF0000"/>
                </a:solidFill>
              </a:rPr>
              <a:t>("key")</a:t>
            </a:r>
            <a:r>
              <a:rPr lang="en-US" sz="2400" b="1" i="1" dirty="0"/>
              <a:t> </a:t>
            </a:r>
            <a:r>
              <a:rPr lang="en-US" sz="2400" dirty="0"/>
              <a:t>call </a:t>
            </a:r>
            <a:r>
              <a:rPr lang="en-US" sz="2400" dirty="0" smtClean="0"/>
              <a:t>on the other hand will </a:t>
            </a:r>
            <a:r>
              <a:rPr lang="en-US" sz="2400" dirty="0"/>
              <a:t>always return the same Symbol for a given value of "key</a:t>
            </a:r>
            <a:r>
              <a:rPr lang="en-US" sz="2400" dirty="0" smtClean="0"/>
              <a:t>".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In contrast, </a:t>
            </a:r>
            <a:r>
              <a:rPr lang="en-US" sz="2400" dirty="0" err="1"/>
              <a:t>Symbol.for</a:t>
            </a:r>
            <a:r>
              <a:rPr lang="en-US" sz="2400" dirty="0"/>
              <a:t>("key") ensures that symbols with the same key are shared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57" y="3997960"/>
            <a:ext cx="6258243" cy="133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6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Symbols?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Uniqueness</a:t>
            </a:r>
            <a:r>
              <a:rPr lang="en-US" dirty="0"/>
              <a:t>: Symbols are commonly used as property keys in objects to avoid property name collisions. </a:t>
            </a:r>
            <a:endParaRPr lang="en-US" dirty="0" smtClean="0"/>
          </a:p>
          <a:p>
            <a:r>
              <a:rPr lang="en-US" dirty="0" smtClean="0"/>
              <a:t>For example: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327" y="3086417"/>
            <a:ext cx="6056313" cy="25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9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Symbol() and </a:t>
            </a:r>
            <a:r>
              <a:rPr lang="en-US" dirty="0" err="1"/>
              <a:t>Symbol.for</a:t>
            </a:r>
            <a:r>
              <a:rPr lang="en-US" dirty="0"/>
              <a:t>() differ in their behavior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Symbol and assign it to a variable called </a:t>
            </a:r>
            <a:r>
              <a:rPr lang="en-US" b="1" i="1" dirty="0" err="1" smtClean="0"/>
              <a:t>symID</a:t>
            </a:r>
            <a:endParaRPr lang="en-US" b="1" i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property with a Symbol key to </a:t>
            </a:r>
            <a:r>
              <a:rPr lang="en-US" dirty="0" smtClean="0"/>
              <a:t>the object,  “book”. The </a:t>
            </a:r>
            <a:r>
              <a:rPr lang="en-US" dirty="0"/>
              <a:t>symbol should represent </a:t>
            </a:r>
            <a:r>
              <a:rPr lang="en-US" dirty="0" smtClean="0"/>
              <a:t>an 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Access the property with a Symbol key in the following object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11" y="3996558"/>
            <a:ext cx="9852588" cy="12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and </a:t>
            </a:r>
            <a:r>
              <a:rPr lang="en-US" dirty="0" err="1" smtClean="0"/>
              <a:t>Falsy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JavaScript, values are inherently considered either </a:t>
            </a:r>
            <a:r>
              <a:rPr lang="en-US" u="sng" dirty="0" err="1"/>
              <a:t>truthy</a:t>
            </a:r>
            <a:r>
              <a:rPr lang="en-US" dirty="0"/>
              <a:t> or </a:t>
            </a:r>
            <a:r>
              <a:rPr lang="en-US" u="sng" dirty="0" err="1"/>
              <a:t>falsy</a:t>
            </a:r>
            <a:r>
              <a:rPr lang="en-US" dirty="0"/>
              <a:t> when evaluated in a </a:t>
            </a:r>
            <a:r>
              <a:rPr lang="en-US" dirty="0" err="1"/>
              <a:t>boolean</a:t>
            </a:r>
            <a:r>
              <a:rPr lang="en-US" dirty="0"/>
              <a:t> context (such as in an if statement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if ("hello") {    </a:t>
            </a:r>
            <a:endParaRPr lang="en-US" dirty="0" smtClean="0"/>
          </a:p>
          <a:p>
            <a:pPr lvl="2"/>
            <a:r>
              <a:rPr lang="en-US" dirty="0" smtClean="0"/>
              <a:t>console.log</a:t>
            </a:r>
            <a:r>
              <a:rPr lang="en-US" dirty="0"/>
              <a:t>("This is </a:t>
            </a:r>
            <a:r>
              <a:rPr lang="en-US" dirty="0" err="1"/>
              <a:t>truthy</a:t>
            </a:r>
            <a:r>
              <a:rPr lang="en-US" dirty="0" smtClean="0"/>
              <a:t>.");}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(0) {    </a:t>
            </a:r>
            <a:endParaRPr lang="en-US" dirty="0" smtClean="0"/>
          </a:p>
          <a:p>
            <a:pPr lvl="2"/>
            <a:r>
              <a:rPr lang="en-US" dirty="0" smtClean="0"/>
              <a:t>console.log</a:t>
            </a:r>
            <a:r>
              <a:rPr lang="en-US" dirty="0"/>
              <a:t>("This is </a:t>
            </a:r>
            <a:r>
              <a:rPr lang="en-US" dirty="0" err="1"/>
              <a:t>falsy</a:t>
            </a:r>
            <a:r>
              <a:rPr lang="en-US" dirty="0" smtClean="0"/>
              <a:t>.");}</a:t>
            </a:r>
          </a:p>
          <a:p>
            <a:r>
              <a:rPr lang="en-US" dirty="0"/>
              <a:t>Any value in JavaScript that is considered true when encountered in a </a:t>
            </a:r>
            <a:r>
              <a:rPr lang="en-US" dirty="0" err="1"/>
              <a:t>boolean</a:t>
            </a:r>
            <a:r>
              <a:rPr lang="en-US" dirty="0"/>
              <a:t> context is termed </a:t>
            </a:r>
            <a:r>
              <a:rPr lang="en-US" dirty="0" err="1"/>
              <a:t>truthy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Examples </a:t>
            </a:r>
            <a:r>
              <a:rPr lang="en-US" dirty="0"/>
              <a:t>of </a:t>
            </a:r>
            <a:r>
              <a:rPr lang="en-US" dirty="0" err="1"/>
              <a:t>truthy</a:t>
            </a:r>
            <a:r>
              <a:rPr lang="en-US" dirty="0"/>
              <a:t> values </a:t>
            </a:r>
            <a:r>
              <a:rPr lang="en-US" dirty="0" smtClean="0"/>
              <a:t>include: Non-empty </a:t>
            </a:r>
            <a:r>
              <a:rPr lang="en-US" dirty="0"/>
              <a:t>strings ("hello</a:t>
            </a:r>
            <a:r>
              <a:rPr lang="en-US" dirty="0" smtClean="0"/>
              <a:t>"), Non-zero </a:t>
            </a:r>
            <a:r>
              <a:rPr lang="en-US" dirty="0"/>
              <a:t>numbers (42, -3.14</a:t>
            </a:r>
            <a:r>
              <a:rPr lang="en-US" dirty="0" smtClean="0"/>
              <a:t>), Arrays </a:t>
            </a:r>
            <a:r>
              <a:rPr lang="en-US" dirty="0"/>
              <a:t>and objects (even if they are empty</a:t>
            </a:r>
            <a:r>
              <a:rPr lang="en-US" dirty="0" smtClean="0"/>
              <a:t>), Functions,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04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Truthy</a:t>
            </a:r>
            <a:r>
              <a:rPr lang="en-US" dirty="0" smtClean="0"/>
              <a:t> and </a:t>
            </a:r>
            <a:r>
              <a:rPr lang="en-US" dirty="0" err="1" smtClean="0"/>
              <a:t>Falsy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Falsy</a:t>
            </a:r>
            <a:r>
              <a:rPr lang="en-US" dirty="0"/>
              <a:t> Values:</a:t>
            </a:r>
          </a:p>
          <a:p>
            <a:r>
              <a:rPr lang="en-US" dirty="0"/>
              <a:t>Conversely, values that are considered false in a </a:t>
            </a:r>
            <a:r>
              <a:rPr lang="en-US" dirty="0" err="1"/>
              <a:t>boolean</a:t>
            </a:r>
            <a:r>
              <a:rPr lang="en-US" dirty="0"/>
              <a:t> context are termed </a:t>
            </a:r>
            <a:r>
              <a:rPr lang="en-US" dirty="0" err="1"/>
              <a:t>falsy</a:t>
            </a:r>
            <a:r>
              <a:rPr lang="en-US" dirty="0"/>
              <a:t>. Examples of </a:t>
            </a:r>
            <a:r>
              <a:rPr lang="en-US" dirty="0" err="1"/>
              <a:t>falsy</a:t>
            </a:r>
            <a:r>
              <a:rPr lang="en-US" dirty="0"/>
              <a:t> values include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  An empty string ("")</a:t>
            </a:r>
          </a:p>
          <a:p>
            <a:r>
              <a:rPr lang="en-US" dirty="0"/>
              <a:t>    0</a:t>
            </a:r>
          </a:p>
          <a:p>
            <a:r>
              <a:rPr lang="en-US" dirty="0"/>
              <a:t>    NaN (Not-a-Number)</a:t>
            </a:r>
          </a:p>
          <a:p>
            <a:r>
              <a:rPr lang="en-US" dirty="0"/>
              <a:t>    null</a:t>
            </a:r>
          </a:p>
          <a:p>
            <a:r>
              <a:rPr lang="en-US" dirty="0"/>
              <a:t>    undefined</a:t>
            </a:r>
          </a:p>
          <a:p>
            <a:r>
              <a:rPr lang="en-US" dirty="0"/>
              <a:t>    false</a:t>
            </a:r>
          </a:p>
        </p:txBody>
      </p:sp>
    </p:spTree>
    <p:extLst>
      <p:ext uri="{BB962C8B-B14F-4D97-AF65-F5344CB8AC3E}">
        <p14:creationId xmlns:p14="http://schemas.microsoft.com/office/powerpoint/2010/main" val="205966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“False </a:t>
            </a:r>
            <a:r>
              <a:rPr lang="en-US" dirty="0"/>
              <a:t>vs. </a:t>
            </a:r>
            <a:r>
              <a:rPr lang="en-US" dirty="0" err="1" smtClean="0"/>
              <a:t>Falsy</a:t>
            </a:r>
            <a:r>
              <a:rPr lang="en-US" dirty="0" smtClean="0"/>
              <a:t>” </a:t>
            </a:r>
            <a:r>
              <a:rPr lang="en-US" dirty="0"/>
              <a:t>“True vs. </a:t>
            </a:r>
            <a:r>
              <a:rPr lang="en-US" dirty="0" err="1" smtClean="0"/>
              <a:t>Truthy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anchor="ctr">
            <a:normAutofit/>
          </a:bodyPr>
          <a:lstStyle/>
          <a:p>
            <a:r>
              <a:rPr lang="en-US" sz="2800" b="1" i="1" dirty="0" smtClean="0"/>
              <a:t>True:</a:t>
            </a:r>
            <a:endParaRPr lang="en-US" sz="2800" b="1" i="1" dirty="0"/>
          </a:p>
          <a:p>
            <a:pPr lvl="1"/>
            <a:r>
              <a:rPr lang="en-US" dirty="0" smtClean="0"/>
              <a:t>Refers </a:t>
            </a:r>
            <a:r>
              <a:rPr lang="en-US" dirty="0"/>
              <a:t>specifically to the Boolean value true.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let y = true; assigns the Boolean value true to y</a:t>
            </a:r>
            <a:r>
              <a:rPr lang="en-US" dirty="0" smtClean="0"/>
              <a:t>.</a:t>
            </a:r>
            <a:endParaRPr lang="en-US" sz="2800" dirty="0"/>
          </a:p>
          <a:p>
            <a:r>
              <a:rPr lang="en-US" sz="2800" b="1" i="1" dirty="0" err="1"/>
              <a:t>Truthy</a:t>
            </a:r>
            <a:r>
              <a:rPr lang="en-US" sz="2800" b="1" i="1" dirty="0" smtClean="0"/>
              <a:t>:</a:t>
            </a:r>
            <a:endParaRPr lang="en-US" sz="2800" b="1" i="1" dirty="0"/>
          </a:p>
          <a:p>
            <a:pPr lvl="1"/>
            <a:r>
              <a:rPr lang="en-US" dirty="0" smtClean="0"/>
              <a:t>Refers </a:t>
            </a:r>
            <a:r>
              <a:rPr lang="en-US" dirty="0"/>
              <a:t>to any value that is treated as true in a Boolean context.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 anchor="ctr">
            <a:normAutofit/>
          </a:bodyPr>
          <a:lstStyle/>
          <a:p>
            <a:r>
              <a:rPr lang="en-US" b="1" i="1" dirty="0"/>
              <a:t>False:</a:t>
            </a:r>
          </a:p>
          <a:p>
            <a:pPr lvl="1"/>
            <a:r>
              <a:rPr lang="en-US" dirty="0"/>
              <a:t>Refers specifically to the Boolean value false.</a:t>
            </a:r>
          </a:p>
          <a:p>
            <a:pPr lvl="1"/>
            <a:r>
              <a:rPr lang="en-US" dirty="0"/>
              <a:t>Example: let x = false; assigns the Boolean value false to x</a:t>
            </a:r>
          </a:p>
          <a:p>
            <a:r>
              <a:rPr lang="en-US" sz="2400" b="1" i="1" dirty="0" err="1"/>
              <a:t>Falsy</a:t>
            </a:r>
            <a:r>
              <a:rPr lang="en-US" sz="2400" b="1" i="1" dirty="0"/>
              <a:t>:</a:t>
            </a:r>
          </a:p>
          <a:p>
            <a:pPr lvl="1"/>
            <a:r>
              <a:rPr lang="en-US" sz="2200" dirty="0"/>
              <a:t>Refers to any value that is treated as false in a Boolean context (like in an if statement or a logical operation).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01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anchor="t">
            <a:normAutofit/>
          </a:bodyPr>
          <a:lstStyle/>
          <a:p>
            <a:pPr algn="just"/>
            <a:r>
              <a:rPr lang="en-US" dirty="0" smtClean="0"/>
              <a:t>JavaScript is a </a:t>
            </a:r>
            <a:r>
              <a:rPr lang="en-US" b="1" dirty="0" smtClean="0"/>
              <a:t>client-side </a:t>
            </a:r>
            <a:r>
              <a:rPr lang="en-US" b="1" dirty="0"/>
              <a:t>scripting </a:t>
            </a:r>
            <a:r>
              <a:rPr lang="en-US" b="1" dirty="0" smtClean="0"/>
              <a:t>language</a:t>
            </a:r>
            <a:endParaRPr lang="en-US" b="1" dirty="0"/>
          </a:p>
          <a:p>
            <a:pPr lvl="1" algn="just"/>
            <a:r>
              <a:rPr lang="en-US" b="1" i="1" dirty="0"/>
              <a:t>scripting </a:t>
            </a:r>
            <a:r>
              <a:rPr lang="en-US" b="1" i="1" dirty="0" smtClean="0"/>
              <a:t>language</a:t>
            </a:r>
            <a:r>
              <a:rPr lang="en-US" dirty="0" smtClean="0"/>
              <a:t>: is to mean that statements are </a:t>
            </a:r>
            <a:r>
              <a:rPr lang="en-US" dirty="0"/>
              <a:t>interpreted </a:t>
            </a:r>
            <a:r>
              <a:rPr lang="en-US" i="1" dirty="0">
                <a:solidFill>
                  <a:srgbClr val="FF0000"/>
                </a:solidFill>
              </a:rPr>
              <a:t>one by one </a:t>
            </a:r>
            <a:r>
              <a:rPr lang="en-US" dirty="0"/>
              <a:t>at runtime </a:t>
            </a:r>
            <a:r>
              <a:rPr lang="en-US" dirty="0" smtClean="0"/>
              <a:t>unlike programming </a:t>
            </a:r>
            <a:r>
              <a:rPr lang="en-US" dirty="0"/>
              <a:t>languages that are compiled first before running</a:t>
            </a:r>
          </a:p>
          <a:p>
            <a:pPr lvl="1" algn="just"/>
            <a:r>
              <a:rPr lang="en-US" b="1" i="1" dirty="0" smtClean="0"/>
              <a:t>Client-side</a:t>
            </a:r>
            <a:r>
              <a:rPr lang="en-US" dirty="0" smtClean="0"/>
              <a:t>: is to mean that it is </a:t>
            </a:r>
            <a:r>
              <a:rPr lang="en-US" u="sng" dirty="0" smtClean="0"/>
              <a:t>run</a:t>
            </a:r>
            <a:r>
              <a:rPr lang="en-US" dirty="0" smtClean="0"/>
              <a:t> </a:t>
            </a:r>
            <a:r>
              <a:rPr lang="en-US" dirty="0"/>
              <a:t>on the client’s </a:t>
            </a:r>
            <a:r>
              <a:rPr lang="en-US" dirty="0" smtClean="0"/>
              <a:t>browser</a:t>
            </a:r>
          </a:p>
          <a:p>
            <a:pPr lvl="0"/>
            <a:r>
              <a:rPr lang="en-US" dirty="0"/>
              <a:t>JavaScript is run on an internet browser, like Chrome or Firefox. Every browser has an exclusive </a:t>
            </a:r>
            <a:r>
              <a:rPr lang="en-US" u="sng" dirty="0"/>
              <a:t>JavaScript engine </a:t>
            </a:r>
            <a:r>
              <a:rPr lang="en-US" dirty="0"/>
              <a:t>to execute code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Nowadays, </a:t>
            </a:r>
            <a:r>
              <a:rPr lang="en-US" dirty="0"/>
              <a:t>JavaScript can execute not only in the browser, but also on the server, or </a:t>
            </a:r>
            <a:r>
              <a:rPr lang="en-US" dirty="0" smtClean="0"/>
              <a:t>on </a:t>
            </a:r>
            <a:r>
              <a:rPr lang="en-US" dirty="0"/>
              <a:t>any device that has </a:t>
            </a:r>
            <a:r>
              <a:rPr lang="en-US" dirty="0" smtClean="0"/>
              <a:t>the </a:t>
            </a:r>
            <a:r>
              <a:rPr lang="en-US" b="1" dirty="0">
                <a:solidFill>
                  <a:srgbClr val="00B050"/>
                </a:solidFill>
              </a:rPr>
              <a:t>JavaScript engine.</a:t>
            </a:r>
          </a:p>
          <a:p>
            <a:pPr lvl="0"/>
            <a:r>
              <a:rPr lang="en-US" dirty="0"/>
              <a:t>JavaScript borrows most of its syntax from Java, C, and C++</a:t>
            </a:r>
          </a:p>
          <a:p>
            <a:endParaRPr lang="en-US" dirty="0" smtClean="0"/>
          </a:p>
          <a:p>
            <a:pPr algn="just"/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6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Coercion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90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Coercion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</a:t>
            </a:r>
            <a:r>
              <a:rPr lang="en-US" dirty="0" smtClean="0"/>
              <a:t>oercion </a:t>
            </a:r>
            <a:r>
              <a:rPr lang="en-US" dirty="0"/>
              <a:t>in JavaScript refers to the automatic or implicit conversion of values from one data type to another</a:t>
            </a:r>
          </a:p>
          <a:p>
            <a:r>
              <a:rPr lang="en-US" dirty="0" smtClean="0"/>
              <a:t>Coercion </a:t>
            </a:r>
            <a:r>
              <a:rPr lang="en-US" dirty="0"/>
              <a:t>comes in two forms in JavaScript: explicit and implicit. </a:t>
            </a:r>
            <a:endParaRPr lang="en-US" dirty="0" smtClean="0"/>
          </a:p>
          <a:p>
            <a:r>
              <a:rPr lang="en-US" dirty="0"/>
              <a:t>Explicit coercion is characterized by its overtness within the code, where a conversion from one data type to another is readily apparent. </a:t>
            </a:r>
            <a:endParaRPr lang="en-US" dirty="0" smtClean="0"/>
          </a:p>
          <a:p>
            <a:pPr lvl="1"/>
            <a:r>
              <a:rPr lang="en-US" dirty="0"/>
              <a:t>var a = "42";</a:t>
            </a:r>
          </a:p>
          <a:p>
            <a:pPr lvl="1"/>
            <a:r>
              <a:rPr lang="en-US" dirty="0"/>
              <a:t>var b = </a:t>
            </a:r>
            <a:r>
              <a:rPr lang="en-US" dirty="0">
                <a:solidFill>
                  <a:srgbClr val="FF0000"/>
                </a:solidFill>
              </a:rPr>
              <a:t>Number</a:t>
            </a:r>
            <a:r>
              <a:rPr lang="en-US" dirty="0"/>
              <a:t>( a );</a:t>
            </a:r>
          </a:p>
          <a:p>
            <a:r>
              <a:rPr lang="en-US" dirty="0" smtClean="0"/>
              <a:t>Conversely</a:t>
            </a:r>
            <a:r>
              <a:rPr lang="en-US" dirty="0"/>
              <a:t>, implicit coercion occurs more subtly, as a secondary consequence of another </a:t>
            </a:r>
            <a:r>
              <a:rPr lang="en-US" dirty="0" smtClean="0"/>
              <a:t>operation.</a:t>
            </a:r>
          </a:p>
          <a:p>
            <a:pPr lvl="1"/>
            <a:r>
              <a:rPr lang="en-US" dirty="0"/>
              <a:t>var a = "42";</a:t>
            </a:r>
          </a:p>
          <a:p>
            <a:pPr lvl="1"/>
            <a:r>
              <a:rPr lang="en-US" dirty="0"/>
              <a:t>var b = a * 1; </a:t>
            </a:r>
          </a:p>
        </p:txBody>
      </p:sp>
    </p:spTree>
    <p:extLst>
      <p:ext uri="{BB962C8B-B14F-4D97-AF65-F5344CB8AC3E}">
        <p14:creationId xmlns:p14="http://schemas.microsoft.com/office/powerpoint/2010/main" val="408099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Coercion Scenarios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either operand is a string and the operator is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, </a:t>
            </a:r>
            <a:r>
              <a:rPr lang="en-US" dirty="0" smtClean="0"/>
              <a:t>both operands are coerces </a:t>
            </a:r>
            <a:r>
              <a:rPr lang="en-US" dirty="0"/>
              <a:t>to </a:t>
            </a:r>
            <a:r>
              <a:rPr lang="en-US" b="1" dirty="0"/>
              <a:t>strings </a:t>
            </a:r>
            <a:r>
              <a:rPr lang="en-US" dirty="0"/>
              <a:t>for concatenation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'5' </a:t>
            </a:r>
            <a:r>
              <a:rPr lang="en-US" b="1" dirty="0">
                <a:solidFill>
                  <a:srgbClr val="FF0000"/>
                </a:solidFill>
              </a:rPr>
              <a:t>+</a:t>
            </a:r>
            <a:r>
              <a:rPr lang="en-US" dirty="0"/>
              <a:t> 3;  </a:t>
            </a:r>
            <a:r>
              <a:rPr lang="en-US" sz="2000" i="1" dirty="0"/>
              <a:t>// "53" (String coercion</a:t>
            </a:r>
            <a:r>
              <a:rPr lang="en-US" sz="2000" i="1" dirty="0" smtClean="0"/>
              <a:t>)</a:t>
            </a:r>
          </a:p>
          <a:p>
            <a:r>
              <a:rPr lang="en-US" dirty="0" smtClean="0"/>
              <a:t> For 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/</a:t>
            </a:r>
            <a:r>
              <a:rPr lang="en-US" dirty="0" smtClean="0"/>
              <a:t>, operands are coerced to </a:t>
            </a:r>
            <a:r>
              <a:rPr lang="en-US" b="1" dirty="0" smtClean="0"/>
              <a:t>numbers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'5' </a:t>
            </a:r>
            <a:r>
              <a:rPr lang="en-US" b="1" dirty="0">
                <a:solidFill>
                  <a:srgbClr val="FF0000"/>
                </a:solidFill>
              </a:rPr>
              <a:t>- </a:t>
            </a:r>
            <a:r>
              <a:rPr lang="en-US" dirty="0"/>
              <a:t>3;  </a:t>
            </a:r>
            <a:r>
              <a:rPr lang="en-US" sz="2000" i="1" dirty="0"/>
              <a:t>// 2 (Number coercion</a:t>
            </a:r>
            <a:r>
              <a:rPr lang="en-US" sz="2000" i="1" dirty="0" smtClean="0"/>
              <a:t>)</a:t>
            </a:r>
          </a:p>
          <a:p>
            <a:r>
              <a:rPr lang="en-US" dirty="0"/>
              <a:t>For </a:t>
            </a:r>
            <a:r>
              <a:rPr lang="en-US" b="1" dirty="0">
                <a:solidFill>
                  <a:srgbClr val="FF0000"/>
                </a:solidFill>
              </a:rPr>
              <a:t>&lt;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&gt;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&lt;=</a:t>
            </a:r>
            <a:r>
              <a:rPr lang="en-US" dirty="0"/>
              <a:t>, </a:t>
            </a:r>
            <a:r>
              <a:rPr lang="en-US" b="1" dirty="0" smtClean="0">
                <a:solidFill>
                  <a:srgbClr val="FF0000"/>
                </a:solidFill>
              </a:rPr>
              <a:t>&gt;=</a:t>
            </a:r>
            <a:r>
              <a:rPr lang="en-US" dirty="0" smtClean="0"/>
              <a:t>, operands </a:t>
            </a:r>
            <a:r>
              <a:rPr lang="en-US" dirty="0"/>
              <a:t>are coerced to </a:t>
            </a:r>
            <a:r>
              <a:rPr lang="en-US" b="1" dirty="0" smtClean="0"/>
              <a:t>numbers </a:t>
            </a:r>
            <a:r>
              <a:rPr lang="en-US" dirty="0"/>
              <a:t>unless they are strings,</a:t>
            </a:r>
            <a:endParaRPr lang="en-US" b="1" dirty="0" smtClean="0"/>
          </a:p>
          <a:p>
            <a:pPr lvl="1"/>
            <a:r>
              <a:rPr lang="en-US" dirty="0"/>
              <a:t>'5' &lt; 10;  // true </a:t>
            </a:r>
            <a:r>
              <a:rPr lang="en-US" sz="2000" i="1" dirty="0"/>
              <a:t>(Number coercion</a:t>
            </a:r>
            <a:r>
              <a:rPr lang="en-US" sz="2000" i="1" dirty="0" smtClean="0"/>
              <a:t>)</a:t>
            </a:r>
          </a:p>
          <a:p>
            <a:pPr lvl="1"/>
            <a:r>
              <a:rPr lang="en-US" dirty="0" smtClean="0"/>
              <a:t>'5</a:t>
            </a:r>
            <a:r>
              <a:rPr lang="en-US" dirty="0"/>
              <a:t>' &lt; '10'; // true </a:t>
            </a:r>
            <a:r>
              <a:rPr lang="en-US" sz="2000" i="1" dirty="0"/>
              <a:t>(String comparison)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413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be the result of the following </a:t>
            </a:r>
            <a:r>
              <a:rPr lang="en-US" dirty="0" smtClean="0"/>
              <a:t>expressions?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'10' + 5</a:t>
            </a:r>
            <a:r>
              <a:rPr lang="en-US" sz="2800" b="1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'5' - 3</a:t>
            </a:r>
            <a:r>
              <a:rPr lang="en-US" sz="2800" b="1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'5' == 5</a:t>
            </a:r>
            <a:r>
              <a:rPr lang="en-US" sz="2800" b="1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null == 0</a:t>
            </a:r>
            <a:r>
              <a:rPr lang="en-US" sz="2800" b="1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'3' &gt; 2</a:t>
            </a:r>
            <a:r>
              <a:rPr lang="en-US" sz="2800" b="1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'0' == false</a:t>
            </a:r>
            <a:r>
              <a:rPr lang="en-US" sz="2800" b="1" dirty="0" smtClean="0"/>
              <a:t>;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696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Equality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four equality operators: </a:t>
            </a:r>
            <a:r>
              <a:rPr lang="en-US" b="1" dirty="0"/>
              <a:t>==</a:t>
            </a:r>
            <a:r>
              <a:rPr lang="en-US" dirty="0"/>
              <a:t> , </a:t>
            </a:r>
            <a:r>
              <a:rPr lang="en-US" b="1" dirty="0"/>
              <a:t>===</a:t>
            </a:r>
            <a:r>
              <a:rPr lang="en-US" dirty="0"/>
              <a:t> , </a:t>
            </a:r>
            <a:r>
              <a:rPr lang="en-US" b="1" dirty="0"/>
              <a:t>!=</a:t>
            </a:r>
            <a:r>
              <a:rPr lang="en-US" dirty="0"/>
              <a:t> , and </a:t>
            </a:r>
            <a:r>
              <a:rPr lang="en-US" b="1" dirty="0"/>
              <a:t>!==</a:t>
            </a:r>
            <a:r>
              <a:rPr lang="en-US" dirty="0"/>
              <a:t> . </a:t>
            </a:r>
            <a:endParaRPr lang="en-US" dirty="0" smtClean="0"/>
          </a:p>
          <a:p>
            <a:r>
              <a:rPr lang="en-US" dirty="0"/>
              <a:t>The difference between </a:t>
            </a:r>
            <a:r>
              <a:rPr lang="en-US" b="1" dirty="0"/>
              <a:t>==</a:t>
            </a:r>
            <a:r>
              <a:rPr lang="en-US" dirty="0"/>
              <a:t> and </a:t>
            </a:r>
            <a:r>
              <a:rPr lang="en-US" b="1" dirty="0"/>
              <a:t>===</a:t>
            </a:r>
            <a:r>
              <a:rPr lang="en-US" dirty="0"/>
              <a:t> is </a:t>
            </a:r>
            <a:r>
              <a:rPr lang="en-US" dirty="0" smtClean="0"/>
              <a:t>characterized as,</a:t>
            </a:r>
          </a:p>
          <a:p>
            <a:r>
              <a:rPr lang="en-US" b="1" dirty="0" smtClean="0"/>
              <a:t>==</a:t>
            </a:r>
            <a:r>
              <a:rPr lang="en-US" dirty="0" smtClean="0"/>
              <a:t> </a:t>
            </a:r>
            <a:r>
              <a:rPr lang="en-US" dirty="0"/>
              <a:t>checks for value equality with coercion </a:t>
            </a:r>
            <a:r>
              <a:rPr lang="en-US" dirty="0" smtClean="0"/>
              <a:t>allowed, </a:t>
            </a:r>
          </a:p>
          <a:p>
            <a:r>
              <a:rPr lang="en-US" b="1" dirty="0" smtClean="0"/>
              <a:t>===</a:t>
            </a:r>
            <a:r>
              <a:rPr lang="en-US" dirty="0" smtClean="0"/>
              <a:t> </a:t>
            </a:r>
            <a:r>
              <a:rPr lang="en-US" dirty="0"/>
              <a:t>checks for value equality without allowing coercion; </a:t>
            </a:r>
            <a:endParaRPr lang="en-US" dirty="0" smtClean="0"/>
          </a:p>
          <a:p>
            <a:pPr lvl="1"/>
            <a:r>
              <a:rPr lang="en-US" b="1" dirty="0" smtClean="0"/>
              <a:t>===</a:t>
            </a:r>
            <a:r>
              <a:rPr lang="en-US" dirty="0" smtClean="0"/>
              <a:t> </a:t>
            </a:r>
            <a:r>
              <a:rPr lang="en-US" dirty="0"/>
              <a:t>is often called "</a:t>
            </a:r>
            <a:r>
              <a:rPr lang="en-US" dirty="0" smtClean="0"/>
              <a:t>strict equality</a:t>
            </a:r>
            <a:r>
              <a:rPr lang="en-US" dirty="0"/>
              <a:t>" for this reason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/>
              <a:t>var a = "42";</a:t>
            </a:r>
          </a:p>
          <a:p>
            <a:pPr lvl="1"/>
            <a:r>
              <a:rPr lang="en-US" dirty="0"/>
              <a:t>var b = 42;</a:t>
            </a:r>
          </a:p>
          <a:p>
            <a:pPr lvl="1"/>
            <a:r>
              <a:rPr lang="en-US" dirty="0"/>
              <a:t>a == b; // true</a:t>
            </a:r>
            <a:r>
              <a:rPr lang="en-US" sz="2000" dirty="0"/>
              <a:t> </a:t>
            </a:r>
            <a:r>
              <a:rPr lang="en-US" sz="2000" dirty="0" smtClean="0"/>
              <a:t>coercion on the </a:t>
            </a:r>
            <a:r>
              <a:rPr lang="en-US" sz="2000" dirty="0"/>
              <a:t>string "42" to a number before making the </a:t>
            </a:r>
            <a:r>
              <a:rPr lang="en-US" sz="2000" dirty="0" smtClean="0"/>
              <a:t>comparison</a:t>
            </a:r>
            <a:endParaRPr lang="en-US" sz="2000" dirty="0"/>
          </a:p>
          <a:p>
            <a:pPr lvl="1"/>
            <a:r>
              <a:rPr lang="en-US" dirty="0"/>
              <a:t>a === b; // false</a:t>
            </a:r>
          </a:p>
        </p:txBody>
      </p:sp>
    </p:spTree>
    <p:extLst>
      <p:ext uri="{BB962C8B-B14F-4D97-AF65-F5344CB8AC3E}">
        <p14:creationId xmlns:p14="http://schemas.microsoft.com/office/powerpoint/2010/main" val="254837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the following variables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write the expected output for each of the following expressions when logged to the console</a:t>
            </a:r>
            <a:endParaRPr lang="es-ES" smtClean="0"/>
          </a:p>
          <a:p>
            <a:r>
              <a:rPr lang="es-ES" dirty="0" err="1" smtClean="0"/>
              <a:t>var</a:t>
            </a:r>
            <a:r>
              <a:rPr lang="es-ES" dirty="0" smtClean="0"/>
              <a:t> </a:t>
            </a:r>
            <a:r>
              <a:rPr lang="es-ES" dirty="0"/>
              <a:t>x = 10</a:t>
            </a:r>
            <a:r>
              <a:rPr lang="es-ES" dirty="0" smtClean="0"/>
              <a:t>;</a:t>
            </a:r>
          </a:p>
          <a:p>
            <a:r>
              <a:rPr lang="es-ES" dirty="0" err="1" smtClean="0"/>
              <a:t>var</a:t>
            </a:r>
            <a:r>
              <a:rPr lang="es-ES" dirty="0" smtClean="0"/>
              <a:t> </a:t>
            </a:r>
            <a:r>
              <a:rPr lang="es-ES" dirty="0"/>
              <a:t>y = "10</a:t>
            </a:r>
            <a:r>
              <a:rPr lang="es-ES" dirty="0" smtClean="0"/>
              <a:t>";</a:t>
            </a:r>
          </a:p>
          <a:p>
            <a:pPr lvl="1"/>
            <a:r>
              <a:rPr lang="es-ES" dirty="0"/>
              <a:t>  </a:t>
            </a:r>
            <a:r>
              <a:rPr lang="es-ES" dirty="0" smtClean="0"/>
              <a:t>  console.log(x </a:t>
            </a:r>
            <a:r>
              <a:rPr lang="es-ES" dirty="0"/>
              <a:t>== y);</a:t>
            </a:r>
          </a:p>
          <a:p>
            <a:pPr lvl="1"/>
            <a:r>
              <a:rPr lang="es-ES" dirty="0"/>
              <a:t>    console.log(x === y);</a:t>
            </a:r>
          </a:p>
          <a:p>
            <a:pPr lvl="1"/>
            <a:r>
              <a:rPr lang="es-ES" dirty="0"/>
              <a:t>    console.log(x != y);</a:t>
            </a:r>
          </a:p>
          <a:p>
            <a:pPr lvl="1"/>
            <a:r>
              <a:rPr lang="es-ES" dirty="0"/>
              <a:t>    console.log(x !== y);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Control Structures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7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37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 the JavaScript interpreter </a:t>
            </a:r>
            <a:r>
              <a:rPr lang="en-US" dirty="0" smtClean="0"/>
              <a:t>executes statements </a:t>
            </a:r>
            <a:r>
              <a:rPr lang="en-US" b="1" i="1" dirty="0">
                <a:solidFill>
                  <a:srgbClr val="00B050"/>
                </a:solidFill>
              </a:rPr>
              <a:t>one after another in the order they are written</a:t>
            </a:r>
            <a:r>
              <a:rPr lang="en-US" dirty="0" smtClean="0"/>
              <a:t>.</a:t>
            </a:r>
          </a:p>
          <a:p>
            <a:r>
              <a:rPr lang="en-US" dirty="0" smtClean="0"/>
              <a:t>JavaScript </a:t>
            </a:r>
            <a:r>
              <a:rPr lang="en-US" dirty="0"/>
              <a:t>has a number of </a:t>
            </a:r>
            <a:r>
              <a:rPr lang="en-US" dirty="0" smtClean="0"/>
              <a:t>control structures to </a:t>
            </a:r>
            <a:r>
              <a:rPr lang="en-US" dirty="0"/>
              <a:t>change this default order of </a:t>
            </a:r>
            <a:r>
              <a:rPr lang="en-US" dirty="0" smtClean="0"/>
              <a:t>execution</a:t>
            </a:r>
            <a:endParaRPr lang="en-US" dirty="0"/>
          </a:p>
          <a:p>
            <a:pPr lvl="1"/>
            <a:r>
              <a:rPr lang="en-US" b="1" i="1" dirty="0" smtClean="0"/>
              <a:t>Conditionals: </a:t>
            </a:r>
            <a:r>
              <a:rPr lang="en-US" dirty="0" smtClean="0"/>
              <a:t>Statements </a:t>
            </a:r>
            <a:r>
              <a:rPr lang="en-US" dirty="0"/>
              <a:t>like </a:t>
            </a:r>
            <a:r>
              <a:rPr lang="en-US" i="1" dirty="0"/>
              <a:t>if</a:t>
            </a:r>
            <a:r>
              <a:rPr lang="en-US" dirty="0"/>
              <a:t> and </a:t>
            </a:r>
            <a:r>
              <a:rPr lang="en-US" i="1" dirty="0"/>
              <a:t>switch</a:t>
            </a:r>
            <a:r>
              <a:rPr lang="en-US" dirty="0"/>
              <a:t> that </a:t>
            </a:r>
            <a:r>
              <a:rPr lang="en-US" dirty="0" smtClean="0"/>
              <a:t>execute </a:t>
            </a:r>
            <a:r>
              <a:rPr lang="en-US" dirty="0"/>
              <a:t>or </a:t>
            </a:r>
            <a:r>
              <a:rPr lang="en-US" dirty="0" smtClean="0"/>
              <a:t>skip </a:t>
            </a:r>
            <a:r>
              <a:rPr lang="en-US" dirty="0"/>
              <a:t>statements depending on the value of an expression</a:t>
            </a:r>
          </a:p>
          <a:p>
            <a:pPr lvl="1"/>
            <a:r>
              <a:rPr lang="en-US" b="1" i="1" dirty="0" smtClean="0"/>
              <a:t>Loops: </a:t>
            </a:r>
            <a:r>
              <a:rPr lang="en-US" dirty="0" smtClean="0"/>
              <a:t>Statements </a:t>
            </a:r>
            <a:r>
              <a:rPr lang="en-US" dirty="0"/>
              <a:t>like </a:t>
            </a:r>
            <a:r>
              <a:rPr lang="en-US" i="1" dirty="0"/>
              <a:t>while</a:t>
            </a:r>
            <a:r>
              <a:rPr lang="en-US" dirty="0"/>
              <a:t> and </a:t>
            </a:r>
            <a:r>
              <a:rPr lang="en-US" i="1" dirty="0"/>
              <a:t>for</a:t>
            </a:r>
            <a:r>
              <a:rPr lang="en-US" dirty="0"/>
              <a:t> that execute other statements repetitively</a:t>
            </a:r>
          </a:p>
          <a:p>
            <a:pPr lvl="1"/>
            <a:r>
              <a:rPr lang="en-US" b="1" i="1" dirty="0" smtClean="0"/>
              <a:t>Jumps: </a:t>
            </a:r>
            <a:r>
              <a:rPr lang="en-US" dirty="0" smtClean="0"/>
              <a:t>Statements </a:t>
            </a:r>
            <a:r>
              <a:rPr lang="en-US" dirty="0"/>
              <a:t>like </a:t>
            </a:r>
            <a:r>
              <a:rPr lang="en-US" i="1" dirty="0"/>
              <a:t>break, return</a:t>
            </a:r>
            <a:r>
              <a:rPr lang="en-US" dirty="0"/>
              <a:t>, and </a:t>
            </a:r>
            <a:r>
              <a:rPr lang="en-US" i="1" dirty="0"/>
              <a:t>throw</a:t>
            </a:r>
            <a:r>
              <a:rPr lang="en-US" dirty="0"/>
              <a:t> that cause the interpreter to jump to another part of the </a:t>
            </a:r>
            <a:r>
              <a:rPr lang="en-US" dirty="0" smtClean="0"/>
              <a:t>program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if, else, and else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Conditional statements are used to perform different actions based on different conditions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254" y="2343150"/>
            <a:ext cx="4206978" cy="139065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54" y="3852862"/>
            <a:ext cx="4334798" cy="204787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6590" y="2343149"/>
            <a:ext cx="6465410" cy="2956437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4834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checks if a number is positive, negative, or zero. Log the result to the </a:t>
            </a:r>
            <a:r>
              <a:rPr lang="en-US" dirty="0" smtClean="0"/>
              <a:t>console.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program that checks a student's grade and logs the performance level:</a:t>
            </a:r>
          </a:p>
          <a:p>
            <a:pPr lvl="2"/>
            <a:r>
              <a:rPr lang="en-US" sz="2400" dirty="0"/>
              <a:t>If the grade is 90 or above, log </a:t>
            </a:r>
            <a:r>
              <a:rPr lang="en-US" sz="2400" b="1" dirty="0"/>
              <a:t>"Excellent".</a:t>
            </a:r>
          </a:p>
          <a:p>
            <a:pPr lvl="2"/>
            <a:r>
              <a:rPr lang="en-US" sz="2400" dirty="0"/>
              <a:t>If the grade is between 70 and 89, log </a:t>
            </a:r>
            <a:r>
              <a:rPr lang="en-US" sz="2400" b="1" dirty="0"/>
              <a:t>"Good".</a:t>
            </a:r>
          </a:p>
          <a:p>
            <a:pPr lvl="2"/>
            <a:r>
              <a:rPr lang="en-US" sz="2400" dirty="0"/>
              <a:t>If the grade is between 50 and 69, log </a:t>
            </a:r>
            <a:r>
              <a:rPr lang="en-US" sz="2400" b="1" dirty="0"/>
              <a:t>"Average".</a:t>
            </a:r>
          </a:p>
          <a:p>
            <a:pPr lvl="2"/>
            <a:r>
              <a:rPr lang="en-US" sz="2400" dirty="0"/>
              <a:t>Otherwise, log </a:t>
            </a:r>
            <a:r>
              <a:rPr lang="en-US" b="1" i="1" dirty="0"/>
              <a:t>"Fail".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29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JavaScript code can be placed in the &lt;body&gt;, or in the &lt;head&gt; section of an HTML page, inserted between &lt;script&gt; and &lt;/script&gt; </a:t>
            </a:r>
            <a:r>
              <a:rPr lang="en-US" dirty="0" smtClean="0"/>
              <a:t>tags. Example</a:t>
            </a:r>
            <a:endParaRPr lang="en-US" dirty="0"/>
          </a:p>
          <a:p>
            <a:pPr marL="594360" lvl="2" indent="0">
              <a:buNone/>
            </a:pPr>
            <a:r>
              <a:rPr lang="en-US" sz="2400" dirty="0"/>
              <a:t>&lt;script&gt;</a:t>
            </a:r>
          </a:p>
          <a:p>
            <a:pPr marL="868680" lvl="3" indent="0">
              <a:buNone/>
            </a:pPr>
            <a:r>
              <a:rPr lang="en-US" sz="2400" dirty="0"/>
              <a:t>var x = 5;</a:t>
            </a:r>
          </a:p>
          <a:p>
            <a:pPr marL="594360" lvl="2" indent="0">
              <a:buNone/>
            </a:pPr>
            <a:r>
              <a:rPr lang="en-US" sz="2400" dirty="0"/>
              <a:t>&lt;/script</a:t>
            </a:r>
            <a:r>
              <a:rPr lang="en-US" sz="2400" dirty="0" smtClean="0"/>
              <a:t>&gt;</a:t>
            </a:r>
            <a:endParaRPr lang="en-US" dirty="0" smtClean="0"/>
          </a:p>
          <a:p>
            <a:r>
              <a:rPr lang="en-US" dirty="0" smtClean="0"/>
              <a:t>JavaScript </a:t>
            </a:r>
            <a:r>
              <a:rPr lang="en-US" dirty="0"/>
              <a:t>can be also placed externally and imported to a page.</a:t>
            </a:r>
          </a:p>
          <a:p>
            <a:r>
              <a:rPr lang="en-US" sz="2200" dirty="0"/>
              <a:t>&lt;html&gt;</a:t>
            </a:r>
          </a:p>
          <a:p>
            <a:pPr lvl="1"/>
            <a:r>
              <a:rPr lang="en-US" sz="2200" dirty="0"/>
              <a:t>&lt;head&gt;</a:t>
            </a:r>
          </a:p>
          <a:p>
            <a:pPr lvl="2"/>
            <a:r>
              <a:rPr lang="en-US" sz="2200" b="1" dirty="0"/>
              <a:t>&lt;script </a:t>
            </a:r>
            <a:r>
              <a:rPr lang="en-US" sz="2200" b="1" dirty="0" err="1" smtClean="0"/>
              <a:t>src</a:t>
            </a:r>
            <a:r>
              <a:rPr lang="en-US" sz="2200" b="1" dirty="0"/>
              <a:t>="abc.</a:t>
            </a:r>
            <a:r>
              <a:rPr lang="en-US" sz="2200" b="1" i="1" dirty="0"/>
              <a:t>js</a:t>
            </a:r>
            <a:r>
              <a:rPr lang="en-US" sz="2200" b="1" dirty="0"/>
              <a:t>"&gt;&lt;/script&gt;</a:t>
            </a:r>
          </a:p>
          <a:p>
            <a:pPr lvl="1"/>
            <a:r>
              <a:rPr lang="en-US" sz="2200" dirty="0"/>
              <a:t>&lt;/head&gt;</a:t>
            </a:r>
          </a:p>
          <a:p>
            <a:pPr lvl="1"/>
            <a:r>
              <a:rPr lang="en-US" sz="2200" dirty="0"/>
              <a:t>&lt;body&gt;</a:t>
            </a:r>
          </a:p>
          <a:p>
            <a:pPr lvl="1"/>
            <a:r>
              <a:rPr lang="en-US" sz="2200" dirty="0"/>
              <a:t>&lt;/body&gt;</a:t>
            </a:r>
          </a:p>
          <a:p>
            <a:r>
              <a:rPr lang="en-US" sz="2200" dirty="0"/>
              <a:t>&lt;/html&gt;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4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For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JavaScript supports different kinds of loops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smtClean="0"/>
              <a:t>for </a:t>
            </a:r>
            <a:r>
              <a:rPr lang="en-US" dirty="0"/>
              <a:t>- loops through a block of code a number of times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for/in </a:t>
            </a:r>
            <a:r>
              <a:rPr lang="en-US" b="1" dirty="0">
                <a:solidFill>
                  <a:srgbClr val="00B050"/>
                </a:solidFill>
              </a:rPr>
              <a:t>- loops through the properties of an object</a:t>
            </a:r>
          </a:p>
          <a:p>
            <a:pPr lvl="1"/>
            <a:r>
              <a:rPr lang="en-US" dirty="0" smtClean="0"/>
              <a:t>while - loops through a block of code while a specified condition is true</a:t>
            </a:r>
          </a:p>
          <a:p>
            <a:pPr lvl="1"/>
            <a:r>
              <a:rPr lang="en-US" dirty="0" smtClean="0"/>
              <a:t>do/while </a:t>
            </a:r>
            <a:r>
              <a:rPr lang="en-US" dirty="0"/>
              <a:t>- also loops through a block of code while a specified condition is true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for loop is used when the number of iterations is known. It consists of three parts: initialization, condition, and increment/decrement.</a:t>
            </a:r>
          </a:p>
          <a:p>
            <a:endParaRPr lang="en-US" dirty="0"/>
          </a:p>
          <a:p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for (initialization; condition; increment/decrement) </a:t>
            </a:r>
            <a:endParaRPr lang="en-US" dirty="0" smtClean="0"/>
          </a:p>
          <a:p>
            <a:pPr lvl="2"/>
            <a:r>
              <a:rPr lang="en-US" dirty="0" smtClean="0"/>
              <a:t>{   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 </a:t>
            </a:r>
            <a:r>
              <a:rPr lang="en-US" dirty="0"/>
              <a:t>// code block to </a:t>
            </a:r>
            <a:r>
              <a:rPr lang="en-US" dirty="0" smtClean="0"/>
              <a:t>execute</a:t>
            </a:r>
          </a:p>
          <a:p>
            <a:pPr lvl="2"/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46967"/>
          <a:stretch/>
        </p:blipFill>
        <p:spPr>
          <a:xfrm>
            <a:off x="5555974" y="3733799"/>
            <a:ext cx="6490252" cy="192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33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while loop executes as long as the specified condition evaluates to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while </a:t>
            </a:r>
            <a:r>
              <a:rPr lang="en-US" dirty="0"/>
              <a:t>(condition) </a:t>
            </a:r>
            <a:endParaRPr lang="en-US" dirty="0" smtClean="0"/>
          </a:p>
          <a:p>
            <a:pPr lvl="2"/>
            <a:r>
              <a:rPr lang="en-US" dirty="0" smtClean="0"/>
              <a:t>{    </a:t>
            </a:r>
          </a:p>
          <a:p>
            <a:pPr lvl="3"/>
            <a:r>
              <a:rPr lang="en-US" dirty="0" smtClean="0"/>
              <a:t>// </a:t>
            </a:r>
            <a:r>
              <a:rPr lang="en-US" dirty="0"/>
              <a:t>code block to </a:t>
            </a:r>
            <a:r>
              <a:rPr lang="en-US" dirty="0" smtClean="0"/>
              <a:t>execute</a:t>
            </a:r>
          </a:p>
          <a:p>
            <a:pPr lvl="2"/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189" y="2800350"/>
            <a:ext cx="5432639" cy="229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4962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do...while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do...while loop executes the block of code once before checking the condition. It is guaranteed to execute at least once.</a:t>
            </a:r>
          </a:p>
          <a:p>
            <a:endParaRPr lang="en-US" dirty="0"/>
          </a:p>
          <a:p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do {    </a:t>
            </a:r>
            <a:endParaRPr lang="en-US" dirty="0" smtClean="0"/>
          </a:p>
          <a:p>
            <a:pPr lvl="2"/>
            <a:r>
              <a:rPr lang="en-US" dirty="0" smtClean="0"/>
              <a:t>// </a:t>
            </a:r>
            <a:r>
              <a:rPr lang="en-US" dirty="0"/>
              <a:t>code block to </a:t>
            </a:r>
            <a:r>
              <a:rPr lang="en-US" dirty="0" smtClean="0"/>
              <a:t>execute</a:t>
            </a:r>
          </a:p>
          <a:p>
            <a:pPr lvl="1"/>
            <a:r>
              <a:rPr lang="en-US" dirty="0" smtClean="0"/>
              <a:t>} </a:t>
            </a:r>
            <a:r>
              <a:rPr lang="en-US" dirty="0"/>
              <a:t>while (condition);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65" y="3189632"/>
            <a:ext cx="4761897" cy="22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131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for...in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for...in loop iterates over the properties of an object or the indices of an array.</a:t>
            </a:r>
          </a:p>
          <a:p>
            <a:endParaRPr lang="en-US" dirty="0"/>
          </a:p>
          <a:p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lvl="1"/>
            <a:r>
              <a:rPr lang="en-US" sz="3200" dirty="0"/>
              <a:t>for (let </a:t>
            </a:r>
            <a:r>
              <a:rPr lang="en-US" sz="3200" b="1" dirty="0">
                <a:solidFill>
                  <a:srgbClr val="FF0000"/>
                </a:solidFill>
              </a:rPr>
              <a:t>key</a:t>
            </a:r>
            <a:r>
              <a:rPr lang="en-US" sz="3200" dirty="0"/>
              <a:t> </a:t>
            </a:r>
            <a:r>
              <a:rPr lang="en-US" sz="3200" i="1" dirty="0"/>
              <a:t>in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B050"/>
                </a:solidFill>
              </a:rPr>
              <a:t>object</a:t>
            </a:r>
            <a:r>
              <a:rPr lang="en-US" sz="3200" dirty="0"/>
              <a:t>) {    </a:t>
            </a:r>
            <a:endParaRPr lang="en-US" sz="3200" dirty="0" smtClean="0"/>
          </a:p>
          <a:p>
            <a:pPr lvl="2"/>
            <a:r>
              <a:rPr lang="en-US" sz="2800" dirty="0" smtClean="0"/>
              <a:t>// </a:t>
            </a:r>
            <a:r>
              <a:rPr lang="en-US" sz="2800" dirty="0"/>
              <a:t>code block to </a:t>
            </a:r>
            <a:r>
              <a:rPr lang="en-US" sz="2800" dirty="0" smtClean="0"/>
              <a:t>execute</a:t>
            </a:r>
          </a:p>
          <a:p>
            <a:pPr lvl="1"/>
            <a:r>
              <a:rPr lang="en-US" sz="3200" dirty="0" smtClean="0"/>
              <a:t>}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13" y="2986087"/>
            <a:ext cx="5763365" cy="259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847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for...in </a:t>
            </a:r>
            <a:r>
              <a:rPr lang="en-US" dirty="0" smtClean="0"/>
              <a:t>Loop cont’d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Symbols are not enumerable in </a:t>
            </a:r>
            <a:r>
              <a:rPr lang="en-US" b="1" dirty="0"/>
              <a:t>for...in </a:t>
            </a:r>
            <a:r>
              <a:rPr lang="en-US" dirty="0"/>
              <a:t>iterations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iteration returns a </a:t>
            </a:r>
            <a:r>
              <a:rPr lang="en-US" b="1" dirty="0"/>
              <a:t>key</a:t>
            </a:r>
            <a:r>
              <a:rPr lang="en-US" dirty="0"/>
              <a:t> (x)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key is used to access the </a:t>
            </a:r>
            <a:r>
              <a:rPr lang="en-US" b="1" dirty="0"/>
              <a:t>value</a:t>
            </a:r>
            <a:r>
              <a:rPr lang="en-US" dirty="0"/>
              <a:t> of the key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02" y="2934918"/>
            <a:ext cx="5254656" cy="336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0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for...of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for...of loop iterates over </a:t>
            </a:r>
            <a:r>
              <a:rPr lang="en-US" dirty="0" err="1"/>
              <a:t>iterable</a:t>
            </a:r>
            <a:r>
              <a:rPr lang="en-US" dirty="0"/>
              <a:t> objects like arrays, strings, maps, etc.</a:t>
            </a:r>
          </a:p>
          <a:p>
            <a:endParaRPr lang="en-US" dirty="0"/>
          </a:p>
          <a:p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/>
              <a:t>for (let </a:t>
            </a:r>
            <a:r>
              <a:rPr lang="en-US" sz="2800" b="1" dirty="0"/>
              <a:t>element</a:t>
            </a:r>
            <a:r>
              <a:rPr lang="en-US" sz="2800" dirty="0"/>
              <a:t> of </a:t>
            </a:r>
            <a:r>
              <a:rPr lang="en-US" sz="2800" b="1" dirty="0" err="1"/>
              <a:t>iterable</a:t>
            </a:r>
            <a:r>
              <a:rPr lang="en-US" sz="2800" dirty="0"/>
              <a:t>) {    </a:t>
            </a:r>
            <a:endParaRPr lang="en-US" sz="2800" dirty="0" smtClean="0"/>
          </a:p>
          <a:p>
            <a:pPr lvl="2"/>
            <a:r>
              <a:rPr lang="en-US" sz="2400" dirty="0" smtClean="0"/>
              <a:t>// </a:t>
            </a:r>
            <a:r>
              <a:rPr lang="en-US" sz="2400" dirty="0"/>
              <a:t>code block to </a:t>
            </a:r>
            <a:r>
              <a:rPr lang="en-US" sz="2400" dirty="0" smtClean="0"/>
              <a:t>execute</a:t>
            </a:r>
          </a:p>
          <a:p>
            <a:pPr lvl="1"/>
            <a:r>
              <a:rPr lang="en-US" sz="2800" dirty="0" smtClean="0"/>
              <a:t>}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344" y="2862943"/>
            <a:ext cx="5700713" cy="2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31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47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JavaScript program </a:t>
            </a:r>
            <a:r>
              <a:rPr lang="en-US" dirty="0" smtClean="0"/>
              <a:t>to print all even numbers between 1 and 100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for loop that prints the numbers from 1 to 10, but skips </a:t>
            </a: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</a:t>
            </a:r>
            <a:r>
              <a:rPr lang="en-US" dirty="0" smtClean="0"/>
              <a:t>a while loop that </a:t>
            </a:r>
            <a:r>
              <a:rPr lang="en-US" dirty="0"/>
              <a:t>prints numbers from 1 to </a:t>
            </a:r>
            <a:r>
              <a:rPr lang="en-US" dirty="0" smtClean="0"/>
              <a:t>100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for...in loop that prints all the properties (keys) of the following </a:t>
            </a:r>
            <a:r>
              <a:rPr lang="en-US" dirty="0" smtClean="0"/>
              <a:t>object</a:t>
            </a:r>
          </a:p>
          <a:p>
            <a:pPr marL="274320" lvl="1" indent="0">
              <a:buNone/>
            </a:pPr>
            <a:r>
              <a:rPr lang="en-US" sz="2000" b="1" dirty="0" err="1">
                <a:solidFill>
                  <a:srgbClr val="00B050"/>
                </a:solidFill>
              </a:rPr>
              <a:t>const</a:t>
            </a:r>
            <a:r>
              <a:rPr lang="en-US" sz="2000" b="1" dirty="0">
                <a:solidFill>
                  <a:srgbClr val="00B050"/>
                </a:solidFill>
              </a:rPr>
              <a:t> car = { brand: "Toyota", model: "Corolla", year: 2020 };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for...in loop that counts how many properties the following object </a:t>
            </a:r>
            <a:r>
              <a:rPr lang="en-US" dirty="0" smtClean="0"/>
              <a:t>has</a:t>
            </a:r>
          </a:p>
          <a:p>
            <a:pPr marL="0" indent="0">
              <a:buNone/>
            </a:pPr>
            <a:r>
              <a:rPr lang="en-US" sz="2000" b="1" dirty="0" err="1" smtClean="0">
                <a:solidFill>
                  <a:srgbClr val="00B050"/>
                </a:solidFill>
              </a:rPr>
              <a:t>const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person = { name: "John", age: 30, city: "New York", country: "USA" };</a:t>
            </a:r>
            <a:endParaRPr lang="en-US" sz="2000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/>
              <a:t>6. Using </a:t>
            </a:r>
            <a:r>
              <a:rPr lang="en-US" dirty="0"/>
              <a:t>a for...in loop, iterate over an object and double the value of each numeric property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B050"/>
                </a:solidFill>
              </a:rPr>
              <a:t>const</a:t>
            </a:r>
            <a:r>
              <a:rPr lang="en-US" sz="2000" b="1" dirty="0">
                <a:solidFill>
                  <a:srgbClr val="00B050"/>
                </a:solidFill>
              </a:rPr>
              <a:t> scores = { math: 90, </a:t>
            </a:r>
            <a:r>
              <a:rPr lang="en-US" sz="2000" b="1" dirty="0" err="1">
                <a:solidFill>
                  <a:srgbClr val="00B050"/>
                </a:solidFill>
              </a:rPr>
              <a:t>english</a:t>
            </a:r>
            <a:r>
              <a:rPr lang="en-US" sz="2000" b="1" dirty="0">
                <a:solidFill>
                  <a:srgbClr val="00B050"/>
                </a:solidFill>
              </a:rPr>
              <a:t>: 85, science: 88 };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3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66" y="1417638"/>
            <a:ext cx="9006087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90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6" y="1447800"/>
            <a:ext cx="8819469" cy="380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5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single &lt;script&gt; tag can’t have both the </a:t>
            </a:r>
            <a:r>
              <a:rPr lang="en-US" dirty="0" err="1"/>
              <a:t>src</a:t>
            </a:r>
            <a:r>
              <a:rPr lang="en-US" dirty="0"/>
              <a:t> attribute and code inside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This won’t work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="file.js"&gt;</a:t>
            </a:r>
          </a:p>
          <a:p>
            <a:pPr lvl="1"/>
            <a:r>
              <a:rPr lang="en-US" dirty="0"/>
              <a:t>  alert(1); // the content is ignored, because </a:t>
            </a:r>
            <a:r>
              <a:rPr lang="en-US" dirty="0" err="1"/>
              <a:t>src</a:t>
            </a:r>
            <a:r>
              <a:rPr lang="en-US" dirty="0"/>
              <a:t> is set</a:t>
            </a:r>
          </a:p>
          <a:p>
            <a:pPr lvl="1"/>
            <a:r>
              <a:rPr lang="en-US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7831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35" y="2038124"/>
            <a:ext cx="9405303" cy="28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2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"" + 1 + 0</a:t>
            </a:r>
          </a:p>
          <a:p>
            <a:r>
              <a:rPr lang="en-US" sz="2800" dirty="0"/>
              <a:t>"" - 1 + 0</a:t>
            </a:r>
          </a:p>
          <a:p>
            <a:r>
              <a:rPr lang="en-US" sz="2800" dirty="0"/>
              <a:t>true + false</a:t>
            </a:r>
          </a:p>
          <a:p>
            <a:r>
              <a:rPr lang="en-US" sz="2800" dirty="0"/>
              <a:t>6 / "3"</a:t>
            </a:r>
          </a:p>
          <a:p>
            <a:r>
              <a:rPr lang="en-US" sz="2800" dirty="0"/>
              <a:t>"2" * "3"</a:t>
            </a:r>
          </a:p>
          <a:p>
            <a:r>
              <a:rPr lang="en-US" sz="2800" dirty="0"/>
              <a:t>4 + 5 + "</a:t>
            </a:r>
            <a:r>
              <a:rPr lang="en-US" sz="2800" dirty="0" err="1"/>
              <a:t>px</a:t>
            </a:r>
            <a:r>
              <a:rPr lang="en-US" sz="2800" dirty="0"/>
              <a:t>"</a:t>
            </a:r>
          </a:p>
          <a:p>
            <a:r>
              <a:rPr lang="en-US" sz="2800" dirty="0"/>
              <a:t>"$" + 4 + </a:t>
            </a:r>
            <a:r>
              <a:rPr lang="en-US" sz="2800" dirty="0" smtClean="0"/>
              <a:t>5</a:t>
            </a:r>
          </a:p>
          <a:p>
            <a:r>
              <a:rPr lang="en-US" sz="2800" dirty="0"/>
              <a:t>2 + 2 + '1' 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'1' + 2 + 2</a:t>
            </a:r>
          </a:p>
          <a:p>
            <a:r>
              <a:rPr lang="en-US" sz="2800" dirty="0" smtClean="0"/>
              <a:t>"</a:t>
            </a:r>
            <a:r>
              <a:rPr lang="en-US" sz="2800" dirty="0"/>
              <a:t>4" - 2</a:t>
            </a:r>
          </a:p>
          <a:p>
            <a:r>
              <a:rPr lang="en-US" sz="2800" dirty="0"/>
              <a:t>"4px" - 2</a:t>
            </a:r>
          </a:p>
          <a:p>
            <a:r>
              <a:rPr lang="en-US" sz="2800" dirty="0"/>
              <a:t>"  -9  " + 5</a:t>
            </a:r>
          </a:p>
          <a:p>
            <a:r>
              <a:rPr lang="en-US" sz="2800" dirty="0"/>
              <a:t>"  -9  " - 5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569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49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53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are the main “building blocks” of </a:t>
            </a:r>
            <a:r>
              <a:rPr lang="en-US" dirty="0" smtClean="0"/>
              <a:t>a JavaScript </a:t>
            </a:r>
            <a:r>
              <a:rPr lang="en-US" dirty="0"/>
              <a:t>program. </a:t>
            </a:r>
            <a:endParaRPr lang="en-US" dirty="0" smtClean="0"/>
          </a:p>
          <a:p>
            <a:r>
              <a:rPr lang="en-US" dirty="0" smtClean="0"/>
              <a:t>Functions </a:t>
            </a:r>
            <a:r>
              <a:rPr lang="en-US" dirty="0"/>
              <a:t>allow </a:t>
            </a:r>
            <a:r>
              <a:rPr lang="en-US" dirty="0" smtClean="0"/>
              <a:t>a block of </a:t>
            </a:r>
            <a:r>
              <a:rPr lang="en-US" dirty="0"/>
              <a:t>code to be called many </a:t>
            </a:r>
            <a:r>
              <a:rPr lang="en-US" dirty="0" smtClean="0"/>
              <a:t>times.</a:t>
            </a:r>
            <a:endParaRPr lang="en-US" dirty="0"/>
          </a:p>
          <a:p>
            <a:r>
              <a:rPr lang="en-US" dirty="0" smtClean="0"/>
              <a:t>Syntax to create a function,</a:t>
            </a:r>
          </a:p>
          <a:p>
            <a:pPr lvl="1"/>
            <a:r>
              <a:rPr lang="en-US" b="1" dirty="0"/>
              <a:t>function</a:t>
            </a:r>
            <a:r>
              <a:rPr lang="en-US" dirty="0"/>
              <a:t> name(parameter1, parameter2, ... </a:t>
            </a:r>
            <a:r>
              <a:rPr lang="en-US" dirty="0" err="1"/>
              <a:t>parameterN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// body	}</a:t>
            </a:r>
          </a:p>
          <a:p>
            <a:r>
              <a:rPr lang="en-US" dirty="0" smtClean="0"/>
              <a:t>Example,</a:t>
            </a:r>
          </a:p>
          <a:p>
            <a:pPr lvl="1"/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myFunction</a:t>
            </a:r>
            <a:r>
              <a:rPr lang="en-US" dirty="0"/>
              <a:t>(a, b)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return a * b;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785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54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</a:t>
            </a:r>
            <a:r>
              <a:rPr lang="en-US" dirty="0" err="1" smtClean="0"/>
              <a:t>getMinimum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/>
              <a:t>) which returns the least of two numbers a and b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pow(</a:t>
            </a:r>
            <a:r>
              <a:rPr lang="en-US" dirty="0" err="1"/>
              <a:t>x,n</a:t>
            </a:r>
            <a:r>
              <a:rPr lang="en-US" dirty="0"/>
              <a:t>) that returns x </a:t>
            </a:r>
            <a:r>
              <a:rPr lang="en-US" dirty="0" smtClean="0"/>
              <a:t>to the </a:t>
            </a:r>
            <a:r>
              <a:rPr lang="en-US" dirty="0"/>
              <a:t>power </a:t>
            </a:r>
            <a:r>
              <a:rPr lang="en-US" dirty="0" smtClean="0"/>
              <a:t>of n</a:t>
            </a:r>
            <a:r>
              <a:rPr lang="en-US" dirty="0"/>
              <a:t>. Or, in other words, multiplies x by itself n times and returns the result.</a:t>
            </a:r>
          </a:p>
        </p:txBody>
      </p:sp>
    </p:spTree>
    <p:extLst>
      <p:ext uri="{BB962C8B-B14F-4D97-AF65-F5344CB8AC3E}">
        <p14:creationId xmlns:p14="http://schemas.microsoft.com/office/powerpoint/2010/main" val="36174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expressions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55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JavaScript, a function is not merely a special language construct but rather a distinct type of value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i.e</a:t>
            </a:r>
            <a:r>
              <a:rPr lang="en-US" dirty="0" smtClean="0"/>
              <a:t>, Functions </a:t>
            </a:r>
            <a:r>
              <a:rPr lang="en-US" dirty="0"/>
              <a:t>can </a:t>
            </a:r>
            <a:r>
              <a:rPr lang="en-US" dirty="0" smtClean="0"/>
              <a:t>be</a:t>
            </a:r>
          </a:p>
          <a:p>
            <a:pPr lvl="1"/>
            <a:r>
              <a:rPr lang="en-US" dirty="0" smtClean="0"/>
              <a:t>assigned </a:t>
            </a:r>
            <a:r>
              <a:rPr lang="en-US" dirty="0"/>
              <a:t>to variables, </a:t>
            </a:r>
            <a:endParaRPr lang="en-US" dirty="0" smtClean="0"/>
          </a:p>
          <a:p>
            <a:pPr lvl="1"/>
            <a:r>
              <a:rPr lang="en-US" dirty="0" smtClean="0"/>
              <a:t>passed </a:t>
            </a:r>
            <a:r>
              <a:rPr lang="en-US" dirty="0"/>
              <a:t>as arguments to other functions, and </a:t>
            </a:r>
            <a:endParaRPr lang="en-US" dirty="0" smtClean="0"/>
          </a:p>
          <a:p>
            <a:pPr lvl="1"/>
            <a:r>
              <a:rPr lang="en-US" dirty="0" smtClean="0"/>
              <a:t>returned </a:t>
            </a:r>
            <a:r>
              <a:rPr lang="en-US" dirty="0"/>
              <a:t>as values from other functions. </a:t>
            </a:r>
            <a:endParaRPr lang="en-US" dirty="0" smtClean="0"/>
          </a:p>
          <a:p>
            <a:r>
              <a:rPr lang="en-US" b="1" dirty="0"/>
              <a:t>Function expressions </a:t>
            </a:r>
            <a:r>
              <a:rPr lang="en-US" dirty="0"/>
              <a:t>are a way of defining functions in JavaScript where the function is assigned to a variable or used directly in an expression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Example,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let </a:t>
            </a:r>
            <a:r>
              <a:rPr lang="en-US" b="1" dirty="0" err="1"/>
              <a:t>exampleFunction</a:t>
            </a:r>
            <a:r>
              <a:rPr lang="en-US" dirty="0"/>
              <a:t> = </a:t>
            </a:r>
            <a:r>
              <a:rPr lang="en-US" b="1" dirty="0">
                <a:solidFill>
                  <a:srgbClr val="00B050"/>
                </a:solidFill>
              </a:rPr>
              <a:t>function()</a:t>
            </a:r>
            <a:r>
              <a:rPr lang="en-US" b="1" dirty="0">
                <a:solidFill>
                  <a:srgbClr val="FF0000"/>
                </a:solidFill>
              </a:rPr>
              <a:t> {  </a:t>
            </a:r>
            <a:r>
              <a:rPr lang="en-US" b="1" i="1" dirty="0"/>
              <a:t>// Function body </a:t>
            </a:r>
            <a:r>
              <a:rPr lang="en-US" b="1" dirty="0">
                <a:solidFill>
                  <a:srgbClr val="FF00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606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 can be: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Anonymous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Named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56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7006" y="2617447"/>
            <a:ext cx="4791550" cy="2024762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4"/>
          </p:nvPr>
        </p:nvPicPr>
        <p:blipFill>
          <a:blip r:embed="rId4"/>
          <a:stretch>
            <a:fillRect/>
          </a:stretch>
        </p:blipFill>
        <p:spPr>
          <a:xfrm>
            <a:off x="6400800" y="2617446"/>
            <a:ext cx="5611725" cy="191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1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is a value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In </a:t>
            </a:r>
            <a:r>
              <a:rPr lang="en-US" sz="2400" dirty="0"/>
              <a:t>JS, when a function is referenced without parentheses, it behaves like a value, and in the above code its string representation is going to be displayed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/>
              <a:t>The absence of parentheses after the function name </a:t>
            </a:r>
            <a:r>
              <a:rPr lang="en-US" sz="2400" b="1" dirty="0" err="1">
                <a:solidFill>
                  <a:srgbClr val="FF0066"/>
                </a:solidFill>
              </a:rPr>
              <a:t>sayHi</a:t>
            </a:r>
            <a:r>
              <a:rPr lang="en-US" sz="2400" dirty="0"/>
              <a:t> in the last line of the code prevents the function from being executed. </a:t>
            </a:r>
          </a:p>
          <a:p>
            <a:r>
              <a:rPr lang="en-US" sz="2400" dirty="0" smtClean="0"/>
              <a:t>A function remains a </a:t>
            </a:r>
            <a:r>
              <a:rPr lang="en-US" sz="2400" dirty="0"/>
              <a:t>special type of value, given its ability to be invoked using syntax such as </a:t>
            </a:r>
            <a:r>
              <a:rPr lang="en-US" sz="2400" b="1" dirty="0" err="1">
                <a:solidFill>
                  <a:srgbClr val="FF0066"/>
                </a:solidFill>
              </a:rPr>
              <a:t>sayHi</a:t>
            </a:r>
            <a:r>
              <a:rPr lang="en-US" sz="2400" dirty="0"/>
              <a:t>(), </a:t>
            </a:r>
            <a:r>
              <a:rPr lang="en-US" sz="2400" dirty="0" smtClean="0"/>
              <a:t>yet it </a:t>
            </a:r>
            <a:r>
              <a:rPr lang="en-US" sz="2400" dirty="0"/>
              <a:t>remains fundamentally a </a:t>
            </a:r>
            <a:r>
              <a:rPr lang="en-US" sz="2400" b="1" dirty="0"/>
              <a:t>value. 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819" y="2316501"/>
            <a:ext cx="57340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Assigning functions </a:t>
            </a:r>
            <a:r>
              <a:rPr lang="en-US" dirty="0"/>
              <a:t>to </a:t>
            </a:r>
            <a:r>
              <a:rPr lang="en-US" dirty="0" smtClean="0"/>
              <a:t>variables as values,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i="1" dirty="0" smtClean="0"/>
          </a:p>
          <a:p>
            <a:r>
              <a:rPr lang="en-US" sz="2400" i="1" dirty="0" smtClean="0"/>
              <a:t>Note that if </a:t>
            </a:r>
            <a:r>
              <a:rPr lang="en-US" sz="2400" i="1" dirty="0"/>
              <a:t>there </a:t>
            </a:r>
            <a:r>
              <a:rPr lang="en-US" sz="2400" i="1" dirty="0" smtClean="0"/>
              <a:t>were parenthesis after </a:t>
            </a:r>
            <a:r>
              <a:rPr lang="en-US" sz="2400" i="1" dirty="0" err="1" smtClean="0"/>
              <a:t>sayHi</a:t>
            </a:r>
            <a:r>
              <a:rPr lang="en-US" sz="2400" i="1" dirty="0" smtClean="0"/>
              <a:t>, </a:t>
            </a:r>
            <a:r>
              <a:rPr lang="en-US" sz="2400" b="1" i="1" dirty="0">
                <a:solidFill>
                  <a:srgbClr val="FF0066"/>
                </a:solidFill>
              </a:rPr>
              <a:t>then </a:t>
            </a:r>
            <a:r>
              <a:rPr lang="en-US" sz="2400" b="1" i="1" dirty="0" err="1">
                <a:solidFill>
                  <a:srgbClr val="FF0066"/>
                </a:solidFill>
              </a:rPr>
              <a:t>func</a:t>
            </a:r>
            <a:r>
              <a:rPr lang="en-US" sz="2400" b="1" i="1" dirty="0">
                <a:solidFill>
                  <a:srgbClr val="FF0066"/>
                </a:solidFill>
              </a:rPr>
              <a:t> = </a:t>
            </a:r>
            <a:r>
              <a:rPr lang="en-US" sz="2400" b="1" i="1" dirty="0" err="1">
                <a:solidFill>
                  <a:srgbClr val="FF0066"/>
                </a:solidFill>
              </a:rPr>
              <a:t>sayHi</a:t>
            </a:r>
            <a:r>
              <a:rPr lang="en-US" sz="2400" b="1" i="1" dirty="0">
                <a:solidFill>
                  <a:srgbClr val="FF0066"/>
                </a:solidFill>
              </a:rPr>
              <a:t>() </a:t>
            </a:r>
            <a:r>
              <a:rPr lang="en-US" sz="2400" i="1" dirty="0"/>
              <a:t>would write the result of the call </a:t>
            </a:r>
            <a:r>
              <a:rPr lang="en-US" sz="2400" i="1" dirty="0" err="1"/>
              <a:t>sayHi</a:t>
            </a:r>
            <a:r>
              <a:rPr lang="en-US" sz="2400" i="1" dirty="0"/>
              <a:t>() into </a:t>
            </a:r>
            <a:r>
              <a:rPr lang="en-US" sz="2400" i="1" dirty="0" err="1"/>
              <a:t>func</a:t>
            </a:r>
            <a:r>
              <a:rPr lang="en-US" sz="2400" i="1" dirty="0"/>
              <a:t>, not the function </a:t>
            </a:r>
            <a:r>
              <a:rPr lang="en-US" sz="2400" i="1" dirty="0" err="1"/>
              <a:t>sayHi</a:t>
            </a:r>
            <a:r>
              <a:rPr lang="en-US" sz="2400" i="1" dirty="0"/>
              <a:t> itself.</a:t>
            </a:r>
            <a:endParaRPr lang="en-US" sz="2400" i="1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7" y="2190750"/>
            <a:ext cx="82010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logged to the </a:t>
            </a:r>
            <a:r>
              <a:rPr lang="en-US" dirty="0" smtClean="0"/>
              <a:t>console?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83" y="2339886"/>
            <a:ext cx="5441184" cy="24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0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Where </a:t>
            </a:r>
            <a:r>
              <a:rPr lang="en-US" dirty="0"/>
              <a:t>can you place JavaScript code within an HTML page, and what HTML tags are used for this purpose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Declare </a:t>
            </a:r>
            <a:r>
              <a:rPr lang="en-US" dirty="0"/>
              <a:t>a variable </a:t>
            </a:r>
            <a:r>
              <a:rPr lang="en-US" dirty="0" smtClean="0"/>
              <a:t>using JavaScript. </a:t>
            </a:r>
          </a:p>
          <a:p>
            <a:pPr marL="617220" lvl="1" indent="-342900"/>
            <a:r>
              <a:rPr lang="en-US" dirty="0" smtClean="0"/>
              <a:t>How </a:t>
            </a:r>
            <a:r>
              <a:rPr lang="en-US" dirty="0"/>
              <a:t>it is inserted into an HTML </a:t>
            </a:r>
            <a:r>
              <a:rPr lang="en-US" dirty="0" smtClean="0"/>
              <a:t>document?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7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does a function expression differ from a function declaration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expression that adds two numbers and assigns it to a variable </a:t>
            </a:r>
            <a:r>
              <a:rPr lang="en-US" dirty="0" smtClean="0"/>
              <a:t>“add”. </a:t>
            </a:r>
          </a:p>
          <a:p>
            <a:pPr marL="617220" lvl="1" indent="-342900"/>
            <a:r>
              <a:rPr lang="en-US" dirty="0" smtClean="0"/>
              <a:t>Then </a:t>
            </a:r>
            <a:r>
              <a:rPr lang="en-US" dirty="0"/>
              <a:t>call </a:t>
            </a:r>
            <a:r>
              <a:rPr lang="en-US" dirty="0" smtClean="0"/>
              <a:t>the method and </a:t>
            </a:r>
            <a:r>
              <a:rPr lang="en-US" dirty="0"/>
              <a:t>print the result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</a:t>
            </a:r>
            <a:r>
              <a:rPr lang="en-US" dirty="0"/>
              <a:t>an anonymous function expression to calculate the </a:t>
            </a:r>
            <a:r>
              <a:rPr lang="en-US" b="1" dirty="0"/>
              <a:t>square </a:t>
            </a:r>
            <a:r>
              <a:rPr lang="en-US" dirty="0"/>
              <a:t>of a number and assign it </a:t>
            </a:r>
            <a:r>
              <a:rPr lang="en-US" dirty="0" smtClean="0"/>
              <a:t>to a variable “square”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function expression that reverses a string and test it with "hello".</a:t>
            </a:r>
          </a:p>
        </p:txBody>
      </p:sp>
    </p:spTree>
    <p:extLst>
      <p:ext uri="{BB962C8B-B14F-4D97-AF65-F5344CB8AC3E}">
        <p14:creationId xmlns:p14="http://schemas.microsoft.com/office/powerpoint/2010/main" val="101980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Arrow </a:t>
            </a:r>
            <a:r>
              <a:rPr lang="en-US" sz="2400" dirty="0" smtClean="0"/>
              <a:t>functions are </a:t>
            </a:r>
            <a:r>
              <a:rPr lang="en-US" sz="2400" dirty="0"/>
              <a:t>a more concise way to write functions in JavaScript. </a:t>
            </a:r>
            <a:endParaRPr lang="en-US" sz="2400" dirty="0" smtClean="0"/>
          </a:p>
          <a:p>
            <a:r>
              <a:rPr lang="en-US" sz="2400" dirty="0" smtClean="0"/>
              <a:t>They </a:t>
            </a:r>
            <a:r>
              <a:rPr lang="en-US" sz="2400" dirty="0"/>
              <a:t>are particularly useful for creating short, anonymous functions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Syntax,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The above code creates </a:t>
            </a:r>
            <a:r>
              <a:rPr lang="en-US" sz="2400" dirty="0"/>
              <a:t>a function </a:t>
            </a:r>
            <a:r>
              <a:rPr lang="en-US" sz="2400" b="1" dirty="0" err="1">
                <a:solidFill>
                  <a:srgbClr val="FF0066"/>
                </a:solidFill>
              </a:rPr>
              <a:t>func</a:t>
            </a:r>
            <a:r>
              <a:rPr lang="en-US" sz="2400" dirty="0"/>
              <a:t> that accepts arguments </a:t>
            </a:r>
            <a:r>
              <a:rPr lang="en-US" sz="2400" b="1" i="1" dirty="0"/>
              <a:t>arg1..argN</a:t>
            </a:r>
            <a:r>
              <a:rPr lang="en-US" sz="2400" dirty="0"/>
              <a:t>, then evaluates the </a:t>
            </a:r>
            <a:r>
              <a:rPr lang="en-US" sz="2400" i="1" dirty="0"/>
              <a:t>expression</a:t>
            </a:r>
            <a:r>
              <a:rPr lang="en-US" sz="2400" dirty="0"/>
              <a:t> on the right side with their use and returns its result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shorter version of: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39" y="2769367"/>
            <a:ext cx="7238470" cy="7238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290" y="4985533"/>
            <a:ext cx="5577258" cy="106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If an arrow function has only one parameter, the parentheses can be </a:t>
            </a:r>
            <a:r>
              <a:rPr lang="en-US" b="1" strike="sngStrike" dirty="0">
                <a:solidFill>
                  <a:srgbClr val="FF0000"/>
                </a:solidFill>
              </a:rPr>
              <a:t>omitted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fr-FR" dirty="0" err="1" smtClean="0"/>
              <a:t>const</a:t>
            </a:r>
            <a:r>
              <a:rPr lang="fr-FR" dirty="0" smtClean="0"/>
              <a:t> </a:t>
            </a:r>
            <a:r>
              <a:rPr lang="fr-FR" b="1" dirty="0" err="1" smtClean="0">
                <a:solidFill>
                  <a:srgbClr val="0070C0"/>
                </a:solidFill>
              </a:rPr>
              <a:t>myFunc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b="1" dirty="0">
                <a:solidFill>
                  <a:srgbClr val="00B050"/>
                </a:solidFill>
              </a:rPr>
              <a:t>x</a:t>
            </a:r>
            <a:r>
              <a:rPr lang="fr-FR" dirty="0"/>
              <a:t> =&gt; </a:t>
            </a:r>
            <a:r>
              <a:rPr lang="fr-FR" b="1" dirty="0">
                <a:solidFill>
                  <a:srgbClr val="FF0000"/>
                </a:solidFill>
              </a:rPr>
              <a:t>x</a:t>
            </a:r>
            <a:r>
              <a:rPr lang="fr-FR" dirty="0">
                <a:solidFill>
                  <a:srgbClr val="FF0000"/>
                </a:solidFill>
              </a:rPr>
              <a:t> * </a:t>
            </a:r>
            <a:r>
              <a:rPr lang="fr-FR" b="1" dirty="0">
                <a:solidFill>
                  <a:srgbClr val="FF0000"/>
                </a:solidFill>
              </a:rPr>
              <a:t>2</a:t>
            </a:r>
            <a:r>
              <a:rPr lang="fr-FR" dirty="0" smtClean="0"/>
              <a:t>;</a:t>
            </a:r>
          </a:p>
          <a:p>
            <a:pPr lvl="1"/>
            <a:r>
              <a:rPr lang="fr-FR" dirty="0" smtClean="0"/>
              <a:t>console.log(</a:t>
            </a:r>
            <a:r>
              <a:rPr lang="fr-FR" b="1" dirty="0" err="1" smtClean="0">
                <a:solidFill>
                  <a:srgbClr val="0070C0"/>
                </a:solidFill>
              </a:rPr>
              <a:t>myFunc</a:t>
            </a:r>
            <a:r>
              <a:rPr lang="fr-FR" dirty="0" smtClean="0"/>
              <a:t>(5</a:t>
            </a:r>
            <a:r>
              <a:rPr lang="fr-FR" dirty="0"/>
              <a:t>)); </a:t>
            </a:r>
            <a:r>
              <a:rPr lang="fr-FR" dirty="0" smtClean="0"/>
              <a:t>		</a:t>
            </a:r>
            <a:r>
              <a:rPr lang="fr-FR" i="1" dirty="0" smtClean="0"/>
              <a:t>// </a:t>
            </a:r>
            <a:r>
              <a:rPr lang="fr-FR" i="1" dirty="0"/>
              <a:t>Output: </a:t>
            </a:r>
            <a:r>
              <a:rPr lang="fr-FR" i="1" dirty="0" smtClean="0"/>
              <a:t>10</a:t>
            </a:r>
          </a:p>
          <a:p>
            <a:r>
              <a:rPr lang="en-US" dirty="0" smtClean="0"/>
              <a:t>If </a:t>
            </a:r>
            <a:r>
              <a:rPr lang="en-US" dirty="0"/>
              <a:t>there are no parameters, the parentheses must be present (though they will be empty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greet</a:t>
            </a:r>
            <a:r>
              <a:rPr lang="en-US" dirty="0"/>
              <a:t> = </a:t>
            </a:r>
            <a:r>
              <a:rPr lang="en-US" b="1" dirty="0" smtClean="0">
                <a:solidFill>
                  <a:srgbClr val="FF0000"/>
                </a:solidFill>
              </a:rPr>
              <a:t>( )</a:t>
            </a:r>
            <a:r>
              <a:rPr lang="en-US" b="1" dirty="0" smtClean="0"/>
              <a:t> </a:t>
            </a:r>
            <a:r>
              <a:rPr lang="en-US" dirty="0"/>
              <a:t>=&gt; 'Hello, World</a:t>
            </a:r>
            <a:r>
              <a:rPr lang="en-US" dirty="0" smtClean="0"/>
              <a:t>!';</a:t>
            </a:r>
          </a:p>
          <a:p>
            <a:pPr lvl="1"/>
            <a:r>
              <a:rPr lang="en-US" dirty="0" smtClean="0"/>
              <a:t>console.log(</a:t>
            </a:r>
            <a:r>
              <a:rPr lang="en-US" b="1" dirty="0" smtClean="0">
                <a:solidFill>
                  <a:srgbClr val="00B050"/>
                </a:solidFill>
              </a:rPr>
              <a:t>greet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dirty="0"/>
              <a:t>); </a:t>
            </a:r>
            <a:r>
              <a:rPr lang="en-US" dirty="0" smtClean="0"/>
              <a:t>		</a:t>
            </a:r>
            <a:r>
              <a:rPr lang="en-US" i="1" dirty="0" smtClean="0"/>
              <a:t>// </a:t>
            </a:r>
            <a:r>
              <a:rPr lang="en-US" i="1" dirty="0"/>
              <a:t>Output: Hello, World!</a:t>
            </a:r>
          </a:p>
        </p:txBody>
      </p:sp>
    </p:spTree>
    <p:extLst>
      <p:ext uri="{BB962C8B-B14F-4D97-AF65-F5344CB8AC3E}">
        <p14:creationId xmlns:p14="http://schemas.microsoft.com/office/powerpoint/2010/main" val="267566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arrow functions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Sometimes we need a more complex function, with multiple expressions and statements.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that case, we can enclose them in curly braces.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major difference is that curly braces require a </a:t>
            </a:r>
            <a:r>
              <a:rPr lang="en-US" b="1" u="sng" dirty="0">
                <a:solidFill>
                  <a:srgbClr val="FF0000"/>
                </a:solidFill>
              </a:rPr>
              <a:t>return</a:t>
            </a:r>
            <a:r>
              <a:rPr lang="en-US" dirty="0"/>
              <a:t> within them to return a value (just like a regular function does</a:t>
            </a:r>
            <a:r>
              <a:rPr lang="en-US" dirty="0" smtClean="0"/>
              <a:t>).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586" y="3882561"/>
            <a:ext cx="97631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you declare an arrow function in JavaScript? Write an example of an arrow function that </a:t>
            </a:r>
            <a:r>
              <a:rPr lang="en-US" dirty="0" smtClean="0"/>
              <a:t>multiplies </a:t>
            </a:r>
            <a:r>
              <a:rPr lang="en-US" dirty="0"/>
              <a:t>two numbers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an arrow function that takes two arguments, a and b, and returns their sum only if b is greater than a. Otherwise, return "Invalid</a:t>
            </a:r>
            <a:r>
              <a:rPr lang="en-US" dirty="0" smtClean="0"/>
              <a:t>".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</a:t>
            </a:r>
            <a:r>
              <a:rPr lang="en-US" dirty="0"/>
              <a:t>ewrite the following regular function as an arrow function</a:t>
            </a:r>
            <a:r>
              <a:rPr lang="en-US" dirty="0" smtClean="0"/>
              <a:t>:</a:t>
            </a:r>
          </a:p>
          <a:p>
            <a:pPr marL="617220" lvl="1" indent="-342900"/>
            <a:r>
              <a:rPr lang="en-US" dirty="0"/>
              <a:t>function greet(name) {  return `Hello, ${name}!`;}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9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807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 </a:t>
            </a:r>
            <a:r>
              <a:rPr lang="en-US" dirty="0" smtClean="0"/>
              <a:t>Handling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66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Sometimes </a:t>
            </a:r>
            <a:r>
              <a:rPr lang="en-US" dirty="0"/>
              <a:t>our scripts have errors. </a:t>
            </a:r>
            <a:endParaRPr lang="en-US" dirty="0" smtClean="0"/>
          </a:p>
          <a:p>
            <a:r>
              <a:rPr lang="en-US" dirty="0" smtClean="0"/>
              <a:t>Errors </a:t>
            </a:r>
            <a:r>
              <a:rPr lang="en-US" dirty="0"/>
              <a:t>may occur because of </a:t>
            </a:r>
            <a:r>
              <a:rPr lang="en-US" dirty="0" smtClean="0"/>
              <a:t>an </a:t>
            </a:r>
            <a:r>
              <a:rPr lang="en-US" dirty="0"/>
              <a:t>unexpected user input, </a:t>
            </a:r>
            <a:r>
              <a:rPr lang="en-US" dirty="0" smtClean="0"/>
              <a:t>or an </a:t>
            </a:r>
            <a:r>
              <a:rPr lang="en-US" dirty="0"/>
              <a:t>erroneous server </a:t>
            </a:r>
            <a:r>
              <a:rPr lang="en-US" dirty="0" smtClean="0"/>
              <a:t>response.</a:t>
            </a:r>
            <a:endParaRPr lang="en-US" dirty="0"/>
          </a:p>
          <a:p>
            <a:r>
              <a:rPr lang="en-US" dirty="0"/>
              <a:t>Usually, a script “dies” (immediately stops) in case of an error, printing it to console.</a:t>
            </a:r>
          </a:p>
          <a:p>
            <a:r>
              <a:rPr lang="en-US" dirty="0" smtClean="0"/>
              <a:t>Exception handling allows </a:t>
            </a:r>
            <a:r>
              <a:rPr lang="en-US" dirty="0"/>
              <a:t>us to “catch” errors so the script </a:t>
            </a:r>
            <a:r>
              <a:rPr lang="en-US" dirty="0" smtClean="0"/>
              <a:t>instead </a:t>
            </a:r>
            <a:r>
              <a:rPr lang="en-US" dirty="0"/>
              <a:t>of dying, </a:t>
            </a:r>
            <a:r>
              <a:rPr lang="en-US" dirty="0" smtClean="0"/>
              <a:t>can do </a:t>
            </a:r>
            <a:r>
              <a:rPr lang="en-US" dirty="0"/>
              <a:t>something more reasonable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There’s </a:t>
            </a:r>
            <a:r>
              <a:rPr lang="en-US" dirty="0"/>
              <a:t>a syntax construct </a:t>
            </a:r>
            <a:r>
              <a:rPr lang="en-US" b="1" dirty="0"/>
              <a:t>try...catch </a:t>
            </a:r>
            <a:r>
              <a:rPr lang="en-US" dirty="0"/>
              <a:t>that allows us to “catch” errors</a:t>
            </a:r>
          </a:p>
        </p:txBody>
      </p:sp>
    </p:spTree>
    <p:extLst>
      <p:ext uri="{BB962C8B-B14F-4D97-AF65-F5344CB8AC3E}">
        <p14:creationId xmlns:p14="http://schemas.microsoft.com/office/powerpoint/2010/main" val="884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try…catch syntax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67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try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// </a:t>
            </a:r>
            <a:r>
              <a:rPr lang="en-US" dirty="0"/>
              <a:t>code</a:t>
            </a:r>
            <a:r>
              <a:rPr lang="en-US" dirty="0" smtClean="0"/>
              <a:t>...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 </a:t>
            </a:r>
            <a:r>
              <a:rPr lang="en-US" b="1" dirty="0"/>
              <a:t>catch</a:t>
            </a:r>
            <a:r>
              <a:rPr lang="en-US" dirty="0"/>
              <a:t> (err)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// error </a:t>
            </a:r>
            <a:r>
              <a:rPr lang="en-US" dirty="0" smtClean="0"/>
              <a:t>handling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</a:t>
            </a:r>
            <a:r>
              <a:rPr lang="en-US" dirty="0"/>
              <a:t>, the code in try {...} is executed.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were no errors, then catch (err) is </a:t>
            </a:r>
            <a:r>
              <a:rPr lang="en-US" dirty="0" smtClean="0"/>
              <a:t>ignored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an error occurs, then the try execution is stopped, and control flows to the beginning of catch (err). </a:t>
            </a:r>
          </a:p>
        </p:txBody>
      </p:sp>
    </p:spTree>
    <p:extLst>
      <p:ext uri="{BB962C8B-B14F-4D97-AF65-F5344CB8AC3E}">
        <p14:creationId xmlns:p14="http://schemas.microsoft.com/office/powerpoint/2010/main" val="24638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68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an error occurs, JavaScript generates an object containing the details about it.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object is then passed as an argument to </a:t>
            </a:r>
            <a:r>
              <a:rPr lang="en-US" dirty="0" smtClean="0"/>
              <a:t>catch</a:t>
            </a:r>
          </a:p>
          <a:p>
            <a:r>
              <a:rPr lang="en-US" dirty="0"/>
              <a:t>For all built-in errors, the error object has two main properties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b="1" dirty="0"/>
              <a:t>name</a:t>
            </a:r>
          </a:p>
          <a:p>
            <a:pPr lvl="2"/>
            <a:r>
              <a:rPr lang="en-US" dirty="0" smtClean="0"/>
              <a:t>Error </a:t>
            </a:r>
            <a:r>
              <a:rPr lang="en-US" dirty="0"/>
              <a:t>name. For instance, for an undefined variable that’s "</a:t>
            </a:r>
            <a:r>
              <a:rPr lang="en-US" dirty="0" err="1"/>
              <a:t>ReferenceError</a:t>
            </a:r>
            <a:r>
              <a:rPr lang="en-US" dirty="0"/>
              <a:t>".</a:t>
            </a:r>
          </a:p>
          <a:p>
            <a:pPr lvl="1"/>
            <a:r>
              <a:rPr lang="en-US" b="1" dirty="0"/>
              <a:t>message</a:t>
            </a:r>
          </a:p>
          <a:p>
            <a:pPr lvl="2"/>
            <a:r>
              <a:rPr lang="en-US" dirty="0" smtClean="0"/>
              <a:t>Textual </a:t>
            </a:r>
            <a:r>
              <a:rPr lang="en-US" dirty="0"/>
              <a:t>message about error </a:t>
            </a:r>
            <a:r>
              <a:rPr lang="en-US" dirty="0" smtClean="0"/>
              <a:t>details</a:t>
            </a:r>
            <a:endParaRPr lang="en-US" dirty="0"/>
          </a:p>
          <a:p>
            <a:r>
              <a:rPr lang="en-US" dirty="0"/>
              <a:t>try </a:t>
            </a:r>
            <a:r>
              <a:rPr lang="en-US" dirty="0" smtClean="0"/>
              <a:t>{  </a:t>
            </a:r>
            <a:r>
              <a:rPr lang="en-US" dirty="0" err="1"/>
              <a:t>lalala</a:t>
            </a:r>
            <a:r>
              <a:rPr lang="en-US" dirty="0" smtClean="0"/>
              <a:t>;} </a:t>
            </a:r>
            <a:r>
              <a:rPr lang="en-US" dirty="0"/>
              <a:t>catch (err) {</a:t>
            </a:r>
          </a:p>
          <a:p>
            <a:pPr lvl="1"/>
            <a:r>
              <a:rPr lang="en-US" dirty="0" smtClean="0"/>
              <a:t>alert(err.name</a:t>
            </a:r>
            <a:r>
              <a:rPr lang="en-US" dirty="0"/>
              <a:t>); // </a:t>
            </a:r>
            <a:r>
              <a:rPr lang="en-US" dirty="0" err="1"/>
              <a:t>ReferenceError</a:t>
            </a:r>
            <a:endParaRPr lang="en-US" dirty="0"/>
          </a:p>
          <a:p>
            <a:pPr lvl="1"/>
            <a:r>
              <a:rPr lang="en-US" dirty="0" smtClean="0"/>
              <a:t>alert(</a:t>
            </a:r>
            <a:r>
              <a:rPr lang="en-US" dirty="0" err="1" smtClean="0"/>
              <a:t>err.message</a:t>
            </a:r>
            <a:r>
              <a:rPr lang="en-US" dirty="0"/>
              <a:t>); // </a:t>
            </a:r>
            <a:r>
              <a:rPr lang="en-US" dirty="0" err="1"/>
              <a:t>lalala</a:t>
            </a:r>
            <a:r>
              <a:rPr lang="en-US" dirty="0"/>
              <a:t>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92440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69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38391" y="1725863"/>
            <a:ext cx="8171380" cy="381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 </a:t>
            </a:r>
            <a:r>
              <a:rPr lang="en-US" dirty="0" smtClean="0"/>
              <a:t>Variables and 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78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</a:t>
            </a:r>
            <a:r>
              <a:rPr lang="en-US" dirty="0" err="1" smtClean="0"/>
              <a:t>checkGrade</a:t>
            </a:r>
            <a:r>
              <a:rPr lang="en-US" dirty="0" smtClean="0"/>
              <a:t>(grade) </a:t>
            </a:r>
            <a:r>
              <a:rPr lang="en-US" dirty="0"/>
              <a:t>that throws an error if the </a:t>
            </a:r>
            <a:r>
              <a:rPr lang="en-US" dirty="0" smtClean="0"/>
              <a:t>grade </a:t>
            </a:r>
            <a:r>
              <a:rPr lang="en-US" dirty="0"/>
              <a:t>is less than 0</a:t>
            </a:r>
            <a:r>
              <a:rPr lang="en-US" dirty="0" smtClean="0"/>
              <a:t>. </a:t>
            </a:r>
            <a:r>
              <a:rPr lang="en-US" dirty="0"/>
              <a:t>Use try...catch to call the function and log the error message if an error is thrown.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function divide(a, b) that throws an error if the divisor b is zero. Use try...catch to call the function and handle the error gracefully</a:t>
            </a:r>
          </a:p>
        </p:txBody>
      </p:sp>
    </p:spTree>
    <p:extLst>
      <p:ext uri="{BB962C8B-B14F-4D97-AF65-F5344CB8AC3E}">
        <p14:creationId xmlns:p14="http://schemas.microsoft.com/office/powerpoint/2010/main" val="26010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expression that calculates the area of a rectangle. If only one parameter is provided, assume it's a </a:t>
            </a:r>
            <a:r>
              <a:rPr lang="en-US" dirty="0" smtClean="0"/>
              <a:t>square</a:t>
            </a:r>
            <a:endParaRPr lang="en-US" sz="2000" b="1" dirty="0">
              <a:solidFill>
                <a:srgbClr val="FF0000"/>
              </a:solidFill>
            </a:endParaRPr>
          </a:p>
          <a:p>
            <a:pPr marL="548640" lvl="2" indent="0">
              <a:buNone/>
            </a:pPr>
            <a:r>
              <a:rPr lang="en-US" sz="1600" b="1" dirty="0" smtClean="0">
                <a:solidFill>
                  <a:srgbClr val="00B0F0"/>
                </a:solidFill>
              </a:rPr>
              <a:t>console.log(</a:t>
            </a:r>
            <a:r>
              <a:rPr lang="en-US" sz="1600" b="1" dirty="0" err="1" smtClean="0">
                <a:solidFill>
                  <a:srgbClr val="00B0F0"/>
                </a:solidFill>
              </a:rPr>
              <a:t>calculateArea</a:t>
            </a:r>
            <a:r>
              <a:rPr lang="en-US" sz="1600" b="1" dirty="0" smtClean="0">
                <a:solidFill>
                  <a:srgbClr val="00B0F0"/>
                </a:solidFill>
              </a:rPr>
              <a:t>(7</a:t>
            </a:r>
            <a:r>
              <a:rPr lang="en-US" sz="1600" b="1" dirty="0">
                <a:solidFill>
                  <a:srgbClr val="00B0F0"/>
                </a:solidFill>
              </a:rPr>
              <a:t>)); // Output: 49 </a:t>
            </a:r>
            <a:endParaRPr lang="en-US" sz="2400" b="1" dirty="0" smtClean="0">
              <a:solidFill>
                <a:srgbClr val="00B0F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 an anonymous function to a variable that takes a string and returns its length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this function expression into an arrow function</a:t>
            </a:r>
            <a:r>
              <a:rPr lang="en-US" dirty="0" smtClean="0"/>
              <a:t>:</a:t>
            </a:r>
          </a:p>
          <a:p>
            <a:pPr marL="548640" lvl="2" indent="0">
              <a:buNone/>
            </a:pPr>
            <a:r>
              <a:rPr lang="en-US" sz="2800" b="1" dirty="0" err="1">
                <a:solidFill>
                  <a:srgbClr val="00B0F0"/>
                </a:solidFill>
              </a:rPr>
              <a:t>const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isEven</a:t>
            </a:r>
            <a:r>
              <a:rPr lang="en-US" sz="2800" b="1" dirty="0">
                <a:solidFill>
                  <a:srgbClr val="00B0F0"/>
                </a:solidFill>
              </a:rPr>
              <a:t> = function (</a:t>
            </a:r>
            <a:r>
              <a:rPr lang="en-US" sz="2800" b="1" dirty="0" err="1">
                <a:solidFill>
                  <a:srgbClr val="00B0F0"/>
                </a:solidFill>
              </a:rPr>
              <a:t>num</a:t>
            </a:r>
            <a:r>
              <a:rPr lang="en-US" sz="2800" b="1" dirty="0">
                <a:solidFill>
                  <a:srgbClr val="00B0F0"/>
                </a:solidFill>
              </a:rPr>
              <a:t>) {    </a:t>
            </a:r>
            <a:endParaRPr lang="en-US" sz="2800" b="1" dirty="0" smtClean="0">
              <a:solidFill>
                <a:srgbClr val="00B0F0"/>
              </a:solidFill>
            </a:endParaRPr>
          </a:p>
          <a:p>
            <a:pPr marL="548640" lvl="2" indent="0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return </a:t>
            </a:r>
            <a:r>
              <a:rPr lang="en-US" sz="2800" b="1" dirty="0" err="1">
                <a:solidFill>
                  <a:srgbClr val="00B0F0"/>
                </a:solidFill>
              </a:rPr>
              <a:t>num</a:t>
            </a:r>
            <a:r>
              <a:rPr lang="en-US" sz="2800" b="1" dirty="0">
                <a:solidFill>
                  <a:srgbClr val="00B0F0"/>
                </a:solidFill>
              </a:rPr>
              <a:t> % 2 === 0</a:t>
            </a:r>
            <a:r>
              <a:rPr lang="en-US" sz="2800" b="1" dirty="0" smtClean="0">
                <a:solidFill>
                  <a:srgbClr val="00B0F0"/>
                </a:solidFill>
              </a:rPr>
              <a:t>;</a:t>
            </a:r>
          </a:p>
          <a:p>
            <a:pPr marL="548640" lvl="2" indent="0">
              <a:buNone/>
            </a:pPr>
            <a:r>
              <a:rPr lang="en-US" sz="2800" b="1" dirty="0" smtClean="0">
                <a:solidFill>
                  <a:srgbClr val="00B0F0"/>
                </a:solidFill>
              </a:rPr>
              <a:t>};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Array Methods in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7211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Declaring and </a:t>
            </a:r>
            <a:r>
              <a:rPr lang="en-US" b="1" dirty="0" err="1" smtClean="0"/>
              <a:t>intilizing</a:t>
            </a:r>
            <a:r>
              <a:rPr lang="en-US" b="1" dirty="0" smtClean="0"/>
              <a:t> arrays:</a:t>
            </a:r>
            <a:endParaRPr lang="en-US" b="1" dirty="0"/>
          </a:p>
          <a:p>
            <a:pPr lvl="1"/>
            <a:r>
              <a:rPr dirty="0" smtClean="0"/>
              <a:t>Literal notation: let </a:t>
            </a:r>
            <a:r>
              <a:rPr dirty="0" err="1" smtClean="0"/>
              <a:t>arr</a:t>
            </a:r>
            <a:r>
              <a:rPr dirty="0" smtClean="0"/>
              <a:t> = [1, 2, 3];</a:t>
            </a:r>
          </a:p>
          <a:p>
            <a:pPr lvl="1"/>
            <a:r>
              <a:rPr dirty="0" smtClean="0"/>
              <a:t>Constructor: let </a:t>
            </a:r>
            <a:r>
              <a:rPr dirty="0" err="1" smtClean="0"/>
              <a:t>arr</a:t>
            </a:r>
            <a:r>
              <a:rPr dirty="0" smtClean="0"/>
              <a:t> = new Array(3);</a:t>
            </a:r>
            <a:endParaRPr lang="en-US" dirty="0" smtClean="0"/>
          </a:p>
          <a:p>
            <a:r>
              <a:rPr lang="en-US" b="1" dirty="0" smtClean="0"/>
              <a:t>Accessing array elements</a:t>
            </a:r>
            <a:endParaRPr lang="en-US" b="1" dirty="0"/>
          </a:p>
          <a:p>
            <a:pPr lvl="1"/>
            <a:r>
              <a:rPr lang="en-US" dirty="0" smtClean="0"/>
              <a:t>Example</a:t>
            </a:r>
            <a:r>
              <a:rPr lang="en-US" dirty="0"/>
              <a:t>: </a:t>
            </a:r>
            <a:r>
              <a:rPr lang="en-US" dirty="0" smtClean="0"/>
              <a:t>console.log(</a:t>
            </a:r>
            <a:r>
              <a:rPr lang="en-US" dirty="0" err="1" smtClean="0"/>
              <a:t>arr</a:t>
            </a:r>
            <a:r>
              <a:rPr lang="en-US" dirty="0" smtClean="0"/>
              <a:t>[0</a:t>
            </a:r>
            <a:r>
              <a:rPr lang="en-US" dirty="0"/>
              <a:t>]); </a:t>
            </a:r>
            <a:r>
              <a:rPr lang="en-US" sz="2000" dirty="0"/>
              <a:t>// </a:t>
            </a:r>
            <a:r>
              <a:rPr lang="en-US" sz="2000" dirty="0" smtClean="0"/>
              <a:t>1 	!</a:t>
            </a:r>
            <a:r>
              <a:rPr lang="en-US" sz="2000" b="1" dirty="0" smtClean="0">
                <a:solidFill>
                  <a:srgbClr val="FF0000"/>
                </a:solidFill>
              </a:rPr>
              <a:t>Negative </a:t>
            </a:r>
            <a:r>
              <a:rPr lang="en-US" sz="2000" b="1" dirty="0">
                <a:solidFill>
                  <a:srgbClr val="FF0000"/>
                </a:solidFill>
              </a:rPr>
              <a:t>indexing is not supported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  <a:endParaRPr lang="en-US" sz="2000" dirty="0" smtClean="0"/>
          </a:p>
          <a:p>
            <a:pPr lvl="1"/>
            <a:r>
              <a:rPr lang="en-US" b="1" dirty="0" smtClean="0"/>
              <a:t>at</a:t>
            </a:r>
            <a:r>
              <a:rPr lang="en-US" b="1" dirty="0"/>
              <a:t>()</a:t>
            </a:r>
            <a:r>
              <a:rPr lang="en-US" dirty="0"/>
              <a:t>: Returns an indexed </a:t>
            </a:r>
            <a:r>
              <a:rPr lang="en-US" dirty="0" smtClean="0"/>
              <a:t>element</a:t>
            </a:r>
          </a:p>
          <a:p>
            <a:pPr lvl="1"/>
            <a:r>
              <a:rPr lang="en-US" dirty="0" smtClean="0"/>
              <a:t>arr.at(1</a:t>
            </a:r>
            <a:r>
              <a:rPr lang="en-US" dirty="0"/>
              <a:t>) </a:t>
            </a:r>
            <a:r>
              <a:rPr lang="en-US" sz="2000" i="1" dirty="0" smtClean="0"/>
              <a:t>// 2</a:t>
            </a:r>
          </a:p>
          <a:p>
            <a:pPr lvl="1"/>
            <a:r>
              <a:rPr lang="en-US" sz="2000" i="1" dirty="0" smtClean="0"/>
              <a:t>Arr.at(-1);   //3	</a:t>
            </a:r>
            <a:r>
              <a:rPr lang="en-US" sz="2000" b="1" dirty="0">
                <a:solidFill>
                  <a:srgbClr val="FF0000"/>
                </a:solidFill>
              </a:rPr>
              <a:t>Negative indices: Count backwards from the end of the array</a:t>
            </a:r>
            <a:endParaRPr lang="en-US" sz="2000" b="1" i="1" dirty="0">
              <a:solidFill>
                <a:srgbClr val="FF0000"/>
              </a:solidFill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375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sz="2400" b="1" dirty="0" smtClean="0"/>
              <a:t>push()</a:t>
            </a:r>
            <a:r>
              <a:rPr lang="en-US" sz="2400" dirty="0"/>
              <a:t>: adds one or more elements to the </a:t>
            </a:r>
            <a:r>
              <a:rPr lang="en-US" sz="2400" b="1" dirty="0"/>
              <a:t>end</a:t>
            </a:r>
            <a:r>
              <a:rPr lang="en-US" sz="2400" dirty="0"/>
              <a:t> of an array and returns the </a:t>
            </a:r>
            <a:r>
              <a:rPr lang="en-US" sz="2400" b="1" i="1" dirty="0">
                <a:solidFill>
                  <a:srgbClr val="00B050"/>
                </a:solidFill>
              </a:rPr>
              <a:t>new length</a:t>
            </a:r>
            <a:r>
              <a:rPr lang="en-US" sz="2400" dirty="0"/>
              <a:t> of the array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2400" b="1" dirty="0" smtClean="0"/>
          </a:p>
          <a:p>
            <a:endParaRPr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pop(): </a:t>
            </a:r>
            <a:r>
              <a:rPr lang="en-US" sz="2400" dirty="0"/>
              <a:t>removes the </a:t>
            </a:r>
            <a:r>
              <a:rPr lang="en-US" sz="2400" b="1" dirty="0"/>
              <a:t>last </a:t>
            </a:r>
            <a:r>
              <a:rPr lang="en-US" sz="2400" dirty="0"/>
              <a:t>element from an array and returns the </a:t>
            </a:r>
            <a:r>
              <a:rPr lang="en-US" sz="2400" b="1" i="1" dirty="0">
                <a:solidFill>
                  <a:srgbClr val="00B050"/>
                </a:solidFill>
              </a:rPr>
              <a:t>removed element</a:t>
            </a:r>
            <a:r>
              <a:rPr lang="en-US" sz="2400" dirty="0"/>
              <a:t>. If the array is empty, it returns undefined.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52" y="3038849"/>
            <a:ext cx="4861668" cy="2704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136" y="3044842"/>
            <a:ext cx="4714184" cy="283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5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sz="2400" b="1" dirty="0" smtClean="0"/>
              <a:t>shift()</a:t>
            </a:r>
            <a:r>
              <a:rPr lang="en-US" sz="2400" dirty="0"/>
              <a:t>: removes the </a:t>
            </a:r>
            <a:r>
              <a:rPr lang="en-US" sz="2400" b="1" dirty="0"/>
              <a:t>first</a:t>
            </a:r>
            <a:r>
              <a:rPr lang="en-US" sz="2400" dirty="0"/>
              <a:t> element from an array and returns the </a:t>
            </a:r>
            <a:r>
              <a:rPr lang="en-US" sz="2400" b="1" i="1" dirty="0">
                <a:solidFill>
                  <a:srgbClr val="00B050"/>
                </a:solidFill>
              </a:rPr>
              <a:t>removed element</a:t>
            </a:r>
            <a:r>
              <a:rPr lang="en-US" sz="2400" dirty="0"/>
              <a:t>. If the array is empty, it returns undefined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sz="2400" b="1" dirty="0" err="1"/>
              <a:t>unshift</a:t>
            </a:r>
            <a:r>
              <a:rPr lang="en-US" sz="2400" b="1" dirty="0" smtClean="0"/>
              <a:t>()</a:t>
            </a:r>
            <a:r>
              <a:rPr lang="en-US" sz="2400" dirty="0"/>
              <a:t>: adds one or more elements to the </a:t>
            </a:r>
            <a:r>
              <a:rPr lang="en-US" sz="2400" b="1" dirty="0"/>
              <a:t>beginning</a:t>
            </a:r>
            <a:r>
              <a:rPr lang="en-US" sz="2400" dirty="0"/>
              <a:t> of an array and returns the </a:t>
            </a:r>
            <a:r>
              <a:rPr lang="en-US" sz="2400" b="1" i="1" dirty="0">
                <a:solidFill>
                  <a:srgbClr val="00B050"/>
                </a:solidFill>
              </a:rPr>
              <a:t>new length </a:t>
            </a:r>
            <a:r>
              <a:rPr lang="en-US" sz="2400" dirty="0"/>
              <a:t>of the array.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72" y="3041580"/>
            <a:ext cx="4886325" cy="2845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95" y="3307852"/>
            <a:ext cx="4886325" cy="257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1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 err="1" smtClean="0"/>
              <a:t>arr</a:t>
            </a:r>
            <a:r>
              <a:rPr lang="en-US" dirty="0" smtClean="0"/>
              <a:t>=["</a:t>
            </a:r>
            <a:r>
              <a:rPr lang="en-US" dirty="0"/>
              <a:t>a", "b", "c</a:t>
            </a:r>
            <a:r>
              <a:rPr lang="en-US" dirty="0" smtClean="0"/>
              <a:t>"];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arr.push</a:t>
            </a:r>
            <a:r>
              <a:rPr lang="en-US" sz="3200" dirty="0"/>
              <a:t>("d</a:t>
            </a:r>
            <a:r>
              <a:rPr lang="en-US" sz="3200" dirty="0" smtClean="0"/>
              <a:t>");</a:t>
            </a:r>
            <a:endParaRPr lang="en-US" sz="3200" dirty="0"/>
          </a:p>
          <a:p>
            <a:r>
              <a:rPr lang="en-US" sz="3200" dirty="0" err="1"/>
              <a:t>arr.pop</a:t>
            </a:r>
            <a:r>
              <a:rPr lang="en-US" sz="3200" dirty="0" smtClean="0"/>
              <a:t>();</a:t>
            </a:r>
            <a:endParaRPr lang="en-US" sz="3200" dirty="0"/>
          </a:p>
          <a:p>
            <a:r>
              <a:rPr lang="en-US" sz="3200" dirty="0" err="1"/>
              <a:t>arr.shift</a:t>
            </a:r>
            <a:r>
              <a:rPr lang="en-US" sz="3200" dirty="0" smtClean="0"/>
              <a:t>();</a:t>
            </a:r>
            <a:endParaRPr lang="en-US" sz="3200" dirty="0"/>
          </a:p>
          <a:p>
            <a:r>
              <a:rPr lang="en-US" sz="3200" dirty="0" err="1"/>
              <a:t>arr.unshift</a:t>
            </a:r>
            <a:r>
              <a:rPr lang="en-US" sz="3200" dirty="0"/>
              <a:t>("z</a:t>
            </a:r>
            <a:r>
              <a:rPr lang="en-US" sz="3200" dirty="0" smtClean="0"/>
              <a:t>");</a:t>
            </a:r>
          </a:p>
          <a:p>
            <a:r>
              <a:rPr lang="en-US" sz="3200" dirty="0"/>
              <a:t>console.log(</a:t>
            </a:r>
            <a:r>
              <a:rPr lang="en-US" sz="3200" dirty="0" err="1"/>
              <a:t>arr</a:t>
            </a:r>
            <a:r>
              <a:rPr lang="en-US" sz="3200" dirty="0" smtClean="0"/>
              <a:t>); // what will be the final output?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1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77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plice(): </a:t>
            </a:r>
            <a:r>
              <a:rPr lang="en-US" dirty="0" smtClean="0"/>
              <a:t>used </a:t>
            </a:r>
            <a:r>
              <a:rPr lang="en-US" dirty="0"/>
              <a:t>to </a:t>
            </a:r>
            <a:r>
              <a:rPr lang="en-US" i="1" dirty="0"/>
              <a:t>add, remove, or replace </a:t>
            </a:r>
            <a:r>
              <a:rPr lang="en-US" dirty="0"/>
              <a:t>elements</a:t>
            </a:r>
            <a:r>
              <a:rPr lang="en-US" i="1" dirty="0"/>
              <a:t> </a:t>
            </a:r>
            <a:r>
              <a:rPr lang="en-US" dirty="0"/>
              <a:t>in an array.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modifies the original array and </a:t>
            </a:r>
            <a:r>
              <a:rPr lang="en-US" b="1" i="1" dirty="0">
                <a:solidFill>
                  <a:srgbClr val="00B050"/>
                </a:solidFill>
              </a:rPr>
              <a:t>returns an array containing the deleted </a:t>
            </a:r>
            <a:r>
              <a:rPr lang="en-US" b="1" i="1" dirty="0" smtClean="0">
                <a:solidFill>
                  <a:srgbClr val="00B050"/>
                </a:solidFill>
              </a:rPr>
              <a:t>elements</a:t>
            </a:r>
          </a:p>
          <a:p>
            <a:pPr lvl="1"/>
            <a:r>
              <a:rPr lang="en-US" i="1" dirty="0" smtClean="0"/>
              <a:t>Syntax: </a:t>
            </a:r>
            <a:r>
              <a:rPr lang="en-US" i="1" dirty="0" err="1" smtClean="0"/>
              <a:t>array.splice</a:t>
            </a:r>
            <a:r>
              <a:rPr lang="en-US" i="1" dirty="0" smtClean="0"/>
              <a:t>(</a:t>
            </a:r>
            <a:r>
              <a:rPr lang="en-US" i="1" dirty="0" err="1" smtClean="0"/>
              <a:t>startIndex</a:t>
            </a:r>
            <a:r>
              <a:rPr lang="en-US" i="1" dirty="0"/>
              <a:t>, </a:t>
            </a:r>
            <a:r>
              <a:rPr lang="en-US" i="1" dirty="0" err="1"/>
              <a:t>deleteCount</a:t>
            </a:r>
            <a:r>
              <a:rPr lang="en-US" i="1" dirty="0"/>
              <a:t>, item1, item2, </a:t>
            </a:r>
            <a:r>
              <a:rPr lang="en-US" i="1" dirty="0" smtClean="0"/>
              <a:t>...)</a:t>
            </a:r>
          </a:p>
          <a:p>
            <a:r>
              <a:rPr lang="en-US" dirty="0"/>
              <a:t>Example 1: </a:t>
            </a:r>
            <a:r>
              <a:rPr lang="en-US" b="1" dirty="0"/>
              <a:t>Removing </a:t>
            </a:r>
            <a:r>
              <a:rPr lang="en-US" b="1" dirty="0" smtClean="0"/>
              <a:t>elements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222" y="3834079"/>
            <a:ext cx="6905625" cy="1724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and Removing Elements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 2: </a:t>
            </a:r>
            <a:r>
              <a:rPr lang="en-US" b="1" dirty="0" smtClean="0"/>
              <a:t>Adding elements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dirty="0" smtClean="0"/>
              <a:t>Example </a:t>
            </a:r>
            <a:r>
              <a:rPr lang="en-US" dirty="0"/>
              <a:t>3: </a:t>
            </a:r>
            <a:r>
              <a:rPr lang="en-US" b="1" dirty="0"/>
              <a:t>Replacing elements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523" y="2078482"/>
            <a:ext cx="7310957" cy="9729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523" y="3935937"/>
            <a:ext cx="8771634" cy="144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11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Adding and 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slice(): </a:t>
            </a:r>
            <a:r>
              <a:rPr lang="en-US" dirty="0"/>
              <a:t>is used to </a:t>
            </a:r>
            <a:r>
              <a:rPr lang="en-US" b="1" dirty="0"/>
              <a:t>extract a portion of an array</a:t>
            </a:r>
            <a:r>
              <a:rPr lang="en-US" dirty="0"/>
              <a:t> into a new array without modifying the original array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Syntax: </a:t>
            </a:r>
            <a:r>
              <a:rPr lang="en-US" i="1" dirty="0" err="1" smtClean="0"/>
              <a:t>array.slice</a:t>
            </a:r>
            <a:r>
              <a:rPr lang="en-US" i="1" dirty="0" smtClean="0"/>
              <a:t>(</a:t>
            </a:r>
            <a:r>
              <a:rPr lang="en-US" i="1" dirty="0" err="1" smtClean="0"/>
              <a:t>startIndex</a:t>
            </a:r>
            <a:r>
              <a:rPr lang="en-US" i="1" dirty="0"/>
              <a:t>, </a:t>
            </a:r>
            <a:r>
              <a:rPr lang="en-US" i="1" dirty="0" err="1"/>
              <a:t>endIndex</a:t>
            </a:r>
            <a:r>
              <a:rPr lang="en-US" i="1" dirty="0" smtClean="0"/>
              <a:t>);</a:t>
            </a:r>
          </a:p>
          <a:p>
            <a:r>
              <a:rPr lang="en-US" dirty="0" smtClean="0"/>
              <a:t>Example </a:t>
            </a:r>
            <a:r>
              <a:rPr lang="en-US" dirty="0"/>
              <a:t>1: </a:t>
            </a:r>
            <a:r>
              <a:rPr lang="en-US" b="1" dirty="0"/>
              <a:t>Extracting a portion of the array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22" y="3509053"/>
            <a:ext cx="10331906" cy="149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Variables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When a program needs to hold on to a value for future use, it assigns the value to (</a:t>
            </a:r>
            <a:r>
              <a:rPr lang="en-US" sz="2800" i="1" dirty="0"/>
              <a:t>or “stores” the value in</a:t>
            </a:r>
            <a:r>
              <a:rPr lang="en-US" sz="2800" dirty="0"/>
              <a:t>) a </a:t>
            </a:r>
            <a:r>
              <a:rPr lang="en-US" sz="2800" b="1" dirty="0">
                <a:solidFill>
                  <a:srgbClr val="0070C0"/>
                </a:solidFill>
              </a:rPr>
              <a:t>variable</a:t>
            </a:r>
            <a:r>
              <a:rPr lang="en-US" sz="2800" dirty="0"/>
              <a:t>. </a:t>
            </a:r>
          </a:p>
          <a:p>
            <a:r>
              <a:rPr lang="en-US" sz="2800" dirty="0"/>
              <a:t>A variable defines a symbolic name for a value and allows the value to be referred to by name.</a:t>
            </a:r>
          </a:p>
          <a:p>
            <a:r>
              <a:rPr lang="en-US" sz="2800" dirty="0"/>
              <a:t>In JavaScript, when declaring a variable, </a:t>
            </a:r>
            <a:r>
              <a:rPr lang="en-US" sz="2800" b="1" u="sng" dirty="0"/>
              <a:t>dynamic typing</a:t>
            </a:r>
            <a:r>
              <a:rPr lang="en-US" sz="2800" b="1" dirty="0"/>
              <a:t> </a:t>
            </a:r>
            <a:r>
              <a:rPr lang="en-US" sz="2800" dirty="0"/>
              <a:t>is used, </a:t>
            </a:r>
          </a:p>
          <a:p>
            <a:r>
              <a:rPr lang="en-US" sz="2800" dirty="0"/>
              <a:t>Dynamic typing allows variables to accommodate values of any data type </a:t>
            </a:r>
            <a:r>
              <a:rPr lang="en-US" sz="2800" b="1" i="1" dirty="0">
                <a:solidFill>
                  <a:srgbClr val="FF0000"/>
                </a:solidFill>
              </a:rPr>
              <a:t>without the need for explicit definition of a data type.</a:t>
            </a:r>
          </a:p>
        </p:txBody>
      </p:sp>
    </p:spTree>
    <p:extLst>
      <p:ext uri="{BB962C8B-B14F-4D97-AF65-F5344CB8AC3E}">
        <p14:creationId xmlns:p14="http://schemas.microsoft.com/office/powerpoint/2010/main" val="22803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Adding and Removing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b="1" dirty="0"/>
              <a:t>Copying an entire </a:t>
            </a:r>
            <a:r>
              <a:rPr lang="en-US" b="1" dirty="0" smtClean="0"/>
              <a:t>array</a:t>
            </a:r>
          </a:p>
          <a:p>
            <a:endParaRPr lang="en-US" b="1" dirty="0"/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Example </a:t>
            </a:r>
            <a:r>
              <a:rPr lang="en-US" dirty="0"/>
              <a:t>3: </a:t>
            </a:r>
            <a:r>
              <a:rPr lang="en-US" b="1" dirty="0"/>
              <a:t>Using negative indices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86" y="2109786"/>
            <a:ext cx="6825945" cy="1339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605" y="4417941"/>
            <a:ext cx="7010880" cy="197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 Between splice() and slice()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81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12900425"/>
              </p:ext>
            </p:extLst>
          </p:nvPr>
        </p:nvGraphicFramePr>
        <p:xfrm>
          <a:off x="1387010" y="1745750"/>
          <a:ext cx="8169669" cy="338105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23223">
                  <a:extLst>
                    <a:ext uri="{9D8B030D-6E8A-4147-A177-3AD203B41FA5}">
                      <a16:colId xmlns:a16="http://schemas.microsoft.com/office/drawing/2014/main" val="3899291406"/>
                    </a:ext>
                  </a:extLst>
                </a:gridCol>
                <a:gridCol w="2723223">
                  <a:extLst>
                    <a:ext uri="{9D8B030D-6E8A-4147-A177-3AD203B41FA5}">
                      <a16:colId xmlns:a16="http://schemas.microsoft.com/office/drawing/2014/main" val="925100923"/>
                    </a:ext>
                  </a:extLst>
                </a:gridCol>
                <a:gridCol w="2723223">
                  <a:extLst>
                    <a:ext uri="{9D8B030D-6E8A-4147-A177-3AD203B41FA5}">
                      <a16:colId xmlns:a16="http://schemas.microsoft.com/office/drawing/2014/main" val="2148315562"/>
                    </a:ext>
                  </a:extLst>
                </a:gridCol>
              </a:tblGrid>
              <a:tr h="52829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Feature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splice()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slice()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501442"/>
                  </a:ext>
                </a:extLst>
              </a:tr>
              <a:tr h="95092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Purpose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Add, remove, or replace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Extract a portion of the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597121"/>
                  </a:ext>
                </a:extLst>
              </a:tr>
              <a:tr h="95092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Modifies original?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Yes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 (returns a new array)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012517"/>
                  </a:ext>
                </a:extLst>
              </a:tr>
              <a:tr h="95092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Return value	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Deleted elements as an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Extracted elements as a new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723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967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Given </a:t>
            </a:r>
            <a:r>
              <a:rPr lang="en-US" dirty="0"/>
              <a:t>the array, let fruits = ['apple', 'banana', 'cherry', 'date', 'elderberry</a:t>
            </a:r>
            <a:r>
              <a:rPr lang="en-US" dirty="0" smtClean="0"/>
              <a:t>'];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/>
              <a:t>Write a code snippet to create a new array containing only 'banana' and 'cherry'.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 smtClean="0"/>
              <a:t>Extract </a:t>
            </a:r>
            <a:r>
              <a:rPr lang="en-US" dirty="0"/>
              <a:t>the last two elements of the array into a new array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Usinng</a:t>
            </a:r>
            <a:r>
              <a:rPr lang="en-US" dirty="0" smtClean="0"/>
              <a:t> the first array,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/>
              <a:t>Remove 'cherry' from the array.</a:t>
            </a:r>
          </a:p>
          <a:p>
            <a:pPr marL="788670" lvl="1" indent="-514350">
              <a:buFont typeface="+mj-lt"/>
              <a:buAutoNum type="alphaLcParenR"/>
            </a:pPr>
            <a:r>
              <a:rPr lang="en-US" dirty="0" smtClean="0"/>
              <a:t>Replace </a:t>
            </a:r>
            <a:r>
              <a:rPr lang="en-US" dirty="0"/>
              <a:t>'date' with </a:t>
            </a:r>
            <a:r>
              <a:rPr lang="en-US" dirty="0" smtClean="0"/>
              <a:t>‘pineapple‘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533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83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49" y="2155379"/>
            <a:ext cx="7179753" cy="214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3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84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71" y="1859676"/>
            <a:ext cx="10810090" cy="261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Searching in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 err="1" smtClean="0"/>
              <a:t>indexOf</a:t>
            </a:r>
            <a:r>
              <a:rPr b="1" dirty="0" smtClean="0"/>
              <a:t>()</a:t>
            </a:r>
            <a:r>
              <a:rPr lang="en-US" b="1" dirty="0"/>
              <a:t>: </a:t>
            </a:r>
            <a:r>
              <a:rPr lang="en-US" dirty="0"/>
              <a:t>returns the first index at which a specified element is found in an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element is not found, it returns </a:t>
            </a:r>
            <a:r>
              <a:rPr lang="en-US" b="1" dirty="0">
                <a:solidFill>
                  <a:srgbClr val="FF0000"/>
                </a:solidFill>
              </a:rPr>
              <a:t>-1</a:t>
            </a:r>
            <a:r>
              <a:rPr lang="en-US" b="1" dirty="0" smtClean="0"/>
              <a:t>.</a:t>
            </a:r>
          </a:p>
          <a:p>
            <a:pPr lvl="1"/>
            <a:r>
              <a:rPr lang="en-US" i="1" dirty="0" smtClean="0"/>
              <a:t>Syntax: </a:t>
            </a:r>
            <a:r>
              <a:rPr lang="en-US" i="1" dirty="0" err="1" smtClean="0"/>
              <a:t>array.indexOf</a:t>
            </a:r>
            <a:r>
              <a:rPr lang="en-US" i="1" dirty="0" smtClean="0"/>
              <a:t>(</a:t>
            </a:r>
            <a:r>
              <a:rPr lang="en-US" i="1" dirty="0" err="1" smtClean="0"/>
              <a:t>searchElement</a:t>
            </a:r>
            <a:r>
              <a:rPr lang="en-US" i="1" dirty="0"/>
              <a:t>, </a:t>
            </a:r>
            <a:r>
              <a:rPr lang="en-US" i="1" dirty="0" err="1"/>
              <a:t>fromIndex</a:t>
            </a:r>
            <a:r>
              <a:rPr lang="en-US" i="1" dirty="0"/>
              <a:t>)</a:t>
            </a:r>
            <a:endParaRPr lang="en-US" i="1" dirty="0" smtClean="0"/>
          </a:p>
          <a:p>
            <a:pPr lvl="1"/>
            <a:r>
              <a:rPr lang="en-US" dirty="0" smtClean="0"/>
              <a:t>let </a:t>
            </a:r>
            <a:r>
              <a:rPr lang="en-US" dirty="0"/>
              <a:t>numbers = [1, 2, 3, 2, 5]; </a:t>
            </a:r>
            <a:endParaRPr lang="en-US" dirty="0" smtClean="0"/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numbers.indexOf</a:t>
            </a:r>
            <a:r>
              <a:rPr lang="en-US" dirty="0" smtClean="0"/>
              <a:t>(2</a:t>
            </a:r>
            <a:r>
              <a:rPr lang="en-US" dirty="0"/>
              <a:t>)); </a:t>
            </a:r>
            <a:r>
              <a:rPr lang="en-US" sz="2000" i="1" dirty="0"/>
              <a:t>// 1 (first occurrence of 2</a:t>
            </a:r>
            <a:r>
              <a:rPr lang="en-US" sz="2000" i="1" dirty="0" smtClean="0"/>
              <a:t>)</a:t>
            </a:r>
          </a:p>
          <a:p>
            <a:pPr lvl="1"/>
            <a:r>
              <a:rPr lang="en-US" dirty="0"/>
              <a:t>console.log(</a:t>
            </a:r>
            <a:r>
              <a:rPr lang="en-US" dirty="0" err="1"/>
              <a:t>numbers.indexOf</a:t>
            </a:r>
            <a:r>
              <a:rPr lang="en-US" dirty="0"/>
              <a:t>(4));    </a:t>
            </a:r>
            <a:r>
              <a:rPr lang="en-US" sz="2000" i="1" dirty="0"/>
              <a:t>// -1 (4 is not in the array)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numbers.indexOf</a:t>
            </a:r>
            <a:r>
              <a:rPr lang="en-US" dirty="0" smtClean="0"/>
              <a:t>(2</a:t>
            </a:r>
            <a:r>
              <a:rPr lang="en-US" dirty="0"/>
              <a:t>, 2)); </a:t>
            </a:r>
            <a:r>
              <a:rPr lang="en-US" sz="2000" i="1" dirty="0"/>
              <a:t>// 3 (search starts from index 2</a:t>
            </a:r>
            <a:r>
              <a:rPr lang="en-US" sz="2000" i="1" dirty="0" smtClean="0"/>
              <a:t>)</a:t>
            </a:r>
          </a:p>
          <a:p>
            <a:r>
              <a:rPr lang="en-US" sz="2200" dirty="0"/>
              <a:t>Uses strict equality (===)</a:t>
            </a:r>
          </a:p>
        </p:txBody>
      </p:sp>
    </p:spTree>
    <p:extLst>
      <p:ext uri="{BB962C8B-B14F-4D97-AF65-F5344CB8AC3E}">
        <p14:creationId xmlns:p14="http://schemas.microsoft.com/office/powerpoint/2010/main" val="370379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Arrays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lastIndexOf</a:t>
            </a:r>
            <a:r>
              <a:rPr lang="en-US" dirty="0"/>
              <a:t>(): returns the last index at which a specified element is found in an array. </a:t>
            </a:r>
            <a:endParaRPr lang="en-US" dirty="0" smtClean="0"/>
          </a:p>
          <a:p>
            <a:r>
              <a:rPr lang="en-US" i="1" dirty="0"/>
              <a:t>Syntax: </a:t>
            </a:r>
            <a:r>
              <a:rPr lang="en-US" i="1" dirty="0" err="1" smtClean="0"/>
              <a:t>array.lastIndexOf</a:t>
            </a:r>
            <a:r>
              <a:rPr lang="en-US" i="1" dirty="0" smtClean="0"/>
              <a:t>(</a:t>
            </a:r>
            <a:r>
              <a:rPr lang="en-US" i="1" dirty="0" err="1" smtClean="0"/>
              <a:t>searchElement</a:t>
            </a:r>
            <a:r>
              <a:rPr lang="en-US" i="1" dirty="0"/>
              <a:t>, </a:t>
            </a:r>
            <a:r>
              <a:rPr lang="en-US" i="1" dirty="0" err="1"/>
              <a:t>fromIndex</a:t>
            </a:r>
            <a:r>
              <a:rPr lang="en-US" i="1" dirty="0"/>
              <a:t>)</a:t>
            </a:r>
          </a:p>
          <a:p>
            <a:pPr lvl="1"/>
            <a:r>
              <a:rPr lang="en-US" dirty="0" smtClean="0"/>
              <a:t>starts </a:t>
            </a:r>
            <a:r>
              <a:rPr lang="en-US" dirty="0"/>
              <a:t>at a specified index and searches from </a:t>
            </a:r>
            <a:r>
              <a:rPr lang="en-US" sz="2800" b="1" dirty="0"/>
              <a:t>right to left </a:t>
            </a:r>
            <a:r>
              <a:rPr lang="en-US" dirty="0"/>
              <a:t>(from the given </a:t>
            </a:r>
            <a:r>
              <a:rPr lang="en-US" dirty="0" smtClean="0"/>
              <a:t>position </a:t>
            </a:r>
            <a:r>
              <a:rPr lang="en-US" dirty="0"/>
              <a:t>to the beginning of the array).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element is not found, it returns </a:t>
            </a:r>
            <a:r>
              <a:rPr lang="en-US" b="1" dirty="0">
                <a:solidFill>
                  <a:srgbClr val="FF0000"/>
                </a:solidFill>
              </a:rPr>
              <a:t>-1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let numbers = </a:t>
            </a:r>
            <a:r>
              <a:rPr lang="en-US" dirty="0" smtClean="0"/>
              <a:t>[</a:t>
            </a:r>
            <a:r>
              <a:rPr lang="en-US" dirty="0"/>
              <a:t>1, 2, 3, 2, 5];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numbers.lastIndexOf</a:t>
            </a:r>
            <a:r>
              <a:rPr lang="en-US" dirty="0" smtClean="0"/>
              <a:t>(2)); </a:t>
            </a:r>
            <a:r>
              <a:rPr lang="en-US" sz="2000" i="1" dirty="0"/>
              <a:t>// </a:t>
            </a:r>
            <a:r>
              <a:rPr lang="en-US" sz="2000" i="1" dirty="0" smtClean="0"/>
              <a:t>3</a:t>
            </a:r>
            <a:r>
              <a:rPr lang="en-US" sz="2000" dirty="0" smtClean="0"/>
              <a:t> </a:t>
            </a:r>
            <a:r>
              <a:rPr lang="en-US" sz="2000" dirty="0"/>
              <a:t>(last occurrence of 2)</a:t>
            </a:r>
            <a:endParaRPr lang="en-US" sz="2000" i="1" dirty="0" smtClean="0"/>
          </a:p>
          <a:p>
            <a:pPr lvl="1"/>
            <a:r>
              <a:rPr lang="en-US" dirty="0"/>
              <a:t>console.log(</a:t>
            </a:r>
            <a:r>
              <a:rPr lang="en-US" dirty="0" err="1"/>
              <a:t>numbers.lastIndexOf</a:t>
            </a:r>
            <a:r>
              <a:rPr lang="en-US" dirty="0"/>
              <a:t>(4)); </a:t>
            </a:r>
            <a:r>
              <a:rPr lang="en-US" sz="2000" i="1" dirty="0"/>
              <a:t>// -1 (4 is not in the </a:t>
            </a:r>
            <a:r>
              <a:rPr lang="en-US" sz="2000" i="1" dirty="0" smtClean="0"/>
              <a:t>array)</a:t>
            </a:r>
          </a:p>
          <a:p>
            <a:pPr lvl="1"/>
            <a:r>
              <a:rPr lang="en-US" dirty="0" smtClean="0"/>
              <a:t>console.log(</a:t>
            </a:r>
            <a:r>
              <a:rPr lang="en-US" dirty="0" err="1" smtClean="0"/>
              <a:t>numbers.lastIndexOf</a:t>
            </a:r>
            <a:r>
              <a:rPr lang="en-US" dirty="0" smtClean="0"/>
              <a:t>(2</a:t>
            </a:r>
            <a:r>
              <a:rPr lang="en-US" dirty="0"/>
              <a:t>, 2)); </a:t>
            </a:r>
            <a:r>
              <a:rPr lang="en-US" sz="2000" i="1" dirty="0"/>
              <a:t>// 1 (searches backward up </a:t>
            </a:r>
            <a:r>
              <a:rPr lang="en-US" sz="2000" i="1" dirty="0" smtClean="0"/>
              <a:t>from </a:t>
            </a:r>
            <a:r>
              <a:rPr lang="en-US" sz="2000" i="1" dirty="0"/>
              <a:t>index 2)</a:t>
            </a:r>
          </a:p>
        </p:txBody>
      </p:sp>
    </p:spTree>
    <p:extLst>
      <p:ext uri="{BB962C8B-B14F-4D97-AF65-F5344CB8AC3E}">
        <p14:creationId xmlns:p14="http://schemas.microsoft.com/office/powerpoint/2010/main" val="34391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in Arrays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87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includes</a:t>
            </a:r>
            <a:r>
              <a:rPr lang="en-US" b="1" dirty="0"/>
              <a:t>(): </a:t>
            </a:r>
            <a:r>
              <a:rPr lang="en-US" dirty="0"/>
              <a:t>checks if an array contains a specified value and returns a </a:t>
            </a:r>
            <a:r>
              <a:rPr lang="en-US" dirty="0" err="1"/>
              <a:t>boolean</a:t>
            </a:r>
            <a:r>
              <a:rPr lang="en-US" dirty="0"/>
              <a:t> (true or false</a:t>
            </a:r>
            <a:r>
              <a:rPr lang="en-US" dirty="0" smtClean="0"/>
              <a:t>).</a:t>
            </a:r>
          </a:p>
          <a:p>
            <a:r>
              <a:rPr lang="en-US" i="1" dirty="0"/>
              <a:t>Syntax: </a:t>
            </a:r>
            <a:r>
              <a:rPr lang="en-US" i="1" dirty="0" err="1"/>
              <a:t>array.includes</a:t>
            </a:r>
            <a:r>
              <a:rPr lang="en-US" i="1" dirty="0"/>
              <a:t>(</a:t>
            </a:r>
            <a:r>
              <a:rPr lang="en-US" i="1" dirty="0" err="1"/>
              <a:t>searchElement</a:t>
            </a:r>
            <a:r>
              <a:rPr lang="en-US" i="1" dirty="0"/>
              <a:t>, </a:t>
            </a:r>
            <a:r>
              <a:rPr lang="en-US" i="1" dirty="0" err="1"/>
              <a:t>fromIndex</a:t>
            </a:r>
            <a:r>
              <a:rPr lang="en-US" i="1" dirty="0" smtClean="0"/>
              <a:t>);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Uses strict equality (===)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143" y="3131637"/>
            <a:ext cx="10757313" cy="17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88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What’s the output?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function </a:t>
            </a:r>
            <a:r>
              <a:rPr lang="en-US" b="1" dirty="0" err="1"/>
              <a:t>countOccurrences</a:t>
            </a:r>
            <a:r>
              <a:rPr lang="en-US" b="1" dirty="0"/>
              <a:t>(</a:t>
            </a:r>
            <a:r>
              <a:rPr lang="en-US" b="1" i="1" dirty="0" err="1"/>
              <a:t>arr</a:t>
            </a:r>
            <a:r>
              <a:rPr lang="en-US" b="1" i="1" dirty="0"/>
              <a:t>, </a:t>
            </a:r>
            <a:r>
              <a:rPr lang="en-US" b="1" i="1" dirty="0">
                <a:solidFill>
                  <a:srgbClr val="0070C0"/>
                </a:solidFill>
              </a:rPr>
              <a:t>value</a:t>
            </a:r>
            <a:r>
              <a:rPr lang="en-US" b="1" dirty="0"/>
              <a:t>) </a:t>
            </a:r>
            <a:r>
              <a:rPr lang="en-US" dirty="0"/>
              <a:t>that returns the number of occurrences of </a:t>
            </a:r>
            <a:r>
              <a:rPr lang="en-US" b="1" i="1" dirty="0">
                <a:solidFill>
                  <a:srgbClr val="0070C0"/>
                </a:solidFill>
              </a:rPr>
              <a:t>value</a:t>
            </a:r>
            <a:r>
              <a:rPr lang="en-US" dirty="0"/>
              <a:t> in the array. </a:t>
            </a:r>
            <a:endParaRPr lang="en-US" dirty="0" smtClean="0"/>
          </a:p>
          <a:p>
            <a:pPr marL="891540" lvl="2" indent="-342900"/>
            <a:r>
              <a:rPr lang="en-US" i="1" dirty="0" smtClean="0"/>
              <a:t>use </a:t>
            </a:r>
            <a:r>
              <a:rPr lang="en-US" i="1" dirty="0" err="1"/>
              <a:t>indexOf</a:t>
            </a:r>
            <a:r>
              <a:rPr lang="en-US" i="1" dirty="0"/>
              <a:t>() in a loop to find all the occurrences.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689" y="1872516"/>
            <a:ext cx="5308414" cy="27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418" y="1570038"/>
            <a:ext cx="80391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5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has three kinds of variable declarations.</a:t>
            </a:r>
          </a:p>
          <a:p>
            <a:r>
              <a:rPr lang="en-US" dirty="0" smtClean="0"/>
              <a:t>var</a:t>
            </a:r>
          </a:p>
          <a:p>
            <a:pPr lvl="1"/>
            <a:r>
              <a:rPr lang="en-US" dirty="0" smtClean="0"/>
              <a:t>Declares a variable, optionally initializing it to a value.</a:t>
            </a:r>
          </a:p>
          <a:p>
            <a:pPr lvl="1"/>
            <a:r>
              <a:rPr lang="en-US" b="1" dirty="0" smtClean="0"/>
              <a:t>var</a:t>
            </a:r>
            <a:r>
              <a:rPr lang="en-US" dirty="0" smtClean="0"/>
              <a:t> amount = 99.99;</a:t>
            </a:r>
          </a:p>
          <a:p>
            <a:r>
              <a:rPr lang="en-US" dirty="0" smtClean="0"/>
              <a:t>let</a:t>
            </a:r>
          </a:p>
          <a:p>
            <a:pPr lvl="1"/>
            <a:r>
              <a:rPr lang="en-US" dirty="0" smtClean="0"/>
              <a:t>Declares a block-scoped, local variable, optionally initializing it to a value.</a:t>
            </a:r>
          </a:p>
          <a:p>
            <a:pPr lvl="1"/>
            <a:r>
              <a:rPr lang="en-US" b="1" dirty="0" smtClean="0"/>
              <a:t>let</a:t>
            </a:r>
            <a:r>
              <a:rPr lang="en-US" dirty="0" smtClean="0"/>
              <a:t> y = 6;</a:t>
            </a:r>
          </a:p>
          <a:p>
            <a:r>
              <a:rPr lang="en-US" dirty="0" smtClean="0"/>
              <a:t>const</a:t>
            </a:r>
          </a:p>
          <a:p>
            <a:pPr lvl="1"/>
            <a:r>
              <a:rPr lang="en-US" dirty="0" smtClean="0"/>
              <a:t>Declares a block-scoped, read-only named constant.</a:t>
            </a:r>
          </a:p>
          <a:p>
            <a:pPr lvl="1"/>
            <a:r>
              <a:rPr lang="en-US" b="1" dirty="0" smtClean="0"/>
              <a:t>const</a:t>
            </a:r>
            <a:r>
              <a:rPr lang="en-US" dirty="0" smtClean="0"/>
              <a:t> TAX_RATE = 0.08;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01876-5F34-4811-BECF-DD3B67AF64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3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</a:t>
            </a:r>
            <a:r>
              <a:rPr b="1" dirty="0" smtClean="0"/>
              <a:t>ap</a:t>
            </a:r>
            <a:r>
              <a:rPr lang="en-US" b="1" dirty="0" smtClean="0"/>
              <a:t>(): </a:t>
            </a:r>
            <a:r>
              <a:rPr lang="en-US" u="sng" dirty="0" smtClean="0"/>
              <a:t>creates </a:t>
            </a:r>
            <a:r>
              <a:rPr lang="en-US" u="sng" dirty="0"/>
              <a:t>a new array </a:t>
            </a:r>
            <a:r>
              <a:rPr lang="en-US" dirty="0"/>
              <a:t>by applying a function to </a:t>
            </a:r>
            <a:r>
              <a:rPr lang="en-US" b="1" i="1" dirty="0">
                <a:solidFill>
                  <a:srgbClr val="00B050"/>
                </a:solidFill>
              </a:rPr>
              <a:t>each element </a:t>
            </a:r>
            <a:r>
              <a:rPr lang="en-US" dirty="0"/>
              <a:t>of the original array.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modify the original array.</a:t>
            </a:r>
            <a:endParaRPr lang="en-US" dirty="0" smtClean="0"/>
          </a:p>
          <a:p>
            <a:r>
              <a:rPr dirty="0" smtClean="0"/>
              <a:t>Example </a:t>
            </a:r>
            <a:r>
              <a:rPr dirty="0"/>
              <a:t>for map():</a:t>
            </a:r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3" y="3485721"/>
            <a:ext cx="4803589" cy="1550006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062011"/>
              </p:ext>
            </p:extLst>
          </p:nvPr>
        </p:nvGraphicFramePr>
        <p:xfrm>
          <a:off x="5774076" y="3485721"/>
          <a:ext cx="6417924" cy="285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7924">
                  <a:extLst>
                    <a:ext uri="{9D8B030D-6E8A-4147-A177-3AD203B41FA5}">
                      <a16:colId xmlns:a16="http://schemas.microsoft.com/office/drawing/2014/main" val="3047559194"/>
                    </a:ext>
                  </a:extLst>
                </a:gridCol>
              </a:tblGrid>
              <a:tr h="2853433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the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map()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method begins by creating a new empty array, where the results of applying the function will be stored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The first element in the numbers array is 1.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The function is called with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= 1.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Inside the function,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</a:rPr>
                        <a:t>num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** 2 is computed, which equals 2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This result (2) is pushed into the new array,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so on …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After all the elements have been processed, the new array, now contains the values.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The map() function returns this new array as the result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31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6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b="1" dirty="0" smtClean="0"/>
              <a:t>filter()</a:t>
            </a:r>
            <a:r>
              <a:rPr lang="en-US" dirty="0" smtClean="0"/>
              <a:t>: </a:t>
            </a:r>
            <a:r>
              <a:rPr lang="en-US" u="sng" dirty="0" smtClean="0"/>
              <a:t>creates </a:t>
            </a:r>
            <a:r>
              <a:rPr lang="en-US" u="sng" dirty="0"/>
              <a:t>a new array</a:t>
            </a:r>
            <a:r>
              <a:rPr lang="en-US" dirty="0"/>
              <a:t> containing all elements that pass a specified test </a:t>
            </a:r>
            <a:r>
              <a:rPr lang="en-US" b="1" dirty="0">
                <a:solidFill>
                  <a:srgbClr val="00B050"/>
                </a:solidFill>
              </a:rPr>
              <a:t>(return true). 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It </a:t>
            </a:r>
            <a:r>
              <a:rPr lang="en-US" dirty="0"/>
              <a:t>does</a:t>
            </a:r>
            <a:r>
              <a:rPr lang="en-US" b="1" dirty="0"/>
              <a:t> not </a:t>
            </a:r>
            <a:r>
              <a:rPr lang="en-US" dirty="0"/>
              <a:t>modify the original array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Example,</a:t>
            </a:r>
          </a:p>
          <a:p>
            <a:endParaRPr lang="en-US" dirty="0" smtClean="0"/>
          </a:p>
          <a:p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3500919"/>
            <a:ext cx="6147799" cy="228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294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that filters out all strings with a length less than 5 from an array</a:t>
            </a:r>
            <a:r>
              <a:rPr lang="en-US" dirty="0" smtClean="0"/>
              <a:t>.</a:t>
            </a:r>
          </a:p>
          <a:p>
            <a:pPr marL="891540" lvl="2" indent="-342900"/>
            <a:r>
              <a:rPr lang="en-US" sz="2400" b="1" dirty="0" err="1">
                <a:solidFill>
                  <a:srgbClr val="00B050"/>
                </a:solidFill>
              </a:rPr>
              <a:t>const</a:t>
            </a:r>
            <a:r>
              <a:rPr lang="en-US" sz="2400" b="1" dirty="0">
                <a:solidFill>
                  <a:srgbClr val="00B050"/>
                </a:solidFill>
              </a:rPr>
              <a:t> words = ["apple", "bat", "banana", "dog", "elephant"];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function that filters out objects where the age property is less than 18</a:t>
            </a:r>
            <a:r>
              <a:rPr lang="en-US" dirty="0" smtClean="0"/>
              <a:t>.</a:t>
            </a:r>
          </a:p>
          <a:p>
            <a:pPr marL="891540" lvl="2" indent="-342900"/>
            <a:r>
              <a:rPr lang="en-US" sz="2400" b="1" dirty="0" err="1">
                <a:solidFill>
                  <a:srgbClr val="00B050"/>
                </a:solidFill>
              </a:rPr>
              <a:t>const</a:t>
            </a:r>
            <a:r>
              <a:rPr lang="en-US" sz="2400" b="1" dirty="0">
                <a:solidFill>
                  <a:srgbClr val="00B050"/>
                </a:solidFill>
              </a:rPr>
              <a:t> people = [</a:t>
            </a: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  { name: "Alice", age: 17 },</a:t>
            </a: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  { name: "Bob", age: 22 },</a:t>
            </a: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  { name: "Charlie", age: 15 },</a:t>
            </a: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  { name: "Dave", age: 30 }</a:t>
            </a:r>
            <a:br>
              <a:rPr lang="en-US" sz="2400" b="1" dirty="0">
                <a:solidFill>
                  <a:srgbClr val="00B050"/>
                </a:solidFill>
              </a:rPr>
            </a:br>
            <a:r>
              <a:rPr lang="en-US" sz="2400" b="1" dirty="0">
                <a:solidFill>
                  <a:srgbClr val="00B050"/>
                </a:solidFill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5549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93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0961" y="1805201"/>
            <a:ext cx="10641439" cy="35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94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95" y="1447800"/>
            <a:ext cx="6799138" cy="450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 smtClean="0"/>
              <a:t>reduce()</a:t>
            </a:r>
            <a:r>
              <a:rPr lang="en-US" b="1" dirty="0"/>
              <a:t>: </a:t>
            </a:r>
            <a:r>
              <a:rPr lang="en-US" dirty="0"/>
              <a:t>executes a reducer function on each element of the array, resulting in a </a:t>
            </a:r>
            <a:r>
              <a:rPr lang="en-US" b="1" dirty="0">
                <a:solidFill>
                  <a:srgbClr val="00B050"/>
                </a:solidFill>
              </a:rPr>
              <a:t>single output value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to </a:t>
            </a:r>
            <a:r>
              <a:rPr lang="en-US" b="1" dirty="0"/>
              <a:t>sum, multiply</a:t>
            </a:r>
            <a:r>
              <a:rPr lang="en-US" dirty="0"/>
              <a:t>, or </a:t>
            </a:r>
            <a:r>
              <a:rPr lang="en-US" b="1" dirty="0"/>
              <a:t>accumulate</a:t>
            </a:r>
            <a:r>
              <a:rPr lang="en-US" dirty="0"/>
              <a:t> values</a:t>
            </a:r>
            <a:r>
              <a:rPr lang="en-US" dirty="0" smtClean="0"/>
              <a:t>.</a:t>
            </a:r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22" y="2965700"/>
            <a:ext cx="5797086" cy="26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 questions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96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</a:t>
            </a:r>
            <a:r>
              <a:rPr lang="en-US" dirty="0"/>
              <a:t>a reduce() function to find the </a:t>
            </a:r>
            <a:r>
              <a:rPr lang="en-US" dirty="0" smtClean="0"/>
              <a:t>average </a:t>
            </a:r>
            <a:r>
              <a:rPr lang="en-US" dirty="0"/>
              <a:t>of this array of </a:t>
            </a:r>
            <a:r>
              <a:rPr lang="en-US" dirty="0" smtClean="0"/>
              <a:t>numbers</a:t>
            </a:r>
          </a:p>
          <a:p>
            <a:pPr marL="891540" lvl="2" indent="-342900"/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numbers </a:t>
            </a:r>
            <a:r>
              <a:rPr lang="en-US" dirty="0"/>
              <a:t>= [1, 2, 3, 4, 5, 6, 7, 8</a:t>
            </a:r>
            <a:r>
              <a:rPr lang="en-US" dirty="0" smtClean="0"/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reduce</a:t>
            </a:r>
            <a:r>
              <a:rPr lang="en-US" dirty="0"/>
              <a:t>() to multiply all numbers in the array</a:t>
            </a:r>
            <a:endParaRPr lang="en-US" dirty="0" smtClean="0"/>
          </a:p>
          <a:p>
            <a:pPr marL="891540" lvl="2" indent="-342900"/>
            <a:r>
              <a:rPr lang="en-US" dirty="0" err="1"/>
              <a:t>const</a:t>
            </a:r>
            <a:r>
              <a:rPr lang="en-US" dirty="0"/>
              <a:t> numbers = [15, </a:t>
            </a:r>
            <a:r>
              <a:rPr lang="en-US" dirty="0" smtClean="0"/>
              <a:t>6</a:t>
            </a:r>
            <a:r>
              <a:rPr lang="en-US" dirty="0"/>
              <a:t>, 25, 8, 2</a:t>
            </a:r>
            <a:r>
              <a:rPr lang="en-US" dirty="0" smtClean="0"/>
              <a:t>];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reduce() to count how many even numbers are in this </a:t>
            </a:r>
            <a:r>
              <a:rPr lang="en-US" dirty="0" smtClean="0"/>
              <a:t>array </a:t>
            </a:r>
            <a:r>
              <a:rPr lang="en-US" i="1" dirty="0" smtClean="0">
                <a:solidFill>
                  <a:srgbClr val="FF0000"/>
                </a:solidFill>
              </a:rPr>
              <a:t>(homework)</a:t>
            </a:r>
            <a:endParaRPr lang="en-US" i="1" dirty="0">
              <a:solidFill>
                <a:srgbClr val="FF0000"/>
              </a:solidFill>
            </a:endParaRPr>
          </a:p>
          <a:p>
            <a:pPr marL="891540" lvl="2" indent="-342900"/>
            <a:r>
              <a:rPr lang="en-US" dirty="0" err="1"/>
              <a:t>const</a:t>
            </a:r>
            <a:r>
              <a:rPr lang="en-US" dirty="0"/>
              <a:t> numbers = [1, 2, 3, 4, 5, 6, 7, 8];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10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14" y="2200168"/>
            <a:ext cx="9601972" cy="306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98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1631" y="1784010"/>
            <a:ext cx="11290605" cy="230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Find()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B9C18-8851-43D7-8CD4-6DA6362C5B5E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Find(): </a:t>
            </a:r>
            <a:r>
              <a:rPr lang="en-US" dirty="0"/>
              <a:t>is used to return the </a:t>
            </a:r>
            <a:r>
              <a:rPr lang="en-US" b="1" i="1" dirty="0"/>
              <a:t>first element</a:t>
            </a:r>
            <a:r>
              <a:rPr lang="en-US" dirty="0"/>
              <a:t> in an array that satisfies a specified condition (callback function).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 elements satisfy the condition, it returns </a:t>
            </a:r>
            <a:r>
              <a:rPr lang="en-US" b="1" dirty="0">
                <a:solidFill>
                  <a:srgbClr val="FF0000"/>
                </a:solidFill>
              </a:rPr>
              <a:t>undefined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Example,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644" y="3475394"/>
            <a:ext cx="8413465" cy="212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7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HTML1</Template>
  <TotalTime>4076</TotalTime>
  <Words>6314</Words>
  <Application>Microsoft Office PowerPoint</Application>
  <PresentationFormat>Widescreen</PresentationFormat>
  <Paragraphs>808</Paragraphs>
  <Slides>102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Franklin Gothic Book</vt:lpstr>
      <vt:lpstr>Perpetua</vt:lpstr>
      <vt:lpstr>Wingdings 2</vt:lpstr>
      <vt:lpstr>Equity</vt:lpstr>
      <vt:lpstr>Chapter Six</vt:lpstr>
      <vt:lpstr>Objectives</vt:lpstr>
      <vt:lpstr>Introduction</vt:lpstr>
      <vt:lpstr>Cont’d</vt:lpstr>
      <vt:lpstr>PowerPoint Presentation</vt:lpstr>
      <vt:lpstr>Takeaway questions</vt:lpstr>
      <vt:lpstr>JavaScript Variables and Data Types</vt:lpstr>
      <vt:lpstr>JavaScript Variables</vt:lpstr>
      <vt:lpstr>Variable Declarations</vt:lpstr>
      <vt:lpstr>Variable Declarations</vt:lpstr>
      <vt:lpstr>Values &amp; Types</vt:lpstr>
      <vt:lpstr>JavaScript types</vt:lpstr>
      <vt:lpstr>Number</vt:lpstr>
      <vt:lpstr>BigInt</vt:lpstr>
      <vt:lpstr>String</vt:lpstr>
      <vt:lpstr>The “null” value</vt:lpstr>
      <vt:lpstr>The “undefined” value</vt:lpstr>
      <vt:lpstr>The “undefined” value</vt:lpstr>
      <vt:lpstr>Takeaway questions</vt:lpstr>
      <vt:lpstr>The Object Data type</vt:lpstr>
      <vt:lpstr>The Object Data type</vt:lpstr>
      <vt:lpstr>Takeaway questions</vt:lpstr>
      <vt:lpstr>Symbol</vt:lpstr>
      <vt:lpstr>Symbol</vt:lpstr>
      <vt:lpstr>Why Use Symbols?</vt:lpstr>
      <vt:lpstr>Takeaway questions</vt:lpstr>
      <vt:lpstr>Truthy and Falsy</vt:lpstr>
      <vt:lpstr>Truthy and Falsy</vt:lpstr>
      <vt:lpstr>“False vs. Falsy” “True vs. Truthy”</vt:lpstr>
      <vt:lpstr>Coercion </vt:lpstr>
      <vt:lpstr>Coercion</vt:lpstr>
      <vt:lpstr>Common Coercion Scenarios</vt:lpstr>
      <vt:lpstr>What will be the result of the following expressions?</vt:lpstr>
      <vt:lpstr>Equality</vt:lpstr>
      <vt:lpstr>Given the following variables</vt:lpstr>
      <vt:lpstr>Control Structures in JavaScript</vt:lpstr>
      <vt:lpstr>Control Structure </vt:lpstr>
      <vt:lpstr>JavaScript if, else, and else if</vt:lpstr>
      <vt:lpstr>Revision questions</vt:lpstr>
      <vt:lpstr>JavaScript For Loop</vt:lpstr>
      <vt:lpstr>For loop</vt:lpstr>
      <vt:lpstr>while Loop</vt:lpstr>
      <vt:lpstr>do...while Loop</vt:lpstr>
      <vt:lpstr>for...in Loop</vt:lpstr>
      <vt:lpstr>for...in Loop cont’d</vt:lpstr>
      <vt:lpstr>for...of Loop</vt:lpstr>
      <vt:lpstr>takeaway question</vt:lpstr>
      <vt:lpstr>4</vt:lpstr>
      <vt:lpstr>5</vt:lpstr>
      <vt:lpstr>6</vt:lpstr>
      <vt:lpstr>Review question</vt:lpstr>
      <vt:lpstr>Functions</vt:lpstr>
      <vt:lpstr>Functions</vt:lpstr>
      <vt:lpstr>Takeaway questions</vt:lpstr>
      <vt:lpstr>Function expressions</vt:lpstr>
      <vt:lpstr>Function expressions can be:</vt:lpstr>
      <vt:lpstr>Function is a value</vt:lpstr>
      <vt:lpstr>Example</vt:lpstr>
      <vt:lpstr>what will be logged to the console?</vt:lpstr>
      <vt:lpstr>Takeaway questions</vt:lpstr>
      <vt:lpstr>Arrow functions</vt:lpstr>
      <vt:lpstr>Arrow functions</vt:lpstr>
      <vt:lpstr>Multiline arrow functions</vt:lpstr>
      <vt:lpstr>Takeaway questions</vt:lpstr>
      <vt:lpstr>Exception Handling</vt:lpstr>
      <vt:lpstr>Exception Handling</vt:lpstr>
      <vt:lpstr>The try…catch syntax</vt:lpstr>
      <vt:lpstr>Error object</vt:lpstr>
      <vt:lpstr>Example </vt:lpstr>
      <vt:lpstr>Takeaway question</vt:lpstr>
      <vt:lpstr>Revision question</vt:lpstr>
      <vt:lpstr>Common Array Methods in JavaScript</vt:lpstr>
      <vt:lpstr>Arrays</vt:lpstr>
      <vt:lpstr>Common Array Methods</vt:lpstr>
      <vt:lpstr>Common Array Methods</vt:lpstr>
      <vt:lpstr>let arr=["a", "b", "c"];</vt:lpstr>
      <vt:lpstr>Adding and Removing Elements</vt:lpstr>
      <vt:lpstr>Adding and Removing Elements</vt:lpstr>
      <vt:lpstr>Adding and Removing Elements</vt:lpstr>
      <vt:lpstr>Adding and Removing Elements</vt:lpstr>
      <vt:lpstr>Key Differences Between splice() and slice()</vt:lpstr>
      <vt:lpstr>Takeaway questions</vt:lpstr>
      <vt:lpstr>3</vt:lpstr>
      <vt:lpstr>4</vt:lpstr>
      <vt:lpstr>Searching in Arrays</vt:lpstr>
      <vt:lpstr>Searching in Arrays</vt:lpstr>
      <vt:lpstr>Searching in Arrays</vt:lpstr>
      <vt:lpstr>Takeaway question</vt:lpstr>
      <vt:lpstr>2</vt:lpstr>
      <vt:lpstr>Array Transformation</vt:lpstr>
      <vt:lpstr>Array Transformation</vt:lpstr>
      <vt:lpstr>Takeaway questions</vt:lpstr>
      <vt:lpstr>1</vt:lpstr>
      <vt:lpstr>2</vt:lpstr>
      <vt:lpstr>Array Transformation</vt:lpstr>
      <vt:lpstr>Takeaway questions</vt:lpstr>
      <vt:lpstr>1</vt:lpstr>
      <vt:lpstr>2</vt:lpstr>
      <vt:lpstr>Find()</vt:lpstr>
      <vt:lpstr>forEach()</vt:lpstr>
      <vt:lpstr>Some()</vt:lpstr>
      <vt:lpstr>End of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Amina</dc:creator>
  <cp:lastModifiedBy>Amina</cp:lastModifiedBy>
  <cp:revision>250</cp:revision>
  <dcterms:created xsi:type="dcterms:W3CDTF">2022-12-27T16:03:00Z</dcterms:created>
  <dcterms:modified xsi:type="dcterms:W3CDTF">2025-01-02T10:55:28Z</dcterms:modified>
</cp:coreProperties>
</file>