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2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4" r:id="rId13"/>
    <p:sldId id="375" r:id="rId14"/>
    <p:sldId id="376" r:id="rId15"/>
    <p:sldId id="377" r:id="rId16"/>
    <p:sldId id="378" r:id="rId17"/>
    <p:sldId id="380" r:id="rId18"/>
    <p:sldId id="381" r:id="rId19"/>
    <p:sldId id="379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1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5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641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9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60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7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58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9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7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5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3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8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481633-8A94-440A-852E-712AFC4B785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4C07-89F3-437F-A6D6-A3761A7B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1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733A-2CEB-4FD8-8DBE-758728B3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A6C6E-FBD0-459B-812A-A4DC62A5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40" y="1378226"/>
            <a:ext cx="9800308" cy="4870174"/>
          </a:xfrm>
        </p:spPr>
        <p:txBody>
          <a:bodyPr>
            <a:normAutofit/>
          </a:bodyPr>
          <a:lstStyle/>
          <a:p>
            <a:r>
              <a:rPr lang="en-IN" sz="2400" dirty="0"/>
              <a:t>Is small window that prompts the user to make a decision or enter additional information's. </a:t>
            </a:r>
          </a:p>
          <a:p>
            <a:r>
              <a:rPr lang="en-IN" sz="2400" dirty="0"/>
              <a:t>Dialog boxes in Android are partially transparent, floating Activities or Fragments that partially obscure the user interface </a:t>
            </a:r>
          </a:p>
          <a:p>
            <a:r>
              <a:rPr lang="en-US" sz="2400" dirty="0"/>
              <a:t>A dialog doesn’t fill the screen and is normally used for modal events that require users to take an action before they can procced.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A6088-EBE8-4078-AEEE-F6228D6C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5" y="4147930"/>
            <a:ext cx="7447721" cy="271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D143-9865-48FD-AF2B-729B2A47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Indeterminate Mode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A569-F3BF-4120-AFE9-F6E31E0C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7252"/>
            <a:ext cx="8946541" cy="471114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6BF39A-9A60-4FC5-B1CF-CC49E98B72D0}"/>
              </a:ext>
            </a:extLst>
          </p:cNvPr>
          <p:cNvSpPr/>
          <p:nvPr/>
        </p:nvSpPr>
        <p:spPr>
          <a:xfrm>
            <a:off x="1385455" y="1177636"/>
            <a:ext cx="11565533" cy="605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1800" dirty="0"/>
          </a:p>
          <a:p>
            <a:pPr algn="ctr"/>
            <a:endParaRPr lang="en-US" dirty="0"/>
          </a:p>
          <a:p>
            <a:pPr algn="ctr"/>
            <a:endParaRPr lang="en-US" sz="1800" dirty="0"/>
          </a:p>
          <a:p>
            <a:pPr algn="ctr"/>
            <a:endParaRPr lang="en-US" dirty="0"/>
          </a:p>
          <a:p>
            <a:pPr algn="ctr"/>
            <a:endParaRPr lang="en-US" sz="1800" dirty="0"/>
          </a:p>
          <a:p>
            <a:pPr algn="ctr"/>
            <a:endParaRPr lang="en-US" dirty="0"/>
          </a:p>
          <a:p>
            <a:pPr algn="ctr"/>
            <a:r>
              <a:rPr lang="en-US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Progress Dialog</a:t>
            </a:r>
          </a:p>
          <a:p>
            <a:pPr algn="ctr"/>
            <a:r>
              <a:rPr lang="en-US" sz="1800" dirty="0" err="1"/>
              <a:t>ProgressDialog</a:t>
            </a:r>
            <a:r>
              <a:rPr lang="en-US" sz="1800" dirty="0"/>
              <a:t> loading;</a:t>
            </a:r>
          </a:p>
          <a:p>
            <a:pPr algn="ctr"/>
            <a:r>
              <a:rPr lang="en-US" dirty="0"/>
              <a:t>loading= </a:t>
            </a:r>
            <a:r>
              <a:rPr lang="en-US" sz="1800" dirty="0"/>
              <a:t> </a:t>
            </a:r>
            <a:r>
              <a:rPr lang="en-US" sz="1800" dirty="0" err="1"/>
              <a:t>ProgressDialog</a:t>
            </a:r>
            <a:r>
              <a:rPr lang="en-US" sz="1800" dirty="0"/>
              <a:t>(</a:t>
            </a:r>
            <a:r>
              <a:rPr lang="en-US" sz="1800" dirty="0" err="1"/>
              <a:t>context,title,message,indeteminate</a:t>
            </a:r>
            <a:r>
              <a:rPr lang="en-US" sz="1800" dirty="0"/>
              <a:t>(</a:t>
            </a:r>
            <a:r>
              <a:rPr lang="en-US" sz="1800" dirty="0" err="1"/>
              <a:t>boolean</a:t>
            </a:r>
            <a:r>
              <a:rPr lang="en-US" sz="1800" dirty="0"/>
              <a:t>), cancelable);</a:t>
            </a:r>
          </a:p>
          <a:p>
            <a:pPr algn="ctr"/>
            <a:endParaRPr lang="en-US" dirty="0"/>
          </a:p>
          <a:p>
            <a:pPr algn="ctr"/>
            <a:r>
              <a:rPr lang="en-US" sz="1600" dirty="0">
                <a:solidFill>
                  <a:schemeClr val="accent2"/>
                </a:solidFill>
                <a:latin typeface="+mj-lt"/>
              </a:rPr>
              <a:t>Using Progress Bar</a:t>
            </a:r>
          </a:p>
          <a:p>
            <a:pPr algn="ctr"/>
            <a:r>
              <a:rPr lang="en-US" sz="1600" dirty="0">
                <a:latin typeface="+mj-lt"/>
              </a:rPr>
              <a:t> &lt;</a:t>
            </a:r>
            <a:r>
              <a:rPr lang="en-US" sz="1600" dirty="0" err="1">
                <a:latin typeface="+mj-lt"/>
              </a:rPr>
              <a:t>ProgressBar</a:t>
            </a:r>
            <a:endParaRPr lang="en-US" sz="1600" dirty="0">
              <a:latin typeface="+mj-lt"/>
            </a:endParaRPr>
          </a:p>
          <a:p>
            <a:pPr algn="ctr"/>
            <a:r>
              <a:rPr lang="en-US" sz="1600" dirty="0">
                <a:latin typeface="+mj-lt"/>
              </a:rPr>
              <a:t>        </a:t>
            </a:r>
            <a:r>
              <a:rPr lang="en-US" sz="1600" dirty="0" err="1">
                <a:latin typeface="+mj-lt"/>
              </a:rPr>
              <a:t>android:id</a:t>
            </a:r>
            <a:r>
              <a:rPr lang="en-US" sz="1600" dirty="0">
                <a:latin typeface="+mj-lt"/>
              </a:rPr>
              <a:t>="@+id/</a:t>
            </a:r>
            <a:r>
              <a:rPr lang="en-US" sz="1600" dirty="0" err="1">
                <a:latin typeface="+mj-lt"/>
              </a:rPr>
              <a:t>simpleProgressBar</a:t>
            </a:r>
            <a:r>
              <a:rPr lang="en-US" sz="1600" dirty="0">
                <a:latin typeface="+mj-lt"/>
              </a:rPr>
              <a:t>"</a:t>
            </a:r>
          </a:p>
          <a:p>
            <a:pPr algn="ctr"/>
            <a:r>
              <a:rPr lang="en-US" sz="1600" dirty="0">
                <a:latin typeface="+mj-lt"/>
              </a:rPr>
              <a:t>        </a:t>
            </a:r>
            <a:r>
              <a:rPr lang="en-US" sz="1600" dirty="0" err="1">
                <a:latin typeface="+mj-lt"/>
              </a:rPr>
              <a:t>android:layout_width</a:t>
            </a:r>
            <a:r>
              <a:rPr lang="en-US" sz="1600" dirty="0">
                <a:latin typeface="+mj-lt"/>
              </a:rPr>
              <a:t>="</a:t>
            </a:r>
            <a:r>
              <a:rPr lang="en-US" sz="1600" dirty="0" err="1">
                <a:latin typeface="+mj-lt"/>
              </a:rPr>
              <a:t>wrap_content</a:t>
            </a:r>
            <a:r>
              <a:rPr lang="en-US" sz="1600" dirty="0">
                <a:latin typeface="+mj-lt"/>
              </a:rPr>
              <a:t>"</a:t>
            </a:r>
          </a:p>
          <a:p>
            <a:pPr algn="ctr"/>
            <a:r>
              <a:rPr lang="en-US" sz="1600" dirty="0">
                <a:latin typeface="+mj-lt"/>
              </a:rPr>
              <a:t>        </a:t>
            </a:r>
            <a:r>
              <a:rPr lang="en-US" sz="1600" dirty="0" err="1">
                <a:latin typeface="+mj-lt"/>
              </a:rPr>
              <a:t>android:layout_height</a:t>
            </a:r>
            <a:r>
              <a:rPr lang="en-US" sz="1600" dirty="0">
                <a:latin typeface="+mj-lt"/>
              </a:rPr>
              <a:t>="</a:t>
            </a:r>
            <a:r>
              <a:rPr lang="en-US" sz="1600" dirty="0" err="1">
                <a:latin typeface="+mj-lt"/>
              </a:rPr>
              <a:t>wrap_content</a:t>
            </a:r>
            <a:r>
              <a:rPr lang="en-US" sz="1600" dirty="0">
                <a:latin typeface="+mj-lt"/>
              </a:rPr>
              <a:t>"</a:t>
            </a:r>
          </a:p>
          <a:p>
            <a:pPr algn="ctr"/>
            <a:r>
              <a:rPr lang="en-US" sz="1600" dirty="0">
                <a:latin typeface="+mj-lt"/>
              </a:rPr>
              <a:t>        </a:t>
            </a:r>
            <a:r>
              <a:rPr lang="en-US" sz="1600" dirty="0" err="1">
                <a:latin typeface="+mj-lt"/>
              </a:rPr>
              <a:t>android:visibility</a:t>
            </a:r>
            <a:r>
              <a:rPr lang="en-US" sz="1600" dirty="0">
                <a:latin typeface="+mj-lt"/>
              </a:rPr>
              <a:t>="invisible"</a:t>
            </a:r>
          </a:p>
          <a:p>
            <a:pPr algn="ctr"/>
            <a:r>
              <a:rPr lang="en-US" sz="1600" dirty="0">
                <a:latin typeface="+mj-lt"/>
              </a:rPr>
              <a:t>        </a:t>
            </a:r>
            <a:r>
              <a:rPr lang="en-US" sz="1600" dirty="0" err="1">
                <a:latin typeface="+mj-lt"/>
              </a:rPr>
              <a:t>android:layout_centerHorizontal</a:t>
            </a:r>
            <a:r>
              <a:rPr lang="en-US" sz="1600" dirty="0">
                <a:latin typeface="+mj-lt"/>
              </a:rPr>
              <a:t>="true"/&gt;</a:t>
            </a:r>
          </a:p>
          <a:p>
            <a:pPr algn="ctr"/>
            <a:endParaRPr lang="en-US" sz="1600" dirty="0">
              <a:latin typeface="+mj-lt"/>
            </a:endParaRPr>
          </a:p>
          <a:p>
            <a:pPr algn="ctr"/>
            <a:r>
              <a:rPr lang="en-US" sz="1600" dirty="0">
                <a:latin typeface="+mj-lt"/>
              </a:rPr>
              <a:t>In our Activity</a:t>
            </a:r>
          </a:p>
          <a:p>
            <a:pPr algn="ctr"/>
            <a:r>
              <a:rPr lang="en-US" sz="1600" dirty="0">
                <a:latin typeface="+mj-lt"/>
              </a:rPr>
              <a:t> final </a:t>
            </a:r>
            <a:r>
              <a:rPr lang="en-US" sz="1600" dirty="0" err="1">
                <a:latin typeface="+mj-lt"/>
              </a:rPr>
              <a:t>ProgressBar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simpleProgressBar</a:t>
            </a:r>
            <a:r>
              <a:rPr lang="en-US" sz="1600" dirty="0">
                <a:latin typeface="+mj-lt"/>
              </a:rPr>
              <a:t> = (</a:t>
            </a:r>
            <a:r>
              <a:rPr lang="en-US" sz="1600" dirty="0" err="1">
                <a:latin typeface="+mj-lt"/>
              </a:rPr>
              <a:t>ProgressBar</a:t>
            </a:r>
            <a:r>
              <a:rPr lang="en-US" sz="1600" dirty="0">
                <a:latin typeface="+mj-lt"/>
              </a:rPr>
              <a:t>) </a:t>
            </a:r>
            <a:r>
              <a:rPr lang="en-US" sz="1600" dirty="0" err="1">
                <a:latin typeface="+mj-lt"/>
              </a:rPr>
              <a:t>findViewById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R.id.simpleProgressBar</a:t>
            </a:r>
            <a:r>
              <a:rPr lang="en-US" sz="1600" dirty="0">
                <a:latin typeface="+mj-lt"/>
              </a:rPr>
              <a:t>);</a:t>
            </a:r>
          </a:p>
          <a:p>
            <a:pPr algn="ctr"/>
            <a:r>
              <a:rPr lang="en-US" sz="1600" dirty="0">
                <a:latin typeface="+mj-lt"/>
              </a:rPr>
              <a:t>        Button </a:t>
            </a:r>
            <a:r>
              <a:rPr lang="en-US" sz="1600" dirty="0" err="1">
                <a:latin typeface="+mj-lt"/>
              </a:rPr>
              <a:t>startButton</a:t>
            </a:r>
            <a:r>
              <a:rPr lang="en-US" sz="1600" dirty="0">
                <a:latin typeface="+mj-lt"/>
              </a:rPr>
              <a:t> = (Button) </a:t>
            </a:r>
            <a:r>
              <a:rPr lang="en-US" sz="1600" dirty="0" err="1">
                <a:latin typeface="+mj-lt"/>
              </a:rPr>
              <a:t>findViewById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R.id.startButton</a:t>
            </a:r>
            <a:r>
              <a:rPr lang="en-US" sz="1600" dirty="0">
                <a:latin typeface="+mj-lt"/>
              </a:rPr>
              <a:t>);</a:t>
            </a:r>
          </a:p>
          <a:p>
            <a:pPr algn="ctr"/>
            <a:r>
              <a:rPr lang="en-US" sz="1600" dirty="0">
                <a:latin typeface="+mj-lt"/>
              </a:rPr>
              <a:t>        // perform click event on button</a:t>
            </a:r>
          </a:p>
          <a:p>
            <a:pPr algn="ctr"/>
            <a:r>
              <a:rPr lang="en-US" sz="1600" dirty="0">
                <a:latin typeface="+mj-lt"/>
              </a:rPr>
              <a:t>        </a:t>
            </a:r>
            <a:r>
              <a:rPr lang="en-US" sz="1600" dirty="0" err="1">
                <a:latin typeface="+mj-lt"/>
              </a:rPr>
              <a:t>startButton.setOnClickListener</a:t>
            </a:r>
            <a:r>
              <a:rPr lang="en-US" sz="1600" dirty="0">
                <a:latin typeface="+mj-lt"/>
              </a:rPr>
              <a:t>(new </a:t>
            </a:r>
            <a:r>
              <a:rPr lang="en-US" sz="1600" dirty="0" err="1">
                <a:latin typeface="+mj-lt"/>
              </a:rPr>
              <a:t>View.OnClickListener</a:t>
            </a:r>
            <a:r>
              <a:rPr lang="en-US" sz="1600" dirty="0">
                <a:latin typeface="+mj-lt"/>
              </a:rPr>
              <a:t>() {</a:t>
            </a:r>
          </a:p>
          <a:p>
            <a:pPr algn="ctr"/>
            <a:r>
              <a:rPr lang="en-US" sz="1600" dirty="0">
                <a:latin typeface="+mj-lt"/>
              </a:rPr>
              <a:t>            @Override</a:t>
            </a:r>
          </a:p>
          <a:p>
            <a:pPr algn="ctr"/>
            <a:r>
              <a:rPr lang="en-US" sz="1600" dirty="0">
                <a:latin typeface="+mj-lt"/>
              </a:rPr>
              <a:t>            public void </a:t>
            </a:r>
            <a:r>
              <a:rPr lang="en-US" sz="1600" dirty="0" err="1">
                <a:latin typeface="+mj-lt"/>
              </a:rPr>
              <a:t>onClick</a:t>
            </a:r>
            <a:r>
              <a:rPr lang="en-US" sz="1600" dirty="0">
                <a:latin typeface="+mj-lt"/>
              </a:rPr>
              <a:t>(View v) {</a:t>
            </a:r>
          </a:p>
          <a:p>
            <a:pPr algn="ctr"/>
            <a:r>
              <a:rPr lang="en-US" sz="1600" dirty="0">
                <a:latin typeface="+mj-lt"/>
              </a:rPr>
              <a:t>                // visible the progress bar</a:t>
            </a:r>
          </a:p>
          <a:p>
            <a:pPr algn="ctr"/>
            <a:r>
              <a:rPr lang="en-US" sz="1600" dirty="0">
                <a:latin typeface="+mj-lt"/>
              </a:rPr>
              <a:t>                </a:t>
            </a:r>
            <a:r>
              <a:rPr lang="en-US" sz="1600" dirty="0" err="1">
                <a:latin typeface="+mj-lt"/>
              </a:rPr>
              <a:t>simpleProgressBar.setVisibility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View.VISIBLE</a:t>
            </a:r>
            <a:r>
              <a:rPr lang="en-US" sz="1600" dirty="0">
                <a:latin typeface="+mj-lt"/>
              </a:rPr>
              <a:t>);</a:t>
            </a:r>
          </a:p>
          <a:p>
            <a:pPr algn="ctr"/>
            <a:r>
              <a:rPr lang="en-US" sz="1600" dirty="0">
                <a:latin typeface="+mj-lt"/>
              </a:rPr>
              <a:t>            }</a:t>
            </a:r>
          </a:p>
          <a:p>
            <a:pPr algn="ctr"/>
            <a:r>
              <a:rPr lang="en-US" sz="1600" dirty="0">
                <a:latin typeface="+mj-lt"/>
              </a:rPr>
              <a:t>        });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800" dirty="0"/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5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FEDD-18C1-48F3-B899-FB829A57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458D-C883-4387-99C5-134FCC94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51710"/>
            <a:ext cx="8946541" cy="469669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F9FCDE-3929-4132-9A58-3B825F5F2409}"/>
              </a:ext>
            </a:extLst>
          </p:cNvPr>
          <p:cNvSpPr/>
          <p:nvPr/>
        </p:nvSpPr>
        <p:spPr>
          <a:xfrm>
            <a:off x="1454727" y="1163782"/>
            <a:ext cx="11496261" cy="6068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400" dirty="0" err="1">
                <a:latin typeface="+mj-lt"/>
              </a:rPr>
              <a:t>progressDialog</a:t>
            </a:r>
            <a:r>
              <a:rPr lang="en-US" sz="1400" dirty="0">
                <a:latin typeface="+mj-lt"/>
              </a:rPr>
              <a:t> = new </a:t>
            </a:r>
            <a:r>
              <a:rPr lang="en-US" sz="1400" dirty="0" err="1">
                <a:latin typeface="+mj-lt"/>
              </a:rPr>
              <a:t>ProgressDialog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MainActivity.this</a:t>
            </a:r>
            <a:r>
              <a:rPr lang="en-US" sz="1400" dirty="0">
                <a:latin typeface="+mj-lt"/>
              </a:rPr>
              <a:t>);</a:t>
            </a:r>
          </a:p>
          <a:p>
            <a:pPr algn="ctr"/>
            <a:r>
              <a:rPr lang="en-US" sz="1400" dirty="0">
                <a:latin typeface="+mj-lt"/>
              </a:rPr>
              <a:t>                </a:t>
            </a:r>
            <a:r>
              <a:rPr lang="en-US" sz="1400" dirty="0" err="1">
                <a:latin typeface="+mj-lt"/>
              </a:rPr>
              <a:t>progressDialog.setMax</a:t>
            </a:r>
            <a:r>
              <a:rPr lang="en-US" sz="1400" dirty="0">
                <a:latin typeface="+mj-lt"/>
              </a:rPr>
              <a:t>(100); // Progress Dialog Max Value</a:t>
            </a:r>
          </a:p>
          <a:p>
            <a:pPr algn="ctr"/>
            <a:r>
              <a:rPr lang="en-US" sz="1400" dirty="0">
                <a:latin typeface="+mj-lt"/>
              </a:rPr>
              <a:t>                </a:t>
            </a:r>
            <a:r>
              <a:rPr lang="en-US" sz="1400" dirty="0" err="1">
                <a:latin typeface="+mj-lt"/>
              </a:rPr>
              <a:t>progressDialog.setMessage</a:t>
            </a:r>
            <a:r>
              <a:rPr lang="en-US" sz="1400" dirty="0">
                <a:latin typeface="+mj-lt"/>
              </a:rPr>
              <a:t>("Loading..."); // Setting Message</a:t>
            </a:r>
          </a:p>
          <a:p>
            <a:pPr algn="ctr"/>
            <a:r>
              <a:rPr lang="en-US" sz="1400" dirty="0">
                <a:latin typeface="+mj-lt"/>
              </a:rPr>
              <a:t>                </a:t>
            </a:r>
            <a:r>
              <a:rPr lang="en-US" sz="1400" dirty="0" err="1">
                <a:latin typeface="+mj-lt"/>
              </a:rPr>
              <a:t>progressDialog.setTitle</a:t>
            </a:r>
            <a:r>
              <a:rPr lang="en-US" sz="1400" dirty="0">
                <a:latin typeface="+mj-lt"/>
              </a:rPr>
              <a:t>("</a:t>
            </a:r>
            <a:r>
              <a:rPr lang="en-US" sz="1400" dirty="0" err="1">
                <a:latin typeface="+mj-lt"/>
              </a:rPr>
              <a:t>ProgressDialog</a:t>
            </a:r>
            <a:r>
              <a:rPr lang="en-US" sz="1400" dirty="0">
                <a:latin typeface="+mj-lt"/>
              </a:rPr>
              <a:t>"); // Setting Title</a:t>
            </a:r>
          </a:p>
          <a:p>
            <a:pPr algn="ctr"/>
            <a:r>
              <a:rPr lang="en-US" sz="1400" dirty="0">
                <a:latin typeface="+mj-lt"/>
              </a:rPr>
              <a:t>                </a:t>
            </a:r>
            <a:r>
              <a:rPr lang="en-US" sz="1400" dirty="0" err="1">
                <a:latin typeface="+mj-lt"/>
              </a:rPr>
              <a:t>progressDialog.setProgressStyle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ProgressDialog.STYLE_HORIZONTAL</a:t>
            </a:r>
            <a:r>
              <a:rPr lang="en-US" sz="1400" dirty="0">
                <a:latin typeface="+mj-lt"/>
              </a:rPr>
              <a:t>); // Progress Dialog Style Horizontal</a:t>
            </a:r>
          </a:p>
          <a:p>
            <a:pPr algn="ctr"/>
            <a:r>
              <a:rPr lang="en-US" sz="1400" dirty="0">
                <a:latin typeface="+mj-lt"/>
              </a:rPr>
              <a:t>                </a:t>
            </a:r>
            <a:r>
              <a:rPr lang="en-US" sz="1400" dirty="0" err="1">
                <a:latin typeface="+mj-lt"/>
              </a:rPr>
              <a:t>progressDialog.show</a:t>
            </a:r>
            <a:r>
              <a:rPr lang="en-US" sz="1400" dirty="0">
                <a:latin typeface="+mj-lt"/>
              </a:rPr>
              <a:t>(); // Display Progress Dialog</a:t>
            </a:r>
          </a:p>
          <a:p>
            <a:pPr algn="ctr"/>
            <a:r>
              <a:rPr lang="en-US" sz="1400" dirty="0">
                <a:latin typeface="+mj-lt"/>
              </a:rPr>
              <a:t>                </a:t>
            </a:r>
            <a:r>
              <a:rPr lang="en-US" sz="1400" dirty="0" err="1">
                <a:latin typeface="+mj-lt"/>
              </a:rPr>
              <a:t>progressDialog.setCancelable</a:t>
            </a:r>
            <a:r>
              <a:rPr lang="en-US" sz="1400" dirty="0">
                <a:latin typeface="+mj-lt"/>
              </a:rPr>
              <a:t>(false);</a:t>
            </a:r>
          </a:p>
          <a:p>
            <a:pPr algn="ctr"/>
            <a:r>
              <a:rPr lang="en-US" sz="1400" dirty="0">
                <a:latin typeface="+mj-lt"/>
              </a:rPr>
              <a:t>                new Thread(new Runnable() {</a:t>
            </a:r>
          </a:p>
          <a:p>
            <a:pPr algn="ctr"/>
            <a:r>
              <a:rPr lang="en-US" sz="1400" dirty="0">
                <a:latin typeface="+mj-lt"/>
              </a:rPr>
              <a:t>                    @Override</a:t>
            </a:r>
          </a:p>
          <a:p>
            <a:pPr algn="ctr"/>
            <a:r>
              <a:rPr lang="en-US" sz="1400" dirty="0">
                <a:latin typeface="+mj-lt"/>
              </a:rPr>
              <a:t>                    public void run() {</a:t>
            </a:r>
          </a:p>
          <a:p>
            <a:pPr algn="ctr"/>
            <a:r>
              <a:rPr lang="en-US" sz="1400" dirty="0">
                <a:latin typeface="+mj-lt"/>
              </a:rPr>
              <a:t>                        try {</a:t>
            </a:r>
          </a:p>
          <a:p>
            <a:pPr algn="ctr"/>
            <a:r>
              <a:rPr lang="en-US" sz="1400" dirty="0">
                <a:latin typeface="+mj-lt"/>
              </a:rPr>
              <a:t>                            while (</a:t>
            </a:r>
            <a:r>
              <a:rPr lang="en-US" sz="1400" dirty="0" err="1">
                <a:latin typeface="+mj-lt"/>
              </a:rPr>
              <a:t>progressDialog.getProgress</a:t>
            </a:r>
            <a:r>
              <a:rPr lang="en-US" sz="1400" dirty="0">
                <a:latin typeface="+mj-lt"/>
              </a:rPr>
              <a:t>() &lt;= </a:t>
            </a:r>
            <a:r>
              <a:rPr lang="en-US" sz="1400" dirty="0" err="1">
                <a:latin typeface="+mj-lt"/>
              </a:rPr>
              <a:t>progressDialog.getMax</a:t>
            </a:r>
            <a:r>
              <a:rPr lang="en-US" sz="1400" dirty="0">
                <a:latin typeface="+mj-lt"/>
              </a:rPr>
              <a:t>()) {</a:t>
            </a:r>
          </a:p>
          <a:p>
            <a:pPr algn="ctr"/>
            <a:r>
              <a:rPr lang="en-US" sz="1400" dirty="0">
                <a:latin typeface="+mj-lt"/>
              </a:rPr>
              <a:t>                                </a:t>
            </a:r>
            <a:r>
              <a:rPr lang="en-US" sz="1400" dirty="0" err="1">
                <a:latin typeface="+mj-lt"/>
              </a:rPr>
              <a:t>Thread.sleep</a:t>
            </a:r>
            <a:r>
              <a:rPr lang="en-US" sz="1400" dirty="0">
                <a:latin typeface="+mj-lt"/>
              </a:rPr>
              <a:t>(200);</a:t>
            </a:r>
          </a:p>
          <a:p>
            <a:pPr algn="ctr"/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progressDialog.incrementProgressBy</a:t>
            </a:r>
            <a:r>
              <a:rPr lang="en-US" sz="1400" dirty="0">
                <a:latin typeface="+mj-lt"/>
              </a:rPr>
              <a:t>(2);</a:t>
            </a:r>
          </a:p>
          <a:p>
            <a:pPr algn="ctr"/>
            <a:r>
              <a:rPr lang="en-US" sz="1400" dirty="0">
                <a:latin typeface="+mj-lt"/>
              </a:rPr>
              <a:t>if (</a:t>
            </a:r>
            <a:r>
              <a:rPr lang="en-US" sz="1400" dirty="0" err="1">
                <a:latin typeface="+mj-lt"/>
              </a:rPr>
              <a:t>progressDialog.getProgress</a:t>
            </a:r>
            <a:r>
              <a:rPr lang="en-US" sz="1400" dirty="0">
                <a:latin typeface="+mj-lt"/>
              </a:rPr>
              <a:t>() == </a:t>
            </a:r>
            <a:r>
              <a:rPr lang="en-US" sz="1400" dirty="0" err="1">
                <a:latin typeface="+mj-lt"/>
              </a:rPr>
              <a:t>progressDialog.getMax</a:t>
            </a:r>
            <a:r>
              <a:rPr lang="en-US" sz="1400" dirty="0">
                <a:latin typeface="+mj-lt"/>
              </a:rPr>
              <a:t>()) {</a:t>
            </a:r>
          </a:p>
          <a:p>
            <a:pPr algn="ctr"/>
            <a:r>
              <a:rPr lang="en-US" sz="1400" dirty="0">
                <a:latin typeface="+mj-lt"/>
              </a:rPr>
              <a:t>                                    </a:t>
            </a:r>
            <a:r>
              <a:rPr lang="en-US" sz="1400" dirty="0" err="1">
                <a:latin typeface="+mj-lt"/>
              </a:rPr>
              <a:t>progressDialog.dismiss</a:t>
            </a:r>
            <a:r>
              <a:rPr lang="en-US" sz="1400" dirty="0">
                <a:latin typeface="+mj-lt"/>
              </a:rPr>
              <a:t>();</a:t>
            </a:r>
          </a:p>
          <a:p>
            <a:pPr algn="ctr"/>
            <a:r>
              <a:rPr lang="en-US" sz="1400" dirty="0">
                <a:latin typeface="+mj-lt"/>
              </a:rPr>
              <a:t>                                }</a:t>
            </a:r>
          </a:p>
          <a:p>
            <a:pPr algn="ctr"/>
            <a:r>
              <a:rPr lang="en-US" sz="1400" dirty="0">
                <a:latin typeface="+mj-lt"/>
              </a:rPr>
              <a:t>                            }</a:t>
            </a:r>
          </a:p>
          <a:p>
            <a:pPr algn="ctr"/>
            <a:r>
              <a:rPr lang="en-US" sz="1400" dirty="0">
                <a:latin typeface="+mj-lt"/>
              </a:rPr>
              <a:t>                        } catch (Exception e) {</a:t>
            </a:r>
          </a:p>
          <a:p>
            <a:pPr algn="ctr"/>
            <a:r>
              <a:rPr lang="en-US" sz="1400" dirty="0">
                <a:latin typeface="+mj-lt"/>
              </a:rPr>
              <a:t>                            </a:t>
            </a:r>
            <a:r>
              <a:rPr lang="en-US" sz="1400" dirty="0" err="1">
                <a:latin typeface="+mj-lt"/>
              </a:rPr>
              <a:t>e.printStackTrace</a:t>
            </a:r>
            <a:r>
              <a:rPr lang="en-US" sz="1400" dirty="0">
                <a:latin typeface="+mj-lt"/>
              </a:rPr>
              <a:t>();</a:t>
            </a:r>
          </a:p>
          <a:p>
            <a:pPr algn="ctr"/>
            <a:r>
              <a:rPr lang="en-US" sz="1400" dirty="0">
                <a:latin typeface="+mj-lt"/>
              </a:rPr>
              <a:t>                        }</a:t>
            </a:r>
          </a:p>
          <a:p>
            <a:pPr algn="ctr"/>
            <a:r>
              <a:rPr lang="en-US" sz="1400" dirty="0">
                <a:latin typeface="+mj-lt"/>
              </a:rPr>
              <a:t>                    }</a:t>
            </a:r>
          </a:p>
          <a:p>
            <a:pPr algn="ctr"/>
            <a:r>
              <a:rPr lang="en-US" sz="1400" dirty="0">
                <a:latin typeface="+mj-lt"/>
              </a:rPr>
              <a:t>                }).start();</a:t>
            </a:r>
          </a:p>
          <a:p>
            <a:pPr algn="ctr"/>
            <a:r>
              <a:rPr lang="en-US" sz="1400" dirty="0">
                <a:latin typeface="+mj-lt"/>
              </a:rPr>
              <a:t>            }</a:t>
            </a:r>
          </a:p>
          <a:p>
            <a:pPr algn="ctr"/>
            <a:r>
              <a:rPr lang="en-US" sz="1400" dirty="0">
                <a:latin typeface="+mj-lt"/>
              </a:rPr>
              <a:t>        });</a:t>
            </a:r>
          </a:p>
          <a:p>
            <a:pPr algn="ctr"/>
            <a:r>
              <a:rPr lang="en-US" sz="1400" dirty="0">
                <a:latin typeface="+mj-lt"/>
              </a:rPr>
              <a:t>    }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7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6E33-82C0-466B-B6C8-13B06172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696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5D23F-A713-4665-84B1-583672469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39687"/>
            <a:ext cx="8946541" cy="5108713"/>
          </a:xfrm>
        </p:spPr>
        <p:txBody>
          <a:bodyPr/>
          <a:lstStyle/>
          <a:p>
            <a:r>
              <a:rPr lang="en-US" dirty="0"/>
              <a:t>Date and Timer Picker Dialog: A dialog that is used to select date and time.</a:t>
            </a:r>
          </a:p>
          <a:p>
            <a:r>
              <a:rPr lang="en-US" dirty="0"/>
              <a:t>Custom Dialog: To create a Custom Dialog we need to create a Custom Layout for the Dialog window with Layout and Widget elements.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set the custom layout as the dialog content view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49EAE8-3269-430F-8F1A-70C054452C97}"/>
              </a:ext>
            </a:extLst>
          </p:cNvPr>
          <p:cNvSpPr/>
          <p:nvPr/>
        </p:nvSpPr>
        <p:spPr>
          <a:xfrm>
            <a:off x="2251546" y="3538330"/>
            <a:ext cx="8946541" cy="3140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Context </a:t>
            </a:r>
            <a:r>
              <a:rPr lang="en-US" dirty="0" err="1"/>
              <a:t>mContext</a:t>
            </a:r>
            <a:r>
              <a:rPr lang="en-US" dirty="0"/>
              <a:t> = </a:t>
            </a:r>
            <a:r>
              <a:rPr lang="en-US" dirty="0" err="1"/>
              <a:t>getApplicationContext</a:t>
            </a:r>
            <a:r>
              <a:rPr lang="en-US" dirty="0"/>
              <a:t>();</a:t>
            </a:r>
          </a:p>
          <a:p>
            <a:pPr algn="ctr"/>
            <a:r>
              <a:rPr lang="en-US" dirty="0"/>
              <a:t>Dialog </a:t>
            </a:r>
            <a:r>
              <a:rPr lang="en-US" dirty="0" err="1"/>
              <a:t>dialog</a:t>
            </a:r>
            <a:r>
              <a:rPr lang="en-US" dirty="0"/>
              <a:t> = new Dialog(</a:t>
            </a:r>
            <a:r>
              <a:rPr lang="en-US" dirty="0" err="1"/>
              <a:t>mContext</a:t>
            </a:r>
            <a:r>
              <a:rPr lang="en-US" dirty="0"/>
              <a:t>);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dialog.setContentView</a:t>
            </a:r>
            <a:r>
              <a:rPr lang="en-US" dirty="0"/>
              <a:t>(</a:t>
            </a:r>
            <a:r>
              <a:rPr lang="en-US" dirty="0" err="1"/>
              <a:t>R.layout.custom_dialog</a:t>
            </a:r>
            <a:r>
              <a:rPr lang="en-US" dirty="0"/>
              <a:t>);</a:t>
            </a:r>
          </a:p>
          <a:p>
            <a:pPr algn="ctr"/>
            <a:r>
              <a:rPr lang="en-US" dirty="0" err="1"/>
              <a:t>dialog.setTitle</a:t>
            </a:r>
            <a:r>
              <a:rPr lang="en-US" dirty="0"/>
              <a:t>("Custom Dialog");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TextView</a:t>
            </a:r>
            <a:r>
              <a:rPr lang="en-US" dirty="0"/>
              <a:t> text = (</a:t>
            </a:r>
            <a:r>
              <a:rPr lang="en-US" dirty="0" err="1"/>
              <a:t>TextView</a:t>
            </a:r>
            <a:r>
              <a:rPr lang="en-US" dirty="0"/>
              <a:t>) </a:t>
            </a:r>
            <a:r>
              <a:rPr lang="en-US" dirty="0" err="1"/>
              <a:t>dialog.findViewById</a:t>
            </a:r>
            <a:r>
              <a:rPr lang="en-US" dirty="0"/>
              <a:t>(</a:t>
            </a:r>
            <a:r>
              <a:rPr lang="en-US" dirty="0" err="1"/>
              <a:t>R.id.text</a:t>
            </a:r>
            <a:r>
              <a:rPr lang="en-US" dirty="0"/>
              <a:t>);</a:t>
            </a:r>
          </a:p>
          <a:p>
            <a:pPr algn="ctr"/>
            <a:r>
              <a:rPr lang="en-US" dirty="0" err="1"/>
              <a:t>text.setText</a:t>
            </a:r>
            <a:r>
              <a:rPr lang="en-US" dirty="0"/>
              <a:t>("Hello, this is a custom dialog!");</a:t>
            </a:r>
          </a:p>
          <a:p>
            <a:pPr algn="ctr"/>
            <a:r>
              <a:rPr lang="en-US" dirty="0" err="1"/>
              <a:t>ImageView</a:t>
            </a:r>
            <a:r>
              <a:rPr lang="en-US" dirty="0"/>
              <a:t> image = (</a:t>
            </a:r>
            <a:r>
              <a:rPr lang="en-US" dirty="0" err="1"/>
              <a:t>ImageView</a:t>
            </a:r>
            <a:r>
              <a:rPr lang="en-US" dirty="0"/>
              <a:t>) </a:t>
            </a:r>
            <a:r>
              <a:rPr lang="en-US" dirty="0" err="1"/>
              <a:t>dialog.findViewById</a:t>
            </a:r>
            <a:r>
              <a:rPr lang="en-US" dirty="0"/>
              <a:t>(</a:t>
            </a:r>
            <a:r>
              <a:rPr lang="en-US" dirty="0" err="1"/>
              <a:t>R.id.image</a:t>
            </a:r>
            <a:r>
              <a:rPr lang="en-US" dirty="0"/>
              <a:t>);</a:t>
            </a:r>
          </a:p>
          <a:p>
            <a:pPr algn="ctr"/>
            <a:r>
              <a:rPr lang="en-US" dirty="0" err="1"/>
              <a:t>image.setImageResource</a:t>
            </a:r>
            <a:r>
              <a:rPr lang="en-US" dirty="0"/>
              <a:t>(</a:t>
            </a:r>
            <a:r>
              <a:rPr lang="en-US" dirty="0" err="1"/>
              <a:t>R.drawable.android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7292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AD1B-ABE3-452D-8933-D0CF23AB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2AAC-EA2E-4919-8BB6-97DCFFD6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2" y="1524000"/>
            <a:ext cx="9404722" cy="4724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 you want your app to behave differently depending on whether it’s running on a phone or a tablet? In such cases you need Fragments.</a:t>
            </a:r>
          </a:p>
          <a:p>
            <a:r>
              <a:rPr lang="en-US" dirty="0"/>
              <a:t>The aim of Fragment is to create modular code in our Application.</a:t>
            </a:r>
          </a:p>
          <a:p>
            <a:r>
              <a:rPr lang="en-US" dirty="0"/>
              <a:t>The code can be reused by different activities.</a:t>
            </a:r>
          </a:p>
          <a:p>
            <a:r>
              <a:rPr lang="en-US" dirty="0"/>
              <a:t>Fragments </a:t>
            </a:r>
            <a:r>
              <a:rPr lang="en-US" b="0" i="0" dirty="0">
                <a:effectLst/>
              </a:rPr>
              <a:t>have their own lifecycle and layouts or UI components</a:t>
            </a:r>
          </a:p>
          <a:p>
            <a:r>
              <a:rPr lang="en-US" dirty="0"/>
              <a:t>A F</a:t>
            </a:r>
            <a:r>
              <a:rPr lang="en-US" b="0" i="0" dirty="0">
                <a:effectLst/>
              </a:rPr>
              <a:t>ragment is a class that contains a portion of an application’s user interface, which can be added as part of an app UI.</a:t>
            </a:r>
          </a:p>
          <a:p>
            <a:r>
              <a:rPr lang="en-US" sz="2000" b="0" i="0" dirty="0">
                <a:effectLst/>
              </a:rPr>
              <a:t>Fragments also have their logic and can thus, accept and handle different events.</a:t>
            </a:r>
          </a:p>
          <a:p>
            <a:pPr marL="0" indent="0">
              <a:buNone/>
            </a:pPr>
            <a:r>
              <a:rPr lang="en-US" dirty="0"/>
              <a:t>E.g. The standard date picker is a Fragment—an instance of Dialog Fragment, a subclass of Fragment—that enables the user to input a date. The standard date picker shows a dialog window floating on top of the Activity window.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0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D594-3447-4B90-8BFC-6E1094B9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6EEB32-8E3A-491D-BB25-ED57A8095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8" y="1853248"/>
            <a:ext cx="9404723" cy="3580143"/>
          </a:xfrm>
        </p:spPr>
      </p:pic>
    </p:spTree>
    <p:extLst>
      <p:ext uri="{BB962C8B-B14F-4D97-AF65-F5344CB8AC3E}">
        <p14:creationId xmlns:p14="http://schemas.microsoft.com/office/powerpoint/2010/main" val="213516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6D17-7313-4DBA-BAF8-5B8F59A6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Cont’d[Example]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5932-AD69-45EF-A064-794A31E53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2" y="1550504"/>
            <a:ext cx="9122201" cy="520810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D5C6C-EA5E-4970-87DC-77DF147A4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52" y="1275521"/>
            <a:ext cx="8401878" cy="43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82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7EC-8F56-48B1-BDB6-62351558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vs Fragment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C0B88C-6F34-4413-8833-B30292D4FB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351722"/>
          <a:ext cx="10005391" cy="520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769">
                  <a:extLst>
                    <a:ext uri="{9D8B030D-6E8A-4147-A177-3AD203B41FA5}">
                      <a16:colId xmlns:a16="http://schemas.microsoft.com/office/drawing/2014/main" val="4013046731"/>
                    </a:ext>
                  </a:extLst>
                </a:gridCol>
                <a:gridCol w="4915622">
                  <a:extLst>
                    <a:ext uri="{9D8B030D-6E8A-4147-A177-3AD203B41FA5}">
                      <a16:colId xmlns:a16="http://schemas.microsoft.com/office/drawing/2014/main" val="291865263"/>
                    </a:ext>
                  </a:extLst>
                </a:gridCol>
              </a:tblGrid>
              <a:tr h="447284">
                <a:tc>
                  <a:txBody>
                    <a:bodyPr/>
                    <a:lstStyle/>
                    <a:p>
                      <a:r>
                        <a:rPr lang="en-US" dirty="0"/>
                        <a:t>Activity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Fragment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909494"/>
                  </a:ext>
                </a:extLst>
              </a:tr>
              <a:tr h="110289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 is an application component that gives a user interface where the user can interact.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fragment is only part of an activity, it basically contributes its UI to that activity.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6647"/>
                  </a:ext>
                </a:extLst>
              </a:tr>
              <a:tr h="7720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+mn-lt"/>
                        </a:rPr>
                        <a:t>Activity is not dependent on fragment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Fragment is dependent on activity. It can’t exist independently.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63548"/>
                  </a:ext>
                </a:extLst>
              </a:tr>
              <a:tr h="77202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need to mention all activity it in the manifest.xml file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Fragment is not required to mention in  the manifest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35243"/>
                  </a:ext>
                </a:extLst>
              </a:tr>
              <a:tr h="44728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 is not light weight.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fragment is the light weight.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6505"/>
                  </a:ext>
                </a:extLst>
              </a:tr>
              <a:tr h="77202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can’t create multi-screen UI without using fragment in an activity.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using multiple fragments in a single activity, we can create a multi-screen UI.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34144"/>
                  </a:ext>
                </a:extLst>
              </a:tr>
              <a:tr h="4472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98711"/>
                  </a:ext>
                </a:extLst>
              </a:tr>
              <a:tr h="4472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576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06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B4DE-965C-4AF2-9AB0-E7516E2C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6569-B83C-479D-8075-5B2376DF8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7983"/>
            <a:ext cx="8946541" cy="48304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Before fragments we can show a single Activity on the screen at once. But with the help of fragments we can divide the screen and controls different parts separately.</a:t>
            </a:r>
          </a:p>
          <a:p>
            <a:r>
              <a:rPr lang="en-US" dirty="0">
                <a:solidFill>
                  <a:schemeClr val="accent3"/>
                </a:solidFill>
              </a:rPr>
              <a:t>Reuse a Fragment</a:t>
            </a:r>
            <a:r>
              <a:rPr lang="en-US" dirty="0"/>
              <a:t>. We can write the Fragment code once, and reuse the Fragment in more than one Activity without having to repeat code.</a:t>
            </a:r>
          </a:p>
          <a:p>
            <a:r>
              <a:rPr lang="en-US" dirty="0">
                <a:solidFill>
                  <a:schemeClr val="accent3"/>
                </a:solidFill>
              </a:rPr>
              <a:t>Add or remove a Fragment dynamically</a:t>
            </a:r>
            <a:r>
              <a:rPr lang="en-US" dirty="0"/>
              <a:t>. Add, replace, or remove a Fragment from An activity as needed.</a:t>
            </a:r>
          </a:p>
          <a:p>
            <a:r>
              <a:rPr lang="en-US" dirty="0">
                <a:solidFill>
                  <a:schemeClr val="accent3"/>
                </a:solidFill>
              </a:rPr>
              <a:t>Integrate a mini-UI within the Activity</a:t>
            </a:r>
            <a:r>
              <a:rPr lang="en-US" dirty="0"/>
              <a:t>. Integrate a Fragment with an Activity UI or overlay the UI, so that the user can interact with the Fragment UI without leaving the Activity.</a:t>
            </a:r>
          </a:p>
          <a:p>
            <a:r>
              <a:rPr lang="en-US" dirty="0">
                <a:solidFill>
                  <a:schemeClr val="accent3"/>
                </a:solidFill>
              </a:rPr>
              <a:t>Retain data instances after a configuration change</a:t>
            </a:r>
            <a:r>
              <a:rPr lang="en-US" dirty="0"/>
              <a:t>. Since a Fragment has its own lifecycle, it can retain an instance of its data after a configuration change (such as changing the device orientation).</a:t>
            </a:r>
          </a:p>
          <a:p>
            <a:r>
              <a:rPr lang="en-US" i="0" dirty="0">
                <a:solidFill>
                  <a:schemeClr val="accent3"/>
                </a:solidFill>
                <a:effectLst/>
              </a:rPr>
              <a:t>Represent sections of a layout for different screen sizes. </a:t>
            </a:r>
            <a:r>
              <a:rPr lang="en-US" i="0" dirty="0">
                <a:effectLst/>
              </a:rPr>
              <a:t>Encapsulating an interactive UI within a Fragment makes it easier to display the interactive UI on different screen sizes.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40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17E8-9454-4ED1-9F5D-8553669B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FDCD55-56B3-4361-8664-B160028B5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8" y="1099930"/>
            <a:ext cx="10137913" cy="5579166"/>
          </a:xfrm>
        </p:spPr>
      </p:pic>
    </p:spTree>
    <p:extLst>
      <p:ext uri="{BB962C8B-B14F-4D97-AF65-F5344CB8AC3E}">
        <p14:creationId xmlns:p14="http://schemas.microsoft.com/office/powerpoint/2010/main" val="265499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B519-5E3A-41B4-B291-B88D4FC6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05D8-6ACB-45CF-B536-86F666AA9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2940"/>
            <a:ext cx="8946541" cy="50954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N.B. A Fragment lifecycle is very similar to an Activity life cycle’s., , but it has a few extra steps. This is because it needs to interact with the lifecycle of the activity that contains it. </a:t>
            </a:r>
          </a:p>
          <a:p>
            <a:r>
              <a:rPr lang="en-US" dirty="0"/>
              <a:t>As with an Activity, you can save the variable assignments in a Fragment.</a:t>
            </a:r>
          </a:p>
          <a:p>
            <a:r>
              <a:rPr lang="en-US" dirty="0" err="1"/>
              <a:t>onCreateView</a:t>
            </a:r>
            <a:r>
              <a:rPr lang="en-US" dirty="0"/>
              <a:t>(): The </a:t>
            </a:r>
            <a:r>
              <a:rPr lang="en-US" dirty="0" err="1"/>
              <a:t>onCreateView</a:t>
            </a:r>
            <a:r>
              <a:rPr lang="en-US" dirty="0"/>
              <a:t>() method returns a View object that represents the fragment’s user interface. It gets called when Android is ready to instantiate the user interface, and it takes three parameters:</a:t>
            </a:r>
          </a:p>
          <a:p>
            <a:pPr marL="457200" indent="-457200">
              <a:buAutoNum type="arabicParenR"/>
            </a:pPr>
            <a:r>
              <a:rPr lang="en-US" dirty="0"/>
              <a:t>Layout inflator: used for inflating the fragment layout. Inflating the layout turns your XML views into Java Objects.</a:t>
            </a:r>
          </a:p>
          <a:p>
            <a:pPr marL="457200" indent="-457200">
              <a:buAutoNum type="arabicParenR"/>
            </a:pPr>
            <a:r>
              <a:rPr lang="en-US" dirty="0"/>
              <a:t>View Group: This is the View Group in the activity’s layout that will contain the fragment.</a:t>
            </a:r>
          </a:p>
          <a:p>
            <a:pPr marL="457200" indent="-457200">
              <a:buAutoNum type="arabicParenR"/>
            </a:pPr>
            <a:r>
              <a:rPr lang="en-US" dirty="0"/>
              <a:t>Bundle: . This is used if you’ve previously saved the fragment’s state, and want to reinstate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1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5EA5-A445-4E1D-AEB7-C983DDA5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A86C-EF6C-4956-9A62-E5A14E2D6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3908"/>
            <a:ext cx="9404723" cy="4584491"/>
          </a:xfrm>
        </p:spPr>
        <p:txBody>
          <a:bodyPr/>
          <a:lstStyle/>
          <a:p>
            <a:r>
              <a:rPr lang="en-US" sz="2400" dirty="0"/>
              <a:t>Dialogs can be used in different ways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400" dirty="0"/>
              <a:t>Can be used to help users answers some questions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400" dirty="0"/>
              <a:t>To make Selection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400" dirty="0"/>
              <a:t>Display warning or error messages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400" dirty="0"/>
              <a:t>Confirm 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23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6655-680C-4B58-8CB7-A68B5274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Use Activity context on 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46CB-AD99-4D3D-BE12-3F8A2AAE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166191"/>
            <a:ext cx="9568070" cy="5486400"/>
          </a:xfrm>
        </p:spPr>
        <p:txBody>
          <a:bodyPr>
            <a:normAutofit/>
          </a:bodyPr>
          <a:lstStyle/>
          <a:p>
            <a:r>
              <a:rPr lang="en-US" dirty="0"/>
              <a:t>The Activity context is used by a fragment to get a reference to its hosting Activity. </a:t>
            </a:r>
          </a:p>
          <a:p>
            <a:r>
              <a:rPr lang="en-US" dirty="0" err="1"/>
              <a:t>getActivity</a:t>
            </a:r>
            <a:r>
              <a:rPr lang="en-US" dirty="0"/>
              <a:t>() is used to achieve this task</a:t>
            </a:r>
          </a:p>
          <a:p>
            <a:pPr marL="0" indent="0">
              <a:buNone/>
            </a:pPr>
            <a:r>
              <a:rPr lang="en-US" dirty="0"/>
              <a:t>View </a:t>
            </a:r>
            <a:r>
              <a:rPr lang="en-US" dirty="0" err="1"/>
              <a:t>listView</a:t>
            </a:r>
            <a:r>
              <a:rPr lang="en-US" dirty="0"/>
              <a:t> = </a:t>
            </a:r>
            <a:r>
              <a:rPr lang="en-US" dirty="0" err="1"/>
              <a:t>getActivity</a:t>
            </a:r>
            <a:r>
              <a:rPr lang="en-US" dirty="0"/>
              <a:t>().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R.id.list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N.B.  </a:t>
            </a:r>
            <a:r>
              <a:rPr lang="en-US" dirty="0" err="1"/>
              <a:t>getActivity</a:t>
            </a:r>
            <a:r>
              <a:rPr lang="en-US" dirty="0"/>
              <a:t>() when the Fragment is not attached to an Activity, </a:t>
            </a:r>
            <a:r>
              <a:rPr lang="en-US" dirty="0" err="1"/>
              <a:t>getActivity</a:t>
            </a:r>
            <a:r>
              <a:rPr lang="en-US" dirty="0"/>
              <a:t>() returns null.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 Fragment Methods in the host Activity</a:t>
            </a:r>
          </a:p>
          <a:p>
            <a:r>
              <a:rPr lang="en-US" dirty="0"/>
              <a:t> your Activity can call methods in the Fragment by acquiring a reference to the Fragment from </a:t>
            </a:r>
            <a:r>
              <a:rPr lang="en-US" dirty="0" err="1"/>
              <a:t>FragmentManager</a:t>
            </a:r>
            <a:r>
              <a:rPr lang="en-US" dirty="0"/>
              <a:t> or Support Fragment Manager, using </a:t>
            </a:r>
            <a:r>
              <a:rPr lang="en-US" dirty="0" err="1"/>
              <a:t>findFragmentById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r>
              <a:rPr lang="en-US" dirty="0" err="1"/>
              <a:t>ExampleFragment</a:t>
            </a:r>
            <a:r>
              <a:rPr lang="en-US" dirty="0"/>
              <a:t> fragment = (</a:t>
            </a:r>
            <a:r>
              <a:rPr lang="en-US" dirty="0" err="1"/>
              <a:t>ExampleFragment</a:t>
            </a:r>
            <a:r>
              <a:rPr lang="en-US" dirty="0"/>
              <a:t>)            </a:t>
            </a:r>
            <a:r>
              <a:rPr lang="en-US" dirty="0" err="1"/>
              <a:t>getFragmentManager</a:t>
            </a:r>
            <a:r>
              <a:rPr lang="en-US" dirty="0"/>
              <a:t>().</a:t>
            </a:r>
            <a:r>
              <a:rPr lang="en-US" dirty="0" err="1"/>
              <a:t>findFragmentById</a:t>
            </a:r>
            <a:r>
              <a:rPr lang="en-US" dirty="0"/>
              <a:t>(</a:t>
            </a:r>
            <a:r>
              <a:rPr lang="en-US" dirty="0" err="1"/>
              <a:t>R.id.example_fragment</a:t>
            </a:r>
            <a:r>
              <a:rPr lang="en-US" dirty="0"/>
              <a:t>);</a:t>
            </a:r>
          </a:p>
          <a:p>
            <a:r>
              <a:rPr lang="en-US" dirty="0"/>
              <a:t>Fragment to Fragment communication is handled through 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0DA9D-7D13-47FE-9609-B7E88D21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247" y="4762854"/>
            <a:ext cx="33337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1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3D9A-5372-4A93-B5C5-22A5030E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inherit 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A3DB-C2A0-46E6-BE5E-2357CB34A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3758"/>
            <a:ext cx="8946541" cy="4684642"/>
          </a:xfrm>
        </p:spPr>
        <p:txBody>
          <a:bodyPr/>
          <a:lstStyle/>
          <a:p>
            <a:r>
              <a:rPr lang="en-US" dirty="0"/>
              <a:t>The fragment class doesn’t extend the Activity class. </a:t>
            </a:r>
          </a:p>
          <a:p>
            <a:r>
              <a:rPr lang="en-US" dirty="0"/>
              <a:t>Some methods that are available to activities aren’t available to fragments.</a:t>
            </a:r>
          </a:p>
          <a:p>
            <a:r>
              <a:rPr lang="en-US" dirty="0"/>
              <a:t>Fragment class doesn’t implement the Context</a:t>
            </a:r>
          </a:p>
          <a:p>
            <a:pPr marL="0" indent="0">
              <a:buNone/>
            </a:pPr>
            <a:r>
              <a:rPr lang="en-US" dirty="0"/>
              <a:t>Class. So, unlike an activity, a fragment isn’t a type </a:t>
            </a:r>
          </a:p>
          <a:p>
            <a:pPr marL="0" indent="0">
              <a:buNone/>
            </a:pPr>
            <a:r>
              <a:rPr lang="en-US" dirty="0"/>
              <a:t>of context and therefore doesn’t have direct access</a:t>
            </a:r>
          </a:p>
          <a:p>
            <a:pPr marL="0" indent="0">
              <a:buNone/>
            </a:pPr>
            <a:r>
              <a:rPr lang="en-US" dirty="0"/>
              <a:t>to global information about the application environment.</a:t>
            </a:r>
          </a:p>
          <a:p>
            <a:pPr marL="0" indent="0">
              <a:buNone/>
            </a:pPr>
            <a:r>
              <a:rPr lang="en-US" dirty="0"/>
              <a:t> Instead, fragments must access this information using the</a:t>
            </a:r>
          </a:p>
          <a:p>
            <a:pPr marL="0" indent="0">
              <a:buNone/>
            </a:pPr>
            <a:r>
              <a:rPr lang="en-US" dirty="0"/>
              <a:t> context of other objects such as its parent activity.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75C02E-024F-4EAD-B56A-FA2AAB2EB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81" y="2259272"/>
            <a:ext cx="4067743" cy="358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27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C44C-5724-4BC4-B170-A84ECB2D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5571-CF19-45A4-BA01-BC05992D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1478"/>
            <a:ext cx="8946541" cy="4856921"/>
          </a:xfrm>
        </p:spPr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WorkoutDetail</a:t>
            </a:r>
            <a:r>
              <a:rPr lang="en-US" dirty="0"/>
              <a:t> Fragment</a:t>
            </a:r>
          </a:p>
          <a:p>
            <a:r>
              <a:rPr lang="en-US" dirty="0"/>
              <a:t>Create </a:t>
            </a:r>
            <a:r>
              <a:rPr lang="en-US" dirty="0" err="1"/>
              <a:t>WorkoutList</a:t>
            </a:r>
            <a:r>
              <a:rPr lang="en-US" dirty="0"/>
              <a:t> Fragment</a:t>
            </a:r>
          </a:p>
          <a:p>
            <a:r>
              <a:rPr lang="en-US" dirty="0"/>
              <a:t>Coordinate the fragments  to display the correct workout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First we need to create Main Activity and Detail Activity</a:t>
            </a:r>
          </a:p>
          <a:p>
            <a:pPr marL="0" indent="0">
              <a:buNone/>
            </a:pPr>
            <a:r>
              <a:rPr lang="en-US" dirty="0"/>
              <a:t>Main Activity is used for </a:t>
            </a:r>
            <a:r>
              <a:rPr lang="en-US" dirty="0" err="1"/>
              <a:t>WorkoutList</a:t>
            </a:r>
            <a:r>
              <a:rPr lang="en-US" dirty="0"/>
              <a:t> </a:t>
            </a:r>
            <a:r>
              <a:rPr lang="en-US" dirty="0" err="1"/>
              <a:t>Fragement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Detail Activity is used for </a:t>
            </a:r>
            <a:r>
              <a:rPr lang="en-US" dirty="0" err="1"/>
              <a:t>WorkoutDetail</a:t>
            </a:r>
            <a:r>
              <a:rPr lang="en-US" dirty="0"/>
              <a:t> Fragment.</a:t>
            </a:r>
          </a:p>
          <a:p>
            <a:pPr marL="0" indent="0">
              <a:buNone/>
            </a:pPr>
            <a:r>
              <a:rPr lang="en-US" dirty="0"/>
              <a:t>We start by working on the fragment for </a:t>
            </a:r>
            <a:r>
              <a:rPr lang="en-US" dirty="0" err="1"/>
              <a:t>DetailActivity</a:t>
            </a:r>
            <a:r>
              <a:rPr lang="en-US" dirty="0"/>
              <a:t> first, and adding a button to </a:t>
            </a:r>
            <a:r>
              <a:rPr lang="en-US" dirty="0" err="1"/>
              <a:t>MainActivity</a:t>
            </a:r>
            <a:r>
              <a:rPr lang="en-US" dirty="0"/>
              <a:t> will give us an easy way of navigating from</a:t>
            </a:r>
          </a:p>
          <a:p>
            <a:pPr marL="0" indent="0">
              <a:buNone/>
            </a:pPr>
            <a:r>
              <a:rPr lang="en-US" dirty="0" err="1"/>
              <a:t>MainActivity</a:t>
            </a:r>
            <a:r>
              <a:rPr lang="en-US" dirty="0"/>
              <a:t> to </a:t>
            </a:r>
            <a:r>
              <a:rPr lang="en-US" dirty="0" err="1"/>
              <a:t>DetailActivity</a:t>
            </a:r>
            <a:r>
              <a:rPr lang="en-US" dirty="0"/>
              <a:t>.</a:t>
            </a:r>
          </a:p>
          <a:p>
            <a:r>
              <a:rPr lang="en-US" dirty="0"/>
              <a:t> In your </a:t>
            </a:r>
            <a:r>
              <a:rPr lang="en-US" dirty="0" err="1"/>
              <a:t>activity_main</a:t>
            </a:r>
            <a:r>
              <a:rPr lang="en-US" dirty="0"/>
              <a:t> add button, in the activity code start Intent to shift into Detail Activity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14DD-342D-4E0B-9EAB-4A881EC9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r>
              <a:rPr lang="en-US" dirty="0"/>
              <a:t>Workout Detail Fragment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328C-858B-4F79-A7F5-36D31CB49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4488"/>
            <a:ext cx="8946541" cy="4803912"/>
          </a:xfrm>
        </p:spPr>
        <p:txBody>
          <a:bodyPr/>
          <a:lstStyle/>
          <a:p>
            <a:r>
              <a:rPr lang="en-US" dirty="0"/>
              <a:t>In Your Package name, New...→</a:t>
            </a:r>
            <a:r>
              <a:rPr lang="en-US" dirty="0" err="1"/>
              <a:t>Fragment→Fragment</a:t>
            </a:r>
            <a:r>
              <a:rPr lang="en-US" dirty="0"/>
              <a:t> (Blank).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F8FB3-D2D9-4C6E-A0D1-B006F66704B8}"/>
              </a:ext>
            </a:extLst>
          </p:cNvPr>
          <p:cNvSpPr/>
          <p:nvPr/>
        </p:nvSpPr>
        <p:spPr>
          <a:xfrm>
            <a:off x="3101008" y="1961322"/>
            <a:ext cx="7739270" cy="4081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LinearLayout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&lt;</a:t>
            </a:r>
            <a:r>
              <a:rPr lang="en-US" dirty="0" err="1"/>
              <a:t>TextView</a:t>
            </a:r>
            <a:endParaRPr lang="en-US" dirty="0"/>
          </a:p>
          <a:p>
            <a:pPr algn="ctr"/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algn="ctr"/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algn="ctr"/>
            <a:r>
              <a:rPr lang="en-US" dirty="0" err="1"/>
              <a:t>android:textAppearance</a:t>
            </a:r>
            <a:r>
              <a:rPr lang="en-US" dirty="0"/>
              <a:t>="?</a:t>
            </a:r>
            <a:r>
              <a:rPr lang="en-US" dirty="0" err="1"/>
              <a:t>android:attr</a:t>
            </a:r>
            <a:r>
              <a:rPr lang="en-US" dirty="0"/>
              <a:t>/</a:t>
            </a:r>
            <a:r>
              <a:rPr lang="en-US" dirty="0" err="1"/>
              <a:t>textAppearanceLarge</a:t>
            </a:r>
            <a:r>
              <a:rPr lang="en-US" dirty="0"/>
              <a:t>"</a:t>
            </a:r>
          </a:p>
          <a:p>
            <a:pPr algn="ctr"/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workout_title</a:t>
            </a:r>
            <a:r>
              <a:rPr lang="en-US" dirty="0"/>
              <a:t>"</a:t>
            </a:r>
          </a:p>
          <a:p>
            <a:pPr algn="ctr"/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textTitle</a:t>
            </a:r>
            <a:r>
              <a:rPr lang="en-US" dirty="0"/>
              <a:t>" /&gt;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&lt;</a:t>
            </a:r>
            <a:r>
              <a:rPr lang="en-US" dirty="0" err="1"/>
              <a:t>TextView</a:t>
            </a:r>
            <a:endParaRPr lang="en-US" dirty="0"/>
          </a:p>
          <a:p>
            <a:pPr algn="ctr"/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algn="ctr"/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algn="ctr"/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workout_description</a:t>
            </a:r>
            <a:r>
              <a:rPr lang="en-US" dirty="0"/>
              <a:t>"</a:t>
            </a:r>
          </a:p>
          <a:p>
            <a:pPr algn="ctr"/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textDescription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216920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D152-988D-4A31-B3C6-F0460053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DetailActivity</a:t>
            </a:r>
            <a:r>
              <a:rPr lang="en-US" dirty="0"/>
              <a:t>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1E3-6270-4AD8-822B-9DF2E26CE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3514"/>
            <a:ext cx="8946541" cy="4644886"/>
          </a:xfrm>
        </p:spPr>
        <p:txBody>
          <a:bodyPr/>
          <a:lstStyle/>
          <a:p>
            <a:r>
              <a:rPr lang="en-US" dirty="0"/>
              <a:t>layout file requires a single view or view group as its root element. If your activity only contains a fragment, the fragment itself can be the root element.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EF34A2-1EA3-4D58-9E34-B179DAC5D6AE}"/>
              </a:ext>
            </a:extLst>
          </p:cNvPr>
          <p:cNvSpPr/>
          <p:nvPr/>
        </p:nvSpPr>
        <p:spPr>
          <a:xfrm>
            <a:off x="2311074" y="2758879"/>
            <a:ext cx="7739270" cy="3207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&lt;fragment</a:t>
            </a:r>
          </a:p>
          <a:p>
            <a:pPr algn="ctr"/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 algn="ctr"/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com.hfad.workout.WorkoutDetailFragment</a:t>
            </a:r>
            <a:r>
              <a:rPr lang="en-US" dirty="0"/>
              <a:t>“</a:t>
            </a:r>
          </a:p>
          <a:p>
            <a:pPr algn="ctr"/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detail_frag</a:t>
            </a:r>
            <a:r>
              <a:rPr lang="en-US" dirty="0"/>
              <a:t>"</a:t>
            </a:r>
          </a:p>
          <a:p>
            <a:pPr algn="ctr"/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pPr algn="ctr"/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910719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6858-AFB0-4607-8B46-EE25EC29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Workout class </a:t>
            </a:r>
            <a:br>
              <a:rPr lang="en-US" dirty="0"/>
            </a:br>
            <a:r>
              <a:rPr lang="en-US" sz="3200" dirty="0"/>
              <a:t>(refer page no. 360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9451-FAE8-4F7B-8B0C-EEF632FE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749288"/>
            <a:ext cx="9877575" cy="4499112"/>
          </a:xfrm>
        </p:spPr>
        <p:txBody>
          <a:bodyPr/>
          <a:lstStyle/>
          <a:p>
            <a:r>
              <a:rPr lang="en-US" dirty="0"/>
              <a:t> Fragments don’t include 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findViewById</a:t>
            </a:r>
            <a:r>
              <a:rPr lang="en-US" dirty="0"/>
              <a:t>() method, for instance. </a:t>
            </a:r>
          </a:p>
          <a:p>
            <a:pPr marL="0" indent="0">
              <a:buNone/>
            </a:pPr>
            <a:r>
              <a:rPr lang="en-US" dirty="0"/>
              <a:t>To get a reference to a fragment’s views,</a:t>
            </a:r>
          </a:p>
          <a:p>
            <a:pPr marL="0" indent="0">
              <a:buNone/>
            </a:pPr>
            <a:r>
              <a:rPr lang="en-US" dirty="0"/>
              <a:t> we first have to get a reference to the </a:t>
            </a:r>
          </a:p>
          <a:p>
            <a:pPr marL="0" indent="0">
              <a:buNone/>
            </a:pPr>
            <a:r>
              <a:rPr lang="en-US" dirty="0"/>
              <a:t>fragment’s root view using the </a:t>
            </a:r>
            <a:r>
              <a:rPr lang="en-US" dirty="0" err="1"/>
              <a:t>getView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method, and use that to find its child views.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9BA8D-5E84-481D-8DE9-EE38E605CDC0}"/>
              </a:ext>
            </a:extLst>
          </p:cNvPr>
          <p:cNvSpPr/>
          <p:nvPr/>
        </p:nvSpPr>
        <p:spPr>
          <a:xfrm>
            <a:off x="7050157" y="-13252"/>
            <a:ext cx="6302628" cy="883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class </a:t>
            </a:r>
            <a:r>
              <a:rPr lang="en-US" dirty="0" err="1"/>
              <a:t>WorkoutDetailFragment</a:t>
            </a:r>
            <a:r>
              <a:rPr lang="en-US" dirty="0"/>
              <a:t> extends Fragment {</a:t>
            </a:r>
          </a:p>
          <a:p>
            <a:pPr algn="ctr"/>
            <a:r>
              <a:rPr lang="en-US" dirty="0"/>
              <a:t>private long </a:t>
            </a:r>
            <a:r>
              <a:rPr lang="en-US" dirty="0" err="1"/>
              <a:t>workoutId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@Override</a:t>
            </a:r>
          </a:p>
          <a:p>
            <a:pPr algn="ctr"/>
            <a:r>
              <a:rPr lang="en-US" dirty="0"/>
              <a:t>public View </a:t>
            </a:r>
            <a:r>
              <a:rPr lang="en-US" dirty="0" err="1"/>
              <a:t>onCreateView</a:t>
            </a:r>
            <a:r>
              <a:rPr lang="en-US" dirty="0"/>
              <a:t>(</a:t>
            </a:r>
            <a:r>
              <a:rPr lang="en-US" dirty="0" err="1"/>
              <a:t>LayoutInflater</a:t>
            </a:r>
            <a:r>
              <a:rPr lang="en-US" dirty="0"/>
              <a:t> inflater, </a:t>
            </a:r>
            <a:r>
              <a:rPr lang="en-US" dirty="0" err="1"/>
              <a:t>ViewGroup</a:t>
            </a:r>
            <a:r>
              <a:rPr lang="en-US" dirty="0"/>
              <a:t> container,</a:t>
            </a:r>
          </a:p>
          <a:p>
            <a:pPr algn="ctr"/>
            <a:r>
              <a:rPr lang="en-US" dirty="0"/>
              <a:t>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</a:p>
          <a:p>
            <a:pPr algn="ctr"/>
            <a:r>
              <a:rPr lang="en-US" dirty="0"/>
              <a:t>return </a:t>
            </a:r>
            <a:r>
              <a:rPr lang="en-US" dirty="0" err="1"/>
              <a:t>inflater.inflate</a:t>
            </a:r>
            <a:r>
              <a:rPr lang="en-US" dirty="0"/>
              <a:t>(</a:t>
            </a:r>
            <a:r>
              <a:rPr lang="en-US" dirty="0" err="1"/>
              <a:t>R.layout.fragment_workout_detail</a:t>
            </a:r>
            <a:r>
              <a:rPr lang="en-US" dirty="0"/>
              <a:t>, container, false);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@Override</a:t>
            </a:r>
          </a:p>
          <a:p>
            <a:pPr algn="ctr"/>
            <a:r>
              <a:rPr lang="en-US" dirty="0"/>
              <a:t>public void </a:t>
            </a:r>
            <a:r>
              <a:rPr lang="en-US" dirty="0" err="1"/>
              <a:t>onStart</a:t>
            </a:r>
            <a:r>
              <a:rPr lang="en-US" dirty="0"/>
              <a:t>() {</a:t>
            </a:r>
          </a:p>
          <a:p>
            <a:pPr algn="ctr"/>
            <a:r>
              <a:rPr lang="en-US" dirty="0" err="1"/>
              <a:t>super.onStart</a:t>
            </a:r>
            <a:r>
              <a:rPr lang="en-US" dirty="0"/>
              <a:t>();</a:t>
            </a:r>
          </a:p>
          <a:p>
            <a:pPr algn="ctr"/>
            <a:r>
              <a:rPr lang="en-US" dirty="0"/>
              <a:t>View </a:t>
            </a:r>
            <a:r>
              <a:rPr lang="en-US" dirty="0" err="1"/>
              <a:t>view</a:t>
            </a:r>
            <a:r>
              <a:rPr lang="en-US" dirty="0"/>
              <a:t> = </a:t>
            </a:r>
            <a:r>
              <a:rPr lang="en-US" dirty="0" err="1"/>
              <a:t>getView</a:t>
            </a:r>
            <a:r>
              <a:rPr lang="en-US" dirty="0"/>
              <a:t>();</a:t>
            </a:r>
          </a:p>
          <a:p>
            <a:pPr algn="ctr"/>
            <a:r>
              <a:rPr lang="en-US" dirty="0"/>
              <a:t>if (view != null) {</a:t>
            </a:r>
          </a:p>
          <a:p>
            <a:pPr algn="ctr"/>
            <a:r>
              <a:rPr lang="en-US" dirty="0" err="1"/>
              <a:t>TextView</a:t>
            </a:r>
            <a:r>
              <a:rPr lang="en-US" dirty="0"/>
              <a:t> title = (</a:t>
            </a:r>
            <a:r>
              <a:rPr lang="en-US" dirty="0" err="1"/>
              <a:t>TextView</a:t>
            </a:r>
            <a:r>
              <a:rPr lang="en-US" dirty="0"/>
              <a:t>) </a:t>
            </a:r>
            <a:r>
              <a:rPr lang="en-US" dirty="0" err="1"/>
              <a:t>view.findViewById</a:t>
            </a:r>
            <a:r>
              <a:rPr lang="en-US" dirty="0"/>
              <a:t>(</a:t>
            </a:r>
            <a:r>
              <a:rPr lang="en-US" dirty="0" err="1"/>
              <a:t>R.id.textTitle</a:t>
            </a:r>
            <a:r>
              <a:rPr lang="en-US" dirty="0"/>
              <a:t>);</a:t>
            </a:r>
          </a:p>
          <a:p>
            <a:pPr algn="ctr"/>
            <a:r>
              <a:rPr lang="en-US" dirty="0"/>
              <a:t>Workout </a:t>
            </a:r>
            <a:r>
              <a:rPr lang="en-US" dirty="0" err="1"/>
              <a:t>workout</a:t>
            </a:r>
            <a:r>
              <a:rPr lang="en-US" dirty="0"/>
              <a:t> = </a:t>
            </a:r>
            <a:r>
              <a:rPr lang="en-US" dirty="0" err="1"/>
              <a:t>Workout.workouts</a:t>
            </a:r>
            <a:r>
              <a:rPr lang="en-US" dirty="0"/>
              <a:t>[(int) </a:t>
            </a:r>
            <a:r>
              <a:rPr lang="en-US" dirty="0" err="1"/>
              <a:t>workoutId</a:t>
            </a:r>
            <a:r>
              <a:rPr lang="en-US" dirty="0"/>
              <a:t>];</a:t>
            </a:r>
          </a:p>
          <a:p>
            <a:pPr algn="ctr"/>
            <a:r>
              <a:rPr lang="en-US" dirty="0" err="1"/>
              <a:t>title.setText</a:t>
            </a:r>
            <a:r>
              <a:rPr lang="en-US" dirty="0"/>
              <a:t>(</a:t>
            </a:r>
            <a:r>
              <a:rPr lang="en-US" dirty="0" err="1"/>
              <a:t>workout.getName</a:t>
            </a:r>
            <a:r>
              <a:rPr lang="en-US" dirty="0"/>
              <a:t>());</a:t>
            </a:r>
          </a:p>
          <a:p>
            <a:pPr algn="ctr"/>
            <a:r>
              <a:rPr lang="en-US" dirty="0" err="1"/>
              <a:t>TextView</a:t>
            </a:r>
            <a:r>
              <a:rPr lang="en-US" dirty="0"/>
              <a:t> description = (</a:t>
            </a:r>
            <a:r>
              <a:rPr lang="en-US" dirty="0" err="1"/>
              <a:t>TextView</a:t>
            </a:r>
            <a:r>
              <a:rPr lang="en-US" dirty="0"/>
              <a:t>) </a:t>
            </a:r>
            <a:r>
              <a:rPr lang="en-US" dirty="0" err="1"/>
              <a:t>view.findViewById</a:t>
            </a:r>
            <a:r>
              <a:rPr lang="en-US" dirty="0"/>
              <a:t>(</a:t>
            </a:r>
            <a:r>
              <a:rPr lang="en-US" dirty="0" err="1"/>
              <a:t>R.id.textDescription</a:t>
            </a:r>
            <a:r>
              <a:rPr lang="en-US" dirty="0"/>
              <a:t>);</a:t>
            </a:r>
          </a:p>
          <a:p>
            <a:pPr algn="ctr"/>
            <a:r>
              <a:rPr lang="en-US" dirty="0" err="1"/>
              <a:t>description.setText</a:t>
            </a:r>
            <a:r>
              <a:rPr lang="en-US" dirty="0"/>
              <a:t>(</a:t>
            </a:r>
            <a:r>
              <a:rPr lang="en-US" dirty="0" err="1"/>
              <a:t>workout.getDescription</a:t>
            </a:r>
            <a:r>
              <a:rPr lang="en-US" dirty="0"/>
              <a:t>());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public void </a:t>
            </a:r>
            <a:r>
              <a:rPr lang="en-US" dirty="0" err="1"/>
              <a:t>setWorkout</a:t>
            </a:r>
            <a:r>
              <a:rPr lang="en-US" dirty="0"/>
              <a:t>(long id) {</a:t>
            </a:r>
          </a:p>
          <a:p>
            <a:pPr algn="ctr"/>
            <a:r>
              <a:rPr lang="en-US" dirty="0" err="1"/>
              <a:t>this.workoutId</a:t>
            </a:r>
            <a:r>
              <a:rPr lang="en-US" dirty="0"/>
              <a:t> = id;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283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4917-1837-4C6D-95B7-7F275973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WorkList</a:t>
            </a:r>
            <a:r>
              <a:rPr lang="en-US" dirty="0"/>
              <a:t> 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2D9F-B0CB-410F-9303-1DDDF034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8714"/>
            <a:ext cx="8946541" cy="49496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list fragment is a fragment that contains only a list</a:t>
            </a:r>
          </a:p>
          <a:p>
            <a:r>
              <a:rPr lang="en-US" dirty="0"/>
              <a:t>A list fragment is a type of fragment that specializes in working with a list view. It has a default layout that contains the list view.</a:t>
            </a:r>
          </a:p>
          <a:p>
            <a:r>
              <a:rPr lang="en-US" dirty="0"/>
              <a:t>Advantage of List Fragment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You don’t to create your own Layout</a:t>
            </a:r>
          </a:p>
          <a:p>
            <a:r>
              <a:rPr lang="en-US" dirty="0"/>
              <a:t>There is no XML layout needed. List Fragment define there own layout programmatically. </a:t>
            </a:r>
          </a:p>
          <a:p>
            <a:r>
              <a:rPr lang="en-US" dirty="0" err="1"/>
              <a:t>getListView</a:t>
            </a:r>
            <a:r>
              <a:rPr lang="en-US" dirty="0"/>
              <a:t>() method is used to access the list view in your fragment code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You don’t have to implement your own event Listener</a:t>
            </a:r>
          </a:p>
          <a:p>
            <a:r>
              <a:rPr lang="en-US" dirty="0"/>
              <a:t> List Fragment class automatically implements an event listener that listens for when items in the list view are clicked. We just need to implement </a:t>
            </a:r>
            <a:r>
              <a:rPr lang="en-US" dirty="0" err="1"/>
              <a:t>onListItemClick</a:t>
            </a:r>
            <a:r>
              <a:rPr lang="en-US" dirty="0"/>
              <a:t>() method.</a:t>
            </a:r>
          </a:p>
          <a:p>
            <a:pPr marL="914400" lvl="2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4811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C78C-4652-4783-9401-BD0BF5D3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data to </a:t>
            </a:r>
            <a:r>
              <a:rPr lang="en-US" dirty="0" err="1"/>
              <a:t>ListView</a:t>
            </a:r>
            <a:r>
              <a:rPr lang="en-US" dirty="0"/>
              <a:t> 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FCE6-B6E9-489C-B217-A1829A71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7496"/>
            <a:ext cx="8946541" cy="4750903"/>
          </a:xfrm>
        </p:spPr>
        <p:txBody>
          <a:bodyPr>
            <a:normAutofit/>
          </a:bodyPr>
          <a:lstStyle/>
          <a:p>
            <a:r>
              <a:rPr lang="en-US" dirty="0"/>
              <a:t>We want to supply the list view in </a:t>
            </a:r>
            <a:r>
              <a:rPr lang="en-US" dirty="0" err="1"/>
              <a:t>WorkoutListFragment</a:t>
            </a:r>
            <a:r>
              <a:rPr lang="en-US" dirty="0"/>
              <a:t> with an array of workout names</a:t>
            </a:r>
          </a:p>
          <a:p>
            <a:r>
              <a:rPr lang="en-US" dirty="0" err="1"/>
              <a:t>ArrayAdapter</a:t>
            </a:r>
            <a:r>
              <a:rPr lang="en-US" dirty="0"/>
              <a:t> can be used to bind our workout names(array) in list view.</a:t>
            </a:r>
          </a:p>
          <a:p>
            <a:r>
              <a:rPr lang="en-US" dirty="0"/>
              <a:t>Unlike an Activity we cant use this to pass the current context to the array adapter. Why?</a:t>
            </a:r>
          </a:p>
          <a:p>
            <a:r>
              <a:rPr lang="en-US" dirty="0"/>
              <a:t>The solution is use another object </a:t>
            </a:r>
            <a:r>
              <a:rPr lang="en-US" dirty="0" err="1"/>
              <a:t>getContext</a:t>
            </a:r>
            <a:r>
              <a:rPr lang="en-US" dirty="0"/>
              <a:t>() method to get a reference to the current context. </a:t>
            </a:r>
          </a:p>
          <a:p>
            <a:r>
              <a:rPr lang="en-US" dirty="0"/>
              <a:t>If the adapter is created on the fragment’s </a:t>
            </a:r>
            <a:r>
              <a:rPr lang="en-US" dirty="0" err="1"/>
              <a:t>onCreateView</a:t>
            </a:r>
            <a:r>
              <a:rPr lang="en-US" dirty="0"/>
              <a:t>() method, the </a:t>
            </a:r>
            <a:r>
              <a:rPr lang="en-US" dirty="0" err="1"/>
              <a:t>getContext</a:t>
            </a:r>
            <a:r>
              <a:rPr lang="en-US" dirty="0"/>
              <a:t>() method of the </a:t>
            </a:r>
            <a:r>
              <a:rPr lang="en-US" dirty="0" err="1"/>
              <a:t>onCreateView</a:t>
            </a:r>
            <a:r>
              <a:rPr lang="en-US" dirty="0"/>
              <a:t>() </a:t>
            </a:r>
            <a:r>
              <a:rPr lang="en-US" dirty="0" err="1"/>
              <a:t>LayoutInflator</a:t>
            </a:r>
            <a:r>
              <a:rPr lang="en-US" dirty="0"/>
              <a:t> parameter can be used to get the context instead. </a:t>
            </a:r>
          </a:p>
          <a:p>
            <a:r>
              <a:rPr lang="en-US" dirty="0"/>
              <a:t>The last step is to set adapter in the </a:t>
            </a:r>
            <a:r>
              <a:rPr lang="en-US" dirty="0" err="1"/>
              <a:t>listview</a:t>
            </a:r>
            <a:r>
              <a:rPr lang="en-US" dirty="0"/>
              <a:t>. We use </a:t>
            </a:r>
            <a:r>
              <a:rPr lang="en-US" dirty="0" err="1"/>
              <a:t>setListAdapter</a:t>
            </a:r>
            <a:r>
              <a:rPr lang="en-US" dirty="0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2598248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803D-3F61-4300-926A-742955D7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WorkListFragment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700C-89DE-4117-BA80-46BDBE3E5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03513"/>
            <a:ext cx="8946541" cy="4605129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231545-3783-4B0E-A4B8-992B0384BB5A}"/>
              </a:ext>
            </a:extLst>
          </p:cNvPr>
          <p:cNvSpPr/>
          <p:nvPr/>
        </p:nvSpPr>
        <p:spPr>
          <a:xfrm>
            <a:off x="1338469" y="0"/>
            <a:ext cx="10018643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public class </a:t>
            </a:r>
            <a:r>
              <a:rPr lang="en-US" sz="2400" dirty="0" err="1"/>
              <a:t>WorkoutListFragment</a:t>
            </a:r>
            <a:r>
              <a:rPr lang="en-US" sz="2400" dirty="0"/>
              <a:t> extends </a:t>
            </a:r>
            <a:r>
              <a:rPr lang="en-US" sz="2400" dirty="0" err="1"/>
              <a:t>ListFragment</a:t>
            </a:r>
            <a:r>
              <a:rPr lang="en-US" sz="2400" dirty="0"/>
              <a:t> {</a:t>
            </a:r>
          </a:p>
          <a:p>
            <a:pPr algn="ctr"/>
            <a:r>
              <a:rPr lang="en-US" sz="2400" dirty="0"/>
              <a:t>@Override</a:t>
            </a:r>
          </a:p>
          <a:p>
            <a:pPr algn="ctr"/>
            <a:r>
              <a:rPr lang="en-US" sz="2400" dirty="0"/>
              <a:t>public View </a:t>
            </a:r>
            <a:r>
              <a:rPr lang="en-US" sz="2400" dirty="0" err="1"/>
              <a:t>onCreateView</a:t>
            </a:r>
            <a:r>
              <a:rPr lang="en-US" sz="2400" dirty="0"/>
              <a:t>(</a:t>
            </a:r>
            <a:r>
              <a:rPr lang="en-US" sz="2400" dirty="0" err="1"/>
              <a:t>LayoutInflater</a:t>
            </a:r>
            <a:r>
              <a:rPr lang="en-US" sz="2400" dirty="0"/>
              <a:t> inflater, </a:t>
            </a:r>
            <a:r>
              <a:rPr lang="en-US" sz="2400" dirty="0" err="1"/>
              <a:t>ViewGroup</a:t>
            </a:r>
            <a:r>
              <a:rPr lang="en-US" sz="2400" dirty="0"/>
              <a:t> container,</a:t>
            </a:r>
          </a:p>
          <a:p>
            <a:pPr algn="ctr"/>
            <a:r>
              <a:rPr lang="en-US" sz="2400" dirty="0"/>
              <a:t>Bundle </a:t>
            </a:r>
            <a:r>
              <a:rPr lang="en-US" sz="2400" dirty="0" err="1"/>
              <a:t>savedInstanceState</a:t>
            </a:r>
            <a:r>
              <a:rPr lang="en-US" sz="2400" dirty="0"/>
              <a:t>) {</a:t>
            </a:r>
          </a:p>
          <a:p>
            <a:pPr algn="ctr"/>
            <a:r>
              <a:rPr lang="en-US" sz="2400" dirty="0"/>
              <a:t>String[] names = new String[</a:t>
            </a:r>
            <a:r>
              <a:rPr lang="en-US" sz="2400" dirty="0" err="1"/>
              <a:t>Workout.workouts.length</a:t>
            </a:r>
            <a:r>
              <a:rPr lang="en-US" sz="2400" dirty="0"/>
              <a:t>];</a:t>
            </a:r>
          </a:p>
          <a:p>
            <a:pPr algn="ctr"/>
            <a:r>
              <a:rPr lang="en-US" sz="2400" dirty="0"/>
              <a:t>for (int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names.length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 algn="ctr"/>
            <a:r>
              <a:rPr lang="en-US" sz="2400" dirty="0"/>
              <a:t>names[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Workout.workouts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].</a:t>
            </a:r>
            <a:r>
              <a:rPr lang="en-US" sz="2400" dirty="0" err="1"/>
              <a:t>getName</a:t>
            </a:r>
            <a:r>
              <a:rPr lang="en-US" sz="2400" dirty="0"/>
              <a:t>();</a:t>
            </a:r>
          </a:p>
          <a:p>
            <a:pPr algn="ctr"/>
            <a:r>
              <a:rPr lang="en-US" sz="2400" dirty="0"/>
              <a:t>}</a:t>
            </a:r>
          </a:p>
          <a:p>
            <a:pPr algn="ctr"/>
            <a:r>
              <a:rPr lang="en-US" sz="2400" dirty="0" err="1"/>
              <a:t>ArrayAdapter</a:t>
            </a:r>
            <a:r>
              <a:rPr lang="en-US" sz="2400" dirty="0"/>
              <a:t>&lt;String&gt; adapter = new </a:t>
            </a:r>
            <a:r>
              <a:rPr lang="en-US" sz="2400" dirty="0" err="1"/>
              <a:t>ArrayAdapter</a:t>
            </a:r>
            <a:r>
              <a:rPr lang="en-US" sz="2400" dirty="0"/>
              <a:t>&lt;&gt;(</a:t>
            </a:r>
          </a:p>
          <a:p>
            <a:pPr algn="ctr"/>
            <a:r>
              <a:rPr lang="en-US" sz="2400" dirty="0" err="1"/>
              <a:t>inflater.getContext</a:t>
            </a:r>
            <a:r>
              <a:rPr lang="en-US" sz="2400" dirty="0"/>
              <a:t>(), android.R.layout.simple_list_item_1,</a:t>
            </a:r>
          </a:p>
          <a:p>
            <a:pPr algn="ctr"/>
            <a:r>
              <a:rPr lang="en-US" sz="2400" dirty="0"/>
              <a:t>names);</a:t>
            </a:r>
          </a:p>
          <a:p>
            <a:pPr algn="ctr"/>
            <a:r>
              <a:rPr lang="en-US" sz="2400" dirty="0" err="1"/>
              <a:t>setListAdapter</a:t>
            </a:r>
            <a:r>
              <a:rPr lang="en-US" sz="2400" dirty="0"/>
              <a:t>(adapter);</a:t>
            </a:r>
          </a:p>
          <a:p>
            <a:pPr algn="ctr"/>
            <a:r>
              <a:rPr lang="en-US" sz="2400" dirty="0"/>
              <a:t>return </a:t>
            </a:r>
            <a:r>
              <a:rPr lang="en-US" sz="2400" dirty="0" err="1"/>
              <a:t>super.onCreateView</a:t>
            </a:r>
            <a:r>
              <a:rPr lang="en-US" sz="2400" dirty="0"/>
              <a:t>(inflater, container, </a:t>
            </a:r>
            <a:r>
              <a:rPr lang="en-US" sz="2400" dirty="0" err="1"/>
              <a:t>savedInstanceState</a:t>
            </a:r>
            <a:r>
              <a:rPr lang="en-US" sz="2400" dirty="0"/>
              <a:t>);</a:t>
            </a:r>
          </a:p>
          <a:p>
            <a:pPr algn="ctr"/>
            <a:r>
              <a:rPr lang="en-US" sz="2400" dirty="0"/>
              <a:t>}</a:t>
            </a:r>
          </a:p>
          <a:p>
            <a:pPr algn="ctr"/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3007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785E-DD99-4999-9010-322569FE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Activity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F9BD-49E9-4FC4-A820-E10FB5AB5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4C0F9-757C-4C1A-820D-A220B0833920}"/>
              </a:ext>
            </a:extLst>
          </p:cNvPr>
          <p:cNvSpPr/>
          <p:nvPr/>
        </p:nvSpPr>
        <p:spPr>
          <a:xfrm>
            <a:off x="2311074" y="1770425"/>
            <a:ext cx="7739270" cy="4195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&lt;fragment</a:t>
            </a:r>
          </a:p>
          <a:p>
            <a:pPr algn="ctr"/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 algn="ctr"/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com.hfad.workout.WorkoutListFragment</a:t>
            </a:r>
            <a:r>
              <a:rPr lang="en-US" dirty="0"/>
              <a:t>“</a:t>
            </a:r>
          </a:p>
          <a:p>
            <a:pPr algn="ctr"/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detail_frag</a:t>
            </a:r>
            <a:r>
              <a:rPr lang="en-US" dirty="0"/>
              <a:t>"</a:t>
            </a:r>
          </a:p>
          <a:p>
            <a:pPr algn="ctr"/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pPr algn="ctr"/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18039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DD6-9636-4DB6-8BC7-01BCB229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46D3-0003-4AE8-8C24-5DF7644B5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3908"/>
            <a:ext cx="8946541" cy="4584491"/>
          </a:xfrm>
        </p:spPr>
        <p:txBody>
          <a:bodyPr>
            <a:normAutofit/>
          </a:bodyPr>
          <a:lstStyle/>
          <a:p>
            <a:r>
              <a:rPr lang="en-US" dirty="0"/>
              <a:t>The Dialog class is the base class for dialogs but we have to instantiate the subclasses of Dialog rather than using directly.</a:t>
            </a:r>
          </a:p>
          <a:p>
            <a:r>
              <a:rPr lang="en-US" dirty="0"/>
              <a:t>In android the most commonly used types of dialogs are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/>
              <a:t>Alert Dialog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/>
              <a:t>Progress Dialog (Progress Bar)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/>
              <a:t>Date and Time Picker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/>
              <a:t>Custom Dialog</a:t>
            </a:r>
          </a:p>
          <a:p>
            <a:r>
              <a:rPr lang="en-US" dirty="0"/>
              <a:t>Alert Dialog: shows alert messages and gives the answer in the form of yes or no. According to our response the next step is processed.</a:t>
            </a:r>
          </a:p>
        </p:txBody>
      </p:sp>
    </p:spTree>
    <p:extLst>
      <p:ext uri="{BB962C8B-B14F-4D97-AF65-F5344CB8AC3E}">
        <p14:creationId xmlns:p14="http://schemas.microsoft.com/office/powerpoint/2010/main" val="1976426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BC2E-24E0-4CB2-818A-AFE71CA0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the list to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1CD1-D646-412E-8D4A-2BA45E45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2" y="1497496"/>
            <a:ext cx="9188462" cy="4750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steps</a:t>
            </a:r>
          </a:p>
          <a:p>
            <a:r>
              <a:rPr lang="en-US" dirty="0"/>
              <a:t>Add code to </a:t>
            </a:r>
            <a:r>
              <a:rPr lang="en-US" dirty="0" err="1"/>
              <a:t>WorkoutListFragment</a:t>
            </a:r>
            <a:r>
              <a:rPr lang="en-US" dirty="0"/>
              <a:t> that waits for a workout to be clicked.</a:t>
            </a:r>
          </a:p>
          <a:p>
            <a:r>
              <a:rPr lang="en-US" dirty="0"/>
              <a:t>When that code runs, call some code in MainActivity.java that will start </a:t>
            </a:r>
            <a:r>
              <a:rPr lang="en-US" dirty="0" err="1"/>
              <a:t>DetailActivity</a:t>
            </a:r>
            <a:r>
              <a:rPr lang="en-US" dirty="0"/>
              <a:t>, passing it the Id of the Workout</a:t>
            </a:r>
          </a:p>
          <a:p>
            <a:r>
              <a:rPr lang="en-US" dirty="0"/>
              <a:t>Get </a:t>
            </a:r>
            <a:r>
              <a:rPr lang="en-US" dirty="0" err="1"/>
              <a:t>DetailActivity</a:t>
            </a:r>
            <a:r>
              <a:rPr lang="en-US" dirty="0"/>
              <a:t>  to pass the ID to </a:t>
            </a:r>
            <a:r>
              <a:rPr lang="en-US" dirty="0" err="1"/>
              <a:t>WorkoutDetailFragment</a:t>
            </a:r>
            <a:r>
              <a:rPr lang="en-US" dirty="0"/>
              <a:t> so that the fragment can display details of the correct workout.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By defining Interface in our work list fragment we can communicate the work list with main activity with little effort as well we can reuse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48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8A2-4212-43AB-85A9-6145482B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08F1-00E0-404F-816D-5F6609907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44487"/>
            <a:ext cx="9771079" cy="4803913"/>
          </a:xfrm>
        </p:spPr>
        <p:txBody>
          <a:bodyPr>
            <a:normAutofit/>
          </a:bodyPr>
          <a:lstStyle/>
          <a:p>
            <a:r>
              <a:rPr lang="en-US" dirty="0"/>
              <a:t>Define the Listener interface</a:t>
            </a:r>
          </a:p>
          <a:p>
            <a:pPr marL="0" indent="0">
              <a:buNone/>
            </a:pPr>
            <a:r>
              <a:rPr lang="en-US" dirty="0"/>
              <a:t>static interface Listener {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itemClicked</a:t>
            </a:r>
            <a:r>
              <a:rPr lang="en-US" dirty="0"/>
              <a:t>(long id);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r>
              <a:rPr lang="en-US" dirty="0"/>
              <a:t>Register the listener: We need to save a reference to the activity </a:t>
            </a:r>
            <a:r>
              <a:rPr lang="en-US" dirty="0" err="1"/>
              <a:t>WorkoutListFragment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private Listener </a:t>
            </a:r>
            <a:r>
              <a:rPr lang="en-US" dirty="0" err="1"/>
              <a:t>listener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onAttach</a:t>
            </a:r>
            <a:r>
              <a:rPr lang="en-US" dirty="0"/>
              <a:t>(Context context) {</a:t>
            </a:r>
          </a:p>
          <a:p>
            <a:pPr marL="0" indent="0">
              <a:buNone/>
            </a:pPr>
            <a:r>
              <a:rPr lang="en-US" dirty="0" err="1"/>
              <a:t>super.onAttach</a:t>
            </a:r>
            <a:r>
              <a:rPr lang="en-US" dirty="0"/>
              <a:t>(context);</a:t>
            </a:r>
          </a:p>
          <a:p>
            <a:pPr marL="0" indent="0">
              <a:buNone/>
            </a:pPr>
            <a:r>
              <a:rPr lang="en-US" dirty="0" err="1"/>
              <a:t>this.listener</a:t>
            </a:r>
            <a:r>
              <a:rPr lang="en-US" dirty="0"/>
              <a:t> = (Listener)context;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88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3996-AB8F-4831-9832-0CE6CB32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83D2-5BCE-4269-A30E-093E1573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399"/>
          </a:xfrm>
        </p:spPr>
        <p:txBody>
          <a:bodyPr/>
          <a:lstStyle/>
          <a:p>
            <a:r>
              <a:rPr lang="en-US" dirty="0"/>
              <a:t>Respond to clicks: When an item in </a:t>
            </a:r>
            <a:r>
              <a:rPr lang="en-US" dirty="0" err="1"/>
              <a:t>WorkoutListFragment</a:t>
            </a:r>
            <a:r>
              <a:rPr lang="en-US" dirty="0"/>
              <a:t> gets clicked, we want to call the listener’s </a:t>
            </a:r>
            <a:r>
              <a:rPr lang="en-US" dirty="0" err="1"/>
              <a:t>itemClicked</a:t>
            </a:r>
            <a:r>
              <a:rPr lang="en-US" dirty="0"/>
              <a:t>() method.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onListItemClick</a:t>
            </a:r>
            <a:r>
              <a:rPr lang="en-US" dirty="0"/>
              <a:t>(</a:t>
            </a:r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, View </a:t>
            </a:r>
            <a:r>
              <a:rPr lang="en-US" dirty="0" err="1"/>
              <a:t>itemView</a:t>
            </a:r>
            <a:r>
              <a:rPr lang="en-US" dirty="0"/>
              <a:t>, int position, long id) {</a:t>
            </a:r>
          </a:p>
          <a:p>
            <a:pPr marL="0" indent="0">
              <a:buNone/>
            </a:pPr>
            <a:r>
              <a:rPr lang="en-US" dirty="0"/>
              <a:t>if (listener != null) {</a:t>
            </a:r>
          </a:p>
          <a:p>
            <a:pPr marL="0" indent="0">
              <a:buNone/>
            </a:pPr>
            <a:r>
              <a:rPr lang="en-US" dirty="0" err="1"/>
              <a:t>listener.itemClicked</a:t>
            </a:r>
            <a:r>
              <a:rPr lang="en-US" dirty="0"/>
              <a:t>(id);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61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EB5D-29C1-4C4F-A329-CFDA208F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24C3-FF03-468D-B494-278FB1F1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510748"/>
            <a:ext cx="9996364" cy="4737651"/>
          </a:xfrm>
        </p:spPr>
        <p:txBody>
          <a:bodyPr/>
          <a:lstStyle/>
          <a:p>
            <a:r>
              <a:rPr lang="en-US" dirty="0"/>
              <a:t>Main Activity needs to implement the interface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extends </a:t>
            </a:r>
            <a:r>
              <a:rPr lang="en-US" dirty="0" err="1"/>
              <a:t>AppCompatActivity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implements </a:t>
            </a:r>
            <a:r>
              <a:rPr lang="en-US" dirty="0" err="1"/>
              <a:t>WorkoutListFragment.Listener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itemClicked</a:t>
            </a:r>
            <a:r>
              <a:rPr lang="en-US" dirty="0"/>
              <a:t>(long id) {</a:t>
            </a:r>
          </a:p>
          <a:p>
            <a:pPr marL="0" indent="0">
              <a:buNone/>
            </a:pPr>
            <a:r>
              <a:rPr lang="en-US" dirty="0"/>
              <a:t>Intent </a:t>
            </a:r>
            <a:r>
              <a:rPr lang="en-US" dirty="0" err="1"/>
              <a:t>intent</a:t>
            </a:r>
            <a:r>
              <a:rPr lang="en-US" dirty="0"/>
              <a:t> = new Intent(this, </a:t>
            </a:r>
            <a:r>
              <a:rPr lang="en-US" dirty="0" err="1"/>
              <a:t>DetailActivity.class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intent.putExtra</a:t>
            </a:r>
            <a:r>
              <a:rPr lang="en-US" dirty="0"/>
              <a:t>(“id”, (int)id);</a:t>
            </a:r>
          </a:p>
          <a:p>
            <a:pPr marL="0" indent="0">
              <a:buNone/>
            </a:pPr>
            <a:r>
              <a:rPr lang="en-US" dirty="0" err="1"/>
              <a:t>startActivity</a:t>
            </a:r>
            <a:r>
              <a:rPr lang="en-US" dirty="0"/>
              <a:t>(intent);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5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7AC5-599B-4F5F-9739-679E10A7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Cont’d[Alert Dialog]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2DBE-A3C7-43BA-AF20-B6DB85694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1430"/>
            <a:ext cx="8946541" cy="4796970"/>
          </a:xfrm>
        </p:spPr>
        <p:txBody>
          <a:bodyPr>
            <a:normAutofit/>
          </a:bodyPr>
          <a:lstStyle/>
          <a:p>
            <a:r>
              <a:rPr lang="en-US" dirty="0"/>
              <a:t>Android Alert Dialog is built with three fields: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1800" dirty="0"/>
              <a:t>Title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1800" dirty="0"/>
              <a:t>Message(Content) Area        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1800" dirty="0"/>
              <a:t>Action Button</a:t>
            </a:r>
          </a:p>
          <a:p>
            <a:r>
              <a:rPr lang="en-US" sz="1800" dirty="0"/>
              <a:t>Title: This is optional and should be used only when the content area is occupied by a detailed message , a list or custom layout.</a:t>
            </a:r>
          </a:p>
          <a:p>
            <a:pPr marL="0" indent="0">
              <a:buNone/>
            </a:pPr>
            <a:r>
              <a:rPr lang="en-US" sz="1800" dirty="0"/>
              <a:t>We use </a:t>
            </a:r>
            <a:r>
              <a:rPr lang="en-US" sz="1800" dirty="0" err="1"/>
              <a:t>setTitle</a:t>
            </a:r>
            <a:r>
              <a:rPr lang="en-US" sz="1800" dirty="0"/>
              <a:t>() method for displaying </a:t>
            </a:r>
            <a:r>
              <a:rPr lang="en-US" sz="1800" dirty="0" err="1"/>
              <a:t>Alet</a:t>
            </a:r>
            <a:r>
              <a:rPr lang="en-US" sz="1800" dirty="0"/>
              <a:t> Dialog box Title, </a:t>
            </a:r>
            <a:r>
              <a:rPr lang="en-US" sz="1800" dirty="0" err="1"/>
              <a:t>setIcon</a:t>
            </a:r>
            <a:r>
              <a:rPr lang="en-US" sz="1800" dirty="0"/>
              <a:t>() is used to set the icon before the title.</a:t>
            </a:r>
          </a:p>
          <a:p>
            <a:r>
              <a:rPr lang="en-US" sz="1800" dirty="0"/>
              <a:t>Message(Content) Area: this can display a message, a list, or other custom layout. </a:t>
            </a:r>
          </a:p>
          <a:p>
            <a:pPr marL="0" indent="0">
              <a:buNone/>
            </a:pPr>
            <a:r>
              <a:rPr lang="en-US" sz="1800" dirty="0"/>
              <a:t>We use </a:t>
            </a:r>
            <a:r>
              <a:rPr lang="en-US" sz="1800" dirty="0" err="1"/>
              <a:t>setMessage</a:t>
            </a:r>
            <a:r>
              <a:rPr lang="en-US" sz="1800" dirty="0"/>
              <a:t>() method for displaying the message</a:t>
            </a:r>
          </a:p>
          <a:p>
            <a:r>
              <a:rPr lang="en-US" sz="1800" dirty="0"/>
              <a:t>Action Button: There should be no more than three action buttons in a dialog.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0D06C-3FA5-48FB-9271-2DF65064E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34" y="843598"/>
            <a:ext cx="444755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5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9864-C12F-4B5A-AB26-CABF3E05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FE55-2686-4052-A34F-753DB090F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3372"/>
            <a:ext cx="8946541" cy="4855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Positive: used to accept and continue with the action(the “Ok” or “Yes” action)</a:t>
            </a:r>
          </a:p>
          <a:p>
            <a:r>
              <a:rPr lang="en-US" dirty="0"/>
              <a:t>Negative: used to cancel the action(“No” action)</a:t>
            </a:r>
          </a:p>
          <a:p>
            <a:r>
              <a:rPr lang="en-US" dirty="0"/>
              <a:t>Neutral: used when the user </a:t>
            </a:r>
            <a:r>
              <a:rPr lang="en-US" b="0" i="0" dirty="0">
                <a:effectLst/>
              </a:rPr>
              <a:t>may not want to proceed with the action, but doesn't necessarily want to cancel </a:t>
            </a:r>
            <a:r>
              <a:rPr lang="en-US" dirty="0"/>
              <a:t>(“Remind Me Later” action)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can add a list in Alert Dialog</a:t>
            </a:r>
          </a:p>
          <a:p>
            <a:pPr lvl="2"/>
            <a:r>
              <a:rPr lang="en-US" dirty="0"/>
              <a:t>A traditional single-choice list</a:t>
            </a:r>
          </a:p>
          <a:p>
            <a:pPr lvl="2"/>
            <a:r>
              <a:rPr lang="en-US" dirty="0"/>
              <a:t>A single-choice list (radio buttons)</a:t>
            </a:r>
          </a:p>
          <a:p>
            <a:pPr lvl="2"/>
            <a:r>
              <a:rPr lang="en-US" dirty="0"/>
              <a:t>A multiple-choice list (checkboxes </a:t>
            </a:r>
          </a:p>
          <a:p>
            <a:r>
              <a:rPr lang="en-US" dirty="0" err="1"/>
              <a:t>setItems</a:t>
            </a:r>
            <a:r>
              <a:rPr lang="en-US" dirty="0"/>
              <a:t>() method can be used to add our list items.</a:t>
            </a:r>
          </a:p>
          <a:p>
            <a:r>
              <a:rPr lang="en-US" dirty="0" err="1"/>
              <a:t>setSingleChoiceItems</a:t>
            </a:r>
            <a:r>
              <a:rPr lang="en-US" dirty="0"/>
              <a:t>() used to create a list of Radio Buttons</a:t>
            </a:r>
          </a:p>
          <a:p>
            <a:r>
              <a:rPr lang="en-US" dirty="0" err="1"/>
              <a:t>setMultipleChoiceItems</a:t>
            </a:r>
            <a:r>
              <a:rPr lang="en-US" dirty="0"/>
              <a:t>() used to create a list of Check Boxes.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6736-3E35-4020-BA1F-04A3414D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7453-AD49-416E-BB5B-D10A7C17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8" y="1219200"/>
            <a:ext cx="9095696" cy="5029200"/>
          </a:xfrm>
        </p:spPr>
        <p:txBody>
          <a:bodyPr/>
          <a:lstStyle/>
          <a:p>
            <a:r>
              <a:rPr lang="en-US" dirty="0"/>
              <a:t>Try to develop this dialog when a button is pressed.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2066B-B2CA-4678-AEC1-929A244255BD}"/>
              </a:ext>
            </a:extLst>
          </p:cNvPr>
          <p:cNvSpPr/>
          <p:nvPr/>
        </p:nvSpPr>
        <p:spPr>
          <a:xfrm>
            <a:off x="2849217" y="2319130"/>
            <a:ext cx="5393635" cy="3008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 you want to exit?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Yes       No</a:t>
            </a:r>
          </a:p>
        </p:txBody>
      </p:sp>
    </p:spTree>
    <p:extLst>
      <p:ext uri="{BB962C8B-B14F-4D97-AF65-F5344CB8AC3E}">
        <p14:creationId xmlns:p14="http://schemas.microsoft.com/office/powerpoint/2010/main" val="148703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A554-AF62-4CE6-8D4D-78EFB20D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7DF2-E591-463E-AB6C-F14418D11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50504"/>
            <a:ext cx="8946541" cy="4697895"/>
          </a:xfrm>
        </p:spPr>
        <p:txBody>
          <a:bodyPr/>
          <a:lstStyle/>
          <a:p>
            <a:r>
              <a:rPr lang="en-US" dirty="0"/>
              <a:t>Java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848AC-0BBE-4335-BEC7-7B6EFD445A8A}"/>
              </a:ext>
            </a:extLst>
          </p:cNvPr>
          <p:cNvSpPr/>
          <p:nvPr/>
        </p:nvSpPr>
        <p:spPr>
          <a:xfrm>
            <a:off x="2941982" y="728870"/>
            <a:ext cx="9660835" cy="5676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AlertDialog.Builder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builder = </a:t>
            </a:r>
            <a:r>
              <a:rPr lang="en-US" sz="1600" b="0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 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AlertDialog.Builder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MainActivity.</a:t>
            </a:r>
            <a:r>
              <a:rPr lang="en-US" sz="1600" b="0" i="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builder.setTitle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i="0" dirty="0">
                <a:solidFill>
                  <a:srgbClr val="88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"Login Alert"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 .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setMessage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i="0" dirty="0">
                <a:solidFill>
                  <a:srgbClr val="88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"Are you sure, you want to exit ?"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 .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setCancelable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 .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setPositiveButton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i="0" dirty="0">
                <a:solidFill>
                  <a:srgbClr val="88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"Yes"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 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DialogInterface.OnClickListener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</a:t>
            </a:r>
            <a:r>
              <a:rPr lang="en-US" sz="1600" b="0" i="0" dirty="0">
                <a:solidFill>
                  <a:srgbClr val="8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  <a:br>
              <a:rPr lang="en-US" sz="1600" b="0" i="0" dirty="0">
                <a:solidFill>
                  <a:srgbClr val="8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8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                       </a:t>
            </a:r>
            <a:r>
              <a:rPr lang="en-US" sz="1600" b="0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void 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DialogInterface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dialog, </a:t>
            </a:r>
            <a:r>
              <a:rPr lang="en-US" sz="1600" b="0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which) {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MainActivity.this.finish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 }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 })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                     .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setNegativeButton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i="0" dirty="0">
                <a:solidFill>
                  <a:srgbClr val="88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"No"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 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DialogInterface.OnClickListener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</a:t>
            </a:r>
            <a:r>
              <a:rPr lang="en-US" sz="1600" b="0" i="0" dirty="0">
                <a:solidFill>
                  <a:srgbClr val="8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  <a:br>
              <a:rPr lang="en-US" sz="1600" b="0" i="0" dirty="0">
                <a:solidFill>
                  <a:srgbClr val="8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8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</a:t>
            </a:r>
            <a:r>
              <a:rPr lang="en-US" sz="1600" b="0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void 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DialogInterface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dialog, </a:t>
            </a:r>
            <a:r>
              <a:rPr lang="en-US" sz="1600" b="0" i="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which) {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dialog.cancel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                        </a:t>
            </a:r>
          </a:p>
          <a:p>
            <a:pPr algn="ctr"/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 }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 });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//Creating dialog box</a:t>
            </a:r>
            <a:br>
              <a:rPr lang="en-US" sz="1600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AlertDialog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dialog  =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builder.create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dialog.show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         }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});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4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6B0E-B6FD-48F2-A459-1454F3EC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40904"/>
            <a:ext cx="8946541" cy="5307495"/>
          </a:xfrm>
        </p:spPr>
        <p:txBody>
          <a:bodyPr>
            <a:normAutofit/>
          </a:bodyPr>
          <a:lstStyle/>
          <a:p>
            <a:r>
              <a:rPr lang="en-US" dirty="0"/>
              <a:t>Progress Dialog: is used to display the status of work being done like analyzing status of work or downloading a file.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By default the Progress Bar will be displayed as a Spinning wheel, if we want to display it in a horizontal bar we have to change the style property to horizontal like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0" i="0" dirty="0">
                <a:effectLst/>
              </a:rPr>
              <a:t>style="?</a:t>
            </a:r>
            <a:r>
              <a:rPr lang="en-US" b="0" i="0" dirty="0" err="1">
                <a:effectLst/>
              </a:rPr>
              <a:t>android:attr</a:t>
            </a:r>
            <a:r>
              <a:rPr lang="en-US" b="0" i="0" dirty="0">
                <a:effectLst/>
              </a:rPr>
              <a:t>/</a:t>
            </a:r>
            <a:r>
              <a:rPr lang="en-US" b="0" i="0" dirty="0" err="1">
                <a:effectLst/>
              </a:rPr>
              <a:t>progressBarStyleHorizontal</a:t>
            </a:r>
            <a:r>
              <a:rPr lang="en-US" b="0" i="0" dirty="0">
                <a:effectLst/>
              </a:rPr>
              <a:t>".</a:t>
            </a:r>
          </a:p>
          <a:p>
            <a:r>
              <a:rPr lang="en-US" dirty="0"/>
              <a:t>Progress bar supports two type of modes to show the progress.</a:t>
            </a:r>
          </a:p>
          <a:p>
            <a:pPr lvl="6">
              <a:buFont typeface="Wingdings" panose="05000000000000000000" pitchFamily="2" charset="2"/>
              <a:buChar char="v"/>
            </a:pPr>
            <a:r>
              <a:rPr lang="en-US" sz="2000" dirty="0"/>
              <a:t>Determinate</a:t>
            </a:r>
          </a:p>
          <a:p>
            <a:pPr lvl="6">
              <a:buFont typeface="Wingdings" panose="05000000000000000000" pitchFamily="2" charset="2"/>
              <a:buChar char="v"/>
            </a:pPr>
            <a:r>
              <a:rPr lang="en-US" sz="2000" dirty="0"/>
              <a:t>Indeterminate</a:t>
            </a:r>
          </a:p>
          <a:p>
            <a:pPr marL="2743200" lvl="6" indent="0">
              <a:buNone/>
            </a:pPr>
            <a:endParaRPr lang="en-US" dirty="0"/>
          </a:p>
          <a:p>
            <a:r>
              <a:rPr lang="en-US" dirty="0"/>
              <a:t>Determinate: progress mode is used in progress bar </a:t>
            </a:r>
            <a:r>
              <a:rPr lang="en-US" b="0" i="0" dirty="0">
                <a:effectLst/>
              </a:rPr>
              <a:t>when we want to show the quantity of progress has occurred. For example, the percentage of file downloaded or  percent remaining of an audio file that is playing.</a:t>
            </a:r>
            <a:endParaRPr lang="en-US" dirty="0"/>
          </a:p>
          <a:p>
            <a:pPr marL="2743200" lvl="6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1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7AD9-2DE7-4A5B-A534-74425569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B971-5A4D-4F4E-A9B2-09E61A31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2" y="1351722"/>
            <a:ext cx="9872870" cy="4896677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</a:rPr>
              <a:t>To use Determinate progress, we need to set the style of the progress  bar to </a:t>
            </a:r>
            <a:r>
              <a:rPr lang="en-US" b="1" i="0" dirty="0" err="1">
                <a:effectLst/>
              </a:rPr>
              <a:t>progressBarStyleHorizontal</a:t>
            </a:r>
            <a:r>
              <a:rPr lang="en-US" b="0" i="0" dirty="0">
                <a:effectLst/>
              </a:rPr>
              <a:t> and set the amount of progress using </a:t>
            </a:r>
            <a:r>
              <a:rPr lang="en-US" b="1" i="0" dirty="0" err="1">
                <a:effectLst/>
              </a:rPr>
              <a:t>android:progress</a:t>
            </a:r>
            <a:r>
              <a:rPr lang="en-US" b="0" i="0" dirty="0">
                <a:effectLst/>
              </a:rPr>
              <a:t> attribute.</a:t>
            </a:r>
          </a:p>
          <a:p>
            <a:r>
              <a:rPr lang="en-US" dirty="0"/>
              <a:t>Indeterminate:  progress mode is used in progress bar </a:t>
            </a:r>
            <a:r>
              <a:rPr lang="en-US" b="0" i="0" dirty="0">
                <a:effectLst/>
              </a:rPr>
              <a:t>when we don’t know how long an operation will take or how much work has done.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In indeterminate mode the actual progress will not be shown, only the cyclic animation will be shown to indicate that some progress is happing.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Progress Bar is different from Progress Dialog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000" dirty="0"/>
              <a:t>Progress Bar is a View, which can be used in the layout to show some progress while the user may still interact with other parts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000" dirty="0"/>
              <a:t>Progress Dialog is a Dialog with </a:t>
            </a:r>
            <a:r>
              <a:rPr lang="en-US" sz="2000" dirty="0" err="1"/>
              <a:t>builtin</a:t>
            </a:r>
            <a:r>
              <a:rPr lang="en-US" sz="2000" dirty="0"/>
              <a:t> Progress Bar (depreciated in </a:t>
            </a:r>
            <a:r>
              <a:rPr lang="en-US" sz="2000" dirty="0" err="1"/>
              <a:t>Api</a:t>
            </a:r>
            <a:r>
              <a:rPr lang="en-US" sz="2000" dirty="0"/>
              <a:t> 26). It is used when we want to prevent the user from interacting with the application. </a:t>
            </a:r>
            <a:r>
              <a:rPr lang="en-US" sz="2000" b="0" i="0" dirty="0">
                <a:effectLst/>
              </a:rPr>
              <a:t>The Dialog  freezes the user from doing anything until it is dismissed</a:t>
            </a:r>
            <a:r>
              <a:rPr lang="en-US" sz="2000" dirty="0"/>
              <a:t>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39509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3758</Words>
  <Application>Microsoft Office PowerPoint</Application>
  <PresentationFormat>Widescreen</PresentationFormat>
  <Paragraphs>346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Century Gothic</vt:lpstr>
      <vt:lpstr>Consolas</vt:lpstr>
      <vt:lpstr>Times New Roman</vt:lpstr>
      <vt:lpstr>Wingdings</vt:lpstr>
      <vt:lpstr>Wingdings 3</vt:lpstr>
      <vt:lpstr>Ion</vt:lpstr>
      <vt:lpstr>Dialogs</vt:lpstr>
      <vt:lpstr>Why  Dialogs</vt:lpstr>
      <vt:lpstr>Types of Dialog</vt:lpstr>
      <vt:lpstr>Cont’d[Alert Dialog]</vt:lpstr>
      <vt:lpstr>Cont’d</vt:lpstr>
      <vt:lpstr>Example</vt:lpstr>
      <vt:lpstr>Cont’d</vt:lpstr>
      <vt:lpstr>PowerPoint Presentation</vt:lpstr>
      <vt:lpstr>Cont’d</vt:lpstr>
      <vt:lpstr>Indeterminate Mode </vt:lpstr>
      <vt:lpstr>Determinate Mode</vt:lpstr>
      <vt:lpstr>PowerPoint Presentation</vt:lpstr>
      <vt:lpstr>Fragment</vt:lpstr>
      <vt:lpstr>Example</vt:lpstr>
      <vt:lpstr>Cont’d[Example]</vt:lpstr>
      <vt:lpstr>Activity vs Fragment </vt:lpstr>
      <vt:lpstr>Features of Fragments</vt:lpstr>
      <vt:lpstr>Fragment Life Cycle</vt:lpstr>
      <vt:lpstr>Cont’d</vt:lpstr>
      <vt:lpstr>Use Activity context on Fragment</vt:lpstr>
      <vt:lpstr>Fragment inherit lifecycle methods</vt:lpstr>
      <vt:lpstr>Exercise</vt:lpstr>
      <vt:lpstr>Workout Detail Fragment </vt:lpstr>
      <vt:lpstr>DetailActivity Layout</vt:lpstr>
      <vt:lpstr>Workout class  (refer page no. 360)</vt:lpstr>
      <vt:lpstr>WorkList Fragment</vt:lpstr>
      <vt:lpstr>Add data to ListView Fragment</vt:lpstr>
      <vt:lpstr>WorkListFragment</vt:lpstr>
      <vt:lpstr>Main Activity Layout</vt:lpstr>
      <vt:lpstr>Connect the list to detail</vt:lpstr>
      <vt:lpstr>ListView Fragment</vt:lpstr>
      <vt:lpstr>Cont’d</vt:lpstr>
      <vt:lpstr>Main Activity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Dialogs</dc:title>
  <dc:creator>eyasu tekle</dc:creator>
  <cp:lastModifiedBy>eyasu tekle</cp:lastModifiedBy>
  <cp:revision>1</cp:revision>
  <dcterms:created xsi:type="dcterms:W3CDTF">2021-08-23T17:49:05Z</dcterms:created>
  <dcterms:modified xsi:type="dcterms:W3CDTF">2021-08-23T17:51:42Z</dcterms:modified>
</cp:coreProperties>
</file>