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284" r:id="rId4"/>
    <p:sldId id="285" r:id="rId5"/>
    <p:sldId id="28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6" r:id="rId22"/>
    <p:sldId id="275" r:id="rId23"/>
    <p:sldId id="287" r:id="rId24"/>
    <p:sldId id="288" r:id="rId25"/>
    <p:sldId id="289" r:id="rId26"/>
    <p:sldId id="277" r:id="rId27"/>
    <p:sldId id="279" r:id="rId28"/>
    <p:sldId id="278" r:id="rId29"/>
    <p:sldId id="280" r:id="rId30"/>
    <p:sldId id="281" r:id="rId31"/>
    <p:sldId id="282" r:id="rId32"/>
    <p:sldId id="283" r:id="rId33"/>
    <p:sldId id="290" r:id="rId34"/>
    <p:sldId id="291" r:id="rId35"/>
    <p:sldId id="297" r:id="rId36"/>
    <p:sldId id="292" r:id="rId37"/>
    <p:sldId id="293" r:id="rId38"/>
    <p:sldId id="294" r:id="rId39"/>
    <p:sldId id="295" r:id="rId40"/>
    <p:sldId id="296" r:id="rId41"/>
    <p:sldId id="299" r:id="rId42"/>
    <p:sldId id="298" r:id="rId43"/>
    <p:sldId id="300" r:id="rId44"/>
    <p:sldId id="301" r:id="rId45"/>
    <p:sldId id="302" r:id="rId46"/>
    <p:sldId id="303" r:id="rId47"/>
    <p:sldId id="304" r:id="rId48"/>
    <p:sldId id="305" r:id="rId49"/>
    <p:sldId id="306" r:id="rId50"/>
    <p:sldId id="307" r:id="rId51"/>
    <p:sldId id="308" r:id="rId52"/>
    <p:sldId id="309" r:id="rId53"/>
    <p:sldId id="310"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754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C41B5-02A4-4F8D-BD3A-50BEB673414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806035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921067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59996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1140072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1436110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941065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21772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1108547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53286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139692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8C41B5-02A4-4F8D-BD3A-50BEB673414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242047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8C41B5-02A4-4F8D-BD3A-50BEB6734149}" type="datetimeFigureOut">
              <a:rPr lang="en-US" smtClean="0"/>
              <a:t>9/4/2021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19036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80453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220835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78C41B5-02A4-4F8D-BD3A-50BEB6734149}" type="datetimeFigureOut">
              <a:rPr lang="en-US" smtClean="0"/>
              <a:t>9/4/2021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29376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8C41B5-02A4-4F8D-BD3A-50BEB6734149}" type="datetimeFigureOut">
              <a:rPr lang="en-US" smtClean="0"/>
              <a:t>9/4/2021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58519F-3B59-4BB0-AC39-EB685F1E9953}" type="slidenum">
              <a:rPr lang="en-US" smtClean="0"/>
              <a:t>‹#›</a:t>
            </a:fld>
            <a:endParaRPr lang="en-US"/>
          </a:p>
        </p:txBody>
      </p:sp>
    </p:spTree>
    <p:extLst>
      <p:ext uri="{BB962C8B-B14F-4D97-AF65-F5344CB8AC3E}">
        <p14:creationId xmlns:p14="http://schemas.microsoft.com/office/powerpoint/2010/main" val="3645079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78C41B5-02A4-4F8D-BD3A-50BEB6734149}" type="datetimeFigureOut">
              <a:rPr lang="en-US" smtClean="0"/>
              <a:t>9/4/2021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58519F-3B59-4BB0-AC39-EB685F1E9953}" type="slidenum">
              <a:rPr lang="en-US" smtClean="0"/>
              <a:t>‹#›</a:t>
            </a:fld>
            <a:endParaRPr lang="en-US"/>
          </a:p>
        </p:txBody>
      </p:sp>
    </p:spTree>
    <p:extLst>
      <p:ext uri="{BB962C8B-B14F-4D97-AF65-F5344CB8AC3E}">
        <p14:creationId xmlns:p14="http://schemas.microsoft.com/office/powerpoint/2010/main" val="248377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B88C-8C13-400A-9FF9-60AAB5AD7651}"/>
              </a:ext>
            </a:extLst>
          </p:cNvPr>
          <p:cNvSpPr>
            <a:spLocks noGrp="1"/>
          </p:cNvSpPr>
          <p:nvPr>
            <p:ph type="ctrTitle"/>
          </p:nvPr>
        </p:nvSpPr>
        <p:spPr>
          <a:xfrm>
            <a:off x="1154955" y="1447801"/>
            <a:ext cx="8825658" cy="1544782"/>
          </a:xfrm>
        </p:spPr>
        <p:txBody>
          <a:bodyPr/>
          <a:lstStyle/>
          <a:p>
            <a:r>
              <a:rPr lang="en-US" dirty="0"/>
              <a:t>Chapter Three</a:t>
            </a:r>
          </a:p>
        </p:txBody>
      </p:sp>
      <p:sp>
        <p:nvSpPr>
          <p:cNvPr id="3" name="Subtitle 2">
            <a:extLst>
              <a:ext uri="{FF2B5EF4-FFF2-40B4-BE49-F238E27FC236}">
                <a16:creationId xmlns:a16="http://schemas.microsoft.com/office/drawing/2014/main" id="{01DB616E-B7D7-4861-B526-AEB2B3809FB5}"/>
              </a:ext>
            </a:extLst>
          </p:cNvPr>
          <p:cNvSpPr>
            <a:spLocks noGrp="1"/>
          </p:cNvSpPr>
          <p:nvPr>
            <p:ph type="subTitle" idx="1"/>
          </p:nvPr>
        </p:nvSpPr>
        <p:spPr>
          <a:xfrm>
            <a:off x="1154955" y="3865419"/>
            <a:ext cx="8825658" cy="803564"/>
          </a:xfrm>
        </p:spPr>
        <p:txBody>
          <a:bodyPr/>
          <a:lstStyle/>
          <a:p>
            <a:pPr algn="ctr"/>
            <a:r>
              <a:rPr lang="en-US" dirty="0"/>
              <a:t>SQLite databases</a:t>
            </a:r>
          </a:p>
        </p:txBody>
      </p:sp>
    </p:spTree>
    <p:extLst>
      <p:ext uri="{BB962C8B-B14F-4D97-AF65-F5344CB8AC3E}">
        <p14:creationId xmlns:p14="http://schemas.microsoft.com/office/powerpoint/2010/main" val="301053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38950-231B-424F-8DBC-856B73670CF8}"/>
              </a:ext>
            </a:extLst>
          </p:cNvPr>
          <p:cNvSpPr>
            <a:spLocks noGrp="1"/>
          </p:cNvSpPr>
          <p:nvPr>
            <p:ph type="title"/>
          </p:nvPr>
        </p:nvSpPr>
        <p:spPr/>
        <p:txBody>
          <a:bodyPr/>
          <a:lstStyle/>
          <a:p>
            <a:r>
              <a:rPr lang="en-US" dirty="0"/>
              <a:t>SQLite Helper</a:t>
            </a:r>
          </a:p>
        </p:txBody>
      </p:sp>
      <p:sp>
        <p:nvSpPr>
          <p:cNvPr id="3" name="Content Placeholder 2">
            <a:extLst>
              <a:ext uri="{FF2B5EF4-FFF2-40B4-BE49-F238E27FC236}">
                <a16:creationId xmlns:a16="http://schemas.microsoft.com/office/drawing/2014/main" id="{BD72F45F-1ACB-46D9-900E-2DB2F883A8DE}"/>
              </a:ext>
            </a:extLst>
          </p:cNvPr>
          <p:cNvSpPr>
            <a:spLocks noGrp="1"/>
          </p:cNvSpPr>
          <p:nvPr>
            <p:ph idx="1"/>
          </p:nvPr>
        </p:nvSpPr>
        <p:spPr/>
        <p:txBody>
          <a:bodyPr>
            <a:normAutofit/>
          </a:bodyPr>
          <a:lstStyle/>
          <a:p>
            <a:r>
              <a:rPr lang="en-US" dirty="0"/>
              <a:t>The SQLite helper manages your database</a:t>
            </a:r>
          </a:p>
          <a:p>
            <a:r>
              <a:rPr lang="en-US" dirty="0"/>
              <a:t> help you to create and maintain your SQLite databases. Think of it as a personal assistant who takes care of the general database housekeeping</a:t>
            </a:r>
          </a:p>
          <a:p>
            <a:pPr>
              <a:buFont typeface="Wingdings" panose="05000000000000000000" pitchFamily="2" charset="2"/>
              <a:buChar char="v"/>
            </a:pPr>
            <a:r>
              <a:rPr lang="en-US" dirty="0"/>
              <a:t>Creating the database:  </a:t>
            </a:r>
          </a:p>
          <a:p>
            <a:r>
              <a:rPr lang="en-US" dirty="0"/>
              <a:t>When you first install an app, the database file won’t exist. The SQLite helper will make sure the database file is created with the correct name and with the correct table structures installed.</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210544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F4451-5048-411D-961C-C8FCBC9C7794}"/>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8C57CE9B-3430-451C-AB0B-57309C43EB1B}"/>
              </a:ext>
            </a:extLst>
          </p:cNvPr>
          <p:cNvSpPr>
            <a:spLocks noGrp="1"/>
          </p:cNvSpPr>
          <p:nvPr>
            <p:ph idx="1"/>
          </p:nvPr>
        </p:nvSpPr>
        <p:spPr/>
        <p:txBody>
          <a:bodyPr/>
          <a:lstStyle/>
          <a:p>
            <a:r>
              <a:rPr lang="en-US" dirty="0"/>
              <a:t>Getting access to the database: </a:t>
            </a:r>
          </a:p>
          <a:p>
            <a:pPr marL="0" indent="0">
              <a:buNone/>
            </a:pPr>
            <a:r>
              <a:rPr lang="en-US" dirty="0"/>
              <a:t>Our app shouldn’t need to know all of the details about where the database file is, so the SQLite helper can serve us with an easy-to-use database object whenever we need it.</a:t>
            </a:r>
          </a:p>
          <a:p>
            <a:r>
              <a:rPr lang="en-US" dirty="0"/>
              <a:t>Keeping the database shipshape: </a:t>
            </a:r>
          </a:p>
          <a:p>
            <a:pPr marL="0" indent="0">
              <a:buNone/>
            </a:pPr>
            <a:r>
              <a:rPr lang="en-US" dirty="0"/>
              <a:t>The structure of the database will probably change over time, and the SQLite helper can be relied upon to convert an old version of a database into a new version, with all the latest database structures it needs.</a:t>
            </a:r>
          </a:p>
        </p:txBody>
      </p:sp>
    </p:spTree>
    <p:extLst>
      <p:ext uri="{BB962C8B-B14F-4D97-AF65-F5344CB8AC3E}">
        <p14:creationId xmlns:p14="http://schemas.microsoft.com/office/powerpoint/2010/main" val="710998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E334-4B51-4659-B11F-89897E9BE5D8}"/>
              </a:ext>
            </a:extLst>
          </p:cNvPr>
          <p:cNvSpPr>
            <a:spLocks noGrp="1"/>
          </p:cNvSpPr>
          <p:nvPr>
            <p:ph type="title"/>
          </p:nvPr>
        </p:nvSpPr>
        <p:spPr/>
        <p:txBody>
          <a:bodyPr/>
          <a:lstStyle/>
          <a:p>
            <a:r>
              <a:rPr lang="en-US" dirty="0"/>
              <a:t>Create the SQLite Helper</a:t>
            </a:r>
          </a:p>
        </p:txBody>
      </p:sp>
      <p:sp>
        <p:nvSpPr>
          <p:cNvPr id="3" name="Content Placeholder 2">
            <a:extLst>
              <a:ext uri="{FF2B5EF4-FFF2-40B4-BE49-F238E27FC236}">
                <a16:creationId xmlns:a16="http://schemas.microsoft.com/office/drawing/2014/main" id="{63A0E3D7-624A-4B9F-8471-7119C57B63ED}"/>
              </a:ext>
            </a:extLst>
          </p:cNvPr>
          <p:cNvSpPr>
            <a:spLocks noGrp="1"/>
          </p:cNvSpPr>
          <p:nvPr>
            <p:ph idx="1"/>
          </p:nvPr>
        </p:nvSpPr>
        <p:spPr/>
        <p:txBody>
          <a:bodyPr/>
          <a:lstStyle/>
          <a:p>
            <a:r>
              <a:rPr lang="en-US" dirty="0"/>
              <a:t>The </a:t>
            </a:r>
            <a:r>
              <a:rPr lang="en-US" dirty="0" err="1"/>
              <a:t>sqlite</a:t>
            </a:r>
            <a:r>
              <a:rPr lang="en-US" dirty="0"/>
              <a:t> helper class extends the </a:t>
            </a:r>
            <a:r>
              <a:rPr lang="en-US" dirty="0" err="1"/>
              <a:t>SQLiteOpenHelper</a:t>
            </a:r>
            <a:r>
              <a:rPr lang="en-US" dirty="0"/>
              <a:t> class</a:t>
            </a:r>
          </a:p>
          <a:p>
            <a:r>
              <a:rPr lang="en-US" dirty="0"/>
              <a:t>The class must override </a:t>
            </a:r>
            <a:r>
              <a:rPr lang="en-US" dirty="0" err="1"/>
              <a:t>onCreate</a:t>
            </a:r>
            <a:r>
              <a:rPr lang="en-US" dirty="0"/>
              <a:t>() and </a:t>
            </a:r>
            <a:r>
              <a:rPr lang="en-US" dirty="0" err="1"/>
              <a:t>onUpgrade</a:t>
            </a:r>
            <a:r>
              <a:rPr lang="en-US" dirty="0"/>
              <a:t>() methods. These methods are mandatory.</a:t>
            </a:r>
          </a:p>
          <a:p>
            <a:r>
              <a:rPr lang="en-US" dirty="0"/>
              <a:t>The </a:t>
            </a:r>
            <a:r>
              <a:rPr lang="en-US" dirty="0" err="1"/>
              <a:t>onCreate</a:t>
            </a:r>
            <a:r>
              <a:rPr lang="en-US" dirty="0"/>
              <a:t>() method gets called when the database first gets created on the device. The method should include all the code needed to create the tables you need for your app.</a:t>
            </a:r>
          </a:p>
          <a:p>
            <a:r>
              <a:rPr lang="en-US" dirty="0"/>
              <a:t>The </a:t>
            </a:r>
            <a:r>
              <a:rPr lang="en-US" dirty="0" err="1"/>
              <a:t>onUpgrade</a:t>
            </a:r>
            <a:r>
              <a:rPr lang="en-US" dirty="0"/>
              <a:t>() method gets called when the database needs to</a:t>
            </a:r>
          </a:p>
          <a:p>
            <a:pPr marL="0" indent="0">
              <a:buNone/>
            </a:pPr>
            <a:r>
              <a:rPr lang="en-US" dirty="0"/>
              <a:t>be upgraded. As an example, if you need to modify the structure of the database after it’s been released, this is the method to do it in.</a:t>
            </a:r>
          </a:p>
        </p:txBody>
      </p:sp>
    </p:spTree>
    <p:extLst>
      <p:ext uri="{BB962C8B-B14F-4D97-AF65-F5344CB8AC3E}">
        <p14:creationId xmlns:p14="http://schemas.microsoft.com/office/powerpoint/2010/main" val="1193507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E632B2-EC8A-4A8C-8DFE-D53493EDADF9}"/>
              </a:ext>
            </a:extLst>
          </p:cNvPr>
          <p:cNvSpPr/>
          <p:nvPr/>
        </p:nvSpPr>
        <p:spPr>
          <a:xfrm>
            <a:off x="1417983" y="1192696"/>
            <a:ext cx="7818782" cy="5055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 </a:t>
            </a:r>
            <a:r>
              <a:rPr lang="en-US" dirty="0" err="1"/>
              <a:t>DatabaseHelper</a:t>
            </a:r>
            <a:r>
              <a:rPr lang="en-US" dirty="0"/>
              <a:t> extends SQLiteOpenHelper {</a:t>
            </a:r>
          </a:p>
          <a:p>
            <a:pPr algn="ctr"/>
            <a:r>
              <a:rPr lang="en-US" dirty="0" err="1"/>
              <a:t>DatabaseHelper</a:t>
            </a:r>
            <a:r>
              <a:rPr lang="en-US" dirty="0"/>
              <a:t>(Context context) {</a:t>
            </a:r>
          </a:p>
          <a:p>
            <a:pPr algn="ctr"/>
            <a:r>
              <a:rPr lang="en-US" dirty="0"/>
              <a:t>}</a:t>
            </a:r>
          </a:p>
          <a:p>
            <a:pPr algn="ctr"/>
            <a:r>
              <a:rPr lang="en-US" dirty="0"/>
              <a:t>@Override</a:t>
            </a:r>
          </a:p>
          <a:p>
            <a:pPr algn="ctr"/>
            <a:r>
              <a:rPr lang="en-US" dirty="0"/>
              <a:t>public void </a:t>
            </a:r>
            <a:r>
              <a:rPr lang="en-US" dirty="0" err="1"/>
              <a:t>onCreate</a:t>
            </a:r>
            <a:r>
              <a:rPr lang="en-US" dirty="0"/>
              <a:t>(</a:t>
            </a:r>
            <a:r>
              <a:rPr lang="en-US" dirty="0" err="1"/>
              <a:t>SQLiteDatabase</a:t>
            </a:r>
            <a:r>
              <a:rPr lang="en-US" dirty="0"/>
              <a:t> </a:t>
            </a:r>
            <a:r>
              <a:rPr lang="en-US" dirty="0" err="1"/>
              <a:t>db</a:t>
            </a:r>
            <a:r>
              <a:rPr lang="en-US" dirty="0"/>
              <a:t>) {</a:t>
            </a:r>
          </a:p>
          <a:p>
            <a:pPr algn="ctr"/>
            <a:r>
              <a:rPr lang="en-US" dirty="0"/>
              <a:t>}</a:t>
            </a:r>
          </a:p>
          <a:p>
            <a:pPr algn="ctr"/>
            <a:r>
              <a:rPr lang="en-US" dirty="0"/>
              <a:t>@Override</a:t>
            </a:r>
          </a:p>
          <a:p>
            <a:pPr algn="ctr"/>
            <a:r>
              <a:rPr lang="en-US" dirty="0"/>
              <a:t>public void </a:t>
            </a:r>
            <a:r>
              <a:rPr lang="en-US" dirty="0" err="1"/>
              <a:t>onUpgrade</a:t>
            </a:r>
            <a:r>
              <a:rPr lang="en-US" dirty="0"/>
              <a:t>(</a:t>
            </a:r>
            <a:r>
              <a:rPr lang="en-US" dirty="0" err="1"/>
              <a:t>SQLiteDatabase</a:t>
            </a:r>
            <a:r>
              <a:rPr lang="en-US" dirty="0"/>
              <a:t> </a:t>
            </a:r>
            <a:r>
              <a:rPr lang="en-US" dirty="0" err="1"/>
              <a:t>db</a:t>
            </a:r>
            <a:r>
              <a:rPr lang="en-US" dirty="0"/>
              <a:t>, int </a:t>
            </a:r>
            <a:r>
              <a:rPr lang="en-US" dirty="0" err="1"/>
              <a:t>oldVersion</a:t>
            </a:r>
            <a:r>
              <a:rPr lang="en-US" dirty="0"/>
              <a:t>, int </a:t>
            </a:r>
            <a:r>
              <a:rPr lang="en-US" dirty="0" err="1"/>
              <a:t>newVersion</a:t>
            </a:r>
            <a:r>
              <a:rPr lang="en-US" dirty="0"/>
              <a:t>) {</a:t>
            </a:r>
          </a:p>
          <a:p>
            <a:pPr algn="ctr"/>
            <a:r>
              <a:rPr lang="en-US" dirty="0"/>
              <a:t>}</a:t>
            </a:r>
          </a:p>
          <a:p>
            <a:pPr algn="ctr"/>
            <a:r>
              <a:rPr lang="en-US" dirty="0"/>
              <a:t>}</a:t>
            </a:r>
          </a:p>
        </p:txBody>
      </p:sp>
    </p:spTree>
    <p:extLst>
      <p:ext uri="{BB962C8B-B14F-4D97-AF65-F5344CB8AC3E}">
        <p14:creationId xmlns:p14="http://schemas.microsoft.com/office/powerpoint/2010/main" val="2972482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82589-BDD1-45F9-8E43-8CC9C918E679}"/>
              </a:ext>
            </a:extLst>
          </p:cNvPr>
          <p:cNvSpPr>
            <a:spLocks noGrp="1"/>
          </p:cNvSpPr>
          <p:nvPr>
            <p:ph type="title"/>
          </p:nvPr>
        </p:nvSpPr>
        <p:spPr/>
        <p:txBody>
          <a:bodyPr/>
          <a:lstStyle/>
          <a:p>
            <a:r>
              <a:rPr lang="en-US" dirty="0"/>
              <a:t>Specify the database name &amp; version</a:t>
            </a:r>
          </a:p>
        </p:txBody>
      </p:sp>
      <p:sp>
        <p:nvSpPr>
          <p:cNvPr id="4" name="Rectangle 3">
            <a:extLst>
              <a:ext uri="{FF2B5EF4-FFF2-40B4-BE49-F238E27FC236}">
                <a16:creationId xmlns:a16="http://schemas.microsoft.com/office/drawing/2014/main" id="{66E0BAF1-01B3-4FFB-97E1-30592B75C4D4}"/>
              </a:ext>
            </a:extLst>
          </p:cNvPr>
          <p:cNvSpPr/>
          <p:nvPr/>
        </p:nvSpPr>
        <p:spPr>
          <a:xfrm>
            <a:off x="1235765" y="1881896"/>
            <a:ext cx="9720470" cy="50071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class </a:t>
            </a:r>
            <a:r>
              <a:rPr lang="en-US" sz="2400" dirty="0" err="1"/>
              <a:t>DatabaseHelper</a:t>
            </a:r>
            <a:r>
              <a:rPr lang="en-US" sz="2400" dirty="0"/>
              <a:t> extends SQLiteOpenHelper {</a:t>
            </a:r>
          </a:p>
          <a:p>
            <a:pPr algn="ctr"/>
            <a:r>
              <a:rPr lang="en-US" sz="2400" dirty="0"/>
              <a:t>private static final String DB_NAME = “Caffe"; // the name of our database</a:t>
            </a:r>
          </a:p>
          <a:p>
            <a:pPr algn="ctr"/>
            <a:r>
              <a:rPr lang="en-US" sz="2400" dirty="0"/>
              <a:t>private static final int DB_VERSION = 1; // the version of the database</a:t>
            </a:r>
          </a:p>
          <a:p>
            <a:pPr algn="ctr"/>
            <a:r>
              <a:rPr lang="en-US" sz="2400" dirty="0" err="1"/>
              <a:t>DatabaseHelper</a:t>
            </a:r>
            <a:r>
              <a:rPr lang="en-US" sz="2400" dirty="0"/>
              <a:t>(Context context) {</a:t>
            </a:r>
          </a:p>
          <a:p>
            <a:pPr algn="ctr"/>
            <a:r>
              <a:rPr lang="en-US" sz="2400" dirty="0"/>
              <a:t>super(context, DB_NAME, null, DB_VERSION);</a:t>
            </a:r>
          </a:p>
          <a:p>
            <a:pPr algn="ctr"/>
            <a:r>
              <a:rPr lang="en-US" sz="2400" dirty="0"/>
              <a:t>}</a:t>
            </a:r>
          </a:p>
          <a:p>
            <a:pPr algn="ctr"/>
            <a:r>
              <a:rPr lang="en-US" sz="2400" dirty="0"/>
              <a:t>...</a:t>
            </a:r>
          </a:p>
          <a:p>
            <a:pPr algn="ctr"/>
            <a:r>
              <a:rPr lang="en-US" sz="2400" dirty="0"/>
              <a:t>}</a:t>
            </a:r>
          </a:p>
          <a:p>
            <a:pPr algn="ctr"/>
            <a:r>
              <a:rPr lang="en-US" sz="2400" dirty="0">
                <a:ln w="0"/>
                <a:solidFill>
                  <a:schemeClr val="accent1"/>
                </a:solidFill>
                <a:effectLst>
                  <a:outerShdw blurRad="38100" dist="25400" dir="5400000" algn="ctr" rotWithShape="0">
                    <a:srgbClr val="6E747A">
                      <a:alpha val="43000"/>
                    </a:srgbClr>
                  </a:outerShdw>
                </a:effectLst>
              </a:rPr>
              <a:t>N.B </a:t>
            </a:r>
            <a:r>
              <a:rPr lang="en-US" sz="2400" dirty="0"/>
              <a:t>The constructor specifies details of the database, but the</a:t>
            </a:r>
          </a:p>
          <a:p>
            <a:pPr algn="ctr"/>
            <a:r>
              <a:rPr lang="en-US" sz="2400" dirty="0"/>
              <a:t>database doesn’t get created at that point. The SQLite helper</a:t>
            </a:r>
          </a:p>
          <a:p>
            <a:pPr algn="ctr"/>
            <a:r>
              <a:rPr lang="en-US" sz="2400" dirty="0"/>
              <a:t>waits until the app needs to access the database, and then</a:t>
            </a:r>
          </a:p>
          <a:p>
            <a:pPr algn="ctr"/>
            <a:r>
              <a:rPr lang="en-US" sz="2400" dirty="0"/>
              <a:t>creates the database.</a:t>
            </a:r>
          </a:p>
        </p:txBody>
      </p:sp>
    </p:spTree>
    <p:extLst>
      <p:ext uri="{BB962C8B-B14F-4D97-AF65-F5344CB8AC3E}">
        <p14:creationId xmlns:p14="http://schemas.microsoft.com/office/powerpoint/2010/main" val="107424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5F83-8F3D-45E5-BFF0-D08E7DAFF5BA}"/>
              </a:ext>
            </a:extLst>
          </p:cNvPr>
          <p:cNvSpPr>
            <a:spLocks noGrp="1"/>
          </p:cNvSpPr>
          <p:nvPr>
            <p:ph type="title"/>
          </p:nvPr>
        </p:nvSpPr>
        <p:spPr/>
        <p:txBody>
          <a:bodyPr/>
          <a:lstStyle/>
          <a:p>
            <a:r>
              <a:rPr lang="en-US" dirty="0"/>
              <a:t>Storage class and data types</a:t>
            </a:r>
          </a:p>
        </p:txBody>
      </p:sp>
      <p:sp>
        <p:nvSpPr>
          <p:cNvPr id="3" name="Content Placeholder 2">
            <a:extLst>
              <a:ext uri="{FF2B5EF4-FFF2-40B4-BE49-F238E27FC236}">
                <a16:creationId xmlns:a16="http://schemas.microsoft.com/office/drawing/2014/main" id="{8218C6AE-B60E-4E7A-96EC-5292E230FF24}"/>
              </a:ext>
            </a:extLst>
          </p:cNvPr>
          <p:cNvSpPr>
            <a:spLocks noGrp="1"/>
          </p:cNvSpPr>
          <p:nvPr>
            <p:ph idx="1"/>
          </p:nvPr>
        </p:nvSpPr>
        <p:spPr>
          <a:xfrm>
            <a:off x="543340" y="1470991"/>
            <a:ext cx="9506514" cy="4777409"/>
          </a:xfrm>
        </p:spPr>
        <p:txBody>
          <a:bodyPr/>
          <a:lstStyle/>
          <a:p>
            <a:r>
              <a:rPr lang="en-US" dirty="0"/>
              <a:t>The data inside a SQLite database is stored in tables. A table contains</a:t>
            </a:r>
          </a:p>
          <a:p>
            <a:pPr marL="0" indent="0">
              <a:buNone/>
            </a:pPr>
            <a:r>
              <a:rPr lang="en-US" dirty="0"/>
              <a:t>several rows, and each row is split into columns. A column contains a single piece of data, like a number or a piece of text.</a:t>
            </a:r>
          </a:p>
          <a:p>
            <a:r>
              <a:rPr lang="en-US" dirty="0"/>
              <a:t>Each column in a table is designed to store a particular type of data. For</a:t>
            </a:r>
          </a:p>
          <a:p>
            <a:pPr marL="0" indent="0">
              <a:buNone/>
            </a:pPr>
            <a:r>
              <a:rPr lang="en-US" dirty="0"/>
              <a:t>example, in our DRINK table, the DESCRIPTION column</a:t>
            </a:r>
          </a:p>
          <a:p>
            <a:pPr marL="0" indent="0">
              <a:buNone/>
            </a:pPr>
            <a:r>
              <a:rPr lang="en-US" dirty="0"/>
              <a:t> will only ever store text data.</a:t>
            </a:r>
          </a:p>
          <a:p>
            <a:pPr marL="0" indent="0">
              <a:buNone/>
            </a:pPr>
            <a:endParaRPr lang="en-US" dirty="0"/>
          </a:p>
        </p:txBody>
      </p:sp>
      <p:pic>
        <p:nvPicPr>
          <p:cNvPr id="5" name="Picture 4">
            <a:extLst>
              <a:ext uri="{FF2B5EF4-FFF2-40B4-BE49-F238E27FC236}">
                <a16:creationId xmlns:a16="http://schemas.microsoft.com/office/drawing/2014/main" id="{42E16EB7-B982-484D-A537-2A6BC3046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753" y="3198257"/>
            <a:ext cx="4847247" cy="1806496"/>
          </a:xfrm>
          <a:prstGeom prst="rect">
            <a:avLst/>
          </a:prstGeom>
        </p:spPr>
      </p:pic>
      <p:graphicFrame>
        <p:nvGraphicFramePr>
          <p:cNvPr id="6" name="Table 6">
            <a:extLst>
              <a:ext uri="{FF2B5EF4-FFF2-40B4-BE49-F238E27FC236}">
                <a16:creationId xmlns:a16="http://schemas.microsoft.com/office/drawing/2014/main" id="{7B17E970-190B-47E1-937B-B5D5E5BED27D}"/>
              </a:ext>
            </a:extLst>
          </p:cNvPr>
          <p:cNvGraphicFramePr>
            <a:graphicFrameLocks noGrp="1"/>
          </p:cNvGraphicFramePr>
          <p:nvPr>
            <p:extLst>
              <p:ext uri="{D42A27DB-BD31-4B8C-83A1-F6EECF244321}">
                <p14:modId xmlns:p14="http://schemas.microsoft.com/office/powerpoint/2010/main" val="3553964442"/>
              </p:ext>
            </p:extLst>
          </p:nvPr>
        </p:nvGraphicFramePr>
        <p:xfrm>
          <a:off x="362226" y="4124959"/>
          <a:ext cx="6621670" cy="2494280"/>
        </p:xfrm>
        <a:graphic>
          <a:graphicData uri="http://schemas.openxmlformats.org/drawingml/2006/table">
            <a:tbl>
              <a:tblPr firstRow="1" bandRow="1">
                <a:tableStyleId>{5C22544A-7EE6-4342-B048-85BDC9FD1C3A}</a:tableStyleId>
              </a:tblPr>
              <a:tblGrid>
                <a:gridCol w="3310835">
                  <a:extLst>
                    <a:ext uri="{9D8B030D-6E8A-4147-A177-3AD203B41FA5}">
                      <a16:colId xmlns:a16="http://schemas.microsoft.com/office/drawing/2014/main" val="1206241451"/>
                    </a:ext>
                  </a:extLst>
                </a:gridCol>
                <a:gridCol w="3310835">
                  <a:extLst>
                    <a:ext uri="{9D8B030D-6E8A-4147-A177-3AD203B41FA5}">
                      <a16:colId xmlns:a16="http://schemas.microsoft.com/office/drawing/2014/main" val="3615866068"/>
                    </a:ext>
                  </a:extLst>
                </a:gridCol>
              </a:tblGrid>
              <a:tr h="370840">
                <a:tc>
                  <a:txBody>
                    <a:bodyPr/>
                    <a:lstStyle/>
                    <a:p>
                      <a:r>
                        <a:rPr lang="en-US" dirty="0"/>
                        <a:t>Data Type</a:t>
                      </a:r>
                    </a:p>
                  </a:txBody>
                  <a:tcPr/>
                </a:tc>
                <a:tc>
                  <a:txBody>
                    <a:bodyPr/>
                    <a:lstStyle/>
                    <a:p>
                      <a:r>
                        <a:rPr lang="en-US" dirty="0"/>
                        <a:t>Description</a:t>
                      </a:r>
                    </a:p>
                  </a:txBody>
                  <a:tcPr/>
                </a:tc>
                <a:extLst>
                  <a:ext uri="{0D108BD9-81ED-4DB2-BD59-A6C34878D82A}">
                    <a16:rowId xmlns:a16="http://schemas.microsoft.com/office/drawing/2014/main" val="4185808800"/>
                  </a:ext>
                </a:extLst>
              </a:tr>
              <a:tr h="370840">
                <a:tc>
                  <a:txBody>
                    <a:bodyPr/>
                    <a:lstStyle/>
                    <a:p>
                      <a:r>
                        <a:rPr lang="en-US" dirty="0"/>
                        <a:t>INTEGER</a:t>
                      </a:r>
                    </a:p>
                  </a:txBody>
                  <a:tcPr/>
                </a:tc>
                <a:tc>
                  <a:txBody>
                    <a:bodyPr/>
                    <a:lstStyle/>
                    <a:p>
                      <a:r>
                        <a:rPr lang="en-US" dirty="0"/>
                        <a:t>Any integer type</a:t>
                      </a:r>
                    </a:p>
                  </a:txBody>
                  <a:tcPr/>
                </a:tc>
                <a:extLst>
                  <a:ext uri="{0D108BD9-81ED-4DB2-BD59-A6C34878D82A}">
                    <a16:rowId xmlns:a16="http://schemas.microsoft.com/office/drawing/2014/main" val="933951457"/>
                  </a:ext>
                </a:extLst>
              </a:tr>
              <a:tr h="370840">
                <a:tc>
                  <a:txBody>
                    <a:bodyPr/>
                    <a:lstStyle/>
                    <a:p>
                      <a:r>
                        <a:rPr lang="en-US" dirty="0"/>
                        <a:t>TEXT</a:t>
                      </a:r>
                    </a:p>
                  </a:txBody>
                  <a:tcPr/>
                </a:tc>
                <a:tc>
                  <a:txBody>
                    <a:bodyPr/>
                    <a:lstStyle/>
                    <a:p>
                      <a:r>
                        <a:rPr lang="en-US" dirty="0"/>
                        <a:t>Any character type</a:t>
                      </a:r>
                    </a:p>
                  </a:txBody>
                  <a:tcPr/>
                </a:tc>
                <a:extLst>
                  <a:ext uri="{0D108BD9-81ED-4DB2-BD59-A6C34878D82A}">
                    <a16:rowId xmlns:a16="http://schemas.microsoft.com/office/drawing/2014/main" val="1631551779"/>
                  </a:ext>
                </a:extLst>
              </a:tr>
              <a:tr h="370840">
                <a:tc>
                  <a:txBody>
                    <a:bodyPr/>
                    <a:lstStyle/>
                    <a:p>
                      <a:r>
                        <a:rPr lang="en-US" dirty="0"/>
                        <a:t>REAL</a:t>
                      </a:r>
                    </a:p>
                  </a:txBody>
                  <a:tcPr/>
                </a:tc>
                <a:tc>
                  <a:txBody>
                    <a:bodyPr/>
                    <a:lstStyle/>
                    <a:p>
                      <a:r>
                        <a:rPr lang="en-US" dirty="0"/>
                        <a:t>Any floating-point number</a:t>
                      </a:r>
                    </a:p>
                  </a:txBody>
                  <a:tcPr/>
                </a:tc>
                <a:extLst>
                  <a:ext uri="{0D108BD9-81ED-4DB2-BD59-A6C34878D82A}">
                    <a16:rowId xmlns:a16="http://schemas.microsoft.com/office/drawing/2014/main" val="1841700487"/>
                  </a:ext>
                </a:extLst>
              </a:tr>
              <a:tr h="370840">
                <a:tc>
                  <a:txBody>
                    <a:bodyPr/>
                    <a:lstStyle/>
                    <a:p>
                      <a:r>
                        <a:rPr lang="en-US" dirty="0"/>
                        <a:t>NUMERIC</a:t>
                      </a:r>
                    </a:p>
                  </a:txBody>
                  <a:tcPr/>
                </a:tc>
                <a:tc>
                  <a:txBody>
                    <a:bodyPr/>
                    <a:lstStyle/>
                    <a:p>
                      <a:r>
                        <a:rPr lang="en-US" dirty="0"/>
                        <a:t>Booleans, dates, and date-times</a:t>
                      </a:r>
                    </a:p>
                  </a:txBody>
                  <a:tcPr/>
                </a:tc>
                <a:extLst>
                  <a:ext uri="{0D108BD9-81ED-4DB2-BD59-A6C34878D82A}">
                    <a16:rowId xmlns:a16="http://schemas.microsoft.com/office/drawing/2014/main" val="413548231"/>
                  </a:ext>
                </a:extLst>
              </a:tr>
              <a:tr h="370840">
                <a:tc>
                  <a:txBody>
                    <a:bodyPr/>
                    <a:lstStyle/>
                    <a:p>
                      <a:r>
                        <a:rPr lang="en-US" dirty="0"/>
                        <a:t>BLOB</a:t>
                      </a:r>
                    </a:p>
                  </a:txBody>
                  <a:tcPr/>
                </a:tc>
                <a:tc>
                  <a:txBody>
                    <a:bodyPr/>
                    <a:lstStyle/>
                    <a:p>
                      <a:r>
                        <a:rPr lang="en-US" dirty="0"/>
                        <a:t>Binary Large Object</a:t>
                      </a:r>
                    </a:p>
                  </a:txBody>
                  <a:tcPr/>
                </a:tc>
                <a:extLst>
                  <a:ext uri="{0D108BD9-81ED-4DB2-BD59-A6C34878D82A}">
                    <a16:rowId xmlns:a16="http://schemas.microsoft.com/office/drawing/2014/main" val="718102579"/>
                  </a:ext>
                </a:extLst>
              </a:tr>
            </a:tbl>
          </a:graphicData>
        </a:graphic>
      </p:graphicFrame>
    </p:spTree>
    <p:extLst>
      <p:ext uri="{BB962C8B-B14F-4D97-AF65-F5344CB8AC3E}">
        <p14:creationId xmlns:p14="http://schemas.microsoft.com/office/powerpoint/2010/main" val="302200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82F26-D8A3-42CD-AF05-3099CC4E837B}"/>
              </a:ext>
            </a:extLst>
          </p:cNvPr>
          <p:cNvSpPr>
            <a:spLocks noGrp="1"/>
          </p:cNvSpPr>
          <p:nvPr>
            <p:ph type="title"/>
          </p:nvPr>
        </p:nvSpPr>
        <p:spPr/>
        <p:txBody>
          <a:bodyPr/>
          <a:lstStyle/>
          <a:p>
            <a:r>
              <a:rPr lang="en-US" dirty="0"/>
              <a:t>Create Table using SQL</a:t>
            </a:r>
          </a:p>
        </p:txBody>
      </p:sp>
      <p:sp>
        <p:nvSpPr>
          <p:cNvPr id="3" name="Content Placeholder 2">
            <a:extLst>
              <a:ext uri="{FF2B5EF4-FFF2-40B4-BE49-F238E27FC236}">
                <a16:creationId xmlns:a16="http://schemas.microsoft.com/office/drawing/2014/main" id="{909CA1A8-1A29-446C-A110-9ED92E4A3B52}"/>
              </a:ext>
            </a:extLst>
          </p:cNvPr>
          <p:cNvSpPr>
            <a:spLocks noGrp="1"/>
          </p:cNvSpPr>
          <p:nvPr>
            <p:ph idx="1"/>
          </p:nvPr>
        </p:nvSpPr>
        <p:spPr>
          <a:xfrm>
            <a:off x="1103312" y="1853248"/>
            <a:ext cx="8946541" cy="4395151"/>
          </a:xfrm>
        </p:spPr>
        <p:txBody>
          <a:bodyPr>
            <a:normAutofit fontScale="92500" lnSpcReduction="10000"/>
          </a:bodyPr>
          <a:lstStyle/>
          <a:p>
            <a:r>
              <a:rPr lang="en-US" dirty="0"/>
              <a:t>Every application that talks to SQLite needs to use a standard database language called Structured Query Language (SQL).</a:t>
            </a:r>
          </a:p>
          <a:p>
            <a:r>
              <a:rPr lang="en-US" dirty="0"/>
              <a:t>We will create Drink table in the previous slide using the following syntax</a:t>
            </a:r>
          </a:p>
          <a:p>
            <a:endParaRPr lang="en-US" dirty="0"/>
          </a:p>
          <a:p>
            <a:endParaRPr lang="en-US" dirty="0"/>
          </a:p>
          <a:p>
            <a:endParaRPr lang="en-US" dirty="0"/>
          </a:p>
          <a:p>
            <a:endParaRPr lang="en-US" dirty="0"/>
          </a:p>
          <a:p>
            <a:endParaRPr lang="en-US" dirty="0"/>
          </a:p>
          <a:p>
            <a:r>
              <a:rPr lang="en-US" dirty="0"/>
              <a:t>It’s an Android convention to call your primary key columns _id. Android</a:t>
            </a:r>
          </a:p>
          <a:p>
            <a:pPr marL="0" indent="0">
              <a:buNone/>
            </a:pPr>
            <a:r>
              <a:rPr lang="en-US" dirty="0"/>
              <a:t>code expects there to be an _id column on your data. Ignoring this convention will make it harder to get the data out of your database and into your user interface.</a:t>
            </a:r>
          </a:p>
        </p:txBody>
      </p:sp>
      <p:sp>
        <p:nvSpPr>
          <p:cNvPr id="4" name="Rectangle 3">
            <a:extLst>
              <a:ext uri="{FF2B5EF4-FFF2-40B4-BE49-F238E27FC236}">
                <a16:creationId xmlns:a16="http://schemas.microsoft.com/office/drawing/2014/main" id="{93F28B33-06C8-4A99-9298-49DF770EF80F}"/>
              </a:ext>
            </a:extLst>
          </p:cNvPr>
          <p:cNvSpPr/>
          <p:nvPr/>
        </p:nvSpPr>
        <p:spPr>
          <a:xfrm>
            <a:off x="1842052" y="2789953"/>
            <a:ext cx="7805790" cy="16697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CREATE TABLE DRINK (_id INTEGER PRIMARY KEY AUTOINCREMENT,</a:t>
            </a:r>
          </a:p>
          <a:p>
            <a:pPr algn="ctr"/>
            <a:r>
              <a:rPr lang="en-US" dirty="0"/>
              <a:t>NAME TEXT,</a:t>
            </a:r>
          </a:p>
          <a:p>
            <a:pPr algn="ctr"/>
            <a:r>
              <a:rPr lang="en-US" dirty="0"/>
              <a:t>DESCRIPTION TEXT,</a:t>
            </a:r>
          </a:p>
          <a:p>
            <a:pPr algn="ctr"/>
            <a:r>
              <a:rPr lang="en-US" dirty="0"/>
              <a:t>IMAGE_RESOURCE_ID INTEGER)</a:t>
            </a:r>
          </a:p>
        </p:txBody>
      </p:sp>
    </p:spTree>
    <p:extLst>
      <p:ext uri="{BB962C8B-B14F-4D97-AF65-F5344CB8AC3E}">
        <p14:creationId xmlns:p14="http://schemas.microsoft.com/office/powerpoint/2010/main" val="73075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AF64-6F9A-4776-B146-2675BE133ADA}"/>
              </a:ext>
            </a:extLst>
          </p:cNvPr>
          <p:cNvSpPr>
            <a:spLocks noGrp="1"/>
          </p:cNvSpPr>
          <p:nvPr>
            <p:ph type="title"/>
          </p:nvPr>
        </p:nvSpPr>
        <p:spPr/>
        <p:txBody>
          <a:bodyPr/>
          <a:lstStyle/>
          <a:p>
            <a:r>
              <a:rPr lang="en-US" dirty="0"/>
              <a:t>The </a:t>
            </a:r>
            <a:r>
              <a:rPr lang="en-US" dirty="0" err="1"/>
              <a:t>onCreate</a:t>
            </a:r>
            <a:r>
              <a:rPr lang="en-US" dirty="0"/>
              <a:t>()method</a:t>
            </a:r>
          </a:p>
        </p:txBody>
      </p:sp>
      <p:sp>
        <p:nvSpPr>
          <p:cNvPr id="3" name="Content Placeholder 2">
            <a:extLst>
              <a:ext uri="{FF2B5EF4-FFF2-40B4-BE49-F238E27FC236}">
                <a16:creationId xmlns:a16="http://schemas.microsoft.com/office/drawing/2014/main" id="{43E3712F-3A9D-48D0-85E8-E336DDD41C96}"/>
              </a:ext>
            </a:extLst>
          </p:cNvPr>
          <p:cNvSpPr>
            <a:spLocks noGrp="1"/>
          </p:cNvSpPr>
          <p:nvPr>
            <p:ph idx="1"/>
          </p:nvPr>
        </p:nvSpPr>
        <p:spPr/>
        <p:txBody>
          <a:bodyPr/>
          <a:lstStyle/>
          <a:p>
            <a:r>
              <a:rPr lang="en-US" dirty="0"/>
              <a:t>Called when the database is created</a:t>
            </a:r>
          </a:p>
          <a:p>
            <a:r>
              <a:rPr lang="en-US" dirty="0"/>
              <a:t>The </a:t>
            </a:r>
            <a:r>
              <a:rPr lang="en-US" dirty="0" err="1"/>
              <a:t>onCreate</a:t>
            </a:r>
            <a:r>
              <a:rPr lang="en-US" dirty="0"/>
              <a:t>() method has one parameter, a </a:t>
            </a:r>
            <a:r>
              <a:rPr lang="en-US" dirty="0" err="1"/>
              <a:t>SQLiteDatabase</a:t>
            </a:r>
            <a:r>
              <a:rPr lang="en-US" dirty="0"/>
              <a:t> object that represents the database that’s been created.</a:t>
            </a:r>
          </a:p>
          <a:p>
            <a:r>
              <a:rPr lang="en-US" dirty="0"/>
              <a:t> </a:t>
            </a:r>
            <a:r>
              <a:rPr lang="en-US" dirty="0" err="1"/>
              <a:t>SQLiteDatabase</a:t>
            </a:r>
            <a:r>
              <a:rPr lang="en-US" dirty="0"/>
              <a:t> </a:t>
            </a:r>
            <a:r>
              <a:rPr lang="en-US" dirty="0" err="1"/>
              <a:t>execSQL</a:t>
            </a:r>
            <a:r>
              <a:rPr lang="en-US" dirty="0"/>
              <a:t>() method to execute SQL on the database. </a:t>
            </a:r>
          </a:p>
          <a:p>
            <a:pPr marL="0" indent="0">
              <a:buNone/>
            </a:pPr>
            <a:r>
              <a:rPr lang="en-US" dirty="0" err="1"/>
              <a:t>execSQL</a:t>
            </a:r>
            <a:r>
              <a:rPr lang="en-US" dirty="0"/>
              <a:t>(String </a:t>
            </a:r>
            <a:r>
              <a:rPr lang="en-US" dirty="0" err="1"/>
              <a:t>sql</a:t>
            </a:r>
            <a:r>
              <a:rPr lang="en-US" dirty="0"/>
              <a:t>);</a:t>
            </a:r>
          </a:p>
          <a:p>
            <a:endParaRPr lang="en-US" dirty="0"/>
          </a:p>
        </p:txBody>
      </p:sp>
      <p:sp>
        <p:nvSpPr>
          <p:cNvPr id="4" name="Rectangle 3">
            <a:extLst>
              <a:ext uri="{FF2B5EF4-FFF2-40B4-BE49-F238E27FC236}">
                <a16:creationId xmlns:a16="http://schemas.microsoft.com/office/drawing/2014/main" id="{40C5D5DB-B784-433F-B620-4E6DAB8DBD56}"/>
              </a:ext>
            </a:extLst>
          </p:cNvPr>
          <p:cNvSpPr/>
          <p:nvPr/>
        </p:nvSpPr>
        <p:spPr>
          <a:xfrm>
            <a:off x="379608" y="4707835"/>
            <a:ext cx="10709080" cy="169744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public void </a:t>
            </a:r>
            <a:r>
              <a:rPr lang="en-US" sz="1600" dirty="0" err="1"/>
              <a:t>onCreate</a:t>
            </a:r>
            <a:r>
              <a:rPr lang="en-US" sz="1600" dirty="0"/>
              <a:t>(</a:t>
            </a:r>
            <a:r>
              <a:rPr lang="en-US" sz="1600" dirty="0" err="1"/>
              <a:t>SQLiteDatabase</a:t>
            </a:r>
            <a:r>
              <a:rPr lang="en-US" sz="1600" dirty="0"/>
              <a:t> </a:t>
            </a:r>
            <a:r>
              <a:rPr lang="en-US" sz="1600" dirty="0" err="1"/>
              <a:t>db</a:t>
            </a:r>
            <a:r>
              <a:rPr lang="en-US" sz="1600" dirty="0"/>
              <a:t>){</a:t>
            </a:r>
          </a:p>
          <a:p>
            <a:pPr algn="ctr"/>
            <a:r>
              <a:rPr lang="en-US" sz="1600" dirty="0" err="1"/>
              <a:t>db.execSQL</a:t>
            </a:r>
            <a:r>
              <a:rPr lang="en-US" sz="1600" dirty="0"/>
              <a:t>("CREATE TABLE DRINK ("</a:t>
            </a:r>
          </a:p>
          <a:p>
            <a:pPr algn="ctr"/>
            <a:r>
              <a:rPr lang="en-US" sz="1600" dirty="0"/>
              <a:t>+ "_id INTEGER PRIMARY KEY AUTOINCREMENT, "</a:t>
            </a:r>
          </a:p>
          <a:p>
            <a:pPr algn="ctr"/>
            <a:r>
              <a:rPr lang="en-US" sz="1600" dirty="0"/>
              <a:t>+ "NAME TEXT, "</a:t>
            </a:r>
          </a:p>
          <a:p>
            <a:pPr algn="ctr"/>
            <a:r>
              <a:rPr lang="en-US" sz="1600" dirty="0"/>
              <a:t>+ "DESCRIPTION TEXT, "</a:t>
            </a:r>
          </a:p>
          <a:p>
            <a:pPr algn="ctr"/>
            <a:r>
              <a:rPr lang="en-US" sz="1600" dirty="0"/>
              <a:t>+ "IMAGE_RESOURCE_ID INTEGER);");</a:t>
            </a:r>
          </a:p>
          <a:p>
            <a:pPr algn="ctr"/>
            <a:r>
              <a:rPr lang="en-US" sz="1600" dirty="0"/>
              <a:t>}</a:t>
            </a:r>
          </a:p>
        </p:txBody>
      </p:sp>
    </p:spTree>
    <p:extLst>
      <p:ext uri="{BB962C8B-B14F-4D97-AF65-F5344CB8AC3E}">
        <p14:creationId xmlns:p14="http://schemas.microsoft.com/office/powerpoint/2010/main" val="3263891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34DB-21E2-404A-9309-40609BFA843C}"/>
              </a:ext>
            </a:extLst>
          </p:cNvPr>
          <p:cNvSpPr>
            <a:spLocks noGrp="1"/>
          </p:cNvSpPr>
          <p:nvPr>
            <p:ph type="title"/>
          </p:nvPr>
        </p:nvSpPr>
        <p:spPr/>
        <p:txBody>
          <a:bodyPr/>
          <a:lstStyle/>
          <a:p>
            <a:r>
              <a:rPr lang="en-US" dirty="0"/>
              <a:t>Insert() method</a:t>
            </a:r>
          </a:p>
        </p:txBody>
      </p:sp>
      <p:sp>
        <p:nvSpPr>
          <p:cNvPr id="3" name="Content Placeholder 2">
            <a:extLst>
              <a:ext uri="{FF2B5EF4-FFF2-40B4-BE49-F238E27FC236}">
                <a16:creationId xmlns:a16="http://schemas.microsoft.com/office/drawing/2014/main" id="{E414B849-9BEB-4A97-A361-7DD097369EFC}"/>
              </a:ext>
            </a:extLst>
          </p:cNvPr>
          <p:cNvSpPr>
            <a:spLocks noGrp="1"/>
          </p:cNvSpPr>
          <p:nvPr>
            <p:ph idx="1"/>
          </p:nvPr>
        </p:nvSpPr>
        <p:spPr>
          <a:xfrm>
            <a:off x="1103312" y="1603514"/>
            <a:ext cx="8946541" cy="4644886"/>
          </a:xfrm>
        </p:spPr>
        <p:txBody>
          <a:bodyPr/>
          <a:lstStyle/>
          <a:p>
            <a:r>
              <a:rPr lang="en-US" dirty="0"/>
              <a:t>To insert data into a table in a SQLite database, you start by specifying what values you want to insert into the table</a:t>
            </a:r>
          </a:p>
          <a:p>
            <a:r>
              <a:rPr lang="en-US" dirty="0" err="1"/>
              <a:t>ContentValues</a:t>
            </a:r>
            <a:r>
              <a:rPr lang="en-US" dirty="0"/>
              <a:t> object is used for this purpose You add data to the </a:t>
            </a:r>
            <a:r>
              <a:rPr lang="en-US" dirty="0" err="1"/>
              <a:t>ContentValues</a:t>
            </a:r>
            <a:r>
              <a:rPr lang="en-US" dirty="0"/>
              <a:t> object using its put() method. This method adds name/value pairs of data:</a:t>
            </a:r>
          </a:p>
        </p:txBody>
      </p:sp>
      <p:sp>
        <p:nvSpPr>
          <p:cNvPr id="4" name="Rectangle 3">
            <a:extLst>
              <a:ext uri="{FF2B5EF4-FFF2-40B4-BE49-F238E27FC236}">
                <a16:creationId xmlns:a16="http://schemas.microsoft.com/office/drawing/2014/main" id="{BCDFEEF2-9702-4B9A-A597-57F1BE3C4B98}"/>
              </a:ext>
            </a:extLst>
          </p:cNvPr>
          <p:cNvSpPr/>
          <p:nvPr/>
        </p:nvSpPr>
        <p:spPr>
          <a:xfrm>
            <a:off x="1828800" y="3442252"/>
            <a:ext cx="8014982" cy="26988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ContentValues</a:t>
            </a:r>
            <a:r>
              <a:rPr lang="en-US" dirty="0"/>
              <a:t> </a:t>
            </a:r>
            <a:r>
              <a:rPr lang="en-US" dirty="0" err="1"/>
              <a:t>drinkValues</a:t>
            </a:r>
            <a:r>
              <a:rPr lang="en-US" dirty="0"/>
              <a:t> = new </a:t>
            </a:r>
            <a:r>
              <a:rPr lang="en-US" dirty="0" err="1"/>
              <a:t>ContentValues</a:t>
            </a:r>
            <a:r>
              <a:rPr lang="en-US" dirty="0"/>
              <a:t>();</a:t>
            </a:r>
          </a:p>
          <a:p>
            <a:pPr algn="ctr"/>
            <a:r>
              <a:rPr lang="en-US" dirty="0" err="1"/>
              <a:t>drinkValues.put</a:t>
            </a:r>
            <a:r>
              <a:rPr lang="en-US" dirty="0"/>
              <a:t>("NAME", "Latte");</a:t>
            </a:r>
          </a:p>
          <a:p>
            <a:pPr algn="ctr"/>
            <a:r>
              <a:rPr lang="en-US" dirty="0" err="1"/>
              <a:t>drinkValues.put</a:t>
            </a:r>
            <a:r>
              <a:rPr lang="en-US" dirty="0"/>
              <a:t>("DESCRIPTION", "Espresso and steamed milk");</a:t>
            </a:r>
          </a:p>
          <a:p>
            <a:pPr algn="ctr"/>
            <a:r>
              <a:rPr lang="en-US" dirty="0" err="1"/>
              <a:t>drinkValues.put</a:t>
            </a:r>
            <a:r>
              <a:rPr lang="en-US" dirty="0"/>
              <a:t>("IMAGE_RESOURCE_ID", </a:t>
            </a:r>
            <a:r>
              <a:rPr lang="en-US" dirty="0" err="1"/>
              <a:t>R.drawable.latte</a:t>
            </a:r>
            <a:r>
              <a:rPr lang="en-US" dirty="0"/>
              <a:t>);</a:t>
            </a:r>
          </a:p>
          <a:p>
            <a:pPr algn="ctr"/>
            <a:r>
              <a:rPr lang="en-US" dirty="0" err="1"/>
              <a:t>db.insert</a:t>
            </a:r>
            <a:r>
              <a:rPr lang="en-US" dirty="0"/>
              <a:t>("DRINK", null, </a:t>
            </a:r>
            <a:r>
              <a:rPr lang="en-US" dirty="0" err="1"/>
              <a:t>drinkValues</a:t>
            </a:r>
            <a:r>
              <a:rPr lang="en-US" dirty="0"/>
              <a:t>);</a:t>
            </a:r>
          </a:p>
          <a:p>
            <a:pPr algn="ctr"/>
            <a:endParaRPr lang="en-US" dirty="0"/>
          </a:p>
        </p:txBody>
      </p:sp>
    </p:spTree>
    <p:extLst>
      <p:ext uri="{BB962C8B-B14F-4D97-AF65-F5344CB8AC3E}">
        <p14:creationId xmlns:p14="http://schemas.microsoft.com/office/powerpoint/2010/main" val="2789236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7B7C-14D2-415F-B32A-AADFDDE4E411}"/>
              </a:ext>
            </a:extLst>
          </p:cNvPr>
          <p:cNvSpPr>
            <a:spLocks noGrp="1"/>
          </p:cNvSpPr>
          <p:nvPr>
            <p:ph type="title"/>
          </p:nvPr>
        </p:nvSpPr>
        <p:spPr/>
        <p:txBody>
          <a:bodyPr/>
          <a:lstStyle/>
          <a:p>
            <a:r>
              <a:rPr lang="en-US" dirty="0"/>
              <a:t>Cont’d </a:t>
            </a:r>
          </a:p>
        </p:txBody>
      </p:sp>
      <p:sp>
        <p:nvSpPr>
          <p:cNvPr id="4" name="Content Placeholder 3">
            <a:extLst>
              <a:ext uri="{FF2B5EF4-FFF2-40B4-BE49-F238E27FC236}">
                <a16:creationId xmlns:a16="http://schemas.microsoft.com/office/drawing/2014/main" id="{15B80F7F-F91C-4485-B007-F4B3D5992067}"/>
              </a:ext>
            </a:extLst>
          </p:cNvPr>
          <p:cNvSpPr>
            <a:spLocks noGrp="1"/>
          </p:cNvSpPr>
          <p:nvPr>
            <p:ph idx="1"/>
          </p:nvPr>
        </p:nvSpPr>
        <p:spPr>
          <a:xfrm>
            <a:off x="2845524" y="583096"/>
            <a:ext cx="9202695" cy="5903163"/>
          </a:xfrm>
          <a:prstGeom prst="rect">
            <a:avLst/>
          </a:prstGeom>
        </p:spPr>
        <p:style>
          <a:lnRef idx="2">
            <a:schemeClr val="accent6"/>
          </a:lnRef>
          <a:fillRef idx="1">
            <a:schemeClr val="lt1"/>
          </a:fillRef>
          <a:effectRef idx="0">
            <a:schemeClr val="accent6"/>
          </a:effectRef>
          <a:fontRef idx="minor">
            <a:schemeClr val="dk1"/>
          </a:fontRef>
        </p:style>
        <p:txBody>
          <a:bodyPr rtlCol="0" anchor="ctr">
            <a:noAutofit/>
          </a:bodyPr>
          <a:lstStyle/>
          <a:p>
            <a:pPr marL="0" indent="0" algn="ctr">
              <a:buNone/>
            </a:pPr>
            <a:r>
              <a:rPr lang="en-US" dirty="0"/>
              <a:t>private static void </a:t>
            </a:r>
            <a:r>
              <a:rPr lang="en-US" dirty="0" err="1"/>
              <a:t>insertDrink</a:t>
            </a:r>
            <a:r>
              <a:rPr lang="en-US" dirty="0"/>
              <a:t>(</a:t>
            </a:r>
            <a:r>
              <a:rPr lang="en-US" dirty="0" err="1"/>
              <a:t>SQLiteDatabase</a:t>
            </a:r>
            <a:r>
              <a:rPr lang="en-US" dirty="0"/>
              <a:t> </a:t>
            </a:r>
            <a:r>
              <a:rPr lang="en-US" dirty="0" err="1"/>
              <a:t>db,String</a:t>
            </a:r>
            <a:r>
              <a:rPr lang="en-US" dirty="0"/>
              <a:t> </a:t>
            </a:r>
            <a:r>
              <a:rPr lang="en-US" dirty="0" err="1"/>
              <a:t>name,String</a:t>
            </a:r>
            <a:r>
              <a:rPr lang="en-US" dirty="0"/>
              <a:t> description,</a:t>
            </a:r>
          </a:p>
          <a:p>
            <a:pPr marL="0" indent="0" algn="ctr">
              <a:buNone/>
            </a:pPr>
            <a:r>
              <a:rPr lang="en-US" dirty="0"/>
              <a:t>int </a:t>
            </a:r>
            <a:r>
              <a:rPr lang="en-US" dirty="0" err="1"/>
              <a:t>resourceId</a:t>
            </a:r>
            <a:r>
              <a:rPr lang="en-US" dirty="0"/>
              <a:t>) {</a:t>
            </a:r>
          </a:p>
          <a:p>
            <a:pPr marL="0" indent="0" algn="ctr">
              <a:buNone/>
            </a:pPr>
            <a:r>
              <a:rPr lang="en-US" dirty="0" err="1"/>
              <a:t>ContentValues</a:t>
            </a:r>
            <a:r>
              <a:rPr lang="en-US" dirty="0"/>
              <a:t> </a:t>
            </a:r>
            <a:r>
              <a:rPr lang="en-US" dirty="0" err="1"/>
              <a:t>drinkValues</a:t>
            </a:r>
            <a:r>
              <a:rPr lang="en-US" dirty="0"/>
              <a:t> = new </a:t>
            </a:r>
            <a:r>
              <a:rPr lang="en-US" dirty="0" err="1"/>
              <a:t>ContentValues</a:t>
            </a:r>
            <a:r>
              <a:rPr lang="en-US" dirty="0"/>
              <a:t>();</a:t>
            </a:r>
          </a:p>
          <a:p>
            <a:pPr marL="0" indent="0" algn="ctr">
              <a:buNone/>
            </a:pPr>
            <a:r>
              <a:rPr lang="en-US" dirty="0" err="1"/>
              <a:t>drinkValues.put</a:t>
            </a:r>
            <a:r>
              <a:rPr lang="en-US" dirty="0"/>
              <a:t>("NAME", name);</a:t>
            </a:r>
          </a:p>
          <a:p>
            <a:pPr marL="0" indent="0" algn="ctr">
              <a:buNone/>
            </a:pPr>
            <a:r>
              <a:rPr lang="en-US" dirty="0" err="1"/>
              <a:t>drinkValues.put</a:t>
            </a:r>
            <a:r>
              <a:rPr lang="en-US" dirty="0"/>
              <a:t>("DESCRIPTION", description);</a:t>
            </a:r>
          </a:p>
          <a:p>
            <a:pPr marL="0" indent="0" algn="ctr">
              <a:buNone/>
            </a:pPr>
            <a:r>
              <a:rPr lang="en-US" dirty="0" err="1"/>
              <a:t>drinkValues.put</a:t>
            </a:r>
            <a:r>
              <a:rPr lang="en-US" dirty="0"/>
              <a:t>("IMAGE_RESOURCE_ID", </a:t>
            </a:r>
            <a:r>
              <a:rPr lang="en-US" dirty="0" err="1"/>
              <a:t>resourceId</a:t>
            </a:r>
            <a:r>
              <a:rPr lang="en-US" dirty="0"/>
              <a:t>);</a:t>
            </a:r>
          </a:p>
          <a:p>
            <a:pPr marL="0" indent="0" algn="ctr">
              <a:buNone/>
            </a:pPr>
            <a:r>
              <a:rPr lang="en-US" dirty="0" err="1"/>
              <a:t>db.insert</a:t>
            </a:r>
            <a:r>
              <a:rPr lang="en-US" dirty="0"/>
              <a:t>("DRINK", null, </a:t>
            </a:r>
            <a:r>
              <a:rPr lang="en-US" dirty="0" err="1"/>
              <a:t>drinkValues</a:t>
            </a:r>
            <a:r>
              <a:rPr lang="en-US" dirty="0"/>
              <a:t>);</a:t>
            </a:r>
          </a:p>
          <a:p>
            <a:pPr marL="0" indent="0" algn="ctr">
              <a:buNone/>
            </a:pPr>
            <a:r>
              <a:rPr lang="en-US" dirty="0"/>
              <a:t>}</a:t>
            </a:r>
          </a:p>
          <a:p>
            <a:pPr marL="0" indent="0" algn="ctr">
              <a:buNone/>
            </a:pPr>
            <a:r>
              <a:rPr lang="en-US" dirty="0" err="1"/>
              <a:t>insertDrink</a:t>
            </a:r>
            <a:r>
              <a:rPr lang="en-US" dirty="0"/>
              <a:t>(</a:t>
            </a:r>
            <a:r>
              <a:rPr lang="en-US" dirty="0" err="1"/>
              <a:t>db</a:t>
            </a:r>
            <a:r>
              <a:rPr lang="en-US" dirty="0"/>
              <a:t>, "Latte", "Espresso and steamed milk", </a:t>
            </a:r>
            <a:r>
              <a:rPr lang="en-US" dirty="0" err="1"/>
              <a:t>R.drawable.latte</a:t>
            </a:r>
            <a:r>
              <a:rPr lang="en-US" dirty="0"/>
              <a:t>);</a:t>
            </a:r>
          </a:p>
          <a:p>
            <a:pPr marL="0" indent="0" algn="ctr">
              <a:buNone/>
            </a:pPr>
            <a:r>
              <a:rPr lang="en-US" dirty="0" err="1"/>
              <a:t>insertDrink</a:t>
            </a:r>
            <a:r>
              <a:rPr lang="en-US" dirty="0"/>
              <a:t>(</a:t>
            </a:r>
            <a:r>
              <a:rPr lang="en-US" dirty="0" err="1"/>
              <a:t>db</a:t>
            </a:r>
            <a:r>
              <a:rPr lang="en-US" dirty="0"/>
              <a:t>, "Cappuccino", "Espresso, hot milk and steamed-milk foam",</a:t>
            </a:r>
          </a:p>
          <a:p>
            <a:pPr marL="0" indent="0" algn="ctr">
              <a:buNone/>
            </a:pPr>
            <a:r>
              <a:rPr lang="en-US" dirty="0" err="1"/>
              <a:t>R.drawable.cappuccino</a:t>
            </a:r>
            <a:r>
              <a:rPr lang="en-US" dirty="0"/>
              <a:t>);</a:t>
            </a:r>
          </a:p>
          <a:p>
            <a:pPr marL="0" indent="0" algn="ctr">
              <a:buNone/>
            </a:pPr>
            <a:r>
              <a:rPr lang="en-US" dirty="0" err="1"/>
              <a:t>insertDrink</a:t>
            </a:r>
            <a:r>
              <a:rPr lang="en-US" dirty="0"/>
              <a:t>(</a:t>
            </a:r>
            <a:r>
              <a:rPr lang="en-US" dirty="0" err="1"/>
              <a:t>db</a:t>
            </a:r>
            <a:r>
              <a:rPr lang="en-US" dirty="0"/>
              <a:t>, "Filter", "Our best drip coffee", </a:t>
            </a:r>
            <a:r>
              <a:rPr lang="en-US" dirty="0" err="1"/>
              <a:t>R.drawable.filter</a:t>
            </a:r>
            <a:r>
              <a:rPr lang="en-US" dirty="0"/>
              <a:t>);</a:t>
            </a:r>
          </a:p>
        </p:txBody>
      </p:sp>
    </p:spTree>
    <p:extLst>
      <p:ext uri="{BB962C8B-B14F-4D97-AF65-F5344CB8AC3E}">
        <p14:creationId xmlns:p14="http://schemas.microsoft.com/office/powerpoint/2010/main" val="392419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1"/>
                </a:solidFill>
              </a:rPr>
              <a:t>3. SQLITE Databases</a:t>
            </a:r>
            <a:br>
              <a:rPr lang="en-US" sz="4400" b="1" dirty="0">
                <a:solidFill>
                  <a:schemeClr val="tx1"/>
                </a:solidFill>
              </a:rPr>
            </a:br>
            <a:endParaRPr lang="en-US" dirty="0"/>
          </a:p>
        </p:txBody>
      </p:sp>
      <p:sp>
        <p:nvSpPr>
          <p:cNvPr id="3" name="Content Placeholder 2"/>
          <p:cNvSpPr>
            <a:spLocks noGrp="1"/>
          </p:cNvSpPr>
          <p:nvPr>
            <p:ph idx="1"/>
          </p:nvPr>
        </p:nvSpPr>
        <p:spPr>
          <a:xfrm>
            <a:off x="1101962" y="1537252"/>
            <a:ext cx="8948872" cy="5088835"/>
          </a:xfrm>
        </p:spPr>
        <p:txBody>
          <a:bodyPr>
            <a:normAutofit fontScale="92500" lnSpcReduction="20000"/>
          </a:bodyPr>
          <a:lstStyle/>
          <a:p>
            <a:pPr marL="0" indent="0">
              <a:buFont typeface="Wingdings" panose="05000000000000000000" pitchFamily="2" charset="2"/>
              <a:buNone/>
            </a:pPr>
            <a:r>
              <a:rPr lang="en-US" sz="2200" dirty="0"/>
              <a:t>Topics Covered</a:t>
            </a:r>
          </a:p>
          <a:p>
            <a:pPr marL="285750" indent="-285750">
              <a:buFont typeface="Wingdings" panose="05000000000000000000" pitchFamily="2" charset="2"/>
              <a:buChar char="§"/>
            </a:pPr>
            <a:r>
              <a:rPr lang="en-US" sz="2200" dirty="0"/>
              <a:t>Overview of Storage in Android</a:t>
            </a:r>
          </a:p>
          <a:p>
            <a:pPr lvl="1">
              <a:buFont typeface="Wingdings" panose="05000000000000000000" pitchFamily="2" charset="2"/>
              <a:buChar char="§"/>
            </a:pPr>
            <a:r>
              <a:rPr lang="en-US" sz="2200" dirty="0"/>
              <a:t>Why </a:t>
            </a:r>
            <a:r>
              <a:rPr lang="en-US" sz="2200" dirty="0" err="1"/>
              <a:t>sqlite</a:t>
            </a:r>
            <a:endParaRPr lang="en-US" sz="2200" dirty="0"/>
          </a:p>
          <a:p>
            <a:pPr lvl="1">
              <a:buFont typeface="Wingdings" panose="05000000000000000000" pitchFamily="2" charset="2"/>
              <a:buChar char="§"/>
            </a:pPr>
            <a:r>
              <a:rPr lang="en-US" sz="2200" dirty="0" err="1"/>
              <a:t>Sqlite</a:t>
            </a:r>
            <a:r>
              <a:rPr lang="en-US" sz="2200" dirty="0"/>
              <a:t> classes</a:t>
            </a:r>
          </a:p>
          <a:p>
            <a:pPr lvl="1">
              <a:buFont typeface="Wingdings" panose="05000000000000000000" pitchFamily="2" charset="2"/>
              <a:buChar char="§"/>
            </a:pPr>
            <a:r>
              <a:rPr lang="en-US" sz="2200" dirty="0"/>
              <a:t>Storage class and data types</a:t>
            </a:r>
          </a:p>
          <a:p>
            <a:pPr>
              <a:buFont typeface="Wingdings" panose="05000000000000000000" pitchFamily="2" charset="2"/>
              <a:buChar char="§"/>
            </a:pPr>
            <a:r>
              <a:rPr lang="en-US" sz="2200" dirty="0"/>
              <a:t>Database </a:t>
            </a:r>
          </a:p>
          <a:p>
            <a:pPr lvl="1">
              <a:buFont typeface="Arial" panose="020B0604020202020204" pitchFamily="34" charset="0"/>
              <a:buChar char="•"/>
            </a:pPr>
            <a:r>
              <a:rPr lang="en-US" sz="2200" dirty="0"/>
              <a:t>Create database</a:t>
            </a:r>
          </a:p>
          <a:p>
            <a:pPr lvl="1">
              <a:buFont typeface="Arial" panose="020B0604020202020204" pitchFamily="34" charset="0"/>
              <a:buChar char="•"/>
            </a:pPr>
            <a:r>
              <a:rPr lang="en-US" sz="2200" dirty="0"/>
              <a:t>Insert data into database</a:t>
            </a:r>
          </a:p>
          <a:p>
            <a:pPr lvl="1">
              <a:buFont typeface="Arial" panose="020B0604020202020204" pitchFamily="34" charset="0"/>
              <a:buChar char="•"/>
            </a:pPr>
            <a:r>
              <a:rPr lang="en-US" sz="2200" dirty="0"/>
              <a:t>Update and Delete data</a:t>
            </a:r>
          </a:p>
          <a:p>
            <a:pPr>
              <a:buFont typeface="Wingdings" panose="05000000000000000000" pitchFamily="2" charset="2"/>
              <a:buChar char="§"/>
            </a:pPr>
            <a:r>
              <a:rPr lang="en-US" sz="2200" dirty="0"/>
              <a:t>Retrieve information </a:t>
            </a:r>
          </a:p>
          <a:p>
            <a:pPr lvl="1">
              <a:buFont typeface="Wingdings" panose="05000000000000000000" pitchFamily="2" charset="2"/>
              <a:buChar char="§"/>
            </a:pPr>
            <a:r>
              <a:rPr lang="en-US" sz="2000" dirty="0"/>
              <a:t>Get reference to database</a:t>
            </a:r>
          </a:p>
          <a:p>
            <a:pPr lvl="1">
              <a:buFont typeface="Wingdings" panose="05000000000000000000" pitchFamily="2" charset="2"/>
              <a:buChar char="§"/>
            </a:pPr>
            <a:r>
              <a:rPr lang="en-US" sz="2000" dirty="0"/>
              <a:t>Get data from the database(cursor)</a:t>
            </a:r>
          </a:p>
          <a:p>
            <a:pPr lvl="1">
              <a:buFont typeface="Wingdings" panose="05000000000000000000" pitchFamily="2" charset="2"/>
              <a:buChar char="§"/>
            </a:pPr>
            <a:r>
              <a:rPr lang="en-US" sz="2000" dirty="0"/>
              <a:t>Return records</a:t>
            </a:r>
          </a:p>
          <a:p>
            <a:pPr>
              <a:buFont typeface="Arial" panose="020B0604020202020204" pitchFamily="34" charset="0"/>
              <a:buChar char="•"/>
            </a:pPr>
            <a:endParaRPr lang="en-US" sz="3000" dirty="0"/>
          </a:p>
          <a:p>
            <a:pPr marL="457200" lvl="1" indent="0">
              <a:buNone/>
            </a:pPr>
            <a:endParaRPr lang="en-US" sz="3000" dirty="0"/>
          </a:p>
          <a:p>
            <a:pPr marL="0" indent="0">
              <a:buNone/>
            </a:pPr>
            <a:endParaRPr lang="en-US" sz="3000" dirty="0"/>
          </a:p>
          <a:p>
            <a:pPr marL="0" indent="0">
              <a:buNone/>
            </a:pPr>
            <a:endParaRPr lang="en-US" sz="3000" dirty="0"/>
          </a:p>
          <a:p>
            <a:pPr>
              <a:buFont typeface="Wingdings" panose="05000000000000000000" pitchFamily="2" charset="2"/>
              <a:buChar char="§"/>
            </a:pPr>
            <a:endParaRPr lang="en-US" sz="2600" dirty="0"/>
          </a:p>
          <a:p>
            <a:endParaRPr lang="en-US" dirty="0"/>
          </a:p>
        </p:txBody>
      </p:sp>
    </p:spTree>
    <p:extLst>
      <p:ext uri="{BB962C8B-B14F-4D97-AF65-F5344CB8AC3E}">
        <p14:creationId xmlns:p14="http://schemas.microsoft.com/office/powerpoint/2010/main" val="22964495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B50E1-4334-475A-A630-EC4101B2A4EB}"/>
              </a:ext>
            </a:extLst>
          </p:cNvPr>
          <p:cNvSpPr>
            <a:spLocks noGrp="1"/>
          </p:cNvSpPr>
          <p:nvPr>
            <p:ph type="title"/>
          </p:nvPr>
        </p:nvSpPr>
        <p:spPr/>
        <p:txBody>
          <a:bodyPr/>
          <a:lstStyle/>
          <a:p>
            <a:r>
              <a:rPr lang="en-US" dirty="0"/>
              <a:t>Update() method</a:t>
            </a:r>
          </a:p>
        </p:txBody>
      </p:sp>
      <p:sp>
        <p:nvSpPr>
          <p:cNvPr id="3" name="Content Placeholder 2">
            <a:extLst>
              <a:ext uri="{FF2B5EF4-FFF2-40B4-BE49-F238E27FC236}">
                <a16:creationId xmlns:a16="http://schemas.microsoft.com/office/drawing/2014/main" id="{3018EA64-6F01-4E32-8BD6-5EB99E2A3D3A}"/>
              </a:ext>
            </a:extLst>
          </p:cNvPr>
          <p:cNvSpPr>
            <a:spLocks noGrp="1"/>
          </p:cNvSpPr>
          <p:nvPr>
            <p:ph idx="1"/>
          </p:nvPr>
        </p:nvSpPr>
        <p:spPr>
          <a:xfrm>
            <a:off x="1103312" y="1550504"/>
            <a:ext cx="8946541" cy="4697895"/>
          </a:xfrm>
        </p:spPr>
        <p:txBody>
          <a:bodyPr/>
          <a:lstStyle/>
          <a:p>
            <a:r>
              <a:rPr lang="en-US" dirty="0"/>
              <a:t>The update() method lets you update records in the database, and returns the number of records it’s updated</a:t>
            </a:r>
          </a:p>
          <a:p>
            <a:r>
              <a:rPr lang="en-US" dirty="0"/>
              <a:t>To use the update() method, you specify the table you want to update records in, the </a:t>
            </a:r>
            <a:r>
              <a:rPr lang="en-US" dirty="0" err="1"/>
              <a:t>ContentValues</a:t>
            </a:r>
            <a:r>
              <a:rPr lang="en-US" dirty="0"/>
              <a:t> object that contains the values you want to update, and the conditions for updating them.</a:t>
            </a:r>
          </a:p>
          <a:p>
            <a:r>
              <a:rPr lang="en-US" dirty="0"/>
              <a:t>This code will change the value of the DESCRIPTION column to “Tasty” where the name of the drink is “Latte”:</a:t>
            </a:r>
          </a:p>
        </p:txBody>
      </p:sp>
      <p:sp>
        <p:nvSpPr>
          <p:cNvPr id="4" name="Rectangle 3">
            <a:extLst>
              <a:ext uri="{FF2B5EF4-FFF2-40B4-BE49-F238E27FC236}">
                <a16:creationId xmlns:a16="http://schemas.microsoft.com/office/drawing/2014/main" id="{F3BEC13C-8976-453D-B866-F1739C989822}"/>
              </a:ext>
            </a:extLst>
          </p:cNvPr>
          <p:cNvSpPr/>
          <p:nvPr/>
        </p:nvSpPr>
        <p:spPr>
          <a:xfrm>
            <a:off x="1775791" y="4002157"/>
            <a:ext cx="8014982" cy="22462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ContentValues</a:t>
            </a:r>
            <a:r>
              <a:rPr lang="en-US" dirty="0"/>
              <a:t> </a:t>
            </a:r>
            <a:r>
              <a:rPr lang="en-US" dirty="0" err="1"/>
              <a:t>drinkValues</a:t>
            </a:r>
            <a:r>
              <a:rPr lang="en-US" dirty="0"/>
              <a:t> = new </a:t>
            </a:r>
            <a:r>
              <a:rPr lang="en-US" dirty="0" err="1"/>
              <a:t>ContentValues</a:t>
            </a:r>
            <a:r>
              <a:rPr lang="en-US" dirty="0"/>
              <a:t>();</a:t>
            </a:r>
          </a:p>
          <a:p>
            <a:pPr algn="ctr"/>
            <a:r>
              <a:rPr lang="en-US" dirty="0" err="1"/>
              <a:t>drinkValues.put</a:t>
            </a:r>
            <a:r>
              <a:rPr lang="en-US" dirty="0"/>
              <a:t>("DESCRIPTION", "Tasty");</a:t>
            </a:r>
          </a:p>
          <a:p>
            <a:pPr algn="ctr"/>
            <a:r>
              <a:rPr lang="en-US" dirty="0" err="1"/>
              <a:t>db.update</a:t>
            </a:r>
            <a:r>
              <a:rPr lang="en-US" dirty="0"/>
              <a:t>("DRINK",</a:t>
            </a:r>
          </a:p>
          <a:p>
            <a:pPr algn="ctr"/>
            <a:r>
              <a:rPr lang="en-US" dirty="0" err="1"/>
              <a:t>drinkValues</a:t>
            </a:r>
            <a:r>
              <a:rPr lang="en-US" dirty="0"/>
              <a:t>,</a:t>
            </a:r>
          </a:p>
          <a:p>
            <a:pPr algn="ctr"/>
            <a:r>
              <a:rPr lang="en-US" dirty="0"/>
              <a:t>"NAME = ?",</a:t>
            </a:r>
          </a:p>
          <a:p>
            <a:pPr algn="ctr"/>
            <a:r>
              <a:rPr lang="en-US" dirty="0"/>
              <a:t>new String[] {"Latte"});</a:t>
            </a:r>
          </a:p>
        </p:txBody>
      </p:sp>
    </p:spTree>
    <p:extLst>
      <p:ext uri="{BB962C8B-B14F-4D97-AF65-F5344CB8AC3E}">
        <p14:creationId xmlns:p14="http://schemas.microsoft.com/office/powerpoint/2010/main" val="13171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F6514-0B2C-4F81-8593-A81341B728F1}"/>
              </a:ext>
            </a:extLst>
          </p:cNvPr>
          <p:cNvSpPr>
            <a:spLocks noGrp="1"/>
          </p:cNvSpPr>
          <p:nvPr>
            <p:ph type="title"/>
          </p:nvPr>
        </p:nvSpPr>
        <p:spPr/>
        <p:txBody>
          <a:bodyPr/>
          <a:lstStyle/>
          <a:p>
            <a:r>
              <a:rPr lang="en-US" dirty="0"/>
              <a:t>Apply condition to Multiple column</a:t>
            </a:r>
          </a:p>
        </p:txBody>
      </p:sp>
      <p:sp>
        <p:nvSpPr>
          <p:cNvPr id="4" name="Content Placeholder 3">
            <a:extLst>
              <a:ext uri="{FF2B5EF4-FFF2-40B4-BE49-F238E27FC236}">
                <a16:creationId xmlns:a16="http://schemas.microsoft.com/office/drawing/2014/main" id="{AC52968A-39F5-4AE4-9E9C-AEC74A5DD6C2}"/>
              </a:ext>
            </a:extLst>
          </p:cNvPr>
          <p:cNvSpPr>
            <a:spLocks noGrp="1"/>
          </p:cNvSpPr>
          <p:nvPr>
            <p:ph idx="1"/>
          </p:nvPr>
        </p:nvSpPr>
        <p:spPr>
          <a:xfrm>
            <a:off x="1103313" y="1497496"/>
            <a:ext cx="8947150" cy="4750904"/>
          </a:xfrm>
          <a:prstGeom prst="rect">
            <a:avLst/>
          </a:prstGeom>
        </p:spPr>
        <p:style>
          <a:lnRef idx="2">
            <a:schemeClr val="accent6"/>
          </a:lnRef>
          <a:fillRef idx="1">
            <a:schemeClr val="lt1"/>
          </a:fillRef>
          <a:effectRef idx="0">
            <a:schemeClr val="accent6"/>
          </a:effectRef>
          <a:fontRef idx="minor">
            <a:schemeClr val="dk1"/>
          </a:fontRef>
        </p:style>
        <p:txBody>
          <a:bodyPr rtlCol="0" anchor="ctr">
            <a:normAutofit/>
          </a:bodyPr>
          <a:lstStyle/>
          <a:p>
            <a:pPr marL="0" indent="0" algn="ctr">
              <a:buNone/>
            </a:pPr>
            <a:r>
              <a:rPr lang="en-US" sz="1600" dirty="0" err="1"/>
              <a:t>db.update</a:t>
            </a:r>
            <a:r>
              <a:rPr lang="en-US" sz="1600" dirty="0"/>
              <a:t>("DRINK",</a:t>
            </a:r>
          </a:p>
          <a:p>
            <a:pPr marL="0" indent="0" algn="ctr">
              <a:buNone/>
            </a:pPr>
            <a:r>
              <a:rPr lang="en-US" sz="1600" dirty="0" err="1"/>
              <a:t>drinkValues</a:t>
            </a:r>
            <a:r>
              <a:rPr lang="en-US" sz="1600" dirty="0"/>
              <a:t>,</a:t>
            </a:r>
          </a:p>
          <a:p>
            <a:pPr marL="0" indent="0" algn="ctr">
              <a:buNone/>
            </a:pPr>
            <a:r>
              <a:rPr lang="en-US" sz="1600" dirty="0"/>
              <a:t>"NAME = ? OR DESCRIPTION = ?",</a:t>
            </a:r>
          </a:p>
          <a:p>
            <a:pPr marL="0" indent="0" algn="ctr">
              <a:buNone/>
            </a:pPr>
            <a:r>
              <a:rPr lang="en-US" sz="1600" dirty="0"/>
              <a:t>new String[] {"Latte", "Our best drip coffee"});</a:t>
            </a:r>
          </a:p>
          <a:p>
            <a:pPr marL="0" indent="0" algn="ctr">
              <a:buNone/>
            </a:pPr>
            <a:r>
              <a:rPr lang="en-US" sz="1600" dirty="0"/>
              <a:t>N.B The condition values must be Strings, even if the column you’re</a:t>
            </a:r>
          </a:p>
          <a:p>
            <a:pPr marL="0" indent="0" algn="ctr">
              <a:buNone/>
            </a:pPr>
            <a:r>
              <a:rPr lang="en-US" sz="1600" dirty="0"/>
              <a:t>applying the condition to contains some other type of data. As an</a:t>
            </a:r>
          </a:p>
          <a:p>
            <a:pPr marL="0" indent="0" algn="ctr">
              <a:buNone/>
            </a:pPr>
            <a:r>
              <a:rPr lang="en-US" sz="1600" dirty="0"/>
              <a:t>example, here’s how you’d update DRINK records where the _id</a:t>
            </a:r>
          </a:p>
          <a:p>
            <a:pPr marL="0" indent="0" algn="ctr">
              <a:buNone/>
            </a:pPr>
            <a:r>
              <a:rPr lang="en-US" sz="1600" dirty="0"/>
              <a:t>(numeric) is 1:</a:t>
            </a:r>
          </a:p>
          <a:p>
            <a:pPr marL="0" indent="0" algn="ctr">
              <a:buNone/>
            </a:pPr>
            <a:r>
              <a:rPr lang="en-US" sz="1600" dirty="0" err="1"/>
              <a:t>db.update</a:t>
            </a:r>
            <a:r>
              <a:rPr lang="en-US" sz="1600" dirty="0"/>
              <a:t>("DRINK",</a:t>
            </a:r>
          </a:p>
          <a:p>
            <a:pPr marL="0" indent="0" algn="ctr">
              <a:buNone/>
            </a:pPr>
            <a:r>
              <a:rPr lang="en-US" sz="1600" dirty="0" err="1"/>
              <a:t>drinkValues</a:t>
            </a:r>
            <a:r>
              <a:rPr lang="en-US" sz="1600" dirty="0"/>
              <a:t>,</a:t>
            </a:r>
          </a:p>
          <a:p>
            <a:pPr marL="0" indent="0" algn="ctr">
              <a:buNone/>
            </a:pPr>
            <a:r>
              <a:rPr lang="en-US" sz="1600" dirty="0"/>
              <a:t>"_id = ?",</a:t>
            </a:r>
          </a:p>
          <a:p>
            <a:pPr marL="0" indent="0" algn="ctr">
              <a:buNone/>
            </a:pPr>
            <a:r>
              <a:rPr lang="en-US" sz="1600" dirty="0"/>
              <a:t>new String[] {</a:t>
            </a:r>
            <a:r>
              <a:rPr lang="en-US" sz="1600" dirty="0" err="1"/>
              <a:t>Integer.toString</a:t>
            </a:r>
            <a:r>
              <a:rPr lang="en-US" sz="1600" dirty="0"/>
              <a:t>(1)});</a:t>
            </a:r>
          </a:p>
        </p:txBody>
      </p:sp>
    </p:spTree>
    <p:extLst>
      <p:ext uri="{BB962C8B-B14F-4D97-AF65-F5344CB8AC3E}">
        <p14:creationId xmlns:p14="http://schemas.microsoft.com/office/powerpoint/2010/main" val="2571001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326CD-4B2A-487D-9709-AA0B06FBB026}"/>
              </a:ext>
            </a:extLst>
          </p:cNvPr>
          <p:cNvSpPr>
            <a:spLocks noGrp="1"/>
          </p:cNvSpPr>
          <p:nvPr>
            <p:ph type="title"/>
          </p:nvPr>
        </p:nvSpPr>
        <p:spPr/>
        <p:txBody>
          <a:bodyPr/>
          <a:lstStyle/>
          <a:p>
            <a:r>
              <a:rPr lang="en-US" dirty="0"/>
              <a:t>Delete() method</a:t>
            </a:r>
          </a:p>
        </p:txBody>
      </p:sp>
      <p:sp>
        <p:nvSpPr>
          <p:cNvPr id="3" name="Content Placeholder 2">
            <a:extLst>
              <a:ext uri="{FF2B5EF4-FFF2-40B4-BE49-F238E27FC236}">
                <a16:creationId xmlns:a16="http://schemas.microsoft.com/office/drawing/2014/main" id="{A5319936-5FCD-487C-B013-6A9D35C42394}"/>
              </a:ext>
            </a:extLst>
          </p:cNvPr>
          <p:cNvSpPr>
            <a:spLocks noGrp="1"/>
          </p:cNvSpPr>
          <p:nvPr>
            <p:ph idx="1"/>
          </p:nvPr>
        </p:nvSpPr>
        <p:spPr/>
        <p:txBody>
          <a:bodyPr/>
          <a:lstStyle/>
          <a:p>
            <a:r>
              <a:rPr lang="en-US" dirty="0"/>
              <a:t>You delete records using the </a:t>
            </a:r>
            <a:r>
              <a:rPr lang="en-US" dirty="0" err="1"/>
              <a:t>SQLiteDatabase</a:t>
            </a:r>
            <a:r>
              <a:rPr lang="en-US" dirty="0"/>
              <a:t> delete() method</a:t>
            </a:r>
          </a:p>
          <a:p>
            <a:r>
              <a:rPr lang="en-US" dirty="0"/>
              <a:t>This code will delete all records from the DRINK table where the name of the drink is “Latte”:</a:t>
            </a:r>
          </a:p>
        </p:txBody>
      </p:sp>
      <p:sp>
        <p:nvSpPr>
          <p:cNvPr id="5" name="Rectangle 4">
            <a:extLst>
              <a:ext uri="{FF2B5EF4-FFF2-40B4-BE49-F238E27FC236}">
                <a16:creationId xmlns:a16="http://schemas.microsoft.com/office/drawing/2014/main" id="{F53CED51-A0FA-4ECD-B496-220E35E8D5AF}"/>
              </a:ext>
            </a:extLst>
          </p:cNvPr>
          <p:cNvSpPr/>
          <p:nvPr/>
        </p:nvSpPr>
        <p:spPr>
          <a:xfrm>
            <a:off x="1775791" y="3286539"/>
            <a:ext cx="8014982" cy="194807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db.delete</a:t>
            </a:r>
            <a:r>
              <a:rPr lang="en-US" dirty="0"/>
              <a:t>("DRINK",</a:t>
            </a:r>
          </a:p>
          <a:p>
            <a:pPr algn="ctr"/>
            <a:r>
              <a:rPr lang="en-US" dirty="0"/>
              <a:t>"NAME = ?",</a:t>
            </a:r>
          </a:p>
          <a:p>
            <a:pPr algn="ctr"/>
            <a:r>
              <a:rPr lang="en-US" dirty="0"/>
              <a:t>new String[] {"Latte"});</a:t>
            </a:r>
          </a:p>
        </p:txBody>
      </p:sp>
    </p:spTree>
    <p:extLst>
      <p:ext uri="{BB962C8B-B14F-4D97-AF65-F5344CB8AC3E}">
        <p14:creationId xmlns:p14="http://schemas.microsoft.com/office/powerpoint/2010/main" val="2168149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414DC-8A61-4CA4-9DFE-3A95092206AB}"/>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E3FA69B7-8243-4872-B577-0E3A15786577}"/>
              </a:ext>
            </a:extLst>
          </p:cNvPr>
          <p:cNvSpPr>
            <a:spLocks noGrp="1"/>
          </p:cNvSpPr>
          <p:nvPr>
            <p:ph idx="1"/>
          </p:nvPr>
        </p:nvSpPr>
        <p:spPr>
          <a:xfrm>
            <a:off x="781878" y="1431235"/>
            <a:ext cx="9267975" cy="4797287"/>
          </a:xfrm>
        </p:spPr>
        <p:txBody>
          <a:bodyPr/>
          <a:lstStyle/>
          <a:p>
            <a:r>
              <a:rPr lang="en-US" dirty="0"/>
              <a:t>The </a:t>
            </a:r>
            <a:r>
              <a:rPr lang="en-US" dirty="0" err="1"/>
              <a:t>onCreate</a:t>
            </a:r>
            <a:r>
              <a:rPr lang="en-US" dirty="0"/>
              <a:t>() method will make sure that all new users get the new column.</a:t>
            </a:r>
          </a:p>
          <a:p>
            <a:r>
              <a:rPr lang="en-US" dirty="0"/>
              <a:t>The </a:t>
            </a:r>
            <a:r>
              <a:rPr lang="en-US" dirty="0" err="1"/>
              <a:t>onUpgrade</a:t>
            </a:r>
            <a:r>
              <a:rPr lang="en-US" dirty="0"/>
              <a:t>() method will make sure that all existing users get it too.</a:t>
            </a:r>
          </a:p>
          <a:p>
            <a:pPr marL="0" indent="0">
              <a:buNone/>
            </a:pPr>
            <a:r>
              <a:rPr lang="en-US" dirty="0"/>
              <a:t>                       upgrade on the database can be taken due to</a:t>
            </a:r>
          </a:p>
          <a:p>
            <a:pPr>
              <a:buFont typeface="Wingdings" panose="05000000000000000000" pitchFamily="2" charset="2"/>
              <a:buChar char="v"/>
            </a:pPr>
            <a:r>
              <a:rPr lang="en-US" dirty="0">
                <a:solidFill>
                  <a:schemeClr val="accent3"/>
                </a:solidFill>
              </a:rPr>
              <a:t>Change the database records</a:t>
            </a:r>
            <a:r>
              <a:rPr lang="en-US" dirty="0"/>
              <a:t>. We may want to add more records when you upgrade the database, or update or delete the records that are already there.</a:t>
            </a:r>
          </a:p>
          <a:p>
            <a:pPr>
              <a:buFont typeface="Wingdings" panose="05000000000000000000" pitchFamily="2" charset="2"/>
              <a:buChar char="v"/>
            </a:pPr>
            <a:r>
              <a:rPr lang="en-US" dirty="0">
                <a:solidFill>
                  <a:schemeClr val="accent3"/>
                </a:solidFill>
              </a:rPr>
              <a:t>Change the database structure</a:t>
            </a:r>
            <a:r>
              <a:rPr lang="en-US" dirty="0"/>
              <a:t>. We may also want to add columns to existing tables, rename tables, or remove tables completely.</a:t>
            </a:r>
          </a:p>
        </p:txBody>
      </p:sp>
    </p:spTree>
    <p:extLst>
      <p:ext uri="{BB962C8B-B14F-4D97-AF65-F5344CB8AC3E}">
        <p14:creationId xmlns:p14="http://schemas.microsoft.com/office/powerpoint/2010/main" val="2315538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99D2-2F54-471F-AD5F-D06D8F287A73}"/>
              </a:ext>
            </a:extLst>
          </p:cNvPr>
          <p:cNvSpPr>
            <a:spLocks noGrp="1"/>
          </p:cNvSpPr>
          <p:nvPr>
            <p:ph type="title"/>
          </p:nvPr>
        </p:nvSpPr>
        <p:spPr/>
        <p:txBody>
          <a:bodyPr/>
          <a:lstStyle/>
          <a:p>
            <a:r>
              <a:rPr lang="en-US" dirty="0" err="1"/>
              <a:t>E.g</a:t>
            </a:r>
            <a:r>
              <a:rPr lang="en-US" dirty="0"/>
              <a:t> [update the structure of DB]</a:t>
            </a:r>
          </a:p>
        </p:txBody>
      </p:sp>
      <p:sp>
        <p:nvSpPr>
          <p:cNvPr id="3" name="Content Placeholder 2">
            <a:extLst>
              <a:ext uri="{FF2B5EF4-FFF2-40B4-BE49-F238E27FC236}">
                <a16:creationId xmlns:a16="http://schemas.microsoft.com/office/drawing/2014/main" id="{27F49EC5-ECAF-4EDE-9A09-BAB22927BC7E}"/>
              </a:ext>
            </a:extLst>
          </p:cNvPr>
          <p:cNvSpPr>
            <a:spLocks noGrp="1"/>
          </p:cNvSpPr>
          <p:nvPr>
            <p:ph idx="1"/>
          </p:nvPr>
        </p:nvSpPr>
        <p:spPr>
          <a:xfrm>
            <a:off x="1103312" y="1457740"/>
            <a:ext cx="9591192" cy="4790660"/>
          </a:xfrm>
        </p:spPr>
        <p:txBody>
          <a:bodyPr>
            <a:normAutofit fontScale="85000" lnSpcReduction="20000"/>
          </a:bodyPr>
          <a:lstStyle/>
          <a:p>
            <a:r>
              <a:rPr lang="en-US" dirty="0"/>
              <a:t>Class …. extends </a:t>
            </a:r>
            <a:r>
              <a:rPr lang="en-US" dirty="0" err="1"/>
              <a:t>SQLiteOpenHelper</a:t>
            </a:r>
            <a:r>
              <a:rPr lang="en-US" dirty="0"/>
              <a:t>{</a:t>
            </a:r>
          </a:p>
          <a:p>
            <a:pPr marL="0" indent="0">
              <a:buNone/>
            </a:pPr>
            <a:r>
              <a:rPr lang="en-US" dirty="0"/>
              <a:t>                      private static final String DB_NAME = “Caffe"; // the name of our database</a:t>
            </a:r>
          </a:p>
          <a:p>
            <a:pPr marL="0" indent="0">
              <a:buNone/>
            </a:pPr>
            <a:r>
              <a:rPr lang="en-US" dirty="0"/>
              <a:t>private static final int DB_VERSION = 2; // the version of the database </a:t>
            </a:r>
          </a:p>
          <a:p>
            <a:pPr marL="0" indent="0">
              <a:buNone/>
            </a:pPr>
            <a:r>
              <a:rPr lang="en-US" dirty="0"/>
              <a:t>             ….(Context context){ ----------</a:t>
            </a:r>
            <a:r>
              <a:rPr lang="en-US" dirty="0">
                <a:sym typeface="Wingdings" panose="05000000000000000000" pitchFamily="2" charset="2"/>
              </a:rPr>
              <a:t> Constructor</a:t>
            </a:r>
          </a:p>
          <a:p>
            <a:pPr marL="0" indent="0">
              <a:buNone/>
            </a:pPr>
            <a:r>
              <a:rPr lang="en-US" dirty="0">
                <a:sym typeface="Wingdings" panose="05000000000000000000" pitchFamily="2" charset="2"/>
              </a:rPr>
              <a:t>                            super(context, DB_NAME, null, DB_VERSION);</a:t>
            </a:r>
          </a:p>
          <a:p>
            <a:pPr marL="0" indent="0">
              <a:buNone/>
            </a:pPr>
            <a:r>
              <a:rPr lang="en-US" dirty="0">
                <a:sym typeface="Wingdings" panose="05000000000000000000" pitchFamily="2" charset="2"/>
              </a:rPr>
              <a:t>                      }</a:t>
            </a:r>
          </a:p>
          <a:p>
            <a:pPr marL="0" indent="0">
              <a:buNone/>
            </a:pPr>
            <a:r>
              <a:rPr lang="en-US" dirty="0"/>
              <a:t>@Override</a:t>
            </a:r>
          </a:p>
          <a:p>
            <a:pPr marL="0" indent="0">
              <a:buNone/>
            </a:pPr>
            <a:r>
              <a:rPr lang="en-US" dirty="0"/>
              <a:t>public void </a:t>
            </a:r>
            <a:r>
              <a:rPr lang="en-US" dirty="0" err="1"/>
              <a:t>onCreate</a:t>
            </a:r>
            <a:r>
              <a:rPr lang="en-US" dirty="0"/>
              <a:t>(</a:t>
            </a:r>
            <a:r>
              <a:rPr lang="en-US" dirty="0" err="1"/>
              <a:t>SQLiteDatabase</a:t>
            </a:r>
            <a:r>
              <a:rPr lang="en-US" dirty="0"/>
              <a:t> </a:t>
            </a:r>
            <a:r>
              <a:rPr lang="en-US" dirty="0" err="1"/>
              <a:t>db</a:t>
            </a:r>
            <a:r>
              <a:rPr lang="en-US" dirty="0"/>
              <a:t>){</a:t>
            </a:r>
          </a:p>
          <a:p>
            <a:pPr marL="0" indent="0">
              <a:buNone/>
            </a:pPr>
            <a:r>
              <a:rPr lang="en-US" dirty="0"/>
              <a:t>              </a:t>
            </a:r>
            <a:r>
              <a:rPr lang="en-US" dirty="0" err="1"/>
              <a:t>updateMyDatabase</a:t>
            </a:r>
            <a:r>
              <a:rPr lang="en-US" dirty="0"/>
              <a:t>(</a:t>
            </a:r>
            <a:r>
              <a:rPr lang="en-US" dirty="0" err="1"/>
              <a:t>db</a:t>
            </a:r>
            <a:r>
              <a:rPr lang="en-US" dirty="0"/>
              <a:t>, 0, DB_VERSION);</a:t>
            </a:r>
          </a:p>
          <a:p>
            <a:pPr marL="0" indent="0">
              <a:buNone/>
            </a:pPr>
            <a:r>
              <a:rPr lang="en-US" dirty="0"/>
              <a:t>}</a:t>
            </a:r>
          </a:p>
          <a:p>
            <a:pPr marL="0" indent="0">
              <a:buNone/>
            </a:pPr>
            <a:r>
              <a:rPr lang="en-US" dirty="0"/>
              <a:t>@Override</a:t>
            </a:r>
          </a:p>
          <a:p>
            <a:pPr marL="0" indent="0">
              <a:buNone/>
            </a:pPr>
            <a:r>
              <a:rPr lang="en-US" dirty="0"/>
              <a:t>public void </a:t>
            </a:r>
            <a:r>
              <a:rPr lang="en-US" dirty="0" err="1"/>
              <a:t>onUpgrade</a:t>
            </a:r>
            <a:r>
              <a:rPr lang="en-US" dirty="0"/>
              <a:t>(</a:t>
            </a:r>
            <a:r>
              <a:rPr lang="en-US" dirty="0" err="1"/>
              <a:t>SQLiteDatabase</a:t>
            </a:r>
            <a:r>
              <a:rPr lang="en-US" dirty="0"/>
              <a:t> </a:t>
            </a:r>
            <a:r>
              <a:rPr lang="en-US" dirty="0" err="1"/>
              <a:t>db</a:t>
            </a:r>
            <a:r>
              <a:rPr lang="en-US" dirty="0"/>
              <a:t>, int </a:t>
            </a:r>
            <a:r>
              <a:rPr lang="en-US" dirty="0" err="1"/>
              <a:t>oldVersion</a:t>
            </a:r>
            <a:r>
              <a:rPr lang="en-US" dirty="0"/>
              <a:t>, int </a:t>
            </a:r>
            <a:r>
              <a:rPr lang="en-US" dirty="0" err="1"/>
              <a:t>newVersion</a:t>
            </a:r>
            <a:r>
              <a:rPr lang="en-US" dirty="0"/>
              <a:t>) {</a:t>
            </a:r>
          </a:p>
          <a:p>
            <a:pPr marL="0" indent="0">
              <a:buNone/>
            </a:pPr>
            <a:r>
              <a:rPr lang="en-US" dirty="0" err="1"/>
              <a:t>updateMyDatabase</a:t>
            </a:r>
            <a:r>
              <a:rPr lang="en-US" dirty="0"/>
              <a:t>(</a:t>
            </a:r>
            <a:r>
              <a:rPr lang="en-US" dirty="0" err="1"/>
              <a:t>db</a:t>
            </a:r>
            <a:r>
              <a:rPr lang="en-US" dirty="0"/>
              <a:t>, </a:t>
            </a:r>
            <a:r>
              <a:rPr lang="en-US" dirty="0" err="1"/>
              <a:t>oldVersion</a:t>
            </a:r>
            <a:r>
              <a:rPr lang="en-US" dirty="0"/>
              <a:t>, </a:t>
            </a:r>
            <a:r>
              <a:rPr lang="en-US" dirty="0" err="1"/>
              <a:t>newVersion</a:t>
            </a:r>
            <a:r>
              <a:rPr lang="en-US" dirty="0"/>
              <a:t>);</a:t>
            </a:r>
          </a:p>
          <a:p>
            <a:pPr marL="0" indent="0">
              <a:buNone/>
            </a:pPr>
            <a:r>
              <a:rPr lang="en-US" dirty="0"/>
              <a:t>}</a:t>
            </a:r>
          </a:p>
        </p:txBody>
      </p:sp>
    </p:spTree>
    <p:extLst>
      <p:ext uri="{BB962C8B-B14F-4D97-AF65-F5344CB8AC3E}">
        <p14:creationId xmlns:p14="http://schemas.microsoft.com/office/powerpoint/2010/main" val="218173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FB3B5-2176-458C-8DCD-965A11B70F6A}"/>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C4A09EFC-844C-4592-A3CA-F27E4C757982}"/>
              </a:ext>
            </a:extLst>
          </p:cNvPr>
          <p:cNvSpPr>
            <a:spLocks noGrp="1"/>
          </p:cNvSpPr>
          <p:nvPr>
            <p:ph idx="1"/>
          </p:nvPr>
        </p:nvSpPr>
        <p:spPr>
          <a:xfrm>
            <a:off x="861391" y="1457740"/>
            <a:ext cx="10177670" cy="4790660"/>
          </a:xfrm>
        </p:spPr>
        <p:txBody>
          <a:bodyPr>
            <a:normAutofit fontScale="77500" lnSpcReduction="20000"/>
          </a:bodyPr>
          <a:lstStyle/>
          <a:p>
            <a:r>
              <a:rPr lang="en-US" dirty="0"/>
              <a:t>private void </a:t>
            </a:r>
            <a:r>
              <a:rPr lang="en-US" dirty="0" err="1"/>
              <a:t>updateMyDatabase</a:t>
            </a:r>
            <a:r>
              <a:rPr lang="en-US" dirty="0"/>
              <a:t>(</a:t>
            </a:r>
            <a:r>
              <a:rPr lang="en-US" dirty="0" err="1"/>
              <a:t>SQLiteDatabase</a:t>
            </a:r>
            <a:r>
              <a:rPr lang="en-US" dirty="0"/>
              <a:t> </a:t>
            </a:r>
            <a:r>
              <a:rPr lang="en-US" dirty="0" err="1"/>
              <a:t>db</a:t>
            </a:r>
            <a:r>
              <a:rPr lang="en-US" dirty="0"/>
              <a:t>, int </a:t>
            </a:r>
            <a:r>
              <a:rPr lang="en-US" dirty="0" err="1"/>
              <a:t>oldVersion</a:t>
            </a:r>
            <a:r>
              <a:rPr lang="en-US" dirty="0"/>
              <a:t>, int </a:t>
            </a:r>
            <a:r>
              <a:rPr lang="en-US" dirty="0" err="1"/>
              <a:t>newVersion</a:t>
            </a:r>
            <a:r>
              <a:rPr lang="en-US" dirty="0"/>
              <a:t>) {</a:t>
            </a:r>
          </a:p>
          <a:p>
            <a:pPr marL="0" indent="0">
              <a:buNone/>
            </a:pPr>
            <a:r>
              <a:rPr lang="en-US" dirty="0"/>
              <a:t>if (</a:t>
            </a:r>
            <a:r>
              <a:rPr lang="en-US" dirty="0" err="1"/>
              <a:t>oldVersion</a:t>
            </a:r>
            <a:r>
              <a:rPr lang="en-US" dirty="0"/>
              <a:t> &lt; 1) {</a:t>
            </a:r>
          </a:p>
          <a:p>
            <a:pPr marL="0" indent="0">
              <a:buNone/>
            </a:pPr>
            <a:r>
              <a:rPr lang="en-US" dirty="0" err="1"/>
              <a:t>db.execSQL</a:t>
            </a:r>
            <a:r>
              <a:rPr lang="en-US" dirty="0"/>
              <a:t>("CREATE TABLE DRINK (_id INTEGER PRIMARY KEY AUTOINCREMENT, "</a:t>
            </a:r>
          </a:p>
          <a:p>
            <a:pPr marL="0" indent="0">
              <a:buNone/>
            </a:pPr>
            <a:r>
              <a:rPr lang="en-US" dirty="0"/>
              <a:t>                     + "NAME TEXT, "</a:t>
            </a:r>
          </a:p>
          <a:p>
            <a:pPr marL="0" indent="0">
              <a:buNone/>
            </a:pPr>
            <a:r>
              <a:rPr lang="en-US" dirty="0"/>
              <a:t>                     + "DESCRIPTION TEXT, "</a:t>
            </a:r>
          </a:p>
          <a:p>
            <a:pPr marL="0" indent="0">
              <a:buNone/>
            </a:pPr>
            <a:r>
              <a:rPr lang="en-US" dirty="0"/>
              <a:t>                    + "IMAGE_RESOURCE_ID INTEGER);");</a:t>
            </a:r>
          </a:p>
          <a:p>
            <a:pPr marL="0" indent="0">
              <a:buNone/>
            </a:pPr>
            <a:r>
              <a:rPr lang="en-US" dirty="0" err="1"/>
              <a:t>insertDrink</a:t>
            </a:r>
            <a:r>
              <a:rPr lang="en-US" dirty="0"/>
              <a:t>(</a:t>
            </a:r>
            <a:r>
              <a:rPr lang="en-US" dirty="0" err="1"/>
              <a:t>db</a:t>
            </a:r>
            <a:r>
              <a:rPr lang="en-US" dirty="0"/>
              <a:t>, "Latte", "Espresso and steamed milk", </a:t>
            </a:r>
            <a:r>
              <a:rPr lang="en-US" dirty="0" err="1"/>
              <a:t>R.drawable.latte</a:t>
            </a:r>
            <a:r>
              <a:rPr lang="en-US" dirty="0"/>
              <a:t>);</a:t>
            </a:r>
          </a:p>
          <a:p>
            <a:pPr marL="0" indent="0">
              <a:buNone/>
            </a:pPr>
            <a:r>
              <a:rPr lang="en-US" dirty="0" err="1"/>
              <a:t>insertDrink</a:t>
            </a:r>
            <a:r>
              <a:rPr lang="en-US" dirty="0"/>
              <a:t>(</a:t>
            </a:r>
            <a:r>
              <a:rPr lang="en-US" dirty="0" err="1"/>
              <a:t>db</a:t>
            </a:r>
            <a:r>
              <a:rPr lang="en-US" dirty="0"/>
              <a:t>, "Cappuccino", "Espresso, hot milk and steamed-milk foam", </a:t>
            </a:r>
            <a:r>
              <a:rPr lang="en-US" dirty="0" err="1"/>
              <a:t>R.drawable.cappuccino</a:t>
            </a:r>
            <a:r>
              <a:rPr lang="en-US" dirty="0"/>
              <a:t>);</a:t>
            </a:r>
          </a:p>
          <a:p>
            <a:pPr marL="0" indent="0">
              <a:buNone/>
            </a:pPr>
            <a:r>
              <a:rPr lang="en-US" dirty="0" err="1"/>
              <a:t>insertDrink</a:t>
            </a:r>
            <a:r>
              <a:rPr lang="en-US" dirty="0"/>
              <a:t>(</a:t>
            </a:r>
            <a:r>
              <a:rPr lang="en-US" dirty="0" err="1"/>
              <a:t>db</a:t>
            </a:r>
            <a:r>
              <a:rPr lang="en-US" dirty="0"/>
              <a:t>, "Filter", "Our best drip coffee", </a:t>
            </a:r>
            <a:r>
              <a:rPr lang="en-US" dirty="0" err="1"/>
              <a:t>R.drawable.filter</a:t>
            </a:r>
            <a:r>
              <a:rPr lang="en-US" dirty="0"/>
              <a:t>);</a:t>
            </a:r>
          </a:p>
          <a:p>
            <a:pPr marL="0" indent="0">
              <a:buNone/>
            </a:pPr>
            <a:r>
              <a:rPr lang="en-US" dirty="0"/>
              <a:t>}</a:t>
            </a:r>
          </a:p>
          <a:p>
            <a:pPr marL="0" indent="0">
              <a:buNone/>
            </a:pPr>
            <a:r>
              <a:rPr lang="en-US" dirty="0"/>
              <a:t>if (</a:t>
            </a:r>
            <a:r>
              <a:rPr lang="en-US" dirty="0" err="1"/>
              <a:t>oldVersion</a:t>
            </a:r>
            <a:r>
              <a:rPr lang="en-US" dirty="0"/>
              <a:t> &lt; 2) {</a:t>
            </a:r>
          </a:p>
          <a:p>
            <a:pPr marL="0" indent="0">
              <a:buNone/>
            </a:pPr>
            <a:r>
              <a:rPr lang="en-US" dirty="0" err="1"/>
              <a:t>db.execSQL</a:t>
            </a:r>
            <a:r>
              <a:rPr lang="en-US" dirty="0"/>
              <a:t>("ALTER TABLE DRINK ADD COLUMN FAVORITE NUMERIC;");</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779449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6E92F-0366-472C-86C3-B1EC7010EC09}"/>
              </a:ext>
            </a:extLst>
          </p:cNvPr>
          <p:cNvSpPr>
            <a:spLocks noGrp="1"/>
          </p:cNvSpPr>
          <p:nvPr>
            <p:ph type="title"/>
          </p:nvPr>
        </p:nvSpPr>
        <p:spPr/>
        <p:txBody>
          <a:bodyPr/>
          <a:lstStyle/>
          <a:p>
            <a:r>
              <a:rPr lang="en-US" dirty="0"/>
              <a:t>Retrieve data</a:t>
            </a:r>
          </a:p>
        </p:txBody>
      </p:sp>
      <p:sp>
        <p:nvSpPr>
          <p:cNvPr id="3" name="Content Placeholder 2">
            <a:extLst>
              <a:ext uri="{FF2B5EF4-FFF2-40B4-BE49-F238E27FC236}">
                <a16:creationId xmlns:a16="http://schemas.microsoft.com/office/drawing/2014/main" id="{4DBAB976-D906-42DB-99FF-F06B838F2BC8}"/>
              </a:ext>
            </a:extLst>
          </p:cNvPr>
          <p:cNvSpPr>
            <a:spLocks noGrp="1"/>
          </p:cNvSpPr>
          <p:nvPr>
            <p:ph idx="1"/>
          </p:nvPr>
        </p:nvSpPr>
        <p:spPr>
          <a:xfrm>
            <a:off x="1086678" y="1656522"/>
            <a:ext cx="8963175" cy="4591877"/>
          </a:xfrm>
        </p:spPr>
        <p:txBody>
          <a:bodyPr>
            <a:normAutofit fontScale="92500" lnSpcReduction="10000"/>
          </a:bodyPr>
          <a:lstStyle/>
          <a:p>
            <a:pPr marL="0" indent="0">
              <a:buNone/>
            </a:pPr>
            <a:r>
              <a:rPr lang="en-US" dirty="0"/>
              <a:t>We will retrieve the information in the database by following these procedures:</a:t>
            </a:r>
          </a:p>
          <a:p>
            <a:pPr>
              <a:buFont typeface="Wingdings" panose="05000000000000000000" pitchFamily="2" charset="2"/>
              <a:buChar char="v"/>
            </a:pPr>
            <a:r>
              <a:rPr lang="en-US" dirty="0"/>
              <a:t>Get a reference to the database.</a:t>
            </a:r>
          </a:p>
          <a:p>
            <a:pPr>
              <a:buFont typeface="Wingdings" panose="05000000000000000000" pitchFamily="2" charset="2"/>
              <a:buChar char="v"/>
            </a:pPr>
            <a:r>
              <a:rPr lang="en-US" dirty="0"/>
              <a:t>Create a cursor to read data from the database.</a:t>
            </a:r>
          </a:p>
          <a:p>
            <a:pPr>
              <a:buFont typeface="Wingdings" panose="05000000000000000000" pitchFamily="2" charset="2"/>
              <a:buChar char="v"/>
            </a:pPr>
            <a:r>
              <a:rPr lang="en-US" dirty="0"/>
              <a:t>Return all the records from a table</a:t>
            </a:r>
          </a:p>
          <a:p>
            <a:pPr algn="ctr">
              <a:buFont typeface="Wingdings" panose="05000000000000000000" pitchFamily="2" charset="2"/>
              <a:buChar char="v"/>
            </a:pPr>
            <a:r>
              <a:rPr lang="en-US" dirty="0"/>
              <a:t>Get a reference to the database</a:t>
            </a:r>
          </a:p>
          <a:p>
            <a:pPr marL="457200" lvl="1" indent="0" algn="ctr">
              <a:buNone/>
            </a:pPr>
            <a:r>
              <a:rPr lang="en-US" dirty="0"/>
              <a:t>SQLiteOpenHelper </a:t>
            </a:r>
            <a:r>
              <a:rPr lang="en-US" dirty="0" err="1"/>
              <a:t>databaseHelper</a:t>
            </a:r>
            <a:r>
              <a:rPr lang="en-US" dirty="0"/>
              <a:t> = new  </a:t>
            </a:r>
            <a:r>
              <a:rPr lang="en-US" dirty="0" err="1"/>
              <a:t>DatabaseHelper</a:t>
            </a:r>
            <a:r>
              <a:rPr lang="en-US" dirty="0"/>
              <a:t>(this);</a:t>
            </a:r>
          </a:p>
          <a:p>
            <a:r>
              <a:rPr lang="en-US" dirty="0"/>
              <a:t>You then call SQLite helper’s </a:t>
            </a:r>
            <a:r>
              <a:rPr lang="en-US" dirty="0" err="1"/>
              <a:t>getReadableDatabase</a:t>
            </a:r>
            <a:r>
              <a:rPr lang="en-US" dirty="0"/>
              <a:t>() or </a:t>
            </a:r>
            <a:r>
              <a:rPr lang="en-US" dirty="0" err="1"/>
              <a:t>getWritableDatabase</a:t>
            </a:r>
            <a:r>
              <a:rPr lang="en-US" dirty="0"/>
              <a:t>() to get a reference to the database.</a:t>
            </a:r>
          </a:p>
          <a:p>
            <a:r>
              <a:rPr lang="en-US" dirty="0" err="1"/>
              <a:t>getReadableDatabase</a:t>
            </a:r>
            <a:r>
              <a:rPr lang="en-US" dirty="0"/>
              <a:t>() is used if you need read-only access to the database.</a:t>
            </a:r>
          </a:p>
          <a:p>
            <a:r>
              <a:rPr lang="en-US" dirty="0" err="1"/>
              <a:t>getWritableDatabase</a:t>
            </a:r>
            <a:r>
              <a:rPr lang="en-US" dirty="0"/>
              <a:t>() method is used if you need to perform any updates</a:t>
            </a:r>
          </a:p>
          <a:p>
            <a:endParaRPr lang="en-US" dirty="0"/>
          </a:p>
          <a:p>
            <a:pPr marL="457200" lvl="1" indent="0" algn="ctr">
              <a:buNone/>
            </a:pPr>
            <a:endParaRPr lang="en-US" dirty="0"/>
          </a:p>
        </p:txBody>
      </p:sp>
    </p:spTree>
    <p:extLst>
      <p:ext uri="{BB962C8B-B14F-4D97-AF65-F5344CB8AC3E}">
        <p14:creationId xmlns:p14="http://schemas.microsoft.com/office/powerpoint/2010/main" val="193896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65CD3-4CED-42B7-9CF3-DDCE9459FC1D}"/>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75BDD44-F35D-47F5-A93D-5A3830365DCA}"/>
              </a:ext>
            </a:extLst>
          </p:cNvPr>
          <p:cNvSpPr>
            <a:spLocks noGrp="1"/>
          </p:cNvSpPr>
          <p:nvPr>
            <p:ph idx="1"/>
          </p:nvPr>
        </p:nvSpPr>
        <p:spPr>
          <a:xfrm>
            <a:off x="1103313" y="2052638"/>
            <a:ext cx="8947150" cy="4195762"/>
          </a:xfrm>
          <a:prstGeom prst="rect">
            <a:avLst/>
          </a:prstGeom>
        </p:spPr>
        <p:style>
          <a:lnRef idx="2">
            <a:schemeClr val="accent6"/>
          </a:lnRef>
          <a:fillRef idx="1">
            <a:schemeClr val="lt1"/>
          </a:fillRef>
          <a:effectRef idx="0">
            <a:schemeClr val="accent6"/>
          </a:effectRef>
          <a:fontRef idx="minor">
            <a:schemeClr val="dk1"/>
          </a:fontRef>
        </p:style>
        <p:txBody>
          <a:bodyPr rtlCol="0" anchor="ctr">
            <a:normAutofit/>
          </a:bodyPr>
          <a:lstStyle/>
          <a:p>
            <a:pPr marL="0" indent="0" algn="ctr">
              <a:buNone/>
            </a:pPr>
            <a:r>
              <a:rPr lang="en-US" sz="1600" dirty="0" err="1"/>
              <a:t>SQLiteOpenHelper</a:t>
            </a:r>
            <a:r>
              <a:rPr lang="en-US" sz="1600" dirty="0"/>
              <a:t> Helper = new </a:t>
            </a:r>
            <a:r>
              <a:rPr lang="en-US" sz="1400" dirty="0" err="1"/>
              <a:t>DatabaseHelper</a:t>
            </a:r>
            <a:r>
              <a:rPr lang="en-US" sz="1600" dirty="0"/>
              <a:t>(this);</a:t>
            </a:r>
          </a:p>
          <a:p>
            <a:pPr marL="0" indent="0" algn="ctr">
              <a:buNone/>
            </a:pPr>
            <a:r>
              <a:rPr lang="en-US" sz="1600" dirty="0"/>
              <a:t>try {</a:t>
            </a:r>
          </a:p>
          <a:p>
            <a:pPr marL="0" indent="0" algn="ctr">
              <a:buNone/>
            </a:pPr>
            <a:r>
              <a:rPr lang="en-US" sz="1600" dirty="0" err="1"/>
              <a:t>SQLiteDatabase</a:t>
            </a:r>
            <a:r>
              <a:rPr lang="en-US" sz="1600" dirty="0"/>
              <a:t> </a:t>
            </a:r>
            <a:r>
              <a:rPr lang="en-US" sz="1600" dirty="0" err="1"/>
              <a:t>db</a:t>
            </a:r>
            <a:r>
              <a:rPr lang="en-US" sz="1600" dirty="0"/>
              <a:t> </a:t>
            </a:r>
            <a:r>
              <a:rPr lang="en-US" sz="1600"/>
              <a:t>= Helper</a:t>
            </a:r>
            <a:r>
              <a:rPr lang="en-US" sz="1600" dirty="0" err="1"/>
              <a:t>.getReadableDatabase</a:t>
            </a:r>
            <a:r>
              <a:rPr lang="en-US" sz="1600" dirty="0"/>
              <a:t>();</a:t>
            </a:r>
          </a:p>
          <a:p>
            <a:pPr marL="0" indent="0" algn="ctr">
              <a:buNone/>
            </a:pPr>
            <a:r>
              <a:rPr lang="en-US" sz="1600" dirty="0"/>
              <a:t>//Code to read data from the database</a:t>
            </a:r>
          </a:p>
          <a:p>
            <a:pPr marL="0" indent="0" algn="ctr">
              <a:buNone/>
            </a:pPr>
            <a:r>
              <a:rPr lang="en-US" sz="1600" dirty="0"/>
              <a:t>} catch(</a:t>
            </a:r>
            <a:r>
              <a:rPr lang="en-US" sz="1600" dirty="0" err="1"/>
              <a:t>SQLiteException</a:t>
            </a:r>
            <a:r>
              <a:rPr lang="en-US" sz="1600" dirty="0"/>
              <a:t> e) {</a:t>
            </a:r>
          </a:p>
          <a:p>
            <a:pPr marL="0" indent="0" algn="ctr">
              <a:buNone/>
            </a:pPr>
            <a:r>
              <a:rPr lang="en-US" sz="1600" dirty="0"/>
              <a:t>Toast </a:t>
            </a:r>
            <a:r>
              <a:rPr lang="en-US" sz="1600" dirty="0" err="1"/>
              <a:t>toast</a:t>
            </a:r>
            <a:r>
              <a:rPr lang="en-US" sz="1600" dirty="0"/>
              <a:t> = </a:t>
            </a:r>
            <a:r>
              <a:rPr lang="en-US" sz="1600" dirty="0" err="1"/>
              <a:t>Toast.makeText</a:t>
            </a:r>
            <a:r>
              <a:rPr lang="en-US" sz="1600" dirty="0"/>
              <a:t>(this,</a:t>
            </a:r>
          </a:p>
          <a:p>
            <a:pPr marL="0" indent="0" algn="ctr">
              <a:buNone/>
            </a:pPr>
            <a:r>
              <a:rPr lang="en-US" sz="1600" dirty="0"/>
              <a:t>"Database unavailable",</a:t>
            </a:r>
          </a:p>
          <a:p>
            <a:pPr marL="0" indent="0" algn="ctr">
              <a:buNone/>
            </a:pPr>
            <a:r>
              <a:rPr lang="en-US" sz="1600" dirty="0" err="1"/>
              <a:t>Toast.LENGTH_SHORT</a:t>
            </a:r>
            <a:r>
              <a:rPr lang="en-US" sz="1600" dirty="0"/>
              <a:t>);</a:t>
            </a:r>
          </a:p>
          <a:p>
            <a:pPr marL="0" indent="0" algn="ctr">
              <a:buNone/>
            </a:pPr>
            <a:r>
              <a:rPr lang="en-US" sz="1600" dirty="0" err="1"/>
              <a:t>toast.show</a:t>
            </a:r>
            <a:r>
              <a:rPr lang="en-US" sz="1600" dirty="0"/>
              <a:t>();</a:t>
            </a:r>
          </a:p>
          <a:p>
            <a:pPr marL="0" indent="0" algn="ctr">
              <a:buNone/>
            </a:pPr>
            <a:r>
              <a:rPr lang="en-US" sz="1600" dirty="0"/>
              <a:t>}</a:t>
            </a:r>
          </a:p>
        </p:txBody>
      </p:sp>
    </p:spTree>
    <p:extLst>
      <p:ext uri="{BB962C8B-B14F-4D97-AF65-F5344CB8AC3E}">
        <p14:creationId xmlns:p14="http://schemas.microsoft.com/office/powerpoint/2010/main" val="255559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C9DC-C0AC-4D78-8BEB-13F9D79D3FF0}"/>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D87C2ED2-9824-48FE-ABDD-B6B4663A925F}"/>
              </a:ext>
            </a:extLst>
          </p:cNvPr>
          <p:cNvSpPr>
            <a:spLocks noGrp="1"/>
          </p:cNvSpPr>
          <p:nvPr>
            <p:ph idx="1"/>
          </p:nvPr>
        </p:nvSpPr>
        <p:spPr>
          <a:xfrm>
            <a:off x="1103312" y="1166192"/>
            <a:ext cx="9591192" cy="5239090"/>
          </a:xfrm>
        </p:spPr>
        <p:txBody>
          <a:bodyPr>
            <a:normAutofit fontScale="92500" lnSpcReduction="10000"/>
          </a:bodyPr>
          <a:lstStyle/>
          <a:p>
            <a:pPr algn="ctr">
              <a:buFont typeface="Wingdings" panose="05000000000000000000" pitchFamily="2" charset="2"/>
              <a:buChar char="v"/>
            </a:pPr>
            <a:r>
              <a:rPr lang="en-US" dirty="0"/>
              <a:t>Create a cursor to read data from the database</a:t>
            </a:r>
          </a:p>
          <a:p>
            <a:r>
              <a:rPr lang="en-US" dirty="0"/>
              <a:t>A cursor lets you read from and write to the database. You specify what data you want access to, and the cursor brings back the relevant records from the database. You can then navigate through the records supplied by the cursor.</a:t>
            </a:r>
          </a:p>
          <a:p>
            <a:r>
              <a:rPr lang="en-US" dirty="0"/>
              <a:t>You create a cursor using the </a:t>
            </a:r>
            <a:r>
              <a:rPr lang="en-US" dirty="0" err="1"/>
              <a:t>SQLiteDatabase</a:t>
            </a:r>
            <a:r>
              <a:rPr lang="en-US" dirty="0"/>
              <a:t> query() method:</a:t>
            </a:r>
          </a:p>
          <a:p>
            <a:r>
              <a:rPr lang="en-US" dirty="0"/>
              <a:t>Android uses the query() method to construct an SQL SELECT statement.</a:t>
            </a:r>
          </a:p>
          <a:p>
            <a:pPr marL="0" indent="0">
              <a:buNone/>
            </a:pPr>
            <a:endParaRPr lang="en-US" dirty="0"/>
          </a:p>
          <a:p>
            <a:pPr marL="0" indent="0">
              <a:buNone/>
            </a:pPr>
            <a:endParaRPr lang="en-US" dirty="0"/>
          </a:p>
          <a:p>
            <a:pPr marL="0" indent="0">
              <a:buNone/>
            </a:pPr>
            <a:endParaRPr lang="en-US" dirty="0"/>
          </a:p>
          <a:p>
            <a:pPr algn="ctr">
              <a:buFont typeface="Wingdings" panose="05000000000000000000" pitchFamily="2" charset="2"/>
              <a:buChar char="v"/>
            </a:pPr>
            <a:r>
              <a:rPr lang="en-US" dirty="0"/>
              <a:t>Return all the records from a table</a:t>
            </a:r>
          </a:p>
          <a:p>
            <a:pPr marL="0" indent="0">
              <a:buNone/>
            </a:pPr>
            <a:r>
              <a:rPr lang="en-US" dirty="0"/>
              <a:t>Cursor </a:t>
            </a:r>
            <a:r>
              <a:rPr lang="en-US" dirty="0" err="1"/>
              <a:t>cursor</a:t>
            </a:r>
            <a:r>
              <a:rPr lang="en-US" dirty="0"/>
              <a:t> = </a:t>
            </a:r>
            <a:r>
              <a:rPr lang="en-US" dirty="0" err="1"/>
              <a:t>db.query</a:t>
            </a:r>
            <a:r>
              <a:rPr lang="en-US" dirty="0"/>
              <a:t>("DRINK", </a:t>
            </a:r>
          </a:p>
          <a:p>
            <a:pPr marL="0" indent="0">
              <a:buNone/>
            </a:pPr>
            <a:r>
              <a:rPr lang="en-US" dirty="0"/>
              <a:t>                                            new String[] {"_</a:t>
            </a:r>
            <a:r>
              <a:rPr lang="en-US" dirty="0" err="1"/>
              <a:t>id","NAME</a:t>
            </a:r>
            <a:r>
              <a:rPr lang="en-US" dirty="0"/>
              <a:t>", "DESCRIPTION"},</a:t>
            </a:r>
          </a:p>
          <a:p>
            <a:pPr marL="0" indent="0">
              <a:buNone/>
            </a:pPr>
            <a:r>
              <a:rPr lang="it-IT" dirty="0"/>
              <a:t>                                             null, null, null, null, null);</a:t>
            </a:r>
            <a:endParaRPr lang="en-US" dirty="0"/>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04270008-BACB-421B-821B-FDABF1BFDF13}"/>
              </a:ext>
            </a:extLst>
          </p:cNvPr>
          <p:cNvSpPr txBox="1">
            <a:spLocks/>
          </p:cNvSpPr>
          <p:nvPr/>
        </p:nvSpPr>
        <p:spPr>
          <a:xfrm>
            <a:off x="1103313" y="3538330"/>
            <a:ext cx="8947150" cy="781879"/>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dk1"/>
                </a:solidFill>
                <a:latin typeface="+mn-lt"/>
                <a:ea typeface="+mn-ea"/>
                <a:cs typeface="+mn-cs"/>
              </a:defRPr>
            </a:lvl9pPr>
          </a:lstStyle>
          <a:p>
            <a:pPr marL="0" indent="0" algn="ctr">
              <a:buFont typeface="Wingdings 3" charset="2"/>
              <a:buNone/>
            </a:pPr>
            <a:r>
              <a:rPr lang="en-US" sz="1600" dirty="0"/>
              <a:t>Cursor </a:t>
            </a:r>
            <a:r>
              <a:rPr lang="en-US" sz="1600" dirty="0" err="1"/>
              <a:t>cursor</a:t>
            </a:r>
            <a:r>
              <a:rPr lang="en-US" sz="1600" dirty="0"/>
              <a:t> = </a:t>
            </a:r>
            <a:r>
              <a:rPr lang="en-US" sz="1600" dirty="0" err="1"/>
              <a:t>db.query</a:t>
            </a:r>
            <a:r>
              <a:rPr lang="en-US" sz="1600" dirty="0"/>
              <a:t>(...);</a:t>
            </a:r>
          </a:p>
        </p:txBody>
      </p:sp>
    </p:spTree>
    <p:extLst>
      <p:ext uri="{BB962C8B-B14F-4D97-AF65-F5344CB8AC3E}">
        <p14:creationId xmlns:p14="http://schemas.microsoft.com/office/powerpoint/2010/main" val="2023672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43CD-F09C-43AC-AF18-16ECE5C6E4C1}"/>
              </a:ext>
            </a:extLst>
          </p:cNvPr>
          <p:cNvSpPr>
            <a:spLocks noGrp="1"/>
          </p:cNvSpPr>
          <p:nvPr>
            <p:ph type="title"/>
          </p:nvPr>
        </p:nvSpPr>
        <p:spPr>
          <a:xfrm>
            <a:off x="646111" y="452718"/>
            <a:ext cx="9404723" cy="872499"/>
          </a:xfrm>
        </p:spPr>
        <p:txBody>
          <a:bodyPr/>
          <a:lstStyle/>
          <a:p>
            <a:endParaRPr lang="en-US" dirty="0"/>
          </a:p>
        </p:txBody>
      </p:sp>
      <p:sp>
        <p:nvSpPr>
          <p:cNvPr id="3" name="Content Placeholder 2">
            <a:extLst>
              <a:ext uri="{FF2B5EF4-FFF2-40B4-BE49-F238E27FC236}">
                <a16:creationId xmlns:a16="http://schemas.microsoft.com/office/drawing/2014/main" id="{E022A7A1-CF51-42F7-B863-8C0249C09022}"/>
              </a:ext>
            </a:extLst>
          </p:cNvPr>
          <p:cNvSpPr>
            <a:spLocks noGrp="1"/>
          </p:cNvSpPr>
          <p:nvPr>
            <p:ph idx="1"/>
          </p:nvPr>
        </p:nvSpPr>
        <p:spPr>
          <a:xfrm>
            <a:off x="1103312" y="1457740"/>
            <a:ext cx="8946541" cy="4790660"/>
          </a:xfrm>
        </p:spPr>
        <p:txBody>
          <a:bodyPr/>
          <a:lstStyle/>
          <a:p>
            <a:pPr>
              <a:buFont typeface="Wingdings" panose="05000000000000000000" pitchFamily="2" charset="2"/>
              <a:buChar char="v"/>
            </a:pPr>
            <a:r>
              <a:rPr lang="en-US" dirty="0"/>
              <a:t>Return selected records: this cursor will return records from Drink table where the drink id is 1</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Return records in a particular order: </a:t>
            </a:r>
          </a:p>
          <a:p>
            <a:pPr marL="0" indent="0">
              <a:buNone/>
            </a:pPr>
            <a:endParaRPr lang="en-US" dirty="0"/>
          </a:p>
        </p:txBody>
      </p:sp>
      <p:sp>
        <p:nvSpPr>
          <p:cNvPr id="5" name="Rectangle 4">
            <a:extLst>
              <a:ext uri="{FF2B5EF4-FFF2-40B4-BE49-F238E27FC236}">
                <a16:creationId xmlns:a16="http://schemas.microsoft.com/office/drawing/2014/main" id="{3907CF87-84B1-4908-8FA7-97CE1BF5F2FC}"/>
              </a:ext>
            </a:extLst>
          </p:cNvPr>
          <p:cNvSpPr/>
          <p:nvPr/>
        </p:nvSpPr>
        <p:spPr>
          <a:xfrm>
            <a:off x="1569091" y="2218570"/>
            <a:ext cx="8014982" cy="2035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Cursor </a:t>
            </a:r>
            <a:r>
              <a:rPr lang="en-US" dirty="0" err="1"/>
              <a:t>cursor</a:t>
            </a:r>
            <a:r>
              <a:rPr lang="en-US" dirty="0"/>
              <a:t> = </a:t>
            </a:r>
            <a:r>
              <a:rPr lang="en-US" dirty="0" err="1"/>
              <a:t>db.query</a:t>
            </a:r>
            <a:r>
              <a:rPr lang="en-US" dirty="0"/>
              <a:t> ("DRINK",</a:t>
            </a:r>
          </a:p>
          <a:p>
            <a:pPr algn="ctr"/>
            <a:r>
              <a:rPr lang="en-US" dirty="0"/>
              <a:t>new String[] {"NAME", "DESCRIPTION", "IMAGE_RESOURCE_ID"},</a:t>
            </a:r>
          </a:p>
          <a:p>
            <a:pPr algn="ctr"/>
            <a:r>
              <a:rPr lang="en-US" dirty="0"/>
              <a:t>"_id = ?",</a:t>
            </a:r>
          </a:p>
          <a:p>
            <a:pPr algn="ctr"/>
            <a:r>
              <a:rPr lang="en-US" dirty="0"/>
              <a:t>new String[] {</a:t>
            </a:r>
            <a:r>
              <a:rPr lang="en-US" dirty="0" err="1"/>
              <a:t>Integer.toString</a:t>
            </a:r>
            <a:r>
              <a:rPr lang="en-US" dirty="0"/>
              <a:t>(1)},</a:t>
            </a:r>
          </a:p>
          <a:p>
            <a:pPr algn="ctr"/>
            <a:r>
              <a:rPr lang="en-US" dirty="0"/>
              <a:t>null, null, null);</a:t>
            </a:r>
          </a:p>
        </p:txBody>
      </p:sp>
      <p:sp>
        <p:nvSpPr>
          <p:cNvPr id="6" name="Rectangle 5">
            <a:extLst>
              <a:ext uri="{FF2B5EF4-FFF2-40B4-BE49-F238E27FC236}">
                <a16:creationId xmlns:a16="http://schemas.microsoft.com/office/drawing/2014/main" id="{A72D1AFB-403D-4C85-82D4-42BA2AC0E300}"/>
              </a:ext>
            </a:extLst>
          </p:cNvPr>
          <p:cNvSpPr/>
          <p:nvPr/>
        </p:nvSpPr>
        <p:spPr>
          <a:xfrm>
            <a:off x="1681734" y="4729857"/>
            <a:ext cx="8204387" cy="20353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Cursor </a:t>
            </a:r>
            <a:r>
              <a:rPr lang="en-US" dirty="0" err="1"/>
              <a:t>cursor</a:t>
            </a:r>
            <a:r>
              <a:rPr lang="en-US" dirty="0"/>
              <a:t> = </a:t>
            </a:r>
            <a:r>
              <a:rPr lang="en-US" dirty="0" err="1"/>
              <a:t>db.query</a:t>
            </a:r>
            <a:r>
              <a:rPr lang="en-US" dirty="0"/>
              <a:t>("DRINK",</a:t>
            </a:r>
          </a:p>
          <a:p>
            <a:pPr algn="ctr"/>
            <a:r>
              <a:rPr lang="en-US" dirty="0"/>
              <a:t>new String[] {"_id", "NAME", "FAVORITE"},</a:t>
            </a:r>
          </a:p>
          <a:p>
            <a:pPr algn="ctr"/>
            <a:r>
              <a:rPr lang="en-US" dirty="0"/>
              <a:t>null, null, null, null,</a:t>
            </a:r>
          </a:p>
          <a:p>
            <a:pPr algn="ctr"/>
            <a:r>
              <a:rPr lang="en-US" dirty="0"/>
              <a:t>"NAME ASC")</a:t>
            </a:r>
          </a:p>
        </p:txBody>
      </p:sp>
    </p:spTree>
    <p:extLst>
      <p:ext uri="{BB962C8B-B14F-4D97-AF65-F5344CB8AC3E}">
        <p14:creationId xmlns:p14="http://schemas.microsoft.com/office/powerpoint/2010/main" val="4252520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CE23-5F9E-47A1-8A44-259771F6151E}"/>
              </a:ext>
            </a:extLst>
          </p:cNvPr>
          <p:cNvSpPr>
            <a:spLocks noGrp="1"/>
          </p:cNvSpPr>
          <p:nvPr>
            <p:ph type="title"/>
          </p:nvPr>
        </p:nvSpPr>
        <p:spPr/>
        <p:txBody>
          <a:bodyPr/>
          <a:lstStyle/>
          <a:p>
            <a:r>
              <a:rPr lang="en-US" dirty="0"/>
              <a:t>Storage in Android</a:t>
            </a:r>
          </a:p>
        </p:txBody>
      </p:sp>
      <p:sp>
        <p:nvSpPr>
          <p:cNvPr id="3" name="Content Placeholder 2">
            <a:extLst>
              <a:ext uri="{FF2B5EF4-FFF2-40B4-BE49-F238E27FC236}">
                <a16:creationId xmlns:a16="http://schemas.microsoft.com/office/drawing/2014/main" id="{93732F02-E4B3-4B0C-A042-D2DEDDA521AE}"/>
              </a:ext>
            </a:extLst>
          </p:cNvPr>
          <p:cNvSpPr>
            <a:spLocks noGrp="1"/>
          </p:cNvSpPr>
          <p:nvPr>
            <p:ph idx="1"/>
          </p:nvPr>
        </p:nvSpPr>
        <p:spPr>
          <a:xfrm>
            <a:off x="861392" y="1391478"/>
            <a:ext cx="9188462" cy="4856921"/>
          </a:xfrm>
        </p:spPr>
        <p:txBody>
          <a:bodyPr>
            <a:normAutofit fontScale="92500" lnSpcReduction="10000"/>
          </a:bodyPr>
          <a:lstStyle/>
          <a:p>
            <a:r>
              <a:rPr lang="en-US" dirty="0"/>
              <a:t> There are different ways to store data in android.</a:t>
            </a:r>
          </a:p>
          <a:p>
            <a:pPr lvl="5">
              <a:buFont typeface="Wingdings" panose="05000000000000000000" pitchFamily="2" charset="2"/>
              <a:buChar char="v"/>
            </a:pPr>
            <a:r>
              <a:rPr lang="en-US" sz="2000" i="0" dirty="0">
                <a:effectLst/>
              </a:rPr>
              <a:t>App-specific storage</a:t>
            </a:r>
          </a:p>
          <a:p>
            <a:pPr lvl="5">
              <a:buFont typeface="Wingdings" panose="05000000000000000000" pitchFamily="2" charset="2"/>
              <a:buChar char="v"/>
            </a:pPr>
            <a:r>
              <a:rPr lang="en-US" sz="2000" dirty="0"/>
              <a:t>Shared storage</a:t>
            </a:r>
          </a:p>
          <a:p>
            <a:pPr lvl="5">
              <a:buFont typeface="Wingdings" panose="05000000000000000000" pitchFamily="2" charset="2"/>
              <a:buChar char="v"/>
            </a:pPr>
            <a:r>
              <a:rPr lang="en-US" sz="2000" i="0" dirty="0">
                <a:effectLst/>
              </a:rPr>
              <a:t>Preferences</a:t>
            </a:r>
          </a:p>
          <a:p>
            <a:pPr lvl="5">
              <a:buFont typeface="Wingdings" panose="05000000000000000000" pitchFamily="2" charset="2"/>
              <a:buChar char="v"/>
            </a:pPr>
            <a:r>
              <a:rPr lang="en-US" sz="2000" dirty="0"/>
              <a:t>Databases</a:t>
            </a:r>
          </a:p>
          <a:p>
            <a:r>
              <a:rPr lang="en-US" dirty="0">
                <a:solidFill>
                  <a:schemeClr val="accent3"/>
                </a:solidFill>
              </a:rPr>
              <a:t>App specific storage</a:t>
            </a:r>
            <a:r>
              <a:rPr lang="en-US" dirty="0"/>
              <a:t>: </a:t>
            </a:r>
            <a:r>
              <a:rPr lang="en-US" b="0" i="0" dirty="0">
                <a:effectLst/>
              </a:rPr>
              <a:t>Store files that are meant for your app's use only, either in dedicated directories within an internal storage volume or different dedicated directories within external storage.</a:t>
            </a:r>
          </a:p>
          <a:p>
            <a:r>
              <a:rPr lang="en-US" b="0" i="0" dirty="0">
                <a:effectLst/>
              </a:rPr>
              <a:t> Use the directories within internal storage to save sensitive information that other apps shouldn't access.</a:t>
            </a:r>
          </a:p>
          <a:p>
            <a:r>
              <a:rPr lang="en-US" dirty="0"/>
              <a:t>The directories include both a dedicated location for storing persisting files and another location for storing cache data.</a:t>
            </a:r>
          </a:p>
          <a:p>
            <a:pPr>
              <a:buFont typeface="Wingdings" panose="05000000000000000000" pitchFamily="2" charset="2"/>
              <a:buChar char="v"/>
            </a:pPr>
            <a:r>
              <a:rPr lang="en-US" i="0" dirty="0">
                <a:effectLst/>
              </a:rPr>
              <a:t>N.B </a:t>
            </a:r>
            <a:r>
              <a:rPr lang="en-US" b="0" i="0" dirty="0">
                <a:effectLst/>
              </a:rPr>
              <a:t>you shouldn't use this storage to save anything that the user expects to persist independently of your app</a:t>
            </a:r>
            <a:endParaRPr lang="en-US" i="0" dirty="0">
              <a:effectLst/>
            </a:endParaRPr>
          </a:p>
          <a:p>
            <a:pPr marL="2277400" lvl="5" indent="0">
              <a:buNone/>
            </a:pPr>
            <a:endParaRPr lang="en-US" dirty="0"/>
          </a:p>
        </p:txBody>
      </p:sp>
    </p:spTree>
    <p:extLst>
      <p:ext uri="{BB962C8B-B14F-4D97-AF65-F5344CB8AC3E}">
        <p14:creationId xmlns:p14="http://schemas.microsoft.com/office/powerpoint/2010/main" val="754465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7F50-8B49-44E3-9CDE-E33EFC2D2DED}"/>
              </a:ext>
            </a:extLst>
          </p:cNvPr>
          <p:cNvSpPr>
            <a:spLocks noGrp="1"/>
          </p:cNvSpPr>
          <p:nvPr>
            <p:ph type="title"/>
          </p:nvPr>
        </p:nvSpPr>
        <p:spPr>
          <a:xfrm>
            <a:off x="646111" y="452718"/>
            <a:ext cx="9404723" cy="1005022"/>
          </a:xfrm>
        </p:spPr>
        <p:txBody>
          <a:bodyPr/>
          <a:lstStyle/>
          <a:p>
            <a:r>
              <a:rPr lang="en-US" dirty="0"/>
              <a:t>Navigate Cursors</a:t>
            </a:r>
          </a:p>
        </p:txBody>
      </p:sp>
      <p:sp>
        <p:nvSpPr>
          <p:cNvPr id="3" name="Content Placeholder 2">
            <a:extLst>
              <a:ext uri="{FF2B5EF4-FFF2-40B4-BE49-F238E27FC236}">
                <a16:creationId xmlns:a16="http://schemas.microsoft.com/office/drawing/2014/main" id="{8617B4D6-7D9A-4B35-9580-C04289AB4E35}"/>
              </a:ext>
            </a:extLst>
          </p:cNvPr>
          <p:cNvSpPr>
            <a:spLocks noGrp="1"/>
          </p:cNvSpPr>
          <p:nvPr>
            <p:ph idx="1"/>
          </p:nvPr>
        </p:nvSpPr>
        <p:spPr>
          <a:xfrm>
            <a:off x="1103312" y="1457740"/>
            <a:ext cx="8946541" cy="4790660"/>
          </a:xfrm>
        </p:spPr>
        <p:txBody>
          <a:bodyPr>
            <a:normAutofit/>
          </a:bodyPr>
          <a:lstStyle/>
          <a:p>
            <a:r>
              <a:rPr lang="en-US" dirty="0"/>
              <a:t>what data(record) the cursor to return is already fulfilled.  </a:t>
            </a:r>
          </a:p>
          <a:p>
            <a:r>
              <a:rPr lang="en-US" dirty="0"/>
              <a:t>once you have a cursor, you need to read values from it.</a:t>
            </a:r>
          </a:p>
          <a:p>
            <a:r>
              <a:rPr lang="en-US" dirty="0"/>
              <a:t>Whenever you need to retrieve values from a particular record</a:t>
            </a:r>
          </a:p>
          <a:p>
            <a:pPr marL="0" indent="0">
              <a:buNone/>
            </a:pPr>
            <a:r>
              <a:rPr lang="en-US" dirty="0"/>
              <a:t>in a cursor, you first need to navigate to that record.</a:t>
            </a:r>
          </a:p>
          <a:p>
            <a:r>
              <a:rPr lang="en-US" dirty="0"/>
              <a:t>There are four main methods you use to navigate through the records in a cursor: </a:t>
            </a:r>
          </a:p>
          <a:p>
            <a:pPr marL="0" indent="0">
              <a:buNone/>
            </a:pPr>
            <a:r>
              <a:rPr lang="en-US" dirty="0" err="1"/>
              <a:t>moveToFirst</a:t>
            </a:r>
            <a:r>
              <a:rPr lang="en-US" dirty="0"/>
              <a:t>(), </a:t>
            </a:r>
            <a:r>
              <a:rPr lang="en-US" dirty="0" err="1"/>
              <a:t>moveToLast</a:t>
            </a:r>
            <a:r>
              <a:rPr lang="en-US" dirty="0"/>
              <a:t>(), </a:t>
            </a:r>
            <a:r>
              <a:rPr lang="en-US" dirty="0" err="1"/>
              <a:t>moveToPrevious</a:t>
            </a:r>
            <a:r>
              <a:rPr lang="en-US" dirty="0"/>
              <a:t>(), and </a:t>
            </a:r>
            <a:r>
              <a:rPr lang="en-US" dirty="0" err="1"/>
              <a:t>moveToNext</a:t>
            </a:r>
            <a:r>
              <a:rPr lang="en-US" dirty="0"/>
              <a:t>().</a:t>
            </a:r>
          </a:p>
          <a:p>
            <a:r>
              <a:rPr lang="en-US" dirty="0"/>
              <a:t>You retrieve values from a cursor’s current record using the cursor’s get*() methods: </a:t>
            </a:r>
            <a:r>
              <a:rPr lang="en-US" dirty="0" err="1"/>
              <a:t>getString</a:t>
            </a:r>
            <a:r>
              <a:rPr lang="en-US" dirty="0"/>
              <a:t>(), </a:t>
            </a:r>
            <a:r>
              <a:rPr lang="en-US" dirty="0" err="1"/>
              <a:t>getInt</a:t>
            </a:r>
            <a:r>
              <a:rPr lang="en-US" dirty="0"/>
              <a:t>(), and so on. The exact method you use depends on the type of value you want to retrieve. To get a String value, for example, you’d use the </a:t>
            </a:r>
            <a:r>
              <a:rPr lang="en-US" dirty="0" err="1"/>
              <a:t>getString</a:t>
            </a:r>
            <a:r>
              <a:rPr lang="en-US" dirty="0"/>
              <a:t>() method, and to get an int value you’d use </a:t>
            </a:r>
            <a:r>
              <a:rPr lang="en-US" dirty="0" err="1"/>
              <a:t>getInt</a:t>
            </a:r>
            <a:r>
              <a:rPr lang="en-US" dirty="0"/>
              <a:t>(). </a:t>
            </a:r>
          </a:p>
        </p:txBody>
      </p:sp>
    </p:spTree>
    <p:extLst>
      <p:ext uri="{BB962C8B-B14F-4D97-AF65-F5344CB8AC3E}">
        <p14:creationId xmlns:p14="http://schemas.microsoft.com/office/powerpoint/2010/main" val="4187439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B404-D886-4253-8A90-52FCC6E20BA5}"/>
              </a:ext>
            </a:extLst>
          </p:cNvPr>
          <p:cNvSpPr>
            <a:spLocks noGrp="1"/>
          </p:cNvSpPr>
          <p:nvPr>
            <p:ph type="title"/>
          </p:nvPr>
        </p:nvSpPr>
        <p:spPr/>
        <p:txBody>
          <a:bodyPr/>
          <a:lstStyle/>
          <a:p>
            <a:r>
              <a:rPr lang="en-US" dirty="0"/>
              <a:t>Finally, close the cursor and the database</a:t>
            </a:r>
          </a:p>
        </p:txBody>
      </p:sp>
      <p:sp>
        <p:nvSpPr>
          <p:cNvPr id="3" name="Content Placeholder 2">
            <a:extLst>
              <a:ext uri="{FF2B5EF4-FFF2-40B4-BE49-F238E27FC236}">
                <a16:creationId xmlns:a16="http://schemas.microsoft.com/office/drawing/2014/main" id="{3653259D-5017-4170-9EC0-72D44C19E594}"/>
              </a:ext>
            </a:extLst>
          </p:cNvPr>
          <p:cNvSpPr>
            <a:spLocks noGrp="1"/>
          </p:cNvSpPr>
          <p:nvPr>
            <p:ph idx="1"/>
          </p:nvPr>
        </p:nvSpPr>
        <p:spPr>
          <a:xfrm>
            <a:off x="1103312" y="2052918"/>
            <a:ext cx="10161036" cy="4195481"/>
          </a:xfrm>
        </p:spPr>
        <p:txBody>
          <a:bodyPr/>
          <a:lstStyle/>
          <a:p>
            <a:r>
              <a:rPr lang="en-US" dirty="0"/>
              <a:t> Once you’ve finished retrieving values from the cursor, you need to close the cursor and the database in order to release their resources. You do this by calling the cursor and database close() methods:</a:t>
            </a:r>
          </a:p>
          <a:p>
            <a:r>
              <a:rPr lang="en-US" dirty="0" err="1"/>
              <a:t>cursor.close</a:t>
            </a:r>
            <a:r>
              <a:rPr lang="en-US" dirty="0"/>
              <a:t>();</a:t>
            </a:r>
          </a:p>
          <a:p>
            <a:r>
              <a:rPr lang="en-US" dirty="0" err="1"/>
              <a:t>db.close</a:t>
            </a:r>
            <a:r>
              <a:rPr lang="en-US" dirty="0"/>
              <a:t>();</a:t>
            </a:r>
          </a:p>
        </p:txBody>
      </p:sp>
      <p:sp>
        <p:nvSpPr>
          <p:cNvPr id="5" name="Rectangle 4">
            <a:extLst>
              <a:ext uri="{FF2B5EF4-FFF2-40B4-BE49-F238E27FC236}">
                <a16:creationId xmlns:a16="http://schemas.microsoft.com/office/drawing/2014/main" id="{18901E58-D917-4263-B37A-52552F3B0240}"/>
              </a:ext>
            </a:extLst>
          </p:cNvPr>
          <p:cNvSpPr/>
          <p:nvPr/>
        </p:nvSpPr>
        <p:spPr>
          <a:xfrm>
            <a:off x="5592418" y="3167271"/>
            <a:ext cx="5671930" cy="56387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Drink Detail Activity</a:t>
            </a:r>
          </a:p>
          <a:p>
            <a:pPr algn="ctr"/>
            <a:r>
              <a:rPr lang="en-US" dirty="0" err="1"/>
              <a:t>SQLiteDatabase</a:t>
            </a:r>
            <a:r>
              <a:rPr lang="en-US" dirty="0"/>
              <a:t> </a:t>
            </a:r>
            <a:r>
              <a:rPr lang="en-US" dirty="0" err="1"/>
              <a:t>db</a:t>
            </a:r>
            <a:r>
              <a:rPr lang="en-US" dirty="0"/>
              <a:t> = </a:t>
            </a:r>
            <a:r>
              <a:rPr lang="en-US" sz="1800" dirty="0" err="1"/>
              <a:t>DatabaseHelper</a:t>
            </a:r>
            <a:r>
              <a:rPr lang="en-US" dirty="0" err="1"/>
              <a:t>.getReadableDatabase</a:t>
            </a:r>
            <a:r>
              <a:rPr lang="en-US" dirty="0"/>
              <a:t>();</a:t>
            </a:r>
          </a:p>
          <a:p>
            <a:pPr algn="ctr"/>
            <a:r>
              <a:rPr lang="en-US" dirty="0"/>
              <a:t>Cursor </a:t>
            </a:r>
            <a:r>
              <a:rPr lang="en-US" dirty="0" err="1"/>
              <a:t>cursor</a:t>
            </a:r>
            <a:r>
              <a:rPr lang="en-US" dirty="0"/>
              <a:t> = </a:t>
            </a:r>
            <a:r>
              <a:rPr lang="en-US" dirty="0" err="1"/>
              <a:t>db.query</a:t>
            </a:r>
            <a:r>
              <a:rPr lang="en-US" dirty="0"/>
              <a:t> ("DRINK",</a:t>
            </a:r>
          </a:p>
          <a:p>
            <a:pPr algn="ctr"/>
            <a:r>
              <a:rPr lang="en-US" dirty="0"/>
              <a:t>new String[] {"NAME", "DESCRIPTION", "IMAGE_RESOURCE_ID"},</a:t>
            </a:r>
          </a:p>
          <a:p>
            <a:pPr algn="ctr"/>
            <a:r>
              <a:rPr lang="en-US" dirty="0"/>
              <a:t>"_id = ?",</a:t>
            </a:r>
          </a:p>
          <a:p>
            <a:pPr algn="ctr"/>
            <a:r>
              <a:rPr lang="en-US" dirty="0"/>
              <a:t>new String[] {</a:t>
            </a:r>
            <a:r>
              <a:rPr lang="en-US" dirty="0" err="1"/>
              <a:t>Integer.toString</a:t>
            </a:r>
            <a:r>
              <a:rPr lang="en-US" dirty="0"/>
              <a:t>(</a:t>
            </a:r>
            <a:r>
              <a:rPr lang="en-US" dirty="0" err="1"/>
              <a:t>drinkId</a:t>
            </a:r>
            <a:r>
              <a:rPr lang="en-US" dirty="0"/>
              <a:t>)},</a:t>
            </a:r>
          </a:p>
          <a:p>
            <a:pPr algn="ctr"/>
            <a:r>
              <a:rPr lang="en-US" dirty="0"/>
              <a:t>null, null, null);</a:t>
            </a:r>
          </a:p>
          <a:p>
            <a:pPr algn="ctr"/>
            <a:r>
              <a:rPr lang="en-US" dirty="0"/>
              <a:t>if (</a:t>
            </a:r>
            <a:r>
              <a:rPr lang="en-US" dirty="0" err="1"/>
              <a:t>cursor.moveToFirst</a:t>
            </a:r>
            <a:r>
              <a:rPr lang="en-US" dirty="0"/>
              <a:t>()) {</a:t>
            </a:r>
          </a:p>
          <a:p>
            <a:pPr algn="ctr"/>
            <a:r>
              <a:rPr lang="en-US" dirty="0"/>
              <a:t>//Get the drink details from the cursor</a:t>
            </a:r>
          </a:p>
          <a:p>
            <a:pPr algn="ctr"/>
            <a:r>
              <a:rPr lang="en-US" dirty="0"/>
              <a:t>String </a:t>
            </a:r>
            <a:r>
              <a:rPr lang="en-US" dirty="0" err="1"/>
              <a:t>nameText</a:t>
            </a:r>
            <a:r>
              <a:rPr lang="en-US" dirty="0"/>
              <a:t> = </a:t>
            </a:r>
            <a:r>
              <a:rPr lang="en-US" dirty="0" err="1"/>
              <a:t>cursor.getString</a:t>
            </a:r>
            <a:r>
              <a:rPr lang="en-US" dirty="0"/>
              <a:t>(0);</a:t>
            </a:r>
          </a:p>
          <a:p>
            <a:pPr algn="ctr"/>
            <a:r>
              <a:rPr lang="en-US" dirty="0"/>
              <a:t>String </a:t>
            </a:r>
            <a:r>
              <a:rPr lang="en-US" dirty="0" err="1"/>
              <a:t>descriptionText</a:t>
            </a:r>
            <a:r>
              <a:rPr lang="en-US" dirty="0"/>
              <a:t> = </a:t>
            </a:r>
            <a:r>
              <a:rPr lang="en-US" dirty="0" err="1"/>
              <a:t>cursor.getString</a:t>
            </a:r>
            <a:r>
              <a:rPr lang="en-US" dirty="0"/>
              <a:t>(1);</a:t>
            </a:r>
          </a:p>
          <a:p>
            <a:pPr algn="ctr"/>
            <a:r>
              <a:rPr lang="en-US" dirty="0"/>
              <a:t>int </a:t>
            </a:r>
            <a:r>
              <a:rPr lang="en-US" dirty="0" err="1"/>
              <a:t>photoId</a:t>
            </a:r>
            <a:r>
              <a:rPr lang="en-US" dirty="0"/>
              <a:t> = </a:t>
            </a:r>
            <a:r>
              <a:rPr lang="en-US" dirty="0" err="1"/>
              <a:t>cursor.getInt</a:t>
            </a:r>
            <a:r>
              <a:rPr lang="en-US" dirty="0"/>
              <a:t>(2);</a:t>
            </a:r>
          </a:p>
          <a:p>
            <a:pPr algn="ctr"/>
            <a:r>
              <a:rPr lang="en-US" dirty="0" err="1"/>
              <a:t>name.setText</a:t>
            </a:r>
            <a:r>
              <a:rPr lang="en-US" dirty="0"/>
              <a:t>(</a:t>
            </a:r>
            <a:r>
              <a:rPr lang="en-US" dirty="0" err="1"/>
              <a:t>nameText</a:t>
            </a:r>
            <a:r>
              <a:rPr lang="en-US" dirty="0"/>
              <a:t>);</a:t>
            </a:r>
          </a:p>
          <a:p>
            <a:pPr algn="ctr"/>
            <a:r>
              <a:rPr lang="en-US" dirty="0" err="1"/>
              <a:t>description.setText</a:t>
            </a:r>
            <a:r>
              <a:rPr lang="en-US" dirty="0"/>
              <a:t>(</a:t>
            </a:r>
            <a:r>
              <a:rPr lang="en-US" dirty="0" err="1"/>
              <a:t>descriptionText</a:t>
            </a:r>
            <a:r>
              <a:rPr lang="en-US" dirty="0"/>
              <a:t>);</a:t>
            </a:r>
          </a:p>
          <a:p>
            <a:pPr algn="ctr"/>
            <a:r>
              <a:rPr lang="en-US" dirty="0" err="1"/>
              <a:t>photo.setImageResource</a:t>
            </a:r>
            <a:r>
              <a:rPr lang="en-US" dirty="0"/>
              <a:t>(</a:t>
            </a:r>
            <a:r>
              <a:rPr lang="en-US" dirty="0" err="1"/>
              <a:t>photoId</a:t>
            </a:r>
            <a:r>
              <a:rPr lang="en-US" dirty="0"/>
              <a:t>);</a:t>
            </a:r>
          </a:p>
          <a:p>
            <a:pPr algn="ctr"/>
            <a:r>
              <a:rPr lang="en-US" dirty="0"/>
              <a:t>}</a:t>
            </a:r>
          </a:p>
          <a:p>
            <a:pPr algn="ctr"/>
            <a:r>
              <a:rPr lang="en-US" dirty="0" err="1"/>
              <a:t>cursor.close</a:t>
            </a:r>
            <a:r>
              <a:rPr lang="en-US" dirty="0"/>
              <a:t>();</a:t>
            </a:r>
          </a:p>
          <a:p>
            <a:pPr algn="ctr"/>
            <a:r>
              <a:rPr lang="en-US" dirty="0" err="1"/>
              <a:t>db.close</a:t>
            </a:r>
            <a:r>
              <a:rPr lang="en-US" dirty="0"/>
              <a:t>();</a:t>
            </a:r>
          </a:p>
        </p:txBody>
      </p:sp>
    </p:spTree>
    <p:extLst>
      <p:ext uri="{BB962C8B-B14F-4D97-AF65-F5344CB8AC3E}">
        <p14:creationId xmlns:p14="http://schemas.microsoft.com/office/powerpoint/2010/main" val="375760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35FC-4187-4FB1-A4A8-A99EBC905A2A}"/>
              </a:ext>
            </a:extLst>
          </p:cNvPr>
          <p:cNvSpPr>
            <a:spLocks noGrp="1"/>
          </p:cNvSpPr>
          <p:nvPr>
            <p:ph type="title"/>
          </p:nvPr>
        </p:nvSpPr>
        <p:spPr/>
        <p:txBody>
          <a:bodyPr/>
          <a:lstStyle/>
          <a:p>
            <a:r>
              <a:rPr lang="en-US" dirty="0"/>
              <a:t>List View to display data</a:t>
            </a:r>
          </a:p>
        </p:txBody>
      </p:sp>
      <p:sp>
        <p:nvSpPr>
          <p:cNvPr id="3" name="Content Placeholder 2">
            <a:extLst>
              <a:ext uri="{FF2B5EF4-FFF2-40B4-BE49-F238E27FC236}">
                <a16:creationId xmlns:a16="http://schemas.microsoft.com/office/drawing/2014/main" id="{D8659EE6-8AAF-4424-BC93-5E02A7274689}"/>
              </a:ext>
            </a:extLst>
          </p:cNvPr>
          <p:cNvSpPr>
            <a:spLocks noGrp="1"/>
          </p:cNvSpPr>
          <p:nvPr>
            <p:ph idx="1"/>
          </p:nvPr>
        </p:nvSpPr>
        <p:spPr>
          <a:xfrm>
            <a:off x="993914" y="1696278"/>
            <a:ext cx="9055940" cy="4552121"/>
          </a:xfrm>
        </p:spPr>
        <p:txBody>
          <a:bodyPr/>
          <a:lstStyle/>
          <a:p>
            <a:r>
              <a:rPr lang="en-US" dirty="0"/>
              <a:t> </a:t>
            </a:r>
            <a:r>
              <a:rPr lang="en-US" dirty="0" err="1"/>
              <a:t>ListViews</a:t>
            </a:r>
            <a:r>
              <a:rPr lang="en-US" dirty="0"/>
              <a:t> and Spinners can use any subclass of the Adapter class for their data. </a:t>
            </a:r>
          </a:p>
          <a:p>
            <a:pPr marL="0" indent="0">
              <a:buNone/>
            </a:pPr>
            <a:r>
              <a:rPr lang="en-US" dirty="0"/>
              <a:t>This includes </a:t>
            </a:r>
            <a:r>
              <a:rPr lang="en-US" dirty="0" err="1"/>
              <a:t>ArrayAdapter</a:t>
            </a:r>
            <a:r>
              <a:rPr lang="en-US" dirty="0"/>
              <a:t>, </a:t>
            </a:r>
            <a:r>
              <a:rPr lang="en-US" dirty="0" err="1"/>
              <a:t>CursorAdapter</a:t>
            </a:r>
            <a:r>
              <a:rPr lang="en-US" dirty="0"/>
              <a:t>, and </a:t>
            </a:r>
            <a:r>
              <a:rPr lang="en-US" dirty="0" err="1"/>
              <a:t>SimpleCursorAdapter</a:t>
            </a:r>
            <a:r>
              <a:rPr lang="en-US" dirty="0"/>
              <a:t> (a subclass of </a:t>
            </a:r>
            <a:r>
              <a:rPr lang="en-US" dirty="0" err="1"/>
              <a:t>CursorAdapter</a:t>
            </a:r>
            <a:r>
              <a:rPr lang="en-US" dirty="0"/>
              <a:t>).</a:t>
            </a:r>
          </a:p>
          <a:p>
            <a:r>
              <a:rPr lang="en-US" dirty="0"/>
              <a:t>A simple cursor adapter is a type of cursor adapter that can be used in most cases where you need to display cursor data in a list view.</a:t>
            </a:r>
          </a:p>
          <a:p>
            <a:r>
              <a:rPr lang="en-US" dirty="0"/>
              <a:t>A simple cursor adapter maps cursor data to views.</a:t>
            </a:r>
          </a:p>
          <a:p>
            <a:pPr marL="0" indent="0">
              <a:buNone/>
            </a:pPr>
            <a:endParaRPr lang="en-US" dirty="0"/>
          </a:p>
        </p:txBody>
      </p:sp>
      <p:pic>
        <p:nvPicPr>
          <p:cNvPr id="7" name="Picture 6">
            <a:extLst>
              <a:ext uri="{FF2B5EF4-FFF2-40B4-BE49-F238E27FC236}">
                <a16:creationId xmlns:a16="http://schemas.microsoft.com/office/drawing/2014/main" id="{F924DB58-8E0C-442D-A6A3-4DE2BC46A08D}"/>
              </a:ext>
            </a:extLst>
          </p:cNvPr>
          <p:cNvPicPr>
            <a:picLocks noChangeAspect="1"/>
          </p:cNvPicPr>
          <p:nvPr/>
        </p:nvPicPr>
        <p:blipFill>
          <a:blip r:embed="rId2"/>
          <a:stretch>
            <a:fillRect/>
          </a:stretch>
        </p:blipFill>
        <p:spPr>
          <a:xfrm>
            <a:off x="2040836" y="4656763"/>
            <a:ext cx="5025819" cy="1400530"/>
          </a:xfrm>
          <a:prstGeom prst="rect">
            <a:avLst/>
          </a:prstGeom>
        </p:spPr>
      </p:pic>
    </p:spTree>
    <p:extLst>
      <p:ext uri="{BB962C8B-B14F-4D97-AF65-F5344CB8AC3E}">
        <p14:creationId xmlns:p14="http://schemas.microsoft.com/office/powerpoint/2010/main" val="1172710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F9F8-D8B7-4600-98D1-1CB7BAB6E20B}"/>
              </a:ext>
            </a:extLst>
          </p:cNvPr>
          <p:cNvSpPr>
            <a:spLocks noGrp="1"/>
          </p:cNvSpPr>
          <p:nvPr>
            <p:ph type="title"/>
          </p:nvPr>
        </p:nvSpPr>
        <p:spPr/>
        <p:txBody>
          <a:bodyPr/>
          <a:lstStyle/>
          <a:p>
            <a:r>
              <a:rPr lang="en-US" dirty="0"/>
              <a:t>How the mapping works?</a:t>
            </a:r>
            <a:br>
              <a:rPr lang="en-US" dirty="0"/>
            </a:br>
            <a:endParaRPr lang="en-US" dirty="0"/>
          </a:p>
        </p:txBody>
      </p:sp>
      <p:pic>
        <p:nvPicPr>
          <p:cNvPr id="5" name="Content Placeholder 4">
            <a:extLst>
              <a:ext uri="{FF2B5EF4-FFF2-40B4-BE49-F238E27FC236}">
                <a16:creationId xmlns:a16="http://schemas.microsoft.com/office/drawing/2014/main" id="{903CC481-DA82-454D-927A-D41383D9FF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57" y="1205947"/>
            <a:ext cx="7832034" cy="4969565"/>
          </a:xfrm>
        </p:spPr>
      </p:pic>
    </p:spTree>
    <p:extLst>
      <p:ext uri="{BB962C8B-B14F-4D97-AF65-F5344CB8AC3E}">
        <p14:creationId xmlns:p14="http://schemas.microsoft.com/office/powerpoint/2010/main" val="1102548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4A1A0-AC75-4E13-8CFB-F32969953B9C}"/>
              </a:ext>
            </a:extLst>
          </p:cNvPr>
          <p:cNvSpPr>
            <a:spLocks noGrp="1"/>
          </p:cNvSpPr>
          <p:nvPr>
            <p:ph type="title"/>
          </p:nvPr>
        </p:nvSpPr>
        <p:spPr/>
        <p:txBody>
          <a:bodyPr/>
          <a:lstStyle/>
          <a:p>
            <a:r>
              <a:rPr lang="en-US" dirty="0"/>
              <a:t>Simple Cursor Adapter</a:t>
            </a:r>
          </a:p>
        </p:txBody>
      </p:sp>
      <p:sp>
        <p:nvSpPr>
          <p:cNvPr id="3" name="Content Placeholder 2">
            <a:extLst>
              <a:ext uri="{FF2B5EF4-FFF2-40B4-BE49-F238E27FC236}">
                <a16:creationId xmlns:a16="http://schemas.microsoft.com/office/drawing/2014/main" id="{49B309B6-7717-438F-8AE2-5BA11177592C}"/>
              </a:ext>
            </a:extLst>
          </p:cNvPr>
          <p:cNvSpPr>
            <a:spLocks noGrp="1"/>
          </p:cNvSpPr>
          <p:nvPr>
            <p:ph idx="1"/>
          </p:nvPr>
        </p:nvSpPr>
        <p:spPr>
          <a:xfrm>
            <a:off x="967410" y="1749288"/>
            <a:ext cx="9082444" cy="4499112"/>
          </a:xfrm>
        </p:spPr>
        <p:txBody>
          <a:bodyPr/>
          <a:lstStyle/>
          <a:p>
            <a:r>
              <a:rPr lang="en-US" dirty="0"/>
              <a:t>Simple cursor adapter works in similar way with array adapter. We initialize the adapter then we attach to the list view.</a:t>
            </a:r>
          </a:p>
          <a:p>
            <a:r>
              <a:rPr lang="en-US" dirty="0"/>
              <a:t>The simple Cursor Adapter Constructor looks like:</a:t>
            </a:r>
          </a:p>
          <a:p>
            <a:pPr marL="0" indent="0">
              <a:buNone/>
            </a:pPr>
            <a:r>
              <a:rPr lang="en-US" dirty="0" err="1"/>
              <a:t>SimpleCursorAdapter</a:t>
            </a:r>
            <a:r>
              <a:rPr lang="en-US" dirty="0"/>
              <a:t> adapter = new </a:t>
            </a:r>
            <a:r>
              <a:rPr lang="en-US" dirty="0" err="1"/>
              <a:t>SimpleCursorAdapter</a:t>
            </a:r>
            <a:r>
              <a:rPr lang="en-US" dirty="0"/>
              <a:t>(Context </a:t>
            </a:r>
            <a:r>
              <a:rPr lang="en-US" dirty="0" err="1"/>
              <a:t>context</a:t>
            </a:r>
            <a:r>
              <a:rPr lang="en-US" dirty="0"/>
              <a:t>,</a:t>
            </a:r>
          </a:p>
          <a:p>
            <a:pPr marL="0" indent="0">
              <a:buNone/>
            </a:pPr>
            <a:r>
              <a:rPr lang="en-US" dirty="0"/>
              <a:t>int layout,</a:t>
            </a:r>
          </a:p>
          <a:p>
            <a:pPr marL="0" indent="0">
              <a:buNone/>
            </a:pPr>
            <a:r>
              <a:rPr lang="en-US" dirty="0"/>
              <a:t>Cursor </a:t>
            </a:r>
            <a:r>
              <a:rPr lang="en-US" dirty="0" err="1"/>
              <a:t>cursor</a:t>
            </a:r>
            <a:r>
              <a:rPr lang="en-US" dirty="0"/>
              <a:t>,</a:t>
            </a:r>
          </a:p>
          <a:p>
            <a:pPr marL="0" indent="0">
              <a:buNone/>
            </a:pPr>
            <a:r>
              <a:rPr lang="en-US" dirty="0"/>
              <a:t>String[] </a:t>
            </a:r>
            <a:r>
              <a:rPr lang="en-US" dirty="0" err="1"/>
              <a:t>fromColumns</a:t>
            </a:r>
            <a:r>
              <a:rPr lang="en-US" dirty="0"/>
              <a:t>,</a:t>
            </a:r>
          </a:p>
          <a:p>
            <a:pPr marL="0" indent="0">
              <a:buNone/>
            </a:pPr>
            <a:r>
              <a:rPr lang="en-US" dirty="0"/>
              <a:t>int[] </a:t>
            </a:r>
            <a:r>
              <a:rPr lang="en-US" dirty="0" err="1"/>
              <a:t>toViews</a:t>
            </a:r>
            <a:r>
              <a:rPr lang="en-US" dirty="0"/>
              <a:t>,</a:t>
            </a:r>
          </a:p>
          <a:p>
            <a:pPr marL="0" indent="0">
              <a:buNone/>
            </a:pPr>
            <a:r>
              <a:rPr lang="en-US" dirty="0"/>
              <a:t>int flags)</a:t>
            </a:r>
          </a:p>
        </p:txBody>
      </p:sp>
      <p:sp>
        <p:nvSpPr>
          <p:cNvPr id="6" name="Arrow: Right 5">
            <a:extLst>
              <a:ext uri="{FF2B5EF4-FFF2-40B4-BE49-F238E27FC236}">
                <a16:creationId xmlns:a16="http://schemas.microsoft.com/office/drawing/2014/main" id="{CB931880-007B-47A0-BD85-1200703255E6}"/>
              </a:ext>
            </a:extLst>
          </p:cNvPr>
          <p:cNvSpPr/>
          <p:nvPr/>
        </p:nvSpPr>
        <p:spPr>
          <a:xfrm>
            <a:off x="2141166" y="3326296"/>
            <a:ext cx="1185130" cy="2650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8B3FE210-42D2-4C75-81DC-6E9DC7C27A8F}"/>
              </a:ext>
            </a:extLst>
          </p:cNvPr>
          <p:cNvSpPr/>
          <p:nvPr/>
        </p:nvSpPr>
        <p:spPr>
          <a:xfrm>
            <a:off x="3498574" y="3326296"/>
            <a:ext cx="2305878" cy="265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 activity</a:t>
            </a:r>
          </a:p>
        </p:txBody>
      </p:sp>
      <p:sp>
        <p:nvSpPr>
          <p:cNvPr id="8" name="Arrow: Right 7">
            <a:extLst>
              <a:ext uri="{FF2B5EF4-FFF2-40B4-BE49-F238E27FC236}">
                <a16:creationId xmlns:a16="http://schemas.microsoft.com/office/drawing/2014/main" id="{0BCB9FF8-D588-400C-B418-11FC005B5C9D}"/>
              </a:ext>
            </a:extLst>
          </p:cNvPr>
          <p:cNvSpPr/>
          <p:nvPr/>
        </p:nvSpPr>
        <p:spPr>
          <a:xfrm>
            <a:off x="2313444" y="3733801"/>
            <a:ext cx="1185130" cy="2650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16EF7F54-B3AA-4595-B0EE-1970C13C2243}"/>
              </a:ext>
            </a:extLst>
          </p:cNvPr>
          <p:cNvSpPr/>
          <p:nvPr/>
        </p:nvSpPr>
        <p:spPr>
          <a:xfrm>
            <a:off x="3498574" y="3733800"/>
            <a:ext cx="3180522" cy="265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 to display the data</a:t>
            </a:r>
          </a:p>
        </p:txBody>
      </p:sp>
      <p:sp>
        <p:nvSpPr>
          <p:cNvPr id="10" name="Arrow: Right 9">
            <a:extLst>
              <a:ext uri="{FF2B5EF4-FFF2-40B4-BE49-F238E27FC236}">
                <a16:creationId xmlns:a16="http://schemas.microsoft.com/office/drawing/2014/main" id="{FC5113CB-B339-4E5F-B806-8255E1D7B8F7}"/>
              </a:ext>
            </a:extLst>
          </p:cNvPr>
          <p:cNvSpPr/>
          <p:nvPr/>
        </p:nvSpPr>
        <p:spPr>
          <a:xfrm>
            <a:off x="2733731" y="4177747"/>
            <a:ext cx="1185130" cy="2650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11AF93C-25E3-405F-B1BC-88343325359D}"/>
              </a:ext>
            </a:extLst>
          </p:cNvPr>
          <p:cNvSpPr/>
          <p:nvPr/>
        </p:nvSpPr>
        <p:spPr>
          <a:xfrm>
            <a:off x="3918371" y="4177747"/>
            <a:ext cx="3180522" cy="26504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cursor you create</a:t>
            </a:r>
          </a:p>
        </p:txBody>
      </p:sp>
      <p:sp>
        <p:nvSpPr>
          <p:cNvPr id="16" name="Arrow: Right 15">
            <a:extLst>
              <a:ext uri="{FF2B5EF4-FFF2-40B4-BE49-F238E27FC236}">
                <a16:creationId xmlns:a16="http://schemas.microsoft.com/office/drawing/2014/main" id="{F16250DC-B41B-45CE-A9DE-690AB0D294BF}"/>
              </a:ext>
            </a:extLst>
          </p:cNvPr>
          <p:cNvSpPr/>
          <p:nvPr/>
        </p:nvSpPr>
        <p:spPr>
          <a:xfrm rot="615914">
            <a:off x="3677406" y="4714761"/>
            <a:ext cx="727215" cy="287128"/>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7CC00021-97E7-47D6-A04D-0580324FB548}"/>
              </a:ext>
            </a:extLst>
          </p:cNvPr>
          <p:cNvSpPr/>
          <p:nvPr/>
        </p:nvSpPr>
        <p:spPr>
          <a:xfrm rot="21364841">
            <a:off x="2736470" y="5028154"/>
            <a:ext cx="1517507" cy="37658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D59985ED-52A3-47E5-A242-89148419D377}"/>
              </a:ext>
            </a:extLst>
          </p:cNvPr>
          <p:cNvSpPr/>
          <p:nvPr/>
        </p:nvSpPr>
        <p:spPr>
          <a:xfrm>
            <a:off x="4424384" y="4771129"/>
            <a:ext cx="4560589" cy="685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Which column in the cursor t which views</a:t>
            </a:r>
          </a:p>
        </p:txBody>
      </p:sp>
      <p:sp>
        <p:nvSpPr>
          <p:cNvPr id="19" name="Arrow: Right 18">
            <a:extLst>
              <a:ext uri="{FF2B5EF4-FFF2-40B4-BE49-F238E27FC236}">
                <a16:creationId xmlns:a16="http://schemas.microsoft.com/office/drawing/2014/main" id="{ED12A94C-4F19-48DB-8206-D2ED89303849}"/>
              </a:ext>
            </a:extLst>
          </p:cNvPr>
          <p:cNvSpPr/>
          <p:nvPr/>
        </p:nvSpPr>
        <p:spPr>
          <a:xfrm>
            <a:off x="2065436" y="5587237"/>
            <a:ext cx="1185130" cy="26504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59FBE3CA-ABBB-4778-9195-479B3A45E802}"/>
              </a:ext>
            </a:extLst>
          </p:cNvPr>
          <p:cNvSpPr/>
          <p:nvPr/>
        </p:nvSpPr>
        <p:spPr>
          <a:xfrm>
            <a:off x="3326296" y="5650795"/>
            <a:ext cx="4426226" cy="3914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Determine the cursor behavior</a:t>
            </a:r>
          </a:p>
        </p:txBody>
      </p:sp>
    </p:spTree>
    <p:extLst>
      <p:ext uri="{BB962C8B-B14F-4D97-AF65-F5344CB8AC3E}">
        <p14:creationId xmlns:p14="http://schemas.microsoft.com/office/powerpoint/2010/main" val="3380595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A629-F6AA-46D3-9C20-1BA41600BF61}"/>
              </a:ext>
            </a:extLst>
          </p:cNvPr>
          <p:cNvSpPr>
            <a:spLocks noGrp="1"/>
          </p:cNvSpPr>
          <p:nvPr>
            <p:ph type="title"/>
          </p:nvPr>
        </p:nvSpPr>
        <p:spPr/>
        <p:txBody>
          <a:bodyPr/>
          <a:lstStyle/>
          <a:p>
            <a:r>
              <a:rPr lang="en-US" dirty="0"/>
              <a:t>Close the cursor and database</a:t>
            </a:r>
          </a:p>
        </p:txBody>
      </p:sp>
      <p:sp>
        <p:nvSpPr>
          <p:cNvPr id="3" name="Content Placeholder 2">
            <a:extLst>
              <a:ext uri="{FF2B5EF4-FFF2-40B4-BE49-F238E27FC236}">
                <a16:creationId xmlns:a16="http://schemas.microsoft.com/office/drawing/2014/main" id="{F822B888-62C2-4E79-AA71-48FABFD57230}"/>
              </a:ext>
            </a:extLst>
          </p:cNvPr>
          <p:cNvSpPr>
            <a:spLocks noGrp="1"/>
          </p:cNvSpPr>
          <p:nvPr>
            <p:ph idx="1"/>
          </p:nvPr>
        </p:nvSpPr>
        <p:spPr/>
        <p:txBody>
          <a:bodyPr/>
          <a:lstStyle/>
          <a:p>
            <a:r>
              <a:rPr lang="en-US" dirty="0"/>
              <a:t>When we use a cursor adapter in order to show a list of database records; the cursor adapter needs the cursor to stay open in case it needs to retrieve more data from it.</a:t>
            </a:r>
          </a:p>
          <a:p>
            <a:r>
              <a:rPr lang="en-US" dirty="0"/>
              <a:t>We can’t  close the cursor and database once you’ve used the </a:t>
            </a:r>
            <a:r>
              <a:rPr lang="en-US" dirty="0" err="1"/>
              <a:t>setAdapter</a:t>
            </a:r>
            <a:r>
              <a:rPr lang="en-US" dirty="0"/>
              <a:t>() method.</a:t>
            </a:r>
          </a:p>
          <a:p>
            <a:r>
              <a:rPr lang="en-US" dirty="0"/>
              <a:t>The cursor and database will be closed in the activity’s </a:t>
            </a:r>
            <a:r>
              <a:rPr lang="en-US" dirty="0" err="1"/>
              <a:t>onDestroy</a:t>
            </a:r>
            <a:r>
              <a:rPr lang="en-US" dirty="0"/>
              <a:t>() method.</a:t>
            </a:r>
          </a:p>
        </p:txBody>
      </p:sp>
    </p:spTree>
    <p:extLst>
      <p:ext uri="{BB962C8B-B14F-4D97-AF65-F5344CB8AC3E}">
        <p14:creationId xmlns:p14="http://schemas.microsoft.com/office/powerpoint/2010/main" val="3576792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C8EA6-D219-4C0A-A9C5-285A930B7B3D}"/>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729A9F27-9F20-42E6-BCFE-DB05744FAFE5}"/>
              </a:ext>
            </a:extLst>
          </p:cNvPr>
          <p:cNvSpPr>
            <a:spLocks noGrp="1"/>
          </p:cNvSpPr>
          <p:nvPr>
            <p:ph idx="1"/>
          </p:nvPr>
        </p:nvSpPr>
        <p:spPr>
          <a:xfrm>
            <a:off x="1103312" y="1431236"/>
            <a:ext cx="8946541" cy="4817164"/>
          </a:xfrm>
        </p:spPr>
        <p:txBody>
          <a:bodyPr/>
          <a:lstStyle/>
          <a:p>
            <a:r>
              <a:rPr lang="en-US" dirty="0"/>
              <a:t> </a:t>
            </a:r>
          </a:p>
        </p:txBody>
      </p:sp>
      <p:sp>
        <p:nvSpPr>
          <p:cNvPr id="4" name="Rectangle 3">
            <a:extLst>
              <a:ext uri="{FF2B5EF4-FFF2-40B4-BE49-F238E27FC236}">
                <a16:creationId xmlns:a16="http://schemas.microsoft.com/office/drawing/2014/main" id="{75B046B0-0937-494A-88A5-45315B0FEF5D}"/>
              </a:ext>
            </a:extLst>
          </p:cNvPr>
          <p:cNvSpPr/>
          <p:nvPr/>
        </p:nvSpPr>
        <p:spPr>
          <a:xfrm>
            <a:off x="1859625" y="1046922"/>
            <a:ext cx="9404723" cy="56984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Drink </a:t>
            </a:r>
            <a:r>
              <a:rPr lang="en-US"/>
              <a:t>Category Activity</a:t>
            </a:r>
          </a:p>
          <a:p>
            <a:pPr algn="ctr"/>
            <a:r>
              <a:rPr lang="en-US" dirty="0"/>
              <a:t>private </a:t>
            </a:r>
            <a:r>
              <a:rPr lang="en-US" dirty="0" err="1"/>
              <a:t>SQLiteDatabase</a:t>
            </a:r>
            <a:r>
              <a:rPr lang="en-US" dirty="0"/>
              <a:t> </a:t>
            </a:r>
            <a:r>
              <a:rPr lang="en-US" dirty="0" err="1"/>
              <a:t>db</a:t>
            </a:r>
            <a:r>
              <a:rPr lang="en-US" dirty="0"/>
              <a:t>;</a:t>
            </a:r>
          </a:p>
          <a:p>
            <a:pPr algn="ctr"/>
            <a:r>
              <a:rPr lang="en-US" dirty="0"/>
              <a:t>private Cursor </a:t>
            </a:r>
            <a:r>
              <a:rPr lang="en-US" dirty="0" err="1"/>
              <a:t>cursor</a:t>
            </a:r>
            <a:r>
              <a:rPr lang="en-US" dirty="0"/>
              <a:t>;</a:t>
            </a:r>
          </a:p>
          <a:p>
            <a:pPr algn="ctr"/>
            <a:r>
              <a:rPr lang="en-US" dirty="0" err="1"/>
              <a:t>onCreate</a:t>
            </a:r>
            <a:r>
              <a:rPr lang="en-US" dirty="0"/>
              <a:t>(){</a:t>
            </a:r>
          </a:p>
          <a:p>
            <a:pPr algn="ctr"/>
            <a:r>
              <a:rPr lang="en-US" dirty="0" err="1"/>
              <a:t>SQLiteOpenHelper</a:t>
            </a:r>
            <a:r>
              <a:rPr lang="en-US" dirty="0"/>
              <a:t> </a:t>
            </a:r>
            <a:r>
              <a:rPr lang="en-US" dirty="0" err="1"/>
              <a:t>DatabaseHelper</a:t>
            </a:r>
            <a:r>
              <a:rPr lang="en-US" dirty="0"/>
              <a:t> = new </a:t>
            </a:r>
            <a:r>
              <a:rPr lang="en-US" dirty="0" err="1"/>
              <a:t>DatabaseHelper</a:t>
            </a:r>
            <a:r>
              <a:rPr lang="en-US" dirty="0"/>
              <a:t>(this);</a:t>
            </a:r>
          </a:p>
          <a:p>
            <a:pPr algn="ctr"/>
            <a:r>
              <a:rPr lang="en-US" dirty="0"/>
              <a:t>try {</a:t>
            </a:r>
          </a:p>
          <a:p>
            <a:pPr algn="ctr"/>
            <a:r>
              <a:rPr lang="en-US" dirty="0" err="1"/>
              <a:t>db</a:t>
            </a:r>
            <a:r>
              <a:rPr lang="en-US" dirty="0"/>
              <a:t> = </a:t>
            </a:r>
            <a:r>
              <a:rPr lang="en-US" dirty="0" err="1"/>
              <a:t>DatabaseHelper.getReadableDatabase</a:t>
            </a:r>
            <a:r>
              <a:rPr lang="en-US" dirty="0"/>
              <a:t>();</a:t>
            </a:r>
          </a:p>
          <a:p>
            <a:pPr algn="ctr"/>
            <a:r>
              <a:rPr lang="en-US" dirty="0"/>
              <a:t>cursor = </a:t>
            </a:r>
            <a:r>
              <a:rPr lang="en-US" dirty="0" err="1"/>
              <a:t>db.query</a:t>
            </a:r>
            <a:r>
              <a:rPr lang="en-US" dirty="0"/>
              <a:t>("DRINK",</a:t>
            </a:r>
          </a:p>
          <a:p>
            <a:pPr algn="ctr"/>
            <a:r>
              <a:rPr lang="en-US" dirty="0"/>
              <a:t>new String[]{"_id", "NAME"},</a:t>
            </a:r>
          </a:p>
          <a:p>
            <a:pPr algn="ctr"/>
            <a:r>
              <a:rPr lang="en-US" dirty="0"/>
              <a:t>null, null, null, null, null);</a:t>
            </a:r>
          </a:p>
          <a:p>
            <a:pPr algn="ctr"/>
            <a:r>
              <a:rPr lang="en-US" dirty="0" err="1"/>
              <a:t>SimpleCursorAdapter</a:t>
            </a:r>
            <a:r>
              <a:rPr lang="en-US" dirty="0"/>
              <a:t> </a:t>
            </a:r>
            <a:r>
              <a:rPr lang="en-US" dirty="0" err="1"/>
              <a:t>listAdapter</a:t>
            </a:r>
            <a:r>
              <a:rPr lang="en-US" dirty="0"/>
              <a:t> = new </a:t>
            </a:r>
            <a:r>
              <a:rPr lang="en-US" dirty="0" err="1"/>
              <a:t>SimpleCursorAdapter</a:t>
            </a:r>
            <a:r>
              <a:rPr lang="en-US" dirty="0"/>
              <a:t>(this,</a:t>
            </a:r>
          </a:p>
          <a:p>
            <a:pPr algn="ctr"/>
            <a:r>
              <a:rPr lang="en-US" dirty="0"/>
              <a:t>android.R.layout.simple_list_item_1,</a:t>
            </a:r>
          </a:p>
          <a:p>
            <a:pPr algn="ctr"/>
            <a:r>
              <a:rPr lang="en-US" dirty="0"/>
              <a:t>cursor,</a:t>
            </a:r>
          </a:p>
          <a:p>
            <a:pPr algn="ctr"/>
            <a:r>
              <a:rPr lang="en-US" dirty="0"/>
              <a:t>new String[]{"NAME"},</a:t>
            </a:r>
          </a:p>
          <a:p>
            <a:pPr algn="ctr"/>
            <a:r>
              <a:rPr lang="en-US" dirty="0"/>
              <a:t>new int[]{android.R.id.text1},</a:t>
            </a:r>
          </a:p>
          <a:p>
            <a:pPr algn="ctr"/>
            <a:r>
              <a:rPr lang="en-US" dirty="0"/>
              <a:t>0);</a:t>
            </a:r>
          </a:p>
          <a:p>
            <a:pPr algn="ctr"/>
            <a:r>
              <a:rPr lang="en-US" dirty="0" err="1"/>
              <a:t>listDrinks.setAdapter</a:t>
            </a:r>
            <a:r>
              <a:rPr lang="en-US" dirty="0"/>
              <a:t>(</a:t>
            </a:r>
            <a:r>
              <a:rPr lang="en-US" dirty="0" err="1"/>
              <a:t>listAdapter</a:t>
            </a:r>
            <a:r>
              <a:rPr lang="en-US" dirty="0"/>
              <a:t>);</a:t>
            </a:r>
          </a:p>
          <a:p>
            <a:pPr algn="ctr"/>
            <a:r>
              <a:rPr lang="en-US" dirty="0"/>
              <a:t>}</a:t>
            </a:r>
          </a:p>
          <a:p>
            <a:pPr algn="ctr"/>
            <a:r>
              <a:rPr lang="en-US" dirty="0"/>
              <a:t>catch(</a:t>
            </a:r>
            <a:r>
              <a:rPr lang="en-US" dirty="0" err="1"/>
              <a:t>SQLiteException</a:t>
            </a:r>
            <a:r>
              <a:rPr lang="en-US" dirty="0"/>
              <a:t> e) {</a:t>
            </a:r>
          </a:p>
          <a:p>
            <a:pPr algn="ctr"/>
            <a:r>
              <a:rPr lang="en-US" dirty="0"/>
              <a:t>Toast </a:t>
            </a:r>
            <a:r>
              <a:rPr lang="en-US" dirty="0" err="1"/>
              <a:t>toast</a:t>
            </a:r>
            <a:r>
              <a:rPr lang="en-US" dirty="0"/>
              <a:t> = </a:t>
            </a:r>
            <a:r>
              <a:rPr lang="en-US" dirty="0" err="1"/>
              <a:t>Toast.makeText</a:t>
            </a:r>
            <a:r>
              <a:rPr lang="en-US" dirty="0"/>
              <a:t>(this, "Database unavailable", </a:t>
            </a:r>
            <a:r>
              <a:rPr lang="en-US" dirty="0" err="1"/>
              <a:t>Toast.LENGTH_SHORT</a:t>
            </a:r>
            <a:r>
              <a:rPr lang="en-US" dirty="0"/>
              <a:t>);</a:t>
            </a:r>
          </a:p>
          <a:p>
            <a:pPr algn="ctr"/>
            <a:r>
              <a:rPr lang="en-US" dirty="0" err="1"/>
              <a:t>toast.show</a:t>
            </a:r>
            <a:r>
              <a:rPr lang="en-US" dirty="0"/>
              <a:t>();</a:t>
            </a:r>
          </a:p>
        </p:txBody>
      </p:sp>
    </p:spTree>
    <p:extLst>
      <p:ext uri="{BB962C8B-B14F-4D97-AF65-F5344CB8AC3E}">
        <p14:creationId xmlns:p14="http://schemas.microsoft.com/office/powerpoint/2010/main" val="3037488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A45B-534A-47D0-AB51-936010817493}"/>
              </a:ext>
            </a:extLst>
          </p:cNvPr>
          <p:cNvSpPr>
            <a:spLocks noGrp="1"/>
          </p:cNvSpPr>
          <p:nvPr>
            <p:ph type="title"/>
          </p:nvPr>
        </p:nvSpPr>
        <p:spPr/>
        <p:txBody>
          <a:bodyPr/>
          <a:lstStyle/>
          <a:p>
            <a:r>
              <a:rPr lang="en-US" dirty="0"/>
              <a:t>Update Records</a:t>
            </a:r>
          </a:p>
        </p:txBody>
      </p:sp>
      <p:sp>
        <p:nvSpPr>
          <p:cNvPr id="3" name="Content Placeholder 2">
            <a:extLst>
              <a:ext uri="{FF2B5EF4-FFF2-40B4-BE49-F238E27FC236}">
                <a16:creationId xmlns:a16="http://schemas.microsoft.com/office/drawing/2014/main" id="{F07AE7A7-D82A-46C5-A125-C6A0DA153260}"/>
              </a:ext>
            </a:extLst>
          </p:cNvPr>
          <p:cNvSpPr>
            <a:spLocks noGrp="1"/>
          </p:cNvSpPr>
          <p:nvPr>
            <p:ph idx="1"/>
          </p:nvPr>
        </p:nvSpPr>
        <p:spPr>
          <a:xfrm>
            <a:off x="1103312" y="1853248"/>
            <a:ext cx="8946541" cy="4395151"/>
          </a:xfrm>
        </p:spPr>
        <p:txBody>
          <a:bodyPr>
            <a:normAutofit/>
          </a:bodyPr>
          <a:lstStyle/>
          <a:p>
            <a:r>
              <a:rPr lang="en-US" sz="2400" dirty="0"/>
              <a:t>Add favorite check box in detail drink activity layout</a:t>
            </a:r>
          </a:p>
          <a:p>
            <a:r>
              <a:rPr lang="en-US" sz="2400" dirty="0"/>
              <a:t>Automatically check/uncheck the box by checking the value from the database</a:t>
            </a:r>
          </a:p>
          <a:p>
            <a:r>
              <a:rPr lang="en-US" sz="2400" dirty="0"/>
              <a:t>If the checkbox was checked by the user, the drink favorite column  will be updated and displayed in the main activity layout</a:t>
            </a:r>
          </a:p>
        </p:txBody>
      </p:sp>
    </p:spTree>
    <p:extLst>
      <p:ext uri="{BB962C8B-B14F-4D97-AF65-F5344CB8AC3E}">
        <p14:creationId xmlns:p14="http://schemas.microsoft.com/office/powerpoint/2010/main" val="3348110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991D-F608-4A53-B76F-254B18FE7812}"/>
              </a:ext>
            </a:extLst>
          </p:cNvPr>
          <p:cNvSpPr>
            <a:spLocks noGrp="1"/>
          </p:cNvSpPr>
          <p:nvPr>
            <p:ph type="title"/>
          </p:nvPr>
        </p:nvSpPr>
        <p:spPr/>
        <p:txBody>
          <a:bodyPr/>
          <a:lstStyle/>
          <a:p>
            <a:r>
              <a:rPr lang="en-US" dirty="0"/>
              <a:t>Cont’d [Update Records]</a:t>
            </a:r>
          </a:p>
        </p:txBody>
      </p:sp>
      <p:sp>
        <p:nvSpPr>
          <p:cNvPr id="3" name="Content Placeholder 2">
            <a:extLst>
              <a:ext uri="{FF2B5EF4-FFF2-40B4-BE49-F238E27FC236}">
                <a16:creationId xmlns:a16="http://schemas.microsoft.com/office/drawing/2014/main" id="{6C5B18A7-AFBB-44E9-AA5E-B0BDE78D05EB}"/>
              </a:ext>
            </a:extLst>
          </p:cNvPr>
          <p:cNvSpPr>
            <a:spLocks noGrp="1"/>
          </p:cNvSpPr>
          <p:nvPr>
            <p:ph idx="1"/>
          </p:nvPr>
        </p:nvSpPr>
        <p:spPr>
          <a:xfrm>
            <a:off x="875201" y="1454491"/>
            <a:ext cx="8946541" cy="4395151"/>
          </a:xfrm>
        </p:spPr>
        <p:txBody>
          <a:bodyPr/>
          <a:lstStyle/>
          <a:p>
            <a:r>
              <a:rPr lang="en-US" dirty="0"/>
              <a:t>Check the status of Favorite column</a:t>
            </a:r>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Next we see how to Update the column when check box is selected </a:t>
            </a:r>
          </a:p>
          <a:p>
            <a:pPr marL="0" indent="0">
              <a:buNone/>
            </a:pPr>
            <a:endParaRPr lang="en-US" dirty="0"/>
          </a:p>
        </p:txBody>
      </p:sp>
      <p:sp>
        <p:nvSpPr>
          <p:cNvPr id="4" name="Rectangle 3">
            <a:extLst>
              <a:ext uri="{FF2B5EF4-FFF2-40B4-BE49-F238E27FC236}">
                <a16:creationId xmlns:a16="http://schemas.microsoft.com/office/drawing/2014/main" id="{6A792B25-EB5C-4765-B508-CE665F1CEB8C}"/>
              </a:ext>
            </a:extLst>
          </p:cNvPr>
          <p:cNvSpPr/>
          <p:nvPr/>
        </p:nvSpPr>
        <p:spPr>
          <a:xfrm>
            <a:off x="198783" y="1974574"/>
            <a:ext cx="9051233" cy="21122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sz="2800" dirty="0" err="1"/>
              <a:t>boolean</a:t>
            </a:r>
            <a:r>
              <a:rPr lang="en-US" sz="2800" dirty="0"/>
              <a:t> </a:t>
            </a:r>
            <a:r>
              <a:rPr lang="en-US" sz="2800" dirty="0" err="1"/>
              <a:t>isFavorite</a:t>
            </a:r>
            <a:r>
              <a:rPr lang="en-US" sz="2800" dirty="0"/>
              <a:t> = (</a:t>
            </a:r>
            <a:r>
              <a:rPr lang="en-US" sz="2800" dirty="0" err="1"/>
              <a:t>cursor.getInt</a:t>
            </a:r>
            <a:r>
              <a:rPr lang="en-US" sz="2800" dirty="0"/>
              <a:t>(3) == 1);</a:t>
            </a:r>
          </a:p>
          <a:p>
            <a:pPr marL="0" indent="0">
              <a:buNone/>
            </a:pPr>
            <a:r>
              <a:rPr lang="en-US" sz="2800" dirty="0" err="1"/>
              <a:t>CheckBox</a:t>
            </a:r>
            <a:r>
              <a:rPr lang="en-US" sz="2800" dirty="0"/>
              <a:t> favorite = (</a:t>
            </a:r>
            <a:r>
              <a:rPr lang="en-US" sz="2800" dirty="0" err="1"/>
              <a:t>CheckBox</a:t>
            </a:r>
            <a:r>
              <a:rPr lang="en-US" sz="2800" dirty="0"/>
              <a:t>)</a:t>
            </a:r>
            <a:r>
              <a:rPr lang="en-US" sz="2800" dirty="0" err="1"/>
              <a:t>findViewById</a:t>
            </a:r>
            <a:r>
              <a:rPr lang="en-US" sz="2800" dirty="0"/>
              <a:t>(</a:t>
            </a:r>
            <a:r>
              <a:rPr lang="en-US" sz="2800" dirty="0" err="1"/>
              <a:t>R.id.favorite</a:t>
            </a:r>
            <a:r>
              <a:rPr lang="en-US" sz="2800" dirty="0"/>
              <a:t>);</a:t>
            </a:r>
          </a:p>
          <a:p>
            <a:pPr marL="0" indent="0">
              <a:buNone/>
            </a:pPr>
            <a:r>
              <a:rPr lang="en-US" sz="2800" dirty="0" err="1"/>
              <a:t>favorite.setChecked</a:t>
            </a:r>
            <a:r>
              <a:rPr lang="en-US" sz="2800" dirty="0"/>
              <a:t>(</a:t>
            </a:r>
            <a:r>
              <a:rPr lang="en-US" sz="2800" dirty="0" err="1"/>
              <a:t>isFavorite</a:t>
            </a:r>
            <a:r>
              <a:rPr lang="en-US" sz="2800" dirty="0"/>
              <a:t>);</a:t>
            </a:r>
          </a:p>
          <a:p>
            <a:pPr algn="ctr"/>
            <a:endParaRPr lang="en-US" dirty="0"/>
          </a:p>
        </p:txBody>
      </p:sp>
    </p:spTree>
    <p:extLst>
      <p:ext uri="{BB962C8B-B14F-4D97-AF65-F5344CB8AC3E}">
        <p14:creationId xmlns:p14="http://schemas.microsoft.com/office/powerpoint/2010/main" val="2340801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7800-E1EC-4009-8E8B-6C006F65D3E5}"/>
              </a:ext>
            </a:extLst>
          </p:cNvPr>
          <p:cNvSpPr>
            <a:spLocks noGrp="1"/>
          </p:cNvSpPr>
          <p:nvPr>
            <p:ph type="title"/>
          </p:nvPr>
        </p:nvSpPr>
        <p:spPr>
          <a:xfrm>
            <a:off x="646111" y="452718"/>
            <a:ext cx="9404723" cy="971348"/>
          </a:xfrm>
        </p:spPr>
        <p:txBody>
          <a:bodyPr/>
          <a:lstStyle/>
          <a:p>
            <a:endParaRPr lang="en-US" dirty="0"/>
          </a:p>
        </p:txBody>
      </p:sp>
      <p:sp>
        <p:nvSpPr>
          <p:cNvPr id="3" name="Content Placeholder 2">
            <a:extLst>
              <a:ext uri="{FF2B5EF4-FFF2-40B4-BE49-F238E27FC236}">
                <a16:creationId xmlns:a16="http://schemas.microsoft.com/office/drawing/2014/main" id="{F2F1B1CF-8919-41B7-A319-D769D8D08274}"/>
              </a:ext>
            </a:extLst>
          </p:cNvPr>
          <p:cNvSpPr>
            <a:spLocks noGrp="1"/>
          </p:cNvSpPr>
          <p:nvPr>
            <p:ph idx="1"/>
          </p:nvPr>
        </p:nvSpPr>
        <p:spPr/>
        <p:txBody>
          <a:bodyPr/>
          <a:lstStyle/>
          <a:p>
            <a:r>
              <a:rPr lang="en-US" dirty="0"/>
              <a:t> </a:t>
            </a:r>
          </a:p>
        </p:txBody>
      </p:sp>
      <p:sp>
        <p:nvSpPr>
          <p:cNvPr id="4" name="Rectangle 3">
            <a:extLst>
              <a:ext uri="{FF2B5EF4-FFF2-40B4-BE49-F238E27FC236}">
                <a16:creationId xmlns:a16="http://schemas.microsoft.com/office/drawing/2014/main" id="{01186CCC-23E8-44A5-B313-403E7ACF29B4}"/>
              </a:ext>
            </a:extLst>
          </p:cNvPr>
          <p:cNvSpPr/>
          <p:nvPr/>
        </p:nvSpPr>
        <p:spPr>
          <a:xfrm>
            <a:off x="2008441" y="1536380"/>
            <a:ext cx="8750463" cy="5228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dirty="0" err="1"/>
              <a:t>ContentValues</a:t>
            </a:r>
            <a:r>
              <a:rPr lang="en-US" dirty="0"/>
              <a:t> </a:t>
            </a:r>
            <a:r>
              <a:rPr lang="en-US" dirty="0" err="1"/>
              <a:t>drinkValues</a:t>
            </a:r>
            <a:r>
              <a:rPr lang="en-US" dirty="0"/>
              <a:t> = new </a:t>
            </a:r>
            <a:r>
              <a:rPr lang="en-US" dirty="0" err="1"/>
              <a:t>ContentValues</a:t>
            </a:r>
            <a:r>
              <a:rPr lang="en-US" dirty="0"/>
              <a:t>();</a:t>
            </a:r>
          </a:p>
          <a:p>
            <a:pPr marL="0" indent="0">
              <a:buNone/>
            </a:pPr>
            <a:r>
              <a:rPr lang="en-US" dirty="0" err="1"/>
              <a:t>drinkValues.put</a:t>
            </a:r>
            <a:r>
              <a:rPr lang="en-US" dirty="0"/>
              <a:t>("FAVORITE", </a:t>
            </a:r>
            <a:r>
              <a:rPr lang="en-US" dirty="0" err="1"/>
              <a:t>favorite.isChecked</a:t>
            </a:r>
            <a:r>
              <a:rPr lang="en-US" dirty="0"/>
              <a:t>());</a:t>
            </a:r>
          </a:p>
          <a:p>
            <a:pPr marL="0" indent="0">
              <a:buNone/>
            </a:pPr>
            <a:r>
              <a:rPr lang="en-US" dirty="0"/>
              <a:t>//Get a reference to the database and update the FAVORITE column</a:t>
            </a:r>
          </a:p>
          <a:p>
            <a:pPr marL="0" indent="0">
              <a:buNone/>
            </a:pPr>
            <a:r>
              <a:rPr lang="en-US" dirty="0" err="1"/>
              <a:t>SQLiteOpenHelper</a:t>
            </a:r>
            <a:r>
              <a:rPr lang="en-US" dirty="0"/>
              <a:t> </a:t>
            </a:r>
            <a:r>
              <a:rPr lang="en-US" dirty="0" err="1"/>
              <a:t>starbuzzDatabaseHelper</a:t>
            </a:r>
            <a:r>
              <a:rPr lang="en-US" dirty="0"/>
              <a:t> = new </a:t>
            </a:r>
            <a:r>
              <a:rPr lang="en-US" dirty="0" err="1"/>
              <a:t>StarbuzzDatabaseHelper</a:t>
            </a:r>
            <a:r>
              <a:rPr lang="en-US" dirty="0"/>
              <a:t>(this);</a:t>
            </a:r>
          </a:p>
          <a:p>
            <a:pPr marL="0" indent="0">
              <a:buNone/>
            </a:pPr>
            <a:r>
              <a:rPr lang="en-US" dirty="0"/>
              <a:t>try {</a:t>
            </a:r>
          </a:p>
          <a:p>
            <a:pPr marL="0" indent="0">
              <a:buNone/>
            </a:pPr>
            <a:r>
              <a:rPr lang="en-US" dirty="0" err="1"/>
              <a:t>SQLiteDatabase</a:t>
            </a:r>
            <a:r>
              <a:rPr lang="en-US" dirty="0"/>
              <a:t> </a:t>
            </a:r>
            <a:r>
              <a:rPr lang="en-US" dirty="0" err="1"/>
              <a:t>db</a:t>
            </a:r>
            <a:r>
              <a:rPr lang="en-US" dirty="0"/>
              <a:t> = </a:t>
            </a:r>
            <a:r>
              <a:rPr lang="en-US" dirty="0" err="1"/>
              <a:t>starbuzzDatabaseHelper.getWritableDatabase</a:t>
            </a:r>
            <a:r>
              <a:rPr lang="en-US" dirty="0"/>
              <a:t>();</a:t>
            </a:r>
          </a:p>
          <a:p>
            <a:pPr marL="0" indent="0">
              <a:buNone/>
            </a:pPr>
            <a:r>
              <a:rPr lang="en-US" dirty="0" err="1"/>
              <a:t>db.update</a:t>
            </a:r>
            <a:r>
              <a:rPr lang="en-US" dirty="0"/>
              <a:t>("DRINK",</a:t>
            </a:r>
          </a:p>
          <a:p>
            <a:pPr marL="0" indent="0">
              <a:buNone/>
            </a:pPr>
            <a:r>
              <a:rPr lang="en-US" dirty="0" err="1"/>
              <a:t>drinkValues</a:t>
            </a:r>
            <a:r>
              <a:rPr lang="en-US" dirty="0"/>
              <a:t>,</a:t>
            </a:r>
          </a:p>
          <a:p>
            <a:pPr marL="0" indent="0">
              <a:buNone/>
            </a:pPr>
            <a:r>
              <a:rPr lang="en-US" dirty="0"/>
              <a:t>"_id = ?",</a:t>
            </a:r>
          </a:p>
          <a:p>
            <a:pPr marL="0" indent="0">
              <a:buNone/>
            </a:pPr>
            <a:r>
              <a:rPr lang="en-US" dirty="0"/>
              <a:t>new String[] {</a:t>
            </a:r>
            <a:r>
              <a:rPr lang="en-US" dirty="0" err="1"/>
              <a:t>Integer.toString</a:t>
            </a:r>
            <a:r>
              <a:rPr lang="en-US" dirty="0"/>
              <a:t>(</a:t>
            </a:r>
            <a:r>
              <a:rPr lang="en-US" dirty="0" err="1"/>
              <a:t>drinkId</a:t>
            </a:r>
            <a:r>
              <a:rPr lang="en-US" dirty="0"/>
              <a:t>)});</a:t>
            </a:r>
          </a:p>
          <a:p>
            <a:pPr marL="0" indent="0">
              <a:buNone/>
            </a:pPr>
            <a:r>
              <a:rPr lang="en-US" dirty="0" err="1"/>
              <a:t>db.close</a:t>
            </a:r>
            <a:r>
              <a:rPr lang="en-US" dirty="0"/>
              <a:t>();</a:t>
            </a:r>
          </a:p>
          <a:p>
            <a:pPr marL="0" indent="0">
              <a:buNone/>
            </a:pPr>
            <a:r>
              <a:rPr lang="en-US" dirty="0"/>
              <a:t>} catch(</a:t>
            </a:r>
            <a:r>
              <a:rPr lang="en-US" dirty="0" err="1"/>
              <a:t>SQLiteException</a:t>
            </a:r>
            <a:r>
              <a:rPr lang="en-US" dirty="0"/>
              <a:t> e) {</a:t>
            </a:r>
          </a:p>
          <a:p>
            <a:pPr marL="0" indent="0">
              <a:buNone/>
            </a:pPr>
            <a:r>
              <a:rPr lang="en-US" dirty="0"/>
              <a:t>Toast </a:t>
            </a:r>
            <a:r>
              <a:rPr lang="en-US" dirty="0" err="1"/>
              <a:t>toast</a:t>
            </a:r>
            <a:r>
              <a:rPr lang="en-US" dirty="0"/>
              <a:t> = </a:t>
            </a:r>
            <a:r>
              <a:rPr lang="en-US" dirty="0" err="1"/>
              <a:t>Toast.makeText</a:t>
            </a:r>
            <a:r>
              <a:rPr lang="en-US" dirty="0"/>
              <a:t>(this, "Database unavailable", </a:t>
            </a:r>
            <a:r>
              <a:rPr lang="en-US" dirty="0" err="1"/>
              <a:t>Toast.LENGTH_SHORT</a:t>
            </a:r>
            <a:r>
              <a:rPr lang="en-US" dirty="0"/>
              <a:t>);</a:t>
            </a:r>
          </a:p>
          <a:p>
            <a:pPr marL="0" indent="0">
              <a:buNone/>
            </a:pPr>
            <a:r>
              <a:rPr lang="en-US" dirty="0" err="1"/>
              <a:t>toast.show</a:t>
            </a:r>
            <a:r>
              <a:rPr lang="en-US" dirty="0"/>
              <a:t>();</a:t>
            </a:r>
          </a:p>
          <a:p>
            <a:pPr marL="0" indent="0">
              <a:buNone/>
            </a:pPr>
            <a:r>
              <a:rPr lang="en-US" dirty="0"/>
              <a:t>}</a:t>
            </a:r>
          </a:p>
        </p:txBody>
      </p:sp>
    </p:spTree>
    <p:extLst>
      <p:ext uri="{BB962C8B-B14F-4D97-AF65-F5344CB8AC3E}">
        <p14:creationId xmlns:p14="http://schemas.microsoft.com/office/powerpoint/2010/main" val="1920410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E6AE-7B1A-4BC5-9EF5-5D8BE81122CE}"/>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1A28AEC-C1F0-4AEF-A5BC-81D8CE297B0F}"/>
              </a:ext>
            </a:extLst>
          </p:cNvPr>
          <p:cNvSpPr>
            <a:spLocks noGrp="1"/>
          </p:cNvSpPr>
          <p:nvPr>
            <p:ph idx="1"/>
          </p:nvPr>
        </p:nvSpPr>
        <p:spPr>
          <a:xfrm>
            <a:off x="646111" y="1152939"/>
            <a:ext cx="10899777" cy="5095461"/>
          </a:xfrm>
        </p:spPr>
        <p:txBody>
          <a:bodyPr>
            <a:normAutofit lnSpcReduction="10000"/>
          </a:bodyPr>
          <a:lstStyle/>
          <a:p>
            <a:r>
              <a:rPr lang="en-US" dirty="0"/>
              <a:t> </a:t>
            </a:r>
            <a:r>
              <a:rPr lang="en-US" dirty="0">
                <a:solidFill>
                  <a:schemeClr val="accent3"/>
                </a:solidFill>
              </a:rPr>
              <a:t>Shared storage</a:t>
            </a:r>
            <a:r>
              <a:rPr lang="en-US" dirty="0"/>
              <a:t>: </a:t>
            </a:r>
            <a:r>
              <a:rPr lang="en-US" b="0" i="0" dirty="0">
                <a:effectLst/>
              </a:rPr>
              <a:t>Store files that the app intends to share with other apps, including media, documents, and other files.</a:t>
            </a:r>
          </a:p>
          <a:p>
            <a:r>
              <a:rPr lang="en-US" dirty="0"/>
              <a:t>The data can be accessible and saved even if the user uninstalls the app.</a:t>
            </a:r>
          </a:p>
          <a:p>
            <a:r>
              <a:rPr lang="en-US" b="0" i="0" dirty="0">
                <a:effectLst/>
              </a:rPr>
              <a:t>Android provides APIs for storing and accessing the following types of shareable data:</a:t>
            </a:r>
          </a:p>
          <a:p>
            <a:pPr>
              <a:buFont typeface="Wingdings" panose="05000000000000000000" pitchFamily="2" charset="2"/>
              <a:buChar char="v"/>
            </a:pPr>
            <a:r>
              <a:rPr lang="en-US" dirty="0"/>
              <a:t>Media Content: </a:t>
            </a:r>
            <a:r>
              <a:rPr lang="en-US" b="0" i="0" dirty="0">
                <a:effectLst/>
              </a:rPr>
              <a:t>The system provides standard public directories for these kinds of files, so the user has a common location for all their photos, another common location for all their music and audio files. Our App can access this content using </a:t>
            </a:r>
            <a:r>
              <a:rPr lang="en-US" b="0" i="0" dirty="0" err="1">
                <a:effectLst/>
              </a:rPr>
              <a:t>MediaStore</a:t>
            </a:r>
            <a:r>
              <a:rPr lang="en-US" b="0" i="0" dirty="0">
                <a:effectLst/>
              </a:rPr>
              <a:t> API.</a:t>
            </a:r>
          </a:p>
          <a:p>
            <a:pPr>
              <a:buFont typeface="Wingdings" panose="05000000000000000000" pitchFamily="2" charset="2"/>
              <a:buChar char="v"/>
            </a:pPr>
            <a:r>
              <a:rPr lang="en-US" dirty="0"/>
              <a:t>Document and other files: </a:t>
            </a:r>
            <a:r>
              <a:rPr lang="en-US" b="0" i="0" dirty="0">
                <a:effectLst/>
              </a:rPr>
              <a:t>The system has a special directory for containing other file types, such as PDF documents and books that use the EPUB format. Your app can access these files using the platform's Storage Access Framework.</a:t>
            </a:r>
          </a:p>
          <a:p>
            <a:pPr>
              <a:buFont typeface="Wingdings" panose="05000000000000000000" pitchFamily="2" charset="2"/>
              <a:buChar char="v"/>
            </a:pPr>
            <a:r>
              <a:rPr lang="en-US" dirty="0"/>
              <a:t>Datasets: </a:t>
            </a:r>
            <a:r>
              <a:rPr lang="en-US" b="0" i="0" dirty="0">
                <a:effectLst/>
              </a:rPr>
              <a:t>On Android 11 (API level 30) and higher, the system caches large datasets that multiple apps might use. These datasets can support use cases like machine learning and media playback.</a:t>
            </a:r>
          </a:p>
        </p:txBody>
      </p:sp>
    </p:spTree>
    <p:extLst>
      <p:ext uri="{BB962C8B-B14F-4D97-AF65-F5344CB8AC3E}">
        <p14:creationId xmlns:p14="http://schemas.microsoft.com/office/powerpoint/2010/main" val="21891440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E38B-3F9E-4FB4-B21E-30C828C5AA20}"/>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A9AC83D0-759A-445E-A7DE-CCC65C674E52}"/>
              </a:ext>
            </a:extLst>
          </p:cNvPr>
          <p:cNvSpPr>
            <a:spLocks noGrp="1"/>
          </p:cNvSpPr>
          <p:nvPr>
            <p:ph idx="1"/>
          </p:nvPr>
        </p:nvSpPr>
        <p:spPr>
          <a:xfrm>
            <a:off x="1103312" y="1510748"/>
            <a:ext cx="8946541" cy="4737652"/>
          </a:xfrm>
        </p:spPr>
        <p:txBody>
          <a:bodyPr/>
          <a:lstStyle/>
          <a:p>
            <a:r>
              <a:rPr lang="en-US" dirty="0"/>
              <a:t>Display the list view in main activity as favorite Drinks</a:t>
            </a:r>
          </a:p>
          <a:p>
            <a:r>
              <a:rPr lang="en-US" dirty="0"/>
              <a:t>When the item is clicked start detail Activity </a:t>
            </a:r>
          </a:p>
          <a:p>
            <a:r>
              <a:rPr lang="en-US" dirty="0"/>
              <a:t>What you observe when you go back to the main activity after you uncheck the drink value?</a:t>
            </a:r>
          </a:p>
        </p:txBody>
      </p:sp>
    </p:spTree>
    <p:extLst>
      <p:ext uri="{BB962C8B-B14F-4D97-AF65-F5344CB8AC3E}">
        <p14:creationId xmlns:p14="http://schemas.microsoft.com/office/powerpoint/2010/main" val="4196450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B786-AC88-4988-A4EE-C6509A62F179}"/>
              </a:ext>
            </a:extLst>
          </p:cNvPr>
          <p:cNvSpPr>
            <a:spLocks noGrp="1"/>
          </p:cNvSpPr>
          <p:nvPr>
            <p:ph type="title"/>
          </p:nvPr>
        </p:nvSpPr>
        <p:spPr/>
        <p:txBody>
          <a:bodyPr/>
          <a:lstStyle/>
          <a:p>
            <a:r>
              <a:rPr lang="en-US" dirty="0"/>
              <a:t>Change cursor()</a:t>
            </a:r>
          </a:p>
        </p:txBody>
      </p:sp>
      <p:sp>
        <p:nvSpPr>
          <p:cNvPr id="3" name="Content Placeholder 2">
            <a:extLst>
              <a:ext uri="{FF2B5EF4-FFF2-40B4-BE49-F238E27FC236}">
                <a16:creationId xmlns:a16="http://schemas.microsoft.com/office/drawing/2014/main" id="{3EEC052C-8369-4736-A8E0-B6EF92093DA7}"/>
              </a:ext>
            </a:extLst>
          </p:cNvPr>
          <p:cNvSpPr>
            <a:spLocks noGrp="1"/>
          </p:cNvSpPr>
          <p:nvPr>
            <p:ph idx="1"/>
          </p:nvPr>
        </p:nvSpPr>
        <p:spPr>
          <a:xfrm>
            <a:off x="1033670" y="1643270"/>
            <a:ext cx="9017164" cy="4605129"/>
          </a:xfrm>
        </p:spPr>
        <p:txBody>
          <a:bodyPr/>
          <a:lstStyle/>
          <a:p>
            <a:r>
              <a:rPr lang="en-US" dirty="0"/>
              <a:t>Cursors don’t automatically keep track of whether the underlying</a:t>
            </a:r>
          </a:p>
          <a:p>
            <a:pPr marL="0" indent="0">
              <a:buNone/>
            </a:pPr>
            <a:r>
              <a:rPr lang="en-US" dirty="0"/>
              <a:t>data in the database has changed</a:t>
            </a:r>
          </a:p>
          <a:p>
            <a:r>
              <a:rPr lang="en-US" dirty="0"/>
              <a:t> Cursors retrieve data when the cursor gets created. So, we create the cursor on the </a:t>
            </a:r>
            <a:r>
              <a:rPr lang="en-US" dirty="0" err="1"/>
              <a:t>oncreate</a:t>
            </a:r>
            <a:r>
              <a:rPr lang="en-US" dirty="0"/>
              <a:t>() method when the user navigate to another activity it is stopped so the </a:t>
            </a:r>
            <a:r>
              <a:rPr lang="en-US" dirty="0" err="1"/>
              <a:t>oncreate</a:t>
            </a:r>
            <a:r>
              <a:rPr lang="en-US" dirty="0"/>
              <a:t>() method will not recreated.</a:t>
            </a:r>
          </a:p>
          <a:p>
            <a:r>
              <a:rPr lang="en-US" dirty="0"/>
              <a:t> We have to change the cursor with </a:t>
            </a:r>
            <a:r>
              <a:rPr lang="en-US" dirty="0" err="1"/>
              <a:t>changeCursor</a:t>
            </a:r>
            <a:r>
              <a:rPr lang="en-US" dirty="0"/>
              <a:t>()</a:t>
            </a:r>
          </a:p>
          <a:p>
            <a:pPr>
              <a:buFont typeface="Wingdings" panose="05000000000000000000" pitchFamily="2" charset="2"/>
              <a:buChar char="v"/>
            </a:pPr>
            <a:r>
              <a:rPr lang="en-US" dirty="0"/>
              <a:t>Define the cursor</a:t>
            </a:r>
          </a:p>
          <a:p>
            <a:pPr>
              <a:buFont typeface="Wingdings" panose="05000000000000000000" pitchFamily="2" charset="2"/>
              <a:buChar char="v"/>
            </a:pPr>
            <a:r>
              <a:rPr lang="en-US" dirty="0"/>
              <a:t>Get reference to the cursor adapter: use </a:t>
            </a:r>
            <a:r>
              <a:rPr lang="en-US" dirty="0" err="1"/>
              <a:t>getAdapter</a:t>
            </a:r>
            <a:r>
              <a:rPr lang="en-US" dirty="0"/>
              <a:t>() method</a:t>
            </a:r>
          </a:p>
          <a:p>
            <a:pPr>
              <a:buFont typeface="Wingdings" panose="05000000000000000000" pitchFamily="2" charset="2"/>
              <a:buChar char="v"/>
            </a:pPr>
            <a:r>
              <a:rPr lang="en-US" dirty="0"/>
              <a:t>Change the cursor using </a:t>
            </a:r>
            <a:r>
              <a:rPr lang="en-US" dirty="0" err="1"/>
              <a:t>changeCursor</a:t>
            </a:r>
            <a:r>
              <a:rPr lang="en-US" dirty="0"/>
              <a:t>() method.</a:t>
            </a:r>
          </a:p>
        </p:txBody>
      </p:sp>
    </p:spTree>
    <p:extLst>
      <p:ext uri="{BB962C8B-B14F-4D97-AF65-F5344CB8AC3E}">
        <p14:creationId xmlns:p14="http://schemas.microsoft.com/office/powerpoint/2010/main" val="3301714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4C65-5330-48AC-BA7F-92B5F68CE9E3}"/>
              </a:ext>
            </a:extLst>
          </p:cNvPr>
          <p:cNvSpPr>
            <a:spLocks noGrp="1"/>
          </p:cNvSpPr>
          <p:nvPr>
            <p:ph type="title"/>
          </p:nvPr>
        </p:nvSpPr>
        <p:spPr>
          <a:xfrm>
            <a:off x="646111" y="452718"/>
            <a:ext cx="9404723" cy="896397"/>
          </a:xfrm>
        </p:spPr>
        <p:txBody>
          <a:bodyPr/>
          <a:lstStyle/>
          <a:p>
            <a:endParaRPr lang="en-US" dirty="0"/>
          </a:p>
        </p:txBody>
      </p:sp>
      <p:sp>
        <p:nvSpPr>
          <p:cNvPr id="3" name="Content Placeholder 2">
            <a:extLst>
              <a:ext uri="{FF2B5EF4-FFF2-40B4-BE49-F238E27FC236}">
                <a16:creationId xmlns:a16="http://schemas.microsoft.com/office/drawing/2014/main" id="{61271006-8067-4502-9C34-34D6166E018A}"/>
              </a:ext>
            </a:extLst>
          </p:cNvPr>
          <p:cNvSpPr>
            <a:spLocks noGrp="1"/>
          </p:cNvSpPr>
          <p:nvPr>
            <p:ph idx="1"/>
          </p:nvPr>
        </p:nvSpPr>
        <p:spPr/>
        <p:txBody>
          <a:bodyPr/>
          <a:lstStyle/>
          <a:p>
            <a:r>
              <a:rPr lang="en-US" dirty="0"/>
              <a:t> </a:t>
            </a:r>
          </a:p>
        </p:txBody>
      </p:sp>
      <p:sp>
        <p:nvSpPr>
          <p:cNvPr id="4" name="Rectangle 3">
            <a:extLst>
              <a:ext uri="{FF2B5EF4-FFF2-40B4-BE49-F238E27FC236}">
                <a16:creationId xmlns:a16="http://schemas.microsoft.com/office/drawing/2014/main" id="{09596EDC-B1B0-4BF8-BAE5-6B0A221B241D}"/>
              </a:ext>
            </a:extLst>
          </p:cNvPr>
          <p:cNvSpPr/>
          <p:nvPr/>
        </p:nvSpPr>
        <p:spPr>
          <a:xfrm>
            <a:off x="1720768" y="1536380"/>
            <a:ext cx="8750463" cy="52285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dirty="0"/>
              <a:t>@Override</a:t>
            </a:r>
          </a:p>
          <a:p>
            <a:pPr marL="0" indent="0">
              <a:buNone/>
            </a:pPr>
            <a:r>
              <a:rPr lang="en-US" dirty="0"/>
              <a:t>public void </a:t>
            </a:r>
            <a:r>
              <a:rPr lang="en-US" dirty="0" err="1"/>
              <a:t>onRestart</a:t>
            </a:r>
            <a:r>
              <a:rPr lang="en-US" dirty="0"/>
              <a:t>() {</a:t>
            </a:r>
          </a:p>
          <a:p>
            <a:pPr marL="0" indent="0">
              <a:buNone/>
            </a:pPr>
            <a:r>
              <a:rPr lang="en-US" dirty="0" err="1"/>
              <a:t>super.onRestart</a:t>
            </a:r>
            <a:r>
              <a:rPr lang="en-US" dirty="0"/>
              <a:t>();</a:t>
            </a:r>
          </a:p>
          <a:p>
            <a:pPr marL="0" indent="0">
              <a:buNone/>
            </a:pPr>
            <a:r>
              <a:rPr lang="en-US" dirty="0"/>
              <a:t>Cursor </a:t>
            </a:r>
            <a:r>
              <a:rPr lang="en-US" dirty="0" err="1"/>
              <a:t>newCursor</a:t>
            </a:r>
            <a:r>
              <a:rPr lang="en-US" dirty="0"/>
              <a:t> = </a:t>
            </a:r>
            <a:r>
              <a:rPr lang="en-US" dirty="0" err="1"/>
              <a:t>db.query</a:t>
            </a:r>
            <a:r>
              <a:rPr lang="en-US" dirty="0"/>
              <a:t>("DRINK",</a:t>
            </a:r>
          </a:p>
          <a:p>
            <a:pPr marL="0" indent="0">
              <a:buNone/>
            </a:pPr>
            <a:r>
              <a:rPr lang="en-US" dirty="0"/>
              <a:t>new String[] { "_id", "NAME"},</a:t>
            </a:r>
          </a:p>
          <a:p>
            <a:pPr marL="0" indent="0">
              <a:buNone/>
            </a:pPr>
            <a:r>
              <a:rPr lang="en-US" dirty="0"/>
              <a:t>"FAVORITE = 1",</a:t>
            </a:r>
          </a:p>
          <a:p>
            <a:pPr marL="0" indent="0">
              <a:buNone/>
            </a:pPr>
            <a:r>
              <a:rPr lang="en-US" dirty="0"/>
              <a:t>null, null, null, null);</a:t>
            </a:r>
          </a:p>
          <a:p>
            <a:pPr marL="0" indent="0">
              <a:buNone/>
            </a:pPr>
            <a:r>
              <a:rPr lang="en-US" dirty="0" err="1"/>
              <a:t>ListView</a:t>
            </a:r>
            <a:r>
              <a:rPr lang="en-US" dirty="0"/>
              <a:t> </a:t>
            </a:r>
            <a:r>
              <a:rPr lang="en-US" dirty="0" err="1"/>
              <a:t>listFavorites</a:t>
            </a:r>
            <a:r>
              <a:rPr lang="en-US" dirty="0"/>
              <a:t> = (</a:t>
            </a:r>
            <a:r>
              <a:rPr lang="en-US" dirty="0" err="1"/>
              <a:t>ListView</a:t>
            </a:r>
            <a:r>
              <a:rPr lang="en-US" dirty="0"/>
              <a:t>) </a:t>
            </a:r>
            <a:r>
              <a:rPr lang="en-US" dirty="0" err="1"/>
              <a:t>findViewById</a:t>
            </a:r>
            <a:r>
              <a:rPr lang="en-US" dirty="0"/>
              <a:t>(</a:t>
            </a:r>
            <a:r>
              <a:rPr lang="en-US" dirty="0" err="1"/>
              <a:t>R.id.list_favorites</a:t>
            </a:r>
            <a:r>
              <a:rPr lang="en-US" dirty="0"/>
              <a:t>);</a:t>
            </a:r>
          </a:p>
          <a:p>
            <a:pPr marL="0" indent="0">
              <a:buNone/>
            </a:pPr>
            <a:r>
              <a:rPr lang="en-US" dirty="0" err="1"/>
              <a:t>CursorAdapter</a:t>
            </a:r>
            <a:r>
              <a:rPr lang="en-US" dirty="0"/>
              <a:t> adapter = (</a:t>
            </a:r>
            <a:r>
              <a:rPr lang="en-US" dirty="0" err="1"/>
              <a:t>CursorAdapter</a:t>
            </a:r>
            <a:r>
              <a:rPr lang="en-US" dirty="0"/>
              <a:t>) </a:t>
            </a:r>
            <a:r>
              <a:rPr lang="en-US" dirty="0" err="1"/>
              <a:t>listFavorites.getAdapter</a:t>
            </a:r>
            <a:r>
              <a:rPr lang="en-US" dirty="0"/>
              <a:t>();</a:t>
            </a:r>
          </a:p>
          <a:p>
            <a:pPr marL="0" indent="0">
              <a:buNone/>
            </a:pPr>
            <a:r>
              <a:rPr lang="en-US" dirty="0" err="1"/>
              <a:t>adapter.changeCursor</a:t>
            </a:r>
            <a:r>
              <a:rPr lang="en-US" dirty="0"/>
              <a:t>(</a:t>
            </a:r>
            <a:r>
              <a:rPr lang="en-US" dirty="0" err="1"/>
              <a:t>newCursor</a:t>
            </a:r>
            <a:r>
              <a:rPr lang="en-US" dirty="0"/>
              <a:t>);</a:t>
            </a:r>
          </a:p>
          <a:p>
            <a:pPr marL="0" indent="0">
              <a:buNone/>
            </a:pPr>
            <a:r>
              <a:rPr lang="en-US" dirty="0" err="1"/>
              <a:t>Youroldcursor</a:t>
            </a:r>
            <a:r>
              <a:rPr lang="en-US" dirty="0"/>
              <a:t> = </a:t>
            </a:r>
            <a:r>
              <a:rPr lang="en-US" dirty="0" err="1"/>
              <a:t>newCursor</a:t>
            </a:r>
            <a:r>
              <a:rPr lang="en-US" dirty="0"/>
              <a:t>;</a:t>
            </a:r>
          </a:p>
          <a:p>
            <a:pPr marL="0" indent="0">
              <a:buNone/>
            </a:pPr>
            <a:r>
              <a:rPr lang="en-US" dirty="0"/>
              <a:t>}</a:t>
            </a:r>
          </a:p>
        </p:txBody>
      </p:sp>
    </p:spTree>
    <p:extLst>
      <p:ext uri="{BB962C8B-B14F-4D97-AF65-F5344CB8AC3E}">
        <p14:creationId xmlns:p14="http://schemas.microsoft.com/office/powerpoint/2010/main" val="38435834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21457-05BC-4DC7-A110-5CF7C6EB00AB}"/>
              </a:ext>
            </a:extLst>
          </p:cNvPr>
          <p:cNvSpPr>
            <a:spLocks noGrp="1"/>
          </p:cNvSpPr>
          <p:nvPr>
            <p:ph type="title"/>
          </p:nvPr>
        </p:nvSpPr>
        <p:spPr>
          <a:xfrm>
            <a:off x="646111" y="452718"/>
            <a:ext cx="9404723" cy="1044778"/>
          </a:xfrm>
        </p:spPr>
        <p:txBody>
          <a:bodyPr/>
          <a:lstStyle/>
          <a:p>
            <a:r>
              <a:rPr lang="en-US" dirty="0" err="1"/>
              <a:t>AsyncTask</a:t>
            </a:r>
            <a:endParaRPr lang="en-US" dirty="0"/>
          </a:p>
        </p:txBody>
      </p:sp>
      <p:sp>
        <p:nvSpPr>
          <p:cNvPr id="3" name="Content Placeholder 2">
            <a:extLst>
              <a:ext uri="{FF2B5EF4-FFF2-40B4-BE49-F238E27FC236}">
                <a16:creationId xmlns:a16="http://schemas.microsoft.com/office/drawing/2014/main" id="{1040BCA7-9781-4EED-B194-02F4DB778DA8}"/>
              </a:ext>
            </a:extLst>
          </p:cNvPr>
          <p:cNvSpPr>
            <a:spLocks noGrp="1"/>
          </p:cNvSpPr>
          <p:nvPr>
            <p:ph idx="1"/>
          </p:nvPr>
        </p:nvSpPr>
        <p:spPr>
          <a:xfrm>
            <a:off x="940904" y="1603513"/>
            <a:ext cx="9108949" cy="4644887"/>
          </a:xfrm>
        </p:spPr>
        <p:txBody>
          <a:bodyPr>
            <a:normAutofit/>
          </a:bodyPr>
          <a:lstStyle/>
          <a:p>
            <a:r>
              <a:rPr lang="en-US" dirty="0"/>
              <a:t> Database are very powerful, but they can be slow.</a:t>
            </a:r>
          </a:p>
          <a:p>
            <a:r>
              <a:rPr lang="en-US" dirty="0"/>
              <a:t>The Database needs to go searching for the database file, if it is not available it needs to create it.</a:t>
            </a:r>
          </a:p>
          <a:p>
            <a:r>
              <a:rPr lang="en-US" dirty="0"/>
              <a:t>It needs to run all of the SQL commands {Creating tables, insert data as well as retrieving data’s from </a:t>
            </a:r>
            <a:r>
              <a:rPr lang="en-US" dirty="0" err="1"/>
              <a:t>db</a:t>
            </a:r>
            <a:r>
              <a:rPr lang="en-US" dirty="0"/>
              <a:t>}</a:t>
            </a:r>
          </a:p>
          <a:p>
            <a:r>
              <a:rPr lang="en-US" dirty="0"/>
              <a:t>As a database gets bigger and bigger, the time to perform the database operations will also increase.</a:t>
            </a:r>
          </a:p>
          <a:p>
            <a:r>
              <a:rPr lang="en-US" dirty="0"/>
              <a:t>We can increase our app responsiveness by using threads.</a:t>
            </a:r>
          </a:p>
          <a:p>
            <a:r>
              <a:rPr lang="en-US" dirty="0"/>
              <a:t>Since Lollipop, there are three kinds of threads you need to think about:</a:t>
            </a:r>
          </a:p>
        </p:txBody>
      </p:sp>
    </p:spTree>
    <p:extLst>
      <p:ext uri="{BB962C8B-B14F-4D97-AF65-F5344CB8AC3E}">
        <p14:creationId xmlns:p14="http://schemas.microsoft.com/office/powerpoint/2010/main" val="28288157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79D7-6EEC-472F-830D-DBB71A4853BF}"/>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5BD4A9B5-243F-4C3B-B273-E26058270E68}"/>
              </a:ext>
            </a:extLst>
          </p:cNvPr>
          <p:cNvSpPr>
            <a:spLocks noGrp="1"/>
          </p:cNvSpPr>
          <p:nvPr>
            <p:ph idx="1"/>
          </p:nvPr>
        </p:nvSpPr>
        <p:spPr>
          <a:xfrm>
            <a:off x="1099930" y="1484244"/>
            <a:ext cx="8949923" cy="4764156"/>
          </a:xfrm>
        </p:spPr>
        <p:txBody>
          <a:bodyPr>
            <a:normAutofit/>
          </a:bodyPr>
          <a:lstStyle/>
          <a:p>
            <a:pPr lvl="3">
              <a:buFont typeface="Wingdings" panose="05000000000000000000" pitchFamily="2" charset="2"/>
              <a:buChar char="v"/>
            </a:pPr>
            <a:r>
              <a:rPr lang="en-US" sz="2000" dirty="0"/>
              <a:t>The main event thread</a:t>
            </a:r>
          </a:p>
          <a:p>
            <a:r>
              <a:rPr lang="en-US" dirty="0"/>
              <a:t>This is the real workhorse in Android. It listens for intents, it receives touch messages from the screen, and it calls all of the methods inside your activities.</a:t>
            </a:r>
          </a:p>
          <a:p>
            <a:pPr lvl="3">
              <a:buFont typeface="Wingdings" panose="05000000000000000000" pitchFamily="2" charset="2"/>
              <a:buChar char="v"/>
            </a:pPr>
            <a:r>
              <a:rPr lang="en-US" sz="2000" dirty="0"/>
              <a:t>The render thread</a:t>
            </a:r>
          </a:p>
          <a:p>
            <a:r>
              <a:rPr lang="en-US" dirty="0"/>
              <a:t> You don’t normally interact with this thread, but it reads a list of requests for screen updates and then calls the device’s low-level graphics hardware to repaint the screen and make your app look pretty.</a:t>
            </a:r>
          </a:p>
          <a:p>
            <a:pPr lvl="3">
              <a:buFont typeface="Wingdings" panose="05000000000000000000" pitchFamily="2" charset="2"/>
              <a:buChar char="v"/>
            </a:pPr>
            <a:r>
              <a:rPr lang="en-US" sz="2000" dirty="0"/>
              <a:t>Any other threads that you create</a:t>
            </a:r>
          </a:p>
          <a:p>
            <a:r>
              <a:rPr lang="en-US" dirty="0"/>
              <a:t>In order to increase the performance, move your database code off the main event thread and run it in a custom thread in the background.</a:t>
            </a:r>
          </a:p>
          <a:p>
            <a:endParaRPr lang="en-US" sz="2600" dirty="0"/>
          </a:p>
        </p:txBody>
      </p:sp>
    </p:spTree>
    <p:extLst>
      <p:ext uri="{BB962C8B-B14F-4D97-AF65-F5344CB8AC3E}">
        <p14:creationId xmlns:p14="http://schemas.microsoft.com/office/powerpoint/2010/main" val="1155985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71745-35CF-4D57-9776-874A936DAEE9}"/>
              </a:ext>
            </a:extLst>
          </p:cNvPr>
          <p:cNvSpPr>
            <a:spLocks noGrp="1"/>
          </p:cNvSpPr>
          <p:nvPr>
            <p:ph type="title"/>
          </p:nvPr>
        </p:nvSpPr>
        <p:spPr/>
        <p:txBody>
          <a:bodyPr/>
          <a:lstStyle/>
          <a:p>
            <a:r>
              <a:rPr lang="en-US" dirty="0"/>
              <a:t>In the Drink Activity Code</a:t>
            </a:r>
          </a:p>
        </p:txBody>
      </p:sp>
      <p:sp>
        <p:nvSpPr>
          <p:cNvPr id="3" name="Content Placeholder 2">
            <a:extLst>
              <a:ext uri="{FF2B5EF4-FFF2-40B4-BE49-F238E27FC236}">
                <a16:creationId xmlns:a16="http://schemas.microsoft.com/office/drawing/2014/main" id="{4348FFAD-9C58-4557-985B-A9AD0D5A25DE}"/>
              </a:ext>
            </a:extLst>
          </p:cNvPr>
          <p:cNvSpPr>
            <a:spLocks noGrp="1"/>
          </p:cNvSpPr>
          <p:nvPr>
            <p:ph idx="1"/>
          </p:nvPr>
        </p:nvSpPr>
        <p:spPr>
          <a:xfrm>
            <a:off x="1103312" y="1630018"/>
            <a:ext cx="8946541" cy="4618382"/>
          </a:xfrm>
        </p:spPr>
        <p:txBody>
          <a:bodyPr/>
          <a:lstStyle/>
          <a:p>
            <a:r>
              <a:rPr lang="en-US" dirty="0"/>
              <a:t>Choose the type of thread you think each should run on.</a:t>
            </a:r>
          </a:p>
          <a:p>
            <a:pPr marL="0" indent="0">
              <a:buNone/>
            </a:pPr>
            <a:r>
              <a:rPr lang="en-US" dirty="0"/>
              <a:t>In the main thread    or     In the background thread</a:t>
            </a:r>
          </a:p>
          <a:p>
            <a:pPr marL="0" indent="0">
              <a:buNone/>
            </a:pPr>
            <a:r>
              <a:rPr lang="en-US" dirty="0"/>
              <a:t>1)                                                                             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3)</a:t>
            </a:r>
          </a:p>
          <a:p>
            <a:pPr marL="0" indent="0">
              <a:buNone/>
            </a:pPr>
            <a:r>
              <a:rPr lang="en-US" dirty="0"/>
              <a:t> </a:t>
            </a:r>
          </a:p>
        </p:txBody>
      </p:sp>
      <p:sp>
        <p:nvSpPr>
          <p:cNvPr id="4" name="Rectangle 3">
            <a:extLst>
              <a:ext uri="{FF2B5EF4-FFF2-40B4-BE49-F238E27FC236}">
                <a16:creationId xmlns:a16="http://schemas.microsoft.com/office/drawing/2014/main" id="{F893E05D-82C2-4556-B2F0-A42526E534A5}"/>
              </a:ext>
            </a:extLst>
          </p:cNvPr>
          <p:cNvSpPr/>
          <p:nvPr/>
        </p:nvSpPr>
        <p:spPr>
          <a:xfrm>
            <a:off x="1518314" y="2544417"/>
            <a:ext cx="5213790" cy="2683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dirty="0"/>
              <a:t>int </a:t>
            </a:r>
            <a:r>
              <a:rPr lang="en-US" dirty="0" err="1"/>
              <a:t>drinkId</a:t>
            </a:r>
            <a:r>
              <a:rPr lang="en-US" dirty="0"/>
              <a:t> = (Integer) </a:t>
            </a:r>
            <a:r>
              <a:rPr lang="en-US" dirty="0" err="1"/>
              <a:t>getIntent</a:t>
            </a:r>
            <a:r>
              <a:rPr lang="en-US" dirty="0"/>
              <a:t>().</a:t>
            </a:r>
            <a:r>
              <a:rPr lang="en-US" dirty="0" err="1"/>
              <a:t>getExtras</a:t>
            </a:r>
            <a:r>
              <a:rPr lang="en-US" dirty="0"/>
              <a:t>().get(EXTRA_DRINKID);</a:t>
            </a:r>
          </a:p>
          <a:p>
            <a:pPr marL="0" indent="0">
              <a:buNone/>
            </a:pPr>
            <a:r>
              <a:rPr lang="en-US" dirty="0" err="1"/>
              <a:t>CheckBox</a:t>
            </a:r>
            <a:r>
              <a:rPr lang="en-US" dirty="0"/>
              <a:t> favorite = (</a:t>
            </a:r>
            <a:r>
              <a:rPr lang="en-US" dirty="0" err="1"/>
              <a:t>CheckBox</a:t>
            </a:r>
            <a:r>
              <a:rPr lang="en-US" dirty="0"/>
              <a:t>) </a:t>
            </a:r>
            <a:r>
              <a:rPr lang="en-US" dirty="0" err="1"/>
              <a:t>findViewById</a:t>
            </a:r>
            <a:r>
              <a:rPr lang="en-US" dirty="0"/>
              <a:t>(</a:t>
            </a:r>
            <a:r>
              <a:rPr lang="en-US" dirty="0" err="1"/>
              <a:t>R.id.favorite</a:t>
            </a:r>
            <a:r>
              <a:rPr lang="en-US" dirty="0"/>
              <a:t>);</a:t>
            </a:r>
          </a:p>
          <a:p>
            <a:pPr marL="0" indent="0">
              <a:buNone/>
            </a:pPr>
            <a:r>
              <a:rPr lang="en-US" dirty="0" err="1"/>
              <a:t>ContentValues</a:t>
            </a:r>
            <a:r>
              <a:rPr lang="en-US" dirty="0"/>
              <a:t> </a:t>
            </a:r>
            <a:r>
              <a:rPr lang="en-US" dirty="0" err="1"/>
              <a:t>drinkValues</a:t>
            </a:r>
            <a:r>
              <a:rPr lang="en-US" dirty="0"/>
              <a:t> = new </a:t>
            </a:r>
            <a:r>
              <a:rPr lang="en-US" dirty="0" err="1"/>
              <a:t>ContentValues</a:t>
            </a:r>
            <a:r>
              <a:rPr lang="en-US" dirty="0"/>
              <a:t>();</a:t>
            </a:r>
          </a:p>
          <a:p>
            <a:pPr marL="0" indent="0">
              <a:buNone/>
            </a:pPr>
            <a:r>
              <a:rPr lang="en-US" dirty="0" err="1"/>
              <a:t>drinkValues.put</a:t>
            </a:r>
            <a:r>
              <a:rPr lang="en-US" dirty="0"/>
              <a:t>("FAVORITE", </a:t>
            </a:r>
            <a:r>
              <a:rPr lang="en-US" dirty="0" err="1"/>
              <a:t>favorite.isChecked</a:t>
            </a:r>
            <a:r>
              <a:rPr lang="en-US" dirty="0"/>
              <a:t>());</a:t>
            </a:r>
          </a:p>
          <a:p>
            <a:pPr algn="ctr"/>
            <a:endParaRPr lang="en-US" dirty="0"/>
          </a:p>
        </p:txBody>
      </p:sp>
      <p:sp>
        <p:nvSpPr>
          <p:cNvPr id="5" name="Rectangle 4">
            <a:extLst>
              <a:ext uri="{FF2B5EF4-FFF2-40B4-BE49-F238E27FC236}">
                <a16:creationId xmlns:a16="http://schemas.microsoft.com/office/drawing/2014/main" id="{D2DA8164-C3C1-47E5-AD27-78385F7961CA}"/>
              </a:ext>
            </a:extLst>
          </p:cNvPr>
          <p:cNvSpPr/>
          <p:nvPr/>
        </p:nvSpPr>
        <p:spPr>
          <a:xfrm>
            <a:off x="7147106" y="2550015"/>
            <a:ext cx="4895738" cy="26835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SQLiteOpenHelper</a:t>
            </a:r>
            <a:r>
              <a:rPr lang="en-US" dirty="0"/>
              <a:t> </a:t>
            </a:r>
            <a:r>
              <a:rPr lang="en-US" dirty="0" err="1"/>
              <a:t>starbuzzDatabaseHelper</a:t>
            </a:r>
            <a:r>
              <a:rPr lang="en-US" dirty="0"/>
              <a:t> = new </a:t>
            </a:r>
            <a:r>
              <a:rPr lang="en-US" dirty="0" err="1"/>
              <a:t>StarbuzzDatabaseHelper</a:t>
            </a:r>
            <a:r>
              <a:rPr lang="en-US" dirty="0"/>
              <a:t>(this);</a:t>
            </a:r>
          </a:p>
          <a:p>
            <a:pPr algn="ctr"/>
            <a:r>
              <a:rPr lang="en-US" dirty="0" err="1"/>
              <a:t>SQLiteDatabase</a:t>
            </a:r>
            <a:r>
              <a:rPr lang="en-US" dirty="0"/>
              <a:t> </a:t>
            </a:r>
            <a:r>
              <a:rPr lang="en-US" dirty="0" err="1"/>
              <a:t>db</a:t>
            </a:r>
            <a:r>
              <a:rPr lang="en-US" dirty="0"/>
              <a:t> = </a:t>
            </a:r>
            <a:r>
              <a:rPr lang="en-US" dirty="0" err="1"/>
              <a:t>starbuzzDatabaseHelper.getWriteableDatabase</a:t>
            </a:r>
            <a:r>
              <a:rPr lang="en-US" dirty="0"/>
              <a:t>();</a:t>
            </a:r>
          </a:p>
          <a:p>
            <a:pPr algn="ctr"/>
            <a:r>
              <a:rPr lang="en-US" dirty="0" err="1"/>
              <a:t>db.update</a:t>
            </a:r>
            <a:r>
              <a:rPr lang="en-US" dirty="0"/>
              <a:t>("DRINK",...);</a:t>
            </a:r>
          </a:p>
        </p:txBody>
      </p:sp>
      <p:sp>
        <p:nvSpPr>
          <p:cNvPr id="6" name="Rectangle 5">
            <a:extLst>
              <a:ext uri="{FF2B5EF4-FFF2-40B4-BE49-F238E27FC236}">
                <a16:creationId xmlns:a16="http://schemas.microsoft.com/office/drawing/2014/main" id="{40BDBFF7-7A60-4EAD-AB3F-7BCD4EFAB17D}"/>
              </a:ext>
            </a:extLst>
          </p:cNvPr>
          <p:cNvSpPr/>
          <p:nvPr/>
        </p:nvSpPr>
        <p:spPr>
          <a:xfrm>
            <a:off x="1449470" y="5521815"/>
            <a:ext cx="4895738" cy="7265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Toast </a:t>
            </a:r>
            <a:r>
              <a:rPr lang="en-US" dirty="0" err="1"/>
              <a:t>toast</a:t>
            </a:r>
            <a:r>
              <a:rPr lang="en-US" dirty="0"/>
              <a:t> = </a:t>
            </a:r>
            <a:r>
              <a:rPr lang="en-US" dirty="0" err="1"/>
              <a:t>Toast.makeText</a:t>
            </a:r>
            <a:r>
              <a:rPr lang="en-US" dirty="0"/>
              <a:t>(...);</a:t>
            </a:r>
          </a:p>
          <a:p>
            <a:pPr algn="ctr"/>
            <a:r>
              <a:rPr lang="en-US" dirty="0" err="1"/>
              <a:t>toast.show</a:t>
            </a:r>
            <a:r>
              <a:rPr lang="en-US" dirty="0"/>
              <a:t>();</a:t>
            </a:r>
          </a:p>
        </p:txBody>
      </p:sp>
    </p:spTree>
    <p:extLst>
      <p:ext uri="{BB962C8B-B14F-4D97-AF65-F5344CB8AC3E}">
        <p14:creationId xmlns:p14="http://schemas.microsoft.com/office/powerpoint/2010/main" val="3962174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7186B-939E-4833-9A56-4AE2867D17C8}"/>
              </a:ext>
            </a:extLst>
          </p:cNvPr>
          <p:cNvSpPr>
            <a:spLocks noGrp="1"/>
          </p:cNvSpPr>
          <p:nvPr>
            <p:ph type="title"/>
          </p:nvPr>
        </p:nvSpPr>
        <p:spPr/>
        <p:txBody>
          <a:bodyPr/>
          <a:lstStyle/>
          <a:p>
            <a:r>
              <a:rPr lang="en-US" dirty="0"/>
              <a:t>Async Task performs asynchronous tasks</a:t>
            </a:r>
          </a:p>
        </p:txBody>
      </p:sp>
      <p:sp>
        <p:nvSpPr>
          <p:cNvPr id="3" name="Content Placeholder 2">
            <a:extLst>
              <a:ext uri="{FF2B5EF4-FFF2-40B4-BE49-F238E27FC236}">
                <a16:creationId xmlns:a16="http://schemas.microsoft.com/office/drawing/2014/main" id="{E39C6BF3-2DA9-479C-86A0-9F8332D62610}"/>
              </a:ext>
            </a:extLst>
          </p:cNvPr>
          <p:cNvSpPr>
            <a:spLocks noGrp="1"/>
          </p:cNvSpPr>
          <p:nvPr>
            <p:ph idx="1"/>
          </p:nvPr>
        </p:nvSpPr>
        <p:spPr/>
        <p:txBody>
          <a:bodyPr/>
          <a:lstStyle/>
          <a:p>
            <a:pPr>
              <a:lnSpc>
                <a:spcPct val="150000"/>
              </a:lnSpc>
            </a:pPr>
            <a:r>
              <a:rPr lang="en-US" dirty="0"/>
              <a:t> </a:t>
            </a:r>
            <a:r>
              <a:rPr lang="en-US" dirty="0" err="1"/>
              <a:t>AsyncTask</a:t>
            </a:r>
            <a:r>
              <a:rPr lang="en-US" dirty="0"/>
              <a:t> lets you perform operations in the background</a:t>
            </a:r>
          </a:p>
          <a:p>
            <a:pPr>
              <a:lnSpc>
                <a:spcPct val="150000"/>
              </a:lnSpc>
            </a:pPr>
            <a:r>
              <a:rPr lang="en-US" dirty="0"/>
              <a:t>After </a:t>
            </a:r>
            <a:r>
              <a:rPr lang="en-US" dirty="0" err="1"/>
              <a:t>AsyncTask</a:t>
            </a:r>
            <a:r>
              <a:rPr lang="en-US" dirty="0"/>
              <a:t> performs its task, then it allows you to update views in the main event thread.</a:t>
            </a:r>
          </a:p>
          <a:p>
            <a:pPr>
              <a:lnSpc>
                <a:spcPct val="150000"/>
              </a:lnSpc>
            </a:pPr>
            <a:r>
              <a:rPr lang="en-US" dirty="0"/>
              <a:t>You create an </a:t>
            </a:r>
            <a:r>
              <a:rPr lang="en-US" dirty="0" err="1"/>
              <a:t>AsyncTask</a:t>
            </a:r>
            <a:r>
              <a:rPr lang="en-US" dirty="0"/>
              <a:t> by extending the </a:t>
            </a:r>
            <a:r>
              <a:rPr lang="en-US" dirty="0" err="1"/>
              <a:t>AsyncTask</a:t>
            </a:r>
            <a:r>
              <a:rPr lang="en-US" dirty="0"/>
              <a:t> class, and implementing its </a:t>
            </a:r>
            <a:r>
              <a:rPr lang="en-US" dirty="0" err="1"/>
              <a:t>doInBackground</a:t>
            </a:r>
            <a:r>
              <a:rPr lang="en-US" dirty="0"/>
              <a:t>() method.</a:t>
            </a:r>
          </a:p>
          <a:p>
            <a:pPr marL="0" indent="0">
              <a:lnSpc>
                <a:spcPct val="150000"/>
              </a:lnSpc>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405952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5EAF-21C7-4039-AA9A-C409ACB9D2D4}"/>
              </a:ext>
            </a:extLst>
          </p:cNvPr>
          <p:cNvSpPr>
            <a:spLocks noGrp="1"/>
          </p:cNvSpPr>
          <p:nvPr>
            <p:ph type="title"/>
          </p:nvPr>
        </p:nvSpPr>
        <p:spPr/>
        <p:txBody>
          <a:bodyPr/>
          <a:lstStyle/>
          <a:p>
            <a:r>
              <a:rPr lang="en-US" dirty="0" err="1"/>
              <a:t>AsyncTask</a:t>
            </a:r>
            <a:r>
              <a:rPr lang="en-US" dirty="0"/>
              <a:t> class</a:t>
            </a:r>
          </a:p>
        </p:txBody>
      </p:sp>
      <p:sp>
        <p:nvSpPr>
          <p:cNvPr id="4" name="Content Placeholder 3">
            <a:extLst>
              <a:ext uri="{FF2B5EF4-FFF2-40B4-BE49-F238E27FC236}">
                <a16:creationId xmlns:a16="http://schemas.microsoft.com/office/drawing/2014/main" id="{8C3AC962-697B-42F7-A194-1348685C66E8}"/>
              </a:ext>
            </a:extLst>
          </p:cNvPr>
          <p:cNvSpPr>
            <a:spLocks noGrp="1"/>
          </p:cNvSpPr>
          <p:nvPr>
            <p:ph idx="1"/>
          </p:nvPr>
        </p:nvSpPr>
        <p:spPr>
          <a:xfrm>
            <a:off x="645740" y="1484243"/>
            <a:ext cx="9404723" cy="4807375"/>
          </a:xfrm>
          <a:prstGeom prst="rect">
            <a:avLst/>
          </a:prstGeom>
        </p:spPr>
        <p:style>
          <a:lnRef idx="2">
            <a:schemeClr val="accent6"/>
          </a:lnRef>
          <a:fillRef idx="1">
            <a:schemeClr val="lt1"/>
          </a:fillRef>
          <a:effectRef idx="0">
            <a:schemeClr val="accent6"/>
          </a:effectRef>
          <a:fontRef idx="minor">
            <a:schemeClr val="dk1"/>
          </a:fontRef>
        </p:style>
        <p:txBody>
          <a:bodyPr rtlCol="0" anchor="ctr">
            <a:normAutofit fontScale="85000" lnSpcReduction="20000"/>
          </a:bodyPr>
          <a:lstStyle/>
          <a:p>
            <a:pPr marL="0" indent="0">
              <a:buNone/>
            </a:pPr>
            <a:r>
              <a:rPr lang="en-US" dirty="0"/>
              <a:t>private class </a:t>
            </a:r>
            <a:r>
              <a:rPr lang="en-US" dirty="0" err="1"/>
              <a:t>MyAsyncTask</a:t>
            </a:r>
            <a:r>
              <a:rPr lang="en-US" dirty="0"/>
              <a:t> extends </a:t>
            </a:r>
            <a:r>
              <a:rPr lang="en-US" dirty="0" err="1"/>
              <a:t>AsyncTask</a:t>
            </a:r>
            <a:r>
              <a:rPr lang="en-US" dirty="0"/>
              <a:t>&lt;Params, Progress, Result&gt;</a:t>
            </a:r>
          </a:p>
          <a:p>
            <a:pPr marL="0" indent="0">
              <a:buNone/>
            </a:pPr>
            <a:r>
              <a:rPr lang="en-US" dirty="0"/>
              <a:t>protected void </a:t>
            </a:r>
            <a:r>
              <a:rPr lang="en-US" dirty="0" err="1"/>
              <a:t>onPreExecute</a:t>
            </a:r>
            <a:r>
              <a:rPr lang="en-US" dirty="0"/>
              <a:t>() {</a:t>
            </a:r>
          </a:p>
          <a:p>
            <a:pPr marL="0" indent="0">
              <a:buNone/>
            </a:pPr>
            <a:r>
              <a:rPr lang="en-US" dirty="0"/>
              <a:t>//Code to run before executing the task</a:t>
            </a:r>
          </a:p>
          <a:p>
            <a:pPr marL="0" indent="0">
              <a:buNone/>
            </a:pPr>
            <a:r>
              <a:rPr lang="en-US" dirty="0"/>
              <a:t>}</a:t>
            </a:r>
          </a:p>
          <a:p>
            <a:pPr marL="0" indent="0">
              <a:buNone/>
            </a:pPr>
            <a:r>
              <a:rPr lang="en-US" dirty="0"/>
              <a:t>protected Result </a:t>
            </a:r>
            <a:r>
              <a:rPr lang="en-US" dirty="0" err="1"/>
              <a:t>doInBackground</a:t>
            </a:r>
            <a:r>
              <a:rPr lang="en-US" dirty="0"/>
              <a:t>(Params... params) {</a:t>
            </a:r>
          </a:p>
          <a:p>
            <a:pPr marL="0" indent="0">
              <a:buNone/>
            </a:pPr>
            <a:r>
              <a:rPr lang="en-US" dirty="0"/>
              <a:t>//Code that you want to run in a background thread</a:t>
            </a:r>
          </a:p>
          <a:p>
            <a:pPr marL="0" indent="0">
              <a:buNone/>
            </a:pPr>
            <a:r>
              <a:rPr lang="en-US" dirty="0"/>
              <a:t>}</a:t>
            </a:r>
          </a:p>
          <a:p>
            <a:pPr marL="0" indent="0">
              <a:buNone/>
            </a:pPr>
            <a:r>
              <a:rPr lang="en-US" dirty="0"/>
              <a:t>protected void </a:t>
            </a:r>
            <a:r>
              <a:rPr lang="en-US" dirty="0" err="1"/>
              <a:t>onProgressUpdate</a:t>
            </a:r>
            <a:r>
              <a:rPr lang="en-US" dirty="0"/>
              <a:t>(Progress... values) {</a:t>
            </a:r>
          </a:p>
          <a:p>
            <a:pPr marL="0" indent="0">
              <a:buNone/>
            </a:pPr>
            <a:r>
              <a:rPr lang="en-US" dirty="0"/>
              <a:t>//Code that you want to run to publish the progress of your task</a:t>
            </a:r>
          </a:p>
          <a:p>
            <a:pPr marL="0" indent="0">
              <a:buNone/>
            </a:pPr>
            <a:r>
              <a:rPr lang="en-US" dirty="0"/>
              <a:t>}</a:t>
            </a:r>
          </a:p>
          <a:p>
            <a:pPr marL="0" indent="0">
              <a:buNone/>
            </a:pPr>
            <a:r>
              <a:rPr lang="en-US" dirty="0"/>
              <a:t>protected void </a:t>
            </a:r>
            <a:r>
              <a:rPr lang="en-US" dirty="0" err="1"/>
              <a:t>onPostExecute</a:t>
            </a:r>
            <a:r>
              <a:rPr lang="en-US" dirty="0"/>
              <a:t>(Result result) {</a:t>
            </a:r>
          </a:p>
          <a:p>
            <a:pPr marL="0" indent="0">
              <a:buNone/>
            </a:pPr>
            <a:r>
              <a:rPr lang="en-US" dirty="0"/>
              <a:t>//Code that you want to run when the task is complete</a:t>
            </a:r>
          </a:p>
          <a:p>
            <a:pPr marL="0" indent="0">
              <a:buNone/>
            </a:pPr>
            <a:r>
              <a:rPr lang="en-US" dirty="0"/>
              <a:t>}</a:t>
            </a:r>
          </a:p>
          <a:p>
            <a:pPr marL="0" indent="0">
              <a:buNone/>
            </a:pPr>
            <a:r>
              <a:rPr lang="en-US" dirty="0"/>
              <a:t>}</a:t>
            </a:r>
          </a:p>
        </p:txBody>
      </p:sp>
      <p:sp>
        <p:nvSpPr>
          <p:cNvPr id="9" name="Arrow: Up 8">
            <a:extLst>
              <a:ext uri="{FF2B5EF4-FFF2-40B4-BE49-F238E27FC236}">
                <a16:creationId xmlns:a16="http://schemas.microsoft.com/office/drawing/2014/main" id="{FEDC5B78-967D-4A12-8931-C14E1660A060}"/>
              </a:ext>
            </a:extLst>
          </p:cNvPr>
          <p:cNvSpPr/>
          <p:nvPr/>
        </p:nvSpPr>
        <p:spPr>
          <a:xfrm rot="3260597">
            <a:off x="5145774" y="658361"/>
            <a:ext cx="490331" cy="842526"/>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B068E1A8-E4E8-4B93-B5ED-5705E6F517AC}"/>
              </a:ext>
            </a:extLst>
          </p:cNvPr>
          <p:cNvSpPr/>
          <p:nvPr/>
        </p:nvSpPr>
        <p:spPr>
          <a:xfrm>
            <a:off x="6095999" y="331304"/>
            <a:ext cx="3591339"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 add your </a:t>
            </a:r>
            <a:r>
              <a:rPr lang="en-US" dirty="0" err="1"/>
              <a:t>AsyncTask</a:t>
            </a:r>
            <a:endParaRPr lang="en-US" dirty="0"/>
          </a:p>
          <a:p>
            <a:pPr algn="ctr"/>
            <a:r>
              <a:rPr lang="en-US" dirty="0"/>
              <a:t>class as an inner class to the</a:t>
            </a:r>
          </a:p>
          <a:p>
            <a:pPr algn="ctr"/>
            <a:r>
              <a:rPr lang="en-US" dirty="0"/>
              <a:t>activity that needs to use it.</a:t>
            </a:r>
          </a:p>
        </p:txBody>
      </p:sp>
    </p:spTree>
    <p:extLst>
      <p:ext uri="{BB962C8B-B14F-4D97-AF65-F5344CB8AC3E}">
        <p14:creationId xmlns:p14="http://schemas.microsoft.com/office/powerpoint/2010/main" val="31209009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2F658-3E01-405B-B39B-CC970A6658B6}"/>
              </a:ext>
            </a:extLst>
          </p:cNvPr>
          <p:cNvSpPr>
            <a:spLocks noGrp="1"/>
          </p:cNvSpPr>
          <p:nvPr>
            <p:ph type="title"/>
          </p:nvPr>
        </p:nvSpPr>
        <p:spPr/>
        <p:txBody>
          <a:bodyPr/>
          <a:lstStyle/>
          <a:p>
            <a:r>
              <a:rPr lang="en-US" dirty="0"/>
              <a:t>Async Task Parameters</a:t>
            </a:r>
          </a:p>
        </p:txBody>
      </p:sp>
      <p:sp>
        <p:nvSpPr>
          <p:cNvPr id="3" name="Content Placeholder 2">
            <a:extLst>
              <a:ext uri="{FF2B5EF4-FFF2-40B4-BE49-F238E27FC236}">
                <a16:creationId xmlns:a16="http://schemas.microsoft.com/office/drawing/2014/main" id="{FF26E010-106A-4DA3-93C4-F58E64AC6EE3}"/>
              </a:ext>
            </a:extLst>
          </p:cNvPr>
          <p:cNvSpPr>
            <a:spLocks noGrp="1"/>
          </p:cNvSpPr>
          <p:nvPr>
            <p:ph idx="1"/>
          </p:nvPr>
        </p:nvSpPr>
        <p:spPr>
          <a:xfrm>
            <a:off x="1103312" y="1696278"/>
            <a:ext cx="8946541" cy="4552121"/>
          </a:xfrm>
        </p:spPr>
        <p:txBody>
          <a:bodyPr/>
          <a:lstStyle/>
          <a:p>
            <a:r>
              <a:rPr lang="en-US" dirty="0" err="1"/>
              <a:t>AsyncTask</a:t>
            </a:r>
            <a:r>
              <a:rPr lang="en-US" dirty="0"/>
              <a:t> is defined by three generic parameters: </a:t>
            </a:r>
            <a:r>
              <a:rPr lang="en-US" dirty="0" err="1"/>
              <a:t>Params,Progress</a:t>
            </a:r>
            <a:r>
              <a:rPr lang="en-US" dirty="0"/>
              <a:t>, and Results</a:t>
            </a:r>
          </a:p>
          <a:p>
            <a:r>
              <a:rPr lang="en-US" dirty="0"/>
              <a:t>Params is the type of object used to pass any task parameters to the </a:t>
            </a:r>
            <a:r>
              <a:rPr lang="en-US" dirty="0" err="1"/>
              <a:t>doInBackground</a:t>
            </a:r>
            <a:r>
              <a:rPr lang="en-US" dirty="0"/>
              <a:t>() method.</a:t>
            </a:r>
          </a:p>
          <a:p>
            <a:r>
              <a:rPr lang="en-US" dirty="0"/>
              <a:t>Progress is type of object used to indicate task progress.</a:t>
            </a:r>
          </a:p>
          <a:p>
            <a:r>
              <a:rPr lang="en-US" dirty="0"/>
              <a:t>Result is the type of the task result</a:t>
            </a:r>
          </a:p>
          <a:p>
            <a:r>
              <a:rPr lang="en-US" dirty="0"/>
              <a:t>We will see how to use each methods in the context of Drink Activity Class when Updating Favorite Drink.</a:t>
            </a:r>
          </a:p>
        </p:txBody>
      </p:sp>
    </p:spTree>
    <p:extLst>
      <p:ext uri="{BB962C8B-B14F-4D97-AF65-F5344CB8AC3E}">
        <p14:creationId xmlns:p14="http://schemas.microsoft.com/office/powerpoint/2010/main" val="21368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6A52-3960-42B6-A6FF-DBACD74C5E64}"/>
              </a:ext>
            </a:extLst>
          </p:cNvPr>
          <p:cNvSpPr>
            <a:spLocks noGrp="1"/>
          </p:cNvSpPr>
          <p:nvPr>
            <p:ph type="title"/>
          </p:nvPr>
        </p:nvSpPr>
        <p:spPr/>
        <p:txBody>
          <a:bodyPr/>
          <a:lstStyle/>
          <a:p>
            <a:r>
              <a:rPr lang="en-US" dirty="0"/>
              <a:t>The </a:t>
            </a:r>
            <a:r>
              <a:rPr lang="en-US" dirty="0" err="1"/>
              <a:t>onPreExecute</a:t>
            </a:r>
            <a:r>
              <a:rPr lang="en-US" dirty="0"/>
              <a:t>() Method</a:t>
            </a:r>
          </a:p>
        </p:txBody>
      </p:sp>
      <p:sp>
        <p:nvSpPr>
          <p:cNvPr id="3" name="Content Placeholder 2">
            <a:extLst>
              <a:ext uri="{FF2B5EF4-FFF2-40B4-BE49-F238E27FC236}">
                <a16:creationId xmlns:a16="http://schemas.microsoft.com/office/drawing/2014/main" id="{4CDA6AD6-4B15-4D9E-B0FD-5FA4932340FF}"/>
              </a:ext>
            </a:extLst>
          </p:cNvPr>
          <p:cNvSpPr>
            <a:spLocks noGrp="1"/>
          </p:cNvSpPr>
          <p:nvPr>
            <p:ph idx="1"/>
          </p:nvPr>
        </p:nvSpPr>
        <p:spPr>
          <a:xfrm>
            <a:off x="1103312" y="1656522"/>
            <a:ext cx="8946541" cy="4591877"/>
          </a:xfrm>
        </p:spPr>
        <p:txBody>
          <a:bodyPr/>
          <a:lstStyle/>
          <a:p>
            <a:r>
              <a:rPr lang="en-US" dirty="0"/>
              <a:t>This gets called before the background task begins, and it’s used to set up the task. It’s called on the main event thread, so it has access to views in the user interface. </a:t>
            </a:r>
          </a:p>
          <a:p>
            <a:r>
              <a:rPr lang="en-US" dirty="0"/>
              <a:t>This method takes no parameters and has a void return type.</a:t>
            </a:r>
          </a:p>
          <a:p>
            <a:pPr marL="0" indent="0">
              <a:buNone/>
            </a:pPr>
            <a:endParaRPr lang="en-US" dirty="0"/>
          </a:p>
        </p:txBody>
      </p:sp>
      <p:sp>
        <p:nvSpPr>
          <p:cNvPr id="4" name="Rectangle 3">
            <a:extLst>
              <a:ext uri="{FF2B5EF4-FFF2-40B4-BE49-F238E27FC236}">
                <a16:creationId xmlns:a16="http://schemas.microsoft.com/office/drawing/2014/main" id="{C5C5835F-F54D-4943-B391-8DBC0EE6C6DD}"/>
              </a:ext>
            </a:extLst>
          </p:cNvPr>
          <p:cNvSpPr/>
          <p:nvPr/>
        </p:nvSpPr>
        <p:spPr>
          <a:xfrm>
            <a:off x="2227565" y="3165127"/>
            <a:ext cx="7822288" cy="32401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private class </a:t>
            </a:r>
            <a:r>
              <a:rPr lang="en-US" dirty="0" err="1"/>
              <a:t>UpdateDrinkTask</a:t>
            </a:r>
            <a:r>
              <a:rPr lang="en-US" dirty="0"/>
              <a:t> extends </a:t>
            </a:r>
            <a:r>
              <a:rPr lang="en-US" dirty="0" err="1"/>
              <a:t>AsyncTask</a:t>
            </a:r>
            <a:r>
              <a:rPr lang="en-US" dirty="0"/>
              <a:t>&lt;Params, Progress, Result&gt; {</a:t>
            </a:r>
          </a:p>
          <a:p>
            <a:pPr algn="ctr"/>
            <a:r>
              <a:rPr lang="en-US" dirty="0"/>
              <a:t>private </a:t>
            </a:r>
            <a:r>
              <a:rPr lang="en-US" dirty="0" err="1"/>
              <a:t>ContentValues</a:t>
            </a:r>
            <a:r>
              <a:rPr lang="en-US" dirty="0"/>
              <a:t> </a:t>
            </a:r>
            <a:r>
              <a:rPr lang="en-US" dirty="0" err="1"/>
              <a:t>drinkValues</a:t>
            </a:r>
            <a:r>
              <a:rPr lang="en-US" dirty="0"/>
              <a:t>;</a:t>
            </a:r>
          </a:p>
          <a:p>
            <a:pPr algn="ctr"/>
            <a:r>
              <a:rPr lang="en-US" dirty="0">
                <a:solidFill>
                  <a:schemeClr val="accent3"/>
                </a:solidFill>
              </a:rPr>
              <a:t>protected void </a:t>
            </a:r>
            <a:r>
              <a:rPr lang="en-US" dirty="0" err="1">
                <a:solidFill>
                  <a:schemeClr val="accent3"/>
                </a:solidFill>
              </a:rPr>
              <a:t>onPreExecute</a:t>
            </a:r>
            <a:r>
              <a:rPr lang="en-US" dirty="0">
                <a:solidFill>
                  <a:schemeClr val="accent3"/>
                </a:solidFill>
              </a:rPr>
              <a:t>() </a:t>
            </a:r>
            <a:r>
              <a:rPr lang="en-US" dirty="0"/>
              <a:t>{</a:t>
            </a:r>
          </a:p>
          <a:p>
            <a:pPr algn="ctr"/>
            <a:r>
              <a:rPr lang="en-US" dirty="0" err="1"/>
              <a:t>CheckBox</a:t>
            </a:r>
            <a:r>
              <a:rPr lang="en-US" dirty="0"/>
              <a:t> favorite = (</a:t>
            </a:r>
            <a:r>
              <a:rPr lang="en-US" dirty="0" err="1"/>
              <a:t>CheckBox</a:t>
            </a:r>
            <a:r>
              <a:rPr lang="en-US" dirty="0"/>
              <a:t>)</a:t>
            </a:r>
            <a:r>
              <a:rPr lang="en-US" dirty="0" err="1"/>
              <a:t>findViewById</a:t>
            </a:r>
            <a:r>
              <a:rPr lang="en-US" dirty="0"/>
              <a:t>(</a:t>
            </a:r>
            <a:r>
              <a:rPr lang="en-US" dirty="0" err="1"/>
              <a:t>R.id.favorite</a:t>
            </a:r>
            <a:r>
              <a:rPr lang="en-US" dirty="0"/>
              <a:t>);</a:t>
            </a:r>
          </a:p>
          <a:p>
            <a:pPr algn="ctr"/>
            <a:r>
              <a:rPr lang="en-US" dirty="0" err="1"/>
              <a:t>drinkValues</a:t>
            </a:r>
            <a:r>
              <a:rPr lang="en-US" dirty="0"/>
              <a:t> = new </a:t>
            </a:r>
            <a:r>
              <a:rPr lang="en-US" dirty="0" err="1"/>
              <a:t>ContentValues</a:t>
            </a:r>
            <a:r>
              <a:rPr lang="en-US" dirty="0"/>
              <a:t>();</a:t>
            </a:r>
          </a:p>
          <a:p>
            <a:pPr algn="ctr"/>
            <a:r>
              <a:rPr lang="en-US" dirty="0" err="1"/>
              <a:t>drinkValues.put</a:t>
            </a:r>
            <a:r>
              <a:rPr lang="en-US" dirty="0"/>
              <a:t>("FAVORITE", </a:t>
            </a:r>
            <a:r>
              <a:rPr lang="en-US" dirty="0" err="1"/>
              <a:t>favorite.isChecked</a:t>
            </a:r>
            <a:r>
              <a:rPr lang="en-US" dirty="0"/>
              <a:t>());</a:t>
            </a:r>
          </a:p>
          <a:p>
            <a:pPr algn="ctr"/>
            <a:r>
              <a:rPr lang="en-US" dirty="0"/>
              <a:t>}</a:t>
            </a:r>
          </a:p>
          <a:p>
            <a:pPr algn="ctr"/>
            <a:r>
              <a:rPr lang="en-US" dirty="0"/>
              <a:t>...</a:t>
            </a:r>
          </a:p>
          <a:p>
            <a:pPr algn="ctr"/>
            <a:r>
              <a:rPr lang="en-US" dirty="0"/>
              <a:t>}</a:t>
            </a:r>
          </a:p>
        </p:txBody>
      </p:sp>
      <p:sp>
        <p:nvSpPr>
          <p:cNvPr id="5" name="Arrow: Right 4">
            <a:extLst>
              <a:ext uri="{FF2B5EF4-FFF2-40B4-BE49-F238E27FC236}">
                <a16:creationId xmlns:a16="http://schemas.microsoft.com/office/drawing/2014/main" id="{33AE3E24-86B0-41A3-9650-EFF59D1BFE86}"/>
              </a:ext>
            </a:extLst>
          </p:cNvPr>
          <p:cNvSpPr/>
          <p:nvPr/>
        </p:nvSpPr>
        <p:spPr>
          <a:xfrm>
            <a:off x="9453505" y="4572000"/>
            <a:ext cx="596348" cy="331304"/>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F2B64B54-32E3-409F-ADD4-FFFB65AB2A12}"/>
              </a:ext>
            </a:extLst>
          </p:cNvPr>
          <p:cNvSpPr/>
          <p:nvPr/>
        </p:nvSpPr>
        <p:spPr>
          <a:xfrm>
            <a:off x="10049853" y="4479235"/>
            <a:ext cx="1969869" cy="5255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 are accessing views</a:t>
            </a:r>
          </a:p>
        </p:txBody>
      </p:sp>
    </p:spTree>
    <p:extLst>
      <p:ext uri="{BB962C8B-B14F-4D97-AF65-F5344CB8AC3E}">
        <p14:creationId xmlns:p14="http://schemas.microsoft.com/office/powerpoint/2010/main" val="70467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68CAB-818B-412C-ADF4-F89716BB58CD}"/>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FC6A016-79AC-429E-AD95-151506E2B9E1}"/>
              </a:ext>
            </a:extLst>
          </p:cNvPr>
          <p:cNvSpPr>
            <a:spLocks noGrp="1"/>
          </p:cNvSpPr>
          <p:nvPr>
            <p:ph idx="1"/>
          </p:nvPr>
        </p:nvSpPr>
        <p:spPr>
          <a:xfrm>
            <a:off x="781878" y="1272210"/>
            <a:ext cx="9267975" cy="4976190"/>
          </a:xfrm>
        </p:spPr>
        <p:txBody>
          <a:bodyPr>
            <a:normAutofit fontScale="92500" lnSpcReduction="10000"/>
          </a:bodyPr>
          <a:lstStyle/>
          <a:p>
            <a:pPr>
              <a:lnSpc>
                <a:spcPct val="150000"/>
              </a:lnSpc>
            </a:pPr>
            <a:r>
              <a:rPr lang="en-US" dirty="0"/>
              <a:t> </a:t>
            </a:r>
            <a:r>
              <a:rPr lang="en-US" dirty="0">
                <a:solidFill>
                  <a:schemeClr val="accent3"/>
                </a:solidFill>
              </a:rPr>
              <a:t>Preferences</a:t>
            </a:r>
            <a:r>
              <a:rPr lang="en-US" dirty="0"/>
              <a:t>: </a:t>
            </a:r>
            <a:r>
              <a:rPr lang="en-US" b="0" i="0" dirty="0">
                <a:effectLst/>
              </a:rPr>
              <a:t>Store private, primitive data in key-value pairs. As the name suggests, the primary purpose is to store user-specified configuration details, such as user specific settings, keeping the user logged into the application.</a:t>
            </a:r>
          </a:p>
          <a:p>
            <a:pPr>
              <a:lnSpc>
                <a:spcPct val="150000"/>
              </a:lnSpc>
            </a:pPr>
            <a:r>
              <a:rPr lang="en-US" b="0" i="0" dirty="0">
                <a:effectLst/>
              </a:rPr>
              <a:t>You build a settings screen for your app using the Preferences API. This allows you to add individual preferences, and record a value for each preference. These values are recorded in a </a:t>
            </a:r>
            <a:r>
              <a:rPr lang="en-US" b="0" i="0" dirty="0">
                <a:solidFill>
                  <a:schemeClr val="accent3"/>
                </a:solidFill>
                <a:effectLst/>
              </a:rPr>
              <a:t>shared preferences </a:t>
            </a:r>
            <a:r>
              <a:rPr lang="en-US" b="0" i="0" dirty="0">
                <a:effectLst/>
              </a:rPr>
              <a:t>file for your app. Data is lost</a:t>
            </a:r>
          </a:p>
          <a:p>
            <a:pPr lvl="4">
              <a:buFont typeface="Arial" panose="020B0604020202020204" pitchFamily="34" charset="0"/>
              <a:buChar char="•"/>
            </a:pPr>
            <a:r>
              <a:rPr lang="en-US" sz="2200" b="0" i="0" dirty="0">
                <a:effectLst/>
              </a:rPr>
              <a:t>on uninstalling the application</a:t>
            </a:r>
          </a:p>
          <a:p>
            <a:pPr lvl="4">
              <a:buFont typeface="Arial" panose="020B0604020202020204" pitchFamily="34" charset="0"/>
              <a:buChar char="•"/>
            </a:pPr>
            <a:r>
              <a:rPr lang="en-US" sz="2200" b="0" i="0" dirty="0">
                <a:effectLst/>
              </a:rPr>
              <a:t>on clearing the application data (through Settings)</a:t>
            </a:r>
          </a:p>
          <a:p>
            <a:pPr>
              <a:lnSpc>
                <a:spcPct val="150000"/>
              </a:lnSpc>
            </a:pPr>
            <a:r>
              <a:rPr lang="en-US" dirty="0">
                <a:solidFill>
                  <a:schemeClr val="accent3"/>
                </a:solidFill>
              </a:rPr>
              <a:t>Databases</a:t>
            </a:r>
            <a:r>
              <a:rPr lang="en-US" dirty="0"/>
              <a:t>: we can </a:t>
            </a:r>
            <a:r>
              <a:rPr lang="en-US" b="0" i="0" dirty="0">
                <a:effectLst/>
              </a:rPr>
              <a:t>Store structured data in a private database.</a:t>
            </a:r>
            <a:endParaRPr lang="en-US" dirty="0"/>
          </a:p>
        </p:txBody>
      </p:sp>
    </p:spTree>
    <p:extLst>
      <p:ext uri="{BB962C8B-B14F-4D97-AF65-F5344CB8AC3E}">
        <p14:creationId xmlns:p14="http://schemas.microsoft.com/office/powerpoint/2010/main" val="1927027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A707-FFB7-4CBA-84E5-29A6C060396C}"/>
              </a:ext>
            </a:extLst>
          </p:cNvPr>
          <p:cNvSpPr>
            <a:spLocks noGrp="1"/>
          </p:cNvSpPr>
          <p:nvPr>
            <p:ph type="title"/>
          </p:nvPr>
        </p:nvSpPr>
        <p:spPr/>
        <p:txBody>
          <a:bodyPr/>
          <a:lstStyle/>
          <a:p>
            <a:r>
              <a:rPr lang="en-US" dirty="0"/>
              <a:t>The </a:t>
            </a:r>
            <a:r>
              <a:rPr lang="en-US" dirty="0" err="1"/>
              <a:t>doInBackground</a:t>
            </a:r>
            <a:r>
              <a:rPr lang="en-US" dirty="0"/>
              <a:t>() method</a:t>
            </a:r>
          </a:p>
        </p:txBody>
      </p:sp>
      <p:sp>
        <p:nvSpPr>
          <p:cNvPr id="3" name="Content Placeholder 2">
            <a:extLst>
              <a:ext uri="{FF2B5EF4-FFF2-40B4-BE49-F238E27FC236}">
                <a16:creationId xmlns:a16="http://schemas.microsoft.com/office/drawing/2014/main" id="{F6060C9E-ADA2-451B-8BE2-42758746D41C}"/>
              </a:ext>
            </a:extLst>
          </p:cNvPr>
          <p:cNvSpPr>
            <a:spLocks noGrp="1"/>
          </p:cNvSpPr>
          <p:nvPr>
            <p:ph idx="1"/>
          </p:nvPr>
        </p:nvSpPr>
        <p:spPr>
          <a:xfrm>
            <a:off x="1103312" y="1245704"/>
            <a:ext cx="8946541" cy="5002695"/>
          </a:xfrm>
        </p:spPr>
        <p:txBody>
          <a:bodyPr/>
          <a:lstStyle/>
          <a:p>
            <a:r>
              <a:rPr lang="en-US" dirty="0"/>
              <a:t>This method runs in the background immediately after </a:t>
            </a:r>
            <a:r>
              <a:rPr lang="en-US" dirty="0" err="1"/>
              <a:t>onPreExecute</a:t>
            </a:r>
            <a:r>
              <a:rPr lang="en-US" dirty="0"/>
              <a:t>().</a:t>
            </a:r>
          </a:p>
          <a:p>
            <a:r>
              <a:rPr lang="en-US" dirty="0"/>
              <a:t>We define what type of parameters the task should receive, and what the return type should be.</a:t>
            </a:r>
          </a:p>
          <a:p>
            <a:pPr marL="0" indent="0">
              <a:buNone/>
            </a:pPr>
            <a:endParaRPr lang="en-US" dirty="0"/>
          </a:p>
        </p:txBody>
      </p:sp>
      <p:sp>
        <p:nvSpPr>
          <p:cNvPr id="4" name="Rectangle 3">
            <a:extLst>
              <a:ext uri="{FF2B5EF4-FFF2-40B4-BE49-F238E27FC236}">
                <a16:creationId xmlns:a16="http://schemas.microsoft.com/office/drawing/2014/main" id="{91D21C8E-5882-4259-90C3-588A005F448E}"/>
              </a:ext>
            </a:extLst>
          </p:cNvPr>
          <p:cNvSpPr/>
          <p:nvPr/>
        </p:nvSpPr>
        <p:spPr>
          <a:xfrm>
            <a:off x="5576582" y="2347779"/>
            <a:ext cx="7822288" cy="57956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private class </a:t>
            </a:r>
            <a:r>
              <a:rPr lang="en-US" dirty="0" err="1"/>
              <a:t>UpdateDrinkTask</a:t>
            </a:r>
            <a:r>
              <a:rPr lang="en-US" dirty="0"/>
              <a:t> extends </a:t>
            </a:r>
            <a:r>
              <a:rPr lang="en-US" dirty="0" err="1"/>
              <a:t>AsyncTask</a:t>
            </a:r>
            <a:r>
              <a:rPr lang="en-US" dirty="0"/>
              <a:t>&lt;Integer, Progress, Boolean&gt; {</a:t>
            </a:r>
          </a:p>
          <a:p>
            <a:pPr algn="ctr"/>
            <a:r>
              <a:rPr lang="en-US" dirty="0"/>
              <a:t>private </a:t>
            </a:r>
            <a:r>
              <a:rPr lang="en-US" dirty="0" err="1"/>
              <a:t>ContentValues</a:t>
            </a:r>
            <a:r>
              <a:rPr lang="en-US" dirty="0"/>
              <a:t> </a:t>
            </a:r>
            <a:r>
              <a:rPr lang="en-US" dirty="0" err="1"/>
              <a:t>drinkValues</a:t>
            </a:r>
            <a:r>
              <a:rPr lang="en-US" dirty="0"/>
              <a:t>;</a:t>
            </a:r>
          </a:p>
          <a:p>
            <a:pPr algn="ctr"/>
            <a:r>
              <a:rPr lang="en-US" dirty="0"/>
              <a:t>...</a:t>
            </a:r>
          </a:p>
          <a:p>
            <a:pPr algn="ctr"/>
            <a:r>
              <a:rPr lang="en-US" dirty="0">
                <a:solidFill>
                  <a:schemeClr val="accent3"/>
                </a:solidFill>
              </a:rPr>
              <a:t>protected Boolean </a:t>
            </a:r>
            <a:r>
              <a:rPr lang="en-US" dirty="0" err="1">
                <a:solidFill>
                  <a:schemeClr val="accent3"/>
                </a:solidFill>
              </a:rPr>
              <a:t>doInBackground</a:t>
            </a:r>
            <a:r>
              <a:rPr lang="en-US" dirty="0"/>
              <a:t>(Integer... drinks) {</a:t>
            </a:r>
          </a:p>
          <a:p>
            <a:pPr algn="ctr"/>
            <a:r>
              <a:rPr lang="en-US" dirty="0"/>
              <a:t>int </a:t>
            </a:r>
            <a:r>
              <a:rPr lang="en-US" dirty="0" err="1"/>
              <a:t>drinkId</a:t>
            </a:r>
            <a:r>
              <a:rPr lang="en-US" dirty="0"/>
              <a:t> = drinks[0];</a:t>
            </a:r>
          </a:p>
          <a:p>
            <a:pPr algn="ctr"/>
            <a:r>
              <a:rPr lang="en-US" dirty="0" err="1"/>
              <a:t>SQLiteOpenHelper</a:t>
            </a:r>
            <a:r>
              <a:rPr lang="en-US" dirty="0"/>
              <a:t> </a:t>
            </a:r>
            <a:r>
              <a:rPr lang="en-US" dirty="0" err="1"/>
              <a:t>DatabaseHelper</a:t>
            </a:r>
            <a:r>
              <a:rPr lang="en-US" dirty="0"/>
              <a:t> =</a:t>
            </a:r>
          </a:p>
          <a:p>
            <a:pPr algn="ctr"/>
            <a:r>
              <a:rPr lang="en-US" dirty="0"/>
              <a:t>new </a:t>
            </a:r>
            <a:r>
              <a:rPr lang="en-US" dirty="0" err="1"/>
              <a:t>DatabaseHelper</a:t>
            </a:r>
            <a:r>
              <a:rPr lang="en-US" dirty="0"/>
              <a:t>(</a:t>
            </a:r>
            <a:r>
              <a:rPr lang="en-US" dirty="0" err="1"/>
              <a:t>DrinkActivity.this</a:t>
            </a:r>
            <a:r>
              <a:rPr lang="en-US" dirty="0"/>
              <a:t>);</a:t>
            </a:r>
          </a:p>
          <a:p>
            <a:pPr algn="ctr"/>
            <a:r>
              <a:rPr lang="en-US" dirty="0"/>
              <a:t>try {</a:t>
            </a:r>
          </a:p>
          <a:p>
            <a:pPr algn="ctr"/>
            <a:r>
              <a:rPr lang="en-US" dirty="0" err="1"/>
              <a:t>SQLiteDatabase</a:t>
            </a:r>
            <a:r>
              <a:rPr lang="en-US" dirty="0"/>
              <a:t> </a:t>
            </a:r>
            <a:r>
              <a:rPr lang="en-US" dirty="0" err="1"/>
              <a:t>db</a:t>
            </a:r>
            <a:r>
              <a:rPr lang="en-US" dirty="0"/>
              <a:t> = </a:t>
            </a:r>
            <a:r>
              <a:rPr lang="en-US" dirty="0" err="1"/>
              <a:t>DatabaseHelper.getWritableDatabase</a:t>
            </a:r>
            <a:r>
              <a:rPr lang="en-US" dirty="0"/>
              <a:t>();</a:t>
            </a:r>
          </a:p>
          <a:p>
            <a:pPr algn="ctr"/>
            <a:r>
              <a:rPr lang="en-US" dirty="0" err="1"/>
              <a:t>db.update</a:t>
            </a:r>
            <a:r>
              <a:rPr lang="en-US" dirty="0"/>
              <a:t>("DRINK", </a:t>
            </a:r>
            <a:r>
              <a:rPr lang="en-US" dirty="0" err="1"/>
              <a:t>drinkValues</a:t>
            </a:r>
            <a:r>
              <a:rPr lang="en-US" dirty="0"/>
              <a:t>,</a:t>
            </a:r>
          </a:p>
          <a:p>
            <a:pPr algn="ctr"/>
            <a:r>
              <a:rPr lang="en-US" dirty="0"/>
              <a:t>"_id = ?", new String[] {</a:t>
            </a:r>
            <a:r>
              <a:rPr lang="en-US" dirty="0" err="1"/>
              <a:t>Integer.toString</a:t>
            </a:r>
            <a:r>
              <a:rPr lang="en-US" dirty="0"/>
              <a:t>(</a:t>
            </a:r>
            <a:r>
              <a:rPr lang="en-US" dirty="0" err="1"/>
              <a:t>drinkId</a:t>
            </a:r>
            <a:r>
              <a:rPr lang="en-US" dirty="0"/>
              <a:t>)});</a:t>
            </a:r>
          </a:p>
          <a:p>
            <a:pPr algn="ctr"/>
            <a:r>
              <a:rPr lang="en-US" dirty="0" err="1"/>
              <a:t>db.close</a:t>
            </a:r>
            <a:r>
              <a:rPr lang="en-US" dirty="0"/>
              <a:t>();</a:t>
            </a:r>
          </a:p>
          <a:p>
            <a:pPr algn="ctr"/>
            <a:r>
              <a:rPr lang="en-US" dirty="0"/>
              <a:t>return true;</a:t>
            </a:r>
          </a:p>
          <a:p>
            <a:pPr algn="ctr"/>
            <a:r>
              <a:rPr lang="en-US" dirty="0"/>
              <a:t>} catch(</a:t>
            </a:r>
            <a:r>
              <a:rPr lang="en-US" dirty="0" err="1"/>
              <a:t>SQLiteException</a:t>
            </a:r>
            <a:r>
              <a:rPr lang="en-US" dirty="0"/>
              <a:t> e) {</a:t>
            </a:r>
          </a:p>
          <a:p>
            <a:pPr algn="ctr"/>
            <a:r>
              <a:rPr lang="en-US" dirty="0"/>
              <a:t>return false;</a:t>
            </a:r>
          </a:p>
          <a:p>
            <a:pPr algn="ctr"/>
            <a:r>
              <a:rPr lang="en-US" dirty="0"/>
              <a:t>}</a:t>
            </a:r>
          </a:p>
          <a:p>
            <a:pPr algn="ctr"/>
            <a:r>
              <a:rPr lang="en-US" dirty="0"/>
              <a:t>}</a:t>
            </a:r>
          </a:p>
          <a:p>
            <a:pPr algn="ctr"/>
            <a:r>
              <a:rPr lang="en-US" dirty="0"/>
              <a:t>...</a:t>
            </a:r>
          </a:p>
          <a:p>
            <a:pPr algn="ctr"/>
            <a:r>
              <a:rPr lang="en-US" dirty="0"/>
              <a:t>}</a:t>
            </a:r>
          </a:p>
        </p:txBody>
      </p:sp>
    </p:spTree>
    <p:extLst>
      <p:ext uri="{BB962C8B-B14F-4D97-AF65-F5344CB8AC3E}">
        <p14:creationId xmlns:p14="http://schemas.microsoft.com/office/powerpoint/2010/main" val="9104809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1BC6-70A5-463F-8191-5987C0DC3576}"/>
              </a:ext>
            </a:extLst>
          </p:cNvPr>
          <p:cNvSpPr>
            <a:spLocks noGrp="1"/>
          </p:cNvSpPr>
          <p:nvPr>
            <p:ph type="title"/>
          </p:nvPr>
        </p:nvSpPr>
        <p:spPr>
          <a:xfrm>
            <a:off x="646111" y="452718"/>
            <a:ext cx="9404723" cy="1033669"/>
          </a:xfrm>
        </p:spPr>
        <p:txBody>
          <a:bodyPr/>
          <a:lstStyle/>
          <a:p>
            <a:r>
              <a:rPr lang="en-US" dirty="0"/>
              <a:t>The </a:t>
            </a:r>
            <a:r>
              <a:rPr lang="en-US" dirty="0" err="1"/>
              <a:t>onProgressUpdate</a:t>
            </a:r>
            <a:r>
              <a:rPr lang="en-US" dirty="0"/>
              <a:t>() method</a:t>
            </a:r>
          </a:p>
        </p:txBody>
      </p:sp>
      <p:sp>
        <p:nvSpPr>
          <p:cNvPr id="3" name="Content Placeholder 2">
            <a:extLst>
              <a:ext uri="{FF2B5EF4-FFF2-40B4-BE49-F238E27FC236}">
                <a16:creationId xmlns:a16="http://schemas.microsoft.com/office/drawing/2014/main" id="{723C2066-0142-4BCE-B1B7-2B9C81D9228F}"/>
              </a:ext>
            </a:extLst>
          </p:cNvPr>
          <p:cNvSpPr>
            <a:spLocks noGrp="1"/>
          </p:cNvSpPr>
          <p:nvPr>
            <p:ph idx="1"/>
          </p:nvPr>
        </p:nvSpPr>
        <p:spPr>
          <a:xfrm>
            <a:off x="1103312" y="1338470"/>
            <a:ext cx="8946541" cy="5380382"/>
          </a:xfrm>
        </p:spPr>
        <p:txBody>
          <a:bodyPr>
            <a:normAutofit lnSpcReduction="10000"/>
          </a:bodyPr>
          <a:lstStyle/>
          <a:p>
            <a:r>
              <a:rPr lang="en-US" dirty="0"/>
              <a:t> is called on the main event thread. so it has access to views in the user interface.</a:t>
            </a:r>
          </a:p>
          <a:p>
            <a:r>
              <a:rPr lang="en-US" dirty="0"/>
              <a:t>You can use this method to display progress to the user by updating views on the screen. </a:t>
            </a:r>
          </a:p>
          <a:p>
            <a:r>
              <a:rPr lang="en-US" dirty="0"/>
              <a:t>The </a:t>
            </a:r>
            <a:r>
              <a:rPr lang="en-US" dirty="0" err="1"/>
              <a:t>onProgressUpdate</a:t>
            </a:r>
            <a:r>
              <a:rPr lang="en-US" dirty="0"/>
              <a:t>() method runs if a call to </a:t>
            </a:r>
            <a:r>
              <a:rPr lang="en-US" dirty="0" err="1"/>
              <a:t>publishProgress</a:t>
            </a:r>
            <a:r>
              <a:rPr lang="en-US" dirty="0"/>
              <a:t>() is made by the </a:t>
            </a:r>
            <a:r>
              <a:rPr lang="en-US" dirty="0" err="1"/>
              <a:t>doInBackground</a:t>
            </a:r>
            <a:r>
              <a:rPr lang="en-US" dirty="0"/>
              <a:t>() method like this: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We will not publish the progress of our task. So the </a:t>
            </a:r>
            <a:r>
              <a:rPr lang="en-US" dirty="0" err="1"/>
              <a:t>AsyncTask</a:t>
            </a:r>
            <a:r>
              <a:rPr lang="en-US" dirty="0"/>
              <a:t> class will have the form &lt;Integer, Void, Boolean&gt;</a:t>
            </a:r>
          </a:p>
        </p:txBody>
      </p:sp>
      <p:sp>
        <p:nvSpPr>
          <p:cNvPr id="4" name="Rectangle 3">
            <a:extLst>
              <a:ext uri="{FF2B5EF4-FFF2-40B4-BE49-F238E27FC236}">
                <a16:creationId xmlns:a16="http://schemas.microsoft.com/office/drawing/2014/main" id="{58FDCC60-E0B3-4EA2-AD23-159DB4017B0B}"/>
              </a:ext>
            </a:extLst>
          </p:cNvPr>
          <p:cNvSpPr/>
          <p:nvPr/>
        </p:nvSpPr>
        <p:spPr>
          <a:xfrm>
            <a:off x="2049382" y="3260035"/>
            <a:ext cx="7822288" cy="25488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protected Boolean </a:t>
            </a:r>
            <a:r>
              <a:rPr lang="en-US" dirty="0" err="1"/>
              <a:t>doInBackground</a:t>
            </a:r>
            <a:r>
              <a:rPr lang="en-US" dirty="0"/>
              <a:t>(Integer... count) {</a:t>
            </a:r>
          </a:p>
          <a:p>
            <a:pPr algn="ctr"/>
            <a:r>
              <a:rPr lang="en-US" dirty="0"/>
              <a:t>for (int </a:t>
            </a:r>
            <a:r>
              <a:rPr lang="en-US" dirty="0" err="1"/>
              <a:t>i</a:t>
            </a:r>
            <a:r>
              <a:rPr lang="en-US" dirty="0"/>
              <a:t> = 0; </a:t>
            </a:r>
            <a:r>
              <a:rPr lang="en-US" dirty="0" err="1"/>
              <a:t>i</a:t>
            </a:r>
            <a:r>
              <a:rPr lang="en-US" dirty="0"/>
              <a:t> &lt; count; </a:t>
            </a:r>
            <a:r>
              <a:rPr lang="en-US" dirty="0" err="1"/>
              <a:t>i</a:t>
            </a:r>
            <a:r>
              <a:rPr lang="en-US" dirty="0"/>
              <a:t>++) {</a:t>
            </a:r>
          </a:p>
          <a:p>
            <a:pPr algn="ctr"/>
            <a:r>
              <a:rPr lang="en-US" dirty="0" err="1"/>
              <a:t>publishProgress</a:t>
            </a:r>
            <a:r>
              <a:rPr lang="en-US" dirty="0"/>
              <a:t>(</a:t>
            </a:r>
            <a:r>
              <a:rPr lang="en-US" dirty="0" err="1"/>
              <a:t>i</a:t>
            </a:r>
            <a:r>
              <a:rPr lang="en-US" dirty="0"/>
              <a:t>);</a:t>
            </a:r>
          </a:p>
          <a:p>
            <a:pPr algn="ctr"/>
            <a:r>
              <a:rPr lang="en-US" dirty="0"/>
              <a:t>}</a:t>
            </a:r>
          </a:p>
          <a:p>
            <a:pPr algn="ctr"/>
            <a:r>
              <a:rPr lang="en-US" dirty="0"/>
              <a:t>}</a:t>
            </a:r>
          </a:p>
          <a:p>
            <a:pPr algn="ctr"/>
            <a:r>
              <a:rPr lang="en-US" dirty="0"/>
              <a:t>protected void </a:t>
            </a:r>
            <a:r>
              <a:rPr lang="en-US" dirty="0" err="1"/>
              <a:t>onProgressUpdate</a:t>
            </a:r>
            <a:r>
              <a:rPr lang="en-US" dirty="0"/>
              <a:t>(Integer... progress) {</a:t>
            </a:r>
          </a:p>
          <a:p>
            <a:pPr algn="ctr"/>
            <a:r>
              <a:rPr lang="en-US" dirty="0" err="1"/>
              <a:t>setProgress</a:t>
            </a:r>
            <a:r>
              <a:rPr lang="en-US" dirty="0"/>
              <a:t>(progress[0]);</a:t>
            </a:r>
          </a:p>
          <a:p>
            <a:pPr algn="ctr"/>
            <a:r>
              <a:rPr lang="en-US" dirty="0"/>
              <a:t>}</a:t>
            </a:r>
          </a:p>
        </p:txBody>
      </p:sp>
    </p:spTree>
    <p:extLst>
      <p:ext uri="{BB962C8B-B14F-4D97-AF65-F5344CB8AC3E}">
        <p14:creationId xmlns:p14="http://schemas.microsoft.com/office/powerpoint/2010/main" val="8592807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F49D-F081-4EE4-8D0D-707E23364667}"/>
              </a:ext>
            </a:extLst>
          </p:cNvPr>
          <p:cNvSpPr>
            <a:spLocks noGrp="1"/>
          </p:cNvSpPr>
          <p:nvPr>
            <p:ph type="title"/>
          </p:nvPr>
        </p:nvSpPr>
        <p:spPr/>
        <p:txBody>
          <a:bodyPr/>
          <a:lstStyle/>
          <a:p>
            <a:r>
              <a:rPr lang="en-US" dirty="0"/>
              <a:t>The </a:t>
            </a:r>
            <a:r>
              <a:rPr lang="en-US" dirty="0" err="1"/>
              <a:t>onPostExecute</a:t>
            </a:r>
            <a:r>
              <a:rPr lang="en-US" dirty="0"/>
              <a:t>() method</a:t>
            </a:r>
          </a:p>
        </p:txBody>
      </p:sp>
      <p:sp>
        <p:nvSpPr>
          <p:cNvPr id="3" name="Content Placeholder 2">
            <a:extLst>
              <a:ext uri="{FF2B5EF4-FFF2-40B4-BE49-F238E27FC236}">
                <a16:creationId xmlns:a16="http://schemas.microsoft.com/office/drawing/2014/main" id="{B1082D58-4028-4112-8808-2F29E5BB24ED}"/>
              </a:ext>
            </a:extLst>
          </p:cNvPr>
          <p:cNvSpPr>
            <a:spLocks noGrp="1"/>
          </p:cNvSpPr>
          <p:nvPr>
            <p:ph idx="1"/>
          </p:nvPr>
        </p:nvSpPr>
        <p:spPr>
          <a:xfrm>
            <a:off x="993914" y="1722784"/>
            <a:ext cx="9055940" cy="4525616"/>
          </a:xfrm>
        </p:spPr>
        <p:txBody>
          <a:bodyPr/>
          <a:lstStyle/>
          <a:p>
            <a:r>
              <a:rPr lang="en-US" dirty="0"/>
              <a:t> The </a:t>
            </a:r>
            <a:r>
              <a:rPr lang="en-US" dirty="0" err="1"/>
              <a:t>onPostExecute</a:t>
            </a:r>
            <a:r>
              <a:rPr lang="en-US" dirty="0"/>
              <a:t>() method is called after the background task has finished.</a:t>
            </a:r>
          </a:p>
          <a:p>
            <a:r>
              <a:rPr lang="en-US" dirty="0"/>
              <a:t>It is called in main event thread, so it has access to views in the user interface.</a:t>
            </a:r>
          </a:p>
          <a:p>
            <a:r>
              <a:rPr lang="en-US" dirty="0"/>
              <a:t> The result of the task can be presented in this method.</a:t>
            </a:r>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45F8AA0-13D6-4B1E-BEA3-16BA78C428B4}"/>
              </a:ext>
            </a:extLst>
          </p:cNvPr>
          <p:cNvSpPr/>
          <p:nvPr/>
        </p:nvSpPr>
        <p:spPr>
          <a:xfrm>
            <a:off x="1610740" y="3551583"/>
            <a:ext cx="7822288" cy="33064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private class </a:t>
            </a:r>
            <a:r>
              <a:rPr lang="en-US" dirty="0" err="1"/>
              <a:t>UpdateDrinkTask</a:t>
            </a:r>
            <a:r>
              <a:rPr lang="en-US" dirty="0"/>
              <a:t> extends </a:t>
            </a:r>
            <a:r>
              <a:rPr lang="en-US" dirty="0" err="1"/>
              <a:t>AsyncTask</a:t>
            </a:r>
            <a:r>
              <a:rPr lang="en-US" dirty="0"/>
              <a:t>&lt;Integer, Void, Boolean&gt; {</a:t>
            </a:r>
          </a:p>
          <a:p>
            <a:pPr algn="ctr"/>
            <a:r>
              <a:rPr lang="en-US" dirty="0"/>
              <a:t>...</a:t>
            </a:r>
          </a:p>
          <a:p>
            <a:pPr algn="ctr"/>
            <a:r>
              <a:rPr lang="en-US" dirty="0"/>
              <a:t>protected void </a:t>
            </a:r>
            <a:r>
              <a:rPr lang="en-US" dirty="0" err="1"/>
              <a:t>onPostExecute</a:t>
            </a:r>
            <a:r>
              <a:rPr lang="en-US" dirty="0"/>
              <a:t>(Boolean success) {</a:t>
            </a:r>
          </a:p>
          <a:p>
            <a:pPr algn="ctr"/>
            <a:r>
              <a:rPr lang="en-US" dirty="0"/>
              <a:t>if (!success) {</a:t>
            </a:r>
          </a:p>
          <a:p>
            <a:pPr algn="ctr"/>
            <a:r>
              <a:rPr lang="en-US" dirty="0"/>
              <a:t>Toast </a:t>
            </a:r>
            <a:r>
              <a:rPr lang="en-US" dirty="0" err="1"/>
              <a:t>toast</a:t>
            </a:r>
            <a:r>
              <a:rPr lang="en-US" dirty="0"/>
              <a:t> = </a:t>
            </a:r>
            <a:r>
              <a:rPr lang="en-US" dirty="0" err="1"/>
              <a:t>Toast.makeText</a:t>
            </a:r>
            <a:r>
              <a:rPr lang="en-US" dirty="0"/>
              <a:t>(</a:t>
            </a:r>
            <a:r>
              <a:rPr lang="en-US" dirty="0" err="1"/>
              <a:t>DrinkActivity.this</a:t>
            </a:r>
            <a:r>
              <a:rPr lang="en-US" dirty="0"/>
              <a:t>,</a:t>
            </a:r>
          </a:p>
          <a:p>
            <a:pPr algn="ctr"/>
            <a:r>
              <a:rPr lang="en-US" dirty="0"/>
              <a:t>"Database unavailable", </a:t>
            </a:r>
            <a:r>
              <a:rPr lang="en-US" dirty="0" err="1"/>
              <a:t>Toast.LENGTH_SHORT</a:t>
            </a:r>
            <a:r>
              <a:rPr lang="en-US" dirty="0"/>
              <a:t>);</a:t>
            </a:r>
          </a:p>
          <a:p>
            <a:pPr algn="ctr"/>
            <a:r>
              <a:rPr lang="en-US" dirty="0" err="1"/>
              <a:t>toast.show</a:t>
            </a:r>
            <a:r>
              <a:rPr lang="en-US" dirty="0"/>
              <a:t>();</a:t>
            </a:r>
          </a:p>
          <a:p>
            <a:pPr algn="ctr"/>
            <a:r>
              <a:rPr lang="en-US" dirty="0"/>
              <a:t>}</a:t>
            </a:r>
          </a:p>
          <a:p>
            <a:pPr algn="ctr"/>
            <a:r>
              <a:rPr lang="en-US" dirty="0"/>
              <a:t>}</a:t>
            </a:r>
          </a:p>
          <a:p>
            <a:pPr algn="ctr"/>
            <a:r>
              <a:rPr lang="en-US" dirty="0"/>
              <a:t>}</a:t>
            </a:r>
          </a:p>
        </p:txBody>
      </p:sp>
    </p:spTree>
    <p:extLst>
      <p:ext uri="{BB962C8B-B14F-4D97-AF65-F5344CB8AC3E}">
        <p14:creationId xmlns:p14="http://schemas.microsoft.com/office/powerpoint/2010/main" val="25455539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9B35B-9CC1-42DC-BBE6-280F93098C67}"/>
              </a:ext>
            </a:extLst>
          </p:cNvPr>
          <p:cNvSpPr>
            <a:spLocks noGrp="1"/>
          </p:cNvSpPr>
          <p:nvPr>
            <p:ph type="title"/>
          </p:nvPr>
        </p:nvSpPr>
        <p:spPr/>
        <p:txBody>
          <a:bodyPr/>
          <a:lstStyle/>
          <a:p>
            <a:r>
              <a:rPr lang="en-US" dirty="0"/>
              <a:t>Execute the </a:t>
            </a:r>
            <a:r>
              <a:rPr lang="en-US" dirty="0" err="1"/>
              <a:t>AsyncTask</a:t>
            </a:r>
            <a:endParaRPr lang="en-US" dirty="0"/>
          </a:p>
        </p:txBody>
      </p:sp>
      <p:sp>
        <p:nvSpPr>
          <p:cNvPr id="3" name="Content Placeholder 2">
            <a:extLst>
              <a:ext uri="{FF2B5EF4-FFF2-40B4-BE49-F238E27FC236}">
                <a16:creationId xmlns:a16="http://schemas.microsoft.com/office/drawing/2014/main" id="{80E0BB47-A730-43FE-B9D8-9856848DF2D9}"/>
              </a:ext>
            </a:extLst>
          </p:cNvPr>
          <p:cNvSpPr>
            <a:spLocks noGrp="1"/>
          </p:cNvSpPr>
          <p:nvPr>
            <p:ph idx="1"/>
          </p:nvPr>
        </p:nvSpPr>
        <p:spPr>
          <a:xfrm>
            <a:off x="1103312" y="1722784"/>
            <a:ext cx="8946541" cy="4525616"/>
          </a:xfrm>
        </p:spPr>
        <p:txBody>
          <a:bodyPr/>
          <a:lstStyle/>
          <a:p>
            <a:r>
              <a:rPr lang="en-US" dirty="0"/>
              <a:t>You run the </a:t>
            </a:r>
            <a:r>
              <a:rPr lang="en-US" dirty="0" err="1"/>
              <a:t>AsyncTask</a:t>
            </a:r>
            <a:r>
              <a:rPr lang="en-US" dirty="0"/>
              <a:t> by calling the </a:t>
            </a:r>
            <a:r>
              <a:rPr lang="en-US" dirty="0" err="1"/>
              <a:t>AsyncTask</a:t>
            </a:r>
            <a:r>
              <a:rPr lang="en-US" dirty="0"/>
              <a:t> execute() method and passing it any parameters required by the </a:t>
            </a:r>
            <a:r>
              <a:rPr lang="en-US" dirty="0" err="1"/>
              <a:t>doInBackground</a:t>
            </a:r>
            <a:r>
              <a:rPr lang="en-US" dirty="0"/>
              <a:t>() method.</a:t>
            </a:r>
          </a:p>
          <a:p>
            <a:pPr marL="0" indent="0">
              <a:buNone/>
            </a:pPr>
            <a:endParaRPr lang="en-US" dirty="0"/>
          </a:p>
        </p:txBody>
      </p:sp>
      <p:sp>
        <p:nvSpPr>
          <p:cNvPr id="4" name="Rectangle 3">
            <a:extLst>
              <a:ext uri="{FF2B5EF4-FFF2-40B4-BE49-F238E27FC236}">
                <a16:creationId xmlns:a16="http://schemas.microsoft.com/office/drawing/2014/main" id="{79BAA615-8453-43C8-AE1E-F8930E7148D1}"/>
              </a:ext>
            </a:extLst>
          </p:cNvPr>
          <p:cNvSpPr/>
          <p:nvPr/>
        </p:nvSpPr>
        <p:spPr>
          <a:xfrm>
            <a:off x="1437328" y="2941983"/>
            <a:ext cx="7822288" cy="33064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 </a:t>
            </a:r>
            <a:r>
              <a:rPr lang="en-US" dirty="0" err="1"/>
              <a:t>drinkId</a:t>
            </a:r>
            <a:r>
              <a:rPr lang="en-US" dirty="0"/>
              <a:t> = (Integer) </a:t>
            </a:r>
            <a:r>
              <a:rPr lang="en-US" dirty="0" err="1"/>
              <a:t>getIntent</a:t>
            </a:r>
            <a:r>
              <a:rPr lang="en-US" dirty="0"/>
              <a:t>().</a:t>
            </a:r>
            <a:r>
              <a:rPr lang="en-US" dirty="0" err="1"/>
              <a:t>getExtras</a:t>
            </a:r>
            <a:r>
              <a:rPr lang="en-US" dirty="0"/>
              <a:t>().get(EXTRA_DRINKID);</a:t>
            </a:r>
          </a:p>
          <a:p>
            <a:pPr algn="ctr"/>
            <a:r>
              <a:rPr lang="en-US" dirty="0"/>
              <a:t>new </a:t>
            </a:r>
            <a:r>
              <a:rPr lang="en-US" dirty="0" err="1"/>
              <a:t>UpdateDrinkTask</a:t>
            </a:r>
            <a:r>
              <a:rPr lang="en-US" dirty="0"/>
              <a:t>().execute(</a:t>
            </a:r>
            <a:r>
              <a:rPr lang="en-US" dirty="0" err="1"/>
              <a:t>drinkId</a:t>
            </a:r>
            <a:r>
              <a:rPr lang="en-US" dirty="0"/>
              <a:t>);</a:t>
            </a:r>
          </a:p>
        </p:txBody>
      </p:sp>
    </p:spTree>
    <p:extLst>
      <p:ext uri="{BB962C8B-B14F-4D97-AF65-F5344CB8AC3E}">
        <p14:creationId xmlns:p14="http://schemas.microsoft.com/office/powerpoint/2010/main" val="256734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C7D1-79F5-43B8-AE1B-45055AC6200D}"/>
              </a:ext>
            </a:extLst>
          </p:cNvPr>
          <p:cNvSpPr>
            <a:spLocks noGrp="1"/>
          </p:cNvSpPr>
          <p:nvPr>
            <p:ph type="title"/>
          </p:nvPr>
        </p:nvSpPr>
        <p:spPr>
          <a:xfrm>
            <a:off x="646111" y="452718"/>
            <a:ext cx="9404723" cy="1124291"/>
          </a:xfrm>
        </p:spPr>
        <p:txBody>
          <a:bodyPr/>
          <a:lstStyle/>
          <a:p>
            <a:r>
              <a:rPr lang="en-US" dirty="0"/>
              <a:t>Overview (</a:t>
            </a:r>
            <a:r>
              <a:rPr lang="en-US" dirty="0" err="1"/>
              <a:t>Sqlite</a:t>
            </a:r>
            <a:r>
              <a:rPr lang="en-US" dirty="0"/>
              <a:t>)</a:t>
            </a:r>
          </a:p>
        </p:txBody>
      </p:sp>
      <p:sp>
        <p:nvSpPr>
          <p:cNvPr id="3" name="Content Placeholder 2">
            <a:extLst>
              <a:ext uri="{FF2B5EF4-FFF2-40B4-BE49-F238E27FC236}">
                <a16:creationId xmlns:a16="http://schemas.microsoft.com/office/drawing/2014/main" id="{CA5C5E5E-2005-49B3-8E78-0E58BAC2DDE9}"/>
              </a:ext>
            </a:extLst>
          </p:cNvPr>
          <p:cNvSpPr>
            <a:spLocks noGrp="1"/>
          </p:cNvSpPr>
          <p:nvPr>
            <p:ph idx="1"/>
          </p:nvPr>
        </p:nvSpPr>
        <p:spPr>
          <a:xfrm>
            <a:off x="1103312" y="1417984"/>
            <a:ext cx="8946541" cy="4830416"/>
          </a:xfrm>
        </p:spPr>
        <p:txBody>
          <a:bodyPr/>
          <a:lstStyle/>
          <a:p>
            <a:pPr>
              <a:lnSpc>
                <a:spcPct val="150000"/>
              </a:lnSpc>
            </a:pPr>
            <a:r>
              <a:rPr lang="en-US" dirty="0"/>
              <a:t>Android uses SQLite databases to persist data.</a:t>
            </a:r>
          </a:p>
          <a:p>
            <a:pPr>
              <a:lnSpc>
                <a:spcPct val="150000"/>
              </a:lnSpc>
            </a:pPr>
            <a:r>
              <a:rPr lang="en-US" b="1" i="0" dirty="0">
                <a:effectLst/>
              </a:rPr>
              <a:t>SQLite</a:t>
            </a:r>
            <a:r>
              <a:rPr lang="en-US" b="0" i="0" dirty="0">
                <a:effectLst/>
              </a:rPr>
              <a:t> is an </a:t>
            </a:r>
            <a:r>
              <a:rPr lang="en-US" b="1" i="0" dirty="0">
                <a:effectLst/>
              </a:rPr>
              <a:t>open-source relational database</a:t>
            </a:r>
            <a:r>
              <a:rPr lang="en-US" b="0" i="0" dirty="0">
                <a:effectLst/>
              </a:rPr>
              <a:t> i.e. used to perform database operations on android devices such as storing, manipulating or retrieving persistent data from the database.</a:t>
            </a:r>
          </a:p>
          <a:p>
            <a:pPr>
              <a:lnSpc>
                <a:spcPct val="150000"/>
              </a:lnSpc>
            </a:pPr>
            <a:r>
              <a:rPr lang="en-US" b="0" i="0" dirty="0">
                <a:effectLst/>
              </a:rPr>
              <a:t>Whenever an application needs to store large amount of data then using </a:t>
            </a:r>
            <a:r>
              <a:rPr lang="en-US" b="0" i="0" dirty="0" err="1">
                <a:effectLst/>
              </a:rPr>
              <a:t>sqlite</a:t>
            </a:r>
            <a:r>
              <a:rPr lang="en-US" b="0" i="0" dirty="0">
                <a:effectLst/>
              </a:rPr>
              <a:t> is more preferable than other repository system like Shared Preferences or saving data in files.</a:t>
            </a:r>
          </a:p>
          <a:p>
            <a:pPr>
              <a:lnSpc>
                <a:spcPct val="150000"/>
              </a:lnSpc>
            </a:pPr>
            <a:r>
              <a:rPr lang="en-US" b="0" i="0" dirty="0">
                <a:effectLst/>
              </a:rPr>
              <a:t> It is available locally over the device(mobile &amp; tablet) and contain data in text format.</a:t>
            </a:r>
            <a:endParaRPr lang="en-US" dirty="0"/>
          </a:p>
        </p:txBody>
      </p:sp>
    </p:spTree>
    <p:extLst>
      <p:ext uri="{BB962C8B-B14F-4D97-AF65-F5344CB8AC3E}">
        <p14:creationId xmlns:p14="http://schemas.microsoft.com/office/powerpoint/2010/main" val="31344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45615-5C6C-4C5B-AB5F-40378348B96F}"/>
              </a:ext>
            </a:extLst>
          </p:cNvPr>
          <p:cNvSpPr>
            <a:spLocks noGrp="1"/>
          </p:cNvSpPr>
          <p:nvPr>
            <p:ph type="title"/>
          </p:nvPr>
        </p:nvSpPr>
        <p:spPr/>
        <p:txBody>
          <a:bodyPr/>
          <a:lstStyle/>
          <a:p>
            <a:r>
              <a:rPr lang="en-US" dirty="0"/>
              <a:t>Why SQLite</a:t>
            </a:r>
          </a:p>
        </p:txBody>
      </p:sp>
      <p:sp>
        <p:nvSpPr>
          <p:cNvPr id="3" name="Content Placeholder 2">
            <a:extLst>
              <a:ext uri="{FF2B5EF4-FFF2-40B4-BE49-F238E27FC236}">
                <a16:creationId xmlns:a16="http://schemas.microsoft.com/office/drawing/2014/main" id="{DD94C9CC-B16A-4C9E-B9F1-2F1531A51571}"/>
              </a:ext>
            </a:extLst>
          </p:cNvPr>
          <p:cNvSpPr>
            <a:spLocks noGrp="1"/>
          </p:cNvSpPr>
          <p:nvPr>
            <p:ph idx="1"/>
          </p:nvPr>
        </p:nvSpPr>
        <p:spPr>
          <a:xfrm>
            <a:off x="1103312" y="1457740"/>
            <a:ext cx="8946541" cy="4790660"/>
          </a:xfrm>
        </p:spPr>
        <p:txBody>
          <a:bodyPr>
            <a:normAutofit/>
          </a:bodyPr>
          <a:lstStyle/>
          <a:p>
            <a:r>
              <a:rPr lang="en-US" dirty="0"/>
              <a:t>It’s lightweight</a:t>
            </a:r>
          </a:p>
          <a:p>
            <a:pPr>
              <a:buFont typeface="Wingdings" panose="05000000000000000000" pitchFamily="2" charset="2"/>
              <a:buChar char="v"/>
            </a:pPr>
            <a:r>
              <a:rPr lang="en-US" dirty="0"/>
              <a:t>Most database systems need a special database server process in order to work. a SQLite database is just a file. When you’re not using the database, it doesn’t use up any processor time</a:t>
            </a:r>
          </a:p>
          <a:p>
            <a:r>
              <a:rPr lang="en-US" dirty="0"/>
              <a:t>It’s optimized for a single user</a:t>
            </a:r>
          </a:p>
          <a:p>
            <a:pPr>
              <a:buFont typeface="Wingdings" panose="05000000000000000000" pitchFamily="2" charset="2"/>
              <a:buChar char="v"/>
            </a:pPr>
            <a:r>
              <a:rPr lang="en-US" dirty="0"/>
              <a:t>Our app is the only thing that will talk to the database, so we shouldn’t have to identify ourselves with a username and password.</a:t>
            </a:r>
          </a:p>
          <a:p>
            <a:r>
              <a:rPr lang="en-US" dirty="0"/>
              <a:t>It’s stable and fast</a:t>
            </a:r>
          </a:p>
          <a:p>
            <a:pPr>
              <a:buFont typeface="Wingdings" panose="05000000000000000000" pitchFamily="2" charset="2"/>
              <a:buChar char="v"/>
            </a:pPr>
            <a:r>
              <a:rPr lang="en-US" dirty="0"/>
              <a:t>SQLite databases are amazingly stable. They can handle database transactions, which means if you’re updating several pieces of data and mess up, SQLite can roll the data back.</a:t>
            </a:r>
          </a:p>
          <a:p>
            <a:pPr marL="0" indent="0">
              <a:buNone/>
            </a:pPr>
            <a:endParaRPr lang="en-US" dirty="0"/>
          </a:p>
        </p:txBody>
      </p:sp>
    </p:spTree>
    <p:extLst>
      <p:ext uri="{BB962C8B-B14F-4D97-AF65-F5344CB8AC3E}">
        <p14:creationId xmlns:p14="http://schemas.microsoft.com/office/powerpoint/2010/main" val="240354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553E-8A40-41C2-B384-9E4563588B0C}"/>
              </a:ext>
            </a:extLst>
          </p:cNvPr>
          <p:cNvSpPr>
            <a:spLocks noGrp="1"/>
          </p:cNvSpPr>
          <p:nvPr>
            <p:ph type="title"/>
          </p:nvPr>
        </p:nvSpPr>
        <p:spPr/>
        <p:txBody>
          <a:bodyPr/>
          <a:lstStyle/>
          <a:p>
            <a:r>
              <a:rPr lang="en-US" dirty="0"/>
              <a:t>SQLite classes</a:t>
            </a:r>
          </a:p>
        </p:txBody>
      </p:sp>
      <p:sp>
        <p:nvSpPr>
          <p:cNvPr id="3" name="Content Placeholder 2">
            <a:extLst>
              <a:ext uri="{FF2B5EF4-FFF2-40B4-BE49-F238E27FC236}">
                <a16:creationId xmlns:a16="http://schemas.microsoft.com/office/drawing/2014/main" id="{94393E43-55F1-4B4C-9F77-D15EF5551AB0}"/>
              </a:ext>
            </a:extLst>
          </p:cNvPr>
          <p:cNvSpPr>
            <a:spLocks noGrp="1"/>
          </p:cNvSpPr>
          <p:nvPr>
            <p:ph idx="1"/>
          </p:nvPr>
        </p:nvSpPr>
        <p:spPr>
          <a:xfrm>
            <a:off x="1103312" y="1722784"/>
            <a:ext cx="8946541" cy="4512364"/>
          </a:xfrm>
        </p:spPr>
        <p:txBody>
          <a:bodyPr>
            <a:normAutofit/>
          </a:bodyPr>
          <a:lstStyle/>
          <a:p>
            <a:r>
              <a:rPr lang="en-US" dirty="0"/>
              <a:t>Android uses a set of classes that allows you to manage a SQLite database</a:t>
            </a:r>
          </a:p>
          <a:p>
            <a:r>
              <a:rPr lang="en-US" dirty="0"/>
              <a:t>We will use Three important types of object</a:t>
            </a:r>
          </a:p>
          <a:p>
            <a:pPr>
              <a:buFont typeface="Wingdings" panose="05000000000000000000" pitchFamily="2" charset="2"/>
              <a:buChar char="v"/>
            </a:pPr>
            <a:r>
              <a:rPr lang="en-US" dirty="0"/>
              <a:t>The SQLite Helper:</a:t>
            </a:r>
          </a:p>
          <a:p>
            <a:r>
              <a:rPr lang="en-US" dirty="0"/>
              <a:t>A SQLite helper enables you to create and manage databases. You create one by extending the SQLiteOpenHelper class.</a:t>
            </a:r>
          </a:p>
          <a:p>
            <a:pPr>
              <a:buFont typeface="Wingdings" panose="05000000000000000000" pitchFamily="2" charset="2"/>
              <a:buChar char="v"/>
            </a:pPr>
            <a:r>
              <a:rPr lang="en-US" dirty="0"/>
              <a:t>The SQLite Database:</a:t>
            </a:r>
          </a:p>
          <a:p>
            <a:r>
              <a:rPr lang="en-US" dirty="0"/>
              <a:t>The </a:t>
            </a:r>
            <a:r>
              <a:rPr lang="en-US" dirty="0" err="1"/>
              <a:t>SQLiteDatabase</a:t>
            </a:r>
            <a:r>
              <a:rPr lang="en-US" dirty="0"/>
              <a:t> class gives you access to the database. It’s like  </a:t>
            </a:r>
            <a:r>
              <a:rPr lang="en-US" dirty="0" err="1"/>
              <a:t>SQLConnection</a:t>
            </a:r>
            <a:r>
              <a:rPr lang="en-US" dirty="0"/>
              <a:t> in JDBC.</a:t>
            </a:r>
          </a:p>
          <a:p>
            <a:pPr marL="0" indent="0">
              <a:buNone/>
            </a:pPr>
            <a:endParaRPr lang="en-US" dirty="0"/>
          </a:p>
        </p:txBody>
      </p:sp>
    </p:spTree>
    <p:extLst>
      <p:ext uri="{BB962C8B-B14F-4D97-AF65-F5344CB8AC3E}">
        <p14:creationId xmlns:p14="http://schemas.microsoft.com/office/powerpoint/2010/main" val="149317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0213-3B56-4329-8003-E4DE1BA8D36E}"/>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A6A069C9-43B7-4663-AA38-4E4F9B4A4DFE}"/>
              </a:ext>
            </a:extLst>
          </p:cNvPr>
          <p:cNvSpPr>
            <a:spLocks noGrp="1"/>
          </p:cNvSpPr>
          <p:nvPr>
            <p:ph idx="1"/>
          </p:nvPr>
        </p:nvSpPr>
        <p:spPr/>
        <p:txBody>
          <a:bodyPr/>
          <a:lstStyle/>
          <a:p>
            <a:pPr>
              <a:buFont typeface="Wingdings" panose="05000000000000000000" pitchFamily="2" charset="2"/>
              <a:buChar char="v"/>
            </a:pPr>
            <a:r>
              <a:rPr lang="en-US" dirty="0"/>
              <a:t>Cursors</a:t>
            </a:r>
          </a:p>
          <a:p>
            <a:r>
              <a:rPr lang="en-US" b="0" i="0" dirty="0">
                <a:effectLst/>
              </a:rPr>
              <a:t>are what contain the result set of a query made against a database in Android</a:t>
            </a:r>
            <a:r>
              <a:rPr lang="en-US" dirty="0"/>
              <a:t>. It’s like a </a:t>
            </a:r>
            <a:r>
              <a:rPr lang="en-US" dirty="0" err="1"/>
              <a:t>ResultSet</a:t>
            </a:r>
            <a:r>
              <a:rPr lang="en-US" dirty="0"/>
              <a:t> in JDBC.</a:t>
            </a:r>
          </a:p>
          <a:p>
            <a:pPr marL="0" indent="0">
              <a:buNone/>
            </a:pPr>
            <a:r>
              <a:rPr lang="en-US" dirty="0"/>
              <a:t>We’re going to use these objects to create SQLite database your app can use to persist data</a:t>
            </a:r>
          </a:p>
        </p:txBody>
      </p:sp>
    </p:spTree>
    <p:extLst>
      <p:ext uri="{BB962C8B-B14F-4D97-AF65-F5344CB8AC3E}">
        <p14:creationId xmlns:p14="http://schemas.microsoft.com/office/powerpoint/2010/main" val="1585097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3251</TotalTime>
  <Words>4918</Words>
  <Application>Microsoft Office PowerPoint</Application>
  <PresentationFormat>Widescreen</PresentationFormat>
  <Paragraphs>554</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Century Gothic</vt:lpstr>
      <vt:lpstr>Wingdings</vt:lpstr>
      <vt:lpstr>Wingdings 3</vt:lpstr>
      <vt:lpstr>Ion</vt:lpstr>
      <vt:lpstr>Chapter Three</vt:lpstr>
      <vt:lpstr>3. SQLITE Databases </vt:lpstr>
      <vt:lpstr>Storage in Android</vt:lpstr>
      <vt:lpstr>Cont’d</vt:lpstr>
      <vt:lpstr>Cont’d</vt:lpstr>
      <vt:lpstr>Overview (Sqlite)</vt:lpstr>
      <vt:lpstr>Why SQLite</vt:lpstr>
      <vt:lpstr>SQLite classes</vt:lpstr>
      <vt:lpstr>Cont’d</vt:lpstr>
      <vt:lpstr>SQLite Helper</vt:lpstr>
      <vt:lpstr>Cont’d</vt:lpstr>
      <vt:lpstr>Create the SQLite Helper</vt:lpstr>
      <vt:lpstr>PowerPoint Presentation</vt:lpstr>
      <vt:lpstr>Specify the database name &amp; version</vt:lpstr>
      <vt:lpstr>Storage class and data types</vt:lpstr>
      <vt:lpstr>Create Table using SQL</vt:lpstr>
      <vt:lpstr>The onCreate()method</vt:lpstr>
      <vt:lpstr>Insert() method</vt:lpstr>
      <vt:lpstr>Cont’d </vt:lpstr>
      <vt:lpstr>Update() method</vt:lpstr>
      <vt:lpstr>Apply condition to Multiple column</vt:lpstr>
      <vt:lpstr>Delete() method</vt:lpstr>
      <vt:lpstr>Version control</vt:lpstr>
      <vt:lpstr>E.g [update the structure of DB]</vt:lpstr>
      <vt:lpstr>Cont’d</vt:lpstr>
      <vt:lpstr>Retrieve data</vt:lpstr>
      <vt:lpstr>PowerPoint Presentation</vt:lpstr>
      <vt:lpstr>Cont’d</vt:lpstr>
      <vt:lpstr>PowerPoint Presentation</vt:lpstr>
      <vt:lpstr>Navigate Cursors</vt:lpstr>
      <vt:lpstr>Finally, close the cursor and the database</vt:lpstr>
      <vt:lpstr>List View to display data</vt:lpstr>
      <vt:lpstr>How the mapping works? </vt:lpstr>
      <vt:lpstr>Simple Cursor Adapter</vt:lpstr>
      <vt:lpstr>Close the cursor and database</vt:lpstr>
      <vt:lpstr>Exercise</vt:lpstr>
      <vt:lpstr>Update Records</vt:lpstr>
      <vt:lpstr>Cont’d [Update Records]</vt:lpstr>
      <vt:lpstr>PowerPoint Presentation</vt:lpstr>
      <vt:lpstr>Exercise</vt:lpstr>
      <vt:lpstr>Change cursor()</vt:lpstr>
      <vt:lpstr>PowerPoint Presentation</vt:lpstr>
      <vt:lpstr>AsyncTask</vt:lpstr>
      <vt:lpstr>Cont’d</vt:lpstr>
      <vt:lpstr>In the Drink Activity Code</vt:lpstr>
      <vt:lpstr>Async Task performs asynchronous tasks</vt:lpstr>
      <vt:lpstr>AsyncTask class</vt:lpstr>
      <vt:lpstr>Async Task Parameters</vt:lpstr>
      <vt:lpstr>The onPreExecute() Method</vt:lpstr>
      <vt:lpstr>The doInBackground() method</vt:lpstr>
      <vt:lpstr>The onProgressUpdate() method</vt:lpstr>
      <vt:lpstr>The onPostExecute() method</vt:lpstr>
      <vt:lpstr>Execute the AsyncTask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eyasu tekle</dc:creator>
  <cp:lastModifiedBy>eyasu tekle</cp:lastModifiedBy>
  <cp:revision>205</cp:revision>
  <dcterms:created xsi:type="dcterms:W3CDTF">2021-06-02T08:01:55Z</dcterms:created>
  <dcterms:modified xsi:type="dcterms:W3CDTF">2021-09-04T18:21:22Z</dcterms:modified>
</cp:coreProperties>
</file>