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sldIdLst>
    <p:sldId id="256" r:id="rId2"/>
    <p:sldId id="268" r:id="rId3"/>
    <p:sldId id="257" r:id="rId4"/>
    <p:sldId id="267" r:id="rId5"/>
    <p:sldId id="258" r:id="rId6"/>
    <p:sldId id="260" r:id="rId7"/>
    <p:sldId id="269" r:id="rId8"/>
    <p:sldId id="261" r:id="rId9"/>
    <p:sldId id="270" r:id="rId10"/>
    <p:sldId id="266" r:id="rId11"/>
    <p:sldId id="264" r:id="rId12"/>
    <p:sldId id="265" r:id="rId13"/>
    <p:sldId id="275" r:id="rId14"/>
    <p:sldId id="274" r:id="rId15"/>
    <p:sldId id="262" r:id="rId16"/>
    <p:sldId id="271" r:id="rId17"/>
    <p:sldId id="272" r:id="rId18"/>
    <p:sldId id="263" r:id="rId19"/>
    <p:sldId id="276" r:id="rId20"/>
    <p:sldId id="273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474" autoAdjust="0"/>
  </p:normalViewPr>
  <p:slideViewPr>
    <p:cSldViewPr snapToGrid="0">
      <p:cViewPr varScale="1">
        <p:scale>
          <a:sx n="71" d="100"/>
          <a:sy n="71" d="100"/>
        </p:scale>
        <p:origin x="672" y="54"/>
      </p:cViewPr>
      <p:guideLst/>
    </p:cSldViewPr>
  </p:slideViewPr>
  <p:outlineViewPr>
    <p:cViewPr>
      <p:scale>
        <a:sx n="33" d="100"/>
        <a:sy n="33" d="100"/>
      </p:scale>
      <p:origin x="0" y="-5706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93106" y="3531204"/>
            <a:ext cx="8561746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5413-D040-46C6-947F-97BAD5798371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93105" y="329307"/>
            <a:ext cx="4897310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1B4E419C-2565-4BDF-AA18-B350E04742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2334637" y="798973"/>
            <a:ext cx="0" cy="2544756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10016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5413-D040-46C6-947F-97BAD5798371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19C-2565-4BDF-AA18-B350E04742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4087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883863"/>
            <a:ext cx="1615742" cy="45749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34694" y="883863"/>
            <a:ext cx="7738807" cy="457499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5413-D040-46C6-947F-97BAD5798371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19C-2565-4BDF-AA18-B350E04742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 flipH="1">
            <a:off x="9439111" y="719272"/>
            <a:ext cx="1615742" cy="0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91277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5413-D040-46C6-947F-97BAD5798371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19C-2565-4BDF-AA18-B350E04742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77403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813" y="1756130"/>
            <a:ext cx="8562580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3806195"/>
            <a:ext cx="8549990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5413-D040-46C6-947F-97BAD5798371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19C-2565-4BDF-AA18-B350E04742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1371687" y="798973"/>
            <a:ext cx="0" cy="284510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4111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889"/>
            <a:ext cx="9520157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34695" y="2010878"/>
            <a:ext cx="4608576" cy="34381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54793" y="2017343"/>
            <a:ext cx="4604130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5413-D040-46C6-947F-97BAD5798371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19C-2565-4BDF-AA18-B350E04742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37626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95" y="804163"/>
            <a:ext cx="9520157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5" y="2019549"/>
            <a:ext cx="460857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34695" y="2824269"/>
            <a:ext cx="460857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54791" y="2023003"/>
            <a:ext cx="4608576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54792" y="2821491"/>
            <a:ext cx="4608576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5413-D040-46C6-947F-97BAD5798371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19C-2565-4BDF-AA18-B350E04742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2525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5413-D040-46C6-947F-97BAD5798371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19C-2565-4BDF-AA18-B350E04742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1371687" y="798973"/>
            <a:ext cx="0" cy="1067168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0699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5413-D040-46C6-947F-97BAD5798371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19C-2565-4BDF-AA18-B350E04742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69662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4642" y="798973"/>
            <a:ext cx="3183128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205491"/>
            <a:ext cx="3184989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95413-D040-46C6-947F-97BAD5798371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19C-2565-4BDF-AA18-B350E04742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371687" y="798973"/>
            <a:ext cx="0" cy="2247117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912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chemeClr val="bg2">
                    <a:lumMod val="10000"/>
                  </a:schemeClr>
                </a:gs>
                <a:gs pos="100000">
                  <a:schemeClr val="bg2">
                    <a:lumMod val="10000"/>
                  </a:schemeClr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 prstMaterial="matte">
              <a:bevelT w="133350" h="50800" prst="divo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35694" y="1129513"/>
            <a:ext cx="5447840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534695" y="3145992"/>
            <a:ext cx="5440037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534695" y="5469856"/>
            <a:ext cx="5440038" cy="320123"/>
          </a:xfrm>
        </p:spPr>
        <p:txBody>
          <a:bodyPr/>
          <a:lstStyle>
            <a:lvl1pPr algn="l">
              <a:defRPr/>
            </a:lvl1pPr>
          </a:lstStyle>
          <a:p>
            <a:fld id="{C7A95413-D040-46C6-947F-97BAD5798371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534910" y="318640"/>
            <a:ext cx="5453475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4E419C-2565-4BDF-AA18-B350E04742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71687" y="798973"/>
            <a:ext cx="0" cy="2161124"/>
          </a:xfrm>
          <a:prstGeom prst="line">
            <a:avLst/>
          </a:prstGeom>
          <a:ln w="38100" cmpd="sng">
            <a:solidFill>
              <a:schemeClr val="accent1"/>
            </a:solidFill>
            <a:prstDash val="solid"/>
            <a:tailEnd type="non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5554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2015732"/>
            <a:ext cx="12192000" cy="4118829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/>
          <a:srcRect t="2769" b="-2769"/>
          <a:stretch/>
        </p:blipFill>
        <p:spPr>
          <a:xfrm>
            <a:off x="0" y="6135624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34696" y="2015732"/>
            <a:ext cx="9520158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A95413-D040-46C6-947F-97BAD5798371}" type="datetimeFigureOut">
              <a:rPr lang="en-US" smtClean="0"/>
              <a:t>6/14/2024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34695" y="329307"/>
            <a:ext cx="5855719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1B4E419C-2565-4BDF-AA18-B350E0474248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2" name="Straight Connector 11"/>
          <p:cNvCxnSpPr/>
          <p:nvPr/>
        </p:nvCxnSpPr>
        <p:spPr>
          <a:xfrm>
            <a:off x="0" y="6141705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82772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quare.github.io/retrofit/2.x/retrofi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EE7EB-4C11-58DE-4FDC-9B3B3BBC33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93105" y="802298"/>
            <a:ext cx="8561747" cy="2541431"/>
          </a:xfrm>
        </p:spPr>
        <p:txBody>
          <a:bodyPr/>
          <a:lstStyle/>
          <a:p>
            <a:r>
              <a:rPr lang="en-US" dirty="0"/>
              <a:t>Retrofit Library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81945304-50BB-6183-EB1B-9985CD25E4D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cap="none" dirty="0"/>
              <a:t>for making network requests </a:t>
            </a:r>
          </a:p>
        </p:txBody>
      </p:sp>
    </p:spTree>
    <p:extLst>
      <p:ext uri="{BB962C8B-B14F-4D97-AF65-F5344CB8AC3E}">
        <p14:creationId xmlns:p14="http://schemas.microsoft.com/office/powerpoint/2010/main" val="279711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33FF49-AC57-7EF4-0C6D-C035A578DA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Converter 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A6823-8B4C-2C24-35F8-1429E84B7E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799966"/>
            <a:ext cx="9922198" cy="4399128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When getting a response back from the server, by default, Retrofit deserializes web responses into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okhttp3.ResponseBody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objects. </a:t>
            </a:r>
          </a:p>
          <a:p>
            <a:pPr>
              <a:lnSpc>
                <a:spcPct val="14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But for logging the contents of a web page, it is much easier to work with a JSON</a:t>
            </a:r>
            <a:endParaRPr lang="en-US" dirty="0">
              <a:solidFill>
                <a:srgbClr val="000000"/>
              </a:solidFill>
            </a:endParaRPr>
          </a:p>
          <a:p>
            <a:pPr>
              <a:lnSpc>
                <a:spcPct val="14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To get Retrofit to deserialize the response into JSON instead, you will specify a </a:t>
            </a:r>
            <a:r>
              <a:rPr lang="en-US" dirty="0">
                <a:solidFill>
                  <a:srgbClr val="000000"/>
                </a:solidFill>
                <a:effectLst/>
              </a:rPr>
              <a:t>converter</a:t>
            </a:r>
            <a:r>
              <a:rPr lang="en-US" b="0" i="1" dirty="0">
                <a:solidFill>
                  <a:srgbClr val="000000"/>
                </a:solidFill>
                <a:effectLst/>
              </a:rPr>
              <a:t>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when building your Retrofit object.</a:t>
            </a:r>
          </a:p>
          <a:p>
            <a:pPr>
              <a:lnSpc>
                <a:spcPct val="140000"/>
              </a:lnSpc>
            </a:pPr>
            <a:r>
              <a:rPr lang="en-US" b="0" i="0" dirty="0">
                <a:solidFill>
                  <a:srgbClr val="000000"/>
                </a:solidFill>
                <a:effectLst/>
              </a:rPr>
              <a:t>A converter factory knows how to decode a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ResponseBody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object into some other object type.</a:t>
            </a:r>
            <a:r>
              <a:rPr lang="en-US" dirty="0"/>
              <a:t> </a:t>
            </a:r>
          </a:p>
          <a:p>
            <a:pPr>
              <a:lnSpc>
                <a:spcPct val="140000"/>
              </a:lnSpc>
            </a:pPr>
            <a:r>
              <a:rPr lang="en-US" b="1" i="0" dirty="0">
                <a:solidFill>
                  <a:srgbClr val="000000"/>
                </a:solidFill>
                <a:effectLst/>
              </a:rPr>
              <a:t>Retrofit.Builder</a:t>
            </a:r>
            <a:r>
              <a:rPr lang="en-US" b="0" i="0" dirty="0">
                <a:solidFill>
                  <a:srgbClr val="000000"/>
                </a:solidFill>
                <a:effectLst/>
              </a:rPr>
              <a:t>’s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addConverterFactory(…) </a:t>
            </a:r>
            <a:r>
              <a:rPr lang="en-US" b="0" i="0" dirty="0">
                <a:solidFill>
                  <a:srgbClr val="000000"/>
                </a:solidFill>
                <a:effectLst/>
              </a:rPr>
              <a:t>function expects an instance of </a:t>
            </a:r>
            <a:r>
              <a:rPr lang="en-US" b="1" i="0" dirty="0">
                <a:solidFill>
                  <a:srgbClr val="000000"/>
                </a:solidFill>
                <a:effectLst/>
              </a:rPr>
              <a:t>Converter.Factory</a:t>
            </a:r>
            <a:r>
              <a:rPr lang="en-US" b="0" i="0" dirty="0">
                <a:solidFill>
                  <a:srgbClr val="000000"/>
                </a:solidFill>
                <a:effectLst/>
              </a:rPr>
              <a:t>. </a:t>
            </a:r>
          </a:p>
          <a:p>
            <a:pPr marL="0" indent="0">
              <a:lnSpc>
                <a:spcPct val="150000"/>
              </a:lnSpc>
              <a:buNone/>
            </a:pPr>
            <a:br>
              <a:rPr lang="en-US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176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06EE384-03B0-5898-00D9-068DFF47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0EE9B2-57B6-27E7-4F2F-68D3E08D0FAA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We are going to use the GsonConverterFactory, which is going to map the JSON data to the User class defined below.</a:t>
            </a:r>
          </a:p>
          <a:p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F050BA1-DABD-5489-4A07-EF80363930B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BA1887-7ED8-C9BE-5193-A2B046CB35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94773" y="2010878"/>
            <a:ext cx="4702796" cy="40037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9816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3FCA-AB91-B5E6-A2F4-EA49645602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network request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0D4EBB-A2E9-6F9E-1170-1165143359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5" y="1853754"/>
            <a:ext cx="9801175" cy="419972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A Network request can be executed synchronously or asynchronously.</a:t>
            </a:r>
          </a:p>
          <a:p>
            <a:pPr>
              <a:lnSpc>
                <a:spcPct val="150000"/>
              </a:lnSpc>
            </a:pPr>
            <a:r>
              <a:rPr lang="en-US" dirty="0"/>
              <a:t>Use the methods defined in the Retrofit interface to execute API requests asynchronously or synchronously.  </a:t>
            </a:r>
          </a:p>
          <a:p>
            <a:pPr>
              <a:lnSpc>
                <a:spcPct val="150000"/>
              </a:lnSpc>
            </a:pPr>
            <a:r>
              <a:rPr lang="en-US" dirty="0"/>
              <a:t>You can enqueue requests to execute them asynchronously and receive the results in a callback, or you can execute them synchronously using the execute() method.</a:t>
            </a:r>
          </a:p>
          <a:p>
            <a:pPr>
              <a:lnSpc>
                <a:spcPct val="150000"/>
              </a:lnSpc>
            </a:pPr>
            <a:r>
              <a:rPr lang="en-US" dirty="0"/>
              <a:t>Since synchronous network request blocks the UI(because it runs on the main thread) it is better to use asynchronous call.</a:t>
            </a:r>
          </a:p>
          <a:p>
            <a:pPr>
              <a:lnSpc>
                <a:spcPct val="150000"/>
              </a:lnSpc>
            </a:pPr>
            <a:r>
              <a:rPr lang="en-US" dirty="0"/>
              <a:t>To make asynchronous network request use enqueue() method.</a:t>
            </a:r>
          </a:p>
        </p:txBody>
      </p:sp>
    </p:spTree>
    <p:extLst>
      <p:ext uri="{BB962C8B-B14F-4D97-AF65-F5344CB8AC3E}">
        <p14:creationId xmlns:p14="http://schemas.microsoft.com/office/powerpoint/2010/main" val="25814108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3A653-0A3E-276D-0F27-2C35E8F114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D40151-ADD0-97A4-1550-69299DBFF5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853754"/>
            <a:ext cx="9520158" cy="4412575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enqueue()</a:t>
            </a:r>
            <a:r>
              <a:rPr lang="en-US" dirty="0"/>
              <a:t>: used to asynchronously execute an HTTP request.</a:t>
            </a:r>
          </a:p>
          <a:p>
            <a:pPr>
              <a:lnSpc>
                <a:spcPct val="150000"/>
              </a:lnSpc>
            </a:pPr>
            <a:r>
              <a:rPr lang="en-US" dirty="0"/>
              <a:t>It enqueues the request to be executed in the background, and once the request is completed, either onResponse or onFailure callback methods are invoked based on the result.</a:t>
            </a:r>
          </a:p>
          <a:p>
            <a:pPr>
              <a:lnSpc>
                <a:spcPct val="150000"/>
              </a:lnSpc>
            </a:pPr>
            <a:r>
              <a:rPr lang="en-US" dirty="0"/>
              <a:t>It takes one parameter that represents the callback interface that will handle the response or failure of the HTTP request.</a:t>
            </a:r>
          </a:p>
          <a:p>
            <a:pPr>
              <a:lnSpc>
                <a:spcPct val="150000"/>
              </a:lnSpc>
            </a:pPr>
            <a:r>
              <a:rPr lang="en-US" b="1" dirty="0"/>
              <a:t>onResponse </a:t>
            </a:r>
            <a:r>
              <a:rPr lang="en-US" dirty="0"/>
              <a:t>and</a:t>
            </a:r>
            <a:r>
              <a:rPr lang="en-US" b="1" dirty="0"/>
              <a:t> onFailure </a:t>
            </a:r>
            <a:r>
              <a:rPr lang="en-US" dirty="0"/>
              <a:t>are callback methods provided by Retrofit's Callback interface, used to handle the response of an asynchronous HTTP request.</a:t>
            </a:r>
          </a:p>
        </p:txBody>
      </p:sp>
    </p:spTree>
    <p:extLst>
      <p:ext uri="{BB962C8B-B14F-4D97-AF65-F5344CB8AC3E}">
        <p14:creationId xmlns:p14="http://schemas.microsoft.com/office/powerpoint/2010/main" val="13717818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133BBB-9F85-F567-8733-48A81BC707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F5EB7E-7878-1371-3024-FC00BD26B0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853754"/>
            <a:ext cx="9520158" cy="4199727"/>
          </a:xfrm>
        </p:spPr>
        <p:txBody>
          <a:bodyPr>
            <a:noAutofit/>
          </a:bodyPr>
          <a:lstStyle/>
          <a:p>
            <a:pPr>
              <a:lnSpc>
                <a:spcPct val="140000"/>
              </a:lnSpc>
            </a:pPr>
            <a:r>
              <a:rPr lang="en-US" dirty="0"/>
              <a:t>Both methods have ‘</a:t>
            </a:r>
            <a:r>
              <a:rPr lang="en-US" dirty="0">
                <a:solidFill>
                  <a:srgbClr val="FF0000"/>
                </a:solidFill>
              </a:rPr>
              <a:t>Call&lt;T&gt; call</a:t>
            </a:r>
            <a:r>
              <a:rPr lang="en-US" dirty="0"/>
              <a:t>’ parameter that represents the original call object that initiated the request.</a:t>
            </a:r>
            <a:endParaRPr lang="en-US" b="1" dirty="0"/>
          </a:p>
          <a:p>
            <a:pPr>
              <a:lnSpc>
                <a:spcPct val="140000"/>
              </a:lnSpc>
            </a:pPr>
            <a:r>
              <a:rPr lang="en-US" b="1" dirty="0"/>
              <a:t>onResponse(): </a:t>
            </a:r>
            <a:r>
              <a:rPr lang="en-US" dirty="0"/>
              <a:t>invoked when the HTTP request is successful and a response is received from the server. </a:t>
            </a:r>
          </a:p>
          <a:p>
            <a:pPr>
              <a:lnSpc>
                <a:spcPct val="140000"/>
              </a:lnSpc>
            </a:pPr>
            <a:r>
              <a:rPr lang="en-US" dirty="0"/>
              <a:t>Use this method to handle successful responses, parse the response body, and update the UI or perform any necessary business logic based on the response.</a:t>
            </a:r>
          </a:p>
          <a:p>
            <a:pPr>
              <a:lnSpc>
                <a:spcPct val="140000"/>
              </a:lnSpc>
            </a:pPr>
            <a:r>
              <a:rPr lang="en-US" dirty="0"/>
              <a:t>In addition to ‘Call&lt;T&gt; call’, it has ‘</a:t>
            </a:r>
            <a:r>
              <a:rPr lang="en-US" dirty="0">
                <a:solidFill>
                  <a:srgbClr val="FF0000"/>
                </a:solidFill>
              </a:rPr>
              <a:t>Response&lt;T&gt; response</a:t>
            </a:r>
            <a:r>
              <a:rPr lang="en-US" dirty="0"/>
              <a:t>’ parameter that represents the response received from the server. It contains information such as HTTP status code, headers, and the deserialized response body.</a:t>
            </a:r>
          </a:p>
        </p:txBody>
      </p:sp>
    </p:spTree>
    <p:extLst>
      <p:ext uri="{BB962C8B-B14F-4D97-AF65-F5344CB8AC3E}">
        <p14:creationId xmlns:p14="http://schemas.microsoft.com/office/powerpoint/2010/main" val="5926128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72880-8809-4522-DEA9-F95AD35126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5517F4-07D8-483A-7D53-9F4BBD12C7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708" y="1907542"/>
            <a:ext cx="8836998" cy="4849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2154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5DF32-D11C-8842-F724-32F68F57D0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50F2EE-C3EE-9CCF-6F14-AAA368E896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860633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b="1" dirty="0"/>
              <a:t>onFailure(): </a:t>
            </a:r>
            <a:r>
              <a:rPr lang="en-US" dirty="0"/>
              <a:t>invoked when the HTTP request fails due to network errors, server errors, or any other exceptions. </a:t>
            </a:r>
          </a:p>
          <a:p>
            <a:pPr>
              <a:lnSpc>
                <a:spcPct val="160000"/>
              </a:lnSpc>
            </a:pPr>
            <a:r>
              <a:rPr lang="en-US" dirty="0"/>
              <a:t>Use this method to handle various types of failures that can occur during an HTTP request, such as network errors, timeouts, or server errors.</a:t>
            </a:r>
          </a:p>
          <a:p>
            <a:pPr>
              <a:lnSpc>
                <a:spcPct val="160000"/>
              </a:lnSpc>
            </a:pPr>
            <a:r>
              <a:rPr lang="en-US" dirty="0"/>
              <a:t>In addition to ‘Call&lt;T&gt; call’, it has ‘</a:t>
            </a:r>
            <a:r>
              <a:rPr lang="en-US" dirty="0">
                <a:solidFill>
                  <a:srgbClr val="FF0000"/>
                </a:solidFill>
              </a:rPr>
              <a:t>Throwable t</a:t>
            </a:r>
            <a:r>
              <a:rPr lang="en-US" dirty="0"/>
              <a:t>’ that represents the error that occurred during the HTTP request. It could be a network-related error, server error, or any other exception.</a:t>
            </a:r>
          </a:p>
        </p:txBody>
      </p:sp>
    </p:spTree>
    <p:extLst>
      <p:ext uri="{BB962C8B-B14F-4D97-AF65-F5344CB8AC3E}">
        <p14:creationId xmlns:p14="http://schemas.microsoft.com/office/powerpoint/2010/main" val="16902620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62647-902B-D0FD-E8D2-EA4211D3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240D100-5FF0-907B-CA3E-901397EE76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957" y="2374490"/>
            <a:ext cx="9232253" cy="2520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530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2B7B5CD-1F6F-105F-ABA3-64B483F6CD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7770" y="213965"/>
            <a:ext cx="7373379" cy="44773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AF332B-9D9A-FDE6-19CD-8A8084C0A5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7769" y="4691340"/>
            <a:ext cx="7373379" cy="2166660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50C27AEE-16A6-10B8-5AC4-9B0C2A49C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/>
              <a:t>Cont</a:t>
            </a:r>
            <a:r>
              <a:rPr lang="en-US" dirty="0"/>
              <a:t>.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029C7162-BC68-6100-5C4C-64F72708C4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5448" y="3250923"/>
            <a:ext cx="3184989" cy="2248181"/>
          </a:xfrm>
        </p:spPr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Getting all users from a database through an API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F5AA2AB1-00DF-CD08-5978-A7C750BEDC63}"/>
              </a:ext>
            </a:extLst>
          </p:cNvPr>
          <p:cNvSpPr/>
          <p:nvPr/>
        </p:nvSpPr>
        <p:spPr>
          <a:xfrm>
            <a:off x="3626408" y="3670717"/>
            <a:ext cx="1048871" cy="282388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22783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7FFFF-8228-D9BB-A538-995D2E6161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4370654" cy="104923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Appendix: </a:t>
            </a:r>
            <a:r>
              <a:rPr lang="en-US" dirty="0"/>
              <a:t>Creating the REST API using PHP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35BA89E-C220-107B-79CF-7CBBE0120E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103" y="1909483"/>
            <a:ext cx="5039450" cy="4845269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5322F2A-95EF-15EC-8293-2CE3A0EAB8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94295" y="3784864"/>
            <a:ext cx="5562600" cy="2991267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845C27-C065-18E2-76A3-D1EC685C30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05350" y="169111"/>
            <a:ext cx="5753250" cy="35904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7527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3319A-88F0-3F86-E2B8-7C3A59C0E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Topics Covered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9CEC88-8DA6-4877-69BB-E8C7C20811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015732"/>
            <a:ext cx="9520158" cy="3874080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dirty="0"/>
              <a:t>Overview of Retrofit</a:t>
            </a:r>
          </a:p>
          <a:p>
            <a:pPr>
              <a:lnSpc>
                <a:spcPct val="150000"/>
              </a:lnSpc>
            </a:pPr>
            <a:r>
              <a:rPr lang="en-US" dirty="0"/>
              <a:t>Benefits of Retrofit</a:t>
            </a:r>
          </a:p>
          <a:p>
            <a:pPr>
              <a:lnSpc>
                <a:spcPct val="150000"/>
              </a:lnSpc>
            </a:pPr>
            <a:r>
              <a:rPr lang="en-US" dirty="0"/>
              <a:t>Defining an API interface</a:t>
            </a:r>
          </a:p>
          <a:p>
            <a:pPr>
              <a:lnSpc>
                <a:spcPct val="150000"/>
              </a:lnSpc>
            </a:pPr>
            <a:r>
              <a:rPr lang="en-US" dirty="0"/>
              <a:t>Creating Retrofit instance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Converter Factory</a:t>
            </a:r>
          </a:p>
          <a:p>
            <a:pPr>
              <a:lnSpc>
                <a:spcPct val="150000"/>
              </a:lnSpc>
            </a:pPr>
            <a:r>
              <a:rPr lang="en-US" dirty="0"/>
              <a:t>Making a network request</a:t>
            </a:r>
          </a:p>
          <a:p>
            <a:pPr lvl="1">
              <a:lnSpc>
                <a:spcPct val="150000"/>
              </a:lnSpc>
            </a:pPr>
            <a:r>
              <a:rPr lang="en-US" sz="2000" dirty="0"/>
              <a:t>Asynchronous call using enqueue()</a:t>
            </a:r>
          </a:p>
        </p:txBody>
      </p:sp>
    </p:spTree>
    <p:extLst>
      <p:ext uri="{BB962C8B-B14F-4D97-AF65-F5344CB8AC3E}">
        <p14:creationId xmlns:p14="http://schemas.microsoft.com/office/powerpoint/2010/main" val="36529940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18CCDC07-A8B6-83CE-49BA-708F4F3257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466211" y="887569"/>
            <a:ext cx="8561747" cy="2541431"/>
          </a:xfrm>
        </p:spPr>
        <p:txBody>
          <a:bodyPr>
            <a:normAutofit/>
          </a:bodyPr>
          <a:lstStyle/>
          <a:p>
            <a:pPr algn="ctr"/>
            <a:r>
              <a:rPr lang="en-US" sz="7200" dirty="0">
                <a:latin typeface="Algerian" panose="04020705040A02060702" pitchFamily="82" charset="0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6523174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5D696-EDC2-604D-5C1A-F03A2B92C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D2CE80-B754-0B3C-D425-D8FAFE6F40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259106"/>
            <a:ext cx="9520158" cy="3899647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dirty="0"/>
              <a:t>Retrofit is a type-safe HTTP client for Android and Java.</a:t>
            </a:r>
          </a:p>
          <a:p>
            <a:pPr>
              <a:lnSpc>
                <a:spcPct val="150000"/>
              </a:lnSpc>
            </a:pPr>
            <a:r>
              <a:rPr lang="en-US" dirty="0"/>
              <a:t>It's used to handle REST API interactions in a structured, efficient, and reliable manner. </a:t>
            </a:r>
          </a:p>
          <a:p>
            <a:pPr>
              <a:lnSpc>
                <a:spcPct val="150000"/>
              </a:lnSpc>
            </a:pPr>
            <a:r>
              <a:rPr lang="en-US" dirty="0"/>
              <a:t>It is highly configurable and extendable, allowing you to easily and safely communicate with a remote web server. </a:t>
            </a:r>
          </a:p>
          <a:p>
            <a:pPr>
              <a:lnSpc>
                <a:spcPct val="150000"/>
              </a:lnSpc>
            </a:pPr>
            <a:r>
              <a:rPr lang="en-US" dirty="0"/>
              <a:t>Under the hood, Retrofit’s implementation uses OkHttp, another library by Square, to handle making an HTTP request and parsing the HTTP response.</a:t>
            </a:r>
          </a:p>
        </p:txBody>
      </p:sp>
    </p:spTree>
    <p:extLst>
      <p:ext uri="{BB962C8B-B14F-4D97-AF65-F5344CB8AC3E}">
        <p14:creationId xmlns:p14="http://schemas.microsoft.com/office/powerpoint/2010/main" val="12313773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B0C64-0846-4514-2EF9-E30BCB6B3E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CF6834-574A-4458-9A17-CE2AB1E9B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1853754"/>
            <a:ext cx="9520158" cy="4412575"/>
          </a:xfrm>
        </p:spPr>
        <p:txBody>
          <a:bodyPr>
            <a:noAutofit/>
          </a:bodyPr>
          <a:lstStyle/>
          <a:p>
            <a:r>
              <a:rPr lang="en-US" b="1" dirty="0"/>
              <a:t>Simplicity: </a:t>
            </a:r>
            <a:r>
              <a:rPr lang="en-US" dirty="0"/>
              <a:t>Retrofit abstracts much of the boilerplate code involved in making network requests, allowing you to focus on the core logic.</a:t>
            </a:r>
          </a:p>
          <a:p>
            <a:r>
              <a:rPr lang="en-US" b="1" dirty="0"/>
              <a:t>Type Safety: </a:t>
            </a:r>
            <a:r>
              <a:rPr lang="en-US" dirty="0"/>
              <a:t>Ensures that you are working with the correct types, reducing runtime errors.</a:t>
            </a:r>
          </a:p>
          <a:p>
            <a:r>
              <a:rPr lang="en-US" b="1" dirty="0"/>
              <a:t>Asynchronous:</a:t>
            </a:r>
            <a:r>
              <a:rPr lang="en-US" dirty="0"/>
              <a:t> Supports asynchronous operations out of the box, making it easier to handle network operations without blocking the main thread.</a:t>
            </a:r>
          </a:p>
          <a:p>
            <a:r>
              <a:rPr lang="en-US" b="1" dirty="0"/>
              <a:t>Flexible and Extensible: </a:t>
            </a:r>
            <a:r>
              <a:rPr lang="en-US" dirty="0"/>
              <a:t>Easily integrates with other libraries like Gson or Moshi for JSON parsing, and OkHttp for advanced networking capabilities.</a:t>
            </a:r>
          </a:p>
          <a:p>
            <a:r>
              <a:rPr lang="en-US" b="1" dirty="0"/>
              <a:t>Error Handling: </a:t>
            </a:r>
            <a:r>
              <a:rPr lang="en-US" dirty="0"/>
              <a:t>Provides a structured way to handle various types of network errors.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2621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01391-A604-FDA6-B359-F017ED604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/>
          <a:lstStyle/>
          <a:p>
            <a:r>
              <a:rPr lang="en-US" dirty="0"/>
              <a:t>Adding dependencies and permission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B5DF18F-6ED4-55F9-3F75-3F47D9F05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use Retrofit you have to add the  following dependencies.</a:t>
            </a:r>
          </a:p>
          <a:p>
            <a:r>
              <a:rPr lang="en-US" dirty="0"/>
              <a:t>Also, you need a library to map/convert JSON data to Java objects automatically, we will be using GSON for this.(there are others as well)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You will also need network permission to make the request.</a:t>
            </a:r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23" name="Content Placeholder 3">
            <a:extLst>
              <a:ext uri="{FF2B5EF4-FFF2-40B4-BE49-F238E27FC236}">
                <a16:creationId xmlns:a16="http://schemas.microsoft.com/office/drawing/2014/main" id="{A17C3E1F-A13B-4FE6-7AF6-A9EE4D4B21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4890875"/>
            <a:ext cx="9471333" cy="46105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3B7C425-D9A0-7E54-E533-A46CEDA32C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4696" y="3281083"/>
            <a:ext cx="10081465" cy="111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99122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1AB03-C933-55B3-1CAE-C1990297A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an API interface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F32FF1-3001-D7B6-F095-55809B79D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4696" y="2286000"/>
            <a:ext cx="9520158" cy="3767480"/>
          </a:xfrm>
        </p:spPr>
        <p:txBody>
          <a:bodyPr>
            <a:noAutofit/>
          </a:bodyPr>
          <a:lstStyle/>
          <a:p>
            <a:pPr>
              <a:lnSpc>
                <a:spcPct val="160000"/>
              </a:lnSpc>
            </a:pPr>
            <a:r>
              <a:rPr lang="en-US" dirty="0"/>
              <a:t>Use an interface to define the API endpoints. </a:t>
            </a:r>
          </a:p>
          <a:p>
            <a:pPr>
              <a:lnSpc>
                <a:spcPct val="160000"/>
              </a:lnSpc>
            </a:pPr>
            <a:r>
              <a:rPr lang="en-US" dirty="0"/>
              <a:t>Similar to using the Room database library, you write an interface with annotated instance methods, and Retrofit creates the implementation.</a:t>
            </a:r>
          </a:p>
          <a:p>
            <a:pPr>
              <a:lnSpc>
                <a:spcPct val="160000"/>
              </a:lnSpc>
            </a:pPr>
            <a:r>
              <a:rPr lang="en-US" dirty="0"/>
              <a:t>The Retrofit annotations are used to describe the HTTP method and endpoint URL. (you can find out more about Retrofit annotations on </a:t>
            </a:r>
            <a:r>
              <a:rPr lang="en-US" dirty="0">
                <a:hlinkClick r:id="rId2"/>
              </a:rPr>
              <a:t>https://square.github.io/retrofit/2.x/retrofit/</a:t>
            </a:r>
            <a:r>
              <a:rPr lang="en-US" dirty="0"/>
              <a:t> )</a:t>
            </a:r>
          </a:p>
        </p:txBody>
      </p:sp>
    </p:spTree>
    <p:extLst>
      <p:ext uri="{BB962C8B-B14F-4D97-AF65-F5344CB8AC3E}">
        <p14:creationId xmlns:p14="http://schemas.microsoft.com/office/powerpoint/2010/main" val="3969628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E549A0-EB79-6893-E90C-C0C3D1BE93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5B0E0FA-AB56-364D-7C79-CE37E4B45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696" y="1853754"/>
            <a:ext cx="8174080" cy="4816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2877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B6C45-4C07-750D-6BBF-646041F2A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34696" y="804519"/>
            <a:ext cx="9520158" cy="1049235"/>
          </a:xfrm>
        </p:spPr>
        <p:txBody>
          <a:bodyPr/>
          <a:lstStyle/>
          <a:p>
            <a:r>
              <a:rPr lang="en-US" dirty="0"/>
              <a:t>Creating Retrofit instance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3ACF6A9-2C99-8560-5C64-E5746207A92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535113" y="1475420"/>
            <a:ext cx="10056252" cy="4531049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/>
            <a:endParaRPr lang="en-US" altLang="en-US" dirty="0"/>
          </a:p>
          <a:p>
            <a:r>
              <a:rPr lang="en-US" altLang="en-US" dirty="0"/>
              <a:t>To create an instance of Retrofit, first you have to use Retrofit.Builder() to configure the base URL, converters, and other settings.</a:t>
            </a:r>
          </a:p>
          <a:p>
            <a:pPr lvl="0"/>
            <a:r>
              <a:rPr lang="en-US" altLang="en-US" dirty="0"/>
              <a:t>Make sure to include the appropriate protocol with the URL (here, https://). </a:t>
            </a:r>
          </a:p>
          <a:p>
            <a:r>
              <a:rPr lang="en-US" altLang="en-US" dirty="0"/>
              <a:t>And r</a:t>
            </a:r>
            <a:r>
              <a:rPr lang="en-US" dirty="0"/>
              <a:t>eplace the URL with your actual IP and folder.</a:t>
            </a:r>
            <a:endParaRPr lang="en-US" altLang="en-US" dirty="0"/>
          </a:p>
          <a:p>
            <a:pPr lvl="0"/>
            <a:r>
              <a:rPr lang="en-US" altLang="en-US" dirty="0"/>
              <a:t>Also, always include a trailing / to ensure Retrofit correctly appends the relative paths you provide in your API interface onto the base URL.</a:t>
            </a:r>
          </a:p>
          <a:p>
            <a:pPr lvl="0"/>
            <a:r>
              <a:rPr lang="en-US" altLang="en-US" dirty="0"/>
              <a:t>Calling build() returns a Retrofit instance, configured based on the settings you specified using the builder object. </a:t>
            </a:r>
          </a:p>
          <a:p>
            <a:pPr lvl="0"/>
            <a:r>
              <a:rPr lang="en-US" altLang="en-US" dirty="0"/>
              <a:t>Once you have a Retrofit object, you use it to create an instance of your API interface.</a:t>
            </a:r>
          </a:p>
        </p:txBody>
      </p:sp>
    </p:spTree>
    <p:extLst>
      <p:ext uri="{BB962C8B-B14F-4D97-AF65-F5344CB8AC3E}">
        <p14:creationId xmlns:p14="http://schemas.microsoft.com/office/powerpoint/2010/main" val="3237675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846FD51-B8AF-E722-67C1-B59FE2ACFA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233DA9-CB11-F2DA-CA84-6294F27A2C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35113" y="2029571"/>
            <a:ext cx="9520237" cy="4142173"/>
          </a:xfrm>
        </p:spPr>
        <p:txBody>
          <a:bodyPr>
            <a:normAutofit/>
          </a:bodyPr>
          <a:lstStyle/>
          <a:p>
            <a:pPr lvl="0">
              <a:lnSpc>
                <a:spcPct val="150000"/>
              </a:lnSpc>
            </a:pPr>
            <a:r>
              <a:rPr lang="en-US" altLang="en-US" dirty="0"/>
              <a:t>When you call retrofit.create(), Retrofit uses the information in the API interface</a:t>
            </a:r>
            <a:br>
              <a:rPr lang="en-US" altLang="en-US" dirty="0"/>
            </a:br>
            <a:r>
              <a:rPr lang="en-US" altLang="en-US" dirty="0"/>
              <a:t>you specify, along with the information you specified when building the Retrofit instance, to create and instantiate an anonymous class that implements the interface on the fly(at runtime).</a:t>
            </a:r>
          </a:p>
          <a:p>
            <a:pPr lvl="0"/>
            <a:endParaRPr lang="en-US" altLang="en-US" dirty="0"/>
          </a:p>
          <a:p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0ACA49D-A97F-9CAC-C563-A9D55F6952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6137" y="3878045"/>
            <a:ext cx="7310251" cy="229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878436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EDEBE7"/>
      </a:lt2>
      <a:accent1>
        <a:srgbClr val="5FA534"/>
      </a:accent1>
      <a:accent2>
        <a:srgbClr val="DCAB34"/>
      </a:accent2>
      <a:accent3>
        <a:srgbClr val="D26D23"/>
      </a:accent3>
      <a:accent4>
        <a:srgbClr val="972323"/>
      </a:accent4>
      <a:accent5>
        <a:srgbClr val="236797"/>
      </a:accent5>
      <a:accent6>
        <a:srgbClr val="2FB6C6"/>
      </a:accent6>
      <a:hlink>
        <a:srgbClr val="8FC639"/>
      </a:hlink>
      <a:folHlink>
        <a:srgbClr val="E7C272"/>
      </a:folHlink>
    </a:clrScheme>
    <a:fontScheme name="Gallery">
      <a:majorFont>
        <a:latin typeface="Palatino Linotype" panose="020405020505050303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AC464412-510E-4F2B-8947-A0DDBD02899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4524</TotalTime>
  <Words>1054</Words>
  <Application>Microsoft Office PowerPoint</Application>
  <PresentationFormat>Widescreen</PresentationFormat>
  <Paragraphs>78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Algerian</vt:lpstr>
      <vt:lpstr>Arial</vt:lpstr>
      <vt:lpstr>Palatino Linotype</vt:lpstr>
      <vt:lpstr>Gallery</vt:lpstr>
      <vt:lpstr>Retrofit Library</vt:lpstr>
      <vt:lpstr>Topics Covered </vt:lpstr>
      <vt:lpstr>Introduction </vt:lpstr>
      <vt:lpstr>Benefits </vt:lpstr>
      <vt:lpstr>Adding dependencies and permission</vt:lpstr>
      <vt:lpstr>Defining an API interface</vt:lpstr>
      <vt:lpstr>Cont.</vt:lpstr>
      <vt:lpstr>Creating Retrofit instance</vt:lpstr>
      <vt:lpstr>Cont.</vt:lpstr>
      <vt:lpstr>Converter Factory</vt:lpstr>
      <vt:lpstr>Cont.</vt:lpstr>
      <vt:lpstr>Making a network request</vt:lpstr>
      <vt:lpstr>Cont.</vt:lpstr>
      <vt:lpstr>Cont.</vt:lpstr>
      <vt:lpstr>Cont.</vt:lpstr>
      <vt:lpstr>Cont.</vt:lpstr>
      <vt:lpstr>Cont.</vt:lpstr>
      <vt:lpstr>Cont.</vt:lpstr>
      <vt:lpstr>Appendix: Creating the REST API using PHP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Dagmawi Yewlsew</dc:creator>
  <cp:lastModifiedBy>Dagmawi Yewlsew</cp:lastModifiedBy>
  <cp:revision>181</cp:revision>
  <dcterms:created xsi:type="dcterms:W3CDTF">2024-06-11T11:35:03Z</dcterms:created>
  <dcterms:modified xsi:type="dcterms:W3CDTF">2024-06-14T16:16:15Z</dcterms:modified>
</cp:coreProperties>
</file>