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9" r:id="rId3"/>
    <p:sldId id="284" r:id="rId4"/>
    <p:sldId id="285" r:id="rId5"/>
    <p:sldId id="286" r:id="rId6"/>
    <p:sldId id="287" r:id="rId7"/>
    <p:sldId id="288" r:id="rId8"/>
    <p:sldId id="290" r:id="rId9"/>
    <p:sldId id="292" r:id="rId10"/>
    <p:sldId id="295" r:id="rId11"/>
    <p:sldId id="293" r:id="rId12"/>
    <p:sldId id="294" r:id="rId13"/>
    <p:sldId id="29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82E0731-E6C9-419E-9931-2373D870F23F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CD7D-40FD-439F-B0EA-168CE6CB1D7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14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0731-E6C9-419E-9931-2373D870F23F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CD7D-40FD-439F-B0EA-168CE6CB1D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88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0731-E6C9-419E-9931-2373D870F23F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CD7D-40FD-439F-B0EA-168CE6CB1D7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4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0731-E6C9-419E-9931-2373D870F23F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CD7D-40FD-439F-B0EA-168CE6CB1D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7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0731-E6C9-419E-9931-2373D870F23F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CD7D-40FD-439F-B0EA-168CE6CB1D7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43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0731-E6C9-419E-9931-2373D870F23F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CD7D-40FD-439F-B0EA-168CE6CB1D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3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0731-E6C9-419E-9931-2373D870F23F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CD7D-40FD-439F-B0EA-168CE6CB1D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68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0731-E6C9-419E-9931-2373D870F23F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CD7D-40FD-439F-B0EA-168CE6CB1D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82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0731-E6C9-419E-9931-2373D870F23F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CD7D-40FD-439F-B0EA-168CE6CB1D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4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0731-E6C9-419E-9931-2373D870F23F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CD7D-40FD-439F-B0EA-168CE6CB1D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7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E0731-E6C9-419E-9931-2373D870F23F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CD7D-40FD-439F-B0EA-168CE6CB1D7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628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082E0731-E6C9-419E-9931-2373D870F23F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753CD7D-40FD-439F-B0EA-168CE6CB1D7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74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D27C8-42F1-46DF-F22A-D7E734BA2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681163"/>
          </a:xfrm>
        </p:spPr>
        <p:txBody>
          <a:bodyPr/>
          <a:lstStyle/>
          <a:p>
            <a:pPr algn="ctr"/>
            <a:r>
              <a:rPr lang="en-US" dirty="0"/>
              <a:t>Room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8303F-9139-EA25-BED8-6EBA3F666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0755" y="2567580"/>
            <a:ext cx="8825658" cy="861420"/>
          </a:xfrm>
        </p:spPr>
        <p:txBody>
          <a:bodyPr/>
          <a:lstStyle/>
          <a:p>
            <a:r>
              <a:rPr lang="en-US" dirty="0"/>
              <a:t>                                              Persistence library</a:t>
            </a:r>
          </a:p>
        </p:txBody>
      </p:sp>
    </p:spTree>
    <p:extLst>
      <p:ext uri="{BB962C8B-B14F-4D97-AF65-F5344CB8AC3E}">
        <p14:creationId xmlns:p14="http://schemas.microsoft.com/office/powerpoint/2010/main" val="2432909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9E308-2327-EC9F-262B-7998EDD5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DAO (Cont’d)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AE7DF9-38F5-99FB-7009-1CC841422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3805" y="1861859"/>
            <a:ext cx="6277319" cy="423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79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CE23-5F9E-47A1-8A44-259771F6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32F02-E4B3-4B0C-A042-D2DEDDA52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392" y="1557338"/>
            <a:ext cx="9720072" cy="51435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202124"/>
                </a:solidFill>
                <a:highlight>
                  <a:srgbClr val="FFFFFF"/>
                </a:highlight>
                <a:latin typeface="Google Sans Text"/>
              </a:rPr>
              <a:t> </a:t>
            </a: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anose="020F0502020204030204" pitchFamily="2" charset="0"/>
              </a:rPr>
              <a:t>A table in the database is represented by an </a:t>
            </a: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Nunito" panose="020F0502020204030204" pitchFamily="2" charset="0"/>
              </a:rPr>
              <a:t>entity</a:t>
            </a:r>
            <a:r>
              <a:rPr lang="en-US" sz="20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anose="020F0502020204030204" pitchFamily="2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 Text"/>
              </a:rPr>
              <a:t> A Room entity includes fields for each column in the corresponding table in the database, including one or more columns that make up the</a:t>
            </a:r>
            <a:r>
              <a:rPr lang="en-US" sz="20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Google Sans Text"/>
              </a:rPr>
              <a:t> 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Google Sans Text"/>
              </a:rPr>
              <a:t>primary key</a:t>
            </a:r>
            <a:r>
              <a:rPr lang="en-US" sz="2000" dirty="0">
                <a:solidFill>
                  <a:srgbClr val="202124"/>
                </a:solidFill>
                <a:highlight>
                  <a:srgbClr val="FFFFFF"/>
                </a:highlight>
                <a:latin typeface="Google Sans Text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 Text"/>
              </a:rPr>
              <a:t> To persist a field, Room must have access to it. You can make sure Room has access to a field either by making it public or by providing getter and setter methods for it.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 Text"/>
              </a:rPr>
              <a:t>  The following code defines a User data entity. Each instance of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202124"/>
                </a:solidFill>
                <a:highlight>
                  <a:srgbClr val="FFFFFF"/>
                </a:highlight>
                <a:latin typeface="Google Sans Text"/>
              </a:rPr>
              <a:t> </a:t>
            </a:r>
            <a:r>
              <a:rPr lang="en-US" sz="20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 Text"/>
              </a:rPr>
              <a:t>User represents a row in a user table in the app's database</a:t>
            </a:r>
            <a:r>
              <a:rPr lang="en-US" sz="18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 Text"/>
              </a:rPr>
              <a:t>.  </a:t>
            </a:r>
            <a:endParaRPr lang="en-US" sz="1800" dirty="0">
              <a:solidFill>
                <a:srgbClr val="202124"/>
              </a:solidFill>
              <a:highlight>
                <a:srgbClr val="FFFFFF"/>
              </a:highlight>
              <a:latin typeface="Google Sans Tex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A28544-A9A9-3EF7-CCDB-B116F9983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465" y="4201096"/>
            <a:ext cx="4339449" cy="265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14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CE23-5F9E-47A1-8A44-259771F6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32F02-E4B3-4B0C-A042-D2DEDDA52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392" y="1557338"/>
            <a:ext cx="9720072" cy="51435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  <a:latin typeface="Google Sans Text"/>
              </a:rPr>
              <a:t> By default, Room uses the class name as the database table name.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  <a:latin typeface="Google Sans Text"/>
              </a:rPr>
              <a:t> If there is a need to change the table to have a different name, set the </a:t>
            </a:r>
            <a:r>
              <a:rPr lang="en-US" dirty="0" err="1">
                <a:solidFill>
                  <a:srgbClr val="202124"/>
                </a:solidFill>
                <a:highlight>
                  <a:srgbClr val="FFFFFF"/>
                </a:highlight>
                <a:latin typeface="Google Sans Text"/>
              </a:rPr>
              <a:t>tableName</a:t>
            </a:r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  <a:latin typeface="Google Sans Text"/>
              </a:rPr>
              <a:t> property of the @Entity annotation. Similarly, Room uses the field names as column names in the database by default. If you want a column to have a different name, add the @ColumnInfo annotation to the field and set the name property.</a:t>
            </a:r>
            <a:endParaRPr lang="en-US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anose="020F0502020204030204" pitchFamily="2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 Text"/>
              </a:rPr>
              <a:t> Table and column names in SQLite are case-insensitive.</a:t>
            </a:r>
          </a:p>
          <a:p>
            <a:pPr marL="0" indent="0">
              <a:lnSpc>
                <a:spcPct val="150000"/>
              </a:lnSpc>
              <a:buNone/>
            </a:pPr>
            <a:endParaRPr lang="en-US" b="0" i="0" dirty="0">
              <a:solidFill>
                <a:srgbClr val="202124"/>
              </a:solidFill>
              <a:effectLst/>
              <a:highlight>
                <a:srgbClr val="FFFFFF"/>
              </a:highlight>
              <a:latin typeface="Google Sans Text"/>
            </a:endParaRPr>
          </a:p>
        </p:txBody>
      </p:sp>
    </p:spTree>
    <p:extLst>
      <p:ext uri="{BB962C8B-B14F-4D97-AF65-F5344CB8AC3E}">
        <p14:creationId xmlns:p14="http://schemas.microsoft.com/office/powerpoint/2010/main" val="4211540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8F73-64D8-EA97-3AC1-106E5F3B5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E03298-5994-C856-0B1F-237AE892E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8913" y="1685926"/>
            <a:ext cx="6615112" cy="4622800"/>
          </a:xfrm>
        </p:spPr>
      </p:pic>
    </p:spTree>
    <p:extLst>
      <p:ext uri="{BB962C8B-B14F-4D97-AF65-F5344CB8AC3E}">
        <p14:creationId xmlns:p14="http://schemas.microsoft.com/office/powerpoint/2010/main" val="4278700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tx1"/>
                </a:solidFill>
              </a:rPr>
              <a:t>Room</a:t>
            </a:r>
            <a:br>
              <a:rPr lang="en-US" sz="4400" b="1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1962" y="1537252"/>
            <a:ext cx="8948872" cy="5088835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sz="2200" dirty="0"/>
              <a:t>Topics Covered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/>
              <a:t>Overview of Room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Why room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Components of Room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Room Database</a:t>
            </a:r>
            <a:endParaRPr lang="en-US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Dao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Entity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lvl="1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>
              <a:buFont typeface="Wingdings" panose="05000000000000000000" pitchFamily="2" charset="2"/>
              <a:buChar char="§"/>
            </a:pP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495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CE23-5F9E-47A1-8A44-259771F6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32F02-E4B3-4B0C-A042-D2DEDDA52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392" y="1671638"/>
            <a:ext cx="9188462" cy="45767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Room persistence library provides an abstraction layer over SQLite to allow fluent database access while harnessing the full power of SQLite.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3"/>
                </a:solidFill>
              </a:rPr>
              <a:t>Use Case</a:t>
            </a:r>
            <a:r>
              <a:rPr lang="en-US" dirty="0"/>
              <a:t>: to cache relevant pieces of data so that when the device cannot access the network, the user can still browse that content while they are offline.</a:t>
            </a:r>
            <a:endParaRPr lang="en-US" b="0" i="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en-US" b="0" i="0" dirty="0">
                <a:effectLst/>
              </a:rPr>
              <a:t> In general, we use Room database by using MVVM architecture. The high-level structure is shown in next slide.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6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CE23-5F9E-47A1-8A44-259771F6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FA2108-A7D8-60E4-4C1C-CF1E6B541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3463" y="1357312"/>
            <a:ext cx="7054850" cy="481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7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CE23-5F9E-47A1-8A44-259771F6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Room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32F02-E4B3-4B0C-A042-D2DEDDA52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392" y="1671638"/>
            <a:ext cx="9188462" cy="45767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 Text"/>
              </a:rPr>
              <a:t>In particular, Room provides the following benefits: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 Text"/>
              </a:rPr>
              <a:t> Compile-time verification of SQL queries.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 Text"/>
              </a:rPr>
              <a:t> Convenience annotations that minimize repetitive and error-prone boilerplate code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 Text"/>
              </a:rPr>
              <a:t> Streamlined database migration paths.</a:t>
            </a:r>
          </a:p>
        </p:txBody>
      </p:sp>
    </p:spTree>
    <p:extLst>
      <p:ext uri="{BB962C8B-B14F-4D97-AF65-F5344CB8AC3E}">
        <p14:creationId xmlns:p14="http://schemas.microsoft.com/office/powerpoint/2010/main" val="4194555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CE23-5F9E-47A1-8A44-259771F6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Room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32F02-E4B3-4B0C-A042-D2DEDDA52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392" y="1671638"/>
            <a:ext cx="9188462" cy="45767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 Text"/>
              </a:rPr>
              <a:t>There are three major components in Room: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 Text"/>
              </a:rPr>
              <a:t> The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Google Sans Text"/>
              </a:rPr>
              <a:t> 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Google Sans Text"/>
              </a:rPr>
              <a:t>database class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Google Sans Text"/>
              </a:rPr>
              <a:t> </a:t>
            </a: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 Text"/>
              </a:rPr>
              <a:t>that holds the database and serves as the main access point for the underlying connection to your app's persisted data.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 Text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Google Sans Text"/>
              </a:rPr>
              <a:t>Data entities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Google Sans Text"/>
              </a:rPr>
              <a:t> </a:t>
            </a: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 Text"/>
              </a:rPr>
              <a:t>that represent tables in your app's database.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 Text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Google Sans Text"/>
              </a:rPr>
              <a:t>Data access objects (DAOs) </a:t>
            </a: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 Text"/>
              </a:rPr>
              <a:t>that provide methods that your app can use to query, update, insert, and delete data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2439630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CE23-5F9E-47A1-8A44-259771F6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CLASS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32F02-E4B3-4B0C-A042-D2DEDDA52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392" y="1671638"/>
            <a:ext cx="9382746" cy="45767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  <a:latin typeface="Google Sans Text"/>
              </a:rPr>
              <a:t> </a:t>
            </a: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 Text"/>
              </a:rPr>
              <a:t>provides your app with instances of the 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Google Sans Text"/>
              </a:rPr>
              <a:t>DAO</a:t>
            </a: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 Text"/>
              </a:rPr>
              <a:t>s associated with that database. In turn, the app can use the DAOs to retrieve data from the database as instances of the associated data entity objects.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 Text"/>
              </a:rPr>
              <a:t>  Samp</a:t>
            </a:r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  <a:latin typeface="Google Sans Text"/>
              </a:rPr>
              <a:t>le Room Database class </a:t>
            </a:r>
          </a:p>
          <a:p>
            <a:pPr marL="0" indent="0">
              <a:lnSpc>
                <a:spcPct val="150000"/>
              </a:lnSpc>
              <a:buNone/>
            </a:pPr>
            <a:endParaRPr lang="en-US" b="0" i="0" dirty="0">
              <a:solidFill>
                <a:srgbClr val="202124"/>
              </a:solidFill>
              <a:effectLst/>
              <a:highlight>
                <a:srgbClr val="FFFFFF"/>
              </a:highlight>
              <a:latin typeface="Google Sans Tex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127C90-5F32-5EAE-B09F-311F3CEE9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62" y="3960018"/>
            <a:ext cx="6738938" cy="198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88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CE23-5F9E-47A1-8A44-259771F6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 [DATABASE CLASS]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32F02-E4B3-4B0C-A042-D2DEDDA52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392" y="1671638"/>
            <a:ext cx="9611346" cy="47148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  <a:latin typeface="Google Sans Text"/>
              </a:rPr>
              <a:t> The previous screenshot defines the AppDatabase to hold the database. it defines the </a:t>
            </a: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 Text"/>
              </a:rPr>
              <a:t>database configuration and serves as the app's main access point to the persisted data. The database class must satisfy the following conditions: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  <a:latin typeface="Google Sans Text"/>
              </a:rPr>
              <a:t> </a:t>
            </a:r>
            <a:r>
              <a:rPr lang="en-US" sz="2000" dirty="0">
                <a:solidFill>
                  <a:srgbClr val="202124"/>
                </a:solidFill>
                <a:highlight>
                  <a:srgbClr val="FFFFFF"/>
                </a:highlight>
                <a:latin typeface="Google Sans Text"/>
              </a:rPr>
              <a:t>The class must be annotated with a @Database annotation that includes an entities array that lists all of the data entities associated with the database.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202124"/>
                </a:solidFill>
                <a:highlight>
                  <a:srgbClr val="FFFFFF"/>
                </a:highlight>
                <a:latin typeface="Google Sans Text"/>
              </a:rPr>
              <a:t> The class must be an abstract class that extends RoomDatabase.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 Text"/>
              </a:rPr>
              <a:t> For each DAO class that is associated with the database, the database class must define an abstract method that has zero arguments and returns an instance of the DAO class.</a:t>
            </a:r>
          </a:p>
          <a:p>
            <a:pPr marL="457200" lvl="3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202124"/>
                </a:solidFill>
                <a:highlight>
                  <a:srgbClr val="FFFFFF"/>
                </a:highlight>
                <a:latin typeface="Google Sans Text"/>
              </a:rPr>
              <a:t>N.B : If your app runs in a single process, you should follow the </a:t>
            </a:r>
            <a:r>
              <a:rPr lang="en-US" sz="2000" dirty="0">
                <a:solidFill>
                  <a:srgbClr val="FF0000"/>
                </a:solidFill>
                <a:highlight>
                  <a:srgbClr val="FFFFFF"/>
                </a:highlight>
                <a:latin typeface="Google Sans Text"/>
              </a:rPr>
              <a:t>singleton design pattern </a:t>
            </a:r>
            <a:r>
              <a:rPr lang="en-US" sz="2000" dirty="0">
                <a:solidFill>
                  <a:srgbClr val="202124"/>
                </a:solidFill>
                <a:highlight>
                  <a:srgbClr val="FFFFFF"/>
                </a:highlight>
                <a:latin typeface="Google Sans Text"/>
              </a:rPr>
              <a:t>when instantiating an AppDatabase object. Each RoomDatabase instance is fairly expensive, and you rarely need access to multiple instances within a single process.</a:t>
            </a:r>
            <a:endParaRPr lang="en-US" sz="2000" b="0" i="0" dirty="0">
              <a:solidFill>
                <a:srgbClr val="202124"/>
              </a:solidFill>
              <a:effectLst/>
              <a:highlight>
                <a:srgbClr val="FFFFFF"/>
              </a:highlight>
              <a:latin typeface="Google Sans Text"/>
            </a:endParaRP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800" dirty="0">
              <a:solidFill>
                <a:srgbClr val="202124"/>
              </a:solidFill>
              <a:highlight>
                <a:srgbClr val="FFFFFF"/>
              </a:highlight>
              <a:latin typeface="Google Sans Tex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b="0" i="0" dirty="0">
              <a:solidFill>
                <a:srgbClr val="202124"/>
              </a:solidFill>
              <a:effectLst/>
              <a:highlight>
                <a:srgbClr val="FFFFFF"/>
              </a:highlight>
              <a:latin typeface="Google Sans Text"/>
            </a:endParaRPr>
          </a:p>
        </p:txBody>
      </p:sp>
    </p:spTree>
    <p:extLst>
      <p:ext uri="{BB962C8B-B14F-4D97-AF65-F5344CB8AC3E}">
        <p14:creationId xmlns:p14="http://schemas.microsoft.com/office/powerpoint/2010/main" val="52347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CE23-5F9E-47A1-8A44-259771F6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32F02-E4B3-4B0C-A042-D2DEDDA52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392" y="1557338"/>
            <a:ext cx="9720072" cy="45767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202124"/>
                </a:solidFill>
                <a:highlight>
                  <a:srgbClr val="FFFFFF"/>
                </a:highlight>
                <a:latin typeface="Google Sans Text"/>
              </a:rPr>
              <a:t> 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This contains methods to perform the operations on the database. And annotated with</a:t>
            </a:r>
            <a:r>
              <a:rPr lang="en-US" b="1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 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“@Dao”</a:t>
            </a: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 Text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 Text"/>
              </a:rPr>
              <a:t> Each DAO includes methods that offer abstract access to your app's database. At compile time, Room automatically generates implementations of the DAOs that you define.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 Text"/>
              </a:rPr>
              <a:t>  The following code defines a DAO called UserDao. UserDao provides the methods that the rest of the app uses to interact with data in the user table.</a:t>
            </a:r>
            <a:endParaRPr lang="en-US" dirty="0">
              <a:solidFill>
                <a:srgbClr val="202124"/>
              </a:solidFill>
              <a:highlight>
                <a:srgbClr val="FFFFFF"/>
              </a:highlight>
              <a:latin typeface="Google Sans Tex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b="0" i="0" dirty="0">
              <a:solidFill>
                <a:srgbClr val="202124"/>
              </a:solidFill>
              <a:effectLst/>
              <a:highlight>
                <a:srgbClr val="FFFFFF"/>
              </a:highlight>
              <a:latin typeface="Google Sans Text"/>
            </a:endParaRPr>
          </a:p>
        </p:txBody>
      </p:sp>
    </p:spTree>
    <p:extLst>
      <p:ext uri="{BB962C8B-B14F-4D97-AF65-F5344CB8AC3E}">
        <p14:creationId xmlns:p14="http://schemas.microsoft.com/office/powerpoint/2010/main" val="2877036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168</TotalTime>
  <Words>703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Google Sans Text</vt:lpstr>
      <vt:lpstr>Nunito</vt:lpstr>
      <vt:lpstr>source-serif-pro</vt:lpstr>
      <vt:lpstr>Tw Cen MT</vt:lpstr>
      <vt:lpstr>Tw Cen MT Condensed</vt:lpstr>
      <vt:lpstr>Wingdings</vt:lpstr>
      <vt:lpstr>Wingdings 3</vt:lpstr>
      <vt:lpstr>Integral</vt:lpstr>
      <vt:lpstr>Room</vt:lpstr>
      <vt:lpstr>Room </vt:lpstr>
      <vt:lpstr>Room</vt:lpstr>
      <vt:lpstr>Cont’d</vt:lpstr>
      <vt:lpstr>Benefits of Room </vt:lpstr>
      <vt:lpstr>Components of Room </vt:lpstr>
      <vt:lpstr>Database CLASS </vt:lpstr>
      <vt:lpstr>Cont’d [DATABASE CLASS]</vt:lpstr>
      <vt:lpstr>DaO </vt:lpstr>
      <vt:lpstr>DAO (Cont’d)</vt:lpstr>
      <vt:lpstr>ENTITY </vt:lpstr>
      <vt:lpstr>ENTITY(Cont’d)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eyasu tekle</dc:creator>
  <cp:lastModifiedBy>Dagmawi Yewlsew</cp:lastModifiedBy>
  <cp:revision>10</cp:revision>
  <dcterms:created xsi:type="dcterms:W3CDTF">2024-06-10T06:12:23Z</dcterms:created>
  <dcterms:modified xsi:type="dcterms:W3CDTF">2024-06-10T14:24:10Z</dcterms:modified>
</cp:coreProperties>
</file>