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4" r:id="rId1"/>
  </p:sldMasterIdLst>
  <p:notesMasterIdLst>
    <p:notesMasterId r:id="rId40"/>
  </p:notesMasterIdLst>
  <p:handoutMasterIdLst>
    <p:handoutMasterId r:id="rId41"/>
  </p:handoutMasterIdLst>
  <p:sldIdLst>
    <p:sldId id="256" r:id="rId2"/>
    <p:sldId id="766" r:id="rId3"/>
    <p:sldId id="429" r:id="rId4"/>
    <p:sldId id="767" r:id="rId5"/>
    <p:sldId id="768" r:id="rId6"/>
    <p:sldId id="769" r:id="rId7"/>
    <p:sldId id="452" r:id="rId8"/>
    <p:sldId id="770" r:id="rId9"/>
    <p:sldId id="516" r:id="rId10"/>
    <p:sldId id="774" r:id="rId11"/>
    <p:sldId id="776" r:id="rId12"/>
    <p:sldId id="731" r:id="rId13"/>
    <p:sldId id="771" r:id="rId14"/>
    <p:sldId id="777" r:id="rId15"/>
    <p:sldId id="791" r:id="rId16"/>
    <p:sldId id="794" r:id="rId17"/>
    <p:sldId id="793" r:id="rId18"/>
    <p:sldId id="772" r:id="rId19"/>
    <p:sldId id="773" r:id="rId20"/>
    <p:sldId id="800" r:id="rId21"/>
    <p:sldId id="801" r:id="rId22"/>
    <p:sldId id="802" r:id="rId23"/>
    <p:sldId id="803" r:id="rId24"/>
    <p:sldId id="804" r:id="rId25"/>
    <p:sldId id="805" r:id="rId26"/>
    <p:sldId id="790" r:id="rId27"/>
    <p:sldId id="782" r:id="rId28"/>
    <p:sldId id="783" r:id="rId29"/>
    <p:sldId id="784" r:id="rId30"/>
    <p:sldId id="785" r:id="rId31"/>
    <p:sldId id="786" r:id="rId32"/>
    <p:sldId id="797" r:id="rId33"/>
    <p:sldId id="788" r:id="rId34"/>
    <p:sldId id="789" r:id="rId35"/>
    <p:sldId id="798" r:id="rId36"/>
    <p:sldId id="799" r:id="rId37"/>
    <p:sldId id="796" r:id="rId38"/>
    <p:sldId id="806" r:id="rId39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FCD8"/>
    <a:srgbClr val="CFFDC7"/>
    <a:srgbClr val="E2FBFE"/>
    <a:srgbClr val="E2FEE5"/>
    <a:srgbClr val="E8EDFE"/>
    <a:srgbClr val="FEB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485" autoAdjust="0"/>
    <p:restoredTop sz="94542" autoAdjust="0"/>
  </p:normalViewPr>
  <p:slideViewPr>
    <p:cSldViewPr>
      <p:cViewPr varScale="1">
        <p:scale>
          <a:sx n="60" d="100"/>
          <a:sy n="60" d="100"/>
        </p:scale>
        <p:origin x="84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02"/>
    </p:cViewPr>
  </p:sorterViewPr>
  <p:notesViewPr>
    <p:cSldViewPr>
      <p:cViewPr varScale="1">
        <p:scale>
          <a:sx n="33" d="100"/>
          <a:sy n="33" d="100"/>
        </p:scale>
        <p:origin x="-1164" y="-8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2.xml"/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C4CFDF-17F1-4B6F-8085-41EA3AD2DE86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671D8DF-A72A-427B-B2A9-291AC235B471}">
      <dgm:prSet phldrT="[Text]" custT="1"/>
      <dgm:spPr/>
      <dgm:t>
        <a:bodyPr/>
        <a:lstStyle/>
        <a:p>
          <a:r>
            <a:rPr lang="en-GB" sz="2400" dirty="0"/>
            <a:t>Draw conclusions </a:t>
          </a:r>
        </a:p>
      </dgm:t>
    </dgm:pt>
    <dgm:pt modelId="{BA63206F-6F9C-431C-BF29-B6F021CEB694}" type="parTrans" cxnId="{BF83D847-78F2-4F88-BDED-8A3D585F8223}">
      <dgm:prSet/>
      <dgm:spPr/>
      <dgm:t>
        <a:bodyPr/>
        <a:lstStyle/>
        <a:p>
          <a:endParaRPr lang="en-GB"/>
        </a:p>
      </dgm:t>
    </dgm:pt>
    <dgm:pt modelId="{D8F2F4B8-B1D1-44EA-ADE2-2F22771AEB82}" type="sibTrans" cxnId="{BF83D847-78F2-4F88-BDED-8A3D585F8223}">
      <dgm:prSet/>
      <dgm:spPr/>
      <dgm:t>
        <a:bodyPr/>
        <a:lstStyle/>
        <a:p>
          <a:endParaRPr lang="en-GB"/>
        </a:p>
      </dgm:t>
    </dgm:pt>
    <dgm:pt modelId="{159E175C-DC70-47DB-90D7-74A153CE9E9F}">
      <dgm:prSet phldrT="[Text]" custT="1"/>
      <dgm:spPr/>
      <dgm:t>
        <a:bodyPr/>
        <a:lstStyle/>
        <a:p>
          <a:r>
            <a:rPr lang="en-GB" sz="2400" dirty="0"/>
            <a:t>Data analysis </a:t>
          </a:r>
        </a:p>
      </dgm:t>
    </dgm:pt>
    <dgm:pt modelId="{C9A7AEE3-6C79-4846-AA85-461E6A856040}" type="parTrans" cxnId="{EF5F7CF0-88B8-47E1-AB36-7F842776DE09}">
      <dgm:prSet/>
      <dgm:spPr/>
      <dgm:t>
        <a:bodyPr/>
        <a:lstStyle/>
        <a:p>
          <a:endParaRPr lang="en-GB"/>
        </a:p>
      </dgm:t>
    </dgm:pt>
    <dgm:pt modelId="{BCF458EA-C0D8-40DE-8487-6B988BDF071F}" type="sibTrans" cxnId="{EF5F7CF0-88B8-47E1-AB36-7F842776DE09}">
      <dgm:prSet/>
      <dgm:spPr/>
      <dgm:t>
        <a:bodyPr/>
        <a:lstStyle/>
        <a:p>
          <a:endParaRPr lang="en-GB"/>
        </a:p>
      </dgm:t>
    </dgm:pt>
    <dgm:pt modelId="{4EF5ED90-EDC1-4705-81EE-8E346989B222}">
      <dgm:prSet custT="1"/>
      <dgm:spPr/>
      <dgm:t>
        <a:bodyPr/>
        <a:lstStyle/>
        <a:p>
          <a:r>
            <a:rPr lang="en-US" sz="2400" dirty="0"/>
            <a:t>Define Research Problem</a:t>
          </a:r>
          <a:endParaRPr lang="en-GB" sz="2400" dirty="0"/>
        </a:p>
      </dgm:t>
    </dgm:pt>
    <dgm:pt modelId="{F7E4501A-03EB-4242-BEA4-E704D6CFD0F0}" type="parTrans" cxnId="{8FB631B2-03AA-43EC-8636-6CAD818B9347}">
      <dgm:prSet/>
      <dgm:spPr/>
      <dgm:t>
        <a:bodyPr/>
        <a:lstStyle/>
        <a:p>
          <a:endParaRPr lang="en-GB"/>
        </a:p>
      </dgm:t>
    </dgm:pt>
    <dgm:pt modelId="{C43BD28D-E968-4373-BE5A-C6804D5D4247}" type="sibTrans" cxnId="{8FB631B2-03AA-43EC-8636-6CAD818B9347}">
      <dgm:prSet/>
      <dgm:spPr/>
      <dgm:t>
        <a:bodyPr/>
        <a:lstStyle/>
        <a:p>
          <a:endParaRPr lang="en-GB"/>
        </a:p>
      </dgm:t>
    </dgm:pt>
    <dgm:pt modelId="{6B783E95-8270-4E4B-A47C-5DA69DBC6EF0}">
      <dgm:prSet custT="1"/>
      <dgm:spPr/>
      <dgm:t>
        <a:bodyPr/>
        <a:lstStyle/>
        <a:p>
          <a:r>
            <a:rPr lang="en-US" sz="2400" dirty="0"/>
            <a:t>Literature review</a:t>
          </a:r>
          <a:endParaRPr lang="en-GB" sz="2400" dirty="0"/>
        </a:p>
      </dgm:t>
    </dgm:pt>
    <dgm:pt modelId="{E6D78356-0694-484D-BBAB-3DB4C46DE05E}" type="parTrans" cxnId="{E30A9AE4-6A76-41B1-BED0-7111B756AAE9}">
      <dgm:prSet/>
      <dgm:spPr/>
      <dgm:t>
        <a:bodyPr/>
        <a:lstStyle/>
        <a:p>
          <a:endParaRPr lang="en-GB"/>
        </a:p>
      </dgm:t>
    </dgm:pt>
    <dgm:pt modelId="{DF2F5139-4329-4D0E-9730-AD7BC7605862}" type="sibTrans" cxnId="{E30A9AE4-6A76-41B1-BED0-7111B756AAE9}">
      <dgm:prSet/>
      <dgm:spPr/>
      <dgm:t>
        <a:bodyPr/>
        <a:lstStyle/>
        <a:p>
          <a:endParaRPr lang="en-GB"/>
        </a:p>
      </dgm:t>
    </dgm:pt>
    <dgm:pt modelId="{765CB403-9927-4B62-AD41-A5A6B0664A05}">
      <dgm:prSet custT="1"/>
      <dgm:spPr/>
      <dgm:t>
        <a:bodyPr/>
        <a:lstStyle/>
        <a:p>
          <a:r>
            <a:rPr lang="en-US" sz="2400" dirty="0"/>
            <a:t>Research model/ Hypothesis</a:t>
          </a:r>
        </a:p>
      </dgm:t>
    </dgm:pt>
    <dgm:pt modelId="{C32C12CB-1877-4359-8639-7C84B61C2C95}" type="parTrans" cxnId="{D53EDEB4-673D-4459-89B3-A7515CBEDA8E}">
      <dgm:prSet/>
      <dgm:spPr/>
      <dgm:t>
        <a:bodyPr/>
        <a:lstStyle/>
        <a:p>
          <a:endParaRPr lang="en-GB"/>
        </a:p>
      </dgm:t>
    </dgm:pt>
    <dgm:pt modelId="{BB9008FD-4424-418B-9E4C-02C7A52CD59B}" type="sibTrans" cxnId="{D53EDEB4-673D-4459-89B3-A7515CBEDA8E}">
      <dgm:prSet/>
      <dgm:spPr/>
      <dgm:t>
        <a:bodyPr/>
        <a:lstStyle/>
        <a:p>
          <a:endParaRPr lang="en-GB"/>
        </a:p>
      </dgm:t>
    </dgm:pt>
    <dgm:pt modelId="{A6CD5D41-E551-4641-9399-985C60D2217C}">
      <dgm:prSet custT="1"/>
      <dgm:spPr/>
      <dgm:t>
        <a:bodyPr/>
        <a:lstStyle/>
        <a:p>
          <a:r>
            <a:rPr lang="en-US" sz="2400" dirty="0"/>
            <a:t>Collect empirical data </a:t>
          </a:r>
        </a:p>
      </dgm:t>
    </dgm:pt>
    <dgm:pt modelId="{C2B73263-C56C-46E3-81A4-CA9C69216EC8}" type="parTrans" cxnId="{77BD525B-FD4E-4B5F-BB90-2B84E7FC8A90}">
      <dgm:prSet/>
      <dgm:spPr/>
      <dgm:t>
        <a:bodyPr/>
        <a:lstStyle/>
        <a:p>
          <a:endParaRPr lang="en-GB"/>
        </a:p>
      </dgm:t>
    </dgm:pt>
    <dgm:pt modelId="{003415AD-D29B-48EB-BC3C-B5F532B6AAC8}" type="sibTrans" cxnId="{77BD525B-FD4E-4B5F-BB90-2B84E7FC8A90}">
      <dgm:prSet/>
      <dgm:spPr/>
      <dgm:t>
        <a:bodyPr/>
        <a:lstStyle/>
        <a:p>
          <a:endParaRPr lang="en-GB"/>
        </a:p>
      </dgm:t>
    </dgm:pt>
    <dgm:pt modelId="{7A88E95A-45EF-4FDD-BECF-C8A8368EBCC1}">
      <dgm:prSet phldrT="[Text]" custT="1"/>
      <dgm:spPr/>
      <dgm:t>
        <a:bodyPr/>
        <a:lstStyle/>
        <a:p>
          <a:r>
            <a:rPr lang="en-GB" sz="2400" dirty="0"/>
            <a:t>Test hypothesis </a:t>
          </a:r>
        </a:p>
      </dgm:t>
    </dgm:pt>
    <dgm:pt modelId="{E15C3C23-E94E-4C11-A2CE-B1036500437B}" type="parTrans" cxnId="{BFDA786B-3EE2-4C75-9195-865C54D694E0}">
      <dgm:prSet/>
      <dgm:spPr/>
      <dgm:t>
        <a:bodyPr/>
        <a:lstStyle/>
        <a:p>
          <a:endParaRPr lang="en-GB"/>
        </a:p>
      </dgm:t>
    </dgm:pt>
    <dgm:pt modelId="{A8CB671F-614A-4552-88A6-EE5C2D249224}" type="sibTrans" cxnId="{BFDA786B-3EE2-4C75-9195-865C54D694E0}">
      <dgm:prSet/>
      <dgm:spPr/>
      <dgm:t>
        <a:bodyPr/>
        <a:lstStyle/>
        <a:p>
          <a:endParaRPr lang="en-GB"/>
        </a:p>
      </dgm:t>
    </dgm:pt>
    <dgm:pt modelId="{1C6B6463-5578-45FE-A261-903F37157EB9}" type="pres">
      <dgm:prSet presAssocID="{2EC4CFDF-17F1-4B6F-8085-41EA3AD2DE86}" presName="cycle" presStyleCnt="0">
        <dgm:presLayoutVars>
          <dgm:dir/>
          <dgm:resizeHandles val="exact"/>
        </dgm:presLayoutVars>
      </dgm:prSet>
      <dgm:spPr/>
    </dgm:pt>
    <dgm:pt modelId="{BC20B240-0364-446D-B193-FF580B2D56C1}" type="pres">
      <dgm:prSet presAssocID="{8671D8DF-A72A-427B-B2A9-291AC235B471}" presName="node" presStyleLbl="node1" presStyleIdx="0" presStyleCnt="7" custScaleX="167382" custRadScaleRad="137705" custRadScaleInc="-311953">
        <dgm:presLayoutVars>
          <dgm:bulletEnabled val="1"/>
        </dgm:presLayoutVars>
      </dgm:prSet>
      <dgm:spPr/>
    </dgm:pt>
    <dgm:pt modelId="{0D60376F-6970-440A-9B15-D8B82BC2D7B0}" type="pres">
      <dgm:prSet presAssocID="{8671D8DF-A72A-427B-B2A9-291AC235B471}" presName="spNode" presStyleCnt="0"/>
      <dgm:spPr/>
    </dgm:pt>
    <dgm:pt modelId="{74A87F59-8437-48A4-9954-483F44E32085}" type="pres">
      <dgm:prSet presAssocID="{D8F2F4B8-B1D1-44EA-ADE2-2F22771AEB82}" presName="sibTrans" presStyleLbl="sibTrans1D1" presStyleIdx="0" presStyleCnt="7"/>
      <dgm:spPr/>
    </dgm:pt>
    <dgm:pt modelId="{C53295E6-C1F7-4A84-8653-5395AC2F591E}" type="pres">
      <dgm:prSet presAssocID="{4EF5ED90-EDC1-4705-81EE-8E346989B222}" presName="node" presStyleLbl="node1" presStyleIdx="1" presStyleCnt="7" custScaleX="202754" custScaleY="166269" custRadScaleRad="99289" custRadScaleInc="-216634">
        <dgm:presLayoutVars>
          <dgm:bulletEnabled val="1"/>
        </dgm:presLayoutVars>
      </dgm:prSet>
      <dgm:spPr/>
    </dgm:pt>
    <dgm:pt modelId="{35C18F79-7FEF-41F8-B900-06F400B274FC}" type="pres">
      <dgm:prSet presAssocID="{4EF5ED90-EDC1-4705-81EE-8E346989B222}" presName="spNode" presStyleCnt="0"/>
      <dgm:spPr/>
    </dgm:pt>
    <dgm:pt modelId="{B0E42F99-F334-4B4F-A8A2-E56F741971EB}" type="pres">
      <dgm:prSet presAssocID="{C43BD28D-E968-4373-BE5A-C6804D5D4247}" presName="sibTrans" presStyleLbl="sibTrans1D1" presStyleIdx="1" presStyleCnt="7"/>
      <dgm:spPr/>
    </dgm:pt>
    <dgm:pt modelId="{711857E7-F38D-42CC-B67A-42950BF26A87}" type="pres">
      <dgm:prSet presAssocID="{6B783E95-8270-4E4B-A47C-5DA69DBC6EF0}" presName="node" presStyleLbl="node1" presStyleIdx="2" presStyleCnt="7" custScaleX="201545" custScaleY="107441" custRadScaleRad="142599" custRadScaleInc="-152928">
        <dgm:presLayoutVars>
          <dgm:bulletEnabled val="1"/>
        </dgm:presLayoutVars>
      </dgm:prSet>
      <dgm:spPr/>
    </dgm:pt>
    <dgm:pt modelId="{E2DDE9B0-8865-47E0-965F-F7A0F952A51F}" type="pres">
      <dgm:prSet presAssocID="{6B783E95-8270-4E4B-A47C-5DA69DBC6EF0}" presName="spNode" presStyleCnt="0"/>
      <dgm:spPr/>
    </dgm:pt>
    <dgm:pt modelId="{3234CAA4-63EB-43EB-A8EE-4C6EE8C6ABB6}" type="pres">
      <dgm:prSet presAssocID="{DF2F5139-4329-4D0E-9730-AD7BC7605862}" presName="sibTrans" presStyleLbl="sibTrans1D1" presStyleIdx="2" presStyleCnt="7"/>
      <dgm:spPr/>
    </dgm:pt>
    <dgm:pt modelId="{E866A8C6-F254-43CA-8500-27D9AB6E0527}" type="pres">
      <dgm:prSet presAssocID="{765CB403-9927-4B62-AD41-A5A6B0664A05}" presName="node" presStyleLbl="node1" presStyleIdx="3" presStyleCnt="7" custScaleX="239932" custScaleY="138991" custRadScaleRad="142283" custRadScaleInc="-262925">
        <dgm:presLayoutVars>
          <dgm:bulletEnabled val="1"/>
        </dgm:presLayoutVars>
      </dgm:prSet>
      <dgm:spPr/>
    </dgm:pt>
    <dgm:pt modelId="{E986DFC4-FD38-437C-A4AD-DB8122E96C08}" type="pres">
      <dgm:prSet presAssocID="{765CB403-9927-4B62-AD41-A5A6B0664A05}" presName="spNode" presStyleCnt="0"/>
      <dgm:spPr/>
    </dgm:pt>
    <dgm:pt modelId="{0916A7E1-0F9A-40C1-9D95-8174AF3B08FA}" type="pres">
      <dgm:prSet presAssocID="{BB9008FD-4424-418B-9E4C-02C7A52CD59B}" presName="sibTrans" presStyleLbl="sibTrans1D1" presStyleIdx="3" presStyleCnt="7"/>
      <dgm:spPr/>
    </dgm:pt>
    <dgm:pt modelId="{8CC66CE2-281E-4A4A-AFC6-CAB85D3D0413}" type="pres">
      <dgm:prSet presAssocID="{A6CD5D41-E551-4641-9399-985C60D2217C}" presName="node" presStyleLbl="node1" presStyleIdx="4" presStyleCnt="7" custScaleX="202754" custScaleY="104613" custRadScaleRad="93047" custRadScaleInc="-185007">
        <dgm:presLayoutVars>
          <dgm:bulletEnabled val="1"/>
        </dgm:presLayoutVars>
      </dgm:prSet>
      <dgm:spPr/>
    </dgm:pt>
    <dgm:pt modelId="{77CD2668-AC52-41E2-AE7F-D62FA7E04C5B}" type="pres">
      <dgm:prSet presAssocID="{A6CD5D41-E551-4641-9399-985C60D2217C}" presName="spNode" presStyleCnt="0"/>
      <dgm:spPr/>
    </dgm:pt>
    <dgm:pt modelId="{B0067009-F4E3-49E7-84E7-C8F53A26F052}" type="pres">
      <dgm:prSet presAssocID="{003415AD-D29B-48EB-BC3C-B5F532B6AAC8}" presName="sibTrans" presStyleLbl="sibTrans1D1" presStyleIdx="4" presStyleCnt="7"/>
      <dgm:spPr/>
    </dgm:pt>
    <dgm:pt modelId="{FB51CD1A-DFF3-4A05-9B9C-A317AC93AEDC}" type="pres">
      <dgm:prSet presAssocID="{159E175C-DC70-47DB-90D7-74A153CE9E9F}" presName="node" presStyleLbl="node1" presStyleIdx="5" presStyleCnt="7" custScaleX="202754" custScaleY="99161" custRadScaleRad="123607" custRadScaleInc="-67664">
        <dgm:presLayoutVars>
          <dgm:bulletEnabled val="1"/>
        </dgm:presLayoutVars>
      </dgm:prSet>
      <dgm:spPr/>
    </dgm:pt>
    <dgm:pt modelId="{3B5350DE-4EBB-495D-A3AF-7459B4D5C5D8}" type="pres">
      <dgm:prSet presAssocID="{159E175C-DC70-47DB-90D7-74A153CE9E9F}" presName="spNode" presStyleCnt="0"/>
      <dgm:spPr/>
    </dgm:pt>
    <dgm:pt modelId="{CD3E7E23-D018-47CA-922B-30705B227559}" type="pres">
      <dgm:prSet presAssocID="{BCF458EA-C0D8-40DE-8487-6B988BDF071F}" presName="sibTrans" presStyleLbl="sibTrans1D1" presStyleIdx="5" presStyleCnt="7"/>
      <dgm:spPr/>
    </dgm:pt>
    <dgm:pt modelId="{A03375DC-76C3-4D57-BA76-BEA79363FA78}" type="pres">
      <dgm:prSet presAssocID="{7A88E95A-45EF-4FDD-BECF-C8A8368EBCC1}" presName="node" presStyleLbl="node1" presStyleIdx="6" presStyleCnt="7" custScaleX="202754" custScaleY="99161" custRadScaleRad="128140" custRadScaleInc="-197393">
        <dgm:presLayoutVars>
          <dgm:bulletEnabled val="1"/>
        </dgm:presLayoutVars>
      </dgm:prSet>
      <dgm:spPr/>
    </dgm:pt>
    <dgm:pt modelId="{A28C0B9B-5AF5-47FF-BB7A-C36BEECAA510}" type="pres">
      <dgm:prSet presAssocID="{7A88E95A-45EF-4FDD-BECF-C8A8368EBCC1}" presName="spNode" presStyleCnt="0"/>
      <dgm:spPr/>
    </dgm:pt>
    <dgm:pt modelId="{64B738F0-A7B2-43A9-B3B9-9413C3B77CA0}" type="pres">
      <dgm:prSet presAssocID="{A8CB671F-614A-4552-88A6-EE5C2D249224}" presName="sibTrans" presStyleLbl="sibTrans1D1" presStyleIdx="6" presStyleCnt="7"/>
      <dgm:spPr/>
    </dgm:pt>
  </dgm:ptLst>
  <dgm:cxnLst>
    <dgm:cxn modelId="{E078240E-53AB-493D-B0D4-842B2603ACD6}" type="presOf" srcId="{D8F2F4B8-B1D1-44EA-ADE2-2F22771AEB82}" destId="{74A87F59-8437-48A4-9954-483F44E32085}" srcOrd="0" destOrd="0" presId="urn:microsoft.com/office/officeart/2005/8/layout/cycle5"/>
    <dgm:cxn modelId="{DEDB1812-F18B-4D38-8C53-FA8AC79C3AEB}" type="presOf" srcId="{765CB403-9927-4B62-AD41-A5A6B0664A05}" destId="{E866A8C6-F254-43CA-8500-27D9AB6E0527}" srcOrd="0" destOrd="0" presId="urn:microsoft.com/office/officeart/2005/8/layout/cycle5"/>
    <dgm:cxn modelId="{386D3C1C-365A-4D33-9EC7-9F800280CFAC}" type="presOf" srcId="{8671D8DF-A72A-427B-B2A9-291AC235B471}" destId="{BC20B240-0364-446D-B193-FF580B2D56C1}" srcOrd="0" destOrd="0" presId="urn:microsoft.com/office/officeart/2005/8/layout/cycle5"/>
    <dgm:cxn modelId="{B12FC82E-7B51-41A0-A39B-6F67BB95DDED}" type="presOf" srcId="{7A88E95A-45EF-4FDD-BECF-C8A8368EBCC1}" destId="{A03375DC-76C3-4D57-BA76-BEA79363FA78}" srcOrd="0" destOrd="0" presId="urn:microsoft.com/office/officeart/2005/8/layout/cycle5"/>
    <dgm:cxn modelId="{9C73222F-CBD4-4541-A37E-6DB568E55E07}" type="presOf" srcId="{BB9008FD-4424-418B-9E4C-02C7A52CD59B}" destId="{0916A7E1-0F9A-40C1-9D95-8174AF3B08FA}" srcOrd="0" destOrd="0" presId="urn:microsoft.com/office/officeart/2005/8/layout/cycle5"/>
    <dgm:cxn modelId="{5AD8E73E-6F4A-4B0B-B995-0186AD79FAC3}" type="presOf" srcId="{4EF5ED90-EDC1-4705-81EE-8E346989B222}" destId="{C53295E6-C1F7-4A84-8653-5395AC2F591E}" srcOrd="0" destOrd="0" presId="urn:microsoft.com/office/officeart/2005/8/layout/cycle5"/>
    <dgm:cxn modelId="{55ECFF3E-E2FE-4D73-B2CA-D25242A74264}" type="presOf" srcId="{2EC4CFDF-17F1-4B6F-8085-41EA3AD2DE86}" destId="{1C6B6463-5578-45FE-A261-903F37157EB9}" srcOrd="0" destOrd="0" presId="urn:microsoft.com/office/officeart/2005/8/layout/cycle5"/>
    <dgm:cxn modelId="{77BD525B-FD4E-4B5F-BB90-2B84E7FC8A90}" srcId="{2EC4CFDF-17F1-4B6F-8085-41EA3AD2DE86}" destId="{A6CD5D41-E551-4641-9399-985C60D2217C}" srcOrd="4" destOrd="0" parTransId="{C2B73263-C56C-46E3-81A4-CA9C69216EC8}" sibTransId="{003415AD-D29B-48EB-BC3C-B5F532B6AAC8}"/>
    <dgm:cxn modelId="{F1BA1A60-E1AD-4483-837C-BA777C279C46}" type="presOf" srcId="{C43BD28D-E968-4373-BE5A-C6804D5D4247}" destId="{B0E42F99-F334-4B4F-A8A2-E56F741971EB}" srcOrd="0" destOrd="0" presId="urn:microsoft.com/office/officeart/2005/8/layout/cycle5"/>
    <dgm:cxn modelId="{A0290262-2309-499E-B88E-796D759C3D7B}" type="presOf" srcId="{DF2F5139-4329-4D0E-9730-AD7BC7605862}" destId="{3234CAA4-63EB-43EB-A8EE-4C6EE8C6ABB6}" srcOrd="0" destOrd="0" presId="urn:microsoft.com/office/officeart/2005/8/layout/cycle5"/>
    <dgm:cxn modelId="{BF83D847-78F2-4F88-BDED-8A3D585F8223}" srcId="{2EC4CFDF-17F1-4B6F-8085-41EA3AD2DE86}" destId="{8671D8DF-A72A-427B-B2A9-291AC235B471}" srcOrd="0" destOrd="0" parTransId="{BA63206F-6F9C-431C-BF29-B6F021CEB694}" sibTransId="{D8F2F4B8-B1D1-44EA-ADE2-2F22771AEB82}"/>
    <dgm:cxn modelId="{BFDA786B-3EE2-4C75-9195-865C54D694E0}" srcId="{2EC4CFDF-17F1-4B6F-8085-41EA3AD2DE86}" destId="{7A88E95A-45EF-4FDD-BECF-C8A8368EBCC1}" srcOrd="6" destOrd="0" parTransId="{E15C3C23-E94E-4C11-A2CE-B1036500437B}" sibTransId="{A8CB671F-614A-4552-88A6-EE5C2D249224}"/>
    <dgm:cxn modelId="{1EF308AA-04DA-4C77-9E12-8AF19AC824F2}" type="presOf" srcId="{BCF458EA-C0D8-40DE-8487-6B988BDF071F}" destId="{CD3E7E23-D018-47CA-922B-30705B227559}" srcOrd="0" destOrd="0" presId="urn:microsoft.com/office/officeart/2005/8/layout/cycle5"/>
    <dgm:cxn modelId="{8FB631B2-03AA-43EC-8636-6CAD818B9347}" srcId="{2EC4CFDF-17F1-4B6F-8085-41EA3AD2DE86}" destId="{4EF5ED90-EDC1-4705-81EE-8E346989B222}" srcOrd="1" destOrd="0" parTransId="{F7E4501A-03EB-4242-BEA4-E704D6CFD0F0}" sibTransId="{C43BD28D-E968-4373-BE5A-C6804D5D4247}"/>
    <dgm:cxn modelId="{D53EDEB4-673D-4459-89B3-A7515CBEDA8E}" srcId="{2EC4CFDF-17F1-4B6F-8085-41EA3AD2DE86}" destId="{765CB403-9927-4B62-AD41-A5A6B0664A05}" srcOrd="3" destOrd="0" parTransId="{C32C12CB-1877-4359-8639-7C84B61C2C95}" sibTransId="{BB9008FD-4424-418B-9E4C-02C7A52CD59B}"/>
    <dgm:cxn modelId="{AE57F1BE-C44B-4F52-BAA5-B2BBDEF4BF3E}" type="presOf" srcId="{003415AD-D29B-48EB-BC3C-B5F532B6AAC8}" destId="{B0067009-F4E3-49E7-84E7-C8F53A26F052}" srcOrd="0" destOrd="0" presId="urn:microsoft.com/office/officeart/2005/8/layout/cycle5"/>
    <dgm:cxn modelId="{FCB397E4-A5C5-4BCD-9866-FA2210C94D9A}" type="presOf" srcId="{6B783E95-8270-4E4B-A47C-5DA69DBC6EF0}" destId="{711857E7-F38D-42CC-B67A-42950BF26A87}" srcOrd="0" destOrd="0" presId="urn:microsoft.com/office/officeart/2005/8/layout/cycle5"/>
    <dgm:cxn modelId="{E30A9AE4-6A76-41B1-BED0-7111B756AAE9}" srcId="{2EC4CFDF-17F1-4B6F-8085-41EA3AD2DE86}" destId="{6B783E95-8270-4E4B-A47C-5DA69DBC6EF0}" srcOrd="2" destOrd="0" parTransId="{E6D78356-0694-484D-BBAB-3DB4C46DE05E}" sibTransId="{DF2F5139-4329-4D0E-9730-AD7BC7605862}"/>
    <dgm:cxn modelId="{4F1FE9EB-D35E-4AE9-A36C-95F37D70203E}" type="presOf" srcId="{A6CD5D41-E551-4641-9399-985C60D2217C}" destId="{8CC66CE2-281E-4A4A-AFC6-CAB85D3D0413}" srcOrd="0" destOrd="0" presId="urn:microsoft.com/office/officeart/2005/8/layout/cycle5"/>
    <dgm:cxn modelId="{242D0CEE-D892-4C65-AD94-66B834FD0B42}" type="presOf" srcId="{159E175C-DC70-47DB-90D7-74A153CE9E9F}" destId="{FB51CD1A-DFF3-4A05-9B9C-A317AC93AEDC}" srcOrd="0" destOrd="0" presId="urn:microsoft.com/office/officeart/2005/8/layout/cycle5"/>
    <dgm:cxn modelId="{EF5F7CF0-88B8-47E1-AB36-7F842776DE09}" srcId="{2EC4CFDF-17F1-4B6F-8085-41EA3AD2DE86}" destId="{159E175C-DC70-47DB-90D7-74A153CE9E9F}" srcOrd="5" destOrd="0" parTransId="{C9A7AEE3-6C79-4846-AA85-461E6A856040}" sibTransId="{BCF458EA-C0D8-40DE-8487-6B988BDF071F}"/>
    <dgm:cxn modelId="{E67661FA-FEF8-4F35-95BC-75CA4D4025D5}" type="presOf" srcId="{A8CB671F-614A-4552-88A6-EE5C2D249224}" destId="{64B738F0-A7B2-43A9-B3B9-9413C3B77CA0}" srcOrd="0" destOrd="0" presId="urn:microsoft.com/office/officeart/2005/8/layout/cycle5"/>
    <dgm:cxn modelId="{B201F9D9-A1E7-4447-B506-DA9608837943}" type="presParOf" srcId="{1C6B6463-5578-45FE-A261-903F37157EB9}" destId="{BC20B240-0364-446D-B193-FF580B2D56C1}" srcOrd="0" destOrd="0" presId="urn:microsoft.com/office/officeart/2005/8/layout/cycle5"/>
    <dgm:cxn modelId="{7E3570B9-A2B0-4968-8A2A-E18BC69C82C6}" type="presParOf" srcId="{1C6B6463-5578-45FE-A261-903F37157EB9}" destId="{0D60376F-6970-440A-9B15-D8B82BC2D7B0}" srcOrd="1" destOrd="0" presId="urn:microsoft.com/office/officeart/2005/8/layout/cycle5"/>
    <dgm:cxn modelId="{3C88C6A3-B178-4677-8143-7E0F9F506CA4}" type="presParOf" srcId="{1C6B6463-5578-45FE-A261-903F37157EB9}" destId="{74A87F59-8437-48A4-9954-483F44E32085}" srcOrd="2" destOrd="0" presId="urn:microsoft.com/office/officeart/2005/8/layout/cycle5"/>
    <dgm:cxn modelId="{F963AA01-7745-44E4-95BD-AA3D068037F9}" type="presParOf" srcId="{1C6B6463-5578-45FE-A261-903F37157EB9}" destId="{C53295E6-C1F7-4A84-8653-5395AC2F591E}" srcOrd="3" destOrd="0" presId="urn:microsoft.com/office/officeart/2005/8/layout/cycle5"/>
    <dgm:cxn modelId="{104859D5-3FC3-471D-9421-4A5300667728}" type="presParOf" srcId="{1C6B6463-5578-45FE-A261-903F37157EB9}" destId="{35C18F79-7FEF-41F8-B900-06F400B274FC}" srcOrd="4" destOrd="0" presId="urn:microsoft.com/office/officeart/2005/8/layout/cycle5"/>
    <dgm:cxn modelId="{7AF541E7-3244-4AA0-A668-41C3A7DEC49B}" type="presParOf" srcId="{1C6B6463-5578-45FE-A261-903F37157EB9}" destId="{B0E42F99-F334-4B4F-A8A2-E56F741971EB}" srcOrd="5" destOrd="0" presId="urn:microsoft.com/office/officeart/2005/8/layout/cycle5"/>
    <dgm:cxn modelId="{C041BDAE-E037-48E3-8715-5BA240E10CC7}" type="presParOf" srcId="{1C6B6463-5578-45FE-A261-903F37157EB9}" destId="{711857E7-F38D-42CC-B67A-42950BF26A87}" srcOrd="6" destOrd="0" presId="urn:microsoft.com/office/officeart/2005/8/layout/cycle5"/>
    <dgm:cxn modelId="{98C698A9-CFCB-44D8-B3C8-D184C0079F4B}" type="presParOf" srcId="{1C6B6463-5578-45FE-A261-903F37157EB9}" destId="{E2DDE9B0-8865-47E0-965F-F7A0F952A51F}" srcOrd="7" destOrd="0" presId="urn:microsoft.com/office/officeart/2005/8/layout/cycle5"/>
    <dgm:cxn modelId="{AFC75F38-D04D-4533-9868-FABB52A8F1B6}" type="presParOf" srcId="{1C6B6463-5578-45FE-A261-903F37157EB9}" destId="{3234CAA4-63EB-43EB-A8EE-4C6EE8C6ABB6}" srcOrd="8" destOrd="0" presId="urn:microsoft.com/office/officeart/2005/8/layout/cycle5"/>
    <dgm:cxn modelId="{A00F4087-7C6C-410B-AB99-C1FC575023C6}" type="presParOf" srcId="{1C6B6463-5578-45FE-A261-903F37157EB9}" destId="{E866A8C6-F254-43CA-8500-27D9AB6E0527}" srcOrd="9" destOrd="0" presId="urn:microsoft.com/office/officeart/2005/8/layout/cycle5"/>
    <dgm:cxn modelId="{C3B25B32-E632-4356-B2C5-C83C263549E1}" type="presParOf" srcId="{1C6B6463-5578-45FE-A261-903F37157EB9}" destId="{E986DFC4-FD38-437C-A4AD-DB8122E96C08}" srcOrd="10" destOrd="0" presId="urn:microsoft.com/office/officeart/2005/8/layout/cycle5"/>
    <dgm:cxn modelId="{CA02CEC0-E8EE-4B8D-9931-598A5814F65F}" type="presParOf" srcId="{1C6B6463-5578-45FE-A261-903F37157EB9}" destId="{0916A7E1-0F9A-40C1-9D95-8174AF3B08FA}" srcOrd="11" destOrd="0" presId="urn:microsoft.com/office/officeart/2005/8/layout/cycle5"/>
    <dgm:cxn modelId="{B8600930-3E90-4904-BE6F-7DDC51767B33}" type="presParOf" srcId="{1C6B6463-5578-45FE-A261-903F37157EB9}" destId="{8CC66CE2-281E-4A4A-AFC6-CAB85D3D0413}" srcOrd="12" destOrd="0" presId="urn:microsoft.com/office/officeart/2005/8/layout/cycle5"/>
    <dgm:cxn modelId="{2E2251D7-A821-4E26-BD7E-EC454C2E18FB}" type="presParOf" srcId="{1C6B6463-5578-45FE-A261-903F37157EB9}" destId="{77CD2668-AC52-41E2-AE7F-D62FA7E04C5B}" srcOrd="13" destOrd="0" presId="urn:microsoft.com/office/officeart/2005/8/layout/cycle5"/>
    <dgm:cxn modelId="{622C7912-30EA-43D9-86FA-E6180EE035E7}" type="presParOf" srcId="{1C6B6463-5578-45FE-A261-903F37157EB9}" destId="{B0067009-F4E3-49E7-84E7-C8F53A26F052}" srcOrd="14" destOrd="0" presId="urn:microsoft.com/office/officeart/2005/8/layout/cycle5"/>
    <dgm:cxn modelId="{AD547054-6442-4882-85E9-3DE03BA89E54}" type="presParOf" srcId="{1C6B6463-5578-45FE-A261-903F37157EB9}" destId="{FB51CD1A-DFF3-4A05-9B9C-A317AC93AEDC}" srcOrd="15" destOrd="0" presId="urn:microsoft.com/office/officeart/2005/8/layout/cycle5"/>
    <dgm:cxn modelId="{D689E4F3-7063-4C47-8EB8-12C1539ADFA4}" type="presParOf" srcId="{1C6B6463-5578-45FE-A261-903F37157EB9}" destId="{3B5350DE-4EBB-495D-A3AF-7459B4D5C5D8}" srcOrd="16" destOrd="0" presId="urn:microsoft.com/office/officeart/2005/8/layout/cycle5"/>
    <dgm:cxn modelId="{BBA55161-6C2C-41B9-B596-10E11A627E20}" type="presParOf" srcId="{1C6B6463-5578-45FE-A261-903F37157EB9}" destId="{CD3E7E23-D018-47CA-922B-30705B227559}" srcOrd="17" destOrd="0" presId="urn:microsoft.com/office/officeart/2005/8/layout/cycle5"/>
    <dgm:cxn modelId="{6CF0CD19-5FF0-48AE-B044-714104E15918}" type="presParOf" srcId="{1C6B6463-5578-45FE-A261-903F37157EB9}" destId="{A03375DC-76C3-4D57-BA76-BEA79363FA78}" srcOrd="18" destOrd="0" presId="urn:microsoft.com/office/officeart/2005/8/layout/cycle5"/>
    <dgm:cxn modelId="{4ED301D5-91FE-41EE-AB8F-C8429226F87B}" type="presParOf" srcId="{1C6B6463-5578-45FE-A261-903F37157EB9}" destId="{A28C0B9B-5AF5-47FF-BB7A-C36BEECAA510}" srcOrd="19" destOrd="0" presId="urn:microsoft.com/office/officeart/2005/8/layout/cycle5"/>
    <dgm:cxn modelId="{CC3BD1DF-893B-440B-BE68-AD8F6BD1F2AB}" type="presParOf" srcId="{1C6B6463-5578-45FE-A261-903F37157EB9}" destId="{64B738F0-A7B2-43A9-B3B9-9413C3B77CA0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0B240-0364-446D-B193-FF580B2D56C1}">
      <dsp:nvSpPr>
        <dsp:cNvPr id="0" name=""/>
        <dsp:cNvSpPr/>
      </dsp:nvSpPr>
      <dsp:spPr>
        <a:xfrm>
          <a:off x="906371" y="304797"/>
          <a:ext cx="1859741" cy="7221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Draw conclusions </a:t>
          </a:r>
        </a:p>
      </dsp:txBody>
      <dsp:txXfrm>
        <a:off x="941626" y="340052"/>
        <a:ext cx="1789231" cy="651689"/>
      </dsp:txXfrm>
    </dsp:sp>
    <dsp:sp modelId="{74A87F59-8437-48A4-9954-483F44E32085}">
      <dsp:nvSpPr>
        <dsp:cNvPr id="0" name=""/>
        <dsp:cNvSpPr/>
      </dsp:nvSpPr>
      <dsp:spPr>
        <a:xfrm>
          <a:off x="296073" y="294711"/>
          <a:ext cx="4124075" cy="4124075"/>
        </a:xfrm>
        <a:custGeom>
          <a:avLst/>
          <a:gdLst/>
          <a:ahLst/>
          <a:cxnLst/>
          <a:rect l="0" t="0" r="0" b="0"/>
          <a:pathLst>
            <a:path>
              <a:moveTo>
                <a:pt x="2134683" y="1280"/>
              </a:moveTo>
              <a:arcTo wR="2062037" hR="2062037" stAng="16321136" swAng="142948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3295E6-C1F7-4A84-8653-5395AC2F591E}">
      <dsp:nvSpPr>
        <dsp:cNvPr id="0" name=""/>
        <dsp:cNvSpPr/>
      </dsp:nvSpPr>
      <dsp:spPr>
        <a:xfrm>
          <a:off x="3497181" y="0"/>
          <a:ext cx="2252751" cy="12007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Define Research Problem</a:t>
          </a:r>
          <a:endParaRPr lang="en-GB" sz="2400" kern="1200" dirty="0"/>
        </a:p>
      </dsp:txBody>
      <dsp:txXfrm>
        <a:off x="3555799" y="58618"/>
        <a:ext cx="2135515" cy="1083558"/>
      </dsp:txXfrm>
    </dsp:sp>
    <dsp:sp modelId="{B0E42F99-F334-4B4F-A8A2-E56F741971EB}">
      <dsp:nvSpPr>
        <dsp:cNvPr id="0" name=""/>
        <dsp:cNvSpPr/>
      </dsp:nvSpPr>
      <dsp:spPr>
        <a:xfrm>
          <a:off x="4004784" y="1130597"/>
          <a:ext cx="4124075" cy="4124075"/>
        </a:xfrm>
        <a:custGeom>
          <a:avLst/>
          <a:gdLst/>
          <a:ahLst/>
          <a:cxnLst/>
          <a:rect l="0" t="0" r="0" b="0"/>
          <a:pathLst>
            <a:path>
              <a:moveTo>
                <a:pt x="1788770" y="18187"/>
              </a:moveTo>
              <a:arcTo wR="2062037" hR="2062037" stAng="15743076" swAng="136807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857E7-F38D-42CC-B67A-42950BF26A87}">
      <dsp:nvSpPr>
        <dsp:cNvPr id="0" name=""/>
        <dsp:cNvSpPr/>
      </dsp:nvSpPr>
      <dsp:spPr>
        <a:xfrm>
          <a:off x="5859378" y="1288435"/>
          <a:ext cx="2239318" cy="7759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Literature review</a:t>
          </a:r>
          <a:endParaRPr lang="en-GB" sz="2400" kern="1200" dirty="0"/>
        </a:p>
      </dsp:txBody>
      <dsp:txXfrm>
        <a:off x="5897256" y="1326313"/>
        <a:ext cx="2163562" cy="700182"/>
      </dsp:txXfrm>
    </dsp:sp>
    <dsp:sp modelId="{3234CAA4-63EB-43EB-A8EE-4C6EE8C6ABB6}">
      <dsp:nvSpPr>
        <dsp:cNvPr id="0" name=""/>
        <dsp:cNvSpPr/>
      </dsp:nvSpPr>
      <dsp:spPr>
        <a:xfrm>
          <a:off x="2941988" y="302322"/>
          <a:ext cx="4124075" cy="4124075"/>
        </a:xfrm>
        <a:custGeom>
          <a:avLst/>
          <a:gdLst/>
          <a:ahLst/>
          <a:cxnLst/>
          <a:rect l="0" t="0" r="0" b="0"/>
          <a:pathLst>
            <a:path>
              <a:moveTo>
                <a:pt x="4118626" y="1912231"/>
              </a:moveTo>
              <a:arcTo wR="2062037" hR="2062037" stAng="21350028" swAng="76295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66A8C6-F254-43CA-8500-27D9AB6E0527}">
      <dsp:nvSpPr>
        <dsp:cNvPr id="0" name=""/>
        <dsp:cNvSpPr/>
      </dsp:nvSpPr>
      <dsp:spPr>
        <a:xfrm>
          <a:off x="5555761" y="2819401"/>
          <a:ext cx="2665827" cy="1003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Research model/ Hypothesis</a:t>
          </a:r>
        </a:p>
      </dsp:txBody>
      <dsp:txXfrm>
        <a:off x="5604762" y="2868402"/>
        <a:ext cx="2567825" cy="905790"/>
      </dsp:txXfrm>
    </dsp:sp>
    <dsp:sp modelId="{0916A7E1-0F9A-40C1-9D95-8174AF3B08FA}">
      <dsp:nvSpPr>
        <dsp:cNvPr id="0" name=""/>
        <dsp:cNvSpPr/>
      </dsp:nvSpPr>
      <dsp:spPr>
        <a:xfrm>
          <a:off x="3816673" y="-147641"/>
          <a:ext cx="4124075" cy="4124075"/>
        </a:xfrm>
        <a:custGeom>
          <a:avLst/>
          <a:gdLst/>
          <a:ahLst/>
          <a:cxnLst/>
          <a:rect l="0" t="0" r="0" b="0"/>
          <a:pathLst>
            <a:path>
              <a:moveTo>
                <a:pt x="2579459" y="4058102"/>
              </a:moveTo>
              <a:arcTo wR="2062037" hR="2062037" stAng="4528056" swAng="143097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66CE2-281E-4A4A-AFC6-CAB85D3D0413}">
      <dsp:nvSpPr>
        <dsp:cNvPr id="0" name=""/>
        <dsp:cNvSpPr/>
      </dsp:nvSpPr>
      <dsp:spPr>
        <a:xfrm>
          <a:off x="3192377" y="3886196"/>
          <a:ext cx="2252751" cy="755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Collect empirical data </a:t>
          </a:r>
        </a:p>
      </dsp:txBody>
      <dsp:txXfrm>
        <a:off x="3229258" y="3923077"/>
        <a:ext cx="2178989" cy="681752"/>
      </dsp:txXfrm>
    </dsp:sp>
    <dsp:sp modelId="{B0067009-F4E3-49E7-84E7-C8F53A26F052}">
      <dsp:nvSpPr>
        <dsp:cNvPr id="0" name=""/>
        <dsp:cNvSpPr/>
      </dsp:nvSpPr>
      <dsp:spPr>
        <a:xfrm>
          <a:off x="962281" y="-80875"/>
          <a:ext cx="4124075" cy="4124075"/>
        </a:xfrm>
        <a:custGeom>
          <a:avLst/>
          <a:gdLst/>
          <a:ahLst/>
          <a:cxnLst/>
          <a:rect l="0" t="0" r="0" b="0"/>
          <a:pathLst>
            <a:path>
              <a:moveTo>
                <a:pt x="1985333" y="4122648"/>
              </a:moveTo>
              <a:arcTo wR="2062037" hR="2062037" stAng="5527908" swAng="125647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1CD1A-DFF3-4A05-9B9C-A317AC93AEDC}">
      <dsp:nvSpPr>
        <dsp:cNvPr id="0" name=""/>
        <dsp:cNvSpPr/>
      </dsp:nvSpPr>
      <dsp:spPr>
        <a:xfrm>
          <a:off x="671653" y="3052960"/>
          <a:ext cx="2252751" cy="716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Data analysis </a:t>
          </a:r>
        </a:p>
      </dsp:txBody>
      <dsp:txXfrm>
        <a:off x="706612" y="3087919"/>
        <a:ext cx="2182833" cy="646222"/>
      </dsp:txXfrm>
    </dsp:sp>
    <dsp:sp modelId="{CD3E7E23-D018-47CA-922B-30705B227559}">
      <dsp:nvSpPr>
        <dsp:cNvPr id="0" name=""/>
        <dsp:cNvSpPr/>
      </dsp:nvSpPr>
      <dsp:spPr>
        <a:xfrm>
          <a:off x="1445964" y="63029"/>
          <a:ext cx="4124075" cy="4124075"/>
        </a:xfrm>
        <a:custGeom>
          <a:avLst/>
          <a:gdLst/>
          <a:ahLst/>
          <a:cxnLst/>
          <a:rect l="0" t="0" r="0" b="0"/>
          <a:pathLst>
            <a:path>
              <a:moveTo>
                <a:pt x="170701" y="2883527"/>
              </a:moveTo>
              <a:arcTo wR="2062037" hR="2062037" stAng="9391356" swAng="59114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375DC-76C3-4D57-BA76-BEA79363FA78}">
      <dsp:nvSpPr>
        <dsp:cNvPr id="0" name=""/>
        <dsp:cNvSpPr/>
      </dsp:nvSpPr>
      <dsp:spPr>
        <a:xfrm>
          <a:off x="358495" y="1779728"/>
          <a:ext cx="2252751" cy="716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Test hypothesis </a:t>
          </a:r>
        </a:p>
      </dsp:txBody>
      <dsp:txXfrm>
        <a:off x="393454" y="1814687"/>
        <a:ext cx="2182833" cy="646222"/>
      </dsp:txXfrm>
    </dsp:sp>
    <dsp:sp modelId="{64B738F0-A7B2-43A9-B3B9-9413C3B77CA0}">
      <dsp:nvSpPr>
        <dsp:cNvPr id="0" name=""/>
        <dsp:cNvSpPr/>
      </dsp:nvSpPr>
      <dsp:spPr>
        <a:xfrm>
          <a:off x="1530607" y="-472807"/>
          <a:ext cx="4124075" cy="4124075"/>
        </a:xfrm>
        <a:custGeom>
          <a:avLst/>
          <a:gdLst/>
          <a:ahLst/>
          <a:cxnLst/>
          <a:rect l="0" t="0" r="0" b="0"/>
          <a:pathLst>
            <a:path>
              <a:moveTo>
                <a:pt x="379" y="2101623"/>
              </a:moveTo>
              <a:arcTo wR="2062037" hR="2062037" stAng="10734001" swAng="76330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4" tIns="46502" rIns="93004" bIns="46502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4" tIns="46502" rIns="93004" bIns="46502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4" tIns="46502" rIns="93004" bIns="46502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4" tIns="46502" rIns="93004" bIns="46502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4445124-85FB-4FA9-86F4-1583BCD4D3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11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4" tIns="46502" rIns="93004" bIns="46502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4" tIns="46502" rIns="93004" bIns="4650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22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029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4" tIns="46502" rIns="93004" bIns="465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4" tIns="46502" rIns="93004" bIns="46502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92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4" tIns="46502" rIns="93004" bIns="4650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fld id="{0824A27E-E515-4D22-B1D8-2F68797939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68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C175F3-8144-4678-8992-323DB482AEB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95B42-3BE6-44E9-88BF-07DEA4AC69B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23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F08B2-CE75-470F-8001-147270C114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1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A8CE18-3E4F-43EA-A177-6C3709B778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0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0C9CD-F549-4180-92F9-41207A6FCD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6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lnSpc>
                <a:spcPct val="1000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lnSpc>
                <a:spcPct val="1000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lnSpc>
                <a:spcPct val="1000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lnSpc>
                <a:spcPct val="1000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4988A-ABDA-4C63-9DB2-F7468496DA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1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3E7ECB-9B6A-4D19-A464-33FC6869C8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5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40DAC-F4B5-4F36-A015-8E151DC93F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1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1E8621-C178-46B5-883F-9B1EF1D0C1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5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7176C2-8CB5-4129-80E3-6ADEDD0F32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9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1DE64-6FDA-4DCD-B167-D6B6F723A1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9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C175D6-46FE-46A7-A0F7-2F8C3FE957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8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CA4A81-D85F-45EF-8B06-116CB2C298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0DCBF0-3A6A-45B2-A9ED-A46AD444AB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76200" y="6743700"/>
            <a:ext cx="9220200" cy="114300"/>
          </a:xfrm>
          <a:prstGeom prst="rect">
            <a:avLst/>
          </a:prstGeom>
          <a:gradFill flip="none" rotWithShape="1">
            <a:gsLst>
              <a:gs pos="0">
                <a:srgbClr val="FF3399"/>
              </a:gs>
              <a:gs pos="6000">
                <a:srgbClr val="FF6633"/>
              </a:gs>
              <a:gs pos="18000">
                <a:srgbClr val="FFFF00">
                  <a:lumMod val="0"/>
                  <a:lumOff val="100000"/>
                  <a:alpha val="31000"/>
                </a:srgbClr>
              </a:gs>
              <a:gs pos="95000">
                <a:srgbClr val="01A78F"/>
              </a:gs>
              <a:gs pos="100000">
                <a:srgbClr val="3366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-76200" y="1373842"/>
            <a:ext cx="9273988" cy="114300"/>
          </a:xfrm>
          <a:prstGeom prst="rect">
            <a:avLst/>
          </a:prstGeom>
          <a:gradFill>
            <a:gsLst>
              <a:gs pos="89000">
                <a:srgbClr val="5AC6B6"/>
              </a:gs>
              <a:gs pos="0">
                <a:srgbClr val="FF3399"/>
              </a:gs>
              <a:gs pos="6000">
                <a:srgbClr val="FF6633"/>
              </a:gs>
              <a:gs pos="17000">
                <a:srgbClr val="FFFF00">
                  <a:lumMod val="0"/>
                  <a:lumOff val="100000"/>
                  <a:alpha val="31000"/>
                </a:srgbClr>
              </a:gs>
              <a:gs pos="95000">
                <a:srgbClr val="01A78F"/>
              </a:gs>
              <a:gs pos="100000">
                <a:srgbClr val="3366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5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ribbr.com/dissertation/abstract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ribbr.com/research-paper/research-paper-introduction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ribbr.com/dissertation/literature-review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066800"/>
            <a:ext cx="7772400" cy="1752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Research Methods in Information System</a:t>
            </a:r>
            <a:br>
              <a:rPr lang="en-US" dirty="0"/>
            </a:br>
            <a:r>
              <a:rPr lang="en-US" dirty="0"/>
              <a:t>(</a:t>
            </a:r>
            <a:r>
              <a:rPr lang="en-US" b="1" dirty="0"/>
              <a:t>INSY3061)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By 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000" dirty="0"/>
              <a:t>Dr. </a:t>
            </a:r>
            <a:r>
              <a:rPr lang="en-US" sz="2000" dirty="0" err="1"/>
              <a:t>Temtim</a:t>
            </a:r>
            <a:r>
              <a:rPr lang="en-US" sz="2000" dirty="0"/>
              <a:t> </a:t>
            </a:r>
            <a:r>
              <a:rPr lang="en-US" sz="2000" dirty="0" err="1"/>
              <a:t>Assefa</a:t>
            </a:r>
            <a:endParaRPr lang="en-US" sz="20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000" dirty="0"/>
              <a:t>October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</a:t>
            </a:r>
            <a:r>
              <a:rPr lang="en-GB" dirty="0" err="1"/>
              <a:t>vis</a:t>
            </a:r>
            <a:r>
              <a:rPr lang="en-GB" dirty="0"/>
              <a:t>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Research is always end with creation of new knowledge</a:t>
            </a:r>
          </a:p>
          <a:p>
            <a:pPr lvl="1"/>
            <a:r>
              <a:rPr lang="en-GB" dirty="0"/>
              <a:t>Knowledge that does not exist in the existing literature </a:t>
            </a:r>
          </a:p>
          <a:p>
            <a:pPr lvl="1"/>
            <a:r>
              <a:rPr lang="en-US" altLang="en-US" dirty="0">
                <a:ea typeface="华文新魏" panose="02010800040101010101" pitchFamily="2" charset="-122"/>
              </a:rPr>
              <a:t>The process of exploring the unknown, building new knowledge about things that no one has understood before - that is what we call performing </a:t>
            </a:r>
            <a:r>
              <a:rPr lang="en-US" altLang="en-US" dirty="0">
                <a:solidFill>
                  <a:srgbClr val="FF0000"/>
                </a:solidFill>
                <a:ea typeface="华文新魏" panose="02010800040101010101" pitchFamily="2" charset="-122"/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64665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</a:t>
            </a:r>
            <a:r>
              <a:rPr lang="en-GB" dirty="0" err="1"/>
              <a:t>vis</a:t>
            </a:r>
            <a:r>
              <a:rPr lang="en-GB" dirty="0"/>
              <a:t> Project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is not expected to create new knowledge but </a:t>
            </a:r>
          </a:p>
          <a:p>
            <a:pPr lvl="1"/>
            <a:r>
              <a:rPr lang="en-GB" dirty="0"/>
              <a:t>It must solve a problem using existing knowledge </a:t>
            </a:r>
          </a:p>
          <a:p>
            <a:pPr lvl="1"/>
            <a:r>
              <a:rPr lang="en-GB" dirty="0"/>
              <a:t>Developing a database for an organization is considered as a project work  </a:t>
            </a:r>
          </a:p>
          <a:p>
            <a:pPr lvl="1"/>
            <a:r>
              <a:rPr lang="en-GB" b="1" dirty="0"/>
              <a:t>What about developing an information system for an organization using known procedures</a:t>
            </a:r>
            <a:r>
              <a:rPr lang="en-GB" dirty="0"/>
              <a:t>?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363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Theory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504238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An abstraction about the behavior of the phenomena that serve as a guide for future practice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It is an association of two or more constructs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Theories are developed based on what is observed or experienced, often times in the real world. 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E.g. social exchange theory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Theory is not an absolute truth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It is a changing truth as we investigate new facts and observe new relationship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Theory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Technology acceptance theory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0200F-0025-7708-6B89-60C21DB1180B}"/>
              </a:ext>
            </a:extLst>
          </p:cNvPr>
          <p:cNvSpPr/>
          <p:nvPr/>
        </p:nvSpPr>
        <p:spPr>
          <a:xfrm>
            <a:off x="6019800" y="3400926"/>
            <a:ext cx="19812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Technology Acceptance 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39E045-3EBB-6A9B-F2A6-82C6DCA783E9}"/>
              </a:ext>
            </a:extLst>
          </p:cNvPr>
          <p:cNvSpPr/>
          <p:nvPr/>
        </p:nvSpPr>
        <p:spPr>
          <a:xfrm>
            <a:off x="1257300" y="2590800"/>
            <a:ext cx="19812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Usefulness 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0559E7-66A4-409D-25E2-F3E25B642D66}"/>
              </a:ext>
            </a:extLst>
          </p:cNvPr>
          <p:cNvSpPr/>
          <p:nvPr/>
        </p:nvSpPr>
        <p:spPr>
          <a:xfrm>
            <a:off x="1371600" y="4572000"/>
            <a:ext cx="19812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Ease of use 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121D67C-1631-E456-855B-0DE5B624D991}"/>
              </a:ext>
            </a:extLst>
          </p:cNvPr>
          <p:cNvSpPr/>
          <p:nvPr/>
        </p:nvSpPr>
        <p:spPr>
          <a:xfrm rot="903007">
            <a:off x="3350035" y="3241412"/>
            <a:ext cx="2576326" cy="319028"/>
          </a:xfrm>
          <a:prstGeom prst="rightArrow">
            <a:avLst/>
          </a:prstGeom>
          <a:gradFill flip="none" rotWithShape="1">
            <a:gsLst>
              <a:gs pos="0">
                <a:srgbClr val="FFFF00"/>
              </a:gs>
              <a:gs pos="69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C490D7C-12D6-7440-4D51-3D218F64E426}"/>
              </a:ext>
            </a:extLst>
          </p:cNvPr>
          <p:cNvSpPr/>
          <p:nvPr/>
        </p:nvSpPr>
        <p:spPr>
          <a:xfrm rot="20415109">
            <a:off x="3427140" y="4512901"/>
            <a:ext cx="2576326" cy="319028"/>
          </a:xfrm>
          <a:prstGeom prst="rightArrow">
            <a:avLst/>
          </a:prstGeom>
          <a:gradFill flip="none" rotWithShape="1">
            <a:gsLst>
              <a:gs pos="0">
                <a:srgbClr val="FFFF00"/>
              </a:gs>
              <a:gs pos="69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46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1C8F021A-2AC5-4B40-A21F-84E0EFD05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472488" cy="990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Scientific Approach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A9698693-65D0-41A9-B54E-0409A26DA1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2" y="1916832"/>
            <a:ext cx="8401050" cy="4056608"/>
          </a:xfrm>
        </p:spPr>
        <p:txBody>
          <a:bodyPr>
            <a:no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  <a:ea typeface="华文新魏" panose="02010800040101010101" pitchFamily="2" charset="-122"/>
              </a:rPr>
              <a:t>Research</a:t>
            </a:r>
            <a:r>
              <a:rPr lang="en-US" altLang="en-US" sz="2800" dirty="0">
                <a:ea typeface="华文新魏" panose="02010800040101010101" pitchFamily="2" charset="-122"/>
              </a:rPr>
              <a:t> is a </a:t>
            </a:r>
            <a:r>
              <a:rPr lang="en-US" altLang="en-US" sz="2800" dirty="0">
                <a:solidFill>
                  <a:srgbClr val="FF0000"/>
                </a:solidFill>
                <a:ea typeface="华文新魏" panose="02010800040101010101" pitchFamily="2" charset="-122"/>
              </a:rPr>
              <a:t>science </a:t>
            </a:r>
            <a:r>
              <a:rPr lang="en-US" altLang="en-US" sz="2800" dirty="0">
                <a:ea typeface="华文新魏" panose="02010800040101010101" pitchFamily="2" charset="-122"/>
              </a:rPr>
              <a:t> that follows scientific methods</a:t>
            </a:r>
          </a:p>
          <a:p>
            <a:r>
              <a:rPr lang="en-US" altLang="en-US" sz="2800" dirty="0">
                <a:solidFill>
                  <a:srgbClr val="FF0000"/>
                </a:solidFill>
                <a:ea typeface="华文新魏" panose="02010800040101010101" pitchFamily="2" charset="-122"/>
              </a:rPr>
              <a:t>Science</a:t>
            </a:r>
            <a:r>
              <a:rPr lang="en-US" altLang="en-US" sz="2800" dirty="0">
                <a:ea typeface="华文新魏" panose="02010800040101010101" pitchFamily="2" charset="-122"/>
              </a:rPr>
              <a:t> is the </a:t>
            </a:r>
            <a:r>
              <a:rPr lang="en-US" altLang="en-US" b="1" dirty="0">
                <a:solidFill>
                  <a:srgbClr val="FF0000"/>
                </a:solidFill>
                <a:ea typeface="华文新魏" panose="02010800040101010101" pitchFamily="2" charset="-122"/>
              </a:rPr>
              <a:t>systematic study</a:t>
            </a:r>
            <a:r>
              <a:rPr lang="en-US" altLang="en-US" sz="2800" b="1" dirty="0">
                <a:solidFill>
                  <a:srgbClr val="FF0000"/>
                </a:solidFill>
                <a:ea typeface="华文新魏" panose="02010800040101010101" pitchFamily="2" charset="-122"/>
              </a:rPr>
              <a:t> </a:t>
            </a:r>
            <a:r>
              <a:rPr lang="en-US" altLang="en-US" sz="2800" dirty="0">
                <a:ea typeface="华文新魏" panose="02010800040101010101" pitchFamily="2" charset="-122"/>
              </a:rPr>
              <a:t>of the properties of the physical world, </a:t>
            </a:r>
          </a:p>
          <a:p>
            <a:pPr lvl="1"/>
            <a:r>
              <a:rPr lang="en-US" altLang="en-US" dirty="0">
                <a:ea typeface="华文新魏" panose="02010800040101010101" pitchFamily="2" charset="-122"/>
              </a:rPr>
              <a:t>by means of </a:t>
            </a:r>
            <a:r>
              <a:rPr lang="en-US" altLang="en-US" sz="3200" b="1" dirty="0">
                <a:solidFill>
                  <a:srgbClr val="C00000"/>
                </a:solidFill>
                <a:ea typeface="华文新魏" panose="02010800040101010101" pitchFamily="2" charset="-122"/>
              </a:rPr>
              <a:t>repeatable experiments </a:t>
            </a:r>
            <a:r>
              <a:rPr lang="en-US" altLang="en-US" dirty="0">
                <a:ea typeface="华文新魏" panose="02010800040101010101" pitchFamily="2" charset="-122"/>
              </a:rPr>
              <a:t>and measurements, and</a:t>
            </a:r>
          </a:p>
          <a:p>
            <a:pPr lvl="1"/>
            <a:r>
              <a:rPr lang="en-US" altLang="en-US" dirty="0">
                <a:ea typeface="华文新魏" panose="02010800040101010101" pitchFamily="2" charset="-122"/>
              </a:rPr>
              <a:t> the development of </a:t>
            </a:r>
            <a:r>
              <a:rPr lang="en-US" altLang="en-US" b="1" dirty="0">
                <a:solidFill>
                  <a:srgbClr val="C00000"/>
                </a:solidFill>
                <a:ea typeface="华文新魏" panose="02010800040101010101" pitchFamily="2" charset="-122"/>
              </a:rPr>
              <a:t>universal theories </a:t>
            </a:r>
            <a:r>
              <a:rPr lang="en-US" altLang="en-US" dirty="0">
                <a:ea typeface="华文新魏" panose="02010800040101010101" pitchFamily="2" charset="-122"/>
              </a:rPr>
              <a:t>that are capable of describing and predicting observations.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2BEAA3AA-5A20-446A-BEDB-6D351F7F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4C85EE5-15BA-433E-AFCE-534832F67C4E}" type="slidenum">
              <a:rPr lang="zh-CN" altLang="en-US" sz="1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14</a:t>
            </a:fld>
            <a:endParaRPr lang="zh-CN" altLang="en-US" sz="1400">
              <a:solidFill>
                <a:schemeClr val="tx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9514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as Scientific Method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scientific method is a way to ask and answer scientific questions by making observations and doing experiments.</a:t>
            </a:r>
          </a:p>
        </p:txBody>
      </p:sp>
    </p:spTree>
    <p:extLst>
      <p:ext uri="{BB962C8B-B14F-4D97-AF65-F5344CB8AC3E}">
        <p14:creationId xmlns:p14="http://schemas.microsoft.com/office/powerpoint/2010/main" val="2099187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Process 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055348"/>
              </p:ext>
            </p:extLst>
          </p:nvPr>
        </p:nvGraphicFramePr>
        <p:xfrm>
          <a:off x="465221" y="1752600"/>
          <a:ext cx="8229600" cy="464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517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i="1" dirty="0">
                <a:solidFill>
                  <a:srgbClr val="7B9899"/>
                </a:solidFill>
              </a:rPr>
              <a:t>Significance of Research </a:t>
            </a:r>
            <a:endParaRPr lang="en-US" sz="4000" dirty="0">
              <a:solidFill>
                <a:srgbClr val="7B9899"/>
              </a:solidFill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sz="3600" dirty="0"/>
              <a:t>In what way(s) does your study add significant contribution(s) to:</a:t>
            </a:r>
          </a:p>
          <a:p>
            <a:pPr lvl="1" eaLnBrk="1" hangingPunct="1"/>
            <a:r>
              <a:rPr lang="en-US" sz="3200" dirty="0"/>
              <a:t>  Extant Theory?</a:t>
            </a:r>
          </a:p>
          <a:p>
            <a:pPr lvl="2"/>
            <a:r>
              <a:rPr lang="en-US" sz="2800" dirty="0"/>
              <a:t>Are you accepting existing theory</a:t>
            </a:r>
          </a:p>
          <a:p>
            <a:pPr lvl="2"/>
            <a:r>
              <a:rPr lang="en-US" sz="2800" dirty="0"/>
              <a:t>Are you extending existing theory by adding new constructs </a:t>
            </a:r>
          </a:p>
          <a:p>
            <a:pPr lvl="1" eaLnBrk="1" hangingPunct="1"/>
            <a:r>
              <a:rPr lang="en-US" sz="3200" dirty="0"/>
              <a:t>  Relevant Practice?</a:t>
            </a:r>
          </a:p>
          <a:p>
            <a:pPr lvl="2"/>
            <a:r>
              <a:rPr lang="en-US" sz="2800" dirty="0"/>
              <a:t>How it helps end users or practitioners in the office </a:t>
            </a:r>
          </a:p>
        </p:txBody>
      </p:sp>
    </p:spTree>
    <p:extLst>
      <p:ext uri="{BB962C8B-B14F-4D97-AF65-F5344CB8AC3E}">
        <p14:creationId xmlns:p14="http://schemas.microsoft.com/office/powerpoint/2010/main" val="2745050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7B9899"/>
                </a:solidFill>
              </a:rPr>
              <a:t>Types of Research</a:t>
            </a:r>
          </a:p>
        </p:txBody>
      </p:sp>
      <p:sp>
        <p:nvSpPr>
          <p:cNvPr id="20483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000" dirty="0"/>
              <a:t>Basic Research </a:t>
            </a:r>
          </a:p>
          <a:p>
            <a:pPr marL="731520" lvl="1" indent="-457200">
              <a:buFont typeface="Wingdings" pitchFamily="2" charset="2"/>
              <a:buChar char="§"/>
              <a:defRPr/>
            </a:pPr>
            <a:r>
              <a:rPr lang="en-US" sz="3000" dirty="0"/>
              <a:t>its main purpose is the disclosure of fundamental truths or principles </a:t>
            </a:r>
          </a:p>
          <a:p>
            <a:pPr marL="731520" lvl="1" indent="-457200">
              <a:buFont typeface="Wingdings" pitchFamily="2" charset="2"/>
              <a:buChar char="§"/>
              <a:defRPr/>
            </a:pPr>
            <a:r>
              <a:rPr lang="en-US" sz="3000" dirty="0"/>
              <a:t>Focuses the testing and development of theory </a:t>
            </a:r>
          </a:p>
          <a:p>
            <a:pPr marL="731520" lvl="1" indent="-457200">
              <a:buFont typeface="Wingdings" pitchFamily="2" charset="2"/>
              <a:buChar char="§"/>
              <a:defRPr/>
            </a:pPr>
            <a:r>
              <a:rPr lang="en-US" sz="3000" dirty="0"/>
              <a:t>To extend existing human understanding</a:t>
            </a:r>
          </a:p>
          <a:p>
            <a:pPr marL="731520" lvl="1" indent="-457200">
              <a:buFont typeface="Wingdings" pitchFamily="2" charset="2"/>
              <a:buChar char="§"/>
              <a:defRPr/>
            </a:pPr>
            <a:r>
              <a:rPr lang="en-US" sz="3000" dirty="0"/>
              <a:t>Has no immediate application to real world problems 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000" dirty="0"/>
              <a:t>Example  -  </a:t>
            </a:r>
          </a:p>
          <a:p>
            <a:pPr lvl="1">
              <a:buFont typeface="Wingdings" pitchFamily="2" charset="2"/>
              <a:buChar char="§"/>
            </a:pPr>
            <a:r>
              <a:rPr lang="en-US" sz="3000" dirty="0"/>
              <a:t>Physics is interested to understanding basic elements that make up matter</a:t>
            </a:r>
          </a:p>
          <a:p>
            <a:pPr marL="731520" lvl="1" indent="-457200">
              <a:buFont typeface="Wingdings" pitchFamily="2" charset="2"/>
              <a:buChar char="§"/>
              <a:defRPr/>
            </a:pPr>
            <a:r>
              <a:rPr lang="en-US" sz="3000" dirty="0"/>
              <a:t>Systems theory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98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Cont’d 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66738" indent="-566738" eaLnBrk="1" hangingPunct="1">
              <a:buFont typeface="+mj-lt"/>
              <a:buAutoNum type="arabicPeriod" startAt="2"/>
            </a:pPr>
            <a:r>
              <a:rPr lang="en-US" sz="3600" dirty="0"/>
              <a:t>Applied research </a:t>
            </a:r>
          </a:p>
          <a:p>
            <a:pPr lvl="1" eaLnBrk="1" hangingPunct="1"/>
            <a:r>
              <a:rPr lang="en-US" sz="3600" dirty="0"/>
              <a:t>To solve existing societal problems </a:t>
            </a:r>
          </a:p>
          <a:p>
            <a:pPr lvl="1" eaLnBrk="1" hangingPunct="1"/>
            <a:r>
              <a:rPr lang="en-US" sz="3600" dirty="0"/>
              <a:t>Example -</a:t>
            </a:r>
          </a:p>
          <a:p>
            <a:pPr lvl="2" eaLnBrk="1" hangingPunct="1"/>
            <a:r>
              <a:rPr lang="en-US" sz="3200" dirty="0"/>
              <a:t>Undertaking research to solve user resistance problem for new information system </a:t>
            </a:r>
          </a:p>
          <a:p>
            <a:pPr lvl="2" eaLnBrk="1" hangingPunct="1"/>
            <a:r>
              <a:rPr lang="en-US" sz="3200" dirty="0"/>
              <a:t>Developing a SW that  is used for payroll processing </a:t>
            </a:r>
          </a:p>
          <a:p>
            <a:pPr lvl="2" eaLnBrk="1" hangingPunct="1"/>
            <a:r>
              <a:rPr lang="en-US" sz="3200" dirty="0"/>
              <a:t>developing e-learning package to enhance student learning  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9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B9899"/>
                </a:solidFill>
              </a:rPr>
              <a:t>Course 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3000" dirty="0"/>
              <a:t>Explain the purpose of research</a:t>
            </a:r>
          </a:p>
          <a:p>
            <a:pPr>
              <a:lnSpc>
                <a:spcPct val="80000"/>
              </a:lnSpc>
            </a:pPr>
            <a:r>
              <a:rPr lang="en-US" sz="3000" dirty="0"/>
              <a:t>Understand basic concepts in research (constructs, relationship, indicators, research model, theory, </a:t>
            </a:r>
            <a:r>
              <a:rPr lang="en-US" sz="3000" dirty="0" err="1"/>
              <a:t>etc</a:t>
            </a:r>
            <a:r>
              <a:rPr lang="en-US" sz="3000" dirty="0"/>
              <a:t>)</a:t>
            </a:r>
          </a:p>
          <a:p>
            <a:pPr>
              <a:lnSpc>
                <a:spcPct val="80000"/>
              </a:lnSpc>
            </a:pPr>
            <a:r>
              <a:rPr lang="en-US" sz="3000" dirty="0"/>
              <a:t>Understand research as a scientific method to acquire knowledge </a:t>
            </a:r>
          </a:p>
          <a:p>
            <a:pPr>
              <a:lnSpc>
                <a:spcPct val="80000"/>
              </a:lnSpc>
            </a:pPr>
            <a:r>
              <a:rPr lang="en-US" sz="3000" dirty="0"/>
              <a:t>Acquire skill to formulate researchable research questions</a:t>
            </a:r>
          </a:p>
          <a:p>
            <a:pPr>
              <a:lnSpc>
                <a:spcPct val="80000"/>
              </a:lnSpc>
            </a:pPr>
            <a:r>
              <a:rPr lang="en-US" sz="3000" dirty="0"/>
              <a:t>Explain the different research approaches and methods (Quantitative, qualitative and design science)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29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54AD4-2AB9-2366-DADF-F9488C2C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By type of research paradigm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EF9DB-2E13-C460-0BD2-BE9959AF6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Basic and applied research can be further divided as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i="1" dirty="0">
                <a:solidFill>
                  <a:srgbClr val="000000"/>
                </a:solidFill>
                <a:latin typeface="Open Sans" panose="020B0606030504020204" pitchFamily="34" charset="0"/>
              </a:rPr>
              <a:t>Quantitative research </a:t>
            </a:r>
          </a:p>
          <a:p>
            <a:pPr lvl="2"/>
            <a:r>
              <a:rPr lang="en-GB" i="1" dirty="0">
                <a:solidFill>
                  <a:srgbClr val="000000"/>
                </a:solidFill>
                <a:latin typeface="Open Sans" panose="020B0606030504020204" pitchFamily="34" charset="0"/>
              </a:rPr>
              <a:t>Deals with testing existing theory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i="1" dirty="0">
                <a:solidFill>
                  <a:srgbClr val="000000"/>
                </a:solidFill>
                <a:latin typeface="Open Sans" panose="020B0606030504020204" pitchFamily="34" charset="0"/>
              </a:rPr>
              <a:t>Qualitative research </a:t>
            </a:r>
          </a:p>
          <a:p>
            <a:pPr lvl="2"/>
            <a:r>
              <a:rPr lang="en-GB" i="1" dirty="0">
                <a:solidFill>
                  <a:srgbClr val="000000"/>
                </a:solidFill>
                <a:latin typeface="Open Sans" panose="020B0606030504020204" pitchFamily="34" charset="0"/>
              </a:rPr>
              <a:t>Deals with an understanding of a phenomenon or building a theory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i="1" dirty="0">
                <a:solidFill>
                  <a:srgbClr val="000000"/>
                </a:solidFill>
                <a:latin typeface="Open Sans" panose="020B0606030504020204" pitchFamily="34" charset="0"/>
              </a:rPr>
              <a:t>Mixed research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51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6980C-9BE2-B9F7-47C5-A118B856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types of Research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7298E-EFE4-A0C7-2FA7-3F4C9CA70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i="0" dirty="0">
                <a:solidFill>
                  <a:srgbClr val="000000"/>
                </a:solidFill>
                <a:effectLst/>
              </a:rPr>
              <a:t>Exploratory Research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</a:rPr>
              <a:t>Intends to explore new phenomena by reviewing literature or gathering facts for better understanding, 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</a:rPr>
              <a:t>The objective of exploratory research is to identify key issues and key variables.</a:t>
            </a:r>
          </a:p>
          <a:p>
            <a:r>
              <a:rPr lang="en-GB" b="1" i="0" dirty="0">
                <a:solidFill>
                  <a:srgbClr val="000000"/>
                </a:solidFill>
                <a:effectLst/>
              </a:rPr>
              <a:t>Descriptive research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</a:rPr>
              <a:t>Intends toward studying “what” and how many of this “what”.</a:t>
            </a:r>
          </a:p>
          <a:p>
            <a:pPr lvl="2"/>
            <a:r>
              <a:rPr lang="en-GB" dirty="0">
                <a:solidFill>
                  <a:srgbClr val="000000"/>
                </a:solidFill>
              </a:rPr>
              <a:t>Answers questions like How many Internet users are there in Ethiopia?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6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C02C-C6C8-E848-3B28-AF04995C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types of Research 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C9D0B-947F-5AB9-FA65-43E72FE94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i="0" dirty="0">
                <a:solidFill>
                  <a:srgbClr val="000000"/>
                </a:solidFill>
                <a:effectLst/>
              </a:rPr>
              <a:t>Explanatory research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</a:rPr>
              <a:t>Its </a:t>
            </a:r>
            <a:r>
              <a:rPr lang="en-GB" sz="2700" dirty="0">
                <a:solidFill>
                  <a:srgbClr val="000000"/>
                </a:solidFill>
              </a:rPr>
              <a:t>primary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goal is to understand or explain relationships.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</a:rPr>
              <a:t>Explains how the parts of a phenomenon are related to each other.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</a:rPr>
              <a:t>Asks the “Why” question.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24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E2437A-963E-1A5F-559C-269E6BAC0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2743199"/>
          </a:xfrm>
        </p:spPr>
        <p:txBody>
          <a:bodyPr>
            <a:normAutofit fontScale="90000"/>
          </a:bodyPr>
          <a:lstStyle/>
          <a:p>
            <a:r>
              <a:rPr lang="en-GB" dirty="0"/>
              <a:t>Discuss what type of research questions can you answer by employing each type of research method</a:t>
            </a:r>
            <a:br>
              <a:rPr lang="en-GB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4C8FED-64E3-1931-C523-33001755C641}"/>
              </a:ext>
            </a:extLst>
          </p:cNvPr>
          <p:cNvSpPr txBox="1"/>
          <p:nvPr/>
        </p:nvSpPr>
        <p:spPr>
          <a:xfrm>
            <a:off x="3064042" y="4038600"/>
            <a:ext cx="30159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i="1" dirty="0"/>
              <a:t>basic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i="1" dirty="0"/>
              <a:t>applied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i="1" dirty="0"/>
              <a:t>quantitative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i="1" dirty="0"/>
              <a:t>qualitative</a:t>
            </a:r>
            <a:br>
              <a:rPr lang="en-GB" sz="2400" i="1" dirty="0"/>
            </a:br>
            <a:r>
              <a:rPr lang="en-GB" sz="2400" i="1" dirty="0"/>
              <a:t>etc.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94133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59A64E-79BD-F362-11AD-56F0625C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93D286-E86F-4A25-35F3-F274C9F80A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701301"/>
              </p:ext>
            </p:extLst>
          </p:nvPr>
        </p:nvGraphicFramePr>
        <p:xfrm>
          <a:off x="457200" y="1600200"/>
          <a:ext cx="8001000" cy="4983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>
                  <a:extLst>
                    <a:ext uri="{9D8B030D-6E8A-4147-A177-3AD203B41FA5}">
                      <a16:colId xmlns:a16="http://schemas.microsoft.com/office/drawing/2014/main" val="198403468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445965503"/>
                    </a:ext>
                  </a:extLst>
                </a:gridCol>
              </a:tblGrid>
              <a:tr h="1254227">
                <a:tc>
                  <a:txBody>
                    <a:bodyPr/>
                    <a:lstStyle/>
                    <a:p>
                      <a:r>
                        <a:rPr lang="en-GB" sz="2800" dirty="0"/>
                        <a:t>Type of research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Type research questions to be answered/knowledge constructed 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879414"/>
                  </a:ext>
                </a:extLst>
              </a:tr>
              <a:tr h="466117">
                <a:tc>
                  <a:txBody>
                    <a:bodyPr/>
                    <a:lstStyle/>
                    <a:p>
                      <a:r>
                        <a:rPr lang="en-GB" dirty="0"/>
                        <a:t>Basic research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695440"/>
                  </a:ext>
                </a:extLst>
              </a:tr>
              <a:tr h="466117">
                <a:tc>
                  <a:txBody>
                    <a:bodyPr/>
                    <a:lstStyle/>
                    <a:p>
                      <a:r>
                        <a:rPr lang="en-GB" dirty="0"/>
                        <a:t>Applied research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307240"/>
                  </a:ext>
                </a:extLst>
              </a:tr>
              <a:tr h="466117">
                <a:tc>
                  <a:txBody>
                    <a:bodyPr/>
                    <a:lstStyle/>
                    <a:p>
                      <a:r>
                        <a:rPr lang="en-GB" dirty="0"/>
                        <a:t>Quantitative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085480"/>
                  </a:ext>
                </a:extLst>
              </a:tr>
              <a:tr h="466117">
                <a:tc>
                  <a:txBody>
                    <a:bodyPr/>
                    <a:lstStyle/>
                    <a:p>
                      <a:r>
                        <a:rPr lang="en-GB" dirty="0"/>
                        <a:t>Qualitative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979326"/>
                  </a:ext>
                </a:extLst>
              </a:tr>
              <a:tr h="466117">
                <a:tc>
                  <a:txBody>
                    <a:bodyPr/>
                    <a:lstStyle/>
                    <a:p>
                      <a:r>
                        <a:rPr lang="en-GB" dirty="0"/>
                        <a:t>Exploratory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20253"/>
                  </a:ext>
                </a:extLst>
              </a:tr>
              <a:tr h="466117">
                <a:tc>
                  <a:txBody>
                    <a:bodyPr/>
                    <a:lstStyle/>
                    <a:p>
                      <a:r>
                        <a:rPr lang="en-GB" dirty="0"/>
                        <a:t>Descriptive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923518"/>
                  </a:ext>
                </a:extLst>
              </a:tr>
              <a:tr h="466117">
                <a:tc>
                  <a:txBody>
                    <a:bodyPr/>
                    <a:lstStyle/>
                    <a:p>
                      <a:r>
                        <a:rPr lang="en-GB" dirty="0"/>
                        <a:t>Explanatory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781389"/>
                  </a:ext>
                </a:extLst>
              </a:tr>
              <a:tr h="466117">
                <a:tc>
                  <a:txBody>
                    <a:bodyPr/>
                    <a:lstStyle/>
                    <a:p>
                      <a:r>
                        <a:rPr lang="en-GB" dirty="0"/>
                        <a:t>Others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695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696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165353-9523-4FEA-A42D-CFBCF6435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dirty="0"/>
              <a:t>Write a short note on different types of research that are discussed in this class and other additional research types. Post your findings to the classroom</a:t>
            </a:r>
            <a:br>
              <a:rPr lang="en-GB" dirty="0"/>
            </a:br>
            <a:r>
              <a:rPr lang="en-GB" dirty="0"/>
              <a:t>It has a score of 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95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Research Proposal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829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Proposal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It is the blueprint of the entire research process</a:t>
            </a:r>
          </a:p>
          <a:p>
            <a:r>
              <a:rPr lang="en-US" sz="3000" dirty="0"/>
              <a:t>It describes the main components of the research </a:t>
            </a:r>
          </a:p>
          <a:p>
            <a:r>
              <a:rPr lang="en-US" sz="3000" dirty="0"/>
              <a:t>Helps the researcher to systematically execute the research project</a:t>
            </a:r>
          </a:p>
          <a:p>
            <a:r>
              <a:rPr lang="en-US" sz="3000" dirty="0"/>
              <a:t>It indicates the feasibility of the research project before much effort and investment is made </a:t>
            </a:r>
          </a:p>
          <a:p>
            <a:r>
              <a:rPr lang="en-US" sz="3000" dirty="0"/>
              <a:t>It is also prepared to acquire research funds from sponsors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05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Research Proposal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Title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Abstract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Research Problem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Research Objective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Literature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Research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Significance of the Study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Research Budget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Research Schedule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17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should be concise and descriptive. </a:t>
            </a:r>
          </a:p>
          <a:p>
            <a:r>
              <a:rPr lang="en-US" dirty="0"/>
              <a:t>Show the deliverable of the research result</a:t>
            </a:r>
          </a:p>
          <a:p>
            <a:pPr lvl="1"/>
            <a:r>
              <a:rPr lang="en-US" i="1" dirty="0"/>
              <a:t>Developing a web-based information system</a:t>
            </a:r>
          </a:p>
          <a:p>
            <a:r>
              <a:rPr lang="en-US" dirty="0"/>
              <a:t>Think of an informative but catchy title. </a:t>
            </a:r>
          </a:p>
          <a:p>
            <a:r>
              <a:rPr lang="en-US" dirty="0"/>
              <a:t>An effective title pricks the reader's interest to read your proposal  </a:t>
            </a:r>
          </a:p>
          <a:p>
            <a:pPr lvl="1"/>
            <a:r>
              <a:rPr lang="en-US" dirty="0"/>
              <a:t>E.g. Chance coincidence  </a:t>
            </a:r>
          </a:p>
        </p:txBody>
      </p:sp>
    </p:spTree>
    <p:extLst>
      <p:ext uri="{BB962C8B-B14F-4D97-AF65-F5344CB8AC3E}">
        <p14:creationId xmlns:p14="http://schemas.microsoft.com/office/powerpoint/2010/main" val="44664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7B9899"/>
                </a:solidFill>
              </a:rPr>
              <a:t>Objective s…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98463" indent="-398463" eaLnBrk="1" hangingPunct="1">
              <a:lnSpc>
                <a:spcPct val="80000"/>
              </a:lnSpc>
            </a:pPr>
            <a:r>
              <a:rPr lang="en-US" sz="3000" dirty="0"/>
              <a:t>Demonstrate skill to design data collection instruments </a:t>
            </a:r>
          </a:p>
          <a:p>
            <a:pPr marL="398463" indent="-398463" eaLnBrk="1" hangingPunct="1">
              <a:lnSpc>
                <a:spcPct val="80000"/>
              </a:lnSpc>
            </a:pPr>
            <a:r>
              <a:rPr lang="en-US" sz="3000" dirty="0"/>
              <a:t>Able to collect data relevant to the research problem </a:t>
            </a:r>
          </a:p>
          <a:p>
            <a:pPr marL="398463" indent="-398463" eaLnBrk="1" hangingPunct="1">
              <a:lnSpc>
                <a:spcPct val="80000"/>
              </a:lnSpc>
            </a:pPr>
            <a:r>
              <a:rPr lang="en-US" sz="3000" dirty="0"/>
              <a:t>Able to interpret data into meaningful information</a:t>
            </a:r>
          </a:p>
          <a:p>
            <a:pPr marL="398463" indent="-398463" eaLnBrk="1" hangingPunct="1">
              <a:lnSpc>
                <a:spcPct val="80000"/>
              </a:lnSpc>
            </a:pPr>
            <a:r>
              <a:rPr lang="en-US" sz="3000" dirty="0"/>
              <a:t>Write a research proposal</a:t>
            </a:r>
          </a:p>
          <a:p>
            <a:pPr marL="398463" indent="-398463" eaLnBrk="1" hangingPunct="1">
              <a:lnSpc>
                <a:spcPct val="80000"/>
              </a:lnSpc>
            </a:pPr>
            <a:r>
              <a:rPr lang="en-US" sz="3000" dirty="0"/>
              <a:t>Able to review research articles</a:t>
            </a:r>
          </a:p>
          <a:p>
            <a:pPr marL="398463" indent="-398463">
              <a:lnSpc>
                <a:spcPct val="80000"/>
              </a:lnSpc>
            </a:pPr>
            <a:r>
              <a:rPr lang="en-US" sz="3000" dirty="0"/>
              <a:t>Identify major research problems in information system </a:t>
            </a:r>
          </a:p>
          <a:p>
            <a:pPr marL="398463" indent="-398463" eaLnBrk="1" hangingPunct="1">
              <a:lnSpc>
                <a:spcPct val="80000"/>
              </a:lnSpc>
            </a:pPr>
            <a:r>
              <a:rPr lang="en-US" sz="3000" dirty="0"/>
              <a:t>Contribute new knowledge to your discipline</a:t>
            </a:r>
          </a:p>
          <a:p>
            <a:pPr eaLnBrk="1" hangingPunct="1">
              <a:lnSpc>
                <a:spcPct val="80000"/>
              </a:lnSpc>
            </a:pPr>
            <a:endParaRPr lang="en-US" sz="3000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is a brief summary of approximately 300 words. </a:t>
            </a:r>
          </a:p>
          <a:p>
            <a:r>
              <a:rPr lang="en-US" dirty="0"/>
              <a:t>It should include the research question, the rationale for the study, the hypothesis (if any), the method and the main findings. </a:t>
            </a:r>
          </a:p>
          <a:p>
            <a:r>
              <a:rPr lang="en-US" dirty="0"/>
              <a:t>Visit this site - </a:t>
            </a:r>
            <a:r>
              <a:rPr lang="en-US" dirty="0">
                <a:hlinkClick r:id="rId2"/>
              </a:rPr>
              <a:t>https://www.scribbr.com/dissertation/abstract/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800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introduction typically begins with a general statement of the problem area, with a focus on a specific research problem, </a:t>
            </a:r>
          </a:p>
          <a:p>
            <a:r>
              <a:rPr lang="en-US" dirty="0"/>
              <a:t>The rational or justification for the proposed study. </a:t>
            </a:r>
          </a:p>
          <a:p>
            <a:r>
              <a:rPr lang="en-US" dirty="0"/>
              <a:t>The introduction generally covers the following elements: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State the statement of the problem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research questions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Research 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Significance of the research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Scope of the research </a:t>
            </a:r>
          </a:p>
          <a:p>
            <a:pPr marL="0" indent="0">
              <a:buNone/>
            </a:pPr>
            <a:r>
              <a:rPr lang="en-US" dirty="0"/>
              <a:t>See this site - </a:t>
            </a:r>
            <a:r>
              <a:rPr lang="en-US" dirty="0">
                <a:hlinkClick r:id="rId2"/>
              </a:rPr>
              <a:t>https://www.scribbr.com/research-paper/research-paper-introduction/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99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Review of the research papers in the last five years </a:t>
            </a:r>
          </a:p>
          <a:p>
            <a:r>
              <a:rPr lang="en-GB" dirty="0"/>
              <a:t>The paper must be directly related to your research topic</a:t>
            </a:r>
          </a:p>
          <a:p>
            <a:r>
              <a:rPr lang="en-GB" dirty="0"/>
              <a:t>Its purpose is to show the gap in the current literature and justify the necessity to undertake your research </a:t>
            </a:r>
          </a:p>
          <a:p>
            <a:pPr marL="0" indent="0">
              <a:buNone/>
            </a:pPr>
            <a:r>
              <a:rPr lang="en-GB" dirty="0"/>
              <a:t>Visit this site - </a:t>
            </a:r>
            <a:r>
              <a:rPr lang="en-GB" dirty="0">
                <a:hlinkClick r:id="rId2"/>
              </a:rPr>
              <a:t>https://www.scribbr.com/dissertation/literature-review/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818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Methodology is a roadmap to execute your research </a:t>
            </a:r>
          </a:p>
          <a:p>
            <a:r>
              <a:rPr lang="en-US" sz="2800" b="1" dirty="0"/>
              <a:t>It describes your decision about </a:t>
            </a:r>
          </a:p>
          <a:p>
            <a:pPr lvl="1"/>
            <a:r>
              <a:rPr lang="en-US" sz="2400" dirty="0"/>
              <a:t>research design such as quantitative and qualitative,</a:t>
            </a:r>
          </a:p>
          <a:p>
            <a:pPr lvl="1"/>
            <a:r>
              <a:rPr lang="en-US" sz="2400" dirty="0"/>
              <a:t>data sources, </a:t>
            </a:r>
          </a:p>
          <a:p>
            <a:pPr lvl="1"/>
            <a:r>
              <a:rPr lang="en-US" sz="2400" dirty="0"/>
              <a:t>data collection methods (e.g. questionnaire or interview), and</a:t>
            </a:r>
          </a:p>
          <a:p>
            <a:pPr lvl="1"/>
            <a:r>
              <a:rPr lang="en-US" sz="2400" dirty="0"/>
              <a:t> data analysis methods (</a:t>
            </a:r>
            <a:r>
              <a:rPr lang="en-US" sz="2400" dirty="0" err="1"/>
              <a:t>e.g</a:t>
            </a:r>
            <a:r>
              <a:rPr lang="en-US" sz="2400" dirty="0"/>
              <a:t> frequency, regression, </a:t>
            </a:r>
            <a:r>
              <a:rPr lang="en-US" sz="2400" dirty="0" err="1"/>
              <a:t>etc</a:t>
            </a:r>
            <a:r>
              <a:rPr lang="en-US" sz="24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007245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Obviously you do not have results at the proposal stage. </a:t>
            </a:r>
          </a:p>
          <a:p>
            <a:r>
              <a:rPr lang="en-US" dirty="0"/>
              <a:t>However, you need to have some idea about what kind finding you get from your research. Describe the expected research or design outputs</a:t>
            </a:r>
          </a:p>
          <a:p>
            <a:r>
              <a:rPr lang="en-US" dirty="0"/>
              <a:t>It is used to evaluate your success or failure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83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schedule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Research must have definite finish time</a:t>
            </a:r>
          </a:p>
          <a:p>
            <a:r>
              <a:rPr lang="en-GB" dirty="0"/>
              <a:t>List down main activities of the research </a:t>
            </a:r>
          </a:p>
          <a:p>
            <a:r>
              <a:rPr lang="en-GB" dirty="0"/>
              <a:t>Allocate time to complete each activity </a:t>
            </a:r>
          </a:p>
          <a:p>
            <a:r>
              <a:rPr lang="en-GB" dirty="0"/>
              <a:t>You can also put it on Gantt Chart or other visual tools </a:t>
            </a:r>
          </a:p>
        </p:txBody>
      </p:sp>
    </p:spTree>
    <p:extLst>
      <p:ext uri="{BB962C8B-B14F-4D97-AF65-F5344CB8AC3E}">
        <p14:creationId xmlns:p14="http://schemas.microsoft.com/office/powerpoint/2010/main" val="7729421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budget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Research involves cost </a:t>
            </a:r>
          </a:p>
          <a:p>
            <a:r>
              <a:rPr lang="en-GB" dirty="0"/>
              <a:t>Based on the activities you identified, estimate the cost required to accomplish each task </a:t>
            </a:r>
          </a:p>
          <a:p>
            <a:r>
              <a:rPr lang="en-GB" dirty="0"/>
              <a:t>Costs my be estimated based on the required human and materials resources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9677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questions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What is research?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scientific method?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are the research procedures as scientific method?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are the different types of research?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a research proposal?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are main elements of research proposal?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Browse from Internet and read one sample research proposal and discuss in the class to other students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43049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64E1-8D8C-6964-D8AE-9A3B5D4B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Proposal Project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D4DF4-2757-5D1C-6191-986717F7B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You will write a research proposal by forming a group </a:t>
            </a:r>
          </a:p>
          <a:p>
            <a:r>
              <a:rPr lang="en-GB" dirty="0"/>
              <a:t>Select a topic in the information system field and write a proposal with the outline discussed above</a:t>
            </a:r>
          </a:p>
          <a:p>
            <a:pPr lvl="1"/>
            <a:r>
              <a:rPr lang="en-GB" dirty="0" err="1"/>
              <a:t>Eg.</a:t>
            </a:r>
            <a:r>
              <a:rPr lang="en-GB" dirty="0"/>
              <a:t> </a:t>
            </a:r>
            <a:r>
              <a:rPr lang="en-GB" sz="2600" dirty="0"/>
              <a:t>Developing mobile applications for covid </a:t>
            </a:r>
          </a:p>
          <a:p>
            <a:pPr lvl="2"/>
            <a:r>
              <a:rPr lang="en-GB" dirty="0"/>
              <a:t>Developing a knowledge management system for product innovation </a:t>
            </a:r>
          </a:p>
          <a:p>
            <a:pPr lvl="2"/>
            <a:r>
              <a:rPr lang="en-GB" dirty="0"/>
              <a:t> Evaluating information system security governance in X organization </a:t>
            </a:r>
          </a:p>
          <a:p>
            <a:r>
              <a:rPr lang="en-GB" dirty="0"/>
              <a:t>Submission as per the deadline in the classroom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6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Teaching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Lectures, </a:t>
            </a:r>
          </a:p>
          <a:p>
            <a:r>
              <a:rPr lang="en-US" dirty="0"/>
              <a:t>Group discussions </a:t>
            </a:r>
          </a:p>
          <a:p>
            <a:r>
              <a:rPr lang="en-US" dirty="0"/>
              <a:t>Individual assignments </a:t>
            </a:r>
          </a:p>
          <a:p>
            <a:r>
              <a:rPr lang="en-US" dirty="0"/>
              <a:t>Group project works </a:t>
            </a:r>
          </a:p>
          <a:p>
            <a:r>
              <a:rPr lang="en-US" dirty="0"/>
              <a:t>Student presentations </a:t>
            </a:r>
          </a:p>
          <a:p>
            <a:r>
              <a:rPr lang="en-US" dirty="0"/>
              <a:t>Online discussion on Google Classroom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154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 Methods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792655"/>
              </p:ext>
            </p:extLst>
          </p:nvPr>
        </p:nvGraphicFramePr>
        <p:xfrm>
          <a:off x="457200" y="1600201"/>
          <a:ext cx="7162800" cy="451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783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963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●"/>
                      </a:pPr>
                      <a:r>
                        <a:rPr lang="en-US" sz="2800" dirty="0">
                          <a:effectLst/>
                          <a:latin typeface="Times New Roman" pitchFamily="18" charset="0"/>
                          <a:ea typeface="Noto Sans Symbols"/>
                          <a:cs typeface="Times New Roman" pitchFamily="18" charset="0"/>
                        </a:rPr>
                        <a:t>Quizzes and Assignments  </a:t>
                      </a:r>
                      <a:endParaRPr lang="en-GB" sz="2800" dirty="0">
                        <a:effectLst/>
                        <a:latin typeface="Times New Roman" pitchFamily="18" charset="0"/>
                        <a:ea typeface="Noto Sans Symbols"/>
                        <a:cs typeface="Times New Roman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●"/>
                      </a:pPr>
                      <a:r>
                        <a:rPr lang="en-US" sz="2800" dirty="0">
                          <a:effectLst/>
                          <a:latin typeface="Times New Roman" pitchFamily="18" charset="0"/>
                          <a:ea typeface="Noto Sans Symbols"/>
                          <a:cs typeface="Times New Roman" pitchFamily="18" charset="0"/>
                        </a:rPr>
                        <a:t>Proposal writing and presentation                                                                       </a:t>
                      </a:r>
                      <a:endParaRPr lang="en-GB" sz="2800" dirty="0">
                        <a:effectLst/>
                        <a:latin typeface="Times New Roman" pitchFamily="18" charset="0"/>
                        <a:ea typeface="Noto Sans Symbols"/>
                        <a:cs typeface="Times New Roman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●"/>
                      </a:pPr>
                      <a:r>
                        <a:rPr lang="en-US" sz="2800" dirty="0">
                          <a:effectLst/>
                          <a:latin typeface="Times New Roman" pitchFamily="18" charset="0"/>
                          <a:ea typeface="Noto Sans Symbols"/>
                          <a:cs typeface="Times New Roman" pitchFamily="18" charset="0"/>
                        </a:rPr>
                        <a:t>Mid exam</a:t>
                      </a:r>
                      <a:endParaRPr lang="en-GB" sz="2800" dirty="0">
                        <a:effectLst/>
                        <a:latin typeface="Times New Roman" pitchFamily="18" charset="0"/>
                        <a:ea typeface="Noto Sans Symbols"/>
                        <a:cs typeface="Times New Roman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●"/>
                      </a:pPr>
                      <a:r>
                        <a:rPr lang="en-US" sz="2800" dirty="0">
                          <a:effectLst/>
                          <a:latin typeface="Times New Roman" pitchFamily="18" charset="0"/>
                          <a:ea typeface="Noto Sans Symbols"/>
                          <a:cs typeface="Times New Roman" pitchFamily="18" charset="0"/>
                        </a:rPr>
                        <a:t>Final examination </a:t>
                      </a:r>
                      <a:endParaRPr lang="en-GB" sz="2800" dirty="0">
                        <a:effectLst/>
                        <a:latin typeface="Times New Roman" pitchFamily="18" charset="0"/>
                        <a:ea typeface="Noto Sans Symbols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</a:t>
                      </a: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</a:t>
                      </a:r>
                      <a:endParaRPr lang="en-GB" sz="2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9994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●"/>
                      </a:pPr>
                      <a:r>
                        <a:rPr lang="en-GB" sz="2800" dirty="0">
                          <a:effectLst/>
                          <a:latin typeface="Times New Roman" pitchFamily="18" charset="0"/>
                          <a:ea typeface="Noto Sans Symbols"/>
                          <a:cs typeface="Times New Roman" pitchFamily="18" charset="0"/>
                        </a:rPr>
                        <a:t>Total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100%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42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Lecture slides by instructor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Creswell, JW. 2014. Research design: qualitative, quantitative, and mixed methods approaches. 3rd edition. Los Angeles, CA: Sage.</a:t>
            </a:r>
            <a:endParaRPr lang="en-GB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Paul </a:t>
            </a:r>
            <a:r>
              <a:rPr lang="en-US" dirty="0" err="1"/>
              <a:t>Johannesson</a:t>
            </a:r>
            <a:r>
              <a:rPr lang="en-US" dirty="0"/>
              <a:t> and Erik </a:t>
            </a:r>
            <a:r>
              <a:rPr lang="en-US" dirty="0" err="1"/>
              <a:t>Perjons</a:t>
            </a:r>
            <a:r>
              <a:rPr lang="en-US" dirty="0"/>
              <a:t>. (2014)An Introduction to Design Science.  Springer International Publishing Switzerland 2014</a:t>
            </a:r>
            <a:endParaRPr lang="en-GB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Kothari, C.R. (2004), Research Methodology: Methods &amp; Techniques, Second edition(Available in Soft Copy)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781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3"/>
          <p:cNvSpPr>
            <a:spLocks noGrp="1"/>
          </p:cNvSpPr>
          <p:nvPr>
            <p:ph type="ctrTitle"/>
          </p:nvPr>
        </p:nvSpPr>
        <p:spPr>
          <a:xfrm>
            <a:off x="838200" y="2590800"/>
            <a:ext cx="7772400" cy="1752600"/>
          </a:xfrm>
        </p:spPr>
        <p:txBody>
          <a:bodyPr/>
          <a:lstStyle/>
          <a:p>
            <a:pPr eaLnBrk="1" hangingPunct="1"/>
            <a:r>
              <a:rPr lang="en-US" dirty="0"/>
              <a:t>Concepts, objectives and Overview of research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Why it is necessary to undertake research?</a:t>
            </a:r>
          </a:p>
        </p:txBody>
      </p:sp>
    </p:spTree>
    <p:extLst>
      <p:ext uri="{BB962C8B-B14F-4D97-AF65-F5344CB8AC3E}">
        <p14:creationId xmlns:p14="http://schemas.microsoft.com/office/powerpoint/2010/main" val="281855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Research: A Definition 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600" dirty="0"/>
              <a:t>Research:</a:t>
            </a:r>
          </a:p>
          <a:p>
            <a:pPr lvl="1"/>
            <a:r>
              <a:rPr lang="de-DE" dirty="0"/>
              <a:t>Is an </a:t>
            </a:r>
            <a:r>
              <a:rPr lang="de-DE" i="1" dirty="0"/>
              <a:t>activity</a:t>
            </a:r>
            <a:r>
              <a:rPr lang="de-DE" dirty="0"/>
              <a:t> that contributes to the </a:t>
            </a:r>
            <a:r>
              <a:rPr lang="de-DE" i="1" dirty="0"/>
              <a:t>understanding</a:t>
            </a:r>
            <a:r>
              <a:rPr lang="de-DE" dirty="0"/>
              <a:t> of a </a:t>
            </a:r>
            <a:r>
              <a:rPr lang="de-DE" i="1" dirty="0"/>
              <a:t>phenomenon</a:t>
            </a:r>
            <a:r>
              <a:rPr lang="de-DE" dirty="0"/>
              <a:t> [Kuhn, 1962; Lakatos, 1978]</a:t>
            </a:r>
          </a:p>
          <a:p>
            <a:pPr lvl="2"/>
            <a:r>
              <a:rPr lang="de-DE" sz="2100" dirty="0"/>
              <a:t>phenomenon: a </a:t>
            </a:r>
            <a:r>
              <a:rPr lang="de-DE" sz="2100" i="1" dirty="0"/>
              <a:t>set of behaviors of some entity</a:t>
            </a:r>
            <a:r>
              <a:rPr lang="de-DE" sz="2100" dirty="0"/>
              <a:t>(ies) that is found </a:t>
            </a:r>
            <a:r>
              <a:rPr lang="de-DE" sz="2100" i="1" dirty="0"/>
              <a:t>interesting</a:t>
            </a:r>
            <a:r>
              <a:rPr lang="de-DE" sz="2100" dirty="0"/>
              <a:t> by a research community</a:t>
            </a:r>
          </a:p>
          <a:p>
            <a:pPr lvl="2"/>
            <a:r>
              <a:rPr lang="de-DE" sz="2100" dirty="0"/>
              <a:t>understanding: </a:t>
            </a:r>
            <a:r>
              <a:rPr lang="de-DE" sz="2100" i="1" dirty="0"/>
              <a:t>knowledge that allows prediction</a:t>
            </a:r>
            <a:r>
              <a:rPr lang="de-DE" sz="2100" dirty="0"/>
              <a:t> of the behavior of some aspect of the phenomenon</a:t>
            </a:r>
          </a:p>
          <a:p>
            <a:pPr lvl="2"/>
            <a:r>
              <a:rPr lang="de-DE" sz="2100" dirty="0"/>
              <a:t>activities considered appropriate to the production of understanding (knowledge) are the research methods and techniques of a research community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4082</TotalTime>
  <Words>1554</Words>
  <Application>Microsoft Office PowerPoint</Application>
  <PresentationFormat>On-screen Show (4:3)</PresentationFormat>
  <Paragraphs>233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Open Sans</vt:lpstr>
      <vt:lpstr>Times New Roman</vt:lpstr>
      <vt:lpstr>Wingdings</vt:lpstr>
      <vt:lpstr>Wingdings 2</vt:lpstr>
      <vt:lpstr>Office Theme</vt:lpstr>
      <vt:lpstr>Research Methods in Information System (INSY3061)</vt:lpstr>
      <vt:lpstr>Course  Objectives</vt:lpstr>
      <vt:lpstr>Objective s…</vt:lpstr>
      <vt:lpstr>Teaching Methods </vt:lpstr>
      <vt:lpstr>Assessment Methods </vt:lpstr>
      <vt:lpstr>References </vt:lpstr>
      <vt:lpstr>Concepts, objectives and Overview of research</vt:lpstr>
      <vt:lpstr>Why it is necessary to undertake research?</vt:lpstr>
      <vt:lpstr>Research: A Definition </vt:lpstr>
      <vt:lpstr>Research vis Project </vt:lpstr>
      <vt:lpstr>Research vis Project …</vt:lpstr>
      <vt:lpstr>Theory</vt:lpstr>
      <vt:lpstr>Theory – Example </vt:lpstr>
      <vt:lpstr>Scientific Approach</vt:lpstr>
      <vt:lpstr>Research as Scientific Method </vt:lpstr>
      <vt:lpstr>Scientific Process </vt:lpstr>
      <vt:lpstr>Significance of Research </vt:lpstr>
      <vt:lpstr>Types of Research</vt:lpstr>
      <vt:lpstr>Cont’d </vt:lpstr>
      <vt:lpstr>By type of research paradigm </vt:lpstr>
      <vt:lpstr>Other types of Research </vt:lpstr>
      <vt:lpstr>Other types of Research …</vt:lpstr>
      <vt:lpstr>Discuss what type of research questions can you answer by employing each type of research method </vt:lpstr>
      <vt:lpstr>PowerPoint Presentation</vt:lpstr>
      <vt:lpstr>Write a short note on different types of research that are discussed in this class and other additional research types. Post your findings to the classroom It has a score of 5%</vt:lpstr>
      <vt:lpstr>Research Proposal </vt:lpstr>
      <vt:lpstr>Research Proposal </vt:lpstr>
      <vt:lpstr>Structure of Research Proposal </vt:lpstr>
      <vt:lpstr>Title </vt:lpstr>
      <vt:lpstr>Abstract</vt:lpstr>
      <vt:lpstr>Introduction </vt:lpstr>
      <vt:lpstr>Literature review </vt:lpstr>
      <vt:lpstr>Methodology </vt:lpstr>
      <vt:lpstr>Results </vt:lpstr>
      <vt:lpstr>Research schedule </vt:lpstr>
      <vt:lpstr>Research budget </vt:lpstr>
      <vt:lpstr>Review questions </vt:lpstr>
      <vt:lpstr>Research Proposal Project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abenezer temtim</cp:lastModifiedBy>
  <cp:revision>318</cp:revision>
  <cp:lastPrinted>1601-01-01T00:00:00Z</cp:lastPrinted>
  <dcterms:created xsi:type="dcterms:W3CDTF">1601-01-01T00:00:00Z</dcterms:created>
  <dcterms:modified xsi:type="dcterms:W3CDTF">2022-11-07T14:41:33Z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