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40"/>
  </p:notesMasterIdLst>
  <p:sldIdLst>
    <p:sldId id="257" r:id="rId2"/>
    <p:sldId id="296" r:id="rId3"/>
    <p:sldId id="258" r:id="rId4"/>
    <p:sldId id="262" r:id="rId5"/>
    <p:sldId id="328" r:id="rId6"/>
    <p:sldId id="263" r:id="rId7"/>
    <p:sldId id="264" r:id="rId8"/>
    <p:sldId id="315" r:id="rId9"/>
    <p:sldId id="322" r:id="rId10"/>
    <p:sldId id="317" r:id="rId11"/>
    <p:sldId id="321" r:id="rId12"/>
    <p:sldId id="319" r:id="rId13"/>
    <p:sldId id="320" r:id="rId14"/>
    <p:sldId id="265" r:id="rId15"/>
    <p:sldId id="294" r:id="rId16"/>
    <p:sldId id="323" r:id="rId17"/>
    <p:sldId id="324" r:id="rId18"/>
    <p:sldId id="295" r:id="rId19"/>
    <p:sldId id="326" r:id="rId20"/>
    <p:sldId id="327" r:id="rId21"/>
    <p:sldId id="280" r:id="rId22"/>
    <p:sldId id="299" r:id="rId23"/>
    <p:sldId id="282" r:id="rId24"/>
    <p:sldId id="332" r:id="rId25"/>
    <p:sldId id="284" r:id="rId26"/>
    <p:sldId id="300" r:id="rId27"/>
    <p:sldId id="301" r:id="rId28"/>
    <p:sldId id="304" r:id="rId29"/>
    <p:sldId id="308" r:id="rId30"/>
    <p:sldId id="330" r:id="rId31"/>
    <p:sldId id="309" r:id="rId32"/>
    <p:sldId id="331" r:id="rId33"/>
    <p:sldId id="314" r:id="rId34"/>
    <p:sldId id="333" r:id="rId35"/>
    <p:sldId id="334" r:id="rId36"/>
    <p:sldId id="290" r:id="rId37"/>
    <p:sldId id="291" r:id="rId38"/>
    <p:sldId id="292"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5" d="100"/>
          <a:sy n="65" d="100"/>
        </p:scale>
        <p:origin x="145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7BEE07-3663-45B0-812B-4FC8939EF166}" type="doc">
      <dgm:prSet loTypeId="urn:microsoft.com/office/officeart/2005/8/layout/cycle7" loCatId="cycle" qsTypeId="urn:microsoft.com/office/officeart/2005/8/quickstyle/simple1" qsCatId="simple" csTypeId="urn:microsoft.com/office/officeart/2005/8/colors/accent1_2" csCatId="accent1" phldr="1"/>
      <dgm:spPr/>
      <dgm:t>
        <a:bodyPr/>
        <a:lstStyle/>
        <a:p>
          <a:endParaRPr lang="en-US"/>
        </a:p>
      </dgm:t>
    </dgm:pt>
    <dgm:pt modelId="{FE9D3274-F202-4819-92C5-1CAEF76AA61E}">
      <dgm:prSet phldrT="[Text]"/>
      <dgm:spPr/>
      <dgm:t>
        <a:bodyPr/>
        <a:lstStyle/>
        <a:p>
          <a:r>
            <a:rPr lang="en-GB" dirty="0"/>
            <a:t>Searching</a:t>
          </a:r>
          <a:endParaRPr lang="en-US" dirty="0"/>
        </a:p>
      </dgm:t>
    </dgm:pt>
    <dgm:pt modelId="{D4A3A6CE-8D0B-4708-9493-B0CB6AF5DCDC}" type="parTrans" cxnId="{05D6775D-B835-498D-89EB-F1A9E7D020B6}">
      <dgm:prSet/>
      <dgm:spPr/>
      <dgm:t>
        <a:bodyPr/>
        <a:lstStyle/>
        <a:p>
          <a:endParaRPr lang="en-US"/>
        </a:p>
      </dgm:t>
    </dgm:pt>
    <dgm:pt modelId="{0EFAA410-A76E-49BF-B328-314B1C0DE00E}" type="sibTrans" cxnId="{05D6775D-B835-498D-89EB-F1A9E7D020B6}">
      <dgm:prSet/>
      <dgm:spPr/>
      <dgm:t>
        <a:bodyPr/>
        <a:lstStyle/>
        <a:p>
          <a:endParaRPr lang="en-US"/>
        </a:p>
      </dgm:t>
    </dgm:pt>
    <dgm:pt modelId="{19A65181-321D-4804-8DBF-64DF26198B68}">
      <dgm:prSet phldrT="[Text]"/>
      <dgm:spPr/>
      <dgm:t>
        <a:bodyPr/>
        <a:lstStyle/>
        <a:p>
          <a:r>
            <a:rPr lang="en-GB" dirty="0"/>
            <a:t>Reading </a:t>
          </a:r>
          <a:endParaRPr lang="en-US" dirty="0"/>
        </a:p>
      </dgm:t>
    </dgm:pt>
    <dgm:pt modelId="{0A402CDD-CE0C-4049-A94D-FFB940E9DA85}" type="parTrans" cxnId="{5DEE4EC8-F381-4691-931A-28970D94F2C8}">
      <dgm:prSet/>
      <dgm:spPr/>
      <dgm:t>
        <a:bodyPr/>
        <a:lstStyle/>
        <a:p>
          <a:endParaRPr lang="en-US"/>
        </a:p>
      </dgm:t>
    </dgm:pt>
    <dgm:pt modelId="{A686D1BF-E245-4A1E-ABD8-DB7A31E8A5E4}" type="sibTrans" cxnId="{5DEE4EC8-F381-4691-931A-28970D94F2C8}">
      <dgm:prSet/>
      <dgm:spPr/>
      <dgm:t>
        <a:bodyPr/>
        <a:lstStyle/>
        <a:p>
          <a:endParaRPr lang="en-US"/>
        </a:p>
      </dgm:t>
    </dgm:pt>
    <dgm:pt modelId="{6CE4B148-7FF2-4CAA-B03D-2A9EC95BDEBF}">
      <dgm:prSet phldrT="[Text]"/>
      <dgm:spPr/>
      <dgm:t>
        <a:bodyPr/>
        <a:lstStyle/>
        <a:p>
          <a:r>
            <a:rPr lang="en-GB" dirty="0"/>
            <a:t>Writing </a:t>
          </a:r>
          <a:endParaRPr lang="en-US" dirty="0"/>
        </a:p>
      </dgm:t>
    </dgm:pt>
    <dgm:pt modelId="{377153ED-6F3D-4A12-B568-E327FDFDC0B5}" type="parTrans" cxnId="{94E40754-0796-431C-BA3B-6F45470CE44B}">
      <dgm:prSet/>
      <dgm:spPr/>
      <dgm:t>
        <a:bodyPr/>
        <a:lstStyle/>
        <a:p>
          <a:endParaRPr lang="en-US"/>
        </a:p>
      </dgm:t>
    </dgm:pt>
    <dgm:pt modelId="{EA60D8F2-C43A-470E-90C1-2A7AD9E8D916}" type="sibTrans" cxnId="{94E40754-0796-431C-BA3B-6F45470CE44B}">
      <dgm:prSet/>
      <dgm:spPr/>
      <dgm:t>
        <a:bodyPr/>
        <a:lstStyle/>
        <a:p>
          <a:endParaRPr lang="en-US"/>
        </a:p>
      </dgm:t>
    </dgm:pt>
    <dgm:pt modelId="{5DFA41B7-36AF-4001-90C1-6EF7B1AD5532}" type="pres">
      <dgm:prSet presAssocID="{5E7BEE07-3663-45B0-812B-4FC8939EF166}" presName="Name0" presStyleCnt="0">
        <dgm:presLayoutVars>
          <dgm:dir/>
          <dgm:resizeHandles val="exact"/>
        </dgm:presLayoutVars>
      </dgm:prSet>
      <dgm:spPr/>
    </dgm:pt>
    <dgm:pt modelId="{C8C7322F-C9B6-443E-A307-8B2B67BF5B5B}" type="pres">
      <dgm:prSet presAssocID="{FE9D3274-F202-4819-92C5-1CAEF76AA61E}" presName="node" presStyleLbl="node1" presStyleIdx="0" presStyleCnt="3" custScaleX="167462">
        <dgm:presLayoutVars>
          <dgm:bulletEnabled val="1"/>
        </dgm:presLayoutVars>
      </dgm:prSet>
      <dgm:spPr/>
    </dgm:pt>
    <dgm:pt modelId="{771B9681-3648-4C5C-B8EE-BB82624F265D}" type="pres">
      <dgm:prSet presAssocID="{0EFAA410-A76E-49BF-B328-314B1C0DE00E}" presName="sibTrans" presStyleLbl="sibTrans2D1" presStyleIdx="0" presStyleCnt="3"/>
      <dgm:spPr/>
    </dgm:pt>
    <dgm:pt modelId="{C30AD18C-69B5-4A8B-AEB8-32899DA18A03}" type="pres">
      <dgm:prSet presAssocID="{0EFAA410-A76E-49BF-B328-314B1C0DE00E}" presName="connectorText" presStyleLbl="sibTrans2D1" presStyleIdx="0" presStyleCnt="3"/>
      <dgm:spPr/>
    </dgm:pt>
    <dgm:pt modelId="{16C5FB5C-76D2-4DF9-A0DD-817C0657CFBA}" type="pres">
      <dgm:prSet presAssocID="{19A65181-321D-4804-8DBF-64DF26198B68}" presName="node" presStyleLbl="node1" presStyleIdx="1" presStyleCnt="3">
        <dgm:presLayoutVars>
          <dgm:bulletEnabled val="1"/>
        </dgm:presLayoutVars>
      </dgm:prSet>
      <dgm:spPr/>
    </dgm:pt>
    <dgm:pt modelId="{E9544BC1-AD17-4E2A-AD79-3F92EE440E02}" type="pres">
      <dgm:prSet presAssocID="{A686D1BF-E245-4A1E-ABD8-DB7A31E8A5E4}" presName="sibTrans" presStyleLbl="sibTrans2D1" presStyleIdx="1" presStyleCnt="3"/>
      <dgm:spPr/>
    </dgm:pt>
    <dgm:pt modelId="{B9B50774-6B84-4872-B255-462173AED353}" type="pres">
      <dgm:prSet presAssocID="{A686D1BF-E245-4A1E-ABD8-DB7A31E8A5E4}" presName="connectorText" presStyleLbl="sibTrans2D1" presStyleIdx="1" presStyleCnt="3"/>
      <dgm:spPr/>
    </dgm:pt>
    <dgm:pt modelId="{A4A7745B-EA7C-4529-A5A0-5DE2E3FBEF6D}" type="pres">
      <dgm:prSet presAssocID="{6CE4B148-7FF2-4CAA-B03D-2A9EC95BDEBF}" presName="node" presStyleLbl="node1" presStyleIdx="2" presStyleCnt="3" custRadScaleRad="108555" custRadScaleInc="4314">
        <dgm:presLayoutVars>
          <dgm:bulletEnabled val="1"/>
        </dgm:presLayoutVars>
      </dgm:prSet>
      <dgm:spPr/>
    </dgm:pt>
    <dgm:pt modelId="{AC4D5349-C2E0-4D05-A50F-B20DD2BF0D96}" type="pres">
      <dgm:prSet presAssocID="{EA60D8F2-C43A-470E-90C1-2A7AD9E8D916}" presName="sibTrans" presStyleLbl="sibTrans2D1" presStyleIdx="2" presStyleCnt="3"/>
      <dgm:spPr/>
    </dgm:pt>
    <dgm:pt modelId="{0C88FE77-67D4-4561-A71A-80219442EA5B}" type="pres">
      <dgm:prSet presAssocID="{EA60D8F2-C43A-470E-90C1-2A7AD9E8D916}" presName="connectorText" presStyleLbl="sibTrans2D1" presStyleIdx="2" presStyleCnt="3"/>
      <dgm:spPr/>
    </dgm:pt>
  </dgm:ptLst>
  <dgm:cxnLst>
    <dgm:cxn modelId="{E2327019-6303-42C2-B674-9E0DA9BC0E04}" type="presOf" srcId="{EA60D8F2-C43A-470E-90C1-2A7AD9E8D916}" destId="{0C88FE77-67D4-4561-A71A-80219442EA5B}" srcOrd="1" destOrd="0" presId="urn:microsoft.com/office/officeart/2005/8/layout/cycle7"/>
    <dgm:cxn modelId="{7141DC1F-F929-4B8E-BA85-A07B133F51F4}" type="presOf" srcId="{EA60D8F2-C43A-470E-90C1-2A7AD9E8D916}" destId="{AC4D5349-C2E0-4D05-A50F-B20DD2BF0D96}" srcOrd="0" destOrd="0" presId="urn:microsoft.com/office/officeart/2005/8/layout/cycle7"/>
    <dgm:cxn modelId="{1B7CF82E-5E49-4F91-AF36-13EF6E1543D4}" type="presOf" srcId="{6CE4B148-7FF2-4CAA-B03D-2A9EC95BDEBF}" destId="{A4A7745B-EA7C-4529-A5A0-5DE2E3FBEF6D}" srcOrd="0" destOrd="0" presId="urn:microsoft.com/office/officeart/2005/8/layout/cycle7"/>
    <dgm:cxn modelId="{A1C4F338-B2A4-43FB-BE70-F363791BEEA2}" type="presOf" srcId="{0EFAA410-A76E-49BF-B328-314B1C0DE00E}" destId="{C30AD18C-69B5-4A8B-AEB8-32899DA18A03}" srcOrd="1" destOrd="0" presId="urn:microsoft.com/office/officeart/2005/8/layout/cycle7"/>
    <dgm:cxn modelId="{05D6775D-B835-498D-89EB-F1A9E7D020B6}" srcId="{5E7BEE07-3663-45B0-812B-4FC8939EF166}" destId="{FE9D3274-F202-4819-92C5-1CAEF76AA61E}" srcOrd="0" destOrd="0" parTransId="{D4A3A6CE-8D0B-4708-9493-B0CB6AF5DCDC}" sibTransId="{0EFAA410-A76E-49BF-B328-314B1C0DE00E}"/>
    <dgm:cxn modelId="{775B4C46-F366-4B7E-802B-DE31644D87DC}" type="presOf" srcId="{19A65181-321D-4804-8DBF-64DF26198B68}" destId="{16C5FB5C-76D2-4DF9-A0DD-817C0657CFBA}" srcOrd="0" destOrd="0" presId="urn:microsoft.com/office/officeart/2005/8/layout/cycle7"/>
    <dgm:cxn modelId="{94E40754-0796-431C-BA3B-6F45470CE44B}" srcId="{5E7BEE07-3663-45B0-812B-4FC8939EF166}" destId="{6CE4B148-7FF2-4CAA-B03D-2A9EC95BDEBF}" srcOrd="2" destOrd="0" parTransId="{377153ED-6F3D-4A12-B568-E327FDFDC0B5}" sibTransId="{EA60D8F2-C43A-470E-90C1-2A7AD9E8D916}"/>
    <dgm:cxn modelId="{FF71FA81-FA0B-4DBE-BFE8-31405C097A76}" type="presOf" srcId="{5E7BEE07-3663-45B0-812B-4FC8939EF166}" destId="{5DFA41B7-36AF-4001-90C1-6EF7B1AD5532}" srcOrd="0" destOrd="0" presId="urn:microsoft.com/office/officeart/2005/8/layout/cycle7"/>
    <dgm:cxn modelId="{BF9D5298-F5E3-4710-96D5-EAA38E4CDE95}" type="presOf" srcId="{0EFAA410-A76E-49BF-B328-314B1C0DE00E}" destId="{771B9681-3648-4C5C-B8EE-BB82624F265D}" srcOrd="0" destOrd="0" presId="urn:microsoft.com/office/officeart/2005/8/layout/cycle7"/>
    <dgm:cxn modelId="{4F817FB2-46D5-46E1-8012-D4B0124BB785}" type="presOf" srcId="{A686D1BF-E245-4A1E-ABD8-DB7A31E8A5E4}" destId="{B9B50774-6B84-4872-B255-462173AED353}" srcOrd="1" destOrd="0" presId="urn:microsoft.com/office/officeart/2005/8/layout/cycle7"/>
    <dgm:cxn modelId="{5DEE4EC8-F381-4691-931A-28970D94F2C8}" srcId="{5E7BEE07-3663-45B0-812B-4FC8939EF166}" destId="{19A65181-321D-4804-8DBF-64DF26198B68}" srcOrd="1" destOrd="0" parTransId="{0A402CDD-CE0C-4049-A94D-FFB940E9DA85}" sibTransId="{A686D1BF-E245-4A1E-ABD8-DB7A31E8A5E4}"/>
    <dgm:cxn modelId="{E20BF8DB-5A60-45C7-BF1E-0CECA62915C9}" type="presOf" srcId="{FE9D3274-F202-4819-92C5-1CAEF76AA61E}" destId="{C8C7322F-C9B6-443E-A307-8B2B67BF5B5B}" srcOrd="0" destOrd="0" presId="urn:microsoft.com/office/officeart/2005/8/layout/cycle7"/>
    <dgm:cxn modelId="{08E076DC-3690-4565-889B-CF3DCC5EBDF6}" type="presOf" srcId="{A686D1BF-E245-4A1E-ABD8-DB7A31E8A5E4}" destId="{E9544BC1-AD17-4E2A-AD79-3F92EE440E02}" srcOrd="0" destOrd="0" presId="urn:microsoft.com/office/officeart/2005/8/layout/cycle7"/>
    <dgm:cxn modelId="{CD97B8DF-1300-4018-8675-068EE7EA2B02}" type="presParOf" srcId="{5DFA41B7-36AF-4001-90C1-6EF7B1AD5532}" destId="{C8C7322F-C9B6-443E-A307-8B2B67BF5B5B}" srcOrd="0" destOrd="0" presId="urn:microsoft.com/office/officeart/2005/8/layout/cycle7"/>
    <dgm:cxn modelId="{44DC14FB-2FED-441F-A971-00C02B5E73BD}" type="presParOf" srcId="{5DFA41B7-36AF-4001-90C1-6EF7B1AD5532}" destId="{771B9681-3648-4C5C-B8EE-BB82624F265D}" srcOrd="1" destOrd="0" presId="urn:microsoft.com/office/officeart/2005/8/layout/cycle7"/>
    <dgm:cxn modelId="{BD273524-69D3-4C8B-9150-0FC65012AAC4}" type="presParOf" srcId="{771B9681-3648-4C5C-B8EE-BB82624F265D}" destId="{C30AD18C-69B5-4A8B-AEB8-32899DA18A03}" srcOrd="0" destOrd="0" presId="urn:microsoft.com/office/officeart/2005/8/layout/cycle7"/>
    <dgm:cxn modelId="{47091BA1-8BC4-4A34-A2C4-E10E094C3779}" type="presParOf" srcId="{5DFA41B7-36AF-4001-90C1-6EF7B1AD5532}" destId="{16C5FB5C-76D2-4DF9-A0DD-817C0657CFBA}" srcOrd="2" destOrd="0" presId="urn:microsoft.com/office/officeart/2005/8/layout/cycle7"/>
    <dgm:cxn modelId="{91745969-6669-4A75-A3D2-C81AF5BF93DD}" type="presParOf" srcId="{5DFA41B7-36AF-4001-90C1-6EF7B1AD5532}" destId="{E9544BC1-AD17-4E2A-AD79-3F92EE440E02}" srcOrd="3" destOrd="0" presId="urn:microsoft.com/office/officeart/2005/8/layout/cycle7"/>
    <dgm:cxn modelId="{689B86D2-363C-4AAD-B10A-8BD21E8882EC}" type="presParOf" srcId="{E9544BC1-AD17-4E2A-AD79-3F92EE440E02}" destId="{B9B50774-6B84-4872-B255-462173AED353}" srcOrd="0" destOrd="0" presId="urn:microsoft.com/office/officeart/2005/8/layout/cycle7"/>
    <dgm:cxn modelId="{192EE327-D01E-40B9-B030-614DE48F42EF}" type="presParOf" srcId="{5DFA41B7-36AF-4001-90C1-6EF7B1AD5532}" destId="{A4A7745B-EA7C-4529-A5A0-5DE2E3FBEF6D}" srcOrd="4" destOrd="0" presId="urn:microsoft.com/office/officeart/2005/8/layout/cycle7"/>
    <dgm:cxn modelId="{63B47EC2-01DE-47A0-8B44-5152991EBE06}" type="presParOf" srcId="{5DFA41B7-36AF-4001-90C1-6EF7B1AD5532}" destId="{AC4D5349-C2E0-4D05-A50F-B20DD2BF0D96}" srcOrd="5" destOrd="0" presId="urn:microsoft.com/office/officeart/2005/8/layout/cycle7"/>
    <dgm:cxn modelId="{0CFEA9EC-E8CE-4983-995D-F8DA4AA084E0}" type="presParOf" srcId="{AC4D5349-C2E0-4D05-A50F-B20DD2BF0D96}" destId="{0C88FE77-67D4-4561-A71A-80219442EA5B}"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C7322F-C9B6-443E-A307-8B2B67BF5B5B}">
      <dsp:nvSpPr>
        <dsp:cNvPr id="0" name=""/>
        <dsp:cNvSpPr/>
      </dsp:nvSpPr>
      <dsp:spPr>
        <a:xfrm>
          <a:off x="1580989" y="637"/>
          <a:ext cx="1671971" cy="4992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Searching</a:t>
          </a:r>
          <a:endParaRPr lang="en-US" sz="1900" kern="1200" dirty="0"/>
        </a:p>
      </dsp:txBody>
      <dsp:txXfrm>
        <a:off x="1595610" y="15258"/>
        <a:ext cx="1642729" cy="469967"/>
      </dsp:txXfrm>
    </dsp:sp>
    <dsp:sp modelId="{771B9681-3648-4C5C-B8EE-BB82624F265D}">
      <dsp:nvSpPr>
        <dsp:cNvPr id="0" name=""/>
        <dsp:cNvSpPr/>
      </dsp:nvSpPr>
      <dsp:spPr>
        <a:xfrm rot="3600000">
          <a:off x="2531755" y="877051"/>
          <a:ext cx="595092" cy="174723"/>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2584172" y="911996"/>
        <a:ext cx="490258" cy="104833"/>
      </dsp:txXfrm>
    </dsp:sp>
    <dsp:sp modelId="{16C5FB5C-76D2-4DF9-A0DD-817C0657CFBA}">
      <dsp:nvSpPr>
        <dsp:cNvPr id="0" name=""/>
        <dsp:cNvSpPr/>
      </dsp:nvSpPr>
      <dsp:spPr>
        <a:xfrm>
          <a:off x="2742419" y="1428979"/>
          <a:ext cx="998418" cy="4992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Reading </a:t>
          </a:r>
          <a:endParaRPr lang="en-US" sz="1900" kern="1200" dirty="0"/>
        </a:p>
      </dsp:txBody>
      <dsp:txXfrm>
        <a:off x="2757040" y="1443600"/>
        <a:ext cx="969176" cy="469967"/>
      </dsp:txXfrm>
    </dsp:sp>
    <dsp:sp modelId="{E9544BC1-AD17-4E2A-AD79-3F92EE440E02}">
      <dsp:nvSpPr>
        <dsp:cNvPr id="0" name=""/>
        <dsp:cNvSpPr/>
      </dsp:nvSpPr>
      <dsp:spPr>
        <a:xfrm rot="10800442">
          <a:off x="2072940" y="1591110"/>
          <a:ext cx="595092" cy="174723"/>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rot="10800000">
        <a:off x="2125357" y="1626055"/>
        <a:ext cx="490258" cy="104833"/>
      </dsp:txXfrm>
    </dsp:sp>
    <dsp:sp modelId="{A4A7745B-EA7C-4529-A5A0-5DE2E3FBEF6D}">
      <dsp:nvSpPr>
        <dsp:cNvPr id="0" name=""/>
        <dsp:cNvSpPr/>
      </dsp:nvSpPr>
      <dsp:spPr>
        <a:xfrm>
          <a:off x="1000135" y="1428755"/>
          <a:ext cx="998418" cy="49920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GB" sz="1900" kern="1200" dirty="0"/>
            <a:t>Writing </a:t>
          </a:r>
          <a:endParaRPr lang="en-US" sz="1900" kern="1200" dirty="0"/>
        </a:p>
      </dsp:txBody>
      <dsp:txXfrm>
        <a:off x="1014756" y="1443376"/>
        <a:ext cx="969176" cy="469967"/>
      </dsp:txXfrm>
    </dsp:sp>
    <dsp:sp modelId="{AC4D5349-C2E0-4D05-A50F-B20DD2BF0D96}">
      <dsp:nvSpPr>
        <dsp:cNvPr id="0" name=""/>
        <dsp:cNvSpPr/>
      </dsp:nvSpPr>
      <dsp:spPr>
        <a:xfrm rot="18163355">
          <a:off x="1660613" y="876939"/>
          <a:ext cx="595092" cy="174723"/>
        </a:xfrm>
        <a:prstGeom prst="lef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311150">
            <a:lnSpc>
              <a:spcPct val="90000"/>
            </a:lnSpc>
            <a:spcBef>
              <a:spcPct val="0"/>
            </a:spcBef>
            <a:spcAft>
              <a:spcPct val="35000"/>
            </a:spcAft>
            <a:buNone/>
          </a:pPr>
          <a:endParaRPr lang="en-US" sz="700" kern="1200"/>
        </a:p>
      </dsp:txBody>
      <dsp:txXfrm>
        <a:off x="1713030" y="911884"/>
        <a:ext cx="490258" cy="104833"/>
      </dsp:txXfrm>
    </dsp:sp>
  </dsp:spTree>
</dsp:drawing>
</file>

<file path=ppt/diagrams/layout1.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C6EA538-1C82-4D95-A410-CBBD3676F90A}" type="datetimeFigureOut">
              <a:rPr lang="en-US" smtClean="0"/>
              <a:pPr/>
              <a:t>11/14/2022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41E64BB-5978-4B0A-A9E2-7879B52D27BE}" type="slidenum">
              <a:rPr lang="en-US" smtClean="0"/>
              <a:pPr/>
              <a:t>‹#›</a:t>
            </a:fld>
            <a:endParaRPr lang="en-US"/>
          </a:p>
        </p:txBody>
      </p:sp>
    </p:spTree>
    <p:extLst>
      <p:ext uri="{BB962C8B-B14F-4D97-AF65-F5344CB8AC3E}">
        <p14:creationId xmlns:p14="http://schemas.microsoft.com/office/powerpoint/2010/main" val="243390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p:cNvSpPr>
            <a:spLocks noGrp="1" noChangeArrowheads="1"/>
          </p:cNvSpPr>
          <p:nvPr>
            <p:ph type="sldNum" sz="quarter" idx="5"/>
          </p:nvPr>
        </p:nvSpPr>
        <p:spPr>
          <a:noFill/>
        </p:spPr>
        <p:txBody>
          <a:bodyPr/>
          <a:lstStyle/>
          <a:p>
            <a:fld id="{C1BF4424-2098-436D-9A5C-B0AB98D780EB}" type="slidenum">
              <a:rPr lang="en-US" smtClean="0"/>
              <a:pPr/>
              <a:t>3</a:t>
            </a:fld>
            <a:endParaRPr lang="en-US"/>
          </a:p>
        </p:txBody>
      </p:sp>
      <p:sp>
        <p:nvSpPr>
          <p:cNvPr id="232451" name="Rectangle 2"/>
          <p:cNvSpPr>
            <a:spLocks noGrp="1" noRot="1" noChangeAspect="1" noChangeArrowheads="1" noTextEdit="1"/>
          </p:cNvSpPr>
          <p:nvPr>
            <p:ph type="sldImg"/>
          </p:nvPr>
        </p:nvSpPr>
        <p:spPr>
          <a:ln/>
        </p:spPr>
      </p:sp>
      <p:sp>
        <p:nvSpPr>
          <p:cNvPr id="232452"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p:cNvSpPr>
            <a:spLocks noGrp="1" noChangeArrowheads="1"/>
          </p:cNvSpPr>
          <p:nvPr>
            <p:ph type="sldNum" sz="quarter" idx="5"/>
          </p:nvPr>
        </p:nvSpPr>
        <p:spPr>
          <a:noFill/>
        </p:spPr>
        <p:txBody>
          <a:bodyPr/>
          <a:lstStyle/>
          <a:p>
            <a:fld id="{A2472D92-FAD7-44C1-9DC3-ED08929B4C58}" type="slidenum">
              <a:rPr lang="en-US" smtClean="0"/>
              <a:pPr/>
              <a:t>4</a:t>
            </a:fld>
            <a:endParaRPr lang="en-US"/>
          </a:p>
        </p:txBody>
      </p:sp>
      <p:sp>
        <p:nvSpPr>
          <p:cNvPr id="233475" name="Rectangle 2"/>
          <p:cNvSpPr>
            <a:spLocks noGrp="1" noRot="1" noChangeAspect="1" noChangeArrowheads="1" noTextEdit="1"/>
          </p:cNvSpPr>
          <p:nvPr>
            <p:ph type="sldImg"/>
          </p:nvPr>
        </p:nvSpPr>
        <p:spPr>
          <a:ln/>
        </p:spPr>
      </p:sp>
      <p:sp>
        <p:nvSpPr>
          <p:cNvPr id="233476"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p:cNvSpPr>
            <a:spLocks noGrp="1" noChangeArrowheads="1"/>
          </p:cNvSpPr>
          <p:nvPr>
            <p:ph type="sldNum" sz="quarter" idx="5"/>
          </p:nvPr>
        </p:nvSpPr>
        <p:spPr>
          <a:noFill/>
        </p:spPr>
        <p:txBody>
          <a:bodyPr/>
          <a:lstStyle/>
          <a:p>
            <a:fld id="{4BD14F6B-AD9D-443E-928E-BFF4AF0959D8}" type="slidenum">
              <a:rPr lang="en-US" smtClean="0"/>
              <a:pPr/>
              <a:t>7</a:t>
            </a:fld>
            <a:endParaRPr lang="en-US"/>
          </a:p>
        </p:txBody>
      </p:sp>
      <p:sp>
        <p:nvSpPr>
          <p:cNvPr id="234499" name="Rectangle 2"/>
          <p:cNvSpPr>
            <a:spLocks noGrp="1" noRot="1" noChangeAspect="1" noChangeArrowheads="1" noTextEdit="1"/>
          </p:cNvSpPr>
          <p:nvPr>
            <p:ph type="sldImg"/>
          </p:nvPr>
        </p:nvSpPr>
        <p:spPr>
          <a:ln/>
        </p:spPr>
      </p:sp>
      <p:sp>
        <p:nvSpPr>
          <p:cNvPr id="234500"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p:spPr>
        <p:txBody>
          <a:bodyPr/>
          <a:lstStyle/>
          <a:p>
            <a:fld id="{02641245-A74A-4845-B009-D3728085A4E0}" type="slidenum">
              <a:rPr lang="en-US" smtClean="0"/>
              <a:pPr/>
              <a:t>23</a:t>
            </a:fld>
            <a:endParaRPr lang="en-US"/>
          </a:p>
        </p:txBody>
      </p:sp>
      <p:sp>
        <p:nvSpPr>
          <p:cNvPr id="240643" name="Rectangle 1026"/>
          <p:cNvSpPr>
            <a:spLocks noGrp="1" noRot="1" noChangeAspect="1" noChangeArrowheads="1" noTextEdit="1"/>
          </p:cNvSpPr>
          <p:nvPr>
            <p:ph type="sldImg"/>
          </p:nvPr>
        </p:nvSpPr>
        <p:spPr>
          <a:ln/>
        </p:spPr>
      </p:sp>
      <p:sp>
        <p:nvSpPr>
          <p:cNvPr id="240644" name="Rectangle 1027"/>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p:cNvSpPr>
            <a:spLocks noGrp="1" noChangeArrowheads="1"/>
          </p:cNvSpPr>
          <p:nvPr>
            <p:ph type="sldNum" sz="quarter" idx="5"/>
          </p:nvPr>
        </p:nvSpPr>
        <p:spPr>
          <a:noFill/>
        </p:spPr>
        <p:txBody>
          <a:bodyPr/>
          <a:lstStyle/>
          <a:p>
            <a:fld id="{FA1AD526-363C-421D-A8F5-9EB280108032}" type="slidenum">
              <a:rPr lang="en-US" smtClean="0"/>
              <a:pPr/>
              <a:t>25</a:t>
            </a:fld>
            <a:endParaRPr lang="en-US"/>
          </a:p>
        </p:txBody>
      </p:sp>
      <p:sp>
        <p:nvSpPr>
          <p:cNvPr id="241667" name="Rectangle 2"/>
          <p:cNvSpPr>
            <a:spLocks noGrp="1" noRot="1" noChangeAspect="1" noChangeArrowheads="1" noTextEdit="1"/>
          </p:cNvSpPr>
          <p:nvPr>
            <p:ph type="sldImg"/>
          </p:nvPr>
        </p:nvSpPr>
        <p:spPr>
          <a:ln/>
        </p:spPr>
      </p:sp>
      <p:sp>
        <p:nvSpPr>
          <p:cNvPr id="24166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p:spPr>
        <p:txBody>
          <a:bodyPr/>
          <a:lstStyle/>
          <a:p>
            <a:fld id="{A9E89137-6699-4718-A702-1A53B182626F}" type="slidenum">
              <a:rPr lang="en-US" smtClean="0"/>
              <a:pPr/>
              <a:t>36</a:t>
            </a:fld>
            <a:endParaRPr lang="en-US"/>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C34B71-E3DB-48BB-8A7B-77116533F9E6}"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04465B-D954-46B6-AD53-D3E3F4F1E0F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C34B71-E3DB-48BB-8A7B-77116533F9E6}"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04465B-D954-46B6-AD53-D3E3F4F1E0F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C34B71-E3DB-48BB-8A7B-77116533F9E6}"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04465B-D954-46B6-AD53-D3E3F4F1E0F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6C34B71-E3DB-48BB-8A7B-77116533F9E6}"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04465B-D954-46B6-AD53-D3E3F4F1E0F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C34B71-E3DB-48BB-8A7B-77116533F9E6}" type="datetimeFigureOut">
              <a:rPr lang="en-US" smtClean="0"/>
              <a:pPr/>
              <a:t>11/14/2022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C04465B-D954-46B6-AD53-D3E3F4F1E0F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C34B71-E3DB-48BB-8A7B-77116533F9E6}" type="datetimeFigureOut">
              <a:rPr lang="en-US" smtClean="0"/>
              <a:pPr/>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04465B-D954-46B6-AD53-D3E3F4F1E0F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6C34B71-E3DB-48BB-8A7B-77116533F9E6}" type="datetimeFigureOut">
              <a:rPr lang="en-US" smtClean="0"/>
              <a:pPr/>
              <a:t>11/14/2022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C04465B-D954-46B6-AD53-D3E3F4F1E0F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C34B71-E3DB-48BB-8A7B-77116533F9E6}" type="datetimeFigureOut">
              <a:rPr lang="en-US" smtClean="0"/>
              <a:pPr/>
              <a:t>11/14/2022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C04465B-D954-46B6-AD53-D3E3F4F1E0F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C34B71-E3DB-48BB-8A7B-77116533F9E6}" type="datetimeFigureOut">
              <a:rPr lang="en-US" smtClean="0"/>
              <a:pPr/>
              <a:t>11/14/2022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C04465B-D954-46B6-AD53-D3E3F4F1E0F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C34B71-E3DB-48BB-8A7B-77116533F9E6}" type="datetimeFigureOut">
              <a:rPr lang="en-US" smtClean="0"/>
              <a:pPr/>
              <a:t>11/14/2022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C04465B-D954-46B6-AD53-D3E3F4F1E0F7}" type="slidenum">
              <a:rPr lang="en-US" smtClean="0"/>
              <a:pPr/>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66C34B71-E3DB-48BB-8A7B-77116533F9E6}" type="datetimeFigureOut">
              <a:rPr lang="en-US" smtClean="0"/>
              <a:pPr/>
              <a:t>11/14/2022</a:t>
            </a:fld>
            <a:endParaRPr lang="en-US"/>
          </a:p>
        </p:txBody>
      </p:sp>
      <p:sp>
        <p:nvSpPr>
          <p:cNvPr id="9" name="Slide Number Placeholder 8"/>
          <p:cNvSpPr>
            <a:spLocks noGrp="1"/>
          </p:cNvSpPr>
          <p:nvPr>
            <p:ph type="sldNum" sz="quarter" idx="11"/>
          </p:nvPr>
        </p:nvSpPr>
        <p:spPr/>
        <p:txBody>
          <a:bodyPr/>
          <a:lstStyle/>
          <a:p>
            <a:fld id="{9C04465B-D954-46B6-AD53-D3E3F4F1E0F7}"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9C04465B-D954-46B6-AD53-D3E3F4F1E0F7}" type="slidenum">
              <a:rPr lang="en-US" smtClean="0"/>
              <a:pPr/>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66C34B71-E3DB-48BB-8A7B-77116533F9E6}" type="datetimeFigureOut">
              <a:rPr lang="en-US" smtClean="0"/>
              <a:pPr/>
              <a:t>11/14/2022</a:t>
            </a:fld>
            <a:endParaRPr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itle 3"/>
          <p:cNvSpPr>
            <a:spLocks noGrp="1"/>
          </p:cNvSpPr>
          <p:nvPr>
            <p:ph type="ctrTitle"/>
          </p:nvPr>
        </p:nvSpPr>
        <p:spPr/>
        <p:txBody>
          <a:bodyPr/>
          <a:lstStyle/>
          <a:p>
            <a:pPr eaLnBrk="1" hangingPunct="1"/>
            <a:r>
              <a:rPr lang="en-US" dirty="0"/>
              <a:t>Research Design</a:t>
            </a:r>
          </a:p>
        </p:txBody>
      </p:sp>
      <p:sp>
        <p:nvSpPr>
          <p:cNvPr id="24579" name="Subtitle 4"/>
          <p:cNvSpPr>
            <a:spLocks noGrp="1"/>
          </p:cNvSpPr>
          <p:nvPr>
            <p:ph type="subTitle" idx="1"/>
          </p:nvPr>
        </p:nvSpPr>
        <p:spPr/>
        <p:txBody>
          <a:bodyPr>
            <a:normAutofit/>
          </a:bodyPr>
          <a:lstStyle/>
          <a:p>
            <a:pPr eaLnBrk="1" fontAlgn="auto" hangingPunct="1">
              <a:spcAft>
                <a:spcPts val="0"/>
              </a:spcAft>
              <a:buFont typeface="Wingdings 2"/>
              <a:buNone/>
              <a:defRPr/>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Research questions </a:t>
            </a:r>
          </a:p>
        </p:txBody>
      </p:sp>
      <p:sp>
        <p:nvSpPr>
          <p:cNvPr id="3" name="Content Placeholder 2"/>
          <p:cNvSpPr>
            <a:spLocks noGrp="1"/>
          </p:cNvSpPr>
          <p:nvPr>
            <p:ph idx="1"/>
          </p:nvPr>
        </p:nvSpPr>
        <p:spPr/>
        <p:txBody>
          <a:bodyPr>
            <a:noAutofit/>
          </a:bodyPr>
          <a:lstStyle/>
          <a:p>
            <a:r>
              <a:rPr lang="en-US" sz="2400" dirty="0"/>
              <a:t>Research questions should be stated with explicit statement. It should be written in the form of interrogative questions. </a:t>
            </a:r>
            <a:endParaRPr lang="en-GB" sz="2400" dirty="0"/>
          </a:p>
          <a:p>
            <a:r>
              <a:rPr lang="en-GB" sz="2400" dirty="0"/>
              <a:t>Should be Presented as a question with the following words </a:t>
            </a:r>
          </a:p>
          <a:p>
            <a:pPr lvl="1"/>
            <a:r>
              <a:rPr lang="en-GB" sz="2400" dirty="0">
                <a:solidFill>
                  <a:srgbClr val="FF0000"/>
                </a:solidFill>
              </a:rPr>
              <a:t>How</a:t>
            </a:r>
            <a:r>
              <a:rPr lang="en-GB" sz="2400" dirty="0"/>
              <a:t> can we develop information system security framework?</a:t>
            </a:r>
          </a:p>
          <a:p>
            <a:pPr lvl="1"/>
            <a:r>
              <a:rPr lang="en-GB" sz="2400" dirty="0">
                <a:solidFill>
                  <a:srgbClr val="FF0000"/>
                </a:solidFill>
              </a:rPr>
              <a:t>What </a:t>
            </a:r>
            <a:r>
              <a:rPr lang="en-GB" sz="2400" dirty="0"/>
              <a:t>are the barriers for knowledge sharing in the workplace?</a:t>
            </a:r>
          </a:p>
          <a:p>
            <a:pPr lvl="1"/>
            <a:r>
              <a:rPr lang="en-GB" sz="2400" dirty="0">
                <a:solidFill>
                  <a:srgbClr val="FF0000"/>
                </a:solidFill>
              </a:rPr>
              <a:t>Why</a:t>
            </a:r>
            <a:r>
              <a:rPr lang="en-GB" sz="2400" dirty="0"/>
              <a:t>  is ERP system failed after implementation?</a:t>
            </a:r>
          </a:p>
          <a:p>
            <a:r>
              <a:rPr lang="en-GB" sz="2400" dirty="0"/>
              <a:t>Multiple research questions is possible but many questions is not a quality research design </a:t>
            </a:r>
          </a:p>
        </p:txBody>
      </p:sp>
    </p:spTree>
    <p:extLst>
      <p:ext uri="{BB962C8B-B14F-4D97-AF65-F5344CB8AC3E}">
        <p14:creationId xmlns:p14="http://schemas.microsoft.com/office/powerpoint/2010/main" val="351781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43670472"/>
              </p:ext>
            </p:extLst>
          </p:nvPr>
        </p:nvGraphicFramePr>
        <p:xfrm>
          <a:off x="381000" y="1524000"/>
          <a:ext cx="8001000" cy="4993450"/>
        </p:xfrm>
        <a:graphic>
          <a:graphicData uri="http://schemas.openxmlformats.org/drawingml/2006/table">
            <a:tbl>
              <a:tblPr firstRow="1" firstCol="1" bandRow="1">
                <a:tableStyleId>{5C22544A-7EE6-4342-B048-85BDC9FD1C3A}</a:tableStyleId>
              </a:tblPr>
              <a:tblGrid>
                <a:gridCol w="3522797">
                  <a:extLst>
                    <a:ext uri="{9D8B030D-6E8A-4147-A177-3AD203B41FA5}">
                      <a16:colId xmlns:a16="http://schemas.microsoft.com/office/drawing/2014/main" val="20000"/>
                    </a:ext>
                  </a:extLst>
                </a:gridCol>
                <a:gridCol w="4478203">
                  <a:extLst>
                    <a:ext uri="{9D8B030D-6E8A-4147-A177-3AD203B41FA5}">
                      <a16:colId xmlns:a16="http://schemas.microsoft.com/office/drawing/2014/main" val="20001"/>
                    </a:ext>
                  </a:extLst>
                </a:gridCol>
              </a:tblGrid>
              <a:tr h="635103">
                <a:tc>
                  <a:txBody>
                    <a:bodyPr/>
                    <a:lstStyle/>
                    <a:p>
                      <a:pPr marL="342900" marR="0" lvl="0" indent="-342900">
                        <a:lnSpc>
                          <a:spcPct val="107000"/>
                        </a:lnSpc>
                        <a:spcBef>
                          <a:spcPts val="0"/>
                        </a:spcBef>
                        <a:spcAft>
                          <a:spcPts val="2250"/>
                        </a:spcAft>
                        <a:buFont typeface="Symbol"/>
                        <a:buChar char=""/>
                      </a:pPr>
                      <a:r>
                        <a:rPr lang="en-US" sz="2400" dirty="0">
                          <a:effectLst/>
                        </a:rPr>
                        <a:t>Example research problem</a:t>
                      </a:r>
                      <a:endParaRPr lang="en-GB" sz="2400" dirty="0">
                        <a:effectLst/>
                        <a:latin typeface="Calibri"/>
                        <a:ea typeface="Calibri"/>
                        <a:cs typeface="Times New Roman"/>
                      </a:endParaRPr>
                    </a:p>
                  </a:txBody>
                  <a:tcPr marL="9525" marR="9525" marT="9525" marB="9525"/>
                </a:tc>
                <a:tc>
                  <a:txBody>
                    <a:bodyPr/>
                    <a:lstStyle/>
                    <a:p>
                      <a:pPr marL="0" marR="0">
                        <a:lnSpc>
                          <a:spcPct val="107000"/>
                        </a:lnSpc>
                        <a:spcBef>
                          <a:spcPts val="0"/>
                        </a:spcBef>
                        <a:spcAft>
                          <a:spcPts val="2250"/>
                        </a:spcAft>
                      </a:pPr>
                      <a:r>
                        <a:rPr lang="en-US" sz="2400">
                          <a:effectLst/>
                        </a:rPr>
                        <a:t>Example research question(s)</a:t>
                      </a:r>
                      <a:endParaRPr lang="en-GB" sz="2400">
                        <a:effectLst/>
                        <a:latin typeface="Calibri"/>
                        <a:ea typeface="Calibri"/>
                        <a:cs typeface="Times New Roman"/>
                      </a:endParaRPr>
                    </a:p>
                  </a:txBody>
                  <a:tcPr marL="9525" marR="9525" marT="9525" marB="9525"/>
                </a:tc>
                <a:extLst>
                  <a:ext uri="{0D108BD9-81ED-4DB2-BD59-A6C34878D82A}">
                    <a16:rowId xmlns:a16="http://schemas.microsoft.com/office/drawing/2014/main" val="10000"/>
                  </a:ext>
                </a:extLst>
              </a:tr>
              <a:tr h="1310596">
                <a:tc>
                  <a:txBody>
                    <a:bodyPr/>
                    <a:lstStyle/>
                    <a:p>
                      <a:pPr marL="90170" marR="0">
                        <a:lnSpc>
                          <a:spcPct val="107000"/>
                        </a:lnSpc>
                        <a:spcBef>
                          <a:spcPts val="0"/>
                        </a:spcBef>
                        <a:spcAft>
                          <a:spcPts val="2250"/>
                        </a:spcAft>
                      </a:pPr>
                      <a:r>
                        <a:rPr lang="en-US" sz="2400" dirty="0">
                          <a:effectLst/>
                        </a:rPr>
                        <a:t>The teachers at school X do not have the skills to recognize or properly guide gifted children in the classroom.</a:t>
                      </a:r>
                      <a:endParaRPr lang="en-GB" sz="2400" dirty="0">
                        <a:effectLst/>
                        <a:latin typeface="Calibri"/>
                        <a:ea typeface="Calibri"/>
                        <a:cs typeface="Times New Roman"/>
                      </a:endParaRPr>
                    </a:p>
                  </a:txBody>
                  <a:tcPr marL="9525" marR="9525" marT="9525" marB="9525"/>
                </a:tc>
                <a:tc>
                  <a:txBody>
                    <a:bodyPr/>
                    <a:lstStyle/>
                    <a:p>
                      <a:pPr marL="80645" marR="0">
                        <a:lnSpc>
                          <a:spcPct val="107000"/>
                        </a:lnSpc>
                        <a:spcBef>
                          <a:spcPts val="0"/>
                        </a:spcBef>
                        <a:spcAft>
                          <a:spcPts val="2250"/>
                        </a:spcAft>
                      </a:pPr>
                      <a:r>
                        <a:rPr lang="en-US" sz="2400" dirty="0">
                          <a:effectLst/>
                        </a:rPr>
                        <a:t>What practical techniques can teachers at school X use to better identify and guide gifted children?</a:t>
                      </a:r>
                      <a:endParaRPr lang="en-GB" sz="2400" dirty="0">
                        <a:effectLst/>
                        <a:latin typeface="Calibri"/>
                        <a:ea typeface="Calibri"/>
                        <a:cs typeface="Times New Roman"/>
                      </a:endParaRPr>
                    </a:p>
                  </a:txBody>
                  <a:tcPr marL="9525" marR="9525" marT="9525" marB="9525"/>
                </a:tc>
                <a:extLst>
                  <a:ext uri="{0D108BD9-81ED-4DB2-BD59-A6C34878D82A}">
                    <a16:rowId xmlns:a16="http://schemas.microsoft.com/office/drawing/2014/main" val="10001"/>
                  </a:ext>
                </a:extLst>
              </a:tr>
              <a:tr h="2169100">
                <a:tc>
                  <a:txBody>
                    <a:bodyPr/>
                    <a:lstStyle/>
                    <a:p>
                      <a:pPr marL="90170" marR="0">
                        <a:lnSpc>
                          <a:spcPct val="107000"/>
                        </a:lnSpc>
                        <a:spcBef>
                          <a:spcPts val="0"/>
                        </a:spcBef>
                        <a:spcAft>
                          <a:spcPts val="2250"/>
                        </a:spcAft>
                      </a:pPr>
                      <a:r>
                        <a:rPr lang="en-US" sz="2400" dirty="0">
                          <a:effectLst/>
                        </a:rPr>
                        <a:t>Knowledge sharing among academic</a:t>
                      </a:r>
                      <a:r>
                        <a:rPr lang="en-US" sz="2400" baseline="0" dirty="0">
                          <a:effectLst/>
                        </a:rPr>
                        <a:t> staff is very low and it affects the quality of teaching in the university </a:t>
                      </a:r>
                      <a:endParaRPr lang="en-GB" sz="2400" dirty="0">
                        <a:effectLst/>
                        <a:latin typeface="Calibri"/>
                        <a:ea typeface="Calibri"/>
                        <a:cs typeface="Times New Roman"/>
                      </a:endParaRPr>
                    </a:p>
                  </a:txBody>
                  <a:tcPr marL="9525" marR="9525" marT="9525" marB="9525"/>
                </a:tc>
                <a:tc>
                  <a:txBody>
                    <a:bodyPr/>
                    <a:lstStyle/>
                    <a:p>
                      <a:pPr marL="90170" marR="0">
                        <a:lnSpc>
                          <a:spcPct val="107000"/>
                        </a:lnSpc>
                        <a:spcBef>
                          <a:spcPts val="0"/>
                        </a:spcBef>
                        <a:spcAft>
                          <a:spcPts val="2250"/>
                        </a:spcAft>
                      </a:pPr>
                      <a:r>
                        <a:rPr lang="en-US" sz="2400" dirty="0">
                          <a:effectLst/>
                        </a:rPr>
                        <a:t>What are the factors that influence</a:t>
                      </a:r>
                      <a:r>
                        <a:rPr lang="en-US" sz="2400" baseline="0" dirty="0">
                          <a:effectLst/>
                        </a:rPr>
                        <a:t> the knowledge sharing behavior among academic staff to promote quality teaching?</a:t>
                      </a:r>
                    </a:p>
                    <a:p>
                      <a:pPr marL="90170" marR="0">
                        <a:lnSpc>
                          <a:spcPct val="107000"/>
                        </a:lnSpc>
                        <a:spcBef>
                          <a:spcPts val="0"/>
                        </a:spcBef>
                        <a:spcAft>
                          <a:spcPts val="2250"/>
                        </a:spcAft>
                      </a:pPr>
                      <a:endParaRPr lang="en-GB" sz="2400" dirty="0">
                        <a:effectLst/>
                        <a:latin typeface="Calibri"/>
                        <a:ea typeface="Calibri"/>
                        <a:cs typeface="Times New Roman"/>
                      </a:endParaRPr>
                    </a:p>
                  </a:txBody>
                  <a:tcPr marL="9525" marR="9525" marT="9525" marB="9525"/>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9275012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sz="4000" dirty="0">
                <a:solidFill>
                  <a:srgbClr val="002060"/>
                </a:solidFill>
              </a:rPr>
              <a:t>Can you mention some example of research questions in the information system?</a:t>
            </a:r>
          </a:p>
        </p:txBody>
      </p:sp>
      <p:sp>
        <p:nvSpPr>
          <p:cNvPr id="3" name="Content Placeholder 2"/>
          <p:cNvSpPr>
            <a:spLocks noGrp="1"/>
          </p:cNvSpPr>
          <p:nvPr>
            <p:ph type="subTitle" idx="1"/>
          </p:nvPr>
        </p:nvSpPr>
        <p:spPr/>
        <p:txBody>
          <a:bodyPr/>
          <a:lstStyle/>
          <a:p>
            <a:endParaRPr lang="en-GB" dirty="0"/>
          </a:p>
        </p:txBody>
      </p:sp>
    </p:spTree>
    <p:extLst>
      <p:ext uri="{BB962C8B-B14F-4D97-AF65-F5344CB8AC3E}">
        <p14:creationId xmlns:p14="http://schemas.microsoft.com/office/powerpoint/2010/main" val="2213219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Some examples </a:t>
            </a:r>
          </a:p>
        </p:txBody>
      </p:sp>
      <p:sp>
        <p:nvSpPr>
          <p:cNvPr id="3" name="Content Placeholder 2"/>
          <p:cNvSpPr>
            <a:spLocks noGrp="1"/>
          </p:cNvSpPr>
          <p:nvPr>
            <p:ph idx="1"/>
          </p:nvPr>
        </p:nvSpPr>
        <p:spPr/>
        <p:txBody>
          <a:bodyPr/>
          <a:lstStyle/>
          <a:p>
            <a:pPr marL="457200" indent="-457200">
              <a:buFont typeface="+mj-lt"/>
              <a:buAutoNum type="arabicPeriod"/>
            </a:pPr>
            <a:r>
              <a:rPr lang="en-US" dirty="0"/>
              <a:t>How do we design an information system security framework for X Company?</a:t>
            </a:r>
          </a:p>
          <a:p>
            <a:pPr marL="457200" indent="-457200">
              <a:buFont typeface="+mj-lt"/>
              <a:buAutoNum type="arabicPeriod"/>
            </a:pPr>
            <a:r>
              <a:rPr lang="en-US" dirty="0"/>
              <a:t>What is the impact of ICT on the organization structure?</a:t>
            </a:r>
          </a:p>
          <a:p>
            <a:pPr marL="457200" indent="-457200">
              <a:buFont typeface="+mj-lt"/>
              <a:buAutoNum type="arabicPeriod"/>
            </a:pPr>
            <a:r>
              <a:rPr lang="en-US" dirty="0"/>
              <a:t>What is the impact of information security threats on Company Y</a:t>
            </a:r>
          </a:p>
          <a:p>
            <a:pPr marL="457200" indent="-457200">
              <a:buFont typeface="+mj-lt"/>
              <a:buAutoNum type="arabicPeriod"/>
            </a:pPr>
            <a:r>
              <a:rPr lang="en-US" dirty="0"/>
              <a:t>What are the factors that influence knowledge sharing among students?</a:t>
            </a:r>
          </a:p>
          <a:p>
            <a:pPr marL="457200" indent="-457200">
              <a:buFont typeface="+mj-lt"/>
              <a:buAutoNum type="arabicPeriod"/>
            </a:pPr>
            <a:r>
              <a:rPr lang="en-US" dirty="0"/>
              <a:t>What is the level of information system maturity in Company Z?</a:t>
            </a:r>
          </a:p>
          <a:p>
            <a:pPr marL="457200" indent="-457200">
              <a:buFont typeface="+mj-lt"/>
              <a:buAutoNum type="arabicPeriod"/>
            </a:pPr>
            <a:r>
              <a:rPr lang="en-US" dirty="0"/>
              <a:t>How do we develop information system strategy for Company X?</a:t>
            </a:r>
          </a:p>
          <a:p>
            <a:pPr marL="457200" indent="-457200">
              <a:buFont typeface="+mj-lt"/>
              <a:buAutoNum type="arabicPeriod"/>
            </a:pPr>
            <a:r>
              <a:rPr lang="en-US" dirty="0"/>
              <a:t>How do we develop an information system for Company X</a:t>
            </a:r>
          </a:p>
          <a:p>
            <a:pPr marL="457200" indent="-457200">
              <a:buFont typeface="+mj-lt"/>
              <a:buAutoNum type="arabicPeriod"/>
            </a:pPr>
            <a:endParaRPr lang="en-US" dirty="0"/>
          </a:p>
          <a:p>
            <a:endParaRPr lang="en-GB" dirty="0"/>
          </a:p>
        </p:txBody>
      </p:sp>
    </p:spTree>
    <p:extLst>
      <p:ext uri="{BB962C8B-B14F-4D97-AF65-F5344CB8AC3E}">
        <p14:creationId xmlns:p14="http://schemas.microsoft.com/office/powerpoint/2010/main" val="3517933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Good Qualities of Research Questions  </a:t>
            </a:r>
          </a:p>
        </p:txBody>
      </p:sp>
      <p:sp>
        <p:nvSpPr>
          <p:cNvPr id="3" name="Content Placeholder 2"/>
          <p:cNvSpPr>
            <a:spLocks noGrp="1"/>
          </p:cNvSpPr>
          <p:nvPr>
            <p:ph idx="1"/>
          </p:nvPr>
        </p:nvSpPr>
        <p:spPr>
          <a:xfrm>
            <a:off x="304800" y="1676400"/>
            <a:ext cx="8153400" cy="4572000"/>
          </a:xfrm>
        </p:spPr>
        <p:txBody>
          <a:bodyPr>
            <a:normAutofit lnSpcReduction="10000"/>
          </a:bodyPr>
          <a:lstStyle/>
          <a:p>
            <a:pPr>
              <a:spcBef>
                <a:spcPts val="1200"/>
              </a:spcBef>
              <a:spcAft>
                <a:spcPts val="1200"/>
              </a:spcAft>
            </a:pPr>
            <a:r>
              <a:rPr lang="en-US" sz="2400" dirty="0"/>
              <a:t>Research statement written clearly</a:t>
            </a:r>
          </a:p>
          <a:p>
            <a:pPr>
              <a:spcBef>
                <a:spcPts val="1200"/>
              </a:spcBef>
              <a:spcAft>
                <a:spcPts val="1200"/>
              </a:spcAft>
            </a:pPr>
            <a:r>
              <a:rPr lang="en-US" sz="2400" dirty="0"/>
              <a:t>Problem stated in grammatically complete sentences.</a:t>
            </a:r>
          </a:p>
          <a:p>
            <a:pPr>
              <a:spcBef>
                <a:spcPts val="1200"/>
              </a:spcBef>
              <a:spcAft>
                <a:spcPts val="1200"/>
              </a:spcAft>
            </a:pPr>
            <a:r>
              <a:rPr lang="en-US" sz="2400" dirty="0"/>
              <a:t>Statement has potential for leading to important results.</a:t>
            </a:r>
          </a:p>
          <a:p>
            <a:pPr>
              <a:spcBef>
                <a:spcPts val="1200"/>
              </a:spcBef>
              <a:spcAft>
                <a:spcPts val="1200"/>
              </a:spcAft>
            </a:pPr>
            <a:r>
              <a:rPr lang="en-US" sz="2400" dirty="0"/>
              <a:t>The statement will lead to the analysis of data.</a:t>
            </a:r>
          </a:p>
          <a:p>
            <a:pPr>
              <a:spcBef>
                <a:spcPts val="1200"/>
              </a:spcBef>
              <a:spcAft>
                <a:spcPts val="1200"/>
              </a:spcAft>
            </a:pPr>
            <a:r>
              <a:rPr lang="en-US" sz="2400" dirty="0"/>
              <a:t>The problem is focused enough to lead to an answer with reasonable effort.</a:t>
            </a:r>
          </a:p>
          <a:p>
            <a:pPr>
              <a:spcBef>
                <a:spcPts val="1200"/>
              </a:spcBef>
              <a:spcAft>
                <a:spcPts val="1200"/>
              </a:spcAft>
            </a:pPr>
            <a:r>
              <a:rPr lang="en-US" sz="2400" dirty="0"/>
              <a:t>Be sure that the topic chosen is neither too vague nor too broad in scope.</a:t>
            </a:r>
          </a:p>
          <a:p>
            <a:pPr>
              <a:spcBef>
                <a:spcPts val="1200"/>
              </a:spcBef>
              <a:spcAft>
                <a:spcPts val="1200"/>
              </a:spcAft>
            </a:pPr>
            <a:endParaRPr 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Research objective </a:t>
            </a:r>
          </a:p>
        </p:txBody>
      </p:sp>
      <p:sp>
        <p:nvSpPr>
          <p:cNvPr id="3" name="Content Placeholder 2"/>
          <p:cNvSpPr>
            <a:spLocks noGrp="1"/>
          </p:cNvSpPr>
          <p:nvPr>
            <p:ph idx="1"/>
          </p:nvPr>
        </p:nvSpPr>
        <p:spPr/>
        <p:txBody>
          <a:bodyPr>
            <a:normAutofit/>
          </a:bodyPr>
          <a:lstStyle/>
          <a:p>
            <a:r>
              <a:rPr lang="en-US" sz="3200" dirty="0"/>
              <a:t>Research objectives are the end result of the research process.</a:t>
            </a:r>
          </a:p>
          <a:p>
            <a:r>
              <a:rPr lang="en-US" sz="3200" dirty="0"/>
              <a:t>It is the output of the research</a:t>
            </a:r>
          </a:p>
          <a:p>
            <a:r>
              <a:rPr lang="en-US" sz="3200" dirty="0"/>
              <a:t>Do you develop a theory, an artifact or description of a unknown phenomena </a:t>
            </a:r>
          </a:p>
          <a:p>
            <a:r>
              <a:rPr lang="en-US" sz="3200" dirty="0"/>
              <a:t>Research objectives indicates the value of your research to the target audience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p>
        </p:txBody>
      </p:sp>
      <p:sp>
        <p:nvSpPr>
          <p:cNvPr id="3" name="Content Placeholder 2"/>
          <p:cNvSpPr>
            <a:spLocks noGrp="1"/>
          </p:cNvSpPr>
          <p:nvPr>
            <p:ph idx="1"/>
          </p:nvPr>
        </p:nvSpPr>
        <p:spPr/>
        <p:txBody>
          <a:bodyPr/>
          <a:lstStyle/>
          <a:p>
            <a:pPr marL="457200" indent="-457200"/>
            <a:r>
              <a:rPr lang="en-US" dirty="0">
                <a:solidFill>
                  <a:srgbClr val="C00000"/>
                </a:solidFill>
              </a:rPr>
              <a:t>RQ</a:t>
            </a:r>
          </a:p>
          <a:p>
            <a:pPr lvl="1" indent="-342900"/>
            <a:r>
              <a:rPr lang="en-US" dirty="0"/>
              <a:t>How do we design an information system security framework for X Company?</a:t>
            </a:r>
          </a:p>
          <a:p>
            <a:pPr marL="457200" indent="-457200"/>
            <a:r>
              <a:rPr lang="en-US" dirty="0">
                <a:solidFill>
                  <a:srgbClr val="C00000"/>
                </a:solidFill>
              </a:rPr>
              <a:t>Objective</a:t>
            </a:r>
          </a:p>
          <a:p>
            <a:pPr marL="754380" lvl="1" indent="-457200"/>
            <a:r>
              <a:rPr lang="en-US" dirty="0"/>
              <a:t>To develop an information system security framework for X Company</a:t>
            </a:r>
          </a:p>
          <a:p>
            <a:pPr marL="754380" lvl="1" indent="-457200"/>
            <a:r>
              <a:rPr lang="en-US" dirty="0">
                <a:solidFill>
                  <a:srgbClr val="C00000"/>
                </a:solidFill>
              </a:rPr>
              <a:t>RQ</a:t>
            </a:r>
          </a:p>
          <a:p>
            <a:pPr indent="-342900"/>
            <a:r>
              <a:rPr lang="en-US" dirty="0"/>
              <a:t>What is the impact of ICT on the organization structure?</a:t>
            </a:r>
          </a:p>
          <a:p>
            <a:pPr indent="-342900"/>
            <a:r>
              <a:rPr lang="en-US" dirty="0">
                <a:solidFill>
                  <a:srgbClr val="C00000"/>
                </a:solidFill>
              </a:rPr>
              <a:t>Objective</a:t>
            </a:r>
          </a:p>
          <a:p>
            <a:pPr lvl="1" indent="-342900"/>
            <a:r>
              <a:rPr lang="en-US" dirty="0"/>
              <a:t>To explore the impacts of ICT on the organization structure</a:t>
            </a:r>
          </a:p>
          <a:p>
            <a:endParaRPr lang="en-GB" dirty="0"/>
          </a:p>
        </p:txBody>
      </p:sp>
    </p:spTree>
    <p:extLst>
      <p:ext uri="{BB962C8B-B14F-4D97-AF65-F5344CB8AC3E}">
        <p14:creationId xmlns:p14="http://schemas.microsoft.com/office/powerpoint/2010/main" val="3976244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5800" y="1447800"/>
            <a:ext cx="7543800" cy="3051175"/>
          </a:xfrm>
        </p:spPr>
        <p:txBody>
          <a:bodyPr/>
          <a:lstStyle/>
          <a:p>
            <a:pPr algn="ctr"/>
            <a:r>
              <a:rPr lang="en-GB" sz="4800" dirty="0"/>
              <a:t>Discuss and write three research questions and the respective research objectives? </a:t>
            </a:r>
          </a:p>
        </p:txBody>
      </p:sp>
      <p:sp>
        <p:nvSpPr>
          <p:cNvPr id="5" name="Subtitle 4"/>
          <p:cNvSpPr>
            <a:spLocks noGrp="1"/>
          </p:cNvSpPr>
          <p:nvPr>
            <p:ph type="subTitle" idx="1"/>
          </p:nvPr>
        </p:nvSpPr>
        <p:spPr/>
        <p:txBody>
          <a:bodyPr/>
          <a:lstStyle/>
          <a:p>
            <a:endParaRPr lang="en-GB"/>
          </a:p>
        </p:txBody>
      </p:sp>
    </p:spTree>
    <p:extLst>
      <p:ext uri="{BB962C8B-B14F-4D97-AF65-F5344CB8AC3E}">
        <p14:creationId xmlns:p14="http://schemas.microsoft.com/office/powerpoint/2010/main" val="2704218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Hypothesis </a:t>
            </a:r>
          </a:p>
        </p:txBody>
      </p:sp>
      <p:sp>
        <p:nvSpPr>
          <p:cNvPr id="3" name="Content Placeholder 2"/>
          <p:cNvSpPr>
            <a:spLocks noGrp="1"/>
          </p:cNvSpPr>
          <p:nvPr>
            <p:ph idx="1"/>
          </p:nvPr>
        </p:nvSpPr>
        <p:spPr/>
        <p:txBody>
          <a:bodyPr>
            <a:normAutofit lnSpcReduction="10000"/>
          </a:bodyPr>
          <a:lstStyle/>
          <a:p>
            <a:r>
              <a:rPr lang="en-US" dirty="0"/>
              <a:t>It is a tentative solution of the problem </a:t>
            </a:r>
          </a:p>
          <a:p>
            <a:r>
              <a:rPr lang="en-US" dirty="0"/>
              <a:t>It guides the researcher in data collection and data analysis process</a:t>
            </a:r>
          </a:p>
          <a:p>
            <a:r>
              <a:rPr lang="en-US" dirty="0"/>
              <a:t>For the above questions </a:t>
            </a:r>
          </a:p>
          <a:p>
            <a:pPr lvl="1"/>
            <a:r>
              <a:rPr lang="en-US" dirty="0"/>
              <a:t>What is the impact of ICT on the organization structure </a:t>
            </a:r>
          </a:p>
          <a:p>
            <a:r>
              <a:rPr lang="en-US" dirty="0"/>
              <a:t>You can have a hypothesis like this ..</a:t>
            </a:r>
          </a:p>
          <a:p>
            <a:pPr lvl="1"/>
            <a:r>
              <a:rPr lang="en-US" dirty="0">
                <a:solidFill>
                  <a:srgbClr val="C00000"/>
                </a:solidFill>
              </a:rPr>
              <a:t>Introduction of ICT in the organization will bring flat organizational structure </a:t>
            </a:r>
          </a:p>
          <a:p>
            <a:r>
              <a:rPr lang="en-US" dirty="0"/>
              <a:t>Here the researcher collects data about level of ICT penetration in the organization and the organizational structural change </a:t>
            </a:r>
          </a:p>
          <a:p>
            <a:r>
              <a:rPr lang="en-US" dirty="0"/>
              <a:t>Compare the pattern of empirical data collected from field to your hypothesis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E424C-432C-4A6E-B559-6948D125B14E}"/>
              </a:ext>
            </a:extLst>
          </p:cNvPr>
          <p:cNvSpPr>
            <a:spLocks noGrp="1"/>
          </p:cNvSpPr>
          <p:nvPr>
            <p:ph type="title"/>
          </p:nvPr>
        </p:nvSpPr>
        <p:spPr/>
        <p:txBody>
          <a:bodyPr/>
          <a:lstStyle/>
          <a:p>
            <a:r>
              <a:rPr lang="en-US" sz="3200" dirty="0"/>
              <a:t>Conceptual framework on Usage of Internet Banking Services </a:t>
            </a:r>
          </a:p>
        </p:txBody>
      </p:sp>
      <p:sp>
        <p:nvSpPr>
          <p:cNvPr id="3" name="Slide Number Placeholder 2">
            <a:extLst>
              <a:ext uri="{FF2B5EF4-FFF2-40B4-BE49-F238E27FC236}">
                <a16:creationId xmlns:a16="http://schemas.microsoft.com/office/drawing/2014/main" id="{16FE3A32-3982-47CA-9391-87A67704F59C}"/>
              </a:ext>
            </a:extLst>
          </p:cNvPr>
          <p:cNvSpPr>
            <a:spLocks noGrp="1"/>
          </p:cNvSpPr>
          <p:nvPr>
            <p:ph type="sldNum" sz="quarter" idx="12"/>
          </p:nvPr>
        </p:nvSpPr>
        <p:spPr/>
        <p:txBody>
          <a:bodyPr/>
          <a:lstStyle/>
          <a:p>
            <a:fld id="{B6F15528-21DE-4FAA-801E-634DDDAF4B2B}" type="slidenum">
              <a:rPr lang="en-US" smtClean="0"/>
              <a:pPr/>
              <a:t>19</a:t>
            </a:fld>
            <a:endParaRPr lang="en-US"/>
          </a:p>
        </p:txBody>
      </p:sp>
      <p:pic>
        <p:nvPicPr>
          <p:cNvPr id="4" name="Picture 3">
            <a:extLst>
              <a:ext uri="{FF2B5EF4-FFF2-40B4-BE49-F238E27FC236}">
                <a16:creationId xmlns:a16="http://schemas.microsoft.com/office/drawing/2014/main" id="{274B8B22-F589-4D32-9920-B7D852102FCF}"/>
              </a:ext>
            </a:extLst>
          </p:cNvPr>
          <p:cNvPicPr>
            <a:picLocks noChangeAspect="1"/>
          </p:cNvPicPr>
          <p:nvPr/>
        </p:nvPicPr>
        <p:blipFill rotWithShape="1">
          <a:blip r:embed="rId2" cstate="print"/>
          <a:srcRect l="31666" t="27767" r="31667" b="24803"/>
          <a:stretch/>
        </p:blipFill>
        <p:spPr>
          <a:xfrm>
            <a:off x="628650" y="1447799"/>
            <a:ext cx="7448550" cy="5417127"/>
          </a:xfrm>
          <a:prstGeom prst="rect">
            <a:avLst/>
          </a:prstGeom>
        </p:spPr>
      </p:pic>
      <p:sp>
        <p:nvSpPr>
          <p:cNvPr id="5" name="Line Callout 1 4"/>
          <p:cNvSpPr/>
          <p:nvPr/>
        </p:nvSpPr>
        <p:spPr>
          <a:xfrm>
            <a:off x="3383147" y="1657965"/>
            <a:ext cx="4465453" cy="932835"/>
          </a:xfrm>
          <a:prstGeom prst="borderCallout1">
            <a:avLst>
              <a:gd name="adj1" fmla="val 45476"/>
              <a:gd name="adj2" fmla="val -1067"/>
              <a:gd name="adj3" fmla="val 81707"/>
              <a:gd name="adj4" fmla="val -759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Hypothesis</a:t>
            </a:r>
          </a:p>
          <a:p>
            <a:pPr algn="ctr"/>
            <a:r>
              <a:rPr lang="en-GB" dirty="0">
                <a:solidFill>
                  <a:srgbClr val="C00000"/>
                </a:solidFill>
              </a:rPr>
              <a:t>Relative advantage increases users’ intention to use Internet Banking Services  </a:t>
            </a:r>
          </a:p>
        </p:txBody>
      </p:sp>
      <p:sp>
        <p:nvSpPr>
          <p:cNvPr id="6" name="Right Arrow 5"/>
          <p:cNvSpPr/>
          <p:nvPr/>
        </p:nvSpPr>
        <p:spPr>
          <a:xfrm rot="2787288" flipV="1">
            <a:off x="2303450" y="2756149"/>
            <a:ext cx="2165786" cy="2737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314009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p:cNvSpPr>
            <a:spLocks noGrp="1"/>
          </p:cNvSpPr>
          <p:nvPr>
            <p:ph type="title"/>
          </p:nvPr>
        </p:nvSpPr>
        <p:spPr/>
        <p:txBody>
          <a:bodyPr>
            <a:normAutofit/>
          </a:bodyPr>
          <a:lstStyle/>
          <a:p>
            <a:pPr eaLnBrk="1" hangingPunct="1"/>
            <a:r>
              <a:rPr lang="en-US" sz="4400" i="1" dirty="0">
                <a:solidFill>
                  <a:srgbClr val="7B9899"/>
                </a:solidFill>
              </a:rPr>
              <a:t>Research Process </a:t>
            </a:r>
            <a:endParaRPr lang="en-US" sz="4400" dirty="0">
              <a:solidFill>
                <a:srgbClr val="7B9899"/>
              </a:solidFill>
            </a:endParaRPr>
          </a:p>
        </p:txBody>
      </p:sp>
      <p:sp>
        <p:nvSpPr>
          <p:cNvPr id="82947" name="Content Placeholder 2"/>
          <p:cNvSpPr>
            <a:spLocks noGrp="1"/>
          </p:cNvSpPr>
          <p:nvPr>
            <p:ph idx="1"/>
          </p:nvPr>
        </p:nvSpPr>
        <p:spPr/>
        <p:txBody>
          <a:bodyPr>
            <a:normAutofit/>
          </a:bodyPr>
          <a:lstStyle/>
          <a:p>
            <a:pPr eaLnBrk="1" hangingPunct="1"/>
            <a:r>
              <a:rPr lang="en-US" dirty="0"/>
              <a:t>It is the entire design of the research project</a:t>
            </a:r>
          </a:p>
          <a:p>
            <a:pPr eaLnBrk="1" hangingPunct="1"/>
            <a:r>
              <a:rPr lang="en-US" dirty="0"/>
              <a:t>It is said as the research proposal </a:t>
            </a:r>
          </a:p>
          <a:p>
            <a:pPr eaLnBrk="1" hangingPunct="1"/>
            <a:r>
              <a:rPr lang="en-US" dirty="0"/>
              <a:t>It involves deciding on all aspects of the research process </a:t>
            </a:r>
          </a:p>
          <a:p>
            <a:pPr eaLnBrk="1" hangingPunct="1"/>
            <a:r>
              <a:rPr lang="en-US" dirty="0"/>
              <a:t>That includes </a:t>
            </a:r>
          </a:p>
          <a:p>
            <a:pPr lvl="1"/>
            <a:r>
              <a:rPr lang="en-US" dirty="0"/>
              <a:t>Philosophical assumption </a:t>
            </a:r>
          </a:p>
          <a:p>
            <a:pPr lvl="1"/>
            <a:r>
              <a:rPr lang="en-US" dirty="0"/>
              <a:t>Research method</a:t>
            </a:r>
          </a:p>
          <a:p>
            <a:pPr lvl="1"/>
            <a:r>
              <a:rPr lang="en-US" dirty="0"/>
              <a:t>Data collection techniques </a:t>
            </a:r>
          </a:p>
          <a:p>
            <a:pPr lvl="1"/>
            <a:r>
              <a:rPr lang="en-US" dirty="0"/>
              <a:t>Data analysis</a:t>
            </a:r>
          </a:p>
          <a:p>
            <a:pPr lvl="1"/>
            <a:r>
              <a:rPr lang="en-US" dirty="0"/>
              <a:t>Publication outlet if possible </a:t>
            </a:r>
          </a:p>
          <a:p>
            <a:pPr eaLnBrk="1" hangingPunct="1"/>
            <a:r>
              <a:rPr lang="en-US" dirty="0"/>
              <a:t>It matters to get your proposal accepted or rejected</a:t>
            </a:r>
          </a:p>
          <a:p>
            <a:pPr eaLnBrk="1" hangingPunct="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sz="4400" dirty="0">
                <a:solidFill>
                  <a:srgbClr val="0070C0"/>
                </a:solidFill>
              </a:rPr>
              <a:t>Discuss why hypothesis is important in your research?</a:t>
            </a:r>
          </a:p>
        </p:txBody>
      </p:sp>
      <p:sp>
        <p:nvSpPr>
          <p:cNvPr id="4" name="Subtitle 3"/>
          <p:cNvSpPr>
            <a:spLocks noGrp="1"/>
          </p:cNvSpPr>
          <p:nvPr>
            <p:ph type="subTitle" idx="1"/>
          </p:nvPr>
        </p:nvSpPr>
        <p:spPr/>
        <p:txBody>
          <a:bodyPr/>
          <a:lstStyle/>
          <a:p>
            <a:endParaRPr lang="en-GB"/>
          </a:p>
        </p:txBody>
      </p:sp>
    </p:spTree>
    <p:extLst>
      <p:ext uri="{BB962C8B-B14F-4D97-AF65-F5344CB8AC3E}">
        <p14:creationId xmlns:p14="http://schemas.microsoft.com/office/powerpoint/2010/main" val="1503037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Rectangle 2"/>
          <p:cNvSpPr>
            <a:spLocks noGrp="1" noChangeArrowheads="1"/>
          </p:cNvSpPr>
          <p:nvPr>
            <p:ph type="ctrTitle"/>
          </p:nvPr>
        </p:nvSpPr>
        <p:spPr/>
        <p:txBody>
          <a:bodyPr/>
          <a:lstStyle/>
          <a:p>
            <a:pPr eaLnBrk="1" hangingPunct="1"/>
            <a:r>
              <a:rPr lang="en-US"/>
              <a:t>Literature Review</a:t>
            </a:r>
          </a:p>
        </p:txBody>
      </p:sp>
      <p:sp>
        <p:nvSpPr>
          <p:cNvPr id="57347" name="Subtitle 3"/>
          <p:cNvSpPr>
            <a:spLocks noGrp="1"/>
          </p:cNvSpPr>
          <p:nvPr>
            <p:ph type="subTitle" idx="1"/>
          </p:nvPr>
        </p:nvSpPr>
        <p:spPr/>
        <p:txBody>
          <a:bodyPr>
            <a:normAutofit/>
          </a:bodyPr>
          <a:lstStyle/>
          <a:p>
            <a:pPr eaLnBrk="1" fontAlgn="auto" hangingPunct="1">
              <a:spcAft>
                <a:spcPts val="0"/>
              </a:spcAft>
              <a:buFont typeface="Wingdings 2"/>
              <a:buNone/>
              <a:defRPr/>
            </a:pPr>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normAutofit fontScale="90000"/>
          </a:bodyPr>
          <a:lstStyle/>
          <a:p>
            <a:pPr algn="ctr"/>
            <a:r>
              <a:rPr lang="en-GB" sz="3600"/>
              <a:t>Purpose of the literature review (Rudestam and Newton)</a:t>
            </a:r>
            <a:endParaRPr lang="en-US" sz="3600"/>
          </a:p>
        </p:txBody>
      </p:sp>
      <p:sp>
        <p:nvSpPr>
          <p:cNvPr id="4099" name="Subtitle 2"/>
          <p:cNvSpPr>
            <a:spLocks noGrp="1"/>
          </p:cNvSpPr>
          <p:nvPr>
            <p:ph idx="1"/>
          </p:nvPr>
        </p:nvSpPr>
        <p:spPr/>
        <p:txBody>
          <a:bodyPr>
            <a:normAutofit/>
          </a:bodyPr>
          <a:lstStyle/>
          <a:p>
            <a:pPr algn="l">
              <a:buFont typeface="Wingdings" pitchFamily="2" charset="2"/>
              <a:buChar char="Ø"/>
            </a:pPr>
            <a:r>
              <a:rPr lang="en-GB" sz="2800" dirty="0"/>
              <a:t>To provide a context for your study</a:t>
            </a:r>
          </a:p>
          <a:p>
            <a:pPr algn="l">
              <a:buFont typeface="Wingdings" pitchFamily="2" charset="2"/>
              <a:buChar char="Ø"/>
            </a:pPr>
            <a:r>
              <a:rPr lang="en-GB" sz="2800" dirty="0"/>
              <a:t>To explain the importance of your study</a:t>
            </a:r>
          </a:p>
          <a:p>
            <a:pPr algn="l">
              <a:buFont typeface="Wingdings" pitchFamily="2" charset="2"/>
              <a:buChar char="Ø"/>
            </a:pPr>
            <a:r>
              <a:rPr lang="en-GB" sz="2800" dirty="0"/>
              <a:t>To explain the timeliness of your study</a:t>
            </a:r>
          </a:p>
          <a:p>
            <a:pPr algn="l">
              <a:buFont typeface="Wingdings" pitchFamily="2" charset="2"/>
              <a:buChar char="Ø"/>
            </a:pPr>
            <a:r>
              <a:rPr lang="en-GB" sz="2800" dirty="0"/>
              <a:t>To clarify the relationship between your study and previous work in the field</a:t>
            </a:r>
          </a:p>
          <a:p>
            <a:pPr algn="l">
              <a:buFont typeface="Wingdings" pitchFamily="2" charset="2"/>
              <a:buChar char="Ø"/>
            </a:pPr>
            <a:r>
              <a:rPr lang="en-GB" sz="2800" dirty="0"/>
              <a:t>To demonstrate that your study is worthwhile and distinctive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457200" y="274638"/>
            <a:ext cx="8229600" cy="868362"/>
          </a:xfrm>
        </p:spPr>
        <p:txBody>
          <a:bodyPr/>
          <a:lstStyle/>
          <a:p>
            <a:pPr eaLnBrk="1" hangingPunct="1"/>
            <a:r>
              <a:rPr lang="en-US" dirty="0">
                <a:solidFill>
                  <a:srgbClr val="7B9899"/>
                </a:solidFill>
              </a:rPr>
              <a:t>Literature Review ….</a:t>
            </a:r>
          </a:p>
        </p:txBody>
      </p:sp>
      <p:sp>
        <p:nvSpPr>
          <p:cNvPr id="98307" name="Rectangle 3"/>
          <p:cNvSpPr>
            <a:spLocks noGrp="1" noChangeArrowheads="1"/>
          </p:cNvSpPr>
          <p:nvPr>
            <p:ph idx="1"/>
          </p:nvPr>
        </p:nvSpPr>
        <p:spPr/>
        <p:txBody>
          <a:bodyPr>
            <a:normAutofit fontScale="77500" lnSpcReduction="20000"/>
          </a:bodyPr>
          <a:lstStyle/>
          <a:p>
            <a:pPr marL="290513" indent="-290513" eaLnBrk="1" hangingPunct="1">
              <a:lnSpc>
                <a:spcPct val="110000"/>
              </a:lnSpc>
              <a:spcBef>
                <a:spcPts val="1200"/>
              </a:spcBef>
              <a:spcAft>
                <a:spcPts val="600"/>
              </a:spcAft>
            </a:pPr>
            <a:r>
              <a:rPr lang="en-US" sz="3000" dirty="0">
                <a:latin typeface="Times New Roman" pitchFamily="18" charset="0"/>
                <a:cs typeface="Times New Roman" pitchFamily="18" charset="0"/>
              </a:rPr>
              <a:t>offer new ideas, perspectives, and approaches to your research </a:t>
            </a:r>
          </a:p>
          <a:p>
            <a:pPr marL="290513" indent="-290513" eaLnBrk="1" hangingPunct="1">
              <a:lnSpc>
                <a:spcPct val="110000"/>
              </a:lnSpc>
              <a:spcBef>
                <a:spcPts val="1200"/>
              </a:spcBef>
              <a:spcAft>
                <a:spcPts val="600"/>
              </a:spcAft>
            </a:pPr>
            <a:r>
              <a:rPr lang="en-US" sz="3000" dirty="0">
                <a:latin typeface="Times New Roman" pitchFamily="18" charset="0"/>
                <a:cs typeface="Times New Roman" pitchFamily="18" charset="0"/>
              </a:rPr>
              <a:t>Help to know researchers who worked in your research area for advice or contact</a:t>
            </a:r>
          </a:p>
          <a:p>
            <a:pPr marL="290513" indent="-290513" eaLnBrk="1" hangingPunct="1">
              <a:lnSpc>
                <a:spcPct val="110000"/>
              </a:lnSpc>
              <a:spcBef>
                <a:spcPts val="1200"/>
              </a:spcBef>
              <a:spcAft>
                <a:spcPts val="600"/>
              </a:spcAft>
            </a:pPr>
            <a:r>
              <a:rPr lang="en-US" sz="3000" dirty="0">
                <a:latin typeface="Times New Roman" pitchFamily="18" charset="0"/>
                <a:cs typeface="Times New Roman" pitchFamily="18" charset="0"/>
              </a:rPr>
              <a:t>Inform methodological and design issues used by others </a:t>
            </a:r>
          </a:p>
          <a:p>
            <a:pPr marL="290513" indent="-290513" eaLnBrk="1" hangingPunct="1">
              <a:lnSpc>
                <a:spcPct val="110000"/>
              </a:lnSpc>
              <a:spcBef>
                <a:spcPts val="1200"/>
              </a:spcBef>
              <a:spcAft>
                <a:spcPts val="600"/>
              </a:spcAft>
            </a:pPr>
            <a:r>
              <a:rPr lang="en-US" sz="3000" dirty="0">
                <a:latin typeface="Times New Roman" pitchFamily="18" charset="0"/>
                <a:cs typeface="Times New Roman" pitchFamily="18" charset="0"/>
              </a:rPr>
              <a:t>Indicate sources of data which are not known to you </a:t>
            </a:r>
          </a:p>
          <a:p>
            <a:pPr marL="290513" indent="-290513">
              <a:lnSpc>
                <a:spcPct val="110000"/>
              </a:lnSpc>
              <a:spcBef>
                <a:spcPts val="1200"/>
              </a:spcBef>
              <a:spcAft>
                <a:spcPts val="600"/>
              </a:spcAft>
              <a:buFont typeface="Wingdings 2"/>
              <a:buChar char=""/>
              <a:defRPr/>
            </a:pPr>
            <a:r>
              <a:rPr lang="en-US" sz="3000" dirty="0">
                <a:latin typeface="Times New Roman" pitchFamily="18" charset="0"/>
                <a:cs typeface="Times New Roman" pitchFamily="18" charset="0"/>
              </a:rPr>
              <a:t>Introduce you with measurement tools  dealing with problem situations </a:t>
            </a:r>
          </a:p>
          <a:p>
            <a:pPr marL="290513" indent="-290513">
              <a:lnSpc>
                <a:spcPct val="110000"/>
              </a:lnSpc>
              <a:spcBef>
                <a:spcPts val="1200"/>
              </a:spcBef>
              <a:spcAft>
                <a:spcPts val="600"/>
              </a:spcAft>
              <a:buFont typeface="Wingdings 2"/>
              <a:buChar char=""/>
              <a:defRPr/>
            </a:pPr>
            <a:r>
              <a:rPr lang="en-US" sz="3000" dirty="0">
                <a:latin typeface="Times New Roman" pitchFamily="18" charset="0"/>
                <a:cs typeface="Times New Roman" pitchFamily="18" charset="0"/>
              </a:rPr>
              <a:t>Help to develop your argumentation and  analytical skills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sz="4800" dirty="0"/>
              <a:t>What are possible problems on your research quality if you do research without literature review? </a:t>
            </a:r>
          </a:p>
        </p:txBody>
      </p:sp>
    </p:spTree>
    <p:extLst>
      <p:ext uri="{BB962C8B-B14F-4D97-AF65-F5344CB8AC3E}">
        <p14:creationId xmlns:p14="http://schemas.microsoft.com/office/powerpoint/2010/main" val="1194401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457200" y="274638"/>
            <a:ext cx="8229600" cy="792162"/>
          </a:xfrm>
        </p:spPr>
        <p:txBody>
          <a:bodyPr>
            <a:normAutofit fontScale="90000"/>
          </a:bodyPr>
          <a:lstStyle/>
          <a:p>
            <a:pPr eaLnBrk="1" hangingPunct="1"/>
            <a:r>
              <a:rPr lang="en-US">
                <a:solidFill>
                  <a:srgbClr val="7B9899"/>
                </a:solidFill>
              </a:rPr>
              <a:t>Sources for Literature Review</a:t>
            </a:r>
          </a:p>
        </p:txBody>
      </p:sp>
      <p:sp>
        <p:nvSpPr>
          <p:cNvPr id="100355" name="Rectangle 3"/>
          <p:cNvSpPr>
            <a:spLocks noGrp="1" noChangeArrowheads="1"/>
          </p:cNvSpPr>
          <p:nvPr>
            <p:ph idx="1"/>
          </p:nvPr>
        </p:nvSpPr>
        <p:spPr>
          <a:xfrm>
            <a:off x="457200" y="1295400"/>
            <a:ext cx="8001000" cy="4525963"/>
          </a:xfrm>
        </p:spPr>
        <p:txBody>
          <a:bodyPr>
            <a:normAutofit fontScale="85000" lnSpcReduction="10000"/>
          </a:bodyPr>
          <a:lstStyle/>
          <a:p>
            <a:pPr eaLnBrk="1" hangingPunct="1">
              <a:lnSpc>
                <a:spcPct val="110000"/>
              </a:lnSpc>
              <a:spcBef>
                <a:spcPts val="1200"/>
              </a:spcBef>
            </a:pPr>
            <a:r>
              <a:rPr lang="en-US" sz="2800" dirty="0"/>
              <a:t>Journal articles published in the last five years, old last 10  years.</a:t>
            </a:r>
          </a:p>
          <a:p>
            <a:pPr eaLnBrk="1" hangingPunct="1">
              <a:lnSpc>
                <a:spcPct val="110000"/>
              </a:lnSpc>
              <a:spcBef>
                <a:spcPts val="1200"/>
              </a:spcBef>
            </a:pPr>
            <a:r>
              <a:rPr lang="en-US" sz="2800" dirty="0"/>
              <a:t>Internet websites. You find more than 76 billion articles on Internet. </a:t>
            </a:r>
          </a:p>
          <a:p>
            <a:pPr eaLnBrk="1" hangingPunct="1">
              <a:lnSpc>
                <a:spcPct val="110000"/>
              </a:lnSpc>
              <a:spcBef>
                <a:spcPts val="1200"/>
              </a:spcBef>
            </a:pPr>
            <a:r>
              <a:rPr lang="en-US" sz="2800" dirty="0"/>
              <a:t>Not recommended to use books but only for elaboration purpose </a:t>
            </a:r>
          </a:p>
          <a:p>
            <a:pPr eaLnBrk="1" hangingPunct="1">
              <a:lnSpc>
                <a:spcPct val="110000"/>
              </a:lnSpc>
              <a:spcBef>
                <a:spcPts val="1200"/>
              </a:spcBef>
            </a:pPr>
            <a:r>
              <a:rPr lang="en-US" sz="2800" dirty="0"/>
              <a:t>Libraries which contains collection of different literatures</a:t>
            </a:r>
          </a:p>
          <a:p>
            <a:pPr eaLnBrk="1" hangingPunct="1">
              <a:lnSpc>
                <a:spcPct val="110000"/>
              </a:lnSpc>
              <a:spcBef>
                <a:spcPts val="1200"/>
              </a:spcBef>
            </a:pPr>
            <a:r>
              <a:rPr lang="en-US" sz="2800" dirty="0"/>
              <a:t>References of articles being reviewed</a:t>
            </a:r>
          </a:p>
          <a:p>
            <a:pPr eaLnBrk="1" hangingPunct="1">
              <a:lnSpc>
                <a:spcPct val="110000"/>
              </a:lnSpc>
              <a:spcBef>
                <a:spcPts val="1200"/>
              </a:spcBef>
            </a:pPr>
            <a:r>
              <a:rPr lang="en-US" sz="2800" dirty="0"/>
              <a:t>Indexes and abstracts in your discipline such as computer science indexes.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3"/>
          <p:cNvSpPr>
            <a:spLocks noGrp="1"/>
          </p:cNvSpPr>
          <p:nvPr>
            <p:ph type="title"/>
          </p:nvPr>
        </p:nvSpPr>
        <p:spPr>
          <a:xfrm>
            <a:off x="762000" y="332657"/>
            <a:ext cx="7620000" cy="1008112"/>
          </a:xfrm>
        </p:spPr>
        <p:txBody>
          <a:bodyPr>
            <a:normAutofit fontScale="90000"/>
          </a:bodyPr>
          <a:lstStyle/>
          <a:p>
            <a:pPr algn="ctr"/>
            <a:r>
              <a:rPr lang="en-GB" dirty="0"/>
              <a:t>Contents of literature review (Ridley)</a:t>
            </a:r>
            <a:endParaRPr lang="en-US" dirty="0"/>
          </a:p>
        </p:txBody>
      </p:sp>
      <p:sp>
        <p:nvSpPr>
          <p:cNvPr id="5123" name="Content Placeholder 4"/>
          <p:cNvSpPr>
            <a:spLocks noGrp="1"/>
          </p:cNvSpPr>
          <p:nvPr>
            <p:ph idx="1"/>
          </p:nvPr>
        </p:nvSpPr>
        <p:spPr>
          <a:xfrm>
            <a:off x="762000" y="1676400"/>
            <a:ext cx="7620000" cy="4251176"/>
          </a:xfrm>
        </p:spPr>
        <p:txBody>
          <a:bodyPr>
            <a:normAutofit fontScale="92500"/>
          </a:bodyPr>
          <a:lstStyle/>
          <a:p>
            <a:pPr>
              <a:buFont typeface="Wingdings" pitchFamily="2" charset="2"/>
              <a:buChar char="Ø"/>
            </a:pPr>
            <a:r>
              <a:rPr lang="en-GB" sz="2800" dirty="0"/>
              <a:t>Historical background to study</a:t>
            </a:r>
          </a:p>
          <a:p>
            <a:pPr>
              <a:buFont typeface="Wingdings" pitchFamily="2" charset="2"/>
              <a:buChar char="Ø"/>
            </a:pPr>
            <a:r>
              <a:rPr lang="en-GB" sz="2800" dirty="0"/>
              <a:t>Definition of key terms in the context of your research </a:t>
            </a:r>
          </a:p>
          <a:p>
            <a:pPr>
              <a:buFont typeface="Wingdings" pitchFamily="2" charset="2"/>
              <a:buChar char="Ø"/>
            </a:pPr>
            <a:r>
              <a:rPr lang="en-GB" sz="2800" dirty="0"/>
              <a:t>Discussion of relevant theories and concepts underpinning research</a:t>
            </a:r>
          </a:p>
          <a:p>
            <a:pPr>
              <a:buFont typeface="Wingdings" pitchFamily="2" charset="2"/>
              <a:buChar char="Ø"/>
            </a:pPr>
            <a:r>
              <a:rPr lang="en-GB" sz="2800" dirty="0"/>
              <a:t>Contemporary debates, issues and questions in field</a:t>
            </a:r>
          </a:p>
          <a:p>
            <a:pPr>
              <a:buFont typeface="Wingdings" pitchFamily="2" charset="2"/>
              <a:buChar char="Ø"/>
            </a:pPr>
            <a:r>
              <a:rPr lang="en-GB" sz="2800" dirty="0"/>
              <a:t>Discussion of related empirical research in your topic</a:t>
            </a:r>
          </a:p>
          <a:p>
            <a:pPr>
              <a:buFont typeface="Wingdings" pitchFamily="2" charset="2"/>
              <a:buChar char="Ø"/>
            </a:pPr>
            <a:r>
              <a:rPr lang="en-GB" sz="2800" dirty="0"/>
              <a:t>The research gaps in the current literature </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3"/>
          <p:cNvSpPr>
            <a:spLocks noGrp="1"/>
          </p:cNvSpPr>
          <p:nvPr>
            <p:ph type="title"/>
          </p:nvPr>
        </p:nvSpPr>
        <p:spPr>
          <a:xfrm>
            <a:off x="762000" y="404665"/>
            <a:ext cx="7620000" cy="936104"/>
          </a:xfrm>
        </p:spPr>
        <p:txBody>
          <a:bodyPr>
            <a:normAutofit/>
          </a:bodyPr>
          <a:lstStyle/>
          <a:p>
            <a:pPr algn="ctr"/>
            <a:r>
              <a:rPr lang="en-GB" dirty="0"/>
              <a:t>Planning the literature review</a:t>
            </a:r>
            <a:endParaRPr lang="en-US" dirty="0"/>
          </a:p>
        </p:txBody>
      </p:sp>
      <p:sp>
        <p:nvSpPr>
          <p:cNvPr id="6147" name="Content Placeholder 4"/>
          <p:cNvSpPr>
            <a:spLocks noGrp="1"/>
          </p:cNvSpPr>
          <p:nvPr>
            <p:ph idx="1"/>
          </p:nvPr>
        </p:nvSpPr>
        <p:spPr>
          <a:xfrm>
            <a:off x="571500" y="2286000"/>
            <a:ext cx="7620000" cy="4197350"/>
          </a:xfrm>
        </p:spPr>
        <p:txBody>
          <a:bodyPr/>
          <a:lstStyle/>
          <a:p>
            <a:pPr>
              <a:buFont typeface="Wingdings" pitchFamily="2" charset="2"/>
              <a:buChar char="Ø"/>
            </a:pPr>
            <a:r>
              <a:rPr lang="en-GB"/>
              <a:t>Systematic searches by key words</a:t>
            </a:r>
          </a:p>
          <a:p>
            <a:pPr>
              <a:buFont typeface="Wingdings" pitchFamily="2" charset="2"/>
              <a:buChar char="Ø"/>
            </a:pPr>
            <a:r>
              <a:rPr lang="en-GB"/>
              <a:t>Start writing informally early: it will help develop plan and save panic later!</a:t>
            </a:r>
          </a:p>
          <a:p>
            <a:pPr>
              <a:buFontTx/>
              <a:buNone/>
            </a:pPr>
            <a:endParaRPr lang="en-GB"/>
          </a:p>
          <a:p>
            <a:pPr>
              <a:buFont typeface="Wingdings" pitchFamily="2" charset="2"/>
              <a:buChar char="Ø"/>
            </a:pPr>
            <a:r>
              <a:rPr lang="en-GB"/>
              <a:t>Cyclical process:</a:t>
            </a:r>
            <a:endParaRPr lang="en-US"/>
          </a:p>
        </p:txBody>
      </p:sp>
      <p:graphicFrame>
        <p:nvGraphicFramePr>
          <p:cNvPr id="10" name="Diagram 9"/>
          <p:cNvGraphicFramePr/>
          <p:nvPr>
            <p:extLst>
              <p:ext uri="{D42A27DB-BD31-4B8C-83A1-F6EECF244321}">
                <p14:modId xmlns:p14="http://schemas.microsoft.com/office/powerpoint/2010/main" val="480527543"/>
              </p:ext>
            </p:extLst>
          </p:nvPr>
        </p:nvGraphicFramePr>
        <p:xfrm>
          <a:off x="3200400" y="3581400"/>
          <a:ext cx="4833950" cy="19288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762000" y="500063"/>
            <a:ext cx="7620000" cy="785812"/>
          </a:xfrm>
        </p:spPr>
        <p:txBody>
          <a:bodyPr>
            <a:normAutofit fontScale="90000"/>
          </a:bodyPr>
          <a:lstStyle/>
          <a:p>
            <a:pPr algn="ctr"/>
            <a:r>
              <a:rPr lang="en-GB"/>
              <a:t>Critical reading </a:t>
            </a:r>
            <a:endParaRPr lang="en-US"/>
          </a:p>
        </p:txBody>
      </p:sp>
      <p:sp>
        <p:nvSpPr>
          <p:cNvPr id="11267" name="Content Placeholder 2"/>
          <p:cNvSpPr>
            <a:spLocks noGrp="1"/>
          </p:cNvSpPr>
          <p:nvPr>
            <p:ph idx="1"/>
          </p:nvPr>
        </p:nvSpPr>
        <p:spPr>
          <a:xfrm>
            <a:off x="762000" y="1357313"/>
            <a:ext cx="7620000" cy="4738687"/>
          </a:xfrm>
        </p:spPr>
        <p:txBody>
          <a:bodyPr>
            <a:normAutofit/>
          </a:bodyPr>
          <a:lstStyle/>
          <a:p>
            <a:pPr>
              <a:buFontTx/>
              <a:buNone/>
            </a:pPr>
            <a:r>
              <a:rPr lang="en-GB" sz="2800" b="1" dirty="0"/>
              <a:t>The critical reader evaluates the arguments of others:</a:t>
            </a:r>
          </a:p>
          <a:p>
            <a:pPr>
              <a:buFont typeface="Wingdings" pitchFamily="2" charset="2"/>
              <a:buChar char="Ø"/>
            </a:pPr>
            <a:r>
              <a:rPr lang="en-GB" sz="2400" dirty="0"/>
              <a:t>What </a:t>
            </a:r>
            <a:r>
              <a:rPr lang="en-GB" sz="2400" b="1" dirty="0"/>
              <a:t>evidence</a:t>
            </a:r>
            <a:r>
              <a:rPr lang="en-GB" sz="2400" dirty="0"/>
              <a:t> does the author produce for their claims?</a:t>
            </a:r>
          </a:p>
          <a:p>
            <a:pPr>
              <a:buFont typeface="Wingdings" pitchFamily="2" charset="2"/>
              <a:buChar char="Ø"/>
            </a:pPr>
            <a:r>
              <a:rPr lang="en-GB" sz="2400" dirty="0"/>
              <a:t>Does the author’s </a:t>
            </a:r>
            <a:r>
              <a:rPr lang="en-GB" sz="2400" b="1" dirty="0"/>
              <a:t>reasoning</a:t>
            </a:r>
            <a:r>
              <a:rPr lang="en-GB" sz="2400" dirty="0"/>
              <a:t> lead logically to the conclusions drawn?</a:t>
            </a:r>
          </a:p>
          <a:p>
            <a:pPr>
              <a:buFont typeface="Wingdings" pitchFamily="2" charset="2"/>
              <a:buChar char="Ø"/>
            </a:pPr>
            <a:r>
              <a:rPr lang="en-GB" sz="2400" dirty="0"/>
              <a:t>What </a:t>
            </a:r>
            <a:r>
              <a:rPr lang="en-GB" sz="2400" b="1" dirty="0"/>
              <a:t>values or assumptions </a:t>
            </a:r>
            <a:r>
              <a:rPr lang="en-GB" sz="2400" dirty="0"/>
              <a:t>are made explicitly or implicitly?</a:t>
            </a:r>
          </a:p>
          <a:p>
            <a:pPr>
              <a:buFont typeface="Wingdings" pitchFamily="2" charset="2"/>
              <a:buChar char="Ø"/>
            </a:pPr>
            <a:r>
              <a:rPr lang="en-GB" sz="2400" dirty="0"/>
              <a:t>How do the author’s claims relate to those of others?</a:t>
            </a:r>
          </a:p>
          <a:p>
            <a:pPr>
              <a:buFont typeface="Wingdings" pitchFamily="2" charset="2"/>
              <a:buChar char="Ø"/>
            </a:pPr>
            <a:r>
              <a:rPr lang="en-GB" sz="2400" dirty="0"/>
              <a:t>How do the author’s claims relate to the reader’s own research or knowledge?</a:t>
            </a:r>
          </a:p>
          <a:p>
            <a:pPr>
              <a:buFont typeface="Wingdings" pitchFamily="2" charset="2"/>
              <a:buChar char="Ø"/>
            </a:pPr>
            <a:endParaRPr lang="en-GB" dirty="0"/>
          </a:p>
          <a:p>
            <a:pPr lvl="1">
              <a:buFont typeface="Wingdings" pitchFamily="2" charset="2"/>
              <a:buChar char="Ø"/>
            </a:pPr>
            <a:endParaRPr lang="en-GB" dirty="0"/>
          </a:p>
          <a:p>
            <a:pPr lvl="1">
              <a:buFont typeface="Wingdings" pitchFamily="2" charset="2"/>
              <a:buChar char="Ø"/>
            </a:pPr>
            <a:endParaRPr lang="en-GB" dirty="0"/>
          </a:p>
          <a:p>
            <a:pPr>
              <a:buFont typeface="Wingdings" pitchFamily="2" charset="2"/>
              <a:buChar char="Ø"/>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3"/>
          <p:cNvSpPr>
            <a:spLocks noGrp="1"/>
          </p:cNvSpPr>
          <p:nvPr>
            <p:ph type="title"/>
          </p:nvPr>
        </p:nvSpPr>
        <p:spPr>
          <a:xfrm>
            <a:off x="762000" y="332657"/>
            <a:ext cx="7620000" cy="1008111"/>
          </a:xfrm>
        </p:spPr>
        <p:txBody>
          <a:bodyPr/>
          <a:lstStyle/>
          <a:p>
            <a:pPr algn="ctr"/>
            <a:r>
              <a:rPr lang="en-GB" dirty="0"/>
              <a:t>Don’t report - critique</a:t>
            </a:r>
            <a:endParaRPr lang="en-US" dirty="0"/>
          </a:p>
        </p:txBody>
      </p:sp>
      <p:sp>
        <p:nvSpPr>
          <p:cNvPr id="15363" name="Content Placeholder 4"/>
          <p:cNvSpPr>
            <a:spLocks noGrp="1"/>
          </p:cNvSpPr>
          <p:nvPr>
            <p:ph idx="1"/>
          </p:nvPr>
        </p:nvSpPr>
        <p:spPr>
          <a:xfrm>
            <a:off x="762000" y="1357313"/>
            <a:ext cx="7620000" cy="4738687"/>
          </a:xfrm>
        </p:spPr>
        <p:txBody>
          <a:bodyPr>
            <a:normAutofit/>
          </a:bodyPr>
          <a:lstStyle/>
          <a:p>
            <a:pPr>
              <a:buFont typeface="Wingdings" pitchFamily="2" charset="2"/>
              <a:buChar char="Ø"/>
            </a:pPr>
            <a:endParaRPr lang="en-GB" dirty="0"/>
          </a:p>
          <a:p>
            <a:pPr>
              <a:buFont typeface="Wingdings" pitchFamily="2" charset="2"/>
              <a:buChar char="Ø"/>
            </a:pPr>
            <a:r>
              <a:rPr lang="en-GB" dirty="0"/>
              <a:t>Assess the status of existing knowledge</a:t>
            </a:r>
          </a:p>
          <a:p>
            <a:pPr>
              <a:buFont typeface="Wingdings" pitchFamily="2" charset="2"/>
              <a:buChar char="Ø"/>
            </a:pPr>
            <a:r>
              <a:rPr lang="en-GB" dirty="0"/>
              <a:t>Give all sides of the argument</a:t>
            </a:r>
          </a:p>
          <a:p>
            <a:pPr>
              <a:buFont typeface="Wingdings" pitchFamily="2" charset="2"/>
              <a:buChar char="Ø"/>
            </a:pPr>
            <a:r>
              <a:rPr lang="en-GB" dirty="0"/>
              <a:t>Take a stance or position</a:t>
            </a:r>
          </a:p>
          <a:p>
            <a:pPr lvl="1">
              <a:buClr>
                <a:schemeClr val="accent3"/>
              </a:buClr>
              <a:buFont typeface="Wingdings" pitchFamily="2" charset="2"/>
              <a:buChar char="Ø"/>
            </a:pPr>
            <a:r>
              <a:rPr lang="en-GB" dirty="0"/>
              <a:t>Where does weight of argument fall?</a:t>
            </a:r>
          </a:p>
          <a:p>
            <a:pPr lvl="1">
              <a:buClr>
                <a:schemeClr val="accent3"/>
              </a:buClr>
              <a:buFont typeface="Wingdings" pitchFamily="2" charset="2"/>
              <a:buChar char="Ø"/>
            </a:pPr>
            <a:r>
              <a:rPr lang="en-GB" dirty="0"/>
              <a:t>Where are gaps in the knowledge base?</a:t>
            </a:r>
          </a:p>
          <a:p>
            <a:pPr>
              <a:buFont typeface="Wingdings" pitchFamily="2" charset="2"/>
              <a:buChar char="Ø"/>
            </a:pPr>
            <a:r>
              <a:rPr lang="en-GB" dirty="0"/>
              <a:t>Convince reader of legitimacy of assertions by sufficient </a:t>
            </a:r>
            <a:r>
              <a:rPr lang="en-GB" b="1" dirty="0"/>
              <a:t>logical and empirical evidence </a:t>
            </a:r>
            <a:endParaRPr 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marL="838200" indent="-838200" eaLnBrk="1" hangingPunct="1"/>
            <a:r>
              <a:rPr lang="en-US" b="1">
                <a:solidFill>
                  <a:srgbClr val="7B9899"/>
                </a:solidFill>
              </a:rPr>
              <a:t>Research Problem</a:t>
            </a:r>
          </a:p>
        </p:txBody>
      </p:sp>
      <p:sp>
        <p:nvSpPr>
          <p:cNvPr id="46083" name="Rectangle 3"/>
          <p:cNvSpPr>
            <a:spLocks noGrp="1" noChangeArrowheads="1"/>
          </p:cNvSpPr>
          <p:nvPr>
            <p:ph idx="1"/>
          </p:nvPr>
        </p:nvSpPr>
        <p:spPr>
          <a:xfrm>
            <a:off x="301625" y="1527175"/>
            <a:ext cx="8232775" cy="4572000"/>
          </a:xfrm>
        </p:spPr>
        <p:txBody>
          <a:bodyPr>
            <a:normAutofit lnSpcReduction="10000"/>
          </a:bodyPr>
          <a:lstStyle/>
          <a:p>
            <a:pPr eaLnBrk="1" hangingPunct="1"/>
            <a:r>
              <a:rPr lang="en-US" sz="3600" dirty="0"/>
              <a:t>A problem in simple words is some difficulty experienced by the researcher in a theoretical or practical situation </a:t>
            </a:r>
          </a:p>
          <a:p>
            <a:pPr lvl="1" eaLnBrk="1" hangingPunct="1"/>
            <a:r>
              <a:rPr lang="en-US" sz="3100" dirty="0"/>
              <a:t>E.g. how do we know the satisfaction level of our system users?</a:t>
            </a:r>
          </a:p>
          <a:p>
            <a:pPr lvl="1" eaLnBrk="1" hangingPunct="1"/>
            <a:r>
              <a:rPr lang="en-US" sz="3100" dirty="0"/>
              <a:t>More than 50% of implemented systems are currently failed. </a:t>
            </a:r>
            <a:r>
              <a:rPr lang="en-US" sz="3100" dirty="0">
                <a:solidFill>
                  <a:srgbClr val="FF0000"/>
                </a:solidFill>
              </a:rPr>
              <a:t>Why systems fail after implementation</a:t>
            </a:r>
            <a:r>
              <a:rPr lang="en-US" sz="3100" dirty="0"/>
              <a:t>?</a:t>
            </a:r>
          </a:p>
          <a:p>
            <a:pPr eaLnBrk="1" hangingPunct="1"/>
            <a:r>
              <a:rPr lang="en-US" sz="3600" dirty="0"/>
              <a:t>choice of a suitable problem is difficult</a:t>
            </a:r>
          </a:p>
          <a:p>
            <a:pPr eaLnBrk="1" hangingPunct="1"/>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3"/>
          <p:cNvSpPr>
            <a:spLocks noGrp="1"/>
          </p:cNvSpPr>
          <p:nvPr>
            <p:ph type="title"/>
          </p:nvPr>
        </p:nvSpPr>
        <p:spPr>
          <a:xfrm>
            <a:off x="762000" y="404665"/>
            <a:ext cx="7620000" cy="792088"/>
          </a:xfrm>
        </p:spPr>
        <p:txBody>
          <a:bodyPr>
            <a:normAutofit fontScale="90000"/>
          </a:bodyPr>
          <a:lstStyle/>
          <a:p>
            <a:pPr algn="ctr"/>
            <a:r>
              <a:rPr lang="en-GB" dirty="0"/>
              <a:t>Critical writing </a:t>
            </a:r>
            <a:endParaRPr lang="en-US" dirty="0"/>
          </a:p>
        </p:txBody>
      </p:sp>
      <p:sp>
        <p:nvSpPr>
          <p:cNvPr id="5" name="Content Placeholder 4"/>
          <p:cNvSpPr>
            <a:spLocks noGrp="1"/>
          </p:cNvSpPr>
          <p:nvPr>
            <p:ph idx="1"/>
          </p:nvPr>
        </p:nvSpPr>
        <p:spPr>
          <a:xfrm>
            <a:off x="762000" y="1357313"/>
            <a:ext cx="7620000" cy="4738687"/>
          </a:xfrm>
        </p:spPr>
        <p:txBody>
          <a:bodyPr>
            <a:normAutofit/>
          </a:bodyPr>
          <a:lstStyle/>
          <a:p>
            <a:pPr>
              <a:buFont typeface="Wingdings" pitchFamily="2" charset="2"/>
              <a:buChar char="Ø"/>
              <a:defRPr/>
            </a:pPr>
            <a:r>
              <a:rPr lang="en-GB" sz="2800" dirty="0"/>
              <a:t>The critical writer constructs their own </a:t>
            </a:r>
            <a:r>
              <a:rPr lang="en-GB" sz="2800" b="1" dirty="0"/>
              <a:t>argument</a:t>
            </a:r>
          </a:p>
          <a:p>
            <a:pPr>
              <a:buFont typeface="Wingdings" pitchFamily="2" charset="2"/>
              <a:buChar char="Ø"/>
              <a:defRPr/>
            </a:pPr>
            <a:r>
              <a:rPr lang="en-GB" sz="2800" dirty="0"/>
              <a:t>Arguments have 2 components:</a:t>
            </a:r>
          </a:p>
          <a:p>
            <a:pPr lvl="1">
              <a:buClr>
                <a:schemeClr val="accent3"/>
              </a:buClr>
              <a:buFont typeface="Wingdings" pitchFamily="2" charset="2"/>
              <a:buChar char="Ø"/>
              <a:defRPr/>
            </a:pPr>
            <a:r>
              <a:rPr lang="en-GB" dirty="0"/>
              <a:t>A set of claims or assertions (conclusions)</a:t>
            </a:r>
          </a:p>
          <a:p>
            <a:pPr lvl="1">
              <a:buClr>
                <a:schemeClr val="accent3"/>
              </a:buClr>
              <a:buFont typeface="Wingdings" pitchFamily="2" charset="2"/>
              <a:buChar char="Ø"/>
              <a:defRPr/>
            </a:pPr>
            <a:r>
              <a:rPr lang="en-GB" dirty="0"/>
              <a:t>The warrant (backing) for them (evidence)</a:t>
            </a:r>
          </a:p>
          <a:p>
            <a:pPr marL="0" lvl="1">
              <a:buFontTx/>
              <a:buNone/>
              <a:defRPr/>
            </a:pPr>
            <a:endParaRPr lang="en-GB" b="1" dirty="0"/>
          </a:p>
          <a:p>
            <a:pPr marL="0" lvl="1">
              <a:buFontTx/>
              <a:buNone/>
              <a:defRPr/>
            </a:pPr>
            <a:r>
              <a:rPr lang="en-GB" b="1" dirty="0"/>
              <a:t>OPINION = UNWARRANTED CONCLUSION</a:t>
            </a:r>
          </a:p>
          <a:p>
            <a:pPr marL="0" lvl="1">
              <a:buFontTx/>
              <a:buNone/>
              <a:defRPr/>
            </a:pPr>
            <a:r>
              <a:rPr lang="en-GB" b="1" dirty="0"/>
              <a:t>ARGUMENT = CONCLUSION + WARRANT </a:t>
            </a:r>
          </a:p>
          <a:p>
            <a:pPr algn="ctr">
              <a:buFontTx/>
              <a:buNone/>
              <a:defRPr/>
            </a:pPr>
            <a:r>
              <a:rPr lang="en-GB" sz="2800" dirty="0"/>
              <a:t>(Wallace and Wray 2006)</a:t>
            </a:r>
          </a:p>
        </p:txBody>
      </p:sp>
    </p:spTree>
    <p:extLst>
      <p:ext uri="{BB962C8B-B14F-4D97-AF65-F5344CB8AC3E}">
        <p14:creationId xmlns:p14="http://schemas.microsoft.com/office/powerpoint/2010/main" val="1916101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normAutofit fontScale="90000"/>
          </a:bodyPr>
          <a:lstStyle/>
          <a:p>
            <a:pPr algn="ctr"/>
            <a:r>
              <a:rPr lang="en-GB"/>
              <a:t>Originality:</a:t>
            </a:r>
            <a:br>
              <a:rPr lang="en-GB"/>
            </a:br>
            <a:r>
              <a:rPr lang="en-GB"/>
              <a:t>Analysis and synthesis </a:t>
            </a:r>
            <a:endParaRPr lang="en-US"/>
          </a:p>
        </p:txBody>
      </p:sp>
      <p:sp>
        <p:nvSpPr>
          <p:cNvPr id="16387" name="Content Placeholder 2"/>
          <p:cNvSpPr>
            <a:spLocks noGrp="1"/>
          </p:cNvSpPr>
          <p:nvPr>
            <p:ph idx="1"/>
          </p:nvPr>
        </p:nvSpPr>
        <p:spPr/>
        <p:txBody>
          <a:bodyPr/>
          <a:lstStyle/>
          <a:p>
            <a:pPr>
              <a:buFont typeface="Wingdings" pitchFamily="2" charset="2"/>
              <a:buChar char="Ø"/>
            </a:pPr>
            <a:endParaRPr lang="en-GB" dirty="0"/>
          </a:p>
          <a:p>
            <a:pPr>
              <a:buFont typeface="Wingdings" pitchFamily="2" charset="2"/>
              <a:buChar char="Ø"/>
            </a:pPr>
            <a:r>
              <a:rPr lang="en-GB" b="1" dirty="0"/>
              <a:t>Analysis</a:t>
            </a:r>
            <a:r>
              <a:rPr lang="en-GB" dirty="0"/>
              <a:t>: systematic extraction of ideas / theories / concepts / assumptions from the literature</a:t>
            </a:r>
          </a:p>
          <a:p>
            <a:pPr>
              <a:buNone/>
            </a:pPr>
            <a:r>
              <a:rPr lang="en-GB" dirty="0"/>
              <a:t> </a:t>
            </a:r>
          </a:p>
          <a:p>
            <a:pPr>
              <a:buFont typeface="Wingdings" pitchFamily="2" charset="2"/>
              <a:buChar char="Ø"/>
            </a:pPr>
            <a:r>
              <a:rPr lang="en-GB" b="1" dirty="0"/>
              <a:t>Synthesis</a:t>
            </a:r>
            <a:r>
              <a:rPr lang="en-GB" dirty="0"/>
              <a:t>: making of connections between elements derived from analysis to demonstrate patterns not previously produced </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3069" y="304800"/>
            <a:ext cx="8235131" cy="1143000"/>
          </a:xfrm>
        </p:spPr>
        <p:txBody>
          <a:bodyPr/>
          <a:lstStyle/>
          <a:p>
            <a:r>
              <a:rPr lang="en-GB" sz="3600" dirty="0"/>
              <a:t>Structuring Literature review- Concept Map</a:t>
            </a:r>
          </a:p>
        </p:txBody>
      </p:sp>
      <p:sp>
        <p:nvSpPr>
          <p:cNvPr id="4" name="Slide Number Placeholder 3"/>
          <p:cNvSpPr>
            <a:spLocks noGrp="1"/>
          </p:cNvSpPr>
          <p:nvPr>
            <p:ph type="sldNum" sz="quarter" idx="12"/>
          </p:nvPr>
        </p:nvSpPr>
        <p:spPr>
          <a:xfrm>
            <a:off x="8531788" y="5648960"/>
            <a:ext cx="548640" cy="297180"/>
          </a:xfrm>
          <a:solidFill>
            <a:schemeClr val="accent4">
              <a:lumMod val="20000"/>
              <a:lumOff val="80000"/>
            </a:schemeClr>
          </a:solidFill>
        </p:spPr>
        <p:txBody>
          <a:bodyPr/>
          <a:lstStyle/>
          <a:p>
            <a:pPr>
              <a:defRPr/>
            </a:pPr>
            <a:fld id="{B0260C97-B3E2-4F20-8810-46C384150658}" type="slidenum">
              <a:rPr lang="en-US"/>
              <a:pPr>
                <a:defRPr/>
              </a:pPr>
              <a:t>32</a:t>
            </a:fld>
            <a:endParaRPr lang="en-US"/>
          </a:p>
        </p:txBody>
      </p:sp>
      <p:sp>
        <p:nvSpPr>
          <p:cNvPr id="5" name="Rectangle: Rounded Corners 4"/>
          <p:cNvSpPr/>
          <p:nvPr/>
        </p:nvSpPr>
        <p:spPr>
          <a:xfrm>
            <a:off x="2971800" y="2995868"/>
            <a:ext cx="2057400" cy="85725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User satisfaction of Information System use</a:t>
            </a:r>
          </a:p>
        </p:txBody>
      </p:sp>
      <p:sp>
        <p:nvSpPr>
          <p:cNvPr id="6" name="Rectangle: Rounded Corners 5"/>
          <p:cNvSpPr/>
          <p:nvPr/>
        </p:nvSpPr>
        <p:spPr>
          <a:xfrm>
            <a:off x="565150" y="2486793"/>
            <a:ext cx="2057400" cy="41910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Summary </a:t>
            </a:r>
          </a:p>
        </p:txBody>
      </p:sp>
      <p:sp>
        <p:nvSpPr>
          <p:cNvPr id="7" name="Rectangle: Rounded Corners 6"/>
          <p:cNvSpPr/>
          <p:nvPr/>
        </p:nvSpPr>
        <p:spPr>
          <a:xfrm>
            <a:off x="3067050" y="1806572"/>
            <a:ext cx="1866900" cy="42862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Introduction </a:t>
            </a:r>
          </a:p>
        </p:txBody>
      </p:sp>
      <p:sp>
        <p:nvSpPr>
          <p:cNvPr id="8" name="Rectangle: Rounded Corners 7"/>
          <p:cNvSpPr/>
          <p:nvPr/>
        </p:nvSpPr>
        <p:spPr>
          <a:xfrm>
            <a:off x="2971800" y="4993456"/>
            <a:ext cx="2209800" cy="57150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IS success</a:t>
            </a:r>
          </a:p>
        </p:txBody>
      </p:sp>
      <p:sp>
        <p:nvSpPr>
          <p:cNvPr id="9" name="Rectangle: Rounded Corners 8"/>
          <p:cNvSpPr/>
          <p:nvPr/>
        </p:nvSpPr>
        <p:spPr>
          <a:xfrm>
            <a:off x="6256338" y="3592768"/>
            <a:ext cx="2057400" cy="85725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IS use theories and measurements </a:t>
            </a:r>
          </a:p>
        </p:txBody>
      </p:sp>
      <p:sp>
        <p:nvSpPr>
          <p:cNvPr id="10" name="Rectangle: Rounded Corners 9"/>
          <p:cNvSpPr/>
          <p:nvPr/>
        </p:nvSpPr>
        <p:spPr>
          <a:xfrm>
            <a:off x="5422900" y="1768629"/>
            <a:ext cx="1295400" cy="581036"/>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Key questions</a:t>
            </a:r>
          </a:p>
        </p:txBody>
      </p:sp>
      <p:sp>
        <p:nvSpPr>
          <p:cNvPr id="11" name="Rectangle: Rounded Corners 10"/>
          <p:cNvSpPr/>
          <p:nvPr/>
        </p:nvSpPr>
        <p:spPr>
          <a:xfrm>
            <a:off x="7149280" y="1768629"/>
            <a:ext cx="1308920" cy="42862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Question 1</a:t>
            </a:r>
          </a:p>
        </p:txBody>
      </p:sp>
      <p:sp>
        <p:nvSpPr>
          <p:cNvPr id="12" name="Rectangle: Rounded Corners 11"/>
          <p:cNvSpPr/>
          <p:nvPr/>
        </p:nvSpPr>
        <p:spPr>
          <a:xfrm>
            <a:off x="6234932" y="2831023"/>
            <a:ext cx="1595438" cy="42862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Question 2</a:t>
            </a:r>
          </a:p>
        </p:txBody>
      </p:sp>
      <p:sp>
        <p:nvSpPr>
          <p:cNvPr id="14" name="Rectangle: Rounded Corners 13"/>
          <p:cNvSpPr/>
          <p:nvPr/>
        </p:nvSpPr>
        <p:spPr>
          <a:xfrm>
            <a:off x="1422400" y="4128268"/>
            <a:ext cx="1295400" cy="57150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IS use </a:t>
            </a:r>
          </a:p>
        </p:txBody>
      </p:sp>
      <p:sp>
        <p:nvSpPr>
          <p:cNvPr id="15" name="Rectangle: Rounded Corners 14"/>
          <p:cNvSpPr/>
          <p:nvPr/>
        </p:nvSpPr>
        <p:spPr>
          <a:xfrm>
            <a:off x="6353277" y="4989487"/>
            <a:ext cx="1733550" cy="62122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User satisfaction</a:t>
            </a:r>
          </a:p>
        </p:txBody>
      </p:sp>
      <p:sp>
        <p:nvSpPr>
          <p:cNvPr id="16" name="Rectangle: Rounded Corners 15"/>
          <p:cNvSpPr/>
          <p:nvPr/>
        </p:nvSpPr>
        <p:spPr>
          <a:xfrm>
            <a:off x="223069" y="5279206"/>
            <a:ext cx="1466850" cy="57150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Usefulness </a:t>
            </a:r>
          </a:p>
        </p:txBody>
      </p:sp>
      <p:sp>
        <p:nvSpPr>
          <p:cNvPr id="17" name="Rectangle: Rounded Corners 16"/>
          <p:cNvSpPr/>
          <p:nvPr/>
        </p:nvSpPr>
        <p:spPr>
          <a:xfrm>
            <a:off x="860425" y="6112643"/>
            <a:ext cx="1466850" cy="571500"/>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Ease of use </a:t>
            </a:r>
          </a:p>
        </p:txBody>
      </p:sp>
      <p:cxnSp>
        <p:nvCxnSpPr>
          <p:cNvPr id="19" name="Straight Arrow Connector 18"/>
          <p:cNvCxnSpPr>
            <a:cxnSpLocks/>
            <a:stCxn id="5" idx="0"/>
            <a:endCxn id="7" idx="2"/>
          </p:cNvCxnSpPr>
          <p:nvPr/>
        </p:nvCxnSpPr>
        <p:spPr>
          <a:xfrm flipV="1">
            <a:off x="4000500" y="2235197"/>
            <a:ext cx="0" cy="76067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p:cNvCxnSpPr>
            <a:stCxn id="5" idx="0"/>
            <a:endCxn id="6" idx="3"/>
          </p:cNvCxnSpPr>
          <p:nvPr/>
        </p:nvCxnSpPr>
        <p:spPr>
          <a:xfrm flipH="1" flipV="1">
            <a:off x="2622550" y="2696343"/>
            <a:ext cx="1377950" cy="2995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7" idx="3"/>
            <a:endCxn id="10" idx="1"/>
          </p:cNvCxnSpPr>
          <p:nvPr/>
        </p:nvCxnSpPr>
        <p:spPr>
          <a:xfrm>
            <a:off x="4933950" y="2020885"/>
            <a:ext cx="488950" cy="38262"/>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cxnSpLocks/>
            <a:stCxn id="10" idx="3"/>
          </p:cNvCxnSpPr>
          <p:nvPr/>
        </p:nvCxnSpPr>
        <p:spPr>
          <a:xfrm flipV="1">
            <a:off x="6718300" y="1913888"/>
            <a:ext cx="398462" cy="1452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p:cNvCxnSpPr/>
          <p:nvPr/>
        </p:nvCxnSpPr>
        <p:spPr>
          <a:xfrm>
            <a:off x="6519069" y="2349665"/>
            <a:ext cx="398462" cy="4508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5" idx="2"/>
          </p:cNvCxnSpPr>
          <p:nvPr/>
        </p:nvCxnSpPr>
        <p:spPr>
          <a:xfrm>
            <a:off x="4000500" y="3853118"/>
            <a:ext cx="0" cy="10906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p:cNvCxnSpPr>
            <a:stCxn id="5" idx="3"/>
            <a:endCxn id="9" idx="1"/>
          </p:cNvCxnSpPr>
          <p:nvPr/>
        </p:nvCxnSpPr>
        <p:spPr>
          <a:xfrm>
            <a:off x="5029200" y="3424493"/>
            <a:ext cx="1227138" cy="5969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p:cNvCxnSpPr/>
          <p:nvPr/>
        </p:nvCxnSpPr>
        <p:spPr>
          <a:xfrm flipH="1" flipV="1">
            <a:off x="2690556" y="4380680"/>
            <a:ext cx="1174750" cy="608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a:stCxn id="8" idx="3"/>
            <a:endCxn id="15" idx="1"/>
          </p:cNvCxnSpPr>
          <p:nvPr/>
        </p:nvCxnSpPr>
        <p:spPr>
          <a:xfrm>
            <a:off x="5181600" y="5279206"/>
            <a:ext cx="1171677" cy="208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4" idx="2"/>
          </p:cNvCxnSpPr>
          <p:nvPr/>
        </p:nvCxnSpPr>
        <p:spPr>
          <a:xfrm flipH="1">
            <a:off x="1593850" y="4699768"/>
            <a:ext cx="476250" cy="5794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14" idx="2"/>
          </p:cNvCxnSpPr>
          <p:nvPr/>
        </p:nvCxnSpPr>
        <p:spPr>
          <a:xfrm flipH="1">
            <a:off x="1997076" y="4699768"/>
            <a:ext cx="73024" cy="1412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1395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p:txBody>
          <a:bodyPr>
            <a:normAutofit/>
          </a:bodyPr>
          <a:lstStyle/>
          <a:p>
            <a:pPr algn="ctr" eaLnBrk="1" fontAlgn="auto" hangingPunct="1">
              <a:spcAft>
                <a:spcPts val="0"/>
              </a:spcAft>
              <a:defRPr/>
            </a:pPr>
            <a:r>
              <a:rPr lang="en-US" sz="4800" dirty="0"/>
              <a:t>Structure</a:t>
            </a:r>
          </a:p>
        </p:txBody>
      </p:sp>
      <p:sp>
        <p:nvSpPr>
          <p:cNvPr id="16387" name="Rectangle 3"/>
          <p:cNvSpPr>
            <a:spLocks noGrp="1"/>
          </p:cNvSpPr>
          <p:nvPr>
            <p:ph idx="1"/>
          </p:nvPr>
        </p:nvSpPr>
        <p:spPr/>
        <p:txBody>
          <a:bodyPr/>
          <a:lstStyle/>
          <a:p>
            <a:r>
              <a:rPr lang="en-US" dirty="0"/>
              <a:t> </a:t>
            </a:r>
            <a:r>
              <a:rPr lang="en-US" sz="3200" dirty="0"/>
              <a:t>Structure chapters clearly</a:t>
            </a:r>
          </a:p>
          <a:p>
            <a:r>
              <a:rPr lang="en-US" sz="3200" dirty="0"/>
              <a:t> Use headings and sub-headings</a:t>
            </a:r>
          </a:p>
          <a:p>
            <a:r>
              <a:rPr lang="en-US" sz="3200" dirty="0"/>
              <a:t> Maintain Logical flow</a:t>
            </a:r>
          </a:p>
          <a:p>
            <a:r>
              <a:rPr lang="en-US" sz="3200" dirty="0"/>
              <a:t> Link chapters with brief summary and highlight of next aspect</a:t>
            </a:r>
          </a:p>
          <a:p>
            <a:r>
              <a:rPr lang="en-US" sz="3200" dirty="0"/>
              <a:t> Be consistent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sz="4000" dirty="0"/>
              <a:t>Discuss and create a concept map for the following research question</a:t>
            </a:r>
            <a:br>
              <a:rPr lang="en-GB" sz="4000" dirty="0"/>
            </a:br>
            <a:r>
              <a:rPr lang="en-GB" sz="4000" dirty="0"/>
              <a:t>“</a:t>
            </a:r>
            <a:r>
              <a:rPr lang="en-GB" sz="4000" dirty="0">
                <a:solidFill>
                  <a:srgbClr val="FF0000"/>
                </a:solidFill>
              </a:rPr>
              <a:t>Why users adopt an ERP system</a:t>
            </a:r>
            <a:r>
              <a:rPr lang="en-GB" sz="4000" dirty="0"/>
              <a:t>?”</a:t>
            </a:r>
          </a:p>
        </p:txBody>
      </p:sp>
      <p:sp>
        <p:nvSpPr>
          <p:cNvPr id="5" name="Subtitle 4"/>
          <p:cNvSpPr>
            <a:spLocks noGrp="1"/>
          </p:cNvSpPr>
          <p:nvPr>
            <p:ph type="subTitle" idx="1"/>
          </p:nvPr>
        </p:nvSpPr>
        <p:spPr/>
        <p:txBody>
          <a:bodyPr/>
          <a:lstStyle/>
          <a:p>
            <a:endParaRPr lang="en-GB"/>
          </a:p>
        </p:txBody>
      </p:sp>
    </p:spTree>
    <p:extLst>
      <p:ext uri="{BB962C8B-B14F-4D97-AF65-F5344CB8AC3E}">
        <p14:creationId xmlns:p14="http://schemas.microsoft.com/office/powerpoint/2010/main" val="11917622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Left Bracket 18"/>
          <p:cNvSpPr/>
          <p:nvPr/>
        </p:nvSpPr>
        <p:spPr>
          <a:xfrm>
            <a:off x="6399570" y="2707558"/>
            <a:ext cx="382227" cy="2397842"/>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 name="Rectangle 4"/>
          <p:cNvSpPr/>
          <p:nvPr/>
        </p:nvSpPr>
        <p:spPr>
          <a:xfrm>
            <a:off x="3371850" y="1066800"/>
            <a:ext cx="2286000" cy="838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Information System (IS) </a:t>
            </a:r>
          </a:p>
        </p:txBody>
      </p:sp>
      <p:sp>
        <p:nvSpPr>
          <p:cNvPr id="6" name="Rectangle 5"/>
          <p:cNvSpPr/>
          <p:nvPr/>
        </p:nvSpPr>
        <p:spPr>
          <a:xfrm>
            <a:off x="872612" y="2443316"/>
            <a:ext cx="2286000" cy="5284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IS and organization </a:t>
            </a:r>
          </a:p>
        </p:txBody>
      </p:sp>
      <p:sp>
        <p:nvSpPr>
          <p:cNvPr id="7" name="Rectangle 6"/>
          <p:cNvSpPr/>
          <p:nvPr/>
        </p:nvSpPr>
        <p:spPr>
          <a:xfrm>
            <a:off x="3940277" y="2443316"/>
            <a:ext cx="1524000" cy="5284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ERP system </a:t>
            </a:r>
          </a:p>
        </p:txBody>
      </p:sp>
      <p:sp>
        <p:nvSpPr>
          <p:cNvPr id="8" name="Rectangle 7"/>
          <p:cNvSpPr/>
          <p:nvPr/>
        </p:nvSpPr>
        <p:spPr>
          <a:xfrm>
            <a:off x="6781798" y="4800600"/>
            <a:ext cx="11430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DOI</a:t>
            </a:r>
          </a:p>
        </p:txBody>
      </p:sp>
      <p:sp>
        <p:nvSpPr>
          <p:cNvPr id="9" name="Rectangle 8"/>
          <p:cNvSpPr/>
          <p:nvPr/>
        </p:nvSpPr>
        <p:spPr>
          <a:xfrm>
            <a:off x="4130777" y="3276600"/>
            <a:ext cx="11430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Definition </a:t>
            </a:r>
          </a:p>
        </p:txBody>
      </p:sp>
      <p:sp>
        <p:nvSpPr>
          <p:cNvPr id="10" name="Rectangle 9"/>
          <p:cNvSpPr/>
          <p:nvPr/>
        </p:nvSpPr>
        <p:spPr>
          <a:xfrm>
            <a:off x="6781800" y="4038600"/>
            <a:ext cx="11430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TOE</a:t>
            </a:r>
          </a:p>
        </p:txBody>
      </p:sp>
      <p:sp>
        <p:nvSpPr>
          <p:cNvPr id="11" name="Rectangle 10"/>
          <p:cNvSpPr/>
          <p:nvPr/>
        </p:nvSpPr>
        <p:spPr>
          <a:xfrm>
            <a:off x="6781800" y="3335594"/>
            <a:ext cx="1143000"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TAM</a:t>
            </a:r>
          </a:p>
        </p:txBody>
      </p:sp>
      <p:sp>
        <p:nvSpPr>
          <p:cNvPr id="14" name="Rectangle 13"/>
          <p:cNvSpPr/>
          <p:nvPr/>
        </p:nvSpPr>
        <p:spPr>
          <a:xfrm>
            <a:off x="4096364" y="4038600"/>
            <a:ext cx="1466236" cy="381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Type of ERP </a:t>
            </a:r>
          </a:p>
        </p:txBody>
      </p:sp>
      <p:sp>
        <p:nvSpPr>
          <p:cNvPr id="15" name="Rectangle 14"/>
          <p:cNvSpPr/>
          <p:nvPr/>
        </p:nvSpPr>
        <p:spPr>
          <a:xfrm>
            <a:off x="4096364" y="4724400"/>
            <a:ext cx="2170472"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ERP and its adoption in organization </a:t>
            </a:r>
          </a:p>
        </p:txBody>
      </p:sp>
      <p:sp>
        <p:nvSpPr>
          <p:cNvPr id="16" name="Rectangle 15"/>
          <p:cNvSpPr/>
          <p:nvPr/>
        </p:nvSpPr>
        <p:spPr>
          <a:xfrm>
            <a:off x="1920977" y="5486400"/>
            <a:ext cx="5562599"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Review of empirical research </a:t>
            </a:r>
          </a:p>
        </p:txBody>
      </p:sp>
      <p:sp>
        <p:nvSpPr>
          <p:cNvPr id="17" name="Rectangle 16"/>
          <p:cNvSpPr/>
          <p:nvPr/>
        </p:nvSpPr>
        <p:spPr>
          <a:xfrm>
            <a:off x="304800" y="6164826"/>
            <a:ext cx="5562599"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dirty="0">
                <a:solidFill>
                  <a:schemeClr val="tx1"/>
                </a:solidFill>
              </a:rPr>
              <a:t>Research gap </a:t>
            </a:r>
          </a:p>
        </p:txBody>
      </p:sp>
      <p:sp>
        <p:nvSpPr>
          <p:cNvPr id="18" name="Left Bracket 17"/>
          <p:cNvSpPr/>
          <p:nvPr/>
        </p:nvSpPr>
        <p:spPr>
          <a:xfrm>
            <a:off x="3425313" y="2707558"/>
            <a:ext cx="514964" cy="2397842"/>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cxnSp>
        <p:nvCxnSpPr>
          <p:cNvPr id="21" name="Straight Connector 20"/>
          <p:cNvCxnSpPr/>
          <p:nvPr/>
        </p:nvCxnSpPr>
        <p:spPr>
          <a:xfrm>
            <a:off x="6399570" y="3526094"/>
            <a:ext cx="3822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6399569" y="4229100"/>
            <a:ext cx="38222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425313" y="3433916"/>
            <a:ext cx="67105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425313" y="4226642"/>
            <a:ext cx="594851" cy="0"/>
          </a:xfrm>
          <a:prstGeom prst="line">
            <a:avLst/>
          </a:prstGeom>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6591300" y="2421193"/>
            <a:ext cx="1524000" cy="52848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Adoption theories </a:t>
            </a:r>
          </a:p>
        </p:txBody>
      </p:sp>
      <p:cxnSp>
        <p:nvCxnSpPr>
          <p:cNvPr id="28" name="Straight Connector 27"/>
          <p:cNvCxnSpPr/>
          <p:nvPr/>
        </p:nvCxnSpPr>
        <p:spPr>
          <a:xfrm>
            <a:off x="533400" y="2133600"/>
            <a:ext cx="68199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5" idx="2"/>
          </p:cNvCxnSpPr>
          <p:nvPr/>
        </p:nvCxnSpPr>
        <p:spPr>
          <a:xfrm>
            <a:off x="4514850" y="1905000"/>
            <a:ext cx="0" cy="516193"/>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1676400" y="2133600"/>
            <a:ext cx="0" cy="3097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7353298" y="2133600"/>
            <a:ext cx="0" cy="30971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269224" y="2163096"/>
            <a:ext cx="0" cy="332330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33400" y="2133600"/>
            <a:ext cx="0" cy="408284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66228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pPr eaLnBrk="1" hangingPunct="1"/>
            <a:r>
              <a:rPr lang="en-US">
                <a:solidFill>
                  <a:srgbClr val="7B9899"/>
                </a:solidFill>
              </a:rPr>
              <a:t>Literature Review conclusion</a:t>
            </a:r>
          </a:p>
        </p:txBody>
      </p:sp>
      <p:sp>
        <p:nvSpPr>
          <p:cNvPr id="106499" name="Rectangle 3"/>
          <p:cNvSpPr>
            <a:spLocks noGrp="1" noChangeArrowheads="1"/>
          </p:cNvSpPr>
          <p:nvPr>
            <p:ph idx="1"/>
          </p:nvPr>
        </p:nvSpPr>
        <p:spPr>
          <a:xfrm>
            <a:off x="301625" y="1527175"/>
            <a:ext cx="8504238" cy="4572000"/>
          </a:xfrm>
        </p:spPr>
        <p:txBody>
          <a:bodyPr/>
          <a:lstStyle/>
          <a:p>
            <a:pPr eaLnBrk="1" hangingPunct="1"/>
            <a:r>
              <a:rPr lang="en-US" dirty="0"/>
              <a:t>Show deficiency in the current literature  </a:t>
            </a:r>
          </a:p>
          <a:p>
            <a:pPr lvl="1" eaLnBrk="1" hangingPunct="1"/>
            <a:r>
              <a:rPr lang="en-US" dirty="0"/>
              <a:t>Is there missing variables</a:t>
            </a:r>
          </a:p>
          <a:p>
            <a:pPr lvl="2" eaLnBrk="1" hangingPunct="1"/>
            <a:r>
              <a:rPr lang="en-US" dirty="0"/>
              <a:t>Previous studies did not see this variable </a:t>
            </a:r>
          </a:p>
          <a:p>
            <a:pPr lvl="1" eaLnBrk="1" hangingPunct="1"/>
            <a:r>
              <a:rPr lang="en-US" dirty="0"/>
              <a:t>Missing population groups</a:t>
            </a:r>
          </a:p>
          <a:p>
            <a:pPr lvl="2" eaLnBrk="1" hangingPunct="1"/>
            <a:r>
              <a:rPr lang="en-US" dirty="0"/>
              <a:t>Previous study did not address this software type</a:t>
            </a:r>
          </a:p>
          <a:p>
            <a:pPr lvl="1" eaLnBrk="1" hangingPunct="1"/>
            <a:r>
              <a:rPr lang="en-US" dirty="0"/>
              <a:t>Replication of the study to a new context</a:t>
            </a:r>
          </a:p>
          <a:p>
            <a:pPr lvl="2" eaLnBrk="1" hangingPunct="1"/>
            <a:r>
              <a:rPr lang="en-US" dirty="0"/>
              <a:t>Software usability study was not made in Ethiopian context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Summary </a:t>
            </a:r>
          </a:p>
        </p:txBody>
      </p:sp>
      <p:sp>
        <p:nvSpPr>
          <p:cNvPr id="2" name="Content Placeholder 1"/>
          <p:cNvSpPr>
            <a:spLocks noGrp="1"/>
          </p:cNvSpPr>
          <p:nvPr>
            <p:ph idx="1"/>
          </p:nvPr>
        </p:nvSpPr>
        <p:spPr>
          <a:xfrm>
            <a:off x="457200" y="1481328"/>
            <a:ext cx="8229600" cy="4843272"/>
          </a:xfrm>
        </p:spPr>
        <p:txBody>
          <a:bodyPr>
            <a:normAutofit/>
          </a:bodyPr>
          <a:lstStyle/>
          <a:p>
            <a:r>
              <a:rPr lang="en-US" dirty="0"/>
              <a:t>Ensures that you are not "reinventing the wheel". </a:t>
            </a:r>
          </a:p>
          <a:p>
            <a:r>
              <a:rPr lang="en-US" dirty="0"/>
              <a:t>Gives credits to those who have laid the groundwork for your research. </a:t>
            </a:r>
          </a:p>
          <a:p>
            <a:r>
              <a:rPr lang="en-US" dirty="0"/>
              <a:t>Demonstrates your knowledge of the research problem. </a:t>
            </a:r>
          </a:p>
          <a:p>
            <a:r>
              <a:rPr lang="en-US" dirty="0"/>
              <a:t>Demonstrates your understanding of the theoretical and research issues related to your research question. </a:t>
            </a:r>
          </a:p>
          <a:p>
            <a:r>
              <a:rPr lang="en-US" dirty="0"/>
              <a:t>Shows your ability to critically evaluate relevant literature information.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Cont’d</a:t>
            </a:r>
          </a:p>
        </p:txBody>
      </p:sp>
      <p:sp>
        <p:nvSpPr>
          <p:cNvPr id="2" name="Content Placeholder 1"/>
          <p:cNvSpPr>
            <a:spLocks noGrp="1"/>
          </p:cNvSpPr>
          <p:nvPr>
            <p:ph idx="1"/>
          </p:nvPr>
        </p:nvSpPr>
        <p:spPr/>
        <p:txBody>
          <a:bodyPr>
            <a:normAutofit/>
          </a:bodyPr>
          <a:lstStyle/>
          <a:p>
            <a:r>
              <a:rPr lang="en-US" dirty="0"/>
              <a:t>Indicates your ability to integrate and synthesize the existing literature. </a:t>
            </a:r>
          </a:p>
          <a:p>
            <a:r>
              <a:rPr lang="en-US" dirty="0"/>
              <a:t>Provides new theoretical insights or develops a new model as the conceptual framework for your research. </a:t>
            </a:r>
          </a:p>
          <a:p>
            <a:r>
              <a:rPr lang="en-US" dirty="0"/>
              <a:t>Convinces your reader that your proposed research will make a significant and substantial contribution to the literature (i.e., resolving an important theoretical issue or filling a major gap in the literature). </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normAutofit/>
          </a:bodyPr>
          <a:lstStyle/>
          <a:p>
            <a:pPr marL="838200" indent="-838200" eaLnBrk="1" hangingPunct="1"/>
            <a:r>
              <a:rPr lang="en-US" sz="3600" b="1" i="1" dirty="0"/>
              <a:t>Sources to a Research Problem</a:t>
            </a:r>
            <a:endParaRPr lang="en-US" b="1" i="1" dirty="0">
              <a:solidFill>
                <a:srgbClr val="7B9899"/>
              </a:solidFill>
            </a:endParaRPr>
          </a:p>
        </p:txBody>
      </p:sp>
      <p:sp>
        <p:nvSpPr>
          <p:cNvPr id="47107" name="Rectangle 3"/>
          <p:cNvSpPr>
            <a:spLocks noGrp="1" noChangeArrowheads="1"/>
          </p:cNvSpPr>
          <p:nvPr>
            <p:ph idx="1"/>
          </p:nvPr>
        </p:nvSpPr>
        <p:spPr>
          <a:xfrm>
            <a:off x="301625" y="1527175"/>
            <a:ext cx="8504238" cy="4572000"/>
          </a:xfrm>
        </p:spPr>
        <p:txBody>
          <a:bodyPr>
            <a:normAutofit fontScale="92500" lnSpcReduction="20000"/>
          </a:bodyPr>
          <a:lstStyle/>
          <a:p>
            <a:pPr marL="609600" indent="-609600" eaLnBrk="1" hangingPunct="1">
              <a:spcBef>
                <a:spcPts val="1200"/>
              </a:spcBef>
              <a:spcAft>
                <a:spcPts val="1200"/>
              </a:spcAft>
            </a:pPr>
            <a:r>
              <a:rPr lang="en-US" sz="2800" dirty="0"/>
              <a:t>Know the field</a:t>
            </a:r>
          </a:p>
          <a:p>
            <a:pPr marL="609600" indent="-609600" eaLnBrk="1" hangingPunct="1">
              <a:spcBef>
                <a:spcPts val="1200"/>
              </a:spcBef>
              <a:spcAft>
                <a:spcPts val="1200"/>
              </a:spcAft>
            </a:pPr>
            <a:r>
              <a:rPr lang="en-US" sz="2800" dirty="0"/>
              <a:t>Study of Relevant Literature on the Subject</a:t>
            </a:r>
          </a:p>
          <a:p>
            <a:pPr marL="609600" indent="-609600" eaLnBrk="1" hangingPunct="1">
              <a:spcBef>
                <a:spcPts val="1200"/>
              </a:spcBef>
              <a:spcAft>
                <a:spcPts val="1200"/>
              </a:spcAft>
            </a:pPr>
            <a:r>
              <a:rPr lang="en-US" sz="2800" dirty="0"/>
              <a:t>Discussions with persons having rich practical experience in the field of study</a:t>
            </a:r>
          </a:p>
          <a:p>
            <a:pPr marL="609600" indent="-609600" eaLnBrk="1" hangingPunct="1">
              <a:spcBef>
                <a:spcPts val="1200"/>
              </a:spcBef>
              <a:spcAft>
                <a:spcPts val="1200"/>
              </a:spcAft>
            </a:pPr>
            <a:r>
              <a:rPr lang="en-US" sz="2800" dirty="0"/>
              <a:t>Daily problems</a:t>
            </a:r>
          </a:p>
          <a:p>
            <a:pPr marL="609600" indent="-609600" eaLnBrk="1" hangingPunct="1">
              <a:spcBef>
                <a:spcPts val="1200"/>
              </a:spcBef>
              <a:spcAft>
                <a:spcPts val="1200"/>
              </a:spcAft>
            </a:pPr>
            <a:r>
              <a:rPr lang="en-US" sz="2800" dirty="0"/>
              <a:t>Technological changes</a:t>
            </a:r>
          </a:p>
          <a:p>
            <a:pPr marL="662940" lvl="2" indent="0">
              <a:spcBef>
                <a:spcPts val="1200"/>
              </a:spcBef>
              <a:spcAft>
                <a:spcPts val="1200"/>
              </a:spcAft>
              <a:buNone/>
            </a:pPr>
            <a:r>
              <a:rPr lang="en-US" sz="2400" dirty="0"/>
              <a:t> e.g. Cloud computing </a:t>
            </a:r>
          </a:p>
          <a:p>
            <a:pPr marL="937260" lvl="3" indent="0">
              <a:spcBef>
                <a:spcPts val="1200"/>
              </a:spcBef>
              <a:spcAft>
                <a:spcPts val="1200"/>
              </a:spcAft>
              <a:buNone/>
            </a:pPr>
            <a:r>
              <a:rPr lang="en-US" sz="2200" dirty="0"/>
              <a:t>     Use of data mining for processing huge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sz="4000" dirty="0">
                <a:solidFill>
                  <a:srgbClr val="002060"/>
                </a:solidFill>
              </a:rPr>
              <a:t>Discuss problems you observe in the Information system that can be solved through research?</a:t>
            </a:r>
          </a:p>
        </p:txBody>
      </p:sp>
      <p:sp>
        <p:nvSpPr>
          <p:cNvPr id="5" name="Subtitle 4"/>
          <p:cNvSpPr>
            <a:spLocks noGrp="1"/>
          </p:cNvSpPr>
          <p:nvPr>
            <p:ph type="subTitle" idx="1"/>
          </p:nvPr>
        </p:nvSpPr>
        <p:spPr/>
        <p:txBody>
          <a:bodyPr/>
          <a:lstStyle/>
          <a:p>
            <a:endParaRPr lang="en-GB"/>
          </a:p>
        </p:txBody>
      </p:sp>
    </p:spTree>
    <p:extLst>
      <p:ext uri="{BB962C8B-B14F-4D97-AF65-F5344CB8AC3E}">
        <p14:creationId xmlns:p14="http://schemas.microsoft.com/office/powerpoint/2010/main" val="4106901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Selecting a Research Problem </a:t>
            </a:r>
          </a:p>
        </p:txBody>
      </p:sp>
      <p:sp>
        <p:nvSpPr>
          <p:cNvPr id="3" name="Content Placeholder 2"/>
          <p:cNvSpPr>
            <a:spLocks noGrp="1"/>
          </p:cNvSpPr>
          <p:nvPr>
            <p:ph idx="1"/>
          </p:nvPr>
        </p:nvSpPr>
        <p:spPr/>
        <p:txBody>
          <a:bodyPr>
            <a:normAutofit/>
          </a:bodyPr>
          <a:lstStyle/>
          <a:p>
            <a:r>
              <a:rPr lang="en-US" sz="2000" dirty="0"/>
              <a:t>From literature </a:t>
            </a:r>
          </a:p>
          <a:p>
            <a:pPr lvl="1"/>
            <a:r>
              <a:rPr lang="en-US" dirty="0"/>
              <a:t>Read future research section </a:t>
            </a:r>
          </a:p>
          <a:p>
            <a:pPr lvl="1"/>
            <a:r>
              <a:rPr lang="en-US" dirty="0"/>
              <a:t>Replicate existing research as it is by changing the population, geography, method, etc</a:t>
            </a:r>
          </a:p>
          <a:p>
            <a:r>
              <a:rPr lang="en-US" sz="2000" dirty="0"/>
              <a:t>Borrow theory from other discipline </a:t>
            </a:r>
          </a:p>
          <a:p>
            <a:pPr lvl="1"/>
            <a:r>
              <a:rPr lang="en-US" dirty="0"/>
              <a:t>Social exchange theory from social psychology to study knowledge sharing behaviour </a:t>
            </a:r>
          </a:p>
          <a:p>
            <a:pPr lvl="1"/>
            <a:r>
              <a:rPr lang="en-US" dirty="0"/>
              <a:t> Population gravity Model from Physics Gravity Model</a:t>
            </a:r>
          </a:p>
          <a:p>
            <a:r>
              <a:rPr lang="en-US" sz="2000" dirty="0"/>
              <a:t>Look for contradictions in the existing research conclusions </a:t>
            </a:r>
          </a:p>
          <a:p>
            <a:r>
              <a:rPr lang="en-US" sz="2000" dirty="0"/>
              <a:t>Challenge existing Findings</a:t>
            </a:r>
          </a:p>
          <a:p>
            <a:pPr marL="777240" lvl="2" indent="0">
              <a:buNone/>
            </a:pPr>
            <a:r>
              <a:rPr lang="en-US" sz="2000" dirty="0"/>
              <a:t>Dalton’s atomic theory said that atom is indivisible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a:bodyPr>
          <a:lstStyle/>
          <a:p>
            <a:pPr marL="838200" indent="-838200" eaLnBrk="1" fontAlgn="auto" hangingPunct="1">
              <a:spcAft>
                <a:spcPts val="0"/>
              </a:spcAft>
              <a:defRPr/>
            </a:pPr>
            <a:r>
              <a:rPr lang="en-US" sz="4000" b="1" dirty="0"/>
              <a:t>Things to know about R. Problem</a:t>
            </a:r>
            <a:r>
              <a:rPr lang="en-US" sz="4000" dirty="0"/>
              <a:t> </a:t>
            </a:r>
          </a:p>
        </p:txBody>
      </p:sp>
      <p:sp>
        <p:nvSpPr>
          <p:cNvPr id="48131" name="Rectangle 3"/>
          <p:cNvSpPr>
            <a:spLocks noGrp="1" noChangeArrowheads="1"/>
          </p:cNvSpPr>
          <p:nvPr>
            <p:ph idx="1"/>
          </p:nvPr>
        </p:nvSpPr>
        <p:spPr>
          <a:xfrm>
            <a:off x="301625" y="1527175"/>
            <a:ext cx="8504238" cy="4572000"/>
          </a:xfrm>
        </p:spPr>
        <p:txBody>
          <a:bodyPr>
            <a:normAutofit/>
          </a:bodyPr>
          <a:lstStyle/>
          <a:p>
            <a:pPr marL="609600" indent="-609600" eaLnBrk="1" hangingPunct="1">
              <a:lnSpc>
                <a:spcPct val="90000"/>
              </a:lnSpc>
            </a:pPr>
            <a:r>
              <a:rPr lang="en-US" sz="3600" dirty="0"/>
              <a:t>Is the problem interesting? </a:t>
            </a:r>
          </a:p>
          <a:p>
            <a:pPr marL="609600" indent="-609600" eaLnBrk="1" hangingPunct="1">
              <a:lnSpc>
                <a:spcPct val="90000"/>
              </a:lnSpc>
            </a:pPr>
            <a:r>
              <a:rPr lang="en-US" sz="3600" dirty="0"/>
              <a:t>Will it add new knowledge? </a:t>
            </a:r>
          </a:p>
          <a:p>
            <a:pPr marL="609600" indent="-609600" eaLnBrk="1" hangingPunct="1">
              <a:lnSpc>
                <a:spcPct val="90000"/>
              </a:lnSpc>
            </a:pPr>
            <a:r>
              <a:rPr lang="en-US" sz="3600" dirty="0"/>
              <a:t>Is it feasible? </a:t>
            </a:r>
          </a:p>
          <a:p>
            <a:pPr marL="609600" indent="-609600" eaLnBrk="1" hangingPunct="1">
              <a:lnSpc>
                <a:spcPct val="90000"/>
              </a:lnSpc>
            </a:pPr>
            <a:r>
              <a:rPr lang="en-US" sz="3600" dirty="0"/>
              <a:t>Has anyone else a prior claim to it?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Writing statement of the problem</a:t>
            </a:r>
          </a:p>
        </p:txBody>
      </p:sp>
      <p:sp>
        <p:nvSpPr>
          <p:cNvPr id="3" name="Content Placeholder 2"/>
          <p:cNvSpPr>
            <a:spLocks noGrp="1"/>
          </p:cNvSpPr>
          <p:nvPr>
            <p:ph idx="1"/>
          </p:nvPr>
        </p:nvSpPr>
        <p:spPr/>
        <p:txBody>
          <a:bodyPr>
            <a:normAutofit lnSpcReduction="10000"/>
          </a:bodyPr>
          <a:lstStyle/>
          <a:p>
            <a:r>
              <a:rPr lang="en-GB" b="1" dirty="0"/>
              <a:t>IDEAL:</a:t>
            </a:r>
            <a:r>
              <a:rPr lang="en-GB" dirty="0"/>
              <a:t> Describe the desired or “to be” state of the process or product. It identifies the goals of the stakeholders and customers as well as assists in defining scope. </a:t>
            </a:r>
          </a:p>
          <a:p>
            <a:r>
              <a:rPr lang="en-GB" b="1" dirty="0"/>
              <a:t>REALITY:</a:t>
            </a:r>
            <a:r>
              <a:rPr lang="en-GB" dirty="0"/>
              <a:t>  Describe the current or “as is” state of the process or product. It explains pain points expressed by the stakeholders and customers</a:t>
            </a:r>
          </a:p>
          <a:p>
            <a:r>
              <a:rPr lang="en-GB" b="1" dirty="0"/>
              <a:t>CONSEQUENCES:</a:t>
            </a:r>
            <a:r>
              <a:rPr lang="en-GB" dirty="0"/>
              <a:t>  Describe the impacts on the business if the problem is not fixed or improved upon. This includes costs associated with loss of money, time, productivity, competitive advantage, and so forth. </a:t>
            </a:r>
          </a:p>
          <a:p>
            <a:r>
              <a:rPr lang="en-GB" b="1" dirty="0"/>
              <a:t>PROPOSAL:</a:t>
            </a:r>
            <a:r>
              <a:rPr lang="en-GB" dirty="0"/>
              <a:t> This section is used to describe potential solutions. Once the ideal, reality, and consequences sections have been completed, understood, and approved, the project team can start offering options for solving the problem. </a:t>
            </a:r>
          </a:p>
        </p:txBody>
      </p:sp>
    </p:spTree>
    <p:extLst>
      <p:ext uri="{BB962C8B-B14F-4D97-AF65-F5344CB8AC3E}">
        <p14:creationId xmlns:p14="http://schemas.microsoft.com/office/powerpoint/2010/main" val="1919638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Example for statement of problem </a:t>
            </a:r>
          </a:p>
        </p:txBody>
      </p:sp>
      <p:sp>
        <p:nvSpPr>
          <p:cNvPr id="3" name="Content Placeholder 2"/>
          <p:cNvSpPr>
            <a:spLocks noGrp="1"/>
          </p:cNvSpPr>
          <p:nvPr>
            <p:ph idx="1"/>
          </p:nvPr>
        </p:nvSpPr>
        <p:spPr/>
        <p:txBody>
          <a:bodyPr>
            <a:normAutofit fontScale="85000" lnSpcReduction="20000"/>
          </a:bodyPr>
          <a:lstStyle/>
          <a:p>
            <a:r>
              <a:rPr lang="en-GB" b="1" dirty="0"/>
              <a:t>IDEAL :</a:t>
            </a:r>
            <a:endParaRPr lang="en-GB" dirty="0"/>
          </a:p>
          <a:p>
            <a:pPr lvl="1"/>
            <a:r>
              <a:rPr lang="en-GB" dirty="0"/>
              <a:t>Ideally our users would be able to sign into their laptops and then automatically have access to all of the applications they need to use.</a:t>
            </a:r>
          </a:p>
          <a:p>
            <a:r>
              <a:rPr lang="en-GB" b="1" dirty="0"/>
              <a:t>REALITY :</a:t>
            </a:r>
            <a:endParaRPr lang="en-GB" dirty="0"/>
          </a:p>
          <a:p>
            <a:pPr lvl="1"/>
            <a:r>
              <a:rPr lang="en-GB" dirty="0"/>
              <a:t>In reality we use at least three applications every day to accomplish our work. Each application is protected by a password with different requirements for username &amp; password length. Passwords also expire at different times.</a:t>
            </a:r>
          </a:p>
          <a:p>
            <a:r>
              <a:rPr lang="en-GB" b="1" dirty="0"/>
              <a:t>CONSEQUENCES :</a:t>
            </a:r>
            <a:endParaRPr lang="en-GB" dirty="0"/>
          </a:p>
          <a:p>
            <a:pPr lvl="1"/>
            <a:r>
              <a:rPr lang="en-GB" dirty="0"/>
              <a:t>Users waste approximately 2 minutes per day logging into multiple applications (Lets take if there are 500 users then 500 users * 2 minutes per day = 1000 minutes in lost productivity; 1000 minutes = 16.67 </a:t>
            </a:r>
            <a:r>
              <a:rPr lang="en-GB" dirty="0" err="1"/>
              <a:t>hrs</a:t>
            </a:r>
            <a:r>
              <a:rPr lang="en-GB" dirty="0"/>
              <a:t> per day * $75/</a:t>
            </a:r>
            <a:r>
              <a:rPr lang="en-GB" dirty="0" err="1"/>
              <a:t>hr</a:t>
            </a:r>
            <a:r>
              <a:rPr lang="en-GB" dirty="0"/>
              <a:t> = $1250 per day).</a:t>
            </a:r>
          </a:p>
          <a:p>
            <a:pPr lvl="1"/>
            <a:r>
              <a:rPr lang="en-GB" dirty="0"/>
              <a:t>Helpdesk resolves approximately 6000 calls per year to reset forgotten passwords &amp; unlock accounts.</a:t>
            </a:r>
          </a:p>
          <a:p>
            <a:pPr lvl="1"/>
            <a:r>
              <a:rPr lang="en-GB" dirty="0"/>
              <a:t>Security risk as users will continue to write usernames &amp; passwords on sticky notes on their desks.</a:t>
            </a:r>
          </a:p>
          <a:p>
            <a:r>
              <a:rPr lang="en-GB" b="1" dirty="0"/>
              <a:t>PROPOSAL</a:t>
            </a:r>
            <a:endParaRPr lang="en-GB" dirty="0"/>
          </a:p>
          <a:p>
            <a:pPr lvl="1"/>
            <a:r>
              <a:rPr lang="en-GB" dirty="0"/>
              <a:t>Have an S/W Dev, Network Administrator, and business stakeholders collaborate to evaluate potential solutions for a Single Sign On capability.</a:t>
            </a:r>
          </a:p>
          <a:p>
            <a:endParaRPr lang="en-GB" dirty="0"/>
          </a:p>
        </p:txBody>
      </p:sp>
    </p:spTree>
    <p:extLst>
      <p:ext uri="{BB962C8B-B14F-4D97-AF65-F5344CB8AC3E}">
        <p14:creationId xmlns:p14="http://schemas.microsoft.com/office/powerpoint/2010/main" val="36538164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377</TotalTime>
  <Words>1916</Words>
  <Application>Microsoft Office PowerPoint</Application>
  <PresentationFormat>On-screen Show (4:3)</PresentationFormat>
  <Paragraphs>241</Paragraphs>
  <Slides>38</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Arial</vt:lpstr>
      <vt:lpstr>Calibri</vt:lpstr>
      <vt:lpstr>Cambria</vt:lpstr>
      <vt:lpstr>Symbol</vt:lpstr>
      <vt:lpstr>Times New Roman</vt:lpstr>
      <vt:lpstr>Wingdings</vt:lpstr>
      <vt:lpstr>Wingdings 2</vt:lpstr>
      <vt:lpstr>Adjacency</vt:lpstr>
      <vt:lpstr>Research Design</vt:lpstr>
      <vt:lpstr>Research Process </vt:lpstr>
      <vt:lpstr>Research Problem</vt:lpstr>
      <vt:lpstr>Sources to a Research Problem</vt:lpstr>
      <vt:lpstr>Discuss problems you observe in the Information system that can be solved through research?</vt:lpstr>
      <vt:lpstr>Selecting a Research Problem </vt:lpstr>
      <vt:lpstr>Things to know about R. Problem </vt:lpstr>
      <vt:lpstr>Writing statement of the problem</vt:lpstr>
      <vt:lpstr>Example for statement of problem </vt:lpstr>
      <vt:lpstr>Research questions </vt:lpstr>
      <vt:lpstr>Example </vt:lpstr>
      <vt:lpstr>Can you mention some example of research questions in the information system?</vt:lpstr>
      <vt:lpstr>Some examples </vt:lpstr>
      <vt:lpstr>Good Qualities of Research Questions  </vt:lpstr>
      <vt:lpstr>Research objective </vt:lpstr>
      <vt:lpstr>Example </vt:lpstr>
      <vt:lpstr>Discuss and write three research questions and the respective research objectives? </vt:lpstr>
      <vt:lpstr>Hypothesis </vt:lpstr>
      <vt:lpstr>Conceptual framework on Usage of Internet Banking Services </vt:lpstr>
      <vt:lpstr>Discuss why hypothesis is important in your research?</vt:lpstr>
      <vt:lpstr>Literature Review</vt:lpstr>
      <vt:lpstr>Purpose of the literature review (Rudestam and Newton)</vt:lpstr>
      <vt:lpstr>Literature Review ….</vt:lpstr>
      <vt:lpstr>What are possible problems on your research quality if you do research without literature review? </vt:lpstr>
      <vt:lpstr>Sources for Literature Review</vt:lpstr>
      <vt:lpstr>Contents of literature review (Ridley)</vt:lpstr>
      <vt:lpstr>Planning the literature review</vt:lpstr>
      <vt:lpstr>Critical reading </vt:lpstr>
      <vt:lpstr>Don’t report - critique</vt:lpstr>
      <vt:lpstr>Critical writing </vt:lpstr>
      <vt:lpstr>Originality: Analysis and synthesis </vt:lpstr>
      <vt:lpstr>Structuring Literature review- Concept Map</vt:lpstr>
      <vt:lpstr>Structure</vt:lpstr>
      <vt:lpstr>Discuss and create a concept map for the following research question “Why users adopt an ERP system?”</vt:lpstr>
      <vt:lpstr>PowerPoint Presentation</vt:lpstr>
      <vt:lpstr>Literature Review conclusion</vt:lpstr>
      <vt:lpstr>Summary </vt:lpstr>
      <vt:lpstr>Cont’d</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Problem</dc:title>
  <dc:creator>User</dc:creator>
  <cp:lastModifiedBy>abenezer temtim</cp:lastModifiedBy>
  <cp:revision>34</cp:revision>
  <dcterms:created xsi:type="dcterms:W3CDTF">2012-10-25T13:46:55Z</dcterms:created>
  <dcterms:modified xsi:type="dcterms:W3CDTF">2022-11-14T19:50:32Z</dcterms:modified>
</cp:coreProperties>
</file>