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82" r:id="rId3"/>
    <p:sldId id="283" r:id="rId4"/>
    <p:sldId id="258" r:id="rId5"/>
    <p:sldId id="262" r:id="rId6"/>
    <p:sldId id="263" r:id="rId7"/>
    <p:sldId id="264" r:id="rId8"/>
    <p:sldId id="265" r:id="rId9"/>
    <p:sldId id="268" r:id="rId10"/>
    <p:sldId id="269" r:id="rId11"/>
    <p:sldId id="270" r:id="rId12"/>
    <p:sldId id="271" r:id="rId13"/>
    <p:sldId id="272" r:id="rId14"/>
    <p:sldId id="273" r:id="rId15"/>
    <p:sldId id="274" r:id="rId16"/>
    <p:sldId id="297" r:id="rId17"/>
    <p:sldId id="276" r:id="rId18"/>
    <p:sldId id="277" r:id="rId19"/>
    <p:sldId id="278" r:id="rId20"/>
    <p:sldId id="279" r:id="rId21"/>
    <p:sldId id="280" r:id="rId22"/>
    <p:sldId id="287" r:id="rId23"/>
    <p:sldId id="303" r:id="rId24"/>
    <p:sldId id="320" r:id="rId25"/>
    <p:sldId id="307" r:id="rId26"/>
    <p:sldId id="305" r:id="rId27"/>
    <p:sldId id="308" r:id="rId28"/>
    <p:sldId id="309" r:id="rId29"/>
    <p:sldId id="311" r:id="rId30"/>
    <p:sldId id="312" r:id="rId31"/>
    <p:sldId id="319" r:id="rId32"/>
    <p:sldId id="292" r:id="rId33"/>
    <p:sldId id="295" r:id="rId34"/>
    <p:sldId id="32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629A24-2EF0-403A-A4C8-79A606FE0E9F}" type="datetimeFigureOut">
              <a:rPr lang="en-US" smtClean="0"/>
              <a:pPr/>
              <a:t>12/17/2021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C796A5-2ED4-467B-845D-BBEC5AD4A976}" type="slidenum">
              <a:rPr lang="en-US" smtClean="0"/>
              <a:pPr/>
              <a:t>‹#›</a:t>
            </a:fld>
            <a:endParaRPr lang="en-US"/>
          </a:p>
        </p:txBody>
      </p:sp>
    </p:spTree>
    <p:extLst>
      <p:ext uri="{BB962C8B-B14F-4D97-AF65-F5344CB8AC3E}">
        <p14:creationId xmlns:p14="http://schemas.microsoft.com/office/powerpoint/2010/main" val="3357045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55D8E079-45CE-4CF2-A21E-D50632D1D0C4}" type="slidenum">
              <a:rPr lang="en-US" smtClean="0"/>
              <a:pPr/>
              <a:t>4</a:t>
            </a:fld>
            <a:endParaRPr lang="en-US" dirty="0" smtClean="0"/>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E110DE9E-A0C7-45BE-9E0E-6B7D75ABCC50}" type="slidenum">
              <a:rPr lang="en-US" smtClean="0"/>
              <a:pPr/>
              <a:t>17</a:t>
            </a:fld>
            <a:endParaRPr lang="en-US" smtClean="0"/>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454F3D4B-BB44-4193-A0C1-8354473C71A3}" type="slidenum">
              <a:rPr lang="en-US" smtClean="0"/>
              <a:pPr/>
              <a:t>18</a:t>
            </a:fld>
            <a:endParaRPr lang="en-US"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A1DB769-6A1C-4558-89C1-8868D9B35A45}" type="slidenum">
              <a:rPr lang="en-US" smtClean="0"/>
              <a:pPr/>
              <a:t>19</a:t>
            </a:fld>
            <a:endParaRPr lang="en-US" smtClean="0"/>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B04CBB91-AE13-4649-A88F-A9E5051E0C09}" type="slidenum">
              <a:rPr lang="en-US" smtClean="0"/>
              <a:pPr/>
              <a:t>20</a:t>
            </a:fld>
            <a:endParaRPr lang="en-US" smtClean="0"/>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1C6B0138-42C8-4D1A-A087-5877C0B763C0}" type="slidenum">
              <a:rPr lang="en-US" smtClean="0"/>
              <a:pPr/>
              <a:t>21</a:t>
            </a:fld>
            <a:endParaRPr lang="en-US" smtClean="0"/>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88316017-DE9E-4E09-B689-0D5D9964E13A}" type="slidenum">
              <a:rPr lang="en-US" smtClean="0"/>
              <a:pPr/>
              <a:t>5</a:t>
            </a:fld>
            <a:endParaRPr lang="en-US" dirty="0" smtClean="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E1C7171C-8798-44D6-8529-62DECA7D93F2}" type="slidenum">
              <a:rPr lang="en-US" smtClean="0"/>
              <a:pPr/>
              <a:t>6</a:t>
            </a:fld>
            <a:endParaRPr lang="en-US" dirty="0" smtClean="0"/>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D1A6E03B-A694-4294-81F9-5F1DB05AF963}" type="slidenum">
              <a:rPr lang="en-US" smtClean="0"/>
              <a:pPr/>
              <a:t>8</a:t>
            </a:fld>
            <a:endParaRPr lang="en-US" dirty="0" smtClean="0"/>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7099F715-86C0-4B2F-AB71-590A95A9F8EF}" type="slidenum">
              <a:rPr lang="en-US" smtClean="0"/>
              <a:pPr/>
              <a:t>10</a:t>
            </a:fld>
            <a:endParaRPr lang="en-US" smtClean="0"/>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5437C0A1-0BBB-4B2D-8A77-C331A2EBFAA9}" type="slidenum">
              <a:rPr lang="en-US" smtClean="0"/>
              <a:pPr/>
              <a:t>12</a:t>
            </a:fld>
            <a:endParaRPr lang="en-US" smtClean="0"/>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C9B6C50F-D4CF-472C-879E-6AD0FD6F5581}" type="slidenum">
              <a:rPr lang="en-US" smtClean="0"/>
              <a:pPr/>
              <a:t>14</a:t>
            </a:fld>
            <a:endParaRPr lang="en-US" smtClean="0"/>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CFC6EB3A-D663-4B32-AE8C-57A08B912359}" type="slidenum">
              <a:rPr lang="en-US" smtClean="0"/>
              <a:pPr/>
              <a:t>15</a:t>
            </a:fld>
            <a:endParaRPr lang="en-US"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70356C9-2B68-4A9D-AB4D-65CBD52897E8}" type="slidenum">
              <a:rPr lang="ar-SA" smtClean="0">
                <a:latin typeface="Arial" charset="0"/>
                <a:cs typeface="Arial" charset="0"/>
              </a:rPr>
              <a:pPr/>
              <a:t>16</a:t>
            </a:fld>
            <a:endParaRPr lang="ru-RU" smtClean="0">
              <a:latin typeface="Arial" charset="0"/>
              <a:cs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65A137-E405-4E55-826E-3C7BB79ED506}"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95CD1-9409-4FB8-8C87-54610210D0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2A1D1-B55B-4ADE-8900-BE0505FA0A69}"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95CD1-9409-4FB8-8C87-54610210D0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ED0811-F3C8-4038-A311-70231531E881}"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95CD1-9409-4FB8-8C87-54610210D0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87ECA-9549-45B2-86D9-A009B28219A9}"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95CD1-9409-4FB8-8C87-54610210D0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92FFAA-58C5-4FE9-A52D-135B00E9E4FB}"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95CD1-9409-4FB8-8C87-54610210D0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7186B9-0E79-435F-B360-73AA5BEC1A2E}" type="datetime1">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95CD1-9409-4FB8-8C87-54610210D0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DB4751-0BD1-4C39-B554-1E5CB10C1B5A}" type="datetime1">
              <a:rPr lang="en-US" smtClean="0"/>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495CD1-9409-4FB8-8C87-54610210D0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351CC6-8C76-4C77-803F-DC9805BEBCE0}" type="datetime1">
              <a:rPr lang="en-US" smtClean="0"/>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95CD1-9409-4FB8-8C87-54610210D0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83737-2992-4B54-85FF-B43E6DDD50BD}" type="datetime1">
              <a:rPr lang="en-US" smtClean="0"/>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495CD1-9409-4FB8-8C87-54610210D0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72B42D-59F4-4F96-9522-DA6F7107C2D6}" type="datetime1">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95CD1-9409-4FB8-8C87-54610210D0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1F6050-C1F6-4461-AD7B-C8AC3AC314A1}" type="datetime1">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95CD1-9409-4FB8-8C87-54610210D0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8F961-F0F1-4694-9379-9AA65E9B4DD9}" type="datetime1">
              <a:rPr lang="en-US" smtClean="0"/>
              <a:t>12/17/2021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95CD1-9409-4FB8-8C87-54610210D0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Statistical_powe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en.wikipedia.org/wiki/Statistical_test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Sampling</a:t>
            </a:r>
            <a:endParaRPr lang="en-US" dirty="0"/>
          </a:p>
        </p:txBody>
      </p:sp>
      <p:sp>
        <p:nvSpPr>
          <p:cNvPr id="3" name="Subtitle 2"/>
          <p:cNvSpPr>
            <a:spLocks noGrp="1"/>
          </p:cNvSpPr>
          <p:nvPr>
            <p:ph type="subTitle" idx="1"/>
          </p:nvPr>
        </p:nvSpPr>
        <p:spPr/>
        <p:txBody>
          <a:bodyPr/>
          <a:lstStyle/>
          <a:p>
            <a:r>
              <a:rPr lang="en-US" dirty="0" smtClean="0"/>
              <a:t>By </a:t>
            </a:r>
          </a:p>
          <a:p>
            <a:r>
              <a:rPr lang="en-US" dirty="0" smtClean="0"/>
              <a:t>Dr. Temtim Assefa</a:t>
            </a:r>
            <a:endParaRPr lang="en-US" dirty="0"/>
          </a:p>
        </p:txBody>
      </p:sp>
      <p:sp>
        <p:nvSpPr>
          <p:cNvPr id="4" name="Slide Number Placeholder 3"/>
          <p:cNvSpPr>
            <a:spLocks noGrp="1"/>
          </p:cNvSpPr>
          <p:nvPr>
            <p:ph type="sldNum" sz="quarter" idx="12"/>
          </p:nvPr>
        </p:nvSpPr>
        <p:spPr/>
        <p:txBody>
          <a:bodyPr/>
          <a:lstStyle/>
          <a:p>
            <a:fld id="{9E495CD1-9409-4FB8-8C87-54610210D022}"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marL="742950" indent="-742950" eaLnBrk="1" hangingPunct="1">
              <a:buFont typeface="+mj-lt"/>
              <a:buAutoNum type="arabicPeriod"/>
            </a:pPr>
            <a:r>
              <a:rPr lang="en-US" sz="3600" dirty="0" smtClean="0"/>
              <a:t>Simple Random Sampling</a:t>
            </a:r>
          </a:p>
        </p:txBody>
      </p:sp>
      <p:sp>
        <p:nvSpPr>
          <p:cNvPr id="118787" name="Rectangle 3"/>
          <p:cNvSpPr>
            <a:spLocks noGrp="1" noChangeArrowheads="1"/>
          </p:cNvSpPr>
          <p:nvPr>
            <p:ph idx="1"/>
          </p:nvPr>
        </p:nvSpPr>
        <p:spPr/>
        <p:txBody>
          <a:bodyPr>
            <a:normAutofit lnSpcReduction="10000"/>
          </a:bodyPr>
          <a:lstStyle/>
          <a:p>
            <a:pPr eaLnBrk="1" hangingPunct="1">
              <a:lnSpc>
                <a:spcPct val="90000"/>
              </a:lnSpc>
            </a:pPr>
            <a:r>
              <a:rPr lang="en-US" sz="2400" dirty="0" smtClean="0"/>
              <a:t>The least sophisticated one</a:t>
            </a:r>
          </a:p>
          <a:p>
            <a:pPr eaLnBrk="1" hangingPunct="1">
              <a:lnSpc>
                <a:spcPct val="90000"/>
              </a:lnSpc>
            </a:pPr>
            <a:r>
              <a:rPr lang="en-US" sz="2400" dirty="0" smtClean="0"/>
              <a:t>Applicable for small and all members of population is known </a:t>
            </a:r>
          </a:p>
          <a:p>
            <a:pPr eaLnBrk="1" hangingPunct="1">
              <a:lnSpc>
                <a:spcPct val="90000"/>
              </a:lnSpc>
            </a:pPr>
            <a:r>
              <a:rPr lang="en-US" sz="2400" dirty="0" err="1" smtClean="0"/>
              <a:t>e.g</a:t>
            </a:r>
            <a:r>
              <a:rPr lang="en-US" sz="2400" dirty="0" smtClean="0"/>
              <a:t> if we study our organization software user satisfaction  </a:t>
            </a:r>
          </a:p>
          <a:p>
            <a:pPr eaLnBrk="1" hangingPunct="1">
              <a:lnSpc>
                <a:spcPct val="90000"/>
              </a:lnSpc>
            </a:pPr>
            <a:r>
              <a:rPr lang="en-US" sz="2400" b="1" dirty="0" smtClean="0"/>
              <a:t>Procedure</a:t>
            </a:r>
            <a:r>
              <a:rPr lang="en-US" sz="2400" dirty="0" smtClean="0"/>
              <a:t>:</a:t>
            </a:r>
          </a:p>
          <a:p>
            <a:pPr lvl="1" eaLnBrk="1" hangingPunct="1">
              <a:lnSpc>
                <a:spcPct val="90000"/>
              </a:lnSpc>
            </a:pPr>
            <a:r>
              <a:rPr lang="en-US" sz="2000" dirty="0" smtClean="0"/>
              <a:t>number the units in the population from 1 to N </a:t>
            </a:r>
          </a:p>
          <a:p>
            <a:pPr lvl="1" eaLnBrk="1" hangingPunct="1">
              <a:lnSpc>
                <a:spcPct val="90000"/>
              </a:lnSpc>
            </a:pPr>
            <a:r>
              <a:rPr lang="en-US" sz="2000" dirty="0" smtClean="0"/>
              <a:t>decide on the n (sample size) that you want to select </a:t>
            </a:r>
          </a:p>
          <a:p>
            <a:pPr lvl="1" eaLnBrk="1" hangingPunct="1">
              <a:lnSpc>
                <a:spcPct val="90000"/>
              </a:lnSpc>
            </a:pPr>
            <a:r>
              <a:rPr lang="en-US" sz="2000" dirty="0" smtClean="0"/>
              <a:t>Use K = N/n  formula to decide sample interval  </a:t>
            </a:r>
          </a:p>
          <a:p>
            <a:pPr lvl="2">
              <a:lnSpc>
                <a:spcPct val="90000"/>
              </a:lnSpc>
            </a:pPr>
            <a:r>
              <a:rPr lang="en-US" sz="1800" dirty="0" smtClean="0"/>
              <a:t>where N total population ,</a:t>
            </a:r>
          </a:p>
          <a:p>
            <a:pPr lvl="2">
              <a:lnSpc>
                <a:spcPct val="90000"/>
              </a:lnSpc>
            </a:pPr>
            <a:r>
              <a:rPr lang="en-US" sz="1800" dirty="0" smtClean="0"/>
              <a:t> n is sample size </a:t>
            </a:r>
          </a:p>
          <a:p>
            <a:pPr lvl="2">
              <a:lnSpc>
                <a:spcPct val="90000"/>
              </a:lnSpc>
            </a:pPr>
            <a:r>
              <a:rPr lang="en-US" sz="1800" dirty="0" smtClean="0"/>
              <a:t>K is the sample interva</a:t>
            </a:r>
            <a:r>
              <a:rPr lang="en-US" sz="1600" dirty="0" smtClean="0"/>
              <a:t>l </a:t>
            </a:r>
          </a:p>
          <a:p>
            <a:pPr lvl="1" eaLnBrk="1" hangingPunct="1">
              <a:lnSpc>
                <a:spcPct val="90000"/>
              </a:lnSpc>
            </a:pPr>
            <a:r>
              <a:rPr lang="en-US" sz="2000" dirty="0" smtClean="0"/>
              <a:t>randomly select an integer between 1 to k </a:t>
            </a:r>
          </a:p>
          <a:p>
            <a:pPr lvl="1" eaLnBrk="1" hangingPunct="1">
              <a:lnSpc>
                <a:spcPct val="90000"/>
              </a:lnSpc>
            </a:pPr>
            <a:r>
              <a:rPr lang="en-US" sz="2000" dirty="0" smtClean="0"/>
              <a:t>Then take every </a:t>
            </a:r>
            <a:r>
              <a:rPr lang="en-US" sz="2000" dirty="0" err="1" smtClean="0"/>
              <a:t>K</a:t>
            </a:r>
            <a:r>
              <a:rPr lang="en-US" sz="2000" baseline="30000" dirty="0" err="1" smtClean="0"/>
              <a:t>th</a:t>
            </a:r>
            <a:r>
              <a:rPr lang="en-US" sz="2000" dirty="0" smtClean="0"/>
              <a:t> unit  </a:t>
            </a:r>
          </a:p>
          <a:p>
            <a:pPr eaLnBrk="1" hangingPunct="1">
              <a:lnSpc>
                <a:spcPct val="90000"/>
              </a:lnSpc>
            </a:pPr>
            <a:r>
              <a:rPr lang="en-US" sz="2400" dirty="0" smtClean="0"/>
              <a:t>Not recommended for large and unknown population size</a:t>
            </a:r>
          </a:p>
          <a:p>
            <a:pPr eaLnBrk="1" hangingPunct="1">
              <a:lnSpc>
                <a:spcPct val="90000"/>
              </a:lnSpc>
            </a:pPr>
            <a:endParaRPr lang="en-US" sz="2400" dirty="0" smtClean="0"/>
          </a:p>
        </p:txBody>
      </p:sp>
      <p:sp>
        <p:nvSpPr>
          <p:cNvPr id="2" name="Slide Number Placeholder 1"/>
          <p:cNvSpPr>
            <a:spLocks noGrp="1"/>
          </p:cNvSpPr>
          <p:nvPr>
            <p:ph type="sldNum" sz="quarter" idx="12"/>
          </p:nvPr>
        </p:nvSpPr>
        <p:spPr/>
        <p:txBody>
          <a:bodyPr/>
          <a:lstStyle/>
          <a:p>
            <a:fld id="{9E495CD1-9409-4FB8-8C87-54610210D02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lnSpc>
                <a:spcPct val="80000"/>
              </a:lnSpc>
            </a:pPr>
            <a:r>
              <a:rPr lang="en-US" dirty="0" smtClean="0"/>
              <a:t>Divide 100 by 20, you will get 5. </a:t>
            </a:r>
          </a:p>
          <a:p>
            <a:pPr>
              <a:lnSpc>
                <a:spcPct val="80000"/>
              </a:lnSpc>
            </a:pPr>
            <a:r>
              <a:rPr lang="en-US" dirty="0" smtClean="0"/>
              <a:t>Randomly select any number between 1 and five. </a:t>
            </a:r>
          </a:p>
          <a:p>
            <a:pPr>
              <a:lnSpc>
                <a:spcPct val="80000"/>
              </a:lnSpc>
            </a:pPr>
            <a:r>
              <a:rPr lang="en-US" dirty="0" smtClean="0"/>
              <a:t>Suppose the number you have picked is 4, that will be your starting number. </a:t>
            </a:r>
          </a:p>
          <a:p>
            <a:pPr>
              <a:lnSpc>
                <a:spcPct val="80000"/>
              </a:lnSpc>
            </a:pPr>
            <a:r>
              <a:rPr lang="en-US" dirty="0" smtClean="0"/>
              <a:t>So student number 4 has been selected. </a:t>
            </a:r>
          </a:p>
          <a:p>
            <a:pPr>
              <a:lnSpc>
                <a:spcPct val="80000"/>
              </a:lnSpc>
            </a:pPr>
            <a:r>
              <a:rPr lang="en-US" dirty="0" smtClean="0"/>
              <a:t>From there you will select every 5th name until you reach the last one, number one hundred. You will end up with 20 selected students. </a:t>
            </a:r>
          </a:p>
          <a:p>
            <a:endParaRPr lang="en-US" dirty="0"/>
          </a:p>
        </p:txBody>
      </p:sp>
      <p:sp>
        <p:nvSpPr>
          <p:cNvPr id="4" name="Slide Number Placeholder 3"/>
          <p:cNvSpPr>
            <a:spLocks noGrp="1"/>
          </p:cNvSpPr>
          <p:nvPr>
            <p:ph type="sldNum" sz="quarter" idx="12"/>
          </p:nvPr>
        </p:nvSpPr>
        <p:spPr/>
        <p:txBody>
          <a:bodyPr/>
          <a:lstStyle/>
          <a:p>
            <a:fld id="{9E495CD1-9409-4FB8-8C87-54610210D022}"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marL="514350" indent="-514350" eaLnBrk="1" hangingPunct="1">
              <a:buFont typeface="+mj-lt"/>
              <a:buAutoNum type="arabicPeriod" startAt="2"/>
            </a:pPr>
            <a:r>
              <a:rPr lang="en-US" sz="3200" dirty="0" smtClean="0"/>
              <a:t>Stratified Random Sampling</a:t>
            </a:r>
          </a:p>
        </p:txBody>
      </p:sp>
      <p:sp>
        <p:nvSpPr>
          <p:cNvPr id="119811" name="Rectangle 3"/>
          <p:cNvSpPr>
            <a:spLocks noGrp="1" noChangeArrowheads="1"/>
          </p:cNvSpPr>
          <p:nvPr>
            <p:ph idx="1"/>
          </p:nvPr>
        </p:nvSpPr>
        <p:spPr/>
        <p:txBody>
          <a:bodyPr>
            <a:noAutofit/>
          </a:bodyPr>
          <a:lstStyle/>
          <a:p>
            <a:pPr eaLnBrk="1" hangingPunct="1">
              <a:lnSpc>
                <a:spcPct val="80000"/>
              </a:lnSpc>
            </a:pPr>
            <a:r>
              <a:rPr lang="en-US" sz="2600" dirty="0" smtClean="0"/>
              <a:t>Also sometimes called proportional or quota random sampling, </a:t>
            </a:r>
          </a:p>
          <a:p>
            <a:pPr>
              <a:lnSpc>
                <a:spcPct val="80000"/>
              </a:lnSpc>
            </a:pPr>
            <a:r>
              <a:rPr lang="en-US" sz="2600" dirty="0" smtClean="0"/>
              <a:t>Dividing population into homogeneous subgroups and then use simple random sample  method to select samples from each subgroup. </a:t>
            </a:r>
          </a:p>
          <a:p>
            <a:pPr eaLnBrk="1" hangingPunct="1">
              <a:lnSpc>
                <a:spcPct val="80000"/>
              </a:lnSpc>
            </a:pPr>
            <a:r>
              <a:rPr lang="en-US" sz="2600" b="1" dirty="0" smtClean="0"/>
              <a:t>Objective</a:t>
            </a:r>
            <a:r>
              <a:rPr lang="en-US" sz="2600" dirty="0" smtClean="0"/>
              <a:t>: Divide the population into non-overlapping groups (i.e., </a:t>
            </a:r>
            <a:r>
              <a:rPr lang="en-US" sz="2600" i="1" dirty="0" smtClean="0"/>
              <a:t>strata</a:t>
            </a:r>
            <a:r>
              <a:rPr lang="en-US" sz="2600" dirty="0" smtClean="0"/>
              <a:t>) N1, N2, N3, ... Ni, such that N1 + N2 + N3 + ... + Ni = N. </a:t>
            </a:r>
          </a:p>
          <a:p>
            <a:pPr eaLnBrk="1" hangingPunct="1">
              <a:lnSpc>
                <a:spcPct val="80000"/>
              </a:lnSpc>
            </a:pPr>
            <a:r>
              <a:rPr lang="en-US" sz="2600" dirty="0" smtClean="0"/>
              <a:t>Then do a simple random sample of K = N/n from each strata. </a:t>
            </a:r>
          </a:p>
          <a:p>
            <a:pPr eaLnBrk="1" hangingPunct="1">
              <a:lnSpc>
                <a:spcPct val="80000"/>
              </a:lnSpc>
            </a:pPr>
            <a:r>
              <a:rPr lang="en-US" sz="2600" dirty="0" smtClean="0"/>
              <a:t>If you study software development success. You expect groups like in-house developed, outsourced and off the shelf software. </a:t>
            </a:r>
          </a:p>
        </p:txBody>
      </p:sp>
      <p:sp>
        <p:nvSpPr>
          <p:cNvPr id="2" name="Slide Number Placeholder 1"/>
          <p:cNvSpPr>
            <a:spLocks noGrp="1"/>
          </p:cNvSpPr>
          <p:nvPr>
            <p:ph type="sldNum" sz="quarter" idx="12"/>
          </p:nvPr>
        </p:nvSpPr>
        <p:spPr/>
        <p:txBody>
          <a:bodyPr/>
          <a:lstStyle/>
          <a:p>
            <a:fld id="{9E495CD1-9409-4FB8-8C87-54610210D022}"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lstStyle/>
          <a:p>
            <a:pPr eaLnBrk="1" hangingPunct="1">
              <a:lnSpc>
                <a:spcPct val="80000"/>
              </a:lnSpc>
            </a:pPr>
            <a:r>
              <a:rPr lang="en-US" dirty="0" smtClean="0"/>
              <a:t>We select the required sample from each of the strata</a:t>
            </a:r>
          </a:p>
          <a:p>
            <a:pPr eaLnBrk="1" hangingPunct="1">
              <a:lnSpc>
                <a:spcPct val="80000"/>
              </a:lnSpc>
            </a:pPr>
            <a:r>
              <a:rPr lang="en-US" dirty="0" smtClean="0"/>
              <a:t>It guarantees equal representation of each strata</a:t>
            </a:r>
          </a:p>
          <a:p>
            <a:pPr eaLnBrk="1" hangingPunct="1">
              <a:lnSpc>
                <a:spcPct val="80000"/>
              </a:lnSpc>
            </a:pPr>
            <a:r>
              <a:rPr lang="en-US" dirty="0" smtClean="0"/>
              <a:t>Good if each strata has equal population size</a:t>
            </a:r>
          </a:p>
          <a:p>
            <a:pPr eaLnBrk="1" hangingPunct="1">
              <a:lnSpc>
                <a:spcPct val="80000"/>
              </a:lnSpc>
            </a:pPr>
            <a:r>
              <a:rPr lang="en-US" dirty="0" smtClean="0"/>
              <a:t>For example, if in house developed (20%), outsourced (50%) and off the shelf (30%), your sample should reflect this proportion </a:t>
            </a:r>
          </a:p>
          <a:p>
            <a:endParaRPr lang="en-US" dirty="0"/>
          </a:p>
        </p:txBody>
      </p:sp>
      <p:sp>
        <p:nvSpPr>
          <p:cNvPr id="4" name="Slide Number Placeholder 3"/>
          <p:cNvSpPr>
            <a:spLocks noGrp="1"/>
          </p:cNvSpPr>
          <p:nvPr>
            <p:ph type="sldNum" sz="quarter" idx="12"/>
          </p:nvPr>
        </p:nvSpPr>
        <p:spPr/>
        <p:txBody>
          <a:bodyPr/>
          <a:lstStyle/>
          <a:p>
            <a:fld id="{9E495CD1-9409-4FB8-8C87-54610210D02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sz="3600" smtClean="0"/>
              <a:t>Advantage &amp; Disadvantage</a:t>
            </a:r>
          </a:p>
        </p:txBody>
      </p:sp>
      <p:sp>
        <p:nvSpPr>
          <p:cNvPr id="120835"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800" dirty="0" smtClean="0"/>
              <a:t>Advantage</a:t>
            </a:r>
          </a:p>
          <a:p>
            <a:pPr lvl="1" eaLnBrk="1" hangingPunct="1">
              <a:lnSpc>
                <a:spcPct val="90000"/>
              </a:lnSpc>
            </a:pPr>
            <a:r>
              <a:rPr lang="en-US" sz="2400" dirty="0" smtClean="0"/>
              <a:t>focuses on important subpopulations but ignores irrelevant ones </a:t>
            </a:r>
          </a:p>
          <a:p>
            <a:pPr lvl="1" eaLnBrk="1" hangingPunct="1">
              <a:lnSpc>
                <a:spcPct val="90000"/>
              </a:lnSpc>
            </a:pPr>
            <a:r>
              <a:rPr lang="en-US" sz="2400" dirty="0" smtClean="0"/>
              <a:t>improves the accuracy of estimation </a:t>
            </a:r>
          </a:p>
          <a:p>
            <a:pPr lvl="1" eaLnBrk="1" hangingPunct="1">
              <a:lnSpc>
                <a:spcPct val="90000"/>
              </a:lnSpc>
            </a:pPr>
            <a:r>
              <a:rPr lang="en-US" sz="2400" dirty="0" smtClean="0"/>
              <a:t>efficient </a:t>
            </a:r>
          </a:p>
          <a:p>
            <a:pPr lvl="1" eaLnBrk="1" hangingPunct="1">
              <a:lnSpc>
                <a:spcPct val="90000"/>
              </a:lnSpc>
            </a:pPr>
            <a:r>
              <a:rPr lang="en-US" sz="2400" dirty="0" smtClean="0"/>
              <a:t>sampling equal numbers from strata varying widely in size may be used to equate the </a:t>
            </a:r>
            <a:r>
              <a:rPr lang="en-US" sz="2400" dirty="0" smtClean="0">
                <a:hlinkClick r:id="rId3" tooltip="Statistical power"/>
              </a:rPr>
              <a:t>statistical power</a:t>
            </a:r>
            <a:r>
              <a:rPr lang="en-US" sz="2400" dirty="0" smtClean="0"/>
              <a:t> of </a:t>
            </a:r>
            <a:r>
              <a:rPr lang="en-US" sz="2400" dirty="0" smtClean="0">
                <a:hlinkClick r:id="rId4" tooltip="Statistical tests"/>
              </a:rPr>
              <a:t>tests</a:t>
            </a:r>
            <a:r>
              <a:rPr lang="en-US" sz="2400" dirty="0" smtClean="0"/>
              <a:t> of differences between strata. </a:t>
            </a:r>
          </a:p>
          <a:p>
            <a:pPr eaLnBrk="1" hangingPunct="1">
              <a:lnSpc>
                <a:spcPct val="90000"/>
              </a:lnSpc>
            </a:pPr>
            <a:r>
              <a:rPr lang="en-US" sz="2400" b="1" dirty="0" smtClean="0"/>
              <a:t>Disadvantage</a:t>
            </a:r>
          </a:p>
          <a:p>
            <a:pPr lvl="1" eaLnBrk="1" hangingPunct="1">
              <a:lnSpc>
                <a:spcPct val="90000"/>
              </a:lnSpc>
            </a:pPr>
            <a:r>
              <a:rPr lang="en-US" sz="2400" dirty="0" smtClean="0"/>
              <a:t>can be difficult to select relevant stratification variables </a:t>
            </a:r>
          </a:p>
          <a:p>
            <a:pPr lvl="1" eaLnBrk="1" hangingPunct="1">
              <a:lnSpc>
                <a:spcPct val="90000"/>
              </a:lnSpc>
            </a:pPr>
            <a:r>
              <a:rPr lang="en-US" sz="2400" dirty="0" smtClean="0"/>
              <a:t>not useful when there are no homogeneous subgroups </a:t>
            </a:r>
          </a:p>
          <a:p>
            <a:pPr lvl="1" eaLnBrk="1" hangingPunct="1">
              <a:lnSpc>
                <a:spcPct val="90000"/>
              </a:lnSpc>
            </a:pPr>
            <a:r>
              <a:rPr lang="en-US" sz="2400" dirty="0" smtClean="0"/>
              <a:t>can be expensive </a:t>
            </a:r>
          </a:p>
          <a:p>
            <a:pPr lvl="1" eaLnBrk="1" hangingPunct="1">
              <a:lnSpc>
                <a:spcPct val="90000"/>
              </a:lnSpc>
            </a:pPr>
            <a:r>
              <a:rPr lang="en-US" sz="2400" dirty="0" smtClean="0"/>
              <a:t>requires accurate information about the population, or introduces bias. </a:t>
            </a:r>
          </a:p>
          <a:p>
            <a:pPr eaLnBrk="1" hangingPunct="1">
              <a:lnSpc>
                <a:spcPct val="90000"/>
              </a:lnSpc>
            </a:pPr>
            <a:endParaRPr lang="en-US" sz="2400" dirty="0" smtClean="0"/>
          </a:p>
          <a:p>
            <a:pPr eaLnBrk="1" hangingPunct="1">
              <a:lnSpc>
                <a:spcPct val="90000"/>
              </a:lnSpc>
            </a:pPr>
            <a:endParaRPr lang="en-US" sz="2400" dirty="0" smtClean="0"/>
          </a:p>
        </p:txBody>
      </p:sp>
      <p:sp>
        <p:nvSpPr>
          <p:cNvPr id="2" name="Slide Number Placeholder 1"/>
          <p:cNvSpPr>
            <a:spLocks noGrp="1"/>
          </p:cNvSpPr>
          <p:nvPr>
            <p:ph type="sldNum" sz="quarter" idx="12"/>
          </p:nvPr>
        </p:nvSpPr>
        <p:spPr/>
        <p:txBody>
          <a:bodyPr/>
          <a:lstStyle/>
          <a:p>
            <a:fld id="{9E495CD1-9409-4FB8-8C87-54610210D02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normAutofit/>
          </a:bodyPr>
          <a:lstStyle/>
          <a:p>
            <a:pPr eaLnBrk="1" hangingPunct="1"/>
            <a:r>
              <a:rPr lang="en-US" sz="3200" smtClean="0"/>
              <a:t>Cluster Sampling</a:t>
            </a:r>
          </a:p>
        </p:txBody>
      </p:sp>
      <p:sp>
        <p:nvSpPr>
          <p:cNvPr id="121859" name="Rectangle 3"/>
          <p:cNvSpPr>
            <a:spLocks noGrp="1" noChangeArrowheads="1"/>
          </p:cNvSpPr>
          <p:nvPr>
            <p:ph idx="1"/>
          </p:nvPr>
        </p:nvSpPr>
        <p:spPr/>
        <p:txBody>
          <a:bodyPr>
            <a:normAutofit lnSpcReduction="10000"/>
          </a:bodyPr>
          <a:lstStyle/>
          <a:p>
            <a:pPr eaLnBrk="1" hangingPunct="1">
              <a:lnSpc>
                <a:spcPct val="90000"/>
              </a:lnSpc>
            </a:pPr>
            <a:r>
              <a:rPr lang="en-US" sz="2800" dirty="0" smtClean="0"/>
              <a:t>When the population is spread out to a larger geographical area, it may not feasible to make up a list of every person living within the area and select a sample for the study using random procedures</a:t>
            </a:r>
          </a:p>
          <a:p>
            <a:pPr eaLnBrk="1" hangingPunct="1">
              <a:lnSpc>
                <a:spcPct val="90000"/>
              </a:lnSpc>
            </a:pPr>
            <a:r>
              <a:rPr lang="en-US" sz="2800" dirty="0" smtClean="0"/>
              <a:t>Steps:</a:t>
            </a:r>
          </a:p>
          <a:p>
            <a:pPr lvl="1" eaLnBrk="1" hangingPunct="1">
              <a:lnSpc>
                <a:spcPct val="90000"/>
              </a:lnSpc>
            </a:pPr>
            <a:r>
              <a:rPr lang="en-US" sz="2600" dirty="0" smtClean="0"/>
              <a:t>divide population into clusters (usually along geographic boundaries or type of institutions or other clustering criteria</a:t>
            </a:r>
          </a:p>
          <a:p>
            <a:pPr lvl="1" eaLnBrk="1" hangingPunct="1">
              <a:lnSpc>
                <a:spcPct val="90000"/>
              </a:lnSpc>
            </a:pPr>
            <a:r>
              <a:rPr lang="en-US" sz="2600" dirty="0" smtClean="0"/>
              <a:t>Randomly select sampled clusters </a:t>
            </a:r>
          </a:p>
          <a:p>
            <a:pPr lvl="1" eaLnBrk="1" hangingPunct="1">
              <a:lnSpc>
                <a:spcPct val="90000"/>
              </a:lnSpc>
            </a:pPr>
            <a:r>
              <a:rPr lang="en-US" sz="2600" dirty="0" smtClean="0"/>
              <a:t>Then take a list of population in the selected cluster and then apply simple random sampling method or other random selection method.</a:t>
            </a:r>
          </a:p>
        </p:txBody>
      </p:sp>
      <p:sp>
        <p:nvSpPr>
          <p:cNvPr id="2" name="Slide Number Placeholder 1"/>
          <p:cNvSpPr>
            <a:spLocks noGrp="1"/>
          </p:cNvSpPr>
          <p:nvPr>
            <p:ph type="sldNum" sz="quarter" idx="12"/>
          </p:nvPr>
        </p:nvSpPr>
        <p:spPr/>
        <p:txBody>
          <a:bodyPr/>
          <a:lstStyle/>
          <a:p>
            <a:fld id="{9E495CD1-9409-4FB8-8C87-54610210D022}"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16013" y="-315913"/>
            <a:ext cx="7772400" cy="1143001"/>
          </a:xfrm>
        </p:spPr>
        <p:txBody>
          <a:bodyPr/>
          <a:lstStyle/>
          <a:p>
            <a:pPr eaLnBrk="1" hangingPunct="1">
              <a:defRPr/>
            </a:pPr>
            <a:r>
              <a:rPr lang="en-GB" smtClean="0"/>
              <a:t>Cluster sampling</a:t>
            </a:r>
          </a:p>
        </p:txBody>
      </p:sp>
      <p:grpSp>
        <p:nvGrpSpPr>
          <p:cNvPr id="2" name="Group 3"/>
          <p:cNvGrpSpPr>
            <a:grpSpLocks/>
          </p:cNvGrpSpPr>
          <p:nvPr/>
        </p:nvGrpSpPr>
        <p:grpSpPr bwMode="auto">
          <a:xfrm>
            <a:off x="685800" y="1157288"/>
            <a:ext cx="7770813" cy="5700712"/>
            <a:chOff x="428" y="640"/>
            <a:chExt cx="4895" cy="3591"/>
          </a:xfrm>
        </p:grpSpPr>
        <p:sp>
          <p:nvSpPr>
            <p:cNvPr id="26200" name="Rectangle 4"/>
            <p:cNvSpPr>
              <a:spLocks noChangeArrowheads="1"/>
            </p:cNvSpPr>
            <p:nvPr/>
          </p:nvSpPr>
          <p:spPr bwMode="auto">
            <a:xfrm>
              <a:off x="1475" y="648"/>
              <a:ext cx="0" cy="230"/>
            </a:xfrm>
            <a:prstGeom prst="rect">
              <a:avLst/>
            </a:prstGeom>
            <a:noFill/>
            <a:ln w="9525">
              <a:noFill/>
              <a:miter lim="800000"/>
              <a:headEnd/>
              <a:tailEnd/>
            </a:ln>
          </p:spPr>
          <p:txBody>
            <a:bodyPr wrap="none" lIns="0" tIns="0" rIns="0" bIns="0">
              <a:spAutoFit/>
            </a:bodyPr>
            <a:lstStyle/>
            <a:p>
              <a:pPr algn="l" rtl="0" eaLnBrk="0" hangingPunct="0"/>
              <a:endParaRPr lang="en-US" sz="2400">
                <a:latin typeface="Times New Roman" pitchFamily="18" charset="0"/>
              </a:endParaRPr>
            </a:p>
          </p:txBody>
        </p:sp>
        <p:sp>
          <p:nvSpPr>
            <p:cNvPr id="26201" name="Freeform 5"/>
            <p:cNvSpPr>
              <a:spLocks/>
            </p:cNvSpPr>
            <p:nvPr/>
          </p:nvSpPr>
          <p:spPr bwMode="auto">
            <a:xfrm>
              <a:off x="2779" y="3692"/>
              <a:ext cx="116" cy="105"/>
            </a:xfrm>
            <a:custGeom>
              <a:avLst/>
              <a:gdLst>
                <a:gd name="T0" fmla="*/ 82 w 348"/>
                <a:gd name="T1" fmla="*/ 92 h 315"/>
                <a:gd name="T2" fmla="*/ 66 w 348"/>
                <a:gd name="T3" fmla="*/ 83 h 315"/>
                <a:gd name="T4" fmla="*/ 58 w 348"/>
                <a:gd name="T5" fmla="*/ 73 h 315"/>
                <a:gd name="T6" fmla="*/ 56 w 348"/>
                <a:gd name="T7" fmla="*/ 60 h 315"/>
                <a:gd name="T8" fmla="*/ 42 w 348"/>
                <a:gd name="T9" fmla="*/ 50 h 315"/>
                <a:gd name="T10" fmla="*/ 22 w 348"/>
                <a:gd name="T11" fmla="*/ 41 h 315"/>
                <a:gd name="T12" fmla="*/ 13 w 348"/>
                <a:gd name="T13" fmla="*/ 27 h 315"/>
                <a:gd name="T14" fmla="*/ 5 w 348"/>
                <a:gd name="T15" fmla="*/ 11 h 315"/>
                <a:gd name="T16" fmla="*/ 5 w 348"/>
                <a:gd name="T17" fmla="*/ 6 h 315"/>
                <a:gd name="T18" fmla="*/ 13 w 348"/>
                <a:gd name="T19" fmla="*/ 16 h 315"/>
                <a:gd name="T20" fmla="*/ 20 w 348"/>
                <a:gd name="T21" fmla="*/ 32 h 315"/>
                <a:gd name="T22" fmla="*/ 28 w 348"/>
                <a:gd name="T23" fmla="*/ 33 h 315"/>
                <a:gd name="T24" fmla="*/ 35 w 348"/>
                <a:gd name="T25" fmla="*/ 21 h 315"/>
                <a:gd name="T26" fmla="*/ 38 w 348"/>
                <a:gd name="T27" fmla="*/ 7 h 315"/>
                <a:gd name="T28" fmla="*/ 37 w 348"/>
                <a:gd name="T29" fmla="*/ 1 h 315"/>
                <a:gd name="T30" fmla="*/ 41 w 348"/>
                <a:gd name="T31" fmla="*/ 3 h 315"/>
                <a:gd name="T32" fmla="*/ 40 w 348"/>
                <a:gd name="T33" fmla="*/ 12 h 315"/>
                <a:gd name="T34" fmla="*/ 36 w 348"/>
                <a:gd name="T35" fmla="*/ 26 h 315"/>
                <a:gd name="T36" fmla="*/ 33 w 348"/>
                <a:gd name="T37" fmla="*/ 36 h 315"/>
                <a:gd name="T38" fmla="*/ 39 w 348"/>
                <a:gd name="T39" fmla="*/ 39 h 315"/>
                <a:gd name="T40" fmla="*/ 51 w 348"/>
                <a:gd name="T41" fmla="*/ 40 h 315"/>
                <a:gd name="T42" fmla="*/ 61 w 348"/>
                <a:gd name="T43" fmla="*/ 46 h 315"/>
                <a:gd name="T44" fmla="*/ 66 w 348"/>
                <a:gd name="T45" fmla="*/ 43 h 315"/>
                <a:gd name="T46" fmla="*/ 75 w 348"/>
                <a:gd name="T47" fmla="*/ 38 h 315"/>
                <a:gd name="T48" fmla="*/ 83 w 348"/>
                <a:gd name="T49" fmla="*/ 30 h 315"/>
                <a:gd name="T50" fmla="*/ 87 w 348"/>
                <a:gd name="T51" fmla="*/ 28 h 315"/>
                <a:gd name="T52" fmla="*/ 81 w 348"/>
                <a:gd name="T53" fmla="*/ 37 h 315"/>
                <a:gd name="T54" fmla="*/ 71 w 348"/>
                <a:gd name="T55" fmla="*/ 44 h 315"/>
                <a:gd name="T56" fmla="*/ 69 w 348"/>
                <a:gd name="T57" fmla="*/ 49 h 315"/>
                <a:gd name="T58" fmla="*/ 82 w 348"/>
                <a:gd name="T59" fmla="*/ 52 h 315"/>
                <a:gd name="T60" fmla="*/ 89 w 348"/>
                <a:gd name="T61" fmla="*/ 59 h 315"/>
                <a:gd name="T62" fmla="*/ 91 w 348"/>
                <a:gd name="T63" fmla="*/ 54 h 315"/>
                <a:gd name="T64" fmla="*/ 96 w 348"/>
                <a:gd name="T65" fmla="*/ 43 h 315"/>
                <a:gd name="T66" fmla="*/ 98 w 348"/>
                <a:gd name="T67" fmla="*/ 25 h 315"/>
                <a:gd name="T68" fmla="*/ 96 w 348"/>
                <a:gd name="T69" fmla="*/ 12 h 315"/>
                <a:gd name="T70" fmla="*/ 96 w 348"/>
                <a:gd name="T71" fmla="*/ 7 h 315"/>
                <a:gd name="T72" fmla="*/ 100 w 348"/>
                <a:gd name="T73" fmla="*/ 13 h 315"/>
                <a:gd name="T74" fmla="*/ 101 w 348"/>
                <a:gd name="T75" fmla="*/ 24 h 315"/>
                <a:gd name="T76" fmla="*/ 102 w 348"/>
                <a:gd name="T77" fmla="*/ 38 h 315"/>
                <a:gd name="T78" fmla="*/ 106 w 348"/>
                <a:gd name="T79" fmla="*/ 43 h 315"/>
                <a:gd name="T80" fmla="*/ 110 w 348"/>
                <a:gd name="T81" fmla="*/ 31 h 315"/>
                <a:gd name="T82" fmla="*/ 110 w 348"/>
                <a:gd name="T83" fmla="*/ 20 h 315"/>
                <a:gd name="T84" fmla="*/ 114 w 348"/>
                <a:gd name="T85" fmla="*/ 11 h 315"/>
                <a:gd name="T86" fmla="*/ 115 w 348"/>
                <a:gd name="T87" fmla="*/ 21 h 315"/>
                <a:gd name="T88" fmla="*/ 115 w 348"/>
                <a:gd name="T89" fmla="*/ 39 h 315"/>
                <a:gd name="T90" fmla="*/ 109 w 348"/>
                <a:gd name="T91" fmla="*/ 57 h 315"/>
                <a:gd name="T92" fmla="*/ 108 w 348"/>
                <a:gd name="T93" fmla="*/ 76 h 315"/>
                <a:gd name="T94" fmla="*/ 115 w 348"/>
                <a:gd name="T95" fmla="*/ 90 h 3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8"/>
                <a:gd name="T145" fmla="*/ 0 h 315"/>
                <a:gd name="T146" fmla="*/ 348 w 348"/>
                <a:gd name="T147" fmla="*/ 315 h 3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8" h="315">
                  <a:moveTo>
                    <a:pt x="258" y="315"/>
                  </a:moveTo>
                  <a:lnTo>
                    <a:pt x="253" y="291"/>
                  </a:lnTo>
                  <a:lnTo>
                    <a:pt x="246" y="277"/>
                  </a:lnTo>
                  <a:lnTo>
                    <a:pt x="232" y="266"/>
                  </a:lnTo>
                  <a:lnTo>
                    <a:pt x="215" y="258"/>
                  </a:lnTo>
                  <a:lnTo>
                    <a:pt x="198" y="249"/>
                  </a:lnTo>
                  <a:lnTo>
                    <a:pt x="184" y="240"/>
                  </a:lnTo>
                  <a:lnTo>
                    <a:pt x="178" y="231"/>
                  </a:lnTo>
                  <a:lnTo>
                    <a:pt x="174" y="219"/>
                  </a:lnTo>
                  <a:lnTo>
                    <a:pt x="173" y="201"/>
                  </a:lnTo>
                  <a:lnTo>
                    <a:pt x="171" y="190"/>
                  </a:lnTo>
                  <a:lnTo>
                    <a:pt x="168" y="181"/>
                  </a:lnTo>
                  <a:lnTo>
                    <a:pt x="159" y="170"/>
                  </a:lnTo>
                  <a:lnTo>
                    <a:pt x="143" y="158"/>
                  </a:lnTo>
                  <a:lnTo>
                    <a:pt x="127" y="150"/>
                  </a:lnTo>
                  <a:lnTo>
                    <a:pt x="106" y="142"/>
                  </a:lnTo>
                  <a:lnTo>
                    <a:pt x="85" y="134"/>
                  </a:lnTo>
                  <a:lnTo>
                    <a:pt x="67" y="123"/>
                  </a:lnTo>
                  <a:lnTo>
                    <a:pt x="57" y="113"/>
                  </a:lnTo>
                  <a:lnTo>
                    <a:pt x="48" y="100"/>
                  </a:lnTo>
                  <a:lnTo>
                    <a:pt x="40" y="81"/>
                  </a:lnTo>
                  <a:lnTo>
                    <a:pt x="32" y="58"/>
                  </a:lnTo>
                  <a:lnTo>
                    <a:pt x="24" y="43"/>
                  </a:lnTo>
                  <a:lnTo>
                    <a:pt x="15" y="32"/>
                  </a:lnTo>
                  <a:lnTo>
                    <a:pt x="6" y="24"/>
                  </a:lnTo>
                  <a:lnTo>
                    <a:pt x="0" y="20"/>
                  </a:lnTo>
                  <a:lnTo>
                    <a:pt x="14" y="17"/>
                  </a:lnTo>
                  <a:lnTo>
                    <a:pt x="22" y="24"/>
                  </a:lnTo>
                  <a:lnTo>
                    <a:pt x="30" y="34"/>
                  </a:lnTo>
                  <a:lnTo>
                    <a:pt x="38" y="47"/>
                  </a:lnTo>
                  <a:lnTo>
                    <a:pt x="45" y="66"/>
                  </a:lnTo>
                  <a:lnTo>
                    <a:pt x="54" y="83"/>
                  </a:lnTo>
                  <a:lnTo>
                    <a:pt x="61" y="97"/>
                  </a:lnTo>
                  <a:lnTo>
                    <a:pt x="73" y="108"/>
                  </a:lnTo>
                  <a:lnTo>
                    <a:pt x="81" y="113"/>
                  </a:lnTo>
                  <a:lnTo>
                    <a:pt x="84" y="100"/>
                  </a:lnTo>
                  <a:lnTo>
                    <a:pt x="90" y="88"/>
                  </a:lnTo>
                  <a:lnTo>
                    <a:pt x="97" y="75"/>
                  </a:lnTo>
                  <a:lnTo>
                    <a:pt x="104" y="62"/>
                  </a:lnTo>
                  <a:lnTo>
                    <a:pt x="108" y="48"/>
                  </a:lnTo>
                  <a:lnTo>
                    <a:pt x="111" y="34"/>
                  </a:lnTo>
                  <a:lnTo>
                    <a:pt x="115" y="21"/>
                  </a:lnTo>
                  <a:lnTo>
                    <a:pt x="116" y="14"/>
                  </a:lnTo>
                  <a:lnTo>
                    <a:pt x="115" y="9"/>
                  </a:lnTo>
                  <a:lnTo>
                    <a:pt x="112" y="2"/>
                  </a:lnTo>
                  <a:lnTo>
                    <a:pt x="119" y="0"/>
                  </a:lnTo>
                  <a:lnTo>
                    <a:pt x="124" y="9"/>
                  </a:lnTo>
                  <a:lnTo>
                    <a:pt x="124" y="14"/>
                  </a:lnTo>
                  <a:lnTo>
                    <a:pt x="124" y="22"/>
                  </a:lnTo>
                  <a:lnTo>
                    <a:pt x="120" y="35"/>
                  </a:lnTo>
                  <a:lnTo>
                    <a:pt x="117" y="50"/>
                  </a:lnTo>
                  <a:lnTo>
                    <a:pt x="115" y="66"/>
                  </a:lnTo>
                  <a:lnTo>
                    <a:pt x="109" y="79"/>
                  </a:lnTo>
                  <a:lnTo>
                    <a:pt x="103" y="92"/>
                  </a:lnTo>
                  <a:lnTo>
                    <a:pt x="99" y="102"/>
                  </a:lnTo>
                  <a:lnTo>
                    <a:pt x="99" y="108"/>
                  </a:lnTo>
                  <a:lnTo>
                    <a:pt x="101" y="112"/>
                  </a:lnTo>
                  <a:lnTo>
                    <a:pt x="106" y="115"/>
                  </a:lnTo>
                  <a:lnTo>
                    <a:pt x="117" y="117"/>
                  </a:lnTo>
                  <a:lnTo>
                    <a:pt x="131" y="116"/>
                  </a:lnTo>
                  <a:lnTo>
                    <a:pt x="145" y="116"/>
                  </a:lnTo>
                  <a:lnTo>
                    <a:pt x="152" y="119"/>
                  </a:lnTo>
                  <a:lnTo>
                    <a:pt x="161" y="125"/>
                  </a:lnTo>
                  <a:lnTo>
                    <a:pt x="170" y="130"/>
                  </a:lnTo>
                  <a:lnTo>
                    <a:pt x="182" y="138"/>
                  </a:lnTo>
                  <a:lnTo>
                    <a:pt x="195" y="146"/>
                  </a:lnTo>
                  <a:lnTo>
                    <a:pt x="196" y="136"/>
                  </a:lnTo>
                  <a:lnTo>
                    <a:pt x="199" y="128"/>
                  </a:lnTo>
                  <a:lnTo>
                    <a:pt x="206" y="123"/>
                  </a:lnTo>
                  <a:lnTo>
                    <a:pt x="215" y="117"/>
                  </a:lnTo>
                  <a:lnTo>
                    <a:pt x="225" y="113"/>
                  </a:lnTo>
                  <a:lnTo>
                    <a:pt x="236" y="107"/>
                  </a:lnTo>
                  <a:lnTo>
                    <a:pt x="243" y="100"/>
                  </a:lnTo>
                  <a:lnTo>
                    <a:pt x="250" y="91"/>
                  </a:lnTo>
                  <a:lnTo>
                    <a:pt x="253" y="81"/>
                  </a:lnTo>
                  <a:lnTo>
                    <a:pt x="261" y="83"/>
                  </a:lnTo>
                  <a:lnTo>
                    <a:pt x="258" y="92"/>
                  </a:lnTo>
                  <a:lnTo>
                    <a:pt x="252" y="103"/>
                  </a:lnTo>
                  <a:lnTo>
                    <a:pt x="243" y="112"/>
                  </a:lnTo>
                  <a:lnTo>
                    <a:pt x="232" y="119"/>
                  </a:lnTo>
                  <a:lnTo>
                    <a:pt x="219" y="126"/>
                  </a:lnTo>
                  <a:lnTo>
                    <a:pt x="213" y="133"/>
                  </a:lnTo>
                  <a:lnTo>
                    <a:pt x="206" y="142"/>
                  </a:lnTo>
                  <a:lnTo>
                    <a:pt x="206" y="145"/>
                  </a:lnTo>
                  <a:lnTo>
                    <a:pt x="208" y="147"/>
                  </a:lnTo>
                  <a:lnTo>
                    <a:pt x="219" y="150"/>
                  </a:lnTo>
                  <a:lnTo>
                    <a:pt x="235" y="153"/>
                  </a:lnTo>
                  <a:lnTo>
                    <a:pt x="247" y="157"/>
                  </a:lnTo>
                  <a:lnTo>
                    <a:pt x="255" y="161"/>
                  </a:lnTo>
                  <a:lnTo>
                    <a:pt x="262" y="168"/>
                  </a:lnTo>
                  <a:lnTo>
                    <a:pt x="266" y="176"/>
                  </a:lnTo>
                  <a:lnTo>
                    <a:pt x="270" y="192"/>
                  </a:lnTo>
                  <a:lnTo>
                    <a:pt x="271" y="168"/>
                  </a:lnTo>
                  <a:lnTo>
                    <a:pt x="272" y="162"/>
                  </a:lnTo>
                  <a:lnTo>
                    <a:pt x="274" y="156"/>
                  </a:lnTo>
                  <a:lnTo>
                    <a:pt x="282" y="146"/>
                  </a:lnTo>
                  <a:lnTo>
                    <a:pt x="289" y="130"/>
                  </a:lnTo>
                  <a:lnTo>
                    <a:pt x="295" y="111"/>
                  </a:lnTo>
                  <a:lnTo>
                    <a:pt x="295" y="91"/>
                  </a:lnTo>
                  <a:lnTo>
                    <a:pt x="294" y="74"/>
                  </a:lnTo>
                  <a:lnTo>
                    <a:pt x="294" y="71"/>
                  </a:lnTo>
                  <a:lnTo>
                    <a:pt x="292" y="49"/>
                  </a:lnTo>
                  <a:lnTo>
                    <a:pt x="288" y="37"/>
                  </a:lnTo>
                  <a:lnTo>
                    <a:pt x="284" y="26"/>
                  </a:lnTo>
                  <a:lnTo>
                    <a:pt x="277" y="17"/>
                  </a:lnTo>
                  <a:lnTo>
                    <a:pt x="289" y="22"/>
                  </a:lnTo>
                  <a:lnTo>
                    <a:pt x="294" y="29"/>
                  </a:lnTo>
                  <a:lnTo>
                    <a:pt x="299" y="39"/>
                  </a:lnTo>
                  <a:lnTo>
                    <a:pt x="301" y="54"/>
                  </a:lnTo>
                  <a:lnTo>
                    <a:pt x="304" y="71"/>
                  </a:lnTo>
                  <a:lnTo>
                    <a:pt x="304" y="82"/>
                  </a:lnTo>
                  <a:lnTo>
                    <a:pt x="306" y="97"/>
                  </a:lnTo>
                  <a:lnTo>
                    <a:pt x="306" y="113"/>
                  </a:lnTo>
                  <a:lnTo>
                    <a:pt x="307" y="125"/>
                  </a:lnTo>
                  <a:lnTo>
                    <a:pt x="310" y="142"/>
                  </a:lnTo>
                  <a:lnTo>
                    <a:pt x="319" y="130"/>
                  </a:lnTo>
                  <a:lnTo>
                    <a:pt x="325" y="118"/>
                  </a:lnTo>
                  <a:lnTo>
                    <a:pt x="329" y="107"/>
                  </a:lnTo>
                  <a:lnTo>
                    <a:pt x="331" y="93"/>
                  </a:lnTo>
                  <a:lnTo>
                    <a:pt x="331" y="78"/>
                  </a:lnTo>
                  <a:lnTo>
                    <a:pt x="331" y="66"/>
                  </a:lnTo>
                  <a:lnTo>
                    <a:pt x="330" y="60"/>
                  </a:lnTo>
                  <a:lnTo>
                    <a:pt x="328" y="43"/>
                  </a:lnTo>
                  <a:lnTo>
                    <a:pt x="326" y="34"/>
                  </a:lnTo>
                  <a:lnTo>
                    <a:pt x="342" y="34"/>
                  </a:lnTo>
                  <a:lnTo>
                    <a:pt x="343" y="48"/>
                  </a:lnTo>
                  <a:lnTo>
                    <a:pt x="345" y="62"/>
                  </a:lnTo>
                  <a:lnTo>
                    <a:pt x="348" y="80"/>
                  </a:lnTo>
                  <a:lnTo>
                    <a:pt x="348" y="96"/>
                  </a:lnTo>
                  <a:lnTo>
                    <a:pt x="345" y="117"/>
                  </a:lnTo>
                  <a:lnTo>
                    <a:pt x="340" y="135"/>
                  </a:lnTo>
                  <a:lnTo>
                    <a:pt x="331" y="154"/>
                  </a:lnTo>
                  <a:lnTo>
                    <a:pt x="326" y="170"/>
                  </a:lnTo>
                  <a:lnTo>
                    <a:pt x="322" y="187"/>
                  </a:lnTo>
                  <a:lnTo>
                    <a:pt x="321" y="207"/>
                  </a:lnTo>
                  <a:lnTo>
                    <a:pt x="323" y="229"/>
                  </a:lnTo>
                  <a:lnTo>
                    <a:pt x="328" y="246"/>
                  </a:lnTo>
                  <a:lnTo>
                    <a:pt x="335" y="262"/>
                  </a:lnTo>
                  <a:lnTo>
                    <a:pt x="344" y="271"/>
                  </a:lnTo>
                  <a:lnTo>
                    <a:pt x="258" y="315"/>
                  </a:lnTo>
                  <a:close/>
                </a:path>
              </a:pathLst>
            </a:custGeom>
            <a:solidFill>
              <a:srgbClr val="008080"/>
            </a:solidFill>
            <a:ln w="0">
              <a:solidFill>
                <a:srgbClr val="800000"/>
              </a:solidFill>
              <a:round/>
              <a:headEnd/>
              <a:tailEnd/>
            </a:ln>
          </p:spPr>
          <p:txBody>
            <a:bodyPr/>
            <a:lstStyle/>
            <a:p>
              <a:endParaRPr lang="ru-RU"/>
            </a:p>
          </p:txBody>
        </p:sp>
        <p:sp>
          <p:nvSpPr>
            <p:cNvPr id="26202" name="Freeform 6"/>
            <p:cNvSpPr>
              <a:spLocks/>
            </p:cNvSpPr>
            <p:nvPr/>
          </p:nvSpPr>
          <p:spPr bwMode="auto">
            <a:xfrm>
              <a:off x="2833" y="3782"/>
              <a:ext cx="101" cy="160"/>
            </a:xfrm>
            <a:custGeom>
              <a:avLst/>
              <a:gdLst>
                <a:gd name="T0" fmla="*/ 70 w 304"/>
                <a:gd name="T1" fmla="*/ 14 h 479"/>
                <a:gd name="T2" fmla="*/ 71 w 304"/>
                <a:gd name="T3" fmla="*/ 22 h 479"/>
                <a:gd name="T4" fmla="*/ 76 w 304"/>
                <a:gd name="T5" fmla="*/ 31 h 479"/>
                <a:gd name="T6" fmla="*/ 79 w 304"/>
                <a:gd name="T7" fmla="*/ 43 h 479"/>
                <a:gd name="T8" fmla="*/ 77 w 304"/>
                <a:gd name="T9" fmla="*/ 54 h 479"/>
                <a:gd name="T10" fmla="*/ 76 w 304"/>
                <a:gd name="T11" fmla="*/ 61 h 479"/>
                <a:gd name="T12" fmla="*/ 79 w 304"/>
                <a:gd name="T13" fmla="*/ 71 h 479"/>
                <a:gd name="T14" fmla="*/ 80 w 304"/>
                <a:gd name="T15" fmla="*/ 85 h 479"/>
                <a:gd name="T16" fmla="*/ 80 w 304"/>
                <a:gd name="T17" fmla="*/ 98 h 479"/>
                <a:gd name="T18" fmla="*/ 78 w 304"/>
                <a:gd name="T19" fmla="*/ 110 h 479"/>
                <a:gd name="T20" fmla="*/ 78 w 304"/>
                <a:gd name="T21" fmla="*/ 127 h 479"/>
                <a:gd name="T22" fmla="*/ 81 w 304"/>
                <a:gd name="T23" fmla="*/ 139 h 479"/>
                <a:gd name="T24" fmla="*/ 89 w 304"/>
                <a:gd name="T25" fmla="*/ 147 h 479"/>
                <a:gd name="T26" fmla="*/ 95 w 304"/>
                <a:gd name="T27" fmla="*/ 151 h 479"/>
                <a:gd name="T28" fmla="*/ 82 w 304"/>
                <a:gd name="T29" fmla="*/ 151 h 479"/>
                <a:gd name="T30" fmla="*/ 69 w 304"/>
                <a:gd name="T31" fmla="*/ 154 h 479"/>
                <a:gd name="T32" fmla="*/ 61 w 304"/>
                <a:gd name="T33" fmla="*/ 154 h 479"/>
                <a:gd name="T34" fmla="*/ 55 w 304"/>
                <a:gd name="T35" fmla="*/ 149 h 479"/>
                <a:gd name="T36" fmla="*/ 54 w 304"/>
                <a:gd name="T37" fmla="*/ 149 h 479"/>
                <a:gd name="T38" fmla="*/ 55 w 304"/>
                <a:gd name="T39" fmla="*/ 159 h 479"/>
                <a:gd name="T40" fmla="*/ 53 w 304"/>
                <a:gd name="T41" fmla="*/ 157 h 479"/>
                <a:gd name="T42" fmla="*/ 47 w 304"/>
                <a:gd name="T43" fmla="*/ 150 h 479"/>
                <a:gd name="T44" fmla="*/ 37 w 304"/>
                <a:gd name="T45" fmla="*/ 145 h 479"/>
                <a:gd name="T46" fmla="*/ 25 w 304"/>
                <a:gd name="T47" fmla="*/ 145 h 479"/>
                <a:gd name="T48" fmla="*/ 12 w 304"/>
                <a:gd name="T49" fmla="*/ 146 h 479"/>
                <a:gd name="T50" fmla="*/ 0 w 304"/>
                <a:gd name="T51" fmla="*/ 149 h 479"/>
                <a:gd name="T52" fmla="*/ 10 w 304"/>
                <a:gd name="T53" fmla="*/ 143 h 479"/>
                <a:gd name="T54" fmla="*/ 14 w 304"/>
                <a:gd name="T55" fmla="*/ 138 h 479"/>
                <a:gd name="T56" fmla="*/ 21 w 304"/>
                <a:gd name="T57" fmla="*/ 123 h 479"/>
                <a:gd name="T58" fmla="*/ 26 w 304"/>
                <a:gd name="T59" fmla="*/ 108 h 479"/>
                <a:gd name="T60" fmla="*/ 35 w 304"/>
                <a:gd name="T61" fmla="*/ 94 h 479"/>
                <a:gd name="T62" fmla="*/ 48 w 304"/>
                <a:gd name="T63" fmla="*/ 73 h 479"/>
                <a:gd name="T64" fmla="*/ 49 w 304"/>
                <a:gd name="T65" fmla="*/ 60 h 479"/>
                <a:gd name="T66" fmla="*/ 46 w 304"/>
                <a:gd name="T67" fmla="*/ 48 h 479"/>
                <a:gd name="T68" fmla="*/ 40 w 304"/>
                <a:gd name="T69" fmla="*/ 37 h 479"/>
                <a:gd name="T70" fmla="*/ 36 w 304"/>
                <a:gd name="T71" fmla="*/ 29 h 479"/>
                <a:gd name="T72" fmla="*/ 32 w 304"/>
                <a:gd name="T73" fmla="*/ 15 h 479"/>
                <a:gd name="T74" fmla="*/ 72 w 304"/>
                <a:gd name="T75" fmla="*/ 9 h 4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479"/>
                <a:gd name="T116" fmla="*/ 304 w 304"/>
                <a:gd name="T117" fmla="*/ 479 h 4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479">
                  <a:moveTo>
                    <a:pt x="216" y="28"/>
                  </a:moveTo>
                  <a:lnTo>
                    <a:pt x="211" y="42"/>
                  </a:lnTo>
                  <a:lnTo>
                    <a:pt x="208" y="55"/>
                  </a:lnTo>
                  <a:lnTo>
                    <a:pt x="213" y="67"/>
                  </a:lnTo>
                  <a:lnTo>
                    <a:pt x="221" y="79"/>
                  </a:lnTo>
                  <a:lnTo>
                    <a:pt x="229" y="93"/>
                  </a:lnTo>
                  <a:lnTo>
                    <a:pt x="236" y="110"/>
                  </a:lnTo>
                  <a:lnTo>
                    <a:pt x="238" y="129"/>
                  </a:lnTo>
                  <a:lnTo>
                    <a:pt x="237" y="146"/>
                  </a:lnTo>
                  <a:lnTo>
                    <a:pt x="233" y="162"/>
                  </a:lnTo>
                  <a:lnTo>
                    <a:pt x="229" y="174"/>
                  </a:lnTo>
                  <a:lnTo>
                    <a:pt x="230" y="184"/>
                  </a:lnTo>
                  <a:lnTo>
                    <a:pt x="236" y="198"/>
                  </a:lnTo>
                  <a:lnTo>
                    <a:pt x="239" y="214"/>
                  </a:lnTo>
                  <a:lnTo>
                    <a:pt x="241" y="230"/>
                  </a:lnTo>
                  <a:lnTo>
                    <a:pt x="240" y="254"/>
                  </a:lnTo>
                  <a:lnTo>
                    <a:pt x="241" y="275"/>
                  </a:lnTo>
                  <a:lnTo>
                    <a:pt x="241" y="292"/>
                  </a:lnTo>
                  <a:lnTo>
                    <a:pt x="237" y="313"/>
                  </a:lnTo>
                  <a:lnTo>
                    <a:pt x="235" y="329"/>
                  </a:lnTo>
                  <a:lnTo>
                    <a:pt x="233" y="350"/>
                  </a:lnTo>
                  <a:lnTo>
                    <a:pt x="234" y="380"/>
                  </a:lnTo>
                  <a:lnTo>
                    <a:pt x="238" y="400"/>
                  </a:lnTo>
                  <a:lnTo>
                    <a:pt x="244" y="416"/>
                  </a:lnTo>
                  <a:lnTo>
                    <a:pt x="255" y="428"/>
                  </a:lnTo>
                  <a:lnTo>
                    <a:pt x="269" y="439"/>
                  </a:lnTo>
                  <a:lnTo>
                    <a:pt x="304" y="459"/>
                  </a:lnTo>
                  <a:lnTo>
                    <a:pt x="285" y="453"/>
                  </a:lnTo>
                  <a:lnTo>
                    <a:pt x="267" y="452"/>
                  </a:lnTo>
                  <a:lnTo>
                    <a:pt x="246" y="453"/>
                  </a:lnTo>
                  <a:lnTo>
                    <a:pt x="226" y="457"/>
                  </a:lnTo>
                  <a:lnTo>
                    <a:pt x="208" y="462"/>
                  </a:lnTo>
                  <a:lnTo>
                    <a:pt x="194" y="464"/>
                  </a:lnTo>
                  <a:lnTo>
                    <a:pt x="183" y="462"/>
                  </a:lnTo>
                  <a:lnTo>
                    <a:pt x="174" y="456"/>
                  </a:lnTo>
                  <a:lnTo>
                    <a:pt x="167" y="445"/>
                  </a:lnTo>
                  <a:lnTo>
                    <a:pt x="158" y="426"/>
                  </a:lnTo>
                  <a:lnTo>
                    <a:pt x="162" y="445"/>
                  </a:lnTo>
                  <a:lnTo>
                    <a:pt x="164" y="460"/>
                  </a:lnTo>
                  <a:lnTo>
                    <a:pt x="167" y="475"/>
                  </a:lnTo>
                  <a:lnTo>
                    <a:pt x="167" y="479"/>
                  </a:lnTo>
                  <a:lnTo>
                    <a:pt x="159" y="471"/>
                  </a:lnTo>
                  <a:lnTo>
                    <a:pt x="150" y="459"/>
                  </a:lnTo>
                  <a:lnTo>
                    <a:pt x="140" y="448"/>
                  </a:lnTo>
                  <a:lnTo>
                    <a:pt x="126" y="439"/>
                  </a:lnTo>
                  <a:lnTo>
                    <a:pt x="112" y="434"/>
                  </a:lnTo>
                  <a:lnTo>
                    <a:pt x="92" y="432"/>
                  </a:lnTo>
                  <a:lnTo>
                    <a:pt x="74" y="433"/>
                  </a:lnTo>
                  <a:lnTo>
                    <a:pt x="54" y="434"/>
                  </a:lnTo>
                  <a:lnTo>
                    <a:pt x="37" y="438"/>
                  </a:lnTo>
                  <a:lnTo>
                    <a:pt x="17" y="442"/>
                  </a:lnTo>
                  <a:lnTo>
                    <a:pt x="0" y="445"/>
                  </a:lnTo>
                  <a:lnTo>
                    <a:pt x="17" y="438"/>
                  </a:lnTo>
                  <a:lnTo>
                    <a:pt x="31" y="427"/>
                  </a:lnTo>
                  <a:lnTo>
                    <a:pt x="38" y="419"/>
                  </a:lnTo>
                  <a:lnTo>
                    <a:pt x="43" y="412"/>
                  </a:lnTo>
                  <a:lnTo>
                    <a:pt x="56" y="389"/>
                  </a:lnTo>
                  <a:lnTo>
                    <a:pt x="64" y="367"/>
                  </a:lnTo>
                  <a:lnTo>
                    <a:pt x="70" y="346"/>
                  </a:lnTo>
                  <a:lnTo>
                    <a:pt x="78" y="324"/>
                  </a:lnTo>
                  <a:lnTo>
                    <a:pt x="89" y="304"/>
                  </a:lnTo>
                  <a:lnTo>
                    <a:pt x="104" y="280"/>
                  </a:lnTo>
                  <a:lnTo>
                    <a:pt x="125" y="250"/>
                  </a:lnTo>
                  <a:lnTo>
                    <a:pt x="144" y="218"/>
                  </a:lnTo>
                  <a:lnTo>
                    <a:pt x="146" y="197"/>
                  </a:lnTo>
                  <a:lnTo>
                    <a:pt x="146" y="179"/>
                  </a:lnTo>
                  <a:lnTo>
                    <a:pt x="144" y="160"/>
                  </a:lnTo>
                  <a:lnTo>
                    <a:pt x="139" y="144"/>
                  </a:lnTo>
                  <a:lnTo>
                    <a:pt x="131" y="126"/>
                  </a:lnTo>
                  <a:lnTo>
                    <a:pt x="121" y="112"/>
                  </a:lnTo>
                  <a:lnTo>
                    <a:pt x="113" y="100"/>
                  </a:lnTo>
                  <a:lnTo>
                    <a:pt x="109" y="88"/>
                  </a:lnTo>
                  <a:lnTo>
                    <a:pt x="103" y="62"/>
                  </a:lnTo>
                  <a:lnTo>
                    <a:pt x="97" y="44"/>
                  </a:lnTo>
                  <a:lnTo>
                    <a:pt x="183" y="0"/>
                  </a:lnTo>
                  <a:lnTo>
                    <a:pt x="216" y="28"/>
                  </a:lnTo>
                  <a:close/>
                </a:path>
              </a:pathLst>
            </a:custGeom>
            <a:solidFill>
              <a:srgbClr val="008080"/>
            </a:solidFill>
            <a:ln w="0">
              <a:solidFill>
                <a:srgbClr val="800000"/>
              </a:solidFill>
              <a:round/>
              <a:headEnd/>
              <a:tailEnd/>
            </a:ln>
          </p:spPr>
          <p:txBody>
            <a:bodyPr/>
            <a:lstStyle/>
            <a:p>
              <a:endParaRPr lang="ru-RU"/>
            </a:p>
          </p:txBody>
        </p:sp>
        <p:sp>
          <p:nvSpPr>
            <p:cNvPr id="26203" name="Freeform 7"/>
            <p:cNvSpPr>
              <a:spLocks/>
            </p:cNvSpPr>
            <p:nvPr/>
          </p:nvSpPr>
          <p:spPr bwMode="auto">
            <a:xfrm>
              <a:off x="2894" y="3690"/>
              <a:ext cx="228" cy="101"/>
            </a:xfrm>
            <a:custGeom>
              <a:avLst/>
              <a:gdLst>
                <a:gd name="T0" fmla="*/ 30 w 684"/>
                <a:gd name="T1" fmla="*/ 88 h 303"/>
                <a:gd name="T2" fmla="*/ 60 w 684"/>
                <a:gd name="T3" fmla="*/ 78 h 303"/>
                <a:gd name="T4" fmla="*/ 82 w 684"/>
                <a:gd name="T5" fmla="*/ 65 h 303"/>
                <a:gd name="T6" fmla="*/ 103 w 684"/>
                <a:gd name="T7" fmla="*/ 49 h 303"/>
                <a:gd name="T8" fmla="*/ 129 w 684"/>
                <a:gd name="T9" fmla="*/ 46 h 303"/>
                <a:gd name="T10" fmla="*/ 161 w 684"/>
                <a:gd name="T11" fmla="*/ 50 h 303"/>
                <a:gd name="T12" fmla="*/ 187 w 684"/>
                <a:gd name="T13" fmla="*/ 43 h 303"/>
                <a:gd name="T14" fmla="*/ 206 w 684"/>
                <a:gd name="T15" fmla="*/ 31 h 303"/>
                <a:gd name="T16" fmla="*/ 225 w 684"/>
                <a:gd name="T17" fmla="*/ 24 h 303"/>
                <a:gd name="T18" fmla="*/ 224 w 684"/>
                <a:gd name="T19" fmla="*/ 20 h 303"/>
                <a:gd name="T20" fmla="*/ 205 w 684"/>
                <a:gd name="T21" fmla="*/ 28 h 303"/>
                <a:gd name="T22" fmla="*/ 198 w 684"/>
                <a:gd name="T23" fmla="*/ 22 h 303"/>
                <a:gd name="T24" fmla="*/ 195 w 684"/>
                <a:gd name="T25" fmla="*/ 7 h 303"/>
                <a:gd name="T26" fmla="*/ 193 w 684"/>
                <a:gd name="T27" fmla="*/ 28 h 303"/>
                <a:gd name="T28" fmla="*/ 180 w 684"/>
                <a:gd name="T29" fmla="*/ 36 h 303"/>
                <a:gd name="T30" fmla="*/ 169 w 684"/>
                <a:gd name="T31" fmla="*/ 36 h 303"/>
                <a:gd name="T32" fmla="*/ 182 w 684"/>
                <a:gd name="T33" fmla="*/ 20 h 303"/>
                <a:gd name="T34" fmla="*/ 181 w 684"/>
                <a:gd name="T35" fmla="*/ 7 h 303"/>
                <a:gd name="T36" fmla="*/ 177 w 684"/>
                <a:gd name="T37" fmla="*/ 24 h 303"/>
                <a:gd name="T38" fmla="*/ 160 w 684"/>
                <a:gd name="T39" fmla="*/ 37 h 303"/>
                <a:gd name="T40" fmla="*/ 136 w 684"/>
                <a:gd name="T41" fmla="*/ 32 h 303"/>
                <a:gd name="T42" fmla="*/ 111 w 684"/>
                <a:gd name="T43" fmla="*/ 32 h 303"/>
                <a:gd name="T44" fmla="*/ 132 w 684"/>
                <a:gd name="T45" fmla="*/ 19 h 303"/>
                <a:gd name="T46" fmla="*/ 139 w 684"/>
                <a:gd name="T47" fmla="*/ 11 h 303"/>
                <a:gd name="T48" fmla="*/ 145 w 684"/>
                <a:gd name="T49" fmla="*/ 1 h 303"/>
                <a:gd name="T50" fmla="*/ 139 w 684"/>
                <a:gd name="T51" fmla="*/ 6 h 303"/>
                <a:gd name="T52" fmla="*/ 130 w 684"/>
                <a:gd name="T53" fmla="*/ 17 h 303"/>
                <a:gd name="T54" fmla="*/ 110 w 684"/>
                <a:gd name="T55" fmla="*/ 28 h 303"/>
                <a:gd name="T56" fmla="*/ 106 w 684"/>
                <a:gd name="T57" fmla="*/ 18 h 303"/>
                <a:gd name="T58" fmla="*/ 105 w 684"/>
                <a:gd name="T59" fmla="*/ 7 h 303"/>
                <a:gd name="T60" fmla="*/ 101 w 684"/>
                <a:gd name="T61" fmla="*/ 14 h 303"/>
                <a:gd name="T62" fmla="*/ 98 w 684"/>
                <a:gd name="T63" fmla="*/ 34 h 303"/>
                <a:gd name="T64" fmla="*/ 76 w 684"/>
                <a:gd name="T65" fmla="*/ 46 h 303"/>
                <a:gd name="T66" fmla="*/ 61 w 684"/>
                <a:gd name="T67" fmla="*/ 54 h 303"/>
                <a:gd name="T68" fmla="*/ 33 w 684"/>
                <a:gd name="T69" fmla="*/ 65 h 303"/>
                <a:gd name="T70" fmla="*/ 21 w 684"/>
                <a:gd name="T71" fmla="*/ 71 h 303"/>
                <a:gd name="T72" fmla="*/ 33 w 684"/>
                <a:gd name="T73" fmla="*/ 56 h 303"/>
                <a:gd name="T74" fmla="*/ 41 w 684"/>
                <a:gd name="T75" fmla="*/ 40 h 303"/>
                <a:gd name="T76" fmla="*/ 38 w 684"/>
                <a:gd name="T77" fmla="*/ 25 h 303"/>
                <a:gd name="T78" fmla="*/ 51 w 684"/>
                <a:gd name="T79" fmla="*/ 11 h 303"/>
                <a:gd name="T80" fmla="*/ 41 w 684"/>
                <a:gd name="T81" fmla="*/ 17 h 303"/>
                <a:gd name="T82" fmla="*/ 35 w 684"/>
                <a:gd name="T83" fmla="*/ 32 h 303"/>
                <a:gd name="T84" fmla="*/ 27 w 684"/>
                <a:gd name="T85" fmla="*/ 14 h 303"/>
                <a:gd name="T86" fmla="*/ 23 w 684"/>
                <a:gd name="T87" fmla="*/ 17 h 303"/>
                <a:gd name="T88" fmla="*/ 32 w 684"/>
                <a:gd name="T89" fmla="*/ 37 h 303"/>
                <a:gd name="T90" fmla="*/ 29 w 684"/>
                <a:gd name="T91" fmla="*/ 54 h 303"/>
                <a:gd name="T92" fmla="*/ 13 w 684"/>
                <a:gd name="T93" fmla="*/ 71 h 303"/>
                <a:gd name="T94" fmla="*/ 2 w 684"/>
                <a:gd name="T95" fmla="*/ 88 h 30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84"/>
                <a:gd name="T145" fmla="*/ 0 h 303"/>
                <a:gd name="T146" fmla="*/ 684 w 684"/>
                <a:gd name="T147" fmla="*/ 303 h 30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84" h="303">
                  <a:moveTo>
                    <a:pt x="33" y="303"/>
                  </a:moveTo>
                  <a:lnTo>
                    <a:pt x="43" y="292"/>
                  </a:lnTo>
                  <a:lnTo>
                    <a:pt x="65" y="277"/>
                  </a:lnTo>
                  <a:lnTo>
                    <a:pt x="89" y="263"/>
                  </a:lnTo>
                  <a:lnTo>
                    <a:pt x="117" y="251"/>
                  </a:lnTo>
                  <a:lnTo>
                    <a:pt x="140" y="244"/>
                  </a:lnTo>
                  <a:lnTo>
                    <a:pt x="159" y="241"/>
                  </a:lnTo>
                  <a:lnTo>
                    <a:pt x="179" y="235"/>
                  </a:lnTo>
                  <a:lnTo>
                    <a:pt x="199" y="228"/>
                  </a:lnTo>
                  <a:lnTo>
                    <a:pt x="217" y="218"/>
                  </a:lnTo>
                  <a:lnTo>
                    <a:pt x="230" y="209"/>
                  </a:lnTo>
                  <a:lnTo>
                    <a:pt x="246" y="196"/>
                  </a:lnTo>
                  <a:lnTo>
                    <a:pt x="262" y="179"/>
                  </a:lnTo>
                  <a:lnTo>
                    <a:pt x="280" y="162"/>
                  </a:lnTo>
                  <a:lnTo>
                    <a:pt x="293" y="153"/>
                  </a:lnTo>
                  <a:lnTo>
                    <a:pt x="309" y="146"/>
                  </a:lnTo>
                  <a:lnTo>
                    <a:pt x="326" y="140"/>
                  </a:lnTo>
                  <a:lnTo>
                    <a:pt x="346" y="138"/>
                  </a:lnTo>
                  <a:lnTo>
                    <a:pt x="367" y="135"/>
                  </a:lnTo>
                  <a:lnTo>
                    <a:pt x="388" y="137"/>
                  </a:lnTo>
                  <a:lnTo>
                    <a:pt x="413" y="139"/>
                  </a:lnTo>
                  <a:lnTo>
                    <a:pt x="437" y="141"/>
                  </a:lnTo>
                  <a:lnTo>
                    <a:pt x="460" y="146"/>
                  </a:lnTo>
                  <a:lnTo>
                    <a:pt x="484" y="150"/>
                  </a:lnTo>
                  <a:lnTo>
                    <a:pt x="505" y="150"/>
                  </a:lnTo>
                  <a:lnTo>
                    <a:pt x="526" y="146"/>
                  </a:lnTo>
                  <a:lnTo>
                    <a:pt x="543" y="140"/>
                  </a:lnTo>
                  <a:lnTo>
                    <a:pt x="560" y="130"/>
                  </a:lnTo>
                  <a:lnTo>
                    <a:pt x="575" y="118"/>
                  </a:lnTo>
                  <a:lnTo>
                    <a:pt x="589" y="107"/>
                  </a:lnTo>
                  <a:lnTo>
                    <a:pt x="604" y="98"/>
                  </a:lnTo>
                  <a:lnTo>
                    <a:pt x="619" y="93"/>
                  </a:lnTo>
                  <a:lnTo>
                    <a:pt x="638" y="87"/>
                  </a:lnTo>
                  <a:lnTo>
                    <a:pt x="657" y="82"/>
                  </a:lnTo>
                  <a:lnTo>
                    <a:pt x="668" y="77"/>
                  </a:lnTo>
                  <a:lnTo>
                    <a:pt x="675" y="72"/>
                  </a:lnTo>
                  <a:lnTo>
                    <a:pt x="679" y="66"/>
                  </a:lnTo>
                  <a:lnTo>
                    <a:pt x="684" y="53"/>
                  </a:lnTo>
                  <a:lnTo>
                    <a:pt x="676" y="51"/>
                  </a:lnTo>
                  <a:lnTo>
                    <a:pt x="673" y="61"/>
                  </a:lnTo>
                  <a:lnTo>
                    <a:pt x="668" y="67"/>
                  </a:lnTo>
                  <a:lnTo>
                    <a:pt x="660" y="72"/>
                  </a:lnTo>
                  <a:lnTo>
                    <a:pt x="638" y="78"/>
                  </a:lnTo>
                  <a:lnTo>
                    <a:pt x="614" y="85"/>
                  </a:lnTo>
                  <a:lnTo>
                    <a:pt x="597" y="88"/>
                  </a:lnTo>
                  <a:lnTo>
                    <a:pt x="592" y="90"/>
                  </a:lnTo>
                  <a:lnTo>
                    <a:pt x="593" y="79"/>
                  </a:lnTo>
                  <a:lnTo>
                    <a:pt x="593" y="67"/>
                  </a:lnTo>
                  <a:lnTo>
                    <a:pt x="593" y="51"/>
                  </a:lnTo>
                  <a:lnTo>
                    <a:pt x="592" y="33"/>
                  </a:lnTo>
                  <a:lnTo>
                    <a:pt x="592" y="20"/>
                  </a:lnTo>
                  <a:lnTo>
                    <a:pt x="585" y="20"/>
                  </a:lnTo>
                  <a:lnTo>
                    <a:pt x="586" y="31"/>
                  </a:lnTo>
                  <a:lnTo>
                    <a:pt x="586" y="50"/>
                  </a:lnTo>
                  <a:lnTo>
                    <a:pt x="584" y="69"/>
                  </a:lnTo>
                  <a:lnTo>
                    <a:pt x="580" y="84"/>
                  </a:lnTo>
                  <a:lnTo>
                    <a:pt x="573" y="92"/>
                  </a:lnTo>
                  <a:lnTo>
                    <a:pt x="565" y="97"/>
                  </a:lnTo>
                  <a:lnTo>
                    <a:pt x="554" y="104"/>
                  </a:lnTo>
                  <a:lnTo>
                    <a:pt x="541" y="109"/>
                  </a:lnTo>
                  <a:lnTo>
                    <a:pt x="526" y="114"/>
                  </a:lnTo>
                  <a:lnTo>
                    <a:pt x="508" y="117"/>
                  </a:lnTo>
                  <a:lnTo>
                    <a:pt x="496" y="117"/>
                  </a:lnTo>
                  <a:lnTo>
                    <a:pt x="508" y="108"/>
                  </a:lnTo>
                  <a:lnTo>
                    <a:pt x="522" y="97"/>
                  </a:lnTo>
                  <a:lnTo>
                    <a:pt x="533" y="86"/>
                  </a:lnTo>
                  <a:lnTo>
                    <a:pt x="542" y="72"/>
                  </a:lnTo>
                  <a:lnTo>
                    <a:pt x="547" y="60"/>
                  </a:lnTo>
                  <a:lnTo>
                    <a:pt x="550" y="44"/>
                  </a:lnTo>
                  <a:lnTo>
                    <a:pt x="551" y="33"/>
                  </a:lnTo>
                  <a:lnTo>
                    <a:pt x="550" y="22"/>
                  </a:lnTo>
                  <a:lnTo>
                    <a:pt x="542" y="22"/>
                  </a:lnTo>
                  <a:lnTo>
                    <a:pt x="542" y="30"/>
                  </a:lnTo>
                  <a:lnTo>
                    <a:pt x="542" y="44"/>
                  </a:lnTo>
                  <a:lnTo>
                    <a:pt x="539" y="59"/>
                  </a:lnTo>
                  <a:lnTo>
                    <a:pt x="532" y="71"/>
                  </a:lnTo>
                  <a:lnTo>
                    <a:pt x="521" y="84"/>
                  </a:lnTo>
                  <a:lnTo>
                    <a:pt x="509" y="95"/>
                  </a:lnTo>
                  <a:lnTo>
                    <a:pt x="494" y="104"/>
                  </a:lnTo>
                  <a:lnTo>
                    <a:pt x="479" y="111"/>
                  </a:lnTo>
                  <a:lnTo>
                    <a:pt x="464" y="112"/>
                  </a:lnTo>
                  <a:lnTo>
                    <a:pt x="448" y="108"/>
                  </a:lnTo>
                  <a:lnTo>
                    <a:pt x="429" y="101"/>
                  </a:lnTo>
                  <a:lnTo>
                    <a:pt x="408" y="96"/>
                  </a:lnTo>
                  <a:lnTo>
                    <a:pt x="385" y="90"/>
                  </a:lnTo>
                  <a:lnTo>
                    <a:pt x="371" y="90"/>
                  </a:lnTo>
                  <a:lnTo>
                    <a:pt x="355" y="92"/>
                  </a:lnTo>
                  <a:lnTo>
                    <a:pt x="334" y="96"/>
                  </a:lnTo>
                  <a:lnTo>
                    <a:pt x="355" y="79"/>
                  </a:lnTo>
                  <a:lnTo>
                    <a:pt x="367" y="71"/>
                  </a:lnTo>
                  <a:lnTo>
                    <a:pt x="382" y="63"/>
                  </a:lnTo>
                  <a:lnTo>
                    <a:pt x="396" y="58"/>
                  </a:lnTo>
                  <a:lnTo>
                    <a:pt x="404" y="52"/>
                  </a:lnTo>
                  <a:lnTo>
                    <a:pt x="409" y="48"/>
                  </a:lnTo>
                  <a:lnTo>
                    <a:pt x="412" y="44"/>
                  </a:lnTo>
                  <a:lnTo>
                    <a:pt x="417" y="33"/>
                  </a:lnTo>
                  <a:lnTo>
                    <a:pt x="422" y="24"/>
                  </a:lnTo>
                  <a:lnTo>
                    <a:pt x="426" y="15"/>
                  </a:lnTo>
                  <a:lnTo>
                    <a:pt x="434" y="3"/>
                  </a:lnTo>
                  <a:lnTo>
                    <a:pt x="428" y="0"/>
                  </a:lnTo>
                  <a:lnTo>
                    <a:pt x="420" y="10"/>
                  </a:lnTo>
                  <a:lnTo>
                    <a:pt x="416" y="19"/>
                  </a:lnTo>
                  <a:lnTo>
                    <a:pt x="412" y="28"/>
                  </a:lnTo>
                  <a:lnTo>
                    <a:pt x="408" y="36"/>
                  </a:lnTo>
                  <a:lnTo>
                    <a:pt x="401" y="44"/>
                  </a:lnTo>
                  <a:lnTo>
                    <a:pt x="391" y="50"/>
                  </a:lnTo>
                  <a:lnTo>
                    <a:pt x="375" y="58"/>
                  </a:lnTo>
                  <a:lnTo>
                    <a:pt x="358" y="65"/>
                  </a:lnTo>
                  <a:lnTo>
                    <a:pt x="341" y="75"/>
                  </a:lnTo>
                  <a:lnTo>
                    <a:pt x="329" y="84"/>
                  </a:lnTo>
                  <a:lnTo>
                    <a:pt x="313" y="96"/>
                  </a:lnTo>
                  <a:lnTo>
                    <a:pt x="317" y="79"/>
                  </a:lnTo>
                  <a:lnTo>
                    <a:pt x="320" y="66"/>
                  </a:lnTo>
                  <a:lnTo>
                    <a:pt x="317" y="54"/>
                  </a:lnTo>
                  <a:lnTo>
                    <a:pt x="314" y="41"/>
                  </a:lnTo>
                  <a:lnTo>
                    <a:pt x="313" y="29"/>
                  </a:lnTo>
                  <a:lnTo>
                    <a:pt x="314" y="20"/>
                  </a:lnTo>
                  <a:lnTo>
                    <a:pt x="302" y="24"/>
                  </a:lnTo>
                  <a:lnTo>
                    <a:pt x="302" y="29"/>
                  </a:lnTo>
                  <a:lnTo>
                    <a:pt x="303" y="42"/>
                  </a:lnTo>
                  <a:lnTo>
                    <a:pt x="306" y="59"/>
                  </a:lnTo>
                  <a:lnTo>
                    <a:pt x="306" y="71"/>
                  </a:lnTo>
                  <a:lnTo>
                    <a:pt x="302" y="87"/>
                  </a:lnTo>
                  <a:lnTo>
                    <a:pt x="294" y="103"/>
                  </a:lnTo>
                  <a:lnTo>
                    <a:pt x="287" y="112"/>
                  </a:lnTo>
                  <a:lnTo>
                    <a:pt x="275" y="121"/>
                  </a:lnTo>
                  <a:lnTo>
                    <a:pt x="259" y="127"/>
                  </a:lnTo>
                  <a:lnTo>
                    <a:pt x="228" y="137"/>
                  </a:lnTo>
                  <a:lnTo>
                    <a:pt x="205" y="146"/>
                  </a:lnTo>
                  <a:lnTo>
                    <a:pt x="198" y="152"/>
                  </a:lnTo>
                  <a:lnTo>
                    <a:pt x="190" y="160"/>
                  </a:lnTo>
                  <a:lnTo>
                    <a:pt x="182" y="163"/>
                  </a:lnTo>
                  <a:lnTo>
                    <a:pt x="175" y="167"/>
                  </a:lnTo>
                  <a:lnTo>
                    <a:pt x="144" y="177"/>
                  </a:lnTo>
                  <a:lnTo>
                    <a:pt x="119" y="186"/>
                  </a:lnTo>
                  <a:lnTo>
                    <a:pt x="99" y="195"/>
                  </a:lnTo>
                  <a:lnTo>
                    <a:pt x="75" y="208"/>
                  </a:lnTo>
                  <a:lnTo>
                    <a:pt x="63" y="217"/>
                  </a:lnTo>
                  <a:lnTo>
                    <a:pt x="63" y="212"/>
                  </a:lnTo>
                  <a:lnTo>
                    <a:pt x="67" y="205"/>
                  </a:lnTo>
                  <a:lnTo>
                    <a:pt x="75" y="191"/>
                  </a:lnTo>
                  <a:lnTo>
                    <a:pt x="88" y="179"/>
                  </a:lnTo>
                  <a:lnTo>
                    <a:pt x="100" y="168"/>
                  </a:lnTo>
                  <a:lnTo>
                    <a:pt x="110" y="160"/>
                  </a:lnTo>
                  <a:lnTo>
                    <a:pt x="118" y="150"/>
                  </a:lnTo>
                  <a:lnTo>
                    <a:pt x="123" y="135"/>
                  </a:lnTo>
                  <a:lnTo>
                    <a:pt x="124" y="120"/>
                  </a:lnTo>
                  <a:lnTo>
                    <a:pt x="122" y="104"/>
                  </a:lnTo>
                  <a:lnTo>
                    <a:pt x="118" y="90"/>
                  </a:lnTo>
                  <a:lnTo>
                    <a:pt x="117" y="83"/>
                  </a:lnTo>
                  <a:lnTo>
                    <a:pt x="115" y="76"/>
                  </a:lnTo>
                  <a:lnTo>
                    <a:pt x="119" y="67"/>
                  </a:lnTo>
                  <a:lnTo>
                    <a:pt x="123" y="62"/>
                  </a:lnTo>
                  <a:lnTo>
                    <a:pt x="137" y="50"/>
                  </a:lnTo>
                  <a:lnTo>
                    <a:pt x="153" y="34"/>
                  </a:lnTo>
                  <a:lnTo>
                    <a:pt x="143" y="33"/>
                  </a:lnTo>
                  <a:lnTo>
                    <a:pt x="133" y="42"/>
                  </a:lnTo>
                  <a:lnTo>
                    <a:pt x="122" y="51"/>
                  </a:lnTo>
                  <a:lnTo>
                    <a:pt x="115" y="59"/>
                  </a:lnTo>
                  <a:lnTo>
                    <a:pt x="108" y="67"/>
                  </a:lnTo>
                  <a:lnTo>
                    <a:pt x="106" y="78"/>
                  </a:lnTo>
                  <a:lnTo>
                    <a:pt x="106" y="96"/>
                  </a:lnTo>
                  <a:lnTo>
                    <a:pt x="99" y="83"/>
                  </a:lnTo>
                  <a:lnTo>
                    <a:pt x="91" y="69"/>
                  </a:lnTo>
                  <a:lnTo>
                    <a:pt x="86" y="53"/>
                  </a:lnTo>
                  <a:lnTo>
                    <a:pt x="81" y="42"/>
                  </a:lnTo>
                  <a:lnTo>
                    <a:pt x="76" y="32"/>
                  </a:lnTo>
                  <a:lnTo>
                    <a:pt x="69" y="36"/>
                  </a:lnTo>
                  <a:lnTo>
                    <a:pt x="64" y="41"/>
                  </a:lnTo>
                  <a:lnTo>
                    <a:pt x="69" y="50"/>
                  </a:lnTo>
                  <a:lnTo>
                    <a:pt x="76" y="65"/>
                  </a:lnTo>
                  <a:lnTo>
                    <a:pt x="83" y="82"/>
                  </a:lnTo>
                  <a:lnTo>
                    <a:pt x="90" y="99"/>
                  </a:lnTo>
                  <a:lnTo>
                    <a:pt x="97" y="112"/>
                  </a:lnTo>
                  <a:lnTo>
                    <a:pt x="100" y="124"/>
                  </a:lnTo>
                  <a:lnTo>
                    <a:pt x="100" y="138"/>
                  </a:lnTo>
                  <a:lnTo>
                    <a:pt x="96" y="150"/>
                  </a:lnTo>
                  <a:lnTo>
                    <a:pt x="88" y="161"/>
                  </a:lnTo>
                  <a:lnTo>
                    <a:pt x="76" y="171"/>
                  </a:lnTo>
                  <a:lnTo>
                    <a:pt x="64" y="184"/>
                  </a:lnTo>
                  <a:lnTo>
                    <a:pt x="50" y="199"/>
                  </a:lnTo>
                  <a:lnTo>
                    <a:pt x="38" y="212"/>
                  </a:lnTo>
                  <a:lnTo>
                    <a:pt x="24" y="228"/>
                  </a:lnTo>
                  <a:lnTo>
                    <a:pt x="17" y="240"/>
                  </a:lnTo>
                  <a:lnTo>
                    <a:pt x="10" y="251"/>
                  </a:lnTo>
                  <a:lnTo>
                    <a:pt x="5" y="263"/>
                  </a:lnTo>
                  <a:lnTo>
                    <a:pt x="0" y="275"/>
                  </a:lnTo>
                  <a:lnTo>
                    <a:pt x="33" y="303"/>
                  </a:lnTo>
                  <a:close/>
                </a:path>
              </a:pathLst>
            </a:custGeom>
            <a:solidFill>
              <a:srgbClr val="FFFFFF"/>
            </a:solidFill>
            <a:ln w="0">
              <a:solidFill>
                <a:srgbClr val="FFFFFF"/>
              </a:solidFill>
              <a:round/>
              <a:headEnd/>
              <a:tailEnd/>
            </a:ln>
          </p:spPr>
          <p:txBody>
            <a:bodyPr/>
            <a:lstStyle/>
            <a:p>
              <a:endParaRPr lang="ru-RU"/>
            </a:p>
          </p:txBody>
        </p:sp>
        <p:sp>
          <p:nvSpPr>
            <p:cNvPr id="26204" name="Freeform 8"/>
            <p:cNvSpPr>
              <a:spLocks/>
            </p:cNvSpPr>
            <p:nvPr/>
          </p:nvSpPr>
          <p:spPr bwMode="auto">
            <a:xfrm>
              <a:off x="2881" y="3842"/>
              <a:ext cx="5" cy="13"/>
            </a:xfrm>
            <a:custGeom>
              <a:avLst/>
              <a:gdLst>
                <a:gd name="T0" fmla="*/ 0 w 14"/>
                <a:gd name="T1" fmla="*/ 13 h 39"/>
                <a:gd name="T2" fmla="*/ 2 w 14"/>
                <a:gd name="T3" fmla="*/ 8 h 39"/>
                <a:gd name="T4" fmla="*/ 4 w 14"/>
                <a:gd name="T5" fmla="*/ 5 h 39"/>
                <a:gd name="T6" fmla="*/ 5 w 14"/>
                <a:gd name="T7" fmla="*/ 3 h 39"/>
                <a:gd name="T8" fmla="*/ 5 w 14"/>
                <a:gd name="T9" fmla="*/ 0 h 39"/>
                <a:gd name="T10" fmla="*/ 0 60000 65536"/>
                <a:gd name="T11" fmla="*/ 0 60000 65536"/>
                <a:gd name="T12" fmla="*/ 0 60000 65536"/>
                <a:gd name="T13" fmla="*/ 0 60000 65536"/>
                <a:gd name="T14" fmla="*/ 0 60000 65536"/>
                <a:gd name="T15" fmla="*/ 0 w 14"/>
                <a:gd name="T16" fmla="*/ 0 h 39"/>
                <a:gd name="T17" fmla="*/ 14 w 14"/>
                <a:gd name="T18" fmla="*/ 39 h 39"/>
              </a:gdLst>
              <a:ahLst/>
              <a:cxnLst>
                <a:cxn ang="T10">
                  <a:pos x="T0" y="T1"/>
                </a:cxn>
                <a:cxn ang="T11">
                  <a:pos x="T2" y="T3"/>
                </a:cxn>
                <a:cxn ang="T12">
                  <a:pos x="T4" y="T5"/>
                </a:cxn>
                <a:cxn ang="T13">
                  <a:pos x="T6" y="T7"/>
                </a:cxn>
                <a:cxn ang="T14">
                  <a:pos x="T8" y="T9"/>
                </a:cxn>
              </a:cxnLst>
              <a:rect l="T15" t="T16" r="T17" b="T18"/>
              <a:pathLst>
                <a:path w="14" h="39">
                  <a:moveTo>
                    <a:pt x="0" y="39"/>
                  </a:moveTo>
                  <a:lnTo>
                    <a:pt x="5" y="25"/>
                  </a:lnTo>
                  <a:lnTo>
                    <a:pt x="12" y="16"/>
                  </a:lnTo>
                  <a:lnTo>
                    <a:pt x="14" y="8"/>
                  </a:lnTo>
                  <a:lnTo>
                    <a:pt x="14" y="0"/>
                  </a:lnTo>
                </a:path>
              </a:pathLst>
            </a:custGeom>
            <a:noFill/>
            <a:ln w="0">
              <a:solidFill>
                <a:srgbClr val="000000"/>
              </a:solidFill>
              <a:round/>
              <a:headEnd/>
              <a:tailEnd/>
            </a:ln>
          </p:spPr>
          <p:txBody>
            <a:bodyPr/>
            <a:lstStyle/>
            <a:p>
              <a:endParaRPr lang="ru-RU"/>
            </a:p>
          </p:txBody>
        </p:sp>
        <p:sp>
          <p:nvSpPr>
            <p:cNvPr id="26205" name="Freeform 9"/>
            <p:cNvSpPr>
              <a:spLocks/>
            </p:cNvSpPr>
            <p:nvPr/>
          </p:nvSpPr>
          <p:spPr bwMode="auto">
            <a:xfrm>
              <a:off x="3006" y="3692"/>
              <a:ext cx="69" cy="36"/>
            </a:xfrm>
            <a:custGeom>
              <a:avLst/>
              <a:gdLst>
                <a:gd name="T0" fmla="*/ 69 w 207"/>
                <a:gd name="T1" fmla="*/ 7 h 108"/>
                <a:gd name="T2" fmla="*/ 69 w 207"/>
                <a:gd name="T3" fmla="*/ 9 h 108"/>
                <a:gd name="T4" fmla="*/ 69 w 207"/>
                <a:gd name="T5" fmla="*/ 14 h 108"/>
                <a:gd name="T6" fmla="*/ 68 w 207"/>
                <a:gd name="T7" fmla="*/ 18 h 108"/>
                <a:gd name="T8" fmla="*/ 66 w 207"/>
                <a:gd name="T9" fmla="*/ 22 h 108"/>
                <a:gd name="T10" fmla="*/ 62 w 207"/>
                <a:gd name="T11" fmla="*/ 27 h 108"/>
                <a:gd name="T12" fmla="*/ 58 w 207"/>
                <a:gd name="T13" fmla="*/ 30 h 108"/>
                <a:gd name="T14" fmla="*/ 53 w 207"/>
                <a:gd name="T15" fmla="*/ 33 h 108"/>
                <a:gd name="T16" fmla="*/ 48 w 207"/>
                <a:gd name="T17" fmla="*/ 36 h 108"/>
                <a:gd name="T18" fmla="*/ 43 w 207"/>
                <a:gd name="T19" fmla="*/ 36 h 108"/>
                <a:gd name="T20" fmla="*/ 38 w 207"/>
                <a:gd name="T21" fmla="*/ 35 h 108"/>
                <a:gd name="T22" fmla="*/ 32 w 207"/>
                <a:gd name="T23" fmla="*/ 32 h 108"/>
                <a:gd name="T24" fmla="*/ 25 w 207"/>
                <a:gd name="T25" fmla="*/ 31 h 108"/>
                <a:gd name="T26" fmla="*/ 17 w 207"/>
                <a:gd name="T27" fmla="*/ 29 h 108"/>
                <a:gd name="T28" fmla="*/ 12 w 207"/>
                <a:gd name="T29" fmla="*/ 29 h 108"/>
                <a:gd name="T30" fmla="*/ 7 w 207"/>
                <a:gd name="T31" fmla="*/ 29 h 108"/>
                <a:gd name="T32" fmla="*/ 0 w 207"/>
                <a:gd name="T33" fmla="*/ 31 h 108"/>
                <a:gd name="T34" fmla="*/ 7 w 207"/>
                <a:gd name="T35" fmla="*/ 25 h 108"/>
                <a:gd name="T36" fmla="*/ 11 w 207"/>
                <a:gd name="T37" fmla="*/ 22 h 108"/>
                <a:gd name="T38" fmla="*/ 16 w 207"/>
                <a:gd name="T39" fmla="*/ 20 h 108"/>
                <a:gd name="T40" fmla="*/ 21 w 207"/>
                <a:gd name="T41" fmla="*/ 18 h 108"/>
                <a:gd name="T42" fmla="*/ 23 w 207"/>
                <a:gd name="T43" fmla="*/ 16 h 108"/>
                <a:gd name="T44" fmla="*/ 25 w 207"/>
                <a:gd name="T45" fmla="*/ 15 h 108"/>
                <a:gd name="T46" fmla="*/ 26 w 207"/>
                <a:gd name="T47" fmla="*/ 14 h 108"/>
                <a:gd name="T48" fmla="*/ 28 w 207"/>
                <a:gd name="T49" fmla="*/ 10 h 108"/>
                <a:gd name="T50" fmla="*/ 29 w 207"/>
                <a:gd name="T51" fmla="*/ 7 h 108"/>
                <a:gd name="T52" fmla="*/ 31 w 207"/>
                <a:gd name="T53" fmla="*/ 4 h 108"/>
                <a:gd name="T54" fmla="*/ 33 w 207"/>
                <a:gd name="T55" fmla="*/ 0 h 10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7"/>
                <a:gd name="T85" fmla="*/ 0 h 108"/>
                <a:gd name="T86" fmla="*/ 207 w 207"/>
                <a:gd name="T87" fmla="*/ 108 h 10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7" h="108">
                  <a:moveTo>
                    <a:pt x="207" y="20"/>
                  </a:moveTo>
                  <a:lnTo>
                    <a:pt x="207" y="27"/>
                  </a:lnTo>
                  <a:lnTo>
                    <a:pt x="207" y="41"/>
                  </a:lnTo>
                  <a:lnTo>
                    <a:pt x="204" y="55"/>
                  </a:lnTo>
                  <a:lnTo>
                    <a:pt x="197" y="67"/>
                  </a:lnTo>
                  <a:lnTo>
                    <a:pt x="186" y="80"/>
                  </a:lnTo>
                  <a:lnTo>
                    <a:pt x="174" y="91"/>
                  </a:lnTo>
                  <a:lnTo>
                    <a:pt x="159" y="100"/>
                  </a:lnTo>
                  <a:lnTo>
                    <a:pt x="144" y="107"/>
                  </a:lnTo>
                  <a:lnTo>
                    <a:pt x="129" y="108"/>
                  </a:lnTo>
                  <a:lnTo>
                    <a:pt x="113" y="104"/>
                  </a:lnTo>
                  <a:lnTo>
                    <a:pt x="95" y="97"/>
                  </a:lnTo>
                  <a:lnTo>
                    <a:pt x="74" y="92"/>
                  </a:lnTo>
                  <a:lnTo>
                    <a:pt x="51" y="86"/>
                  </a:lnTo>
                  <a:lnTo>
                    <a:pt x="37" y="86"/>
                  </a:lnTo>
                  <a:lnTo>
                    <a:pt x="21" y="88"/>
                  </a:lnTo>
                  <a:lnTo>
                    <a:pt x="0" y="92"/>
                  </a:lnTo>
                  <a:lnTo>
                    <a:pt x="21" y="75"/>
                  </a:lnTo>
                  <a:lnTo>
                    <a:pt x="33" y="67"/>
                  </a:lnTo>
                  <a:lnTo>
                    <a:pt x="48" y="59"/>
                  </a:lnTo>
                  <a:lnTo>
                    <a:pt x="62" y="54"/>
                  </a:lnTo>
                  <a:lnTo>
                    <a:pt x="70" y="49"/>
                  </a:lnTo>
                  <a:lnTo>
                    <a:pt x="76" y="45"/>
                  </a:lnTo>
                  <a:lnTo>
                    <a:pt x="78" y="41"/>
                  </a:lnTo>
                  <a:lnTo>
                    <a:pt x="83" y="30"/>
                  </a:lnTo>
                  <a:lnTo>
                    <a:pt x="88" y="21"/>
                  </a:lnTo>
                  <a:lnTo>
                    <a:pt x="92" y="12"/>
                  </a:lnTo>
                  <a:lnTo>
                    <a:pt x="100" y="0"/>
                  </a:lnTo>
                </a:path>
              </a:pathLst>
            </a:custGeom>
            <a:noFill/>
            <a:ln w="0">
              <a:solidFill>
                <a:srgbClr val="000000"/>
              </a:solidFill>
              <a:round/>
              <a:headEnd/>
              <a:tailEnd/>
            </a:ln>
          </p:spPr>
          <p:txBody>
            <a:bodyPr/>
            <a:lstStyle/>
            <a:p>
              <a:endParaRPr lang="ru-RU"/>
            </a:p>
          </p:txBody>
        </p:sp>
        <p:sp>
          <p:nvSpPr>
            <p:cNvPr id="26206" name="Freeform 10"/>
            <p:cNvSpPr>
              <a:spLocks/>
            </p:cNvSpPr>
            <p:nvPr/>
          </p:nvSpPr>
          <p:spPr bwMode="auto">
            <a:xfrm>
              <a:off x="3059" y="3697"/>
              <a:ext cx="30" cy="32"/>
            </a:xfrm>
            <a:custGeom>
              <a:avLst/>
              <a:gdLst>
                <a:gd name="T0" fmla="*/ 18 w 90"/>
                <a:gd name="T1" fmla="*/ 1 h 97"/>
                <a:gd name="T2" fmla="*/ 18 w 90"/>
                <a:gd name="T3" fmla="*/ 4 h 97"/>
                <a:gd name="T4" fmla="*/ 18 w 90"/>
                <a:gd name="T5" fmla="*/ 8 h 97"/>
                <a:gd name="T6" fmla="*/ 17 w 90"/>
                <a:gd name="T7" fmla="*/ 14 h 97"/>
                <a:gd name="T8" fmla="*/ 15 w 90"/>
                <a:gd name="T9" fmla="*/ 17 h 97"/>
                <a:gd name="T10" fmla="*/ 12 w 90"/>
                <a:gd name="T11" fmla="*/ 22 h 97"/>
                <a:gd name="T12" fmla="*/ 9 w 90"/>
                <a:gd name="T13" fmla="*/ 25 h 97"/>
                <a:gd name="T14" fmla="*/ 4 w 90"/>
                <a:gd name="T15" fmla="*/ 29 h 97"/>
                <a:gd name="T16" fmla="*/ 0 w 90"/>
                <a:gd name="T17" fmla="*/ 32 h 97"/>
                <a:gd name="T18" fmla="*/ 4 w 90"/>
                <a:gd name="T19" fmla="*/ 32 h 97"/>
                <a:gd name="T20" fmla="*/ 10 w 90"/>
                <a:gd name="T21" fmla="*/ 31 h 97"/>
                <a:gd name="T22" fmla="*/ 15 w 90"/>
                <a:gd name="T23" fmla="*/ 29 h 97"/>
                <a:gd name="T24" fmla="*/ 19 w 90"/>
                <a:gd name="T25" fmla="*/ 28 h 97"/>
                <a:gd name="T26" fmla="*/ 23 w 90"/>
                <a:gd name="T27" fmla="*/ 25 h 97"/>
                <a:gd name="T28" fmla="*/ 26 w 90"/>
                <a:gd name="T29" fmla="*/ 24 h 97"/>
                <a:gd name="T30" fmla="*/ 28 w 90"/>
                <a:gd name="T31" fmla="*/ 21 h 97"/>
                <a:gd name="T32" fmla="*/ 29 w 90"/>
                <a:gd name="T33" fmla="*/ 16 h 97"/>
                <a:gd name="T34" fmla="*/ 30 w 90"/>
                <a:gd name="T35" fmla="*/ 10 h 97"/>
                <a:gd name="T36" fmla="*/ 30 w 90"/>
                <a:gd name="T37" fmla="*/ 4 h 97"/>
                <a:gd name="T38" fmla="*/ 30 w 90"/>
                <a:gd name="T39" fmla="*/ 0 h 9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0"/>
                <a:gd name="T61" fmla="*/ 0 h 97"/>
                <a:gd name="T62" fmla="*/ 90 w 90"/>
                <a:gd name="T63" fmla="*/ 97 h 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0" h="97">
                  <a:moveTo>
                    <a:pt x="54" y="4"/>
                  </a:moveTo>
                  <a:lnTo>
                    <a:pt x="55" y="13"/>
                  </a:lnTo>
                  <a:lnTo>
                    <a:pt x="54" y="24"/>
                  </a:lnTo>
                  <a:lnTo>
                    <a:pt x="51" y="41"/>
                  </a:lnTo>
                  <a:lnTo>
                    <a:pt x="46" y="52"/>
                  </a:lnTo>
                  <a:lnTo>
                    <a:pt x="37" y="66"/>
                  </a:lnTo>
                  <a:lnTo>
                    <a:pt x="28" y="77"/>
                  </a:lnTo>
                  <a:lnTo>
                    <a:pt x="12" y="88"/>
                  </a:lnTo>
                  <a:lnTo>
                    <a:pt x="0" y="97"/>
                  </a:lnTo>
                  <a:lnTo>
                    <a:pt x="12" y="97"/>
                  </a:lnTo>
                  <a:lnTo>
                    <a:pt x="30" y="94"/>
                  </a:lnTo>
                  <a:lnTo>
                    <a:pt x="45" y="89"/>
                  </a:lnTo>
                  <a:lnTo>
                    <a:pt x="58" y="84"/>
                  </a:lnTo>
                  <a:lnTo>
                    <a:pt x="69" y="77"/>
                  </a:lnTo>
                  <a:lnTo>
                    <a:pt x="77" y="72"/>
                  </a:lnTo>
                  <a:lnTo>
                    <a:pt x="84" y="64"/>
                  </a:lnTo>
                  <a:lnTo>
                    <a:pt x="88" y="49"/>
                  </a:lnTo>
                  <a:lnTo>
                    <a:pt x="90" y="30"/>
                  </a:lnTo>
                  <a:lnTo>
                    <a:pt x="90" y="12"/>
                  </a:lnTo>
                  <a:lnTo>
                    <a:pt x="89" y="0"/>
                  </a:lnTo>
                </a:path>
              </a:pathLst>
            </a:custGeom>
            <a:noFill/>
            <a:ln w="0">
              <a:solidFill>
                <a:srgbClr val="000000"/>
              </a:solidFill>
              <a:round/>
              <a:headEnd/>
              <a:tailEnd/>
            </a:ln>
          </p:spPr>
          <p:txBody>
            <a:bodyPr/>
            <a:lstStyle/>
            <a:p>
              <a:endParaRPr lang="ru-RU"/>
            </a:p>
          </p:txBody>
        </p:sp>
        <p:sp>
          <p:nvSpPr>
            <p:cNvPr id="26207" name="Freeform 11"/>
            <p:cNvSpPr>
              <a:spLocks/>
            </p:cNvSpPr>
            <p:nvPr/>
          </p:nvSpPr>
          <p:spPr bwMode="auto">
            <a:xfrm>
              <a:off x="3092" y="3697"/>
              <a:ext cx="27" cy="23"/>
            </a:xfrm>
            <a:custGeom>
              <a:avLst/>
              <a:gdLst>
                <a:gd name="T0" fmla="*/ 0 w 83"/>
                <a:gd name="T1" fmla="*/ 0 h 70"/>
                <a:gd name="T2" fmla="*/ 0 w 83"/>
                <a:gd name="T3" fmla="*/ 4 h 70"/>
                <a:gd name="T4" fmla="*/ 0 w 83"/>
                <a:gd name="T5" fmla="*/ 10 h 70"/>
                <a:gd name="T6" fmla="*/ 0 w 83"/>
                <a:gd name="T7" fmla="*/ 15 h 70"/>
                <a:gd name="T8" fmla="*/ 0 w 83"/>
                <a:gd name="T9" fmla="*/ 19 h 70"/>
                <a:gd name="T10" fmla="*/ 0 w 83"/>
                <a:gd name="T11" fmla="*/ 23 h 70"/>
                <a:gd name="T12" fmla="*/ 1 w 83"/>
                <a:gd name="T13" fmla="*/ 22 h 70"/>
                <a:gd name="T14" fmla="*/ 7 w 83"/>
                <a:gd name="T15" fmla="*/ 21 h 70"/>
                <a:gd name="T16" fmla="*/ 15 w 83"/>
                <a:gd name="T17" fmla="*/ 19 h 70"/>
                <a:gd name="T18" fmla="*/ 22 w 83"/>
                <a:gd name="T19" fmla="*/ 17 h 70"/>
                <a:gd name="T20" fmla="*/ 24 w 83"/>
                <a:gd name="T21" fmla="*/ 15 h 70"/>
                <a:gd name="T22" fmla="*/ 26 w 83"/>
                <a:gd name="T23" fmla="*/ 13 h 70"/>
                <a:gd name="T24" fmla="*/ 27 w 83"/>
                <a:gd name="T25" fmla="*/ 10 h 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70"/>
                <a:gd name="T41" fmla="*/ 83 w 83"/>
                <a:gd name="T42" fmla="*/ 70 h 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70">
                  <a:moveTo>
                    <a:pt x="0" y="0"/>
                  </a:moveTo>
                  <a:lnTo>
                    <a:pt x="0" y="13"/>
                  </a:lnTo>
                  <a:lnTo>
                    <a:pt x="0" y="31"/>
                  </a:lnTo>
                  <a:lnTo>
                    <a:pt x="0" y="47"/>
                  </a:lnTo>
                  <a:lnTo>
                    <a:pt x="0" y="59"/>
                  </a:lnTo>
                  <a:lnTo>
                    <a:pt x="0" y="70"/>
                  </a:lnTo>
                  <a:lnTo>
                    <a:pt x="4" y="68"/>
                  </a:lnTo>
                  <a:lnTo>
                    <a:pt x="21" y="65"/>
                  </a:lnTo>
                  <a:lnTo>
                    <a:pt x="45" y="58"/>
                  </a:lnTo>
                  <a:lnTo>
                    <a:pt x="67" y="52"/>
                  </a:lnTo>
                  <a:lnTo>
                    <a:pt x="75" y="47"/>
                  </a:lnTo>
                  <a:lnTo>
                    <a:pt x="80" y="41"/>
                  </a:lnTo>
                  <a:lnTo>
                    <a:pt x="83" y="31"/>
                  </a:lnTo>
                </a:path>
              </a:pathLst>
            </a:custGeom>
            <a:noFill/>
            <a:ln w="0">
              <a:solidFill>
                <a:srgbClr val="000000"/>
              </a:solidFill>
              <a:round/>
              <a:headEnd/>
              <a:tailEnd/>
            </a:ln>
          </p:spPr>
          <p:txBody>
            <a:bodyPr/>
            <a:lstStyle/>
            <a:p>
              <a:endParaRPr lang="ru-RU"/>
            </a:p>
          </p:txBody>
        </p:sp>
        <p:sp>
          <p:nvSpPr>
            <p:cNvPr id="26208" name="Freeform 12"/>
            <p:cNvSpPr>
              <a:spLocks/>
            </p:cNvSpPr>
            <p:nvPr/>
          </p:nvSpPr>
          <p:spPr bwMode="auto">
            <a:xfrm>
              <a:off x="2999" y="3690"/>
              <a:ext cx="38" cy="32"/>
            </a:xfrm>
            <a:custGeom>
              <a:avLst/>
              <a:gdLst>
                <a:gd name="T0" fmla="*/ 38 w 114"/>
                <a:gd name="T1" fmla="*/ 0 h 96"/>
                <a:gd name="T2" fmla="*/ 35 w 114"/>
                <a:gd name="T3" fmla="*/ 4 h 96"/>
                <a:gd name="T4" fmla="*/ 34 w 114"/>
                <a:gd name="T5" fmla="*/ 6 h 96"/>
                <a:gd name="T6" fmla="*/ 33 w 114"/>
                <a:gd name="T7" fmla="*/ 9 h 96"/>
                <a:gd name="T8" fmla="*/ 31 w 114"/>
                <a:gd name="T9" fmla="*/ 12 h 96"/>
                <a:gd name="T10" fmla="*/ 29 w 114"/>
                <a:gd name="T11" fmla="*/ 15 h 96"/>
                <a:gd name="T12" fmla="*/ 26 w 114"/>
                <a:gd name="T13" fmla="*/ 17 h 96"/>
                <a:gd name="T14" fmla="*/ 20 w 114"/>
                <a:gd name="T15" fmla="*/ 19 h 96"/>
                <a:gd name="T16" fmla="*/ 15 w 114"/>
                <a:gd name="T17" fmla="*/ 22 h 96"/>
                <a:gd name="T18" fmla="*/ 10 w 114"/>
                <a:gd name="T19" fmla="*/ 25 h 96"/>
                <a:gd name="T20" fmla="*/ 5 w 114"/>
                <a:gd name="T21" fmla="*/ 28 h 96"/>
                <a:gd name="T22" fmla="*/ 0 w 114"/>
                <a:gd name="T23" fmla="*/ 32 h 96"/>
                <a:gd name="T24" fmla="*/ 1 w 114"/>
                <a:gd name="T25" fmla="*/ 26 h 96"/>
                <a:gd name="T26" fmla="*/ 2 w 114"/>
                <a:gd name="T27" fmla="*/ 22 h 96"/>
                <a:gd name="T28" fmla="*/ 1 w 114"/>
                <a:gd name="T29" fmla="*/ 18 h 96"/>
                <a:gd name="T30" fmla="*/ 0 w 114"/>
                <a:gd name="T31" fmla="*/ 14 h 96"/>
                <a:gd name="T32" fmla="*/ 0 w 114"/>
                <a:gd name="T33" fmla="*/ 10 h 96"/>
                <a:gd name="T34" fmla="*/ 0 w 114"/>
                <a:gd name="T35" fmla="*/ 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4"/>
                <a:gd name="T55" fmla="*/ 0 h 96"/>
                <a:gd name="T56" fmla="*/ 114 w 114"/>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4" h="96">
                  <a:moveTo>
                    <a:pt x="114" y="0"/>
                  </a:moveTo>
                  <a:lnTo>
                    <a:pt x="106" y="11"/>
                  </a:lnTo>
                  <a:lnTo>
                    <a:pt x="102" y="19"/>
                  </a:lnTo>
                  <a:lnTo>
                    <a:pt x="98" y="28"/>
                  </a:lnTo>
                  <a:lnTo>
                    <a:pt x="94" y="36"/>
                  </a:lnTo>
                  <a:lnTo>
                    <a:pt x="87" y="44"/>
                  </a:lnTo>
                  <a:lnTo>
                    <a:pt x="77" y="50"/>
                  </a:lnTo>
                  <a:lnTo>
                    <a:pt x="61" y="58"/>
                  </a:lnTo>
                  <a:lnTo>
                    <a:pt x="44" y="65"/>
                  </a:lnTo>
                  <a:lnTo>
                    <a:pt x="29" y="75"/>
                  </a:lnTo>
                  <a:lnTo>
                    <a:pt x="15" y="84"/>
                  </a:lnTo>
                  <a:lnTo>
                    <a:pt x="0" y="96"/>
                  </a:lnTo>
                  <a:lnTo>
                    <a:pt x="3" y="79"/>
                  </a:lnTo>
                  <a:lnTo>
                    <a:pt x="6" y="66"/>
                  </a:lnTo>
                  <a:lnTo>
                    <a:pt x="3" y="54"/>
                  </a:lnTo>
                  <a:lnTo>
                    <a:pt x="1" y="41"/>
                  </a:lnTo>
                  <a:lnTo>
                    <a:pt x="0" y="29"/>
                  </a:lnTo>
                  <a:lnTo>
                    <a:pt x="1" y="20"/>
                  </a:lnTo>
                </a:path>
              </a:pathLst>
            </a:custGeom>
            <a:noFill/>
            <a:ln w="0">
              <a:solidFill>
                <a:srgbClr val="000000"/>
              </a:solidFill>
              <a:round/>
              <a:headEnd/>
              <a:tailEnd/>
            </a:ln>
          </p:spPr>
          <p:txBody>
            <a:bodyPr/>
            <a:lstStyle/>
            <a:p>
              <a:endParaRPr lang="ru-RU"/>
            </a:p>
          </p:txBody>
        </p:sp>
        <p:sp>
          <p:nvSpPr>
            <p:cNvPr id="26209" name="Freeform 13"/>
            <p:cNvSpPr>
              <a:spLocks/>
            </p:cNvSpPr>
            <p:nvPr/>
          </p:nvSpPr>
          <p:spPr bwMode="auto">
            <a:xfrm>
              <a:off x="2919" y="3701"/>
              <a:ext cx="23" cy="21"/>
            </a:xfrm>
            <a:custGeom>
              <a:avLst/>
              <a:gdLst>
                <a:gd name="T0" fmla="*/ 0 w 67"/>
                <a:gd name="T1" fmla="*/ 0 h 64"/>
                <a:gd name="T2" fmla="*/ 2 w 67"/>
                <a:gd name="T3" fmla="*/ 3 h 64"/>
                <a:gd name="T4" fmla="*/ 3 w 67"/>
                <a:gd name="T5" fmla="*/ 7 h 64"/>
                <a:gd name="T6" fmla="*/ 5 w 67"/>
                <a:gd name="T7" fmla="*/ 12 h 64"/>
                <a:gd name="T8" fmla="*/ 8 w 67"/>
                <a:gd name="T9" fmla="*/ 17 h 64"/>
                <a:gd name="T10" fmla="*/ 10 w 67"/>
                <a:gd name="T11" fmla="*/ 21 h 64"/>
                <a:gd name="T12" fmla="*/ 10 w 67"/>
                <a:gd name="T13" fmla="*/ 15 h 64"/>
                <a:gd name="T14" fmla="*/ 11 w 67"/>
                <a:gd name="T15" fmla="*/ 11 h 64"/>
                <a:gd name="T16" fmla="*/ 13 w 67"/>
                <a:gd name="T17" fmla="*/ 9 h 64"/>
                <a:gd name="T18" fmla="*/ 16 w 67"/>
                <a:gd name="T19" fmla="*/ 6 h 64"/>
                <a:gd name="T20" fmla="*/ 20 w 67"/>
                <a:gd name="T21" fmla="*/ 3 h 64"/>
                <a:gd name="T22" fmla="*/ 23 w 67"/>
                <a:gd name="T23" fmla="*/ 0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
                <a:gd name="T37" fmla="*/ 0 h 64"/>
                <a:gd name="T38" fmla="*/ 67 w 67"/>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 h="64">
                  <a:moveTo>
                    <a:pt x="0" y="0"/>
                  </a:moveTo>
                  <a:lnTo>
                    <a:pt x="5" y="10"/>
                  </a:lnTo>
                  <a:lnTo>
                    <a:pt x="10" y="21"/>
                  </a:lnTo>
                  <a:lnTo>
                    <a:pt x="15" y="37"/>
                  </a:lnTo>
                  <a:lnTo>
                    <a:pt x="23" y="51"/>
                  </a:lnTo>
                  <a:lnTo>
                    <a:pt x="30" y="64"/>
                  </a:lnTo>
                  <a:lnTo>
                    <a:pt x="30" y="46"/>
                  </a:lnTo>
                  <a:lnTo>
                    <a:pt x="32" y="35"/>
                  </a:lnTo>
                  <a:lnTo>
                    <a:pt x="39" y="27"/>
                  </a:lnTo>
                  <a:lnTo>
                    <a:pt x="46" y="19"/>
                  </a:lnTo>
                  <a:lnTo>
                    <a:pt x="57" y="10"/>
                  </a:lnTo>
                  <a:lnTo>
                    <a:pt x="67" y="1"/>
                  </a:lnTo>
                </a:path>
              </a:pathLst>
            </a:custGeom>
            <a:noFill/>
            <a:ln w="0">
              <a:solidFill>
                <a:srgbClr val="000000"/>
              </a:solidFill>
              <a:round/>
              <a:headEnd/>
              <a:tailEnd/>
            </a:ln>
          </p:spPr>
          <p:txBody>
            <a:bodyPr/>
            <a:lstStyle/>
            <a:p>
              <a:endParaRPr lang="ru-RU"/>
            </a:p>
          </p:txBody>
        </p:sp>
        <p:sp>
          <p:nvSpPr>
            <p:cNvPr id="26210" name="Freeform 14"/>
            <p:cNvSpPr>
              <a:spLocks/>
            </p:cNvSpPr>
            <p:nvPr/>
          </p:nvSpPr>
          <p:spPr bwMode="auto">
            <a:xfrm>
              <a:off x="2915" y="3699"/>
              <a:ext cx="81" cy="64"/>
            </a:xfrm>
            <a:custGeom>
              <a:avLst/>
              <a:gdLst>
                <a:gd name="T0" fmla="*/ 30 w 243"/>
                <a:gd name="T1" fmla="*/ 4 h 192"/>
                <a:gd name="T2" fmla="*/ 25 w 243"/>
                <a:gd name="T3" fmla="*/ 9 h 192"/>
                <a:gd name="T4" fmla="*/ 20 w 243"/>
                <a:gd name="T5" fmla="*/ 13 h 192"/>
                <a:gd name="T6" fmla="*/ 19 w 243"/>
                <a:gd name="T7" fmla="*/ 14 h 192"/>
                <a:gd name="T8" fmla="*/ 17 w 243"/>
                <a:gd name="T9" fmla="*/ 17 h 192"/>
                <a:gd name="T10" fmla="*/ 18 w 243"/>
                <a:gd name="T11" fmla="*/ 20 h 192"/>
                <a:gd name="T12" fmla="*/ 18 w 243"/>
                <a:gd name="T13" fmla="*/ 22 h 192"/>
                <a:gd name="T14" fmla="*/ 20 w 243"/>
                <a:gd name="T15" fmla="*/ 27 h 192"/>
                <a:gd name="T16" fmla="*/ 20 w 243"/>
                <a:gd name="T17" fmla="*/ 32 h 192"/>
                <a:gd name="T18" fmla="*/ 20 w 243"/>
                <a:gd name="T19" fmla="*/ 37 h 192"/>
                <a:gd name="T20" fmla="*/ 18 w 243"/>
                <a:gd name="T21" fmla="*/ 42 h 192"/>
                <a:gd name="T22" fmla="*/ 16 w 243"/>
                <a:gd name="T23" fmla="*/ 45 h 192"/>
                <a:gd name="T24" fmla="*/ 12 w 243"/>
                <a:gd name="T25" fmla="*/ 48 h 192"/>
                <a:gd name="T26" fmla="*/ 8 w 243"/>
                <a:gd name="T27" fmla="*/ 51 h 192"/>
                <a:gd name="T28" fmla="*/ 4 w 243"/>
                <a:gd name="T29" fmla="*/ 55 h 192"/>
                <a:gd name="T30" fmla="*/ 1 w 243"/>
                <a:gd name="T31" fmla="*/ 60 h 192"/>
                <a:gd name="T32" fmla="*/ 0 w 243"/>
                <a:gd name="T33" fmla="*/ 62 h 192"/>
                <a:gd name="T34" fmla="*/ 0 w 243"/>
                <a:gd name="T35" fmla="*/ 64 h 192"/>
                <a:gd name="T36" fmla="*/ 4 w 243"/>
                <a:gd name="T37" fmla="*/ 61 h 192"/>
                <a:gd name="T38" fmla="*/ 12 w 243"/>
                <a:gd name="T39" fmla="*/ 57 h 192"/>
                <a:gd name="T40" fmla="*/ 19 w 243"/>
                <a:gd name="T41" fmla="*/ 54 h 192"/>
                <a:gd name="T42" fmla="*/ 27 w 243"/>
                <a:gd name="T43" fmla="*/ 51 h 192"/>
                <a:gd name="T44" fmla="*/ 37 w 243"/>
                <a:gd name="T45" fmla="*/ 47 h 192"/>
                <a:gd name="T46" fmla="*/ 40 w 243"/>
                <a:gd name="T47" fmla="*/ 46 h 192"/>
                <a:gd name="T48" fmla="*/ 42 w 243"/>
                <a:gd name="T49" fmla="*/ 45 h 192"/>
                <a:gd name="T50" fmla="*/ 45 w 243"/>
                <a:gd name="T51" fmla="*/ 42 h 192"/>
                <a:gd name="T52" fmla="*/ 47 w 243"/>
                <a:gd name="T53" fmla="*/ 40 h 192"/>
                <a:gd name="T54" fmla="*/ 55 w 243"/>
                <a:gd name="T55" fmla="*/ 37 h 192"/>
                <a:gd name="T56" fmla="*/ 65 w 243"/>
                <a:gd name="T57" fmla="*/ 34 h 192"/>
                <a:gd name="T58" fmla="*/ 71 w 243"/>
                <a:gd name="T59" fmla="*/ 32 h 192"/>
                <a:gd name="T60" fmla="*/ 75 w 243"/>
                <a:gd name="T61" fmla="*/ 30 h 192"/>
                <a:gd name="T62" fmla="*/ 77 w 243"/>
                <a:gd name="T63" fmla="*/ 26 h 192"/>
                <a:gd name="T64" fmla="*/ 80 w 243"/>
                <a:gd name="T65" fmla="*/ 21 h 192"/>
                <a:gd name="T66" fmla="*/ 81 w 243"/>
                <a:gd name="T67" fmla="*/ 16 h 192"/>
                <a:gd name="T68" fmla="*/ 81 w 243"/>
                <a:gd name="T69" fmla="*/ 12 h 192"/>
                <a:gd name="T70" fmla="*/ 80 w 243"/>
                <a:gd name="T71" fmla="*/ 6 h 192"/>
                <a:gd name="T72" fmla="*/ 80 w 243"/>
                <a:gd name="T73" fmla="*/ 2 h 192"/>
                <a:gd name="T74" fmla="*/ 80 w 243"/>
                <a:gd name="T75" fmla="*/ 0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3"/>
                <a:gd name="T115" fmla="*/ 0 h 192"/>
                <a:gd name="T116" fmla="*/ 243 w 243"/>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3" h="192">
                  <a:moveTo>
                    <a:pt x="90" y="11"/>
                  </a:moveTo>
                  <a:lnTo>
                    <a:pt x="74" y="26"/>
                  </a:lnTo>
                  <a:lnTo>
                    <a:pt x="60" y="38"/>
                  </a:lnTo>
                  <a:lnTo>
                    <a:pt x="56" y="42"/>
                  </a:lnTo>
                  <a:lnTo>
                    <a:pt x="52" y="52"/>
                  </a:lnTo>
                  <a:lnTo>
                    <a:pt x="54" y="59"/>
                  </a:lnTo>
                  <a:lnTo>
                    <a:pt x="55" y="67"/>
                  </a:lnTo>
                  <a:lnTo>
                    <a:pt x="59" y="80"/>
                  </a:lnTo>
                  <a:lnTo>
                    <a:pt x="61" y="95"/>
                  </a:lnTo>
                  <a:lnTo>
                    <a:pt x="60" y="110"/>
                  </a:lnTo>
                  <a:lnTo>
                    <a:pt x="55" y="125"/>
                  </a:lnTo>
                  <a:lnTo>
                    <a:pt x="47" y="135"/>
                  </a:lnTo>
                  <a:lnTo>
                    <a:pt x="37" y="143"/>
                  </a:lnTo>
                  <a:lnTo>
                    <a:pt x="25" y="154"/>
                  </a:lnTo>
                  <a:lnTo>
                    <a:pt x="12" y="166"/>
                  </a:lnTo>
                  <a:lnTo>
                    <a:pt x="4" y="180"/>
                  </a:lnTo>
                  <a:lnTo>
                    <a:pt x="0" y="187"/>
                  </a:lnTo>
                  <a:lnTo>
                    <a:pt x="0" y="192"/>
                  </a:lnTo>
                  <a:lnTo>
                    <a:pt x="12" y="183"/>
                  </a:lnTo>
                  <a:lnTo>
                    <a:pt x="36" y="170"/>
                  </a:lnTo>
                  <a:lnTo>
                    <a:pt x="56" y="161"/>
                  </a:lnTo>
                  <a:lnTo>
                    <a:pt x="81" y="152"/>
                  </a:lnTo>
                  <a:lnTo>
                    <a:pt x="112" y="142"/>
                  </a:lnTo>
                  <a:lnTo>
                    <a:pt x="119" y="138"/>
                  </a:lnTo>
                  <a:lnTo>
                    <a:pt x="127" y="135"/>
                  </a:lnTo>
                  <a:lnTo>
                    <a:pt x="135" y="127"/>
                  </a:lnTo>
                  <a:lnTo>
                    <a:pt x="142" y="121"/>
                  </a:lnTo>
                  <a:lnTo>
                    <a:pt x="165" y="112"/>
                  </a:lnTo>
                  <a:lnTo>
                    <a:pt x="196" y="102"/>
                  </a:lnTo>
                  <a:lnTo>
                    <a:pt x="212" y="96"/>
                  </a:lnTo>
                  <a:lnTo>
                    <a:pt x="224" y="89"/>
                  </a:lnTo>
                  <a:lnTo>
                    <a:pt x="231" y="79"/>
                  </a:lnTo>
                  <a:lnTo>
                    <a:pt x="239" y="63"/>
                  </a:lnTo>
                  <a:lnTo>
                    <a:pt x="243" y="47"/>
                  </a:lnTo>
                  <a:lnTo>
                    <a:pt x="243" y="35"/>
                  </a:lnTo>
                  <a:lnTo>
                    <a:pt x="240" y="18"/>
                  </a:lnTo>
                  <a:lnTo>
                    <a:pt x="239" y="5"/>
                  </a:lnTo>
                  <a:lnTo>
                    <a:pt x="239" y="0"/>
                  </a:lnTo>
                </a:path>
              </a:pathLst>
            </a:custGeom>
            <a:noFill/>
            <a:ln w="0">
              <a:solidFill>
                <a:srgbClr val="800000"/>
              </a:solidFill>
              <a:round/>
              <a:headEnd/>
              <a:tailEnd/>
            </a:ln>
          </p:spPr>
          <p:txBody>
            <a:bodyPr/>
            <a:lstStyle/>
            <a:p>
              <a:endParaRPr lang="ru-RU"/>
            </a:p>
          </p:txBody>
        </p:sp>
        <p:sp>
          <p:nvSpPr>
            <p:cNvPr id="26211" name="Freeform 15"/>
            <p:cNvSpPr>
              <a:spLocks/>
            </p:cNvSpPr>
            <p:nvPr/>
          </p:nvSpPr>
          <p:spPr bwMode="auto">
            <a:xfrm>
              <a:off x="2812" y="3692"/>
              <a:ext cx="52" cy="48"/>
            </a:xfrm>
            <a:custGeom>
              <a:avLst/>
              <a:gdLst>
                <a:gd name="T0" fmla="*/ 7 w 154"/>
                <a:gd name="T1" fmla="*/ 0 h 146"/>
                <a:gd name="T2" fmla="*/ 9 w 154"/>
                <a:gd name="T3" fmla="*/ 3 h 146"/>
                <a:gd name="T4" fmla="*/ 9 w 154"/>
                <a:gd name="T5" fmla="*/ 5 h 146"/>
                <a:gd name="T6" fmla="*/ 9 w 154"/>
                <a:gd name="T7" fmla="*/ 7 h 146"/>
                <a:gd name="T8" fmla="*/ 8 w 154"/>
                <a:gd name="T9" fmla="*/ 12 h 146"/>
                <a:gd name="T10" fmla="*/ 6 w 154"/>
                <a:gd name="T11" fmla="*/ 17 h 146"/>
                <a:gd name="T12" fmla="*/ 6 w 154"/>
                <a:gd name="T13" fmla="*/ 22 h 146"/>
                <a:gd name="T14" fmla="*/ 3 w 154"/>
                <a:gd name="T15" fmla="*/ 26 h 146"/>
                <a:gd name="T16" fmla="*/ 2 w 154"/>
                <a:gd name="T17" fmla="*/ 30 h 146"/>
                <a:gd name="T18" fmla="*/ 0 w 154"/>
                <a:gd name="T19" fmla="*/ 34 h 146"/>
                <a:gd name="T20" fmla="*/ 0 w 154"/>
                <a:gd name="T21" fmla="*/ 36 h 146"/>
                <a:gd name="T22" fmla="*/ 1 w 154"/>
                <a:gd name="T23" fmla="*/ 37 h 146"/>
                <a:gd name="T24" fmla="*/ 3 w 154"/>
                <a:gd name="T25" fmla="*/ 38 h 146"/>
                <a:gd name="T26" fmla="*/ 6 w 154"/>
                <a:gd name="T27" fmla="*/ 38 h 146"/>
                <a:gd name="T28" fmla="*/ 11 w 154"/>
                <a:gd name="T29" fmla="*/ 38 h 146"/>
                <a:gd name="T30" fmla="*/ 16 w 154"/>
                <a:gd name="T31" fmla="*/ 38 h 146"/>
                <a:gd name="T32" fmla="*/ 18 w 154"/>
                <a:gd name="T33" fmla="*/ 39 h 146"/>
                <a:gd name="T34" fmla="*/ 21 w 154"/>
                <a:gd name="T35" fmla="*/ 41 h 146"/>
                <a:gd name="T36" fmla="*/ 24 w 154"/>
                <a:gd name="T37" fmla="*/ 43 h 146"/>
                <a:gd name="T38" fmla="*/ 28 w 154"/>
                <a:gd name="T39" fmla="*/ 45 h 146"/>
                <a:gd name="T40" fmla="*/ 32 w 154"/>
                <a:gd name="T41" fmla="*/ 48 h 146"/>
                <a:gd name="T42" fmla="*/ 33 w 154"/>
                <a:gd name="T43" fmla="*/ 45 h 146"/>
                <a:gd name="T44" fmla="*/ 34 w 154"/>
                <a:gd name="T45" fmla="*/ 42 h 146"/>
                <a:gd name="T46" fmla="*/ 36 w 154"/>
                <a:gd name="T47" fmla="*/ 40 h 146"/>
                <a:gd name="T48" fmla="*/ 39 w 154"/>
                <a:gd name="T49" fmla="*/ 38 h 146"/>
                <a:gd name="T50" fmla="*/ 43 w 154"/>
                <a:gd name="T51" fmla="*/ 37 h 146"/>
                <a:gd name="T52" fmla="*/ 46 w 154"/>
                <a:gd name="T53" fmla="*/ 35 h 146"/>
                <a:gd name="T54" fmla="*/ 49 w 154"/>
                <a:gd name="T55" fmla="*/ 33 h 146"/>
                <a:gd name="T56" fmla="*/ 51 w 154"/>
                <a:gd name="T57" fmla="*/ 30 h 146"/>
                <a:gd name="T58" fmla="*/ 52 w 154"/>
                <a:gd name="T59" fmla="*/ 27 h 14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4"/>
                <a:gd name="T91" fmla="*/ 0 h 146"/>
                <a:gd name="T92" fmla="*/ 154 w 154"/>
                <a:gd name="T93" fmla="*/ 146 h 14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4" h="146">
                  <a:moveTo>
                    <a:pt x="21" y="0"/>
                  </a:moveTo>
                  <a:lnTo>
                    <a:pt x="26" y="9"/>
                  </a:lnTo>
                  <a:lnTo>
                    <a:pt x="26" y="15"/>
                  </a:lnTo>
                  <a:lnTo>
                    <a:pt x="26" y="22"/>
                  </a:lnTo>
                  <a:lnTo>
                    <a:pt x="23" y="36"/>
                  </a:lnTo>
                  <a:lnTo>
                    <a:pt x="18" y="51"/>
                  </a:lnTo>
                  <a:lnTo>
                    <a:pt x="17" y="67"/>
                  </a:lnTo>
                  <a:lnTo>
                    <a:pt x="10" y="79"/>
                  </a:lnTo>
                  <a:lnTo>
                    <a:pt x="5" y="92"/>
                  </a:lnTo>
                  <a:lnTo>
                    <a:pt x="0" y="102"/>
                  </a:lnTo>
                  <a:lnTo>
                    <a:pt x="0" y="108"/>
                  </a:lnTo>
                  <a:lnTo>
                    <a:pt x="3" y="112"/>
                  </a:lnTo>
                  <a:lnTo>
                    <a:pt x="8" y="115"/>
                  </a:lnTo>
                  <a:lnTo>
                    <a:pt x="18" y="117"/>
                  </a:lnTo>
                  <a:lnTo>
                    <a:pt x="34" y="116"/>
                  </a:lnTo>
                  <a:lnTo>
                    <a:pt x="47" y="116"/>
                  </a:lnTo>
                  <a:lnTo>
                    <a:pt x="53" y="119"/>
                  </a:lnTo>
                  <a:lnTo>
                    <a:pt x="63" y="125"/>
                  </a:lnTo>
                  <a:lnTo>
                    <a:pt x="72" y="130"/>
                  </a:lnTo>
                  <a:lnTo>
                    <a:pt x="83" y="138"/>
                  </a:lnTo>
                  <a:lnTo>
                    <a:pt x="96" y="146"/>
                  </a:lnTo>
                  <a:lnTo>
                    <a:pt x="97" y="136"/>
                  </a:lnTo>
                  <a:lnTo>
                    <a:pt x="100" y="128"/>
                  </a:lnTo>
                  <a:lnTo>
                    <a:pt x="107" y="123"/>
                  </a:lnTo>
                  <a:lnTo>
                    <a:pt x="116" y="117"/>
                  </a:lnTo>
                  <a:lnTo>
                    <a:pt x="126" y="113"/>
                  </a:lnTo>
                  <a:lnTo>
                    <a:pt x="137" y="107"/>
                  </a:lnTo>
                  <a:lnTo>
                    <a:pt x="144" y="100"/>
                  </a:lnTo>
                  <a:lnTo>
                    <a:pt x="151" y="91"/>
                  </a:lnTo>
                  <a:lnTo>
                    <a:pt x="154" y="81"/>
                  </a:lnTo>
                </a:path>
              </a:pathLst>
            </a:custGeom>
            <a:noFill/>
            <a:ln w="0">
              <a:solidFill>
                <a:srgbClr val="000000"/>
              </a:solidFill>
              <a:round/>
              <a:headEnd/>
              <a:tailEnd/>
            </a:ln>
          </p:spPr>
          <p:txBody>
            <a:bodyPr/>
            <a:lstStyle/>
            <a:p>
              <a:endParaRPr lang="ru-RU"/>
            </a:p>
          </p:txBody>
        </p:sp>
        <p:sp>
          <p:nvSpPr>
            <p:cNvPr id="26212" name="Freeform 16"/>
            <p:cNvSpPr>
              <a:spLocks/>
            </p:cNvSpPr>
            <p:nvPr/>
          </p:nvSpPr>
          <p:spPr bwMode="auto">
            <a:xfrm>
              <a:off x="2784" y="3693"/>
              <a:ext cx="34" cy="36"/>
            </a:xfrm>
            <a:custGeom>
              <a:avLst/>
              <a:gdLst>
                <a:gd name="T0" fmla="*/ 0 w 102"/>
                <a:gd name="T1" fmla="*/ 5 h 110"/>
                <a:gd name="T2" fmla="*/ 3 w 102"/>
                <a:gd name="T3" fmla="*/ 7 h 110"/>
                <a:gd name="T4" fmla="*/ 5 w 102"/>
                <a:gd name="T5" fmla="*/ 10 h 110"/>
                <a:gd name="T6" fmla="*/ 8 w 102"/>
                <a:gd name="T7" fmla="*/ 14 h 110"/>
                <a:gd name="T8" fmla="*/ 11 w 102"/>
                <a:gd name="T9" fmla="*/ 21 h 110"/>
                <a:gd name="T10" fmla="*/ 14 w 102"/>
                <a:gd name="T11" fmla="*/ 26 h 110"/>
                <a:gd name="T12" fmla="*/ 16 w 102"/>
                <a:gd name="T13" fmla="*/ 31 h 110"/>
                <a:gd name="T14" fmla="*/ 20 w 102"/>
                <a:gd name="T15" fmla="*/ 34 h 110"/>
                <a:gd name="T16" fmla="*/ 22 w 102"/>
                <a:gd name="T17" fmla="*/ 36 h 110"/>
                <a:gd name="T18" fmla="*/ 23 w 102"/>
                <a:gd name="T19" fmla="*/ 32 h 110"/>
                <a:gd name="T20" fmla="*/ 25 w 102"/>
                <a:gd name="T21" fmla="*/ 28 h 110"/>
                <a:gd name="T22" fmla="*/ 28 w 102"/>
                <a:gd name="T23" fmla="*/ 24 h 110"/>
                <a:gd name="T24" fmla="*/ 30 w 102"/>
                <a:gd name="T25" fmla="*/ 19 h 110"/>
                <a:gd name="T26" fmla="*/ 31 w 102"/>
                <a:gd name="T27" fmla="*/ 15 h 110"/>
                <a:gd name="T28" fmla="*/ 32 w 102"/>
                <a:gd name="T29" fmla="*/ 10 h 110"/>
                <a:gd name="T30" fmla="*/ 34 w 102"/>
                <a:gd name="T31" fmla="*/ 6 h 110"/>
                <a:gd name="T32" fmla="*/ 34 w 102"/>
                <a:gd name="T33" fmla="*/ 4 h 110"/>
                <a:gd name="T34" fmla="*/ 34 w 102"/>
                <a:gd name="T35" fmla="*/ 2 h 110"/>
                <a:gd name="T36" fmla="*/ 33 w 102"/>
                <a:gd name="T37" fmla="*/ 0 h 1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110"/>
                <a:gd name="T59" fmla="*/ 102 w 102"/>
                <a:gd name="T60" fmla="*/ 110 h 1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110">
                  <a:moveTo>
                    <a:pt x="0" y="14"/>
                  </a:moveTo>
                  <a:lnTo>
                    <a:pt x="8" y="21"/>
                  </a:lnTo>
                  <a:lnTo>
                    <a:pt x="16" y="32"/>
                  </a:lnTo>
                  <a:lnTo>
                    <a:pt x="25" y="44"/>
                  </a:lnTo>
                  <a:lnTo>
                    <a:pt x="32" y="63"/>
                  </a:lnTo>
                  <a:lnTo>
                    <a:pt x="41" y="80"/>
                  </a:lnTo>
                  <a:lnTo>
                    <a:pt x="48" y="94"/>
                  </a:lnTo>
                  <a:lnTo>
                    <a:pt x="59" y="105"/>
                  </a:lnTo>
                  <a:lnTo>
                    <a:pt x="67" y="110"/>
                  </a:lnTo>
                  <a:lnTo>
                    <a:pt x="70" y="97"/>
                  </a:lnTo>
                  <a:lnTo>
                    <a:pt x="76" y="85"/>
                  </a:lnTo>
                  <a:lnTo>
                    <a:pt x="83" y="72"/>
                  </a:lnTo>
                  <a:lnTo>
                    <a:pt x="90" y="59"/>
                  </a:lnTo>
                  <a:lnTo>
                    <a:pt x="94" y="45"/>
                  </a:lnTo>
                  <a:lnTo>
                    <a:pt x="97" y="32"/>
                  </a:lnTo>
                  <a:lnTo>
                    <a:pt x="101" y="18"/>
                  </a:lnTo>
                  <a:lnTo>
                    <a:pt x="102" y="12"/>
                  </a:lnTo>
                  <a:lnTo>
                    <a:pt x="101" y="7"/>
                  </a:lnTo>
                  <a:lnTo>
                    <a:pt x="98" y="0"/>
                  </a:lnTo>
                </a:path>
              </a:pathLst>
            </a:custGeom>
            <a:noFill/>
            <a:ln w="0">
              <a:solidFill>
                <a:srgbClr val="000000"/>
              </a:solidFill>
              <a:round/>
              <a:headEnd/>
              <a:tailEnd/>
            </a:ln>
          </p:spPr>
          <p:txBody>
            <a:bodyPr/>
            <a:lstStyle/>
            <a:p>
              <a:endParaRPr lang="ru-RU"/>
            </a:p>
          </p:txBody>
        </p:sp>
        <p:sp>
          <p:nvSpPr>
            <p:cNvPr id="26213" name="Freeform 17"/>
            <p:cNvSpPr>
              <a:spLocks/>
            </p:cNvSpPr>
            <p:nvPr/>
          </p:nvSpPr>
          <p:spPr bwMode="auto">
            <a:xfrm>
              <a:off x="2779" y="3698"/>
              <a:ext cx="343" cy="244"/>
            </a:xfrm>
            <a:custGeom>
              <a:avLst/>
              <a:gdLst>
                <a:gd name="T0" fmla="*/ 5 w 1028"/>
                <a:gd name="T1" fmla="*/ 4 h 730"/>
                <a:gd name="T2" fmla="*/ 13 w 1028"/>
                <a:gd name="T3" fmla="*/ 20 h 730"/>
                <a:gd name="T4" fmla="*/ 22 w 1028"/>
                <a:gd name="T5" fmla="*/ 34 h 730"/>
                <a:gd name="T6" fmla="*/ 42 w 1028"/>
                <a:gd name="T7" fmla="*/ 43 h 730"/>
                <a:gd name="T8" fmla="*/ 56 w 1028"/>
                <a:gd name="T9" fmla="*/ 54 h 730"/>
                <a:gd name="T10" fmla="*/ 58 w 1028"/>
                <a:gd name="T11" fmla="*/ 67 h 730"/>
                <a:gd name="T12" fmla="*/ 66 w 1028"/>
                <a:gd name="T13" fmla="*/ 77 h 730"/>
                <a:gd name="T14" fmla="*/ 82 w 1028"/>
                <a:gd name="T15" fmla="*/ 86 h 730"/>
                <a:gd name="T16" fmla="*/ 88 w 1028"/>
                <a:gd name="T17" fmla="*/ 105 h 730"/>
                <a:gd name="T18" fmla="*/ 94 w 1028"/>
                <a:gd name="T19" fmla="*/ 121 h 730"/>
                <a:gd name="T20" fmla="*/ 102 w 1028"/>
                <a:gd name="T21" fmla="*/ 137 h 730"/>
                <a:gd name="T22" fmla="*/ 102 w 1028"/>
                <a:gd name="T23" fmla="*/ 157 h 730"/>
                <a:gd name="T24" fmla="*/ 83 w 1028"/>
                <a:gd name="T25" fmla="*/ 186 h 730"/>
                <a:gd name="T26" fmla="*/ 75 w 1028"/>
                <a:gd name="T27" fmla="*/ 207 h 730"/>
                <a:gd name="T28" fmla="*/ 66 w 1028"/>
                <a:gd name="T29" fmla="*/ 224 h 730"/>
                <a:gd name="T30" fmla="*/ 54 w 1028"/>
                <a:gd name="T31" fmla="*/ 233 h 730"/>
                <a:gd name="T32" fmla="*/ 72 w 1028"/>
                <a:gd name="T33" fmla="*/ 229 h 730"/>
                <a:gd name="T34" fmla="*/ 91 w 1028"/>
                <a:gd name="T35" fmla="*/ 229 h 730"/>
                <a:gd name="T36" fmla="*/ 104 w 1028"/>
                <a:gd name="T37" fmla="*/ 237 h 730"/>
                <a:gd name="T38" fmla="*/ 109 w 1028"/>
                <a:gd name="T39" fmla="*/ 243 h 730"/>
                <a:gd name="T40" fmla="*/ 106 w 1028"/>
                <a:gd name="T41" fmla="*/ 226 h 730"/>
                <a:gd name="T42" fmla="*/ 115 w 1028"/>
                <a:gd name="T43" fmla="*/ 238 h 730"/>
                <a:gd name="T44" fmla="*/ 129 w 1028"/>
                <a:gd name="T45" fmla="*/ 237 h 730"/>
                <a:gd name="T46" fmla="*/ 149 w 1028"/>
                <a:gd name="T47" fmla="*/ 235 h 730"/>
                <a:gd name="T48" fmla="*/ 139 w 1028"/>
                <a:gd name="T49" fmla="*/ 227 h 730"/>
                <a:gd name="T50" fmla="*/ 132 w 1028"/>
                <a:gd name="T51" fmla="*/ 211 h 730"/>
                <a:gd name="T52" fmla="*/ 133 w 1028"/>
                <a:gd name="T53" fmla="*/ 189 h 730"/>
                <a:gd name="T54" fmla="*/ 134 w 1028"/>
                <a:gd name="T55" fmla="*/ 169 h 730"/>
                <a:gd name="T56" fmla="*/ 132 w 1028"/>
                <a:gd name="T57" fmla="*/ 150 h 730"/>
                <a:gd name="T58" fmla="*/ 131 w 1028"/>
                <a:gd name="T59" fmla="*/ 138 h 730"/>
                <a:gd name="T60" fmla="*/ 132 w 1028"/>
                <a:gd name="T61" fmla="*/ 121 h 730"/>
                <a:gd name="T62" fmla="*/ 125 w 1028"/>
                <a:gd name="T63" fmla="*/ 106 h 730"/>
                <a:gd name="T64" fmla="*/ 126 w 1028"/>
                <a:gd name="T65" fmla="*/ 93 h 730"/>
                <a:gd name="T66" fmla="*/ 144 w 1028"/>
                <a:gd name="T67" fmla="*/ 80 h 730"/>
                <a:gd name="T68" fmla="*/ 168 w 1028"/>
                <a:gd name="T69" fmla="*/ 73 h 730"/>
                <a:gd name="T70" fmla="*/ 187 w 1028"/>
                <a:gd name="T71" fmla="*/ 65 h 730"/>
                <a:gd name="T72" fmla="*/ 202 w 1028"/>
                <a:gd name="T73" fmla="*/ 52 h 730"/>
                <a:gd name="T74" fmla="*/ 218 w 1028"/>
                <a:gd name="T75" fmla="*/ 41 h 730"/>
                <a:gd name="T76" fmla="*/ 237 w 1028"/>
                <a:gd name="T77" fmla="*/ 37 h 730"/>
                <a:gd name="T78" fmla="*/ 261 w 1028"/>
                <a:gd name="T79" fmla="*/ 39 h 730"/>
                <a:gd name="T80" fmla="*/ 283 w 1028"/>
                <a:gd name="T81" fmla="*/ 42 h 730"/>
                <a:gd name="T82" fmla="*/ 302 w 1028"/>
                <a:gd name="T83" fmla="*/ 35 h 730"/>
                <a:gd name="T84" fmla="*/ 316 w 1028"/>
                <a:gd name="T85" fmla="*/ 25 h 730"/>
                <a:gd name="T86" fmla="*/ 334 w 1028"/>
                <a:gd name="T87" fmla="*/ 19 h 730"/>
                <a:gd name="T88" fmla="*/ 341 w 1028"/>
                <a:gd name="T89" fmla="*/ 14 h 7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28"/>
                <a:gd name="T136" fmla="*/ 0 h 730"/>
                <a:gd name="T137" fmla="*/ 1028 w 1028"/>
                <a:gd name="T138" fmla="*/ 730 h 7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28" h="730">
                  <a:moveTo>
                    <a:pt x="0" y="0"/>
                  </a:moveTo>
                  <a:lnTo>
                    <a:pt x="6" y="4"/>
                  </a:lnTo>
                  <a:lnTo>
                    <a:pt x="15" y="12"/>
                  </a:lnTo>
                  <a:lnTo>
                    <a:pt x="24" y="23"/>
                  </a:lnTo>
                  <a:lnTo>
                    <a:pt x="32" y="38"/>
                  </a:lnTo>
                  <a:lnTo>
                    <a:pt x="40" y="61"/>
                  </a:lnTo>
                  <a:lnTo>
                    <a:pt x="48" y="80"/>
                  </a:lnTo>
                  <a:lnTo>
                    <a:pt x="57" y="93"/>
                  </a:lnTo>
                  <a:lnTo>
                    <a:pt x="67" y="103"/>
                  </a:lnTo>
                  <a:lnTo>
                    <a:pt x="85" y="114"/>
                  </a:lnTo>
                  <a:lnTo>
                    <a:pt x="106" y="122"/>
                  </a:lnTo>
                  <a:lnTo>
                    <a:pt x="127" y="130"/>
                  </a:lnTo>
                  <a:lnTo>
                    <a:pt x="143" y="138"/>
                  </a:lnTo>
                  <a:lnTo>
                    <a:pt x="159" y="150"/>
                  </a:lnTo>
                  <a:lnTo>
                    <a:pt x="168" y="161"/>
                  </a:lnTo>
                  <a:lnTo>
                    <a:pt x="171" y="170"/>
                  </a:lnTo>
                  <a:lnTo>
                    <a:pt x="173" y="181"/>
                  </a:lnTo>
                  <a:lnTo>
                    <a:pt x="174" y="199"/>
                  </a:lnTo>
                  <a:lnTo>
                    <a:pt x="178" y="211"/>
                  </a:lnTo>
                  <a:lnTo>
                    <a:pt x="184" y="220"/>
                  </a:lnTo>
                  <a:lnTo>
                    <a:pt x="198" y="229"/>
                  </a:lnTo>
                  <a:lnTo>
                    <a:pt x="215" y="238"/>
                  </a:lnTo>
                  <a:lnTo>
                    <a:pt x="232" y="246"/>
                  </a:lnTo>
                  <a:lnTo>
                    <a:pt x="246" y="257"/>
                  </a:lnTo>
                  <a:lnTo>
                    <a:pt x="253" y="271"/>
                  </a:lnTo>
                  <a:lnTo>
                    <a:pt x="258" y="295"/>
                  </a:lnTo>
                  <a:lnTo>
                    <a:pt x="264" y="313"/>
                  </a:lnTo>
                  <a:lnTo>
                    <a:pt x="270" y="339"/>
                  </a:lnTo>
                  <a:lnTo>
                    <a:pt x="274" y="351"/>
                  </a:lnTo>
                  <a:lnTo>
                    <a:pt x="282" y="363"/>
                  </a:lnTo>
                  <a:lnTo>
                    <a:pt x="292" y="377"/>
                  </a:lnTo>
                  <a:lnTo>
                    <a:pt x="300" y="395"/>
                  </a:lnTo>
                  <a:lnTo>
                    <a:pt x="305" y="411"/>
                  </a:lnTo>
                  <a:lnTo>
                    <a:pt x="307" y="430"/>
                  </a:lnTo>
                  <a:lnTo>
                    <a:pt x="307" y="448"/>
                  </a:lnTo>
                  <a:lnTo>
                    <a:pt x="305" y="469"/>
                  </a:lnTo>
                  <a:lnTo>
                    <a:pt x="286" y="501"/>
                  </a:lnTo>
                  <a:lnTo>
                    <a:pt x="265" y="531"/>
                  </a:lnTo>
                  <a:lnTo>
                    <a:pt x="250" y="555"/>
                  </a:lnTo>
                  <a:lnTo>
                    <a:pt x="239" y="575"/>
                  </a:lnTo>
                  <a:lnTo>
                    <a:pt x="231" y="597"/>
                  </a:lnTo>
                  <a:lnTo>
                    <a:pt x="225" y="618"/>
                  </a:lnTo>
                  <a:lnTo>
                    <a:pt x="217" y="640"/>
                  </a:lnTo>
                  <a:lnTo>
                    <a:pt x="204" y="663"/>
                  </a:lnTo>
                  <a:lnTo>
                    <a:pt x="199" y="670"/>
                  </a:lnTo>
                  <a:lnTo>
                    <a:pt x="192" y="678"/>
                  </a:lnTo>
                  <a:lnTo>
                    <a:pt x="178" y="689"/>
                  </a:lnTo>
                  <a:lnTo>
                    <a:pt x="161" y="696"/>
                  </a:lnTo>
                  <a:lnTo>
                    <a:pt x="178" y="693"/>
                  </a:lnTo>
                  <a:lnTo>
                    <a:pt x="198" y="689"/>
                  </a:lnTo>
                  <a:lnTo>
                    <a:pt x="215" y="685"/>
                  </a:lnTo>
                  <a:lnTo>
                    <a:pt x="235" y="684"/>
                  </a:lnTo>
                  <a:lnTo>
                    <a:pt x="253" y="683"/>
                  </a:lnTo>
                  <a:lnTo>
                    <a:pt x="273" y="685"/>
                  </a:lnTo>
                  <a:lnTo>
                    <a:pt x="287" y="690"/>
                  </a:lnTo>
                  <a:lnTo>
                    <a:pt x="301" y="699"/>
                  </a:lnTo>
                  <a:lnTo>
                    <a:pt x="311" y="710"/>
                  </a:lnTo>
                  <a:lnTo>
                    <a:pt x="320" y="722"/>
                  </a:lnTo>
                  <a:lnTo>
                    <a:pt x="328" y="730"/>
                  </a:lnTo>
                  <a:lnTo>
                    <a:pt x="328" y="726"/>
                  </a:lnTo>
                  <a:lnTo>
                    <a:pt x="325" y="711"/>
                  </a:lnTo>
                  <a:lnTo>
                    <a:pt x="323" y="696"/>
                  </a:lnTo>
                  <a:lnTo>
                    <a:pt x="319" y="677"/>
                  </a:lnTo>
                  <a:lnTo>
                    <a:pt x="328" y="696"/>
                  </a:lnTo>
                  <a:lnTo>
                    <a:pt x="335" y="707"/>
                  </a:lnTo>
                  <a:lnTo>
                    <a:pt x="344" y="713"/>
                  </a:lnTo>
                  <a:lnTo>
                    <a:pt x="355" y="715"/>
                  </a:lnTo>
                  <a:lnTo>
                    <a:pt x="369" y="713"/>
                  </a:lnTo>
                  <a:lnTo>
                    <a:pt x="387" y="708"/>
                  </a:lnTo>
                  <a:lnTo>
                    <a:pt x="407" y="704"/>
                  </a:lnTo>
                  <a:lnTo>
                    <a:pt x="428" y="703"/>
                  </a:lnTo>
                  <a:lnTo>
                    <a:pt x="446" y="704"/>
                  </a:lnTo>
                  <a:lnTo>
                    <a:pt x="465" y="710"/>
                  </a:lnTo>
                  <a:lnTo>
                    <a:pt x="430" y="690"/>
                  </a:lnTo>
                  <a:lnTo>
                    <a:pt x="416" y="679"/>
                  </a:lnTo>
                  <a:lnTo>
                    <a:pt x="405" y="667"/>
                  </a:lnTo>
                  <a:lnTo>
                    <a:pt x="399" y="651"/>
                  </a:lnTo>
                  <a:lnTo>
                    <a:pt x="395" y="631"/>
                  </a:lnTo>
                  <a:lnTo>
                    <a:pt x="394" y="601"/>
                  </a:lnTo>
                  <a:lnTo>
                    <a:pt x="396" y="580"/>
                  </a:lnTo>
                  <a:lnTo>
                    <a:pt x="398" y="564"/>
                  </a:lnTo>
                  <a:lnTo>
                    <a:pt x="402" y="543"/>
                  </a:lnTo>
                  <a:lnTo>
                    <a:pt x="402" y="526"/>
                  </a:lnTo>
                  <a:lnTo>
                    <a:pt x="401" y="505"/>
                  </a:lnTo>
                  <a:lnTo>
                    <a:pt x="402" y="481"/>
                  </a:lnTo>
                  <a:lnTo>
                    <a:pt x="400" y="465"/>
                  </a:lnTo>
                  <a:lnTo>
                    <a:pt x="397" y="449"/>
                  </a:lnTo>
                  <a:lnTo>
                    <a:pt x="391" y="435"/>
                  </a:lnTo>
                  <a:lnTo>
                    <a:pt x="390" y="425"/>
                  </a:lnTo>
                  <a:lnTo>
                    <a:pt x="394" y="413"/>
                  </a:lnTo>
                  <a:lnTo>
                    <a:pt x="398" y="397"/>
                  </a:lnTo>
                  <a:lnTo>
                    <a:pt x="399" y="380"/>
                  </a:lnTo>
                  <a:lnTo>
                    <a:pt x="397" y="361"/>
                  </a:lnTo>
                  <a:lnTo>
                    <a:pt x="390" y="344"/>
                  </a:lnTo>
                  <a:lnTo>
                    <a:pt x="382" y="330"/>
                  </a:lnTo>
                  <a:lnTo>
                    <a:pt x="374" y="318"/>
                  </a:lnTo>
                  <a:lnTo>
                    <a:pt x="369" y="306"/>
                  </a:lnTo>
                  <a:lnTo>
                    <a:pt x="372" y="293"/>
                  </a:lnTo>
                  <a:lnTo>
                    <a:pt x="377" y="279"/>
                  </a:lnTo>
                  <a:lnTo>
                    <a:pt x="387" y="268"/>
                  </a:lnTo>
                  <a:lnTo>
                    <a:pt x="409" y="253"/>
                  </a:lnTo>
                  <a:lnTo>
                    <a:pt x="433" y="239"/>
                  </a:lnTo>
                  <a:lnTo>
                    <a:pt x="461" y="227"/>
                  </a:lnTo>
                  <a:lnTo>
                    <a:pt x="484" y="220"/>
                  </a:lnTo>
                  <a:lnTo>
                    <a:pt x="503" y="217"/>
                  </a:lnTo>
                  <a:lnTo>
                    <a:pt x="523" y="211"/>
                  </a:lnTo>
                  <a:lnTo>
                    <a:pt x="543" y="204"/>
                  </a:lnTo>
                  <a:lnTo>
                    <a:pt x="561" y="194"/>
                  </a:lnTo>
                  <a:lnTo>
                    <a:pt x="574" y="185"/>
                  </a:lnTo>
                  <a:lnTo>
                    <a:pt x="590" y="172"/>
                  </a:lnTo>
                  <a:lnTo>
                    <a:pt x="606" y="155"/>
                  </a:lnTo>
                  <a:lnTo>
                    <a:pt x="624" y="138"/>
                  </a:lnTo>
                  <a:lnTo>
                    <a:pt x="637" y="129"/>
                  </a:lnTo>
                  <a:lnTo>
                    <a:pt x="653" y="122"/>
                  </a:lnTo>
                  <a:lnTo>
                    <a:pt x="670" y="116"/>
                  </a:lnTo>
                  <a:lnTo>
                    <a:pt x="690" y="114"/>
                  </a:lnTo>
                  <a:lnTo>
                    <a:pt x="711" y="111"/>
                  </a:lnTo>
                  <a:lnTo>
                    <a:pt x="732" y="113"/>
                  </a:lnTo>
                  <a:lnTo>
                    <a:pt x="757" y="115"/>
                  </a:lnTo>
                  <a:lnTo>
                    <a:pt x="781" y="117"/>
                  </a:lnTo>
                  <a:lnTo>
                    <a:pt x="804" y="122"/>
                  </a:lnTo>
                  <a:lnTo>
                    <a:pt x="828" y="126"/>
                  </a:lnTo>
                  <a:lnTo>
                    <a:pt x="849" y="126"/>
                  </a:lnTo>
                  <a:lnTo>
                    <a:pt x="870" y="122"/>
                  </a:lnTo>
                  <a:lnTo>
                    <a:pt x="887" y="116"/>
                  </a:lnTo>
                  <a:lnTo>
                    <a:pt x="904" y="106"/>
                  </a:lnTo>
                  <a:lnTo>
                    <a:pt x="919" y="94"/>
                  </a:lnTo>
                  <a:lnTo>
                    <a:pt x="933" y="83"/>
                  </a:lnTo>
                  <a:lnTo>
                    <a:pt x="948" y="74"/>
                  </a:lnTo>
                  <a:lnTo>
                    <a:pt x="963" y="69"/>
                  </a:lnTo>
                  <a:lnTo>
                    <a:pt x="982" y="63"/>
                  </a:lnTo>
                  <a:lnTo>
                    <a:pt x="1001" y="58"/>
                  </a:lnTo>
                  <a:lnTo>
                    <a:pt x="1012" y="53"/>
                  </a:lnTo>
                  <a:lnTo>
                    <a:pt x="1019" y="48"/>
                  </a:lnTo>
                  <a:lnTo>
                    <a:pt x="1023" y="42"/>
                  </a:lnTo>
                  <a:lnTo>
                    <a:pt x="1028" y="29"/>
                  </a:lnTo>
                </a:path>
              </a:pathLst>
            </a:custGeom>
            <a:noFill/>
            <a:ln w="0">
              <a:solidFill>
                <a:srgbClr val="000000"/>
              </a:solidFill>
              <a:round/>
              <a:headEnd/>
              <a:tailEnd/>
            </a:ln>
          </p:spPr>
          <p:txBody>
            <a:bodyPr/>
            <a:lstStyle/>
            <a:p>
              <a:endParaRPr lang="ru-RU"/>
            </a:p>
          </p:txBody>
        </p:sp>
        <p:sp>
          <p:nvSpPr>
            <p:cNvPr id="26214" name="Freeform 18"/>
            <p:cNvSpPr>
              <a:spLocks/>
            </p:cNvSpPr>
            <p:nvPr/>
          </p:nvSpPr>
          <p:spPr bwMode="auto">
            <a:xfrm>
              <a:off x="2848" y="3698"/>
              <a:ext cx="30" cy="58"/>
            </a:xfrm>
            <a:custGeom>
              <a:avLst/>
              <a:gdLst>
                <a:gd name="T0" fmla="*/ 19 w 89"/>
                <a:gd name="T1" fmla="*/ 22 h 174"/>
                <a:gd name="T2" fmla="*/ 18 w 89"/>
                <a:gd name="T3" fmla="*/ 25 h 174"/>
                <a:gd name="T4" fmla="*/ 16 w 89"/>
                <a:gd name="T5" fmla="*/ 29 h 174"/>
                <a:gd name="T6" fmla="*/ 12 w 89"/>
                <a:gd name="T7" fmla="*/ 31 h 174"/>
                <a:gd name="T8" fmla="*/ 9 w 89"/>
                <a:gd name="T9" fmla="*/ 34 h 174"/>
                <a:gd name="T10" fmla="*/ 5 w 89"/>
                <a:gd name="T11" fmla="*/ 36 h 174"/>
                <a:gd name="T12" fmla="*/ 2 w 89"/>
                <a:gd name="T13" fmla="*/ 38 h 174"/>
                <a:gd name="T14" fmla="*/ 0 w 89"/>
                <a:gd name="T15" fmla="*/ 41 h 174"/>
                <a:gd name="T16" fmla="*/ 0 w 89"/>
                <a:gd name="T17" fmla="*/ 42 h 174"/>
                <a:gd name="T18" fmla="*/ 1 w 89"/>
                <a:gd name="T19" fmla="*/ 43 h 174"/>
                <a:gd name="T20" fmla="*/ 5 w 89"/>
                <a:gd name="T21" fmla="*/ 44 h 174"/>
                <a:gd name="T22" fmla="*/ 10 w 89"/>
                <a:gd name="T23" fmla="*/ 45 h 174"/>
                <a:gd name="T24" fmla="*/ 14 w 89"/>
                <a:gd name="T25" fmla="*/ 46 h 174"/>
                <a:gd name="T26" fmla="*/ 17 w 89"/>
                <a:gd name="T27" fmla="*/ 48 h 174"/>
                <a:gd name="T28" fmla="*/ 19 w 89"/>
                <a:gd name="T29" fmla="*/ 50 h 174"/>
                <a:gd name="T30" fmla="*/ 20 w 89"/>
                <a:gd name="T31" fmla="*/ 53 h 174"/>
                <a:gd name="T32" fmla="*/ 22 w 89"/>
                <a:gd name="T33" fmla="*/ 58 h 174"/>
                <a:gd name="T34" fmla="*/ 22 w 89"/>
                <a:gd name="T35" fmla="*/ 50 h 174"/>
                <a:gd name="T36" fmla="*/ 22 w 89"/>
                <a:gd name="T37" fmla="*/ 48 h 174"/>
                <a:gd name="T38" fmla="*/ 23 w 89"/>
                <a:gd name="T39" fmla="*/ 46 h 174"/>
                <a:gd name="T40" fmla="*/ 26 w 89"/>
                <a:gd name="T41" fmla="*/ 43 h 174"/>
                <a:gd name="T42" fmla="*/ 28 w 89"/>
                <a:gd name="T43" fmla="*/ 37 h 174"/>
                <a:gd name="T44" fmla="*/ 30 w 89"/>
                <a:gd name="T45" fmla="*/ 31 h 174"/>
                <a:gd name="T46" fmla="*/ 30 w 89"/>
                <a:gd name="T47" fmla="*/ 25 h 174"/>
                <a:gd name="T48" fmla="*/ 30 w 89"/>
                <a:gd name="T49" fmla="*/ 19 h 174"/>
                <a:gd name="T50" fmla="*/ 30 w 89"/>
                <a:gd name="T51" fmla="*/ 18 h 174"/>
                <a:gd name="T52" fmla="*/ 29 w 89"/>
                <a:gd name="T53" fmla="*/ 10 h 174"/>
                <a:gd name="T54" fmla="*/ 28 w 89"/>
                <a:gd name="T55" fmla="*/ 7 h 174"/>
                <a:gd name="T56" fmla="*/ 26 w 89"/>
                <a:gd name="T57" fmla="*/ 3 h 174"/>
                <a:gd name="T58" fmla="*/ 24 w 89"/>
                <a:gd name="T59" fmla="*/ 0 h 17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9"/>
                <a:gd name="T91" fmla="*/ 0 h 174"/>
                <a:gd name="T92" fmla="*/ 89 w 89"/>
                <a:gd name="T93" fmla="*/ 174 h 17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9" h="174">
                  <a:moveTo>
                    <a:pt x="55" y="66"/>
                  </a:moveTo>
                  <a:lnTo>
                    <a:pt x="52" y="75"/>
                  </a:lnTo>
                  <a:lnTo>
                    <a:pt x="46" y="86"/>
                  </a:lnTo>
                  <a:lnTo>
                    <a:pt x="37" y="94"/>
                  </a:lnTo>
                  <a:lnTo>
                    <a:pt x="26" y="101"/>
                  </a:lnTo>
                  <a:lnTo>
                    <a:pt x="14" y="108"/>
                  </a:lnTo>
                  <a:lnTo>
                    <a:pt x="7" y="115"/>
                  </a:lnTo>
                  <a:lnTo>
                    <a:pt x="0" y="124"/>
                  </a:lnTo>
                  <a:lnTo>
                    <a:pt x="0" y="127"/>
                  </a:lnTo>
                  <a:lnTo>
                    <a:pt x="2" y="129"/>
                  </a:lnTo>
                  <a:lnTo>
                    <a:pt x="14" y="132"/>
                  </a:lnTo>
                  <a:lnTo>
                    <a:pt x="29" y="135"/>
                  </a:lnTo>
                  <a:lnTo>
                    <a:pt x="42" y="139"/>
                  </a:lnTo>
                  <a:lnTo>
                    <a:pt x="49" y="143"/>
                  </a:lnTo>
                  <a:lnTo>
                    <a:pt x="56" y="150"/>
                  </a:lnTo>
                  <a:lnTo>
                    <a:pt x="60" y="158"/>
                  </a:lnTo>
                  <a:lnTo>
                    <a:pt x="64" y="174"/>
                  </a:lnTo>
                  <a:lnTo>
                    <a:pt x="65" y="150"/>
                  </a:lnTo>
                  <a:lnTo>
                    <a:pt x="66" y="144"/>
                  </a:lnTo>
                  <a:lnTo>
                    <a:pt x="68" y="138"/>
                  </a:lnTo>
                  <a:lnTo>
                    <a:pt x="76" y="128"/>
                  </a:lnTo>
                  <a:lnTo>
                    <a:pt x="83" y="112"/>
                  </a:lnTo>
                  <a:lnTo>
                    <a:pt x="89" y="93"/>
                  </a:lnTo>
                  <a:lnTo>
                    <a:pt x="89" y="74"/>
                  </a:lnTo>
                  <a:lnTo>
                    <a:pt x="88" y="57"/>
                  </a:lnTo>
                  <a:lnTo>
                    <a:pt x="88" y="53"/>
                  </a:lnTo>
                  <a:lnTo>
                    <a:pt x="86" y="31"/>
                  </a:lnTo>
                  <a:lnTo>
                    <a:pt x="82" y="20"/>
                  </a:lnTo>
                  <a:lnTo>
                    <a:pt x="78" y="9"/>
                  </a:lnTo>
                  <a:lnTo>
                    <a:pt x="71" y="0"/>
                  </a:lnTo>
                </a:path>
              </a:pathLst>
            </a:custGeom>
            <a:noFill/>
            <a:ln w="0">
              <a:solidFill>
                <a:srgbClr val="000000"/>
              </a:solidFill>
              <a:round/>
              <a:headEnd/>
              <a:tailEnd/>
            </a:ln>
          </p:spPr>
          <p:txBody>
            <a:bodyPr/>
            <a:lstStyle/>
            <a:p>
              <a:endParaRPr lang="ru-RU"/>
            </a:p>
          </p:txBody>
        </p:sp>
        <p:sp>
          <p:nvSpPr>
            <p:cNvPr id="26215" name="Freeform 19"/>
            <p:cNvSpPr>
              <a:spLocks/>
            </p:cNvSpPr>
            <p:nvPr/>
          </p:nvSpPr>
          <p:spPr bwMode="auto">
            <a:xfrm>
              <a:off x="2876" y="3699"/>
              <a:ext cx="14" cy="40"/>
            </a:xfrm>
            <a:custGeom>
              <a:avLst/>
              <a:gdLst>
                <a:gd name="T0" fmla="*/ 0 w 42"/>
                <a:gd name="T1" fmla="*/ 0 h 119"/>
                <a:gd name="T2" fmla="*/ 2 w 42"/>
                <a:gd name="T3" fmla="*/ 2 h 119"/>
                <a:gd name="T4" fmla="*/ 3 w 42"/>
                <a:gd name="T5" fmla="*/ 6 h 119"/>
                <a:gd name="T6" fmla="*/ 4 w 42"/>
                <a:gd name="T7" fmla="*/ 11 h 119"/>
                <a:gd name="T8" fmla="*/ 5 w 42"/>
                <a:gd name="T9" fmla="*/ 16 h 119"/>
                <a:gd name="T10" fmla="*/ 5 w 42"/>
                <a:gd name="T11" fmla="*/ 16 h 119"/>
                <a:gd name="T12" fmla="*/ 5 w 42"/>
                <a:gd name="T13" fmla="*/ 20 h 119"/>
                <a:gd name="T14" fmla="*/ 6 w 42"/>
                <a:gd name="T15" fmla="*/ 25 h 119"/>
                <a:gd name="T16" fmla="*/ 6 w 42"/>
                <a:gd name="T17" fmla="*/ 30 h 119"/>
                <a:gd name="T18" fmla="*/ 6 w 42"/>
                <a:gd name="T19" fmla="*/ 34 h 119"/>
                <a:gd name="T20" fmla="*/ 7 w 42"/>
                <a:gd name="T21" fmla="*/ 40 h 119"/>
                <a:gd name="T22" fmla="*/ 10 w 42"/>
                <a:gd name="T23" fmla="*/ 36 h 119"/>
                <a:gd name="T24" fmla="*/ 12 w 42"/>
                <a:gd name="T25" fmla="*/ 32 h 119"/>
                <a:gd name="T26" fmla="*/ 13 w 42"/>
                <a:gd name="T27" fmla="*/ 28 h 119"/>
                <a:gd name="T28" fmla="*/ 14 w 42"/>
                <a:gd name="T29" fmla="*/ 24 h 119"/>
                <a:gd name="T30" fmla="*/ 14 w 42"/>
                <a:gd name="T31" fmla="*/ 19 h 119"/>
                <a:gd name="T32" fmla="*/ 14 w 42"/>
                <a:gd name="T33" fmla="*/ 15 h 119"/>
                <a:gd name="T34" fmla="*/ 14 w 42"/>
                <a:gd name="T35" fmla="*/ 13 h 119"/>
                <a:gd name="T36" fmla="*/ 13 w 42"/>
                <a:gd name="T37" fmla="*/ 7 h 119"/>
                <a:gd name="T38" fmla="*/ 12 w 42"/>
                <a:gd name="T39" fmla="*/ 4 h 1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19"/>
                <a:gd name="T62" fmla="*/ 42 w 42"/>
                <a:gd name="T63" fmla="*/ 119 h 1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19">
                  <a:moveTo>
                    <a:pt x="0" y="0"/>
                  </a:moveTo>
                  <a:lnTo>
                    <a:pt x="5" y="7"/>
                  </a:lnTo>
                  <a:lnTo>
                    <a:pt x="10" y="17"/>
                  </a:lnTo>
                  <a:lnTo>
                    <a:pt x="12" y="32"/>
                  </a:lnTo>
                  <a:lnTo>
                    <a:pt x="15" y="49"/>
                  </a:lnTo>
                  <a:lnTo>
                    <a:pt x="15" y="59"/>
                  </a:lnTo>
                  <a:lnTo>
                    <a:pt x="17" y="74"/>
                  </a:lnTo>
                  <a:lnTo>
                    <a:pt x="17" y="90"/>
                  </a:lnTo>
                  <a:lnTo>
                    <a:pt x="18" y="102"/>
                  </a:lnTo>
                  <a:lnTo>
                    <a:pt x="21" y="119"/>
                  </a:lnTo>
                  <a:lnTo>
                    <a:pt x="30" y="107"/>
                  </a:lnTo>
                  <a:lnTo>
                    <a:pt x="36" y="95"/>
                  </a:lnTo>
                  <a:lnTo>
                    <a:pt x="40" y="84"/>
                  </a:lnTo>
                  <a:lnTo>
                    <a:pt x="42" y="70"/>
                  </a:lnTo>
                  <a:lnTo>
                    <a:pt x="42" y="56"/>
                  </a:lnTo>
                  <a:lnTo>
                    <a:pt x="42" y="44"/>
                  </a:lnTo>
                  <a:lnTo>
                    <a:pt x="41" y="38"/>
                  </a:lnTo>
                  <a:lnTo>
                    <a:pt x="39" y="21"/>
                  </a:lnTo>
                  <a:lnTo>
                    <a:pt x="37" y="12"/>
                  </a:lnTo>
                </a:path>
              </a:pathLst>
            </a:custGeom>
            <a:noFill/>
            <a:ln w="0">
              <a:solidFill>
                <a:srgbClr val="000000"/>
              </a:solidFill>
              <a:round/>
              <a:headEnd/>
              <a:tailEnd/>
            </a:ln>
          </p:spPr>
          <p:txBody>
            <a:bodyPr/>
            <a:lstStyle/>
            <a:p>
              <a:endParaRPr lang="ru-RU"/>
            </a:p>
          </p:txBody>
        </p:sp>
        <p:sp>
          <p:nvSpPr>
            <p:cNvPr id="26216" name="Freeform 20"/>
            <p:cNvSpPr>
              <a:spLocks/>
            </p:cNvSpPr>
            <p:nvPr/>
          </p:nvSpPr>
          <p:spPr bwMode="auto">
            <a:xfrm>
              <a:off x="2887" y="3703"/>
              <a:ext cx="40" cy="79"/>
            </a:xfrm>
            <a:custGeom>
              <a:avLst/>
              <a:gdLst>
                <a:gd name="T0" fmla="*/ 7 w 122"/>
                <a:gd name="T1" fmla="*/ 0 h 237"/>
                <a:gd name="T2" fmla="*/ 7 w 122"/>
                <a:gd name="T3" fmla="*/ 5 h 237"/>
                <a:gd name="T4" fmla="*/ 8 w 122"/>
                <a:gd name="T5" fmla="*/ 9 h 237"/>
                <a:gd name="T6" fmla="*/ 8 w 122"/>
                <a:gd name="T7" fmla="*/ 9 h 237"/>
                <a:gd name="T8" fmla="*/ 9 w 122"/>
                <a:gd name="T9" fmla="*/ 15 h 237"/>
                <a:gd name="T10" fmla="*/ 9 w 122"/>
                <a:gd name="T11" fmla="*/ 21 h 237"/>
                <a:gd name="T12" fmla="*/ 8 w 122"/>
                <a:gd name="T13" fmla="*/ 28 h 237"/>
                <a:gd name="T14" fmla="*/ 6 w 122"/>
                <a:gd name="T15" fmla="*/ 34 h 237"/>
                <a:gd name="T16" fmla="*/ 3 w 122"/>
                <a:gd name="T17" fmla="*/ 40 h 237"/>
                <a:gd name="T18" fmla="*/ 1 w 122"/>
                <a:gd name="T19" fmla="*/ 45 h 237"/>
                <a:gd name="T20" fmla="*/ 0 w 122"/>
                <a:gd name="T21" fmla="*/ 51 h 237"/>
                <a:gd name="T22" fmla="*/ 0 w 122"/>
                <a:gd name="T23" fmla="*/ 58 h 237"/>
                <a:gd name="T24" fmla="*/ 1 w 122"/>
                <a:gd name="T25" fmla="*/ 65 h 237"/>
                <a:gd name="T26" fmla="*/ 2 w 122"/>
                <a:gd name="T27" fmla="*/ 71 h 237"/>
                <a:gd name="T28" fmla="*/ 4 w 122"/>
                <a:gd name="T29" fmla="*/ 76 h 237"/>
                <a:gd name="T30" fmla="*/ 7 w 122"/>
                <a:gd name="T31" fmla="*/ 79 h 237"/>
                <a:gd name="T32" fmla="*/ 9 w 122"/>
                <a:gd name="T33" fmla="*/ 75 h 237"/>
                <a:gd name="T34" fmla="*/ 11 w 122"/>
                <a:gd name="T35" fmla="*/ 71 h 237"/>
                <a:gd name="T36" fmla="*/ 13 w 122"/>
                <a:gd name="T37" fmla="*/ 67 h 237"/>
                <a:gd name="T38" fmla="*/ 15 w 122"/>
                <a:gd name="T39" fmla="*/ 63 h 237"/>
                <a:gd name="T40" fmla="*/ 20 w 122"/>
                <a:gd name="T41" fmla="*/ 58 h 237"/>
                <a:gd name="T42" fmla="*/ 24 w 122"/>
                <a:gd name="T43" fmla="*/ 54 h 237"/>
                <a:gd name="T44" fmla="*/ 28 w 122"/>
                <a:gd name="T45" fmla="*/ 49 h 237"/>
                <a:gd name="T46" fmla="*/ 32 w 122"/>
                <a:gd name="T47" fmla="*/ 44 h 237"/>
                <a:gd name="T48" fmla="*/ 36 w 122"/>
                <a:gd name="T49" fmla="*/ 41 h 237"/>
                <a:gd name="T50" fmla="*/ 39 w 122"/>
                <a:gd name="T51" fmla="*/ 37 h 237"/>
                <a:gd name="T52" fmla="*/ 40 w 122"/>
                <a:gd name="T53" fmla="*/ 33 h 237"/>
                <a:gd name="T54" fmla="*/ 40 w 122"/>
                <a:gd name="T55" fmla="*/ 29 h 237"/>
                <a:gd name="T56" fmla="*/ 39 w 122"/>
                <a:gd name="T57" fmla="*/ 25 h 237"/>
                <a:gd name="T58" fmla="*/ 37 w 122"/>
                <a:gd name="T59" fmla="*/ 20 h 237"/>
                <a:gd name="T60" fmla="*/ 34 w 122"/>
                <a:gd name="T61" fmla="*/ 15 h 237"/>
                <a:gd name="T62" fmla="*/ 32 w 122"/>
                <a:gd name="T63" fmla="*/ 9 h 237"/>
                <a:gd name="T64" fmla="*/ 30 w 122"/>
                <a:gd name="T65" fmla="*/ 4 h 237"/>
                <a:gd name="T66" fmla="*/ 28 w 122"/>
                <a:gd name="T67" fmla="*/ 1 h 2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2"/>
                <a:gd name="T103" fmla="*/ 0 h 237"/>
                <a:gd name="T104" fmla="*/ 122 w 122"/>
                <a:gd name="T105" fmla="*/ 237 h 2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2" h="237">
                  <a:moveTo>
                    <a:pt x="21" y="0"/>
                  </a:moveTo>
                  <a:lnTo>
                    <a:pt x="22" y="14"/>
                  </a:lnTo>
                  <a:lnTo>
                    <a:pt x="23" y="28"/>
                  </a:lnTo>
                  <a:lnTo>
                    <a:pt x="27" y="46"/>
                  </a:lnTo>
                  <a:lnTo>
                    <a:pt x="27" y="62"/>
                  </a:lnTo>
                  <a:lnTo>
                    <a:pt x="23" y="83"/>
                  </a:lnTo>
                  <a:lnTo>
                    <a:pt x="18" y="101"/>
                  </a:lnTo>
                  <a:lnTo>
                    <a:pt x="10" y="120"/>
                  </a:lnTo>
                  <a:lnTo>
                    <a:pt x="4" y="136"/>
                  </a:lnTo>
                  <a:lnTo>
                    <a:pt x="1" y="153"/>
                  </a:lnTo>
                  <a:lnTo>
                    <a:pt x="0" y="173"/>
                  </a:lnTo>
                  <a:lnTo>
                    <a:pt x="3" y="195"/>
                  </a:lnTo>
                  <a:lnTo>
                    <a:pt x="7" y="212"/>
                  </a:lnTo>
                  <a:lnTo>
                    <a:pt x="13" y="228"/>
                  </a:lnTo>
                  <a:lnTo>
                    <a:pt x="22" y="237"/>
                  </a:lnTo>
                  <a:lnTo>
                    <a:pt x="28" y="225"/>
                  </a:lnTo>
                  <a:lnTo>
                    <a:pt x="33" y="213"/>
                  </a:lnTo>
                  <a:lnTo>
                    <a:pt x="39" y="202"/>
                  </a:lnTo>
                  <a:lnTo>
                    <a:pt x="47" y="190"/>
                  </a:lnTo>
                  <a:lnTo>
                    <a:pt x="60" y="174"/>
                  </a:lnTo>
                  <a:lnTo>
                    <a:pt x="72" y="161"/>
                  </a:lnTo>
                  <a:lnTo>
                    <a:pt x="86" y="146"/>
                  </a:lnTo>
                  <a:lnTo>
                    <a:pt x="98" y="133"/>
                  </a:lnTo>
                  <a:lnTo>
                    <a:pt x="110" y="123"/>
                  </a:lnTo>
                  <a:lnTo>
                    <a:pt x="118" y="112"/>
                  </a:lnTo>
                  <a:lnTo>
                    <a:pt x="122" y="100"/>
                  </a:lnTo>
                  <a:lnTo>
                    <a:pt x="122" y="86"/>
                  </a:lnTo>
                  <a:lnTo>
                    <a:pt x="119" y="74"/>
                  </a:lnTo>
                  <a:lnTo>
                    <a:pt x="112" y="61"/>
                  </a:lnTo>
                  <a:lnTo>
                    <a:pt x="105" y="44"/>
                  </a:lnTo>
                  <a:lnTo>
                    <a:pt x="98" y="27"/>
                  </a:lnTo>
                  <a:lnTo>
                    <a:pt x="91" y="12"/>
                  </a:lnTo>
                  <a:lnTo>
                    <a:pt x="86" y="3"/>
                  </a:lnTo>
                </a:path>
              </a:pathLst>
            </a:custGeom>
            <a:noFill/>
            <a:ln w="0">
              <a:solidFill>
                <a:srgbClr val="000000"/>
              </a:solidFill>
              <a:round/>
              <a:headEnd/>
              <a:tailEnd/>
            </a:ln>
          </p:spPr>
          <p:txBody>
            <a:bodyPr/>
            <a:lstStyle/>
            <a:p>
              <a:endParaRPr lang="ru-RU"/>
            </a:p>
          </p:txBody>
        </p:sp>
        <p:sp>
          <p:nvSpPr>
            <p:cNvPr id="26217" name="Freeform 21"/>
            <p:cNvSpPr>
              <a:spLocks/>
            </p:cNvSpPr>
            <p:nvPr/>
          </p:nvSpPr>
          <p:spPr bwMode="auto">
            <a:xfrm>
              <a:off x="2716" y="3591"/>
              <a:ext cx="219" cy="112"/>
            </a:xfrm>
            <a:custGeom>
              <a:avLst/>
              <a:gdLst>
                <a:gd name="T0" fmla="*/ 78 w 659"/>
                <a:gd name="T1" fmla="*/ 5 h 337"/>
                <a:gd name="T2" fmla="*/ 70 w 659"/>
                <a:gd name="T3" fmla="*/ 1 h 337"/>
                <a:gd name="T4" fmla="*/ 63 w 659"/>
                <a:gd name="T5" fmla="*/ 0 h 337"/>
                <a:gd name="T6" fmla="*/ 56 w 659"/>
                <a:gd name="T7" fmla="*/ 3 h 337"/>
                <a:gd name="T8" fmla="*/ 52 w 659"/>
                <a:gd name="T9" fmla="*/ 13 h 337"/>
                <a:gd name="T10" fmla="*/ 46 w 659"/>
                <a:gd name="T11" fmla="*/ 26 h 337"/>
                <a:gd name="T12" fmla="*/ 42 w 659"/>
                <a:gd name="T13" fmla="*/ 31 h 337"/>
                <a:gd name="T14" fmla="*/ 33 w 659"/>
                <a:gd name="T15" fmla="*/ 36 h 337"/>
                <a:gd name="T16" fmla="*/ 18 w 659"/>
                <a:gd name="T17" fmla="*/ 44 h 337"/>
                <a:gd name="T18" fmla="*/ 8 w 659"/>
                <a:gd name="T19" fmla="*/ 54 h 337"/>
                <a:gd name="T20" fmla="*/ 1 w 659"/>
                <a:gd name="T21" fmla="*/ 68 h 337"/>
                <a:gd name="T22" fmla="*/ 0 w 659"/>
                <a:gd name="T23" fmla="*/ 83 h 337"/>
                <a:gd name="T24" fmla="*/ 4 w 659"/>
                <a:gd name="T25" fmla="*/ 93 h 337"/>
                <a:gd name="T26" fmla="*/ 12 w 659"/>
                <a:gd name="T27" fmla="*/ 100 h 337"/>
                <a:gd name="T28" fmla="*/ 23 w 659"/>
                <a:gd name="T29" fmla="*/ 103 h 337"/>
                <a:gd name="T30" fmla="*/ 30 w 659"/>
                <a:gd name="T31" fmla="*/ 106 h 337"/>
                <a:gd name="T32" fmla="*/ 38 w 659"/>
                <a:gd name="T33" fmla="*/ 111 h 337"/>
                <a:gd name="T34" fmla="*/ 47 w 659"/>
                <a:gd name="T35" fmla="*/ 111 h 337"/>
                <a:gd name="T36" fmla="*/ 63 w 659"/>
                <a:gd name="T37" fmla="*/ 107 h 337"/>
                <a:gd name="T38" fmla="*/ 73 w 659"/>
                <a:gd name="T39" fmla="*/ 106 h 337"/>
                <a:gd name="T40" fmla="*/ 83 w 659"/>
                <a:gd name="T41" fmla="*/ 106 h 337"/>
                <a:gd name="T42" fmla="*/ 95 w 659"/>
                <a:gd name="T43" fmla="*/ 102 h 337"/>
                <a:gd name="T44" fmla="*/ 106 w 659"/>
                <a:gd name="T45" fmla="*/ 99 h 337"/>
                <a:gd name="T46" fmla="*/ 116 w 659"/>
                <a:gd name="T47" fmla="*/ 96 h 337"/>
                <a:gd name="T48" fmla="*/ 127 w 659"/>
                <a:gd name="T49" fmla="*/ 95 h 337"/>
                <a:gd name="T50" fmla="*/ 136 w 659"/>
                <a:gd name="T51" fmla="*/ 98 h 337"/>
                <a:gd name="T52" fmla="*/ 147 w 659"/>
                <a:gd name="T53" fmla="*/ 104 h 337"/>
                <a:gd name="T54" fmla="*/ 156 w 659"/>
                <a:gd name="T55" fmla="*/ 106 h 337"/>
                <a:gd name="T56" fmla="*/ 165 w 659"/>
                <a:gd name="T57" fmla="*/ 110 h 337"/>
                <a:gd name="T58" fmla="*/ 172 w 659"/>
                <a:gd name="T59" fmla="*/ 112 h 337"/>
                <a:gd name="T60" fmla="*/ 177 w 659"/>
                <a:gd name="T61" fmla="*/ 112 h 337"/>
                <a:gd name="T62" fmla="*/ 188 w 659"/>
                <a:gd name="T63" fmla="*/ 108 h 337"/>
                <a:gd name="T64" fmla="*/ 198 w 659"/>
                <a:gd name="T65" fmla="*/ 101 h 337"/>
                <a:gd name="T66" fmla="*/ 204 w 659"/>
                <a:gd name="T67" fmla="*/ 91 h 337"/>
                <a:gd name="T68" fmla="*/ 209 w 659"/>
                <a:gd name="T69" fmla="*/ 75 h 337"/>
                <a:gd name="T70" fmla="*/ 215 w 659"/>
                <a:gd name="T71" fmla="*/ 63 h 337"/>
                <a:gd name="T72" fmla="*/ 219 w 659"/>
                <a:gd name="T73" fmla="*/ 53 h 337"/>
                <a:gd name="T74" fmla="*/ 218 w 659"/>
                <a:gd name="T75" fmla="*/ 43 h 337"/>
                <a:gd name="T76" fmla="*/ 211 w 659"/>
                <a:gd name="T77" fmla="*/ 33 h 337"/>
                <a:gd name="T78" fmla="*/ 203 w 659"/>
                <a:gd name="T79" fmla="*/ 26 h 337"/>
                <a:gd name="T80" fmla="*/ 197 w 659"/>
                <a:gd name="T81" fmla="*/ 20 h 337"/>
                <a:gd name="T82" fmla="*/ 187 w 659"/>
                <a:gd name="T83" fmla="*/ 16 h 337"/>
                <a:gd name="T84" fmla="*/ 171 w 659"/>
                <a:gd name="T85" fmla="*/ 17 h 337"/>
                <a:gd name="T86" fmla="*/ 145 w 659"/>
                <a:gd name="T87" fmla="*/ 20 h 337"/>
                <a:gd name="T88" fmla="*/ 127 w 659"/>
                <a:gd name="T89" fmla="*/ 19 h 337"/>
                <a:gd name="T90" fmla="*/ 109 w 659"/>
                <a:gd name="T91" fmla="*/ 15 h 337"/>
                <a:gd name="T92" fmla="*/ 96 w 659"/>
                <a:gd name="T93" fmla="*/ 11 h 337"/>
                <a:gd name="T94" fmla="*/ 87 w 659"/>
                <a:gd name="T95" fmla="*/ 6 h 33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59"/>
                <a:gd name="T145" fmla="*/ 0 h 337"/>
                <a:gd name="T146" fmla="*/ 659 w 659"/>
                <a:gd name="T147" fmla="*/ 337 h 3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59" h="337">
                  <a:moveTo>
                    <a:pt x="251" y="15"/>
                  </a:moveTo>
                  <a:lnTo>
                    <a:pt x="236" y="14"/>
                  </a:lnTo>
                  <a:lnTo>
                    <a:pt x="225" y="10"/>
                  </a:lnTo>
                  <a:lnTo>
                    <a:pt x="212" y="3"/>
                  </a:lnTo>
                  <a:lnTo>
                    <a:pt x="201" y="0"/>
                  </a:lnTo>
                  <a:lnTo>
                    <a:pt x="190" y="0"/>
                  </a:lnTo>
                  <a:lnTo>
                    <a:pt x="178" y="3"/>
                  </a:lnTo>
                  <a:lnTo>
                    <a:pt x="170" y="9"/>
                  </a:lnTo>
                  <a:lnTo>
                    <a:pt x="162" y="21"/>
                  </a:lnTo>
                  <a:lnTo>
                    <a:pt x="156" y="38"/>
                  </a:lnTo>
                  <a:lnTo>
                    <a:pt x="146" y="62"/>
                  </a:lnTo>
                  <a:lnTo>
                    <a:pt x="138" y="77"/>
                  </a:lnTo>
                  <a:lnTo>
                    <a:pt x="132" y="89"/>
                  </a:lnTo>
                  <a:lnTo>
                    <a:pt x="125" y="94"/>
                  </a:lnTo>
                  <a:lnTo>
                    <a:pt x="116" y="100"/>
                  </a:lnTo>
                  <a:lnTo>
                    <a:pt x="99" y="107"/>
                  </a:lnTo>
                  <a:lnTo>
                    <a:pt x="77" y="118"/>
                  </a:lnTo>
                  <a:lnTo>
                    <a:pt x="55" y="132"/>
                  </a:lnTo>
                  <a:lnTo>
                    <a:pt x="39" y="144"/>
                  </a:lnTo>
                  <a:lnTo>
                    <a:pt x="23" y="162"/>
                  </a:lnTo>
                  <a:lnTo>
                    <a:pt x="10" y="181"/>
                  </a:lnTo>
                  <a:lnTo>
                    <a:pt x="2" y="204"/>
                  </a:lnTo>
                  <a:lnTo>
                    <a:pt x="0" y="226"/>
                  </a:lnTo>
                  <a:lnTo>
                    <a:pt x="1" y="249"/>
                  </a:lnTo>
                  <a:lnTo>
                    <a:pt x="4" y="265"/>
                  </a:lnTo>
                  <a:lnTo>
                    <a:pt x="12" y="280"/>
                  </a:lnTo>
                  <a:lnTo>
                    <a:pt x="22" y="292"/>
                  </a:lnTo>
                  <a:lnTo>
                    <a:pt x="35" y="301"/>
                  </a:lnTo>
                  <a:lnTo>
                    <a:pt x="51" y="307"/>
                  </a:lnTo>
                  <a:lnTo>
                    <a:pt x="68" y="310"/>
                  </a:lnTo>
                  <a:lnTo>
                    <a:pt x="80" y="314"/>
                  </a:lnTo>
                  <a:lnTo>
                    <a:pt x="89" y="319"/>
                  </a:lnTo>
                  <a:lnTo>
                    <a:pt x="102" y="328"/>
                  </a:lnTo>
                  <a:lnTo>
                    <a:pt x="113" y="333"/>
                  </a:lnTo>
                  <a:lnTo>
                    <a:pt x="126" y="336"/>
                  </a:lnTo>
                  <a:lnTo>
                    <a:pt x="140" y="335"/>
                  </a:lnTo>
                  <a:lnTo>
                    <a:pt x="162" y="329"/>
                  </a:lnTo>
                  <a:lnTo>
                    <a:pt x="191" y="323"/>
                  </a:lnTo>
                  <a:lnTo>
                    <a:pt x="205" y="320"/>
                  </a:lnTo>
                  <a:lnTo>
                    <a:pt x="219" y="320"/>
                  </a:lnTo>
                  <a:lnTo>
                    <a:pt x="236" y="323"/>
                  </a:lnTo>
                  <a:lnTo>
                    <a:pt x="250" y="320"/>
                  </a:lnTo>
                  <a:lnTo>
                    <a:pt x="264" y="315"/>
                  </a:lnTo>
                  <a:lnTo>
                    <a:pt x="286" y="308"/>
                  </a:lnTo>
                  <a:lnTo>
                    <a:pt x="303" y="305"/>
                  </a:lnTo>
                  <a:lnTo>
                    <a:pt x="319" y="299"/>
                  </a:lnTo>
                  <a:lnTo>
                    <a:pt x="331" y="296"/>
                  </a:lnTo>
                  <a:lnTo>
                    <a:pt x="350" y="290"/>
                  </a:lnTo>
                  <a:lnTo>
                    <a:pt x="364" y="286"/>
                  </a:lnTo>
                  <a:lnTo>
                    <a:pt x="382" y="286"/>
                  </a:lnTo>
                  <a:lnTo>
                    <a:pt x="396" y="288"/>
                  </a:lnTo>
                  <a:lnTo>
                    <a:pt x="410" y="295"/>
                  </a:lnTo>
                  <a:lnTo>
                    <a:pt x="427" y="304"/>
                  </a:lnTo>
                  <a:lnTo>
                    <a:pt x="443" y="312"/>
                  </a:lnTo>
                  <a:lnTo>
                    <a:pt x="457" y="316"/>
                  </a:lnTo>
                  <a:lnTo>
                    <a:pt x="468" y="320"/>
                  </a:lnTo>
                  <a:lnTo>
                    <a:pt x="480" y="325"/>
                  </a:lnTo>
                  <a:lnTo>
                    <a:pt x="497" y="330"/>
                  </a:lnTo>
                  <a:lnTo>
                    <a:pt x="506" y="335"/>
                  </a:lnTo>
                  <a:lnTo>
                    <a:pt x="517" y="337"/>
                  </a:lnTo>
                  <a:lnTo>
                    <a:pt x="533" y="337"/>
                  </a:lnTo>
                  <a:lnTo>
                    <a:pt x="550" y="332"/>
                  </a:lnTo>
                  <a:lnTo>
                    <a:pt x="567" y="326"/>
                  </a:lnTo>
                  <a:lnTo>
                    <a:pt x="584" y="315"/>
                  </a:lnTo>
                  <a:lnTo>
                    <a:pt x="597" y="303"/>
                  </a:lnTo>
                  <a:lnTo>
                    <a:pt x="609" y="286"/>
                  </a:lnTo>
                  <a:lnTo>
                    <a:pt x="615" y="273"/>
                  </a:lnTo>
                  <a:lnTo>
                    <a:pt x="623" y="246"/>
                  </a:lnTo>
                  <a:lnTo>
                    <a:pt x="629" y="227"/>
                  </a:lnTo>
                  <a:lnTo>
                    <a:pt x="637" y="207"/>
                  </a:lnTo>
                  <a:lnTo>
                    <a:pt x="647" y="190"/>
                  </a:lnTo>
                  <a:lnTo>
                    <a:pt x="656" y="174"/>
                  </a:lnTo>
                  <a:lnTo>
                    <a:pt x="659" y="158"/>
                  </a:lnTo>
                  <a:lnTo>
                    <a:pt x="658" y="144"/>
                  </a:lnTo>
                  <a:lnTo>
                    <a:pt x="655" y="130"/>
                  </a:lnTo>
                  <a:lnTo>
                    <a:pt x="646" y="115"/>
                  </a:lnTo>
                  <a:lnTo>
                    <a:pt x="636" y="100"/>
                  </a:lnTo>
                  <a:lnTo>
                    <a:pt x="623" y="88"/>
                  </a:lnTo>
                  <a:lnTo>
                    <a:pt x="611" y="78"/>
                  </a:lnTo>
                  <a:lnTo>
                    <a:pt x="603" y="67"/>
                  </a:lnTo>
                  <a:lnTo>
                    <a:pt x="593" y="59"/>
                  </a:lnTo>
                  <a:lnTo>
                    <a:pt x="579" y="53"/>
                  </a:lnTo>
                  <a:lnTo>
                    <a:pt x="562" y="49"/>
                  </a:lnTo>
                  <a:lnTo>
                    <a:pt x="544" y="48"/>
                  </a:lnTo>
                  <a:lnTo>
                    <a:pt x="514" y="50"/>
                  </a:lnTo>
                  <a:lnTo>
                    <a:pt x="476" y="56"/>
                  </a:lnTo>
                  <a:lnTo>
                    <a:pt x="435" y="60"/>
                  </a:lnTo>
                  <a:lnTo>
                    <a:pt x="411" y="60"/>
                  </a:lnTo>
                  <a:lnTo>
                    <a:pt x="382" y="57"/>
                  </a:lnTo>
                  <a:lnTo>
                    <a:pt x="353" y="51"/>
                  </a:lnTo>
                  <a:lnTo>
                    <a:pt x="329" y="45"/>
                  </a:lnTo>
                  <a:lnTo>
                    <a:pt x="308" y="39"/>
                  </a:lnTo>
                  <a:lnTo>
                    <a:pt x="288" y="32"/>
                  </a:lnTo>
                  <a:lnTo>
                    <a:pt x="272" y="23"/>
                  </a:lnTo>
                  <a:lnTo>
                    <a:pt x="261" y="19"/>
                  </a:lnTo>
                  <a:lnTo>
                    <a:pt x="251" y="15"/>
                  </a:lnTo>
                  <a:close/>
                </a:path>
              </a:pathLst>
            </a:custGeom>
            <a:solidFill>
              <a:srgbClr val="00C000"/>
            </a:solidFill>
            <a:ln w="0">
              <a:solidFill>
                <a:srgbClr val="000000"/>
              </a:solidFill>
              <a:round/>
              <a:headEnd/>
              <a:tailEnd/>
            </a:ln>
          </p:spPr>
          <p:txBody>
            <a:bodyPr/>
            <a:lstStyle/>
            <a:p>
              <a:endParaRPr lang="ru-RU"/>
            </a:p>
          </p:txBody>
        </p:sp>
        <p:sp>
          <p:nvSpPr>
            <p:cNvPr id="26218" name="Freeform 22"/>
            <p:cNvSpPr>
              <a:spLocks/>
            </p:cNvSpPr>
            <p:nvPr/>
          </p:nvSpPr>
          <p:spPr bwMode="auto">
            <a:xfrm>
              <a:off x="2799" y="3556"/>
              <a:ext cx="287" cy="156"/>
            </a:xfrm>
            <a:custGeom>
              <a:avLst/>
              <a:gdLst>
                <a:gd name="T0" fmla="*/ 95 w 859"/>
                <a:gd name="T1" fmla="*/ 151 h 470"/>
                <a:gd name="T2" fmla="*/ 95 w 859"/>
                <a:gd name="T3" fmla="*/ 156 h 470"/>
                <a:gd name="T4" fmla="*/ 108 w 859"/>
                <a:gd name="T5" fmla="*/ 153 h 470"/>
                <a:gd name="T6" fmla="*/ 116 w 859"/>
                <a:gd name="T7" fmla="*/ 148 h 470"/>
                <a:gd name="T8" fmla="*/ 118 w 859"/>
                <a:gd name="T9" fmla="*/ 146 h 470"/>
                <a:gd name="T10" fmla="*/ 120 w 859"/>
                <a:gd name="T11" fmla="*/ 145 h 470"/>
                <a:gd name="T12" fmla="*/ 130 w 859"/>
                <a:gd name="T13" fmla="*/ 145 h 470"/>
                <a:gd name="T14" fmla="*/ 143 w 859"/>
                <a:gd name="T15" fmla="*/ 145 h 470"/>
                <a:gd name="T16" fmla="*/ 150 w 859"/>
                <a:gd name="T17" fmla="*/ 147 h 470"/>
                <a:gd name="T18" fmla="*/ 162 w 859"/>
                <a:gd name="T19" fmla="*/ 148 h 470"/>
                <a:gd name="T20" fmla="*/ 180 w 859"/>
                <a:gd name="T21" fmla="*/ 145 h 470"/>
                <a:gd name="T22" fmla="*/ 196 w 859"/>
                <a:gd name="T23" fmla="*/ 142 h 470"/>
                <a:gd name="T24" fmla="*/ 205 w 859"/>
                <a:gd name="T25" fmla="*/ 139 h 470"/>
                <a:gd name="T26" fmla="*/ 218 w 859"/>
                <a:gd name="T27" fmla="*/ 135 h 470"/>
                <a:gd name="T28" fmla="*/ 231 w 859"/>
                <a:gd name="T29" fmla="*/ 129 h 470"/>
                <a:gd name="T30" fmla="*/ 240 w 859"/>
                <a:gd name="T31" fmla="*/ 123 h 470"/>
                <a:gd name="T32" fmla="*/ 252 w 859"/>
                <a:gd name="T33" fmla="*/ 113 h 470"/>
                <a:gd name="T34" fmla="*/ 266 w 859"/>
                <a:gd name="T35" fmla="*/ 106 h 470"/>
                <a:gd name="T36" fmla="*/ 279 w 859"/>
                <a:gd name="T37" fmla="*/ 100 h 470"/>
                <a:gd name="T38" fmla="*/ 286 w 859"/>
                <a:gd name="T39" fmla="*/ 89 h 470"/>
                <a:gd name="T40" fmla="*/ 287 w 859"/>
                <a:gd name="T41" fmla="*/ 73 h 470"/>
                <a:gd name="T42" fmla="*/ 283 w 859"/>
                <a:gd name="T43" fmla="*/ 58 h 470"/>
                <a:gd name="T44" fmla="*/ 280 w 859"/>
                <a:gd name="T45" fmla="*/ 52 h 470"/>
                <a:gd name="T46" fmla="*/ 269 w 859"/>
                <a:gd name="T47" fmla="*/ 41 h 470"/>
                <a:gd name="T48" fmla="*/ 255 w 859"/>
                <a:gd name="T49" fmla="*/ 35 h 470"/>
                <a:gd name="T50" fmla="*/ 234 w 859"/>
                <a:gd name="T51" fmla="*/ 29 h 470"/>
                <a:gd name="T52" fmla="*/ 218 w 859"/>
                <a:gd name="T53" fmla="*/ 22 h 470"/>
                <a:gd name="T54" fmla="*/ 202 w 859"/>
                <a:gd name="T55" fmla="*/ 11 h 470"/>
                <a:gd name="T56" fmla="*/ 185 w 859"/>
                <a:gd name="T57" fmla="*/ 3 h 470"/>
                <a:gd name="T58" fmla="*/ 165 w 859"/>
                <a:gd name="T59" fmla="*/ 0 h 470"/>
                <a:gd name="T60" fmla="*/ 142 w 859"/>
                <a:gd name="T61" fmla="*/ 1 h 470"/>
                <a:gd name="T62" fmla="*/ 123 w 859"/>
                <a:gd name="T63" fmla="*/ 4 h 470"/>
                <a:gd name="T64" fmla="*/ 106 w 859"/>
                <a:gd name="T65" fmla="*/ 6 h 470"/>
                <a:gd name="T66" fmla="*/ 83 w 859"/>
                <a:gd name="T67" fmla="*/ 14 h 470"/>
                <a:gd name="T68" fmla="*/ 67 w 859"/>
                <a:gd name="T69" fmla="*/ 15 h 470"/>
                <a:gd name="T70" fmla="*/ 50 w 859"/>
                <a:gd name="T71" fmla="*/ 12 h 470"/>
                <a:gd name="T72" fmla="*/ 36 w 859"/>
                <a:gd name="T73" fmla="*/ 14 h 470"/>
                <a:gd name="T74" fmla="*/ 22 w 859"/>
                <a:gd name="T75" fmla="*/ 20 h 470"/>
                <a:gd name="T76" fmla="*/ 2 w 859"/>
                <a:gd name="T77" fmla="*/ 35 h 470"/>
                <a:gd name="T78" fmla="*/ 0 w 859"/>
                <a:gd name="T79" fmla="*/ 40 h 470"/>
                <a:gd name="T80" fmla="*/ 7 w 859"/>
                <a:gd name="T81" fmla="*/ 42 h 470"/>
                <a:gd name="T82" fmla="*/ 19 w 859"/>
                <a:gd name="T83" fmla="*/ 48 h 470"/>
                <a:gd name="T84" fmla="*/ 34 w 859"/>
                <a:gd name="T85" fmla="*/ 52 h 470"/>
                <a:gd name="T86" fmla="*/ 53 w 859"/>
                <a:gd name="T87" fmla="*/ 55 h 470"/>
                <a:gd name="T88" fmla="*/ 75 w 859"/>
                <a:gd name="T89" fmla="*/ 53 h 470"/>
                <a:gd name="T90" fmla="*/ 98 w 859"/>
                <a:gd name="T91" fmla="*/ 51 h 470"/>
                <a:gd name="T92" fmla="*/ 110 w 859"/>
                <a:gd name="T93" fmla="*/ 52 h 470"/>
                <a:gd name="T94" fmla="*/ 118 w 859"/>
                <a:gd name="T95" fmla="*/ 57 h 470"/>
                <a:gd name="T96" fmla="*/ 124 w 859"/>
                <a:gd name="T97" fmla="*/ 64 h 470"/>
                <a:gd name="T98" fmla="*/ 132 w 859"/>
                <a:gd name="T99" fmla="*/ 73 h 470"/>
                <a:gd name="T100" fmla="*/ 136 w 859"/>
                <a:gd name="T101" fmla="*/ 83 h 470"/>
                <a:gd name="T102" fmla="*/ 135 w 859"/>
                <a:gd name="T103" fmla="*/ 93 h 470"/>
                <a:gd name="T104" fmla="*/ 129 w 859"/>
                <a:gd name="T105" fmla="*/ 104 h 470"/>
                <a:gd name="T106" fmla="*/ 124 w 859"/>
                <a:gd name="T107" fmla="*/ 117 h 470"/>
                <a:gd name="T108" fmla="*/ 120 w 859"/>
                <a:gd name="T109" fmla="*/ 130 h 470"/>
                <a:gd name="T110" fmla="*/ 111 w 859"/>
                <a:gd name="T111" fmla="*/ 139 h 470"/>
                <a:gd name="T112" fmla="*/ 100 w 859"/>
                <a:gd name="T113" fmla="*/ 145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9"/>
                <a:gd name="T172" fmla="*/ 0 h 470"/>
                <a:gd name="T173" fmla="*/ 859 w 859"/>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9" h="470">
                  <a:moveTo>
                    <a:pt x="282" y="442"/>
                  </a:moveTo>
                  <a:lnTo>
                    <a:pt x="283" y="456"/>
                  </a:lnTo>
                  <a:lnTo>
                    <a:pt x="285" y="470"/>
                  </a:lnTo>
                  <a:lnTo>
                    <a:pt x="306" y="467"/>
                  </a:lnTo>
                  <a:lnTo>
                    <a:pt x="324" y="462"/>
                  </a:lnTo>
                  <a:lnTo>
                    <a:pt x="338" y="453"/>
                  </a:lnTo>
                  <a:lnTo>
                    <a:pt x="348" y="445"/>
                  </a:lnTo>
                  <a:lnTo>
                    <a:pt x="353" y="440"/>
                  </a:lnTo>
                  <a:lnTo>
                    <a:pt x="360" y="436"/>
                  </a:lnTo>
                  <a:lnTo>
                    <a:pt x="374" y="435"/>
                  </a:lnTo>
                  <a:lnTo>
                    <a:pt x="388" y="437"/>
                  </a:lnTo>
                  <a:lnTo>
                    <a:pt x="412" y="435"/>
                  </a:lnTo>
                  <a:lnTo>
                    <a:pt x="427" y="437"/>
                  </a:lnTo>
                  <a:lnTo>
                    <a:pt x="437" y="438"/>
                  </a:lnTo>
                  <a:lnTo>
                    <a:pt x="449" y="442"/>
                  </a:lnTo>
                  <a:lnTo>
                    <a:pt x="465" y="445"/>
                  </a:lnTo>
                  <a:lnTo>
                    <a:pt x="484" y="446"/>
                  </a:lnTo>
                  <a:lnTo>
                    <a:pt x="511" y="443"/>
                  </a:lnTo>
                  <a:lnTo>
                    <a:pt x="538" y="437"/>
                  </a:lnTo>
                  <a:lnTo>
                    <a:pt x="563" y="432"/>
                  </a:lnTo>
                  <a:lnTo>
                    <a:pt x="586" y="428"/>
                  </a:lnTo>
                  <a:lnTo>
                    <a:pt x="598" y="424"/>
                  </a:lnTo>
                  <a:lnTo>
                    <a:pt x="613" y="419"/>
                  </a:lnTo>
                  <a:lnTo>
                    <a:pt x="632" y="411"/>
                  </a:lnTo>
                  <a:lnTo>
                    <a:pt x="651" y="406"/>
                  </a:lnTo>
                  <a:lnTo>
                    <a:pt x="672" y="399"/>
                  </a:lnTo>
                  <a:lnTo>
                    <a:pt x="692" y="390"/>
                  </a:lnTo>
                  <a:lnTo>
                    <a:pt x="706" y="381"/>
                  </a:lnTo>
                  <a:lnTo>
                    <a:pt x="719" y="370"/>
                  </a:lnTo>
                  <a:lnTo>
                    <a:pt x="736" y="354"/>
                  </a:lnTo>
                  <a:lnTo>
                    <a:pt x="753" y="340"/>
                  </a:lnTo>
                  <a:lnTo>
                    <a:pt x="774" y="329"/>
                  </a:lnTo>
                  <a:lnTo>
                    <a:pt x="795" y="320"/>
                  </a:lnTo>
                  <a:lnTo>
                    <a:pt x="819" y="310"/>
                  </a:lnTo>
                  <a:lnTo>
                    <a:pt x="835" y="300"/>
                  </a:lnTo>
                  <a:lnTo>
                    <a:pt x="846" y="286"/>
                  </a:lnTo>
                  <a:lnTo>
                    <a:pt x="855" y="269"/>
                  </a:lnTo>
                  <a:lnTo>
                    <a:pt x="859" y="246"/>
                  </a:lnTo>
                  <a:lnTo>
                    <a:pt x="859" y="220"/>
                  </a:lnTo>
                  <a:lnTo>
                    <a:pt x="856" y="197"/>
                  </a:lnTo>
                  <a:lnTo>
                    <a:pt x="848" y="176"/>
                  </a:lnTo>
                  <a:lnTo>
                    <a:pt x="838" y="158"/>
                  </a:lnTo>
                  <a:lnTo>
                    <a:pt x="824" y="140"/>
                  </a:lnTo>
                  <a:lnTo>
                    <a:pt x="806" y="125"/>
                  </a:lnTo>
                  <a:lnTo>
                    <a:pt x="785" y="111"/>
                  </a:lnTo>
                  <a:lnTo>
                    <a:pt x="763" y="104"/>
                  </a:lnTo>
                  <a:lnTo>
                    <a:pt x="733" y="95"/>
                  </a:lnTo>
                  <a:lnTo>
                    <a:pt x="700" y="87"/>
                  </a:lnTo>
                  <a:lnTo>
                    <a:pt x="676" y="77"/>
                  </a:lnTo>
                  <a:lnTo>
                    <a:pt x="651" y="66"/>
                  </a:lnTo>
                  <a:lnTo>
                    <a:pt x="630" y="52"/>
                  </a:lnTo>
                  <a:lnTo>
                    <a:pt x="605" y="32"/>
                  </a:lnTo>
                  <a:lnTo>
                    <a:pt x="582" y="18"/>
                  </a:lnTo>
                  <a:lnTo>
                    <a:pt x="555" y="8"/>
                  </a:lnTo>
                  <a:lnTo>
                    <a:pt x="526" y="2"/>
                  </a:lnTo>
                  <a:lnTo>
                    <a:pt x="493" y="0"/>
                  </a:lnTo>
                  <a:lnTo>
                    <a:pt x="464" y="0"/>
                  </a:lnTo>
                  <a:lnTo>
                    <a:pt x="426" y="4"/>
                  </a:lnTo>
                  <a:lnTo>
                    <a:pt x="394" y="8"/>
                  </a:lnTo>
                  <a:lnTo>
                    <a:pt x="367" y="12"/>
                  </a:lnTo>
                  <a:lnTo>
                    <a:pt x="340" y="13"/>
                  </a:lnTo>
                  <a:lnTo>
                    <a:pt x="318" y="17"/>
                  </a:lnTo>
                  <a:lnTo>
                    <a:pt x="283" y="31"/>
                  </a:lnTo>
                  <a:lnTo>
                    <a:pt x="248" y="41"/>
                  </a:lnTo>
                  <a:lnTo>
                    <a:pt x="222" y="46"/>
                  </a:lnTo>
                  <a:lnTo>
                    <a:pt x="200" y="46"/>
                  </a:lnTo>
                  <a:lnTo>
                    <a:pt x="172" y="40"/>
                  </a:lnTo>
                  <a:lnTo>
                    <a:pt x="150" y="37"/>
                  </a:lnTo>
                  <a:lnTo>
                    <a:pt x="131" y="37"/>
                  </a:lnTo>
                  <a:lnTo>
                    <a:pt x="109" y="41"/>
                  </a:lnTo>
                  <a:lnTo>
                    <a:pt x="92" y="48"/>
                  </a:lnTo>
                  <a:lnTo>
                    <a:pt x="66" y="61"/>
                  </a:lnTo>
                  <a:lnTo>
                    <a:pt x="23" y="88"/>
                  </a:lnTo>
                  <a:lnTo>
                    <a:pt x="6" y="104"/>
                  </a:lnTo>
                  <a:lnTo>
                    <a:pt x="0" y="113"/>
                  </a:lnTo>
                  <a:lnTo>
                    <a:pt x="0" y="120"/>
                  </a:lnTo>
                  <a:lnTo>
                    <a:pt x="10" y="124"/>
                  </a:lnTo>
                  <a:lnTo>
                    <a:pt x="21" y="128"/>
                  </a:lnTo>
                  <a:lnTo>
                    <a:pt x="37" y="137"/>
                  </a:lnTo>
                  <a:lnTo>
                    <a:pt x="57" y="144"/>
                  </a:lnTo>
                  <a:lnTo>
                    <a:pt x="78" y="150"/>
                  </a:lnTo>
                  <a:lnTo>
                    <a:pt x="102" y="156"/>
                  </a:lnTo>
                  <a:lnTo>
                    <a:pt x="131" y="162"/>
                  </a:lnTo>
                  <a:lnTo>
                    <a:pt x="160" y="165"/>
                  </a:lnTo>
                  <a:lnTo>
                    <a:pt x="184" y="165"/>
                  </a:lnTo>
                  <a:lnTo>
                    <a:pt x="225" y="161"/>
                  </a:lnTo>
                  <a:lnTo>
                    <a:pt x="263" y="155"/>
                  </a:lnTo>
                  <a:lnTo>
                    <a:pt x="293" y="153"/>
                  </a:lnTo>
                  <a:lnTo>
                    <a:pt x="311" y="154"/>
                  </a:lnTo>
                  <a:lnTo>
                    <a:pt x="328" y="158"/>
                  </a:lnTo>
                  <a:lnTo>
                    <a:pt x="342" y="164"/>
                  </a:lnTo>
                  <a:lnTo>
                    <a:pt x="352" y="172"/>
                  </a:lnTo>
                  <a:lnTo>
                    <a:pt x="360" y="183"/>
                  </a:lnTo>
                  <a:lnTo>
                    <a:pt x="372" y="193"/>
                  </a:lnTo>
                  <a:lnTo>
                    <a:pt x="385" y="205"/>
                  </a:lnTo>
                  <a:lnTo>
                    <a:pt x="395" y="220"/>
                  </a:lnTo>
                  <a:lnTo>
                    <a:pt x="404" y="235"/>
                  </a:lnTo>
                  <a:lnTo>
                    <a:pt x="407" y="249"/>
                  </a:lnTo>
                  <a:lnTo>
                    <a:pt x="408" y="263"/>
                  </a:lnTo>
                  <a:lnTo>
                    <a:pt x="405" y="279"/>
                  </a:lnTo>
                  <a:lnTo>
                    <a:pt x="396" y="295"/>
                  </a:lnTo>
                  <a:lnTo>
                    <a:pt x="386" y="312"/>
                  </a:lnTo>
                  <a:lnTo>
                    <a:pt x="378" y="332"/>
                  </a:lnTo>
                  <a:lnTo>
                    <a:pt x="372" y="351"/>
                  </a:lnTo>
                  <a:lnTo>
                    <a:pt x="364" y="378"/>
                  </a:lnTo>
                  <a:lnTo>
                    <a:pt x="358" y="391"/>
                  </a:lnTo>
                  <a:lnTo>
                    <a:pt x="346" y="408"/>
                  </a:lnTo>
                  <a:lnTo>
                    <a:pt x="333" y="420"/>
                  </a:lnTo>
                  <a:lnTo>
                    <a:pt x="316" y="431"/>
                  </a:lnTo>
                  <a:lnTo>
                    <a:pt x="299" y="437"/>
                  </a:lnTo>
                  <a:lnTo>
                    <a:pt x="282" y="442"/>
                  </a:lnTo>
                  <a:close/>
                </a:path>
              </a:pathLst>
            </a:custGeom>
            <a:solidFill>
              <a:srgbClr val="00C000"/>
            </a:solidFill>
            <a:ln w="0">
              <a:solidFill>
                <a:srgbClr val="000000"/>
              </a:solidFill>
              <a:round/>
              <a:headEnd/>
              <a:tailEnd/>
            </a:ln>
          </p:spPr>
          <p:txBody>
            <a:bodyPr/>
            <a:lstStyle/>
            <a:p>
              <a:endParaRPr lang="ru-RU"/>
            </a:p>
          </p:txBody>
        </p:sp>
        <p:sp>
          <p:nvSpPr>
            <p:cNvPr id="26219" name="Freeform 23"/>
            <p:cNvSpPr>
              <a:spLocks/>
            </p:cNvSpPr>
            <p:nvPr/>
          </p:nvSpPr>
          <p:spPr bwMode="auto">
            <a:xfrm>
              <a:off x="3030" y="3609"/>
              <a:ext cx="159" cy="104"/>
            </a:xfrm>
            <a:custGeom>
              <a:avLst/>
              <a:gdLst>
                <a:gd name="T0" fmla="*/ 57 w 478"/>
                <a:gd name="T1" fmla="*/ 3 h 310"/>
                <a:gd name="T2" fmla="*/ 67 w 478"/>
                <a:gd name="T3" fmla="*/ 0 h 310"/>
                <a:gd name="T4" fmla="*/ 77 w 478"/>
                <a:gd name="T5" fmla="*/ 0 h 310"/>
                <a:gd name="T6" fmla="*/ 86 w 478"/>
                <a:gd name="T7" fmla="*/ 2 h 310"/>
                <a:gd name="T8" fmla="*/ 97 w 478"/>
                <a:gd name="T9" fmla="*/ 8 h 310"/>
                <a:gd name="T10" fmla="*/ 105 w 478"/>
                <a:gd name="T11" fmla="*/ 16 h 310"/>
                <a:gd name="T12" fmla="*/ 112 w 478"/>
                <a:gd name="T13" fmla="*/ 24 h 310"/>
                <a:gd name="T14" fmla="*/ 124 w 478"/>
                <a:gd name="T15" fmla="*/ 27 h 310"/>
                <a:gd name="T16" fmla="*/ 142 w 478"/>
                <a:gd name="T17" fmla="*/ 28 h 310"/>
                <a:gd name="T18" fmla="*/ 148 w 478"/>
                <a:gd name="T19" fmla="*/ 32 h 310"/>
                <a:gd name="T20" fmla="*/ 151 w 478"/>
                <a:gd name="T21" fmla="*/ 38 h 310"/>
                <a:gd name="T22" fmla="*/ 152 w 478"/>
                <a:gd name="T23" fmla="*/ 46 h 310"/>
                <a:gd name="T24" fmla="*/ 157 w 478"/>
                <a:gd name="T25" fmla="*/ 56 h 310"/>
                <a:gd name="T26" fmla="*/ 159 w 478"/>
                <a:gd name="T27" fmla="*/ 64 h 310"/>
                <a:gd name="T28" fmla="*/ 156 w 478"/>
                <a:gd name="T29" fmla="*/ 71 h 310"/>
                <a:gd name="T30" fmla="*/ 148 w 478"/>
                <a:gd name="T31" fmla="*/ 76 h 310"/>
                <a:gd name="T32" fmla="*/ 137 w 478"/>
                <a:gd name="T33" fmla="*/ 83 h 310"/>
                <a:gd name="T34" fmla="*/ 131 w 478"/>
                <a:gd name="T35" fmla="*/ 90 h 310"/>
                <a:gd name="T36" fmla="*/ 125 w 478"/>
                <a:gd name="T37" fmla="*/ 100 h 310"/>
                <a:gd name="T38" fmla="*/ 118 w 478"/>
                <a:gd name="T39" fmla="*/ 104 h 310"/>
                <a:gd name="T40" fmla="*/ 105 w 478"/>
                <a:gd name="T41" fmla="*/ 104 h 310"/>
                <a:gd name="T42" fmla="*/ 92 w 478"/>
                <a:gd name="T43" fmla="*/ 99 h 310"/>
                <a:gd name="T44" fmla="*/ 89 w 478"/>
                <a:gd name="T45" fmla="*/ 99 h 310"/>
                <a:gd name="T46" fmla="*/ 79 w 478"/>
                <a:gd name="T47" fmla="*/ 96 h 310"/>
                <a:gd name="T48" fmla="*/ 70 w 478"/>
                <a:gd name="T49" fmla="*/ 91 h 310"/>
                <a:gd name="T50" fmla="*/ 61 w 478"/>
                <a:gd name="T51" fmla="*/ 88 h 310"/>
                <a:gd name="T52" fmla="*/ 59 w 478"/>
                <a:gd name="T53" fmla="*/ 88 h 310"/>
                <a:gd name="T54" fmla="*/ 47 w 478"/>
                <a:gd name="T55" fmla="*/ 89 h 310"/>
                <a:gd name="T56" fmla="*/ 45 w 478"/>
                <a:gd name="T57" fmla="*/ 89 h 310"/>
                <a:gd name="T58" fmla="*/ 37 w 478"/>
                <a:gd name="T59" fmla="*/ 90 h 310"/>
                <a:gd name="T60" fmla="*/ 24 w 478"/>
                <a:gd name="T61" fmla="*/ 89 h 310"/>
                <a:gd name="T62" fmla="*/ 17 w 478"/>
                <a:gd name="T63" fmla="*/ 85 h 310"/>
                <a:gd name="T64" fmla="*/ 10 w 478"/>
                <a:gd name="T65" fmla="*/ 83 h 310"/>
                <a:gd name="T66" fmla="*/ 7 w 478"/>
                <a:gd name="T67" fmla="*/ 82 h 310"/>
                <a:gd name="T68" fmla="*/ 4 w 478"/>
                <a:gd name="T69" fmla="*/ 81 h 310"/>
                <a:gd name="T70" fmla="*/ 0 w 478"/>
                <a:gd name="T71" fmla="*/ 79 h 310"/>
                <a:gd name="T72" fmla="*/ 5 w 478"/>
                <a:gd name="T73" fmla="*/ 74 h 310"/>
                <a:gd name="T74" fmla="*/ 15 w 478"/>
                <a:gd name="T75" fmla="*/ 65 h 310"/>
                <a:gd name="T76" fmla="*/ 27 w 478"/>
                <a:gd name="T77" fmla="*/ 56 h 310"/>
                <a:gd name="T78" fmla="*/ 42 w 478"/>
                <a:gd name="T79" fmla="*/ 50 h 310"/>
                <a:gd name="T80" fmla="*/ 51 w 478"/>
                <a:gd name="T81" fmla="*/ 42 h 310"/>
                <a:gd name="T82" fmla="*/ 56 w 478"/>
                <a:gd name="T83" fmla="*/ 29 h 310"/>
                <a:gd name="T84" fmla="*/ 55 w 478"/>
                <a:gd name="T85" fmla="*/ 12 h 3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78"/>
                <a:gd name="T130" fmla="*/ 0 h 310"/>
                <a:gd name="T131" fmla="*/ 478 w 478"/>
                <a:gd name="T132" fmla="*/ 310 h 3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78" h="310">
                  <a:moveTo>
                    <a:pt x="156" y="15"/>
                  </a:moveTo>
                  <a:lnTo>
                    <a:pt x="172" y="8"/>
                  </a:lnTo>
                  <a:lnTo>
                    <a:pt x="185" y="3"/>
                  </a:lnTo>
                  <a:lnTo>
                    <a:pt x="200" y="1"/>
                  </a:lnTo>
                  <a:lnTo>
                    <a:pt x="213" y="0"/>
                  </a:lnTo>
                  <a:lnTo>
                    <a:pt x="230" y="1"/>
                  </a:lnTo>
                  <a:lnTo>
                    <a:pt x="244" y="2"/>
                  </a:lnTo>
                  <a:lnTo>
                    <a:pt x="259" y="6"/>
                  </a:lnTo>
                  <a:lnTo>
                    <a:pt x="277" y="14"/>
                  </a:lnTo>
                  <a:lnTo>
                    <a:pt x="291" y="23"/>
                  </a:lnTo>
                  <a:lnTo>
                    <a:pt x="305" y="35"/>
                  </a:lnTo>
                  <a:lnTo>
                    <a:pt x="316" y="47"/>
                  </a:lnTo>
                  <a:lnTo>
                    <a:pt x="328" y="63"/>
                  </a:lnTo>
                  <a:lnTo>
                    <a:pt x="336" y="71"/>
                  </a:lnTo>
                  <a:lnTo>
                    <a:pt x="348" y="76"/>
                  </a:lnTo>
                  <a:lnTo>
                    <a:pt x="372" y="79"/>
                  </a:lnTo>
                  <a:lnTo>
                    <a:pt x="414" y="82"/>
                  </a:lnTo>
                  <a:lnTo>
                    <a:pt x="426" y="84"/>
                  </a:lnTo>
                  <a:lnTo>
                    <a:pt x="437" y="89"/>
                  </a:lnTo>
                  <a:lnTo>
                    <a:pt x="445" y="94"/>
                  </a:lnTo>
                  <a:lnTo>
                    <a:pt x="450" y="102"/>
                  </a:lnTo>
                  <a:lnTo>
                    <a:pt x="453" y="113"/>
                  </a:lnTo>
                  <a:lnTo>
                    <a:pt x="456" y="125"/>
                  </a:lnTo>
                  <a:lnTo>
                    <a:pt x="458" y="137"/>
                  </a:lnTo>
                  <a:lnTo>
                    <a:pt x="463" y="148"/>
                  </a:lnTo>
                  <a:lnTo>
                    <a:pt x="472" y="166"/>
                  </a:lnTo>
                  <a:lnTo>
                    <a:pt x="476" y="179"/>
                  </a:lnTo>
                  <a:lnTo>
                    <a:pt x="478" y="192"/>
                  </a:lnTo>
                  <a:lnTo>
                    <a:pt x="475" y="202"/>
                  </a:lnTo>
                  <a:lnTo>
                    <a:pt x="470" y="212"/>
                  </a:lnTo>
                  <a:lnTo>
                    <a:pt x="463" y="218"/>
                  </a:lnTo>
                  <a:lnTo>
                    <a:pt x="444" y="228"/>
                  </a:lnTo>
                  <a:lnTo>
                    <a:pt x="424" y="237"/>
                  </a:lnTo>
                  <a:lnTo>
                    <a:pt x="411" y="247"/>
                  </a:lnTo>
                  <a:lnTo>
                    <a:pt x="401" y="256"/>
                  </a:lnTo>
                  <a:lnTo>
                    <a:pt x="394" y="267"/>
                  </a:lnTo>
                  <a:lnTo>
                    <a:pt x="384" y="287"/>
                  </a:lnTo>
                  <a:lnTo>
                    <a:pt x="376" y="298"/>
                  </a:lnTo>
                  <a:lnTo>
                    <a:pt x="366" y="305"/>
                  </a:lnTo>
                  <a:lnTo>
                    <a:pt x="355" y="309"/>
                  </a:lnTo>
                  <a:lnTo>
                    <a:pt x="337" y="310"/>
                  </a:lnTo>
                  <a:lnTo>
                    <a:pt x="317" y="309"/>
                  </a:lnTo>
                  <a:lnTo>
                    <a:pt x="298" y="305"/>
                  </a:lnTo>
                  <a:lnTo>
                    <a:pt x="276" y="296"/>
                  </a:lnTo>
                  <a:lnTo>
                    <a:pt x="268" y="294"/>
                  </a:lnTo>
                  <a:lnTo>
                    <a:pt x="254" y="290"/>
                  </a:lnTo>
                  <a:lnTo>
                    <a:pt x="238" y="285"/>
                  </a:lnTo>
                  <a:lnTo>
                    <a:pt x="227" y="280"/>
                  </a:lnTo>
                  <a:lnTo>
                    <a:pt x="210" y="270"/>
                  </a:lnTo>
                  <a:lnTo>
                    <a:pt x="199" y="265"/>
                  </a:lnTo>
                  <a:lnTo>
                    <a:pt x="184" y="263"/>
                  </a:lnTo>
                  <a:lnTo>
                    <a:pt x="177" y="263"/>
                  </a:lnTo>
                  <a:lnTo>
                    <a:pt x="161" y="263"/>
                  </a:lnTo>
                  <a:lnTo>
                    <a:pt x="142" y="265"/>
                  </a:lnTo>
                  <a:lnTo>
                    <a:pt x="134" y="265"/>
                  </a:lnTo>
                  <a:lnTo>
                    <a:pt x="112" y="268"/>
                  </a:lnTo>
                  <a:lnTo>
                    <a:pt x="84" y="267"/>
                  </a:lnTo>
                  <a:lnTo>
                    <a:pt x="72" y="265"/>
                  </a:lnTo>
                  <a:lnTo>
                    <a:pt x="60" y="261"/>
                  </a:lnTo>
                  <a:lnTo>
                    <a:pt x="50" y="254"/>
                  </a:lnTo>
                  <a:lnTo>
                    <a:pt x="41" y="250"/>
                  </a:lnTo>
                  <a:lnTo>
                    <a:pt x="31" y="247"/>
                  </a:lnTo>
                  <a:lnTo>
                    <a:pt x="26" y="246"/>
                  </a:lnTo>
                  <a:lnTo>
                    <a:pt x="20" y="243"/>
                  </a:lnTo>
                  <a:lnTo>
                    <a:pt x="12" y="242"/>
                  </a:lnTo>
                  <a:lnTo>
                    <a:pt x="6" y="239"/>
                  </a:lnTo>
                  <a:lnTo>
                    <a:pt x="1" y="234"/>
                  </a:lnTo>
                  <a:lnTo>
                    <a:pt x="0" y="229"/>
                  </a:lnTo>
                  <a:lnTo>
                    <a:pt x="14" y="220"/>
                  </a:lnTo>
                  <a:lnTo>
                    <a:pt x="27" y="209"/>
                  </a:lnTo>
                  <a:lnTo>
                    <a:pt x="44" y="193"/>
                  </a:lnTo>
                  <a:lnTo>
                    <a:pt x="61" y="179"/>
                  </a:lnTo>
                  <a:lnTo>
                    <a:pt x="82" y="168"/>
                  </a:lnTo>
                  <a:lnTo>
                    <a:pt x="103" y="159"/>
                  </a:lnTo>
                  <a:lnTo>
                    <a:pt x="127" y="149"/>
                  </a:lnTo>
                  <a:lnTo>
                    <a:pt x="143" y="139"/>
                  </a:lnTo>
                  <a:lnTo>
                    <a:pt x="154" y="125"/>
                  </a:lnTo>
                  <a:lnTo>
                    <a:pt x="163" y="108"/>
                  </a:lnTo>
                  <a:lnTo>
                    <a:pt x="167" y="85"/>
                  </a:lnTo>
                  <a:lnTo>
                    <a:pt x="167" y="59"/>
                  </a:lnTo>
                  <a:lnTo>
                    <a:pt x="164" y="36"/>
                  </a:lnTo>
                  <a:lnTo>
                    <a:pt x="156" y="15"/>
                  </a:lnTo>
                  <a:close/>
                </a:path>
              </a:pathLst>
            </a:custGeom>
            <a:solidFill>
              <a:srgbClr val="00C000"/>
            </a:solidFill>
            <a:ln w="0">
              <a:solidFill>
                <a:srgbClr val="000000"/>
              </a:solidFill>
              <a:round/>
              <a:headEnd/>
              <a:tailEnd/>
            </a:ln>
          </p:spPr>
          <p:txBody>
            <a:bodyPr/>
            <a:lstStyle/>
            <a:p>
              <a:endParaRPr lang="ru-RU"/>
            </a:p>
          </p:txBody>
        </p:sp>
        <p:sp>
          <p:nvSpPr>
            <p:cNvPr id="26220" name="Freeform 24"/>
            <p:cNvSpPr>
              <a:spLocks/>
            </p:cNvSpPr>
            <p:nvPr/>
          </p:nvSpPr>
          <p:spPr bwMode="auto">
            <a:xfrm>
              <a:off x="2822" y="3686"/>
              <a:ext cx="55" cy="33"/>
            </a:xfrm>
            <a:custGeom>
              <a:avLst/>
              <a:gdLst>
                <a:gd name="T0" fmla="*/ 0 w 165"/>
                <a:gd name="T1" fmla="*/ 4 h 100"/>
                <a:gd name="T2" fmla="*/ 2 w 165"/>
                <a:gd name="T3" fmla="*/ 6 h 100"/>
                <a:gd name="T4" fmla="*/ 6 w 165"/>
                <a:gd name="T5" fmla="*/ 6 h 100"/>
                <a:gd name="T6" fmla="*/ 10 w 165"/>
                <a:gd name="T7" fmla="*/ 9 h 100"/>
                <a:gd name="T8" fmla="*/ 16 w 165"/>
                <a:gd name="T9" fmla="*/ 13 h 100"/>
                <a:gd name="T10" fmla="*/ 24 w 165"/>
                <a:gd name="T11" fmla="*/ 19 h 100"/>
                <a:gd name="T12" fmla="*/ 31 w 165"/>
                <a:gd name="T13" fmla="*/ 26 h 100"/>
                <a:gd name="T14" fmla="*/ 37 w 165"/>
                <a:gd name="T15" fmla="*/ 30 h 100"/>
                <a:gd name="T16" fmla="*/ 41 w 165"/>
                <a:gd name="T17" fmla="*/ 32 h 100"/>
                <a:gd name="T18" fmla="*/ 41 w 165"/>
                <a:gd name="T19" fmla="*/ 32 h 100"/>
                <a:gd name="T20" fmla="*/ 44 w 165"/>
                <a:gd name="T21" fmla="*/ 33 h 100"/>
                <a:gd name="T22" fmla="*/ 44 w 165"/>
                <a:gd name="T23" fmla="*/ 33 h 100"/>
                <a:gd name="T24" fmla="*/ 47 w 165"/>
                <a:gd name="T25" fmla="*/ 33 h 100"/>
                <a:gd name="T26" fmla="*/ 49 w 165"/>
                <a:gd name="T27" fmla="*/ 32 h 100"/>
                <a:gd name="T28" fmla="*/ 52 w 165"/>
                <a:gd name="T29" fmla="*/ 31 h 100"/>
                <a:gd name="T30" fmla="*/ 55 w 165"/>
                <a:gd name="T31" fmla="*/ 30 h 100"/>
                <a:gd name="T32" fmla="*/ 55 w 165"/>
                <a:gd name="T33" fmla="*/ 29 h 100"/>
                <a:gd name="T34" fmla="*/ 54 w 165"/>
                <a:gd name="T35" fmla="*/ 22 h 100"/>
                <a:gd name="T36" fmla="*/ 53 w 165"/>
                <a:gd name="T37" fmla="*/ 18 h 100"/>
                <a:gd name="T38" fmla="*/ 52 w 165"/>
                <a:gd name="T39" fmla="*/ 14 h 100"/>
                <a:gd name="T40" fmla="*/ 49 w 165"/>
                <a:gd name="T41" fmla="*/ 12 h 100"/>
                <a:gd name="T42" fmla="*/ 46 w 165"/>
                <a:gd name="T43" fmla="*/ 10 h 100"/>
                <a:gd name="T44" fmla="*/ 41 w 165"/>
                <a:gd name="T45" fmla="*/ 9 h 100"/>
                <a:gd name="T46" fmla="*/ 36 w 165"/>
                <a:gd name="T47" fmla="*/ 6 h 100"/>
                <a:gd name="T48" fmla="*/ 30 w 165"/>
                <a:gd name="T49" fmla="*/ 3 h 100"/>
                <a:gd name="T50" fmla="*/ 25 w 165"/>
                <a:gd name="T51" fmla="*/ 1 h 100"/>
                <a:gd name="T52" fmla="*/ 21 w 165"/>
                <a:gd name="T53" fmla="*/ 0 h 100"/>
                <a:gd name="T54" fmla="*/ 15 w 165"/>
                <a:gd name="T55" fmla="*/ 0 h 100"/>
                <a:gd name="T56" fmla="*/ 10 w 165"/>
                <a:gd name="T57" fmla="*/ 2 h 100"/>
                <a:gd name="T58" fmla="*/ 4 w 165"/>
                <a:gd name="T59" fmla="*/ 4 h 100"/>
                <a:gd name="T60" fmla="*/ 0 w 165"/>
                <a:gd name="T61" fmla="*/ 4 h 1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100"/>
                <a:gd name="T95" fmla="*/ 165 w 165"/>
                <a:gd name="T96" fmla="*/ 100 h 1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100">
                  <a:moveTo>
                    <a:pt x="0" y="13"/>
                  </a:moveTo>
                  <a:lnTo>
                    <a:pt x="7" y="17"/>
                  </a:lnTo>
                  <a:lnTo>
                    <a:pt x="19" y="19"/>
                  </a:lnTo>
                  <a:lnTo>
                    <a:pt x="31" y="26"/>
                  </a:lnTo>
                  <a:lnTo>
                    <a:pt x="49" y="38"/>
                  </a:lnTo>
                  <a:lnTo>
                    <a:pt x="72" y="58"/>
                  </a:lnTo>
                  <a:lnTo>
                    <a:pt x="92" y="78"/>
                  </a:lnTo>
                  <a:lnTo>
                    <a:pt x="111" y="92"/>
                  </a:lnTo>
                  <a:lnTo>
                    <a:pt x="124" y="98"/>
                  </a:lnTo>
                  <a:lnTo>
                    <a:pt x="132" y="100"/>
                  </a:lnTo>
                  <a:lnTo>
                    <a:pt x="140" y="99"/>
                  </a:lnTo>
                  <a:lnTo>
                    <a:pt x="147" y="98"/>
                  </a:lnTo>
                  <a:lnTo>
                    <a:pt x="155" y="95"/>
                  </a:lnTo>
                  <a:lnTo>
                    <a:pt x="165" y="91"/>
                  </a:lnTo>
                  <a:lnTo>
                    <a:pt x="165" y="88"/>
                  </a:lnTo>
                  <a:lnTo>
                    <a:pt x="163" y="66"/>
                  </a:lnTo>
                  <a:lnTo>
                    <a:pt x="159" y="54"/>
                  </a:lnTo>
                  <a:lnTo>
                    <a:pt x="155" y="43"/>
                  </a:lnTo>
                  <a:lnTo>
                    <a:pt x="148" y="35"/>
                  </a:lnTo>
                  <a:lnTo>
                    <a:pt x="137" y="31"/>
                  </a:lnTo>
                  <a:lnTo>
                    <a:pt x="123" y="26"/>
                  </a:lnTo>
                  <a:lnTo>
                    <a:pt x="107" y="18"/>
                  </a:lnTo>
                  <a:lnTo>
                    <a:pt x="90" y="10"/>
                  </a:lnTo>
                  <a:lnTo>
                    <a:pt x="76" y="4"/>
                  </a:lnTo>
                  <a:lnTo>
                    <a:pt x="63" y="0"/>
                  </a:lnTo>
                  <a:lnTo>
                    <a:pt x="45" y="0"/>
                  </a:lnTo>
                  <a:lnTo>
                    <a:pt x="31" y="5"/>
                  </a:lnTo>
                  <a:lnTo>
                    <a:pt x="12" y="11"/>
                  </a:lnTo>
                  <a:lnTo>
                    <a:pt x="0" y="13"/>
                  </a:lnTo>
                  <a:close/>
                </a:path>
              </a:pathLst>
            </a:custGeom>
            <a:solidFill>
              <a:srgbClr val="00C000"/>
            </a:solidFill>
            <a:ln w="0">
              <a:solidFill>
                <a:srgbClr val="000000"/>
              </a:solidFill>
              <a:round/>
              <a:headEnd/>
              <a:tailEnd/>
            </a:ln>
          </p:spPr>
          <p:txBody>
            <a:bodyPr/>
            <a:lstStyle/>
            <a:p>
              <a:endParaRPr lang="ru-RU"/>
            </a:p>
          </p:txBody>
        </p:sp>
        <p:sp>
          <p:nvSpPr>
            <p:cNvPr id="26221" name="Freeform 25"/>
            <p:cNvSpPr>
              <a:spLocks/>
            </p:cNvSpPr>
            <p:nvPr/>
          </p:nvSpPr>
          <p:spPr bwMode="auto">
            <a:xfrm>
              <a:off x="3030" y="3615"/>
              <a:ext cx="56" cy="71"/>
            </a:xfrm>
            <a:custGeom>
              <a:avLst/>
              <a:gdLst>
                <a:gd name="T0" fmla="*/ 0 w 166"/>
                <a:gd name="T1" fmla="*/ 71 h 213"/>
                <a:gd name="T2" fmla="*/ 5 w 166"/>
                <a:gd name="T3" fmla="*/ 68 h 213"/>
                <a:gd name="T4" fmla="*/ 9 w 166"/>
                <a:gd name="T5" fmla="*/ 64 h 213"/>
                <a:gd name="T6" fmla="*/ 15 w 166"/>
                <a:gd name="T7" fmla="*/ 59 h 213"/>
                <a:gd name="T8" fmla="*/ 20 w 166"/>
                <a:gd name="T9" fmla="*/ 54 h 213"/>
                <a:gd name="T10" fmla="*/ 27 w 166"/>
                <a:gd name="T11" fmla="*/ 51 h 213"/>
                <a:gd name="T12" fmla="*/ 34 w 166"/>
                <a:gd name="T13" fmla="*/ 48 h 213"/>
                <a:gd name="T14" fmla="*/ 43 w 166"/>
                <a:gd name="T15" fmla="*/ 44 h 213"/>
                <a:gd name="T16" fmla="*/ 48 w 166"/>
                <a:gd name="T17" fmla="*/ 41 h 213"/>
                <a:gd name="T18" fmla="*/ 52 w 166"/>
                <a:gd name="T19" fmla="*/ 36 h 213"/>
                <a:gd name="T20" fmla="*/ 55 w 166"/>
                <a:gd name="T21" fmla="*/ 31 h 213"/>
                <a:gd name="T22" fmla="*/ 56 w 166"/>
                <a:gd name="T23" fmla="*/ 24 h 213"/>
                <a:gd name="T24" fmla="*/ 56 w 166"/>
                <a:gd name="T25" fmla="*/ 15 h 213"/>
                <a:gd name="T26" fmla="*/ 55 w 166"/>
                <a:gd name="T27" fmla="*/ 7 h 213"/>
                <a:gd name="T28" fmla="*/ 52 w 166"/>
                <a:gd name="T29" fmla="*/ 0 h 2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6"/>
                <a:gd name="T46" fmla="*/ 0 h 213"/>
                <a:gd name="T47" fmla="*/ 166 w 166"/>
                <a:gd name="T48" fmla="*/ 213 h 2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6" h="213">
                  <a:moveTo>
                    <a:pt x="0" y="213"/>
                  </a:moveTo>
                  <a:lnTo>
                    <a:pt x="14" y="204"/>
                  </a:lnTo>
                  <a:lnTo>
                    <a:pt x="27" y="193"/>
                  </a:lnTo>
                  <a:lnTo>
                    <a:pt x="44" y="177"/>
                  </a:lnTo>
                  <a:lnTo>
                    <a:pt x="60" y="163"/>
                  </a:lnTo>
                  <a:lnTo>
                    <a:pt x="81" y="152"/>
                  </a:lnTo>
                  <a:lnTo>
                    <a:pt x="102" y="143"/>
                  </a:lnTo>
                  <a:lnTo>
                    <a:pt x="126" y="133"/>
                  </a:lnTo>
                  <a:lnTo>
                    <a:pt x="142" y="123"/>
                  </a:lnTo>
                  <a:lnTo>
                    <a:pt x="153" y="109"/>
                  </a:lnTo>
                  <a:lnTo>
                    <a:pt x="162" y="94"/>
                  </a:lnTo>
                  <a:lnTo>
                    <a:pt x="166" y="71"/>
                  </a:lnTo>
                  <a:lnTo>
                    <a:pt x="166" y="44"/>
                  </a:lnTo>
                  <a:lnTo>
                    <a:pt x="163" y="21"/>
                  </a:lnTo>
                  <a:lnTo>
                    <a:pt x="155" y="0"/>
                  </a:lnTo>
                </a:path>
              </a:pathLst>
            </a:custGeom>
            <a:noFill/>
            <a:ln w="0">
              <a:solidFill>
                <a:srgbClr val="000000"/>
              </a:solidFill>
              <a:round/>
              <a:headEnd/>
              <a:tailEnd/>
            </a:ln>
          </p:spPr>
          <p:txBody>
            <a:bodyPr/>
            <a:lstStyle/>
            <a:p>
              <a:endParaRPr lang="ru-RU"/>
            </a:p>
          </p:txBody>
        </p:sp>
        <p:sp>
          <p:nvSpPr>
            <p:cNvPr id="26222" name="Freeform 26"/>
            <p:cNvSpPr>
              <a:spLocks/>
            </p:cNvSpPr>
            <p:nvPr/>
          </p:nvSpPr>
          <p:spPr bwMode="auto">
            <a:xfrm>
              <a:off x="3009" y="2533"/>
              <a:ext cx="116" cy="105"/>
            </a:xfrm>
            <a:custGeom>
              <a:avLst/>
              <a:gdLst>
                <a:gd name="T0" fmla="*/ 34 w 348"/>
                <a:gd name="T1" fmla="*/ 93 h 315"/>
                <a:gd name="T2" fmla="*/ 50 w 348"/>
                <a:gd name="T3" fmla="*/ 83 h 315"/>
                <a:gd name="T4" fmla="*/ 58 w 348"/>
                <a:gd name="T5" fmla="*/ 73 h 315"/>
                <a:gd name="T6" fmla="*/ 60 w 348"/>
                <a:gd name="T7" fmla="*/ 60 h 315"/>
                <a:gd name="T8" fmla="*/ 73 w 348"/>
                <a:gd name="T9" fmla="*/ 50 h 315"/>
                <a:gd name="T10" fmla="*/ 94 w 348"/>
                <a:gd name="T11" fmla="*/ 41 h 315"/>
                <a:gd name="T12" fmla="*/ 102 w 348"/>
                <a:gd name="T13" fmla="*/ 27 h 315"/>
                <a:gd name="T14" fmla="*/ 111 w 348"/>
                <a:gd name="T15" fmla="*/ 10 h 315"/>
                <a:gd name="T16" fmla="*/ 111 w 348"/>
                <a:gd name="T17" fmla="*/ 6 h 315"/>
                <a:gd name="T18" fmla="*/ 103 w 348"/>
                <a:gd name="T19" fmla="*/ 16 h 315"/>
                <a:gd name="T20" fmla="*/ 95 w 348"/>
                <a:gd name="T21" fmla="*/ 33 h 315"/>
                <a:gd name="T22" fmla="*/ 88 w 348"/>
                <a:gd name="T23" fmla="*/ 33 h 315"/>
                <a:gd name="T24" fmla="*/ 81 w 348"/>
                <a:gd name="T25" fmla="*/ 21 h 315"/>
                <a:gd name="T26" fmla="*/ 77 w 348"/>
                <a:gd name="T27" fmla="*/ 7 h 315"/>
                <a:gd name="T28" fmla="*/ 79 w 348"/>
                <a:gd name="T29" fmla="*/ 1 h 315"/>
                <a:gd name="T30" fmla="*/ 75 w 348"/>
                <a:gd name="T31" fmla="*/ 3 h 315"/>
                <a:gd name="T32" fmla="*/ 76 w 348"/>
                <a:gd name="T33" fmla="*/ 11 h 315"/>
                <a:gd name="T34" fmla="*/ 79 w 348"/>
                <a:gd name="T35" fmla="*/ 26 h 315"/>
                <a:gd name="T36" fmla="*/ 83 w 348"/>
                <a:gd name="T37" fmla="*/ 36 h 315"/>
                <a:gd name="T38" fmla="*/ 77 w 348"/>
                <a:gd name="T39" fmla="*/ 39 h 315"/>
                <a:gd name="T40" fmla="*/ 65 w 348"/>
                <a:gd name="T41" fmla="*/ 40 h 315"/>
                <a:gd name="T42" fmla="*/ 55 w 348"/>
                <a:gd name="T43" fmla="*/ 46 h 315"/>
                <a:gd name="T44" fmla="*/ 49 w 348"/>
                <a:gd name="T45" fmla="*/ 43 h 315"/>
                <a:gd name="T46" fmla="*/ 41 w 348"/>
                <a:gd name="T47" fmla="*/ 38 h 315"/>
                <a:gd name="T48" fmla="*/ 32 w 348"/>
                <a:gd name="T49" fmla="*/ 30 h 315"/>
                <a:gd name="T50" fmla="*/ 29 w 348"/>
                <a:gd name="T51" fmla="*/ 28 h 315"/>
                <a:gd name="T52" fmla="*/ 35 w 348"/>
                <a:gd name="T53" fmla="*/ 37 h 315"/>
                <a:gd name="T54" fmla="*/ 45 w 348"/>
                <a:gd name="T55" fmla="*/ 44 h 315"/>
                <a:gd name="T56" fmla="*/ 46 w 348"/>
                <a:gd name="T57" fmla="*/ 49 h 315"/>
                <a:gd name="T58" fmla="*/ 34 w 348"/>
                <a:gd name="T59" fmla="*/ 52 h 315"/>
                <a:gd name="T60" fmla="*/ 27 w 348"/>
                <a:gd name="T61" fmla="*/ 59 h 315"/>
                <a:gd name="T62" fmla="*/ 25 w 348"/>
                <a:gd name="T63" fmla="*/ 54 h 315"/>
                <a:gd name="T64" fmla="*/ 19 w 348"/>
                <a:gd name="T65" fmla="*/ 43 h 315"/>
                <a:gd name="T66" fmla="*/ 18 w 348"/>
                <a:gd name="T67" fmla="*/ 25 h 315"/>
                <a:gd name="T68" fmla="*/ 20 w 348"/>
                <a:gd name="T69" fmla="*/ 12 h 315"/>
                <a:gd name="T70" fmla="*/ 19 w 348"/>
                <a:gd name="T71" fmla="*/ 7 h 315"/>
                <a:gd name="T72" fmla="*/ 16 w 348"/>
                <a:gd name="T73" fmla="*/ 13 h 315"/>
                <a:gd name="T74" fmla="*/ 15 w 348"/>
                <a:gd name="T75" fmla="*/ 24 h 315"/>
                <a:gd name="T76" fmla="*/ 14 w 348"/>
                <a:gd name="T77" fmla="*/ 38 h 315"/>
                <a:gd name="T78" fmla="*/ 9 w 348"/>
                <a:gd name="T79" fmla="*/ 44 h 315"/>
                <a:gd name="T80" fmla="*/ 5 w 348"/>
                <a:gd name="T81" fmla="*/ 31 h 315"/>
                <a:gd name="T82" fmla="*/ 6 w 348"/>
                <a:gd name="T83" fmla="*/ 20 h 315"/>
                <a:gd name="T84" fmla="*/ 2 w 348"/>
                <a:gd name="T85" fmla="*/ 11 h 315"/>
                <a:gd name="T86" fmla="*/ 1 w 348"/>
                <a:gd name="T87" fmla="*/ 21 h 315"/>
                <a:gd name="T88" fmla="*/ 1 w 348"/>
                <a:gd name="T89" fmla="*/ 39 h 315"/>
                <a:gd name="T90" fmla="*/ 7 w 348"/>
                <a:gd name="T91" fmla="*/ 57 h 315"/>
                <a:gd name="T92" fmla="*/ 8 w 348"/>
                <a:gd name="T93" fmla="*/ 76 h 315"/>
                <a:gd name="T94" fmla="*/ 1 w 348"/>
                <a:gd name="T95" fmla="*/ 90 h 3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8"/>
                <a:gd name="T145" fmla="*/ 0 h 315"/>
                <a:gd name="T146" fmla="*/ 348 w 348"/>
                <a:gd name="T147" fmla="*/ 315 h 3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8" h="315">
                  <a:moveTo>
                    <a:pt x="90" y="315"/>
                  </a:moveTo>
                  <a:lnTo>
                    <a:pt x="94" y="290"/>
                  </a:lnTo>
                  <a:lnTo>
                    <a:pt x="102" y="278"/>
                  </a:lnTo>
                  <a:lnTo>
                    <a:pt x="115" y="267"/>
                  </a:lnTo>
                  <a:lnTo>
                    <a:pt x="133" y="258"/>
                  </a:lnTo>
                  <a:lnTo>
                    <a:pt x="149" y="249"/>
                  </a:lnTo>
                  <a:lnTo>
                    <a:pt x="163" y="239"/>
                  </a:lnTo>
                  <a:lnTo>
                    <a:pt x="170" y="232"/>
                  </a:lnTo>
                  <a:lnTo>
                    <a:pt x="173" y="220"/>
                  </a:lnTo>
                  <a:lnTo>
                    <a:pt x="174" y="200"/>
                  </a:lnTo>
                  <a:lnTo>
                    <a:pt x="176" y="190"/>
                  </a:lnTo>
                  <a:lnTo>
                    <a:pt x="180" y="180"/>
                  </a:lnTo>
                  <a:lnTo>
                    <a:pt x="189" y="169"/>
                  </a:lnTo>
                  <a:lnTo>
                    <a:pt x="204" y="158"/>
                  </a:lnTo>
                  <a:lnTo>
                    <a:pt x="220" y="150"/>
                  </a:lnTo>
                  <a:lnTo>
                    <a:pt x="241" y="142"/>
                  </a:lnTo>
                  <a:lnTo>
                    <a:pt x="262" y="133"/>
                  </a:lnTo>
                  <a:lnTo>
                    <a:pt x="281" y="123"/>
                  </a:lnTo>
                  <a:lnTo>
                    <a:pt x="291" y="112"/>
                  </a:lnTo>
                  <a:lnTo>
                    <a:pt x="299" y="100"/>
                  </a:lnTo>
                  <a:lnTo>
                    <a:pt x="307" y="81"/>
                  </a:lnTo>
                  <a:lnTo>
                    <a:pt x="316" y="58"/>
                  </a:lnTo>
                  <a:lnTo>
                    <a:pt x="323" y="42"/>
                  </a:lnTo>
                  <a:lnTo>
                    <a:pt x="332" y="31"/>
                  </a:lnTo>
                  <a:lnTo>
                    <a:pt x="341" y="23"/>
                  </a:lnTo>
                  <a:lnTo>
                    <a:pt x="348" y="19"/>
                  </a:lnTo>
                  <a:lnTo>
                    <a:pt x="333" y="17"/>
                  </a:lnTo>
                  <a:lnTo>
                    <a:pt x="326" y="23"/>
                  </a:lnTo>
                  <a:lnTo>
                    <a:pt x="317" y="34"/>
                  </a:lnTo>
                  <a:lnTo>
                    <a:pt x="309" y="47"/>
                  </a:lnTo>
                  <a:lnTo>
                    <a:pt x="303" y="66"/>
                  </a:lnTo>
                  <a:lnTo>
                    <a:pt x="294" y="84"/>
                  </a:lnTo>
                  <a:lnTo>
                    <a:pt x="286" y="98"/>
                  </a:lnTo>
                  <a:lnTo>
                    <a:pt x="274" y="108"/>
                  </a:lnTo>
                  <a:lnTo>
                    <a:pt x="266" y="112"/>
                  </a:lnTo>
                  <a:lnTo>
                    <a:pt x="263" y="99"/>
                  </a:lnTo>
                  <a:lnTo>
                    <a:pt x="258" y="88"/>
                  </a:lnTo>
                  <a:lnTo>
                    <a:pt x="250" y="75"/>
                  </a:lnTo>
                  <a:lnTo>
                    <a:pt x="243" y="63"/>
                  </a:lnTo>
                  <a:lnTo>
                    <a:pt x="239" y="48"/>
                  </a:lnTo>
                  <a:lnTo>
                    <a:pt x="237" y="34"/>
                  </a:lnTo>
                  <a:lnTo>
                    <a:pt x="232" y="21"/>
                  </a:lnTo>
                  <a:lnTo>
                    <a:pt x="231" y="14"/>
                  </a:lnTo>
                  <a:lnTo>
                    <a:pt x="232" y="8"/>
                  </a:lnTo>
                  <a:lnTo>
                    <a:pt x="236" y="2"/>
                  </a:lnTo>
                  <a:lnTo>
                    <a:pt x="228" y="0"/>
                  </a:lnTo>
                  <a:lnTo>
                    <a:pt x="224" y="8"/>
                  </a:lnTo>
                  <a:lnTo>
                    <a:pt x="224" y="14"/>
                  </a:lnTo>
                  <a:lnTo>
                    <a:pt x="224" y="21"/>
                  </a:lnTo>
                  <a:lnTo>
                    <a:pt x="227" y="34"/>
                  </a:lnTo>
                  <a:lnTo>
                    <a:pt x="230" y="51"/>
                  </a:lnTo>
                  <a:lnTo>
                    <a:pt x="232" y="66"/>
                  </a:lnTo>
                  <a:lnTo>
                    <a:pt x="238" y="79"/>
                  </a:lnTo>
                  <a:lnTo>
                    <a:pt x="244" y="91"/>
                  </a:lnTo>
                  <a:lnTo>
                    <a:pt x="249" y="102"/>
                  </a:lnTo>
                  <a:lnTo>
                    <a:pt x="249" y="108"/>
                  </a:lnTo>
                  <a:lnTo>
                    <a:pt x="247" y="111"/>
                  </a:lnTo>
                  <a:lnTo>
                    <a:pt x="241" y="114"/>
                  </a:lnTo>
                  <a:lnTo>
                    <a:pt x="230" y="116"/>
                  </a:lnTo>
                  <a:lnTo>
                    <a:pt x="216" y="115"/>
                  </a:lnTo>
                  <a:lnTo>
                    <a:pt x="203" y="116"/>
                  </a:lnTo>
                  <a:lnTo>
                    <a:pt x="195" y="119"/>
                  </a:lnTo>
                  <a:lnTo>
                    <a:pt x="186" y="124"/>
                  </a:lnTo>
                  <a:lnTo>
                    <a:pt x="178" y="131"/>
                  </a:lnTo>
                  <a:lnTo>
                    <a:pt x="165" y="137"/>
                  </a:lnTo>
                  <a:lnTo>
                    <a:pt x="152" y="145"/>
                  </a:lnTo>
                  <a:lnTo>
                    <a:pt x="151" y="136"/>
                  </a:lnTo>
                  <a:lnTo>
                    <a:pt x="148" y="129"/>
                  </a:lnTo>
                  <a:lnTo>
                    <a:pt x="141" y="123"/>
                  </a:lnTo>
                  <a:lnTo>
                    <a:pt x="133" y="116"/>
                  </a:lnTo>
                  <a:lnTo>
                    <a:pt x="123" y="113"/>
                  </a:lnTo>
                  <a:lnTo>
                    <a:pt x="112" y="108"/>
                  </a:lnTo>
                  <a:lnTo>
                    <a:pt x="104" y="99"/>
                  </a:lnTo>
                  <a:lnTo>
                    <a:pt x="97" y="90"/>
                  </a:lnTo>
                  <a:lnTo>
                    <a:pt x="94" y="81"/>
                  </a:lnTo>
                  <a:lnTo>
                    <a:pt x="87" y="84"/>
                  </a:lnTo>
                  <a:lnTo>
                    <a:pt x="90" y="91"/>
                  </a:lnTo>
                  <a:lnTo>
                    <a:pt x="95" y="102"/>
                  </a:lnTo>
                  <a:lnTo>
                    <a:pt x="104" y="112"/>
                  </a:lnTo>
                  <a:lnTo>
                    <a:pt x="115" y="120"/>
                  </a:lnTo>
                  <a:lnTo>
                    <a:pt x="128" y="126"/>
                  </a:lnTo>
                  <a:lnTo>
                    <a:pt x="135" y="132"/>
                  </a:lnTo>
                  <a:lnTo>
                    <a:pt x="141" y="142"/>
                  </a:lnTo>
                  <a:lnTo>
                    <a:pt x="141" y="144"/>
                  </a:lnTo>
                  <a:lnTo>
                    <a:pt x="139" y="147"/>
                  </a:lnTo>
                  <a:lnTo>
                    <a:pt x="128" y="150"/>
                  </a:lnTo>
                  <a:lnTo>
                    <a:pt x="113" y="153"/>
                  </a:lnTo>
                  <a:lnTo>
                    <a:pt x="101" y="156"/>
                  </a:lnTo>
                  <a:lnTo>
                    <a:pt x="92" y="160"/>
                  </a:lnTo>
                  <a:lnTo>
                    <a:pt x="85" y="168"/>
                  </a:lnTo>
                  <a:lnTo>
                    <a:pt x="81" y="177"/>
                  </a:lnTo>
                  <a:lnTo>
                    <a:pt x="78" y="191"/>
                  </a:lnTo>
                  <a:lnTo>
                    <a:pt x="77" y="167"/>
                  </a:lnTo>
                  <a:lnTo>
                    <a:pt x="76" y="161"/>
                  </a:lnTo>
                  <a:lnTo>
                    <a:pt x="73" y="156"/>
                  </a:lnTo>
                  <a:lnTo>
                    <a:pt x="66" y="146"/>
                  </a:lnTo>
                  <a:lnTo>
                    <a:pt x="58" y="130"/>
                  </a:lnTo>
                  <a:lnTo>
                    <a:pt x="52" y="110"/>
                  </a:lnTo>
                  <a:lnTo>
                    <a:pt x="52" y="90"/>
                  </a:lnTo>
                  <a:lnTo>
                    <a:pt x="54" y="74"/>
                  </a:lnTo>
                  <a:lnTo>
                    <a:pt x="54" y="70"/>
                  </a:lnTo>
                  <a:lnTo>
                    <a:pt x="56" y="48"/>
                  </a:lnTo>
                  <a:lnTo>
                    <a:pt x="59" y="36"/>
                  </a:lnTo>
                  <a:lnTo>
                    <a:pt x="63" y="25"/>
                  </a:lnTo>
                  <a:lnTo>
                    <a:pt x="70" y="17"/>
                  </a:lnTo>
                  <a:lnTo>
                    <a:pt x="58" y="21"/>
                  </a:lnTo>
                  <a:lnTo>
                    <a:pt x="54" y="29"/>
                  </a:lnTo>
                  <a:lnTo>
                    <a:pt x="48" y="40"/>
                  </a:lnTo>
                  <a:lnTo>
                    <a:pt x="46" y="54"/>
                  </a:lnTo>
                  <a:lnTo>
                    <a:pt x="44" y="71"/>
                  </a:lnTo>
                  <a:lnTo>
                    <a:pt x="44" y="81"/>
                  </a:lnTo>
                  <a:lnTo>
                    <a:pt x="42" y="98"/>
                  </a:lnTo>
                  <a:lnTo>
                    <a:pt x="42" y="113"/>
                  </a:lnTo>
                  <a:lnTo>
                    <a:pt x="40" y="125"/>
                  </a:lnTo>
                  <a:lnTo>
                    <a:pt x="37" y="142"/>
                  </a:lnTo>
                  <a:lnTo>
                    <a:pt x="28" y="131"/>
                  </a:lnTo>
                  <a:lnTo>
                    <a:pt x="23" y="119"/>
                  </a:lnTo>
                  <a:lnTo>
                    <a:pt x="18" y="108"/>
                  </a:lnTo>
                  <a:lnTo>
                    <a:pt x="16" y="92"/>
                  </a:lnTo>
                  <a:lnTo>
                    <a:pt x="16" y="78"/>
                  </a:lnTo>
                  <a:lnTo>
                    <a:pt x="16" y="66"/>
                  </a:lnTo>
                  <a:lnTo>
                    <a:pt x="17" y="59"/>
                  </a:lnTo>
                  <a:lnTo>
                    <a:pt x="20" y="43"/>
                  </a:lnTo>
                  <a:lnTo>
                    <a:pt x="22" y="34"/>
                  </a:lnTo>
                  <a:lnTo>
                    <a:pt x="5" y="34"/>
                  </a:lnTo>
                  <a:lnTo>
                    <a:pt x="4" y="47"/>
                  </a:lnTo>
                  <a:lnTo>
                    <a:pt x="2" y="63"/>
                  </a:lnTo>
                  <a:lnTo>
                    <a:pt x="0" y="79"/>
                  </a:lnTo>
                  <a:lnTo>
                    <a:pt x="0" y="96"/>
                  </a:lnTo>
                  <a:lnTo>
                    <a:pt x="2" y="116"/>
                  </a:lnTo>
                  <a:lnTo>
                    <a:pt x="8" y="134"/>
                  </a:lnTo>
                  <a:lnTo>
                    <a:pt x="16" y="154"/>
                  </a:lnTo>
                  <a:lnTo>
                    <a:pt x="22" y="170"/>
                  </a:lnTo>
                  <a:lnTo>
                    <a:pt x="25" y="188"/>
                  </a:lnTo>
                  <a:lnTo>
                    <a:pt x="26" y="206"/>
                  </a:lnTo>
                  <a:lnTo>
                    <a:pt x="24" y="228"/>
                  </a:lnTo>
                  <a:lnTo>
                    <a:pt x="20" y="246"/>
                  </a:lnTo>
                  <a:lnTo>
                    <a:pt x="12" y="262"/>
                  </a:lnTo>
                  <a:lnTo>
                    <a:pt x="3" y="271"/>
                  </a:lnTo>
                  <a:lnTo>
                    <a:pt x="90" y="315"/>
                  </a:lnTo>
                  <a:close/>
                </a:path>
              </a:pathLst>
            </a:custGeom>
            <a:solidFill>
              <a:srgbClr val="008080"/>
            </a:solidFill>
            <a:ln w="0">
              <a:solidFill>
                <a:srgbClr val="800000"/>
              </a:solidFill>
              <a:round/>
              <a:headEnd/>
              <a:tailEnd/>
            </a:ln>
          </p:spPr>
          <p:txBody>
            <a:bodyPr/>
            <a:lstStyle/>
            <a:p>
              <a:endParaRPr lang="ru-RU"/>
            </a:p>
          </p:txBody>
        </p:sp>
        <p:sp>
          <p:nvSpPr>
            <p:cNvPr id="26223" name="Freeform 27"/>
            <p:cNvSpPr>
              <a:spLocks/>
            </p:cNvSpPr>
            <p:nvPr/>
          </p:nvSpPr>
          <p:spPr bwMode="auto">
            <a:xfrm>
              <a:off x="2970" y="2623"/>
              <a:ext cx="101" cy="160"/>
            </a:xfrm>
            <a:custGeom>
              <a:avLst/>
              <a:gdLst>
                <a:gd name="T0" fmla="*/ 31 w 304"/>
                <a:gd name="T1" fmla="*/ 14 h 479"/>
                <a:gd name="T2" fmla="*/ 31 w 304"/>
                <a:gd name="T3" fmla="*/ 22 h 479"/>
                <a:gd name="T4" fmla="*/ 25 w 304"/>
                <a:gd name="T5" fmla="*/ 31 h 479"/>
                <a:gd name="T6" fmla="*/ 22 w 304"/>
                <a:gd name="T7" fmla="*/ 43 h 479"/>
                <a:gd name="T8" fmla="*/ 24 w 304"/>
                <a:gd name="T9" fmla="*/ 54 h 479"/>
                <a:gd name="T10" fmla="*/ 25 w 304"/>
                <a:gd name="T11" fmla="*/ 61 h 479"/>
                <a:gd name="T12" fmla="*/ 22 w 304"/>
                <a:gd name="T13" fmla="*/ 71 h 479"/>
                <a:gd name="T14" fmla="*/ 21 w 304"/>
                <a:gd name="T15" fmla="*/ 85 h 479"/>
                <a:gd name="T16" fmla="*/ 21 w 304"/>
                <a:gd name="T17" fmla="*/ 98 h 479"/>
                <a:gd name="T18" fmla="*/ 23 w 304"/>
                <a:gd name="T19" fmla="*/ 110 h 479"/>
                <a:gd name="T20" fmla="*/ 24 w 304"/>
                <a:gd name="T21" fmla="*/ 127 h 479"/>
                <a:gd name="T22" fmla="*/ 20 w 304"/>
                <a:gd name="T23" fmla="*/ 139 h 479"/>
                <a:gd name="T24" fmla="*/ 12 w 304"/>
                <a:gd name="T25" fmla="*/ 147 h 479"/>
                <a:gd name="T26" fmla="*/ 6 w 304"/>
                <a:gd name="T27" fmla="*/ 151 h 479"/>
                <a:gd name="T28" fmla="*/ 20 w 304"/>
                <a:gd name="T29" fmla="*/ 151 h 479"/>
                <a:gd name="T30" fmla="*/ 32 w 304"/>
                <a:gd name="T31" fmla="*/ 154 h 479"/>
                <a:gd name="T32" fmla="*/ 40 w 304"/>
                <a:gd name="T33" fmla="*/ 154 h 479"/>
                <a:gd name="T34" fmla="*/ 46 w 304"/>
                <a:gd name="T35" fmla="*/ 149 h 479"/>
                <a:gd name="T36" fmla="*/ 47 w 304"/>
                <a:gd name="T37" fmla="*/ 149 h 479"/>
                <a:gd name="T38" fmla="*/ 46 w 304"/>
                <a:gd name="T39" fmla="*/ 159 h 479"/>
                <a:gd name="T40" fmla="*/ 48 w 304"/>
                <a:gd name="T41" fmla="*/ 157 h 479"/>
                <a:gd name="T42" fmla="*/ 54 w 304"/>
                <a:gd name="T43" fmla="*/ 150 h 479"/>
                <a:gd name="T44" fmla="*/ 64 w 304"/>
                <a:gd name="T45" fmla="*/ 145 h 479"/>
                <a:gd name="T46" fmla="*/ 77 w 304"/>
                <a:gd name="T47" fmla="*/ 144 h 479"/>
                <a:gd name="T48" fmla="*/ 89 w 304"/>
                <a:gd name="T49" fmla="*/ 146 h 479"/>
                <a:gd name="T50" fmla="*/ 101 w 304"/>
                <a:gd name="T51" fmla="*/ 149 h 479"/>
                <a:gd name="T52" fmla="*/ 91 w 304"/>
                <a:gd name="T53" fmla="*/ 143 h 479"/>
                <a:gd name="T54" fmla="*/ 87 w 304"/>
                <a:gd name="T55" fmla="*/ 138 h 479"/>
                <a:gd name="T56" fmla="*/ 80 w 304"/>
                <a:gd name="T57" fmla="*/ 123 h 479"/>
                <a:gd name="T58" fmla="*/ 75 w 304"/>
                <a:gd name="T59" fmla="*/ 108 h 479"/>
                <a:gd name="T60" fmla="*/ 66 w 304"/>
                <a:gd name="T61" fmla="*/ 93 h 479"/>
                <a:gd name="T62" fmla="*/ 53 w 304"/>
                <a:gd name="T63" fmla="*/ 72 h 479"/>
                <a:gd name="T64" fmla="*/ 52 w 304"/>
                <a:gd name="T65" fmla="*/ 60 h 479"/>
                <a:gd name="T66" fmla="*/ 55 w 304"/>
                <a:gd name="T67" fmla="*/ 48 h 479"/>
                <a:gd name="T68" fmla="*/ 61 w 304"/>
                <a:gd name="T69" fmla="*/ 37 h 479"/>
                <a:gd name="T70" fmla="*/ 65 w 304"/>
                <a:gd name="T71" fmla="*/ 29 h 479"/>
                <a:gd name="T72" fmla="*/ 69 w 304"/>
                <a:gd name="T73" fmla="*/ 15 h 479"/>
                <a:gd name="T74" fmla="*/ 29 w 304"/>
                <a:gd name="T75" fmla="*/ 10 h 4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479"/>
                <a:gd name="T116" fmla="*/ 304 w 304"/>
                <a:gd name="T117" fmla="*/ 479 h 4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479">
                  <a:moveTo>
                    <a:pt x="88" y="29"/>
                  </a:moveTo>
                  <a:lnTo>
                    <a:pt x="94" y="42"/>
                  </a:lnTo>
                  <a:lnTo>
                    <a:pt x="96" y="55"/>
                  </a:lnTo>
                  <a:lnTo>
                    <a:pt x="92" y="66"/>
                  </a:lnTo>
                  <a:lnTo>
                    <a:pt x="84" y="79"/>
                  </a:lnTo>
                  <a:lnTo>
                    <a:pt x="75" y="93"/>
                  </a:lnTo>
                  <a:lnTo>
                    <a:pt x="68" y="110"/>
                  </a:lnTo>
                  <a:lnTo>
                    <a:pt x="66" y="128"/>
                  </a:lnTo>
                  <a:lnTo>
                    <a:pt x="67" y="146"/>
                  </a:lnTo>
                  <a:lnTo>
                    <a:pt x="72" y="163"/>
                  </a:lnTo>
                  <a:lnTo>
                    <a:pt x="75" y="175"/>
                  </a:lnTo>
                  <a:lnTo>
                    <a:pt x="74" y="183"/>
                  </a:lnTo>
                  <a:lnTo>
                    <a:pt x="68" y="199"/>
                  </a:lnTo>
                  <a:lnTo>
                    <a:pt x="65" y="213"/>
                  </a:lnTo>
                  <a:lnTo>
                    <a:pt x="63" y="231"/>
                  </a:lnTo>
                  <a:lnTo>
                    <a:pt x="64" y="255"/>
                  </a:lnTo>
                  <a:lnTo>
                    <a:pt x="63" y="274"/>
                  </a:lnTo>
                  <a:lnTo>
                    <a:pt x="63" y="292"/>
                  </a:lnTo>
                  <a:lnTo>
                    <a:pt x="67" y="313"/>
                  </a:lnTo>
                  <a:lnTo>
                    <a:pt x="70" y="329"/>
                  </a:lnTo>
                  <a:lnTo>
                    <a:pt x="72" y="350"/>
                  </a:lnTo>
                  <a:lnTo>
                    <a:pt x="71" y="380"/>
                  </a:lnTo>
                  <a:lnTo>
                    <a:pt x="66" y="400"/>
                  </a:lnTo>
                  <a:lnTo>
                    <a:pt x="61" y="416"/>
                  </a:lnTo>
                  <a:lnTo>
                    <a:pt x="50" y="428"/>
                  </a:lnTo>
                  <a:lnTo>
                    <a:pt x="36" y="439"/>
                  </a:lnTo>
                  <a:lnTo>
                    <a:pt x="0" y="458"/>
                  </a:lnTo>
                  <a:lnTo>
                    <a:pt x="19" y="453"/>
                  </a:lnTo>
                  <a:lnTo>
                    <a:pt x="38" y="451"/>
                  </a:lnTo>
                  <a:lnTo>
                    <a:pt x="59" y="453"/>
                  </a:lnTo>
                  <a:lnTo>
                    <a:pt x="78" y="458"/>
                  </a:lnTo>
                  <a:lnTo>
                    <a:pt x="96" y="462"/>
                  </a:lnTo>
                  <a:lnTo>
                    <a:pt x="110" y="464"/>
                  </a:lnTo>
                  <a:lnTo>
                    <a:pt x="121" y="462"/>
                  </a:lnTo>
                  <a:lnTo>
                    <a:pt x="130" y="456"/>
                  </a:lnTo>
                  <a:lnTo>
                    <a:pt x="138" y="446"/>
                  </a:lnTo>
                  <a:lnTo>
                    <a:pt x="146" y="426"/>
                  </a:lnTo>
                  <a:lnTo>
                    <a:pt x="142" y="446"/>
                  </a:lnTo>
                  <a:lnTo>
                    <a:pt x="141" y="459"/>
                  </a:lnTo>
                  <a:lnTo>
                    <a:pt x="138" y="475"/>
                  </a:lnTo>
                  <a:lnTo>
                    <a:pt x="138" y="479"/>
                  </a:lnTo>
                  <a:lnTo>
                    <a:pt x="145" y="471"/>
                  </a:lnTo>
                  <a:lnTo>
                    <a:pt x="154" y="459"/>
                  </a:lnTo>
                  <a:lnTo>
                    <a:pt x="164" y="448"/>
                  </a:lnTo>
                  <a:lnTo>
                    <a:pt x="178" y="438"/>
                  </a:lnTo>
                  <a:lnTo>
                    <a:pt x="192" y="434"/>
                  </a:lnTo>
                  <a:lnTo>
                    <a:pt x="212" y="432"/>
                  </a:lnTo>
                  <a:lnTo>
                    <a:pt x="231" y="432"/>
                  </a:lnTo>
                  <a:lnTo>
                    <a:pt x="251" y="435"/>
                  </a:lnTo>
                  <a:lnTo>
                    <a:pt x="267" y="438"/>
                  </a:lnTo>
                  <a:lnTo>
                    <a:pt x="288" y="441"/>
                  </a:lnTo>
                  <a:lnTo>
                    <a:pt x="304" y="446"/>
                  </a:lnTo>
                  <a:lnTo>
                    <a:pt x="288" y="438"/>
                  </a:lnTo>
                  <a:lnTo>
                    <a:pt x="274" y="427"/>
                  </a:lnTo>
                  <a:lnTo>
                    <a:pt x="266" y="419"/>
                  </a:lnTo>
                  <a:lnTo>
                    <a:pt x="262" y="412"/>
                  </a:lnTo>
                  <a:lnTo>
                    <a:pt x="248" y="390"/>
                  </a:lnTo>
                  <a:lnTo>
                    <a:pt x="241" y="368"/>
                  </a:lnTo>
                  <a:lnTo>
                    <a:pt x="234" y="346"/>
                  </a:lnTo>
                  <a:lnTo>
                    <a:pt x="226" y="324"/>
                  </a:lnTo>
                  <a:lnTo>
                    <a:pt x="215" y="304"/>
                  </a:lnTo>
                  <a:lnTo>
                    <a:pt x="200" y="279"/>
                  </a:lnTo>
                  <a:lnTo>
                    <a:pt x="179" y="250"/>
                  </a:lnTo>
                  <a:lnTo>
                    <a:pt x="161" y="217"/>
                  </a:lnTo>
                  <a:lnTo>
                    <a:pt x="158" y="198"/>
                  </a:lnTo>
                  <a:lnTo>
                    <a:pt x="158" y="179"/>
                  </a:lnTo>
                  <a:lnTo>
                    <a:pt x="161" y="159"/>
                  </a:lnTo>
                  <a:lnTo>
                    <a:pt x="165" y="144"/>
                  </a:lnTo>
                  <a:lnTo>
                    <a:pt x="174" y="125"/>
                  </a:lnTo>
                  <a:lnTo>
                    <a:pt x="184" y="111"/>
                  </a:lnTo>
                  <a:lnTo>
                    <a:pt x="191" y="99"/>
                  </a:lnTo>
                  <a:lnTo>
                    <a:pt x="196" y="88"/>
                  </a:lnTo>
                  <a:lnTo>
                    <a:pt x="201" y="62"/>
                  </a:lnTo>
                  <a:lnTo>
                    <a:pt x="208" y="44"/>
                  </a:lnTo>
                  <a:lnTo>
                    <a:pt x="121" y="0"/>
                  </a:lnTo>
                  <a:lnTo>
                    <a:pt x="88" y="29"/>
                  </a:lnTo>
                  <a:close/>
                </a:path>
              </a:pathLst>
            </a:custGeom>
            <a:solidFill>
              <a:srgbClr val="008080"/>
            </a:solidFill>
            <a:ln w="0">
              <a:solidFill>
                <a:srgbClr val="800000"/>
              </a:solidFill>
              <a:round/>
              <a:headEnd/>
              <a:tailEnd/>
            </a:ln>
          </p:spPr>
          <p:txBody>
            <a:bodyPr/>
            <a:lstStyle/>
            <a:p>
              <a:endParaRPr lang="ru-RU"/>
            </a:p>
          </p:txBody>
        </p:sp>
        <p:sp>
          <p:nvSpPr>
            <p:cNvPr id="26224" name="Freeform 28"/>
            <p:cNvSpPr>
              <a:spLocks/>
            </p:cNvSpPr>
            <p:nvPr/>
          </p:nvSpPr>
          <p:spPr bwMode="auto">
            <a:xfrm>
              <a:off x="2783" y="2532"/>
              <a:ext cx="228" cy="101"/>
            </a:xfrm>
            <a:custGeom>
              <a:avLst/>
              <a:gdLst>
                <a:gd name="T0" fmla="*/ 198 w 683"/>
                <a:gd name="T1" fmla="*/ 87 h 303"/>
                <a:gd name="T2" fmla="*/ 168 w 683"/>
                <a:gd name="T3" fmla="*/ 78 h 303"/>
                <a:gd name="T4" fmla="*/ 146 w 683"/>
                <a:gd name="T5" fmla="*/ 65 h 303"/>
                <a:gd name="T6" fmla="*/ 125 w 683"/>
                <a:gd name="T7" fmla="*/ 48 h 303"/>
                <a:gd name="T8" fmla="*/ 99 w 683"/>
                <a:gd name="T9" fmla="*/ 45 h 303"/>
                <a:gd name="T10" fmla="*/ 66 w 683"/>
                <a:gd name="T11" fmla="*/ 50 h 303"/>
                <a:gd name="T12" fmla="*/ 41 w 683"/>
                <a:gd name="T13" fmla="*/ 43 h 303"/>
                <a:gd name="T14" fmla="*/ 21 w 683"/>
                <a:gd name="T15" fmla="*/ 31 h 303"/>
                <a:gd name="T16" fmla="*/ 3 w 683"/>
                <a:gd name="T17" fmla="*/ 23 h 303"/>
                <a:gd name="T18" fmla="*/ 4 w 683"/>
                <a:gd name="T19" fmla="*/ 20 h 303"/>
                <a:gd name="T20" fmla="*/ 23 w 683"/>
                <a:gd name="T21" fmla="*/ 28 h 303"/>
                <a:gd name="T22" fmla="*/ 30 w 683"/>
                <a:gd name="T23" fmla="*/ 22 h 303"/>
                <a:gd name="T24" fmla="*/ 33 w 683"/>
                <a:gd name="T25" fmla="*/ 6 h 303"/>
                <a:gd name="T26" fmla="*/ 35 w 683"/>
                <a:gd name="T27" fmla="*/ 27 h 303"/>
                <a:gd name="T28" fmla="*/ 47 w 683"/>
                <a:gd name="T29" fmla="*/ 36 h 303"/>
                <a:gd name="T30" fmla="*/ 58 w 683"/>
                <a:gd name="T31" fmla="*/ 35 h 303"/>
                <a:gd name="T32" fmla="*/ 46 w 683"/>
                <a:gd name="T33" fmla="*/ 19 h 303"/>
                <a:gd name="T34" fmla="*/ 47 w 683"/>
                <a:gd name="T35" fmla="*/ 7 h 303"/>
                <a:gd name="T36" fmla="*/ 50 w 683"/>
                <a:gd name="T37" fmla="*/ 23 h 303"/>
                <a:gd name="T38" fmla="*/ 68 w 683"/>
                <a:gd name="T39" fmla="*/ 37 h 303"/>
                <a:gd name="T40" fmla="*/ 92 w 683"/>
                <a:gd name="T41" fmla="*/ 31 h 303"/>
                <a:gd name="T42" fmla="*/ 117 w 683"/>
                <a:gd name="T43" fmla="*/ 31 h 303"/>
                <a:gd name="T44" fmla="*/ 96 w 683"/>
                <a:gd name="T45" fmla="*/ 19 h 303"/>
                <a:gd name="T46" fmla="*/ 89 w 683"/>
                <a:gd name="T47" fmla="*/ 11 h 303"/>
                <a:gd name="T48" fmla="*/ 83 w 683"/>
                <a:gd name="T49" fmla="*/ 0 h 303"/>
                <a:gd name="T50" fmla="*/ 89 w 683"/>
                <a:gd name="T51" fmla="*/ 6 h 303"/>
                <a:gd name="T52" fmla="*/ 98 w 683"/>
                <a:gd name="T53" fmla="*/ 16 h 303"/>
                <a:gd name="T54" fmla="*/ 118 w 683"/>
                <a:gd name="T55" fmla="*/ 27 h 303"/>
                <a:gd name="T56" fmla="*/ 122 w 683"/>
                <a:gd name="T57" fmla="*/ 18 h 303"/>
                <a:gd name="T58" fmla="*/ 123 w 683"/>
                <a:gd name="T59" fmla="*/ 6 h 303"/>
                <a:gd name="T60" fmla="*/ 127 w 683"/>
                <a:gd name="T61" fmla="*/ 13 h 303"/>
                <a:gd name="T62" fmla="*/ 130 w 683"/>
                <a:gd name="T63" fmla="*/ 34 h 303"/>
                <a:gd name="T64" fmla="*/ 152 w 683"/>
                <a:gd name="T65" fmla="*/ 45 h 303"/>
                <a:gd name="T66" fmla="*/ 167 w 683"/>
                <a:gd name="T67" fmla="*/ 54 h 303"/>
                <a:gd name="T68" fmla="*/ 195 w 683"/>
                <a:gd name="T69" fmla="*/ 65 h 303"/>
                <a:gd name="T70" fmla="*/ 207 w 683"/>
                <a:gd name="T71" fmla="*/ 71 h 303"/>
                <a:gd name="T72" fmla="*/ 195 w 683"/>
                <a:gd name="T73" fmla="*/ 56 h 303"/>
                <a:gd name="T74" fmla="*/ 187 w 683"/>
                <a:gd name="T75" fmla="*/ 39 h 303"/>
                <a:gd name="T76" fmla="*/ 190 w 683"/>
                <a:gd name="T77" fmla="*/ 25 h 303"/>
                <a:gd name="T78" fmla="*/ 177 w 683"/>
                <a:gd name="T79" fmla="*/ 11 h 303"/>
                <a:gd name="T80" fmla="*/ 187 w 683"/>
                <a:gd name="T81" fmla="*/ 16 h 303"/>
                <a:gd name="T82" fmla="*/ 193 w 683"/>
                <a:gd name="T83" fmla="*/ 31 h 303"/>
                <a:gd name="T84" fmla="*/ 201 w 683"/>
                <a:gd name="T85" fmla="*/ 14 h 303"/>
                <a:gd name="T86" fmla="*/ 205 w 683"/>
                <a:gd name="T87" fmla="*/ 16 h 303"/>
                <a:gd name="T88" fmla="*/ 196 w 683"/>
                <a:gd name="T89" fmla="*/ 37 h 303"/>
                <a:gd name="T90" fmla="*/ 199 w 683"/>
                <a:gd name="T91" fmla="*/ 53 h 303"/>
                <a:gd name="T92" fmla="*/ 216 w 683"/>
                <a:gd name="T93" fmla="*/ 70 h 303"/>
                <a:gd name="T94" fmla="*/ 227 w 683"/>
                <a:gd name="T95" fmla="*/ 87 h 30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83"/>
                <a:gd name="T145" fmla="*/ 0 h 303"/>
                <a:gd name="T146" fmla="*/ 683 w 683"/>
                <a:gd name="T147" fmla="*/ 303 h 30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83" h="303">
                  <a:moveTo>
                    <a:pt x="650" y="303"/>
                  </a:moveTo>
                  <a:lnTo>
                    <a:pt x="640" y="292"/>
                  </a:lnTo>
                  <a:lnTo>
                    <a:pt x="618" y="275"/>
                  </a:lnTo>
                  <a:lnTo>
                    <a:pt x="594" y="261"/>
                  </a:lnTo>
                  <a:lnTo>
                    <a:pt x="567" y="249"/>
                  </a:lnTo>
                  <a:lnTo>
                    <a:pt x="544" y="243"/>
                  </a:lnTo>
                  <a:lnTo>
                    <a:pt x="524" y="239"/>
                  </a:lnTo>
                  <a:lnTo>
                    <a:pt x="504" y="235"/>
                  </a:lnTo>
                  <a:lnTo>
                    <a:pt x="485" y="227"/>
                  </a:lnTo>
                  <a:lnTo>
                    <a:pt x="466" y="217"/>
                  </a:lnTo>
                  <a:lnTo>
                    <a:pt x="454" y="208"/>
                  </a:lnTo>
                  <a:lnTo>
                    <a:pt x="437" y="194"/>
                  </a:lnTo>
                  <a:lnTo>
                    <a:pt x="421" y="178"/>
                  </a:lnTo>
                  <a:lnTo>
                    <a:pt x="403" y="161"/>
                  </a:lnTo>
                  <a:lnTo>
                    <a:pt x="390" y="151"/>
                  </a:lnTo>
                  <a:lnTo>
                    <a:pt x="375" y="145"/>
                  </a:lnTo>
                  <a:lnTo>
                    <a:pt x="357" y="139"/>
                  </a:lnTo>
                  <a:lnTo>
                    <a:pt x="338" y="136"/>
                  </a:lnTo>
                  <a:lnTo>
                    <a:pt x="317" y="135"/>
                  </a:lnTo>
                  <a:lnTo>
                    <a:pt x="296" y="135"/>
                  </a:lnTo>
                  <a:lnTo>
                    <a:pt x="271" y="137"/>
                  </a:lnTo>
                  <a:lnTo>
                    <a:pt x="247" y="140"/>
                  </a:lnTo>
                  <a:lnTo>
                    <a:pt x="224" y="146"/>
                  </a:lnTo>
                  <a:lnTo>
                    <a:pt x="199" y="149"/>
                  </a:lnTo>
                  <a:lnTo>
                    <a:pt x="179" y="148"/>
                  </a:lnTo>
                  <a:lnTo>
                    <a:pt x="158" y="145"/>
                  </a:lnTo>
                  <a:lnTo>
                    <a:pt x="140" y="139"/>
                  </a:lnTo>
                  <a:lnTo>
                    <a:pt x="124" y="129"/>
                  </a:lnTo>
                  <a:lnTo>
                    <a:pt x="108" y="116"/>
                  </a:lnTo>
                  <a:lnTo>
                    <a:pt x="94" y="105"/>
                  </a:lnTo>
                  <a:lnTo>
                    <a:pt x="80" y="97"/>
                  </a:lnTo>
                  <a:lnTo>
                    <a:pt x="64" y="92"/>
                  </a:lnTo>
                  <a:lnTo>
                    <a:pt x="46" y="87"/>
                  </a:lnTo>
                  <a:lnTo>
                    <a:pt x="26" y="80"/>
                  </a:lnTo>
                  <a:lnTo>
                    <a:pt x="15" y="76"/>
                  </a:lnTo>
                  <a:lnTo>
                    <a:pt x="9" y="70"/>
                  </a:lnTo>
                  <a:lnTo>
                    <a:pt x="4" y="66"/>
                  </a:lnTo>
                  <a:lnTo>
                    <a:pt x="0" y="51"/>
                  </a:lnTo>
                  <a:lnTo>
                    <a:pt x="7" y="49"/>
                  </a:lnTo>
                  <a:lnTo>
                    <a:pt x="11" y="59"/>
                  </a:lnTo>
                  <a:lnTo>
                    <a:pt x="15" y="67"/>
                  </a:lnTo>
                  <a:lnTo>
                    <a:pt x="24" y="70"/>
                  </a:lnTo>
                  <a:lnTo>
                    <a:pt x="46" y="77"/>
                  </a:lnTo>
                  <a:lnTo>
                    <a:pt x="70" y="84"/>
                  </a:lnTo>
                  <a:lnTo>
                    <a:pt x="86" y="88"/>
                  </a:lnTo>
                  <a:lnTo>
                    <a:pt x="92" y="90"/>
                  </a:lnTo>
                  <a:lnTo>
                    <a:pt x="91" y="79"/>
                  </a:lnTo>
                  <a:lnTo>
                    <a:pt x="91" y="66"/>
                  </a:lnTo>
                  <a:lnTo>
                    <a:pt x="91" y="49"/>
                  </a:lnTo>
                  <a:lnTo>
                    <a:pt x="92" y="32"/>
                  </a:lnTo>
                  <a:lnTo>
                    <a:pt x="92" y="18"/>
                  </a:lnTo>
                  <a:lnTo>
                    <a:pt x="98" y="18"/>
                  </a:lnTo>
                  <a:lnTo>
                    <a:pt x="97" y="31"/>
                  </a:lnTo>
                  <a:lnTo>
                    <a:pt x="97" y="49"/>
                  </a:lnTo>
                  <a:lnTo>
                    <a:pt x="100" y="67"/>
                  </a:lnTo>
                  <a:lnTo>
                    <a:pt x="104" y="82"/>
                  </a:lnTo>
                  <a:lnTo>
                    <a:pt x="111" y="91"/>
                  </a:lnTo>
                  <a:lnTo>
                    <a:pt x="118" y="96"/>
                  </a:lnTo>
                  <a:lnTo>
                    <a:pt x="129" y="103"/>
                  </a:lnTo>
                  <a:lnTo>
                    <a:pt x="142" y="108"/>
                  </a:lnTo>
                  <a:lnTo>
                    <a:pt x="158" y="112"/>
                  </a:lnTo>
                  <a:lnTo>
                    <a:pt x="175" y="115"/>
                  </a:lnTo>
                  <a:lnTo>
                    <a:pt x="187" y="115"/>
                  </a:lnTo>
                  <a:lnTo>
                    <a:pt x="175" y="106"/>
                  </a:lnTo>
                  <a:lnTo>
                    <a:pt x="161" y="95"/>
                  </a:lnTo>
                  <a:lnTo>
                    <a:pt x="150" y="84"/>
                  </a:lnTo>
                  <a:lnTo>
                    <a:pt x="141" y="70"/>
                  </a:lnTo>
                  <a:lnTo>
                    <a:pt x="137" y="58"/>
                  </a:lnTo>
                  <a:lnTo>
                    <a:pt x="134" y="43"/>
                  </a:lnTo>
                  <a:lnTo>
                    <a:pt x="132" y="32"/>
                  </a:lnTo>
                  <a:lnTo>
                    <a:pt x="134" y="21"/>
                  </a:lnTo>
                  <a:lnTo>
                    <a:pt x="141" y="22"/>
                  </a:lnTo>
                  <a:lnTo>
                    <a:pt x="141" y="28"/>
                  </a:lnTo>
                  <a:lnTo>
                    <a:pt x="141" y="44"/>
                  </a:lnTo>
                  <a:lnTo>
                    <a:pt x="145" y="58"/>
                  </a:lnTo>
                  <a:lnTo>
                    <a:pt x="151" y="70"/>
                  </a:lnTo>
                  <a:lnTo>
                    <a:pt x="162" y="82"/>
                  </a:lnTo>
                  <a:lnTo>
                    <a:pt x="174" y="93"/>
                  </a:lnTo>
                  <a:lnTo>
                    <a:pt x="190" y="102"/>
                  </a:lnTo>
                  <a:lnTo>
                    <a:pt x="205" y="110"/>
                  </a:lnTo>
                  <a:lnTo>
                    <a:pt x="219" y="112"/>
                  </a:lnTo>
                  <a:lnTo>
                    <a:pt x="236" y="106"/>
                  </a:lnTo>
                  <a:lnTo>
                    <a:pt x="254" y="100"/>
                  </a:lnTo>
                  <a:lnTo>
                    <a:pt x="275" y="94"/>
                  </a:lnTo>
                  <a:lnTo>
                    <a:pt x="298" y="90"/>
                  </a:lnTo>
                  <a:lnTo>
                    <a:pt x="312" y="90"/>
                  </a:lnTo>
                  <a:lnTo>
                    <a:pt x="329" y="91"/>
                  </a:lnTo>
                  <a:lnTo>
                    <a:pt x="350" y="94"/>
                  </a:lnTo>
                  <a:lnTo>
                    <a:pt x="329" y="78"/>
                  </a:lnTo>
                  <a:lnTo>
                    <a:pt x="317" y="69"/>
                  </a:lnTo>
                  <a:lnTo>
                    <a:pt x="301" y="61"/>
                  </a:lnTo>
                  <a:lnTo>
                    <a:pt x="287" y="56"/>
                  </a:lnTo>
                  <a:lnTo>
                    <a:pt x="279" y="50"/>
                  </a:lnTo>
                  <a:lnTo>
                    <a:pt x="274" y="47"/>
                  </a:lnTo>
                  <a:lnTo>
                    <a:pt x="272" y="43"/>
                  </a:lnTo>
                  <a:lnTo>
                    <a:pt x="266" y="33"/>
                  </a:lnTo>
                  <a:lnTo>
                    <a:pt x="262" y="22"/>
                  </a:lnTo>
                  <a:lnTo>
                    <a:pt x="258" y="13"/>
                  </a:lnTo>
                  <a:lnTo>
                    <a:pt x="250" y="1"/>
                  </a:lnTo>
                  <a:lnTo>
                    <a:pt x="255" y="0"/>
                  </a:lnTo>
                  <a:lnTo>
                    <a:pt x="263" y="10"/>
                  </a:lnTo>
                  <a:lnTo>
                    <a:pt x="267" y="18"/>
                  </a:lnTo>
                  <a:lnTo>
                    <a:pt x="272" y="27"/>
                  </a:lnTo>
                  <a:lnTo>
                    <a:pt x="275" y="35"/>
                  </a:lnTo>
                  <a:lnTo>
                    <a:pt x="283" y="43"/>
                  </a:lnTo>
                  <a:lnTo>
                    <a:pt x="293" y="49"/>
                  </a:lnTo>
                  <a:lnTo>
                    <a:pt x="308" y="57"/>
                  </a:lnTo>
                  <a:lnTo>
                    <a:pt x="326" y="63"/>
                  </a:lnTo>
                  <a:lnTo>
                    <a:pt x="342" y="74"/>
                  </a:lnTo>
                  <a:lnTo>
                    <a:pt x="354" y="82"/>
                  </a:lnTo>
                  <a:lnTo>
                    <a:pt x="371" y="94"/>
                  </a:lnTo>
                  <a:lnTo>
                    <a:pt x="366" y="78"/>
                  </a:lnTo>
                  <a:lnTo>
                    <a:pt x="364" y="65"/>
                  </a:lnTo>
                  <a:lnTo>
                    <a:pt x="366" y="54"/>
                  </a:lnTo>
                  <a:lnTo>
                    <a:pt x="369" y="40"/>
                  </a:lnTo>
                  <a:lnTo>
                    <a:pt x="371" y="28"/>
                  </a:lnTo>
                  <a:lnTo>
                    <a:pt x="369" y="18"/>
                  </a:lnTo>
                  <a:lnTo>
                    <a:pt x="382" y="23"/>
                  </a:lnTo>
                  <a:lnTo>
                    <a:pt x="382" y="27"/>
                  </a:lnTo>
                  <a:lnTo>
                    <a:pt x="380" y="40"/>
                  </a:lnTo>
                  <a:lnTo>
                    <a:pt x="377" y="57"/>
                  </a:lnTo>
                  <a:lnTo>
                    <a:pt x="377" y="70"/>
                  </a:lnTo>
                  <a:lnTo>
                    <a:pt x="382" y="85"/>
                  </a:lnTo>
                  <a:lnTo>
                    <a:pt x="389" y="102"/>
                  </a:lnTo>
                  <a:lnTo>
                    <a:pt x="397" y="112"/>
                  </a:lnTo>
                  <a:lnTo>
                    <a:pt x="409" y="119"/>
                  </a:lnTo>
                  <a:lnTo>
                    <a:pt x="424" y="126"/>
                  </a:lnTo>
                  <a:lnTo>
                    <a:pt x="455" y="135"/>
                  </a:lnTo>
                  <a:lnTo>
                    <a:pt x="478" y="145"/>
                  </a:lnTo>
                  <a:lnTo>
                    <a:pt x="486" y="150"/>
                  </a:lnTo>
                  <a:lnTo>
                    <a:pt x="493" y="158"/>
                  </a:lnTo>
                  <a:lnTo>
                    <a:pt x="501" y="162"/>
                  </a:lnTo>
                  <a:lnTo>
                    <a:pt x="509" y="166"/>
                  </a:lnTo>
                  <a:lnTo>
                    <a:pt x="540" y="175"/>
                  </a:lnTo>
                  <a:lnTo>
                    <a:pt x="565" y="185"/>
                  </a:lnTo>
                  <a:lnTo>
                    <a:pt x="584" y="194"/>
                  </a:lnTo>
                  <a:lnTo>
                    <a:pt x="609" y="206"/>
                  </a:lnTo>
                  <a:lnTo>
                    <a:pt x="621" y="216"/>
                  </a:lnTo>
                  <a:lnTo>
                    <a:pt x="621" y="212"/>
                  </a:lnTo>
                  <a:lnTo>
                    <a:pt x="616" y="203"/>
                  </a:lnTo>
                  <a:lnTo>
                    <a:pt x="609" y="191"/>
                  </a:lnTo>
                  <a:lnTo>
                    <a:pt x="595" y="178"/>
                  </a:lnTo>
                  <a:lnTo>
                    <a:pt x="583" y="168"/>
                  </a:lnTo>
                  <a:lnTo>
                    <a:pt x="574" y="159"/>
                  </a:lnTo>
                  <a:lnTo>
                    <a:pt x="566" y="148"/>
                  </a:lnTo>
                  <a:lnTo>
                    <a:pt x="560" y="135"/>
                  </a:lnTo>
                  <a:lnTo>
                    <a:pt x="559" y="118"/>
                  </a:lnTo>
                  <a:lnTo>
                    <a:pt x="561" y="102"/>
                  </a:lnTo>
                  <a:lnTo>
                    <a:pt x="566" y="90"/>
                  </a:lnTo>
                  <a:lnTo>
                    <a:pt x="567" y="82"/>
                  </a:lnTo>
                  <a:lnTo>
                    <a:pt x="568" y="74"/>
                  </a:lnTo>
                  <a:lnTo>
                    <a:pt x="565" y="67"/>
                  </a:lnTo>
                  <a:lnTo>
                    <a:pt x="560" y="60"/>
                  </a:lnTo>
                  <a:lnTo>
                    <a:pt x="546" y="49"/>
                  </a:lnTo>
                  <a:lnTo>
                    <a:pt x="531" y="34"/>
                  </a:lnTo>
                  <a:lnTo>
                    <a:pt x="541" y="32"/>
                  </a:lnTo>
                  <a:lnTo>
                    <a:pt x="550" y="42"/>
                  </a:lnTo>
                  <a:lnTo>
                    <a:pt x="561" y="49"/>
                  </a:lnTo>
                  <a:lnTo>
                    <a:pt x="568" y="57"/>
                  </a:lnTo>
                  <a:lnTo>
                    <a:pt x="576" y="67"/>
                  </a:lnTo>
                  <a:lnTo>
                    <a:pt x="578" y="77"/>
                  </a:lnTo>
                  <a:lnTo>
                    <a:pt x="578" y="94"/>
                  </a:lnTo>
                  <a:lnTo>
                    <a:pt x="584" y="82"/>
                  </a:lnTo>
                  <a:lnTo>
                    <a:pt x="592" y="68"/>
                  </a:lnTo>
                  <a:lnTo>
                    <a:pt x="598" y="52"/>
                  </a:lnTo>
                  <a:lnTo>
                    <a:pt x="602" y="42"/>
                  </a:lnTo>
                  <a:lnTo>
                    <a:pt x="608" y="32"/>
                  </a:lnTo>
                  <a:lnTo>
                    <a:pt x="614" y="34"/>
                  </a:lnTo>
                  <a:lnTo>
                    <a:pt x="620" y="39"/>
                  </a:lnTo>
                  <a:lnTo>
                    <a:pt x="614" y="48"/>
                  </a:lnTo>
                  <a:lnTo>
                    <a:pt x="608" y="63"/>
                  </a:lnTo>
                  <a:lnTo>
                    <a:pt x="601" y="80"/>
                  </a:lnTo>
                  <a:lnTo>
                    <a:pt x="593" y="97"/>
                  </a:lnTo>
                  <a:lnTo>
                    <a:pt x="587" y="111"/>
                  </a:lnTo>
                  <a:lnTo>
                    <a:pt x="583" y="123"/>
                  </a:lnTo>
                  <a:lnTo>
                    <a:pt x="583" y="136"/>
                  </a:lnTo>
                  <a:lnTo>
                    <a:pt x="588" y="149"/>
                  </a:lnTo>
                  <a:lnTo>
                    <a:pt x="595" y="159"/>
                  </a:lnTo>
                  <a:lnTo>
                    <a:pt x="608" y="170"/>
                  </a:lnTo>
                  <a:lnTo>
                    <a:pt x="620" y="183"/>
                  </a:lnTo>
                  <a:lnTo>
                    <a:pt x="634" y="198"/>
                  </a:lnTo>
                  <a:lnTo>
                    <a:pt x="646" y="211"/>
                  </a:lnTo>
                  <a:lnTo>
                    <a:pt x="659" y="226"/>
                  </a:lnTo>
                  <a:lnTo>
                    <a:pt x="667" y="238"/>
                  </a:lnTo>
                  <a:lnTo>
                    <a:pt x="673" y="249"/>
                  </a:lnTo>
                  <a:lnTo>
                    <a:pt x="679" y="261"/>
                  </a:lnTo>
                  <a:lnTo>
                    <a:pt x="683" y="274"/>
                  </a:lnTo>
                  <a:lnTo>
                    <a:pt x="650" y="303"/>
                  </a:lnTo>
                  <a:close/>
                </a:path>
              </a:pathLst>
            </a:custGeom>
            <a:solidFill>
              <a:srgbClr val="FFFFFF"/>
            </a:solidFill>
            <a:ln w="0">
              <a:solidFill>
                <a:srgbClr val="FFFFFF"/>
              </a:solidFill>
              <a:round/>
              <a:headEnd/>
              <a:tailEnd/>
            </a:ln>
          </p:spPr>
          <p:txBody>
            <a:bodyPr/>
            <a:lstStyle/>
            <a:p>
              <a:endParaRPr lang="ru-RU"/>
            </a:p>
          </p:txBody>
        </p:sp>
        <p:sp>
          <p:nvSpPr>
            <p:cNvPr id="26225" name="Freeform 29"/>
            <p:cNvSpPr>
              <a:spLocks/>
            </p:cNvSpPr>
            <p:nvPr/>
          </p:nvSpPr>
          <p:spPr bwMode="auto">
            <a:xfrm>
              <a:off x="3019" y="2683"/>
              <a:ext cx="5" cy="12"/>
            </a:xfrm>
            <a:custGeom>
              <a:avLst/>
              <a:gdLst>
                <a:gd name="T0" fmla="*/ 5 w 15"/>
                <a:gd name="T1" fmla="*/ 12 h 38"/>
                <a:gd name="T2" fmla="*/ 3 w 15"/>
                <a:gd name="T3" fmla="*/ 8 h 38"/>
                <a:gd name="T4" fmla="*/ 1 w 15"/>
                <a:gd name="T5" fmla="*/ 5 h 38"/>
                <a:gd name="T6" fmla="*/ 0 w 15"/>
                <a:gd name="T7" fmla="*/ 3 h 38"/>
                <a:gd name="T8" fmla="*/ 0 w 15"/>
                <a:gd name="T9" fmla="*/ 0 h 38"/>
                <a:gd name="T10" fmla="*/ 0 60000 65536"/>
                <a:gd name="T11" fmla="*/ 0 60000 65536"/>
                <a:gd name="T12" fmla="*/ 0 60000 65536"/>
                <a:gd name="T13" fmla="*/ 0 60000 65536"/>
                <a:gd name="T14" fmla="*/ 0 60000 65536"/>
                <a:gd name="T15" fmla="*/ 0 w 15"/>
                <a:gd name="T16" fmla="*/ 0 h 38"/>
                <a:gd name="T17" fmla="*/ 15 w 15"/>
                <a:gd name="T18" fmla="*/ 38 h 38"/>
              </a:gdLst>
              <a:ahLst/>
              <a:cxnLst>
                <a:cxn ang="T10">
                  <a:pos x="T0" y="T1"/>
                </a:cxn>
                <a:cxn ang="T11">
                  <a:pos x="T2" y="T3"/>
                </a:cxn>
                <a:cxn ang="T12">
                  <a:pos x="T4" y="T5"/>
                </a:cxn>
                <a:cxn ang="T13">
                  <a:pos x="T6" y="T7"/>
                </a:cxn>
                <a:cxn ang="T14">
                  <a:pos x="T8" y="T9"/>
                </a:cxn>
              </a:cxnLst>
              <a:rect l="T15" t="T16" r="T17" b="T18"/>
              <a:pathLst>
                <a:path w="15" h="38">
                  <a:moveTo>
                    <a:pt x="15" y="38"/>
                  </a:moveTo>
                  <a:lnTo>
                    <a:pt x="9" y="25"/>
                  </a:lnTo>
                  <a:lnTo>
                    <a:pt x="3" y="16"/>
                  </a:lnTo>
                  <a:lnTo>
                    <a:pt x="0" y="9"/>
                  </a:lnTo>
                  <a:lnTo>
                    <a:pt x="0" y="0"/>
                  </a:lnTo>
                </a:path>
              </a:pathLst>
            </a:custGeom>
            <a:noFill/>
            <a:ln w="0">
              <a:solidFill>
                <a:srgbClr val="000000"/>
              </a:solidFill>
              <a:round/>
              <a:headEnd/>
              <a:tailEnd/>
            </a:ln>
          </p:spPr>
          <p:txBody>
            <a:bodyPr/>
            <a:lstStyle/>
            <a:p>
              <a:endParaRPr lang="ru-RU"/>
            </a:p>
          </p:txBody>
        </p:sp>
        <p:sp>
          <p:nvSpPr>
            <p:cNvPr id="26226" name="Freeform 30"/>
            <p:cNvSpPr>
              <a:spLocks/>
            </p:cNvSpPr>
            <p:nvPr/>
          </p:nvSpPr>
          <p:spPr bwMode="auto">
            <a:xfrm>
              <a:off x="2830" y="2533"/>
              <a:ext cx="69" cy="36"/>
            </a:xfrm>
            <a:custGeom>
              <a:avLst/>
              <a:gdLst>
                <a:gd name="T0" fmla="*/ 0 w 208"/>
                <a:gd name="T1" fmla="*/ 7 h 110"/>
                <a:gd name="T2" fmla="*/ 0 w 208"/>
                <a:gd name="T3" fmla="*/ 9 h 110"/>
                <a:gd name="T4" fmla="*/ 0 w 208"/>
                <a:gd name="T5" fmla="*/ 14 h 110"/>
                <a:gd name="T6" fmla="*/ 1 w 208"/>
                <a:gd name="T7" fmla="*/ 18 h 110"/>
                <a:gd name="T8" fmla="*/ 3 w 208"/>
                <a:gd name="T9" fmla="*/ 22 h 110"/>
                <a:gd name="T10" fmla="*/ 7 w 208"/>
                <a:gd name="T11" fmla="*/ 26 h 110"/>
                <a:gd name="T12" fmla="*/ 11 w 208"/>
                <a:gd name="T13" fmla="*/ 30 h 110"/>
                <a:gd name="T14" fmla="*/ 16 w 208"/>
                <a:gd name="T15" fmla="*/ 33 h 110"/>
                <a:gd name="T16" fmla="*/ 21 w 208"/>
                <a:gd name="T17" fmla="*/ 35 h 110"/>
                <a:gd name="T18" fmla="*/ 26 w 208"/>
                <a:gd name="T19" fmla="*/ 36 h 110"/>
                <a:gd name="T20" fmla="*/ 32 w 208"/>
                <a:gd name="T21" fmla="*/ 34 h 110"/>
                <a:gd name="T22" fmla="*/ 37 w 208"/>
                <a:gd name="T23" fmla="*/ 32 h 110"/>
                <a:gd name="T24" fmla="*/ 44 w 208"/>
                <a:gd name="T25" fmla="*/ 30 h 110"/>
                <a:gd name="T26" fmla="*/ 52 w 208"/>
                <a:gd name="T27" fmla="*/ 29 h 110"/>
                <a:gd name="T28" fmla="*/ 56 w 208"/>
                <a:gd name="T29" fmla="*/ 29 h 110"/>
                <a:gd name="T30" fmla="*/ 62 w 208"/>
                <a:gd name="T31" fmla="*/ 29 h 110"/>
                <a:gd name="T32" fmla="*/ 69 w 208"/>
                <a:gd name="T33" fmla="*/ 30 h 110"/>
                <a:gd name="T34" fmla="*/ 62 w 208"/>
                <a:gd name="T35" fmla="*/ 25 h 110"/>
                <a:gd name="T36" fmla="*/ 58 w 208"/>
                <a:gd name="T37" fmla="*/ 22 h 110"/>
                <a:gd name="T38" fmla="*/ 53 w 208"/>
                <a:gd name="T39" fmla="*/ 19 h 110"/>
                <a:gd name="T40" fmla="*/ 48 w 208"/>
                <a:gd name="T41" fmla="*/ 18 h 110"/>
                <a:gd name="T42" fmla="*/ 45 w 208"/>
                <a:gd name="T43" fmla="*/ 16 h 110"/>
                <a:gd name="T44" fmla="*/ 44 w 208"/>
                <a:gd name="T45" fmla="*/ 15 h 110"/>
                <a:gd name="T46" fmla="*/ 43 w 208"/>
                <a:gd name="T47" fmla="*/ 13 h 110"/>
                <a:gd name="T48" fmla="*/ 41 w 208"/>
                <a:gd name="T49" fmla="*/ 10 h 110"/>
                <a:gd name="T50" fmla="*/ 40 w 208"/>
                <a:gd name="T51" fmla="*/ 7 h 110"/>
                <a:gd name="T52" fmla="*/ 38 w 208"/>
                <a:gd name="T53" fmla="*/ 4 h 110"/>
                <a:gd name="T54" fmla="*/ 36 w 208"/>
                <a:gd name="T55" fmla="*/ 0 h 11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8"/>
                <a:gd name="T85" fmla="*/ 0 h 110"/>
                <a:gd name="T86" fmla="*/ 208 w 208"/>
                <a:gd name="T87" fmla="*/ 110 h 11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8" h="110">
                  <a:moveTo>
                    <a:pt x="0" y="20"/>
                  </a:moveTo>
                  <a:lnTo>
                    <a:pt x="0" y="27"/>
                  </a:lnTo>
                  <a:lnTo>
                    <a:pt x="0" y="42"/>
                  </a:lnTo>
                  <a:lnTo>
                    <a:pt x="4" y="56"/>
                  </a:lnTo>
                  <a:lnTo>
                    <a:pt x="10" y="68"/>
                  </a:lnTo>
                  <a:lnTo>
                    <a:pt x="21" y="80"/>
                  </a:lnTo>
                  <a:lnTo>
                    <a:pt x="33" y="91"/>
                  </a:lnTo>
                  <a:lnTo>
                    <a:pt x="49" y="100"/>
                  </a:lnTo>
                  <a:lnTo>
                    <a:pt x="64" y="108"/>
                  </a:lnTo>
                  <a:lnTo>
                    <a:pt x="78" y="110"/>
                  </a:lnTo>
                  <a:lnTo>
                    <a:pt x="95" y="104"/>
                  </a:lnTo>
                  <a:lnTo>
                    <a:pt x="112" y="98"/>
                  </a:lnTo>
                  <a:lnTo>
                    <a:pt x="133" y="92"/>
                  </a:lnTo>
                  <a:lnTo>
                    <a:pt x="157" y="88"/>
                  </a:lnTo>
                  <a:lnTo>
                    <a:pt x="170" y="88"/>
                  </a:lnTo>
                  <a:lnTo>
                    <a:pt x="187" y="89"/>
                  </a:lnTo>
                  <a:lnTo>
                    <a:pt x="208" y="92"/>
                  </a:lnTo>
                  <a:lnTo>
                    <a:pt x="187" y="76"/>
                  </a:lnTo>
                  <a:lnTo>
                    <a:pt x="175" y="67"/>
                  </a:lnTo>
                  <a:lnTo>
                    <a:pt x="159" y="59"/>
                  </a:lnTo>
                  <a:lnTo>
                    <a:pt x="145" y="54"/>
                  </a:lnTo>
                  <a:lnTo>
                    <a:pt x="137" y="48"/>
                  </a:lnTo>
                  <a:lnTo>
                    <a:pt x="132" y="45"/>
                  </a:lnTo>
                  <a:lnTo>
                    <a:pt x="130" y="41"/>
                  </a:lnTo>
                  <a:lnTo>
                    <a:pt x="124" y="32"/>
                  </a:lnTo>
                  <a:lnTo>
                    <a:pt x="120" y="20"/>
                  </a:lnTo>
                  <a:lnTo>
                    <a:pt x="115" y="12"/>
                  </a:lnTo>
                  <a:lnTo>
                    <a:pt x="108" y="0"/>
                  </a:lnTo>
                </a:path>
              </a:pathLst>
            </a:custGeom>
            <a:noFill/>
            <a:ln w="0">
              <a:solidFill>
                <a:srgbClr val="000000"/>
              </a:solidFill>
              <a:round/>
              <a:headEnd/>
              <a:tailEnd/>
            </a:ln>
          </p:spPr>
          <p:txBody>
            <a:bodyPr/>
            <a:lstStyle/>
            <a:p>
              <a:endParaRPr lang="ru-RU"/>
            </a:p>
          </p:txBody>
        </p:sp>
        <p:sp>
          <p:nvSpPr>
            <p:cNvPr id="26227" name="Freeform 31"/>
            <p:cNvSpPr>
              <a:spLocks/>
            </p:cNvSpPr>
            <p:nvPr/>
          </p:nvSpPr>
          <p:spPr bwMode="auto">
            <a:xfrm>
              <a:off x="2815" y="2538"/>
              <a:ext cx="30" cy="32"/>
            </a:xfrm>
            <a:custGeom>
              <a:avLst/>
              <a:gdLst>
                <a:gd name="T0" fmla="*/ 12 w 90"/>
                <a:gd name="T1" fmla="*/ 1 h 97"/>
                <a:gd name="T2" fmla="*/ 12 w 90"/>
                <a:gd name="T3" fmla="*/ 5 h 97"/>
                <a:gd name="T4" fmla="*/ 12 w 90"/>
                <a:gd name="T5" fmla="*/ 8 h 97"/>
                <a:gd name="T6" fmla="*/ 13 w 90"/>
                <a:gd name="T7" fmla="*/ 14 h 97"/>
                <a:gd name="T8" fmla="*/ 15 w 90"/>
                <a:gd name="T9" fmla="*/ 17 h 97"/>
                <a:gd name="T10" fmla="*/ 18 w 90"/>
                <a:gd name="T11" fmla="*/ 22 h 97"/>
                <a:gd name="T12" fmla="*/ 21 w 90"/>
                <a:gd name="T13" fmla="*/ 25 h 97"/>
                <a:gd name="T14" fmla="*/ 26 w 90"/>
                <a:gd name="T15" fmla="*/ 29 h 97"/>
                <a:gd name="T16" fmla="*/ 30 w 90"/>
                <a:gd name="T17" fmla="*/ 32 h 97"/>
                <a:gd name="T18" fmla="*/ 26 w 90"/>
                <a:gd name="T19" fmla="*/ 32 h 97"/>
                <a:gd name="T20" fmla="*/ 20 w 90"/>
                <a:gd name="T21" fmla="*/ 31 h 97"/>
                <a:gd name="T22" fmla="*/ 15 w 90"/>
                <a:gd name="T23" fmla="*/ 30 h 97"/>
                <a:gd name="T24" fmla="*/ 11 w 90"/>
                <a:gd name="T25" fmla="*/ 28 h 97"/>
                <a:gd name="T26" fmla="*/ 7 w 90"/>
                <a:gd name="T27" fmla="*/ 26 h 97"/>
                <a:gd name="T28" fmla="*/ 5 w 90"/>
                <a:gd name="T29" fmla="*/ 24 h 97"/>
                <a:gd name="T30" fmla="*/ 2 w 90"/>
                <a:gd name="T31" fmla="*/ 21 h 97"/>
                <a:gd name="T32" fmla="*/ 1 w 90"/>
                <a:gd name="T33" fmla="*/ 16 h 97"/>
                <a:gd name="T34" fmla="*/ 0 w 90"/>
                <a:gd name="T35" fmla="*/ 11 h 97"/>
                <a:gd name="T36" fmla="*/ 0 w 90"/>
                <a:gd name="T37" fmla="*/ 4 h 97"/>
                <a:gd name="T38" fmla="*/ 0 w 90"/>
                <a:gd name="T39" fmla="*/ 0 h 9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0"/>
                <a:gd name="T61" fmla="*/ 0 h 97"/>
                <a:gd name="T62" fmla="*/ 90 w 90"/>
                <a:gd name="T63" fmla="*/ 97 h 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0" h="97">
                  <a:moveTo>
                    <a:pt x="37" y="4"/>
                  </a:moveTo>
                  <a:lnTo>
                    <a:pt x="35" y="14"/>
                  </a:lnTo>
                  <a:lnTo>
                    <a:pt x="37" y="25"/>
                  </a:lnTo>
                  <a:lnTo>
                    <a:pt x="40" y="41"/>
                  </a:lnTo>
                  <a:lnTo>
                    <a:pt x="44" y="52"/>
                  </a:lnTo>
                  <a:lnTo>
                    <a:pt x="53" y="66"/>
                  </a:lnTo>
                  <a:lnTo>
                    <a:pt x="63" y="77"/>
                  </a:lnTo>
                  <a:lnTo>
                    <a:pt x="78" y="88"/>
                  </a:lnTo>
                  <a:lnTo>
                    <a:pt x="90" y="97"/>
                  </a:lnTo>
                  <a:lnTo>
                    <a:pt x="78" y="97"/>
                  </a:lnTo>
                  <a:lnTo>
                    <a:pt x="61" y="94"/>
                  </a:lnTo>
                  <a:lnTo>
                    <a:pt x="45" y="90"/>
                  </a:lnTo>
                  <a:lnTo>
                    <a:pt x="32" y="85"/>
                  </a:lnTo>
                  <a:lnTo>
                    <a:pt x="21" y="78"/>
                  </a:lnTo>
                  <a:lnTo>
                    <a:pt x="14" y="73"/>
                  </a:lnTo>
                  <a:lnTo>
                    <a:pt x="7" y="64"/>
                  </a:lnTo>
                  <a:lnTo>
                    <a:pt x="3" y="49"/>
                  </a:lnTo>
                  <a:lnTo>
                    <a:pt x="0" y="32"/>
                  </a:lnTo>
                  <a:lnTo>
                    <a:pt x="0" y="13"/>
                  </a:lnTo>
                  <a:lnTo>
                    <a:pt x="1" y="0"/>
                  </a:lnTo>
                </a:path>
              </a:pathLst>
            </a:custGeom>
            <a:noFill/>
            <a:ln w="0">
              <a:solidFill>
                <a:srgbClr val="000000"/>
              </a:solidFill>
              <a:round/>
              <a:headEnd/>
              <a:tailEnd/>
            </a:ln>
          </p:spPr>
          <p:txBody>
            <a:bodyPr/>
            <a:lstStyle/>
            <a:p>
              <a:endParaRPr lang="ru-RU"/>
            </a:p>
          </p:txBody>
        </p:sp>
        <p:sp>
          <p:nvSpPr>
            <p:cNvPr id="26228" name="Freeform 32"/>
            <p:cNvSpPr>
              <a:spLocks/>
            </p:cNvSpPr>
            <p:nvPr/>
          </p:nvSpPr>
          <p:spPr bwMode="auto">
            <a:xfrm>
              <a:off x="2785" y="2538"/>
              <a:ext cx="28" cy="24"/>
            </a:xfrm>
            <a:custGeom>
              <a:avLst/>
              <a:gdLst>
                <a:gd name="T0" fmla="*/ 28 w 84"/>
                <a:gd name="T1" fmla="*/ 0 h 72"/>
                <a:gd name="T2" fmla="*/ 28 w 84"/>
                <a:gd name="T3" fmla="*/ 5 h 72"/>
                <a:gd name="T4" fmla="*/ 28 w 84"/>
                <a:gd name="T5" fmla="*/ 10 h 72"/>
                <a:gd name="T6" fmla="*/ 28 w 84"/>
                <a:gd name="T7" fmla="*/ 16 h 72"/>
                <a:gd name="T8" fmla="*/ 28 w 84"/>
                <a:gd name="T9" fmla="*/ 20 h 72"/>
                <a:gd name="T10" fmla="*/ 28 w 84"/>
                <a:gd name="T11" fmla="*/ 24 h 72"/>
                <a:gd name="T12" fmla="*/ 26 w 84"/>
                <a:gd name="T13" fmla="*/ 23 h 72"/>
                <a:gd name="T14" fmla="*/ 21 w 84"/>
                <a:gd name="T15" fmla="*/ 22 h 72"/>
                <a:gd name="T16" fmla="*/ 13 w 84"/>
                <a:gd name="T17" fmla="*/ 20 h 72"/>
                <a:gd name="T18" fmla="*/ 6 w 84"/>
                <a:gd name="T19" fmla="*/ 17 h 72"/>
                <a:gd name="T20" fmla="*/ 3 w 84"/>
                <a:gd name="T21" fmla="*/ 16 h 72"/>
                <a:gd name="T22" fmla="*/ 1 w 84"/>
                <a:gd name="T23" fmla="*/ 14 h 72"/>
                <a:gd name="T24" fmla="*/ 0 w 84"/>
                <a:gd name="T25" fmla="*/ 1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2"/>
                <a:gd name="T41" fmla="*/ 84 w 8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2">
                  <a:moveTo>
                    <a:pt x="84" y="0"/>
                  </a:moveTo>
                  <a:lnTo>
                    <a:pt x="84" y="14"/>
                  </a:lnTo>
                  <a:lnTo>
                    <a:pt x="84" y="31"/>
                  </a:lnTo>
                  <a:lnTo>
                    <a:pt x="84" y="48"/>
                  </a:lnTo>
                  <a:lnTo>
                    <a:pt x="84" y="61"/>
                  </a:lnTo>
                  <a:lnTo>
                    <a:pt x="84" y="72"/>
                  </a:lnTo>
                  <a:lnTo>
                    <a:pt x="79" y="70"/>
                  </a:lnTo>
                  <a:lnTo>
                    <a:pt x="63" y="66"/>
                  </a:lnTo>
                  <a:lnTo>
                    <a:pt x="39" y="59"/>
                  </a:lnTo>
                  <a:lnTo>
                    <a:pt x="17" y="52"/>
                  </a:lnTo>
                  <a:lnTo>
                    <a:pt x="8" y="49"/>
                  </a:lnTo>
                  <a:lnTo>
                    <a:pt x="4" y="41"/>
                  </a:lnTo>
                  <a:lnTo>
                    <a:pt x="0" y="31"/>
                  </a:lnTo>
                </a:path>
              </a:pathLst>
            </a:custGeom>
            <a:noFill/>
            <a:ln w="0">
              <a:solidFill>
                <a:srgbClr val="000000"/>
              </a:solidFill>
              <a:round/>
              <a:headEnd/>
              <a:tailEnd/>
            </a:ln>
          </p:spPr>
          <p:txBody>
            <a:bodyPr/>
            <a:lstStyle/>
            <a:p>
              <a:endParaRPr lang="ru-RU"/>
            </a:p>
          </p:txBody>
        </p:sp>
        <p:sp>
          <p:nvSpPr>
            <p:cNvPr id="26229" name="Freeform 33"/>
            <p:cNvSpPr>
              <a:spLocks/>
            </p:cNvSpPr>
            <p:nvPr/>
          </p:nvSpPr>
          <p:spPr bwMode="auto">
            <a:xfrm>
              <a:off x="2868" y="2532"/>
              <a:ext cx="38" cy="31"/>
            </a:xfrm>
            <a:custGeom>
              <a:avLst/>
              <a:gdLst>
                <a:gd name="T0" fmla="*/ 0 w 114"/>
                <a:gd name="T1" fmla="*/ 0 h 94"/>
                <a:gd name="T2" fmla="*/ 3 w 114"/>
                <a:gd name="T3" fmla="*/ 3 h 94"/>
                <a:gd name="T4" fmla="*/ 4 w 114"/>
                <a:gd name="T5" fmla="*/ 7 h 94"/>
                <a:gd name="T6" fmla="*/ 6 w 114"/>
                <a:gd name="T7" fmla="*/ 9 h 94"/>
                <a:gd name="T8" fmla="*/ 7 w 114"/>
                <a:gd name="T9" fmla="*/ 12 h 94"/>
                <a:gd name="T10" fmla="*/ 9 w 114"/>
                <a:gd name="T11" fmla="*/ 15 h 94"/>
                <a:gd name="T12" fmla="*/ 13 w 114"/>
                <a:gd name="T13" fmla="*/ 16 h 94"/>
                <a:gd name="T14" fmla="*/ 18 w 114"/>
                <a:gd name="T15" fmla="*/ 19 h 94"/>
                <a:gd name="T16" fmla="*/ 24 w 114"/>
                <a:gd name="T17" fmla="*/ 21 h 94"/>
                <a:gd name="T18" fmla="*/ 29 w 114"/>
                <a:gd name="T19" fmla="*/ 24 h 94"/>
                <a:gd name="T20" fmla="*/ 33 w 114"/>
                <a:gd name="T21" fmla="*/ 27 h 94"/>
                <a:gd name="T22" fmla="*/ 38 w 114"/>
                <a:gd name="T23" fmla="*/ 31 h 94"/>
                <a:gd name="T24" fmla="*/ 37 w 114"/>
                <a:gd name="T25" fmla="*/ 26 h 94"/>
                <a:gd name="T26" fmla="*/ 36 w 114"/>
                <a:gd name="T27" fmla="*/ 21 h 94"/>
                <a:gd name="T28" fmla="*/ 37 w 114"/>
                <a:gd name="T29" fmla="*/ 18 h 94"/>
                <a:gd name="T30" fmla="*/ 38 w 114"/>
                <a:gd name="T31" fmla="*/ 13 h 94"/>
                <a:gd name="T32" fmla="*/ 38 w 114"/>
                <a:gd name="T33" fmla="*/ 9 h 94"/>
                <a:gd name="T34" fmla="*/ 38 w 114"/>
                <a:gd name="T35" fmla="*/ 7 h 9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4"/>
                <a:gd name="T55" fmla="*/ 0 h 94"/>
                <a:gd name="T56" fmla="*/ 114 w 114"/>
                <a:gd name="T57" fmla="*/ 94 h 9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4" h="94">
                  <a:moveTo>
                    <a:pt x="0" y="0"/>
                  </a:moveTo>
                  <a:lnTo>
                    <a:pt x="8" y="10"/>
                  </a:lnTo>
                  <a:lnTo>
                    <a:pt x="12" y="20"/>
                  </a:lnTo>
                  <a:lnTo>
                    <a:pt x="17" y="27"/>
                  </a:lnTo>
                  <a:lnTo>
                    <a:pt x="20" y="35"/>
                  </a:lnTo>
                  <a:lnTo>
                    <a:pt x="28" y="44"/>
                  </a:lnTo>
                  <a:lnTo>
                    <a:pt x="38" y="49"/>
                  </a:lnTo>
                  <a:lnTo>
                    <a:pt x="53" y="57"/>
                  </a:lnTo>
                  <a:lnTo>
                    <a:pt x="71" y="63"/>
                  </a:lnTo>
                  <a:lnTo>
                    <a:pt x="86" y="74"/>
                  </a:lnTo>
                  <a:lnTo>
                    <a:pt x="99" y="82"/>
                  </a:lnTo>
                  <a:lnTo>
                    <a:pt x="114" y="94"/>
                  </a:lnTo>
                  <a:lnTo>
                    <a:pt x="111" y="78"/>
                  </a:lnTo>
                  <a:lnTo>
                    <a:pt x="109" y="65"/>
                  </a:lnTo>
                  <a:lnTo>
                    <a:pt x="111" y="54"/>
                  </a:lnTo>
                  <a:lnTo>
                    <a:pt x="113" y="40"/>
                  </a:lnTo>
                  <a:lnTo>
                    <a:pt x="114" y="28"/>
                  </a:lnTo>
                  <a:lnTo>
                    <a:pt x="113" y="20"/>
                  </a:lnTo>
                </a:path>
              </a:pathLst>
            </a:custGeom>
            <a:noFill/>
            <a:ln w="0">
              <a:solidFill>
                <a:srgbClr val="000000"/>
              </a:solidFill>
              <a:round/>
              <a:headEnd/>
              <a:tailEnd/>
            </a:ln>
          </p:spPr>
          <p:txBody>
            <a:bodyPr/>
            <a:lstStyle/>
            <a:p>
              <a:endParaRPr lang="ru-RU"/>
            </a:p>
          </p:txBody>
        </p:sp>
        <p:sp>
          <p:nvSpPr>
            <p:cNvPr id="26230" name="Freeform 34"/>
            <p:cNvSpPr>
              <a:spLocks/>
            </p:cNvSpPr>
            <p:nvPr/>
          </p:nvSpPr>
          <p:spPr bwMode="auto">
            <a:xfrm>
              <a:off x="2963" y="2543"/>
              <a:ext cx="22" cy="20"/>
            </a:xfrm>
            <a:custGeom>
              <a:avLst/>
              <a:gdLst>
                <a:gd name="T0" fmla="*/ 22 w 66"/>
                <a:gd name="T1" fmla="*/ 0 h 62"/>
                <a:gd name="T2" fmla="*/ 20 w 66"/>
                <a:gd name="T3" fmla="*/ 3 h 62"/>
                <a:gd name="T4" fmla="*/ 19 w 66"/>
                <a:gd name="T5" fmla="*/ 6 h 62"/>
                <a:gd name="T6" fmla="*/ 17 w 66"/>
                <a:gd name="T7" fmla="*/ 12 h 62"/>
                <a:gd name="T8" fmla="*/ 14 w 66"/>
                <a:gd name="T9" fmla="*/ 16 h 62"/>
                <a:gd name="T10" fmla="*/ 12 w 66"/>
                <a:gd name="T11" fmla="*/ 20 h 62"/>
                <a:gd name="T12" fmla="*/ 12 w 66"/>
                <a:gd name="T13" fmla="*/ 15 h 62"/>
                <a:gd name="T14" fmla="*/ 12 w 66"/>
                <a:gd name="T15" fmla="*/ 11 h 62"/>
                <a:gd name="T16" fmla="*/ 9 w 66"/>
                <a:gd name="T17" fmla="*/ 8 h 62"/>
                <a:gd name="T18" fmla="*/ 7 w 66"/>
                <a:gd name="T19" fmla="*/ 5 h 62"/>
                <a:gd name="T20" fmla="*/ 3 w 66"/>
                <a:gd name="T21" fmla="*/ 3 h 62"/>
                <a:gd name="T22" fmla="*/ 0 w 66"/>
                <a:gd name="T23" fmla="*/ 0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62"/>
                <a:gd name="T38" fmla="*/ 66 w 66"/>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62">
                  <a:moveTo>
                    <a:pt x="66" y="0"/>
                  </a:moveTo>
                  <a:lnTo>
                    <a:pt x="61" y="10"/>
                  </a:lnTo>
                  <a:lnTo>
                    <a:pt x="57" y="20"/>
                  </a:lnTo>
                  <a:lnTo>
                    <a:pt x="51" y="36"/>
                  </a:lnTo>
                  <a:lnTo>
                    <a:pt x="43" y="50"/>
                  </a:lnTo>
                  <a:lnTo>
                    <a:pt x="37" y="62"/>
                  </a:lnTo>
                  <a:lnTo>
                    <a:pt x="37" y="45"/>
                  </a:lnTo>
                  <a:lnTo>
                    <a:pt x="35" y="35"/>
                  </a:lnTo>
                  <a:lnTo>
                    <a:pt x="27" y="25"/>
                  </a:lnTo>
                  <a:lnTo>
                    <a:pt x="20" y="17"/>
                  </a:lnTo>
                  <a:lnTo>
                    <a:pt x="9" y="10"/>
                  </a:lnTo>
                  <a:lnTo>
                    <a:pt x="0" y="0"/>
                  </a:lnTo>
                </a:path>
              </a:pathLst>
            </a:custGeom>
            <a:noFill/>
            <a:ln w="0">
              <a:solidFill>
                <a:srgbClr val="000000"/>
              </a:solidFill>
              <a:round/>
              <a:headEnd/>
              <a:tailEnd/>
            </a:ln>
          </p:spPr>
          <p:txBody>
            <a:bodyPr/>
            <a:lstStyle/>
            <a:p>
              <a:endParaRPr lang="ru-RU"/>
            </a:p>
          </p:txBody>
        </p:sp>
        <p:sp>
          <p:nvSpPr>
            <p:cNvPr id="26231" name="Freeform 35"/>
            <p:cNvSpPr>
              <a:spLocks/>
            </p:cNvSpPr>
            <p:nvPr/>
          </p:nvSpPr>
          <p:spPr bwMode="auto">
            <a:xfrm>
              <a:off x="2909" y="2540"/>
              <a:ext cx="81" cy="64"/>
            </a:xfrm>
            <a:custGeom>
              <a:avLst/>
              <a:gdLst>
                <a:gd name="T0" fmla="*/ 51 w 244"/>
                <a:gd name="T1" fmla="*/ 4 h 192"/>
                <a:gd name="T2" fmla="*/ 56 w 244"/>
                <a:gd name="T3" fmla="*/ 9 h 192"/>
                <a:gd name="T4" fmla="*/ 61 w 244"/>
                <a:gd name="T5" fmla="*/ 12 h 192"/>
                <a:gd name="T6" fmla="*/ 62 w 244"/>
                <a:gd name="T7" fmla="*/ 14 h 192"/>
                <a:gd name="T8" fmla="*/ 63 w 244"/>
                <a:gd name="T9" fmla="*/ 17 h 192"/>
                <a:gd name="T10" fmla="*/ 63 w 244"/>
                <a:gd name="T11" fmla="*/ 20 h 192"/>
                <a:gd name="T12" fmla="*/ 63 w 244"/>
                <a:gd name="T13" fmla="*/ 22 h 192"/>
                <a:gd name="T14" fmla="*/ 61 w 244"/>
                <a:gd name="T15" fmla="*/ 26 h 192"/>
                <a:gd name="T16" fmla="*/ 60 w 244"/>
                <a:gd name="T17" fmla="*/ 32 h 192"/>
                <a:gd name="T18" fmla="*/ 61 w 244"/>
                <a:gd name="T19" fmla="*/ 37 h 192"/>
                <a:gd name="T20" fmla="*/ 63 w 244"/>
                <a:gd name="T21" fmla="*/ 41 h 192"/>
                <a:gd name="T22" fmla="*/ 65 w 244"/>
                <a:gd name="T23" fmla="*/ 45 h 192"/>
                <a:gd name="T24" fmla="*/ 68 w 244"/>
                <a:gd name="T25" fmla="*/ 48 h 192"/>
                <a:gd name="T26" fmla="*/ 72 w 244"/>
                <a:gd name="T27" fmla="*/ 51 h 192"/>
                <a:gd name="T28" fmla="*/ 77 w 244"/>
                <a:gd name="T29" fmla="*/ 56 h 192"/>
                <a:gd name="T30" fmla="*/ 79 w 244"/>
                <a:gd name="T31" fmla="*/ 60 h 192"/>
                <a:gd name="T32" fmla="*/ 81 w 244"/>
                <a:gd name="T33" fmla="*/ 63 h 192"/>
                <a:gd name="T34" fmla="*/ 81 w 244"/>
                <a:gd name="T35" fmla="*/ 64 h 192"/>
                <a:gd name="T36" fmla="*/ 77 w 244"/>
                <a:gd name="T37" fmla="*/ 61 h 192"/>
                <a:gd name="T38" fmla="*/ 69 w 244"/>
                <a:gd name="T39" fmla="*/ 57 h 192"/>
                <a:gd name="T40" fmla="*/ 62 w 244"/>
                <a:gd name="T41" fmla="*/ 54 h 192"/>
                <a:gd name="T42" fmla="*/ 54 w 244"/>
                <a:gd name="T43" fmla="*/ 50 h 192"/>
                <a:gd name="T44" fmla="*/ 44 w 244"/>
                <a:gd name="T45" fmla="*/ 47 h 192"/>
                <a:gd name="T46" fmla="*/ 41 w 244"/>
                <a:gd name="T47" fmla="*/ 46 h 192"/>
                <a:gd name="T48" fmla="*/ 39 w 244"/>
                <a:gd name="T49" fmla="*/ 45 h 192"/>
                <a:gd name="T50" fmla="*/ 36 w 244"/>
                <a:gd name="T51" fmla="*/ 42 h 192"/>
                <a:gd name="T52" fmla="*/ 34 w 244"/>
                <a:gd name="T53" fmla="*/ 40 h 192"/>
                <a:gd name="T54" fmla="*/ 26 w 244"/>
                <a:gd name="T55" fmla="*/ 37 h 192"/>
                <a:gd name="T56" fmla="*/ 16 w 244"/>
                <a:gd name="T57" fmla="*/ 34 h 192"/>
                <a:gd name="T58" fmla="*/ 11 w 244"/>
                <a:gd name="T59" fmla="*/ 32 h 192"/>
                <a:gd name="T60" fmla="*/ 7 w 244"/>
                <a:gd name="T61" fmla="*/ 30 h 192"/>
                <a:gd name="T62" fmla="*/ 4 w 244"/>
                <a:gd name="T63" fmla="*/ 26 h 192"/>
                <a:gd name="T64" fmla="*/ 2 w 244"/>
                <a:gd name="T65" fmla="*/ 21 h 192"/>
                <a:gd name="T66" fmla="*/ 0 w 244"/>
                <a:gd name="T67" fmla="*/ 16 h 192"/>
                <a:gd name="T68" fmla="*/ 0 w 244"/>
                <a:gd name="T69" fmla="*/ 11 h 192"/>
                <a:gd name="T70" fmla="*/ 1 w 244"/>
                <a:gd name="T71" fmla="*/ 6 h 192"/>
                <a:gd name="T72" fmla="*/ 2 w 244"/>
                <a:gd name="T73" fmla="*/ 1 h 192"/>
                <a:gd name="T74" fmla="*/ 2 w 244"/>
                <a:gd name="T75" fmla="*/ 0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4"/>
                <a:gd name="T115" fmla="*/ 0 h 192"/>
                <a:gd name="T116" fmla="*/ 244 w 244"/>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4" h="192">
                  <a:moveTo>
                    <a:pt x="154" y="11"/>
                  </a:moveTo>
                  <a:lnTo>
                    <a:pt x="169" y="26"/>
                  </a:lnTo>
                  <a:lnTo>
                    <a:pt x="183" y="37"/>
                  </a:lnTo>
                  <a:lnTo>
                    <a:pt x="188" y="43"/>
                  </a:lnTo>
                  <a:lnTo>
                    <a:pt x="191" y="52"/>
                  </a:lnTo>
                  <a:lnTo>
                    <a:pt x="190" y="59"/>
                  </a:lnTo>
                  <a:lnTo>
                    <a:pt x="189" y="67"/>
                  </a:lnTo>
                  <a:lnTo>
                    <a:pt x="184" y="79"/>
                  </a:lnTo>
                  <a:lnTo>
                    <a:pt x="182" y="95"/>
                  </a:lnTo>
                  <a:lnTo>
                    <a:pt x="183" y="111"/>
                  </a:lnTo>
                  <a:lnTo>
                    <a:pt x="189" y="124"/>
                  </a:lnTo>
                  <a:lnTo>
                    <a:pt x="197" y="135"/>
                  </a:lnTo>
                  <a:lnTo>
                    <a:pt x="206" y="144"/>
                  </a:lnTo>
                  <a:lnTo>
                    <a:pt x="218" y="154"/>
                  </a:lnTo>
                  <a:lnTo>
                    <a:pt x="232" y="167"/>
                  </a:lnTo>
                  <a:lnTo>
                    <a:pt x="239" y="179"/>
                  </a:lnTo>
                  <a:lnTo>
                    <a:pt x="244" y="188"/>
                  </a:lnTo>
                  <a:lnTo>
                    <a:pt x="244" y="192"/>
                  </a:lnTo>
                  <a:lnTo>
                    <a:pt x="232" y="182"/>
                  </a:lnTo>
                  <a:lnTo>
                    <a:pt x="207" y="170"/>
                  </a:lnTo>
                  <a:lnTo>
                    <a:pt x="188" y="161"/>
                  </a:lnTo>
                  <a:lnTo>
                    <a:pt x="163" y="151"/>
                  </a:lnTo>
                  <a:lnTo>
                    <a:pt x="132" y="142"/>
                  </a:lnTo>
                  <a:lnTo>
                    <a:pt x="124" y="138"/>
                  </a:lnTo>
                  <a:lnTo>
                    <a:pt x="116" y="134"/>
                  </a:lnTo>
                  <a:lnTo>
                    <a:pt x="109" y="126"/>
                  </a:lnTo>
                  <a:lnTo>
                    <a:pt x="101" y="121"/>
                  </a:lnTo>
                  <a:lnTo>
                    <a:pt x="78" y="111"/>
                  </a:lnTo>
                  <a:lnTo>
                    <a:pt x="47" y="102"/>
                  </a:lnTo>
                  <a:lnTo>
                    <a:pt x="32" y="95"/>
                  </a:lnTo>
                  <a:lnTo>
                    <a:pt x="20" y="89"/>
                  </a:lnTo>
                  <a:lnTo>
                    <a:pt x="12" y="79"/>
                  </a:lnTo>
                  <a:lnTo>
                    <a:pt x="5" y="63"/>
                  </a:lnTo>
                  <a:lnTo>
                    <a:pt x="0" y="47"/>
                  </a:lnTo>
                  <a:lnTo>
                    <a:pt x="0" y="34"/>
                  </a:lnTo>
                  <a:lnTo>
                    <a:pt x="3" y="18"/>
                  </a:lnTo>
                  <a:lnTo>
                    <a:pt x="5" y="4"/>
                  </a:lnTo>
                  <a:lnTo>
                    <a:pt x="5" y="0"/>
                  </a:lnTo>
                </a:path>
              </a:pathLst>
            </a:custGeom>
            <a:noFill/>
            <a:ln w="0">
              <a:solidFill>
                <a:srgbClr val="800000"/>
              </a:solidFill>
              <a:round/>
              <a:headEnd/>
              <a:tailEnd/>
            </a:ln>
          </p:spPr>
          <p:txBody>
            <a:bodyPr/>
            <a:lstStyle/>
            <a:p>
              <a:endParaRPr lang="ru-RU"/>
            </a:p>
          </p:txBody>
        </p:sp>
        <p:sp>
          <p:nvSpPr>
            <p:cNvPr id="26232" name="Freeform 36"/>
            <p:cNvSpPr>
              <a:spLocks/>
            </p:cNvSpPr>
            <p:nvPr/>
          </p:nvSpPr>
          <p:spPr bwMode="auto">
            <a:xfrm>
              <a:off x="3041" y="2533"/>
              <a:ext cx="51" cy="48"/>
            </a:xfrm>
            <a:custGeom>
              <a:avLst/>
              <a:gdLst>
                <a:gd name="T0" fmla="*/ 44 w 155"/>
                <a:gd name="T1" fmla="*/ 0 h 144"/>
                <a:gd name="T2" fmla="*/ 42 w 155"/>
                <a:gd name="T3" fmla="*/ 3 h 144"/>
                <a:gd name="T4" fmla="*/ 42 w 155"/>
                <a:gd name="T5" fmla="*/ 5 h 144"/>
                <a:gd name="T6" fmla="*/ 42 w 155"/>
                <a:gd name="T7" fmla="*/ 7 h 144"/>
                <a:gd name="T8" fmla="*/ 43 w 155"/>
                <a:gd name="T9" fmla="*/ 11 h 144"/>
                <a:gd name="T10" fmla="*/ 45 w 155"/>
                <a:gd name="T11" fmla="*/ 17 h 144"/>
                <a:gd name="T12" fmla="*/ 45 w 155"/>
                <a:gd name="T13" fmla="*/ 22 h 144"/>
                <a:gd name="T14" fmla="*/ 47 w 155"/>
                <a:gd name="T15" fmla="*/ 26 h 144"/>
                <a:gd name="T16" fmla="*/ 49 w 155"/>
                <a:gd name="T17" fmla="*/ 30 h 144"/>
                <a:gd name="T18" fmla="*/ 51 w 155"/>
                <a:gd name="T19" fmla="*/ 34 h 144"/>
                <a:gd name="T20" fmla="*/ 51 w 155"/>
                <a:gd name="T21" fmla="*/ 36 h 144"/>
                <a:gd name="T22" fmla="*/ 50 w 155"/>
                <a:gd name="T23" fmla="*/ 37 h 144"/>
                <a:gd name="T24" fmla="*/ 48 w 155"/>
                <a:gd name="T25" fmla="*/ 38 h 144"/>
                <a:gd name="T26" fmla="*/ 45 w 155"/>
                <a:gd name="T27" fmla="*/ 38 h 144"/>
                <a:gd name="T28" fmla="*/ 40 w 155"/>
                <a:gd name="T29" fmla="*/ 38 h 144"/>
                <a:gd name="T30" fmla="*/ 36 w 155"/>
                <a:gd name="T31" fmla="*/ 38 h 144"/>
                <a:gd name="T32" fmla="*/ 33 w 155"/>
                <a:gd name="T33" fmla="*/ 39 h 144"/>
                <a:gd name="T34" fmla="*/ 30 w 155"/>
                <a:gd name="T35" fmla="*/ 41 h 144"/>
                <a:gd name="T36" fmla="*/ 27 w 155"/>
                <a:gd name="T37" fmla="*/ 43 h 144"/>
                <a:gd name="T38" fmla="*/ 23 w 155"/>
                <a:gd name="T39" fmla="*/ 45 h 144"/>
                <a:gd name="T40" fmla="*/ 19 w 155"/>
                <a:gd name="T41" fmla="*/ 48 h 144"/>
                <a:gd name="T42" fmla="*/ 19 w 155"/>
                <a:gd name="T43" fmla="*/ 45 h 144"/>
                <a:gd name="T44" fmla="*/ 18 w 155"/>
                <a:gd name="T45" fmla="*/ 43 h 144"/>
                <a:gd name="T46" fmla="*/ 15 w 155"/>
                <a:gd name="T47" fmla="*/ 41 h 144"/>
                <a:gd name="T48" fmla="*/ 13 w 155"/>
                <a:gd name="T49" fmla="*/ 38 h 144"/>
                <a:gd name="T50" fmla="*/ 10 w 155"/>
                <a:gd name="T51" fmla="*/ 37 h 144"/>
                <a:gd name="T52" fmla="*/ 6 w 155"/>
                <a:gd name="T53" fmla="*/ 36 h 144"/>
                <a:gd name="T54" fmla="*/ 3 w 155"/>
                <a:gd name="T55" fmla="*/ 33 h 144"/>
                <a:gd name="T56" fmla="*/ 1 w 155"/>
                <a:gd name="T57" fmla="*/ 30 h 144"/>
                <a:gd name="T58" fmla="*/ 0 w 155"/>
                <a:gd name="T59" fmla="*/ 27 h 14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5"/>
                <a:gd name="T91" fmla="*/ 0 h 144"/>
                <a:gd name="T92" fmla="*/ 155 w 155"/>
                <a:gd name="T93" fmla="*/ 144 h 14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5" h="144">
                  <a:moveTo>
                    <a:pt x="133" y="0"/>
                  </a:moveTo>
                  <a:lnTo>
                    <a:pt x="129" y="8"/>
                  </a:lnTo>
                  <a:lnTo>
                    <a:pt x="129" y="14"/>
                  </a:lnTo>
                  <a:lnTo>
                    <a:pt x="129" y="21"/>
                  </a:lnTo>
                  <a:lnTo>
                    <a:pt x="132" y="34"/>
                  </a:lnTo>
                  <a:lnTo>
                    <a:pt x="136" y="51"/>
                  </a:lnTo>
                  <a:lnTo>
                    <a:pt x="137" y="66"/>
                  </a:lnTo>
                  <a:lnTo>
                    <a:pt x="144" y="78"/>
                  </a:lnTo>
                  <a:lnTo>
                    <a:pt x="149" y="90"/>
                  </a:lnTo>
                  <a:lnTo>
                    <a:pt x="155" y="101"/>
                  </a:lnTo>
                  <a:lnTo>
                    <a:pt x="155" y="107"/>
                  </a:lnTo>
                  <a:lnTo>
                    <a:pt x="152" y="110"/>
                  </a:lnTo>
                  <a:lnTo>
                    <a:pt x="146" y="113"/>
                  </a:lnTo>
                  <a:lnTo>
                    <a:pt x="136" y="115"/>
                  </a:lnTo>
                  <a:lnTo>
                    <a:pt x="121" y="114"/>
                  </a:lnTo>
                  <a:lnTo>
                    <a:pt x="108" y="115"/>
                  </a:lnTo>
                  <a:lnTo>
                    <a:pt x="101" y="118"/>
                  </a:lnTo>
                  <a:lnTo>
                    <a:pt x="91" y="123"/>
                  </a:lnTo>
                  <a:lnTo>
                    <a:pt x="82" y="130"/>
                  </a:lnTo>
                  <a:lnTo>
                    <a:pt x="71" y="136"/>
                  </a:lnTo>
                  <a:lnTo>
                    <a:pt x="58" y="144"/>
                  </a:lnTo>
                  <a:lnTo>
                    <a:pt x="57" y="135"/>
                  </a:lnTo>
                  <a:lnTo>
                    <a:pt x="54" y="128"/>
                  </a:lnTo>
                  <a:lnTo>
                    <a:pt x="47" y="122"/>
                  </a:lnTo>
                  <a:lnTo>
                    <a:pt x="39" y="115"/>
                  </a:lnTo>
                  <a:lnTo>
                    <a:pt x="29" y="112"/>
                  </a:lnTo>
                  <a:lnTo>
                    <a:pt x="18" y="107"/>
                  </a:lnTo>
                  <a:lnTo>
                    <a:pt x="10" y="98"/>
                  </a:lnTo>
                  <a:lnTo>
                    <a:pt x="3" y="89"/>
                  </a:lnTo>
                  <a:lnTo>
                    <a:pt x="0" y="80"/>
                  </a:lnTo>
                </a:path>
              </a:pathLst>
            </a:custGeom>
            <a:noFill/>
            <a:ln w="0">
              <a:solidFill>
                <a:srgbClr val="800000"/>
              </a:solidFill>
              <a:round/>
              <a:headEnd/>
              <a:tailEnd/>
            </a:ln>
          </p:spPr>
          <p:txBody>
            <a:bodyPr/>
            <a:lstStyle/>
            <a:p>
              <a:endParaRPr lang="ru-RU"/>
            </a:p>
          </p:txBody>
        </p:sp>
        <p:sp>
          <p:nvSpPr>
            <p:cNvPr id="26233" name="Freeform 37"/>
            <p:cNvSpPr>
              <a:spLocks/>
            </p:cNvSpPr>
            <p:nvPr/>
          </p:nvSpPr>
          <p:spPr bwMode="auto">
            <a:xfrm>
              <a:off x="3086" y="2534"/>
              <a:ext cx="34" cy="36"/>
            </a:xfrm>
            <a:custGeom>
              <a:avLst/>
              <a:gdLst>
                <a:gd name="T0" fmla="*/ 34 w 102"/>
                <a:gd name="T1" fmla="*/ 5 h 109"/>
                <a:gd name="T2" fmla="*/ 32 w 102"/>
                <a:gd name="T3" fmla="*/ 7 h 109"/>
                <a:gd name="T4" fmla="*/ 29 w 102"/>
                <a:gd name="T5" fmla="*/ 11 h 109"/>
                <a:gd name="T6" fmla="*/ 26 w 102"/>
                <a:gd name="T7" fmla="*/ 15 h 109"/>
                <a:gd name="T8" fmla="*/ 24 w 102"/>
                <a:gd name="T9" fmla="*/ 21 h 109"/>
                <a:gd name="T10" fmla="*/ 21 w 102"/>
                <a:gd name="T11" fmla="*/ 27 h 109"/>
                <a:gd name="T12" fmla="*/ 18 w 102"/>
                <a:gd name="T13" fmla="*/ 31 h 109"/>
                <a:gd name="T14" fmla="*/ 14 w 102"/>
                <a:gd name="T15" fmla="*/ 35 h 109"/>
                <a:gd name="T16" fmla="*/ 12 w 102"/>
                <a:gd name="T17" fmla="*/ 36 h 109"/>
                <a:gd name="T18" fmla="*/ 11 w 102"/>
                <a:gd name="T19" fmla="*/ 32 h 109"/>
                <a:gd name="T20" fmla="*/ 9 w 102"/>
                <a:gd name="T21" fmla="*/ 28 h 109"/>
                <a:gd name="T22" fmla="*/ 6 w 102"/>
                <a:gd name="T23" fmla="*/ 24 h 109"/>
                <a:gd name="T24" fmla="*/ 4 w 102"/>
                <a:gd name="T25" fmla="*/ 20 h 109"/>
                <a:gd name="T26" fmla="*/ 3 w 102"/>
                <a:gd name="T27" fmla="*/ 15 h 109"/>
                <a:gd name="T28" fmla="*/ 2 w 102"/>
                <a:gd name="T29" fmla="*/ 11 h 109"/>
                <a:gd name="T30" fmla="*/ 0 w 102"/>
                <a:gd name="T31" fmla="*/ 6 h 109"/>
                <a:gd name="T32" fmla="*/ 0 w 102"/>
                <a:gd name="T33" fmla="*/ 4 h 109"/>
                <a:gd name="T34" fmla="*/ 0 w 102"/>
                <a:gd name="T35" fmla="*/ 2 h 109"/>
                <a:gd name="T36" fmla="*/ 2 w 102"/>
                <a:gd name="T37" fmla="*/ 0 h 1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109"/>
                <a:gd name="T59" fmla="*/ 102 w 102"/>
                <a:gd name="T60" fmla="*/ 109 h 1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109">
                  <a:moveTo>
                    <a:pt x="102" y="15"/>
                  </a:moveTo>
                  <a:lnTo>
                    <a:pt x="95" y="21"/>
                  </a:lnTo>
                  <a:lnTo>
                    <a:pt x="86" y="32"/>
                  </a:lnTo>
                  <a:lnTo>
                    <a:pt x="77" y="45"/>
                  </a:lnTo>
                  <a:lnTo>
                    <a:pt x="71" y="63"/>
                  </a:lnTo>
                  <a:lnTo>
                    <a:pt x="62" y="81"/>
                  </a:lnTo>
                  <a:lnTo>
                    <a:pt x="54" y="95"/>
                  </a:lnTo>
                  <a:lnTo>
                    <a:pt x="43" y="105"/>
                  </a:lnTo>
                  <a:lnTo>
                    <a:pt x="35" y="109"/>
                  </a:lnTo>
                  <a:lnTo>
                    <a:pt x="32" y="96"/>
                  </a:lnTo>
                  <a:lnTo>
                    <a:pt x="27" y="85"/>
                  </a:lnTo>
                  <a:lnTo>
                    <a:pt x="19" y="72"/>
                  </a:lnTo>
                  <a:lnTo>
                    <a:pt x="12" y="60"/>
                  </a:lnTo>
                  <a:lnTo>
                    <a:pt x="8" y="46"/>
                  </a:lnTo>
                  <a:lnTo>
                    <a:pt x="6" y="32"/>
                  </a:lnTo>
                  <a:lnTo>
                    <a:pt x="1" y="19"/>
                  </a:lnTo>
                  <a:lnTo>
                    <a:pt x="0" y="12"/>
                  </a:lnTo>
                  <a:lnTo>
                    <a:pt x="1" y="6"/>
                  </a:lnTo>
                  <a:lnTo>
                    <a:pt x="5" y="0"/>
                  </a:lnTo>
                </a:path>
              </a:pathLst>
            </a:custGeom>
            <a:noFill/>
            <a:ln w="0">
              <a:solidFill>
                <a:srgbClr val="000000"/>
              </a:solidFill>
              <a:round/>
              <a:headEnd/>
              <a:tailEnd/>
            </a:ln>
          </p:spPr>
          <p:txBody>
            <a:bodyPr/>
            <a:lstStyle/>
            <a:p>
              <a:endParaRPr lang="ru-RU"/>
            </a:p>
          </p:txBody>
        </p:sp>
        <p:sp>
          <p:nvSpPr>
            <p:cNvPr id="26234" name="Freeform 38"/>
            <p:cNvSpPr>
              <a:spLocks/>
            </p:cNvSpPr>
            <p:nvPr/>
          </p:nvSpPr>
          <p:spPr bwMode="auto">
            <a:xfrm>
              <a:off x="2783" y="2539"/>
              <a:ext cx="342" cy="244"/>
            </a:xfrm>
            <a:custGeom>
              <a:avLst/>
              <a:gdLst>
                <a:gd name="T0" fmla="*/ 337 w 1028"/>
                <a:gd name="T1" fmla="*/ 4 h 731"/>
                <a:gd name="T2" fmla="*/ 328 w 1028"/>
                <a:gd name="T3" fmla="*/ 21 h 731"/>
                <a:gd name="T4" fmla="*/ 320 w 1028"/>
                <a:gd name="T5" fmla="*/ 35 h 731"/>
                <a:gd name="T6" fmla="*/ 299 w 1028"/>
                <a:gd name="T7" fmla="*/ 44 h 731"/>
                <a:gd name="T8" fmla="*/ 286 w 1028"/>
                <a:gd name="T9" fmla="*/ 54 h 731"/>
                <a:gd name="T10" fmla="*/ 284 w 1028"/>
                <a:gd name="T11" fmla="*/ 67 h 731"/>
                <a:gd name="T12" fmla="*/ 276 w 1028"/>
                <a:gd name="T13" fmla="*/ 77 h 731"/>
                <a:gd name="T14" fmla="*/ 260 w 1028"/>
                <a:gd name="T15" fmla="*/ 86 h 731"/>
                <a:gd name="T16" fmla="*/ 254 w 1028"/>
                <a:gd name="T17" fmla="*/ 105 h 731"/>
                <a:gd name="T18" fmla="*/ 248 w 1028"/>
                <a:gd name="T19" fmla="*/ 121 h 731"/>
                <a:gd name="T20" fmla="*/ 241 w 1028"/>
                <a:gd name="T21" fmla="*/ 137 h 731"/>
                <a:gd name="T22" fmla="*/ 241 w 1028"/>
                <a:gd name="T23" fmla="*/ 157 h 731"/>
                <a:gd name="T24" fmla="*/ 258 w 1028"/>
                <a:gd name="T25" fmla="*/ 186 h 731"/>
                <a:gd name="T26" fmla="*/ 267 w 1028"/>
                <a:gd name="T27" fmla="*/ 207 h 731"/>
                <a:gd name="T28" fmla="*/ 275 w 1028"/>
                <a:gd name="T29" fmla="*/ 224 h 731"/>
                <a:gd name="T30" fmla="*/ 288 w 1028"/>
                <a:gd name="T31" fmla="*/ 233 h 731"/>
                <a:gd name="T32" fmla="*/ 270 w 1028"/>
                <a:gd name="T33" fmla="*/ 229 h 731"/>
                <a:gd name="T34" fmla="*/ 251 w 1028"/>
                <a:gd name="T35" fmla="*/ 229 h 731"/>
                <a:gd name="T36" fmla="*/ 238 w 1028"/>
                <a:gd name="T37" fmla="*/ 237 h 731"/>
                <a:gd name="T38" fmla="*/ 233 w 1028"/>
                <a:gd name="T39" fmla="*/ 243 h 731"/>
                <a:gd name="T40" fmla="*/ 236 w 1028"/>
                <a:gd name="T41" fmla="*/ 226 h 731"/>
                <a:gd name="T42" fmla="*/ 227 w 1028"/>
                <a:gd name="T43" fmla="*/ 238 h 731"/>
                <a:gd name="T44" fmla="*/ 213 w 1028"/>
                <a:gd name="T45" fmla="*/ 237 h 731"/>
                <a:gd name="T46" fmla="*/ 193 w 1028"/>
                <a:gd name="T47" fmla="*/ 235 h 731"/>
                <a:gd name="T48" fmla="*/ 204 w 1028"/>
                <a:gd name="T49" fmla="*/ 227 h 731"/>
                <a:gd name="T50" fmla="*/ 211 w 1028"/>
                <a:gd name="T51" fmla="*/ 211 h 731"/>
                <a:gd name="T52" fmla="*/ 209 w 1028"/>
                <a:gd name="T53" fmla="*/ 189 h 731"/>
                <a:gd name="T54" fmla="*/ 208 w 1028"/>
                <a:gd name="T55" fmla="*/ 169 h 731"/>
                <a:gd name="T56" fmla="*/ 210 w 1028"/>
                <a:gd name="T57" fmla="*/ 151 h 731"/>
                <a:gd name="T58" fmla="*/ 211 w 1028"/>
                <a:gd name="T59" fmla="*/ 139 h 731"/>
                <a:gd name="T60" fmla="*/ 210 w 1028"/>
                <a:gd name="T61" fmla="*/ 121 h 731"/>
                <a:gd name="T62" fmla="*/ 218 w 1028"/>
                <a:gd name="T63" fmla="*/ 106 h 731"/>
                <a:gd name="T64" fmla="*/ 216 w 1028"/>
                <a:gd name="T65" fmla="*/ 94 h 731"/>
                <a:gd name="T66" fmla="*/ 198 w 1028"/>
                <a:gd name="T67" fmla="*/ 80 h 731"/>
                <a:gd name="T68" fmla="*/ 174 w 1028"/>
                <a:gd name="T69" fmla="*/ 72 h 731"/>
                <a:gd name="T70" fmla="*/ 155 w 1028"/>
                <a:gd name="T71" fmla="*/ 65 h 731"/>
                <a:gd name="T72" fmla="*/ 140 w 1028"/>
                <a:gd name="T73" fmla="*/ 52 h 731"/>
                <a:gd name="T74" fmla="*/ 125 w 1028"/>
                <a:gd name="T75" fmla="*/ 41 h 731"/>
                <a:gd name="T76" fmla="*/ 105 w 1028"/>
                <a:gd name="T77" fmla="*/ 38 h 731"/>
                <a:gd name="T78" fmla="*/ 82 w 1028"/>
                <a:gd name="T79" fmla="*/ 39 h 731"/>
                <a:gd name="T80" fmla="*/ 59 w 1028"/>
                <a:gd name="T81" fmla="*/ 42 h 731"/>
                <a:gd name="T82" fmla="*/ 41 w 1028"/>
                <a:gd name="T83" fmla="*/ 36 h 731"/>
                <a:gd name="T84" fmla="*/ 27 w 1028"/>
                <a:gd name="T85" fmla="*/ 25 h 731"/>
                <a:gd name="T86" fmla="*/ 9 w 1028"/>
                <a:gd name="T87" fmla="*/ 19 h 731"/>
                <a:gd name="T88" fmla="*/ 1 w 1028"/>
                <a:gd name="T89" fmla="*/ 15 h 7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28"/>
                <a:gd name="T136" fmla="*/ 0 h 731"/>
                <a:gd name="T137" fmla="*/ 1028 w 1028"/>
                <a:gd name="T138" fmla="*/ 731 h 7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28" h="731">
                  <a:moveTo>
                    <a:pt x="1028" y="0"/>
                  </a:moveTo>
                  <a:lnTo>
                    <a:pt x="1021" y="4"/>
                  </a:lnTo>
                  <a:lnTo>
                    <a:pt x="1012" y="12"/>
                  </a:lnTo>
                  <a:lnTo>
                    <a:pt x="1003" y="23"/>
                  </a:lnTo>
                  <a:lnTo>
                    <a:pt x="996" y="39"/>
                  </a:lnTo>
                  <a:lnTo>
                    <a:pt x="987" y="62"/>
                  </a:lnTo>
                  <a:lnTo>
                    <a:pt x="979" y="81"/>
                  </a:lnTo>
                  <a:lnTo>
                    <a:pt x="971" y="93"/>
                  </a:lnTo>
                  <a:lnTo>
                    <a:pt x="961" y="104"/>
                  </a:lnTo>
                  <a:lnTo>
                    <a:pt x="942" y="114"/>
                  </a:lnTo>
                  <a:lnTo>
                    <a:pt x="921" y="123"/>
                  </a:lnTo>
                  <a:lnTo>
                    <a:pt x="900" y="131"/>
                  </a:lnTo>
                  <a:lnTo>
                    <a:pt x="884" y="139"/>
                  </a:lnTo>
                  <a:lnTo>
                    <a:pt x="869" y="150"/>
                  </a:lnTo>
                  <a:lnTo>
                    <a:pt x="860" y="161"/>
                  </a:lnTo>
                  <a:lnTo>
                    <a:pt x="856" y="171"/>
                  </a:lnTo>
                  <a:lnTo>
                    <a:pt x="854" y="181"/>
                  </a:lnTo>
                  <a:lnTo>
                    <a:pt x="853" y="201"/>
                  </a:lnTo>
                  <a:lnTo>
                    <a:pt x="850" y="213"/>
                  </a:lnTo>
                  <a:lnTo>
                    <a:pt x="843" y="220"/>
                  </a:lnTo>
                  <a:lnTo>
                    <a:pt x="829" y="230"/>
                  </a:lnTo>
                  <a:lnTo>
                    <a:pt x="813" y="239"/>
                  </a:lnTo>
                  <a:lnTo>
                    <a:pt x="795" y="248"/>
                  </a:lnTo>
                  <a:lnTo>
                    <a:pt x="782" y="259"/>
                  </a:lnTo>
                  <a:lnTo>
                    <a:pt x="774" y="271"/>
                  </a:lnTo>
                  <a:lnTo>
                    <a:pt x="770" y="296"/>
                  </a:lnTo>
                  <a:lnTo>
                    <a:pt x="763" y="314"/>
                  </a:lnTo>
                  <a:lnTo>
                    <a:pt x="758" y="340"/>
                  </a:lnTo>
                  <a:lnTo>
                    <a:pt x="753" y="351"/>
                  </a:lnTo>
                  <a:lnTo>
                    <a:pt x="746" y="363"/>
                  </a:lnTo>
                  <a:lnTo>
                    <a:pt x="736" y="377"/>
                  </a:lnTo>
                  <a:lnTo>
                    <a:pt x="727" y="396"/>
                  </a:lnTo>
                  <a:lnTo>
                    <a:pt x="723" y="411"/>
                  </a:lnTo>
                  <a:lnTo>
                    <a:pt x="720" y="431"/>
                  </a:lnTo>
                  <a:lnTo>
                    <a:pt x="720" y="450"/>
                  </a:lnTo>
                  <a:lnTo>
                    <a:pt x="723" y="469"/>
                  </a:lnTo>
                  <a:lnTo>
                    <a:pt x="741" y="502"/>
                  </a:lnTo>
                  <a:lnTo>
                    <a:pt x="762" y="531"/>
                  </a:lnTo>
                  <a:lnTo>
                    <a:pt x="777" y="556"/>
                  </a:lnTo>
                  <a:lnTo>
                    <a:pt x="788" y="576"/>
                  </a:lnTo>
                  <a:lnTo>
                    <a:pt x="796" y="598"/>
                  </a:lnTo>
                  <a:lnTo>
                    <a:pt x="803" y="620"/>
                  </a:lnTo>
                  <a:lnTo>
                    <a:pt x="810" y="642"/>
                  </a:lnTo>
                  <a:lnTo>
                    <a:pt x="824" y="664"/>
                  </a:lnTo>
                  <a:lnTo>
                    <a:pt x="828" y="671"/>
                  </a:lnTo>
                  <a:lnTo>
                    <a:pt x="836" y="679"/>
                  </a:lnTo>
                  <a:lnTo>
                    <a:pt x="850" y="690"/>
                  </a:lnTo>
                  <a:lnTo>
                    <a:pt x="866" y="698"/>
                  </a:lnTo>
                  <a:lnTo>
                    <a:pt x="850" y="693"/>
                  </a:lnTo>
                  <a:lnTo>
                    <a:pt x="829" y="690"/>
                  </a:lnTo>
                  <a:lnTo>
                    <a:pt x="813" y="687"/>
                  </a:lnTo>
                  <a:lnTo>
                    <a:pt x="793" y="684"/>
                  </a:lnTo>
                  <a:lnTo>
                    <a:pt x="774" y="684"/>
                  </a:lnTo>
                  <a:lnTo>
                    <a:pt x="754" y="686"/>
                  </a:lnTo>
                  <a:lnTo>
                    <a:pt x="740" y="690"/>
                  </a:lnTo>
                  <a:lnTo>
                    <a:pt x="726" y="700"/>
                  </a:lnTo>
                  <a:lnTo>
                    <a:pt x="716" y="711"/>
                  </a:lnTo>
                  <a:lnTo>
                    <a:pt x="707" y="723"/>
                  </a:lnTo>
                  <a:lnTo>
                    <a:pt x="700" y="731"/>
                  </a:lnTo>
                  <a:lnTo>
                    <a:pt x="700" y="727"/>
                  </a:lnTo>
                  <a:lnTo>
                    <a:pt x="703" y="711"/>
                  </a:lnTo>
                  <a:lnTo>
                    <a:pt x="704" y="698"/>
                  </a:lnTo>
                  <a:lnTo>
                    <a:pt x="708" y="678"/>
                  </a:lnTo>
                  <a:lnTo>
                    <a:pt x="700" y="698"/>
                  </a:lnTo>
                  <a:lnTo>
                    <a:pt x="692" y="708"/>
                  </a:lnTo>
                  <a:lnTo>
                    <a:pt x="683" y="714"/>
                  </a:lnTo>
                  <a:lnTo>
                    <a:pt x="672" y="716"/>
                  </a:lnTo>
                  <a:lnTo>
                    <a:pt x="658" y="714"/>
                  </a:lnTo>
                  <a:lnTo>
                    <a:pt x="640" y="710"/>
                  </a:lnTo>
                  <a:lnTo>
                    <a:pt x="621" y="705"/>
                  </a:lnTo>
                  <a:lnTo>
                    <a:pt x="600" y="703"/>
                  </a:lnTo>
                  <a:lnTo>
                    <a:pt x="581" y="705"/>
                  </a:lnTo>
                  <a:lnTo>
                    <a:pt x="562" y="710"/>
                  </a:lnTo>
                  <a:lnTo>
                    <a:pt x="598" y="691"/>
                  </a:lnTo>
                  <a:lnTo>
                    <a:pt x="612" y="680"/>
                  </a:lnTo>
                  <a:lnTo>
                    <a:pt x="623" y="668"/>
                  </a:lnTo>
                  <a:lnTo>
                    <a:pt x="628" y="652"/>
                  </a:lnTo>
                  <a:lnTo>
                    <a:pt x="633" y="632"/>
                  </a:lnTo>
                  <a:lnTo>
                    <a:pt x="634" y="602"/>
                  </a:lnTo>
                  <a:lnTo>
                    <a:pt x="632" y="581"/>
                  </a:lnTo>
                  <a:lnTo>
                    <a:pt x="629" y="565"/>
                  </a:lnTo>
                  <a:lnTo>
                    <a:pt x="625" y="544"/>
                  </a:lnTo>
                  <a:lnTo>
                    <a:pt x="625" y="526"/>
                  </a:lnTo>
                  <a:lnTo>
                    <a:pt x="626" y="507"/>
                  </a:lnTo>
                  <a:lnTo>
                    <a:pt x="625" y="483"/>
                  </a:lnTo>
                  <a:lnTo>
                    <a:pt x="627" y="465"/>
                  </a:lnTo>
                  <a:lnTo>
                    <a:pt x="630" y="451"/>
                  </a:lnTo>
                  <a:lnTo>
                    <a:pt x="636" y="435"/>
                  </a:lnTo>
                  <a:lnTo>
                    <a:pt x="637" y="427"/>
                  </a:lnTo>
                  <a:lnTo>
                    <a:pt x="634" y="415"/>
                  </a:lnTo>
                  <a:lnTo>
                    <a:pt x="629" y="398"/>
                  </a:lnTo>
                  <a:lnTo>
                    <a:pt x="628" y="380"/>
                  </a:lnTo>
                  <a:lnTo>
                    <a:pt x="630" y="362"/>
                  </a:lnTo>
                  <a:lnTo>
                    <a:pt x="637" y="345"/>
                  </a:lnTo>
                  <a:lnTo>
                    <a:pt x="646" y="331"/>
                  </a:lnTo>
                  <a:lnTo>
                    <a:pt x="654" y="318"/>
                  </a:lnTo>
                  <a:lnTo>
                    <a:pt x="658" y="307"/>
                  </a:lnTo>
                  <a:lnTo>
                    <a:pt x="656" y="294"/>
                  </a:lnTo>
                  <a:lnTo>
                    <a:pt x="650" y="281"/>
                  </a:lnTo>
                  <a:lnTo>
                    <a:pt x="640" y="270"/>
                  </a:lnTo>
                  <a:lnTo>
                    <a:pt x="618" y="253"/>
                  </a:lnTo>
                  <a:lnTo>
                    <a:pt x="594" y="239"/>
                  </a:lnTo>
                  <a:lnTo>
                    <a:pt x="567" y="227"/>
                  </a:lnTo>
                  <a:lnTo>
                    <a:pt x="544" y="221"/>
                  </a:lnTo>
                  <a:lnTo>
                    <a:pt x="524" y="217"/>
                  </a:lnTo>
                  <a:lnTo>
                    <a:pt x="504" y="213"/>
                  </a:lnTo>
                  <a:lnTo>
                    <a:pt x="485" y="205"/>
                  </a:lnTo>
                  <a:lnTo>
                    <a:pt x="466" y="195"/>
                  </a:lnTo>
                  <a:lnTo>
                    <a:pt x="454" y="186"/>
                  </a:lnTo>
                  <a:lnTo>
                    <a:pt x="437" y="172"/>
                  </a:lnTo>
                  <a:lnTo>
                    <a:pt x="421" y="156"/>
                  </a:lnTo>
                  <a:lnTo>
                    <a:pt x="403" y="139"/>
                  </a:lnTo>
                  <a:lnTo>
                    <a:pt x="390" y="129"/>
                  </a:lnTo>
                  <a:lnTo>
                    <a:pt x="375" y="123"/>
                  </a:lnTo>
                  <a:lnTo>
                    <a:pt x="357" y="117"/>
                  </a:lnTo>
                  <a:lnTo>
                    <a:pt x="338" y="114"/>
                  </a:lnTo>
                  <a:lnTo>
                    <a:pt x="317" y="113"/>
                  </a:lnTo>
                  <a:lnTo>
                    <a:pt x="296" y="113"/>
                  </a:lnTo>
                  <a:lnTo>
                    <a:pt x="271" y="115"/>
                  </a:lnTo>
                  <a:lnTo>
                    <a:pt x="246" y="118"/>
                  </a:lnTo>
                  <a:lnTo>
                    <a:pt x="223" y="124"/>
                  </a:lnTo>
                  <a:lnTo>
                    <a:pt x="199" y="127"/>
                  </a:lnTo>
                  <a:lnTo>
                    <a:pt x="178" y="126"/>
                  </a:lnTo>
                  <a:lnTo>
                    <a:pt x="158" y="123"/>
                  </a:lnTo>
                  <a:lnTo>
                    <a:pt x="140" y="117"/>
                  </a:lnTo>
                  <a:lnTo>
                    <a:pt x="124" y="107"/>
                  </a:lnTo>
                  <a:lnTo>
                    <a:pt x="108" y="94"/>
                  </a:lnTo>
                  <a:lnTo>
                    <a:pt x="94" y="83"/>
                  </a:lnTo>
                  <a:lnTo>
                    <a:pt x="80" y="75"/>
                  </a:lnTo>
                  <a:lnTo>
                    <a:pt x="64" y="70"/>
                  </a:lnTo>
                  <a:lnTo>
                    <a:pt x="46" y="64"/>
                  </a:lnTo>
                  <a:lnTo>
                    <a:pt x="26" y="58"/>
                  </a:lnTo>
                  <a:lnTo>
                    <a:pt x="15" y="53"/>
                  </a:lnTo>
                  <a:lnTo>
                    <a:pt x="8" y="48"/>
                  </a:lnTo>
                  <a:lnTo>
                    <a:pt x="4" y="44"/>
                  </a:lnTo>
                  <a:lnTo>
                    <a:pt x="0" y="29"/>
                  </a:lnTo>
                </a:path>
              </a:pathLst>
            </a:custGeom>
            <a:noFill/>
            <a:ln w="0">
              <a:solidFill>
                <a:srgbClr val="000000"/>
              </a:solidFill>
              <a:round/>
              <a:headEnd/>
              <a:tailEnd/>
            </a:ln>
          </p:spPr>
          <p:txBody>
            <a:bodyPr/>
            <a:lstStyle/>
            <a:p>
              <a:endParaRPr lang="ru-RU"/>
            </a:p>
          </p:txBody>
        </p:sp>
        <p:sp>
          <p:nvSpPr>
            <p:cNvPr id="26235" name="Freeform 39"/>
            <p:cNvSpPr>
              <a:spLocks/>
            </p:cNvSpPr>
            <p:nvPr/>
          </p:nvSpPr>
          <p:spPr bwMode="auto">
            <a:xfrm>
              <a:off x="3027" y="2539"/>
              <a:ext cx="29" cy="58"/>
            </a:xfrm>
            <a:custGeom>
              <a:avLst/>
              <a:gdLst>
                <a:gd name="T0" fmla="*/ 11 w 89"/>
                <a:gd name="T1" fmla="*/ 22 h 173"/>
                <a:gd name="T2" fmla="*/ 12 w 89"/>
                <a:gd name="T3" fmla="*/ 25 h 173"/>
                <a:gd name="T4" fmla="*/ 14 w 89"/>
                <a:gd name="T5" fmla="*/ 28 h 173"/>
                <a:gd name="T6" fmla="*/ 17 w 89"/>
                <a:gd name="T7" fmla="*/ 32 h 173"/>
                <a:gd name="T8" fmla="*/ 21 w 89"/>
                <a:gd name="T9" fmla="*/ 34 h 173"/>
                <a:gd name="T10" fmla="*/ 24 w 89"/>
                <a:gd name="T11" fmla="*/ 36 h 173"/>
                <a:gd name="T12" fmla="*/ 27 w 89"/>
                <a:gd name="T13" fmla="*/ 38 h 173"/>
                <a:gd name="T14" fmla="*/ 29 w 89"/>
                <a:gd name="T15" fmla="*/ 42 h 173"/>
                <a:gd name="T16" fmla="*/ 29 w 89"/>
                <a:gd name="T17" fmla="*/ 42 h 173"/>
                <a:gd name="T18" fmla="*/ 28 w 89"/>
                <a:gd name="T19" fmla="*/ 43 h 173"/>
                <a:gd name="T20" fmla="*/ 24 w 89"/>
                <a:gd name="T21" fmla="*/ 44 h 173"/>
                <a:gd name="T22" fmla="*/ 20 w 89"/>
                <a:gd name="T23" fmla="*/ 45 h 173"/>
                <a:gd name="T24" fmla="*/ 16 w 89"/>
                <a:gd name="T25" fmla="*/ 46 h 173"/>
                <a:gd name="T26" fmla="*/ 13 w 89"/>
                <a:gd name="T27" fmla="*/ 48 h 173"/>
                <a:gd name="T28" fmla="*/ 11 w 89"/>
                <a:gd name="T29" fmla="*/ 50 h 173"/>
                <a:gd name="T30" fmla="*/ 9 w 89"/>
                <a:gd name="T31" fmla="*/ 53 h 173"/>
                <a:gd name="T32" fmla="*/ 8 w 89"/>
                <a:gd name="T33" fmla="*/ 58 h 173"/>
                <a:gd name="T34" fmla="*/ 8 w 89"/>
                <a:gd name="T35" fmla="*/ 50 h 173"/>
                <a:gd name="T36" fmla="*/ 8 w 89"/>
                <a:gd name="T37" fmla="*/ 48 h 173"/>
                <a:gd name="T38" fmla="*/ 7 w 89"/>
                <a:gd name="T39" fmla="*/ 46 h 173"/>
                <a:gd name="T40" fmla="*/ 5 w 89"/>
                <a:gd name="T41" fmla="*/ 43 h 173"/>
                <a:gd name="T42" fmla="*/ 2 w 89"/>
                <a:gd name="T43" fmla="*/ 38 h 173"/>
                <a:gd name="T44" fmla="*/ 0 w 89"/>
                <a:gd name="T45" fmla="*/ 31 h 173"/>
                <a:gd name="T46" fmla="*/ 0 w 89"/>
                <a:gd name="T47" fmla="*/ 24 h 173"/>
                <a:gd name="T48" fmla="*/ 1 w 89"/>
                <a:gd name="T49" fmla="*/ 19 h 173"/>
                <a:gd name="T50" fmla="*/ 1 w 89"/>
                <a:gd name="T51" fmla="*/ 17 h 173"/>
                <a:gd name="T52" fmla="*/ 1 w 89"/>
                <a:gd name="T53" fmla="*/ 10 h 173"/>
                <a:gd name="T54" fmla="*/ 2 w 89"/>
                <a:gd name="T55" fmla="*/ 6 h 173"/>
                <a:gd name="T56" fmla="*/ 4 w 89"/>
                <a:gd name="T57" fmla="*/ 3 h 173"/>
                <a:gd name="T58" fmla="*/ 6 w 89"/>
                <a:gd name="T59" fmla="*/ 0 h 17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9"/>
                <a:gd name="T91" fmla="*/ 0 h 173"/>
                <a:gd name="T92" fmla="*/ 89 w 89"/>
                <a:gd name="T93" fmla="*/ 173 h 17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9" h="173">
                  <a:moveTo>
                    <a:pt x="35" y="66"/>
                  </a:moveTo>
                  <a:lnTo>
                    <a:pt x="38" y="74"/>
                  </a:lnTo>
                  <a:lnTo>
                    <a:pt x="43" y="85"/>
                  </a:lnTo>
                  <a:lnTo>
                    <a:pt x="52" y="94"/>
                  </a:lnTo>
                  <a:lnTo>
                    <a:pt x="63" y="102"/>
                  </a:lnTo>
                  <a:lnTo>
                    <a:pt x="75" y="108"/>
                  </a:lnTo>
                  <a:lnTo>
                    <a:pt x="83" y="114"/>
                  </a:lnTo>
                  <a:lnTo>
                    <a:pt x="89" y="124"/>
                  </a:lnTo>
                  <a:lnTo>
                    <a:pt x="89" y="126"/>
                  </a:lnTo>
                  <a:lnTo>
                    <a:pt x="87" y="129"/>
                  </a:lnTo>
                  <a:lnTo>
                    <a:pt x="75" y="132"/>
                  </a:lnTo>
                  <a:lnTo>
                    <a:pt x="61" y="135"/>
                  </a:lnTo>
                  <a:lnTo>
                    <a:pt x="48" y="138"/>
                  </a:lnTo>
                  <a:lnTo>
                    <a:pt x="40" y="142"/>
                  </a:lnTo>
                  <a:lnTo>
                    <a:pt x="33" y="150"/>
                  </a:lnTo>
                  <a:lnTo>
                    <a:pt x="29" y="159"/>
                  </a:lnTo>
                  <a:lnTo>
                    <a:pt x="26" y="173"/>
                  </a:lnTo>
                  <a:lnTo>
                    <a:pt x="25" y="149"/>
                  </a:lnTo>
                  <a:lnTo>
                    <a:pt x="24" y="143"/>
                  </a:lnTo>
                  <a:lnTo>
                    <a:pt x="21" y="138"/>
                  </a:lnTo>
                  <a:lnTo>
                    <a:pt x="14" y="128"/>
                  </a:lnTo>
                  <a:lnTo>
                    <a:pt x="6" y="112"/>
                  </a:lnTo>
                  <a:lnTo>
                    <a:pt x="0" y="92"/>
                  </a:lnTo>
                  <a:lnTo>
                    <a:pt x="0" y="73"/>
                  </a:lnTo>
                  <a:lnTo>
                    <a:pt x="2" y="57"/>
                  </a:lnTo>
                  <a:lnTo>
                    <a:pt x="2" y="52"/>
                  </a:lnTo>
                  <a:lnTo>
                    <a:pt x="4" y="30"/>
                  </a:lnTo>
                  <a:lnTo>
                    <a:pt x="7" y="19"/>
                  </a:lnTo>
                  <a:lnTo>
                    <a:pt x="11" y="8"/>
                  </a:lnTo>
                  <a:lnTo>
                    <a:pt x="18" y="0"/>
                  </a:lnTo>
                </a:path>
              </a:pathLst>
            </a:custGeom>
            <a:noFill/>
            <a:ln w="0">
              <a:solidFill>
                <a:srgbClr val="800000"/>
              </a:solidFill>
              <a:round/>
              <a:headEnd/>
              <a:tailEnd/>
            </a:ln>
          </p:spPr>
          <p:txBody>
            <a:bodyPr/>
            <a:lstStyle/>
            <a:p>
              <a:endParaRPr lang="ru-RU"/>
            </a:p>
          </p:txBody>
        </p:sp>
        <p:sp>
          <p:nvSpPr>
            <p:cNvPr id="26236" name="Freeform 40"/>
            <p:cNvSpPr>
              <a:spLocks/>
            </p:cNvSpPr>
            <p:nvPr/>
          </p:nvSpPr>
          <p:spPr bwMode="auto">
            <a:xfrm>
              <a:off x="3015" y="2540"/>
              <a:ext cx="14" cy="40"/>
            </a:xfrm>
            <a:custGeom>
              <a:avLst/>
              <a:gdLst>
                <a:gd name="T0" fmla="*/ 14 w 42"/>
                <a:gd name="T1" fmla="*/ 0 h 120"/>
                <a:gd name="T2" fmla="*/ 13 w 42"/>
                <a:gd name="T3" fmla="*/ 3 h 120"/>
                <a:gd name="T4" fmla="*/ 11 w 42"/>
                <a:gd name="T5" fmla="*/ 6 h 120"/>
                <a:gd name="T6" fmla="*/ 10 w 42"/>
                <a:gd name="T7" fmla="*/ 11 h 120"/>
                <a:gd name="T8" fmla="*/ 9 w 42"/>
                <a:gd name="T9" fmla="*/ 17 h 120"/>
                <a:gd name="T10" fmla="*/ 9 w 42"/>
                <a:gd name="T11" fmla="*/ 17 h 120"/>
                <a:gd name="T12" fmla="*/ 9 w 42"/>
                <a:gd name="T13" fmla="*/ 20 h 120"/>
                <a:gd name="T14" fmla="*/ 9 w 42"/>
                <a:gd name="T15" fmla="*/ 25 h 120"/>
                <a:gd name="T16" fmla="*/ 9 w 42"/>
                <a:gd name="T17" fmla="*/ 30 h 120"/>
                <a:gd name="T18" fmla="*/ 8 w 42"/>
                <a:gd name="T19" fmla="*/ 34 h 120"/>
                <a:gd name="T20" fmla="*/ 7 w 42"/>
                <a:gd name="T21" fmla="*/ 40 h 120"/>
                <a:gd name="T22" fmla="*/ 4 w 42"/>
                <a:gd name="T23" fmla="*/ 36 h 120"/>
                <a:gd name="T24" fmla="*/ 2 w 42"/>
                <a:gd name="T25" fmla="*/ 32 h 120"/>
                <a:gd name="T26" fmla="*/ 1 w 42"/>
                <a:gd name="T27" fmla="*/ 29 h 120"/>
                <a:gd name="T28" fmla="*/ 0 w 42"/>
                <a:gd name="T29" fmla="*/ 23 h 120"/>
                <a:gd name="T30" fmla="*/ 0 w 42"/>
                <a:gd name="T31" fmla="*/ 19 h 120"/>
                <a:gd name="T32" fmla="*/ 0 w 42"/>
                <a:gd name="T33" fmla="*/ 15 h 120"/>
                <a:gd name="T34" fmla="*/ 0 w 42"/>
                <a:gd name="T35" fmla="*/ 13 h 120"/>
                <a:gd name="T36" fmla="*/ 1 w 42"/>
                <a:gd name="T37" fmla="*/ 7 h 120"/>
                <a:gd name="T38" fmla="*/ 2 w 42"/>
                <a:gd name="T39" fmla="*/ 4 h 1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20"/>
                <a:gd name="T62" fmla="*/ 42 w 42"/>
                <a:gd name="T63" fmla="*/ 120 h 12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20">
                  <a:moveTo>
                    <a:pt x="42" y="0"/>
                  </a:moveTo>
                  <a:lnTo>
                    <a:pt x="38" y="8"/>
                  </a:lnTo>
                  <a:lnTo>
                    <a:pt x="32" y="19"/>
                  </a:lnTo>
                  <a:lnTo>
                    <a:pt x="30" y="33"/>
                  </a:lnTo>
                  <a:lnTo>
                    <a:pt x="28" y="51"/>
                  </a:lnTo>
                  <a:lnTo>
                    <a:pt x="28" y="59"/>
                  </a:lnTo>
                  <a:lnTo>
                    <a:pt x="26" y="76"/>
                  </a:lnTo>
                  <a:lnTo>
                    <a:pt x="26" y="91"/>
                  </a:lnTo>
                  <a:lnTo>
                    <a:pt x="24" y="103"/>
                  </a:lnTo>
                  <a:lnTo>
                    <a:pt x="21" y="120"/>
                  </a:lnTo>
                  <a:lnTo>
                    <a:pt x="12" y="109"/>
                  </a:lnTo>
                  <a:lnTo>
                    <a:pt x="7" y="97"/>
                  </a:lnTo>
                  <a:lnTo>
                    <a:pt x="2" y="86"/>
                  </a:lnTo>
                  <a:lnTo>
                    <a:pt x="0" y="70"/>
                  </a:lnTo>
                  <a:lnTo>
                    <a:pt x="0" y="57"/>
                  </a:lnTo>
                  <a:lnTo>
                    <a:pt x="0" y="45"/>
                  </a:lnTo>
                  <a:lnTo>
                    <a:pt x="1" y="38"/>
                  </a:lnTo>
                  <a:lnTo>
                    <a:pt x="4" y="21"/>
                  </a:lnTo>
                  <a:lnTo>
                    <a:pt x="6" y="13"/>
                  </a:lnTo>
                </a:path>
              </a:pathLst>
            </a:custGeom>
            <a:noFill/>
            <a:ln w="0">
              <a:solidFill>
                <a:srgbClr val="000000"/>
              </a:solidFill>
              <a:round/>
              <a:headEnd/>
              <a:tailEnd/>
            </a:ln>
          </p:spPr>
          <p:txBody>
            <a:bodyPr/>
            <a:lstStyle/>
            <a:p>
              <a:endParaRPr lang="ru-RU"/>
            </a:p>
          </p:txBody>
        </p:sp>
        <p:sp>
          <p:nvSpPr>
            <p:cNvPr id="26237" name="Freeform 41"/>
            <p:cNvSpPr>
              <a:spLocks/>
            </p:cNvSpPr>
            <p:nvPr/>
          </p:nvSpPr>
          <p:spPr bwMode="auto">
            <a:xfrm>
              <a:off x="2977" y="2544"/>
              <a:ext cx="41" cy="79"/>
            </a:xfrm>
            <a:custGeom>
              <a:avLst/>
              <a:gdLst>
                <a:gd name="T0" fmla="*/ 34 w 122"/>
                <a:gd name="T1" fmla="*/ 0 h 237"/>
                <a:gd name="T2" fmla="*/ 34 w 122"/>
                <a:gd name="T3" fmla="*/ 4 h 237"/>
                <a:gd name="T4" fmla="*/ 33 w 122"/>
                <a:gd name="T5" fmla="*/ 10 h 237"/>
                <a:gd name="T6" fmla="*/ 33 w 122"/>
                <a:gd name="T7" fmla="*/ 10 h 237"/>
                <a:gd name="T8" fmla="*/ 32 w 122"/>
                <a:gd name="T9" fmla="*/ 15 h 237"/>
                <a:gd name="T10" fmla="*/ 32 w 122"/>
                <a:gd name="T11" fmla="*/ 21 h 237"/>
                <a:gd name="T12" fmla="*/ 33 w 122"/>
                <a:gd name="T13" fmla="*/ 27 h 237"/>
                <a:gd name="T14" fmla="*/ 35 w 122"/>
                <a:gd name="T15" fmla="*/ 33 h 237"/>
                <a:gd name="T16" fmla="*/ 38 w 122"/>
                <a:gd name="T17" fmla="*/ 40 h 237"/>
                <a:gd name="T18" fmla="*/ 40 w 122"/>
                <a:gd name="T19" fmla="*/ 45 h 237"/>
                <a:gd name="T20" fmla="*/ 41 w 122"/>
                <a:gd name="T21" fmla="*/ 51 h 237"/>
                <a:gd name="T22" fmla="*/ 41 w 122"/>
                <a:gd name="T23" fmla="*/ 57 h 237"/>
                <a:gd name="T24" fmla="*/ 40 w 122"/>
                <a:gd name="T25" fmla="*/ 65 h 237"/>
                <a:gd name="T26" fmla="*/ 39 w 122"/>
                <a:gd name="T27" fmla="*/ 71 h 237"/>
                <a:gd name="T28" fmla="*/ 37 w 122"/>
                <a:gd name="T29" fmla="*/ 76 h 237"/>
                <a:gd name="T30" fmla="*/ 34 w 122"/>
                <a:gd name="T31" fmla="*/ 79 h 237"/>
                <a:gd name="T32" fmla="*/ 32 w 122"/>
                <a:gd name="T33" fmla="*/ 75 h 237"/>
                <a:gd name="T34" fmla="*/ 30 w 122"/>
                <a:gd name="T35" fmla="*/ 71 h 237"/>
                <a:gd name="T36" fmla="*/ 28 w 122"/>
                <a:gd name="T37" fmla="*/ 67 h 237"/>
                <a:gd name="T38" fmla="*/ 25 w 122"/>
                <a:gd name="T39" fmla="*/ 63 h 237"/>
                <a:gd name="T40" fmla="*/ 21 w 122"/>
                <a:gd name="T41" fmla="*/ 58 h 237"/>
                <a:gd name="T42" fmla="*/ 17 w 122"/>
                <a:gd name="T43" fmla="*/ 54 h 237"/>
                <a:gd name="T44" fmla="*/ 12 w 122"/>
                <a:gd name="T45" fmla="*/ 49 h 237"/>
                <a:gd name="T46" fmla="*/ 8 w 122"/>
                <a:gd name="T47" fmla="*/ 44 h 237"/>
                <a:gd name="T48" fmla="*/ 4 w 122"/>
                <a:gd name="T49" fmla="*/ 41 h 237"/>
                <a:gd name="T50" fmla="*/ 2 w 122"/>
                <a:gd name="T51" fmla="*/ 37 h 237"/>
                <a:gd name="T52" fmla="*/ 0 w 122"/>
                <a:gd name="T53" fmla="*/ 33 h 237"/>
                <a:gd name="T54" fmla="*/ 0 w 122"/>
                <a:gd name="T55" fmla="*/ 29 h 237"/>
                <a:gd name="T56" fmla="*/ 1 w 122"/>
                <a:gd name="T57" fmla="*/ 25 h 237"/>
                <a:gd name="T58" fmla="*/ 3 w 122"/>
                <a:gd name="T59" fmla="*/ 20 h 237"/>
                <a:gd name="T60" fmla="*/ 6 w 122"/>
                <a:gd name="T61" fmla="*/ 14 h 237"/>
                <a:gd name="T62" fmla="*/ 8 w 122"/>
                <a:gd name="T63" fmla="*/ 9 h 237"/>
                <a:gd name="T64" fmla="*/ 10 w 122"/>
                <a:gd name="T65" fmla="*/ 4 h 237"/>
                <a:gd name="T66" fmla="*/ 12 w 122"/>
                <a:gd name="T67" fmla="*/ 1 h 2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2"/>
                <a:gd name="T103" fmla="*/ 0 h 237"/>
                <a:gd name="T104" fmla="*/ 122 w 122"/>
                <a:gd name="T105" fmla="*/ 237 h 2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2" h="237">
                  <a:moveTo>
                    <a:pt x="101" y="0"/>
                  </a:moveTo>
                  <a:lnTo>
                    <a:pt x="100" y="13"/>
                  </a:lnTo>
                  <a:lnTo>
                    <a:pt x="99" y="29"/>
                  </a:lnTo>
                  <a:lnTo>
                    <a:pt x="96" y="45"/>
                  </a:lnTo>
                  <a:lnTo>
                    <a:pt x="96" y="62"/>
                  </a:lnTo>
                  <a:lnTo>
                    <a:pt x="99" y="82"/>
                  </a:lnTo>
                  <a:lnTo>
                    <a:pt x="105" y="100"/>
                  </a:lnTo>
                  <a:lnTo>
                    <a:pt x="112" y="120"/>
                  </a:lnTo>
                  <a:lnTo>
                    <a:pt x="119" y="136"/>
                  </a:lnTo>
                  <a:lnTo>
                    <a:pt x="121" y="154"/>
                  </a:lnTo>
                  <a:lnTo>
                    <a:pt x="122" y="172"/>
                  </a:lnTo>
                  <a:lnTo>
                    <a:pt x="120" y="194"/>
                  </a:lnTo>
                  <a:lnTo>
                    <a:pt x="115" y="212"/>
                  </a:lnTo>
                  <a:lnTo>
                    <a:pt x="109" y="228"/>
                  </a:lnTo>
                  <a:lnTo>
                    <a:pt x="100" y="237"/>
                  </a:lnTo>
                  <a:lnTo>
                    <a:pt x="95" y="224"/>
                  </a:lnTo>
                  <a:lnTo>
                    <a:pt x="89" y="212"/>
                  </a:lnTo>
                  <a:lnTo>
                    <a:pt x="84" y="201"/>
                  </a:lnTo>
                  <a:lnTo>
                    <a:pt x="75" y="189"/>
                  </a:lnTo>
                  <a:lnTo>
                    <a:pt x="63" y="174"/>
                  </a:lnTo>
                  <a:lnTo>
                    <a:pt x="51" y="161"/>
                  </a:lnTo>
                  <a:lnTo>
                    <a:pt x="36" y="146"/>
                  </a:lnTo>
                  <a:lnTo>
                    <a:pt x="24" y="133"/>
                  </a:lnTo>
                  <a:lnTo>
                    <a:pt x="12" y="122"/>
                  </a:lnTo>
                  <a:lnTo>
                    <a:pt x="5" y="112"/>
                  </a:lnTo>
                  <a:lnTo>
                    <a:pt x="0" y="99"/>
                  </a:lnTo>
                  <a:lnTo>
                    <a:pt x="0" y="86"/>
                  </a:lnTo>
                  <a:lnTo>
                    <a:pt x="4" y="74"/>
                  </a:lnTo>
                  <a:lnTo>
                    <a:pt x="10" y="60"/>
                  </a:lnTo>
                  <a:lnTo>
                    <a:pt x="18" y="43"/>
                  </a:lnTo>
                  <a:lnTo>
                    <a:pt x="24" y="26"/>
                  </a:lnTo>
                  <a:lnTo>
                    <a:pt x="31" y="11"/>
                  </a:lnTo>
                  <a:lnTo>
                    <a:pt x="36" y="2"/>
                  </a:lnTo>
                </a:path>
              </a:pathLst>
            </a:custGeom>
            <a:noFill/>
            <a:ln w="0">
              <a:solidFill>
                <a:srgbClr val="000000"/>
              </a:solidFill>
              <a:round/>
              <a:headEnd/>
              <a:tailEnd/>
            </a:ln>
          </p:spPr>
          <p:txBody>
            <a:bodyPr/>
            <a:lstStyle/>
            <a:p>
              <a:endParaRPr lang="ru-RU"/>
            </a:p>
          </p:txBody>
        </p:sp>
        <p:sp>
          <p:nvSpPr>
            <p:cNvPr id="26238" name="Freeform 42"/>
            <p:cNvSpPr>
              <a:spLocks/>
            </p:cNvSpPr>
            <p:nvPr/>
          </p:nvSpPr>
          <p:spPr bwMode="auto">
            <a:xfrm>
              <a:off x="2969" y="2432"/>
              <a:ext cx="220" cy="112"/>
            </a:xfrm>
            <a:custGeom>
              <a:avLst/>
              <a:gdLst>
                <a:gd name="T0" fmla="*/ 142 w 659"/>
                <a:gd name="T1" fmla="*/ 5 h 338"/>
                <a:gd name="T2" fmla="*/ 150 w 659"/>
                <a:gd name="T3" fmla="*/ 2 h 338"/>
                <a:gd name="T4" fmla="*/ 157 w 659"/>
                <a:gd name="T5" fmla="*/ 0 h 338"/>
                <a:gd name="T6" fmla="*/ 163 w 659"/>
                <a:gd name="T7" fmla="*/ 3 h 338"/>
                <a:gd name="T8" fmla="*/ 168 w 659"/>
                <a:gd name="T9" fmla="*/ 13 h 338"/>
                <a:gd name="T10" fmla="*/ 174 w 659"/>
                <a:gd name="T11" fmla="*/ 26 h 338"/>
                <a:gd name="T12" fmla="*/ 178 w 659"/>
                <a:gd name="T13" fmla="*/ 31 h 338"/>
                <a:gd name="T14" fmla="*/ 187 w 659"/>
                <a:gd name="T15" fmla="*/ 36 h 338"/>
                <a:gd name="T16" fmla="*/ 202 w 659"/>
                <a:gd name="T17" fmla="*/ 44 h 338"/>
                <a:gd name="T18" fmla="*/ 212 w 659"/>
                <a:gd name="T19" fmla="*/ 54 h 338"/>
                <a:gd name="T20" fmla="*/ 219 w 659"/>
                <a:gd name="T21" fmla="*/ 68 h 338"/>
                <a:gd name="T22" fmla="*/ 220 w 659"/>
                <a:gd name="T23" fmla="*/ 83 h 338"/>
                <a:gd name="T24" fmla="*/ 216 w 659"/>
                <a:gd name="T25" fmla="*/ 93 h 338"/>
                <a:gd name="T26" fmla="*/ 208 w 659"/>
                <a:gd name="T27" fmla="*/ 100 h 338"/>
                <a:gd name="T28" fmla="*/ 197 w 659"/>
                <a:gd name="T29" fmla="*/ 103 h 338"/>
                <a:gd name="T30" fmla="*/ 191 w 659"/>
                <a:gd name="T31" fmla="*/ 106 h 338"/>
                <a:gd name="T32" fmla="*/ 182 w 659"/>
                <a:gd name="T33" fmla="*/ 111 h 338"/>
                <a:gd name="T34" fmla="*/ 173 w 659"/>
                <a:gd name="T35" fmla="*/ 111 h 338"/>
                <a:gd name="T36" fmla="*/ 157 w 659"/>
                <a:gd name="T37" fmla="*/ 107 h 338"/>
                <a:gd name="T38" fmla="*/ 147 w 659"/>
                <a:gd name="T39" fmla="*/ 106 h 338"/>
                <a:gd name="T40" fmla="*/ 137 w 659"/>
                <a:gd name="T41" fmla="*/ 106 h 338"/>
                <a:gd name="T42" fmla="*/ 125 w 659"/>
                <a:gd name="T43" fmla="*/ 103 h 338"/>
                <a:gd name="T44" fmla="*/ 114 w 659"/>
                <a:gd name="T45" fmla="*/ 100 h 338"/>
                <a:gd name="T46" fmla="*/ 103 w 659"/>
                <a:gd name="T47" fmla="*/ 96 h 338"/>
                <a:gd name="T48" fmla="*/ 93 w 659"/>
                <a:gd name="T49" fmla="*/ 95 h 338"/>
                <a:gd name="T50" fmla="*/ 83 w 659"/>
                <a:gd name="T51" fmla="*/ 98 h 338"/>
                <a:gd name="T52" fmla="*/ 72 w 659"/>
                <a:gd name="T53" fmla="*/ 103 h 338"/>
                <a:gd name="T54" fmla="*/ 64 w 659"/>
                <a:gd name="T55" fmla="*/ 106 h 338"/>
                <a:gd name="T56" fmla="*/ 54 w 659"/>
                <a:gd name="T57" fmla="*/ 110 h 338"/>
                <a:gd name="T58" fmla="*/ 48 w 659"/>
                <a:gd name="T59" fmla="*/ 112 h 338"/>
                <a:gd name="T60" fmla="*/ 42 w 659"/>
                <a:gd name="T61" fmla="*/ 112 h 338"/>
                <a:gd name="T62" fmla="*/ 31 w 659"/>
                <a:gd name="T63" fmla="*/ 108 h 338"/>
                <a:gd name="T64" fmla="*/ 21 w 659"/>
                <a:gd name="T65" fmla="*/ 101 h 338"/>
                <a:gd name="T66" fmla="*/ 15 w 659"/>
                <a:gd name="T67" fmla="*/ 90 h 338"/>
                <a:gd name="T68" fmla="*/ 10 w 659"/>
                <a:gd name="T69" fmla="*/ 76 h 338"/>
                <a:gd name="T70" fmla="*/ 4 w 659"/>
                <a:gd name="T71" fmla="*/ 63 h 338"/>
                <a:gd name="T72" fmla="*/ 0 w 659"/>
                <a:gd name="T73" fmla="*/ 53 h 338"/>
                <a:gd name="T74" fmla="*/ 2 w 659"/>
                <a:gd name="T75" fmla="*/ 43 h 338"/>
                <a:gd name="T76" fmla="*/ 8 w 659"/>
                <a:gd name="T77" fmla="*/ 33 h 338"/>
                <a:gd name="T78" fmla="*/ 16 w 659"/>
                <a:gd name="T79" fmla="*/ 26 h 338"/>
                <a:gd name="T80" fmla="*/ 22 w 659"/>
                <a:gd name="T81" fmla="*/ 20 h 338"/>
                <a:gd name="T82" fmla="*/ 33 w 659"/>
                <a:gd name="T83" fmla="*/ 17 h 338"/>
                <a:gd name="T84" fmla="*/ 48 w 659"/>
                <a:gd name="T85" fmla="*/ 17 h 338"/>
                <a:gd name="T86" fmla="*/ 75 w 659"/>
                <a:gd name="T87" fmla="*/ 20 h 338"/>
                <a:gd name="T88" fmla="*/ 93 w 659"/>
                <a:gd name="T89" fmla="*/ 19 h 338"/>
                <a:gd name="T90" fmla="*/ 110 w 659"/>
                <a:gd name="T91" fmla="*/ 15 h 338"/>
                <a:gd name="T92" fmla="*/ 124 w 659"/>
                <a:gd name="T93" fmla="*/ 11 h 338"/>
                <a:gd name="T94" fmla="*/ 133 w 659"/>
                <a:gd name="T95" fmla="*/ 6 h 3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59"/>
                <a:gd name="T145" fmla="*/ 0 h 338"/>
                <a:gd name="T146" fmla="*/ 659 w 659"/>
                <a:gd name="T147" fmla="*/ 338 h 3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59" h="338">
                  <a:moveTo>
                    <a:pt x="408" y="17"/>
                  </a:moveTo>
                  <a:lnTo>
                    <a:pt x="424" y="14"/>
                  </a:lnTo>
                  <a:lnTo>
                    <a:pt x="435" y="11"/>
                  </a:lnTo>
                  <a:lnTo>
                    <a:pt x="448" y="5"/>
                  </a:lnTo>
                  <a:lnTo>
                    <a:pt x="459" y="1"/>
                  </a:lnTo>
                  <a:lnTo>
                    <a:pt x="470" y="0"/>
                  </a:lnTo>
                  <a:lnTo>
                    <a:pt x="482" y="3"/>
                  </a:lnTo>
                  <a:lnTo>
                    <a:pt x="489" y="10"/>
                  </a:lnTo>
                  <a:lnTo>
                    <a:pt x="497" y="22"/>
                  </a:lnTo>
                  <a:lnTo>
                    <a:pt x="504" y="39"/>
                  </a:lnTo>
                  <a:lnTo>
                    <a:pt x="514" y="63"/>
                  </a:lnTo>
                  <a:lnTo>
                    <a:pt x="521" y="78"/>
                  </a:lnTo>
                  <a:lnTo>
                    <a:pt x="528" y="89"/>
                  </a:lnTo>
                  <a:lnTo>
                    <a:pt x="534" y="94"/>
                  </a:lnTo>
                  <a:lnTo>
                    <a:pt x="543" y="100"/>
                  </a:lnTo>
                  <a:lnTo>
                    <a:pt x="561" y="109"/>
                  </a:lnTo>
                  <a:lnTo>
                    <a:pt x="583" y="119"/>
                  </a:lnTo>
                  <a:lnTo>
                    <a:pt x="605" y="132"/>
                  </a:lnTo>
                  <a:lnTo>
                    <a:pt x="620" y="145"/>
                  </a:lnTo>
                  <a:lnTo>
                    <a:pt x="636" y="164"/>
                  </a:lnTo>
                  <a:lnTo>
                    <a:pt x="650" y="182"/>
                  </a:lnTo>
                  <a:lnTo>
                    <a:pt x="657" y="205"/>
                  </a:lnTo>
                  <a:lnTo>
                    <a:pt x="659" y="227"/>
                  </a:lnTo>
                  <a:lnTo>
                    <a:pt x="658" y="249"/>
                  </a:lnTo>
                  <a:lnTo>
                    <a:pt x="655" y="267"/>
                  </a:lnTo>
                  <a:lnTo>
                    <a:pt x="647" y="281"/>
                  </a:lnTo>
                  <a:lnTo>
                    <a:pt x="638" y="293"/>
                  </a:lnTo>
                  <a:lnTo>
                    <a:pt x="624" y="302"/>
                  </a:lnTo>
                  <a:lnTo>
                    <a:pt x="608" y="308"/>
                  </a:lnTo>
                  <a:lnTo>
                    <a:pt x="591" y="311"/>
                  </a:lnTo>
                  <a:lnTo>
                    <a:pt x="579" y="315"/>
                  </a:lnTo>
                  <a:lnTo>
                    <a:pt x="571" y="321"/>
                  </a:lnTo>
                  <a:lnTo>
                    <a:pt x="557" y="329"/>
                  </a:lnTo>
                  <a:lnTo>
                    <a:pt x="546" y="334"/>
                  </a:lnTo>
                  <a:lnTo>
                    <a:pt x="533" y="337"/>
                  </a:lnTo>
                  <a:lnTo>
                    <a:pt x="519" y="336"/>
                  </a:lnTo>
                  <a:lnTo>
                    <a:pt x="497" y="329"/>
                  </a:lnTo>
                  <a:lnTo>
                    <a:pt x="469" y="323"/>
                  </a:lnTo>
                  <a:lnTo>
                    <a:pt x="454" y="321"/>
                  </a:lnTo>
                  <a:lnTo>
                    <a:pt x="440" y="321"/>
                  </a:lnTo>
                  <a:lnTo>
                    <a:pt x="424" y="323"/>
                  </a:lnTo>
                  <a:lnTo>
                    <a:pt x="409" y="321"/>
                  </a:lnTo>
                  <a:lnTo>
                    <a:pt x="395" y="316"/>
                  </a:lnTo>
                  <a:lnTo>
                    <a:pt x="373" y="310"/>
                  </a:lnTo>
                  <a:lnTo>
                    <a:pt x="357" y="306"/>
                  </a:lnTo>
                  <a:lnTo>
                    <a:pt x="340" y="301"/>
                  </a:lnTo>
                  <a:lnTo>
                    <a:pt x="328" y="296"/>
                  </a:lnTo>
                  <a:lnTo>
                    <a:pt x="310" y="291"/>
                  </a:lnTo>
                  <a:lnTo>
                    <a:pt x="295" y="288"/>
                  </a:lnTo>
                  <a:lnTo>
                    <a:pt x="278" y="288"/>
                  </a:lnTo>
                  <a:lnTo>
                    <a:pt x="263" y="290"/>
                  </a:lnTo>
                  <a:lnTo>
                    <a:pt x="249" y="295"/>
                  </a:lnTo>
                  <a:lnTo>
                    <a:pt x="233" y="305"/>
                  </a:lnTo>
                  <a:lnTo>
                    <a:pt x="216" y="312"/>
                  </a:lnTo>
                  <a:lnTo>
                    <a:pt x="202" y="317"/>
                  </a:lnTo>
                  <a:lnTo>
                    <a:pt x="191" y="321"/>
                  </a:lnTo>
                  <a:lnTo>
                    <a:pt x="179" y="325"/>
                  </a:lnTo>
                  <a:lnTo>
                    <a:pt x="163" y="332"/>
                  </a:lnTo>
                  <a:lnTo>
                    <a:pt x="154" y="335"/>
                  </a:lnTo>
                  <a:lnTo>
                    <a:pt x="143" y="338"/>
                  </a:lnTo>
                  <a:lnTo>
                    <a:pt x="126" y="338"/>
                  </a:lnTo>
                  <a:lnTo>
                    <a:pt x="110" y="334"/>
                  </a:lnTo>
                  <a:lnTo>
                    <a:pt x="92" y="327"/>
                  </a:lnTo>
                  <a:lnTo>
                    <a:pt x="76" y="315"/>
                  </a:lnTo>
                  <a:lnTo>
                    <a:pt x="63" y="304"/>
                  </a:lnTo>
                  <a:lnTo>
                    <a:pt x="51" y="288"/>
                  </a:lnTo>
                  <a:lnTo>
                    <a:pt x="44" y="273"/>
                  </a:lnTo>
                  <a:lnTo>
                    <a:pt x="36" y="247"/>
                  </a:lnTo>
                  <a:lnTo>
                    <a:pt x="31" y="228"/>
                  </a:lnTo>
                  <a:lnTo>
                    <a:pt x="22" y="208"/>
                  </a:lnTo>
                  <a:lnTo>
                    <a:pt x="12" y="191"/>
                  </a:lnTo>
                  <a:lnTo>
                    <a:pt x="3" y="176"/>
                  </a:lnTo>
                  <a:lnTo>
                    <a:pt x="0" y="159"/>
                  </a:lnTo>
                  <a:lnTo>
                    <a:pt x="1" y="144"/>
                  </a:lnTo>
                  <a:lnTo>
                    <a:pt x="5" y="131"/>
                  </a:lnTo>
                  <a:lnTo>
                    <a:pt x="13" y="115"/>
                  </a:lnTo>
                  <a:lnTo>
                    <a:pt x="23" y="101"/>
                  </a:lnTo>
                  <a:lnTo>
                    <a:pt x="36" y="88"/>
                  </a:lnTo>
                  <a:lnTo>
                    <a:pt x="48" y="78"/>
                  </a:lnTo>
                  <a:lnTo>
                    <a:pt x="56" y="68"/>
                  </a:lnTo>
                  <a:lnTo>
                    <a:pt x="66" y="60"/>
                  </a:lnTo>
                  <a:lnTo>
                    <a:pt x="80" y="54"/>
                  </a:lnTo>
                  <a:lnTo>
                    <a:pt x="98" y="51"/>
                  </a:lnTo>
                  <a:lnTo>
                    <a:pt x="115" y="49"/>
                  </a:lnTo>
                  <a:lnTo>
                    <a:pt x="145" y="52"/>
                  </a:lnTo>
                  <a:lnTo>
                    <a:pt x="183" y="57"/>
                  </a:lnTo>
                  <a:lnTo>
                    <a:pt x="224" y="60"/>
                  </a:lnTo>
                  <a:lnTo>
                    <a:pt x="248" y="60"/>
                  </a:lnTo>
                  <a:lnTo>
                    <a:pt x="278" y="57"/>
                  </a:lnTo>
                  <a:lnTo>
                    <a:pt x="306" y="52"/>
                  </a:lnTo>
                  <a:lnTo>
                    <a:pt x="330" y="46"/>
                  </a:lnTo>
                  <a:lnTo>
                    <a:pt x="351" y="40"/>
                  </a:lnTo>
                  <a:lnTo>
                    <a:pt x="371" y="32"/>
                  </a:lnTo>
                  <a:lnTo>
                    <a:pt x="387" y="23"/>
                  </a:lnTo>
                  <a:lnTo>
                    <a:pt x="398" y="19"/>
                  </a:lnTo>
                  <a:lnTo>
                    <a:pt x="408" y="17"/>
                  </a:lnTo>
                  <a:close/>
                </a:path>
              </a:pathLst>
            </a:custGeom>
            <a:solidFill>
              <a:srgbClr val="00C000"/>
            </a:solidFill>
            <a:ln w="0">
              <a:solidFill>
                <a:srgbClr val="000000"/>
              </a:solidFill>
              <a:round/>
              <a:headEnd/>
              <a:tailEnd/>
            </a:ln>
          </p:spPr>
          <p:txBody>
            <a:bodyPr/>
            <a:lstStyle/>
            <a:p>
              <a:endParaRPr lang="ru-RU"/>
            </a:p>
          </p:txBody>
        </p:sp>
        <p:sp>
          <p:nvSpPr>
            <p:cNvPr id="26239" name="Freeform 43"/>
            <p:cNvSpPr>
              <a:spLocks/>
            </p:cNvSpPr>
            <p:nvPr/>
          </p:nvSpPr>
          <p:spPr bwMode="auto">
            <a:xfrm>
              <a:off x="2819" y="2397"/>
              <a:ext cx="286" cy="157"/>
            </a:xfrm>
            <a:custGeom>
              <a:avLst/>
              <a:gdLst>
                <a:gd name="T0" fmla="*/ 192 w 859"/>
                <a:gd name="T1" fmla="*/ 152 h 472"/>
                <a:gd name="T2" fmla="*/ 191 w 859"/>
                <a:gd name="T3" fmla="*/ 157 h 472"/>
                <a:gd name="T4" fmla="*/ 178 w 859"/>
                <a:gd name="T5" fmla="*/ 154 h 472"/>
                <a:gd name="T6" fmla="*/ 170 w 859"/>
                <a:gd name="T7" fmla="*/ 148 h 472"/>
                <a:gd name="T8" fmla="*/ 168 w 859"/>
                <a:gd name="T9" fmla="*/ 146 h 472"/>
                <a:gd name="T10" fmla="*/ 166 w 859"/>
                <a:gd name="T11" fmla="*/ 146 h 472"/>
                <a:gd name="T12" fmla="*/ 157 w 859"/>
                <a:gd name="T13" fmla="*/ 146 h 472"/>
                <a:gd name="T14" fmla="*/ 144 w 859"/>
                <a:gd name="T15" fmla="*/ 146 h 472"/>
                <a:gd name="T16" fmla="*/ 137 w 859"/>
                <a:gd name="T17" fmla="*/ 147 h 472"/>
                <a:gd name="T18" fmla="*/ 125 w 859"/>
                <a:gd name="T19" fmla="*/ 148 h 472"/>
                <a:gd name="T20" fmla="*/ 107 w 859"/>
                <a:gd name="T21" fmla="*/ 146 h 472"/>
                <a:gd name="T22" fmla="*/ 91 w 859"/>
                <a:gd name="T23" fmla="*/ 143 h 472"/>
                <a:gd name="T24" fmla="*/ 82 w 859"/>
                <a:gd name="T25" fmla="*/ 140 h 472"/>
                <a:gd name="T26" fmla="*/ 70 w 859"/>
                <a:gd name="T27" fmla="*/ 135 h 472"/>
                <a:gd name="T28" fmla="*/ 56 w 859"/>
                <a:gd name="T29" fmla="*/ 130 h 472"/>
                <a:gd name="T30" fmla="*/ 47 w 859"/>
                <a:gd name="T31" fmla="*/ 124 h 472"/>
                <a:gd name="T32" fmla="*/ 36 w 859"/>
                <a:gd name="T33" fmla="*/ 113 h 472"/>
                <a:gd name="T34" fmla="*/ 21 w 859"/>
                <a:gd name="T35" fmla="*/ 107 h 472"/>
                <a:gd name="T36" fmla="*/ 8 w 859"/>
                <a:gd name="T37" fmla="*/ 100 h 472"/>
                <a:gd name="T38" fmla="*/ 2 w 859"/>
                <a:gd name="T39" fmla="*/ 90 h 472"/>
                <a:gd name="T40" fmla="*/ 0 w 859"/>
                <a:gd name="T41" fmla="*/ 74 h 472"/>
                <a:gd name="T42" fmla="*/ 4 w 859"/>
                <a:gd name="T43" fmla="*/ 59 h 472"/>
                <a:gd name="T44" fmla="*/ 7 w 859"/>
                <a:gd name="T45" fmla="*/ 53 h 472"/>
                <a:gd name="T46" fmla="*/ 18 w 859"/>
                <a:gd name="T47" fmla="*/ 42 h 472"/>
                <a:gd name="T48" fmla="*/ 32 w 859"/>
                <a:gd name="T49" fmla="*/ 35 h 472"/>
                <a:gd name="T50" fmla="*/ 53 w 859"/>
                <a:gd name="T51" fmla="*/ 29 h 472"/>
                <a:gd name="T52" fmla="*/ 70 w 859"/>
                <a:gd name="T53" fmla="*/ 22 h 472"/>
                <a:gd name="T54" fmla="*/ 85 w 859"/>
                <a:gd name="T55" fmla="*/ 11 h 472"/>
                <a:gd name="T56" fmla="*/ 101 w 859"/>
                <a:gd name="T57" fmla="*/ 3 h 472"/>
                <a:gd name="T58" fmla="*/ 122 w 859"/>
                <a:gd name="T59" fmla="*/ 0 h 472"/>
                <a:gd name="T60" fmla="*/ 144 w 859"/>
                <a:gd name="T61" fmla="*/ 1 h 472"/>
                <a:gd name="T62" fmla="*/ 164 w 859"/>
                <a:gd name="T63" fmla="*/ 4 h 472"/>
                <a:gd name="T64" fmla="*/ 180 w 859"/>
                <a:gd name="T65" fmla="*/ 6 h 472"/>
                <a:gd name="T66" fmla="*/ 203 w 859"/>
                <a:gd name="T67" fmla="*/ 14 h 472"/>
                <a:gd name="T68" fmla="*/ 220 w 859"/>
                <a:gd name="T69" fmla="*/ 15 h 472"/>
                <a:gd name="T70" fmla="*/ 236 w 859"/>
                <a:gd name="T71" fmla="*/ 13 h 472"/>
                <a:gd name="T72" fmla="*/ 250 w 859"/>
                <a:gd name="T73" fmla="*/ 14 h 472"/>
                <a:gd name="T74" fmla="*/ 264 w 859"/>
                <a:gd name="T75" fmla="*/ 21 h 472"/>
                <a:gd name="T76" fmla="*/ 284 w 859"/>
                <a:gd name="T77" fmla="*/ 35 h 472"/>
                <a:gd name="T78" fmla="*/ 286 w 859"/>
                <a:gd name="T79" fmla="*/ 41 h 472"/>
                <a:gd name="T80" fmla="*/ 279 w 859"/>
                <a:gd name="T81" fmla="*/ 43 h 472"/>
                <a:gd name="T82" fmla="*/ 267 w 859"/>
                <a:gd name="T83" fmla="*/ 48 h 472"/>
                <a:gd name="T84" fmla="*/ 252 w 859"/>
                <a:gd name="T85" fmla="*/ 52 h 472"/>
                <a:gd name="T86" fmla="*/ 233 w 859"/>
                <a:gd name="T87" fmla="*/ 55 h 472"/>
                <a:gd name="T88" fmla="*/ 211 w 859"/>
                <a:gd name="T89" fmla="*/ 54 h 472"/>
                <a:gd name="T90" fmla="*/ 188 w 859"/>
                <a:gd name="T91" fmla="*/ 51 h 472"/>
                <a:gd name="T92" fmla="*/ 177 w 859"/>
                <a:gd name="T93" fmla="*/ 53 h 472"/>
                <a:gd name="T94" fmla="*/ 169 w 859"/>
                <a:gd name="T95" fmla="*/ 58 h 472"/>
                <a:gd name="T96" fmla="*/ 162 w 859"/>
                <a:gd name="T97" fmla="*/ 64 h 472"/>
                <a:gd name="T98" fmla="*/ 154 w 859"/>
                <a:gd name="T99" fmla="*/ 73 h 472"/>
                <a:gd name="T100" fmla="*/ 150 w 859"/>
                <a:gd name="T101" fmla="*/ 83 h 472"/>
                <a:gd name="T102" fmla="*/ 151 w 859"/>
                <a:gd name="T103" fmla="*/ 93 h 472"/>
                <a:gd name="T104" fmla="*/ 157 w 859"/>
                <a:gd name="T105" fmla="*/ 104 h 472"/>
                <a:gd name="T106" fmla="*/ 162 w 859"/>
                <a:gd name="T107" fmla="*/ 117 h 472"/>
                <a:gd name="T108" fmla="*/ 167 w 859"/>
                <a:gd name="T109" fmla="*/ 131 h 472"/>
                <a:gd name="T110" fmla="*/ 175 w 859"/>
                <a:gd name="T111" fmla="*/ 140 h 472"/>
                <a:gd name="T112" fmla="*/ 187 w 859"/>
                <a:gd name="T113" fmla="*/ 146 h 4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9"/>
                <a:gd name="T172" fmla="*/ 0 h 472"/>
                <a:gd name="T173" fmla="*/ 859 w 859"/>
                <a:gd name="T174" fmla="*/ 472 h 4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9" h="472">
                  <a:moveTo>
                    <a:pt x="577" y="443"/>
                  </a:moveTo>
                  <a:lnTo>
                    <a:pt x="576" y="456"/>
                  </a:lnTo>
                  <a:lnTo>
                    <a:pt x="574" y="472"/>
                  </a:lnTo>
                  <a:lnTo>
                    <a:pt x="553" y="467"/>
                  </a:lnTo>
                  <a:lnTo>
                    <a:pt x="536" y="462"/>
                  </a:lnTo>
                  <a:lnTo>
                    <a:pt x="521" y="453"/>
                  </a:lnTo>
                  <a:lnTo>
                    <a:pt x="511" y="445"/>
                  </a:lnTo>
                  <a:lnTo>
                    <a:pt x="506" y="440"/>
                  </a:lnTo>
                  <a:lnTo>
                    <a:pt x="499" y="438"/>
                  </a:lnTo>
                  <a:lnTo>
                    <a:pt x="485" y="437"/>
                  </a:lnTo>
                  <a:lnTo>
                    <a:pt x="471" y="439"/>
                  </a:lnTo>
                  <a:lnTo>
                    <a:pt x="448" y="437"/>
                  </a:lnTo>
                  <a:lnTo>
                    <a:pt x="433" y="438"/>
                  </a:lnTo>
                  <a:lnTo>
                    <a:pt x="423" y="440"/>
                  </a:lnTo>
                  <a:lnTo>
                    <a:pt x="411" y="443"/>
                  </a:lnTo>
                  <a:lnTo>
                    <a:pt x="394" y="445"/>
                  </a:lnTo>
                  <a:lnTo>
                    <a:pt x="375" y="446"/>
                  </a:lnTo>
                  <a:lnTo>
                    <a:pt x="348" y="444"/>
                  </a:lnTo>
                  <a:lnTo>
                    <a:pt x="322" y="439"/>
                  </a:lnTo>
                  <a:lnTo>
                    <a:pt x="296" y="433"/>
                  </a:lnTo>
                  <a:lnTo>
                    <a:pt x="273" y="429"/>
                  </a:lnTo>
                  <a:lnTo>
                    <a:pt x="261" y="424"/>
                  </a:lnTo>
                  <a:lnTo>
                    <a:pt x="246" y="420"/>
                  </a:lnTo>
                  <a:lnTo>
                    <a:pt x="227" y="412"/>
                  </a:lnTo>
                  <a:lnTo>
                    <a:pt x="209" y="407"/>
                  </a:lnTo>
                  <a:lnTo>
                    <a:pt x="188" y="400"/>
                  </a:lnTo>
                  <a:lnTo>
                    <a:pt x="167" y="390"/>
                  </a:lnTo>
                  <a:lnTo>
                    <a:pt x="154" y="382"/>
                  </a:lnTo>
                  <a:lnTo>
                    <a:pt x="141" y="372"/>
                  </a:lnTo>
                  <a:lnTo>
                    <a:pt x="123" y="355"/>
                  </a:lnTo>
                  <a:lnTo>
                    <a:pt x="107" y="341"/>
                  </a:lnTo>
                  <a:lnTo>
                    <a:pt x="86" y="329"/>
                  </a:lnTo>
                  <a:lnTo>
                    <a:pt x="64" y="321"/>
                  </a:lnTo>
                  <a:lnTo>
                    <a:pt x="41" y="311"/>
                  </a:lnTo>
                  <a:lnTo>
                    <a:pt x="24" y="300"/>
                  </a:lnTo>
                  <a:lnTo>
                    <a:pt x="13" y="287"/>
                  </a:lnTo>
                  <a:lnTo>
                    <a:pt x="5" y="271"/>
                  </a:lnTo>
                  <a:lnTo>
                    <a:pt x="0" y="247"/>
                  </a:lnTo>
                  <a:lnTo>
                    <a:pt x="0" y="221"/>
                  </a:lnTo>
                  <a:lnTo>
                    <a:pt x="4" y="197"/>
                  </a:lnTo>
                  <a:lnTo>
                    <a:pt x="11" y="176"/>
                  </a:lnTo>
                  <a:lnTo>
                    <a:pt x="21" y="159"/>
                  </a:lnTo>
                  <a:lnTo>
                    <a:pt x="35" y="140"/>
                  </a:lnTo>
                  <a:lnTo>
                    <a:pt x="53" y="125"/>
                  </a:lnTo>
                  <a:lnTo>
                    <a:pt x="75" y="113"/>
                  </a:lnTo>
                  <a:lnTo>
                    <a:pt x="97" y="104"/>
                  </a:lnTo>
                  <a:lnTo>
                    <a:pt x="126" y="96"/>
                  </a:lnTo>
                  <a:lnTo>
                    <a:pt x="159" y="88"/>
                  </a:lnTo>
                  <a:lnTo>
                    <a:pt x="183" y="78"/>
                  </a:lnTo>
                  <a:lnTo>
                    <a:pt x="209" y="67"/>
                  </a:lnTo>
                  <a:lnTo>
                    <a:pt x="230" y="54"/>
                  </a:lnTo>
                  <a:lnTo>
                    <a:pt x="255" y="34"/>
                  </a:lnTo>
                  <a:lnTo>
                    <a:pt x="278" y="18"/>
                  </a:lnTo>
                  <a:lnTo>
                    <a:pt x="304" y="10"/>
                  </a:lnTo>
                  <a:lnTo>
                    <a:pt x="334" y="3"/>
                  </a:lnTo>
                  <a:lnTo>
                    <a:pt x="367" y="1"/>
                  </a:lnTo>
                  <a:lnTo>
                    <a:pt x="395" y="0"/>
                  </a:lnTo>
                  <a:lnTo>
                    <a:pt x="434" y="4"/>
                  </a:lnTo>
                  <a:lnTo>
                    <a:pt x="465" y="10"/>
                  </a:lnTo>
                  <a:lnTo>
                    <a:pt x="493" y="12"/>
                  </a:lnTo>
                  <a:lnTo>
                    <a:pt x="519" y="13"/>
                  </a:lnTo>
                  <a:lnTo>
                    <a:pt x="541" y="18"/>
                  </a:lnTo>
                  <a:lnTo>
                    <a:pt x="576" y="32"/>
                  </a:lnTo>
                  <a:lnTo>
                    <a:pt x="611" y="41"/>
                  </a:lnTo>
                  <a:lnTo>
                    <a:pt x="638" y="47"/>
                  </a:lnTo>
                  <a:lnTo>
                    <a:pt x="660" y="46"/>
                  </a:lnTo>
                  <a:lnTo>
                    <a:pt x="687" y="41"/>
                  </a:lnTo>
                  <a:lnTo>
                    <a:pt x="709" y="38"/>
                  </a:lnTo>
                  <a:lnTo>
                    <a:pt x="729" y="38"/>
                  </a:lnTo>
                  <a:lnTo>
                    <a:pt x="751" y="41"/>
                  </a:lnTo>
                  <a:lnTo>
                    <a:pt x="767" y="48"/>
                  </a:lnTo>
                  <a:lnTo>
                    <a:pt x="793" y="62"/>
                  </a:lnTo>
                  <a:lnTo>
                    <a:pt x="836" y="90"/>
                  </a:lnTo>
                  <a:lnTo>
                    <a:pt x="854" y="105"/>
                  </a:lnTo>
                  <a:lnTo>
                    <a:pt x="859" y="113"/>
                  </a:lnTo>
                  <a:lnTo>
                    <a:pt x="859" y="122"/>
                  </a:lnTo>
                  <a:lnTo>
                    <a:pt x="849" y="124"/>
                  </a:lnTo>
                  <a:lnTo>
                    <a:pt x="838" y="128"/>
                  </a:lnTo>
                  <a:lnTo>
                    <a:pt x="822" y="137"/>
                  </a:lnTo>
                  <a:lnTo>
                    <a:pt x="802" y="145"/>
                  </a:lnTo>
                  <a:lnTo>
                    <a:pt x="781" y="151"/>
                  </a:lnTo>
                  <a:lnTo>
                    <a:pt x="757" y="157"/>
                  </a:lnTo>
                  <a:lnTo>
                    <a:pt x="729" y="162"/>
                  </a:lnTo>
                  <a:lnTo>
                    <a:pt x="699" y="165"/>
                  </a:lnTo>
                  <a:lnTo>
                    <a:pt x="675" y="165"/>
                  </a:lnTo>
                  <a:lnTo>
                    <a:pt x="634" y="162"/>
                  </a:lnTo>
                  <a:lnTo>
                    <a:pt x="596" y="157"/>
                  </a:lnTo>
                  <a:lnTo>
                    <a:pt x="566" y="154"/>
                  </a:lnTo>
                  <a:lnTo>
                    <a:pt x="549" y="156"/>
                  </a:lnTo>
                  <a:lnTo>
                    <a:pt x="531" y="159"/>
                  </a:lnTo>
                  <a:lnTo>
                    <a:pt x="517" y="165"/>
                  </a:lnTo>
                  <a:lnTo>
                    <a:pt x="507" y="173"/>
                  </a:lnTo>
                  <a:lnTo>
                    <a:pt x="499" y="183"/>
                  </a:lnTo>
                  <a:lnTo>
                    <a:pt x="487" y="193"/>
                  </a:lnTo>
                  <a:lnTo>
                    <a:pt x="474" y="206"/>
                  </a:lnTo>
                  <a:lnTo>
                    <a:pt x="464" y="220"/>
                  </a:lnTo>
                  <a:lnTo>
                    <a:pt x="456" y="236"/>
                  </a:lnTo>
                  <a:lnTo>
                    <a:pt x="452" y="249"/>
                  </a:lnTo>
                  <a:lnTo>
                    <a:pt x="451" y="264"/>
                  </a:lnTo>
                  <a:lnTo>
                    <a:pt x="454" y="281"/>
                  </a:lnTo>
                  <a:lnTo>
                    <a:pt x="463" y="296"/>
                  </a:lnTo>
                  <a:lnTo>
                    <a:pt x="473" y="313"/>
                  </a:lnTo>
                  <a:lnTo>
                    <a:pt x="482" y="333"/>
                  </a:lnTo>
                  <a:lnTo>
                    <a:pt x="487" y="352"/>
                  </a:lnTo>
                  <a:lnTo>
                    <a:pt x="495" y="378"/>
                  </a:lnTo>
                  <a:lnTo>
                    <a:pt x="502" y="393"/>
                  </a:lnTo>
                  <a:lnTo>
                    <a:pt x="514" y="409"/>
                  </a:lnTo>
                  <a:lnTo>
                    <a:pt x="527" y="420"/>
                  </a:lnTo>
                  <a:lnTo>
                    <a:pt x="543" y="432"/>
                  </a:lnTo>
                  <a:lnTo>
                    <a:pt x="561" y="439"/>
                  </a:lnTo>
                  <a:lnTo>
                    <a:pt x="577" y="443"/>
                  </a:lnTo>
                  <a:close/>
                </a:path>
              </a:pathLst>
            </a:custGeom>
            <a:solidFill>
              <a:srgbClr val="00C000"/>
            </a:solidFill>
            <a:ln w="0">
              <a:solidFill>
                <a:srgbClr val="000000"/>
              </a:solidFill>
              <a:round/>
              <a:headEnd/>
              <a:tailEnd/>
            </a:ln>
          </p:spPr>
          <p:txBody>
            <a:bodyPr/>
            <a:lstStyle/>
            <a:p>
              <a:endParaRPr lang="ru-RU"/>
            </a:p>
          </p:txBody>
        </p:sp>
        <p:sp>
          <p:nvSpPr>
            <p:cNvPr id="26240" name="Freeform 44"/>
            <p:cNvSpPr>
              <a:spLocks/>
            </p:cNvSpPr>
            <p:nvPr/>
          </p:nvSpPr>
          <p:spPr bwMode="auto">
            <a:xfrm>
              <a:off x="2716" y="2450"/>
              <a:ext cx="159" cy="104"/>
            </a:xfrm>
            <a:custGeom>
              <a:avLst/>
              <a:gdLst>
                <a:gd name="T0" fmla="*/ 102 w 477"/>
                <a:gd name="T1" fmla="*/ 3 h 312"/>
                <a:gd name="T2" fmla="*/ 92 w 477"/>
                <a:gd name="T3" fmla="*/ 0 h 312"/>
                <a:gd name="T4" fmla="*/ 83 w 477"/>
                <a:gd name="T5" fmla="*/ 0 h 312"/>
                <a:gd name="T6" fmla="*/ 73 w 477"/>
                <a:gd name="T7" fmla="*/ 2 h 312"/>
                <a:gd name="T8" fmla="*/ 62 w 477"/>
                <a:gd name="T9" fmla="*/ 8 h 312"/>
                <a:gd name="T10" fmla="*/ 54 w 477"/>
                <a:gd name="T11" fmla="*/ 16 h 312"/>
                <a:gd name="T12" fmla="*/ 47 w 477"/>
                <a:gd name="T13" fmla="*/ 24 h 312"/>
                <a:gd name="T14" fmla="*/ 35 w 477"/>
                <a:gd name="T15" fmla="*/ 27 h 312"/>
                <a:gd name="T16" fmla="*/ 17 w 477"/>
                <a:gd name="T17" fmla="*/ 29 h 312"/>
                <a:gd name="T18" fmla="*/ 11 w 477"/>
                <a:gd name="T19" fmla="*/ 31 h 312"/>
                <a:gd name="T20" fmla="*/ 8 w 477"/>
                <a:gd name="T21" fmla="*/ 38 h 312"/>
                <a:gd name="T22" fmla="*/ 7 w 477"/>
                <a:gd name="T23" fmla="*/ 46 h 312"/>
                <a:gd name="T24" fmla="*/ 2 w 477"/>
                <a:gd name="T25" fmla="*/ 55 h 312"/>
                <a:gd name="T26" fmla="*/ 0 w 477"/>
                <a:gd name="T27" fmla="*/ 64 h 312"/>
                <a:gd name="T28" fmla="*/ 3 w 477"/>
                <a:gd name="T29" fmla="*/ 71 h 312"/>
                <a:gd name="T30" fmla="*/ 11 w 477"/>
                <a:gd name="T31" fmla="*/ 76 h 312"/>
                <a:gd name="T32" fmla="*/ 22 w 477"/>
                <a:gd name="T33" fmla="*/ 82 h 312"/>
                <a:gd name="T34" fmla="*/ 28 w 477"/>
                <a:gd name="T35" fmla="*/ 89 h 312"/>
                <a:gd name="T36" fmla="*/ 34 w 477"/>
                <a:gd name="T37" fmla="*/ 100 h 312"/>
                <a:gd name="T38" fmla="*/ 41 w 477"/>
                <a:gd name="T39" fmla="*/ 104 h 312"/>
                <a:gd name="T40" fmla="*/ 53 w 477"/>
                <a:gd name="T41" fmla="*/ 104 h 312"/>
                <a:gd name="T42" fmla="*/ 67 w 477"/>
                <a:gd name="T43" fmla="*/ 99 h 312"/>
                <a:gd name="T44" fmla="*/ 70 w 477"/>
                <a:gd name="T45" fmla="*/ 98 h 312"/>
                <a:gd name="T46" fmla="*/ 80 w 477"/>
                <a:gd name="T47" fmla="*/ 95 h 312"/>
                <a:gd name="T48" fmla="*/ 89 w 477"/>
                <a:gd name="T49" fmla="*/ 90 h 312"/>
                <a:gd name="T50" fmla="*/ 98 w 477"/>
                <a:gd name="T51" fmla="*/ 88 h 312"/>
                <a:gd name="T52" fmla="*/ 100 w 477"/>
                <a:gd name="T53" fmla="*/ 88 h 312"/>
                <a:gd name="T54" fmla="*/ 112 w 477"/>
                <a:gd name="T55" fmla="*/ 89 h 312"/>
                <a:gd name="T56" fmla="*/ 114 w 477"/>
                <a:gd name="T57" fmla="*/ 89 h 312"/>
                <a:gd name="T58" fmla="*/ 122 w 477"/>
                <a:gd name="T59" fmla="*/ 89 h 312"/>
                <a:gd name="T60" fmla="*/ 135 w 477"/>
                <a:gd name="T61" fmla="*/ 89 h 312"/>
                <a:gd name="T62" fmla="*/ 143 w 477"/>
                <a:gd name="T63" fmla="*/ 85 h 312"/>
                <a:gd name="T64" fmla="*/ 149 w 477"/>
                <a:gd name="T65" fmla="*/ 82 h 312"/>
                <a:gd name="T66" fmla="*/ 152 w 477"/>
                <a:gd name="T67" fmla="*/ 82 h 312"/>
                <a:gd name="T68" fmla="*/ 155 w 477"/>
                <a:gd name="T69" fmla="*/ 81 h 312"/>
                <a:gd name="T70" fmla="*/ 159 w 477"/>
                <a:gd name="T71" fmla="*/ 78 h 312"/>
                <a:gd name="T72" fmla="*/ 155 w 477"/>
                <a:gd name="T73" fmla="*/ 74 h 312"/>
                <a:gd name="T74" fmla="*/ 144 w 477"/>
                <a:gd name="T75" fmla="*/ 65 h 312"/>
                <a:gd name="T76" fmla="*/ 132 w 477"/>
                <a:gd name="T77" fmla="*/ 56 h 312"/>
                <a:gd name="T78" fmla="*/ 117 w 477"/>
                <a:gd name="T79" fmla="*/ 50 h 312"/>
                <a:gd name="T80" fmla="*/ 108 w 477"/>
                <a:gd name="T81" fmla="*/ 42 h 312"/>
                <a:gd name="T82" fmla="*/ 103 w 477"/>
                <a:gd name="T83" fmla="*/ 29 h 312"/>
                <a:gd name="T84" fmla="*/ 105 w 477"/>
                <a:gd name="T85" fmla="*/ 12 h 3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77"/>
                <a:gd name="T130" fmla="*/ 0 h 312"/>
                <a:gd name="T131" fmla="*/ 477 w 477"/>
                <a:gd name="T132" fmla="*/ 312 h 3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77" h="312">
                  <a:moveTo>
                    <a:pt x="321" y="15"/>
                  </a:moveTo>
                  <a:lnTo>
                    <a:pt x="306" y="8"/>
                  </a:lnTo>
                  <a:lnTo>
                    <a:pt x="293" y="3"/>
                  </a:lnTo>
                  <a:lnTo>
                    <a:pt x="277" y="1"/>
                  </a:lnTo>
                  <a:lnTo>
                    <a:pt x="264" y="0"/>
                  </a:lnTo>
                  <a:lnTo>
                    <a:pt x="248" y="1"/>
                  </a:lnTo>
                  <a:lnTo>
                    <a:pt x="234" y="3"/>
                  </a:lnTo>
                  <a:lnTo>
                    <a:pt x="218" y="7"/>
                  </a:lnTo>
                  <a:lnTo>
                    <a:pt x="201" y="15"/>
                  </a:lnTo>
                  <a:lnTo>
                    <a:pt x="186" y="23"/>
                  </a:lnTo>
                  <a:lnTo>
                    <a:pt x="172" y="35"/>
                  </a:lnTo>
                  <a:lnTo>
                    <a:pt x="161" y="47"/>
                  </a:lnTo>
                  <a:lnTo>
                    <a:pt x="149" y="65"/>
                  </a:lnTo>
                  <a:lnTo>
                    <a:pt x="141" y="71"/>
                  </a:lnTo>
                  <a:lnTo>
                    <a:pt x="129" y="77"/>
                  </a:lnTo>
                  <a:lnTo>
                    <a:pt x="105" y="80"/>
                  </a:lnTo>
                  <a:lnTo>
                    <a:pt x="64" y="83"/>
                  </a:lnTo>
                  <a:lnTo>
                    <a:pt x="51" y="86"/>
                  </a:lnTo>
                  <a:lnTo>
                    <a:pt x="40" y="89"/>
                  </a:lnTo>
                  <a:lnTo>
                    <a:pt x="33" y="94"/>
                  </a:lnTo>
                  <a:lnTo>
                    <a:pt x="27" y="103"/>
                  </a:lnTo>
                  <a:lnTo>
                    <a:pt x="24" y="114"/>
                  </a:lnTo>
                  <a:lnTo>
                    <a:pt x="22" y="125"/>
                  </a:lnTo>
                  <a:lnTo>
                    <a:pt x="20" y="137"/>
                  </a:lnTo>
                  <a:lnTo>
                    <a:pt x="14" y="149"/>
                  </a:lnTo>
                  <a:lnTo>
                    <a:pt x="5" y="166"/>
                  </a:lnTo>
                  <a:lnTo>
                    <a:pt x="1" y="179"/>
                  </a:lnTo>
                  <a:lnTo>
                    <a:pt x="0" y="192"/>
                  </a:lnTo>
                  <a:lnTo>
                    <a:pt x="2" y="203"/>
                  </a:lnTo>
                  <a:lnTo>
                    <a:pt x="8" y="212"/>
                  </a:lnTo>
                  <a:lnTo>
                    <a:pt x="14" y="218"/>
                  </a:lnTo>
                  <a:lnTo>
                    <a:pt x="34" y="229"/>
                  </a:lnTo>
                  <a:lnTo>
                    <a:pt x="54" y="238"/>
                  </a:lnTo>
                  <a:lnTo>
                    <a:pt x="67" y="247"/>
                  </a:lnTo>
                  <a:lnTo>
                    <a:pt x="77" y="256"/>
                  </a:lnTo>
                  <a:lnTo>
                    <a:pt x="83" y="267"/>
                  </a:lnTo>
                  <a:lnTo>
                    <a:pt x="93" y="289"/>
                  </a:lnTo>
                  <a:lnTo>
                    <a:pt x="102" y="300"/>
                  </a:lnTo>
                  <a:lnTo>
                    <a:pt x="112" y="306"/>
                  </a:lnTo>
                  <a:lnTo>
                    <a:pt x="123" y="311"/>
                  </a:lnTo>
                  <a:lnTo>
                    <a:pt x="140" y="312"/>
                  </a:lnTo>
                  <a:lnTo>
                    <a:pt x="160" y="311"/>
                  </a:lnTo>
                  <a:lnTo>
                    <a:pt x="180" y="306"/>
                  </a:lnTo>
                  <a:lnTo>
                    <a:pt x="202" y="296"/>
                  </a:lnTo>
                  <a:lnTo>
                    <a:pt x="209" y="294"/>
                  </a:lnTo>
                  <a:lnTo>
                    <a:pt x="224" y="291"/>
                  </a:lnTo>
                  <a:lnTo>
                    <a:pt x="239" y="285"/>
                  </a:lnTo>
                  <a:lnTo>
                    <a:pt x="250" y="281"/>
                  </a:lnTo>
                  <a:lnTo>
                    <a:pt x="268" y="270"/>
                  </a:lnTo>
                  <a:lnTo>
                    <a:pt x="279" y="267"/>
                  </a:lnTo>
                  <a:lnTo>
                    <a:pt x="294" y="263"/>
                  </a:lnTo>
                  <a:lnTo>
                    <a:pt x="300" y="263"/>
                  </a:lnTo>
                  <a:lnTo>
                    <a:pt x="317" y="263"/>
                  </a:lnTo>
                  <a:lnTo>
                    <a:pt x="336" y="266"/>
                  </a:lnTo>
                  <a:lnTo>
                    <a:pt x="343" y="267"/>
                  </a:lnTo>
                  <a:lnTo>
                    <a:pt x="365" y="268"/>
                  </a:lnTo>
                  <a:lnTo>
                    <a:pt x="394" y="268"/>
                  </a:lnTo>
                  <a:lnTo>
                    <a:pt x="406" y="267"/>
                  </a:lnTo>
                  <a:lnTo>
                    <a:pt x="418" y="261"/>
                  </a:lnTo>
                  <a:lnTo>
                    <a:pt x="428" y="256"/>
                  </a:lnTo>
                  <a:lnTo>
                    <a:pt x="437" y="250"/>
                  </a:lnTo>
                  <a:lnTo>
                    <a:pt x="446" y="247"/>
                  </a:lnTo>
                  <a:lnTo>
                    <a:pt x="452" y="246"/>
                  </a:lnTo>
                  <a:lnTo>
                    <a:pt x="457" y="245"/>
                  </a:lnTo>
                  <a:lnTo>
                    <a:pt x="465" y="244"/>
                  </a:lnTo>
                  <a:lnTo>
                    <a:pt x="472" y="240"/>
                  </a:lnTo>
                  <a:lnTo>
                    <a:pt x="476" y="235"/>
                  </a:lnTo>
                  <a:lnTo>
                    <a:pt x="477" y="229"/>
                  </a:lnTo>
                  <a:lnTo>
                    <a:pt x="464" y="221"/>
                  </a:lnTo>
                  <a:lnTo>
                    <a:pt x="451" y="211"/>
                  </a:lnTo>
                  <a:lnTo>
                    <a:pt x="433" y="194"/>
                  </a:lnTo>
                  <a:lnTo>
                    <a:pt x="417" y="180"/>
                  </a:lnTo>
                  <a:lnTo>
                    <a:pt x="396" y="168"/>
                  </a:lnTo>
                  <a:lnTo>
                    <a:pt x="374" y="160"/>
                  </a:lnTo>
                  <a:lnTo>
                    <a:pt x="351" y="150"/>
                  </a:lnTo>
                  <a:lnTo>
                    <a:pt x="334" y="139"/>
                  </a:lnTo>
                  <a:lnTo>
                    <a:pt x="324" y="126"/>
                  </a:lnTo>
                  <a:lnTo>
                    <a:pt x="315" y="110"/>
                  </a:lnTo>
                  <a:lnTo>
                    <a:pt x="310" y="86"/>
                  </a:lnTo>
                  <a:lnTo>
                    <a:pt x="310" y="60"/>
                  </a:lnTo>
                  <a:lnTo>
                    <a:pt x="314" y="36"/>
                  </a:lnTo>
                  <a:lnTo>
                    <a:pt x="321" y="15"/>
                  </a:lnTo>
                  <a:close/>
                </a:path>
              </a:pathLst>
            </a:custGeom>
            <a:solidFill>
              <a:srgbClr val="00C000"/>
            </a:solidFill>
            <a:ln w="0">
              <a:solidFill>
                <a:srgbClr val="000000"/>
              </a:solidFill>
              <a:round/>
              <a:headEnd/>
              <a:tailEnd/>
            </a:ln>
          </p:spPr>
          <p:txBody>
            <a:bodyPr/>
            <a:lstStyle/>
            <a:p>
              <a:endParaRPr lang="ru-RU"/>
            </a:p>
          </p:txBody>
        </p:sp>
        <p:sp>
          <p:nvSpPr>
            <p:cNvPr id="26241" name="Freeform 45"/>
            <p:cNvSpPr>
              <a:spLocks/>
            </p:cNvSpPr>
            <p:nvPr/>
          </p:nvSpPr>
          <p:spPr bwMode="auto">
            <a:xfrm>
              <a:off x="3027" y="2528"/>
              <a:ext cx="55" cy="33"/>
            </a:xfrm>
            <a:custGeom>
              <a:avLst/>
              <a:gdLst>
                <a:gd name="T0" fmla="*/ 55 w 164"/>
                <a:gd name="T1" fmla="*/ 4 h 100"/>
                <a:gd name="T2" fmla="*/ 53 w 164"/>
                <a:gd name="T3" fmla="*/ 5 h 100"/>
                <a:gd name="T4" fmla="*/ 49 w 164"/>
                <a:gd name="T5" fmla="*/ 6 h 100"/>
                <a:gd name="T6" fmla="*/ 45 w 164"/>
                <a:gd name="T7" fmla="*/ 8 h 100"/>
                <a:gd name="T8" fmla="*/ 39 w 164"/>
                <a:gd name="T9" fmla="*/ 12 h 100"/>
                <a:gd name="T10" fmla="*/ 31 w 164"/>
                <a:gd name="T11" fmla="*/ 19 h 100"/>
                <a:gd name="T12" fmla="*/ 24 w 164"/>
                <a:gd name="T13" fmla="*/ 26 h 100"/>
                <a:gd name="T14" fmla="*/ 18 w 164"/>
                <a:gd name="T15" fmla="*/ 30 h 100"/>
                <a:gd name="T16" fmla="*/ 13 w 164"/>
                <a:gd name="T17" fmla="*/ 32 h 100"/>
                <a:gd name="T18" fmla="*/ 13 w 164"/>
                <a:gd name="T19" fmla="*/ 32 h 100"/>
                <a:gd name="T20" fmla="*/ 11 w 164"/>
                <a:gd name="T21" fmla="*/ 33 h 100"/>
                <a:gd name="T22" fmla="*/ 11 w 164"/>
                <a:gd name="T23" fmla="*/ 33 h 100"/>
                <a:gd name="T24" fmla="*/ 8 w 164"/>
                <a:gd name="T25" fmla="*/ 32 h 100"/>
                <a:gd name="T26" fmla="*/ 6 w 164"/>
                <a:gd name="T27" fmla="*/ 32 h 100"/>
                <a:gd name="T28" fmla="*/ 3 w 164"/>
                <a:gd name="T29" fmla="*/ 31 h 100"/>
                <a:gd name="T30" fmla="*/ 0 w 164"/>
                <a:gd name="T31" fmla="*/ 30 h 100"/>
                <a:gd name="T32" fmla="*/ 0 w 164"/>
                <a:gd name="T33" fmla="*/ 28 h 100"/>
                <a:gd name="T34" fmla="*/ 1 w 164"/>
                <a:gd name="T35" fmla="*/ 21 h 100"/>
                <a:gd name="T36" fmla="*/ 2 w 164"/>
                <a:gd name="T37" fmla="*/ 17 h 100"/>
                <a:gd name="T38" fmla="*/ 3 w 164"/>
                <a:gd name="T39" fmla="*/ 14 h 100"/>
                <a:gd name="T40" fmla="*/ 5 w 164"/>
                <a:gd name="T41" fmla="*/ 11 h 100"/>
                <a:gd name="T42" fmla="*/ 9 w 164"/>
                <a:gd name="T43" fmla="*/ 10 h 100"/>
                <a:gd name="T44" fmla="*/ 14 w 164"/>
                <a:gd name="T45" fmla="*/ 8 h 100"/>
                <a:gd name="T46" fmla="*/ 19 w 164"/>
                <a:gd name="T47" fmla="*/ 6 h 100"/>
                <a:gd name="T48" fmla="*/ 25 w 164"/>
                <a:gd name="T49" fmla="*/ 2 h 100"/>
                <a:gd name="T50" fmla="*/ 30 w 164"/>
                <a:gd name="T51" fmla="*/ 1 h 100"/>
                <a:gd name="T52" fmla="*/ 34 w 164"/>
                <a:gd name="T53" fmla="*/ 0 h 100"/>
                <a:gd name="T54" fmla="*/ 40 w 164"/>
                <a:gd name="T55" fmla="*/ 0 h 100"/>
                <a:gd name="T56" fmla="*/ 45 w 164"/>
                <a:gd name="T57" fmla="*/ 1 h 100"/>
                <a:gd name="T58" fmla="*/ 51 w 164"/>
                <a:gd name="T59" fmla="*/ 3 h 100"/>
                <a:gd name="T60" fmla="*/ 55 w 164"/>
                <a:gd name="T61" fmla="*/ 4 h 1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4"/>
                <a:gd name="T94" fmla="*/ 0 h 100"/>
                <a:gd name="T95" fmla="*/ 164 w 164"/>
                <a:gd name="T96" fmla="*/ 100 h 1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4" h="100">
                  <a:moveTo>
                    <a:pt x="164" y="13"/>
                  </a:moveTo>
                  <a:lnTo>
                    <a:pt x="158" y="14"/>
                  </a:lnTo>
                  <a:lnTo>
                    <a:pt x="146" y="17"/>
                  </a:lnTo>
                  <a:lnTo>
                    <a:pt x="133" y="24"/>
                  </a:lnTo>
                  <a:lnTo>
                    <a:pt x="116" y="37"/>
                  </a:lnTo>
                  <a:lnTo>
                    <a:pt x="93" y="58"/>
                  </a:lnTo>
                  <a:lnTo>
                    <a:pt x="72" y="78"/>
                  </a:lnTo>
                  <a:lnTo>
                    <a:pt x="53" y="91"/>
                  </a:lnTo>
                  <a:lnTo>
                    <a:pt x="40" y="97"/>
                  </a:lnTo>
                  <a:lnTo>
                    <a:pt x="33" y="100"/>
                  </a:lnTo>
                  <a:lnTo>
                    <a:pt x="25" y="98"/>
                  </a:lnTo>
                  <a:lnTo>
                    <a:pt x="17" y="96"/>
                  </a:lnTo>
                  <a:lnTo>
                    <a:pt x="9" y="94"/>
                  </a:lnTo>
                  <a:lnTo>
                    <a:pt x="0" y="90"/>
                  </a:lnTo>
                  <a:lnTo>
                    <a:pt x="0" y="86"/>
                  </a:lnTo>
                  <a:lnTo>
                    <a:pt x="2" y="64"/>
                  </a:lnTo>
                  <a:lnTo>
                    <a:pt x="5" y="52"/>
                  </a:lnTo>
                  <a:lnTo>
                    <a:pt x="9" y="42"/>
                  </a:lnTo>
                  <a:lnTo>
                    <a:pt x="16" y="33"/>
                  </a:lnTo>
                  <a:lnTo>
                    <a:pt x="27" y="30"/>
                  </a:lnTo>
                  <a:lnTo>
                    <a:pt x="41" y="24"/>
                  </a:lnTo>
                  <a:lnTo>
                    <a:pt x="58" y="17"/>
                  </a:lnTo>
                  <a:lnTo>
                    <a:pt x="74" y="7"/>
                  </a:lnTo>
                  <a:lnTo>
                    <a:pt x="88" y="3"/>
                  </a:lnTo>
                  <a:lnTo>
                    <a:pt x="102" y="0"/>
                  </a:lnTo>
                  <a:lnTo>
                    <a:pt x="119" y="0"/>
                  </a:lnTo>
                  <a:lnTo>
                    <a:pt x="133" y="4"/>
                  </a:lnTo>
                  <a:lnTo>
                    <a:pt x="152" y="10"/>
                  </a:lnTo>
                  <a:lnTo>
                    <a:pt x="164" y="13"/>
                  </a:lnTo>
                  <a:close/>
                </a:path>
              </a:pathLst>
            </a:custGeom>
            <a:solidFill>
              <a:srgbClr val="00C000"/>
            </a:solidFill>
            <a:ln w="0">
              <a:solidFill>
                <a:srgbClr val="000000"/>
              </a:solidFill>
              <a:round/>
              <a:headEnd/>
              <a:tailEnd/>
            </a:ln>
          </p:spPr>
          <p:txBody>
            <a:bodyPr/>
            <a:lstStyle/>
            <a:p>
              <a:endParaRPr lang="ru-RU"/>
            </a:p>
          </p:txBody>
        </p:sp>
        <p:sp>
          <p:nvSpPr>
            <p:cNvPr id="26242" name="Freeform 46"/>
            <p:cNvSpPr>
              <a:spLocks/>
            </p:cNvSpPr>
            <p:nvPr/>
          </p:nvSpPr>
          <p:spPr bwMode="auto">
            <a:xfrm>
              <a:off x="2819" y="2456"/>
              <a:ext cx="55" cy="71"/>
            </a:xfrm>
            <a:custGeom>
              <a:avLst/>
              <a:gdLst>
                <a:gd name="T0" fmla="*/ 55 w 166"/>
                <a:gd name="T1" fmla="*/ 71 h 212"/>
                <a:gd name="T2" fmla="*/ 51 w 166"/>
                <a:gd name="T3" fmla="*/ 68 h 212"/>
                <a:gd name="T4" fmla="*/ 46 w 166"/>
                <a:gd name="T5" fmla="*/ 65 h 212"/>
                <a:gd name="T6" fmla="*/ 40 w 166"/>
                <a:gd name="T7" fmla="*/ 59 h 212"/>
                <a:gd name="T8" fmla="*/ 35 w 166"/>
                <a:gd name="T9" fmla="*/ 55 h 212"/>
                <a:gd name="T10" fmla="*/ 28 w 166"/>
                <a:gd name="T11" fmla="*/ 51 h 212"/>
                <a:gd name="T12" fmla="*/ 21 w 166"/>
                <a:gd name="T13" fmla="*/ 48 h 212"/>
                <a:gd name="T14" fmla="*/ 14 w 166"/>
                <a:gd name="T15" fmla="*/ 45 h 212"/>
                <a:gd name="T16" fmla="*/ 8 w 166"/>
                <a:gd name="T17" fmla="*/ 41 h 212"/>
                <a:gd name="T18" fmla="*/ 5 w 166"/>
                <a:gd name="T19" fmla="*/ 37 h 212"/>
                <a:gd name="T20" fmla="*/ 2 w 166"/>
                <a:gd name="T21" fmla="*/ 31 h 212"/>
                <a:gd name="T22" fmla="*/ 0 w 166"/>
                <a:gd name="T23" fmla="*/ 23 h 212"/>
                <a:gd name="T24" fmla="*/ 0 w 166"/>
                <a:gd name="T25" fmla="*/ 15 h 212"/>
                <a:gd name="T26" fmla="*/ 1 w 166"/>
                <a:gd name="T27" fmla="*/ 7 h 212"/>
                <a:gd name="T28" fmla="*/ 4 w 166"/>
                <a:gd name="T29" fmla="*/ 0 h 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6"/>
                <a:gd name="T46" fmla="*/ 0 h 212"/>
                <a:gd name="T47" fmla="*/ 166 w 166"/>
                <a:gd name="T48" fmla="*/ 212 h 2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6" h="212">
                  <a:moveTo>
                    <a:pt x="166" y="212"/>
                  </a:moveTo>
                  <a:lnTo>
                    <a:pt x="153" y="204"/>
                  </a:lnTo>
                  <a:lnTo>
                    <a:pt x="140" y="194"/>
                  </a:lnTo>
                  <a:lnTo>
                    <a:pt x="122" y="177"/>
                  </a:lnTo>
                  <a:lnTo>
                    <a:pt x="107" y="163"/>
                  </a:lnTo>
                  <a:lnTo>
                    <a:pt x="86" y="151"/>
                  </a:lnTo>
                  <a:lnTo>
                    <a:pt x="64" y="143"/>
                  </a:lnTo>
                  <a:lnTo>
                    <a:pt x="41" y="133"/>
                  </a:lnTo>
                  <a:lnTo>
                    <a:pt x="24" y="122"/>
                  </a:lnTo>
                  <a:lnTo>
                    <a:pt x="14" y="109"/>
                  </a:lnTo>
                  <a:lnTo>
                    <a:pt x="5" y="94"/>
                  </a:lnTo>
                  <a:lnTo>
                    <a:pt x="0" y="70"/>
                  </a:lnTo>
                  <a:lnTo>
                    <a:pt x="0" y="45"/>
                  </a:lnTo>
                  <a:lnTo>
                    <a:pt x="4" y="20"/>
                  </a:lnTo>
                  <a:lnTo>
                    <a:pt x="11" y="0"/>
                  </a:lnTo>
                </a:path>
              </a:pathLst>
            </a:custGeom>
            <a:noFill/>
            <a:ln w="0">
              <a:solidFill>
                <a:srgbClr val="000000"/>
              </a:solidFill>
              <a:round/>
              <a:headEnd/>
              <a:tailEnd/>
            </a:ln>
          </p:spPr>
          <p:txBody>
            <a:bodyPr/>
            <a:lstStyle/>
            <a:p>
              <a:endParaRPr lang="ru-RU"/>
            </a:p>
          </p:txBody>
        </p:sp>
        <p:sp>
          <p:nvSpPr>
            <p:cNvPr id="26243" name="Freeform 47"/>
            <p:cNvSpPr>
              <a:spLocks/>
            </p:cNvSpPr>
            <p:nvPr/>
          </p:nvSpPr>
          <p:spPr bwMode="auto">
            <a:xfrm>
              <a:off x="428" y="3094"/>
              <a:ext cx="482" cy="284"/>
            </a:xfrm>
            <a:custGeom>
              <a:avLst/>
              <a:gdLst>
                <a:gd name="T0" fmla="*/ 128 w 1448"/>
                <a:gd name="T1" fmla="*/ 256 h 853"/>
                <a:gd name="T2" fmla="*/ 119 w 1448"/>
                <a:gd name="T3" fmla="*/ 257 h 853"/>
                <a:gd name="T4" fmla="*/ 76 w 1448"/>
                <a:gd name="T5" fmla="*/ 268 h 853"/>
                <a:gd name="T6" fmla="*/ 23 w 1448"/>
                <a:gd name="T7" fmla="*/ 257 h 853"/>
                <a:gd name="T8" fmla="*/ 0 w 1448"/>
                <a:gd name="T9" fmla="*/ 236 h 853"/>
                <a:gd name="T10" fmla="*/ 14 w 1448"/>
                <a:gd name="T11" fmla="*/ 218 h 853"/>
                <a:gd name="T12" fmla="*/ 25 w 1448"/>
                <a:gd name="T13" fmla="*/ 213 h 853"/>
                <a:gd name="T14" fmla="*/ 11 w 1448"/>
                <a:gd name="T15" fmla="*/ 186 h 853"/>
                <a:gd name="T16" fmla="*/ 7 w 1448"/>
                <a:gd name="T17" fmla="*/ 145 h 853"/>
                <a:gd name="T18" fmla="*/ 36 w 1448"/>
                <a:gd name="T19" fmla="*/ 118 h 853"/>
                <a:gd name="T20" fmla="*/ 71 w 1448"/>
                <a:gd name="T21" fmla="*/ 114 h 853"/>
                <a:gd name="T22" fmla="*/ 64 w 1448"/>
                <a:gd name="T23" fmla="*/ 109 h 853"/>
                <a:gd name="T24" fmla="*/ 66 w 1448"/>
                <a:gd name="T25" fmla="*/ 81 h 853"/>
                <a:gd name="T26" fmla="*/ 106 w 1448"/>
                <a:gd name="T27" fmla="*/ 45 h 853"/>
                <a:gd name="T28" fmla="*/ 172 w 1448"/>
                <a:gd name="T29" fmla="*/ 25 h 853"/>
                <a:gd name="T30" fmla="*/ 204 w 1448"/>
                <a:gd name="T31" fmla="*/ 27 h 853"/>
                <a:gd name="T32" fmla="*/ 204 w 1448"/>
                <a:gd name="T33" fmla="*/ 27 h 853"/>
                <a:gd name="T34" fmla="*/ 223 w 1448"/>
                <a:gd name="T35" fmla="*/ 13 h 853"/>
                <a:gd name="T36" fmla="*/ 285 w 1448"/>
                <a:gd name="T37" fmla="*/ 0 h 853"/>
                <a:gd name="T38" fmla="*/ 342 w 1448"/>
                <a:gd name="T39" fmla="*/ 9 h 853"/>
                <a:gd name="T40" fmla="*/ 347 w 1448"/>
                <a:gd name="T41" fmla="*/ 34 h 853"/>
                <a:gd name="T42" fmla="*/ 340 w 1448"/>
                <a:gd name="T43" fmla="*/ 47 h 853"/>
                <a:gd name="T44" fmla="*/ 385 w 1448"/>
                <a:gd name="T45" fmla="*/ 48 h 853"/>
                <a:gd name="T46" fmla="*/ 422 w 1448"/>
                <a:gd name="T47" fmla="*/ 70 h 853"/>
                <a:gd name="T48" fmla="*/ 420 w 1448"/>
                <a:gd name="T49" fmla="*/ 113 h 853"/>
                <a:gd name="T50" fmla="*/ 406 w 1448"/>
                <a:gd name="T51" fmla="*/ 141 h 853"/>
                <a:gd name="T52" fmla="*/ 407 w 1448"/>
                <a:gd name="T53" fmla="*/ 144 h 853"/>
                <a:gd name="T54" fmla="*/ 454 w 1448"/>
                <a:gd name="T55" fmla="*/ 157 h 853"/>
                <a:gd name="T56" fmla="*/ 482 w 1448"/>
                <a:gd name="T57" fmla="*/ 175 h 853"/>
                <a:gd name="T58" fmla="*/ 452 w 1448"/>
                <a:gd name="T59" fmla="*/ 213 h 853"/>
                <a:gd name="T60" fmla="*/ 414 w 1448"/>
                <a:gd name="T61" fmla="*/ 230 h 853"/>
                <a:gd name="T62" fmla="*/ 448 w 1448"/>
                <a:gd name="T63" fmla="*/ 246 h 853"/>
                <a:gd name="T64" fmla="*/ 471 w 1448"/>
                <a:gd name="T65" fmla="*/ 264 h 853"/>
                <a:gd name="T66" fmla="*/ 420 w 1448"/>
                <a:gd name="T67" fmla="*/ 280 h 853"/>
                <a:gd name="T68" fmla="*/ 362 w 1448"/>
                <a:gd name="T69" fmla="*/ 280 h 853"/>
                <a:gd name="T70" fmla="*/ 360 w 1448"/>
                <a:gd name="T71" fmla="*/ 275 h 853"/>
                <a:gd name="T72" fmla="*/ 130 w 1448"/>
                <a:gd name="T73" fmla="*/ 256 h 8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8"/>
                <a:gd name="T112" fmla="*/ 0 h 853"/>
                <a:gd name="T113" fmla="*/ 1448 w 1448"/>
                <a:gd name="T114" fmla="*/ 853 h 8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8" h="853">
                  <a:moveTo>
                    <a:pt x="392" y="768"/>
                  </a:moveTo>
                  <a:lnTo>
                    <a:pt x="386" y="768"/>
                  </a:lnTo>
                  <a:lnTo>
                    <a:pt x="379" y="768"/>
                  </a:lnTo>
                  <a:lnTo>
                    <a:pt x="358" y="772"/>
                  </a:lnTo>
                  <a:lnTo>
                    <a:pt x="303" y="794"/>
                  </a:lnTo>
                  <a:lnTo>
                    <a:pt x="228" y="805"/>
                  </a:lnTo>
                  <a:lnTo>
                    <a:pt x="138" y="794"/>
                  </a:lnTo>
                  <a:lnTo>
                    <a:pt x="69" y="772"/>
                  </a:lnTo>
                  <a:lnTo>
                    <a:pt x="20" y="746"/>
                  </a:lnTo>
                  <a:lnTo>
                    <a:pt x="0" y="708"/>
                  </a:lnTo>
                  <a:lnTo>
                    <a:pt x="6" y="681"/>
                  </a:lnTo>
                  <a:lnTo>
                    <a:pt x="41" y="655"/>
                  </a:lnTo>
                  <a:lnTo>
                    <a:pt x="75" y="644"/>
                  </a:lnTo>
                  <a:lnTo>
                    <a:pt x="75" y="639"/>
                  </a:lnTo>
                  <a:lnTo>
                    <a:pt x="48" y="606"/>
                  </a:lnTo>
                  <a:lnTo>
                    <a:pt x="34" y="558"/>
                  </a:lnTo>
                  <a:lnTo>
                    <a:pt x="20" y="494"/>
                  </a:lnTo>
                  <a:lnTo>
                    <a:pt x="20" y="435"/>
                  </a:lnTo>
                  <a:lnTo>
                    <a:pt x="54" y="387"/>
                  </a:lnTo>
                  <a:lnTo>
                    <a:pt x="109" y="354"/>
                  </a:lnTo>
                  <a:lnTo>
                    <a:pt x="172" y="338"/>
                  </a:lnTo>
                  <a:lnTo>
                    <a:pt x="213" y="343"/>
                  </a:lnTo>
                  <a:lnTo>
                    <a:pt x="241" y="354"/>
                  </a:lnTo>
                  <a:lnTo>
                    <a:pt x="193" y="328"/>
                  </a:lnTo>
                  <a:lnTo>
                    <a:pt x="186" y="290"/>
                  </a:lnTo>
                  <a:lnTo>
                    <a:pt x="199" y="242"/>
                  </a:lnTo>
                  <a:lnTo>
                    <a:pt x="247" y="188"/>
                  </a:lnTo>
                  <a:lnTo>
                    <a:pt x="317" y="134"/>
                  </a:lnTo>
                  <a:lnTo>
                    <a:pt x="420" y="97"/>
                  </a:lnTo>
                  <a:lnTo>
                    <a:pt x="517" y="75"/>
                  </a:lnTo>
                  <a:lnTo>
                    <a:pt x="593" y="75"/>
                  </a:lnTo>
                  <a:lnTo>
                    <a:pt x="613" y="81"/>
                  </a:lnTo>
                  <a:lnTo>
                    <a:pt x="613" y="64"/>
                  </a:lnTo>
                  <a:lnTo>
                    <a:pt x="669" y="38"/>
                  </a:lnTo>
                  <a:lnTo>
                    <a:pt x="758" y="10"/>
                  </a:lnTo>
                  <a:lnTo>
                    <a:pt x="855" y="0"/>
                  </a:lnTo>
                  <a:lnTo>
                    <a:pt x="944" y="0"/>
                  </a:lnTo>
                  <a:lnTo>
                    <a:pt x="1027" y="27"/>
                  </a:lnTo>
                  <a:lnTo>
                    <a:pt x="1055" y="64"/>
                  </a:lnTo>
                  <a:lnTo>
                    <a:pt x="1041" y="103"/>
                  </a:lnTo>
                  <a:lnTo>
                    <a:pt x="1013" y="134"/>
                  </a:lnTo>
                  <a:lnTo>
                    <a:pt x="1021" y="140"/>
                  </a:lnTo>
                  <a:lnTo>
                    <a:pt x="1082" y="144"/>
                  </a:lnTo>
                  <a:lnTo>
                    <a:pt x="1158" y="144"/>
                  </a:lnTo>
                  <a:lnTo>
                    <a:pt x="1227" y="166"/>
                  </a:lnTo>
                  <a:lnTo>
                    <a:pt x="1269" y="209"/>
                  </a:lnTo>
                  <a:lnTo>
                    <a:pt x="1282" y="268"/>
                  </a:lnTo>
                  <a:lnTo>
                    <a:pt x="1261" y="338"/>
                  </a:lnTo>
                  <a:lnTo>
                    <a:pt x="1227" y="392"/>
                  </a:lnTo>
                  <a:lnTo>
                    <a:pt x="1221" y="422"/>
                  </a:lnTo>
                  <a:lnTo>
                    <a:pt x="1169" y="437"/>
                  </a:lnTo>
                  <a:lnTo>
                    <a:pt x="1224" y="432"/>
                  </a:lnTo>
                  <a:lnTo>
                    <a:pt x="1269" y="456"/>
                  </a:lnTo>
                  <a:lnTo>
                    <a:pt x="1365" y="473"/>
                  </a:lnTo>
                  <a:lnTo>
                    <a:pt x="1427" y="494"/>
                  </a:lnTo>
                  <a:lnTo>
                    <a:pt x="1448" y="526"/>
                  </a:lnTo>
                  <a:lnTo>
                    <a:pt x="1427" y="580"/>
                  </a:lnTo>
                  <a:lnTo>
                    <a:pt x="1358" y="639"/>
                  </a:lnTo>
                  <a:lnTo>
                    <a:pt x="1303" y="687"/>
                  </a:lnTo>
                  <a:lnTo>
                    <a:pt x="1245" y="692"/>
                  </a:lnTo>
                  <a:lnTo>
                    <a:pt x="1311" y="700"/>
                  </a:lnTo>
                  <a:lnTo>
                    <a:pt x="1345" y="740"/>
                  </a:lnTo>
                  <a:lnTo>
                    <a:pt x="1406" y="762"/>
                  </a:lnTo>
                  <a:lnTo>
                    <a:pt x="1414" y="794"/>
                  </a:lnTo>
                  <a:lnTo>
                    <a:pt x="1365" y="826"/>
                  </a:lnTo>
                  <a:lnTo>
                    <a:pt x="1261" y="842"/>
                  </a:lnTo>
                  <a:lnTo>
                    <a:pt x="1151" y="853"/>
                  </a:lnTo>
                  <a:lnTo>
                    <a:pt x="1089" y="842"/>
                  </a:lnTo>
                  <a:lnTo>
                    <a:pt x="1082" y="837"/>
                  </a:lnTo>
                  <a:lnTo>
                    <a:pt x="1082" y="826"/>
                  </a:lnTo>
                  <a:lnTo>
                    <a:pt x="1089" y="820"/>
                  </a:lnTo>
                  <a:lnTo>
                    <a:pt x="392" y="768"/>
                  </a:lnTo>
                  <a:close/>
                </a:path>
              </a:pathLst>
            </a:custGeom>
            <a:solidFill>
              <a:srgbClr val="00C000"/>
            </a:solidFill>
            <a:ln w="0">
              <a:solidFill>
                <a:srgbClr val="00C000"/>
              </a:solidFill>
              <a:round/>
              <a:headEnd/>
              <a:tailEnd/>
            </a:ln>
          </p:spPr>
          <p:txBody>
            <a:bodyPr/>
            <a:lstStyle/>
            <a:p>
              <a:endParaRPr lang="ru-RU"/>
            </a:p>
          </p:txBody>
        </p:sp>
        <p:sp>
          <p:nvSpPr>
            <p:cNvPr id="26244" name="Freeform 48"/>
            <p:cNvSpPr>
              <a:spLocks/>
            </p:cNvSpPr>
            <p:nvPr/>
          </p:nvSpPr>
          <p:spPr bwMode="auto">
            <a:xfrm>
              <a:off x="497" y="3156"/>
              <a:ext cx="359" cy="325"/>
            </a:xfrm>
            <a:custGeom>
              <a:avLst/>
              <a:gdLst>
                <a:gd name="T0" fmla="*/ 152 w 1078"/>
                <a:gd name="T1" fmla="*/ 184 h 974"/>
                <a:gd name="T2" fmla="*/ 144 w 1078"/>
                <a:gd name="T3" fmla="*/ 214 h 974"/>
                <a:gd name="T4" fmla="*/ 141 w 1078"/>
                <a:gd name="T5" fmla="*/ 280 h 974"/>
                <a:gd name="T6" fmla="*/ 120 w 1078"/>
                <a:gd name="T7" fmla="*/ 303 h 974"/>
                <a:gd name="T8" fmla="*/ 40 w 1078"/>
                <a:gd name="T9" fmla="*/ 325 h 974"/>
                <a:gd name="T10" fmla="*/ 296 w 1078"/>
                <a:gd name="T11" fmla="*/ 316 h 974"/>
                <a:gd name="T12" fmla="*/ 259 w 1078"/>
                <a:gd name="T13" fmla="*/ 315 h 974"/>
                <a:gd name="T14" fmla="*/ 228 w 1078"/>
                <a:gd name="T15" fmla="*/ 282 h 974"/>
                <a:gd name="T16" fmla="*/ 215 w 1078"/>
                <a:gd name="T17" fmla="*/ 185 h 974"/>
                <a:gd name="T18" fmla="*/ 289 w 1078"/>
                <a:gd name="T19" fmla="*/ 136 h 974"/>
                <a:gd name="T20" fmla="*/ 340 w 1078"/>
                <a:gd name="T21" fmla="*/ 116 h 974"/>
                <a:gd name="T22" fmla="*/ 335 w 1078"/>
                <a:gd name="T23" fmla="*/ 106 h 974"/>
                <a:gd name="T24" fmla="*/ 282 w 1078"/>
                <a:gd name="T25" fmla="*/ 130 h 974"/>
                <a:gd name="T26" fmla="*/ 234 w 1078"/>
                <a:gd name="T27" fmla="*/ 142 h 974"/>
                <a:gd name="T28" fmla="*/ 188 w 1078"/>
                <a:gd name="T29" fmla="*/ 142 h 974"/>
                <a:gd name="T30" fmla="*/ 250 w 1078"/>
                <a:gd name="T31" fmla="*/ 88 h 974"/>
                <a:gd name="T32" fmla="*/ 282 w 1078"/>
                <a:gd name="T33" fmla="*/ 51 h 974"/>
                <a:gd name="T34" fmla="*/ 229 w 1078"/>
                <a:gd name="T35" fmla="*/ 88 h 974"/>
                <a:gd name="T36" fmla="*/ 172 w 1078"/>
                <a:gd name="T37" fmla="*/ 126 h 974"/>
                <a:gd name="T38" fmla="*/ 165 w 1078"/>
                <a:gd name="T39" fmla="*/ 67 h 974"/>
                <a:gd name="T40" fmla="*/ 158 w 1078"/>
                <a:gd name="T41" fmla="*/ 24 h 974"/>
                <a:gd name="T42" fmla="*/ 146 w 1078"/>
                <a:gd name="T43" fmla="*/ 0 h 974"/>
                <a:gd name="T44" fmla="*/ 140 w 1078"/>
                <a:gd name="T45" fmla="*/ 56 h 974"/>
                <a:gd name="T46" fmla="*/ 118 w 1078"/>
                <a:gd name="T47" fmla="*/ 61 h 974"/>
                <a:gd name="T48" fmla="*/ 47 w 1078"/>
                <a:gd name="T49" fmla="*/ 46 h 974"/>
                <a:gd name="T50" fmla="*/ 70 w 1078"/>
                <a:gd name="T51" fmla="*/ 71 h 974"/>
                <a:gd name="T52" fmla="*/ 142 w 1078"/>
                <a:gd name="T53" fmla="*/ 97 h 974"/>
                <a:gd name="T54" fmla="*/ 142 w 1078"/>
                <a:gd name="T55" fmla="*/ 136 h 974"/>
                <a:gd name="T56" fmla="*/ 135 w 1078"/>
                <a:gd name="T57" fmla="*/ 140 h 974"/>
                <a:gd name="T58" fmla="*/ 73 w 1078"/>
                <a:gd name="T59" fmla="*/ 140 h 974"/>
                <a:gd name="T60" fmla="*/ 27 w 1078"/>
                <a:gd name="T61" fmla="*/ 135 h 974"/>
                <a:gd name="T62" fmla="*/ 0 w 1078"/>
                <a:gd name="T63" fmla="*/ 140 h 974"/>
                <a:gd name="T64" fmla="*/ 57 w 1078"/>
                <a:gd name="T65" fmla="*/ 147 h 974"/>
                <a:gd name="T66" fmla="*/ 122 w 1078"/>
                <a:gd name="T67" fmla="*/ 158 h 9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78"/>
                <a:gd name="T103" fmla="*/ 0 h 974"/>
                <a:gd name="T104" fmla="*/ 1078 w 1078"/>
                <a:gd name="T105" fmla="*/ 974 h 97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78" h="974">
                  <a:moveTo>
                    <a:pt x="430" y="498"/>
                  </a:moveTo>
                  <a:lnTo>
                    <a:pt x="455" y="552"/>
                  </a:lnTo>
                  <a:lnTo>
                    <a:pt x="441" y="586"/>
                  </a:lnTo>
                  <a:lnTo>
                    <a:pt x="433" y="640"/>
                  </a:lnTo>
                  <a:lnTo>
                    <a:pt x="433" y="764"/>
                  </a:lnTo>
                  <a:lnTo>
                    <a:pt x="423" y="839"/>
                  </a:lnTo>
                  <a:lnTo>
                    <a:pt x="406" y="864"/>
                  </a:lnTo>
                  <a:lnTo>
                    <a:pt x="361" y="907"/>
                  </a:lnTo>
                  <a:lnTo>
                    <a:pt x="272" y="938"/>
                  </a:lnTo>
                  <a:lnTo>
                    <a:pt x="119" y="974"/>
                  </a:lnTo>
                  <a:lnTo>
                    <a:pt x="965" y="974"/>
                  </a:lnTo>
                  <a:lnTo>
                    <a:pt x="890" y="946"/>
                  </a:lnTo>
                  <a:lnTo>
                    <a:pt x="840" y="938"/>
                  </a:lnTo>
                  <a:lnTo>
                    <a:pt x="779" y="944"/>
                  </a:lnTo>
                  <a:lnTo>
                    <a:pt x="727" y="909"/>
                  </a:lnTo>
                  <a:lnTo>
                    <a:pt x="686" y="845"/>
                  </a:lnTo>
                  <a:lnTo>
                    <a:pt x="655" y="675"/>
                  </a:lnTo>
                  <a:lnTo>
                    <a:pt x="647" y="554"/>
                  </a:lnTo>
                  <a:lnTo>
                    <a:pt x="621" y="498"/>
                  </a:lnTo>
                  <a:lnTo>
                    <a:pt x="869" y="409"/>
                  </a:lnTo>
                  <a:lnTo>
                    <a:pt x="938" y="394"/>
                  </a:lnTo>
                  <a:lnTo>
                    <a:pt x="1020" y="348"/>
                  </a:lnTo>
                  <a:lnTo>
                    <a:pt x="1078" y="318"/>
                  </a:lnTo>
                  <a:lnTo>
                    <a:pt x="1007" y="318"/>
                  </a:lnTo>
                  <a:lnTo>
                    <a:pt x="916" y="361"/>
                  </a:lnTo>
                  <a:lnTo>
                    <a:pt x="848" y="389"/>
                  </a:lnTo>
                  <a:lnTo>
                    <a:pt x="758" y="415"/>
                  </a:lnTo>
                  <a:lnTo>
                    <a:pt x="702" y="426"/>
                  </a:lnTo>
                  <a:lnTo>
                    <a:pt x="603" y="448"/>
                  </a:lnTo>
                  <a:lnTo>
                    <a:pt x="565" y="426"/>
                  </a:lnTo>
                  <a:lnTo>
                    <a:pt x="641" y="391"/>
                  </a:lnTo>
                  <a:lnTo>
                    <a:pt x="751" y="265"/>
                  </a:lnTo>
                  <a:lnTo>
                    <a:pt x="796" y="222"/>
                  </a:lnTo>
                  <a:lnTo>
                    <a:pt x="848" y="152"/>
                  </a:lnTo>
                  <a:lnTo>
                    <a:pt x="854" y="88"/>
                  </a:lnTo>
                  <a:lnTo>
                    <a:pt x="689" y="265"/>
                  </a:lnTo>
                  <a:lnTo>
                    <a:pt x="655" y="303"/>
                  </a:lnTo>
                  <a:lnTo>
                    <a:pt x="517" y="378"/>
                  </a:lnTo>
                  <a:lnTo>
                    <a:pt x="506" y="259"/>
                  </a:lnTo>
                  <a:lnTo>
                    <a:pt x="496" y="201"/>
                  </a:lnTo>
                  <a:lnTo>
                    <a:pt x="483" y="163"/>
                  </a:lnTo>
                  <a:lnTo>
                    <a:pt x="475" y="71"/>
                  </a:lnTo>
                  <a:lnTo>
                    <a:pt x="468" y="34"/>
                  </a:lnTo>
                  <a:lnTo>
                    <a:pt x="438" y="0"/>
                  </a:lnTo>
                  <a:lnTo>
                    <a:pt x="427" y="104"/>
                  </a:lnTo>
                  <a:lnTo>
                    <a:pt x="421" y="168"/>
                  </a:lnTo>
                  <a:lnTo>
                    <a:pt x="441" y="227"/>
                  </a:lnTo>
                  <a:lnTo>
                    <a:pt x="354" y="184"/>
                  </a:lnTo>
                  <a:lnTo>
                    <a:pt x="209" y="179"/>
                  </a:lnTo>
                  <a:lnTo>
                    <a:pt x="140" y="138"/>
                  </a:lnTo>
                  <a:lnTo>
                    <a:pt x="137" y="179"/>
                  </a:lnTo>
                  <a:lnTo>
                    <a:pt x="209" y="214"/>
                  </a:lnTo>
                  <a:lnTo>
                    <a:pt x="333" y="216"/>
                  </a:lnTo>
                  <a:lnTo>
                    <a:pt x="427" y="292"/>
                  </a:lnTo>
                  <a:lnTo>
                    <a:pt x="433" y="389"/>
                  </a:lnTo>
                  <a:lnTo>
                    <a:pt x="427" y="409"/>
                  </a:lnTo>
                  <a:lnTo>
                    <a:pt x="406" y="420"/>
                  </a:lnTo>
                  <a:lnTo>
                    <a:pt x="317" y="431"/>
                  </a:lnTo>
                  <a:lnTo>
                    <a:pt x="220" y="420"/>
                  </a:lnTo>
                  <a:lnTo>
                    <a:pt x="137" y="409"/>
                  </a:lnTo>
                  <a:lnTo>
                    <a:pt x="82" y="404"/>
                  </a:lnTo>
                  <a:lnTo>
                    <a:pt x="13" y="400"/>
                  </a:lnTo>
                  <a:lnTo>
                    <a:pt x="0" y="420"/>
                  </a:lnTo>
                  <a:lnTo>
                    <a:pt x="76" y="426"/>
                  </a:lnTo>
                  <a:lnTo>
                    <a:pt x="172" y="441"/>
                  </a:lnTo>
                  <a:lnTo>
                    <a:pt x="269" y="458"/>
                  </a:lnTo>
                  <a:lnTo>
                    <a:pt x="365" y="474"/>
                  </a:lnTo>
                  <a:lnTo>
                    <a:pt x="430" y="498"/>
                  </a:lnTo>
                  <a:close/>
                </a:path>
              </a:pathLst>
            </a:custGeom>
            <a:solidFill>
              <a:srgbClr val="008080"/>
            </a:solidFill>
            <a:ln w="0">
              <a:solidFill>
                <a:srgbClr val="800000"/>
              </a:solidFill>
              <a:round/>
              <a:headEnd/>
              <a:tailEnd/>
            </a:ln>
          </p:spPr>
          <p:txBody>
            <a:bodyPr/>
            <a:lstStyle/>
            <a:p>
              <a:endParaRPr lang="ru-RU"/>
            </a:p>
          </p:txBody>
        </p:sp>
        <p:sp>
          <p:nvSpPr>
            <p:cNvPr id="26245" name="Freeform 49"/>
            <p:cNvSpPr>
              <a:spLocks/>
            </p:cNvSpPr>
            <p:nvPr/>
          </p:nvSpPr>
          <p:spPr bwMode="auto">
            <a:xfrm>
              <a:off x="4454" y="3362"/>
              <a:ext cx="482" cy="285"/>
            </a:xfrm>
            <a:custGeom>
              <a:avLst/>
              <a:gdLst>
                <a:gd name="T0" fmla="*/ 128 w 1448"/>
                <a:gd name="T1" fmla="*/ 256 h 853"/>
                <a:gd name="T2" fmla="*/ 120 w 1448"/>
                <a:gd name="T3" fmla="*/ 258 h 853"/>
                <a:gd name="T4" fmla="*/ 76 w 1448"/>
                <a:gd name="T5" fmla="*/ 269 h 853"/>
                <a:gd name="T6" fmla="*/ 23 w 1448"/>
                <a:gd name="T7" fmla="*/ 258 h 853"/>
                <a:gd name="T8" fmla="*/ 0 w 1448"/>
                <a:gd name="T9" fmla="*/ 237 h 853"/>
                <a:gd name="T10" fmla="*/ 14 w 1448"/>
                <a:gd name="T11" fmla="*/ 219 h 853"/>
                <a:gd name="T12" fmla="*/ 25 w 1448"/>
                <a:gd name="T13" fmla="*/ 213 h 853"/>
                <a:gd name="T14" fmla="*/ 11 w 1448"/>
                <a:gd name="T15" fmla="*/ 186 h 853"/>
                <a:gd name="T16" fmla="*/ 7 w 1448"/>
                <a:gd name="T17" fmla="*/ 145 h 853"/>
                <a:gd name="T18" fmla="*/ 37 w 1448"/>
                <a:gd name="T19" fmla="*/ 118 h 853"/>
                <a:gd name="T20" fmla="*/ 71 w 1448"/>
                <a:gd name="T21" fmla="*/ 115 h 853"/>
                <a:gd name="T22" fmla="*/ 64 w 1448"/>
                <a:gd name="T23" fmla="*/ 109 h 853"/>
                <a:gd name="T24" fmla="*/ 67 w 1448"/>
                <a:gd name="T25" fmla="*/ 81 h 853"/>
                <a:gd name="T26" fmla="*/ 105 w 1448"/>
                <a:gd name="T27" fmla="*/ 45 h 853"/>
                <a:gd name="T28" fmla="*/ 172 w 1448"/>
                <a:gd name="T29" fmla="*/ 25 h 853"/>
                <a:gd name="T30" fmla="*/ 204 w 1448"/>
                <a:gd name="T31" fmla="*/ 27 h 853"/>
                <a:gd name="T32" fmla="*/ 204 w 1448"/>
                <a:gd name="T33" fmla="*/ 27 h 853"/>
                <a:gd name="T34" fmla="*/ 222 w 1448"/>
                <a:gd name="T35" fmla="*/ 12 h 853"/>
                <a:gd name="T36" fmla="*/ 285 w 1448"/>
                <a:gd name="T37" fmla="*/ 0 h 853"/>
                <a:gd name="T38" fmla="*/ 342 w 1448"/>
                <a:gd name="T39" fmla="*/ 9 h 853"/>
                <a:gd name="T40" fmla="*/ 347 w 1448"/>
                <a:gd name="T41" fmla="*/ 34 h 853"/>
                <a:gd name="T42" fmla="*/ 340 w 1448"/>
                <a:gd name="T43" fmla="*/ 46 h 853"/>
                <a:gd name="T44" fmla="*/ 386 w 1448"/>
                <a:gd name="T45" fmla="*/ 48 h 853"/>
                <a:gd name="T46" fmla="*/ 422 w 1448"/>
                <a:gd name="T47" fmla="*/ 70 h 853"/>
                <a:gd name="T48" fmla="*/ 420 w 1448"/>
                <a:gd name="T49" fmla="*/ 113 h 853"/>
                <a:gd name="T50" fmla="*/ 406 w 1448"/>
                <a:gd name="T51" fmla="*/ 141 h 853"/>
                <a:gd name="T52" fmla="*/ 407 w 1448"/>
                <a:gd name="T53" fmla="*/ 144 h 853"/>
                <a:gd name="T54" fmla="*/ 454 w 1448"/>
                <a:gd name="T55" fmla="*/ 158 h 853"/>
                <a:gd name="T56" fmla="*/ 482 w 1448"/>
                <a:gd name="T57" fmla="*/ 176 h 853"/>
                <a:gd name="T58" fmla="*/ 452 w 1448"/>
                <a:gd name="T59" fmla="*/ 213 h 853"/>
                <a:gd name="T60" fmla="*/ 414 w 1448"/>
                <a:gd name="T61" fmla="*/ 231 h 853"/>
                <a:gd name="T62" fmla="*/ 447 w 1448"/>
                <a:gd name="T63" fmla="*/ 247 h 853"/>
                <a:gd name="T64" fmla="*/ 470 w 1448"/>
                <a:gd name="T65" fmla="*/ 265 h 853"/>
                <a:gd name="T66" fmla="*/ 420 w 1448"/>
                <a:gd name="T67" fmla="*/ 281 h 853"/>
                <a:gd name="T68" fmla="*/ 363 w 1448"/>
                <a:gd name="T69" fmla="*/ 281 h 853"/>
                <a:gd name="T70" fmla="*/ 361 w 1448"/>
                <a:gd name="T71" fmla="*/ 276 h 853"/>
                <a:gd name="T72" fmla="*/ 131 w 1448"/>
                <a:gd name="T73" fmla="*/ 256 h 8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8"/>
                <a:gd name="T112" fmla="*/ 0 h 853"/>
                <a:gd name="T113" fmla="*/ 1448 w 1448"/>
                <a:gd name="T114" fmla="*/ 853 h 8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8" h="853">
                  <a:moveTo>
                    <a:pt x="393" y="767"/>
                  </a:moveTo>
                  <a:lnTo>
                    <a:pt x="385" y="767"/>
                  </a:lnTo>
                  <a:lnTo>
                    <a:pt x="379" y="767"/>
                  </a:lnTo>
                  <a:lnTo>
                    <a:pt x="359" y="773"/>
                  </a:lnTo>
                  <a:lnTo>
                    <a:pt x="303" y="794"/>
                  </a:lnTo>
                  <a:lnTo>
                    <a:pt x="227" y="804"/>
                  </a:lnTo>
                  <a:lnTo>
                    <a:pt x="137" y="794"/>
                  </a:lnTo>
                  <a:lnTo>
                    <a:pt x="69" y="773"/>
                  </a:lnTo>
                  <a:lnTo>
                    <a:pt x="20" y="745"/>
                  </a:lnTo>
                  <a:lnTo>
                    <a:pt x="0" y="708"/>
                  </a:lnTo>
                  <a:lnTo>
                    <a:pt x="7" y="682"/>
                  </a:lnTo>
                  <a:lnTo>
                    <a:pt x="41" y="654"/>
                  </a:lnTo>
                  <a:lnTo>
                    <a:pt x="76" y="644"/>
                  </a:lnTo>
                  <a:lnTo>
                    <a:pt x="76" y="639"/>
                  </a:lnTo>
                  <a:lnTo>
                    <a:pt x="47" y="606"/>
                  </a:lnTo>
                  <a:lnTo>
                    <a:pt x="34" y="558"/>
                  </a:lnTo>
                  <a:lnTo>
                    <a:pt x="20" y="494"/>
                  </a:lnTo>
                  <a:lnTo>
                    <a:pt x="20" y="435"/>
                  </a:lnTo>
                  <a:lnTo>
                    <a:pt x="55" y="386"/>
                  </a:lnTo>
                  <a:lnTo>
                    <a:pt x="110" y="353"/>
                  </a:lnTo>
                  <a:lnTo>
                    <a:pt x="171" y="338"/>
                  </a:lnTo>
                  <a:lnTo>
                    <a:pt x="214" y="344"/>
                  </a:lnTo>
                  <a:lnTo>
                    <a:pt x="241" y="353"/>
                  </a:lnTo>
                  <a:lnTo>
                    <a:pt x="192" y="327"/>
                  </a:lnTo>
                  <a:lnTo>
                    <a:pt x="186" y="290"/>
                  </a:lnTo>
                  <a:lnTo>
                    <a:pt x="200" y="241"/>
                  </a:lnTo>
                  <a:lnTo>
                    <a:pt x="247" y="188"/>
                  </a:lnTo>
                  <a:lnTo>
                    <a:pt x="316" y="134"/>
                  </a:lnTo>
                  <a:lnTo>
                    <a:pt x="420" y="97"/>
                  </a:lnTo>
                  <a:lnTo>
                    <a:pt x="517" y="75"/>
                  </a:lnTo>
                  <a:lnTo>
                    <a:pt x="593" y="75"/>
                  </a:lnTo>
                  <a:lnTo>
                    <a:pt x="614" y="80"/>
                  </a:lnTo>
                  <a:lnTo>
                    <a:pt x="614" y="64"/>
                  </a:lnTo>
                  <a:lnTo>
                    <a:pt x="668" y="37"/>
                  </a:lnTo>
                  <a:lnTo>
                    <a:pt x="758" y="10"/>
                  </a:lnTo>
                  <a:lnTo>
                    <a:pt x="855" y="0"/>
                  </a:lnTo>
                  <a:lnTo>
                    <a:pt x="945" y="0"/>
                  </a:lnTo>
                  <a:lnTo>
                    <a:pt x="1027" y="26"/>
                  </a:lnTo>
                  <a:lnTo>
                    <a:pt x="1055" y="64"/>
                  </a:lnTo>
                  <a:lnTo>
                    <a:pt x="1041" y="102"/>
                  </a:lnTo>
                  <a:lnTo>
                    <a:pt x="1013" y="134"/>
                  </a:lnTo>
                  <a:lnTo>
                    <a:pt x="1021" y="139"/>
                  </a:lnTo>
                  <a:lnTo>
                    <a:pt x="1083" y="145"/>
                  </a:lnTo>
                  <a:lnTo>
                    <a:pt x="1159" y="145"/>
                  </a:lnTo>
                  <a:lnTo>
                    <a:pt x="1227" y="166"/>
                  </a:lnTo>
                  <a:lnTo>
                    <a:pt x="1268" y="209"/>
                  </a:lnTo>
                  <a:lnTo>
                    <a:pt x="1283" y="268"/>
                  </a:lnTo>
                  <a:lnTo>
                    <a:pt x="1262" y="338"/>
                  </a:lnTo>
                  <a:lnTo>
                    <a:pt x="1227" y="392"/>
                  </a:lnTo>
                  <a:lnTo>
                    <a:pt x="1220" y="421"/>
                  </a:lnTo>
                  <a:lnTo>
                    <a:pt x="1169" y="437"/>
                  </a:lnTo>
                  <a:lnTo>
                    <a:pt x="1223" y="432"/>
                  </a:lnTo>
                  <a:lnTo>
                    <a:pt x="1268" y="455"/>
                  </a:lnTo>
                  <a:lnTo>
                    <a:pt x="1365" y="472"/>
                  </a:lnTo>
                  <a:lnTo>
                    <a:pt x="1426" y="494"/>
                  </a:lnTo>
                  <a:lnTo>
                    <a:pt x="1448" y="526"/>
                  </a:lnTo>
                  <a:lnTo>
                    <a:pt x="1426" y="580"/>
                  </a:lnTo>
                  <a:lnTo>
                    <a:pt x="1358" y="639"/>
                  </a:lnTo>
                  <a:lnTo>
                    <a:pt x="1302" y="686"/>
                  </a:lnTo>
                  <a:lnTo>
                    <a:pt x="1244" y="691"/>
                  </a:lnTo>
                  <a:lnTo>
                    <a:pt x="1310" y="700"/>
                  </a:lnTo>
                  <a:lnTo>
                    <a:pt x="1344" y="740"/>
                  </a:lnTo>
                  <a:lnTo>
                    <a:pt x="1407" y="762"/>
                  </a:lnTo>
                  <a:lnTo>
                    <a:pt x="1413" y="794"/>
                  </a:lnTo>
                  <a:lnTo>
                    <a:pt x="1365" y="826"/>
                  </a:lnTo>
                  <a:lnTo>
                    <a:pt x="1262" y="842"/>
                  </a:lnTo>
                  <a:lnTo>
                    <a:pt x="1151" y="853"/>
                  </a:lnTo>
                  <a:lnTo>
                    <a:pt x="1090" y="842"/>
                  </a:lnTo>
                  <a:lnTo>
                    <a:pt x="1083" y="836"/>
                  </a:lnTo>
                  <a:lnTo>
                    <a:pt x="1083" y="826"/>
                  </a:lnTo>
                  <a:lnTo>
                    <a:pt x="1090" y="820"/>
                  </a:lnTo>
                  <a:lnTo>
                    <a:pt x="393" y="767"/>
                  </a:lnTo>
                  <a:close/>
                </a:path>
              </a:pathLst>
            </a:custGeom>
            <a:solidFill>
              <a:srgbClr val="00C000"/>
            </a:solidFill>
            <a:ln w="0">
              <a:solidFill>
                <a:srgbClr val="00C000"/>
              </a:solidFill>
              <a:round/>
              <a:headEnd/>
              <a:tailEnd/>
            </a:ln>
          </p:spPr>
          <p:txBody>
            <a:bodyPr/>
            <a:lstStyle/>
            <a:p>
              <a:endParaRPr lang="ru-RU"/>
            </a:p>
          </p:txBody>
        </p:sp>
        <p:sp>
          <p:nvSpPr>
            <p:cNvPr id="26246" name="Freeform 50"/>
            <p:cNvSpPr>
              <a:spLocks/>
            </p:cNvSpPr>
            <p:nvPr/>
          </p:nvSpPr>
          <p:spPr bwMode="auto">
            <a:xfrm>
              <a:off x="4523" y="3424"/>
              <a:ext cx="359" cy="325"/>
            </a:xfrm>
            <a:custGeom>
              <a:avLst/>
              <a:gdLst>
                <a:gd name="T0" fmla="*/ 151 w 1079"/>
                <a:gd name="T1" fmla="*/ 184 h 973"/>
                <a:gd name="T2" fmla="*/ 144 w 1079"/>
                <a:gd name="T3" fmla="*/ 214 h 973"/>
                <a:gd name="T4" fmla="*/ 141 w 1079"/>
                <a:gd name="T5" fmla="*/ 280 h 973"/>
                <a:gd name="T6" fmla="*/ 120 w 1079"/>
                <a:gd name="T7" fmla="*/ 303 h 973"/>
                <a:gd name="T8" fmla="*/ 40 w 1079"/>
                <a:gd name="T9" fmla="*/ 325 h 973"/>
                <a:gd name="T10" fmla="*/ 296 w 1079"/>
                <a:gd name="T11" fmla="*/ 316 h 973"/>
                <a:gd name="T12" fmla="*/ 259 w 1079"/>
                <a:gd name="T13" fmla="*/ 315 h 973"/>
                <a:gd name="T14" fmla="*/ 228 w 1079"/>
                <a:gd name="T15" fmla="*/ 282 h 973"/>
                <a:gd name="T16" fmla="*/ 216 w 1079"/>
                <a:gd name="T17" fmla="*/ 185 h 973"/>
                <a:gd name="T18" fmla="*/ 289 w 1079"/>
                <a:gd name="T19" fmla="*/ 137 h 973"/>
                <a:gd name="T20" fmla="*/ 339 w 1079"/>
                <a:gd name="T21" fmla="*/ 116 h 973"/>
                <a:gd name="T22" fmla="*/ 335 w 1079"/>
                <a:gd name="T23" fmla="*/ 106 h 973"/>
                <a:gd name="T24" fmla="*/ 282 w 1079"/>
                <a:gd name="T25" fmla="*/ 130 h 973"/>
                <a:gd name="T26" fmla="*/ 234 w 1079"/>
                <a:gd name="T27" fmla="*/ 142 h 973"/>
                <a:gd name="T28" fmla="*/ 188 w 1079"/>
                <a:gd name="T29" fmla="*/ 142 h 973"/>
                <a:gd name="T30" fmla="*/ 250 w 1079"/>
                <a:gd name="T31" fmla="*/ 89 h 973"/>
                <a:gd name="T32" fmla="*/ 282 w 1079"/>
                <a:gd name="T33" fmla="*/ 51 h 973"/>
                <a:gd name="T34" fmla="*/ 229 w 1079"/>
                <a:gd name="T35" fmla="*/ 89 h 973"/>
                <a:gd name="T36" fmla="*/ 172 w 1079"/>
                <a:gd name="T37" fmla="*/ 126 h 973"/>
                <a:gd name="T38" fmla="*/ 165 w 1079"/>
                <a:gd name="T39" fmla="*/ 67 h 973"/>
                <a:gd name="T40" fmla="*/ 158 w 1079"/>
                <a:gd name="T41" fmla="*/ 24 h 973"/>
                <a:gd name="T42" fmla="*/ 145 w 1079"/>
                <a:gd name="T43" fmla="*/ 0 h 973"/>
                <a:gd name="T44" fmla="*/ 140 w 1079"/>
                <a:gd name="T45" fmla="*/ 56 h 973"/>
                <a:gd name="T46" fmla="*/ 118 w 1079"/>
                <a:gd name="T47" fmla="*/ 61 h 973"/>
                <a:gd name="T48" fmla="*/ 47 w 1079"/>
                <a:gd name="T49" fmla="*/ 46 h 973"/>
                <a:gd name="T50" fmla="*/ 70 w 1079"/>
                <a:gd name="T51" fmla="*/ 71 h 973"/>
                <a:gd name="T52" fmla="*/ 142 w 1079"/>
                <a:gd name="T53" fmla="*/ 97 h 973"/>
                <a:gd name="T54" fmla="*/ 142 w 1079"/>
                <a:gd name="T55" fmla="*/ 137 h 973"/>
                <a:gd name="T56" fmla="*/ 135 w 1079"/>
                <a:gd name="T57" fmla="*/ 140 h 973"/>
                <a:gd name="T58" fmla="*/ 73 w 1079"/>
                <a:gd name="T59" fmla="*/ 140 h 973"/>
                <a:gd name="T60" fmla="*/ 27 w 1079"/>
                <a:gd name="T61" fmla="*/ 135 h 973"/>
                <a:gd name="T62" fmla="*/ 0 w 1079"/>
                <a:gd name="T63" fmla="*/ 140 h 973"/>
                <a:gd name="T64" fmla="*/ 57 w 1079"/>
                <a:gd name="T65" fmla="*/ 148 h 973"/>
                <a:gd name="T66" fmla="*/ 122 w 1079"/>
                <a:gd name="T67" fmla="*/ 158 h 9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79"/>
                <a:gd name="T103" fmla="*/ 0 h 973"/>
                <a:gd name="T104" fmla="*/ 1079 w 1079"/>
                <a:gd name="T105" fmla="*/ 973 h 9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79" h="973">
                  <a:moveTo>
                    <a:pt x="431" y="498"/>
                  </a:moveTo>
                  <a:lnTo>
                    <a:pt x="455" y="552"/>
                  </a:lnTo>
                  <a:lnTo>
                    <a:pt x="441" y="587"/>
                  </a:lnTo>
                  <a:lnTo>
                    <a:pt x="434" y="640"/>
                  </a:lnTo>
                  <a:lnTo>
                    <a:pt x="434" y="764"/>
                  </a:lnTo>
                  <a:lnTo>
                    <a:pt x="424" y="839"/>
                  </a:lnTo>
                  <a:lnTo>
                    <a:pt x="407" y="863"/>
                  </a:lnTo>
                  <a:lnTo>
                    <a:pt x="362" y="906"/>
                  </a:lnTo>
                  <a:lnTo>
                    <a:pt x="272" y="938"/>
                  </a:lnTo>
                  <a:lnTo>
                    <a:pt x="120" y="973"/>
                  </a:lnTo>
                  <a:lnTo>
                    <a:pt x="965" y="973"/>
                  </a:lnTo>
                  <a:lnTo>
                    <a:pt x="889" y="946"/>
                  </a:lnTo>
                  <a:lnTo>
                    <a:pt x="841" y="938"/>
                  </a:lnTo>
                  <a:lnTo>
                    <a:pt x="778" y="943"/>
                  </a:lnTo>
                  <a:lnTo>
                    <a:pt x="727" y="908"/>
                  </a:lnTo>
                  <a:lnTo>
                    <a:pt x="685" y="845"/>
                  </a:lnTo>
                  <a:lnTo>
                    <a:pt x="656" y="676"/>
                  </a:lnTo>
                  <a:lnTo>
                    <a:pt x="648" y="554"/>
                  </a:lnTo>
                  <a:lnTo>
                    <a:pt x="620" y="498"/>
                  </a:lnTo>
                  <a:lnTo>
                    <a:pt x="868" y="410"/>
                  </a:lnTo>
                  <a:lnTo>
                    <a:pt x="938" y="394"/>
                  </a:lnTo>
                  <a:lnTo>
                    <a:pt x="1020" y="347"/>
                  </a:lnTo>
                  <a:lnTo>
                    <a:pt x="1079" y="319"/>
                  </a:lnTo>
                  <a:lnTo>
                    <a:pt x="1007" y="318"/>
                  </a:lnTo>
                  <a:lnTo>
                    <a:pt x="917" y="361"/>
                  </a:lnTo>
                  <a:lnTo>
                    <a:pt x="848" y="388"/>
                  </a:lnTo>
                  <a:lnTo>
                    <a:pt x="758" y="414"/>
                  </a:lnTo>
                  <a:lnTo>
                    <a:pt x="703" y="425"/>
                  </a:lnTo>
                  <a:lnTo>
                    <a:pt x="603" y="447"/>
                  </a:lnTo>
                  <a:lnTo>
                    <a:pt x="566" y="425"/>
                  </a:lnTo>
                  <a:lnTo>
                    <a:pt x="641" y="390"/>
                  </a:lnTo>
                  <a:lnTo>
                    <a:pt x="751" y="265"/>
                  </a:lnTo>
                  <a:lnTo>
                    <a:pt x="796" y="221"/>
                  </a:lnTo>
                  <a:lnTo>
                    <a:pt x="848" y="152"/>
                  </a:lnTo>
                  <a:lnTo>
                    <a:pt x="855" y="87"/>
                  </a:lnTo>
                  <a:lnTo>
                    <a:pt x="688" y="265"/>
                  </a:lnTo>
                  <a:lnTo>
                    <a:pt x="656" y="302"/>
                  </a:lnTo>
                  <a:lnTo>
                    <a:pt x="517" y="377"/>
                  </a:lnTo>
                  <a:lnTo>
                    <a:pt x="506" y="260"/>
                  </a:lnTo>
                  <a:lnTo>
                    <a:pt x="495" y="200"/>
                  </a:lnTo>
                  <a:lnTo>
                    <a:pt x="482" y="162"/>
                  </a:lnTo>
                  <a:lnTo>
                    <a:pt x="476" y="71"/>
                  </a:lnTo>
                  <a:lnTo>
                    <a:pt x="468" y="34"/>
                  </a:lnTo>
                  <a:lnTo>
                    <a:pt x="437" y="0"/>
                  </a:lnTo>
                  <a:lnTo>
                    <a:pt x="427" y="104"/>
                  </a:lnTo>
                  <a:lnTo>
                    <a:pt x="421" y="167"/>
                  </a:lnTo>
                  <a:lnTo>
                    <a:pt x="441" y="228"/>
                  </a:lnTo>
                  <a:lnTo>
                    <a:pt x="355" y="184"/>
                  </a:lnTo>
                  <a:lnTo>
                    <a:pt x="210" y="178"/>
                  </a:lnTo>
                  <a:lnTo>
                    <a:pt x="141" y="139"/>
                  </a:lnTo>
                  <a:lnTo>
                    <a:pt x="138" y="178"/>
                  </a:lnTo>
                  <a:lnTo>
                    <a:pt x="210" y="214"/>
                  </a:lnTo>
                  <a:lnTo>
                    <a:pt x="334" y="216"/>
                  </a:lnTo>
                  <a:lnTo>
                    <a:pt x="427" y="291"/>
                  </a:lnTo>
                  <a:lnTo>
                    <a:pt x="434" y="388"/>
                  </a:lnTo>
                  <a:lnTo>
                    <a:pt x="427" y="410"/>
                  </a:lnTo>
                  <a:lnTo>
                    <a:pt x="407" y="420"/>
                  </a:lnTo>
                  <a:lnTo>
                    <a:pt x="317" y="431"/>
                  </a:lnTo>
                  <a:lnTo>
                    <a:pt x="220" y="420"/>
                  </a:lnTo>
                  <a:lnTo>
                    <a:pt x="138" y="410"/>
                  </a:lnTo>
                  <a:lnTo>
                    <a:pt x="82" y="404"/>
                  </a:lnTo>
                  <a:lnTo>
                    <a:pt x="14" y="399"/>
                  </a:lnTo>
                  <a:lnTo>
                    <a:pt x="0" y="420"/>
                  </a:lnTo>
                  <a:lnTo>
                    <a:pt x="75" y="425"/>
                  </a:lnTo>
                  <a:lnTo>
                    <a:pt x="172" y="442"/>
                  </a:lnTo>
                  <a:lnTo>
                    <a:pt x="268" y="458"/>
                  </a:lnTo>
                  <a:lnTo>
                    <a:pt x="366" y="474"/>
                  </a:lnTo>
                  <a:lnTo>
                    <a:pt x="431" y="498"/>
                  </a:lnTo>
                  <a:close/>
                </a:path>
              </a:pathLst>
            </a:custGeom>
            <a:solidFill>
              <a:srgbClr val="008080"/>
            </a:solidFill>
            <a:ln w="0">
              <a:solidFill>
                <a:srgbClr val="800000"/>
              </a:solidFill>
              <a:round/>
              <a:headEnd/>
              <a:tailEnd/>
            </a:ln>
          </p:spPr>
          <p:txBody>
            <a:bodyPr/>
            <a:lstStyle/>
            <a:p>
              <a:endParaRPr lang="ru-RU"/>
            </a:p>
          </p:txBody>
        </p:sp>
        <p:sp>
          <p:nvSpPr>
            <p:cNvPr id="26247" name="Freeform 51"/>
            <p:cNvSpPr>
              <a:spLocks/>
            </p:cNvSpPr>
            <p:nvPr/>
          </p:nvSpPr>
          <p:spPr bwMode="auto">
            <a:xfrm>
              <a:off x="495" y="1989"/>
              <a:ext cx="1761" cy="2242"/>
            </a:xfrm>
            <a:custGeom>
              <a:avLst/>
              <a:gdLst>
                <a:gd name="T0" fmla="*/ 0 w 5284"/>
                <a:gd name="T1" fmla="*/ 408 h 6728"/>
                <a:gd name="T2" fmla="*/ 13 w 5284"/>
                <a:gd name="T3" fmla="*/ 390 h 6728"/>
                <a:gd name="T4" fmla="*/ 51 w 5284"/>
                <a:gd name="T5" fmla="*/ 344 h 6728"/>
                <a:gd name="T6" fmla="*/ 112 w 5284"/>
                <a:gd name="T7" fmla="*/ 281 h 6728"/>
                <a:gd name="T8" fmla="*/ 150 w 5284"/>
                <a:gd name="T9" fmla="*/ 248 h 6728"/>
                <a:gd name="T10" fmla="*/ 193 w 5284"/>
                <a:gd name="T11" fmla="*/ 214 h 6728"/>
                <a:gd name="T12" fmla="*/ 248 w 5284"/>
                <a:gd name="T13" fmla="*/ 176 h 6728"/>
                <a:gd name="T14" fmla="*/ 284 w 5284"/>
                <a:gd name="T15" fmla="*/ 156 h 6728"/>
                <a:gd name="T16" fmla="*/ 323 w 5284"/>
                <a:gd name="T17" fmla="*/ 141 h 6728"/>
                <a:gd name="T18" fmla="*/ 386 w 5284"/>
                <a:gd name="T19" fmla="*/ 118 h 6728"/>
                <a:gd name="T20" fmla="*/ 503 w 5284"/>
                <a:gd name="T21" fmla="*/ 74 h 6728"/>
                <a:gd name="T22" fmla="*/ 575 w 5284"/>
                <a:gd name="T23" fmla="*/ 51 h 6728"/>
                <a:gd name="T24" fmla="*/ 650 w 5284"/>
                <a:gd name="T25" fmla="*/ 37 h 6728"/>
                <a:gd name="T26" fmla="*/ 772 w 5284"/>
                <a:gd name="T27" fmla="*/ 21 h 6728"/>
                <a:gd name="T28" fmla="*/ 861 w 5284"/>
                <a:gd name="T29" fmla="*/ 13 h 6728"/>
                <a:gd name="T30" fmla="*/ 916 w 5284"/>
                <a:gd name="T31" fmla="*/ 14 h 6728"/>
                <a:gd name="T32" fmla="*/ 971 w 5284"/>
                <a:gd name="T33" fmla="*/ 18 h 6728"/>
                <a:gd name="T34" fmla="*/ 1062 w 5284"/>
                <a:gd name="T35" fmla="*/ 21 h 6728"/>
                <a:gd name="T36" fmla="*/ 1131 w 5284"/>
                <a:gd name="T37" fmla="*/ 19 h 6728"/>
                <a:gd name="T38" fmla="*/ 1184 w 5284"/>
                <a:gd name="T39" fmla="*/ 14 h 6728"/>
                <a:gd name="T40" fmla="*/ 1259 w 5284"/>
                <a:gd name="T41" fmla="*/ 3 h 6728"/>
                <a:gd name="T42" fmla="*/ 1293 w 5284"/>
                <a:gd name="T43" fmla="*/ 0 h 6728"/>
                <a:gd name="T44" fmla="*/ 1332 w 5284"/>
                <a:gd name="T45" fmla="*/ 1 h 6728"/>
                <a:gd name="T46" fmla="*/ 1382 w 5284"/>
                <a:gd name="T47" fmla="*/ 7 h 6728"/>
                <a:gd name="T48" fmla="*/ 1448 w 5284"/>
                <a:gd name="T49" fmla="*/ 21 h 6728"/>
                <a:gd name="T50" fmla="*/ 1487 w 5284"/>
                <a:gd name="T51" fmla="*/ 32 h 6728"/>
                <a:gd name="T52" fmla="*/ 1518 w 5284"/>
                <a:gd name="T53" fmla="*/ 44 h 6728"/>
                <a:gd name="T54" fmla="*/ 1567 w 5284"/>
                <a:gd name="T55" fmla="*/ 70 h 6728"/>
                <a:gd name="T56" fmla="*/ 1604 w 5284"/>
                <a:gd name="T57" fmla="*/ 95 h 6728"/>
                <a:gd name="T58" fmla="*/ 1641 w 5284"/>
                <a:gd name="T59" fmla="*/ 118 h 6728"/>
                <a:gd name="T60" fmla="*/ 1664 w 5284"/>
                <a:gd name="T61" fmla="*/ 154 h 6728"/>
                <a:gd name="T62" fmla="*/ 1689 w 5284"/>
                <a:gd name="T63" fmla="*/ 192 h 6728"/>
                <a:gd name="T64" fmla="*/ 1715 w 5284"/>
                <a:gd name="T65" fmla="*/ 241 h 6728"/>
                <a:gd name="T66" fmla="*/ 1727 w 5284"/>
                <a:gd name="T67" fmla="*/ 272 h 6728"/>
                <a:gd name="T68" fmla="*/ 1738 w 5284"/>
                <a:gd name="T69" fmla="*/ 311 h 6728"/>
                <a:gd name="T70" fmla="*/ 1753 w 5284"/>
                <a:gd name="T71" fmla="*/ 371 h 6728"/>
                <a:gd name="T72" fmla="*/ 1761 w 5284"/>
                <a:gd name="T73" fmla="*/ 411 h 6728"/>
                <a:gd name="T74" fmla="*/ 1757 w 5284"/>
                <a:gd name="T75" fmla="*/ 450 h 6728"/>
                <a:gd name="T76" fmla="*/ 1738 w 5284"/>
                <a:gd name="T77" fmla="*/ 504 h 6728"/>
                <a:gd name="T78" fmla="*/ 1718 w 5284"/>
                <a:gd name="T79" fmla="*/ 545 h 6728"/>
                <a:gd name="T80" fmla="*/ 1698 w 5284"/>
                <a:gd name="T81" fmla="*/ 572 h 6728"/>
                <a:gd name="T82" fmla="*/ 1678 w 5284"/>
                <a:gd name="T83" fmla="*/ 591 h 6728"/>
                <a:gd name="T84" fmla="*/ 1657 w 5284"/>
                <a:gd name="T85" fmla="*/ 605 h 6728"/>
                <a:gd name="T86" fmla="*/ 1607 w 5284"/>
                <a:gd name="T87" fmla="*/ 636 h 6728"/>
                <a:gd name="T88" fmla="*/ 1578 w 5284"/>
                <a:gd name="T89" fmla="*/ 660 h 6728"/>
                <a:gd name="T90" fmla="*/ 1545 w 5284"/>
                <a:gd name="T91" fmla="*/ 697 h 6728"/>
                <a:gd name="T92" fmla="*/ 1475 w 5284"/>
                <a:gd name="T93" fmla="*/ 781 h 6728"/>
                <a:gd name="T94" fmla="*/ 1434 w 5284"/>
                <a:gd name="T95" fmla="*/ 833 h 6728"/>
                <a:gd name="T96" fmla="*/ 1400 w 5284"/>
                <a:gd name="T97" fmla="*/ 890 h 6728"/>
                <a:gd name="T98" fmla="*/ 1352 w 5284"/>
                <a:gd name="T99" fmla="*/ 987 h 6728"/>
                <a:gd name="T100" fmla="*/ 1312 w 5284"/>
                <a:gd name="T101" fmla="*/ 1073 h 6728"/>
                <a:gd name="T102" fmla="*/ 1292 w 5284"/>
                <a:gd name="T103" fmla="*/ 1127 h 6728"/>
                <a:gd name="T104" fmla="*/ 1278 w 5284"/>
                <a:gd name="T105" fmla="*/ 1184 h 6728"/>
                <a:gd name="T106" fmla="*/ 1255 w 5284"/>
                <a:gd name="T107" fmla="*/ 1277 h 6728"/>
                <a:gd name="T108" fmla="*/ 1218 w 5284"/>
                <a:gd name="T109" fmla="*/ 1425 h 6728"/>
                <a:gd name="T110" fmla="*/ 1200 w 5284"/>
                <a:gd name="T111" fmla="*/ 1516 h 6728"/>
                <a:gd name="T112" fmla="*/ 1186 w 5284"/>
                <a:gd name="T113" fmla="*/ 1608 h 6728"/>
                <a:gd name="T114" fmla="*/ 1175 w 5284"/>
                <a:gd name="T115" fmla="*/ 1673 h 6728"/>
                <a:gd name="T116" fmla="*/ 1158 w 5284"/>
                <a:gd name="T117" fmla="*/ 1759 h 6728"/>
                <a:gd name="T118" fmla="*/ 1090 w 5284"/>
                <a:gd name="T119" fmla="*/ 2100 h 6728"/>
                <a:gd name="T120" fmla="*/ 1062 w 5284"/>
                <a:gd name="T121" fmla="*/ 2242 h 67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284"/>
                <a:gd name="T184" fmla="*/ 0 h 6728"/>
                <a:gd name="T185" fmla="*/ 5284 w 5284"/>
                <a:gd name="T186" fmla="*/ 6728 h 67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284" h="6728">
                  <a:moveTo>
                    <a:pt x="0" y="1223"/>
                  </a:moveTo>
                  <a:lnTo>
                    <a:pt x="40" y="1169"/>
                  </a:lnTo>
                  <a:lnTo>
                    <a:pt x="154" y="1031"/>
                  </a:lnTo>
                  <a:lnTo>
                    <a:pt x="336" y="844"/>
                  </a:lnTo>
                  <a:lnTo>
                    <a:pt x="450" y="743"/>
                  </a:lnTo>
                  <a:lnTo>
                    <a:pt x="580" y="643"/>
                  </a:lnTo>
                  <a:lnTo>
                    <a:pt x="744" y="528"/>
                  </a:lnTo>
                  <a:lnTo>
                    <a:pt x="852" y="467"/>
                  </a:lnTo>
                  <a:lnTo>
                    <a:pt x="968" y="422"/>
                  </a:lnTo>
                  <a:lnTo>
                    <a:pt x="1159" y="353"/>
                  </a:lnTo>
                  <a:lnTo>
                    <a:pt x="1508" y="223"/>
                  </a:lnTo>
                  <a:lnTo>
                    <a:pt x="1725" y="153"/>
                  </a:lnTo>
                  <a:lnTo>
                    <a:pt x="1949" y="110"/>
                  </a:lnTo>
                  <a:lnTo>
                    <a:pt x="2317" y="64"/>
                  </a:lnTo>
                  <a:lnTo>
                    <a:pt x="2584" y="39"/>
                  </a:lnTo>
                  <a:lnTo>
                    <a:pt x="2749" y="42"/>
                  </a:lnTo>
                  <a:lnTo>
                    <a:pt x="2913" y="55"/>
                  </a:lnTo>
                  <a:lnTo>
                    <a:pt x="3186" y="64"/>
                  </a:lnTo>
                  <a:lnTo>
                    <a:pt x="3395" y="57"/>
                  </a:lnTo>
                  <a:lnTo>
                    <a:pt x="3552" y="43"/>
                  </a:lnTo>
                  <a:lnTo>
                    <a:pt x="3778" y="10"/>
                  </a:lnTo>
                  <a:lnTo>
                    <a:pt x="3881" y="0"/>
                  </a:lnTo>
                  <a:lnTo>
                    <a:pt x="3998" y="3"/>
                  </a:lnTo>
                  <a:lnTo>
                    <a:pt x="4147" y="22"/>
                  </a:lnTo>
                  <a:lnTo>
                    <a:pt x="4346" y="64"/>
                  </a:lnTo>
                  <a:lnTo>
                    <a:pt x="4461" y="96"/>
                  </a:lnTo>
                  <a:lnTo>
                    <a:pt x="4555" y="131"/>
                  </a:lnTo>
                  <a:lnTo>
                    <a:pt x="4701" y="209"/>
                  </a:lnTo>
                  <a:lnTo>
                    <a:pt x="4814" y="285"/>
                  </a:lnTo>
                  <a:lnTo>
                    <a:pt x="4925" y="353"/>
                  </a:lnTo>
                  <a:lnTo>
                    <a:pt x="4992" y="463"/>
                  </a:lnTo>
                  <a:lnTo>
                    <a:pt x="5069" y="576"/>
                  </a:lnTo>
                  <a:lnTo>
                    <a:pt x="5147" y="722"/>
                  </a:lnTo>
                  <a:lnTo>
                    <a:pt x="5182" y="817"/>
                  </a:lnTo>
                  <a:lnTo>
                    <a:pt x="5215" y="933"/>
                  </a:lnTo>
                  <a:lnTo>
                    <a:pt x="5260" y="1113"/>
                  </a:lnTo>
                  <a:lnTo>
                    <a:pt x="5284" y="1234"/>
                  </a:lnTo>
                  <a:lnTo>
                    <a:pt x="5272" y="1349"/>
                  </a:lnTo>
                  <a:lnTo>
                    <a:pt x="5215" y="1512"/>
                  </a:lnTo>
                  <a:lnTo>
                    <a:pt x="5156" y="1634"/>
                  </a:lnTo>
                  <a:lnTo>
                    <a:pt x="5096" y="1717"/>
                  </a:lnTo>
                  <a:lnTo>
                    <a:pt x="5036" y="1774"/>
                  </a:lnTo>
                  <a:lnTo>
                    <a:pt x="4971" y="1816"/>
                  </a:lnTo>
                  <a:lnTo>
                    <a:pt x="4823" y="1909"/>
                  </a:lnTo>
                  <a:lnTo>
                    <a:pt x="4735" y="1982"/>
                  </a:lnTo>
                  <a:lnTo>
                    <a:pt x="4635" y="2092"/>
                  </a:lnTo>
                  <a:lnTo>
                    <a:pt x="4426" y="2343"/>
                  </a:lnTo>
                  <a:lnTo>
                    <a:pt x="4303" y="2501"/>
                  </a:lnTo>
                  <a:lnTo>
                    <a:pt x="4201" y="2671"/>
                  </a:lnTo>
                  <a:lnTo>
                    <a:pt x="4056" y="2962"/>
                  </a:lnTo>
                  <a:lnTo>
                    <a:pt x="3936" y="3219"/>
                  </a:lnTo>
                  <a:lnTo>
                    <a:pt x="3876" y="3382"/>
                  </a:lnTo>
                  <a:lnTo>
                    <a:pt x="3835" y="3553"/>
                  </a:lnTo>
                  <a:lnTo>
                    <a:pt x="3767" y="3831"/>
                  </a:lnTo>
                  <a:lnTo>
                    <a:pt x="3655" y="4277"/>
                  </a:lnTo>
                  <a:lnTo>
                    <a:pt x="3602" y="4550"/>
                  </a:lnTo>
                  <a:lnTo>
                    <a:pt x="3559" y="4826"/>
                  </a:lnTo>
                  <a:lnTo>
                    <a:pt x="3525" y="5020"/>
                  </a:lnTo>
                  <a:lnTo>
                    <a:pt x="3476" y="5280"/>
                  </a:lnTo>
                  <a:lnTo>
                    <a:pt x="3270" y="6303"/>
                  </a:lnTo>
                  <a:lnTo>
                    <a:pt x="3186" y="6728"/>
                  </a:lnTo>
                </a:path>
              </a:pathLst>
            </a:custGeom>
            <a:noFill/>
            <a:ln w="0">
              <a:solidFill>
                <a:srgbClr val="FFFFFF"/>
              </a:solidFill>
              <a:prstDash val="sysDash"/>
              <a:round/>
              <a:headEnd/>
              <a:tailEnd/>
            </a:ln>
          </p:spPr>
          <p:txBody>
            <a:bodyPr/>
            <a:lstStyle/>
            <a:p>
              <a:endParaRPr lang="ru-RU"/>
            </a:p>
          </p:txBody>
        </p:sp>
        <p:sp>
          <p:nvSpPr>
            <p:cNvPr id="26248" name="Freeform 52"/>
            <p:cNvSpPr>
              <a:spLocks/>
            </p:cNvSpPr>
            <p:nvPr/>
          </p:nvSpPr>
          <p:spPr bwMode="auto">
            <a:xfrm>
              <a:off x="2136" y="2106"/>
              <a:ext cx="3187" cy="773"/>
            </a:xfrm>
            <a:custGeom>
              <a:avLst/>
              <a:gdLst>
                <a:gd name="T0" fmla="*/ 0 w 9559"/>
                <a:gd name="T1" fmla="*/ 0 h 2318"/>
                <a:gd name="T2" fmla="*/ 55 w 9559"/>
                <a:gd name="T3" fmla="*/ 31 h 2318"/>
                <a:gd name="T4" fmla="*/ 116 w 9559"/>
                <a:gd name="T5" fmla="*/ 62 h 2318"/>
                <a:gd name="T6" fmla="*/ 193 w 9559"/>
                <a:gd name="T7" fmla="*/ 97 h 2318"/>
                <a:gd name="T8" fmla="*/ 281 w 9559"/>
                <a:gd name="T9" fmla="*/ 135 h 2318"/>
                <a:gd name="T10" fmla="*/ 335 w 9559"/>
                <a:gd name="T11" fmla="*/ 159 h 2318"/>
                <a:gd name="T12" fmla="*/ 390 w 9559"/>
                <a:gd name="T13" fmla="*/ 176 h 2318"/>
                <a:gd name="T14" fmla="*/ 483 w 9559"/>
                <a:gd name="T15" fmla="*/ 193 h 2318"/>
                <a:gd name="T16" fmla="*/ 601 w 9559"/>
                <a:gd name="T17" fmla="*/ 212 h 2318"/>
                <a:gd name="T18" fmla="*/ 690 w 9559"/>
                <a:gd name="T19" fmla="*/ 224 h 2318"/>
                <a:gd name="T20" fmla="*/ 759 w 9559"/>
                <a:gd name="T21" fmla="*/ 231 h 2318"/>
                <a:gd name="T22" fmla="*/ 820 w 9559"/>
                <a:gd name="T23" fmla="*/ 232 h 2318"/>
                <a:gd name="T24" fmla="*/ 879 w 9559"/>
                <a:gd name="T25" fmla="*/ 229 h 2318"/>
                <a:gd name="T26" fmla="*/ 949 w 9559"/>
                <a:gd name="T27" fmla="*/ 221 h 2318"/>
                <a:gd name="T28" fmla="*/ 1039 w 9559"/>
                <a:gd name="T29" fmla="*/ 209 h 2318"/>
                <a:gd name="T30" fmla="*/ 1159 w 9559"/>
                <a:gd name="T31" fmla="*/ 193 h 2318"/>
                <a:gd name="T32" fmla="*/ 1229 w 9559"/>
                <a:gd name="T33" fmla="*/ 182 h 2318"/>
                <a:gd name="T34" fmla="*/ 1280 w 9559"/>
                <a:gd name="T35" fmla="*/ 171 h 2318"/>
                <a:gd name="T36" fmla="*/ 1319 w 9559"/>
                <a:gd name="T37" fmla="*/ 158 h 2318"/>
                <a:gd name="T38" fmla="*/ 1352 w 9559"/>
                <a:gd name="T39" fmla="*/ 145 h 2318"/>
                <a:gd name="T40" fmla="*/ 1385 w 9559"/>
                <a:gd name="T41" fmla="*/ 132 h 2318"/>
                <a:gd name="T42" fmla="*/ 1424 w 9559"/>
                <a:gd name="T43" fmla="*/ 119 h 2318"/>
                <a:gd name="T44" fmla="*/ 1475 w 9559"/>
                <a:gd name="T45" fmla="*/ 107 h 2318"/>
                <a:gd name="T46" fmla="*/ 1545 w 9559"/>
                <a:gd name="T47" fmla="*/ 97 h 2318"/>
                <a:gd name="T48" fmla="*/ 1613 w 9559"/>
                <a:gd name="T49" fmla="*/ 89 h 2318"/>
                <a:gd name="T50" fmla="*/ 1664 w 9559"/>
                <a:gd name="T51" fmla="*/ 86 h 2318"/>
                <a:gd name="T52" fmla="*/ 1737 w 9559"/>
                <a:gd name="T53" fmla="*/ 87 h 2318"/>
                <a:gd name="T54" fmla="*/ 1810 w 9559"/>
                <a:gd name="T55" fmla="*/ 93 h 2318"/>
                <a:gd name="T56" fmla="*/ 1862 w 9559"/>
                <a:gd name="T57" fmla="*/ 96 h 2318"/>
                <a:gd name="T58" fmla="*/ 1931 w 9559"/>
                <a:gd name="T59" fmla="*/ 97 h 2318"/>
                <a:gd name="T60" fmla="*/ 2022 w 9559"/>
                <a:gd name="T61" fmla="*/ 94 h 2318"/>
                <a:gd name="T62" fmla="*/ 2077 w 9559"/>
                <a:gd name="T63" fmla="*/ 89 h 2318"/>
                <a:gd name="T64" fmla="*/ 2132 w 9559"/>
                <a:gd name="T65" fmla="*/ 88 h 2318"/>
                <a:gd name="T66" fmla="*/ 2221 w 9559"/>
                <a:gd name="T67" fmla="*/ 97 h 2318"/>
                <a:gd name="T68" fmla="*/ 2345 w 9559"/>
                <a:gd name="T69" fmla="*/ 111 h 2318"/>
                <a:gd name="T70" fmla="*/ 2421 w 9559"/>
                <a:gd name="T71" fmla="*/ 122 h 2318"/>
                <a:gd name="T72" fmla="*/ 2494 w 9559"/>
                <a:gd name="T73" fmla="*/ 145 h 2318"/>
                <a:gd name="T74" fmla="*/ 2608 w 9559"/>
                <a:gd name="T75" fmla="*/ 193 h 2318"/>
                <a:gd name="T76" fmla="*/ 2706 w 9559"/>
                <a:gd name="T77" fmla="*/ 238 h 2318"/>
                <a:gd name="T78" fmla="*/ 2766 w 9559"/>
                <a:gd name="T79" fmla="*/ 270 h 2318"/>
                <a:gd name="T80" fmla="*/ 2818 w 9559"/>
                <a:gd name="T81" fmla="*/ 312 h 2318"/>
                <a:gd name="T82" fmla="*/ 2897 w 9559"/>
                <a:gd name="T83" fmla="*/ 387 h 2318"/>
                <a:gd name="T84" fmla="*/ 2964 w 9559"/>
                <a:gd name="T85" fmla="*/ 455 h 2318"/>
                <a:gd name="T86" fmla="*/ 3023 w 9559"/>
                <a:gd name="T87" fmla="*/ 523 h 2318"/>
                <a:gd name="T88" fmla="*/ 3073 w 9559"/>
                <a:gd name="T89" fmla="*/ 588 h 2318"/>
                <a:gd name="T90" fmla="*/ 3113 w 9559"/>
                <a:gd name="T91" fmla="*/ 647 h 2318"/>
                <a:gd name="T92" fmla="*/ 3145 w 9559"/>
                <a:gd name="T93" fmla="*/ 698 h 2318"/>
                <a:gd name="T94" fmla="*/ 3168 w 9559"/>
                <a:gd name="T95" fmla="*/ 738 h 2318"/>
                <a:gd name="T96" fmla="*/ 3187 w 9559"/>
                <a:gd name="T97" fmla="*/ 773 h 23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559"/>
                <a:gd name="T148" fmla="*/ 0 h 2318"/>
                <a:gd name="T149" fmla="*/ 9559 w 9559"/>
                <a:gd name="T150" fmla="*/ 2318 h 23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559" h="2318">
                  <a:moveTo>
                    <a:pt x="0" y="0"/>
                  </a:moveTo>
                  <a:lnTo>
                    <a:pt x="166" y="94"/>
                  </a:lnTo>
                  <a:lnTo>
                    <a:pt x="349" y="187"/>
                  </a:lnTo>
                  <a:lnTo>
                    <a:pt x="579" y="290"/>
                  </a:lnTo>
                  <a:lnTo>
                    <a:pt x="842" y="405"/>
                  </a:lnTo>
                  <a:lnTo>
                    <a:pt x="1004" y="478"/>
                  </a:lnTo>
                  <a:lnTo>
                    <a:pt x="1170" y="528"/>
                  </a:lnTo>
                  <a:lnTo>
                    <a:pt x="1448" y="580"/>
                  </a:lnTo>
                  <a:lnTo>
                    <a:pt x="1803" y="636"/>
                  </a:lnTo>
                  <a:lnTo>
                    <a:pt x="2070" y="673"/>
                  </a:lnTo>
                  <a:lnTo>
                    <a:pt x="2278" y="693"/>
                  </a:lnTo>
                  <a:lnTo>
                    <a:pt x="2458" y="697"/>
                  </a:lnTo>
                  <a:lnTo>
                    <a:pt x="2636" y="686"/>
                  </a:lnTo>
                  <a:lnTo>
                    <a:pt x="2847" y="662"/>
                  </a:lnTo>
                  <a:lnTo>
                    <a:pt x="3116" y="626"/>
                  </a:lnTo>
                  <a:lnTo>
                    <a:pt x="3476" y="580"/>
                  </a:lnTo>
                  <a:lnTo>
                    <a:pt x="3685" y="547"/>
                  </a:lnTo>
                  <a:lnTo>
                    <a:pt x="3839" y="512"/>
                  </a:lnTo>
                  <a:lnTo>
                    <a:pt x="3956" y="475"/>
                  </a:lnTo>
                  <a:lnTo>
                    <a:pt x="4055" y="435"/>
                  </a:lnTo>
                  <a:lnTo>
                    <a:pt x="4154" y="396"/>
                  </a:lnTo>
                  <a:lnTo>
                    <a:pt x="4270" y="357"/>
                  </a:lnTo>
                  <a:lnTo>
                    <a:pt x="4424" y="322"/>
                  </a:lnTo>
                  <a:lnTo>
                    <a:pt x="4634" y="290"/>
                  </a:lnTo>
                  <a:lnTo>
                    <a:pt x="4838" y="267"/>
                  </a:lnTo>
                  <a:lnTo>
                    <a:pt x="4991" y="257"/>
                  </a:lnTo>
                  <a:lnTo>
                    <a:pt x="5209" y="261"/>
                  </a:lnTo>
                  <a:lnTo>
                    <a:pt x="5430" y="279"/>
                  </a:lnTo>
                  <a:lnTo>
                    <a:pt x="5584" y="287"/>
                  </a:lnTo>
                  <a:lnTo>
                    <a:pt x="5793" y="290"/>
                  </a:lnTo>
                  <a:lnTo>
                    <a:pt x="6064" y="281"/>
                  </a:lnTo>
                  <a:lnTo>
                    <a:pt x="6229" y="268"/>
                  </a:lnTo>
                  <a:lnTo>
                    <a:pt x="6394" y="265"/>
                  </a:lnTo>
                  <a:lnTo>
                    <a:pt x="6663" y="290"/>
                  </a:lnTo>
                  <a:lnTo>
                    <a:pt x="7033" y="332"/>
                  </a:lnTo>
                  <a:lnTo>
                    <a:pt x="7262" y="366"/>
                  </a:lnTo>
                  <a:lnTo>
                    <a:pt x="7480" y="435"/>
                  </a:lnTo>
                  <a:lnTo>
                    <a:pt x="7821" y="580"/>
                  </a:lnTo>
                  <a:lnTo>
                    <a:pt x="8117" y="713"/>
                  </a:lnTo>
                  <a:lnTo>
                    <a:pt x="8295" y="809"/>
                  </a:lnTo>
                  <a:lnTo>
                    <a:pt x="8452" y="936"/>
                  </a:lnTo>
                  <a:lnTo>
                    <a:pt x="8690" y="1159"/>
                  </a:lnTo>
                  <a:lnTo>
                    <a:pt x="8891" y="1364"/>
                  </a:lnTo>
                  <a:lnTo>
                    <a:pt x="9066" y="1568"/>
                  </a:lnTo>
                  <a:lnTo>
                    <a:pt x="9216" y="1763"/>
                  </a:lnTo>
                  <a:lnTo>
                    <a:pt x="9338" y="1941"/>
                  </a:lnTo>
                  <a:lnTo>
                    <a:pt x="9434" y="2093"/>
                  </a:lnTo>
                  <a:lnTo>
                    <a:pt x="9503" y="2213"/>
                  </a:lnTo>
                  <a:lnTo>
                    <a:pt x="9559" y="2318"/>
                  </a:lnTo>
                </a:path>
              </a:pathLst>
            </a:custGeom>
            <a:noFill/>
            <a:ln w="0">
              <a:solidFill>
                <a:srgbClr val="FFFFFF"/>
              </a:solidFill>
              <a:prstDash val="sysDash"/>
              <a:round/>
              <a:headEnd/>
              <a:tailEnd/>
            </a:ln>
          </p:spPr>
          <p:txBody>
            <a:bodyPr/>
            <a:lstStyle/>
            <a:p>
              <a:endParaRPr lang="ru-RU"/>
            </a:p>
          </p:txBody>
        </p:sp>
        <p:sp>
          <p:nvSpPr>
            <p:cNvPr id="26249" name="Freeform 53"/>
            <p:cNvSpPr>
              <a:spLocks/>
            </p:cNvSpPr>
            <p:nvPr/>
          </p:nvSpPr>
          <p:spPr bwMode="auto">
            <a:xfrm>
              <a:off x="1198" y="1277"/>
              <a:ext cx="117" cy="105"/>
            </a:xfrm>
            <a:custGeom>
              <a:avLst/>
              <a:gdLst>
                <a:gd name="T0" fmla="*/ 35 w 349"/>
                <a:gd name="T1" fmla="*/ 92 h 315"/>
                <a:gd name="T2" fmla="*/ 50 w 349"/>
                <a:gd name="T3" fmla="*/ 83 h 315"/>
                <a:gd name="T4" fmla="*/ 59 w 349"/>
                <a:gd name="T5" fmla="*/ 73 h 315"/>
                <a:gd name="T6" fmla="*/ 61 w 349"/>
                <a:gd name="T7" fmla="*/ 60 h 315"/>
                <a:gd name="T8" fmla="*/ 74 w 349"/>
                <a:gd name="T9" fmla="*/ 50 h 315"/>
                <a:gd name="T10" fmla="*/ 95 w 349"/>
                <a:gd name="T11" fmla="*/ 41 h 315"/>
                <a:gd name="T12" fmla="*/ 103 w 349"/>
                <a:gd name="T13" fmla="*/ 27 h 315"/>
                <a:gd name="T14" fmla="*/ 112 w 349"/>
                <a:gd name="T15" fmla="*/ 10 h 315"/>
                <a:gd name="T16" fmla="*/ 112 w 349"/>
                <a:gd name="T17" fmla="*/ 6 h 315"/>
                <a:gd name="T18" fmla="*/ 104 w 349"/>
                <a:gd name="T19" fmla="*/ 16 h 315"/>
                <a:gd name="T20" fmla="*/ 96 w 349"/>
                <a:gd name="T21" fmla="*/ 32 h 315"/>
                <a:gd name="T22" fmla="*/ 89 w 349"/>
                <a:gd name="T23" fmla="*/ 33 h 315"/>
                <a:gd name="T24" fmla="*/ 82 w 349"/>
                <a:gd name="T25" fmla="*/ 21 h 315"/>
                <a:gd name="T26" fmla="*/ 78 w 349"/>
                <a:gd name="T27" fmla="*/ 7 h 315"/>
                <a:gd name="T28" fmla="*/ 79 w 349"/>
                <a:gd name="T29" fmla="*/ 1 h 315"/>
                <a:gd name="T30" fmla="*/ 75 w 349"/>
                <a:gd name="T31" fmla="*/ 3 h 315"/>
                <a:gd name="T32" fmla="*/ 76 w 349"/>
                <a:gd name="T33" fmla="*/ 12 h 315"/>
                <a:gd name="T34" fmla="*/ 80 w 349"/>
                <a:gd name="T35" fmla="*/ 26 h 315"/>
                <a:gd name="T36" fmla="*/ 84 w 349"/>
                <a:gd name="T37" fmla="*/ 36 h 315"/>
                <a:gd name="T38" fmla="*/ 77 w 349"/>
                <a:gd name="T39" fmla="*/ 39 h 315"/>
                <a:gd name="T40" fmla="*/ 65 w 349"/>
                <a:gd name="T41" fmla="*/ 40 h 315"/>
                <a:gd name="T42" fmla="*/ 56 w 349"/>
                <a:gd name="T43" fmla="*/ 46 h 315"/>
                <a:gd name="T44" fmla="*/ 50 w 349"/>
                <a:gd name="T45" fmla="*/ 43 h 315"/>
                <a:gd name="T46" fmla="*/ 42 w 349"/>
                <a:gd name="T47" fmla="*/ 38 h 315"/>
                <a:gd name="T48" fmla="*/ 33 w 349"/>
                <a:gd name="T49" fmla="*/ 30 h 315"/>
                <a:gd name="T50" fmla="*/ 29 w 349"/>
                <a:gd name="T51" fmla="*/ 28 h 315"/>
                <a:gd name="T52" fmla="*/ 35 w 349"/>
                <a:gd name="T53" fmla="*/ 37 h 315"/>
                <a:gd name="T54" fmla="*/ 46 w 349"/>
                <a:gd name="T55" fmla="*/ 44 h 315"/>
                <a:gd name="T56" fmla="*/ 47 w 349"/>
                <a:gd name="T57" fmla="*/ 49 h 315"/>
                <a:gd name="T58" fmla="*/ 34 w 349"/>
                <a:gd name="T59" fmla="*/ 52 h 315"/>
                <a:gd name="T60" fmla="*/ 27 w 349"/>
                <a:gd name="T61" fmla="*/ 59 h 315"/>
                <a:gd name="T62" fmla="*/ 25 w 349"/>
                <a:gd name="T63" fmla="*/ 54 h 315"/>
                <a:gd name="T64" fmla="*/ 19 w 349"/>
                <a:gd name="T65" fmla="*/ 43 h 315"/>
                <a:gd name="T66" fmla="*/ 18 w 349"/>
                <a:gd name="T67" fmla="*/ 25 h 315"/>
                <a:gd name="T68" fmla="*/ 20 w 349"/>
                <a:gd name="T69" fmla="*/ 12 h 315"/>
                <a:gd name="T70" fmla="*/ 19 w 349"/>
                <a:gd name="T71" fmla="*/ 7 h 315"/>
                <a:gd name="T72" fmla="*/ 17 w 349"/>
                <a:gd name="T73" fmla="*/ 13 h 315"/>
                <a:gd name="T74" fmla="*/ 15 w 349"/>
                <a:gd name="T75" fmla="*/ 24 h 315"/>
                <a:gd name="T76" fmla="*/ 14 w 349"/>
                <a:gd name="T77" fmla="*/ 38 h 315"/>
                <a:gd name="T78" fmla="*/ 10 w 349"/>
                <a:gd name="T79" fmla="*/ 43 h 315"/>
                <a:gd name="T80" fmla="*/ 6 w 349"/>
                <a:gd name="T81" fmla="*/ 31 h 315"/>
                <a:gd name="T82" fmla="*/ 6 w 349"/>
                <a:gd name="T83" fmla="*/ 20 h 315"/>
                <a:gd name="T84" fmla="*/ 2 w 349"/>
                <a:gd name="T85" fmla="*/ 11 h 315"/>
                <a:gd name="T86" fmla="*/ 1 w 349"/>
                <a:gd name="T87" fmla="*/ 21 h 315"/>
                <a:gd name="T88" fmla="*/ 1 w 349"/>
                <a:gd name="T89" fmla="*/ 39 h 315"/>
                <a:gd name="T90" fmla="*/ 8 w 349"/>
                <a:gd name="T91" fmla="*/ 57 h 315"/>
                <a:gd name="T92" fmla="*/ 8 w 349"/>
                <a:gd name="T93" fmla="*/ 76 h 315"/>
                <a:gd name="T94" fmla="*/ 2 w 349"/>
                <a:gd name="T95" fmla="*/ 90 h 3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9"/>
                <a:gd name="T145" fmla="*/ 0 h 315"/>
                <a:gd name="T146" fmla="*/ 349 w 349"/>
                <a:gd name="T147" fmla="*/ 315 h 3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9" h="315">
                  <a:moveTo>
                    <a:pt x="91" y="315"/>
                  </a:moveTo>
                  <a:lnTo>
                    <a:pt x="96" y="290"/>
                  </a:lnTo>
                  <a:lnTo>
                    <a:pt x="103" y="277"/>
                  </a:lnTo>
                  <a:lnTo>
                    <a:pt x="116" y="267"/>
                  </a:lnTo>
                  <a:lnTo>
                    <a:pt x="134" y="257"/>
                  </a:lnTo>
                  <a:lnTo>
                    <a:pt x="149" y="250"/>
                  </a:lnTo>
                  <a:lnTo>
                    <a:pt x="164" y="240"/>
                  </a:lnTo>
                  <a:lnTo>
                    <a:pt x="171" y="231"/>
                  </a:lnTo>
                  <a:lnTo>
                    <a:pt x="175" y="219"/>
                  </a:lnTo>
                  <a:lnTo>
                    <a:pt x="176" y="200"/>
                  </a:lnTo>
                  <a:lnTo>
                    <a:pt x="178" y="189"/>
                  </a:lnTo>
                  <a:lnTo>
                    <a:pt x="181" y="181"/>
                  </a:lnTo>
                  <a:lnTo>
                    <a:pt x="190" y="170"/>
                  </a:lnTo>
                  <a:lnTo>
                    <a:pt x="205" y="159"/>
                  </a:lnTo>
                  <a:lnTo>
                    <a:pt x="221" y="150"/>
                  </a:lnTo>
                  <a:lnTo>
                    <a:pt x="243" y="142"/>
                  </a:lnTo>
                  <a:lnTo>
                    <a:pt x="263" y="133"/>
                  </a:lnTo>
                  <a:lnTo>
                    <a:pt x="282" y="122"/>
                  </a:lnTo>
                  <a:lnTo>
                    <a:pt x="292" y="113"/>
                  </a:lnTo>
                  <a:lnTo>
                    <a:pt x="301" y="99"/>
                  </a:lnTo>
                  <a:lnTo>
                    <a:pt x="308" y="81"/>
                  </a:lnTo>
                  <a:lnTo>
                    <a:pt x="317" y="58"/>
                  </a:lnTo>
                  <a:lnTo>
                    <a:pt x="325" y="42"/>
                  </a:lnTo>
                  <a:lnTo>
                    <a:pt x="334" y="31"/>
                  </a:lnTo>
                  <a:lnTo>
                    <a:pt x="341" y="24"/>
                  </a:lnTo>
                  <a:lnTo>
                    <a:pt x="349" y="19"/>
                  </a:lnTo>
                  <a:lnTo>
                    <a:pt x="335" y="17"/>
                  </a:lnTo>
                  <a:lnTo>
                    <a:pt x="326" y="24"/>
                  </a:lnTo>
                  <a:lnTo>
                    <a:pt x="318" y="34"/>
                  </a:lnTo>
                  <a:lnTo>
                    <a:pt x="311" y="47"/>
                  </a:lnTo>
                  <a:lnTo>
                    <a:pt x="304" y="65"/>
                  </a:lnTo>
                  <a:lnTo>
                    <a:pt x="295" y="83"/>
                  </a:lnTo>
                  <a:lnTo>
                    <a:pt x="286" y="97"/>
                  </a:lnTo>
                  <a:lnTo>
                    <a:pt x="276" y="108"/>
                  </a:lnTo>
                  <a:lnTo>
                    <a:pt x="267" y="113"/>
                  </a:lnTo>
                  <a:lnTo>
                    <a:pt x="265" y="99"/>
                  </a:lnTo>
                  <a:lnTo>
                    <a:pt x="259" y="87"/>
                  </a:lnTo>
                  <a:lnTo>
                    <a:pt x="251" y="75"/>
                  </a:lnTo>
                  <a:lnTo>
                    <a:pt x="245" y="62"/>
                  </a:lnTo>
                  <a:lnTo>
                    <a:pt x="239" y="48"/>
                  </a:lnTo>
                  <a:lnTo>
                    <a:pt x="237" y="34"/>
                  </a:lnTo>
                  <a:lnTo>
                    <a:pt x="234" y="20"/>
                  </a:lnTo>
                  <a:lnTo>
                    <a:pt x="233" y="15"/>
                  </a:lnTo>
                  <a:lnTo>
                    <a:pt x="233" y="8"/>
                  </a:lnTo>
                  <a:lnTo>
                    <a:pt x="236" y="2"/>
                  </a:lnTo>
                  <a:lnTo>
                    <a:pt x="229" y="0"/>
                  </a:lnTo>
                  <a:lnTo>
                    <a:pt x="225" y="8"/>
                  </a:lnTo>
                  <a:lnTo>
                    <a:pt x="225" y="15"/>
                  </a:lnTo>
                  <a:lnTo>
                    <a:pt x="225" y="21"/>
                  </a:lnTo>
                  <a:lnTo>
                    <a:pt x="228" y="35"/>
                  </a:lnTo>
                  <a:lnTo>
                    <a:pt x="231" y="51"/>
                  </a:lnTo>
                  <a:lnTo>
                    <a:pt x="233" y="65"/>
                  </a:lnTo>
                  <a:lnTo>
                    <a:pt x="238" y="79"/>
                  </a:lnTo>
                  <a:lnTo>
                    <a:pt x="246" y="92"/>
                  </a:lnTo>
                  <a:lnTo>
                    <a:pt x="250" y="102"/>
                  </a:lnTo>
                  <a:lnTo>
                    <a:pt x="250" y="108"/>
                  </a:lnTo>
                  <a:lnTo>
                    <a:pt x="248" y="111"/>
                  </a:lnTo>
                  <a:lnTo>
                    <a:pt x="243" y="115"/>
                  </a:lnTo>
                  <a:lnTo>
                    <a:pt x="231" y="117"/>
                  </a:lnTo>
                  <a:lnTo>
                    <a:pt x="217" y="116"/>
                  </a:lnTo>
                  <a:lnTo>
                    <a:pt x="204" y="116"/>
                  </a:lnTo>
                  <a:lnTo>
                    <a:pt x="195" y="119"/>
                  </a:lnTo>
                  <a:lnTo>
                    <a:pt x="188" y="125"/>
                  </a:lnTo>
                  <a:lnTo>
                    <a:pt x="179" y="130"/>
                  </a:lnTo>
                  <a:lnTo>
                    <a:pt x="167" y="138"/>
                  </a:lnTo>
                  <a:lnTo>
                    <a:pt x="154" y="145"/>
                  </a:lnTo>
                  <a:lnTo>
                    <a:pt x="153" y="136"/>
                  </a:lnTo>
                  <a:lnTo>
                    <a:pt x="148" y="128"/>
                  </a:lnTo>
                  <a:lnTo>
                    <a:pt x="143" y="122"/>
                  </a:lnTo>
                  <a:lnTo>
                    <a:pt x="134" y="117"/>
                  </a:lnTo>
                  <a:lnTo>
                    <a:pt x="124" y="113"/>
                  </a:lnTo>
                  <a:lnTo>
                    <a:pt x="112" y="107"/>
                  </a:lnTo>
                  <a:lnTo>
                    <a:pt x="104" y="99"/>
                  </a:lnTo>
                  <a:lnTo>
                    <a:pt x="99" y="91"/>
                  </a:lnTo>
                  <a:lnTo>
                    <a:pt x="94" y="81"/>
                  </a:lnTo>
                  <a:lnTo>
                    <a:pt x="87" y="83"/>
                  </a:lnTo>
                  <a:lnTo>
                    <a:pt x="90" y="92"/>
                  </a:lnTo>
                  <a:lnTo>
                    <a:pt x="97" y="103"/>
                  </a:lnTo>
                  <a:lnTo>
                    <a:pt x="104" y="111"/>
                  </a:lnTo>
                  <a:lnTo>
                    <a:pt x="116" y="119"/>
                  </a:lnTo>
                  <a:lnTo>
                    <a:pt x="128" y="126"/>
                  </a:lnTo>
                  <a:lnTo>
                    <a:pt x="136" y="132"/>
                  </a:lnTo>
                  <a:lnTo>
                    <a:pt x="142" y="142"/>
                  </a:lnTo>
                  <a:lnTo>
                    <a:pt x="142" y="144"/>
                  </a:lnTo>
                  <a:lnTo>
                    <a:pt x="141" y="147"/>
                  </a:lnTo>
                  <a:lnTo>
                    <a:pt x="130" y="150"/>
                  </a:lnTo>
                  <a:lnTo>
                    <a:pt x="114" y="153"/>
                  </a:lnTo>
                  <a:lnTo>
                    <a:pt x="102" y="156"/>
                  </a:lnTo>
                  <a:lnTo>
                    <a:pt x="93" y="161"/>
                  </a:lnTo>
                  <a:lnTo>
                    <a:pt x="87" y="167"/>
                  </a:lnTo>
                  <a:lnTo>
                    <a:pt x="82" y="177"/>
                  </a:lnTo>
                  <a:lnTo>
                    <a:pt x="79" y="192"/>
                  </a:lnTo>
                  <a:lnTo>
                    <a:pt x="78" y="167"/>
                  </a:lnTo>
                  <a:lnTo>
                    <a:pt x="76" y="162"/>
                  </a:lnTo>
                  <a:lnTo>
                    <a:pt x="74" y="155"/>
                  </a:lnTo>
                  <a:lnTo>
                    <a:pt x="67" y="145"/>
                  </a:lnTo>
                  <a:lnTo>
                    <a:pt x="58" y="130"/>
                  </a:lnTo>
                  <a:lnTo>
                    <a:pt x="54" y="110"/>
                  </a:lnTo>
                  <a:lnTo>
                    <a:pt x="54" y="91"/>
                  </a:lnTo>
                  <a:lnTo>
                    <a:pt x="55" y="74"/>
                  </a:lnTo>
                  <a:lnTo>
                    <a:pt x="55" y="71"/>
                  </a:lnTo>
                  <a:lnTo>
                    <a:pt x="57" y="49"/>
                  </a:lnTo>
                  <a:lnTo>
                    <a:pt x="60" y="37"/>
                  </a:lnTo>
                  <a:lnTo>
                    <a:pt x="65" y="26"/>
                  </a:lnTo>
                  <a:lnTo>
                    <a:pt x="71" y="17"/>
                  </a:lnTo>
                  <a:lnTo>
                    <a:pt x="58" y="21"/>
                  </a:lnTo>
                  <a:lnTo>
                    <a:pt x="54" y="29"/>
                  </a:lnTo>
                  <a:lnTo>
                    <a:pt x="50" y="39"/>
                  </a:lnTo>
                  <a:lnTo>
                    <a:pt x="47" y="53"/>
                  </a:lnTo>
                  <a:lnTo>
                    <a:pt x="45" y="71"/>
                  </a:lnTo>
                  <a:lnTo>
                    <a:pt x="45" y="82"/>
                  </a:lnTo>
                  <a:lnTo>
                    <a:pt x="43" y="97"/>
                  </a:lnTo>
                  <a:lnTo>
                    <a:pt x="43" y="113"/>
                  </a:lnTo>
                  <a:lnTo>
                    <a:pt x="42" y="125"/>
                  </a:lnTo>
                  <a:lnTo>
                    <a:pt x="37" y="142"/>
                  </a:lnTo>
                  <a:lnTo>
                    <a:pt x="30" y="130"/>
                  </a:lnTo>
                  <a:lnTo>
                    <a:pt x="23" y="118"/>
                  </a:lnTo>
                  <a:lnTo>
                    <a:pt x="20" y="107"/>
                  </a:lnTo>
                  <a:lnTo>
                    <a:pt x="18" y="93"/>
                  </a:lnTo>
                  <a:lnTo>
                    <a:pt x="18" y="77"/>
                  </a:lnTo>
                  <a:lnTo>
                    <a:pt x="18" y="65"/>
                  </a:lnTo>
                  <a:lnTo>
                    <a:pt x="19" y="60"/>
                  </a:lnTo>
                  <a:lnTo>
                    <a:pt x="20" y="42"/>
                  </a:lnTo>
                  <a:lnTo>
                    <a:pt x="22" y="34"/>
                  </a:lnTo>
                  <a:lnTo>
                    <a:pt x="7" y="34"/>
                  </a:lnTo>
                  <a:lnTo>
                    <a:pt x="6" y="48"/>
                  </a:lnTo>
                  <a:lnTo>
                    <a:pt x="3" y="62"/>
                  </a:lnTo>
                  <a:lnTo>
                    <a:pt x="1" y="80"/>
                  </a:lnTo>
                  <a:lnTo>
                    <a:pt x="0" y="96"/>
                  </a:lnTo>
                  <a:lnTo>
                    <a:pt x="3" y="117"/>
                  </a:lnTo>
                  <a:lnTo>
                    <a:pt x="9" y="135"/>
                  </a:lnTo>
                  <a:lnTo>
                    <a:pt x="17" y="154"/>
                  </a:lnTo>
                  <a:lnTo>
                    <a:pt x="23" y="170"/>
                  </a:lnTo>
                  <a:lnTo>
                    <a:pt x="26" y="187"/>
                  </a:lnTo>
                  <a:lnTo>
                    <a:pt x="28" y="207"/>
                  </a:lnTo>
                  <a:lnTo>
                    <a:pt x="25" y="229"/>
                  </a:lnTo>
                  <a:lnTo>
                    <a:pt x="21" y="245"/>
                  </a:lnTo>
                  <a:lnTo>
                    <a:pt x="13" y="262"/>
                  </a:lnTo>
                  <a:lnTo>
                    <a:pt x="5" y="271"/>
                  </a:lnTo>
                  <a:lnTo>
                    <a:pt x="91" y="315"/>
                  </a:lnTo>
                  <a:close/>
                </a:path>
              </a:pathLst>
            </a:custGeom>
            <a:solidFill>
              <a:srgbClr val="008080"/>
            </a:solidFill>
            <a:ln w="0">
              <a:solidFill>
                <a:srgbClr val="800000"/>
              </a:solidFill>
              <a:round/>
              <a:headEnd/>
              <a:tailEnd/>
            </a:ln>
          </p:spPr>
          <p:txBody>
            <a:bodyPr/>
            <a:lstStyle/>
            <a:p>
              <a:endParaRPr lang="ru-RU"/>
            </a:p>
          </p:txBody>
        </p:sp>
        <p:sp>
          <p:nvSpPr>
            <p:cNvPr id="26250" name="Freeform 54"/>
            <p:cNvSpPr>
              <a:spLocks/>
            </p:cNvSpPr>
            <p:nvPr/>
          </p:nvSpPr>
          <p:spPr bwMode="auto">
            <a:xfrm>
              <a:off x="1160" y="1367"/>
              <a:ext cx="101" cy="160"/>
            </a:xfrm>
            <a:custGeom>
              <a:avLst/>
              <a:gdLst>
                <a:gd name="T0" fmla="*/ 31 w 304"/>
                <a:gd name="T1" fmla="*/ 14 h 479"/>
                <a:gd name="T2" fmla="*/ 30 w 304"/>
                <a:gd name="T3" fmla="*/ 22 h 479"/>
                <a:gd name="T4" fmla="*/ 25 w 304"/>
                <a:gd name="T5" fmla="*/ 31 h 479"/>
                <a:gd name="T6" fmla="*/ 22 w 304"/>
                <a:gd name="T7" fmla="*/ 43 h 479"/>
                <a:gd name="T8" fmla="*/ 24 w 304"/>
                <a:gd name="T9" fmla="*/ 54 h 479"/>
                <a:gd name="T10" fmla="*/ 24 w 304"/>
                <a:gd name="T11" fmla="*/ 61 h 479"/>
                <a:gd name="T12" fmla="*/ 21 w 304"/>
                <a:gd name="T13" fmla="*/ 71 h 479"/>
                <a:gd name="T14" fmla="*/ 21 w 304"/>
                <a:gd name="T15" fmla="*/ 85 h 479"/>
                <a:gd name="T16" fmla="*/ 21 w 304"/>
                <a:gd name="T17" fmla="*/ 97 h 479"/>
                <a:gd name="T18" fmla="*/ 23 w 304"/>
                <a:gd name="T19" fmla="*/ 110 h 479"/>
                <a:gd name="T20" fmla="*/ 23 w 304"/>
                <a:gd name="T21" fmla="*/ 127 h 479"/>
                <a:gd name="T22" fmla="*/ 20 w 304"/>
                <a:gd name="T23" fmla="*/ 139 h 479"/>
                <a:gd name="T24" fmla="*/ 12 w 304"/>
                <a:gd name="T25" fmla="*/ 146 h 479"/>
                <a:gd name="T26" fmla="*/ 6 w 304"/>
                <a:gd name="T27" fmla="*/ 151 h 479"/>
                <a:gd name="T28" fmla="*/ 19 w 304"/>
                <a:gd name="T29" fmla="*/ 151 h 479"/>
                <a:gd name="T30" fmla="*/ 32 w 304"/>
                <a:gd name="T31" fmla="*/ 154 h 479"/>
                <a:gd name="T32" fmla="*/ 40 w 304"/>
                <a:gd name="T33" fmla="*/ 154 h 479"/>
                <a:gd name="T34" fmla="*/ 46 w 304"/>
                <a:gd name="T35" fmla="*/ 149 h 479"/>
                <a:gd name="T36" fmla="*/ 47 w 304"/>
                <a:gd name="T37" fmla="*/ 149 h 479"/>
                <a:gd name="T38" fmla="*/ 46 w 304"/>
                <a:gd name="T39" fmla="*/ 159 h 479"/>
                <a:gd name="T40" fmla="*/ 48 w 304"/>
                <a:gd name="T41" fmla="*/ 157 h 479"/>
                <a:gd name="T42" fmla="*/ 54 w 304"/>
                <a:gd name="T43" fmla="*/ 149 h 479"/>
                <a:gd name="T44" fmla="*/ 63 w 304"/>
                <a:gd name="T45" fmla="*/ 145 h 479"/>
                <a:gd name="T46" fmla="*/ 76 w 304"/>
                <a:gd name="T47" fmla="*/ 145 h 479"/>
                <a:gd name="T48" fmla="*/ 88 w 304"/>
                <a:gd name="T49" fmla="*/ 146 h 479"/>
                <a:gd name="T50" fmla="*/ 101 w 304"/>
                <a:gd name="T51" fmla="*/ 149 h 479"/>
                <a:gd name="T52" fmla="*/ 91 w 304"/>
                <a:gd name="T53" fmla="*/ 142 h 479"/>
                <a:gd name="T54" fmla="*/ 86 w 304"/>
                <a:gd name="T55" fmla="*/ 138 h 479"/>
                <a:gd name="T56" fmla="*/ 80 w 304"/>
                <a:gd name="T57" fmla="*/ 123 h 479"/>
                <a:gd name="T58" fmla="*/ 75 w 304"/>
                <a:gd name="T59" fmla="*/ 108 h 479"/>
                <a:gd name="T60" fmla="*/ 66 w 304"/>
                <a:gd name="T61" fmla="*/ 93 h 479"/>
                <a:gd name="T62" fmla="*/ 53 w 304"/>
                <a:gd name="T63" fmla="*/ 73 h 479"/>
                <a:gd name="T64" fmla="*/ 52 w 304"/>
                <a:gd name="T65" fmla="*/ 59 h 479"/>
                <a:gd name="T66" fmla="*/ 54 w 304"/>
                <a:gd name="T67" fmla="*/ 48 h 479"/>
                <a:gd name="T68" fmla="*/ 61 w 304"/>
                <a:gd name="T69" fmla="*/ 37 h 479"/>
                <a:gd name="T70" fmla="*/ 65 w 304"/>
                <a:gd name="T71" fmla="*/ 29 h 479"/>
                <a:gd name="T72" fmla="*/ 69 w 304"/>
                <a:gd name="T73" fmla="*/ 14 h 479"/>
                <a:gd name="T74" fmla="*/ 29 w 304"/>
                <a:gd name="T75" fmla="*/ 9 h 4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479"/>
                <a:gd name="T116" fmla="*/ 304 w 304"/>
                <a:gd name="T117" fmla="*/ 479 h 4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479">
                  <a:moveTo>
                    <a:pt x="88" y="28"/>
                  </a:moveTo>
                  <a:lnTo>
                    <a:pt x="93" y="41"/>
                  </a:lnTo>
                  <a:lnTo>
                    <a:pt x="94" y="54"/>
                  </a:lnTo>
                  <a:lnTo>
                    <a:pt x="91" y="66"/>
                  </a:lnTo>
                  <a:lnTo>
                    <a:pt x="83" y="79"/>
                  </a:lnTo>
                  <a:lnTo>
                    <a:pt x="74" y="93"/>
                  </a:lnTo>
                  <a:lnTo>
                    <a:pt x="68" y="109"/>
                  </a:lnTo>
                  <a:lnTo>
                    <a:pt x="66" y="129"/>
                  </a:lnTo>
                  <a:lnTo>
                    <a:pt x="66" y="145"/>
                  </a:lnTo>
                  <a:lnTo>
                    <a:pt x="71" y="162"/>
                  </a:lnTo>
                  <a:lnTo>
                    <a:pt x="74" y="174"/>
                  </a:lnTo>
                  <a:lnTo>
                    <a:pt x="73" y="184"/>
                  </a:lnTo>
                  <a:lnTo>
                    <a:pt x="67" y="198"/>
                  </a:lnTo>
                  <a:lnTo>
                    <a:pt x="63" y="214"/>
                  </a:lnTo>
                  <a:lnTo>
                    <a:pt x="62" y="230"/>
                  </a:lnTo>
                  <a:lnTo>
                    <a:pt x="63" y="254"/>
                  </a:lnTo>
                  <a:lnTo>
                    <a:pt x="62" y="275"/>
                  </a:lnTo>
                  <a:lnTo>
                    <a:pt x="62" y="291"/>
                  </a:lnTo>
                  <a:lnTo>
                    <a:pt x="66" y="312"/>
                  </a:lnTo>
                  <a:lnTo>
                    <a:pt x="69" y="329"/>
                  </a:lnTo>
                  <a:lnTo>
                    <a:pt x="71" y="350"/>
                  </a:lnTo>
                  <a:lnTo>
                    <a:pt x="70" y="379"/>
                  </a:lnTo>
                  <a:lnTo>
                    <a:pt x="66" y="400"/>
                  </a:lnTo>
                  <a:lnTo>
                    <a:pt x="59" y="415"/>
                  </a:lnTo>
                  <a:lnTo>
                    <a:pt x="49" y="429"/>
                  </a:lnTo>
                  <a:lnTo>
                    <a:pt x="35" y="438"/>
                  </a:lnTo>
                  <a:lnTo>
                    <a:pt x="0" y="458"/>
                  </a:lnTo>
                  <a:lnTo>
                    <a:pt x="18" y="453"/>
                  </a:lnTo>
                  <a:lnTo>
                    <a:pt x="37" y="452"/>
                  </a:lnTo>
                  <a:lnTo>
                    <a:pt x="58" y="453"/>
                  </a:lnTo>
                  <a:lnTo>
                    <a:pt x="77" y="457"/>
                  </a:lnTo>
                  <a:lnTo>
                    <a:pt x="95" y="462"/>
                  </a:lnTo>
                  <a:lnTo>
                    <a:pt x="110" y="464"/>
                  </a:lnTo>
                  <a:lnTo>
                    <a:pt x="121" y="462"/>
                  </a:lnTo>
                  <a:lnTo>
                    <a:pt x="129" y="456"/>
                  </a:lnTo>
                  <a:lnTo>
                    <a:pt x="137" y="445"/>
                  </a:lnTo>
                  <a:lnTo>
                    <a:pt x="146" y="425"/>
                  </a:lnTo>
                  <a:lnTo>
                    <a:pt x="141" y="445"/>
                  </a:lnTo>
                  <a:lnTo>
                    <a:pt x="139" y="459"/>
                  </a:lnTo>
                  <a:lnTo>
                    <a:pt x="137" y="475"/>
                  </a:lnTo>
                  <a:lnTo>
                    <a:pt x="137" y="479"/>
                  </a:lnTo>
                  <a:lnTo>
                    <a:pt x="145" y="470"/>
                  </a:lnTo>
                  <a:lnTo>
                    <a:pt x="153" y="458"/>
                  </a:lnTo>
                  <a:lnTo>
                    <a:pt x="163" y="447"/>
                  </a:lnTo>
                  <a:lnTo>
                    <a:pt x="178" y="438"/>
                  </a:lnTo>
                  <a:lnTo>
                    <a:pt x="191" y="434"/>
                  </a:lnTo>
                  <a:lnTo>
                    <a:pt x="212" y="432"/>
                  </a:lnTo>
                  <a:lnTo>
                    <a:pt x="230" y="433"/>
                  </a:lnTo>
                  <a:lnTo>
                    <a:pt x="250" y="434"/>
                  </a:lnTo>
                  <a:lnTo>
                    <a:pt x="266" y="437"/>
                  </a:lnTo>
                  <a:lnTo>
                    <a:pt x="287" y="442"/>
                  </a:lnTo>
                  <a:lnTo>
                    <a:pt x="304" y="445"/>
                  </a:lnTo>
                  <a:lnTo>
                    <a:pt x="287" y="437"/>
                  </a:lnTo>
                  <a:lnTo>
                    <a:pt x="273" y="426"/>
                  </a:lnTo>
                  <a:lnTo>
                    <a:pt x="265" y="419"/>
                  </a:lnTo>
                  <a:lnTo>
                    <a:pt x="260" y="412"/>
                  </a:lnTo>
                  <a:lnTo>
                    <a:pt x="248" y="389"/>
                  </a:lnTo>
                  <a:lnTo>
                    <a:pt x="240" y="367"/>
                  </a:lnTo>
                  <a:lnTo>
                    <a:pt x="234" y="345"/>
                  </a:lnTo>
                  <a:lnTo>
                    <a:pt x="226" y="323"/>
                  </a:lnTo>
                  <a:lnTo>
                    <a:pt x="215" y="304"/>
                  </a:lnTo>
                  <a:lnTo>
                    <a:pt x="200" y="279"/>
                  </a:lnTo>
                  <a:lnTo>
                    <a:pt x="179" y="250"/>
                  </a:lnTo>
                  <a:lnTo>
                    <a:pt x="160" y="218"/>
                  </a:lnTo>
                  <a:lnTo>
                    <a:pt x="158" y="197"/>
                  </a:lnTo>
                  <a:lnTo>
                    <a:pt x="158" y="178"/>
                  </a:lnTo>
                  <a:lnTo>
                    <a:pt x="160" y="160"/>
                  </a:lnTo>
                  <a:lnTo>
                    <a:pt x="164" y="143"/>
                  </a:lnTo>
                  <a:lnTo>
                    <a:pt x="172" y="126"/>
                  </a:lnTo>
                  <a:lnTo>
                    <a:pt x="183" y="111"/>
                  </a:lnTo>
                  <a:lnTo>
                    <a:pt x="191" y="99"/>
                  </a:lnTo>
                  <a:lnTo>
                    <a:pt x="195" y="87"/>
                  </a:lnTo>
                  <a:lnTo>
                    <a:pt x="201" y="62"/>
                  </a:lnTo>
                  <a:lnTo>
                    <a:pt x="207" y="43"/>
                  </a:lnTo>
                  <a:lnTo>
                    <a:pt x="121" y="0"/>
                  </a:lnTo>
                  <a:lnTo>
                    <a:pt x="88" y="28"/>
                  </a:lnTo>
                  <a:close/>
                </a:path>
              </a:pathLst>
            </a:custGeom>
            <a:solidFill>
              <a:srgbClr val="008080"/>
            </a:solidFill>
            <a:ln w="0">
              <a:solidFill>
                <a:srgbClr val="800000"/>
              </a:solidFill>
              <a:round/>
              <a:headEnd/>
              <a:tailEnd/>
            </a:ln>
          </p:spPr>
          <p:txBody>
            <a:bodyPr/>
            <a:lstStyle/>
            <a:p>
              <a:endParaRPr lang="ru-RU"/>
            </a:p>
          </p:txBody>
        </p:sp>
        <p:sp>
          <p:nvSpPr>
            <p:cNvPr id="26251" name="Freeform 55"/>
            <p:cNvSpPr>
              <a:spLocks/>
            </p:cNvSpPr>
            <p:nvPr/>
          </p:nvSpPr>
          <p:spPr bwMode="auto">
            <a:xfrm>
              <a:off x="972" y="1276"/>
              <a:ext cx="228" cy="101"/>
            </a:xfrm>
            <a:custGeom>
              <a:avLst/>
              <a:gdLst>
                <a:gd name="T0" fmla="*/ 198 w 684"/>
                <a:gd name="T1" fmla="*/ 88 h 302"/>
                <a:gd name="T2" fmla="*/ 168 w 684"/>
                <a:gd name="T3" fmla="*/ 78 h 302"/>
                <a:gd name="T4" fmla="*/ 146 w 684"/>
                <a:gd name="T5" fmla="*/ 65 h 302"/>
                <a:gd name="T6" fmla="*/ 125 w 684"/>
                <a:gd name="T7" fmla="*/ 48 h 302"/>
                <a:gd name="T8" fmla="*/ 99 w 684"/>
                <a:gd name="T9" fmla="*/ 45 h 302"/>
                <a:gd name="T10" fmla="*/ 67 w 684"/>
                <a:gd name="T11" fmla="*/ 49 h 302"/>
                <a:gd name="T12" fmla="*/ 41 w 684"/>
                <a:gd name="T13" fmla="*/ 43 h 302"/>
                <a:gd name="T14" fmla="*/ 21 w 684"/>
                <a:gd name="T15" fmla="*/ 30 h 302"/>
                <a:gd name="T16" fmla="*/ 3 w 684"/>
                <a:gd name="T17" fmla="*/ 24 h 302"/>
                <a:gd name="T18" fmla="*/ 3 w 684"/>
                <a:gd name="T19" fmla="*/ 20 h 302"/>
                <a:gd name="T20" fmla="*/ 23 w 684"/>
                <a:gd name="T21" fmla="*/ 28 h 302"/>
                <a:gd name="T22" fmla="*/ 30 w 684"/>
                <a:gd name="T23" fmla="*/ 22 h 302"/>
                <a:gd name="T24" fmla="*/ 33 w 684"/>
                <a:gd name="T25" fmla="*/ 6 h 302"/>
                <a:gd name="T26" fmla="*/ 35 w 684"/>
                <a:gd name="T27" fmla="*/ 28 h 302"/>
                <a:gd name="T28" fmla="*/ 47 w 684"/>
                <a:gd name="T29" fmla="*/ 36 h 302"/>
                <a:gd name="T30" fmla="*/ 58 w 684"/>
                <a:gd name="T31" fmla="*/ 36 h 302"/>
                <a:gd name="T32" fmla="*/ 45 w 684"/>
                <a:gd name="T33" fmla="*/ 20 h 302"/>
                <a:gd name="T34" fmla="*/ 47 w 684"/>
                <a:gd name="T35" fmla="*/ 7 h 302"/>
                <a:gd name="T36" fmla="*/ 51 w 684"/>
                <a:gd name="T37" fmla="*/ 23 h 302"/>
                <a:gd name="T38" fmla="*/ 68 w 684"/>
                <a:gd name="T39" fmla="*/ 37 h 302"/>
                <a:gd name="T40" fmla="*/ 92 w 684"/>
                <a:gd name="T41" fmla="*/ 32 h 302"/>
                <a:gd name="T42" fmla="*/ 117 w 684"/>
                <a:gd name="T43" fmla="*/ 32 h 302"/>
                <a:gd name="T44" fmla="*/ 96 w 684"/>
                <a:gd name="T45" fmla="*/ 19 h 302"/>
                <a:gd name="T46" fmla="*/ 89 w 684"/>
                <a:gd name="T47" fmla="*/ 11 h 302"/>
                <a:gd name="T48" fmla="*/ 83 w 684"/>
                <a:gd name="T49" fmla="*/ 0 h 302"/>
                <a:gd name="T50" fmla="*/ 89 w 684"/>
                <a:gd name="T51" fmla="*/ 6 h 302"/>
                <a:gd name="T52" fmla="*/ 98 w 684"/>
                <a:gd name="T53" fmla="*/ 16 h 302"/>
                <a:gd name="T54" fmla="*/ 118 w 684"/>
                <a:gd name="T55" fmla="*/ 28 h 302"/>
                <a:gd name="T56" fmla="*/ 122 w 684"/>
                <a:gd name="T57" fmla="*/ 18 h 302"/>
                <a:gd name="T58" fmla="*/ 123 w 684"/>
                <a:gd name="T59" fmla="*/ 6 h 302"/>
                <a:gd name="T60" fmla="*/ 127 w 684"/>
                <a:gd name="T61" fmla="*/ 14 h 302"/>
                <a:gd name="T62" fmla="*/ 130 w 684"/>
                <a:gd name="T63" fmla="*/ 34 h 302"/>
                <a:gd name="T64" fmla="*/ 152 w 684"/>
                <a:gd name="T65" fmla="*/ 45 h 302"/>
                <a:gd name="T66" fmla="*/ 167 w 684"/>
                <a:gd name="T67" fmla="*/ 55 h 302"/>
                <a:gd name="T68" fmla="*/ 195 w 684"/>
                <a:gd name="T69" fmla="*/ 65 h 302"/>
                <a:gd name="T70" fmla="*/ 207 w 684"/>
                <a:gd name="T71" fmla="*/ 71 h 302"/>
                <a:gd name="T72" fmla="*/ 195 w 684"/>
                <a:gd name="T73" fmla="*/ 56 h 302"/>
                <a:gd name="T74" fmla="*/ 186 w 684"/>
                <a:gd name="T75" fmla="*/ 40 h 302"/>
                <a:gd name="T76" fmla="*/ 189 w 684"/>
                <a:gd name="T77" fmla="*/ 25 h 302"/>
                <a:gd name="T78" fmla="*/ 177 w 684"/>
                <a:gd name="T79" fmla="*/ 11 h 302"/>
                <a:gd name="T80" fmla="*/ 187 w 684"/>
                <a:gd name="T81" fmla="*/ 17 h 302"/>
                <a:gd name="T82" fmla="*/ 193 w 684"/>
                <a:gd name="T83" fmla="*/ 32 h 302"/>
                <a:gd name="T84" fmla="*/ 201 w 684"/>
                <a:gd name="T85" fmla="*/ 14 h 302"/>
                <a:gd name="T86" fmla="*/ 205 w 684"/>
                <a:gd name="T87" fmla="*/ 16 h 302"/>
                <a:gd name="T88" fmla="*/ 196 w 684"/>
                <a:gd name="T89" fmla="*/ 37 h 302"/>
                <a:gd name="T90" fmla="*/ 198 w 684"/>
                <a:gd name="T91" fmla="*/ 53 h 302"/>
                <a:gd name="T92" fmla="*/ 215 w 684"/>
                <a:gd name="T93" fmla="*/ 71 h 302"/>
                <a:gd name="T94" fmla="*/ 226 w 684"/>
                <a:gd name="T95" fmla="*/ 88 h 3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84"/>
                <a:gd name="T145" fmla="*/ 0 h 302"/>
                <a:gd name="T146" fmla="*/ 684 w 684"/>
                <a:gd name="T147" fmla="*/ 302 h 30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84" h="302">
                  <a:moveTo>
                    <a:pt x="651" y="302"/>
                  </a:moveTo>
                  <a:lnTo>
                    <a:pt x="641" y="291"/>
                  </a:lnTo>
                  <a:lnTo>
                    <a:pt x="619" y="276"/>
                  </a:lnTo>
                  <a:lnTo>
                    <a:pt x="594" y="262"/>
                  </a:lnTo>
                  <a:lnTo>
                    <a:pt x="567" y="249"/>
                  </a:lnTo>
                  <a:lnTo>
                    <a:pt x="544" y="243"/>
                  </a:lnTo>
                  <a:lnTo>
                    <a:pt x="525" y="240"/>
                  </a:lnTo>
                  <a:lnTo>
                    <a:pt x="504" y="234"/>
                  </a:lnTo>
                  <a:lnTo>
                    <a:pt x="485" y="226"/>
                  </a:lnTo>
                  <a:lnTo>
                    <a:pt x="465" y="217"/>
                  </a:lnTo>
                  <a:lnTo>
                    <a:pt x="454" y="208"/>
                  </a:lnTo>
                  <a:lnTo>
                    <a:pt x="438" y="195"/>
                  </a:lnTo>
                  <a:lnTo>
                    <a:pt x="421" y="178"/>
                  </a:lnTo>
                  <a:lnTo>
                    <a:pt x="404" y="162"/>
                  </a:lnTo>
                  <a:lnTo>
                    <a:pt x="391" y="152"/>
                  </a:lnTo>
                  <a:lnTo>
                    <a:pt x="375" y="145"/>
                  </a:lnTo>
                  <a:lnTo>
                    <a:pt x="358" y="139"/>
                  </a:lnTo>
                  <a:lnTo>
                    <a:pt x="338" y="136"/>
                  </a:lnTo>
                  <a:lnTo>
                    <a:pt x="316" y="134"/>
                  </a:lnTo>
                  <a:lnTo>
                    <a:pt x="296" y="135"/>
                  </a:lnTo>
                  <a:lnTo>
                    <a:pt x="270" y="138"/>
                  </a:lnTo>
                  <a:lnTo>
                    <a:pt x="246" y="140"/>
                  </a:lnTo>
                  <a:lnTo>
                    <a:pt x="224" y="145"/>
                  </a:lnTo>
                  <a:lnTo>
                    <a:pt x="200" y="148"/>
                  </a:lnTo>
                  <a:lnTo>
                    <a:pt x="178" y="148"/>
                  </a:lnTo>
                  <a:lnTo>
                    <a:pt x="157" y="145"/>
                  </a:lnTo>
                  <a:lnTo>
                    <a:pt x="141" y="139"/>
                  </a:lnTo>
                  <a:lnTo>
                    <a:pt x="123" y="129"/>
                  </a:lnTo>
                  <a:lnTo>
                    <a:pt x="109" y="117"/>
                  </a:lnTo>
                  <a:lnTo>
                    <a:pt x="94" y="106"/>
                  </a:lnTo>
                  <a:lnTo>
                    <a:pt x="80" y="97"/>
                  </a:lnTo>
                  <a:lnTo>
                    <a:pt x="64" y="91"/>
                  </a:lnTo>
                  <a:lnTo>
                    <a:pt x="46" y="86"/>
                  </a:lnTo>
                  <a:lnTo>
                    <a:pt x="26" y="80"/>
                  </a:lnTo>
                  <a:lnTo>
                    <a:pt x="14" y="76"/>
                  </a:lnTo>
                  <a:lnTo>
                    <a:pt x="9" y="71"/>
                  </a:lnTo>
                  <a:lnTo>
                    <a:pt x="5" y="65"/>
                  </a:lnTo>
                  <a:lnTo>
                    <a:pt x="0" y="52"/>
                  </a:lnTo>
                  <a:lnTo>
                    <a:pt x="8" y="50"/>
                  </a:lnTo>
                  <a:lnTo>
                    <a:pt x="10" y="60"/>
                  </a:lnTo>
                  <a:lnTo>
                    <a:pt x="16" y="66"/>
                  </a:lnTo>
                  <a:lnTo>
                    <a:pt x="24" y="71"/>
                  </a:lnTo>
                  <a:lnTo>
                    <a:pt x="45" y="77"/>
                  </a:lnTo>
                  <a:lnTo>
                    <a:pt x="69" y="84"/>
                  </a:lnTo>
                  <a:lnTo>
                    <a:pt x="87" y="87"/>
                  </a:lnTo>
                  <a:lnTo>
                    <a:pt x="92" y="90"/>
                  </a:lnTo>
                  <a:lnTo>
                    <a:pt x="90" y="78"/>
                  </a:lnTo>
                  <a:lnTo>
                    <a:pt x="90" y="66"/>
                  </a:lnTo>
                  <a:lnTo>
                    <a:pt x="90" y="50"/>
                  </a:lnTo>
                  <a:lnTo>
                    <a:pt x="92" y="32"/>
                  </a:lnTo>
                  <a:lnTo>
                    <a:pt x="92" y="19"/>
                  </a:lnTo>
                  <a:lnTo>
                    <a:pt x="99" y="19"/>
                  </a:lnTo>
                  <a:lnTo>
                    <a:pt x="98" y="30"/>
                  </a:lnTo>
                  <a:lnTo>
                    <a:pt x="98" y="49"/>
                  </a:lnTo>
                  <a:lnTo>
                    <a:pt x="99" y="67"/>
                  </a:lnTo>
                  <a:lnTo>
                    <a:pt x="104" y="83"/>
                  </a:lnTo>
                  <a:lnTo>
                    <a:pt x="111" y="90"/>
                  </a:lnTo>
                  <a:lnTo>
                    <a:pt x="118" y="96"/>
                  </a:lnTo>
                  <a:lnTo>
                    <a:pt x="130" y="102"/>
                  </a:lnTo>
                  <a:lnTo>
                    <a:pt x="142" y="108"/>
                  </a:lnTo>
                  <a:lnTo>
                    <a:pt x="157" y="112"/>
                  </a:lnTo>
                  <a:lnTo>
                    <a:pt x="175" y="116"/>
                  </a:lnTo>
                  <a:lnTo>
                    <a:pt x="188" y="116"/>
                  </a:lnTo>
                  <a:lnTo>
                    <a:pt x="175" y="107"/>
                  </a:lnTo>
                  <a:lnTo>
                    <a:pt x="160" y="96"/>
                  </a:lnTo>
                  <a:lnTo>
                    <a:pt x="150" y="85"/>
                  </a:lnTo>
                  <a:lnTo>
                    <a:pt x="141" y="71"/>
                  </a:lnTo>
                  <a:lnTo>
                    <a:pt x="136" y="59"/>
                  </a:lnTo>
                  <a:lnTo>
                    <a:pt x="134" y="43"/>
                  </a:lnTo>
                  <a:lnTo>
                    <a:pt x="133" y="32"/>
                  </a:lnTo>
                  <a:lnTo>
                    <a:pt x="134" y="21"/>
                  </a:lnTo>
                  <a:lnTo>
                    <a:pt x="141" y="21"/>
                  </a:lnTo>
                  <a:lnTo>
                    <a:pt x="141" y="29"/>
                  </a:lnTo>
                  <a:lnTo>
                    <a:pt x="142" y="43"/>
                  </a:lnTo>
                  <a:lnTo>
                    <a:pt x="145" y="57"/>
                  </a:lnTo>
                  <a:lnTo>
                    <a:pt x="152" y="69"/>
                  </a:lnTo>
                  <a:lnTo>
                    <a:pt x="161" y="83"/>
                  </a:lnTo>
                  <a:lnTo>
                    <a:pt x="173" y="94"/>
                  </a:lnTo>
                  <a:lnTo>
                    <a:pt x="189" y="102"/>
                  </a:lnTo>
                  <a:lnTo>
                    <a:pt x="205" y="110"/>
                  </a:lnTo>
                  <a:lnTo>
                    <a:pt x="220" y="111"/>
                  </a:lnTo>
                  <a:lnTo>
                    <a:pt x="236" y="107"/>
                  </a:lnTo>
                  <a:lnTo>
                    <a:pt x="255" y="100"/>
                  </a:lnTo>
                  <a:lnTo>
                    <a:pt x="276" y="95"/>
                  </a:lnTo>
                  <a:lnTo>
                    <a:pt x="297" y="90"/>
                  </a:lnTo>
                  <a:lnTo>
                    <a:pt x="313" y="90"/>
                  </a:lnTo>
                  <a:lnTo>
                    <a:pt x="329" y="90"/>
                  </a:lnTo>
                  <a:lnTo>
                    <a:pt x="350" y="95"/>
                  </a:lnTo>
                  <a:lnTo>
                    <a:pt x="329" y="78"/>
                  </a:lnTo>
                  <a:lnTo>
                    <a:pt x="316" y="69"/>
                  </a:lnTo>
                  <a:lnTo>
                    <a:pt x="301" y="62"/>
                  </a:lnTo>
                  <a:lnTo>
                    <a:pt x="288" y="56"/>
                  </a:lnTo>
                  <a:lnTo>
                    <a:pt x="279" y="51"/>
                  </a:lnTo>
                  <a:lnTo>
                    <a:pt x="274" y="46"/>
                  </a:lnTo>
                  <a:lnTo>
                    <a:pt x="272" y="43"/>
                  </a:lnTo>
                  <a:lnTo>
                    <a:pt x="266" y="32"/>
                  </a:lnTo>
                  <a:lnTo>
                    <a:pt x="262" y="22"/>
                  </a:lnTo>
                  <a:lnTo>
                    <a:pt x="258" y="14"/>
                  </a:lnTo>
                  <a:lnTo>
                    <a:pt x="249" y="1"/>
                  </a:lnTo>
                  <a:lnTo>
                    <a:pt x="256" y="0"/>
                  </a:lnTo>
                  <a:lnTo>
                    <a:pt x="263" y="9"/>
                  </a:lnTo>
                  <a:lnTo>
                    <a:pt x="268" y="18"/>
                  </a:lnTo>
                  <a:lnTo>
                    <a:pt x="272" y="27"/>
                  </a:lnTo>
                  <a:lnTo>
                    <a:pt x="276" y="35"/>
                  </a:lnTo>
                  <a:lnTo>
                    <a:pt x="282" y="43"/>
                  </a:lnTo>
                  <a:lnTo>
                    <a:pt x="293" y="49"/>
                  </a:lnTo>
                  <a:lnTo>
                    <a:pt x="308" y="56"/>
                  </a:lnTo>
                  <a:lnTo>
                    <a:pt x="326" y="64"/>
                  </a:lnTo>
                  <a:lnTo>
                    <a:pt x="341" y="74"/>
                  </a:lnTo>
                  <a:lnTo>
                    <a:pt x="355" y="83"/>
                  </a:lnTo>
                  <a:lnTo>
                    <a:pt x="371" y="95"/>
                  </a:lnTo>
                  <a:lnTo>
                    <a:pt x="367" y="78"/>
                  </a:lnTo>
                  <a:lnTo>
                    <a:pt x="364" y="65"/>
                  </a:lnTo>
                  <a:lnTo>
                    <a:pt x="367" y="53"/>
                  </a:lnTo>
                  <a:lnTo>
                    <a:pt x="370" y="40"/>
                  </a:lnTo>
                  <a:lnTo>
                    <a:pt x="371" y="28"/>
                  </a:lnTo>
                  <a:lnTo>
                    <a:pt x="370" y="19"/>
                  </a:lnTo>
                  <a:lnTo>
                    <a:pt x="382" y="22"/>
                  </a:lnTo>
                  <a:lnTo>
                    <a:pt x="382" y="28"/>
                  </a:lnTo>
                  <a:lnTo>
                    <a:pt x="381" y="41"/>
                  </a:lnTo>
                  <a:lnTo>
                    <a:pt x="376" y="57"/>
                  </a:lnTo>
                  <a:lnTo>
                    <a:pt x="376" y="69"/>
                  </a:lnTo>
                  <a:lnTo>
                    <a:pt x="382" y="86"/>
                  </a:lnTo>
                  <a:lnTo>
                    <a:pt x="390" y="101"/>
                  </a:lnTo>
                  <a:lnTo>
                    <a:pt x="397" y="111"/>
                  </a:lnTo>
                  <a:lnTo>
                    <a:pt x="408" y="120"/>
                  </a:lnTo>
                  <a:lnTo>
                    <a:pt x="425" y="125"/>
                  </a:lnTo>
                  <a:lnTo>
                    <a:pt x="455" y="135"/>
                  </a:lnTo>
                  <a:lnTo>
                    <a:pt x="477" y="145"/>
                  </a:lnTo>
                  <a:lnTo>
                    <a:pt x="485" y="151"/>
                  </a:lnTo>
                  <a:lnTo>
                    <a:pt x="494" y="158"/>
                  </a:lnTo>
                  <a:lnTo>
                    <a:pt x="500" y="163"/>
                  </a:lnTo>
                  <a:lnTo>
                    <a:pt x="509" y="166"/>
                  </a:lnTo>
                  <a:lnTo>
                    <a:pt x="540" y="176"/>
                  </a:lnTo>
                  <a:lnTo>
                    <a:pt x="565" y="185"/>
                  </a:lnTo>
                  <a:lnTo>
                    <a:pt x="585" y="193"/>
                  </a:lnTo>
                  <a:lnTo>
                    <a:pt x="608" y="207"/>
                  </a:lnTo>
                  <a:lnTo>
                    <a:pt x="621" y="215"/>
                  </a:lnTo>
                  <a:lnTo>
                    <a:pt x="621" y="211"/>
                  </a:lnTo>
                  <a:lnTo>
                    <a:pt x="617" y="203"/>
                  </a:lnTo>
                  <a:lnTo>
                    <a:pt x="608" y="190"/>
                  </a:lnTo>
                  <a:lnTo>
                    <a:pt x="596" y="178"/>
                  </a:lnTo>
                  <a:lnTo>
                    <a:pt x="584" y="167"/>
                  </a:lnTo>
                  <a:lnTo>
                    <a:pt x="574" y="158"/>
                  </a:lnTo>
                  <a:lnTo>
                    <a:pt x="566" y="148"/>
                  </a:lnTo>
                  <a:lnTo>
                    <a:pt x="561" y="134"/>
                  </a:lnTo>
                  <a:lnTo>
                    <a:pt x="559" y="119"/>
                  </a:lnTo>
                  <a:lnTo>
                    <a:pt x="562" y="102"/>
                  </a:lnTo>
                  <a:lnTo>
                    <a:pt x="566" y="90"/>
                  </a:lnTo>
                  <a:lnTo>
                    <a:pt x="567" y="82"/>
                  </a:lnTo>
                  <a:lnTo>
                    <a:pt x="567" y="75"/>
                  </a:lnTo>
                  <a:lnTo>
                    <a:pt x="565" y="66"/>
                  </a:lnTo>
                  <a:lnTo>
                    <a:pt x="561" y="61"/>
                  </a:lnTo>
                  <a:lnTo>
                    <a:pt x="546" y="49"/>
                  </a:lnTo>
                  <a:lnTo>
                    <a:pt x="531" y="33"/>
                  </a:lnTo>
                  <a:lnTo>
                    <a:pt x="541" y="32"/>
                  </a:lnTo>
                  <a:lnTo>
                    <a:pt x="551" y="41"/>
                  </a:lnTo>
                  <a:lnTo>
                    <a:pt x="562" y="50"/>
                  </a:lnTo>
                  <a:lnTo>
                    <a:pt x="568" y="57"/>
                  </a:lnTo>
                  <a:lnTo>
                    <a:pt x="575" y="66"/>
                  </a:lnTo>
                  <a:lnTo>
                    <a:pt x="578" y="77"/>
                  </a:lnTo>
                  <a:lnTo>
                    <a:pt x="578" y="95"/>
                  </a:lnTo>
                  <a:lnTo>
                    <a:pt x="585" y="82"/>
                  </a:lnTo>
                  <a:lnTo>
                    <a:pt x="593" y="67"/>
                  </a:lnTo>
                  <a:lnTo>
                    <a:pt x="598" y="52"/>
                  </a:lnTo>
                  <a:lnTo>
                    <a:pt x="602" y="41"/>
                  </a:lnTo>
                  <a:lnTo>
                    <a:pt x="607" y="31"/>
                  </a:lnTo>
                  <a:lnTo>
                    <a:pt x="615" y="34"/>
                  </a:lnTo>
                  <a:lnTo>
                    <a:pt x="620" y="40"/>
                  </a:lnTo>
                  <a:lnTo>
                    <a:pt x="615" y="49"/>
                  </a:lnTo>
                  <a:lnTo>
                    <a:pt x="608" y="64"/>
                  </a:lnTo>
                  <a:lnTo>
                    <a:pt x="601" y="80"/>
                  </a:lnTo>
                  <a:lnTo>
                    <a:pt x="594" y="98"/>
                  </a:lnTo>
                  <a:lnTo>
                    <a:pt x="587" y="111"/>
                  </a:lnTo>
                  <a:lnTo>
                    <a:pt x="584" y="123"/>
                  </a:lnTo>
                  <a:lnTo>
                    <a:pt x="584" y="136"/>
                  </a:lnTo>
                  <a:lnTo>
                    <a:pt x="587" y="148"/>
                  </a:lnTo>
                  <a:lnTo>
                    <a:pt x="595" y="159"/>
                  </a:lnTo>
                  <a:lnTo>
                    <a:pt x="607" y="169"/>
                  </a:lnTo>
                  <a:lnTo>
                    <a:pt x="620" y="183"/>
                  </a:lnTo>
                  <a:lnTo>
                    <a:pt x="634" y="198"/>
                  </a:lnTo>
                  <a:lnTo>
                    <a:pt x="646" y="211"/>
                  </a:lnTo>
                  <a:lnTo>
                    <a:pt x="659" y="226"/>
                  </a:lnTo>
                  <a:lnTo>
                    <a:pt x="667" y="238"/>
                  </a:lnTo>
                  <a:lnTo>
                    <a:pt x="674" y="249"/>
                  </a:lnTo>
                  <a:lnTo>
                    <a:pt x="679" y="262"/>
                  </a:lnTo>
                  <a:lnTo>
                    <a:pt x="684" y="274"/>
                  </a:lnTo>
                  <a:lnTo>
                    <a:pt x="651" y="302"/>
                  </a:lnTo>
                  <a:close/>
                </a:path>
              </a:pathLst>
            </a:custGeom>
            <a:solidFill>
              <a:srgbClr val="FFFFFF"/>
            </a:solidFill>
            <a:ln w="0">
              <a:solidFill>
                <a:srgbClr val="FFFFFF"/>
              </a:solidFill>
              <a:round/>
              <a:headEnd/>
              <a:tailEnd/>
            </a:ln>
          </p:spPr>
          <p:txBody>
            <a:bodyPr/>
            <a:lstStyle/>
            <a:p>
              <a:endParaRPr lang="ru-RU"/>
            </a:p>
          </p:txBody>
        </p:sp>
        <p:sp>
          <p:nvSpPr>
            <p:cNvPr id="26252" name="Freeform 56"/>
            <p:cNvSpPr>
              <a:spLocks/>
            </p:cNvSpPr>
            <p:nvPr/>
          </p:nvSpPr>
          <p:spPr bwMode="auto">
            <a:xfrm>
              <a:off x="1208" y="1427"/>
              <a:ext cx="5" cy="13"/>
            </a:xfrm>
            <a:custGeom>
              <a:avLst/>
              <a:gdLst>
                <a:gd name="T0" fmla="*/ 5 w 14"/>
                <a:gd name="T1" fmla="*/ 13 h 40"/>
                <a:gd name="T2" fmla="*/ 3 w 14"/>
                <a:gd name="T3" fmla="*/ 8 h 40"/>
                <a:gd name="T4" fmla="*/ 1 w 14"/>
                <a:gd name="T5" fmla="*/ 6 h 40"/>
                <a:gd name="T6" fmla="*/ 0 w 14"/>
                <a:gd name="T7" fmla="*/ 3 h 40"/>
                <a:gd name="T8" fmla="*/ 0 w 14"/>
                <a:gd name="T9" fmla="*/ 0 h 40"/>
                <a:gd name="T10" fmla="*/ 0 60000 65536"/>
                <a:gd name="T11" fmla="*/ 0 60000 65536"/>
                <a:gd name="T12" fmla="*/ 0 60000 65536"/>
                <a:gd name="T13" fmla="*/ 0 60000 65536"/>
                <a:gd name="T14" fmla="*/ 0 60000 65536"/>
                <a:gd name="T15" fmla="*/ 0 w 14"/>
                <a:gd name="T16" fmla="*/ 0 h 40"/>
                <a:gd name="T17" fmla="*/ 14 w 14"/>
                <a:gd name="T18" fmla="*/ 40 h 40"/>
              </a:gdLst>
              <a:ahLst/>
              <a:cxnLst>
                <a:cxn ang="T10">
                  <a:pos x="T0" y="T1"/>
                </a:cxn>
                <a:cxn ang="T11">
                  <a:pos x="T2" y="T3"/>
                </a:cxn>
                <a:cxn ang="T12">
                  <a:pos x="T4" y="T5"/>
                </a:cxn>
                <a:cxn ang="T13">
                  <a:pos x="T6" y="T7"/>
                </a:cxn>
                <a:cxn ang="T14">
                  <a:pos x="T8" y="T9"/>
                </a:cxn>
              </a:cxnLst>
              <a:rect l="T15" t="T16" r="T17" b="T18"/>
              <a:pathLst>
                <a:path w="14" h="40">
                  <a:moveTo>
                    <a:pt x="14" y="40"/>
                  </a:moveTo>
                  <a:lnTo>
                    <a:pt x="7" y="26"/>
                  </a:lnTo>
                  <a:lnTo>
                    <a:pt x="2" y="17"/>
                  </a:lnTo>
                  <a:lnTo>
                    <a:pt x="0" y="9"/>
                  </a:lnTo>
                  <a:lnTo>
                    <a:pt x="0" y="0"/>
                  </a:lnTo>
                </a:path>
              </a:pathLst>
            </a:custGeom>
            <a:noFill/>
            <a:ln w="0">
              <a:solidFill>
                <a:srgbClr val="000000"/>
              </a:solidFill>
              <a:round/>
              <a:headEnd/>
              <a:tailEnd/>
            </a:ln>
          </p:spPr>
          <p:txBody>
            <a:bodyPr/>
            <a:lstStyle/>
            <a:p>
              <a:endParaRPr lang="ru-RU"/>
            </a:p>
          </p:txBody>
        </p:sp>
        <p:sp>
          <p:nvSpPr>
            <p:cNvPr id="26253" name="Freeform 57"/>
            <p:cNvSpPr>
              <a:spLocks/>
            </p:cNvSpPr>
            <p:nvPr/>
          </p:nvSpPr>
          <p:spPr bwMode="auto">
            <a:xfrm>
              <a:off x="1019" y="1277"/>
              <a:ext cx="70" cy="36"/>
            </a:xfrm>
            <a:custGeom>
              <a:avLst/>
              <a:gdLst>
                <a:gd name="T0" fmla="*/ 0 w 208"/>
                <a:gd name="T1" fmla="*/ 6 h 108"/>
                <a:gd name="T2" fmla="*/ 0 w 208"/>
                <a:gd name="T3" fmla="*/ 9 h 108"/>
                <a:gd name="T4" fmla="*/ 0 w 208"/>
                <a:gd name="T5" fmla="*/ 14 h 108"/>
                <a:gd name="T6" fmla="*/ 1 w 208"/>
                <a:gd name="T7" fmla="*/ 18 h 108"/>
                <a:gd name="T8" fmla="*/ 4 w 208"/>
                <a:gd name="T9" fmla="*/ 22 h 108"/>
                <a:gd name="T10" fmla="*/ 7 w 208"/>
                <a:gd name="T11" fmla="*/ 27 h 108"/>
                <a:gd name="T12" fmla="*/ 11 w 208"/>
                <a:gd name="T13" fmla="*/ 30 h 108"/>
                <a:gd name="T14" fmla="*/ 16 w 208"/>
                <a:gd name="T15" fmla="*/ 33 h 108"/>
                <a:gd name="T16" fmla="*/ 22 w 208"/>
                <a:gd name="T17" fmla="*/ 36 h 108"/>
                <a:gd name="T18" fmla="*/ 27 w 208"/>
                <a:gd name="T19" fmla="*/ 36 h 108"/>
                <a:gd name="T20" fmla="*/ 32 w 208"/>
                <a:gd name="T21" fmla="*/ 35 h 108"/>
                <a:gd name="T22" fmla="*/ 38 w 208"/>
                <a:gd name="T23" fmla="*/ 32 h 108"/>
                <a:gd name="T24" fmla="*/ 45 w 208"/>
                <a:gd name="T25" fmla="*/ 31 h 108"/>
                <a:gd name="T26" fmla="*/ 52 w 208"/>
                <a:gd name="T27" fmla="*/ 29 h 108"/>
                <a:gd name="T28" fmla="*/ 58 w 208"/>
                <a:gd name="T29" fmla="*/ 29 h 108"/>
                <a:gd name="T30" fmla="*/ 63 w 208"/>
                <a:gd name="T31" fmla="*/ 29 h 108"/>
                <a:gd name="T32" fmla="*/ 70 w 208"/>
                <a:gd name="T33" fmla="*/ 31 h 108"/>
                <a:gd name="T34" fmla="*/ 63 w 208"/>
                <a:gd name="T35" fmla="*/ 25 h 108"/>
                <a:gd name="T36" fmla="*/ 59 w 208"/>
                <a:gd name="T37" fmla="*/ 22 h 108"/>
                <a:gd name="T38" fmla="*/ 54 w 208"/>
                <a:gd name="T39" fmla="*/ 20 h 108"/>
                <a:gd name="T40" fmla="*/ 49 w 208"/>
                <a:gd name="T41" fmla="*/ 18 h 108"/>
                <a:gd name="T42" fmla="*/ 46 w 208"/>
                <a:gd name="T43" fmla="*/ 16 h 108"/>
                <a:gd name="T44" fmla="*/ 44 w 208"/>
                <a:gd name="T45" fmla="*/ 15 h 108"/>
                <a:gd name="T46" fmla="*/ 44 w 208"/>
                <a:gd name="T47" fmla="*/ 14 h 108"/>
                <a:gd name="T48" fmla="*/ 42 w 208"/>
                <a:gd name="T49" fmla="*/ 10 h 108"/>
                <a:gd name="T50" fmla="*/ 40 w 208"/>
                <a:gd name="T51" fmla="*/ 7 h 108"/>
                <a:gd name="T52" fmla="*/ 39 w 208"/>
                <a:gd name="T53" fmla="*/ 4 h 108"/>
                <a:gd name="T54" fmla="*/ 36 w 208"/>
                <a:gd name="T55" fmla="*/ 0 h 10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8"/>
                <a:gd name="T85" fmla="*/ 0 h 108"/>
                <a:gd name="T86" fmla="*/ 208 w 208"/>
                <a:gd name="T87" fmla="*/ 108 h 10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8" h="108">
                  <a:moveTo>
                    <a:pt x="0" y="19"/>
                  </a:moveTo>
                  <a:lnTo>
                    <a:pt x="0" y="27"/>
                  </a:lnTo>
                  <a:lnTo>
                    <a:pt x="1" y="41"/>
                  </a:lnTo>
                  <a:lnTo>
                    <a:pt x="4" y="54"/>
                  </a:lnTo>
                  <a:lnTo>
                    <a:pt x="11" y="66"/>
                  </a:lnTo>
                  <a:lnTo>
                    <a:pt x="20" y="80"/>
                  </a:lnTo>
                  <a:lnTo>
                    <a:pt x="32" y="91"/>
                  </a:lnTo>
                  <a:lnTo>
                    <a:pt x="48" y="99"/>
                  </a:lnTo>
                  <a:lnTo>
                    <a:pt x="64" y="107"/>
                  </a:lnTo>
                  <a:lnTo>
                    <a:pt x="79" y="108"/>
                  </a:lnTo>
                  <a:lnTo>
                    <a:pt x="95" y="104"/>
                  </a:lnTo>
                  <a:lnTo>
                    <a:pt x="113" y="97"/>
                  </a:lnTo>
                  <a:lnTo>
                    <a:pt x="133" y="92"/>
                  </a:lnTo>
                  <a:lnTo>
                    <a:pt x="155" y="87"/>
                  </a:lnTo>
                  <a:lnTo>
                    <a:pt x="171" y="87"/>
                  </a:lnTo>
                  <a:lnTo>
                    <a:pt x="187" y="87"/>
                  </a:lnTo>
                  <a:lnTo>
                    <a:pt x="208" y="92"/>
                  </a:lnTo>
                  <a:lnTo>
                    <a:pt x="187" y="75"/>
                  </a:lnTo>
                  <a:lnTo>
                    <a:pt x="174" y="66"/>
                  </a:lnTo>
                  <a:lnTo>
                    <a:pt x="159" y="59"/>
                  </a:lnTo>
                  <a:lnTo>
                    <a:pt x="145" y="53"/>
                  </a:lnTo>
                  <a:lnTo>
                    <a:pt x="137" y="49"/>
                  </a:lnTo>
                  <a:lnTo>
                    <a:pt x="132" y="45"/>
                  </a:lnTo>
                  <a:lnTo>
                    <a:pt x="130" y="41"/>
                  </a:lnTo>
                  <a:lnTo>
                    <a:pt x="124" y="30"/>
                  </a:lnTo>
                  <a:lnTo>
                    <a:pt x="120" y="20"/>
                  </a:lnTo>
                  <a:lnTo>
                    <a:pt x="116" y="12"/>
                  </a:lnTo>
                  <a:lnTo>
                    <a:pt x="107" y="0"/>
                  </a:lnTo>
                </a:path>
              </a:pathLst>
            </a:custGeom>
            <a:noFill/>
            <a:ln w="0">
              <a:solidFill>
                <a:srgbClr val="000000"/>
              </a:solidFill>
              <a:round/>
              <a:headEnd/>
              <a:tailEnd/>
            </a:ln>
          </p:spPr>
          <p:txBody>
            <a:bodyPr/>
            <a:lstStyle/>
            <a:p>
              <a:endParaRPr lang="ru-RU"/>
            </a:p>
          </p:txBody>
        </p:sp>
        <p:sp>
          <p:nvSpPr>
            <p:cNvPr id="26254" name="Freeform 58"/>
            <p:cNvSpPr>
              <a:spLocks/>
            </p:cNvSpPr>
            <p:nvPr/>
          </p:nvSpPr>
          <p:spPr bwMode="auto">
            <a:xfrm>
              <a:off x="1005" y="1283"/>
              <a:ext cx="30" cy="32"/>
            </a:xfrm>
            <a:custGeom>
              <a:avLst/>
              <a:gdLst>
                <a:gd name="T0" fmla="*/ 12 w 90"/>
                <a:gd name="T1" fmla="*/ 1 h 97"/>
                <a:gd name="T2" fmla="*/ 12 w 90"/>
                <a:gd name="T3" fmla="*/ 4 h 97"/>
                <a:gd name="T4" fmla="*/ 12 w 90"/>
                <a:gd name="T5" fmla="*/ 8 h 97"/>
                <a:gd name="T6" fmla="*/ 13 w 90"/>
                <a:gd name="T7" fmla="*/ 14 h 97"/>
                <a:gd name="T8" fmla="*/ 14 w 90"/>
                <a:gd name="T9" fmla="*/ 17 h 97"/>
                <a:gd name="T10" fmla="*/ 17 w 90"/>
                <a:gd name="T11" fmla="*/ 22 h 97"/>
                <a:gd name="T12" fmla="*/ 21 w 90"/>
                <a:gd name="T13" fmla="*/ 25 h 97"/>
                <a:gd name="T14" fmla="*/ 26 w 90"/>
                <a:gd name="T15" fmla="*/ 29 h 97"/>
                <a:gd name="T16" fmla="*/ 30 w 90"/>
                <a:gd name="T17" fmla="*/ 32 h 97"/>
                <a:gd name="T18" fmla="*/ 26 w 90"/>
                <a:gd name="T19" fmla="*/ 32 h 97"/>
                <a:gd name="T20" fmla="*/ 20 w 90"/>
                <a:gd name="T21" fmla="*/ 31 h 97"/>
                <a:gd name="T22" fmla="*/ 15 w 90"/>
                <a:gd name="T23" fmla="*/ 29 h 97"/>
                <a:gd name="T24" fmla="*/ 11 w 90"/>
                <a:gd name="T25" fmla="*/ 27 h 97"/>
                <a:gd name="T26" fmla="*/ 7 w 90"/>
                <a:gd name="T27" fmla="*/ 25 h 97"/>
                <a:gd name="T28" fmla="*/ 4 w 90"/>
                <a:gd name="T29" fmla="*/ 23 h 97"/>
                <a:gd name="T30" fmla="*/ 2 w 90"/>
                <a:gd name="T31" fmla="*/ 21 h 97"/>
                <a:gd name="T32" fmla="*/ 0 w 90"/>
                <a:gd name="T33" fmla="*/ 16 h 97"/>
                <a:gd name="T34" fmla="*/ 0 w 90"/>
                <a:gd name="T35" fmla="*/ 10 h 97"/>
                <a:gd name="T36" fmla="*/ 0 w 90"/>
                <a:gd name="T37" fmla="*/ 4 h 97"/>
                <a:gd name="T38" fmla="*/ 0 w 90"/>
                <a:gd name="T39" fmla="*/ 0 h 9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0"/>
                <a:gd name="T61" fmla="*/ 0 h 97"/>
                <a:gd name="T62" fmla="*/ 90 w 90"/>
                <a:gd name="T63" fmla="*/ 97 h 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0" h="97">
                  <a:moveTo>
                    <a:pt x="36" y="3"/>
                  </a:moveTo>
                  <a:lnTo>
                    <a:pt x="35" y="13"/>
                  </a:lnTo>
                  <a:lnTo>
                    <a:pt x="36" y="24"/>
                  </a:lnTo>
                  <a:lnTo>
                    <a:pt x="38" y="41"/>
                  </a:lnTo>
                  <a:lnTo>
                    <a:pt x="43" y="52"/>
                  </a:lnTo>
                  <a:lnTo>
                    <a:pt x="52" y="66"/>
                  </a:lnTo>
                  <a:lnTo>
                    <a:pt x="62" y="77"/>
                  </a:lnTo>
                  <a:lnTo>
                    <a:pt x="77" y="88"/>
                  </a:lnTo>
                  <a:lnTo>
                    <a:pt x="90" y="97"/>
                  </a:lnTo>
                  <a:lnTo>
                    <a:pt x="77" y="97"/>
                  </a:lnTo>
                  <a:lnTo>
                    <a:pt x="59" y="93"/>
                  </a:lnTo>
                  <a:lnTo>
                    <a:pt x="44" y="89"/>
                  </a:lnTo>
                  <a:lnTo>
                    <a:pt x="32" y="83"/>
                  </a:lnTo>
                  <a:lnTo>
                    <a:pt x="20" y="77"/>
                  </a:lnTo>
                  <a:lnTo>
                    <a:pt x="13" y="71"/>
                  </a:lnTo>
                  <a:lnTo>
                    <a:pt x="6" y="64"/>
                  </a:lnTo>
                  <a:lnTo>
                    <a:pt x="1" y="48"/>
                  </a:lnTo>
                  <a:lnTo>
                    <a:pt x="0" y="30"/>
                  </a:lnTo>
                  <a:lnTo>
                    <a:pt x="0" y="12"/>
                  </a:lnTo>
                  <a:lnTo>
                    <a:pt x="1" y="0"/>
                  </a:lnTo>
                </a:path>
              </a:pathLst>
            </a:custGeom>
            <a:noFill/>
            <a:ln w="0">
              <a:solidFill>
                <a:srgbClr val="000000"/>
              </a:solidFill>
              <a:round/>
              <a:headEnd/>
              <a:tailEnd/>
            </a:ln>
          </p:spPr>
          <p:txBody>
            <a:bodyPr/>
            <a:lstStyle/>
            <a:p>
              <a:endParaRPr lang="ru-RU"/>
            </a:p>
          </p:txBody>
        </p:sp>
        <p:sp>
          <p:nvSpPr>
            <p:cNvPr id="26255" name="Freeform 59"/>
            <p:cNvSpPr>
              <a:spLocks/>
            </p:cNvSpPr>
            <p:nvPr/>
          </p:nvSpPr>
          <p:spPr bwMode="auto">
            <a:xfrm>
              <a:off x="975" y="1283"/>
              <a:ext cx="28" cy="23"/>
            </a:xfrm>
            <a:custGeom>
              <a:avLst/>
              <a:gdLst>
                <a:gd name="T0" fmla="*/ 28 w 83"/>
                <a:gd name="T1" fmla="*/ 0 h 71"/>
                <a:gd name="T2" fmla="*/ 28 w 83"/>
                <a:gd name="T3" fmla="*/ 4 h 71"/>
                <a:gd name="T4" fmla="*/ 27 w 83"/>
                <a:gd name="T5" fmla="*/ 10 h 71"/>
                <a:gd name="T6" fmla="*/ 27 w 83"/>
                <a:gd name="T7" fmla="*/ 15 h 71"/>
                <a:gd name="T8" fmla="*/ 27 w 83"/>
                <a:gd name="T9" fmla="*/ 19 h 71"/>
                <a:gd name="T10" fmla="*/ 28 w 83"/>
                <a:gd name="T11" fmla="*/ 23 h 71"/>
                <a:gd name="T12" fmla="*/ 27 w 83"/>
                <a:gd name="T13" fmla="*/ 22 h 71"/>
                <a:gd name="T14" fmla="*/ 21 w 83"/>
                <a:gd name="T15" fmla="*/ 21 h 71"/>
                <a:gd name="T16" fmla="*/ 12 w 83"/>
                <a:gd name="T17" fmla="*/ 19 h 71"/>
                <a:gd name="T18" fmla="*/ 5 w 83"/>
                <a:gd name="T19" fmla="*/ 17 h 71"/>
                <a:gd name="T20" fmla="*/ 3 w 83"/>
                <a:gd name="T21" fmla="*/ 15 h 71"/>
                <a:gd name="T22" fmla="*/ 1 w 83"/>
                <a:gd name="T23" fmla="*/ 13 h 71"/>
                <a:gd name="T24" fmla="*/ 0 w 83"/>
                <a:gd name="T25" fmla="*/ 10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71"/>
                <a:gd name="T41" fmla="*/ 83 w 83"/>
                <a:gd name="T42" fmla="*/ 71 h 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71">
                  <a:moveTo>
                    <a:pt x="83" y="0"/>
                  </a:moveTo>
                  <a:lnTo>
                    <a:pt x="83" y="13"/>
                  </a:lnTo>
                  <a:lnTo>
                    <a:pt x="81" y="31"/>
                  </a:lnTo>
                  <a:lnTo>
                    <a:pt x="81" y="47"/>
                  </a:lnTo>
                  <a:lnTo>
                    <a:pt x="81" y="59"/>
                  </a:lnTo>
                  <a:lnTo>
                    <a:pt x="83" y="71"/>
                  </a:lnTo>
                  <a:lnTo>
                    <a:pt x="79" y="68"/>
                  </a:lnTo>
                  <a:lnTo>
                    <a:pt x="61" y="65"/>
                  </a:lnTo>
                  <a:lnTo>
                    <a:pt x="37" y="58"/>
                  </a:lnTo>
                  <a:lnTo>
                    <a:pt x="16" y="52"/>
                  </a:lnTo>
                  <a:lnTo>
                    <a:pt x="8" y="47"/>
                  </a:lnTo>
                  <a:lnTo>
                    <a:pt x="2" y="41"/>
                  </a:lnTo>
                  <a:lnTo>
                    <a:pt x="0" y="31"/>
                  </a:lnTo>
                </a:path>
              </a:pathLst>
            </a:custGeom>
            <a:noFill/>
            <a:ln w="0">
              <a:solidFill>
                <a:srgbClr val="000000"/>
              </a:solidFill>
              <a:round/>
              <a:headEnd/>
              <a:tailEnd/>
            </a:ln>
          </p:spPr>
          <p:txBody>
            <a:bodyPr/>
            <a:lstStyle/>
            <a:p>
              <a:endParaRPr lang="ru-RU"/>
            </a:p>
          </p:txBody>
        </p:sp>
        <p:sp>
          <p:nvSpPr>
            <p:cNvPr id="26256" name="Freeform 60"/>
            <p:cNvSpPr>
              <a:spLocks/>
            </p:cNvSpPr>
            <p:nvPr/>
          </p:nvSpPr>
          <p:spPr bwMode="auto">
            <a:xfrm>
              <a:off x="1058" y="1276"/>
              <a:ext cx="38" cy="32"/>
            </a:xfrm>
            <a:custGeom>
              <a:avLst/>
              <a:gdLst>
                <a:gd name="T0" fmla="*/ 0 w 114"/>
                <a:gd name="T1" fmla="*/ 0 h 95"/>
                <a:gd name="T2" fmla="*/ 2 w 114"/>
                <a:gd name="T3" fmla="*/ 3 h 95"/>
                <a:gd name="T4" fmla="*/ 4 w 114"/>
                <a:gd name="T5" fmla="*/ 6 h 95"/>
                <a:gd name="T6" fmla="*/ 5 w 114"/>
                <a:gd name="T7" fmla="*/ 9 h 95"/>
                <a:gd name="T8" fmla="*/ 7 w 114"/>
                <a:gd name="T9" fmla="*/ 12 h 95"/>
                <a:gd name="T10" fmla="*/ 9 w 114"/>
                <a:gd name="T11" fmla="*/ 15 h 95"/>
                <a:gd name="T12" fmla="*/ 12 w 114"/>
                <a:gd name="T13" fmla="*/ 17 h 95"/>
                <a:gd name="T14" fmla="*/ 17 w 114"/>
                <a:gd name="T15" fmla="*/ 19 h 95"/>
                <a:gd name="T16" fmla="*/ 23 w 114"/>
                <a:gd name="T17" fmla="*/ 22 h 95"/>
                <a:gd name="T18" fmla="*/ 28 w 114"/>
                <a:gd name="T19" fmla="*/ 25 h 95"/>
                <a:gd name="T20" fmla="*/ 33 w 114"/>
                <a:gd name="T21" fmla="*/ 28 h 95"/>
                <a:gd name="T22" fmla="*/ 38 w 114"/>
                <a:gd name="T23" fmla="*/ 32 h 95"/>
                <a:gd name="T24" fmla="*/ 37 w 114"/>
                <a:gd name="T25" fmla="*/ 26 h 95"/>
                <a:gd name="T26" fmla="*/ 36 w 114"/>
                <a:gd name="T27" fmla="*/ 22 h 95"/>
                <a:gd name="T28" fmla="*/ 37 w 114"/>
                <a:gd name="T29" fmla="*/ 18 h 95"/>
                <a:gd name="T30" fmla="*/ 38 w 114"/>
                <a:gd name="T31" fmla="*/ 14 h 95"/>
                <a:gd name="T32" fmla="*/ 38 w 114"/>
                <a:gd name="T33" fmla="*/ 9 h 95"/>
                <a:gd name="T34" fmla="*/ 38 w 114"/>
                <a:gd name="T35" fmla="*/ 7 h 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4"/>
                <a:gd name="T55" fmla="*/ 0 h 95"/>
                <a:gd name="T56" fmla="*/ 114 w 114"/>
                <a:gd name="T57" fmla="*/ 95 h 9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4" h="95">
                  <a:moveTo>
                    <a:pt x="0" y="0"/>
                  </a:moveTo>
                  <a:lnTo>
                    <a:pt x="7" y="10"/>
                  </a:lnTo>
                  <a:lnTo>
                    <a:pt x="12" y="18"/>
                  </a:lnTo>
                  <a:lnTo>
                    <a:pt x="16" y="28"/>
                  </a:lnTo>
                  <a:lnTo>
                    <a:pt x="20" y="35"/>
                  </a:lnTo>
                  <a:lnTo>
                    <a:pt x="26" y="44"/>
                  </a:lnTo>
                  <a:lnTo>
                    <a:pt x="37" y="49"/>
                  </a:lnTo>
                  <a:lnTo>
                    <a:pt x="52" y="56"/>
                  </a:lnTo>
                  <a:lnTo>
                    <a:pt x="70" y="64"/>
                  </a:lnTo>
                  <a:lnTo>
                    <a:pt x="84" y="74"/>
                  </a:lnTo>
                  <a:lnTo>
                    <a:pt x="99" y="83"/>
                  </a:lnTo>
                  <a:lnTo>
                    <a:pt x="114" y="95"/>
                  </a:lnTo>
                  <a:lnTo>
                    <a:pt x="111" y="78"/>
                  </a:lnTo>
                  <a:lnTo>
                    <a:pt x="108" y="65"/>
                  </a:lnTo>
                  <a:lnTo>
                    <a:pt x="111" y="53"/>
                  </a:lnTo>
                  <a:lnTo>
                    <a:pt x="113" y="41"/>
                  </a:lnTo>
                  <a:lnTo>
                    <a:pt x="114" y="28"/>
                  </a:lnTo>
                  <a:lnTo>
                    <a:pt x="113" y="20"/>
                  </a:lnTo>
                </a:path>
              </a:pathLst>
            </a:custGeom>
            <a:noFill/>
            <a:ln w="0">
              <a:solidFill>
                <a:srgbClr val="000000"/>
              </a:solidFill>
              <a:round/>
              <a:headEnd/>
              <a:tailEnd/>
            </a:ln>
          </p:spPr>
          <p:txBody>
            <a:bodyPr/>
            <a:lstStyle/>
            <a:p>
              <a:endParaRPr lang="ru-RU"/>
            </a:p>
          </p:txBody>
        </p:sp>
        <p:sp>
          <p:nvSpPr>
            <p:cNvPr id="26257" name="Freeform 61"/>
            <p:cNvSpPr>
              <a:spLocks/>
            </p:cNvSpPr>
            <p:nvPr/>
          </p:nvSpPr>
          <p:spPr bwMode="auto">
            <a:xfrm>
              <a:off x="1152" y="1287"/>
              <a:ext cx="22" cy="21"/>
            </a:xfrm>
            <a:custGeom>
              <a:avLst/>
              <a:gdLst>
                <a:gd name="T0" fmla="*/ 22 w 66"/>
                <a:gd name="T1" fmla="*/ 0 h 64"/>
                <a:gd name="T2" fmla="*/ 20 w 66"/>
                <a:gd name="T3" fmla="*/ 3 h 64"/>
                <a:gd name="T4" fmla="*/ 19 w 66"/>
                <a:gd name="T5" fmla="*/ 7 h 64"/>
                <a:gd name="T6" fmla="*/ 17 w 66"/>
                <a:gd name="T7" fmla="*/ 12 h 64"/>
                <a:gd name="T8" fmla="*/ 15 w 66"/>
                <a:gd name="T9" fmla="*/ 17 h 64"/>
                <a:gd name="T10" fmla="*/ 12 w 66"/>
                <a:gd name="T11" fmla="*/ 21 h 64"/>
                <a:gd name="T12" fmla="*/ 12 w 66"/>
                <a:gd name="T13" fmla="*/ 15 h 64"/>
                <a:gd name="T14" fmla="*/ 11 w 66"/>
                <a:gd name="T15" fmla="*/ 11 h 64"/>
                <a:gd name="T16" fmla="*/ 9 w 66"/>
                <a:gd name="T17" fmla="*/ 9 h 64"/>
                <a:gd name="T18" fmla="*/ 7 w 66"/>
                <a:gd name="T19" fmla="*/ 6 h 64"/>
                <a:gd name="T20" fmla="*/ 3 w 66"/>
                <a:gd name="T21" fmla="*/ 3 h 64"/>
                <a:gd name="T22" fmla="*/ 0 w 66"/>
                <a:gd name="T23" fmla="*/ 0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64"/>
                <a:gd name="T38" fmla="*/ 66 w 66"/>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64">
                  <a:moveTo>
                    <a:pt x="66" y="0"/>
                  </a:moveTo>
                  <a:lnTo>
                    <a:pt x="61" y="10"/>
                  </a:lnTo>
                  <a:lnTo>
                    <a:pt x="57" y="21"/>
                  </a:lnTo>
                  <a:lnTo>
                    <a:pt x="51" y="36"/>
                  </a:lnTo>
                  <a:lnTo>
                    <a:pt x="44" y="51"/>
                  </a:lnTo>
                  <a:lnTo>
                    <a:pt x="37" y="64"/>
                  </a:lnTo>
                  <a:lnTo>
                    <a:pt x="37" y="46"/>
                  </a:lnTo>
                  <a:lnTo>
                    <a:pt x="34" y="35"/>
                  </a:lnTo>
                  <a:lnTo>
                    <a:pt x="27" y="26"/>
                  </a:lnTo>
                  <a:lnTo>
                    <a:pt x="21" y="19"/>
                  </a:lnTo>
                  <a:lnTo>
                    <a:pt x="10" y="10"/>
                  </a:lnTo>
                  <a:lnTo>
                    <a:pt x="0" y="1"/>
                  </a:lnTo>
                </a:path>
              </a:pathLst>
            </a:custGeom>
            <a:noFill/>
            <a:ln w="0">
              <a:solidFill>
                <a:srgbClr val="000000"/>
              </a:solidFill>
              <a:round/>
              <a:headEnd/>
              <a:tailEnd/>
            </a:ln>
          </p:spPr>
          <p:txBody>
            <a:bodyPr/>
            <a:lstStyle/>
            <a:p>
              <a:endParaRPr lang="ru-RU"/>
            </a:p>
          </p:txBody>
        </p:sp>
        <p:sp>
          <p:nvSpPr>
            <p:cNvPr id="26258" name="Freeform 62"/>
            <p:cNvSpPr>
              <a:spLocks/>
            </p:cNvSpPr>
            <p:nvPr/>
          </p:nvSpPr>
          <p:spPr bwMode="auto">
            <a:xfrm>
              <a:off x="1098" y="1284"/>
              <a:ext cx="81" cy="64"/>
            </a:xfrm>
            <a:custGeom>
              <a:avLst/>
              <a:gdLst>
                <a:gd name="T0" fmla="*/ 51 w 245"/>
                <a:gd name="T1" fmla="*/ 4 h 192"/>
                <a:gd name="T2" fmla="*/ 56 w 245"/>
                <a:gd name="T3" fmla="*/ 9 h 192"/>
                <a:gd name="T4" fmla="*/ 61 w 245"/>
                <a:gd name="T5" fmla="*/ 13 h 192"/>
                <a:gd name="T6" fmla="*/ 62 w 245"/>
                <a:gd name="T7" fmla="*/ 14 h 192"/>
                <a:gd name="T8" fmla="*/ 63 w 245"/>
                <a:gd name="T9" fmla="*/ 18 h 192"/>
                <a:gd name="T10" fmla="*/ 63 w 245"/>
                <a:gd name="T11" fmla="*/ 20 h 192"/>
                <a:gd name="T12" fmla="*/ 63 w 245"/>
                <a:gd name="T13" fmla="*/ 22 h 192"/>
                <a:gd name="T14" fmla="*/ 61 w 245"/>
                <a:gd name="T15" fmla="*/ 27 h 192"/>
                <a:gd name="T16" fmla="*/ 61 w 245"/>
                <a:gd name="T17" fmla="*/ 32 h 192"/>
                <a:gd name="T18" fmla="*/ 61 w 245"/>
                <a:gd name="T19" fmla="*/ 37 h 192"/>
                <a:gd name="T20" fmla="*/ 63 w 245"/>
                <a:gd name="T21" fmla="*/ 42 h 192"/>
                <a:gd name="T22" fmla="*/ 65 w 245"/>
                <a:gd name="T23" fmla="*/ 45 h 192"/>
                <a:gd name="T24" fmla="*/ 69 w 245"/>
                <a:gd name="T25" fmla="*/ 48 h 192"/>
                <a:gd name="T26" fmla="*/ 73 w 245"/>
                <a:gd name="T27" fmla="*/ 52 h 192"/>
                <a:gd name="T28" fmla="*/ 77 w 245"/>
                <a:gd name="T29" fmla="*/ 56 h 192"/>
                <a:gd name="T30" fmla="*/ 80 w 245"/>
                <a:gd name="T31" fmla="*/ 60 h 192"/>
                <a:gd name="T32" fmla="*/ 81 w 245"/>
                <a:gd name="T33" fmla="*/ 63 h 192"/>
                <a:gd name="T34" fmla="*/ 81 w 245"/>
                <a:gd name="T35" fmla="*/ 64 h 192"/>
                <a:gd name="T36" fmla="*/ 77 w 245"/>
                <a:gd name="T37" fmla="*/ 61 h 192"/>
                <a:gd name="T38" fmla="*/ 69 w 245"/>
                <a:gd name="T39" fmla="*/ 57 h 192"/>
                <a:gd name="T40" fmla="*/ 62 w 245"/>
                <a:gd name="T41" fmla="*/ 54 h 192"/>
                <a:gd name="T42" fmla="*/ 54 w 245"/>
                <a:gd name="T43" fmla="*/ 51 h 192"/>
                <a:gd name="T44" fmla="*/ 44 w 245"/>
                <a:gd name="T45" fmla="*/ 48 h 192"/>
                <a:gd name="T46" fmla="*/ 41 w 245"/>
                <a:gd name="T47" fmla="*/ 47 h 192"/>
                <a:gd name="T48" fmla="*/ 39 w 245"/>
                <a:gd name="T49" fmla="*/ 45 h 192"/>
                <a:gd name="T50" fmla="*/ 36 w 245"/>
                <a:gd name="T51" fmla="*/ 43 h 192"/>
                <a:gd name="T52" fmla="*/ 33 w 245"/>
                <a:gd name="T53" fmla="*/ 41 h 192"/>
                <a:gd name="T54" fmla="*/ 26 w 245"/>
                <a:gd name="T55" fmla="*/ 37 h 192"/>
                <a:gd name="T56" fmla="*/ 16 w 245"/>
                <a:gd name="T57" fmla="*/ 34 h 192"/>
                <a:gd name="T58" fmla="*/ 11 w 245"/>
                <a:gd name="T59" fmla="*/ 32 h 192"/>
                <a:gd name="T60" fmla="*/ 7 w 245"/>
                <a:gd name="T61" fmla="*/ 30 h 192"/>
                <a:gd name="T62" fmla="*/ 5 w 245"/>
                <a:gd name="T63" fmla="*/ 26 h 192"/>
                <a:gd name="T64" fmla="*/ 2 w 245"/>
                <a:gd name="T65" fmla="*/ 21 h 192"/>
                <a:gd name="T66" fmla="*/ 0 w 245"/>
                <a:gd name="T67" fmla="*/ 16 h 192"/>
                <a:gd name="T68" fmla="*/ 0 w 245"/>
                <a:gd name="T69" fmla="*/ 12 h 192"/>
                <a:gd name="T70" fmla="*/ 2 w 245"/>
                <a:gd name="T71" fmla="*/ 6 h 192"/>
                <a:gd name="T72" fmla="*/ 2 w 245"/>
                <a:gd name="T73" fmla="*/ 2 h 192"/>
                <a:gd name="T74" fmla="*/ 2 w 245"/>
                <a:gd name="T75" fmla="*/ 0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192"/>
                <a:gd name="T116" fmla="*/ 245 w 245"/>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192">
                  <a:moveTo>
                    <a:pt x="155" y="11"/>
                  </a:moveTo>
                  <a:lnTo>
                    <a:pt x="170" y="27"/>
                  </a:lnTo>
                  <a:lnTo>
                    <a:pt x="185" y="39"/>
                  </a:lnTo>
                  <a:lnTo>
                    <a:pt x="189" y="43"/>
                  </a:lnTo>
                  <a:lnTo>
                    <a:pt x="191" y="53"/>
                  </a:lnTo>
                  <a:lnTo>
                    <a:pt x="191" y="60"/>
                  </a:lnTo>
                  <a:lnTo>
                    <a:pt x="190" y="67"/>
                  </a:lnTo>
                  <a:lnTo>
                    <a:pt x="186" y="81"/>
                  </a:lnTo>
                  <a:lnTo>
                    <a:pt x="183" y="96"/>
                  </a:lnTo>
                  <a:lnTo>
                    <a:pt x="185" y="111"/>
                  </a:lnTo>
                  <a:lnTo>
                    <a:pt x="190" y="125"/>
                  </a:lnTo>
                  <a:lnTo>
                    <a:pt x="198" y="135"/>
                  </a:lnTo>
                  <a:lnTo>
                    <a:pt x="208" y="144"/>
                  </a:lnTo>
                  <a:lnTo>
                    <a:pt x="220" y="155"/>
                  </a:lnTo>
                  <a:lnTo>
                    <a:pt x="232" y="167"/>
                  </a:lnTo>
                  <a:lnTo>
                    <a:pt x="241" y="180"/>
                  </a:lnTo>
                  <a:lnTo>
                    <a:pt x="245" y="188"/>
                  </a:lnTo>
                  <a:lnTo>
                    <a:pt x="245" y="192"/>
                  </a:lnTo>
                  <a:lnTo>
                    <a:pt x="232" y="184"/>
                  </a:lnTo>
                  <a:lnTo>
                    <a:pt x="209" y="170"/>
                  </a:lnTo>
                  <a:lnTo>
                    <a:pt x="189" y="162"/>
                  </a:lnTo>
                  <a:lnTo>
                    <a:pt x="164" y="153"/>
                  </a:lnTo>
                  <a:lnTo>
                    <a:pt x="133" y="143"/>
                  </a:lnTo>
                  <a:lnTo>
                    <a:pt x="124" y="140"/>
                  </a:lnTo>
                  <a:lnTo>
                    <a:pt x="118" y="135"/>
                  </a:lnTo>
                  <a:lnTo>
                    <a:pt x="109" y="128"/>
                  </a:lnTo>
                  <a:lnTo>
                    <a:pt x="101" y="122"/>
                  </a:lnTo>
                  <a:lnTo>
                    <a:pt x="79" y="112"/>
                  </a:lnTo>
                  <a:lnTo>
                    <a:pt x="49" y="102"/>
                  </a:lnTo>
                  <a:lnTo>
                    <a:pt x="32" y="97"/>
                  </a:lnTo>
                  <a:lnTo>
                    <a:pt x="21" y="89"/>
                  </a:lnTo>
                  <a:lnTo>
                    <a:pt x="14" y="79"/>
                  </a:lnTo>
                  <a:lnTo>
                    <a:pt x="6" y="64"/>
                  </a:lnTo>
                  <a:lnTo>
                    <a:pt x="0" y="48"/>
                  </a:lnTo>
                  <a:lnTo>
                    <a:pt x="0" y="36"/>
                  </a:lnTo>
                  <a:lnTo>
                    <a:pt x="5" y="19"/>
                  </a:lnTo>
                  <a:lnTo>
                    <a:pt x="6" y="6"/>
                  </a:lnTo>
                  <a:lnTo>
                    <a:pt x="6" y="0"/>
                  </a:lnTo>
                </a:path>
              </a:pathLst>
            </a:custGeom>
            <a:noFill/>
            <a:ln w="0">
              <a:solidFill>
                <a:srgbClr val="800000"/>
              </a:solidFill>
              <a:round/>
              <a:headEnd/>
              <a:tailEnd/>
            </a:ln>
          </p:spPr>
          <p:txBody>
            <a:bodyPr/>
            <a:lstStyle/>
            <a:p>
              <a:endParaRPr lang="ru-RU"/>
            </a:p>
          </p:txBody>
        </p:sp>
        <p:sp>
          <p:nvSpPr>
            <p:cNvPr id="26259" name="Freeform 63"/>
            <p:cNvSpPr>
              <a:spLocks/>
            </p:cNvSpPr>
            <p:nvPr/>
          </p:nvSpPr>
          <p:spPr bwMode="auto">
            <a:xfrm>
              <a:off x="1230" y="1277"/>
              <a:ext cx="51" cy="49"/>
            </a:xfrm>
            <a:custGeom>
              <a:avLst/>
              <a:gdLst>
                <a:gd name="T0" fmla="*/ 44 w 155"/>
                <a:gd name="T1" fmla="*/ 0 h 145"/>
                <a:gd name="T2" fmla="*/ 43 w 155"/>
                <a:gd name="T3" fmla="*/ 3 h 145"/>
                <a:gd name="T4" fmla="*/ 43 w 155"/>
                <a:gd name="T5" fmla="*/ 5 h 145"/>
                <a:gd name="T6" fmla="*/ 43 w 155"/>
                <a:gd name="T7" fmla="*/ 7 h 145"/>
                <a:gd name="T8" fmla="*/ 44 w 155"/>
                <a:gd name="T9" fmla="*/ 12 h 145"/>
                <a:gd name="T10" fmla="*/ 45 w 155"/>
                <a:gd name="T11" fmla="*/ 18 h 145"/>
                <a:gd name="T12" fmla="*/ 45 w 155"/>
                <a:gd name="T13" fmla="*/ 22 h 145"/>
                <a:gd name="T14" fmla="*/ 47 w 155"/>
                <a:gd name="T15" fmla="*/ 27 h 145"/>
                <a:gd name="T16" fmla="*/ 50 w 155"/>
                <a:gd name="T17" fmla="*/ 31 h 145"/>
                <a:gd name="T18" fmla="*/ 51 w 155"/>
                <a:gd name="T19" fmla="*/ 34 h 145"/>
                <a:gd name="T20" fmla="*/ 51 w 155"/>
                <a:gd name="T21" fmla="*/ 36 h 145"/>
                <a:gd name="T22" fmla="*/ 50 w 155"/>
                <a:gd name="T23" fmla="*/ 38 h 145"/>
                <a:gd name="T24" fmla="*/ 48 w 155"/>
                <a:gd name="T25" fmla="*/ 39 h 145"/>
                <a:gd name="T26" fmla="*/ 45 w 155"/>
                <a:gd name="T27" fmla="*/ 40 h 145"/>
                <a:gd name="T28" fmla="*/ 40 w 155"/>
                <a:gd name="T29" fmla="*/ 39 h 145"/>
                <a:gd name="T30" fmla="*/ 36 w 155"/>
                <a:gd name="T31" fmla="*/ 39 h 145"/>
                <a:gd name="T32" fmla="*/ 33 w 155"/>
                <a:gd name="T33" fmla="*/ 40 h 145"/>
                <a:gd name="T34" fmla="*/ 31 w 155"/>
                <a:gd name="T35" fmla="*/ 42 h 145"/>
                <a:gd name="T36" fmla="*/ 28 w 155"/>
                <a:gd name="T37" fmla="*/ 44 h 145"/>
                <a:gd name="T38" fmla="*/ 24 w 155"/>
                <a:gd name="T39" fmla="*/ 47 h 145"/>
                <a:gd name="T40" fmla="*/ 20 w 155"/>
                <a:gd name="T41" fmla="*/ 49 h 145"/>
                <a:gd name="T42" fmla="*/ 19 w 155"/>
                <a:gd name="T43" fmla="*/ 46 h 145"/>
                <a:gd name="T44" fmla="*/ 18 w 155"/>
                <a:gd name="T45" fmla="*/ 43 h 145"/>
                <a:gd name="T46" fmla="*/ 16 w 155"/>
                <a:gd name="T47" fmla="*/ 41 h 145"/>
                <a:gd name="T48" fmla="*/ 13 w 155"/>
                <a:gd name="T49" fmla="*/ 40 h 145"/>
                <a:gd name="T50" fmla="*/ 10 w 155"/>
                <a:gd name="T51" fmla="*/ 38 h 145"/>
                <a:gd name="T52" fmla="*/ 6 w 155"/>
                <a:gd name="T53" fmla="*/ 36 h 145"/>
                <a:gd name="T54" fmla="*/ 3 w 155"/>
                <a:gd name="T55" fmla="*/ 33 h 145"/>
                <a:gd name="T56" fmla="*/ 2 w 155"/>
                <a:gd name="T57" fmla="*/ 31 h 145"/>
                <a:gd name="T58" fmla="*/ 0 w 155"/>
                <a:gd name="T59" fmla="*/ 27 h 1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5"/>
                <a:gd name="T91" fmla="*/ 0 h 145"/>
                <a:gd name="T92" fmla="*/ 155 w 155"/>
                <a:gd name="T93" fmla="*/ 145 h 1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5" h="145">
                  <a:moveTo>
                    <a:pt x="134" y="0"/>
                  </a:moveTo>
                  <a:lnTo>
                    <a:pt x="131" y="8"/>
                  </a:lnTo>
                  <a:lnTo>
                    <a:pt x="131" y="15"/>
                  </a:lnTo>
                  <a:lnTo>
                    <a:pt x="131" y="21"/>
                  </a:lnTo>
                  <a:lnTo>
                    <a:pt x="133" y="36"/>
                  </a:lnTo>
                  <a:lnTo>
                    <a:pt x="137" y="52"/>
                  </a:lnTo>
                  <a:lnTo>
                    <a:pt x="138" y="66"/>
                  </a:lnTo>
                  <a:lnTo>
                    <a:pt x="144" y="79"/>
                  </a:lnTo>
                  <a:lnTo>
                    <a:pt x="151" y="92"/>
                  </a:lnTo>
                  <a:lnTo>
                    <a:pt x="155" y="102"/>
                  </a:lnTo>
                  <a:lnTo>
                    <a:pt x="155" y="108"/>
                  </a:lnTo>
                  <a:lnTo>
                    <a:pt x="153" y="111"/>
                  </a:lnTo>
                  <a:lnTo>
                    <a:pt x="147" y="115"/>
                  </a:lnTo>
                  <a:lnTo>
                    <a:pt x="137" y="117"/>
                  </a:lnTo>
                  <a:lnTo>
                    <a:pt x="122" y="116"/>
                  </a:lnTo>
                  <a:lnTo>
                    <a:pt x="109" y="116"/>
                  </a:lnTo>
                  <a:lnTo>
                    <a:pt x="101" y="119"/>
                  </a:lnTo>
                  <a:lnTo>
                    <a:pt x="93" y="125"/>
                  </a:lnTo>
                  <a:lnTo>
                    <a:pt x="84" y="130"/>
                  </a:lnTo>
                  <a:lnTo>
                    <a:pt x="73" y="138"/>
                  </a:lnTo>
                  <a:lnTo>
                    <a:pt x="60" y="145"/>
                  </a:lnTo>
                  <a:lnTo>
                    <a:pt x="59" y="136"/>
                  </a:lnTo>
                  <a:lnTo>
                    <a:pt x="54" y="128"/>
                  </a:lnTo>
                  <a:lnTo>
                    <a:pt x="49" y="122"/>
                  </a:lnTo>
                  <a:lnTo>
                    <a:pt x="40" y="117"/>
                  </a:lnTo>
                  <a:lnTo>
                    <a:pt x="30" y="113"/>
                  </a:lnTo>
                  <a:lnTo>
                    <a:pt x="18" y="107"/>
                  </a:lnTo>
                  <a:lnTo>
                    <a:pt x="10" y="99"/>
                  </a:lnTo>
                  <a:lnTo>
                    <a:pt x="5" y="91"/>
                  </a:lnTo>
                  <a:lnTo>
                    <a:pt x="0" y="81"/>
                  </a:lnTo>
                </a:path>
              </a:pathLst>
            </a:custGeom>
            <a:noFill/>
            <a:ln w="0">
              <a:solidFill>
                <a:srgbClr val="800000"/>
              </a:solidFill>
              <a:round/>
              <a:headEnd/>
              <a:tailEnd/>
            </a:ln>
          </p:spPr>
          <p:txBody>
            <a:bodyPr/>
            <a:lstStyle/>
            <a:p>
              <a:endParaRPr lang="ru-RU"/>
            </a:p>
          </p:txBody>
        </p:sp>
        <p:sp>
          <p:nvSpPr>
            <p:cNvPr id="26260" name="Freeform 64"/>
            <p:cNvSpPr>
              <a:spLocks/>
            </p:cNvSpPr>
            <p:nvPr/>
          </p:nvSpPr>
          <p:spPr bwMode="auto">
            <a:xfrm>
              <a:off x="1276" y="1278"/>
              <a:ext cx="34" cy="37"/>
            </a:xfrm>
            <a:custGeom>
              <a:avLst/>
              <a:gdLst>
                <a:gd name="T0" fmla="*/ 34 w 102"/>
                <a:gd name="T1" fmla="*/ 5 h 110"/>
                <a:gd name="T2" fmla="*/ 31 w 102"/>
                <a:gd name="T3" fmla="*/ 7 h 110"/>
                <a:gd name="T4" fmla="*/ 28 w 102"/>
                <a:gd name="T5" fmla="*/ 11 h 110"/>
                <a:gd name="T6" fmla="*/ 26 w 102"/>
                <a:gd name="T7" fmla="*/ 15 h 110"/>
                <a:gd name="T8" fmla="*/ 23 w 102"/>
                <a:gd name="T9" fmla="*/ 21 h 110"/>
                <a:gd name="T10" fmla="*/ 20 w 102"/>
                <a:gd name="T11" fmla="*/ 27 h 110"/>
                <a:gd name="T12" fmla="*/ 17 w 102"/>
                <a:gd name="T13" fmla="*/ 32 h 110"/>
                <a:gd name="T14" fmla="*/ 14 w 102"/>
                <a:gd name="T15" fmla="*/ 35 h 110"/>
                <a:gd name="T16" fmla="*/ 11 w 102"/>
                <a:gd name="T17" fmla="*/ 37 h 110"/>
                <a:gd name="T18" fmla="*/ 11 w 102"/>
                <a:gd name="T19" fmla="*/ 32 h 110"/>
                <a:gd name="T20" fmla="*/ 9 w 102"/>
                <a:gd name="T21" fmla="*/ 28 h 110"/>
                <a:gd name="T22" fmla="*/ 6 w 102"/>
                <a:gd name="T23" fmla="*/ 24 h 110"/>
                <a:gd name="T24" fmla="*/ 4 w 102"/>
                <a:gd name="T25" fmla="*/ 20 h 110"/>
                <a:gd name="T26" fmla="*/ 2 w 102"/>
                <a:gd name="T27" fmla="*/ 15 h 110"/>
                <a:gd name="T28" fmla="*/ 1 w 102"/>
                <a:gd name="T29" fmla="*/ 11 h 110"/>
                <a:gd name="T30" fmla="*/ 0 w 102"/>
                <a:gd name="T31" fmla="*/ 6 h 110"/>
                <a:gd name="T32" fmla="*/ 0 w 102"/>
                <a:gd name="T33" fmla="*/ 4 h 110"/>
                <a:gd name="T34" fmla="*/ 0 w 102"/>
                <a:gd name="T35" fmla="*/ 2 h 110"/>
                <a:gd name="T36" fmla="*/ 1 w 102"/>
                <a:gd name="T37" fmla="*/ 0 h 1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110"/>
                <a:gd name="T59" fmla="*/ 102 w 102"/>
                <a:gd name="T60" fmla="*/ 110 h 1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110">
                  <a:moveTo>
                    <a:pt x="102" y="14"/>
                  </a:moveTo>
                  <a:lnTo>
                    <a:pt x="93" y="21"/>
                  </a:lnTo>
                  <a:lnTo>
                    <a:pt x="85" y="32"/>
                  </a:lnTo>
                  <a:lnTo>
                    <a:pt x="77" y="44"/>
                  </a:lnTo>
                  <a:lnTo>
                    <a:pt x="70" y="62"/>
                  </a:lnTo>
                  <a:lnTo>
                    <a:pt x="61" y="80"/>
                  </a:lnTo>
                  <a:lnTo>
                    <a:pt x="52" y="94"/>
                  </a:lnTo>
                  <a:lnTo>
                    <a:pt x="43" y="105"/>
                  </a:lnTo>
                  <a:lnTo>
                    <a:pt x="34" y="110"/>
                  </a:lnTo>
                  <a:lnTo>
                    <a:pt x="32" y="96"/>
                  </a:lnTo>
                  <a:lnTo>
                    <a:pt x="26" y="84"/>
                  </a:lnTo>
                  <a:lnTo>
                    <a:pt x="18" y="72"/>
                  </a:lnTo>
                  <a:lnTo>
                    <a:pt x="12" y="59"/>
                  </a:lnTo>
                  <a:lnTo>
                    <a:pt x="6" y="45"/>
                  </a:lnTo>
                  <a:lnTo>
                    <a:pt x="4" y="32"/>
                  </a:lnTo>
                  <a:lnTo>
                    <a:pt x="1" y="17"/>
                  </a:lnTo>
                  <a:lnTo>
                    <a:pt x="0" y="12"/>
                  </a:lnTo>
                  <a:lnTo>
                    <a:pt x="0" y="6"/>
                  </a:lnTo>
                  <a:lnTo>
                    <a:pt x="3" y="0"/>
                  </a:lnTo>
                </a:path>
              </a:pathLst>
            </a:custGeom>
            <a:noFill/>
            <a:ln w="0">
              <a:solidFill>
                <a:srgbClr val="000000"/>
              </a:solidFill>
              <a:round/>
              <a:headEnd/>
              <a:tailEnd/>
            </a:ln>
          </p:spPr>
          <p:txBody>
            <a:bodyPr/>
            <a:lstStyle/>
            <a:p>
              <a:endParaRPr lang="ru-RU"/>
            </a:p>
          </p:txBody>
        </p:sp>
        <p:sp>
          <p:nvSpPr>
            <p:cNvPr id="26261" name="Freeform 65"/>
            <p:cNvSpPr>
              <a:spLocks/>
            </p:cNvSpPr>
            <p:nvPr/>
          </p:nvSpPr>
          <p:spPr bwMode="auto">
            <a:xfrm>
              <a:off x="972" y="1283"/>
              <a:ext cx="343" cy="244"/>
            </a:xfrm>
            <a:custGeom>
              <a:avLst/>
              <a:gdLst>
                <a:gd name="T0" fmla="*/ 338 w 1028"/>
                <a:gd name="T1" fmla="*/ 4 h 731"/>
                <a:gd name="T2" fmla="*/ 329 w 1028"/>
                <a:gd name="T3" fmla="*/ 21 h 731"/>
                <a:gd name="T4" fmla="*/ 321 w 1028"/>
                <a:gd name="T5" fmla="*/ 34 h 731"/>
                <a:gd name="T6" fmla="*/ 300 w 1028"/>
                <a:gd name="T7" fmla="*/ 44 h 731"/>
                <a:gd name="T8" fmla="*/ 287 w 1028"/>
                <a:gd name="T9" fmla="*/ 54 h 731"/>
                <a:gd name="T10" fmla="*/ 285 w 1028"/>
                <a:gd name="T11" fmla="*/ 67 h 731"/>
                <a:gd name="T12" fmla="*/ 276 w 1028"/>
                <a:gd name="T13" fmla="*/ 77 h 731"/>
                <a:gd name="T14" fmla="*/ 261 w 1028"/>
                <a:gd name="T15" fmla="*/ 86 h 731"/>
                <a:gd name="T16" fmla="*/ 255 w 1028"/>
                <a:gd name="T17" fmla="*/ 105 h 731"/>
                <a:gd name="T18" fmla="*/ 249 w 1028"/>
                <a:gd name="T19" fmla="*/ 121 h 731"/>
                <a:gd name="T20" fmla="*/ 241 w 1028"/>
                <a:gd name="T21" fmla="*/ 138 h 731"/>
                <a:gd name="T22" fmla="*/ 241 w 1028"/>
                <a:gd name="T23" fmla="*/ 157 h 731"/>
                <a:gd name="T24" fmla="*/ 260 w 1028"/>
                <a:gd name="T25" fmla="*/ 186 h 731"/>
                <a:gd name="T26" fmla="*/ 268 w 1028"/>
                <a:gd name="T27" fmla="*/ 207 h 731"/>
                <a:gd name="T28" fmla="*/ 276 w 1028"/>
                <a:gd name="T29" fmla="*/ 224 h 731"/>
                <a:gd name="T30" fmla="*/ 289 w 1028"/>
                <a:gd name="T31" fmla="*/ 233 h 731"/>
                <a:gd name="T32" fmla="*/ 271 w 1028"/>
                <a:gd name="T33" fmla="*/ 229 h 731"/>
                <a:gd name="T34" fmla="*/ 252 w 1028"/>
                <a:gd name="T35" fmla="*/ 229 h 731"/>
                <a:gd name="T36" fmla="*/ 239 w 1028"/>
                <a:gd name="T37" fmla="*/ 237 h 731"/>
                <a:gd name="T38" fmla="*/ 234 w 1028"/>
                <a:gd name="T39" fmla="*/ 243 h 731"/>
                <a:gd name="T40" fmla="*/ 237 w 1028"/>
                <a:gd name="T41" fmla="*/ 226 h 731"/>
                <a:gd name="T42" fmla="*/ 228 w 1028"/>
                <a:gd name="T43" fmla="*/ 238 h 731"/>
                <a:gd name="T44" fmla="*/ 214 w 1028"/>
                <a:gd name="T45" fmla="*/ 237 h 731"/>
                <a:gd name="T46" fmla="*/ 194 w 1028"/>
                <a:gd name="T47" fmla="*/ 235 h 731"/>
                <a:gd name="T48" fmla="*/ 204 w 1028"/>
                <a:gd name="T49" fmla="*/ 227 h 731"/>
                <a:gd name="T50" fmla="*/ 211 w 1028"/>
                <a:gd name="T51" fmla="*/ 211 h 731"/>
                <a:gd name="T52" fmla="*/ 210 w 1028"/>
                <a:gd name="T53" fmla="*/ 188 h 731"/>
                <a:gd name="T54" fmla="*/ 209 w 1028"/>
                <a:gd name="T55" fmla="*/ 169 h 731"/>
                <a:gd name="T56" fmla="*/ 210 w 1028"/>
                <a:gd name="T57" fmla="*/ 150 h 731"/>
                <a:gd name="T58" fmla="*/ 212 w 1028"/>
                <a:gd name="T59" fmla="*/ 138 h 731"/>
                <a:gd name="T60" fmla="*/ 211 w 1028"/>
                <a:gd name="T61" fmla="*/ 120 h 731"/>
                <a:gd name="T62" fmla="*/ 218 w 1028"/>
                <a:gd name="T63" fmla="*/ 106 h 731"/>
                <a:gd name="T64" fmla="*/ 217 w 1028"/>
                <a:gd name="T65" fmla="*/ 93 h 731"/>
                <a:gd name="T66" fmla="*/ 198 w 1028"/>
                <a:gd name="T67" fmla="*/ 80 h 731"/>
                <a:gd name="T68" fmla="*/ 175 w 1028"/>
                <a:gd name="T69" fmla="*/ 72 h 731"/>
                <a:gd name="T70" fmla="*/ 155 w 1028"/>
                <a:gd name="T71" fmla="*/ 65 h 731"/>
                <a:gd name="T72" fmla="*/ 140 w 1028"/>
                <a:gd name="T73" fmla="*/ 52 h 731"/>
                <a:gd name="T74" fmla="*/ 125 w 1028"/>
                <a:gd name="T75" fmla="*/ 41 h 731"/>
                <a:gd name="T76" fmla="*/ 105 w 1028"/>
                <a:gd name="T77" fmla="*/ 37 h 731"/>
                <a:gd name="T78" fmla="*/ 82 w 1028"/>
                <a:gd name="T79" fmla="*/ 39 h 731"/>
                <a:gd name="T80" fmla="*/ 59 w 1028"/>
                <a:gd name="T81" fmla="*/ 42 h 731"/>
                <a:gd name="T82" fmla="*/ 41 w 1028"/>
                <a:gd name="T83" fmla="*/ 36 h 731"/>
                <a:gd name="T84" fmla="*/ 27 w 1028"/>
                <a:gd name="T85" fmla="*/ 25 h 731"/>
                <a:gd name="T86" fmla="*/ 9 w 1028"/>
                <a:gd name="T87" fmla="*/ 19 h 731"/>
                <a:gd name="T88" fmla="*/ 1 w 1028"/>
                <a:gd name="T89" fmla="*/ 14 h 7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28"/>
                <a:gd name="T136" fmla="*/ 0 h 731"/>
                <a:gd name="T137" fmla="*/ 1028 w 1028"/>
                <a:gd name="T138" fmla="*/ 731 h 7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28" h="731">
                  <a:moveTo>
                    <a:pt x="1028" y="0"/>
                  </a:moveTo>
                  <a:lnTo>
                    <a:pt x="1020" y="5"/>
                  </a:lnTo>
                  <a:lnTo>
                    <a:pt x="1013" y="12"/>
                  </a:lnTo>
                  <a:lnTo>
                    <a:pt x="1004" y="23"/>
                  </a:lnTo>
                  <a:lnTo>
                    <a:pt x="996" y="39"/>
                  </a:lnTo>
                  <a:lnTo>
                    <a:pt x="987" y="62"/>
                  </a:lnTo>
                  <a:lnTo>
                    <a:pt x="980" y="80"/>
                  </a:lnTo>
                  <a:lnTo>
                    <a:pt x="971" y="93"/>
                  </a:lnTo>
                  <a:lnTo>
                    <a:pt x="961" y="103"/>
                  </a:lnTo>
                  <a:lnTo>
                    <a:pt x="942" y="114"/>
                  </a:lnTo>
                  <a:lnTo>
                    <a:pt x="922" y="123"/>
                  </a:lnTo>
                  <a:lnTo>
                    <a:pt x="900" y="131"/>
                  </a:lnTo>
                  <a:lnTo>
                    <a:pt x="884" y="140"/>
                  </a:lnTo>
                  <a:lnTo>
                    <a:pt x="869" y="151"/>
                  </a:lnTo>
                  <a:lnTo>
                    <a:pt x="860" y="162"/>
                  </a:lnTo>
                  <a:lnTo>
                    <a:pt x="857" y="170"/>
                  </a:lnTo>
                  <a:lnTo>
                    <a:pt x="855" y="181"/>
                  </a:lnTo>
                  <a:lnTo>
                    <a:pt x="854" y="200"/>
                  </a:lnTo>
                  <a:lnTo>
                    <a:pt x="850" y="212"/>
                  </a:lnTo>
                  <a:lnTo>
                    <a:pt x="843" y="221"/>
                  </a:lnTo>
                  <a:lnTo>
                    <a:pt x="828" y="231"/>
                  </a:lnTo>
                  <a:lnTo>
                    <a:pt x="813" y="238"/>
                  </a:lnTo>
                  <a:lnTo>
                    <a:pt x="795" y="248"/>
                  </a:lnTo>
                  <a:lnTo>
                    <a:pt x="782" y="258"/>
                  </a:lnTo>
                  <a:lnTo>
                    <a:pt x="775" y="271"/>
                  </a:lnTo>
                  <a:lnTo>
                    <a:pt x="770" y="295"/>
                  </a:lnTo>
                  <a:lnTo>
                    <a:pt x="764" y="314"/>
                  </a:lnTo>
                  <a:lnTo>
                    <a:pt x="758" y="339"/>
                  </a:lnTo>
                  <a:lnTo>
                    <a:pt x="754" y="351"/>
                  </a:lnTo>
                  <a:lnTo>
                    <a:pt x="746" y="363"/>
                  </a:lnTo>
                  <a:lnTo>
                    <a:pt x="735" y="378"/>
                  </a:lnTo>
                  <a:lnTo>
                    <a:pt x="727" y="395"/>
                  </a:lnTo>
                  <a:lnTo>
                    <a:pt x="723" y="412"/>
                  </a:lnTo>
                  <a:lnTo>
                    <a:pt x="721" y="430"/>
                  </a:lnTo>
                  <a:lnTo>
                    <a:pt x="721" y="449"/>
                  </a:lnTo>
                  <a:lnTo>
                    <a:pt x="723" y="470"/>
                  </a:lnTo>
                  <a:lnTo>
                    <a:pt x="742" y="502"/>
                  </a:lnTo>
                  <a:lnTo>
                    <a:pt x="763" y="531"/>
                  </a:lnTo>
                  <a:lnTo>
                    <a:pt x="778" y="556"/>
                  </a:lnTo>
                  <a:lnTo>
                    <a:pt x="789" y="575"/>
                  </a:lnTo>
                  <a:lnTo>
                    <a:pt x="797" y="597"/>
                  </a:lnTo>
                  <a:lnTo>
                    <a:pt x="803" y="619"/>
                  </a:lnTo>
                  <a:lnTo>
                    <a:pt x="811" y="641"/>
                  </a:lnTo>
                  <a:lnTo>
                    <a:pt x="823" y="664"/>
                  </a:lnTo>
                  <a:lnTo>
                    <a:pt x="828" y="671"/>
                  </a:lnTo>
                  <a:lnTo>
                    <a:pt x="836" y="678"/>
                  </a:lnTo>
                  <a:lnTo>
                    <a:pt x="850" y="689"/>
                  </a:lnTo>
                  <a:lnTo>
                    <a:pt x="867" y="697"/>
                  </a:lnTo>
                  <a:lnTo>
                    <a:pt x="850" y="694"/>
                  </a:lnTo>
                  <a:lnTo>
                    <a:pt x="829" y="689"/>
                  </a:lnTo>
                  <a:lnTo>
                    <a:pt x="813" y="686"/>
                  </a:lnTo>
                  <a:lnTo>
                    <a:pt x="793" y="685"/>
                  </a:lnTo>
                  <a:lnTo>
                    <a:pt x="775" y="684"/>
                  </a:lnTo>
                  <a:lnTo>
                    <a:pt x="754" y="686"/>
                  </a:lnTo>
                  <a:lnTo>
                    <a:pt x="741" y="690"/>
                  </a:lnTo>
                  <a:lnTo>
                    <a:pt x="726" y="699"/>
                  </a:lnTo>
                  <a:lnTo>
                    <a:pt x="716" y="710"/>
                  </a:lnTo>
                  <a:lnTo>
                    <a:pt x="708" y="722"/>
                  </a:lnTo>
                  <a:lnTo>
                    <a:pt x="700" y="731"/>
                  </a:lnTo>
                  <a:lnTo>
                    <a:pt x="700" y="727"/>
                  </a:lnTo>
                  <a:lnTo>
                    <a:pt x="702" y="711"/>
                  </a:lnTo>
                  <a:lnTo>
                    <a:pt x="704" y="697"/>
                  </a:lnTo>
                  <a:lnTo>
                    <a:pt x="709" y="677"/>
                  </a:lnTo>
                  <a:lnTo>
                    <a:pt x="700" y="697"/>
                  </a:lnTo>
                  <a:lnTo>
                    <a:pt x="692" y="708"/>
                  </a:lnTo>
                  <a:lnTo>
                    <a:pt x="684" y="714"/>
                  </a:lnTo>
                  <a:lnTo>
                    <a:pt x="673" y="716"/>
                  </a:lnTo>
                  <a:lnTo>
                    <a:pt x="658" y="714"/>
                  </a:lnTo>
                  <a:lnTo>
                    <a:pt x="640" y="709"/>
                  </a:lnTo>
                  <a:lnTo>
                    <a:pt x="621" y="705"/>
                  </a:lnTo>
                  <a:lnTo>
                    <a:pt x="600" y="704"/>
                  </a:lnTo>
                  <a:lnTo>
                    <a:pt x="581" y="705"/>
                  </a:lnTo>
                  <a:lnTo>
                    <a:pt x="563" y="710"/>
                  </a:lnTo>
                  <a:lnTo>
                    <a:pt x="598" y="690"/>
                  </a:lnTo>
                  <a:lnTo>
                    <a:pt x="612" y="681"/>
                  </a:lnTo>
                  <a:lnTo>
                    <a:pt x="622" y="667"/>
                  </a:lnTo>
                  <a:lnTo>
                    <a:pt x="629" y="652"/>
                  </a:lnTo>
                  <a:lnTo>
                    <a:pt x="633" y="631"/>
                  </a:lnTo>
                  <a:lnTo>
                    <a:pt x="634" y="602"/>
                  </a:lnTo>
                  <a:lnTo>
                    <a:pt x="632" y="581"/>
                  </a:lnTo>
                  <a:lnTo>
                    <a:pt x="629" y="564"/>
                  </a:lnTo>
                  <a:lnTo>
                    <a:pt x="625" y="543"/>
                  </a:lnTo>
                  <a:lnTo>
                    <a:pt x="625" y="527"/>
                  </a:lnTo>
                  <a:lnTo>
                    <a:pt x="626" y="506"/>
                  </a:lnTo>
                  <a:lnTo>
                    <a:pt x="625" y="482"/>
                  </a:lnTo>
                  <a:lnTo>
                    <a:pt x="626" y="466"/>
                  </a:lnTo>
                  <a:lnTo>
                    <a:pt x="630" y="450"/>
                  </a:lnTo>
                  <a:lnTo>
                    <a:pt x="636" y="436"/>
                  </a:lnTo>
                  <a:lnTo>
                    <a:pt x="637" y="426"/>
                  </a:lnTo>
                  <a:lnTo>
                    <a:pt x="634" y="414"/>
                  </a:lnTo>
                  <a:lnTo>
                    <a:pt x="629" y="397"/>
                  </a:lnTo>
                  <a:lnTo>
                    <a:pt x="629" y="381"/>
                  </a:lnTo>
                  <a:lnTo>
                    <a:pt x="631" y="361"/>
                  </a:lnTo>
                  <a:lnTo>
                    <a:pt x="637" y="345"/>
                  </a:lnTo>
                  <a:lnTo>
                    <a:pt x="646" y="331"/>
                  </a:lnTo>
                  <a:lnTo>
                    <a:pt x="654" y="318"/>
                  </a:lnTo>
                  <a:lnTo>
                    <a:pt x="657" y="306"/>
                  </a:lnTo>
                  <a:lnTo>
                    <a:pt x="656" y="293"/>
                  </a:lnTo>
                  <a:lnTo>
                    <a:pt x="651" y="280"/>
                  </a:lnTo>
                  <a:lnTo>
                    <a:pt x="641" y="269"/>
                  </a:lnTo>
                  <a:lnTo>
                    <a:pt x="619" y="254"/>
                  </a:lnTo>
                  <a:lnTo>
                    <a:pt x="594" y="239"/>
                  </a:lnTo>
                  <a:lnTo>
                    <a:pt x="567" y="227"/>
                  </a:lnTo>
                  <a:lnTo>
                    <a:pt x="544" y="221"/>
                  </a:lnTo>
                  <a:lnTo>
                    <a:pt x="524" y="217"/>
                  </a:lnTo>
                  <a:lnTo>
                    <a:pt x="504" y="212"/>
                  </a:lnTo>
                  <a:lnTo>
                    <a:pt x="485" y="204"/>
                  </a:lnTo>
                  <a:lnTo>
                    <a:pt x="465" y="194"/>
                  </a:lnTo>
                  <a:lnTo>
                    <a:pt x="454" y="186"/>
                  </a:lnTo>
                  <a:lnTo>
                    <a:pt x="438" y="172"/>
                  </a:lnTo>
                  <a:lnTo>
                    <a:pt x="421" y="156"/>
                  </a:lnTo>
                  <a:lnTo>
                    <a:pt x="404" y="140"/>
                  </a:lnTo>
                  <a:lnTo>
                    <a:pt x="391" y="130"/>
                  </a:lnTo>
                  <a:lnTo>
                    <a:pt x="375" y="123"/>
                  </a:lnTo>
                  <a:lnTo>
                    <a:pt x="358" y="117"/>
                  </a:lnTo>
                  <a:lnTo>
                    <a:pt x="338" y="114"/>
                  </a:lnTo>
                  <a:lnTo>
                    <a:pt x="316" y="112"/>
                  </a:lnTo>
                  <a:lnTo>
                    <a:pt x="296" y="113"/>
                  </a:lnTo>
                  <a:lnTo>
                    <a:pt x="270" y="115"/>
                  </a:lnTo>
                  <a:lnTo>
                    <a:pt x="246" y="118"/>
                  </a:lnTo>
                  <a:lnTo>
                    <a:pt x="224" y="123"/>
                  </a:lnTo>
                  <a:lnTo>
                    <a:pt x="200" y="126"/>
                  </a:lnTo>
                  <a:lnTo>
                    <a:pt x="178" y="126"/>
                  </a:lnTo>
                  <a:lnTo>
                    <a:pt x="157" y="123"/>
                  </a:lnTo>
                  <a:lnTo>
                    <a:pt x="140" y="117"/>
                  </a:lnTo>
                  <a:lnTo>
                    <a:pt x="123" y="107"/>
                  </a:lnTo>
                  <a:lnTo>
                    <a:pt x="109" y="95"/>
                  </a:lnTo>
                  <a:lnTo>
                    <a:pt x="94" y="84"/>
                  </a:lnTo>
                  <a:lnTo>
                    <a:pt x="80" y="75"/>
                  </a:lnTo>
                  <a:lnTo>
                    <a:pt x="64" y="69"/>
                  </a:lnTo>
                  <a:lnTo>
                    <a:pt x="46" y="64"/>
                  </a:lnTo>
                  <a:lnTo>
                    <a:pt x="26" y="58"/>
                  </a:lnTo>
                  <a:lnTo>
                    <a:pt x="14" y="54"/>
                  </a:lnTo>
                  <a:lnTo>
                    <a:pt x="9" y="48"/>
                  </a:lnTo>
                  <a:lnTo>
                    <a:pt x="4" y="43"/>
                  </a:lnTo>
                  <a:lnTo>
                    <a:pt x="0" y="30"/>
                  </a:lnTo>
                </a:path>
              </a:pathLst>
            </a:custGeom>
            <a:noFill/>
            <a:ln w="0">
              <a:solidFill>
                <a:srgbClr val="800000"/>
              </a:solidFill>
              <a:round/>
              <a:headEnd/>
              <a:tailEnd/>
            </a:ln>
          </p:spPr>
          <p:txBody>
            <a:bodyPr/>
            <a:lstStyle/>
            <a:p>
              <a:endParaRPr lang="ru-RU"/>
            </a:p>
          </p:txBody>
        </p:sp>
        <p:sp>
          <p:nvSpPr>
            <p:cNvPr id="26262" name="Freeform 66"/>
            <p:cNvSpPr>
              <a:spLocks/>
            </p:cNvSpPr>
            <p:nvPr/>
          </p:nvSpPr>
          <p:spPr bwMode="auto">
            <a:xfrm>
              <a:off x="1216" y="1283"/>
              <a:ext cx="30" cy="58"/>
            </a:xfrm>
            <a:custGeom>
              <a:avLst/>
              <a:gdLst>
                <a:gd name="T0" fmla="*/ 11 w 88"/>
                <a:gd name="T1" fmla="*/ 22 h 174"/>
                <a:gd name="T2" fmla="*/ 12 w 88"/>
                <a:gd name="T3" fmla="*/ 25 h 174"/>
                <a:gd name="T4" fmla="*/ 15 w 88"/>
                <a:gd name="T5" fmla="*/ 29 h 174"/>
                <a:gd name="T6" fmla="*/ 17 w 88"/>
                <a:gd name="T7" fmla="*/ 31 h 174"/>
                <a:gd name="T8" fmla="*/ 21 w 88"/>
                <a:gd name="T9" fmla="*/ 34 h 174"/>
                <a:gd name="T10" fmla="*/ 25 w 88"/>
                <a:gd name="T11" fmla="*/ 36 h 174"/>
                <a:gd name="T12" fmla="*/ 28 w 88"/>
                <a:gd name="T13" fmla="*/ 38 h 174"/>
                <a:gd name="T14" fmla="*/ 30 w 88"/>
                <a:gd name="T15" fmla="*/ 41 h 174"/>
                <a:gd name="T16" fmla="*/ 30 w 88"/>
                <a:gd name="T17" fmla="*/ 42 h 174"/>
                <a:gd name="T18" fmla="*/ 30 w 88"/>
                <a:gd name="T19" fmla="*/ 43 h 174"/>
                <a:gd name="T20" fmla="*/ 26 w 88"/>
                <a:gd name="T21" fmla="*/ 44 h 174"/>
                <a:gd name="T22" fmla="*/ 20 w 88"/>
                <a:gd name="T23" fmla="*/ 45 h 174"/>
                <a:gd name="T24" fmla="*/ 16 w 88"/>
                <a:gd name="T25" fmla="*/ 46 h 174"/>
                <a:gd name="T26" fmla="*/ 13 w 88"/>
                <a:gd name="T27" fmla="*/ 48 h 174"/>
                <a:gd name="T28" fmla="*/ 11 w 88"/>
                <a:gd name="T29" fmla="*/ 50 h 174"/>
                <a:gd name="T30" fmla="*/ 10 w 88"/>
                <a:gd name="T31" fmla="*/ 53 h 174"/>
                <a:gd name="T32" fmla="*/ 9 w 88"/>
                <a:gd name="T33" fmla="*/ 58 h 174"/>
                <a:gd name="T34" fmla="*/ 8 w 88"/>
                <a:gd name="T35" fmla="*/ 50 h 174"/>
                <a:gd name="T36" fmla="*/ 8 w 88"/>
                <a:gd name="T37" fmla="*/ 48 h 174"/>
                <a:gd name="T38" fmla="*/ 7 w 88"/>
                <a:gd name="T39" fmla="*/ 46 h 174"/>
                <a:gd name="T40" fmla="*/ 4 w 88"/>
                <a:gd name="T41" fmla="*/ 42 h 174"/>
                <a:gd name="T42" fmla="*/ 1 w 88"/>
                <a:gd name="T43" fmla="*/ 37 h 174"/>
                <a:gd name="T44" fmla="*/ 0 w 88"/>
                <a:gd name="T45" fmla="*/ 31 h 174"/>
                <a:gd name="T46" fmla="*/ 0 w 88"/>
                <a:gd name="T47" fmla="*/ 25 h 174"/>
                <a:gd name="T48" fmla="*/ 0 w 88"/>
                <a:gd name="T49" fmla="*/ 19 h 174"/>
                <a:gd name="T50" fmla="*/ 0 w 88"/>
                <a:gd name="T51" fmla="*/ 18 h 174"/>
                <a:gd name="T52" fmla="*/ 1 w 88"/>
                <a:gd name="T53" fmla="*/ 10 h 174"/>
                <a:gd name="T54" fmla="*/ 2 w 88"/>
                <a:gd name="T55" fmla="*/ 7 h 174"/>
                <a:gd name="T56" fmla="*/ 4 w 88"/>
                <a:gd name="T57" fmla="*/ 3 h 174"/>
                <a:gd name="T58" fmla="*/ 6 w 88"/>
                <a:gd name="T59" fmla="*/ 0 h 17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8"/>
                <a:gd name="T91" fmla="*/ 0 h 174"/>
                <a:gd name="T92" fmla="*/ 88 w 88"/>
                <a:gd name="T93" fmla="*/ 174 h 17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8" h="174">
                  <a:moveTo>
                    <a:pt x="33" y="66"/>
                  </a:moveTo>
                  <a:lnTo>
                    <a:pt x="36" y="75"/>
                  </a:lnTo>
                  <a:lnTo>
                    <a:pt x="43" y="86"/>
                  </a:lnTo>
                  <a:lnTo>
                    <a:pt x="50" y="93"/>
                  </a:lnTo>
                  <a:lnTo>
                    <a:pt x="62" y="101"/>
                  </a:lnTo>
                  <a:lnTo>
                    <a:pt x="74" y="108"/>
                  </a:lnTo>
                  <a:lnTo>
                    <a:pt x="82" y="114"/>
                  </a:lnTo>
                  <a:lnTo>
                    <a:pt x="88" y="124"/>
                  </a:lnTo>
                  <a:lnTo>
                    <a:pt x="88" y="126"/>
                  </a:lnTo>
                  <a:lnTo>
                    <a:pt x="87" y="129"/>
                  </a:lnTo>
                  <a:lnTo>
                    <a:pt x="76" y="132"/>
                  </a:lnTo>
                  <a:lnTo>
                    <a:pt x="60" y="135"/>
                  </a:lnTo>
                  <a:lnTo>
                    <a:pt x="48" y="138"/>
                  </a:lnTo>
                  <a:lnTo>
                    <a:pt x="39" y="143"/>
                  </a:lnTo>
                  <a:lnTo>
                    <a:pt x="33" y="149"/>
                  </a:lnTo>
                  <a:lnTo>
                    <a:pt x="28" y="159"/>
                  </a:lnTo>
                  <a:lnTo>
                    <a:pt x="25" y="174"/>
                  </a:lnTo>
                  <a:lnTo>
                    <a:pt x="24" y="149"/>
                  </a:lnTo>
                  <a:lnTo>
                    <a:pt x="22" y="144"/>
                  </a:lnTo>
                  <a:lnTo>
                    <a:pt x="20" y="137"/>
                  </a:lnTo>
                  <a:lnTo>
                    <a:pt x="13" y="127"/>
                  </a:lnTo>
                  <a:lnTo>
                    <a:pt x="4" y="112"/>
                  </a:lnTo>
                  <a:lnTo>
                    <a:pt x="0" y="92"/>
                  </a:lnTo>
                  <a:lnTo>
                    <a:pt x="0" y="74"/>
                  </a:lnTo>
                  <a:lnTo>
                    <a:pt x="1" y="57"/>
                  </a:lnTo>
                  <a:lnTo>
                    <a:pt x="1" y="53"/>
                  </a:lnTo>
                  <a:lnTo>
                    <a:pt x="3" y="31"/>
                  </a:lnTo>
                  <a:lnTo>
                    <a:pt x="6" y="20"/>
                  </a:lnTo>
                  <a:lnTo>
                    <a:pt x="11" y="9"/>
                  </a:lnTo>
                  <a:lnTo>
                    <a:pt x="17" y="0"/>
                  </a:lnTo>
                </a:path>
              </a:pathLst>
            </a:custGeom>
            <a:noFill/>
            <a:ln w="0">
              <a:solidFill>
                <a:srgbClr val="800000"/>
              </a:solidFill>
              <a:round/>
              <a:headEnd/>
              <a:tailEnd/>
            </a:ln>
          </p:spPr>
          <p:txBody>
            <a:bodyPr/>
            <a:lstStyle/>
            <a:p>
              <a:endParaRPr lang="ru-RU"/>
            </a:p>
          </p:txBody>
        </p:sp>
        <p:sp>
          <p:nvSpPr>
            <p:cNvPr id="26263" name="Freeform 67"/>
            <p:cNvSpPr>
              <a:spLocks/>
            </p:cNvSpPr>
            <p:nvPr/>
          </p:nvSpPr>
          <p:spPr bwMode="auto">
            <a:xfrm>
              <a:off x="1204" y="1285"/>
              <a:ext cx="14" cy="40"/>
            </a:xfrm>
            <a:custGeom>
              <a:avLst/>
              <a:gdLst>
                <a:gd name="T0" fmla="*/ 14 w 40"/>
                <a:gd name="T1" fmla="*/ 0 h 119"/>
                <a:gd name="T2" fmla="*/ 13 w 40"/>
                <a:gd name="T3" fmla="*/ 2 h 119"/>
                <a:gd name="T4" fmla="*/ 11 w 40"/>
                <a:gd name="T5" fmla="*/ 6 h 119"/>
                <a:gd name="T6" fmla="*/ 10 w 40"/>
                <a:gd name="T7" fmla="*/ 10 h 119"/>
                <a:gd name="T8" fmla="*/ 9 w 40"/>
                <a:gd name="T9" fmla="*/ 16 h 119"/>
                <a:gd name="T10" fmla="*/ 9 w 40"/>
                <a:gd name="T11" fmla="*/ 16 h 119"/>
                <a:gd name="T12" fmla="*/ 9 w 40"/>
                <a:gd name="T13" fmla="*/ 20 h 119"/>
                <a:gd name="T14" fmla="*/ 9 w 40"/>
                <a:gd name="T15" fmla="*/ 25 h 119"/>
                <a:gd name="T16" fmla="*/ 9 w 40"/>
                <a:gd name="T17" fmla="*/ 30 h 119"/>
                <a:gd name="T18" fmla="*/ 8 w 40"/>
                <a:gd name="T19" fmla="*/ 34 h 119"/>
                <a:gd name="T20" fmla="*/ 7 w 40"/>
                <a:gd name="T21" fmla="*/ 40 h 119"/>
                <a:gd name="T22" fmla="*/ 4 w 40"/>
                <a:gd name="T23" fmla="*/ 36 h 119"/>
                <a:gd name="T24" fmla="*/ 2 w 40"/>
                <a:gd name="T25" fmla="*/ 32 h 119"/>
                <a:gd name="T26" fmla="*/ 1 w 40"/>
                <a:gd name="T27" fmla="*/ 28 h 119"/>
                <a:gd name="T28" fmla="*/ 0 w 40"/>
                <a:gd name="T29" fmla="*/ 24 h 119"/>
                <a:gd name="T30" fmla="*/ 0 w 40"/>
                <a:gd name="T31" fmla="*/ 19 h 119"/>
                <a:gd name="T32" fmla="*/ 0 w 40"/>
                <a:gd name="T33" fmla="*/ 14 h 119"/>
                <a:gd name="T34" fmla="*/ 0 w 40"/>
                <a:gd name="T35" fmla="*/ 13 h 119"/>
                <a:gd name="T36" fmla="*/ 1 w 40"/>
                <a:gd name="T37" fmla="*/ 7 h 119"/>
                <a:gd name="T38" fmla="*/ 1 w 40"/>
                <a:gd name="T39" fmla="*/ 4 h 1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
                <a:gd name="T61" fmla="*/ 0 h 119"/>
                <a:gd name="T62" fmla="*/ 40 w 40"/>
                <a:gd name="T63" fmla="*/ 119 h 1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 h="119">
                  <a:moveTo>
                    <a:pt x="40" y="0"/>
                  </a:moveTo>
                  <a:lnTo>
                    <a:pt x="36" y="7"/>
                  </a:lnTo>
                  <a:lnTo>
                    <a:pt x="32" y="17"/>
                  </a:lnTo>
                  <a:lnTo>
                    <a:pt x="29" y="31"/>
                  </a:lnTo>
                  <a:lnTo>
                    <a:pt x="27" y="49"/>
                  </a:lnTo>
                  <a:lnTo>
                    <a:pt x="27" y="59"/>
                  </a:lnTo>
                  <a:lnTo>
                    <a:pt x="25" y="74"/>
                  </a:lnTo>
                  <a:lnTo>
                    <a:pt x="25" y="90"/>
                  </a:lnTo>
                  <a:lnTo>
                    <a:pt x="24" y="102"/>
                  </a:lnTo>
                  <a:lnTo>
                    <a:pt x="19" y="119"/>
                  </a:lnTo>
                  <a:lnTo>
                    <a:pt x="12" y="107"/>
                  </a:lnTo>
                  <a:lnTo>
                    <a:pt x="5" y="95"/>
                  </a:lnTo>
                  <a:lnTo>
                    <a:pt x="2" y="84"/>
                  </a:lnTo>
                  <a:lnTo>
                    <a:pt x="0" y="70"/>
                  </a:lnTo>
                  <a:lnTo>
                    <a:pt x="0" y="56"/>
                  </a:lnTo>
                  <a:lnTo>
                    <a:pt x="0" y="43"/>
                  </a:lnTo>
                  <a:lnTo>
                    <a:pt x="1" y="38"/>
                  </a:lnTo>
                  <a:lnTo>
                    <a:pt x="2" y="20"/>
                  </a:lnTo>
                  <a:lnTo>
                    <a:pt x="4" y="12"/>
                  </a:lnTo>
                </a:path>
              </a:pathLst>
            </a:custGeom>
            <a:noFill/>
            <a:ln w="0">
              <a:solidFill>
                <a:srgbClr val="000000"/>
              </a:solidFill>
              <a:round/>
              <a:headEnd/>
              <a:tailEnd/>
            </a:ln>
          </p:spPr>
          <p:txBody>
            <a:bodyPr/>
            <a:lstStyle/>
            <a:p>
              <a:endParaRPr lang="ru-RU"/>
            </a:p>
          </p:txBody>
        </p:sp>
        <p:sp>
          <p:nvSpPr>
            <p:cNvPr id="26264" name="Freeform 68"/>
            <p:cNvSpPr>
              <a:spLocks/>
            </p:cNvSpPr>
            <p:nvPr/>
          </p:nvSpPr>
          <p:spPr bwMode="auto">
            <a:xfrm>
              <a:off x="1167" y="1289"/>
              <a:ext cx="40" cy="79"/>
            </a:xfrm>
            <a:custGeom>
              <a:avLst/>
              <a:gdLst>
                <a:gd name="T0" fmla="*/ 33 w 121"/>
                <a:gd name="T1" fmla="*/ 0 h 237"/>
                <a:gd name="T2" fmla="*/ 33 w 121"/>
                <a:gd name="T3" fmla="*/ 5 h 237"/>
                <a:gd name="T4" fmla="*/ 32 w 121"/>
                <a:gd name="T5" fmla="*/ 9 h 237"/>
                <a:gd name="T6" fmla="*/ 32 w 121"/>
                <a:gd name="T7" fmla="*/ 9 h 237"/>
                <a:gd name="T8" fmla="*/ 31 w 121"/>
                <a:gd name="T9" fmla="*/ 15 h 237"/>
                <a:gd name="T10" fmla="*/ 31 w 121"/>
                <a:gd name="T11" fmla="*/ 21 h 237"/>
                <a:gd name="T12" fmla="*/ 32 w 121"/>
                <a:gd name="T13" fmla="*/ 28 h 237"/>
                <a:gd name="T14" fmla="*/ 34 w 121"/>
                <a:gd name="T15" fmla="*/ 34 h 237"/>
                <a:gd name="T16" fmla="*/ 36 w 121"/>
                <a:gd name="T17" fmla="*/ 40 h 237"/>
                <a:gd name="T18" fmla="*/ 39 w 121"/>
                <a:gd name="T19" fmla="*/ 45 h 237"/>
                <a:gd name="T20" fmla="*/ 40 w 121"/>
                <a:gd name="T21" fmla="*/ 51 h 237"/>
                <a:gd name="T22" fmla="*/ 40 w 121"/>
                <a:gd name="T23" fmla="*/ 58 h 237"/>
                <a:gd name="T24" fmla="*/ 39 w 121"/>
                <a:gd name="T25" fmla="*/ 65 h 237"/>
                <a:gd name="T26" fmla="*/ 38 w 121"/>
                <a:gd name="T27" fmla="*/ 70 h 237"/>
                <a:gd name="T28" fmla="*/ 36 w 121"/>
                <a:gd name="T29" fmla="*/ 76 h 237"/>
                <a:gd name="T30" fmla="*/ 33 w 121"/>
                <a:gd name="T31" fmla="*/ 79 h 237"/>
                <a:gd name="T32" fmla="*/ 31 w 121"/>
                <a:gd name="T33" fmla="*/ 75 h 237"/>
                <a:gd name="T34" fmla="*/ 29 w 121"/>
                <a:gd name="T35" fmla="*/ 71 h 237"/>
                <a:gd name="T36" fmla="*/ 27 w 121"/>
                <a:gd name="T37" fmla="*/ 67 h 237"/>
                <a:gd name="T38" fmla="*/ 24 w 121"/>
                <a:gd name="T39" fmla="*/ 63 h 237"/>
                <a:gd name="T40" fmla="*/ 20 w 121"/>
                <a:gd name="T41" fmla="*/ 58 h 237"/>
                <a:gd name="T42" fmla="*/ 17 w 121"/>
                <a:gd name="T43" fmla="*/ 54 h 237"/>
                <a:gd name="T44" fmla="*/ 12 w 121"/>
                <a:gd name="T45" fmla="*/ 49 h 237"/>
                <a:gd name="T46" fmla="*/ 8 w 121"/>
                <a:gd name="T47" fmla="*/ 44 h 237"/>
                <a:gd name="T48" fmla="*/ 4 w 121"/>
                <a:gd name="T49" fmla="*/ 41 h 237"/>
                <a:gd name="T50" fmla="*/ 1 w 121"/>
                <a:gd name="T51" fmla="*/ 37 h 237"/>
                <a:gd name="T52" fmla="*/ 0 w 121"/>
                <a:gd name="T53" fmla="*/ 33 h 237"/>
                <a:gd name="T54" fmla="*/ 0 w 121"/>
                <a:gd name="T55" fmla="*/ 29 h 237"/>
                <a:gd name="T56" fmla="*/ 1 w 121"/>
                <a:gd name="T57" fmla="*/ 25 h 237"/>
                <a:gd name="T58" fmla="*/ 3 w 121"/>
                <a:gd name="T59" fmla="*/ 20 h 237"/>
                <a:gd name="T60" fmla="*/ 6 w 121"/>
                <a:gd name="T61" fmla="*/ 14 h 237"/>
                <a:gd name="T62" fmla="*/ 8 w 121"/>
                <a:gd name="T63" fmla="*/ 9 h 237"/>
                <a:gd name="T64" fmla="*/ 10 w 121"/>
                <a:gd name="T65" fmla="*/ 4 h 237"/>
                <a:gd name="T66" fmla="*/ 12 w 121"/>
                <a:gd name="T67" fmla="*/ 1 h 2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1"/>
                <a:gd name="T103" fmla="*/ 0 h 237"/>
                <a:gd name="T104" fmla="*/ 121 w 121"/>
                <a:gd name="T105" fmla="*/ 237 h 2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1" h="237">
                  <a:moveTo>
                    <a:pt x="101" y="0"/>
                  </a:moveTo>
                  <a:lnTo>
                    <a:pt x="100" y="14"/>
                  </a:lnTo>
                  <a:lnTo>
                    <a:pt x="98" y="28"/>
                  </a:lnTo>
                  <a:lnTo>
                    <a:pt x="95" y="46"/>
                  </a:lnTo>
                  <a:lnTo>
                    <a:pt x="94" y="62"/>
                  </a:lnTo>
                  <a:lnTo>
                    <a:pt x="98" y="83"/>
                  </a:lnTo>
                  <a:lnTo>
                    <a:pt x="104" y="101"/>
                  </a:lnTo>
                  <a:lnTo>
                    <a:pt x="110" y="120"/>
                  </a:lnTo>
                  <a:lnTo>
                    <a:pt x="118" y="136"/>
                  </a:lnTo>
                  <a:lnTo>
                    <a:pt x="120" y="153"/>
                  </a:lnTo>
                  <a:lnTo>
                    <a:pt x="121" y="173"/>
                  </a:lnTo>
                  <a:lnTo>
                    <a:pt x="119" y="195"/>
                  </a:lnTo>
                  <a:lnTo>
                    <a:pt x="115" y="211"/>
                  </a:lnTo>
                  <a:lnTo>
                    <a:pt x="108" y="228"/>
                  </a:lnTo>
                  <a:lnTo>
                    <a:pt x="100" y="237"/>
                  </a:lnTo>
                  <a:lnTo>
                    <a:pt x="94" y="225"/>
                  </a:lnTo>
                  <a:lnTo>
                    <a:pt x="89" y="212"/>
                  </a:lnTo>
                  <a:lnTo>
                    <a:pt x="83" y="201"/>
                  </a:lnTo>
                  <a:lnTo>
                    <a:pt x="74" y="189"/>
                  </a:lnTo>
                  <a:lnTo>
                    <a:pt x="62" y="174"/>
                  </a:lnTo>
                  <a:lnTo>
                    <a:pt x="50" y="161"/>
                  </a:lnTo>
                  <a:lnTo>
                    <a:pt x="36" y="146"/>
                  </a:lnTo>
                  <a:lnTo>
                    <a:pt x="23" y="132"/>
                  </a:lnTo>
                  <a:lnTo>
                    <a:pt x="11" y="122"/>
                  </a:lnTo>
                  <a:lnTo>
                    <a:pt x="3" y="111"/>
                  </a:lnTo>
                  <a:lnTo>
                    <a:pt x="0" y="99"/>
                  </a:lnTo>
                  <a:lnTo>
                    <a:pt x="0" y="86"/>
                  </a:lnTo>
                  <a:lnTo>
                    <a:pt x="3" y="74"/>
                  </a:lnTo>
                  <a:lnTo>
                    <a:pt x="10" y="61"/>
                  </a:lnTo>
                  <a:lnTo>
                    <a:pt x="17" y="43"/>
                  </a:lnTo>
                  <a:lnTo>
                    <a:pt x="24" y="27"/>
                  </a:lnTo>
                  <a:lnTo>
                    <a:pt x="30" y="12"/>
                  </a:lnTo>
                  <a:lnTo>
                    <a:pt x="36" y="3"/>
                  </a:lnTo>
                </a:path>
              </a:pathLst>
            </a:custGeom>
            <a:noFill/>
            <a:ln w="0">
              <a:solidFill>
                <a:srgbClr val="000000"/>
              </a:solidFill>
              <a:round/>
              <a:headEnd/>
              <a:tailEnd/>
            </a:ln>
          </p:spPr>
          <p:txBody>
            <a:bodyPr/>
            <a:lstStyle/>
            <a:p>
              <a:endParaRPr lang="ru-RU"/>
            </a:p>
          </p:txBody>
        </p:sp>
        <p:sp>
          <p:nvSpPr>
            <p:cNvPr id="26265" name="Freeform 69"/>
            <p:cNvSpPr>
              <a:spLocks/>
            </p:cNvSpPr>
            <p:nvPr/>
          </p:nvSpPr>
          <p:spPr bwMode="auto">
            <a:xfrm>
              <a:off x="1159" y="1176"/>
              <a:ext cx="219" cy="113"/>
            </a:xfrm>
            <a:custGeom>
              <a:avLst/>
              <a:gdLst>
                <a:gd name="T0" fmla="*/ 140 w 659"/>
                <a:gd name="T1" fmla="*/ 5 h 337"/>
                <a:gd name="T2" fmla="*/ 149 w 659"/>
                <a:gd name="T3" fmla="*/ 1 h 337"/>
                <a:gd name="T4" fmla="*/ 156 w 659"/>
                <a:gd name="T5" fmla="*/ 0 h 337"/>
                <a:gd name="T6" fmla="*/ 163 w 659"/>
                <a:gd name="T7" fmla="*/ 3 h 337"/>
                <a:gd name="T8" fmla="*/ 167 w 659"/>
                <a:gd name="T9" fmla="*/ 13 h 337"/>
                <a:gd name="T10" fmla="*/ 173 w 659"/>
                <a:gd name="T11" fmla="*/ 25 h 337"/>
                <a:gd name="T12" fmla="*/ 177 w 659"/>
                <a:gd name="T13" fmla="*/ 32 h 337"/>
                <a:gd name="T14" fmla="*/ 186 w 659"/>
                <a:gd name="T15" fmla="*/ 36 h 337"/>
                <a:gd name="T16" fmla="*/ 200 w 659"/>
                <a:gd name="T17" fmla="*/ 44 h 337"/>
                <a:gd name="T18" fmla="*/ 211 w 659"/>
                <a:gd name="T19" fmla="*/ 54 h 337"/>
                <a:gd name="T20" fmla="*/ 218 w 659"/>
                <a:gd name="T21" fmla="*/ 68 h 337"/>
                <a:gd name="T22" fmla="*/ 219 w 659"/>
                <a:gd name="T23" fmla="*/ 83 h 337"/>
                <a:gd name="T24" fmla="*/ 215 w 659"/>
                <a:gd name="T25" fmla="*/ 94 h 337"/>
                <a:gd name="T26" fmla="*/ 207 w 659"/>
                <a:gd name="T27" fmla="*/ 101 h 337"/>
                <a:gd name="T28" fmla="*/ 196 w 659"/>
                <a:gd name="T29" fmla="*/ 104 h 337"/>
                <a:gd name="T30" fmla="*/ 189 w 659"/>
                <a:gd name="T31" fmla="*/ 107 h 337"/>
                <a:gd name="T32" fmla="*/ 181 w 659"/>
                <a:gd name="T33" fmla="*/ 112 h 337"/>
                <a:gd name="T34" fmla="*/ 172 w 659"/>
                <a:gd name="T35" fmla="*/ 112 h 337"/>
                <a:gd name="T36" fmla="*/ 156 w 659"/>
                <a:gd name="T37" fmla="*/ 108 h 337"/>
                <a:gd name="T38" fmla="*/ 146 w 659"/>
                <a:gd name="T39" fmla="*/ 107 h 337"/>
                <a:gd name="T40" fmla="*/ 136 w 659"/>
                <a:gd name="T41" fmla="*/ 107 h 337"/>
                <a:gd name="T42" fmla="*/ 123 w 659"/>
                <a:gd name="T43" fmla="*/ 103 h 337"/>
                <a:gd name="T44" fmla="*/ 113 w 659"/>
                <a:gd name="T45" fmla="*/ 101 h 337"/>
                <a:gd name="T46" fmla="*/ 103 w 659"/>
                <a:gd name="T47" fmla="*/ 97 h 337"/>
                <a:gd name="T48" fmla="*/ 92 w 659"/>
                <a:gd name="T49" fmla="*/ 96 h 337"/>
                <a:gd name="T50" fmla="*/ 83 w 659"/>
                <a:gd name="T51" fmla="*/ 99 h 337"/>
                <a:gd name="T52" fmla="*/ 71 w 659"/>
                <a:gd name="T53" fmla="*/ 104 h 337"/>
                <a:gd name="T54" fmla="*/ 63 w 659"/>
                <a:gd name="T55" fmla="*/ 107 h 337"/>
                <a:gd name="T56" fmla="*/ 54 w 659"/>
                <a:gd name="T57" fmla="*/ 111 h 337"/>
                <a:gd name="T58" fmla="*/ 47 w 659"/>
                <a:gd name="T59" fmla="*/ 113 h 337"/>
                <a:gd name="T60" fmla="*/ 42 w 659"/>
                <a:gd name="T61" fmla="*/ 113 h 337"/>
                <a:gd name="T62" fmla="*/ 31 w 659"/>
                <a:gd name="T63" fmla="*/ 109 h 337"/>
                <a:gd name="T64" fmla="*/ 21 w 659"/>
                <a:gd name="T65" fmla="*/ 102 h 337"/>
                <a:gd name="T66" fmla="*/ 14 w 659"/>
                <a:gd name="T67" fmla="*/ 92 h 337"/>
                <a:gd name="T68" fmla="*/ 10 w 659"/>
                <a:gd name="T69" fmla="*/ 76 h 337"/>
                <a:gd name="T70" fmla="*/ 4 w 659"/>
                <a:gd name="T71" fmla="*/ 63 h 337"/>
                <a:gd name="T72" fmla="*/ 0 w 659"/>
                <a:gd name="T73" fmla="*/ 53 h 337"/>
                <a:gd name="T74" fmla="*/ 1 w 659"/>
                <a:gd name="T75" fmla="*/ 44 h 337"/>
                <a:gd name="T76" fmla="*/ 8 w 659"/>
                <a:gd name="T77" fmla="*/ 34 h 337"/>
                <a:gd name="T78" fmla="*/ 16 w 659"/>
                <a:gd name="T79" fmla="*/ 26 h 337"/>
                <a:gd name="T80" fmla="*/ 21 w 659"/>
                <a:gd name="T81" fmla="*/ 20 h 337"/>
                <a:gd name="T82" fmla="*/ 32 w 659"/>
                <a:gd name="T83" fmla="*/ 16 h 337"/>
                <a:gd name="T84" fmla="*/ 48 w 659"/>
                <a:gd name="T85" fmla="*/ 17 h 337"/>
                <a:gd name="T86" fmla="*/ 74 w 659"/>
                <a:gd name="T87" fmla="*/ 20 h 337"/>
                <a:gd name="T88" fmla="*/ 92 w 659"/>
                <a:gd name="T89" fmla="*/ 19 h 337"/>
                <a:gd name="T90" fmla="*/ 110 w 659"/>
                <a:gd name="T91" fmla="*/ 15 h 337"/>
                <a:gd name="T92" fmla="*/ 123 w 659"/>
                <a:gd name="T93" fmla="*/ 10 h 337"/>
                <a:gd name="T94" fmla="*/ 132 w 659"/>
                <a:gd name="T95" fmla="*/ 6 h 33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59"/>
                <a:gd name="T145" fmla="*/ 0 h 337"/>
                <a:gd name="T146" fmla="*/ 659 w 659"/>
                <a:gd name="T147" fmla="*/ 337 h 3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59" h="337">
                  <a:moveTo>
                    <a:pt x="407" y="15"/>
                  </a:moveTo>
                  <a:lnTo>
                    <a:pt x="422" y="14"/>
                  </a:lnTo>
                  <a:lnTo>
                    <a:pt x="434" y="10"/>
                  </a:lnTo>
                  <a:lnTo>
                    <a:pt x="447" y="3"/>
                  </a:lnTo>
                  <a:lnTo>
                    <a:pt x="458" y="0"/>
                  </a:lnTo>
                  <a:lnTo>
                    <a:pt x="469" y="0"/>
                  </a:lnTo>
                  <a:lnTo>
                    <a:pt x="480" y="3"/>
                  </a:lnTo>
                  <a:lnTo>
                    <a:pt x="489" y="8"/>
                  </a:lnTo>
                  <a:lnTo>
                    <a:pt x="497" y="20"/>
                  </a:lnTo>
                  <a:lnTo>
                    <a:pt x="503" y="38"/>
                  </a:lnTo>
                  <a:lnTo>
                    <a:pt x="512" y="62"/>
                  </a:lnTo>
                  <a:lnTo>
                    <a:pt x="520" y="76"/>
                  </a:lnTo>
                  <a:lnTo>
                    <a:pt x="527" y="89"/>
                  </a:lnTo>
                  <a:lnTo>
                    <a:pt x="533" y="94"/>
                  </a:lnTo>
                  <a:lnTo>
                    <a:pt x="543" y="100"/>
                  </a:lnTo>
                  <a:lnTo>
                    <a:pt x="560" y="107"/>
                  </a:lnTo>
                  <a:lnTo>
                    <a:pt x="582" y="118"/>
                  </a:lnTo>
                  <a:lnTo>
                    <a:pt x="603" y="131"/>
                  </a:lnTo>
                  <a:lnTo>
                    <a:pt x="619" y="143"/>
                  </a:lnTo>
                  <a:lnTo>
                    <a:pt x="636" y="162"/>
                  </a:lnTo>
                  <a:lnTo>
                    <a:pt x="649" y="181"/>
                  </a:lnTo>
                  <a:lnTo>
                    <a:pt x="656" y="204"/>
                  </a:lnTo>
                  <a:lnTo>
                    <a:pt x="659" y="226"/>
                  </a:lnTo>
                  <a:lnTo>
                    <a:pt x="658" y="249"/>
                  </a:lnTo>
                  <a:lnTo>
                    <a:pt x="655" y="265"/>
                  </a:lnTo>
                  <a:lnTo>
                    <a:pt x="647" y="279"/>
                  </a:lnTo>
                  <a:lnTo>
                    <a:pt x="637" y="292"/>
                  </a:lnTo>
                  <a:lnTo>
                    <a:pt x="623" y="300"/>
                  </a:lnTo>
                  <a:lnTo>
                    <a:pt x="606" y="307"/>
                  </a:lnTo>
                  <a:lnTo>
                    <a:pt x="590" y="310"/>
                  </a:lnTo>
                  <a:lnTo>
                    <a:pt x="579" y="314"/>
                  </a:lnTo>
                  <a:lnTo>
                    <a:pt x="569" y="319"/>
                  </a:lnTo>
                  <a:lnTo>
                    <a:pt x="557" y="328"/>
                  </a:lnTo>
                  <a:lnTo>
                    <a:pt x="546" y="333"/>
                  </a:lnTo>
                  <a:lnTo>
                    <a:pt x="533" y="337"/>
                  </a:lnTo>
                  <a:lnTo>
                    <a:pt x="518" y="335"/>
                  </a:lnTo>
                  <a:lnTo>
                    <a:pt x="495" y="329"/>
                  </a:lnTo>
                  <a:lnTo>
                    <a:pt x="468" y="322"/>
                  </a:lnTo>
                  <a:lnTo>
                    <a:pt x="454" y="320"/>
                  </a:lnTo>
                  <a:lnTo>
                    <a:pt x="439" y="320"/>
                  </a:lnTo>
                  <a:lnTo>
                    <a:pt x="423" y="322"/>
                  </a:lnTo>
                  <a:lnTo>
                    <a:pt x="408" y="320"/>
                  </a:lnTo>
                  <a:lnTo>
                    <a:pt x="393" y="315"/>
                  </a:lnTo>
                  <a:lnTo>
                    <a:pt x="371" y="308"/>
                  </a:lnTo>
                  <a:lnTo>
                    <a:pt x="355" y="305"/>
                  </a:lnTo>
                  <a:lnTo>
                    <a:pt x="340" y="300"/>
                  </a:lnTo>
                  <a:lnTo>
                    <a:pt x="328" y="296"/>
                  </a:lnTo>
                  <a:lnTo>
                    <a:pt x="309" y="289"/>
                  </a:lnTo>
                  <a:lnTo>
                    <a:pt x="295" y="286"/>
                  </a:lnTo>
                  <a:lnTo>
                    <a:pt x="277" y="286"/>
                  </a:lnTo>
                  <a:lnTo>
                    <a:pt x="262" y="288"/>
                  </a:lnTo>
                  <a:lnTo>
                    <a:pt x="249" y="295"/>
                  </a:lnTo>
                  <a:lnTo>
                    <a:pt x="231" y="304"/>
                  </a:lnTo>
                  <a:lnTo>
                    <a:pt x="215" y="311"/>
                  </a:lnTo>
                  <a:lnTo>
                    <a:pt x="201" y="316"/>
                  </a:lnTo>
                  <a:lnTo>
                    <a:pt x="190" y="320"/>
                  </a:lnTo>
                  <a:lnTo>
                    <a:pt x="177" y="324"/>
                  </a:lnTo>
                  <a:lnTo>
                    <a:pt x="161" y="330"/>
                  </a:lnTo>
                  <a:lnTo>
                    <a:pt x="153" y="334"/>
                  </a:lnTo>
                  <a:lnTo>
                    <a:pt x="141" y="337"/>
                  </a:lnTo>
                  <a:lnTo>
                    <a:pt x="126" y="337"/>
                  </a:lnTo>
                  <a:lnTo>
                    <a:pt x="109" y="332"/>
                  </a:lnTo>
                  <a:lnTo>
                    <a:pt x="92" y="326"/>
                  </a:lnTo>
                  <a:lnTo>
                    <a:pt x="75" y="315"/>
                  </a:lnTo>
                  <a:lnTo>
                    <a:pt x="62" y="303"/>
                  </a:lnTo>
                  <a:lnTo>
                    <a:pt x="50" y="286"/>
                  </a:lnTo>
                  <a:lnTo>
                    <a:pt x="43" y="273"/>
                  </a:lnTo>
                  <a:lnTo>
                    <a:pt x="36" y="247"/>
                  </a:lnTo>
                  <a:lnTo>
                    <a:pt x="30" y="227"/>
                  </a:lnTo>
                  <a:lnTo>
                    <a:pt x="21" y="207"/>
                  </a:lnTo>
                  <a:lnTo>
                    <a:pt x="11" y="189"/>
                  </a:lnTo>
                  <a:lnTo>
                    <a:pt x="3" y="174"/>
                  </a:lnTo>
                  <a:lnTo>
                    <a:pt x="0" y="158"/>
                  </a:lnTo>
                  <a:lnTo>
                    <a:pt x="1" y="143"/>
                  </a:lnTo>
                  <a:lnTo>
                    <a:pt x="4" y="130"/>
                  </a:lnTo>
                  <a:lnTo>
                    <a:pt x="13" y="115"/>
                  </a:lnTo>
                  <a:lnTo>
                    <a:pt x="23" y="100"/>
                  </a:lnTo>
                  <a:lnTo>
                    <a:pt x="35" y="87"/>
                  </a:lnTo>
                  <a:lnTo>
                    <a:pt x="47" y="78"/>
                  </a:lnTo>
                  <a:lnTo>
                    <a:pt x="56" y="67"/>
                  </a:lnTo>
                  <a:lnTo>
                    <a:pt x="64" y="59"/>
                  </a:lnTo>
                  <a:lnTo>
                    <a:pt x="80" y="52"/>
                  </a:lnTo>
                  <a:lnTo>
                    <a:pt x="97" y="49"/>
                  </a:lnTo>
                  <a:lnTo>
                    <a:pt x="115" y="48"/>
                  </a:lnTo>
                  <a:lnTo>
                    <a:pt x="144" y="50"/>
                  </a:lnTo>
                  <a:lnTo>
                    <a:pt x="183" y="56"/>
                  </a:lnTo>
                  <a:lnTo>
                    <a:pt x="223" y="60"/>
                  </a:lnTo>
                  <a:lnTo>
                    <a:pt x="246" y="60"/>
                  </a:lnTo>
                  <a:lnTo>
                    <a:pt x="277" y="57"/>
                  </a:lnTo>
                  <a:lnTo>
                    <a:pt x="305" y="51"/>
                  </a:lnTo>
                  <a:lnTo>
                    <a:pt x="330" y="45"/>
                  </a:lnTo>
                  <a:lnTo>
                    <a:pt x="350" y="39"/>
                  </a:lnTo>
                  <a:lnTo>
                    <a:pt x="370" y="31"/>
                  </a:lnTo>
                  <a:lnTo>
                    <a:pt x="387" y="23"/>
                  </a:lnTo>
                  <a:lnTo>
                    <a:pt x="398" y="18"/>
                  </a:lnTo>
                  <a:lnTo>
                    <a:pt x="407" y="15"/>
                  </a:lnTo>
                  <a:close/>
                </a:path>
              </a:pathLst>
            </a:custGeom>
            <a:solidFill>
              <a:srgbClr val="00C000"/>
            </a:solidFill>
            <a:ln w="0">
              <a:solidFill>
                <a:srgbClr val="000000"/>
              </a:solidFill>
              <a:round/>
              <a:headEnd/>
              <a:tailEnd/>
            </a:ln>
          </p:spPr>
          <p:txBody>
            <a:bodyPr/>
            <a:lstStyle/>
            <a:p>
              <a:endParaRPr lang="ru-RU"/>
            </a:p>
          </p:txBody>
        </p:sp>
        <p:sp>
          <p:nvSpPr>
            <p:cNvPr id="26266" name="Freeform 70"/>
            <p:cNvSpPr>
              <a:spLocks/>
            </p:cNvSpPr>
            <p:nvPr/>
          </p:nvSpPr>
          <p:spPr bwMode="auto">
            <a:xfrm>
              <a:off x="1008" y="1141"/>
              <a:ext cx="286" cy="157"/>
            </a:xfrm>
            <a:custGeom>
              <a:avLst/>
              <a:gdLst>
                <a:gd name="T0" fmla="*/ 192 w 859"/>
                <a:gd name="T1" fmla="*/ 152 h 471"/>
                <a:gd name="T2" fmla="*/ 191 w 859"/>
                <a:gd name="T3" fmla="*/ 157 h 471"/>
                <a:gd name="T4" fmla="*/ 178 w 859"/>
                <a:gd name="T5" fmla="*/ 154 h 471"/>
                <a:gd name="T6" fmla="*/ 170 w 859"/>
                <a:gd name="T7" fmla="*/ 149 h 471"/>
                <a:gd name="T8" fmla="*/ 168 w 859"/>
                <a:gd name="T9" fmla="*/ 147 h 471"/>
                <a:gd name="T10" fmla="*/ 166 w 859"/>
                <a:gd name="T11" fmla="*/ 146 h 471"/>
                <a:gd name="T12" fmla="*/ 157 w 859"/>
                <a:gd name="T13" fmla="*/ 146 h 471"/>
                <a:gd name="T14" fmla="*/ 144 w 859"/>
                <a:gd name="T15" fmla="*/ 146 h 471"/>
                <a:gd name="T16" fmla="*/ 137 w 859"/>
                <a:gd name="T17" fmla="*/ 148 h 471"/>
                <a:gd name="T18" fmla="*/ 125 w 859"/>
                <a:gd name="T19" fmla="*/ 149 h 471"/>
                <a:gd name="T20" fmla="*/ 107 w 859"/>
                <a:gd name="T21" fmla="*/ 146 h 471"/>
                <a:gd name="T22" fmla="*/ 91 w 859"/>
                <a:gd name="T23" fmla="*/ 143 h 471"/>
                <a:gd name="T24" fmla="*/ 82 w 859"/>
                <a:gd name="T25" fmla="*/ 140 h 471"/>
                <a:gd name="T26" fmla="*/ 70 w 859"/>
                <a:gd name="T27" fmla="*/ 135 h 471"/>
                <a:gd name="T28" fmla="*/ 56 w 859"/>
                <a:gd name="T29" fmla="*/ 130 h 471"/>
                <a:gd name="T30" fmla="*/ 47 w 859"/>
                <a:gd name="T31" fmla="*/ 124 h 471"/>
                <a:gd name="T32" fmla="*/ 35 w 859"/>
                <a:gd name="T33" fmla="*/ 113 h 471"/>
                <a:gd name="T34" fmla="*/ 21 w 859"/>
                <a:gd name="T35" fmla="*/ 107 h 471"/>
                <a:gd name="T36" fmla="*/ 8 w 859"/>
                <a:gd name="T37" fmla="*/ 100 h 471"/>
                <a:gd name="T38" fmla="*/ 2 w 859"/>
                <a:gd name="T39" fmla="*/ 90 h 471"/>
                <a:gd name="T40" fmla="*/ 0 w 859"/>
                <a:gd name="T41" fmla="*/ 74 h 471"/>
                <a:gd name="T42" fmla="*/ 4 w 859"/>
                <a:gd name="T43" fmla="*/ 59 h 471"/>
                <a:gd name="T44" fmla="*/ 7 w 859"/>
                <a:gd name="T45" fmla="*/ 53 h 471"/>
                <a:gd name="T46" fmla="*/ 18 w 859"/>
                <a:gd name="T47" fmla="*/ 42 h 471"/>
                <a:gd name="T48" fmla="*/ 32 w 859"/>
                <a:gd name="T49" fmla="*/ 35 h 471"/>
                <a:gd name="T50" fmla="*/ 53 w 859"/>
                <a:gd name="T51" fmla="*/ 29 h 471"/>
                <a:gd name="T52" fmla="*/ 69 w 859"/>
                <a:gd name="T53" fmla="*/ 22 h 471"/>
                <a:gd name="T54" fmla="*/ 85 w 859"/>
                <a:gd name="T55" fmla="*/ 11 h 471"/>
                <a:gd name="T56" fmla="*/ 102 w 859"/>
                <a:gd name="T57" fmla="*/ 3 h 471"/>
                <a:gd name="T58" fmla="*/ 122 w 859"/>
                <a:gd name="T59" fmla="*/ 0 h 471"/>
                <a:gd name="T60" fmla="*/ 144 w 859"/>
                <a:gd name="T61" fmla="*/ 2 h 471"/>
                <a:gd name="T62" fmla="*/ 164 w 859"/>
                <a:gd name="T63" fmla="*/ 4 h 471"/>
                <a:gd name="T64" fmla="*/ 180 w 859"/>
                <a:gd name="T65" fmla="*/ 6 h 471"/>
                <a:gd name="T66" fmla="*/ 203 w 859"/>
                <a:gd name="T67" fmla="*/ 14 h 471"/>
                <a:gd name="T68" fmla="*/ 220 w 859"/>
                <a:gd name="T69" fmla="*/ 15 h 471"/>
                <a:gd name="T70" fmla="*/ 236 w 859"/>
                <a:gd name="T71" fmla="*/ 13 h 471"/>
                <a:gd name="T72" fmla="*/ 250 w 859"/>
                <a:gd name="T73" fmla="*/ 14 h 471"/>
                <a:gd name="T74" fmla="*/ 264 w 859"/>
                <a:gd name="T75" fmla="*/ 21 h 471"/>
                <a:gd name="T76" fmla="*/ 284 w 859"/>
                <a:gd name="T77" fmla="*/ 35 h 471"/>
                <a:gd name="T78" fmla="*/ 286 w 859"/>
                <a:gd name="T79" fmla="*/ 40 h 471"/>
                <a:gd name="T80" fmla="*/ 279 w 859"/>
                <a:gd name="T81" fmla="*/ 43 h 471"/>
                <a:gd name="T82" fmla="*/ 267 w 859"/>
                <a:gd name="T83" fmla="*/ 48 h 471"/>
                <a:gd name="T84" fmla="*/ 252 w 859"/>
                <a:gd name="T85" fmla="*/ 52 h 471"/>
                <a:gd name="T86" fmla="*/ 232 w 859"/>
                <a:gd name="T87" fmla="*/ 55 h 471"/>
                <a:gd name="T88" fmla="*/ 211 w 859"/>
                <a:gd name="T89" fmla="*/ 54 h 471"/>
                <a:gd name="T90" fmla="*/ 189 w 859"/>
                <a:gd name="T91" fmla="*/ 51 h 471"/>
                <a:gd name="T92" fmla="*/ 177 w 859"/>
                <a:gd name="T93" fmla="*/ 53 h 471"/>
                <a:gd name="T94" fmla="*/ 169 w 859"/>
                <a:gd name="T95" fmla="*/ 58 h 471"/>
                <a:gd name="T96" fmla="*/ 162 w 859"/>
                <a:gd name="T97" fmla="*/ 64 h 471"/>
                <a:gd name="T98" fmla="*/ 155 w 859"/>
                <a:gd name="T99" fmla="*/ 74 h 471"/>
                <a:gd name="T100" fmla="*/ 151 w 859"/>
                <a:gd name="T101" fmla="*/ 83 h 471"/>
                <a:gd name="T102" fmla="*/ 151 w 859"/>
                <a:gd name="T103" fmla="*/ 93 h 471"/>
                <a:gd name="T104" fmla="*/ 157 w 859"/>
                <a:gd name="T105" fmla="*/ 104 h 471"/>
                <a:gd name="T106" fmla="*/ 162 w 859"/>
                <a:gd name="T107" fmla="*/ 118 h 471"/>
                <a:gd name="T108" fmla="*/ 167 w 859"/>
                <a:gd name="T109" fmla="*/ 131 h 471"/>
                <a:gd name="T110" fmla="*/ 175 w 859"/>
                <a:gd name="T111" fmla="*/ 140 h 471"/>
                <a:gd name="T112" fmla="*/ 187 w 859"/>
                <a:gd name="T113" fmla="*/ 146 h 47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9"/>
                <a:gd name="T172" fmla="*/ 0 h 471"/>
                <a:gd name="T173" fmla="*/ 859 w 859"/>
                <a:gd name="T174" fmla="*/ 471 h 47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9" h="471">
                  <a:moveTo>
                    <a:pt x="578" y="443"/>
                  </a:moveTo>
                  <a:lnTo>
                    <a:pt x="577" y="457"/>
                  </a:lnTo>
                  <a:lnTo>
                    <a:pt x="574" y="471"/>
                  </a:lnTo>
                  <a:lnTo>
                    <a:pt x="554" y="468"/>
                  </a:lnTo>
                  <a:lnTo>
                    <a:pt x="535" y="462"/>
                  </a:lnTo>
                  <a:lnTo>
                    <a:pt x="521" y="454"/>
                  </a:lnTo>
                  <a:lnTo>
                    <a:pt x="512" y="446"/>
                  </a:lnTo>
                  <a:lnTo>
                    <a:pt x="506" y="440"/>
                  </a:lnTo>
                  <a:lnTo>
                    <a:pt x="499" y="437"/>
                  </a:lnTo>
                  <a:lnTo>
                    <a:pt x="486" y="436"/>
                  </a:lnTo>
                  <a:lnTo>
                    <a:pt x="471" y="438"/>
                  </a:lnTo>
                  <a:lnTo>
                    <a:pt x="447" y="436"/>
                  </a:lnTo>
                  <a:lnTo>
                    <a:pt x="433" y="438"/>
                  </a:lnTo>
                  <a:lnTo>
                    <a:pt x="423" y="439"/>
                  </a:lnTo>
                  <a:lnTo>
                    <a:pt x="410" y="443"/>
                  </a:lnTo>
                  <a:lnTo>
                    <a:pt x="393" y="446"/>
                  </a:lnTo>
                  <a:lnTo>
                    <a:pt x="375" y="447"/>
                  </a:lnTo>
                  <a:lnTo>
                    <a:pt x="348" y="444"/>
                  </a:lnTo>
                  <a:lnTo>
                    <a:pt x="321" y="438"/>
                  </a:lnTo>
                  <a:lnTo>
                    <a:pt x="297" y="433"/>
                  </a:lnTo>
                  <a:lnTo>
                    <a:pt x="274" y="428"/>
                  </a:lnTo>
                  <a:lnTo>
                    <a:pt x="262" y="425"/>
                  </a:lnTo>
                  <a:lnTo>
                    <a:pt x="246" y="420"/>
                  </a:lnTo>
                  <a:lnTo>
                    <a:pt x="227" y="412"/>
                  </a:lnTo>
                  <a:lnTo>
                    <a:pt x="209" y="406"/>
                  </a:lnTo>
                  <a:lnTo>
                    <a:pt x="188" y="400"/>
                  </a:lnTo>
                  <a:lnTo>
                    <a:pt x="167" y="391"/>
                  </a:lnTo>
                  <a:lnTo>
                    <a:pt x="154" y="382"/>
                  </a:lnTo>
                  <a:lnTo>
                    <a:pt x="141" y="371"/>
                  </a:lnTo>
                  <a:lnTo>
                    <a:pt x="124" y="355"/>
                  </a:lnTo>
                  <a:lnTo>
                    <a:pt x="106" y="340"/>
                  </a:lnTo>
                  <a:lnTo>
                    <a:pt x="86" y="330"/>
                  </a:lnTo>
                  <a:lnTo>
                    <a:pt x="63" y="321"/>
                  </a:lnTo>
                  <a:lnTo>
                    <a:pt x="41" y="311"/>
                  </a:lnTo>
                  <a:lnTo>
                    <a:pt x="25" y="301"/>
                  </a:lnTo>
                  <a:lnTo>
                    <a:pt x="14" y="287"/>
                  </a:lnTo>
                  <a:lnTo>
                    <a:pt x="5" y="270"/>
                  </a:lnTo>
                  <a:lnTo>
                    <a:pt x="0" y="247"/>
                  </a:lnTo>
                  <a:lnTo>
                    <a:pt x="1" y="221"/>
                  </a:lnTo>
                  <a:lnTo>
                    <a:pt x="4" y="198"/>
                  </a:lnTo>
                  <a:lnTo>
                    <a:pt x="12" y="177"/>
                  </a:lnTo>
                  <a:lnTo>
                    <a:pt x="22" y="158"/>
                  </a:lnTo>
                  <a:lnTo>
                    <a:pt x="35" y="141"/>
                  </a:lnTo>
                  <a:lnTo>
                    <a:pt x="53" y="125"/>
                  </a:lnTo>
                  <a:lnTo>
                    <a:pt x="75" y="112"/>
                  </a:lnTo>
                  <a:lnTo>
                    <a:pt x="97" y="105"/>
                  </a:lnTo>
                  <a:lnTo>
                    <a:pt x="127" y="96"/>
                  </a:lnTo>
                  <a:lnTo>
                    <a:pt x="159" y="88"/>
                  </a:lnTo>
                  <a:lnTo>
                    <a:pt x="184" y="78"/>
                  </a:lnTo>
                  <a:lnTo>
                    <a:pt x="208" y="67"/>
                  </a:lnTo>
                  <a:lnTo>
                    <a:pt x="229" y="53"/>
                  </a:lnTo>
                  <a:lnTo>
                    <a:pt x="255" y="33"/>
                  </a:lnTo>
                  <a:lnTo>
                    <a:pt x="278" y="19"/>
                  </a:lnTo>
                  <a:lnTo>
                    <a:pt x="305" y="9"/>
                  </a:lnTo>
                  <a:lnTo>
                    <a:pt x="333" y="2"/>
                  </a:lnTo>
                  <a:lnTo>
                    <a:pt x="367" y="0"/>
                  </a:lnTo>
                  <a:lnTo>
                    <a:pt x="395" y="0"/>
                  </a:lnTo>
                  <a:lnTo>
                    <a:pt x="434" y="5"/>
                  </a:lnTo>
                  <a:lnTo>
                    <a:pt x="466" y="10"/>
                  </a:lnTo>
                  <a:lnTo>
                    <a:pt x="493" y="12"/>
                  </a:lnTo>
                  <a:lnTo>
                    <a:pt x="518" y="13"/>
                  </a:lnTo>
                  <a:lnTo>
                    <a:pt x="540" y="18"/>
                  </a:lnTo>
                  <a:lnTo>
                    <a:pt x="577" y="32"/>
                  </a:lnTo>
                  <a:lnTo>
                    <a:pt x="611" y="42"/>
                  </a:lnTo>
                  <a:lnTo>
                    <a:pt x="638" y="46"/>
                  </a:lnTo>
                  <a:lnTo>
                    <a:pt x="660" y="46"/>
                  </a:lnTo>
                  <a:lnTo>
                    <a:pt x="687" y="41"/>
                  </a:lnTo>
                  <a:lnTo>
                    <a:pt x="709" y="38"/>
                  </a:lnTo>
                  <a:lnTo>
                    <a:pt x="729" y="38"/>
                  </a:lnTo>
                  <a:lnTo>
                    <a:pt x="750" y="42"/>
                  </a:lnTo>
                  <a:lnTo>
                    <a:pt x="768" y="49"/>
                  </a:lnTo>
                  <a:lnTo>
                    <a:pt x="794" y="62"/>
                  </a:lnTo>
                  <a:lnTo>
                    <a:pt x="837" y="89"/>
                  </a:lnTo>
                  <a:lnTo>
                    <a:pt x="854" y="105"/>
                  </a:lnTo>
                  <a:lnTo>
                    <a:pt x="859" y="113"/>
                  </a:lnTo>
                  <a:lnTo>
                    <a:pt x="859" y="121"/>
                  </a:lnTo>
                  <a:lnTo>
                    <a:pt x="850" y="124"/>
                  </a:lnTo>
                  <a:lnTo>
                    <a:pt x="839" y="129"/>
                  </a:lnTo>
                  <a:lnTo>
                    <a:pt x="822" y="137"/>
                  </a:lnTo>
                  <a:lnTo>
                    <a:pt x="802" y="145"/>
                  </a:lnTo>
                  <a:lnTo>
                    <a:pt x="782" y="151"/>
                  </a:lnTo>
                  <a:lnTo>
                    <a:pt x="757" y="157"/>
                  </a:lnTo>
                  <a:lnTo>
                    <a:pt x="729" y="163"/>
                  </a:lnTo>
                  <a:lnTo>
                    <a:pt x="698" y="166"/>
                  </a:lnTo>
                  <a:lnTo>
                    <a:pt x="675" y="166"/>
                  </a:lnTo>
                  <a:lnTo>
                    <a:pt x="635" y="162"/>
                  </a:lnTo>
                  <a:lnTo>
                    <a:pt x="596" y="156"/>
                  </a:lnTo>
                  <a:lnTo>
                    <a:pt x="567" y="154"/>
                  </a:lnTo>
                  <a:lnTo>
                    <a:pt x="549" y="155"/>
                  </a:lnTo>
                  <a:lnTo>
                    <a:pt x="532" y="158"/>
                  </a:lnTo>
                  <a:lnTo>
                    <a:pt x="516" y="165"/>
                  </a:lnTo>
                  <a:lnTo>
                    <a:pt x="508" y="173"/>
                  </a:lnTo>
                  <a:lnTo>
                    <a:pt x="499" y="184"/>
                  </a:lnTo>
                  <a:lnTo>
                    <a:pt x="487" y="193"/>
                  </a:lnTo>
                  <a:lnTo>
                    <a:pt x="475" y="206"/>
                  </a:lnTo>
                  <a:lnTo>
                    <a:pt x="465" y="221"/>
                  </a:lnTo>
                  <a:lnTo>
                    <a:pt x="456" y="236"/>
                  </a:lnTo>
                  <a:lnTo>
                    <a:pt x="453" y="249"/>
                  </a:lnTo>
                  <a:lnTo>
                    <a:pt x="452" y="264"/>
                  </a:lnTo>
                  <a:lnTo>
                    <a:pt x="455" y="280"/>
                  </a:lnTo>
                  <a:lnTo>
                    <a:pt x="463" y="295"/>
                  </a:lnTo>
                  <a:lnTo>
                    <a:pt x="473" y="313"/>
                  </a:lnTo>
                  <a:lnTo>
                    <a:pt x="482" y="333"/>
                  </a:lnTo>
                  <a:lnTo>
                    <a:pt x="488" y="353"/>
                  </a:lnTo>
                  <a:lnTo>
                    <a:pt x="495" y="379"/>
                  </a:lnTo>
                  <a:lnTo>
                    <a:pt x="502" y="392"/>
                  </a:lnTo>
                  <a:lnTo>
                    <a:pt x="514" y="409"/>
                  </a:lnTo>
                  <a:lnTo>
                    <a:pt x="527" y="421"/>
                  </a:lnTo>
                  <a:lnTo>
                    <a:pt x="544" y="432"/>
                  </a:lnTo>
                  <a:lnTo>
                    <a:pt x="561" y="438"/>
                  </a:lnTo>
                  <a:lnTo>
                    <a:pt x="578" y="443"/>
                  </a:lnTo>
                  <a:close/>
                </a:path>
              </a:pathLst>
            </a:custGeom>
            <a:solidFill>
              <a:srgbClr val="00C000"/>
            </a:solidFill>
            <a:ln w="0">
              <a:solidFill>
                <a:srgbClr val="000000"/>
              </a:solidFill>
              <a:round/>
              <a:headEnd/>
              <a:tailEnd/>
            </a:ln>
          </p:spPr>
          <p:txBody>
            <a:bodyPr/>
            <a:lstStyle/>
            <a:p>
              <a:endParaRPr lang="ru-RU"/>
            </a:p>
          </p:txBody>
        </p:sp>
        <p:sp>
          <p:nvSpPr>
            <p:cNvPr id="26267" name="Freeform 71"/>
            <p:cNvSpPr>
              <a:spLocks/>
            </p:cNvSpPr>
            <p:nvPr/>
          </p:nvSpPr>
          <p:spPr bwMode="auto">
            <a:xfrm>
              <a:off x="905" y="1195"/>
              <a:ext cx="159" cy="103"/>
            </a:xfrm>
            <a:custGeom>
              <a:avLst/>
              <a:gdLst>
                <a:gd name="T0" fmla="*/ 102 w 478"/>
                <a:gd name="T1" fmla="*/ 2 h 310"/>
                <a:gd name="T2" fmla="*/ 92 w 478"/>
                <a:gd name="T3" fmla="*/ 0 h 310"/>
                <a:gd name="T4" fmla="*/ 82 w 478"/>
                <a:gd name="T5" fmla="*/ 0 h 310"/>
                <a:gd name="T6" fmla="*/ 73 w 478"/>
                <a:gd name="T7" fmla="*/ 2 h 310"/>
                <a:gd name="T8" fmla="*/ 62 w 478"/>
                <a:gd name="T9" fmla="*/ 8 h 310"/>
                <a:gd name="T10" fmla="*/ 54 w 478"/>
                <a:gd name="T11" fmla="*/ 16 h 310"/>
                <a:gd name="T12" fmla="*/ 47 w 478"/>
                <a:gd name="T13" fmla="*/ 24 h 310"/>
                <a:gd name="T14" fmla="*/ 35 w 478"/>
                <a:gd name="T15" fmla="*/ 26 h 310"/>
                <a:gd name="T16" fmla="*/ 17 w 478"/>
                <a:gd name="T17" fmla="*/ 28 h 310"/>
                <a:gd name="T18" fmla="*/ 11 w 478"/>
                <a:gd name="T19" fmla="*/ 31 h 310"/>
                <a:gd name="T20" fmla="*/ 8 w 478"/>
                <a:gd name="T21" fmla="*/ 38 h 310"/>
                <a:gd name="T22" fmla="*/ 6 w 478"/>
                <a:gd name="T23" fmla="*/ 46 h 310"/>
                <a:gd name="T24" fmla="*/ 2 w 478"/>
                <a:gd name="T25" fmla="*/ 55 h 310"/>
                <a:gd name="T26" fmla="*/ 0 w 478"/>
                <a:gd name="T27" fmla="*/ 64 h 310"/>
                <a:gd name="T28" fmla="*/ 3 w 478"/>
                <a:gd name="T29" fmla="*/ 70 h 310"/>
                <a:gd name="T30" fmla="*/ 11 w 478"/>
                <a:gd name="T31" fmla="*/ 76 h 310"/>
                <a:gd name="T32" fmla="*/ 22 w 478"/>
                <a:gd name="T33" fmla="*/ 82 h 310"/>
                <a:gd name="T34" fmla="*/ 28 w 478"/>
                <a:gd name="T35" fmla="*/ 88 h 310"/>
                <a:gd name="T36" fmla="*/ 34 w 478"/>
                <a:gd name="T37" fmla="*/ 99 h 310"/>
                <a:gd name="T38" fmla="*/ 41 w 478"/>
                <a:gd name="T39" fmla="*/ 103 h 310"/>
                <a:gd name="T40" fmla="*/ 53 w 478"/>
                <a:gd name="T41" fmla="*/ 103 h 310"/>
                <a:gd name="T42" fmla="*/ 67 w 478"/>
                <a:gd name="T43" fmla="*/ 98 h 310"/>
                <a:gd name="T44" fmla="*/ 70 w 478"/>
                <a:gd name="T45" fmla="*/ 98 h 310"/>
                <a:gd name="T46" fmla="*/ 80 w 478"/>
                <a:gd name="T47" fmla="*/ 95 h 310"/>
                <a:gd name="T48" fmla="*/ 89 w 478"/>
                <a:gd name="T49" fmla="*/ 90 h 310"/>
                <a:gd name="T50" fmla="*/ 98 w 478"/>
                <a:gd name="T51" fmla="*/ 87 h 310"/>
                <a:gd name="T52" fmla="*/ 100 w 478"/>
                <a:gd name="T53" fmla="*/ 87 h 310"/>
                <a:gd name="T54" fmla="*/ 112 w 478"/>
                <a:gd name="T55" fmla="*/ 88 h 310"/>
                <a:gd name="T56" fmla="*/ 114 w 478"/>
                <a:gd name="T57" fmla="*/ 88 h 310"/>
                <a:gd name="T58" fmla="*/ 122 w 478"/>
                <a:gd name="T59" fmla="*/ 89 h 310"/>
                <a:gd name="T60" fmla="*/ 135 w 478"/>
                <a:gd name="T61" fmla="*/ 88 h 310"/>
                <a:gd name="T62" fmla="*/ 142 w 478"/>
                <a:gd name="T63" fmla="*/ 84 h 310"/>
                <a:gd name="T64" fmla="*/ 148 w 478"/>
                <a:gd name="T65" fmla="*/ 82 h 310"/>
                <a:gd name="T66" fmla="*/ 152 w 478"/>
                <a:gd name="T67" fmla="*/ 81 h 310"/>
                <a:gd name="T68" fmla="*/ 154 w 478"/>
                <a:gd name="T69" fmla="*/ 80 h 310"/>
                <a:gd name="T70" fmla="*/ 158 w 478"/>
                <a:gd name="T71" fmla="*/ 77 h 310"/>
                <a:gd name="T72" fmla="*/ 154 w 478"/>
                <a:gd name="T73" fmla="*/ 73 h 310"/>
                <a:gd name="T74" fmla="*/ 144 w 478"/>
                <a:gd name="T75" fmla="*/ 64 h 310"/>
                <a:gd name="T76" fmla="*/ 132 w 478"/>
                <a:gd name="T77" fmla="*/ 56 h 310"/>
                <a:gd name="T78" fmla="*/ 117 w 478"/>
                <a:gd name="T79" fmla="*/ 50 h 310"/>
                <a:gd name="T80" fmla="*/ 108 w 478"/>
                <a:gd name="T81" fmla="*/ 42 h 310"/>
                <a:gd name="T82" fmla="*/ 103 w 478"/>
                <a:gd name="T83" fmla="*/ 28 h 310"/>
                <a:gd name="T84" fmla="*/ 104 w 478"/>
                <a:gd name="T85" fmla="*/ 12 h 3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78"/>
                <a:gd name="T130" fmla="*/ 0 h 310"/>
                <a:gd name="T131" fmla="*/ 478 w 478"/>
                <a:gd name="T132" fmla="*/ 310 h 3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78" h="310">
                  <a:moveTo>
                    <a:pt x="322" y="15"/>
                  </a:moveTo>
                  <a:lnTo>
                    <a:pt x="306" y="7"/>
                  </a:lnTo>
                  <a:lnTo>
                    <a:pt x="293" y="3"/>
                  </a:lnTo>
                  <a:lnTo>
                    <a:pt x="278" y="1"/>
                  </a:lnTo>
                  <a:lnTo>
                    <a:pt x="265" y="0"/>
                  </a:lnTo>
                  <a:lnTo>
                    <a:pt x="248" y="1"/>
                  </a:lnTo>
                  <a:lnTo>
                    <a:pt x="234" y="2"/>
                  </a:lnTo>
                  <a:lnTo>
                    <a:pt x="218" y="6"/>
                  </a:lnTo>
                  <a:lnTo>
                    <a:pt x="200" y="14"/>
                  </a:lnTo>
                  <a:lnTo>
                    <a:pt x="187" y="23"/>
                  </a:lnTo>
                  <a:lnTo>
                    <a:pt x="173" y="35"/>
                  </a:lnTo>
                  <a:lnTo>
                    <a:pt x="162" y="47"/>
                  </a:lnTo>
                  <a:lnTo>
                    <a:pt x="149" y="64"/>
                  </a:lnTo>
                  <a:lnTo>
                    <a:pt x="141" y="71"/>
                  </a:lnTo>
                  <a:lnTo>
                    <a:pt x="129" y="75"/>
                  </a:lnTo>
                  <a:lnTo>
                    <a:pt x="105" y="79"/>
                  </a:lnTo>
                  <a:lnTo>
                    <a:pt x="64" y="82"/>
                  </a:lnTo>
                  <a:lnTo>
                    <a:pt x="51" y="84"/>
                  </a:lnTo>
                  <a:lnTo>
                    <a:pt x="40" y="89"/>
                  </a:lnTo>
                  <a:lnTo>
                    <a:pt x="32" y="94"/>
                  </a:lnTo>
                  <a:lnTo>
                    <a:pt x="28" y="102"/>
                  </a:lnTo>
                  <a:lnTo>
                    <a:pt x="24" y="113"/>
                  </a:lnTo>
                  <a:lnTo>
                    <a:pt x="22" y="125"/>
                  </a:lnTo>
                  <a:lnTo>
                    <a:pt x="19" y="137"/>
                  </a:lnTo>
                  <a:lnTo>
                    <a:pt x="15" y="148"/>
                  </a:lnTo>
                  <a:lnTo>
                    <a:pt x="6" y="165"/>
                  </a:lnTo>
                  <a:lnTo>
                    <a:pt x="1" y="178"/>
                  </a:lnTo>
                  <a:lnTo>
                    <a:pt x="0" y="192"/>
                  </a:lnTo>
                  <a:lnTo>
                    <a:pt x="2" y="202"/>
                  </a:lnTo>
                  <a:lnTo>
                    <a:pt x="8" y="211"/>
                  </a:lnTo>
                  <a:lnTo>
                    <a:pt x="15" y="218"/>
                  </a:lnTo>
                  <a:lnTo>
                    <a:pt x="34" y="228"/>
                  </a:lnTo>
                  <a:lnTo>
                    <a:pt x="53" y="237"/>
                  </a:lnTo>
                  <a:lnTo>
                    <a:pt x="67" y="247"/>
                  </a:lnTo>
                  <a:lnTo>
                    <a:pt x="76" y="255"/>
                  </a:lnTo>
                  <a:lnTo>
                    <a:pt x="84" y="266"/>
                  </a:lnTo>
                  <a:lnTo>
                    <a:pt x="94" y="287"/>
                  </a:lnTo>
                  <a:lnTo>
                    <a:pt x="102" y="298"/>
                  </a:lnTo>
                  <a:lnTo>
                    <a:pt x="111" y="305"/>
                  </a:lnTo>
                  <a:lnTo>
                    <a:pt x="123" y="309"/>
                  </a:lnTo>
                  <a:lnTo>
                    <a:pt x="140" y="310"/>
                  </a:lnTo>
                  <a:lnTo>
                    <a:pt x="159" y="309"/>
                  </a:lnTo>
                  <a:lnTo>
                    <a:pt x="180" y="305"/>
                  </a:lnTo>
                  <a:lnTo>
                    <a:pt x="202" y="296"/>
                  </a:lnTo>
                  <a:lnTo>
                    <a:pt x="210" y="294"/>
                  </a:lnTo>
                  <a:lnTo>
                    <a:pt x="224" y="289"/>
                  </a:lnTo>
                  <a:lnTo>
                    <a:pt x="239" y="285"/>
                  </a:lnTo>
                  <a:lnTo>
                    <a:pt x="250" y="279"/>
                  </a:lnTo>
                  <a:lnTo>
                    <a:pt x="268" y="270"/>
                  </a:lnTo>
                  <a:lnTo>
                    <a:pt x="279" y="265"/>
                  </a:lnTo>
                  <a:lnTo>
                    <a:pt x="294" y="263"/>
                  </a:lnTo>
                  <a:lnTo>
                    <a:pt x="301" y="263"/>
                  </a:lnTo>
                  <a:lnTo>
                    <a:pt x="317" y="263"/>
                  </a:lnTo>
                  <a:lnTo>
                    <a:pt x="336" y="265"/>
                  </a:lnTo>
                  <a:lnTo>
                    <a:pt x="343" y="265"/>
                  </a:lnTo>
                  <a:lnTo>
                    <a:pt x="366" y="267"/>
                  </a:lnTo>
                  <a:lnTo>
                    <a:pt x="394" y="266"/>
                  </a:lnTo>
                  <a:lnTo>
                    <a:pt x="406" y="265"/>
                  </a:lnTo>
                  <a:lnTo>
                    <a:pt x="417" y="261"/>
                  </a:lnTo>
                  <a:lnTo>
                    <a:pt x="427" y="254"/>
                  </a:lnTo>
                  <a:lnTo>
                    <a:pt x="436" y="250"/>
                  </a:lnTo>
                  <a:lnTo>
                    <a:pt x="446" y="247"/>
                  </a:lnTo>
                  <a:lnTo>
                    <a:pt x="451" y="245"/>
                  </a:lnTo>
                  <a:lnTo>
                    <a:pt x="458" y="244"/>
                  </a:lnTo>
                  <a:lnTo>
                    <a:pt x="464" y="242"/>
                  </a:lnTo>
                  <a:lnTo>
                    <a:pt x="471" y="239"/>
                  </a:lnTo>
                  <a:lnTo>
                    <a:pt x="476" y="233"/>
                  </a:lnTo>
                  <a:lnTo>
                    <a:pt x="478" y="229"/>
                  </a:lnTo>
                  <a:lnTo>
                    <a:pt x="464" y="220"/>
                  </a:lnTo>
                  <a:lnTo>
                    <a:pt x="451" y="209"/>
                  </a:lnTo>
                  <a:lnTo>
                    <a:pt x="434" y="193"/>
                  </a:lnTo>
                  <a:lnTo>
                    <a:pt x="416" y="178"/>
                  </a:lnTo>
                  <a:lnTo>
                    <a:pt x="396" y="168"/>
                  </a:lnTo>
                  <a:lnTo>
                    <a:pt x="373" y="159"/>
                  </a:lnTo>
                  <a:lnTo>
                    <a:pt x="351" y="149"/>
                  </a:lnTo>
                  <a:lnTo>
                    <a:pt x="335" y="139"/>
                  </a:lnTo>
                  <a:lnTo>
                    <a:pt x="324" y="125"/>
                  </a:lnTo>
                  <a:lnTo>
                    <a:pt x="315" y="108"/>
                  </a:lnTo>
                  <a:lnTo>
                    <a:pt x="310" y="85"/>
                  </a:lnTo>
                  <a:lnTo>
                    <a:pt x="311" y="59"/>
                  </a:lnTo>
                  <a:lnTo>
                    <a:pt x="314" y="36"/>
                  </a:lnTo>
                  <a:lnTo>
                    <a:pt x="322" y="15"/>
                  </a:lnTo>
                  <a:close/>
                </a:path>
              </a:pathLst>
            </a:custGeom>
            <a:solidFill>
              <a:srgbClr val="00C000"/>
            </a:solidFill>
            <a:ln w="0">
              <a:solidFill>
                <a:srgbClr val="000000"/>
              </a:solidFill>
              <a:round/>
              <a:headEnd/>
              <a:tailEnd/>
            </a:ln>
          </p:spPr>
          <p:txBody>
            <a:bodyPr/>
            <a:lstStyle/>
            <a:p>
              <a:endParaRPr lang="ru-RU"/>
            </a:p>
          </p:txBody>
        </p:sp>
        <p:sp>
          <p:nvSpPr>
            <p:cNvPr id="26268" name="Freeform 72"/>
            <p:cNvSpPr>
              <a:spLocks/>
            </p:cNvSpPr>
            <p:nvPr/>
          </p:nvSpPr>
          <p:spPr bwMode="auto">
            <a:xfrm>
              <a:off x="1217" y="1272"/>
              <a:ext cx="55" cy="33"/>
            </a:xfrm>
            <a:custGeom>
              <a:avLst/>
              <a:gdLst>
                <a:gd name="T0" fmla="*/ 55 w 165"/>
                <a:gd name="T1" fmla="*/ 5 h 100"/>
                <a:gd name="T2" fmla="*/ 53 w 165"/>
                <a:gd name="T3" fmla="*/ 6 h 100"/>
                <a:gd name="T4" fmla="*/ 48 w 165"/>
                <a:gd name="T5" fmla="*/ 6 h 100"/>
                <a:gd name="T6" fmla="*/ 45 w 165"/>
                <a:gd name="T7" fmla="*/ 8 h 100"/>
                <a:gd name="T8" fmla="*/ 39 w 165"/>
                <a:gd name="T9" fmla="*/ 12 h 100"/>
                <a:gd name="T10" fmla="*/ 31 w 165"/>
                <a:gd name="T11" fmla="*/ 19 h 100"/>
                <a:gd name="T12" fmla="*/ 24 w 165"/>
                <a:gd name="T13" fmla="*/ 26 h 100"/>
                <a:gd name="T14" fmla="*/ 18 w 165"/>
                <a:gd name="T15" fmla="*/ 30 h 100"/>
                <a:gd name="T16" fmla="*/ 13 w 165"/>
                <a:gd name="T17" fmla="*/ 32 h 100"/>
                <a:gd name="T18" fmla="*/ 13 w 165"/>
                <a:gd name="T19" fmla="*/ 32 h 100"/>
                <a:gd name="T20" fmla="*/ 11 w 165"/>
                <a:gd name="T21" fmla="*/ 33 h 100"/>
                <a:gd name="T22" fmla="*/ 11 w 165"/>
                <a:gd name="T23" fmla="*/ 33 h 100"/>
                <a:gd name="T24" fmla="*/ 8 w 165"/>
                <a:gd name="T25" fmla="*/ 33 h 100"/>
                <a:gd name="T26" fmla="*/ 5 w 165"/>
                <a:gd name="T27" fmla="*/ 32 h 100"/>
                <a:gd name="T28" fmla="*/ 3 w 165"/>
                <a:gd name="T29" fmla="*/ 31 h 100"/>
                <a:gd name="T30" fmla="*/ 0 w 165"/>
                <a:gd name="T31" fmla="*/ 30 h 100"/>
                <a:gd name="T32" fmla="*/ 0 w 165"/>
                <a:gd name="T33" fmla="*/ 29 h 100"/>
                <a:gd name="T34" fmla="*/ 1 w 165"/>
                <a:gd name="T35" fmla="*/ 22 h 100"/>
                <a:gd name="T36" fmla="*/ 2 w 165"/>
                <a:gd name="T37" fmla="*/ 18 h 100"/>
                <a:gd name="T38" fmla="*/ 3 w 165"/>
                <a:gd name="T39" fmla="*/ 14 h 100"/>
                <a:gd name="T40" fmla="*/ 5 w 165"/>
                <a:gd name="T41" fmla="*/ 12 h 100"/>
                <a:gd name="T42" fmla="*/ 9 w 165"/>
                <a:gd name="T43" fmla="*/ 10 h 100"/>
                <a:gd name="T44" fmla="*/ 14 w 165"/>
                <a:gd name="T45" fmla="*/ 8 h 100"/>
                <a:gd name="T46" fmla="*/ 19 w 165"/>
                <a:gd name="T47" fmla="*/ 6 h 100"/>
                <a:gd name="T48" fmla="*/ 25 w 165"/>
                <a:gd name="T49" fmla="*/ 3 h 100"/>
                <a:gd name="T50" fmla="*/ 29 w 165"/>
                <a:gd name="T51" fmla="*/ 1 h 100"/>
                <a:gd name="T52" fmla="*/ 34 w 165"/>
                <a:gd name="T53" fmla="*/ 0 h 100"/>
                <a:gd name="T54" fmla="*/ 40 w 165"/>
                <a:gd name="T55" fmla="*/ 0 h 100"/>
                <a:gd name="T56" fmla="*/ 45 w 165"/>
                <a:gd name="T57" fmla="*/ 1 h 100"/>
                <a:gd name="T58" fmla="*/ 51 w 165"/>
                <a:gd name="T59" fmla="*/ 4 h 100"/>
                <a:gd name="T60" fmla="*/ 55 w 165"/>
                <a:gd name="T61" fmla="*/ 5 h 1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100"/>
                <a:gd name="T95" fmla="*/ 165 w 165"/>
                <a:gd name="T96" fmla="*/ 100 h 1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100">
                  <a:moveTo>
                    <a:pt x="165" y="14"/>
                  </a:moveTo>
                  <a:lnTo>
                    <a:pt x="158" y="17"/>
                  </a:lnTo>
                  <a:lnTo>
                    <a:pt x="145" y="19"/>
                  </a:lnTo>
                  <a:lnTo>
                    <a:pt x="134" y="25"/>
                  </a:lnTo>
                  <a:lnTo>
                    <a:pt x="116" y="37"/>
                  </a:lnTo>
                  <a:lnTo>
                    <a:pt x="93" y="58"/>
                  </a:lnTo>
                  <a:lnTo>
                    <a:pt x="72" y="78"/>
                  </a:lnTo>
                  <a:lnTo>
                    <a:pt x="54" y="92"/>
                  </a:lnTo>
                  <a:lnTo>
                    <a:pt x="39" y="98"/>
                  </a:lnTo>
                  <a:lnTo>
                    <a:pt x="32" y="100"/>
                  </a:lnTo>
                  <a:lnTo>
                    <a:pt x="25" y="99"/>
                  </a:lnTo>
                  <a:lnTo>
                    <a:pt x="16" y="98"/>
                  </a:lnTo>
                  <a:lnTo>
                    <a:pt x="10" y="94"/>
                  </a:lnTo>
                  <a:lnTo>
                    <a:pt x="0" y="91"/>
                  </a:lnTo>
                  <a:lnTo>
                    <a:pt x="0" y="88"/>
                  </a:lnTo>
                  <a:lnTo>
                    <a:pt x="2" y="66"/>
                  </a:lnTo>
                  <a:lnTo>
                    <a:pt x="5" y="54"/>
                  </a:lnTo>
                  <a:lnTo>
                    <a:pt x="10" y="43"/>
                  </a:lnTo>
                  <a:lnTo>
                    <a:pt x="16" y="35"/>
                  </a:lnTo>
                  <a:lnTo>
                    <a:pt x="27" y="31"/>
                  </a:lnTo>
                  <a:lnTo>
                    <a:pt x="41" y="25"/>
                  </a:lnTo>
                  <a:lnTo>
                    <a:pt x="57" y="18"/>
                  </a:lnTo>
                  <a:lnTo>
                    <a:pt x="75" y="10"/>
                  </a:lnTo>
                  <a:lnTo>
                    <a:pt x="87" y="3"/>
                  </a:lnTo>
                  <a:lnTo>
                    <a:pt x="102" y="0"/>
                  </a:lnTo>
                  <a:lnTo>
                    <a:pt x="120" y="0"/>
                  </a:lnTo>
                  <a:lnTo>
                    <a:pt x="134" y="4"/>
                  </a:lnTo>
                  <a:lnTo>
                    <a:pt x="152" y="11"/>
                  </a:lnTo>
                  <a:lnTo>
                    <a:pt x="165" y="14"/>
                  </a:lnTo>
                  <a:close/>
                </a:path>
              </a:pathLst>
            </a:custGeom>
            <a:solidFill>
              <a:srgbClr val="00C000"/>
            </a:solidFill>
            <a:ln w="0">
              <a:solidFill>
                <a:srgbClr val="000000"/>
              </a:solidFill>
              <a:round/>
              <a:headEnd/>
              <a:tailEnd/>
            </a:ln>
          </p:spPr>
          <p:txBody>
            <a:bodyPr/>
            <a:lstStyle/>
            <a:p>
              <a:endParaRPr lang="ru-RU"/>
            </a:p>
          </p:txBody>
        </p:sp>
        <p:sp>
          <p:nvSpPr>
            <p:cNvPr id="26269" name="Freeform 73"/>
            <p:cNvSpPr>
              <a:spLocks/>
            </p:cNvSpPr>
            <p:nvPr/>
          </p:nvSpPr>
          <p:spPr bwMode="auto">
            <a:xfrm>
              <a:off x="1008" y="1200"/>
              <a:ext cx="56" cy="71"/>
            </a:xfrm>
            <a:custGeom>
              <a:avLst/>
              <a:gdLst>
                <a:gd name="T0" fmla="*/ 56 w 166"/>
                <a:gd name="T1" fmla="*/ 71 h 213"/>
                <a:gd name="T2" fmla="*/ 52 w 166"/>
                <a:gd name="T3" fmla="*/ 68 h 213"/>
                <a:gd name="T4" fmla="*/ 48 w 166"/>
                <a:gd name="T5" fmla="*/ 64 h 213"/>
                <a:gd name="T6" fmla="*/ 41 w 166"/>
                <a:gd name="T7" fmla="*/ 59 h 213"/>
                <a:gd name="T8" fmla="*/ 35 w 166"/>
                <a:gd name="T9" fmla="*/ 54 h 213"/>
                <a:gd name="T10" fmla="*/ 29 w 166"/>
                <a:gd name="T11" fmla="*/ 51 h 213"/>
                <a:gd name="T12" fmla="*/ 21 w 166"/>
                <a:gd name="T13" fmla="*/ 48 h 213"/>
                <a:gd name="T14" fmla="*/ 14 w 166"/>
                <a:gd name="T15" fmla="*/ 44 h 213"/>
                <a:gd name="T16" fmla="*/ 8 w 166"/>
                <a:gd name="T17" fmla="*/ 41 h 213"/>
                <a:gd name="T18" fmla="*/ 5 w 166"/>
                <a:gd name="T19" fmla="*/ 36 h 213"/>
                <a:gd name="T20" fmla="*/ 2 w 166"/>
                <a:gd name="T21" fmla="*/ 31 h 213"/>
                <a:gd name="T22" fmla="*/ 0 w 166"/>
                <a:gd name="T23" fmla="*/ 23 h 213"/>
                <a:gd name="T24" fmla="*/ 0 w 166"/>
                <a:gd name="T25" fmla="*/ 15 h 213"/>
                <a:gd name="T26" fmla="*/ 1 w 166"/>
                <a:gd name="T27" fmla="*/ 7 h 213"/>
                <a:gd name="T28" fmla="*/ 4 w 166"/>
                <a:gd name="T29" fmla="*/ 0 h 2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6"/>
                <a:gd name="T46" fmla="*/ 0 h 213"/>
                <a:gd name="T47" fmla="*/ 166 w 166"/>
                <a:gd name="T48" fmla="*/ 213 h 2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6" h="213">
                  <a:moveTo>
                    <a:pt x="166" y="213"/>
                  </a:moveTo>
                  <a:lnTo>
                    <a:pt x="153" y="204"/>
                  </a:lnTo>
                  <a:lnTo>
                    <a:pt x="141" y="193"/>
                  </a:lnTo>
                  <a:lnTo>
                    <a:pt x="123" y="177"/>
                  </a:lnTo>
                  <a:lnTo>
                    <a:pt x="105" y="162"/>
                  </a:lnTo>
                  <a:lnTo>
                    <a:pt x="86" y="152"/>
                  </a:lnTo>
                  <a:lnTo>
                    <a:pt x="63" y="143"/>
                  </a:lnTo>
                  <a:lnTo>
                    <a:pt x="41" y="133"/>
                  </a:lnTo>
                  <a:lnTo>
                    <a:pt x="25" y="123"/>
                  </a:lnTo>
                  <a:lnTo>
                    <a:pt x="14" y="109"/>
                  </a:lnTo>
                  <a:lnTo>
                    <a:pt x="5" y="93"/>
                  </a:lnTo>
                  <a:lnTo>
                    <a:pt x="0" y="70"/>
                  </a:lnTo>
                  <a:lnTo>
                    <a:pt x="1" y="44"/>
                  </a:lnTo>
                  <a:lnTo>
                    <a:pt x="4" y="21"/>
                  </a:lnTo>
                  <a:lnTo>
                    <a:pt x="12" y="0"/>
                  </a:lnTo>
                </a:path>
              </a:pathLst>
            </a:custGeom>
            <a:noFill/>
            <a:ln w="0">
              <a:solidFill>
                <a:srgbClr val="000000"/>
              </a:solidFill>
              <a:round/>
              <a:headEnd/>
              <a:tailEnd/>
            </a:ln>
          </p:spPr>
          <p:txBody>
            <a:bodyPr/>
            <a:lstStyle/>
            <a:p>
              <a:endParaRPr lang="ru-RU"/>
            </a:p>
          </p:txBody>
        </p:sp>
        <p:sp>
          <p:nvSpPr>
            <p:cNvPr id="26270" name="Freeform 74"/>
            <p:cNvSpPr>
              <a:spLocks/>
            </p:cNvSpPr>
            <p:nvPr/>
          </p:nvSpPr>
          <p:spPr bwMode="auto">
            <a:xfrm>
              <a:off x="4077" y="1404"/>
              <a:ext cx="116" cy="105"/>
            </a:xfrm>
            <a:custGeom>
              <a:avLst/>
              <a:gdLst>
                <a:gd name="T0" fmla="*/ 82 w 348"/>
                <a:gd name="T1" fmla="*/ 93 h 315"/>
                <a:gd name="T2" fmla="*/ 66 w 348"/>
                <a:gd name="T3" fmla="*/ 83 h 315"/>
                <a:gd name="T4" fmla="*/ 58 w 348"/>
                <a:gd name="T5" fmla="*/ 73 h 315"/>
                <a:gd name="T6" fmla="*/ 56 w 348"/>
                <a:gd name="T7" fmla="*/ 60 h 315"/>
                <a:gd name="T8" fmla="*/ 42 w 348"/>
                <a:gd name="T9" fmla="*/ 50 h 315"/>
                <a:gd name="T10" fmla="*/ 22 w 348"/>
                <a:gd name="T11" fmla="*/ 41 h 315"/>
                <a:gd name="T12" fmla="*/ 14 w 348"/>
                <a:gd name="T13" fmla="*/ 27 h 315"/>
                <a:gd name="T14" fmla="*/ 5 w 348"/>
                <a:gd name="T15" fmla="*/ 11 h 315"/>
                <a:gd name="T16" fmla="*/ 5 w 348"/>
                <a:gd name="T17" fmla="*/ 6 h 315"/>
                <a:gd name="T18" fmla="*/ 13 w 348"/>
                <a:gd name="T19" fmla="*/ 16 h 315"/>
                <a:gd name="T20" fmla="*/ 21 w 348"/>
                <a:gd name="T21" fmla="*/ 33 h 315"/>
                <a:gd name="T22" fmla="*/ 28 w 348"/>
                <a:gd name="T23" fmla="*/ 33 h 315"/>
                <a:gd name="T24" fmla="*/ 35 w 348"/>
                <a:gd name="T25" fmla="*/ 21 h 315"/>
                <a:gd name="T26" fmla="*/ 38 w 348"/>
                <a:gd name="T27" fmla="*/ 7 h 315"/>
                <a:gd name="T28" fmla="*/ 37 w 348"/>
                <a:gd name="T29" fmla="*/ 1 h 315"/>
                <a:gd name="T30" fmla="*/ 41 w 348"/>
                <a:gd name="T31" fmla="*/ 3 h 315"/>
                <a:gd name="T32" fmla="*/ 40 w 348"/>
                <a:gd name="T33" fmla="*/ 11 h 315"/>
                <a:gd name="T34" fmla="*/ 37 w 348"/>
                <a:gd name="T35" fmla="*/ 26 h 315"/>
                <a:gd name="T36" fmla="*/ 33 w 348"/>
                <a:gd name="T37" fmla="*/ 36 h 315"/>
                <a:gd name="T38" fmla="*/ 40 w 348"/>
                <a:gd name="T39" fmla="*/ 39 h 315"/>
                <a:gd name="T40" fmla="*/ 51 w 348"/>
                <a:gd name="T41" fmla="*/ 40 h 315"/>
                <a:gd name="T42" fmla="*/ 61 w 348"/>
                <a:gd name="T43" fmla="*/ 46 h 315"/>
                <a:gd name="T44" fmla="*/ 67 w 348"/>
                <a:gd name="T45" fmla="*/ 43 h 315"/>
                <a:gd name="T46" fmla="*/ 75 w 348"/>
                <a:gd name="T47" fmla="*/ 38 h 315"/>
                <a:gd name="T48" fmla="*/ 83 w 348"/>
                <a:gd name="T49" fmla="*/ 30 h 315"/>
                <a:gd name="T50" fmla="*/ 87 w 348"/>
                <a:gd name="T51" fmla="*/ 28 h 315"/>
                <a:gd name="T52" fmla="*/ 82 w 348"/>
                <a:gd name="T53" fmla="*/ 37 h 315"/>
                <a:gd name="T54" fmla="*/ 71 w 348"/>
                <a:gd name="T55" fmla="*/ 44 h 315"/>
                <a:gd name="T56" fmla="*/ 70 w 348"/>
                <a:gd name="T57" fmla="*/ 49 h 315"/>
                <a:gd name="T58" fmla="*/ 82 w 348"/>
                <a:gd name="T59" fmla="*/ 52 h 315"/>
                <a:gd name="T60" fmla="*/ 89 w 348"/>
                <a:gd name="T61" fmla="*/ 59 h 315"/>
                <a:gd name="T62" fmla="*/ 91 w 348"/>
                <a:gd name="T63" fmla="*/ 54 h 315"/>
                <a:gd name="T64" fmla="*/ 97 w 348"/>
                <a:gd name="T65" fmla="*/ 43 h 315"/>
                <a:gd name="T66" fmla="*/ 98 w 348"/>
                <a:gd name="T67" fmla="*/ 25 h 315"/>
                <a:gd name="T68" fmla="*/ 96 w 348"/>
                <a:gd name="T69" fmla="*/ 12 h 315"/>
                <a:gd name="T70" fmla="*/ 97 w 348"/>
                <a:gd name="T71" fmla="*/ 7 h 315"/>
                <a:gd name="T72" fmla="*/ 100 w 348"/>
                <a:gd name="T73" fmla="*/ 13 h 315"/>
                <a:gd name="T74" fmla="*/ 101 w 348"/>
                <a:gd name="T75" fmla="*/ 24 h 315"/>
                <a:gd name="T76" fmla="*/ 102 w 348"/>
                <a:gd name="T77" fmla="*/ 38 h 315"/>
                <a:gd name="T78" fmla="*/ 106 w 348"/>
                <a:gd name="T79" fmla="*/ 44 h 315"/>
                <a:gd name="T80" fmla="*/ 110 w 348"/>
                <a:gd name="T81" fmla="*/ 31 h 315"/>
                <a:gd name="T82" fmla="*/ 110 w 348"/>
                <a:gd name="T83" fmla="*/ 20 h 315"/>
                <a:gd name="T84" fmla="*/ 114 w 348"/>
                <a:gd name="T85" fmla="*/ 11 h 315"/>
                <a:gd name="T86" fmla="*/ 115 w 348"/>
                <a:gd name="T87" fmla="*/ 21 h 315"/>
                <a:gd name="T88" fmla="*/ 115 w 348"/>
                <a:gd name="T89" fmla="*/ 39 h 315"/>
                <a:gd name="T90" fmla="*/ 109 w 348"/>
                <a:gd name="T91" fmla="*/ 57 h 315"/>
                <a:gd name="T92" fmla="*/ 108 w 348"/>
                <a:gd name="T93" fmla="*/ 77 h 315"/>
                <a:gd name="T94" fmla="*/ 115 w 348"/>
                <a:gd name="T95" fmla="*/ 90 h 3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8"/>
                <a:gd name="T145" fmla="*/ 0 h 315"/>
                <a:gd name="T146" fmla="*/ 348 w 348"/>
                <a:gd name="T147" fmla="*/ 315 h 3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8" h="315">
                  <a:moveTo>
                    <a:pt x="258" y="315"/>
                  </a:moveTo>
                  <a:lnTo>
                    <a:pt x="254" y="290"/>
                  </a:lnTo>
                  <a:lnTo>
                    <a:pt x="246" y="278"/>
                  </a:lnTo>
                  <a:lnTo>
                    <a:pt x="233" y="267"/>
                  </a:lnTo>
                  <a:lnTo>
                    <a:pt x="215" y="258"/>
                  </a:lnTo>
                  <a:lnTo>
                    <a:pt x="199" y="249"/>
                  </a:lnTo>
                  <a:lnTo>
                    <a:pt x="184" y="240"/>
                  </a:lnTo>
                  <a:lnTo>
                    <a:pt x="178" y="232"/>
                  </a:lnTo>
                  <a:lnTo>
                    <a:pt x="175" y="220"/>
                  </a:lnTo>
                  <a:lnTo>
                    <a:pt x="174" y="200"/>
                  </a:lnTo>
                  <a:lnTo>
                    <a:pt x="171" y="190"/>
                  </a:lnTo>
                  <a:lnTo>
                    <a:pt x="168" y="180"/>
                  </a:lnTo>
                  <a:lnTo>
                    <a:pt x="159" y="169"/>
                  </a:lnTo>
                  <a:lnTo>
                    <a:pt x="144" y="158"/>
                  </a:lnTo>
                  <a:lnTo>
                    <a:pt x="127" y="151"/>
                  </a:lnTo>
                  <a:lnTo>
                    <a:pt x="107" y="142"/>
                  </a:lnTo>
                  <a:lnTo>
                    <a:pt x="86" y="133"/>
                  </a:lnTo>
                  <a:lnTo>
                    <a:pt x="67" y="123"/>
                  </a:lnTo>
                  <a:lnTo>
                    <a:pt x="57" y="112"/>
                  </a:lnTo>
                  <a:lnTo>
                    <a:pt x="48" y="100"/>
                  </a:lnTo>
                  <a:lnTo>
                    <a:pt x="41" y="81"/>
                  </a:lnTo>
                  <a:lnTo>
                    <a:pt x="32" y="58"/>
                  </a:lnTo>
                  <a:lnTo>
                    <a:pt x="24" y="42"/>
                  </a:lnTo>
                  <a:lnTo>
                    <a:pt x="16" y="32"/>
                  </a:lnTo>
                  <a:lnTo>
                    <a:pt x="7" y="23"/>
                  </a:lnTo>
                  <a:lnTo>
                    <a:pt x="0" y="19"/>
                  </a:lnTo>
                  <a:lnTo>
                    <a:pt x="14" y="17"/>
                  </a:lnTo>
                  <a:lnTo>
                    <a:pt x="22" y="23"/>
                  </a:lnTo>
                  <a:lnTo>
                    <a:pt x="31" y="34"/>
                  </a:lnTo>
                  <a:lnTo>
                    <a:pt x="39" y="47"/>
                  </a:lnTo>
                  <a:lnTo>
                    <a:pt x="45" y="66"/>
                  </a:lnTo>
                  <a:lnTo>
                    <a:pt x="54" y="84"/>
                  </a:lnTo>
                  <a:lnTo>
                    <a:pt x="62" y="98"/>
                  </a:lnTo>
                  <a:lnTo>
                    <a:pt x="74" y="108"/>
                  </a:lnTo>
                  <a:lnTo>
                    <a:pt x="82" y="112"/>
                  </a:lnTo>
                  <a:lnTo>
                    <a:pt x="85" y="99"/>
                  </a:lnTo>
                  <a:lnTo>
                    <a:pt x="90" y="88"/>
                  </a:lnTo>
                  <a:lnTo>
                    <a:pt x="98" y="75"/>
                  </a:lnTo>
                  <a:lnTo>
                    <a:pt x="104" y="63"/>
                  </a:lnTo>
                  <a:lnTo>
                    <a:pt x="109" y="49"/>
                  </a:lnTo>
                  <a:lnTo>
                    <a:pt x="111" y="34"/>
                  </a:lnTo>
                  <a:lnTo>
                    <a:pt x="115" y="21"/>
                  </a:lnTo>
                  <a:lnTo>
                    <a:pt x="116" y="15"/>
                  </a:lnTo>
                  <a:lnTo>
                    <a:pt x="115" y="8"/>
                  </a:lnTo>
                  <a:lnTo>
                    <a:pt x="112" y="2"/>
                  </a:lnTo>
                  <a:lnTo>
                    <a:pt x="120" y="0"/>
                  </a:lnTo>
                  <a:lnTo>
                    <a:pt x="124" y="8"/>
                  </a:lnTo>
                  <a:lnTo>
                    <a:pt x="124" y="15"/>
                  </a:lnTo>
                  <a:lnTo>
                    <a:pt x="124" y="21"/>
                  </a:lnTo>
                  <a:lnTo>
                    <a:pt x="121" y="34"/>
                  </a:lnTo>
                  <a:lnTo>
                    <a:pt x="119" y="51"/>
                  </a:lnTo>
                  <a:lnTo>
                    <a:pt x="115" y="66"/>
                  </a:lnTo>
                  <a:lnTo>
                    <a:pt x="110" y="79"/>
                  </a:lnTo>
                  <a:lnTo>
                    <a:pt x="103" y="91"/>
                  </a:lnTo>
                  <a:lnTo>
                    <a:pt x="99" y="102"/>
                  </a:lnTo>
                  <a:lnTo>
                    <a:pt x="99" y="108"/>
                  </a:lnTo>
                  <a:lnTo>
                    <a:pt x="101" y="111"/>
                  </a:lnTo>
                  <a:lnTo>
                    <a:pt x="107" y="114"/>
                  </a:lnTo>
                  <a:lnTo>
                    <a:pt x="119" y="117"/>
                  </a:lnTo>
                  <a:lnTo>
                    <a:pt x="132" y="115"/>
                  </a:lnTo>
                  <a:lnTo>
                    <a:pt x="145" y="117"/>
                  </a:lnTo>
                  <a:lnTo>
                    <a:pt x="153" y="119"/>
                  </a:lnTo>
                  <a:lnTo>
                    <a:pt x="161" y="124"/>
                  </a:lnTo>
                  <a:lnTo>
                    <a:pt x="170" y="131"/>
                  </a:lnTo>
                  <a:lnTo>
                    <a:pt x="182" y="137"/>
                  </a:lnTo>
                  <a:lnTo>
                    <a:pt x="195" y="145"/>
                  </a:lnTo>
                  <a:lnTo>
                    <a:pt x="197" y="136"/>
                  </a:lnTo>
                  <a:lnTo>
                    <a:pt x="200" y="129"/>
                  </a:lnTo>
                  <a:lnTo>
                    <a:pt x="206" y="123"/>
                  </a:lnTo>
                  <a:lnTo>
                    <a:pt x="215" y="117"/>
                  </a:lnTo>
                  <a:lnTo>
                    <a:pt x="225" y="113"/>
                  </a:lnTo>
                  <a:lnTo>
                    <a:pt x="236" y="108"/>
                  </a:lnTo>
                  <a:lnTo>
                    <a:pt x="245" y="99"/>
                  </a:lnTo>
                  <a:lnTo>
                    <a:pt x="250" y="90"/>
                  </a:lnTo>
                  <a:lnTo>
                    <a:pt x="254" y="81"/>
                  </a:lnTo>
                  <a:lnTo>
                    <a:pt x="261" y="84"/>
                  </a:lnTo>
                  <a:lnTo>
                    <a:pt x="258" y="91"/>
                  </a:lnTo>
                  <a:lnTo>
                    <a:pt x="253" y="103"/>
                  </a:lnTo>
                  <a:lnTo>
                    <a:pt x="245" y="112"/>
                  </a:lnTo>
                  <a:lnTo>
                    <a:pt x="233" y="120"/>
                  </a:lnTo>
                  <a:lnTo>
                    <a:pt x="220" y="126"/>
                  </a:lnTo>
                  <a:lnTo>
                    <a:pt x="213" y="132"/>
                  </a:lnTo>
                  <a:lnTo>
                    <a:pt x="206" y="142"/>
                  </a:lnTo>
                  <a:lnTo>
                    <a:pt x="206" y="144"/>
                  </a:lnTo>
                  <a:lnTo>
                    <a:pt x="209" y="147"/>
                  </a:lnTo>
                  <a:lnTo>
                    <a:pt x="220" y="151"/>
                  </a:lnTo>
                  <a:lnTo>
                    <a:pt x="235" y="153"/>
                  </a:lnTo>
                  <a:lnTo>
                    <a:pt x="247" y="157"/>
                  </a:lnTo>
                  <a:lnTo>
                    <a:pt x="256" y="160"/>
                  </a:lnTo>
                  <a:lnTo>
                    <a:pt x="262" y="168"/>
                  </a:lnTo>
                  <a:lnTo>
                    <a:pt x="267" y="177"/>
                  </a:lnTo>
                  <a:lnTo>
                    <a:pt x="270" y="191"/>
                  </a:lnTo>
                  <a:lnTo>
                    <a:pt x="271" y="167"/>
                  </a:lnTo>
                  <a:lnTo>
                    <a:pt x="272" y="162"/>
                  </a:lnTo>
                  <a:lnTo>
                    <a:pt x="274" y="156"/>
                  </a:lnTo>
                  <a:lnTo>
                    <a:pt x="282" y="146"/>
                  </a:lnTo>
                  <a:lnTo>
                    <a:pt x="290" y="130"/>
                  </a:lnTo>
                  <a:lnTo>
                    <a:pt x="295" y="110"/>
                  </a:lnTo>
                  <a:lnTo>
                    <a:pt x="295" y="90"/>
                  </a:lnTo>
                  <a:lnTo>
                    <a:pt x="294" y="74"/>
                  </a:lnTo>
                  <a:lnTo>
                    <a:pt x="294" y="70"/>
                  </a:lnTo>
                  <a:lnTo>
                    <a:pt x="292" y="50"/>
                  </a:lnTo>
                  <a:lnTo>
                    <a:pt x="289" y="36"/>
                  </a:lnTo>
                  <a:lnTo>
                    <a:pt x="284" y="25"/>
                  </a:lnTo>
                  <a:lnTo>
                    <a:pt x="278" y="17"/>
                  </a:lnTo>
                  <a:lnTo>
                    <a:pt x="290" y="21"/>
                  </a:lnTo>
                  <a:lnTo>
                    <a:pt x="294" y="29"/>
                  </a:lnTo>
                  <a:lnTo>
                    <a:pt x="300" y="40"/>
                  </a:lnTo>
                  <a:lnTo>
                    <a:pt x="302" y="54"/>
                  </a:lnTo>
                  <a:lnTo>
                    <a:pt x="304" y="72"/>
                  </a:lnTo>
                  <a:lnTo>
                    <a:pt x="304" y="81"/>
                  </a:lnTo>
                  <a:lnTo>
                    <a:pt x="306" y="98"/>
                  </a:lnTo>
                  <a:lnTo>
                    <a:pt x="306" y="113"/>
                  </a:lnTo>
                  <a:lnTo>
                    <a:pt x="307" y="125"/>
                  </a:lnTo>
                  <a:lnTo>
                    <a:pt x="311" y="142"/>
                  </a:lnTo>
                  <a:lnTo>
                    <a:pt x="319" y="131"/>
                  </a:lnTo>
                  <a:lnTo>
                    <a:pt x="325" y="119"/>
                  </a:lnTo>
                  <a:lnTo>
                    <a:pt x="329" y="108"/>
                  </a:lnTo>
                  <a:lnTo>
                    <a:pt x="331" y="92"/>
                  </a:lnTo>
                  <a:lnTo>
                    <a:pt x="331" y="78"/>
                  </a:lnTo>
                  <a:lnTo>
                    <a:pt x="331" y="66"/>
                  </a:lnTo>
                  <a:lnTo>
                    <a:pt x="330" y="60"/>
                  </a:lnTo>
                  <a:lnTo>
                    <a:pt x="328" y="43"/>
                  </a:lnTo>
                  <a:lnTo>
                    <a:pt x="326" y="34"/>
                  </a:lnTo>
                  <a:lnTo>
                    <a:pt x="342" y="34"/>
                  </a:lnTo>
                  <a:lnTo>
                    <a:pt x="344" y="47"/>
                  </a:lnTo>
                  <a:lnTo>
                    <a:pt x="346" y="63"/>
                  </a:lnTo>
                  <a:lnTo>
                    <a:pt x="348" y="79"/>
                  </a:lnTo>
                  <a:lnTo>
                    <a:pt x="348" y="96"/>
                  </a:lnTo>
                  <a:lnTo>
                    <a:pt x="346" y="117"/>
                  </a:lnTo>
                  <a:lnTo>
                    <a:pt x="340" y="134"/>
                  </a:lnTo>
                  <a:lnTo>
                    <a:pt x="331" y="154"/>
                  </a:lnTo>
                  <a:lnTo>
                    <a:pt x="326" y="170"/>
                  </a:lnTo>
                  <a:lnTo>
                    <a:pt x="323" y="188"/>
                  </a:lnTo>
                  <a:lnTo>
                    <a:pt x="322" y="207"/>
                  </a:lnTo>
                  <a:lnTo>
                    <a:pt x="324" y="230"/>
                  </a:lnTo>
                  <a:lnTo>
                    <a:pt x="328" y="246"/>
                  </a:lnTo>
                  <a:lnTo>
                    <a:pt x="336" y="263"/>
                  </a:lnTo>
                  <a:lnTo>
                    <a:pt x="345" y="271"/>
                  </a:lnTo>
                  <a:lnTo>
                    <a:pt x="258" y="315"/>
                  </a:lnTo>
                  <a:close/>
                </a:path>
              </a:pathLst>
            </a:custGeom>
            <a:solidFill>
              <a:srgbClr val="008080"/>
            </a:solidFill>
            <a:ln w="0">
              <a:solidFill>
                <a:srgbClr val="800000"/>
              </a:solidFill>
              <a:round/>
              <a:headEnd/>
              <a:tailEnd/>
            </a:ln>
          </p:spPr>
          <p:txBody>
            <a:bodyPr/>
            <a:lstStyle/>
            <a:p>
              <a:endParaRPr lang="ru-RU"/>
            </a:p>
          </p:txBody>
        </p:sp>
        <p:sp>
          <p:nvSpPr>
            <p:cNvPr id="26271" name="Freeform 75"/>
            <p:cNvSpPr>
              <a:spLocks/>
            </p:cNvSpPr>
            <p:nvPr/>
          </p:nvSpPr>
          <p:spPr bwMode="auto">
            <a:xfrm>
              <a:off x="4130" y="1494"/>
              <a:ext cx="102" cy="160"/>
            </a:xfrm>
            <a:custGeom>
              <a:avLst/>
              <a:gdLst>
                <a:gd name="T0" fmla="*/ 71 w 304"/>
                <a:gd name="T1" fmla="*/ 14 h 479"/>
                <a:gd name="T2" fmla="*/ 71 w 304"/>
                <a:gd name="T3" fmla="*/ 22 h 479"/>
                <a:gd name="T4" fmla="*/ 77 w 304"/>
                <a:gd name="T5" fmla="*/ 31 h 479"/>
                <a:gd name="T6" fmla="*/ 80 w 304"/>
                <a:gd name="T7" fmla="*/ 43 h 479"/>
                <a:gd name="T8" fmla="*/ 78 w 304"/>
                <a:gd name="T9" fmla="*/ 54 h 479"/>
                <a:gd name="T10" fmla="*/ 78 w 304"/>
                <a:gd name="T11" fmla="*/ 61 h 479"/>
                <a:gd name="T12" fmla="*/ 81 w 304"/>
                <a:gd name="T13" fmla="*/ 71 h 479"/>
                <a:gd name="T14" fmla="*/ 81 w 304"/>
                <a:gd name="T15" fmla="*/ 85 h 479"/>
                <a:gd name="T16" fmla="*/ 81 w 304"/>
                <a:gd name="T17" fmla="*/ 98 h 479"/>
                <a:gd name="T18" fmla="*/ 79 w 304"/>
                <a:gd name="T19" fmla="*/ 110 h 479"/>
                <a:gd name="T20" fmla="*/ 79 w 304"/>
                <a:gd name="T21" fmla="*/ 127 h 479"/>
                <a:gd name="T22" fmla="*/ 82 w 304"/>
                <a:gd name="T23" fmla="*/ 139 h 479"/>
                <a:gd name="T24" fmla="*/ 90 w 304"/>
                <a:gd name="T25" fmla="*/ 147 h 479"/>
                <a:gd name="T26" fmla="*/ 96 w 304"/>
                <a:gd name="T27" fmla="*/ 152 h 479"/>
                <a:gd name="T28" fmla="*/ 83 w 304"/>
                <a:gd name="T29" fmla="*/ 152 h 479"/>
                <a:gd name="T30" fmla="*/ 70 w 304"/>
                <a:gd name="T31" fmla="*/ 154 h 479"/>
                <a:gd name="T32" fmla="*/ 62 w 304"/>
                <a:gd name="T33" fmla="*/ 154 h 479"/>
                <a:gd name="T34" fmla="*/ 56 w 304"/>
                <a:gd name="T35" fmla="*/ 149 h 479"/>
                <a:gd name="T36" fmla="*/ 55 w 304"/>
                <a:gd name="T37" fmla="*/ 149 h 479"/>
                <a:gd name="T38" fmla="*/ 56 w 304"/>
                <a:gd name="T39" fmla="*/ 159 h 479"/>
                <a:gd name="T40" fmla="*/ 54 w 304"/>
                <a:gd name="T41" fmla="*/ 157 h 479"/>
                <a:gd name="T42" fmla="*/ 47 w 304"/>
                <a:gd name="T43" fmla="*/ 150 h 479"/>
                <a:gd name="T44" fmla="*/ 38 w 304"/>
                <a:gd name="T45" fmla="*/ 145 h 479"/>
                <a:gd name="T46" fmla="*/ 25 w 304"/>
                <a:gd name="T47" fmla="*/ 145 h 479"/>
                <a:gd name="T48" fmla="*/ 13 w 304"/>
                <a:gd name="T49" fmla="*/ 146 h 479"/>
                <a:gd name="T50" fmla="*/ 0 w 304"/>
                <a:gd name="T51" fmla="*/ 149 h 479"/>
                <a:gd name="T52" fmla="*/ 10 w 304"/>
                <a:gd name="T53" fmla="*/ 143 h 479"/>
                <a:gd name="T54" fmla="*/ 14 w 304"/>
                <a:gd name="T55" fmla="*/ 138 h 479"/>
                <a:gd name="T56" fmla="*/ 21 w 304"/>
                <a:gd name="T57" fmla="*/ 123 h 479"/>
                <a:gd name="T58" fmla="*/ 26 w 304"/>
                <a:gd name="T59" fmla="*/ 108 h 479"/>
                <a:gd name="T60" fmla="*/ 35 w 304"/>
                <a:gd name="T61" fmla="*/ 93 h 479"/>
                <a:gd name="T62" fmla="*/ 48 w 304"/>
                <a:gd name="T63" fmla="*/ 73 h 479"/>
                <a:gd name="T64" fmla="*/ 49 w 304"/>
                <a:gd name="T65" fmla="*/ 60 h 479"/>
                <a:gd name="T66" fmla="*/ 47 w 304"/>
                <a:gd name="T67" fmla="*/ 48 h 479"/>
                <a:gd name="T68" fmla="*/ 41 w 304"/>
                <a:gd name="T69" fmla="*/ 37 h 479"/>
                <a:gd name="T70" fmla="*/ 37 w 304"/>
                <a:gd name="T71" fmla="*/ 29 h 479"/>
                <a:gd name="T72" fmla="*/ 33 w 304"/>
                <a:gd name="T73" fmla="*/ 15 h 479"/>
                <a:gd name="T74" fmla="*/ 73 w 304"/>
                <a:gd name="T75" fmla="*/ 10 h 4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479"/>
                <a:gd name="T116" fmla="*/ 304 w 304"/>
                <a:gd name="T117" fmla="*/ 479 h 4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479">
                  <a:moveTo>
                    <a:pt x="217" y="29"/>
                  </a:moveTo>
                  <a:lnTo>
                    <a:pt x="211" y="42"/>
                  </a:lnTo>
                  <a:lnTo>
                    <a:pt x="210" y="55"/>
                  </a:lnTo>
                  <a:lnTo>
                    <a:pt x="213" y="67"/>
                  </a:lnTo>
                  <a:lnTo>
                    <a:pt x="221" y="79"/>
                  </a:lnTo>
                  <a:lnTo>
                    <a:pt x="230" y="94"/>
                  </a:lnTo>
                  <a:lnTo>
                    <a:pt x="236" y="110"/>
                  </a:lnTo>
                  <a:lnTo>
                    <a:pt x="239" y="129"/>
                  </a:lnTo>
                  <a:lnTo>
                    <a:pt x="237" y="146"/>
                  </a:lnTo>
                  <a:lnTo>
                    <a:pt x="233" y="163"/>
                  </a:lnTo>
                  <a:lnTo>
                    <a:pt x="230" y="175"/>
                  </a:lnTo>
                  <a:lnTo>
                    <a:pt x="231" y="184"/>
                  </a:lnTo>
                  <a:lnTo>
                    <a:pt x="236" y="199"/>
                  </a:lnTo>
                  <a:lnTo>
                    <a:pt x="240" y="213"/>
                  </a:lnTo>
                  <a:lnTo>
                    <a:pt x="242" y="231"/>
                  </a:lnTo>
                  <a:lnTo>
                    <a:pt x="241" y="255"/>
                  </a:lnTo>
                  <a:lnTo>
                    <a:pt x="242" y="275"/>
                  </a:lnTo>
                  <a:lnTo>
                    <a:pt x="242" y="292"/>
                  </a:lnTo>
                  <a:lnTo>
                    <a:pt x="237" y="313"/>
                  </a:lnTo>
                  <a:lnTo>
                    <a:pt x="235" y="330"/>
                  </a:lnTo>
                  <a:lnTo>
                    <a:pt x="233" y="350"/>
                  </a:lnTo>
                  <a:lnTo>
                    <a:pt x="234" y="380"/>
                  </a:lnTo>
                  <a:lnTo>
                    <a:pt x="239" y="400"/>
                  </a:lnTo>
                  <a:lnTo>
                    <a:pt x="244" y="416"/>
                  </a:lnTo>
                  <a:lnTo>
                    <a:pt x="255" y="428"/>
                  </a:lnTo>
                  <a:lnTo>
                    <a:pt x="269" y="439"/>
                  </a:lnTo>
                  <a:lnTo>
                    <a:pt x="304" y="458"/>
                  </a:lnTo>
                  <a:lnTo>
                    <a:pt x="286" y="454"/>
                  </a:lnTo>
                  <a:lnTo>
                    <a:pt x="267" y="451"/>
                  </a:lnTo>
                  <a:lnTo>
                    <a:pt x="246" y="454"/>
                  </a:lnTo>
                  <a:lnTo>
                    <a:pt x="226" y="458"/>
                  </a:lnTo>
                  <a:lnTo>
                    <a:pt x="209" y="462"/>
                  </a:lnTo>
                  <a:lnTo>
                    <a:pt x="195" y="465"/>
                  </a:lnTo>
                  <a:lnTo>
                    <a:pt x="184" y="462"/>
                  </a:lnTo>
                  <a:lnTo>
                    <a:pt x="175" y="456"/>
                  </a:lnTo>
                  <a:lnTo>
                    <a:pt x="167" y="446"/>
                  </a:lnTo>
                  <a:lnTo>
                    <a:pt x="158" y="426"/>
                  </a:lnTo>
                  <a:lnTo>
                    <a:pt x="163" y="446"/>
                  </a:lnTo>
                  <a:lnTo>
                    <a:pt x="164" y="459"/>
                  </a:lnTo>
                  <a:lnTo>
                    <a:pt x="167" y="476"/>
                  </a:lnTo>
                  <a:lnTo>
                    <a:pt x="167" y="479"/>
                  </a:lnTo>
                  <a:lnTo>
                    <a:pt x="160" y="471"/>
                  </a:lnTo>
                  <a:lnTo>
                    <a:pt x="151" y="459"/>
                  </a:lnTo>
                  <a:lnTo>
                    <a:pt x="141" y="448"/>
                  </a:lnTo>
                  <a:lnTo>
                    <a:pt x="127" y="438"/>
                  </a:lnTo>
                  <a:lnTo>
                    <a:pt x="112" y="434"/>
                  </a:lnTo>
                  <a:lnTo>
                    <a:pt x="93" y="433"/>
                  </a:lnTo>
                  <a:lnTo>
                    <a:pt x="74" y="433"/>
                  </a:lnTo>
                  <a:lnTo>
                    <a:pt x="54" y="435"/>
                  </a:lnTo>
                  <a:lnTo>
                    <a:pt x="38" y="438"/>
                  </a:lnTo>
                  <a:lnTo>
                    <a:pt x="17" y="442"/>
                  </a:lnTo>
                  <a:lnTo>
                    <a:pt x="0" y="446"/>
                  </a:lnTo>
                  <a:lnTo>
                    <a:pt x="17" y="438"/>
                  </a:lnTo>
                  <a:lnTo>
                    <a:pt x="31" y="427"/>
                  </a:lnTo>
                  <a:lnTo>
                    <a:pt x="39" y="420"/>
                  </a:lnTo>
                  <a:lnTo>
                    <a:pt x="43" y="412"/>
                  </a:lnTo>
                  <a:lnTo>
                    <a:pt x="56" y="390"/>
                  </a:lnTo>
                  <a:lnTo>
                    <a:pt x="64" y="368"/>
                  </a:lnTo>
                  <a:lnTo>
                    <a:pt x="71" y="346"/>
                  </a:lnTo>
                  <a:lnTo>
                    <a:pt x="78" y="324"/>
                  </a:lnTo>
                  <a:lnTo>
                    <a:pt x="89" y="304"/>
                  </a:lnTo>
                  <a:lnTo>
                    <a:pt x="105" y="279"/>
                  </a:lnTo>
                  <a:lnTo>
                    <a:pt x="126" y="251"/>
                  </a:lnTo>
                  <a:lnTo>
                    <a:pt x="144" y="218"/>
                  </a:lnTo>
                  <a:lnTo>
                    <a:pt x="146" y="198"/>
                  </a:lnTo>
                  <a:lnTo>
                    <a:pt x="146" y="179"/>
                  </a:lnTo>
                  <a:lnTo>
                    <a:pt x="144" y="159"/>
                  </a:lnTo>
                  <a:lnTo>
                    <a:pt x="140" y="144"/>
                  </a:lnTo>
                  <a:lnTo>
                    <a:pt x="131" y="125"/>
                  </a:lnTo>
                  <a:lnTo>
                    <a:pt x="121" y="111"/>
                  </a:lnTo>
                  <a:lnTo>
                    <a:pt x="113" y="99"/>
                  </a:lnTo>
                  <a:lnTo>
                    <a:pt x="109" y="88"/>
                  </a:lnTo>
                  <a:lnTo>
                    <a:pt x="104" y="62"/>
                  </a:lnTo>
                  <a:lnTo>
                    <a:pt x="97" y="44"/>
                  </a:lnTo>
                  <a:lnTo>
                    <a:pt x="184" y="0"/>
                  </a:lnTo>
                  <a:lnTo>
                    <a:pt x="217" y="29"/>
                  </a:lnTo>
                  <a:close/>
                </a:path>
              </a:pathLst>
            </a:custGeom>
            <a:solidFill>
              <a:srgbClr val="008080"/>
            </a:solidFill>
            <a:ln w="0">
              <a:solidFill>
                <a:srgbClr val="800000"/>
              </a:solidFill>
              <a:round/>
              <a:headEnd/>
              <a:tailEnd/>
            </a:ln>
          </p:spPr>
          <p:txBody>
            <a:bodyPr/>
            <a:lstStyle/>
            <a:p>
              <a:endParaRPr lang="ru-RU"/>
            </a:p>
          </p:txBody>
        </p:sp>
        <p:sp>
          <p:nvSpPr>
            <p:cNvPr id="26272" name="Freeform 76"/>
            <p:cNvSpPr>
              <a:spLocks/>
            </p:cNvSpPr>
            <p:nvPr/>
          </p:nvSpPr>
          <p:spPr bwMode="auto">
            <a:xfrm>
              <a:off x="4192" y="1403"/>
              <a:ext cx="227" cy="101"/>
            </a:xfrm>
            <a:custGeom>
              <a:avLst/>
              <a:gdLst>
                <a:gd name="T0" fmla="*/ 30 w 683"/>
                <a:gd name="T1" fmla="*/ 87 h 303"/>
                <a:gd name="T2" fmla="*/ 59 w 683"/>
                <a:gd name="T3" fmla="*/ 78 h 303"/>
                <a:gd name="T4" fmla="*/ 81 w 683"/>
                <a:gd name="T5" fmla="*/ 65 h 303"/>
                <a:gd name="T6" fmla="*/ 102 w 683"/>
                <a:gd name="T7" fmla="*/ 48 h 303"/>
                <a:gd name="T8" fmla="*/ 129 w 683"/>
                <a:gd name="T9" fmla="*/ 45 h 303"/>
                <a:gd name="T10" fmla="*/ 161 w 683"/>
                <a:gd name="T11" fmla="*/ 50 h 303"/>
                <a:gd name="T12" fmla="*/ 186 w 683"/>
                <a:gd name="T13" fmla="*/ 43 h 303"/>
                <a:gd name="T14" fmla="*/ 205 w 683"/>
                <a:gd name="T15" fmla="*/ 31 h 303"/>
                <a:gd name="T16" fmla="*/ 224 w 683"/>
                <a:gd name="T17" fmla="*/ 24 h 303"/>
                <a:gd name="T18" fmla="*/ 223 w 683"/>
                <a:gd name="T19" fmla="*/ 20 h 303"/>
                <a:gd name="T20" fmla="*/ 204 w 683"/>
                <a:gd name="T21" fmla="*/ 28 h 303"/>
                <a:gd name="T22" fmla="*/ 197 w 683"/>
                <a:gd name="T23" fmla="*/ 22 h 303"/>
                <a:gd name="T24" fmla="*/ 194 w 683"/>
                <a:gd name="T25" fmla="*/ 6 h 303"/>
                <a:gd name="T26" fmla="*/ 192 w 683"/>
                <a:gd name="T27" fmla="*/ 27 h 303"/>
                <a:gd name="T28" fmla="*/ 180 w 683"/>
                <a:gd name="T29" fmla="*/ 36 h 303"/>
                <a:gd name="T30" fmla="*/ 169 w 683"/>
                <a:gd name="T31" fmla="*/ 36 h 303"/>
                <a:gd name="T32" fmla="*/ 181 w 683"/>
                <a:gd name="T33" fmla="*/ 19 h 303"/>
                <a:gd name="T34" fmla="*/ 180 w 683"/>
                <a:gd name="T35" fmla="*/ 7 h 303"/>
                <a:gd name="T36" fmla="*/ 177 w 683"/>
                <a:gd name="T37" fmla="*/ 23 h 303"/>
                <a:gd name="T38" fmla="*/ 159 w 683"/>
                <a:gd name="T39" fmla="*/ 37 h 303"/>
                <a:gd name="T40" fmla="*/ 136 w 683"/>
                <a:gd name="T41" fmla="*/ 31 h 303"/>
                <a:gd name="T42" fmla="*/ 111 w 683"/>
                <a:gd name="T43" fmla="*/ 31 h 303"/>
                <a:gd name="T44" fmla="*/ 132 w 683"/>
                <a:gd name="T45" fmla="*/ 19 h 303"/>
                <a:gd name="T46" fmla="*/ 139 w 683"/>
                <a:gd name="T47" fmla="*/ 11 h 303"/>
                <a:gd name="T48" fmla="*/ 144 w 683"/>
                <a:gd name="T49" fmla="*/ 0 h 303"/>
                <a:gd name="T50" fmla="*/ 138 w 683"/>
                <a:gd name="T51" fmla="*/ 6 h 303"/>
                <a:gd name="T52" fmla="*/ 130 w 683"/>
                <a:gd name="T53" fmla="*/ 16 h 303"/>
                <a:gd name="T54" fmla="*/ 109 w 683"/>
                <a:gd name="T55" fmla="*/ 27 h 303"/>
                <a:gd name="T56" fmla="*/ 105 w 683"/>
                <a:gd name="T57" fmla="*/ 18 h 303"/>
                <a:gd name="T58" fmla="*/ 104 w 683"/>
                <a:gd name="T59" fmla="*/ 6 h 303"/>
                <a:gd name="T60" fmla="*/ 100 w 683"/>
                <a:gd name="T61" fmla="*/ 14 h 303"/>
                <a:gd name="T62" fmla="*/ 98 w 683"/>
                <a:gd name="T63" fmla="*/ 34 h 303"/>
                <a:gd name="T64" fmla="*/ 76 w 683"/>
                <a:gd name="T65" fmla="*/ 45 h 303"/>
                <a:gd name="T66" fmla="*/ 60 w 683"/>
                <a:gd name="T67" fmla="*/ 54 h 303"/>
                <a:gd name="T68" fmla="*/ 33 w 683"/>
                <a:gd name="T69" fmla="*/ 65 h 303"/>
                <a:gd name="T70" fmla="*/ 21 w 683"/>
                <a:gd name="T71" fmla="*/ 71 h 303"/>
                <a:gd name="T72" fmla="*/ 33 w 683"/>
                <a:gd name="T73" fmla="*/ 56 h 303"/>
                <a:gd name="T74" fmla="*/ 41 w 683"/>
                <a:gd name="T75" fmla="*/ 39 h 303"/>
                <a:gd name="T76" fmla="*/ 39 w 683"/>
                <a:gd name="T77" fmla="*/ 25 h 303"/>
                <a:gd name="T78" fmla="*/ 51 w 683"/>
                <a:gd name="T79" fmla="*/ 11 h 303"/>
                <a:gd name="T80" fmla="*/ 40 w 683"/>
                <a:gd name="T81" fmla="*/ 16 h 303"/>
                <a:gd name="T82" fmla="*/ 35 w 683"/>
                <a:gd name="T83" fmla="*/ 31 h 303"/>
                <a:gd name="T84" fmla="*/ 27 w 683"/>
                <a:gd name="T85" fmla="*/ 14 h 303"/>
                <a:gd name="T86" fmla="*/ 23 w 683"/>
                <a:gd name="T87" fmla="*/ 16 h 303"/>
                <a:gd name="T88" fmla="*/ 32 w 683"/>
                <a:gd name="T89" fmla="*/ 37 h 303"/>
                <a:gd name="T90" fmla="*/ 29 w 683"/>
                <a:gd name="T91" fmla="*/ 53 h 303"/>
                <a:gd name="T92" fmla="*/ 12 w 683"/>
                <a:gd name="T93" fmla="*/ 70 h 303"/>
                <a:gd name="T94" fmla="*/ 1 w 683"/>
                <a:gd name="T95" fmla="*/ 87 h 30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83"/>
                <a:gd name="T145" fmla="*/ 0 h 303"/>
                <a:gd name="T146" fmla="*/ 683 w 683"/>
                <a:gd name="T147" fmla="*/ 303 h 30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83" h="303">
                  <a:moveTo>
                    <a:pt x="33" y="303"/>
                  </a:moveTo>
                  <a:lnTo>
                    <a:pt x="42" y="292"/>
                  </a:lnTo>
                  <a:lnTo>
                    <a:pt x="64" y="275"/>
                  </a:lnTo>
                  <a:lnTo>
                    <a:pt x="89" y="261"/>
                  </a:lnTo>
                  <a:lnTo>
                    <a:pt x="116" y="250"/>
                  </a:lnTo>
                  <a:lnTo>
                    <a:pt x="139" y="244"/>
                  </a:lnTo>
                  <a:lnTo>
                    <a:pt x="159" y="239"/>
                  </a:lnTo>
                  <a:lnTo>
                    <a:pt x="178" y="235"/>
                  </a:lnTo>
                  <a:lnTo>
                    <a:pt x="198" y="227"/>
                  </a:lnTo>
                  <a:lnTo>
                    <a:pt x="217" y="217"/>
                  </a:lnTo>
                  <a:lnTo>
                    <a:pt x="229" y="208"/>
                  </a:lnTo>
                  <a:lnTo>
                    <a:pt x="245" y="194"/>
                  </a:lnTo>
                  <a:lnTo>
                    <a:pt x="262" y="179"/>
                  </a:lnTo>
                  <a:lnTo>
                    <a:pt x="279" y="161"/>
                  </a:lnTo>
                  <a:lnTo>
                    <a:pt x="293" y="151"/>
                  </a:lnTo>
                  <a:lnTo>
                    <a:pt x="308" y="145"/>
                  </a:lnTo>
                  <a:lnTo>
                    <a:pt x="325" y="139"/>
                  </a:lnTo>
                  <a:lnTo>
                    <a:pt x="345" y="136"/>
                  </a:lnTo>
                  <a:lnTo>
                    <a:pt x="366" y="135"/>
                  </a:lnTo>
                  <a:lnTo>
                    <a:pt x="387" y="135"/>
                  </a:lnTo>
                  <a:lnTo>
                    <a:pt x="412" y="137"/>
                  </a:lnTo>
                  <a:lnTo>
                    <a:pt x="436" y="140"/>
                  </a:lnTo>
                  <a:lnTo>
                    <a:pt x="459" y="146"/>
                  </a:lnTo>
                  <a:lnTo>
                    <a:pt x="483" y="149"/>
                  </a:lnTo>
                  <a:lnTo>
                    <a:pt x="504" y="148"/>
                  </a:lnTo>
                  <a:lnTo>
                    <a:pt x="525" y="145"/>
                  </a:lnTo>
                  <a:lnTo>
                    <a:pt x="543" y="139"/>
                  </a:lnTo>
                  <a:lnTo>
                    <a:pt x="559" y="129"/>
                  </a:lnTo>
                  <a:lnTo>
                    <a:pt x="575" y="116"/>
                  </a:lnTo>
                  <a:lnTo>
                    <a:pt x="589" y="106"/>
                  </a:lnTo>
                  <a:lnTo>
                    <a:pt x="603" y="98"/>
                  </a:lnTo>
                  <a:lnTo>
                    <a:pt x="618" y="92"/>
                  </a:lnTo>
                  <a:lnTo>
                    <a:pt x="637" y="87"/>
                  </a:lnTo>
                  <a:lnTo>
                    <a:pt x="657" y="80"/>
                  </a:lnTo>
                  <a:lnTo>
                    <a:pt x="668" y="76"/>
                  </a:lnTo>
                  <a:lnTo>
                    <a:pt x="674" y="71"/>
                  </a:lnTo>
                  <a:lnTo>
                    <a:pt x="679" y="66"/>
                  </a:lnTo>
                  <a:lnTo>
                    <a:pt x="683" y="53"/>
                  </a:lnTo>
                  <a:lnTo>
                    <a:pt x="675" y="49"/>
                  </a:lnTo>
                  <a:lnTo>
                    <a:pt x="672" y="59"/>
                  </a:lnTo>
                  <a:lnTo>
                    <a:pt x="668" y="67"/>
                  </a:lnTo>
                  <a:lnTo>
                    <a:pt x="659" y="71"/>
                  </a:lnTo>
                  <a:lnTo>
                    <a:pt x="637" y="77"/>
                  </a:lnTo>
                  <a:lnTo>
                    <a:pt x="613" y="84"/>
                  </a:lnTo>
                  <a:lnTo>
                    <a:pt x="596" y="88"/>
                  </a:lnTo>
                  <a:lnTo>
                    <a:pt x="591" y="90"/>
                  </a:lnTo>
                  <a:lnTo>
                    <a:pt x="592" y="79"/>
                  </a:lnTo>
                  <a:lnTo>
                    <a:pt x="592" y="66"/>
                  </a:lnTo>
                  <a:lnTo>
                    <a:pt x="592" y="49"/>
                  </a:lnTo>
                  <a:lnTo>
                    <a:pt x="591" y="32"/>
                  </a:lnTo>
                  <a:lnTo>
                    <a:pt x="591" y="19"/>
                  </a:lnTo>
                  <a:lnTo>
                    <a:pt x="584" y="19"/>
                  </a:lnTo>
                  <a:lnTo>
                    <a:pt x="585" y="31"/>
                  </a:lnTo>
                  <a:lnTo>
                    <a:pt x="585" y="49"/>
                  </a:lnTo>
                  <a:lnTo>
                    <a:pt x="584" y="67"/>
                  </a:lnTo>
                  <a:lnTo>
                    <a:pt x="579" y="82"/>
                  </a:lnTo>
                  <a:lnTo>
                    <a:pt x="572" y="91"/>
                  </a:lnTo>
                  <a:lnTo>
                    <a:pt x="565" y="97"/>
                  </a:lnTo>
                  <a:lnTo>
                    <a:pt x="554" y="103"/>
                  </a:lnTo>
                  <a:lnTo>
                    <a:pt x="541" y="109"/>
                  </a:lnTo>
                  <a:lnTo>
                    <a:pt x="525" y="112"/>
                  </a:lnTo>
                  <a:lnTo>
                    <a:pt x="508" y="115"/>
                  </a:lnTo>
                  <a:lnTo>
                    <a:pt x="496" y="115"/>
                  </a:lnTo>
                  <a:lnTo>
                    <a:pt x="508" y="108"/>
                  </a:lnTo>
                  <a:lnTo>
                    <a:pt x="522" y="95"/>
                  </a:lnTo>
                  <a:lnTo>
                    <a:pt x="533" y="84"/>
                  </a:lnTo>
                  <a:lnTo>
                    <a:pt x="542" y="71"/>
                  </a:lnTo>
                  <a:lnTo>
                    <a:pt x="546" y="58"/>
                  </a:lnTo>
                  <a:lnTo>
                    <a:pt x="549" y="43"/>
                  </a:lnTo>
                  <a:lnTo>
                    <a:pt x="550" y="32"/>
                  </a:lnTo>
                  <a:lnTo>
                    <a:pt x="549" y="21"/>
                  </a:lnTo>
                  <a:lnTo>
                    <a:pt x="542" y="22"/>
                  </a:lnTo>
                  <a:lnTo>
                    <a:pt x="542" y="28"/>
                  </a:lnTo>
                  <a:lnTo>
                    <a:pt x="542" y="44"/>
                  </a:lnTo>
                  <a:lnTo>
                    <a:pt x="538" y="58"/>
                  </a:lnTo>
                  <a:lnTo>
                    <a:pt x="532" y="70"/>
                  </a:lnTo>
                  <a:lnTo>
                    <a:pt x="521" y="82"/>
                  </a:lnTo>
                  <a:lnTo>
                    <a:pt x="509" y="93"/>
                  </a:lnTo>
                  <a:lnTo>
                    <a:pt x="494" y="102"/>
                  </a:lnTo>
                  <a:lnTo>
                    <a:pt x="478" y="110"/>
                  </a:lnTo>
                  <a:lnTo>
                    <a:pt x="464" y="112"/>
                  </a:lnTo>
                  <a:lnTo>
                    <a:pt x="447" y="108"/>
                  </a:lnTo>
                  <a:lnTo>
                    <a:pt x="429" y="100"/>
                  </a:lnTo>
                  <a:lnTo>
                    <a:pt x="408" y="94"/>
                  </a:lnTo>
                  <a:lnTo>
                    <a:pt x="385" y="90"/>
                  </a:lnTo>
                  <a:lnTo>
                    <a:pt x="370" y="90"/>
                  </a:lnTo>
                  <a:lnTo>
                    <a:pt x="354" y="91"/>
                  </a:lnTo>
                  <a:lnTo>
                    <a:pt x="333" y="94"/>
                  </a:lnTo>
                  <a:lnTo>
                    <a:pt x="354" y="78"/>
                  </a:lnTo>
                  <a:lnTo>
                    <a:pt x="366" y="70"/>
                  </a:lnTo>
                  <a:lnTo>
                    <a:pt x="381" y="61"/>
                  </a:lnTo>
                  <a:lnTo>
                    <a:pt x="396" y="56"/>
                  </a:lnTo>
                  <a:lnTo>
                    <a:pt x="404" y="50"/>
                  </a:lnTo>
                  <a:lnTo>
                    <a:pt x="409" y="47"/>
                  </a:lnTo>
                  <a:lnTo>
                    <a:pt x="411" y="43"/>
                  </a:lnTo>
                  <a:lnTo>
                    <a:pt x="417" y="33"/>
                  </a:lnTo>
                  <a:lnTo>
                    <a:pt x="421" y="22"/>
                  </a:lnTo>
                  <a:lnTo>
                    <a:pt x="425" y="13"/>
                  </a:lnTo>
                  <a:lnTo>
                    <a:pt x="433" y="1"/>
                  </a:lnTo>
                  <a:lnTo>
                    <a:pt x="428" y="0"/>
                  </a:lnTo>
                  <a:lnTo>
                    <a:pt x="420" y="10"/>
                  </a:lnTo>
                  <a:lnTo>
                    <a:pt x="415" y="19"/>
                  </a:lnTo>
                  <a:lnTo>
                    <a:pt x="411" y="27"/>
                  </a:lnTo>
                  <a:lnTo>
                    <a:pt x="408" y="35"/>
                  </a:lnTo>
                  <a:lnTo>
                    <a:pt x="400" y="43"/>
                  </a:lnTo>
                  <a:lnTo>
                    <a:pt x="390" y="49"/>
                  </a:lnTo>
                  <a:lnTo>
                    <a:pt x="375" y="57"/>
                  </a:lnTo>
                  <a:lnTo>
                    <a:pt x="357" y="64"/>
                  </a:lnTo>
                  <a:lnTo>
                    <a:pt x="341" y="75"/>
                  </a:lnTo>
                  <a:lnTo>
                    <a:pt x="329" y="82"/>
                  </a:lnTo>
                  <a:lnTo>
                    <a:pt x="312" y="94"/>
                  </a:lnTo>
                  <a:lnTo>
                    <a:pt x="317" y="78"/>
                  </a:lnTo>
                  <a:lnTo>
                    <a:pt x="319" y="65"/>
                  </a:lnTo>
                  <a:lnTo>
                    <a:pt x="317" y="54"/>
                  </a:lnTo>
                  <a:lnTo>
                    <a:pt x="313" y="41"/>
                  </a:lnTo>
                  <a:lnTo>
                    <a:pt x="312" y="28"/>
                  </a:lnTo>
                  <a:lnTo>
                    <a:pt x="313" y="19"/>
                  </a:lnTo>
                  <a:lnTo>
                    <a:pt x="301" y="23"/>
                  </a:lnTo>
                  <a:lnTo>
                    <a:pt x="301" y="27"/>
                  </a:lnTo>
                  <a:lnTo>
                    <a:pt x="302" y="41"/>
                  </a:lnTo>
                  <a:lnTo>
                    <a:pt x="306" y="57"/>
                  </a:lnTo>
                  <a:lnTo>
                    <a:pt x="306" y="70"/>
                  </a:lnTo>
                  <a:lnTo>
                    <a:pt x="301" y="86"/>
                  </a:lnTo>
                  <a:lnTo>
                    <a:pt x="294" y="102"/>
                  </a:lnTo>
                  <a:lnTo>
                    <a:pt x="286" y="112"/>
                  </a:lnTo>
                  <a:lnTo>
                    <a:pt x="274" y="120"/>
                  </a:lnTo>
                  <a:lnTo>
                    <a:pt x="259" y="126"/>
                  </a:lnTo>
                  <a:lnTo>
                    <a:pt x="228" y="135"/>
                  </a:lnTo>
                  <a:lnTo>
                    <a:pt x="206" y="145"/>
                  </a:lnTo>
                  <a:lnTo>
                    <a:pt x="197" y="150"/>
                  </a:lnTo>
                  <a:lnTo>
                    <a:pt x="189" y="158"/>
                  </a:lnTo>
                  <a:lnTo>
                    <a:pt x="182" y="162"/>
                  </a:lnTo>
                  <a:lnTo>
                    <a:pt x="174" y="166"/>
                  </a:lnTo>
                  <a:lnTo>
                    <a:pt x="143" y="176"/>
                  </a:lnTo>
                  <a:lnTo>
                    <a:pt x="118" y="185"/>
                  </a:lnTo>
                  <a:lnTo>
                    <a:pt x="98" y="194"/>
                  </a:lnTo>
                  <a:lnTo>
                    <a:pt x="74" y="206"/>
                  </a:lnTo>
                  <a:lnTo>
                    <a:pt x="62" y="216"/>
                  </a:lnTo>
                  <a:lnTo>
                    <a:pt x="62" y="212"/>
                  </a:lnTo>
                  <a:lnTo>
                    <a:pt x="67" y="203"/>
                  </a:lnTo>
                  <a:lnTo>
                    <a:pt x="74" y="191"/>
                  </a:lnTo>
                  <a:lnTo>
                    <a:pt x="87" y="179"/>
                  </a:lnTo>
                  <a:lnTo>
                    <a:pt x="99" y="168"/>
                  </a:lnTo>
                  <a:lnTo>
                    <a:pt x="109" y="159"/>
                  </a:lnTo>
                  <a:lnTo>
                    <a:pt x="117" y="148"/>
                  </a:lnTo>
                  <a:lnTo>
                    <a:pt x="123" y="135"/>
                  </a:lnTo>
                  <a:lnTo>
                    <a:pt x="124" y="118"/>
                  </a:lnTo>
                  <a:lnTo>
                    <a:pt x="121" y="102"/>
                  </a:lnTo>
                  <a:lnTo>
                    <a:pt x="117" y="90"/>
                  </a:lnTo>
                  <a:lnTo>
                    <a:pt x="116" y="82"/>
                  </a:lnTo>
                  <a:lnTo>
                    <a:pt x="116" y="75"/>
                  </a:lnTo>
                  <a:lnTo>
                    <a:pt x="118" y="67"/>
                  </a:lnTo>
                  <a:lnTo>
                    <a:pt x="123" y="60"/>
                  </a:lnTo>
                  <a:lnTo>
                    <a:pt x="137" y="49"/>
                  </a:lnTo>
                  <a:lnTo>
                    <a:pt x="152" y="34"/>
                  </a:lnTo>
                  <a:lnTo>
                    <a:pt x="142" y="32"/>
                  </a:lnTo>
                  <a:lnTo>
                    <a:pt x="132" y="42"/>
                  </a:lnTo>
                  <a:lnTo>
                    <a:pt x="121" y="49"/>
                  </a:lnTo>
                  <a:lnTo>
                    <a:pt x="115" y="57"/>
                  </a:lnTo>
                  <a:lnTo>
                    <a:pt x="107" y="67"/>
                  </a:lnTo>
                  <a:lnTo>
                    <a:pt x="105" y="77"/>
                  </a:lnTo>
                  <a:lnTo>
                    <a:pt x="105" y="94"/>
                  </a:lnTo>
                  <a:lnTo>
                    <a:pt x="98" y="82"/>
                  </a:lnTo>
                  <a:lnTo>
                    <a:pt x="91" y="68"/>
                  </a:lnTo>
                  <a:lnTo>
                    <a:pt x="85" y="53"/>
                  </a:lnTo>
                  <a:lnTo>
                    <a:pt x="81" y="42"/>
                  </a:lnTo>
                  <a:lnTo>
                    <a:pt x="75" y="32"/>
                  </a:lnTo>
                  <a:lnTo>
                    <a:pt x="69" y="35"/>
                  </a:lnTo>
                  <a:lnTo>
                    <a:pt x="63" y="39"/>
                  </a:lnTo>
                  <a:lnTo>
                    <a:pt x="69" y="48"/>
                  </a:lnTo>
                  <a:lnTo>
                    <a:pt x="75" y="64"/>
                  </a:lnTo>
                  <a:lnTo>
                    <a:pt x="82" y="80"/>
                  </a:lnTo>
                  <a:lnTo>
                    <a:pt x="90" y="98"/>
                  </a:lnTo>
                  <a:lnTo>
                    <a:pt x="96" y="111"/>
                  </a:lnTo>
                  <a:lnTo>
                    <a:pt x="99" y="124"/>
                  </a:lnTo>
                  <a:lnTo>
                    <a:pt x="99" y="136"/>
                  </a:lnTo>
                  <a:lnTo>
                    <a:pt x="95" y="149"/>
                  </a:lnTo>
                  <a:lnTo>
                    <a:pt x="87" y="160"/>
                  </a:lnTo>
                  <a:lnTo>
                    <a:pt x="75" y="170"/>
                  </a:lnTo>
                  <a:lnTo>
                    <a:pt x="63" y="183"/>
                  </a:lnTo>
                  <a:lnTo>
                    <a:pt x="49" y="199"/>
                  </a:lnTo>
                  <a:lnTo>
                    <a:pt x="37" y="211"/>
                  </a:lnTo>
                  <a:lnTo>
                    <a:pt x="24" y="226"/>
                  </a:lnTo>
                  <a:lnTo>
                    <a:pt x="16" y="238"/>
                  </a:lnTo>
                  <a:lnTo>
                    <a:pt x="10" y="250"/>
                  </a:lnTo>
                  <a:lnTo>
                    <a:pt x="4" y="261"/>
                  </a:lnTo>
                  <a:lnTo>
                    <a:pt x="0" y="274"/>
                  </a:lnTo>
                  <a:lnTo>
                    <a:pt x="33" y="303"/>
                  </a:lnTo>
                  <a:close/>
                </a:path>
              </a:pathLst>
            </a:custGeom>
            <a:solidFill>
              <a:srgbClr val="008080"/>
            </a:solidFill>
            <a:ln w="0">
              <a:solidFill>
                <a:srgbClr val="800000"/>
              </a:solidFill>
              <a:round/>
              <a:headEnd/>
              <a:tailEnd/>
            </a:ln>
          </p:spPr>
          <p:txBody>
            <a:bodyPr/>
            <a:lstStyle/>
            <a:p>
              <a:endParaRPr lang="ru-RU"/>
            </a:p>
          </p:txBody>
        </p:sp>
        <p:sp>
          <p:nvSpPr>
            <p:cNvPr id="26273" name="Freeform 77"/>
            <p:cNvSpPr>
              <a:spLocks/>
            </p:cNvSpPr>
            <p:nvPr/>
          </p:nvSpPr>
          <p:spPr bwMode="auto">
            <a:xfrm>
              <a:off x="4178" y="1554"/>
              <a:ext cx="5" cy="13"/>
            </a:xfrm>
            <a:custGeom>
              <a:avLst/>
              <a:gdLst>
                <a:gd name="T0" fmla="*/ 0 w 14"/>
                <a:gd name="T1" fmla="*/ 13 h 39"/>
                <a:gd name="T2" fmla="*/ 2 w 14"/>
                <a:gd name="T3" fmla="*/ 8 h 39"/>
                <a:gd name="T4" fmla="*/ 4 w 14"/>
                <a:gd name="T5" fmla="*/ 6 h 39"/>
                <a:gd name="T6" fmla="*/ 5 w 14"/>
                <a:gd name="T7" fmla="*/ 3 h 39"/>
                <a:gd name="T8" fmla="*/ 5 w 14"/>
                <a:gd name="T9" fmla="*/ 0 h 39"/>
                <a:gd name="T10" fmla="*/ 0 60000 65536"/>
                <a:gd name="T11" fmla="*/ 0 60000 65536"/>
                <a:gd name="T12" fmla="*/ 0 60000 65536"/>
                <a:gd name="T13" fmla="*/ 0 60000 65536"/>
                <a:gd name="T14" fmla="*/ 0 60000 65536"/>
                <a:gd name="T15" fmla="*/ 0 w 14"/>
                <a:gd name="T16" fmla="*/ 0 h 39"/>
                <a:gd name="T17" fmla="*/ 14 w 14"/>
                <a:gd name="T18" fmla="*/ 39 h 39"/>
              </a:gdLst>
              <a:ahLst/>
              <a:cxnLst>
                <a:cxn ang="T10">
                  <a:pos x="T0" y="T1"/>
                </a:cxn>
                <a:cxn ang="T11">
                  <a:pos x="T2" y="T3"/>
                </a:cxn>
                <a:cxn ang="T12">
                  <a:pos x="T4" y="T5"/>
                </a:cxn>
                <a:cxn ang="T13">
                  <a:pos x="T6" y="T7"/>
                </a:cxn>
                <a:cxn ang="T14">
                  <a:pos x="T8" y="T9"/>
                </a:cxn>
              </a:cxnLst>
              <a:rect l="T15" t="T16" r="T17" b="T18"/>
              <a:pathLst>
                <a:path w="14" h="39">
                  <a:moveTo>
                    <a:pt x="0" y="39"/>
                  </a:moveTo>
                  <a:lnTo>
                    <a:pt x="6" y="25"/>
                  </a:lnTo>
                  <a:lnTo>
                    <a:pt x="12" y="17"/>
                  </a:lnTo>
                  <a:lnTo>
                    <a:pt x="14" y="9"/>
                  </a:lnTo>
                  <a:lnTo>
                    <a:pt x="14" y="0"/>
                  </a:lnTo>
                </a:path>
              </a:pathLst>
            </a:custGeom>
            <a:noFill/>
            <a:ln w="0">
              <a:solidFill>
                <a:srgbClr val="000000"/>
              </a:solidFill>
              <a:round/>
              <a:headEnd/>
              <a:tailEnd/>
            </a:ln>
          </p:spPr>
          <p:txBody>
            <a:bodyPr/>
            <a:lstStyle/>
            <a:p>
              <a:endParaRPr lang="ru-RU"/>
            </a:p>
          </p:txBody>
        </p:sp>
        <p:sp>
          <p:nvSpPr>
            <p:cNvPr id="26274" name="Freeform 78"/>
            <p:cNvSpPr>
              <a:spLocks/>
            </p:cNvSpPr>
            <p:nvPr/>
          </p:nvSpPr>
          <p:spPr bwMode="auto">
            <a:xfrm>
              <a:off x="4303" y="1403"/>
              <a:ext cx="69" cy="37"/>
            </a:xfrm>
            <a:custGeom>
              <a:avLst/>
              <a:gdLst>
                <a:gd name="T0" fmla="*/ 69 w 208"/>
                <a:gd name="T1" fmla="*/ 7 h 110"/>
                <a:gd name="T2" fmla="*/ 69 w 208"/>
                <a:gd name="T3" fmla="*/ 9 h 110"/>
                <a:gd name="T4" fmla="*/ 69 w 208"/>
                <a:gd name="T5" fmla="*/ 14 h 110"/>
                <a:gd name="T6" fmla="*/ 68 w 208"/>
                <a:gd name="T7" fmla="*/ 19 h 110"/>
                <a:gd name="T8" fmla="*/ 66 w 208"/>
                <a:gd name="T9" fmla="*/ 23 h 110"/>
                <a:gd name="T10" fmla="*/ 62 w 208"/>
                <a:gd name="T11" fmla="*/ 27 h 110"/>
                <a:gd name="T12" fmla="*/ 58 w 208"/>
                <a:gd name="T13" fmla="*/ 31 h 110"/>
                <a:gd name="T14" fmla="*/ 53 w 208"/>
                <a:gd name="T15" fmla="*/ 34 h 110"/>
                <a:gd name="T16" fmla="*/ 48 w 208"/>
                <a:gd name="T17" fmla="*/ 36 h 110"/>
                <a:gd name="T18" fmla="*/ 43 w 208"/>
                <a:gd name="T19" fmla="*/ 37 h 110"/>
                <a:gd name="T20" fmla="*/ 37 w 208"/>
                <a:gd name="T21" fmla="*/ 36 h 110"/>
                <a:gd name="T22" fmla="*/ 32 w 208"/>
                <a:gd name="T23" fmla="*/ 33 h 110"/>
                <a:gd name="T24" fmla="*/ 25 w 208"/>
                <a:gd name="T25" fmla="*/ 31 h 110"/>
                <a:gd name="T26" fmla="*/ 17 w 208"/>
                <a:gd name="T27" fmla="*/ 30 h 110"/>
                <a:gd name="T28" fmla="*/ 13 w 208"/>
                <a:gd name="T29" fmla="*/ 30 h 110"/>
                <a:gd name="T30" fmla="*/ 7 w 208"/>
                <a:gd name="T31" fmla="*/ 30 h 110"/>
                <a:gd name="T32" fmla="*/ 0 w 208"/>
                <a:gd name="T33" fmla="*/ 31 h 110"/>
                <a:gd name="T34" fmla="*/ 7 w 208"/>
                <a:gd name="T35" fmla="*/ 26 h 110"/>
                <a:gd name="T36" fmla="*/ 11 w 208"/>
                <a:gd name="T37" fmla="*/ 23 h 110"/>
                <a:gd name="T38" fmla="*/ 16 w 208"/>
                <a:gd name="T39" fmla="*/ 20 h 110"/>
                <a:gd name="T40" fmla="*/ 21 w 208"/>
                <a:gd name="T41" fmla="*/ 18 h 110"/>
                <a:gd name="T42" fmla="*/ 24 w 208"/>
                <a:gd name="T43" fmla="*/ 16 h 110"/>
                <a:gd name="T44" fmla="*/ 25 w 208"/>
                <a:gd name="T45" fmla="*/ 15 h 110"/>
                <a:gd name="T46" fmla="*/ 26 w 208"/>
                <a:gd name="T47" fmla="*/ 14 h 110"/>
                <a:gd name="T48" fmla="*/ 28 w 208"/>
                <a:gd name="T49" fmla="*/ 11 h 110"/>
                <a:gd name="T50" fmla="*/ 29 w 208"/>
                <a:gd name="T51" fmla="*/ 7 h 110"/>
                <a:gd name="T52" fmla="*/ 31 w 208"/>
                <a:gd name="T53" fmla="*/ 4 h 110"/>
                <a:gd name="T54" fmla="*/ 33 w 208"/>
                <a:gd name="T55" fmla="*/ 0 h 11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8"/>
                <a:gd name="T85" fmla="*/ 0 h 110"/>
                <a:gd name="T86" fmla="*/ 208 w 208"/>
                <a:gd name="T87" fmla="*/ 110 h 11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8" h="110">
                  <a:moveTo>
                    <a:pt x="208" y="20"/>
                  </a:moveTo>
                  <a:lnTo>
                    <a:pt x="208" y="28"/>
                  </a:lnTo>
                  <a:lnTo>
                    <a:pt x="208" y="42"/>
                  </a:lnTo>
                  <a:lnTo>
                    <a:pt x="204" y="56"/>
                  </a:lnTo>
                  <a:lnTo>
                    <a:pt x="198" y="68"/>
                  </a:lnTo>
                  <a:lnTo>
                    <a:pt x="187" y="80"/>
                  </a:lnTo>
                  <a:lnTo>
                    <a:pt x="175" y="91"/>
                  </a:lnTo>
                  <a:lnTo>
                    <a:pt x="160" y="100"/>
                  </a:lnTo>
                  <a:lnTo>
                    <a:pt x="144" y="108"/>
                  </a:lnTo>
                  <a:lnTo>
                    <a:pt x="130" y="110"/>
                  </a:lnTo>
                  <a:lnTo>
                    <a:pt x="113" y="106"/>
                  </a:lnTo>
                  <a:lnTo>
                    <a:pt x="96" y="98"/>
                  </a:lnTo>
                  <a:lnTo>
                    <a:pt x="75" y="92"/>
                  </a:lnTo>
                  <a:lnTo>
                    <a:pt x="52" y="88"/>
                  </a:lnTo>
                  <a:lnTo>
                    <a:pt x="38" y="88"/>
                  </a:lnTo>
                  <a:lnTo>
                    <a:pt x="21" y="89"/>
                  </a:lnTo>
                  <a:lnTo>
                    <a:pt x="0" y="92"/>
                  </a:lnTo>
                  <a:lnTo>
                    <a:pt x="21" y="76"/>
                  </a:lnTo>
                  <a:lnTo>
                    <a:pt x="33" y="68"/>
                  </a:lnTo>
                  <a:lnTo>
                    <a:pt x="49" y="59"/>
                  </a:lnTo>
                  <a:lnTo>
                    <a:pt x="63" y="54"/>
                  </a:lnTo>
                  <a:lnTo>
                    <a:pt x="72" y="48"/>
                  </a:lnTo>
                  <a:lnTo>
                    <a:pt x="76" y="45"/>
                  </a:lnTo>
                  <a:lnTo>
                    <a:pt x="78" y="41"/>
                  </a:lnTo>
                  <a:lnTo>
                    <a:pt x="84" y="32"/>
                  </a:lnTo>
                  <a:lnTo>
                    <a:pt x="88" y="20"/>
                  </a:lnTo>
                  <a:lnTo>
                    <a:pt x="92" y="12"/>
                  </a:lnTo>
                  <a:lnTo>
                    <a:pt x="100" y="0"/>
                  </a:lnTo>
                </a:path>
              </a:pathLst>
            </a:custGeom>
            <a:noFill/>
            <a:ln w="0">
              <a:solidFill>
                <a:srgbClr val="000000"/>
              </a:solidFill>
              <a:round/>
              <a:headEnd/>
              <a:tailEnd/>
            </a:ln>
          </p:spPr>
          <p:txBody>
            <a:bodyPr/>
            <a:lstStyle/>
            <a:p>
              <a:endParaRPr lang="ru-RU"/>
            </a:p>
          </p:txBody>
        </p:sp>
        <p:sp>
          <p:nvSpPr>
            <p:cNvPr id="26275" name="Freeform 79"/>
            <p:cNvSpPr>
              <a:spLocks/>
            </p:cNvSpPr>
            <p:nvPr/>
          </p:nvSpPr>
          <p:spPr bwMode="auto">
            <a:xfrm>
              <a:off x="4357" y="1409"/>
              <a:ext cx="30" cy="32"/>
            </a:xfrm>
            <a:custGeom>
              <a:avLst/>
              <a:gdLst>
                <a:gd name="T0" fmla="*/ 18 w 89"/>
                <a:gd name="T1" fmla="*/ 1 h 96"/>
                <a:gd name="T2" fmla="*/ 18 w 89"/>
                <a:gd name="T3" fmla="*/ 4 h 96"/>
                <a:gd name="T4" fmla="*/ 18 w 89"/>
                <a:gd name="T5" fmla="*/ 8 h 96"/>
                <a:gd name="T6" fmla="*/ 17 w 89"/>
                <a:gd name="T7" fmla="*/ 13 h 96"/>
                <a:gd name="T8" fmla="*/ 16 w 89"/>
                <a:gd name="T9" fmla="*/ 17 h 96"/>
                <a:gd name="T10" fmla="*/ 12 w 89"/>
                <a:gd name="T11" fmla="*/ 22 h 96"/>
                <a:gd name="T12" fmla="*/ 9 w 89"/>
                <a:gd name="T13" fmla="*/ 25 h 96"/>
                <a:gd name="T14" fmla="*/ 4 w 89"/>
                <a:gd name="T15" fmla="*/ 30 h 96"/>
                <a:gd name="T16" fmla="*/ 0 w 89"/>
                <a:gd name="T17" fmla="*/ 32 h 96"/>
                <a:gd name="T18" fmla="*/ 4 w 89"/>
                <a:gd name="T19" fmla="*/ 32 h 96"/>
                <a:gd name="T20" fmla="*/ 10 w 89"/>
                <a:gd name="T21" fmla="*/ 31 h 96"/>
                <a:gd name="T22" fmla="*/ 15 w 89"/>
                <a:gd name="T23" fmla="*/ 30 h 96"/>
                <a:gd name="T24" fmla="*/ 20 w 89"/>
                <a:gd name="T25" fmla="*/ 28 h 96"/>
                <a:gd name="T26" fmla="*/ 23 w 89"/>
                <a:gd name="T27" fmla="*/ 26 h 96"/>
                <a:gd name="T28" fmla="*/ 26 w 89"/>
                <a:gd name="T29" fmla="*/ 24 h 96"/>
                <a:gd name="T30" fmla="*/ 28 w 89"/>
                <a:gd name="T31" fmla="*/ 21 h 96"/>
                <a:gd name="T32" fmla="*/ 30 w 89"/>
                <a:gd name="T33" fmla="*/ 16 h 96"/>
                <a:gd name="T34" fmla="*/ 30 w 89"/>
                <a:gd name="T35" fmla="*/ 10 h 96"/>
                <a:gd name="T36" fmla="*/ 30 w 89"/>
                <a:gd name="T37" fmla="*/ 4 h 96"/>
                <a:gd name="T38" fmla="*/ 30 w 89"/>
                <a:gd name="T39" fmla="*/ 0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9"/>
                <a:gd name="T61" fmla="*/ 0 h 96"/>
                <a:gd name="T62" fmla="*/ 89 w 89"/>
                <a:gd name="T63" fmla="*/ 96 h 9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9" h="96">
                  <a:moveTo>
                    <a:pt x="53" y="3"/>
                  </a:moveTo>
                  <a:lnTo>
                    <a:pt x="54" y="13"/>
                  </a:lnTo>
                  <a:lnTo>
                    <a:pt x="53" y="24"/>
                  </a:lnTo>
                  <a:lnTo>
                    <a:pt x="50" y="40"/>
                  </a:lnTo>
                  <a:lnTo>
                    <a:pt x="46" y="52"/>
                  </a:lnTo>
                  <a:lnTo>
                    <a:pt x="37" y="65"/>
                  </a:lnTo>
                  <a:lnTo>
                    <a:pt x="27" y="76"/>
                  </a:lnTo>
                  <a:lnTo>
                    <a:pt x="12" y="89"/>
                  </a:lnTo>
                  <a:lnTo>
                    <a:pt x="0" y="96"/>
                  </a:lnTo>
                  <a:lnTo>
                    <a:pt x="12" y="96"/>
                  </a:lnTo>
                  <a:lnTo>
                    <a:pt x="29" y="93"/>
                  </a:lnTo>
                  <a:lnTo>
                    <a:pt x="45" y="90"/>
                  </a:lnTo>
                  <a:lnTo>
                    <a:pt x="58" y="84"/>
                  </a:lnTo>
                  <a:lnTo>
                    <a:pt x="69" y="78"/>
                  </a:lnTo>
                  <a:lnTo>
                    <a:pt x="76" y="72"/>
                  </a:lnTo>
                  <a:lnTo>
                    <a:pt x="83" y="63"/>
                  </a:lnTo>
                  <a:lnTo>
                    <a:pt x="88" y="48"/>
                  </a:lnTo>
                  <a:lnTo>
                    <a:pt x="89" y="31"/>
                  </a:lnTo>
                  <a:lnTo>
                    <a:pt x="89" y="12"/>
                  </a:lnTo>
                  <a:lnTo>
                    <a:pt x="88" y="0"/>
                  </a:lnTo>
                </a:path>
              </a:pathLst>
            </a:custGeom>
            <a:noFill/>
            <a:ln w="0">
              <a:solidFill>
                <a:srgbClr val="000000"/>
              </a:solidFill>
              <a:round/>
              <a:headEnd/>
              <a:tailEnd/>
            </a:ln>
          </p:spPr>
          <p:txBody>
            <a:bodyPr/>
            <a:lstStyle/>
            <a:p>
              <a:endParaRPr lang="ru-RU"/>
            </a:p>
          </p:txBody>
        </p:sp>
        <p:sp>
          <p:nvSpPr>
            <p:cNvPr id="26276" name="Freeform 80"/>
            <p:cNvSpPr>
              <a:spLocks/>
            </p:cNvSpPr>
            <p:nvPr/>
          </p:nvSpPr>
          <p:spPr bwMode="auto">
            <a:xfrm>
              <a:off x="4389" y="1409"/>
              <a:ext cx="28" cy="24"/>
            </a:xfrm>
            <a:custGeom>
              <a:avLst/>
              <a:gdLst>
                <a:gd name="T0" fmla="*/ 0 w 83"/>
                <a:gd name="T1" fmla="*/ 0 h 71"/>
                <a:gd name="T2" fmla="*/ 0 w 83"/>
                <a:gd name="T3" fmla="*/ 4 h 71"/>
                <a:gd name="T4" fmla="*/ 0 w 83"/>
                <a:gd name="T5" fmla="*/ 10 h 71"/>
                <a:gd name="T6" fmla="*/ 0 w 83"/>
                <a:gd name="T7" fmla="*/ 16 h 71"/>
                <a:gd name="T8" fmla="*/ 0 w 83"/>
                <a:gd name="T9" fmla="*/ 20 h 71"/>
                <a:gd name="T10" fmla="*/ 0 w 83"/>
                <a:gd name="T11" fmla="*/ 24 h 71"/>
                <a:gd name="T12" fmla="*/ 1 w 83"/>
                <a:gd name="T13" fmla="*/ 23 h 71"/>
                <a:gd name="T14" fmla="*/ 7 w 83"/>
                <a:gd name="T15" fmla="*/ 22 h 71"/>
                <a:gd name="T16" fmla="*/ 15 w 83"/>
                <a:gd name="T17" fmla="*/ 20 h 71"/>
                <a:gd name="T18" fmla="*/ 23 w 83"/>
                <a:gd name="T19" fmla="*/ 18 h 71"/>
                <a:gd name="T20" fmla="*/ 26 w 83"/>
                <a:gd name="T21" fmla="*/ 16 h 71"/>
                <a:gd name="T22" fmla="*/ 27 w 83"/>
                <a:gd name="T23" fmla="*/ 14 h 71"/>
                <a:gd name="T24" fmla="*/ 28 w 83"/>
                <a:gd name="T25" fmla="*/ 10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71"/>
                <a:gd name="T41" fmla="*/ 83 w 83"/>
                <a:gd name="T42" fmla="*/ 71 h 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71">
                  <a:moveTo>
                    <a:pt x="0" y="0"/>
                  </a:moveTo>
                  <a:lnTo>
                    <a:pt x="0" y="13"/>
                  </a:lnTo>
                  <a:lnTo>
                    <a:pt x="0" y="30"/>
                  </a:lnTo>
                  <a:lnTo>
                    <a:pt x="0" y="47"/>
                  </a:lnTo>
                  <a:lnTo>
                    <a:pt x="0" y="60"/>
                  </a:lnTo>
                  <a:lnTo>
                    <a:pt x="0" y="71"/>
                  </a:lnTo>
                  <a:lnTo>
                    <a:pt x="4" y="69"/>
                  </a:lnTo>
                  <a:lnTo>
                    <a:pt x="21" y="65"/>
                  </a:lnTo>
                  <a:lnTo>
                    <a:pt x="45" y="58"/>
                  </a:lnTo>
                  <a:lnTo>
                    <a:pt x="67" y="52"/>
                  </a:lnTo>
                  <a:lnTo>
                    <a:pt x="76" y="48"/>
                  </a:lnTo>
                  <a:lnTo>
                    <a:pt x="80" y="40"/>
                  </a:lnTo>
                  <a:lnTo>
                    <a:pt x="83" y="30"/>
                  </a:lnTo>
                </a:path>
              </a:pathLst>
            </a:custGeom>
            <a:noFill/>
            <a:ln w="0">
              <a:solidFill>
                <a:srgbClr val="000000"/>
              </a:solidFill>
              <a:round/>
              <a:headEnd/>
              <a:tailEnd/>
            </a:ln>
          </p:spPr>
          <p:txBody>
            <a:bodyPr/>
            <a:lstStyle/>
            <a:p>
              <a:endParaRPr lang="ru-RU"/>
            </a:p>
          </p:txBody>
        </p:sp>
        <p:sp>
          <p:nvSpPr>
            <p:cNvPr id="26277" name="Freeform 81"/>
            <p:cNvSpPr>
              <a:spLocks/>
            </p:cNvSpPr>
            <p:nvPr/>
          </p:nvSpPr>
          <p:spPr bwMode="auto">
            <a:xfrm>
              <a:off x="4296" y="1403"/>
              <a:ext cx="38" cy="31"/>
            </a:xfrm>
            <a:custGeom>
              <a:avLst/>
              <a:gdLst>
                <a:gd name="T0" fmla="*/ 38 w 115"/>
                <a:gd name="T1" fmla="*/ 0 h 94"/>
                <a:gd name="T2" fmla="*/ 35 w 115"/>
                <a:gd name="T3" fmla="*/ 3 h 94"/>
                <a:gd name="T4" fmla="*/ 34 w 115"/>
                <a:gd name="T5" fmla="*/ 7 h 94"/>
                <a:gd name="T6" fmla="*/ 32 w 115"/>
                <a:gd name="T7" fmla="*/ 9 h 94"/>
                <a:gd name="T8" fmla="*/ 31 w 115"/>
                <a:gd name="T9" fmla="*/ 12 h 94"/>
                <a:gd name="T10" fmla="*/ 29 w 115"/>
                <a:gd name="T11" fmla="*/ 15 h 94"/>
                <a:gd name="T12" fmla="*/ 25 w 115"/>
                <a:gd name="T13" fmla="*/ 16 h 94"/>
                <a:gd name="T14" fmla="*/ 20 w 115"/>
                <a:gd name="T15" fmla="*/ 19 h 94"/>
                <a:gd name="T16" fmla="*/ 15 w 115"/>
                <a:gd name="T17" fmla="*/ 21 h 94"/>
                <a:gd name="T18" fmla="*/ 10 w 115"/>
                <a:gd name="T19" fmla="*/ 25 h 94"/>
                <a:gd name="T20" fmla="*/ 5 w 115"/>
                <a:gd name="T21" fmla="*/ 27 h 94"/>
                <a:gd name="T22" fmla="*/ 0 w 115"/>
                <a:gd name="T23" fmla="*/ 31 h 94"/>
                <a:gd name="T24" fmla="*/ 1 w 115"/>
                <a:gd name="T25" fmla="*/ 26 h 94"/>
                <a:gd name="T26" fmla="*/ 2 w 115"/>
                <a:gd name="T27" fmla="*/ 21 h 94"/>
                <a:gd name="T28" fmla="*/ 1 w 115"/>
                <a:gd name="T29" fmla="*/ 18 h 94"/>
                <a:gd name="T30" fmla="*/ 1 w 115"/>
                <a:gd name="T31" fmla="*/ 14 h 94"/>
                <a:gd name="T32" fmla="*/ 0 w 115"/>
                <a:gd name="T33" fmla="*/ 9 h 94"/>
                <a:gd name="T34" fmla="*/ 1 w 115"/>
                <a:gd name="T35" fmla="*/ 7 h 9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
                <a:gd name="T55" fmla="*/ 0 h 94"/>
                <a:gd name="T56" fmla="*/ 115 w 115"/>
                <a:gd name="T57" fmla="*/ 94 h 9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 h="94">
                  <a:moveTo>
                    <a:pt x="115" y="0"/>
                  </a:moveTo>
                  <a:lnTo>
                    <a:pt x="107" y="10"/>
                  </a:lnTo>
                  <a:lnTo>
                    <a:pt x="102" y="20"/>
                  </a:lnTo>
                  <a:lnTo>
                    <a:pt x="98" y="27"/>
                  </a:lnTo>
                  <a:lnTo>
                    <a:pt x="95" y="35"/>
                  </a:lnTo>
                  <a:lnTo>
                    <a:pt x="87" y="44"/>
                  </a:lnTo>
                  <a:lnTo>
                    <a:pt x="77" y="49"/>
                  </a:lnTo>
                  <a:lnTo>
                    <a:pt x="62" y="57"/>
                  </a:lnTo>
                  <a:lnTo>
                    <a:pt x="44" y="64"/>
                  </a:lnTo>
                  <a:lnTo>
                    <a:pt x="29" y="75"/>
                  </a:lnTo>
                  <a:lnTo>
                    <a:pt x="16" y="82"/>
                  </a:lnTo>
                  <a:lnTo>
                    <a:pt x="0" y="94"/>
                  </a:lnTo>
                  <a:lnTo>
                    <a:pt x="4" y="78"/>
                  </a:lnTo>
                  <a:lnTo>
                    <a:pt x="6" y="65"/>
                  </a:lnTo>
                  <a:lnTo>
                    <a:pt x="4" y="54"/>
                  </a:lnTo>
                  <a:lnTo>
                    <a:pt x="2" y="41"/>
                  </a:lnTo>
                  <a:lnTo>
                    <a:pt x="0" y="28"/>
                  </a:lnTo>
                  <a:lnTo>
                    <a:pt x="2" y="20"/>
                  </a:lnTo>
                </a:path>
              </a:pathLst>
            </a:custGeom>
            <a:noFill/>
            <a:ln w="0">
              <a:solidFill>
                <a:srgbClr val="000000"/>
              </a:solidFill>
              <a:round/>
              <a:headEnd/>
              <a:tailEnd/>
            </a:ln>
          </p:spPr>
          <p:txBody>
            <a:bodyPr/>
            <a:lstStyle/>
            <a:p>
              <a:endParaRPr lang="ru-RU"/>
            </a:p>
          </p:txBody>
        </p:sp>
        <p:sp>
          <p:nvSpPr>
            <p:cNvPr id="26278" name="Freeform 82"/>
            <p:cNvSpPr>
              <a:spLocks/>
            </p:cNvSpPr>
            <p:nvPr/>
          </p:nvSpPr>
          <p:spPr bwMode="auto">
            <a:xfrm>
              <a:off x="4217" y="1413"/>
              <a:ext cx="22" cy="21"/>
            </a:xfrm>
            <a:custGeom>
              <a:avLst/>
              <a:gdLst>
                <a:gd name="T0" fmla="*/ 0 w 67"/>
                <a:gd name="T1" fmla="*/ 0 h 62"/>
                <a:gd name="T2" fmla="*/ 2 w 67"/>
                <a:gd name="T3" fmla="*/ 3 h 62"/>
                <a:gd name="T4" fmla="*/ 3 w 67"/>
                <a:gd name="T5" fmla="*/ 7 h 62"/>
                <a:gd name="T6" fmla="*/ 5 w 67"/>
                <a:gd name="T7" fmla="*/ 12 h 62"/>
                <a:gd name="T8" fmla="*/ 8 w 67"/>
                <a:gd name="T9" fmla="*/ 17 h 62"/>
                <a:gd name="T10" fmla="*/ 10 w 67"/>
                <a:gd name="T11" fmla="*/ 21 h 62"/>
                <a:gd name="T12" fmla="*/ 10 w 67"/>
                <a:gd name="T13" fmla="*/ 15 h 62"/>
                <a:gd name="T14" fmla="*/ 11 w 67"/>
                <a:gd name="T15" fmla="*/ 12 h 62"/>
                <a:gd name="T16" fmla="*/ 13 w 67"/>
                <a:gd name="T17" fmla="*/ 8 h 62"/>
                <a:gd name="T18" fmla="*/ 15 w 67"/>
                <a:gd name="T19" fmla="*/ 6 h 62"/>
                <a:gd name="T20" fmla="*/ 19 w 67"/>
                <a:gd name="T21" fmla="*/ 3 h 62"/>
                <a:gd name="T22" fmla="*/ 22 w 67"/>
                <a:gd name="T23" fmla="*/ 0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
                <a:gd name="T37" fmla="*/ 0 h 62"/>
                <a:gd name="T38" fmla="*/ 67 w 67"/>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 h="62">
                  <a:moveTo>
                    <a:pt x="0" y="0"/>
                  </a:moveTo>
                  <a:lnTo>
                    <a:pt x="6" y="10"/>
                  </a:lnTo>
                  <a:lnTo>
                    <a:pt x="10" y="21"/>
                  </a:lnTo>
                  <a:lnTo>
                    <a:pt x="16" y="36"/>
                  </a:lnTo>
                  <a:lnTo>
                    <a:pt x="23" y="50"/>
                  </a:lnTo>
                  <a:lnTo>
                    <a:pt x="30" y="62"/>
                  </a:lnTo>
                  <a:lnTo>
                    <a:pt x="30" y="45"/>
                  </a:lnTo>
                  <a:lnTo>
                    <a:pt x="32" y="35"/>
                  </a:lnTo>
                  <a:lnTo>
                    <a:pt x="40" y="25"/>
                  </a:lnTo>
                  <a:lnTo>
                    <a:pt x="46" y="17"/>
                  </a:lnTo>
                  <a:lnTo>
                    <a:pt x="57" y="10"/>
                  </a:lnTo>
                  <a:lnTo>
                    <a:pt x="67" y="0"/>
                  </a:lnTo>
                </a:path>
              </a:pathLst>
            </a:custGeom>
            <a:noFill/>
            <a:ln w="0">
              <a:solidFill>
                <a:srgbClr val="000000"/>
              </a:solidFill>
              <a:round/>
              <a:headEnd/>
              <a:tailEnd/>
            </a:ln>
          </p:spPr>
          <p:txBody>
            <a:bodyPr/>
            <a:lstStyle/>
            <a:p>
              <a:endParaRPr lang="ru-RU"/>
            </a:p>
          </p:txBody>
        </p:sp>
        <p:sp>
          <p:nvSpPr>
            <p:cNvPr id="26279" name="Freeform 83"/>
            <p:cNvSpPr>
              <a:spLocks/>
            </p:cNvSpPr>
            <p:nvPr/>
          </p:nvSpPr>
          <p:spPr bwMode="auto">
            <a:xfrm>
              <a:off x="4212" y="1411"/>
              <a:ext cx="82" cy="64"/>
            </a:xfrm>
            <a:custGeom>
              <a:avLst/>
              <a:gdLst>
                <a:gd name="T0" fmla="*/ 30 w 244"/>
                <a:gd name="T1" fmla="*/ 4 h 192"/>
                <a:gd name="T2" fmla="*/ 25 w 244"/>
                <a:gd name="T3" fmla="*/ 9 h 192"/>
                <a:gd name="T4" fmla="*/ 21 w 244"/>
                <a:gd name="T5" fmla="*/ 12 h 192"/>
                <a:gd name="T6" fmla="*/ 19 w 244"/>
                <a:gd name="T7" fmla="*/ 14 h 192"/>
                <a:gd name="T8" fmla="*/ 18 w 244"/>
                <a:gd name="T9" fmla="*/ 17 h 192"/>
                <a:gd name="T10" fmla="*/ 18 w 244"/>
                <a:gd name="T11" fmla="*/ 20 h 192"/>
                <a:gd name="T12" fmla="*/ 18 w 244"/>
                <a:gd name="T13" fmla="*/ 22 h 192"/>
                <a:gd name="T14" fmla="*/ 20 w 244"/>
                <a:gd name="T15" fmla="*/ 26 h 192"/>
                <a:gd name="T16" fmla="*/ 21 w 244"/>
                <a:gd name="T17" fmla="*/ 32 h 192"/>
                <a:gd name="T18" fmla="*/ 21 w 244"/>
                <a:gd name="T19" fmla="*/ 37 h 192"/>
                <a:gd name="T20" fmla="*/ 18 w 244"/>
                <a:gd name="T21" fmla="*/ 41 h 192"/>
                <a:gd name="T22" fmla="*/ 16 w 244"/>
                <a:gd name="T23" fmla="*/ 45 h 192"/>
                <a:gd name="T24" fmla="*/ 12 w 244"/>
                <a:gd name="T25" fmla="*/ 48 h 192"/>
                <a:gd name="T26" fmla="*/ 8 w 244"/>
                <a:gd name="T27" fmla="*/ 52 h 192"/>
                <a:gd name="T28" fmla="*/ 4 w 244"/>
                <a:gd name="T29" fmla="*/ 56 h 192"/>
                <a:gd name="T30" fmla="*/ 2 w 244"/>
                <a:gd name="T31" fmla="*/ 60 h 192"/>
                <a:gd name="T32" fmla="*/ 0 w 244"/>
                <a:gd name="T33" fmla="*/ 63 h 192"/>
                <a:gd name="T34" fmla="*/ 0 w 244"/>
                <a:gd name="T35" fmla="*/ 64 h 192"/>
                <a:gd name="T36" fmla="*/ 4 w 244"/>
                <a:gd name="T37" fmla="*/ 61 h 192"/>
                <a:gd name="T38" fmla="*/ 12 w 244"/>
                <a:gd name="T39" fmla="*/ 57 h 192"/>
                <a:gd name="T40" fmla="*/ 19 w 244"/>
                <a:gd name="T41" fmla="*/ 54 h 192"/>
                <a:gd name="T42" fmla="*/ 27 w 244"/>
                <a:gd name="T43" fmla="*/ 51 h 192"/>
                <a:gd name="T44" fmla="*/ 38 w 244"/>
                <a:gd name="T45" fmla="*/ 47 h 192"/>
                <a:gd name="T46" fmla="*/ 40 w 244"/>
                <a:gd name="T47" fmla="*/ 46 h 192"/>
                <a:gd name="T48" fmla="*/ 43 w 244"/>
                <a:gd name="T49" fmla="*/ 45 h 192"/>
                <a:gd name="T50" fmla="*/ 45 w 244"/>
                <a:gd name="T51" fmla="*/ 42 h 192"/>
                <a:gd name="T52" fmla="*/ 48 w 244"/>
                <a:gd name="T53" fmla="*/ 40 h 192"/>
                <a:gd name="T54" fmla="*/ 56 w 244"/>
                <a:gd name="T55" fmla="*/ 37 h 192"/>
                <a:gd name="T56" fmla="*/ 66 w 244"/>
                <a:gd name="T57" fmla="*/ 34 h 192"/>
                <a:gd name="T58" fmla="*/ 71 w 244"/>
                <a:gd name="T59" fmla="*/ 32 h 192"/>
                <a:gd name="T60" fmla="*/ 75 w 244"/>
                <a:gd name="T61" fmla="*/ 30 h 192"/>
                <a:gd name="T62" fmla="*/ 78 w 244"/>
                <a:gd name="T63" fmla="*/ 26 h 192"/>
                <a:gd name="T64" fmla="*/ 80 w 244"/>
                <a:gd name="T65" fmla="*/ 21 h 192"/>
                <a:gd name="T66" fmla="*/ 82 w 244"/>
                <a:gd name="T67" fmla="*/ 16 h 192"/>
                <a:gd name="T68" fmla="*/ 82 w 244"/>
                <a:gd name="T69" fmla="*/ 11 h 192"/>
                <a:gd name="T70" fmla="*/ 81 w 244"/>
                <a:gd name="T71" fmla="*/ 6 h 192"/>
                <a:gd name="T72" fmla="*/ 80 w 244"/>
                <a:gd name="T73" fmla="*/ 1 h 192"/>
                <a:gd name="T74" fmla="*/ 80 w 244"/>
                <a:gd name="T75" fmla="*/ 0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4"/>
                <a:gd name="T115" fmla="*/ 0 h 192"/>
                <a:gd name="T116" fmla="*/ 244 w 244"/>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4" h="192">
                  <a:moveTo>
                    <a:pt x="90" y="11"/>
                  </a:moveTo>
                  <a:lnTo>
                    <a:pt x="75" y="26"/>
                  </a:lnTo>
                  <a:lnTo>
                    <a:pt x="61" y="37"/>
                  </a:lnTo>
                  <a:lnTo>
                    <a:pt x="56" y="43"/>
                  </a:lnTo>
                  <a:lnTo>
                    <a:pt x="54" y="52"/>
                  </a:lnTo>
                  <a:lnTo>
                    <a:pt x="54" y="59"/>
                  </a:lnTo>
                  <a:lnTo>
                    <a:pt x="55" y="67"/>
                  </a:lnTo>
                  <a:lnTo>
                    <a:pt x="59" y="79"/>
                  </a:lnTo>
                  <a:lnTo>
                    <a:pt x="62" y="96"/>
                  </a:lnTo>
                  <a:lnTo>
                    <a:pt x="61" y="111"/>
                  </a:lnTo>
                  <a:lnTo>
                    <a:pt x="55" y="124"/>
                  </a:lnTo>
                  <a:lnTo>
                    <a:pt x="47" y="135"/>
                  </a:lnTo>
                  <a:lnTo>
                    <a:pt x="37" y="144"/>
                  </a:lnTo>
                  <a:lnTo>
                    <a:pt x="25" y="155"/>
                  </a:lnTo>
                  <a:lnTo>
                    <a:pt x="12" y="167"/>
                  </a:lnTo>
                  <a:lnTo>
                    <a:pt x="5" y="179"/>
                  </a:lnTo>
                  <a:lnTo>
                    <a:pt x="0" y="188"/>
                  </a:lnTo>
                  <a:lnTo>
                    <a:pt x="0" y="192"/>
                  </a:lnTo>
                  <a:lnTo>
                    <a:pt x="12" y="182"/>
                  </a:lnTo>
                  <a:lnTo>
                    <a:pt x="36" y="170"/>
                  </a:lnTo>
                  <a:lnTo>
                    <a:pt x="56" y="161"/>
                  </a:lnTo>
                  <a:lnTo>
                    <a:pt x="81" y="152"/>
                  </a:lnTo>
                  <a:lnTo>
                    <a:pt x="112" y="142"/>
                  </a:lnTo>
                  <a:lnTo>
                    <a:pt x="120" y="138"/>
                  </a:lnTo>
                  <a:lnTo>
                    <a:pt x="127" y="134"/>
                  </a:lnTo>
                  <a:lnTo>
                    <a:pt x="135" y="126"/>
                  </a:lnTo>
                  <a:lnTo>
                    <a:pt x="144" y="121"/>
                  </a:lnTo>
                  <a:lnTo>
                    <a:pt x="166" y="111"/>
                  </a:lnTo>
                  <a:lnTo>
                    <a:pt x="197" y="102"/>
                  </a:lnTo>
                  <a:lnTo>
                    <a:pt x="212" y="96"/>
                  </a:lnTo>
                  <a:lnTo>
                    <a:pt x="224" y="89"/>
                  </a:lnTo>
                  <a:lnTo>
                    <a:pt x="232" y="79"/>
                  </a:lnTo>
                  <a:lnTo>
                    <a:pt x="239" y="63"/>
                  </a:lnTo>
                  <a:lnTo>
                    <a:pt x="244" y="47"/>
                  </a:lnTo>
                  <a:lnTo>
                    <a:pt x="244" y="34"/>
                  </a:lnTo>
                  <a:lnTo>
                    <a:pt x="240" y="18"/>
                  </a:lnTo>
                  <a:lnTo>
                    <a:pt x="239" y="4"/>
                  </a:lnTo>
                  <a:lnTo>
                    <a:pt x="239" y="0"/>
                  </a:lnTo>
                </a:path>
              </a:pathLst>
            </a:custGeom>
            <a:noFill/>
            <a:ln w="0">
              <a:solidFill>
                <a:srgbClr val="800000"/>
              </a:solidFill>
              <a:round/>
              <a:headEnd/>
              <a:tailEnd/>
            </a:ln>
          </p:spPr>
          <p:txBody>
            <a:bodyPr/>
            <a:lstStyle/>
            <a:p>
              <a:endParaRPr lang="ru-RU"/>
            </a:p>
          </p:txBody>
        </p:sp>
        <p:sp>
          <p:nvSpPr>
            <p:cNvPr id="26280" name="Freeform 84"/>
            <p:cNvSpPr>
              <a:spLocks/>
            </p:cNvSpPr>
            <p:nvPr/>
          </p:nvSpPr>
          <p:spPr bwMode="auto">
            <a:xfrm>
              <a:off x="4110" y="1404"/>
              <a:ext cx="51" cy="48"/>
            </a:xfrm>
            <a:custGeom>
              <a:avLst/>
              <a:gdLst>
                <a:gd name="T0" fmla="*/ 7 w 155"/>
                <a:gd name="T1" fmla="*/ 0 h 144"/>
                <a:gd name="T2" fmla="*/ 9 w 155"/>
                <a:gd name="T3" fmla="*/ 3 h 144"/>
                <a:gd name="T4" fmla="*/ 9 w 155"/>
                <a:gd name="T5" fmla="*/ 5 h 144"/>
                <a:gd name="T6" fmla="*/ 9 w 155"/>
                <a:gd name="T7" fmla="*/ 7 h 144"/>
                <a:gd name="T8" fmla="*/ 8 w 155"/>
                <a:gd name="T9" fmla="*/ 11 h 144"/>
                <a:gd name="T10" fmla="*/ 7 w 155"/>
                <a:gd name="T11" fmla="*/ 17 h 144"/>
                <a:gd name="T12" fmla="*/ 6 w 155"/>
                <a:gd name="T13" fmla="*/ 22 h 144"/>
                <a:gd name="T14" fmla="*/ 4 w 155"/>
                <a:gd name="T15" fmla="*/ 26 h 144"/>
                <a:gd name="T16" fmla="*/ 2 w 155"/>
                <a:gd name="T17" fmla="*/ 30 h 144"/>
                <a:gd name="T18" fmla="*/ 0 w 155"/>
                <a:gd name="T19" fmla="*/ 34 h 144"/>
                <a:gd name="T20" fmla="*/ 0 w 155"/>
                <a:gd name="T21" fmla="*/ 36 h 144"/>
                <a:gd name="T22" fmla="*/ 1 w 155"/>
                <a:gd name="T23" fmla="*/ 37 h 144"/>
                <a:gd name="T24" fmla="*/ 3 w 155"/>
                <a:gd name="T25" fmla="*/ 38 h 144"/>
                <a:gd name="T26" fmla="*/ 7 w 155"/>
                <a:gd name="T27" fmla="*/ 39 h 144"/>
                <a:gd name="T28" fmla="*/ 11 w 155"/>
                <a:gd name="T29" fmla="*/ 38 h 144"/>
                <a:gd name="T30" fmla="*/ 15 w 155"/>
                <a:gd name="T31" fmla="*/ 39 h 144"/>
                <a:gd name="T32" fmla="*/ 18 w 155"/>
                <a:gd name="T33" fmla="*/ 39 h 144"/>
                <a:gd name="T34" fmla="*/ 21 w 155"/>
                <a:gd name="T35" fmla="*/ 41 h 144"/>
                <a:gd name="T36" fmla="*/ 24 w 155"/>
                <a:gd name="T37" fmla="*/ 43 h 144"/>
                <a:gd name="T38" fmla="*/ 27 w 155"/>
                <a:gd name="T39" fmla="*/ 45 h 144"/>
                <a:gd name="T40" fmla="*/ 32 w 155"/>
                <a:gd name="T41" fmla="*/ 48 h 144"/>
                <a:gd name="T42" fmla="*/ 32 w 155"/>
                <a:gd name="T43" fmla="*/ 45 h 144"/>
                <a:gd name="T44" fmla="*/ 33 w 155"/>
                <a:gd name="T45" fmla="*/ 43 h 144"/>
                <a:gd name="T46" fmla="*/ 35 w 155"/>
                <a:gd name="T47" fmla="*/ 41 h 144"/>
                <a:gd name="T48" fmla="*/ 38 w 155"/>
                <a:gd name="T49" fmla="*/ 39 h 144"/>
                <a:gd name="T50" fmla="*/ 41 w 155"/>
                <a:gd name="T51" fmla="*/ 37 h 144"/>
                <a:gd name="T52" fmla="*/ 45 w 155"/>
                <a:gd name="T53" fmla="*/ 36 h 144"/>
                <a:gd name="T54" fmla="*/ 48 w 155"/>
                <a:gd name="T55" fmla="*/ 33 h 144"/>
                <a:gd name="T56" fmla="*/ 50 w 155"/>
                <a:gd name="T57" fmla="*/ 30 h 144"/>
                <a:gd name="T58" fmla="*/ 51 w 155"/>
                <a:gd name="T59" fmla="*/ 27 h 14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5"/>
                <a:gd name="T91" fmla="*/ 0 h 144"/>
                <a:gd name="T92" fmla="*/ 155 w 155"/>
                <a:gd name="T93" fmla="*/ 144 h 14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5" h="144">
                  <a:moveTo>
                    <a:pt x="22" y="0"/>
                  </a:moveTo>
                  <a:lnTo>
                    <a:pt x="26" y="8"/>
                  </a:lnTo>
                  <a:lnTo>
                    <a:pt x="26" y="15"/>
                  </a:lnTo>
                  <a:lnTo>
                    <a:pt x="26" y="21"/>
                  </a:lnTo>
                  <a:lnTo>
                    <a:pt x="23" y="34"/>
                  </a:lnTo>
                  <a:lnTo>
                    <a:pt x="21" y="51"/>
                  </a:lnTo>
                  <a:lnTo>
                    <a:pt x="17" y="66"/>
                  </a:lnTo>
                  <a:lnTo>
                    <a:pt x="11" y="78"/>
                  </a:lnTo>
                  <a:lnTo>
                    <a:pt x="5" y="90"/>
                  </a:lnTo>
                  <a:lnTo>
                    <a:pt x="0" y="101"/>
                  </a:lnTo>
                  <a:lnTo>
                    <a:pt x="0" y="107"/>
                  </a:lnTo>
                  <a:lnTo>
                    <a:pt x="3" y="110"/>
                  </a:lnTo>
                  <a:lnTo>
                    <a:pt x="9" y="113"/>
                  </a:lnTo>
                  <a:lnTo>
                    <a:pt x="21" y="116"/>
                  </a:lnTo>
                  <a:lnTo>
                    <a:pt x="34" y="114"/>
                  </a:lnTo>
                  <a:lnTo>
                    <a:pt x="47" y="116"/>
                  </a:lnTo>
                  <a:lnTo>
                    <a:pt x="54" y="118"/>
                  </a:lnTo>
                  <a:lnTo>
                    <a:pt x="64" y="123"/>
                  </a:lnTo>
                  <a:lnTo>
                    <a:pt x="72" y="130"/>
                  </a:lnTo>
                  <a:lnTo>
                    <a:pt x="83" y="136"/>
                  </a:lnTo>
                  <a:lnTo>
                    <a:pt x="96" y="144"/>
                  </a:lnTo>
                  <a:lnTo>
                    <a:pt x="98" y="135"/>
                  </a:lnTo>
                  <a:lnTo>
                    <a:pt x="101" y="128"/>
                  </a:lnTo>
                  <a:lnTo>
                    <a:pt x="107" y="122"/>
                  </a:lnTo>
                  <a:lnTo>
                    <a:pt x="116" y="116"/>
                  </a:lnTo>
                  <a:lnTo>
                    <a:pt x="126" y="112"/>
                  </a:lnTo>
                  <a:lnTo>
                    <a:pt x="137" y="107"/>
                  </a:lnTo>
                  <a:lnTo>
                    <a:pt x="146" y="98"/>
                  </a:lnTo>
                  <a:lnTo>
                    <a:pt x="151" y="89"/>
                  </a:lnTo>
                  <a:lnTo>
                    <a:pt x="155" y="80"/>
                  </a:lnTo>
                </a:path>
              </a:pathLst>
            </a:custGeom>
            <a:noFill/>
            <a:ln w="0">
              <a:solidFill>
                <a:srgbClr val="000000"/>
              </a:solidFill>
              <a:round/>
              <a:headEnd/>
              <a:tailEnd/>
            </a:ln>
          </p:spPr>
          <p:txBody>
            <a:bodyPr/>
            <a:lstStyle/>
            <a:p>
              <a:endParaRPr lang="ru-RU"/>
            </a:p>
          </p:txBody>
        </p:sp>
        <p:sp>
          <p:nvSpPr>
            <p:cNvPr id="26281" name="Freeform 85"/>
            <p:cNvSpPr>
              <a:spLocks/>
            </p:cNvSpPr>
            <p:nvPr/>
          </p:nvSpPr>
          <p:spPr bwMode="auto">
            <a:xfrm>
              <a:off x="4081" y="1405"/>
              <a:ext cx="34" cy="36"/>
            </a:xfrm>
            <a:custGeom>
              <a:avLst/>
              <a:gdLst>
                <a:gd name="T0" fmla="*/ 0 w 102"/>
                <a:gd name="T1" fmla="*/ 5 h 108"/>
                <a:gd name="T2" fmla="*/ 3 w 102"/>
                <a:gd name="T3" fmla="*/ 7 h 108"/>
                <a:gd name="T4" fmla="*/ 6 w 102"/>
                <a:gd name="T5" fmla="*/ 10 h 108"/>
                <a:gd name="T6" fmla="*/ 9 w 102"/>
                <a:gd name="T7" fmla="*/ 15 h 108"/>
                <a:gd name="T8" fmla="*/ 11 w 102"/>
                <a:gd name="T9" fmla="*/ 21 h 108"/>
                <a:gd name="T10" fmla="*/ 14 w 102"/>
                <a:gd name="T11" fmla="*/ 27 h 108"/>
                <a:gd name="T12" fmla="*/ 16 w 102"/>
                <a:gd name="T13" fmla="*/ 31 h 108"/>
                <a:gd name="T14" fmla="*/ 20 w 102"/>
                <a:gd name="T15" fmla="*/ 35 h 108"/>
                <a:gd name="T16" fmla="*/ 23 w 102"/>
                <a:gd name="T17" fmla="*/ 36 h 108"/>
                <a:gd name="T18" fmla="*/ 24 w 102"/>
                <a:gd name="T19" fmla="*/ 32 h 108"/>
                <a:gd name="T20" fmla="*/ 25 w 102"/>
                <a:gd name="T21" fmla="*/ 28 h 108"/>
                <a:gd name="T22" fmla="*/ 28 w 102"/>
                <a:gd name="T23" fmla="*/ 24 h 108"/>
                <a:gd name="T24" fmla="*/ 30 w 102"/>
                <a:gd name="T25" fmla="*/ 20 h 108"/>
                <a:gd name="T26" fmla="*/ 32 w 102"/>
                <a:gd name="T27" fmla="*/ 15 h 108"/>
                <a:gd name="T28" fmla="*/ 32 w 102"/>
                <a:gd name="T29" fmla="*/ 10 h 108"/>
                <a:gd name="T30" fmla="*/ 34 w 102"/>
                <a:gd name="T31" fmla="*/ 6 h 108"/>
                <a:gd name="T32" fmla="*/ 34 w 102"/>
                <a:gd name="T33" fmla="*/ 4 h 108"/>
                <a:gd name="T34" fmla="*/ 34 w 102"/>
                <a:gd name="T35" fmla="*/ 2 h 108"/>
                <a:gd name="T36" fmla="*/ 33 w 102"/>
                <a:gd name="T37" fmla="*/ 0 h 1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108"/>
                <a:gd name="T59" fmla="*/ 102 w 102"/>
                <a:gd name="T60" fmla="*/ 108 h 1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108">
                  <a:moveTo>
                    <a:pt x="0" y="14"/>
                  </a:moveTo>
                  <a:lnTo>
                    <a:pt x="8" y="20"/>
                  </a:lnTo>
                  <a:lnTo>
                    <a:pt x="17" y="31"/>
                  </a:lnTo>
                  <a:lnTo>
                    <a:pt x="26" y="45"/>
                  </a:lnTo>
                  <a:lnTo>
                    <a:pt x="32" y="62"/>
                  </a:lnTo>
                  <a:lnTo>
                    <a:pt x="41" y="80"/>
                  </a:lnTo>
                  <a:lnTo>
                    <a:pt x="49" y="94"/>
                  </a:lnTo>
                  <a:lnTo>
                    <a:pt x="60" y="104"/>
                  </a:lnTo>
                  <a:lnTo>
                    <a:pt x="68" y="108"/>
                  </a:lnTo>
                  <a:lnTo>
                    <a:pt x="71" y="95"/>
                  </a:lnTo>
                  <a:lnTo>
                    <a:pt x="76" y="84"/>
                  </a:lnTo>
                  <a:lnTo>
                    <a:pt x="84" y="71"/>
                  </a:lnTo>
                  <a:lnTo>
                    <a:pt x="90" y="59"/>
                  </a:lnTo>
                  <a:lnTo>
                    <a:pt x="95" y="46"/>
                  </a:lnTo>
                  <a:lnTo>
                    <a:pt x="97" y="31"/>
                  </a:lnTo>
                  <a:lnTo>
                    <a:pt x="101" y="18"/>
                  </a:lnTo>
                  <a:lnTo>
                    <a:pt x="102" y="12"/>
                  </a:lnTo>
                  <a:lnTo>
                    <a:pt x="101" y="5"/>
                  </a:lnTo>
                  <a:lnTo>
                    <a:pt x="98" y="0"/>
                  </a:lnTo>
                </a:path>
              </a:pathLst>
            </a:custGeom>
            <a:noFill/>
            <a:ln w="0">
              <a:solidFill>
                <a:srgbClr val="000000"/>
              </a:solidFill>
              <a:round/>
              <a:headEnd/>
              <a:tailEnd/>
            </a:ln>
          </p:spPr>
          <p:txBody>
            <a:bodyPr/>
            <a:lstStyle/>
            <a:p>
              <a:endParaRPr lang="ru-RU"/>
            </a:p>
          </p:txBody>
        </p:sp>
        <p:sp>
          <p:nvSpPr>
            <p:cNvPr id="26282" name="Freeform 86"/>
            <p:cNvSpPr>
              <a:spLocks/>
            </p:cNvSpPr>
            <p:nvPr/>
          </p:nvSpPr>
          <p:spPr bwMode="auto">
            <a:xfrm>
              <a:off x="4077" y="1410"/>
              <a:ext cx="342" cy="244"/>
            </a:xfrm>
            <a:custGeom>
              <a:avLst/>
              <a:gdLst>
                <a:gd name="T0" fmla="*/ 5 w 1028"/>
                <a:gd name="T1" fmla="*/ 4 h 731"/>
                <a:gd name="T2" fmla="*/ 14 w 1028"/>
                <a:gd name="T3" fmla="*/ 21 h 731"/>
                <a:gd name="T4" fmla="*/ 22 w 1028"/>
                <a:gd name="T5" fmla="*/ 35 h 731"/>
                <a:gd name="T6" fmla="*/ 42 w 1028"/>
                <a:gd name="T7" fmla="*/ 44 h 731"/>
                <a:gd name="T8" fmla="*/ 56 w 1028"/>
                <a:gd name="T9" fmla="*/ 54 h 731"/>
                <a:gd name="T10" fmla="*/ 58 w 1028"/>
                <a:gd name="T11" fmla="*/ 67 h 731"/>
                <a:gd name="T12" fmla="*/ 66 w 1028"/>
                <a:gd name="T13" fmla="*/ 77 h 731"/>
                <a:gd name="T14" fmla="*/ 82 w 1028"/>
                <a:gd name="T15" fmla="*/ 86 h 731"/>
                <a:gd name="T16" fmla="*/ 88 w 1028"/>
                <a:gd name="T17" fmla="*/ 105 h 731"/>
                <a:gd name="T18" fmla="*/ 94 w 1028"/>
                <a:gd name="T19" fmla="*/ 121 h 731"/>
                <a:gd name="T20" fmla="*/ 101 w 1028"/>
                <a:gd name="T21" fmla="*/ 137 h 731"/>
                <a:gd name="T22" fmla="*/ 101 w 1028"/>
                <a:gd name="T23" fmla="*/ 157 h 731"/>
                <a:gd name="T24" fmla="*/ 83 w 1028"/>
                <a:gd name="T25" fmla="*/ 186 h 731"/>
                <a:gd name="T26" fmla="*/ 75 w 1028"/>
                <a:gd name="T27" fmla="*/ 207 h 731"/>
                <a:gd name="T28" fmla="*/ 67 w 1028"/>
                <a:gd name="T29" fmla="*/ 224 h 731"/>
                <a:gd name="T30" fmla="*/ 54 w 1028"/>
                <a:gd name="T31" fmla="*/ 233 h 731"/>
                <a:gd name="T32" fmla="*/ 72 w 1028"/>
                <a:gd name="T33" fmla="*/ 229 h 731"/>
                <a:gd name="T34" fmla="*/ 91 w 1028"/>
                <a:gd name="T35" fmla="*/ 229 h 731"/>
                <a:gd name="T36" fmla="*/ 104 w 1028"/>
                <a:gd name="T37" fmla="*/ 237 h 731"/>
                <a:gd name="T38" fmla="*/ 109 w 1028"/>
                <a:gd name="T39" fmla="*/ 243 h 731"/>
                <a:gd name="T40" fmla="*/ 106 w 1028"/>
                <a:gd name="T41" fmla="*/ 226 h 731"/>
                <a:gd name="T42" fmla="*/ 115 w 1028"/>
                <a:gd name="T43" fmla="*/ 238 h 731"/>
                <a:gd name="T44" fmla="*/ 129 w 1028"/>
                <a:gd name="T45" fmla="*/ 237 h 731"/>
                <a:gd name="T46" fmla="*/ 149 w 1028"/>
                <a:gd name="T47" fmla="*/ 236 h 731"/>
                <a:gd name="T48" fmla="*/ 138 w 1028"/>
                <a:gd name="T49" fmla="*/ 227 h 731"/>
                <a:gd name="T50" fmla="*/ 131 w 1028"/>
                <a:gd name="T51" fmla="*/ 211 h 731"/>
                <a:gd name="T52" fmla="*/ 132 w 1028"/>
                <a:gd name="T53" fmla="*/ 189 h 731"/>
                <a:gd name="T54" fmla="*/ 134 w 1028"/>
                <a:gd name="T55" fmla="*/ 169 h 731"/>
                <a:gd name="T56" fmla="*/ 132 w 1028"/>
                <a:gd name="T57" fmla="*/ 151 h 731"/>
                <a:gd name="T58" fmla="*/ 131 w 1028"/>
                <a:gd name="T59" fmla="*/ 139 h 731"/>
                <a:gd name="T60" fmla="*/ 132 w 1028"/>
                <a:gd name="T61" fmla="*/ 121 h 731"/>
                <a:gd name="T62" fmla="*/ 124 w 1028"/>
                <a:gd name="T63" fmla="*/ 106 h 731"/>
                <a:gd name="T64" fmla="*/ 126 w 1028"/>
                <a:gd name="T65" fmla="*/ 94 h 731"/>
                <a:gd name="T66" fmla="*/ 144 w 1028"/>
                <a:gd name="T67" fmla="*/ 80 h 731"/>
                <a:gd name="T68" fmla="*/ 168 w 1028"/>
                <a:gd name="T69" fmla="*/ 72 h 731"/>
                <a:gd name="T70" fmla="*/ 187 w 1028"/>
                <a:gd name="T71" fmla="*/ 65 h 731"/>
                <a:gd name="T72" fmla="*/ 202 w 1028"/>
                <a:gd name="T73" fmla="*/ 52 h 731"/>
                <a:gd name="T74" fmla="*/ 217 w 1028"/>
                <a:gd name="T75" fmla="*/ 41 h 731"/>
                <a:gd name="T76" fmla="*/ 237 w 1028"/>
                <a:gd name="T77" fmla="*/ 38 h 731"/>
                <a:gd name="T78" fmla="*/ 260 w 1028"/>
                <a:gd name="T79" fmla="*/ 39 h 731"/>
                <a:gd name="T80" fmla="*/ 282 w 1028"/>
                <a:gd name="T81" fmla="*/ 42 h 731"/>
                <a:gd name="T82" fmla="*/ 301 w 1028"/>
                <a:gd name="T83" fmla="*/ 36 h 731"/>
                <a:gd name="T84" fmla="*/ 315 w 1028"/>
                <a:gd name="T85" fmla="*/ 25 h 731"/>
                <a:gd name="T86" fmla="*/ 333 w 1028"/>
                <a:gd name="T87" fmla="*/ 19 h 731"/>
                <a:gd name="T88" fmla="*/ 341 w 1028"/>
                <a:gd name="T89" fmla="*/ 15 h 7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28"/>
                <a:gd name="T136" fmla="*/ 0 h 731"/>
                <a:gd name="T137" fmla="*/ 1028 w 1028"/>
                <a:gd name="T138" fmla="*/ 731 h 7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28" h="731">
                  <a:moveTo>
                    <a:pt x="0" y="0"/>
                  </a:moveTo>
                  <a:lnTo>
                    <a:pt x="7" y="4"/>
                  </a:lnTo>
                  <a:lnTo>
                    <a:pt x="16" y="13"/>
                  </a:lnTo>
                  <a:lnTo>
                    <a:pt x="24" y="23"/>
                  </a:lnTo>
                  <a:lnTo>
                    <a:pt x="32" y="39"/>
                  </a:lnTo>
                  <a:lnTo>
                    <a:pt x="41" y="62"/>
                  </a:lnTo>
                  <a:lnTo>
                    <a:pt x="48" y="81"/>
                  </a:lnTo>
                  <a:lnTo>
                    <a:pt x="57" y="93"/>
                  </a:lnTo>
                  <a:lnTo>
                    <a:pt x="67" y="104"/>
                  </a:lnTo>
                  <a:lnTo>
                    <a:pt x="86" y="114"/>
                  </a:lnTo>
                  <a:lnTo>
                    <a:pt x="107" y="123"/>
                  </a:lnTo>
                  <a:lnTo>
                    <a:pt x="127" y="132"/>
                  </a:lnTo>
                  <a:lnTo>
                    <a:pt x="144" y="139"/>
                  </a:lnTo>
                  <a:lnTo>
                    <a:pt x="159" y="150"/>
                  </a:lnTo>
                  <a:lnTo>
                    <a:pt x="168" y="161"/>
                  </a:lnTo>
                  <a:lnTo>
                    <a:pt x="171" y="171"/>
                  </a:lnTo>
                  <a:lnTo>
                    <a:pt x="174" y="181"/>
                  </a:lnTo>
                  <a:lnTo>
                    <a:pt x="175" y="201"/>
                  </a:lnTo>
                  <a:lnTo>
                    <a:pt x="178" y="213"/>
                  </a:lnTo>
                  <a:lnTo>
                    <a:pt x="184" y="221"/>
                  </a:lnTo>
                  <a:lnTo>
                    <a:pt x="199" y="230"/>
                  </a:lnTo>
                  <a:lnTo>
                    <a:pt x="215" y="239"/>
                  </a:lnTo>
                  <a:lnTo>
                    <a:pt x="233" y="248"/>
                  </a:lnTo>
                  <a:lnTo>
                    <a:pt x="246" y="259"/>
                  </a:lnTo>
                  <a:lnTo>
                    <a:pt x="254" y="271"/>
                  </a:lnTo>
                  <a:lnTo>
                    <a:pt x="258" y="296"/>
                  </a:lnTo>
                  <a:lnTo>
                    <a:pt x="265" y="314"/>
                  </a:lnTo>
                  <a:lnTo>
                    <a:pt x="270" y="340"/>
                  </a:lnTo>
                  <a:lnTo>
                    <a:pt x="274" y="351"/>
                  </a:lnTo>
                  <a:lnTo>
                    <a:pt x="282" y="363"/>
                  </a:lnTo>
                  <a:lnTo>
                    <a:pt x="292" y="377"/>
                  </a:lnTo>
                  <a:lnTo>
                    <a:pt x="301" y="396"/>
                  </a:lnTo>
                  <a:lnTo>
                    <a:pt x="305" y="411"/>
                  </a:lnTo>
                  <a:lnTo>
                    <a:pt x="307" y="431"/>
                  </a:lnTo>
                  <a:lnTo>
                    <a:pt x="307" y="450"/>
                  </a:lnTo>
                  <a:lnTo>
                    <a:pt x="305" y="470"/>
                  </a:lnTo>
                  <a:lnTo>
                    <a:pt x="287" y="503"/>
                  </a:lnTo>
                  <a:lnTo>
                    <a:pt x="266" y="531"/>
                  </a:lnTo>
                  <a:lnTo>
                    <a:pt x="250" y="556"/>
                  </a:lnTo>
                  <a:lnTo>
                    <a:pt x="239" y="576"/>
                  </a:lnTo>
                  <a:lnTo>
                    <a:pt x="232" y="598"/>
                  </a:lnTo>
                  <a:lnTo>
                    <a:pt x="225" y="620"/>
                  </a:lnTo>
                  <a:lnTo>
                    <a:pt x="217" y="642"/>
                  </a:lnTo>
                  <a:lnTo>
                    <a:pt x="204" y="664"/>
                  </a:lnTo>
                  <a:lnTo>
                    <a:pt x="200" y="672"/>
                  </a:lnTo>
                  <a:lnTo>
                    <a:pt x="192" y="679"/>
                  </a:lnTo>
                  <a:lnTo>
                    <a:pt x="178" y="690"/>
                  </a:lnTo>
                  <a:lnTo>
                    <a:pt x="161" y="698"/>
                  </a:lnTo>
                  <a:lnTo>
                    <a:pt x="178" y="694"/>
                  </a:lnTo>
                  <a:lnTo>
                    <a:pt x="199" y="690"/>
                  </a:lnTo>
                  <a:lnTo>
                    <a:pt x="215" y="687"/>
                  </a:lnTo>
                  <a:lnTo>
                    <a:pt x="235" y="685"/>
                  </a:lnTo>
                  <a:lnTo>
                    <a:pt x="254" y="685"/>
                  </a:lnTo>
                  <a:lnTo>
                    <a:pt x="273" y="686"/>
                  </a:lnTo>
                  <a:lnTo>
                    <a:pt x="288" y="690"/>
                  </a:lnTo>
                  <a:lnTo>
                    <a:pt x="302" y="700"/>
                  </a:lnTo>
                  <a:lnTo>
                    <a:pt x="312" y="711"/>
                  </a:lnTo>
                  <a:lnTo>
                    <a:pt x="321" y="723"/>
                  </a:lnTo>
                  <a:lnTo>
                    <a:pt x="328" y="731"/>
                  </a:lnTo>
                  <a:lnTo>
                    <a:pt x="328" y="728"/>
                  </a:lnTo>
                  <a:lnTo>
                    <a:pt x="325" y="711"/>
                  </a:lnTo>
                  <a:lnTo>
                    <a:pt x="324" y="698"/>
                  </a:lnTo>
                  <a:lnTo>
                    <a:pt x="319" y="678"/>
                  </a:lnTo>
                  <a:lnTo>
                    <a:pt x="328" y="698"/>
                  </a:lnTo>
                  <a:lnTo>
                    <a:pt x="336" y="708"/>
                  </a:lnTo>
                  <a:lnTo>
                    <a:pt x="345" y="714"/>
                  </a:lnTo>
                  <a:lnTo>
                    <a:pt x="356" y="717"/>
                  </a:lnTo>
                  <a:lnTo>
                    <a:pt x="370" y="714"/>
                  </a:lnTo>
                  <a:lnTo>
                    <a:pt x="387" y="710"/>
                  </a:lnTo>
                  <a:lnTo>
                    <a:pt x="407" y="706"/>
                  </a:lnTo>
                  <a:lnTo>
                    <a:pt x="428" y="703"/>
                  </a:lnTo>
                  <a:lnTo>
                    <a:pt x="447" y="706"/>
                  </a:lnTo>
                  <a:lnTo>
                    <a:pt x="465" y="710"/>
                  </a:lnTo>
                  <a:lnTo>
                    <a:pt x="430" y="691"/>
                  </a:lnTo>
                  <a:lnTo>
                    <a:pt x="416" y="680"/>
                  </a:lnTo>
                  <a:lnTo>
                    <a:pt x="405" y="668"/>
                  </a:lnTo>
                  <a:lnTo>
                    <a:pt x="400" y="652"/>
                  </a:lnTo>
                  <a:lnTo>
                    <a:pt x="395" y="632"/>
                  </a:lnTo>
                  <a:lnTo>
                    <a:pt x="394" y="602"/>
                  </a:lnTo>
                  <a:lnTo>
                    <a:pt x="396" y="582"/>
                  </a:lnTo>
                  <a:lnTo>
                    <a:pt x="398" y="565"/>
                  </a:lnTo>
                  <a:lnTo>
                    <a:pt x="403" y="544"/>
                  </a:lnTo>
                  <a:lnTo>
                    <a:pt x="403" y="527"/>
                  </a:lnTo>
                  <a:lnTo>
                    <a:pt x="402" y="507"/>
                  </a:lnTo>
                  <a:lnTo>
                    <a:pt x="403" y="483"/>
                  </a:lnTo>
                  <a:lnTo>
                    <a:pt x="401" y="465"/>
                  </a:lnTo>
                  <a:lnTo>
                    <a:pt x="397" y="451"/>
                  </a:lnTo>
                  <a:lnTo>
                    <a:pt x="392" y="436"/>
                  </a:lnTo>
                  <a:lnTo>
                    <a:pt x="391" y="427"/>
                  </a:lnTo>
                  <a:lnTo>
                    <a:pt x="394" y="415"/>
                  </a:lnTo>
                  <a:lnTo>
                    <a:pt x="398" y="398"/>
                  </a:lnTo>
                  <a:lnTo>
                    <a:pt x="400" y="381"/>
                  </a:lnTo>
                  <a:lnTo>
                    <a:pt x="397" y="362"/>
                  </a:lnTo>
                  <a:lnTo>
                    <a:pt x="391" y="346"/>
                  </a:lnTo>
                  <a:lnTo>
                    <a:pt x="382" y="331"/>
                  </a:lnTo>
                  <a:lnTo>
                    <a:pt x="374" y="319"/>
                  </a:lnTo>
                  <a:lnTo>
                    <a:pt x="371" y="307"/>
                  </a:lnTo>
                  <a:lnTo>
                    <a:pt x="372" y="294"/>
                  </a:lnTo>
                  <a:lnTo>
                    <a:pt x="378" y="281"/>
                  </a:lnTo>
                  <a:lnTo>
                    <a:pt x="387" y="270"/>
                  </a:lnTo>
                  <a:lnTo>
                    <a:pt x="409" y="253"/>
                  </a:lnTo>
                  <a:lnTo>
                    <a:pt x="434" y="239"/>
                  </a:lnTo>
                  <a:lnTo>
                    <a:pt x="461" y="228"/>
                  </a:lnTo>
                  <a:lnTo>
                    <a:pt x="484" y="222"/>
                  </a:lnTo>
                  <a:lnTo>
                    <a:pt x="504" y="217"/>
                  </a:lnTo>
                  <a:lnTo>
                    <a:pt x="523" y="213"/>
                  </a:lnTo>
                  <a:lnTo>
                    <a:pt x="543" y="205"/>
                  </a:lnTo>
                  <a:lnTo>
                    <a:pt x="562" y="195"/>
                  </a:lnTo>
                  <a:lnTo>
                    <a:pt x="574" y="186"/>
                  </a:lnTo>
                  <a:lnTo>
                    <a:pt x="590" y="172"/>
                  </a:lnTo>
                  <a:lnTo>
                    <a:pt x="607" y="157"/>
                  </a:lnTo>
                  <a:lnTo>
                    <a:pt x="624" y="139"/>
                  </a:lnTo>
                  <a:lnTo>
                    <a:pt x="638" y="129"/>
                  </a:lnTo>
                  <a:lnTo>
                    <a:pt x="653" y="123"/>
                  </a:lnTo>
                  <a:lnTo>
                    <a:pt x="670" y="117"/>
                  </a:lnTo>
                  <a:lnTo>
                    <a:pt x="690" y="114"/>
                  </a:lnTo>
                  <a:lnTo>
                    <a:pt x="711" y="113"/>
                  </a:lnTo>
                  <a:lnTo>
                    <a:pt x="732" y="113"/>
                  </a:lnTo>
                  <a:lnTo>
                    <a:pt x="757" y="115"/>
                  </a:lnTo>
                  <a:lnTo>
                    <a:pt x="781" y="118"/>
                  </a:lnTo>
                  <a:lnTo>
                    <a:pt x="804" y="124"/>
                  </a:lnTo>
                  <a:lnTo>
                    <a:pt x="828" y="127"/>
                  </a:lnTo>
                  <a:lnTo>
                    <a:pt x="849" y="126"/>
                  </a:lnTo>
                  <a:lnTo>
                    <a:pt x="870" y="123"/>
                  </a:lnTo>
                  <a:lnTo>
                    <a:pt x="888" y="117"/>
                  </a:lnTo>
                  <a:lnTo>
                    <a:pt x="904" y="107"/>
                  </a:lnTo>
                  <a:lnTo>
                    <a:pt x="920" y="94"/>
                  </a:lnTo>
                  <a:lnTo>
                    <a:pt x="934" y="84"/>
                  </a:lnTo>
                  <a:lnTo>
                    <a:pt x="948" y="76"/>
                  </a:lnTo>
                  <a:lnTo>
                    <a:pt x="963" y="70"/>
                  </a:lnTo>
                  <a:lnTo>
                    <a:pt x="982" y="65"/>
                  </a:lnTo>
                  <a:lnTo>
                    <a:pt x="1002" y="58"/>
                  </a:lnTo>
                  <a:lnTo>
                    <a:pt x="1013" y="54"/>
                  </a:lnTo>
                  <a:lnTo>
                    <a:pt x="1019" y="49"/>
                  </a:lnTo>
                  <a:lnTo>
                    <a:pt x="1024" y="44"/>
                  </a:lnTo>
                  <a:lnTo>
                    <a:pt x="1028" y="31"/>
                  </a:lnTo>
                </a:path>
              </a:pathLst>
            </a:custGeom>
            <a:noFill/>
            <a:ln w="0">
              <a:solidFill>
                <a:srgbClr val="000000"/>
              </a:solidFill>
              <a:round/>
              <a:headEnd/>
              <a:tailEnd/>
            </a:ln>
          </p:spPr>
          <p:txBody>
            <a:bodyPr/>
            <a:lstStyle/>
            <a:p>
              <a:endParaRPr lang="ru-RU"/>
            </a:p>
          </p:txBody>
        </p:sp>
        <p:sp>
          <p:nvSpPr>
            <p:cNvPr id="26283" name="Freeform 87"/>
            <p:cNvSpPr>
              <a:spLocks/>
            </p:cNvSpPr>
            <p:nvPr/>
          </p:nvSpPr>
          <p:spPr bwMode="auto">
            <a:xfrm>
              <a:off x="4145" y="1410"/>
              <a:ext cx="30" cy="57"/>
            </a:xfrm>
            <a:custGeom>
              <a:avLst/>
              <a:gdLst>
                <a:gd name="T0" fmla="*/ 19 w 89"/>
                <a:gd name="T1" fmla="*/ 22 h 173"/>
                <a:gd name="T2" fmla="*/ 18 w 89"/>
                <a:gd name="T3" fmla="*/ 24 h 173"/>
                <a:gd name="T4" fmla="*/ 16 w 89"/>
                <a:gd name="T5" fmla="*/ 28 h 173"/>
                <a:gd name="T6" fmla="*/ 13 w 89"/>
                <a:gd name="T7" fmla="*/ 31 h 173"/>
                <a:gd name="T8" fmla="*/ 9 w 89"/>
                <a:gd name="T9" fmla="*/ 34 h 173"/>
                <a:gd name="T10" fmla="*/ 5 w 89"/>
                <a:gd name="T11" fmla="*/ 36 h 173"/>
                <a:gd name="T12" fmla="*/ 2 w 89"/>
                <a:gd name="T13" fmla="*/ 38 h 173"/>
                <a:gd name="T14" fmla="*/ 0 w 89"/>
                <a:gd name="T15" fmla="*/ 41 h 173"/>
                <a:gd name="T16" fmla="*/ 0 w 89"/>
                <a:gd name="T17" fmla="*/ 42 h 173"/>
                <a:gd name="T18" fmla="*/ 1 w 89"/>
                <a:gd name="T19" fmla="*/ 43 h 173"/>
                <a:gd name="T20" fmla="*/ 5 w 89"/>
                <a:gd name="T21" fmla="*/ 44 h 173"/>
                <a:gd name="T22" fmla="*/ 10 w 89"/>
                <a:gd name="T23" fmla="*/ 44 h 173"/>
                <a:gd name="T24" fmla="*/ 14 w 89"/>
                <a:gd name="T25" fmla="*/ 46 h 173"/>
                <a:gd name="T26" fmla="*/ 17 w 89"/>
                <a:gd name="T27" fmla="*/ 47 h 173"/>
                <a:gd name="T28" fmla="*/ 19 w 89"/>
                <a:gd name="T29" fmla="*/ 49 h 173"/>
                <a:gd name="T30" fmla="*/ 21 w 89"/>
                <a:gd name="T31" fmla="*/ 52 h 173"/>
                <a:gd name="T32" fmla="*/ 22 w 89"/>
                <a:gd name="T33" fmla="*/ 57 h 173"/>
                <a:gd name="T34" fmla="*/ 22 w 89"/>
                <a:gd name="T35" fmla="*/ 49 h 173"/>
                <a:gd name="T36" fmla="*/ 22 w 89"/>
                <a:gd name="T37" fmla="*/ 47 h 173"/>
                <a:gd name="T38" fmla="*/ 23 w 89"/>
                <a:gd name="T39" fmla="*/ 45 h 173"/>
                <a:gd name="T40" fmla="*/ 26 w 89"/>
                <a:gd name="T41" fmla="*/ 42 h 173"/>
                <a:gd name="T42" fmla="*/ 28 w 89"/>
                <a:gd name="T43" fmla="*/ 37 h 173"/>
                <a:gd name="T44" fmla="*/ 30 w 89"/>
                <a:gd name="T45" fmla="*/ 30 h 173"/>
                <a:gd name="T46" fmla="*/ 30 w 89"/>
                <a:gd name="T47" fmla="*/ 24 h 173"/>
                <a:gd name="T48" fmla="*/ 30 w 89"/>
                <a:gd name="T49" fmla="*/ 19 h 173"/>
                <a:gd name="T50" fmla="*/ 30 w 89"/>
                <a:gd name="T51" fmla="*/ 17 h 173"/>
                <a:gd name="T52" fmla="*/ 29 w 89"/>
                <a:gd name="T53" fmla="*/ 11 h 173"/>
                <a:gd name="T54" fmla="*/ 28 w 89"/>
                <a:gd name="T55" fmla="*/ 7 h 173"/>
                <a:gd name="T56" fmla="*/ 26 w 89"/>
                <a:gd name="T57" fmla="*/ 3 h 173"/>
                <a:gd name="T58" fmla="*/ 24 w 89"/>
                <a:gd name="T59" fmla="*/ 0 h 17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9"/>
                <a:gd name="T91" fmla="*/ 0 h 173"/>
                <a:gd name="T92" fmla="*/ 89 w 89"/>
                <a:gd name="T93" fmla="*/ 173 h 17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9" h="173">
                  <a:moveTo>
                    <a:pt x="55" y="66"/>
                  </a:moveTo>
                  <a:lnTo>
                    <a:pt x="52" y="74"/>
                  </a:lnTo>
                  <a:lnTo>
                    <a:pt x="47" y="85"/>
                  </a:lnTo>
                  <a:lnTo>
                    <a:pt x="39" y="94"/>
                  </a:lnTo>
                  <a:lnTo>
                    <a:pt x="27" y="102"/>
                  </a:lnTo>
                  <a:lnTo>
                    <a:pt x="15" y="108"/>
                  </a:lnTo>
                  <a:lnTo>
                    <a:pt x="7" y="114"/>
                  </a:lnTo>
                  <a:lnTo>
                    <a:pt x="0" y="124"/>
                  </a:lnTo>
                  <a:lnTo>
                    <a:pt x="0" y="126"/>
                  </a:lnTo>
                  <a:lnTo>
                    <a:pt x="3" y="129"/>
                  </a:lnTo>
                  <a:lnTo>
                    <a:pt x="15" y="133"/>
                  </a:lnTo>
                  <a:lnTo>
                    <a:pt x="29" y="135"/>
                  </a:lnTo>
                  <a:lnTo>
                    <a:pt x="42" y="139"/>
                  </a:lnTo>
                  <a:lnTo>
                    <a:pt x="50" y="142"/>
                  </a:lnTo>
                  <a:lnTo>
                    <a:pt x="56" y="150"/>
                  </a:lnTo>
                  <a:lnTo>
                    <a:pt x="61" y="159"/>
                  </a:lnTo>
                  <a:lnTo>
                    <a:pt x="64" y="173"/>
                  </a:lnTo>
                  <a:lnTo>
                    <a:pt x="65" y="149"/>
                  </a:lnTo>
                  <a:lnTo>
                    <a:pt x="66" y="144"/>
                  </a:lnTo>
                  <a:lnTo>
                    <a:pt x="68" y="138"/>
                  </a:lnTo>
                  <a:lnTo>
                    <a:pt x="76" y="128"/>
                  </a:lnTo>
                  <a:lnTo>
                    <a:pt x="84" y="112"/>
                  </a:lnTo>
                  <a:lnTo>
                    <a:pt x="89" y="92"/>
                  </a:lnTo>
                  <a:lnTo>
                    <a:pt x="89" y="73"/>
                  </a:lnTo>
                  <a:lnTo>
                    <a:pt x="88" y="57"/>
                  </a:lnTo>
                  <a:lnTo>
                    <a:pt x="88" y="52"/>
                  </a:lnTo>
                  <a:lnTo>
                    <a:pt x="86" y="33"/>
                  </a:lnTo>
                  <a:lnTo>
                    <a:pt x="83" y="20"/>
                  </a:lnTo>
                  <a:lnTo>
                    <a:pt x="78" y="9"/>
                  </a:lnTo>
                  <a:lnTo>
                    <a:pt x="72" y="0"/>
                  </a:lnTo>
                </a:path>
              </a:pathLst>
            </a:custGeom>
            <a:noFill/>
            <a:ln w="0">
              <a:solidFill>
                <a:srgbClr val="000000"/>
              </a:solidFill>
              <a:round/>
              <a:headEnd/>
              <a:tailEnd/>
            </a:ln>
          </p:spPr>
          <p:txBody>
            <a:bodyPr/>
            <a:lstStyle/>
            <a:p>
              <a:endParaRPr lang="ru-RU"/>
            </a:p>
          </p:txBody>
        </p:sp>
        <p:sp>
          <p:nvSpPr>
            <p:cNvPr id="26284" name="Freeform 88"/>
            <p:cNvSpPr>
              <a:spLocks/>
            </p:cNvSpPr>
            <p:nvPr/>
          </p:nvSpPr>
          <p:spPr bwMode="auto">
            <a:xfrm>
              <a:off x="4173" y="1411"/>
              <a:ext cx="14" cy="40"/>
            </a:xfrm>
            <a:custGeom>
              <a:avLst/>
              <a:gdLst>
                <a:gd name="T0" fmla="*/ 0 w 41"/>
                <a:gd name="T1" fmla="*/ 0 h 120"/>
                <a:gd name="T2" fmla="*/ 1 w 41"/>
                <a:gd name="T3" fmla="*/ 3 h 120"/>
                <a:gd name="T4" fmla="*/ 3 w 41"/>
                <a:gd name="T5" fmla="*/ 6 h 120"/>
                <a:gd name="T6" fmla="*/ 4 w 41"/>
                <a:gd name="T7" fmla="*/ 11 h 120"/>
                <a:gd name="T8" fmla="*/ 5 w 41"/>
                <a:gd name="T9" fmla="*/ 17 h 120"/>
                <a:gd name="T10" fmla="*/ 5 w 41"/>
                <a:gd name="T11" fmla="*/ 17 h 120"/>
                <a:gd name="T12" fmla="*/ 5 w 41"/>
                <a:gd name="T13" fmla="*/ 20 h 120"/>
                <a:gd name="T14" fmla="*/ 5 w 41"/>
                <a:gd name="T15" fmla="*/ 25 h 120"/>
                <a:gd name="T16" fmla="*/ 5 w 41"/>
                <a:gd name="T17" fmla="*/ 30 h 120"/>
                <a:gd name="T18" fmla="*/ 6 w 41"/>
                <a:gd name="T19" fmla="*/ 34 h 120"/>
                <a:gd name="T20" fmla="*/ 7 w 41"/>
                <a:gd name="T21" fmla="*/ 40 h 120"/>
                <a:gd name="T22" fmla="*/ 10 w 41"/>
                <a:gd name="T23" fmla="*/ 36 h 120"/>
                <a:gd name="T24" fmla="*/ 12 w 41"/>
                <a:gd name="T25" fmla="*/ 32 h 120"/>
                <a:gd name="T26" fmla="*/ 13 w 41"/>
                <a:gd name="T27" fmla="*/ 29 h 120"/>
                <a:gd name="T28" fmla="*/ 14 w 41"/>
                <a:gd name="T29" fmla="*/ 23 h 120"/>
                <a:gd name="T30" fmla="*/ 14 w 41"/>
                <a:gd name="T31" fmla="*/ 19 h 120"/>
                <a:gd name="T32" fmla="*/ 14 w 41"/>
                <a:gd name="T33" fmla="*/ 15 h 120"/>
                <a:gd name="T34" fmla="*/ 14 w 41"/>
                <a:gd name="T35" fmla="*/ 13 h 120"/>
                <a:gd name="T36" fmla="*/ 13 w 41"/>
                <a:gd name="T37" fmla="*/ 7 h 120"/>
                <a:gd name="T38" fmla="*/ 12 w 41"/>
                <a:gd name="T39" fmla="*/ 4 h 1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
                <a:gd name="T61" fmla="*/ 0 h 120"/>
                <a:gd name="T62" fmla="*/ 41 w 41"/>
                <a:gd name="T63" fmla="*/ 120 h 12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 h="120">
                  <a:moveTo>
                    <a:pt x="0" y="0"/>
                  </a:moveTo>
                  <a:lnTo>
                    <a:pt x="4" y="8"/>
                  </a:lnTo>
                  <a:lnTo>
                    <a:pt x="10" y="19"/>
                  </a:lnTo>
                  <a:lnTo>
                    <a:pt x="12" y="33"/>
                  </a:lnTo>
                  <a:lnTo>
                    <a:pt x="14" y="51"/>
                  </a:lnTo>
                  <a:lnTo>
                    <a:pt x="14" y="59"/>
                  </a:lnTo>
                  <a:lnTo>
                    <a:pt x="16" y="76"/>
                  </a:lnTo>
                  <a:lnTo>
                    <a:pt x="16" y="91"/>
                  </a:lnTo>
                  <a:lnTo>
                    <a:pt x="17" y="103"/>
                  </a:lnTo>
                  <a:lnTo>
                    <a:pt x="21" y="120"/>
                  </a:lnTo>
                  <a:lnTo>
                    <a:pt x="29" y="109"/>
                  </a:lnTo>
                  <a:lnTo>
                    <a:pt x="35" y="97"/>
                  </a:lnTo>
                  <a:lnTo>
                    <a:pt x="39" y="86"/>
                  </a:lnTo>
                  <a:lnTo>
                    <a:pt x="41" y="70"/>
                  </a:lnTo>
                  <a:lnTo>
                    <a:pt x="41" y="57"/>
                  </a:lnTo>
                  <a:lnTo>
                    <a:pt x="41" y="45"/>
                  </a:lnTo>
                  <a:lnTo>
                    <a:pt x="40" y="39"/>
                  </a:lnTo>
                  <a:lnTo>
                    <a:pt x="38" y="21"/>
                  </a:lnTo>
                  <a:lnTo>
                    <a:pt x="36" y="13"/>
                  </a:lnTo>
                </a:path>
              </a:pathLst>
            </a:custGeom>
            <a:noFill/>
            <a:ln w="0">
              <a:solidFill>
                <a:srgbClr val="000000"/>
              </a:solidFill>
              <a:round/>
              <a:headEnd/>
              <a:tailEnd/>
            </a:ln>
          </p:spPr>
          <p:txBody>
            <a:bodyPr/>
            <a:lstStyle/>
            <a:p>
              <a:endParaRPr lang="ru-RU"/>
            </a:p>
          </p:txBody>
        </p:sp>
        <p:sp>
          <p:nvSpPr>
            <p:cNvPr id="26285" name="Freeform 89"/>
            <p:cNvSpPr>
              <a:spLocks/>
            </p:cNvSpPr>
            <p:nvPr/>
          </p:nvSpPr>
          <p:spPr bwMode="auto">
            <a:xfrm>
              <a:off x="4184" y="1415"/>
              <a:ext cx="41" cy="79"/>
            </a:xfrm>
            <a:custGeom>
              <a:avLst/>
              <a:gdLst>
                <a:gd name="T0" fmla="*/ 7 w 121"/>
                <a:gd name="T1" fmla="*/ 0 h 237"/>
                <a:gd name="T2" fmla="*/ 7 w 121"/>
                <a:gd name="T3" fmla="*/ 4 h 237"/>
                <a:gd name="T4" fmla="*/ 8 w 121"/>
                <a:gd name="T5" fmla="*/ 10 h 237"/>
                <a:gd name="T6" fmla="*/ 8 w 121"/>
                <a:gd name="T7" fmla="*/ 10 h 237"/>
                <a:gd name="T8" fmla="*/ 9 w 121"/>
                <a:gd name="T9" fmla="*/ 15 h 237"/>
                <a:gd name="T10" fmla="*/ 9 w 121"/>
                <a:gd name="T11" fmla="*/ 21 h 237"/>
                <a:gd name="T12" fmla="*/ 8 w 121"/>
                <a:gd name="T13" fmla="*/ 28 h 237"/>
                <a:gd name="T14" fmla="*/ 6 w 121"/>
                <a:gd name="T15" fmla="*/ 33 h 237"/>
                <a:gd name="T16" fmla="*/ 3 w 121"/>
                <a:gd name="T17" fmla="*/ 40 h 237"/>
                <a:gd name="T18" fmla="*/ 1 w 121"/>
                <a:gd name="T19" fmla="*/ 45 h 237"/>
                <a:gd name="T20" fmla="*/ 0 w 121"/>
                <a:gd name="T21" fmla="*/ 51 h 237"/>
                <a:gd name="T22" fmla="*/ 0 w 121"/>
                <a:gd name="T23" fmla="*/ 58 h 237"/>
                <a:gd name="T24" fmla="*/ 1 w 121"/>
                <a:gd name="T25" fmla="*/ 65 h 237"/>
                <a:gd name="T26" fmla="*/ 2 w 121"/>
                <a:gd name="T27" fmla="*/ 71 h 237"/>
                <a:gd name="T28" fmla="*/ 4 w 121"/>
                <a:gd name="T29" fmla="*/ 76 h 237"/>
                <a:gd name="T30" fmla="*/ 7 w 121"/>
                <a:gd name="T31" fmla="*/ 79 h 237"/>
                <a:gd name="T32" fmla="*/ 9 w 121"/>
                <a:gd name="T33" fmla="*/ 75 h 237"/>
                <a:gd name="T34" fmla="*/ 11 w 121"/>
                <a:gd name="T35" fmla="*/ 71 h 237"/>
                <a:gd name="T36" fmla="*/ 13 w 121"/>
                <a:gd name="T37" fmla="*/ 67 h 237"/>
                <a:gd name="T38" fmla="*/ 16 w 121"/>
                <a:gd name="T39" fmla="*/ 63 h 237"/>
                <a:gd name="T40" fmla="*/ 20 w 121"/>
                <a:gd name="T41" fmla="*/ 58 h 237"/>
                <a:gd name="T42" fmla="*/ 24 w 121"/>
                <a:gd name="T43" fmla="*/ 54 h 237"/>
                <a:gd name="T44" fmla="*/ 29 w 121"/>
                <a:gd name="T45" fmla="*/ 49 h 237"/>
                <a:gd name="T46" fmla="*/ 33 w 121"/>
                <a:gd name="T47" fmla="*/ 44 h 237"/>
                <a:gd name="T48" fmla="*/ 37 w 121"/>
                <a:gd name="T49" fmla="*/ 41 h 237"/>
                <a:gd name="T50" fmla="*/ 40 w 121"/>
                <a:gd name="T51" fmla="*/ 37 h 237"/>
                <a:gd name="T52" fmla="*/ 41 w 121"/>
                <a:gd name="T53" fmla="*/ 33 h 237"/>
                <a:gd name="T54" fmla="*/ 41 w 121"/>
                <a:gd name="T55" fmla="*/ 29 h 237"/>
                <a:gd name="T56" fmla="*/ 40 w 121"/>
                <a:gd name="T57" fmla="*/ 25 h 237"/>
                <a:gd name="T58" fmla="*/ 38 w 121"/>
                <a:gd name="T59" fmla="*/ 20 h 237"/>
                <a:gd name="T60" fmla="*/ 35 w 121"/>
                <a:gd name="T61" fmla="*/ 14 h 237"/>
                <a:gd name="T62" fmla="*/ 33 w 121"/>
                <a:gd name="T63" fmla="*/ 9 h 237"/>
                <a:gd name="T64" fmla="*/ 31 w 121"/>
                <a:gd name="T65" fmla="*/ 4 h 237"/>
                <a:gd name="T66" fmla="*/ 29 w 121"/>
                <a:gd name="T67" fmla="*/ 1 h 2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1"/>
                <a:gd name="T103" fmla="*/ 0 h 237"/>
                <a:gd name="T104" fmla="*/ 121 w 121"/>
                <a:gd name="T105" fmla="*/ 237 h 2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1" h="237">
                  <a:moveTo>
                    <a:pt x="21" y="0"/>
                  </a:moveTo>
                  <a:lnTo>
                    <a:pt x="22" y="13"/>
                  </a:lnTo>
                  <a:lnTo>
                    <a:pt x="23" y="29"/>
                  </a:lnTo>
                  <a:lnTo>
                    <a:pt x="26" y="45"/>
                  </a:lnTo>
                  <a:lnTo>
                    <a:pt x="26" y="62"/>
                  </a:lnTo>
                  <a:lnTo>
                    <a:pt x="23" y="83"/>
                  </a:lnTo>
                  <a:lnTo>
                    <a:pt x="17" y="100"/>
                  </a:lnTo>
                  <a:lnTo>
                    <a:pt x="10" y="120"/>
                  </a:lnTo>
                  <a:lnTo>
                    <a:pt x="3" y="136"/>
                  </a:lnTo>
                  <a:lnTo>
                    <a:pt x="1" y="154"/>
                  </a:lnTo>
                  <a:lnTo>
                    <a:pt x="0" y="173"/>
                  </a:lnTo>
                  <a:lnTo>
                    <a:pt x="2" y="196"/>
                  </a:lnTo>
                  <a:lnTo>
                    <a:pt x="6" y="212"/>
                  </a:lnTo>
                  <a:lnTo>
                    <a:pt x="13" y="229"/>
                  </a:lnTo>
                  <a:lnTo>
                    <a:pt x="22" y="237"/>
                  </a:lnTo>
                  <a:lnTo>
                    <a:pt x="27" y="224"/>
                  </a:lnTo>
                  <a:lnTo>
                    <a:pt x="33" y="213"/>
                  </a:lnTo>
                  <a:lnTo>
                    <a:pt x="38" y="201"/>
                  </a:lnTo>
                  <a:lnTo>
                    <a:pt x="47" y="189"/>
                  </a:lnTo>
                  <a:lnTo>
                    <a:pt x="59" y="174"/>
                  </a:lnTo>
                  <a:lnTo>
                    <a:pt x="71" y="162"/>
                  </a:lnTo>
                  <a:lnTo>
                    <a:pt x="85" y="146"/>
                  </a:lnTo>
                  <a:lnTo>
                    <a:pt x="97" y="133"/>
                  </a:lnTo>
                  <a:lnTo>
                    <a:pt x="109" y="123"/>
                  </a:lnTo>
                  <a:lnTo>
                    <a:pt x="117" y="112"/>
                  </a:lnTo>
                  <a:lnTo>
                    <a:pt x="121" y="99"/>
                  </a:lnTo>
                  <a:lnTo>
                    <a:pt x="121" y="87"/>
                  </a:lnTo>
                  <a:lnTo>
                    <a:pt x="118" y="74"/>
                  </a:lnTo>
                  <a:lnTo>
                    <a:pt x="112" y="61"/>
                  </a:lnTo>
                  <a:lnTo>
                    <a:pt x="104" y="43"/>
                  </a:lnTo>
                  <a:lnTo>
                    <a:pt x="97" y="27"/>
                  </a:lnTo>
                  <a:lnTo>
                    <a:pt x="91" y="11"/>
                  </a:lnTo>
                  <a:lnTo>
                    <a:pt x="85" y="2"/>
                  </a:lnTo>
                </a:path>
              </a:pathLst>
            </a:custGeom>
            <a:noFill/>
            <a:ln w="0">
              <a:solidFill>
                <a:srgbClr val="000000"/>
              </a:solidFill>
              <a:round/>
              <a:headEnd/>
              <a:tailEnd/>
            </a:ln>
          </p:spPr>
          <p:txBody>
            <a:bodyPr/>
            <a:lstStyle/>
            <a:p>
              <a:endParaRPr lang="ru-RU"/>
            </a:p>
          </p:txBody>
        </p:sp>
        <p:sp>
          <p:nvSpPr>
            <p:cNvPr id="26286" name="Freeform 90"/>
            <p:cNvSpPr>
              <a:spLocks/>
            </p:cNvSpPr>
            <p:nvPr/>
          </p:nvSpPr>
          <p:spPr bwMode="auto">
            <a:xfrm>
              <a:off x="4013" y="1302"/>
              <a:ext cx="220" cy="113"/>
            </a:xfrm>
            <a:custGeom>
              <a:avLst/>
              <a:gdLst>
                <a:gd name="T0" fmla="*/ 79 w 660"/>
                <a:gd name="T1" fmla="*/ 5 h 338"/>
                <a:gd name="T2" fmla="*/ 71 w 660"/>
                <a:gd name="T3" fmla="*/ 2 h 338"/>
                <a:gd name="T4" fmla="*/ 63 w 660"/>
                <a:gd name="T5" fmla="*/ 0 h 338"/>
                <a:gd name="T6" fmla="*/ 57 w 660"/>
                <a:gd name="T7" fmla="*/ 3 h 338"/>
                <a:gd name="T8" fmla="*/ 52 w 660"/>
                <a:gd name="T9" fmla="*/ 13 h 338"/>
                <a:gd name="T10" fmla="*/ 46 w 660"/>
                <a:gd name="T11" fmla="*/ 26 h 338"/>
                <a:gd name="T12" fmla="*/ 42 w 660"/>
                <a:gd name="T13" fmla="*/ 32 h 338"/>
                <a:gd name="T14" fmla="*/ 33 w 660"/>
                <a:gd name="T15" fmla="*/ 36 h 338"/>
                <a:gd name="T16" fmla="*/ 18 w 660"/>
                <a:gd name="T17" fmla="*/ 44 h 338"/>
                <a:gd name="T18" fmla="*/ 8 w 660"/>
                <a:gd name="T19" fmla="*/ 55 h 338"/>
                <a:gd name="T20" fmla="*/ 1 w 660"/>
                <a:gd name="T21" fmla="*/ 69 h 338"/>
                <a:gd name="T22" fmla="*/ 0 w 660"/>
                <a:gd name="T23" fmla="*/ 83 h 338"/>
                <a:gd name="T24" fmla="*/ 4 w 660"/>
                <a:gd name="T25" fmla="*/ 94 h 338"/>
                <a:gd name="T26" fmla="*/ 12 w 660"/>
                <a:gd name="T27" fmla="*/ 101 h 338"/>
                <a:gd name="T28" fmla="*/ 23 w 660"/>
                <a:gd name="T29" fmla="*/ 104 h 338"/>
                <a:gd name="T30" fmla="*/ 30 w 660"/>
                <a:gd name="T31" fmla="*/ 107 h 338"/>
                <a:gd name="T32" fmla="*/ 38 w 660"/>
                <a:gd name="T33" fmla="*/ 112 h 338"/>
                <a:gd name="T34" fmla="*/ 47 w 660"/>
                <a:gd name="T35" fmla="*/ 112 h 338"/>
                <a:gd name="T36" fmla="*/ 64 w 660"/>
                <a:gd name="T37" fmla="*/ 108 h 338"/>
                <a:gd name="T38" fmla="*/ 73 w 660"/>
                <a:gd name="T39" fmla="*/ 107 h 338"/>
                <a:gd name="T40" fmla="*/ 83 w 660"/>
                <a:gd name="T41" fmla="*/ 107 h 338"/>
                <a:gd name="T42" fmla="*/ 96 w 660"/>
                <a:gd name="T43" fmla="*/ 104 h 338"/>
                <a:gd name="T44" fmla="*/ 107 w 660"/>
                <a:gd name="T45" fmla="*/ 101 h 338"/>
                <a:gd name="T46" fmla="*/ 117 w 660"/>
                <a:gd name="T47" fmla="*/ 97 h 338"/>
                <a:gd name="T48" fmla="*/ 127 w 660"/>
                <a:gd name="T49" fmla="*/ 96 h 338"/>
                <a:gd name="T50" fmla="*/ 137 w 660"/>
                <a:gd name="T51" fmla="*/ 99 h 338"/>
                <a:gd name="T52" fmla="*/ 148 w 660"/>
                <a:gd name="T53" fmla="*/ 104 h 338"/>
                <a:gd name="T54" fmla="*/ 156 w 660"/>
                <a:gd name="T55" fmla="*/ 107 h 338"/>
                <a:gd name="T56" fmla="*/ 166 w 660"/>
                <a:gd name="T57" fmla="*/ 111 h 338"/>
                <a:gd name="T58" fmla="*/ 172 w 660"/>
                <a:gd name="T59" fmla="*/ 113 h 338"/>
                <a:gd name="T60" fmla="*/ 178 w 660"/>
                <a:gd name="T61" fmla="*/ 113 h 338"/>
                <a:gd name="T62" fmla="*/ 189 w 660"/>
                <a:gd name="T63" fmla="*/ 109 h 338"/>
                <a:gd name="T64" fmla="*/ 199 w 660"/>
                <a:gd name="T65" fmla="*/ 102 h 338"/>
                <a:gd name="T66" fmla="*/ 205 w 660"/>
                <a:gd name="T67" fmla="*/ 92 h 338"/>
                <a:gd name="T68" fmla="*/ 210 w 660"/>
                <a:gd name="T69" fmla="*/ 77 h 338"/>
                <a:gd name="T70" fmla="*/ 216 w 660"/>
                <a:gd name="T71" fmla="*/ 64 h 338"/>
                <a:gd name="T72" fmla="*/ 220 w 660"/>
                <a:gd name="T73" fmla="*/ 53 h 338"/>
                <a:gd name="T74" fmla="*/ 218 w 660"/>
                <a:gd name="T75" fmla="*/ 44 h 338"/>
                <a:gd name="T76" fmla="*/ 212 w 660"/>
                <a:gd name="T77" fmla="*/ 34 h 338"/>
                <a:gd name="T78" fmla="*/ 204 w 660"/>
                <a:gd name="T79" fmla="*/ 26 h 338"/>
                <a:gd name="T80" fmla="*/ 198 w 660"/>
                <a:gd name="T81" fmla="*/ 20 h 338"/>
                <a:gd name="T82" fmla="*/ 187 w 660"/>
                <a:gd name="T83" fmla="*/ 17 h 338"/>
                <a:gd name="T84" fmla="*/ 172 w 660"/>
                <a:gd name="T85" fmla="*/ 17 h 338"/>
                <a:gd name="T86" fmla="*/ 145 w 660"/>
                <a:gd name="T87" fmla="*/ 20 h 338"/>
                <a:gd name="T88" fmla="*/ 127 w 660"/>
                <a:gd name="T89" fmla="*/ 19 h 338"/>
                <a:gd name="T90" fmla="*/ 110 w 660"/>
                <a:gd name="T91" fmla="*/ 15 h 338"/>
                <a:gd name="T92" fmla="*/ 96 w 660"/>
                <a:gd name="T93" fmla="*/ 11 h 338"/>
                <a:gd name="T94" fmla="*/ 87 w 660"/>
                <a:gd name="T95" fmla="*/ 6 h 3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60"/>
                <a:gd name="T145" fmla="*/ 0 h 338"/>
                <a:gd name="T146" fmla="*/ 660 w 660"/>
                <a:gd name="T147" fmla="*/ 338 h 3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60" h="338">
                  <a:moveTo>
                    <a:pt x="252" y="17"/>
                  </a:moveTo>
                  <a:lnTo>
                    <a:pt x="236" y="15"/>
                  </a:lnTo>
                  <a:lnTo>
                    <a:pt x="225" y="11"/>
                  </a:lnTo>
                  <a:lnTo>
                    <a:pt x="212" y="5"/>
                  </a:lnTo>
                  <a:lnTo>
                    <a:pt x="201" y="1"/>
                  </a:lnTo>
                  <a:lnTo>
                    <a:pt x="190" y="0"/>
                  </a:lnTo>
                  <a:lnTo>
                    <a:pt x="178" y="4"/>
                  </a:lnTo>
                  <a:lnTo>
                    <a:pt x="170" y="10"/>
                  </a:lnTo>
                  <a:lnTo>
                    <a:pt x="163" y="22"/>
                  </a:lnTo>
                  <a:lnTo>
                    <a:pt x="156" y="39"/>
                  </a:lnTo>
                  <a:lnTo>
                    <a:pt x="147" y="63"/>
                  </a:lnTo>
                  <a:lnTo>
                    <a:pt x="139" y="78"/>
                  </a:lnTo>
                  <a:lnTo>
                    <a:pt x="132" y="89"/>
                  </a:lnTo>
                  <a:lnTo>
                    <a:pt x="125" y="95"/>
                  </a:lnTo>
                  <a:lnTo>
                    <a:pt x="117" y="101"/>
                  </a:lnTo>
                  <a:lnTo>
                    <a:pt x="99" y="109"/>
                  </a:lnTo>
                  <a:lnTo>
                    <a:pt x="77" y="120"/>
                  </a:lnTo>
                  <a:lnTo>
                    <a:pt x="55" y="132"/>
                  </a:lnTo>
                  <a:lnTo>
                    <a:pt x="40" y="145"/>
                  </a:lnTo>
                  <a:lnTo>
                    <a:pt x="23" y="164"/>
                  </a:lnTo>
                  <a:lnTo>
                    <a:pt x="10" y="182"/>
                  </a:lnTo>
                  <a:lnTo>
                    <a:pt x="4" y="205"/>
                  </a:lnTo>
                  <a:lnTo>
                    <a:pt x="0" y="227"/>
                  </a:lnTo>
                  <a:lnTo>
                    <a:pt x="1" y="249"/>
                  </a:lnTo>
                  <a:lnTo>
                    <a:pt x="5" y="267"/>
                  </a:lnTo>
                  <a:lnTo>
                    <a:pt x="12" y="281"/>
                  </a:lnTo>
                  <a:lnTo>
                    <a:pt x="22" y="293"/>
                  </a:lnTo>
                  <a:lnTo>
                    <a:pt x="35" y="302"/>
                  </a:lnTo>
                  <a:lnTo>
                    <a:pt x="52" y="309"/>
                  </a:lnTo>
                  <a:lnTo>
                    <a:pt x="68" y="311"/>
                  </a:lnTo>
                  <a:lnTo>
                    <a:pt x="80" y="315"/>
                  </a:lnTo>
                  <a:lnTo>
                    <a:pt x="89" y="321"/>
                  </a:lnTo>
                  <a:lnTo>
                    <a:pt x="102" y="329"/>
                  </a:lnTo>
                  <a:lnTo>
                    <a:pt x="113" y="335"/>
                  </a:lnTo>
                  <a:lnTo>
                    <a:pt x="126" y="337"/>
                  </a:lnTo>
                  <a:lnTo>
                    <a:pt x="141" y="336"/>
                  </a:lnTo>
                  <a:lnTo>
                    <a:pt x="163" y="329"/>
                  </a:lnTo>
                  <a:lnTo>
                    <a:pt x="191" y="323"/>
                  </a:lnTo>
                  <a:lnTo>
                    <a:pt x="205" y="321"/>
                  </a:lnTo>
                  <a:lnTo>
                    <a:pt x="220" y="321"/>
                  </a:lnTo>
                  <a:lnTo>
                    <a:pt x="236" y="323"/>
                  </a:lnTo>
                  <a:lnTo>
                    <a:pt x="250" y="321"/>
                  </a:lnTo>
                  <a:lnTo>
                    <a:pt x="265" y="316"/>
                  </a:lnTo>
                  <a:lnTo>
                    <a:pt x="287" y="310"/>
                  </a:lnTo>
                  <a:lnTo>
                    <a:pt x="303" y="306"/>
                  </a:lnTo>
                  <a:lnTo>
                    <a:pt x="320" y="301"/>
                  </a:lnTo>
                  <a:lnTo>
                    <a:pt x="332" y="297"/>
                  </a:lnTo>
                  <a:lnTo>
                    <a:pt x="350" y="291"/>
                  </a:lnTo>
                  <a:lnTo>
                    <a:pt x="365" y="288"/>
                  </a:lnTo>
                  <a:lnTo>
                    <a:pt x="382" y="288"/>
                  </a:lnTo>
                  <a:lnTo>
                    <a:pt x="396" y="290"/>
                  </a:lnTo>
                  <a:lnTo>
                    <a:pt x="411" y="295"/>
                  </a:lnTo>
                  <a:lnTo>
                    <a:pt x="427" y="305"/>
                  </a:lnTo>
                  <a:lnTo>
                    <a:pt x="444" y="312"/>
                  </a:lnTo>
                  <a:lnTo>
                    <a:pt x="458" y="317"/>
                  </a:lnTo>
                  <a:lnTo>
                    <a:pt x="469" y="321"/>
                  </a:lnTo>
                  <a:lnTo>
                    <a:pt x="481" y="325"/>
                  </a:lnTo>
                  <a:lnTo>
                    <a:pt x="497" y="332"/>
                  </a:lnTo>
                  <a:lnTo>
                    <a:pt x="506" y="336"/>
                  </a:lnTo>
                  <a:lnTo>
                    <a:pt x="517" y="338"/>
                  </a:lnTo>
                  <a:lnTo>
                    <a:pt x="533" y="338"/>
                  </a:lnTo>
                  <a:lnTo>
                    <a:pt x="550" y="334"/>
                  </a:lnTo>
                  <a:lnTo>
                    <a:pt x="567" y="327"/>
                  </a:lnTo>
                  <a:lnTo>
                    <a:pt x="584" y="315"/>
                  </a:lnTo>
                  <a:lnTo>
                    <a:pt x="597" y="304"/>
                  </a:lnTo>
                  <a:lnTo>
                    <a:pt x="609" y="288"/>
                  </a:lnTo>
                  <a:lnTo>
                    <a:pt x="616" y="274"/>
                  </a:lnTo>
                  <a:lnTo>
                    <a:pt x="623" y="247"/>
                  </a:lnTo>
                  <a:lnTo>
                    <a:pt x="629" y="229"/>
                  </a:lnTo>
                  <a:lnTo>
                    <a:pt x="638" y="209"/>
                  </a:lnTo>
                  <a:lnTo>
                    <a:pt x="648" y="191"/>
                  </a:lnTo>
                  <a:lnTo>
                    <a:pt x="656" y="176"/>
                  </a:lnTo>
                  <a:lnTo>
                    <a:pt x="660" y="159"/>
                  </a:lnTo>
                  <a:lnTo>
                    <a:pt x="659" y="144"/>
                  </a:lnTo>
                  <a:lnTo>
                    <a:pt x="655" y="131"/>
                  </a:lnTo>
                  <a:lnTo>
                    <a:pt x="646" y="115"/>
                  </a:lnTo>
                  <a:lnTo>
                    <a:pt x="637" y="101"/>
                  </a:lnTo>
                  <a:lnTo>
                    <a:pt x="623" y="88"/>
                  </a:lnTo>
                  <a:lnTo>
                    <a:pt x="611" y="78"/>
                  </a:lnTo>
                  <a:lnTo>
                    <a:pt x="604" y="68"/>
                  </a:lnTo>
                  <a:lnTo>
                    <a:pt x="594" y="61"/>
                  </a:lnTo>
                  <a:lnTo>
                    <a:pt x="580" y="54"/>
                  </a:lnTo>
                  <a:lnTo>
                    <a:pt x="562" y="51"/>
                  </a:lnTo>
                  <a:lnTo>
                    <a:pt x="544" y="50"/>
                  </a:lnTo>
                  <a:lnTo>
                    <a:pt x="515" y="52"/>
                  </a:lnTo>
                  <a:lnTo>
                    <a:pt x="476" y="57"/>
                  </a:lnTo>
                  <a:lnTo>
                    <a:pt x="436" y="61"/>
                  </a:lnTo>
                  <a:lnTo>
                    <a:pt x="412" y="61"/>
                  </a:lnTo>
                  <a:lnTo>
                    <a:pt x="382" y="57"/>
                  </a:lnTo>
                  <a:lnTo>
                    <a:pt x="354" y="52"/>
                  </a:lnTo>
                  <a:lnTo>
                    <a:pt x="329" y="46"/>
                  </a:lnTo>
                  <a:lnTo>
                    <a:pt x="310" y="40"/>
                  </a:lnTo>
                  <a:lnTo>
                    <a:pt x="289" y="32"/>
                  </a:lnTo>
                  <a:lnTo>
                    <a:pt x="272" y="23"/>
                  </a:lnTo>
                  <a:lnTo>
                    <a:pt x="261" y="19"/>
                  </a:lnTo>
                  <a:lnTo>
                    <a:pt x="252" y="17"/>
                  </a:lnTo>
                  <a:close/>
                </a:path>
              </a:pathLst>
            </a:custGeom>
            <a:solidFill>
              <a:srgbClr val="00C000"/>
            </a:solidFill>
            <a:ln w="0">
              <a:solidFill>
                <a:srgbClr val="000000"/>
              </a:solidFill>
              <a:round/>
              <a:headEnd/>
              <a:tailEnd/>
            </a:ln>
          </p:spPr>
          <p:txBody>
            <a:bodyPr/>
            <a:lstStyle/>
            <a:p>
              <a:endParaRPr lang="ru-RU"/>
            </a:p>
          </p:txBody>
        </p:sp>
        <p:sp>
          <p:nvSpPr>
            <p:cNvPr id="26287" name="Freeform 91"/>
            <p:cNvSpPr>
              <a:spLocks/>
            </p:cNvSpPr>
            <p:nvPr/>
          </p:nvSpPr>
          <p:spPr bwMode="auto">
            <a:xfrm>
              <a:off x="4097" y="1267"/>
              <a:ext cx="286" cy="158"/>
            </a:xfrm>
            <a:custGeom>
              <a:avLst/>
              <a:gdLst>
                <a:gd name="T0" fmla="*/ 94 w 859"/>
                <a:gd name="T1" fmla="*/ 153 h 472"/>
                <a:gd name="T2" fmla="*/ 95 w 859"/>
                <a:gd name="T3" fmla="*/ 158 h 472"/>
                <a:gd name="T4" fmla="*/ 108 w 859"/>
                <a:gd name="T5" fmla="*/ 155 h 472"/>
                <a:gd name="T6" fmla="*/ 116 w 859"/>
                <a:gd name="T7" fmla="*/ 149 h 472"/>
                <a:gd name="T8" fmla="*/ 118 w 859"/>
                <a:gd name="T9" fmla="*/ 148 h 472"/>
                <a:gd name="T10" fmla="*/ 120 w 859"/>
                <a:gd name="T11" fmla="*/ 147 h 472"/>
                <a:gd name="T12" fmla="*/ 129 w 859"/>
                <a:gd name="T13" fmla="*/ 147 h 472"/>
                <a:gd name="T14" fmla="*/ 142 w 859"/>
                <a:gd name="T15" fmla="*/ 147 h 472"/>
                <a:gd name="T16" fmla="*/ 149 w 859"/>
                <a:gd name="T17" fmla="*/ 148 h 472"/>
                <a:gd name="T18" fmla="*/ 161 w 859"/>
                <a:gd name="T19" fmla="*/ 150 h 472"/>
                <a:gd name="T20" fmla="*/ 179 w 859"/>
                <a:gd name="T21" fmla="*/ 147 h 472"/>
                <a:gd name="T22" fmla="*/ 195 w 859"/>
                <a:gd name="T23" fmla="*/ 144 h 472"/>
                <a:gd name="T24" fmla="*/ 204 w 859"/>
                <a:gd name="T25" fmla="*/ 141 h 472"/>
                <a:gd name="T26" fmla="*/ 216 w 859"/>
                <a:gd name="T27" fmla="*/ 136 h 472"/>
                <a:gd name="T28" fmla="*/ 230 w 859"/>
                <a:gd name="T29" fmla="*/ 131 h 472"/>
                <a:gd name="T30" fmla="*/ 239 w 859"/>
                <a:gd name="T31" fmla="*/ 125 h 472"/>
                <a:gd name="T32" fmla="*/ 250 w 859"/>
                <a:gd name="T33" fmla="*/ 114 h 472"/>
                <a:gd name="T34" fmla="*/ 265 w 859"/>
                <a:gd name="T35" fmla="*/ 107 h 472"/>
                <a:gd name="T36" fmla="*/ 278 w 859"/>
                <a:gd name="T37" fmla="*/ 101 h 472"/>
                <a:gd name="T38" fmla="*/ 284 w 859"/>
                <a:gd name="T39" fmla="*/ 91 h 472"/>
                <a:gd name="T40" fmla="*/ 286 w 859"/>
                <a:gd name="T41" fmla="*/ 74 h 472"/>
                <a:gd name="T42" fmla="*/ 282 w 859"/>
                <a:gd name="T43" fmla="*/ 59 h 472"/>
                <a:gd name="T44" fmla="*/ 279 w 859"/>
                <a:gd name="T45" fmla="*/ 53 h 472"/>
                <a:gd name="T46" fmla="*/ 268 w 859"/>
                <a:gd name="T47" fmla="*/ 42 h 472"/>
                <a:gd name="T48" fmla="*/ 254 w 859"/>
                <a:gd name="T49" fmla="*/ 35 h 472"/>
                <a:gd name="T50" fmla="*/ 233 w 859"/>
                <a:gd name="T51" fmla="*/ 29 h 472"/>
                <a:gd name="T52" fmla="*/ 216 w 859"/>
                <a:gd name="T53" fmla="*/ 22 h 472"/>
                <a:gd name="T54" fmla="*/ 201 w 859"/>
                <a:gd name="T55" fmla="*/ 11 h 472"/>
                <a:gd name="T56" fmla="*/ 185 w 859"/>
                <a:gd name="T57" fmla="*/ 3 h 472"/>
                <a:gd name="T58" fmla="*/ 164 w 859"/>
                <a:gd name="T59" fmla="*/ 0 h 472"/>
                <a:gd name="T60" fmla="*/ 142 w 859"/>
                <a:gd name="T61" fmla="*/ 1 h 472"/>
                <a:gd name="T62" fmla="*/ 122 w 859"/>
                <a:gd name="T63" fmla="*/ 4 h 472"/>
                <a:gd name="T64" fmla="*/ 106 w 859"/>
                <a:gd name="T65" fmla="*/ 6 h 472"/>
                <a:gd name="T66" fmla="*/ 82 w 859"/>
                <a:gd name="T67" fmla="*/ 14 h 472"/>
                <a:gd name="T68" fmla="*/ 66 w 859"/>
                <a:gd name="T69" fmla="*/ 15 h 472"/>
                <a:gd name="T70" fmla="*/ 50 w 859"/>
                <a:gd name="T71" fmla="*/ 13 h 472"/>
                <a:gd name="T72" fmla="*/ 36 w 859"/>
                <a:gd name="T73" fmla="*/ 14 h 472"/>
                <a:gd name="T74" fmla="*/ 22 w 859"/>
                <a:gd name="T75" fmla="*/ 21 h 472"/>
                <a:gd name="T76" fmla="*/ 2 w 859"/>
                <a:gd name="T77" fmla="*/ 35 h 472"/>
                <a:gd name="T78" fmla="*/ 0 w 859"/>
                <a:gd name="T79" fmla="*/ 41 h 472"/>
                <a:gd name="T80" fmla="*/ 7 w 859"/>
                <a:gd name="T81" fmla="*/ 43 h 472"/>
                <a:gd name="T82" fmla="*/ 19 w 859"/>
                <a:gd name="T83" fmla="*/ 49 h 472"/>
                <a:gd name="T84" fmla="*/ 34 w 859"/>
                <a:gd name="T85" fmla="*/ 53 h 472"/>
                <a:gd name="T86" fmla="*/ 53 w 859"/>
                <a:gd name="T87" fmla="*/ 56 h 472"/>
                <a:gd name="T88" fmla="*/ 75 w 859"/>
                <a:gd name="T89" fmla="*/ 54 h 472"/>
                <a:gd name="T90" fmla="*/ 97 w 859"/>
                <a:gd name="T91" fmla="*/ 52 h 472"/>
                <a:gd name="T92" fmla="*/ 109 w 859"/>
                <a:gd name="T93" fmla="*/ 53 h 472"/>
                <a:gd name="T94" fmla="*/ 117 w 859"/>
                <a:gd name="T95" fmla="*/ 58 h 472"/>
                <a:gd name="T96" fmla="*/ 124 w 859"/>
                <a:gd name="T97" fmla="*/ 65 h 472"/>
                <a:gd name="T98" fmla="*/ 131 w 859"/>
                <a:gd name="T99" fmla="*/ 74 h 472"/>
                <a:gd name="T100" fmla="*/ 136 w 859"/>
                <a:gd name="T101" fmla="*/ 83 h 472"/>
                <a:gd name="T102" fmla="*/ 135 w 859"/>
                <a:gd name="T103" fmla="*/ 94 h 472"/>
                <a:gd name="T104" fmla="*/ 129 w 859"/>
                <a:gd name="T105" fmla="*/ 105 h 472"/>
                <a:gd name="T106" fmla="*/ 124 w 859"/>
                <a:gd name="T107" fmla="*/ 118 h 472"/>
                <a:gd name="T108" fmla="*/ 119 w 859"/>
                <a:gd name="T109" fmla="*/ 132 h 472"/>
                <a:gd name="T110" fmla="*/ 111 w 859"/>
                <a:gd name="T111" fmla="*/ 141 h 472"/>
                <a:gd name="T112" fmla="*/ 99 w 859"/>
                <a:gd name="T113" fmla="*/ 147 h 4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9"/>
                <a:gd name="T172" fmla="*/ 0 h 472"/>
                <a:gd name="T173" fmla="*/ 859 w 859"/>
                <a:gd name="T174" fmla="*/ 472 h 4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9" h="472">
                  <a:moveTo>
                    <a:pt x="281" y="443"/>
                  </a:moveTo>
                  <a:lnTo>
                    <a:pt x="283" y="456"/>
                  </a:lnTo>
                  <a:lnTo>
                    <a:pt x="285" y="472"/>
                  </a:lnTo>
                  <a:lnTo>
                    <a:pt x="306" y="467"/>
                  </a:lnTo>
                  <a:lnTo>
                    <a:pt x="323" y="462"/>
                  </a:lnTo>
                  <a:lnTo>
                    <a:pt x="337" y="453"/>
                  </a:lnTo>
                  <a:lnTo>
                    <a:pt x="347" y="445"/>
                  </a:lnTo>
                  <a:lnTo>
                    <a:pt x="353" y="441"/>
                  </a:lnTo>
                  <a:lnTo>
                    <a:pt x="359" y="438"/>
                  </a:lnTo>
                  <a:lnTo>
                    <a:pt x="374" y="437"/>
                  </a:lnTo>
                  <a:lnTo>
                    <a:pt x="388" y="439"/>
                  </a:lnTo>
                  <a:lnTo>
                    <a:pt x="411" y="437"/>
                  </a:lnTo>
                  <a:lnTo>
                    <a:pt x="426" y="438"/>
                  </a:lnTo>
                  <a:lnTo>
                    <a:pt x="436" y="440"/>
                  </a:lnTo>
                  <a:lnTo>
                    <a:pt x="448" y="443"/>
                  </a:lnTo>
                  <a:lnTo>
                    <a:pt x="465" y="445"/>
                  </a:lnTo>
                  <a:lnTo>
                    <a:pt x="483" y="447"/>
                  </a:lnTo>
                  <a:lnTo>
                    <a:pt x="511" y="444"/>
                  </a:lnTo>
                  <a:lnTo>
                    <a:pt x="537" y="439"/>
                  </a:lnTo>
                  <a:lnTo>
                    <a:pt x="562" y="433"/>
                  </a:lnTo>
                  <a:lnTo>
                    <a:pt x="585" y="429"/>
                  </a:lnTo>
                  <a:lnTo>
                    <a:pt x="597" y="425"/>
                  </a:lnTo>
                  <a:lnTo>
                    <a:pt x="613" y="420"/>
                  </a:lnTo>
                  <a:lnTo>
                    <a:pt x="631" y="413"/>
                  </a:lnTo>
                  <a:lnTo>
                    <a:pt x="650" y="407"/>
                  </a:lnTo>
                  <a:lnTo>
                    <a:pt x="671" y="400"/>
                  </a:lnTo>
                  <a:lnTo>
                    <a:pt x="692" y="391"/>
                  </a:lnTo>
                  <a:lnTo>
                    <a:pt x="705" y="382"/>
                  </a:lnTo>
                  <a:lnTo>
                    <a:pt x="718" y="372"/>
                  </a:lnTo>
                  <a:lnTo>
                    <a:pt x="736" y="355"/>
                  </a:lnTo>
                  <a:lnTo>
                    <a:pt x="752" y="341"/>
                  </a:lnTo>
                  <a:lnTo>
                    <a:pt x="773" y="329"/>
                  </a:lnTo>
                  <a:lnTo>
                    <a:pt x="795" y="321"/>
                  </a:lnTo>
                  <a:lnTo>
                    <a:pt x="818" y="312"/>
                  </a:lnTo>
                  <a:lnTo>
                    <a:pt x="834" y="301"/>
                  </a:lnTo>
                  <a:lnTo>
                    <a:pt x="845" y="287"/>
                  </a:lnTo>
                  <a:lnTo>
                    <a:pt x="854" y="271"/>
                  </a:lnTo>
                  <a:lnTo>
                    <a:pt x="859" y="247"/>
                  </a:lnTo>
                  <a:lnTo>
                    <a:pt x="859" y="222"/>
                  </a:lnTo>
                  <a:lnTo>
                    <a:pt x="855" y="197"/>
                  </a:lnTo>
                  <a:lnTo>
                    <a:pt x="848" y="177"/>
                  </a:lnTo>
                  <a:lnTo>
                    <a:pt x="838" y="159"/>
                  </a:lnTo>
                  <a:lnTo>
                    <a:pt x="823" y="140"/>
                  </a:lnTo>
                  <a:lnTo>
                    <a:pt x="806" y="125"/>
                  </a:lnTo>
                  <a:lnTo>
                    <a:pt x="784" y="113"/>
                  </a:lnTo>
                  <a:lnTo>
                    <a:pt x="762" y="104"/>
                  </a:lnTo>
                  <a:lnTo>
                    <a:pt x="732" y="96"/>
                  </a:lnTo>
                  <a:lnTo>
                    <a:pt x="699" y="88"/>
                  </a:lnTo>
                  <a:lnTo>
                    <a:pt x="675" y="78"/>
                  </a:lnTo>
                  <a:lnTo>
                    <a:pt x="650" y="67"/>
                  </a:lnTo>
                  <a:lnTo>
                    <a:pt x="629" y="54"/>
                  </a:lnTo>
                  <a:lnTo>
                    <a:pt x="604" y="34"/>
                  </a:lnTo>
                  <a:lnTo>
                    <a:pt x="581" y="19"/>
                  </a:lnTo>
                  <a:lnTo>
                    <a:pt x="555" y="10"/>
                  </a:lnTo>
                  <a:lnTo>
                    <a:pt x="526" y="3"/>
                  </a:lnTo>
                  <a:lnTo>
                    <a:pt x="492" y="1"/>
                  </a:lnTo>
                  <a:lnTo>
                    <a:pt x="464" y="0"/>
                  </a:lnTo>
                  <a:lnTo>
                    <a:pt x="425" y="4"/>
                  </a:lnTo>
                  <a:lnTo>
                    <a:pt x="393" y="10"/>
                  </a:lnTo>
                  <a:lnTo>
                    <a:pt x="366" y="12"/>
                  </a:lnTo>
                  <a:lnTo>
                    <a:pt x="340" y="13"/>
                  </a:lnTo>
                  <a:lnTo>
                    <a:pt x="318" y="19"/>
                  </a:lnTo>
                  <a:lnTo>
                    <a:pt x="283" y="32"/>
                  </a:lnTo>
                  <a:lnTo>
                    <a:pt x="247" y="42"/>
                  </a:lnTo>
                  <a:lnTo>
                    <a:pt x="221" y="47"/>
                  </a:lnTo>
                  <a:lnTo>
                    <a:pt x="199" y="46"/>
                  </a:lnTo>
                  <a:lnTo>
                    <a:pt x="172" y="42"/>
                  </a:lnTo>
                  <a:lnTo>
                    <a:pt x="150" y="38"/>
                  </a:lnTo>
                  <a:lnTo>
                    <a:pt x="130" y="38"/>
                  </a:lnTo>
                  <a:lnTo>
                    <a:pt x="108" y="42"/>
                  </a:lnTo>
                  <a:lnTo>
                    <a:pt x="92" y="48"/>
                  </a:lnTo>
                  <a:lnTo>
                    <a:pt x="65" y="62"/>
                  </a:lnTo>
                  <a:lnTo>
                    <a:pt x="23" y="90"/>
                  </a:lnTo>
                  <a:lnTo>
                    <a:pt x="5" y="105"/>
                  </a:lnTo>
                  <a:lnTo>
                    <a:pt x="0" y="113"/>
                  </a:lnTo>
                  <a:lnTo>
                    <a:pt x="0" y="122"/>
                  </a:lnTo>
                  <a:lnTo>
                    <a:pt x="9" y="124"/>
                  </a:lnTo>
                  <a:lnTo>
                    <a:pt x="20" y="128"/>
                  </a:lnTo>
                  <a:lnTo>
                    <a:pt x="37" y="137"/>
                  </a:lnTo>
                  <a:lnTo>
                    <a:pt x="58" y="145"/>
                  </a:lnTo>
                  <a:lnTo>
                    <a:pt x="77" y="151"/>
                  </a:lnTo>
                  <a:lnTo>
                    <a:pt x="102" y="157"/>
                  </a:lnTo>
                  <a:lnTo>
                    <a:pt x="130" y="162"/>
                  </a:lnTo>
                  <a:lnTo>
                    <a:pt x="160" y="166"/>
                  </a:lnTo>
                  <a:lnTo>
                    <a:pt x="184" y="166"/>
                  </a:lnTo>
                  <a:lnTo>
                    <a:pt x="224" y="162"/>
                  </a:lnTo>
                  <a:lnTo>
                    <a:pt x="263" y="157"/>
                  </a:lnTo>
                  <a:lnTo>
                    <a:pt x="292" y="155"/>
                  </a:lnTo>
                  <a:lnTo>
                    <a:pt x="310" y="156"/>
                  </a:lnTo>
                  <a:lnTo>
                    <a:pt x="328" y="159"/>
                  </a:lnTo>
                  <a:lnTo>
                    <a:pt x="342" y="166"/>
                  </a:lnTo>
                  <a:lnTo>
                    <a:pt x="352" y="173"/>
                  </a:lnTo>
                  <a:lnTo>
                    <a:pt x="359" y="183"/>
                  </a:lnTo>
                  <a:lnTo>
                    <a:pt x="371" y="193"/>
                  </a:lnTo>
                  <a:lnTo>
                    <a:pt x="385" y="206"/>
                  </a:lnTo>
                  <a:lnTo>
                    <a:pt x="394" y="220"/>
                  </a:lnTo>
                  <a:lnTo>
                    <a:pt x="403" y="236"/>
                  </a:lnTo>
                  <a:lnTo>
                    <a:pt x="407" y="249"/>
                  </a:lnTo>
                  <a:lnTo>
                    <a:pt x="408" y="264"/>
                  </a:lnTo>
                  <a:lnTo>
                    <a:pt x="404" y="281"/>
                  </a:lnTo>
                  <a:lnTo>
                    <a:pt x="396" y="296"/>
                  </a:lnTo>
                  <a:lnTo>
                    <a:pt x="386" y="314"/>
                  </a:lnTo>
                  <a:lnTo>
                    <a:pt x="377" y="334"/>
                  </a:lnTo>
                  <a:lnTo>
                    <a:pt x="371" y="352"/>
                  </a:lnTo>
                  <a:lnTo>
                    <a:pt x="364" y="379"/>
                  </a:lnTo>
                  <a:lnTo>
                    <a:pt x="357" y="393"/>
                  </a:lnTo>
                  <a:lnTo>
                    <a:pt x="345" y="409"/>
                  </a:lnTo>
                  <a:lnTo>
                    <a:pt x="332" y="420"/>
                  </a:lnTo>
                  <a:lnTo>
                    <a:pt x="315" y="432"/>
                  </a:lnTo>
                  <a:lnTo>
                    <a:pt x="298" y="439"/>
                  </a:lnTo>
                  <a:lnTo>
                    <a:pt x="281" y="443"/>
                  </a:lnTo>
                  <a:close/>
                </a:path>
              </a:pathLst>
            </a:custGeom>
            <a:solidFill>
              <a:srgbClr val="00C000"/>
            </a:solidFill>
            <a:ln w="0">
              <a:solidFill>
                <a:srgbClr val="000000"/>
              </a:solidFill>
              <a:round/>
              <a:headEnd/>
              <a:tailEnd/>
            </a:ln>
          </p:spPr>
          <p:txBody>
            <a:bodyPr/>
            <a:lstStyle/>
            <a:p>
              <a:endParaRPr lang="ru-RU"/>
            </a:p>
          </p:txBody>
        </p:sp>
        <p:sp>
          <p:nvSpPr>
            <p:cNvPr id="26288" name="Freeform 92"/>
            <p:cNvSpPr>
              <a:spLocks/>
            </p:cNvSpPr>
            <p:nvPr/>
          </p:nvSpPr>
          <p:spPr bwMode="auto">
            <a:xfrm>
              <a:off x="4328" y="1321"/>
              <a:ext cx="159" cy="104"/>
            </a:xfrm>
            <a:custGeom>
              <a:avLst/>
              <a:gdLst>
                <a:gd name="T0" fmla="*/ 57 w 477"/>
                <a:gd name="T1" fmla="*/ 3 h 312"/>
                <a:gd name="T2" fmla="*/ 66 w 477"/>
                <a:gd name="T3" fmla="*/ 0 h 312"/>
                <a:gd name="T4" fmla="*/ 76 w 477"/>
                <a:gd name="T5" fmla="*/ 0 h 312"/>
                <a:gd name="T6" fmla="*/ 86 w 477"/>
                <a:gd name="T7" fmla="*/ 2 h 312"/>
                <a:gd name="T8" fmla="*/ 97 w 477"/>
                <a:gd name="T9" fmla="*/ 8 h 312"/>
                <a:gd name="T10" fmla="*/ 105 w 477"/>
                <a:gd name="T11" fmla="*/ 16 h 312"/>
                <a:gd name="T12" fmla="*/ 112 w 477"/>
                <a:gd name="T13" fmla="*/ 24 h 312"/>
                <a:gd name="T14" fmla="*/ 124 w 477"/>
                <a:gd name="T15" fmla="*/ 27 h 312"/>
                <a:gd name="T16" fmla="*/ 142 w 477"/>
                <a:gd name="T17" fmla="*/ 29 h 312"/>
                <a:gd name="T18" fmla="*/ 148 w 477"/>
                <a:gd name="T19" fmla="*/ 32 h 312"/>
                <a:gd name="T20" fmla="*/ 151 w 477"/>
                <a:gd name="T21" fmla="*/ 38 h 312"/>
                <a:gd name="T22" fmla="*/ 152 w 477"/>
                <a:gd name="T23" fmla="*/ 46 h 312"/>
                <a:gd name="T24" fmla="*/ 157 w 477"/>
                <a:gd name="T25" fmla="*/ 55 h 312"/>
                <a:gd name="T26" fmla="*/ 159 w 477"/>
                <a:gd name="T27" fmla="*/ 64 h 312"/>
                <a:gd name="T28" fmla="*/ 156 w 477"/>
                <a:gd name="T29" fmla="*/ 71 h 312"/>
                <a:gd name="T30" fmla="*/ 148 w 477"/>
                <a:gd name="T31" fmla="*/ 77 h 312"/>
                <a:gd name="T32" fmla="*/ 137 w 477"/>
                <a:gd name="T33" fmla="*/ 82 h 312"/>
                <a:gd name="T34" fmla="*/ 131 w 477"/>
                <a:gd name="T35" fmla="*/ 89 h 312"/>
                <a:gd name="T36" fmla="*/ 125 w 477"/>
                <a:gd name="T37" fmla="*/ 100 h 312"/>
                <a:gd name="T38" fmla="*/ 118 w 477"/>
                <a:gd name="T39" fmla="*/ 104 h 312"/>
                <a:gd name="T40" fmla="*/ 106 w 477"/>
                <a:gd name="T41" fmla="*/ 104 h 312"/>
                <a:gd name="T42" fmla="*/ 92 w 477"/>
                <a:gd name="T43" fmla="*/ 99 h 312"/>
                <a:gd name="T44" fmla="*/ 89 w 477"/>
                <a:gd name="T45" fmla="*/ 98 h 312"/>
                <a:gd name="T46" fmla="*/ 79 w 477"/>
                <a:gd name="T47" fmla="*/ 95 h 312"/>
                <a:gd name="T48" fmla="*/ 70 w 477"/>
                <a:gd name="T49" fmla="*/ 90 h 312"/>
                <a:gd name="T50" fmla="*/ 61 w 477"/>
                <a:gd name="T51" fmla="*/ 88 h 312"/>
                <a:gd name="T52" fmla="*/ 59 w 477"/>
                <a:gd name="T53" fmla="*/ 88 h 312"/>
                <a:gd name="T54" fmla="*/ 47 w 477"/>
                <a:gd name="T55" fmla="*/ 89 h 312"/>
                <a:gd name="T56" fmla="*/ 45 w 477"/>
                <a:gd name="T57" fmla="*/ 89 h 312"/>
                <a:gd name="T58" fmla="*/ 37 w 477"/>
                <a:gd name="T59" fmla="*/ 89 h 312"/>
                <a:gd name="T60" fmla="*/ 24 w 477"/>
                <a:gd name="T61" fmla="*/ 89 h 312"/>
                <a:gd name="T62" fmla="*/ 17 w 477"/>
                <a:gd name="T63" fmla="*/ 85 h 312"/>
                <a:gd name="T64" fmla="*/ 10 w 477"/>
                <a:gd name="T65" fmla="*/ 82 h 312"/>
                <a:gd name="T66" fmla="*/ 7 w 477"/>
                <a:gd name="T67" fmla="*/ 82 h 312"/>
                <a:gd name="T68" fmla="*/ 4 w 477"/>
                <a:gd name="T69" fmla="*/ 81 h 312"/>
                <a:gd name="T70" fmla="*/ 0 w 477"/>
                <a:gd name="T71" fmla="*/ 78 h 312"/>
                <a:gd name="T72" fmla="*/ 4 w 477"/>
                <a:gd name="T73" fmla="*/ 74 h 312"/>
                <a:gd name="T74" fmla="*/ 15 w 477"/>
                <a:gd name="T75" fmla="*/ 65 h 312"/>
                <a:gd name="T76" fmla="*/ 27 w 477"/>
                <a:gd name="T77" fmla="*/ 56 h 312"/>
                <a:gd name="T78" fmla="*/ 42 w 477"/>
                <a:gd name="T79" fmla="*/ 50 h 312"/>
                <a:gd name="T80" fmla="*/ 51 w 477"/>
                <a:gd name="T81" fmla="*/ 42 h 312"/>
                <a:gd name="T82" fmla="*/ 56 w 477"/>
                <a:gd name="T83" fmla="*/ 29 h 312"/>
                <a:gd name="T84" fmla="*/ 54 w 477"/>
                <a:gd name="T85" fmla="*/ 12 h 3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77"/>
                <a:gd name="T130" fmla="*/ 0 h 312"/>
                <a:gd name="T131" fmla="*/ 477 w 477"/>
                <a:gd name="T132" fmla="*/ 312 h 3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77" h="312">
                  <a:moveTo>
                    <a:pt x="156" y="16"/>
                  </a:moveTo>
                  <a:lnTo>
                    <a:pt x="171" y="9"/>
                  </a:lnTo>
                  <a:lnTo>
                    <a:pt x="184" y="4"/>
                  </a:lnTo>
                  <a:lnTo>
                    <a:pt x="199" y="1"/>
                  </a:lnTo>
                  <a:lnTo>
                    <a:pt x="213" y="0"/>
                  </a:lnTo>
                  <a:lnTo>
                    <a:pt x="229" y="1"/>
                  </a:lnTo>
                  <a:lnTo>
                    <a:pt x="243" y="4"/>
                  </a:lnTo>
                  <a:lnTo>
                    <a:pt x="259" y="7"/>
                  </a:lnTo>
                  <a:lnTo>
                    <a:pt x="276" y="16"/>
                  </a:lnTo>
                  <a:lnTo>
                    <a:pt x="290" y="23"/>
                  </a:lnTo>
                  <a:lnTo>
                    <a:pt x="305" y="35"/>
                  </a:lnTo>
                  <a:lnTo>
                    <a:pt x="316" y="47"/>
                  </a:lnTo>
                  <a:lnTo>
                    <a:pt x="328" y="65"/>
                  </a:lnTo>
                  <a:lnTo>
                    <a:pt x="335" y="72"/>
                  </a:lnTo>
                  <a:lnTo>
                    <a:pt x="348" y="77"/>
                  </a:lnTo>
                  <a:lnTo>
                    <a:pt x="372" y="80"/>
                  </a:lnTo>
                  <a:lnTo>
                    <a:pt x="413" y="84"/>
                  </a:lnTo>
                  <a:lnTo>
                    <a:pt x="425" y="86"/>
                  </a:lnTo>
                  <a:lnTo>
                    <a:pt x="436" y="89"/>
                  </a:lnTo>
                  <a:lnTo>
                    <a:pt x="444" y="95"/>
                  </a:lnTo>
                  <a:lnTo>
                    <a:pt x="450" y="103"/>
                  </a:lnTo>
                  <a:lnTo>
                    <a:pt x="453" y="114"/>
                  </a:lnTo>
                  <a:lnTo>
                    <a:pt x="455" y="125"/>
                  </a:lnTo>
                  <a:lnTo>
                    <a:pt x="457" y="137"/>
                  </a:lnTo>
                  <a:lnTo>
                    <a:pt x="463" y="149"/>
                  </a:lnTo>
                  <a:lnTo>
                    <a:pt x="472" y="166"/>
                  </a:lnTo>
                  <a:lnTo>
                    <a:pt x="476" y="179"/>
                  </a:lnTo>
                  <a:lnTo>
                    <a:pt x="477" y="192"/>
                  </a:lnTo>
                  <a:lnTo>
                    <a:pt x="475" y="203"/>
                  </a:lnTo>
                  <a:lnTo>
                    <a:pt x="469" y="212"/>
                  </a:lnTo>
                  <a:lnTo>
                    <a:pt x="463" y="219"/>
                  </a:lnTo>
                  <a:lnTo>
                    <a:pt x="443" y="230"/>
                  </a:lnTo>
                  <a:lnTo>
                    <a:pt x="423" y="238"/>
                  </a:lnTo>
                  <a:lnTo>
                    <a:pt x="410" y="247"/>
                  </a:lnTo>
                  <a:lnTo>
                    <a:pt x="400" y="256"/>
                  </a:lnTo>
                  <a:lnTo>
                    <a:pt x="394" y="267"/>
                  </a:lnTo>
                  <a:lnTo>
                    <a:pt x="384" y="289"/>
                  </a:lnTo>
                  <a:lnTo>
                    <a:pt x="375" y="300"/>
                  </a:lnTo>
                  <a:lnTo>
                    <a:pt x="365" y="306"/>
                  </a:lnTo>
                  <a:lnTo>
                    <a:pt x="354" y="311"/>
                  </a:lnTo>
                  <a:lnTo>
                    <a:pt x="337" y="312"/>
                  </a:lnTo>
                  <a:lnTo>
                    <a:pt x="317" y="311"/>
                  </a:lnTo>
                  <a:lnTo>
                    <a:pt x="297" y="306"/>
                  </a:lnTo>
                  <a:lnTo>
                    <a:pt x="275" y="298"/>
                  </a:lnTo>
                  <a:lnTo>
                    <a:pt x="267" y="294"/>
                  </a:lnTo>
                  <a:lnTo>
                    <a:pt x="253" y="291"/>
                  </a:lnTo>
                  <a:lnTo>
                    <a:pt x="238" y="286"/>
                  </a:lnTo>
                  <a:lnTo>
                    <a:pt x="227" y="281"/>
                  </a:lnTo>
                  <a:lnTo>
                    <a:pt x="209" y="270"/>
                  </a:lnTo>
                  <a:lnTo>
                    <a:pt x="198" y="267"/>
                  </a:lnTo>
                  <a:lnTo>
                    <a:pt x="183" y="264"/>
                  </a:lnTo>
                  <a:lnTo>
                    <a:pt x="176" y="264"/>
                  </a:lnTo>
                  <a:lnTo>
                    <a:pt x="160" y="264"/>
                  </a:lnTo>
                  <a:lnTo>
                    <a:pt x="141" y="266"/>
                  </a:lnTo>
                  <a:lnTo>
                    <a:pt x="134" y="267"/>
                  </a:lnTo>
                  <a:lnTo>
                    <a:pt x="112" y="268"/>
                  </a:lnTo>
                  <a:lnTo>
                    <a:pt x="83" y="268"/>
                  </a:lnTo>
                  <a:lnTo>
                    <a:pt x="71" y="267"/>
                  </a:lnTo>
                  <a:lnTo>
                    <a:pt x="59" y="263"/>
                  </a:lnTo>
                  <a:lnTo>
                    <a:pt x="50" y="256"/>
                  </a:lnTo>
                  <a:lnTo>
                    <a:pt x="40" y="250"/>
                  </a:lnTo>
                  <a:lnTo>
                    <a:pt x="30" y="247"/>
                  </a:lnTo>
                  <a:lnTo>
                    <a:pt x="25" y="246"/>
                  </a:lnTo>
                  <a:lnTo>
                    <a:pt x="20" y="245"/>
                  </a:lnTo>
                  <a:lnTo>
                    <a:pt x="12" y="244"/>
                  </a:lnTo>
                  <a:lnTo>
                    <a:pt x="5" y="241"/>
                  </a:lnTo>
                  <a:lnTo>
                    <a:pt x="1" y="235"/>
                  </a:lnTo>
                  <a:lnTo>
                    <a:pt x="0" y="230"/>
                  </a:lnTo>
                  <a:lnTo>
                    <a:pt x="13" y="221"/>
                  </a:lnTo>
                  <a:lnTo>
                    <a:pt x="26" y="211"/>
                  </a:lnTo>
                  <a:lnTo>
                    <a:pt x="44" y="194"/>
                  </a:lnTo>
                  <a:lnTo>
                    <a:pt x="60" y="180"/>
                  </a:lnTo>
                  <a:lnTo>
                    <a:pt x="81" y="168"/>
                  </a:lnTo>
                  <a:lnTo>
                    <a:pt x="103" y="160"/>
                  </a:lnTo>
                  <a:lnTo>
                    <a:pt x="126" y="151"/>
                  </a:lnTo>
                  <a:lnTo>
                    <a:pt x="142" y="140"/>
                  </a:lnTo>
                  <a:lnTo>
                    <a:pt x="153" y="126"/>
                  </a:lnTo>
                  <a:lnTo>
                    <a:pt x="162" y="110"/>
                  </a:lnTo>
                  <a:lnTo>
                    <a:pt x="167" y="86"/>
                  </a:lnTo>
                  <a:lnTo>
                    <a:pt x="167" y="61"/>
                  </a:lnTo>
                  <a:lnTo>
                    <a:pt x="163" y="36"/>
                  </a:lnTo>
                  <a:lnTo>
                    <a:pt x="156" y="16"/>
                  </a:lnTo>
                  <a:close/>
                </a:path>
              </a:pathLst>
            </a:custGeom>
            <a:solidFill>
              <a:srgbClr val="00C000"/>
            </a:solidFill>
            <a:ln w="0">
              <a:solidFill>
                <a:srgbClr val="000000"/>
              </a:solidFill>
              <a:round/>
              <a:headEnd/>
              <a:tailEnd/>
            </a:ln>
          </p:spPr>
          <p:txBody>
            <a:bodyPr/>
            <a:lstStyle/>
            <a:p>
              <a:endParaRPr lang="ru-RU"/>
            </a:p>
          </p:txBody>
        </p:sp>
        <p:sp>
          <p:nvSpPr>
            <p:cNvPr id="26289" name="Freeform 93"/>
            <p:cNvSpPr>
              <a:spLocks/>
            </p:cNvSpPr>
            <p:nvPr/>
          </p:nvSpPr>
          <p:spPr bwMode="auto">
            <a:xfrm>
              <a:off x="4120" y="1398"/>
              <a:ext cx="55" cy="34"/>
            </a:xfrm>
            <a:custGeom>
              <a:avLst/>
              <a:gdLst>
                <a:gd name="T0" fmla="*/ 0 w 164"/>
                <a:gd name="T1" fmla="*/ 4 h 100"/>
                <a:gd name="T2" fmla="*/ 2 w 164"/>
                <a:gd name="T3" fmla="*/ 5 h 100"/>
                <a:gd name="T4" fmla="*/ 6 w 164"/>
                <a:gd name="T5" fmla="*/ 6 h 100"/>
                <a:gd name="T6" fmla="*/ 10 w 164"/>
                <a:gd name="T7" fmla="*/ 8 h 100"/>
                <a:gd name="T8" fmla="*/ 16 w 164"/>
                <a:gd name="T9" fmla="*/ 13 h 100"/>
                <a:gd name="T10" fmla="*/ 24 w 164"/>
                <a:gd name="T11" fmla="*/ 20 h 100"/>
                <a:gd name="T12" fmla="*/ 31 w 164"/>
                <a:gd name="T13" fmla="*/ 27 h 100"/>
                <a:gd name="T14" fmla="*/ 37 w 164"/>
                <a:gd name="T15" fmla="*/ 31 h 100"/>
                <a:gd name="T16" fmla="*/ 42 w 164"/>
                <a:gd name="T17" fmla="*/ 33 h 100"/>
                <a:gd name="T18" fmla="*/ 42 w 164"/>
                <a:gd name="T19" fmla="*/ 33 h 100"/>
                <a:gd name="T20" fmla="*/ 44 w 164"/>
                <a:gd name="T21" fmla="*/ 34 h 100"/>
                <a:gd name="T22" fmla="*/ 44 w 164"/>
                <a:gd name="T23" fmla="*/ 34 h 100"/>
                <a:gd name="T24" fmla="*/ 47 w 164"/>
                <a:gd name="T25" fmla="*/ 34 h 100"/>
                <a:gd name="T26" fmla="*/ 49 w 164"/>
                <a:gd name="T27" fmla="*/ 33 h 100"/>
                <a:gd name="T28" fmla="*/ 52 w 164"/>
                <a:gd name="T29" fmla="*/ 32 h 100"/>
                <a:gd name="T30" fmla="*/ 55 w 164"/>
                <a:gd name="T31" fmla="*/ 31 h 100"/>
                <a:gd name="T32" fmla="*/ 55 w 164"/>
                <a:gd name="T33" fmla="*/ 29 h 100"/>
                <a:gd name="T34" fmla="*/ 54 w 164"/>
                <a:gd name="T35" fmla="*/ 22 h 100"/>
                <a:gd name="T36" fmla="*/ 53 w 164"/>
                <a:gd name="T37" fmla="*/ 18 h 100"/>
                <a:gd name="T38" fmla="*/ 52 w 164"/>
                <a:gd name="T39" fmla="*/ 15 h 100"/>
                <a:gd name="T40" fmla="*/ 50 w 164"/>
                <a:gd name="T41" fmla="*/ 11 h 100"/>
                <a:gd name="T42" fmla="*/ 46 w 164"/>
                <a:gd name="T43" fmla="*/ 11 h 100"/>
                <a:gd name="T44" fmla="*/ 41 w 164"/>
                <a:gd name="T45" fmla="*/ 8 h 100"/>
                <a:gd name="T46" fmla="*/ 36 w 164"/>
                <a:gd name="T47" fmla="*/ 6 h 100"/>
                <a:gd name="T48" fmla="*/ 30 w 164"/>
                <a:gd name="T49" fmla="*/ 2 h 100"/>
                <a:gd name="T50" fmla="*/ 25 w 164"/>
                <a:gd name="T51" fmla="*/ 1 h 100"/>
                <a:gd name="T52" fmla="*/ 21 w 164"/>
                <a:gd name="T53" fmla="*/ 0 h 100"/>
                <a:gd name="T54" fmla="*/ 15 w 164"/>
                <a:gd name="T55" fmla="*/ 0 h 100"/>
                <a:gd name="T56" fmla="*/ 10 w 164"/>
                <a:gd name="T57" fmla="*/ 1 h 100"/>
                <a:gd name="T58" fmla="*/ 4 w 164"/>
                <a:gd name="T59" fmla="*/ 3 h 100"/>
                <a:gd name="T60" fmla="*/ 0 w 164"/>
                <a:gd name="T61" fmla="*/ 4 h 1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4"/>
                <a:gd name="T94" fmla="*/ 0 h 100"/>
                <a:gd name="T95" fmla="*/ 164 w 164"/>
                <a:gd name="T96" fmla="*/ 100 h 1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4" h="100">
                  <a:moveTo>
                    <a:pt x="0" y="13"/>
                  </a:moveTo>
                  <a:lnTo>
                    <a:pt x="6" y="14"/>
                  </a:lnTo>
                  <a:lnTo>
                    <a:pt x="18" y="17"/>
                  </a:lnTo>
                  <a:lnTo>
                    <a:pt x="30" y="24"/>
                  </a:lnTo>
                  <a:lnTo>
                    <a:pt x="48" y="37"/>
                  </a:lnTo>
                  <a:lnTo>
                    <a:pt x="71" y="58"/>
                  </a:lnTo>
                  <a:lnTo>
                    <a:pt x="92" y="78"/>
                  </a:lnTo>
                  <a:lnTo>
                    <a:pt x="110" y="91"/>
                  </a:lnTo>
                  <a:lnTo>
                    <a:pt x="124" y="97"/>
                  </a:lnTo>
                  <a:lnTo>
                    <a:pt x="131" y="100"/>
                  </a:lnTo>
                  <a:lnTo>
                    <a:pt x="139" y="99"/>
                  </a:lnTo>
                  <a:lnTo>
                    <a:pt x="147" y="96"/>
                  </a:lnTo>
                  <a:lnTo>
                    <a:pt x="154" y="94"/>
                  </a:lnTo>
                  <a:lnTo>
                    <a:pt x="164" y="90"/>
                  </a:lnTo>
                  <a:lnTo>
                    <a:pt x="164" y="86"/>
                  </a:lnTo>
                  <a:lnTo>
                    <a:pt x="162" y="66"/>
                  </a:lnTo>
                  <a:lnTo>
                    <a:pt x="159" y="52"/>
                  </a:lnTo>
                  <a:lnTo>
                    <a:pt x="154" y="43"/>
                  </a:lnTo>
                  <a:lnTo>
                    <a:pt x="148" y="33"/>
                  </a:lnTo>
                  <a:lnTo>
                    <a:pt x="137" y="31"/>
                  </a:lnTo>
                  <a:lnTo>
                    <a:pt x="123" y="24"/>
                  </a:lnTo>
                  <a:lnTo>
                    <a:pt x="106" y="17"/>
                  </a:lnTo>
                  <a:lnTo>
                    <a:pt x="90" y="7"/>
                  </a:lnTo>
                  <a:lnTo>
                    <a:pt x="75" y="3"/>
                  </a:lnTo>
                  <a:lnTo>
                    <a:pt x="62" y="0"/>
                  </a:lnTo>
                  <a:lnTo>
                    <a:pt x="45" y="0"/>
                  </a:lnTo>
                  <a:lnTo>
                    <a:pt x="30" y="4"/>
                  </a:lnTo>
                  <a:lnTo>
                    <a:pt x="12" y="10"/>
                  </a:lnTo>
                  <a:lnTo>
                    <a:pt x="0" y="13"/>
                  </a:lnTo>
                  <a:close/>
                </a:path>
              </a:pathLst>
            </a:custGeom>
            <a:solidFill>
              <a:srgbClr val="00C000"/>
            </a:solidFill>
            <a:ln w="0">
              <a:solidFill>
                <a:srgbClr val="000000"/>
              </a:solidFill>
              <a:round/>
              <a:headEnd/>
              <a:tailEnd/>
            </a:ln>
          </p:spPr>
          <p:txBody>
            <a:bodyPr/>
            <a:lstStyle/>
            <a:p>
              <a:endParaRPr lang="ru-RU"/>
            </a:p>
          </p:txBody>
        </p:sp>
        <p:sp>
          <p:nvSpPr>
            <p:cNvPr id="26290" name="Freeform 94"/>
            <p:cNvSpPr>
              <a:spLocks/>
            </p:cNvSpPr>
            <p:nvPr/>
          </p:nvSpPr>
          <p:spPr bwMode="auto">
            <a:xfrm>
              <a:off x="4328" y="1327"/>
              <a:ext cx="55" cy="71"/>
            </a:xfrm>
            <a:custGeom>
              <a:avLst/>
              <a:gdLst>
                <a:gd name="T0" fmla="*/ 0 w 166"/>
                <a:gd name="T1" fmla="*/ 71 h 213"/>
                <a:gd name="T2" fmla="*/ 4 w 166"/>
                <a:gd name="T3" fmla="*/ 68 h 213"/>
                <a:gd name="T4" fmla="*/ 9 w 166"/>
                <a:gd name="T5" fmla="*/ 65 h 213"/>
                <a:gd name="T6" fmla="*/ 15 w 166"/>
                <a:gd name="T7" fmla="*/ 59 h 213"/>
                <a:gd name="T8" fmla="*/ 20 w 166"/>
                <a:gd name="T9" fmla="*/ 54 h 213"/>
                <a:gd name="T10" fmla="*/ 27 w 166"/>
                <a:gd name="T11" fmla="*/ 50 h 213"/>
                <a:gd name="T12" fmla="*/ 34 w 166"/>
                <a:gd name="T13" fmla="*/ 48 h 213"/>
                <a:gd name="T14" fmla="*/ 41 w 166"/>
                <a:gd name="T15" fmla="*/ 45 h 213"/>
                <a:gd name="T16" fmla="*/ 47 w 166"/>
                <a:gd name="T17" fmla="*/ 41 h 213"/>
                <a:gd name="T18" fmla="*/ 50 w 166"/>
                <a:gd name="T19" fmla="*/ 36 h 213"/>
                <a:gd name="T20" fmla="*/ 53 w 166"/>
                <a:gd name="T21" fmla="*/ 31 h 213"/>
                <a:gd name="T22" fmla="*/ 55 w 166"/>
                <a:gd name="T23" fmla="*/ 23 h 213"/>
                <a:gd name="T24" fmla="*/ 55 w 166"/>
                <a:gd name="T25" fmla="*/ 15 h 213"/>
                <a:gd name="T26" fmla="*/ 54 w 166"/>
                <a:gd name="T27" fmla="*/ 7 h 213"/>
                <a:gd name="T28" fmla="*/ 51 w 166"/>
                <a:gd name="T29" fmla="*/ 0 h 2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6"/>
                <a:gd name="T46" fmla="*/ 0 h 213"/>
                <a:gd name="T47" fmla="*/ 166 w 166"/>
                <a:gd name="T48" fmla="*/ 213 h 2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6" h="213">
                  <a:moveTo>
                    <a:pt x="0" y="213"/>
                  </a:moveTo>
                  <a:lnTo>
                    <a:pt x="13" y="204"/>
                  </a:lnTo>
                  <a:lnTo>
                    <a:pt x="26" y="194"/>
                  </a:lnTo>
                  <a:lnTo>
                    <a:pt x="44" y="177"/>
                  </a:lnTo>
                  <a:lnTo>
                    <a:pt x="59" y="163"/>
                  </a:lnTo>
                  <a:lnTo>
                    <a:pt x="80" y="151"/>
                  </a:lnTo>
                  <a:lnTo>
                    <a:pt x="102" y="143"/>
                  </a:lnTo>
                  <a:lnTo>
                    <a:pt x="125" y="134"/>
                  </a:lnTo>
                  <a:lnTo>
                    <a:pt x="141" y="123"/>
                  </a:lnTo>
                  <a:lnTo>
                    <a:pt x="152" y="109"/>
                  </a:lnTo>
                  <a:lnTo>
                    <a:pt x="161" y="94"/>
                  </a:lnTo>
                  <a:lnTo>
                    <a:pt x="166" y="70"/>
                  </a:lnTo>
                  <a:lnTo>
                    <a:pt x="166" y="45"/>
                  </a:lnTo>
                  <a:lnTo>
                    <a:pt x="162" y="21"/>
                  </a:lnTo>
                  <a:lnTo>
                    <a:pt x="155" y="0"/>
                  </a:lnTo>
                </a:path>
              </a:pathLst>
            </a:custGeom>
            <a:noFill/>
            <a:ln w="0">
              <a:solidFill>
                <a:srgbClr val="000000"/>
              </a:solidFill>
              <a:round/>
              <a:headEnd/>
              <a:tailEnd/>
            </a:ln>
          </p:spPr>
          <p:txBody>
            <a:bodyPr/>
            <a:lstStyle/>
            <a:p>
              <a:endParaRPr lang="ru-RU"/>
            </a:p>
          </p:txBody>
        </p:sp>
        <p:sp>
          <p:nvSpPr>
            <p:cNvPr id="26291" name="Freeform 95"/>
            <p:cNvSpPr>
              <a:spLocks/>
            </p:cNvSpPr>
            <p:nvPr/>
          </p:nvSpPr>
          <p:spPr bwMode="auto">
            <a:xfrm>
              <a:off x="2836" y="1799"/>
              <a:ext cx="483" cy="284"/>
            </a:xfrm>
            <a:custGeom>
              <a:avLst/>
              <a:gdLst>
                <a:gd name="T0" fmla="*/ 354 w 1448"/>
                <a:gd name="T1" fmla="*/ 256 h 852"/>
                <a:gd name="T2" fmla="*/ 363 w 1448"/>
                <a:gd name="T3" fmla="*/ 257 h 852"/>
                <a:gd name="T4" fmla="*/ 407 w 1448"/>
                <a:gd name="T5" fmla="*/ 268 h 852"/>
                <a:gd name="T6" fmla="*/ 460 w 1448"/>
                <a:gd name="T7" fmla="*/ 257 h 852"/>
                <a:gd name="T8" fmla="*/ 483 w 1448"/>
                <a:gd name="T9" fmla="*/ 236 h 852"/>
                <a:gd name="T10" fmla="*/ 469 w 1448"/>
                <a:gd name="T11" fmla="*/ 218 h 852"/>
                <a:gd name="T12" fmla="*/ 458 w 1448"/>
                <a:gd name="T13" fmla="*/ 213 h 852"/>
                <a:gd name="T14" fmla="*/ 472 w 1448"/>
                <a:gd name="T15" fmla="*/ 186 h 852"/>
                <a:gd name="T16" fmla="*/ 476 w 1448"/>
                <a:gd name="T17" fmla="*/ 145 h 852"/>
                <a:gd name="T18" fmla="*/ 446 w 1448"/>
                <a:gd name="T19" fmla="*/ 118 h 852"/>
                <a:gd name="T20" fmla="*/ 412 w 1448"/>
                <a:gd name="T21" fmla="*/ 114 h 852"/>
                <a:gd name="T22" fmla="*/ 419 w 1448"/>
                <a:gd name="T23" fmla="*/ 109 h 852"/>
                <a:gd name="T24" fmla="*/ 416 w 1448"/>
                <a:gd name="T25" fmla="*/ 80 h 852"/>
                <a:gd name="T26" fmla="*/ 377 w 1448"/>
                <a:gd name="T27" fmla="*/ 44 h 852"/>
                <a:gd name="T28" fmla="*/ 311 w 1448"/>
                <a:gd name="T29" fmla="*/ 25 h 852"/>
                <a:gd name="T30" fmla="*/ 279 w 1448"/>
                <a:gd name="T31" fmla="*/ 27 h 852"/>
                <a:gd name="T32" fmla="*/ 279 w 1448"/>
                <a:gd name="T33" fmla="*/ 27 h 852"/>
                <a:gd name="T34" fmla="*/ 260 w 1448"/>
                <a:gd name="T35" fmla="*/ 12 h 852"/>
                <a:gd name="T36" fmla="*/ 197 w 1448"/>
                <a:gd name="T37" fmla="*/ 0 h 852"/>
                <a:gd name="T38" fmla="*/ 140 w 1448"/>
                <a:gd name="T39" fmla="*/ 9 h 852"/>
                <a:gd name="T40" fmla="*/ 136 w 1448"/>
                <a:gd name="T41" fmla="*/ 34 h 852"/>
                <a:gd name="T42" fmla="*/ 143 w 1448"/>
                <a:gd name="T43" fmla="*/ 46 h 852"/>
                <a:gd name="T44" fmla="*/ 97 w 1448"/>
                <a:gd name="T45" fmla="*/ 48 h 852"/>
                <a:gd name="T46" fmla="*/ 60 w 1448"/>
                <a:gd name="T47" fmla="*/ 69 h 852"/>
                <a:gd name="T48" fmla="*/ 62 w 1448"/>
                <a:gd name="T49" fmla="*/ 112 h 852"/>
                <a:gd name="T50" fmla="*/ 76 w 1448"/>
                <a:gd name="T51" fmla="*/ 140 h 852"/>
                <a:gd name="T52" fmla="*/ 75 w 1448"/>
                <a:gd name="T53" fmla="*/ 144 h 852"/>
                <a:gd name="T54" fmla="*/ 28 w 1448"/>
                <a:gd name="T55" fmla="*/ 157 h 852"/>
                <a:gd name="T56" fmla="*/ 0 w 1448"/>
                <a:gd name="T57" fmla="*/ 175 h 852"/>
                <a:gd name="T58" fmla="*/ 30 w 1448"/>
                <a:gd name="T59" fmla="*/ 213 h 852"/>
                <a:gd name="T60" fmla="*/ 68 w 1448"/>
                <a:gd name="T61" fmla="*/ 230 h 852"/>
                <a:gd name="T62" fmla="*/ 34 w 1448"/>
                <a:gd name="T63" fmla="*/ 246 h 852"/>
                <a:gd name="T64" fmla="*/ 11 w 1448"/>
                <a:gd name="T65" fmla="*/ 264 h 852"/>
                <a:gd name="T66" fmla="*/ 62 w 1448"/>
                <a:gd name="T67" fmla="*/ 280 h 852"/>
                <a:gd name="T68" fmla="*/ 120 w 1448"/>
                <a:gd name="T69" fmla="*/ 280 h 852"/>
                <a:gd name="T70" fmla="*/ 122 w 1448"/>
                <a:gd name="T71" fmla="*/ 275 h 852"/>
                <a:gd name="T72" fmla="*/ 352 w 1448"/>
                <a:gd name="T73" fmla="*/ 256 h 8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8"/>
                <a:gd name="T112" fmla="*/ 0 h 852"/>
                <a:gd name="T113" fmla="*/ 1448 w 1448"/>
                <a:gd name="T114" fmla="*/ 852 h 85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8" h="852">
                  <a:moveTo>
                    <a:pt x="1055" y="767"/>
                  </a:moveTo>
                  <a:lnTo>
                    <a:pt x="1062" y="767"/>
                  </a:lnTo>
                  <a:lnTo>
                    <a:pt x="1070" y="767"/>
                  </a:lnTo>
                  <a:lnTo>
                    <a:pt x="1089" y="771"/>
                  </a:lnTo>
                  <a:lnTo>
                    <a:pt x="1145" y="793"/>
                  </a:lnTo>
                  <a:lnTo>
                    <a:pt x="1221" y="804"/>
                  </a:lnTo>
                  <a:lnTo>
                    <a:pt x="1310" y="793"/>
                  </a:lnTo>
                  <a:lnTo>
                    <a:pt x="1379" y="771"/>
                  </a:lnTo>
                  <a:lnTo>
                    <a:pt x="1427" y="745"/>
                  </a:lnTo>
                  <a:lnTo>
                    <a:pt x="1448" y="707"/>
                  </a:lnTo>
                  <a:lnTo>
                    <a:pt x="1441" y="680"/>
                  </a:lnTo>
                  <a:lnTo>
                    <a:pt x="1406" y="654"/>
                  </a:lnTo>
                  <a:lnTo>
                    <a:pt x="1372" y="643"/>
                  </a:lnTo>
                  <a:lnTo>
                    <a:pt x="1372" y="638"/>
                  </a:lnTo>
                  <a:lnTo>
                    <a:pt x="1400" y="605"/>
                  </a:lnTo>
                  <a:lnTo>
                    <a:pt x="1414" y="557"/>
                  </a:lnTo>
                  <a:lnTo>
                    <a:pt x="1427" y="493"/>
                  </a:lnTo>
                  <a:lnTo>
                    <a:pt x="1427" y="434"/>
                  </a:lnTo>
                  <a:lnTo>
                    <a:pt x="1393" y="386"/>
                  </a:lnTo>
                  <a:lnTo>
                    <a:pt x="1338" y="353"/>
                  </a:lnTo>
                  <a:lnTo>
                    <a:pt x="1276" y="337"/>
                  </a:lnTo>
                  <a:lnTo>
                    <a:pt x="1234" y="343"/>
                  </a:lnTo>
                  <a:lnTo>
                    <a:pt x="1207" y="353"/>
                  </a:lnTo>
                  <a:lnTo>
                    <a:pt x="1255" y="327"/>
                  </a:lnTo>
                  <a:lnTo>
                    <a:pt x="1262" y="289"/>
                  </a:lnTo>
                  <a:lnTo>
                    <a:pt x="1248" y="241"/>
                  </a:lnTo>
                  <a:lnTo>
                    <a:pt x="1200" y="187"/>
                  </a:lnTo>
                  <a:lnTo>
                    <a:pt x="1131" y="133"/>
                  </a:lnTo>
                  <a:lnTo>
                    <a:pt x="1028" y="96"/>
                  </a:lnTo>
                  <a:lnTo>
                    <a:pt x="931" y="74"/>
                  </a:lnTo>
                  <a:lnTo>
                    <a:pt x="856" y="74"/>
                  </a:lnTo>
                  <a:lnTo>
                    <a:pt x="835" y="80"/>
                  </a:lnTo>
                  <a:lnTo>
                    <a:pt x="835" y="63"/>
                  </a:lnTo>
                  <a:lnTo>
                    <a:pt x="779" y="37"/>
                  </a:lnTo>
                  <a:lnTo>
                    <a:pt x="690" y="9"/>
                  </a:lnTo>
                  <a:lnTo>
                    <a:pt x="592" y="0"/>
                  </a:lnTo>
                  <a:lnTo>
                    <a:pt x="503" y="0"/>
                  </a:lnTo>
                  <a:lnTo>
                    <a:pt x="421" y="26"/>
                  </a:lnTo>
                  <a:lnTo>
                    <a:pt x="393" y="63"/>
                  </a:lnTo>
                  <a:lnTo>
                    <a:pt x="407" y="102"/>
                  </a:lnTo>
                  <a:lnTo>
                    <a:pt x="434" y="133"/>
                  </a:lnTo>
                  <a:lnTo>
                    <a:pt x="428" y="139"/>
                  </a:lnTo>
                  <a:lnTo>
                    <a:pt x="365" y="144"/>
                  </a:lnTo>
                  <a:lnTo>
                    <a:pt x="290" y="144"/>
                  </a:lnTo>
                  <a:lnTo>
                    <a:pt x="220" y="165"/>
                  </a:lnTo>
                  <a:lnTo>
                    <a:pt x="179" y="208"/>
                  </a:lnTo>
                  <a:lnTo>
                    <a:pt x="166" y="267"/>
                  </a:lnTo>
                  <a:lnTo>
                    <a:pt x="186" y="337"/>
                  </a:lnTo>
                  <a:lnTo>
                    <a:pt x="220" y="391"/>
                  </a:lnTo>
                  <a:lnTo>
                    <a:pt x="227" y="421"/>
                  </a:lnTo>
                  <a:lnTo>
                    <a:pt x="280" y="436"/>
                  </a:lnTo>
                  <a:lnTo>
                    <a:pt x="225" y="432"/>
                  </a:lnTo>
                  <a:lnTo>
                    <a:pt x="179" y="455"/>
                  </a:lnTo>
                  <a:lnTo>
                    <a:pt x="83" y="472"/>
                  </a:lnTo>
                  <a:lnTo>
                    <a:pt x="21" y="493"/>
                  </a:lnTo>
                  <a:lnTo>
                    <a:pt x="0" y="525"/>
                  </a:lnTo>
                  <a:lnTo>
                    <a:pt x="21" y="579"/>
                  </a:lnTo>
                  <a:lnTo>
                    <a:pt x="90" y="638"/>
                  </a:lnTo>
                  <a:lnTo>
                    <a:pt x="145" y="686"/>
                  </a:lnTo>
                  <a:lnTo>
                    <a:pt x="203" y="691"/>
                  </a:lnTo>
                  <a:lnTo>
                    <a:pt x="138" y="699"/>
                  </a:lnTo>
                  <a:lnTo>
                    <a:pt x="103" y="739"/>
                  </a:lnTo>
                  <a:lnTo>
                    <a:pt x="42" y="761"/>
                  </a:lnTo>
                  <a:lnTo>
                    <a:pt x="34" y="793"/>
                  </a:lnTo>
                  <a:lnTo>
                    <a:pt x="83" y="825"/>
                  </a:lnTo>
                  <a:lnTo>
                    <a:pt x="186" y="841"/>
                  </a:lnTo>
                  <a:lnTo>
                    <a:pt x="297" y="852"/>
                  </a:lnTo>
                  <a:lnTo>
                    <a:pt x="359" y="841"/>
                  </a:lnTo>
                  <a:lnTo>
                    <a:pt x="365" y="836"/>
                  </a:lnTo>
                  <a:lnTo>
                    <a:pt x="365" y="825"/>
                  </a:lnTo>
                  <a:lnTo>
                    <a:pt x="359" y="819"/>
                  </a:lnTo>
                  <a:lnTo>
                    <a:pt x="1055" y="767"/>
                  </a:lnTo>
                  <a:close/>
                </a:path>
              </a:pathLst>
            </a:custGeom>
            <a:solidFill>
              <a:srgbClr val="00C000"/>
            </a:solidFill>
            <a:ln w="0">
              <a:solidFill>
                <a:srgbClr val="00C000"/>
              </a:solidFill>
              <a:round/>
              <a:headEnd/>
              <a:tailEnd/>
            </a:ln>
          </p:spPr>
          <p:txBody>
            <a:bodyPr/>
            <a:lstStyle/>
            <a:p>
              <a:endParaRPr lang="ru-RU"/>
            </a:p>
          </p:txBody>
        </p:sp>
        <p:sp>
          <p:nvSpPr>
            <p:cNvPr id="26292" name="Freeform 96"/>
            <p:cNvSpPr>
              <a:spLocks/>
            </p:cNvSpPr>
            <p:nvPr/>
          </p:nvSpPr>
          <p:spPr bwMode="auto">
            <a:xfrm>
              <a:off x="2891" y="1861"/>
              <a:ext cx="359" cy="324"/>
            </a:xfrm>
            <a:custGeom>
              <a:avLst/>
              <a:gdLst>
                <a:gd name="T0" fmla="*/ 208 w 1079"/>
                <a:gd name="T1" fmla="*/ 184 h 973"/>
                <a:gd name="T2" fmla="*/ 215 w 1079"/>
                <a:gd name="T3" fmla="*/ 213 h 973"/>
                <a:gd name="T4" fmla="*/ 218 w 1079"/>
                <a:gd name="T5" fmla="*/ 279 h 973"/>
                <a:gd name="T6" fmla="*/ 239 w 1079"/>
                <a:gd name="T7" fmla="*/ 302 h 973"/>
                <a:gd name="T8" fmla="*/ 319 w 1079"/>
                <a:gd name="T9" fmla="*/ 324 h 973"/>
                <a:gd name="T10" fmla="*/ 63 w 1079"/>
                <a:gd name="T11" fmla="*/ 315 h 973"/>
                <a:gd name="T12" fmla="*/ 100 w 1079"/>
                <a:gd name="T13" fmla="*/ 314 h 973"/>
                <a:gd name="T14" fmla="*/ 131 w 1079"/>
                <a:gd name="T15" fmla="*/ 281 h 973"/>
                <a:gd name="T16" fmla="*/ 144 w 1079"/>
                <a:gd name="T17" fmla="*/ 184 h 973"/>
                <a:gd name="T18" fmla="*/ 70 w 1079"/>
                <a:gd name="T19" fmla="*/ 137 h 973"/>
                <a:gd name="T20" fmla="*/ 20 w 1079"/>
                <a:gd name="T21" fmla="*/ 116 h 973"/>
                <a:gd name="T22" fmla="*/ 24 w 1079"/>
                <a:gd name="T23" fmla="*/ 106 h 973"/>
                <a:gd name="T24" fmla="*/ 77 w 1079"/>
                <a:gd name="T25" fmla="*/ 129 h 973"/>
                <a:gd name="T26" fmla="*/ 125 w 1079"/>
                <a:gd name="T27" fmla="*/ 142 h 973"/>
                <a:gd name="T28" fmla="*/ 171 w 1079"/>
                <a:gd name="T29" fmla="*/ 142 h 973"/>
                <a:gd name="T30" fmla="*/ 109 w 1079"/>
                <a:gd name="T31" fmla="*/ 89 h 973"/>
                <a:gd name="T32" fmla="*/ 77 w 1079"/>
                <a:gd name="T33" fmla="*/ 50 h 973"/>
                <a:gd name="T34" fmla="*/ 130 w 1079"/>
                <a:gd name="T35" fmla="*/ 89 h 973"/>
                <a:gd name="T36" fmla="*/ 187 w 1079"/>
                <a:gd name="T37" fmla="*/ 126 h 973"/>
                <a:gd name="T38" fmla="*/ 194 w 1079"/>
                <a:gd name="T39" fmla="*/ 67 h 973"/>
                <a:gd name="T40" fmla="*/ 201 w 1079"/>
                <a:gd name="T41" fmla="*/ 24 h 973"/>
                <a:gd name="T42" fmla="*/ 214 w 1079"/>
                <a:gd name="T43" fmla="*/ 0 h 973"/>
                <a:gd name="T44" fmla="*/ 219 w 1079"/>
                <a:gd name="T45" fmla="*/ 56 h 973"/>
                <a:gd name="T46" fmla="*/ 241 w 1079"/>
                <a:gd name="T47" fmla="*/ 61 h 973"/>
                <a:gd name="T48" fmla="*/ 312 w 1079"/>
                <a:gd name="T49" fmla="*/ 46 h 973"/>
                <a:gd name="T50" fmla="*/ 289 w 1079"/>
                <a:gd name="T51" fmla="*/ 71 h 973"/>
                <a:gd name="T52" fmla="*/ 217 w 1079"/>
                <a:gd name="T53" fmla="*/ 97 h 973"/>
                <a:gd name="T54" fmla="*/ 217 w 1079"/>
                <a:gd name="T55" fmla="*/ 137 h 973"/>
                <a:gd name="T56" fmla="*/ 224 w 1079"/>
                <a:gd name="T57" fmla="*/ 140 h 973"/>
                <a:gd name="T58" fmla="*/ 286 w 1079"/>
                <a:gd name="T59" fmla="*/ 140 h 973"/>
                <a:gd name="T60" fmla="*/ 332 w 1079"/>
                <a:gd name="T61" fmla="*/ 135 h 973"/>
                <a:gd name="T62" fmla="*/ 359 w 1079"/>
                <a:gd name="T63" fmla="*/ 140 h 973"/>
                <a:gd name="T64" fmla="*/ 302 w 1079"/>
                <a:gd name="T65" fmla="*/ 147 h 973"/>
                <a:gd name="T66" fmla="*/ 237 w 1079"/>
                <a:gd name="T67" fmla="*/ 158 h 9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79"/>
                <a:gd name="T103" fmla="*/ 0 h 973"/>
                <a:gd name="T104" fmla="*/ 1079 w 1079"/>
                <a:gd name="T105" fmla="*/ 973 h 9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79" h="973">
                  <a:moveTo>
                    <a:pt x="649" y="498"/>
                  </a:moveTo>
                  <a:lnTo>
                    <a:pt x="625" y="552"/>
                  </a:lnTo>
                  <a:lnTo>
                    <a:pt x="639" y="586"/>
                  </a:lnTo>
                  <a:lnTo>
                    <a:pt x="645" y="640"/>
                  </a:lnTo>
                  <a:lnTo>
                    <a:pt x="645" y="764"/>
                  </a:lnTo>
                  <a:lnTo>
                    <a:pt x="655" y="838"/>
                  </a:lnTo>
                  <a:lnTo>
                    <a:pt x="673" y="864"/>
                  </a:lnTo>
                  <a:lnTo>
                    <a:pt x="718" y="906"/>
                  </a:lnTo>
                  <a:lnTo>
                    <a:pt x="807" y="938"/>
                  </a:lnTo>
                  <a:lnTo>
                    <a:pt x="959" y="973"/>
                  </a:lnTo>
                  <a:lnTo>
                    <a:pt x="114" y="973"/>
                  </a:lnTo>
                  <a:lnTo>
                    <a:pt x="190" y="946"/>
                  </a:lnTo>
                  <a:lnTo>
                    <a:pt x="238" y="938"/>
                  </a:lnTo>
                  <a:lnTo>
                    <a:pt x="301" y="944"/>
                  </a:lnTo>
                  <a:lnTo>
                    <a:pt x="353" y="909"/>
                  </a:lnTo>
                  <a:lnTo>
                    <a:pt x="393" y="845"/>
                  </a:lnTo>
                  <a:lnTo>
                    <a:pt x="424" y="675"/>
                  </a:lnTo>
                  <a:lnTo>
                    <a:pt x="432" y="554"/>
                  </a:lnTo>
                  <a:lnTo>
                    <a:pt x="459" y="498"/>
                  </a:lnTo>
                  <a:lnTo>
                    <a:pt x="210" y="410"/>
                  </a:lnTo>
                  <a:lnTo>
                    <a:pt x="141" y="394"/>
                  </a:lnTo>
                  <a:lnTo>
                    <a:pt x="59" y="348"/>
                  </a:lnTo>
                  <a:lnTo>
                    <a:pt x="0" y="319"/>
                  </a:lnTo>
                  <a:lnTo>
                    <a:pt x="72" y="318"/>
                  </a:lnTo>
                  <a:lnTo>
                    <a:pt x="163" y="361"/>
                  </a:lnTo>
                  <a:lnTo>
                    <a:pt x="231" y="388"/>
                  </a:lnTo>
                  <a:lnTo>
                    <a:pt x="321" y="415"/>
                  </a:lnTo>
                  <a:lnTo>
                    <a:pt x="377" y="426"/>
                  </a:lnTo>
                  <a:lnTo>
                    <a:pt x="477" y="448"/>
                  </a:lnTo>
                  <a:lnTo>
                    <a:pt x="514" y="426"/>
                  </a:lnTo>
                  <a:lnTo>
                    <a:pt x="438" y="391"/>
                  </a:lnTo>
                  <a:lnTo>
                    <a:pt x="327" y="266"/>
                  </a:lnTo>
                  <a:lnTo>
                    <a:pt x="283" y="222"/>
                  </a:lnTo>
                  <a:lnTo>
                    <a:pt x="231" y="151"/>
                  </a:lnTo>
                  <a:lnTo>
                    <a:pt x="224" y="88"/>
                  </a:lnTo>
                  <a:lnTo>
                    <a:pt x="390" y="266"/>
                  </a:lnTo>
                  <a:lnTo>
                    <a:pt x="424" y="303"/>
                  </a:lnTo>
                  <a:lnTo>
                    <a:pt x="562" y="378"/>
                  </a:lnTo>
                  <a:lnTo>
                    <a:pt x="573" y="259"/>
                  </a:lnTo>
                  <a:lnTo>
                    <a:pt x="584" y="201"/>
                  </a:lnTo>
                  <a:lnTo>
                    <a:pt x="596" y="162"/>
                  </a:lnTo>
                  <a:lnTo>
                    <a:pt x="604" y="71"/>
                  </a:lnTo>
                  <a:lnTo>
                    <a:pt x="610" y="34"/>
                  </a:lnTo>
                  <a:lnTo>
                    <a:pt x="642" y="0"/>
                  </a:lnTo>
                  <a:lnTo>
                    <a:pt x="652" y="104"/>
                  </a:lnTo>
                  <a:lnTo>
                    <a:pt x="659" y="168"/>
                  </a:lnTo>
                  <a:lnTo>
                    <a:pt x="639" y="228"/>
                  </a:lnTo>
                  <a:lnTo>
                    <a:pt x="724" y="184"/>
                  </a:lnTo>
                  <a:lnTo>
                    <a:pt x="869" y="179"/>
                  </a:lnTo>
                  <a:lnTo>
                    <a:pt x="938" y="139"/>
                  </a:lnTo>
                  <a:lnTo>
                    <a:pt x="942" y="179"/>
                  </a:lnTo>
                  <a:lnTo>
                    <a:pt x="869" y="214"/>
                  </a:lnTo>
                  <a:lnTo>
                    <a:pt x="745" y="216"/>
                  </a:lnTo>
                  <a:lnTo>
                    <a:pt x="652" y="292"/>
                  </a:lnTo>
                  <a:lnTo>
                    <a:pt x="645" y="388"/>
                  </a:lnTo>
                  <a:lnTo>
                    <a:pt x="652" y="410"/>
                  </a:lnTo>
                  <a:lnTo>
                    <a:pt x="673" y="420"/>
                  </a:lnTo>
                  <a:lnTo>
                    <a:pt x="762" y="431"/>
                  </a:lnTo>
                  <a:lnTo>
                    <a:pt x="859" y="420"/>
                  </a:lnTo>
                  <a:lnTo>
                    <a:pt x="942" y="410"/>
                  </a:lnTo>
                  <a:lnTo>
                    <a:pt x="998" y="404"/>
                  </a:lnTo>
                  <a:lnTo>
                    <a:pt x="1066" y="399"/>
                  </a:lnTo>
                  <a:lnTo>
                    <a:pt x="1079" y="420"/>
                  </a:lnTo>
                  <a:lnTo>
                    <a:pt x="1003" y="426"/>
                  </a:lnTo>
                  <a:lnTo>
                    <a:pt x="908" y="441"/>
                  </a:lnTo>
                  <a:lnTo>
                    <a:pt x="810" y="458"/>
                  </a:lnTo>
                  <a:lnTo>
                    <a:pt x="713" y="474"/>
                  </a:lnTo>
                  <a:lnTo>
                    <a:pt x="649" y="498"/>
                  </a:lnTo>
                  <a:close/>
                </a:path>
              </a:pathLst>
            </a:custGeom>
            <a:solidFill>
              <a:srgbClr val="008080"/>
            </a:solidFill>
            <a:ln w="0">
              <a:solidFill>
                <a:srgbClr val="800000"/>
              </a:solidFill>
              <a:round/>
              <a:headEnd/>
              <a:tailEnd/>
            </a:ln>
          </p:spPr>
          <p:txBody>
            <a:bodyPr/>
            <a:lstStyle/>
            <a:p>
              <a:endParaRPr lang="ru-RU"/>
            </a:p>
          </p:txBody>
        </p:sp>
        <p:sp>
          <p:nvSpPr>
            <p:cNvPr id="26293" name="Freeform 97"/>
            <p:cNvSpPr>
              <a:spLocks/>
            </p:cNvSpPr>
            <p:nvPr/>
          </p:nvSpPr>
          <p:spPr bwMode="auto">
            <a:xfrm>
              <a:off x="495" y="1989"/>
              <a:ext cx="1761" cy="2242"/>
            </a:xfrm>
            <a:custGeom>
              <a:avLst/>
              <a:gdLst>
                <a:gd name="T0" fmla="*/ 0 w 5284"/>
                <a:gd name="T1" fmla="*/ 408 h 6728"/>
                <a:gd name="T2" fmla="*/ 13 w 5284"/>
                <a:gd name="T3" fmla="*/ 390 h 6728"/>
                <a:gd name="T4" fmla="*/ 51 w 5284"/>
                <a:gd name="T5" fmla="*/ 344 h 6728"/>
                <a:gd name="T6" fmla="*/ 112 w 5284"/>
                <a:gd name="T7" fmla="*/ 281 h 6728"/>
                <a:gd name="T8" fmla="*/ 150 w 5284"/>
                <a:gd name="T9" fmla="*/ 248 h 6728"/>
                <a:gd name="T10" fmla="*/ 193 w 5284"/>
                <a:gd name="T11" fmla="*/ 214 h 6728"/>
                <a:gd name="T12" fmla="*/ 248 w 5284"/>
                <a:gd name="T13" fmla="*/ 176 h 6728"/>
                <a:gd name="T14" fmla="*/ 284 w 5284"/>
                <a:gd name="T15" fmla="*/ 156 h 6728"/>
                <a:gd name="T16" fmla="*/ 323 w 5284"/>
                <a:gd name="T17" fmla="*/ 141 h 6728"/>
                <a:gd name="T18" fmla="*/ 386 w 5284"/>
                <a:gd name="T19" fmla="*/ 118 h 6728"/>
                <a:gd name="T20" fmla="*/ 503 w 5284"/>
                <a:gd name="T21" fmla="*/ 74 h 6728"/>
                <a:gd name="T22" fmla="*/ 575 w 5284"/>
                <a:gd name="T23" fmla="*/ 51 h 6728"/>
                <a:gd name="T24" fmla="*/ 650 w 5284"/>
                <a:gd name="T25" fmla="*/ 37 h 6728"/>
                <a:gd name="T26" fmla="*/ 772 w 5284"/>
                <a:gd name="T27" fmla="*/ 21 h 6728"/>
                <a:gd name="T28" fmla="*/ 861 w 5284"/>
                <a:gd name="T29" fmla="*/ 13 h 6728"/>
                <a:gd name="T30" fmla="*/ 916 w 5284"/>
                <a:gd name="T31" fmla="*/ 14 h 6728"/>
                <a:gd name="T32" fmla="*/ 971 w 5284"/>
                <a:gd name="T33" fmla="*/ 18 h 6728"/>
                <a:gd name="T34" fmla="*/ 1062 w 5284"/>
                <a:gd name="T35" fmla="*/ 21 h 6728"/>
                <a:gd name="T36" fmla="*/ 1131 w 5284"/>
                <a:gd name="T37" fmla="*/ 19 h 6728"/>
                <a:gd name="T38" fmla="*/ 1184 w 5284"/>
                <a:gd name="T39" fmla="*/ 14 h 6728"/>
                <a:gd name="T40" fmla="*/ 1259 w 5284"/>
                <a:gd name="T41" fmla="*/ 3 h 6728"/>
                <a:gd name="T42" fmla="*/ 1293 w 5284"/>
                <a:gd name="T43" fmla="*/ 0 h 6728"/>
                <a:gd name="T44" fmla="*/ 1332 w 5284"/>
                <a:gd name="T45" fmla="*/ 1 h 6728"/>
                <a:gd name="T46" fmla="*/ 1382 w 5284"/>
                <a:gd name="T47" fmla="*/ 7 h 6728"/>
                <a:gd name="T48" fmla="*/ 1448 w 5284"/>
                <a:gd name="T49" fmla="*/ 21 h 6728"/>
                <a:gd name="T50" fmla="*/ 1487 w 5284"/>
                <a:gd name="T51" fmla="*/ 32 h 6728"/>
                <a:gd name="T52" fmla="*/ 1518 w 5284"/>
                <a:gd name="T53" fmla="*/ 44 h 6728"/>
                <a:gd name="T54" fmla="*/ 1567 w 5284"/>
                <a:gd name="T55" fmla="*/ 70 h 6728"/>
                <a:gd name="T56" fmla="*/ 1604 w 5284"/>
                <a:gd name="T57" fmla="*/ 95 h 6728"/>
                <a:gd name="T58" fmla="*/ 1641 w 5284"/>
                <a:gd name="T59" fmla="*/ 118 h 6728"/>
                <a:gd name="T60" fmla="*/ 1664 w 5284"/>
                <a:gd name="T61" fmla="*/ 154 h 6728"/>
                <a:gd name="T62" fmla="*/ 1689 w 5284"/>
                <a:gd name="T63" fmla="*/ 192 h 6728"/>
                <a:gd name="T64" fmla="*/ 1715 w 5284"/>
                <a:gd name="T65" fmla="*/ 241 h 6728"/>
                <a:gd name="T66" fmla="*/ 1727 w 5284"/>
                <a:gd name="T67" fmla="*/ 272 h 6728"/>
                <a:gd name="T68" fmla="*/ 1738 w 5284"/>
                <a:gd name="T69" fmla="*/ 311 h 6728"/>
                <a:gd name="T70" fmla="*/ 1753 w 5284"/>
                <a:gd name="T71" fmla="*/ 371 h 6728"/>
                <a:gd name="T72" fmla="*/ 1761 w 5284"/>
                <a:gd name="T73" fmla="*/ 411 h 6728"/>
                <a:gd name="T74" fmla="*/ 1757 w 5284"/>
                <a:gd name="T75" fmla="*/ 450 h 6728"/>
                <a:gd name="T76" fmla="*/ 1738 w 5284"/>
                <a:gd name="T77" fmla="*/ 504 h 6728"/>
                <a:gd name="T78" fmla="*/ 1718 w 5284"/>
                <a:gd name="T79" fmla="*/ 545 h 6728"/>
                <a:gd name="T80" fmla="*/ 1698 w 5284"/>
                <a:gd name="T81" fmla="*/ 572 h 6728"/>
                <a:gd name="T82" fmla="*/ 1678 w 5284"/>
                <a:gd name="T83" fmla="*/ 591 h 6728"/>
                <a:gd name="T84" fmla="*/ 1657 w 5284"/>
                <a:gd name="T85" fmla="*/ 605 h 6728"/>
                <a:gd name="T86" fmla="*/ 1607 w 5284"/>
                <a:gd name="T87" fmla="*/ 636 h 6728"/>
                <a:gd name="T88" fmla="*/ 1578 w 5284"/>
                <a:gd name="T89" fmla="*/ 660 h 6728"/>
                <a:gd name="T90" fmla="*/ 1545 w 5284"/>
                <a:gd name="T91" fmla="*/ 697 h 6728"/>
                <a:gd name="T92" fmla="*/ 1475 w 5284"/>
                <a:gd name="T93" fmla="*/ 781 h 6728"/>
                <a:gd name="T94" fmla="*/ 1434 w 5284"/>
                <a:gd name="T95" fmla="*/ 833 h 6728"/>
                <a:gd name="T96" fmla="*/ 1400 w 5284"/>
                <a:gd name="T97" fmla="*/ 890 h 6728"/>
                <a:gd name="T98" fmla="*/ 1352 w 5284"/>
                <a:gd name="T99" fmla="*/ 987 h 6728"/>
                <a:gd name="T100" fmla="*/ 1312 w 5284"/>
                <a:gd name="T101" fmla="*/ 1073 h 6728"/>
                <a:gd name="T102" fmla="*/ 1292 w 5284"/>
                <a:gd name="T103" fmla="*/ 1127 h 6728"/>
                <a:gd name="T104" fmla="*/ 1278 w 5284"/>
                <a:gd name="T105" fmla="*/ 1184 h 6728"/>
                <a:gd name="T106" fmla="*/ 1255 w 5284"/>
                <a:gd name="T107" fmla="*/ 1277 h 6728"/>
                <a:gd name="T108" fmla="*/ 1218 w 5284"/>
                <a:gd name="T109" fmla="*/ 1425 h 6728"/>
                <a:gd name="T110" fmla="*/ 1200 w 5284"/>
                <a:gd name="T111" fmla="*/ 1516 h 6728"/>
                <a:gd name="T112" fmla="*/ 1186 w 5284"/>
                <a:gd name="T113" fmla="*/ 1608 h 6728"/>
                <a:gd name="T114" fmla="*/ 1175 w 5284"/>
                <a:gd name="T115" fmla="*/ 1673 h 6728"/>
                <a:gd name="T116" fmla="*/ 1158 w 5284"/>
                <a:gd name="T117" fmla="*/ 1759 h 6728"/>
                <a:gd name="T118" fmla="*/ 1090 w 5284"/>
                <a:gd name="T119" fmla="*/ 2100 h 6728"/>
                <a:gd name="T120" fmla="*/ 1062 w 5284"/>
                <a:gd name="T121" fmla="*/ 2242 h 67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284"/>
                <a:gd name="T184" fmla="*/ 0 h 6728"/>
                <a:gd name="T185" fmla="*/ 5284 w 5284"/>
                <a:gd name="T186" fmla="*/ 6728 h 67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284" h="6728">
                  <a:moveTo>
                    <a:pt x="0" y="1223"/>
                  </a:moveTo>
                  <a:lnTo>
                    <a:pt x="40" y="1169"/>
                  </a:lnTo>
                  <a:lnTo>
                    <a:pt x="154" y="1031"/>
                  </a:lnTo>
                  <a:lnTo>
                    <a:pt x="336" y="844"/>
                  </a:lnTo>
                  <a:lnTo>
                    <a:pt x="450" y="743"/>
                  </a:lnTo>
                  <a:lnTo>
                    <a:pt x="580" y="643"/>
                  </a:lnTo>
                  <a:lnTo>
                    <a:pt x="744" y="528"/>
                  </a:lnTo>
                  <a:lnTo>
                    <a:pt x="852" y="467"/>
                  </a:lnTo>
                  <a:lnTo>
                    <a:pt x="968" y="422"/>
                  </a:lnTo>
                  <a:lnTo>
                    <a:pt x="1159" y="353"/>
                  </a:lnTo>
                  <a:lnTo>
                    <a:pt x="1508" y="223"/>
                  </a:lnTo>
                  <a:lnTo>
                    <a:pt x="1725" y="153"/>
                  </a:lnTo>
                  <a:lnTo>
                    <a:pt x="1949" y="110"/>
                  </a:lnTo>
                  <a:lnTo>
                    <a:pt x="2317" y="64"/>
                  </a:lnTo>
                  <a:lnTo>
                    <a:pt x="2584" y="39"/>
                  </a:lnTo>
                  <a:lnTo>
                    <a:pt x="2749" y="42"/>
                  </a:lnTo>
                  <a:lnTo>
                    <a:pt x="2913" y="55"/>
                  </a:lnTo>
                  <a:lnTo>
                    <a:pt x="3186" y="64"/>
                  </a:lnTo>
                  <a:lnTo>
                    <a:pt x="3395" y="57"/>
                  </a:lnTo>
                  <a:lnTo>
                    <a:pt x="3552" y="43"/>
                  </a:lnTo>
                  <a:lnTo>
                    <a:pt x="3778" y="10"/>
                  </a:lnTo>
                  <a:lnTo>
                    <a:pt x="3881" y="0"/>
                  </a:lnTo>
                  <a:lnTo>
                    <a:pt x="3998" y="3"/>
                  </a:lnTo>
                  <a:lnTo>
                    <a:pt x="4147" y="22"/>
                  </a:lnTo>
                  <a:lnTo>
                    <a:pt x="4346" y="64"/>
                  </a:lnTo>
                  <a:lnTo>
                    <a:pt x="4461" y="96"/>
                  </a:lnTo>
                  <a:lnTo>
                    <a:pt x="4555" y="131"/>
                  </a:lnTo>
                  <a:lnTo>
                    <a:pt x="4701" y="209"/>
                  </a:lnTo>
                  <a:lnTo>
                    <a:pt x="4814" y="285"/>
                  </a:lnTo>
                  <a:lnTo>
                    <a:pt x="4925" y="353"/>
                  </a:lnTo>
                  <a:lnTo>
                    <a:pt x="4992" y="463"/>
                  </a:lnTo>
                  <a:lnTo>
                    <a:pt x="5069" y="576"/>
                  </a:lnTo>
                  <a:lnTo>
                    <a:pt x="5147" y="722"/>
                  </a:lnTo>
                  <a:lnTo>
                    <a:pt x="5182" y="817"/>
                  </a:lnTo>
                  <a:lnTo>
                    <a:pt x="5215" y="933"/>
                  </a:lnTo>
                  <a:lnTo>
                    <a:pt x="5260" y="1113"/>
                  </a:lnTo>
                  <a:lnTo>
                    <a:pt x="5284" y="1234"/>
                  </a:lnTo>
                  <a:lnTo>
                    <a:pt x="5272" y="1349"/>
                  </a:lnTo>
                  <a:lnTo>
                    <a:pt x="5215" y="1512"/>
                  </a:lnTo>
                  <a:lnTo>
                    <a:pt x="5156" y="1634"/>
                  </a:lnTo>
                  <a:lnTo>
                    <a:pt x="5096" y="1717"/>
                  </a:lnTo>
                  <a:lnTo>
                    <a:pt x="5036" y="1774"/>
                  </a:lnTo>
                  <a:lnTo>
                    <a:pt x="4971" y="1816"/>
                  </a:lnTo>
                  <a:lnTo>
                    <a:pt x="4823" y="1909"/>
                  </a:lnTo>
                  <a:lnTo>
                    <a:pt x="4735" y="1982"/>
                  </a:lnTo>
                  <a:lnTo>
                    <a:pt x="4635" y="2092"/>
                  </a:lnTo>
                  <a:lnTo>
                    <a:pt x="4426" y="2343"/>
                  </a:lnTo>
                  <a:lnTo>
                    <a:pt x="4303" y="2501"/>
                  </a:lnTo>
                  <a:lnTo>
                    <a:pt x="4201" y="2671"/>
                  </a:lnTo>
                  <a:lnTo>
                    <a:pt x="4056" y="2962"/>
                  </a:lnTo>
                  <a:lnTo>
                    <a:pt x="3936" y="3219"/>
                  </a:lnTo>
                  <a:lnTo>
                    <a:pt x="3876" y="3382"/>
                  </a:lnTo>
                  <a:lnTo>
                    <a:pt x="3835" y="3553"/>
                  </a:lnTo>
                  <a:lnTo>
                    <a:pt x="3767" y="3831"/>
                  </a:lnTo>
                  <a:lnTo>
                    <a:pt x="3655" y="4277"/>
                  </a:lnTo>
                  <a:lnTo>
                    <a:pt x="3602" y="4550"/>
                  </a:lnTo>
                  <a:lnTo>
                    <a:pt x="3559" y="4826"/>
                  </a:lnTo>
                  <a:lnTo>
                    <a:pt x="3525" y="5020"/>
                  </a:lnTo>
                  <a:lnTo>
                    <a:pt x="3476" y="5280"/>
                  </a:lnTo>
                  <a:lnTo>
                    <a:pt x="3270" y="6303"/>
                  </a:lnTo>
                  <a:lnTo>
                    <a:pt x="3186" y="6728"/>
                  </a:lnTo>
                </a:path>
              </a:pathLst>
            </a:custGeom>
            <a:noFill/>
            <a:ln w="44450">
              <a:solidFill>
                <a:srgbClr val="000000"/>
              </a:solidFill>
              <a:round/>
              <a:headEnd/>
              <a:tailEnd/>
            </a:ln>
          </p:spPr>
          <p:txBody>
            <a:bodyPr/>
            <a:lstStyle/>
            <a:p>
              <a:endParaRPr lang="ru-RU"/>
            </a:p>
          </p:txBody>
        </p:sp>
        <p:sp>
          <p:nvSpPr>
            <p:cNvPr id="26294" name="Freeform 98"/>
            <p:cNvSpPr>
              <a:spLocks/>
            </p:cNvSpPr>
            <p:nvPr/>
          </p:nvSpPr>
          <p:spPr bwMode="auto">
            <a:xfrm>
              <a:off x="2136" y="2106"/>
              <a:ext cx="3187" cy="773"/>
            </a:xfrm>
            <a:custGeom>
              <a:avLst/>
              <a:gdLst>
                <a:gd name="T0" fmla="*/ 0 w 9559"/>
                <a:gd name="T1" fmla="*/ 0 h 2318"/>
                <a:gd name="T2" fmla="*/ 55 w 9559"/>
                <a:gd name="T3" fmla="*/ 31 h 2318"/>
                <a:gd name="T4" fmla="*/ 116 w 9559"/>
                <a:gd name="T5" fmla="*/ 62 h 2318"/>
                <a:gd name="T6" fmla="*/ 193 w 9559"/>
                <a:gd name="T7" fmla="*/ 97 h 2318"/>
                <a:gd name="T8" fmla="*/ 281 w 9559"/>
                <a:gd name="T9" fmla="*/ 135 h 2318"/>
                <a:gd name="T10" fmla="*/ 335 w 9559"/>
                <a:gd name="T11" fmla="*/ 159 h 2318"/>
                <a:gd name="T12" fmla="*/ 390 w 9559"/>
                <a:gd name="T13" fmla="*/ 176 h 2318"/>
                <a:gd name="T14" fmla="*/ 483 w 9559"/>
                <a:gd name="T15" fmla="*/ 193 h 2318"/>
                <a:gd name="T16" fmla="*/ 601 w 9559"/>
                <a:gd name="T17" fmla="*/ 212 h 2318"/>
                <a:gd name="T18" fmla="*/ 690 w 9559"/>
                <a:gd name="T19" fmla="*/ 224 h 2318"/>
                <a:gd name="T20" fmla="*/ 759 w 9559"/>
                <a:gd name="T21" fmla="*/ 231 h 2318"/>
                <a:gd name="T22" fmla="*/ 820 w 9559"/>
                <a:gd name="T23" fmla="*/ 232 h 2318"/>
                <a:gd name="T24" fmla="*/ 879 w 9559"/>
                <a:gd name="T25" fmla="*/ 229 h 2318"/>
                <a:gd name="T26" fmla="*/ 949 w 9559"/>
                <a:gd name="T27" fmla="*/ 221 h 2318"/>
                <a:gd name="T28" fmla="*/ 1039 w 9559"/>
                <a:gd name="T29" fmla="*/ 209 h 2318"/>
                <a:gd name="T30" fmla="*/ 1159 w 9559"/>
                <a:gd name="T31" fmla="*/ 193 h 2318"/>
                <a:gd name="T32" fmla="*/ 1229 w 9559"/>
                <a:gd name="T33" fmla="*/ 182 h 2318"/>
                <a:gd name="T34" fmla="*/ 1280 w 9559"/>
                <a:gd name="T35" fmla="*/ 171 h 2318"/>
                <a:gd name="T36" fmla="*/ 1319 w 9559"/>
                <a:gd name="T37" fmla="*/ 158 h 2318"/>
                <a:gd name="T38" fmla="*/ 1352 w 9559"/>
                <a:gd name="T39" fmla="*/ 145 h 2318"/>
                <a:gd name="T40" fmla="*/ 1385 w 9559"/>
                <a:gd name="T41" fmla="*/ 132 h 2318"/>
                <a:gd name="T42" fmla="*/ 1424 w 9559"/>
                <a:gd name="T43" fmla="*/ 119 h 2318"/>
                <a:gd name="T44" fmla="*/ 1475 w 9559"/>
                <a:gd name="T45" fmla="*/ 107 h 2318"/>
                <a:gd name="T46" fmla="*/ 1545 w 9559"/>
                <a:gd name="T47" fmla="*/ 97 h 2318"/>
                <a:gd name="T48" fmla="*/ 1613 w 9559"/>
                <a:gd name="T49" fmla="*/ 89 h 2318"/>
                <a:gd name="T50" fmla="*/ 1664 w 9559"/>
                <a:gd name="T51" fmla="*/ 86 h 2318"/>
                <a:gd name="T52" fmla="*/ 1737 w 9559"/>
                <a:gd name="T53" fmla="*/ 87 h 2318"/>
                <a:gd name="T54" fmla="*/ 1810 w 9559"/>
                <a:gd name="T55" fmla="*/ 93 h 2318"/>
                <a:gd name="T56" fmla="*/ 1862 w 9559"/>
                <a:gd name="T57" fmla="*/ 96 h 2318"/>
                <a:gd name="T58" fmla="*/ 1931 w 9559"/>
                <a:gd name="T59" fmla="*/ 97 h 2318"/>
                <a:gd name="T60" fmla="*/ 2022 w 9559"/>
                <a:gd name="T61" fmla="*/ 94 h 2318"/>
                <a:gd name="T62" fmla="*/ 2077 w 9559"/>
                <a:gd name="T63" fmla="*/ 89 h 2318"/>
                <a:gd name="T64" fmla="*/ 2132 w 9559"/>
                <a:gd name="T65" fmla="*/ 88 h 2318"/>
                <a:gd name="T66" fmla="*/ 2221 w 9559"/>
                <a:gd name="T67" fmla="*/ 97 h 2318"/>
                <a:gd name="T68" fmla="*/ 2345 w 9559"/>
                <a:gd name="T69" fmla="*/ 111 h 2318"/>
                <a:gd name="T70" fmla="*/ 2421 w 9559"/>
                <a:gd name="T71" fmla="*/ 122 h 2318"/>
                <a:gd name="T72" fmla="*/ 2494 w 9559"/>
                <a:gd name="T73" fmla="*/ 145 h 2318"/>
                <a:gd name="T74" fmla="*/ 2608 w 9559"/>
                <a:gd name="T75" fmla="*/ 193 h 2318"/>
                <a:gd name="T76" fmla="*/ 2706 w 9559"/>
                <a:gd name="T77" fmla="*/ 238 h 2318"/>
                <a:gd name="T78" fmla="*/ 2766 w 9559"/>
                <a:gd name="T79" fmla="*/ 270 h 2318"/>
                <a:gd name="T80" fmla="*/ 2818 w 9559"/>
                <a:gd name="T81" fmla="*/ 312 h 2318"/>
                <a:gd name="T82" fmla="*/ 2897 w 9559"/>
                <a:gd name="T83" fmla="*/ 387 h 2318"/>
                <a:gd name="T84" fmla="*/ 2964 w 9559"/>
                <a:gd name="T85" fmla="*/ 455 h 2318"/>
                <a:gd name="T86" fmla="*/ 3023 w 9559"/>
                <a:gd name="T87" fmla="*/ 523 h 2318"/>
                <a:gd name="T88" fmla="*/ 3073 w 9559"/>
                <a:gd name="T89" fmla="*/ 588 h 2318"/>
                <a:gd name="T90" fmla="*/ 3113 w 9559"/>
                <a:gd name="T91" fmla="*/ 647 h 2318"/>
                <a:gd name="T92" fmla="*/ 3145 w 9559"/>
                <a:gd name="T93" fmla="*/ 698 h 2318"/>
                <a:gd name="T94" fmla="*/ 3168 w 9559"/>
                <a:gd name="T95" fmla="*/ 738 h 2318"/>
                <a:gd name="T96" fmla="*/ 3187 w 9559"/>
                <a:gd name="T97" fmla="*/ 773 h 23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559"/>
                <a:gd name="T148" fmla="*/ 0 h 2318"/>
                <a:gd name="T149" fmla="*/ 9559 w 9559"/>
                <a:gd name="T150" fmla="*/ 2318 h 23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559" h="2318">
                  <a:moveTo>
                    <a:pt x="0" y="0"/>
                  </a:moveTo>
                  <a:lnTo>
                    <a:pt x="166" y="94"/>
                  </a:lnTo>
                  <a:lnTo>
                    <a:pt x="349" y="187"/>
                  </a:lnTo>
                  <a:lnTo>
                    <a:pt x="579" y="290"/>
                  </a:lnTo>
                  <a:lnTo>
                    <a:pt x="842" y="405"/>
                  </a:lnTo>
                  <a:lnTo>
                    <a:pt x="1004" y="478"/>
                  </a:lnTo>
                  <a:lnTo>
                    <a:pt x="1170" y="528"/>
                  </a:lnTo>
                  <a:lnTo>
                    <a:pt x="1448" y="580"/>
                  </a:lnTo>
                  <a:lnTo>
                    <a:pt x="1803" y="636"/>
                  </a:lnTo>
                  <a:lnTo>
                    <a:pt x="2070" y="673"/>
                  </a:lnTo>
                  <a:lnTo>
                    <a:pt x="2278" y="693"/>
                  </a:lnTo>
                  <a:lnTo>
                    <a:pt x="2458" y="697"/>
                  </a:lnTo>
                  <a:lnTo>
                    <a:pt x="2636" y="686"/>
                  </a:lnTo>
                  <a:lnTo>
                    <a:pt x="2847" y="662"/>
                  </a:lnTo>
                  <a:lnTo>
                    <a:pt x="3116" y="626"/>
                  </a:lnTo>
                  <a:lnTo>
                    <a:pt x="3476" y="580"/>
                  </a:lnTo>
                  <a:lnTo>
                    <a:pt x="3685" y="547"/>
                  </a:lnTo>
                  <a:lnTo>
                    <a:pt x="3839" y="512"/>
                  </a:lnTo>
                  <a:lnTo>
                    <a:pt x="3956" y="475"/>
                  </a:lnTo>
                  <a:lnTo>
                    <a:pt x="4055" y="435"/>
                  </a:lnTo>
                  <a:lnTo>
                    <a:pt x="4154" y="396"/>
                  </a:lnTo>
                  <a:lnTo>
                    <a:pt x="4270" y="357"/>
                  </a:lnTo>
                  <a:lnTo>
                    <a:pt x="4424" y="322"/>
                  </a:lnTo>
                  <a:lnTo>
                    <a:pt x="4634" y="290"/>
                  </a:lnTo>
                  <a:lnTo>
                    <a:pt x="4838" y="267"/>
                  </a:lnTo>
                  <a:lnTo>
                    <a:pt x="4991" y="257"/>
                  </a:lnTo>
                  <a:lnTo>
                    <a:pt x="5209" y="261"/>
                  </a:lnTo>
                  <a:lnTo>
                    <a:pt x="5430" y="279"/>
                  </a:lnTo>
                  <a:lnTo>
                    <a:pt x="5584" y="287"/>
                  </a:lnTo>
                  <a:lnTo>
                    <a:pt x="5793" y="290"/>
                  </a:lnTo>
                  <a:lnTo>
                    <a:pt x="6064" y="281"/>
                  </a:lnTo>
                  <a:lnTo>
                    <a:pt x="6229" y="268"/>
                  </a:lnTo>
                  <a:lnTo>
                    <a:pt x="6394" y="265"/>
                  </a:lnTo>
                  <a:lnTo>
                    <a:pt x="6663" y="290"/>
                  </a:lnTo>
                  <a:lnTo>
                    <a:pt x="7033" y="332"/>
                  </a:lnTo>
                  <a:lnTo>
                    <a:pt x="7262" y="366"/>
                  </a:lnTo>
                  <a:lnTo>
                    <a:pt x="7480" y="435"/>
                  </a:lnTo>
                  <a:lnTo>
                    <a:pt x="7821" y="580"/>
                  </a:lnTo>
                  <a:lnTo>
                    <a:pt x="8117" y="713"/>
                  </a:lnTo>
                  <a:lnTo>
                    <a:pt x="8295" y="809"/>
                  </a:lnTo>
                  <a:lnTo>
                    <a:pt x="8452" y="936"/>
                  </a:lnTo>
                  <a:lnTo>
                    <a:pt x="8690" y="1159"/>
                  </a:lnTo>
                  <a:lnTo>
                    <a:pt x="8891" y="1364"/>
                  </a:lnTo>
                  <a:lnTo>
                    <a:pt x="9066" y="1568"/>
                  </a:lnTo>
                  <a:lnTo>
                    <a:pt x="9216" y="1763"/>
                  </a:lnTo>
                  <a:lnTo>
                    <a:pt x="9338" y="1941"/>
                  </a:lnTo>
                  <a:lnTo>
                    <a:pt x="9434" y="2093"/>
                  </a:lnTo>
                  <a:lnTo>
                    <a:pt x="9503" y="2213"/>
                  </a:lnTo>
                  <a:lnTo>
                    <a:pt x="9559" y="2318"/>
                  </a:lnTo>
                </a:path>
              </a:pathLst>
            </a:custGeom>
            <a:noFill/>
            <a:ln w="44450">
              <a:solidFill>
                <a:srgbClr val="000000"/>
              </a:solidFill>
              <a:round/>
              <a:headEnd/>
              <a:tailEnd/>
            </a:ln>
          </p:spPr>
          <p:txBody>
            <a:bodyPr/>
            <a:lstStyle/>
            <a:p>
              <a:endParaRPr lang="ru-RU"/>
            </a:p>
          </p:txBody>
        </p:sp>
        <p:sp>
          <p:nvSpPr>
            <p:cNvPr id="26295" name="Freeform 99"/>
            <p:cNvSpPr>
              <a:spLocks/>
            </p:cNvSpPr>
            <p:nvPr/>
          </p:nvSpPr>
          <p:spPr bwMode="auto">
            <a:xfrm>
              <a:off x="3778" y="754"/>
              <a:ext cx="1545" cy="1449"/>
            </a:xfrm>
            <a:custGeom>
              <a:avLst/>
              <a:gdLst>
                <a:gd name="T0" fmla="*/ 0 w 4635"/>
                <a:gd name="T1" fmla="*/ 1449 h 4346"/>
                <a:gd name="T2" fmla="*/ 16 w 4635"/>
                <a:gd name="T3" fmla="*/ 1444 h 4346"/>
                <a:gd name="T4" fmla="*/ 61 w 4635"/>
                <a:gd name="T5" fmla="*/ 1426 h 4346"/>
                <a:gd name="T6" fmla="*/ 122 w 4635"/>
                <a:gd name="T7" fmla="*/ 1396 h 4346"/>
                <a:gd name="T8" fmla="*/ 193 w 4635"/>
                <a:gd name="T9" fmla="*/ 1352 h 4346"/>
                <a:gd name="T10" fmla="*/ 260 w 4635"/>
                <a:gd name="T11" fmla="*/ 1301 h 4346"/>
                <a:gd name="T12" fmla="*/ 298 w 4635"/>
                <a:gd name="T13" fmla="*/ 1265 h 4346"/>
                <a:gd name="T14" fmla="*/ 331 w 4635"/>
                <a:gd name="T15" fmla="*/ 1225 h 4346"/>
                <a:gd name="T16" fmla="*/ 386 w 4635"/>
                <a:gd name="T17" fmla="*/ 1159 h 4346"/>
                <a:gd name="T18" fmla="*/ 440 w 4635"/>
                <a:gd name="T19" fmla="*/ 1092 h 4346"/>
                <a:gd name="T20" fmla="*/ 477 w 4635"/>
                <a:gd name="T21" fmla="*/ 1037 h 4346"/>
                <a:gd name="T22" fmla="*/ 502 w 4635"/>
                <a:gd name="T23" fmla="*/ 992 h 4346"/>
                <a:gd name="T24" fmla="*/ 522 w 4635"/>
                <a:gd name="T25" fmla="*/ 953 h 4346"/>
                <a:gd name="T26" fmla="*/ 543 w 4635"/>
                <a:gd name="T27" fmla="*/ 915 h 4346"/>
                <a:gd name="T28" fmla="*/ 571 w 4635"/>
                <a:gd name="T29" fmla="*/ 875 h 4346"/>
                <a:gd name="T30" fmla="*/ 614 w 4635"/>
                <a:gd name="T31" fmla="*/ 829 h 4346"/>
                <a:gd name="T32" fmla="*/ 676 w 4635"/>
                <a:gd name="T33" fmla="*/ 773 h 4346"/>
                <a:gd name="T34" fmla="*/ 736 w 4635"/>
                <a:gd name="T35" fmla="*/ 728 h 4346"/>
                <a:gd name="T36" fmla="*/ 784 w 4635"/>
                <a:gd name="T37" fmla="*/ 699 h 4346"/>
                <a:gd name="T38" fmla="*/ 826 w 4635"/>
                <a:gd name="T39" fmla="*/ 682 h 4346"/>
                <a:gd name="T40" fmla="*/ 864 w 4635"/>
                <a:gd name="T41" fmla="*/ 672 h 4346"/>
                <a:gd name="T42" fmla="*/ 903 w 4635"/>
                <a:gd name="T43" fmla="*/ 662 h 4346"/>
                <a:gd name="T44" fmla="*/ 946 w 4635"/>
                <a:gd name="T45" fmla="*/ 647 h 4346"/>
                <a:gd name="T46" fmla="*/ 998 w 4635"/>
                <a:gd name="T47" fmla="*/ 621 h 4346"/>
                <a:gd name="T48" fmla="*/ 1062 w 4635"/>
                <a:gd name="T49" fmla="*/ 580 h 4346"/>
                <a:gd name="T50" fmla="*/ 1164 w 4635"/>
                <a:gd name="T51" fmla="*/ 503 h 4346"/>
                <a:gd name="T52" fmla="*/ 1221 w 4635"/>
                <a:gd name="T53" fmla="*/ 451 h 4346"/>
                <a:gd name="T54" fmla="*/ 1271 w 4635"/>
                <a:gd name="T55" fmla="*/ 390 h 4346"/>
                <a:gd name="T56" fmla="*/ 1352 w 4635"/>
                <a:gd name="T57" fmla="*/ 290 h 4346"/>
                <a:gd name="T58" fmla="*/ 1395 w 4635"/>
                <a:gd name="T59" fmla="*/ 235 h 4346"/>
                <a:gd name="T60" fmla="*/ 1433 w 4635"/>
                <a:gd name="T61" fmla="*/ 182 h 4346"/>
                <a:gd name="T62" fmla="*/ 1494 w 4635"/>
                <a:gd name="T63" fmla="*/ 89 h 4346"/>
                <a:gd name="T64" fmla="*/ 1532 w 4635"/>
                <a:gd name="T65" fmla="*/ 24 h 4346"/>
                <a:gd name="T66" fmla="*/ 1545 w 4635"/>
                <a:gd name="T67" fmla="*/ 0 h 43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635"/>
                <a:gd name="T103" fmla="*/ 0 h 4346"/>
                <a:gd name="T104" fmla="*/ 4635 w 4635"/>
                <a:gd name="T105" fmla="*/ 4346 h 43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635" h="4346">
                  <a:moveTo>
                    <a:pt x="0" y="4346"/>
                  </a:moveTo>
                  <a:lnTo>
                    <a:pt x="49" y="4330"/>
                  </a:lnTo>
                  <a:lnTo>
                    <a:pt x="182" y="4278"/>
                  </a:lnTo>
                  <a:lnTo>
                    <a:pt x="367" y="4188"/>
                  </a:lnTo>
                  <a:lnTo>
                    <a:pt x="579" y="4056"/>
                  </a:lnTo>
                  <a:lnTo>
                    <a:pt x="781" y="3903"/>
                  </a:lnTo>
                  <a:lnTo>
                    <a:pt x="894" y="3795"/>
                  </a:lnTo>
                  <a:lnTo>
                    <a:pt x="994" y="3673"/>
                  </a:lnTo>
                  <a:lnTo>
                    <a:pt x="1158" y="3477"/>
                  </a:lnTo>
                  <a:lnTo>
                    <a:pt x="1321" y="3274"/>
                  </a:lnTo>
                  <a:lnTo>
                    <a:pt x="1430" y="3110"/>
                  </a:lnTo>
                  <a:lnTo>
                    <a:pt x="1505" y="2975"/>
                  </a:lnTo>
                  <a:lnTo>
                    <a:pt x="1565" y="2858"/>
                  </a:lnTo>
                  <a:lnTo>
                    <a:pt x="1628" y="2744"/>
                  </a:lnTo>
                  <a:lnTo>
                    <a:pt x="1713" y="2624"/>
                  </a:lnTo>
                  <a:lnTo>
                    <a:pt x="1841" y="2486"/>
                  </a:lnTo>
                  <a:lnTo>
                    <a:pt x="2028" y="2318"/>
                  </a:lnTo>
                  <a:lnTo>
                    <a:pt x="2207" y="2182"/>
                  </a:lnTo>
                  <a:lnTo>
                    <a:pt x="2353" y="2098"/>
                  </a:lnTo>
                  <a:lnTo>
                    <a:pt x="2478" y="2047"/>
                  </a:lnTo>
                  <a:lnTo>
                    <a:pt x="2592" y="2016"/>
                  </a:lnTo>
                  <a:lnTo>
                    <a:pt x="2708" y="1986"/>
                  </a:lnTo>
                  <a:lnTo>
                    <a:pt x="2838" y="1941"/>
                  </a:lnTo>
                  <a:lnTo>
                    <a:pt x="2994" y="1864"/>
                  </a:lnTo>
                  <a:lnTo>
                    <a:pt x="3187" y="1739"/>
                  </a:lnTo>
                  <a:lnTo>
                    <a:pt x="3491" y="1510"/>
                  </a:lnTo>
                  <a:lnTo>
                    <a:pt x="3664" y="1353"/>
                  </a:lnTo>
                  <a:lnTo>
                    <a:pt x="3814" y="1170"/>
                  </a:lnTo>
                  <a:lnTo>
                    <a:pt x="4056" y="869"/>
                  </a:lnTo>
                  <a:lnTo>
                    <a:pt x="4184" y="704"/>
                  </a:lnTo>
                  <a:lnTo>
                    <a:pt x="4299" y="546"/>
                  </a:lnTo>
                  <a:lnTo>
                    <a:pt x="4481" y="268"/>
                  </a:lnTo>
                  <a:lnTo>
                    <a:pt x="4595" y="73"/>
                  </a:lnTo>
                  <a:lnTo>
                    <a:pt x="4635" y="0"/>
                  </a:lnTo>
                </a:path>
              </a:pathLst>
            </a:custGeom>
            <a:noFill/>
            <a:ln w="44450">
              <a:solidFill>
                <a:srgbClr val="000000"/>
              </a:solidFill>
              <a:round/>
              <a:headEnd/>
              <a:tailEnd/>
            </a:ln>
          </p:spPr>
          <p:txBody>
            <a:bodyPr/>
            <a:lstStyle/>
            <a:p>
              <a:endParaRPr lang="ru-RU"/>
            </a:p>
          </p:txBody>
        </p:sp>
        <p:sp>
          <p:nvSpPr>
            <p:cNvPr id="26296" name="Freeform 100"/>
            <p:cNvSpPr>
              <a:spLocks/>
            </p:cNvSpPr>
            <p:nvPr/>
          </p:nvSpPr>
          <p:spPr bwMode="auto">
            <a:xfrm>
              <a:off x="1461" y="870"/>
              <a:ext cx="511" cy="1142"/>
            </a:xfrm>
            <a:custGeom>
              <a:avLst/>
              <a:gdLst>
                <a:gd name="T0" fmla="*/ 193 w 1533"/>
                <a:gd name="T1" fmla="*/ 1142 h 3426"/>
                <a:gd name="T2" fmla="*/ 225 w 1533"/>
                <a:gd name="T3" fmla="*/ 1120 h 3426"/>
                <a:gd name="T4" fmla="*/ 256 w 1533"/>
                <a:gd name="T5" fmla="*/ 1095 h 3426"/>
                <a:gd name="T6" fmla="*/ 290 w 1533"/>
                <a:gd name="T7" fmla="*/ 1061 h 3426"/>
                <a:gd name="T8" fmla="*/ 328 w 1533"/>
                <a:gd name="T9" fmla="*/ 1014 h 3426"/>
                <a:gd name="T10" fmla="*/ 348 w 1533"/>
                <a:gd name="T11" fmla="*/ 983 h 3426"/>
                <a:gd name="T12" fmla="*/ 363 w 1533"/>
                <a:gd name="T13" fmla="*/ 951 h 3426"/>
                <a:gd name="T14" fmla="*/ 386 w 1533"/>
                <a:gd name="T15" fmla="*/ 897 h 3426"/>
                <a:gd name="T16" fmla="*/ 430 w 1533"/>
                <a:gd name="T17" fmla="*/ 799 h 3426"/>
                <a:gd name="T18" fmla="*/ 453 w 1533"/>
                <a:gd name="T19" fmla="*/ 738 h 3426"/>
                <a:gd name="T20" fmla="*/ 467 w 1533"/>
                <a:gd name="T21" fmla="*/ 675 h 3426"/>
                <a:gd name="T22" fmla="*/ 483 w 1533"/>
                <a:gd name="T23" fmla="*/ 571 h 3426"/>
                <a:gd name="T24" fmla="*/ 491 w 1533"/>
                <a:gd name="T25" fmla="*/ 527 h 3426"/>
                <a:gd name="T26" fmla="*/ 499 w 1533"/>
                <a:gd name="T27" fmla="*/ 493 h 3426"/>
                <a:gd name="T28" fmla="*/ 511 w 1533"/>
                <a:gd name="T29" fmla="*/ 442 h 3426"/>
                <a:gd name="T30" fmla="*/ 509 w 1533"/>
                <a:gd name="T31" fmla="*/ 395 h 3426"/>
                <a:gd name="T32" fmla="*/ 500 w 1533"/>
                <a:gd name="T33" fmla="*/ 364 h 3426"/>
                <a:gd name="T34" fmla="*/ 483 w 1533"/>
                <a:gd name="T35" fmla="*/ 326 h 3426"/>
                <a:gd name="T36" fmla="*/ 464 w 1533"/>
                <a:gd name="T37" fmla="*/ 291 h 3426"/>
                <a:gd name="T38" fmla="*/ 446 w 1533"/>
                <a:gd name="T39" fmla="*/ 266 h 3426"/>
                <a:gd name="T40" fmla="*/ 410 w 1533"/>
                <a:gd name="T41" fmla="*/ 234 h 3426"/>
                <a:gd name="T42" fmla="*/ 361 w 1533"/>
                <a:gd name="T43" fmla="*/ 207 h 3426"/>
                <a:gd name="T44" fmla="*/ 329 w 1533"/>
                <a:gd name="T45" fmla="*/ 189 h 3426"/>
                <a:gd name="T46" fmla="*/ 290 w 1533"/>
                <a:gd name="T47" fmla="*/ 163 h 3426"/>
                <a:gd name="T48" fmla="*/ 193 w 1533"/>
                <a:gd name="T49" fmla="*/ 101 h 3426"/>
                <a:gd name="T50" fmla="*/ 119 w 1533"/>
                <a:gd name="T51" fmla="*/ 60 h 3426"/>
                <a:gd name="T52" fmla="*/ 58 w 1533"/>
                <a:gd name="T53" fmla="*/ 30 h 3426"/>
                <a:gd name="T54" fmla="*/ 0 w 1533"/>
                <a:gd name="T55" fmla="*/ 0 h 342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33"/>
                <a:gd name="T85" fmla="*/ 0 h 3426"/>
                <a:gd name="T86" fmla="*/ 1533 w 1533"/>
                <a:gd name="T87" fmla="*/ 3426 h 342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33" h="3426">
                  <a:moveTo>
                    <a:pt x="579" y="3426"/>
                  </a:moveTo>
                  <a:lnTo>
                    <a:pt x="674" y="3361"/>
                  </a:lnTo>
                  <a:lnTo>
                    <a:pt x="768" y="3284"/>
                  </a:lnTo>
                  <a:lnTo>
                    <a:pt x="870" y="3182"/>
                  </a:lnTo>
                  <a:lnTo>
                    <a:pt x="984" y="3042"/>
                  </a:lnTo>
                  <a:lnTo>
                    <a:pt x="1045" y="2950"/>
                  </a:lnTo>
                  <a:lnTo>
                    <a:pt x="1090" y="2852"/>
                  </a:lnTo>
                  <a:lnTo>
                    <a:pt x="1159" y="2692"/>
                  </a:lnTo>
                  <a:lnTo>
                    <a:pt x="1289" y="2396"/>
                  </a:lnTo>
                  <a:lnTo>
                    <a:pt x="1359" y="2213"/>
                  </a:lnTo>
                  <a:lnTo>
                    <a:pt x="1402" y="2024"/>
                  </a:lnTo>
                  <a:lnTo>
                    <a:pt x="1449" y="1713"/>
                  </a:lnTo>
                  <a:lnTo>
                    <a:pt x="1472" y="1581"/>
                  </a:lnTo>
                  <a:lnTo>
                    <a:pt x="1497" y="1478"/>
                  </a:lnTo>
                  <a:lnTo>
                    <a:pt x="1533" y="1327"/>
                  </a:lnTo>
                  <a:lnTo>
                    <a:pt x="1528" y="1184"/>
                  </a:lnTo>
                  <a:lnTo>
                    <a:pt x="1499" y="1093"/>
                  </a:lnTo>
                  <a:lnTo>
                    <a:pt x="1449" y="979"/>
                  </a:lnTo>
                  <a:lnTo>
                    <a:pt x="1392" y="874"/>
                  </a:lnTo>
                  <a:lnTo>
                    <a:pt x="1339" y="799"/>
                  </a:lnTo>
                  <a:lnTo>
                    <a:pt x="1230" y="703"/>
                  </a:lnTo>
                  <a:lnTo>
                    <a:pt x="1084" y="622"/>
                  </a:lnTo>
                  <a:lnTo>
                    <a:pt x="987" y="566"/>
                  </a:lnTo>
                  <a:lnTo>
                    <a:pt x="870" y="490"/>
                  </a:lnTo>
                  <a:lnTo>
                    <a:pt x="580" y="303"/>
                  </a:lnTo>
                  <a:lnTo>
                    <a:pt x="357" y="180"/>
                  </a:lnTo>
                  <a:lnTo>
                    <a:pt x="174" y="90"/>
                  </a:lnTo>
                  <a:lnTo>
                    <a:pt x="0" y="0"/>
                  </a:lnTo>
                </a:path>
              </a:pathLst>
            </a:custGeom>
            <a:noFill/>
            <a:ln w="44450">
              <a:solidFill>
                <a:srgbClr val="000000"/>
              </a:solidFill>
              <a:round/>
              <a:headEnd/>
              <a:tailEnd/>
            </a:ln>
          </p:spPr>
          <p:txBody>
            <a:bodyPr/>
            <a:lstStyle/>
            <a:p>
              <a:endParaRPr lang="ru-RU"/>
            </a:p>
          </p:txBody>
        </p:sp>
        <p:sp>
          <p:nvSpPr>
            <p:cNvPr id="26297" name="Freeform 101"/>
            <p:cNvSpPr>
              <a:spLocks/>
            </p:cNvSpPr>
            <p:nvPr/>
          </p:nvSpPr>
          <p:spPr bwMode="auto">
            <a:xfrm>
              <a:off x="2099" y="1253"/>
              <a:ext cx="682" cy="217"/>
            </a:xfrm>
            <a:custGeom>
              <a:avLst/>
              <a:gdLst>
                <a:gd name="T0" fmla="*/ 362 w 2046"/>
                <a:gd name="T1" fmla="*/ 24 h 652"/>
                <a:gd name="T2" fmla="*/ 435 w 2046"/>
                <a:gd name="T3" fmla="*/ 24 h 652"/>
                <a:gd name="T4" fmla="*/ 543 w 2046"/>
                <a:gd name="T5" fmla="*/ 0 h 652"/>
                <a:gd name="T6" fmla="*/ 610 w 2046"/>
                <a:gd name="T7" fmla="*/ 42 h 652"/>
                <a:gd name="T8" fmla="*/ 682 w 2046"/>
                <a:gd name="T9" fmla="*/ 85 h 652"/>
                <a:gd name="T10" fmla="*/ 652 w 2046"/>
                <a:gd name="T11" fmla="*/ 157 h 652"/>
                <a:gd name="T12" fmla="*/ 549 w 2046"/>
                <a:gd name="T13" fmla="*/ 175 h 652"/>
                <a:gd name="T14" fmla="*/ 477 w 2046"/>
                <a:gd name="T15" fmla="*/ 217 h 652"/>
                <a:gd name="T16" fmla="*/ 362 w 2046"/>
                <a:gd name="T17" fmla="*/ 217 h 652"/>
                <a:gd name="T18" fmla="*/ 314 w 2046"/>
                <a:gd name="T19" fmla="*/ 187 h 652"/>
                <a:gd name="T20" fmla="*/ 302 w 2046"/>
                <a:gd name="T21" fmla="*/ 187 h 652"/>
                <a:gd name="T22" fmla="*/ 217 w 2046"/>
                <a:gd name="T23" fmla="*/ 181 h 652"/>
                <a:gd name="T24" fmla="*/ 0 w 2046"/>
                <a:gd name="T25" fmla="*/ 145 h 652"/>
                <a:gd name="T26" fmla="*/ 72 w 2046"/>
                <a:gd name="T27" fmla="*/ 127 h 652"/>
                <a:gd name="T28" fmla="*/ 175 w 2046"/>
                <a:gd name="T29" fmla="*/ 120 h 652"/>
                <a:gd name="T30" fmla="*/ 314 w 2046"/>
                <a:gd name="T31" fmla="*/ 79 h 652"/>
                <a:gd name="T32" fmla="*/ 272 w 2046"/>
                <a:gd name="T33" fmla="*/ 72 h 652"/>
                <a:gd name="T34" fmla="*/ 272 w 2046"/>
                <a:gd name="T35" fmla="*/ 42 h 652"/>
                <a:gd name="T36" fmla="*/ 350 w 2046"/>
                <a:gd name="T37" fmla="*/ 18 h 652"/>
                <a:gd name="T38" fmla="*/ 368 w 2046"/>
                <a:gd name="T39" fmla="*/ 18 h 652"/>
                <a:gd name="T40" fmla="*/ 392 w 2046"/>
                <a:gd name="T41" fmla="*/ 30 h 652"/>
                <a:gd name="T42" fmla="*/ 392 w 2046"/>
                <a:gd name="T43" fmla="*/ 30 h 652"/>
                <a:gd name="T44" fmla="*/ 392 w 2046"/>
                <a:gd name="T45" fmla="*/ 30 h 652"/>
                <a:gd name="T46" fmla="*/ 392 w 2046"/>
                <a:gd name="T47" fmla="*/ 30 h 652"/>
                <a:gd name="T48" fmla="*/ 392 w 2046"/>
                <a:gd name="T49" fmla="*/ 30 h 652"/>
                <a:gd name="T50" fmla="*/ 362 w 2046"/>
                <a:gd name="T51" fmla="*/ 24 h 6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46"/>
                <a:gd name="T79" fmla="*/ 0 h 652"/>
                <a:gd name="T80" fmla="*/ 2046 w 2046"/>
                <a:gd name="T81" fmla="*/ 652 h 6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46" h="652">
                  <a:moveTo>
                    <a:pt x="1086" y="73"/>
                  </a:moveTo>
                  <a:lnTo>
                    <a:pt x="1304" y="73"/>
                  </a:lnTo>
                  <a:lnTo>
                    <a:pt x="1629" y="0"/>
                  </a:lnTo>
                  <a:lnTo>
                    <a:pt x="1829" y="127"/>
                  </a:lnTo>
                  <a:lnTo>
                    <a:pt x="2046" y="254"/>
                  </a:lnTo>
                  <a:lnTo>
                    <a:pt x="1955" y="471"/>
                  </a:lnTo>
                  <a:lnTo>
                    <a:pt x="1648" y="526"/>
                  </a:lnTo>
                  <a:lnTo>
                    <a:pt x="1431" y="652"/>
                  </a:lnTo>
                  <a:lnTo>
                    <a:pt x="1086" y="652"/>
                  </a:lnTo>
                  <a:lnTo>
                    <a:pt x="942" y="562"/>
                  </a:lnTo>
                  <a:lnTo>
                    <a:pt x="905" y="562"/>
                  </a:lnTo>
                  <a:lnTo>
                    <a:pt x="652" y="543"/>
                  </a:lnTo>
                  <a:lnTo>
                    <a:pt x="0" y="435"/>
                  </a:lnTo>
                  <a:lnTo>
                    <a:pt x="217" y="381"/>
                  </a:lnTo>
                  <a:lnTo>
                    <a:pt x="526" y="362"/>
                  </a:lnTo>
                  <a:lnTo>
                    <a:pt x="942" y="236"/>
                  </a:lnTo>
                  <a:lnTo>
                    <a:pt x="815" y="217"/>
                  </a:lnTo>
                  <a:lnTo>
                    <a:pt x="815" y="127"/>
                  </a:lnTo>
                  <a:lnTo>
                    <a:pt x="1050" y="55"/>
                  </a:lnTo>
                  <a:lnTo>
                    <a:pt x="1105" y="55"/>
                  </a:lnTo>
                  <a:lnTo>
                    <a:pt x="1177" y="91"/>
                  </a:lnTo>
                  <a:lnTo>
                    <a:pt x="1086" y="73"/>
                  </a:lnTo>
                  <a:close/>
                </a:path>
              </a:pathLst>
            </a:custGeom>
            <a:solidFill>
              <a:srgbClr val="0000C0"/>
            </a:solidFill>
            <a:ln w="0">
              <a:solidFill>
                <a:srgbClr val="000040"/>
              </a:solidFill>
              <a:round/>
              <a:headEnd/>
              <a:tailEnd/>
            </a:ln>
          </p:spPr>
          <p:txBody>
            <a:bodyPr/>
            <a:lstStyle/>
            <a:p>
              <a:endParaRPr lang="ru-RU"/>
            </a:p>
          </p:txBody>
        </p:sp>
        <p:sp>
          <p:nvSpPr>
            <p:cNvPr id="26298" name="Freeform 102"/>
            <p:cNvSpPr>
              <a:spLocks/>
            </p:cNvSpPr>
            <p:nvPr/>
          </p:nvSpPr>
          <p:spPr bwMode="auto">
            <a:xfrm>
              <a:off x="2758" y="1527"/>
              <a:ext cx="567" cy="217"/>
            </a:xfrm>
            <a:custGeom>
              <a:avLst/>
              <a:gdLst>
                <a:gd name="T0" fmla="*/ 193 w 1703"/>
                <a:gd name="T1" fmla="*/ 30 h 652"/>
                <a:gd name="T2" fmla="*/ 259 w 1703"/>
                <a:gd name="T3" fmla="*/ 24 h 652"/>
                <a:gd name="T4" fmla="*/ 374 w 1703"/>
                <a:gd name="T5" fmla="*/ 0 h 652"/>
                <a:gd name="T6" fmla="*/ 452 w 1703"/>
                <a:gd name="T7" fmla="*/ 12 h 652"/>
                <a:gd name="T8" fmla="*/ 494 w 1703"/>
                <a:gd name="T9" fmla="*/ 85 h 652"/>
                <a:gd name="T10" fmla="*/ 543 w 1703"/>
                <a:gd name="T11" fmla="*/ 145 h 652"/>
                <a:gd name="T12" fmla="*/ 567 w 1703"/>
                <a:gd name="T13" fmla="*/ 175 h 652"/>
                <a:gd name="T14" fmla="*/ 392 w 1703"/>
                <a:gd name="T15" fmla="*/ 193 h 652"/>
                <a:gd name="T16" fmla="*/ 332 w 1703"/>
                <a:gd name="T17" fmla="*/ 217 h 652"/>
                <a:gd name="T18" fmla="*/ 193 w 1703"/>
                <a:gd name="T19" fmla="*/ 187 h 652"/>
                <a:gd name="T20" fmla="*/ 91 w 1703"/>
                <a:gd name="T21" fmla="*/ 162 h 652"/>
                <a:gd name="T22" fmla="*/ 0 w 1703"/>
                <a:gd name="T23" fmla="*/ 120 h 652"/>
                <a:gd name="T24" fmla="*/ 48 w 1703"/>
                <a:gd name="T25" fmla="*/ 97 h 652"/>
                <a:gd name="T26" fmla="*/ 144 w 1703"/>
                <a:gd name="T27" fmla="*/ 72 h 652"/>
                <a:gd name="T28" fmla="*/ 187 w 1703"/>
                <a:gd name="T29" fmla="*/ 72 h 652"/>
                <a:gd name="T30" fmla="*/ 205 w 1703"/>
                <a:gd name="T31" fmla="*/ 48 h 652"/>
                <a:gd name="T32" fmla="*/ 193 w 1703"/>
                <a:gd name="T33" fmla="*/ 30 h 6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03"/>
                <a:gd name="T52" fmla="*/ 0 h 652"/>
                <a:gd name="T53" fmla="*/ 1703 w 1703"/>
                <a:gd name="T54" fmla="*/ 652 h 6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03" h="652">
                  <a:moveTo>
                    <a:pt x="580" y="90"/>
                  </a:moveTo>
                  <a:lnTo>
                    <a:pt x="779" y="73"/>
                  </a:lnTo>
                  <a:lnTo>
                    <a:pt x="1123" y="0"/>
                  </a:lnTo>
                  <a:lnTo>
                    <a:pt x="1358" y="36"/>
                  </a:lnTo>
                  <a:lnTo>
                    <a:pt x="1485" y="254"/>
                  </a:lnTo>
                  <a:lnTo>
                    <a:pt x="1630" y="435"/>
                  </a:lnTo>
                  <a:lnTo>
                    <a:pt x="1703" y="525"/>
                  </a:lnTo>
                  <a:lnTo>
                    <a:pt x="1177" y="580"/>
                  </a:lnTo>
                  <a:lnTo>
                    <a:pt x="996" y="652"/>
                  </a:lnTo>
                  <a:lnTo>
                    <a:pt x="580" y="561"/>
                  </a:lnTo>
                  <a:lnTo>
                    <a:pt x="272" y="488"/>
                  </a:lnTo>
                  <a:lnTo>
                    <a:pt x="0" y="362"/>
                  </a:lnTo>
                  <a:lnTo>
                    <a:pt x="145" y="290"/>
                  </a:lnTo>
                  <a:lnTo>
                    <a:pt x="434" y="217"/>
                  </a:lnTo>
                  <a:lnTo>
                    <a:pt x="562" y="217"/>
                  </a:lnTo>
                  <a:lnTo>
                    <a:pt x="617" y="145"/>
                  </a:lnTo>
                  <a:lnTo>
                    <a:pt x="580" y="90"/>
                  </a:lnTo>
                  <a:close/>
                </a:path>
              </a:pathLst>
            </a:custGeom>
            <a:solidFill>
              <a:srgbClr val="0000C0"/>
            </a:solidFill>
            <a:ln w="0">
              <a:solidFill>
                <a:srgbClr val="000040"/>
              </a:solidFill>
              <a:round/>
              <a:headEnd/>
              <a:tailEnd/>
            </a:ln>
          </p:spPr>
          <p:txBody>
            <a:bodyPr/>
            <a:lstStyle/>
            <a:p>
              <a:endParaRPr lang="ru-RU"/>
            </a:p>
          </p:txBody>
        </p:sp>
        <p:sp>
          <p:nvSpPr>
            <p:cNvPr id="26299" name="Freeform 103"/>
            <p:cNvSpPr>
              <a:spLocks/>
            </p:cNvSpPr>
            <p:nvPr/>
          </p:nvSpPr>
          <p:spPr bwMode="auto">
            <a:xfrm>
              <a:off x="3131" y="640"/>
              <a:ext cx="2185" cy="887"/>
            </a:xfrm>
            <a:custGeom>
              <a:avLst/>
              <a:gdLst>
                <a:gd name="T0" fmla="*/ 0 w 6557"/>
                <a:gd name="T1" fmla="*/ 877 h 2662"/>
                <a:gd name="T2" fmla="*/ 5 w 6557"/>
                <a:gd name="T3" fmla="*/ 816 h 2662"/>
                <a:gd name="T4" fmla="*/ 40 w 6557"/>
                <a:gd name="T5" fmla="*/ 746 h 2662"/>
                <a:gd name="T6" fmla="*/ 81 w 6557"/>
                <a:gd name="T7" fmla="*/ 715 h 2662"/>
                <a:gd name="T8" fmla="*/ 172 w 6557"/>
                <a:gd name="T9" fmla="*/ 651 h 2662"/>
                <a:gd name="T10" fmla="*/ 245 w 6557"/>
                <a:gd name="T11" fmla="*/ 605 h 2662"/>
                <a:gd name="T12" fmla="*/ 356 w 6557"/>
                <a:gd name="T13" fmla="*/ 589 h 2662"/>
                <a:gd name="T14" fmla="*/ 417 w 6557"/>
                <a:gd name="T15" fmla="*/ 611 h 2662"/>
                <a:gd name="T16" fmla="*/ 511 w 6557"/>
                <a:gd name="T17" fmla="*/ 611 h 2662"/>
                <a:gd name="T18" fmla="*/ 614 w 6557"/>
                <a:gd name="T19" fmla="*/ 585 h 2662"/>
                <a:gd name="T20" fmla="*/ 705 w 6557"/>
                <a:gd name="T21" fmla="*/ 535 h 2662"/>
                <a:gd name="T22" fmla="*/ 793 w 6557"/>
                <a:gd name="T23" fmla="*/ 495 h 2662"/>
                <a:gd name="T24" fmla="*/ 888 w 6557"/>
                <a:gd name="T25" fmla="*/ 489 h 2662"/>
                <a:gd name="T26" fmla="*/ 958 w 6557"/>
                <a:gd name="T27" fmla="*/ 506 h 2662"/>
                <a:gd name="T28" fmla="*/ 989 w 6557"/>
                <a:gd name="T29" fmla="*/ 541 h 2662"/>
                <a:gd name="T30" fmla="*/ 1055 w 6557"/>
                <a:gd name="T31" fmla="*/ 541 h 2662"/>
                <a:gd name="T32" fmla="*/ 1104 w 6557"/>
                <a:gd name="T33" fmla="*/ 494 h 2662"/>
                <a:gd name="T34" fmla="*/ 1206 w 6557"/>
                <a:gd name="T35" fmla="*/ 438 h 2662"/>
                <a:gd name="T36" fmla="*/ 1306 w 6557"/>
                <a:gd name="T37" fmla="*/ 406 h 2662"/>
                <a:gd name="T38" fmla="*/ 1355 w 6557"/>
                <a:gd name="T39" fmla="*/ 396 h 2662"/>
                <a:gd name="T40" fmla="*/ 1401 w 6557"/>
                <a:gd name="T41" fmla="*/ 346 h 2662"/>
                <a:gd name="T42" fmla="*/ 1408 w 6557"/>
                <a:gd name="T43" fmla="*/ 296 h 2662"/>
                <a:gd name="T44" fmla="*/ 1462 w 6557"/>
                <a:gd name="T45" fmla="*/ 227 h 2662"/>
                <a:gd name="T46" fmla="*/ 1527 w 6557"/>
                <a:gd name="T47" fmla="*/ 196 h 2662"/>
                <a:gd name="T48" fmla="*/ 1629 w 6557"/>
                <a:gd name="T49" fmla="*/ 156 h 2662"/>
                <a:gd name="T50" fmla="*/ 1689 w 6557"/>
                <a:gd name="T51" fmla="*/ 141 h 2662"/>
                <a:gd name="T52" fmla="*/ 1782 w 6557"/>
                <a:gd name="T53" fmla="*/ 111 h 2662"/>
                <a:gd name="T54" fmla="*/ 1833 w 6557"/>
                <a:gd name="T55" fmla="*/ 91 h 2662"/>
                <a:gd name="T56" fmla="*/ 1920 w 6557"/>
                <a:gd name="T57" fmla="*/ 69 h 2662"/>
                <a:gd name="T58" fmla="*/ 1973 w 6557"/>
                <a:gd name="T59" fmla="*/ 63 h 2662"/>
                <a:gd name="T60" fmla="*/ 2090 w 6557"/>
                <a:gd name="T61" fmla="*/ 38 h 2662"/>
                <a:gd name="T62" fmla="*/ 2185 w 6557"/>
                <a:gd name="T63" fmla="*/ 0 h 26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57"/>
                <a:gd name="T97" fmla="*/ 0 h 2662"/>
                <a:gd name="T98" fmla="*/ 6557 w 6557"/>
                <a:gd name="T99" fmla="*/ 2662 h 266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57" h="2662">
                  <a:moveTo>
                    <a:pt x="4" y="2662"/>
                  </a:moveTo>
                  <a:lnTo>
                    <a:pt x="0" y="2631"/>
                  </a:lnTo>
                  <a:lnTo>
                    <a:pt x="0" y="2555"/>
                  </a:lnTo>
                  <a:lnTo>
                    <a:pt x="14" y="2449"/>
                  </a:lnTo>
                  <a:lnTo>
                    <a:pt x="58" y="2336"/>
                  </a:lnTo>
                  <a:lnTo>
                    <a:pt x="120" y="2238"/>
                  </a:lnTo>
                  <a:lnTo>
                    <a:pt x="174" y="2188"/>
                  </a:lnTo>
                  <a:lnTo>
                    <a:pt x="243" y="2147"/>
                  </a:lnTo>
                  <a:lnTo>
                    <a:pt x="348" y="2083"/>
                  </a:lnTo>
                  <a:lnTo>
                    <a:pt x="516" y="1955"/>
                  </a:lnTo>
                  <a:lnTo>
                    <a:pt x="621" y="1872"/>
                  </a:lnTo>
                  <a:lnTo>
                    <a:pt x="735" y="1817"/>
                  </a:lnTo>
                  <a:lnTo>
                    <a:pt x="927" y="1774"/>
                  </a:lnTo>
                  <a:lnTo>
                    <a:pt x="1069" y="1769"/>
                  </a:lnTo>
                  <a:lnTo>
                    <a:pt x="1159" y="1798"/>
                  </a:lnTo>
                  <a:lnTo>
                    <a:pt x="1250" y="1834"/>
                  </a:lnTo>
                  <a:lnTo>
                    <a:pt x="1398" y="1847"/>
                  </a:lnTo>
                  <a:lnTo>
                    <a:pt x="1534" y="1835"/>
                  </a:lnTo>
                  <a:lnTo>
                    <a:pt x="1651" y="1815"/>
                  </a:lnTo>
                  <a:lnTo>
                    <a:pt x="1843" y="1757"/>
                  </a:lnTo>
                  <a:lnTo>
                    <a:pt x="1991" y="1683"/>
                  </a:lnTo>
                  <a:lnTo>
                    <a:pt x="2117" y="1606"/>
                  </a:lnTo>
                  <a:lnTo>
                    <a:pt x="2240" y="1537"/>
                  </a:lnTo>
                  <a:lnTo>
                    <a:pt x="2380" y="1486"/>
                  </a:lnTo>
                  <a:lnTo>
                    <a:pt x="2557" y="1465"/>
                  </a:lnTo>
                  <a:lnTo>
                    <a:pt x="2666" y="1468"/>
                  </a:lnTo>
                  <a:lnTo>
                    <a:pt x="2792" y="1485"/>
                  </a:lnTo>
                  <a:lnTo>
                    <a:pt x="2875" y="1520"/>
                  </a:lnTo>
                  <a:lnTo>
                    <a:pt x="2923" y="1575"/>
                  </a:lnTo>
                  <a:lnTo>
                    <a:pt x="2968" y="1625"/>
                  </a:lnTo>
                  <a:lnTo>
                    <a:pt x="3046" y="1648"/>
                  </a:lnTo>
                  <a:lnTo>
                    <a:pt x="3167" y="1624"/>
                  </a:lnTo>
                  <a:lnTo>
                    <a:pt x="3241" y="1565"/>
                  </a:lnTo>
                  <a:lnTo>
                    <a:pt x="3314" y="1483"/>
                  </a:lnTo>
                  <a:lnTo>
                    <a:pt x="3444" y="1395"/>
                  </a:lnTo>
                  <a:lnTo>
                    <a:pt x="3619" y="1314"/>
                  </a:lnTo>
                  <a:lnTo>
                    <a:pt x="3806" y="1250"/>
                  </a:lnTo>
                  <a:lnTo>
                    <a:pt x="3920" y="1217"/>
                  </a:lnTo>
                  <a:lnTo>
                    <a:pt x="3999" y="1207"/>
                  </a:lnTo>
                  <a:lnTo>
                    <a:pt x="4067" y="1187"/>
                  </a:lnTo>
                  <a:lnTo>
                    <a:pt x="4150" y="1122"/>
                  </a:lnTo>
                  <a:lnTo>
                    <a:pt x="4205" y="1039"/>
                  </a:lnTo>
                  <a:lnTo>
                    <a:pt x="4215" y="964"/>
                  </a:lnTo>
                  <a:lnTo>
                    <a:pt x="4224" y="888"/>
                  </a:lnTo>
                  <a:lnTo>
                    <a:pt x="4276" y="796"/>
                  </a:lnTo>
                  <a:lnTo>
                    <a:pt x="4388" y="680"/>
                  </a:lnTo>
                  <a:lnTo>
                    <a:pt x="4477" y="625"/>
                  </a:lnTo>
                  <a:lnTo>
                    <a:pt x="4583" y="588"/>
                  </a:lnTo>
                  <a:lnTo>
                    <a:pt x="4747" y="525"/>
                  </a:lnTo>
                  <a:lnTo>
                    <a:pt x="4888" y="469"/>
                  </a:lnTo>
                  <a:lnTo>
                    <a:pt x="4977" y="444"/>
                  </a:lnTo>
                  <a:lnTo>
                    <a:pt x="5070" y="423"/>
                  </a:lnTo>
                  <a:lnTo>
                    <a:pt x="5218" y="380"/>
                  </a:lnTo>
                  <a:lnTo>
                    <a:pt x="5347" y="334"/>
                  </a:lnTo>
                  <a:lnTo>
                    <a:pt x="5424" y="303"/>
                  </a:lnTo>
                  <a:lnTo>
                    <a:pt x="5502" y="273"/>
                  </a:lnTo>
                  <a:lnTo>
                    <a:pt x="5635" y="236"/>
                  </a:lnTo>
                  <a:lnTo>
                    <a:pt x="5762" y="207"/>
                  </a:lnTo>
                  <a:lnTo>
                    <a:pt x="5841" y="197"/>
                  </a:lnTo>
                  <a:lnTo>
                    <a:pt x="5921" y="188"/>
                  </a:lnTo>
                  <a:lnTo>
                    <a:pt x="6050" y="163"/>
                  </a:lnTo>
                  <a:lnTo>
                    <a:pt x="6271" y="113"/>
                  </a:lnTo>
                  <a:lnTo>
                    <a:pt x="6485" y="36"/>
                  </a:lnTo>
                  <a:lnTo>
                    <a:pt x="6557" y="0"/>
                  </a:lnTo>
                </a:path>
              </a:pathLst>
            </a:custGeom>
            <a:noFill/>
            <a:ln w="44450">
              <a:solidFill>
                <a:srgbClr val="0000C0"/>
              </a:solidFill>
              <a:round/>
              <a:headEnd/>
              <a:tailEnd/>
            </a:ln>
          </p:spPr>
          <p:txBody>
            <a:bodyPr/>
            <a:lstStyle/>
            <a:p>
              <a:endParaRPr lang="ru-RU"/>
            </a:p>
          </p:txBody>
        </p:sp>
        <p:sp>
          <p:nvSpPr>
            <p:cNvPr id="26300" name="Freeform 104"/>
            <p:cNvSpPr>
              <a:spLocks/>
            </p:cNvSpPr>
            <p:nvPr/>
          </p:nvSpPr>
          <p:spPr bwMode="auto">
            <a:xfrm>
              <a:off x="2716" y="948"/>
              <a:ext cx="204" cy="214"/>
            </a:xfrm>
            <a:custGeom>
              <a:avLst/>
              <a:gdLst>
                <a:gd name="T0" fmla="*/ 19 w 614"/>
                <a:gd name="T1" fmla="*/ 65 h 643"/>
                <a:gd name="T2" fmla="*/ 0 w 614"/>
                <a:gd name="T3" fmla="*/ 65 h 643"/>
                <a:gd name="T4" fmla="*/ 102 w 614"/>
                <a:gd name="T5" fmla="*/ 0 h 643"/>
                <a:gd name="T6" fmla="*/ 204 w 614"/>
                <a:gd name="T7" fmla="*/ 65 h 643"/>
                <a:gd name="T8" fmla="*/ 195 w 614"/>
                <a:gd name="T9" fmla="*/ 65 h 643"/>
                <a:gd name="T10" fmla="*/ 185 w 614"/>
                <a:gd name="T11" fmla="*/ 65 h 643"/>
                <a:gd name="T12" fmla="*/ 185 w 614"/>
                <a:gd name="T13" fmla="*/ 204 h 643"/>
                <a:gd name="T14" fmla="*/ 19 w 614"/>
                <a:gd name="T15" fmla="*/ 204 h 643"/>
                <a:gd name="T16" fmla="*/ 19 w 614"/>
                <a:gd name="T17" fmla="*/ 65 h 643"/>
                <a:gd name="T18" fmla="*/ 185 w 614"/>
                <a:gd name="T19" fmla="*/ 65 h 643"/>
                <a:gd name="T20" fmla="*/ 195 w 614"/>
                <a:gd name="T21" fmla="*/ 65 h 643"/>
                <a:gd name="T22" fmla="*/ 195 w 614"/>
                <a:gd name="T23" fmla="*/ 214 h 643"/>
                <a:gd name="T24" fmla="*/ 19 w 614"/>
                <a:gd name="T25" fmla="*/ 214 h 643"/>
                <a:gd name="T26" fmla="*/ 19 w 614"/>
                <a:gd name="T27" fmla="*/ 204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6301" name="Rectangle 105"/>
            <p:cNvSpPr>
              <a:spLocks noChangeArrowheads="1"/>
            </p:cNvSpPr>
            <p:nvPr/>
          </p:nvSpPr>
          <p:spPr bwMode="auto">
            <a:xfrm>
              <a:off x="2735" y="1013"/>
              <a:ext cx="169" cy="139"/>
            </a:xfrm>
            <a:prstGeom prst="rect">
              <a:avLst/>
            </a:prstGeom>
            <a:solidFill>
              <a:srgbClr val="FFFF00"/>
            </a:solidFill>
            <a:ln w="0">
              <a:solidFill>
                <a:srgbClr val="000000"/>
              </a:solidFill>
              <a:miter lim="800000"/>
              <a:headEnd/>
              <a:tailEnd/>
            </a:ln>
          </p:spPr>
          <p:txBody>
            <a:bodyPr/>
            <a:lstStyle/>
            <a:p>
              <a:endParaRPr lang="ru-RU"/>
            </a:p>
          </p:txBody>
        </p:sp>
        <p:sp>
          <p:nvSpPr>
            <p:cNvPr id="26302" name="Rectangle 106"/>
            <p:cNvSpPr>
              <a:spLocks noChangeArrowheads="1"/>
            </p:cNvSpPr>
            <p:nvPr/>
          </p:nvSpPr>
          <p:spPr bwMode="auto">
            <a:xfrm>
              <a:off x="2762" y="1046"/>
              <a:ext cx="59" cy="105"/>
            </a:xfrm>
            <a:prstGeom prst="rect">
              <a:avLst/>
            </a:prstGeom>
            <a:solidFill>
              <a:srgbClr val="800000"/>
            </a:solidFill>
            <a:ln w="0">
              <a:solidFill>
                <a:srgbClr val="000040"/>
              </a:solidFill>
              <a:miter lim="800000"/>
              <a:headEnd/>
              <a:tailEnd/>
            </a:ln>
          </p:spPr>
          <p:txBody>
            <a:bodyPr/>
            <a:lstStyle/>
            <a:p>
              <a:endParaRPr lang="ru-RU"/>
            </a:p>
          </p:txBody>
        </p:sp>
        <p:sp>
          <p:nvSpPr>
            <p:cNvPr id="26303" name="Rectangle 107"/>
            <p:cNvSpPr>
              <a:spLocks noChangeArrowheads="1"/>
            </p:cNvSpPr>
            <p:nvPr/>
          </p:nvSpPr>
          <p:spPr bwMode="auto">
            <a:xfrm>
              <a:off x="2847" y="1043"/>
              <a:ext cx="41" cy="51"/>
            </a:xfrm>
            <a:prstGeom prst="rect">
              <a:avLst/>
            </a:prstGeom>
            <a:solidFill>
              <a:srgbClr val="80FFFF"/>
            </a:solidFill>
            <a:ln w="0">
              <a:solidFill>
                <a:srgbClr val="000040"/>
              </a:solidFill>
              <a:miter lim="800000"/>
              <a:headEnd/>
              <a:tailEnd/>
            </a:ln>
          </p:spPr>
          <p:txBody>
            <a:bodyPr/>
            <a:lstStyle/>
            <a:p>
              <a:endParaRPr lang="ru-RU"/>
            </a:p>
          </p:txBody>
        </p:sp>
        <p:sp>
          <p:nvSpPr>
            <p:cNvPr id="26304" name="Freeform 108"/>
            <p:cNvSpPr>
              <a:spLocks/>
            </p:cNvSpPr>
            <p:nvPr/>
          </p:nvSpPr>
          <p:spPr bwMode="auto">
            <a:xfrm>
              <a:off x="2805" y="1095"/>
              <a:ext cx="8" cy="10"/>
            </a:xfrm>
            <a:custGeom>
              <a:avLst/>
              <a:gdLst>
                <a:gd name="T0" fmla="*/ 8 w 23"/>
                <a:gd name="T1" fmla="*/ 4 h 30"/>
                <a:gd name="T2" fmla="*/ 8 w 23"/>
                <a:gd name="T3" fmla="*/ 4 h 30"/>
                <a:gd name="T4" fmla="*/ 7 w 23"/>
                <a:gd name="T5" fmla="*/ 3 h 30"/>
                <a:gd name="T6" fmla="*/ 7 w 23"/>
                <a:gd name="T7" fmla="*/ 2 h 30"/>
                <a:gd name="T8" fmla="*/ 6 w 23"/>
                <a:gd name="T9" fmla="*/ 1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1 h 30"/>
                <a:gd name="T28" fmla="*/ 0 w 23"/>
                <a:gd name="T29" fmla="*/ 2 h 30"/>
                <a:gd name="T30" fmla="*/ 0 w 23"/>
                <a:gd name="T31" fmla="*/ 3 h 30"/>
                <a:gd name="T32" fmla="*/ 0 w 23"/>
                <a:gd name="T33" fmla="*/ 4 h 30"/>
                <a:gd name="T34" fmla="*/ 0 w 23"/>
                <a:gd name="T35" fmla="*/ 4 h 30"/>
                <a:gd name="T36" fmla="*/ 0 w 23"/>
                <a:gd name="T37" fmla="*/ 5 h 30"/>
                <a:gd name="T38" fmla="*/ 0 w 23"/>
                <a:gd name="T39" fmla="*/ 6 h 30"/>
                <a:gd name="T40" fmla="*/ 0 w 23"/>
                <a:gd name="T41" fmla="*/ 7 h 30"/>
                <a:gd name="T42" fmla="*/ 0 w 23"/>
                <a:gd name="T43" fmla="*/ 8 h 30"/>
                <a:gd name="T44" fmla="*/ 1 w 23"/>
                <a:gd name="T45" fmla="*/ 8 h 30"/>
                <a:gd name="T46" fmla="*/ 1 w 23"/>
                <a:gd name="T47" fmla="*/ 9 h 30"/>
                <a:gd name="T48" fmla="*/ 2 w 23"/>
                <a:gd name="T49" fmla="*/ 9 h 30"/>
                <a:gd name="T50" fmla="*/ 3 w 23"/>
                <a:gd name="T51" fmla="*/ 10 h 30"/>
                <a:gd name="T52" fmla="*/ 3 w 23"/>
                <a:gd name="T53" fmla="*/ 10 h 30"/>
                <a:gd name="T54" fmla="*/ 4 w 23"/>
                <a:gd name="T55" fmla="*/ 10 h 30"/>
                <a:gd name="T56" fmla="*/ 5 w 23"/>
                <a:gd name="T57" fmla="*/ 10 h 30"/>
                <a:gd name="T58" fmla="*/ 6 w 23"/>
                <a:gd name="T59" fmla="*/ 9 h 30"/>
                <a:gd name="T60" fmla="*/ 6 w 23"/>
                <a:gd name="T61" fmla="*/ 9 h 30"/>
                <a:gd name="T62" fmla="*/ 6 w 23"/>
                <a:gd name="T63" fmla="*/ 8 h 30"/>
                <a:gd name="T64" fmla="*/ 7 w 23"/>
                <a:gd name="T65" fmla="*/ 8 h 30"/>
                <a:gd name="T66" fmla="*/ 7 w 23"/>
                <a:gd name="T67" fmla="*/ 7 h 30"/>
                <a:gd name="T68" fmla="*/ 8 w 23"/>
                <a:gd name="T69" fmla="*/ 6 h 30"/>
                <a:gd name="T70" fmla="*/ 8 w 23"/>
                <a:gd name="T71" fmla="*/ 5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6"/>
                  </a:lnTo>
                  <a:lnTo>
                    <a:pt x="19" y="5"/>
                  </a:lnTo>
                  <a:lnTo>
                    <a:pt x="18" y="4"/>
                  </a:lnTo>
                  <a:lnTo>
                    <a:pt x="18" y="3"/>
                  </a:lnTo>
                  <a:lnTo>
                    <a:pt x="17" y="2"/>
                  </a:lnTo>
                  <a:lnTo>
                    <a:pt x="16" y="1"/>
                  </a:lnTo>
                  <a:lnTo>
                    <a:pt x="15" y="0"/>
                  </a:lnTo>
                  <a:lnTo>
                    <a:pt x="14" y="0"/>
                  </a:lnTo>
                  <a:lnTo>
                    <a:pt x="13" y="0"/>
                  </a:lnTo>
                  <a:lnTo>
                    <a:pt x="12" y="0"/>
                  </a:lnTo>
                  <a:lnTo>
                    <a:pt x="11" y="0"/>
                  </a:lnTo>
                  <a:lnTo>
                    <a:pt x="10" y="0"/>
                  </a:lnTo>
                  <a:lnTo>
                    <a:pt x="8" y="0"/>
                  </a:lnTo>
                  <a:lnTo>
                    <a:pt x="7" y="0"/>
                  </a:lnTo>
                  <a:lnTo>
                    <a:pt x="6" y="1"/>
                  </a:lnTo>
                  <a:lnTo>
                    <a:pt x="5" y="1"/>
                  </a:lnTo>
                  <a:lnTo>
                    <a:pt x="4" y="2"/>
                  </a:lnTo>
                  <a:lnTo>
                    <a:pt x="3" y="3"/>
                  </a:lnTo>
                  <a:lnTo>
                    <a:pt x="3" y="4"/>
                  </a:lnTo>
                  <a:lnTo>
                    <a:pt x="2" y="5"/>
                  </a:lnTo>
                  <a:lnTo>
                    <a:pt x="1" y="6"/>
                  </a:lnTo>
                  <a:lnTo>
                    <a:pt x="1" y="8"/>
                  </a:lnTo>
                  <a:lnTo>
                    <a:pt x="1" y="9"/>
                  </a:lnTo>
                  <a:lnTo>
                    <a:pt x="0" y="10"/>
                  </a:lnTo>
                  <a:lnTo>
                    <a:pt x="0" y="11"/>
                  </a:lnTo>
                  <a:lnTo>
                    <a:pt x="0" y="12"/>
                  </a:lnTo>
                  <a:lnTo>
                    <a:pt x="0" y="13"/>
                  </a:lnTo>
                  <a:lnTo>
                    <a:pt x="0" y="14"/>
                  </a:lnTo>
                  <a:lnTo>
                    <a:pt x="0" y="16"/>
                  </a:lnTo>
                  <a:lnTo>
                    <a:pt x="0" y="17"/>
                  </a:lnTo>
                  <a:lnTo>
                    <a:pt x="0" y="19"/>
                  </a:lnTo>
                  <a:lnTo>
                    <a:pt x="0" y="20"/>
                  </a:lnTo>
                  <a:lnTo>
                    <a:pt x="1" y="22"/>
                  </a:lnTo>
                  <a:lnTo>
                    <a:pt x="1" y="23"/>
                  </a:lnTo>
                  <a:lnTo>
                    <a:pt x="1" y="24"/>
                  </a:lnTo>
                  <a:lnTo>
                    <a:pt x="2" y="24"/>
                  </a:lnTo>
                  <a:lnTo>
                    <a:pt x="3" y="25"/>
                  </a:lnTo>
                  <a:lnTo>
                    <a:pt x="3" y="26"/>
                  </a:lnTo>
                  <a:lnTo>
                    <a:pt x="4" y="27"/>
                  </a:lnTo>
                  <a:lnTo>
                    <a:pt x="5" y="28"/>
                  </a:lnTo>
                  <a:lnTo>
                    <a:pt x="6" y="28"/>
                  </a:lnTo>
                  <a:lnTo>
                    <a:pt x="7" y="30"/>
                  </a:lnTo>
                  <a:lnTo>
                    <a:pt x="8" y="30"/>
                  </a:lnTo>
                  <a:lnTo>
                    <a:pt x="10" y="30"/>
                  </a:lnTo>
                  <a:lnTo>
                    <a:pt x="11" y="30"/>
                  </a:lnTo>
                  <a:lnTo>
                    <a:pt x="12" y="30"/>
                  </a:lnTo>
                  <a:lnTo>
                    <a:pt x="13" y="30"/>
                  </a:lnTo>
                  <a:lnTo>
                    <a:pt x="14" y="30"/>
                  </a:lnTo>
                  <a:lnTo>
                    <a:pt x="15" y="30"/>
                  </a:lnTo>
                  <a:lnTo>
                    <a:pt x="16" y="28"/>
                  </a:lnTo>
                  <a:lnTo>
                    <a:pt x="17" y="27"/>
                  </a:lnTo>
                  <a:lnTo>
                    <a:pt x="18" y="26"/>
                  </a:lnTo>
                  <a:lnTo>
                    <a:pt x="18" y="25"/>
                  </a:lnTo>
                  <a:lnTo>
                    <a:pt x="19" y="24"/>
                  </a:lnTo>
                  <a:lnTo>
                    <a:pt x="21" y="24"/>
                  </a:lnTo>
                  <a:lnTo>
                    <a:pt x="21" y="23"/>
                  </a:lnTo>
                  <a:lnTo>
                    <a:pt x="21" y="22"/>
                  </a:lnTo>
                  <a:lnTo>
                    <a:pt x="22" y="20"/>
                  </a:lnTo>
                  <a:lnTo>
                    <a:pt x="23" y="19"/>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305" name="Line 109"/>
            <p:cNvSpPr>
              <a:spLocks noChangeShapeType="1"/>
            </p:cNvSpPr>
            <p:nvPr/>
          </p:nvSpPr>
          <p:spPr bwMode="auto">
            <a:xfrm>
              <a:off x="2867" y="1044"/>
              <a:ext cx="1" cy="50"/>
            </a:xfrm>
            <a:prstGeom prst="line">
              <a:avLst/>
            </a:prstGeom>
            <a:noFill/>
            <a:ln w="6350">
              <a:solidFill>
                <a:srgbClr val="000040"/>
              </a:solidFill>
              <a:round/>
              <a:headEnd/>
              <a:tailEnd/>
            </a:ln>
          </p:spPr>
          <p:txBody>
            <a:bodyPr/>
            <a:lstStyle/>
            <a:p>
              <a:endParaRPr lang="en-US"/>
            </a:p>
          </p:txBody>
        </p:sp>
        <p:sp>
          <p:nvSpPr>
            <p:cNvPr id="26306" name="Line 110"/>
            <p:cNvSpPr>
              <a:spLocks noChangeShapeType="1"/>
            </p:cNvSpPr>
            <p:nvPr/>
          </p:nvSpPr>
          <p:spPr bwMode="auto">
            <a:xfrm>
              <a:off x="2847" y="1068"/>
              <a:ext cx="39" cy="1"/>
            </a:xfrm>
            <a:prstGeom prst="line">
              <a:avLst/>
            </a:prstGeom>
            <a:noFill/>
            <a:ln w="6350">
              <a:solidFill>
                <a:srgbClr val="000040"/>
              </a:solidFill>
              <a:round/>
              <a:headEnd/>
              <a:tailEnd/>
            </a:ln>
          </p:spPr>
          <p:txBody>
            <a:bodyPr/>
            <a:lstStyle/>
            <a:p>
              <a:endParaRPr lang="en-US"/>
            </a:p>
          </p:txBody>
        </p:sp>
        <p:sp>
          <p:nvSpPr>
            <p:cNvPr id="26307" name="Freeform 111"/>
            <p:cNvSpPr>
              <a:spLocks/>
            </p:cNvSpPr>
            <p:nvPr/>
          </p:nvSpPr>
          <p:spPr bwMode="auto">
            <a:xfrm>
              <a:off x="3718" y="1314"/>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5 h 643"/>
                <a:gd name="T14" fmla="*/ 19 w 614"/>
                <a:gd name="T15" fmla="*/ 205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5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6308" name="Rectangle 112"/>
            <p:cNvSpPr>
              <a:spLocks noChangeArrowheads="1"/>
            </p:cNvSpPr>
            <p:nvPr/>
          </p:nvSpPr>
          <p:spPr bwMode="auto">
            <a:xfrm>
              <a:off x="3737" y="1379"/>
              <a:ext cx="170" cy="139"/>
            </a:xfrm>
            <a:prstGeom prst="rect">
              <a:avLst/>
            </a:prstGeom>
            <a:solidFill>
              <a:srgbClr val="FFFF00"/>
            </a:solidFill>
            <a:ln w="0">
              <a:solidFill>
                <a:srgbClr val="000000"/>
              </a:solidFill>
              <a:miter lim="800000"/>
              <a:headEnd/>
              <a:tailEnd/>
            </a:ln>
          </p:spPr>
          <p:txBody>
            <a:bodyPr/>
            <a:lstStyle/>
            <a:p>
              <a:endParaRPr lang="ru-RU"/>
            </a:p>
          </p:txBody>
        </p:sp>
        <p:sp>
          <p:nvSpPr>
            <p:cNvPr id="26309" name="Rectangle 113"/>
            <p:cNvSpPr>
              <a:spLocks noChangeArrowheads="1"/>
            </p:cNvSpPr>
            <p:nvPr/>
          </p:nvSpPr>
          <p:spPr bwMode="auto">
            <a:xfrm>
              <a:off x="3764" y="1412"/>
              <a:ext cx="60" cy="106"/>
            </a:xfrm>
            <a:prstGeom prst="rect">
              <a:avLst/>
            </a:prstGeom>
            <a:solidFill>
              <a:srgbClr val="800000"/>
            </a:solidFill>
            <a:ln w="0">
              <a:solidFill>
                <a:srgbClr val="000040"/>
              </a:solidFill>
              <a:miter lim="800000"/>
              <a:headEnd/>
              <a:tailEnd/>
            </a:ln>
          </p:spPr>
          <p:txBody>
            <a:bodyPr/>
            <a:lstStyle/>
            <a:p>
              <a:endParaRPr lang="ru-RU"/>
            </a:p>
          </p:txBody>
        </p:sp>
        <p:sp>
          <p:nvSpPr>
            <p:cNvPr id="26310" name="Rectangle 114"/>
            <p:cNvSpPr>
              <a:spLocks noChangeArrowheads="1"/>
            </p:cNvSpPr>
            <p:nvPr/>
          </p:nvSpPr>
          <p:spPr bwMode="auto">
            <a:xfrm>
              <a:off x="3850" y="1410"/>
              <a:ext cx="40" cy="50"/>
            </a:xfrm>
            <a:prstGeom prst="rect">
              <a:avLst/>
            </a:prstGeom>
            <a:solidFill>
              <a:srgbClr val="80FFFF"/>
            </a:solidFill>
            <a:ln w="0">
              <a:solidFill>
                <a:srgbClr val="000040"/>
              </a:solidFill>
              <a:miter lim="800000"/>
              <a:headEnd/>
              <a:tailEnd/>
            </a:ln>
          </p:spPr>
          <p:txBody>
            <a:bodyPr/>
            <a:lstStyle/>
            <a:p>
              <a:endParaRPr lang="ru-RU"/>
            </a:p>
          </p:txBody>
        </p:sp>
        <p:sp>
          <p:nvSpPr>
            <p:cNvPr id="26311" name="Freeform 115"/>
            <p:cNvSpPr>
              <a:spLocks/>
            </p:cNvSpPr>
            <p:nvPr/>
          </p:nvSpPr>
          <p:spPr bwMode="auto">
            <a:xfrm>
              <a:off x="3808" y="1461"/>
              <a:ext cx="8" cy="10"/>
            </a:xfrm>
            <a:custGeom>
              <a:avLst/>
              <a:gdLst>
                <a:gd name="T0" fmla="*/ 8 w 23"/>
                <a:gd name="T1" fmla="*/ 5 h 30"/>
                <a:gd name="T2" fmla="*/ 8 w 23"/>
                <a:gd name="T3" fmla="*/ 4 h 30"/>
                <a:gd name="T4" fmla="*/ 7 w 23"/>
                <a:gd name="T5" fmla="*/ 3 h 30"/>
                <a:gd name="T6" fmla="*/ 7 w 23"/>
                <a:gd name="T7" fmla="*/ 2 h 30"/>
                <a:gd name="T8" fmla="*/ 6 w 23"/>
                <a:gd name="T9" fmla="*/ 2 h 30"/>
                <a:gd name="T10" fmla="*/ 6 w 23"/>
                <a:gd name="T11" fmla="*/ 1 h 30"/>
                <a:gd name="T12" fmla="*/ 6 w 23"/>
                <a:gd name="T13" fmla="*/ 1 h 30"/>
                <a:gd name="T14" fmla="*/ 5 w 23"/>
                <a:gd name="T15" fmla="*/ 0 h 30"/>
                <a:gd name="T16" fmla="*/ 4 w 23"/>
                <a:gd name="T17" fmla="*/ 0 h 30"/>
                <a:gd name="T18" fmla="*/ 3 w 23"/>
                <a:gd name="T19" fmla="*/ 0 h 30"/>
                <a:gd name="T20" fmla="*/ 3 w 23"/>
                <a:gd name="T21" fmla="*/ 0 h 30"/>
                <a:gd name="T22" fmla="*/ 2 w 23"/>
                <a:gd name="T23" fmla="*/ 1 h 30"/>
                <a:gd name="T24" fmla="*/ 1 w 23"/>
                <a:gd name="T25" fmla="*/ 1 h 30"/>
                <a:gd name="T26" fmla="*/ 1 w 23"/>
                <a:gd name="T27" fmla="*/ 2 h 30"/>
                <a:gd name="T28" fmla="*/ 0 w 23"/>
                <a:gd name="T29" fmla="*/ 2 h 30"/>
                <a:gd name="T30" fmla="*/ 0 w 23"/>
                <a:gd name="T31" fmla="*/ 3 h 30"/>
                <a:gd name="T32" fmla="*/ 0 w 23"/>
                <a:gd name="T33" fmla="*/ 4 h 30"/>
                <a:gd name="T34" fmla="*/ 0 w 23"/>
                <a:gd name="T35" fmla="*/ 5 h 30"/>
                <a:gd name="T36" fmla="*/ 0 w 23"/>
                <a:gd name="T37" fmla="*/ 6 h 30"/>
                <a:gd name="T38" fmla="*/ 0 w 23"/>
                <a:gd name="T39" fmla="*/ 6 h 30"/>
                <a:gd name="T40" fmla="*/ 0 w 23"/>
                <a:gd name="T41" fmla="*/ 7 h 30"/>
                <a:gd name="T42" fmla="*/ 0 w 23"/>
                <a:gd name="T43" fmla="*/ 8 h 30"/>
                <a:gd name="T44" fmla="*/ 1 w 23"/>
                <a:gd name="T45" fmla="*/ 9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6 w 23"/>
                <a:gd name="T63" fmla="*/ 9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8" y="5"/>
                  </a:lnTo>
                  <a:lnTo>
                    <a:pt x="18" y="4"/>
                  </a:lnTo>
                  <a:lnTo>
                    <a:pt x="17" y="3"/>
                  </a:lnTo>
                  <a:lnTo>
                    <a:pt x="16" y="2"/>
                  </a:lnTo>
                  <a:lnTo>
                    <a:pt x="15" y="0"/>
                  </a:lnTo>
                  <a:lnTo>
                    <a:pt x="14" y="0"/>
                  </a:lnTo>
                  <a:lnTo>
                    <a:pt x="13" y="0"/>
                  </a:lnTo>
                  <a:lnTo>
                    <a:pt x="12" y="0"/>
                  </a:lnTo>
                  <a:lnTo>
                    <a:pt x="11" y="0"/>
                  </a:lnTo>
                  <a:lnTo>
                    <a:pt x="10" y="0"/>
                  </a:lnTo>
                  <a:lnTo>
                    <a:pt x="9" y="0"/>
                  </a:lnTo>
                  <a:lnTo>
                    <a:pt x="8" y="0"/>
                  </a:lnTo>
                  <a:lnTo>
                    <a:pt x="6" y="2"/>
                  </a:lnTo>
                  <a:lnTo>
                    <a:pt x="5"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5" y="29"/>
                  </a:lnTo>
                  <a:lnTo>
                    <a:pt x="6" y="29"/>
                  </a:lnTo>
                  <a:lnTo>
                    <a:pt x="8" y="30"/>
                  </a:lnTo>
                  <a:lnTo>
                    <a:pt x="9" y="30"/>
                  </a:lnTo>
                  <a:lnTo>
                    <a:pt x="10" y="30"/>
                  </a:lnTo>
                  <a:lnTo>
                    <a:pt x="11" y="30"/>
                  </a:lnTo>
                  <a:lnTo>
                    <a:pt x="12" y="30"/>
                  </a:lnTo>
                  <a:lnTo>
                    <a:pt x="13" y="30"/>
                  </a:lnTo>
                  <a:lnTo>
                    <a:pt x="14" y="30"/>
                  </a:lnTo>
                  <a:lnTo>
                    <a:pt x="15" y="30"/>
                  </a:lnTo>
                  <a:lnTo>
                    <a:pt x="16" y="29"/>
                  </a:lnTo>
                  <a:lnTo>
                    <a:pt x="17" y="28"/>
                  </a:lnTo>
                  <a:lnTo>
                    <a:pt x="18" y="27"/>
                  </a:lnTo>
                  <a:lnTo>
                    <a:pt x="18" y="26"/>
                  </a:lnTo>
                  <a:lnTo>
                    <a:pt x="20" y="25"/>
                  </a:lnTo>
                  <a:lnTo>
                    <a:pt x="21" y="25"/>
                  </a:lnTo>
                  <a:lnTo>
                    <a:pt x="21" y="24"/>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6312" name="Line 116"/>
            <p:cNvSpPr>
              <a:spLocks noChangeShapeType="1"/>
            </p:cNvSpPr>
            <p:nvPr/>
          </p:nvSpPr>
          <p:spPr bwMode="auto">
            <a:xfrm>
              <a:off x="3869" y="1410"/>
              <a:ext cx="1" cy="50"/>
            </a:xfrm>
            <a:prstGeom prst="line">
              <a:avLst/>
            </a:prstGeom>
            <a:noFill/>
            <a:ln w="6350">
              <a:solidFill>
                <a:srgbClr val="000040"/>
              </a:solidFill>
              <a:round/>
              <a:headEnd/>
              <a:tailEnd/>
            </a:ln>
          </p:spPr>
          <p:txBody>
            <a:bodyPr/>
            <a:lstStyle/>
            <a:p>
              <a:endParaRPr lang="en-US"/>
            </a:p>
          </p:txBody>
        </p:sp>
        <p:sp>
          <p:nvSpPr>
            <p:cNvPr id="26313" name="Line 117"/>
            <p:cNvSpPr>
              <a:spLocks noChangeShapeType="1"/>
            </p:cNvSpPr>
            <p:nvPr/>
          </p:nvSpPr>
          <p:spPr bwMode="auto">
            <a:xfrm>
              <a:off x="3850" y="1434"/>
              <a:ext cx="39" cy="1"/>
            </a:xfrm>
            <a:prstGeom prst="line">
              <a:avLst/>
            </a:prstGeom>
            <a:noFill/>
            <a:ln w="6350">
              <a:solidFill>
                <a:srgbClr val="000040"/>
              </a:solidFill>
              <a:round/>
              <a:headEnd/>
              <a:tailEnd/>
            </a:ln>
          </p:spPr>
          <p:txBody>
            <a:bodyPr/>
            <a:lstStyle/>
            <a:p>
              <a:endParaRPr lang="en-US"/>
            </a:p>
          </p:txBody>
        </p:sp>
        <p:sp>
          <p:nvSpPr>
            <p:cNvPr id="26314" name="Freeform 118"/>
            <p:cNvSpPr>
              <a:spLocks/>
            </p:cNvSpPr>
            <p:nvPr/>
          </p:nvSpPr>
          <p:spPr bwMode="auto">
            <a:xfrm>
              <a:off x="3368" y="1314"/>
              <a:ext cx="205" cy="214"/>
            </a:xfrm>
            <a:custGeom>
              <a:avLst/>
              <a:gdLst>
                <a:gd name="T0" fmla="*/ 19 w 615"/>
                <a:gd name="T1" fmla="*/ 65 h 643"/>
                <a:gd name="T2" fmla="*/ 0 w 615"/>
                <a:gd name="T3" fmla="*/ 65 h 643"/>
                <a:gd name="T4" fmla="*/ 102 w 615"/>
                <a:gd name="T5" fmla="*/ 0 h 643"/>
                <a:gd name="T6" fmla="*/ 205 w 615"/>
                <a:gd name="T7" fmla="*/ 65 h 643"/>
                <a:gd name="T8" fmla="*/ 196 w 615"/>
                <a:gd name="T9" fmla="*/ 65 h 643"/>
                <a:gd name="T10" fmla="*/ 186 w 615"/>
                <a:gd name="T11" fmla="*/ 65 h 643"/>
                <a:gd name="T12" fmla="*/ 186 w 615"/>
                <a:gd name="T13" fmla="*/ 205 h 643"/>
                <a:gd name="T14" fmla="*/ 19 w 615"/>
                <a:gd name="T15" fmla="*/ 205 h 643"/>
                <a:gd name="T16" fmla="*/ 19 w 615"/>
                <a:gd name="T17" fmla="*/ 65 h 643"/>
                <a:gd name="T18" fmla="*/ 186 w 615"/>
                <a:gd name="T19" fmla="*/ 65 h 643"/>
                <a:gd name="T20" fmla="*/ 196 w 615"/>
                <a:gd name="T21" fmla="*/ 65 h 643"/>
                <a:gd name="T22" fmla="*/ 196 w 615"/>
                <a:gd name="T23" fmla="*/ 214 h 643"/>
                <a:gd name="T24" fmla="*/ 19 w 615"/>
                <a:gd name="T25" fmla="*/ 214 h 643"/>
                <a:gd name="T26" fmla="*/ 19 w 615"/>
                <a:gd name="T27" fmla="*/ 205 h 643"/>
                <a:gd name="T28" fmla="*/ 19 w 615"/>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7"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6315" name="Rectangle 119"/>
            <p:cNvSpPr>
              <a:spLocks noChangeArrowheads="1"/>
            </p:cNvSpPr>
            <p:nvPr/>
          </p:nvSpPr>
          <p:spPr bwMode="auto">
            <a:xfrm>
              <a:off x="3387" y="1379"/>
              <a:ext cx="170" cy="139"/>
            </a:xfrm>
            <a:prstGeom prst="rect">
              <a:avLst/>
            </a:prstGeom>
            <a:solidFill>
              <a:srgbClr val="FFFF00"/>
            </a:solidFill>
            <a:ln w="0">
              <a:solidFill>
                <a:srgbClr val="000000"/>
              </a:solidFill>
              <a:miter lim="800000"/>
              <a:headEnd/>
              <a:tailEnd/>
            </a:ln>
          </p:spPr>
          <p:txBody>
            <a:bodyPr/>
            <a:lstStyle/>
            <a:p>
              <a:endParaRPr lang="ru-RU"/>
            </a:p>
          </p:txBody>
        </p:sp>
        <p:sp>
          <p:nvSpPr>
            <p:cNvPr id="26316" name="Rectangle 120"/>
            <p:cNvSpPr>
              <a:spLocks noChangeArrowheads="1"/>
            </p:cNvSpPr>
            <p:nvPr/>
          </p:nvSpPr>
          <p:spPr bwMode="auto">
            <a:xfrm>
              <a:off x="3414" y="1412"/>
              <a:ext cx="60" cy="106"/>
            </a:xfrm>
            <a:prstGeom prst="rect">
              <a:avLst/>
            </a:prstGeom>
            <a:solidFill>
              <a:srgbClr val="800000"/>
            </a:solidFill>
            <a:ln w="0">
              <a:solidFill>
                <a:srgbClr val="000040"/>
              </a:solidFill>
              <a:miter lim="800000"/>
              <a:headEnd/>
              <a:tailEnd/>
            </a:ln>
          </p:spPr>
          <p:txBody>
            <a:bodyPr/>
            <a:lstStyle/>
            <a:p>
              <a:endParaRPr lang="ru-RU"/>
            </a:p>
          </p:txBody>
        </p:sp>
        <p:sp>
          <p:nvSpPr>
            <p:cNvPr id="26317" name="Rectangle 121"/>
            <p:cNvSpPr>
              <a:spLocks noChangeArrowheads="1"/>
            </p:cNvSpPr>
            <p:nvPr/>
          </p:nvSpPr>
          <p:spPr bwMode="auto">
            <a:xfrm>
              <a:off x="3500" y="1410"/>
              <a:ext cx="40" cy="50"/>
            </a:xfrm>
            <a:prstGeom prst="rect">
              <a:avLst/>
            </a:prstGeom>
            <a:solidFill>
              <a:srgbClr val="80FFFF"/>
            </a:solidFill>
            <a:ln w="0">
              <a:solidFill>
                <a:srgbClr val="000040"/>
              </a:solidFill>
              <a:miter lim="800000"/>
              <a:headEnd/>
              <a:tailEnd/>
            </a:ln>
          </p:spPr>
          <p:txBody>
            <a:bodyPr/>
            <a:lstStyle/>
            <a:p>
              <a:endParaRPr lang="ru-RU"/>
            </a:p>
          </p:txBody>
        </p:sp>
        <p:sp>
          <p:nvSpPr>
            <p:cNvPr id="26318" name="Freeform 122"/>
            <p:cNvSpPr>
              <a:spLocks/>
            </p:cNvSpPr>
            <p:nvPr/>
          </p:nvSpPr>
          <p:spPr bwMode="auto">
            <a:xfrm>
              <a:off x="3458" y="1461"/>
              <a:ext cx="8" cy="10"/>
            </a:xfrm>
            <a:custGeom>
              <a:avLst/>
              <a:gdLst>
                <a:gd name="T0" fmla="*/ 8 w 23"/>
                <a:gd name="T1" fmla="*/ 5 h 30"/>
                <a:gd name="T2" fmla="*/ 8 w 23"/>
                <a:gd name="T3" fmla="*/ 4 h 30"/>
                <a:gd name="T4" fmla="*/ 7 w 23"/>
                <a:gd name="T5" fmla="*/ 3 h 30"/>
                <a:gd name="T6" fmla="*/ 7 w 23"/>
                <a:gd name="T7" fmla="*/ 2 h 30"/>
                <a:gd name="T8" fmla="*/ 7 w 23"/>
                <a:gd name="T9" fmla="*/ 2 h 30"/>
                <a:gd name="T10" fmla="*/ 6 w 23"/>
                <a:gd name="T11" fmla="*/ 1 h 30"/>
                <a:gd name="T12" fmla="*/ 6 w 23"/>
                <a:gd name="T13" fmla="*/ 1 h 30"/>
                <a:gd name="T14" fmla="*/ 5 w 23"/>
                <a:gd name="T15" fmla="*/ 0 h 30"/>
                <a:gd name="T16" fmla="*/ 4 w 23"/>
                <a:gd name="T17" fmla="*/ 0 h 30"/>
                <a:gd name="T18" fmla="*/ 3 w 23"/>
                <a:gd name="T19" fmla="*/ 0 h 30"/>
                <a:gd name="T20" fmla="*/ 3 w 23"/>
                <a:gd name="T21" fmla="*/ 0 h 30"/>
                <a:gd name="T22" fmla="*/ 2 w 23"/>
                <a:gd name="T23" fmla="*/ 1 h 30"/>
                <a:gd name="T24" fmla="*/ 1 w 23"/>
                <a:gd name="T25" fmla="*/ 1 h 30"/>
                <a:gd name="T26" fmla="*/ 1 w 23"/>
                <a:gd name="T27" fmla="*/ 2 h 30"/>
                <a:gd name="T28" fmla="*/ 0 w 23"/>
                <a:gd name="T29" fmla="*/ 2 h 30"/>
                <a:gd name="T30" fmla="*/ 0 w 23"/>
                <a:gd name="T31" fmla="*/ 3 h 30"/>
                <a:gd name="T32" fmla="*/ 0 w 23"/>
                <a:gd name="T33" fmla="*/ 4 h 30"/>
                <a:gd name="T34" fmla="*/ 0 w 23"/>
                <a:gd name="T35" fmla="*/ 5 h 30"/>
                <a:gd name="T36" fmla="*/ 0 w 23"/>
                <a:gd name="T37" fmla="*/ 6 h 30"/>
                <a:gd name="T38" fmla="*/ 0 w 23"/>
                <a:gd name="T39" fmla="*/ 6 h 30"/>
                <a:gd name="T40" fmla="*/ 0 w 23"/>
                <a:gd name="T41" fmla="*/ 7 h 30"/>
                <a:gd name="T42" fmla="*/ 0 w 23"/>
                <a:gd name="T43" fmla="*/ 8 h 30"/>
                <a:gd name="T44" fmla="*/ 1 w 23"/>
                <a:gd name="T45" fmla="*/ 9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7 w 23"/>
                <a:gd name="T63" fmla="*/ 9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9" y="5"/>
                  </a:lnTo>
                  <a:lnTo>
                    <a:pt x="19" y="4"/>
                  </a:lnTo>
                  <a:lnTo>
                    <a:pt x="17" y="3"/>
                  </a:lnTo>
                  <a:lnTo>
                    <a:pt x="16" y="2"/>
                  </a:lnTo>
                  <a:lnTo>
                    <a:pt x="15" y="0"/>
                  </a:lnTo>
                  <a:lnTo>
                    <a:pt x="14" y="0"/>
                  </a:lnTo>
                  <a:lnTo>
                    <a:pt x="13" y="0"/>
                  </a:lnTo>
                  <a:lnTo>
                    <a:pt x="12" y="0"/>
                  </a:lnTo>
                  <a:lnTo>
                    <a:pt x="11" y="0"/>
                  </a:lnTo>
                  <a:lnTo>
                    <a:pt x="10" y="0"/>
                  </a:lnTo>
                  <a:lnTo>
                    <a:pt x="9" y="0"/>
                  </a:lnTo>
                  <a:lnTo>
                    <a:pt x="8" y="0"/>
                  </a:lnTo>
                  <a:lnTo>
                    <a:pt x="7" y="2"/>
                  </a:lnTo>
                  <a:lnTo>
                    <a:pt x="5"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5" y="29"/>
                  </a:lnTo>
                  <a:lnTo>
                    <a:pt x="7" y="29"/>
                  </a:lnTo>
                  <a:lnTo>
                    <a:pt x="8" y="30"/>
                  </a:lnTo>
                  <a:lnTo>
                    <a:pt x="9" y="30"/>
                  </a:lnTo>
                  <a:lnTo>
                    <a:pt x="10" y="30"/>
                  </a:lnTo>
                  <a:lnTo>
                    <a:pt x="11" y="30"/>
                  </a:lnTo>
                  <a:lnTo>
                    <a:pt x="12" y="30"/>
                  </a:lnTo>
                  <a:lnTo>
                    <a:pt x="13" y="30"/>
                  </a:lnTo>
                  <a:lnTo>
                    <a:pt x="14" y="30"/>
                  </a:lnTo>
                  <a:lnTo>
                    <a:pt x="15" y="30"/>
                  </a:lnTo>
                  <a:lnTo>
                    <a:pt x="16" y="29"/>
                  </a:lnTo>
                  <a:lnTo>
                    <a:pt x="17" y="28"/>
                  </a:lnTo>
                  <a:lnTo>
                    <a:pt x="19" y="27"/>
                  </a:lnTo>
                  <a:lnTo>
                    <a:pt x="19" y="26"/>
                  </a:lnTo>
                  <a:lnTo>
                    <a:pt x="20" y="25"/>
                  </a:lnTo>
                  <a:lnTo>
                    <a:pt x="21" y="25"/>
                  </a:lnTo>
                  <a:lnTo>
                    <a:pt x="21" y="24"/>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6319" name="Line 123"/>
            <p:cNvSpPr>
              <a:spLocks noChangeShapeType="1"/>
            </p:cNvSpPr>
            <p:nvPr/>
          </p:nvSpPr>
          <p:spPr bwMode="auto">
            <a:xfrm>
              <a:off x="3519" y="1410"/>
              <a:ext cx="1" cy="50"/>
            </a:xfrm>
            <a:prstGeom prst="line">
              <a:avLst/>
            </a:prstGeom>
            <a:noFill/>
            <a:ln w="6350">
              <a:solidFill>
                <a:srgbClr val="000040"/>
              </a:solidFill>
              <a:round/>
              <a:headEnd/>
              <a:tailEnd/>
            </a:ln>
          </p:spPr>
          <p:txBody>
            <a:bodyPr/>
            <a:lstStyle/>
            <a:p>
              <a:endParaRPr lang="en-US"/>
            </a:p>
          </p:txBody>
        </p:sp>
        <p:sp>
          <p:nvSpPr>
            <p:cNvPr id="26320" name="Line 124"/>
            <p:cNvSpPr>
              <a:spLocks noChangeShapeType="1"/>
            </p:cNvSpPr>
            <p:nvPr/>
          </p:nvSpPr>
          <p:spPr bwMode="auto">
            <a:xfrm>
              <a:off x="3500" y="1434"/>
              <a:ext cx="39" cy="1"/>
            </a:xfrm>
            <a:prstGeom prst="line">
              <a:avLst/>
            </a:prstGeom>
            <a:noFill/>
            <a:ln w="6350">
              <a:solidFill>
                <a:srgbClr val="000040"/>
              </a:solidFill>
              <a:round/>
              <a:headEnd/>
              <a:tailEnd/>
            </a:ln>
          </p:spPr>
          <p:txBody>
            <a:bodyPr/>
            <a:lstStyle/>
            <a:p>
              <a:endParaRPr lang="en-US"/>
            </a:p>
          </p:txBody>
        </p:sp>
        <p:sp>
          <p:nvSpPr>
            <p:cNvPr id="26321" name="Freeform 125"/>
            <p:cNvSpPr>
              <a:spLocks/>
            </p:cNvSpPr>
            <p:nvPr/>
          </p:nvSpPr>
          <p:spPr bwMode="auto">
            <a:xfrm>
              <a:off x="2795" y="1282"/>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4 h 643"/>
                <a:gd name="T14" fmla="*/ 19 w 614"/>
                <a:gd name="T15" fmla="*/ 204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4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6322" name="Rectangle 126"/>
            <p:cNvSpPr>
              <a:spLocks noChangeArrowheads="1"/>
            </p:cNvSpPr>
            <p:nvPr/>
          </p:nvSpPr>
          <p:spPr bwMode="auto">
            <a:xfrm>
              <a:off x="2814" y="1347"/>
              <a:ext cx="169" cy="139"/>
            </a:xfrm>
            <a:prstGeom prst="rect">
              <a:avLst/>
            </a:prstGeom>
            <a:solidFill>
              <a:srgbClr val="FFFF00"/>
            </a:solidFill>
            <a:ln w="0">
              <a:solidFill>
                <a:srgbClr val="000000"/>
              </a:solidFill>
              <a:miter lim="800000"/>
              <a:headEnd/>
              <a:tailEnd/>
            </a:ln>
          </p:spPr>
          <p:txBody>
            <a:bodyPr/>
            <a:lstStyle/>
            <a:p>
              <a:endParaRPr lang="ru-RU"/>
            </a:p>
          </p:txBody>
        </p:sp>
        <p:sp>
          <p:nvSpPr>
            <p:cNvPr id="26323" name="Rectangle 127"/>
            <p:cNvSpPr>
              <a:spLocks noChangeArrowheads="1"/>
            </p:cNvSpPr>
            <p:nvPr/>
          </p:nvSpPr>
          <p:spPr bwMode="auto">
            <a:xfrm>
              <a:off x="2841" y="1380"/>
              <a:ext cx="59" cy="106"/>
            </a:xfrm>
            <a:prstGeom prst="rect">
              <a:avLst/>
            </a:prstGeom>
            <a:solidFill>
              <a:srgbClr val="800000"/>
            </a:solidFill>
            <a:ln w="0">
              <a:solidFill>
                <a:srgbClr val="000040"/>
              </a:solidFill>
              <a:miter lim="800000"/>
              <a:headEnd/>
              <a:tailEnd/>
            </a:ln>
          </p:spPr>
          <p:txBody>
            <a:bodyPr/>
            <a:lstStyle/>
            <a:p>
              <a:endParaRPr lang="ru-RU"/>
            </a:p>
          </p:txBody>
        </p:sp>
        <p:sp>
          <p:nvSpPr>
            <p:cNvPr id="26324" name="Rectangle 128"/>
            <p:cNvSpPr>
              <a:spLocks noChangeArrowheads="1"/>
            </p:cNvSpPr>
            <p:nvPr/>
          </p:nvSpPr>
          <p:spPr bwMode="auto">
            <a:xfrm>
              <a:off x="2926" y="1378"/>
              <a:ext cx="41" cy="50"/>
            </a:xfrm>
            <a:prstGeom prst="rect">
              <a:avLst/>
            </a:prstGeom>
            <a:solidFill>
              <a:srgbClr val="80FFFF"/>
            </a:solidFill>
            <a:ln w="0">
              <a:solidFill>
                <a:srgbClr val="000040"/>
              </a:solidFill>
              <a:miter lim="800000"/>
              <a:headEnd/>
              <a:tailEnd/>
            </a:ln>
          </p:spPr>
          <p:txBody>
            <a:bodyPr/>
            <a:lstStyle/>
            <a:p>
              <a:endParaRPr lang="ru-RU"/>
            </a:p>
          </p:txBody>
        </p:sp>
        <p:sp>
          <p:nvSpPr>
            <p:cNvPr id="26325" name="Freeform 129"/>
            <p:cNvSpPr>
              <a:spLocks/>
            </p:cNvSpPr>
            <p:nvPr/>
          </p:nvSpPr>
          <p:spPr bwMode="auto">
            <a:xfrm>
              <a:off x="2885" y="1429"/>
              <a:ext cx="7" cy="10"/>
            </a:xfrm>
            <a:custGeom>
              <a:avLst/>
              <a:gdLst>
                <a:gd name="T0" fmla="*/ 7 w 23"/>
                <a:gd name="T1" fmla="*/ 4 h 30"/>
                <a:gd name="T2" fmla="*/ 7 w 23"/>
                <a:gd name="T3" fmla="*/ 4 h 30"/>
                <a:gd name="T4" fmla="*/ 6 w 23"/>
                <a:gd name="T5" fmla="*/ 3 h 30"/>
                <a:gd name="T6" fmla="*/ 6 w 23"/>
                <a:gd name="T7" fmla="*/ 2 h 30"/>
                <a:gd name="T8" fmla="*/ 5 w 23"/>
                <a:gd name="T9" fmla="*/ 1 h 30"/>
                <a:gd name="T10" fmla="*/ 5 w 23"/>
                <a:gd name="T11" fmla="*/ 1 h 30"/>
                <a:gd name="T12" fmla="*/ 5 w 23"/>
                <a:gd name="T13" fmla="*/ 0 h 30"/>
                <a:gd name="T14" fmla="*/ 4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1 h 30"/>
                <a:gd name="T28" fmla="*/ 0 w 23"/>
                <a:gd name="T29" fmla="*/ 2 h 30"/>
                <a:gd name="T30" fmla="*/ 0 w 23"/>
                <a:gd name="T31" fmla="*/ 3 h 30"/>
                <a:gd name="T32" fmla="*/ 0 w 23"/>
                <a:gd name="T33" fmla="*/ 4 h 30"/>
                <a:gd name="T34" fmla="*/ 0 w 23"/>
                <a:gd name="T35" fmla="*/ 4 h 30"/>
                <a:gd name="T36" fmla="*/ 0 w 23"/>
                <a:gd name="T37" fmla="*/ 5 h 30"/>
                <a:gd name="T38" fmla="*/ 0 w 23"/>
                <a:gd name="T39" fmla="*/ 6 h 30"/>
                <a:gd name="T40" fmla="*/ 0 w 23"/>
                <a:gd name="T41" fmla="*/ 7 h 30"/>
                <a:gd name="T42" fmla="*/ 0 w 23"/>
                <a:gd name="T43" fmla="*/ 8 h 30"/>
                <a:gd name="T44" fmla="*/ 1 w 23"/>
                <a:gd name="T45" fmla="*/ 8 h 30"/>
                <a:gd name="T46" fmla="*/ 1 w 23"/>
                <a:gd name="T47" fmla="*/ 9 h 30"/>
                <a:gd name="T48" fmla="*/ 2 w 23"/>
                <a:gd name="T49" fmla="*/ 10 h 30"/>
                <a:gd name="T50" fmla="*/ 3 w 23"/>
                <a:gd name="T51" fmla="*/ 10 h 30"/>
                <a:gd name="T52" fmla="*/ 3 w 23"/>
                <a:gd name="T53" fmla="*/ 10 h 30"/>
                <a:gd name="T54" fmla="*/ 4 w 23"/>
                <a:gd name="T55" fmla="*/ 10 h 30"/>
                <a:gd name="T56" fmla="*/ 4 w 23"/>
                <a:gd name="T57" fmla="*/ 10 h 30"/>
                <a:gd name="T58" fmla="*/ 5 w 23"/>
                <a:gd name="T59" fmla="*/ 10 h 30"/>
                <a:gd name="T60" fmla="*/ 5 w 23"/>
                <a:gd name="T61" fmla="*/ 9 h 30"/>
                <a:gd name="T62" fmla="*/ 5 w 23"/>
                <a:gd name="T63" fmla="*/ 8 h 30"/>
                <a:gd name="T64" fmla="*/ 6 w 23"/>
                <a:gd name="T65" fmla="*/ 8 h 30"/>
                <a:gd name="T66" fmla="*/ 6 w 23"/>
                <a:gd name="T67" fmla="*/ 7 h 30"/>
                <a:gd name="T68" fmla="*/ 7 w 23"/>
                <a:gd name="T69" fmla="*/ 6 h 30"/>
                <a:gd name="T70" fmla="*/ 7 w 23"/>
                <a:gd name="T71" fmla="*/ 5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19" y="5"/>
                  </a:lnTo>
                  <a:lnTo>
                    <a:pt x="18" y="4"/>
                  </a:lnTo>
                  <a:lnTo>
                    <a:pt x="18" y="3"/>
                  </a:lnTo>
                  <a:lnTo>
                    <a:pt x="17" y="2"/>
                  </a:lnTo>
                  <a:lnTo>
                    <a:pt x="16" y="1"/>
                  </a:lnTo>
                  <a:lnTo>
                    <a:pt x="15" y="0"/>
                  </a:lnTo>
                  <a:lnTo>
                    <a:pt x="14" y="0"/>
                  </a:lnTo>
                  <a:lnTo>
                    <a:pt x="13" y="0"/>
                  </a:lnTo>
                  <a:lnTo>
                    <a:pt x="12" y="0"/>
                  </a:lnTo>
                  <a:lnTo>
                    <a:pt x="11" y="0"/>
                  </a:lnTo>
                  <a:lnTo>
                    <a:pt x="10" y="0"/>
                  </a:lnTo>
                  <a:lnTo>
                    <a:pt x="9" y="0"/>
                  </a:lnTo>
                  <a:lnTo>
                    <a:pt x="7" y="0"/>
                  </a:lnTo>
                  <a:lnTo>
                    <a:pt x="6" y="1"/>
                  </a:lnTo>
                  <a:lnTo>
                    <a:pt x="5" y="1"/>
                  </a:lnTo>
                  <a:lnTo>
                    <a:pt x="4" y="2"/>
                  </a:lnTo>
                  <a:lnTo>
                    <a:pt x="3" y="3"/>
                  </a:lnTo>
                  <a:lnTo>
                    <a:pt x="3" y="4"/>
                  </a:lnTo>
                  <a:lnTo>
                    <a:pt x="2" y="5"/>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3" y="25"/>
                  </a:lnTo>
                  <a:lnTo>
                    <a:pt x="3" y="26"/>
                  </a:lnTo>
                  <a:lnTo>
                    <a:pt x="4" y="27"/>
                  </a:lnTo>
                  <a:lnTo>
                    <a:pt x="5" y="29"/>
                  </a:lnTo>
                  <a:lnTo>
                    <a:pt x="6" y="29"/>
                  </a:lnTo>
                  <a:lnTo>
                    <a:pt x="7" y="30"/>
                  </a:lnTo>
                  <a:lnTo>
                    <a:pt x="9" y="30"/>
                  </a:lnTo>
                  <a:lnTo>
                    <a:pt x="10" y="30"/>
                  </a:lnTo>
                  <a:lnTo>
                    <a:pt x="11" y="30"/>
                  </a:lnTo>
                  <a:lnTo>
                    <a:pt x="12" y="30"/>
                  </a:lnTo>
                  <a:lnTo>
                    <a:pt x="13" y="30"/>
                  </a:lnTo>
                  <a:lnTo>
                    <a:pt x="14" y="30"/>
                  </a:lnTo>
                  <a:lnTo>
                    <a:pt x="15" y="30"/>
                  </a:lnTo>
                  <a:lnTo>
                    <a:pt x="16" y="29"/>
                  </a:lnTo>
                  <a:lnTo>
                    <a:pt x="17" y="27"/>
                  </a:lnTo>
                  <a:lnTo>
                    <a:pt x="18" y="26"/>
                  </a:lnTo>
                  <a:lnTo>
                    <a:pt x="18" y="25"/>
                  </a:lnTo>
                  <a:lnTo>
                    <a:pt x="19"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326" name="Line 130"/>
            <p:cNvSpPr>
              <a:spLocks noChangeShapeType="1"/>
            </p:cNvSpPr>
            <p:nvPr/>
          </p:nvSpPr>
          <p:spPr bwMode="auto">
            <a:xfrm>
              <a:off x="2946" y="1378"/>
              <a:ext cx="1" cy="50"/>
            </a:xfrm>
            <a:prstGeom prst="line">
              <a:avLst/>
            </a:prstGeom>
            <a:noFill/>
            <a:ln w="6350">
              <a:solidFill>
                <a:srgbClr val="000040"/>
              </a:solidFill>
              <a:round/>
              <a:headEnd/>
              <a:tailEnd/>
            </a:ln>
          </p:spPr>
          <p:txBody>
            <a:bodyPr/>
            <a:lstStyle/>
            <a:p>
              <a:endParaRPr lang="en-US"/>
            </a:p>
          </p:txBody>
        </p:sp>
        <p:sp>
          <p:nvSpPr>
            <p:cNvPr id="26327" name="Line 131"/>
            <p:cNvSpPr>
              <a:spLocks noChangeShapeType="1"/>
            </p:cNvSpPr>
            <p:nvPr/>
          </p:nvSpPr>
          <p:spPr bwMode="auto">
            <a:xfrm>
              <a:off x="2926" y="1402"/>
              <a:ext cx="40" cy="1"/>
            </a:xfrm>
            <a:prstGeom prst="line">
              <a:avLst/>
            </a:prstGeom>
            <a:noFill/>
            <a:ln w="6350">
              <a:solidFill>
                <a:srgbClr val="000040"/>
              </a:solidFill>
              <a:round/>
              <a:headEnd/>
              <a:tailEnd/>
            </a:ln>
          </p:spPr>
          <p:txBody>
            <a:bodyPr/>
            <a:lstStyle/>
            <a:p>
              <a:endParaRPr lang="en-US"/>
            </a:p>
          </p:txBody>
        </p:sp>
        <p:sp>
          <p:nvSpPr>
            <p:cNvPr id="26328" name="Freeform 132"/>
            <p:cNvSpPr>
              <a:spLocks/>
            </p:cNvSpPr>
            <p:nvPr/>
          </p:nvSpPr>
          <p:spPr bwMode="auto">
            <a:xfrm>
              <a:off x="2365" y="1950"/>
              <a:ext cx="205" cy="215"/>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5 h 643"/>
                <a:gd name="T14" fmla="*/ 19 w 614"/>
                <a:gd name="T15" fmla="*/ 205 h 643"/>
                <a:gd name="T16" fmla="*/ 19 w 614"/>
                <a:gd name="T17" fmla="*/ 65 h 643"/>
                <a:gd name="T18" fmla="*/ 186 w 614"/>
                <a:gd name="T19" fmla="*/ 65 h 643"/>
                <a:gd name="T20" fmla="*/ 196 w 614"/>
                <a:gd name="T21" fmla="*/ 65 h 643"/>
                <a:gd name="T22" fmla="*/ 196 w 614"/>
                <a:gd name="T23" fmla="*/ 215 h 643"/>
                <a:gd name="T24" fmla="*/ 19 w 614"/>
                <a:gd name="T25" fmla="*/ 215 h 643"/>
                <a:gd name="T26" fmla="*/ 19 w 614"/>
                <a:gd name="T27" fmla="*/ 205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6329" name="Rectangle 133"/>
            <p:cNvSpPr>
              <a:spLocks noChangeArrowheads="1"/>
            </p:cNvSpPr>
            <p:nvPr/>
          </p:nvSpPr>
          <p:spPr bwMode="auto">
            <a:xfrm>
              <a:off x="2384" y="2015"/>
              <a:ext cx="170" cy="140"/>
            </a:xfrm>
            <a:prstGeom prst="rect">
              <a:avLst/>
            </a:prstGeom>
            <a:solidFill>
              <a:srgbClr val="FFFF00"/>
            </a:solidFill>
            <a:ln w="0">
              <a:solidFill>
                <a:srgbClr val="000000"/>
              </a:solidFill>
              <a:miter lim="800000"/>
              <a:headEnd/>
              <a:tailEnd/>
            </a:ln>
          </p:spPr>
          <p:txBody>
            <a:bodyPr/>
            <a:lstStyle/>
            <a:p>
              <a:endParaRPr lang="ru-RU"/>
            </a:p>
          </p:txBody>
        </p:sp>
        <p:sp>
          <p:nvSpPr>
            <p:cNvPr id="26330" name="Rectangle 134"/>
            <p:cNvSpPr>
              <a:spLocks noChangeArrowheads="1"/>
            </p:cNvSpPr>
            <p:nvPr/>
          </p:nvSpPr>
          <p:spPr bwMode="auto">
            <a:xfrm>
              <a:off x="2411" y="2049"/>
              <a:ext cx="60" cy="105"/>
            </a:xfrm>
            <a:prstGeom prst="rect">
              <a:avLst/>
            </a:prstGeom>
            <a:solidFill>
              <a:srgbClr val="800000"/>
            </a:solidFill>
            <a:ln w="0">
              <a:solidFill>
                <a:srgbClr val="000040"/>
              </a:solidFill>
              <a:miter lim="800000"/>
              <a:headEnd/>
              <a:tailEnd/>
            </a:ln>
          </p:spPr>
          <p:txBody>
            <a:bodyPr/>
            <a:lstStyle/>
            <a:p>
              <a:endParaRPr lang="ru-RU"/>
            </a:p>
          </p:txBody>
        </p:sp>
        <p:sp>
          <p:nvSpPr>
            <p:cNvPr id="26331" name="Rectangle 135"/>
            <p:cNvSpPr>
              <a:spLocks noChangeArrowheads="1"/>
            </p:cNvSpPr>
            <p:nvPr/>
          </p:nvSpPr>
          <p:spPr bwMode="auto">
            <a:xfrm>
              <a:off x="2497" y="2046"/>
              <a:ext cx="40" cy="51"/>
            </a:xfrm>
            <a:prstGeom prst="rect">
              <a:avLst/>
            </a:prstGeom>
            <a:solidFill>
              <a:srgbClr val="80FFFF"/>
            </a:solidFill>
            <a:ln w="0">
              <a:solidFill>
                <a:srgbClr val="000040"/>
              </a:solidFill>
              <a:miter lim="800000"/>
              <a:headEnd/>
              <a:tailEnd/>
            </a:ln>
          </p:spPr>
          <p:txBody>
            <a:bodyPr/>
            <a:lstStyle/>
            <a:p>
              <a:endParaRPr lang="ru-RU"/>
            </a:p>
          </p:txBody>
        </p:sp>
        <p:sp>
          <p:nvSpPr>
            <p:cNvPr id="26332" name="Freeform 136"/>
            <p:cNvSpPr>
              <a:spLocks/>
            </p:cNvSpPr>
            <p:nvPr/>
          </p:nvSpPr>
          <p:spPr bwMode="auto">
            <a:xfrm>
              <a:off x="2455" y="2097"/>
              <a:ext cx="8" cy="10"/>
            </a:xfrm>
            <a:custGeom>
              <a:avLst/>
              <a:gdLst>
                <a:gd name="T0" fmla="*/ 8 w 23"/>
                <a:gd name="T1" fmla="*/ 4 h 30"/>
                <a:gd name="T2" fmla="*/ 8 w 23"/>
                <a:gd name="T3" fmla="*/ 4 h 30"/>
                <a:gd name="T4" fmla="*/ 7 w 23"/>
                <a:gd name="T5" fmla="*/ 3 h 30"/>
                <a:gd name="T6" fmla="*/ 7 w 23"/>
                <a:gd name="T7" fmla="*/ 2 h 30"/>
                <a:gd name="T8" fmla="*/ 6 w 23"/>
                <a:gd name="T9" fmla="*/ 1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1 h 30"/>
                <a:gd name="T28" fmla="*/ 0 w 23"/>
                <a:gd name="T29" fmla="*/ 2 h 30"/>
                <a:gd name="T30" fmla="*/ 0 w 23"/>
                <a:gd name="T31" fmla="*/ 3 h 30"/>
                <a:gd name="T32" fmla="*/ 0 w 23"/>
                <a:gd name="T33" fmla="*/ 4 h 30"/>
                <a:gd name="T34" fmla="*/ 0 w 23"/>
                <a:gd name="T35" fmla="*/ 4 h 30"/>
                <a:gd name="T36" fmla="*/ 0 w 23"/>
                <a:gd name="T37" fmla="*/ 5 h 30"/>
                <a:gd name="T38" fmla="*/ 0 w 23"/>
                <a:gd name="T39" fmla="*/ 6 h 30"/>
                <a:gd name="T40" fmla="*/ 0 w 23"/>
                <a:gd name="T41" fmla="*/ 7 h 30"/>
                <a:gd name="T42" fmla="*/ 0 w 23"/>
                <a:gd name="T43" fmla="*/ 8 h 30"/>
                <a:gd name="T44" fmla="*/ 1 w 23"/>
                <a:gd name="T45" fmla="*/ 8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6 w 23"/>
                <a:gd name="T63" fmla="*/ 8 h 30"/>
                <a:gd name="T64" fmla="*/ 7 w 23"/>
                <a:gd name="T65" fmla="*/ 8 h 30"/>
                <a:gd name="T66" fmla="*/ 7 w 23"/>
                <a:gd name="T67" fmla="*/ 7 h 30"/>
                <a:gd name="T68" fmla="*/ 8 w 23"/>
                <a:gd name="T69" fmla="*/ 6 h 30"/>
                <a:gd name="T70" fmla="*/ 8 w 23"/>
                <a:gd name="T71" fmla="*/ 5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19" y="6"/>
                  </a:lnTo>
                  <a:lnTo>
                    <a:pt x="18" y="4"/>
                  </a:lnTo>
                  <a:lnTo>
                    <a:pt x="18" y="3"/>
                  </a:lnTo>
                  <a:lnTo>
                    <a:pt x="17" y="2"/>
                  </a:lnTo>
                  <a:lnTo>
                    <a:pt x="16" y="1"/>
                  </a:lnTo>
                  <a:lnTo>
                    <a:pt x="15" y="0"/>
                  </a:lnTo>
                  <a:lnTo>
                    <a:pt x="14" y="0"/>
                  </a:lnTo>
                  <a:lnTo>
                    <a:pt x="13" y="0"/>
                  </a:lnTo>
                  <a:lnTo>
                    <a:pt x="12" y="0"/>
                  </a:lnTo>
                  <a:lnTo>
                    <a:pt x="11" y="0"/>
                  </a:lnTo>
                  <a:lnTo>
                    <a:pt x="10" y="0"/>
                  </a:lnTo>
                  <a:lnTo>
                    <a:pt x="8" y="0"/>
                  </a:lnTo>
                  <a:lnTo>
                    <a:pt x="7" y="0"/>
                  </a:lnTo>
                  <a:lnTo>
                    <a:pt x="6"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3" y="25"/>
                  </a:lnTo>
                  <a:lnTo>
                    <a:pt x="3" y="26"/>
                  </a:lnTo>
                  <a:lnTo>
                    <a:pt x="4" y="27"/>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7"/>
                  </a:lnTo>
                  <a:lnTo>
                    <a:pt x="18" y="26"/>
                  </a:lnTo>
                  <a:lnTo>
                    <a:pt x="18" y="25"/>
                  </a:lnTo>
                  <a:lnTo>
                    <a:pt x="19"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333" name="Line 137"/>
            <p:cNvSpPr>
              <a:spLocks noChangeShapeType="1"/>
            </p:cNvSpPr>
            <p:nvPr/>
          </p:nvSpPr>
          <p:spPr bwMode="auto">
            <a:xfrm>
              <a:off x="2516" y="2046"/>
              <a:ext cx="1" cy="51"/>
            </a:xfrm>
            <a:prstGeom prst="line">
              <a:avLst/>
            </a:prstGeom>
            <a:noFill/>
            <a:ln w="6350">
              <a:solidFill>
                <a:srgbClr val="000040"/>
              </a:solidFill>
              <a:round/>
              <a:headEnd/>
              <a:tailEnd/>
            </a:ln>
          </p:spPr>
          <p:txBody>
            <a:bodyPr/>
            <a:lstStyle/>
            <a:p>
              <a:endParaRPr lang="en-US"/>
            </a:p>
          </p:txBody>
        </p:sp>
        <p:sp>
          <p:nvSpPr>
            <p:cNvPr id="26334" name="Line 138"/>
            <p:cNvSpPr>
              <a:spLocks noChangeShapeType="1"/>
            </p:cNvSpPr>
            <p:nvPr/>
          </p:nvSpPr>
          <p:spPr bwMode="auto">
            <a:xfrm>
              <a:off x="2497" y="2070"/>
              <a:ext cx="39" cy="1"/>
            </a:xfrm>
            <a:prstGeom prst="line">
              <a:avLst/>
            </a:prstGeom>
            <a:noFill/>
            <a:ln w="6350">
              <a:solidFill>
                <a:srgbClr val="000040"/>
              </a:solidFill>
              <a:round/>
              <a:headEnd/>
              <a:tailEnd/>
            </a:ln>
          </p:spPr>
          <p:txBody>
            <a:bodyPr/>
            <a:lstStyle/>
            <a:p>
              <a:endParaRPr lang="en-US"/>
            </a:p>
          </p:txBody>
        </p:sp>
        <p:sp>
          <p:nvSpPr>
            <p:cNvPr id="26335" name="Freeform 139"/>
            <p:cNvSpPr>
              <a:spLocks/>
            </p:cNvSpPr>
            <p:nvPr/>
          </p:nvSpPr>
          <p:spPr bwMode="auto">
            <a:xfrm>
              <a:off x="2604" y="1720"/>
              <a:ext cx="205" cy="214"/>
            </a:xfrm>
            <a:custGeom>
              <a:avLst/>
              <a:gdLst>
                <a:gd name="T0" fmla="*/ 19 w 615"/>
                <a:gd name="T1" fmla="*/ 65 h 644"/>
                <a:gd name="T2" fmla="*/ 0 w 615"/>
                <a:gd name="T3" fmla="*/ 65 h 644"/>
                <a:gd name="T4" fmla="*/ 102 w 615"/>
                <a:gd name="T5" fmla="*/ 0 h 644"/>
                <a:gd name="T6" fmla="*/ 205 w 615"/>
                <a:gd name="T7" fmla="*/ 65 h 644"/>
                <a:gd name="T8" fmla="*/ 196 w 615"/>
                <a:gd name="T9" fmla="*/ 65 h 644"/>
                <a:gd name="T10" fmla="*/ 186 w 615"/>
                <a:gd name="T11" fmla="*/ 65 h 644"/>
                <a:gd name="T12" fmla="*/ 186 w 615"/>
                <a:gd name="T13" fmla="*/ 204 h 644"/>
                <a:gd name="T14" fmla="*/ 19 w 615"/>
                <a:gd name="T15" fmla="*/ 204 h 644"/>
                <a:gd name="T16" fmla="*/ 19 w 615"/>
                <a:gd name="T17" fmla="*/ 65 h 644"/>
                <a:gd name="T18" fmla="*/ 186 w 615"/>
                <a:gd name="T19" fmla="*/ 65 h 644"/>
                <a:gd name="T20" fmla="*/ 196 w 615"/>
                <a:gd name="T21" fmla="*/ 65 h 644"/>
                <a:gd name="T22" fmla="*/ 196 w 615"/>
                <a:gd name="T23" fmla="*/ 214 h 644"/>
                <a:gd name="T24" fmla="*/ 19 w 615"/>
                <a:gd name="T25" fmla="*/ 214 h 644"/>
                <a:gd name="T26" fmla="*/ 19 w 615"/>
                <a:gd name="T27" fmla="*/ 204 h 644"/>
                <a:gd name="T28" fmla="*/ 19 w 615"/>
                <a:gd name="T29" fmla="*/ 65 h 6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4"/>
                <a:gd name="T47" fmla="*/ 615 w 615"/>
                <a:gd name="T48" fmla="*/ 644 h 6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4">
                  <a:moveTo>
                    <a:pt x="56" y="196"/>
                  </a:moveTo>
                  <a:lnTo>
                    <a:pt x="0" y="196"/>
                  </a:lnTo>
                  <a:lnTo>
                    <a:pt x="307" y="0"/>
                  </a:lnTo>
                  <a:lnTo>
                    <a:pt x="615" y="196"/>
                  </a:lnTo>
                  <a:lnTo>
                    <a:pt x="587" y="196"/>
                  </a:lnTo>
                  <a:lnTo>
                    <a:pt x="559" y="196"/>
                  </a:lnTo>
                  <a:lnTo>
                    <a:pt x="559" y="615"/>
                  </a:lnTo>
                  <a:lnTo>
                    <a:pt x="56" y="615"/>
                  </a:lnTo>
                  <a:lnTo>
                    <a:pt x="56" y="196"/>
                  </a:lnTo>
                  <a:lnTo>
                    <a:pt x="559" y="196"/>
                  </a:lnTo>
                  <a:lnTo>
                    <a:pt x="587" y="196"/>
                  </a:lnTo>
                  <a:lnTo>
                    <a:pt x="587" y="644"/>
                  </a:lnTo>
                  <a:lnTo>
                    <a:pt x="56" y="644"/>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6336" name="Rectangle 140"/>
            <p:cNvSpPr>
              <a:spLocks noChangeArrowheads="1"/>
            </p:cNvSpPr>
            <p:nvPr/>
          </p:nvSpPr>
          <p:spPr bwMode="auto">
            <a:xfrm>
              <a:off x="2623" y="1785"/>
              <a:ext cx="169" cy="139"/>
            </a:xfrm>
            <a:prstGeom prst="rect">
              <a:avLst/>
            </a:prstGeom>
            <a:solidFill>
              <a:srgbClr val="FFFF00"/>
            </a:solidFill>
            <a:ln w="0">
              <a:solidFill>
                <a:srgbClr val="000000"/>
              </a:solidFill>
              <a:miter lim="800000"/>
              <a:headEnd/>
              <a:tailEnd/>
            </a:ln>
          </p:spPr>
          <p:txBody>
            <a:bodyPr/>
            <a:lstStyle/>
            <a:p>
              <a:endParaRPr lang="ru-RU"/>
            </a:p>
          </p:txBody>
        </p:sp>
        <p:sp>
          <p:nvSpPr>
            <p:cNvPr id="26337" name="Rectangle 141"/>
            <p:cNvSpPr>
              <a:spLocks noChangeArrowheads="1"/>
            </p:cNvSpPr>
            <p:nvPr/>
          </p:nvSpPr>
          <p:spPr bwMode="auto">
            <a:xfrm>
              <a:off x="2650" y="1818"/>
              <a:ext cx="59" cy="106"/>
            </a:xfrm>
            <a:prstGeom prst="rect">
              <a:avLst/>
            </a:prstGeom>
            <a:solidFill>
              <a:srgbClr val="800000"/>
            </a:solidFill>
            <a:ln w="0">
              <a:solidFill>
                <a:srgbClr val="000040"/>
              </a:solidFill>
              <a:miter lim="800000"/>
              <a:headEnd/>
              <a:tailEnd/>
            </a:ln>
          </p:spPr>
          <p:txBody>
            <a:bodyPr/>
            <a:lstStyle/>
            <a:p>
              <a:endParaRPr lang="ru-RU"/>
            </a:p>
          </p:txBody>
        </p:sp>
        <p:sp>
          <p:nvSpPr>
            <p:cNvPr id="26338" name="Rectangle 142"/>
            <p:cNvSpPr>
              <a:spLocks noChangeArrowheads="1"/>
            </p:cNvSpPr>
            <p:nvPr/>
          </p:nvSpPr>
          <p:spPr bwMode="auto">
            <a:xfrm>
              <a:off x="2735" y="1816"/>
              <a:ext cx="41" cy="50"/>
            </a:xfrm>
            <a:prstGeom prst="rect">
              <a:avLst/>
            </a:prstGeom>
            <a:solidFill>
              <a:srgbClr val="80FFFF"/>
            </a:solidFill>
            <a:ln w="0">
              <a:solidFill>
                <a:srgbClr val="000040"/>
              </a:solidFill>
              <a:miter lim="800000"/>
              <a:headEnd/>
              <a:tailEnd/>
            </a:ln>
          </p:spPr>
          <p:txBody>
            <a:bodyPr/>
            <a:lstStyle/>
            <a:p>
              <a:endParaRPr lang="ru-RU"/>
            </a:p>
          </p:txBody>
        </p:sp>
        <p:sp>
          <p:nvSpPr>
            <p:cNvPr id="26339" name="Freeform 143"/>
            <p:cNvSpPr>
              <a:spLocks/>
            </p:cNvSpPr>
            <p:nvPr/>
          </p:nvSpPr>
          <p:spPr bwMode="auto">
            <a:xfrm>
              <a:off x="2694" y="1867"/>
              <a:ext cx="7" cy="10"/>
            </a:xfrm>
            <a:custGeom>
              <a:avLst/>
              <a:gdLst>
                <a:gd name="T0" fmla="*/ 7 w 23"/>
                <a:gd name="T1" fmla="*/ 4 h 29"/>
                <a:gd name="T2" fmla="*/ 7 w 23"/>
                <a:gd name="T3" fmla="*/ 4 h 29"/>
                <a:gd name="T4" fmla="*/ 6 w 23"/>
                <a:gd name="T5" fmla="*/ 3 h 29"/>
                <a:gd name="T6" fmla="*/ 6 w 23"/>
                <a:gd name="T7" fmla="*/ 2 h 29"/>
                <a:gd name="T8" fmla="*/ 6 w 23"/>
                <a:gd name="T9" fmla="*/ 1 h 29"/>
                <a:gd name="T10" fmla="*/ 5 w 23"/>
                <a:gd name="T11" fmla="*/ 1 h 29"/>
                <a:gd name="T12" fmla="*/ 5 w 23"/>
                <a:gd name="T13" fmla="*/ 0 h 29"/>
                <a:gd name="T14" fmla="*/ 4 w 23"/>
                <a:gd name="T15" fmla="*/ 0 h 29"/>
                <a:gd name="T16" fmla="*/ 4 w 23"/>
                <a:gd name="T17" fmla="*/ 0 h 29"/>
                <a:gd name="T18" fmla="*/ 3 w 23"/>
                <a:gd name="T19" fmla="*/ 0 h 29"/>
                <a:gd name="T20" fmla="*/ 3 w 23"/>
                <a:gd name="T21" fmla="*/ 0 h 29"/>
                <a:gd name="T22" fmla="*/ 2 w 23"/>
                <a:gd name="T23" fmla="*/ 0 h 29"/>
                <a:gd name="T24" fmla="*/ 1 w 23"/>
                <a:gd name="T25" fmla="*/ 1 h 29"/>
                <a:gd name="T26" fmla="*/ 1 w 23"/>
                <a:gd name="T27" fmla="*/ 1 h 29"/>
                <a:gd name="T28" fmla="*/ 0 w 23"/>
                <a:gd name="T29" fmla="*/ 2 h 29"/>
                <a:gd name="T30" fmla="*/ 0 w 23"/>
                <a:gd name="T31" fmla="*/ 3 h 29"/>
                <a:gd name="T32" fmla="*/ 0 w 23"/>
                <a:gd name="T33" fmla="*/ 4 h 29"/>
                <a:gd name="T34" fmla="*/ 0 w 23"/>
                <a:gd name="T35" fmla="*/ 4 h 29"/>
                <a:gd name="T36" fmla="*/ 0 w 23"/>
                <a:gd name="T37" fmla="*/ 6 h 29"/>
                <a:gd name="T38" fmla="*/ 0 w 23"/>
                <a:gd name="T39" fmla="*/ 6 h 29"/>
                <a:gd name="T40" fmla="*/ 0 w 23"/>
                <a:gd name="T41" fmla="*/ 8 h 29"/>
                <a:gd name="T42" fmla="*/ 0 w 23"/>
                <a:gd name="T43" fmla="*/ 8 h 29"/>
                <a:gd name="T44" fmla="*/ 1 w 23"/>
                <a:gd name="T45" fmla="*/ 9 h 29"/>
                <a:gd name="T46" fmla="*/ 1 w 23"/>
                <a:gd name="T47" fmla="*/ 9 h 29"/>
                <a:gd name="T48" fmla="*/ 2 w 23"/>
                <a:gd name="T49" fmla="*/ 10 h 29"/>
                <a:gd name="T50" fmla="*/ 3 w 23"/>
                <a:gd name="T51" fmla="*/ 10 h 29"/>
                <a:gd name="T52" fmla="*/ 3 w 23"/>
                <a:gd name="T53" fmla="*/ 10 h 29"/>
                <a:gd name="T54" fmla="*/ 4 w 23"/>
                <a:gd name="T55" fmla="*/ 10 h 29"/>
                <a:gd name="T56" fmla="*/ 4 w 23"/>
                <a:gd name="T57" fmla="*/ 10 h 29"/>
                <a:gd name="T58" fmla="*/ 5 w 23"/>
                <a:gd name="T59" fmla="*/ 10 h 29"/>
                <a:gd name="T60" fmla="*/ 5 w 23"/>
                <a:gd name="T61" fmla="*/ 9 h 29"/>
                <a:gd name="T62" fmla="*/ 6 w 23"/>
                <a:gd name="T63" fmla="*/ 9 h 29"/>
                <a:gd name="T64" fmla="*/ 6 w 23"/>
                <a:gd name="T65" fmla="*/ 8 h 29"/>
                <a:gd name="T66" fmla="*/ 6 w 23"/>
                <a:gd name="T67" fmla="*/ 8 h 29"/>
                <a:gd name="T68" fmla="*/ 7 w 23"/>
                <a:gd name="T69" fmla="*/ 6 h 29"/>
                <a:gd name="T70" fmla="*/ 7 w 23"/>
                <a:gd name="T71" fmla="*/ 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8"/>
                  </a:lnTo>
                  <a:lnTo>
                    <a:pt x="21" y="7"/>
                  </a:lnTo>
                  <a:lnTo>
                    <a:pt x="21" y="6"/>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6"/>
                  </a:lnTo>
                  <a:lnTo>
                    <a:pt x="1" y="7"/>
                  </a:lnTo>
                  <a:lnTo>
                    <a:pt x="1" y="8"/>
                  </a:lnTo>
                  <a:lnTo>
                    <a:pt x="0" y="10"/>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6" y="28"/>
                  </a:lnTo>
                  <a:lnTo>
                    <a:pt x="7" y="28"/>
                  </a:lnTo>
                  <a:lnTo>
                    <a:pt x="8" y="29"/>
                  </a:lnTo>
                  <a:lnTo>
                    <a:pt x="9" y="29"/>
                  </a:lnTo>
                  <a:lnTo>
                    <a:pt x="10" y="29"/>
                  </a:lnTo>
                  <a:lnTo>
                    <a:pt x="11" y="29"/>
                  </a:lnTo>
                  <a:lnTo>
                    <a:pt x="12" y="29"/>
                  </a:lnTo>
                  <a:lnTo>
                    <a:pt x="13" y="29"/>
                  </a:lnTo>
                  <a:lnTo>
                    <a:pt x="14" y="29"/>
                  </a:lnTo>
                  <a:lnTo>
                    <a:pt x="15" y="29"/>
                  </a:lnTo>
                  <a:lnTo>
                    <a:pt x="17" y="28"/>
                  </a:lnTo>
                  <a:lnTo>
                    <a:pt x="18"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340" name="Line 144"/>
            <p:cNvSpPr>
              <a:spLocks noChangeShapeType="1"/>
            </p:cNvSpPr>
            <p:nvPr/>
          </p:nvSpPr>
          <p:spPr bwMode="auto">
            <a:xfrm>
              <a:off x="2755" y="1816"/>
              <a:ext cx="1" cy="50"/>
            </a:xfrm>
            <a:prstGeom prst="line">
              <a:avLst/>
            </a:prstGeom>
            <a:noFill/>
            <a:ln w="6350">
              <a:solidFill>
                <a:srgbClr val="000040"/>
              </a:solidFill>
              <a:round/>
              <a:headEnd/>
              <a:tailEnd/>
            </a:ln>
          </p:spPr>
          <p:txBody>
            <a:bodyPr/>
            <a:lstStyle/>
            <a:p>
              <a:endParaRPr lang="en-US"/>
            </a:p>
          </p:txBody>
        </p:sp>
        <p:sp>
          <p:nvSpPr>
            <p:cNvPr id="26341" name="Line 145"/>
            <p:cNvSpPr>
              <a:spLocks noChangeShapeType="1"/>
            </p:cNvSpPr>
            <p:nvPr/>
          </p:nvSpPr>
          <p:spPr bwMode="auto">
            <a:xfrm>
              <a:off x="2735" y="1840"/>
              <a:ext cx="40" cy="1"/>
            </a:xfrm>
            <a:prstGeom prst="line">
              <a:avLst/>
            </a:prstGeom>
            <a:noFill/>
            <a:ln w="6350">
              <a:solidFill>
                <a:srgbClr val="000040"/>
              </a:solidFill>
              <a:round/>
              <a:headEnd/>
              <a:tailEnd/>
            </a:ln>
          </p:spPr>
          <p:txBody>
            <a:bodyPr/>
            <a:lstStyle/>
            <a:p>
              <a:endParaRPr lang="en-US"/>
            </a:p>
          </p:txBody>
        </p:sp>
        <p:sp>
          <p:nvSpPr>
            <p:cNvPr id="26342" name="Freeform 146"/>
            <p:cNvSpPr>
              <a:spLocks/>
            </p:cNvSpPr>
            <p:nvPr/>
          </p:nvSpPr>
          <p:spPr bwMode="auto">
            <a:xfrm>
              <a:off x="2103" y="1807"/>
              <a:ext cx="205" cy="215"/>
            </a:xfrm>
            <a:custGeom>
              <a:avLst/>
              <a:gdLst>
                <a:gd name="T0" fmla="*/ 19 w 615"/>
                <a:gd name="T1" fmla="*/ 65 h 643"/>
                <a:gd name="T2" fmla="*/ 0 w 615"/>
                <a:gd name="T3" fmla="*/ 65 h 643"/>
                <a:gd name="T4" fmla="*/ 102 w 615"/>
                <a:gd name="T5" fmla="*/ 0 h 643"/>
                <a:gd name="T6" fmla="*/ 205 w 615"/>
                <a:gd name="T7" fmla="*/ 65 h 643"/>
                <a:gd name="T8" fmla="*/ 196 w 615"/>
                <a:gd name="T9" fmla="*/ 65 h 643"/>
                <a:gd name="T10" fmla="*/ 186 w 615"/>
                <a:gd name="T11" fmla="*/ 65 h 643"/>
                <a:gd name="T12" fmla="*/ 186 w 615"/>
                <a:gd name="T13" fmla="*/ 205 h 643"/>
                <a:gd name="T14" fmla="*/ 19 w 615"/>
                <a:gd name="T15" fmla="*/ 205 h 643"/>
                <a:gd name="T16" fmla="*/ 19 w 615"/>
                <a:gd name="T17" fmla="*/ 65 h 643"/>
                <a:gd name="T18" fmla="*/ 186 w 615"/>
                <a:gd name="T19" fmla="*/ 65 h 643"/>
                <a:gd name="T20" fmla="*/ 196 w 615"/>
                <a:gd name="T21" fmla="*/ 65 h 643"/>
                <a:gd name="T22" fmla="*/ 196 w 615"/>
                <a:gd name="T23" fmla="*/ 215 h 643"/>
                <a:gd name="T24" fmla="*/ 19 w 615"/>
                <a:gd name="T25" fmla="*/ 215 h 643"/>
                <a:gd name="T26" fmla="*/ 19 w 615"/>
                <a:gd name="T27" fmla="*/ 205 h 643"/>
                <a:gd name="T28" fmla="*/ 19 w 615"/>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6343" name="Rectangle 147"/>
            <p:cNvSpPr>
              <a:spLocks noChangeArrowheads="1"/>
            </p:cNvSpPr>
            <p:nvPr/>
          </p:nvSpPr>
          <p:spPr bwMode="auto">
            <a:xfrm>
              <a:off x="2122" y="1872"/>
              <a:ext cx="169" cy="140"/>
            </a:xfrm>
            <a:prstGeom prst="rect">
              <a:avLst/>
            </a:prstGeom>
            <a:solidFill>
              <a:srgbClr val="FFFF00"/>
            </a:solidFill>
            <a:ln w="0">
              <a:solidFill>
                <a:srgbClr val="000000"/>
              </a:solidFill>
              <a:miter lim="800000"/>
              <a:headEnd/>
              <a:tailEnd/>
            </a:ln>
          </p:spPr>
          <p:txBody>
            <a:bodyPr/>
            <a:lstStyle/>
            <a:p>
              <a:endParaRPr lang="ru-RU"/>
            </a:p>
          </p:txBody>
        </p:sp>
        <p:sp>
          <p:nvSpPr>
            <p:cNvPr id="26344" name="Rectangle 148"/>
            <p:cNvSpPr>
              <a:spLocks noChangeArrowheads="1"/>
            </p:cNvSpPr>
            <p:nvPr/>
          </p:nvSpPr>
          <p:spPr bwMode="auto">
            <a:xfrm>
              <a:off x="2149" y="1906"/>
              <a:ext cx="59" cy="105"/>
            </a:xfrm>
            <a:prstGeom prst="rect">
              <a:avLst/>
            </a:prstGeom>
            <a:solidFill>
              <a:srgbClr val="800000"/>
            </a:solidFill>
            <a:ln w="0">
              <a:solidFill>
                <a:srgbClr val="000040"/>
              </a:solidFill>
              <a:miter lim="800000"/>
              <a:headEnd/>
              <a:tailEnd/>
            </a:ln>
          </p:spPr>
          <p:txBody>
            <a:bodyPr/>
            <a:lstStyle/>
            <a:p>
              <a:endParaRPr lang="ru-RU"/>
            </a:p>
          </p:txBody>
        </p:sp>
        <p:sp>
          <p:nvSpPr>
            <p:cNvPr id="26345" name="Rectangle 149"/>
            <p:cNvSpPr>
              <a:spLocks noChangeArrowheads="1"/>
            </p:cNvSpPr>
            <p:nvPr/>
          </p:nvSpPr>
          <p:spPr bwMode="auto">
            <a:xfrm>
              <a:off x="2234" y="1903"/>
              <a:ext cx="41" cy="51"/>
            </a:xfrm>
            <a:prstGeom prst="rect">
              <a:avLst/>
            </a:prstGeom>
            <a:solidFill>
              <a:srgbClr val="80FFFF"/>
            </a:solidFill>
            <a:ln w="0">
              <a:solidFill>
                <a:srgbClr val="000040"/>
              </a:solidFill>
              <a:miter lim="800000"/>
              <a:headEnd/>
              <a:tailEnd/>
            </a:ln>
          </p:spPr>
          <p:txBody>
            <a:bodyPr/>
            <a:lstStyle/>
            <a:p>
              <a:endParaRPr lang="ru-RU"/>
            </a:p>
          </p:txBody>
        </p:sp>
        <p:sp>
          <p:nvSpPr>
            <p:cNvPr id="26346" name="Freeform 150"/>
            <p:cNvSpPr>
              <a:spLocks/>
            </p:cNvSpPr>
            <p:nvPr/>
          </p:nvSpPr>
          <p:spPr bwMode="auto">
            <a:xfrm>
              <a:off x="2193" y="1954"/>
              <a:ext cx="7" cy="10"/>
            </a:xfrm>
            <a:custGeom>
              <a:avLst/>
              <a:gdLst>
                <a:gd name="T0" fmla="*/ 7 w 23"/>
                <a:gd name="T1" fmla="*/ 4 h 30"/>
                <a:gd name="T2" fmla="*/ 7 w 23"/>
                <a:gd name="T3" fmla="*/ 4 h 30"/>
                <a:gd name="T4" fmla="*/ 6 w 23"/>
                <a:gd name="T5" fmla="*/ 3 h 30"/>
                <a:gd name="T6" fmla="*/ 6 w 23"/>
                <a:gd name="T7" fmla="*/ 2 h 30"/>
                <a:gd name="T8" fmla="*/ 6 w 23"/>
                <a:gd name="T9" fmla="*/ 1 h 30"/>
                <a:gd name="T10" fmla="*/ 5 w 23"/>
                <a:gd name="T11" fmla="*/ 1 h 30"/>
                <a:gd name="T12" fmla="*/ 5 w 23"/>
                <a:gd name="T13" fmla="*/ 0 h 30"/>
                <a:gd name="T14" fmla="*/ 4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1 h 30"/>
                <a:gd name="T28" fmla="*/ 0 w 23"/>
                <a:gd name="T29" fmla="*/ 2 h 30"/>
                <a:gd name="T30" fmla="*/ 0 w 23"/>
                <a:gd name="T31" fmla="*/ 3 h 30"/>
                <a:gd name="T32" fmla="*/ 0 w 23"/>
                <a:gd name="T33" fmla="*/ 4 h 30"/>
                <a:gd name="T34" fmla="*/ 0 w 23"/>
                <a:gd name="T35" fmla="*/ 4 h 30"/>
                <a:gd name="T36" fmla="*/ 0 w 23"/>
                <a:gd name="T37" fmla="*/ 5 h 30"/>
                <a:gd name="T38" fmla="*/ 0 w 23"/>
                <a:gd name="T39" fmla="*/ 6 h 30"/>
                <a:gd name="T40" fmla="*/ 0 w 23"/>
                <a:gd name="T41" fmla="*/ 7 h 30"/>
                <a:gd name="T42" fmla="*/ 0 w 23"/>
                <a:gd name="T43" fmla="*/ 8 h 30"/>
                <a:gd name="T44" fmla="*/ 1 w 23"/>
                <a:gd name="T45" fmla="*/ 8 h 30"/>
                <a:gd name="T46" fmla="*/ 1 w 23"/>
                <a:gd name="T47" fmla="*/ 9 h 30"/>
                <a:gd name="T48" fmla="*/ 2 w 23"/>
                <a:gd name="T49" fmla="*/ 9 h 30"/>
                <a:gd name="T50" fmla="*/ 3 w 23"/>
                <a:gd name="T51" fmla="*/ 10 h 30"/>
                <a:gd name="T52" fmla="*/ 3 w 23"/>
                <a:gd name="T53" fmla="*/ 10 h 30"/>
                <a:gd name="T54" fmla="*/ 4 w 23"/>
                <a:gd name="T55" fmla="*/ 10 h 30"/>
                <a:gd name="T56" fmla="*/ 4 w 23"/>
                <a:gd name="T57" fmla="*/ 10 h 30"/>
                <a:gd name="T58" fmla="*/ 5 w 23"/>
                <a:gd name="T59" fmla="*/ 9 h 30"/>
                <a:gd name="T60" fmla="*/ 5 w 23"/>
                <a:gd name="T61" fmla="*/ 9 h 30"/>
                <a:gd name="T62" fmla="*/ 6 w 23"/>
                <a:gd name="T63" fmla="*/ 8 h 30"/>
                <a:gd name="T64" fmla="*/ 6 w 23"/>
                <a:gd name="T65" fmla="*/ 8 h 30"/>
                <a:gd name="T66" fmla="*/ 6 w 23"/>
                <a:gd name="T67" fmla="*/ 7 h 30"/>
                <a:gd name="T68" fmla="*/ 7 w 23"/>
                <a:gd name="T69" fmla="*/ 6 h 30"/>
                <a:gd name="T70" fmla="*/ 7 w 23"/>
                <a:gd name="T71" fmla="*/ 5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7"/>
                  </a:lnTo>
                  <a:lnTo>
                    <a:pt x="1" y="8"/>
                  </a:lnTo>
                  <a:lnTo>
                    <a:pt x="1" y="9"/>
                  </a:lnTo>
                  <a:lnTo>
                    <a:pt x="0" y="10"/>
                  </a:lnTo>
                  <a:lnTo>
                    <a:pt x="0" y="11"/>
                  </a:lnTo>
                  <a:lnTo>
                    <a:pt x="0" y="12"/>
                  </a:lnTo>
                  <a:lnTo>
                    <a:pt x="0" y="13"/>
                  </a:lnTo>
                  <a:lnTo>
                    <a:pt x="0" y="14"/>
                  </a:lnTo>
                  <a:lnTo>
                    <a:pt x="0" y="16"/>
                  </a:lnTo>
                  <a:lnTo>
                    <a:pt x="0" y="17"/>
                  </a:lnTo>
                  <a:lnTo>
                    <a:pt x="0" y="19"/>
                  </a:lnTo>
                  <a:lnTo>
                    <a:pt x="0" y="20"/>
                  </a:lnTo>
                  <a:lnTo>
                    <a:pt x="1" y="22"/>
                  </a:lnTo>
                  <a:lnTo>
                    <a:pt x="1" y="23"/>
                  </a:lnTo>
                  <a:lnTo>
                    <a:pt x="1" y="24"/>
                  </a:lnTo>
                  <a:lnTo>
                    <a:pt x="2" y="24"/>
                  </a:lnTo>
                  <a:lnTo>
                    <a:pt x="3" y="25"/>
                  </a:lnTo>
                  <a:lnTo>
                    <a:pt x="3" y="26"/>
                  </a:lnTo>
                  <a:lnTo>
                    <a:pt x="4" y="27"/>
                  </a:lnTo>
                  <a:lnTo>
                    <a:pt x="6" y="28"/>
                  </a:lnTo>
                  <a:lnTo>
                    <a:pt x="7" y="28"/>
                  </a:lnTo>
                  <a:lnTo>
                    <a:pt x="8" y="30"/>
                  </a:lnTo>
                  <a:lnTo>
                    <a:pt x="9" y="30"/>
                  </a:lnTo>
                  <a:lnTo>
                    <a:pt x="10" y="30"/>
                  </a:lnTo>
                  <a:lnTo>
                    <a:pt x="11" y="30"/>
                  </a:lnTo>
                  <a:lnTo>
                    <a:pt x="12" y="30"/>
                  </a:lnTo>
                  <a:lnTo>
                    <a:pt x="13" y="30"/>
                  </a:lnTo>
                  <a:lnTo>
                    <a:pt x="14" y="30"/>
                  </a:lnTo>
                  <a:lnTo>
                    <a:pt x="15" y="30"/>
                  </a:lnTo>
                  <a:lnTo>
                    <a:pt x="17" y="28"/>
                  </a:lnTo>
                  <a:lnTo>
                    <a:pt x="18" y="27"/>
                  </a:lnTo>
                  <a:lnTo>
                    <a:pt x="19" y="26"/>
                  </a:lnTo>
                  <a:lnTo>
                    <a:pt x="19" y="25"/>
                  </a:lnTo>
                  <a:lnTo>
                    <a:pt x="20" y="24"/>
                  </a:lnTo>
                  <a:lnTo>
                    <a:pt x="21" y="24"/>
                  </a:lnTo>
                  <a:lnTo>
                    <a:pt x="21" y="23"/>
                  </a:lnTo>
                  <a:lnTo>
                    <a:pt x="21" y="22"/>
                  </a:lnTo>
                  <a:lnTo>
                    <a:pt x="22" y="20"/>
                  </a:lnTo>
                  <a:lnTo>
                    <a:pt x="23" y="19"/>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347" name="Line 151"/>
            <p:cNvSpPr>
              <a:spLocks noChangeShapeType="1"/>
            </p:cNvSpPr>
            <p:nvPr/>
          </p:nvSpPr>
          <p:spPr bwMode="auto">
            <a:xfrm>
              <a:off x="2254" y="1903"/>
              <a:ext cx="1" cy="51"/>
            </a:xfrm>
            <a:prstGeom prst="line">
              <a:avLst/>
            </a:prstGeom>
            <a:noFill/>
            <a:ln w="6350">
              <a:solidFill>
                <a:srgbClr val="000040"/>
              </a:solidFill>
              <a:round/>
              <a:headEnd/>
              <a:tailEnd/>
            </a:ln>
          </p:spPr>
          <p:txBody>
            <a:bodyPr/>
            <a:lstStyle/>
            <a:p>
              <a:endParaRPr lang="en-US"/>
            </a:p>
          </p:txBody>
        </p:sp>
        <p:sp>
          <p:nvSpPr>
            <p:cNvPr id="26348" name="Line 152"/>
            <p:cNvSpPr>
              <a:spLocks noChangeShapeType="1"/>
            </p:cNvSpPr>
            <p:nvPr/>
          </p:nvSpPr>
          <p:spPr bwMode="auto">
            <a:xfrm>
              <a:off x="2234" y="1927"/>
              <a:ext cx="40" cy="1"/>
            </a:xfrm>
            <a:prstGeom prst="line">
              <a:avLst/>
            </a:prstGeom>
            <a:noFill/>
            <a:ln w="6350">
              <a:solidFill>
                <a:srgbClr val="000040"/>
              </a:solidFill>
              <a:round/>
              <a:headEnd/>
              <a:tailEnd/>
            </a:ln>
          </p:spPr>
          <p:txBody>
            <a:bodyPr/>
            <a:lstStyle/>
            <a:p>
              <a:endParaRPr lang="en-US"/>
            </a:p>
          </p:txBody>
        </p:sp>
        <p:sp>
          <p:nvSpPr>
            <p:cNvPr id="26349" name="Freeform 153"/>
            <p:cNvSpPr>
              <a:spLocks/>
            </p:cNvSpPr>
            <p:nvPr/>
          </p:nvSpPr>
          <p:spPr bwMode="auto">
            <a:xfrm>
              <a:off x="2341" y="1608"/>
              <a:ext cx="205" cy="215"/>
            </a:xfrm>
            <a:custGeom>
              <a:avLst/>
              <a:gdLst>
                <a:gd name="T0" fmla="*/ 19 w 615"/>
                <a:gd name="T1" fmla="*/ 65 h 643"/>
                <a:gd name="T2" fmla="*/ 0 w 615"/>
                <a:gd name="T3" fmla="*/ 65 h 643"/>
                <a:gd name="T4" fmla="*/ 103 w 615"/>
                <a:gd name="T5" fmla="*/ 0 h 643"/>
                <a:gd name="T6" fmla="*/ 205 w 615"/>
                <a:gd name="T7" fmla="*/ 65 h 643"/>
                <a:gd name="T8" fmla="*/ 196 w 615"/>
                <a:gd name="T9" fmla="*/ 65 h 643"/>
                <a:gd name="T10" fmla="*/ 186 w 615"/>
                <a:gd name="T11" fmla="*/ 65 h 643"/>
                <a:gd name="T12" fmla="*/ 186 w 615"/>
                <a:gd name="T13" fmla="*/ 205 h 643"/>
                <a:gd name="T14" fmla="*/ 19 w 615"/>
                <a:gd name="T15" fmla="*/ 205 h 643"/>
                <a:gd name="T16" fmla="*/ 19 w 615"/>
                <a:gd name="T17" fmla="*/ 65 h 643"/>
                <a:gd name="T18" fmla="*/ 186 w 615"/>
                <a:gd name="T19" fmla="*/ 65 h 643"/>
                <a:gd name="T20" fmla="*/ 196 w 615"/>
                <a:gd name="T21" fmla="*/ 65 h 643"/>
                <a:gd name="T22" fmla="*/ 196 w 615"/>
                <a:gd name="T23" fmla="*/ 215 h 643"/>
                <a:gd name="T24" fmla="*/ 19 w 615"/>
                <a:gd name="T25" fmla="*/ 215 h 643"/>
                <a:gd name="T26" fmla="*/ 19 w 615"/>
                <a:gd name="T27" fmla="*/ 205 h 643"/>
                <a:gd name="T28" fmla="*/ 19 w 615"/>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6350" name="Rectangle 154"/>
            <p:cNvSpPr>
              <a:spLocks noChangeArrowheads="1"/>
            </p:cNvSpPr>
            <p:nvPr/>
          </p:nvSpPr>
          <p:spPr bwMode="auto">
            <a:xfrm>
              <a:off x="2360" y="1673"/>
              <a:ext cx="169" cy="140"/>
            </a:xfrm>
            <a:prstGeom prst="rect">
              <a:avLst/>
            </a:prstGeom>
            <a:solidFill>
              <a:srgbClr val="FFFF00"/>
            </a:solidFill>
            <a:ln w="0">
              <a:solidFill>
                <a:srgbClr val="000000"/>
              </a:solidFill>
              <a:miter lim="800000"/>
              <a:headEnd/>
              <a:tailEnd/>
            </a:ln>
          </p:spPr>
          <p:txBody>
            <a:bodyPr/>
            <a:lstStyle/>
            <a:p>
              <a:endParaRPr lang="ru-RU"/>
            </a:p>
          </p:txBody>
        </p:sp>
        <p:sp>
          <p:nvSpPr>
            <p:cNvPr id="26351" name="Rectangle 155"/>
            <p:cNvSpPr>
              <a:spLocks noChangeArrowheads="1"/>
            </p:cNvSpPr>
            <p:nvPr/>
          </p:nvSpPr>
          <p:spPr bwMode="auto">
            <a:xfrm>
              <a:off x="2387" y="1707"/>
              <a:ext cx="59" cy="105"/>
            </a:xfrm>
            <a:prstGeom prst="rect">
              <a:avLst/>
            </a:prstGeom>
            <a:solidFill>
              <a:srgbClr val="800000"/>
            </a:solidFill>
            <a:ln w="0">
              <a:solidFill>
                <a:srgbClr val="000040"/>
              </a:solidFill>
              <a:miter lim="800000"/>
              <a:headEnd/>
              <a:tailEnd/>
            </a:ln>
          </p:spPr>
          <p:txBody>
            <a:bodyPr/>
            <a:lstStyle/>
            <a:p>
              <a:endParaRPr lang="ru-RU"/>
            </a:p>
          </p:txBody>
        </p:sp>
        <p:sp>
          <p:nvSpPr>
            <p:cNvPr id="26352" name="Rectangle 156"/>
            <p:cNvSpPr>
              <a:spLocks noChangeArrowheads="1"/>
            </p:cNvSpPr>
            <p:nvPr/>
          </p:nvSpPr>
          <p:spPr bwMode="auto">
            <a:xfrm>
              <a:off x="2472" y="1704"/>
              <a:ext cx="41" cy="51"/>
            </a:xfrm>
            <a:prstGeom prst="rect">
              <a:avLst/>
            </a:prstGeom>
            <a:solidFill>
              <a:srgbClr val="80FFFF"/>
            </a:solidFill>
            <a:ln w="0">
              <a:solidFill>
                <a:srgbClr val="000040"/>
              </a:solidFill>
              <a:miter lim="800000"/>
              <a:headEnd/>
              <a:tailEnd/>
            </a:ln>
          </p:spPr>
          <p:txBody>
            <a:bodyPr/>
            <a:lstStyle/>
            <a:p>
              <a:endParaRPr lang="ru-RU"/>
            </a:p>
          </p:txBody>
        </p:sp>
        <p:sp>
          <p:nvSpPr>
            <p:cNvPr id="26353" name="Freeform 157"/>
            <p:cNvSpPr>
              <a:spLocks/>
            </p:cNvSpPr>
            <p:nvPr/>
          </p:nvSpPr>
          <p:spPr bwMode="auto">
            <a:xfrm>
              <a:off x="2431" y="1755"/>
              <a:ext cx="7" cy="10"/>
            </a:xfrm>
            <a:custGeom>
              <a:avLst/>
              <a:gdLst>
                <a:gd name="T0" fmla="*/ 7 w 23"/>
                <a:gd name="T1" fmla="*/ 4 h 30"/>
                <a:gd name="T2" fmla="*/ 7 w 23"/>
                <a:gd name="T3" fmla="*/ 4 h 30"/>
                <a:gd name="T4" fmla="*/ 6 w 23"/>
                <a:gd name="T5" fmla="*/ 3 h 30"/>
                <a:gd name="T6" fmla="*/ 6 w 23"/>
                <a:gd name="T7" fmla="*/ 2 h 30"/>
                <a:gd name="T8" fmla="*/ 6 w 23"/>
                <a:gd name="T9" fmla="*/ 1 h 30"/>
                <a:gd name="T10" fmla="*/ 5 w 23"/>
                <a:gd name="T11" fmla="*/ 1 h 30"/>
                <a:gd name="T12" fmla="*/ 5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2 w 23"/>
                <a:gd name="T25" fmla="*/ 1 h 30"/>
                <a:gd name="T26" fmla="*/ 1 w 23"/>
                <a:gd name="T27" fmla="*/ 1 h 30"/>
                <a:gd name="T28" fmla="*/ 0 w 23"/>
                <a:gd name="T29" fmla="*/ 2 h 30"/>
                <a:gd name="T30" fmla="*/ 0 w 23"/>
                <a:gd name="T31" fmla="*/ 3 h 30"/>
                <a:gd name="T32" fmla="*/ 0 w 23"/>
                <a:gd name="T33" fmla="*/ 4 h 30"/>
                <a:gd name="T34" fmla="*/ 0 w 23"/>
                <a:gd name="T35" fmla="*/ 4 h 30"/>
                <a:gd name="T36" fmla="*/ 0 w 23"/>
                <a:gd name="T37" fmla="*/ 5 h 30"/>
                <a:gd name="T38" fmla="*/ 0 w 23"/>
                <a:gd name="T39" fmla="*/ 6 h 30"/>
                <a:gd name="T40" fmla="*/ 0 w 23"/>
                <a:gd name="T41" fmla="*/ 7 h 30"/>
                <a:gd name="T42" fmla="*/ 0 w 23"/>
                <a:gd name="T43" fmla="*/ 8 h 30"/>
                <a:gd name="T44" fmla="*/ 1 w 23"/>
                <a:gd name="T45" fmla="*/ 8 h 30"/>
                <a:gd name="T46" fmla="*/ 2 w 23"/>
                <a:gd name="T47" fmla="*/ 9 h 30"/>
                <a:gd name="T48" fmla="*/ 2 w 23"/>
                <a:gd name="T49" fmla="*/ 9 h 30"/>
                <a:gd name="T50" fmla="*/ 3 w 23"/>
                <a:gd name="T51" fmla="*/ 10 h 30"/>
                <a:gd name="T52" fmla="*/ 3 w 23"/>
                <a:gd name="T53" fmla="*/ 10 h 30"/>
                <a:gd name="T54" fmla="*/ 4 w 23"/>
                <a:gd name="T55" fmla="*/ 10 h 30"/>
                <a:gd name="T56" fmla="*/ 5 w 23"/>
                <a:gd name="T57" fmla="*/ 10 h 30"/>
                <a:gd name="T58" fmla="*/ 5 w 23"/>
                <a:gd name="T59" fmla="*/ 9 h 30"/>
                <a:gd name="T60" fmla="*/ 5 w 23"/>
                <a:gd name="T61" fmla="*/ 9 h 30"/>
                <a:gd name="T62" fmla="*/ 6 w 23"/>
                <a:gd name="T63" fmla="*/ 8 h 30"/>
                <a:gd name="T64" fmla="*/ 6 w 23"/>
                <a:gd name="T65" fmla="*/ 8 h 30"/>
                <a:gd name="T66" fmla="*/ 6 w 23"/>
                <a:gd name="T67" fmla="*/ 7 h 30"/>
                <a:gd name="T68" fmla="*/ 7 w 23"/>
                <a:gd name="T69" fmla="*/ 6 h 30"/>
                <a:gd name="T70" fmla="*/ 7 w 23"/>
                <a:gd name="T71" fmla="*/ 5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6"/>
                  </a:lnTo>
                  <a:lnTo>
                    <a:pt x="20" y="5"/>
                  </a:lnTo>
                  <a:lnTo>
                    <a:pt x="19" y="4"/>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4"/>
                  </a:lnTo>
                  <a:lnTo>
                    <a:pt x="2" y="5"/>
                  </a:lnTo>
                  <a:lnTo>
                    <a:pt x="1" y="6"/>
                  </a:lnTo>
                  <a:lnTo>
                    <a:pt x="1" y="8"/>
                  </a:lnTo>
                  <a:lnTo>
                    <a:pt x="1" y="9"/>
                  </a:lnTo>
                  <a:lnTo>
                    <a:pt x="0" y="10"/>
                  </a:lnTo>
                  <a:lnTo>
                    <a:pt x="0" y="11"/>
                  </a:lnTo>
                  <a:lnTo>
                    <a:pt x="0" y="12"/>
                  </a:lnTo>
                  <a:lnTo>
                    <a:pt x="0" y="13"/>
                  </a:lnTo>
                  <a:lnTo>
                    <a:pt x="0" y="14"/>
                  </a:lnTo>
                  <a:lnTo>
                    <a:pt x="0" y="16"/>
                  </a:lnTo>
                  <a:lnTo>
                    <a:pt x="0" y="17"/>
                  </a:lnTo>
                  <a:lnTo>
                    <a:pt x="0" y="19"/>
                  </a:lnTo>
                  <a:lnTo>
                    <a:pt x="0" y="20"/>
                  </a:lnTo>
                  <a:lnTo>
                    <a:pt x="1" y="22"/>
                  </a:lnTo>
                  <a:lnTo>
                    <a:pt x="1" y="23"/>
                  </a:lnTo>
                  <a:lnTo>
                    <a:pt x="1" y="24"/>
                  </a:lnTo>
                  <a:lnTo>
                    <a:pt x="2" y="24"/>
                  </a:lnTo>
                  <a:lnTo>
                    <a:pt x="4" y="25"/>
                  </a:lnTo>
                  <a:lnTo>
                    <a:pt x="4" y="26"/>
                  </a:lnTo>
                  <a:lnTo>
                    <a:pt x="5" y="27"/>
                  </a:lnTo>
                  <a:lnTo>
                    <a:pt x="6" y="28"/>
                  </a:lnTo>
                  <a:lnTo>
                    <a:pt x="7" y="28"/>
                  </a:lnTo>
                  <a:lnTo>
                    <a:pt x="8" y="30"/>
                  </a:lnTo>
                  <a:lnTo>
                    <a:pt x="9" y="30"/>
                  </a:lnTo>
                  <a:lnTo>
                    <a:pt x="10" y="30"/>
                  </a:lnTo>
                  <a:lnTo>
                    <a:pt x="11" y="30"/>
                  </a:lnTo>
                  <a:lnTo>
                    <a:pt x="12" y="30"/>
                  </a:lnTo>
                  <a:lnTo>
                    <a:pt x="13" y="30"/>
                  </a:lnTo>
                  <a:lnTo>
                    <a:pt x="15" y="30"/>
                  </a:lnTo>
                  <a:lnTo>
                    <a:pt x="16" y="30"/>
                  </a:lnTo>
                  <a:lnTo>
                    <a:pt x="17" y="28"/>
                  </a:lnTo>
                  <a:lnTo>
                    <a:pt x="18" y="27"/>
                  </a:lnTo>
                  <a:lnTo>
                    <a:pt x="19" y="26"/>
                  </a:lnTo>
                  <a:lnTo>
                    <a:pt x="19" y="25"/>
                  </a:lnTo>
                  <a:lnTo>
                    <a:pt x="20" y="24"/>
                  </a:lnTo>
                  <a:lnTo>
                    <a:pt x="21" y="24"/>
                  </a:lnTo>
                  <a:lnTo>
                    <a:pt x="21" y="23"/>
                  </a:lnTo>
                  <a:lnTo>
                    <a:pt x="21" y="22"/>
                  </a:lnTo>
                  <a:lnTo>
                    <a:pt x="22" y="20"/>
                  </a:lnTo>
                  <a:lnTo>
                    <a:pt x="23" y="19"/>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354" name="Line 158"/>
            <p:cNvSpPr>
              <a:spLocks noChangeShapeType="1"/>
            </p:cNvSpPr>
            <p:nvPr/>
          </p:nvSpPr>
          <p:spPr bwMode="auto">
            <a:xfrm>
              <a:off x="2492" y="1704"/>
              <a:ext cx="1" cy="51"/>
            </a:xfrm>
            <a:prstGeom prst="line">
              <a:avLst/>
            </a:prstGeom>
            <a:noFill/>
            <a:ln w="6350">
              <a:solidFill>
                <a:srgbClr val="000040"/>
              </a:solidFill>
              <a:round/>
              <a:headEnd/>
              <a:tailEnd/>
            </a:ln>
          </p:spPr>
          <p:txBody>
            <a:bodyPr/>
            <a:lstStyle/>
            <a:p>
              <a:endParaRPr lang="en-US"/>
            </a:p>
          </p:txBody>
        </p:sp>
        <p:sp>
          <p:nvSpPr>
            <p:cNvPr id="26355" name="Line 159"/>
            <p:cNvSpPr>
              <a:spLocks noChangeShapeType="1"/>
            </p:cNvSpPr>
            <p:nvPr/>
          </p:nvSpPr>
          <p:spPr bwMode="auto">
            <a:xfrm>
              <a:off x="2472" y="1728"/>
              <a:ext cx="40" cy="1"/>
            </a:xfrm>
            <a:prstGeom prst="line">
              <a:avLst/>
            </a:prstGeom>
            <a:noFill/>
            <a:ln w="6350">
              <a:solidFill>
                <a:srgbClr val="000040"/>
              </a:solidFill>
              <a:round/>
              <a:headEnd/>
              <a:tailEnd/>
            </a:ln>
          </p:spPr>
          <p:txBody>
            <a:bodyPr/>
            <a:lstStyle/>
            <a:p>
              <a:endParaRPr lang="en-US"/>
            </a:p>
          </p:txBody>
        </p:sp>
        <p:sp>
          <p:nvSpPr>
            <p:cNvPr id="26356" name="Freeform 160"/>
            <p:cNvSpPr>
              <a:spLocks/>
            </p:cNvSpPr>
            <p:nvPr/>
          </p:nvSpPr>
          <p:spPr bwMode="auto">
            <a:xfrm>
              <a:off x="1943" y="1553"/>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4 h 643"/>
                <a:gd name="T14" fmla="*/ 19 w 614"/>
                <a:gd name="T15" fmla="*/ 204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4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6357" name="Rectangle 161"/>
            <p:cNvSpPr>
              <a:spLocks noChangeArrowheads="1"/>
            </p:cNvSpPr>
            <p:nvPr/>
          </p:nvSpPr>
          <p:spPr bwMode="auto">
            <a:xfrm>
              <a:off x="1962" y="1618"/>
              <a:ext cx="170" cy="139"/>
            </a:xfrm>
            <a:prstGeom prst="rect">
              <a:avLst/>
            </a:prstGeom>
            <a:solidFill>
              <a:srgbClr val="FFFF00"/>
            </a:solidFill>
            <a:ln w="0">
              <a:solidFill>
                <a:srgbClr val="000000"/>
              </a:solidFill>
              <a:miter lim="800000"/>
              <a:headEnd/>
              <a:tailEnd/>
            </a:ln>
          </p:spPr>
          <p:txBody>
            <a:bodyPr/>
            <a:lstStyle/>
            <a:p>
              <a:endParaRPr lang="ru-RU"/>
            </a:p>
          </p:txBody>
        </p:sp>
        <p:sp>
          <p:nvSpPr>
            <p:cNvPr id="26358" name="Rectangle 162"/>
            <p:cNvSpPr>
              <a:spLocks noChangeArrowheads="1"/>
            </p:cNvSpPr>
            <p:nvPr/>
          </p:nvSpPr>
          <p:spPr bwMode="auto">
            <a:xfrm>
              <a:off x="1989" y="1651"/>
              <a:ext cx="60" cy="105"/>
            </a:xfrm>
            <a:prstGeom prst="rect">
              <a:avLst/>
            </a:prstGeom>
            <a:solidFill>
              <a:srgbClr val="800000"/>
            </a:solidFill>
            <a:ln w="0">
              <a:solidFill>
                <a:srgbClr val="000040"/>
              </a:solidFill>
              <a:miter lim="800000"/>
              <a:headEnd/>
              <a:tailEnd/>
            </a:ln>
          </p:spPr>
          <p:txBody>
            <a:bodyPr/>
            <a:lstStyle/>
            <a:p>
              <a:endParaRPr lang="ru-RU"/>
            </a:p>
          </p:txBody>
        </p:sp>
        <p:sp>
          <p:nvSpPr>
            <p:cNvPr id="26359" name="Rectangle 163"/>
            <p:cNvSpPr>
              <a:spLocks noChangeArrowheads="1"/>
            </p:cNvSpPr>
            <p:nvPr/>
          </p:nvSpPr>
          <p:spPr bwMode="auto">
            <a:xfrm>
              <a:off x="2075" y="1648"/>
              <a:ext cx="40" cy="51"/>
            </a:xfrm>
            <a:prstGeom prst="rect">
              <a:avLst/>
            </a:prstGeom>
            <a:solidFill>
              <a:srgbClr val="80FFFF"/>
            </a:solidFill>
            <a:ln w="0">
              <a:solidFill>
                <a:srgbClr val="000040"/>
              </a:solidFill>
              <a:miter lim="800000"/>
              <a:headEnd/>
              <a:tailEnd/>
            </a:ln>
          </p:spPr>
          <p:txBody>
            <a:bodyPr/>
            <a:lstStyle/>
            <a:p>
              <a:endParaRPr lang="ru-RU"/>
            </a:p>
          </p:txBody>
        </p:sp>
        <p:sp>
          <p:nvSpPr>
            <p:cNvPr id="26360" name="Freeform 164"/>
            <p:cNvSpPr>
              <a:spLocks/>
            </p:cNvSpPr>
            <p:nvPr/>
          </p:nvSpPr>
          <p:spPr bwMode="auto">
            <a:xfrm>
              <a:off x="2033" y="1700"/>
              <a:ext cx="8" cy="10"/>
            </a:xfrm>
            <a:custGeom>
              <a:avLst/>
              <a:gdLst>
                <a:gd name="T0" fmla="*/ 8 w 23"/>
                <a:gd name="T1" fmla="*/ 4 h 30"/>
                <a:gd name="T2" fmla="*/ 8 w 23"/>
                <a:gd name="T3" fmla="*/ 4 h 30"/>
                <a:gd name="T4" fmla="*/ 7 w 23"/>
                <a:gd name="T5" fmla="*/ 3 h 30"/>
                <a:gd name="T6" fmla="*/ 7 w 23"/>
                <a:gd name="T7" fmla="*/ 2 h 30"/>
                <a:gd name="T8" fmla="*/ 6 w 23"/>
                <a:gd name="T9" fmla="*/ 1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1 h 30"/>
                <a:gd name="T28" fmla="*/ 0 w 23"/>
                <a:gd name="T29" fmla="*/ 2 h 30"/>
                <a:gd name="T30" fmla="*/ 0 w 23"/>
                <a:gd name="T31" fmla="*/ 3 h 30"/>
                <a:gd name="T32" fmla="*/ 0 w 23"/>
                <a:gd name="T33" fmla="*/ 4 h 30"/>
                <a:gd name="T34" fmla="*/ 0 w 23"/>
                <a:gd name="T35" fmla="*/ 4 h 30"/>
                <a:gd name="T36" fmla="*/ 0 w 23"/>
                <a:gd name="T37" fmla="*/ 6 h 30"/>
                <a:gd name="T38" fmla="*/ 0 w 23"/>
                <a:gd name="T39" fmla="*/ 6 h 30"/>
                <a:gd name="T40" fmla="*/ 0 w 23"/>
                <a:gd name="T41" fmla="*/ 7 h 30"/>
                <a:gd name="T42" fmla="*/ 0 w 23"/>
                <a:gd name="T43" fmla="*/ 8 h 30"/>
                <a:gd name="T44" fmla="*/ 1 w 23"/>
                <a:gd name="T45" fmla="*/ 8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6 w 23"/>
                <a:gd name="T63" fmla="*/ 8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0" y="9"/>
                  </a:lnTo>
                  <a:lnTo>
                    <a:pt x="20" y="8"/>
                  </a:lnTo>
                  <a:lnTo>
                    <a:pt x="20" y="7"/>
                  </a:lnTo>
                  <a:lnTo>
                    <a:pt x="19" y="6"/>
                  </a:lnTo>
                  <a:lnTo>
                    <a:pt x="18" y="4"/>
                  </a:lnTo>
                  <a:lnTo>
                    <a:pt x="18" y="3"/>
                  </a:lnTo>
                  <a:lnTo>
                    <a:pt x="17" y="2"/>
                  </a:lnTo>
                  <a:lnTo>
                    <a:pt x="16" y="1"/>
                  </a:lnTo>
                  <a:lnTo>
                    <a:pt x="15" y="0"/>
                  </a:lnTo>
                  <a:lnTo>
                    <a:pt x="14" y="0"/>
                  </a:lnTo>
                  <a:lnTo>
                    <a:pt x="13" y="0"/>
                  </a:lnTo>
                  <a:lnTo>
                    <a:pt x="12" y="0"/>
                  </a:lnTo>
                  <a:lnTo>
                    <a:pt x="11" y="0"/>
                  </a:lnTo>
                  <a:lnTo>
                    <a:pt x="10" y="0"/>
                  </a:lnTo>
                  <a:lnTo>
                    <a:pt x="8" y="0"/>
                  </a:lnTo>
                  <a:lnTo>
                    <a:pt x="7" y="0"/>
                  </a:lnTo>
                  <a:lnTo>
                    <a:pt x="6"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6"/>
                  </a:lnTo>
                  <a:lnTo>
                    <a:pt x="18" y="25"/>
                  </a:lnTo>
                  <a:lnTo>
                    <a:pt x="19" y="24"/>
                  </a:lnTo>
                  <a:lnTo>
                    <a:pt x="20" y="24"/>
                  </a:lnTo>
                  <a:lnTo>
                    <a:pt x="20" y="23"/>
                  </a:lnTo>
                  <a:lnTo>
                    <a:pt x="20"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6361" name="Line 165"/>
            <p:cNvSpPr>
              <a:spLocks noChangeShapeType="1"/>
            </p:cNvSpPr>
            <p:nvPr/>
          </p:nvSpPr>
          <p:spPr bwMode="auto">
            <a:xfrm>
              <a:off x="2094" y="1649"/>
              <a:ext cx="1" cy="50"/>
            </a:xfrm>
            <a:prstGeom prst="line">
              <a:avLst/>
            </a:prstGeom>
            <a:noFill/>
            <a:ln w="6350">
              <a:solidFill>
                <a:srgbClr val="000040"/>
              </a:solidFill>
              <a:round/>
              <a:headEnd/>
              <a:tailEnd/>
            </a:ln>
          </p:spPr>
          <p:txBody>
            <a:bodyPr/>
            <a:lstStyle/>
            <a:p>
              <a:endParaRPr lang="en-US"/>
            </a:p>
          </p:txBody>
        </p:sp>
        <p:sp>
          <p:nvSpPr>
            <p:cNvPr id="26362" name="Line 166"/>
            <p:cNvSpPr>
              <a:spLocks noChangeShapeType="1"/>
            </p:cNvSpPr>
            <p:nvPr/>
          </p:nvSpPr>
          <p:spPr bwMode="auto">
            <a:xfrm>
              <a:off x="2075" y="1673"/>
              <a:ext cx="39" cy="1"/>
            </a:xfrm>
            <a:prstGeom prst="line">
              <a:avLst/>
            </a:prstGeom>
            <a:noFill/>
            <a:ln w="6350">
              <a:solidFill>
                <a:srgbClr val="000040"/>
              </a:solidFill>
              <a:round/>
              <a:headEnd/>
              <a:tailEnd/>
            </a:ln>
          </p:spPr>
          <p:txBody>
            <a:bodyPr/>
            <a:lstStyle/>
            <a:p>
              <a:endParaRPr lang="en-US"/>
            </a:p>
          </p:txBody>
        </p:sp>
        <p:sp>
          <p:nvSpPr>
            <p:cNvPr id="26363" name="Freeform 167"/>
            <p:cNvSpPr>
              <a:spLocks/>
            </p:cNvSpPr>
            <p:nvPr/>
          </p:nvSpPr>
          <p:spPr bwMode="auto">
            <a:xfrm>
              <a:off x="2047" y="1099"/>
              <a:ext cx="205" cy="214"/>
            </a:xfrm>
            <a:custGeom>
              <a:avLst/>
              <a:gdLst>
                <a:gd name="T0" fmla="*/ 19 w 615"/>
                <a:gd name="T1" fmla="*/ 65 h 643"/>
                <a:gd name="T2" fmla="*/ 0 w 615"/>
                <a:gd name="T3" fmla="*/ 65 h 643"/>
                <a:gd name="T4" fmla="*/ 103 w 615"/>
                <a:gd name="T5" fmla="*/ 0 h 643"/>
                <a:gd name="T6" fmla="*/ 205 w 615"/>
                <a:gd name="T7" fmla="*/ 65 h 643"/>
                <a:gd name="T8" fmla="*/ 196 w 615"/>
                <a:gd name="T9" fmla="*/ 65 h 643"/>
                <a:gd name="T10" fmla="*/ 186 w 615"/>
                <a:gd name="T11" fmla="*/ 65 h 643"/>
                <a:gd name="T12" fmla="*/ 186 w 615"/>
                <a:gd name="T13" fmla="*/ 205 h 643"/>
                <a:gd name="T14" fmla="*/ 19 w 615"/>
                <a:gd name="T15" fmla="*/ 205 h 643"/>
                <a:gd name="T16" fmla="*/ 19 w 615"/>
                <a:gd name="T17" fmla="*/ 65 h 643"/>
                <a:gd name="T18" fmla="*/ 186 w 615"/>
                <a:gd name="T19" fmla="*/ 65 h 643"/>
                <a:gd name="T20" fmla="*/ 196 w 615"/>
                <a:gd name="T21" fmla="*/ 65 h 643"/>
                <a:gd name="T22" fmla="*/ 196 w 615"/>
                <a:gd name="T23" fmla="*/ 214 h 643"/>
                <a:gd name="T24" fmla="*/ 19 w 615"/>
                <a:gd name="T25" fmla="*/ 214 h 643"/>
                <a:gd name="T26" fmla="*/ 19 w 615"/>
                <a:gd name="T27" fmla="*/ 205 h 643"/>
                <a:gd name="T28" fmla="*/ 19 w 615"/>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6364" name="Rectangle 168"/>
            <p:cNvSpPr>
              <a:spLocks noChangeArrowheads="1"/>
            </p:cNvSpPr>
            <p:nvPr/>
          </p:nvSpPr>
          <p:spPr bwMode="auto">
            <a:xfrm>
              <a:off x="2066" y="1164"/>
              <a:ext cx="169" cy="140"/>
            </a:xfrm>
            <a:prstGeom prst="rect">
              <a:avLst/>
            </a:prstGeom>
            <a:solidFill>
              <a:srgbClr val="FFFF00"/>
            </a:solidFill>
            <a:ln w="0">
              <a:solidFill>
                <a:srgbClr val="000000"/>
              </a:solidFill>
              <a:miter lim="800000"/>
              <a:headEnd/>
              <a:tailEnd/>
            </a:ln>
          </p:spPr>
          <p:txBody>
            <a:bodyPr/>
            <a:lstStyle/>
            <a:p>
              <a:endParaRPr lang="ru-RU"/>
            </a:p>
          </p:txBody>
        </p:sp>
        <p:sp>
          <p:nvSpPr>
            <p:cNvPr id="26365" name="Rectangle 169"/>
            <p:cNvSpPr>
              <a:spLocks noChangeArrowheads="1"/>
            </p:cNvSpPr>
            <p:nvPr/>
          </p:nvSpPr>
          <p:spPr bwMode="auto">
            <a:xfrm>
              <a:off x="2093" y="1197"/>
              <a:ext cx="59" cy="106"/>
            </a:xfrm>
            <a:prstGeom prst="rect">
              <a:avLst/>
            </a:prstGeom>
            <a:solidFill>
              <a:srgbClr val="800000"/>
            </a:solidFill>
            <a:ln w="0">
              <a:solidFill>
                <a:srgbClr val="000040"/>
              </a:solidFill>
              <a:miter lim="800000"/>
              <a:headEnd/>
              <a:tailEnd/>
            </a:ln>
          </p:spPr>
          <p:txBody>
            <a:bodyPr/>
            <a:lstStyle/>
            <a:p>
              <a:endParaRPr lang="ru-RU"/>
            </a:p>
          </p:txBody>
        </p:sp>
        <p:sp>
          <p:nvSpPr>
            <p:cNvPr id="26366" name="Rectangle 170"/>
            <p:cNvSpPr>
              <a:spLocks noChangeArrowheads="1"/>
            </p:cNvSpPr>
            <p:nvPr/>
          </p:nvSpPr>
          <p:spPr bwMode="auto">
            <a:xfrm>
              <a:off x="2178" y="1195"/>
              <a:ext cx="41" cy="50"/>
            </a:xfrm>
            <a:prstGeom prst="rect">
              <a:avLst/>
            </a:prstGeom>
            <a:solidFill>
              <a:srgbClr val="80FFFF"/>
            </a:solidFill>
            <a:ln w="0">
              <a:solidFill>
                <a:srgbClr val="000040"/>
              </a:solidFill>
              <a:miter lim="800000"/>
              <a:headEnd/>
              <a:tailEnd/>
            </a:ln>
          </p:spPr>
          <p:txBody>
            <a:bodyPr/>
            <a:lstStyle/>
            <a:p>
              <a:endParaRPr lang="ru-RU"/>
            </a:p>
          </p:txBody>
        </p:sp>
        <p:sp>
          <p:nvSpPr>
            <p:cNvPr id="26367" name="Freeform 171"/>
            <p:cNvSpPr>
              <a:spLocks/>
            </p:cNvSpPr>
            <p:nvPr/>
          </p:nvSpPr>
          <p:spPr bwMode="auto">
            <a:xfrm>
              <a:off x="2137" y="1246"/>
              <a:ext cx="7" cy="10"/>
            </a:xfrm>
            <a:custGeom>
              <a:avLst/>
              <a:gdLst>
                <a:gd name="T0" fmla="*/ 7 w 23"/>
                <a:gd name="T1" fmla="*/ 4 h 30"/>
                <a:gd name="T2" fmla="*/ 7 w 23"/>
                <a:gd name="T3" fmla="*/ 4 h 30"/>
                <a:gd name="T4" fmla="*/ 6 w 23"/>
                <a:gd name="T5" fmla="*/ 3 h 30"/>
                <a:gd name="T6" fmla="*/ 6 w 23"/>
                <a:gd name="T7" fmla="*/ 2 h 30"/>
                <a:gd name="T8" fmla="*/ 6 w 23"/>
                <a:gd name="T9" fmla="*/ 2 h 30"/>
                <a:gd name="T10" fmla="*/ 5 w 23"/>
                <a:gd name="T11" fmla="*/ 1 h 30"/>
                <a:gd name="T12" fmla="*/ 5 w 23"/>
                <a:gd name="T13" fmla="*/ 0 h 30"/>
                <a:gd name="T14" fmla="*/ 4 w 23"/>
                <a:gd name="T15" fmla="*/ 0 h 30"/>
                <a:gd name="T16" fmla="*/ 4 w 23"/>
                <a:gd name="T17" fmla="*/ 0 h 30"/>
                <a:gd name="T18" fmla="*/ 3 w 23"/>
                <a:gd name="T19" fmla="*/ 0 h 30"/>
                <a:gd name="T20" fmla="*/ 3 w 23"/>
                <a:gd name="T21" fmla="*/ 0 h 30"/>
                <a:gd name="T22" fmla="*/ 2 w 23"/>
                <a:gd name="T23" fmla="*/ 0 h 30"/>
                <a:gd name="T24" fmla="*/ 2 w 23"/>
                <a:gd name="T25" fmla="*/ 1 h 30"/>
                <a:gd name="T26" fmla="*/ 1 w 23"/>
                <a:gd name="T27" fmla="*/ 2 h 30"/>
                <a:gd name="T28" fmla="*/ 0 w 23"/>
                <a:gd name="T29" fmla="*/ 2 h 30"/>
                <a:gd name="T30" fmla="*/ 0 w 23"/>
                <a:gd name="T31" fmla="*/ 3 h 30"/>
                <a:gd name="T32" fmla="*/ 0 w 23"/>
                <a:gd name="T33" fmla="*/ 4 h 30"/>
                <a:gd name="T34" fmla="*/ 0 w 23"/>
                <a:gd name="T35" fmla="*/ 4 h 30"/>
                <a:gd name="T36" fmla="*/ 0 w 23"/>
                <a:gd name="T37" fmla="*/ 6 h 30"/>
                <a:gd name="T38" fmla="*/ 0 w 23"/>
                <a:gd name="T39" fmla="*/ 6 h 30"/>
                <a:gd name="T40" fmla="*/ 0 w 23"/>
                <a:gd name="T41" fmla="*/ 7 h 30"/>
                <a:gd name="T42" fmla="*/ 0 w 23"/>
                <a:gd name="T43" fmla="*/ 8 h 30"/>
                <a:gd name="T44" fmla="*/ 1 w 23"/>
                <a:gd name="T45" fmla="*/ 8 h 30"/>
                <a:gd name="T46" fmla="*/ 2 w 23"/>
                <a:gd name="T47" fmla="*/ 9 h 30"/>
                <a:gd name="T48" fmla="*/ 2 w 23"/>
                <a:gd name="T49" fmla="*/ 10 h 30"/>
                <a:gd name="T50" fmla="*/ 3 w 23"/>
                <a:gd name="T51" fmla="*/ 10 h 30"/>
                <a:gd name="T52" fmla="*/ 3 w 23"/>
                <a:gd name="T53" fmla="*/ 10 h 30"/>
                <a:gd name="T54" fmla="*/ 4 w 23"/>
                <a:gd name="T55" fmla="*/ 10 h 30"/>
                <a:gd name="T56" fmla="*/ 4 w 23"/>
                <a:gd name="T57" fmla="*/ 10 h 30"/>
                <a:gd name="T58" fmla="*/ 5 w 23"/>
                <a:gd name="T59" fmla="*/ 10 h 30"/>
                <a:gd name="T60" fmla="*/ 5 w 23"/>
                <a:gd name="T61" fmla="*/ 9 h 30"/>
                <a:gd name="T62" fmla="*/ 6 w 23"/>
                <a:gd name="T63" fmla="*/ 8 h 30"/>
                <a:gd name="T64" fmla="*/ 6 w 23"/>
                <a:gd name="T65" fmla="*/ 8 h 30"/>
                <a:gd name="T66" fmla="*/ 6 w 23"/>
                <a:gd name="T67" fmla="*/ 7 h 30"/>
                <a:gd name="T68" fmla="*/ 7 w 23"/>
                <a:gd name="T69" fmla="*/ 6 h 30"/>
                <a:gd name="T70" fmla="*/ 7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3"/>
                  </a:lnTo>
                  <a:lnTo>
                    <a:pt x="23" y="12"/>
                  </a:lnTo>
                  <a:lnTo>
                    <a:pt x="23" y="11"/>
                  </a:lnTo>
                  <a:lnTo>
                    <a:pt x="22" y="10"/>
                  </a:lnTo>
                  <a:lnTo>
                    <a:pt x="21" y="9"/>
                  </a:lnTo>
                  <a:lnTo>
                    <a:pt x="21" y="8"/>
                  </a:lnTo>
                  <a:lnTo>
                    <a:pt x="21" y="7"/>
                  </a:lnTo>
                  <a:lnTo>
                    <a:pt x="20" y="6"/>
                  </a:lnTo>
                  <a:lnTo>
                    <a:pt x="19" y="5"/>
                  </a:lnTo>
                  <a:lnTo>
                    <a:pt x="19" y="4"/>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4" y="4"/>
                  </a:lnTo>
                  <a:lnTo>
                    <a:pt x="4" y="5"/>
                  </a:lnTo>
                  <a:lnTo>
                    <a:pt x="2" y="6"/>
                  </a:lnTo>
                  <a:lnTo>
                    <a:pt x="1" y="7"/>
                  </a:lnTo>
                  <a:lnTo>
                    <a:pt x="1" y="8"/>
                  </a:lnTo>
                  <a:lnTo>
                    <a:pt x="1" y="9"/>
                  </a:lnTo>
                  <a:lnTo>
                    <a:pt x="0" y="10"/>
                  </a:lnTo>
                  <a:lnTo>
                    <a:pt x="0" y="11"/>
                  </a:lnTo>
                  <a:lnTo>
                    <a:pt x="0" y="12"/>
                  </a:lnTo>
                  <a:lnTo>
                    <a:pt x="0" y="13"/>
                  </a:lnTo>
                  <a:lnTo>
                    <a:pt x="0" y="15"/>
                  </a:lnTo>
                  <a:lnTo>
                    <a:pt x="0" y="17"/>
                  </a:lnTo>
                  <a:lnTo>
                    <a:pt x="0" y="18"/>
                  </a:lnTo>
                  <a:lnTo>
                    <a:pt x="0" y="19"/>
                  </a:lnTo>
                  <a:lnTo>
                    <a:pt x="0" y="20"/>
                  </a:lnTo>
                  <a:lnTo>
                    <a:pt x="1" y="22"/>
                  </a:lnTo>
                  <a:lnTo>
                    <a:pt x="1" y="23"/>
                  </a:lnTo>
                  <a:lnTo>
                    <a:pt x="1" y="24"/>
                  </a:lnTo>
                  <a:lnTo>
                    <a:pt x="2" y="24"/>
                  </a:lnTo>
                  <a:lnTo>
                    <a:pt x="4" y="25"/>
                  </a:lnTo>
                  <a:lnTo>
                    <a:pt x="4" y="27"/>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7"/>
                  </a:lnTo>
                  <a:lnTo>
                    <a:pt x="19" y="25"/>
                  </a:lnTo>
                  <a:lnTo>
                    <a:pt x="20"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6368" name="Line 172"/>
            <p:cNvSpPr>
              <a:spLocks noChangeShapeType="1"/>
            </p:cNvSpPr>
            <p:nvPr/>
          </p:nvSpPr>
          <p:spPr bwMode="auto">
            <a:xfrm>
              <a:off x="2198" y="1195"/>
              <a:ext cx="1" cy="50"/>
            </a:xfrm>
            <a:prstGeom prst="line">
              <a:avLst/>
            </a:prstGeom>
            <a:noFill/>
            <a:ln w="6350">
              <a:solidFill>
                <a:srgbClr val="000040"/>
              </a:solidFill>
              <a:round/>
              <a:headEnd/>
              <a:tailEnd/>
            </a:ln>
          </p:spPr>
          <p:txBody>
            <a:bodyPr/>
            <a:lstStyle/>
            <a:p>
              <a:endParaRPr lang="en-US"/>
            </a:p>
          </p:txBody>
        </p:sp>
        <p:sp>
          <p:nvSpPr>
            <p:cNvPr id="26369" name="Line 173"/>
            <p:cNvSpPr>
              <a:spLocks noChangeShapeType="1"/>
            </p:cNvSpPr>
            <p:nvPr/>
          </p:nvSpPr>
          <p:spPr bwMode="auto">
            <a:xfrm>
              <a:off x="2178" y="1219"/>
              <a:ext cx="40" cy="1"/>
            </a:xfrm>
            <a:prstGeom prst="line">
              <a:avLst/>
            </a:prstGeom>
            <a:noFill/>
            <a:ln w="6350">
              <a:solidFill>
                <a:srgbClr val="000040"/>
              </a:solidFill>
              <a:round/>
              <a:headEnd/>
              <a:tailEnd/>
            </a:ln>
          </p:spPr>
          <p:txBody>
            <a:bodyPr/>
            <a:lstStyle/>
            <a:p>
              <a:endParaRPr lang="en-US"/>
            </a:p>
          </p:txBody>
        </p:sp>
        <p:sp>
          <p:nvSpPr>
            <p:cNvPr id="26370" name="Freeform 174"/>
            <p:cNvSpPr>
              <a:spLocks/>
            </p:cNvSpPr>
            <p:nvPr/>
          </p:nvSpPr>
          <p:spPr bwMode="auto">
            <a:xfrm>
              <a:off x="2397" y="1027"/>
              <a:ext cx="205" cy="214"/>
            </a:xfrm>
            <a:custGeom>
              <a:avLst/>
              <a:gdLst>
                <a:gd name="T0" fmla="*/ 19 w 615"/>
                <a:gd name="T1" fmla="*/ 65 h 643"/>
                <a:gd name="T2" fmla="*/ 0 w 615"/>
                <a:gd name="T3" fmla="*/ 65 h 643"/>
                <a:gd name="T4" fmla="*/ 102 w 615"/>
                <a:gd name="T5" fmla="*/ 0 h 643"/>
                <a:gd name="T6" fmla="*/ 205 w 615"/>
                <a:gd name="T7" fmla="*/ 65 h 643"/>
                <a:gd name="T8" fmla="*/ 196 w 615"/>
                <a:gd name="T9" fmla="*/ 65 h 643"/>
                <a:gd name="T10" fmla="*/ 186 w 615"/>
                <a:gd name="T11" fmla="*/ 65 h 643"/>
                <a:gd name="T12" fmla="*/ 186 w 615"/>
                <a:gd name="T13" fmla="*/ 204 h 643"/>
                <a:gd name="T14" fmla="*/ 19 w 615"/>
                <a:gd name="T15" fmla="*/ 204 h 643"/>
                <a:gd name="T16" fmla="*/ 19 w 615"/>
                <a:gd name="T17" fmla="*/ 65 h 643"/>
                <a:gd name="T18" fmla="*/ 186 w 615"/>
                <a:gd name="T19" fmla="*/ 65 h 643"/>
                <a:gd name="T20" fmla="*/ 196 w 615"/>
                <a:gd name="T21" fmla="*/ 65 h 643"/>
                <a:gd name="T22" fmla="*/ 196 w 615"/>
                <a:gd name="T23" fmla="*/ 214 h 643"/>
                <a:gd name="T24" fmla="*/ 19 w 615"/>
                <a:gd name="T25" fmla="*/ 214 h 643"/>
                <a:gd name="T26" fmla="*/ 19 w 615"/>
                <a:gd name="T27" fmla="*/ 204 h 643"/>
                <a:gd name="T28" fmla="*/ 19 w 615"/>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6371" name="Rectangle 175"/>
            <p:cNvSpPr>
              <a:spLocks noChangeArrowheads="1"/>
            </p:cNvSpPr>
            <p:nvPr/>
          </p:nvSpPr>
          <p:spPr bwMode="auto">
            <a:xfrm>
              <a:off x="2416" y="1092"/>
              <a:ext cx="169" cy="139"/>
            </a:xfrm>
            <a:prstGeom prst="rect">
              <a:avLst/>
            </a:prstGeom>
            <a:solidFill>
              <a:srgbClr val="FFFF00"/>
            </a:solidFill>
            <a:ln w="0">
              <a:solidFill>
                <a:srgbClr val="000000"/>
              </a:solidFill>
              <a:miter lim="800000"/>
              <a:headEnd/>
              <a:tailEnd/>
            </a:ln>
          </p:spPr>
          <p:txBody>
            <a:bodyPr/>
            <a:lstStyle/>
            <a:p>
              <a:endParaRPr lang="ru-RU"/>
            </a:p>
          </p:txBody>
        </p:sp>
        <p:sp>
          <p:nvSpPr>
            <p:cNvPr id="26372" name="Rectangle 176"/>
            <p:cNvSpPr>
              <a:spLocks noChangeArrowheads="1"/>
            </p:cNvSpPr>
            <p:nvPr/>
          </p:nvSpPr>
          <p:spPr bwMode="auto">
            <a:xfrm>
              <a:off x="2443" y="1125"/>
              <a:ext cx="59" cy="106"/>
            </a:xfrm>
            <a:prstGeom prst="rect">
              <a:avLst/>
            </a:prstGeom>
            <a:solidFill>
              <a:srgbClr val="800000"/>
            </a:solidFill>
            <a:ln w="0">
              <a:solidFill>
                <a:srgbClr val="000040"/>
              </a:solidFill>
              <a:miter lim="800000"/>
              <a:headEnd/>
              <a:tailEnd/>
            </a:ln>
          </p:spPr>
          <p:txBody>
            <a:bodyPr/>
            <a:lstStyle/>
            <a:p>
              <a:endParaRPr lang="ru-RU"/>
            </a:p>
          </p:txBody>
        </p:sp>
        <p:sp>
          <p:nvSpPr>
            <p:cNvPr id="26373" name="Rectangle 177"/>
            <p:cNvSpPr>
              <a:spLocks noChangeArrowheads="1"/>
            </p:cNvSpPr>
            <p:nvPr/>
          </p:nvSpPr>
          <p:spPr bwMode="auto">
            <a:xfrm>
              <a:off x="2528" y="1123"/>
              <a:ext cx="41" cy="50"/>
            </a:xfrm>
            <a:prstGeom prst="rect">
              <a:avLst/>
            </a:prstGeom>
            <a:solidFill>
              <a:srgbClr val="80FFFF"/>
            </a:solidFill>
            <a:ln w="0">
              <a:solidFill>
                <a:srgbClr val="000040"/>
              </a:solidFill>
              <a:miter lim="800000"/>
              <a:headEnd/>
              <a:tailEnd/>
            </a:ln>
          </p:spPr>
          <p:txBody>
            <a:bodyPr/>
            <a:lstStyle/>
            <a:p>
              <a:endParaRPr lang="ru-RU"/>
            </a:p>
          </p:txBody>
        </p:sp>
        <p:sp>
          <p:nvSpPr>
            <p:cNvPr id="26374" name="Freeform 178"/>
            <p:cNvSpPr>
              <a:spLocks/>
            </p:cNvSpPr>
            <p:nvPr/>
          </p:nvSpPr>
          <p:spPr bwMode="auto">
            <a:xfrm>
              <a:off x="2486" y="1174"/>
              <a:ext cx="8" cy="10"/>
            </a:xfrm>
            <a:custGeom>
              <a:avLst/>
              <a:gdLst>
                <a:gd name="T0" fmla="*/ 8 w 23"/>
                <a:gd name="T1" fmla="*/ 4 h 30"/>
                <a:gd name="T2" fmla="*/ 8 w 23"/>
                <a:gd name="T3" fmla="*/ 4 h 30"/>
                <a:gd name="T4" fmla="*/ 7 w 23"/>
                <a:gd name="T5" fmla="*/ 3 h 30"/>
                <a:gd name="T6" fmla="*/ 7 w 23"/>
                <a:gd name="T7" fmla="*/ 2 h 30"/>
                <a:gd name="T8" fmla="*/ 7 w 23"/>
                <a:gd name="T9" fmla="*/ 1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1 h 30"/>
                <a:gd name="T28" fmla="*/ 0 w 23"/>
                <a:gd name="T29" fmla="*/ 2 h 30"/>
                <a:gd name="T30" fmla="*/ 0 w 23"/>
                <a:gd name="T31" fmla="*/ 3 h 30"/>
                <a:gd name="T32" fmla="*/ 0 w 23"/>
                <a:gd name="T33" fmla="*/ 4 h 30"/>
                <a:gd name="T34" fmla="*/ 0 w 23"/>
                <a:gd name="T35" fmla="*/ 4 h 30"/>
                <a:gd name="T36" fmla="*/ 0 w 23"/>
                <a:gd name="T37" fmla="*/ 6 h 30"/>
                <a:gd name="T38" fmla="*/ 0 w 23"/>
                <a:gd name="T39" fmla="*/ 6 h 30"/>
                <a:gd name="T40" fmla="*/ 0 w 23"/>
                <a:gd name="T41" fmla="*/ 7 h 30"/>
                <a:gd name="T42" fmla="*/ 0 w 23"/>
                <a:gd name="T43" fmla="*/ 8 h 30"/>
                <a:gd name="T44" fmla="*/ 1 w 23"/>
                <a:gd name="T45" fmla="*/ 8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7 w 23"/>
                <a:gd name="T63" fmla="*/ 8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4"/>
                  </a:lnTo>
                  <a:lnTo>
                    <a:pt x="19" y="3"/>
                  </a:lnTo>
                  <a:lnTo>
                    <a:pt x="18" y="2"/>
                  </a:lnTo>
                  <a:lnTo>
                    <a:pt x="16"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7"/>
                  </a:lnTo>
                  <a:lnTo>
                    <a:pt x="6" y="29"/>
                  </a:lnTo>
                  <a:lnTo>
                    <a:pt x="7" y="29"/>
                  </a:lnTo>
                  <a:lnTo>
                    <a:pt x="8" y="30"/>
                  </a:lnTo>
                  <a:lnTo>
                    <a:pt x="9" y="30"/>
                  </a:lnTo>
                  <a:lnTo>
                    <a:pt x="10" y="30"/>
                  </a:lnTo>
                  <a:lnTo>
                    <a:pt x="11" y="30"/>
                  </a:lnTo>
                  <a:lnTo>
                    <a:pt x="12" y="30"/>
                  </a:lnTo>
                  <a:lnTo>
                    <a:pt x="13" y="30"/>
                  </a:lnTo>
                  <a:lnTo>
                    <a:pt x="14" y="30"/>
                  </a:lnTo>
                  <a:lnTo>
                    <a:pt x="15" y="30"/>
                  </a:lnTo>
                  <a:lnTo>
                    <a:pt x="16" y="29"/>
                  </a:lnTo>
                  <a:lnTo>
                    <a:pt x="18" y="27"/>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6375" name="Line 179"/>
            <p:cNvSpPr>
              <a:spLocks noChangeShapeType="1"/>
            </p:cNvSpPr>
            <p:nvPr/>
          </p:nvSpPr>
          <p:spPr bwMode="auto">
            <a:xfrm>
              <a:off x="2548" y="1123"/>
              <a:ext cx="1" cy="50"/>
            </a:xfrm>
            <a:prstGeom prst="line">
              <a:avLst/>
            </a:prstGeom>
            <a:noFill/>
            <a:ln w="6350">
              <a:solidFill>
                <a:srgbClr val="000040"/>
              </a:solidFill>
              <a:round/>
              <a:headEnd/>
              <a:tailEnd/>
            </a:ln>
          </p:spPr>
          <p:txBody>
            <a:bodyPr/>
            <a:lstStyle/>
            <a:p>
              <a:endParaRPr lang="en-US"/>
            </a:p>
          </p:txBody>
        </p:sp>
        <p:sp>
          <p:nvSpPr>
            <p:cNvPr id="26376" name="Line 180"/>
            <p:cNvSpPr>
              <a:spLocks noChangeShapeType="1"/>
            </p:cNvSpPr>
            <p:nvPr/>
          </p:nvSpPr>
          <p:spPr bwMode="auto">
            <a:xfrm>
              <a:off x="2528" y="1147"/>
              <a:ext cx="40" cy="1"/>
            </a:xfrm>
            <a:prstGeom prst="line">
              <a:avLst/>
            </a:prstGeom>
            <a:noFill/>
            <a:ln w="6350">
              <a:solidFill>
                <a:srgbClr val="000040"/>
              </a:solidFill>
              <a:round/>
              <a:headEnd/>
              <a:tailEnd/>
            </a:ln>
          </p:spPr>
          <p:txBody>
            <a:bodyPr/>
            <a:lstStyle/>
            <a:p>
              <a:endParaRPr lang="en-US"/>
            </a:p>
          </p:txBody>
        </p:sp>
        <p:sp>
          <p:nvSpPr>
            <p:cNvPr id="26377" name="Freeform 181"/>
            <p:cNvSpPr>
              <a:spLocks/>
            </p:cNvSpPr>
            <p:nvPr/>
          </p:nvSpPr>
          <p:spPr bwMode="auto">
            <a:xfrm>
              <a:off x="3997" y="1680"/>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4 h 643"/>
                <a:gd name="T14" fmla="*/ 19 w 614"/>
                <a:gd name="T15" fmla="*/ 204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4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6378" name="Rectangle 182"/>
            <p:cNvSpPr>
              <a:spLocks noChangeArrowheads="1"/>
            </p:cNvSpPr>
            <p:nvPr/>
          </p:nvSpPr>
          <p:spPr bwMode="auto">
            <a:xfrm>
              <a:off x="4016" y="1745"/>
              <a:ext cx="169" cy="139"/>
            </a:xfrm>
            <a:prstGeom prst="rect">
              <a:avLst/>
            </a:prstGeom>
            <a:solidFill>
              <a:srgbClr val="FFFF00"/>
            </a:solidFill>
            <a:ln w="0">
              <a:solidFill>
                <a:srgbClr val="000000"/>
              </a:solidFill>
              <a:miter lim="800000"/>
              <a:headEnd/>
              <a:tailEnd/>
            </a:ln>
          </p:spPr>
          <p:txBody>
            <a:bodyPr/>
            <a:lstStyle/>
            <a:p>
              <a:endParaRPr lang="ru-RU"/>
            </a:p>
          </p:txBody>
        </p:sp>
        <p:sp>
          <p:nvSpPr>
            <p:cNvPr id="26379" name="Rectangle 183"/>
            <p:cNvSpPr>
              <a:spLocks noChangeArrowheads="1"/>
            </p:cNvSpPr>
            <p:nvPr/>
          </p:nvSpPr>
          <p:spPr bwMode="auto">
            <a:xfrm>
              <a:off x="4043" y="1778"/>
              <a:ext cx="59" cy="106"/>
            </a:xfrm>
            <a:prstGeom prst="rect">
              <a:avLst/>
            </a:prstGeom>
            <a:solidFill>
              <a:srgbClr val="800000"/>
            </a:solidFill>
            <a:ln w="0">
              <a:solidFill>
                <a:srgbClr val="000040"/>
              </a:solidFill>
              <a:miter lim="800000"/>
              <a:headEnd/>
              <a:tailEnd/>
            </a:ln>
          </p:spPr>
          <p:txBody>
            <a:bodyPr/>
            <a:lstStyle/>
            <a:p>
              <a:endParaRPr lang="ru-RU"/>
            </a:p>
          </p:txBody>
        </p:sp>
        <p:sp>
          <p:nvSpPr>
            <p:cNvPr id="26380" name="Rectangle 184"/>
            <p:cNvSpPr>
              <a:spLocks noChangeArrowheads="1"/>
            </p:cNvSpPr>
            <p:nvPr/>
          </p:nvSpPr>
          <p:spPr bwMode="auto">
            <a:xfrm>
              <a:off x="4128" y="1776"/>
              <a:ext cx="41" cy="50"/>
            </a:xfrm>
            <a:prstGeom prst="rect">
              <a:avLst/>
            </a:prstGeom>
            <a:solidFill>
              <a:srgbClr val="80FFFF"/>
            </a:solidFill>
            <a:ln w="0">
              <a:solidFill>
                <a:srgbClr val="000040"/>
              </a:solidFill>
              <a:miter lim="800000"/>
              <a:headEnd/>
              <a:tailEnd/>
            </a:ln>
          </p:spPr>
          <p:txBody>
            <a:bodyPr/>
            <a:lstStyle/>
            <a:p>
              <a:endParaRPr lang="ru-RU"/>
            </a:p>
          </p:txBody>
        </p:sp>
        <p:sp>
          <p:nvSpPr>
            <p:cNvPr id="26381" name="Freeform 185"/>
            <p:cNvSpPr>
              <a:spLocks/>
            </p:cNvSpPr>
            <p:nvPr/>
          </p:nvSpPr>
          <p:spPr bwMode="auto">
            <a:xfrm>
              <a:off x="4087" y="1827"/>
              <a:ext cx="7" cy="10"/>
            </a:xfrm>
            <a:custGeom>
              <a:avLst/>
              <a:gdLst>
                <a:gd name="T0" fmla="*/ 7 w 23"/>
                <a:gd name="T1" fmla="*/ 4 h 30"/>
                <a:gd name="T2" fmla="*/ 7 w 23"/>
                <a:gd name="T3" fmla="*/ 4 h 30"/>
                <a:gd name="T4" fmla="*/ 6 w 23"/>
                <a:gd name="T5" fmla="*/ 3 h 30"/>
                <a:gd name="T6" fmla="*/ 6 w 23"/>
                <a:gd name="T7" fmla="*/ 2 h 30"/>
                <a:gd name="T8" fmla="*/ 5 w 23"/>
                <a:gd name="T9" fmla="*/ 1 h 30"/>
                <a:gd name="T10" fmla="*/ 5 w 23"/>
                <a:gd name="T11" fmla="*/ 1 h 30"/>
                <a:gd name="T12" fmla="*/ 5 w 23"/>
                <a:gd name="T13" fmla="*/ 0 h 30"/>
                <a:gd name="T14" fmla="*/ 4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1 h 30"/>
                <a:gd name="T28" fmla="*/ 0 w 23"/>
                <a:gd name="T29" fmla="*/ 2 h 30"/>
                <a:gd name="T30" fmla="*/ 0 w 23"/>
                <a:gd name="T31" fmla="*/ 3 h 30"/>
                <a:gd name="T32" fmla="*/ 0 w 23"/>
                <a:gd name="T33" fmla="*/ 4 h 30"/>
                <a:gd name="T34" fmla="*/ 0 w 23"/>
                <a:gd name="T35" fmla="*/ 4 h 30"/>
                <a:gd name="T36" fmla="*/ 0 w 23"/>
                <a:gd name="T37" fmla="*/ 5 h 30"/>
                <a:gd name="T38" fmla="*/ 0 w 23"/>
                <a:gd name="T39" fmla="*/ 6 h 30"/>
                <a:gd name="T40" fmla="*/ 0 w 23"/>
                <a:gd name="T41" fmla="*/ 7 h 30"/>
                <a:gd name="T42" fmla="*/ 0 w 23"/>
                <a:gd name="T43" fmla="*/ 8 h 30"/>
                <a:gd name="T44" fmla="*/ 1 w 23"/>
                <a:gd name="T45" fmla="*/ 8 h 30"/>
                <a:gd name="T46" fmla="*/ 1 w 23"/>
                <a:gd name="T47" fmla="*/ 9 h 30"/>
                <a:gd name="T48" fmla="*/ 2 w 23"/>
                <a:gd name="T49" fmla="*/ 10 h 30"/>
                <a:gd name="T50" fmla="*/ 3 w 23"/>
                <a:gd name="T51" fmla="*/ 10 h 30"/>
                <a:gd name="T52" fmla="*/ 3 w 23"/>
                <a:gd name="T53" fmla="*/ 10 h 30"/>
                <a:gd name="T54" fmla="*/ 4 w 23"/>
                <a:gd name="T55" fmla="*/ 10 h 30"/>
                <a:gd name="T56" fmla="*/ 4 w 23"/>
                <a:gd name="T57" fmla="*/ 10 h 30"/>
                <a:gd name="T58" fmla="*/ 5 w 23"/>
                <a:gd name="T59" fmla="*/ 10 h 30"/>
                <a:gd name="T60" fmla="*/ 5 w 23"/>
                <a:gd name="T61" fmla="*/ 9 h 30"/>
                <a:gd name="T62" fmla="*/ 5 w 23"/>
                <a:gd name="T63" fmla="*/ 8 h 30"/>
                <a:gd name="T64" fmla="*/ 6 w 23"/>
                <a:gd name="T65" fmla="*/ 8 h 30"/>
                <a:gd name="T66" fmla="*/ 6 w 23"/>
                <a:gd name="T67" fmla="*/ 7 h 30"/>
                <a:gd name="T68" fmla="*/ 7 w 23"/>
                <a:gd name="T69" fmla="*/ 6 h 30"/>
                <a:gd name="T70" fmla="*/ 7 w 23"/>
                <a:gd name="T71" fmla="*/ 5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8" y="4"/>
                  </a:lnTo>
                  <a:lnTo>
                    <a:pt x="18" y="3"/>
                  </a:lnTo>
                  <a:lnTo>
                    <a:pt x="17" y="2"/>
                  </a:lnTo>
                  <a:lnTo>
                    <a:pt x="16" y="1"/>
                  </a:lnTo>
                  <a:lnTo>
                    <a:pt x="15" y="0"/>
                  </a:lnTo>
                  <a:lnTo>
                    <a:pt x="14" y="0"/>
                  </a:lnTo>
                  <a:lnTo>
                    <a:pt x="13" y="0"/>
                  </a:lnTo>
                  <a:lnTo>
                    <a:pt x="12" y="0"/>
                  </a:lnTo>
                  <a:lnTo>
                    <a:pt x="11" y="0"/>
                  </a:lnTo>
                  <a:lnTo>
                    <a:pt x="10" y="0"/>
                  </a:lnTo>
                  <a:lnTo>
                    <a:pt x="9" y="0"/>
                  </a:lnTo>
                  <a:lnTo>
                    <a:pt x="7" y="0"/>
                  </a:lnTo>
                  <a:lnTo>
                    <a:pt x="6"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3" y="25"/>
                  </a:lnTo>
                  <a:lnTo>
                    <a:pt x="3" y="26"/>
                  </a:lnTo>
                  <a:lnTo>
                    <a:pt x="4" y="27"/>
                  </a:lnTo>
                  <a:lnTo>
                    <a:pt x="5" y="29"/>
                  </a:lnTo>
                  <a:lnTo>
                    <a:pt x="6" y="29"/>
                  </a:lnTo>
                  <a:lnTo>
                    <a:pt x="7" y="30"/>
                  </a:lnTo>
                  <a:lnTo>
                    <a:pt x="9" y="30"/>
                  </a:lnTo>
                  <a:lnTo>
                    <a:pt x="10" y="30"/>
                  </a:lnTo>
                  <a:lnTo>
                    <a:pt x="11" y="30"/>
                  </a:lnTo>
                  <a:lnTo>
                    <a:pt x="12" y="30"/>
                  </a:lnTo>
                  <a:lnTo>
                    <a:pt x="13" y="30"/>
                  </a:lnTo>
                  <a:lnTo>
                    <a:pt x="14" y="30"/>
                  </a:lnTo>
                  <a:lnTo>
                    <a:pt x="15" y="30"/>
                  </a:lnTo>
                  <a:lnTo>
                    <a:pt x="16" y="29"/>
                  </a:lnTo>
                  <a:lnTo>
                    <a:pt x="17" y="27"/>
                  </a:lnTo>
                  <a:lnTo>
                    <a:pt x="18" y="26"/>
                  </a:lnTo>
                  <a:lnTo>
                    <a:pt x="18"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382" name="Line 186"/>
            <p:cNvSpPr>
              <a:spLocks noChangeShapeType="1"/>
            </p:cNvSpPr>
            <p:nvPr/>
          </p:nvSpPr>
          <p:spPr bwMode="auto">
            <a:xfrm>
              <a:off x="4148" y="1776"/>
              <a:ext cx="1" cy="50"/>
            </a:xfrm>
            <a:prstGeom prst="line">
              <a:avLst/>
            </a:prstGeom>
            <a:noFill/>
            <a:ln w="6350">
              <a:solidFill>
                <a:srgbClr val="000040"/>
              </a:solidFill>
              <a:round/>
              <a:headEnd/>
              <a:tailEnd/>
            </a:ln>
          </p:spPr>
          <p:txBody>
            <a:bodyPr/>
            <a:lstStyle/>
            <a:p>
              <a:endParaRPr lang="en-US"/>
            </a:p>
          </p:txBody>
        </p:sp>
        <p:sp>
          <p:nvSpPr>
            <p:cNvPr id="26383" name="Line 187"/>
            <p:cNvSpPr>
              <a:spLocks noChangeShapeType="1"/>
            </p:cNvSpPr>
            <p:nvPr/>
          </p:nvSpPr>
          <p:spPr bwMode="auto">
            <a:xfrm>
              <a:off x="4128" y="1800"/>
              <a:ext cx="40" cy="1"/>
            </a:xfrm>
            <a:prstGeom prst="line">
              <a:avLst/>
            </a:prstGeom>
            <a:noFill/>
            <a:ln w="6350">
              <a:solidFill>
                <a:srgbClr val="000040"/>
              </a:solidFill>
              <a:round/>
              <a:headEnd/>
              <a:tailEnd/>
            </a:ln>
          </p:spPr>
          <p:txBody>
            <a:bodyPr/>
            <a:lstStyle/>
            <a:p>
              <a:endParaRPr lang="en-US"/>
            </a:p>
          </p:txBody>
        </p:sp>
        <p:sp>
          <p:nvSpPr>
            <p:cNvPr id="26384" name="Freeform 188"/>
            <p:cNvSpPr>
              <a:spLocks/>
            </p:cNvSpPr>
            <p:nvPr/>
          </p:nvSpPr>
          <p:spPr bwMode="auto">
            <a:xfrm>
              <a:off x="3177" y="3757"/>
              <a:ext cx="205" cy="214"/>
            </a:xfrm>
            <a:custGeom>
              <a:avLst/>
              <a:gdLst>
                <a:gd name="T0" fmla="*/ 19 w 615"/>
                <a:gd name="T1" fmla="*/ 65 h 643"/>
                <a:gd name="T2" fmla="*/ 0 w 615"/>
                <a:gd name="T3" fmla="*/ 65 h 643"/>
                <a:gd name="T4" fmla="*/ 103 w 615"/>
                <a:gd name="T5" fmla="*/ 0 h 643"/>
                <a:gd name="T6" fmla="*/ 205 w 615"/>
                <a:gd name="T7" fmla="*/ 65 h 643"/>
                <a:gd name="T8" fmla="*/ 196 w 615"/>
                <a:gd name="T9" fmla="*/ 65 h 643"/>
                <a:gd name="T10" fmla="*/ 186 w 615"/>
                <a:gd name="T11" fmla="*/ 65 h 643"/>
                <a:gd name="T12" fmla="*/ 186 w 615"/>
                <a:gd name="T13" fmla="*/ 205 h 643"/>
                <a:gd name="T14" fmla="*/ 19 w 615"/>
                <a:gd name="T15" fmla="*/ 205 h 643"/>
                <a:gd name="T16" fmla="*/ 19 w 615"/>
                <a:gd name="T17" fmla="*/ 65 h 643"/>
                <a:gd name="T18" fmla="*/ 186 w 615"/>
                <a:gd name="T19" fmla="*/ 65 h 643"/>
                <a:gd name="T20" fmla="*/ 196 w 615"/>
                <a:gd name="T21" fmla="*/ 65 h 643"/>
                <a:gd name="T22" fmla="*/ 196 w 615"/>
                <a:gd name="T23" fmla="*/ 214 h 643"/>
                <a:gd name="T24" fmla="*/ 19 w 615"/>
                <a:gd name="T25" fmla="*/ 214 h 643"/>
                <a:gd name="T26" fmla="*/ 19 w 615"/>
                <a:gd name="T27" fmla="*/ 205 h 643"/>
                <a:gd name="T28" fmla="*/ 19 w 615"/>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8"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6385" name="Rectangle 189"/>
            <p:cNvSpPr>
              <a:spLocks noChangeArrowheads="1"/>
            </p:cNvSpPr>
            <p:nvPr/>
          </p:nvSpPr>
          <p:spPr bwMode="auto">
            <a:xfrm>
              <a:off x="3196" y="3822"/>
              <a:ext cx="169" cy="140"/>
            </a:xfrm>
            <a:prstGeom prst="rect">
              <a:avLst/>
            </a:prstGeom>
            <a:solidFill>
              <a:srgbClr val="FFFF00"/>
            </a:solidFill>
            <a:ln w="0">
              <a:solidFill>
                <a:srgbClr val="000000"/>
              </a:solidFill>
              <a:miter lim="800000"/>
              <a:headEnd/>
              <a:tailEnd/>
            </a:ln>
          </p:spPr>
          <p:txBody>
            <a:bodyPr/>
            <a:lstStyle/>
            <a:p>
              <a:endParaRPr lang="ru-RU"/>
            </a:p>
          </p:txBody>
        </p:sp>
        <p:sp>
          <p:nvSpPr>
            <p:cNvPr id="26386" name="Rectangle 190"/>
            <p:cNvSpPr>
              <a:spLocks noChangeArrowheads="1"/>
            </p:cNvSpPr>
            <p:nvPr/>
          </p:nvSpPr>
          <p:spPr bwMode="auto">
            <a:xfrm>
              <a:off x="3223" y="3855"/>
              <a:ext cx="59" cy="106"/>
            </a:xfrm>
            <a:prstGeom prst="rect">
              <a:avLst/>
            </a:prstGeom>
            <a:solidFill>
              <a:srgbClr val="800000"/>
            </a:solidFill>
            <a:ln w="0">
              <a:solidFill>
                <a:srgbClr val="000040"/>
              </a:solidFill>
              <a:miter lim="800000"/>
              <a:headEnd/>
              <a:tailEnd/>
            </a:ln>
          </p:spPr>
          <p:txBody>
            <a:bodyPr/>
            <a:lstStyle/>
            <a:p>
              <a:endParaRPr lang="ru-RU"/>
            </a:p>
          </p:txBody>
        </p:sp>
        <p:sp>
          <p:nvSpPr>
            <p:cNvPr id="26387" name="Rectangle 191"/>
            <p:cNvSpPr>
              <a:spLocks noChangeArrowheads="1"/>
            </p:cNvSpPr>
            <p:nvPr/>
          </p:nvSpPr>
          <p:spPr bwMode="auto">
            <a:xfrm>
              <a:off x="3308" y="3853"/>
              <a:ext cx="41" cy="50"/>
            </a:xfrm>
            <a:prstGeom prst="rect">
              <a:avLst/>
            </a:prstGeom>
            <a:solidFill>
              <a:srgbClr val="80FFFF"/>
            </a:solidFill>
            <a:ln w="0">
              <a:solidFill>
                <a:srgbClr val="000040"/>
              </a:solidFill>
              <a:miter lim="800000"/>
              <a:headEnd/>
              <a:tailEnd/>
            </a:ln>
          </p:spPr>
          <p:txBody>
            <a:bodyPr/>
            <a:lstStyle/>
            <a:p>
              <a:endParaRPr lang="ru-RU"/>
            </a:p>
          </p:txBody>
        </p:sp>
        <p:sp>
          <p:nvSpPr>
            <p:cNvPr id="26388" name="Freeform 192"/>
            <p:cNvSpPr>
              <a:spLocks/>
            </p:cNvSpPr>
            <p:nvPr/>
          </p:nvSpPr>
          <p:spPr bwMode="auto">
            <a:xfrm>
              <a:off x="3267" y="3904"/>
              <a:ext cx="7" cy="10"/>
            </a:xfrm>
            <a:custGeom>
              <a:avLst/>
              <a:gdLst>
                <a:gd name="T0" fmla="*/ 7 w 23"/>
                <a:gd name="T1" fmla="*/ 5 h 30"/>
                <a:gd name="T2" fmla="*/ 7 w 23"/>
                <a:gd name="T3" fmla="*/ 4 h 30"/>
                <a:gd name="T4" fmla="*/ 6 w 23"/>
                <a:gd name="T5" fmla="*/ 3 h 30"/>
                <a:gd name="T6" fmla="*/ 6 w 23"/>
                <a:gd name="T7" fmla="*/ 2 h 30"/>
                <a:gd name="T8" fmla="*/ 6 w 23"/>
                <a:gd name="T9" fmla="*/ 2 h 30"/>
                <a:gd name="T10" fmla="*/ 5 w 23"/>
                <a:gd name="T11" fmla="*/ 1 h 30"/>
                <a:gd name="T12" fmla="*/ 5 w 23"/>
                <a:gd name="T13" fmla="*/ 0 h 30"/>
                <a:gd name="T14" fmla="*/ 4 w 23"/>
                <a:gd name="T15" fmla="*/ 0 h 30"/>
                <a:gd name="T16" fmla="*/ 4 w 23"/>
                <a:gd name="T17" fmla="*/ 0 h 30"/>
                <a:gd name="T18" fmla="*/ 3 w 23"/>
                <a:gd name="T19" fmla="*/ 0 h 30"/>
                <a:gd name="T20" fmla="*/ 3 w 23"/>
                <a:gd name="T21" fmla="*/ 0 h 30"/>
                <a:gd name="T22" fmla="*/ 2 w 23"/>
                <a:gd name="T23" fmla="*/ 0 h 30"/>
                <a:gd name="T24" fmla="*/ 2 w 23"/>
                <a:gd name="T25" fmla="*/ 1 h 30"/>
                <a:gd name="T26" fmla="*/ 1 w 23"/>
                <a:gd name="T27" fmla="*/ 2 h 30"/>
                <a:gd name="T28" fmla="*/ 0 w 23"/>
                <a:gd name="T29" fmla="*/ 2 h 30"/>
                <a:gd name="T30" fmla="*/ 0 w 23"/>
                <a:gd name="T31" fmla="*/ 3 h 30"/>
                <a:gd name="T32" fmla="*/ 0 w 23"/>
                <a:gd name="T33" fmla="*/ 4 h 30"/>
                <a:gd name="T34" fmla="*/ 0 w 23"/>
                <a:gd name="T35" fmla="*/ 5 h 30"/>
                <a:gd name="T36" fmla="*/ 0 w 23"/>
                <a:gd name="T37" fmla="*/ 6 h 30"/>
                <a:gd name="T38" fmla="*/ 0 w 23"/>
                <a:gd name="T39" fmla="*/ 6 h 30"/>
                <a:gd name="T40" fmla="*/ 0 w 23"/>
                <a:gd name="T41" fmla="*/ 7 h 30"/>
                <a:gd name="T42" fmla="*/ 0 w 23"/>
                <a:gd name="T43" fmla="*/ 8 h 30"/>
                <a:gd name="T44" fmla="*/ 1 w 23"/>
                <a:gd name="T45" fmla="*/ 9 h 30"/>
                <a:gd name="T46" fmla="*/ 2 w 23"/>
                <a:gd name="T47" fmla="*/ 9 h 30"/>
                <a:gd name="T48" fmla="*/ 2 w 23"/>
                <a:gd name="T49" fmla="*/ 10 h 30"/>
                <a:gd name="T50" fmla="*/ 3 w 23"/>
                <a:gd name="T51" fmla="*/ 10 h 30"/>
                <a:gd name="T52" fmla="*/ 3 w 23"/>
                <a:gd name="T53" fmla="*/ 10 h 30"/>
                <a:gd name="T54" fmla="*/ 4 w 23"/>
                <a:gd name="T55" fmla="*/ 10 h 30"/>
                <a:gd name="T56" fmla="*/ 4 w 23"/>
                <a:gd name="T57" fmla="*/ 10 h 30"/>
                <a:gd name="T58" fmla="*/ 5 w 23"/>
                <a:gd name="T59" fmla="*/ 10 h 30"/>
                <a:gd name="T60" fmla="*/ 5 w 23"/>
                <a:gd name="T61" fmla="*/ 9 h 30"/>
                <a:gd name="T62" fmla="*/ 6 w 23"/>
                <a:gd name="T63" fmla="*/ 9 h 30"/>
                <a:gd name="T64" fmla="*/ 6 w 23"/>
                <a:gd name="T65" fmla="*/ 8 h 30"/>
                <a:gd name="T66" fmla="*/ 6 w 23"/>
                <a:gd name="T67" fmla="*/ 7 h 30"/>
                <a:gd name="T68" fmla="*/ 7 w 23"/>
                <a:gd name="T69" fmla="*/ 6 h 30"/>
                <a:gd name="T70" fmla="*/ 7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20" y="6"/>
                  </a:lnTo>
                  <a:lnTo>
                    <a:pt x="19" y="5"/>
                  </a:lnTo>
                  <a:lnTo>
                    <a:pt x="19" y="4"/>
                  </a:lnTo>
                  <a:lnTo>
                    <a:pt x="18" y="3"/>
                  </a:lnTo>
                  <a:lnTo>
                    <a:pt x="17" y="1"/>
                  </a:lnTo>
                  <a:lnTo>
                    <a:pt x="16" y="0"/>
                  </a:lnTo>
                  <a:lnTo>
                    <a:pt x="14" y="0"/>
                  </a:lnTo>
                  <a:lnTo>
                    <a:pt x="13" y="0"/>
                  </a:lnTo>
                  <a:lnTo>
                    <a:pt x="12" y="0"/>
                  </a:lnTo>
                  <a:lnTo>
                    <a:pt x="11" y="0"/>
                  </a:lnTo>
                  <a:lnTo>
                    <a:pt x="10" y="0"/>
                  </a:lnTo>
                  <a:lnTo>
                    <a:pt x="9" y="0"/>
                  </a:lnTo>
                  <a:lnTo>
                    <a:pt x="8" y="0"/>
                  </a:lnTo>
                  <a:lnTo>
                    <a:pt x="7" y="1"/>
                  </a:lnTo>
                  <a:lnTo>
                    <a:pt x="6" y="1"/>
                  </a:lnTo>
                  <a:lnTo>
                    <a:pt x="5"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5"/>
                  </a:lnTo>
                  <a:lnTo>
                    <a:pt x="2" y="25"/>
                  </a:lnTo>
                  <a:lnTo>
                    <a:pt x="3" y="26"/>
                  </a:lnTo>
                  <a:lnTo>
                    <a:pt x="3" y="27"/>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7"/>
                  </a:lnTo>
                  <a:lnTo>
                    <a:pt x="19"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6389" name="Line 193"/>
            <p:cNvSpPr>
              <a:spLocks noChangeShapeType="1"/>
            </p:cNvSpPr>
            <p:nvPr/>
          </p:nvSpPr>
          <p:spPr bwMode="auto">
            <a:xfrm>
              <a:off x="3328" y="3853"/>
              <a:ext cx="1" cy="50"/>
            </a:xfrm>
            <a:prstGeom prst="line">
              <a:avLst/>
            </a:prstGeom>
            <a:noFill/>
            <a:ln w="6350">
              <a:solidFill>
                <a:srgbClr val="000040"/>
              </a:solidFill>
              <a:round/>
              <a:headEnd/>
              <a:tailEnd/>
            </a:ln>
          </p:spPr>
          <p:txBody>
            <a:bodyPr/>
            <a:lstStyle/>
            <a:p>
              <a:endParaRPr lang="en-US"/>
            </a:p>
          </p:txBody>
        </p:sp>
        <p:sp>
          <p:nvSpPr>
            <p:cNvPr id="26390" name="Line 194"/>
            <p:cNvSpPr>
              <a:spLocks noChangeShapeType="1"/>
            </p:cNvSpPr>
            <p:nvPr/>
          </p:nvSpPr>
          <p:spPr bwMode="auto">
            <a:xfrm>
              <a:off x="3308" y="3877"/>
              <a:ext cx="40" cy="1"/>
            </a:xfrm>
            <a:prstGeom prst="line">
              <a:avLst/>
            </a:prstGeom>
            <a:noFill/>
            <a:ln w="6350">
              <a:solidFill>
                <a:srgbClr val="000040"/>
              </a:solidFill>
              <a:round/>
              <a:headEnd/>
              <a:tailEnd/>
            </a:ln>
          </p:spPr>
          <p:txBody>
            <a:bodyPr/>
            <a:lstStyle/>
            <a:p>
              <a:endParaRPr lang="en-US"/>
            </a:p>
          </p:txBody>
        </p:sp>
        <p:sp>
          <p:nvSpPr>
            <p:cNvPr id="26391" name="Freeform 195"/>
            <p:cNvSpPr>
              <a:spLocks/>
            </p:cNvSpPr>
            <p:nvPr/>
          </p:nvSpPr>
          <p:spPr bwMode="auto">
            <a:xfrm>
              <a:off x="4800" y="892"/>
              <a:ext cx="205" cy="214"/>
            </a:xfrm>
            <a:custGeom>
              <a:avLst/>
              <a:gdLst>
                <a:gd name="T0" fmla="*/ 19 w 615"/>
                <a:gd name="T1" fmla="*/ 65 h 643"/>
                <a:gd name="T2" fmla="*/ 0 w 615"/>
                <a:gd name="T3" fmla="*/ 65 h 643"/>
                <a:gd name="T4" fmla="*/ 102 w 615"/>
                <a:gd name="T5" fmla="*/ 0 h 643"/>
                <a:gd name="T6" fmla="*/ 205 w 615"/>
                <a:gd name="T7" fmla="*/ 65 h 643"/>
                <a:gd name="T8" fmla="*/ 196 w 615"/>
                <a:gd name="T9" fmla="*/ 65 h 643"/>
                <a:gd name="T10" fmla="*/ 186 w 615"/>
                <a:gd name="T11" fmla="*/ 65 h 643"/>
                <a:gd name="T12" fmla="*/ 186 w 615"/>
                <a:gd name="T13" fmla="*/ 204 h 643"/>
                <a:gd name="T14" fmla="*/ 19 w 615"/>
                <a:gd name="T15" fmla="*/ 204 h 643"/>
                <a:gd name="T16" fmla="*/ 19 w 615"/>
                <a:gd name="T17" fmla="*/ 65 h 643"/>
                <a:gd name="T18" fmla="*/ 186 w 615"/>
                <a:gd name="T19" fmla="*/ 65 h 643"/>
                <a:gd name="T20" fmla="*/ 196 w 615"/>
                <a:gd name="T21" fmla="*/ 65 h 643"/>
                <a:gd name="T22" fmla="*/ 196 w 615"/>
                <a:gd name="T23" fmla="*/ 214 h 643"/>
                <a:gd name="T24" fmla="*/ 19 w 615"/>
                <a:gd name="T25" fmla="*/ 214 h 643"/>
                <a:gd name="T26" fmla="*/ 19 w 615"/>
                <a:gd name="T27" fmla="*/ 204 h 643"/>
                <a:gd name="T28" fmla="*/ 19 w 615"/>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6392" name="Rectangle 196"/>
            <p:cNvSpPr>
              <a:spLocks noChangeArrowheads="1"/>
            </p:cNvSpPr>
            <p:nvPr/>
          </p:nvSpPr>
          <p:spPr bwMode="auto">
            <a:xfrm>
              <a:off x="4819" y="957"/>
              <a:ext cx="170" cy="139"/>
            </a:xfrm>
            <a:prstGeom prst="rect">
              <a:avLst/>
            </a:prstGeom>
            <a:solidFill>
              <a:srgbClr val="FFFF00"/>
            </a:solidFill>
            <a:ln w="0">
              <a:solidFill>
                <a:srgbClr val="000000"/>
              </a:solidFill>
              <a:miter lim="800000"/>
              <a:headEnd/>
              <a:tailEnd/>
            </a:ln>
          </p:spPr>
          <p:txBody>
            <a:bodyPr/>
            <a:lstStyle/>
            <a:p>
              <a:endParaRPr lang="ru-RU"/>
            </a:p>
          </p:txBody>
        </p:sp>
        <p:sp>
          <p:nvSpPr>
            <p:cNvPr id="26393" name="Rectangle 197"/>
            <p:cNvSpPr>
              <a:spLocks noChangeArrowheads="1"/>
            </p:cNvSpPr>
            <p:nvPr/>
          </p:nvSpPr>
          <p:spPr bwMode="auto">
            <a:xfrm>
              <a:off x="4847" y="990"/>
              <a:ext cx="59" cy="105"/>
            </a:xfrm>
            <a:prstGeom prst="rect">
              <a:avLst/>
            </a:prstGeom>
            <a:solidFill>
              <a:srgbClr val="800000"/>
            </a:solidFill>
            <a:ln w="0">
              <a:solidFill>
                <a:srgbClr val="000040"/>
              </a:solidFill>
              <a:miter lim="800000"/>
              <a:headEnd/>
              <a:tailEnd/>
            </a:ln>
          </p:spPr>
          <p:txBody>
            <a:bodyPr/>
            <a:lstStyle/>
            <a:p>
              <a:endParaRPr lang="ru-RU"/>
            </a:p>
          </p:txBody>
        </p:sp>
        <p:sp>
          <p:nvSpPr>
            <p:cNvPr id="26394" name="Rectangle 198"/>
            <p:cNvSpPr>
              <a:spLocks noChangeArrowheads="1"/>
            </p:cNvSpPr>
            <p:nvPr/>
          </p:nvSpPr>
          <p:spPr bwMode="auto">
            <a:xfrm>
              <a:off x="4932" y="987"/>
              <a:ext cx="40" cy="51"/>
            </a:xfrm>
            <a:prstGeom prst="rect">
              <a:avLst/>
            </a:prstGeom>
            <a:solidFill>
              <a:srgbClr val="80FFFF"/>
            </a:solidFill>
            <a:ln w="0">
              <a:solidFill>
                <a:srgbClr val="000040"/>
              </a:solidFill>
              <a:miter lim="800000"/>
              <a:headEnd/>
              <a:tailEnd/>
            </a:ln>
          </p:spPr>
          <p:txBody>
            <a:bodyPr/>
            <a:lstStyle/>
            <a:p>
              <a:endParaRPr lang="ru-RU"/>
            </a:p>
          </p:txBody>
        </p:sp>
        <p:sp>
          <p:nvSpPr>
            <p:cNvPr id="26395" name="Freeform 199"/>
            <p:cNvSpPr>
              <a:spLocks/>
            </p:cNvSpPr>
            <p:nvPr/>
          </p:nvSpPr>
          <p:spPr bwMode="auto">
            <a:xfrm>
              <a:off x="4890" y="1039"/>
              <a:ext cx="8" cy="10"/>
            </a:xfrm>
            <a:custGeom>
              <a:avLst/>
              <a:gdLst>
                <a:gd name="T0" fmla="*/ 8 w 23"/>
                <a:gd name="T1" fmla="*/ 4 h 30"/>
                <a:gd name="T2" fmla="*/ 8 w 23"/>
                <a:gd name="T3" fmla="*/ 4 h 30"/>
                <a:gd name="T4" fmla="*/ 7 w 23"/>
                <a:gd name="T5" fmla="*/ 3 h 30"/>
                <a:gd name="T6" fmla="*/ 7 w 23"/>
                <a:gd name="T7" fmla="*/ 2 h 30"/>
                <a:gd name="T8" fmla="*/ 7 w 23"/>
                <a:gd name="T9" fmla="*/ 1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1 h 30"/>
                <a:gd name="T28" fmla="*/ 0 w 23"/>
                <a:gd name="T29" fmla="*/ 2 h 30"/>
                <a:gd name="T30" fmla="*/ 0 w 23"/>
                <a:gd name="T31" fmla="*/ 3 h 30"/>
                <a:gd name="T32" fmla="*/ 0 w 23"/>
                <a:gd name="T33" fmla="*/ 4 h 30"/>
                <a:gd name="T34" fmla="*/ 0 w 23"/>
                <a:gd name="T35" fmla="*/ 4 h 30"/>
                <a:gd name="T36" fmla="*/ 0 w 23"/>
                <a:gd name="T37" fmla="*/ 5 h 30"/>
                <a:gd name="T38" fmla="*/ 0 w 23"/>
                <a:gd name="T39" fmla="*/ 6 h 30"/>
                <a:gd name="T40" fmla="*/ 0 w 23"/>
                <a:gd name="T41" fmla="*/ 7 h 30"/>
                <a:gd name="T42" fmla="*/ 0 w 23"/>
                <a:gd name="T43" fmla="*/ 8 h 30"/>
                <a:gd name="T44" fmla="*/ 1 w 23"/>
                <a:gd name="T45" fmla="*/ 8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7 w 23"/>
                <a:gd name="T63" fmla="*/ 8 h 30"/>
                <a:gd name="T64" fmla="*/ 7 w 23"/>
                <a:gd name="T65" fmla="*/ 8 h 30"/>
                <a:gd name="T66" fmla="*/ 7 w 23"/>
                <a:gd name="T67" fmla="*/ 7 h 30"/>
                <a:gd name="T68" fmla="*/ 8 w 23"/>
                <a:gd name="T69" fmla="*/ 6 h 30"/>
                <a:gd name="T70" fmla="*/ 8 w 23"/>
                <a:gd name="T71" fmla="*/ 5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3" y="25"/>
                  </a:lnTo>
                  <a:lnTo>
                    <a:pt x="3" y="26"/>
                  </a:lnTo>
                  <a:lnTo>
                    <a:pt x="4" y="27"/>
                  </a:lnTo>
                  <a:lnTo>
                    <a:pt x="6" y="29"/>
                  </a:lnTo>
                  <a:lnTo>
                    <a:pt x="7" y="29"/>
                  </a:lnTo>
                  <a:lnTo>
                    <a:pt x="8" y="30"/>
                  </a:lnTo>
                  <a:lnTo>
                    <a:pt x="9" y="30"/>
                  </a:lnTo>
                  <a:lnTo>
                    <a:pt x="10" y="30"/>
                  </a:lnTo>
                  <a:lnTo>
                    <a:pt x="11" y="30"/>
                  </a:lnTo>
                  <a:lnTo>
                    <a:pt x="12" y="30"/>
                  </a:lnTo>
                  <a:lnTo>
                    <a:pt x="13" y="30"/>
                  </a:lnTo>
                  <a:lnTo>
                    <a:pt x="14" y="30"/>
                  </a:lnTo>
                  <a:lnTo>
                    <a:pt x="15" y="30"/>
                  </a:lnTo>
                  <a:lnTo>
                    <a:pt x="17" y="29"/>
                  </a:lnTo>
                  <a:lnTo>
                    <a:pt x="18" y="27"/>
                  </a:lnTo>
                  <a:lnTo>
                    <a:pt x="19" y="26"/>
                  </a:lnTo>
                  <a:lnTo>
                    <a:pt x="19"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396" name="Line 200"/>
            <p:cNvSpPr>
              <a:spLocks noChangeShapeType="1"/>
            </p:cNvSpPr>
            <p:nvPr/>
          </p:nvSpPr>
          <p:spPr bwMode="auto">
            <a:xfrm>
              <a:off x="4951" y="988"/>
              <a:ext cx="1" cy="50"/>
            </a:xfrm>
            <a:prstGeom prst="line">
              <a:avLst/>
            </a:prstGeom>
            <a:noFill/>
            <a:ln w="6350">
              <a:solidFill>
                <a:srgbClr val="000040"/>
              </a:solidFill>
              <a:round/>
              <a:headEnd/>
              <a:tailEnd/>
            </a:ln>
          </p:spPr>
          <p:txBody>
            <a:bodyPr/>
            <a:lstStyle/>
            <a:p>
              <a:endParaRPr lang="en-US"/>
            </a:p>
          </p:txBody>
        </p:sp>
        <p:sp>
          <p:nvSpPr>
            <p:cNvPr id="26397" name="Line 201"/>
            <p:cNvSpPr>
              <a:spLocks noChangeShapeType="1"/>
            </p:cNvSpPr>
            <p:nvPr/>
          </p:nvSpPr>
          <p:spPr bwMode="auto">
            <a:xfrm>
              <a:off x="4932" y="1012"/>
              <a:ext cx="39" cy="1"/>
            </a:xfrm>
            <a:prstGeom prst="line">
              <a:avLst/>
            </a:prstGeom>
            <a:noFill/>
            <a:ln w="6350">
              <a:solidFill>
                <a:srgbClr val="000040"/>
              </a:solidFill>
              <a:round/>
              <a:headEnd/>
              <a:tailEnd/>
            </a:ln>
          </p:spPr>
          <p:txBody>
            <a:bodyPr/>
            <a:lstStyle/>
            <a:p>
              <a:endParaRPr lang="en-US"/>
            </a:p>
          </p:txBody>
        </p:sp>
        <p:sp>
          <p:nvSpPr>
            <p:cNvPr id="26398" name="Freeform 202"/>
            <p:cNvSpPr>
              <a:spLocks/>
            </p:cNvSpPr>
            <p:nvPr/>
          </p:nvSpPr>
          <p:spPr bwMode="auto">
            <a:xfrm>
              <a:off x="4530" y="1154"/>
              <a:ext cx="205" cy="215"/>
            </a:xfrm>
            <a:custGeom>
              <a:avLst/>
              <a:gdLst>
                <a:gd name="T0" fmla="*/ 19 w 615"/>
                <a:gd name="T1" fmla="*/ 65 h 643"/>
                <a:gd name="T2" fmla="*/ 0 w 615"/>
                <a:gd name="T3" fmla="*/ 65 h 643"/>
                <a:gd name="T4" fmla="*/ 103 w 615"/>
                <a:gd name="T5" fmla="*/ 0 h 643"/>
                <a:gd name="T6" fmla="*/ 205 w 615"/>
                <a:gd name="T7" fmla="*/ 65 h 643"/>
                <a:gd name="T8" fmla="*/ 196 w 615"/>
                <a:gd name="T9" fmla="*/ 65 h 643"/>
                <a:gd name="T10" fmla="*/ 186 w 615"/>
                <a:gd name="T11" fmla="*/ 65 h 643"/>
                <a:gd name="T12" fmla="*/ 186 w 615"/>
                <a:gd name="T13" fmla="*/ 205 h 643"/>
                <a:gd name="T14" fmla="*/ 19 w 615"/>
                <a:gd name="T15" fmla="*/ 205 h 643"/>
                <a:gd name="T16" fmla="*/ 19 w 615"/>
                <a:gd name="T17" fmla="*/ 65 h 643"/>
                <a:gd name="T18" fmla="*/ 186 w 615"/>
                <a:gd name="T19" fmla="*/ 65 h 643"/>
                <a:gd name="T20" fmla="*/ 196 w 615"/>
                <a:gd name="T21" fmla="*/ 65 h 643"/>
                <a:gd name="T22" fmla="*/ 196 w 615"/>
                <a:gd name="T23" fmla="*/ 215 h 643"/>
                <a:gd name="T24" fmla="*/ 19 w 615"/>
                <a:gd name="T25" fmla="*/ 215 h 643"/>
                <a:gd name="T26" fmla="*/ 19 w 615"/>
                <a:gd name="T27" fmla="*/ 205 h 643"/>
                <a:gd name="T28" fmla="*/ 19 w 615"/>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6399" name="Rectangle 203"/>
            <p:cNvSpPr>
              <a:spLocks noChangeArrowheads="1"/>
            </p:cNvSpPr>
            <p:nvPr/>
          </p:nvSpPr>
          <p:spPr bwMode="auto">
            <a:xfrm>
              <a:off x="4549" y="1219"/>
              <a:ext cx="169" cy="140"/>
            </a:xfrm>
            <a:prstGeom prst="rect">
              <a:avLst/>
            </a:prstGeom>
            <a:solidFill>
              <a:srgbClr val="FFFF00"/>
            </a:solidFill>
            <a:ln w="0">
              <a:solidFill>
                <a:srgbClr val="000000"/>
              </a:solidFill>
              <a:miter lim="800000"/>
              <a:headEnd/>
              <a:tailEnd/>
            </a:ln>
          </p:spPr>
          <p:txBody>
            <a:bodyPr/>
            <a:lstStyle/>
            <a:p>
              <a:endParaRPr lang="ru-RU"/>
            </a:p>
          </p:txBody>
        </p:sp>
      </p:grpSp>
      <p:sp>
        <p:nvSpPr>
          <p:cNvPr id="25604" name="Rectangle 204"/>
          <p:cNvSpPr>
            <a:spLocks noChangeArrowheads="1"/>
          </p:cNvSpPr>
          <p:nvPr/>
        </p:nvSpPr>
        <p:spPr bwMode="auto">
          <a:xfrm>
            <a:off x="7234238" y="1985963"/>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5605" name="Rectangle 205"/>
          <p:cNvSpPr>
            <a:spLocks noChangeArrowheads="1"/>
          </p:cNvSpPr>
          <p:nvPr/>
        </p:nvSpPr>
        <p:spPr bwMode="auto">
          <a:xfrm>
            <a:off x="7369175" y="1981200"/>
            <a:ext cx="65088" cy="80963"/>
          </a:xfrm>
          <a:prstGeom prst="rect">
            <a:avLst/>
          </a:prstGeom>
          <a:solidFill>
            <a:srgbClr val="80FFFF"/>
          </a:solidFill>
          <a:ln w="0">
            <a:solidFill>
              <a:srgbClr val="000040"/>
            </a:solidFill>
            <a:miter lim="800000"/>
            <a:headEnd/>
            <a:tailEnd/>
          </a:ln>
        </p:spPr>
        <p:txBody>
          <a:bodyPr/>
          <a:lstStyle/>
          <a:p>
            <a:endParaRPr lang="ru-RU"/>
          </a:p>
        </p:txBody>
      </p:sp>
      <p:sp>
        <p:nvSpPr>
          <p:cNvPr id="25606" name="Freeform 206"/>
          <p:cNvSpPr>
            <a:spLocks/>
          </p:cNvSpPr>
          <p:nvPr/>
        </p:nvSpPr>
        <p:spPr bwMode="auto">
          <a:xfrm>
            <a:off x="7302500" y="2062163"/>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117 h 30"/>
              <a:gd name="T10" fmla="*/ 9939 w 23"/>
              <a:gd name="T11" fmla="*/ 1058 h 30"/>
              <a:gd name="T12" fmla="*/ 9387 w 23"/>
              <a:gd name="T13" fmla="*/ 529 h 30"/>
              <a:gd name="T14" fmla="*/ 7730 w 23"/>
              <a:gd name="T15" fmla="*/ 0 h 30"/>
              <a:gd name="T16" fmla="*/ 6626 w 23"/>
              <a:gd name="T17" fmla="*/ 0 h 30"/>
              <a:gd name="T18" fmla="*/ 5522 w 23"/>
              <a:gd name="T19" fmla="*/ 0 h 30"/>
              <a:gd name="T20" fmla="*/ 4970 w 23"/>
              <a:gd name="T21" fmla="*/ 0 h 30"/>
              <a:gd name="T22" fmla="*/ 3865 w 23"/>
              <a:gd name="T23" fmla="*/ 529 h 30"/>
              <a:gd name="T24" fmla="*/ 2761 w 23"/>
              <a:gd name="T25" fmla="*/ 1058 h 30"/>
              <a:gd name="T26" fmla="*/ 2209 w 23"/>
              <a:gd name="T27" fmla="*/ 2117 h 30"/>
              <a:gd name="T28" fmla="*/ 552 w 23"/>
              <a:gd name="T29" fmla="*/ 3704 h 30"/>
              <a:gd name="T30" fmla="*/ 552 w 23"/>
              <a:gd name="T31" fmla="*/ 4763 h 30"/>
              <a:gd name="T32" fmla="*/ 0 w 23"/>
              <a:gd name="T33" fmla="*/ 5821 h 30"/>
              <a:gd name="T34" fmla="*/ 0 w 23"/>
              <a:gd name="T35" fmla="*/ 6879 h 30"/>
              <a:gd name="T36" fmla="*/ 0 w 23"/>
              <a:gd name="T37" fmla="*/ 8467 h 30"/>
              <a:gd name="T38" fmla="*/ 0 w 23"/>
              <a:gd name="T39" fmla="*/ 10054 h 30"/>
              <a:gd name="T40" fmla="*/ 552 w 23"/>
              <a:gd name="T41" fmla="*/ 11642 h 30"/>
              <a:gd name="T42" fmla="*/ 552 w 23"/>
              <a:gd name="T43" fmla="*/ 12700 h 30"/>
              <a:gd name="T44" fmla="*/ 2209 w 23"/>
              <a:gd name="T45" fmla="*/ 13229 h 30"/>
              <a:gd name="T46" fmla="*/ 2761 w 23"/>
              <a:gd name="T47" fmla="*/ 14288 h 30"/>
              <a:gd name="T48" fmla="*/ 3865 w 23"/>
              <a:gd name="T49" fmla="*/ 15346 h 30"/>
              <a:gd name="T50" fmla="*/ 4970 w 23"/>
              <a:gd name="T51" fmla="*/ 15875 h 30"/>
              <a:gd name="T52" fmla="*/ 5522 w 23"/>
              <a:gd name="T53" fmla="*/ 15875 h 30"/>
              <a:gd name="T54" fmla="*/ 6626 w 23"/>
              <a:gd name="T55" fmla="*/ 15875 h 30"/>
              <a:gd name="T56" fmla="*/ 7730 w 23"/>
              <a:gd name="T57" fmla="*/ 15875 h 30"/>
              <a:gd name="T58" fmla="*/ 9387 w 23"/>
              <a:gd name="T59" fmla="*/ 15346 h 30"/>
              <a:gd name="T60" fmla="*/ 9939 w 23"/>
              <a:gd name="T61" fmla="*/ 14288 h 30"/>
              <a:gd name="T62" fmla="*/ 10491 w 23"/>
              <a:gd name="T63" fmla="*/ 13229 h 30"/>
              <a:gd name="T64" fmla="*/ 11596 w 23"/>
              <a:gd name="T65" fmla="*/ 12700 h 30"/>
              <a:gd name="T66" fmla="*/ 11596 w 23"/>
              <a:gd name="T67" fmla="*/ 11642 h 30"/>
              <a:gd name="T68" fmla="*/ 12700 w 23"/>
              <a:gd name="T69" fmla="*/ 10054 h 30"/>
              <a:gd name="T70" fmla="*/ 12700 w 23"/>
              <a:gd name="T71" fmla="*/ 846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9" y="4"/>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4" y="3"/>
                </a:lnTo>
                <a:lnTo>
                  <a:pt x="4" y="4"/>
                </a:lnTo>
                <a:lnTo>
                  <a:pt x="2" y="5"/>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4" y="25"/>
                </a:lnTo>
                <a:lnTo>
                  <a:pt x="4" y="26"/>
                </a:lnTo>
                <a:lnTo>
                  <a:pt x="5" y="27"/>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7"/>
                </a:lnTo>
                <a:lnTo>
                  <a:pt x="19" y="26"/>
                </a:lnTo>
                <a:lnTo>
                  <a:pt x="19"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607" name="Line 207"/>
          <p:cNvSpPr>
            <a:spLocks noChangeShapeType="1"/>
          </p:cNvSpPr>
          <p:nvPr/>
        </p:nvSpPr>
        <p:spPr bwMode="auto">
          <a:xfrm>
            <a:off x="7400925" y="1981200"/>
            <a:ext cx="1588" cy="80963"/>
          </a:xfrm>
          <a:prstGeom prst="line">
            <a:avLst/>
          </a:prstGeom>
          <a:noFill/>
          <a:ln w="6350">
            <a:solidFill>
              <a:srgbClr val="000040"/>
            </a:solidFill>
            <a:round/>
            <a:headEnd/>
            <a:tailEnd/>
          </a:ln>
        </p:spPr>
        <p:txBody>
          <a:bodyPr/>
          <a:lstStyle/>
          <a:p>
            <a:endParaRPr lang="en-US"/>
          </a:p>
        </p:txBody>
      </p:sp>
      <p:sp>
        <p:nvSpPr>
          <p:cNvPr id="25608" name="Line 208"/>
          <p:cNvSpPr>
            <a:spLocks noChangeShapeType="1"/>
          </p:cNvSpPr>
          <p:nvPr/>
        </p:nvSpPr>
        <p:spPr bwMode="auto">
          <a:xfrm>
            <a:off x="7369175" y="2019300"/>
            <a:ext cx="63500" cy="1588"/>
          </a:xfrm>
          <a:prstGeom prst="line">
            <a:avLst/>
          </a:prstGeom>
          <a:noFill/>
          <a:ln w="6350">
            <a:solidFill>
              <a:srgbClr val="000040"/>
            </a:solidFill>
            <a:round/>
            <a:headEnd/>
            <a:tailEnd/>
          </a:ln>
        </p:spPr>
        <p:txBody>
          <a:bodyPr/>
          <a:lstStyle/>
          <a:p>
            <a:endParaRPr lang="en-US"/>
          </a:p>
        </p:txBody>
      </p:sp>
      <p:sp>
        <p:nvSpPr>
          <p:cNvPr id="25609" name="Freeform 209"/>
          <p:cNvSpPr>
            <a:spLocks/>
          </p:cNvSpPr>
          <p:nvPr/>
        </p:nvSpPr>
        <p:spPr bwMode="auto">
          <a:xfrm>
            <a:off x="7958138" y="2903538"/>
            <a:ext cx="323850" cy="339725"/>
          </a:xfrm>
          <a:custGeom>
            <a:avLst/>
            <a:gdLst>
              <a:gd name="T0" fmla="*/ 29537 w 614"/>
              <a:gd name="T1" fmla="*/ 103027 h 643"/>
              <a:gd name="T2" fmla="*/ 0 w 614"/>
              <a:gd name="T3" fmla="*/ 103027 h 643"/>
              <a:gd name="T4" fmla="*/ 161925 w 614"/>
              <a:gd name="T5" fmla="*/ 0 h 643"/>
              <a:gd name="T6" fmla="*/ 323850 w 614"/>
              <a:gd name="T7" fmla="*/ 103027 h 643"/>
              <a:gd name="T8" fmla="*/ 309609 w 614"/>
              <a:gd name="T9" fmla="*/ 103027 h 643"/>
              <a:gd name="T10" fmla="*/ 294313 w 614"/>
              <a:gd name="T11" fmla="*/ 103027 h 643"/>
              <a:gd name="T12" fmla="*/ 294313 w 614"/>
              <a:gd name="T13" fmla="*/ 324931 h 643"/>
              <a:gd name="T14" fmla="*/ 29537 w 614"/>
              <a:gd name="T15" fmla="*/ 324931 h 643"/>
              <a:gd name="T16" fmla="*/ 29537 w 614"/>
              <a:gd name="T17" fmla="*/ 103027 h 643"/>
              <a:gd name="T18" fmla="*/ 294313 w 614"/>
              <a:gd name="T19" fmla="*/ 103027 h 643"/>
              <a:gd name="T20" fmla="*/ 309609 w 614"/>
              <a:gd name="T21" fmla="*/ 103027 h 643"/>
              <a:gd name="T22" fmla="*/ 309609 w 614"/>
              <a:gd name="T23" fmla="*/ 339725 h 643"/>
              <a:gd name="T24" fmla="*/ 29537 w 614"/>
              <a:gd name="T25" fmla="*/ 339725 h 643"/>
              <a:gd name="T26" fmla="*/ 29537 w 614"/>
              <a:gd name="T27" fmla="*/ 324931 h 643"/>
              <a:gd name="T28" fmla="*/ 29537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5610" name="Rectangle 210"/>
          <p:cNvSpPr>
            <a:spLocks noChangeArrowheads="1"/>
          </p:cNvSpPr>
          <p:nvPr/>
        </p:nvSpPr>
        <p:spPr bwMode="auto">
          <a:xfrm>
            <a:off x="7988300" y="3006725"/>
            <a:ext cx="268288" cy="222250"/>
          </a:xfrm>
          <a:prstGeom prst="rect">
            <a:avLst/>
          </a:prstGeom>
          <a:solidFill>
            <a:srgbClr val="FFFF00"/>
          </a:solidFill>
          <a:ln w="0">
            <a:solidFill>
              <a:srgbClr val="000000"/>
            </a:solidFill>
            <a:miter lim="800000"/>
            <a:headEnd/>
            <a:tailEnd/>
          </a:ln>
        </p:spPr>
        <p:txBody>
          <a:bodyPr/>
          <a:lstStyle/>
          <a:p>
            <a:endParaRPr lang="ru-RU"/>
          </a:p>
        </p:txBody>
      </p:sp>
      <p:sp>
        <p:nvSpPr>
          <p:cNvPr id="25611" name="Rectangle 211"/>
          <p:cNvSpPr>
            <a:spLocks noChangeArrowheads="1"/>
          </p:cNvSpPr>
          <p:nvPr/>
        </p:nvSpPr>
        <p:spPr bwMode="auto">
          <a:xfrm>
            <a:off x="8031163" y="3059113"/>
            <a:ext cx="93662" cy="168275"/>
          </a:xfrm>
          <a:prstGeom prst="rect">
            <a:avLst/>
          </a:prstGeom>
          <a:solidFill>
            <a:srgbClr val="800000"/>
          </a:solidFill>
          <a:ln w="0">
            <a:solidFill>
              <a:srgbClr val="000040"/>
            </a:solidFill>
            <a:miter lim="800000"/>
            <a:headEnd/>
            <a:tailEnd/>
          </a:ln>
        </p:spPr>
        <p:txBody>
          <a:bodyPr/>
          <a:lstStyle/>
          <a:p>
            <a:endParaRPr lang="ru-RU"/>
          </a:p>
        </p:txBody>
      </p:sp>
      <p:sp>
        <p:nvSpPr>
          <p:cNvPr id="25612" name="Rectangle 212"/>
          <p:cNvSpPr>
            <a:spLocks noChangeArrowheads="1"/>
          </p:cNvSpPr>
          <p:nvPr/>
        </p:nvSpPr>
        <p:spPr bwMode="auto">
          <a:xfrm>
            <a:off x="8166100" y="3055938"/>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5613" name="Freeform 213"/>
          <p:cNvSpPr>
            <a:spLocks/>
          </p:cNvSpPr>
          <p:nvPr/>
        </p:nvSpPr>
        <p:spPr bwMode="auto">
          <a:xfrm>
            <a:off x="8099425" y="3136900"/>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646 h 30"/>
              <a:gd name="T10" fmla="*/ 9939 w 23"/>
              <a:gd name="T11" fmla="*/ 1058 h 30"/>
              <a:gd name="T12" fmla="*/ 9387 w 23"/>
              <a:gd name="T13" fmla="*/ 529 h 30"/>
              <a:gd name="T14" fmla="*/ 8283 w 23"/>
              <a:gd name="T15" fmla="*/ 0 h 30"/>
              <a:gd name="T16" fmla="*/ 6626 w 23"/>
              <a:gd name="T17" fmla="*/ 0 h 30"/>
              <a:gd name="T18" fmla="*/ 5522 w 23"/>
              <a:gd name="T19" fmla="*/ 0 h 30"/>
              <a:gd name="T20" fmla="*/ 4970 w 23"/>
              <a:gd name="T21" fmla="*/ 0 h 30"/>
              <a:gd name="T22" fmla="*/ 3865 w 23"/>
              <a:gd name="T23" fmla="*/ 529 h 30"/>
              <a:gd name="T24" fmla="*/ 2761 w 23"/>
              <a:gd name="T25" fmla="*/ 1058 h 30"/>
              <a:gd name="T26" fmla="*/ 2209 w 23"/>
              <a:gd name="T27" fmla="*/ 2646 h 30"/>
              <a:gd name="T28" fmla="*/ 1104 w 23"/>
              <a:gd name="T29" fmla="*/ 3704 h 30"/>
              <a:gd name="T30" fmla="*/ 1104 w 23"/>
              <a:gd name="T31" fmla="*/ 4763 h 30"/>
              <a:gd name="T32" fmla="*/ 0 w 23"/>
              <a:gd name="T33" fmla="*/ 5821 h 30"/>
              <a:gd name="T34" fmla="*/ 0 w 23"/>
              <a:gd name="T35" fmla="*/ 6879 h 30"/>
              <a:gd name="T36" fmla="*/ 0 w 23"/>
              <a:gd name="T37" fmla="*/ 8996 h 30"/>
              <a:gd name="T38" fmla="*/ 0 w 23"/>
              <a:gd name="T39" fmla="*/ 10054 h 30"/>
              <a:gd name="T40" fmla="*/ 1104 w 23"/>
              <a:gd name="T41" fmla="*/ 11642 h 30"/>
              <a:gd name="T42" fmla="*/ 1104 w 23"/>
              <a:gd name="T43" fmla="*/ 12700 h 30"/>
              <a:gd name="T44" fmla="*/ 2209 w 23"/>
              <a:gd name="T45" fmla="*/ 13758 h 30"/>
              <a:gd name="T46" fmla="*/ 2761 w 23"/>
              <a:gd name="T47" fmla="*/ 14817 h 30"/>
              <a:gd name="T48" fmla="*/ 3865 w 23"/>
              <a:gd name="T49" fmla="*/ 15346 h 30"/>
              <a:gd name="T50" fmla="*/ 4970 w 23"/>
              <a:gd name="T51" fmla="*/ 15875 h 30"/>
              <a:gd name="T52" fmla="*/ 5522 w 23"/>
              <a:gd name="T53" fmla="*/ 15875 h 30"/>
              <a:gd name="T54" fmla="*/ 6626 w 23"/>
              <a:gd name="T55" fmla="*/ 15875 h 30"/>
              <a:gd name="T56" fmla="*/ 8283 w 23"/>
              <a:gd name="T57" fmla="*/ 15875 h 30"/>
              <a:gd name="T58" fmla="*/ 9387 w 23"/>
              <a:gd name="T59" fmla="*/ 15346 h 30"/>
              <a:gd name="T60" fmla="*/ 9939 w 23"/>
              <a:gd name="T61" fmla="*/ 14817 h 30"/>
              <a:gd name="T62" fmla="*/ 10491 w 23"/>
              <a:gd name="T63" fmla="*/ 13758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3"/>
                </a:lnTo>
                <a:lnTo>
                  <a:pt x="23" y="12"/>
                </a:lnTo>
                <a:lnTo>
                  <a:pt x="23" y="11"/>
                </a:lnTo>
                <a:lnTo>
                  <a:pt x="22" y="10"/>
                </a:lnTo>
                <a:lnTo>
                  <a:pt x="21" y="9"/>
                </a:lnTo>
                <a:lnTo>
                  <a:pt x="21" y="8"/>
                </a:lnTo>
                <a:lnTo>
                  <a:pt x="21" y="7"/>
                </a:lnTo>
                <a:lnTo>
                  <a:pt x="20" y="6"/>
                </a:lnTo>
                <a:lnTo>
                  <a:pt x="19" y="5"/>
                </a:lnTo>
                <a:lnTo>
                  <a:pt x="19" y="4"/>
                </a:lnTo>
                <a:lnTo>
                  <a:pt x="18" y="2"/>
                </a:lnTo>
                <a:lnTo>
                  <a:pt x="17" y="1"/>
                </a:lnTo>
                <a:lnTo>
                  <a:pt x="16" y="0"/>
                </a:lnTo>
                <a:lnTo>
                  <a:pt x="15" y="0"/>
                </a:lnTo>
                <a:lnTo>
                  <a:pt x="14" y="0"/>
                </a:lnTo>
                <a:lnTo>
                  <a:pt x="12" y="0"/>
                </a:lnTo>
                <a:lnTo>
                  <a:pt x="11" y="0"/>
                </a:lnTo>
                <a:lnTo>
                  <a:pt x="10" y="0"/>
                </a:lnTo>
                <a:lnTo>
                  <a:pt x="9" y="0"/>
                </a:lnTo>
                <a:lnTo>
                  <a:pt x="8" y="0"/>
                </a:lnTo>
                <a:lnTo>
                  <a:pt x="7" y="1"/>
                </a:lnTo>
                <a:lnTo>
                  <a:pt x="6" y="1"/>
                </a:lnTo>
                <a:lnTo>
                  <a:pt x="5" y="2"/>
                </a:lnTo>
                <a:lnTo>
                  <a:pt x="4" y="4"/>
                </a:lnTo>
                <a:lnTo>
                  <a:pt x="4" y="5"/>
                </a:lnTo>
                <a:lnTo>
                  <a:pt x="3" y="6"/>
                </a:lnTo>
                <a:lnTo>
                  <a:pt x="2" y="7"/>
                </a:lnTo>
                <a:lnTo>
                  <a:pt x="2" y="8"/>
                </a:lnTo>
                <a:lnTo>
                  <a:pt x="2" y="9"/>
                </a:lnTo>
                <a:lnTo>
                  <a:pt x="0" y="10"/>
                </a:lnTo>
                <a:lnTo>
                  <a:pt x="0" y="11"/>
                </a:lnTo>
                <a:lnTo>
                  <a:pt x="0" y="12"/>
                </a:lnTo>
                <a:lnTo>
                  <a:pt x="0" y="13"/>
                </a:lnTo>
                <a:lnTo>
                  <a:pt x="0" y="15"/>
                </a:lnTo>
                <a:lnTo>
                  <a:pt x="0" y="17"/>
                </a:lnTo>
                <a:lnTo>
                  <a:pt x="0" y="18"/>
                </a:lnTo>
                <a:lnTo>
                  <a:pt x="0" y="19"/>
                </a:lnTo>
                <a:lnTo>
                  <a:pt x="0" y="20"/>
                </a:lnTo>
                <a:lnTo>
                  <a:pt x="2" y="22"/>
                </a:lnTo>
                <a:lnTo>
                  <a:pt x="2" y="23"/>
                </a:lnTo>
                <a:lnTo>
                  <a:pt x="2" y="24"/>
                </a:lnTo>
                <a:lnTo>
                  <a:pt x="3" y="24"/>
                </a:lnTo>
                <a:lnTo>
                  <a:pt x="4" y="26"/>
                </a:lnTo>
                <a:lnTo>
                  <a:pt x="4" y="27"/>
                </a:lnTo>
                <a:lnTo>
                  <a:pt x="5" y="28"/>
                </a:lnTo>
                <a:lnTo>
                  <a:pt x="6" y="29"/>
                </a:lnTo>
                <a:lnTo>
                  <a:pt x="7" y="29"/>
                </a:lnTo>
                <a:lnTo>
                  <a:pt x="8" y="30"/>
                </a:lnTo>
                <a:lnTo>
                  <a:pt x="9" y="30"/>
                </a:lnTo>
                <a:lnTo>
                  <a:pt x="10" y="30"/>
                </a:lnTo>
                <a:lnTo>
                  <a:pt x="11" y="30"/>
                </a:lnTo>
                <a:lnTo>
                  <a:pt x="12" y="30"/>
                </a:lnTo>
                <a:lnTo>
                  <a:pt x="14" y="30"/>
                </a:lnTo>
                <a:lnTo>
                  <a:pt x="15" y="30"/>
                </a:lnTo>
                <a:lnTo>
                  <a:pt x="16" y="30"/>
                </a:lnTo>
                <a:lnTo>
                  <a:pt x="17" y="29"/>
                </a:lnTo>
                <a:lnTo>
                  <a:pt x="18" y="28"/>
                </a:lnTo>
                <a:lnTo>
                  <a:pt x="19" y="27"/>
                </a:lnTo>
                <a:lnTo>
                  <a:pt x="19" y="26"/>
                </a:lnTo>
                <a:lnTo>
                  <a:pt x="20"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614" name="Line 214"/>
          <p:cNvSpPr>
            <a:spLocks noChangeShapeType="1"/>
          </p:cNvSpPr>
          <p:nvPr/>
        </p:nvSpPr>
        <p:spPr bwMode="auto">
          <a:xfrm>
            <a:off x="8197850" y="3055938"/>
            <a:ext cx="1588" cy="79375"/>
          </a:xfrm>
          <a:prstGeom prst="line">
            <a:avLst/>
          </a:prstGeom>
          <a:noFill/>
          <a:ln w="6350">
            <a:solidFill>
              <a:srgbClr val="000040"/>
            </a:solidFill>
            <a:round/>
            <a:headEnd/>
            <a:tailEnd/>
          </a:ln>
        </p:spPr>
        <p:txBody>
          <a:bodyPr/>
          <a:lstStyle/>
          <a:p>
            <a:endParaRPr lang="en-US"/>
          </a:p>
        </p:txBody>
      </p:sp>
      <p:sp>
        <p:nvSpPr>
          <p:cNvPr id="25615" name="Line 215"/>
          <p:cNvSpPr>
            <a:spLocks noChangeShapeType="1"/>
          </p:cNvSpPr>
          <p:nvPr/>
        </p:nvSpPr>
        <p:spPr bwMode="auto">
          <a:xfrm>
            <a:off x="8166100" y="3094038"/>
            <a:ext cx="61913" cy="1587"/>
          </a:xfrm>
          <a:prstGeom prst="line">
            <a:avLst/>
          </a:prstGeom>
          <a:noFill/>
          <a:ln w="6350">
            <a:solidFill>
              <a:srgbClr val="000040"/>
            </a:solidFill>
            <a:round/>
            <a:headEnd/>
            <a:tailEnd/>
          </a:ln>
        </p:spPr>
        <p:txBody>
          <a:bodyPr/>
          <a:lstStyle/>
          <a:p>
            <a:endParaRPr lang="en-US"/>
          </a:p>
        </p:txBody>
      </p:sp>
      <p:sp>
        <p:nvSpPr>
          <p:cNvPr id="25616" name="Freeform 216"/>
          <p:cNvSpPr>
            <a:spLocks/>
          </p:cNvSpPr>
          <p:nvPr/>
        </p:nvSpPr>
        <p:spPr bwMode="auto">
          <a:xfrm>
            <a:off x="7932738" y="2360613"/>
            <a:ext cx="325437" cy="339725"/>
          </a:xfrm>
          <a:custGeom>
            <a:avLst/>
            <a:gdLst>
              <a:gd name="T0" fmla="*/ 29633 w 615"/>
              <a:gd name="T1" fmla="*/ 103027 h 643"/>
              <a:gd name="T2" fmla="*/ 0 w 615"/>
              <a:gd name="T3" fmla="*/ 103027 h 643"/>
              <a:gd name="T4" fmla="*/ 162983 w 615"/>
              <a:gd name="T5" fmla="*/ 0 h 643"/>
              <a:gd name="T6" fmla="*/ 325437 w 615"/>
              <a:gd name="T7" fmla="*/ 103027 h 643"/>
              <a:gd name="T8" fmla="*/ 310620 w 615"/>
              <a:gd name="T9" fmla="*/ 103027 h 643"/>
              <a:gd name="T10" fmla="*/ 295804 w 615"/>
              <a:gd name="T11" fmla="*/ 103027 h 643"/>
              <a:gd name="T12" fmla="*/ 295804 w 615"/>
              <a:gd name="T13" fmla="*/ 324403 h 643"/>
              <a:gd name="T14" fmla="*/ 29633 w 615"/>
              <a:gd name="T15" fmla="*/ 324403 h 643"/>
              <a:gd name="T16" fmla="*/ 29633 w 615"/>
              <a:gd name="T17" fmla="*/ 103027 h 643"/>
              <a:gd name="T18" fmla="*/ 295804 w 615"/>
              <a:gd name="T19" fmla="*/ 103027 h 643"/>
              <a:gd name="T20" fmla="*/ 310620 w 615"/>
              <a:gd name="T21" fmla="*/ 103027 h 643"/>
              <a:gd name="T22" fmla="*/ 310620 w 615"/>
              <a:gd name="T23" fmla="*/ 339725 h 643"/>
              <a:gd name="T24" fmla="*/ 29633 w 615"/>
              <a:gd name="T25" fmla="*/ 339725 h 643"/>
              <a:gd name="T26" fmla="*/ 29633 w 615"/>
              <a:gd name="T27" fmla="*/ 324403 h 643"/>
              <a:gd name="T28" fmla="*/ 29633 w 615"/>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617" name="Rectangle 217"/>
          <p:cNvSpPr>
            <a:spLocks noChangeArrowheads="1"/>
          </p:cNvSpPr>
          <p:nvPr/>
        </p:nvSpPr>
        <p:spPr bwMode="auto">
          <a:xfrm>
            <a:off x="7962900" y="2463800"/>
            <a:ext cx="268288" cy="220663"/>
          </a:xfrm>
          <a:prstGeom prst="rect">
            <a:avLst/>
          </a:prstGeom>
          <a:solidFill>
            <a:srgbClr val="FFFF00"/>
          </a:solidFill>
          <a:ln w="0">
            <a:solidFill>
              <a:srgbClr val="000000"/>
            </a:solidFill>
            <a:miter lim="800000"/>
            <a:headEnd/>
            <a:tailEnd/>
          </a:ln>
        </p:spPr>
        <p:txBody>
          <a:bodyPr/>
          <a:lstStyle/>
          <a:p>
            <a:endParaRPr lang="ru-RU"/>
          </a:p>
        </p:txBody>
      </p:sp>
      <p:sp>
        <p:nvSpPr>
          <p:cNvPr id="25618" name="Rectangle 218"/>
          <p:cNvSpPr>
            <a:spLocks noChangeArrowheads="1"/>
          </p:cNvSpPr>
          <p:nvPr/>
        </p:nvSpPr>
        <p:spPr bwMode="auto">
          <a:xfrm>
            <a:off x="8005763" y="2516188"/>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5619" name="Rectangle 219"/>
          <p:cNvSpPr>
            <a:spLocks noChangeArrowheads="1"/>
          </p:cNvSpPr>
          <p:nvPr/>
        </p:nvSpPr>
        <p:spPr bwMode="auto">
          <a:xfrm>
            <a:off x="8140700" y="2511425"/>
            <a:ext cx="65088" cy="80963"/>
          </a:xfrm>
          <a:prstGeom prst="rect">
            <a:avLst/>
          </a:prstGeom>
          <a:solidFill>
            <a:srgbClr val="80FFFF"/>
          </a:solidFill>
          <a:ln w="0">
            <a:solidFill>
              <a:srgbClr val="000040"/>
            </a:solidFill>
            <a:miter lim="800000"/>
            <a:headEnd/>
            <a:tailEnd/>
          </a:ln>
        </p:spPr>
        <p:txBody>
          <a:bodyPr/>
          <a:lstStyle/>
          <a:p>
            <a:endParaRPr lang="ru-RU"/>
          </a:p>
        </p:txBody>
      </p:sp>
      <p:sp>
        <p:nvSpPr>
          <p:cNvPr id="25620" name="Freeform 220"/>
          <p:cNvSpPr>
            <a:spLocks/>
          </p:cNvSpPr>
          <p:nvPr/>
        </p:nvSpPr>
        <p:spPr bwMode="auto">
          <a:xfrm>
            <a:off x="8074025" y="2593975"/>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117 h 30"/>
              <a:gd name="T10" fmla="*/ 9939 w 23"/>
              <a:gd name="T11" fmla="*/ 1058 h 30"/>
              <a:gd name="T12" fmla="*/ 9387 w 23"/>
              <a:gd name="T13" fmla="*/ 529 h 30"/>
              <a:gd name="T14" fmla="*/ 8283 w 23"/>
              <a:gd name="T15" fmla="*/ 0 h 30"/>
              <a:gd name="T16" fmla="*/ 6626 w 23"/>
              <a:gd name="T17" fmla="*/ 0 h 30"/>
              <a:gd name="T18" fmla="*/ 5522 w 23"/>
              <a:gd name="T19" fmla="*/ 0 h 30"/>
              <a:gd name="T20" fmla="*/ 4970 w 23"/>
              <a:gd name="T21" fmla="*/ 0 h 30"/>
              <a:gd name="T22" fmla="*/ 3865 w 23"/>
              <a:gd name="T23" fmla="*/ 529 h 30"/>
              <a:gd name="T24" fmla="*/ 2761 w 23"/>
              <a:gd name="T25" fmla="*/ 1058 h 30"/>
              <a:gd name="T26" fmla="*/ 2209 w 23"/>
              <a:gd name="T27" fmla="*/ 2117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2209 w 23"/>
              <a:gd name="T45" fmla="*/ 13229 h 30"/>
              <a:gd name="T46" fmla="*/ 2761 w 23"/>
              <a:gd name="T47" fmla="*/ 14288 h 30"/>
              <a:gd name="T48" fmla="*/ 3865 w 23"/>
              <a:gd name="T49" fmla="*/ 15346 h 30"/>
              <a:gd name="T50" fmla="*/ 4970 w 23"/>
              <a:gd name="T51" fmla="*/ 15875 h 30"/>
              <a:gd name="T52" fmla="*/ 5522 w 23"/>
              <a:gd name="T53" fmla="*/ 15875 h 30"/>
              <a:gd name="T54" fmla="*/ 6626 w 23"/>
              <a:gd name="T55" fmla="*/ 15875 h 30"/>
              <a:gd name="T56" fmla="*/ 8283 w 23"/>
              <a:gd name="T57" fmla="*/ 15875 h 30"/>
              <a:gd name="T58" fmla="*/ 9387 w 23"/>
              <a:gd name="T59" fmla="*/ 15346 h 30"/>
              <a:gd name="T60" fmla="*/ 9939 w 23"/>
              <a:gd name="T61" fmla="*/ 14288 h 30"/>
              <a:gd name="T62" fmla="*/ 10491 w 23"/>
              <a:gd name="T63" fmla="*/ 13229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4"/>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4" y="25"/>
                </a:lnTo>
                <a:lnTo>
                  <a:pt x="4" y="26"/>
                </a:lnTo>
                <a:lnTo>
                  <a:pt x="5" y="27"/>
                </a:lnTo>
                <a:lnTo>
                  <a:pt x="6" y="29"/>
                </a:lnTo>
                <a:lnTo>
                  <a:pt x="7" y="29"/>
                </a:lnTo>
                <a:lnTo>
                  <a:pt x="8" y="30"/>
                </a:lnTo>
                <a:lnTo>
                  <a:pt x="9" y="30"/>
                </a:lnTo>
                <a:lnTo>
                  <a:pt x="10" y="30"/>
                </a:lnTo>
                <a:lnTo>
                  <a:pt x="11" y="30"/>
                </a:lnTo>
                <a:lnTo>
                  <a:pt x="12" y="30"/>
                </a:lnTo>
                <a:lnTo>
                  <a:pt x="13" y="30"/>
                </a:lnTo>
                <a:lnTo>
                  <a:pt x="15" y="30"/>
                </a:lnTo>
                <a:lnTo>
                  <a:pt x="16" y="30"/>
                </a:lnTo>
                <a:lnTo>
                  <a:pt x="17" y="29"/>
                </a:lnTo>
                <a:lnTo>
                  <a:pt x="18" y="27"/>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5621" name="Line 221"/>
          <p:cNvSpPr>
            <a:spLocks noChangeShapeType="1"/>
          </p:cNvSpPr>
          <p:nvPr/>
        </p:nvSpPr>
        <p:spPr bwMode="auto">
          <a:xfrm>
            <a:off x="8172450" y="2513013"/>
            <a:ext cx="1588" cy="79375"/>
          </a:xfrm>
          <a:prstGeom prst="line">
            <a:avLst/>
          </a:prstGeom>
          <a:noFill/>
          <a:ln w="6350">
            <a:solidFill>
              <a:srgbClr val="000040"/>
            </a:solidFill>
            <a:round/>
            <a:headEnd/>
            <a:tailEnd/>
          </a:ln>
        </p:spPr>
        <p:txBody>
          <a:bodyPr/>
          <a:lstStyle/>
          <a:p>
            <a:endParaRPr lang="en-US"/>
          </a:p>
        </p:txBody>
      </p:sp>
      <p:sp>
        <p:nvSpPr>
          <p:cNvPr id="25622" name="Line 222"/>
          <p:cNvSpPr>
            <a:spLocks noChangeShapeType="1"/>
          </p:cNvSpPr>
          <p:nvPr/>
        </p:nvSpPr>
        <p:spPr bwMode="auto">
          <a:xfrm>
            <a:off x="8140700" y="2551113"/>
            <a:ext cx="63500" cy="1587"/>
          </a:xfrm>
          <a:prstGeom prst="line">
            <a:avLst/>
          </a:prstGeom>
          <a:noFill/>
          <a:ln w="6350">
            <a:solidFill>
              <a:srgbClr val="000040"/>
            </a:solidFill>
            <a:round/>
            <a:headEnd/>
            <a:tailEnd/>
          </a:ln>
        </p:spPr>
        <p:txBody>
          <a:bodyPr/>
          <a:lstStyle/>
          <a:p>
            <a:endParaRPr lang="en-US"/>
          </a:p>
        </p:txBody>
      </p:sp>
      <p:sp>
        <p:nvSpPr>
          <p:cNvPr id="25623" name="Freeform 223"/>
          <p:cNvSpPr>
            <a:spLocks/>
          </p:cNvSpPr>
          <p:nvPr/>
        </p:nvSpPr>
        <p:spPr bwMode="auto">
          <a:xfrm>
            <a:off x="7389813" y="2473325"/>
            <a:ext cx="323850" cy="341313"/>
          </a:xfrm>
          <a:custGeom>
            <a:avLst/>
            <a:gdLst>
              <a:gd name="T0" fmla="*/ 29537 w 614"/>
              <a:gd name="T1" fmla="*/ 103509 h 643"/>
              <a:gd name="T2" fmla="*/ 0 w 614"/>
              <a:gd name="T3" fmla="*/ 103509 h 643"/>
              <a:gd name="T4" fmla="*/ 161925 w 614"/>
              <a:gd name="T5" fmla="*/ 0 h 643"/>
              <a:gd name="T6" fmla="*/ 323850 w 614"/>
              <a:gd name="T7" fmla="*/ 103509 h 643"/>
              <a:gd name="T8" fmla="*/ 309609 w 614"/>
              <a:gd name="T9" fmla="*/ 103509 h 643"/>
              <a:gd name="T10" fmla="*/ 294313 w 614"/>
              <a:gd name="T11" fmla="*/ 103509 h 643"/>
              <a:gd name="T12" fmla="*/ 294313 w 614"/>
              <a:gd name="T13" fmla="*/ 326450 h 643"/>
              <a:gd name="T14" fmla="*/ 29537 w 614"/>
              <a:gd name="T15" fmla="*/ 326450 h 643"/>
              <a:gd name="T16" fmla="*/ 29537 w 614"/>
              <a:gd name="T17" fmla="*/ 103509 h 643"/>
              <a:gd name="T18" fmla="*/ 294313 w 614"/>
              <a:gd name="T19" fmla="*/ 103509 h 643"/>
              <a:gd name="T20" fmla="*/ 309609 w 614"/>
              <a:gd name="T21" fmla="*/ 103509 h 643"/>
              <a:gd name="T22" fmla="*/ 309609 w 614"/>
              <a:gd name="T23" fmla="*/ 341313 h 643"/>
              <a:gd name="T24" fmla="*/ 29537 w 614"/>
              <a:gd name="T25" fmla="*/ 341313 h 643"/>
              <a:gd name="T26" fmla="*/ 29537 w 614"/>
              <a:gd name="T27" fmla="*/ 326450 h 643"/>
              <a:gd name="T28" fmla="*/ 29537 w 614"/>
              <a:gd name="T29" fmla="*/ 10350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5624" name="Rectangle 224"/>
          <p:cNvSpPr>
            <a:spLocks noChangeArrowheads="1"/>
          </p:cNvSpPr>
          <p:nvPr/>
        </p:nvSpPr>
        <p:spPr bwMode="auto">
          <a:xfrm>
            <a:off x="7419975" y="2576513"/>
            <a:ext cx="268288" cy="222250"/>
          </a:xfrm>
          <a:prstGeom prst="rect">
            <a:avLst/>
          </a:prstGeom>
          <a:solidFill>
            <a:srgbClr val="FFFF00"/>
          </a:solidFill>
          <a:ln w="0">
            <a:solidFill>
              <a:srgbClr val="000000"/>
            </a:solidFill>
            <a:miter lim="800000"/>
            <a:headEnd/>
            <a:tailEnd/>
          </a:ln>
        </p:spPr>
        <p:txBody>
          <a:bodyPr/>
          <a:lstStyle/>
          <a:p>
            <a:endParaRPr lang="ru-RU"/>
          </a:p>
        </p:txBody>
      </p:sp>
      <p:sp>
        <p:nvSpPr>
          <p:cNvPr id="25625" name="Rectangle 225"/>
          <p:cNvSpPr>
            <a:spLocks noChangeArrowheads="1"/>
          </p:cNvSpPr>
          <p:nvPr/>
        </p:nvSpPr>
        <p:spPr bwMode="auto">
          <a:xfrm>
            <a:off x="7462838" y="2630488"/>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5626" name="Rectangle 226"/>
          <p:cNvSpPr>
            <a:spLocks noChangeArrowheads="1"/>
          </p:cNvSpPr>
          <p:nvPr/>
        </p:nvSpPr>
        <p:spPr bwMode="auto">
          <a:xfrm>
            <a:off x="7597775" y="2625725"/>
            <a:ext cx="63500" cy="80963"/>
          </a:xfrm>
          <a:prstGeom prst="rect">
            <a:avLst/>
          </a:prstGeom>
          <a:solidFill>
            <a:srgbClr val="80FFFF"/>
          </a:solidFill>
          <a:ln w="0">
            <a:solidFill>
              <a:srgbClr val="000040"/>
            </a:solidFill>
            <a:miter lim="800000"/>
            <a:headEnd/>
            <a:tailEnd/>
          </a:ln>
        </p:spPr>
        <p:txBody>
          <a:bodyPr/>
          <a:lstStyle/>
          <a:p>
            <a:endParaRPr lang="ru-RU"/>
          </a:p>
        </p:txBody>
      </p:sp>
      <p:sp>
        <p:nvSpPr>
          <p:cNvPr id="25627" name="Freeform 227"/>
          <p:cNvSpPr>
            <a:spLocks/>
          </p:cNvSpPr>
          <p:nvPr/>
        </p:nvSpPr>
        <p:spPr bwMode="auto">
          <a:xfrm>
            <a:off x="7531100" y="2706688"/>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646 h 30"/>
              <a:gd name="T10" fmla="*/ 9939 w 23"/>
              <a:gd name="T11" fmla="*/ 1058 h 30"/>
              <a:gd name="T12" fmla="*/ 9387 w 23"/>
              <a:gd name="T13" fmla="*/ 529 h 30"/>
              <a:gd name="T14" fmla="*/ 8283 w 23"/>
              <a:gd name="T15" fmla="*/ 0 h 30"/>
              <a:gd name="T16" fmla="*/ 6626 w 23"/>
              <a:gd name="T17" fmla="*/ 0 h 30"/>
              <a:gd name="T18" fmla="*/ 5522 w 23"/>
              <a:gd name="T19" fmla="*/ 0 h 30"/>
              <a:gd name="T20" fmla="*/ 4970 w 23"/>
              <a:gd name="T21" fmla="*/ 0 h 30"/>
              <a:gd name="T22" fmla="*/ 3865 w 23"/>
              <a:gd name="T23" fmla="*/ 529 h 30"/>
              <a:gd name="T24" fmla="*/ 2761 w 23"/>
              <a:gd name="T25" fmla="*/ 1058 h 30"/>
              <a:gd name="T26" fmla="*/ 2209 w 23"/>
              <a:gd name="T27" fmla="*/ 2646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2209 w 23"/>
              <a:gd name="T45" fmla="*/ 13229 h 30"/>
              <a:gd name="T46" fmla="*/ 2761 w 23"/>
              <a:gd name="T47" fmla="*/ 14817 h 30"/>
              <a:gd name="T48" fmla="*/ 3865 w 23"/>
              <a:gd name="T49" fmla="*/ 15346 h 30"/>
              <a:gd name="T50" fmla="*/ 4970 w 23"/>
              <a:gd name="T51" fmla="*/ 15875 h 30"/>
              <a:gd name="T52" fmla="*/ 5522 w 23"/>
              <a:gd name="T53" fmla="*/ 15875 h 30"/>
              <a:gd name="T54" fmla="*/ 6626 w 23"/>
              <a:gd name="T55" fmla="*/ 15875 h 30"/>
              <a:gd name="T56" fmla="*/ 8283 w 23"/>
              <a:gd name="T57" fmla="*/ 15875 h 30"/>
              <a:gd name="T58" fmla="*/ 9387 w 23"/>
              <a:gd name="T59" fmla="*/ 15346 h 30"/>
              <a:gd name="T60" fmla="*/ 9939 w 23"/>
              <a:gd name="T61" fmla="*/ 14817 h 30"/>
              <a:gd name="T62" fmla="*/ 10491 w 23"/>
              <a:gd name="T63" fmla="*/ 13229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5"/>
                </a:lnTo>
                <a:lnTo>
                  <a:pt x="19" y="3"/>
                </a:lnTo>
                <a:lnTo>
                  <a:pt x="18" y="2"/>
                </a:lnTo>
                <a:lnTo>
                  <a:pt x="17" y="1"/>
                </a:lnTo>
                <a:lnTo>
                  <a:pt x="16" y="0"/>
                </a:lnTo>
                <a:lnTo>
                  <a:pt x="15" y="0"/>
                </a:lnTo>
                <a:lnTo>
                  <a:pt x="14" y="0"/>
                </a:lnTo>
                <a:lnTo>
                  <a:pt x="12" y="0"/>
                </a:lnTo>
                <a:lnTo>
                  <a:pt x="11" y="0"/>
                </a:lnTo>
                <a:lnTo>
                  <a:pt x="10" y="0"/>
                </a:lnTo>
                <a:lnTo>
                  <a:pt x="9" y="0"/>
                </a:lnTo>
                <a:lnTo>
                  <a:pt x="8" y="0"/>
                </a:lnTo>
                <a:lnTo>
                  <a:pt x="7" y="1"/>
                </a:lnTo>
                <a:lnTo>
                  <a:pt x="6" y="1"/>
                </a:lnTo>
                <a:lnTo>
                  <a:pt x="5" y="2"/>
                </a:lnTo>
                <a:lnTo>
                  <a:pt x="4" y="3"/>
                </a:lnTo>
                <a:lnTo>
                  <a:pt x="4" y="5"/>
                </a:lnTo>
                <a:lnTo>
                  <a:pt x="3"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3" y="24"/>
                </a:lnTo>
                <a:lnTo>
                  <a:pt x="4" y="25"/>
                </a:lnTo>
                <a:lnTo>
                  <a:pt x="4" y="26"/>
                </a:lnTo>
                <a:lnTo>
                  <a:pt x="5" y="28"/>
                </a:lnTo>
                <a:lnTo>
                  <a:pt x="6" y="29"/>
                </a:lnTo>
                <a:lnTo>
                  <a:pt x="7" y="29"/>
                </a:lnTo>
                <a:lnTo>
                  <a:pt x="8" y="30"/>
                </a:lnTo>
                <a:lnTo>
                  <a:pt x="9" y="30"/>
                </a:lnTo>
                <a:lnTo>
                  <a:pt x="10" y="30"/>
                </a:lnTo>
                <a:lnTo>
                  <a:pt x="11" y="30"/>
                </a:lnTo>
                <a:lnTo>
                  <a:pt x="12" y="30"/>
                </a:lnTo>
                <a:lnTo>
                  <a:pt x="14" y="30"/>
                </a:lnTo>
                <a:lnTo>
                  <a:pt x="15" y="30"/>
                </a:lnTo>
                <a:lnTo>
                  <a:pt x="16" y="30"/>
                </a:lnTo>
                <a:lnTo>
                  <a:pt x="17" y="29"/>
                </a:lnTo>
                <a:lnTo>
                  <a:pt x="18"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5628" name="Line 228"/>
          <p:cNvSpPr>
            <a:spLocks noChangeShapeType="1"/>
          </p:cNvSpPr>
          <p:nvPr/>
        </p:nvSpPr>
        <p:spPr bwMode="auto">
          <a:xfrm>
            <a:off x="7629525" y="2627313"/>
            <a:ext cx="1588" cy="79375"/>
          </a:xfrm>
          <a:prstGeom prst="line">
            <a:avLst/>
          </a:prstGeom>
          <a:noFill/>
          <a:ln w="6350">
            <a:solidFill>
              <a:srgbClr val="000040"/>
            </a:solidFill>
            <a:round/>
            <a:headEnd/>
            <a:tailEnd/>
          </a:ln>
        </p:spPr>
        <p:txBody>
          <a:bodyPr/>
          <a:lstStyle/>
          <a:p>
            <a:endParaRPr lang="en-US"/>
          </a:p>
        </p:txBody>
      </p:sp>
      <p:sp>
        <p:nvSpPr>
          <p:cNvPr id="25629" name="Line 229"/>
          <p:cNvSpPr>
            <a:spLocks noChangeShapeType="1"/>
          </p:cNvSpPr>
          <p:nvPr/>
        </p:nvSpPr>
        <p:spPr bwMode="auto">
          <a:xfrm>
            <a:off x="7597775" y="2663825"/>
            <a:ext cx="61913" cy="1588"/>
          </a:xfrm>
          <a:prstGeom prst="line">
            <a:avLst/>
          </a:prstGeom>
          <a:noFill/>
          <a:ln w="6350">
            <a:solidFill>
              <a:srgbClr val="000040"/>
            </a:solidFill>
            <a:round/>
            <a:headEnd/>
            <a:tailEnd/>
          </a:ln>
        </p:spPr>
        <p:txBody>
          <a:bodyPr/>
          <a:lstStyle/>
          <a:p>
            <a:endParaRPr lang="en-US"/>
          </a:p>
        </p:txBody>
      </p:sp>
      <p:sp>
        <p:nvSpPr>
          <p:cNvPr id="25630" name="Freeform 230"/>
          <p:cNvSpPr>
            <a:spLocks/>
          </p:cNvSpPr>
          <p:nvPr/>
        </p:nvSpPr>
        <p:spPr bwMode="auto">
          <a:xfrm>
            <a:off x="6832600" y="2613025"/>
            <a:ext cx="325438" cy="339725"/>
          </a:xfrm>
          <a:custGeom>
            <a:avLst/>
            <a:gdLst>
              <a:gd name="T0" fmla="*/ 29152 w 614"/>
              <a:gd name="T1" fmla="*/ 103555 h 643"/>
              <a:gd name="T2" fmla="*/ 0 w 614"/>
              <a:gd name="T3" fmla="*/ 103555 h 643"/>
              <a:gd name="T4" fmla="*/ 162719 w 614"/>
              <a:gd name="T5" fmla="*/ 0 h 643"/>
              <a:gd name="T6" fmla="*/ 325438 w 614"/>
              <a:gd name="T7" fmla="*/ 103555 h 643"/>
              <a:gd name="T8" fmla="*/ 310597 w 614"/>
              <a:gd name="T9" fmla="*/ 103555 h 643"/>
              <a:gd name="T10" fmla="*/ 295756 w 614"/>
              <a:gd name="T11" fmla="*/ 103555 h 643"/>
              <a:gd name="T12" fmla="*/ 295756 w 614"/>
              <a:gd name="T13" fmla="*/ 324931 h 643"/>
              <a:gd name="T14" fmla="*/ 29152 w 614"/>
              <a:gd name="T15" fmla="*/ 324931 h 643"/>
              <a:gd name="T16" fmla="*/ 29152 w 614"/>
              <a:gd name="T17" fmla="*/ 103555 h 643"/>
              <a:gd name="T18" fmla="*/ 295756 w 614"/>
              <a:gd name="T19" fmla="*/ 103555 h 643"/>
              <a:gd name="T20" fmla="*/ 310597 w 614"/>
              <a:gd name="T21" fmla="*/ 103555 h 643"/>
              <a:gd name="T22" fmla="*/ 310597 w 614"/>
              <a:gd name="T23" fmla="*/ 339725 h 643"/>
              <a:gd name="T24" fmla="*/ 29152 w 614"/>
              <a:gd name="T25" fmla="*/ 339725 h 643"/>
              <a:gd name="T26" fmla="*/ 29152 w 614"/>
              <a:gd name="T27" fmla="*/ 324931 h 643"/>
              <a:gd name="T28" fmla="*/ 29152 w 614"/>
              <a:gd name="T29" fmla="*/ 10355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5" y="196"/>
                </a:moveTo>
                <a:lnTo>
                  <a:pt x="0" y="196"/>
                </a:lnTo>
                <a:lnTo>
                  <a:pt x="307" y="0"/>
                </a:lnTo>
                <a:lnTo>
                  <a:pt x="614" y="196"/>
                </a:lnTo>
                <a:lnTo>
                  <a:pt x="586" y="196"/>
                </a:lnTo>
                <a:lnTo>
                  <a:pt x="558" y="196"/>
                </a:lnTo>
                <a:lnTo>
                  <a:pt x="558" y="615"/>
                </a:lnTo>
                <a:lnTo>
                  <a:pt x="55" y="615"/>
                </a:lnTo>
                <a:lnTo>
                  <a:pt x="55" y="196"/>
                </a:lnTo>
                <a:lnTo>
                  <a:pt x="558" y="196"/>
                </a:lnTo>
                <a:lnTo>
                  <a:pt x="586" y="196"/>
                </a:lnTo>
                <a:lnTo>
                  <a:pt x="586" y="643"/>
                </a:lnTo>
                <a:lnTo>
                  <a:pt x="55" y="643"/>
                </a:lnTo>
                <a:lnTo>
                  <a:pt x="55" y="615"/>
                </a:lnTo>
                <a:lnTo>
                  <a:pt x="55" y="196"/>
                </a:lnTo>
                <a:close/>
              </a:path>
            </a:pathLst>
          </a:custGeom>
          <a:solidFill>
            <a:srgbClr val="008080"/>
          </a:solidFill>
          <a:ln w="0">
            <a:solidFill>
              <a:srgbClr val="000080"/>
            </a:solidFill>
            <a:round/>
            <a:headEnd/>
            <a:tailEnd/>
          </a:ln>
        </p:spPr>
        <p:txBody>
          <a:bodyPr/>
          <a:lstStyle/>
          <a:p>
            <a:endParaRPr lang="ru-RU"/>
          </a:p>
        </p:txBody>
      </p:sp>
      <p:sp>
        <p:nvSpPr>
          <p:cNvPr id="25631" name="Rectangle 231"/>
          <p:cNvSpPr>
            <a:spLocks noChangeArrowheads="1"/>
          </p:cNvSpPr>
          <p:nvPr/>
        </p:nvSpPr>
        <p:spPr bwMode="auto">
          <a:xfrm>
            <a:off x="6862763" y="2716213"/>
            <a:ext cx="268287" cy="220662"/>
          </a:xfrm>
          <a:prstGeom prst="rect">
            <a:avLst/>
          </a:prstGeom>
          <a:solidFill>
            <a:srgbClr val="FFFF00"/>
          </a:solidFill>
          <a:ln w="0">
            <a:solidFill>
              <a:srgbClr val="000000"/>
            </a:solidFill>
            <a:miter lim="800000"/>
            <a:headEnd/>
            <a:tailEnd/>
          </a:ln>
        </p:spPr>
        <p:txBody>
          <a:bodyPr/>
          <a:lstStyle/>
          <a:p>
            <a:endParaRPr lang="ru-RU"/>
          </a:p>
        </p:txBody>
      </p:sp>
      <p:sp>
        <p:nvSpPr>
          <p:cNvPr id="25632" name="Rectangle 232"/>
          <p:cNvSpPr>
            <a:spLocks noChangeArrowheads="1"/>
          </p:cNvSpPr>
          <p:nvPr/>
        </p:nvSpPr>
        <p:spPr bwMode="auto">
          <a:xfrm>
            <a:off x="6905625" y="2768600"/>
            <a:ext cx="93663" cy="168275"/>
          </a:xfrm>
          <a:prstGeom prst="rect">
            <a:avLst/>
          </a:prstGeom>
          <a:solidFill>
            <a:srgbClr val="800000"/>
          </a:solidFill>
          <a:ln w="0">
            <a:solidFill>
              <a:srgbClr val="000040"/>
            </a:solidFill>
            <a:miter lim="800000"/>
            <a:headEnd/>
            <a:tailEnd/>
          </a:ln>
        </p:spPr>
        <p:txBody>
          <a:bodyPr/>
          <a:lstStyle/>
          <a:p>
            <a:endParaRPr lang="ru-RU"/>
          </a:p>
        </p:txBody>
      </p:sp>
      <p:sp>
        <p:nvSpPr>
          <p:cNvPr id="25633" name="Rectangle 233"/>
          <p:cNvSpPr>
            <a:spLocks noChangeArrowheads="1"/>
          </p:cNvSpPr>
          <p:nvPr/>
        </p:nvSpPr>
        <p:spPr bwMode="auto">
          <a:xfrm>
            <a:off x="7040563" y="2765425"/>
            <a:ext cx="65087" cy="79375"/>
          </a:xfrm>
          <a:prstGeom prst="rect">
            <a:avLst/>
          </a:prstGeom>
          <a:solidFill>
            <a:srgbClr val="80FFFF"/>
          </a:solidFill>
          <a:ln w="0">
            <a:solidFill>
              <a:srgbClr val="000040"/>
            </a:solidFill>
            <a:miter lim="800000"/>
            <a:headEnd/>
            <a:tailEnd/>
          </a:ln>
        </p:spPr>
        <p:txBody>
          <a:bodyPr/>
          <a:lstStyle/>
          <a:p>
            <a:endParaRPr lang="ru-RU"/>
          </a:p>
        </p:txBody>
      </p:sp>
      <p:sp>
        <p:nvSpPr>
          <p:cNvPr id="25634" name="Freeform 234"/>
          <p:cNvSpPr>
            <a:spLocks/>
          </p:cNvSpPr>
          <p:nvPr/>
        </p:nvSpPr>
        <p:spPr bwMode="auto">
          <a:xfrm>
            <a:off x="6973888" y="2846388"/>
            <a:ext cx="12700" cy="15875"/>
          </a:xfrm>
          <a:custGeom>
            <a:avLst/>
            <a:gdLst>
              <a:gd name="T0" fmla="*/ 12700 w 23"/>
              <a:gd name="T1" fmla="*/ 7408 h 30"/>
              <a:gd name="T2" fmla="*/ 12700 w 23"/>
              <a:gd name="T3" fmla="*/ 5821 h 30"/>
              <a:gd name="T4" fmla="*/ 11596 w 23"/>
              <a:gd name="T5" fmla="*/ 4763 h 30"/>
              <a:gd name="T6" fmla="*/ 11596 w 23"/>
              <a:gd name="T7" fmla="*/ 3704 h 30"/>
              <a:gd name="T8" fmla="*/ 10491 w 23"/>
              <a:gd name="T9" fmla="*/ 2646 h 30"/>
              <a:gd name="T10" fmla="*/ 9939 w 23"/>
              <a:gd name="T11" fmla="*/ 1588 h 30"/>
              <a:gd name="T12" fmla="*/ 9387 w 23"/>
              <a:gd name="T13" fmla="*/ 1058 h 30"/>
              <a:gd name="T14" fmla="*/ 8283 w 23"/>
              <a:gd name="T15" fmla="*/ 0 h 30"/>
              <a:gd name="T16" fmla="*/ 6626 w 23"/>
              <a:gd name="T17" fmla="*/ 0 h 30"/>
              <a:gd name="T18" fmla="*/ 5522 w 23"/>
              <a:gd name="T19" fmla="*/ 0 h 30"/>
              <a:gd name="T20" fmla="*/ 4970 w 23"/>
              <a:gd name="T21" fmla="*/ 0 h 30"/>
              <a:gd name="T22" fmla="*/ 3865 w 23"/>
              <a:gd name="T23" fmla="*/ 1058 h 30"/>
              <a:gd name="T24" fmla="*/ 2761 w 23"/>
              <a:gd name="T25" fmla="*/ 1588 h 30"/>
              <a:gd name="T26" fmla="*/ 2209 w 23"/>
              <a:gd name="T27" fmla="*/ 2646 h 30"/>
              <a:gd name="T28" fmla="*/ 552 w 23"/>
              <a:gd name="T29" fmla="*/ 3704 h 30"/>
              <a:gd name="T30" fmla="*/ 552 w 23"/>
              <a:gd name="T31" fmla="*/ 4763 h 30"/>
              <a:gd name="T32" fmla="*/ 0 w 23"/>
              <a:gd name="T33" fmla="*/ 5821 h 30"/>
              <a:gd name="T34" fmla="*/ 0 w 23"/>
              <a:gd name="T35" fmla="*/ 7408 h 30"/>
              <a:gd name="T36" fmla="*/ 0 w 23"/>
              <a:gd name="T37" fmla="*/ 8996 h 30"/>
              <a:gd name="T38" fmla="*/ 0 w 23"/>
              <a:gd name="T39" fmla="*/ 10054 h 30"/>
              <a:gd name="T40" fmla="*/ 552 w 23"/>
              <a:gd name="T41" fmla="*/ 11642 h 30"/>
              <a:gd name="T42" fmla="*/ 552 w 23"/>
              <a:gd name="T43" fmla="*/ 13229 h 30"/>
              <a:gd name="T44" fmla="*/ 2209 w 23"/>
              <a:gd name="T45" fmla="*/ 13758 h 30"/>
              <a:gd name="T46" fmla="*/ 2761 w 23"/>
              <a:gd name="T47" fmla="*/ 14817 h 30"/>
              <a:gd name="T48" fmla="*/ 3865 w 23"/>
              <a:gd name="T49" fmla="*/ 15346 h 30"/>
              <a:gd name="T50" fmla="*/ 4970 w 23"/>
              <a:gd name="T51" fmla="*/ 15875 h 30"/>
              <a:gd name="T52" fmla="*/ 5522 w 23"/>
              <a:gd name="T53" fmla="*/ 15875 h 30"/>
              <a:gd name="T54" fmla="*/ 6626 w 23"/>
              <a:gd name="T55" fmla="*/ 15875 h 30"/>
              <a:gd name="T56" fmla="*/ 8283 w 23"/>
              <a:gd name="T57" fmla="*/ 15875 h 30"/>
              <a:gd name="T58" fmla="*/ 9387 w 23"/>
              <a:gd name="T59" fmla="*/ 15346 h 30"/>
              <a:gd name="T60" fmla="*/ 9939 w 23"/>
              <a:gd name="T61" fmla="*/ 14817 h 30"/>
              <a:gd name="T62" fmla="*/ 10491 w 23"/>
              <a:gd name="T63" fmla="*/ 13758 h 30"/>
              <a:gd name="T64" fmla="*/ 11596 w 23"/>
              <a:gd name="T65" fmla="*/ 13229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9" y="5"/>
                </a:lnTo>
                <a:lnTo>
                  <a:pt x="19" y="4"/>
                </a:lnTo>
                <a:lnTo>
                  <a:pt x="18" y="3"/>
                </a:lnTo>
                <a:lnTo>
                  <a:pt x="17" y="2"/>
                </a:lnTo>
                <a:lnTo>
                  <a:pt x="16" y="0"/>
                </a:lnTo>
                <a:lnTo>
                  <a:pt x="15" y="0"/>
                </a:lnTo>
                <a:lnTo>
                  <a:pt x="13" y="0"/>
                </a:lnTo>
                <a:lnTo>
                  <a:pt x="12" y="0"/>
                </a:lnTo>
                <a:lnTo>
                  <a:pt x="11" y="0"/>
                </a:lnTo>
                <a:lnTo>
                  <a:pt x="10" y="0"/>
                </a:lnTo>
                <a:lnTo>
                  <a:pt x="9" y="0"/>
                </a:lnTo>
                <a:lnTo>
                  <a:pt x="8" y="0"/>
                </a:lnTo>
                <a:lnTo>
                  <a:pt x="7" y="2"/>
                </a:lnTo>
                <a:lnTo>
                  <a:pt x="6" y="2"/>
                </a:lnTo>
                <a:lnTo>
                  <a:pt x="5" y="3"/>
                </a:lnTo>
                <a:lnTo>
                  <a:pt x="4" y="4"/>
                </a:lnTo>
                <a:lnTo>
                  <a:pt x="4"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3"/>
                </a:lnTo>
                <a:lnTo>
                  <a:pt x="1" y="25"/>
                </a:lnTo>
                <a:lnTo>
                  <a:pt x="2" y="25"/>
                </a:lnTo>
                <a:lnTo>
                  <a:pt x="4" y="26"/>
                </a:lnTo>
                <a:lnTo>
                  <a:pt x="4" y="27"/>
                </a:lnTo>
                <a:lnTo>
                  <a:pt x="5" y="28"/>
                </a:lnTo>
                <a:lnTo>
                  <a:pt x="6" y="29"/>
                </a:lnTo>
                <a:lnTo>
                  <a:pt x="7" y="29"/>
                </a:lnTo>
                <a:lnTo>
                  <a:pt x="8" y="30"/>
                </a:lnTo>
                <a:lnTo>
                  <a:pt x="9" y="30"/>
                </a:lnTo>
                <a:lnTo>
                  <a:pt x="10" y="30"/>
                </a:lnTo>
                <a:lnTo>
                  <a:pt x="11" y="30"/>
                </a:lnTo>
                <a:lnTo>
                  <a:pt x="12" y="30"/>
                </a:lnTo>
                <a:lnTo>
                  <a:pt x="13" y="30"/>
                </a:lnTo>
                <a:lnTo>
                  <a:pt x="15" y="30"/>
                </a:lnTo>
                <a:lnTo>
                  <a:pt x="16" y="30"/>
                </a:lnTo>
                <a:lnTo>
                  <a:pt x="17" y="29"/>
                </a:lnTo>
                <a:lnTo>
                  <a:pt x="18" y="28"/>
                </a:lnTo>
                <a:lnTo>
                  <a:pt x="19" y="27"/>
                </a:lnTo>
                <a:lnTo>
                  <a:pt x="19"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635" name="Line 235"/>
          <p:cNvSpPr>
            <a:spLocks noChangeShapeType="1"/>
          </p:cNvSpPr>
          <p:nvPr/>
        </p:nvSpPr>
        <p:spPr bwMode="auto">
          <a:xfrm>
            <a:off x="7072313" y="2765425"/>
            <a:ext cx="1587" cy="79375"/>
          </a:xfrm>
          <a:prstGeom prst="line">
            <a:avLst/>
          </a:prstGeom>
          <a:noFill/>
          <a:ln w="6350">
            <a:solidFill>
              <a:srgbClr val="000040"/>
            </a:solidFill>
            <a:round/>
            <a:headEnd/>
            <a:tailEnd/>
          </a:ln>
        </p:spPr>
        <p:txBody>
          <a:bodyPr/>
          <a:lstStyle/>
          <a:p>
            <a:endParaRPr lang="en-US"/>
          </a:p>
        </p:txBody>
      </p:sp>
      <p:sp>
        <p:nvSpPr>
          <p:cNvPr id="25636" name="Line 236"/>
          <p:cNvSpPr>
            <a:spLocks noChangeShapeType="1"/>
          </p:cNvSpPr>
          <p:nvPr/>
        </p:nvSpPr>
        <p:spPr bwMode="auto">
          <a:xfrm>
            <a:off x="7040563" y="2803525"/>
            <a:ext cx="63500" cy="1588"/>
          </a:xfrm>
          <a:prstGeom prst="line">
            <a:avLst/>
          </a:prstGeom>
          <a:noFill/>
          <a:ln w="6350">
            <a:solidFill>
              <a:srgbClr val="000040"/>
            </a:solidFill>
            <a:round/>
            <a:headEnd/>
            <a:tailEnd/>
          </a:ln>
        </p:spPr>
        <p:txBody>
          <a:bodyPr/>
          <a:lstStyle/>
          <a:p>
            <a:endParaRPr lang="en-US"/>
          </a:p>
        </p:txBody>
      </p:sp>
      <p:sp>
        <p:nvSpPr>
          <p:cNvPr id="25637" name="Freeform 237"/>
          <p:cNvSpPr>
            <a:spLocks/>
          </p:cNvSpPr>
          <p:nvPr/>
        </p:nvSpPr>
        <p:spPr bwMode="auto">
          <a:xfrm>
            <a:off x="5910263" y="2587625"/>
            <a:ext cx="325437" cy="339725"/>
          </a:xfrm>
          <a:custGeom>
            <a:avLst/>
            <a:gdLst>
              <a:gd name="T0" fmla="*/ 29633 w 615"/>
              <a:gd name="T1" fmla="*/ 103027 h 643"/>
              <a:gd name="T2" fmla="*/ 0 w 615"/>
              <a:gd name="T3" fmla="*/ 103027 h 643"/>
              <a:gd name="T4" fmla="*/ 162983 w 615"/>
              <a:gd name="T5" fmla="*/ 0 h 643"/>
              <a:gd name="T6" fmla="*/ 325437 w 615"/>
              <a:gd name="T7" fmla="*/ 103027 h 643"/>
              <a:gd name="T8" fmla="*/ 310620 w 615"/>
              <a:gd name="T9" fmla="*/ 103027 h 643"/>
              <a:gd name="T10" fmla="*/ 295804 w 615"/>
              <a:gd name="T11" fmla="*/ 103027 h 643"/>
              <a:gd name="T12" fmla="*/ 295804 w 615"/>
              <a:gd name="T13" fmla="*/ 324931 h 643"/>
              <a:gd name="T14" fmla="*/ 29633 w 615"/>
              <a:gd name="T15" fmla="*/ 324931 h 643"/>
              <a:gd name="T16" fmla="*/ 29633 w 615"/>
              <a:gd name="T17" fmla="*/ 103027 h 643"/>
              <a:gd name="T18" fmla="*/ 295804 w 615"/>
              <a:gd name="T19" fmla="*/ 103027 h 643"/>
              <a:gd name="T20" fmla="*/ 310620 w 615"/>
              <a:gd name="T21" fmla="*/ 103027 h 643"/>
              <a:gd name="T22" fmla="*/ 310620 w 615"/>
              <a:gd name="T23" fmla="*/ 339725 h 643"/>
              <a:gd name="T24" fmla="*/ 29633 w 615"/>
              <a:gd name="T25" fmla="*/ 339725 h 643"/>
              <a:gd name="T26" fmla="*/ 29633 w 615"/>
              <a:gd name="T27" fmla="*/ 324931 h 643"/>
              <a:gd name="T28" fmla="*/ 29633 w 615"/>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5638" name="Rectangle 238"/>
          <p:cNvSpPr>
            <a:spLocks noChangeArrowheads="1"/>
          </p:cNvSpPr>
          <p:nvPr/>
        </p:nvSpPr>
        <p:spPr bwMode="auto">
          <a:xfrm>
            <a:off x="5940425" y="2690813"/>
            <a:ext cx="268288" cy="220662"/>
          </a:xfrm>
          <a:prstGeom prst="rect">
            <a:avLst/>
          </a:prstGeom>
          <a:solidFill>
            <a:srgbClr val="FFFF00"/>
          </a:solidFill>
          <a:ln w="0">
            <a:solidFill>
              <a:srgbClr val="000000"/>
            </a:solidFill>
            <a:miter lim="800000"/>
            <a:headEnd/>
            <a:tailEnd/>
          </a:ln>
        </p:spPr>
        <p:txBody>
          <a:bodyPr/>
          <a:lstStyle/>
          <a:p>
            <a:endParaRPr lang="ru-RU"/>
          </a:p>
        </p:txBody>
      </p:sp>
      <p:sp>
        <p:nvSpPr>
          <p:cNvPr id="25639" name="Rectangle 239"/>
          <p:cNvSpPr>
            <a:spLocks noChangeArrowheads="1"/>
          </p:cNvSpPr>
          <p:nvPr/>
        </p:nvSpPr>
        <p:spPr bwMode="auto">
          <a:xfrm>
            <a:off x="5983288" y="2743200"/>
            <a:ext cx="93662" cy="166688"/>
          </a:xfrm>
          <a:prstGeom prst="rect">
            <a:avLst/>
          </a:prstGeom>
          <a:solidFill>
            <a:srgbClr val="800000"/>
          </a:solidFill>
          <a:ln w="0">
            <a:solidFill>
              <a:srgbClr val="000040"/>
            </a:solidFill>
            <a:miter lim="800000"/>
            <a:headEnd/>
            <a:tailEnd/>
          </a:ln>
        </p:spPr>
        <p:txBody>
          <a:bodyPr/>
          <a:lstStyle/>
          <a:p>
            <a:endParaRPr lang="ru-RU"/>
          </a:p>
        </p:txBody>
      </p:sp>
      <p:sp>
        <p:nvSpPr>
          <p:cNvPr id="25640" name="Rectangle 240"/>
          <p:cNvSpPr>
            <a:spLocks noChangeArrowheads="1"/>
          </p:cNvSpPr>
          <p:nvPr/>
        </p:nvSpPr>
        <p:spPr bwMode="auto">
          <a:xfrm>
            <a:off x="6118225" y="2740025"/>
            <a:ext cx="65088" cy="79375"/>
          </a:xfrm>
          <a:prstGeom prst="rect">
            <a:avLst/>
          </a:prstGeom>
          <a:solidFill>
            <a:srgbClr val="80FFFF"/>
          </a:solidFill>
          <a:ln w="0">
            <a:solidFill>
              <a:srgbClr val="000040"/>
            </a:solidFill>
            <a:miter lim="800000"/>
            <a:headEnd/>
            <a:tailEnd/>
          </a:ln>
        </p:spPr>
        <p:txBody>
          <a:bodyPr/>
          <a:lstStyle/>
          <a:p>
            <a:endParaRPr lang="ru-RU"/>
          </a:p>
        </p:txBody>
      </p:sp>
      <p:sp>
        <p:nvSpPr>
          <p:cNvPr id="25641" name="Freeform 241"/>
          <p:cNvSpPr>
            <a:spLocks/>
          </p:cNvSpPr>
          <p:nvPr/>
        </p:nvSpPr>
        <p:spPr bwMode="auto">
          <a:xfrm>
            <a:off x="6053138" y="2820988"/>
            <a:ext cx="11112" cy="15875"/>
          </a:xfrm>
          <a:custGeom>
            <a:avLst/>
            <a:gdLst>
              <a:gd name="T0" fmla="*/ 11112 w 23"/>
              <a:gd name="T1" fmla="*/ 6879 h 30"/>
              <a:gd name="T2" fmla="*/ 11112 w 23"/>
              <a:gd name="T3" fmla="*/ 5821 h 30"/>
              <a:gd name="T4" fmla="*/ 10146 w 23"/>
              <a:gd name="T5" fmla="*/ 4763 h 30"/>
              <a:gd name="T6" fmla="*/ 10146 w 23"/>
              <a:gd name="T7" fmla="*/ 3704 h 30"/>
              <a:gd name="T8" fmla="*/ 9179 w 23"/>
              <a:gd name="T9" fmla="*/ 2646 h 30"/>
              <a:gd name="T10" fmla="*/ 8696 w 23"/>
              <a:gd name="T11" fmla="*/ 1058 h 30"/>
              <a:gd name="T12" fmla="*/ 8213 w 23"/>
              <a:gd name="T13" fmla="*/ 529 h 30"/>
              <a:gd name="T14" fmla="*/ 6764 w 23"/>
              <a:gd name="T15" fmla="*/ 0 h 30"/>
              <a:gd name="T16" fmla="*/ 5798 w 23"/>
              <a:gd name="T17" fmla="*/ 0 h 30"/>
              <a:gd name="T18" fmla="*/ 4831 w 23"/>
              <a:gd name="T19" fmla="*/ 0 h 30"/>
              <a:gd name="T20" fmla="*/ 4348 w 23"/>
              <a:gd name="T21" fmla="*/ 0 h 30"/>
              <a:gd name="T22" fmla="*/ 3382 w 23"/>
              <a:gd name="T23" fmla="*/ 529 h 30"/>
              <a:gd name="T24" fmla="*/ 2416 w 23"/>
              <a:gd name="T25" fmla="*/ 1058 h 30"/>
              <a:gd name="T26" fmla="*/ 1449 w 23"/>
              <a:gd name="T27" fmla="*/ 2646 h 30"/>
              <a:gd name="T28" fmla="*/ 483 w 23"/>
              <a:gd name="T29" fmla="*/ 3704 h 30"/>
              <a:gd name="T30" fmla="*/ 483 w 23"/>
              <a:gd name="T31" fmla="*/ 4763 h 30"/>
              <a:gd name="T32" fmla="*/ 0 w 23"/>
              <a:gd name="T33" fmla="*/ 5821 h 30"/>
              <a:gd name="T34" fmla="*/ 0 w 23"/>
              <a:gd name="T35" fmla="*/ 6879 h 30"/>
              <a:gd name="T36" fmla="*/ 0 w 23"/>
              <a:gd name="T37" fmla="*/ 8996 h 30"/>
              <a:gd name="T38" fmla="*/ 0 w 23"/>
              <a:gd name="T39" fmla="*/ 10054 h 30"/>
              <a:gd name="T40" fmla="*/ 483 w 23"/>
              <a:gd name="T41" fmla="*/ 11642 h 30"/>
              <a:gd name="T42" fmla="*/ 483 w 23"/>
              <a:gd name="T43" fmla="*/ 12700 h 30"/>
              <a:gd name="T44" fmla="*/ 1449 w 23"/>
              <a:gd name="T45" fmla="*/ 13229 h 30"/>
              <a:gd name="T46" fmla="*/ 2416 w 23"/>
              <a:gd name="T47" fmla="*/ 14817 h 30"/>
              <a:gd name="T48" fmla="*/ 3382 w 23"/>
              <a:gd name="T49" fmla="*/ 15346 h 30"/>
              <a:gd name="T50" fmla="*/ 4348 w 23"/>
              <a:gd name="T51" fmla="*/ 15875 h 30"/>
              <a:gd name="T52" fmla="*/ 4831 w 23"/>
              <a:gd name="T53" fmla="*/ 15875 h 30"/>
              <a:gd name="T54" fmla="*/ 5798 w 23"/>
              <a:gd name="T55" fmla="*/ 15875 h 30"/>
              <a:gd name="T56" fmla="*/ 6764 w 23"/>
              <a:gd name="T57" fmla="*/ 15875 h 30"/>
              <a:gd name="T58" fmla="*/ 8213 w 23"/>
              <a:gd name="T59" fmla="*/ 15346 h 30"/>
              <a:gd name="T60" fmla="*/ 8696 w 23"/>
              <a:gd name="T61" fmla="*/ 14817 h 30"/>
              <a:gd name="T62" fmla="*/ 9179 w 23"/>
              <a:gd name="T63" fmla="*/ 13229 h 30"/>
              <a:gd name="T64" fmla="*/ 10146 w 23"/>
              <a:gd name="T65" fmla="*/ 12700 h 30"/>
              <a:gd name="T66" fmla="*/ 10146 w 23"/>
              <a:gd name="T67" fmla="*/ 11642 h 30"/>
              <a:gd name="T68" fmla="*/ 11112 w 23"/>
              <a:gd name="T69" fmla="*/ 10054 h 30"/>
              <a:gd name="T70" fmla="*/ 11112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5"/>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3" y="3"/>
                </a:lnTo>
                <a:lnTo>
                  <a:pt x="3"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5642" name="Line 242"/>
          <p:cNvSpPr>
            <a:spLocks noChangeShapeType="1"/>
          </p:cNvSpPr>
          <p:nvPr/>
        </p:nvSpPr>
        <p:spPr bwMode="auto">
          <a:xfrm>
            <a:off x="6149975" y="2740025"/>
            <a:ext cx="1588" cy="79375"/>
          </a:xfrm>
          <a:prstGeom prst="line">
            <a:avLst/>
          </a:prstGeom>
          <a:noFill/>
          <a:ln w="6350">
            <a:solidFill>
              <a:srgbClr val="000040"/>
            </a:solidFill>
            <a:round/>
            <a:headEnd/>
            <a:tailEnd/>
          </a:ln>
        </p:spPr>
        <p:txBody>
          <a:bodyPr/>
          <a:lstStyle/>
          <a:p>
            <a:endParaRPr lang="en-US"/>
          </a:p>
        </p:txBody>
      </p:sp>
      <p:sp>
        <p:nvSpPr>
          <p:cNvPr id="25643" name="Line 243"/>
          <p:cNvSpPr>
            <a:spLocks noChangeShapeType="1"/>
          </p:cNvSpPr>
          <p:nvPr/>
        </p:nvSpPr>
        <p:spPr bwMode="auto">
          <a:xfrm>
            <a:off x="6118225" y="2778125"/>
            <a:ext cx="63500" cy="1588"/>
          </a:xfrm>
          <a:prstGeom prst="line">
            <a:avLst/>
          </a:prstGeom>
          <a:noFill/>
          <a:ln w="6350">
            <a:solidFill>
              <a:srgbClr val="000040"/>
            </a:solidFill>
            <a:round/>
            <a:headEnd/>
            <a:tailEnd/>
          </a:ln>
        </p:spPr>
        <p:txBody>
          <a:bodyPr/>
          <a:lstStyle/>
          <a:p>
            <a:endParaRPr lang="en-US"/>
          </a:p>
        </p:txBody>
      </p:sp>
      <p:sp>
        <p:nvSpPr>
          <p:cNvPr id="25644" name="Freeform 244"/>
          <p:cNvSpPr>
            <a:spLocks/>
          </p:cNvSpPr>
          <p:nvPr/>
        </p:nvSpPr>
        <p:spPr bwMode="auto">
          <a:xfrm>
            <a:off x="5607050" y="3028950"/>
            <a:ext cx="325438" cy="341313"/>
          </a:xfrm>
          <a:custGeom>
            <a:avLst/>
            <a:gdLst>
              <a:gd name="T0" fmla="*/ 29682 w 614"/>
              <a:gd name="T1" fmla="*/ 104039 h 643"/>
              <a:gd name="T2" fmla="*/ 0 w 614"/>
              <a:gd name="T3" fmla="*/ 104039 h 643"/>
              <a:gd name="T4" fmla="*/ 162719 w 614"/>
              <a:gd name="T5" fmla="*/ 0 h 643"/>
              <a:gd name="T6" fmla="*/ 325438 w 614"/>
              <a:gd name="T7" fmla="*/ 104039 h 643"/>
              <a:gd name="T8" fmla="*/ 311127 w 614"/>
              <a:gd name="T9" fmla="*/ 104039 h 643"/>
              <a:gd name="T10" fmla="*/ 295756 w 614"/>
              <a:gd name="T11" fmla="*/ 104039 h 643"/>
              <a:gd name="T12" fmla="*/ 295756 w 614"/>
              <a:gd name="T13" fmla="*/ 326450 h 643"/>
              <a:gd name="T14" fmla="*/ 29682 w 614"/>
              <a:gd name="T15" fmla="*/ 326450 h 643"/>
              <a:gd name="T16" fmla="*/ 29682 w 614"/>
              <a:gd name="T17" fmla="*/ 104039 h 643"/>
              <a:gd name="T18" fmla="*/ 295756 w 614"/>
              <a:gd name="T19" fmla="*/ 104039 h 643"/>
              <a:gd name="T20" fmla="*/ 311127 w 614"/>
              <a:gd name="T21" fmla="*/ 104039 h 643"/>
              <a:gd name="T22" fmla="*/ 311127 w 614"/>
              <a:gd name="T23" fmla="*/ 341313 h 643"/>
              <a:gd name="T24" fmla="*/ 29682 w 614"/>
              <a:gd name="T25" fmla="*/ 341313 h 643"/>
              <a:gd name="T26" fmla="*/ 29682 w 614"/>
              <a:gd name="T27" fmla="*/ 326450 h 643"/>
              <a:gd name="T28" fmla="*/ 29682 w 614"/>
              <a:gd name="T29" fmla="*/ 10403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645" name="Rectangle 245"/>
          <p:cNvSpPr>
            <a:spLocks noChangeArrowheads="1"/>
          </p:cNvSpPr>
          <p:nvPr/>
        </p:nvSpPr>
        <p:spPr bwMode="auto">
          <a:xfrm>
            <a:off x="5637213" y="3133725"/>
            <a:ext cx="268287" cy="220663"/>
          </a:xfrm>
          <a:prstGeom prst="rect">
            <a:avLst/>
          </a:prstGeom>
          <a:solidFill>
            <a:srgbClr val="FFFF00"/>
          </a:solidFill>
          <a:ln w="0">
            <a:solidFill>
              <a:srgbClr val="000000"/>
            </a:solidFill>
            <a:miter lim="800000"/>
            <a:headEnd/>
            <a:tailEnd/>
          </a:ln>
        </p:spPr>
        <p:txBody>
          <a:bodyPr/>
          <a:lstStyle/>
          <a:p>
            <a:endParaRPr lang="ru-RU"/>
          </a:p>
        </p:txBody>
      </p:sp>
      <p:sp>
        <p:nvSpPr>
          <p:cNvPr id="25646" name="Rectangle 246"/>
          <p:cNvSpPr>
            <a:spLocks noChangeArrowheads="1"/>
          </p:cNvSpPr>
          <p:nvPr/>
        </p:nvSpPr>
        <p:spPr bwMode="auto">
          <a:xfrm>
            <a:off x="5680075" y="3186113"/>
            <a:ext cx="93663" cy="166687"/>
          </a:xfrm>
          <a:prstGeom prst="rect">
            <a:avLst/>
          </a:prstGeom>
          <a:solidFill>
            <a:srgbClr val="800000"/>
          </a:solidFill>
          <a:ln w="0">
            <a:solidFill>
              <a:srgbClr val="000040"/>
            </a:solidFill>
            <a:miter lim="800000"/>
            <a:headEnd/>
            <a:tailEnd/>
          </a:ln>
        </p:spPr>
        <p:txBody>
          <a:bodyPr/>
          <a:lstStyle/>
          <a:p>
            <a:endParaRPr lang="ru-RU"/>
          </a:p>
        </p:txBody>
      </p:sp>
      <p:sp>
        <p:nvSpPr>
          <p:cNvPr id="25647" name="Rectangle 247"/>
          <p:cNvSpPr>
            <a:spLocks noChangeArrowheads="1"/>
          </p:cNvSpPr>
          <p:nvPr/>
        </p:nvSpPr>
        <p:spPr bwMode="auto">
          <a:xfrm>
            <a:off x="5815013" y="3181350"/>
            <a:ext cx="65087" cy="80963"/>
          </a:xfrm>
          <a:prstGeom prst="rect">
            <a:avLst/>
          </a:prstGeom>
          <a:solidFill>
            <a:srgbClr val="80FFFF"/>
          </a:solidFill>
          <a:ln w="0">
            <a:solidFill>
              <a:srgbClr val="000040"/>
            </a:solidFill>
            <a:miter lim="800000"/>
            <a:headEnd/>
            <a:tailEnd/>
          </a:ln>
        </p:spPr>
        <p:txBody>
          <a:bodyPr/>
          <a:lstStyle/>
          <a:p>
            <a:endParaRPr lang="ru-RU"/>
          </a:p>
        </p:txBody>
      </p:sp>
      <p:sp>
        <p:nvSpPr>
          <p:cNvPr id="25648" name="Freeform 248"/>
          <p:cNvSpPr>
            <a:spLocks/>
          </p:cNvSpPr>
          <p:nvPr/>
        </p:nvSpPr>
        <p:spPr bwMode="auto">
          <a:xfrm>
            <a:off x="5748338" y="3262313"/>
            <a:ext cx="12700" cy="15875"/>
          </a:xfrm>
          <a:custGeom>
            <a:avLst/>
            <a:gdLst>
              <a:gd name="T0" fmla="*/ 12700 w 23"/>
              <a:gd name="T1" fmla="*/ 7408 h 30"/>
              <a:gd name="T2" fmla="*/ 12700 w 23"/>
              <a:gd name="T3" fmla="*/ 5821 h 30"/>
              <a:gd name="T4" fmla="*/ 11596 w 23"/>
              <a:gd name="T5" fmla="*/ 4763 h 30"/>
              <a:gd name="T6" fmla="*/ 11596 w 23"/>
              <a:gd name="T7" fmla="*/ 3704 h 30"/>
              <a:gd name="T8" fmla="*/ 10491 w 23"/>
              <a:gd name="T9" fmla="*/ 2646 h 30"/>
              <a:gd name="T10" fmla="*/ 9939 w 23"/>
              <a:gd name="T11" fmla="*/ 1588 h 30"/>
              <a:gd name="T12" fmla="*/ 9387 w 23"/>
              <a:gd name="T13" fmla="*/ 1058 h 30"/>
              <a:gd name="T14" fmla="*/ 8283 w 23"/>
              <a:gd name="T15" fmla="*/ 0 h 30"/>
              <a:gd name="T16" fmla="*/ 6626 w 23"/>
              <a:gd name="T17" fmla="*/ 0 h 30"/>
              <a:gd name="T18" fmla="*/ 5522 w 23"/>
              <a:gd name="T19" fmla="*/ 0 h 30"/>
              <a:gd name="T20" fmla="*/ 4970 w 23"/>
              <a:gd name="T21" fmla="*/ 0 h 30"/>
              <a:gd name="T22" fmla="*/ 3865 w 23"/>
              <a:gd name="T23" fmla="*/ 1058 h 30"/>
              <a:gd name="T24" fmla="*/ 2761 w 23"/>
              <a:gd name="T25" fmla="*/ 1588 h 30"/>
              <a:gd name="T26" fmla="*/ 2209 w 23"/>
              <a:gd name="T27" fmla="*/ 2646 h 30"/>
              <a:gd name="T28" fmla="*/ 552 w 23"/>
              <a:gd name="T29" fmla="*/ 3704 h 30"/>
              <a:gd name="T30" fmla="*/ 552 w 23"/>
              <a:gd name="T31" fmla="*/ 4763 h 30"/>
              <a:gd name="T32" fmla="*/ 0 w 23"/>
              <a:gd name="T33" fmla="*/ 5821 h 30"/>
              <a:gd name="T34" fmla="*/ 0 w 23"/>
              <a:gd name="T35" fmla="*/ 7408 h 30"/>
              <a:gd name="T36" fmla="*/ 0 w 23"/>
              <a:gd name="T37" fmla="*/ 8996 h 30"/>
              <a:gd name="T38" fmla="*/ 0 w 23"/>
              <a:gd name="T39" fmla="*/ 10054 h 30"/>
              <a:gd name="T40" fmla="*/ 552 w 23"/>
              <a:gd name="T41" fmla="*/ 11642 h 30"/>
              <a:gd name="T42" fmla="*/ 552 w 23"/>
              <a:gd name="T43" fmla="*/ 13229 h 30"/>
              <a:gd name="T44" fmla="*/ 2209 w 23"/>
              <a:gd name="T45" fmla="*/ 13758 h 30"/>
              <a:gd name="T46" fmla="*/ 2761 w 23"/>
              <a:gd name="T47" fmla="*/ 14817 h 30"/>
              <a:gd name="T48" fmla="*/ 3865 w 23"/>
              <a:gd name="T49" fmla="*/ 15346 h 30"/>
              <a:gd name="T50" fmla="*/ 4970 w 23"/>
              <a:gd name="T51" fmla="*/ 15875 h 30"/>
              <a:gd name="T52" fmla="*/ 5522 w 23"/>
              <a:gd name="T53" fmla="*/ 15875 h 30"/>
              <a:gd name="T54" fmla="*/ 6626 w 23"/>
              <a:gd name="T55" fmla="*/ 15875 h 30"/>
              <a:gd name="T56" fmla="*/ 8283 w 23"/>
              <a:gd name="T57" fmla="*/ 15875 h 30"/>
              <a:gd name="T58" fmla="*/ 9387 w 23"/>
              <a:gd name="T59" fmla="*/ 15346 h 30"/>
              <a:gd name="T60" fmla="*/ 9939 w 23"/>
              <a:gd name="T61" fmla="*/ 14817 h 30"/>
              <a:gd name="T62" fmla="*/ 10491 w 23"/>
              <a:gd name="T63" fmla="*/ 13758 h 30"/>
              <a:gd name="T64" fmla="*/ 11596 w 23"/>
              <a:gd name="T65" fmla="*/ 13229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20" y="6"/>
                </a:lnTo>
                <a:lnTo>
                  <a:pt x="19" y="5"/>
                </a:lnTo>
                <a:lnTo>
                  <a:pt x="19" y="4"/>
                </a:lnTo>
                <a:lnTo>
                  <a:pt x="18" y="3"/>
                </a:lnTo>
                <a:lnTo>
                  <a:pt x="17" y="2"/>
                </a:lnTo>
                <a:lnTo>
                  <a:pt x="16" y="0"/>
                </a:lnTo>
                <a:lnTo>
                  <a:pt x="15" y="0"/>
                </a:lnTo>
                <a:lnTo>
                  <a:pt x="14" y="0"/>
                </a:lnTo>
                <a:lnTo>
                  <a:pt x="12" y="0"/>
                </a:lnTo>
                <a:lnTo>
                  <a:pt x="11" y="0"/>
                </a:lnTo>
                <a:lnTo>
                  <a:pt x="10" y="0"/>
                </a:lnTo>
                <a:lnTo>
                  <a:pt x="9" y="0"/>
                </a:lnTo>
                <a:lnTo>
                  <a:pt x="8" y="0"/>
                </a:lnTo>
                <a:lnTo>
                  <a:pt x="7" y="2"/>
                </a:lnTo>
                <a:lnTo>
                  <a:pt x="6" y="2"/>
                </a:lnTo>
                <a:lnTo>
                  <a:pt x="5" y="3"/>
                </a:lnTo>
                <a:lnTo>
                  <a:pt x="4" y="4"/>
                </a:lnTo>
                <a:lnTo>
                  <a:pt x="4" y="5"/>
                </a:lnTo>
                <a:lnTo>
                  <a:pt x="3"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5"/>
                </a:lnTo>
                <a:lnTo>
                  <a:pt x="3" y="25"/>
                </a:lnTo>
                <a:lnTo>
                  <a:pt x="4" y="26"/>
                </a:lnTo>
                <a:lnTo>
                  <a:pt x="4" y="27"/>
                </a:lnTo>
                <a:lnTo>
                  <a:pt x="5" y="28"/>
                </a:lnTo>
                <a:lnTo>
                  <a:pt x="6" y="29"/>
                </a:lnTo>
                <a:lnTo>
                  <a:pt x="7" y="29"/>
                </a:lnTo>
                <a:lnTo>
                  <a:pt x="8" y="30"/>
                </a:lnTo>
                <a:lnTo>
                  <a:pt x="9" y="30"/>
                </a:lnTo>
                <a:lnTo>
                  <a:pt x="10" y="30"/>
                </a:lnTo>
                <a:lnTo>
                  <a:pt x="11" y="30"/>
                </a:lnTo>
                <a:lnTo>
                  <a:pt x="12" y="30"/>
                </a:lnTo>
                <a:lnTo>
                  <a:pt x="14" y="30"/>
                </a:lnTo>
                <a:lnTo>
                  <a:pt x="15" y="30"/>
                </a:lnTo>
                <a:lnTo>
                  <a:pt x="16" y="30"/>
                </a:lnTo>
                <a:lnTo>
                  <a:pt x="17" y="29"/>
                </a:lnTo>
                <a:lnTo>
                  <a:pt x="18" y="28"/>
                </a:lnTo>
                <a:lnTo>
                  <a:pt x="19" y="27"/>
                </a:lnTo>
                <a:lnTo>
                  <a:pt x="19"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649" name="Line 249"/>
          <p:cNvSpPr>
            <a:spLocks noChangeShapeType="1"/>
          </p:cNvSpPr>
          <p:nvPr/>
        </p:nvSpPr>
        <p:spPr bwMode="auto">
          <a:xfrm>
            <a:off x="5846763" y="3182938"/>
            <a:ext cx="1587" cy="79375"/>
          </a:xfrm>
          <a:prstGeom prst="line">
            <a:avLst/>
          </a:prstGeom>
          <a:noFill/>
          <a:ln w="6350">
            <a:solidFill>
              <a:srgbClr val="000040"/>
            </a:solidFill>
            <a:round/>
            <a:headEnd/>
            <a:tailEnd/>
          </a:ln>
        </p:spPr>
        <p:txBody>
          <a:bodyPr/>
          <a:lstStyle/>
          <a:p>
            <a:endParaRPr lang="en-US"/>
          </a:p>
        </p:txBody>
      </p:sp>
      <p:sp>
        <p:nvSpPr>
          <p:cNvPr id="25650" name="Line 250"/>
          <p:cNvSpPr>
            <a:spLocks noChangeShapeType="1"/>
          </p:cNvSpPr>
          <p:nvPr/>
        </p:nvSpPr>
        <p:spPr bwMode="auto">
          <a:xfrm>
            <a:off x="5815013" y="3219450"/>
            <a:ext cx="63500" cy="1588"/>
          </a:xfrm>
          <a:prstGeom prst="line">
            <a:avLst/>
          </a:prstGeom>
          <a:noFill/>
          <a:ln w="6350">
            <a:solidFill>
              <a:srgbClr val="000040"/>
            </a:solidFill>
            <a:round/>
            <a:headEnd/>
            <a:tailEnd/>
          </a:ln>
        </p:spPr>
        <p:txBody>
          <a:bodyPr/>
          <a:lstStyle/>
          <a:p>
            <a:endParaRPr lang="en-US"/>
          </a:p>
        </p:txBody>
      </p:sp>
      <p:sp>
        <p:nvSpPr>
          <p:cNvPr id="25651" name="Freeform 251"/>
          <p:cNvSpPr>
            <a:spLocks/>
          </p:cNvSpPr>
          <p:nvPr/>
        </p:nvSpPr>
        <p:spPr bwMode="auto">
          <a:xfrm>
            <a:off x="6807200" y="4192588"/>
            <a:ext cx="325438" cy="339725"/>
          </a:xfrm>
          <a:custGeom>
            <a:avLst/>
            <a:gdLst>
              <a:gd name="T0" fmla="*/ 29633 w 615"/>
              <a:gd name="T1" fmla="*/ 103555 h 643"/>
              <a:gd name="T2" fmla="*/ 0 w 615"/>
              <a:gd name="T3" fmla="*/ 103555 h 643"/>
              <a:gd name="T4" fmla="*/ 162984 w 615"/>
              <a:gd name="T5" fmla="*/ 0 h 643"/>
              <a:gd name="T6" fmla="*/ 325438 w 615"/>
              <a:gd name="T7" fmla="*/ 103555 h 643"/>
              <a:gd name="T8" fmla="*/ 310621 w 615"/>
              <a:gd name="T9" fmla="*/ 103555 h 643"/>
              <a:gd name="T10" fmla="*/ 295805 w 615"/>
              <a:gd name="T11" fmla="*/ 103555 h 643"/>
              <a:gd name="T12" fmla="*/ 295805 w 615"/>
              <a:gd name="T13" fmla="*/ 324931 h 643"/>
              <a:gd name="T14" fmla="*/ 29633 w 615"/>
              <a:gd name="T15" fmla="*/ 324931 h 643"/>
              <a:gd name="T16" fmla="*/ 29633 w 615"/>
              <a:gd name="T17" fmla="*/ 103555 h 643"/>
              <a:gd name="T18" fmla="*/ 295805 w 615"/>
              <a:gd name="T19" fmla="*/ 103555 h 643"/>
              <a:gd name="T20" fmla="*/ 310621 w 615"/>
              <a:gd name="T21" fmla="*/ 103555 h 643"/>
              <a:gd name="T22" fmla="*/ 310621 w 615"/>
              <a:gd name="T23" fmla="*/ 339725 h 643"/>
              <a:gd name="T24" fmla="*/ 29633 w 615"/>
              <a:gd name="T25" fmla="*/ 339725 h 643"/>
              <a:gd name="T26" fmla="*/ 29633 w 615"/>
              <a:gd name="T27" fmla="*/ 324931 h 643"/>
              <a:gd name="T28" fmla="*/ 29633 w 615"/>
              <a:gd name="T29" fmla="*/ 10355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8"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652" name="Rectangle 252"/>
          <p:cNvSpPr>
            <a:spLocks noChangeArrowheads="1"/>
          </p:cNvSpPr>
          <p:nvPr/>
        </p:nvSpPr>
        <p:spPr bwMode="auto">
          <a:xfrm>
            <a:off x="6837363" y="4295775"/>
            <a:ext cx="268287" cy="220663"/>
          </a:xfrm>
          <a:prstGeom prst="rect">
            <a:avLst/>
          </a:prstGeom>
          <a:solidFill>
            <a:srgbClr val="FFFF00"/>
          </a:solidFill>
          <a:ln w="0">
            <a:solidFill>
              <a:srgbClr val="000000"/>
            </a:solidFill>
            <a:miter lim="800000"/>
            <a:headEnd/>
            <a:tailEnd/>
          </a:ln>
        </p:spPr>
        <p:txBody>
          <a:bodyPr/>
          <a:lstStyle/>
          <a:p>
            <a:endParaRPr lang="ru-RU"/>
          </a:p>
        </p:txBody>
      </p:sp>
      <p:sp>
        <p:nvSpPr>
          <p:cNvPr id="25653" name="Rectangle 253"/>
          <p:cNvSpPr>
            <a:spLocks noChangeArrowheads="1"/>
          </p:cNvSpPr>
          <p:nvPr/>
        </p:nvSpPr>
        <p:spPr bwMode="auto">
          <a:xfrm>
            <a:off x="6880225" y="4348163"/>
            <a:ext cx="93663" cy="168275"/>
          </a:xfrm>
          <a:prstGeom prst="rect">
            <a:avLst/>
          </a:prstGeom>
          <a:solidFill>
            <a:srgbClr val="800000"/>
          </a:solidFill>
          <a:ln w="0">
            <a:solidFill>
              <a:srgbClr val="000040"/>
            </a:solidFill>
            <a:miter lim="800000"/>
            <a:headEnd/>
            <a:tailEnd/>
          </a:ln>
        </p:spPr>
        <p:txBody>
          <a:bodyPr/>
          <a:lstStyle/>
          <a:p>
            <a:endParaRPr lang="ru-RU"/>
          </a:p>
        </p:txBody>
      </p:sp>
      <p:sp>
        <p:nvSpPr>
          <p:cNvPr id="25654" name="Rectangle 254"/>
          <p:cNvSpPr>
            <a:spLocks noChangeArrowheads="1"/>
          </p:cNvSpPr>
          <p:nvPr/>
        </p:nvSpPr>
        <p:spPr bwMode="auto">
          <a:xfrm>
            <a:off x="7015163" y="4344988"/>
            <a:ext cx="65087" cy="79375"/>
          </a:xfrm>
          <a:prstGeom prst="rect">
            <a:avLst/>
          </a:prstGeom>
          <a:solidFill>
            <a:srgbClr val="80FFFF"/>
          </a:solidFill>
          <a:ln w="0">
            <a:solidFill>
              <a:srgbClr val="000040"/>
            </a:solidFill>
            <a:miter lim="800000"/>
            <a:headEnd/>
            <a:tailEnd/>
          </a:ln>
        </p:spPr>
        <p:txBody>
          <a:bodyPr/>
          <a:lstStyle/>
          <a:p>
            <a:endParaRPr lang="ru-RU"/>
          </a:p>
        </p:txBody>
      </p:sp>
      <p:sp>
        <p:nvSpPr>
          <p:cNvPr id="25655" name="Freeform 255"/>
          <p:cNvSpPr>
            <a:spLocks/>
          </p:cNvSpPr>
          <p:nvPr/>
        </p:nvSpPr>
        <p:spPr bwMode="auto">
          <a:xfrm>
            <a:off x="6950075" y="4425950"/>
            <a:ext cx="11113" cy="15875"/>
          </a:xfrm>
          <a:custGeom>
            <a:avLst/>
            <a:gdLst>
              <a:gd name="T0" fmla="*/ 11113 w 23"/>
              <a:gd name="T1" fmla="*/ 7116 h 29"/>
              <a:gd name="T2" fmla="*/ 11113 w 23"/>
              <a:gd name="T3" fmla="*/ 5474 h 29"/>
              <a:gd name="T4" fmla="*/ 10147 w 23"/>
              <a:gd name="T5" fmla="*/ 4379 h 29"/>
              <a:gd name="T6" fmla="*/ 10147 w 23"/>
              <a:gd name="T7" fmla="*/ 3284 h 29"/>
              <a:gd name="T8" fmla="*/ 9180 w 23"/>
              <a:gd name="T9" fmla="*/ 2190 h 29"/>
              <a:gd name="T10" fmla="*/ 8697 w 23"/>
              <a:gd name="T11" fmla="*/ 1095 h 29"/>
              <a:gd name="T12" fmla="*/ 8214 w 23"/>
              <a:gd name="T13" fmla="*/ 547 h 29"/>
              <a:gd name="T14" fmla="*/ 6764 w 23"/>
              <a:gd name="T15" fmla="*/ 0 h 29"/>
              <a:gd name="T16" fmla="*/ 5798 w 23"/>
              <a:gd name="T17" fmla="*/ 0 h 29"/>
              <a:gd name="T18" fmla="*/ 4832 w 23"/>
              <a:gd name="T19" fmla="*/ 0 h 29"/>
              <a:gd name="T20" fmla="*/ 4349 w 23"/>
              <a:gd name="T21" fmla="*/ 0 h 29"/>
              <a:gd name="T22" fmla="*/ 3382 w 23"/>
              <a:gd name="T23" fmla="*/ 547 h 29"/>
              <a:gd name="T24" fmla="*/ 2416 w 23"/>
              <a:gd name="T25" fmla="*/ 1095 h 29"/>
              <a:gd name="T26" fmla="*/ 1450 w 23"/>
              <a:gd name="T27" fmla="*/ 2190 h 29"/>
              <a:gd name="T28" fmla="*/ 483 w 23"/>
              <a:gd name="T29" fmla="*/ 3284 h 29"/>
              <a:gd name="T30" fmla="*/ 483 w 23"/>
              <a:gd name="T31" fmla="*/ 4379 h 29"/>
              <a:gd name="T32" fmla="*/ 0 w 23"/>
              <a:gd name="T33" fmla="*/ 5474 h 29"/>
              <a:gd name="T34" fmla="*/ 0 w 23"/>
              <a:gd name="T35" fmla="*/ 7116 h 29"/>
              <a:gd name="T36" fmla="*/ 0 w 23"/>
              <a:gd name="T37" fmla="*/ 8759 h 29"/>
              <a:gd name="T38" fmla="*/ 0 w 23"/>
              <a:gd name="T39" fmla="*/ 9853 h 29"/>
              <a:gd name="T40" fmla="*/ 483 w 23"/>
              <a:gd name="T41" fmla="*/ 11496 h 29"/>
              <a:gd name="T42" fmla="*/ 483 w 23"/>
              <a:gd name="T43" fmla="*/ 13138 h 29"/>
              <a:gd name="T44" fmla="*/ 1450 w 23"/>
              <a:gd name="T45" fmla="*/ 13685 h 29"/>
              <a:gd name="T46" fmla="*/ 2416 w 23"/>
              <a:gd name="T47" fmla="*/ 14780 h 29"/>
              <a:gd name="T48" fmla="*/ 3382 w 23"/>
              <a:gd name="T49" fmla="*/ 15328 h 29"/>
              <a:gd name="T50" fmla="*/ 4349 w 23"/>
              <a:gd name="T51" fmla="*/ 15875 h 29"/>
              <a:gd name="T52" fmla="*/ 4832 w 23"/>
              <a:gd name="T53" fmla="*/ 15875 h 29"/>
              <a:gd name="T54" fmla="*/ 5798 w 23"/>
              <a:gd name="T55" fmla="*/ 15875 h 29"/>
              <a:gd name="T56" fmla="*/ 6764 w 23"/>
              <a:gd name="T57" fmla="*/ 15875 h 29"/>
              <a:gd name="T58" fmla="*/ 8214 w 23"/>
              <a:gd name="T59" fmla="*/ 15328 h 29"/>
              <a:gd name="T60" fmla="*/ 8697 w 23"/>
              <a:gd name="T61" fmla="*/ 14780 h 29"/>
              <a:gd name="T62" fmla="*/ 9180 w 23"/>
              <a:gd name="T63" fmla="*/ 13685 h 29"/>
              <a:gd name="T64" fmla="*/ 10147 w 23"/>
              <a:gd name="T65" fmla="*/ 13138 h 29"/>
              <a:gd name="T66" fmla="*/ 10147 w 23"/>
              <a:gd name="T67" fmla="*/ 11496 h 29"/>
              <a:gd name="T68" fmla="*/ 11113 w 23"/>
              <a:gd name="T69" fmla="*/ 9853 h 29"/>
              <a:gd name="T70" fmla="*/ 11113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0"/>
                </a:lnTo>
                <a:lnTo>
                  <a:pt x="22" y="9"/>
                </a:lnTo>
                <a:lnTo>
                  <a:pt x="21" y="8"/>
                </a:lnTo>
                <a:lnTo>
                  <a:pt x="21" y="7"/>
                </a:lnTo>
                <a:lnTo>
                  <a:pt x="21" y="6"/>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5" y="2"/>
                </a:lnTo>
                <a:lnTo>
                  <a:pt x="3" y="3"/>
                </a:lnTo>
                <a:lnTo>
                  <a:pt x="3" y="4"/>
                </a:lnTo>
                <a:lnTo>
                  <a:pt x="2" y="5"/>
                </a:lnTo>
                <a:lnTo>
                  <a:pt x="1" y="6"/>
                </a:lnTo>
                <a:lnTo>
                  <a:pt x="1" y="7"/>
                </a:lnTo>
                <a:lnTo>
                  <a:pt x="1" y="8"/>
                </a:lnTo>
                <a:lnTo>
                  <a:pt x="0" y="9"/>
                </a:lnTo>
                <a:lnTo>
                  <a:pt x="0" y="10"/>
                </a:lnTo>
                <a:lnTo>
                  <a:pt x="0" y="12"/>
                </a:lnTo>
                <a:lnTo>
                  <a:pt x="0" y="13"/>
                </a:lnTo>
                <a:lnTo>
                  <a:pt x="0" y="14"/>
                </a:lnTo>
                <a:lnTo>
                  <a:pt x="0" y="16"/>
                </a:lnTo>
                <a:lnTo>
                  <a:pt x="0" y="17"/>
                </a:lnTo>
                <a:lnTo>
                  <a:pt x="0" y="18"/>
                </a:lnTo>
                <a:lnTo>
                  <a:pt x="0" y="19"/>
                </a:lnTo>
                <a:lnTo>
                  <a:pt x="1" y="21"/>
                </a:lnTo>
                <a:lnTo>
                  <a:pt x="1" y="23"/>
                </a:lnTo>
                <a:lnTo>
                  <a:pt x="1" y="24"/>
                </a:lnTo>
                <a:lnTo>
                  <a:pt x="2" y="24"/>
                </a:lnTo>
                <a:lnTo>
                  <a:pt x="3" y="25"/>
                </a:lnTo>
                <a:lnTo>
                  <a:pt x="3" y="26"/>
                </a:lnTo>
                <a:lnTo>
                  <a:pt x="5" y="27"/>
                </a:lnTo>
                <a:lnTo>
                  <a:pt x="6" y="28"/>
                </a:lnTo>
                <a:lnTo>
                  <a:pt x="7" y="28"/>
                </a:lnTo>
                <a:lnTo>
                  <a:pt x="8" y="29"/>
                </a:lnTo>
                <a:lnTo>
                  <a:pt x="9" y="29"/>
                </a:lnTo>
                <a:lnTo>
                  <a:pt x="10" y="29"/>
                </a:lnTo>
                <a:lnTo>
                  <a:pt x="11" y="29"/>
                </a:lnTo>
                <a:lnTo>
                  <a:pt x="12" y="29"/>
                </a:lnTo>
                <a:lnTo>
                  <a:pt x="13" y="29"/>
                </a:lnTo>
                <a:lnTo>
                  <a:pt x="14" y="29"/>
                </a:lnTo>
                <a:lnTo>
                  <a:pt x="15" y="29"/>
                </a:lnTo>
                <a:lnTo>
                  <a:pt x="17" y="28"/>
                </a:lnTo>
                <a:lnTo>
                  <a:pt x="18" y="27"/>
                </a:lnTo>
                <a:lnTo>
                  <a:pt x="19" y="26"/>
                </a:lnTo>
                <a:lnTo>
                  <a:pt x="19" y="25"/>
                </a:lnTo>
                <a:lnTo>
                  <a:pt x="20" y="24"/>
                </a:lnTo>
                <a:lnTo>
                  <a:pt x="21" y="24"/>
                </a:lnTo>
                <a:lnTo>
                  <a:pt x="21" y="23"/>
                </a:lnTo>
                <a:lnTo>
                  <a:pt x="21" y="21"/>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656" name="Line 256"/>
          <p:cNvSpPr>
            <a:spLocks noChangeShapeType="1"/>
          </p:cNvSpPr>
          <p:nvPr/>
        </p:nvSpPr>
        <p:spPr bwMode="auto">
          <a:xfrm>
            <a:off x="7046913" y="4344988"/>
            <a:ext cx="1587" cy="79375"/>
          </a:xfrm>
          <a:prstGeom prst="line">
            <a:avLst/>
          </a:prstGeom>
          <a:noFill/>
          <a:ln w="6350">
            <a:solidFill>
              <a:srgbClr val="000040"/>
            </a:solidFill>
            <a:round/>
            <a:headEnd/>
            <a:tailEnd/>
          </a:ln>
        </p:spPr>
        <p:txBody>
          <a:bodyPr/>
          <a:lstStyle/>
          <a:p>
            <a:endParaRPr lang="en-US"/>
          </a:p>
        </p:txBody>
      </p:sp>
      <p:sp>
        <p:nvSpPr>
          <p:cNvPr id="25657" name="Line 257"/>
          <p:cNvSpPr>
            <a:spLocks noChangeShapeType="1"/>
          </p:cNvSpPr>
          <p:nvPr/>
        </p:nvSpPr>
        <p:spPr bwMode="auto">
          <a:xfrm>
            <a:off x="7015163" y="4383088"/>
            <a:ext cx="63500" cy="1587"/>
          </a:xfrm>
          <a:prstGeom prst="line">
            <a:avLst/>
          </a:prstGeom>
          <a:noFill/>
          <a:ln w="6350">
            <a:solidFill>
              <a:srgbClr val="000040"/>
            </a:solidFill>
            <a:round/>
            <a:headEnd/>
            <a:tailEnd/>
          </a:ln>
        </p:spPr>
        <p:txBody>
          <a:bodyPr/>
          <a:lstStyle/>
          <a:p>
            <a:endParaRPr lang="en-US"/>
          </a:p>
        </p:txBody>
      </p:sp>
      <p:sp>
        <p:nvSpPr>
          <p:cNvPr id="25658" name="Freeform 258"/>
          <p:cNvSpPr>
            <a:spLocks/>
          </p:cNvSpPr>
          <p:nvPr/>
        </p:nvSpPr>
        <p:spPr bwMode="auto">
          <a:xfrm>
            <a:off x="6819900" y="4760913"/>
            <a:ext cx="325438" cy="339725"/>
          </a:xfrm>
          <a:custGeom>
            <a:avLst/>
            <a:gdLst>
              <a:gd name="T0" fmla="*/ 29633 w 615"/>
              <a:gd name="T1" fmla="*/ 103027 h 643"/>
              <a:gd name="T2" fmla="*/ 0 w 615"/>
              <a:gd name="T3" fmla="*/ 103027 h 643"/>
              <a:gd name="T4" fmla="*/ 162984 w 615"/>
              <a:gd name="T5" fmla="*/ 0 h 643"/>
              <a:gd name="T6" fmla="*/ 325438 w 615"/>
              <a:gd name="T7" fmla="*/ 103027 h 643"/>
              <a:gd name="T8" fmla="*/ 310621 w 615"/>
              <a:gd name="T9" fmla="*/ 103027 h 643"/>
              <a:gd name="T10" fmla="*/ 295805 w 615"/>
              <a:gd name="T11" fmla="*/ 103027 h 643"/>
              <a:gd name="T12" fmla="*/ 295805 w 615"/>
              <a:gd name="T13" fmla="*/ 324403 h 643"/>
              <a:gd name="T14" fmla="*/ 29633 w 615"/>
              <a:gd name="T15" fmla="*/ 324403 h 643"/>
              <a:gd name="T16" fmla="*/ 29633 w 615"/>
              <a:gd name="T17" fmla="*/ 103027 h 643"/>
              <a:gd name="T18" fmla="*/ 295805 w 615"/>
              <a:gd name="T19" fmla="*/ 103027 h 643"/>
              <a:gd name="T20" fmla="*/ 310621 w 615"/>
              <a:gd name="T21" fmla="*/ 103027 h 643"/>
              <a:gd name="T22" fmla="*/ 310621 w 615"/>
              <a:gd name="T23" fmla="*/ 339725 h 643"/>
              <a:gd name="T24" fmla="*/ 29633 w 615"/>
              <a:gd name="T25" fmla="*/ 339725 h 643"/>
              <a:gd name="T26" fmla="*/ 29633 w 615"/>
              <a:gd name="T27" fmla="*/ 324403 h 643"/>
              <a:gd name="T28" fmla="*/ 29633 w 615"/>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659" name="Rectangle 259"/>
          <p:cNvSpPr>
            <a:spLocks noChangeArrowheads="1"/>
          </p:cNvSpPr>
          <p:nvPr/>
        </p:nvSpPr>
        <p:spPr bwMode="auto">
          <a:xfrm>
            <a:off x="6850063" y="4864100"/>
            <a:ext cx="268287" cy="220663"/>
          </a:xfrm>
          <a:prstGeom prst="rect">
            <a:avLst/>
          </a:prstGeom>
          <a:solidFill>
            <a:srgbClr val="FFFF00"/>
          </a:solidFill>
          <a:ln w="0">
            <a:solidFill>
              <a:srgbClr val="000000"/>
            </a:solidFill>
            <a:miter lim="800000"/>
            <a:headEnd/>
            <a:tailEnd/>
          </a:ln>
        </p:spPr>
        <p:txBody>
          <a:bodyPr/>
          <a:lstStyle/>
          <a:p>
            <a:endParaRPr lang="ru-RU"/>
          </a:p>
        </p:txBody>
      </p:sp>
      <p:sp>
        <p:nvSpPr>
          <p:cNvPr id="25660" name="Rectangle 260"/>
          <p:cNvSpPr>
            <a:spLocks noChangeArrowheads="1"/>
          </p:cNvSpPr>
          <p:nvPr/>
        </p:nvSpPr>
        <p:spPr bwMode="auto">
          <a:xfrm>
            <a:off x="6892925" y="4916488"/>
            <a:ext cx="93663" cy="166687"/>
          </a:xfrm>
          <a:prstGeom prst="rect">
            <a:avLst/>
          </a:prstGeom>
          <a:solidFill>
            <a:srgbClr val="800000"/>
          </a:solidFill>
          <a:ln w="0">
            <a:solidFill>
              <a:srgbClr val="000040"/>
            </a:solidFill>
            <a:miter lim="800000"/>
            <a:headEnd/>
            <a:tailEnd/>
          </a:ln>
        </p:spPr>
        <p:txBody>
          <a:bodyPr/>
          <a:lstStyle/>
          <a:p>
            <a:endParaRPr lang="ru-RU"/>
          </a:p>
        </p:txBody>
      </p:sp>
      <p:sp>
        <p:nvSpPr>
          <p:cNvPr id="25661" name="Rectangle 261"/>
          <p:cNvSpPr>
            <a:spLocks noChangeArrowheads="1"/>
          </p:cNvSpPr>
          <p:nvPr/>
        </p:nvSpPr>
        <p:spPr bwMode="auto">
          <a:xfrm>
            <a:off x="7027863" y="4911725"/>
            <a:ext cx="65087" cy="80963"/>
          </a:xfrm>
          <a:prstGeom prst="rect">
            <a:avLst/>
          </a:prstGeom>
          <a:solidFill>
            <a:srgbClr val="80FFFF"/>
          </a:solidFill>
          <a:ln w="0">
            <a:solidFill>
              <a:srgbClr val="000040"/>
            </a:solidFill>
            <a:miter lim="800000"/>
            <a:headEnd/>
            <a:tailEnd/>
          </a:ln>
        </p:spPr>
        <p:txBody>
          <a:bodyPr/>
          <a:lstStyle/>
          <a:p>
            <a:endParaRPr lang="ru-RU"/>
          </a:p>
        </p:txBody>
      </p:sp>
      <p:sp>
        <p:nvSpPr>
          <p:cNvPr id="25662" name="Freeform 262"/>
          <p:cNvSpPr>
            <a:spLocks/>
          </p:cNvSpPr>
          <p:nvPr/>
        </p:nvSpPr>
        <p:spPr bwMode="auto">
          <a:xfrm>
            <a:off x="6961188" y="4994275"/>
            <a:ext cx="12700" cy="14288"/>
          </a:xfrm>
          <a:custGeom>
            <a:avLst/>
            <a:gdLst>
              <a:gd name="T0" fmla="*/ 12700 w 23"/>
              <a:gd name="T1" fmla="*/ 6405 h 29"/>
              <a:gd name="T2" fmla="*/ 12700 w 23"/>
              <a:gd name="T3" fmla="*/ 5420 h 29"/>
              <a:gd name="T4" fmla="*/ 11596 w 23"/>
              <a:gd name="T5" fmla="*/ 4434 h 29"/>
              <a:gd name="T6" fmla="*/ 11596 w 23"/>
              <a:gd name="T7" fmla="*/ 2956 h 29"/>
              <a:gd name="T8" fmla="*/ 10491 w 23"/>
              <a:gd name="T9" fmla="*/ 1971 h 29"/>
              <a:gd name="T10" fmla="*/ 9939 w 23"/>
              <a:gd name="T11" fmla="*/ 985 h 29"/>
              <a:gd name="T12" fmla="*/ 9387 w 23"/>
              <a:gd name="T13" fmla="*/ 493 h 29"/>
              <a:gd name="T14" fmla="*/ 7730 w 23"/>
              <a:gd name="T15" fmla="*/ 0 h 29"/>
              <a:gd name="T16" fmla="*/ 6626 w 23"/>
              <a:gd name="T17" fmla="*/ 0 h 29"/>
              <a:gd name="T18" fmla="*/ 5522 w 23"/>
              <a:gd name="T19" fmla="*/ 0 h 29"/>
              <a:gd name="T20" fmla="*/ 4970 w 23"/>
              <a:gd name="T21" fmla="*/ 0 h 29"/>
              <a:gd name="T22" fmla="*/ 3865 w 23"/>
              <a:gd name="T23" fmla="*/ 493 h 29"/>
              <a:gd name="T24" fmla="*/ 2761 w 23"/>
              <a:gd name="T25" fmla="*/ 985 h 29"/>
              <a:gd name="T26" fmla="*/ 1657 w 23"/>
              <a:gd name="T27" fmla="*/ 1971 h 29"/>
              <a:gd name="T28" fmla="*/ 552 w 23"/>
              <a:gd name="T29" fmla="*/ 2956 h 29"/>
              <a:gd name="T30" fmla="*/ 552 w 23"/>
              <a:gd name="T31" fmla="*/ 4434 h 29"/>
              <a:gd name="T32" fmla="*/ 0 w 23"/>
              <a:gd name="T33" fmla="*/ 5420 h 29"/>
              <a:gd name="T34" fmla="*/ 0 w 23"/>
              <a:gd name="T35" fmla="*/ 6405 h 29"/>
              <a:gd name="T36" fmla="*/ 0 w 23"/>
              <a:gd name="T37" fmla="*/ 7883 h 29"/>
              <a:gd name="T38" fmla="*/ 0 w 23"/>
              <a:gd name="T39" fmla="*/ 8868 h 29"/>
              <a:gd name="T40" fmla="*/ 552 w 23"/>
              <a:gd name="T41" fmla="*/ 10839 h 29"/>
              <a:gd name="T42" fmla="*/ 552 w 23"/>
              <a:gd name="T43" fmla="*/ 11825 h 29"/>
              <a:gd name="T44" fmla="*/ 1657 w 23"/>
              <a:gd name="T45" fmla="*/ 12317 h 29"/>
              <a:gd name="T46" fmla="*/ 2761 w 23"/>
              <a:gd name="T47" fmla="*/ 13303 h 29"/>
              <a:gd name="T48" fmla="*/ 3865 w 23"/>
              <a:gd name="T49" fmla="*/ 13795 h 29"/>
              <a:gd name="T50" fmla="*/ 4970 w 23"/>
              <a:gd name="T51" fmla="*/ 14288 h 29"/>
              <a:gd name="T52" fmla="*/ 5522 w 23"/>
              <a:gd name="T53" fmla="*/ 14288 h 29"/>
              <a:gd name="T54" fmla="*/ 6626 w 23"/>
              <a:gd name="T55" fmla="*/ 14288 h 29"/>
              <a:gd name="T56" fmla="*/ 7730 w 23"/>
              <a:gd name="T57" fmla="*/ 14288 h 29"/>
              <a:gd name="T58" fmla="*/ 9387 w 23"/>
              <a:gd name="T59" fmla="*/ 13795 h 29"/>
              <a:gd name="T60" fmla="*/ 9939 w 23"/>
              <a:gd name="T61" fmla="*/ 13303 h 29"/>
              <a:gd name="T62" fmla="*/ 10491 w 23"/>
              <a:gd name="T63" fmla="*/ 12317 h 29"/>
              <a:gd name="T64" fmla="*/ 11596 w 23"/>
              <a:gd name="T65" fmla="*/ 11825 h 29"/>
              <a:gd name="T66" fmla="*/ 11596 w 23"/>
              <a:gd name="T67" fmla="*/ 10839 h 29"/>
              <a:gd name="T68" fmla="*/ 12700 w 23"/>
              <a:gd name="T69" fmla="*/ 8868 h 29"/>
              <a:gd name="T70" fmla="*/ 12700 w 23"/>
              <a:gd name="T71" fmla="*/ 7883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8"/>
                </a:lnTo>
                <a:lnTo>
                  <a:pt x="21" y="6"/>
                </a:lnTo>
                <a:lnTo>
                  <a:pt x="20" y="5"/>
                </a:lnTo>
                <a:lnTo>
                  <a:pt x="19" y="4"/>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3" y="3"/>
                </a:lnTo>
                <a:lnTo>
                  <a:pt x="3" y="4"/>
                </a:lnTo>
                <a:lnTo>
                  <a:pt x="2" y="5"/>
                </a:lnTo>
                <a:lnTo>
                  <a:pt x="1" y="6"/>
                </a:lnTo>
                <a:lnTo>
                  <a:pt x="1" y="8"/>
                </a:lnTo>
                <a:lnTo>
                  <a:pt x="1" y="9"/>
                </a:lnTo>
                <a:lnTo>
                  <a:pt x="0" y="10"/>
                </a:lnTo>
                <a:lnTo>
                  <a:pt x="0" y="11"/>
                </a:lnTo>
                <a:lnTo>
                  <a:pt x="0" y="12"/>
                </a:lnTo>
                <a:lnTo>
                  <a:pt x="0" y="13"/>
                </a:lnTo>
                <a:lnTo>
                  <a:pt x="0" y="14"/>
                </a:lnTo>
                <a:lnTo>
                  <a:pt x="0" y="16"/>
                </a:lnTo>
                <a:lnTo>
                  <a:pt x="0" y="17"/>
                </a:lnTo>
                <a:lnTo>
                  <a:pt x="0" y="18"/>
                </a:lnTo>
                <a:lnTo>
                  <a:pt x="0" y="20"/>
                </a:lnTo>
                <a:lnTo>
                  <a:pt x="1" y="22"/>
                </a:lnTo>
                <a:lnTo>
                  <a:pt x="1" y="23"/>
                </a:lnTo>
                <a:lnTo>
                  <a:pt x="1" y="24"/>
                </a:lnTo>
                <a:lnTo>
                  <a:pt x="2" y="24"/>
                </a:lnTo>
                <a:lnTo>
                  <a:pt x="3" y="25"/>
                </a:lnTo>
                <a:lnTo>
                  <a:pt x="3" y="26"/>
                </a:lnTo>
                <a:lnTo>
                  <a:pt x="5" y="27"/>
                </a:lnTo>
                <a:lnTo>
                  <a:pt x="6" y="28"/>
                </a:lnTo>
                <a:lnTo>
                  <a:pt x="7" y="28"/>
                </a:lnTo>
                <a:lnTo>
                  <a:pt x="8" y="29"/>
                </a:lnTo>
                <a:lnTo>
                  <a:pt x="9" y="29"/>
                </a:lnTo>
                <a:lnTo>
                  <a:pt x="10" y="29"/>
                </a:lnTo>
                <a:lnTo>
                  <a:pt x="11" y="29"/>
                </a:lnTo>
                <a:lnTo>
                  <a:pt x="12" y="29"/>
                </a:lnTo>
                <a:lnTo>
                  <a:pt x="13" y="29"/>
                </a:lnTo>
                <a:lnTo>
                  <a:pt x="14" y="29"/>
                </a:lnTo>
                <a:lnTo>
                  <a:pt x="16" y="29"/>
                </a:lnTo>
                <a:lnTo>
                  <a:pt x="17" y="28"/>
                </a:lnTo>
                <a:lnTo>
                  <a:pt x="18" y="27"/>
                </a:lnTo>
                <a:lnTo>
                  <a:pt x="19" y="26"/>
                </a:lnTo>
                <a:lnTo>
                  <a:pt x="19" y="25"/>
                </a:lnTo>
                <a:lnTo>
                  <a:pt x="20" y="24"/>
                </a:lnTo>
                <a:lnTo>
                  <a:pt x="21" y="24"/>
                </a:lnTo>
                <a:lnTo>
                  <a:pt x="21" y="23"/>
                </a:lnTo>
                <a:lnTo>
                  <a:pt x="21" y="22"/>
                </a:lnTo>
                <a:lnTo>
                  <a:pt x="22" y="20"/>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663" name="Line 263"/>
          <p:cNvSpPr>
            <a:spLocks noChangeShapeType="1"/>
          </p:cNvSpPr>
          <p:nvPr/>
        </p:nvSpPr>
        <p:spPr bwMode="auto">
          <a:xfrm>
            <a:off x="7059613" y="4913313"/>
            <a:ext cx="1587" cy="79375"/>
          </a:xfrm>
          <a:prstGeom prst="line">
            <a:avLst/>
          </a:prstGeom>
          <a:noFill/>
          <a:ln w="6350">
            <a:solidFill>
              <a:srgbClr val="000040"/>
            </a:solidFill>
            <a:round/>
            <a:headEnd/>
            <a:tailEnd/>
          </a:ln>
        </p:spPr>
        <p:txBody>
          <a:bodyPr/>
          <a:lstStyle/>
          <a:p>
            <a:endParaRPr lang="en-US"/>
          </a:p>
        </p:txBody>
      </p:sp>
      <p:sp>
        <p:nvSpPr>
          <p:cNvPr id="25664" name="Line 264"/>
          <p:cNvSpPr>
            <a:spLocks noChangeShapeType="1"/>
          </p:cNvSpPr>
          <p:nvPr/>
        </p:nvSpPr>
        <p:spPr bwMode="auto">
          <a:xfrm>
            <a:off x="7027863" y="4951413"/>
            <a:ext cx="63500" cy="1587"/>
          </a:xfrm>
          <a:prstGeom prst="line">
            <a:avLst/>
          </a:prstGeom>
          <a:noFill/>
          <a:ln w="6350">
            <a:solidFill>
              <a:srgbClr val="000040"/>
            </a:solidFill>
            <a:round/>
            <a:headEnd/>
            <a:tailEnd/>
          </a:ln>
        </p:spPr>
        <p:txBody>
          <a:bodyPr/>
          <a:lstStyle/>
          <a:p>
            <a:endParaRPr lang="en-US"/>
          </a:p>
        </p:txBody>
      </p:sp>
      <p:sp>
        <p:nvSpPr>
          <p:cNvPr id="25665" name="Freeform 265"/>
          <p:cNvSpPr>
            <a:spLocks/>
          </p:cNvSpPr>
          <p:nvPr/>
        </p:nvSpPr>
        <p:spPr bwMode="auto">
          <a:xfrm>
            <a:off x="7527925" y="4799013"/>
            <a:ext cx="323850" cy="339725"/>
          </a:xfrm>
          <a:custGeom>
            <a:avLst/>
            <a:gdLst>
              <a:gd name="T0" fmla="*/ 29537 w 614"/>
              <a:gd name="T1" fmla="*/ 103027 h 643"/>
              <a:gd name="T2" fmla="*/ 0 w 614"/>
              <a:gd name="T3" fmla="*/ 103027 h 643"/>
              <a:gd name="T4" fmla="*/ 161925 w 614"/>
              <a:gd name="T5" fmla="*/ 0 h 643"/>
              <a:gd name="T6" fmla="*/ 323850 w 614"/>
              <a:gd name="T7" fmla="*/ 103027 h 643"/>
              <a:gd name="T8" fmla="*/ 309609 w 614"/>
              <a:gd name="T9" fmla="*/ 103027 h 643"/>
              <a:gd name="T10" fmla="*/ 294313 w 614"/>
              <a:gd name="T11" fmla="*/ 103027 h 643"/>
              <a:gd name="T12" fmla="*/ 294313 w 614"/>
              <a:gd name="T13" fmla="*/ 324931 h 643"/>
              <a:gd name="T14" fmla="*/ 29537 w 614"/>
              <a:gd name="T15" fmla="*/ 324931 h 643"/>
              <a:gd name="T16" fmla="*/ 29537 w 614"/>
              <a:gd name="T17" fmla="*/ 103027 h 643"/>
              <a:gd name="T18" fmla="*/ 294313 w 614"/>
              <a:gd name="T19" fmla="*/ 103027 h 643"/>
              <a:gd name="T20" fmla="*/ 309609 w 614"/>
              <a:gd name="T21" fmla="*/ 103027 h 643"/>
              <a:gd name="T22" fmla="*/ 309609 w 614"/>
              <a:gd name="T23" fmla="*/ 339725 h 643"/>
              <a:gd name="T24" fmla="*/ 29537 w 614"/>
              <a:gd name="T25" fmla="*/ 339725 h 643"/>
              <a:gd name="T26" fmla="*/ 29537 w 614"/>
              <a:gd name="T27" fmla="*/ 324931 h 643"/>
              <a:gd name="T28" fmla="*/ 29537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5666" name="Rectangle 266"/>
          <p:cNvSpPr>
            <a:spLocks noChangeArrowheads="1"/>
          </p:cNvSpPr>
          <p:nvPr/>
        </p:nvSpPr>
        <p:spPr bwMode="auto">
          <a:xfrm>
            <a:off x="7558088" y="4902200"/>
            <a:ext cx="268287" cy="220663"/>
          </a:xfrm>
          <a:prstGeom prst="rect">
            <a:avLst/>
          </a:prstGeom>
          <a:solidFill>
            <a:srgbClr val="FFFF00"/>
          </a:solidFill>
          <a:ln w="0">
            <a:solidFill>
              <a:srgbClr val="000000"/>
            </a:solidFill>
            <a:miter lim="800000"/>
            <a:headEnd/>
            <a:tailEnd/>
          </a:ln>
        </p:spPr>
        <p:txBody>
          <a:bodyPr/>
          <a:lstStyle/>
          <a:p>
            <a:endParaRPr lang="ru-RU"/>
          </a:p>
        </p:txBody>
      </p:sp>
      <p:sp>
        <p:nvSpPr>
          <p:cNvPr id="25667" name="Rectangle 267"/>
          <p:cNvSpPr>
            <a:spLocks noChangeArrowheads="1"/>
          </p:cNvSpPr>
          <p:nvPr/>
        </p:nvSpPr>
        <p:spPr bwMode="auto">
          <a:xfrm>
            <a:off x="7600950" y="4954588"/>
            <a:ext cx="93663" cy="166687"/>
          </a:xfrm>
          <a:prstGeom prst="rect">
            <a:avLst/>
          </a:prstGeom>
          <a:solidFill>
            <a:srgbClr val="800000"/>
          </a:solidFill>
          <a:ln w="0">
            <a:solidFill>
              <a:srgbClr val="000040"/>
            </a:solidFill>
            <a:miter lim="800000"/>
            <a:headEnd/>
            <a:tailEnd/>
          </a:ln>
        </p:spPr>
        <p:txBody>
          <a:bodyPr/>
          <a:lstStyle/>
          <a:p>
            <a:endParaRPr lang="ru-RU"/>
          </a:p>
        </p:txBody>
      </p:sp>
      <p:sp>
        <p:nvSpPr>
          <p:cNvPr id="25668" name="Rectangle 268"/>
          <p:cNvSpPr>
            <a:spLocks noChangeArrowheads="1"/>
          </p:cNvSpPr>
          <p:nvPr/>
        </p:nvSpPr>
        <p:spPr bwMode="auto">
          <a:xfrm>
            <a:off x="7735888" y="4951413"/>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5669" name="Freeform 269"/>
          <p:cNvSpPr>
            <a:spLocks/>
          </p:cNvSpPr>
          <p:nvPr/>
        </p:nvSpPr>
        <p:spPr bwMode="auto">
          <a:xfrm>
            <a:off x="7669213" y="5032375"/>
            <a:ext cx="12700" cy="15875"/>
          </a:xfrm>
          <a:custGeom>
            <a:avLst/>
            <a:gdLst>
              <a:gd name="T0" fmla="*/ 12700 w 24"/>
              <a:gd name="T1" fmla="*/ 6879 h 30"/>
              <a:gd name="T2" fmla="*/ 12700 w 24"/>
              <a:gd name="T3" fmla="*/ 5821 h 30"/>
              <a:gd name="T4" fmla="*/ 11113 w 24"/>
              <a:gd name="T5" fmla="*/ 4763 h 30"/>
              <a:gd name="T6" fmla="*/ 11113 w 24"/>
              <a:gd name="T7" fmla="*/ 3704 h 30"/>
              <a:gd name="T8" fmla="*/ 10054 w 24"/>
              <a:gd name="T9" fmla="*/ 2646 h 30"/>
              <a:gd name="T10" fmla="*/ 9525 w 24"/>
              <a:gd name="T11" fmla="*/ 1058 h 30"/>
              <a:gd name="T12" fmla="*/ 8996 w 24"/>
              <a:gd name="T13" fmla="*/ 529 h 30"/>
              <a:gd name="T14" fmla="*/ 7937 w 24"/>
              <a:gd name="T15" fmla="*/ 0 h 30"/>
              <a:gd name="T16" fmla="*/ 6879 w 24"/>
              <a:gd name="T17" fmla="*/ 0 h 30"/>
              <a:gd name="T18" fmla="*/ 5292 w 24"/>
              <a:gd name="T19" fmla="*/ 0 h 30"/>
              <a:gd name="T20" fmla="*/ 4763 w 24"/>
              <a:gd name="T21" fmla="*/ 0 h 30"/>
              <a:gd name="T22" fmla="*/ 3704 w 24"/>
              <a:gd name="T23" fmla="*/ 529 h 30"/>
              <a:gd name="T24" fmla="*/ 2646 w 24"/>
              <a:gd name="T25" fmla="*/ 1058 h 30"/>
              <a:gd name="T26" fmla="*/ 2117 w 24"/>
              <a:gd name="T27" fmla="*/ 2646 h 30"/>
              <a:gd name="T28" fmla="*/ 1058 w 24"/>
              <a:gd name="T29" fmla="*/ 3704 h 30"/>
              <a:gd name="T30" fmla="*/ 1058 w 24"/>
              <a:gd name="T31" fmla="*/ 4763 h 30"/>
              <a:gd name="T32" fmla="*/ 0 w 24"/>
              <a:gd name="T33" fmla="*/ 5821 h 30"/>
              <a:gd name="T34" fmla="*/ 0 w 24"/>
              <a:gd name="T35" fmla="*/ 6879 h 30"/>
              <a:gd name="T36" fmla="*/ 0 w 24"/>
              <a:gd name="T37" fmla="*/ 8996 h 30"/>
              <a:gd name="T38" fmla="*/ 0 w 24"/>
              <a:gd name="T39" fmla="*/ 10054 h 30"/>
              <a:gd name="T40" fmla="*/ 1058 w 24"/>
              <a:gd name="T41" fmla="*/ 11642 h 30"/>
              <a:gd name="T42" fmla="*/ 1058 w 24"/>
              <a:gd name="T43" fmla="*/ 12700 h 30"/>
              <a:gd name="T44" fmla="*/ 2117 w 24"/>
              <a:gd name="T45" fmla="*/ 13758 h 30"/>
              <a:gd name="T46" fmla="*/ 2646 w 24"/>
              <a:gd name="T47" fmla="*/ 14817 h 30"/>
              <a:gd name="T48" fmla="*/ 3704 w 24"/>
              <a:gd name="T49" fmla="*/ 15346 h 30"/>
              <a:gd name="T50" fmla="*/ 4763 w 24"/>
              <a:gd name="T51" fmla="*/ 15875 h 30"/>
              <a:gd name="T52" fmla="*/ 5292 w 24"/>
              <a:gd name="T53" fmla="*/ 15875 h 30"/>
              <a:gd name="T54" fmla="*/ 6879 w 24"/>
              <a:gd name="T55" fmla="*/ 15875 h 30"/>
              <a:gd name="T56" fmla="*/ 7937 w 24"/>
              <a:gd name="T57" fmla="*/ 15875 h 30"/>
              <a:gd name="T58" fmla="*/ 8996 w 24"/>
              <a:gd name="T59" fmla="*/ 15346 h 30"/>
              <a:gd name="T60" fmla="*/ 9525 w 24"/>
              <a:gd name="T61" fmla="*/ 14817 h 30"/>
              <a:gd name="T62" fmla="*/ 10054 w 24"/>
              <a:gd name="T63" fmla="*/ 13758 h 30"/>
              <a:gd name="T64" fmla="*/ 11113 w 24"/>
              <a:gd name="T65" fmla="*/ 12700 h 30"/>
              <a:gd name="T66" fmla="*/ 11113 w 24"/>
              <a:gd name="T67" fmla="*/ 11642 h 30"/>
              <a:gd name="T68" fmla="*/ 12700 w 24"/>
              <a:gd name="T69" fmla="*/ 10054 h 30"/>
              <a:gd name="T70" fmla="*/ 12700 w 24"/>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
              <a:gd name="T109" fmla="*/ 0 h 30"/>
              <a:gd name="T110" fmla="*/ 24 w 24"/>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 h="30">
                <a:moveTo>
                  <a:pt x="24" y="15"/>
                </a:moveTo>
                <a:lnTo>
                  <a:pt x="24" y="13"/>
                </a:lnTo>
                <a:lnTo>
                  <a:pt x="24" y="12"/>
                </a:lnTo>
                <a:lnTo>
                  <a:pt x="24" y="11"/>
                </a:lnTo>
                <a:lnTo>
                  <a:pt x="22" y="10"/>
                </a:lnTo>
                <a:lnTo>
                  <a:pt x="21" y="9"/>
                </a:lnTo>
                <a:lnTo>
                  <a:pt x="21" y="8"/>
                </a:lnTo>
                <a:lnTo>
                  <a:pt x="21" y="7"/>
                </a:lnTo>
                <a:lnTo>
                  <a:pt x="20" y="6"/>
                </a:lnTo>
                <a:lnTo>
                  <a:pt x="19" y="5"/>
                </a:lnTo>
                <a:lnTo>
                  <a:pt x="19" y="4"/>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4"/>
                </a:lnTo>
                <a:lnTo>
                  <a:pt x="4" y="5"/>
                </a:lnTo>
                <a:lnTo>
                  <a:pt x="3" y="6"/>
                </a:lnTo>
                <a:lnTo>
                  <a:pt x="2" y="7"/>
                </a:lnTo>
                <a:lnTo>
                  <a:pt x="2" y="8"/>
                </a:lnTo>
                <a:lnTo>
                  <a:pt x="2" y="9"/>
                </a:lnTo>
                <a:lnTo>
                  <a:pt x="0" y="10"/>
                </a:lnTo>
                <a:lnTo>
                  <a:pt x="0" y="11"/>
                </a:lnTo>
                <a:lnTo>
                  <a:pt x="0" y="12"/>
                </a:lnTo>
                <a:lnTo>
                  <a:pt x="0" y="13"/>
                </a:lnTo>
                <a:lnTo>
                  <a:pt x="0" y="15"/>
                </a:lnTo>
                <a:lnTo>
                  <a:pt x="0" y="17"/>
                </a:lnTo>
                <a:lnTo>
                  <a:pt x="0" y="18"/>
                </a:lnTo>
                <a:lnTo>
                  <a:pt x="0" y="19"/>
                </a:lnTo>
                <a:lnTo>
                  <a:pt x="0" y="20"/>
                </a:lnTo>
                <a:lnTo>
                  <a:pt x="2" y="22"/>
                </a:lnTo>
                <a:lnTo>
                  <a:pt x="2" y="23"/>
                </a:lnTo>
                <a:lnTo>
                  <a:pt x="2" y="24"/>
                </a:lnTo>
                <a:lnTo>
                  <a:pt x="3" y="24"/>
                </a:lnTo>
                <a:lnTo>
                  <a:pt x="4" y="26"/>
                </a:lnTo>
                <a:lnTo>
                  <a:pt x="4" y="27"/>
                </a:lnTo>
                <a:lnTo>
                  <a:pt x="5" y="28"/>
                </a:lnTo>
                <a:lnTo>
                  <a:pt x="6" y="29"/>
                </a:lnTo>
                <a:lnTo>
                  <a:pt x="7" y="29"/>
                </a:lnTo>
                <a:lnTo>
                  <a:pt x="8" y="30"/>
                </a:lnTo>
                <a:lnTo>
                  <a:pt x="9" y="30"/>
                </a:lnTo>
                <a:lnTo>
                  <a:pt x="10" y="30"/>
                </a:lnTo>
                <a:lnTo>
                  <a:pt x="11" y="30"/>
                </a:lnTo>
                <a:lnTo>
                  <a:pt x="13" y="30"/>
                </a:lnTo>
                <a:lnTo>
                  <a:pt x="14" y="30"/>
                </a:lnTo>
                <a:lnTo>
                  <a:pt x="15" y="30"/>
                </a:lnTo>
                <a:lnTo>
                  <a:pt x="16" y="30"/>
                </a:lnTo>
                <a:lnTo>
                  <a:pt x="17" y="29"/>
                </a:lnTo>
                <a:lnTo>
                  <a:pt x="18" y="28"/>
                </a:lnTo>
                <a:lnTo>
                  <a:pt x="19" y="27"/>
                </a:lnTo>
                <a:lnTo>
                  <a:pt x="19" y="26"/>
                </a:lnTo>
                <a:lnTo>
                  <a:pt x="20" y="24"/>
                </a:lnTo>
                <a:lnTo>
                  <a:pt x="21" y="24"/>
                </a:lnTo>
                <a:lnTo>
                  <a:pt x="21" y="23"/>
                </a:lnTo>
                <a:lnTo>
                  <a:pt x="21" y="22"/>
                </a:lnTo>
                <a:lnTo>
                  <a:pt x="22" y="20"/>
                </a:lnTo>
                <a:lnTo>
                  <a:pt x="24" y="19"/>
                </a:lnTo>
                <a:lnTo>
                  <a:pt x="24" y="18"/>
                </a:lnTo>
                <a:lnTo>
                  <a:pt x="24" y="17"/>
                </a:lnTo>
                <a:lnTo>
                  <a:pt x="24" y="15"/>
                </a:lnTo>
                <a:close/>
              </a:path>
            </a:pathLst>
          </a:custGeom>
          <a:solidFill>
            <a:srgbClr val="008080"/>
          </a:solidFill>
          <a:ln w="0">
            <a:solidFill>
              <a:srgbClr val="000040"/>
            </a:solidFill>
            <a:round/>
            <a:headEnd/>
            <a:tailEnd/>
          </a:ln>
        </p:spPr>
        <p:txBody>
          <a:bodyPr/>
          <a:lstStyle/>
          <a:p>
            <a:endParaRPr lang="ru-RU"/>
          </a:p>
        </p:txBody>
      </p:sp>
      <p:sp>
        <p:nvSpPr>
          <p:cNvPr id="25670" name="Line 270"/>
          <p:cNvSpPr>
            <a:spLocks noChangeShapeType="1"/>
          </p:cNvSpPr>
          <p:nvPr/>
        </p:nvSpPr>
        <p:spPr bwMode="auto">
          <a:xfrm>
            <a:off x="7767638" y="4951413"/>
            <a:ext cx="1587" cy="79375"/>
          </a:xfrm>
          <a:prstGeom prst="line">
            <a:avLst/>
          </a:prstGeom>
          <a:noFill/>
          <a:ln w="6350">
            <a:solidFill>
              <a:srgbClr val="000040"/>
            </a:solidFill>
            <a:round/>
            <a:headEnd/>
            <a:tailEnd/>
          </a:ln>
        </p:spPr>
        <p:txBody>
          <a:bodyPr/>
          <a:lstStyle/>
          <a:p>
            <a:endParaRPr lang="en-US"/>
          </a:p>
        </p:txBody>
      </p:sp>
      <p:sp>
        <p:nvSpPr>
          <p:cNvPr id="25671" name="Line 271"/>
          <p:cNvSpPr>
            <a:spLocks noChangeShapeType="1"/>
          </p:cNvSpPr>
          <p:nvPr/>
        </p:nvSpPr>
        <p:spPr bwMode="auto">
          <a:xfrm>
            <a:off x="7735888" y="4989513"/>
            <a:ext cx="61912" cy="1587"/>
          </a:xfrm>
          <a:prstGeom prst="line">
            <a:avLst/>
          </a:prstGeom>
          <a:noFill/>
          <a:ln w="6350">
            <a:solidFill>
              <a:srgbClr val="000040"/>
            </a:solidFill>
            <a:round/>
            <a:headEnd/>
            <a:tailEnd/>
          </a:ln>
        </p:spPr>
        <p:txBody>
          <a:bodyPr/>
          <a:lstStyle/>
          <a:p>
            <a:endParaRPr lang="en-US"/>
          </a:p>
        </p:txBody>
      </p:sp>
      <p:sp>
        <p:nvSpPr>
          <p:cNvPr id="25672" name="Freeform 272"/>
          <p:cNvSpPr>
            <a:spLocks/>
          </p:cNvSpPr>
          <p:nvPr/>
        </p:nvSpPr>
        <p:spPr bwMode="auto">
          <a:xfrm>
            <a:off x="7248525" y="4254500"/>
            <a:ext cx="325438" cy="341313"/>
          </a:xfrm>
          <a:custGeom>
            <a:avLst/>
            <a:gdLst>
              <a:gd name="T0" fmla="*/ 29633 w 615"/>
              <a:gd name="T1" fmla="*/ 103509 h 643"/>
              <a:gd name="T2" fmla="*/ 0 w 615"/>
              <a:gd name="T3" fmla="*/ 103509 h 643"/>
              <a:gd name="T4" fmla="*/ 162454 w 615"/>
              <a:gd name="T5" fmla="*/ 0 h 643"/>
              <a:gd name="T6" fmla="*/ 325438 w 615"/>
              <a:gd name="T7" fmla="*/ 103509 h 643"/>
              <a:gd name="T8" fmla="*/ 310621 w 615"/>
              <a:gd name="T9" fmla="*/ 103509 h 643"/>
              <a:gd name="T10" fmla="*/ 295805 w 615"/>
              <a:gd name="T11" fmla="*/ 103509 h 643"/>
              <a:gd name="T12" fmla="*/ 295805 w 615"/>
              <a:gd name="T13" fmla="*/ 325919 h 643"/>
              <a:gd name="T14" fmla="*/ 29633 w 615"/>
              <a:gd name="T15" fmla="*/ 325919 h 643"/>
              <a:gd name="T16" fmla="*/ 29633 w 615"/>
              <a:gd name="T17" fmla="*/ 103509 h 643"/>
              <a:gd name="T18" fmla="*/ 295805 w 615"/>
              <a:gd name="T19" fmla="*/ 103509 h 643"/>
              <a:gd name="T20" fmla="*/ 310621 w 615"/>
              <a:gd name="T21" fmla="*/ 103509 h 643"/>
              <a:gd name="T22" fmla="*/ 310621 w 615"/>
              <a:gd name="T23" fmla="*/ 341313 h 643"/>
              <a:gd name="T24" fmla="*/ 29633 w 615"/>
              <a:gd name="T25" fmla="*/ 341313 h 643"/>
              <a:gd name="T26" fmla="*/ 29633 w 615"/>
              <a:gd name="T27" fmla="*/ 325919 h 643"/>
              <a:gd name="T28" fmla="*/ 29633 w 615"/>
              <a:gd name="T29" fmla="*/ 10350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673" name="Rectangle 273"/>
          <p:cNvSpPr>
            <a:spLocks noChangeArrowheads="1"/>
          </p:cNvSpPr>
          <p:nvPr/>
        </p:nvSpPr>
        <p:spPr bwMode="auto">
          <a:xfrm>
            <a:off x="7278688" y="4357688"/>
            <a:ext cx="269875" cy="222250"/>
          </a:xfrm>
          <a:prstGeom prst="rect">
            <a:avLst/>
          </a:prstGeom>
          <a:solidFill>
            <a:srgbClr val="FFFF00"/>
          </a:solidFill>
          <a:ln w="0">
            <a:solidFill>
              <a:srgbClr val="000000"/>
            </a:solidFill>
            <a:miter lim="800000"/>
            <a:headEnd/>
            <a:tailEnd/>
          </a:ln>
        </p:spPr>
        <p:txBody>
          <a:bodyPr/>
          <a:lstStyle/>
          <a:p>
            <a:endParaRPr lang="ru-RU"/>
          </a:p>
        </p:txBody>
      </p:sp>
      <p:sp>
        <p:nvSpPr>
          <p:cNvPr id="25674" name="Rectangle 274"/>
          <p:cNvSpPr>
            <a:spLocks noChangeArrowheads="1"/>
          </p:cNvSpPr>
          <p:nvPr/>
        </p:nvSpPr>
        <p:spPr bwMode="auto">
          <a:xfrm>
            <a:off x="7321550" y="4411663"/>
            <a:ext cx="95250" cy="166687"/>
          </a:xfrm>
          <a:prstGeom prst="rect">
            <a:avLst/>
          </a:prstGeom>
          <a:solidFill>
            <a:srgbClr val="800000"/>
          </a:solidFill>
          <a:ln w="0">
            <a:solidFill>
              <a:srgbClr val="000040"/>
            </a:solidFill>
            <a:miter lim="800000"/>
            <a:headEnd/>
            <a:tailEnd/>
          </a:ln>
        </p:spPr>
        <p:txBody>
          <a:bodyPr/>
          <a:lstStyle/>
          <a:p>
            <a:endParaRPr lang="ru-RU"/>
          </a:p>
        </p:txBody>
      </p:sp>
      <p:sp>
        <p:nvSpPr>
          <p:cNvPr id="25675" name="Rectangle 275"/>
          <p:cNvSpPr>
            <a:spLocks noChangeArrowheads="1"/>
          </p:cNvSpPr>
          <p:nvPr/>
        </p:nvSpPr>
        <p:spPr bwMode="auto">
          <a:xfrm>
            <a:off x="7458075" y="4406900"/>
            <a:ext cx="63500" cy="80963"/>
          </a:xfrm>
          <a:prstGeom prst="rect">
            <a:avLst/>
          </a:prstGeom>
          <a:solidFill>
            <a:srgbClr val="80FFFF"/>
          </a:solidFill>
          <a:ln w="0">
            <a:solidFill>
              <a:srgbClr val="000040"/>
            </a:solidFill>
            <a:miter lim="800000"/>
            <a:headEnd/>
            <a:tailEnd/>
          </a:ln>
        </p:spPr>
        <p:txBody>
          <a:bodyPr/>
          <a:lstStyle/>
          <a:p>
            <a:endParaRPr lang="ru-RU"/>
          </a:p>
        </p:txBody>
      </p:sp>
      <p:sp>
        <p:nvSpPr>
          <p:cNvPr id="25676" name="Freeform 276"/>
          <p:cNvSpPr>
            <a:spLocks/>
          </p:cNvSpPr>
          <p:nvPr/>
        </p:nvSpPr>
        <p:spPr bwMode="auto">
          <a:xfrm>
            <a:off x="7391400" y="4487863"/>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117 h 30"/>
              <a:gd name="T10" fmla="*/ 9939 w 23"/>
              <a:gd name="T11" fmla="*/ 1058 h 30"/>
              <a:gd name="T12" fmla="*/ 8835 w 23"/>
              <a:gd name="T13" fmla="*/ 529 h 30"/>
              <a:gd name="T14" fmla="*/ 7730 w 23"/>
              <a:gd name="T15" fmla="*/ 0 h 30"/>
              <a:gd name="T16" fmla="*/ 6626 w 23"/>
              <a:gd name="T17" fmla="*/ 0 h 30"/>
              <a:gd name="T18" fmla="*/ 5522 w 23"/>
              <a:gd name="T19" fmla="*/ 0 h 30"/>
              <a:gd name="T20" fmla="*/ 4970 w 23"/>
              <a:gd name="T21" fmla="*/ 0 h 30"/>
              <a:gd name="T22" fmla="*/ 3865 w 23"/>
              <a:gd name="T23" fmla="*/ 529 h 30"/>
              <a:gd name="T24" fmla="*/ 2209 w 23"/>
              <a:gd name="T25" fmla="*/ 1058 h 30"/>
              <a:gd name="T26" fmla="*/ 1657 w 23"/>
              <a:gd name="T27" fmla="*/ 2117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1657 w 23"/>
              <a:gd name="T45" fmla="*/ 13229 h 30"/>
              <a:gd name="T46" fmla="*/ 2209 w 23"/>
              <a:gd name="T47" fmla="*/ 14288 h 30"/>
              <a:gd name="T48" fmla="*/ 3865 w 23"/>
              <a:gd name="T49" fmla="*/ 15346 h 30"/>
              <a:gd name="T50" fmla="*/ 4970 w 23"/>
              <a:gd name="T51" fmla="*/ 15875 h 30"/>
              <a:gd name="T52" fmla="*/ 5522 w 23"/>
              <a:gd name="T53" fmla="*/ 15875 h 30"/>
              <a:gd name="T54" fmla="*/ 6626 w 23"/>
              <a:gd name="T55" fmla="*/ 15875 h 30"/>
              <a:gd name="T56" fmla="*/ 7730 w 23"/>
              <a:gd name="T57" fmla="*/ 15875 h 30"/>
              <a:gd name="T58" fmla="*/ 8835 w 23"/>
              <a:gd name="T59" fmla="*/ 15346 h 30"/>
              <a:gd name="T60" fmla="*/ 9939 w 23"/>
              <a:gd name="T61" fmla="*/ 14288 h 30"/>
              <a:gd name="T62" fmla="*/ 10491 w 23"/>
              <a:gd name="T63" fmla="*/ 13229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4"/>
                </a:lnTo>
                <a:lnTo>
                  <a:pt x="19" y="3"/>
                </a:lnTo>
                <a:lnTo>
                  <a:pt x="18" y="2"/>
                </a:lnTo>
                <a:lnTo>
                  <a:pt x="16" y="1"/>
                </a:lnTo>
                <a:lnTo>
                  <a:pt x="15" y="0"/>
                </a:lnTo>
                <a:lnTo>
                  <a:pt x="14" y="0"/>
                </a:lnTo>
                <a:lnTo>
                  <a:pt x="13" y="0"/>
                </a:lnTo>
                <a:lnTo>
                  <a:pt x="12" y="0"/>
                </a:lnTo>
                <a:lnTo>
                  <a:pt x="11" y="0"/>
                </a:lnTo>
                <a:lnTo>
                  <a:pt x="10" y="0"/>
                </a:lnTo>
                <a:lnTo>
                  <a:pt x="9" y="0"/>
                </a:lnTo>
                <a:lnTo>
                  <a:pt x="8" y="0"/>
                </a:lnTo>
                <a:lnTo>
                  <a:pt x="7"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7"/>
                </a:lnTo>
                <a:lnTo>
                  <a:pt x="5" y="29"/>
                </a:lnTo>
                <a:lnTo>
                  <a:pt x="7" y="29"/>
                </a:lnTo>
                <a:lnTo>
                  <a:pt x="8" y="30"/>
                </a:lnTo>
                <a:lnTo>
                  <a:pt x="9" y="30"/>
                </a:lnTo>
                <a:lnTo>
                  <a:pt x="10" y="30"/>
                </a:lnTo>
                <a:lnTo>
                  <a:pt x="11" y="30"/>
                </a:lnTo>
                <a:lnTo>
                  <a:pt x="12" y="30"/>
                </a:lnTo>
                <a:lnTo>
                  <a:pt x="13" y="30"/>
                </a:lnTo>
                <a:lnTo>
                  <a:pt x="14" y="30"/>
                </a:lnTo>
                <a:lnTo>
                  <a:pt x="15" y="30"/>
                </a:lnTo>
                <a:lnTo>
                  <a:pt x="16" y="29"/>
                </a:lnTo>
                <a:lnTo>
                  <a:pt x="18" y="27"/>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5677" name="Line 277"/>
          <p:cNvSpPr>
            <a:spLocks noChangeShapeType="1"/>
          </p:cNvSpPr>
          <p:nvPr/>
        </p:nvSpPr>
        <p:spPr bwMode="auto">
          <a:xfrm>
            <a:off x="7488238" y="4408488"/>
            <a:ext cx="1587" cy="79375"/>
          </a:xfrm>
          <a:prstGeom prst="line">
            <a:avLst/>
          </a:prstGeom>
          <a:noFill/>
          <a:ln w="6350">
            <a:solidFill>
              <a:srgbClr val="000040"/>
            </a:solidFill>
            <a:round/>
            <a:headEnd/>
            <a:tailEnd/>
          </a:ln>
        </p:spPr>
        <p:txBody>
          <a:bodyPr/>
          <a:lstStyle/>
          <a:p>
            <a:endParaRPr lang="en-US"/>
          </a:p>
        </p:txBody>
      </p:sp>
      <p:sp>
        <p:nvSpPr>
          <p:cNvPr id="25678" name="Line 278"/>
          <p:cNvSpPr>
            <a:spLocks noChangeShapeType="1"/>
          </p:cNvSpPr>
          <p:nvPr/>
        </p:nvSpPr>
        <p:spPr bwMode="auto">
          <a:xfrm>
            <a:off x="7458075" y="4445000"/>
            <a:ext cx="61913" cy="1588"/>
          </a:xfrm>
          <a:prstGeom prst="line">
            <a:avLst/>
          </a:prstGeom>
          <a:noFill/>
          <a:ln w="6350">
            <a:solidFill>
              <a:srgbClr val="000040"/>
            </a:solidFill>
            <a:round/>
            <a:headEnd/>
            <a:tailEnd/>
          </a:ln>
        </p:spPr>
        <p:txBody>
          <a:bodyPr/>
          <a:lstStyle/>
          <a:p>
            <a:endParaRPr lang="en-US"/>
          </a:p>
        </p:txBody>
      </p:sp>
      <p:sp>
        <p:nvSpPr>
          <p:cNvPr id="25679" name="Freeform 279"/>
          <p:cNvSpPr>
            <a:spLocks/>
          </p:cNvSpPr>
          <p:nvPr/>
        </p:nvSpPr>
        <p:spPr bwMode="auto">
          <a:xfrm>
            <a:off x="7388225" y="3736975"/>
            <a:ext cx="325438" cy="339725"/>
          </a:xfrm>
          <a:custGeom>
            <a:avLst/>
            <a:gdLst>
              <a:gd name="T0" fmla="*/ 29152 w 614"/>
              <a:gd name="T1" fmla="*/ 103027 h 643"/>
              <a:gd name="T2" fmla="*/ 0 w 614"/>
              <a:gd name="T3" fmla="*/ 103027 h 643"/>
              <a:gd name="T4" fmla="*/ 162719 w 614"/>
              <a:gd name="T5" fmla="*/ 0 h 643"/>
              <a:gd name="T6" fmla="*/ 325438 w 614"/>
              <a:gd name="T7" fmla="*/ 103027 h 643"/>
              <a:gd name="T8" fmla="*/ 310597 w 614"/>
              <a:gd name="T9" fmla="*/ 103027 h 643"/>
              <a:gd name="T10" fmla="*/ 295756 w 614"/>
              <a:gd name="T11" fmla="*/ 103027 h 643"/>
              <a:gd name="T12" fmla="*/ 295756 w 614"/>
              <a:gd name="T13" fmla="*/ 324931 h 643"/>
              <a:gd name="T14" fmla="*/ 29152 w 614"/>
              <a:gd name="T15" fmla="*/ 324931 h 643"/>
              <a:gd name="T16" fmla="*/ 29152 w 614"/>
              <a:gd name="T17" fmla="*/ 103027 h 643"/>
              <a:gd name="T18" fmla="*/ 295756 w 614"/>
              <a:gd name="T19" fmla="*/ 103027 h 643"/>
              <a:gd name="T20" fmla="*/ 310597 w 614"/>
              <a:gd name="T21" fmla="*/ 103027 h 643"/>
              <a:gd name="T22" fmla="*/ 310597 w 614"/>
              <a:gd name="T23" fmla="*/ 339725 h 643"/>
              <a:gd name="T24" fmla="*/ 29152 w 614"/>
              <a:gd name="T25" fmla="*/ 339725 h 643"/>
              <a:gd name="T26" fmla="*/ 29152 w 614"/>
              <a:gd name="T27" fmla="*/ 324931 h 643"/>
              <a:gd name="T28" fmla="*/ 29152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5" y="195"/>
                </a:moveTo>
                <a:lnTo>
                  <a:pt x="0" y="195"/>
                </a:lnTo>
                <a:lnTo>
                  <a:pt x="307" y="0"/>
                </a:lnTo>
                <a:lnTo>
                  <a:pt x="614" y="195"/>
                </a:lnTo>
                <a:lnTo>
                  <a:pt x="586" y="195"/>
                </a:lnTo>
                <a:lnTo>
                  <a:pt x="558" y="195"/>
                </a:lnTo>
                <a:lnTo>
                  <a:pt x="558" y="615"/>
                </a:lnTo>
                <a:lnTo>
                  <a:pt x="55" y="615"/>
                </a:lnTo>
                <a:lnTo>
                  <a:pt x="55" y="195"/>
                </a:lnTo>
                <a:lnTo>
                  <a:pt x="558" y="195"/>
                </a:lnTo>
                <a:lnTo>
                  <a:pt x="586" y="195"/>
                </a:lnTo>
                <a:lnTo>
                  <a:pt x="586" y="643"/>
                </a:lnTo>
                <a:lnTo>
                  <a:pt x="55" y="643"/>
                </a:lnTo>
                <a:lnTo>
                  <a:pt x="55" y="615"/>
                </a:lnTo>
                <a:lnTo>
                  <a:pt x="55" y="195"/>
                </a:lnTo>
                <a:close/>
              </a:path>
            </a:pathLst>
          </a:custGeom>
          <a:solidFill>
            <a:srgbClr val="008080"/>
          </a:solidFill>
          <a:ln w="0">
            <a:solidFill>
              <a:srgbClr val="000080"/>
            </a:solidFill>
            <a:round/>
            <a:headEnd/>
            <a:tailEnd/>
          </a:ln>
        </p:spPr>
        <p:txBody>
          <a:bodyPr/>
          <a:lstStyle/>
          <a:p>
            <a:endParaRPr lang="ru-RU"/>
          </a:p>
        </p:txBody>
      </p:sp>
      <p:sp>
        <p:nvSpPr>
          <p:cNvPr id="25680" name="Rectangle 280"/>
          <p:cNvSpPr>
            <a:spLocks noChangeArrowheads="1"/>
          </p:cNvSpPr>
          <p:nvPr/>
        </p:nvSpPr>
        <p:spPr bwMode="auto">
          <a:xfrm>
            <a:off x="7418388" y="3840163"/>
            <a:ext cx="268287" cy="220662"/>
          </a:xfrm>
          <a:prstGeom prst="rect">
            <a:avLst/>
          </a:prstGeom>
          <a:solidFill>
            <a:srgbClr val="FFFF00"/>
          </a:solidFill>
          <a:ln w="0">
            <a:solidFill>
              <a:srgbClr val="000000"/>
            </a:solidFill>
            <a:miter lim="800000"/>
            <a:headEnd/>
            <a:tailEnd/>
          </a:ln>
        </p:spPr>
        <p:txBody>
          <a:bodyPr/>
          <a:lstStyle/>
          <a:p>
            <a:endParaRPr lang="ru-RU"/>
          </a:p>
        </p:txBody>
      </p:sp>
      <p:sp>
        <p:nvSpPr>
          <p:cNvPr id="25681" name="Rectangle 281"/>
          <p:cNvSpPr>
            <a:spLocks noChangeArrowheads="1"/>
          </p:cNvSpPr>
          <p:nvPr/>
        </p:nvSpPr>
        <p:spPr bwMode="auto">
          <a:xfrm>
            <a:off x="7461250" y="3892550"/>
            <a:ext cx="93663" cy="168275"/>
          </a:xfrm>
          <a:prstGeom prst="rect">
            <a:avLst/>
          </a:prstGeom>
          <a:solidFill>
            <a:srgbClr val="800000"/>
          </a:solidFill>
          <a:ln w="0">
            <a:solidFill>
              <a:srgbClr val="000040"/>
            </a:solidFill>
            <a:miter lim="800000"/>
            <a:headEnd/>
            <a:tailEnd/>
          </a:ln>
        </p:spPr>
        <p:txBody>
          <a:bodyPr/>
          <a:lstStyle/>
          <a:p>
            <a:endParaRPr lang="ru-RU"/>
          </a:p>
        </p:txBody>
      </p:sp>
      <p:sp>
        <p:nvSpPr>
          <p:cNvPr id="25682" name="Rectangle 282"/>
          <p:cNvSpPr>
            <a:spLocks noChangeArrowheads="1"/>
          </p:cNvSpPr>
          <p:nvPr/>
        </p:nvSpPr>
        <p:spPr bwMode="auto">
          <a:xfrm>
            <a:off x="7596188" y="3889375"/>
            <a:ext cx="65087" cy="79375"/>
          </a:xfrm>
          <a:prstGeom prst="rect">
            <a:avLst/>
          </a:prstGeom>
          <a:solidFill>
            <a:srgbClr val="80FFFF"/>
          </a:solidFill>
          <a:ln w="0">
            <a:solidFill>
              <a:srgbClr val="000040"/>
            </a:solidFill>
            <a:miter lim="800000"/>
            <a:headEnd/>
            <a:tailEnd/>
          </a:ln>
        </p:spPr>
        <p:txBody>
          <a:bodyPr/>
          <a:lstStyle/>
          <a:p>
            <a:endParaRPr lang="ru-RU"/>
          </a:p>
        </p:txBody>
      </p:sp>
      <p:sp>
        <p:nvSpPr>
          <p:cNvPr id="25683" name="Freeform 283"/>
          <p:cNvSpPr>
            <a:spLocks/>
          </p:cNvSpPr>
          <p:nvPr/>
        </p:nvSpPr>
        <p:spPr bwMode="auto">
          <a:xfrm>
            <a:off x="7531100" y="3970338"/>
            <a:ext cx="11113" cy="15875"/>
          </a:xfrm>
          <a:custGeom>
            <a:avLst/>
            <a:gdLst>
              <a:gd name="T0" fmla="*/ 11113 w 23"/>
              <a:gd name="T1" fmla="*/ 6879 h 30"/>
              <a:gd name="T2" fmla="*/ 11113 w 23"/>
              <a:gd name="T3" fmla="*/ 5821 h 30"/>
              <a:gd name="T4" fmla="*/ 10147 w 23"/>
              <a:gd name="T5" fmla="*/ 4763 h 30"/>
              <a:gd name="T6" fmla="*/ 10147 w 23"/>
              <a:gd name="T7" fmla="*/ 3704 h 30"/>
              <a:gd name="T8" fmla="*/ 9180 w 23"/>
              <a:gd name="T9" fmla="*/ 2646 h 30"/>
              <a:gd name="T10" fmla="*/ 8697 w 23"/>
              <a:gd name="T11" fmla="*/ 1058 h 30"/>
              <a:gd name="T12" fmla="*/ 8214 w 23"/>
              <a:gd name="T13" fmla="*/ 529 h 30"/>
              <a:gd name="T14" fmla="*/ 7248 w 23"/>
              <a:gd name="T15" fmla="*/ 0 h 30"/>
              <a:gd name="T16" fmla="*/ 5798 w 23"/>
              <a:gd name="T17" fmla="*/ 0 h 30"/>
              <a:gd name="T18" fmla="*/ 4832 w 23"/>
              <a:gd name="T19" fmla="*/ 0 h 30"/>
              <a:gd name="T20" fmla="*/ 4349 w 23"/>
              <a:gd name="T21" fmla="*/ 0 h 30"/>
              <a:gd name="T22" fmla="*/ 3382 w 23"/>
              <a:gd name="T23" fmla="*/ 529 h 30"/>
              <a:gd name="T24" fmla="*/ 2416 w 23"/>
              <a:gd name="T25" fmla="*/ 1058 h 30"/>
              <a:gd name="T26" fmla="*/ 1933 w 23"/>
              <a:gd name="T27" fmla="*/ 2646 h 30"/>
              <a:gd name="T28" fmla="*/ 483 w 23"/>
              <a:gd name="T29" fmla="*/ 3704 h 30"/>
              <a:gd name="T30" fmla="*/ 483 w 23"/>
              <a:gd name="T31" fmla="*/ 4763 h 30"/>
              <a:gd name="T32" fmla="*/ 0 w 23"/>
              <a:gd name="T33" fmla="*/ 5821 h 30"/>
              <a:gd name="T34" fmla="*/ 0 w 23"/>
              <a:gd name="T35" fmla="*/ 6879 h 30"/>
              <a:gd name="T36" fmla="*/ 0 w 23"/>
              <a:gd name="T37" fmla="*/ 8996 h 30"/>
              <a:gd name="T38" fmla="*/ 0 w 23"/>
              <a:gd name="T39" fmla="*/ 10054 h 30"/>
              <a:gd name="T40" fmla="*/ 483 w 23"/>
              <a:gd name="T41" fmla="*/ 11642 h 30"/>
              <a:gd name="T42" fmla="*/ 483 w 23"/>
              <a:gd name="T43" fmla="*/ 12700 h 30"/>
              <a:gd name="T44" fmla="*/ 1933 w 23"/>
              <a:gd name="T45" fmla="*/ 13229 h 30"/>
              <a:gd name="T46" fmla="*/ 2416 w 23"/>
              <a:gd name="T47" fmla="*/ 14817 h 30"/>
              <a:gd name="T48" fmla="*/ 3382 w 23"/>
              <a:gd name="T49" fmla="*/ 15346 h 30"/>
              <a:gd name="T50" fmla="*/ 4349 w 23"/>
              <a:gd name="T51" fmla="*/ 15875 h 30"/>
              <a:gd name="T52" fmla="*/ 4832 w 23"/>
              <a:gd name="T53" fmla="*/ 15875 h 30"/>
              <a:gd name="T54" fmla="*/ 5798 w 23"/>
              <a:gd name="T55" fmla="*/ 15875 h 30"/>
              <a:gd name="T56" fmla="*/ 7248 w 23"/>
              <a:gd name="T57" fmla="*/ 15875 h 30"/>
              <a:gd name="T58" fmla="*/ 8214 w 23"/>
              <a:gd name="T59" fmla="*/ 15346 h 30"/>
              <a:gd name="T60" fmla="*/ 8697 w 23"/>
              <a:gd name="T61" fmla="*/ 14817 h 30"/>
              <a:gd name="T62" fmla="*/ 9180 w 23"/>
              <a:gd name="T63" fmla="*/ 13229 h 30"/>
              <a:gd name="T64" fmla="*/ 10147 w 23"/>
              <a:gd name="T65" fmla="*/ 12700 h 30"/>
              <a:gd name="T66" fmla="*/ 10147 w 23"/>
              <a:gd name="T67" fmla="*/ 11642 h 30"/>
              <a:gd name="T68" fmla="*/ 11113 w 23"/>
              <a:gd name="T69" fmla="*/ 10054 h 30"/>
              <a:gd name="T70" fmla="*/ 11113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5"/>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4" y="25"/>
                </a:lnTo>
                <a:lnTo>
                  <a:pt x="4" y="26"/>
                </a:lnTo>
                <a:lnTo>
                  <a:pt x="5" y="28"/>
                </a:lnTo>
                <a:lnTo>
                  <a:pt x="6" y="29"/>
                </a:lnTo>
                <a:lnTo>
                  <a:pt x="7" y="29"/>
                </a:lnTo>
                <a:lnTo>
                  <a:pt x="8" y="30"/>
                </a:lnTo>
                <a:lnTo>
                  <a:pt x="9" y="30"/>
                </a:lnTo>
                <a:lnTo>
                  <a:pt x="10" y="30"/>
                </a:lnTo>
                <a:lnTo>
                  <a:pt x="11" y="30"/>
                </a:lnTo>
                <a:lnTo>
                  <a:pt x="12" y="30"/>
                </a:lnTo>
                <a:lnTo>
                  <a:pt x="13" y="30"/>
                </a:lnTo>
                <a:lnTo>
                  <a:pt x="15" y="30"/>
                </a:lnTo>
                <a:lnTo>
                  <a:pt x="16" y="30"/>
                </a:lnTo>
                <a:lnTo>
                  <a:pt x="17" y="29"/>
                </a:lnTo>
                <a:lnTo>
                  <a:pt x="18"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5684" name="Line 284"/>
          <p:cNvSpPr>
            <a:spLocks noChangeShapeType="1"/>
          </p:cNvSpPr>
          <p:nvPr/>
        </p:nvSpPr>
        <p:spPr bwMode="auto">
          <a:xfrm>
            <a:off x="7627938" y="3889375"/>
            <a:ext cx="1587" cy="79375"/>
          </a:xfrm>
          <a:prstGeom prst="line">
            <a:avLst/>
          </a:prstGeom>
          <a:noFill/>
          <a:ln w="6350">
            <a:solidFill>
              <a:srgbClr val="000040"/>
            </a:solidFill>
            <a:round/>
            <a:headEnd/>
            <a:tailEnd/>
          </a:ln>
        </p:spPr>
        <p:txBody>
          <a:bodyPr/>
          <a:lstStyle/>
          <a:p>
            <a:endParaRPr lang="en-US"/>
          </a:p>
        </p:txBody>
      </p:sp>
      <p:sp>
        <p:nvSpPr>
          <p:cNvPr id="25685" name="Line 285"/>
          <p:cNvSpPr>
            <a:spLocks noChangeShapeType="1"/>
          </p:cNvSpPr>
          <p:nvPr/>
        </p:nvSpPr>
        <p:spPr bwMode="auto">
          <a:xfrm>
            <a:off x="7596188" y="3927475"/>
            <a:ext cx="63500" cy="1588"/>
          </a:xfrm>
          <a:prstGeom prst="line">
            <a:avLst/>
          </a:prstGeom>
          <a:noFill/>
          <a:ln w="6350">
            <a:solidFill>
              <a:srgbClr val="000040"/>
            </a:solidFill>
            <a:round/>
            <a:headEnd/>
            <a:tailEnd/>
          </a:ln>
        </p:spPr>
        <p:txBody>
          <a:bodyPr/>
          <a:lstStyle/>
          <a:p>
            <a:endParaRPr lang="en-US"/>
          </a:p>
        </p:txBody>
      </p:sp>
      <p:sp>
        <p:nvSpPr>
          <p:cNvPr id="25686" name="Freeform 286"/>
          <p:cNvSpPr>
            <a:spLocks/>
          </p:cNvSpPr>
          <p:nvPr/>
        </p:nvSpPr>
        <p:spPr bwMode="auto">
          <a:xfrm>
            <a:off x="7515225" y="3181350"/>
            <a:ext cx="323850" cy="339725"/>
          </a:xfrm>
          <a:custGeom>
            <a:avLst/>
            <a:gdLst>
              <a:gd name="T0" fmla="*/ 29537 w 614"/>
              <a:gd name="T1" fmla="*/ 103027 h 643"/>
              <a:gd name="T2" fmla="*/ 0 w 614"/>
              <a:gd name="T3" fmla="*/ 103027 h 643"/>
              <a:gd name="T4" fmla="*/ 161925 w 614"/>
              <a:gd name="T5" fmla="*/ 0 h 643"/>
              <a:gd name="T6" fmla="*/ 323850 w 614"/>
              <a:gd name="T7" fmla="*/ 103027 h 643"/>
              <a:gd name="T8" fmla="*/ 309609 w 614"/>
              <a:gd name="T9" fmla="*/ 103027 h 643"/>
              <a:gd name="T10" fmla="*/ 294313 w 614"/>
              <a:gd name="T11" fmla="*/ 103027 h 643"/>
              <a:gd name="T12" fmla="*/ 294313 w 614"/>
              <a:gd name="T13" fmla="*/ 324403 h 643"/>
              <a:gd name="T14" fmla="*/ 29537 w 614"/>
              <a:gd name="T15" fmla="*/ 324403 h 643"/>
              <a:gd name="T16" fmla="*/ 29537 w 614"/>
              <a:gd name="T17" fmla="*/ 103027 h 643"/>
              <a:gd name="T18" fmla="*/ 294313 w 614"/>
              <a:gd name="T19" fmla="*/ 103027 h 643"/>
              <a:gd name="T20" fmla="*/ 309609 w 614"/>
              <a:gd name="T21" fmla="*/ 103027 h 643"/>
              <a:gd name="T22" fmla="*/ 309609 w 614"/>
              <a:gd name="T23" fmla="*/ 339725 h 643"/>
              <a:gd name="T24" fmla="*/ 29537 w 614"/>
              <a:gd name="T25" fmla="*/ 339725 h 643"/>
              <a:gd name="T26" fmla="*/ 29537 w 614"/>
              <a:gd name="T27" fmla="*/ 324403 h 643"/>
              <a:gd name="T28" fmla="*/ 29537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687" name="Rectangle 287"/>
          <p:cNvSpPr>
            <a:spLocks noChangeArrowheads="1"/>
          </p:cNvSpPr>
          <p:nvPr/>
        </p:nvSpPr>
        <p:spPr bwMode="auto">
          <a:xfrm>
            <a:off x="7545388" y="3284538"/>
            <a:ext cx="268287" cy="220662"/>
          </a:xfrm>
          <a:prstGeom prst="rect">
            <a:avLst/>
          </a:prstGeom>
          <a:solidFill>
            <a:srgbClr val="FFFF00"/>
          </a:solidFill>
          <a:ln w="0">
            <a:solidFill>
              <a:srgbClr val="000000"/>
            </a:solidFill>
            <a:miter lim="800000"/>
            <a:headEnd/>
            <a:tailEnd/>
          </a:ln>
        </p:spPr>
        <p:txBody>
          <a:bodyPr/>
          <a:lstStyle/>
          <a:p>
            <a:endParaRPr lang="ru-RU"/>
          </a:p>
        </p:txBody>
      </p:sp>
      <p:sp>
        <p:nvSpPr>
          <p:cNvPr id="25688" name="Rectangle 288"/>
          <p:cNvSpPr>
            <a:spLocks noChangeArrowheads="1"/>
          </p:cNvSpPr>
          <p:nvPr/>
        </p:nvSpPr>
        <p:spPr bwMode="auto">
          <a:xfrm>
            <a:off x="7588250" y="3336925"/>
            <a:ext cx="93663" cy="168275"/>
          </a:xfrm>
          <a:prstGeom prst="rect">
            <a:avLst/>
          </a:prstGeom>
          <a:solidFill>
            <a:srgbClr val="800000"/>
          </a:solidFill>
          <a:ln w="0">
            <a:solidFill>
              <a:srgbClr val="000040"/>
            </a:solidFill>
            <a:miter lim="800000"/>
            <a:headEnd/>
            <a:tailEnd/>
          </a:ln>
        </p:spPr>
        <p:txBody>
          <a:bodyPr/>
          <a:lstStyle/>
          <a:p>
            <a:endParaRPr lang="ru-RU"/>
          </a:p>
        </p:txBody>
      </p:sp>
      <p:sp>
        <p:nvSpPr>
          <p:cNvPr id="25689" name="Rectangle 289"/>
          <p:cNvSpPr>
            <a:spLocks noChangeArrowheads="1"/>
          </p:cNvSpPr>
          <p:nvPr/>
        </p:nvSpPr>
        <p:spPr bwMode="auto">
          <a:xfrm>
            <a:off x="7723188" y="3333750"/>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5690" name="Freeform 290"/>
          <p:cNvSpPr>
            <a:spLocks/>
          </p:cNvSpPr>
          <p:nvPr/>
        </p:nvSpPr>
        <p:spPr bwMode="auto">
          <a:xfrm>
            <a:off x="7656513" y="3414713"/>
            <a:ext cx="12700" cy="15875"/>
          </a:xfrm>
          <a:custGeom>
            <a:avLst/>
            <a:gdLst>
              <a:gd name="T0" fmla="*/ 12700 w 23"/>
              <a:gd name="T1" fmla="*/ 7116 h 29"/>
              <a:gd name="T2" fmla="*/ 12700 w 23"/>
              <a:gd name="T3" fmla="*/ 6022 h 29"/>
              <a:gd name="T4" fmla="*/ 11596 w 23"/>
              <a:gd name="T5" fmla="*/ 4927 h 29"/>
              <a:gd name="T6" fmla="*/ 11596 w 23"/>
              <a:gd name="T7" fmla="*/ 3284 h 29"/>
              <a:gd name="T8" fmla="*/ 10491 w 23"/>
              <a:gd name="T9" fmla="*/ 2190 h 29"/>
              <a:gd name="T10" fmla="*/ 9939 w 23"/>
              <a:gd name="T11" fmla="*/ 1095 h 29"/>
              <a:gd name="T12" fmla="*/ 9387 w 23"/>
              <a:gd name="T13" fmla="*/ 547 h 29"/>
              <a:gd name="T14" fmla="*/ 8283 w 23"/>
              <a:gd name="T15" fmla="*/ 0 h 29"/>
              <a:gd name="T16" fmla="*/ 6626 w 23"/>
              <a:gd name="T17" fmla="*/ 0 h 29"/>
              <a:gd name="T18" fmla="*/ 5522 w 23"/>
              <a:gd name="T19" fmla="*/ 0 h 29"/>
              <a:gd name="T20" fmla="*/ 4970 w 23"/>
              <a:gd name="T21" fmla="*/ 0 h 29"/>
              <a:gd name="T22" fmla="*/ 3865 w 23"/>
              <a:gd name="T23" fmla="*/ 547 h 29"/>
              <a:gd name="T24" fmla="*/ 2761 w 23"/>
              <a:gd name="T25" fmla="*/ 1095 h 29"/>
              <a:gd name="T26" fmla="*/ 2209 w 23"/>
              <a:gd name="T27" fmla="*/ 2190 h 29"/>
              <a:gd name="T28" fmla="*/ 552 w 23"/>
              <a:gd name="T29" fmla="*/ 3284 h 29"/>
              <a:gd name="T30" fmla="*/ 552 w 23"/>
              <a:gd name="T31" fmla="*/ 4927 h 29"/>
              <a:gd name="T32" fmla="*/ 0 w 23"/>
              <a:gd name="T33" fmla="*/ 6022 h 29"/>
              <a:gd name="T34" fmla="*/ 0 w 23"/>
              <a:gd name="T35" fmla="*/ 7116 h 29"/>
              <a:gd name="T36" fmla="*/ 0 w 23"/>
              <a:gd name="T37" fmla="*/ 8759 h 29"/>
              <a:gd name="T38" fmla="*/ 0 w 23"/>
              <a:gd name="T39" fmla="*/ 10401 h 29"/>
              <a:gd name="T40" fmla="*/ 552 w 23"/>
              <a:gd name="T41" fmla="*/ 12043 h 29"/>
              <a:gd name="T42" fmla="*/ 552 w 23"/>
              <a:gd name="T43" fmla="*/ 13138 h 29"/>
              <a:gd name="T44" fmla="*/ 2209 w 23"/>
              <a:gd name="T45" fmla="*/ 13685 h 29"/>
              <a:gd name="T46" fmla="*/ 2761 w 23"/>
              <a:gd name="T47" fmla="*/ 14780 h 29"/>
              <a:gd name="T48" fmla="*/ 3865 w 23"/>
              <a:gd name="T49" fmla="*/ 15328 h 29"/>
              <a:gd name="T50" fmla="*/ 4970 w 23"/>
              <a:gd name="T51" fmla="*/ 15875 h 29"/>
              <a:gd name="T52" fmla="*/ 5522 w 23"/>
              <a:gd name="T53" fmla="*/ 15875 h 29"/>
              <a:gd name="T54" fmla="*/ 6626 w 23"/>
              <a:gd name="T55" fmla="*/ 15875 h 29"/>
              <a:gd name="T56" fmla="*/ 8283 w 23"/>
              <a:gd name="T57" fmla="*/ 15875 h 29"/>
              <a:gd name="T58" fmla="*/ 9387 w 23"/>
              <a:gd name="T59" fmla="*/ 15328 h 29"/>
              <a:gd name="T60" fmla="*/ 9939 w 23"/>
              <a:gd name="T61" fmla="*/ 14780 h 29"/>
              <a:gd name="T62" fmla="*/ 10491 w 23"/>
              <a:gd name="T63" fmla="*/ 13685 h 29"/>
              <a:gd name="T64" fmla="*/ 11596 w 23"/>
              <a:gd name="T65" fmla="*/ 13138 h 29"/>
              <a:gd name="T66" fmla="*/ 11596 w 23"/>
              <a:gd name="T67" fmla="*/ 12043 h 29"/>
              <a:gd name="T68" fmla="*/ 12700 w 23"/>
              <a:gd name="T69" fmla="*/ 10401 h 29"/>
              <a:gd name="T70" fmla="*/ 12700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8"/>
                </a:lnTo>
                <a:lnTo>
                  <a:pt x="21" y="6"/>
                </a:lnTo>
                <a:lnTo>
                  <a:pt x="20" y="5"/>
                </a:lnTo>
                <a:lnTo>
                  <a:pt x="19" y="4"/>
                </a:lnTo>
                <a:lnTo>
                  <a:pt x="19" y="3"/>
                </a:lnTo>
                <a:lnTo>
                  <a:pt x="18" y="2"/>
                </a:lnTo>
                <a:lnTo>
                  <a:pt x="17" y="1"/>
                </a:lnTo>
                <a:lnTo>
                  <a:pt x="16" y="0"/>
                </a:lnTo>
                <a:lnTo>
                  <a:pt x="15" y="0"/>
                </a:lnTo>
                <a:lnTo>
                  <a:pt x="14" y="0"/>
                </a:lnTo>
                <a:lnTo>
                  <a:pt x="12" y="0"/>
                </a:lnTo>
                <a:lnTo>
                  <a:pt x="11" y="0"/>
                </a:lnTo>
                <a:lnTo>
                  <a:pt x="10" y="0"/>
                </a:lnTo>
                <a:lnTo>
                  <a:pt x="9" y="0"/>
                </a:lnTo>
                <a:lnTo>
                  <a:pt x="8" y="0"/>
                </a:lnTo>
                <a:lnTo>
                  <a:pt x="7" y="1"/>
                </a:lnTo>
                <a:lnTo>
                  <a:pt x="6" y="1"/>
                </a:lnTo>
                <a:lnTo>
                  <a:pt x="5" y="2"/>
                </a:lnTo>
                <a:lnTo>
                  <a:pt x="4" y="3"/>
                </a:lnTo>
                <a:lnTo>
                  <a:pt x="4" y="4"/>
                </a:lnTo>
                <a:lnTo>
                  <a:pt x="3" y="5"/>
                </a:lnTo>
                <a:lnTo>
                  <a:pt x="1" y="6"/>
                </a:lnTo>
                <a:lnTo>
                  <a:pt x="1" y="8"/>
                </a:lnTo>
                <a:lnTo>
                  <a:pt x="1" y="9"/>
                </a:lnTo>
                <a:lnTo>
                  <a:pt x="0" y="10"/>
                </a:lnTo>
                <a:lnTo>
                  <a:pt x="0" y="11"/>
                </a:lnTo>
                <a:lnTo>
                  <a:pt x="0" y="12"/>
                </a:lnTo>
                <a:lnTo>
                  <a:pt x="0" y="13"/>
                </a:lnTo>
                <a:lnTo>
                  <a:pt x="0" y="14"/>
                </a:lnTo>
                <a:lnTo>
                  <a:pt x="0" y="16"/>
                </a:lnTo>
                <a:lnTo>
                  <a:pt x="0" y="17"/>
                </a:lnTo>
                <a:lnTo>
                  <a:pt x="0" y="19"/>
                </a:lnTo>
                <a:lnTo>
                  <a:pt x="0" y="20"/>
                </a:lnTo>
                <a:lnTo>
                  <a:pt x="1" y="22"/>
                </a:lnTo>
                <a:lnTo>
                  <a:pt x="1" y="23"/>
                </a:lnTo>
                <a:lnTo>
                  <a:pt x="1" y="24"/>
                </a:lnTo>
                <a:lnTo>
                  <a:pt x="3" y="24"/>
                </a:lnTo>
                <a:lnTo>
                  <a:pt x="4" y="25"/>
                </a:lnTo>
                <a:lnTo>
                  <a:pt x="4" y="26"/>
                </a:lnTo>
                <a:lnTo>
                  <a:pt x="5" y="27"/>
                </a:lnTo>
                <a:lnTo>
                  <a:pt x="6" y="28"/>
                </a:lnTo>
                <a:lnTo>
                  <a:pt x="7" y="28"/>
                </a:lnTo>
                <a:lnTo>
                  <a:pt x="8" y="29"/>
                </a:lnTo>
                <a:lnTo>
                  <a:pt x="9" y="29"/>
                </a:lnTo>
                <a:lnTo>
                  <a:pt x="10" y="29"/>
                </a:lnTo>
                <a:lnTo>
                  <a:pt x="11" y="29"/>
                </a:lnTo>
                <a:lnTo>
                  <a:pt x="12" y="29"/>
                </a:lnTo>
                <a:lnTo>
                  <a:pt x="14" y="29"/>
                </a:lnTo>
                <a:lnTo>
                  <a:pt x="15" y="29"/>
                </a:lnTo>
                <a:lnTo>
                  <a:pt x="16" y="29"/>
                </a:lnTo>
                <a:lnTo>
                  <a:pt x="17" y="28"/>
                </a:lnTo>
                <a:lnTo>
                  <a:pt x="18" y="27"/>
                </a:lnTo>
                <a:lnTo>
                  <a:pt x="19" y="26"/>
                </a:lnTo>
                <a:lnTo>
                  <a:pt x="19" y="25"/>
                </a:lnTo>
                <a:lnTo>
                  <a:pt x="20" y="24"/>
                </a:lnTo>
                <a:lnTo>
                  <a:pt x="21" y="24"/>
                </a:lnTo>
                <a:lnTo>
                  <a:pt x="21" y="23"/>
                </a:lnTo>
                <a:lnTo>
                  <a:pt x="21" y="22"/>
                </a:lnTo>
                <a:lnTo>
                  <a:pt x="22" y="20"/>
                </a:lnTo>
                <a:lnTo>
                  <a:pt x="23" y="19"/>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691" name="Line 291"/>
          <p:cNvSpPr>
            <a:spLocks noChangeShapeType="1"/>
          </p:cNvSpPr>
          <p:nvPr/>
        </p:nvSpPr>
        <p:spPr bwMode="auto">
          <a:xfrm>
            <a:off x="7754938" y="3333750"/>
            <a:ext cx="1587" cy="79375"/>
          </a:xfrm>
          <a:prstGeom prst="line">
            <a:avLst/>
          </a:prstGeom>
          <a:noFill/>
          <a:ln w="6350">
            <a:solidFill>
              <a:srgbClr val="000040"/>
            </a:solidFill>
            <a:round/>
            <a:headEnd/>
            <a:tailEnd/>
          </a:ln>
        </p:spPr>
        <p:txBody>
          <a:bodyPr/>
          <a:lstStyle/>
          <a:p>
            <a:endParaRPr lang="en-US"/>
          </a:p>
        </p:txBody>
      </p:sp>
      <p:sp>
        <p:nvSpPr>
          <p:cNvPr id="25692" name="Line 292"/>
          <p:cNvSpPr>
            <a:spLocks noChangeShapeType="1"/>
          </p:cNvSpPr>
          <p:nvPr/>
        </p:nvSpPr>
        <p:spPr bwMode="auto">
          <a:xfrm>
            <a:off x="7723188" y="3371850"/>
            <a:ext cx="61912" cy="1588"/>
          </a:xfrm>
          <a:prstGeom prst="line">
            <a:avLst/>
          </a:prstGeom>
          <a:noFill/>
          <a:ln w="6350">
            <a:solidFill>
              <a:srgbClr val="000040"/>
            </a:solidFill>
            <a:round/>
            <a:headEnd/>
            <a:tailEnd/>
          </a:ln>
        </p:spPr>
        <p:txBody>
          <a:bodyPr/>
          <a:lstStyle/>
          <a:p>
            <a:endParaRPr lang="en-US"/>
          </a:p>
        </p:txBody>
      </p:sp>
      <p:sp>
        <p:nvSpPr>
          <p:cNvPr id="25693" name="Freeform 293"/>
          <p:cNvSpPr>
            <a:spLocks/>
          </p:cNvSpPr>
          <p:nvPr/>
        </p:nvSpPr>
        <p:spPr bwMode="auto">
          <a:xfrm>
            <a:off x="6896100" y="3005138"/>
            <a:ext cx="323850" cy="339725"/>
          </a:xfrm>
          <a:custGeom>
            <a:avLst/>
            <a:gdLst>
              <a:gd name="T0" fmla="*/ 29537 w 614"/>
              <a:gd name="T1" fmla="*/ 103027 h 643"/>
              <a:gd name="T2" fmla="*/ 0 w 614"/>
              <a:gd name="T3" fmla="*/ 103027 h 643"/>
              <a:gd name="T4" fmla="*/ 161925 w 614"/>
              <a:gd name="T5" fmla="*/ 0 h 643"/>
              <a:gd name="T6" fmla="*/ 323850 w 614"/>
              <a:gd name="T7" fmla="*/ 103027 h 643"/>
              <a:gd name="T8" fmla="*/ 309609 w 614"/>
              <a:gd name="T9" fmla="*/ 103027 h 643"/>
              <a:gd name="T10" fmla="*/ 294841 w 614"/>
              <a:gd name="T11" fmla="*/ 103027 h 643"/>
              <a:gd name="T12" fmla="*/ 294841 w 614"/>
              <a:gd name="T13" fmla="*/ 324931 h 643"/>
              <a:gd name="T14" fmla="*/ 29537 w 614"/>
              <a:gd name="T15" fmla="*/ 324931 h 643"/>
              <a:gd name="T16" fmla="*/ 29537 w 614"/>
              <a:gd name="T17" fmla="*/ 103027 h 643"/>
              <a:gd name="T18" fmla="*/ 294841 w 614"/>
              <a:gd name="T19" fmla="*/ 103027 h 643"/>
              <a:gd name="T20" fmla="*/ 309609 w 614"/>
              <a:gd name="T21" fmla="*/ 103027 h 643"/>
              <a:gd name="T22" fmla="*/ 309609 w 614"/>
              <a:gd name="T23" fmla="*/ 339725 h 643"/>
              <a:gd name="T24" fmla="*/ 29537 w 614"/>
              <a:gd name="T25" fmla="*/ 339725 h 643"/>
              <a:gd name="T26" fmla="*/ 29537 w 614"/>
              <a:gd name="T27" fmla="*/ 324931 h 643"/>
              <a:gd name="T28" fmla="*/ 29537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5694" name="Rectangle 294"/>
          <p:cNvSpPr>
            <a:spLocks noChangeArrowheads="1"/>
          </p:cNvSpPr>
          <p:nvPr/>
        </p:nvSpPr>
        <p:spPr bwMode="auto">
          <a:xfrm>
            <a:off x="6926263" y="3108325"/>
            <a:ext cx="268287" cy="220663"/>
          </a:xfrm>
          <a:prstGeom prst="rect">
            <a:avLst/>
          </a:prstGeom>
          <a:solidFill>
            <a:srgbClr val="FFFF00"/>
          </a:solidFill>
          <a:ln w="0">
            <a:solidFill>
              <a:srgbClr val="000000"/>
            </a:solidFill>
            <a:miter lim="800000"/>
            <a:headEnd/>
            <a:tailEnd/>
          </a:ln>
        </p:spPr>
        <p:txBody>
          <a:bodyPr/>
          <a:lstStyle/>
          <a:p>
            <a:endParaRPr lang="ru-RU"/>
          </a:p>
        </p:txBody>
      </p:sp>
      <p:sp>
        <p:nvSpPr>
          <p:cNvPr id="25695" name="Rectangle 295"/>
          <p:cNvSpPr>
            <a:spLocks noChangeArrowheads="1"/>
          </p:cNvSpPr>
          <p:nvPr/>
        </p:nvSpPr>
        <p:spPr bwMode="auto">
          <a:xfrm>
            <a:off x="6969125" y="3160713"/>
            <a:ext cx="93663" cy="166687"/>
          </a:xfrm>
          <a:prstGeom prst="rect">
            <a:avLst/>
          </a:prstGeom>
          <a:solidFill>
            <a:srgbClr val="800000"/>
          </a:solidFill>
          <a:ln w="0">
            <a:solidFill>
              <a:srgbClr val="000040"/>
            </a:solidFill>
            <a:miter lim="800000"/>
            <a:headEnd/>
            <a:tailEnd/>
          </a:ln>
        </p:spPr>
        <p:txBody>
          <a:bodyPr/>
          <a:lstStyle/>
          <a:p>
            <a:endParaRPr lang="ru-RU"/>
          </a:p>
        </p:txBody>
      </p:sp>
      <p:sp>
        <p:nvSpPr>
          <p:cNvPr id="25696" name="Rectangle 296"/>
          <p:cNvSpPr>
            <a:spLocks noChangeArrowheads="1"/>
          </p:cNvSpPr>
          <p:nvPr/>
        </p:nvSpPr>
        <p:spPr bwMode="auto">
          <a:xfrm>
            <a:off x="7104063" y="3157538"/>
            <a:ext cx="65087" cy="79375"/>
          </a:xfrm>
          <a:prstGeom prst="rect">
            <a:avLst/>
          </a:prstGeom>
          <a:solidFill>
            <a:srgbClr val="80FFFF"/>
          </a:solidFill>
          <a:ln w="0">
            <a:solidFill>
              <a:srgbClr val="000040"/>
            </a:solidFill>
            <a:miter lim="800000"/>
            <a:headEnd/>
            <a:tailEnd/>
          </a:ln>
        </p:spPr>
        <p:txBody>
          <a:bodyPr/>
          <a:lstStyle/>
          <a:p>
            <a:endParaRPr lang="ru-RU"/>
          </a:p>
        </p:txBody>
      </p:sp>
      <p:sp>
        <p:nvSpPr>
          <p:cNvPr id="25697" name="Freeform 297"/>
          <p:cNvSpPr>
            <a:spLocks/>
          </p:cNvSpPr>
          <p:nvPr/>
        </p:nvSpPr>
        <p:spPr bwMode="auto">
          <a:xfrm>
            <a:off x="7037388" y="3238500"/>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646 h 30"/>
              <a:gd name="T10" fmla="*/ 9387 w 23"/>
              <a:gd name="T11" fmla="*/ 1058 h 30"/>
              <a:gd name="T12" fmla="*/ 8835 w 23"/>
              <a:gd name="T13" fmla="*/ 529 h 30"/>
              <a:gd name="T14" fmla="*/ 7730 w 23"/>
              <a:gd name="T15" fmla="*/ 0 h 30"/>
              <a:gd name="T16" fmla="*/ 6626 w 23"/>
              <a:gd name="T17" fmla="*/ 0 h 30"/>
              <a:gd name="T18" fmla="*/ 5522 w 23"/>
              <a:gd name="T19" fmla="*/ 0 h 30"/>
              <a:gd name="T20" fmla="*/ 4970 w 23"/>
              <a:gd name="T21" fmla="*/ 0 h 30"/>
              <a:gd name="T22" fmla="*/ 3313 w 23"/>
              <a:gd name="T23" fmla="*/ 529 h 30"/>
              <a:gd name="T24" fmla="*/ 2209 w 23"/>
              <a:gd name="T25" fmla="*/ 1058 h 30"/>
              <a:gd name="T26" fmla="*/ 1657 w 23"/>
              <a:gd name="T27" fmla="*/ 2646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1657 w 23"/>
              <a:gd name="T45" fmla="*/ 13229 h 30"/>
              <a:gd name="T46" fmla="*/ 2209 w 23"/>
              <a:gd name="T47" fmla="*/ 14817 h 30"/>
              <a:gd name="T48" fmla="*/ 3313 w 23"/>
              <a:gd name="T49" fmla="*/ 15346 h 30"/>
              <a:gd name="T50" fmla="*/ 4970 w 23"/>
              <a:gd name="T51" fmla="*/ 15875 h 30"/>
              <a:gd name="T52" fmla="*/ 5522 w 23"/>
              <a:gd name="T53" fmla="*/ 15875 h 30"/>
              <a:gd name="T54" fmla="*/ 6626 w 23"/>
              <a:gd name="T55" fmla="*/ 15875 h 30"/>
              <a:gd name="T56" fmla="*/ 7730 w 23"/>
              <a:gd name="T57" fmla="*/ 15875 h 30"/>
              <a:gd name="T58" fmla="*/ 8835 w 23"/>
              <a:gd name="T59" fmla="*/ 15346 h 30"/>
              <a:gd name="T60" fmla="*/ 9387 w 23"/>
              <a:gd name="T61" fmla="*/ 14817 h 30"/>
              <a:gd name="T62" fmla="*/ 10491 w 23"/>
              <a:gd name="T63" fmla="*/ 13229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5"/>
                </a:lnTo>
                <a:lnTo>
                  <a:pt x="19" y="4"/>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4"/>
                </a:lnTo>
                <a:lnTo>
                  <a:pt x="3"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7"/>
                </a:lnTo>
                <a:lnTo>
                  <a:pt x="4" y="28"/>
                </a:lnTo>
                <a:lnTo>
                  <a:pt x="5" y="29"/>
                </a:lnTo>
                <a:lnTo>
                  <a:pt x="6" y="29"/>
                </a:lnTo>
                <a:lnTo>
                  <a:pt x="8" y="30"/>
                </a:lnTo>
                <a:lnTo>
                  <a:pt x="9" y="30"/>
                </a:lnTo>
                <a:lnTo>
                  <a:pt x="10" y="30"/>
                </a:lnTo>
                <a:lnTo>
                  <a:pt x="11" y="30"/>
                </a:lnTo>
                <a:lnTo>
                  <a:pt x="12" y="30"/>
                </a:lnTo>
                <a:lnTo>
                  <a:pt x="13" y="30"/>
                </a:lnTo>
                <a:lnTo>
                  <a:pt x="14" y="30"/>
                </a:lnTo>
                <a:lnTo>
                  <a:pt x="15" y="30"/>
                </a:lnTo>
                <a:lnTo>
                  <a:pt x="16" y="29"/>
                </a:lnTo>
                <a:lnTo>
                  <a:pt x="17" y="28"/>
                </a:lnTo>
                <a:lnTo>
                  <a:pt x="19" y="27"/>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5698" name="Line 298"/>
          <p:cNvSpPr>
            <a:spLocks noChangeShapeType="1"/>
          </p:cNvSpPr>
          <p:nvPr/>
        </p:nvSpPr>
        <p:spPr bwMode="auto">
          <a:xfrm>
            <a:off x="7135813" y="3157538"/>
            <a:ext cx="1587" cy="79375"/>
          </a:xfrm>
          <a:prstGeom prst="line">
            <a:avLst/>
          </a:prstGeom>
          <a:noFill/>
          <a:ln w="6350">
            <a:solidFill>
              <a:srgbClr val="000040"/>
            </a:solidFill>
            <a:round/>
            <a:headEnd/>
            <a:tailEnd/>
          </a:ln>
        </p:spPr>
        <p:txBody>
          <a:bodyPr/>
          <a:lstStyle/>
          <a:p>
            <a:endParaRPr lang="en-US"/>
          </a:p>
        </p:txBody>
      </p:sp>
      <p:sp>
        <p:nvSpPr>
          <p:cNvPr id="25699" name="Line 299"/>
          <p:cNvSpPr>
            <a:spLocks noChangeShapeType="1"/>
          </p:cNvSpPr>
          <p:nvPr/>
        </p:nvSpPr>
        <p:spPr bwMode="auto">
          <a:xfrm>
            <a:off x="7104063" y="3195638"/>
            <a:ext cx="61912" cy="1587"/>
          </a:xfrm>
          <a:prstGeom prst="line">
            <a:avLst/>
          </a:prstGeom>
          <a:noFill/>
          <a:ln w="6350">
            <a:solidFill>
              <a:srgbClr val="000040"/>
            </a:solidFill>
            <a:round/>
            <a:headEnd/>
            <a:tailEnd/>
          </a:ln>
        </p:spPr>
        <p:txBody>
          <a:bodyPr/>
          <a:lstStyle/>
          <a:p>
            <a:endParaRPr lang="en-US"/>
          </a:p>
        </p:txBody>
      </p:sp>
      <p:sp>
        <p:nvSpPr>
          <p:cNvPr id="25700" name="Freeform 300"/>
          <p:cNvSpPr>
            <a:spLocks/>
          </p:cNvSpPr>
          <p:nvPr/>
        </p:nvSpPr>
        <p:spPr bwMode="auto">
          <a:xfrm>
            <a:off x="6516688" y="3548063"/>
            <a:ext cx="325437" cy="339725"/>
          </a:xfrm>
          <a:custGeom>
            <a:avLst/>
            <a:gdLst>
              <a:gd name="T0" fmla="*/ 29682 w 614"/>
              <a:gd name="T1" fmla="*/ 103555 h 643"/>
              <a:gd name="T2" fmla="*/ 0 w 614"/>
              <a:gd name="T3" fmla="*/ 103555 h 643"/>
              <a:gd name="T4" fmla="*/ 162719 w 614"/>
              <a:gd name="T5" fmla="*/ 0 h 643"/>
              <a:gd name="T6" fmla="*/ 325437 w 614"/>
              <a:gd name="T7" fmla="*/ 103555 h 643"/>
              <a:gd name="T8" fmla="*/ 311126 w 614"/>
              <a:gd name="T9" fmla="*/ 103555 h 643"/>
              <a:gd name="T10" fmla="*/ 295755 w 614"/>
              <a:gd name="T11" fmla="*/ 103555 h 643"/>
              <a:gd name="T12" fmla="*/ 295755 w 614"/>
              <a:gd name="T13" fmla="*/ 324931 h 643"/>
              <a:gd name="T14" fmla="*/ 29682 w 614"/>
              <a:gd name="T15" fmla="*/ 324931 h 643"/>
              <a:gd name="T16" fmla="*/ 29682 w 614"/>
              <a:gd name="T17" fmla="*/ 103555 h 643"/>
              <a:gd name="T18" fmla="*/ 295755 w 614"/>
              <a:gd name="T19" fmla="*/ 103555 h 643"/>
              <a:gd name="T20" fmla="*/ 311126 w 614"/>
              <a:gd name="T21" fmla="*/ 103555 h 643"/>
              <a:gd name="T22" fmla="*/ 311126 w 614"/>
              <a:gd name="T23" fmla="*/ 339725 h 643"/>
              <a:gd name="T24" fmla="*/ 29682 w 614"/>
              <a:gd name="T25" fmla="*/ 339725 h 643"/>
              <a:gd name="T26" fmla="*/ 29682 w 614"/>
              <a:gd name="T27" fmla="*/ 324931 h 643"/>
              <a:gd name="T28" fmla="*/ 29682 w 614"/>
              <a:gd name="T29" fmla="*/ 10355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701" name="Rectangle 301"/>
          <p:cNvSpPr>
            <a:spLocks noChangeArrowheads="1"/>
          </p:cNvSpPr>
          <p:nvPr/>
        </p:nvSpPr>
        <p:spPr bwMode="auto">
          <a:xfrm>
            <a:off x="6546850" y="3651250"/>
            <a:ext cx="268288" cy="220663"/>
          </a:xfrm>
          <a:prstGeom prst="rect">
            <a:avLst/>
          </a:prstGeom>
          <a:solidFill>
            <a:srgbClr val="FFFF00"/>
          </a:solidFill>
          <a:ln w="0">
            <a:solidFill>
              <a:srgbClr val="000000"/>
            </a:solidFill>
            <a:miter lim="800000"/>
            <a:headEnd/>
            <a:tailEnd/>
          </a:ln>
        </p:spPr>
        <p:txBody>
          <a:bodyPr/>
          <a:lstStyle/>
          <a:p>
            <a:endParaRPr lang="ru-RU"/>
          </a:p>
        </p:txBody>
      </p:sp>
      <p:sp>
        <p:nvSpPr>
          <p:cNvPr id="25702" name="Rectangle 302"/>
          <p:cNvSpPr>
            <a:spLocks noChangeArrowheads="1"/>
          </p:cNvSpPr>
          <p:nvPr/>
        </p:nvSpPr>
        <p:spPr bwMode="auto">
          <a:xfrm>
            <a:off x="6589713" y="3703638"/>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5703" name="Rectangle 303"/>
          <p:cNvSpPr>
            <a:spLocks noChangeArrowheads="1"/>
          </p:cNvSpPr>
          <p:nvPr/>
        </p:nvSpPr>
        <p:spPr bwMode="auto">
          <a:xfrm>
            <a:off x="6724650" y="3700463"/>
            <a:ext cx="65088" cy="79375"/>
          </a:xfrm>
          <a:prstGeom prst="rect">
            <a:avLst/>
          </a:prstGeom>
          <a:solidFill>
            <a:srgbClr val="80FFFF"/>
          </a:solidFill>
          <a:ln w="0">
            <a:solidFill>
              <a:srgbClr val="000040"/>
            </a:solidFill>
            <a:miter lim="800000"/>
            <a:headEnd/>
            <a:tailEnd/>
          </a:ln>
        </p:spPr>
        <p:txBody>
          <a:bodyPr/>
          <a:lstStyle/>
          <a:p>
            <a:endParaRPr lang="ru-RU"/>
          </a:p>
        </p:txBody>
      </p:sp>
      <p:sp>
        <p:nvSpPr>
          <p:cNvPr id="25704" name="Freeform 304"/>
          <p:cNvSpPr>
            <a:spLocks/>
          </p:cNvSpPr>
          <p:nvPr/>
        </p:nvSpPr>
        <p:spPr bwMode="auto">
          <a:xfrm>
            <a:off x="6657975" y="3781425"/>
            <a:ext cx="12700" cy="15875"/>
          </a:xfrm>
          <a:custGeom>
            <a:avLst/>
            <a:gdLst>
              <a:gd name="T0" fmla="*/ 12700 w 24"/>
              <a:gd name="T1" fmla="*/ 7408 h 30"/>
              <a:gd name="T2" fmla="*/ 12700 w 24"/>
              <a:gd name="T3" fmla="*/ 5821 h 30"/>
              <a:gd name="T4" fmla="*/ 11113 w 24"/>
              <a:gd name="T5" fmla="*/ 4763 h 30"/>
              <a:gd name="T6" fmla="*/ 11113 w 24"/>
              <a:gd name="T7" fmla="*/ 3704 h 30"/>
              <a:gd name="T8" fmla="*/ 10054 w 24"/>
              <a:gd name="T9" fmla="*/ 2646 h 30"/>
              <a:gd name="T10" fmla="*/ 9525 w 24"/>
              <a:gd name="T11" fmla="*/ 1588 h 30"/>
              <a:gd name="T12" fmla="*/ 8996 w 24"/>
              <a:gd name="T13" fmla="*/ 529 h 30"/>
              <a:gd name="T14" fmla="*/ 7937 w 24"/>
              <a:gd name="T15" fmla="*/ 0 h 30"/>
              <a:gd name="T16" fmla="*/ 6879 w 24"/>
              <a:gd name="T17" fmla="*/ 0 h 30"/>
              <a:gd name="T18" fmla="*/ 5292 w 24"/>
              <a:gd name="T19" fmla="*/ 0 h 30"/>
              <a:gd name="T20" fmla="*/ 4763 w 24"/>
              <a:gd name="T21" fmla="*/ 0 h 30"/>
              <a:gd name="T22" fmla="*/ 3704 w 24"/>
              <a:gd name="T23" fmla="*/ 529 h 30"/>
              <a:gd name="T24" fmla="*/ 2646 w 24"/>
              <a:gd name="T25" fmla="*/ 1588 h 30"/>
              <a:gd name="T26" fmla="*/ 2117 w 24"/>
              <a:gd name="T27" fmla="*/ 2646 h 30"/>
              <a:gd name="T28" fmla="*/ 1058 w 24"/>
              <a:gd name="T29" fmla="*/ 3704 h 30"/>
              <a:gd name="T30" fmla="*/ 1058 w 24"/>
              <a:gd name="T31" fmla="*/ 4763 h 30"/>
              <a:gd name="T32" fmla="*/ 0 w 24"/>
              <a:gd name="T33" fmla="*/ 5821 h 30"/>
              <a:gd name="T34" fmla="*/ 0 w 24"/>
              <a:gd name="T35" fmla="*/ 7408 h 30"/>
              <a:gd name="T36" fmla="*/ 0 w 24"/>
              <a:gd name="T37" fmla="*/ 8996 h 30"/>
              <a:gd name="T38" fmla="*/ 0 w 24"/>
              <a:gd name="T39" fmla="*/ 10054 h 30"/>
              <a:gd name="T40" fmla="*/ 1058 w 24"/>
              <a:gd name="T41" fmla="*/ 11642 h 30"/>
              <a:gd name="T42" fmla="*/ 1058 w 24"/>
              <a:gd name="T43" fmla="*/ 12700 h 30"/>
              <a:gd name="T44" fmla="*/ 2117 w 24"/>
              <a:gd name="T45" fmla="*/ 13758 h 30"/>
              <a:gd name="T46" fmla="*/ 2646 w 24"/>
              <a:gd name="T47" fmla="*/ 14817 h 30"/>
              <a:gd name="T48" fmla="*/ 3704 w 24"/>
              <a:gd name="T49" fmla="*/ 15346 h 30"/>
              <a:gd name="T50" fmla="*/ 4763 w 24"/>
              <a:gd name="T51" fmla="*/ 15875 h 30"/>
              <a:gd name="T52" fmla="*/ 5292 w 24"/>
              <a:gd name="T53" fmla="*/ 15875 h 30"/>
              <a:gd name="T54" fmla="*/ 6879 w 24"/>
              <a:gd name="T55" fmla="*/ 15875 h 30"/>
              <a:gd name="T56" fmla="*/ 7937 w 24"/>
              <a:gd name="T57" fmla="*/ 15875 h 30"/>
              <a:gd name="T58" fmla="*/ 8996 w 24"/>
              <a:gd name="T59" fmla="*/ 15346 h 30"/>
              <a:gd name="T60" fmla="*/ 9525 w 24"/>
              <a:gd name="T61" fmla="*/ 14817 h 30"/>
              <a:gd name="T62" fmla="*/ 10054 w 24"/>
              <a:gd name="T63" fmla="*/ 13758 h 30"/>
              <a:gd name="T64" fmla="*/ 11113 w 24"/>
              <a:gd name="T65" fmla="*/ 12700 h 30"/>
              <a:gd name="T66" fmla="*/ 11113 w 24"/>
              <a:gd name="T67" fmla="*/ 11642 h 30"/>
              <a:gd name="T68" fmla="*/ 12700 w 24"/>
              <a:gd name="T69" fmla="*/ 10054 h 30"/>
              <a:gd name="T70" fmla="*/ 12700 w 24"/>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
              <a:gd name="T109" fmla="*/ 0 h 30"/>
              <a:gd name="T110" fmla="*/ 24 w 24"/>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 h="30">
                <a:moveTo>
                  <a:pt x="24" y="15"/>
                </a:moveTo>
                <a:lnTo>
                  <a:pt x="24" y="14"/>
                </a:lnTo>
                <a:lnTo>
                  <a:pt x="24" y="12"/>
                </a:lnTo>
                <a:lnTo>
                  <a:pt x="24" y="11"/>
                </a:lnTo>
                <a:lnTo>
                  <a:pt x="22" y="10"/>
                </a:lnTo>
                <a:lnTo>
                  <a:pt x="21" y="9"/>
                </a:lnTo>
                <a:lnTo>
                  <a:pt x="21" y="8"/>
                </a:lnTo>
                <a:lnTo>
                  <a:pt x="21" y="7"/>
                </a:lnTo>
                <a:lnTo>
                  <a:pt x="20" y="6"/>
                </a:lnTo>
                <a:lnTo>
                  <a:pt x="19" y="5"/>
                </a:lnTo>
                <a:lnTo>
                  <a:pt x="19" y="4"/>
                </a:lnTo>
                <a:lnTo>
                  <a:pt x="18" y="3"/>
                </a:lnTo>
                <a:lnTo>
                  <a:pt x="17" y="1"/>
                </a:lnTo>
                <a:lnTo>
                  <a:pt x="16" y="0"/>
                </a:lnTo>
                <a:lnTo>
                  <a:pt x="15" y="0"/>
                </a:lnTo>
                <a:lnTo>
                  <a:pt x="14" y="0"/>
                </a:lnTo>
                <a:lnTo>
                  <a:pt x="13" y="0"/>
                </a:lnTo>
                <a:lnTo>
                  <a:pt x="11" y="0"/>
                </a:lnTo>
                <a:lnTo>
                  <a:pt x="10" y="0"/>
                </a:lnTo>
                <a:lnTo>
                  <a:pt x="9" y="0"/>
                </a:lnTo>
                <a:lnTo>
                  <a:pt x="8" y="0"/>
                </a:lnTo>
                <a:lnTo>
                  <a:pt x="7" y="1"/>
                </a:lnTo>
                <a:lnTo>
                  <a:pt x="6" y="1"/>
                </a:lnTo>
                <a:lnTo>
                  <a:pt x="5" y="3"/>
                </a:lnTo>
                <a:lnTo>
                  <a:pt x="4" y="4"/>
                </a:lnTo>
                <a:lnTo>
                  <a:pt x="4" y="5"/>
                </a:lnTo>
                <a:lnTo>
                  <a:pt x="3" y="6"/>
                </a:lnTo>
                <a:lnTo>
                  <a:pt x="2" y="7"/>
                </a:lnTo>
                <a:lnTo>
                  <a:pt x="2" y="8"/>
                </a:lnTo>
                <a:lnTo>
                  <a:pt x="2" y="9"/>
                </a:lnTo>
                <a:lnTo>
                  <a:pt x="0" y="10"/>
                </a:lnTo>
                <a:lnTo>
                  <a:pt x="0" y="11"/>
                </a:lnTo>
                <a:lnTo>
                  <a:pt x="0" y="12"/>
                </a:lnTo>
                <a:lnTo>
                  <a:pt x="0" y="14"/>
                </a:lnTo>
                <a:lnTo>
                  <a:pt x="0" y="15"/>
                </a:lnTo>
                <a:lnTo>
                  <a:pt x="0" y="17"/>
                </a:lnTo>
                <a:lnTo>
                  <a:pt x="0" y="18"/>
                </a:lnTo>
                <a:lnTo>
                  <a:pt x="0" y="19"/>
                </a:lnTo>
                <a:lnTo>
                  <a:pt x="0" y="20"/>
                </a:lnTo>
                <a:lnTo>
                  <a:pt x="2" y="22"/>
                </a:lnTo>
                <a:lnTo>
                  <a:pt x="2" y="23"/>
                </a:lnTo>
                <a:lnTo>
                  <a:pt x="2" y="24"/>
                </a:lnTo>
                <a:lnTo>
                  <a:pt x="3" y="24"/>
                </a:lnTo>
                <a:lnTo>
                  <a:pt x="4" y="26"/>
                </a:lnTo>
                <a:lnTo>
                  <a:pt x="4" y="27"/>
                </a:lnTo>
                <a:lnTo>
                  <a:pt x="5" y="28"/>
                </a:lnTo>
                <a:lnTo>
                  <a:pt x="6" y="29"/>
                </a:lnTo>
                <a:lnTo>
                  <a:pt x="7" y="29"/>
                </a:lnTo>
                <a:lnTo>
                  <a:pt x="8" y="30"/>
                </a:lnTo>
                <a:lnTo>
                  <a:pt x="9" y="30"/>
                </a:lnTo>
                <a:lnTo>
                  <a:pt x="10" y="30"/>
                </a:lnTo>
                <a:lnTo>
                  <a:pt x="11" y="30"/>
                </a:lnTo>
                <a:lnTo>
                  <a:pt x="13" y="30"/>
                </a:lnTo>
                <a:lnTo>
                  <a:pt x="14" y="30"/>
                </a:lnTo>
                <a:lnTo>
                  <a:pt x="15" y="30"/>
                </a:lnTo>
                <a:lnTo>
                  <a:pt x="16" y="30"/>
                </a:lnTo>
                <a:lnTo>
                  <a:pt x="17" y="29"/>
                </a:lnTo>
                <a:lnTo>
                  <a:pt x="18" y="28"/>
                </a:lnTo>
                <a:lnTo>
                  <a:pt x="19" y="27"/>
                </a:lnTo>
                <a:lnTo>
                  <a:pt x="19" y="26"/>
                </a:lnTo>
                <a:lnTo>
                  <a:pt x="20" y="24"/>
                </a:lnTo>
                <a:lnTo>
                  <a:pt x="21" y="24"/>
                </a:lnTo>
                <a:lnTo>
                  <a:pt x="21" y="23"/>
                </a:lnTo>
                <a:lnTo>
                  <a:pt x="21" y="22"/>
                </a:lnTo>
                <a:lnTo>
                  <a:pt x="22" y="20"/>
                </a:lnTo>
                <a:lnTo>
                  <a:pt x="24" y="19"/>
                </a:lnTo>
                <a:lnTo>
                  <a:pt x="24" y="18"/>
                </a:lnTo>
                <a:lnTo>
                  <a:pt x="24" y="17"/>
                </a:lnTo>
                <a:lnTo>
                  <a:pt x="24" y="15"/>
                </a:lnTo>
                <a:close/>
              </a:path>
            </a:pathLst>
          </a:custGeom>
          <a:solidFill>
            <a:srgbClr val="008080"/>
          </a:solidFill>
          <a:ln w="0">
            <a:solidFill>
              <a:srgbClr val="000040"/>
            </a:solidFill>
            <a:round/>
            <a:headEnd/>
            <a:tailEnd/>
          </a:ln>
        </p:spPr>
        <p:txBody>
          <a:bodyPr/>
          <a:lstStyle/>
          <a:p>
            <a:endParaRPr lang="ru-RU"/>
          </a:p>
        </p:txBody>
      </p:sp>
      <p:sp>
        <p:nvSpPr>
          <p:cNvPr id="25705" name="Line 305"/>
          <p:cNvSpPr>
            <a:spLocks noChangeShapeType="1"/>
          </p:cNvSpPr>
          <p:nvPr/>
        </p:nvSpPr>
        <p:spPr bwMode="auto">
          <a:xfrm>
            <a:off x="6756400" y="3700463"/>
            <a:ext cx="1588" cy="79375"/>
          </a:xfrm>
          <a:prstGeom prst="line">
            <a:avLst/>
          </a:prstGeom>
          <a:noFill/>
          <a:ln w="6350">
            <a:solidFill>
              <a:srgbClr val="000040"/>
            </a:solidFill>
            <a:round/>
            <a:headEnd/>
            <a:tailEnd/>
          </a:ln>
        </p:spPr>
        <p:txBody>
          <a:bodyPr/>
          <a:lstStyle/>
          <a:p>
            <a:endParaRPr lang="en-US"/>
          </a:p>
        </p:txBody>
      </p:sp>
      <p:sp>
        <p:nvSpPr>
          <p:cNvPr id="25706" name="Line 306"/>
          <p:cNvSpPr>
            <a:spLocks noChangeShapeType="1"/>
          </p:cNvSpPr>
          <p:nvPr/>
        </p:nvSpPr>
        <p:spPr bwMode="auto">
          <a:xfrm>
            <a:off x="6724650" y="3738563"/>
            <a:ext cx="63500" cy="1587"/>
          </a:xfrm>
          <a:prstGeom prst="line">
            <a:avLst/>
          </a:prstGeom>
          <a:noFill/>
          <a:ln w="6350">
            <a:solidFill>
              <a:srgbClr val="000040"/>
            </a:solidFill>
            <a:round/>
            <a:headEnd/>
            <a:tailEnd/>
          </a:ln>
        </p:spPr>
        <p:txBody>
          <a:bodyPr/>
          <a:lstStyle/>
          <a:p>
            <a:endParaRPr lang="en-US"/>
          </a:p>
        </p:txBody>
      </p:sp>
      <p:sp>
        <p:nvSpPr>
          <p:cNvPr id="25707" name="Freeform 307"/>
          <p:cNvSpPr>
            <a:spLocks/>
          </p:cNvSpPr>
          <p:nvPr/>
        </p:nvSpPr>
        <p:spPr bwMode="auto">
          <a:xfrm>
            <a:off x="5884863" y="3586163"/>
            <a:ext cx="323850" cy="339725"/>
          </a:xfrm>
          <a:custGeom>
            <a:avLst/>
            <a:gdLst>
              <a:gd name="T0" fmla="*/ 29537 w 614"/>
              <a:gd name="T1" fmla="*/ 103027 h 643"/>
              <a:gd name="T2" fmla="*/ 0 w 614"/>
              <a:gd name="T3" fmla="*/ 103027 h 643"/>
              <a:gd name="T4" fmla="*/ 161925 w 614"/>
              <a:gd name="T5" fmla="*/ 0 h 643"/>
              <a:gd name="T6" fmla="*/ 323850 w 614"/>
              <a:gd name="T7" fmla="*/ 103027 h 643"/>
              <a:gd name="T8" fmla="*/ 309609 w 614"/>
              <a:gd name="T9" fmla="*/ 103027 h 643"/>
              <a:gd name="T10" fmla="*/ 294313 w 614"/>
              <a:gd name="T11" fmla="*/ 103027 h 643"/>
              <a:gd name="T12" fmla="*/ 294313 w 614"/>
              <a:gd name="T13" fmla="*/ 324403 h 643"/>
              <a:gd name="T14" fmla="*/ 29537 w 614"/>
              <a:gd name="T15" fmla="*/ 324403 h 643"/>
              <a:gd name="T16" fmla="*/ 29537 w 614"/>
              <a:gd name="T17" fmla="*/ 103027 h 643"/>
              <a:gd name="T18" fmla="*/ 294313 w 614"/>
              <a:gd name="T19" fmla="*/ 103027 h 643"/>
              <a:gd name="T20" fmla="*/ 309609 w 614"/>
              <a:gd name="T21" fmla="*/ 103027 h 643"/>
              <a:gd name="T22" fmla="*/ 309609 w 614"/>
              <a:gd name="T23" fmla="*/ 339725 h 643"/>
              <a:gd name="T24" fmla="*/ 29537 w 614"/>
              <a:gd name="T25" fmla="*/ 339725 h 643"/>
              <a:gd name="T26" fmla="*/ 29537 w 614"/>
              <a:gd name="T27" fmla="*/ 324403 h 643"/>
              <a:gd name="T28" fmla="*/ 29537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708" name="Rectangle 308"/>
          <p:cNvSpPr>
            <a:spLocks noChangeArrowheads="1"/>
          </p:cNvSpPr>
          <p:nvPr/>
        </p:nvSpPr>
        <p:spPr bwMode="auto">
          <a:xfrm>
            <a:off x="5915025" y="3689350"/>
            <a:ext cx="268288" cy="220663"/>
          </a:xfrm>
          <a:prstGeom prst="rect">
            <a:avLst/>
          </a:prstGeom>
          <a:solidFill>
            <a:srgbClr val="FFFF00"/>
          </a:solidFill>
          <a:ln w="0">
            <a:solidFill>
              <a:srgbClr val="000000"/>
            </a:solidFill>
            <a:miter lim="800000"/>
            <a:headEnd/>
            <a:tailEnd/>
          </a:ln>
        </p:spPr>
        <p:txBody>
          <a:bodyPr/>
          <a:lstStyle/>
          <a:p>
            <a:endParaRPr lang="ru-RU"/>
          </a:p>
        </p:txBody>
      </p:sp>
      <p:sp>
        <p:nvSpPr>
          <p:cNvPr id="25709" name="Rectangle 309"/>
          <p:cNvSpPr>
            <a:spLocks noChangeArrowheads="1"/>
          </p:cNvSpPr>
          <p:nvPr/>
        </p:nvSpPr>
        <p:spPr bwMode="auto">
          <a:xfrm>
            <a:off x="5957888" y="3741738"/>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5710" name="Rectangle 310"/>
          <p:cNvSpPr>
            <a:spLocks noChangeArrowheads="1"/>
          </p:cNvSpPr>
          <p:nvPr/>
        </p:nvSpPr>
        <p:spPr bwMode="auto">
          <a:xfrm>
            <a:off x="6092825" y="3736975"/>
            <a:ext cx="65088" cy="80963"/>
          </a:xfrm>
          <a:prstGeom prst="rect">
            <a:avLst/>
          </a:prstGeom>
          <a:solidFill>
            <a:srgbClr val="80FFFF"/>
          </a:solidFill>
          <a:ln w="0">
            <a:solidFill>
              <a:srgbClr val="000040"/>
            </a:solidFill>
            <a:miter lim="800000"/>
            <a:headEnd/>
            <a:tailEnd/>
          </a:ln>
        </p:spPr>
        <p:txBody>
          <a:bodyPr/>
          <a:lstStyle/>
          <a:p>
            <a:endParaRPr lang="ru-RU"/>
          </a:p>
        </p:txBody>
      </p:sp>
      <p:sp>
        <p:nvSpPr>
          <p:cNvPr id="25711" name="Freeform 311"/>
          <p:cNvSpPr>
            <a:spLocks/>
          </p:cNvSpPr>
          <p:nvPr/>
        </p:nvSpPr>
        <p:spPr bwMode="auto">
          <a:xfrm>
            <a:off x="6026150" y="3819525"/>
            <a:ext cx="12700" cy="14288"/>
          </a:xfrm>
          <a:custGeom>
            <a:avLst/>
            <a:gdLst>
              <a:gd name="T0" fmla="*/ 12700 w 23"/>
              <a:gd name="T1" fmla="*/ 6405 h 29"/>
              <a:gd name="T2" fmla="*/ 12700 w 23"/>
              <a:gd name="T3" fmla="*/ 5420 h 29"/>
              <a:gd name="T4" fmla="*/ 11596 w 23"/>
              <a:gd name="T5" fmla="*/ 3942 h 29"/>
              <a:gd name="T6" fmla="*/ 11596 w 23"/>
              <a:gd name="T7" fmla="*/ 2956 h 29"/>
              <a:gd name="T8" fmla="*/ 9939 w 23"/>
              <a:gd name="T9" fmla="*/ 1971 h 29"/>
              <a:gd name="T10" fmla="*/ 9387 w 23"/>
              <a:gd name="T11" fmla="*/ 985 h 29"/>
              <a:gd name="T12" fmla="*/ 8835 w 23"/>
              <a:gd name="T13" fmla="*/ 493 h 29"/>
              <a:gd name="T14" fmla="*/ 7730 w 23"/>
              <a:gd name="T15" fmla="*/ 0 h 29"/>
              <a:gd name="T16" fmla="*/ 6626 w 23"/>
              <a:gd name="T17" fmla="*/ 0 h 29"/>
              <a:gd name="T18" fmla="*/ 5522 w 23"/>
              <a:gd name="T19" fmla="*/ 0 h 29"/>
              <a:gd name="T20" fmla="*/ 4970 w 23"/>
              <a:gd name="T21" fmla="*/ 0 h 29"/>
              <a:gd name="T22" fmla="*/ 3313 w 23"/>
              <a:gd name="T23" fmla="*/ 493 h 29"/>
              <a:gd name="T24" fmla="*/ 2209 w 23"/>
              <a:gd name="T25" fmla="*/ 985 h 29"/>
              <a:gd name="T26" fmla="*/ 1657 w 23"/>
              <a:gd name="T27" fmla="*/ 1971 h 29"/>
              <a:gd name="T28" fmla="*/ 552 w 23"/>
              <a:gd name="T29" fmla="*/ 2956 h 29"/>
              <a:gd name="T30" fmla="*/ 552 w 23"/>
              <a:gd name="T31" fmla="*/ 3942 h 29"/>
              <a:gd name="T32" fmla="*/ 0 w 23"/>
              <a:gd name="T33" fmla="*/ 5420 h 29"/>
              <a:gd name="T34" fmla="*/ 0 w 23"/>
              <a:gd name="T35" fmla="*/ 6405 h 29"/>
              <a:gd name="T36" fmla="*/ 0 w 23"/>
              <a:gd name="T37" fmla="*/ 7883 h 29"/>
              <a:gd name="T38" fmla="*/ 0 w 23"/>
              <a:gd name="T39" fmla="*/ 8868 h 29"/>
              <a:gd name="T40" fmla="*/ 552 w 23"/>
              <a:gd name="T41" fmla="*/ 10839 h 29"/>
              <a:gd name="T42" fmla="*/ 552 w 23"/>
              <a:gd name="T43" fmla="*/ 11825 h 29"/>
              <a:gd name="T44" fmla="*/ 1657 w 23"/>
              <a:gd name="T45" fmla="*/ 12317 h 29"/>
              <a:gd name="T46" fmla="*/ 2209 w 23"/>
              <a:gd name="T47" fmla="*/ 13303 h 29"/>
              <a:gd name="T48" fmla="*/ 3313 w 23"/>
              <a:gd name="T49" fmla="*/ 13795 h 29"/>
              <a:gd name="T50" fmla="*/ 4970 w 23"/>
              <a:gd name="T51" fmla="*/ 14288 h 29"/>
              <a:gd name="T52" fmla="*/ 5522 w 23"/>
              <a:gd name="T53" fmla="*/ 14288 h 29"/>
              <a:gd name="T54" fmla="*/ 6626 w 23"/>
              <a:gd name="T55" fmla="*/ 14288 h 29"/>
              <a:gd name="T56" fmla="*/ 7730 w 23"/>
              <a:gd name="T57" fmla="*/ 14288 h 29"/>
              <a:gd name="T58" fmla="*/ 8835 w 23"/>
              <a:gd name="T59" fmla="*/ 13795 h 29"/>
              <a:gd name="T60" fmla="*/ 9387 w 23"/>
              <a:gd name="T61" fmla="*/ 13303 h 29"/>
              <a:gd name="T62" fmla="*/ 9939 w 23"/>
              <a:gd name="T63" fmla="*/ 12317 h 29"/>
              <a:gd name="T64" fmla="*/ 11596 w 23"/>
              <a:gd name="T65" fmla="*/ 11825 h 29"/>
              <a:gd name="T66" fmla="*/ 11596 w 23"/>
              <a:gd name="T67" fmla="*/ 10839 h 29"/>
              <a:gd name="T68" fmla="*/ 12700 w 23"/>
              <a:gd name="T69" fmla="*/ 8868 h 29"/>
              <a:gd name="T70" fmla="*/ 12700 w 23"/>
              <a:gd name="T71" fmla="*/ 7883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8"/>
                </a:lnTo>
                <a:lnTo>
                  <a:pt x="21" y="7"/>
                </a:lnTo>
                <a:lnTo>
                  <a:pt x="21" y="6"/>
                </a:lnTo>
                <a:lnTo>
                  <a:pt x="20" y="5"/>
                </a:lnTo>
                <a:lnTo>
                  <a:pt x="18" y="4"/>
                </a:lnTo>
                <a:lnTo>
                  <a:pt x="18" y="3"/>
                </a:lnTo>
                <a:lnTo>
                  <a:pt x="17" y="2"/>
                </a:lnTo>
                <a:lnTo>
                  <a:pt x="16" y="1"/>
                </a:lnTo>
                <a:lnTo>
                  <a:pt x="15" y="0"/>
                </a:lnTo>
                <a:lnTo>
                  <a:pt x="14" y="0"/>
                </a:lnTo>
                <a:lnTo>
                  <a:pt x="13" y="0"/>
                </a:lnTo>
                <a:lnTo>
                  <a:pt x="12" y="0"/>
                </a:lnTo>
                <a:lnTo>
                  <a:pt x="11" y="0"/>
                </a:lnTo>
                <a:lnTo>
                  <a:pt x="10" y="0"/>
                </a:lnTo>
                <a:lnTo>
                  <a:pt x="9" y="0"/>
                </a:lnTo>
                <a:lnTo>
                  <a:pt x="7" y="0"/>
                </a:lnTo>
                <a:lnTo>
                  <a:pt x="6" y="1"/>
                </a:lnTo>
                <a:lnTo>
                  <a:pt x="5" y="1"/>
                </a:lnTo>
                <a:lnTo>
                  <a:pt x="4" y="2"/>
                </a:lnTo>
                <a:lnTo>
                  <a:pt x="3" y="3"/>
                </a:lnTo>
                <a:lnTo>
                  <a:pt x="3" y="4"/>
                </a:lnTo>
                <a:lnTo>
                  <a:pt x="2" y="5"/>
                </a:lnTo>
                <a:lnTo>
                  <a:pt x="1" y="6"/>
                </a:lnTo>
                <a:lnTo>
                  <a:pt x="1" y="7"/>
                </a:lnTo>
                <a:lnTo>
                  <a:pt x="1" y="8"/>
                </a:lnTo>
                <a:lnTo>
                  <a:pt x="0" y="10"/>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5" y="28"/>
                </a:lnTo>
                <a:lnTo>
                  <a:pt x="6" y="28"/>
                </a:lnTo>
                <a:lnTo>
                  <a:pt x="7" y="29"/>
                </a:lnTo>
                <a:lnTo>
                  <a:pt x="9" y="29"/>
                </a:lnTo>
                <a:lnTo>
                  <a:pt x="10" y="29"/>
                </a:lnTo>
                <a:lnTo>
                  <a:pt x="11" y="29"/>
                </a:lnTo>
                <a:lnTo>
                  <a:pt x="12" y="29"/>
                </a:lnTo>
                <a:lnTo>
                  <a:pt x="13" y="29"/>
                </a:lnTo>
                <a:lnTo>
                  <a:pt x="14" y="29"/>
                </a:lnTo>
                <a:lnTo>
                  <a:pt x="15" y="29"/>
                </a:lnTo>
                <a:lnTo>
                  <a:pt x="16" y="28"/>
                </a:lnTo>
                <a:lnTo>
                  <a:pt x="17" y="27"/>
                </a:lnTo>
                <a:lnTo>
                  <a:pt x="18" y="26"/>
                </a:lnTo>
                <a:lnTo>
                  <a:pt x="18"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712" name="Line 312"/>
          <p:cNvSpPr>
            <a:spLocks noChangeShapeType="1"/>
          </p:cNvSpPr>
          <p:nvPr/>
        </p:nvSpPr>
        <p:spPr bwMode="auto">
          <a:xfrm>
            <a:off x="6124575" y="3738563"/>
            <a:ext cx="1588" cy="79375"/>
          </a:xfrm>
          <a:prstGeom prst="line">
            <a:avLst/>
          </a:prstGeom>
          <a:noFill/>
          <a:ln w="6350">
            <a:solidFill>
              <a:srgbClr val="000040"/>
            </a:solidFill>
            <a:round/>
            <a:headEnd/>
            <a:tailEnd/>
          </a:ln>
        </p:spPr>
        <p:txBody>
          <a:bodyPr/>
          <a:lstStyle/>
          <a:p>
            <a:endParaRPr lang="en-US"/>
          </a:p>
        </p:txBody>
      </p:sp>
      <p:sp>
        <p:nvSpPr>
          <p:cNvPr id="25713" name="Line 313"/>
          <p:cNvSpPr>
            <a:spLocks noChangeShapeType="1"/>
          </p:cNvSpPr>
          <p:nvPr/>
        </p:nvSpPr>
        <p:spPr bwMode="auto">
          <a:xfrm>
            <a:off x="6092825" y="3775075"/>
            <a:ext cx="61913" cy="1588"/>
          </a:xfrm>
          <a:prstGeom prst="line">
            <a:avLst/>
          </a:prstGeom>
          <a:noFill/>
          <a:ln w="6350">
            <a:solidFill>
              <a:srgbClr val="000040"/>
            </a:solidFill>
            <a:round/>
            <a:headEnd/>
            <a:tailEnd/>
          </a:ln>
        </p:spPr>
        <p:txBody>
          <a:bodyPr/>
          <a:lstStyle/>
          <a:p>
            <a:endParaRPr lang="en-US"/>
          </a:p>
        </p:txBody>
      </p:sp>
      <p:sp>
        <p:nvSpPr>
          <p:cNvPr id="25714" name="Freeform 314"/>
          <p:cNvSpPr>
            <a:spLocks/>
          </p:cNvSpPr>
          <p:nvPr/>
        </p:nvSpPr>
        <p:spPr bwMode="auto">
          <a:xfrm>
            <a:off x="5291138" y="3775075"/>
            <a:ext cx="323850" cy="339725"/>
          </a:xfrm>
          <a:custGeom>
            <a:avLst/>
            <a:gdLst>
              <a:gd name="T0" fmla="*/ 29537 w 614"/>
              <a:gd name="T1" fmla="*/ 103555 h 643"/>
              <a:gd name="T2" fmla="*/ 0 w 614"/>
              <a:gd name="T3" fmla="*/ 103555 h 643"/>
              <a:gd name="T4" fmla="*/ 161925 w 614"/>
              <a:gd name="T5" fmla="*/ 0 h 643"/>
              <a:gd name="T6" fmla="*/ 323850 w 614"/>
              <a:gd name="T7" fmla="*/ 103555 h 643"/>
              <a:gd name="T8" fmla="*/ 309609 w 614"/>
              <a:gd name="T9" fmla="*/ 103555 h 643"/>
              <a:gd name="T10" fmla="*/ 294313 w 614"/>
              <a:gd name="T11" fmla="*/ 103555 h 643"/>
              <a:gd name="T12" fmla="*/ 294313 w 614"/>
              <a:gd name="T13" fmla="*/ 324931 h 643"/>
              <a:gd name="T14" fmla="*/ 29537 w 614"/>
              <a:gd name="T15" fmla="*/ 324931 h 643"/>
              <a:gd name="T16" fmla="*/ 29537 w 614"/>
              <a:gd name="T17" fmla="*/ 103555 h 643"/>
              <a:gd name="T18" fmla="*/ 294313 w 614"/>
              <a:gd name="T19" fmla="*/ 103555 h 643"/>
              <a:gd name="T20" fmla="*/ 309609 w 614"/>
              <a:gd name="T21" fmla="*/ 103555 h 643"/>
              <a:gd name="T22" fmla="*/ 309609 w 614"/>
              <a:gd name="T23" fmla="*/ 339725 h 643"/>
              <a:gd name="T24" fmla="*/ 29537 w 614"/>
              <a:gd name="T25" fmla="*/ 339725 h 643"/>
              <a:gd name="T26" fmla="*/ 29537 w 614"/>
              <a:gd name="T27" fmla="*/ 324931 h 643"/>
              <a:gd name="T28" fmla="*/ 29537 w 614"/>
              <a:gd name="T29" fmla="*/ 10355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715" name="Rectangle 315"/>
          <p:cNvSpPr>
            <a:spLocks noChangeArrowheads="1"/>
          </p:cNvSpPr>
          <p:nvPr/>
        </p:nvSpPr>
        <p:spPr bwMode="auto">
          <a:xfrm>
            <a:off x="5321300" y="3878263"/>
            <a:ext cx="268288" cy="222250"/>
          </a:xfrm>
          <a:prstGeom prst="rect">
            <a:avLst/>
          </a:prstGeom>
          <a:solidFill>
            <a:srgbClr val="FFFF00"/>
          </a:solidFill>
          <a:ln w="0">
            <a:solidFill>
              <a:srgbClr val="000000"/>
            </a:solidFill>
            <a:miter lim="800000"/>
            <a:headEnd/>
            <a:tailEnd/>
          </a:ln>
        </p:spPr>
        <p:txBody>
          <a:bodyPr/>
          <a:lstStyle/>
          <a:p>
            <a:endParaRPr lang="ru-RU"/>
          </a:p>
        </p:txBody>
      </p:sp>
      <p:sp>
        <p:nvSpPr>
          <p:cNvPr id="25716" name="Rectangle 316"/>
          <p:cNvSpPr>
            <a:spLocks noChangeArrowheads="1"/>
          </p:cNvSpPr>
          <p:nvPr/>
        </p:nvSpPr>
        <p:spPr bwMode="auto">
          <a:xfrm>
            <a:off x="5364163" y="3932238"/>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5717" name="Rectangle 317"/>
          <p:cNvSpPr>
            <a:spLocks noChangeArrowheads="1"/>
          </p:cNvSpPr>
          <p:nvPr/>
        </p:nvSpPr>
        <p:spPr bwMode="auto">
          <a:xfrm>
            <a:off x="5499100" y="3927475"/>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5718" name="Freeform 318"/>
          <p:cNvSpPr>
            <a:spLocks/>
          </p:cNvSpPr>
          <p:nvPr/>
        </p:nvSpPr>
        <p:spPr bwMode="auto">
          <a:xfrm>
            <a:off x="5432425" y="4008438"/>
            <a:ext cx="12700" cy="15875"/>
          </a:xfrm>
          <a:custGeom>
            <a:avLst/>
            <a:gdLst>
              <a:gd name="T0" fmla="*/ 12700 w 24"/>
              <a:gd name="T1" fmla="*/ 7116 h 29"/>
              <a:gd name="T2" fmla="*/ 12700 w 24"/>
              <a:gd name="T3" fmla="*/ 6022 h 29"/>
              <a:gd name="T4" fmla="*/ 11113 w 24"/>
              <a:gd name="T5" fmla="*/ 4379 h 29"/>
              <a:gd name="T6" fmla="*/ 11113 w 24"/>
              <a:gd name="T7" fmla="*/ 3284 h 29"/>
              <a:gd name="T8" fmla="*/ 10054 w 24"/>
              <a:gd name="T9" fmla="*/ 2190 h 29"/>
              <a:gd name="T10" fmla="*/ 9525 w 24"/>
              <a:gd name="T11" fmla="*/ 1095 h 29"/>
              <a:gd name="T12" fmla="*/ 8996 w 24"/>
              <a:gd name="T13" fmla="*/ 547 h 29"/>
              <a:gd name="T14" fmla="*/ 7937 w 24"/>
              <a:gd name="T15" fmla="*/ 0 h 29"/>
              <a:gd name="T16" fmla="*/ 6879 w 24"/>
              <a:gd name="T17" fmla="*/ 0 h 29"/>
              <a:gd name="T18" fmla="*/ 5292 w 24"/>
              <a:gd name="T19" fmla="*/ 0 h 29"/>
              <a:gd name="T20" fmla="*/ 4763 w 24"/>
              <a:gd name="T21" fmla="*/ 0 h 29"/>
              <a:gd name="T22" fmla="*/ 3704 w 24"/>
              <a:gd name="T23" fmla="*/ 547 h 29"/>
              <a:gd name="T24" fmla="*/ 2646 w 24"/>
              <a:gd name="T25" fmla="*/ 1095 h 29"/>
              <a:gd name="T26" fmla="*/ 2117 w 24"/>
              <a:gd name="T27" fmla="*/ 2190 h 29"/>
              <a:gd name="T28" fmla="*/ 1058 w 24"/>
              <a:gd name="T29" fmla="*/ 3284 h 29"/>
              <a:gd name="T30" fmla="*/ 1058 w 24"/>
              <a:gd name="T31" fmla="*/ 4379 h 29"/>
              <a:gd name="T32" fmla="*/ 0 w 24"/>
              <a:gd name="T33" fmla="*/ 6022 h 29"/>
              <a:gd name="T34" fmla="*/ 0 w 24"/>
              <a:gd name="T35" fmla="*/ 7116 h 29"/>
              <a:gd name="T36" fmla="*/ 0 w 24"/>
              <a:gd name="T37" fmla="*/ 8759 h 29"/>
              <a:gd name="T38" fmla="*/ 0 w 24"/>
              <a:gd name="T39" fmla="*/ 9853 h 29"/>
              <a:gd name="T40" fmla="*/ 1058 w 24"/>
              <a:gd name="T41" fmla="*/ 11496 h 29"/>
              <a:gd name="T42" fmla="*/ 1058 w 24"/>
              <a:gd name="T43" fmla="*/ 13138 h 29"/>
              <a:gd name="T44" fmla="*/ 2117 w 24"/>
              <a:gd name="T45" fmla="*/ 13685 h 29"/>
              <a:gd name="T46" fmla="*/ 2646 w 24"/>
              <a:gd name="T47" fmla="*/ 14780 h 29"/>
              <a:gd name="T48" fmla="*/ 3704 w 24"/>
              <a:gd name="T49" fmla="*/ 15328 h 29"/>
              <a:gd name="T50" fmla="*/ 4763 w 24"/>
              <a:gd name="T51" fmla="*/ 15875 h 29"/>
              <a:gd name="T52" fmla="*/ 5292 w 24"/>
              <a:gd name="T53" fmla="*/ 15875 h 29"/>
              <a:gd name="T54" fmla="*/ 6879 w 24"/>
              <a:gd name="T55" fmla="*/ 15875 h 29"/>
              <a:gd name="T56" fmla="*/ 7937 w 24"/>
              <a:gd name="T57" fmla="*/ 15875 h 29"/>
              <a:gd name="T58" fmla="*/ 8996 w 24"/>
              <a:gd name="T59" fmla="*/ 15328 h 29"/>
              <a:gd name="T60" fmla="*/ 9525 w 24"/>
              <a:gd name="T61" fmla="*/ 14780 h 29"/>
              <a:gd name="T62" fmla="*/ 10054 w 24"/>
              <a:gd name="T63" fmla="*/ 13685 h 29"/>
              <a:gd name="T64" fmla="*/ 11113 w 24"/>
              <a:gd name="T65" fmla="*/ 13138 h 29"/>
              <a:gd name="T66" fmla="*/ 11113 w 24"/>
              <a:gd name="T67" fmla="*/ 11496 h 29"/>
              <a:gd name="T68" fmla="*/ 12700 w 24"/>
              <a:gd name="T69" fmla="*/ 9853 h 29"/>
              <a:gd name="T70" fmla="*/ 12700 w 24"/>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
              <a:gd name="T109" fmla="*/ 0 h 29"/>
              <a:gd name="T110" fmla="*/ 24 w 24"/>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 h="29">
                <a:moveTo>
                  <a:pt x="24" y="14"/>
                </a:moveTo>
                <a:lnTo>
                  <a:pt x="24" y="13"/>
                </a:lnTo>
                <a:lnTo>
                  <a:pt x="24" y="12"/>
                </a:lnTo>
                <a:lnTo>
                  <a:pt x="24" y="11"/>
                </a:lnTo>
                <a:lnTo>
                  <a:pt x="22" y="9"/>
                </a:lnTo>
                <a:lnTo>
                  <a:pt x="21" y="8"/>
                </a:lnTo>
                <a:lnTo>
                  <a:pt x="21" y="7"/>
                </a:lnTo>
                <a:lnTo>
                  <a:pt x="21" y="6"/>
                </a:lnTo>
                <a:lnTo>
                  <a:pt x="20" y="5"/>
                </a:lnTo>
                <a:lnTo>
                  <a:pt x="19" y="4"/>
                </a:lnTo>
                <a:lnTo>
                  <a:pt x="19" y="3"/>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3"/>
                </a:lnTo>
                <a:lnTo>
                  <a:pt x="4" y="4"/>
                </a:lnTo>
                <a:lnTo>
                  <a:pt x="3" y="5"/>
                </a:lnTo>
                <a:lnTo>
                  <a:pt x="2" y="6"/>
                </a:lnTo>
                <a:lnTo>
                  <a:pt x="2" y="7"/>
                </a:lnTo>
                <a:lnTo>
                  <a:pt x="2" y="8"/>
                </a:lnTo>
                <a:lnTo>
                  <a:pt x="0" y="9"/>
                </a:lnTo>
                <a:lnTo>
                  <a:pt x="0" y="11"/>
                </a:lnTo>
                <a:lnTo>
                  <a:pt x="0" y="12"/>
                </a:lnTo>
                <a:lnTo>
                  <a:pt x="0" y="13"/>
                </a:lnTo>
                <a:lnTo>
                  <a:pt x="0" y="14"/>
                </a:lnTo>
                <a:lnTo>
                  <a:pt x="0" y="16"/>
                </a:lnTo>
                <a:lnTo>
                  <a:pt x="0" y="17"/>
                </a:lnTo>
                <a:lnTo>
                  <a:pt x="0" y="18"/>
                </a:lnTo>
                <a:lnTo>
                  <a:pt x="0" y="19"/>
                </a:lnTo>
                <a:lnTo>
                  <a:pt x="2" y="21"/>
                </a:lnTo>
                <a:lnTo>
                  <a:pt x="2" y="23"/>
                </a:lnTo>
                <a:lnTo>
                  <a:pt x="2" y="24"/>
                </a:lnTo>
                <a:lnTo>
                  <a:pt x="3" y="24"/>
                </a:lnTo>
                <a:lnTo>
                  <a:pt x="4" y="25"/>
                </a:lnTo>
                <a:lnTo>
                  <a:pt x="4" y="26"/>
                </a:lnTo>
                <a:lnTo>
                  <a:pt x="5" y="27"/>
                </a:lnTo>
                <a:lnTo>
                  <a:pt x="6" y="28"/>
                </a:lnTo>
                <a:lnTo>
                  <a:pt x="7" y="28"/>
                </a:lnTo>
                <a:lnTo>
                  <a:pt x="8" y="29"/>
                </a:lnTo>
                <a:lnTo>
                  <a:pt x="9" y="29"/>
                </a:lnTo>
                <a:lnTo>
                  <a:pt x="10" y="29"/>
                </a:lnTo>
                <a:lnTo>
                  <a:pt x="11" y="29"/>
                </a:lnTo>
                <a:lnTo>
                  <a:pt x="13" y="29"/>
                </a:lnTo>
                <a:lnTo>
                  <a:pt x="14" y="29"/>
                </a:lnTo>
                <a:lnTo>
                  <a:pt x="15" y="29"/>
                </a:lnTo>
                <a:lnTo>
                  <a:pt x="16" y="29"/>
                </a:lnTo>
                <a:lnTo>
                  <a:pt x="17" y="28"/>
                </a:lnTo>
                <a:lnTo>
                  <a:pt x="18" y="27"/>
                </a:lnTo>
                <a:lnTo>
                  <a:pt x="19" y="26"/>
                </a:lnTo>
                <a:lnTo>
                  <a:pt x="19" y="25"/>
                </a:lnTo>
                <a:lnTo>
                  <a:pt x="20" y="24"/>
                </a:lnTo>
                <a:lnTo>
                  <a:pt x="21" y="24"/>
                </a:lnTo>
                <a:lnTo>
                  <a:pt x="21" y="23"/>
                </a:lnTo>
                <a:lnTo>
                  <a:pt x="21" y="21"/>
                </a:lnTo>
                <a:lnTo>
                  <a:pt x="22" y="19"/>
                </a:lnTo>
                <a:lnTo>
                  <a:pt x="24" y="18"/>
                </a:lnTo>
                <a:lnTo>
                  <a:pt x="24" y="17"/>
                </a:lnTo>
                <a:lnTo>
                  <a:pt x="24" y="16"/>
                </a:lnTo>
                <a:lnTo>
                  <a:pt x="24" y="14"/>
                </a:lnTo>
                <a:close/>
              </a:path>
            </a:pathLst>
          </a:custGeom>
          <a:solidFill>
            <a:srgbClr val="008080"/>
          </a:solidFill>
          <a:ln w="0">
            <a:solidFill>
              <a:srgbClr val="000040"/>
            </a:solidFill>
            <a:round/>
            <a:headEnd/>
            <a:tailEnd/>
          </a:ln>
        </p:spPr>
        <p:txBody>
          <a:bodyPr/>
          <a:lstStyle/>
          <a:p>
            <a:endParaRPr lang="ru-RU"/>
          </a:p>
        </p:txBody>
      </p:sp>
      <p:sp>
        <p:nvSpPr>
          <p:cNvPr id="25719" name="Line 319"/>
          <p:cNvSpPr>
            <a:spLocks noChangeShapeType="1"/>
          </p:cNvSpPr>
          <p:nvPr/>
        </p:nvSpPr>
        <p:spPr bwMode="auto">
          <a:xfrm>
            <a:off x="5530850" y="3927475"/>
            <a:ext cx="1588" cy="79375"/>
          </a:xfrm>
          <a:prstGeom prst="line">
            <a:avLst/>
          </a:prstGeom>
          <a:noFill/>
          <a:ln w="6350">
            <a:solidFill>
              <a:srgbClr val="000040"/>
            </a:solidFill>
            <a:round/>
            <a:headEnd/>
            <a:tailEnd/>
          </a:ln>
        </p:spPr>
        <p:txBody>
          <a:bodyPr/>
          <a:lstStyle/>
          <a:p>
            <a:endParaRPr lang="en-US"/>
          </a:p>
        </p:txBody>
      </p:sp>
      <p:sp>
        <p:nvSpPr>
          <p:cNvPr id="25720" name="Line 320"/>
          <p:cNvSpPr>
            <a:spLocks noChangeShapeType="1"/>
          </p:cNvSpPr>
          <p:nvPr/>
        </p:nvSpPr>
        <p:spPr bwMode="auto">
          <a:xfrm>
            <a:off x="5499100" y="3965575"/>
            <a:ext cx="61913" cy="1588"/>
          </a:xfrm>
          <a:prstGeom prst="line">
            <a:avLst/>
          </a:prstGeom>
          <a:noFill/>
          <a:ln w="6350">
            <a:solidFill>
              <a:srgbClr val="000040"/>
            </a:solidFill>
            <a:round/>
            <a:headEnd/>
            <a:tailEnd/>
          </a:ln>
        </p:spPr>
        <p:txBody>
          <a:bodyPr/>
          <a:lstStyle/>
          <a:p>
            <a:endParaRPr lang="en-US"/>
          </a:p>
        </p:txBody>
      </p:sp>
      <p:sp>
        <p:nvSpPr>
          <p:cNvPr id="25721" name="Freeform 321"/>
          <p:cNvSpPr>
            <a:spLocks/>
          </p:cNvSpPr>
          <p:nvPr/>
        </p:nvSpPr>
        <p:spPr bwMode="auto">
          <a:xfrm>
            <a:off x="5100638" y="5316538"/>
            <a:ext cx="325437" cy="339725"/>
          </a:xfrm>
          <a:custGeom>
            <a:avLst/>
            <a:gdLst>
              <a:gd name="T0" fmla="*/ 29682 w 614"/>
              <a:gd name="T1" fmla="*/ 103027 h 643"/>
              <a:gd name="T2" fmla="*/ 0 w 614"/>
              <a:gd name="T3" fmla="*/ 103027 h 643"/>
              <a:gd name="T4" fmla="*/ 162719 w 614"/>
              <a:gd name="T5" fmla="*/ 0 h 643"/>
              <a:gd name="T6" fmla="*/ 325437 w 614"/>
              <a:gd name="T7" fmla="*/ 103027 h 643"/>
              <a:gd name="T8" fmla="*/ 311126 w 614"/>
              <a:gd name="T9" fmla="*/ 103027 h 643"/>
              <a:gd name="T10" fmla="*/ 295755 w 614"/>
              <a:gd name="T11" fmla="*/ 103027 h 643"/>
              <a:gd name="T12" fmla="*/ 295755 w 614"/>
              <a:gd name="T13" fmla="*/ 324931 h 643"/>
              <a:gd name="T14" fmla="*/ 29682 w 614"/>
              <a:gd name="T15" fmla="*/ 324931 h 643"/>
              <a:gd name="T16" fmla="*/ 29682 w 614"/>
              <a:gd name="T17" fmla="*/ 103027 h 643"/>
              <a:gd name="T18" fmla="*/ 295755 w 614"/>
              <a:gd name="T19" fmla="*/ 103027 h 643"/>
              <a:gd name="T20" fmla="*/ 311126 w 614"/>
              <a:gd name="T21" fmla="*/ 103027 h 643"/>
              <a:gd name="T22" fmla="*/ 311126 w 614"/>
              <a:gd name="T23" fmla="*/ 339725 h 643"/>
              <a:gd name="T24" fmla="*/ 29682 w 614"/>
              <a:gd name="T25" fmla="*/ 339725 h 643"/>
              <a:gd name="T26" fmla="*/ 29682 w 614"/>
              <a:gd name="T27" fmla="*/ 324931 h 643"/>
              <a:gd name="T28" fmla="*/ 29682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5722" name="Rectangle 322"/>
          <p:cNvSpPr>
            <a:spLocks noChangeArrowheads="1"/>
          </p:cNvSpPr>
          <p:nvPr/>
        </p:nvSpPr>
        <p:spPr bwMode="auto">
          <a:xfrm>
            <a:off x="5130800" y="5419725"/>
            <a:ext cx="269875" cy="222250"/>
          </a:xfrm>
          <a:prstGeom prst="rect">
            <a:avLst/>
          </a:prstGeom>
          <a:solidFill>
            <a:srgbClr val="FFFF00"/>
          </a:solidFill>
          <a:ln w="0">
            <a:solidFill>
              <a:srgbClr val="000000"/>
            </a:solidFill>
            <a:miter lim="800000"/>
            <a:headEnd/>
            <a:tailEnd/>
          </a:ln>
        </p:spPr>
        <p:txBody>
          <a:bodyPr/>
          <a:lstStyle/>
          <a:p>
            <a:endParaRPr lang="ru-RU"/>
          </a:p>
        </p:txBody>
      </p:sp>
      <p:sp>
        <p:nvSpPr>
          <p:cNvPr id="25723" name="Rectangle 323"/>
          <p:cNvSpPr>
            <a:spLocks noChangeArrowheads="1"/>
          </p:cNvSpPr>
          <p:nvPr/>
        </p:nvSpPr>
        <p:spPr bwMode="auto">
          <a:xfrm>
            <a:off x="5173663" y="5472113"/>
            <a:ext cx="95250" cy="168275"/>
          </a:xfrm>
          <a:prstGeom prst="rect">
            <a:avLst/>
          </a:prstGeom>
          <a:solidFill>
            <a:srgbClr val="800000"/>
          </a:solidFill>
          <a:ln w="0">
            <a:solidFill>
              <a:srgbClr val="000040"/>
            </a:solidFill>
            <a:miter lim="800000"/>
            <a:headEnd/>
            <a:tailEnd/>
          </a:ln>
        </p:spPr>
        <p:txBody>
          <a:bodyPr/>
          <a:lstStyle/>
          <a:p>
            <a:endParaRPr lang="ru-RU"/>
          </a:p>
        </p:txBody>
      </p:sp>
      <p:sp>
        <p:nvSpPr>
          <p:cNvPr id="25724" name="Rectangle 324"/>
          <p:cNvSpPr>
            <a:spLocks noChangeArrowheads="1"/>
          </p:cNvSpPr>
          <p:nvPr/>
        </p:nvSpPr>
        <p:spPr bwMode="auto">
          <a:xfrm>
            <a:off x="5310188" y="5468938"/>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5725" name="Freeform 325"/>
          <p:cNvSpPr>
            <a:spLocks/>
          </p:cNvSpPr>
          <p:nvPr/>
        </p:nvSpPr>
        <p:spPr bwMode="auto">
          <a:xfrm>
            <a:off x="5243513" y="5549900"/>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9939 w 23"/>
              <a:gd name="T9" fmla="*/ 2646 h 30"/>
              <a:gd name="T10" fmla="*/ 9387 w 23"/>
              <a:gd name="T11" fmla="*/ 1058 h 30"/>
              <a:gd name="T12" fmla="*/ 8835 w 23"/>
              <a:gd name="T13" fmla="*/ 529 h 30"/>
              <a:gd name="T14" fmla="*/ 7730 w 23"/>
              <a:gd name="T15" fmla="*/ 0 h 30"/>
              <a:gd name="T16" fmla="*/ 6626 w 23"/>
              <a:gd name="T17" fmla="*/ 0 h 30"/>
              <a:gd name="T18" fmla="*/ 5522 w 23"/>
              <a:gd name="T19" fmla="*/ 0 h 30"/>
              <a:gd name="T20" fmla="*/ 4970 w 23"/>
              <a:gd name="T21" fmla="*/ 0 h 30"/>
              <a:gd name="T22" fmla="*/ 3313 w 23"/>
              <a:gd name="T23" fmla="*/ 529 h 30"/>
              <a:gd name="T24" fmla="*/ 2209 w 23"/>
              <a:gd name="T25" fmla="*/ 1058 h 30"/>
              <a:gd name="T26" fmla="*/ 1657 w 23"/>
              <a:gd name="T27" fmla="*/ 2646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1657 w 23"/>
              <a:gd name="T45" fmla="*/ 13229 h 30"/>
              <a:gd name="T46" fmla="*/ 2209 w 23"/>
              <a:gd name="T47" fmla="*/ 14817 h 30"/>
              <a:gd name="T48" fmla="*/ 3313 w 23"/>
              <a:gd name="T49" fmla="*/ 15346 h 30"/>
              <a:gd name="T50" fmla="*/ 4970 w 23"/>
              <a:gd name="T51" fmla="*/ 15875 h 30"/>
              <a:gd name="T52" fmla="*/ 5522 w 23"/>
              <a:gd name="T53" fmla="*/ 15875 h 30"/>
              <a:gd name="T54" fmla="*/ 6626 w 23"/>
              <a:gd name="T55" fmla="*/ 15875 h 30"/>
              <a:gd name="T56" fmla="*/ 7730 w 23"/>
              <a:gd name="T57" fmla="*/ 15875 h 30"/>
              <a:gd name="T58" fmla="*/ 8835 w 23"/>
              <a:gd name="T59" fmla="*/ 15346 h 30"/>
              <a:gd name="T60" fmla="*/ 9387 w 23"/>
              <a:gd name="T61" fmla="*/ 14817 h 30"/>
              <a:gd name="T62" fmla="*/ 9939 w 23"/>
              <a:gd name="T63" fmla="*/ 13229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8" y="5"/>
                </a:lnTo>
                <a:lnTo>
                  <a:pt x="18" y="3"/>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3"/>
                </a:lnTo>
                <a:lnTo>
                  <a:pt x="3"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7"/>
                </a:lnTo>
                <a:lnTo>
                  <a:pt x="4" y="28"/>
                </a:lnTo>
                <a:lnTo>
                  <a:pt x="5" y="29"/>
                </a:lnTo>
                <a:lnTo>
                  <a:pt x="6" y="29"/>
                </a:lnTo>
                <a:lnTo>
                  <a:pt x="8" y="30"/>
                </a:lnTo>
                <a:lnTo>
                  <a:pt x="9" y="30"/>
                </a:lnTo>
                <a:lnTo>
                  <a:pt x="10" y="30"/>
                </a:lnTo>
                <a:lnTo>
                  <a:pt x="11" y="30"/>
                </a:lnTo>
                <a:lnTo>
                  <a:pt x="12" y="30"/>
                </a:lnTo>
                <a:lnTo>
                  <a:pt x="13" y="30"/>
                </a:lnTo>
                <a:lnTo>
                  <a:pt x="14" y="30"/>
                </a:lnTo>
                <a:lnTo>
                  <a:pt x="15" y="30"/>
                </a:lnTo>
                <a:lnTo>
                  <a:pt x="16" y="29"/>
                </a:lnTo>
                <a:lnTo>
                  <a:pt x="17" y="28"/>
                </a:lnTo>
                <a:lnTo>
                  <a:pt x="18" y="27"/>
                </a:lnTo>
                <a:lnTo>
                  <a:pt x="18"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5726" name="Line 326"/>
          <p:cNvSpPr>
            <a:spLocks noChangeShapeType="1"/>
          </p:cNvSpPr>
          <p:nvPr/>
        </p:nvSpPr>
        <p:spPr bwMode="auto">
          <a:xfrm>
            <a:off x="5340350" y="5468938"/>
            <a:ext cx="1588" cy="79375"/>
          </a:xfrm>
          <a:prstGeom prst="line">
            <a:avLst/>
          </a:prstGeom>
          <a:noFill/>
          <a:ln w="6350">
            <a:solidFill>
              <a:srgbClr val="000040"/>
            </a:solidFill>
            <a:round/>
            <a:headEnd/>
            <a:tailEnd/>
          </a:ln>
        </p:spPr>
        <p:txBody>
          <a:bodyPr/>
          <a:lstStyle/>
          <a:p>
            <a:endParaRPr lang="en-US"/>
          </a:p>
        </p:txBody>
      </p:sp>
      <p:sp>
        <p:nvSpPr>
          <p:cNvPr id="25727" name="Line 327"/>
          <p:cNvSpPr>
            <a:spLocks noChangeShapeType="1"/>
          </p:cNvSpPr>
          <p:nvPr/>
        </p:nvSpPr>
        <p:spPr bwMode="auto">
          <a:xfrm>
            <a:off x="5310188" y="5507038"/>
            <a:ext cx="61912" cy="1587"/>
          </a:xfrm>
          <a:prstGeom prst="line">
            <a:avLst/>
          </a:prstGeom>
          <a:noFill/>
          <a:ln w="6350">
            <a:solidFill>
              <a:srgbClr val="000040"/>
            </a:solidFill>
            <a:round/>
            <a:headEnd/>
            <a:tailEnd/>
          </a:ln>
        </p:spPr>
        <p:txBody>
          <a:bodyPr/>
          <a:lstStyle/>
          <a:p>
            <a:endParaRPr lang="en-US"/>
          </a:p>
        </p:txBody>
      </p:sp>
      <p:sp>
        <p:nvSpPr>
          <p:cNvPr id="25728" name="Freeform 328"/>
          <p:cNvSpPr>
            <a:spLocks/>
          </p:cNvSpPr>
          <p:nvPr/>
        </p:nvSpPr>
        <p:spPr bwMode="auto">
          <a:xfrm>
            <a:off x="5380038" y="5897563"/>
            <a:ext cx="323850" cy="341312"/>
          </a:xfrm>
          <a:custGeom>
            <a:avLst/>
            <a:gdLst>
              <a:gd name="T0" fmla="*/ 29009 w 614"/>
              <a:gd name="T1" fmla="*/ 103508 h 643"/>
              <a:gd name="T2" fmla="*/ 0 w 614"/>
              <a:gd name="T3" fmla="*/ 103508 h 643"/>
              <a:gd name="T4" fmla="*/ 161925 w 614"/>
              <a:gd name="T5" fmla="*/ 0 h 643"/>
              <a:gd name="T6" fmla="*/ 323850 w 614"/>
              <a:gd name="T7" fmla="*/ 103508 h 643"/>
              <a:gd name="T8" fmla="*/ 309082 w 614"/>
              <a:gd name="T9" fmla="*/ 103508 h 643"/>
              <a:gd name="T10" fmla="*/ 294313 w 614"/>
              <a:gd name="T11" fmla="*/ 103508 h 643"/>
              <a:gd name="T12" fmla="*/ 294313 w 614"/>
              <a:gd name="T13" fmla="*/ 325918 h 643"/>
              <a:gd name="T14" fmla="*/ 29009 w 614"/>
              <a:gd name="T15" fmla="*/ 325918 h 643"/>
              <a:gd name="T16" fmla="*/ 29009 w 614"/>
              <a:gd name="T17" fmla="*/ 103508 h 643"/>
              <a:gd name="T18" fmla="*/ 294313 w 614"/>
              <a:gd name="T19" fmla="*/ 103508 h 643"/>
              <a:gd name="T20" fmla="*/ 309082 w 614"/>
              <a:gd name="T21" fmla="*/ 103508 h 643"/>
              <a:gd name="T22" fmla="*/ 309082 w 614"/>
              <a:gd name="T23" fmla="*/ 341312 h 643"/>
              <a:gd name="T24" fmla="*/ 29009 w 614"/>
              <a:gd name="T25" fmla="*/ 341312 h 643"/>
              <a:gd name="T26" fmla="*/ 29009 w 614"/>
              <a:gd name="T27" fmla="*/ 325918 h 643"/>
              <a:gd name="T28" fmla="*/ 29009 w 614"/>
              <a:gd name="T29" fmla="*/ 103508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5" y="195"/>
                </a:moveTo>
                <a:lnTo>
                  <a:pt x="0" y="195"/>
                </a:lnTo>
                <a:lnTo>
                  <a:pt x="307" y="0"/>
                </a:lnTo>
                <a:lnTo>
                  <a:pt x="614" y="195"/>
                </a:lnTo>
                <a:lnTo>
                  <a:pt x="586" y="195"/>
                </a:lnTo>
                <a:lnTo>
                  <a:pt x="558" y="195"/>
                </a:lnTo>
                <a:lnTo>
                  <a:pt x="558" y="614"/>
                </a:lnTo>
                <a:lnTo>
                  <a:pt x="55" y="614"/>
                </a:lnTo>
                <a:lnTo>
                  <a:pt x="55" y="195"/>
                </a:lnTo>
                <a:lnTo>
                  <a:pt x="558" y="195"/>
                </a:lnTo>
                <a:lnTo>
                  <a:pt x="586" y="195"/>
                </a:lnTo>
                <a:lnTo>
                  <a:pt x="586" y="643"/>
                </a:lnTo>
                <a:lnTo>
                  <a:pt x="55" y="643"/>
                </a:lnTo>
                <a:lnTo>
                  <a:pt x="55" y="614"/>
                </a:lnTo>
                <a:lnTo>
                  <a:pt x="55" y="195"/>
                </a:lnTo>
                <a:close/>
              </a:path>
            </a:pathLst>
          </a:custGeom>
          <a:solidFill>
            <a:srgbClr val="008080"/>
          </a:solidFill>
          <a:ln w="0">
            <a:solidFill>
              <a:srgbClr val="000080"/>
            </a:solidFill>
            <a:round/>
            <a:headEnd/>
            <a:tailEnd/>
          </a:ln>
        </p:spPr>
        <p:txBody>
          <a:bodyPr/>
          <a:lstStyle/>
          <a:p>
            <a:endParaRPr lang="ru-RU"/>
          </a:p>
        </p:txBody>
      </p:sp>
      <p:sp>
        <p:nvSpPr>
          <p:cNvPr id="25729" name="Rectangle 329"/>
          <p:cNvSpPr>
            <a:spLocks noChangeArrowheads="1"/>
          </p:cNvSpPr>
          <p:nvPr/>
        </p:nvSpPr>
        <p:spPr bwMode="auto">
          <a:xfrm>
            <a:off x="5410200" y="6000750"/>
            <a:ext cx="268288" cy="222250"/>
          </a:xfrm>
          <a:prstGeom prst="rect">
            <a:avLst/>
          </a:prstGeom>
          <a:solidFill>
            <a:srgbClr val="FFFF00"/>
          </a:solidFill>
          <a:ln w="0">
            <a:solidFill>
              <a:srgbClr val="000000"/>
            </a:solidFill>
            <a:miter lim="800000"/>
            <a:headEnd/>
            <a:tailEnd/>
          </a:ln>
        </p:spPr>
        <p:txBody>
          <a:bodyPr/>
          <a:lstStyle/>
          <a:p>
            <a:endParaRPr lang="ru-RU"/>
          </a:p>
        </p:txBody>
      </p:sp>
      <p:sp>
        <p:nvSpPr>
          <p:cNvPr id="25730" name="Rectangle 330"/>
          <p:cNvSpPr>
            <a:spLocks noChangeArrowheads="1"/>
          </p:cNvSpPr>
          <p:nvPr/>
        </p:nvSpPr>
        <p:spPr bwMode="auto">
          <a:xfrm>
            <a:off x="5453063" y="6054725"/>
            <a:ext cx="93662" cy="166688"/>
          </a:xfrm>
          <a:prstGeom prst="rect">
            <a:avLst/>
          </a:prstGeom>
          <a:solidFill>
            <a:srgbClr val="800000"/>
          </a:solidFill>
          <a:ln w="0">
            <a:solidFill>
              <a:srgbClr val="000040"/>
            </a:solidFill>
            <a:miter lim="800000"/>
            <a:headEnd/>
            <a:tailEnd/>
          </a:ln>
        </p:spPr>
        <p:txBody>
          <a:bodyPr/>
          <a:lstStyle/>
          <a:p>
            <a:endParaRPr lang="ru-RU"/>
          </a:p>
        </p:txBody>
      </p:sp>
      <p:sp>
        <p:nvSpPr>
          <p:cNvPr id="25731" name="Rectangle 331"/>
          <p:cNvSpPr>
            <a:spLocks noChangeArrowheads="1"/>
          </p:cNvSpPr>
          <p:nvPr/>
        </p:nvSpPr>
        <p:spPr bwMode="auto">
          <a:xfrm>
            <a:off x="5588000" y="6049963"/>
            <a:ext cx="63500" cy="80962"/>
          </a:xfrm>
          <a:prstGeom prst="rect">
            <a:avLst/>
          </a:prstGeom>
          <a:solidFill>
            <a:srgbClr val="80FFFF"/>
          </a:solidFill>
          <a:ln w="0">
            <a:solidFill>
              <a:srgbClr val="000040"/>
            </a:solidFill>
            <a:miter lim="800000"/>
            <a:headEnd/>
            <a:tailEnd/>
          </a:ln>
        </p:spPr>
        <p:txBody>
          <a:bodyPr/>
          <a:lstStyle/>
          <a:p>
            <a:endParaRPr lang="ru-RU"/>
          </a:p>
        </p:txBody>
      </p:sp>
      <p:sp>
        <p:nvSpPr>
          <p:cNvPr id="25732" name="Freeform 332"/>
          <p:cNvSpPr>
            <a:spLocks/>
          </p:cNvSpPr>
          <p:nvPr/>
        </p:nvSpPr>
        <p:spPr bwMode="auto">
          <a:xfrm>
            <a:off x="5521325" y="6130925"/>
            <a:ext cx="12700" cy="15875"/>
          </a:xfrm>
          <a:custGeom>
            <a:avLst/>
            <a:gdLst>
              <a:gd name="T0" fmla="*/ 12700 w 23"/>
              <a:gd name="T1" fmla="*/ 7116 h 29"/>
              <a:gd name="T2" fmla="*/ 12700 w 23"/>
              <a:gd name="T3" fmla="*/ 6022 h 29"/>
              <a:gd name="T4" fmla="*/ 11596 w 23"/>
              <a:gd name="T5" fmla="*/ 4927 h 29"/>
              <a:gd name="T6" fmla="*/ 11596 w 23"/>
              <a:gd name="T7" fmla="*/ 3284 h 29"/>
              <a:gd name="T8" fmla="*/ 10491 w 23"/>
              <a:gd name="T9" fmla="*/ 2190 h 29"/>
              <a:gd name="T10" fmla="*/ 9939 w 23"/>
              <a:gd name="T11" fmla="*/ 1095 h 29"/>
              <a:gd name="T12" fmla="*/ 9387 w 23"/>
              <a:gd name="T13" fmla="*/ 547 h 29"/>
              <a:gd name="T14" fmla="*/ 8283 w 23"/>
              <a:gd name="T15" fmla="*/ 0 h 29"/>
              <a:gd name="T16" fmla="*/ 6626 w 23"/>
              <a:gd name="T17" fmla="*/ 0 h 29"/>
              <a:gd name="T18" fmla="*/ 5522 w 23"/>
              <a:gd name="T19" fmla="*/ 0 h 29"/>
              <a:gd name="T20" fmla="*/ 4970 w 23"/>
              <a:gd name="T21" fmla="*/ 0 h 29"/>
              <a:gd name="T22" fmla="*/ 3865 w 23"/>
              <a:gd name="T23" fmla="*/ 547 h 29"/>
              <a:gd name="T24" fmla="*/ 2761 w 23"/>
              <a:gd name="T25" fmla="*/ 1095 h 29"/>
              <a:gd name="T26" fmla="*/ 2209 w 23"/>
              <a:gd name="T27" fmla="*/ 2190 h 29"/>
              <a:gd name="T28" fmla="*/ 552 w 23"/>
              <a:gd name="T29" fmla="*/ 3284 h 29"/>
              <a:gd name="T30" fmla="*/ 552 w 23"/>
              <a:gd name="T31" fmla="*/ 4927 h 29"/>
              <a:gd name="T32" fmla="*/ 0 w 23"/>
              <a:gd name="T33" fmla="*/ 6022 h 29"/>
              <a:gd name="T34" fmla="*/ 0 w 23"/>
              <a:gd name="T35" fmla="*/ 7116 h 29"/>
              <a:gd name="T36" fmla="*/ 0 w 23"/>
              <a:gd name="T37" fmla="*/ 8759 h 29"/>
              <a:gd name="T38" fmla="*/ 0 w 23"/>
              <a:gd name="T39" fmla="*/ 9853 h 29"/>
              <a:gd name="T40" fmla="*/ 552 w 23"/>
              <a:gd name="T41" fmla="*/ 12043 h 29"/>
              <a:gd name="T42" fmla="*/ 552 w 23"/>
              <a:gd name="T43" fmla="*/ 13138 h 29"/>
              <a:gd name="T44" fmla="*/ 2209 w 23"/>
              <a:gd name="T45" fmla="*/ 13685 h 29"/>
              <a:gd name="T46" fmla="*/ 2761 w 23"/>
              <a:gd name="T47" fmla="*/ 14780 h 29"/>
              <a:gd name="T48" fmla="*/ 3865 w 23"/>
              <a:gd name="T49" fmla="*/ 15328 h 29"/>
              <a:gd name="T50" fmla="*/ 4970 w 23"/>
              <a:gd name="T51" fmla="*/ 15875 h 29"/>
              <a:gd name="T52" fmla="*/ 5522 w 23"/>
              <a:gd name="T53" fmla="*/ 15875 h 29"/>
              <a:gd name="T54" fmla="*/ 6626 w 23"/>
              <a:gd name="T55" fmla="*/ 15875 h 29"/>
              <a:gd name="T56" fmla="*/ 8283 w 23"/>
              <a:gd name="T57" fmla="*/ 15875 h 29"/>
              <a:gd name="T58" fmla="*/ 9387 w 23"/>
              <a:gd name="T59" fmla="*/ 15328 h 29"/>
              <a:gd name="T60" fmla="*/ 9939 w 23"/>
              <a:gd name="T61" fmla="*/ 14780 h 29"/>
              <a:gd name="T62" fmla="*/ 10491 w 23"/>
              <a:gd name="T63" fmla="*/ 13685 h 29"/>
              <a:gd name="T64" fmla="*/ 11596 w 23"/>
              <a:gd name="T65" fmla="*/ 13138 h 29"/>
              <a:gd name="T66" fmla="*/ 11596 w 23"/>
              <a:gd name="T67" fmla="*/ 12043 h 29"/>
              <a:gd name="T68" fmla="*/ 12700 w 23"/>
              <a:gd name="T69" fmla="*/ 9853 h 29"/>
              <a:gd name="T70" fmla="*/ 12700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7"/>
                </a:lnTo>
                <a:lnTo>
                  <a:pt x="21" y="6"/>
                </a:lnTo>
                <a:lnTo>
                  <a:pt x="20" y="5"/>
                </a:lnTo>
                <a:lnTo>
                  <a:pt x="19" y="4"/>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4"/>
                </a:lnTo>
                <a:lnTo>
                  <a:pt x="3" y="5"/>
                </a:lnTo>
                <a:lnTo>
                  <a:pt x="1" y="6"/>
                </a:lnTo>
                <a:lnTo>
                  <a:pt x="1" y="7"/>
                </a:lnTo>
                <a:lnTo>
                  <a:pt x="1" y="9"/>
                </a:lnTo>
                <a:lnTo>
                  <a:pt x="0" y="10"/>
                </a:lnTo>
                <a:lnTo>
                  <a:pt x="0" y="11"/>
                </a:lnTo>
                <a:lnTo>
                  <a:pt x="0" y="12"/>
                </a:lnTo>
                <a:lnTo>
                  <a:pt x="0" y="13"/>
                </a:lnTo>
                <a:lnTo>
                  <a:pt x="0" y="14"/>
                </a:lnTo>
                <a:lnTo>
                  <a:pt x="0" y="16"/>
                </a:lnTo>
                <a:lnTo>
                  <a:pt x="0" y="17"/>
                </a:lnTo>
                <a:lnTo>
                  <a:pt x="0" y="18"/>
                </a:lnTo>
                <a:lnTo>
                  <a:pt x="0" y="20"/>
                </a:lnTo>
                <a:lnTo>
                  <a:pt x="1" y="22"/>
                </a:lnTo>
                <a:lnTo>
                  <a:pt x="1" y="23"/>
                </a:lnTo>
                <a:lnTo>
                  <a:pt x="1" y="24"/>
                </a:lnTo>
                <a:lnTo>
                  <a:pt x="3" y="24"/>
                </a:lnTo>
                <a:lnTo>
                  <a:pt x="4" y="25"/>
                </a:lnTo>
                <a:lnTo>
                  <a:pt x="4" y="26"/>
                </a:lnTo>
                <a:lnTo>
                  <a:pt x="5" y="27"/>
                </a:lnTo>
                <a:lnTo>
                  <a:pt x="6" y="28"/>
                </a:lnTo>
                <a:lnTo>
                  <a:pt x="7" y="28"/>
                </a:lnTo>
                <a:lnTo>
                  <a:pt x="8" y="29"/>
                </a:lnTo>
                <a:lnTo>
                  <a:pt x="9" y="29"/>
                </a:lnTo>
                <a:lnTo>
                  <a:pt x="10" y="29"/>
                </a:lnTo>
                <a:lnTo>
                  <a:pt x="11" y="29"/>
                </a:lnTo>
                <a:lnTo>
                  <a:pt x="12" y="29"/>
                </a:lnTo>
                <a:lnTo>
                  <a:pt x="13" y="29"/>
                </a:lnTo>
                <a:lnTo>
                  <a:pt x="15" y="29"/>
                </a:lnTo>
                <a:lnTo>
                  <a:pt x="16" y="29"/>
                </a:lnTo>
                <a:lnTo>
                  <a:pt x="17" y="28"/>
                </a:lnTo>
                <a:lnTo>
                  <a:pt x="18" y="27"/>
                </a:lnTo>
                <a:lnTo>
                  <a:pt x="19" y="26"/>
                </a:lnTo>
                <a:lnTo>
                  <a:pt x="19" y="25"/>
                </a:lnTo>
                <a:lnTo>
                  <a:pt x="20" y="24"/>
                </a:lnTo>
                <a:lnTo>
                  <a:pt x="21" y="24"/>
                </a:lnTo>
                <a:lnTo>
                  <a:pt x="21" y="23"/>
                </a:lnTo>
                <a:lnTo>
                  <a:pt x="21" y="22"/>
                </a:lnTo>
                <a:lnTo>
                  <a:pt x="22" y="20"/>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733" name="Line 333"/>
          <p:cNvSpPr>
            <a:spLocks noChangeShapeType="1"/>
          </p:cNvSpPr>
          <p:nvPr/>
        </p:nvSpPr>
        <p:spPr bwMode="auto">
          <a:xfrm>
            <a:off x="5619750" y="6049963"/>
            <a:ext cx="1588" cy="80962"/>
          </a:xfrm>
          <a:prstGeom prst="line">
            <a:avLst/>
          </a:prstGeom>
          <a:noFill/>
          <a:ln w="6350">
            <a:solidFill>
              <a:srgbClr val="000040"/>
            </a:solidFill>
            <a:round/>
            <a:headEnd/>
            <a:tailEnd/>
          </a:ln>
        </p:spPr>
        <p:txBody>
          <a:bodyPr/>
          <a:lstStyle/>
          <a:p>
            <a:endParaRPr lang="en-US"/>
          </a:p>
        </p:txBody>
      </p:sp>
      <p:sp>
        <p:nvSpPr>
          <p:cNvPr id="25734" name="Line 334"/>
          <p:cNvSpPr>
            <a:spLocks noChangeShapeType="1"/>
          </p:cNvSpPr>
          <p:nvPr/>
        </p:nvSpPr>
        <p:spPr bwMode="auto">
          <a:xfrm>
            <a:off x="5588000" y="6088063"/>
            <a:ext cx="61913" cy="1587"/>
          </a:xfrm>
          <a:prstGeom prst="line">
            <a:avLst/>
          </a:prstGeom>
          <a:noFill/>
          <a:ln w="6350">
            <a:solidFill>
              <a:srgbClr val="000040"/>
            </a:solidFill>
            <a:round/>
            <a:headEnd/>
            <a:tailEnd/>
          </a:ln>
        </p:spPr>
        <p:txBody>
          <a:bodyPr/>
          <a:lstStyle/>
          <a:p>
            <a:endParaRPr lang="en-US"/>
          </a:p>
        </p:txBody>
      </p:sp>
      <p:sp>
        <p:nvSpPr>
          <p:cNvPr id="25735" name="Freeform 335"/>
          <p:cNvSpPr>
            <a:spLocks/>
          </p:cNvSpPr>
          <p:nvPr/>
        </p:nvSpPr>
        <p:spPr bwMode="auto">
          <a:xfrm>
            <a:off x="5859463" y="5872163"/>
            <a:ext cx="325437" cy="339725"/>
          </a:xfrm>
          <a:custGeom>
            <a:avLst/>
            <a:gdLst>
              <a:gd name="T0" fmla="*/ 29682 w 614"/>
              <a:gd name="T1" fmla="*/ 103555 h 643"/>
              <a:gd name="T2" fmla="*/ 0 w 614"/>
              <a:gd name="T3" fmla="*/ 103555 h 643"/>
              <a:gd name="T4" fmla="*/ 162719 w 614"/>
              <a:gd name="T5" fmla="*/ 0 h 643"/>
              <a:gd name="T6" fmla="*/ 325437 w 614"/>
              <a:gd name="T7" fmla="*/ 103555 h 643"/>
              <a:gd name="T8" fmla="*/ 311126 w 614"/>
              <a:gd name="T9" fmla="*/ 103555 h 643"/>
              <a:gd name="T10" fmla="*/ 295755 w 614"/>
              <a:gd name="T11" fmla="*/ 103555 h 643"/>
              <a:gd name="T12" fmla="*/ 295755 w 614"/>
              <a:gd name="T13" fmla="*/ 324931 h 643"/>
              <a:gd name="T14" fmla="*/ 29682 w 614"/>
              <a:gd name="T15" fmla="*/ 324931 h 643"/>
              <a:gd name="T16" fmla="*/ 29682 w 614"/>
              <a:gd name="T17" fmla="*/ 103555 h 643"/>
              <a:gd name="T18" fmla="*/ 295755 w 614"/>
              <a:gd name="T19" fmla="*/ 103555 h 643"/>
              <a:gd name="T20" fmla="*/ 311126 w 614"/>
              <a:gd name="T21" fmla="*/ 103555 h 643"/>
              <a:gd name="T22" fmla="*/ 311126 w 614"/>
              <a:gd name="T23" fmla="*/ 339725 h 643"/>
              <a:gd name="T24" fmla="*/ 29682 w 614"/>
              <a:gd name="T25" fmla="*/ 339725 h 643"/>
              <a:gd name="T26" fmla="*/ 29682 w 614"/>
              <a:gd name="T27" fmla="*/ 324931 h 643"/>
              <a:gd name="T28" fmla="*/ 29682 w 614"/>
              <a:gd name="T29" fmla="*/ 10355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736" name="Rectangle 336"/>
          <p:cNvSpPr>
            <a:spLocks noChangeArrowheads="1"/>
          </p:cNvSpPr>
          <p:nvPr/>
        </p:nvSpPr>
        <p:spPr bwMode="auto">
          <a:xfrm>
            <a:off x="5889625" y="5975350"/>
            <a:ext cx="268288" cy="222250"/>
          </a:xfrm>
          <a:prstGeom prst="rect">
            <a:avLst/>
          </a:prstGeom>
          <a:solidFill>
            <a:srgbClr val="FFFF00"/>
          </a:solidFill>
          <a:ln w="0">
            <a:solidFill>
              <a:srgbClr val="000000"/>
            </a:solidFill>
            <a:miter lim="800000"/>
            <a:headEnd/>
            <a:tailEnd/>
          </a:ln>
        </p:spPr>
        <p:txBody>
          <a:bodyPr/>
          <a:lstStyle/>
          <a:p>
            <a:endParaRPr lang="ru-RU"/>
          </a:p>
        </p:txBody>
      </p:sp>
      <p:sp>
        <p:nvSpPr>
          <p:cNvPr id="25737" name="Rectangle 337"/>
          <p:cNvSpPr>
            <a:spLocks noChangeArrowheads="1"/>
          </p:cNvSpPr>
          <p:nvPr/>
        </p:nvSpPr>
        <p:spPr bwMode="auto">
          <a:xfrm>
            <a:off x="5932488" y="6029325"/>
            <a:ext cx="93662" cy="166688"/>
          </a:xfrm>
          <a:prstGeom prst="rect">
            <a:avLst/>
          </a:prstGeom>
          <a:solidFill>
            <a:srgbClr val="800000"/>
          </a:solidFill>
          <a:ln w="0">
            <a:solidFill>
              <a:srgbClr val="000040"/>
            </a:solidFill>
            <a:miter lim="800000"/>
            <a:headEnd/>
            <a:tailEnd/>
          </a:ln>
        </p:spPr>
        <p:txBody>
          <a:bodyPr/>
          <a:lstStyle/>
          <a:p>
            <a:endParaRPr lang="ru-RU"/>
          </a:p>
        </p:txBody>
      </p:sp>
      <p:sp>
        <p:nvSpPr>
          <p:cNvPr id="25738" name="Rectangle 338"/>
          <p:cNvSpPr>
            <a:spLocks noChangeArrowheads="1"/>
          </p:cNvSpPr>
          <p:nvPr/>
        </p:nvSpPr>
        <p:spPr bwMode="auto">
          <a:xfrm>
            <a:off x="6067425" y="6024563"/>
            <a:ext cx="65088" cy="79375"/>
          </a:xfrm>
          <a:prstGeom prst="rect">
            <a:avLst/>
          </a:prstGeom>
          <a:solidFill>
            <a:srgbClr val="80FFFF"/>
          </a:solidFill>
          <a:ln w="0">
            <a:solidFill>
              <a:srgbClr val="000040"/>
            </a:solidFill>
            <a:miter lim="800000"/>
            <a:headEnd/>
            <a:tailEnd/>
          </a:ln>
        </p:spPr>
        <p:txBody>
          <a:bodyPr/>
          <a:lstStyle/>
          <a:p>
            <a:endParaRPr lang="ru-RU"/>
          </a:p>
        </p:txBody>
      </p:sp>
      <p:sp>
        <p:nvSpPr>
          <p:cNvPr id="25739" name="Freeform 339"/>
          <p:cNvSpPr>
            <a:spLocks/>
          </p:cNvSpPr>
          <p:nvPr/>
        </p:nvSpPr>
        <p:spPr bwMode="auto">
          <a:xfrm>
            <a:off x="6002338" y="6105525"/>
            <a:ext cx="11112" cy="15875"/>
          </a:xfrm>
          <a:custGeom>
            <a:avLst/>
            <a:gdLst>
              <a:gd name="T0" fmla="*/ 11112 w 23"/>
              <a:gd name="T1" fmla="*/ 7408 h 30"/>
              <a:gd name="T2" fmla="*/ 11112 w 23"/>
              <a:gd name="T3" fmla="*/ 5821 h 30"/>
              <a:gd name="T4" fmla="*/ 9663 w 23"/>
              <a:gd name="T5" fmla="*/ 4763 h 30"/>
              <a:gd name="T6" fmla="*/ 9663 w 23"/>
              <a:gd name="T7" fmla="*/ 3704 h 30"/>
              <a:gd name="T8" fmla="*/ 8696 w 23"/>
              <a:gd name="T9" fmla="*/ 2646 h 30"/>
              <a:gd name="T10" fmla="*/ 8213 w 23"/>
              <a:gd name="T11" fmla="*/ 1588 h 30"/>
              <a:gd name="T12" fmla="*/ 7730 w 23"/>
              <a:gd name="T13" fmla="*/ 1058 h 30"/>
              <a:gd name="T14" fmla="*/ 6764 w 23"/>
              <a:gd name="T15" fmla="*/ 0 h 30"/>
              <a:gd name="T16" fmla="*/ 5798 w 23"/>
              <a:gd name="T17" fmla="*/ 0 h 30"/>
              <a:gd name="T18" fmla="*/ 4348 w 23"/>
              <a:gd name="T19" fmla="*/ 0 h 30"/>
              <a:gd name="T20" fmla="*/ 3865 w 23"/>
              <a:gd name="T21" fmla="*/ 0 h 30"/>
              <a:gd name="T22" fmla="*/ 2899 w 23"/>
              <a:gd name="T23" fmla="*/ 1058 h 30"/>
              <a:gd name="T24" fmla="*/ 1933 w 23"/>
              <a:gd name="T25" fmla="*/ 1588 h 30"/>
              <a:gd name="T26" fmla="*/ 1449 w 23"/>
              <a:gd name="T27" fmla="*/ 2646 h 30"/>
              <a:gd name="T28" fmla="*/ 483 w 23"/>
              <a:gd name="T29" fmla="*/ 3704 h 30"/>
              <a:gd name="T30" fmla="*/ 483 w 23"/>
              <a:gd name="T31" fmla="*/ 4763 h 30"/>
              <a:gd name="T32" fmla="*/ 0 w 23"/>
              <a:gd name="T33" fmla="*/ 5821 h 30"/>
              <a:gd name="T34" fmla="*/ 0 w 23"/>
              <a:gd name="T35" fmla="*/ 7408 h 30"/>
              <a:gd name="T36" fmla="*/ 0 w 23"/>
              <a:gd name="T37" fmla="*/ 8996 h 30"/>
              <a:gd name="T38" fmla="*/ 0 w 23"/>
              <a:gd name="T39" fmla="*/ 10054 h 30"/>
              <a:gd name="T40" fmla="*/ 483 w 23"/>
              <a:gd name="T41" fmla="*/ 11642 h 30"/>
              <a:gd name="T42" fmla="*/ 483 w 23"/>
              <a:gd name="T43" fmla="*/ 13229 h 30"/>
              <a:gd name="T44" fmla="*/ 1449 w 23"/>
              <a:gd name="T45" fmla="*/ 13758 h 30"/>
              <a:gd name="T46" fmla="*/ 1933 w 23"/>
              <a:gd name="T47" fmla="*/ 14817 h 30"/>
              <a:gd name="T48" fmla="*/ 2899 w 23"/>
              <a:gd name="T49" fmla="*/ 15346 h 30"/>
              <a:gd name="T50" fmla="*/ 3865 w 23"/>
              <a:gd name="T51" fmla="*/ 15875 h 30"/>
              <a:gd name="T52" fmla="*/ 4348 w 23"/>
              <a:gd name="T53" fmla="*/ 15875 h 30"/>
              <a:gd name="T54" fmla="*/ 5798 w 23"/>
              <a:gd name="T55" fmla="*/ 15875 h 30"/>
              <a:gd name="T56" fmla="*/ 6764 w 23"/>
              <a:gd name="T57" fmla="*/ 15875 h 30"/>
              <a:gd name="T58" fmla="*/ 7730 w 23"/>
              <a:gd name="T59" fmla="*/ 15346 h 30"/>
              <a:gd name="T60" fmla="*/ 8213 w 23"/>
              <a:gd name="T61" fmla="*/ 14817 h 30"/>
              <a:gd name="T62" fmla="*/ 8696 w 23"/>
              <a:gd name="T63" fmla="*/ 13758 h 30"/>
              <a:gd name="T64" fmla="*/ 9663 w 23"/>
              <a:gd name="T65" fmla="*/ 13229 h 30"/>
              <a:gd name="T66" fmla="*/ 9663 w 23"/>
              <a:gd name="T67" fmla="*/ 11642 h 30"/>
              <a:gd name="T68" fmla="*/ 11112 w 23"/>
              <a:gd name="T69" fmla="*/ 10054 h 30"/>
              <a:gd name="T70" fmla="*/ 11112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0" y="9"/>
                </a:lnTo>
                <a:lnTo>
                  <a:pt x="20" y="8"/>
                </a:lnTo>
                <a:lnTo>
                  <a:pt x="20" y="7"/>
                </a:lnTo>
                <a:lnTo>
                  <a:pt x="19" y="6"/>
                </a:lnTo>
                <a:lnTo>
                  <a:pt x="18" y="5"/>
                </a:lnTo>
                <a:lnTo>
                  <a:pt x="18" y="4"/>
                </a:lnTo>
                <a:lnTo>
                  <a:pt x="17" y="3"/>
                </a:lnTo>
                <a:lnTo>
                  <a:pt x="16" y="2"/>
                </a:lnTo>
                <a:lnTo>
                  <a:pt x="15" y="0"/>
                </a:lnTo>
                <a:lnTo>
                  <a:pt x="14" y="0"/>
                </a:lnTo>
                <a:lnTo>
                  <a:pt x="13" y="0"/>
                </a:lnTo>
                <a:lnTo>
                  <a:pt x="12" y="0"/>
                </a:lnTo>
                <a:lnTo>
                  <a:pt x="11" y="0"/>
                </a:lnTo>
                <a:lnTo>
                  <a:pt x="9" y="0"/>
                </a:lnTo>
                <a:lnTo>
                  <a:pt x="8" y="0"/>
                </a:lnTo>
                <a:lnTo>
                  <a:pt x="7" y="0"/>
                </a:lnTo>
                <a:lnTo>
                  <a:pt x="6" y="2"/>
                </a:lnTo>
                <a:lnTo>
                  <a:pt x="5"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5" y="29"/>
                </a:lnTo>
                <a:lnTo>
                  <a:pt x="6" y="29"/>
                </a:lnTo>
                <a:lnTo>
                  <a:pt x="7" y="30"/>
                </a:lnTo>
                <a:lnTo>
                  <a:pt x="8" y="30"/>
                </a:lnTo>
                <a:lnTo>
                  <a:pt x="9" y="30"/>
                </a:lnTo>
                <a:lnTo>
                  <a:pt x="11" y="30"/>
                </a:lnTo>
                <a:lnTo>
                  <a:pt x="12" y="30"/>
                </a:lnTo>
                <a:lnTo>
                  <a:pt x="13" y="30"/>
                </a:lnTo>
                <a:lnTo>
                  <a:pt x="14" y="30"/>
                </a:lnTo>
                <a:lnTo>
                  <a:pt x="15" y="30"/>
                </a:lnTo>
                <a:lnTo>
                  <a:pt x="16" y="29"/>
                </a:lnTo>
                <a:lnTo>
                  <a:pt x="17" y="28"/>
                </a:lnTo>
                <a:lnTo>
                  <a:pt x="18" y="27"/>
                </a:lnTo>
                <a:lnTo>
                  <a:pt x="18" y="26"/>
                </a:lnTo>
                <a:lnTo>
                  <a:pt x="19" y="25"/>
                </a:lnTo>
                <a:lnTo>
                  <a:pt x="20" y="25"/>
                </a:lnTo>
                <a:lnTo>
                  <a:pt x="20" y="24"/>
                </a:lnTo>
                <a:lnTo>
                  <a:pt x="20"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740" name="Line 340"/>
          <p:cNvSpPr>
            <a:spLocks noChangeShapeType="1"/>
          </p:cNvSpPr>
          <p:nvPr/>
        </p:nvSpPr>
        <p:spPr bwMode="auto">
          <a:xfrm>
            <a:off x="6099175" y="6024563"/>
            <a:ext cx="1588" cy="79375"/>
          </a:xfrm>
          <a:prstGeom prst="line">
            <a:avLst/>
          </a:prstGeom>
          <a:noFill/>
          <a:ln w="6350">
            <a:solidFill>
              <a:srgbClr val="000040"/>
            </a:solidFill>
            <a:round/>
            <a:headEnd/>
            <a:tailEnd/>
          </a:ln>
        </p:spPr>
        <p:txBody>
          <a:bodyPr/>
          <a:lstStyle/>
          <a:p>
            <a:endParaRPr lang="en-US"/>
          </a:p>
        </p:txBody>
      </p:sp>
      <p:sp>
        <p:nvSpPr>
          <p:cNvPr id="25741" name="Line 341"/>
          <p:cNvSpPr>
            <a:spLocks noChangeShapeType="1"/>
          </p:cNvSpPr>
          <p:nvPr/>
        </p:nvSpPr>
        <p:spPr bwMode="auto">
          <a:xfrm>
            <a:off x="6067425" y="6062663"/>
            <a:ext cx="63500" cy="1587"/>
          </a:xfrm>
          <a:prstGeom prst="line">
            <a:avLst/>
          </a:prstGeom>
          <a:noFill/>
          <a:ln w="6350">
            <a:solidFill>
              <a:srgbClr val="000040"/>
            </a:solidFill>
            <a:round/>
            <a:headEnd/>
            <a:tailEnd/>
          </a:ln>
        </p:spPr>
        <p:txBody>
          <a:bodyPr/>
          <a:lstStyle/>
          <a:p>
            <a:endParaRPr lang="en-US"/>
          </a:p>
        </p:txBody>
      </p:sp>
      <p:sp>
        <p:nvSpPr>
          <p:cNvPr id="25742" name="Freeform 342"/>
          <p:cNvSpPr>
            <a:spLocks/>
          </p:cNvSpPr>
          <p:nvPr/>
        </p:nvSpPr>
        <p:spPr bwMode="auto">
          <a:xfrm>
            <a:off x="6300788" y="5607050"/>
            <a:ext cx="325437" cy="341313"/>
          </a:xfrm>
          <a:custGeom>
            <a:avLst/>
            <a:gdLst>
              <a:gd name="T0" fmla="*/ 29682 w 614"/>
              <a:gd name="T1" fmla="*/ 103509 h 643"/>
              <a:gd name="T2" fmla="*/ 0 w 614"/>
              <a:gd name="T3" fmla="*/ 103509 h 643"/>
              <a:gd name="T4" fmla="*/ 162719 w 614"/>
              <a:gd name="T5" fmla="*/ 0 h 643"/>
              <a:gd name="T6" fmla="*/ 325437 w 614"/>
              <a:gd name="T7" fmla="*/ 103509 h 643"/>
              <a:gd name="T8" fmla="*/ 311126 w 614"/>
              <a:gd name="T9" fmla="*/ 103509 h 643"/>
              <a:gd name="T10" fmla="*/ 295755 w 614"/>
              <a:gd name="T11" fmla="*/ 103509 h 643"/>
              <a:gd name="T12" fmla="*/ 295755 w 614"/>
              <a:gd name="T13" fmla="*/ 325919 h 643"/>
              <a:gd name="T14" fmla="*/ 29682 w 614"/>
              <a:gd name="T15" fmla="*/ 325919 h 643"/>
              <a:gd name="T16" fmla="*/ 29682 w 614"/>
              <a:gd name="T17" fmla="*/ 103509 h 643"/>
              <a:gd name="T18" fmla="*/ 295755 w 614"/>
              <a:gd name="T19" fmla="*/ 103509 h 643"/>
              <a:gd name="T20" fmla="*/ 311126 w 614"/>
              <a:gd name="T21" fmla="*/ 103509 h 643"/>
              <a:gd name="T22" fmla="*/ 311126 w 614"/>
              <a:gd name="T23" fmla="*/ 341313 h 643"/>
              <a:gd name="T24" fmla="*/ 29682 w 614"/>
              <a:gd name="T25" fmla="*/ 341313 h 643"/>
              <a:gd name="T26" fmla="*/ 29682 w 614"/>
              <a:gd name="T27" fmla="*/ 325919 h 643"/>
              <a:gd name="T28" fmla="*/ 29682 w 614"/>
              <a:gd name="T29" fmla="*/ 10350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743" name="Rectangle 343"/>
          <p:cNvSpPr>
            <a:spLocks noChangeArrowheads="1"/>
          </p:cNvSpPr>
          <p:nvPr/>
        </p:nvSpPr>
        <p:spPr bwMode="auto">
          <a:xfrm>
            <a:off x="6330950" y="5710238"/>
            <a:ext cx="269875" cy="222250"/>
          </a:xfrm>
          <a:prstGeom prst="rect">
            <a:avLst/>
          </a:prstGeom>
          <a:solidFill>
            <a:srgbClr val="FFFF00"/>
          </a:solidFill>
          <a:ln w="0">
            <a:solidFill>
              <a:srgbClr val="000000"/>
            </a:solidFill>
            <a:miter lim="800000"/>
            <a:headEnd/>
            <a:tailEnd/>
          </a:ln>
        </p:spPr>
        <p:txBody>
          <a:bodyPr/>
          <a:lstStyle/>
          <a:p>
            <a:endParaRPr lang="ru-RU"/>
          </a:p>
        </p:txBody>
      </p:sp>
      <p:sp>
        <p:nvSpPr>
          <p:cNvPr id="25744" name="Rectangle 344"/>
          <p:cNvSpPr>
            <a:spLocks noChangeArrowheads="1"/>
          </p:cNvSpPr>
          <p:nvPr/>
        </p:nvSpPr>
        <p:spPr bwMode="auto">
          <a:xfrm>
            <a:off x="6373813" y="5764213"/>
            <a:ext cx="95250" cy="166687"/>
          </a:xfrm>
          <a:prstGeom prst="rect">
            <a:avLst/>
          </a:prstGeom>
          <a:solidFill>
            <a:srgbClr val="800000"/>
          </a:solidFill>
          <a:ln w="0">
            <a:solidFill>
              <a:srgbClr val="000040"/>
            </a:solidFill>
            <a:miter lim="800000"/>
            <a:headEnd/>
            <a:tailEnd/>
          </a:ln>
        </p:spPr>
        <p:txBody>
          <a:bodyPr/>
          <a:lstStyle/>
          <a:p>
            <a:endParaRPr lang="ru-RU"/>
          </a:p>
        </p:txBody>
      </p:sp>
      <p:sp>
        <p:nvSpPr>
          <p:cNvPr id="25745" name="Rectangle 345"/>
          <p:cNvSpPr>
            <a:spLocks noChangeArrowheads="1"/>
          </p:cNvSpPr>
          <p:nvPr/>
        </p:nvSpPr>
        <p:spPr bwMode="auto">
          <a:xfrm>
            <a:off x="6510338" y="5759450"/>
            <a:ext cx="63500" cy="80963"/>
          </a:xfrm>
          <a:prstGeom prst="rect">
            <a:avLst/>
          </a:prstGeom>
          <a:solidFill>
            <a:srgbClr val="80FFFF"/>
          </a:solidFill>
          <a:ln w="0">
            <a:solidFill>
              <a:srgbClr val="000040"/>
            </a:solidFill>
            <a:miter lim="800000"/>
            <a:headEnd/>
            <a:tailEnd/>
          </a:ln>
        </p:spPr>
        <p:txBody>
          <a:bodyPr/>
          <a:lstStyle/>
          <a:p>
            <a:endParaRPr lang="ru-RU"/>
          </a:p>
        </p:txBody>
      </p:sp>
      <p:sp>
        <p:nvSpPr>
          <p:cNvPr id="25746" name="Freeform 346"/>
          <p:cNvSpPr>
            <a:spLocks/>
          </p:cNvSpPr>
          <p:nvPr/>
        </p:nvSpPr>
        <p:spPr bwMode="auto">
          <a:xfrm>
            <a:off x="6443663" y="5840413"/>
            <a:ext cx="12700" cy="15875"/>
          </a:xfrm>
          <a:custGeom>
            <a:avLst/>
            <a:gdLst>
              <a:gd name="T0" fmla="*/ 12700 w 24"/>
              <a:gd name="T1" fmla="*/ 6879 h 30"/>
              <a:gd name="T2" fmla="*/ 12700 w 24"/>
              <a:gd name="T3" fmla="*/ 5821 h 30"/>
              <a:gd name="T4" fmla="*/ 11113 w 24"/>
              <a:gd name="T5" fmla="*/ 4763 h 30"/>
              <a:gd name="T6" fmla="*/ 11113 w 24"/>
              <a:gd name="T7" fmla="*/ 3704 h 30"/>
              <a:gd name="T8" fmla="*/ 10054 w 24"/>
              <a:gd name="T9" fmla="*/ 2117 h 30"/>
              <a:gd name="T10" fmla="*/ 9525 w 24"/>
              <a:gd name="T11" fmla="*/ 1058 h 30"/>
              <a:gd name="T12" fmla="*/ 8996 w 24"/>
              <a:gd name="T13" fmla="*/ 529 h 30"/>
              <a:gd name="T14" fmla="*/ 7937 w 24"/>
              <a:gd name="T15" fmla="*/ 0 h 30"/>
              <a:gd name="T16" fmla="*/ 6879 w 24"/>
              <a:gd name="T17" fmla="*/ 0 h 30"/>
              <a:gd name="T18" fmla="*/ 5292 w 24"/>
              <a:gd name="T19" fmla="*/ 0 h 30"/>
              <a:gd name="T20" fmla="*/ 4763 w 24"/>
              <a:gd name="T21" fmla="*/ 0 h 30"/>
              <a:gd name="T22" fmla="*/ 3704 w 24"/>
              <a:gd name="T23" fmla="*/ 529 h 30"/>
              <a:gd name="T24" fmla="*/ 2646 w 24"/>
              <a:gd name="T25" fmla="*/ 1058 h 30"/>
              <a:gd name="T26" fmla="*/ 2117 w 24"/>
              <a:gd name="T27" fmla="*/ 2117 h 30"/>
              <a:gd name="T28" fmla="*/ 1058 w 24"/>
              <a:gd name="T29" fmla="*/ 3704 h 30"/>
              <a:gd name="T30" fmla="*/ 1058 w 24"/>
              <a:gd name="T31" fmla="*/ 4763 h 30"/>
              <a:gd name="T32" fmla="*/ 0 w 24"/>
              <a:gd name="T33" fmla="*/ 5821 h 30"/>
              <a:gd name="T34" fmla="*/ 0 w 24"/>
              <a:gd name="T35" fmla="*/ 6879 h 30"/>
              <a:gd name="T36" fmla="*/ 0 w 24"/>
              <a:gd name="T37" fmla="*/ 8467 h 30"/>
              <a:gd name="T38" fmla="*/ 0 w 24"/>
              <a:gd name="T39" fmla="*/ 10054 h 30"/>
              <a:gd name="T40" fmla="*/ 1058 w 24"/>
              <a:gd name="T41" fmla="*/ 11642 h 30"/>
              <a:gd name="T42" fmla="*/ 1058 w 24"/>
              <a:gd name="T43" fmla="*/ 12700 h 30"/>
              <a:gd name="T44" fmla="*/ 2117 w 24"/>
              <a:gd name="T45" fmla="*/ 13229 h 30"/>
              <a:gd name="T46" fmla="*/ 2646 w 24"/>
              <a:gd name="T47" fmla="*/ 14288 h 30"/>
              <a:gd name="T48" fmla="*/ 3704 w 24"/>
              <a:gd name="T49" fmla="*/ 15346 h 30"/>
              <a:gd name="T50" fmla="*/ 4763 w 24"/>
              <a:gd name="T51" fmla="*/ 15875 h 30"/>
              <a:gd name="T52" fmla="*/ 5292 w 24"/>
              <a:gd name="T53" fmla="*/ 15875 h 30"/>
              <a:gd name="T54" fmla="*/ 6879 w 24"/>
              <a:gd name="T55" fmla="*/ 15875 h 30"/>
              <a:gd name="T56" fmla="*/ 7937 w 24"/>
              <a:gd name="T57" fmla="*/ 15875 h 30"/>
              <a:gd name="T58" fmla="*/ 8996 w 24"/>
              <a:gd name="T59" fmla="*/ 15346 h 30"/>
              <a:gd name="T60" fmla="*/ 9525 w 24"/>
              <a:gd name="T61" fmla="*/ 14288 h 30"/>
              <a:gd name="T62" fmla="*/ 10054 w 24"/>
              <a:gd name="T63" fmla="*/ 13229 h 30"/>
              <a:gd name="T64" fmla="*/ 11113 w 24"/>
              <a:gd name="T65" fmla="*/ 12700 h 30"/>
              <a:gd name="T66" fmla="*/ 11113 w 24"/>
              <a:gd name="T67" fmla="*/ 11642 h 30"/>
              <a:gd name="T68" fmla="*/ 12700 w 24"/>
              <a:gd name="T69" fmla="*/ 10054 h 30"/>
              <a:gd name="T70" fmla="*/ 12700 w 24"/>
              <a:gd name="T71" fmla="*/ 846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
              <a:gd name="T109" fmla="*/ 0 h 30"/>
              <a:gd name="T110" fmla="*/ 24 w 24"/>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 h="30">
                <a:moveTo>
                  <a:pt x="24" y="14"/>
                </a:moveTo>
                <a:lnTo>
                  <a:pt x="24" y="13"/>
                </a:lnTo>
                <a:lnTo>
                  <a:pt x="24" y="12"/>
                </a:lnTo>
                <a:lnTo>
                  <a:pt x="24" y="11"/>
                </a:lnTo>
                <a:lnTo>
                  <a:pt x="22" y="10"/>
                </a:lnTo>
                <a:lnTo>
                  <a:pt x="21" y="9"/>
                </a:lnTo>
                <a:lnTo>
                  <a:pt x="21" y="8"/>
                </a:lnTo>
                <a:lnTo>
                  <a:pt x="21" y="7"/>
                </a:lnTo>
                <a:lnTo>
                  <a:pt x="20" y="6"/>
                </a:lnTo>
                <a:lnTo>
                  <a:pt x="19" y="4"/>
                </a:lnTo>
                <a:lnTo>
                  <a:pt x="19" y="3"/>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3"/>
                </a:lnTo>
                <a:lnTo>
                  <a:pt x="4" y="4"/>
                </a:lnTo>
                <a:lnTo>
                  <a:pt x="3" y="6"/>
                </a:lnTo>
                <a:lnTo>
                  <a:pt x="2" y="7"/>
                </a:lnTo>
                <a:lnTo>
                  <a:pt x="2" y="8"/>
                </a:lnTo>
                <a:lnTo>
                  <a:pt x="2" y="9"/>
                </a:lnTo>
                <a:lnTo>
                  <a:pt x="0" y="10"/>
                </a:lnTo>
                <a:lnTo>
                  <a:pt x="0" y="11"/>
                </a:lnTo>
                <a:lnTo>
                  <a:pt x="0" y="12"/>
                </a:lnTo>
                <a:lnTo>
                  <a:pt x="0" y="13"/>
                </a:lnTo>
                <a:lnTo>
                  <a:pt x="0" y="14"/>
                </a:lnTo>
                <a:lnTo>
                  <a:pt x="0" y="16"/>
                </a:lnTo>
                <a:lnTo>
                  <a:pt x="0" y="18"/>
                </a:lnTo>
                <a:lnTo>
                  <a:pt x="0" y="19"/>
                </a:lnTo>
                <a:lnTo>
                  <a:pt x="0" y="20"/>
                </a:lnTo>
                <a:lnTo>
                  <a:pt x="2" y="22"/>
                </a:lnTo>
                <a:lnTo>
                  <a:pt x="2" y="23"/>
                </a:lnTo>
                <a:lnTo>
                  <a:pt x="2" y="24"/>
                </a:lnTo>
                <a:lnTo>
                  <a:pt x="3" y="24"/>
                </a:lnTo>
                <a:lnTo>
                  <a:pt x="4" y="25"/>
                </a:lnTo>
                <a:lnTo>
                  <a:pt x="4" y="26"/>
                </a:lnTo>
                <a:lnTo>
                  <a:pt x="5" y="27"/>
                </a:lnTo>
                <a:lnTo>
                  <a:pt x="6" y="29"/>
                </a:lnTo>
                <a:lnTo>
                  <a:pt x="7" y="29"/>
                </a:lnTo>
                <a:lnTo>
                  <a:pt x="8" y="30"/>
                </a:lnTo>
                <a:lnTo>
                  <a:pt x="9" y="30"/>
                </a:lnTo>
                <a:lnTo>
                  <a:pt x="10" y="30"/>
                </a:lnTo>
                <a:lnTo>
                  <a:pt x="11" y="30"/>
                </a:lnTo>
                <a:lnTo>
                  <a:pt x="13" y="30"/>
                </a:lnTo>
                <a:lnTo>
                  <a:pt x="14" y="30"/>
                </a:lnTo>
                <a:lnTo>
                  <a:pt x="15" y="30"/>
                </a:lnTo>
                <a:lnTo>
                  <a:pt x="16" y="30"/>
                </a:lnTo>
                <a:lnTo>
                  <a:pt x="17" y="29"/>
                </a:lnTo>
                <a:lnTo>
                  <a:pt x="18" y="27"/>
                </a:lnTo>
                <a:lnTo>
                  <a:pt x="19" y="26"/>
                </a:lnTo>
                <a:lnTo>
                  <a:pt x="19" y="25"/>
                </a:lnTo>
                <a:lnTo>
                  <a:pt x="20" y="24"/>
                </a:lnTo>
                <a:lnTo>
                  <a:pt x="21" y="24"/>
                </a:lnTo>
                <a:lnTo>
                  <a:pt x="21" y="23"/>
                </a:lnTo>
                <a:lnTo>
                  <a:pt x="21" y="22"/>
                </a:lnTo>
                <a:lnTo>
                  <a:pt x="22" y="20"/>
                </a:lnTo>
                <a:lnTo>
                  <a:pt x="24" y="19"/>
                </a:lnTo>
                <a:lnTo>
                  <a:pt x="24" y="18"/>
                </a:lnTo>
                <a:lnTo>
                  <a:pt x="24" y="16"/>
                </a:lnTo>
                <a:lnTo>
                  <a:pt x="24" y="14"/>
                </a:lnTo>
                <a:close/>
              </a:path>
            </a:pathLst>
          </a:custGeom>
          <a:solidFill>
            <a:srgbClr val="008080"/>
          </a:solidFill>
          <a:ln w="0">
            <a:solidFill>
              <a:srgbClr val="000040"/>
            </a:solidFill>
            <a:round/>
            <a:headEnd/>
            <a:tailEnd/>
          </a:ln>
        </p:spPr>
        <p:txBody>
          <a:bodyPr/>
          <a:lstStyle/>
          <a:p>
            <a:endParaRPr lang="ru-RU"/>
          </a:p>
        </p:txBody>
      </p:sp>
      <p:sp>
        <p:nvSpPr>
          <p:cNvPr id="25747" name="Line 347"/>
          <p:cNvSpPr>
            <a:spLocks noChangeShapeType="1"/>
          </p:cNvSpPr>
          <p:nvPr/>
        </p:nvSpPr>
        <p:spPr bwMode="auto">
          <a:xfrm>
            <a:off x="6540500" y="5759450"/>
            <a:ext cx="1588" cy="80963"/>
          </a:xfrm>
          <a:prstGeom prst="line">
            <a:avLst/>
          </a:prstGeom>
          <a:noFill/>
          <a:ln w="6350">
            <a:solidFill>
              <a:srgbClr val="000040"/>
            </a:solidFill>
            <a:round/>
            <a:headEnd/>
            <a:tailEnd/>
          </a:ln>
        </p:spPr>
        <p:txBody>
          <a:bodyPr/>
          <a:lstStyle/>
          <a:p>
            <a:endParaRPr lang="en-US"/>
          </a:p>
        </p:txBody>
      </p:sp>
      <p:sp>
        <p:nvSpPr>
          <p:cNvPr id="25748" name="Line 348"/>
          <p:cNvSpPr>
            <a:spLocks noChangeShapeType="1"/>
          </p:cNvSpPr>
          <p:nvPr/>
        </p:nvSpPr>
        <p:spPr bwMode="auto">
          <a:xfrm>
            <a:off x="6510338" y="5797550"/>
            <a:ext cx="61912" cy="1588"/>
          </a:xfrm>
          <a:prstGeom prst="line">
            <a:avLst/>
          </a:prstGeom>
          <a:noFill/>
          <a:ln w="6350">
            <a:solidFill>
              <a:srgbClr val="000040"/>
            </a:solidFill>
            <a:round/>
            <a:headEnd/>
            <a:tailEnd/>
          </a:ln>
        </p:spPr>
        <p:txBody>
          <a:bodyPr/>
          <a:lstStyle/>
          <a:p>
            <a:endParaRPr lang="en-US"/>
          </a:p>
        </p:txBody>
      </p:sp>
      <p:sp>
        <p:nvSpPr>
          <p:cNvPr id="25749" name="Freeform 349"/>
          <p:cNvSpPr>
            <a:spLocks/>
          </p:cNvSpPr>
          <p:nvPr/>
        </p:nvSpPr>
        <p:spPr bwMode="auto">
          <a:xfrm>
            <a:off x="5605463" y="5480050"/>
            <a:ext cx="325437" cy="341313"/>
          </a:xfrm>
          <a:custGeom>
            <a:avLst/>
            <a:gdLst>
              <a:gd name="T0" fmla="*/ 29633 w 615"/>
              <a:gd name="T1" fmla="*/ 103509 h 643"/>
              <a:gd name="T2" fmla="*/ 0 w 615"/>
              <a:gd name="T3" fmla="*/ 103509 h 643"/>
              <a:gd name="T4" fmla="*/ 162983 w 615"/>
              <a:gd name="T5" fmla="*/ 0 h 643"/>
              <a:gd name="T6" fmla="*/ 325437 w 615"/>
              <a:gd name="T7" fmla="*/ 103509 h 643"/>
              <a:gd name="T8" fmla="*/ 310620 w 615"/>
              <a:gd name="T9" fmla="*/ 103509 h 643"/>
              <a:gd name="T10" fmla="*/ 295804 w 615"/>
              <a:gd name="T11" fmla="*/ 103509 h 643"/>
              <a:gd name="T12" fmla="*/ 295804 w 615"/>
              <a:gd name="T13" fmla="*/ 325919 h 643"/>
              <a:gd name="T14" fmla="*/ 29633 w 615"/>
              <a:gd name="T15" fmla="*/ 325919 h 643"/>
              <a:gd name="T16" fmla="*/ 29633 w 615"/>
              <a:gd name="T17" fmla="*/ 103509 h 643"/>
              <a:gd name="T18" fmla="*/ 295804 w 615"/>
              <a:gd name="T19" fmla="*/ 103509 h 643"/>
              <a:gd name="T20" fmla="*/ 310620 w 615"/>
              <a:gd name="T21" fmla="*/ 103509 h 643"/>
              <a:gd name="T22" fmla="*/ 310620 w 615"/>
              <a:gd name="T23" fmla="*/ 341313 h 643"/>
              <a:gd name="T24" fmla="*/ 29633 w 615"/>
              <a:gd name="T25" fmla="*/ 341313 h 643"/>
              <a:gd name="T26" fmla="*/ 29633 w 615"/>
              <a:gd name="T27" fmla="*/ 325919 h 643"/>
              <a:gd name="T28" fmla="*/ 29633 w 615"/>
              <a:gd name="T29" fmla="*/ 10350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750" name="Rectangle 350"/>
          <p:cNvSpPr>
            <a:spLocks noChangeArrowheads="1"/>
          </p:cNvSpPr>
          <p:nvPr/>
        </p:nvSpPr>
        <p:spPr bwMode="auto">
          <a:xfrm>
            <a:off x="5635625" y="5583238"/>
            <a:ext cx="268288" cy="222250"/>
          </a:xfrm>
          <a:prstGeom prst="rect">
            <a:avLst/>
          </a:prstGeom>
          <a:solidFill>
            <a:srgbClr val="FFFF00"/>
          </a:solidFill>
          <a:ln w="0">
            <a:solidFill>
              <a:srgbClr val="000000"/>
            </a:solidFill>
            <a:miter lim="800000"/>
            <a:headEnd/>
            <a:tailEnd/>
          </a:ln>
        </p:spPr>
        <p:txBody>
          <a:bodyPr/>
          <a:lstStyle/>
          <a:p>
            <a:endParaRPr lang="ru-RU"/>
          </a:p>
        </p:txBody>
      </p:sp>
      <p:sp>
        <p:nvSpPr>
          <p:cNvPr id="25751" name="Rectangle 351"/>
          <p:cNvSpPr>
            <a:spLocks noChangeArrowheads="1"/>
          </p:cNvSpPr>
          <p:nvPr/>
        </p:nvSpPr>
        <p:spPr bwMode="auto">
          <a:xfrm>
            <a:off x="5678488" y="5637213"/>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5752" name="Rectangle 352"/>
          <p:cNvSpPr>
            <a:spLocks noChangeArrowheads="1"/>
          </p:cNvSpPr>
          <p:nvPr/>
        </p:nvSpPr>
        <p:spPr bwMode="auto">
          <a:xfrm>
            <a:off x="5813425" y="5632450"/>
            <a:ext cx="65088" cy="79375"/>
          </a:xfrm>
          <a:prstGeom prst="rect">
            <a:avLst/>
          </a:prstGeom>
          <a:solidFill>
            <a:srgbClr val="80FFFF"/>
          </a:solidFill>
          <a:ln w="0">
            <a:solidFill>
              <a:srgbClr val="000040"/>
            </a:solidFill>
            <a:miter lim="800000"/>
            <a:headEnd/>
            <a:tailEnd/>
          </a:ln>
        </p:spPr>
        <p:txBody>
          <a:bodyPr/>
          <a:lstStyle/>
          <a:p>
            <a:endParaRPr lang="ru-RU"/>
          </a:p>
        </p:txBody>
      </p:sp>
      <p:sp>
        <p:nvSpPr>
          <p:cNvPr id="25753" name="Freeform 353"/>
          <p:cNvSpPr>
            <a:spLocks/>
          </p:cNvSpPr>
          <p:nvPr/>
        </p:nvSpPr>
        <p:spPr bwMode="auto">
          <a:xfrm>
            <a:off x="5748338" y="5713413"/>
            <a:ext cx="11112" cy="15875"/>
          </a:xfrm>
          <a:custGeom>
            <a:avLst/>
            <a:gdLst>
              <a:gd name="T0" fmla="*/ 11112 w 23"/>
              <a:gd name="T1" fmla="*/ 7116 h 29"/>
              <a:gd name="T2" fmla="*/ 11112 w 23"/>
              <a:gd name="T3" fmla="*/ 6022 h 29"/>
              <a:gd name="T4" fmla="*/ 10146 w 23"/>
              <a:gd name="T5" fmla="*/ 4379 h 29"/>
              <a:gd name="T6" fmla="*/ 10146 w 23"/>
              <a:gd name="T7" fmla="*/ 3284 h 29"/>
              <a:gd name="T8" fmla="*/ 9179 w 23"/>
              <a:gd name="T9" fmla="*/ 2190 h 29"/>
              <a:gd name="T10" fmla="*/ 8696 w 23"/>
              <a:gd name="T11" fmla="*/ 1095 h 29"/>
              <a:gd name="T12" fmla="*/ 8213 w 23"/>
              <a:gd name="T13" fmla="*/ 547 h 29"/>
              <a:gd name="T14" fmla="*/ 6764 w 23"/>
              <a:gd name="T15" fmla="*/ 0 h 29"/>
              <a:gd name="T16" fmla="*/ 5798 w 23"/>
              <a:gd name="T17" fmla="*/ 0 h 29"/>
              <a:gd name="T18" fmla="*/ 4831 w 23"/>
              <a:gd name="T19" fmla="*/ 0 h 29"/>
              <a:gd name="T20" fmla="*/ 4348 w 23"/>
              <a:gd name="T21" fmla="*/ 0 h 29"/>
              <a:gd name="T22" fmla="*/ 3382 w 23"/>
              <a:gd name="T23" fmla="*/ 547 h 29"/>
              <a:gd name="T24" fmla="*/ 2416 w 23"/>
              <a:gd name="T25" fmla="*/ 1095 h 29"/>
              <a:gd name="T26" fmla="*/ 1449 w 23"/>
              <a:gd name="T27" fmla="*/ 2190 h 29"/>
              <a:gd name="T28" fmla="*/ 483 w 23"/>
              <a:gd name="T29" fmla="*/ 3284 h 29"/>
              <a:gd name="T30" fmla="*/ 483 w 23"/>
              <a:gd name="T31" fmla="*/ 4379 h 29"/>
              <a:gd name="T32" fmla="*/ 0 w 23"/>
              <a:gd name="T33" fmla="*/ 6022 h 29"/>
              <a:gd name="T34" fmla="*/ 0 w 23"/>
              <a:gd name="T35" fmla="*/ 7116 h 29"/>
              <a:gd name="T36" fmla="*/ 0 w 23"/>
              <a:gd name="T37" fmla="*/ 8759 h 29"/>
              <a:gd name="T38" fmla="*/ 0 w 23"/>
              <a:gd name="T39" fmla="*/ 9853 h 29"/>
              <a:gd name="T40" fmla="*/ 483 w 23"/>
              <a:gd name="T41" fmla="*/ 12043 h 29"/>
              <a:gd name="T42" fmla="*/ 483 w 23"/>
              <a:gd name="T43" fmla="*/ 13138 h 29"/>
              <a:gd name="T44" fmla="*/ 1449 w 23"/>
              <a:gd name="T45" fmla="*/ 13685 h 29"/>
              <a:gd name="T46" fmla="*/ 2416 w 23"/>
              <a:gd name="T47" fmla="*/ 14780 h 29"/>
              <a:gd name="T48" fmla="*/ 3382 w 23"/>
              <a:gd name="T49" fmla="*/ 15328 h 29"/>
              <a:gd name="T50" fmla="*/ 4348 w 23"/>
              <a:gd name="T51" fmla="*/ 15875 h 29"/>
              <a:gd name="T52" fmla="*/ 4831 w 23"/>
              <a:gd name="T53" fmla="*/ 15875 h 29"/>
              <a:gd name="T54" fmla="*/ 5798 w 23"/>
              <a:gd name="T55" fmla="*/ 15875 h 29"/>
              <a:gd name="T56" fmla="*/ 6764 w 23"/>
              <a:gd name="T57" fmla="*/ 15875 h 29"/>
              <a:gd name="T58" fmla="*/ 8213 w 23"/>
              <a:gd name="T59" fmla="*/ 15328 h 29"/>
              <a:gd name="T60" fmla="*/ 8696 w 23"/>
              <a:gd name="T61" fmla="*/ 14780 h 29"/>
              <a:gd name="T62" fmla="*/ 9179 w 23"/>
              <a:gd name="T63" fmla="*/ 13685 h 29"/>
              <a:gd name="T64" fmla="*/ 10146 w 23"/>
              <a:gd name="T65" fmla="*/ 13138 h 29"/>
              <a:gd name="T66" fmla="*/ 10146 w 23"/>
              <a:gd name="T67" fmla="*/ 12043 h 29"/>
              <a:gd name="T68" fmla="*/ 11112 w 23"/>
              <a:gd name="T69" fmla="*/ 9853 h 29"/>
              <a:gd name="T70" fmla="*/ 11112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8"/>
                </a:lnTo>
                <a:lnTo>
                  <a:pt x="21" y="7"/>
                </a:lnTo>
                <a:lnTo>
                  <a:pt x="21" y="6"/>
                </a:lnTo>
                <a:lnTo>
                  <a:pt x="20" y="5"/>
                </a:lnTo>
                <a:lnTo>
                  <a:pt x="19" y="4"/>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3" y="3"/>
                </a:lnTo>
                <a:lnTo>
                  <a:pt x="3" y="4"/>
                </a:lnTo>
                <a:lnTo>
                  <a:pt x="2" y="5"/>
                </a:lnTo>
                <a:lnTo>
                  <a:pt x="1" y="6"/>
                </a:lnTo>
                <a:lnTo>
                  <a:pt x="1" y="7"/>
                </a:lnTo>
                <a:lnTo>
                  <a:pt x="1" y="8"/>
                </a:lnTo>
                <a:lnTo>
                  <a:pt x="0" y="10"/>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5" y="27"/>
                </a:lnTo>
                <a:lnTo>
                  <a:pt x="6" y="28"/>
                </a:lnTo>
                <a:lnTo>
                  <a:pt x="7" y="28"/>
                </a:lnTo>
                <a:lnTo>
                  <a:pt x="8" y="29"/>
                </a:lnTo>
                <a:lnTo>
                  <a:pt x="9" y="29"/>
                </a:lnTo>
                <a:lnTo>
                  <a:pt x="10" y="29"/>
                </a:lnTo>
                <a:lnTo>
                  <a:pt x="11" y="29"/>
                </a:lnTo>
                <a:lnTo>
                  <a:pt x="12" y="29"/>
                </a:lnTo>
                <a:lnTo>
                  <a:pt x="13" y="29"/>
                </a:lnTo>
                <a:lnTo>
                  <a:pt x="14" y="29"/>
                </a:lnTo>
                <a:lnTo>
                  <a:pt x="16" y="29"/>
                </a:lnTo>
                <a:lnTo>
                  <a:pt x="17" y="28"/>
                </a:lnTo>
                <a:lnTo>
                  <a:pt x="18"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754" name="Line 354"/>
          <p:cNvSpPr>
            <a:spLocks noChangeShapeType="1"/>
          </p:cNvSpPr>
          <p:nvPr/>
        </p:nvSpPr>
        <p:spPr bwMode="auto">
          <a:xfrm>
            <a:off x="5845175" y="5632450"/>
            <a:ext cx="1588" cy="79375"/>
          </a:xfrm>
          <a:prstGeom prst="line">
            <a:avLst/>
          </a:prstGeom>
          <a:noFill/>
          <a:ln w="6350">
            <a:solidFill>
              <a:srgbClr val="000040"/>
            </a:solidFill>
            <a:round/>
            <a:headEnd/>
            <a:tailEnd/>
          </a:ln>
        </p:spPr>
        <p:txBody>
          <a:bodyPr/>
          <a:lstStyle/>
          <a:p>
            <a:endParaRPr lang="en-US"/>
          </a:p>
        </p:txBody>
      </p:sp>
      <p:sp>
        <p:nvSpPr>
          <p:cNvPr id="25755" name="Line 355"/>
          <p:cNvSpPr>
            <a:spLocks noChangeShapeType="1"/>
          </p:cNvSpPr>
          <p:nvPr/>
        </p:nvSpPr>
        <p:spPr bwMode="auto">
          <a:xfrm>
            <a:off x="5813425" y="5670550"/>
            <a:ext cx="63500" cy="1588"/>
          </a:xfrm>
          <a:prstGeom prst="line">
            <a:avLst/>
          </a:prstGeom>
          <a:noFill/>
          <a:ln w="6350">
            <a:solidFill>
              <a:srgbClr val="000040"/>
            </a:solidFill>
            <a:round/>
            <a:headEnd/>
            <a:tailEnd/>
          </a:ln>
        </p:spPr>
        <p:txBody>
          <a:bodyPr/>
          <a:lstStyle/>
          <a:p>
            <a:endParaRPr lang="en-US"/>
          </a:p>
        </p:txBody>
      </p:sp>
      <p:sp>
        <p:nvSpPr>
          <p:cNvPr id="25756" name="Freeform 356"/>
          <p:cNvSpPr>
            <a:spLocks/>
          </p:cNvSpPr>
          <p:nvPr/>
        </p:nvSpPr>
        <p:spPr bwMode="auto">
          <a:xfrm>
            <a:off x="1752600" y="5922963"/>
            <a:ext cx="323850" cy="339725"/>
          </a:xfrm>
          <a:custGeom>
            <a:avLst/>
            <a:gdLst>
              <a:gd name="T0" fmla="*/ 29537 w 614"/>
              <a:gd name="T1" fmla="*/ 103027 h 643"/>
              <a:gd name="T2" fmla="*/ 0 w 614"/>
              <a:gd name="T3" fmla="*/ 103027 h 643"/>
              <a:gd name="T4" fmla="*/ 161925 w 614"/>
              <a:gd name="T5" fmla="*/ 0 h 643"/>
              <a:gd name="T6" fmla="*/ 323850 w 614"/>
              <a:gd name="T7" fmla="*/ 103027 h 643"/>
              <a:gd name="T8" fmla="*/ 309609 w 614"/>
              <a:gd name="T9" fmla="*/ 103027 h 643"/>
              <a:gd name="T10" fmla="*/ 294313 w 614"/>
              <a:gd name="T11" fmla="*/ 103027 h 643"/>
              <a:gd name="T12" fmla="*/ 294313 w 614"/>
              <a:gd name="T13" fmla="*/ 324403 h 643"/>
              <a:gd name="T14" fmla="*/ 29537 w 614"/>
              <a:gd name="T15" fmla="*/ 324403 h 643"/>
              <a:gd name="T16" fmla="*/ 29537 w 614"/>
              <a:gd name="T17" fmla="*/ 103027 h 643"/>
              <a:gd name="T18" fmla="*/ 294313 w 614"/>
              <a:gd name="T19" fmla="*/ 103027 h 643"/>
              <a:gd name="T20" fmla="*/ 309609 w 614"/>
              <a:gd name="T21" fmla="*/ 103027 h 643"/>
              <a:gd name="T22" fmla="*/ 309609 w 614"/>
              <a:gd name="T23" fmla="*/ 339725 h 643"/>
              <a:gd name="T24" fmla="*/ 29537 w 614"/>
              <a:gd name="T25" fmla="*/ 339725 h 643"/>
              <a:gd name="T26" fmla="*/ 29537 w 614"/>
              <a:gd name="T27" fmla="*/ 324403 h 643"/>
              <a:gd name="T28" fmla="*/ 29537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757" name="Rectangle 357"/>
          <p:cNvSpPr>
            <a:spLocks noChangeArrowheads="1"/>
          </p:cNvSpPr>
          <p:nvPr/>
        </p:nvSpPr>
        <p:spPr bwMode="auto">
          <a:xfrm>
            <a:off x="1782763" y="6026150"/>
            <a:ext cx="268287" cy="220663"/>
          </a:xfrm>
          <a:prstGeom prst="rect">
            <a:avLst/>
          </a:prstGeom>
          <a:solidFill>
            <a:srgbClr val="FFFF00"/>
          </a:solidFill>
          <a:ln w="0">
            <a:solidFill>
              <a:srgbClr val="000000"/>
            </a:solidFill>
            <a:miter lim="800000"/>
            <a:headEnd/>
            <a:tailEnd/>
          </a:ln>
        </p:spPr>
        <p:txBody>
          <a:bodyPr/>
          <a:lstStyle/>
          <a:p>
            <a:endParaRPr lang="ru-RU"/>
          </a:p>
        </p:txBody>
      </p:sp>
      <p:sp>
        <p:nvSpPr>
          <p:cNvPr id="25758" name="Rectangle 358"/>
          <p:cNvSpPr>
            <a:spLocks noChangeArrowheads="1"/>
          </p:cNvSpPr>
          <p:nvPr/>
        </p:nvSpPr>
        <p:spPr bwMode="auto">
          <a:xfrm>
            <a:off x="1825625" y="6078538"/>
            <a:ext cx="93663" cy="168275"/>
          </a:xfrm>
          <a:prstGeom prst="rect">
            <a:avLst/>
          </a:prstGeom>
          <a:solidFill>
            <a:srgbClr val="800000"/>
          </a:solidFill>
          <a:ln w="0">
            <a:solidFill>
              <a:srgbClr val="000040"/>
            </a:solidFill>
            <a:miter lim="800000"/>
            <a:headEnd/>
            <a:tailEnd/>
          </a:ln>
        </p:spPr>
        <p:txBody>
          <a:bodyPr/>
          <a:lstStyle/>
          <a:p>
            <a:endParaRPr lang="ru-RU"/>
          </a:p>
        </p:txBody>
      </p:sp>
      <p:sp>
        <p:nvSpPr>
          <p:cNvPr id="25759" name="Rectangle 359"/>
          <p:cNvSpPr>
            <a:spLocks noChangeArrowheads="1"/>
          </p:cNvSpPr>
          <p:nvPr/>
        </p:nvSpPr>
        <p:spPr bwMode="auto">
          <a:xfrm>
            <a:off x="1960563" y="6075363"/>
            <a:ext cx="65087" cy="79375"/>
          </a:xfrm>
          <a:prstGeom prst="rect">
            <a:avLst/>
          </a:prstGeom>
          <a:solidFill>
            <a:srgbClr val="80FFFF"/>
          </a:solidFill>
          <a:ln w="0">
            <a:solidFill>
              <a:srgbClr val="000040"/>
            </a:solidFill>
            <a:miter lim="800000"/>
            <a:headEnd/>
            <a:tailEnd/>
          </a:ln>
        </p:spPr>
        <p:txBody>
          <a:bodyPr/>
          <a:lstStyle/>
          <a:p>
            <a:endParaRPr lang="ru-RU"/>
          </a:p>
        </p:txBody>
      </p:sp>
      <p:sp>
        <p:nvSpPr>
          <p:cNvPr id="25760" name="Freeform 360"/>
          <p:cNvSpPr>
            <a:spLocks/>
          </p:cNvSpPr>
          <p:nvPr/>
        </p:nvSpPr>
        <p:spPr bwMode="auto">
          <a:xfrm>
            <a:off x="1893888" y="6156325"/>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9939 w 23"/>
              <a:gd name="T9" fmla="*/ 2117 h 30"/>
              <a:gd name="T10" fmla="*/ 9387 w 23"/>
              <a:gd name="T11" fmla="*/ 1058 h 30"/>
              <a:gd name="T12" fmla="*/ 8835 w 23"/>
              <a:gd name="T13" fmla="*/ 529 h 30"/>
              <a:gd name="T14" fmla="*/ 7730 w 23"/>
              <a:gd name="T15" fmla="*/ 0 h 30"/>
              <a:gd name="T16" fmla="*/ 6626 w 23"/>
              <a:gd name="T17" fmla="*/ 0 h 30"/>
              <a:gd name="T18" fmla="*/ 5522 w 23"/>
              <a:gd name="T19" fmla="*/ 0 h 30"/>
              <a:gd name="T20" fmla="*/ 4970 w 23"/>
              <a:gd name="T21" fmla="*/ 0 h 30"/>
              <a:gd name="T22" fmla="*/ 3313 w 23"/>
              <a:gd name="T23" fmla="*/ 529 h 30"/>
              <a:gd name="T24" fmla="*/ 2209 w 23"/>
              <a:gd name="T25" fmla="*/ 1058 h 30"/>
              <a:gd name="T26" fmla="*/ 1657 w 23"/>
              <a:gd name="T27" fmla="*/ 2117 h 30"/>
              <a:gd name="T28" fmla="*/ 552 w 23"/>
              <a:gd name="T29" fmla="*/ 3704 h 30"/>
              <a:gd name="T30" fmla="*/ 552 w 23"/>
              <a:gd name="T31" fmla="*/ 4763 h 30"/>
              <a:gd name="T32" fmla="*/ 0 w 23"/>
              <a:gd name="T33" fmla="*/ 5821 h 30"/>
              <a:gd name="T34" fmla="*/ 0 w 23"/>
              <a:gd name="T35" fmla="*/ 6879 h 30"/>
              <a:gd name="T36" fmla="*/ 0 w 23"/>
              <a:gd name="T37" fmla="*/ 8467 h 30"/>
              <a:gd name="T38" fmla="*/ 0 w 23"/>
              <a:gd name="T39" fmla="*/ 10054 h 30"/>
              <a:gd name="T40" fmla="*/ 552 w 23"/>
              <a:gd name="T41" fmla="*/ 11642 h 30"/>
              <a:gd name="T42" fmla="*/ 552 w 23"/>
              <a:gd name="T43" fmla="*/ 12700 h 30"/>
              <a:gd name="T44" fmla="*/ 1657 w 23"/>
              <a:gd name="T45" fmla="*/ 13229 h 30"/>
              <a:gd name="T46" fmla="*/ 2209 w 23"/>
              <a:gd name="T47" fmla="*/ 14288 h 30"/>
              <a:gd name="T48" fmla="*/ 3313 w 23"/>
              <a:gd name="T49" fmla="*/ 14817 h 30"/>
              <a:gd name="T50" fmla="*/ 4970 w 23"/>
              <a:gd name="T51" fmla="*/ 15875 h 30"/>
              <a:gd name="T52" fmla="*/ 5522 w 23"/>
              <a:gd name="T53" fmla="*/ 15875 h 30"/>
              <a:gd name="T54" fmla="*/ 6626 w 23"/>
              <a:gd name="T55" fmla="*/ 15875 h 30"/>
              <a:gd name="T56" fmla="*/ 7730 w 23"/>
              <a:gd name="T57" fmla="*/ 15875 h 30"/>
              <a:gd name="T58" fmla="*/ 8835 w 23"/>
              <a:gd name="T59" fmla="*/ 14817 h 30"/>
              <a:gd name="T60" fmla="*/ 9387 w 23"/>
              <a:gd name="T61" fmla="*/ 14288 h 30"/>
              <a:gd name="T62" fmla="*/ 9939 w 23"/>
              <a:gd name="T63" fmla="*/ 13229 h 30"/>
              <a:gd name="T64" fmla="*/ 11596 w 23"/>
              <a:gd name="T65" fmla="*/ 12700 h 30"/>
              <a:gd name="T66" fmla="*/ 11596 w 23"/>
              <a:gd name="T67" fmla="*/ 11642 h 30"/>
              <a:gd name="T68" fmla="*/ 12700 w 23"/>
              <a:gd name="T69" fmla="*/ 10054 h 30"/>
              <a:gd name="T70" fmla="*/ 12700 w 23"/>
              <a:gd name="T71" fmla="*/ 846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8" y="4"/>
                </a:lnTo>
                <a:lnTo>
                  <a:pt x="18" y="3"/>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3"/>
                </a:lnTo>
                <a:lnTo>
                  <a:pt x="3" y="4"/>
                </a:lnTo>
                <a:lnTo>
                  <a:pt x="2" y="5"/>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3" y="25"/>
                </a:lnTo>
                <a:lnTo>
                  <a:pt x="3" y="26"/>
                </a:lnTo>
                <a:lnTo>
                  <a:pt x="4" y="27"/>
                </a:lnTo>
                <a:lnTo>
                  <a:pt x="5" y="28"/>
                </a:lnTo>
                <a:lnTo>
                  <a:pt x="6" y="28"/>
                </a:lnTo>
                <a:lnTo>
                  <a:pt x="8" y="30"/>
                </a:lnTo>
                <a:lnTo>
                  <a:pt x="9" y="30"/>
                </a:lnTo>
                <a:lnTo>
                  <a:pt x="10" y="30"/>
                </a:lnTo>
                <a:lnTo>
                  <a:pt x="11" y="30"/>
                </a:lnTo>
                <a:lnTo>
                  <a:pt x="12" y="30"/>
                </a:lnTo>
                <a:lnTo>
                  <a:pt x="13" y="30"/>
                </a:lnTo>
                <a:lnTo>
                  <a:pt x="14" y="30"/>
                </a:lnTo>
                <a:lnTo>
                  <a:pt x="15" y="30"/>
                </a:lnTo>
                <a:lnTo>
                  <a:pt x="16" y="28"/>
                </a:lnTo>
                <a:lnTo>
                  <a:pt x="17" y="27"/>
                </a:lnTo>
                <a:lnTo>
                  <a:pt x="18" y="26"/>
                </a:lnTo>
                <a:lnTo>
                  <a:pt x="18"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761" name="Line 361"/>
          <p:cNvSpPr>
            <a:spLocks noChangeShapeType="1"/>
          </p:cNvSpPr>
          <p:nvPr/>
        </p:nvSpPr>
        <p:spPr bwMode="auto">
          <a:xfrm>
            <a:off x="1992313" y="6075363"/>
            <a:ext cx="1587" cy="79375"/>
          </a:xfrm>
          <a:prstGeom prst="line">
            <a:avLst/>
          </a:prstGeom>
          <a:noFill/>
          <a:ln w="6350">
            <a:solidFill>
              <a:srgbClr val="000040"/>
            </a:solidFill>
            <a:round/>
            <a:headEnd/>
            <a:tailEnd/>
          </a:ln>
        </p:spPr>
        <p:txBody>
          <a:bodyPr/>
          <a:lstStyle/>
          <a:p>
            <a:endParaRPr lang="en-US"/>
          </a:p>
        </p:txBody>
      </p:sp>
      <p:sp>
        <p:nvSpPr>
          <p:cNvPr id="25762" name="Line 362"/>
          <p:cNvSpPr>
            <a:spLocks noChangeShapeType="1"/>
          </p:cNvSpPr>
          <p:nvPr/>
        </p:nvSpPr>
        <p:spPr bwMode="auto">
          <a:xfrm>
            <a:off x="1960563" y="6113463"/>
            <a:ext cx="61912" cy="1587"/>
          </a:xfrm>
          <a:prstGeom prst="line">
            <a:avLst/>
          </a:prstGeom>
          <a:noFill/>
          <a:ln w="6350">
            <a:solidFill>
              <a:srgbClr val="000040"/>
            </a:solidFill>
            <a:round/>
            <a:headEnd/>
            <a:tailEnd/>
          </a:ln>
        </p:spPr>
        <p:txBody>
          <a:bodyPr/>
          <a:lstStyle/>
          <a:p>
            <a:endParaRPr lang="en-US"/>
          </a:p>
        </p:txBody>
      </p:sp>
      <p:sp>
        <p:nvSpPr>
          <p:cNvPr id="25763" name="Freeform 363"/>
          <p:cNvSpPr>
            <a:spLocks/>
          </p:cNvSpPr>
          <p:nvPr/>
        </p:nvSpPr>
        <p:spPr bwMode="auto">
          <a:xfrm>
            <a:off x="2081213" y="5329238"/>
            <a:ext cx="323850" cy="339725"/>
          </a:xfrm>
          <a:custGeom>
            <a:avLst/>
            <a:gdLst>
              <a:gd name="T0" fmla="*/ 29537 w 614"/>
              <a:gd name="T1" fmla="*/ 103027 h 643"/>
              <a:gd name="T2" fmla="*/ 0 w 614"/>
              <a:gd name="T3" fmla="*/ 103027 h 643"/>
              <a:gd name="T4" fmla="*/ 161925 w 614"/>
              <a:gd name="T5" fmla="*/ 0 h 643"/>
              <a:gd name="T6" fmla="*/ 323850 w 614"/>
              <a:gd name="T7" fmla="*/ 103027 h 643"/>
              <a:gd name="T8" fmla="*/ 309609 w 614"/>
              <a:gd name="T9" fmla="*/ 103027 h 643"/>
              <a:gd name="T10" fmla="*/ 294313 w 614"/>
              <a:gd name="T11" fmla="*/ 103027 h 643"/>
              <a:gd name="T12" fmla="*/ 294313 w 614"/>
              <a:gd name="T13" fmla="*/ 324931 h 643"/>
              <a:gd name="T14" fmla="*/ 29537 w 614"/>
              <a:gd name="T15" fmla="*/ 324931 h 643"/>
              <a:gd name="T16" fmla="*/ 29537 w 614"/>
              <a:gd name="T17" fmla="*/ 103027 h 643"/>
              <a:gd name="T18" fmla="*/ 294313 w 614"/>
              <a:gd name="T19" fmla="*/ 103027 h 643"/>
              <a:gd name="T20" fmla="*/ 309609 w 614"/>
              <a:gd name="T21" fmla="*/ 103027 h 643"/>
              <a:gd name="T22" fmla="*/ 309609 w 614"/>
              <a:gd name="T23" fmla="*/ 339725 h 643"/>
              <a:gd name="T24" fmla="*/ 29537 w 614"/>
              <a:gd name="T25" fmla="*/ 339725 h 643"/>
              <a:gd name="T26" fmla="*/ 29537 w 614"/>
              <a:gd name="T27" fmla="*/ 324931 h 643"/>
              <a:gd name="T28" fmla="*/ 29537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5764" name="Rectangle 364"/>
          <p:cNvSpPr>
            <a:spLocks noChangeArrowheads="1"/>
          </p:cNvSpPr>
          <p:nvPr/>
        </p:nvSpPr>
        <p:spPr bwMode="auto">
          <a:xfrm>
            <a:off x="2111375" y="5432425"/>
            <a:ext cx="268288" cy="220663"/>
          </a:xfrm>
          <a:prstGeom prst="rect">
            <a:avLst/>
          </a:prstGeom>
          <a:solidFill>
            <a:srgbClr val="FFFF00"/>
          </a:solidFill>
          <a:ln w="0">
            <a:solidFill>
              <a:srgbClr val="000000"/>
            </a:solidFill>
            <a:miter lim="800000"/>
            <a:headEnd/>
            <a:tailEnd/>
          </a:ln>
        </p:spPr>
        <p:txBody>
          <a:bodyPr/>
          <a:lstStyle/>
          <a:p>
            <a:endParaRPr lang="ru-RU"/>
          </a:p>
        </p:txBody>
      </p:sp>
      <p:sp>
        <p:nvSpPr>
          <p:cNvPr id="25765" name="Rectangle 365"/>
          <p:cNvSpPr>
            <a:spLocks noChangeArrowheads="1"/>
          </p:cNvSpPr>
          <p:nvPr/>
        </p:nvSpPr>
        <p:spPr bwMode="auto">
          <a:xfrm>
            <a:off x="2154238" y="5484813"/>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5766" name="Rectangle 366"/>
          <p:cNvSpPr>
            <a:spLocks noChangeArrowheads="1"/>
          </p:cNvSpPr>
          <p:nvPr/>
        </p:nvSpPr>
        <p:spPr bwMode="auto">
          <a:xfrm>
            <a:off x="2289175" y="5481638"/>
            <a:ext cx="65088" cy="79375"/>
          </a:xfrm>
          <a:prstGeom prst="rect">
            <a:avLst/>
          </a:prstGeom>
          <a:solidFill>
            <a:srgbClr val="80FFFF"/>
          </a:solidFill>
          <a:ln w="0">
            <a:solidFill>
              <a:srgbClr val="000040"/>
            </a:solidFill>
            <a:miter lim="800000"/>
            <a:headEnd/>
            <a:tailEnd/>
          </a:ln>
        </p:spPr>
        <p:txBody>
          <a:bodyPr/>
          <a:lstStyle/>
          <a:p>
            <a:endParaRPr lang="ru-RU"/>
          </a:p>
        </p:txBody>
      </p:sp>
      <p:sp>
        <p:nvSpPr>
          <p:cNvPr id="25767" name="Freeform 367"/>
          <p:cNvSpPr>
            <a:spLocks/>
          </p:cNvSpPr>
          <p:nvPr/>
        </p:nvSpPr>
        <p:spPr bwMode="auto">
          <a:xfrm>
            <a:off x="2222500" y="5562600"/>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9939 w 23"/>
              <a:gd name="T9" fmla="*/ 2646 h 30"/>
              <a:gd name="T10" fmla="*/ 9387 w 23"/>
              <a:gd name="T11" fmla="*/ 1058 h 30"/>
              <a:gd name="T12" fmla="*/ 8835 w 23"/>
              <a:gd name="T13" fmla="*/ 529 h 30"/>
              <a:gd name="T14" fmla="*/ 7730 w 23"/>
              <a:gd name="T15" fmla="*/ 0 h 30"/>
              <a:gd name="T16" fmla="*/ 6626 w 23"/>
              <a:gd name="T17" fmla="*/ 0 h 30"/>
              <a:gd name="T18" fmla="*/ 5522 w 23"/>
              <a:gd name="T19" fmla="*/ 0 h 30"/>
              <a:gd name="T20" fmla="*/ 4970 w 23"/>
              <a:gd name="T21" fmla="*/ 0 h 30"/>
              <a:gd name="T22" fmla="*/ 3313 w 23"/>
              <a:gd name="T23" fmla="*/ 529 h 30"/>
              <a:gd name="T24" fmla="*/ 2209 w 23"/>
              <a:gd name="T25" fmla="*/ 1058 h 30"/>
              <a:gd name="T26" fmla="*/ 1657 w 23"/>
              <a:gd name="T27" fmla="*/ 2646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1657 w 23"/>
              <a:gd name="T45" fmla="*/ 13229 h 30"/>
              <a:gd name="T46" fmla="*/ 2209 w 23"/>
              <a:gd name="T47" fmla="*/ 14817 h 30"/>
              <a:gd name="T48" fmla="*/ 3313 w 23"/>
              <a:gd name="T49" fmla="*/ 15346 h 30"/>
              <a:gd name="T50" fmla="*/ 4970 w 23"/>
              <a:gd name="T51" fmla="*/ 15875 h 30"/>
              <a:gd name="T52" fmla="*/ 5522 w 23"/>
              <a:gd name="T53" fmla="*/ 15875 h 30"/>
              <a:gd name="T54" fmla="*/ 6626 w 23"/>
              <a:gd name="T55" fmla="*/ 15875 h 30"/>
              <a:gd name="T56" fmla="*/ 7730 w 23"/>
              <a:gd name="T57" fmla="*/ 15875 h 30"/>
              <a:gd name="T58" fmla="*/ 8835 w 23"/>
              <a:gd name="T59" fmla="*/ 15346 h 30"/>
              <a:gd name="T60" fmla="*/ 9387 w 23"/>
              <a:gd name="T61" fmla="*/ 14817 h 30"/>
              <a:gd name="T62" fmla="*/ 9939 w 23"/>
              <a:gd name="T63" fmla="*/ 13229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3"/>
                </a:lnTo>
                <a:lnTo>
                  <a:pt x="23" y="12"/>
                </a:lnTo>
                <a:lnTo>
                  <a:pt x="23" y="11"/>
                </a:lnTo>
                <a:lnTo>
                  <a:pt x="22" y="10"/>
                </a:lnTo>
                <a:lnTo>
                  <a:pt x="21" y="9"/>
                </a:lnTo>
                <a:lnTo>
                  <a:pt x="21" y="8"/>
                </a:lnTo>
                <a:lnTo>
                  <a:pt x="21" y="7"/>
                </a:lnTo>
                <a:lnTo>
                  <a:pt x="20" y="6"/>
                </a:lnTo>
                <a:lnTo>
                  <a:pt x="18" y="5"/>
                </a:lnTo>
                <a:lnTo>
                  <a:pt x="18" y="4"/>
                </a:lnTo>
                <a:lnTo>
                  <a:pt x="17" y="2"/>
                </a:lnTo>
                <a:lnTo>
                  <a:pt x="16" y="1"/>
                </a:lnTo>
                <a:lnTo>
                  <a:pt x="15" y="0"/>
                </a:lnTo>
                <a:lnTo>
                  <a:pt x="14" y="0"/>
                </a:lnTo>
                <a:lnTo>
                  <a:pt x="13" y="0"/>
                </a:lnTo>
                <a:lnTo>
                  <a:pt x="12" y="0"/>
                </a:lnTo>
                <a:lnTo>
                  <a:pt x="11" y="0"/>
                </a:lnTo>
                <a:lnTo>
                  <a:pt x="10" y="0"/>
                </a:lnTo>
                <a:lnTo>
                  <a:pt x="9" y="0"/>
                </a:lnTo>
                <a:lnTo>
                  <a:pt x="7" y="0"/>
                </a:lnTo>
                <a:lnTo>
                  <a:pt x="6" y="1"/>
                </a:lnTo>
                <a:lnTo>
                  <a:pt x="5" y="1"/>
                </a:lnTo>
                <a:lnTo>
                  <a:pt x="4" y="2"/>
                </a:lnTo>
                <a:lnTo>
                  <a:pt x="3" y="4"/>
                </a:lnTo>
                <a:lnTo>
                  <a:pt x="3" y="5"/>
                </a:lnTo>
                <a:lnTo>
                  <a:pt x="2" y="6"/>
                </a:lnTo>
                <a:lnTo>
                  <a:pt x="1" y="7"/>
                </a:lnTo>
                <a:lnTo>
                  <a:pt x="1" y="8"/>
                </a:lnTo>
                <a:lnTo>
                  <a:pt x="1" y="9"/>
                </a:lnTo>
                <a:lnTo>
                  <a:pt x="0" y="10"/>
                </a:lnTo>
                <a:lnTo>
                  <a:pt x="0" y="11"/>
                </a:lnTo>
                <a:lnTo>
                  <a:pt x="0" y="12"/>
                </a:lnTo>
                <a:lnTo>
                  <a:pt x="0" y="13"/>
                </a:lnTo>
                <a:lnTo>
                  <a:pt x="0" y="15"/>
                </a:lnTo>
                <a:lnTo>
                  <a:pt x="0" y="17"/>
                </a:lnTo>
                <a:lnTo>
                  <a:pt x="0" y="18"/>
                </a:lnTo>
                <a:lnTo>
                  <a:pt x="0" y="19"/>
                </a:lnTo>
                <a:lnTo>
                  <a:pt x="0" y="20"/>
                </a:lnTo>
                <a:lnTo>
                  <a:pt x="1" y="22"/>
                </a:lnTo>
                <a:lnTo>
                  <a:pt x="1" y="23"/>
                </a:lnTo>
                <a:lnTo>
                  <a:pt x="1" y="24"/>
                </a:lnTo>
                <a:lnTo>
                  <a:pt x="2" y="24"/>
                </a:lnTo>
                <a:lnTo>
                  <a:pt x="3" y="25"/>
                </a:lnTo>
                <a:lnTo>
                  <a:pt x="3" y="27"/>
                </a:lnTo>
                <a:lnTo>
                  <a:pt x="4" y="28"/>
                </a:lnTo>
                <a:lnTo>
                  <a:pt x="5" y="29"/>
                </a:lnTo>
                <a:lnTo>
                  <a:pt x="6" y="29"/>
                </a:lnTo>
                <a:lnTo>
                  <a:pt x="7" y="30"/>
                </a:lnTo>
                <a:lnTo>
                  <a:pt x="9" y="30"/>
                </a:lnTo>
                <a:lnTo>
                  <a:pt x="10" y="30"/>
                </a:lnTo>
                <a:lnTo>
                  <a:pt x="11" y="30"/>
                </a:lnTo>
                <a:lnTo>
                  <a:pt x="12" y="30"/>
                </a:lnTo>
                <a:lnTo>
                  <a:pt x="13" y="30"/>
                </a:lnTo>
                <a:lnTo>
                  <a:pt x="14" y="30"/>
                </a:lnTo>
                <a:lnTo>
                  <a:pt x="15" y="30"/>
                </a:lnTo>
                <a:lnTo>
                  <a:pt x="16" y="29"/>
                </a:lnTo>
                <a:lnTo>
                  <a:pt x="17" y="28"/>
                </a:lnTo>
                <a:lnTo>
                  <a:pt x="18" y="27"/>
                </a:lnTo>
                <a:lnTo>
                  <a:pt x="18" y="25"/>
                </a:lnTo>
                <a:lnTo>
                  <a:pt x="20"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768" name="Line 368"/>
          <p:cNvSpPr>
            <a:spLocks noChangeShapeType="1"/>
          </p:cNvSpPr>
          <p:nvPr/>
        </p:nvSpPr>
        <p:spPr bwMode="auto">
          <a:xfrm>
            <a:off x="2320925" y="5481638"/>
            <a:ext cx="1588" cy="79375"/>
          </a:xfrm>
          <a:prstGeom prst="line">
            <a:avLst/>
          </a:prstGeom>
          <a:noFill/>
          <a:ln w="6350">
            <a:solidFill>
              <a:srgbClr val="000040"/>
            </a:solidFill>
            <a:round/>
            <a:headEnd/>
            <a:tailEnd/>
          </a:ln>
        </p:spPr>
        <p:txBody>
          <a:bodyPr/>
          <a:lstStyle/>
          <a:p>
            <a:endParaRPr lang="en-US"/>
          </a:p>
        </p:txBody>
      </p:sp>
      <p:sp>
        <p:nvSpPr>
          <p:cNvPr id="25769" name="Line 369"/>
          <p:cNvSpPr>
            <a:spLocks noChangeShapeType="1"/>
          </p:cNvSpPr>
          <p:nvPr/>
        </p:nvSpPr>
        <p:spPr bwMode="auto">
          <a:xfrm>
            <a:off x="2289175" y="5519738"/>
            <a:ext cx="61913" cy="1587"/>
          </a:xfrm>
          <a:prstGeom prst="line">
            <a:avLst/>
          </a:prstGeom>
          <a:noFill/>
          <a:ln w="6350">
            <a:solidFill>
              <a:srgbClr val="000040"/>
            </a:solidFill>
            <a:round/>
            <a:headEnd/>
            <a:tailEnd/>
          </a:ln>
        </p:spPr>
        <p:txBody>
          <a:bodyPr/>
          <a:lstStyle/>
          <a:p>
            <a:endParaRPr lang="en-US"/>
          </a:p>
        </p:txBody>
      </p:sp>
      <p:sp>
        <p:nvSpPr>
          <p:cNvPr id="25770" name="Freeform 370"/>
          <p:cNvSpPr>
            <a:spLocks/>
          </p:cNvSpPr>
          <p:nvPr/>
        </p:nvSpPr>
        <p:spPr bwMode="auto">
          <a:xfrm>
            <a:off x="3116263" y="5808663"/>
            <a:ext cx="325437" cy="341312"/>
          </a:xfrm>
          <a:custGeom>
            <a:avLst/>
            <a:gdLst>
              <a:gd name="T0" fmla="*/ 29633 w 615"/>
              <a:gd name="T1" fmla="*/ 103508 h 643"/>
              <a:gd name="T2" fmla="*/ 0 w 615"/>
              <a:gd name="T3" fmla="*/ 103508 h 643"/>
              <a:gd name="T4" fmla="*/ 162454 w 615"/>
              <a:gd name="T5" fmla="*/ 0 h 643"/>
              <a:gd name="T6" fmla="*/ 325437 w 615"/>
              <a:gd name="T7" fmla="*/ 103508 h 643"/>
              <a:gd name="T8" fmla="*/ 310620 w 615"/>
              <a:gd name="T9" fmla="*/ 103508 h 643"/>
              <a:gd name="T10" fmla="*/ 295804 w 615"/>
              <a:gd name="T11" fmla="*/ 103508 h 643"/>
              <a:gd name="T12" fmla="*/ 295804 w 615"/>
              <a:gd name="T13" fmla="*/ 325918 h 643"/>
              <a:gd name="T14" fmla="*/ 29633 w 615"/>
              <a:gd name="T15" fmla="*/ 325918 h 643"/>
              <a:gd name="T16" fmla="*/ 29633 w 615"/>
              <a:gd name="T17" fmla="*/ 103508 h 643"/>
              <a:gd name="T18" fmla="*/ 295804 w 615"/>
              <a:gd name="T19" fmla="*/ 103508 h 643"/>
              <a:gd name="T20" fmla="*/ 310620 w 615"/>
              <a:gd name="T21" fmla="*/ 103508 h 643"/>
              <a:gd name="T22" fmla="*/ 310620 w 615"/>
              <a:gd name="T23" fmla="*/ 341312 h 643"/>
              <a:gd name="T24" fmla="*/ 29633 w 615"/>
              <a:gd name="T25" fmla="*/ 341312 h 643"/>
              <a:gd name="T26" fmla="*/ 29633 w 615"/>
              <a:gd name="T27" fmla="*/ 325918 h 643"/>
              <a:gd name="T28" fmla="*/ 29633 w 615"/>
              <a:gd name="T29" fmla="*/ 103508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771" name="Rectangle 371"/>
          <p:cNvSpPr>
            <a:spLocks noChangeArrowheads="1"/>
          </p:cNvSpPr>
          <p:nvPr/>
        </p:nvSpPr>
        <p:spPr bwMode="auto">
          <a:xfrm>
            <a:off x="3146425" y="5911850"/>
            <a:ext cx="269875" cy="222250"/>
          </a:xfrm>
          <a:prstGeom prst="rect">
            <a:avLst/>
          </a:prstGeom>
          <a:solidFill>
            <a:srgbClr val="FFFF00"/>
          </a:solidFill>
          <a:ln w="0">
            <a:solidFill>
              <a:srgbClr val="000000"/>
            </a:solidFill>
            <a:miter lim="800000"/>
            <a:headEnd/>
            <a:tailEnd/>
          </a:ln>
        </p:spPr>
        <p:txBody>
          <a:bodyPr/>
          <a:lstStyle/>
          <a:p>
            <a:endParaRPr lang="ru-RU"/>
          </a:p>
        </p:txBody>
      </p:sp>
      <p:sp>
        <p:nvSpPr>
          <p:cNvPr id="25772" name="Rectangle 372"/>
          <p:cNvSpPr>
            <a:spLocks noChangeArrowheads="1"/>
          </p:cNvSpPr>
          <p:nvPr/>
        </p:nvSpPr>
        <p:spPr bwMode="auto">
          <a:xfrm>
            <a:off x="3189288" y="5965825"/>
            <a:ext cx="95250" cy="166688"/>
          </a:xfrm>
          <a:prstGeom prst="rect">
            <a:avLst/>
          </a:prstGeom>
          <a:solidFill>
            <a:srgbClr val="800000"/>
          </a:solidFill>
          <a:ln w="0">
            <a:solidFill>
              <a:srgbClr val="000040"/>
            </a:solidFill>
            <a:miter lim="800000"/>
            <a:headEnd/>
            <a:tailEnd/>
          </a:ln>
        </p:spPr>
        <p:txBody>
          <a:bodyPr/>
          <a:lstStyle/>
          <a:p>
            <a:endParaRPr lang="ru-RU"/>
          </a:p>
        </p:txBody>
      </p:sp>
      <p:sp>
        <p:nvSpPr>
          <p:cNvPr id="25773" name="Rectangle 373"/>
          <p:cNvSpPr>
            <a:spLocks noChangeArrowheads="1"/>
          </p:cNvSpPr>
          <p:nvPr/>
        </p:nvSpPr>
        <p:spPr bwMode="auto">
          <a:xfrm>
            <a:off x="3325813" y="5961063"/>
            <a:ext cx="63500" cy="80962"/>
          </a:xfrm>
          <a:prstGeom prst="rect">
            <a:avLst/>
          </a:prstGeom>
          <a:solidFill>
            <a:srgbClr val="80FFFF"/>
          </a:solidFill>
          <a:ln w="0">
            <a:solidFill>
              <a:srgbClr val="000040"/>
            </a:solidFill>
            <a:miter lim="800000"/>
            <a:headEnd/>
            <a:tailEnd/>
          </a:ln>
        </p:spPr>
        <p:txBody>
          <a:bodyPr/>
          <a:lstStyle/>
          <a:p>
            <a:endParaRPr lang="ru-RU"/>
          </a:p>
        </p:txBody>
      </p:sp>
      <p:sp>
        <p:nvSpPr>
          <p:cNvPr id="25774" name="Freeform 374"/>
          <p:cNvSpPr>
            <a:spLocks/>
          </p:cNvSpPr>
          <p:nvPr/>
        </p:nvSpPr>
        <p:spPr bwMode="auto">
          <a:xfrm>
            <a:off x="3259138" y="6042025"/>
            <a:ext cx="12700" cy="15875"/>
          </a:xfrm>
          <a:custGeom>
            <a:avLst/>
            <a:gdLst>
              <a:gd name="T0" fmla="*/ 12700 w 23"/>
              <a:gd name="T1" fmla="*/ 7116 h 29"/>
              <a:gd name="T2" fmla="*/ 12700 w 23"/>
              <a:gd name="T3" fmla="*/ 6022 h 29"/>
              <a:gd name="T4" fmla="*/ 11596 w 23"/>
              <a:gd name="T5" fmla="*/ 4927 h 29"/>
              <a:gd name="T6" fmla="*/ 11596 w 23"/>
              <a:gd name="T7" fmla="*/ 3284 h 29"/>
              <a:gd name="T8" fmla="*/ 10491 w 23"/>
              <a:gd name="T9" fmla="*/ 2190 h 29"/>
              <a:gd name="T10" fmla="*/ 9939 w 23"/>
              <a:gd name="T11" fmla="*/ 1095 h 29"/>
              <a:gd name="T12" fmla="*/ 8835 w 23"/>
              <a:gd name="T13" fmla="*/ 547 h 29"/>
              <a:gd name="T14" fmla="*/ 7730 w 23"/>
              <a:gd name="T15" fmla="*/ 0 h 29"/>
              <a:gd name="T16" fmla="*/ 6626 w 23"/>
              <a:gd name="T17" fmla="*/ 0 h 29"/>
              <a:gd name="T18" fmla="*/ 5522 w 23"/>
              <a:gd name="T19" fmla="*/ 0 h 29"/>
              <a:gd name="T20" fmla="*/ 4970 w 23"/>
              <a:gd name="T21" fmla="*/ 0 h 29"/>
              <a:gd name="T22" fmla="*/ 3865 w 23"/>
              <a:gd name="T23" fmla="*/ 547 h 29"/>
              <a:gd name="T24" fmla="*/ 2209 w 23"/>
              <a:gd name="T25" fmla="*/ 1095 h 29"/>
              <a:gd name="T26" fmla="*/ 1657 w 23"/>
              <a:gd name="T27" fmla="*/ 2190 h 29"/>
              <a:gd name="T28" fmla="*/ 552 w 23"/>
              <a:gd name="T29" fmla="*/ 3284 h 29"/>
              <a:gd name="T30" fmla="*/ 552 w 23"/>
              <a:gd name="T31" fmla="*/ 4927 h 29"/>
              <a:gd name="T32" fmla="*/ 0 w 23"/>
              <a:gd name="T33" fmla="*/ 6022 h 29"/>
              <a:gd name="T34" fmla="*/ 0 w 23"/>
              <a:gd name="T35" fmla="*/ 7116 h 29"/>
              <a:gd name="T36" fmla="*/ 0 w 23"/>
              <a:gd name="T37" fmla="*/ 8759 h 29"/>
              <a:gd name="T38" fmla="*/ 0 w 23"/>
              <a:gd name="T39" fmla="*/ 10401 h 29"/>
              <a:gd name="T40" fmla="*/ 552 w 23"/>
              <a:gd name="T41" fmla="*/ 12043 h 29"/>
              <a:gd name="T42" fmla="*/ 552 w 23"/>
              <a:gd name="T43" fmla="*/ 13138 h 29"/>
              <a:gd name="T44" fmla="*/ 1657 w 23"/>
              <a:gd name="T45" fmla="*/ 13685 h 29"/>
              <a:gd name="T46" fmla="*/ 2209 w 23"/>
              <a:gd name="T47" fmla="*/ 14780 h 29"/>
              <a:gd name="T48" fmla="*/ 3865 w 23"/>
              <a:gd name="T49" fmla="*/ 15328 h 29"/>
              <a:gd name="T50" fmla="*/ 4970 w 23"/>
              <a:gd name="T51" fmla="*/ 15875 h 29"/>
              <a:gd name="T52" fmla="*/ 5522 w 23"/>
              <a:gd name="T53" fmla="*/ 15875 h 29"/>
              <a:gd name="T54" fmla="*/ 6626 w 23"/>
              <a:gd name="T55" fmla="*/ 15875 h 29"/>
              <a:gd name="T56" fmla="*/ 7730 w 23"/>
              <a:gd name="T57" fmla="*/ 15875 h 29"/>
              <a:gd name="T58" fmla="*/ 8835 w 23"/>
              <a:gd name="T59" fmla="*/ 15328 h 29"/>
              <a:gd name="T60" fmla="*/ 9939 w 23"/>
              <a:gd name="T61" fmla="*/ 14780 h 29"/>
              <a:gd name="T62" fmla="*/ 10491 w 23"/>
              <a:gd name="T63" fmla="*/ 13685 h 29"/>
              <a:gd name="T64" fmla="*/ 11596 w 23"/>
              <a:gd name="T65" fmla="*/ 13138 h 29"/>
              <a:gd name="T66" fmla="*/ 11596 w 23"/>
              <a:gd name="T67" fmla="*/ 12043 h 29"/>
              <a:gd name="T68" fmla="*/ 12700 w 23"/>
              <a:gd name="T69" fmla="*/ 10401 h 29"/>
              <a:gd name="T70" fmla="*/ 12700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8"/>
                </a:lnTo>
                <a:lnTo>
                  <a:pt x="21" y="6"/>
                </a:lnTo>
                <a:lnTo>
                  <a:pt x="20" y="5"/>
                </a:lnTo>
                <a:lnTo>
                  <a:pt x="19" y="4"/>
                </a:lnTo>
                <a:lnTo>
                  <a:pt x="19" y="3"/>
                </a:lnTo>
                <a:lnTo>
                  <a:pt x="18" y="2"/>
                </a:lnTo>
                <a:lnTo>
                  <a:pt x="16"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6"/>
                </a:lnTo>
                <a:lnTo>
                  <a:pt x="1" y="8"/>
                </a:lnTo>
                <a:lnTo>
                  <a:pt x="1" y="9"/>
                </a:lnTo>
                <a:lnTo>
                  <a:pt x="0" y="10"/>
                </a:lnTo>
                <a:lnTo>
                  <a:pt x="0" y="11"/>
                </a:lnTo>
                <a:lnTo>
                  <a:pt x="0" y="12"/>
                </a:lnTo>
                <a:lnTo>
                  <a:pt x="0" y="13"/>
                </a:lnTo>
                <a:lnTo>
                  <a:pt x="0" y="14"/>
                </a:lnTo>
                <a:lnTo>
                  <a:pt x="0" y="16"/>
                </a:lnTo>
                <a:lnTo>
                  <a:pt x="0" y="17"/>
                </a:lnTo>
                <a:lnTo>
                  <a:pt x="0" y="19"/>
                </a:lnTo>
                <a:lnTo>
                  <a:pt x="0" y="20"/>
                </a:lnTo>
                <a:lnTo>
                  <a:pt x="1" y="22"/>
                </a:lnTo>
                <a:lnTo>
                  <a:pt x="1" y="23"/>
                </a:lnTo>
                <a:lnTo>
                  <a:pt x="1" y="24"/>
                </a:lnTo>
                <a:lnTo>
                  <a:pt x="2" y="24"/>
                </a:lnTo>
                <a:lnTo>
                  <a:pt x="3" y="25"/>
                </a:lnTo>
                <a:lnTo>
                  <a:pt x="3" y="26"/>
                </a:lnTo>
                <a:lnTo>
                  <a:pt x="4" y="27"/>
                </a:lnTo>
                <a:lnTo>
                  <a:pt x="6" y="28"/>
                </a:lnTo>
                <a:lnTo>
                  <a:pt x="7" y="28"/>
                </a:lnTo>
                <a:lnTo>
                  <a:pt x="8" y="29"/>
                </a:lnTo>
                <a:lnTo>
                  <a:pt x="9" y="29"/>
                </a:lnTo>
                <a:lnTo>
                  <a:pt x="10" y="29"/>
                </a:lnTo>
                <a:lnTo>
                  <a:pt x="11" y="29"/>
                </a:lnTo>
                <a:lnTo>
                  <a:pt x="12" y="29"/>
                </a:lnTo>
                <a:lnTo>
                  <a:pt x="13" y="29"/>
                </a:lnTo>
                <a:lnTo>
                  <a:pt x="14" y="29"/>
                </a:lnTo>
                <a:lnTo>
                  <a:pt x="15" y="29"/>
                </a:lnTo>
                <a:lnTo>
                  <a:pt x="16" y="28"/>
                </a:lnTo>
                <a:lnTo>
                  <a:pt x="18" y="27"/>
                </a:lnTo>
                <a:lnTo>
                  <a:pt x="19" y="26"/>
                </a:lnTo>
                <a:lnTo>
                  <a:pt x="19" y="25"/>
                </a:lnTo>
                <a:lnTo>
                  <a:pt x="20" y="24"/>
                </a:lnTo>
                <a:lnTo>
                  <a:pt x="21" y="24"/>
                </a:lnTo>
                <a:lnTo>
                  <a:pt x="21" y="23"/>
                </a:lnTo>
                <a:lnTo>
                  <a:pt x="21" y="22"/>
                </a:lnTo>
                <a:lnTo>
                  <a:pt x="22" y="20"/>
                </a:lnTo>
                <a:lnTo>
                  <a:pt x="23" y="19"/>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775" name="Line 375"/>
          <p:cNvSpPr>
            <a:spLocks noChangeShapeType="1"/>
          </p:cNvSpPr>
          <p:nvPr/>
        </p:nvSpPr>
        <p:spPr bwMode="auto">
          <a:xfrm>
            <a:off x="3355975" y="5961063"/>
            <a:ext cx="1588" cy="80962"/>
          </a:xfrm>
          <a:prstGeom prst="line">
            <a:avLst/>
          </a:prstGeom>
          <a:noFill/>
          <a:ln w="6350">
            <a:solidFill>
              <a:srgbClr val="000040"/>
            </a:solidFill>
            <a:round/>
            <a:headEnd/>
            <a:tailEnd/>
          </a:ln>
        </p:spPr>
        <p:txBody>
          <a:bodyPr/>
          <a:lstStyle/>
          <a:p>
            <a:endParaRPr lang="en-US"/>
          </a:p>
        </p:txBody>
      </p:sp>
      <p:sp>
        <p:nvSpPr>
          <p:cNvPr id="25776" name="Line 376"/>
          <p:cNvSpPr>
            <a:spLocks noChangeShapeType="1"/>
          </p:cNvSpPr>
          <p:nvPr/>
        </p:nvSpPr>
        <p:spPr bwMode="auto">
          <a:xfrm>
            <a:off x="3325813" y="5999163"/>
            <a:ext cx="61912" cy="1587"/>
          </a:xfrm>
          <a:prstGeom prst="line">
            <a:avLst/>
          </a:prstGeom>
          <a:noFill/>
          <a:ln w="6350">
            <a:solidFill>
              <a:srgbClr val="000040"/>
            </a:solidFill>
            <a:round/>
            <a:headEnd/>
            <a:tailEnd/>
          </a:ln>
        </p:spPr>
        <p:txBody>
          <a:bodyPr/>
          <a:lstStyle/>
          <a:p>
            <a:endParaRPr lang="en-US"/>
          </a:p>
        </p:txBody>
      </p:sp>
      <p:sp>
        <p:nvSpPr>
          <p:cNvPr id="25777" name="Freeform 377"/>
          <p:cNvSpPr>
            <a:spLocks/>
          </p:cNvSpPr>
          <p:nvPr/>
        </p:nvSpPr>
        <p:spPr bwMode="auto">
          <a:xfrm>
            <a:off x="3054350" y="4457700"/>
            <a:ext cx="323850" cy="339725"/>
          </a:xfrm>
          <a:custGeom>
            <a:avLst/>
            <a:gdLst>
              <a:gd name="T0" fmla="*/ 29537 w 614"/>
              <a:gd name="T1" fmla="*/ 103027 h 643"/>
              <a:gd name="T2" fmla="*/ 0 w 614"/>
              <a:gd name="T3" fmla="*/ 103027 h 643"/>
              <a:gd name="T4" fmla="*/ 161925 w 614"/>
              <a:gd name="T5" fmla="*/ 0 h 643"/>
              <a:gd name="T6" fmla="*/ 323850 w 614"/>
              <a:gd name="T7" fmla="*/ 103027 h 643"/>
              <a:gd name="T8" fmla="*/ 309609 w 614"/>
              <a:gd name="T9" fmla="*/ 103027 h 643"/>
              <a:gd name="T10" fmla="*/ 294313 w 614"/>
              <a:gd name="T11" fmla="*/ 103027 h 643"/>
              <a:gd name="T12" fmla="*/ 294313 w 614"/>
              <a:gd name="T13" fmla="*/ 324403 h 643"/>
              <a:gd name="T14" fmla="*/ 29537 w 614"/>
              <a:gd name="T15" fmla="*/ 324403 h 643"/>
              <a:gd name="T16" fmla="*/ 29537 w 614"/>
              <a:gd name="T17" fmla="*/ 103027 h 643"/>
              <a:gd name="T18" fmla="*/ 294313 w 614"/>
              <a:gd name="T19" fmla="*/ 103027 h 643"/>
              <a:gd name="T20" fmla="*/ 309609 w 614"/>
              <a:gd name="T21" fmla="*/ 103027 h 643"/>
              <a:gd name="T22" fmla="*/ 309609 w 614"/>
              <a:gd name="T23" fmla="*/ 339725 h 643"/>
              <a:gd name="T24" fmla="*/ 29537 w 614"/>
              <a:gd name="T25" fmla="*/ 339725 h 643"/>
              <a:gd name="T26" fmla="*/ 29537 w 614"/>
              <a:gd name="T27" fmla="*/ 324403 h 643"/>
              <a:gd name="T28" fmla="*/ 29537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778" name="Rectangle 378"/>
          <p:cNvSpPr>
            <a:spLocks noChangeArrowheads="1"/>
          </p:cNvSpPr>
          <p:nvPr/>
        </p:nvSpPr>
        <p:spPr bwMode="auto">
          <a:xfrm>
            <a:off x="3084513" y="4560888"/>
            <a:ext cx="268287" cy="220662"/>
          </a:xfrm>
          <a:prstGeom prst="rect">
            <a:avLst/>
          </a:prstGeom>
          <a:solidFill>
            <a:srgbClr val="FFFF00"/>
          </a:solidFill>
          <a:ln w="0">
            <a:solidFill>
              <a:srgbClr val="000000"/>
            </a:solidFill>
            <a:miter lim="800000"/>
            <a:headEnd/>
            <a:tailEnd/>
          </a:ln>
        </p:spPr>
        <p:txBody>
          <a:bodyPr/>
          <a:lstStyle/>
          <a:p>
            <a:endParaRPr lang="ru-RU"/>
          </a:p>
        </p:txBody>
      </p:sp>
      <p:sp>
        <p:nvSpPr>
          <p:cNvPr id="25779" name="Rectangle 379"/>
          <p:cNvSpPr>
            <a:spLocks noChangeArrowheads="1"/>
          </p:cNvSpPr>
          <p:nvPr/>
        </p:nvSpPr>
        <p:spPr bwMode="auto">
          <a:xfrm>
            <a:off x="3127375" y="4613275"/>
            <a:ext cx="93663" cy="166688"/>
          </a:xfrm>
          <a:prstGeom prst="rect">
            <a:avLst/>
          </a:prstGeom>
          <a:solidFill>
            <a:srgbClr val="800000"/>
          </a:solidFill>
          <a:ln w="0">
            <a:solidFill>
              <a:srgbClr val="000040"/>
            </a:solidFill>
            <a:miter lim="800000"/>
            <a:headEnd/>
            <a:tailEnd/>
          </a:ln>
        </p:spPr>
        <p:txBody>
          <a:bodyPr/>
          <a:lstStyle/>
          <a:p>
            <a:endParaRPr lang="ru-RU"/>
          </a:p>
        </p:txBody>
      </p:sp>
      <p:sp>
        <p:nvSpPr>
          <p:cNvPr id="25780" name="Rectangle 380"/>
          <p:cNvSpPr>
            <a:spLocks noChangeArrowheads="1"/>
          </p:cNvSpPr>
          <p:nvPr/>
        </p:nvSpPr>
        <p:spPr bwMode="auto">
          <a:xfrm>
            <a:off x="3262313" y="4608513"/>
            <a:ext cx="63500" cy="80962"/>
          </a:xfrm>
          <a:prstGeom prst="rect">
            <a:avLst/>
          </a:prstGeom>
          <a:solidFill>
            <a:srgbClr val="80FFFF"/>
          </a:solidFill>
          <a:ln w="0">
            <a:solidFill>
              <a:srgbClr val="000040"/>
            </a:solidFill>
            <a:miter lim="800000"/>
            <a:headEnd/>
            <a:tailEnd/>
          </a:ln>
        </p:spPr>
        <p:txBody>
          <a:bodyPr/>
          <a:lstStyle/>
          <a:p>
            <a:endParaRPr lang="ru-RU"/>
          </a:p>
        </p:txBody>
      </p:sp>
      <p:sp>
        <p:nvSpPr>
          <p:cNvPr id="25781" name="Freeform 381"/>
          <p:cNvSpPr>
            <a:spLocks/>
          </p:cNvSpPr>
          <p:nvPr/>
        </p:nvSpPr>
        <p:spPr bwMode="auto">
          <a:xfrm>
            <a:off x="3195638" y="4691063"/>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117 h 30"/>
              <a:gd name="T10" fmla="*/ 9939 w 23"/>
              <a:gd name="T11" fmla="*/ 1058 h 30"/>
              <a:gd name="T12" fmla="*/ 9387 w 23"/>
              <a:gd name="T13" fmla="*/ 529 h 30"/>
              <a:gd name="T14" fmla="*/ 8283 w 23"/>
              <a:gd name="T15" fmla="*/ 0 h 30"/>
              <a:gd name="T16" fmla="*/ 7178 w 23"/>
              <a:gd name="T17" fmla="*/ 0 h 30"/>
              <a:gd name="T18" fmla="*/ 5522 w 23"/>
              <a:gd name="T19" fmla="*/ 0 h 30"/>
              <a:gd name="T20" fmla="*/ 4970 w 23"/>
              <a:gd name="T21" fmla="*/ 0 h 30"/>
              <a:gd name="T22" fmla="*/ 3865 w 23"/>
              <a:gd name="T23" fmla="*/ 529 h 30"/>
              <a:gd name="T24" fmla="*/ 2761 w 23"/>
              <a:gd name="T25" fmla="*/ 1058 h 30"/>
              <a:gd name="T26" fmla="*/ 2209 w 23"/>
              <a:gd name="T27" fmla="*/ 2117 h 30"/>
              <a:gd name="T28" fmla="*/ 1104 w 23"/>
              <a:gd name="T29" fmla="*/ 3704 h 30"/>
              <a:gd name="T30" fmla="*/ 1104 w 23"/>
              <a:gd name="T31" fmla="*/ 4763 h 30"/>
              <a:gd name="T32" fmla="*/ 0 w 23"/>
              <a:gd name="T33" fmla="*/ 5821 h 30"/>
              <a:gd name="T34" fmla="*/ 0 w 23"/>
              <a:gd name="T35" fmla="*/ 6879 h 30"/>
              <a:gd name="T36" fmla="*/ 0 w 23"/>
              <a:gd name="T37" fmla="*/ 8467 h 30"/>
              <a:gd name="T38" fmla="*/ 0 w 23"/>
              <a:gd name="T39" fmla="*/ 10054 h 30"/>
              <a:gd name="T40" fmla="*/ 1104 w 23"/>
              <a:gd name="T41" fmla="*/ 11642 h 30"/>
              <a:gd name="T42" fmla="*/ 1104 w 23"/>
              <a:gd name="T43" fmla="*/ 12700 h 30"/>
              <a:gd name="T44" fmla="*/ 2209 w 23"/>
              <a:gd name="T45" fmla="*/ 13229 h 30"/>
              <a:gd name="T46" fmla="*/ 2761 w 23"/>
              <a:gd name="T47" fmla="*/ 14288 h 30"/>
              <a:gd name="T48" fmla="*/ 3865 w 23"/>
              <a:gd name="T49" fmla="*/ 14817 h 30"/>
              <a:gd name="T50" fmla="*/ 4970 w 23"/>
              <a:gd name="T51" fmla="*/ 15875 h 30"/>
              <a:gd name="T52" fmla="*/ 5522 w 23"/>
              <a:gd name="T53" fmla="*/ 15875 h 30"/>
              <a:gd name="T54" fmla="*/ 7178 w 23"/>
              <a:gd name="T55" fmla="*/ 15875 h 30"/>
              <a:gd name="T56" fmla="*/ 8283 w 23"/>
              <a:gd name="T57" fmla="*/ 15875 h 30"/>
              <a:gd name="T58" fmla="*/ 9387 w 23"/>
              <a:gd name="T59" fmla="*/ 14817 h 30"/>
              <a:gd name="T60" fmla="*/ 9939 w 23"/>
              <a:gd name="T61" fmla="*/ 14288 h 30"/>
              <a:gd name="T62" fmla="*/ 10491 w 23"/>
              <a:gd name="T63" fmla="*/ 13229 h 30"/>
              <a:gd name="T64" fmla="*/ 11596 w 23"/>
              <a:gd name="T65" fmla="*/ 12700 h 30"/>
              <a:gd name="T66" fmla="*/ 11596 w 23"/>
              <a:gd name="T67" fmla="*/ 11642 h 30"/>
              <a:gd name="T68" fmla="*/ 12700 w 23"/>
              <a:gd name="T69" fmla="*/ 10054 h 30"/>
              <a:gd name="T70" fmla="*/ 12700 w 23"/>
              <a:gd name="T71" fmla="*/ 846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9" y="4"/>
                </a:lnTo>
                <a:lnTo>
                  <a:pt x="19" y="3"/>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3"/>
                </a:lnTo>
                <a:lnTo>
                  <a:pt x="4" y="4"/>
                </a:lnTo>
                <a:lnTo>
                  <a:pt x="3" y="5"/>
                </a:lnTo>
                <a:lnTo>
                  <a:pt x="2" y="7"/>
                </a:lnTo>
                <a:lnTo>
                  <a:pt x="2" y="8"/>
                </a:lnTo>
                <a:lnTo>
                  <a:pt x="2" y="9"/>
                </a:lnTo>
                <a:lnTo>
                  <a:pt x="0" y="10"/>
                </a:lnTo>
                <a:lnTo>
                  <a:pt x="0" y="11"/>
                </a:lnTo>
                <a:lnTo>
                  <a:pt x="0" y="12"/>
                </a:lnTo>
                <a:lnTo>
                  <a:pt x="0" y="13"/>
                </a:lnTo>
                <a:lnTo>
                  <a:pt x="0" y="14"/>
                </a:lnTo>
                <a:lnTo>
                  <a:pt x="0" y="16"/>
                </a:lnTo>
                <a:lnTo>
                  <a:pt x="0" y="18"/>
                </a:lnTo>
                <a:lnTo>
                  <a:pt x="0" y="19"/>
                </a:lnTo>
                <a:lnTo>
                  <a:pt x="0" y="20"/>
                </a:lnTo>
                <a:lnTo>
                  <a:pt x="2" y="22"/>
                </a:lnTo>
                <a:lnTo>
                  <a:pt x="2" y="23"/>
                </a:lnTo>
                <a:lnTo>
                  <a:pt x="2" y="24"/>
                </a:lnTo>
                <a:lnTo>
                  <a:pt x="3" y="24"/>
                </a:lnTo>
                <a:lnTo>
                  <a:pt x="4" y="25"/>
                </a:lnTo>
                <a:lnTo>
                  <a:pt x="4" y="26"/>
                </a:lnTo>
                <a:lnTo>
                  <a:pt x="5" y="27"/>
                </a:lnTo>
                <a:lnTo>
                  <a:pt x="6" y="28"/>
                </a:lnTo>
                <a:lnTo>
                  <a:pt x="7" y="28"/>
                </a:lnTo>
                <a:lnTo>
                  <a:pt x="8" y="30"/>
                </a:lnTo>
                <a:lnTo>
                  <a:pt x="9" y="30"/>
                </a:lnTo>
                <a:lnTo>
                  <a:pt x="10" y="30"/>
                </a:lnTo>
                <a:lnTo>
                  <a:pt x="11" y="30"/>
                </a:lnTo>
                <a:lnTo>
                  <a:pt x="13" y="30"/>
                </a:lnTo>
                <a:lnTo>
                  <a:pt x="14" y="30"/>
                </a:lnTo>
                <a:lnTo>
                  <a:pt x="15" y="30"/>
                </a:lnTo>
                <a:lnTo>
                  <a:pt x="16" y="30"/>
                </a:lnTo>
                <a:lnTo>
                  <a:pt x="17" y="28"/>
                </a:lnTo>
                <a:lnTo>
                  <a:pt x="18" y="27"/>
                </a:lnTo>
                <a:lnTo>
                  <a:pt x="19" y="26"/>
                </a:lnTo>
                <a:lnTo>
                  <a:pt x="19"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782" name="Line 382"/>
          <p:cNvSpPr>
            <a:spLocks noChangeShapeType="1"/>
          </p:cNvSpPr>
          <p:nvPr/>
        </p:nvSpPr>
        <p:spPr bwMode="auto">
          <a:xfrm>
            <a:off x="3294063" y="4610100"/>
            <a:ext cx="1587" cy="79375"/>
          </a:xfrm>
          <a:prstGeom prst="line">
            <a:avLst/>
          </a:prstGeom>
          <a:noFill/>
          <a:ln w="6350">
            <a:solidFill>
              <a:srgbClr val="000040"/>
            </a:solidFill>
            <a:round/>
            <a:headEnd/>
            <a:tailEnd/>
          </a:ln>
        </p:spPr>
        <p:txBody>
          <a:bodyPr/>
          <a:lstStyle/>
          <a:p>
            <a:endParaRPr lang="en-US"/>
          </a:p>
        </p:txBody>
      </p:sp>
      <p:sp>
        <p:nvSpPr>
          <p:cNvPr id="25783" name="Line 383"/>
          <p:cNvSpPr>
            <a:spLocks noChangeShapeType="1"/>
          </p:cNvSpPr>
          <p:nvPr/>
        </p:nvSpPr>
        <p:spPr bwMode="auto">
          <a:xfrm>
            <a:off x="3262313" y="4648200"/>
            <a:ext cx="61912" cy="1588"/>
          </a:xfrm>
          <a:prstGeom prst="line">
            <a:avLst/>
          </a:prstGeom>
          <a:noFill/>
          <a:ln w="6350">
            <a:solidFill>
              <a:srgbClr val="000040"/>
            </a:solidFill>
            <a:round/>
            <a:headEnd/>
            <a:tailEnd/>
          </a:ln>
        </p:spPr>
        <p:txBody>
          <a:bodyPr/>
          <a:lstStyle/>
          <a:p>
            <a:endParaRPr lang="en-US"/>
          </a:p>
        </p:txBody>
      </p:sp>
      <p:sp>
        <p:nvSpPr>
          <p:cNvPr id="25784" name="Freeform 384"/>
          <p:cNvSpPr>
            <a:spLocks/>
          </p:cNvSpPr>
          <p:nvPr/>
        </p:nvSpPr>
        <p:spPr bwMode="auto">
          <a:xfrm>
            <a:off x="3167063" y="5038725"/>
            <a:ext cx="325437" cy="339725"/>
          </a:xfrm>
          <a:custGeom>
            <a:avLst/>
            <a:gdLst>
              <a:gd name="T0" fmla="*/ 29682 w 614"/>
              <a:gd name="T1" fmla="*/ 103555 h 643"/>
              <a:gd name="T2" fmla="*/ 0 w 614"/>
              <a:gd name="T3" fmla="*/ 103555 h 643"/>
              <a:gd name="T4" fmla="*/ 162719 w 614"/>
              <a:gd name="T5" fmla="*/ 0 h 643"/>
              <a:gd name="T6" fmla="*/ 325437 w 614"/>
              <a:gd name="T7" fmla="*/ 103555 h 643"/>
              <a:gd name="T8" fmla="*/ 311126 w 614"/>
              <a:gd name="T9" fmla="*/ 103555 h 643"/>
              <a:gd name="T10" fmla="*/ 295755 w 614"/>
              <a:gd name="T11" fmla="*/ 103555 h 643"/>
              <a:gd name="T12" fmla="*/ 295755 w 614"/>
              <a:gd name="T13" fmla="*/ 324931 h 643"/>
              <a:gd name="T14" fmla="*/ 29682 w 614"/>
              <a:gd name="T15" fmla="*/ 324931 h 643"/>
              <a:gd name="T16" fmla="*/ 29682 w 614"/>
              <a:gd name="T17" fmla="*/ 103555 h 643"/>
              <a:gd name="T18" fmla="*/ 295755 w 614"/>
              <a:gd name="T19" fmla="*/ 103555 h 643"/>
              <a:gd name="T20" fmla="*/ 311126 w 614"/>
              <a:gd name="T21" fmla="*/ 103555 h 643"/>
              <a:gd name="T22" fmla="*/ 311126 w 614"/>
              <a:gd name="T23" fmla="*/ 339725 h 643"/>
              <a:gd name="T24" fmla="*/ 29682 w 614"/>
              <a:gd name="T25" fmla="*/ 339725 h 643"/>
              <a:gd name="T26" fmla="*/ 29682 w 614"/>
              <a:gd name="T27" fmla="*/ 324931 h 643"/>
              <a:gd name="T28" fmla="*/ 29682 w 614"/>
              <a:gd name="T29" fmla="*/ 10355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785" name="Rectangle 385"/>
          <p:cNvSpPr>
            <a:spLocks noChangeArrowheads="1"/>
          </p:cNvSpPr>
          <p:nvPr/>
        </p:nvSpPr>
        <p:spPr bwMode="auto">
          <a:xfrm>
            <a:off x="3197225" y="5141913"/>
            <a:ext cx="269875" cy="220662"/>
          </a:xfrm>
          <a:prstGeom prst="rect">
            <a:avLst/>
          </a:prstGeom>
          <a:solidFill>
            <a:srgbClr val="FFFF00"/>
          </a:solidFill>
          <a:ln w="0">
            <a:solidFill>
              <a:srgbClr val="000000"/>
            </a:solidFill>
            <a:miter lim="800000"/>
            <a:headEnd/>
            <a:tailEnd/>
          </a:ln>
        </p:spPr>
        <p:txBody>
          <a:bodyPr/>
          <a:lstStyle/>
          <a:p>
            <a:endParaRPr lang="ru-RU"/>
          </a:p>
        </p:txBody>
      </p:sp>
      <p:sp>
        <p:nvSpPr>
          <p:cNvPr id="25786" name="Rectangle 386"/>
          <p:cNvSpPr>
            <a:spLocks noChangeArrowheads="1"/>
          </p:cNvSpPr>
          <p:nvPr/>
        </p:nvSpPr>
        <p:spPr bwMode="auto">
          <a:xfrm>
            <a:off x="3240088" y="5194300"/>
            <a:ext cx="95250" cy="168275"/>
          </a:xfrm>
          <a:prstGeom prst="rect">
            <a:avLst/>
          </a:prstGeom>
          <a:solidFill>
            <a:srgbClr val="800000"/>
          </a:solidFill>
          <a:ln w="0">
            <a:solidFill>
              <a:srgbClr val="000040"/>
            </a:solidFill>
            <a:miter lim="800000"/>
            <a:headEnd/>
            <a:tailEnd/>
          </a:ln>
        </p:spPr>
        <p:txBody>
          <a:bodyPr/>
          <a:lstStyle/>
          <a:p>
            <a:endParaRPr lang="ru-RU"/>
          </a:p>
        </p:txBody>
      </p:sp>
      <p:sp>
        <p:nvSpPr>
          <p:cNvPr id="25787" name="Rectangle 387"/>
          <p:cNvSpPr>
            <a:spLocks noChangeArrowheads="1"/>
          </p:cNvSpPr>
          <p:nvPr/>
        </p:nvSpPr>
        <p:spPr bwMode="auto">
          <a:xfrm>
            <a:off x="3376613" y="5191125"/>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5788" name="Freeform 388"/>
          <p:cNvSpPr>
            <a:spLocks/>
          </p:cNvSpPr>
          <p:nvPr/>
        </p:nvSpPr>
        <p:spPr bwMode="auto">
          <a:xfrm>
            <a:off x="3309938" y="5272088"/>
            <a:ext cx="12700" cy="15875"/>
          </a:xfrm>
          <a:custGeom>
            <a:avLst/>
            <a:gdLst>
              <a:gd name="T0" fmla="*/ 12700 w 24"/>
              <a:gd name="T1" fmla="*/ 7116 h 29"/>
              <a:gd name="T2" fmla="*/ 12700 w 24"/>
              <a:gd name="T3" fmla="*/ 5474 h 29"/>
              <a:gd name="T4" fmla="*/ 11113 w 24"/>
              <a:gd name="T5" fmla="*/ 4379 h 29"/>
              <a:gd name="T6" fmla="*/ 11113 w 24"/>
              <a:gd name="T7" fmla="*/ 3284 h 29"/>
              <a:gd name="T8" fmla="*/ 10054 w 24"/>
              <a:gd name="T9" fmla="*/ 2190 h 29"/>
              <a:gd name="T10" fmla="*/ 9525 w 24"/>
              <a:gd name="T11" fmla="*/ 1095 h 29"/>
              <a:gd name="T12" fmla="*/ 8996 w 24"/>
              <a:gd name="T13" fmla="*/ 547 h 29"/>
              <a:gd name="T14" fmla="*/ 7937 w 24"/>
              <a:gd name="T15" fmla="*/ 0 h 29"/>
              <a:gd name="T16" fmla="*/ 6879 w 24"/>
              <a:gd name="T17" fmla="*/ 0 h 29"/>
              <a:gd name="T18" fmla="*/ 5292 w 24"/>
              <a:gd name="T19" fmla="*/ 0 h 29"/>
              <a:gd name="T20" fmla="*/ 4763 w 24"/>
              <a:gd name="T21" fmla="*/ 0 h 29"/>
              <a:gd name="T22" fmla="*/ 3704 w 24"/>
              <a:gd name="T23" fmla="*/ 547 h 29"/>
              <a:gd name="T24" fmla="*/ 2646 w 24"/>
              <a:gd name="T25" fmla="*/ 1095 h 29"/>
              <a:gd name="T26" fmla="*/ 2117 w 24"/>
              <a:gd name="T27" fmla="*/ 2190 h 29"/>
              <a:gd name="T28" fmla="*/ 1058 w 24"/>
              <a:gd name="T29" fmla="*/ 3284 h 29"/>
              <a:gd name="T30" fmla="*/ 1058 w 24"/>
              <a:gd name="T31" fmla="*/ 4379 h 29"/>
              <a:gd name="T32" fmla="*/ 0 w 24"/>
              <a:gd name="T33" fmla="*/ 5474 h 29"/>
              <a:gd name="T34" fmla="*/ 0 w 24"/>
              <a:gd name="T35" fmla="*/ 7116 h 29"/>
              <a:gd name="T36" fmla="*/ 0 w 24"/>
              <a:gd name="T37" fmla="*/ 8759 h 29"/>
              <a:gd name="T38" fmla="*/ 0 w 24"/>
              <a:gd name="T39" fmla="*/ 9853 h 29"/>
              <a:gd name="T40" fmla="*/ 1058 w 24"/>
              <a:gd name="T41" fmla="*/ 11496 h 29"/>
              <a:gd name="T42" fmla="*/ 1058 w 24"/>
              <a:gd name="T43" fmla="*/ 13138 h 29"/>
              <a:gd name="T44" fmla="*/ 2117 w 24"/>
              <a:gd name="T45" fmla="*/ 13685 h 29"/>
              <a:gd name="T46" fmla="*/ 2646 w 24"/>
              <a:gd name="T47" fmla="*/ 14780 h 29"/>
              <a:gd name="T48" fmla="*/ 3704 w 24"/>
              <a:gd name="T49" fmla="*/ 15328 h 29"/>
              <a:gd name="T50" fmla="*/ 4763 w 24"/>
              <a:gd name="T51" fmla="*/ 15875 h 29"/>
              <a:gd name="T52" fmla="*/ 5292 w 24"/>
              <a:gd name="T53" fmla="*/ 15875 h 29"/>
              <a:gd name="T54" fmla="*/ 6879 w 24"/>
              <a:gd name="T55" fmla="*/ 15875 h 29"/>
              <a:gd name="T56" fmla="*/ 7937 w 24"/>
              <a:gd name="T57" fmla="*/ 15875 h 29"/>
              <a:gd name="T58" fmla="*/ 8996 w 24"/>
              <a:gd name="T59" fmla="*/ 15328 h 29"/>
              <a:gd name="T60" fmla="*/ 9525 w 24"/>
              <a:gd name="T61" fmla="*/ 14780 h 29"/>
              <a:gd name="T62" fmla="*/ 10054 w 24"/>
              <a:gd name="T63" fmla="*/ 13685 h 29"/>
              <a:gd name="T64" fmla="*/ 11113 w 24"/>
              <a:gd name="T65" fmla="*/ 13138 h 29"/>
              <a:gd name="T66" fmla="*/ 11113 w 24"/>
              <a:gd name="T67" fmla="*/ 11496 h 29"/>
              <a:gd name="T68" fmla="*/ 12700 w 24"/>
              <a:gd name="T69" fmla="*/ 9853 h 29"/>
              <a:gd name="T70" fmla="*/ 12700 w 24"/>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
              <a:gd name="T109" fmla="*/ 0 h 29"/>
              <a:gd name="T110" fmla="*/ 24 w 24"/>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 h="29">
                <a:moveTo>
                  <a:pt x="24" y="14"/>
                </a:moveTo>
                <a:lnTo>
                  <a:pt x="24" y="13"/>
                </a:lnTo>
                <a:lnTo>
                  <a:pt x="24" y="12"/>
                </a:lnTo>
                <a:lnTo>
                  <a:pt x="24" y="10"/>
                </a:lnTo>
                <a:lnTo>
                  <a:pt x="22" y="9"/>
                </a:lnTo>
                <a:lnTo>
                  <a:pt x="21" y="8"/>
                </a:lnTo>
                <a:lnTo>
                  <a:pt x="21" y="7"/>
                </a:lnTo>
                <a:lnTo>
                  <a:pt x="21" y="6"/>
                </a:lnTo>
                <a:lnTo>
                  <a:pt x="20" y="5"/>
                </a:lnTo>
                <a:lnTo>
                  <a:pt x="19" y="4"/>
                </a:lnTo>
                <a:lnTo>
                  <a:pt x="19" y="3"/>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3"/>
                </a:lnTo>
                <a:lnTo>
                  <a:pt x="4" y="4"/>
                </a:lnTo>
                <a:lnTo>
                  <a:pt x="3" y="5"/>
                </a:lnTo>
                <a:lnTo>
                  <a:pt x="2" y="6"/>
                </a:lnTo>
                <a:lnTo>
                  <a:pt x="2" y="7"/>
                </a:lnTo>
                <a:lnTo>
                  <a:pt x="2" y="8"/>
                </a:lnTo>
                <a:lnTo>
                  <a:pt x="0" y="9"/>
                </a:lnTo>
                <a:lnTo>
                  <a:pt x="0" y="10"/>
                </a:lnTo>
                <a:lnTo>
                  <a:pt x="0" y="12"/>
                </a:lnTo>
                <a:lnTo>
                  <a:pt x="0" y="13"/>
                </a:lnTo>
                <a:lnTo>
                  <a:pt x="0" y="14"/>
                </a:lnTo>
                <a:lnTo>
                  <a:pt x="0" y="16"/>
                </a:lnTo>
                <a:lnTo>
                  <a:pt x="0" y="17"/>
                </a:lnTo>
                <a:lnTo>
                  <a:pt x="0" y="18"/>
                </a:lnTo>
                <a:lnTo>
                  <a:pt x="0" y="19"/>
                </a:lnTo>
                <a:lnTo>
                  <a:pt x="2" y="21"/>
                </a:lnTo>
                <a:lnTo>
                  <a:pt x="2" y="23"/>
                </a:lnTo>
                <a:lnTo>
                  <a:pt x="2" y="24"/>
                </a:lnTo>
                <a:lnTo>
                  <a:pt x="3" y="24"/>
                </a:lnTo>
                <a:lnTo>
                  <a:pt x="4" y="25"/>
                </a:lnTo>
                <a:lnTo>
                  <a:pt x="4" y="26"/>
                </a:lnTo>
                <a:lnTo>
                  <a:pt x="5" y="27"/>
                </a:lnTo>
                <a:lnTo>
                  <a:pt x="6" y="28"/>
                </a:lnTo>
                <a:lnTo>
                  <a:pt x="7" y="28"/>
                </a:lnTo>
                <a:lnTo>
                  <a:pt x="8" y="29"/>
                </a:lnTo>
                <a:lnTo>
                  <a:pt x="9" y="29"/>
                </a:lnTo>
                <a:lnTo>
                  <a:pt x="10" y="29"/>
                </a:lnTo>
                <a:lnTo>
                  <a:pt x="11" y="29"/>
                </a:lnTo>
                <a:lnTo>
                  <a:pt x="13" y="29"/>
                </a:lnTo>
                <a:lnTo>
                  <a:pt x="14" y="29"/>
                </a:lnTo>
                <a:lnTo>
                  <a:pt x="15" y="29"/>
                </a:lnTo>
                <a:lnTo>
                  <a:pt x="16" y="29"/>
                </a:lnTo>
                <a:lnTo>
                  <a:pt x="17" y="28"/>
                </a:lnTo>
                <a:lnTo>
                  <a:pt x="18" y="27"/>
                </a:lnTo>
                <a:lnTo>
                  <a:pt x="19" y="26"/>
                </a:lnTo>
                <a:lnTo>
                  <a:pt x="19" y="25"/>
                </a:lnTo>
                <a:lnTo>
                  <a:pt x="20" y="24"/>
                </a:lnTo>
                <a:lnTo>
                  <a:pt x="21" y="24"/>
                </a:lnTo>
                <a:lnTo>
                  <a:pt x="21" y="23"/>
                </a:lnTo>
                <a:lnTo>
                  <a:pt x="21" y="21"/>
                </a:lnTo>
                <a:lnTo>
                  <a:pt x="22" y="19"/>
                </a:lnTo>
                <a:lnTo>
                  <a:pt x="24" y="18"/>
                </a:lnTo>
                <a:lnTo>
                  <a:pt x="24" y="17"/>
                </a:lnTo>
                <a:lnTo>
                  <a:pt x="24" y="16"/>
                </a:lnTo>
                <a:lnTo>
                  <a:pt x="24" y="14"/>
                </a:lnTo>
                <a:close/>
              </a:path>
            </a:pathLst>
          </a:custGeom>
          <a:solidFill>
            <a:srgbClr val="008080"/>
          </a:solidFill>
          <a:ln w="0">
            <a:solidFill>
              <a:srgbClr val="000040"/>
            </a:solidFill>
            <a:round/>
            <a:headEnd/>
            <a:tailEnd/>
          </a:ln>
        </p:spPr>
        <p:txBody>
          <a:bodyPr/>
          <a:lstStyle/>
          <a:p>
            <a:endParaRPr lang="ru-RU"/>
          </a:p>
        </p:txBody>
      </p:sp>
      <p:sp>
        <p:nvSpPr>
          <p:cNvPr id="25789" name="Line 389"/>
          <p:cNvSpPr>
            <a:spLocks noChangeShapeType="1"/>
          </p:cNvSpPr>
          <p:nvPr/>
        </p:nvSpPr>
        <p:spPr bwMode="auto">
          <a:xfrm>
            <a:off x="3406775" y="5191125"/>
            <a:ext cx="1588" cy="79375"/>
          </a:xfrm>
          <a:prstGeom prst="line">
            <a:avLst/>
          </a:prstGeom>
          <a:noFill/>
          <a:ln w="6350">
            <a:solidFill>
              <a:srgbClr val="000040"/>
            </a:solidFill>
            <a:round/>
            <a:headEnd/>
            <a:tailEnd/>
          </a:ln>
        </p:spPr>
        <p:txBody>
          <a:bodyPr/>
          <a:lstStyle/>
          <a:p>
            <a:endParaRPr lang="en-US"/>
          </a:p>
        </p:txBody>
      </p:sp>
      <p:sp>
        <p:nvSpPr>
          <p:cNvPr id="25790" name="Line 390"/>
          <p:cNvSpPr>
            <a:spLocks noChangeShapeType="1"/>
          </p:cNvSpPr>
          <p:nvPr/>
        </p:nvSpPr>
        <p:spPr bwMode="auto">
          <a:xfrm>
            <a:off x="3376613" y="5229225"/>
            <a:ext cx="61912" cy="1588"/>
          </a:xfrm>
          <a:prstGeom prst="line">
            <a:avLst/>
          </a:prstGeom>
          <a:noFill/>
          <a:ln w="6350">
            <a:solidFill>
              <a:srgbClr val="000040"/>
            </a:solidFill>
            <a:round/>
            <a:headEnd/>
            <a:tailEnd/>
          </a:ln>
        </p:spPr>
        <p:txBody>
          <a:bodyPr/>
          <a:lstStyle/>
          <a:p>
            <a:endParaRPr lang="en-US"/>
          </a:p>
        </p:txBody>
      </p:sp>
      <p:sp>
        <p:nvSpPr>
          <p:cNvPr id="25791" name="Freeform 391"/>
          <p:cNvSpPr>
            <a:spLocks/>
          </p:cNvSpPr>
          <p:nvPr/>
        </p:nvSpPr>
        <p:spPr bwMode="auto">
          <a:xfrm>
            <a:off x="3724275" y="5392738"/>
            <a:ext cx="323850" cy="339725"/>
          </a:xfrm>
          <a:custGeom>
            <a:avLst/>
            <a:gdLst>
              <a:gd name="T0" fmla="*/ 29537 w 614"/>
              <a:gd name="T1" fmla="*/ 103027 h 643"/>
              <a:gd name="T2" fmla="*/ 0 w 614"/>
              <a:gd name="T3" fmla="*/ 103027 h 643"/>
              <a:gd name="T4" fmla="*/ 161925 w 614"/>
              <a:gd name="T5" fmla="*/ 0 h 643"/>
              <a:gd name="T6" fmla="*/ 323850 w 614"/>
              <a:gd name="T7" fmla="*/ 103027 h 643"/>
              <a:gd name="T8" fmla="*/ 309609 w 614"/>
              <a:gd name="T9" fmla="*/ 103027 h 643"/>
              <a:gd name="T10" fmla="*/ 294313 w 614"/>
              <a:gd name="T11" fmla="*/ 103027 h 643"/>
              <a:gd name="T12" fmla="*/ 294313 w 614"/>
              <a:gd name="T13" fmla="*/ 324403 h 643"/>
              <a:gd name="T14" fmla="*/ 29537 w 614"/>
              <a:gd name="T15" fmla="*/ 324403 h 643"/>
              <a:gd name="T16" fmla="*/ 29537 w 614"/>
              <a:gd name="T17" fmla="*/ 103027 h 643"/>
              <a:gd name="T18" fmla="*/ 294313 w 614"/>
              <a:gd name="T19" fmla="*/ 103027 h 643"/>
              <a:gd name="T20" fmla="*/ 309609 w 614"/>
              <a:gd name="T21" fmla="*/ 103027 h 643"/>
              <a:gd name="T22" fmla="*/ 309609 w 614"/>
              <a:gd name="T23" fmla="*/ 339725 h 643"/>
              <a:gd name="T24" fmla="*/ 29537 w 614"/>
              <a:gd name="T25" fmla="*/ 339725 h 643"/>
              <a:gd name="T26" fmla="*/ 29537 w 614"/>
              <a:gd name="T27" fmla="*/ 324403 h 643"/>
              <a:gd name="T28" fmla="*/ 29537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792" name="Rectangle 392"/>
          <p:cNvSpPr>
            <a:spLocks noChangeArrowheads="1"/>
          </p:cNvSpPr>
          <p:nvPr/>
        </p:nvSpPr>
        <p:spPr bwMode="auto">
          <a:xfrm>
            <a:off x="3754438" y="5495925"/>
            <a:ext cx="268287" cy="220663"/>
          </a:xfrm>
          <a:prstGeom prst="rect">
            <a:avLst/>
          </a:prstGeom>
          <a:solidFill>
            <a:srgbClr val="FFFF00"/>
          </a:solidFill>
          <a:ln w="0">
            <a:solidFill>
              <a:srgbClr val="000000"/>
            </a:solidFill>
            <a:miter lim="800000"/>
            <a:headEnd/>
            <a:tailEnd/>
          </a:ln>
        </p:spPr>
        <p:txBody>
          <a:bodyPr/>
          <a:lstStyle/>
          <a:p>
            <a:endParaRPr lang="ru-RU"/>
          </a:p>
        </p:txBody>
      </p:sp>
      <p:sp>
        <p:nvSpPr>
          <p:cNvPr id="25793" name="Rectangle 393"/>
          <p:cNvSpPr>
            <a:spLocks noChangeArrowheads="1"/>
          </p:cNvSpPr>
          <p:nvPr/>
        </p:nvSpPr>
        <p:spPr bwMode="auto">
          <a:xfrm>
            <a:off x="3797300" y="5548313"/>
            <a:ext cx="93663" cy="166687"/>
          </a:xfrm>
          <a:prstGeom prst="rect">
            <a:avLst/>
          </a:prstGeom>
          <a:solidFill>
            <a:srgbClr val="800000"/>
          </a:solidFill>
          <a:ln w="0">
            <a:solidFill>
              <a:srgbClr val="000040"/>
            </a:solidFill>
            <a:miter lim="800000"/>
            <a:headEnd/>
            <a:tailEnd/>
          </a:ln>
        </p:spPr>
        <p:txBody>
          <a:bodyPr/>
          <a:lstStyle/>
          <a:p>
            <a:endParaRPr lang="ru-RU"/>
          </a:p>
        </p:txBody>
      </p:sp>
      <p:sp>
        <p:nvSpPr>
          <p:cNvPr id="25794" name="Rectangle 394"/>
          <p:cNvSpPr>
            <a:spLocks noChangeArrowheads="1"/>
          </p:cNvSpPr>
          <p:nvPr/>
        </p:nvSpPr>
        <p:spPr bwMode="auto">
          <a:xfrm>
            <a:off x="3932238" y="5543550"/>
            <a:ext cx="63500" cy="80963"/>
          </a:xfrm>
          <a:prstGeom prst="rect">
            <a:avLst/>
          </a:prstGeom>
          <a:solidFill>
            <a:srgbClr val="80FFFF"/>
          </a:solidFill>
          <a:ln w="0">
            <a:solidFill>
              <a:srgbClr val="000040"/>
            </a:solidFill>
            <a:miter lim="800000"/>
            <a:headEnd/>
            <a:tailEnd/>
          </a:ln>
        </p:spPr>
        <p:txBody>
          <a:bodyPr/>
          <a:lstStyle/>
          <a:p>
            <a:endParaRPr lang="ru-RU"/>
          </a:p>
        </p:txBody>
      </p:sp>
      <p:sp>
        <p:nvSpPr>
          <p:cNvPr id="25795" name="Freeform 395"/>
          <p:cNvSpPr>
            <a:spLocks/>
          </p:cNvSpPr>
          <p:nvPr/>
        </p:nvSpPr>
        <p:spPr bwMode="auto">
          <a:xfrm>
            <a:off x="3865563" y="5626100"/>
            <a:ext cx="12700" cy="15875"/>
          </a:xfrm>
          <a:custGeom>
            <a:avLst/>
            <a:gdLst>
              <a:gd name="T0" fmla="*/ 12700 w 24"/>
              <a:gd name="T1" fmla="*/ 6879 h 30"/>
              <a:gd name="T2" fmla="*/ 12700 w 24"/>
              <a:gd name="T3" fmla="*/ 5821 h 30"/>
              <a:gd name="T4" fmla="*/ 11113 w 24"/>
              <a:gd name="T5" fmla="*/ 4763 h 30"/>
              <a:gd name="T6" fmla="*/ 11113 w 24"/>
              <a:gd name="T7" fmla="*/ 3175 h 30"/>
              <a:gd name="T8" fmla="*/ 10054 w 24"/>
              <a:gd name="T9" fmla="*/ 2117 h 30"/>
              <a:gd name="T10" fmla="*/ 9525 w 24"/>
              <a:gd name="T11" fmla="*/ 1058 h 30"/>
              <a:gd name="T12" fmla="*/ 8996 w 24"/>
              <a:gd name="T13" fmla="*/ 529 h 30"/>
              <a:gd name="T14" fmla="*/ 7937 w 24"/>
              <a:gd name="T15" fmla="*/ 0 h 30"/>
              <a:gd name="T16" fmla="*/ 6879 w 24"/>
              <a:gd name="T17" fmla="*/ 0 h 30"/>
              <a:gd name="T18" fmla="*/ 5292 w 24"/>
              <a:gd name="T19" fmla="*/ 0 h 30"/>
              <a:gd name="T20" fmla="*/ 4763 w 24"/>
              <a:gd name="T21" fmla="*/ 0 h 30"/>
              <a:gd name="T22" fmla="*/ 3704 w 24"/>
              <a:gd name="T23" fmla="*/ 529 h 30"/>
              <a:gd name="T24" fmla="*/ 2646 w 24"/>
              <a:gd name="T25" fmla="*/ 1058 h 30"/>
              <a:gd name="T26" fmla="*/ 2117 w 24"/>
              <a:gd name="T27" fmla="*/ 2117 h 30"/>
              <a:gd name="T28" fmla="*/ 1058 w 24"/>
              <a:gd name="T29" fmla="*/ 3175 h 30"/>
              <a:gd name="T30" fmla="*/ 1058 w 24"/>
              <a:gd name="T31" fmla="*/ 4763 h 30"/>
              <a:gd name="T32" fmla="*/ 0 w 24"/>
              <a:gd name="T33" fmla="*/ 5821 h 30"/>
              <a:gd name="T34" fmla="*/ 0 w 24"/>
              <a:gd name="T35" fmla="*/ 6879 h 30"/>
              <a:gd name="T36" fmla="*/ 0 w 24"/>
              <a:gd name="T37" fmla="*/ 8467 h 30"/>
              <a:gd name="T38" fmla="*/ 0 w 24"/>
              <a:gd name="T39" fmla="*/ 10054 h 30"/>
              <a:gd name="T40" fmla="*/ 1058 w 24"/>
              <a:gd name="T41" fmla="*/ 11642 h 30"/>
              <a:gd name="T42" fmla="*/ 1058 w 24"/>
              <a:gd name="T43" fmla="*/ 12700 h 30"/>
              <a:gd name="T44" fmla="*/ 2117 w 24"/>
              <a:gd name="T45" fmla="*/ 13229 h 30"/>
              <a:gd name="T46" fmla="*/ 2646 w 24"/>
              <a:gd name="T47" fmla="*/ 14288 h 30"/>
              <a:gd name="T48" fmla="*/ 3704 w 24"/>
              <a:gd name="T49" fmla="*/ 14817 h 30"/>
              <a:gd name="T50" fmla="*/ 4763 w 24"/>
              <a:gd name="T51" fmla="*/ 15875 h 30"/>
              <a:gd name="T52" fmla="*/ 5292 w 24"/>
              <a:gd name="T53" fmla="*/ 15875 h 30"/>
              <a:gd name="T54" fmla="*/ 6879 w 24"/>
              <a:gd name="T55" fmla="*/ 15875 h 30"/>
              <a:gd name="T56" fmla="*/ 7937 w 24"/>
              <a:gd name="T57" fmla="*/ 15875 h 30"/>
              <a:gd name="T58" fmla="*/ 8996 w 24"/>
              <a:gd name="T59" fmla="*/ 14817 h 30"/>
              <a:gd name="T60" fmla="*/ 9525 w 24"/>
              <a:gd name="T61" fmla="*/ 14288 h 30"/>
              <a:gd name="T62" fmla="*/ 10054 w 24"/>
              <a:gd name="T63" fmla="*/ 13229 h 30"/>
              <a:gd name="T64" fmla="*/ 11113 w 24"/>
              <a:gd name="T65" fmla="*/ 12700 h 30"/>
              <a:gd name="T66" fmla="*/ 11113 w 24"/>
              <a:gd name="T67" fmla="*/ 11642 h 30"/>
              <a:gd name="T68" fmla="*/ 12700 w 24"/>
              <a:gd name="T69" fmla="*/ 10054 h 30"/>
              <a:gd name="T70" fmla="*/ 12700 w 24"/>
              <a:gd name="T71" fmla="*/ 846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
              <a:gd name="T109" fmla="*/ 0 h 30"/>
              <a:gd name="T110" fmla="*/ 24 w 24"/>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 h="30">
                <a:moveTo>
                  <a:pt x="24" y="14"/>
                </a:moveTo>
                <a:lnTo>
                  <a:pt x="24" y="13"/>
                </a:lnTo>
                <a:lnTo>
                  <a:pt x="24" y="12"/>
                </a:lnTo>
                <a:lnTo>
                  <a:pt x="24" y="11"/>
                </a:lnTo>
                <a:lnTo>
                  <a:pt x="22" y="10"/>
                </a:lnTo>
                <a:lnTo>
                  <a:pt x="21" y="9"/>
                </a:lnTo>
                <a:lnTo>
                  <a:pt x="21" y="8"/>
                </a:lnTo>
                <a:lnTo>
                  <a:pt x="21" y="6"/>
                </a:lnTo>
                <a:lnTo>
                  <a:pt x="20" y="5"/>
                </a:lnTo>
                <a:lnTo>
                  <a:pt x="19" y="4"/>
                </a:lnTo>
                <a:lnTo>
                  <a:pt x="19" y="3"/>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3"/>
                </a:lnTo>
                <a:lnTo>
                  <a:pt x="4" y="4"/>
                </a:lnTo>
                <a:lnTo>
                  <a:pt x="3" y="5"/>
                </a:lnTo>
                <a:lnTo>
                  <a:pt x="2" y="6"/>
                </a:lnTo>
                <a:lnTo>
                  <a:pt x="2" y="8"/>
                </a:lnTo>
                <a:lnTo>
                  <a:pt x="2" y="9"/>
                </a:lnTo>
                <a:lnTo>
                  <a:pt x="0" y="10"/>
                </a:lnTo>
                <a:lnTo>
                  <a:pt x="0" y="11"/>
                </a:lnTo>
                <a:lnTo>
                  <a:pt x="0" y="12"/>
                </a:lnTo>
                <a:lnTo>
                  <a:pt x="0" y="13"/>
                </a:lnTo>
                <a:lnTo>
                  <a:pt x="0" y="14"/>
                </a:lnTo>
                <a:lnTo>
                  <a:pt x="0" y="16"/>
                </a:lnTo>
                <a:lnTo>
                  <a:pt x="0" y="17"/>
                </a:lnTo>
                <a:lnTo>
                  <a:pt x="0" y="19"/>
                </a:lnTo>
                <a:lnTo>
                  <a:pt x="0" y="20"/>
                </a:lnTo>
                <a:lnTo>
                  <a:pt x="2" y="22"/>
                </a:lnTo>
                <a:lnTo>
                  <a:pt x="2" y="23"/>
                </a:lnTo>
                <a:lnTo>
                  <a:pt x="2" y="24"/>
                </a:lnTo>
                <a:lnTo>
                  <a:pt x="3" y="24"/>
                </a:lnTo>
                <a:lnTo>
                  <a:pt x="4" y="25"/>
                </a:lnTo>
                <a:lnTo>
                  <a:pt x="4" y="26"/>
                </a:lnTo>
                <a:lnTo>
                  <a:pt x="5" y="27"/>
                </a:lnTo>
                <a:lnTo>
                  <a:pt x="6" y="28"/>
                </a:lnTo>
                <a:lnTo>
                  <a:pt x="7" y="28"/>
                </a:lnTo>
                <a:lnTo>
                  <a:pt x="8" y="30"/>
                </a:lnTo>
                <a:lnTo>
                  <a:pt x="9" y="30"/>
                </a:lnTo>
                <a:lnTo>
                  <a:pt x="10" y="30"/>
                </a:lnTo>
                <a:lnTo>
                  <a:pt x="11" y="30"/>
                </a:lnTo>
                <a:lnTo>
                  <a:pt x="13" y="30"/>
                </a:lnTo>
                <a:lnTo>
                  <a:pt x="14" y="30"/>
                </a:lnTo>
                <a:lnTo>
                  <a:pt x="15" y="30"/>
                </a:lnTo>
                <a:lnTo>
                  <a:pt x="16" y="30"/>
                </a:lnTo>
                <a:lnTo>
                  <a:pt x="17" y="28"/>
                </a:lnTo>
                <a:lnTo>
                  <a:pt x="18" y="27"/>
                </a:lnTo>
                <a:lnTo>
                  <a:pt x="19" y="26"/>
                </a:lnTo>
                <a:lnTo>
                  <a:pt x="19" y="25"/>
                </a:lnTo>
                <a:lnTo>
                  <a:pt x="20" y="24"/>
                </a:lnTo>
                <a:lnTo>
                  <a:pt x="21" y="24"/>
                </a:lnTo>
                <a:lnTo>
                  <a:pt x="21" y="23"/>
                </a:lnTo>
                <a:lnTo>
                  <a:pt x="21" y="22"/>
                </a:lnTo>
                <a:lnTo>
                  <a:pt x="22" y="20"/>
                </a:lnTo>
                <a:lnTo>
                  <a:pt x="24" y="19"/>
                </a:lnTo>
                <a:lnTo>
                  <a:pt x="24" y="17"/>
                </a:lnTo>
                <a:lnTo>
                  <a:pt x="24" y="16"/>
                </a:lnTo>
                <a:lnTo>
                  <a:pt x="24" y="14"/>
                </a:lnTo>
                <a:close/>
              </a:path>
            </a:pathLst>
          </a:custGeom>
          <a:solidFill>
            <a:srgbClr val="008080"/>
          </a:solidFill>
          <a:ln w="0">
            <a:solidFill>
              <a:srgbClr val="000040"/>
            </a:solidFill>
            <a:round/>
            <a:headEnd/>
            <a:tailEnd/>
          </a:ln>
        </p:spPr>
        <p:txBody>
          <a:bodyPr/>
          <a:lstStyle/>
          <a:p>
            <a:endParaRPr lang="ru-RU"/>
          </a:p>
        </p:txBody>
      </p:sp>
      <p:sp>
        <p:nvSpPr>
          <p:cNvPr id="25796" name="Line 396"/>
          <p:cNvSpPr>
            <a:spLocks noChangeShapeType="1"/>
          </p:cNvSpPr>
          <p:nvPr/>
        </p:nvSpPr>
        <p:spPr bwMode="auto">
          <a:xfrm>
            <a:off x="3963988" y="5545138"/>
            <a:ext cx="1587" cy="79375"/>
          </a:xfrm>
          <a:prstGeom prst="line">
            <a:avLst/>
          </a:prstGeom>
          <a:noFill/>
          <a:ln w="6350">
            <a:solidFill>
              <a:srgbClr val="000040"/>
            </a:solidFill>
            <a:round/>
            <a:headEnd/>
            <a:tailEnd/>
          </a:ln>
        </p:spPr>
        <p:txBody>
          <a:bodyPr/>
          <a:lstStyle/>
          <a:p>
            <a:endParaRPr lang="en-US"/>
          </a:p>
        </p:txBody>
      </p:sp>
      <p:sp>
        <p:nvSpPr>
          <p:cNvPr id="25797" name="Line 397"/>
          <p:cNvSpPr>
            <a:spLocks noChangeShapeType="1"/>
          </p:cNvSpPr>
          <p:nvPr/>
        </p:nvSpPr>
        <p:spPr bwMode="auto">
          <a:xfrm>
            <a:off x="3962400" y="5586413"/>
            <a:ext cx="61913" cy="1587"/>
          </a:xfrm>
          <a:prstGeom prst="line">
            <a:avLst/>
          </a:prstGeom>
          <a:noFill/>
          <a:ln w="6350">
            <a:solidFill>
              <a:srgbClr val="000040"/>
            </a:solidFill>
            <a:round/>
            <a:headEnd/>
            <a:tailEnd/>
          </a:ln>
        </p:spPr>
        <p:txBody>
          <a:bodyPr/>
          <a:lstStyle/>
          <a:p>
            <a:endParaRPr lang="en-US"/>
          </a:p>
        </p:txBody>
      </p:sp>
      <p:sp>
        <p:nvSpPr>
          <p:cNvPr id="25798" name="Freeform 398"/>
          <p:cNvSpPr>
            <a:spLocks/>
          </p:cNvSpPr>
          <p:nvPr/>
        </p:nvSpPr>
        <p:spPr bwMode="auto">
          <a:xfrm>
            <a:off x="4322763" y="5129213"/>
            <a:ext cx="323850" cy="341312"/>
          </a:xfrm>
          <a:custGeom>
            <a:avLst/>
            <a:gdLst>
              <a:gd name="T0" fmla="*/ 29537 w 614"/>
              <a:gd name="T1" fmla="*/ 104039 h 643"/>
              <a:gd name="T2" fmla="*/ 0 w 614"/>
              <a:gd name="T3" fmla="*/ 104039 h 643"/>
              <a:gd name="T4" fmla="*/ 161925 w 614"/>
              <a:gd name="T5" fmla="*/ 0 h 643"/>
              <a:gd name="T6" fmla="*/ 323850 w 614"/>
              <a:gd name="T7" fmla="*/ 104039 h 643"/>
              <a:gd name="T8" fmla="*/ 309609 w 614"/>
              <a:gd name="T9" fmla="*/ 104039 h 643"/>
              <a:gd name="T10" fmla="*/ 294313 w 614"/>
              <a:gd name="T11" fmla="*/ 104039 h 643"/>
              <a:gd name="T12" fmla="*/ 294313 w 614"/>
              <a:gd name="T13" fmla="*/ 326449 h 643"/>
              <a:gd name="T14" fmla="*/ 29537 w 614"/>
              <a:gd name="T15" fmla="*/ 326449 h 643"/>
              <a:gd name="T16" fmla="*/ 29537 w 614"/>
              <a:gd name="T17" fmla="*/ 104039 h 643"/>
              <a:gd name="T18" fmla="*/ 294313 w 614"/>
              <a:gd name="T19" fmla="*/ 104039 h 643"/>
              <a:gd name="T20" fmla="*/ 309609 w 614"/>
              <a:gd name="T21" fmla="*/ 104039 h 643"/>
              <a:gd name="T22" fmla="*/ 309609 w 614"/>
              <a:gd name="T23" fmla="*/ 341312 h 643"/>
              <a:gd name="T24" fmla="*/ 29537 w 614"/>
              <a:gd name="T25" fmla="*/ 341312 h 643"/>
              <a:gd name="T26" fmla="*/ 29537 w 614"/>
              <a:gd name="T27" fmla="*/ 326449 h 643"/>
              <a:gd name="T28" fmla="*/ 29537 w 614"/>
              <a:gd name="T29" fmla="*/ 10403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799" name="Rectangle 399"/>
          <p:cNvSpPr>
            <a:spLocks noChangeArrowheads="1"/>
          </p:cNvSpPr>
          <p:nvPr/>
        </p:nvSpPr>
        <p:spPr bwMode="auto">
          <a:xfrm>
            <a:off x="4352925" y="5233988"/>
            <a:ext cx="268288" cy="220662"/>
          </a:xfrm>
          <a:prstGeom prst="rect">
            <a:avLst/>
          </a:prstGeom>
          <a:solidFill>
            <a:srgbClr val="FFFF00"/>
          </a:solidFill>
          <a:ln w="0">
            <a:solidFill>
              <a:srgbClr val="000000"/>
            </a:solidFill>
            <a:miter lim="800000"/>
            <a:headEnd/>
            <a:tailEnd/>
          </a:ln>
        </p:spPr>
        <p:txBody>
          <a:bodyPr/>
          <a:lstStyle/>
          <a:p>
            <a:endParaRPr lang="ru-RU"/>
          </a:p>
        </p:txBody>
      </p:sp>
      <p:sp>
        <p:nvSpPr>
          <p:cNvPr id="25800" name="Rectangle 400"/>
          <p:cNvSpPr>
            <a:spLocks noChangeArrowheads="1"/>
          </p:cNvSpPr>
          <p:nvPr/>
        </p:nvSpPr>
        <p:spPr bwMode="auto">
          <a:xfrm>
            <a:off x="4395788" y="5286375"/>
            <a:ext cx="93662" cy="166688"/>
          </a:xfrm>
          <a:prstGeom prst="rect">
            <a:avLst/>
          </a:prstGeom>
          <a:solidFill>
            <a:srgbClr val="800000"/>
          </a:solidFill>
          <a:ln w="0">
            <a:solidFill>
              <a:srgbClr val="000040"/>
            </a:solidFill>
            <a:miter lim="800000"/>
            <a:headEnd/>
            <a:tailEnd/>
          </a:ln>
        </p:spPr>
        <p:txBody>
          <a:bodyPr/>
          <a:lstStyle/>
          <a:p>
            <a:endParaRPr lang="ru-RU"/>
          </a:p>
        </p:txBody>
      </p:sp>
      <p:sp>
        <p:nvSpPr>
          <p:cNvPr id="25801" name="Rectangle 401"/>
          <p:cNvSpPr>
            <a:spLocks noChangeArrowheads="1"/>
          </p:cNvSpPr>
          <p:nvPr/>
        </p:nvSpPr>
        <p:spPr bwMode="auto">
          <a:xfrm>
            <a:off x="4530725" y="5281613"/>
            <a:ext cx="63500" cy="80962"/>
          </a:xfrm>
          <a:prstGeom prst="rect">
            <a:avLst/>
          </a:prstGeom>
          <a:solidFill>
            <a:srgbClr val="80FFFF"/>
          </a:solidFill>
          <a:ln w="0">
            <a:solidFill>
              <a:srgbClr val="000040"/>
            </a:solidFill>
            <a:miter lim="800000"/>
            <a:headEnd/>
            <a:tailEnd/>
          </a:ln>
        </p:spPr>
        <p:txBody>
          <a:bodyPr/>
          <a:lstStyle/>
          <a:p>
            <a:endParaRPr lang="ru-RU"/>
          </a:p>
        </p:txBody>
      </p:sp>
      <p:sp>
        <p:nvSpPr>
          <p:cNvPr id="25802" name="Freeform 402"/>
          <p:cNvSpPr>
            <a:spLocks/>
          </p:cNvSpPr>
          <p:nvPr/>
        </p:nvSpPr>
        <p:spPr bwMode="auto">
          <a:xfrm>
            <a:off x="4464050" y="5362575"/>
            <a:ext cx="12700" cy="15875"/>
          </a:xfrm>
          <a:custGeom>
            <a:avLst/>
            <a:gdLst>
              <a:gd name="T0" fmla="*/ 12700 w 23"/>
              <a:gd name="T1" fmla="*/ 7408 h 30"/>
              <a:gd name="T2" fmla="*/ 12700 w 23"/>
              <a:gd name="T3" fmla="*/ 5821 h 30"/>
              <a:gd name="T4" fmla="*/ 11043 w 23"/>
              <a:gd name="T5" fmla="*/ 4763 h 30"/>
              <a:gd name="T6" fmla="*/ 11043 w 23"/>
              <a:gd name="T7" fmla="*/ 3704 h 30"/>
              <a:gd name="T8" fmla="*/ 9939 w 23"/>
              <a:gd name="T9" fmla="*/ 2646 h 30"/>
              <a:gd name="T10" fmla="*/ 9387 w 23"/>
              <a:gd name="T11" fmla="*/ 1588 h 30"/>
              <a:gd name="T12" fmla="*/ 8835 w 23"/>
              <a:gd name="T13" fmla="*/ 529 h 30"/>
              <a:gd name="T14" fmla="*/ 7730 w 23"/>
              <a:gd name="T15" fmla="*/ 0 h 30"/>
              <a:gd name="T16" fmla="*/ 6626 w 23"/>
              <a:gd name="T17" fmla="*/ 0 h 30"/>
              <a:gd name="T18" fmla="*/ 4970 w 23"/>
              <a:gd name="T19" fmla="*/ 0 h 30"/>
              <a:gd name="T20" fmla="*/ 4417 w 23"/>
              <a:gd name="T21" fmla="*/ 0 h 30"/>
              <a:gd name="T22" fmla="*/ 3313 w 23"/>
              <a:gd name="T23" fmla="*/ 529 h 30"/>
              <a:gd name="T24" fmla="*/ 2209 w 23"/>
              <a:gd name="T25" fmla="*/ 1588 h 30"/>
              <a:gd name="T26" fmla="*/ 1657 w 23"/>
              <a:gd name="T27" fmla="*/ 2646 h 30"/>
              <a:gd name="T28" fmla="*/ 552 w 23"/>
              <a:gd name="T29" fmla="*/ 3704 h 30"/>
              <a:gd name="T30" fmla="*/ 552 w 23"/>
              <a:gd name="T31" fmla="*/ 4763 h 30"/>
              <a:gd name="T32" fmla="*/ 0 w 23"/>
              <a:gd name="T33" fmla="*/ 5821 h 30"/>
              <a:gd name="T34" fmla="*/ 0 w 23"/>
              <a:gd name="T35" fmla="*/ 7408 h 30"/>
              <a:gd name="T36" fmla="*/ 0 w 23"/>
              <a:gd name="T37" fmla="*/ 8996 h 30"/>
              <a:gd name="T38" fmla="*/ 0 w 23"/>
              <a:gd name="T39" fmla="*/ 10054 h 30"/>
              <a:gd name="T40" fmla="*/ 552 w 23"/>
              <a:gd name="T41" fmla="*/ 11642 h 30"/>
              <a:gd name="T42" fmla="*/ 552 w 23"/>
              <a:gd name="T43" fmla="*/ 12700 h 30"/>
              <a:gd name="T44" fmla="*/ 1657 w 23"/>
              <a:gd name="T45" fmla="*/ 13758 h 30"/>
              <a:gd name="T46" fmla="*/ 2209 w 23"/>
              <a:gd name="T47" fmla="*/ 14817 h 30"/>
              <a:gd name="T48" fmla="*/ 3313 w 23"/>
              <a:gd name="T49" fmla="*/ 15346 h 30"/>
              <a:gd name="T50" fmla="*/ 4417 w 23"/>
              <a:gd name="T51" fmla="*/ 15875 h 30"/>
              <a:gd name="T52" fmla="*/ 4970 w 23"/>
              <a:gd name="T53" fmla="*/ 15875 h 30"/>
              <a:gd name="T54" fmla="*/ 6626 w 23"/>
              <a:gd name="T55" fmla="*/ 15875 h 30"/>
              <a:gd name="T56" fmla="*/ 7730 w 23"/>
              <a:gd name="T57" fmla="*/ 15875 h 30"/>
              <a:gd name="T58" fmla="*/ 8835 w 23"/>
              <a:gd name="T59" fmla="*/ 15346 h 30"/>
              <a:gd name="T60" fmla="*/ 9387 w 23"/>
              <a:gd name="T61" fmla="*/ 14817 h 30"/>
              <a:gd name="T62" fmla="*/ 9939 w 23"/>
              <a:gd name="T63" fmla="*/ 13758 h 30"/>
              <a:gd name="T64" fmla="*/ 11043 w 23"/>
              <a:gd name="T65" fmla="*/ 12700 h 30"/>
              <a:gd name="T66" fmla="*/ 11043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1" y="10"/>
                </a:lnTo>
                <a:lnTo>
                  <a:pt x="20" y="9"/>
                </a:lnTo>
                <a:lnTo>
                  <a:pt x="20" y="8"/>
                </a:lnTo>
                <a:lnTo>
                  <a:pt x="20" y="7"/>
                </a:lnTo>
                <a:lnTo>
                  <a:pt x="19" y="6"/>
                </a:lnTo>
                <a:lnTo>
                  <a:pt x="18" y="5"/>
                </a:lnTo>
                <a:lnTo>
                  <a:pt x="18" y="4"/>
                </a:lnTo>
                <a:lnTo>
                  <a:pt x="17" y="3"/>
                </a:lnTo>
                <a:lnTo>
                  <a:pt x="16" y="1"/>
                </a:lnTo>
                <a:lnTo>
                  <a:pt x="15" y="0"/>
                </a:lnTo>
                <a:lnTo>
                  <a:pt x="14" y="0"/>
                </a:lnTo>
                <a:lnTo>
                  <a:pt x="13" y="0"/>
                </a:lnTo>
                <a:lnTo>
                  <a:pt x="12" y="0"/>
                </a:lnTo>
                <a:lnTo>
                  <a:pt x="10" y="0"/>
                </a:lnTo>
                <a:lnTo>
                  <a:pt x="9"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9" y="30"/>
                </a:lnTo>
                <a:lnTo>
                  <a:pt x="10" y="30"/>
                </a:lnTo>
                <a:lnTo>
                  <a:pt x="12" y="30"/>
                </a:lnTo>
                <a:lnTo>
                  <a:pt x="13" y="30"/>
                </a:lnTo>
                <a:lnTo>
                  <a:pt x="14" y="30"/>
                </a:lnTo>
                <a:lnTo>
                  <a:pt x="15" y="30"/>
                </a:lnTo>
                <a:lnTo>
                  <a:pt x="16" y="29"/>
                </a:lnTo>
                <a:lnTo>
                  <a:pt x="17" y="28"/>
                </a:lnTo>
                <a:lnTo>
                  <a:pt x="18" y="27"/>
                </a:lnTo>
                <a:lnTo>
                  <a:pt x="18" y="26"/>
                </a:lnTo>
                <a:lnTo>
                  <a:pt x="19" y="24"/>
                </a:lnTo>
                <a:lnTo>
                  <a:pt x="20" y="24"/>
                </a:lnTo>
                <a:lnTo>
                  <a:pt x="20" y="23"/>
                </a:lnTo>
                <a:lnTo>
                  <a:pt x="20" y="22"/>
                </a:lnTo>
                <a:lnTo>
                  <a:pt x="21"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803" name="Line 403"/>
          <p:cNvSpPr>
            <a:spLocks noChangeShapeType="1"/>
          </p:cNvSpPr>
          <p:nvPr/>
        </p:nvSpPr>
        <p:spPr bwMode="auto">
          <a:xfrm>
            <a:off x="4562475" y="5283200"/>
            <a:ext cx="1588" cy="79375"/>
          </a:xfrm>
          <a:prstGeom prst="line">
            <a:avLst/>
          </a:prstGeom>
          <a:noFill/>
          <a:ln w="6350">
            <a:solidFill>
              <a:srgbClr val="000040"/>
            </a:solidFill>
            <a:round/>
            <a:headEnd/>
            <a:tailEnd/>
          </a:ln>
        </p:spPr>
        <p:txBody>
          <a:bodyPr/>
          <a:lstStyle/>
          <a:p>
            <a:endParaRPr lang="en-US"/>
          </a:p>
        </p:txBody>
      </p:sp>
      <p:sp>
        <p:nvSpPr>
          <p:cNvPr id="25804" name="Line 404"/>
          <p:cNvSpPr>
            <a:spLocks noChangeShapeType="1"/>
          </p:cNvSpPr>
          <p:nvPr/>
        </p:nvSpPr>
        <p:spPr bwMode="auto">
          <a:xfrm>
            <a:off x="4530725" y="5319713"/>
            <a:ext cx="61913" cy="1587"/>
          </a:xfrm>
          <a:prstGeom prst="line">
            <a:avLst/>
          </a:prstGeom>
          <a:noFill/>
          <a:ln w="6350">
            <a:solidFill>
              <a:srgbClr val="000040"/>
            </a:solidFill>
            <a:round/>
            <a:headEnd/>
            <a:tailEnd/>
          </a:ln>
        </p:spPr>
        <p:txBody>
          <a:bodyPr/>
          <a:lstStyle/>
          <a:p>
            <a:endParaRPr lang="en-US"/>
          </a:p>
        </p:txBody>
      </p:sp>
      <p:sp>
        <p:nvSpPr>
          <p:cNvPr id="25805" name="Freeform 405"/>
          <p:cNvSpPr>
            <a:spLocks/>
          </p:cNvSpPr>
          <p:nvPr/>
        </p:nvSpPr>
        <p:spPr bwMode="auto">
          <a:xfrm>
            <a:off x="3930650" y="4611688"/>
            <a:ext cx="325438" cy="339725"/>
          </a:xfrm>
          <a:custGeom>
            <a:avLst/>
            <a:gdLst>
              <a:gd name="T0" fmla="*/ 29633 w 615"/>
              <a:gd name="T1" fmla="*/ 103555 h 643"/>
              <a:gd name="T2" fmla="*/ 0 w 615"/>
              <a:gd name="T3" fmla="*/ 103555 h 643"/>
              <a:gd name="T4" fmla="*/ 162454 w 615"/>
              <a:gd name="T5" fmla="*/ 0 h 643"/>
              <a:gd name="T6" fmla="*/ 325438 w 615"/>
              <a:gd name="T7" fmla="*/ 103555 h 643"/>
              <a:gd name="T8" fmla="*/ 310621 w 615"/>
              <a:gd name="T9" fmla="*/ 103555 h 643"/>
              <a:gd name="T10" fmla="*/ 295805 w 615"/>
              <a:gd name="T11" fmla="*/ 103555 h 643"/>
              <a:gd name="T12" fmla="*/ 295805 w 615"/>
              <a:gd name="T13" fmla="*/ 324931 h 643"/>
              <a:gd name="T14" fmla="*/ 29633 w 615"/>
              <a:gd name="T15" fmla="*/ 324931 h 643"/>
              <a:gd name="T16" fmla="*/ 29633 w 615"/>
              <a:gd name="T17" fmla="*/ 103555 h 643"/>
              <a:gd name="T18" fmla="*/ 295805 w 615"/>
              <a:gd name="T19" fmla="*/ 103555 h 643"/>
              <a:gd name="T20" fmla="*/ 310621 w 615"/>
              <a:gd name="T21" fmla="*/ 103555 h 643"/>
              <a:gd name="T22" fmla="*/ 310621 w 615"/>
              <a:gd name="T23" fmla="*/ 339725 h 643"/>
              <a:gd name="T24" fmla="*/ 29633 w 615"/>
              <a:gd name="T25" fmla="*/ 339725 h 643"/>
              <a:gd name="T26" fmla="*/ 29633 w 615"/>
              <a:gd name="T27" fmla="*/ 324931 h 643"/>
              <a:gd name="T28" fmla="*/ 29633 w 615"/>
              <a:gd name="T29" fmla="*/ 10355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7"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806" name="Rectangle 406"/>
          <p:cNvSpPr>
            <a:spLocks noChangeArrowheads="1"/>
          </p:cNvSpPr>
          <p:nvPr/>
        </p:nvSpPr>
        <p:spPr bwMode="auto">
          <a:xfrm>
            <a:off x="3960813" y="4714875"/>
            <a:ext cx="268287" cy="222250"/>
          </a:xfrm>
          <a:prstGeom prst="rect">
            <a:avLst/>
          </a:prstGeom>
          <a:solidFill>
            <a:srgbClr val="FFFF00"/>
          </a:solidFill>
          <a:ln w="0">
            <a:solidFill>
              <a:srgbClr val="000000"/>
            </a:solidFill>
            <a:miter lim="800000"/>
            <a:headEnd/>
            <a:tailEnd/>
          </a:ln>
        </p:spPr>
        <p:txBody>
          <a:bodyPr/>
          <a:lstStyle/>
          <a:p>
            <a:endParaRPr lang="ru-RU"/>
          </a:p>
        </p:txBody>
      </p:sp>
      <p:sp>
        <p:nvSpPr>
          <p:cNvPr id="25807" name="Rectangle 407"/>
          <p:cNvSpPr>
            <a:spLocks noChangeArrowheads="1"/>
          </p:cNvSpPr>
          <p:nvPr/>
        </p:nvSpPr>
        <p:spPr bwMode="auto">
          <a:xfrm>
            <a:off x="4003675" y="4767263"/>
            <a:ext cx="93663" cy="168275"/>
          </a:xfrm>
          <a:prstGeom prst="rect">
            <a:avLst/>
          </a:prstGeom>
          <a:solidFill>
            <a:srgbClr val="800000"/>
          </a:solidFill>
          <a:ln w="0">
            <a:solidFill>
              <a:srgbClr val="000040"/>
            </a:solidFill>
            <a:miter lim="800000"/>
            <a:headEnd/>
            <a:tailEnd/>
          </a:ln>
        </p:spPr>
        <p:txBody>
          <a:bodyPr/>
          <a:lstStyle/>
          <a:p>
            <a:endParaRPr lang="ru-RU"/>
          </a:p>
        </p:txBody>
      </p:sp>
      <p:sp>
        <p:nvSpPr>
          <p:cNvPr id="25808" name="Rectangle 408"/>
          <p:cNvSpPr>
            <a:spLocks noChangeArrowheads="1"/>
          </p:cNvSpPr>
          <p:nvPr/>
        </p:nvSpPr>
        <p:spPr bwMode="auto">
          <a:xfrm>
            <a:off x="4138613" y="4764088"/>
            <a:ext cx="65087" cy="79375"/>
          </a:xfrm>
          <a:prstGeom prst="rect">
            <a:avLst/>
          </a:prstGeom>
          <a:solidFill>
            <a:srgbClr val="80FFFF"/>
          </a:solidFill>
          <a:ln w="0">
            <a:solidFill>
              <a:srgbClr val="000040"/>
            </a:solidFill>
            <a:miter lim="800000"/>
            <a:headEnd/>
            <a:tailEnd/>
          </a:ln>
        </p:spPr>
        <p:txBody>
          <a:bodyPr/>
          <a:lstStyle/>
          <a:p>
            <a:endParaRPr lang="ru-RU"/>
          </a:p>
        </p:txBody>
      </p:sp>
      <p:sp>
        <p:nvSpPr>
          <p:cNvPr id="25809" name="Freeform 409"/>
          <p:cNvSpPr>
            <a:spLocks/>
          </p:cNvSpPr>
          <p:nvPr/>
        </p:nvSpPr>
        <p:spPr bwMode="auto">
          <a:xfrm>
            <a:off x="4071938" y="4845050"/>
            <a:ext cx="12700" cy="15875"/>
          </a:xfrm>
          <a:custGeom>
            <a:avLst/>
            <a:gdLst>
              <a:gd name="T0" fmla="*/ 12700 w 23"/>
              <a:gd name="T1" fmla="*/ 7408 h 30"/>
              <a:gd name="T2" fmla="*/ 12700 w 23"/>
              <a:gd name="T3" fmla="*/ 5821 h 30"/>
              <a:gd name="T4" fmla="*/ 11596 w 23"/>
              <a:gd name="T5" fmla="*/ 4763 h 30"/>
              <a:gd name="T6" fmla="*/ 11596 w 23"/>
              <a:gd name="T7" fmla="*/ 3704 h 30"/>
              <a:gd name="T8" fmla="*/ 10491 w 23"/>
              <a:gd name="T9" fmla="*/ 2646 h 30"/>
              <a:gd name="T10" fmla="*/ 9939 w 23"/>
              <a:gd name="T11" fmla="*/ 1588 h 30"/>
              <a:gd name="T12" fmla="*/ 8835 w 23"/>
              <a:gd name="T13" fmla="*/ 529 h 30"/>
              <a:gd name="T14" fmla="*/ 7730 w 23"/>
              <a:gd name="T15" fmla="*/ 0 h 30"/>
              <a:gd name="T16" fmla="*/ 6626 w 23"/>
              <a:gd name="T17" fmla="*/ 0 h 30"/>
              <a:gd name="T18" fmla="*/ 5522 w 23"/>
              <a:gd name="T19" fmla="*/ 0 h 30"/>
              <a:gd name="T20" fmla="*/ 4970 w 23"/>
              <a:gd name="T21" fmla="*/ 0 h 30"/>
              <a:gd name="T22" fmla="*/ 3865 w 23"/>
              <a:gd name="T23" fmla="*/ 529 h 30"/>
              <a:gd name="T24" fmla="*/ 2209 w 23"/>
              <a:gd name="T25" fmla="*/ 1588 h 30"/>
              <a:gd name="T26" fmla="*/ 1657 w 23"/>
              <a:gd name="T27" fmla="*/ 2646 h 30"/>
              <a:gd name="T28" fmla="*/ 552 w 23"/>
              <a:gd name="T29" fmla="*/ 3704 h 30"/>
              <a:gd name="T30" fmla="*/ 552 w 23"/>
              <a:gd name="T31" fmla="*/ 4763 h 30"/>
              <a:gd name="T32" fmla="*/ 0 w 23"/>
              <a:gd name="T33" fmla="*/ 5821 h 30"/>
              <a:gd name="T34" fmla="*/ 0 w 23"/>
              <a:gd name="T35" fmla="*/ 7408 h 30"/>
              <a:gd name="T36" fmla="*/ 0 w 23"/>
              <a:gd name="T37" fmla="*/ 8996 h 30"/>
              <a:gd name="T38" fmla="*/ 0 w 23"/>
              <a:gd name="T39" fmla="*/ 10054 h 30"/>
              <a:gd name="T40" fmla="*/ 552 w 23"/>
              <a:gd name="T41" fmla="*/ 11642 h 30"/>
              <a:gd name="T42" fmla="*/ 552 w 23"/>
              <a:gd name="T43" fmla="*/ 13229 h 30"/>
              <a:gd name="T44" fmla="*/ 1657 w 23"/>
              <a:gd name="T45" fmla="*/ 13758 h 30"/>
              <a:gd name="T46" fmla="*/ 2209 w 23"/>
              <a:gd name="T47" fmla="*/ 14817 h 30"/>
              <a:gd name="T48" fmla="*/ 3865 w 23"/>
              <a:gd name="T49" fmla="*/ 15346 h 30"/>
              <a:gd name="T50" fmla="*/ 4970 w 23"/>
              <a:gd name="T51" fmla="*/ 15875 h 30"/>
              <a:gd name="T52" fmla="*/ 5522 w 23"/>
              <a:gd name="T53" fmla="*/ 15875 h 30"/>
              <a:gd name="T54" fmla="*/ 6626 w 23"/>
              <a:gd name="T55" fmla="*/ 15875 h 30"/>
              <a:gd name="T56" fmla="*/ 7730 w 23"/>
              <a:gd name="T57" fmla="*/ 15875 h 30"/>
              <a:gd name="T58" fmla="*/ 8835 w 23"/>
              <a:gd name="T59" fmla="*/ 15346 h 30"/>
              <a:gd name="T60" fmla="*/ 9939 w 23"/>
              <a:gd name="T61" fmla="*/ 14817 h 30"/>
              <a:gd name="T62" fmla="*/ 10491 w 23"/>
              <a:gd name="T63" fmla="*/ 13758 h 30"/>
              <a:gd name="T64" fmla="*/ 11596 w 23"/>
              <a:gd name="T65" fmla="*/ 13229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20" y="6"/>
                </a:lnTo>
                <a:lnTo>
                  <a:pt x="19" y="5"/>
                </a:lnTo>
                <a:lnTo>
                  <a:pt x="19" y="4"/>
                </a:lnTo>
                <a:lnTo>
                  <a:pt x="18" y="3"/>
                </a:lnTo>
                <a:lnTo>
                  <a:pt x="16" y="1"/>
                </a:lnTo>
                <a:lnTo>
                  <a:pt x="15" y="0"/>
                </a:lnTo>
                <a:lnTo>
                  <a:pt x="14" y="0"/>
                </a:lnTo>
                <a:lnTo>
                  <a:pt x="13" y="0"/>
                </a:lnTo>
                <a:lnTo>
                  <a:pt x="12" y="0"/>
                </a:lnTo>
                <a:lnTo>
                  <a:pt x="11" y="0"/>
                </a:lnTo>
                <a:lnTo>
                  <a:pt x="10" y="0"/>
                </a:lnTo>
                <a:lnTo>
                  <a:pt x="9" y="0"/>
                </a:lnTo>
                <a:lnTo>
                  <a:pt x="8" y="0"/>
                </a:lnTo>
                <a:lnTo>
                  <a:pt x="7"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5"/>
                </a:lnTo>
                <a:lnTo>
                  <a:pt x="2" y="25"/>
                </a:lnTo>
                <a:lnTo>
                  <a:pt x="3" y="26"/>
                </a:lnTo>
                <a:lnTo>
                  <a:pt x="3" y="27"/>
                </a:lnTo>
                <a:lnTo>
                  <a:pt x="4" y="28"/>
                </a:lnTo>
                <a:lnTo>
                  <a:pt x="5" y="29"/>
                </a:lnTo>
                <a:lnTo>
                  <a:pt x="7" y="29"/>
                </a:lnTo>
                <a:lnTo>
                  <a:pt x="8" y="30"/>
                </a:lnTo>
                <a:lnTo>
                  <a:pt x="9" y="30"/>
                </a:lnTo>
                <a:lnTo>
                  <a:pt x="10" y="30"/>
                </a:lnTo>
                <a:lnTo>
                  <a:pt x="11" y="30"/>
                </a:lnTo>
                <a:lnTo>
                  <a:pt x="12" y="30"/>
                </a:lnTo>
                <a:lnTo>
                  <a:pt x="13" y="30"/>
                </a:lnTo>
                <a:lnTo>
                  <a:pt x="14" y="30"/>
                </a:lnTo>
                <a:lnTo>
                  <a:pt x="15" y="30"/>
                </a:lnTo>
                <a:lnTo>
                  <a:pt x="16" y="29"/>
                </a:lnTo>
                <a:lnTo>
                  <a:pt x="18" y="28"/>
                </a:lnTo>
                <a:lnTo>
                  <a:pt x="19" y="27"/>
                </a:lnTo>
                <a:lnTo>
                  <a:pt x="19"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810" name="Line 410"/>
          <p:cNvSpPr>
            <a:spLocks noChangeShapeType="1"/>
          </p:cNvSpPr>
          <p:nvPr/>
        </p:nvSpPr>
        <p:spPr bwMode="auto">
          <a:xfrm>
            <a:off x="4170363" y="4764088"/>
            <a:ext cx="1587" cy="79375"/>
          </a:xfrm>
          <a:prstGeom prst="line">
            <a:avLst/>
          </a:prstGeom>
          <a:noFill/>
          <a:ln w="6350">
            <a:solidFill>
              <a:srgbClr val="000040"/>
            </a:solidFill>
            <a:round/>
            <a:headEnd/>
            <a:tailEnd/>
          </a:ln>
        </p:spPr>
        <p:txBody>
          <a:bodyPr/>
          <a:lstStyle/>
          <a:p>
            <a:endParaRPr lang="en-US"/>
          </a:p>
        </p:txBody>
      </p:sp>
      <p:sp>
        <p:nvSpPr>
          <p:cNvPr id="25811" name="Line 411"/>
          <p:cNvSpPr>
            <a:spLocks noChangeShapeType="1"/>
          </p:cNvSpPr>
          <p:nvPr/>
        </p:nvSpPr>
        <p:spPr bwMode="auto">
          <a:xfrm>
            <a:off x="4138613" y="4802188"/>
            <a:ext cx="63500" cy="1587"/>
          </a:xfrm>
          <a:prstGeom prst="line">
            <a:avLst/>
          </a:prstGeom>
          <a:noFill/>
          <a:ln w="6350">
            <a:solidFill>
              <a:srgbClr val="000040"/>
            </a:solidFill>
            <a:round/>
            <a:headEnd/>
            <a:tailEnd/>
          </a:ln>
        </p:spPr>
        <p:txBody>
          <a:bodyPr/>
          <a:lstStyle/>
          <a:p>
            <a:endParaRPr lang="en-US"/>
          </a:p>
        </p:txBody>
      </p:sp>
      <p:sp>
        <p:nvSpPr>
          <p:cNvPr id="25812" name="Freeform 412"/>
          <p:cNvSpPr>
            <a:spLocks/>
          </p:cNvSpPr>
          <p:nvPr/>
        </p:nvSpPr>
        <p:spPr bwMode="auto">
          <a:xfrm>
            <a:off x="3714750" y="3702050"/>
            <a:ext cx="325438" cy="341313"/>
          </a:xfrm>
          <a:custGeom>
            <a:avLst/>
            <a:gdLst>
              <a:gd name="T0" fmla="*/ 29633 w 615"/>
              <a:gd name="T1" fmla="*/ 103509 h 643"/>
              <a:gd name="T2" fmla="*/ 0 w 615"/>
              <a:gd name="T3" fmla="*/ 103509 h 643"/>
              <a:gd name="T4" fmla="*/ 162454 w 615"/>
              <a:gd name="T5" fmla="*/ 0 h 643"/>
              <a:gd name="T6" fmla="*/ 325438 w 615"/>
              <a:gd name="T7" fmla="*/ 103509 h 643"/>
              <a:gd name="T8" fmla="*/ 310621 w 615"/>
              <a:gd name="T9" fmla="*/ 103509 h 643"/>
              <a:gd name="T10" fmla="*/ 295805 w 615"/>
              <a:gd name="T11" fmla="*/ 103509 h 643"/>
              <a:gd name="T12" fmla="*/ 295805 w 615"/>
              <a:gd name="T13" fmla="*/ 325919 h 643"/>
              <a:gd name="T14" fmla="*/ 29633 w 615"/>
              <a:gd name="T15" fmla="*/ 325919 h 643"/>
              <a:gd name="T16" fmla="*/ 29633 w 615"/>
              <a:gd name="T17" fmla="*/ 103509 h 643"/>
              <a:gd name="T18" fmla="*/ 295805 w 615"/>
              <a:gd name="T19" fmla="*/ 103509 h 643"/>
              <a:gd name="T20" fmla="*/ 310621 w 615"/>
              <a:gd name="T21" fmla="*/ 103509 h 643"/>
              <a:gd name="T22" fmla="*/ 310621 w 615"/>
              <a:gd name="T23" fmla="*/ 341313 h 643"/>
              <a:gd name="T24" fmla="*/ 29633 w 615"/>
              <a:gd name="T25" fmla="*/ 341313 h 643"/>
              <a:gd name="T26" fmla="*/ 29633 w 615"/>
              <a:gd name="T27" fmla="*/ 325919 h 643"/>
              <a:gd name="T28" fmla="*/ 29633 w 615"/>
              <a:gd name="T29" fmla="*/ 10350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813" name="Rectangle 413"/>
          <p:cNvSpPr>
            <a:spLocks noChangeArrowheads="1"/>
          </p:cNvSpPr>
          <p:nvPr/>
        </p:nvSpPr>
        <p:spPr bwMode="auto">
          <a:xfrm>
            <a:off x="3744913" y="3805238"/>
            <a:ext cx="269875" cy="222250"/>
          </a:xfrm>
          <a:prstGeom prst="rect">
            <a:avLst/>
          </a:prstGeom>
          <a:solidFill>
            <a:srgbClr val="FFFF00"/>
          </a:solidFill>
          <a:ln w="0">
            <a:solidFill>
              <a:srgbClr val="000000"/>
            </a:solidFill>
            <a:miter lim="800000"/>
            <a:headEnd/>
            <a:tailEnd/>
          </a:ln>
        </p:spPr>
        <p:txBody>
          <a:bodyPr/>
          <a:lstStyle/>
          <a:p>
            <a:endParaRPr lang="ru-RU"/>
          </a:p>
        </p:txBody>
      </p:sp>
      <p:sp>
        <p:nvSpPr>
          <p:cNvPr id="25814" name="Rectangle 414"/>
          <p:cNvSpPr>
            <a:spLocks noChangeArrowheads="1"/>
          </p:cNvSpPr>
          <p:nvPr/>
        </p:nvSpPr>
        <p:spPr bwMode="auto">
          <a:xfrm>
            <a:off x="3789363" y="3859213"/>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5815" name="Rectangle 415"/>
          <p:cNvSpPr>
            <a:spLocks noChangeArrowheads="1"/>
          </p:cNvSpPr>
          <p:nvPr/>
        </p:nvSpPr>
        <p:spPr bwMode="auto">
          <a:xfrm>
            <a:off x="3924300" y="3854450"/>
            <a:ext cx="63500" cy="80963"/>
          </a:xfrm>
          <a:prstGeom prst="rect">
            <a:avLst/>
          </a:prstGeom>
          <a:solidFill>
            <a:srgbClr val="80FFFF"/>
          </a:solidFill>
          <a:ln w="0">
            <a:solidFill>
              <a:srgbClr val="000040"/>
            </a:solidFill>
            <a:miter lim="800000"/>
            <a:headEnd/>
            <a:tailEnd/>
          </a:ln>
        </p:spPr>
        <p:txBody>
          <a:bodyPr/>
          <a:lstStyle/>
          <a:p>
            <a:endParaRPr lang="ru-RU"/>
          </a:p>
        </p:txBody>
      </p:sp>
      <p:sp>
        <p:nvSpPr>
          <p:cNvPr id="25816" name="Freeform 416"/>
          <p:cNvSpPr>
            <a:spLocks/>
          </p:cNvSpPr>
          <p:nvPr/>
        </p:nvSpPr>
        <p:spPr bwMode="auto">
          <a:xfrm>
            <a:off x="3857625" y="3935413"/>
            <a:ext cx="12700" cy="15875"/>
          </a:xfrm>
          <a:custGeom>
            <a:avLst/>
            <a:gdLst>
              <a:gd name="T0" fmla="*/ 12700 w 23"/>
              <a:gd name="T1" fmla="*/ 7116 h 29"/>
              <a:gd name="T2" fmla="*/ 12700 w 23"/>
              <a:gd name="T3" fmla="*/ 6022 h 29"/>
              <a:gd name="T4" fmla="*/ 11596 w 23"/>
              <a:gd name="T5" fmla="*/ 4927 h 29"/>
              <a:gd name="T6" fmla="*/ 11596 w 23"/>
              <a:gd name="T7" fmla="*/ 3284 h 29"/>
              <a:gd name="T8" fmla="*/ 10491 w 23"/>
              <a:gd name="T9" fmla="*/ 2190 h 29"/>
              <a:gd name="T10" fmla="*/ 9939 w 23"/>
              <a:gd name="T11" fmla="*/ 1095 h 29"/>
              <a:gd name="T12" fmla="*/ 9387 w 23"/>
              <a:gd name="T13" fmla="*/ 547 h 29"/>
              <a:gd name="T14" fmla="*/ 7730 w 23"/>
              <a:gd name="T15" fmla="*/ 0 h 29"/>
              <a:gd name="T16" fmla="*/ 6626 w 23"/>
              <a:gd name="T17" fmla="*/ 0 h 29"/>
              <a:gd name="T18" fmla="*/ 5522 w 23"/>
              <a:gd name="T19" fmla="*/ 0 h 29"/>
              <a:gd name="T20" fmla="*/ 4970 w 23"/>
              <a:gd name="T21" fmla="*/ 0 h 29"/>
              <a:gd name="T22" fmla="*/ 3865 w 23"/>
              <a:gd name="T23" fmla="*/ 547 h 29"/>
              <a:gd name="T24" fmla="*/ 2209 w 23"/>
              <a:gd name="T25" fmla="*/ 1095 h 29"/>
              <a:gd name="T26" fmla="*/ 1657 w 23"/>
              <a:gd name="T27" fmla="*/ 2190 h 29"/>
              <a:gd name="T28" fmla="*/ 552 w 23"/>
              <a:gd name="T29" fmla="*/ 3284 h 29"/>
              <a:gd name="T30" fmla="*/ 552 w 23"/>
              <a:gd name="T31" fmla="*/ 4927 h 29"/>
              <a:gd name="T32" fmla="*/ 0 w 23"/>
              <a:gd name="T33" fmla="*/ 6022 h 29"/>
              <a:gd name="T34" fmla="*/ 0 w 23"/>
              <a:gd name="T35" fmla="*/ 7116 h 29"/>
              <a:gd name="T36" fmla="*/ 0 w 23"/>
              <a:gd name="T37" fmla="*/ 8759 h 29"/>
              <a:gd name="T38" fmla="*/ 0 w 23"/>
              <a:gd name="T39" fmla="*/ 9853 h 29"/>
              <a:gd name="T40" fmla="*/ 552 w 23"/>
              <a:gd name="T41" fmla="*/ 12043 h 29"/>
              <a:gd name="T42" fmla="*/ 552 w 23"/>
              <a:gd name="T43" fmla="*/ 13138 h 29"/>
              <a:gd name="T44" fmla="*/ 1657 w 23"/>
              <a:gd name="T45" fmla="*/ 13685 h 29"/>
              <a:gd name="T46" fmla="*/ 2209 w 23"/>
              <a:gd name="T47" fmla="*/ 14780 h 29"/>
              <a:gd name="T48" fmla="*/ 3865 w 23"/>
              <a:gd name="T49" fmla="*/ 15328 h 29"/>
              <a:gd name="T50" fmla="*/ 4970 w 23"/>
              <a:gd name="T51" fmla="*/ 15875 h 29"/>
              <a:gd name="T52" fmla="*/ 5522 w 23"/>
              <a:gd name="T53" fmla="*/ 15875 h 29"/>
              <a:gd name="T54" fmla="*/ 6626 w 23"/>
              <a:gd name="T55" fmla="*/ 15875 h 29"/>
              <a:gd name="T56" fmla="*/ 7730 w 23"/>
              <a:gd name="T57" fmla="*/ 15875 h 29"/>
              <a:gd name="T58" fmla="*/ 9387 w 23"/>
              <a:gd name="T59" fmla="*/ 15328 h 29"/>
              <a:gd name="T60" fmla="*/ 9939 w 23"/>
              <a:gd name="T61" fmla="*/ 14780 h 29"/>
              <a:gd name="T62" fmla="*/ 10491 w 23"/>
              <a:gd name="T63" fmla="*/ 13685 h 29"/>
              <a:gd name="T64" fmla="*/ 11596 w 23"/>
              <a:gd name="T65" fmla="*/ 13138 h 29"/>
              <a:gd name="T66" fmla="*/ 11596 w 23"/>
              <a:gd name="T67" fmla="*/ 12043 h 29"/>
              <a:gd name="T68" fmla="*/ 12700 w 23"/>
              <a:gd name="T69" fmla="*/ 9853 h 29"/>
              <a:gd name="T70" fmla="*/ 12700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7"/>
                </a:lnTo>
                <a:lnTo>
                  <a:pt x="21" y="6"/>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6"/>
                </a:lnTo>
                <a:lnTo>
                  <a:pt x="1" y="7"/>
                </a:lnTo>
                <a:lnTo>
                  <a:pt x="1" y="9"/>
                </a:lnTo>
                <a:lnTo>
                  <a:pt x="0" y="10"/>
                </a:lnTo>
                <a:lnTo>
                  <a:pt x="0" y="11"/>
                </a:lnTo>
                <a:lnTo>
                  <a:pt x="0" y="12"/>
                </a:lnTo>
                <a:lnTo>
                  <a:pt x="0" y="13"/>
                </a:lnTo>
                <a:lnTo>
                  <a:pt x="0" y="14"/>
                </a:lnTo>
                <a:lnTo>
                  <a:pt x="0" y="16"/>
                </a:lnTo>
                <a:lnTo>
                  <a:pt x="0" y="17"/>
                </a:lnTo>
                <a:lnTo>
                  <a:pt x="0" y="18"/>
                </a:lnTo>
                <a:lnTo>
                  <a:pt x="0" y="20"/>
                </a:lnTo>
                <a:lnTo>
                  <a:pt x="1" y="22"/>
                </a:lnTo>
                <a:lnTo>
                  <a:pt x="1" y="23"/>
                </a:lnTo>
                <a:lnTo>
                  <a:pt x="1" y="24"/>
                </a:lnTo>
                <a:lnTo>
                  <a:pt x="2" y="24"/>
                </a:lnTo>
                <a:lnTo>
                  <a:pt x="3" y="25"/>
                </a:lnTo>
                <a:lnTo>
                  <a:pt x="3" y="26"/>
                </a:lnTo>
                <a:lnTo>
                  <a:pt x="4" y="27"/>
                </a:lnTo>
                <a:lnTo>
                  <a:pt x="6" y="28"/>
                </a:lnTo>
                <a:lnTo>
                  <a:pt x="7" y="28"/>
                </a:lnTo>
                <a:lnTo>
                  <a:pt x="8" y="29"/>
                </a:lnTo>
                <a:lnTo>
                  <a:pt x="9" y="29"/>
                </a:lnTo>
                <a:lnTo>
                  <a:pt x="10" y="29"/>
                </a:lnTo>
                <a:lnTo>
                  <a:pt x="11" y="29"/>
                </a:lnTo>
                <a:lnTo>
                  <a:pt x="12" y="29"/>
                </a:lnTo>
                <a:lnTo>
                  <a:pt x="13" y="29"/>
                </a:lnTo>
                <a:lnTo>
                  <a:pt x="14" y="29"/>
                </a:lnTo>
                <a:lnTo>
                  <a:pt x="15" y="29"/>
                </a:lnTo>
                <a:lnTo>
                  <a:pt x="17" y="28"/>
                </a:lnTo>
                <a:lnTo>
                  <a:pt x="18" y="27"/>
                </a:lnTo>
                <a:lnTo>
                  <a:pt x="19" y="26"/>
                </a:lnTo>
                <a:lnTo>
                  <a:pt x="19" y="25"/>
                </a:lnTo>
                <a:lnTo>
                  <a:pt x="20" y="24"/>
                </a:lnTo>
                <a:lnTo>
                  <a:pt x="21" y="24"/>
                </a:lnTo>
                <a:lnTo>
                  <a:pt x="21" y="23"/>
                </a:lnTo>
                <a:lnTo>
                  <a:pt x="21" y="22"/>
                </a:lnTo>
                <a:lnTo>
                  <a:pt x="22" y="20"/>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817" name="Line 417"/>
          <p:cNvSpPr>
            <a:spLocks noChangeShapeType="1"/>
          </p:cNvSpPr>
          <p:nvPr/>
        </p:nvSpPr>
        <p:spPr bwMode="auto">
          <a:xfrm>
            <a:off x="3954463" y="3854450"/>
            <a:ext cx="1587" cy="80963"/>
          </a:xfrm>
          <a:prstGeom prst="line">
            <a:avLst/>
          </a:prstGeom>
          <a:noFill/>
          <a:ln w="6350">
            <a:solidFill>
              <a:srgbClr val="000040"/>
            </a:solidFill>
            <a:round/>
            <a:headEnd/>
            <a:tailEnd/>
          </a:ln>
        </p:spPr>
        <p:txBody>
          <a:bodyPr/>
          <a:lstStyle/>
          <a:p>
            <a:endParaRPr lang="en-US"/>
          </a:p>
        </p:txBody>
      </p:sp>
      <p:sp>
        <p:nvSpPr>
          <p:cNvPr id="25818" name="Line 418"/>
          <p:cNvSpPr>
            <a:spLocks noChangeShapeType="1"/>
          </p:cNvSpPr>
          <p:nvPr/>
        </p:nvSpPr>
        <p:spPr bwMode="auto">
          <a:xfrm>
            <a:off x="3924300" y="3892550"/>
            <a:ext cx="61913" cy="1588"/>
          </a:xfrm>
          <a:prstGeom prst="line">
            <a:avLst/>
          </a:prstGeom>
          <a:noFill/>
          <a:ln w="6350">
            <a:solidFill>
              <a:srgbClr val="000040"/>
            </a:solidFill>
            <a:round/>
            <a:headEnd/>
            <a:tailEnd/>
          </a:ln>
        </p:spPr>
        <p:txBody>
          <a:bodyPr/>
          <a:lstStyle/>
          <a:p>
            <a:endParaRPr lang="en-US"/>
          </a:p>
        </p:txBody>
      </p:sp>
      <p:sp>
        <p:nvSpPr>
          <p:cNvPr id="25819" name="Freeform 419"/>
          <p:cNvSpPr>
            <a:spLocks/>
          </p:cNvSpPr>
          <p:nvPr/>
        </p:nvSpPr>
        <p:spPr bwMode="auto">
          <a:xfrm>
            <a:off x="5345113" y="2589213"/>
            <a:ext cx="325437" cy="341312"/>
          </a:xfrm>
          <a:custGeom>
            <a:avLst/>
            <a:gdLst>
              <a:gd name="T0" fmla="*/ 29682 w 614"/>
              <a:gd name="T1" fmla="*/ 103508 h 643"/>
              <a:gd name="T2" fmla="*/ 0 w 614"/>
              <a:gd name="T3" fmla="*/ 103508 h 643"/>
              <a:gd name="T4" fmla="*/ 162719 w 614"/>
              <a:gd name="T5" fmla="*/ 0 h 643"/>
              <a:gd name="T6" fmla="*/ 325437 w 614"/>
              <a:gd name="T7" fmla="*/ 103508 h 643"/>
              <a:gd name="T8" fmla="*/ 311126 w 614"/>
              <a:gd name="T9" fmla="*/ 103508 h 643"/>
              <a:gd name="T10" fmla="*/ 295755 w 614"/>
              <a:gd name="T11" fmla="*/ 103508 h 643"/>
              <a:gd name="T12" fmla="*/ 295755 w 614"/>
              <a:gd name="T13" fmla="*/ 325918 h 643"/>
              <a:gd name="T14" fmla="*/ 29682 w 614"/>
              <a:gd name="T15" fmla="*/ 325918 h 643"/>
              <a:gd name="T16" fmla="*/ 29682 w 614"/>
              <a:gd name="T17" fmla="*/ 103508 h 643"/>
              <a:gd name="T18" fmla="*/ 295755 w 614"/>
              <a:gd name="T19" fmla="*/ 103508 h 643"/>
              <a:gd name="T20" fmla="*/ 311126 w 614"/>
              <a:gd name="T21" fmla="*/ 103508 h 643"/>
              <a:gd name="T22" fmla="*/ 311126 w 614"/>
              <a:gd name="T23" fmla="*/ 341312 h 643"/>
              <a:gd name="T24" fmla="*/ 29682 w 614"/>
              <a:gd name="T25" fmla="*/ 341312 h 643"/>
              <a:gd name="T26" fmla="*/ 29682 w 614"/>
              <a:gd name="T27" fmla="*/ 325918 h 643"/>
              <a:gd name="T28" fmla="*/ 29682 w 614"/>
              <a:gd name="T29" fmla="*/ 103508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820" name="Rectangle 420"/>
          <p:cNvSpPr>
            <a:spLocks noChangeArrowheads="1"/>
          </p:cNvSpPr>
          <p:nvPr/>
        </p:nvSpPr>
        <p:spPr bwMode="auto">
          <a:xfrm>
            <a:off x="5375275" y="2692400"/>
            <a:ext cx="268288" cy="222250"/>
          </a:xfrm>
          <a:prstGeom prst="rect">
            <a:avLst/>
          </a:prstGeom>
          <a:solidFill>
            <a:srgbClr val="FFFF00"/>
          </a:solidFill>
          <a:ln w="0">
            <a:solidFill>
              <a:srgbClr val="000000"/>
            </a:solidFill>
            <a:miter lim="800000"/>
            <a:headEnd/>
            <a:tailEnd/>
          </a:ln>
        </p:spPr>
        <p:txBody>
          <a:bodyPr/>
          <a:lstStyle/>
          <a:p>
            <a:endParaRPr lang="ru-RU"/>
          </a:p>
        </p:txBody>
      </p:sp>
      <p:sp>
        <p:nvSpPr>
          <p:cNvPr id="25821" name="Rectangle 421"/>
          <p:cNvSpPr>
            <a:spLocks noChangeArrowheads="1"/>
          </p:cNvSpPr>
          <p:nvPr/>
        </p:nvSpPr>
        <p:spPr bwMode="auto">
          <a:xfrm>
            <a:off x="5418138" y="2746375"/>
            <a:ext cx="93662" cy="166688"/>
          </a:xfrm>
          <a:prstGeom prst="rect">
            <a:avLst/>
          </a:prstGeom>
          <a:solidFill>
            <a:srgbClr val="800000"/>
          </a:solidFill>
          <a:ln w="0">
            <a:solidFill>
              <a:srgbClr val="000040"/>
            </a:solidFill>
            <a:miter lim="800000"/>
            <a:headEnd/>
            <a:tailEnd/>
          </a:ln>
        </p:spPr>
        <p:txBody>
          <a:bodyPr/>
          <a:lstStyle/>
          <a:p>
            <a:endParaRPr lang="ru-RU"/>
          </a:p>
        </p:txBody>
      </p:sp>
      <p:sp>
        <p:nvSpPr>
          <p:cNvPr id="25822" name="Rectangle 422"/>
          <p:cNvSpPr>
            <a:spLocks noChangeArrowheads="1"/>
          </p:cNvSpPr>
          <p:nvPr/>
        </p:nvSpPr>
        <p:spPr bwMode="auto">
          <a:xfrm>
            <a:off x="5553075" y="2741613"/>
            <a:ext cx="65088" cy="80962"/>
          </a:xfrm>
          <a:prstGeom prst="rect">
            <a:avLst/>
          </a:prstGeom>
          <a:solidFill>
            <a:srgbClr val="80FFFF"/>
          </a:solidFill>
          <a:ln w="0">
            <a:solidFill>
              <a:srgbClr val="000040"/>
            </a:solidFill>
            <a:miter lim="800000"/>
            <a:headEnd/>
            <a:tailEnd/>
          </a:ln>
        </p:spPr>
        <p:txBody>
          <a:bodyPr/>
          <a:lstStyle/>
          <a:p>
            <a:endParaRPr lang="ru-RU"/>
          </a:p>
        </p:txBody>
      </p:sp>
      <p:sp>
        <p:nvSpPr>
          <p:cNvPr id="25823" name="Freeform 423"/>
          <p:cNvSpPr>
            <a:spLocks/>
          </p:cNvSpPr>
          <p:nvPr/>
        </p:nvSpPr>
        <p:spPr bwMode="auto">
          <a:xfrm>
            <a:off x="5487988" y="2822575"/>
            <a:ext cx="11112" cy="15875"/>
          </a:xfrm>
          <a:custGeom>
            <a:avLst/>
            <a:gdLst>
              <a:gd name="T0" fmla="*/ 11112 w 23"/>
              <a:gd name="T1" fmla="*/ 6879 h 30"/>
              <a:gd name="T2" fmla="*/ 11112 w 23"/>
              <a:gd name="T3" fmla="*/ 5821 h 30"/>
              <a:gd name="T4" fmla="*/ 9663 w 23"/>
              <a:gd name="T5" fmla="*/ 4763 h 30"/>
              <a:gd name="T6" fmla="*/ 9663 w 23"/>
              <a:gd name="T7" fmla="*/ 3704 h 30"/>
              <a:gd name="T8" fmla="*/ 8696 w 23"/>
              <a:gd name="T9" fmla="*/ 2117 h 30"/>
              <a:gd name="T10" fmla="*/ 8213 w 23"/>
              <a:gd name="T11" fmla="*/ 1058 h 30"/>
              <a:gd name="T12" fmla="*/ 7730 w 23"/>
              <a:gd name="T13" fmla="*/ 529 h 30"/>
              <a:gd name="T14" fmla="*/ 6764 w 23"/>
              <a:gd name="T15" fmla="*/ 0 h 30"/>
              <a:gd name="T16" fmla="*/ 5798 w 23"/>
              <a:gd name="T17" fmla="*/ 0 h 30"/>
              <a:gd name="T18" fmla="*/ 4348 w 23"/>
              <a:gd name="T19" fmla="*/ 0 h 30"/>
              <a:gd name="T20" fmla="*/ 3865 w 23"/>
              <a:gd name="T21" fmla="*/ 0 h 30"/>
              <a:gd name="T22" fmla="*/ 2899 w 23"/>
              <a:gd name="T23" fmla="*/ 529 h 30"/>
              <a:gd name="T24" fmla="*/ 1933 w 23"/>
              <a:gd name="T25" fmla="*/ 1058 h 30"/>
              <a:gd name="T26" fmla="*/ 1449 w 23"/>
              <a:gd name="T27" fmla="*/ 2117 h 30"/>
              <a:gd name="T28" fmla="*/ 483 w 23"/>
              <a:gd name="T29" fmla="*/ 3704 h 30"/>
              <a:gd name="T30" fmla="*/ 483 w 23"/>
              <a:gd name="T31" fmla="*/ 4763 h 30"/>
              <a:gd name="T32" fmla="*/ 0 w 23"/>
              <a:gd name="T33" fmla="*/ 5821 h 30"/>
              <a:gd name="T34" fmla="*/ 0 w 23"/>
              <a:gd name="T35" fmla="*/ 6879 h 30"/>
              <a:gd name="T36" fmla="*/ 0 w 23"/>
              <a:gd name="T37" fmla="*/ 8996 h 30"/>
              <a:gd name="T38" fmla="*/ 0 w 23"/>
              <a:gd name="T39" fmla="*/ 10054 h 30"/>
              <a:gd name="T40" fmla="*/ 483 w 23"/>
              <a:gd name="T41" fmla="*/ 11642 h 30"/>
              <a:gd name="T42" fmla="*/ 483 w 23"/>
              <a:gd name="T43" fmla="*/ 12700 h 30"/>
              <a:gd name="T44" fmla="*/ 1449 w 23"/>
              <a:gd name="T45" fmla="*/ 13229 h 30"/>
              <a:gd name="T46" fmla="*/ 1933 w 23"/>
              <a:gd name="T47" fmla="*/ 14288 h 30"/>
              <a:gd name="T48" fmla="*/ 2899 w 23"/>
              <a:gd name="T49" fmla="*/ 15346 h 30"/>
              <a:gd name="T50" fmla="*/ 3865 w 23"/>
              <a:gd name="T51" fmla="*/ 15875 h 30"/>
              <a:gd name="T52" fmla="*/ 4348 w 23"/>
              <a:gd name="T53" fmla="*/ 15875 h 30"/>
              <a:gd name="T54" fmla="*/ 5798 w 23"/>
              <a:gd name="T55" fmla="*/ 15875 h 30"/>
              <a:gd name="T56" fmla="*/ 6764 w 23"/>
              <a:gd name="T57" fmla="*/ 15875 h 30"/>
              <a:gd name="T58" fmla="*/ 7730 w 23"/>
              <a:gd name="T59" fmla="*/ 15346 h 30"/>
              <a:gd name="T60" fmla="*/ 8213 w 23"/>
              <a:gd name="T61" fmla="*/ 14288 h 30"/>
              <a:gd name="T62" fmla="*/ 8696 w 23"/>
              <a:gd name="T63" fmla="*/ 13229 h 30"/>
              <a:gd name="T64" fmla="*/ 9663 w 23"/>
              <a:gd name="T65" fmla="*/ 12700 h 30"/>
              <a:gd name="T66" fmla="*/ 9663 w 23"/>
              <a:gd name="T67" fmla="*/ 11642 h 30"/>
              <a:gd name="T68" fmla="*/ 11112 w 23"/>
              <a:gd name="T69" fmla="*/ 10054 h 30"/>
              <a:gd name="T70" fmla="*/ 11112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1" y="10"/>
                </a:lnTo>
                <a:lnTo>
                  <a:pt x="20" y="9"/>
                </a:lnTo>
                <a:lnTo>
                  <a:pt x="20" y="8"/>
                </a:lnTo>
                <a:lnTo>
                  <a:pt x="20" y="7"/>
                </a:lnTo>
                <a:lnTo>
                  <a:pt x="19" y="6"/>
                </a:lnTo>
                <a:lnTo>
                  <a:pt x="18" y="4"/>
                </a:lnTo>
                <a:lnTo>
                  <a:pt x="18" y="3"/>
                </a:lnTo>
                <a:lnTo>
                  <a:pt x="17" y="2"/>
                </a:lnTo>
                <a:lnTo>
                  <a:pt x="16" y="1"/>
                </a:lnTo>
                <a:lnTo>
                  <a:pt x="15" y="0"/>
                </a:lnTo>
                <a:lnTo>
                  <a:pt x="14" y="0"/>
                </a:lnTo>
                <a:lnTo>
                  <a:pt x="13" y="0"/>
                </a:lnTo>
                <a:lnTo>
                  <a:pt x="12" y="0"/>
                </a:lnTo>
                <a:lnTo>
                  <a:pt x="11" y="0"/>
                </a:lnTo>
                <a:lnTo>
                  <a:pt x="9" y="0"/>
                </a:lnTo>
                <a:lnTo>
                  <a:pt x="8" y="0"/>
                </a:lnTo>
                <a:lnTo>
                  <a:pt x="7" y="0"/>
                </a:lnTo>
                <a:lnTo>
                  <a:pt x="6"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7"/>
                </a:lnTo>
                <a:lnTo>
                  <a:pt x="5" y="29"/>
                </a:lnTo>
                <a:lnTo>
                  <a:pt x="6" y="29"/>
                </a:lnTo>
                <a:lnTo>
                  <a:pt x="7" y="30"/>
                </a:lnTo>
                <a:lnTo>
                  <a:pt x="8" y="30"/>
                </a:lnTo>
                <a:lnTo>
                  <a:pt x="9" y="30"/>
                </a:lnTo>
                <a:lnTo>
                  <a:pt x="11" y="30"/>
                </a:lnTo>
                <a:lnTo>
                  <a:pt x="12" y="30"/>
                </a:lnTo>
                <a:lnTo>
                  <a:pt x="13" y="30"/>
                </a:lnTo>
                <a:lnTo>
                  <a:pt x="14" y="30"/>
                </a:lnTo>
                <a:lnTo>
                  <a:pt x="15" y="30"/>
                </a:lnTo>
                <a:lnTo>
                  <a:pt x="16" y="29"/>
                </a:lnTo>
                <a:lnTo>
                  <a:pt x="17" y="27"/>
                </a:lnTo>
                <a:lnTo>
                  <a:pt x="18" y="26"/>
                </a:lnTo>
                <a:lnTo>
                  <a:pt x="18" y="25"/>
                </a:lnTo>
                <a:lnTo>
                  <a:pt x="19" y="24"/>
                </a:lnTo>
                <a:lnTo>
                  <a:pt x="20" y="24"/>
                </a:lnTo>
                <a:lnTo>
                  <a:pt x="20" y="23"/>
                </a:lnTo>
                <a:lnTo>
                  <a:pt x="20" y="22"/>
                </a:lnTo>
                <a:lnTo>
                  <a:pt x="21"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5824" name="Line 424"/>
          <p:cNvSpPr>
            <a:spLocks noChangeShapeType="1"/>
          </p:cNvSpPr>
          <p:nvPr/>
        </p:nvSpPr>
        <p:spPr bwMode="auto">
          <a:xfrm>
            <a:off x="5584825" y="2743200"/>
            <a:ext cx="1588" cy="79375"/>
          </a:xfrm>
          <a:prstGeom prst="line">
            <a:avLst/>
          </a:prstGeom>
          <a:noFill/>
          <a:ln w="6350">
            <a:solidFill>
              <a:srgbClr val="000040"/>
            </a:solidFill>
            <a:round/>
            <a:headEnd/>
            <a:tailEnd/>
          </a:ln>
        </p:spPr>
        <p:txBody>
          <a:bodyPr/>
          <a:lstStyle/>
          <a:p>
            <a:endParaRPr lang="en-US"/>
          </a:p>
        </p:txBody>
      </p:sp>
      <p:sp>
        <p:nvSpPr>
          <p:cNvPr id="25825" name="Line 425"/>
          <p:cNvSpPr>
            <a:spLocks noChangeShapeType="1"/>
          </p:cNvSpPr>
          <p:nvPr/>
        </p:nvSpPr>
        <p:spPr bwMode="auto">
          <a:xfrm>
            <a:off x="5553075" y="2779713"/>
            <a:ext cx="63500" cy="1587"/>
          </a:xfrm>
          <a:prstGeom prst="line">
            <a:avLst/>
          </a:prstGeom>
          <a:noFill/>
          <a:ln w="6350">
            <a:solidFill>
              <a:srgbClr val="000040"/>
            </a:solidFill>
            <a:round/>
            <a:headEnd/>
            <a:tailEnd/>
          </a:ln>
        </p:spPr>
        <p:txBody>
          <a:bodyPr/>
          <a:lstStyle/>
          <a:p>
            <a:endParaRPr lang="en-US"/>
          </a:p>
        </p:txBody>
      </p:sp>
      <p:sp>
        <p:nvSpPr>
          <p:cNvPr id="25826" name="Freeform 426"/>
          <p:cNvSpPr>
            <a:spLocks/>
          </p:cNvSpPr>
          <p:nvPr/>
        </p:nvSpPr>
        <p:spPr bwMode="auto">
          <a:xfrm>
            <a:off x="1731963" y="3449638"/>
            <a:ext cx="325437" cy="339725"/>
          </a:xfrm>
          <a:custGeom>
            <a:avLst/>
            <a:gdLst>
              <a:gd name="T0" fmla="*/ 29682 w 614"/>
              <a:gd name="T1" fmla="*/ 103027 h 643"/>
              <a:gd name="T2" fmla="*/ 0 w 614"/>
              <a:gd name="T3" fmla="*/ 103027 h 643"/>
              <a:gd name="T4" fmla="*/ 162719 w 614"/>
              <a:gd name="T5" fmla="*/ 0 h 643"/>
              <a:gd name="T6" fmla="*/ 325437 w 614"/>
              <a:gd name="T7" fmla="*/ 103027 h 643"/>
              <a:gd name="T8" fmla="*/ 311126 w 614"/>
              <a:gd name="T9" fmla="*/ 103027 h 643"/>
              <a:gd name="T10" fmla="*/ 295755 w 614"/>
              <a:gd name="T11" fmla="*/ 103027 h 643"/>
              <a:gd name="T12" fmla="*/ 295755 w 614"/>
              <a:gd name="T13" fmla="*/ 324931 h 643"/>
              <a:gd name="T14" fmla="*/ 29682 w 614"/>
              <a:gd name="T15" fmla="*/ 324931 h 643"/>
              <a:gd name="T16" fmla="*/ 29682 w 614"/>
              <a:gd name="T17" fmla="*/ 103027 h 643"/>
              <a:gd name="T18" fmla="*/ 295755 w 614"/>
              <a:gd name="T19" fmla="*/ 103027 h 643"/>
              <a:gd name="T20" fmla="*/ 311126 w 614"/>
              <a:gd name="T21" fmla="*/ 103027 h 643"/>
              <a:gd name="T22" fmla="*/ 311126 w 614"/>
              <a:gd name="T23" fmla="*/ 339725 h 643"/>
              <a:gd name="T24" fmla="*/ 29682 w 614"/>
              <a:gd name="T25" fmla="*/ 339725 h 643"/>
              <a:gd name="T26" fmla="*/ 29682 w 614"/>
              <a:gd name="T27" fmla="*/ 324931 h 643"/>
              <a:gd name="T28" fmla="*/ 29682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5827" name="Rectangle 427"/>
          <p:cNvSpPr>
            <a:spLocks noChangeArrowheads="1"/>
          </p:cNvSpPr>
          <p:nvPr/>
        </p:nvSpPr>
        <p:spPr bwMode="auto">
          <a:xfrm>
            <a:off x="1762125" y="3552825"/>
            <a:ext cx="268288" cy="220663"/>
          </a:xfrm>
          <a:prstGeom prst="rect">
            <a:avLst/>
          </a:prstGeom>
          <a:solidFill>
            <a:srgbClr val="FFFF00"/>
          </a:solidFill>
          <a:ln w="0">
            <a:solidFill>
              <a:srgbClr val="000000"/>
            </a:solidFill>
            <a:miter lim="800000"/>
            <a:headEnd/>
            <a:tailEnd/>
          </a:ln>
        </p:spPr>
        <p:txBody>
          <a:bodyPr/>
          <a:lstStyle/>
          <a:p>
            <a:endParaRPr lang="ru-RU"/>
          </a:p>
        </p:txBody>
      </p:sp>
      <p:sp>
        <p:nvSpPr>
          <p:cNvPr id="25828" name="Rectangle 428"/>
          <p:cNvSpPr>
            <a:spLocks noChangeArrowheads="1"/>
          </p:cNvSpPr>
          <p:nvPr/>
        </p:nvSpPr>
        <p:spPr bwMode="auto">
          <a:xfrm>
            <a:off x="1804988" y="3605213"/>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5829" name="Rectangle 429"/>
          <p:cNvSpPr>
            <a:spLocks noChangeArrowheads="1"/>
          </p:cNvSpPr>
          <p:nvPr/>
        </p:nvSpPr>
        <p:spPr bwMode="auto">
          <a:xfrm>
            <a:off x="1939925" y="3602038"/>
            <a:ext cx="65088" cy="79375"/>
          </a:xfrm>
          <a:prstGeom prst="rect">
            <a:avLst/>
          </a:prstGeom>
          <a:solidFill>
            <a:srgbClr val="80FFFF"/>
          </a:solidFill>
          <a:ln w="0">
            <a:solidFill>
              <a:srgbClr val="000040"/>
            </a:solidFill>
            <a:miter lim="800000"/>
            <a:headEnd/>
            <a:tailEnd/>
          </a:ln>
        </p:spPr>
        <p:txBody>
          <a:bodyPr/>
          <a:lstStyle/>
          <a:p>
            <a:endParaRPr lang="ru-RU"/>
          </a:p>
        </p:txBody>
      </p:sp>
      <p:sp>
        <p:nvSpPr>
          <p:cNvPr id="25830" name="Freeform 430"/>
          <p:cNvSpPr>
            <a:spLocks/>
          </p:cNvSpPr>
          <p:nvPr/>
        </p:nvSpPr>
        <p:spPr bwMode="auto">
          <a:xfrm>
            <a:off x="1873250" y="3683000"/>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646 h 30"/>
              <a:gd name="T10" fmla="*/ 9939 w 23"/>
              <a:gd name="T11" fmla="*/ 1058 h 30"/>
              <a:gd name="T12" fmla="*/ 9387 w 23"/>
              <a:gd name="T13" fmla="*/ 529 h 30"/>
              <a:gd name="T14" fmla="*/ 8283 w 23"/>
              <a:gd name="T15" fmla="*/ 0 h 30"/>
              <a:gd name="T16" fmla="*/ 6626 w 23"/>
              <a:gd name="T17" fmla="*/ 0 h 30"/>
              <a:gd name="T18" fmla="*/ 5522 w 23"/>
              <a:gd name="T19" fmla="*/ 0 h 30"/>
              <a:gd name="T20" fmla="*/ 4970 w 23"/>
              <a:gd name="T21" fmla="*/ 0 h 30"/>
              <a:gd name="T22" fmla="*/ 3865 w 23"/>
              <a:gd name="T23" fmla="*/ 529 h 30"/>
              <a:gd name="T24" fmla="*/ 2761 w 23"/>
              <a:gd name="T25" fmla="*/ 1058 h 30"/>
              <a:gd name="T26" fmla="*/ 2209 w 23"/>
              <a:gd name="T27" fmla="*/ 2646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2209 w 23"/>
              <a:gd name="T45" fmla="*/ 13758 h 30"/>
              <a:gd name="T46" fmla="*/ 2761 w 23"/>
              <a:gd name="T47" fmla="*/ 14817 h 30"/>
              <a:gd name="T48" fmla="*/ 3865 w 23"/>
              <a:gd name="T49" fmla="*/ 15346 h 30"/>
              <a:gd name="T50" fmla="*/ 4970 w 23"/>
              <a:gd name="T51" fmla="*/ 15875 h 30"/>
              <a:gd name="T52" fmla="*/ 5522 w 23"/>
              <a:gd name="T53" fmla="*/ 15875 h 30"/>
              <a:gd name="T54" fmla="*/ 6626 w 23"/>
              <a:gd name="T55" fmla="*/ 15875 h 30"/>
              <a:gd name="T56" fmla="*/ 8283 w 23"/>
              <a:gd name="T57" fmla="*/ 15875 h 30"/>
              <a:gd name="T58" fmla="*/ 9387 w 23"/>
              <a:gd name="T59" fmla="*/ 15346 h 30"/>
              <a:gd name="T60" fmla="*/ 9939 w 23"/>
              <a:gd name="T61" fmla="*/ 14817 h 30"/>
              <a:gd name="T62" fmla="*/ 10491 w 23"/>
              <a:gd name="T63" fmla="*/ 13758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3"/>
                </a:lnTo>
                <a:lnTo>
                  <a:pt x="23" y="12"/>
                </a:lnTo>
                <a:lnTo>
                  <a:pt x="23" y="11"/>
                </a:lnTo>
                <a:lnTo>
                  <a:pt x="22" y="10"/>
                </a:lnTo>
                <a:lnTo>
                  <a:pt x="21" y="9"/>
                </a:lnTo>
                <a:lnTo>
                  <a:pt x="21" y="8"/>
                </a:lnTo>
                <a:lnTo>
                  <a:pt x="21" y="7"/>
                </a:lnTo>
                <a:lnTo>
                  <a:pt x="20" y="6"/>
                </a:lnTo>
                <a:lnTo>
                  <a:pt x="19" y="5"/>
                </a:lnTo>
                <a:lnTo>
                  <a:pt x="19" y="4"/>
                </a:lnTo>
                <a:lnTo>
                  <a:pt x="18" y="2"/>
                </a:lnTo>
                <a:lnTo>
                  <a:pt x="17" y="1"/>
                </a:lnTo>
                <a:lnTo>
                  <a:pt x="16" y="0"/>
                </a:lnTo>
                <a:lnTo>
                  <a:pt x="15" y="0"/>
                </a:lnTo>
                <a:lnTo>
                  <a:pt x="14" y="0"/>
                </a:lnTo>
                <a:lnTo>
                  <a:pt x="12" y="0"/>
                </a:lnTo>
                <a:lnTo>
                  <a:pt x="11" y="0"/>
                </a:lnTo>
                <a:lnTo>
                  <a:pt x="10" y="0"/>
                </a:lnTo>
                <a:lnTo>
                  <a:pt x="9" y="0"/>
                </a:lnTo>
                <a:lnTo>
                  <a:pt x="8" y="0"/>
                </a:lnTo>
                <a:lnTo>
                  <a:pt x="7" y="1"/>
                </a:lnTo>
                <a:lnTo>
                  <a:pt x="6" y="1"/>
                </a:lnTo>
                <a:lnTo>
                  <a:pt x="5" y="2"/>
                </a:lnTo>
                <a:lnTo>
                  <a:pt x="4" y="4"/>
                </a:lnTo>
                <a:lnTo>
                  <a:pt x="4" y="5"/>
                </a:lnTo>
                <a:lnTo>
                  <a:pt x="3" y="6"/>
                </a:lnTo>
                <a:lnTo>
                  <a:pt x="1" y="7"/>
                </a:lnTo>
                <a:lnTo>
                  <a:pt x="1" y="8"/>
                </a:lnTo>
                <a:lnTo>
                  <a:pt x="1" y="9"/>
                </a:lnTo>
                <a:lnTo>
                  <a:pt x="0" y="10"/>
                </a:lnTo>
                <a:lnTo>
                  <a:pt x="0" y="11"/>
                </a:lnTo>
                <a:lnTo>
                  <a:pt x="0" y="12"/>
                </a:lnTo>
                <a:lnTo>
                  <a:pt x="0" y="13"/>
                </a:lnTo>
                <a:lnTo>
                  <a:pt x="0" y="15"/>
                </a:lnTo>
                <a:lnTo>
                  <a:pt x="0" y="17"/>
                </a:lnTo>
                <a:lnTo>
                  <a:pt x="0" y="18"/>
                </a:lnTo>
                <a:lnTo>
                  <a:pt x="0" y="19"/>
                </a:lnTo>
                <a:lnTo>
                  <a:pt x="0" y="20"/>
                </a:lnTo>
                <a:lnTo>
                  <a:pt x="1" y="22"/>
                </a:lnTo>
                <a:lnTo>
                  <a:pt x="1" y="23"/>
                </a:lnTo>
                <a:lnTo>
                  <a:pt x="1" y="24"/>
                </a:lnTo>
                <a:lnTo>
                  <a:pt x="3" y="24"/>
                </a:lnTo>
                <a:lnTo>
                  <a:pt x="4" y="26"/>
                </a:lnTo>
                <a:lnTo>
                  <a:pt x="4" y="27"/>
                </a:lnTo>
                <a:lnTo>
                  <a:pt x="5" y="28"/>
                </a:lnTo>
                <a:lnTo>
                  <a:pt x="6" y="29"/>
                </a:lnTo>
                <a:lnTo>
                  <a:pt x="7" y="29"/>
                </a:lnTo>
                <a:lnTo>
                  <a:pt x="8" y="30"/>
                </a:lnTo>
                <a:lnTo>
                  <a:pt x="9" y="30"/>
                </a:lnTo>
                <a:lnTo>
                  <a:pt x="10" y="30"/>
                </a:lnTo>
                <a:lnTo>
                  <a:pt x="11" y="30"/>
                </a:lnTo>
                <a:lnTo>
                  <a:pt x="12" y="30"/>
                </a:lnTo>
                <a:lnTo>
                  <a:pt x="14" y="30"/>
                </a:lnTo>
                <a:lnTo>
                  <a:pt x="15" y="30"/>
                </a:lnTo>
                <a:lnTo>
                  <a:pt x="16" y="30"/>
                </a:lnTo>
                <a:lnTo>
                  <a:pt x="17" y="29"/>
                </a:lnTo>
                <a:lnTo>
                  <a:pt x="18" y="28"/>
                </a:lnTo>
                <a:lnTo>
                  <a:pt x="19" y="27"/>
                </a:lnTo>
                <a:lnTo>
                  <a:pt x="19" y="26"/>
                </a:lnTo>
                <a:lnTo>
                  <a:pt x="20"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831" name="Line 431"/>
          <p:cNvSpPr>
            <a:spLocks noChangeShapeType="1"/>
          </p:cNvSpPr>
          <p:nvPr/>
        </p:nvSpPr>
        <p:spPr bwMode="auto">
          <a:xfrm>
            <a:off x="1971675" y="3602038"/>
            <a:ext cx="1588" cy="79375"/>
          </a:xfrm>
          <a:prstGeom prst="line">
            <a:avLst/>
          </a:prstGeom>
          <a:noFill/>
          <a:ln w="6350">
            <a:solidFill>
              <a:srgbClr val="000040"/>
            </a:solidFill>
            <a:round/>
            <a:headEnd/>
            <a:tailEnd/>
          </a:ln>
        </p:spPr>
        <p:txBody>
          <a:bodyPr/>
          <a:lstStyle/>
          <a:p>
            <a:endParaRPr lang="en-US"/>
          </a:p>
        </p:txBody>
      </p:sp>
      <p:sp>
        <p:nvSpPr>
          <p:cNvPr id="25832" name="Line 432"/>
          <p:cNvSpPr>
            <a:spLocks noChangeShapeType="1"/>
          </p:cNvSpPr>
          <p:nvPr/>
        </p:nvSpPr>
        <p:spPr bwMode="auto">
          <a:xfrm>
            <a:off x="1939925" y="3640138"/>
            <a:ext cx="63500" cy="1587"/>
          </a:xfrm>
          <a:prstGeom prst="line">
            <a:avLst/>
          </a:prstGeom>
          <a:noFill/>
          <a:ln w="6350">
            <a:solidFill>
              <a:srgbClr val="000040"/>
            </a:solidFill>
            <a:round/>
            <a:headEnd/>
            <a:tailEnd/>
          </a:ln>
        </p:spPr>
        <p:txBody>
          <a:bodyPr/>
          <a:lstStyle/>
          <a:p>
            <a:endParaRPr lang="en-US"/>
          </a:p>
        </p:txBody>
      </p:sp>
      <p:sp>
        <p:nvSpPr>
          <p:cNvPr id="25833" name="Freeform 433"/>
          <p:cNvSpPr>
            <a:spLocks/>
          </p:cNvSpPr>
          <p:nvPr/>
        </p:nvSpPr>
        <p:spPr bwMode="auto">
          <a:xfrm>
            <a:off x="2540000" y="3386138"/>
            <a:ext cx="325438" cy="339725"/>
          </a:xfrm>
          <a:custGeom>
            <a:avLst/>
            <a:gdLst>
              <a:gd name="T0" fmla="*/ 29682 w 614"/>
              <a:gd name="T1" fmla="*/ 103395 h 644"/>
              <a:gd name="T2" fmla="*/ 0 w 614"/>
              <a:gd name="T3" fmla="*/ 103395 h 644"/>
              <a:gd name="T4" fmla="*/ 162719 w 614"/>
              <a:gd name="T5" fmla="*/ 0 h 644"/>
              <a:gd name="T6" fmla="*/ 325438 w 614"/>
              <a:gd name="T7" fmla="*/ 103395 h 644"/>
              <a:gd name="T8" fmla="*/ 311127 w 614"/>
              <a:gd name="T9" fmla="*/ 103395 h 644"/>
              <a:gd name="T10" fmla="*/ 295756 w 614"/>
              <a:gd name="T11" fmla="*/ 103395 h 644"/>
              <a:gd name="T12" fmla="*/ 295756 w 614"/>
              <a:gd name="T13" fmla="*/ 324427 h 644"/>
              <a:gd name="T14" fmla="*/ 29682 w 614"/>
              <a:gd name="T15" fmla="*/ 324427 h 644"/>
              <a:gd name="T16" fmla="*/ 29682 w 614"/>
              <a:gd name="T17" fmla="*/ 103395 h 644"/>
              <a:gd name="T18" fmla="*/ 295756 w 614"/>
              <a:gd name="T19" fmla="*/ 103395 h 644"/>
              <a:gd name="T20" fmla="*/ 311127 w 614"/>
              <a:gd name="T21" fmla="*/ 103395 h 644"/>
              <a:gd name="T22" fmla="*/ 311127 w 614"/>
              <a:gd name="T23" fmla="*/ 339725 h 644"/>
              <a:gd name="T24" fmla="*/ 29682 w 614"/>
              <a:gd name="T25" fmla="*/ 339725 h 644"/>
              <a:gd name="T26" fmla="*/ 29682 w 614"/>
              <a:gd name="T27" fmla="*/ 324427 h 644"/>
              <a:gd name="T28" fmla="*/ 29682 w 614"/>
              <a:gd name="T29" fmla="*/ 103395 h 6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4"/>
              <a:gd name="T47" fmla="*/ 614 w 614"/>
              <a:gd name="T48" fmla="*/ 644 h 6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4">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4"/>
                </a:lnTo>
                <a:lnTo>
                  <a:pt x="56" y="644"/>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834" name="Rectangle 434"/>
          <p:cNvSpPr>
            <a:spLocks noChangeArrowheads="1"/>
          </p:cNvSpPr>
          <p:nvPr/>
        </p:nvSpPr>
        <p:spPr bwMode="auto">
          <a:xfrm>
            <a:off x="2570163" y="3489325"/>
            <a:ext cx="269875" cy="220663"/>
          </a:xfrm>
          <a:prstGeom prst="rect">
            <a:avLst/>
          </a:prstGeom>
          <a:solidFill>
            <a:srgbClr val="FFFF00"/>
          </a:solidFill>
          <a:ln w="0">
            <a:solidFill>
              <a:srgbClr val="000000"/>
            </a:solidFill>
            <a:miter lim="800000"/>
            <a:headEnd/>
            <a:tailEnd/>
          </a:ln>
        </p:spPr>
        <p:txBody>
          <a:bodyPr/>
          <a:lstStyle/>
          <a:p>
            <a:endParaRPr lang="ru-RU"/>
          </a:p>
        </p:txBody>
      </p:sp>
      <p:sp>
        <p:nvSpPr>
          <p:cNvPr id="25835" name="Rectangle 435"/>
          <p:cNvSpPr>
            <a:spLocks noChangeArrowheads="1"/>
          </p:cNvSpPr>
          <p:nvPr/>
        </p:nvSpPr>
        <p:spPr bwMode="auto">
          <a:xfrm>
            <a:off x="2613025" y="3541713"/>
            <a:ext cx="95250" cy="168275"/>
          </a:xfrm>
          <a:prstGeom prst="rect">
            <a:avLst/>
          </a:prstGeom>
          <a:solidFill>
            <a:srgbClr val="800000"/>
          </a:solidFill>
          <a:ln w="0">
            <a:solidFill>
              <a:srgbClr val="000040"/>
            </a:solidFill>
            <a:miter lim="800000"/>
            <a:headEnd/>
            <a:tailEnd/>
          </a:ln>
        </p:spPr>
        <p:txBody>
          <a:bodyPr/>
          <a:lstStyle/>
          <a:p>
            <a:endParaRPr lang="ru-RU"/>
          </a:p>
        </p:txBody>
      </p:sp>
      <p:sp>
        <p:nvSpPr>
          <p:cNvPr id="25836" name="Rectangle 436"/>
          <p:cNvSpPr>
            <a:spLocks noChangeArrowheads="1"/>
          </p:cNvSpPr>
          <p:nvPr/>
        </p:nvSpPr>
        <p:spPr bwMode="auto">
          <a:xfrm>
            <a:off x="2749550" y="3538538"/>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5837" name="Freeform 437"/>
          <p:cNvSpPr>
            <a:spLocks/>
          </p:cNvSpPr>
          <p:nvPr/>
        </p:nvSpPr>
        <p:spPr bwMode="auto">
          <a:xfrm>
            <a:off x="2682875" y="3619500"/>
            <a:ext cx="12700" cy="15875"/>
          </a:xfrm>
          <a:custGeom>
            <a:avLst/>
            <a:gdLst>
              <a:gd name="T0" fmla="*/ 12700 w 23"/>
              <a:gd name="T1" fmla="*/ 7116 h 29"/>
              <a:gd name="T2" fmla="*/ 12700 w 23"/>
              <a:gd name="T3" fmla="*/ 6022 h 29"/>
              <a:gd name="T4" fmla="*/ 11043 w 23"/>
              <a:gd name="T5" fmla="*/ 4379 h 29"/>
              <a:gd name="T6" fmla="*/ 11043 w 23"/>
              <a:gd name="T7" fmla="*/ 3284 h 29"/>
              <a:gd name="T8" fmla="*/ 9939 w 23"/>
              <a:gd name="T9" fmla="*/ 2190 h 29"/>
              <a:gd name="T10" fmla="*/ 9387 w 23"/>
              <a:gd name="T11" fmla="*/ 1095 h 29"/>
              <a:gd name="T12" fmla="*/ 8835 w 23"/>
              <a:gd name="T13" fmla="*/ 547 h 29"/>
              <a:gd name="T14" fmla="*/ 7730 w 23"/>
              <a:gd name="T15" fmla="*/ 0 h 29"/>
              <a:gd name="T16" fmla="*/ 6626 w 23"/>
              <a:gd name="T17" fmla="*/ 0 h 29"/>
              <a:gd name="T18" fmla="*/ 4970 w 23"/>
              <a:gd name="T19" fmla="*/ 0 h 29"/>
              <a:gd name="T20" fmla="*/ 4417 w 23"/>
              <a:gd name="T21" fmla="*/ 0 h 29"/>
              <a:gd name="T22" fmla="*/ 3313 w 23"/>
              <a:gd name="T23" fmla="*/ 547 h 29"/>
              <a:gd name="T24" fmla="*/ 2209 w 23"/>
              <a:gd name="T25" fmla="*/ 1095 h 29"/>
              <a:gd name="T26" fmla="*/ 1657 w 23"/>
              <a:gd name="T27" fmla="*/ 2190 h 29"/>
              <a:gd name="T28" fmla="*/ 552 w 23"/>
              <a:gd name="T29" fmla="*/ 3284 h 29"/>
              <a:gd name="T30" fmla="*/ 552 w 23"/>
              <a:gd name="T31" fmla="*/ 4379 h 29"/>
              <a:gd name="T32" fmla="*/ 0 w 23"/>
              <a:gd name="T33" fmla="*/ 6022 h 29"/>
              <a:gd name="T34" fmla="*/ 0 w 23"/>
              <a:gd name="T35" fmla="*/ 7116 h 29"/>
              <a:gd name="T36" fmla="*/ 0 w 23"/>
              <a:gd name="T37" fmla="*/ 8759 h 29"/>
              <a:gd name="T38" fmla="*/ 0 w 23"/>
              <a:gd name="T39" fmla="*/ 9853 h 29"/>
              <a:gd name="T40" fmla="*/ 552 w 23"/>
              <a:gd name="T41" fmla="*/ 12043 h 29"/>
              <a:gd name="T42" fmla="*/ 552 w 23"/>
              <a:gd name="T43" fmla="*/ 13138 h 29"/>
              <a:gd name="T44" fmla="*/ 1657 w 23"/>
              <a:gd name="T45" fmla="*/ 13685 h 29"/>
              <a:gd name="T46" fmla="*/ 2209 w 23"/>
              <a:gd name="T47" fmla="*/ 14780 h 29"/>
              <a:gd name="T48" fmla="*/ 3313 w 23"/>
              <a:gd name="T49" fmla="*/ 15328 h 29"/>
              <a:gd name="T50" fmla="*/ 4417 w 23"/>
              <a:gd name="T51" fmla="*/ 15875 h 29"/>
              <a:gd name="T52" fmla="*/ 4970 w 23"/>
              <a:gd name="T53" fmla="*/ 15875 h 29"/>
              <a:gd name="T54" fmla="*/ 6626 w 23"/>
              <a:gd name="T55" fmla="*/ 15875 h 29"/>
              <a:gd name="T56" fmla="*/ 7730 w 23"/>
              <a:gd name="T57" fmla="*/ 15875 h 29"/>
              <a:gd name="T58" fmla="*/ 8835 w 23"/>
              <a:gd name="T59" fmla="*/ 15328 h 29"/>
              <a:gd name="T60" fmla="*/ 9387 w 23"/>
              <a:gd name="T61" fmla="*/ 14780 h 29"/>
              <a:gd name="T62" fmla="*/ 9939 w 23"/>
              <a:gd name="T63" fmla="*/ 13685 h 29"/>
              <a:gd name="T64" fmla="*/ 11043 w 23"/>
              <a:gd name="T65" fmla="*/ 13138 h 29"/>
              <a:gd name="T66" fmla="*/ 11043 w 23"/>
              <a:gd name="T67" fmla="*/ 12043 h 29"/>
              <a:gd name="T68" fmla="*/ 12700 w 23"/>
              <a:gd name="T69" fmla="*/ 9853 h 29"/>
              <a:gd name="T70" fmla="*/ 12700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0" y="8"/>
                </a:lnTo>
                <a:lnTo>
                  <a:pt x="20" y="7"/>
                </a:lnTo>
                <a:lnTo>
                  <a:pt x="20" y="6"/>
                </a:lnTo>
                <a:lnTo>
                  <a:pt x="19" y="5"/>
                </a:lnTo>
                <a:lnTo>
                  <a:pt x="18" y="4"/>
                </a:lnTo>
                <a:lnTo>
                  <a:pt x="18" y="3"/>
                </a:lnTo>
                <a:lnTo>
                  <a:pt x="17" y="2"/>
                </a:lnTo>
                <a:lnTo>
                  <a:pt x="16" y="1"/>
                </a:lnTo>
                <a:lnTo>
                  <a:pt x="15" y="0"/>
                </a:lnTo>
                <a:lnTo>
                  <a:pt x="14" y="0"/>
                </a:lnTo>
                <a:lnTo>
                  <a:pt x="13" y="0"/>
                </a:lnTo>
                <a:lnTo>
                  <a:pt x="12" y="0"/>
                </a:lnTo>
                <a:lnTo>
                  <a:pt x="11" y="0"/>
                </a:lnTo>
                <a:lnTo>
                  <a:pt x="9" y="0"/>
                </a:lnTo>
                <a:lnTo>
                  <a:pt x="8" y="0"/>
                </a:lnTo>
                <a:lnTo>
                  <a:pt x="7" y="0"/>
                </a:lnTo>
                <a:lnTo>
                  <a:pt x="6" y="1"/>
                </a:lnTo>
                <a:lnTo>
                  <a:pt x="5" y="1"/>
                </a:lnTo>
                <a:lnTo>
                  <a:pt x="4" y="2"/>
                </a:lnTo>
                <a:lnTo>
                  <a:pt x="3" y="3"/>
                </a:lnTo>
                <a:lnTo>
                  <a:pt x="3" y="4"/>
                </a:lnTo>
                <a:lnTo>
                  <a:pt x="2" y="5"/>
                </a:lnTo>
                <a:lnTo>
                  <a:pt x="1" y="6"/>
                </a:lnTo>
                <a:lnTo>
                  <a:pt x="1" y="7"/>
                </a:lnTo>
                <a:lnTo>
                  <a:pt x="1" y="8"/>
                </a:lnTo>
                <a:lnTo>
                  <a:pt x="0" y="10"/>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5" y="28"/>
                </a:lnTo>
                <a:lnTo>
                  <a:pt x="6" y="28"/>
                </a:lnTo>
                <a:lnTo>
                  <a:pt x="7" y="29"/>
                </a:lnTo>
                <a:lnTo>
                  <a:pt x="8" y="29"/>
                </a:lnTo>
                <a:lnTo>
                  <a:pt x="9" y="29"/>
                </a:lnTo>
                <a:lnTo>
                  <a:pt x="11" y="29"/>
                </a:lnTo>
                <a:lnTo>
                  <a:pt x="12" y="29"/>
                </a:lnTo>
                <a:lnTo>
                  <a:pt x="13" y="29"/>
                </a:lnTo>
                <a:lnTo>
                  <a:pt x="14" y="29"/>
                </a:lnTo>
                <a:lnTo>
                  <a:pt x="15" y="29"/>
                </a:lnTo>
                <a:lnTo>
                  <a:pt x="16" y="28"/>
                </a:lnTo>
                <a:lnTo>
                  <a:pt x="17" y="27"/>
                </a:lnTo>
                <a:lnTo>
                  <a:pt x="18" y="26"/>
                </a:lnTo>
                <a:lnTo>
                  <a:pt x="18" y="25"/>
                </a:lnTo>
                <a:lnTo>
                  <a:pt x="19" y="24"/>
                </a:lnTo>
                <a:lnTo>
                  <a:pt x="20" y="24"/>
                </a:lnTo>
                <a:lnTo>
                  <a:pt x="20" y="23"/>
                </a:lnTo>
                <a:lnTo>
                  <a:pt x="20"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838" name="Line 438"/>
          <p:cNvSpPr>
            <a:spLocks noChangeShapeType="1"/>
          </p:cNvSpPr>
          <p:nvPr/>
        </p:nvSpPr>
        <p:spPr bwMode="auto">
          <a:xfrm>
            <a:off x="2779713" y="3538538"/>
            <a:ext cx="1587" cy="79375"/>
          </a:xfrm>
          <a:prstGeom prst="line">
            <a:avLst/>
          </a:prstGeom>
          <a:noFill/>
          <a:ln w="6350">
            <a:solidFill>
              <a:srgbClr val="000040"/>
            </a:solidFill>
            <a:round/>
            <a:headEnd/>
            <a:tailEnd/>
          </a:ln>
        </p:spPr>
        <p:txBody>
          <a:bodyPr/>
          <a:lstStyle/>
          <a:p>
            <a:endParaRPr lang="en-US"/>
          </a:p>
        </p:txBody>
      </p:sp>
      <p:sp>
        <p:nvSpPr>
          <p:cNvPr id="25839" name="Line 439"/>
          <p:cNvSpPr>
            <a:spLocks noChangeShapeType="1"/>
          </p:cNvSpPr>
          <p:nvPr/>
        </p:nvSpPr>
        <p:spPr bwMode="auto">
          <a:xfrm>
            <a:off x="2749550" y="3576638"/>
            <a:ext cx="61913" cy="1587"/>
          </a:xfrm>
          <a:prstGeom prst="line">
            <a:avLst/>
          </a:prstGeom>
          <a:noFill/>
          <a:ln w="6350">
            <a:solidFill>
              <a:srgbClr val="000040"/>
            </a:solidFill>
            <a:round/>
            <a:headEnd/>
            <a:tailEnd/>
          </a:ln>
        </p:spPr>
        <p:txBody>
          <a:bodyPr/>
          <a:lstStyle/>
          <a:p>
            <a:endParaRPr lang="en-US"/>
          </a:p>
        </p:txBody>
      </p:sp>
      <p:sp>
        <p:nvSpPr>
          <p:cNvPr id="25840" name="Freeform 440"/>
          <p:cNvSpPr>
            <a:spLocks/>
          </p:cNvSpPr>
          <p:nvPr/>
        </p:nvSpPr>
        <p:spPr bwMode="auto">
          <a:xfrm>
            <a:off x="2944813" y="3878263"/>
            <a:ext cx="325437" cy="341312"/>
          </a:xfrm>
          <a:custGeom>
            <a:avLst/>
            <a:gdLst>
              <a:gd name="T0" fmla="*/ 29633 w 615"/>
              <a:gd name="T1" fmla="*/ 104039 h 643"/>
              <a:gd name="T2" fmla="*/ 0 w 615"/>
              <a:gd name="T3" fmla="*/ 104039 h 643"/>
              <a:gd name="T4" fmla="*/ 162983 w 615"/>
              <a:gd name="T5" fmla="*/ 0 h 643"/>
              <a:gd name="T6" fmla="*/ 325437 w 615"/>
              <a:gd name="T7" fmla="*/ 104039 h 643"/>
              <a:gd name="T8" fmla="*/ 310620 w 615"/>
              <a:gd name="T9" fmla="*/ 104039 h 643"/>
              <a:gd name="T10" fmla="*/ 295804 w 615"/>
              <a:gd name="T11" fmla="*/ 104039 h 643"/>
              <a:gd name="T12" fmla="*/ 295804 w 615"/>
              <a:gd name="T13" fmla="*/ 326449 h 643"/>
              <a:gd name="T14" fmla="*/ 29633 w 615"/>
              <a:gd name="T15" fmla="*/ 326449 h 643"/>
              <a:gd name="T16" fmla="*/ 29633 w 615"/>
              <a:gd name="T17" fmla="*/ 104039 h 643"/>
              <a:gd name="T18" fmla="*/ 295804 w 615"/>
              <a:gd name="T19" fmla="*/ 104039 h 643"/>
              <a:gd name="T20" fmla="*/ 310620 w 615"/>
              <a:gd name="T21" fmla="*/ 104039 h 643"/>
              <a:gd name="T22" fmla="*/ 310620 w 615"/>
              <a:gd name="T23" fmla="*/ 341312 h 643"/>
              <a:gd name="T24" fmla="*/ 29633 w 615"/>
              <a:gd name="T25" fmla="*/ 341312 h 643"/>
              <a:gd name="T26" fmla="*/ 29633 w 615"/>
              <a:gd name="T27" fmla="*/ 326449 h 643"/>
              <a:gd name="T28" fmla="*/ 29633 w 615"/>
              <a:gd name="T29" fmla="*/ 10403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8"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841" name="Rectangle 441"/>
          <p:cNvSpPr>
            <a:spLocks noChangeArrowheads="1"/>
          </p:cNvSpPr>
          <p:nvPr/>
        </p:nvSpPr>
        <p:spPr bwMode="auto">
          <a:xfrm>
            <a:off x="2974975" y="3983038"/>
            <a:ext cx="268288" cy="220662"/>
          </a:xfrm>
          <a:prstGeom prst="rect">
            <a:avLst/>
          </a:prstGeom>
          <a:solidFill>
            <a:srgbClr val="FFFF00"/>
          </a:solidFill>
          <a:ln w="0">
            <a:solidFill>
              <a:srgbClr val="000000"/>
            </a:solidFill>
            <a:miter lim="800000"/>
            <a:headEnd/>
            <a:tailEnd/>
          </a:ln>
        </p:spPr>
        <p:txBody>
          <a:bodyPr/>
          <a:lstStyle/>
          <a:p>
            <a:endParaRPr lang="ru-RU"/>
          </a:p>
        </p:txBody>
      </p:sp>
      <p:sp>
        <p:nvSpPr>
          <p:cNvPr id="25842" name="Rectangle 442"/>
          <p:cNvSpPr>
            <a:spLocks noChangeArrowheads="1"/>
          </p:cNvSpPr>
          <p:nvPr/>
        </p:nvSpPr>
        <p:spPr bwMode="auto">
          <a:xfrm>
            <a:off x="3017838" y="4035425"/>
            <a:ext cx="93662" cy="166688"/>
          </a:xfrm>
          <a:prstGeom prst="rect">
            <a:avLst/>
          </a:prstGeom>
          <a:solidFill>
            <a:srgbClr val="800000"/>
          </a:solidFill>
          <a:ln w="0">
            <a:solidFill>
              <a:srgbClr val="000040"/>
            </a:solidFill>
            <a:miter lim="800000"/>
            <a:headEnd/>
            <a:tailEnd/>
          </a:ln>
        </p:spPr>
        <p:txBody>
          <a:bodyPr/>
          <a:lstStyle/>
          <a:p>
            <a:endParaRPr lang="ru-RU"/>
          </a:p>
        </p:txBody>
      </p:sp>
      <p:sp>
        <p:nvSpPr>
          <p:cNvPr id="25843" name="Rectangle 443"/>
          <p:cNvSpPr>
            <a:spLocks noChangeArrowheads="1"/>
          </p:cNvSpPr>
          <p:nvPr/>
        </p:nvSpPr>
        <p:spPr bwMode="auto">
          <a:xfrm>
            <a:off x="3152775" y="4030663"/>
            <a:ext cx="65088" cy="80962"/>
          </a:xfrm>
          <a:prstGeom prst="rect">
            <a:avLst/>
          </a:prstGeom>
          <a:solidFill>
            <a:srgbClr val="80FFFF"/>
          </a:solidFill>
          <a:ln w="0">
            <a:solidFill>
              <a:srgbClr val="000040"/>
            </a:solidFill>
            <a:miter lim="800000"/>
            <a:headEnd/>
            <a:tailEnd/>
          </a:ln>
        </p:spPr>
        <p:txBody>
          <a:bodyPr/>
          <a:lstStyle/>
          <a:p>
            <a:endParaRPr lang="ru-RU"/>
          </a:p>
        </p:txBody>
      </p:sp>
      <p:sp>
        <p:nvSpPr>
          <p:cNvPr id="25844" name="Freeform 444"/>
          <p:cNvSpPr>
            <a:spLocks/>
          </p:cNvSpPr>
          <p:nvPr/>
        </p:nvSpPr>
        <p:spPr bwMode="auto">
          <a:xfrm>
            <a:off x="3086100" y="4111625"/>
            <a:ext cx="12700" cy="15875"/>
          </a:xfrm>
          <a:custGeom>
            <a:avLst/>
            <a:gdLst>
              <a:gd name="T0" fmla="*/ 12700 w 23"/>
              <a:gd name="T1" fmla="*/ 7408 h 30"/>
              <a:gd name="T2" fmla="*/ 12700 w 23"/>
              <a:gd name="T3" fmla="*/ 5821 h 30"/>
              <a:gd name="T4" fmla="*/ 11596 w 23"/>
              <a:gd name="T5" fmla="*/ 4763 h 30"/>
              <a:gd name="T6" fmla="*/ 11596 w 23"/>
              <a:gd name="T7" fmla="*/ 3704 h 30"/>
              <a:gd name="T8" fmla="*/ 10491 w 23"/>
              <a:gd name="T9" fmla="*/ 2646 h 30"/>
              <a:gd name="T10" fmla="*/ 9939 w 23"/>
              <a:gd name="T11" fmla="*/ 1588 h 30"/>
              <a:gd name="T12" fmla="*/ 9387 w 23"/>
              <a:gd name="T13" fmla="*/ 1058 h 30"/>
              <a:gd name="T14" fmla="*/ 7730 w 23"/>
              <a:gd name="T15" fmla="*/ 0 h 30"/>
              <a:gd name="T16" fmla="*/ 6626 w 23"/>
              <a:gd name="T17" fmla="*/ 0 h 30"/>
              <a:gd name="T18" fmla="*/ 5522 w 23"/>
              <a:gd name="T19" fmla="*/ 0 h 30"/>
              <a:gd name="T20" fmla="*/ 4970 w 23"/>
              <a:gd name="T21" fmla="*/ 0 h 30"/>
              <a:gd name="T22" fmla="*/ 3865 w 23"/>
              <a:gd name="T23" fmla="*/ 1058 h 30"/>
              <a:gd name="T24" fmla="*/ 2761 w 23"/>
              <a:gd name="T25" fmla="*/ 1588 h 30"/>
              <a:gd name="T26" fmla="*/ 1657 w 23"/>
              <a:gd name="T27" fmla="*/ 2646 h 30"/>
              <a:gd name="T28" fmla="*/ 552 w 23"/>
              <a:gd name="T29" fmla="*/ 3704 h 30"/>
              <a:gd name="T30" fmla="*/ 552 w 23"/>
              <a:gd name="T31" fmla="*/ 4763 h 30"/>
              <a:gd name="T32" fmla="*/ 0 w 23"/>
              <a:gd name="T33" fmla="*/ 5821 h 30"/>
              <a:gd name="T34" fmla="*/ 0 w 23"/>
              <a:gd name="T35" fmla="*/ 7408 h 30"/>
              <a:gd name="T36" fmla="*/ 0 w 23"/>
              <a:gd name="T37" fmla="*/ 8996 h 30"/>
              <a:gd name="T38" fmla="*/ 0 w 23"/>
              <a:gd name="T39" fmla="*/ 10054 h 30"/>
              <a:gd name="T40" fmla="*/ 552 w 23"/>
              <a:gd name="T41" fmla="*/ 11642 h 30"/>
              <a:gd name="T42" fmla="*/ 552 w 23"/>
              <a:gd name="T43" fmla="*/ 13229 h 30"/>
              <a:gd name="T44" fmla="*/ 1657 w 23"/>
              <a:gd name="T45" fmla="*/ 13758 h 30"/>
              <a:gd name="T46" fmla="*/ 2761 w 23"/>
              <a:gd name="T47" fmla="*/ 14817 h 30"/>
              <a:gd name="T48" fmla="*/ 3865 w 23"/>
              <a:gd name="T49" fmla="*/ 15346 h 30"/>
              <a:gd name="T50" fmla="*/ 4970 w 23"/>
              <a:gd name="T51" fmla="*/ 15875 h 30"/>
              <a:gd name="T52" fmla="*/ 5522 w 23"/>
              <a:gd name="T53" fmla="*/ 15875 h 30"/>
              <a:gd name="T54" fmla="*/ 6626 w 23"/>
              <a:gd name="T55" fmla="*/ 15875 h 30"/>
              <a:gd name="T56" fmla="*/ 7730 w 23"/>
              <a:gd name="T57" fmla="*/ 15875 h 30"/>
              <a:gd name="T58" fmla="*/ 9387 w 23"/>
              <a:gd name="T59" fmla="*/ 15346 h 30"/>
              <a:gd name="T60" fmla="*/ 9939 w 23"/>
              <a:gd name="T61" fmla="*/ 14817 h 30"/>
              <a:gd name="T62" fmla="*/ 10491 w 23"/>
              <a:gd name="T63" fmla="*/ 13758 h 30"/>
              <a:gd name="T64" fmla="*/ 11596 w 23"/>
              <a:gd name="T65" fmla="*/ 13229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20" y="6"/>
                </a:lnTo>
                <a:lnTo>
                  <a:pt x="19" y="5"/>
                </a:lnTo>
                <a:lnTo>
                  <a:pt x="19" y="4"/>
                </a:lnTo>
                <a:lnTo>
                  <a:pt x="18" y="3"/>
                </a:lnTo>
                <a:lnTo>
                  <a:pt x="17" y="2"/>
                </a:lnTo>
                <a:lnTo>
                  <a:pt x="16" y="0"/>
                </a:lnTo>
                <a:lnTo>
                  <a:pt x="14" y="0"/>
                </a:lnTo>
                <a:lnTo>
                  <a:pt x="13" y="0"/>
                </a:lnTo>
                <a:lnTo>
                  <a:pt x="12" y="0"/>
                </a:lnTo>
                <a:lnTo>
                  <a:pt x="11" y="0"/>
                </a:lnTo>
                <a:lnTo>
                  <a:pt x="10" y="0"/>
                </a:lnTo>
                <a:lnTo>
                  <a:pt x="9" y="0"/>
                </a:lnTo>
                <a:lnTo>
                  <a:pt x="8" y="0"/>
                </a:lnTo>
                <a:lnTo>
                  <a:pt x="7" y="2"/>
                </a:lnTo>
                <a:lnTo>
                  <a:pt x="6" y="2"/>
                </a:lnTo>
                <a:lnTo>
                  <a:pt x="5"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5"/>
                </a:lnTo>
                <a:lnTo>
                  <a:pt x="2" y="25"/>
                </a:lnTo>
                <a:lnTo>
                  <a:pt x="3" y="26"/>
                </a:lnTo>
                <a:lnTo>
                  <a:pt x="3" y="27"/>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7"/>
                </a:lnTo>
                <a:lnTo>
                  <a:pt x="19"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845" name="Line 445"/>
          <p:cNvSpPr>
            <a:spLocks noChangeShapeType="1"/>
          </p:cNvSpPr>
          <p:nvPr/>
        </p:nvSpPr>
        <p:spPr bwMode="auto">
          <a:xfrm>
            <a:off x="3184525" y="4032250"/>
            <a:ext cx="1588" cy="79375"/>
          </a:xfrm>
          <a:prstGeom prst="line">
            <a:avLst/>
          </a:prstGeom>
          <a:noFill/>
          <a:ln w="6350">
            <a:solidFill>
              <a:srgbClr val="000040"/>
            </a:solidFill>
            <a:round/>
            <a:headEnd/>
            <a:tailEnd/>
          </a:ln>
        </p:spPr>
        <p:txBody>
          <a:bodyPr/>
          <a:lstStyle/>
          <a:p>
            <a:endParaRPr lang="en-US"/>
          </a:p>
        </p:txBody>
      </p:sp>
      <p:sp>
        <p:nvSpPr>
          <p:cNvPr id="25846" name="Line 446"/>
          <p:cNvSpPr>
            <a:spLocks noChangeShapeType="1"/>
          </p:cNvSpPr>
          <p:nvPr/>
        </p:nvSpPr>
        <p:spPr bwMode="auto">
          <a:xfrm>
            <a:off x="3152775" y="4068763"/>
            <a:ext cx="63500" cy="1587"/>
          </a:xfrm>
          <a:prstGeom prst="line">
            <a:avLst/>
          </a:prstGeom>
          <a:noFill/>
          <a:ln w="6350">
            <a:solidFill>
              <a:srgbClr val="000040"/>
            </a:solidFill>
            <a:round/>
            <a:headEnd/>
            <a:tailEnd/>
          </a:ln>
        </p:spPr>
        <p:txBody>
          <a:bodyPr/>
          <a:lstStyle/>
          <a:p>
            <a:endParaRPr lang="en-US"/>
          </a:p>
        </p:txBody>
      </p:sp>
      <p:sp>
        <p:nvSpPr>
          <p:cNvPr id="25847" name="Freeform 447"/>
          <p:cNvSpPr>
            <a:spLocks/>
          </p:cNvSpPr>
          <p:nvPr/>
        </p:nvSpPr>
        <p:spPr bwMode="auto">
          <a:xfrm>
            <a:off x="2274888" y="3878263"/>
            <a:ext cx="325437" cy="341312"/>
          </a:xfrm>
          <a:custGeom>
            <a:avLst/>
            <a:gdLst>
              <a:gd name="T0" fmla="*/ 29633 w 615"/>
              <a:gd name="T1" fmla="*/ 104039 h 643"/>
              <a:gd name="T2" fmla="*/ 0 w 615"/>
              <a:gd name="T3" fmla="*/ 104039 h 643"/>
              <a:gd name="T4" fmla="*/ 162983 w 615"/>
              <a:gd name="T5" fmla="*/ 0 h 643"/>
              <a:gd name="T6" fmla="*/ 325437 w 615"/>
              <a:gd name="T7" fmla="*/ 104039 h 643"/>
              <a:gd name="T8" fmla="*/ 310620 w 615"/>
              <a:gd name="T9" fmla="*/ 104039 h 643"/>
              <a:gd name="T10" fmla="*/ 295804 w 615"/>
              <a:gd name="T11" fmla="*/ 104039 h 643"/>
              <a:gd name="T12" fmla="*/ 295804 w 615"/>
              <a:gd name="T13" fmla="*/ 326449 h 643"/>
              <a:gd name="T14" fmla="*/ 29633 w 615"/>
              <a:gd name="T15" fmla="*/ 326449 h 643"/>
              <a:gd name="T16" fmla="*/ 29633 w 615"/>
              <a:gd name="T17" fmla="*/ 104039 h 643"/>
              <a:gd name="T18" fmla="*/ 295804 w 615"/>
              <a:gd name="T19" fmla="*/ 104039 h 643"/>
              <a:gd name="T20" fmla="*/ 310620 w 615"/>
              <a:gd name="T21" fmla="*/ 104039 h 643"/>
              <a:gd name="T22" fmla="*/ 310620 w 615"/>
              <a:gd name="T23" fmla="*/ 341312 h 643"/>
              <a:gd name="T24" fmla="*/ 29633 w 615"/>
              <a:gd name="T25" fmla="*/ 341312 h 643"/>
              <a:gd name="T26" fmla="*/ 29633 w 615"/>
              <a:gd name="T27" fmla="*/ 326449 h 643"/>
              <a:gd name="T28" fmla="*/ 29633 w 615"/>
              <a:gd name="T29" fmla="*/ 10403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8"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848" name="Rectangle 448"/>
          <p:cNvSpPr>
            <a:spLocks noChangeArrowheads="1"/>
          </p:cNvSpPr>
          <p:nvPr/>
        </p:nvSpPr>
        <p:spPr bwMode="auto">
          <a:xfrm>
            <a:off x="2305050" y="3983038"/>
            <a:ext cx="268288" cy="220662"/>
          </a:xfrm>
          <a:prstGeom prst="rect">
            <a:avLst/>
          </a:prstGeom>
          <a:solidFill>
            <a:srgbClr val="FFFF00"/>
          </a:solidFill>
          <a:ln w="0">
            <a:solidFill>
              <a:srgbClr val="000000"/>
            </a:solidFill>
            <a:miter lim="800000"/>
            <a:headEnd/>
            <a:tailEnd/>
          </a:ln>
        </p:spPr>
        <p:txBody>
          <a:bodyPr/>
          <a:lstStyle/>
          <a:p>
            <a:endParaRPr lang="ru-RU"/>
          </a:p>
        </p:txBody>
      </p:sp>
      <p:sp>
        <p:nvSpPr>
          <p:cNvPr id="25849" name="Rectangle 449"/>
          <p:cNvSpPr>
            <a:spLocks noChangeArrowheads="1"/>
          </p:cNvSpPr>
          <p:nvPr/>
        </p:nvSpPr>
        <p:spPr bwMode="auto">
          <a:xfrm>
            <a:off x="2347913" y="4035425"/>
            <a:ext cx="93662" cy="166688"/>
          </a:xfrm>
          <a:prstGeom prst="rect">
            <a:avLst/>
          </a:prstGeom>
          <a:solidFill>
            <a:srgbClr val="800000"/>
          </a:solidFill>
          <a:ln w="0">
            <a:solidFill>
              <a:srgbClr val="000040"/>
            </a:solidFill>
            <a:miter lim="800000"/>
            <a:headEnd/>
            <a:tailEnd/>
          </a:ln>
        </p:spPr>
        <p:txBody>
          <a:bodyPr/>
          <a:lstStyle/>
          <a:p>
            <a:endParaRPr lang="ru-RU"/>
          </a:p>
        </p:txBody>
      </p:sp>
      <p:sp>
        <p:nvSpPr>
          <p:cNvPr id="25850" name="Rectangle 450"/>
          <p:cNvSpPr>
            <a:spLocks noChangeArrowheads="1"/>
          </p:cNvSpPr>
          <p:nvPr/>
        </p:nvSpPr>
        <p:spPr bwMode="auto">
          <a:xfrm>
            <a:off x="2482850" y="4030663"/>
            <a:ext cx="65088" cy="80962"/>
          </a:xfrm>
          <a:prstGeom prst="rect">
            <a:avLst/>
          </a:prstGeom>
          <a:solidFill>
            <a:srgbClr val="80FFFF"/>
          </a:solidFill>
          <a:ln w="0">
            <a:solidFill>
              <a:srgbClr val="000040"/>
            </a:solidFill>
            <a:miter lim="800000"/>
            <a:headEnd/>
            <a:tailEnd/>
          </a:ln>
        </p:spPr>
        <p:txBody>
          <a:bodyPr/>
          <a:lstStyle/>
          <a:p>
            <a:endParaRPr lang="ru-RU"/>
          </a:p>
        </p:txBody>
      </p:sp>
      <p:sp>
        <p:nvSpPr>
          <p:cNvPr id="25851" name="Freeform 451"/>
          <p:cNvSpPr>
            <a:spLocks/>
          </p:cNvSpPr>
          <p:nvPr/>
        </p:nvSpPr>
        <p:spPr bwMode="auto">
          <a:xfrm>
            <a:off x="2416175" y="4111625"/>
            <a:ext cx="12700" cy="15875"/>
          </a:xfrm>
          <a:custGeom>
            <a:avLst/>
            <a:gdLst>
              <a:gd name="T0" fmla="*/ 12700 w 23"/>
              <a:gd name="T1" fmla="*/ 7408 h 30"/>
              <a:gd name="T2" fmla="*/ 12700 w 23"/>
              <a:gd name="T3" fmla="*/ 5821 h 30"/>
              <a:gd name="T4" fmla="*/ 11596 w 23"/>
              <a:gd name="T5" fmla="*/ 4763 h 30"/>
              <a:gd name="T6" fmla="*/ 11596 w 23"/>
              <a:gd name="T7" fmla="*/ 3704 h 30"/>
              <a:gd name="T8" fmla="*/ 10491 w 23"/>
              <a:gd name="T9" fmla="*/ 2646 h 30"/>
              <a:gd name="T10" fmla="*/ 9939 w 23"/>
              <a:gd name="T11" fmla="*/ 1588 h 30"/>
              <a:gd name="T12" fmla="*/ 9387 w 23"/>
              <a:gd name="T13" fmla="*/ 1058 h 30"/>
              <a:gd name="T14" fmla="*/ 7730 w 23"/>
              <a:gd name="T15" fmla="*/ 0 h 30"/>
              <a:gd name="T16" fmla="*/ 6626 w 23"/>
              <a:gd name="T17" fmla="*/ 0 h 30"/>
              <a:gd name="T18" fmla="*/ 5522 w 23"/>
              <a:gd name="T19" fmla="*/ 0 h 30"/>
              <a:gd name="T20" fmla="*/ 4970 w 23"/>
              <a:gd name="T21" fmla="*/ 0 h 30"/>
              <a:gd name="T22" fmla="*/ 3865 w 23"/>
              <a:gd name="T23" fmla="*/ 1058 h 30"/>
              <a:gd name="T24" fmla="*/ 2761 w 23"/>
              <a:gd name="T25" fmla="*/ 1588 h 30"/>
              <a:gd name="T26" fmla="*/ 1657 w 23"/>
              <a:gd name="T27" fmla="*/ 2646 h 30"/>
              <a:gd name="T28" fmla="*/ 552 w 23"/>
              <a:gd name="T29" fmla="*/ 3704 h 30"/>
              <a:gd name="T30" fmla="*/ 552 w 23"/>
              <a:gd name="T31" fmla="*/ 4763 h 30"/>
              <a:gd name="T32" fmla="*/ 0 w 23"/>
              <a:gd name="T33" fmla="*/ 5821 h 30"/>
              <a:gd name="T34" fmla="*/ 0 w 23"/>
              <a:gd name="T35" fmla="*/ 7408 h 30"/>
              <a:gd name="T36" fmla="*/ 0 w 23"/>
              <a:gd name="T37" fmla="*/ 8996 h 30"/>
              <a:gd name="T38" fmla="*/ 0 w 23"/>
              <a:gd name="T39" fmla="*/ 10054 h 30"/>
              <a:gd name="T40" fmla="*/ 552 w 23"/>
              <a:gd name="T41" fmla="*/ 11642 h 30"/>
              <a:gd name="T42" fmla="*/ 552 w 23"/>
              <a:gd name="T43" fmla="*/ 13229 h 30"/>
              <a:gd name="T44" fmla="*/ 1657 w 23"/>
              <a:gd name="T45" fmla="*/ 13758 h 30"/>
              <a:gd name="T46" fmla="*/ 2761 w 23"/>
              <a:gd name="T47" fmla="*/ 14817 h 30"/>
              <a:gd name="T48" fmla="*/ 3865 w 23"/>
              <a:gd name="T49" fmla="*/ 15346 h 30"/>
              <a:gd name="T50" fmla="*/ 4970 w 23"/>
              <a:gd name="T51" fmla="*/ 15875 h 30"/>
              <a:gd name="T52" fmla="*/ 5522 w 23"/>
              <a:gd name="T53" fmla="*/ 15875 h 30"/>
              <a:gd name="T54" fmla="*/ 6626 w 23"/>
              <a:gd name="T55" fmla="*/ 15875 h 30"/>
              <a:gd name="T56" fmla="*/ 7730 w 23"/>
              <a:gd name="T57" fmla="*/ 15875 h 30"/>
              <a:gd name="T58" fmla="*/ 9387 w 23"/>
              <a:gd name="T59" fmla="*/ 15346 h 30"/>
              <a:gd name="T60" fmla="*/ 9939 w 23"/>
              <a:gd name="T61" fmla="*/ 14817 h 30"/>
              <a:gd name="T62" fmla="*/ 10491 w 23"/>
              <a:gd name="T63" fmla="*/ 13758 h 30"/>
              <a:gd name="T64" fmla="*/ 11596 w 23"/>
              <a:gd name="T65" fmla="*/ 13229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20" y="6"/>
                </a:lnTo>
                <a:lnTo>
                  <a:pt x="19" y="5"/>
                </a:lnTo>
                <a:lnTo>
                  <a:pt x="19" y="4"/>
                </a:lnTo>
                <a:lnTo>
                  <a:pt x="18" y="3"/>
                </a:lnTo>
                <a:lnTo>
                  <a:pt x="17" y="2"/>
                </a:lnTo>
                <a:lnTo>
                  <a:pt x="16" y="0"/>
                </a:lnTo>
                <a:lnTo>
                  <a:pt x="14" y="0"/>
                </a:lnTo>
                <a:lnTo>
                  <a:pt x="13" y="0"/>
                </a:lnTo>
                <a:lnTo>
                  <a:pt x="12" y="0"/>
                </a:lnTo>
                <a:lnTo>
                  <a:pt x="11" y="0"/>
                </a:lnTo>
                <a:lnTo>
                  <a:pt x="10" y="0"/>
                </a:lnTo>
                <a:lnTo>
                  <a:pt x="9" y="0"/>
                </a:lnTo>
                <a:lnTo>
                  <a:pt x="8" y="0"/>
                </a:lnTo>
                <a:lnTo>
                  <a:pt x="7" y="2"/>
                </a:lnTo>
                <a:lnTo>
                  <a:pt x="6" y="2"/>
                </a:lnTo>
                <a:lnTo>
                  <a:pt x="5"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5"/>
                </a:lnTo>
                <a:lnTo>
                  <a:pt x="2" y="25"/>
                </a:lnTo>
                <a:lnTo>
                  <a:pt x="3" y="26"/>
                </a:lnTo>
                <a:lnTo>
                  <a:pt x="3" y="27"/>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7"/>
                </a:lnTo>
                <a:lnTo>
                  <a:pt x="19"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852" name="Line 452"/>
          <p:cNvSpPr>
            <a:spLocks noChangeShapeType="1"/>
          </p:cNvSpPr>
          <p:nvPr/>
        </p:nvSpPr>
        <p:spPr bwMode="auto">
          <a:xfrm>
            <a:off x="2514600" y="4032250"/>
            <a:ext cx="1588" cy="79375"/>
          </a:xfrm>
          <a:prstGeom prst="line">
            <a:avLst/>
          </a:prstGeom>
          <a:noFill/>
          <a:ln w="6350">
            <a:solidFill>
              <a:srgbClr val="000040"/>
            </a:solidFill>
            <a:round/>
            <a:headEnd/>
            <a:tailEnd/>
          </a:ln>
        </p:spPr>
        <p:txBody>
          <a:bodyPr/>
          <a:lstStyle/>
          <a:p>
            <a:endParaRPr lang="en-US"/>
          </a:p>
        </p:txBody>
      </p:sp>
      <p:sp>
        <p:nvSpPr>
          <p:cNvPr id="25853" name="Line 453"/>
          <p:cNvSpPr>
            <a:spLocks noChangeShapeType="1"/>
          </p:cNvSpPr>
          <p:nvPr/>
        </p:nvSpPr>
        <p:spPr bwMode="auto">
          <a:xfrm>
            <a:off x="2482850" y="4068763"/>
            <a:ext cx="63500" cy="1587"/>
          </a:xfrm>
          <a:prstGeom prst="line">
            <a:avLst/>
          </a:prstGeom>
          <a:noFill/>
          <a:ln w="6350">
            <a:solidFill>
              <a:srgbClr val="000040"/>
            </a:solidFill>
            <a:round/>
            <a:headEnd/>
            <a:tailEnd/>
          </a:ln>
        </p:spPr>
        <p:txBody>
          <a:bodyPr/>
          <a:lstStyle/>
          <a:p>
            <a:endParaRPr lang="en-US"/>
          </a:p>
        </p:txBody>
      </p:sp>
      <p:sp>
        <p:nvSpPr>
          <p:cNvPr id="25854" name="Freeform 454"/>
          <p:cNvSpPr>
            <a:spLocks/>
          </p:cNvSpPr>
          <p:nvPr/>
        </p:nvSpPr>
        <p:spPr bwMode="auto">
          <a:xfrm>
            <a:off x="1554163" y="4094163"/>
            <a:ext cx="325437" cy="339725"/>
          </a:xfrm>
          <a:custGeom>
            <a:avLst/>
            <a:gdLst>
              <a:gd name="T0" fmla="*/ 29682 w 614"/>
              <a:gd name="T1" fmla="*/ 103555 h 643"/>
              <a:gd name="T2" fmla="*/ 0 w 614"/>
              <a:gd name="T3" fmla="*/ 103555 h 643"/>
              <a:gd name="T4" fmla="*/ 162719 w 614"/>
              <a:gd name="T5" fmla="*/ 0 h 643"/>
              <a:gd name="T6" fmla="*/ 325437 w 614"/>
              <a:gd name="T7" fmla="*/ 103555 h 643"/>
              <a:gd name="T8" fmla="*/ 311126 w 614"/>
              <a:gd name="T9" fmla="*/ 103555 h 643"/>
              <a:gd name="T10" fmla="*/ 295755 w 614"/>
              <a:gd name="T11" fmla="*/ 103555 h 643"/>
              <a:gd name="T12" fmla="*/ 295755 w 614"/>
              <a:gd name="T13" fmla="*/ 324931 h 643"/>
              <a:gd name="T14" fmla="*/ 29682 w 614"/>
              <a:gd name="T15" fmla="*/ 324931 h 643"/>
              <a:gd name="T16" fmla="*/ 29682 w 614"/>
              <a:gd name="T17" fmla="*/ 103555 h 643"/>
              <a:gd name="T18" fmla="*/ 295755 w 614"/>
              <a:gd name="T19" fmla="*/ 103555 h 643"/>
              <a:gd name="T20" fmla="*/ 311126 w 614"/>
              <a:gd name="T21" fmla="*/ 103555 h 643"/>
              <a:gd name="T22" fmla="*/ 311126 w 614"/>
              <a:gd name="T23" fmla="*/ 339725 h 643"/>
              <a:gd name="T24" fmla="*/ 29682 w 614"/>
              <a:gd name="T25" fmla="*/ 339725 h 643"/>
              <a:gd name="T26" fmla="*/ 29682 w 614"/>
              <a:gd name="T27" fmla="*/ 324931 h 643"/>
              <a:gd name="T28" fmla="*/ 29682 w 614"/>
              <a:gd name="T29" fmla="*/ 10355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855" name="Rectangle 455"/>
          <p:cNvSpPr>
            <a:spLocks noChangeArrowheads="1"/>
          </p:cNvSpPr>
          <p:nvPr/>
        </p:nvSpPr>
        <p:spPr bwMode="auto">
          <a:xfrm>
            <a:off x="1584325" y="4197350"/>
            <a:ext cx="269875" cy="220663"/>
          </a:xfrm>
          <a:prstGeom prst="rect">
            <a:avLst/>
          </a:prstGeom>
          <a:solidFill>
            <a:srgbClr val="FFFF00"/>
          </a:solidFill>
          <a:ln w="0">
            <a:solidFill>
              <a:srgbClr val="000000"/>
            </a:solidFill>
            <a:miter lim="800000"/>
            <a:headEnd/>
            <a:tailEnd/>
          </a:ln>
        </p:spPr>
        <p:txBody>
          <a:bodyPr/>
          <a:lstStyle/>
          <a:p>
            <a:endParaRPr lang="ru-RU"/>
          </a:p>
        </p:txBody>
      </p:sp>
      <p:sp>
        <p:nvSpPr>
          <p:cNvPr id="25856" name="Rectangle 456"/>
          <p:cNvSpPr>
            <a:spLocks noChangeArrowheads="1"/>
          </p:cNvSpPr>
          <p:nvPr/>
        </p:nvSpPr>
        <p:spPr bwMode="auto">
          <a:xfrm>
            <a:off x="1627188" y="4249738"/>
            <a:ext cx="95250" cy="168275"/>
          </a:xfrm>
          <a:prstGeom prst="rect">
            <a:avLst/>
          </a:prstGeom>
          <a:solidFill>
            <a:srgbClr val="800000"/>
          </a:solidFill>
          <a:ln w="0">
            <a:solidFill>
              <a:srgbClr val="000040"/>
            </a:solidFill>
            <a:miter lim="800000"/>
            <a:headEnd/>
            <a:tailEnd/>
          </a:ln>
        </p:spPr>
        <p:txBody>
          <a:bodyPr/>
          <a:lstStyle/>
          <a:p>
            <a:endParaRPr lang="ru-RU"/>
          </a:p>
        </p:txBody>
      </p:sp>
      <p:sp>
        <p:nvSpPr>
          <p:cNvPr id="25857" name="Rectangle 457"/>
          <p:cNvSpPr>
            <a:spLocks noChangeArrowheads="1"/>
          </p:cNvSpPr>
          <p:nvPr/>
        </p:nvSpPr>
        <p:spPr bwMode="auto">
          <a:xfrm>
            <a:off x="1763713" y="4246563"/>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5858" name="Freeform 458"/>
          <p:cNvSpPr>
            <a:spLocks/>
          </p:cNvSpPr>
          <p:nvPr/>
        </p:nvSpPr>
        <p:spPr bwMode="auto">
          <a:xfrm>
            <a:off x="1697038" y="4327525"/>
            <a:ext cx="12700" cy="15875"/>
          </a:xfrm>
          <a:custGeom>
            <a:avLst/>
            <a:gdLst>
              <a:gd name="T0" fmla="*/ 12700 w 23"/>
              <a:gd name="T1" fmla="*/ 7408 h 30"/>
              <a:gd name="T2" fmla="*/ 12700 w 23"/>
              <a:gd name="T3" fmla="*/ 5821 h 30"/>
              <a:gd name="T4" fmla="*/ 11596 w 23"/>
              <a:gd name="T5" fmla="*/ 4763 h 30"/>
              <a:gd name="T6" fmla="*/ 11596 w 23"/>
              <a:gd name="T7" fmla="*/ 3704 h 30"/>
              <a:gd name="T8" fmla="*/ 9939 w 23"/>
              <a:gd name="T9" fmla="*/ 2646 h 30"/>
              <a:gd name="T10" fmla="*/ 9387 w 23"/>
              <a:gd name="T11" fmla="*/ 1588 h 30"/>
              <a:gd name="T12" fmla="*/ 8835 w 23"/>
              <a:gd name="T13" fmla="*/ 1058 h 30"/>
              <a:gd name="T14" fmla="*/ 7730 w 23"/>
              <a:gd name="T15" fmla="*/ 0 h 30"/>
              <a:gd name="T16" fmla="*/ 6626 w 23"/>
              <a:gd name="T17" fmla="*/ 0 h 30"/>
              <a:gd name="T18" fmla="*/ 5522 w 23"/>
              <a:gd name="T19" fmla="*/ 0 h 30"/>
              <a:gd name="T20" fmla="*/ 4970 w 23"/>
              <a:gd name="T21" fmla="*/ 0 h 30"/>
              <a:gd name="T22" fmla="*/ 3313 w 23"/>
              <a:gd name="T23" fmla="*/ 1058 h 30"/>
              <a:gd name="T24" fmla="*/ 2209 w 23"/>
              <a:gd name="T25" fmla="*/ 1588 h 30"/>
              <a:gd name="T26" fmla="*/ 1657 w 23"/>
              <a:gd name="T27" fmla="*/ 2646 h 30"/>
              <a:gd name="T28" fmla="*/ 552 w 23"/>
              <a:gd name="T29" fmla="*/ 3704 h 30"/>
              <a:gd name="T30" fmla="*/ 552 w 23"/>
              <a:gd name="T31" fmla="*/ 4763 h 30"/>
              <a:gd name="T32" fmla="*/ 0 w 23"/>
              <a:gd name="T33" fmla="*/ 5821 h 30"/>
              <a:gd name="T34" fmla="*/ 0 w 23"/>
              <a:gd name="T35" fmla="*/ 7408 h 30"/>
              <a:gd name="T36" fmla="*/ 0 w 23"/>
              <a:gd name="T37" fmla="*/ 8996 h 30"/>
              <a:gd name="T38" fmla="*/ 0 w 23"/>
              <a:gd name="T39" fmla="*/ 10054 h 30"/>
              <a:gd name="T40" fmla="*/ 552 w 23"/>
              <a:gd name="T41" fmla="*/ 11642 h 30"/>
              <a:gd name="T42" fmla="*/ 552 w 23"/>
              <a:gd name="T43" fmla="*/ 13229 h 30"/>
              <a:gd name="T44" fmla="*/ 1657 w 23"/>
              <a:gd name="T45" fmla="*/ 13758 h 30"/>
              <a:gd name="T46" fmla="*/ 2209 w 23"/>
              <a:gd name="T47" fmla="*/ 14817 h 30"/>
              <a:gd name="T48" fmla="*/ 3313 w 23"/>
              <a:gd name="T49" fmla="*/ 15346 h 30"/>
              <a:gd name="T50" fmla="*/ 4970 w 23"/>
              <a:gd name="T51" fmla="*/ 15875 h 30"/>
              <a:gd name="T52" fmla="*/ 5522 w 23"/>
              <a:gd name="T53" fmla="*/ 15875 h 30"/>
              <a:gd name="T54" fmla="*/ 6626 w 23"/>
              <a:gd name="T55" fmla="*/ 15875 h 30"/>
              <a:gd name="T56" fmla="*/ 7730 w 23"/>
              <a:gd name="T57" fmla="*/ 15875 h 30"/>
              <a:gd name="T58" fmla="*/ 8835 w 23"/>
              <a:gd name="T59" fmla="*/ 15346 h 30"/>
              <a:gd name="T60" fmla="*/ 9387 w 23"/>
              <a:gd name="T61" fmla="*/ 14817 h 30"/>
              <a:gd name="T62" fmla="*/ 9939 w 23"/>
              <a:gd name="T63" fmla="*/ 13758 h 30"/>
              <a:gd name="T64" fmla="*/ 11596 w 23"/>
              <a:gd name="T65" fmla="*/ 13229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8" y="5"/>
                </a:lnTo>
                <a:lnTo>
                  <a:pt x="18" y="4"/>
                </a:lnTo>
                <a:lnTo>
                  <a:pt x="17" y="3"/>
                </a:lnTo>
                <a:lnTo>
                  <a:pt x="16" y="2"/>
                </a:lnTo>
                <a:lnTo>
                  <a:pt x="15" y="0"/>
                </a:lnTo>
                <a:lnTo>
                  <a:pt x="14" y="0"/>
                </a:lnTo>
                <a:lnTo>
                  <a:pt x="13" y="0"/>
                </a:lnTo>
                <a:lnTo>
                  <a:pt x="12" y="0"/>
                </a:lnTo>
                <a:lnTo>
                  <a:pt x="11" y="0"/>
                </a:lnTo>
                <a:lnTo>
                  <a:pt x="10" y="0"/>
                </a:lnTo>
                <a:lnTo>
                  <a:pt x="9" y="0"/>
                </a:lnTo>
                <a:lnTo>
                  <a:pt x="7" y="0"/>
                </a:lnTo>
                <a:lnTo>
                  <a:pt x="6" y="2"/>
                </a:lnTo>
                <a:lnTo>
                  <a:pt x="5"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5" y="29"/>
                </a:lnTo>
                <a:lnTo>
                  <a:pt x="6" y="29"/>
                </a:lnTo>
                <a:lnTo>
                  <a:pt x="7" y="30"/>
                </a:lnTo>
                <a:lnTo>
                  <a:pt x="9" y="30"/>
                </a:lnTo>
                <a:lnTo>
                  <a:pt x="10" y="30"/>
                </a:lnTo>
                <a:lnTo>
                  <a:pt x="11" y="30"/>
                </a:lnTo>
                <a:lnTo>
                  <a:pt x="12" y="30"/>
                </a:lnTo>
                <a:lnTo>
                  <a:pt x="13" y="30"/>
                </a:lnTo>
                <a:lnTo>
                  <a:pt x="14" y="30"/>
                </a:lnTo>
                <a:lnTo>
                  <a:pt x="15" y="30"/>
                </a:lnTo>
                <a:lnTo>
                  <a:pt x="16" y="29"/>
                </a:lnTo>
                <a:lnTo>
                  <a:pt x="17" y="28"/>
                </a:lnTo>
                <a:lnTo>
                  <a:pt x="18" y="27"/>
                </a:lnTo>
                <a:lnTo>
                  <a:pt x="18" y="26"/>
                </a:lnTo>
                <a:lnTo>
                  <a:pt x="20" y="25"/>
                </a:lnTo>
                <a:lnTo>
                  <a:pt x="21" y="25"/>
                </a:lnTo>
                <a:lnTo>
                  <a:pt x="21" y="24"/>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859" name="Line 459"/>
          <p:cNvSpPr>
            <a:spLocks noChangeShapeType="1"/>
          </p:cNvSpPr>
          <p:nvPr/>
        </p:nvSpPr>
        <p:spPr bwMode="auto">
          <a:xfrm>
            <a:off x="1793875" y="4246563"/>
            <a:ext cx="1588" cy="79375"/>
          </a:xfrm>
          <a:prstGeom prst="line">
            <a:avLst/>
          </a:prstGeom>
          <a:noFill/>
          <a:ln w="6350">
            <a:solidFill>
              <a:srgbClr val="000040"/>
            </a:solidFill>
            <a:round/>
            <a:headEnd/>
            <a:tailEnd/>
          </a:ln>
        </p:spPr>
        <p:txBody>
          <a:bodyPr/>
          <a:lstStyle/>
          <a:p>
            <a:endParaRPr lang="en-US"/>
          </a:p>
        </p:txBody>
      </p:sp>
      <p:sp>
        <p:nvSpPr>
          <p:cNvPr id="25860" name="Line 460"/>
          <p:cNvSpPr>
            <a:spLocks noChangeShapeType="1"/>
          </p:cNvSpPr>
          <p:nvPr/>
        </p:nvSpPr>
        <p:spPr bwMode="auto">
          <a:xfrm>
            <a:off x="1763713" y="4284663"/>
            <a:ext cx="61912" cy="1587"/>
          </a:xfrm>
          <a:prstGeom prst="line">
            <a:avLst/>
          </a:prstGeom>
          <a:noFill/>
          <a:ln w="6350">
            <a:solidFill>
              <a:srgbClr val="000040"/>
            </a:solidFill>
            <a:round/>
            <a:headEnd/>
            <a:tailEnd/>
          </a:ln>
        </p:spPr>
        <p:txBody>
          <a:bodyPr/>
          <a:lstStyle/>
          <a:p>
            <a:endParaRPr lang="en-US"/>
          </a:p>
        </p:txBody>
      </p:sp>
      <p:sp>
        <p:nvSpPr>
          <p:cNvPr id="25861" name="Freeform 461"/>
          <p:cNvSpPr>
            <a:spLocks/>
          </p:cNvSpPr>
          <p:nvPr/>
        </p:nvSpPr>
        <p:spPr bwMode="auto">
          <a:xfrm>
            <a:off x="2160588" y="4371975"/>
            <a:ext cx="325437" cy="339725"/>
          </a:xfrm>
          <a:custGeom>
            <a:avLst/>
            <a:gdLst>
              <a:gd name="T0" fmla="*/ 29633 w 615"/>
              <a:gd name="T1" fmla="*/ 103027 h 643"/>
              <a:gd name="T2" fmla="*/ 0 w 615"/>
              <a:gd name="T3" fmla="*/ 103027 h 643"/>
              <a:gd name="T4" fmla="*/ 162983 w 615"/>
              <a:gd name="T5" fmla="*/ 0 h 643"/>
              <a:gd name="T6" fmla="*/ 325437 w 615"/>
              <a:gd name="T7" fmla="*/ 103027 h 643"/>
              <a:gd name="T8" fmla="*/ 310620 w 615"/>
              <a:gd name="T9" fmla="*/ 103027 h 643"/>
              <a:gd name="T10" fmla="*/ 295804 w 615"/>
              <a:gd name="T11" fmla="*/ 103027 h 643"/>
              <a:gd name="T12" fmla="*/ 295804 w 615"/>
              <a:gd name="T13" fmla="*/ 324931 h 643"/>
              <a:gd name="T14" fmla="*/ 29633 w 615"/>
              <a:gd name="T15" fmla="*/ 324931 h 643"/>
              <a:gd name="T16" fmla="*/ 29633 w 615"/>
              <a:gd name="T17" fmla="*/ 103027 h 643"/>
              <a:gd name="T18" fmla="*/ 295804 w 615"/>
              <a:gd name="T19" fmla="*/ 103027 h 643"/>
              <a:gd name="T20" fmla="*/ 310620 w 615"/>
              <a:gd name="T21" fmla="*/ 103027 h 643"/>
              <a:gd name="T22" fmla="*/ 310620 w 615"/>
              <a:gd name="T23" fmla="*/ 339725 h 643"/>
              <a:gd name="T24" fmla="*/ 29633 w 615"/>
              <a:gd name="T25" fmla="*/ 339725 h 643"/>
              <a:gd name="T26" fmla="*/ 29633 w 615"/>
              <a:gd name="T27" fmla="*/ 324931 h 643"/>
              <a:gd name="T28" fmla="*/ 29633 w 615"/>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5862" name="Rectangle 462"/>
          <p:cNvSpPr>
            <a:spLocks noChangeArrowheads="1"/>
          </p:cNvSpPr>
          <p:nvPr/>
        </p:nvSpPr>
        <p:spPr bwMode="auto">
          <a:xfrm>
            <a:off x="2190750" y="4475163"/>
            <a:ext cx="269875" cy="220662"/>
          </a:xfrm>
          <a:prstGeom prst="rect">
            <a:avLst/>
          </a:prstGeom>
          <a:solidFill>
            <a:srgbClr val="FFFF00"/>
          </a:solidFill>
          <a:ln w="0">
            <a:solidFill>
              <a:srgbClr val="000000"/>
            </a:solidFill>
            <a:miter lim="800000"/>
            <a:headEnd/>
            <a:tailEnd/>
          </a:ln>
        </p:spPr>
        <p:txBody>
          <a:bodyPr/>
          <a:lstStyle/>
          <a:p>
            <a:endParaRPr lang="ru-RU"/>
          </a:p>
        </p:txBody>
      </p:sp>
      <p:sp>
        <p:nvSpPr>
          <p:cNvPr id="25863" name="Rectangle 463"/>
          <p:cNvSpPr>
            <a:spLocks noChangeArrowheads="1"/>
          </p:cNvSpPr>
          <p:nvPr/>
        </p:nvSpPr>
        <p:spPr bwMode="auto">
          <a:xfrm>
            <a:off x="2235200" y="4527550"/>
            <a:ext cx="93663" cy="168275"/>
          </a:xfrm>
          <a:prstGeom prst="rect">
            <a:avLst/>
          </a:prstGeom>
          <a:solidFill>
            <a:srgbClr val="800000"/>
          </a:solidFill>
          <a:ln w="0">
            <a:solidFill>
              <a:srgbClr val="000040"/>
            </a:solidFill>
            <a:miter lim="800000"/>
            <a:headEnd/>
            <a:tailEnd/>
          </a:ln>
        </p:spPr>
        <p:txBody>
          <a:bodyPr/>
          <a:lstStyle/>
          <a:p>
            <a:endParaRPr lang="ru-RU"/>
          </a:p>
        </p:txBody>
      </p:sp>
      <p:sp>
        <p:nvSpPr>
          <p:cNvPr id="25864" name="Rectangle 464"/>
          <p:cNvSpPr>
            <a:spLocks noChangeArrowheads="1"/>
          </p:cNvSpPr>
          <p:nvPr/>
        </p:nvSpPr>
        <p:spPr bwMode="auto">
          <a:xfrm>
            <a:off x="2370138" y="4524375"/>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5865" name="Freeform 465"/>
          <p:cNvSpPr>
            <a:spLocks/>
          </p:cNvSpPr>
          <p:nvPr/>
        </p:nvSpPr>
        <p:spPr bwMode="auto">
          <a:xfrm>
            <a:off x="2303463" y="4605338"/>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646 h 30"/>
              <a:gd name="T10" fmla="*/ 9939 w 23"/>
              <a:gd name="T11" fmla="*/ 1058 h 30"/>
              <a:gd name="T12" fmla="*/ 9387 w 23"/>
              <a:gd name="T13" fmla="*/ 529 h 30"/>
              <a:gd name="T14" fmla="*/ 7730 w 23"/>
              <a:gd name="T15" fmla="*/ 0 h 30"/>
              <a:gd name="T16" fmla="*/ 6626 w 23"/>
              <a:gd name="T17" fmla="*/ 0 h 30"/>
              <a:gd name="T18" fmla="*/ 5522 w 23"/>
              <a:gd name="T19" fmla="*/ 0 h 30"/>
              <a:gd name="T20" fmla="*/ 4970 w 23"/>
              <a:gd name="T21" fmla="*/ 0 h 30"/>
              <a:gd name="T22" fmla="*/ 3865 w 23"/>
              <a:gd name="T23" fmla="*/ 529 h 30"/>
              <a:gd name="T24" fmla="*/ 2761 w 23"/>
              <a:gd name="T25" fmla="*/ 1058 h 30"/>
              <a:gd name="T26" fmla="*/ 2209 w 23"/>
              <a:gd name="T27" fmla="*/ 2646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2209 w 23"/>
              <a:gd name="T45" fmla="*/ 13229 h 30"/>
              <a:gd name="T46" fmla="*/ 2761 w 23"/>
              <a:gd name="T47" fmla="*/ 14817 h 30"/>
              <a:gd name="T48" fmla="*/ 3865 w 23"/>
              <a:gd name="T49" fmla="*/ 15346 h 30"/>
              <a:gd name="T50" fmla="*/ 4970 w 23"/>
              <a:gd name="T51" fmla="*/ 15875 h 30"/>
              <a:gd name="T52" fmla="*/ 5522 w 23"/>
              <a:gd name="T53" fmla="*/ 15875 h 30"/>
              <a:gd name="T54" fmla="*/ 6626 w 23"/>
              <a:gd name="T55" fmla="*/ 15875 h 30"/>
              <a:gd name="T56" fmla="*/ 7730 w 23"/>
              <a:gd name="T57" fmla="*/ 15875 h 30"/>
              <a:gd name="T58" fmla="*/ 9387 w 23"/>
              <a:gd name="T59" fmla="*/ 15346 h 30"/>
              <a:gd name="T60" fmla="*/ 9939 w 23"/>
              <a:gd name="T61" fmla="*/ 14817 h 30"/>
              <a:gd name="T62" fmla="*/ 10491 w 23"/>
              <a:gd name="T63" fmla="*/ 13229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5"/>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4" y="3"/>
                </a:lnTo>
                <a:lnTo>
                  <a:pt x="4"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4" y="25"/>
                </a:lnTo>
                <a:lnTo>
                  <a:pt x="4" y="26"/>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5866" name="Line 466"/>
          <p:cNvSpPr>
            <a:spLocks noChangeShapeType="1"/>
          </p:cNvSpPr>
          <p:nvPr/>
        </p:nvSpPr>
        <p:spPr bwMode="auto">
          <a:xfrm>
            <a:off x="2401888" y="4524375"/>
            <a:ext cx="1587" cy="79375"/>
          </a:xfrm>
          <a:prstGeom prst="line">
            <a:avLst/>
          </a:prstGeom>
          <a:noFill/>
          <a:ln w="6350">
            <a:solidFill>
              <a:srgbClr val="000040"/>
            </a:solidFill>
            <a:round/>
            <a:headEnd/>
            <a:tailEnd/>
          </a:ln>
        </p:spPr>
        <p:txBody>
          <a:bodyPr/>
          <a:lstStyle/>
          <a:p>
            <a:endParaRPr lang="en-US"/>
          </a:p>
        </p:txBody>
      </p:sp>
      <p:sp>
        <p:nvSpPr>
          <p:cNvPr id="25867" name="Line 467"/>
          <p:cNvSpPr>
            <a:spLocks noChangeShapeType="1"/>
          </p:cNvSpPr>
          <p:nvPr/>
        </p:nvSpPr>
        <p:spPr bwMode="auto">
          <a:xfrm>
            <a:off x="2370138" y="4562475"/>
            <a:ext cx="61912" cy="1588"/>
          </a:xfrm>
          <a:prstGeom prst="line">
            <a:avLst/>
          </a:prstGeom>
          <a:noFill/>
          <a:ln w="6350">
            <a:solidFill>
              <a:srgbClr val="000040"/>
            </a:solidFill>
            <a:round/>
            <a:headEnd/>
            <a:tailEnd/>
          </a:ln>
        </p:spPr>
        <p:txBody>
          <a:bodyPr/>
          <a:lstStyle/>
          <a:p>
            <a:endParaRPr lang="en-US"/>
          </a:p>
        </p:txBody>
      </p:sp>
      <p:sp>
        <p:nvSpPr>
          <p:cNvPr id="25868" name="Freeform 468"/>
          <p:cNvSpPr>
            <a:spLocks/>
          </p:cNvSpPr>
          <p:nvPr/>
        </p:nvSpPr>
        <p:spPr bwMode="auto">
          <a:xfrm>
            <a:off x="2413000" y="4838700"/>
            <a:ext cx="325438" cy="341313"/>
          </a:xfrm>
          <a:custGeom>
            <a:avLst/>
            <a:gdLst>
              <a:gd name="T0" fmla="*/ 29682 w 614"/>
              <a:gd name="T1" fmla="*/ 103878 h 644"/>
              <a:gd name="T2" fmla="*/ 0 w 614"/>
              <a:gd name="T3" fmla="*/ 103878 h 644"/>
              <a:gd name="T4" fmla="*/ 162719 w 614"/>
              <a:gd name="T5" fmla="*/ 0 h 644"/>
              <a:gd name="T6" fmla="*/ 325438 w 614"/>
              <a:gd name="T7" fmla="*/ 103878 h 644"/>
              <a:gd name="T8" fmla="*/ 310597 w 614"/>
              <a:gd name="T9" fmla="*/ 103878 h 644"/>
              <a:gd name="T10" fmla="*/ 295756 w 614"/>
              <a:gd name="T11" fmla="*/ 103878 h 644"/>
              <a:gd name="T12" fmla="*/ 295756 w 614"/>
              <a:gd name="T13" fmla="*/ 325943 h 644"/>
              <a:gd name="T14" fmla="*/ 29682 w 614"/>
              <a:gd name="T15" fmla="*/ 325943 h 644"/>
              <a:gd name="T16" fmla="*/ 29682 w 614"/>
              <a:gd name="T17" fmla="*/ 103878 h 644"/>
              <a:gd name="T18" fmla="*/ 295756 w 614"/>
              <a:gd name="T19" fmla="*/ 103878 h 644"/>
              <a:gd name="T20" fmla="*/ 310597 w 614"/>
              <a:gd name="T21" fmla="*/ 103878 h 644"/>
              <a:gd name="T22" fmla="*/ 310597 w 614"/>
              <a:gd name="T23" fmla="*/ 341313 h 644"/>
              <a:gd name="T24" fmla="*/ 29682 w 614"/>
              <a:gd name="T25" fmla="*/ 341313 h 644"/>
              <a:gd name="T26" fmla="*/ 29682 w 614"/>
              <a:gd name="T27" fmla="*/ 325943 h 644"/>
              <a:gd name="T28" fmla="*/ 29682 w 614"/>
              <a:gd name="T29" fmla="*/ 103878 h 6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4"/>
              <a:gd name="T47" fmla="*/ 614 w 614"/>
              <a:gd name="T48" fmla="*/ 644 h 6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4">
                <a:moveTo>
                  <a:pt x="56" y="196"/>
                </a:moveTo>
                <a:lnTo>
                  <a:pt x="0" y="196"/>
                </a:lnTo>
                <a:lnTo>
                  <a:pt x="307" y="0"/>
                </a:lnTo>
                <a:lnTo>
                  <a:pt x="614" y="196"/>
                </a:lnTo>
                <a:lnTo>
                  <a:pt x="586" y="196"/>
                </a:lnTo>
                <a:lnTo>
                  <a:pt x="558" y="196"/>
                </a:lnTo>
                <a:lnTo>
                  <a:pt x="558" y="615"/>
                </a:lnTo>
                <a:lnTo>
                  <a:pt x="56" y="615"/>
                </a:lnTo>
                <a:lnTo>
                  <a:pt x="56" y="196"/>
                </a:lnTo>
                <a:lnTo>
                  <a:pt x="558" y="196"/>
                </a:lnTo>
                <a:lnTo>
                  <a:pt x="586" y="196"/>
                </a:lnTo>
                <a:lnTo>
                  <a:pt x="586" y="644"/>
                </a:lnTo>
                <a:lnTo>
                  <a:pt x="56" y="644"/>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869" name="Rectangle 469"/>
          <p:cNvSpPr>
            <a:spLocks noChangeArrowheads="1"/>
          </p:cNvSpPr>
          <p:nvPr/>
        </p:nvSpPr>
        <p:spPr bwMode="auto">
          <a:xfrm>
            <a:off x="2443163" y="4943475"/>
            <a:ext cx="269875" cy="220663"/>
          </a:xfrm>
          <a:prstGeom prst="rect">
            <a:avLst/>
          </a:prstGeom>
          <a:solidFill>
            <a:srgbClr val="FFFF00"/>
          </a:solidFill>
          <a:ln w="0">
            <a:solidFill>
              <a:srgbClr val="000000"/>
            </a:solidFill>
            <a:miter lim="800000"/>
            <a:headEnd/>
            <a:tailEnd/>
          </a:ln>
        </p:spPr>
        <p:txBody>
          <a:bodyPr/>
          <a:lstStyle/>
          <a:p>
            <a:endParaRPr lang="ru-RU"/>
          </a:p>
        </p:txBody>
      </p:sp>
      <p:sp>
        <p:nvSpPr>
          <p:cNvPr id="25870" name="Rectangle 470"/>
          <p:cNvSpPr>
            <a:spLocks noChangeArrowheads="1"/>
          </p:cNvSpPr>
          <p:nvPr/>
        </p:nvSpPr>
        <p:spPr bwMode="auto">
          <a:xfrm>
            <a:off x="2486025" y="4995863"/>
            <a:ext cx="95250" cy="166687"/>
          </a:xfrm>
          <a:prstGeom prst="rect">
            <a:avLst/>
          </a:prstGeom>
          <a:solidFill>
            <a:srgbClr val="800000"/>
          </a:solidFill>
          <a:ln w="0">
            <a:solidFill>
              <a:srgbClr val="000040"/>
            </a:solidFill>
            <a:miter lim="800000"/>
            <a:headEnd/>
            <a:tailEnd/>
          </a:ln>
        </p:spPr>
        <p:txBody>
          <a:bodyPr/>
          <a:lstStyle/>
          <a:p>
            <a:endParaRPr lang="ru-RU"/>
          </a:p>
        </p:txBody>
      </p:sp>
      <p:sp>
        <p:nvSpPr>
          <p:cNvPr id="25871" name="Rectangle 471"/>
          <p:cNvSpPr>
            <a:spLocks noChangeArrowheads="1"/>
          </p:cNvSpPr>
          <p:nvPr/>
        </p:nvSpPr>
        <p:spPr bwMode="auto">
          <a:xfrm>
            <a:off x="2620963" y="4991100"/>
            <a:ext cx="65087" cy="80963"/>
          </a:xfrm>
          <a:prstGeom prst="rect">
            <a:avLst/>
          </a:prstGeom>
          <a:solidFill>
            <a:srgbClr val="80FFFF"/>
          </a:solidFill>
          <a:ln w="0">
            <a:solidFill>
              <a:srgbClr val="000040"/>
            </a:solidFill>
            <a:miter lim="800000"/>
            <a:headEnd/>
            <a:tailEnd/>
          </a:ln>
        </p:spPr>
        <p:txBody>
          <a:bodyPr/>
          <a:lstStyle/>
          <a:p>
            <a:endParaRPr lang="ru-RU"/>
          </a:p>
        </p:txBody>
      </p:sp>
      <p:sp>
        <p:nvSpPr>
          <p:cNvPr id="25872" name="Freeform 472"/>
          <p:cNvSpPr>
            <a:spLocks/>
          </p:cNvSpPr>
          <p:nvPr/>
        </p:nvSpPr>
        <p:spPr bwMode="auto">
          <a:xfrm>
            <a:off x="2555875" y="5073650"/>
            <a:ext cx="11113" cy="14288"/>
          </a:xfrm>
          <a:custGeom>
            <a:avLst/>
            <a:gdLst>
              <a:gd name="T0" fmla="*/ 11113 w 23"/>
              <a:gd name="T1" fmla="*/ 6405 h 29"/>
              <a:gd name="T2" fmla="*/ 11113 w 23"/>
              <a:gd name="T3" fmla="*/ 5420 h 29"/>
              <a:gd name="T4" fmla="*/ 10147 w 23"/>
              <a:gd name="T5" fmla="*/ 3942 h 29"/>
              <a:gd name="T6" fmla="*/ 10147 w 23"/>
              <a:gd name="T7" fmla="*/ 2956 h 29"/>
              <a:gd name="T8" fmla="*/ 9180 w 23"/>
              <a:gd name="T9" fmla="*/ 1971 h 29"/>
              <a:gd name="T10" fmla="*/ 8697 w 23"/>
              <a:gd name="T11" fmla="*/ 985 h 29"/>
              <a:gd name="T12" fmla="*/ 8214 w 23"/>
              <a:gd name="T13" fmla="*/ 493 h 29"/>
              <a:gd name="T14" fmla="*/ 7248 w 23"/>
              <a:gd name="T15" fmla="*/ 0 h 29"/>
              <a:gd name="T16" fmla="*/ 5798 w 23"/>
              <a:gd name="T17" fmla="*/ 0 h 29"/>
              <a:gd name="T18" fmla="*/ 4832 w 23"/>
              <a:gd name="T19" fmla="*/ 0 h 29"/>
              <a:gd name="T20" fmla="*/ 4349 w 23"/>
              <a:gd name="T21" fmla="*/ 0 h 29"/>
              <a:gd name="T22" fmla="*/ 3382 w 23"/>
              <a:gd name="T23" fmla="*/ 493 h 29"/>
              <a:gd name="T24" fmla="*/ 2416 w 23"/>
              <a:gd name="T25" fmla="*/ 985 h 29"/>
              <a:gd name="T26" fmla="*/ 1933 w 23"/>
              <a:gd name="T27" fmla="*/ 1971 h 29"/>
              <a:gd name="T28" fmla="*/ 483 w 23"/>
              <a:gd name="T29" fmla="*/ 2956 h 29"/>
              <a:gd name="T30" fmla="*/ 483 w 23"/>
              <a:gd name="T31" fmla="*/ 3942 h 29"/>
              <a:gd name="T32" fmla="*/ 0 w 23"/>
              <a:gd name="T33" fmla="*/ 5420 h 29"/>
              <a:gd name="T34" fmla="*/ 0 w 23"/>
              <a:gd name="T35" fmla="*/ 6405 h 29"/>
              <a:gd name="T36" fmla="*/ 0 w 23"/>
              <a:gd name="T37" fmla="*/ 7883 h 29"/>
              <a:gd name="T38" fmla="*/ 0 w 23"/>
              <a:gd name="T39" fmla="*/ 8868 h 29"/>
              <a:gd name="T40" fmla="*/ 483 w 23"/>
              <a:gd name="T41" fmla="*/ 10839 h 29"/>
              <a:gd name="T42" fmla="*/ 483 w 23"/>
              <a:gd name="T43" fmla="*/ 11825 h 29"/>
              <a:gd name="T44" fmla="*/ 1933 w 23"/>
              <a:gd name="T45" fmla="*/ 12317 h 29"/>
              <a:gd name="T46" fmla="*/ 2416 w 23"/>
              <a:gd name="T47" fmla="*/ 13303 h 29"/>
              <a:gd name="T48" fmla="*/ 3382 w 23"/>
              <a:gd name="T49" fmla="*/ 13795 h 29"/>
              <a:gd name="T50" fmla="*/ 4349 w 23"/>
              <a:gd name="T51" fmla="*/ 14288 h 29"/>
              <a:gd name="T52" fmla="*/ 4832 w 23"/>
              <a:gd name="T53" fmla="*/ 14288 h 29"/>
              <a:gd name="T54" fmla="*/ 5798 w 23"/>
              <a:gd name="T55" fmla="*/ 14288 h 29"/>
              <a:gd name="T56" fmla="*/ 7248 w 23"/>
              <a:gd name="T57" fmla="*/ 14288 h 29"/>
              <a:gd name="T58" fmla="*/ 8214 w 23"/>
              <a:gd name="T59" fmla="*/ 13795 h 29"/>
              <a:gd name="T60" fmla="*/ 8697 w 23"/>
              <a:gd name="T61" fmla="*/ 13303 h 29"/>
              <a:gd name="T62" fmla="*/ 9180 w 23"/>
              <a:gd name="T63" fmla="*/ 12317 h 29"/>
              <a:gd name="T64" fmla="*/ 10147 w 23"/>
              <a:gd name="T65" fmla="*/ 11825 h 29"/>
              <a:gd name="T66" fmla="*/ 10147 w 23"/>
              <a:gd name="T67" fmla="*/ 10839 h 29"/>
              <a:gd name="T68" fmla="*/ 11113 w 23"/>
              <a:gd name="T69" fmla="*/ 8868 h 29"/>
              <a:gd name="T70" fmla="*/ 11113 w 23"/>
              <a:gd name="T71" fmla="*/ 7883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9"/>
                </a:lnTo>
                <a:lnTo>
                  <a:pt x="21" y="8"/>
                </a:lnTo>
                <a:lnTo>
                  <a:pt x="21" y="7"/>
                </a:lnTo>
                <a:lnTo>
                  <a:pt x="21" y="6"/>
                </a:lnTo>
                <a:lnTo>
                  <a:pt x="20" y="5"/>
                </a:lnTo>
                <a:lnTo>
                  <a:pt x="19" y="4"/>
                </a:lnTo>
                <a:lnTo>
                  <a:pt x="19" y="3"/>
                </a:lnTo>
                <a:lnTo>
                  <a:pt x="18" y="2"/>
                </a:lnTo>
                <a:lnTo>
                  <a:pt x="17" y="1"/>
                </a:lnTo>
                <a:lnTo>
                  <a:pt x="16" y="0"/>
                </a:lnTo>
                <a:lnTo>
                  <a:pt x="15" y="0"/>
                </a:lnTo>
                <a:lnTo>
                  <a:pt x="14" y="0"/>
                </a:lnTo>
                <a:lnTo>
                  <a:pt x="12" y="0"/>
                </a:lnTo>
                <a:lnTo>
                  <a:pt x="11" y="0"/>
                </a:lnTo>
                <a:lnTo>
                  <a:pt x="10" y="0"/>
                </a:lnTo>
                <a:lnTo>
                  <a:pt x="9" y="0"/>
                </a:lnTo>
                <a:lnTo>
                  <a:pt x="8" y="0"/>
                </a:lnTo>
                <a:lnTo>
                  <a:pt x="7" y="1"/>
                </a:lnTo>
                <a:lnTo>
                  <a:pt x="6" y="1"/>
                </a:lnTo>
                <a:lnTo>
                  <a:pt x="5" y="2"/>
                </a:lnTo>
                <a:lnTo>
                  <a:pt x="4" y="3"/>
                </a:lnTo>
                <a:lnTo>
                  <a:pt x="4" y="4"/>
                </a:lnTo>
                <a:lnTo>
                  <a:pt x="3" y="5"/>
                </a:lnTo>
                <a:lnTo>
                  <a:pt x="1" y="6"/>
                </a:lnTo>
                <a:lnTo>
                  <a:pt x="1" y="7"/>
                </a:lnTo>
                <a:lnTo>
                  <a:pt x="1" y="8"/>
                </a:lnTo>
                <a:lnTo>
                  <a:pt x="0" y="9"/>
                </a:lnTo>
                <a:lnTo>
                  <a:pt x="0" y="11"/>
                </a:lnTo>
                <a:lnTo>
                  <a:pt x="0" y="12"/>
                </a:lnTo>
                <a:lnTo>
                  <a:pt x="0" y="13"/>
                </a:lnTo>
                <a:lnTo>
                  <a:pt x="0" y="14"/>
                </a:lnTo>
                <a:lnTo>
                  <a:pt x="0" y="16"/>
                </a:lnTo>
                <a:lnTo>
                  <a:pt x="0" y="17"/>
                </a:lnTo>
                <a:lnTo>
                  <a:pt x="0" y="18"/>
                </a:lnTo>
                <a:lnTo>
                  <a:pt x="0" y="19"/>
                </a:lnTo>
                <a:lnTo>
                  <a:pt x="1" y="22"/>
                </a:lnTo>
                <a:lnTo>
                  <a:pt x="1" y="23"/>
                </a:lnTo>
                <a:lnTo>
                  <a:pt x="1" y="24"/>
                </a:lnTo>
                <a:lnTo>
                  <a:pt x="3" y="24"/>
                </a:lnTo>
                <a:lnTo>
                  <a:pt x="4" y="25"/>
                </a:lnTo>
                <a:lnTo>
                  <a:pt x="4" y="26"/>
                </a:lnTo>
                <a:lnTo>
                  <a:pt x="5" y="27"/>
                </a:lnTo>
                <a:lnTo>
                  <a:pt x="6" y="28"/>
                </a:lnTo>
                <a:lnTo>
                  <a:pt x="7" y="28"/>
                </a:lnTo>
                <a:lnTo>
                  <a:pt x="8" y="29"/>
                </a:lnTo>
                <a:lnTo>
                  <a:pt x="9" y="29"/>
                </a:lnTo>
                <a:lnTo>
                  <a:pt x="10" y="29"/>
                </a:lnTo>
                <a:lnTo>
                  <a:pt x="11" y="29"/>
                </a:lnTo>
                <a:lnTo>
                  <a:pt x="12" y="29"/>
                </a:lnTo>
                <a:lnTo>
                  <a:pt x="14" y="29"/>
                </a:lnTo>
                <a:lnTo>
                  <a:pt x="15" y="29"/>
                </a:lnTo>
                <a:lnTo>
                  <a:pt x="16" y="29"/>
                </a:lnTo>
                <a:lnTo>
                  <a:pt x="17" y="28"/>
                </a:lnTo>
                <a:lnTo>
                  <a:pt x="18"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873" name="Line 473"/>
          <p:cNvSpPr>
            <a:spLocks noChangeShapeType="1"/>
          </p:cNvSpPr>
          <p:nvPr/>
        </p:nvSpPr>
        <p:spPr bwMode="auto">
          <a:xfrm>
            <a:off x="2652713" y="4992688"/>
            <a:ext cx="1587" cy="79375"/>
          </a:xfrm>
          <a:prstGeom prst="line">
            <a:avLst/>
          </a:prstGeom>
          <a:noFill/>
          <a:ln w="6350">
            <a:solidFill>
              <a:srgbClr val="000040"/>
            </a:solidFill>
            <a:round/>
            <a:headEnd/>
            <a:tailEnd/>
          </a:ln>
        </p:spPr>
        <p:txBody>
          <a:bodyPr/>
          <a:lstStyle/>
          <a:p>
            <a:endParaRPr lang="en-US"/>
          </a:p>
        </p:txBody>
      </p:sp>
      <p:sp>
        <p:nvSpPr>
          <p:cNvPr id="25874" name="Line 474"/>
          <p:cNvSpPr>
            <a:spLocks noChangeShapeType="1"/>
          </p:cNvSpPr>
          <p:nvPr/>
        </p:nvSpPr>
        <p:spPr bwMode="auto">
          <a:xfrm>
            <a:off x="2620963" y="5029200"/>
            <a:ext cx="63500" cy="1588"/>
          </a:xfrm>
          <a:prstGeom prst="line">
            <a:avLst/>
          </a:prstGeom>
          <a:noFill/>
          <a:ln w="6350">
            <a:solidFill>
              <a:srgbClr val="000040"/>
            </a:solidFill>
            <a:round/>
            <a:headEnd/>
            <a:tailEnd/>
          </a:ln>
        </p:spPr>
        <p:txBody>
          <a:bodyPr/>
          <a:lstStyle/>
          <a:p>
            <a:endParaRPr lang="en-US"/>
          </a:p>
        </p:txBody>
      </p:sp>
      <p:sp>
        <p:nvSpPr>
          <p:cNvPr id="25875" name="Freeform 475"/>
          <p:cNvSpPr>
            <a:spLocks/>
          </p:cNvSpPr>
          <p:nvPr/>
        </p:nvSpPr>
        <p:spPr bwMode="auto">
          <a:xfrm>
            <a:off x="1111250" y="5988050"/>
            <a:ext cx="325438" cy="341313"/>
          </a:xfrm>
          <a:custGeom>
            <a:avLst/>
            <a:gdLst>
              <a:gd name="T0" fmla="*/ 29682 w 614"/>
              <a:gd name="T1" fmla="*/ 104039 h 643"/>
              <a:gd name="T2" fmla="*/ 0 w 614"/>
              <a:gd name="T3" fmla="*/ 104039 h 643"/>
              <a:gd name="T4" fmla="*/ 162719 w 614"/>
              <a:gd name="T5" fmla="*/ 0 h 643"/>
              <a:gd name="T6" fmla="*/ 325438 w 614"/>
              <a:gd name="T7" fmla="*/ 104039 h 643"/>
              <a:gd name="T8" fmla="*/ 311127 w 614"/>
              <a:gd name="T9" fmla="*/ 104039 h 643"/>
              <a:gd name="T10" fmla="*/ 295756 w 614"/>
              <a:gd name="T11" fmla="*/ 104039 h 643"/>
              <a:gd name="T12" fmla="*/ 295756 w 614"/>
              <a:gd name="T13" fmla="*/ 326450 h 643"/>
              <a:gd name="T14" fmla="*/ 29682 w 614"/>
              <a:gd name="T15" fmla="*/ 326450 h 643"/>
              <a:gd name="T16" fmla="*/ 29682 w 614"/>
              <a:gd name="T17" fmla="*/ 104039 h 643"/>
              <a:gd name="T18" fmla="*/ 295756 w 614"/>
              <a:gd name="T19" fmla="*/ 104039 h 643"/>
              <a:gd name="T20" fmla="*/ 311127 w 614"/>
              <a:gd name="T21" fmla="*/ 104039 h 643"/>
              <a:gd name="T22" fmla="*/ 311127 w 614"/>
              <a:gd name="T23" fmla="*/ 341313 h 643"/>
              <a:gd name="T24" fmla="*/ 29682 w 614"/>
              <a:gd name="T25" fmla="*/ 341313 h 643"/>
              <a:gd name="T26" fmla="*/ 29682 w 614"/>
              <a:gd name="T27" fmla="*/ 326450 h 643"/>
              <a:gd name="T28" fmla="*/ 29682 w 614"/>
              <a:gd name="T29" fmla="*/ 10403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876" name="Rectangle 476"/>
          <p:cNvSpPr>
            <a:spLocks noChangeArrowheads="1"/>
          </p:cNvSpPr>
          <p:nvPr/>
        </p:nvSpPr>
        <p:spPr bwMode="auto">
          <a:xfrm>
            <a:off x="1141413" y="6092825"/>
            <a:ext cx="269875" cy="220663"/>
          </a:xfrm>
          <a:prstGeom prst="rect">
            <a:avLst/>
          </a:prstGeom>
          <a:solidFill>
            <a:srgbClr val="FFFF00"/>
          </a:solidFill>
          <a:ln w="0">
            <a:solidFill>
              <a:srgbClr val="000000"/>
            </a:solidFill>
            <a:miter lim="800000"/>
            <a:headEnd/>
            <a:tailEnd/>
          </a:ln>
        </p:spPr>
        <p:txBody>
          <a:bodyPr/>
          <a:lstStyle/>
          <a:p>
            <a:endParaRPr lang="ru-RU"/>
          </a:p>
        </p:txBody>
      </p:sp>
      <p:sp>
        <p:nvSpPr>
          <p:cNvPr id="25877" name="Rectangle 477"/>
          <p:cNvSpPr>
            <a:spLocks noChangeArrowheads="1"/>
          </p:cNvSpPr>
          <p:nvPr/>
        </p:nvSpPr>
        <p:spPr bwMode="auto">
          <a:xfrm>
            <a:off x="1184275" y="6145213"/>
            <a:ext cx="95250" cy="166687"/>
          </a:xfrm>
          <a:prstGeom prst="rect">
            <a:avLst/>
          </a:prstGeom>
          <a:solidFill>
            <a:srgbClr val="800000"/>
          </a:solidFill>
          <a:ln w="0">
            <a:solidFill>
              <a:srgbClr val="000040"/>
            </a:solidFill>
            <a:miter lim="800000"/>
            <a:headEnd/>
            <a:tailEnd/>
          </a:ln>
        </p:spPr>
        <p:txBody>
          <a:bodyPr/>
          <a:lstStyle/>
          <a:p>
            <a:endParaRPr lang="ru-RU"/>
          </a:p>
        </p:txBody>
      </p:sp>
      <p:sp>
        <p:nvSpPr>
          <p:cNvPr id="25878" name="Rectangle 478"/>
          <p:cNvSpPr>
            <a:spLocks noChangeArrowheads="1"/>
          </p:cNvSpPr>
          <p:nvPr/>
        </p:nvSpPr>
        <p:spPr bwMode="auto">
          <a:xfrm>
            <a:off x="1320800" y="6140450"/>
            <a:ext cx="63500" cy="80963"/>
          </a:xfrm>
          <a:prstGeom prst="rect">
            <a:avLst/>
          </a:prstGeom>
          <a:solidFill>
            <a:srgbClr val="80FFFF"/>
          </a:solidFill>
          <a:ln w="0">
            <a:solidFill>
              <a:srgbClr val="000040"/>
            </a:solidFill>
            <a:miter lim="800000"/>
            <a:headEnd/>
            <a:tailEnd/>
          </a:ln>
        </p:spPr>
        <p:txBody>
          <a:bodyPr/>
          <a:lstStyle/>
          <a:p>
            <a:endParaRPr lang="ru-RU"/>
          </a:p>
        </p:txBody>
      </p:sp>
      <p:sp>
        <p:nvSpPr>
          <p:cNvPr id="25879" name="Freeform 479"/>
          <p:cNvSpPr>
            <a:spLocks/>
          </p:cNvSpPr>
          <p:nvPr/>
        </p:nvSpPr>
        <p:spPr bwMode="auto">
          <a:xfrm>
            <a:off x="1254125" y="6221413"/>
            <a:ext cx="12700" cy="15875"/>
          </a:xfrm>
          <a:custGeom>
            <a:avLst/>
            <a:gdLst>
              <a:gd name="T0" fmla="*/ 12700 w 23"/>
              <a:gd name="T1" fmla="*/ 7408 h 30"/>
              <a:gd name="T2" fmla="*/ 12700 w 23"/>
              <a:gd name="T3" fmla="*/ 5821 h 30"/>
              <a:gd name="T4" fmla="*/ 11596 w 23"/>
              <a:gd name="T5" fmla="*/ 4763 h 30"/>
              <a:gd name="T6" fmla="*/ 11596 w 23"/>
              <a:gd name="T7" fmla="*/ 3704 h 30"/>
              <a:gd name="T8" fmla="*/ 9939 w 23"/>
              <a:gd name="T9" fmla="*/ 2646 h 30"/>
              <a:gd name="T10" fmla="*/ 9387 w 23"/>
              <a:gd name="T11" fmla="*/ 1588 h 30"/>
              <a:gd name="T12" fmla="*/ 8835 w 23"/>
              <a:gd name="T13" fmla="*/ 1058 h 30"/>
              <a:gd name="T14" fmla="*/ 7730 w 23"/>
              <a:gd name="T15" fmla="*/ 0 h 30"/>
              <a:gd name="T16" fmla="*/ 6626 w 23"/>
              <a:gd name="T17" fmla="*/ 0 h 30"/>
              <a:gd name="T18" fmla="*/ 5522 w 23"/>
              <a:gd name="T19" fmla="*/ 0 h 30"/>
              <a:gd name="T20" fmla="*/ 4417 w 23"/>
              <a:gd name="T21" fmla="*/ 0 h 30"/>
              <a:gd name="T22" fmla="*/ 3313 w 23"/>
              <a:gd name="T23" fmla="*/ 1058 h 30"/>
              <a:gd name="T24" fmla="*/ 2209 w 23"/>
              <a:gd name="T25" fmla="*/ 1588 h 30"/>
              <a:gd name="T26" fmla="*/ 1657 w 23"/>
              <a:gd name="T27" fmla="*/ 2646 h 30"/>
              <a:gd name="T28" fmla="*/ 552 w 23"/>
              <a:gd name="T29" fmla="*/ 3704 h 30"/>
              <a:gd name="T30" fmla="*/ 552 w 23"/>
              <a:gd name="T31" fmla="*/ 4763 h 30"/>
              <a:gd name="T32" fmla="*/ 0 w 23"/>
              <a:gd name="T33" fmla="*/ 5821 h 30"/>
              <a:gd name="T34" fmla="*/ 0 w 23"/>
              <a:gd name="T35" fmla="*/ 7408 h 30"/>
              <a:gd name="T36" fmla="*/ 0 w 23"/>
              <a:gd name="T37" fmla="*/ 8996 h 30"/>
              <a:gd name="T38" fmla="*/ 0 w 23"/>
              <a:gd name="T39" fmla="*/ 10054 h 30"/>
              <a:gd name="T40" fmla="*/ 552 w 23"/>
              <a:gd name="T41" fmla="*/ 11642 h 30"/>
              <a:gd name="T42" fmla="*/ 552 w 23"/>
              <a:gd name="T43" fmla="*/ 13229 h 30"/>
              <a:gd name="T44" fmla="*/ 1657 w 23"/>
              <a:gd name="T45" fmla="*/ 13758 h 30"/>
              <a:gd name="T46" fmla="*/ 2209 w 23"/>
              <a:gd name="T47" fmla="*/ 14817 h 30"/>
              <a:gd name="T48" fmla="*/ 3313 w 23"/>
              <a:gd name="T49" fmla="*/ 15346 h 30"/>
              <a:gd name="T50" fmla="*/ 4417 w 23"/>
              <a:gd name="T51" fmla="*/ 15875 h 30"/>
              <a:gd name="T52" fmla="*/ 5522 w 23"/>
              <a:gd name="T53" fmla="*/ 15875 h 30"/>
              <a:gd name="T54" fmla="*/ 6626 w 23"/>
              <a:gd name="T55" fmla="*/ 15875 h 30"/>
              <a:gd name="T56" fmla="*/ 7730 w 23"/>
              <a:gd name="T57" fmla="*/ 15875 h 30"/>
              <a:gd name="T58" fmla="*/ 8835 w 23"/>
              <a:gd name="T59" fmla="*/ 15346 h 30"/>
              <a:gd name="T60" fmla="*/ 9387 w 23"/>
              <a:gd name="T61" fmla="*/ 14817 h 30"/>
              <a:gd name="T62" fmla="*/ 9939 w 23"/>
              <a:gd name="T63" fmla="*/ 13758 h 30"/>
              <a:gd name="T64" fmla="*/ 11596 w 23"/>
              <a:gd name="T65" fmla="*/ 13229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19" y="6"/>
                </a:lnTo>
                <a:lnTo>
                  <a:pt x="18" y="5"/>
                </a:lnTo>
                <a:lnTo>
                  <a:pt x="18" y="4"/>
                </a:lnTo>
                <a:lnTo>
                  <a:pt x="17" y="3"/>
                </a:lnTo>
                <a:lnTo>
                  <a:pt x="16" y="2"/>
                </a:lnTo>
                <a:lnTo>
                  <a:pt x="15" y="0"/>
                </a:lnTo>
                <a:lnTo>
                  <a:pt x="14" y="0"/>
                </a:lnTo>
                <a:lnTo>
                  <a:pt x="13" y="0"/>
                </a:lnTo>
                <a:lnTo>
                  <a:pt x="12" y="0"/>
                </a:lnTo>
                <a:lnTo>
                  <a:pt x="11" y="0"/>
                </a:lnTo>
                <a:lnTo>
                  <a:pt x="10" y="0"/>
                </a:lnTo>
                <a:lnTo>
                  <a:pt x="8" y="0"/>
                </a:lnTo>
                <a:lnTo>
                  <a:pt x="7" y="0"/>
                </a:lnTo>
                <a:lnTo>
                  <a:pt x="6" y="2"/>
                </a:lnTo>
                <a:lnTo>
                  <a:pt x="5"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5"/>
                </a:lnTo>
                <a:lnTo>
                  <a:pt x="21" y="25"/>
                </a:lnTo>
                <a:lnTo>
                  <a:pt x="21" y="24"/>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880" name="Line 480"/>
          <p:cNvSpPr>
            <a:spLocks noChangeShapeType="1"/>
          </p:cNvSpPr>
          <p:nvPr/>
        </p:nvSpPr>
        <p:spPr bwMode="auto">
          <a:xfrm>
            <a:off x="1350963" y="6142038"/>
            <a:ext cx="1587" cy="79375"/>
          </a:xfrm>
          <a:prstGeom prst="line">
            <a:avLst/>
          </a:prstGeom>
          <a:noFill/>
          <a:ln w="6350">
            <a:solidFill>
              <a:srgbClr val="000040"/>
            </a:solidFill>
            <a:round/>
            <a:headEnd/>
            <a:tailEnd/>
          </a:ln>
        </p:spPr>
        <p:txBody>
          <a:bodyPr/>
          <a:lstStyle/>
          <a:p>
            <a:endParaRPr lang="en-US"/>
          </a:p>
        </p:txBody>
      </p:sp>
      <p:sp>
        <p:nvSpPr>
          <p:cNvPr id="25881" name="Line 481"/>
          <p:cNvSpPr>
            <a:spLocks noChangeShapeType="1"/>
          </p:cNvSpPr>
          <p:nvPr/>
        </p:nvSpPr>
        <p:spPr bwMode="auto">
          <a:xfrm>
            <a:off x="1320800" y="6178550"/>
            <a:ext cx="61913" cy="1588"/>
          </a:xfrm>
          <a:prstGeom prst="line">
            <a:avLst/>
          </a:prstGeom>
          <a:noFill/>
          <a:ln w="6350">
            <a:solidFill>
              <a:srgbClr val="000040"/>
            </a:solidFill>
            <a:round/>
            <a:headEnd/>
            <a:tailEnd/>
          </a:ln>
        </p:spPr>
        <p:txBody>
          <a:bodyPr/>
          <a:lstStyle/>
          <a:p>
            <a:endParaRPr lang="en-US"/>
          </a:p>
        </p:txBody>
      </p:sp>
      <p:sp>
        <p:nvSpPr>
          <p:cNvPr id="25882" name="Freeform 482"/>
          <p:cNvSpPr>
            <a:spLocks/>
          </p:cNvSpPr>
          <p:nvPr/>
        </p:nvSpPr>
        <p:spPr bwMode="auto">
          <a:xfrm>
            <a:off x="820738" y="4170363"/>
            <a:ext cx="325437" cy="339725"/>
          </a:xfrm>
          <a:custGeom>
            <a:avLst/>
            <a:gdLst>
              <a:gd name="T0" fmla="*/ 29633 w 615"/>
              <a:gd name="T1" fmla="*/ 103027 h 643"/>
              <a:gd name="T2" fmla="*/ 0 w 615"/>
              <a:gd name="T3" fmla="*/ 103027 h 643"/>
              <a:gd name="T4" fmla="*/ 162983 w 615"/>
              <a:gd name="T5" fmla="*/ 0 h 643"/>
              <a:gd name="T6" fmla="*/ 325437 w 615"/>
              <a:gd name="T7" fmla="*/ 103027 h 643"/>
              <a:gd name="T8" fmla="*/ 310620 w 615"/>
              <a:gd name="T9" fmla="*/ 103027 h 643"/>
              <a:gd name="T10" fmla="*/ 295804 w 615"/>
              <a:gd name="T11" fmla="*/ 103027 h 643"/>
              <a:gd name="T12" fmla="*/ 295804 w 615"/>
              <a:gd name="T13" fmla="*/ 324931 h 643"/>
              <a:gd name="T14" fmla="*/ 29633 w 615"/>
              <a:gd name="T15" fmla="*/ 324931 h 643"/>
              <a:gd name="T16" fmla="*/ 29633 w 615"/>
              <a:gd name="T17" fmla="*/ 103027 h 643"/>
              <a:gd name="T18" fmla="*/ 295804 w 615"/>
              <a:gd name="T19" fmla="*/ 103027 h 643"/>
              <a:gd name="T20" fmla="*/ 310620 w 615"/>
              <a:gd name="T21" fmla="*/ 103027 h 643"/>
              <a:gd name="T22" fmla="*/ 310620 w 615"/>
              <a:gd name="T23" fmla="*/ 339725 h 643"/>
              <a:gd name="T24" fmla="*/ 29633 w 615"/>
              <a:gd name="T25" fmla="*/ 339725 h 643"/>
              <a:gd name="T26" fmla="*/ 29633 w 615"/>
              <a:gd name="T27" fmla="*/ 324931 h 643"/>
              <a:gd name="T28" fmla="*/ 29633 w 615"/>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5883" name="Rectangle 483"/>
          <p:cNvSpPr>
            <a:spLocks noChangeArrowheads="1"/>
          </p:cNvSpPr>
          <p:nvPr/>
        </p:nvSpPr>
        <p:spPr bwMode="auto">
          <a:xfrm>
            <a:off x="850900" y="4273550"/>
            <a:ext cx="269875" cy="220663"/>
          </a:xfrm>
          <a:prstGeom prst="rect">
            <a:avLst/>
          </a:prstGeom>
          <a:solidFill>
            <a:srgbClr val="FFFF00"/>
          </a:solidFill>
          <a:ln w="0">
            <a:solidFill>
              <a:srgbClr val="000000"/>
            </a:solidFill>
            <a:miter lim="800000"/>
            <a:headEnd/>
            <a:tailEnd/>
          </a:ln>
        </p:spPr>
        <p:txBody>
          <a:bodyPr/>
          <a:lstStyle/>
          <a:p>
            <a:endParaRPr lang="ru-RU"/>
          </a:p>
        </p:txBody>
      </p:sp>
      <p:sp>
        <p:nvSpPr>
          <p:cNvPr id="25884" name="Rectangle 484"/>
          <p:cNvSpPr>
            <a:spLocks noChangeArrowheads="1"/>
          </p:cNvSpPr>
          <p:nvPr/>
        </p:nvSpPr>
        <p:spPr bwMode="auto">
          <a:xfrm>
            <a:off x="895350" y="4325938"/>
            <a:ext cx="93663" cy="166687"/>
          </a:xfrm>
          <a:prstGeom prst="rect">
            <a:avLst/>
          </a:prstGeom>
          <a:solidFill>
            <a:srgbClr val="800000"/>
          </a:solidFill>
          <a:ln w="0">
            <a:solidFill>
              <a:srgbClr val="000040"/>
            </a:solidFill>
            <a:miter lim="800000"/>
            <a:headEnd/>
            <a:tailEnd/>
          </a:ln>
        </p:spPr>
        <p:txBody>
          <a:bodyPr/>
          <a:lstStyle/>
          <a:p>
            <a:endParaRPr lang="ru-RU"/>
          </a:p>
        </p:txBody>
      </p:sp>
      <p:sp>
        <p:nvSpPr>
          <p:cNvPr id="25885" name="Rectangle 485"/>
          <p:cNvSpPr>
            <a:spLocks noChangeArrowheads="1"/>
          </p:cNvSpPr>
          <p:nvPr/>
        </p:nvSpPr>
        <p:spPr bwMode="auto">
          <a:xfrm>
            <a:off x="1030288" y="4322763"/>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5886" name="Freeform 486"/>
          <p:cNvSpPr>
            <a:spLocks/>
          </p:cNvSpPr>
          <p:nvPr/>
        </p:nvSpPr>
        <p:spPr bwMode="auto">
          <a:xfrm>
            <a:off x="963613" y="4403725"/>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646 h 30"/>
              <a:gd name="T10" fmla="*/ 9939 w 23"/>
              <a:gd name="T11" fmla="*/ 1058 h 30"/>
              <a:gd name="T12" fmla="*/ 9387 w 23"/>
              <a:gd name="T13" fmla="*/ 529 h 30"/>
              <a:gd name="T14" fmla="*/ 7730 w 23"/>
              <a:gd name="T15" fmla="*/ 0 h 30"/>
              <a:gd name="T16" fmla="*/ 6626 w 23"/>
              <a:gd name="T17" fmla="*/ 0 h 30"/>
              <a:gd name="T18" fmla="*/ 5522 w 23"/>
              <a:gd name="T19" fmla="*/ 0 h 30"/>
              <a:gd name="T20" fmla="*/ 4970 w 23"/>
              <a:gd name="T21" fmla="*/ 0 h 30"/>
              <a:gd name="T22" fmla="*/ 3865 w 23"/>
              <a:gd name="T23" fmla="*/ 529 h 30"/>
              <a:gd name="T24" fmla="*/ 2761 w 23"/>
              <a:gd name="T25" fmla="*/ 1058 h 30"/>
              <a:gd name="T26" fmla="*/ 1657 w 23"/>
              <a:gd name="T27" fmla="*/ 2646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1657 w 23"/>
              <a:gd name="T45" fmla="*/ 13229 h 30"/>
              <a:gd name="T46" fmla="*/ 2761 w 23"/>
              <a:gd name="T47" fmla="*/ 14817 h 30"/>
              <a:gd name="T48" fmla="*/ 3865 w 23"/>
              <a:gd name="T49" fmla="*/ 15346 h 30"/>
              <a:gd name="T50" fmla="*/ 4970 w 23"/>
              <a:gd name="T51" fmla="*/ 15875 h 30"/>
              <a:gd name="T52" fmla="*/ 5522 w 23"/>
              <a:gd name="T53" fmla="*/ 15875 h 30"/>
              <a:gd name="T54" fmla="*/ 6626 w 23"/>
              <a:gd name="T55" fmla="*/ 15875 h 30"/>
              <a:gd name="T56" fmla="*/ 7730 w 23"/>
              <a:gd name="T57" fmla="*/ 15875 h 30"/>
              <a:gd name="T58" fmla="*/ 9387 w 23"/>
              <a:gd name="T59" fmla="*/ 15346 h 30"/>
              <a:gd name="T60" fmla="*/ 9939 w 23"/>
              <a:gd name="T61" fmla="*/ 14817 h 30"/>
              <a:gd name="T62" fmla="*/ 10491 w 23"/>
              <a:gd name="T63" fmla="*/ 13229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3"/>
                </a:lnTo>
                <a:lnTo>
                  <a:pt x="23" y="12"/>
                </a:lnTo>
                <a:lnTo>
                  <a:pt x="23" y="11"/>
                </a:lnTo>
                <a:lnTo>
                  <a:pt x="22" y="10"/>
                </a:lnTo>
                <a:lnTo>
                  <a:pt x="21" y="9"/>
                </a:lnTo>
                <a:lnTo>
                  <a:pt x="21" y="8"/>
                </a:lnTo>
                <a:lnTo>
                  <a:pt x="21" y="7"/>
                </a:lnTo>
                <a:lnTo>
                  <a:pt x="20" y="6"/>
                </a:lnTo>
                <a:lnTo>
                  <a:pt x="19" y="5"/>
                </a:lnTo>
                <a:lnTo>
                  <a:pt x="19" y="4"/>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3" y="4"/>
                </a:lnTo>
                <a:lnTo>
                  <a:pt x="3" y="5"/>
                </a:lnTo>
                <a:lnTo>
                  <a:pt x="2" y="6"/>
                </a:lnTo>
                <a:lnTo>
                  <a:pt x="1" y="7"/>
                </a:lnTo>
                <a:lnTo>
                  <a:pt x="1" y="8"/>
                </a:lnTo>
                <a:lnTo>
                  <a:pt x="1" y="9"/>
                </a:lnTo>
                <a:lnTo>
                  <a:pt x="0" y="10"/>
                </a:lnTo>
                <a:lnTo>
                  <a:pt x="0" y="11"/>
                </a:lnTo>
                <a:lnTo>
                  <a:pt x="0" y="12"/>
                </a:lnTo>
                <a:lnTo>
                  <a:pt x="0" y="13"/>
                </a:lnTo>
                <a:lnTo>
                  <a:pt x="0" y="15"/>
                </a:lnTo>
                <a:lnTo>
                  <a:pt x="0" y="17"/>
                </a:lnTo>
                <a:lnTo>
                  <a:pt x="0" y="18"/>
                </a:lnTo>
                <a:lnTo>
                  <a:pt x="0" y="19"/>
                </a:lnTo>
                <a:lnTo>
                  <a:pt x="0" y="20"/>
                </a:lnTo>
                <a:lnTo>
                  <a:pt x="1" y="22"/>
                </a:lnTo>
                <a:lnTo>
                  <a:pt x="1" y="23"/>
                </a:lnTo>
                <a:lnTo>
                  <a:pt x="1" y="24"/>
                </a:lnTo>
                <a:lnTo>
                  <a:pt x="2" y="24"/>
                </a:lnTo>
                <a:lnTo>
                  <a:pt x="3" y="25"/>
                </a:lnTo>
                <a:lnTo>
                  <a:pt x="3" y="27"/>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7"/>
                </a:lnTo>
                <a:lnTo>
                  <a:pt x="19" y="25"/>
                </a:lnTo>
                <a:lnTo>
                  <a:pt x="20"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887" name="Line 487"/>
          <p:cNvSpPr>
            <a:spLocks noChangeShapeType="1"/>
          </p:cNvSpPr>
          <p:nvPr/>
        </p:nvSpPr>
        <p:spPr bwMode="auto">
          <a:xfrm>
            <a:off x="1060450" y="4322763"/>
            <a:ext cx="1588" cy="79375"/>
          </a:xfrm>
          <a:prstGeom prst="line">
            <a:avLst/>
          </a:prstGeom>
          <a:noFill/>
          <a:ln w="6350">
            <a:solidFill>
              <a:srgbClr val="000040"/>
            </a:solidFill>
            <a:round/>
            <a:headEnd/>
            <a:tailEnd/>
          </a:ln>
        </p:spPr>
        <p:txBody>
          <a:bodyPr/>
          <a:lstStyle/>
          <a:p>
            <a:endParaRPr lang="en-US"/>
          </a:p>
        </p:txBody>
      </p:sp>
      <p:sp>
        <p:nvSpPr>
          <p:cNvPr id="25888" name="Line 488"/>
          <p:cNvSpPr>
            <a:spLocks noChangeShapeType="1"/>
          </p:cNvSpPr>
          <p:nvPr/>
        </p:nvSpPr>
        <p:spPr bwMode="auto">
          <a:xfrm>
            <a:off x="1030288" y="4360863"/>
            <a:ext cx="61912" cy="1587"/>
          </a:xfrm>
          <a:prstGeom prst="line">
            <a:avLst/>
          </a:prstGeom>
          <a:noFill/>
          <a:ln w="6350">
            <a:solidFill>
              <a:srgbClr val="000040"/>
            </a:solidFill>
            <a:round/>
            <a:headEnd/>
            <a:tailEnd/>
          </a:ln>
        </p:spPr>
        <p:txBody>
          <a:bodyPr/>
          <a:lstStyle/>
          <a:p>
            <a:endParaRPr lang="en-US"/>
          </a:p>
        </p:txBody>
      </p:sp>
      <p:grpSp>
        <p:nvGrpSpPr>
          <p:cNvPr id="3" name="Group 489"/>
          <p:cNvGrpSpPr>
            <a:grpSpLocks/>
          </p:cNvGrpSpPr>
          <p:nvPr/>
        </p:nvGrpSpPr>
        <p:grpSpPr bwMode="auto">
          <a:xfrm>
            <a:off x="417513" y="2728913"/>
            <a:ext cx="325437" cy="339725"/>
            <a:chOff x="263" y="1719"/>
            <a:chExt cx="205" cy="214"/>
          </a:xfrm>
        </p:grpSpPr>
        <p:sp>
          <p:nvSpPr>
            <p:cNvPr id="26193" name="Freeform 490"/>
            <p:cNvSpPr>
              <a:spLocks/>
            </p:cNvSpPr>
            <p:nvPr/>
          </p:nvSpPr>
          <p:spPr bwMode="auto">
            <a:xfrm>
              <a:off x="263" y="1719"/>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5 h 643"/>
                <a:gd name="T14" fmla="*/ 19 w 614"/>
                <a:gd name="T15" fmla="*/ 205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5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6194" name="Rectangle 491"/>
            <p:cNvSpPr>
              <a:spLocks noChangeArrowheads="1"/>
            </p:cNvSpPr>
            <p:nvPr/>
          </p:nvSpPr>
          <p:spPr bwMode="auto">
            <a:xfrm>
              <a:off x="282" y="1784"/>
              <a:ext cx="170" cy="139"/>
            </a:xfrm>
            <a:prstGeom prst="rect">
              <a:avLst/>
            </a:prstGeom>
            <a:solidFill>
              <a:srgbClr val="FFFF00"/>
            </a:solidFill>
            <a:ln w="0">
              <a:solidFill>
                <a:srgbClr val="000000"/>
              </a:solidFill>
              <a:miter lim="800000"/>
              <a:headEnd/>
              <a:tailEnd/>
            </a:ln>
          </p:spPr>
          <p:txBody>
            <a:bodyPr/>
            <a:lstStyle/>
            <a:p>
              <a:endParaRPr lang="ru-RU"/>
            </a:p>
          </p:txBody>
        </p:sp>
        <p:sp>
          <p:nvSpPr>
            <p:cNvPr id="26195" name="Rectangle 492"/>
            <p:cNvSpPr>
              <a:spLocks noChangeArrowheads="1"/>
            </p:cNvSpPr>
            <p:nvPr/>
          </p:nvSpPr>
          <p:spPr bwMode="auto">
            <a:xfrm>
              <a:off x="309" y="1817"/>
              <a:ext cx="60" cy="105"/>
            </a:xfrm>
            <a:prstGeom prst="rect">
              <a:avLst/>
            </a:prstGeom>
            <a:solidFill>
              <a:srgbClr val="800000"/>
            </a:solidFill>
            <a:ln w="0">
              <a:solidFill>
                <a:srgbClr val="000040"/>
              </a:solidFill>
              <a:miter lim="800000"/>
              <a:headEnd/>
              <a:tailEnd/>
            </a:ln>
          </p:spPr>
          <p:txBody>
            <a:bodyPr/>
            <a:lstStyle/>
            <a:p>
              <a:endParaRPr lang="ru-RU"/>
            </a:p>
          </p:txBody>
        </p:sp>
        <p:sp>
          <p:nvSpPr>
            <p:cNvPr id="26196" name="Rectangle 493"/>
            <p:cNvSpPr>
              <a:spLocks noChangeArrowheads="1"/>
            </p:cNvSpPr>
            <p:nvPr/>
          </p:nvSpPr>
          <p:spPr bwMode="auto">
            <a:xfrm>
              <a:off x="395" y="1815"/>
              <a:ext cx="40" cy="50"/>
            </a:xfrm>
            <a:prstGeom prst="rect">
              <a:avLst/>
            </a:prstGeom>
            <a:solidFill>
              <a:srgbClr val="80FFFF"/>
            </a:solidFill>
            <a:ln w="0">
              <a:solidFill>
                <a:srgbClr val="000040"/>
              </a:solidFill>
              <a:miter lim="800000"/>
              <a:headEnd/>
              <a:tailEnd/>
            </a:ln>
          </p:spPr>
          <p:txBody>
            <a:bodyPr/>
            <a:lstStyle/>
            <a:p>
              <a:endParaRPr lang="ru-RU"/>
            </a:p>
          </p:txBody>
        </p:sp>
        <p:sp>
          <p:nvSpPr>
            <p:cNvPr id="26197" name="Freeform 494"/>
            <p:cNvSpPr>
              <a:spLocks/>
            </p:cNvSpPr>
            <p:nvPr/>
          </p:nvSpPr>
          <p:spPr bwMode="auto">
            <a:xfrm>
              <a:off x="353" y="1866"/>
              <a:ext cx="8" cy="10"/>
            </a:xfrm>
            <a:custGeom>
              <a:avLst/>
              <a:gdLst>
                <a:gd name="T0" fmla="*/ 8 w 23"/>
                <a:gd name="T1" fmla="*/ 5 h 30"/>
                <a:gd name="T2" fmla="*/ 8 w 23"/>
                <a:gd name="T3" fmla="*/ 4 h 30"/>
                <a:gd name="T4" fmla="*/ 7 w 23"/>
                <a:gd name="T5" fmla="*/ 3 h 30"/>
                <a:gd name="T6" fmla="*/ 7 w 23"/>
                <a:gd name="T7" fmla="*/ 2 h 30"/>
                <a:gd name="T8" fmla="*/ 6 w 23"/>
                <a:gd name="T9" fmla="*/ 2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2 h 30"/>
                <a:gd name="T28" fmla="*/ 0 w 23"/>
                <a:gd name="T29" fmla="*/ 2 h 30"/>
                <a:gd name="T30" fmla="*/ 0 w 23"/>
                <a:gd name="T31" fmla="*/ 3 h 30"/>
                <a:gd name="T32" fmla="*/ 0 w 23"/>
                <a:gd name="T33" fmla="*/ 4 h 30"/>
                <a:gd name="T34" fmla="*/ 0 w 23"/>
                <a:gd name="T35" fmla="*/ 5 h 30"/>
                <a:gd name="T36" fmla="*/ 0 w 23"/>
                <a:gd name="T37" fmla="*/ 6 h 30"/>
                <a:gd name="T38" fmla="*/ 0 w 23"/>
                <a:gd name="T39" fmla="*/ 6 h 30"/>
                <a:gd name="T40" fmla="*/ 0 w 23"/>
                <a:gd name="T41" fmla="*/ 7 h 30"/>
                <a:gd name="T42" fmla="*/ 0 w 23"/>
                <a:gd name="T43" fmla="*/ 8 h 30"/>
                <a:gd name="T44" fmla="*/ 1 w 23"/>
                <a:gd name="T45" fmla="*/ 9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6 w 23"/>
                <a:gd name="T63" fmla="*/ 9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6198" name="Line 495"/>
            <p:cNvSpPr>
              <a:spLocks noChangeShapeType="1"/>
            </p:cNvSpPr>
            <p:nvPr/>
          </p:nvSpPr>
          <p:spPr bwMode="auto">
            <a:xfrm>
              <a:off x="414" y="1815"/>
              <a:ext cx="1" cy="50"/>
            </a:xfrm>
            <a:prstGeom prst="line">
              <a:avLst/>
            </a:prstGeom>
            <a:noFill/>
            <a:ln w="6350">
              <a:solidFill>
                <a:srgbClr val="000040"/>
              </a:solidFill>
              <a:round/>
              <a:headEnd/>
              <a:tailEnd/>
            </a:ln>
          </p:spPr>
          <p:txBody>
            <a:bodyPr/>
            <a:lstStyle/>
            <a:p>
              <a:endParaRPr lang="en-US"/>
            </a:p>
          </p:txBody>
        </p:sp>
        <p:sp>
          <p:nvSpPr>
            <p:cNvPr id="26199" name="Line 496"/>
            <p:cNvSpPr>
              <a:spLocks noChangeShapeType="1"/>
            </p:cNvSpPr>
            <p:nvPr/>
          </p:nvSpPr>
          <p:spPr bwMode="auto">
            <a:xfrm>
              <a:off x="395" y="1839"/>
              <a:ext cx="39" cy="1"/>
            </a:xfrm>
            <a:prstGeom prst="line">
              <a:avLst/>
            </a:prstGeom>
            <a:noFill/>
            <a:ln w="6350">
              <a:solidFill>
                <a:srgbClr val="000040"/>
              </a:solidFill>
              <a:round/>
              <a:headEnd/>
              <a:tailEnd/>
            </a:ln>
          </p:spPr>
          <p:txBody>
            <a:bodyPr/>
            <a:lstStyle/>
            <a:p>
              <a:endParaRPr lang="en-US"/>
            </a:p>
          </p:txBody>
        </p:sp>
      </p:grpSp>
      <p:sp>
        <p:nvSpPr>
          <p:cNvPr id="25890" name="Freeform 497"/>
          <p:cNvSpPr>
            <a:spLocks/>
          </p:cNvSpPr>
          <p:nvPr/>
        </p:nvSpPr>
        <p:spPr bwMode="auto">
          <a:xfrm>
            <a:off x="1655763" y="4889500"/>
            <a:ext cx="325437" cy="341313"/>
          </a:xfrm>
          <a:custGeom>
            <a:avLst/>
            <a:gdLst>
              <a:gd name="T0" fmla="*/ 29682 w 614"/>
              <a:gd name="T1" fmla="*/ 103509 h 643"/>
              <a:gd name="T2" fmla="*/ 0 w 614"/>
              <a:gd name="T3" fmla="*/ 103509 h 643"/>
              <a:gd name="T4" fmla="*/ 162719 w 614"/>
              <a:gd name="T5" fmla="*/ 0 h 643"/>
              <a:gd name="T6" fmla="*/ 325437 w 614"/>
              <a:gd name="T7" fmla="*/ 103509 h 643"/>
              <a:gd name="T8" fmla="*/ 311126 w 614"/>
              <a:gd name="T9" fmla="*/ 103509 h 643"/>
              <a:gd name="T10" fmla="*/ 295755 w 614"/>
              <a:gd name="T11" fmla="*/ 103509 h 643"/>
              <a:gd name="T12" fmla="*/ 295755 w 614"/>
              <a:gd name="T13" fmla="*/ 325919 h 643"/>
              <a:gd name="T14" fmla="*/ 29682 w 614"/>
              <a:gd name="T15" fmla="*/ 325919 h 643"/>
              <a:gd name="T16" fmla="*/ 29682 w 614"/>
              <a:gd name="T17" fmla="*/ 103509 h 643"/>
              <a:gd name="T18" fmla="*/ 295755 w 614"/>
              <a:gd name="T19" fmla="*/ 103509 h 643"/>
              <a:gd name="T20" fmla="*/ 311126 w 614"/>
              <a:gd name="T21" fmla="*/ 103509 h 643"/>
              <a:gd name="T22" fmla="*/ 311126 w 614"/>
              <a:gd name="T23" fmla="*/ 341313 h 643"/>
              <a:gd name="T24" fmla="*/ 29682 w 614"/>
              <a:gd name="T25" fmla="*/ 341313 h 643"/>
              <a:gd name="T26" fmla="*/ 29682 w 614"/>
              <a:gd name="T27" fmla="*/ 325919 h 643"/>
              <a:gd name="T28" fmla="*/ 29682 w 614"/>
              <a:gd name="T29" fmla="*/ 10350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891" name="Rectangle 498"/>
          <p:cNvSpPr>
            <a:spLocks noChangeArrowheads="1"/>
          </p:cNvSpPr>
          <p:nvPr/>
        </p:nvSpPr>
        <p:spPr bwMode="auto">
          <a:xfrm>
            <a:off x="1685925" y="4992688"/>
            <a:ext cx="268288" cy="222250"/>
          </a:xfrm>
          <a:prstGeom prst="rect">
            <a:avLst/>
          </a:prstGeom>
          <a:solidFill>
            <a:srgbClr val="FFFF00"/>
          </a:solidFill>
          <a:ln w="0">
            <a:solidFill>
              <a:srgbClr val="000000"/>
            </a:solidFill>
            <a:miter lim="800000"/>
            <a:headEnd/>
            <a:tailEnd/>
          </a:ln>
        </p:spPr>
        <p:txBody>
          <a:bodyPr/>
          <a:lstStyle/>
          <a:p>
            <a:endParaRPr lang="ru-RU"/>
          </a:p>
        </p:txBody>
      </p:sp>
      <p:sp>
        <p:nvSpPr>
          <p:cNvPr id="25892" name="Rectangle 499"/>
          <p:cNvSpPr>
            <a:spLocks noChangeArrowheads="1"/>
          </p:cNvSpPr>
          <p:nvPr/>
        </p:nvSpPr>
        <p:spPr bwMode="auto">
          <a:xfrm>
            <a:off x="1728788" y="5046663"/>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5893" name="Rectangle 500"/>
          <p:cNvSpPr>
            <a:spLocks noChangeArrowheads="1"/>
          </p:cNvSpPr>
          <p:nvPr/>
        </p:nvSpPr>
        <p:spPr bwMode="auto">
          <a:xfrm>
            <a:off x="1863725" y="5041900"/>
            <a:ext cx="65088" cy="80963"/>
          </a:xfrm>
          <a:prstGeom prst="rect">
            <a:avLst/>
          </a:prstGeom>
          <a:solidFill>
            <a:srgbClr val="80FFFF"/>
          </a:solidFill>
          <a:ln w="0">
            <a:solidFill>
              <a:srgbClr val="000040"/>
            </a:solidFill>
            <a:miter lim="800000"/>
            <a:headEnd/>
            <a:tailEnd/>
          </a:ln>
        </p:spPr>
        <p:txBody>
          <a:bodyPr/>
          <a:lstStyle/>
          <a:p>
            <a:endParaRPr lang="ru-RU"/>
          </a:p>
        </p:txBody>
      </p:sp>
      <p:sp>
        <p:nvSpPr>
          <p:cNvPr id="25894" name="Freeform 501"/>
          <p:cNvSpPr>
            <a:spLocks/>
          </p:cNvSpPr>
          <p:nvPr/>
        </p:nvSpPr>
        <p:spPr bwMode="auto">
          <a:xfrm>
            <a:off x="1798638" y="5122863"/>
            <a:ext cx="11112" cy="15875"/>
          </a:xfrm>
          <a:custGeom>
            <a:avLst/>
            <a:gdLst>
              <a:gd name="T0" fmla="*/ 11112 w 23"/>
              <a:gd name="T1" fmla="*/ 6879 h 30"/>
              <a:gd name="T2" fmla="*/ 11112 w 23"/>
              <a:gd name="T3" fmla="*/ 5821 h 30"/>
              <a:gd name="T4" fmla="*/ 10146 w 23"/>
              <a:gd name="T5" fmla="*/ 4763 h 30"/>
              <a:gd name="T6" fmla="*/ 10146 w 23"/>
              <a:gd name="T7" fmla="*/ 3704 h 30"/>
              <a:gd name="T8" fmla="*/ 8696 w 23"/>
              <a:gd name="T9" fmla="*/ 2117 h 30"/>
              <a:gd name="T10" fmla="*/ 8213 w 23"/>
              <a:gd name="T11" fmla="*/ 1058 h 30"/>
              <a:gd name="T12" fmla="*/ 7730 w 23"/>
              <a:gd name="T13" fmla="*/ 529 h 30"/>
              <a:gd name="T14" fmla="*/ 6764 w 23"/>
              <a:gd name="T15" fmla="*/ 0 h 30"/>
              <a:gd name="T16" fmla="*/ 5798 w 23"/>
              <a:gd name="T17" fmla="*/ 0 h 30"/>
              <a:gd name="T18" fmla="*/ 4831 w 23"/>
              <a:gd name="T19" fmla="*/ 0 h 30"/>
              <a:gd name="T20" fmla="*/ 3865 w 23"/>
              <a:gd name="T21" fmla="*/ 0 h 30"/>
              <a:gd name="T22" fmla="*/ 2899 w 23"/>
              <a:gd name="T23" fmla="*/ 529 h 30"/>
              <a:gd name="T24" fmla="*/ 1933 w 23"/>
              <a:gd name="T25" fmla="*/ 1058 h 30"/>
              <a:gd name="T26" fmla="*/ 1449 w 23"/>
              <a:gd name="T27" fmla="*/ 2117 h 30"/>
              <a:gd name="T28" fmla="*/ 483 w 23"/>
              <a:gd name="T29" fmla="*/ 3704 h 30"/>
              <a:gd name="T30" fmla="*/ 483 w 23"/>
              <a:gd name="T31" fmla="*/ 4763 h 30"/>
              <a:gd name="T32" fmla="*/ 0 w 23"/>
              <a:gd name="T33" fmla="*/ 5821 h 30"/>
              <a:gd name="T34" fmla="*/ 0 w 23"/>
              <a:gd name="T35" fmla="*/ 6879 h 30"/>
              <a:gd name="T36" fmla="*/ 0 w 23"/>
              <a:gd name="T37" fmla="*/ 8996 h 30"/>
              <a:gd name="T38" fmla="*/ 0 w 23"/>
              <a:gd name="T39" fmla="*/ 10054 h 30"/>
              <a:gd name="T40" fmla="*/ 483 w 23"/>
              <a:gd name="T41" fmla="*/ 11642 h 30"/>
              <a:gd name="T42" fmla="*/ 483 w 23"/>
              <a:gd name="T43" fmla="*/ 12700 h 30"/>
              <a:gd name="T44" fmla="*/ 1449 w 23"/>
              <a:gd name="T45" fmla="*/ 13229 h 30"/>
              <a:gd name="T46" fmla="*/ 1933 w 23"/>
              <a:gd name="T47" fmla="*/ 14817 h 30"/>
              <a:gd name="T48" fmla="*/ 2899 w 23"/>
              <a:gd name="T49" fmla="*/ 15346 h 30"/>
              <a:gd name="T50" fmla="*/ 3865 w 23"/>
              <a:gd name="T51" fmla="*/ 15875 h 30"/>
              <a:gd name="T52" fmla="*/ 4831 w 23"/>
              <a:gd name="T53" fmla="*/ 15875 h 30"/>
              <a:gd name="T54" fmla="*/ 5798 w 23"/>
              <a:gd name="T55" fmla="*/ 15875 h 30"/>
              <a:gd name="T56" fmla="*/ 6764 w 23"/>
              <a:gd name="T57" fmla="*/ 15875 h 30"/>
              <a:gd name="T58" fmla="*/ 7730 w 23"/>
              <a:gd name="T59" fmla="*/ 15346 h 30"/>
              <a:gd name="T60" fmla="*/ 8213 w 23"/>
              <a:gd name="T61" fmla="*/ 14817 h 30"/>
              <a:gd name="T62" fmla="*/ 8696 w 23"/>
              <a:gd name="T63" fmla="*/ 13229 h 30"/>
              <a:gd name="T64" fmla="*/ 10146 w 23"/>
              <a:gd name="T65" fmla="*/ 12700 h 30"/>
              <a:gd name="T66" fmla="*/ 10146 w 23"/>
              <a:gd name="T67" fmla="*/ 11642 h 30"/>
              <a:gd name="T68" fmla="*/ 11112 w 23"/>
              <a:gd name="T69" fmla="*/ 10054 h 30"/>
              <a:gd name="T70" fmla="*/ 11112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19" y="6"/>
                </a:lnTo>
                <a:lnTo>
                  <a:pt x="18" y="4"/>
                </a:lnTo>
                <a:lnTo>
                  <a:pt x="18" y="3"/>
                </a:lnTo>
                <a:lnTo>
                  <a:pt x="17" y="2"/>
                </a:lnTo>
                <a:lnTo>
                  <a:pt x="16" y="1"/>
                </a:lnTo>
                <a:lnTo>
                  <a:pt x="15" y="0"/>
                </a:lnTo>
                <a:lnTo>
                  <a:pt x="14" y="0"/>
                </a:lnTo>
                <a:lnTo>
                  <a:pt x="13" y="0"/>
                </a:lnTo>
                <a:lnTo>
                  <a:pt x="12" y="0"/>
                </a:lnTo>
                <a:lnTo>
                  <a:pt x="11" y="0"/>
                </a:lnTo>
                <a:lnTo>
                  <a:pt x="10" y="0"/>
                </a:lnTo>
                <a:lnTo>
                  <a:pt x="8" y="0"/>
                </a:lnTo>
                <a:lnTo>
                  <a:pt x="7" y="0"/>
                </a:lnTo>
                <a:lnTo>
                  <a:pt x="6"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6"/>
                </a:lnTo>
                <a:lnTo>
                  <a:pt x="18" y="25"/>
                </a:lnTo>
                <a:lnTo>
                  <a:pt x="19"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5895" name="Line 502"/>
          <p:cNvSpPr>
            <a:spLocks noChangeShapeType="1"/>
          </p:cNvSpPr>
          <p:nvPr/>
        </p:nvSpPr>
        <p:spPr bwMode="auto">
          <a:xfrm>
            <a:off x="1895475" y="5043488"/>
            <a:ext cx="1588" cy="79375"/>
          </a:xfrm>
          <a:prstGeom prst="line">
            <a:avLst/>
          </a:prstGeom>
          <a:noFill/>
          <a:ln w="6350">
            <a:solidFill>
              <a:srgbClr val="000040"/>
            </a:solidFill>
            <a:round/>
            <a:headEnd/>
            <a:tailEnd/>
          </a:ln>
        </p:spPr>
        <p:txBody>
          <a:bodyPr/>
          <a:lstStyle/>
          <a:p>
            <a:endParaRPr lang="en-US"/>
          </a:p>
        </p:txBody>
      </p:sp>
      <p:sp>
        <p:nvSpPr>
          <p:cNvPr id="25896" name="Line 503"/>
          <p:cNvSpPr>
            <a:spLocks noChangeShapeType="1"/>
          </p:cNvSpPr>
          <p:nvPr/>
        </p:nvSpPr>
        <p:spPr bwMode="auto">
          <a:xfrm>
            <a:off x="1863725" y="5080000"/>
            <a:ext cx="63500" cy="1588"/>
          </a:xfrm>
          <a:prstGeom prst="line">
            <a:avLst/>
          </a:prstGeom>
          <a:noFill/>
          <a:ln w="6350">
            <a:solidFill>
              <a:srgbClr val="000040"/>
            </a:solidFill>
            <a:round/>
            <a:headEnd/>
            <a:tailEnd/>
          </a:ln>
        </p:spPr>
        <p:txBody>
          <a:bodyPr/>
          <a:lstStyle/>
          <a:p>
            <a:endParaRPr lang="en-US"/>
          </a:p>
        </p:txBody>
      </p:sp>
      <p:sp>
        <p:nvSpPr>
          <p:cNvPr id="25897" name="Freeform 504"/>
          <p:cNvSpPr>
            <a:spLocks/>
          </p:cNvSpPr>
          <p:nvPr/>
        </p:nvSpPr>
        <p:spPr bwMode="auto">
          <a:xfrm>
            <a:off x="1920875" y="1350963"/>
            <a:ext cx="325438" cy="341312"/>
          </a:xfrm>
          <a:custGeom>
            <a:avLst/>
            <a:gdLst>
              <a:gd name="T0" fmla="*/ 29633 w 615"/>
              <a:gd name="T1" fmla="*/ 103508 h 643"/>
              <a:gd name="T2" fmla="*/ 0 w 615"/>
              <a:gd name="T3" fmla="*/ 103508 h 643"/>
              <a:gd name="T4" fmla="*/ 162984 w 615"/>
              <a:gd name="T5" fmla="*/ 0 h 643"/>
              <a:gd name="T6" fmla="*/ 325438 w 615"/>
              <a:gd name="T7" fmla="*/ 103508 h 643"/>
              <a:gd name="T8" fmla="*/ 310621 w 615"/>
              <a:gd name="T9" fmla="*/ 103508 h 643"/>
              <a:gd name="T10" fmla="*/ 295805 w 615"/>
              <a:gd name="T11" fmla="*/ 103508 h 643"/>
              <a:gd name="T12" fmla="*/ 295805 w 615"/>
              <a:gd name="T13" fmla="*/ 326449 h 643"/>
              <a:gd name="T14" fmla="*/ 29633 w 615"/>
              <a:gd name="T15" fmla="*/ 326449 h 643"/>
              <a:gd name="T16" fmla="*/ 29633 w 615"/>
              <a:gd name="T17" fmla="*/ 103508 h 643"/>
              <a:gd name="T18" fmla="*/ 295805 w 615"/>
              <a:gd name="T19" fmla="*/ 103508 h 643"/>
              <a:gd name="T20" fmla="*/ 310621 w 615"/>
              <a:gd name="T21" fmla="*/ 103508 h 643"/>
              <a:gd name="T22" fmla="*/ 310621 w 615"/>
              <a:gd name="T23" fmla="*/ 341312 h 643"/>
              <a:gd name="T24" fmla="*/ 29633 w 615"/>
              <a:gd name="T25" fmla="*/ 341312 h 643"/>
              <a:gd name="T26" fmla="*/ 29633 w 615"/>
              <a:gd name="T27" fmla="*/ 326449 h 643"/>
              <a:gd name="T28" fmla="*/ 29633 w 615"/>
              <a:gd name="T29" fmla="*/ 103508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5898" name="Rectangle 505"/>
          <p:cNvSpPr>
            <a:spLocks noChangeArrowheads="1"/>
          </p:cNvSpPr>
          <p:nvPr/>
        </p:nvSpPr>
        <p:spPr bwMode="auto">
          <a:xfrm>
            <a:off x="1951038" y="1454150"/>
            <a:ext cx="269875" cy="222250"/>
          </a:xfrm>
          <a:prstGeom prst="rect">
            <a:avLst/>
          </a:prstGeom>
          <a:solidFill>
            <a:srgbClr val="FFFF00"/>
          </a:solidFill>
          <a:ln w="0">
            <a:solidFill>
              <a:srgbClr val="000000"/>
            </a:solidFill>
            <a:miter lim="800000"/>
            <a:headEnd/>
            <a:tailEnd/>
          </a:ln>
        </p:spPr>
        <p:txBody>
          <a:bodyPr/>
          <a:lstStyle/>
          <a:p>
            <a:endParaRPr lang="ru-RU"/>
          </a:p>
        </p:txBody>
      </p:sp>
      <p:sp>
        <p:nvSpPr>
          <p:cNvPr id="25899" name="Rectangle 506"/>
          <p:cNvSpPr>
            <a:spLocks noChangeArrowheads="1"/>
          </p:cNvSpPr>
          <p:nvPr/>
        </p:nvSpPr>
        <p:spPr bwMode="auto">
          <a:xfrm>
            <a:off x="1995488" y="1508125"/>
            <a:ext cx="93662" cy="166688"/>
          </a:xfrm>
          <a:prstGeom prst="rect">
            <a:avLst/>
          </a:prstGeom>
          <a:solidFill>
            <a:srgbClr val="800000"/>
          </a:solidFill>
          <a:ln w="0">
            <a:solidFill>
              <a:srgbClr val="000040"/>
            </a:solidFill>
            <a:miter lim="800000"/>
            <a:headEnd/>
            <a:tailEnd/>
          </a:ln>
        </p:spPr>
        <p:txBody>
          <a:bodyPr/>
          <a:lstStyle/>
          <a:p>
            <a:endParaRPr lang="ru-RU"/>
          </a:p>
        </p:txBody>
      </p:sp>
      <p:sp>
        <p:nvSpPr>
          <p:cNvPr id="25900" name="Rectangle 507"/>
          <p:cNvSpPr>
            <a:spLocks noChangeArrowheads="1"/>
          </p:cNvSpPr>
          <p:nvPr/>
        </p:nvSpPr>
        <p:spPr bwMode="auto">
          <a:xfrm>
            <a:off x="2130425" y="1503363"/>
            <a:ext cx="63500" cy="80962"/>
          </a:xfrm>
          <a:prstGeom prst="rect">
            <a:avLst/>
          </a:prstGeom>
          <a:solidFill>
            <a:srgbClr val="80FFFF"/>
          </a:solidFill>
          <a:ln w="0">
            <a:solidFill>
              <a:srgbClr val="000040"/>
            </a:solidFill>
            <a:miter lim="800000"/>
            <a:headEnd/>
            <a:tailEnd/>
          </a:ln>
        </p:spPr>
        <p:txBody>
          <a:bodyPr/>
          <a:lstStyle/>
          <a:p>
            <a:endParaRPr lang="ru-RU"/>
          </a:p>
        </p:txBody>
      </p:sp>
      <p:sp>
        <p:nvSpPr>
          <p:cNvPr id="25901" name="Freeform 508"/>
          <p:cNvSpPr>
            <a:spLocks/>
          </p:cNvSpPr>
          <p:nvPr/>
        </p:nvSpPr>
        <p:spPr bwMode="auto">
          <a:xfrm>
            <a:off x="2063750" y="1584325"/>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646 h 30"/>
              <a:gd name="T10" fmla="*/ 9939 w 23"/>
              <a:gd name="T11" fmla="*/ 1058 h 30"/>
              <a:gd name="T12" fmla="*/ 9387 w 23"/>
              <a:gd name="T13" fmla="*/ 529 h 30"/>
              <a:gd name="T14" fmla="*/ 7730 w 23"/>
              <a:gd name="T15" fmla="*/ 0 h 30"/>
              <a:gd name="T16" fmla="*/ 6626 w 23"/>
              <a:gd name="T17" fmla="*/ 0 h 30"/>
              <a:gd name="T18" fmla="*/ 5522 w 23"/>
              <a:gd name="T19" fmla="*/ 0 h 30"/>
              <a:gd name="T20" fmla="*/ 4970 w 23"/>
              <a:gd name="T21" fmla="*/ 0 h 30"/>
              <a:gd name="T22" fmla="*/ 3865 w 23"/>
              <a:gd name="T23" fmla="*/ 529 h 30"/>
              <a:gd name="T24" fmla="*/ 2761 w 23"/>
              <a:gd name="T25" fmla="*/ 1058 h 30"/>
              <a:gd name="T26" fmla="*/ 1657 w 23"/>
              <a:gd name="T27" fmla="*/ 2646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1657 w 23"/>
              <a:gd name="T45" fmla="*/ 13758 h 30"/>
              <a:gd name="T46" fmla="*/ 2761 w 23"/>
              <a:gd name="T47" fmla="*/ 14817 h 30"/>
              <a:gd name="T48" fmla="*/ 3865 w 23"/>
              <a:gd name="T49" fmla="*/ 15346 h 30"/>
              <a:gd name="T50" fmla="*/ 4970 w 23"/>
              <a:gd name="T51" fmla="*/ 15875 h 30"/>
              <a:gd name="T52" fmla="*/ 5522 w 23"/>
              <a:gd name="T53" fmla="*/ 15875 h 30"/>
              <a:gd name="T54" fmla="*/ 6626 w 23"/>
              <a:gd name="T55" fmla="*/ 15875 h 30"/>
              <a:gd name="T56" fmla="*/ 7730 w 23"/>
              <a:gd name="T57" fmla="*/ 15875 h 30"/>
              <a:gd name="T58" fmla="*/ 9387 w 23"/>
              <a:gd name="T59" fmla="*/ 15346 h 30"/>
              <a:gd name="T60" fmla="*/ 9939 w 23"/>
              <a:gd name="T61" fmla="*/ 14817 h 30"/>
              <a:gd name="T62" fmla="*/ 10491 w 23"/>
              <a:gd name="T63" fmla="*/ 13758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3"/>
                </a:lnTo>
                <a:lnTo>
                  <a:pt x="23" y="12"/>
                </a:lnTo>
                <a:lnTo>
                  <a:pt x="23" y="11"/>
                </a:lnTo>
                <a:lnTo>
                  <a:pt x="22" y="10"/>
                </a:lnTo>
                <a:lnTo>
                  <a:pt x="21" y="9"/>
                </a:lnTo>
                <a:lnTo>
                  <a:pt x="21" y="8"/>
                </a:lnTo>
                <a:lnTo>
                  <a:pt x="21" y="7"/>
                </a:lnTo>
                <a:lnTo>
                  <a:pt x="20" y="6"/>
                </a:lnTo>
                <a:lnTo>
                  <a:pt x="19" y="5"/>
                </a:lnTo>
                <a:lnTo>
                  <a:pt x="19" y="4"/>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5" y="2"/>
                </a:lnTo>
                <a:lnTo>
                  <a:pt x="3" y="4"/>
                </a:lnTo>
                <a:lnTo>
                  <a:pt x="3" y="5"/>
                </a:lnTo>
                <a:lnTo>
                  <a:pt x="2" y="6"/>
                </a:lnTo>
                <a:lnTo>
                  <a:pt x="1" y="7"/>
                </a:lnTo>
                <a:lnTo>
                  <a:pt x="1" y="8"/>
                </a:lnTo>
                <a:lnTo>
                  <a:pt x="1" y="9"/>
                </a:lnTo>
                <a:lnTo>
                  <a:pt x="0" y="10"/>
                </a:lnTo>
                <a:lnTo>
                  <a:pt x="0" y="11"/>
                </a:lnTo>
                <a:lnTo>
                  <a:pt x="0" y="12"/>
                </a:lnTo>
                <a:lnTo>
                  <a:pt x="0" y="13"/>
                </a:lnTo>
                <a:lnTo>
                  <a:pt x="0" y="15"/>
                </a:lnTo>
                <a:lnTo>
                  <a:pt x="0" y="17"/>
                </a:lnTo>
                <a:lnTo>
                  <a:pt x="0" y="18"/>
                </a:lnTo>
                <a:lnTo>
                  <a:pt x="0" y="19"/>
                </a:lnTo>
                <a:lnTo>
                  <a:pt x="0" y="20"/>
                </a:lnTo>
                <a:lnTo>
                  <a:pt x="1" y="22"/>
                </a:lnTo>
                <a:lnTo>
                  <a:pt x="1" y="23"/>
                </a:lnTo>
                <a:lnTo>
                  <a:pt x="1" y="24"/>
                </a:lnTo>
                <a:lnTo>
                  <a:pt x="2" y="24"/>
                </a:lnTo>
                <a:lnTo>
                  <a:pt x="3" y="26"/>
                </a:lnTo>
                <a:lnTo>
                  <a:pt x="3" y="27"/>
                </a:lnTo>
                <a:lnTo>
                  <a:pt x="5" y="28"/>
                </a:lnTo>
                <a:lnTo>
                  <a:pt x="6" y="29"/>
                </a:lnTo>
                <a:lnTo>
                  <a:pt x="7" y="29"/>
                </a:lnTo>
                <a:lnTo>
                  <a:pt x="8" y="30"/>
                </a:lnTo>
                <a:lnTo>
                  <a:pt x="9" y="30"/>
                </a:lnTo>
                <a:lnTo>
                  <a:pt x="10" y="30"/>
                </a:lnTo>
                <a:lnTo>
                  <a:pt x="11" y="30"/>
                </a:lnTo>
                <a:lnTo>
                  <a:pt x="12" y="30"/>
                </a:lnTo>
                <a:lnTo>
                  <a:pt x="13" y="30"/>
                </a:lnTo>
                <a:lnTo>
                  <a:pt x="14" y="30"/>
                </a:lnTo>
                <a:lnTo>
                  <a:pt x="15" y="30"/>
                </a:lnTo>
                <a:lnTo>
                  <a:pt x="17" y="29"/>
                </a:lnTo>
                <a:lnTo>
                  <a:pt x="18" y="28"/>
                </a:lnTo>
                <a:lnTo>
                  <a:pt x="19" y="27"/>
                </a:lnTo>
                <a:lnTo>
                  <a:pt x="19" y="26"/>
                </a:lnTo>
                <a:lnTo>
                  <a:pt x="20"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902" name="Line 509"/>
          <p:cNvSpPr>
            <a:spLocks noChangeShapeType="1"/>
          </p:cNvSpPr>
          <p:nvPr/>
        </p:nvSpPr>
        <p:spPr bwMode="auto">
          <a:xfrm>
            <a:off x="2160588" y="1504950"/>
            <a:ext cx="1587" cy="79375"/>
          </a:xfrm>
          <a:prstGeom prst="line">
            <a:avLst/>
          </a:prstGeom>
          <a:noFill/>
          <a:ln w="6350">
            <a:solidFill>
              <a:srgbClr val="000040"/>
            </a:solidFill>
            <a:round/>
            <a:headEnd/>
            <a:tailEnd/>
          </a:ln>
        </p:spPr>
        <p:txBody>
          <a:bodyPr/>
          <a:lstStyle/>
          <a:p>
            <a:endParaRPr lang="en-US"/>
          </a:p>
        </p:txBody>
      </p:sp>
      <p:sp>
        <p:nvSpPr>
          <p:cNvPr id="25903" name="Line 510"/>
          <p:cNvSpPr>
            <a:spLocks noChangeShapeType="1"/>
          </p:cNvSpPr>
          <p:nvPr/>
        </p:nvSpPr>
        <p:spPr bwMode="auto">
          <a:xfrm>
            <a:off x="2130425" y="1541463"/>
            <a:ext cx="61913" cy="1587"/>
          </a:xfrm>
          <a:prstGeom prst="line">
            <a:avLst/>
          </a:prstGeom>
          <a:noFill/>
          <a:ln w="6350">
            <a:solidFill>
              <a:srgbClr val="000040"/>
            </a:solidFill>
            <a:round/>
            <a:headEnd/>
            <a:tailEnd/>
          </a:ln>
        </p:spPr>
        <p:txBody>
          <a:bodyPr/>
          <a:lstStyle/>
          <a:p>
            <a:endParaRPr lang="en-US"/>
          </a:p>
        </p:txBody>
      </p:sp>
      <p:sp>
        <p:nvSpPr>
          <p:cNvPr id="25904" name="Freeform 511"/>
          <p:cNvSpPr>
            <a:spLocks/>
          </p:cNvSpPr>
          <p:nvPr/>
        </p:nvSpPr>
        <p:spPr bwMode="auto">
          <a:xfrm>
            <a:off x="2414588" y="1781175"/>
            <a:ext cx="323850" cy="339725"/>
          </a:xfrm>
          <a:custGeom>
            <a:avLst/>
            <a:gdLst>
              <a:gd name="T0" fmla="*/ 29537 w 614"/>
              <a:gd name="T1" fmla="*/ 103027 h 643"/>
              <a:gd name="T2" fmla="*/ 0 w 614"/>
              <a:gd name="T3" fmla="*/ 103027 h 643"/>
              <a:gd name="T4" fmla="*/ 161925 w 614"/>
              <a:gd name="T5" fmla="*/ 0 h 643"/>
              <a:gd name="T6" fmla="*/ 323850 w 614"/>
              <a:gd name="T7" fmla="*/ 103027 h 643"/>
              <a:gd name="T8" fmla="*/ 309609 w 614"/>
              <a:gd name="T9" fmla="*/ 103027 h 643"/>
              <a:gd name="T10" fmla="*/ 294313 w 614"/>
              <a:gd name="T11" fmla="*/ 103027 h 643"/>
              <a:gd name="T12" fmla="*/ 294313 w 614"/>
              <a:gd name="T13" fmla="*/ 324931 h 643"/>
              <a:gd name="T14" fmla="*/ 29537 w 614"/>
              <a:gd name="T15" fmla="*/ 324931 h 643"/>
              <a:gd name="T16" fmla="*/ 29537 w 614"/>
              <a:gd name="T17" fmla="*/ 103027 h 643"/>
              <a:gd name="T18" fmla="*/ 294313 w 614"/>
              <a:gd name="T19" fmla="*/ 103027 h 643"/>
              <a:gd name="T20" fmla="*/ 309609 w 614"/>
              <a:gd name="T21" fmla="*/ 103027 h 643"/>
              <a:gd name="T22" fmla="*/ 309609 w 614"/>
              <a:gd name="T23" fmla="*/ 339725 h 643"/>
              <a:gd name="T24" fmla="*/ 29537 w 614"/>
              <a:gd name="T25" fmla="*/ 339725 h 643"/>
              <a:gd name="T26" fmla="*/ 29537 w 614"/>
              <a:gd name="T27" fmla="*/ 324931 h 643"/>
              <a:gd name="T28" fmla="*/ 29537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5905" name="Rectangle 512"/>
          <p:cNvSpPr>
            <a:spLocks noChangeArrowheads="1"/>
          </p:cNvSpPr>
          <p:nvPr/>
        </p:nvSpPr>
        <p:spPr bwMode="auto">
          <a:xfrm>
            <a:off x="2444750" y="1884363"/>
            <a:ext cx="268288" cy="220662"/>
          </a:xfrm>
          <a:prstGeom prst="rect">
            <a:avLst/>
          </a:prstGeom>
          <a:solidFill>
            <a:srgbClr val="FFFF00"/>
          </a:solidFill>
          <a:ln w="0">
            <a:solidFill>
              <a:srgbClr val="000000"/>
            </a:solidFill>
            <a:miter lim="800000"/>
            <a:headEnd/>
            <a:tailEnd/>
          </a:ln>
        </p:spPr>
        <p:txBody>
          <a:bodyPr/>
          <a:lstStyle/>
          <a:p>
            <a:endParaRPr lang="ru-RU"/>
          </a:p>
        </p:txBody>
      </p:sp>
      <p:sp>
        <p:nvSpPr>
          <p:cNvPr id="25906" name="Rectangle 513"/>
          <p:cNvSpPr>
            <a:spLocks noChangeArrowheads="1"/>
          </p:cNvSpPr>
          <p:nvPr/>
        </p:nvSpPr>
        <p:spPr bwMode="auto">
          <a:xfrm>
            <a:off x="2487613" y="1936750"/>
            <a:ext cx="93662" cy="166688"/>
          </a:xfrm>
          <a:prstGeom prst="rect">
            <a:avLst/>
          </a:prstGeom>
          <a:solidFill>
            <a:srgbClr val="800000"/>
          </a:solidFill>
          <a:ln w="0">
            <a:solidFill>
              <a:srgbClr val="000040"/>
            </a:solidFill>
            <a:miter lim="800000"/>
            <a:headEnd/>
            <a:tailEnd/>
          </a:ln>
        </p:spPr>
        <p:txBody>
          <a:bodyPr/>
          <a:lstStyle/>
          <a:p>
            <a:endParaRPr lang="ru-RU"/>
          </a:p>
        </p:txBody>
      </p:sp>
      <p:sp>
        <p:nvSpPr>
          <p:cNvPr id="25907" name="Rectangle 514"/>
          <p:cNvSpPr>
            <a:spLocks noChangeArrowheads="1"/>
          </p:cNvSpPr>
          <p:nvPr/>
        </p:nvSpPr>
        <p:spPr bwMode="auto">
          <a:xfrm>
            <a:off x="2622550" y="1933575"/>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5908" name="Freeform 515"/>
          <p:cNvSpPr>
            <a:spLocks/>
          </p:cNvSpPr>
          <p:nvPr/>
        </p:nvSpPr>
        <p:spPr bwMode="auto">
          <a:xfrm>
            <a:off x="2555875" y="2014538"/>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646 h 30"/>
              <a:gd name="T10" fmla="*/ 9939 w 23"/>
              <a:gd name="T11" fmla="*/ 1058 h 30"/>
              <a:gd name="T12" fmla="*/ 9387 w 23"/>
              <a:gd name="T13" fmla="*/ 529 h 30"/>
              <a:gd name="T14" fmla="*/ 8283 w 23"/>
              <a:gd name="T15" fmla="*/ 0 h 30"/>
              <a:gd name="T16" fmla="*/ 7178 w 23"/>
              <a:gd name="T17" fmla="*/ 0 h 30"/>
              <a:gd name="T18" fmla="*/ 5522 w 23"/>
              <a:gd name="T19" fmla="*/ 0 h 30"/>
              <a:gd name="T20" fmla="*/ 4970 w 23"/>
              <a:gd name="T21" fmla="*/ 0 h 30"/>
              <a:gd name="T22" fmla="*/ 3865 w 23"/>
              <a:gd name="T23" fmla="*/ 529 h 30"/>
              <a:gd name="T24" fmla="*/ 2761 w 23"/>
              <a:gd name="T25" fmla="*/ 1058 h 30"/>
              <a:gd name="T26" fmla="*/ 2209 w 23"/>
              <a:gd name="T27" fmla="*/ 2646 h 30"/>
              <a:gd name="T28" fmla="*/ 1104 w 23"/>
              <a:gd name="T29" fmla="*/ 3704 h 30"/>
              <a:gd name="T30" fmla="*/ 1104 w 23"/>
              <a:gd name="T31" fmla="*/ 4763 h 30"/>
              <a:gd name="T32" fmla="*/ 0 w 23"/>
              <a:gd name="T33" fmla="*/ 5821 h 30"/>
              <a:gd name="T34" fmla="*/ 0 w 23"/>
              <a:gd name="T35" fmla="*/ 6879 h 30"/>
              <a:gd name="T36" fmla="*/ 0 w 23"/>
              <a:gd name="T37" fmla="*/ 8996 h 30"/>
              <a:gd name="T38" fmla="*/ 0 w 23"/>
              <a:gd name="T39" fmla="*/ 10054 h 30"/>
              <a:gd name="T40" fmla="*/ 1104 w 23"/>
              <a:gd name="T41" fmla="*/ 11642 h 30"/>
              <a:gd name="T42" fmla="*/ 1104 w 23"/>
              <a:gd name="T43" fmla="*/ 12700 h 30"/>
              <a:gd name="T44" fmla="*/ 2209 w 23"/>
              <a:gd name="T45" fmla="*/ 13758 h 30"/>
              <a:gd name="T46" fmla="*/ 2761 w 23"/>
              <a:gd name="T47" fmla="*/ 14817 h 30"/>
              <a:gd name="T48" fmla="*/ 3865 w 23"/>
              <a:gd name="T49" fmla="*/ 15346 h 30"/>
              <a:gd name="T50" fmla="*/ 4970 w 23"/>
              <a:gd name="T51" fmla="*/ 15875 h 30"/>
              <a:gd name="T52" fmla="*/ 5522 w 23"/>
              <a:gd name="T53" fmla="*/ 15875 h 30"/>
              <a:gd name="T54" fmla="*/ 7178 w 23"/>
              <a:gd name="T55" fmla="*/ 15875 h 30"/>
              <a:gd name="T56" fmla="*/ 8283 w 23"/>
              <a:gd name="T57" fmla="*/ 15875 h 30"/>
              <a:gd name="T58" fmla="*/ 9387 w 23"/>
              <a:gd name="T59" fmla="*/ 15346 h 30"/>
              <a:gd name="T60" fmla="*/ 9939 w 23"/>
              <a:gd name="T61" fmla="*/ 14817 h 30"/>
              <a:gd name="T62" fmla="*/ 10491 w 23"/>
              <a:gd name="T63" fmla="*/ 13758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3"/>
                </a:lnTo>
                <a:lnTo>
                  <a:pt x="23" y="12"/>
                </a:lnTo>
                <a:lnTo>
                  <a:pt x="23" y="11"/>
                </a:lnTo>
                <a:lnTo>
                  <a:pt x="22" y="10"/>
                </a:lnTo>
                <a:lnTo>
                  <a:pt x="21" y="9"/>
                </a:lnTo>
                <a:lnTo>
                  <a:pt x="21" y="8"/>
                </a:lnTo>
                <a:lnTo>
                  <a:pt x="21" y="7"/>
                </a:lnTo>
                <a:lnTo>
                  <a:pt x="20" y="6"/>
                </a:lnTo>
                <a:lnTo>
                  <a:pt x="19" y="5"/>
                </a:lnTo>
                <a:lnTo>
                  <a:pt x="19" y="4"/>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4"/>
                </a:lnTo>
                <a:lnTo>
                  <a:pt x="4" y="5"/>
                </a:lnTo>
                <a:lnTo>
                  <a:pt x="3" y="6"/>
                </a:lnTo>
                <a:lnTo>
                  <a:pt x="2" y="7"/>
                </a:lnTo>
                <a:lnTo>
                  <a:pt x="2" y="8"/>
                </a:lnTo>
                <a:lnTo>
                  <a:pt x="2" y="9"/>
                </a:lnTo>
                <a:lnTo>
                  <a:pt x="0" y="10"/>
                </a:lnTo>
                <a:lnTo>
                  <a:pt x="0" y="11"/>
                </a:lnTo>
                <a:lnTo>
                  <a:pt x="0" y="12"/>
                </a:lnTo>
                <a:lnTo>
                  <a:pt x="0" y="13"/>
                </a:lnTo>
                <a:lnTo>
                  <a:pt x="0" y="15"/>
                </a:lnTo>
                <a:lnTo>
                  <a:pt x="0" y="17"/>
                </a:lnTo>
                <a:lnTo>
                  <a:pt x="0" y="18"/>
                </a:lnTo>
                <a:lnTo>
                  <a:pt x="0" y="19"/>
                </a:lnTo>
                <a:lnTo>
                  <a:pt x="0" y="20"/>
                </a:lnTo>
                <a:lnTo>
                  <a:pt x="2" y="22"/>
                </a:lnTo>
                <a:lnTo>
                  <a:pt x="2" y="23"/>
                </a:lnTo>
                <a:lnTo>
                  <a:pt x="2" y="24"/>
                </a:lnTo>
                <a:lnTo>
                  <a:pt x="3" y="24"/>
                </a:lnTo>
                <a:lnTo>
                  <a:pt x="4" y="26"/>
                </a:lnTo>
                <a:lnTo>
                  <a:pt x="4" y="27"/>
                </a:lnTo>
                <a:lnTo>
                  <a:pt x="5" y="28"/>
                </a:lnTo>
                <a:lnTo>
                  <a:pt x="6" y="29"/>
                </a:lnTo>
                <a:lnTo>
                  <a:pt x="7" y="29"/>
                </a:lnTo>
                <a:lnTo>
                  <a:pt x="8" y="30"/>
                </a:lnTo>
                <a:lnTo>
                  <a:pt x="9" y="30"/>
                </a:lnTo>
                <a:lnTo>
                  <a:pt x="10" y="30"/>
                </a:lnTo>
                <a:lnTo>
                  <a:pt x="11" y="30"/>
                </a:lnTo>
                <a:lnTo>
                  <a:pt x="13" y="30"/>
                </a:lnTo>
                <a:lnTo>
                  <a:pt x="14" y="30"/>
                </a:lnTo>
                <a:lnTo>
                  <a:pt x="15" y="30"/>
                </a:lnTo>
                <a:lnTo>
                  <a:pt x="16" y="30"/>
                </a:lnTo>
                <a:lnTo>
                  <a:pt x="17" y="29"/>
                </a:lnTo>
                <a:lnTo>
                  <a:pt x="18" y="28"/>
                </a:lnTo>
                <a:lnTo>
                  <a:pt x="19" y="27"/>
                </a:lnTo>
                <a:lnTo>
                  <a:pt x="19" y="26"/>
                </a:lnTo>
                <a:lnTo>
                  <a:pt x="20"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909" name="Line 516"/>
          <p:cNvSpPr>
            <a:spLocks noChangeShapeType="1"/>
          </p:cNvSpPr>
          <p:nvPr/>
        </p:nvSpPr>
        <p:spPr bwMode="auto">
          <a:xfrm>
            <a:off x="2654300" y="1933575"/>
            <a:ext cx="1588" cy="79375"/>
          </a:xfrm>
          <a:prstGeom prst="line">
            <a:avLst/>
          </a:prstGeom>
          <a:noFill/>
          <a:ln w="6350">
            <a:solidFill>
              <a:srgbClr val="000040"/>
            </a:solidFill>
            <a:round/>
            <a:headEnd/>
            <a:tailEnd/>
          </a:ln>
        </p:spPr>
        <p:txBody>
          <a:bodyPr/>
          <a:lstStyle/>
          <a:p>
            <a:endParaRPr lang="en-US"/>
          </a:p>
        </p:txBody>
      </p:sp>
      <p:sp>
        <p:nvSpPr>
          <p:cNvPr id="25910" name="Line 517"/>
          <p:cNvSpPr>
            <a:spLocks noChangeShapeType="1"/>
          </p:cNvSpPr>
          <p:nvPr/>
        </p:nvSpPr>
        <p:spPr bwMode="auto">
          <a:xfrm>
            <a:off x="2622550" y="1971675"/>
            <a:ext cx="61913" cy="1588"/>
          </a:xfrm>
          <a:prstGeom prst="line">
            <a:avLst/>
          </a:prstGeom>
          <a:noFill/>
          <a:ln w="6350">
            <a:solidFill>
              <a:srgbClr val="000040"/>
            </a:solidFill>
            <a:round/>
            <a:headEnd/>
            <a:tailEnd/>
          </a:ln>
        </p:spPr>
        <p:txBody>
          <a:bodyPr/>
          <a:lstStyle/>
          <a:p>
            <a:endParaRPr lang="en-US"/>
          </a:p>
        </p:txBody>
      </p:sp>
      <p:sp>
        <p:nvSpPr>
          <p:cNvPr id="25911" name="Freeform 518"/>
          <p:cNvSpPr>
            <a:spLocks/>
          </p:cNvSpPr>
          <p:nvPr/>
        </p:nvSpPr>
        <p:spPr bwMode="auto">
          <a:xfrm>
            <a:off x="2438400" y="2311400"/>
            <a:ext cx="325438" cy="341313"/>
          </a:xfrm>
          <a:custGeom>
            <a:avLst/>
            <a:gdLst>
              <a:gd name="T0" fmla="*/ 29682 w 614"/>
              <a:gd name="T1" fmla="*/ 104039 h 643"/>
              <a:gd name="T2" fmla="*/ 0 w 614"/>
              <a:gd name="T3" fmla="*/ 104039 h 643"/>
              <a:gd name="T4" fmla="*/ 162719 w 614"/>
              <a:gd name="T5" fmla="*/ 0 h 643"/>
              <a:gd name="T6" fmla="*/ 325438 w 614"/>
              <a:gd name="T7" fmla="*/ 104039 h 643"/>
              <a:gd name="T8" fmla="*/ 311127 w 614"/>
              <a:gd name="T9" fmla="*/ 104039 h 643"/>
              <a:gd name="T10" fmla="*/ 295756 w 614"/>
              <a:gd name="T11" fmla="*/ 104039 h 643"/>
              <a:gd name="T12" fmla="*/ 295756 w 614"/>
              <a:gd name="T13" fmla="*/ 326450 h 643"/>
              <a:gd name="T14" fmla="*/ 29682 w 614"/>
              <a:gd name="T15" fmla="*/ 326450 h 643"/>
              <a:gd name="T16" fmla="*/ 29682 w 614"/>
              <a:gd name="T17" fmla="*/ 104039 h 643"/>
              <a:gd name="T18" fmla="*/ 295756 w 614"/>
              <a:gd name="T19" fmla="*/ 104039 h 643"/>
              <a:gd name="T20" fmla="*/ 311127 w 614"/>
              <a:gd name="T21" fmla="*/ 104039 h 643"/>
              <a:gd name="T22" fmla="*/ 311127 w 614"/>
              <a:gd name="T23" fmla="*/ 341313 h 643"/>
              <a:gd name="T24" fmla="*/ 29682 w 614"/>
              <a:gd name="T25" fmla="*/ 341313 h 643"/>
              <a:gd name="T26" fmla="*/ 29682 w 614"/>
              <a:gd name="T27" fmla="*/ 326450 h 643"/>
              <a:gd name="T28" fmla="*/ 29682 w 614"/>
              <a:gd name="T29" fmla="*/ 10403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912" name="Rectangle 519"/>
          <p:cNvSpPr>
            <a:spLocks noChangeArrowheads="1"/>
          </p:cNvSpPr>
          <p:nvPr/>
        </p:nvSpPr>
        <p:spPr bwMode="auto">
          <a:xfrm>
            <a:off x="2468563" y="2416175"/>
            <a:ext cx="269875" cy="220663"/>
          </a:xfrm>
          <a:prstGeom prst="rect">
            <a:avLst/>
          </a:prstGeom>
          <a:solidFill>
            <a:srgbClr val="FFFF00"/>
          </a:solidFill>
          <a:ln w="0">
            <a:solidFill>
              <a:srgbClr val="000000"/>
            </a:solidFill>
            <a:miter lim="800000"/>
            <a:headEnd/>
            <a:tailEnd/>
          </a:ln>
        </p:spPr>
        <p:txBody>
          <a:bodyPr/>
          <a:lstStyle/>
          <a:p>
            <a:endParaRPr lang="ru-RU"/>
          </a:p>
        </p:txBody>
      </p:sp>
      <p:sp>
        <p:nvSpPr>
          <p:cNvPr id="25913" name="Rectangle 520"/>
          <p:cNvSpPr>
            <a:spLocks noChangeArrowheads="1"/>
          </p:cNvSpPr>
          <p:nvPr/>
        </p:nvSpPr>
        <p:spPr bwMode="auto">
          <a:xfrm>
            <a:off x="2511425" y="2468563"/>
            <a:ext cx="95250" cy="166687"/>
          </a:xfrm>
          <a:prstGeom prst="rect">
            <a:avLst/>
          </a:prstGeom>
          <a:solidFill>
            <a:srgbClr val="800000"/>
          </a:solidFill>
          <a:ln w="0">
            <a:solidFill>
              <a:srgbClr val="000040"/>
            </a:solidFill>
            <a:miter lim="800000"/>
            <a:headEnd/>
            <a:tailEnd/>
          </a:ln>
        </p:spPr>
        <p:txBody>
          <a:bodyPr/>
          <a:lstStyle/>
          <a:p>
            <a:endParaRPr lang="ru-RU"/>
          </a:p>
        </p:txBody>
      </p:sp>
      <p:sp>
        <p:nvSpPr>
          <p:cNvPr id="25914" name="Rectangle 521"/>
          <p:cNvSpPr>
            <a:spLocks noChangeArrowheads="1"/>
          </p:cNvSpPr>
          <p:nvPr/>
        </p:nvSpPr>
        <p:spPr bwMode="auto">
          <a:xfrm>
            <a:off x="2647950" y="2463800"/>
            <a:ext cx="63500" cy="80963"/>
          </a:xfrm>
          <a:prstGeom prst="rect">
            <a:avLst/>
          </a:prstGeom>
          <a:solidFill>
            <a:srgbClr val="80FFFF"/>
          </a:solidFill>
          <a:ln w="0">
            <a:solidFill>
              <a:srgbClr val="000040"/>
            </a:solidFill>
            <a:miter lim="800000"/>
            <a:headEnd/>
            <a:tailEnd/>
          </a:ln>
        </p:spPr>
        <p:txBody>
          <a:bodyPr/>
          <a:lstStyle/>
          <a:p>
            <a:endParaRPr lang="ru-RU"/>
          </a:p>
        </p:txBody>
      </p:sp>
      <p:sp>
        <p:nvSpPr>
          <p:cNvPr id="25915" name="Freeform 522"/>
          <p:cNvSpPr>
            <a:spLocks/>
          </p:cNvSpPr>
          <p:nvPr/>
        </p:nvSpPr>
        <p:spPr bwMode="auto">
          <a:xfrm>
            <a:off x="2581275" y="2544763"/>
            <a:ext cx="12700" cy="15875"/>
          </a:xfrm>
          <a:custGeom>
            <a:avLst/>
            <a:gdLst>
              <a:gd name="T0" fmla="*/ 12700 w 23"/>
              <a:gd name="T1" fmla="*/ 7408 h 30"/>
              <a:gd name="T2" fmla="*/ 12700 w 23"/>
              <a:gd name="T3" fmla="*/ 5821 h 30"/>
              <a:gd name="T4" fmla="*/ 11043 w 23"/>
              <a:gd name="T5" fmla="*/ 4763 h 30"/>
              <a:gd name="T6" fmla="*/ 11043 w 23"/>
              <a:gd name="T7" fmla="*/ 3704 h 30"/>
              <a:gd name="T8" fmla="*/ 9939 w 23"/>
              <a:gd name="T9" fmla="*/ 2646 h 30"/>
              <a:gd name="T10" fmla="*/ 9387 w 23"/>
              <a:gd name="T11" fmla="*/ 1588 h 30"/>
              <a:gd name="T12" fmla="*/ 8835 w 23"/>
              <a:gd name="T13" fmla="*/ 1058 h 30"/>
              <a:gd name="T14" fmla="*/ 7730 w 23"/>
              <a:gd name="T15" fmla="*/ 0 h 30"/>
              <a:gd name="T16" fmla="*/ 6626 w 23"/>
              <a:gd name="T17" fmla="*/ 0 h 30"/>
              <a:gd name="T18" fmla="*/ 4970 w 23"/>
              <a:gd name="T19" fmla="*/ 0 h 30"/>
              <a:gd name="T20" fmla="*/ 4417 w 23"/>
              <a:gd name="T21" fmla="*/ 0 h 30"/>
              <a:gd name="T22" fmla="*/ 3313 w 23"/>
              <a:gd name="T23" fmla="*/ 1058 h 30"/>
              <a:gd name="T24" fmla="*/ 2209 w 23"/>
              <a:gd name="T25" fmla="*/ 1588 h 30"/>
              <a:gd name="T26" fmla="*/ 1657 w 23"/>
              <a:gd name="T27" fmla="*/ 2646 h 30"/>
              <a:gd name="T28" fmla="*/ 552 w 23"/>
              <a:gd name="T29" fmla="*/ 3704 h 30"/>
              <a:gd name="T30" fmla="*/ 552 w 23"/>
              <a:gd name="T31" fmla="*/ 4763 h 30"/>
              <a:gd name="T32" fmla="*/ 0 w 23"/>
              <a:gd name="T33" fmla="*/ 5821 h 30"/>
              <a:gd name="T34" fmla="*/ 0 w 23"/>
              <a:gd name="T35" fmla="*/ 7408 h 30"/>
              <a:gd name="T36" fmla="*/ 0 w 23"/>
              <a:gd name="T37" fmla="*/ 8996 h 30"/>
              <a:gd name="T38" fmla="*/ 0 w 23"/>
              <a:gd name="T39" fmla="*/ 10054 h 30"/>
              <a:gd name="T40" fmla="*/ 552 w 23"/>
              <a:gd name="T41" fmla="*/ 11642 h 30"/>
              <a:gd name="T42" fmla="*/ 552 w 23"/>
              <a:gd name="T43" fmla="*/ 13229 h 30"/>
              <a:gd name="T44" fmla="*/ 1657 w 23"/>
              <a:gd name="T45" fmla="*/ 13758 h 30"/>
              <a:gd name="T46" fmla="*/ 2209 w 23"/>
              <a:gd name="T47" fmla="*/ 14817 h 30"/>
              <a:gd name="T48" fmla="*/ 3313 w 23"/>
              <a:gd name="T49" fmla="*/ 15346 h 30"/>
              <a:gd name="T50" fmla="*/ 4417 w 23"/>
              <a:gd name="T51" fmla="*/ 15875 h 30"/>
              <a:gd name="T52" fmla="*/ 4970 w 23"/>
              <a:gd name="T53" fmla="*/ 15875 h 30"/>
              <a:gd name="T54" fmla="*/ 6626 w 23"/>
              <a:gd name="T55" fmla="*/ 15875 h 30"/>
              <a:gd name="T56" fmla="*/ 7730 w 23"/>
              <a:gd name="T57" fmla="*/ 15875 h 30"/>
              <a:gd name="T58" fmla="*/ 8835 w 23"/>
              <a:gd name="T59" fmla="*/ 15346 h 30"/>
              <a:gd name="T60" fmla="*/ 9387 w 23"/>
              <a:gd name="T61" fmla="*/ 14817 h 30"/>
              <a:gd name="T62" fmla="*/ 9939 w 23"/>
              <a:gd name="T63" fmla="*/ 13758 h 30"/>
              <a:gd name="T64" fmla="*/ 11043 w 23"/>
              <a:gd name="T65" fmla="*/ 13229 h 30"/>
              <a:gd name="T66" fmla="*/ 11043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0" y="9"/>
                </a:lnTo>
                <a:lnTo>
                  <a:pt x="20" y="8"/>
                </a:lnTo>
                <a:lnTo>
                  <a:pt x="20" y="7"/>
                </a:lnTo>
                <a:lnTo>
                  <a:pt x="19" y="6"/>
                </a:lnTo>
                <a:lnTo>
                  <a:pt x="18" y="5"/>
                </a:lnTo>
                <a:lnTo>
                  <a:pt x="18" y="4"/>
                </a:lnTo>
                <a:lnTo>
                  <a:pt x="17" y="3"/>
                </a:lnTo>
                <a:lnTo>
                  <a:pt x="16" y="2"/>
                </a:lnTo>
                <a:lnTo>
                  <a:pt x="15" y="0"/>
                </a:lnTo>
                <a:lnTo>
                  <a:pt x="14" y="0"/>
                </a:lnTo>
                <a:lnTo>
                  <a:pt x="13" y="0"/>
                </a:lnTo>
                <a:lnTo>
                  <a:pt x="12" y="0"/>
                </a:lnTo>
                <a:lnTo>
                  <a:pt x="11" y="0"/>
                </a:lnTo>
                <a:lnTo>
                  <a:pt x="9" y="0"/>
                </a:lnTo>
                <a:lnTo>
                  <a:pt x="8" y="0"/>
                </a:lnTo>
                <a:lnTo>
                  <a:pt x="7" y="0"/>
                </a:lnTo>
                <a:lnTo>
                  <a:pt x="6" y="2"/>
                </a:lnTo>
                <a:lnTo>
                  <a:pt x="5"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5" y="29"/>
                </a:lnTo>
                <a:lnTo>
                  <a:pt x="6" y="29"/>
                </a:lnTo>
                <a:lnTo>
                  <a:pt x="7" y="30"/>
                </a:lnTo>
                <a:lnTo>
                  <a:pt x="8" y="30"/>
                </a:lnTo>
                <a:lnTo>
                  <a:pt x="9" y="30"/>
                </a:lnTo>
                <a:lnTo>
                  <a:pt x="11" y="30"/>
                </a:lnTo>
                <a:lnTo>
                  <a:pt x="12" y="30"/>
                </a:lnTo>
                <a:lnTo>
                  <a:pt x="13" y="30"/>
                </a:lnTo>
                <a:lnTo>
                  <a:pt x="14" y="30"/>
                </a:lnTo>
                <a:lnTo>
                  <a:pt x="15" y="30"/>
                </a:lnTo>
                <a:lnTo>
                  <a:pt x="16" y="29"/>
                </a:lnTo>
                <a:lnTo>
                  <a:pt x="17" y="28"/>
                </a:lnTo>
                <a:lnTo>
                  <a:pt x="18" y="27"/>
                </a:lnTo>
                <a:lnTo>
                  <a:pt x="18" y="26"/>
                </a:lnTo>
                <a:lnTo>
                  <a:pt x="19" y="25"/>
                </a:lnTo>
                <a:lnTo>
                  <a:pt x="20" y="25"/>
                </a:lnTo>
                <a:lnTo>
                  <a:pt x="20" y="24"/>
                </a:lnTo>
                <a:lnTo>
                  <a:pt x="20"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916" name="Line 523"/>
          <p:cNvSpPr>
            <a:spLocks noChangeShapeType="1"/>
          </p:cNvSpPr>
          <p:nvPr/>
        </p:nvSpPr>
        <p:spPr bwMode="auto">
          <a:xfrm>
            <a:off x="2678113" y="2465388"/>
            <a:ext cx="1587" cy="79375"/>
          </a:xfrm>
          <a:prstGeom prst="line">
            <a:avLst/>
          </a:prstGeom>
          <a:noFill/>
          <a:ln w="6350">
            <a:solidFill>
              <a:srgbClr val="000040"/>
            </a:solidFill>
            <a:round/>
            <a:headEnd/>
            <a:tailEnd/>
          </a:ln>
        </p:spPr>
        <p:txBody>
          <a:bodyPr/>
          <a:lstStyle/>
          <a:p>
            <a:endParaRPr lang="en-US"/>
          </a:p>
        </p:txBody>
      </p:sp>
      <p:sp>
        <p:nvSpPr>
          <p:cNvPr id="25917" name="Line 524"/>
          <p:cNvSpPr>
            <a:spLocks noChangeShapeType="1"/>
          </p:cNvSpPr>
          <p:nvPr/>
        </p:nvSpPr>
        <p:spPr bwMode="auto">
          <a:xfrm>
            <a:off x="2647950" y="2501900"/>
            <a:ext cx="61913" cy="1588"/>
          </a:xfrm>
          <a:prstGeom prst="line">
            <a:avLst/>
          </a:prstGeom>
          <a:noFill/>
          <a:ln w="6350">
            <a:solidFill>
              <a:srgbClr val="000040"/>
            </a:solidFill>
            <a:round/>
            <a:headEnd/>
            <a:tailEnd/>
          </a:ln>
        </p:spPr>
        <p:txBody>
          <a:bodyPr/>
          <a:lstStyle/>
          <a:p>
            <a:endParaRPr lang="en-US"/>
          </a:p>
        </p:txBody>
      </p:sp>
      <p:sp>
        <p:nvSpPr>
          <p:cNvPr id="25918" name="Freeform 525"/>
          <p:cNvSpPr>
            <a:spLocks/>
          </p:cNvSpPr>
          <p:nvPr/>
        </p:nvSpPr>
        <p:spPr bwMode="auto">
          <a:xfrm>
            <a:off x="2160588" y="3221038"/>
            <a:ext cx="325437" cy="341312"/>
          </a:xfrm>
          <a:custGeom>
            <a:avLst/>
            <a:gdLst>
              <a:gd name="T0" fmla="*/ 29633 w 615"/>
              <a:gd name="T1" fmla="*/ 103508 h 643"/>
              <a:gd name="T2" fmla="*/ 0 w 615"/>
              <a:gd name="T3" fmla="*/ 103508 h 643"/>
              <a:gd name="T4" fmla="*/ 162983 w 615"/>
              <a:gd name="T5" fmla="*/ 0 h 643"/>
              <a:gd name="T6" fmla="*/ 325437 w 615"/>
              <a:gd name="T7" fmla="*/ 103508 h 643"/>
              <a:gd name="T8" fmla="*/ 310620 w 615"/>
              <a:gd name="T9" fmla="*/ 103508 h 643"/>
              <a:gd name="T10" fmla="*/ 295804 w 615"/>
              <a:gd name="T11" fmla="*/ 103508 h 643"/>
              <a:gd name="T12" fmla="*/ 295804 w 615"/>
              <a:gd name="T13" fmla="*/ 325918 h 643"/>
              <a:gd name="T14" fmla="*/ 29633 w 615"/>
              <a:gd name="T15" fmla="*/ 325918 h 643"/>
              <a:gd name="T16" fmla="*/ 29633 w 615"/>
              <a:gd name="T17" fmla="*/ 103508 h 643"/>
              <a:gd name="T18" fmla="*/ 295804 w 615"/>
              <a:gd name="T19" fmla="*/ 103508 h 643"/>
              <a:gd name="T20" fmla="*/ 310620 w 615"/>
              <a:gd name="T21" fmla="*/ 103508 h 643"/>
              <a:gd name="T22" fmla="*/ 310620 w 615"/>
              <a:gd name="T23" fmla="*/ 341312 h 643"/>
              <a:gd name="T24" fmla="*/ 29633 w 615"/>
              <a:gd name="T25" fmla="*/ 341312 h 643"/>
              <a:gd name="T26" fmla="*/ 29633 w 615"/>
              <a:gd name="T27" fmla="*/ 325918 h 643"/>
              <a:gd name="T28" fmla="*/ 29633 w 615"/>
              <a:gd name="T29" fmla="*/ 103508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919" name="Rectangle 526"/>
          <p:cNvSpPr>
            <a:spLocks noChangeArrowheads="1"/>
          </p:cNvSpPr>
          <p:nvPr/>
        </p:nvSpPr>
        <p:spPr bwMode="auto">
          <a:xfrm>
            <a:off x="2190750" y="3324225"/>
            <a:ext cx="269875" cy="222250"/>
          </a:xfrm>
          <a:prstGeom prst="rect">
            <a:avLst/>
          </a:prstGeom>
          <a:solidFill>
            <a:srgbClr val="FFFF00"/>
          </a:solidFill>
          <a:ln w="0">
            <a:solidFill>
              <a:srgbClr val="000000"/>
            </a:solidFill>
            <a:miter lim="800000"/>
            <a:headEnd/>
            <a:tailEnd/>
          </a:ln>
        </p:spPr>
        <p:txBody>
          <a:bodyPr/>
          <a:lstStyle/>
          <a:p>
            <a:endParaRPr lang="ru-RU"/>
          </a:p>
        </p:txBody>
      </p:sp>
      <p:sp>
        <p:nvSpPr>
          <p:cNvPr id="25920" name="Rectangle 527"/>
          <p:cNvSpPr>
            <a:spLocks noChangeArrowheads="1"/>
          </p:cNvSpPr>
          <p:nvPr/>
        </p:nvSpPr>
        <p:spPr bwMode="auto">
          <a:xfrm>
            <a:off x="2235200" y="3378200"/>
            <a:ext cx="93663" cy="166688"/>
          </a:xfrm>
          <a:prstGeom prst="rect">
            <a:avLst/>
          </a:prstGeom>
          <a:solidFill>
            <a:srgbClr val="800000"/>
          </a:solidFill>
          <a:ln w="0">
            <a:solidFill>
              <a:srgbClr val="000040"/>
            </a:solidFill>
            <a:miter lim="800000"/>
            <a:headEnd/>
            <a:tailEnd/>
          </a:ln>
        </p:spPr>
        <p:txBody>
          <a:bodyPr/>
          <a:lstStyle/>
          <a:p>
            <a:endParaRPr lang="ru-RU"/>
          </a:p>
        </p:txBody>
      </p:sp>
      <p:sp>
        <p:nvSpPr>
          <p:cNvPr id="25921" name="Rectangle 528"/>
          <p:cNvSpPr>
            <a:spLocks noChangeArrowheads="1"/>
          </p:cNvSpPr>
          <p:nvPr/>
        </p:nvSpPr>
        <p:spPr bwMode="auto">
          <a:xfrm>
            <a:off x="2370138" y="3373438"/>
            <a:ext cx="63500" cy="80962"/>
          </a:xfrm>
          <a:prstGeom prst="rect">
            <a:avLst/>
          </a:prstGeom>
          <a:solidFill>
            <a:srgbClr val="80FFFF"/>
          </a:solidFill>
          <a:ln w="0">
            <a:solidFill>
              <a:srgbClr val="000040"/>
            </a:solidFill>
            <a:miter lim="800000"/>
            <a:headEnd/>
            <a:tailEnd/>
          </a:ln>
        </p:spPr>
        <p:txBody>
          <a:bodyPr/>
          <a:lstStyle/>
          <a:p>
            <a:endParaRPr lang="ru-RU"/>
          </a:p>
        </p:txBody>
      </p:sp>
      <p:sp>
        <p:nvSpPr>
          <p:cNvPr id="25922" name="Freeform 529"/>
          <p:cNvSpPr>
            <a:spLocks/>
          </p:cNvSpPr>
          <p:nvPr/>
        </p:nvSpPr>
        <p:spPr bwMode="auto">
          <a:xfrm>
            <a:off x="2303463" y="3454400"/>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117 h 30"/>
              <a:gd name="T10" fmla="*/ 9939 w 23"/>
              <a:gd name="T11" fmla="*/ 1058 h 30"/>
              <a:gd name="T12" fmla="*/ 9387 w 23"/>
              <a:gd name="T13" fmla="*/ 529 h 30"/>
              <a:gd name="T14" fmla="*/ 7730 w 23"/>
              <a:gd name="T15" fmla="*/ 0 h 30"/>
              <a:gd name="T16" fmla="*/ 6626 w 23"/>
              <a:gd name="T17" fmla="*/ 0 h 30"/>
              <a:gd name="T18" fmla="*/ 5522 w 23"/>
              <a:gd name="T19" fmla="*/ 0 h 30"/>
              <a:gd name="T20" fmla="*/ 4970 w 23"/>
              <a:gd name="T21" fmla="*/ 0 h 30"/>
              <a:gd name="T22" fmla="*/ 3865 w 23"/>
              <a:gd name="T23" fmla="*/ 529 h 30"/>
              <a:gd name="T24" fmla="*/ 2761 w 23"/>
              <a:gd name="T25" fmla="*/ 1058 h 30"/>
              <a:gd name="T26" fmla="*/ 2209 w 23"/>
              <a:gd name="T27" fmla="*/ 2117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2209 w 23"/>
              <a:gd name="T45" fmla="*/ 13229 h 30"/>
              <a:gd name="T46" fmla="*/ 2761 w 23"/>
              <a:gd name="T47" fmla="*/ 14817 h 30"/>
              <a:gd name="T48" fmla="*/ 3865 w 23"/>
              <a:gd name="T49" fmla="*/ 15346 h 30"/>
              <a:gd name="T50" fmla="*/ 4970 w 23"/>
              <a:gd name="T51" fmla="*/ 15875 h 30"/>
              <a:gd name="T52" fmla="*/ 5522 w 23"/>
              <a:gd name="T53" fmla="*/ 15875 h 30"/>
              <a:gd name="T54" fmla="*/ 6626 w 23"/>
              <a:gd name="T55" fmla="*/ 15875 h 30"/>
              <a:gd name="T56" fmla="*/ 7730 w 23"/>
              <a:gd name="T57" fmla="*/ 15875 h 30"/>
              <a:gd name="T58" fmla="*/ 9387 w 23"/>
              <a:gd name="T59" fmla="*/ 15346 h 30"/>
              <a:gd name="T60" fmla="*/ 9939 w 23"/>
              <a:gd name="T61" fmla="*/ 14817 h 30"/>
              <a:gd name="T62" fmla="*/ 10491 w 23"/>
              <a:gd name="T63" fmla="*/ 13229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4"/>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4" y="3"/>
                </a:lnTo>
                <a:lnTo>
                  <a:pt x="4"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4" y="25"/>
                </a:lnTo>
                <a:lnTo>
                  <a:pt x="4" y="26"/>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5923" name="Line 530"/>
          <p:cNvSpPr>
            <a:spLocks noChangeShapeType="1"/>
          </p:cNvSpPr>
          <p:nvPr/>
        </p:nvSpPr>
        <p:spPr bwMode="auto">
          <a:xfrm>
            <a:off x="2401888" y="3375025"/>
            <a:ext cx="1587" cy="79375"/>
          </a:xfrm>
          <a:prstGeom prst="line">
            <a:avLst/>
          </a:prstGeom>
          <a:noFill/>
          <a:ln w="6350">
            <a:solidFill>
              <a:srgbClr val="000040"/>
            </a:solidFill>
            <a:round/>
            <a:headEnd/>
            <a:tailEnd/>
          </a:ln>
        </p:spPr>
        <p:txBody>
          <a:bodyPr/>
          <a:lstStyle/>
          <a:p>
            <a:endParaRPr lang="en-US"/>
          </a:p>
        </p:txBody>
      </p:sp>
      <p:sp>
        <p:nvSpPr>
          <p:cNvPr id="25924" name="Line 531"/>
          <p:cNvSpPr>
            <a:spLocks noChangeShapeType="1"/>
          </p:cNvSpPr>
          <p:nvPr/>
        </p:nvSpPr>
        <p:spPr bwMode="auto">
          <a:xfrm>
            <a:off x="2370138" y="3411538"/>
            <a:ext cx="61912" cy="1587"/>
          </a:xfrm>
          <a:prstGeom prst="line">
            <a:avLst/>
          </a:prstGeom>
          <a:noFill/>
          <a:ln w="6350">
            <a:solidFill>
              <a:srgbClr val="000040"/>
            </a:solidFill>
            <a:round/>
            <a:headEnd/>
            <a:tailEnd/>
          </a:ln>
        </p:spPr>
        <p:txBody>
          <a:bodyPr/>
          <a:lstStyle/>
          <a:p>
            <a:endParaRPr lang="en-US"/>
          </a:p>
        </p:txBody>
      </p:sp>
      <p:sp>
        <p:nvSpPr>
          <p:cNvPr id="25925" name="Freeform 532"/>
          <p:cNvSpPr>
            <a:spLocks/>
          </p:cNvSpPr>
          <p:nvPr/>
        </p:nvSpPr>
        <p:spPr bwMode="auto">
          <a:xfrm>
            <a:off x="468313" y="1630363"/>
            <a:ext cx="325437" cy="339725"/>
          </a:xfrm>
          <a:custGeom>
            <a:avLst/>
            <a:gdLst>
              <a:gd name="T0" fmla="*/ 29633 w 615"/>
              <a:gd name="T1" fmla="*/ 103027 h 643"/>
              <a:gd name="T2" fmla="*/ 0 w 615"/>
              <a:gd name="T3" fmla="*/ 103027 h 643"/>
              <a:gd name="T4" fmla="*/ 162454 w 615"/>
              <a:gd name="T5" fmla="*/ 0 h 643"/>
              <a:gd name="T6" fmla="*/ 325437 w 615"/>
              <a:gd name="T7" fmla="*/ 103027 h 643"/>
              <a:gd name="T8" fmla="*/ 310620 w 615"/>
              <a:gd name="T9" fmla="*/ 103027 h 643"/>
              <a:gd name="T10" fmla="*/ 295804 w 615"/>
              <a:gd name="T11" fmla="*/ 103027 h 643"/>
              <a:gd name="T12" fmla="*/ 295804 w 615"/>
              <a:gd name="T13" fmla="*/ 324403 h 643"/>
              <a:gd name="T14" fmla="*/ 29633 w 615"/>
              <a:gd name="T15" fmla="*/ 324403 h 643"/>
              <a:gd name="T16" fmla="*/ 29633 w 615"/>
              <a:gd name="T17" fmla="*/ 103027 h 643"/>
              <a:gd name="T18" fmla="*/ 295804 w 615"/>
              <a:gd name="T19" fmla="*/ 103027 h 643"/>
              <a:gd name="T20" fmla="*/ 310620 w 615"/>
              <a:gd name="T21" fmla="*/ 103027 h 643"/>
              <a:gd name="T22" fmla="*/ 310620 w 615"/>
              <a:gd name="T23" fmla="*/ 339725 h 643"/>
              <a:gd name="T24" fmla="*/ 29633 w 615"/>
              <a:gd name="T25" fmla="*/ 339725 h 643"/>
              <a:gd name="T26" fmla="*/ 29633 w 615"/>
              <a:gd name="T27" fmla="*/ 324403 h 643"/>
              <a:gd name="T28" fmla="*/ 29633 w 615"/>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926" name="Rectangle 533"/>
          <p:cNvSpPr>
            <a:spLocks noChangeArrowheads="1"/>
          </p:cNvSpPr>
          <p:nvPr/>
        </p:nvSpPr>
        <p:spPr bwMode="auto">
          <a:xfrm>
            <a:off x="498475" y="1733550"/>
            <a:ext cx="268288" cy="220663"/>
          </a:xfrm>
          <a:prstGeom prst="rect">
            <a:avLst/>
          </a:prstGeom>
          <a:solidFill>
            <a:srgbClr val="FFFF00"/>
          </a:solidFill>
          <a:ln w="0">
            <a:solidFill>
              <a:srgbClr val="000000"/>
            </a:solidFill>
            <a:miter lim="800000"/>
            <a:headEnd/>
            <a:tailEnd/>
          </a:ln>
        </p:spPr>
        <p:txBody>
          <a:bodyPr/>
          <a:lstStyle/>
          <a:p>
            <a:endParaRPr lang="ru-RU"/>
          </a:p>
        </p:txBody>
      </p:sp>
      <p:sp>
        <p:nvSpPr>
          <p:cNvPr id="25927" name="Rectangle 534"/>
          <p:cNvSpPr>
            <a:spLocks noChangeArrowheads="1"/>
          </p:cNvSpPr>
          <p:nvPr/>
        </p:nvSpPr>
        <p:spPr bwMode="auto">
          <a:xfrm>
            <a:off x="541338" y="1785938"/>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5928" name="Rectangle 535"/>
          <p:cNvSpPr>
            <a:spLocks noChangeArrowheads="1"/>
          </p:cNvSpPr>
          <p:nvPr/>
        </p:nvSpPr>
        <p:spPr bwMode="auto">
          <a:xfrm>
            <a:off x="676275" y="1781175"/>
            <a:ext cx="65088" cy="80963"/>
          </a:xfrm>
          <a:prstGeom prst="rect">
            <a:avLst/>
          </a:prstGeom>
          <a:solidFill>
            <a:srgbClr val="80FFFF"/>
          </a:solidFill>
          <a:ln w="0">
            <a:solidFill>
              <a:srgbClr val="000040"/>
            </a:solidFill>
            <a:miter lim="800000"/>
            <a:headEnd/>
            <a:tailEnd/>
          </a:ln>
        </p:spPr>
        <p:txBody>
          <a:bodyPr/>
          <a:lstStyle/>
          <a:p>
            <a:endParaRPr lang="ru-RU"/>
          </a:p>
        </p:txBody>
      </p:sp>
      <p:sp>
        <p:nvSpPr>
          <p:cNvPr id="25929" name="Freeform 536"/>
          <p:cNvSpPr>
            <a:spLocks/>
          </p:cNvSpPr>
          <p:nvPr/>
        </p:nvSpPr>
        <p:spPr bwMode="auto">
          <a:xfrm>
            <a:off x="609600" y="1863725"/>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117 h 30"/>
              <a:gd name="T10" fmla="*/ 9939 w 23"/>
              <a:gd name="T11" fmla="*/ 1058 h 30"/>
              <a:gd name="T12" fmla="*/ 9387 w 23"/>
              <a:gd name="T13" fmla="*/ 529 h 30"/>
              <a:gd name="T14" fmla="*/ 7730 w 23"/>
              <a:gd name="T15" fmla="*/ 0 h 30"/>
              <a:gd name="T16" fmla="*/ 6626 w 23"/>
              <a:gd name="T17" fmla="*/ 0 h 30"/>
              <a:gd name="T18" fmla="*/ 5522 w 23"/>
              <a:gd name="T19" fmla="*/ 0 h 30"/>
              <a:gd name="T20" fmla="*/ 4970 w 23"/>
              <a:gd name="T21" fmla="*/ 0 h 30"/>
              <a:gd name="T22" fmla="*/ 3865 w 23"/>
              <a:gd name="T23" fmla="*/ 529 h 30"/>
              <a:gd name="T24" fmla="*/ 2209 w 23"/>
              <a:gd name="T25" fmla="*/ 1058 h 30"/>
              <a:gd name="T26" fmla="*/ 1657 w 23"/>
              <a:gd name="T27" fmla="*/ 2117 h 30"/>
              <a:gd name="T28" fmla="*/ 552 w 23"/>
              <a:gd name="T29" fmla="*/ 3704 h 30"/>
              <a:gd name="T30" fmla="*/ 552 w 23"/>
              <a:gd name="T31" fmla="*/ 4763 h 30"/>
              <a:gd name="T32" fmla="*/ 0 w 23"/>
              <a:gd name="T33" fmla="*/ 5821 h 30"/>
              <a:gd name="T34" fmla="*/ 0 w 23"/>
              <a:gd name="T35" fmla="*/ 6879 h 30"/>
              <a:gd name="T36" fmla="*/ 0 w 23"/>
              <a:gd name="T37" fmla="*/ 8467 h 30"/>
              <a:gd name="T38" fmla="*/ 0 w 23"/>
              <a:gd name="T39" fmla="*/ 10054 h 30"/>
              <a:gd name="T40" fmla="*/ 552 w 23"/>
              <a:gd name="T41" fmla="*/ 11642 h 30"/>
              <a:gd name="T42" fmla="*/ 552 w 23"/>
              <a:gd name="T43" fmla="*/ 12700 h 30"/>
              <a:gd name="T44" fmla="*/ 1657 w 23"/>
              <a:gd name="T45" fmla="*/ 13229 h 30"/>
              <a:gd name="T46" fmla="*/ 2209 w 23"/>
              <a:gd name="T47" fmla="*/ 14288 h 30"/>
              <a:gd name="T48" fmla="*/ 3865 w 23"/>
              <a:gd name="T49" fmla="*/ 14817 h 30"/>
              <a:gd name="T50" fmla="*/ 4970 w 23"/>
              <a:gd name="T51" fmla="*/ 15875 h 30"/>
              <a:gd name="T52" fmla="*/ 5522 w 23"/>
              <a:gd name="T53" fmla="*/ 15875 h 30"/>
              <a:gd name="T54" fmla="*/ 6626 w 23"/>
              <a:gd name="T55" fmla="*/ 15875 h 30"/>
              <a:gd name="T56" fmla="*/ 7730 w 23"/>
              <a:gd name="T57" fmla="*/ 15875 h 30"/>
              <a:gd name="T58" fmla="*/ 9387 w 23"/>
              <a:gd name="T59" fmla="*/ 14817 h 30"/>
              <a:gd name="T60" fmla="*/ 9939 w 23"/>
              <a:gd name="T61" fmla="*/ 14288 h 30"/>
              <a:gd name="T62" fmla="*/ 10491 w 23"/>
              <a:gd name="T63" fmla="*/ 13229 h 30"/>
              <a:gd name="T64" fmla="*/ 11596 w 23"/>
              <a:gd name="T65" fmla="*/ 12700 h 30"/>
              <a:gd name="T66" fmla="*/ 11596 w 23"/>
              <a:gd name="T67" fmla="*/ 11642 h 30"/>
              <a:gd name="T68" fmla="*/ 12700 w 23"/>
              <a:gd name="T69" fmla="*/ 10054 h 30"/>
              <a:gd name="T70" fmla="*/ 12700 w 23"/>
              <a:gd name="T71" fmla="*/ 846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3" y="25"/>
                </a:lnTo>
                <a:lnTo>
                  <a:pt x="3" y="26"/>
                </a:lnTo>
                <a:lnTo>
                  <a:pt x="4" y="27"/>
                </a:lnTo>
                <a:lnTo>
                  <a:pt x="6" y="28"/>
                </a:lnTo>
                <a:lnTo>
                  <a:pt x="7" y="28"/>
                </a:lnTo>
                <a:lnTo>
                  <a:pt x="8" y="30"/>
                </a:lnTo>
                <a:lnTo>
                  <a:pt x="9" y="30"/>
                </a:lnTo>
                <a:lnTo>
                  <a:pt x="10" y="30"/>
                </a:lnTo>
                <a:lnTo>
                  <a:pt x="11" y="30"/>
                </a:lnTo>
                <a:lnTo>
                  <a:pt x="12" y="30"/>
                </a:lnTo>
                <a:lnTo>
                  <a:pt x="13" y="30"/>
                </a:lnTo>
                <a:lnTo>
                  <a:pt x="14" y="30"/>
                </a:lnTo>
                <a:lnTo>
                  <a:pt x="15" y="30"/>
                </a:lnTo>
                <a:lnTo>
                  <a:pt x="17" y="28"/>
                </a:lnTo>
                <a:lnTo>
                  <a:pt x="18" y="27"/>
                </a:lnTo>
                <a:lnTo>
                  <a:pt x="19" y="26"/>
                </a:lnTo>
                <a:lnTo>
                  <a:pt x="19"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930" name="Line 537"/>
          <p:cNvSpPr>
            <a:spLocks noChangeShapeType="1"/>
          </p:cNvSpPr>
          <p:nvPr/>
        </p:nvSpPr>
        <p:spPr bwMode="auto">
          <a:xfrm>
            <a:off x="708025" y="1782763"/>
            <a:ext cx="1588" cy="79375"/>
          </a:xfrm>
          <a:prstGeom prst="line">
            <a:avLst/>
          </a:prstGeom>
          <a:noFill/>
          <a:ln w="6350">
            <a:solidFill>
              <a:srgbClr val="000040"/>
            </a:solidFill>
            <a:round/>
            <a:headEnd/>
            <a:tailEnd/>
          </a:ln>
        </p:spPr>
        <p:txBody>
          <a:bodyPr/>
          <a:lstStyle/>
          <a:p>
            <a:endParaRPr lang="en-US"/>
          </a:p>
        </p:txBody>
      </p:sp>
      <p:sp>
        <p:nvSpPr>
          <p:cNvPr id="25931" name="Line 538"/>
          <p:cNvSpPr>
            <a:spLocks noChangeShapeType="1"/>
          </p:cNvSpPr>
          <p:nvPr/>
        </p:nvSpPr>
        <p:spPr bwMode="auto">
          <a:xfrm>
            <a:off x="676275" y="1820863"/>
            <a:ext cx="63500" cy="1587"/>
          </a:xfrm>
          <a:prstGeom prst="line">
            <a:avLst/>
          </a:prstGeom>
          <a:noFill/>
          <a:ln w="6350">
            <a:solidFill>
              <a:srgbClr val="000040"/>
            </a:solidFill>
            <a:round/>
            <a:headEnd/>
            <a:tailEnd/>
          </a:ln>
        </p:spPr>
        <p:txBody>
          <a:bodyPr/>
          <a:lstStyle/>
          <a:p>
            <a:endParaRPr lang="en-US"/>
          </a:p>
        </p:txBody>
      </p:sp>
      <p:sp>
        <p:nvSpPr>
          <p:cNvPr id="25932" name="Freeform 539"/>
          <p:cNvSpPr>
            <a:spLocks/>
          </p:cNvSpPr>
          <p:nvPr/>
        </p:nvSpPr>
        <p:spPr bwMode="auto">
          <a:xfrm>
            <a:off x="1225550" y="3297238"/>
            <a:ext cx="325438" cy="341312"/>
          </a:xfrm>
          <a:custGeom>
            <a:avLst/>
            <a:gdLst>
              <a:gd name="T0" fmla="*/ 29682 w 614"/>
              <a:gd name="T1" fmla="*/ 103508 h 643"/>
              <a:gd name="T2" fmla="*/ 0 w 614"/>
              <a:gd name="T3" fmla="*/ 103508 h 643"/>
              <a:gd name="T4" fmla="*/ 162719 w 614"/>
              <a:gd name="T5" fmla="*/ 0 h 643"/>
              <a:gd name="T6" fmla="*/ 325438 w 614"/>
              <a:gd name="T7" fmla="*/ 103508 h 643"/>
              <a:gd name="T8" fmla="*/ 311127 w 614"/>
              <a:gd name="T9" fmla="*/ 103508 h 643"/>
              <a:gd name="T10" fmla="*/ 295756 w 614"/>
              <a:gd name="T11" fmla="*/ 103508 h 643"/>
              <a:gd name="T12" fmla="*/ 295756 w 614"/>
              <a:gd name="T13" fmla="*/ 325918 h 643"/>
              <a:gd name="T14" fmla="*/ 29682 w 614"/>
              <a:gd name="T15" fmla="*/ 325918 h 643"/>
              <a:gd name="T16" fmla="*/ 29682 w 614"/>
              <a:gd name="T17" fmla="*/ 103508 h 643"/>
              <a:gd name="T18" fmla="*/ 295756 w 614"/>
              <a:gd name="T19" fmla="*/ 103508 h 643"/>
              <a:gd name="T20" fmla="*/ 311127 w 614"/>
              <a:gd name="T21" fmla="*/ 103508 h 643"/>
              <a:gd name="T22" fmla="*/ 311127 w 614"/>
              <a:gd name="T23" fmla="*/ 341312 h 643"/>
              <a:gd name="T24" fmla="*/ 29682 w 614"/>
              <a:gd name="T25" fmla="*/ 341312 h 643"/>
              <a:gd name="T26" fmla="*/ 29682 w 614"/>
              <a:gd name="T27" fmla="*/ 325918 h 643"/>
              <a:gd name="T28" fmla="*/ 29682 w 614"/>
              <a:gd name="T29" fmla="*/ 103508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933" name="Rectangle 540"/>
          <p:cNvSpPr>
            <a:spLocks noChangeArrowheads="1"/>
          </p:cNvSpPr>
          <p:nvPr/>
        </p:nvSpPr>
        <p:spPr bwMode="auto">
          <a:xfrm>
            <a:off x="1255713" y="3400425"/>
            <a:ext cx="269875" cy="222250"/>
          </a:xfrm>
          <a:prstGeom prst="rect">
            <a:avLst/>
          </a:prstGeom>
          <a:solidFill>
            <a:srgbClr val="FFFF00"/>
          </a:solidFill>
          <a:ln w="0">
            <a:solidFill>
              <a:srgbClr val="000000"/>
            </a:solidFill>
            <a:miter lim="800000"/>
            <a:headEnd/>
            <a:tailEnd/>
          </a:ln>
        </p:spPr>
        <p:txBody>
          <a:bodyPr/>
          <a:lstStyle/>
          <a:p>
            <a:endParaRPr lang="ru-RU"/>
          </a:p>
        </p:txBody>
      </p:sp>
      <p:sp>
        <p:nvSpPr>
          <p:cNvPr id="25934" name="Rectangle 541"/>
          <p:cNvSpPr>
            <a:spLocks noChangeArrowheads="1"/>
          </p:cNvSpPr>
          <p:nvPr/>
        </p:nvSpPr>
        <p:spPr bwMode="auto">
          <a:xfrm>
            <a:off x="1298575" y="3454400"/>
            <a:ext cx="95250" cy="166688"/>
          </a:xfrm>
          <a:prstGeom prst="rect">
            <a:avLst/>
          </a:prstGeom>
          <a:solidFill>
            <a:srgbClr val="800000"/>
          </a:solidFill>
          <a:ln w="0">
            <a:solidFill>
              <a:srgbClr val="000040"/>
            </a:solidFill>
            <a:miter lim="800000"/>
            <a:headEnd/>
            <a:tailEnd/>
          </a:ln>
        </p:spPr>
        <p:txBody>
          <a:bodyPr/>
          <a:lstStyle/>
          <a:p>
            <a:endParaRPr lang="ru-RU"/>
          </a:p>
        </p:txBody>
      </p:sp>
      <p:sp>
        <p:nvSpPr>
          <p:cNvPr id="25935" name="Rectangle 542"/>
          <p:cNvSpPr>
            <a:spLocks noChangeArrowheads="1"/>
          </p:cNvSpPr>
          <p:nvPr/>
        </p:nvSpPr>
        <p:spPr bwMode="auto">
          <a:xfrm>
            <a:off x="1435100" y="3449638"/>
            <a:ext cx="63500" cy="80962"/>
          </a:xfrm>
          <a:prstGeom prst="rect">
            <a:avLst/>
          </a:prstGeom>
          <a:solidFill>
            <a:srgbClr val="80FFFF"/>
          </a:solidFill>
          <a:ln w="0">
            <a:solidFill>
              <a:srgbClr val="000040"/>
            </a:solidFill>
            <a:miter lim="800000"/>
            <a:headEnd/>
            <a:tailEnd/>
          </a:ln>
        </p:spPr>
        <p:txBody>
          <a:bodyPr/>
          <a:lstStyle/>
          <a:p>
            <a:endParaRPr lang="ru-RU"/>
          </a:p>
        </p:txBody>
      </p:sp>
      <p:sp>
        <p:nvSpPr>
          <p:cNvPr id="25936" name="Freeform 543"/>
          <p:cNvSpPr>
            <a:spLocks/>
          </p:cNvSpPr>
          <p:nvPr/>
        </p:nvSpPr>
        <p:spPr bwMode="auto">
          <a:xfrm>
            <a:off x="1368425" y="3530600"/>
            <a:ext cx="12700" cy="15875"/>
          </a:xfrm>
          <a:custGeom>
            <a:avLst/>
            <a:gdLst>
              <a:gd name="T0" fmla="*/ 12700 w 23"/>
              <a:gd name="T1" fmla="*/ 7116 h 29"/>
              <a:gd name="T2" fmla="*/ 12700 w 23"/>
              <a:gd name="T3" fmla="*/ 6022 h 29"/>
              <a:gd name="T4" fmla="*/ 11596 w 23"/>
              <a:gd name="T5" fmla="*/ 4927 h 29"/>
              <a:gd name="T6" fmla="*/ 11596 w 23"/>
              <a:gd name="T7" fmla="*/ 3284 h 29"/>
              <a:gd name="T8" fmla="*/ 9939 w 23"/>
              <a:gd name="T9" fmla="*/ 2190 h 29"/>
              <a:gd name="T10" fmla="*/ 9387 w 23"/>
              <a:gd name="T11" fmla="*/ 1095 h 29"/>
              <a:gd name="T12" fmla="*/ 8835 w 23"/>
              <a:gd name="T13" fmla="*/ 547 h 29"/>
              <a:gd name="T14" fmla="*/ 7730 w 23"/>
              <a:gd name="T15" fmla="*/ 0 h 29"/>
              <a:gd name="T16" fmla="*/ 6626 w 23"/>
              <a:gd name="T17" fmla="*/ 0 h 29"/>
              <a:gd name="T18" fmla="*/ 5522 w 23"/>
              <a:gd name="T19" fmla="*/ 0 h 29"/>
              <a:gd name="T20" fmla="*/ 4970 w 23"/>
              <a:gd name="T21" fmla="*/ 0 h 29"/>
              <a:gd name="T22" fmla="*/ 3313 w 23"/>
              <a:gd name="T23" fmla="*/ 547 h 29"/>
              <a:gd name="T24" fmla="*/ 2209 w 23"/>
              <a:gd name="T25" fmla="*/ 1095 h 29"/>
              <a:gd name="T26" fmla="*/ 1657 w 23"/>
              <a:gd name="T27" fmla="*/ 2190 h 29"/>
              <a:gd name="T28" fmla="*/ 552 w 23"/>
              <a:gd name="T29" fmla="*/ 3284 h 29"/>
              <a:gd name="T30" fmla="*/ 552 w 23"/>
              <a:gd name="T31" fmla="*/ 4927 h 29"/>
              <a:gd name="T32" fmla="*/ 0 w 23"/>
              <a:gd name="T33" fmla="*/ 6022 h 29"/>
              <a:gd name="T34" fmla="*/ 0 w 23"/>
              <a:gd name="T35" fmla="*/ 7116 h 29"/>
              <a:gd name="T36" fmla="*/ 0 w 23"/>
              <a:gd name="T37" fmla="*/ 8759 h 29"/>
              <a:gd name="T38" fmla="*/ 0 w 23"/>
              <a:gd name="T39" fmla="*/ 10401 h 29"/>
              <a:gd name="T40" fmla="*/ 552 w 23"/>
              <a:gd name="T41" fmla="*/ 12043 h 29"/>
              <a:gd name="T42" fmla="*/ 552 w 23"/>
              <a:gd name="T43" fmla="*/ 13138 h 29"/>
              <a:gd name="T44" fmla="*/ 1657 w 23"/>
              <a:gd name="T45" fmla="*/ 13685 h 29"/>
              <a:gd name="T46" fmla="*/ 2209 w 23"/>
              <a:gd name="T47" fmla="*/ 14780 h 29"/>
              <a:gd name="T48" fmla="*/ 3313 w 23"/>
              <a:gd name="T49" fmla="*/ 15328 h 29"/>
              <a:gd name="T50" fmla="*/ 4970 w 23"/>
              <a:gd name="T51" fmla="*/ 15875 h 29"/>
              <a:gd name="T52" fmla="*/ 5522 w 23"/>
              <a:gd name="T53" fmla="*/ 15875 h 29"/>
              <a:gd name="T54" fmla="*/ 6626 w 23"/>
              <a:gd name="T55" fmla="*/ 15875 h 29"/>
              <a:gd name="T56" fmla="*/ 7730 w 23"/>
              <a:gd name="T57" fmla="*/ 15875 h 29"/>
              <a:gd name="T58" fmla="*/ 8835 w 23"/>
              <a:gd name="T59" fmla="*/ 15328 h 29"/>
              <a:gd name="T60" fmla="*/ 9387 w 23"/>
              <a:gd name="T61" fmla="*/ 14780 h 29"/>
              <a:gd name="T62" fmla="*/ 9939 w 23"/>
              <a:gd name="T63" fmla="*/ 13685 h 29"/>
              <a:gd name="T64" fmla="*/ 11596 w 23"/>
              <a:gd name="T65" fmla="*/ 13138 h 29"/>
              <a:gd name="T66" fmla="*/ 11596 w 23"/>
              <a:gd name="T67" fmla="*/ 12043 h 29"/>
              <a:gd name="T68" fmla="*/ 12700 w 23"/>
              <a:gd name="T69" fmla="*/ 10401 h 29"/>
              <a:gd name="T70" fmla="*/ 12700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8"/>
                </a:lnTo>
                <a:lnTo>
                  <a:pt x="21" y="6"/>
                </a:lnTo>
                <a:lnTo>
                  <a:pt x="20" y="5"/>
                </a:lnTo>
                <a:lnTo>
                  <a:pt x="18" y="4"/>
                </a:lnTo>
                <a:lnTo>
                  <a:pt x="18" y="3"/>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3"/>
                </a:lnTo>
                <a:lnTo>
                  <a:pt x="3" y="4"/>
                </a:lnTo>
                <a:lnTo>
                  <a:pt x="2" y="5"/>
                </a:lnTo>
                <a:lnTo>
                  <a:pt x="1" y="6"/>
                </a:lnTo>
                <a:lnTo>
                  <a:pt x="1" y="8"/>
                </a:lnTo>
                <a:lnTo>
                  <a:pt x="1" y="9"/>
                </a:lnTo>
                <a:lnTo>
                  <a:pt x="0" y="10"/>
                </a:lnTo>
                <a:lnTo>
                  <a:pt x="0" y="11"/>
                </a:lnTo>
                <a:lnTo>
                  <a:pt x="0" y="12"/>
                </a:lnTo>
                <a:lnTo>
                  <a:pt x="0" y="13"/>
                </a:lnTo>
                <a:lnTo>
                  <a:pt x="0" y="14"/>
                </a:lnTo>
                <a:lnTo>
                  <a:pt x="0" y="16"/>
                </a:lnTo>
                <a:lnTo>
                  <a:pt x="0" y="17"/>
                </a:lnTo>
                <a:lnTo>
                  <a:pt x="0" y="19"/>
                </a:lnTo>
                <a:lnTo>
                  <a:pt x="0" y="20"/>
                </a:lnTo>
                <a:lnTo>
                  <a:pt x="1" y="22"/>
                </a:lnTo>
                <a:lnTo>
                  <a:pt x="1" y="23"/>
                </a:lnTo>
                <a:lnTo>
                  <a:pt x="1" y="24"/>
                </a:lnTo>
                <a:lnTo>
                  <a:pt x="2" y="24"/>
                </a:lnTo>
                <a:lnTo>
                  <a:pt x="3" y="25"/>
                </a:lnTo>
                <a:lnTo>
                  <a:pt x="3" y="26"/>
                </a:lnTo>
                <a:lnTo>
                  <a:pt x="4" y="27"/>
                </a:lnTo>
                <a:lnTo>
                  <a:pt x="5" y="28"/>
                </a:lnTo>
                <a:lnTo>
                  <a:pt x="6" y="28"/>
                </a:lnTo>
                <a:lnTo>
                  <a:pt x="8" y="29"/>
                </a:lnTo>
                <a:lnTo>
                  <a:pt x="9" y="29"/>
                </a:lnTo>
                <a:lnTo>
                  <a:pt x="10" y="29"/>
                </a:lnTo>
                <a:lnTo>
                  <a:pt x="11" y="29"/>
                </a:lnTo>
                <a:lnTo>
                  <a:pt x="12" y="29"/>
                </a:lnTo>
                <a:lnTo>
                  <a:pt x="13" y="29"/>
                </a:lnTo>
                <a:lnTo>
                  <a:pt x="14" y="29"/>
                </a:lnTo>
                <a:lnTo>
                  <a:pt x="15" y="29"/>
                </a:lnTo>
                <a:lnTo>
                  <a:pt x="16" y="28"/>
                </a:lnTo>
                <a:lnTo>
                  <a:pt x="17" y="27"/>
                </a:lnTo>
                <a:lnTo>
                  <a:pt x="18" y="26"/>
                </a:lnTo>
                <a:lnTo>
                  <a:pt x="18" y="25"/>
                </a:lnTo>
                <a:lnTo>
                  <a:pt x="20" y="24"/>
                </a:lnTo>
                <a:lnTo>
                  <a:pt x="21" y="24"/>
                </a:lnTo>
                <a:lnTo>
                  <a:pt x="21" y="23"/>
                </a:lnTo>
                <a:lnTo>
                  <a:pt x="21" y="22"/>
                </a:lnTo>
                <a:lnTo>
                  <a:pt x="22" y="20"/>
                </a:lnTo>
                <a:lnTo>
                  <a:pt x="23" y="19"/>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937" name="Line 544"/>
          <p:cNvSpPr>
            <a:spLocks noChangeShapeType="1"/>
          </p:cNvSpPr>
          <p:nvPr/>
        </p:nvSpPr>
        <p:spPr bwMode="auto">
          <a:xfrm>
            <a:off x="1465263" y="3449638"/>
            <a:ext cx="1587" cy="80962"/>
          </a:xfrm>
          <a:prstGeom prst="line">
            <a:avLst/>
          </a:prstGeom>
          <a:noFill/>
          <a:ln w="6350">
            <a:solidFill>
              <a:srgbClr val="000040"/>
            </a:solidFill>
            <a:round/>
            <a:headEnd/>
            <a:tailEnd/>
          </a:ln>
        </p:spPr>
        <p:txBody>
          <a:bodyPr/>
          <a:lstStyle/>
          <a:p>
            <a:endParaRPr lang="en-US"/>
          </a:p>
        </p:txBody>
      </p:sp>
      <p:sp>
        <p:nvSpPr>
          <p:cNvPr id="25938" name="Line 545"/>
          <p:cNvSpPr>
            <a:spLocks noChangeShapeType="1"/>
          </p:cNvSpPr>
          <p:nvPr/>
        </p:nvSpPr>
        <p:spPr bwMode="auto">
          <a:xfrm>
            <a:off x="1435100" y="3487738"/>
            <a:ext cx="61913" cy="1587"/>
          </a:xfrm>
          <a:prstGeom prst="line">
            <a:avLst/>
          </a:prstGeom>
          <a:noFill/>
          <a:ln w="6350">
            <a:solidFill>
              <a:srgbClr val="000040"/>
            </a:solidFill>
            <a:round/>
            <a:headEnd/>
            <a:tailEnd/>
          </a:ln>
        </p:spPr>
        <p:txBody>
          <a:bodyPr/>
          <a:lstStyle/>
          <a:p>
            <a:endParaRPr lang="en-US"/>
          </a:p>
        </p:txBody>
      </p:sp>
      <p:sp>
        <p:nvSpPr>
          <p:cNvPr id="25939" name="Freeform 546"/>
          <p:cNvSpPr>
            <a:spLocks/>
          </p:cNvSpPr>
          <p:nvPr/>
        </p:nvSpPr>
        <p:spPr bwMode="auto">
          <a:xfrm>
            <a:off x="6924675" y="3676650"/>
            <a:ext cx="325438" cy="339725"/>
          </a:xfrm>
          <a:custGeom>
            <a:avLst/>
            <a:gdLst>
              <a:gd name="T0" fmla="*/ 29682 w 614"/>
              <a:gd name="T1" fmla="*/ 103555 h 643"/>
              <a:gd name="T2" fmla="*/ 0 w 614"/>
              <a:gd name="T3" fmla="*/ 103555 h 643"/>
              <a:gd name="T4" fmla="*/ 162719 w 614"/>
              <a:gd name="T5" fmla="*/ 0 h 643"/>
              <a:gd name="T6" fmla="*/ 325438 w 614"/>
              <a:gd name="T7" fmla="*/ 103555 h 643"/>
              <a:gd name="T8" fmla="*/ 311127 w 614"/>
              <a:gd name="T9" fmla="*/ 103555 h 643"/>
              <a:gd name="T10" fmla="*/ 295756 w 614"/>
              <a:gd name="T11" fmla="*/ 103555 h 643"/>
              <a:gd name="T12" fmla="*/ 295756 w 614"/>
              <a:gd name="T13" fmla="*/ 324931 h 643"/>
              <a:gd name="T14" fmla="*/ 29682 w 614"/>
              <a:gd name="T15" fmla="*/ 324931 h 643"/>
              <a:gd name="T16" fmla="*/ 29682 w 614"/>
              <a:gd name="T17" fmla="*/ 103555 h 643"/>
              <a:gd name="T18" fmla="*/ 295756 w 614"/>
              <a:gd name="T19" fmla="*/ 103555 h 643"/>
              <a:gd name="T20" fmla="*/ 311127 w 614"/>
              <a:gd name="T21" fmla="*/ 103555 h 643"/>
              <a:gd name="T22" fmla="*/ 311127 w 614"/>
              <a:gd name="T23" fmla="*/ 339725 h 643"/>
              <a:gd name="T24" fmla="*/ 29682 w 614"/>
              <a:gd name="T25" fmla="*/ 339725 h 643"/>
              <a:gd name="T26" fmla="*/ 29682 w 614"/>
              <a:gd name="T27" fmla="*/ 324931 h 643"/>
              <a:gd name="T28" fmla="*/ 29682 w 614"/>
              <a:gd name="T29" fmla="*/ 10355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940" name="Rectangle 547"/>
          <p:cNvSpPr>
            <a:spLocks noChangeArrowheads="1"/>
          </p:cNvSpPr>
          <p:nvPr/>
        </p:nvSpPr>
        <p:spPr bwMode="auto">
          <a:xfrm>
            <a:off x="6954838" y="3779838"/>
            <a:ext cx="269875" cy="222250"/>
          </a:xfrm>
          <a:prstGeom prst="rect">
            <a:avLst/>
          </a:prstGeom>
          <a:solidFill>
            <a:srgbClr val="FFFF00"/>
          </a:solidFill>
          <a:ln w="0">
            <a:solidFill>
              <a:srgbClr val="000000"/>
            </a:solidFill>
            <a:miter lim="800000"/>
            <a:headEnd/>
            <a:tailEnd/>
          </a:ln>
        </p:spPr>
        <p:txBody>
          <a:bodyPr/>
          <a:lstStyle/>
          <a:p>
            <a:endParaRPr lang="ru-RU"/>
          </a:p>
        </p:txBody>
      </p:sp>
      <p:sp>
        <p:nvSpPr>
          <p:cNvPr id="25941" name="Rectangle 548"/>
          <p:cNvSpPr>
            <a:spLocks noChangeArrowheads="1"/>
          </p:cNvSpPr>
          <p:nvPr/>
        </p:nvSpPr>
        <p:spPr bwMode="auto">
          <a:xfrm>
            <a:off x="6997700" y="3833813"/>
            <a:ext cx="95250" cy="166687"/>
          </a:xfrm>
          <a:prstGeom prst="rect">
            <a:avLst/>
          </a:prstGeom>
          <a:solidFill>
            <a:srgbClr val="800000"/>
          </a:solidFill>
          <a:ln w="0">
            <a:solidFill>
              <a:srgbClr val="000040"/>
            </a:solidFill>
            <a:miter lim="800000"/>
            <a:headEnd/>
            <a:tailEnd/>
          </a:ln>
        </p:spPr>
        <p:txBody>
          <a:bodyPr/>
          <a:lstStyle/>
          <a:p>
            <a:endParaRPr lang="ru-RU"/>
          </a:p>
        </p:txBody>
      </p:sp>
      <p:sp>
        <p:nvSpPr>
          <p:cNvPr id="25942" name="Rectangle 549"/>
          <p:cNvSpPr>
            <a:spLocks noChangeArrowheads="1"/>
          </p:cNvSpPr>
          <p:nvPr/>
        </p:nvSpPr>
        <p:spPr bwMode="auto">
          <a:xfrm>
            <a:off x="7134225" y="3829050"/>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5943" name="Freeform 550"/>
          <p:cNvSpPr>
            <a:spLocks/>
          </p:cNvSpPr>
          <p:nvPr/>
        </p:nvSpPr>
        <p:spPr bwMode="auto">
          <a:xfrm>
            <a:off x="7067550" y="3910013"/>
            <a:ext cx="12700" cy="15875"/>
          </a:xfrm>
          <a:custGeom>
            <a:avLst/>
            <a:gdLst>
              <a:gd name="T0" fmla="*/ 12700 w 23"/>
              <a:gd name="T1" fmla="*/ 7408 h 30"/>
              <a:gd name="T2" fmla="*/ 12700 w 23"/>
              <a:gd name="T3" fmla="*/ 5821 h 30"/>
              <a:gd name="T4" fmla="*/ 11596 w 23"/>
              <a:gd name="T5" fmla="*/ 4763 h 30"/>
              <a:gd name="T6" fmla="*/ 11596 w 23"/>
              <a:gd name="T7" fmla="*/ 3704 h 30"/>
              <a:gd name="T8" fmla="*/ 9939 w 23"/>
              <a:gd name="T9" fmla="*/ 2646 h 30"/>
              <a:gd name="T10" fmla="*/ 9387 w 23"/>
              <a:gd name="T11" fmla="*/ 1588 h 30"/>
              <a:gd name="T12" fmla="*/ 8835 w 23"/>
              <a:gd name="T13" fmla="*/ 1058 h 30"/>
              <a:gd name="T14" fmla="*/ 7730 w 23"/>
              <a:gd name="T15" fmla="*/ 0 h 30"/>
              <a:gd name="T16" fmla="*/ 6626 w 23"/>
              <a:gd name="T17" fmla="*/ 0 h 30"/>
              <a:gd name="T18" fmla="*/ 5522 w 23"/>
              <a:gd name="T19" fmla="*/ 0 h 30"/>
              <a:gd name="T20" fmla="*/ 4970 w 23"/>
              <a:gd name="T21" fmla="*/ 0 h 30"/>
              <a:gd name="T22" fmla="*/ 3313 w 23"/>
              <a:gd name="T23" fmla="*/ 1058 h 30"/>
              <a:gd name="T24" fmla="*/ 2209 w 23"/>
              <a:gd name="T25" fmla="*/ 1588 h 30"/>
              <a:gd name="T26" fmla="*/ 1657 w 23"/>
              <a:gd name="T27" fmla="*/ 2646 h 30"/>
              <a:gd name="T28" fmla="*/ 552 w 23"/>
              <a:gd name="T29" fmla="*/ 3704 h 30"/>
              <a:gd name="T30" fmla="*/ 552 w 23"/>
              <a:gd name="T31" fmla="*/ 4763 h 30"/>
              <a:gd name="T32" fmla="*/ 0 w 23"/>
              <a:gd name="T33" fmla="*/ 5821 h 30"/>
              <a:gd name="T34" fmla="*/ 0 w 23"/>
              <a:gd name="T35" fmla="*/ 7408 h 30"/>
              <a:gd name="T36" fmla="*/ 0 w 23"/>
              <a:gd name="T37" fmla="*/ 8996 h 30"/>
              <a:gd name="T38" fmla="*/ 0 w 23"/>
              <a:gd name="T39" fmla="*/ 10054 h 30"/>
              <a:gd name="T40" fmla="*/ 552 w 23"/>
              <a:gd name="T41" fmla="*/ 11642 h 30"/>
              <a:gd name="T42" fmla="*/ 552 w 23"/>
              <a:gd name="T43" fmla="*/ 13229 h 30"/>
              <a:gd name="T44" fmla="*/ 1657 w 23"/>
              <a:gd name="T45" fmla="*/ 13758 h 30"/>
              <a:gd name="T46" fmla="*/ 2209 w 23"/>
              <a:gd name="T47" fmla="*/ 14817 h 30"/>
              <a:gd name="T48" fmla="*/ 3313 w 23"/>
              <a:gd name="T49" fmla="*/ 15346 h 30"/>
              <a:gd name="T50" fmla="*/ 4970 w 23"/>
              <a:gd name="T51" fmla="*/ 15875 h 30"/>
              <a:gd name="T52" fmla="*/ 5522 w 23"/>
              <a:gd name="T53" fmla="*/ 15875 h 30"/>
              <a:gd name="T54" fmla="*/ 6626 w 23"/>
              <a:gd name="T55" fmla="*/ 15875 h 30"/>
              <a:gd name="T56" fmla="*/ 7730 w 23"/>
              <a:gd name="T57" fmla="*/ 15875 h 30"/>
              <a:gd name="T58" fmla="*/ 8835 w 23"/>
              <a:gd name="T59" fmla="*/ 15346 h 30"/>
              <a:gd name="T60" fmla="*/ 9387 w 23"/>
              <a:gd name="T61" fmla="*/ 14817 h 30"/>
              <a:gd name="T62" fmla="*/ 9939 w 23"/>
              <a:gd name="T63" fmla="*/ 13758 h 30"/>
              <a:gd name="T64" fmla="*/ 11596 w 23"/>
              <a:gd name="T65" fmla="*/ 13229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8" y="5"/>
                </a:lnTo>
                <a:lnTo>
                  <a:pt x="18" y="4"/>
                </a:lnTo>
                <a:lnTo>
                  <a:pt x="17" y="3"/>
                </a:lnTo>
                <a:lnTo>
                  <a:pt x="16" y="2"/>
                </a:lnTo>
                <a:lnTo>
                  <a:pt x="15" y="0"/>
                </a:lnTo>
                <a:lnTo>
                  <a:pt x="14" y="0"/>
                </a:lnTo>
                <a:lnTo>
                  <a:pt x="13" y="0"/>
                </a:lnTo>
                <a:lnTo>
                  <a:pt x="12" y="0"/>
                </a:lnTo>
                <a:lnTo>
                  <a:pt x="11" y="0"/>
                </a:lnTo>
                <a:lnTo>
                  <a:pt x="10" y="0"/>
                </a:lnTo>
                <a:lnTo>
                  <a:pt x="9" y="0"/>
                </a:lnTo>
                <a:lnTo>
                  <a:pt x="7" y="0"/>
                </a:lnTo>
                <a:lnTo>
                  <a:pt x="6" y="2"/>
                </a:lnTo>
                <a:lnTo>
                  <a:pt x="5"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5" y="29"/>
                </a:lnTo>
                <a:lnTo>
                  <a:pt x="6" y="29"/>
                </a:lnTo>
                <a:lnTo>
                  <a:pt x="7" y="30"/>
                </a:lnTo>
                <a:lnTo>
                  <a:pt x="9" y="30"/>
                </a:lnTo>
                <a:lnTo>
                  <a:pt x="10" y="30"/>
                </a:lnTo>
                <a:lnTo>
                  <a:pt x="11" y="30"/>
                </a:lnTo>
                <a:lnTo>
                  <a:pt x="12" y="30"/>
                </a:lnTo>
                <a:lnTo>
                  <a:pt x="13" y="30"/>
                </a:lnTo>
                <a:lnTo>
                  <a:pt x="14" y="30"/>
                </a:lnTo>
                <a:lnTo>
                  <a:pt x="15" y="30"/>
                </a:lnTo>
                <a:lnTo>
                  <a:pt x="16" y="29"/>
                </a:lnTo>
                <a:lnTo>
                  <a:pt x="17" y="28"/>
                </a:lnTo>
                <a:lnTo>
                  <a:pt x="18" y="27"/>
                </a:lnTo>
                <a:lnTo>
                  <a:pt x="18" y="26"/>
                </a:lnTo>
                <a:lnTo>
                  <a:pt x="20" y="25"/>
                </a:lnTo>
                <a:lnTo>
                  <a:pt x="21" y="25"/>
                </a:lnTo>
                <a:lnTo>
                  <a:pt x="21" y="24"/>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5944" name="Line 551"/>
          <p:cNvSpPr>
            <a:spLocks noChangeShapeType="1"/>
          </p:cNvSpPr>
          <p:nvPr/>
        </p:nvSpPr>
        <p:spPr bwMode="auto">
          <a:xfrm>
            <a:off x="7164388" y="3829050"/>
            <a:ext cx="1587" cy="79375"/>
          </a:xfrm>
          <a:prstGeom prst="line">
            <a:avLst/>
          </a:prstGeom>
          <a:noFill/>
          <a:ln w="6350">
            <a:solidFill>
              <a:srgbClr val="000040"/>
            </a:solidFill>
            <a:round/>
            <a:headEnd/>
            <a:tailEnd/>
          </a:ln>
        </p:spPr>
        <p:txBody>
          <a:bodyPr/>
          <a:lstStyle/>
          <a:p>
            <a:endParaRPr lang="en-US"/>
          </a:p>
        </p:txBody>
      </p:sp>
      <p:sp>
        <p:nvSpPr>
          <p:cNvPr id="25945" name="Line 552"/>
          <p:cNvSpPr>
            <a:spLocks noChangeShapeType="1"/>
          </p:cNvSpPr>
          <p:nvPr/>
        </p:nvSpPr>
        <p:spPr bwMode="auto">
          <a:xfrm>
            <a:off x="7134225" y="3867150"/>
            <a:ext cx="61913" cy="1588"/>
          </a:xfrm>
          <a:prstGeom prst="line">
            <a:avLst/>
          </a:prstGeom>
          <a:noFill/>
          <a:ln w="6350">
            <a:solidFill>
              <a:srgbClr val="000040"/>
            </a:solidFill>
            <a:round/>
            <a:headEnd/>
            <a:tailEnd/>
          </a:ln>
        </p:spPr>
        <p:txBody>
          <a:bodyPr/>
          <a:lstStyle/>
          <a:p>
            <a:endParaRPr lang="en-US"/>
          </a:p>
        </p:txBody>
      </p:sp>
      <p:sp>
        <p:nvSpPr>
          <p:cNvPr id="25946" name="Freeform 553"/>
          <p:cNvSpPr>
            <a:spLocks/>
          </p:cNvSpPr>
          <p:nvPr/>
        </p:nvSpPr>
        <p:spPr bwMode="auto">
          <a:xfrm>
            <a:off x="3829050" y="5938838"/>
            <a:ext cx="325438" cy="339725"/>
          </a:xfrm>
          <a:custGeom>
            <a:avLst/>
            <a:gdLst>
              <a:gd name="T0" fmla="*/ 29633 w 615"/>
              <a:gd name="T1" fmla="*/ 103027 h 643"/>
              <a:gd name="T2" fmla="*/ 0 w 615"/>
              <a:gd name="T3" fmla="*/ 103027 h 643"/>
              <a:gd name="T4" fmla="*/ 162454 w 615"/>
              <a:gd name="T5" fmla="*/ 0 h 643"/>
              <a:gd name="T6" fmla="*/ 325438 w 615"/>
              <a:gd name="T7" fmla="*/ 103027 h 643"/>
              <a:gd name="T8" fmla="*/ 310621 w 615"/>
              <a:gd name="T9" fmla="*/ 103027 h 643"/>
              <a:gd name="T10" fmla="*/ 295805 w 615"/>
              <a:gd name="T11" fmla="*/ 103027 h 643"/>
              <a:gd name="T12" fmla="*/ 295805 w 615"/>
              <a:gd name="T13" fmla="*/ 324403 h 643"/>
              <a:gd name="T14" fmla="*/ 29633 w 615"/>
              <a:gd name="T15" fmla="*/ 324403 h 643"/>
              <a:gd name="T16" fmla="*/ 29633 w 615"/>
              <a:gd name="T17" fmla="*/ 103027 h 643"/>
              <a:gd name="T18" fmla="*/ 295805 w 615"/>
              <a:gd name="T19" fmla="*/ 103027 h 643"/>
              <a:gd name="T20" fmla="*/ 310621 w 615"/>
              <a:gd name="T21" fmla="*/ 103027 h 643"/>
              <a:gd name="T22" fmla="*/ 310621 w 615"/>
              <a:gd name="T23" fmla="*/ 339725 h 643"/>
              <a:gd name="T24" fmla="*/ 29633 w 615"/>
              <a:gd name="T25" fmla="*/ 339725 h 643"/>
              <a:gd name="T26" fmla="*/ 29633 w 615"/>
              <a:gd name="T27" fmla="*/ 324403 h 643"/>
              <a:gd name="T28" fmla="*/ 29633 w 615"/>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947" name="Rectangle 554"/>
          <p:cNvSpPr>
            <a:spLocks noChangeArrowheads="1"/>
          </p:cNvSpPr>
          <p:nvPr/>
        </p:nvSpPr>
        <p:spPr bwMode="auto">
          <a:xfrm>
            <a:off x="3859213" y="6042025"/>
            <a:ext cx="268287" cy="220663"/>
          </a:xfrm>
          <a:prstGeom prst="rect">
            <a:avLst/>
          </a:prstGeom>
          <a:solidFill>
            <a:srgbClr val="FFFF00"/>
          </a:solidFill>
          <a:ln w="0">
            <a:solidFill>
              <a:srgbClr val="000000"/>
            </a:solidFill>
            <a:miter lim="800000"/>
            <a:headEnd/>
            <a:tailEnd/>
          </a:ln>
        </p:spPr>
        <p:txBody>
          <a:bodyPr/>
          <a:lstStyle/>
          <a:p>
            <a:endParaRPr lang="ru-RU"/>
          </a:p>
        </p:txBody>
      </p:sp>
      <p:sp>
        <p:nvSpPr>
          <p:cNvPr id="25948" name="Rectangle 555"/>
          <p:cNvSpPr>
            <a:spLocks noChangeArrowheads="1"/>
          </p:cNvSpPr>
          <p:nvPr/>
        </p:nvSpPr>
        <p:spPr bwMode="auto">
          <a:xfrm>
            <a:off x="3902075" y="6094413"/>
            <a:ext cx="93663" cy="166687"/>
          </a:xfrm>
          <a:prstGeom prst="rect">
            <a:avLst/>
          </a:prstGeom>
          <a:solidFill>
            <a:srgbClr val="800000"/>
          </a:solidFill>
          <a:ln w="0">
            <a:solidFill>
              <a:srgbClr val="000040"/>
            </a:solidFill>
            <a:miter lim="800000"/>
            <a:headEnd/>
            <a:tailEnd/>
          </a:ln>
        </p:spPr>
        <p:txBody>
          <a:bodyPr/>
          <a:lstStyle/>
          <a:p>
            <a:endParaRPr lang="ru-RU"/>
          </a:p>
        </p:txBody>
      </p:sp>
      <p:sp>
        <p:nvSpPr>
          <p:cNvPr id="25949" name="Rectangle 556"/>
          <p:cNvSpPr>
            <a:spLocks noChangeArrowheads="1"/>
          </p:cNvSpPr>
          <p:nvPr/>
        </p:nvSpPr>
        <p:spPr bwMode="auto">
          <a:xfrm>
            <a:off x="4037013" y="6089650"/>
            <a:ext cx="65087" cy="80963"/>
          </a:xfrm>
          <a:prstGeom prst="rect">
            <a:avLst/>
          </a:prstGeom>
          <a:solidFill>
            <a:srgbClr val="80FFFF"/>
          </a:solidFill>
          <a:ln w="0">
            <a:solidFill>
              <a:srgbClr val="000040"/>
            </a:solidFill>
            <a:miter lim="800000"/>
            <a:headEnd/>
            <a:tailEnd/>
          </a:ln>
        </p:spPr>
        <p:txBody>
          <a:bodyPr/>
          <a:lstStyle/>
          <a:p>
            <a:endParaRPr lang="ru-RU"/>
          </a:p>
        </p:txBody>
      </p:sp>
      <p:sp>
        <p:nvSpPr>
          <p:cNvPr id="25950" name="Freeform 557"/>
          <p:cNvSpPr>
            <a:spLocks/>
          </p:cNvSpPr>
          <p:nvPr/>
        </p:nvSpPr>
        <p:spPr bwMode="auto">
          <a:xfrm>
            <a:off x="3971925" y="6172200"/>
            <a:ext cx="11113" cy="15875"/>
          </a:xfrm>
          <a:custGeom>
            <a:avLst/>
            <a:gdLst>
              <a:gd name="T0" fmla="*/ 11113 w 23"/>
              <a:gd name="T1" fmla="*/ 6879 h 30"/>
              <a:gd name="T2" fmla="*/ 11113 w 23"/>
              <a:gd name="T3" fmla="*/ 5821 h 30"/>
              <a:gd name="T4" fmla="*/ 10147 w 23"/>
              <a:gd name="T5" fmla="*/ 4763 h 30"/>
              <a:gd name="T6" fmla="*/ 10147 w 23"/>
              <a:gd name="T7" fmla="*/ 3704 h 30"/>
              <a:gd name="T8" fmla="*/ 9180 w 23"/>
              <a:gd name="T9" fmla="*/ 2117 h 30"/>
              <a:gd name="T10" fmla="*/ 8697 w 23"/>
              <a:gd name="T11" fmla="*/ 1058 h 30"/>
              <a:gd name="T12" fmla="*/ 8214 w 23"/>
              <a:gd name="T13" fmla="*/ 529 h 30"/>
              <a:gd name="T14" fmla="*/ 6764 w 23"/>
              <a:gd name="T15" fmla="*/ 0 h 30"/>
              <a:gd name="T16" fmla="*/ 5798 w 23"/>
              <a:gd name="T17" fmla="*/ 0 h 30"/>
              <a:gd name="T18" fmla="*/ 4832 w 23"/>
              <a:gd name="T19" fmla="*/ 0 h 30"/>
              <a:gd name="T20" fmla="*/ 4349 w 23"/>
              <a:gd name="T21" fmla="*/ 0 h 30"/>
              <a:gd name="T22" fmla="*/ 3382 w 23"/>
              <a:gd name="T23" fmla="*/ 529 h 30"/>
              <a:gd name="T24" fmla="*/ 1933 w 23"/>
              <a:gd name="T25" fmla="*/ 1058 h 30"/>
              <a:gd name="T26" fmla="*/ 1450 w 23"/>
              <a:gd name="T27" fmla="*/ 2117 h 30"/>
              <a:gd name="T28" fmla="*/ 483 w 23"/>
              <a:gd name="T29" fmla="*/ 3704 h 30"/>
              <a:gd name="T30" fmla="*/ 483 w 23"/>
              <a:gd name="T31" fmla="*/ 4763 h 30"/>
              <a:gd name="T32" fmla="*/ 0 w 23"/>
              <a:gd name="T33" fmla="*/ 5821 h 30"/>
              <a:gd name="T34" fmla="*/ 0 w 23"/>
              <a:gd name="T35" fmla="*/ 6879 h 30"/>
              <a:gd name="T36" fmla="*/ 0 w 23"/>
              <a:gd name="T37" fmla="*/ 8467 h 30"/>
              <a:gd name="T38" fmla="*/ 0 w 23"/>
              <a:gd name="T39" fmla="*/ 10054 h 30"/>
              <a:gd name="T40" fmla="*/ 483 w 23"/>
              <a:gd name="T41" fmla="*/ 11642 h 30"/>
              <a:gd name="T42" fmla="*/ 483 w 23"/>
              <a:gd name="T43" fmla="*/ 12700 h 30"/>
              <a:gd name="T44" fmla="*/ 1450 w 23"/>
              <a:gd name="T45" fmla="*/ 13229 h 30"/>
              <a:gd name="T46" fmla="*/ 1933 w 23"/>
              <a:gd name="T47" fmla="*/ 14288 h 30"/>
              <a:gd name="T48" fmla="*/ 3382 w 23"/>
              <a:gd name="T49" fmla="*/ 15346 h 30"/>
              <a:gd name="T50" fmla="*/ 4349 w 23"/>
              <a:gd name="T51" fmla="*/ 15875 h 30"/>
              <a:gd name="T52" fmla="*/ 4832 w 23"/>
              <a:gd name="T53" fmla="*/ 15875 h 30"/>
              <a:gd name="T54" fmla="*/ 5798 w 23"/>
              <a:gd name="T55" fmla="*/ 15875 h 30"/>
              <a:gd name="T56" fmla="*/ 6764 w 23"/>
              <a:gd name="T57" fmla="*/ 15875 h 30"/>
              <a:gd name="T58" fmla="*/ 8214 w 23"/>
              <a:gd name="T59" fmla="*/ 15346 h 30"/>
              <a:gd name="T60" fmla="*/ 8697 w 23"/>
              <a:gd name="T61" fmla="*/ 14288 h 30"/>
              <a:gd name="T62" fmla="*/ 9180 w 23"/>
              <a:gd name="T63" fmla="*/ 13229 h 30"/>
              <a:gd name="T64" fmla="*/ 10147 w 23"/>
              <a:gd name="T65" fmla="*/ 12700 h 30"/>
              <a:gd name="T66" fmla="*/ 10147 w 23"/>
              <a:gd name="T67" fmla="*/ 11642 h 30"/>
              <a:gd name="T68" fmla="*/ 11113 w 23"/>
              <a:gd name="T69" fmla="*/ 10054 h 30"/>
              <a:gd name="T70" fmla="*/ 11113 w 23"/>
              <a:gd name="T71" fmla="*/ 846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3" y="25"/>
                </a:lnTo>
                <a:lnTo>
                  <a:pt x="3" y="26"/>
                </a:lnTo>
                <a:lnTo>
                  <a:pt x="4" y="27"/>
                </a:lnTo>
                <a:lnTo>
                  <a:pt x="6" y="29"/>
                </a:lnTo>
                <a:lnTo>
                  <a:pt x="7" y="29"/>
                </a:lnTo>
                <a:lnTo>
                  <a:pt x="8" y="30"/>
                </a:lnTo>
                <a:lnTo>
                  <a:pt x="9" y="30"/>
                </a:lnTo>
                <a:lnTo>
                  <a:pt x="10" y="30"/>
                </a:lnTo>
                <a:lnTo>
                  <a:pt x="11" y="30"/>
                </a:lnTo>
                <a:lnTo>
                  <a:pt x="12" y="30"/>
                </a:lnTo>
                <a:lnTo>
                  <a:pt x="13" y="30"/>
                </a:lnTo>
                <a:lnTo>
                  <a:pt x="14" y="30"/>
                </a:lnTo>
                <a:lnTo>
                  <a:pt x="15" y="30"/>
                </a:lnTo>
                <a:lnTo>
                  <a:pt x="17" y="29"/>
                </a:lnTo>
                <a:lnTo>
                  <a:pt x="18" y="27"/>
                </a:lnTo>
                <a:lnTo>
                  <a:pt x="19" y="26"/>
                </a:lnTo>
                <a:lnTo>
                  <a:pt x="19"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951" name="Line 558"/>
          <p:cNvSpPr>
            <a:spLocks noChangeShapeType="1"/>
          </p:cNvSpPr>
          <p:nvPr/>
        </p:nvSpPr>
        <p:spPr bwMode="auto">
          <a:xfrm>
            <a:off x="4068763" y="6091238"/>
            <a:ext cx="1587" cy="79375"/>
          </a:xfrm>
          <a:prstGeom prst="line">
            <a:avLst/>
          </a:prstGeom>
          <a:noFill/>
          <a:ln w="6350">
            <a:solidFill>
              <a:srgbClr val="000040"/>
            </a:solidFill>
            <a:round/>
            <a:headEnd/>
            <a:tailEnd/>
          </a:ln>
        </p:spPr>
        <p:txBody>
          <a:bodyPr/>
          <a:lstStyle/>
          <a:p>
            <a:endParaRPr lang="en-US"/>
          </a:p>
        </p:txBody>
      </p:sp>
      <p:sp>
        <p:nvSpPr>
          <p:cNvPr id="25952" name="Line 559"/>
          <p:cNvSpPr>
            <a:spLocks noChangeShapeType="1"/>
          </p:cNvSpPr>
          <p:nvPr/>
        </p:nvSpPr>
        <p:spPr bwMode="auto">
          <a:xfrm>
            <a:off x="4037013" y="6129338"/>
            <a:ext cx="63500" cy="1587"/>
          </a:xfrm>
          <a:prstGeom prst="line">
            <a:avLst/>
          </a:prstGeom>
          <a:noFill/>
          <a:ln w="6350">
            <a:solidFill>
              <a:srgbClr val="000040"/>
            </a:solidFill>
            <a:round/>
            <a:headEnd/>
            <a:tailEnd/>
          </a:ln>
        </p:spPr>
        <p:txBody>
          <a:bodyPr/>
          <a:lstStyle/>
          <a:p>
            <a:endParaRPr lang="en-US"/>
          </a:p>
        </p:txBody>
      </p:sp>
      <p:sp>
        <p:nvSpPr>
          <p:cNvPr id="25953" name="Freeform 560"/>
          <p:cNvSpPr>
            <a:spLocks/>
          </p:cNvSpPr>
          <p:nvPr/>
        </p:nvSpPr>
        <p:spPr bwMode="auto">
          <a:xfrm>
            <a:off x="4448175" y="4598988"/>
            <a:ext cx="325438" cy="339725"/>
          </a:xfrm>
          <a:custGeom>
            <a:avLst/>
            <a:gdLst>
              <a:gd name="T0" fmla="*/ 29682 w 614"/>
              <a:gd name="T1" fmla="*/ 103027 h 643"/>
              <a:gd name="T2" fmla="*/ 0 w 614"/>
              <a:gd name="T3" fmla="*/ 103027 h 643"/>
              <a:gd name="T4" fmla="*/ 162719 w 614"/>
              <a:gd name="T5" fmla="*/ 0 h 643"/>
              <a:gd name="T6" fmla="*/ 325438 w 614"/>
              <a:gd name="T7" fmla="*/ 103027 h 643"/>
              <a:gd name="T8" fmla="*/ 311127 w 614"/>
              <a:gd name="T9" fmla="*/ 103027 h 643"/>
              <a:gd name="T10" fmla="*/ 295756 w 614"/>
              <a:gd name="T11" fmla="*/ 103027 h 643"/>
              <a:gd name="T12" fmla="*/ 295756 w 614"/>
              <a:gd name="T13" fmla="*/ 324931 h 643"/>
              <a:gd name="T14" fmla="*/ 29682 w 614"/>
              <a:gd name="T15" fmla="*/ 324931 h 643"/>
              <a:gd name="T16" fmla="*/ 29682 w 614"/>
              <a:gd name="T17" fmla="*/ 103027 h 643"/>
              <a:gd name="T18" fmla="*/ 295756 w 614"/>
              <a:gd name="T19" fmla="*/ 103027 h 643"/>
              <a:gd name="T20" fmla="*/ 311127 w 614"/>
              <a:gd name="T21" fmla="*/ 103027 h 643"/>
              <a:gd name="T22" fmla="*/ 311127 w 614"/>
              <a:gd name="T23" fmla="*/ 339725 h 643"/>
              <a:gd name="T24" fmla="*/ 29682 w 614"/>
              <a:gd name="T25" fmla="*/ 339725 h 643"/>
              <a:gd name="T26" fmla="*/ 29682 w 614"/>
              <a:gd name="T27" fmla="*/ 324931 h 643"/>
              <a:gd name="T28" fmla="*/ 29682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5954" name="Rectangle 561"/>
          <p:cNvSpPr>
            <a:spLocks noChangeArrowheads="1"/>
          </p:cNvSpPr>
          <p:nvPr/>
        </p:nvSpPr>
        <p:spPr bwMode="auto">
          <a:xfrm>
            <a:off x="4478338" y="4702175"/>
            <a:ext cx="269875" cy="220663"/>
          </a:xfrm>
          <a:prstGeom prst="rect">
            <a:avLst/>
          </a:prstGeom>
          <a:solidFill>
            <a:srgbClr val="FFFF00"/>
          </a:solidFill>
          <a:ln w="0">
            <a:solidFill>
              <a:srgbClr val="000000"/>
            </a:solidFill>
            <a:miter lim="800000"/>
            <a:headEnd/>
            <a:tailEnd/>
          </a:ln>
        </p:spPr>
        <p:txBody>
          <a:bodyPr/>
          <a:lstStyle/>
          <a:p>
            <a:endParaRPr lang="ru-RU"/>
          </a:p>
        </p:txBody>
      </p:sp>
      <p:sp>
        <p:nvSpPr>
          <p:cNvPr id="25955" name="Rectangle 562"/>
          <p:cNvSpPr>
            <a:spLocks noChangeArrowheads="1"/>
          </p:cNvSpPr>
          <p:nvPr/>
        </p:nvSpPr>
        <p:spPr bwMode="auto">
          <a:xfrm>
            <a:off x="4521200" y="4754563"/>
            <a:ext cx="95250" cy="166687"/>
          </a:xfrm>
          <a:prstGeom prst="rect">
            <a:avLst/>
          </a:prstGeom>
          <a:solidFill>
            <a:srgbClr val="800000"/>
          </a:solidFill>
          <a:ln w="0">
            <a:solidFill>
              <a:srgbClr val="000040"/>
            </a:solidFill>
            <a:miter lim="800000"/>
            <a:headEnd/>
            <a:tailEnd/>
          </a:ln>
        </p:spPr>
        <p:txBody>
          <a:bodyPr/>
          <a:lstStyle/>
          <a:p>
            <a:endParaRPr lang="ru-RU"/>
          </a:p>
        </p:txBody>
      </p:sp>
      <p:sp>
        <p:nvSpPr>
          <p:cNvPr id="25956" name="Rectangle 563"/>
          <p:cNvSpPr>
            <a:spLocks noChangeArrowheads="1"/>
          </p:cNvSpPr>
          <p:nvPr/>
        </p:nvSpPr>
        <p:spPr bwMode="auto">
          <a:xfrm>
            <a:off x="4657725" y="4751388"/>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5957" name="Freeform 564"/>
          <p:cNvSpPr>
            <a:spLocks/>
          </p:cNvSpPr>
          <p:nvPr/>
        </p:nvSpPr>
        <p:spPr bwMode="auto">
          <a:xfrm>
            <a:off x="4591050" y="4832350"/>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9939 w 23"/>
              <a:gd name="T9" fmla="*/ 2646 h 30"/>
              <a:gd name="T10" fmla="*/ 9387 w 23"/>
              <a:gd name="T11" fmla="*/ 1058 h 30"/>
              <a:gd name="T12" fmla="*/ 8835 w 23"/>
              <a:gd name="T13" fmla="*/ 529 h 30"/>
              <a:gd name="T14" fmla="*/ 7730 w 23"/>
              <a:gd name="T15" fmla="*/ 0 h 30"/>
              <a:gd name="T16" fmla="*/ 6626 w 23"/>
              <a:gd name="T17" fmla="*/ 0 h 30"/>
              <a:gd name="T18" fmla="*/ 5522 w 23"/>
              <a:gd name="T19" fmla="*/ 0 h 30"/>
              <a:gd name="T20" fmla="*/ 4417 w 23"/>
              <a:gd name="T21" fmla="*/ 0 h 30"/>
              <a:gd name="T22" fmla="*/ 3313 w 23"/>
              <a:gd name="T23" fmla="*/ 529 h 30"/>
              <a:gd name="T24" fmla="*/ 2209 w 23"/>
              <a:gd name="T25" fmla="*/ 1058 h 30"/>
              <a:gd name="T26" fmla="*/ 1657 w 23"/>
              <a:gd name="T27" fmla="*/ 2646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1657 w 23"/>
              <a:gd name="T45" fmla="*/ 13229 h 30"/>
              <a:gd name="T46" fmla="*/ 2209 w 23"/>
              <a:gd name="T47" fmla="*/ 14817 h 30"/>
              <a:gd name="T48" fmla="*/ 3313 w 23"/>
              <a:gd name="T49" fmla="*/ 15346 h 30"/>
              <a:gd name="T50" fmla="*/ 4417 w 23"/>
              <a:gd name="T51" fmla="*/ 15875 h 30"/>
              <a:gd name="T52" fmla="*/ 5522 w 23"/>
              <a:gd name="T53" fmla="*/ 15875 h 30"/>
              <a:gd name="T54" fmla="*/ 6626 w 23"/>
              <a:gd name="T55" fmla="*/ 15875 h 30"/>
              <a:gd name="T56" fmla="*/ 7730 w 23"/>
              <a:gd name="T57" fmla="*/ 15875 h 30"/>
              <a:gd name="T58" fmla="*/ 8835 w 23"/>
              <a:gd name="T59" fmla="*/ 15346 h 30"/>
              <a:gd name="T60" fmla="*/ 9387 w 23"/>
              <a:gd name="T61" fmla="*/ 14817 h 30"/>
              <a:gd name="T62" fmla="*/ 9939 w 23"/>
              <a:gd name="T63" fmla="*/ 13229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19" y="6"/>
                </a:lnTo>
                <a:lnTo>
                  <a:pt x="18" y="5"/>
                </a:lnTo>
                <a:lnTo>
                  <a:pt x="18" y="3"/>
                </a:lnTo>
                <a:lnTo>
                  <a:pt x="17" y="2"/>
                </a:lnTo>
                <a:lnTo>
                  <a:pt x="16" y="1"/>
                </a:lnTo>
                <a:lnTo>
                  <a:pt x="15" y="0"/>
                </a:lnTo>
                <a:lnTo>
                  <a:pt x="14" y="0"/>
                </a:lnTo>
                <a:lnTo>
                  <a:pt x="13" y="0"/>
                </a:lnTo>
                <a:lnTo>
                  <a:pt x="12" y="0"/>
                </a:lnTo>
                <a:lnTo>
                  <a:pt x="11" y="0"/>
                </a:lnTo>
                <a:lnTo>
                  <a:pt x="10" y="0"/>
                </a:lnTo>
                <a:lnTo>
                  <a:pt x="8" y="0"/>
                </a:lnTo>
                <a:lnTo>
                  <a:pt x="7" y="0"/>
                </a:lnTo>
                <a:lnTo>
                  <a:pt x="6" y="1"/>
                </a:lnTo>
                <a:lnTo>
                  <a:pt x="5" y="1"/>
                </a:lnTo>
                <a:lnTo>
                  <a:pt x="4" y="2"/>
                </a:lnTo>
                <a:lnTo>
                  <a:pt x="3" y="3"/>
                </a:lnTo>
                <a:lnTo>
                  <a:pt x="3"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6"/>
                </a:lnTo>
                <a:lnTo>
                  <a:pt x="18" y="25"/>
                </a:lnTo>
                <a:lnTo>
                  <a:pt x="19"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5958" name="Line 565"/>
          <p:cNvSpPr>
            <a:spLocks noChangeShapeType="1"/>
          </p:cNvSpPr>
          <p:nvPr/>
        </p:nvSpPr>
        <p:spPr bwMode="auto">
          <a:xfrm>
            <a:off x="4687888" y="4751388"/>
            <a:ext cx="1587" cy="79375"/>
          </a:xfrm>
          <a:prstGeom prst="line">
            <a:avLst/>
          </a:prstGeom>
          <a:noFill/>
          <a:ln w="6350">
            <a:solidFill>
              <a:srgbClr val="000040"/>
            </a:solidFill>
            <a:round/>
            <a:headEnd/>
            <a:tailEnd/>
          </a:ln>
        </p:spPr>
        <p:txBody>
          <a:bodyPr/>
          <a:lstStyle/>
          <a:p>
            <a:endParaRPr lang="en-US"/>
          </a:p>
        </p:txBody>
      </p:sp>
      <p:sp>
        <p:nvSpPr>
          <p:cNvPr id="25959" name="Line 566"/>
          <p:cNvSpPr>
            <a:spLocks noChangeShapeType="1"/>
          </p:cNvSpPr>
          <p:nvPr/>
        </p:nvSpPr>
        <p:spPr bwMode="auto">
          <a:xfrm>
            <a:off x="4657725" y="4789488"/>
            <a:ext cx="61913" cy="1587"/>
          </a:xfrm>
          <a:prstGeom prst="line">
            <a:avLst/>
          </a:prstGeom>
          <a:noFill/>
          <a:ln w="6350">
            <a:solidFill>
              <a:srgbClr val="000040"/>
            </a:solidFill>
            <a:round/>
            <a:headEnd/>
            <a:tailEnd/>
          </a:ln>
        </p:spPr>
        <p:txBody>
          <a:bodyPr/>
          <a:lstStyle/>
          <a:p>
            <a:endParaRPr lang="en-US"/>
          </a:p>
        </p:txBody>
      </p:sp>
      <p:sp>
        <p:nvSpPr>
          <p:cNvPr id="25960" name="Freeform 567"/>
          <p:cNvSpPr>
            <a:spLocks/>
          </p:cNvSpPr>
          <p:nvPr/>
        </p:nvSpPr>
        <p:spPr bwMode="auto">
          <a:xfrm>
            <a:off x="3665538" y="4219575"/>
            <a:ext cx="325437" cy="339725"/>
          </a:xfrm>
          <a:custGeom>
            <a:avLst/>
            <a:gdLst>
              <a:gd name="T0" fmla="*/ 29682 w 614"/>
              <a:gd name="T1" fmla="*/ 103555 h 643"/>
              <a:gd name="T2" fmla="*/ 0 w 614"/>
              <a:gd name="T3" fmla="*/ 103555 h 643"/>
              <a:gd name="T4" fmla="*/ 162719 w 614"/>
              <a:gd name="T5" fmla="*/ 0 h 643"/>
              <a:gd name="T6" fmla="*/ 325437 w 614"/>
              <a:gd name="T7" fmla="*/ 103555 h 643"/>
              <a:gd name="T8" fmla="*/ 311126 w 614"/>
              <a:gd name="T9" fmla="*/ 103555 h 643"/>
              <a:gd name="T10" fmla="*/ 295755 w 614"/>
              <a:gd name="T11" fmla="*/ 103555 h 643"/>
              <a:gd name="T12" fmla="*/ 295755 w 614"/>
              <a:gd name="T13" fmla="*/ 324931 h 643"/>
              <a:gd name="T14" fmla="*/ 29682 w 614"/>
              <a:gd name="T15" fmla="*/ 324931 h 643"/>
              <a:gd name="T16" fmla="*/ 29682 w 614"/>
              <a:gd name="T17" fmla="*/ 103555 h 643"/>
              <a:gd name="T18" fmla="*/ 295755 w 614"/>
              <a:gd name="T19" fmla="*/ 103555 h 643"/>
              <a:gd name="T20" fmla="*/ 311126 w 614"/>
              <a:gd name="T21" fmla="*/ 103555 h 643"/>
              <a:gd name="T22" fmla="*/ 311126 w 614"/>
              <a:gd name="T23" fmla="*/ 339725 h 643"/>
              <a:gd name="T24" fmla="*/ 29682 w 614"/>
              <a:gd name="T25" fmla="*/ 339725 h 643"/>
              <a:gd name="T26" fmla="*/ 29682 w 614"/>
              <a:gd name="T27" fmla="*/ 324931 h 643"/>
              <a:gd name="T28" fmla="*/ 29682 w 614"/>
              <a:gd name="T29" fmla="*/ 10355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961" name="Rectangle 568"/>
          <p:cNvSpPr>
            <a:spLocks noChangeArrowheads="1"/>
          </p:cNvSpPr>
          <p:nvPr/>
        </p:nvSpPr>
        <p:spPr bwMode="auto">
          <a:xfrm>
            <a:off x="3695700" y="4322763"/>
            <a:ext cx="268288" cy="220662"/>
          </a:xfrm>
          <a:prstGeom prst="rect">
            <a:avLst/>
          </a:prstGeom>
          <a:solidFill>
            <a:srgbClr val="FFFF00"/>
          </a:solidFill>
          <a:ln w="0">
            <a:solidFill>
              <a:srgbClr val="000000"/>
            </a:solidFill>
            <a:miter lim="800000"/>
            <a:headEnd/>
            <a:tailEnd/>
          </a:ln>
        </p:spPr>
        <p:txBody>
          <a:bodyPr/>
          <a:lstStyle/>
          <a:p>
            <a:endParaRPr lang="ru-RU"/>
          </a:p>
        </p:txBody>
      </p:sp>
      <p:sp>
        <p:nvSpPr>
          <p:cNvPr id="25962" name="Rectangle 569"/>
          <p:cNvSpPr>
            <a:spLocks noChangeArrowheads="1"/>
          </p:cNvSpPr>
          <p:nvPr/>
        </p:nvSpPr>
        <p:spPr bwMode="auto">
          <a:xfrm>
            <a:off x="3738563" y="4375150"/>
            <a:ext cx="93662" cy="168275"/>
          </a:xfrm>
          <a:prstGeom prst="rect">
            <a:avLst/>
          </a:prstGeom>
          <a:solidFill>
            <a:srgbClr val="800000"/>
          </a:solidFill>
          <a:ln w="0">
            <a:solidFill>
              <a:srgbClr val="000040"/>
            </a:solidFill>
            <a:miter lim="800000"/>
            <a:headEnd/>
            <a:tailEnd/>
          </a:ln>
        </p:spPr>
        <p:txBody>
          <a:bodyPr/>
          <a:lstStyle/>
          <a:p>
            <a:endParaRPr lang="ru-RU"/>
          </a:p>
        </p:txBody>
      </p:sp>
      <p:sp>
        <p:nvSpPr>
          <p:cNvPr id="25963" name="Rectangle 570"/>
          <p:cNvSpPr>
            <a:spLocks noChangeArrowheads="1"/>
          </p:cNvSpPr>
          <p:nvPr/>
        </p:nvSpPr>
        <p:spPr bwMode="auto">
          <a:xfrm>
            <a:off x="3873500" y="4371975"/>
            <a:ext cx="65088" cy="79375"/>
          </a:xfrm>
          <a:prstGeom prst="rect">
            <a:avLst/>
          </a:prstGeom>
          <a:solidFill>
            <a:srgbClr val="80FFFF"/>
          </a:solidFill>
          <a:ln w="0">
            <a:solidFill>
              <a:srgbClr val="000040"/>
            </a:solidFill>
            <a:miter lim="800000"/>
            <a:headEnd/>
            <a:tailEnd/>
          </a:ln>
        </p:spPr>
        <p:txBody>
          <a:bodyPr/>
          <a:lstStyle/>
          <a:p>
            <a:endParaRPr lang="ru-RU"/>
          </a:p>
        </p:txBody>
      </p:sp>
      <p:sp>
        <p:nvSpPr>
          <p:cNvPr id="25964" name="Freeform 571"/>
          <p:cNvSpPr>
            <a:spLocks/>
          </p:cNvSpPr>
          <p:nvPr/>
        </p:nvSpPr>
        <p:spPr bwMode="auto">
          <a:xfrm>
            <a:off x="3808413" y="4452938"/>
            <a:ext cx="11112" cy="15875"/>
          </a:xfrm>
          <a:custGeom>
            <a:avLst/>
            <a:gdLst>
              <a:gd name="T0" fmla="*/ 11112 w 23"/>
              <a:gd name="T1" fmla="*/ 7116 h 29"/>
              <a:gd name="T2" fmla="*/ 11112 w 23"/>
              <a:gd name="T3" fmla="*/ 5474 h 29"/>
              <a:gd name="T4" fmla="*/ 10146 w 23"/>
              <a:gd name="T5" fmla="*/ 4379 h 29"/>
              <a:gd name="T6" fmla="*/ 10146 w 23"/>
              <a:gd name="T7" fmla="*/ 3284 h 29"/>
              <a:gd name="T8" fmla="*/ 8696 w 23"/>
              <a:gd name="T9" fmla="*/ 2190 h 29"/>
              <a:gd name="T10" fmla="*/ 8213 w 23"/>
              <a:gd name="T11" fmla="*/ 1095 h 29"/>
              <a:gd name="T12" fmla="*/ 7730 w 23"/>
              <a:gd name="T13" fmla="*/ 547 h 29"/>
              <a:gd name="T14" fmla="*/ 6764 w 23"/>
              <a:gd name="T15" fmla="*/ 0 h 29"/>
              <a:gd name="T16" fmla="*/ 5798 w 23"/>
              <a:gd name="T17" fmla="*/ 0 h 29"/>
              <a:gd name="T18" fmla="*/ 4831 w 23"/>
              <a:gd name="T19" fmla="*/ 0 h 29"/>
              <a:gd name="T20" fmla="*/ 4348 w 23"/>
              <a:gd name="T21" fmla="*/ 0 h 29"/>
              <a:gd name="T22" fmla="*/ 2899 w 23"/>
              <a:gd name="T23" fmla="*/ 547 h 29"/>
              <a:gd name="T24" fmla="*/ 1933 w 23"/>
              <a:gd name="T25" fmla="*/ 1095 h 29"/>
              <a:gd name="T26" fmla="*/ 1449 w 23"/>
              <a:gd name="T27" fmla="*/ 2190 h 29"/>
              <a:gd name="T28" fmla="*/ 483 w 23"/>
              <a:gd name="T29" fmla="*/ 3284 h 29"/>
              <a:gd name="T30" fmla="*/ 483 w 23"/>
              <a:gd name="T31" fmla="*/ 4379 h 29"/>
              <a:gd name="T32" fmla="*/ 0 w 23"/>
              <a:gd name="T33" fmla="*/ 5474 h 29"/>
              <a:gd name="T34" fmla="*/ 0 w 23"/>
              <a:gd name="T35" fmla="*/ 7116 h 29"/>
              <a:gd name="T36" fmla="*/ 0 w 23"/>
              <a:gd name="T37" fmla="*/ 8759 h 29"/>
              <a:gd name="T38" fmla="*/ 0 w 23"/>
              <a:gd name="T39" fmla="*/ 9853 h 29"/>
              <a:gd name="T40" fmla="*/ 483 w 23"/>
              <a:gd name="T41" fmla="*/ 11496 h 29"/>
              <a:gd name="T42" fmla="*/ 483 w 23"/>
              <a:gd name="T43" fmla="*/ 13138 h 29"/>
              <a:gd name="T44" fmla="*/ 1449 w 23"/>
              <a:gd name="T45" fmla="*/ 13685 h 29"/>
              <a:gd name="T46" fmla="*/ 1933 w 23"/>
              <a:gd name="T47" fmla="*/ 14780 h 29"/>
              <a:gd name="T48" fmla="*/ 2899 w 23"/>
              <a:gd name="T49" fmla="*/ 15328 h 29"/>
              <a:gd name="T50" fmla="*/ 4348 w 23"/>
              <a:gd name="T51" fmla="*/ 15875 h 29"/>
              <a:gd name="T52" fmla="*/ 4831 w 23"/>
              <a:gd name="T53" fmla="*/ 15875 h 29"/>
              <a:gd name="T54" fmla="*/ 5798 w 23"/>
              <a:gd name="T55" fmla="*/ 15875 h 29"/>
              <a:gd name="T56" fmla="*/ 6764 w 23"/>
              <a:gd name="T57" fmla="*/ 15875 h 29"/>
              <a:gd name="T58" fmla="*/ 7730 w 23"/>
              <a:gd name="T59" fmla="*/ 15328 h 29"/>
              <a:gd name="T60" fmla="*/ 8213 w 23"/>
              <a:gd name="T61" fmla="*/ 14780 h 29"/>
              <a:gd name="T62" fmla="*/ 8696 w 23"/>
              <a:gd name="T63" fmla="*/ 13685 h 29"/>
              <a:gd name="T64" fmla="*/ 10146 w 23"/>
              <a:gd name="T65" fmla="*/ 13138 h 29"/>
              <a:gd name="T66" fmla="*/ 10146 w 23"/>
              <a:gd name="T67" fmla="*/ 11496 h 29"/>
              <a:gd name="T68" fmla="*/ 11112 w 23"/>
              <a:gd name="T69" fmla="*/ 9853 h 29"/>
              <a:gd name="T70" fmla="*/ 11112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0"/>
                </a:lnTo>
                <a:lnTo>
                  <a:pt x="22" y="9"/>
                </a:lnTo>
                <a:lnTo>
                  <a:pt x="21" y="8"/>
                </a:lnTo>
                <a:lnTo>
                  <a:pt x="21" y="7"/>
                </a:lnTo>
                <a:lnTo>
                  <a:pt x="21" y="6"/>
                </a:lnTo>
                <a:lnTo>
                  <a:pt x="19" y="5"/>
                </a:lnTo>
                <a:lnTo>
                  <a:pt x="18" y="4"/>
                </a:lnTo>
                <a:lnTo>
                  <a:pt x="18" y="3"/>
                </a:lnTo>
                <a:lnTo>
                  <a:pt x="17" y="2"/>
                </a:lnTo>
                <a:lnTo>
                  <a:pt x="16" y="1"/>
                </a:lnTo>
                <a:lnTo>
                  <a:pt x="15" y="0"/>
                </a:lnTo>
                <a:lnTo>
                  <a:pt x="14" y="0"/>
                </a:lnTo>
                <a:lnTo>
                  <a:pt x="13" y="0"/>
                </a:lnTo>
                <a:lnTo>
                  <a:pt x="12" y="0"/>
                </a:lnTo>
                <a:lnTo>
                  <a:pt x="11" y="0"/>
                </a:lnTo>
                <a:lnTo>
                  <a:pt x="10" y="0"/>
                </a:lnTo>
                <a:lnTo>
                  <a:pt x="9" y="0"/>
                </a:lnTo>
                <a:lnTo>
                  <a:pt x="7" y="0"/>
                </a:lnTo>
                <a:lnTo>
                  <a:pt x="6" y="1"/>
                </a:lnTo>
                <a:lnTo>
                  <a:pt x="5" y="1"/>
                </a:lnTo>
                <a:lnTo>
                  <a:pt x="4" y="2"/>
                </a:lnTo>
                <a:lnTo>
                  <a:pt x="3" y="3"/>
                </a:lnTo>
                <a:lnTo>
                  <a:pt x="3" y="4"/>
                </a:lnTo>
                <a:lnTo>
                  <a:pt x="2" y="5"/>
                </a:lnTo>
                <a:lnTo>
                  <a:pt x="1" y="6"/>
                </a:lnTo>
                <a:lnTo>
                  <a:pt x="1" y="7"/>
                </a:lnTo>
                <a:lnTo>
                  <a:pt x="1" y="8"/>
                </a:lnTo>
                <a:lnTo>
                  <a:pt x="0" y="9"/>
                </a:lnTo>
                <a:lnTo>
                  <a:pt x="0" y="10"/>
                </a:lnTo>
                <a:lnTo>
                  <a:pt x="0" y="12"/>
                </a:lnTo>
                <a:lnTo>
                  <a:pt x="0" y="13"/>
                </a:lnTo>
                <a:lnTo>
                  <a:pt x="0" y="14"/>
                </a:lnTo>
                <a:lnTo>
                  <a:pt x="0" y="16"/>
                </a:lnTo>
                <a:lnTo>
                  <a:pt x="0" y="17"/>
                </a:lnTo>
                <a:lnTo>
                  <a:pt x="0" y="18"/>
                </a:lnTo>
                <a:lnTo>
                  <a:pt x="0" y="19"/>
                </a:lnTo>
                <a:lnTo>
                  <a:pt x="1" y="21"/>
                </a:lnTo>
                <a:lnTo>
                  <a:pt x="1" y="23"/>
                </a:lnTo>
                <a:lnTo>
                  <a:pt x="1" y="24"/>
                </a:lnTo>
                <a:lnTo>
                  <a:pt x="2" y="24"/>
                </a:lnTo>
                <a:lnTo>
                  <a:pt x="3" y="25"/>
                </a:lnTo>
                <a:lnTo>
                  <a:pt x="3" y="26"/>
                </a:lnTo>
                <a:lnTo>
                  <a:pt x="4" y="27"/>
                </a:lnTo>
                <a:lnTo>
                  <a:pt x="5" y="28"/>
                </a:lnTo>
                <a:lnTo>
                  <a:pt x="6" y="28"/>
                </a:lnTo>
                <a:lnTo>
                  <a:pt x="7" y="29"/>
                </a:lnTo>
                <a:lnTo>
                  <a:pt x="9" y="29"/>
                </a:lnTo>
                <a:lnTo>
                  <a:pt x="10" y="29"/>
                </a:lnTo>
                <a:lnTo>
                  <a:pt x="11" y="29"/>
                </a:lnTo>
                <a:lnTo>
                  <a:pt x="12" y="29"/>
                </a:lnTo>
                <a:lnTo>
                  <a:pt x="13" y="29"/>
                </a:lnTo>
                <a:lnTo>
                  <a:pt x="14" y="29"/>
                </a:lnTo>
                <a:lnTo>
                  <a:pt x="15" y="29"/>
                </a:lnTo>
                <a:lnTo>
                  <a:pt x="16" y="28"/>
                </a:lnTo>
                <a:lnTo>
                  <a:pt x="17" y="27"/>
                </a:lnTo>
                <a:lnTo>
                  <a:pt x="18" y="26"/>
                </a:lnTo>
                <a:lnTo>
                  <a:pt x="18" y="25"/>
                </a:lnTo>
                <a:lnTo>
                  <a:pt x="19" y="24"/>
                </a:lnTo>
                <a:lnTo>
                  <a:pt x="21" y="24"/>
                </a:lnTo>
                <a:lnTo>
                  <a:pt x="21" y="23"/>
                </a:lnTo>
                <a:lnTo>
                  <a:pt x="21" y="21"/>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965" name="Line 572"/>
          <p:cNvSpPr>
            <a:spLocks noChangeShapeType="1"/>
          </p:cNvSpPr>
          <p:nvPr/>
        </p:nvSpPr>
        <p:spPr bwMode="auto">
          <a:xfrm>
            <a:off x="3905250" y="4371975"/>
            <a:ext cx="1588" cy="79375"/>
          </a:xfrm>
          <a:prstGeom prst="line">
            <a:avLst/>
          </a:prstGeom>
          <a:noFill/>
          <a:ln w="6350">
            <a:solidFill>
              <a:srgbClr val="000040"/>
            </a:solidFill>
            <a:round/>
            <a:headEnd/>
            <a:tailEnd/>
          </a:ln>
        </p:spPr>
        <p:txBody>
          <a:bodyPr/>
          <a:lstStyle/>
          <a:p>
            <a:endParaRPr lang="en-US"/>
          </a:p>
        </p:txBody>
      </p:sp>
      <p:sp>
        <p:nvSpPr>
          <p:cNvPr id="25966" name="Line 573"/>
          <p:cNvSpPr>
            <a:spLocks noChangeShapeType="1"/>
          </p:cNvSpPr>
          <p:nvPr/>
        </p:nvSpPr>
        <p:spPr bwMode="auto">
          <a:xfrm>
            <a:off x="3873500" y="4410075"/>
            <a:ext cx="63500" cy="1588"/>
          </a:xfrm>
          <a:prstGeom prst="line">
            <a:avLst/>
          </a:prstGeom>
          <a:noFill/>
          <a:ln w="6350">
            <a:solidFill>
              <a:srgbClr val="000040"/>
            </a:solidFill>
            <a:round/>
            <a:headEnd/>
            <a:tailEnd/>
          </a:ln>
        </p:spPr>
        <p:txBody>
          <a:bodyPr/>
          <a:lstStyle/>
          <a:p>
            <a:endParaRPr lang="en-US"/>
          </a:p>
        </p:txBody>
      </p:sp>
      <p:sp>
        <p:nvSpPr>
          <p:cNvPr id="25967" name="Freeform 574"/>
          <p:cNvSpPr>
            <a:spLocks/>
          </p:cNvSpPr>
          <p:nvPr/>
        </p:nvSpPr>
        <p:spPr bwMode="auto">
          <a:xfrm>
            <a:off x="1327150" y="4535488"/>
            <a:ext cx="325438" cy="339725"/>
          </a:xfrm>
          <a:custGeom>
            <a:avLst/>
            <a:gdLst>
              <a:gd name="T0" fmla="*/ 29682 w 614"/>
              <a:gd name="T1" fmla="*/ 103555 h 643"/>
              <a:gd name="T2" fmla="*/ 0 w 614"/>
              <a:gd name="T3" fmla="*/ 103555 h 643"/>
              <a:gd name="T4" fmla="*/ 162719 w 614"/>
              <a:gd name="T5" fmla="*/ 0 h 643"/>
              <a:gd name="T6" fmla="*/ 325438 w 614"/>
              <a:gd name="T7" fmla="*/ 103555 h 643"/>
              <a:gd name="T8" fmla="*/ 311127 w 614"/>
              <a:gd name="T9" fmla="*/ 103555 h 643"/>
              <a:gd name="T10" fmla="*/ 295756 w 614"/>
              <a:gd name="T11" fmla="*/ 103555 h 643"/>
              <a:gd name="T12" fmla="*/ 295756 w 614"/>
              <a:gd name="T13" fmla="*/ 324931 h 643"/>
              <a:gd name="T14" fmla="*/ 29682 w 614"/>
              <a:gd name="T15" fmla="*/ 324931 h 643"/>
              <a:gd name="T16" fmla="*/ 29682 w 614"/>
              <a:gd name="T17" fmla="*/ 103555 h 643"/>
              <a:gd name="T18" fmla="*/ 295756 w 614"/>
              <a:gd name="T19" fmla="*/ 103555 h 643"/>
              <a:gd name="T20" fmla="*/ 311127 w 614"/>
              <a:gd name="T21" fmla="*/ 103555 h 643"/>
              <a:gd name="T22" fmla="*/ 311127 w 614"/>
              <a:gd name="T23" fmla="*/ 339725 h 643"/>
              <a:gd name="T24" fmla="*/ 29682 w 614"/>
              <a:gd name="T25" fmla="*/ 339725 h 643"/>
              <a:gd name="T26" fmla="*/ 29682 w 614"/>
              <a:gd name="T27" fmla="*/ 324931 h 643"/>
              <a:gd name="T28" fmla="*/ 29682 w 614"/>
              <a:gd name="T29" fmla="*/ 10355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968" name="Rectangle 575"/>
          <p:cNvSpPr>
            <a:spLocks noChangeArrowheads="1"/>
          </p:cNvSpPr>
          <p:nvPr/>
        </p:nvSpPr>
        <p:spPr bwMode="auto">
          <a:xfrm>
            <a:off x="1357313" y="4638675"/>
            <a:ext cx="269875" cy="220663"/>
          </a:xfrm>
          <a:prstGeom prst="rect">
            <a:avLst/>
          </a:prstGeom>
          <a:solidFill>
            <a:srgbClr val="FFFF00"/>
          </a:solidFill>
          <a:ln w="0">
            <a:solidFill>
              <a:srgbClr val="000000"/>
            </a:solidFill>
            <a:miter lim="800000"/>
            <a:headEnd/>
            <a:tailEnd/>
          </a:ln>
        </p:spPr>
        <p:txBody>
          <a:bodyPr/>
          <a:lstStyle/>
          <a:p>
            <a:endParaRPr lang="ru-RU"/>
          </a:p>
        </p:txBody>
      </p:sp>
      <p:sp>
        <p:nvSpPr>
          <p:cNvPr id="25969" name="Rectangle 576"/>
          <p:cNvSpPr>
            <a:spLocks noChangeArrowheads="1"/>
          </p:cNvSpPr>
          <p:nvPr/>
        </p:nvSpPr>
        <p:spPr bwMode="auto">
          <a:xfrm>
            <a:off x="1400175" y="4691063"/>
            <a:ext cx="95250" cy="168275"/>
          </a:xfrm>
          <a:prstGeom prst="rect">
            <a:avLst/>
          </a:prstGeom>
          <a:solidFill>
            <a:srgbClr val="800000"/>
          </a:solidFill>
          <a:ln w="0">
            <a:solidFill>
              <a:srgbClr val="000040"/>
            </a:solidFill>
            <a:miter lim="800000"/>
            <a:headEnd/>
            <a:tailEnd/>
          </a:ln>
        </p:spPr>
        <p:txBody>
          <a:bodyPr/>
          <a:lstStyle/>
          <a:p>
            <a:endParaRPr lang="ru-RU"/>
          </a:p>
        </p:txBody>
      </p:sp>
      <p:sp>
        <p:nvSpPr>
          <p:cNvPr id="25970" name="Rectangle 577"/>
          <p:cNvSpPr>
            <a:spLocks noChangeArrowheads="1"/>
          </p:cNvSpPr>
          <p:nvPr/>
        </p:nvSpPr>
        <p:spPr bwMode="auto">
          <a:xfrm>
            <a:off x="1536700" y="4687888"/>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5971" name="Freeform 578"/>
          <p:cNvSpPr>
            <a:spLocks/>
          </p:cNvSpPr>
          <p:nvPr/>
        </p:nvSpPr>
        <p:spPr bwMode="auto">
          <a:xfrm>
            <a:off x="1470025" y="4768850"/>
            <a:ext cx="12700" cy="15875"/>
          </a:xfrm>
          <a:custGeom>
            <a:avLst/>
            <a:gdLst>
              <a:gd name="T0" fmla="*/ 12700 w 23"/>
              <a:gd name="T1" fmla="*/ 7116 h 29"/>
              <a:gd name="T2" fmla="*/ 12700 w 23"/>
              <a:gd name="T3" fmla="*/ 6022 h 29"/>
              <a:gd name="T4" fmla="*/ 11596 w 23"/>
              <a:gd name="T5" fmla="*/ 4379 h 29"/>
              <a:gd name="T6" fmla="*/ 11596 w 23"/>
              <a:gd name="T7" fmla="*/ 3284 h 29"/>
              <a:gd name="T8" fmla="*/ 9939 w 23"/>
              <a:gd name="T9" fmla="*/ 2190 h 29"/>
              <a:gd name="T10" fmla="*/ 9387 w 23"/>
              <a:gd name="T11" fmla="*/ 1095 h 29"/>
              <a:gd name="T12" fmla="*/ 8835 w 23"/>
              <a:gd name="T13" fmla="*/ 547 h 29"/>
              <a:gd name="T14" fmla="*/ 7730 w 23"/>
              <a:gd name="T15" fmla="*/ 0 h 29"/>
              <a:gd name="T16" fmla="*/ 6626 w 23"/>
              <a:gd name="T17" fmla="*/ 0 h 29"/>
              <a:gd name="T18" fmla="*/ 5522 w 23"/>
              <a:gd name="T19" fmla="*/ 0 h 29"/>
              <a:gd name="T20" fmla="*/ 4970 w 23"/>
              <a:gd name="T21" fmla="*/ 0 h 29"/>
              <a:gd name="T22" fmla="*/ 3313 w 23"/>
              <a:gd name="T23" fmla="*/ 547 h 29"/>
              <a:gd name="T24" fmla="*/ 2209 w 23"/>
              <a:gd name="T25" fmla="*/ 1095 h 29"/>
              <a:gd name="T26" fmla="*/ 1657 w 23"/>
              <a:gd name="T27" fmla="*/ 2190 h 29"/>
              <a:gd name="T28" fmla="*/ 552 w 23"/>
              <a:gd name="T29" fmla="*/ 3284 h 29"/>
              <a:gd name="T30" fmla="*/ 552 w 23"/>
              <a:gd name="T31" fmla="*/ 4379 h 29"/>
              <a:gd name="T32" fmla="*/ 0 w 23"/>
              <a:gd name="T33" fmla="*/ 6022 h 29"/>
              <a:gd name="T34" fmla="*/ 0 w 23"/>
              <a:gd name="T35" fmla="*/ 7116 h 29"/>
              <a:gd name="T36" fmla="*/ 0 w 23"/>
              <a:gd name="T37" fmla="*/ 8759 h 29"/>
              <a:gd name="T38" fmla="*/ 0 w 23"/>
              <a:gd name="T39" fmla="*/ 9853 h 29"/>
              <a:gd name="T40" fmla="*/ 552 w 23"/>
              <a:gd name="T41" fmla="*/ 11496 h 29"/>
              <a:gd name="T42" fmla="*/ 552 w 23"/>
              <a:gd name="T43" fmla="*/ 13138 h 29"/>
              <a:gd name="T44" fmla="*/ 1657 w 23"/>
              <a:gd name="T45" fmla="*/ 13685 h 29"/>
              <a:gd name="T46" fmla="*/ 2209 w 23"/>
              <a:gd name="T47" fmla="*/ 14780 h 29"/>
              <a:gd name="T48" fmla="*/ 3313 w 23"/>
              <a:gd name="T49" fmla="*/ 15328 h 29"/>
              <a:gd name="T50" fmla="*/ 4970 w 23"/>
              <a:gd name="T51" fmla="*/ 15875 h 29"/>
              <a:gd name="T52" fmla="*/ 5522 w 23"/>
              <a:gd name="T53" fmla="*/ 15875 h 29"/>
              <a:gd name="T54" fmla="*/ 6626 w 23"/>
              <a:gd name="T55" fmla="*/ 15875 h 29"/>
              <a:gd name="T56" fmla="*/ 7730 w 23"/>
              <a:gd name="T57" fmla="*/ 15875 h 29"/>
              <a:gd name="T58" fmla="*/ 8835 w 23"/>
              <a:gd name="T59" fmla="*/ 15328 h 29"/>
              <a:gd name="T60" fmla="*/ 9387 w 23"/>
              <a:gd name="T61" fmla="*/ 14780 h 29"/>
              <a:gd name="T62" fmla="*/ 9939 w 23"/>
              <a:gd name="T63" fmla="*/ 13685 h 29"/>
              <a:gd name="T64" fmla="*/ 11596 w 23"/>
              <a:gd name="T65" fmla="*/ 13138 h 29"/>
              <a:gd name="T66" fmla="*/ 11596 w 23"/>
              <a:gd name="T67" fmla="*/ 11496 h 29"/>
              <a:gd name="T68" fmla="*/ 12700 w 23"/>
              <a:gd name="T69" fmla="*/ 9853 h 29"/>
              <a:gd name="T70" fmla="*/ 12700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9"/>
                </a:lnTo>
                <a:lnTo>
                  <a:pt x="21" y="8"/>
                </a:lnTo>
                <a:lnTo>
                  <a:pt x="21" y="7"/>
                </a:lnTo>
                <a:lnTo>
                  <a:pt x="21" y="6"/>
                </a:lnTo>
                <a:lnTo>
                  <a:pt x="20" y="5"/>
                </a:lnTo>
                <a:lnTo>
                  <a:pt x="18" y="4"/>
                </a:lnTo>
                <a:lnTo>
                  <a:pt x="18" y="3"/>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3"/>
                </a:lnTo>
                <a:lnTo>
                  <a:pt x="3" y="4"/>
                </a:lnTo>
                <a:lnTo>
                  <a:pt x="2" y="5"/>
                </a:lnTo>
                <a:lnTo>
                  <a:pt x="1" y="6"/>
                </a:lnTo>
                <a:lnTo>
                  <a:pt x="1" y="7"/>
                </a:lnTo>
                <a:lnTo>
                  <a:pt x="1" y="8"/>
                </a:lnTo>
                <a:lnTo>
                  <a:pt x="0" y="9"/>
                </a:lnTo>
                <a:lnTo>
                  <a:pt x="0" y="11"/>
                </a:lnTo>
                <a:lnTo>
                  <a:pt x="0" y="12"/>
                </a:lnTo>
                <a:lnTo>
                  <a:pt x="0" y="13"/>
                </a:lnTo>
                <a:lnTo>
                  <a:pt x="0" y="14"/>
                </a:lnTo>
                <a:lnTo>
                  <a:pt x="0" y="16"/>
                </a:lnTo>
                <a:lnTo>
                  <a:pt x="0" y="17"/>
                </a:lnTo>
                <a:lnTo>
                  <a:pt x="0" y="18"/>
                </a:lnTo>
                <a:lnTo>
                  <a:pt x="0" y="19"/>
                </a:lnTo>
                <a:lnTo>
                  <a:pt x="1" y="21"/>
                </a:lnTo>
                <a:lnTo>
                  <a:pt x="1" y="23"/>
                </a:lnTo>
                <a:lnTo>
                  <a:pt x="1" y="24"/>
                </a:lnTo>
                <a:lnTo>
                  <a:pt x="2" y="24"/>
                </a:lnTo>
                <a:lnTo>
                  <a:pt x="3" y="25"/>
                </a:lnTo>
                <a:lnTo>
                  <a:pt x="3" y="26"/>
                </a:lnTo>
                <a:lnTo>
                  <a:pt x="4" y="27"/>
                </a:lnTo>
                <a:lnTo>
                  <a:pt x="5" y="28"/>
                </a:lnTo>
                <a:lnTo>
                  <a:pt x="6" y="28"/>
                </a:lnTo>
                <a:lnTo>
                  <a:pt x="8" y="29"/>
                </a:lnTo>
                <a:lnTo>
                  <a:pt x="9" y="29"/>
                </a:lnTo>
                <a:lnTo>
                  <a:pt x="10" y="29"/>
                </a:lnTo>
                <a:lnTo>
                  <a:pt x="11" y="29"/>
                </a:lnTo>
                <a:lnTo>
                  <a:pt x="12" y="29"/>
                </a:lnTo>
                <a:lnTo>
                  <a:pt x="13" y="29"/>
                </a:lnTo>
                <a:lnTo>
                  <a:pt x="14" y="29"/>
                </a:lnTo>
                <a:lnTo>
                  <a:pt x="15" y="29"/>
                </a:lnTo>
                <a:lnTo>
                  <a:pt x="16" y="28"/>
                </a:lnTo>
                <a:lnTo>
                  <a:pt x="17" y="27"/>
                </a:lnTo>
                <a:lnTo>
                  <a:pt x="18" y="26"/>
                </a:lnTo>
                <a:lnTo>
                  <a:pt x="18" y="25"/>
                </a:lnTo>
                <a:lnTo>
                  <a:pt x="20" y="24"/>
                </a:lnTo>
                <a:lnTo>
                  <a:pt x="21" y="24"/>
                </a:lnTo>
                <a:lnTo>
                  <a:pt x="21" y="23"/>
                </a:lnTo>
                <a:lnTo>
                  <a:pt x="21" y="21"/>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972" name="Line 579"/>
          <p:cNvSpPr>
            <a:spLocks noChangeShapeType="1"/>
          </p:cNvSpPr>
          <p:nvPr/>
        </p:nvSpPr>
        <p:spPr bwMode="auto">
          <a:xfrm>
            <a:off x="1566863" y="4687888"/>
            <a:ext cx="1587" cy="79375"/>
          </a:xfrm>
          <a:prstGeom prst="line">
            <a:avLst/>
          </a:prstGeom>
          <a:noFill/>
          <a:ln w="6350">
            <a:solidFill>
              <a:srgbClr val="000040"/>
            </a:solidFill>
            <a:round/>
            <a:headEnd/>
            <a:tailEnd/>
          </a:ln>
        </p:spPr>
        <p:txBody>
          <a:bodyPr/>
          <a:lstStyle/>
          <a:p>
            <a:endParaRPr lang="en-US"/>
          </a:p>
        </p:txBody>
      </p:sp>
      <p:sp>
        <p:nvSpPr>
          <p:cNvPr id="25973" name="Line 580"/>
          <p:cNvSpPr>
            <a:spLocks noChangeShapeType="1"/>
          </p:cNvSpPr>
          <p:nvPr/>
        </p:nvSpPr>
        <p:spPr bwMode="auto">
          <a:xfrm>
            <a:off x="1536700" y="4725988"/>
            <a:ext cx="61913" cy="1587"/>
          </a:xfrm>
          <a:prstGeom prst="line">
            <a:avLst/>
          </a:prstGeom>
          <a:noFill/>
          <a:ln w="6350">
            <a:solidFill>
              <a:srgbClr val="000040"/>
            </a:solidFill>
            <a:round/>
            <a:headEnd/>
            <a:tailEnd/>
          </a:ln>
        </p:spPr>
        <p:txBody>
          <a:bodyPr/>
          <a:lstStyle/>
          <a:p>
            <a:endParaRPr lang="en-US"/>
          </a:p>
        </p:txBody>
      </p:sp>
      <p:sp>
        <p:nvSpPr>
          <p:cNvPr id="25974" name="Freeform 581"/>
          <p:cNvSpPr>
            <a:spLocks/>
          </p:cNvSpPr>
          <p:nvPr/>
        </p:nvSpPr>
        <p:spPr bwMode="auto">
          <a:xfrm>
            <a:off x="1189038" y="3751263"/>
            <a:ext cx="323850" cy="341312"/>
          </a:xfrm>
          <a:custGeom>
            <a:avLst/>
            <a:gdLst>
              <a:gd name="T0" fmla="*/ 29537 w 614"/>
              <a:gd name="T1" fmla="*/ 103508 h 643"/>
              <a:gd name="T2" fmla="*/ 0 w 614"/>
              <a:gd name="T3" fmla="*/ 103508 h 643"/>
              <a:gd name="T4" fmla="*/ 161925 w 614"/>
              <a:gd name="T5" fmla="*/ 0 h 643"/>
              <a:gd name="T6" fmla="*/ 323850 w 614"/>
              <a:gd name="T7" fmla="*/ 103508 h 643"/>
              <a:gd name="T8" fmla="*/ 309609 w 614"/>
              <a:gd name="T9" fmla="*/ 103508 h 643"/>
              <a:gd name="T10" fmla="*/ 294313 w 614"/>
              <a:gd name="T11" fmla="*/ 103508 h 643"/>
              <a:gd name="T12" fmla="*/ 294313 w 614"/>
              <a:gd name="T13" fmla="*/ 325918 h 643"/>
              <a:gd name="T14" fmla="*/ 29537 w 614"/>
              <a:gd name="T15" fmla="*/ 325918 h 643"/>
              <a:gd name="T16" fmla="*/ 29537 w 614"/>
              <a:gd name="T17" fmla="*/ 103508 h 643"/>
              <a:gd name="T18" fmla="*/ 294313 w 614"/>
              <a:gd name="T19" fmla="*/ 103508 h 643"/>
              <a:gd name="T20" fmla="*/ 309609 w 614"/>
              <a:gd name="T21" fmla="*/ 103508 h 643"/>
              <a:gd name="T22" fmla="*/ 309609 w 614"/>
              <a:gd name="T23" fmla="*/ 341312 h 643"/>
              <a:gd name="T24" fmla="*/ 29537 w 614"/>
              <a:gd name="T25" fmla="*/ 341312 h 643"/>
              <a:gd name="T26" fmla="*/ 29537 w 614"/>
              <a:gd name="T27" fmla="*/ 325918 h 643"/>
              <a:gd name="T28" fmla="*/ 29537 w 614"/>
              <a:gd name="T29" fmla="*/ 103508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5975" name="Rectangle 582"/>
          <p:cNvSpPr>
            <a:spLocks noChangeArrowheads="1"/>
          </p:cNvSpPr>
          <p:nvPr/>
        </p:nvSpPr>
        <p:spPr bwMode="auto">
          <a:xfrm>
            <a:off x="1219200" y="3854450"/>
            <a:ext cx="268288" cy="222250"/>
          </a:xfrm>
          <a:prstGeom prst="rect">
            <a:avLst/>
          </a:prstGeom>
          <a:solidFill>
            <a:srgbClr val="FFFF00"/>
          </a:solidFill>
          <a:ln w="0">
            <a:solidFill>
              <a:srgbClr val="000000"/>
            </a:solidFill>
            <a:miter lim="800000"/>
            <a:headEnd/>
            <a:tailEnd/>
          </a:ln>
        </p:spPr>
        <p:txBody>
          <a:bodyPr/>
          <a:lstStyle/>
          <a:p>
            <a:endParaRPr lang="ru-RU"/>
          </a:p>
        </p:txBody>
      </p:sp>
      <p:sp>
        <p:nvSpPr>
          <p:cNvPr id="25976" name="Rectangle 583"/>
          <p:cNvSpPr>
            <a:spLocks noChangeArrowheads="1"/>
          </p:cNvSpPr>
          <p:nvPr/>
        </p:nvSpPr>
        <p:spPr bwMode="auto">
          <a:xfrm>
            <a:off x="1262063" y="3908425"/>
            <a:ext cx="93662" cy="166688"/>
          </a:xfrm>
          <a:prstGeom prst="rect">
            <a:avLst/>
          </a:prstGeom>
          <a:solidFill>
            <a:srgbClr val="800000"/>
          </a:solidFill>
          <a:ln w="0">
            <a:solidFill>
              <a:srgbClr val="000040"/>
            </a:solidFill>
            <a:miter lim="800000"/>
            <a:headEnd/>
            <a:tailEnd/>
          </a:ln>
        </p:spPr>
        <p:txBody>
          <a:bodyPr/>
          <a:lstStyle/>
          <a:p>
            <a:endParaRPr lang="ru-RU"/>
          </a:p>
        </p:txBody>
      </p:sp>
      <p:sp>
        <p:nvSpPr>
          <p:cNvPr id="25977" name="Rectangle 584"/>
          <p:cNvSpPr>
            <a:spLocks noChangeArrowheads="1"/>
          </p:cNvSpPr>
          <p:nvPr/>
        </p:nvSpPr>
        <p:spPr bwMode="auto">
          <a:xfrm>
            <a:off x="1397000" y="3903663"/>
            <a:ext cx="63500" cy="80962"/>
          </a:xfrm>
          <a:prstGeom prst="rect">
            <a:avLst/>
          </a:prstGeom>
          <a:solidFill>
            <a:srgbClr val="80FFFF"/>
          </a:solidFill>
          <a:ln w="0">
            <a:solidFill>
              <a:srgbClr val="000040"/>
            </a:solidFill>
            <a:miter lim="800000"/>
            <a:headEnd/>
            <a:tailEnd/>
          </a:ln>
        </p:spPr>
        <p:txBody>
          <a:bodyPr/>
          <a:lstStyle/>
          <a:p>
            <a:endParaRPr lang="ru-RU"/>
          </a:p>
        </p:txBody>
      </p:sp>
      <p:sp>
        <p:nvSpPr>
          <p:cNvPr id="25978" name="Freeform 585"/>
          <p:cNvSpPr>
            <a:spLocks/>
          </p:cNvSpPr>
          <p:nvPr/>
        </p:nvSpPr>
        <p:spPr bwMode="auto">
          <a:xfrm>
            <a:off x="1330325" y="3984625"/>
            <a:ext cx="12700" cy="15875"/>
          </a:xfrm>
          <a:custGeom>
            <a:avLst/>
            <a:gdLst>
              <a:gd name="T0" fmla="*/ 12700 w 23"/>
              <a:gd name="T1" fmla="*/ 6879 h 30"/>
              <a:gd name="T2" fmla="*/ 12700 w 23"/>
              <a:gd name="T3" fmla="*/ 5821 h 30"/>
              <a:gd name="T4" fmla="*/ 11043 w 23"/>
              <a:gd name="T5" fmla="*/ 4763 h 30"/>
              <a:gd name="T6" fmla="*/ 11043 w 23"/>
              <a:gd name="T7" fmla="*/ 3704 h 30"/>
              <a:gd name="T8" fmla="*/ 9939 w 23"/>
              <a:gd name="T9" fmla="*/ 2117 h 30"/>
              <a:gd name="T10" fmla="*/ 9387 w 23"/>
              <a:gd name="T11" fmla="*/ 1058 h 30"/>
              <a:gd name="T12" fmla="*/ 8835 w 23"/>
              <a:gd name="T13" fmla="*/ 529 h 30"/>
              <a:gd name="T14" fmla="*/ 7730 w 23"/>
              <a:gd name="T15" fmla="*/ 0 h 30"/>
              <a:gd name="T16" fmla="*/ 6626 w 23"/>
              <a:gd name="T17" fmla="*/ 0 h 30"/>
              <a:gd name="T18" fmla="*/ 4970 w 23"/>
              <a:gd name="T19" fmla="*/ 0 h 30"/>
              <a:gd name="T20" fmla="*/ 4417 w 23"/>
              <a:gd name="T21" fmla="*/ 0 h 30"/>
              <a:gd name="T22" fmla="*/ 3313 w 23"/>
              <a:gd name="T23" fmla="*/ 529 h 30"/>
              <a:gd name="T24" fmla="*/ 2209 w 23"/>
              <a:gd name="T25" fmla="*/ 1058 h 30"/>
              <a:gd name="T26" fmla="*/ 1657 w 23"/>
              <a:gd name="T27" fmla="*/ 2117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1657 w 23"/>
              <a:gd name="T45" fmla="*/ 13229 h 30"/>
              <a:gd name="T46" fmla="*/ 2209 w 23"/>
              <a:gd name="T47" fmla="*/ 14817 h 30"/>
              <a:gd name="T48" fmla="*/ 3313 w 23"/>
              <a:gd name="T49" fmla="*/ 15346 h 30"/>
              <a:gd name="T50" fmla="*/ 4417 w 23"/>
              <a:gd name="T51" fmla="*/ 15875 h 30"/>
              <a:gd name="T52" fmla="*/ 4970 w 23"/>
              <a:gd name="T53" fmla="*/ 15875 h 30"/>
              <a:gd name="T54" fmla="*/ 6626 w 23"/>
              <a:gd name="T55" fmla="*/ 15875 h 30"/>
              <a:gd name="T56" fmla="*/ 7730 w 23"/>
              <a:gd name="T57" fmla="*/ 15875 h 30"/>
              <a:gd name="T58" fmla="*/ 8835 w 23"/>
              <a:gd name="T59" fmla="*/ 15346 h 30"/>
              <a:gd name="T60" fmla="*/ 9387 w 23"/>
              <a:gd name="T61" fmla="*/ 14817 h 30"/>
              <a:gd name="T62" fmla="*/ 9939 w 23"/>
              <a:gd name="T63" fmla="*/ 13229 h 30"/>
              <a:gd name="T64" fmla="*/ 11043 w 23"/>
              <a:gd name="T65" fmla="*/ 12700 h 30"/>
              <a:gd name="T66" fmla="*/ 11043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1" y="10"/>
                </a:lnTo>
                <a:lnTo>
                  <a:pt x="20" y="9"/>
                </a:lnTo>
                <a:lnTo>
                  <a:pt x="20" y="8"/>
                </a:lnTo>
                <a:lnTo>
                  <a:pt x="20" y="7"/>
                </a:lnTo>
                <a:lnTo>
                  <a:pt x="19" y="6"/>
                </a:lnTo>
                <a:lnTo>
                  <a:pt x="18" y="4"/>
                </a:lnTo>
                <a:lnTo>
                  <a:pt x="18" y="3"/>
                </a:lnTo>
                <a:lnTo>
                  <a:pt x="17" y="2"/>
                </a:lnTo>
                <a:lnTo>
                  <a:pt x="16" y="1"/>
                </a:lnTo>
                <a:lnTo>
                  <a:pt x="15" y="0"/>
                </a:lnTo>
                <a:lnTo>
                  <a:pt x="14" y="0"/>
                </a:lnTo>
                <a:lnTo>
                  <a:pt x="13" y="0"/>
                </a:lnTo>
                <a:lnTo>
                  <a:pt x="12" y="0"/>
                </a:lnTo>
                <a:lnTo>
                  <a:pt x="10" y="0"/>
                </a:lnTo>
                <a:lnTo>
                  <a:pt x="9" y="0"/>
                </a:lnTo>
                <a:lnTo>
                  <a:pt x="8" y="0"/>
                </a:lnTo>
                <a:lnTo>
                  <a:pt x="7" y="0"/>
                </a:lnTo>
                <a:lnTo>
                  <a:pt x="6"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8"/>
                </a:lnTo>
                <a:lnTo>
                  <a:pt x="5" y="29"/>
                </a:lnTo>
                <a:lnTo>
                  <a:pt x="6" y="29"/>
                </a:lnTo>
                <a:lnTo>
                  <a:pt x="7" y="30"/>
                </a:lnTo>
                <a:lnTo>
                  <a:pt x="8" y="30"/>
                </a:lnTo>
                <a:lnTo>
                  <a:pt x="9" y="30"/>
                </a:lnTo>
                <a:lnTo>
                  <a:pt x="10" y="30"/>
                </a:lnTo>
                <a:lnTo>
                  <a:pt x="12" y="30"/>
                </a:lnTo>
                <a:lnTo>
                  <a:pt x="13" y="30"/>
                </a:lnTo>
                <a:lnTo>
                  <a:pt x="14" y="30"/>
                </a:lnTo>
                <a:lnTo>
                  <a:pt x="15" y="30"/>
                </a:lnTo>
                <a:lnTo>
                  <a:pt x="16" y="29"/>
                </a:lnTo>
                <a:lnTo>
                  <a:pt x="17" y="28"/>
                </a:lnTo>
                <a:lnTo>
                  <a:pt x="18" y="26"/>
                </a:lnTo>
                <a:lnTo>
                  <a:pt x="18" y="25"/>
                </a:lnTo>
                <a:lnTo>
                  <a:pt x="19" y="24"/>
                </a:lnTo>
                <a:lnTo>
                  <a:pt x="20" y="24"/>
                </a:lnTo>
                <a:lnTo>
                  <a:pt x="20" y="23"/>
                </a:lnTo>
                <a:lnTo>
                  <a:pt x="20" y="22"/>
                </a:lnTo>
                <a:lnTo>
                  <a:pt x="21"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5979" name="Line 586"/>
          <p:cNvSpPr>
            <a:spLocks noChangeShapeType="1"/>
          </p:cNvSpPr>
          <p:nvPr/>
        </p:nvSpPr>
        <p:spPr bwMode="auto">
          <a:xfrm>
            <a:off x="1428750" y="3905250"/>
            <a:ext cx="1588" cy="79375"/>
          </a:xfrm>
          <a:prstGeom prst="line">
            <a:avLst/>
          </a:prstGeom>
          <a:noFill/>
          <a:ln w="6350">
            <a:solidFill>
              <a:srgbClr val="000040"/>
            </a:solidFill>
            <a:round/>
            <a:headEnd/>
            <a:tailEnd/>
          </a:ln>
        </p:spPr>
        <p:txBody>
          <a:bodyPr/>
          <a:lstStyle/>
          <a:p>
            <a:endParaRPr lang="en-US"/>
          </a:p>
        </p:txBody>
      </p:sp>
      <p:sp>
        <p:nvSpPr>
          <p:cNvPr id="25980" name="Line 587"/>
          <p:cNvSpPr>
            <a:spLocks noChangeShapeType="1"/>
          </p:cNvSpPr>
          <p:nvPr/>
        </p:nvSpPr>
        <p:spPr bwMode="auto">
          <a:xfrm>
            <a:off x="1397000" y="3941763"/>
            <a:ext cx="61913" cy="1587"/>
          </a:xfrm>
          <a:prstGeom prst="line">
            <a:avLst/>
          </a:prstGeom>
          <a:noFill/>
          <a:ln w="6350">
            <a:solidFill>
              <a:srgbClr val="000040"/>
            </a:solidFill>
            <a:round/>
            <a:headEnd/>
            <a:tailEnd/>
          </a:ln>
        </p:spPr>
        <p:txBody>
          <a:bodyPr/>
          <a:lstStyle/>
          <a:p>
            <a:endParaRPr lang="en-US"/>
          </a:p>
        </p:txBody>
      </p:sp>
      <p:sp>
        <p:nvSpPr>
          <p:cNvPr id="25981" name="Freeform 588"/>
          <p:cNvSpPr>
            <a:spLocks/>
          </p:cNvSpPr>
          <p:nvPr/>
        </p:nvSpPr>
        <p:spPr bwMode="auto">
          <a:xfrm>
            <a:off x="2932113" y="3448050"/>
            <a:ext cx="325437" cy="341313"/>
          </a:xfrm>
          <a:custGeom>
            <a:avLst/>
            <a:gdLst>
              <a:gd name="T0" fmla="*/ 29633 w 615"/>
              <a:gd name="T1" fmla="*/ 103509 h 643"/>
              <a:gd name="T2" fmla="*/ 0 w 615"/>
              <a:gd name="T3" fmla="*/ 103509 h 643"/>
              <a:gd name="T4" fmla="*/ 162454 w 615"/>
              <a:gd name="T5" fmla="*/ 0 h 643"/>
              <a:gd name="T6" fmla="*/ 325437 w 615"/>
              <a:gd name="T7" fmla="*/ 103509 h 643"/>
              <a:gd name="T8" fmla="*/ 310620 w 615"/>
              <a:gd name="T9" fmla="*/ 103509 h 643"/>
              <a:gd name="T10" fmla="*/ 295804 w 615"/>
              <a:gd name="T11" fmla="*/ 103509 h 643"/>
              <a:gd name="T12" fmla="*/ 295804 w 615"/>
              <a:gd name="T13" fmla="*/ 326450 h 643"/>
              <a:gd name="T14" fmla="*/ 29633 w 615"/>
              <a:gd name="T15" fmla="*/ 326450 h 643"/>
              <a:gd name="T16" fmla="*/ 29633 w 615"/>
              <a:gd name="T17" fmla="*/ 103509 h 643"/>
              <a:gd name="T18" fmla="*/ 295804 w 615"/>
              <a:gd name="T19" fmla="*/ 103509 h 643"/>
              <a:gd name="T20" fmla="*/ 310620 w 615"/>
              <a:gd name="T21" fmla="*/ 103509 h 643"/>
              <a:gd name="T22" fmla="*/ 310620 w 615"/>
              <a:gd name="T23" fmla="*/ 341313 h 643"/>
              <a:gd name="T24" fmla="*/ 29633 w 615"/>
              <a:gd name="T25" fmla="*/ 341313 h 643"/>
              <a:gd name="T26" fmla="*/ 29633 w 615"/>
              <a:gd name="T27" fmla="*/ 326450 h 643"/>
              <a:gd name="T28" fmla="*/ 29633 w 615"/>
              <a:gd name="T29" fmla="*/ 10350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5982" name="Rectangle 589"/>
          <p:cNvSpPr>
            <a:spLocks noChangeArrowheads="1"/>
          </p:cNvSpPr>
          <p:nvPr/>
        </p:nvSpPr>
        <p:spPr bwMode="auto">
          <a:xfrm>
            <a:off x="2962275" y="3551238"/>
            <a:ext cx="268288" cy="222250"/>
          </a:xfrm>
          <a:prstGeom prst="rect">
            <a:avLst/>
          </a:prstGeom>
          <a:solidFill>
            <a:srgbClr val="FFFF00"/>
          </a:solidFill>
          <a:ln w="0">
            <a:solidFill>
              <a:srgbClr val="000000"/>
            </a:solidFill>
            <a:miter lim="800000"/>
            <a:headEnd/>
            <a:tailEnd/>
          </a:ln>
        </p:spPr>
        <p:txBody>
          <a:bodyPr/>
          <a:lstStyle/>
          <a:p>
            <a:endParaRPr lang="ru-RU"/>
          </a:p>
        </p:txBody>
      </p:sp>
      <p:sp>
        <p:nvSpPr>
          <p:cNvPr id="25983" name="Rectangle 590"/>
          <p:cNvSpPr>
            <a:spLocks noChangeArrowheads="1"/>
          </p:cNvSpPr>
          <p:nvPr/>
        </p:nvSpPr>
        <p:spPr bwMode="auto">
          <a:xfrm>
            <a:off x="3005138" y="3605213"/>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5984" name="Rectangle 591"/>
          <p:cNvSpPr>
            <a:spLocks noChangeArrowheads="1"/>
          </p:cNvSpPr>
          <p:nvPr/>
        </p:nvSpPr>
        <p:spPr bwMode="auto">
          <a:xfrm>
            <a:off x="3140075" y="3600450"/>
            <a:ext cx="65088" cy="80963"/>
          </a:xfrm>
          <a:prstGeom prst="rect">
            <a:avLst/>
          </a:prstGeom>
          <a:solidFill>
            <a:srgbClr val="80FFFF"/>
          </a:solidFill>
          <a:ln w="0">
            <a:solidFill>
              <a:srgbClr val="000040"/>
            </a:solidFill>
            <a:miter lim="800000"/>
            <a:headEnd/>
            <a:tailEnd/>
          </a:ln>
        </p:spPr>
        <p:txBody>
          <a:bodyPr/>
          <a:lstStyle/>
          <a:p>
            <a:endParaRPr lang="ru-RU"/>
          </a:p>
        </p:txBody>
      </p:sp>
      <p:sp>
        <p:nvSpPr>
          <p:cNvPr id="25985" name="Freeform 592"/>
          <p:cNvSpPr>
            <a:spLocks/>
          </p:cNvSpPr>
          <p:nvPr/>
        </p:nvSpPr>
        <p:spPr bwMode="auto">
          <a:xfrm>
            <a:off x="3073400" y="3681413"/>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646 h 30"/>
              <a:gd name="T10" fmla="*/ 9939 w 23"/>
              <a:gd name="T11" fmla="*/ 1058 h 30"/>
              <a:gd name="T12" fmla="*/ 8835 w 23"/>
              <a:gd name="T13" fmla="*/ 529 h 30"/>
              <a:gd name="T14" fmla="*/ 7730 w 23"/>
              <a:gd name="T15" fmla="*/ 0 h 30"/>
              <a:gd name="T16" fmla="*/ 6626 w 23"/>
              <a:gd name="T17" fmla="*/ 0 h 30"/>
              <a:gd name="T18" fmla="*/ 5522 w 23"/>
              <a:gd name="T19" fmla="*/ 0 h 30"/>
              <a:gd name="T20" fmla="*/ 4970 w 23"/>
              <a:gd name="T21" fmla="*/ 0 h 30"/>
              <a:gd name="T22" fmla="*/ 3865 w 23"/>
              <a:gd name="T23" fmla="*/ 529 h 30"/>
              <a:gd name="T24" fmla="*/ 2209 w 23"/>
              <a:gd name="T25" fmla="*/ 1058 h 30"/>
              <a:gd name="T26" fmla="*/ 1657 w 23"/>
              <a:gd name="T27" fmla="*/ 2646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1657 w 23"/>
              <a:gd name="T45" fmla="*/ 13229 h 30"/>
              <a:gd name="T46" fmla="*/ 2209 w 23"/>
              <a:gd name="T47" fmla="*/ 14817 h 30"/>
              <a:gd name="T48" fmla="*/ 3865 w 23"/>
              <a:gd name="T49" fmla="*/ 15346 h 30"/>
              <a:gd name="T50" fmla="*/ 4970 w 23"/>
              <a:gd name="T51" fmla="*/ 15875 h 30"/>
              <a:gd name="T52" fmla="*/ 5522 w 23"/>
              <a:gd name="T53" fmla="*/ 15875 h 30"/>
              <a:gd name="T54" fmla="*/ 6626 w 23"/>
              <a:gd name="T55" fmla="*/ 15875 h 30"/>
              <a:gd name="T56" fmla="*/ 7730 w 23"/>
              <a:gd name="T57" fmla="*/ 15875 h 30"/>
              <a:gd name="T58" fmla="*/ 8835 w 23"/>
              <a:gd name="T59" fmla="*/ 15346 h 30"/>
              <a:gd name="T60" fmla="*/ 9939 w 23"/>
              <a:gd name="T61" fmla="*/ 14817 h 30"/>
              <a:gd name="T62" fmla="*/ 10491 w 23"/>
              <a:gd name="T63" fmla="*/ 13229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5"/>
                </a:lnTo>
                <a:lnTo>
                  <a:pt x="19" y="3"/>
                </a:lnTo>
                <a:lnTo>
                  <a:pt x="18" y="2"/>
                </a:lnTo>
                <a:lnTo>
                  <a:pt x="16"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7"/>
                </a:lnTo>
                <a:lnTo>
                  <a:pt x="4" y="28"/>
                </a:lnTo>
                <a:lnTo>
                  <a:pt x="6" y="29"/>
                </a:lnTo>
                <a:lnTo>
                  <a:pt x="7" y="29"/>
                </a:lnTo>
                <a:lnTo>
                  <a:pt x="8" y="30"/>
                </a:lnTo>
                <a:lnTo>
                  <a:pt x="9" y="30"/>
                </a:lnTo>
                <a:lnTo>
                  <a:pt x="10" y="30"/>
                </a:lnTo>
                <a:lnTo>
                  <a:pt x="11" y="30"/>
                </a:lnTo>
                <a:lnTo>
                  <a:pt x="12" y="30"/>
                </a:lnTo>
                <a:lnTo>
                  <a:pt x="13" y="30"/>
                </a:lnTo>
                <a:lnTo>
                  <a:pt x="14" y="30"/>
                </a:lnTo>
                <a:lnTo>
                  <a:pt x="15" y="30"/>
                </a:lnTo>
                <a:lnTo>
                  <a:pt x="16" y="29"/>
                </a:lnTo>
                <a:lnTo>
                  <a:pt x="18" y="28"/>
                </a:lnTo>
                <a:lnTo>
                  <a:pt x="19" y="27"/>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5986" name="Line 593"/>
          <p:cNvSpPr>
            <a:spLocks noChangeShapeType="1"/>
          </p:cNvSpPr>
          <p:nvPr/>
        </p:nvSpPr>
        <p:spPr bwMode="auto">
          <a:xfrm>
            <a:off x="3171825" y="3602038"/>
            <a:ext cx="1588" cy="79375"/>
          </a:xfrm>
          <a:prstGeom prst="line">
            <a:avLst/>
          </a:prstGeom>
          <a:noFill/>
          <a:ln w="6350">
            <a:solidFill>
              <a:srgbClr val="000040"/>
            </a:solidFill>
            <a:round/>
            <a:headEnd/>
            <a:tailEnd/>
          </a:ln>
        </p:spPr>
        <p:txBody>
          <a:bodyPr/>
          <a:lstStyle/>
          <a:p>
            <a:endParaRPr lang="en-US"/>
          </a:p>
        </p:txBody>
      </p:sp>
      <p:sp>
        <p:nvSpPr>
          <p:cNvPr id="25987" name="Line 594"/>
          <p:cNvSpPr>
            <a:spLocks noChangeShapeType="1"/>
          </p:cNvSpPr>
          <p:nvPr/>
        </p:nvSpPr>
        <p:spPr bwMode="auto">
          <a:xfrm>
            <a:off x="3140075" y="3638550"/>
            <a:ext cx="63500" cy="1588"/>
          </a:xfrm>
          <a:prstGeom prst="line">
            <a:avLst/>
          </a:prstGeom>
          <a:noFill/>
          <a:ln w="6350">
            <a:solidFill>
              <a:srgbClr val="000040"/>
            </a:solidFill>
            <a:round/>
            <a:headEnd/>
            <a:tailEnd/>
          </a:ln>
        </p:spPr>
        <p:txBody>
          <a:bodyPr/>
          <a:lstStyle/>
          <a:p>
            <a:endParaRPr lang="en-US"/>
          </a:p>
        </p:txBody>
      </p:sp>
      <p:sp>
        <p:nvSpPr>
          <p:cNvPr id="25988" name="Freeform 595"/>
          <p:cNvSpPr>
            <a:spLocks/>
          </p:cNvSpPr>
          <p:nvPr/>
        </p:nvSpPr>
        <p:spPr bwMode="auto">
          <a:xfrm>
            <a:off x="2274888" y="2754313"/>
            <a:ext cx="325437" cy="339725"/>
          </a:xfrm>
          <a:custGeom>
            <a:avLst/>
            <a:gdLst>
              <a:gd name="T0" fmla="*/ 29633 w 615"/>
              <a:gd name="T1" fmla="*/ 103395 h 644"/>
              <a:gd name="T2" fmla="*/ 0 w 615"/>
              <a:gd name="T3" fmla="*/ 103395 h 644"/>
              <a:gd name="T4" fmla="*/ 162983 w 615"/>
              <a:gd name="T5" fmla="*/ 0 h 644"/>
              <a:gd name="T6" fmla="*/ 325437 w 615"/>
              <a:gd name="T7" fmla="*/ 103395 h 644"/>
              <a:gd name="T8" fmla="*/ 310620 w 615"/>
              <a:gd name="T9" fmla="*/ 103395 h 644"/>
              <a:gd name="T10" fmla="*/ 295804 w 615"/>
              <a:gd name="T11" fmla="*/ 103395 h 644"/>
              <a:gd name="T12" fmla="*/ 295804 w 615"/>
              <a:gd name="T13" fmla="*/ 324427 h 644"/>
              <a:gd name="T14" fmla="*/ 29633 w 615"/>
              <a:gd name="T15" fmla="*/ 324427 h 644"/>
              <a:gd name="T16" fmla="*/ 29633 w 615"/>
              <a:gd name="T17" fmla="*/ 103395 h 644"/>
              <a:gd name="T18" fmla="*/ 295804 w 615"/>
              <a:gd name="T19" fmla="*/ 103395 h 644"/>
              <a:gd name="T20" fmla="*/ 310620 w 615"/>
              <a:gd name="T21" fmla="*/ 103395 h 644"/>
              <a:gd name="T22" fmla="*/ 310620 w 615"/>
              <a:gd name="T23" fmla="*/ 339725 h 644"/>
              <a:gd name="T24" fmla="*/ 29633 w 615"/>
              <a:gd name="T25" fmla="*/ 339725 h 644"/>
              <a:gd name="T26" fmla="*/ 29633 w 615"/>
              <a:gd name="T27" fmla="*/ 324427 h 644"/>
              <a:gd name="T28" fmla="*/ 29633 w 615"/>
              <a:gd name="T29" fmla="*/ 103395 h 6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4"/>
              <a:gd name="T47" fmla="*/ 615 w 615"/>
              <a:gd name="T48" fmla="*/ 644 h 6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4">
                <a:moveTo>
                  <a:pt x="56" y="196"/>
                </a:moveTo>
                <a:lnTo>
                  <a:pt x="0" y="196"/>
                </a:lnTo>
                <a:lnTo>
                  <a:pt x="308" y="0"/>
                </a:lnTo>
                <a:lnTo>
                  <a:pt x="615" y="196"/>
                </a:lnTo>
                <a:lnTo>
                  <a:pt x="587" y="196"/>
                </a:lnTo>
                <a:lnTo>
                  <a:pt x="559" y="196"/>
                </a:lnTo>
                <a:lnTo>
                  <a:pt x="559" y="615"/>
                </a:lnTo>
                <a:lnTo>
                  <a:pt x="56" y="615"/>
                </a:lnTo>
                <a:lnTo>
                  <a:pt x="56" y="196"/>
                </a:lnTo>
                <a:lnTo>
                  <a:pt x="559" y="196"/>
                </a:lnTo>
                <a:lnTo>
                  <a:pt x="587" y="196"/>
                </a:lnTo>
                <a:lnTo>
                  <a:pt x="587" y="644"/>
                </a:lnTo>
                <a:lnTo>
                  <a:pt x="56" y="644"/>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989" name="Rectangle 596"/>
          <p:cNvSpPr>
            <a:spLocks noChangeArrowheads="1"/>
          </p:cNvSpPr>
          <p:nvPr/>
        </p:nvSpPr>
        <p:spPr bwMode="auto">
          <a:xfrm>
            <a:off x="2305050" y="2857500"/>
            <a:ext cx="268288" cy="220663"/>
          </a:xfrm>
          <a:prstGeom prst="rect">
            <a:avLst/>
          </a:prstGeom>
          <a:solidFill>
            <a:srgbClr val="FFFF00"/>
          </a:solidFill>
          <a:ln w="0">
            <a:solidFill>
              <a:srgbClr val="000000"/>
            </a:solidFill>
            <a:miter lim="800000"/>
            <a:headEnd/>
            <a:tailEnd/>
          </a:ln>
        </p:spPr>
        <p:txBody>
          <a:bodyPr/>
          <a:lstStyle/>
          <a:p>
            <a:endParaRPr lang="ru-RU"/>
          </a:p>
        </p:txBody>
      </p:sp>
      <p:sp>
        <p:nvSpPr>
          <p:cNvPr id="25990" name="Rectangle 597"/>
          <p:cNvSpPr>
            <a:spLocks noChangeArrowheads="1"/>
          </p:cNvSpPr>
          <p:nvPr/>
        </p:nvSpPr>
        <p:spPr bwMode="auto">
          <a:xfrm>
            <a:off x="2347913" y="2909888"/>
            <a:ext cx="93662" cy="168275"/>
          </a:xfrm>
          <a:prstGeom prst="rect">
            <a:avLst/>
          </a:prstGeom>
          <a:solidFill>
            <a:srgbClr val="800000"/>
          </a:solidFill>
          <a:ln w="0">
            <a:solidFill>
              <a:srgbClr val="000040"/>
            </a:solidFill>
            <a:miter lim="800000"/>
            <a:headEnd/>
            <a:tailEnd/>
          </a:ln>
        </p:spPr>
        <p:txBody>
          <a:bodyPr/>
          <a:lstStyle/>
          <a:p>
            <a:endParaRPr lang="ru-RU"/>
          </a:p>
        </p:txBody>
      </p:sp>
      <p:sp>
        <p:nvSpPr>
          <p:cNvPr id="25991" name="Rectangle 598"/>
          <p:cNvSpPr>
            <a:spLocks noChangeArrowheads="1"/>
          </p:cNvSpPr>
          <p:nvPr/>
        </p:nvSpPr>
        <p:spPr bwMode="auto">
          <a:xfrm>
            <a:off x="2482850" y="2906713"/>
            <a:ext cx="65088" cy="79375"/>
          </a:xfrm>
          <a:prstGeom prst="rect">
            <a:avLst/>
          </a:prstGeom>
          <a:solidFill>
            <a:srgbClr val="80FFFF"/>
          </a:solidFill>
          <a:ln w="0">
            <a:solidFill>
              <a:srgbClr val="000040"/>
            </a:solidFill>
            <a:miter lim="800000"/>
            <a:headEnd/>
            <a:tailEnd/>
          </a:ln>
        </p:spPr>
        <p:txBody>
          <a:bodyPr/>
          <a:lstStyle/>
          <a:p>
            <a:endParaRPr lang="ru-RU"/>
          </a:p>
        </p:txBody>
      </p:sp>
      <p:sp>
        <p:nvSpPr>
          <p:cNvPr id="25992" name="Freeform 599"/>
          <p:cNvSpPr>
            <a:spLocks/>
          </p:cNvSpPr>
          <p:nvPr/>
        </p:nvSpPr>
        <p:spPr bwMode="auto">
          <a:xfrm>
            <a:off x="2417763" y="2987675"/>
            <a:ext cx="11112" cy="15875"/>
          </a:xfrm>
          <a:custGeom>
            <a:avLst/>
            <a:gdLst>
              <a:gd name="T0" fmla="*/ 11112 w 23"/>
              <a:gd name="T1" fmla="*/ 7116 h 29"/>
              <a:gd name="T2" fmla="*/ 11112 w 23"/>
              <a:gd name="T3" fmla="*/ 6022 h 29"/>
              <a:gd name="T4" fmla="*/ 10146 w 23"/>
              <a:gd name="T5" fmla="*/ 4379 h 29"/>
              <a:gd name="T6" fmla="*/ 10146 w 23"/>
              <a:gd name="T7" fmla="*/ 3284 h 29"/>
              <a:gd name="T8" fmla="*/ 9179 w 23"/>
              <a:gd name="T9" fmla="*/ 2190 h 29"/>
              <a:gd name="T10" fmla="*/ 8696 w 23"/>
              <a:gd name="T11" fmla="*/ 1095 h 29"/>
              <a:gd name="T12" fmla="*/ 8213 w 23"/>
              <a:gd name="T13" fmla="*/ 547 h 29"/>
              <a:gd name="T14" fmla="*/ 7247 w 23"/>
              <a:gd name="T15" fmla="*/ 0 h 29"/>
              <a:gd name="T16" fmla="*/ 5798 w 23"/>
              <a:gd name="T17" fmla="*/ 0 h 29"/>
              <a:gd name="T18" fmla="*/ 4831 w 23"/>
              <a:gd name="T19" fmla="*/ 0 h 29"/>
              <a:gd name="T20" fmla="*/ 4348 w 23"/>
              <a:gd name="T21" fmla="*/ 0 h 29"/>
              <a:gd name="T22" fmla="*/ 3382 w 23"/>
              <a:gd name="T23" fmla="*/ 547 h 29"/>
              <a:gd name="T24" fmla="*/ 2416 w 23"/>
              <a:gd name="T25" fmla="*/ 1095 h 29"/>
              <a:gd name="T26" fmla="*/ 1933 w 23"/>
              <a:gd name="T27" fmla="*/ 2190 h 29"/>
              <a:gd name="T28" fmla="*/ 483 w 23"/>
              <a:gd name="T29" fmla="*/ 3284 h 29"/>
              <a:gd name="T30" fmla="*/ 483 w 23"/>
              <a:gd name="T31" fmla="*/ 4379 h 29"/>
              <a:gd name="T32" fmla="*/ 0 w 23"/>
              <a:gd name="T33" fmla="*/ 6022 h 29"/>
              <a:gd name="T34" fmla="*/ 0 w 23"/>
              <a:gd name="T35" fmla="*/ 7116 h 29"/>
              <a:gd name="T36" fmla="*/ 0 w 23"/>
              <a:gd name="T37" fmla="*/ 8759 h 29"/>
              <a:gd name="T38" fmla="*/ 0 w 23"/>
              <a:gd name="T39" fmla="*/ 9853 h 29"/>
              <a:gd name="T40" fmla="*/ 483 w 23"/>
              <a:gd name="T41" fmla="*/ 12043 h 29"/>
              <a:gd name="T42" fmla="*/ 483 w 23"/>
              <a:gd name="T43" fmla="*/ 13138 h 29"/>
              <a:gd name="T44" fmla="*/ 1933 w 23"/>
              <a:gd name="T45" fmla="*/ 13685 h 29"/>
              <a:gd name="T46" fmla="*/ 2416 w 23"/>
              <a:gd name="T47" fmla="*/ 14780 h 29"/>
              <a:gd name="T48" fmla="*/ 3382 w 23"/>
              <a:gd name="T49" fmla="*/ 15328 h 29"/>
              <a:gd name="T50" fmla="*/ 4348 w 23"/>
              <a:gd name="T51" fmla="*/ 15875 h 29"/>
              <a:gd name="T52" fmla="*/ 4831 w 23"/>
              <a:gd name="T53" fmla="*/ 15875 h 29"/>
              <a:gd name="T54" fmla="*/ 5798 w 23"/>
              <a:gd name="T55" fmla="*/ 15875 h 29"/>
              <a:gd name="T56" fmla="*/ 7247 w 23"/>
              <a:gd name="T57" fmla="*/ 15875 h 29"/>
              <a:gd name="T58" fmla="*/ 8213 w 23"/>
              <a:gd name="T59" fmla="*/ 15328 h 29"/>
              <a:gd name="T60" fmla="*/ 8696 w 23"/>
              <a:gd name="T61" fmla="*/ 14780 h 29"/>
              <a:gd name="T62" fmla="*/ 9179 w 23"/>
              <a:gd name="T63" fmla="*/ 13685 h 29"/>
              <a:gd name="T64" fmla="*/ 10146 w 23"/>
              <a:gd name="T65" fmla="*/ 13138 h 29"/>
              <a:gd name="T66" fmla="*/ 10146 w 23"/>
              <a:gd name="T67" fmla="*/ 12043 h 29"/>
              <a:gd name="T68" fmla="*/ 11112 w 23"/>
              <a:gd name="T69" fmla="*/ 9853 h 29"/>
              <a:gd name="T70" fmla="*/ 11112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8"/>
                </a:lnTo>
                <a:lnTo>
                  <a:pt x="21" y="7"/>
                </a:lnTo>
                <a:lnTo>
                  <a:pt x="21" y="6"/>
                </a:lnTo>
                <a:lnTo>
                  <a:pt x="20" y="5"/>
                </a:lnTo>
                <a:lnTo>
                  <a:pt x="19" y="4"/>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4"/>
                </a:lnTo>
                <a:lnTo>
                  <a:pt x="2" y="5"/>
                </a:lnTo>
                <a:lnTo>
                  <a:pt x="1" y="6"/>
                </a:lnTo>
                <a:lnTo>
                  <a:pt x="1" y="7"/>
                </a:lnTo>
                <a:lnTo>
                  <a:pt x="1" y="8"/>
                </a:lnTo>
                <a:lnTo>
                  <a:pt x="0" y="10"/>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4" y="25"/>
                </a:lnTo>
                <a:lnTo>
                  <a:pt x="4" y="26"/>
                </a:lnTo>
                <a:lnTo>
                  <a:pt x="5" y="27"/>
                </a:lnTo>
                <a:lnTo>
                  <a:pt x="6" y="28"/>
                </a:lnTo>
                <a:lnTo>
                  <a:pt x="7" y="28"/>
                </a:lnTo>
                <a:lnTo>
                  <a:pt x="8" y="29"/>
                </a:lnTo>
                <a:lnTo>
                  <a:pt x="9" y="29"/>
                </a:lnTo>
                <a:lnTo>
                  <a:pt x="10" y="29"/>
                </a:lnTo>
                <a:lnTo>
                  <a:pt x="11" y="29"/>
                </a:lnTo>
                <a:lnTo>
                  <a:pt x="12" y="29"/>
                </a:lnTo>
                <a:lnTo>
                  <a:pt x="13" y="29"/>
                </a:lnTo>
                <a:lnTo>
                  <a:pt x="15" y="29"/>
                </a:lnTo>
                <a:lnTo>
                  <a:pt x="16" y="29"/>
                </a:lnTo>
                <a:lnTo>
                  <a:pt x="17" y="28"/>
                </a:lnTo>
                <a:lnTo>
                  <a:pt x="18"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5993" name="Line 600"/>
          <p:cNvSpPr>
            <a:spLocks noChangeShapeType="1"/>
          </p:cNvSpPr>
          <p:nvPr/>
        </p:nvSpPr>
        <p:spPr bwMode="auto">
          <a:xfrm>
            <a:off x="2514600" y="2906713"/>
            <a:ext cx="1588" cy="79375"/>
          </a:xfrm>
          <a:prstGeom prst="line">
            <a:avLst/>
          </a:prstGeom>
          <a:noFill/>
          <a:ln w="6350">
            <a:solidFill>
              <a:srgbClr val="000040"/>
            </a:solidFill>
            <a:round/>
            <a:headEnd/>
            <a:tailEnd/>
          </a:ln>
        </p:spPr>
        <p:txBody>
          <a:bodyPr/>
          <a:lstStyle/>
          <a:p>
            <a:endParaRPr lang="en-US"/>
          </a:p>
        </p:txBody>
      </p:sp>
      <p:sp>
        <p:nvSpPr>
          <p:cNvPr id="25994" name="Line 601"/>
          <p:cNvSpPr>
            <a:spLocks noChangeShapeType="1"/>
          </p:cNvSpPr>
          <p:nvPr/>
        </p:nvSpPr>
        <p:spPr bwMode="auto">
          <a:xfrm>
            <a:off x="2482850" y="2944813"/>
            <a:ext cx="63500" cy="1587"/>
          </a:xfrm>
          <a:prstGeom prst="line">
            <a:avLst/>
          </a:prstGeom>
          <a:noFill/>
          <a:ln w="6350">
            <a:solidFill>
              <a:srgbClr val="000040"/>
            </a:solidFill>
            <a:round/>
            <a:headEnd/>
            <a:tailEnd/>
          </a:ln>
        </p:spPr>
        <p:txBody>
          <a:bodyPr/>
          <a:lstStyle/>
          <a:p>
            <a:endParaRPr lang="en-US"/>
          </a:p>
        </p:txBody>
      </p:sp>
      <p:sp>
        <p:nvSpPr>
          <p:cNvPr id="25995" name="Freeform 602"/>
          <p:cNvSpPr>
            <a:spLocks/>
          </p:cNvSpPr>
          <p:nvPr/>
        </p:nvSpPr>
        <p:spPr bwMode="auto">
          <a:xfrm>
            <a:off x="557213" y="3170238"/>
            <a:ext cx="323850" cy="341312"/>
          </a:xfrm>
          <a:custGeom>
            <a:avLst/>
            <a:gdLst>
              <a:gd name="T0" fmla="*/ 29537 w 614"/>
              <a:gd name="T1" fmla="*/ 103878 h 644"/>
              <a:gd name="T2" fmla="*/ 0 w 614"/>
              <a:gd name="T3" fmla="*/ 103878 h 644"/>
              <a:gd name="T4" fmla="*/ 161925 w 614"/>
              <a:gd name="T5" fmla="*/ 0 h 644"/>
              <a:gd name="T6" fmla="*/ 323850 w 614"/>
              <a:gd name="T7" fmla="*/ 103878 h 644"/>
              <a:gd name="T8" fmla="*/ 309609 w 614"/>
              <a:gd name="T9" fmla="*/ 103878 h 644"/>
              <a:gd name="T10" fmla="*/ 294841 w 614"/>
              <a:gd name="T11" fmla="*/ 103878 h 644"/>
              <a:gd name="T12" fmla="*/ 294841 w 614"/>
              <a:gd name="T13" fmla="*/ 325942 h 644"/>
              <a:gd name="T14" fmla="*/ 29537 w 614"/>
              <a:gd name="T15" fmla="*/ 325942 h 644"/>
              <a:gd name="T16" fmla="*/ 29537 w 614"/>
              <a:gd name="T17" fmla="*/ 103878 h 644"/>
              <a:gd name="T18" fmla="*/ 294841 w 614"/>
              <a:gd name="T19" fmla="*/ 103878 h 644"/>
              <a:gd name="T20" fmla="*/ 309609 w 614"/>
              <a:gd name="T21" fmla="*/ 103878 h 644"/>
              <a:gd name="T22" fmla="*/ 309609 w 614"/>
              <a:gd name="T23" fmla="*/ 341312 h 644"/>
              <a:gd name="T24" fmla="*/ 29537 w 614"/>
              <a:gd name="T25" fmla="*/ 341312 h 644"/>
              <a:gd name="T26" fmla="*/ 29537 w 614"/>
              <a:gd name="T27" fmla="*/ 325942 h 644"/>
              <a:gd name="T28" fmla="*/ 29537 w 614"/>
              <a:gd name="T29" fmla="*/ 103878 h 6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4"/>
              <a:gd name="T47" fmla="*/ 614 w 614"/>
              <a:gd name="T48" fmla="*/ 644 h 6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4">
                <a:moveTo>
                  <a:pt x="56" y="196"/>
                </a:moveTo>
                <a:lnTo>
                  <a:pt x="0" y="196"/>
                </a:lnTo>
                <a:lnTo>
                  <a:pt x="307" y="0"/>
                </a:lnTo>
                <a:lnTo>
                  <a:pt x="614" y="196"/>
                </a:lnTo>
                <a:lnTo>
                  <a:pt x="587" y="196"/>
                </a:lnTo>
                <a:lnTo>
                  <a:pt x="559" y="196"/>
                </a:lnTo>
                <a:lnTo>
                  <a:pt x="559" y="615"/>
                </a:lnTo>
                <a:lnTo>
                  <a:pt x="56" y="615"/>
                </a:lnTo>
                <a:lnTo>
                  <a:pt x="56" y="196"/>
                </a:lnTo>
                <a:lnTo>
                  <a:pt x="559" y="196"/>
                </a:lnTo>
                <a:lnTo>
                  <a:pt x="587" y="196"/>
                </a:lnTo>
                <a:lnTo>
                  <a:pt x="587" y="644"/>
                </a:lnTo>
                <a:lnTo>
                  <a:pt x="56" y="644"/>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5996" name="Rectangle 603"/>
          <p:cNvSpPr>
            <a:spLocks noChangeArrowheads="1"/>
          </p:cNvSpPr>
          <p:nvPr/>
        </p:nvSpPr>
        <p:spPr bwMode="auto">
          <a:xfrm>
            <a:off x="587375" y="3275013"/>
            <a:ext cx="268288" cy="220662"/>
          </a:xfrm>
          <a:prstGeom prst="rect">
            <a:avLst/>
          </a:prstGeom>
          <a:solidFill>
            <a:srgbClr val="FFFF00"/>
          </a:solidFill>
          <a:ln w="0">
            <a:solidFill>
              <a:srgbClr val="000000"/>
            </a:solidFill>
            <a:miter lim="800000"/>
            <a:headEnd/>
            <a:tailEnd/>
          </a:ln>
        </p:spPr>
        <p:txBody>
          <a:bodyPr/>
          <a:lstStyle/>
          <a:p>
            <a:endParaRPr lang="ru-RU"/>
          </a:p>
        </p:txBody>
      </p:sp>
      <p:sp>
        <p:nvSpPr>
          <p:cNvPr id="25997" name="Rectangle 604"/>
          <p:cNvSpPr>
            <a:spLocks noChangeArrowheads="1"/>
          </p:cNvSpPr>
          <p:nvPr/>
        </p:nvSpPr>
        <p:spPr bwMode="auto">
          <a:xfrm>
            <a:off x="630238" y="3327400"/>
            <a:ext cx="93662" cy="166688"/>
          </a:xfrm>
          <a:prstGeom prst="rect">
            <a:avLst/>
          </a:prstGeom>
          <a:solidFill>
            <a:srgbClr val="800000"/>
          </a:solidFill>
          <a:ln w="0">
            <a:solidFill>
              <a:srgbClr val="000040"/>
            </a:solidFill>
            <a:miter lim="800000"/>
            <a:headEnd/>
            <a:tailEnd/>
          </a:ln>
        </p:spPr>
        <p:txBody>
          <a:bodyPr/>
          <a:lstStyle/>
          <a:p>
            <a:endParaRPr lang="ru-RU"/>
          </a:p>
        </p:txBody>
      </p:sp>
      <p:sp>
        <p:nvSpPr>
          <p:cNvPr id="25998" name="Rectangle 605"/>
          <p:cNvSpPr>
            <a:spLocks noChangeArrowheads="1"/>
          </p:cNvSpPr>
          <p:nvPr/>
        </p:nvSpPr>
        <p:spPr bwMode="auto">
          <a:xfrm>
            <a:off x="765175" y="3322638"/>
            <a:ext cx="65088" cy="80962"/>
          </a:xfrm>
          <a:prstGeom prst="rect">
            <a:avLst/>
          </a:prstGeom>
          <a:solidFill>
            <a:srgbClr val="80FFFF"/>
          </a:solidFill>
          <a:ln w="0">
            <a:solidFill>
              <a:srgbClr val="000040"/>
            </a:solidFill>
            <a:miter lim="800000"/>
            <a:headEnd/>
            <a:tailEnd/>
          </a:ln>
        </p:spPr>
        <p:txBody>
          <a:bodyPr/>
          <a:lstStyle/>
          <a:p>
            <a:endParaRPr lang="ru-RU"/>
          </a:p>
        </p:txBody>
      </p:sp>
      <p:sp>
        <p:nvSpPr>
          <p:cNvPr id="25999" name="Freeform 606"/>
          <p:cNvSpPr>
            <a:spLocks/>
          </p:cNvSpPr>
          <p:nvPr/>
        </p:nvSpPr>
        <p:spPr bwMode="auto">
          <a:xfrm>
            <a:off x="698500" y="3405188"/>
            <a:ext cx="12700" cy="14287"/>
          </a:xfrm>
          <a:custGeom>
            <a:avLst/>
            <a:gdLst>
              <a:gd name="T0" fmla="*/ 12700 w 23"/>
              <a:gd name="T1" fmla="*/ 6405 h 29"/>
              <a:gd name="T2" fmla="*/ 12700 w 23"/>
              <a:gd name="T3" fmla="*/ 5419 h 29"/>
              <a:gd name="T4" fmla="*/ 11596 w 23"/>
              <a:gd name="T5" fmla="*/ 3941 h 29"/>
              <a:gd name="T6" fmla="*/ 11596 w 23"/>
              <a:gd name="T7" fmla="*/ 2956 h 29"/>
              <a:gd name="T8" fmla="*/ 10491 w 23"/>
              <a:gd name="T9" fmla="*/ 1971 h 29"/>
              <a:gd name="T10" fmla="*/ 9387 w 23"/>
              <a:gd name="T11" fmla="*/ 985 h 29"/>
              <a:gd name="T12" fmla="*/ 8835 w 23"/>
              <a:gd name="T13" fmla="*/ 493 h 29"/>
              <a:gd name="T14" fmla="*/ 7730 w 23"/>
              <a:gd name="T15" fmla="*/ 0 h 29"/>
              <a:gd name="T16" fmla="*/ 6626 w 23"/>
              <a:gd name="T17" fmla="*/ 0 h 29"/>
              <a:gd name="T18" fmla="*/ 5522 w 23"/>
              <a:gd name="T19" fmla="*/ 0 h 29"/>
              <a:gd name="T20" fmla="*/ 4970 w 23"/>
              <a:gd name="T21" fmla="*/ 0 h 29"/>
              <a:gd name="T22" fmla="*/ 3313 w 23"/>
              <a:gd name="T23" fmla="*/ 493 h 29"/>
              <a:gd name="T24" fmla="*/ 2209 w 23"/>
              <a:gd name="T25" fmla="*/ 985 h 29"/>
              <a:gd name="T26" fmla="*/ 1657 w 23"/>
              <a:gd name="T27" fmla="*/ 1971 h 29"/>
              <a:gd name="T28" fmla="*/ 552 w 23"/>
              <a:gd name="T29" fmla="*/ 2956 h 29"/>
              <a:gd name="T30" fmla="*/ 552 w 23"/>
              <a:gd name="T31" fmla="*/ 3941 h 29"/>
              <a:gd name="T32" fmla="*/ 0 w 23"/>
              <a:gd name="T33" fmla="*/ 5419 h 29"/>
              <a:gd name="T34" fmla="*/ 0 w 23"/>
              <a:gd name="T35" fmla="*/ 6405 h 29"/>
              <a:gd name="T36" fmla="*/ 0 w 23"/>
              <a:gd name="T37" fmla="*/ 7882 h 29"/>
              <a:gd name="T38" fmla="*/ 0 w 23"/>
              <a:gd name="T39" fmla="*/ 8868 h 29"/>
              <a:gd name="T40" fmla="*/ 552 w 23"/>
              <a:gd name="T41" fmla="*/ 10838 h 29"/>
              <a:gd name="T42" fmla="*/ 552 w 23"/>
              <a:gd name="T43" fmla="*/ 11824 h 29"/>
              <a:gd name="T44" fmla="*/ 1657 w 23"/>
              <a:gd name="T45" fmla="*/ 12316 h 29"/>
              <a:gd name="T46" fmla="*/ 2209 w 23"/>
              <a:gd name="T47" fmla="*/ 13302 h 29"/>
              <a:gd name="T48" fmla="*/ 3313 w 23"/>
              <a:gd name="T49" fmla="*/ 13794 h 29"/>
              <a:gd name="T50" fmla="*/ 4970 w 23"/>
              <a:gd name="T51" fmla="*/ 14287 h 29"/>
              <a:gd name="T52" fmla="*/ 5522 w 23"/>
              <a:gd name="T53" fmla="*/ 14287 h 29"/>
              <a:gd name="T54" fmla="*/ 6626 w 23"/>
              <a:gd name="T55" fmla="*/ 14287 h 29"/>
              <a:gd name="T56" fmla="*/ 7730 w 23"/>
              <a:gd name="T57" fmla="*/ 14287 h 29"/>
              <a:gd name="T58" fmla="*/ 8835 w 23"/>
              <a:gd name="T59" fmla="*/ 13794 h 29"/>
              <a:gd name="T60" fmla="*/ 9387 w 23"/>
              <a:gd name="T61" fmla="*/ 13302 h 29"/>
              <a:gd name="T62" fmla="*/ 10491 w 23"/>
              <a:gd name="T63" fmla="*/ 12316 h 29"/>
              <a:gd name="T64" fmla="*/ 11596 w 23"/>
              <a:gd name="T65" fmla="*/ 11824 h 29"/>
              <a:gd name="T66" fmla="*/ 11596 w 23"/>
              <a:gd name="T67" fmla="*/ 10838 h 29"/>
              <a:gd name="T68" fmla="*/ 12700 w 23"/>
              <a:gd name="T69" fmla="*/ 8868 h 29"/>
              <a:gd name="T70" fmla="*/ 12700 w 23"/>
              <a:gd name="T71" fmla="*/ 7882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9"/>
                </a:lnTo>
                <a:lnTo>
                  <a:pt x="21" y="8"/>
                </a:lnTo>
                <a:lnTo>
                  <a:pt x="21" y="7"/>
                </a:lnTo>
                <a:lnTo>
                  <a:pt x="21" y="6"/>
                </a:lnTo>
                <a:lnTo>
                  <a:pt x="20" y="5"/>
                </a:lnTo>
                <a:lnTo>
                  <a:pt x="19" y="4"/>
                </a:lnTo>
                <a:lnTo>
                  <a:pt x="19" y="3"/>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3"/>
                </a:lnTo>
                <a:lnTo>
                  <a:pt x="3" y="4"/>
                </a:lnTo>
                <a:lnTo>
                  <a:pt x="2" y="5"/>
                </a:lnTo>
                <a:lnTo>
                  <a:pt x="1" y="6"/>
                </a:lnTo>
                <a:lnTo>
                  <a:pt x="1" y="7"/>
                </a:lnTo>
                <a:lnTo>
                  <a:pt x="1" y="8"/>
                </a:lnTo>
                <a:lnTo>
                  <a:pt x="0" y="9"/>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5" y="28"/>
                </a:lnTo>
                <a:lnTo>
                  <a:pt x="6" y="28"/>
                </a:lnTo>
                <a:lnTo>
                  <a:pt x="8" y="29"/>
                </a:lnTo>
                <a:lnTo>
                  <a:pt x="9" y="29"/>
                </a:lnTo>
                <a:lnTo>
                  <a:pt x="10" y="29"/>
                </a:lnTo>
                <a:lnTo>
                  <a:pt x="11" y="29"/>
                </a:lnTo>
                <a:lnTo>
                  <a:pt x="12" y="29"/>
                </a:lnTo>
                <a:lnTo>
                  <a:pt x="13" y="29"/>
                </a:lnTo>
                <a:lnTo>
                  <a:pt x="14" y="29"/>
                </a:lnTo>
                <a:lnTo>
                  <a:pt x="15" y="29"/>
                </a:lnTo>
                <a:lnTo>
                  <a:pt x="16" y="28"/>
                </a:lnTo>
                <a:lnTo>
                  <a:pt x="17"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000" name="Line 607"/>
          <p:cNvSpPr>
            <a:spLocks noChangeShapeType="1"/>
          </p:cNvSpPr>
          <p:nvPr/>
        </p:nvSpPr>
        <p:spPr bwMode="auto">
          <a:xfrm>
            <a:off x="796925" y="3324225"/>
            <a:ext cx="1588" cy="79375"/>
          </a:xfrm>
          <a:prstGeom prst="line">
            <a:avLst/>
          </a:prstGeom>
          <a:noFill/>
          <a:ln w="6350">
            <a:solidFill>
              <a:srgbClr val="000040"/>
            </a:solidFill>
            <a:round/>
            <a:headEnd/>
            <a:tailEnd/>
          </a:ln>
        </p:spPr>
        <p:txBody>
          <a:bodyPr/>
          <a:lstStyle/>
          <a:p>
            <a:endParaRPr lang="en-US"/>
          </a:p>
        </p:txBody>
      </p:sp>
      <p:sp>
        <p:nvSpPr>
          <p:cNvPr id="26001" name="Line 608"/>
          <p:cNvSpPr>
            <a:spLocks noChangeShapeType="1"/>
          </p:cNvSpPr>
          <p:nvPr/>
        </p:nvSpPr>
        <p:spPr bwMode="auto">
          <a:xfrm>
            <a:off x="765175" y="3360738"/>
            <a:ext cx="61913" cy="1587"/>
          </a:xfrm>
          <a:prstGeom prst="line">
            <a:avLst/>
          </a:prstGeom>
          <a:noFill/>
          <a:ln w="6350">
            <a:solidFill>
              <a:srgbClr val="000040"/>
            </a:solidFill>
            <a:round/>
            <a:headEnd/>
            <a:tailEnd/>
          </a:ln>
        </p:spPr>
        <p:txBody>
          <a:bodyPr/>
          <a:lstStyle/>
          <a:p>
            <a:endParaRPr lang="en-US"/>
          </a:p>
        </p:txBody>
      </p:sp>
      <p:sp>
        <p:nvSpPr>
          <p:cNvPr id="26002" name="Freeform 609"/>
          <p:cNvSpPr>
            <a:spLocks/>
          </p:cNvSpPr>
          <p:nvPr/>
        </p:nvSpPr>
        <p:spPr bwMode="auto">
          <a:xfrm>
            <a:off x="5294313" y="3068638"/>
            <a:ext cx="325437" cy="341312"/>
          </a:xfrm>
          <a:custGeom>
            <a:avLst/>
            <a:gdLst>
              <a:gd name="T0" fmla="*/ 29633 w 615"/>
              <a:gd name="T1" fmla="*/ 104039 h 643"/>
              <a:gd name="T2" fmla="*/ 0 w 615"/>
              <a:gd name="T3" fmla="*/ 104039 h 643"/>
              <a:gd name="T4" fmla="*/ 162983 w 615"/>
              <a:gd name="T5" fmla="*/ 0 h 643"/>
              <a:gd name="T6" fmla="*/ 325437 w 615"/>
              <a:gd name="T7" fmla="*/ 104039 h 643"/>
              <a:gd name="T8" fmla="*/ 310620 w 615"/>
              <a:gd name="T9" fmla="*/ 104039 h 643"/>
              <a:gd name="T10" fmla="*/ 295804 w 615"/>
              <a:gd name="T11" fmla="*/ 104039 h 643"/>
              <a:gd name="T12" fmla="*/ 295804 w 615"/>
              <a:gd name="T13" fmla="*/ 326449 h 643"/>
              <a:gd name="T14" fmla="*/ 29633 w 615"/>
              <a:gd name="T15" fmla="*/ 326449 h 643"/>
              <a:gd name="T16" fmla="*/ 29633 w 615"/>
              <a:gd name="T17" fmla="*/ 104039 h 643"/>
              <a:gd name="T18" fmla="*/ 295804 w 615"/>
              <a:gd name="T19" fmla="*/ 104039 h 643"/>
              <a:gd name="T20" fmla="*/ 310620 w 615"/>
              <a:gd name="T21" fmla="*/ 104039 h 643"/>
              <a:gd name="T22" fmla="*/ 310620 w 615"/>
              <a:gd name="T23" fmla="*/ 341312 h 643"/>
              <a:gd name="T24" fmla="*/ 29633 w 615"/>
              <a:gd name="T25" fmla="*/ 341312 h 643"/>
              <a:gd name="T26" fmla="*/ 29633 w 615"/>
              <a:gd name="T27" fmla="*/ 326449 h 643"/>
              <a:gd name="T28" fmla="*/ 29633 w 615"/>
              <a:gd name="T29" fmla="*/ 10403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8"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6003" name="Rectangle 610"/>
          <p:cNvSpPr>
            <a:spLocks noChangeArrowheads="1"/>
          </p:cNvSpPr>
          <p:nvPr/>
        </p:nvSpPr>
        <p:spPr bwMode="auto">
          <a:xfrm>
            <a:off x="5324475" y="3173413"/>
            <a:ext cx="268288" cy="220662"/>
          </a:xfrm>
          <a:prstGeom prst="rect">
            <a:avLst/>
          </a:prstGeom>
          <a:solidFill>
            <a:srgbClr val="FFFF00"/>
          </a:solidFill>
          <a:ln w="0">
            <a:solidFill>
              <a:srgbClr val="000000"/>
            </a:solidFill>
            <a:miter lim="800000"/>
            <a:headEnd/>
            <a:tailEnd/>
          </a:ln>
        </p:spPr>
        <p:txBody>
          <a:bodyPr/>
          <a:lstStyle/>
          <a:p>
            <a:endParaRPr lang="ru-RU"/>
          </a:p>
        </p:txBody>
      </p:sp>
      <p:sp>
        <p:nvSpPr>
          <p:cNvPr id="26004" name="Rectangle 611"/>
          <p:cNvSpPr>
            <a:spLocks noChangeArrowheads="1"/>
          </p:cNvSpPr>
          <p:nvPr/>
        </p:nvSpPr>
        <p:spPr bwMode="auto">
          <a:xfrm>
            <a:off x="5367338" y="3225800"/>
            <a:ext cx="93662" cy="166688"/>
          </a:xfrm>
          <a:prstGeom prst="rect">
            <a:avLst/>
          </a:prstGeom>
          <a:solidFill>
            <a:srgbClr val="800000"/>
          </a:solidFill>
          <a:ln w="0">
            <a:solidFill>
              <a:srgbClr val="000040"/>
            </a:solidFill>
            <a:miter lim="800000"/>
            <a:headEnd/>
            <a:tailEnd/>
          </a:ln>
        </p:spPr>
        <p:txBody>
          <a:bodyPr/>
          <a:lstStyle/>
          <a:p>
            <a:endParaRPr lang="ru-RU"/>
          </a:p>
        </p:txBody>
      </p:sp>
      <p:sp>
        <p:nvSpPr>
          <p:cNvPr id="26005" name="Rectangle 612"/>
          <p:cNvSpPr>
            <a:spLocks noChangeArrowheads="1"/>
          </p:cNvSpPr>
          <p:nvPr/>
        </p:nvSpPr>
        <p:spPr bwMode="auto">
          <a:xfrm>
            <a:off x="5502275" y="3221038"/>
            <a:ext cx="65088" cy="80962"/>
          </a:xfrm>
          <a:prstGeom prst="rect">
            <a:avLst/>
          </a:prstGeom>
          <a:solidFill>
            <a:srgbClr val="80FFFF"/>
          </a:solidFill>
          <a:ln w="0">
            <a:solidFill>
              <a:srgbClr val="000040"/>
            </a:solidFill>
            <a:miter lim="800000"/>
            <a:headEnd/>
            <a:tailEnd/>
          </a:ln>
        </p:spPr>
        <p:txBody>
          <a:bodyPr/>
          <a:lstStyle/>
          <a:p>
            <a:endParaRPr lang="ru-RU"/>
          </a:p>
        </p:txBody>
      </p:sp>
      <p:sp>
        <p:nvSpPr>
          <p:cNvPr id="26006" name="Freeform 613"/>
          <p:cNvSpPr>
            <a:spLocks/>
          </p:cNvSpPr>
          <p:nvPr/>
        </p:nvSpPr>
        <p:spPr bwMode="auto">
          <a:xfrm>
            <a:off x="5437188" y="3303588"/>
            <a:ext cx="11112" cy="14287"/>
          </a:xfrm>
          <a:custGeom>
            <a:avLst/>
            <a:gdLst>
              <a:gd name="T0" fmla="*/ 11112 w 23"/>
              <a:gd name="T1" fmla="*/ 6405 h 29"/>
              <a:gd name="T2" fmla="*/ 11112 w 23"/>
              <a:gd name="T3" fmla="*/ 5419 h 29"/>
              <a:gd name="T4" fmla="*/ 10146 w 23"/>
              <a:gd name="T5" fmla="*/ 3941 h 29"/>
              <a:gd name="T6" fmla="*/ 10146 w 23"/>
              <a:gd name="T7" fmla="*/ 2956 h 29"/>
              <a:gd name="T8" fmla="*/ 9179 w 23"/>
              <a:gd name="T9" fmla="*/ 1971 h 29"/>
              <a:gd name="T10" fmla="*/ 8696 w 23"/>
              <a:gd name="T11" fmla="*/ 985 h 29"/>
              <a:gd name="T12" fmla="*/ 8213 w 23"/>
              <a:gd name="T13" fmla="*/ 493 h 29"/>
              <a:gd name="T14" fmla="*/ 6764 w 23"/>
              <a:gd name="T15" fmla="*/ 0 h 29"/>
              <a:gd name="T16" fmla="*/ 5798 w 23"/>
              <a:gd name="T17" fmla="*/ 0 h 29"/>
              <a:gd name="T18" fmla="*/ 4831 w 23"/>
              <a:gd name="T19" fmla="*/ 0 h 29"/>
              <a:gd name="T20" fmla="*/ 4348 w 23"/>
              <a:gd name="T21" fmla="*/ 0 h 29"/>
              <a:gd name="T22" fmla="*/ 3382 w 23"/>
              <a:gd name="T23" fmla="*/ 493 h 29"/>
              <a:gd name="T24" fmla="*/ 1933 w 23"/>
              <a:gd name="T25" fmla="*/ 985 h 29"/>
              <a:gd name="T26" fmla="*/ 1449 w 23"/>
              <a:gd name="T27" fmla="*/ 1971 h 29"/>
              <a:gd name="T28" fmla="*/ 483 w 23"/>
              <a:gd name="T29" fmla="*/ 2956 h 29"/>
              <a:gd name="T30" fmla="*/ 483 w 23"/>
              <a:gd name="T31" fmla="*/ 3941 h 29"/>
              <a:gd name="T32" fmla="*/ 0 w 23"/>
              <a:gd name="T33" fmla="*/ 5419 h 29"/>
              <a:gd name="T34" fmla="*/ 0 w 23"/>
              <a:gd name="T35" fmla="*/ 6405 h 29"/>
              <a:gd name="T36" fmla="*/ 0 w 23"/>
              <a:gd name="T37" fmla="*/ 7882 h 29"/>
              <a:gd name="T38" fmla="*/ 0 w 23"/>
              <a:gd name="T39" fmla="*/ 8868 h 29"/>
              <a:gd name="T40" fmla="*/ 483 w 23"/>
              <a:gd name="T41" fmla="*/ 10838 h 29"/>
              <a:gd name="T42" fmla="*/ 483 w 23"/>
              <a:gd name="T43" fmla="*/ 11824 h 29"/>
              <a:gd name="T44" fmla="*/ 1449 w 23"/>
              <a:gd name="T45" fmla="*/ 12316 h 29"/>
              <a:gd name="T46" fmla="*/ 1933 w 23"/>
              <a:gd name="T47" fmla="*/ 13302 h 29"/>
              <a:gd name="T48" fmla="*/ 3382 w 23"/>
              <a:gd name="T49" fmla="*/ 13794 h 29"/>
              <a:gd name="T50" fmla="*/ 4348 w 23"/>
              <a:gd name="T51" fmla="*/ 14287 h 29"/>
              <a:gd name="T52" fmla="*/ 4831 w 23"/>
              <a:gd name="T53" fmla="*/ 14287 h 29"/>
              <a:gd name="T54" fmla="*/ 5798 w 23"/>
              <a:gd name="T55" fmla="*/ 14287 h 29"/>
              <a:gd name="T56" fmla="*/ 6764 w 23"/>
              <a:gd name="T57" fmla="*/ 14287 h 29"/>
              <a:gd name="T58" fmla="*/ 8213 w 23"/>
              <a:gd name="T59" fmla="*/ 13794 h 29"/>
              <a:gd name="T60" fmla="*/ 8696 w 23"/>
              <a:gd name="T61" fmla="*/ 13302 h 29"/>
              <a:gd name="T62" fmla="*/ 9179 w 23"/>
              <a:gd name="T63" fmla="*/ 12316 h 29"/>
              <a:gd name="T64" fmla="*/ 10146 w 23"/>
              <a:gd name="T65" fmla="*/ 11824 h 29"/>
              <a:gd name="T66" fmla="*/ 10146 w 23"/>
              <a:gd name="T67" fmla="*/ 10838 h 29"/>
              <a:gd name="T68" fmla="*/ 11112 w 23"/>
              <a:gd name="T69" fmla="*/ 8868 h 29"/>
              <a:gd name="T70" fmla="*/ 11112 w 23"/>
              <a:gd name="T71" fmla="*/ 7882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9"/>
                </a:lnTo>
                <a:lnTo>
                  <a:pt x="21" y="8"/>
                </a:lnTo>
                <a:lnTo>
                  <a:pt x="21" y="7"/>
                </a:lnTo>
                <a:lnTo>
                  <a:pt x="21" y="6"/>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6"/>
                </a:lnTo>
                <a:lnTo>
                  <a:pt x="1" y="7"/>
                </a:lnTo>
                <a:lnTo>
                  <a:pt x="1" y="8"/>
                </a:lnTo>
                <a:lnTo>
                  <a:pt x="0" y="9"/>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6" y="28"/>
                </a:lnTo>
                <a:lnTo>
                  <a:pt x="7" y="28"/>
                </a:lnTo>
                <a:lnTo>
                  <a:pt x="8" y="29"/>
                </a:lnTo>
                <a:lnTo>
                  <a:pt x="9" y="29"/>
                </a:lnTo>
                <a:lnTo>
                  <a:pt x="10" y="29"/>
                </a:lnTo>
                <a:lnTo>
                  <a:pt x="11" y="29"/>
                </a:lnTo>
                <a:lnTo>
                  <a:pt x="12" y="29"/>
                </a:lnTo>
                <a:lnTo>
                  <a:pt x="13" y="29"/>
                </a:lnTo>
                <a:lnTo>
                  <a:pt x="14" y="29"/>
                </a:lnTo>
                <a:lnTo>
                  <a:pt x="15" y="29"/>
                </a:lnTo>
                <a:lnTo>
                  <a:pt x="17" y="28"/>
                </a:lnTo>
                <a:lnTo>
                  <a:pt x="18"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007" name="Line 614"/>
          <p:cNvSpPr>
            <a:spLocks noChangeShapeType="1"/>
          </p:cNvSpPr>
          <p:nvPr/>
        </p:nvSpPr>
        <p:spPr bwMode="auto">
          <a:xfrm>
            <a:off x="5534025" y="3222625"/>
            <a:ext cx="1588" cy="79375"/>
          </a:xfrm>
          <a:prstGeom prst="line">
            <a:avLst/>
          </a:prstGeom>
          <a:noFill/>
          <a:ln w="6350">
            <a:solidFill>
              <a:srgbClr val="000040"/>
            </a:solidFill>
            <a:round/>
            <a:headEnd/>
            <a:tailEnd/>
          </a:ln>
        </p:spPr>
        <p:txBody>
          <a:bodyPr/>
          <a:lstStyle/>
          <a:p>
            <a:endParaRPr lang="en-US"/>
          </a:p>
        </p:txBody>
      </p:sp>
      <p:sp>
        <p:nvSpPr>
          <p:cNvPr id="26008" name="Line 615"/>
          <p:cNvSpPr>
            <a:spLocks noChangeShapeType="1"/>
          </p:cNvSpPr>
          <p:nvPr/>
        </p:nvSpPr>
        <p:spPr bwMode="auto">
          <a:xfrm>
            <a:off x="5502275" y="3259138"/>
            <a:ext cx="63500" cy="1587"/>
          </a:xfrm>
          <a:prstGeom prst="line">
            <a:avLst/>
          </a:prstGeom>
          <a:noFill/>
          <a:ln w="6350">
            <a:solidFill>
              <a:srgbClr val="000040"/>
            </a:solidFill>
            <a:round/>
            <a:headEnd/>
            <a:tailEnd/>
          </a:ln>
        </p:spPr>
        <p:txBody>
          <a:bodyPr/>
          <a:lstStyle/>
          <a:p>
            <a:endParaRPr lang="en-US"/>
          </a:p>
        </p:txBody>
      </p:sp>
      <p:sp>
        <p:nvSpPr>
          <p:cNvPr id="26009" name="Freeform 616"/>
          <p:cNvSpPr>
            <a:spLocks/>
          </p:cNvSpPr>
          <p:nvPr/>
        </p:nvSpPr>
        <p:spPr bwMode="auto">
          <a:xfrm>
            <a:off x="4814888" y="5003800"/>
            <a:ext cx="325437" cy="339725"/>
          </a:xfrm>
          <a:custGeom>
            <a:avLst/>
            <a:gdLst>
              <a:gd name="T0" fmla="*/ 29633 w 615"/>
              <a:gd name="T1" fmla="*/ 103027 h 643"/>
              <a:gd name="T2" fmla="*/ 0 w 615"/>
              <a:gd name="T3" fmla="*/ 103027 h 643"/>
              <a:gd name="T4" fmla="*/ 162454 w 615"/>
              <a:gd name="T5" fmla="*/ 0 h 643"/>
              <a:gd name="T6" fmla="*/ 325437 w 615"/>
              <a:gd name="T7" fmla="*/ 103027 h 643"/>
              <a:gd name="T8" fmla="*/ 310620 w 615"/>
              <a:gd name="T9" fmla="*/ 103027 h 643"/>
              <a:gd name="T10" fmla="*/ 295804 w 615"/>
              <a:gd name="T11" fmla="*/ 103027 h 643"/>
              <a:gd name="T12" fmla="*/ 295804 w 615"/>
              <a:gd name="T13" fmla="*/ 324403 h 643"/>
              <a:gd name="T14" fmla="*/ 29633 w 615"/>
              <a:gd name="T15" fmla="*/ 324403 h 643"/>
              <a:gd name="T16" fmla="*/ 29633 w 615"/>
              <a:gd name="T17" fmla="*/ 103027 h 643"/>
              <a:gd name="T18" fmla="*/ 295804 w 615"/>
              <a:gd name="T19" fmla="*/ 103027 h 643"/>
              <a:gd name="T20" fmla="*/ 310620 w 615"/>
              <a:gd name="T21" fmla="*/ 103027 h 643"/>
              <a:gd name="T22" fmla="*/ 310620 w 615"/>
              <a:gd name="T23" fmla="*/ 339725 h 643"/>
              <a:gd name="T24" fmla="*/ 29633 w 615"/>
              <a:gd name="T25" fmla="*/ 339725 h 643"/>
              <a:gd name="T26" fmla="*/ 29633 w 615"/>
              <a:gd name="T27" fmla="*/ 324403 h 643"/>
              <a:gd name="T28" fmla="*/ 29633 w 615"/>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6010" name="Rectangle 617"/>
          <p:cNvSpPr>
            <a:spLocks noChangeArrowheads="1"/>
          </p:cNvSpPr>
          <p:nvPr/>
        </p:nvSpPr>
        <p:spPr bwMode="auto">
          <a:xfrm>
            <a:off x="4845050" y="5106988"/>
            <a:ext cx="268288" cy="220662"/>
          </a:xfrm>
          <a:prstGeom prst="rect">
            <a:avLst/>
          </a:prstGeom>
          <a:solidFill>
            <a:srgbClr val="FFFF00"/>
          </a:solidFill>
          <a:ln w="0">
            <a:solidFill>
              <a:srgbClr val="000000"/>
            </a:solidFill>
            <a:miter lim="800000"/>
            <a:headEnd/>
            <a:tailEnd/>
          </a:ln>
        </p:spPr>
        <p:txBody>
          <a:bodyPr/>
          <a:lstStyle/>
          <a:p>
            <a:endParaRPr lang="ru-RU"/>
          </a:p>
        </p:txBody>
      </p:sp>
      <p:sp>
        <p:nvSpPr>
          <p:cNvPr id="26011" name="Rectangle 618"/>
          <p:cNvSpPr>
            <a:spLocks noChangeArrowheads="1"/>
          </p:cNvSpPr>
          <p:nvPr/>
        </p:nvSpPr>
        <p:spPr bwMode="auto">
          <a:xfrm>
            <a:off x="4887913" y="5159375"/>
            <a:ext cx="93662" cy="166688"/>
          </a:xfrm>
          <a:prstGeom prst="rect">
            <a:avLst/>
          </a:prstGeom>
          <a:solidFill>
            <a:srgbClr val="800000"/>
          </a:solidFill>
          <a:ln w="0">
            <a:solidFill>
              <a:srgbClr val="000040"/>
            </a:solidFill>
            <a:miter lim="800000"/>
            <a:headEnd/>
            <a:tailEnd/>
          </a:ln>
        </p:spPr>
        <p:txBody>
          <a:bodyPr/>
          <a:lstStyle/>
          <a:p>
            <a:endParaRPr lang="ru-RU"/>
          </a:p>
        </p:txBody>
      </p:sp>
      <p:sp>
        <p:nvSpPr>
          <p:cNvPr id="26012" name="Rectangle 619"/>
          <p:cNvSpPr>
            <a:spLocks noChangeArrowheads="1"/>
          </p:cNvSpPr>
          <p:nvPr/>
        </p:nvSpPr>
        <p:spPr bwMode="auto">
          <a:xfrm>
            <a:off x="5022850" y="5154613"/>
            <a:ext cx="65088" cy="80962"/>
          </a:xfrm>
          <a:prstGeom prst="rect">
            <a:avLst/>
          </a:prstGeom>
          <a:solidFill>
            <a:srgbClr val="80FFFF"/>
          </a:solidFill>
          <a:ln w="0">
            <a:solidFill>
              <a:srgbClr val="000040"/>
            </a:solidFill>
            <a:miter lim="800000"/>
            <a:headEnd/>
            <a:tailEnd/>
          </a:ln>
        </p:spPr>
        <p:txBody>
          <a:bodyPr/>
          <a:lstStyle/>
          <a:p>
            <a:endParaRPr lang="ru-RU"/>
          </a:p>
        </p:txBody>
      </p:sp>
      <p:sp>
        <p:nvSpPr>
          <p:cNvPr id="26013" name="Freeform 620"/>
          <p:cNvSpPr>
            <a:spLocks/>
          </p:cNvSpPr>
          <p:nvPr/>
        </p:nvSpPr>
        <p:spPr bwMode="auto">
          <a:xfrm>
            <a:off x="4957763" y="5237163"/>
            <a:ext cx="11112" cy="15875"/>
          </a:xfrm>
          <a:custGeom>
            <a:avLst/>
            <a:gdLst>
              <a:gd name="T0" fmla="*/ 11112 w 23"/>
              <a:gd name="T1" fmla="*/ 6879 h 30"/>
              <a:gd name="T2" fmla="*/ 11112 w 23"/>
              <a:gd name="T3" fmla="*/ 5821 h 30"/>
              <a:gd name="T4" fmla="*/ 10146 w 23"/>
              <a:gd name="T5" fmla="*/ 4763 h 30"/>
              <a:gd name="T6" fmla="*/ 10146 w 23"/>
              <a:gd name="T7" fmla="*/ 3704 h 30"/>
              <a:gd name="T8" fmla="*/ 9179 w 23"/>
              <a:gd name="T9" fmla="*/ 2117 h 30"/>
              <a:gd name="T10" fmla="*/ 8213 w 23"/>
              <a:gd name="T11" fmla="*/ 1058 h 30"/>
              <a:gd name="T12" fmla="*/ 7730 w 23"/>
              <a:gd name="T13" fmla="*/ 529 h 30"/>
              <a:gd name="T14" fmla="*/ 6764 w 23"/>
              <a:gd name="T15" fmla="*/ 0 h 30"/>
              <a:gd name="T16" fmla="*/ 5798 w 23"/>
              <a:gd name="T17" fmla="*/ 0 h 30"/>
              <a:gd name="T18" fmla="*/ 4831 w 23"/>
              <a:gd name="T19" fmla="*/ 0 h 30"/>
              <a:gd name="T20" fmla="*/ 4348 w 23"/>
              <a:gd name="T21" fmla="*/ 0 h 30"/>
              <a:gd name="T22" fmla="*/ 3382 w 23"/>
              <a:gd name="T23" fmla="*/ 529 h 30"/>
              <a:gd name="T24" fmla="*/ 1933 w 23"/>
              <a:gd name="T25" fmla="*/ 1058 h 30"/>
              <a:gd name="T26" fmla="*/ 1449 w 23"/>
              <a:gd name="T27" fmla="*/ 2117 h 30"/>
              <a:gd name="T28" fmla="*/ 483 w 23"/>
              <a:gd name="T29" fmla="*/ 3704 h 30"/>
              <a:gd name="T30" fmla="*/ 483 w 23"/>
              <a:gd name="T31" fmla="*/ 4763 h 30"/>
              <a:gd name="T32" fmla="*/ 0 w 23"/>
              <a:gd name="T33" fmla="*/ 5821 h 30"/>
              <a:gd name="T34" fmla="*/ 0 w 23"/>
              <a:gd name="T35" fmla="*/ 6879 h 30"/>
              <a:gd name="T36" fmla="*/ 0 w 23"/>
              <a:gd name="T37" fmla="*/ 8996 h 30"/>
              <a:gd name="T38" fmla="*/ 0 w 23"/>
              <a:gd name="T39" fmla="*/ 10054 h 30"/>
              <a:gd name="T40" fmla="*/ 483 w 23"/>
              <a:gd name="T41" fmla="*/ 11642 h 30"/>
              <a:gd name="T42" fmla="*/ 483 w 23"/>
              <a:gd name="T43" fmla="*/ 12700 h 30"/>
              <a:gd name="T44" fmla="*/ 1449 w 23"/>
              <a:gd name="T45" fmla="*/ 13229 h 30"/>
              <a:gd name="T46" fmla="*/ 1933 w 23"/>
              <a:gd name="T47" fmla="*/ 14817 h 30"/>
              <a:gd name="T48" fmla="*/ 3382 w 23"/>
              <a:gd name="T49" fmla="*/ 15346 h 30"/>
              <a:gd name="T50" fmla="*/ 4348 w 23"/>
              <a:gd name="T51" fmla="*/ 15875 h 30"/>
              <a:gd name="T52" fmla="*/ 4831 w 23"/>
              <a:gd name="T53" fmla="*/ 15875 h 30"/>
              <a:gd name="T54" fmla="*/ 5798 w 23"/>
              <a:gd name="T55" fmla="*/ 15875 h 30"/>
              <a:gd name="T56" fmla="*/ 6764 w 23"/>
              <a:gd name="T57" fmla="*/ 15875 h 30"/>
              <a:gd name="T58" fmla="*/ 7730 w 23"/>
              <a:gd name="T59" fmla="*/ 15346 h 30"/>
              <a:gd name="T60" fmla="*/ 8213 w 23"/>
              <a:gd name="T61" fmla="*/ 14817 h 30"/>
              <a:gd name="T62" fmla="*/ 9179 w 23"/>
              <a:gd name="T63" fmla="*/ 13229 h 30"/>
              <a:gd name="T64" fmla="*/ 10146 w 23"/>
              <a:gd name="T65" fmla="*/ 12700 h 30"/>
              <a:gd name="T66" fmla="*/ 10146 w 23"/>
              <a:gd name="T67" fmla="*/ 11642 h 30"/>
              <a:gd name="T68" fmla="*/ 11112 w 23"/>
              <a:gd name="T69" fmla="*/ 10054 h 30"/>
              <a:gd name="T70" fmla="*/ 11112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4"/>
                </a:lnTo>
                <a:lnTo>
                  <a:pt x="19" y="3"/>
                </a:lnTo>
                <a:lnTo>
                  <a:pt x="17" y="2"/>
                </a:lnTo>
                <a:lnTo>
                  <a:pt x="16" y="1"/>
                </a:lnTo>
                <a:lnTo>
                  <a:pt x="15" y="0"/>
                </a:lnTo>
                <a:lnTo>
                  <a:pt x="14" y="0"/>
                </a:lnTo>
                <a:lnTo>
                  <a:pt x="13" y="0"/>
                </a:lnTo>
                <a:lnTo>
                  <a:pt x="12" y="0"/>
                </a:lnTo>
                <a:lnTo>
                  <a:pt x="11" y="0"/>
                </a:lnTo>
                <a:lnTo>
                  <a:pt x="10" y="0"/>
                </a:lnTo>
                <a:lnTo>
                  <a:pt x="9" y="0"/>
                </a:lnTo>
                <a:lnTo>
                  <a:pt x="8" y="0"/>
                </a:lnTo>
                <a:lnTo>
                  <a:pt x="7"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8"/>
                </a:lnTo>
                <a:lnTo>
                  <a:pt x="5" y="29"/>
                </a:lnTo>
                <a:lnTo>
                  <a:pt x="7" y="29"/>
                </a:lnTo>
                <a:lnTo>
                  <a:pt x="8" y="30"/>
                </a:lnTo>
                <a:lnTo>
                  <a:pt x="9" y="30"/>
                </a:lnTo>
                <a:lnTo>
                  <a:pt x="10" y="30"/>
                </a:lnTo>
                <a:lnTo>
                  <a:pt x="11" y="30"/>
                </a:lnTo>
                <a:lnTo>
                  <a:pt x="12" y="30"/>
                </a:lnTo>
                <a:lnTo>
                  <a:pt x="13" y="30"/>
                </a:lnTo>
                <a:lnTo>
                  <a:pt x="14" y="30"/>
                </a:lnTo>
                <a:lnTo>
                  <a:pt x="15" y="30"/>
                </a:lnTo>
                <a:lnTo>
                  <a:pt x="16" y="29"/>
                </a:lnTo>
                <a:lnTo>
                  <a:pt x="17"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6014" name="Line 621"/>
          <p:cNvSpPr>
            <a:spLocks noChangeShapeType="1"/>
          </p:cNvSpPr>
          <p:nvPr/>
        </p:nvSpPr>
        <p:spPr bwMode="auto">
          <a:xfrm>
            <a:off x="5054600" y="5156200"/>
            <a:ext cx="1588" cy="79375"/>
          </a:xfrm>
          <a:prstGeom prst="line">
            <a:avLst/>
          </a:prstGeom>
          <a:noFill/>
          <a:ln w="6350">
            <a:solidFill>
              <a:srgbClr val="000040"/>
            </a:solidFill>
            <a:round/>
            <a:headEnd/>
            <a:tailEnd/>
          </a:ln>
        </p:spPr>
        <p:txBody>
          <a:bodyPr/>
          <a:lstStyle/>
          <a:p>
            <a:endParaRPr lang="en-US"/>
          </a:p>
        </p:txBody>
      </p:sp>
      <p:sp>
        <p:nvSpPr>
          <p:cNvPr id="26015" name="Line 622"/>
          <p:cNvSpPr>
            <a:spLocks noChangeShapeType="1"/>
          </p:cNvSpPr>
          <p:nvPr/>
        </p:nvSpPr>
        <p:spPr bwMode="auto">
          <a:xfrm>
            <a:off x="5022850" y="5194300"/>
            <a:ext cx="63500" cy="1588"/>
          </a:xfrm>
          <a:prstGeom prst="line">
            <a:avLst/>
          </a:prstGeom>
          <a:noFill/>
          <a:ln w="6350">
            <a:solidFill>
              <a:srgbClr val="000040"/>
            </a:solidFill>
            <a:round/>
            <a:headEnd/>
            <a:tailEnd/>
          </a:ln>
        </p:spPr>
        <p:txBody>
          <a:bodyPr/>
          <a:lstStyle/>
          <a:p>
            <a:endParaRPr lang="en-US"/>
          </a:p>
        </p:txBody>
      </p:sp>
      <p:sp>
        <p:nvSpPr>
          <p:cNvPr id="26016" name="Freeform 623"/>
          <p:cNvSpPr>
            <a:spLocks/>
          </p:cNvSpPr>
          <p:nvPr/>
        </p:nvSpPr>
        <p:spPr bwMode="auto">
          <a:xfrm>
            <a:off x="4851400" y="4206875"/>
            <a:ext cx="325438" cy="339725"/>
          </a:xfrm>
          <a:custGeom>
            <a:avLst/>
            <a:gdLst>
              <a:gd name="T0" fmla="*/ 29633 w 615"/>
              <a:gd name="T1" fmla="*/ 103555 h 643"/>
              <a:gd name="T2" fmla="*/ 0 w 615"/>
              <a:gd name="T3" fmla="*/ 103555 h 643"/>
              <a:gd name="T4" fmla="*/ 162984 w 615"/>
              <a:gd name="T5" fmla="*/ 0 h 643"/>
              <a:gd name="T6" fmla="*/ 325438 w 615"/>
              <a:gd name="T7" fmla="*/ 103555 h 643"/>
              <a:gd name="T8" fmla="*/ 310621 w 615"/>
              <a:gd name="T9" fmla="*/ 103555 h 643"/>
              <a:gd name="T10" fmla="*/ 295805 w 615"/>
              <a:gd name="T11" fmla="*/ 103555 h 643"/>
              <a:gd name="T12" fmla="*/ 295805 w 615"/>
              <a:gd name="T13" fmla="*/ 324931 h 643"/>
              <a:gd name="T14" fmla="*/ 29633 w 615"/>
              <a:gd name="T15" fmla="*/ 324931 h 643"/>
              <a:gd name="T16" fmla="*/ 29633 w 615"/>
              <a:gd name="T17" fmla="*/ 103555 h 643"/>
              <a:gd name="T18" fmla="*/ 295805 w 615"/>
              <a:gd name="T19" fmla="*/ 103555 h 643"/>
              <a:gd name="T20" fmla="*/ 310621 w 615"/>
              <a:gd name="T21" fmla="*/ 103555 h 643"/>
              <a:gd name="T22" fmla="*/ 310621 w 615"/>
              <a:gd name="T23" fmla="*/ 339725 h 643"/>
              <a:gd name="T24" fmla="*/ 29633 w 615"/>
              <a:gd name="T25" fmla="*/ 339725 h 643"/>
              <a:gd name="T26" fmla="*/ 29633 w 615"/>
              <a:gd name="T27" fmla="*/ 324931 h 643"/>
              <a:gd name="T28" fmla="*/ 29633 w 615"/>
              <a:gd name="T29" fmla="*/ 10355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8"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6017" name="Rectangle 624"/>
          <p:cNvSpPr>
            <a:spLocks noChangeArrowheads="1"/>
          </p:cNvSpPr>
          <p:nvPr/>
        </p:nvSpPr>
        <p:spPr bwMode="auto">
          <a:xfrm>
            <a:off x="4881563" y="4310063"/>
            <a:ext cx="269875" cy="222250"/>
          </a:xfrm>
          <a:prstGeom prst="rect">
            <a:avLst/>
          </a:prstGeom>
          <a:solidFill>
            <a:srgbClr val="FFFF00"/>
          </a:solidFill>
          <a:ln w="0">
            <a:solidFill>
              <a:srgbClr val="000000"/>
            </a:solidFill>
            <a:miter lim="800000"/>
            <a:headEnd/>
            <a:tailEnd/>
          </a:ln>
        </p:spPr>
        <p:txBody>
          <a:bodyPr/>
          <a:lstStyle/>
          <a:p>
            <a:endParaRPr lang="ru-RU"/>
          </a:p>
        </p:txBody>
      </p:sp>
      <p:sp>
        <p:nvSpPr>
          <p:cNvPr id="26018" name="Rectangle 625"/>
          <p:cNvSpPr>
            <a:spLocks noChangeArrowheads="1"/>
          </p:cNvSpPr>
          <p:nvPr/>
        </p:nvSpPr>
        <p:spPr bwMode="auto">
          <a:xfrm>
            <a:off x="4926013" y="4364038"/>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6019" name="Rectangle 626"/>
          <p:cNvSpPr>
            <a:spLocks noChangeArrowheads="1"/>
          </p:cNvSpPr>
          <p:nvPr/>
        </p:nvSpPr>
        <p:spPr bwMode="auto">
          <a:xfrm>
            <a:off x="5060950" y="4359275"/>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6020" name="Freeform 627"/>
          <p:cNvSpPr>
            <a:spLocks/>
          </p:cNvSpPr>
          <p:nvPr/>
        </p:nvSpPr>
        <p:spPr bwMode="auto">
          <a:xfrm>
            <a:off x="4994275" y="4440238"/>
            <a:ext cx="12700" cy="15875"/>
          </a:xfrm>
          <a:custGeom>
            <a:avLst/>
            <a:gdLst>
              <a:gd name="T0" fmla="*/ 12700 w 23"/>
              <a:gd name="T1" fmla="*/ 7408 h 30"/>
              <a:gd name="T2" fmla="*/ 12700 w 23"/>
              <a:gd name="T3" fmla="*/ 5821 h 30"/>
              <a:gd name="T4" fmla="*/ 11596 w 23"/>
              <a:gd name="T5" fmla="*/ 4763 h 30"/>
              <a:gd name="T6" fmla="*/ 11596 w 23"/>
              <a:gd name="T7" fmla="*/ 3704 h 30"/>
              <a:gd name="T8" fmla="*/ 10491 w 23"/>
              <a:gd name="T9" fmla="*/ 2646 h 30"/>
              <a:gd name="T10" fmla="*/ 9939 w 23"/>
              <a:gd name="T11" fmla="*/ 1588 h 30"/>
              <a:gd name="T12" fmla="*/ 9387 w 23"/>
              <a:gd name="T13" fmla="*/ 1058 h 30"/>
              <a:gd name="T14" fmla="*/ 7730 w 23"/>
              <a:gd name="T15" fmla="*/ 0 h 30"/>
              <a:gd name="T16" fmla="*/ 6626 w 23"/>
              <a:gd name="T17" fmla="*/ 0 h 30"/>
              <a:gd name="T18" fmla="*/ 5522 w 23"/>
              <a:gd name="T19" fmla="*/ 0 h 30"/>
              <a:gd name="T20" fmla="*/ 4970 w 23"/>
              <a:gd name="T21" fmla="*/ 0 h 30"/>
              <a:gd name="T22" fmla="*/ 3865 w 23"/>
              <a:gd name="T23" fmla="*/ 1058 h 30"/>
              <a:gd name="T24" fmla="*/ 2761 w 23"/>
              <a:gd name="T25" fmla="*/ 1588 h 30"/>
              <a:gd name="T26" fmla="*/ 1657 w 23"/>
              <a:gd name="T27" fmla="*/ 2646 h 30"/>
              <a:gd name="T28" fmla="*/ 552 w 23"/>
              <a:gd name="T29" fmla="*/ 3704 h 30"/>
              <a:gd name="T30" fmla="*/ 552 w 23"/>
              <a:gd name="T31" fmla="*/ 4763 h 30"/>
              <a:gd name="T32" fmla="*/ 0 w 23"/>
              <a:gd name="T33" fmla="*/ 5821 h 30"/>
              <a:gd name="T34" fmla="*/ 0 w 23"/>
              <a:gd name="T35" fmla="*/ 7408 h 30"/>
              <a:gd name="T36" fmla="*/ 0 w 23"/>
              <a:gd name="T37" fmla="*/ 8996 h 30"/>
              <a:gd name="T38" fmla="*/ 0 w 23"/>
              <a:gd name="T39" fmla="*/ 10054 h 30"/>
              <a:gd name="T40" fmla="*/ 552 w 23"/>
              <a:gd name="T41" fmla="*/ 11642 h 30"/>
              <a:gd name="T42" fmla="*/ 552 w 23"/>
              <a:gd name="T43" fmla="*/ 13229 h 30"/>
              <a:gd name="T44" fmla="*/ 1657 w 23"/>
              <a:gd name="T45" fmla="*/ 13758 h 30"/>
              <a:gd name="T46" fmla="*/ 2761 w 23"/>
              <a:gd name="T47" fmla="*/ 14817 h 30"/>
              <a:gd name="T48" fmla="*/ 3865 w 23"/>
              <a:gd name="T49" fmla="*/ 15346 h 30"/>
              <a:gd name="T50" fmla="*/ 4970 w 23"/>
              <a:gd name="T51" fmla="*/ 15875 h 30"/>
              <a:gd name="T52" fmla="*/ 5522 w 23"/>
              <a:gd name="T53" fmla="*/ 15875 h 30"/>
              <a:gd name="T54" fmla="*/ 6626 w 23"/>
              <a:gd name="T55" fmla="*/ 15875 h 30"/>
              <a:gd name="T56" fmla="*/ 7730 w 23"/>
              <a:gd name="T57" fmla="*/ 15875 h 30"/>
              <a:gd name="T58" fmla="*/ 9387 w 23"/>
              <a:gd name="T59" fmla="*/ 15346 h 30"/>
              <a:gd name="T60" fmla="*/ 9939 w 23"/>
              <a:gd name="T61" fmla="*/ 14817 h 30"/>
              <a:gd name="T62" fmla="*/ 10491 w 23"/>
              <a:gd name="T63" fmla="*/ 13758 h 30"/>
              <a:gd name="T64" fmla="*/ 11596 w 23"/>
              <a:gd name="T65" fmla="*/ 13229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9" y="5"/>
                </a:lnTo>
                <a:lnTo>
                  <a:pt x="19" y="4"/>
                </a:lnTo>
                <a:lnTo>
                  <a:pt x="18" y="3"/>
                </a:lnTo>
                <a:lnTo>
                  <a:pt x="17" y="2"/>
                </a:lnTo>
                <a:lnTo>
                  <a:pt x="15" y="0"/>
                </a:lnTo>
                <a:lnTo>
                  <a:pt x="14" y="0"/>
                </a:lnTo>
                <a:lnTo>
                  <a:pt x="13" y="0"/>
                </a:lnTo>
                <a:lnTo>
                  <a:pt x="12" y="0"/>
                </a:lnTo>
                <a:lnTo>
                  <a:pt x="11" y="0"/>
                </a:lnTo>
                <a:lnTo>
                  <a:pt x="10" y="0"/>
                </a:lnTo>
                <a:lnTo>
                  <a:pt x="9" y="0"/>
                </a:lnTo>
                <a:lnTo>
                  <a:pt x="8" y="0"/>
                </a:lnTo>
                <a:lnTo>
                  <a:pt x="7" y="2"/>
                </a:lnTo>
                <a:lnTo>
                  <a:pt x="6" y="2"/>
                </a:lnTo>
                <a:lnTo>
                  <a:pt x="5"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5" y="28"/>
                </a:lnTo>
                <a:lnTo>
                  <a:pt x="6" y="29"/>
                </a:lnTo>
                <a:lnTo>
                  <a:pt x="7" y="29"/>
                </a:lnTo>
                <a:lnTo>
                  <a:pt x="8" y="30"/>
                </a:lnTo>
                <a:lnTo>
                  <a:pt x="9" y="30"/>
                </a:lnTo>
                <a:lnTo>
                  <a:pt x="10" y="30"/>
                </a:lnTo>
                <a:lnTo>
                  <a:pt x="11" y="30"/>
                </a:lnTo>
                <a:lnTo>
                  <a:pt x="12" y="30"/>
                </a:lnTo>
                <a:lnTo>
                  <a:pt x="13" y="30"/>
                </a:lnTo>
                <a:lnTo>
                  <a:pt x="14" y="30"/>
                </a:lnTo>
                <a:lnTo>
                  <a:pt x="15" y="30"/>
                </a:lnTo>
                <a:lnTo>
                  <a:pt x="17" y="29"/>
                </a:lnTo>
                <a:lnTo>
                  <a:pt x="18" y="28"/>
                </a:lnTo>
                <a:lnTo>
                  <a:pt x="19" y="27"/>
                </a:lnTo>
                <a:lnTo>
                  <a:pt x="19" y="26"/>
                </a:lnTo>
                <a:lnTo>
                  <a:pt x="20" y="25"/>
                </a:lnTo>
                <a:lnTo>
                  <a:pt x="21" y="25"/>
                </a:lnTo>
                <a:lnTo>
                  <a:pt x="21" y="24"/>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6021" name="Line 628"/>
          <p:cNvSpPr>
            <a:spLocks noChangeShapeType="1"/>
          </p:cNvSpPr>
          <p:nvPr/>
        </p:nvSpPr>
        <p:spPr bwMode="auto">
          <a:xfrm>
            <a:off x="5091113" y="4359275"/>
            <a:ext cx="1587" cy="79375"/>
          </a:xfrm>
          <a:prstGeom prst="line">
            <a:avLst/>
          </a:prstGeom>
          <a:noFill/>
          <a:ln w="6350">
            <a:solidFill>
              <a:srgbClr val="000040"/>
            </a:solidFill>
            <a:round/>
            <a:headEnd/>
            <a:tailEnd/>
          </a:ln>
        </p:spPr>
        <p:txBody>
          <a:bodyPr/>
          <a:lstStyle/>
          <a:p>
            <a:endParaRPr lang="en-US"/>
          </a:p>
        </p:txBody>
      </p:sp>
      <p:sp>
        <p:nvSpPr>
          <p:cNvPr id="26022" name="Line 629"/>
          <p:cNvSpPr>
            <a:spLocks noChangeShapeType="1"/>
          </p:cNvSpPr>
          <p:nvPr/>
        </p:nvSpPr>
        <p:spPr bwMode="auto">
          <a:xfrm>
            <a:off x="5060950" y="4397375"/>
            <a:ext cx="61913" cy="1588"/>
          </a:xfrm>
          <a:prstGeom prst="line">
            <a:avLst/>
          </a:prstGeom>
          <a:noFill/>
          <a:ln w="6350">
            <a:solidFill>
              <a:srgbClr val="000040"/>
            </a:solidFill>
            <a:round/>
            <a:headEnd/>
            <a:tailEnd/>
          </a:ln>
        </p:spPr>
        <p:txBody>
          <a:bodyPr/>
          <a:lstStyle/>
          <a:p>
            <a:endParaRPr lang="en-US"/>
          </a:p>
        </p:txBody>
      </p:sp>
      <p:sp>
        <p:nvSpPr>
          <p:cNvPr id="26023" name="Freeform 630"/>
          <p:cNvSpPr>
            <a:spLocks/>
          </p:cNvSpPr>
          <p:nvPr/>
        </p:nvSpPr>
        <p:spPr bwMode="auto">
          <a:xfrm>
            <a:off x="4043363" y="4117975"/>
            <a:ext cx="325437" cy="339725"/>
          </a:xfrm>
          <a:custGeom>
            <a:avLst/>
            <a:gdLst>
              <a:gd name="T0" fmla="*/ 29633 w 615"/>
              <a:gd name="T1" fmla="*/ 103555 h 643"/>
              <a:gd name="T2" fmla="*/ 0 w 615"/>
              <a:gd name="T3" fmla="*/ 103555 h 643"/>
              <a:gd name="T4" fmla="*/ 162454 w 615"/>
              <a:gd name="T5" fmla="*/ 0 h 643"/>
              <a:gd name="T6" fmla="*/ 325437 w 615"/>
              <a:gd name="T7" fmla="*/ 103555 h 643"/>
              <a:gd name="T8" fmla="*/ 310620 w 615"/>
              <a:gd name="T9" fmla="*/ 103555 h 643"/>
              <a:gd name="T10" fmla="*/ 295804 w 615"/>
              <a:gd name="T11" fmla="*/ 103555 h 643"/>
              <a:gd name="T12" fmla="*/ 295804 w 615"/>
              <a:gd name="T13" fmla="*/ 324931 h 643"/>
              <a:gd name="T14" fmla="*/ 29633 w 615"/>
              <a:gd name="T15" fmla="*/ 324931 h 643"/>
              <a:gd name="T16" fmla="*/ 29633 w 615"/>
              <a:gd name="T17" fmla="*/ 103555 h 643"/>
              <a:gd name="T18" fmla="*/ 295804 w 615"/>
              <a:gd name="T19" fmla="*/ 103555 h 643"/>
              <a:gd name="T20" fmla="*/ 310620 w 615"/>
              <a:gd name="T21" fmla="*/ 103555 h 643"/>
              <a:gd name="T22" fmla="*/ 310620 w 615"/>
              <a:gd name="T23" fmla="*/ 339725 h 643"/>
              <a:gd name="T24" fmla="*/ 29633 w 615"/>
              <a:gd name="T25" fmla="*/ 339725 h 643"/>
              <a:gd name="T26" fmla="*/ 29633 w 615"/>
              <a:gd name="T27" fmla="*/ 324931 h 643"/>
              <a:gd name="T28" fmla="*/ 29633 w 615"/>
              <a:gd name="T29" fmla="*/ 10355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7"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6024" name="Rectangle 631"/>
          <p:cNvSpPr>
            <a:spLocks noChangeArrowheads="1"/>
          </p:cNvSpPr>
          <p:nvPr/>
        </p:nvSpPr>
        <p:spPr bwMode="auto">
          <a:xfrm>
            <a:off x="4073525" y="4221163"/>
            <a:ext cx="269875" cy="222250"/>
          </a:xfrm>
          <a:prstGeom prst="rect">
            <a:avLst/>
          </a:prstGeom>
          <a:solidFill>
            <a:srgbClr val="FFFF00"/>
          </a:solidFill>
          <a:ln w="0">
            <a:solidFill>
              <a:srgbClr val="000000"/>
            </a:solidFill>
            <a:miter lim="800000"/>
            <a:headEnd/>
            <a:tailEnd/>
          </a:ln>
        </p:spPr>
        <p:txBody>
          <a:bodyPr/>
          <a:lstStyle/>
          <a:p>
            <a:endParaRPr lang="ru-RU"/>
          </a:p>
        </p:txBody>
      </p:sp>
      <p:sp>
        <p:nvSpPr>
          <p:cNvPr id="26025" name="Rectangle 632"/>
          <p:cNvSpPr>
            <a:spLocks noChangeArrowheads="1"/>
          </p:cNvSpPr>
          <p:nvPr/>
        </p:nvSpPr>
        <p:spPr bwMode="auto">
          <a:xfrm>
            <a:off x="4116388" y="4275138"/>
            <a:ext cx="95250" cy="166687"/>
          </a:xfrm>
          <a:prstGeom prst="rect">
            <a:avLst/>
          </a:prstGeom>
          <a:solidFill>
            <a:srgbClr val="800000"/>
          </a:solidFill>
          <a:ln w="0">
            <a:solidFill>
              <a:srgbClr val="000040"/>
            </a:solidFill>
            <a:miter lim="800000"/>
            <a:headEnd/>
            <a:tailEnd/>
          </a:ln>
        </p:spPr>
        <p:txBody>
          <a:bodyPr/>
          <a:lstStyle/>
          <a:p>
            <a:endParaRPr lang="ru-RU"/>
          </a:p>
        </p:txBody>
      </p:sp>
      <p:sp>
        <p:nvSpPr>
          <p:cNvPr id="26026" name="Rectangle 633"/>
          <p:cNvSpPr>
            <a:spLocks noChangeArrowheads="1"/>
          </p:cNvSpPr>
          <p:nvPr/>
        </p:nvSpPr>
        <p:spPr bwMode="auto">
          <a:xfrm>
            <a:off x="4252913" y="4270375"/>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6027" name="Freeform 634"/>
          <p:cNvSpPr>
            <a:spLocks/>
          </p:cNvSpPr>
          <p:nvPr/>
        </p:nvSpPr>
        <p:spPr bwMode="auto">
          <a:xfrm>
            <a:off x="4186238" y="4351338"/>
            <a:ext cx="12700" cy="15875"/>
          </a:xfrm>
          <a:custGeom>
            <a:avLst/>
            <a:gdLst>
              <a:gd name="T0" fmla="*/ 12700 w 23"/>
              <a:gd name="T1" fmla="*/ 7116 h 29"/>
              <a:gd name="T2" fmla="*/ 12700 w 23"/>
              <a:gd name="T3" fmla="*/ 6022 h 29"/>
              <a:gd name="T4" fmla="*/ 11596 w 23"/>
              <a:gd name="T5" fmla="*/ 4379 h 29"/>
              <a:gd name="T6" fmla="*/ 11596 w 23"/>
              <a:gd name="T7" fmla="*/ 3284 h 29"/>
              <a:gd name="T8" fmla="*/ 10491 w 23"/>
              <a:gd name="T9" fmla="*/ 2190 h 29"/>
              <a:gd name="T10" fmla="*/ 9939 w 23"/>
              <a:gd name="T11" fmla="*/ 1095 h 29"/>
              <a:gd name="T12" fmla="*/ 8835 w 23"/>
              <a:gd name="T13" fmla="*/ 547 h 29"/>
              <a:gd name="T14" fmla="*/ 7730 w 23"/>
              <a:gd name="T15" fmla="*/ 0 h 29"/>
              <a:gd name="T16" fmla="*/ 6626 w 23"/>
              <a:gd name="T17" fmla="*/ 0 h 29"/>
              <a:gd name="T18" fmla="*/ 5522 w 23"/>
              <a:gd name="T19" fmla="*/ 0 h 29"/>
              <a:gd name="T20" fmla="*/ 4970 w 23"/>
              <a:gd name="T21" fmla="*/ 0 h 29"/>
              <a:gd name="T22" fmla="*/ 3865 w 23"/>
              <a:gd name="T23" fmla="*/ 547 h 29"/>
              <a:gd name="T24" fmla="*/ 2209 w 23"/>
              <a:gd name="T25" fmla="*/ 1095 h 29"/>
              <a:gd name="T26" fmla="*/ 1657 w 23"/>
              <a:gd name="T27" fmla="*/ 2190 h 29"/>
              <a:gd name="T28" fmla="*/ 552 w 23"/>
              <a:gd name="T29" fmla="*/ 3284 h 29"/>
              <a:gd name="T30" fmla="*/ 552 w 23"/>
              <a:gd name="T31" fmla="*/ 4379 h 29"/>
              <a:gd name="T32" fmla="*/ 0 w 23"/>
              <a:gd name="T33" fmla="*/ 6022 h 29"/>
              <a:gd name="T34" fmla="*/ 0 w 23"/>
              <a:gd name="T35" fmla="*/ 7116 h 29"/>
              <a:gd name="T36" fmla="*/ 0 w 23"/>
              <a:gd name="T37" fmla="*/ 8759 h 29"/>
              <a:gd name="T38" fmla="*/ 0 w 23"/>
              <a:gd name="T39" fmla="*/ 9853 h 29"/>
              <a:gd name="T40" fmla="*/ 552 w 23"/>
              <a:gd name="T41" fmla="*/ 12043 h 29"/>
              <a:gd name="T42" fmla="*/ 552 w 23"/>
              <a:gd name="T43" fmla="*/ 13138 h 29"/>
              <a:gd name="T44" fmla="*/ 1657 w 23"/>
              <a:gd name="T45" fmla="*/ 13685 h 29"/>
              <a:gd name="T46" fmla="*/ 2209 w 23"/>
              <a:gd name="T47" fmla="*/ 14780 h 29"/>
              <a:gd name="T48" fmla="*/ 3865 w 23"/>
              <a:gd name="T49" fmla="*/ 15328 h 29"/>
              <a:gd name="T50" fmla="*/ 4970 w 23"/>
              <a:gd name="T51" fmla="*/ 15875 h 29"/>
              <a:gd name="T52" fmla="*/ 5522 w 23"/>
              <a:gd name="T53" fmla="*/ 15875 h 29"/>
              <a:gd name="T54" fmla="*/ 6626 w 23"/>
              <a:gd name="T55" fmla="*/ 15875 h 29"/>
              <a:gd name="T56" fmla="*/ 7730 w 23"/>
              <a:gd name="T57" fmla="*/ 15875 h 29"/>
              <a:gd name="T58" fmla="*/ 8835 w 23"/>
              <a:gd name="T59" fmla="*/ 15328 h 29"/>
              <a:gd name="T60" fmla="*/ 9939 w 23"/>
              <a:gd name="T61" fmla="*/ 14780 h 29"/>
              <a:gd name="T62" fmla="*/ 10491 w 23"/>
              <a:gd name="T63" fmla="*/ 13685 h 29"/>
              <a:gd name="T64" fmla="*/ 11596 w 23"/>
              <a:gd name="T65" fmla="*/ 13138 h 29"/>
              <a:gd name="T66" fmla="*/ 11596 w 23"/>
              <a:gd name="T67" fmla="*/ 12043 h 29"/>
              <a:gd name="T68" fmla="*/ 12700 w 23"/>
              <a:gd name="T69" fmla="*/ 9853 h 29"/>
              <a:gd name="T70" fmla="*/ 12700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9"/>
                </a:lnTo>
                <a:lnTo>
                  <a:pt x="21" y="8"/>
                </a:lnTo>
                <a:lnTo>
                  <a:pt x="21" y="7"/>
                </a:lnTo>
                <a:lnTo>
                  <a:pt x="21" y="6"/>
                </a:lnTo>
                <a:lnTo>
                  <a:pt x="20" y="5"/>
                </a:lnTo>
                <a:lnTo>
                  <a:pt x="19" y="4"/>
                </a:lnTo>
                <a:lnTo>
                  <a:pt x="19" y="3"/>
                </a:lnTo>
                <a:lnTo>
                  <a:pt x="18" y="2"/>
                </a:lnTo>
                <a:lnTo>
                  <a:pt x="16"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6"/>
                </a:lnTo>
                <a:lnTo>
                  <a:pt x="1" y="7"/>
                </a:lnTo>
                <a:lnTo>
                  <a:pt x="1" y="8"/>
                </a:lnTo>
                <a:lnTo>
                  <a:pt x="0" y="9"/>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6" y="28"/>
                </a:lnTo>
                <a:lnTo>
                  <a:pt x="7" y="28"/>
                </a:lnTo>
                <a:lnTo>
                  <a:pt x="8" y="29"/>
                </a:lnTo>
                <a:lnTo>
                  <a:pt x="9" y="29"/>
                </a:lnTo>
                <a:lnTo>
                  <a:pt x="10" y="29"/>
                </a:lnTo>
                <a:lnTo>
                  <a:pt x="11" y="29"/>
                </a:lnTo>
                <a:lnTo>
                  <a:pt x="12" y="29"/>
                </a:lnTo>
                <a:lnTo>
                  <a:pt x="13" y="29"/>
                </a:lnTo>
                <a:lnTo>
                  <a:pt x="14" y="29"/>
                </a:lnTo>
                <a:lnTo>
                  <a:pt x="15" y="29"/>
                </a:lnTo>
                <a:lnTo>
                  <a:pt x="16" y="28"/>
                </a:lnTo>
                <a:lnTo>
                  <a:pt x="18"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028" name="Line 635"/>
          <p:cNvSpPr>
            <a:spLocks noChangeShapeType="1"/>
          </p:cNvSpPr>
          <p:nvPr/>
        </p:nvSpPr>
        <p:spPr bwMode="auto">
          <a:xfrm>
            <a:off x="4283075" y="4270375"/>
            <a:ext cx="1588" cy="79375"/>
          </a:xfrm>
          <a:prstGeom prst="line">
            <a:avLst/>
          </a:prstGeom>
          <a:noFill/>
          <a:ln w="6350">
            <a:solidFill>
              <a:srgbClr val="000040"/>
            </a:solidFill>
            <a:round/>
            <a:headEnd/>
            <a:tailEnd/>
          </a:ln>
        </p:spPr>
        <p:txBody>
          <a:bodyPr/>
          <a:lstStyle/>
          <a:p>
            <a:endParaRPr lang="en-US"/>
          </a:p>
        </p:txBody>
      </p:sp>
      <p:sp>
        <p:nvSpPr>
          <p:cNvPr id="26029" name="Line 636"/>
          <p:cNvSpPr>
            <a:spLocks noChangeShapeType="1"/>
          </p:cNvSpPr>
          <p:nvPr/>
        </p:nvSpPr>
        <p:spPr bwMode="auto">
          <a:xfrm>
            <a:off x="4252913" y="4308475"/>
            <a:ext cx="61912" cy="1588"/>
          </a:xfrm>
          <a:prstGeom prst="line">
            <a:avLst/>
          </a:prstGeom>
          <a:noFill/>
          <a:ln w="6350">
            <a:solidFill>
              <a:srgbClr val="000040"/>
            </a:solidFill>
            <a:round/>
            <a:headEnd/>
            <a:tailEnd/>
          </a:ln>
        </p:spPr>
        <p:txBody>
          <a:bodyPr/>
          <a:lstStyle/>
          <a:p>
            <a:endParaRPr lang="en-US"/>
          </a:p>
        </p:txBody>
      </p:sp>
      <p:sp>
        <p:nvSpPr>
          <p:cNvPr id="26030" name="Freeform 637"/>
          <p:cNvSpPr>
            <a:spLocks/>
          </p:cNvSpPr>
          <p:nvPr/>
        </p:nvSpPr>
        <p:spPr bwMode="auto">
          <a:xfrm>
            <a:off x="2705100" y="5988050"/>
            <a:ext cx="325438" cy="341313"/>
          </a:xfrm>
          <a:custGeom>
            <a:avLst/>
            <a:gdLst>
              <a:gd name="T0" fmla="*/ 29633 w 615"/>
              <a:gd name="T1" fmla="*/ 104039 h 643"/>
              <a:gd name="T2" fmla="*/ 0 w 615"/>
              <a:gd name="T3" fmla="*/ 104039 h 643"/>
              <a:gd name="T4" fmla="*/ 162454 w 615"/>
              <a:gd name="T5" fmla="*/ 0 h 643"/>
              <a:gd name="T6" fmla="*/ 325438 w 615"/>
              <a:gd name="T7" fmla="*/ 104039 h 643"/>
              <a:gd name="T8" fmla="*/ 310621 w 615"/>
              <a:gd name="T9" fmla="*/ 104039 h 643"/>
              <a:gd name="T10" fmla="*/ 295805 w 615"/>
              <a:gd name="T11" fmla="*/ 104039 h 643"/>
              <a:gd name="T12" fmla="*/ 295805 w 615"/>
              <a:gd name="T13" fmla="*/ 326450 h 643"/>
              <a:gd name="T14" fmla="*/ 29633 w 615"/>
              <a:gd name="T15" fmla="*/ 326450 h 643"/>
              <a:gd name="T16" fmla="*/ 29633 w 615"/>
              <a:gd name="T17" fmla="*/ 104039 h 643"/>
              <a:gd name="T18" fmla="*/ 295805 w 615"/>
              <a:gd name="T19" fmla="*/ 104039 h 643"/>
              <a:gd name="T20" fmla="*/ 310621 w 615"/>
              <a:gd name="T21" fmla="*/ 104039 h 643"/>
              <a:gd name="T22" fmla="*/ 310621 w 615"/>
              <a:gd name="T23" fmla="*/ 341313 h 643"/>
              <a:gd name="T24" fmla="*/ 29633 w 615"/>
              <a:gd name="T25" fmla="*/ 341313 h 643"/>
              <a:gd name="T26" fmla="*/ 29633 w 615"/>
              <a:gd name="T27" fmla="*/ 326450 h 643"/>
              <a:gd name="T28" fmla="*/ 29633 w 615"/>
              <a:gd name="T29" fmla="*/ 10403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7"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6031" name="Rectangle 638"/>
          <p:cNvSpPr>
            <a:spLocks noChangeArrowheads="1"/>
          </p:cNvSpPr>
          <p:nvPr/>
        </p:nvSpPr>
        <p:spPr bwMode="auto">
          <a:xfrm>
            <a:off x="2735263" y="6092825"/>
            <a:ext cx="268287" cy="220663"/>
          </a:xfrm>
          <a:prstGeom prst="rect">
            <a:avLst/>
          </a:prstGeom>
          <a:solidFill>
            <a:srgbClr val="FFFF00"/>
          </a:solidFill>
          <a:ln w="0">
            <a:solidFill>
              <a:srgbClr val="000000"/>
            </a:solidFill>
            <a:miter lim="800000"/>
            <a:headEnd/>
            <a:tailEnd/>
          </a:ln>
        </p:spPr>
        <p:txBody>
          <a:bodyPr/>
          <a:lstStyle/>
          <a:p>
            <a:endParaRPr lang="ru-RU"/>
          </a:p>
        </p:txBody>
      </p:sp>
      <p:sp>
        <p:nvSpPr>
          <p:cNvPr id="26032" name="Rectangle 639"/>
          <p:cNvSpPr>
            <a:spLocks noChangeArrowheads="1"/>
          </p:cNvSpPr>
          <p:nvPr/>
        </p:nvSpPr>
        <p:spPr bwMode="auto">
          <a:xfrm>
            <a:off x="2778125" y="6145213"/>
            <a:ext cx="93663" cy="166687"/>
          </a:xfrm>
          <a:prstGeom prst="rect">
            <a:avLst/>
          </a:prstGeom>
          <a:solidFill>
            <a:srgbClr val="800000"/>
          </a:solidFill>
          <a:ln w="0">
            <a:solidFill>
              <a:srgbClr val="000040"/>
            </a:solidFill>
            <a:miter lim="800000"/>
            <a:headEnd/>
            <a:tailEnd/>
          </a:ln>
        </p:spPr>
        <p:txBody>
          <a:bodyPr/>
          <a:lstStyle/>
          <a:p>
            <a:endParaRPr lang="ru-RU"/>
          </a:p>
        </p:txBody>
      </p:sp>
      <p:sp>
        <p:nvSpPr>
          <p:cNvPr id="26033" name="Rectangle 640"/>
          <p:cNvSpPr>
            <a:spLocks noChangeArrowheads="1"/>
          </p:cNvSpPr>
          <p:nvPr/>
        </p:nvSpPr>
        <p:spPr bwMode="auto">
          <a:xfrm>
            <a:off x="2913063" y="6140450"/>
            <a:ext cx="65087" cy="80963"/>
          </a:xfrm>
          <a:prstGeom prst="rect">
            <a:avLst/>
          </a:prstGeom>
          <a:solidFill>
            <a:srgbClr val="80FFFF"/>
          </a:solidFill>
          <a:ln w="0">
            <a:solidFill>
              <a:srgbClr val="000040"/>
            </a:solidFill>
            <a:miter lim="800000"/>
            <a:headEnd/>
            <a:tailEnd/>
          </a:ln>
        </p:spPr>
        <p:txBody>
          <a:bodyPr/>
          <a:lstStyle/>
          <a:p>
            <a:endParaRPr lang="ru-RU"/>
          </a:p>
        </p:txBody>
      </p:sp>
      <p:sp>
        <p:nvSpPr>
          <p:cNvPr id="26034" name="Freeform 641"/>
          <p:cNvSpPr>
            <a:spLocks/>
          </p:cNvSpPr>
          <p:nvPr/>
        </p:nvSpPr>
        <p:spPr bwMode="auto">
          <a:xfrm>
            <a:off x="2846388" y="6221413"/>
            <a:ext cx="12700" cy="15875"/>
          </a:xfrm>
          <a:custGeom>
            <a:avLst/>
            <a:gdLst>
              <a:gd name="T0" fmla="*/ 12700 w 23"/>
              <a:gd name="T1" fmla="*/ 7408 h 30"/>
              <a:gd name="T2" fmla="*/ 12700 w 23"/>
              <a:gd name="T3" fmla="*/ 5821 h 30"/>
              <a:gd name="T4" fmla="*/ 11596 w 23"/>
              <a:gd name="T5" fmla="*/ 4763 h 30"/>
              <a:gd name="T6" fmla="*/ 11596 w 23"/>
              <a:gd name="T7" fmla="*/ 3704 h 30"/>
              <a:gd name="T8" fmla="*/ 10491 w 23"/>
              <a:gd name="T9" fmla="*/ 2646 h 30"/>
              <a:gd name="T10" fmla="*/ 9939 w 23"/>
              <a:gd name="T11" fmla="*/ 1588 h 30"/>
              <a:gd name="T12" fmla="*/ 9387 w 23"/>
              <a:gd name="T13" fmla="*/ 1058 h 30"/>
              <a:gd name="T14" fmla="*/ 7730 w 23"/>
              <a:gd name="T15" fmla="*/ 0 h 30"/>
              <a:gd name="T16" fmla="*/ 6626 w 23"/>
              <a:gd name="T17" fmla="*/ 0 h 30"/>
              <a:gd name="T18" fmla="*/ 5522 w 23"/>
              <a:gd name="T19" fmla="*/ 0 h 30"/>
              <a:gd name="T20" fmla="*/ 4970 w 23"/>
              <a:gd name="T21" fmla="*/ 0 h 30"/>
              <a:gd name="T22" fmla="*/ 3865 w 23"/>
              <a:gd name="T23" fmla="*/ 1058 h 30"/>
              <a:gd name="T24" fmla="*/ 2209 w 23"/>
              <a:gd name="T25" fmla="*/ 1588 h 30"/>
              <a:gd name="T26" fmla="*/ 1657 w 23"/>
              <a:gd name="T27" fmla="*/ 2646 h 30"/>
              <a:gd name="T28" fmla="*/ 552 w 23"/>
              <a:gd name="T29" fmla="*/ 3704 h 30"/>
              <a:gd name="T30" fmla="*/ 552 w 23"/>
              <a:gd name="T31" fmla="*/ 4763 h 30"/>
              <a:gd name="T32" fmla="*/ 0 w 23"/>
              <a:gd name="T33" fmla="*/ 5821 h 30"/>
              <a:gd name="T34" fmla="*/ 0 w 23"/>
              <a:gd name="T35" fmla="*/ 7408 h 30"/>
              <a:gd name="T36" fmla="*/ 0 w 23"/>
              <a:gd name="T37" fmla="*/ 8996 h 30"/>
              <a:gd name="T38" fmla="*/ 0 w 23"/>
              <a:gd name="T39" fmla="*/ 10054 h 30"/>
              <a:gd name="T40" fmla="*/ 552 w 23"/>
              <a:gd name="T41" fmla="*/ 11642 h 30"/>
              <a:gd name="T42" fmla="*/ 552 w 23"/>
              <a:gd name="T43" fmla="*/ 13229 h 30"/>
              <a:gd name="T44" fmla="*/ 1657 w 23"/>
              <a:gd name="T45" fmla="*/ 13758 h 30"/>
              <a:gd name="T46" fmla="*/ 2209 w 23"/>
              <a:gd name="T47" fmla="*/ 14817 h 30"/>
              <a:gd name="T48" fmla="*/ 3865 w 23"/>
              <a:gd name="T49" fmla="*/ 15346 h 30"/>
              <a:gd name="T50" fmla="*/ 4970 w 23"/>
              <a:gd name="T51" fmla="*/ 15875 h 30"/>
              <a:gd name="T52" fmla="*/ 5522 w 23"/>
              <a:gd name="T53" fmla="*/ 15875 h 30"/>
              <a:gd name="T54" fmla="*/ 6626 w 23"/>
              <a:gd name="T55" fmla="*/ 15875 h 30"/>
              <a:gd name="T56" fmla="*/ 7730 w 23"/>
              <a:gd name="T57" fmla="*/ 15875 h 30"/>
              <a:gd name="T58" fmla="*/ 9387 w 23"/>
              <a:gd name="T59" fmla="*/ 15346 h 30"/>
              <a:gd name="T60" fmla="*/ 9939 w 23"/>
              <a:gd name="T61" fmla="*/ 14817 h 30"/>
              <a:gd name="T62" fmla="*/ 10491 w 23"/>
              <a:gd name="T63" fmla="*/ 13758 h 30"/>
              <a:gd name="T64" fmla="*/ 11596 w 23"/>
              <a:gd name="T65" fmla="*/ 13229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9" y="5"/>
                </a:lnTo>
                <a:lnTo>
                  <a:pt x="19" y="4"/>
                </a:lnTo>
                <a:lnTo>
                  <a:pt x="18" y="3"/>
                </a:lnTo>
                <a:lnTo>
                  <a:pt x="17" y="2"/>
                </a:lnTo>
                <a:lnTo>
                  <a:pt x="15" y="0"/>
                </a:lnTo>
                <a:lnTo>
                  <a:pt x="14" y="0"/>
                </a:lnTo>
                <a:lnTo>
                  <a:pt x="13" y="0"/>
                </a:lnTo>
                <a:lnTo>
                  <a:pt x="12" y="0"/>
                </a:lnTo>
                <a:lnTo>
                  <a:pt x="11" y="0"/>
                </a:lnTo>
                <a:lnTo>
                  <a:pt x="10" y="0"/>
                </a:lnTo>
                <a:lnTo>
                  <a:pt x="9" y="0"/>
                </a:lnTo>
                <a:lnTo>
                  <a:pt x="8" y="0"/>
                </a:lnTo>
                <a:lnTo>
                  <a:pt x="7" y="2"/>
                </a:lnTo>
                <a:lnTo>
                  <a:pt x="6"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6" y="29"/>
                </a:lnTo>
                <a:lnTo>
                  <a:pt x="7" y="29"/>
                </a:lnTo>
                <a:lnTo>
                  <a:pt x="8" y="30"/>
                </a:lnTo>
                <a:lnTo>
                  <a:pt x="9" y="30"/>
                </a:lnTo>
                <a:lnTo>
                  <a:pt x="10" y="30"/>
                </a:lnTo>
                <a:lnTo>
                  <a:pt x="11" y="30"/>
                </a:lnTo>
                <a:lnTo>
                  <a:pt x="12" y="30"/>
                </a:lnTo>
                <a:lnTo>
                  <a:pt x="13" y="30"/>
                </a:lnTo>
                <a:lnTo>
                  <a:pt x="14" y="30"/>
                </a:lnTo>
                <a:lnTo>
                  <a:pt x="15" y="30"/>
                </a:lnTo>
                <a:lnTo>
                  <a:pt x="17" y="29"/>
                </a:lnTo>
                <a:lnTo>
                  <a:pt x="18" y="28"/>
                </a:lnTo>
                <a:lnTo>
                  <a:pt x="19" y="27"/>
                </a:lnTo>
                <a:lnTo>
                  <a:pt x="19" y="26"/>
                </a:lnTo>
                <a:lnTo>
                  <a:pt x="20" y="25"/>
                </a:lnTo>
                <a:lnTo>
                  <a:pt x="21" y="25"/>
                </a:lnTo>
                <a:lnTo>
                  <a:pt x="21" y="24"/>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6035" name="Line 642"/>
          <p:cNvSpPr>
            <a:spLocks noChangeShapeType="1"/>
          </p:cNvSpPr>
          <p:nvPr/>
        </p:nvSpPr>
        <p:spPr bwMode="auto">
          <a:xfrm>
            <a:off x="2944813" y="6142038"/>
            <a:ext cx="1587" cy="79375"/>
          </a:xfrm>
          <a:prstGeom prst="line">
            <a:avLst/>
          </a:prstGeom>
          <a:noFill/>
          <a:ln w="6350">
            <a:solidFill>
              <a:srgbClr val="000040"/>
            </a:solidFill>
            <a:round/>
            <a:headEnd/>
            <a:tailEnd/>
          </a:ln>
        </p:spPr>
        <p:txBody>
          <a:bodyPr/>
          <a:lstStyle/>
          <a:p>
            <a:endParaRPr lang="en-US"/>
          </a:p>
        </p:txBody>
      </p:sp>
      <p:sp>
        <p:nvSpPr>
          <p:cNvPr id="26036" name="Line 643"/>
          <p:cNvSpPr>
            <a:spLocks noChangeShapeType="1"/>
          </p:cNvSpPr>
          <p:nvPr/>
        </p:nvSpPr>
        <p:spPr bwMode="auto">
          <a:xfrm>
            <a:off x="2913063" y="6178550"/>
            <a:ext cx="63500" cy="1588"/>
          </a:xfrm>
          <a:prstGeom prst="line">
            <a:avLst/>
          </a:prstGeom>
          <a:noFill/>
          <a:ln w="6350">
            <a:solidFill>
              <a:srgbClr val="000040"/>
            </a:solidFill>
            <a:round/>
            <a:headEnd/>
            <a:tailEnd/>
          </a:ln>
        </p:spPr>
        <p:txBody>
          <a:bodyPr/>
          <a:lstStyle/>
          <a:p>
            <a:endParaRPr lang="en-US"/>
          </a:p>
        </p:txBody>
      </p:sp>
      <p:sp>
        <p:nvSpPr>
          <p:cNvPr id="26037" name="Freeform 644"/>
          <p:cNvSpPr>
            <a:spLocks/>
          </p:cNvSpPr>
          <p:nvPr/>
        </p:nvSpPr>
        <p:spPr bwMode="auto">
          <a:xfrm>
            <a:off x="2855913" y="5394325"/>
            <a:ext cx="325437" cy="341313"/>
          </a:xfrm>
          <a:custGeom>
            <a:avLst/>
            <a:gdLst>
              <a:gd name="T0" fmla="*/ 29152 w 614"/>
              <a:gd name="T1" fmla="*/ 103509 h 643"/>
              <a:gd name="T2" fmla="*/ 0 w 614"/>
              <a:gd name="T3" fmla="*/ 103509 h 643"/>
              <a:gd name="T4" fmla="*/ 162719 w 614"/>
              <a:gd name="T5" fmla="*/ 0 h 643"/>
              <a:gd name="T6" fmla="*/ 325437 w 614"/>
              <a:gd name="T7" fmla="*/ 103509 h 643"/>
              <a:gd name="T8" fmla="*/ 310596 w 614"/>
              <a:gd name="T9" fmla="*/ 103509 h 643"/>
              <a:gd name="T10" fmla="*/ 295755 w 614"/>
              <a:gd name="T11" fmla="*/ 103509 h 643"/>
              <a:gd name="T12" fmla="*/ 295755 w 614"/>
              <a:gd name="T13" fmla="*/ 325919 h 643"/>
              <a:gd name="T14" fmla="*/ 29152 w 614"/>
              <a:gd name="T15" fmla="*/ 325919 h 643"/>
              <a:gd name="T16" fmla="*/ 29152 w 614"/>
              <a:gd name="T17" fmla="*/ 103509 h 643"/>
              <a:gd name="T18" fmla="*/ 295755 w 614"/>
              <a:gd name="T19" fmla="*/ 103509 h 643"/>
              <a:gd name="T20" fmla="*/ 310596 w 614"/>
              <a:gd name="T21" fmla="*/ 103509 h 643"/>
              <a:gd name="T22" fmla="*/ 310596 w 614"/>
              <a:gd name="T23" fmla="*/ 341313 h 643"/>
              <a:gd name="T24" fmla="*/ 29152 w 614"/>
              <a:gd name="T25" fmla="*/ 341313 h 643"/>
              <a:gd name="T26" fmla="*/ 29152 w 614"/>
              <a:gd name="T27" fmla="*/ 325919 h 643"/>
              <a:gd name="T28" fmla="*/ 29152 w 614"/>
              <a:gd name="T29" fmla="*/ 10350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5" y="195"/>
                </a:moveTo>
                <a:lnTo>
                  <a:pt x="0" y="195"/>
                </a:lnTo>
                <a:lnTo>
                  <a:pt x="307" y="0"/>
                </a:lnTo>
                <a:lnTo>
                  <a:pt x="614" y="195"/>
                </a:lnTo>
                <a:lnTo>
                  <a:pt x="586" y="195"/>
                </a:lnTo>
                <a:lnTo>
                  <a:pt x="558" y="195"/>
                </a:lnTo>
                <a:lnTo>
                  <a:pt x="558" y="614"/>
                </a:lnTo>
                <a:lnTo>
                  <a:pt x="55" y="614"/>
                </a:lnTo>
                <a:lnTo>
                  <a:pt x="55" y="195"/>
                </a:lnTo>
                <a:lnTo>
                  <a:pt x="558" y="195"/>
                </a:lnTo>
                <a:lnTo>
                  <a:pt x="586" y="195"/>
                </a:lnTo>
                <a:lnTo>
                  <a:pt x="586" y="643"/>
                </a:lnTo>
                <a:lnTo>
                  <a:pt x="55" y="643"/>
                </a:lnTo>
                <a:lnTo>
                  <a:pt x="55" y="614"/>
                </a:lnTo>
                <a:lnTo>
                  <a:pt x="55" y="195"/>
                </a:lnTo>
                <a:close/>
              </a:path>
            </a:pathLst>
          </a:custGeom>
          <a:solidFill>
            <a:srgbClr val="008080"/>
          </a:solidFill>
          <a:ln w="0">
            <a:solidFill>
              <a:srgbClr val="000080"/>
            </a:solidFill>
            <a:round/>
            <a:headEnd/>
            <a:tailEnd/>
          </a:ln>
        </p:spPr>
        <p:txBody>
          <a:bodyPr/>
          <a:lstStyle/>
          <a:p>
            <a:endParaRPr lang="ru-RU"/>
          </a:p>
        </p:txBody>
      </p:sp>
      <p:sp>
        <p:nvSpPr>
          <p:cNvPr id="26038" name="Rectangle 645"/>
          <p:cNvSpPr>
            <a:spLocks noChangeArrowheads="1"/>
          </p:cNvSpPr>
          <p:nvPr/>
        </p:nvSpPr>
        <p:spPr bwMode="auto">
          <a:xfrm>
            <a:off x="2886075" y="5497513"/>
            <a:ext cx="268288" cy="222250"/>
          </a:xfrm>
          <a:prstGeom prst="rect">
            <a:avLst/>
          </a:prstGeom>
          <a:solidFill>
            <a:srgbClr val="FFFF00"/>
          </a:solidFill>
          <a:ln w="0">
            <a:solidFill>
              <a:srgbClr val="000000"/>
            </a:solidFill>
            <a:miter lim="800000"/>
            <a:headEnd/>
            <a:tailEnd/>
          </a:ln>
        </p:spPr>
        <p:txBody>
          <a:bodyPr/>
          <a:lstStyle/>
          <a:p>
            <a:endParaRPr lang="ru-RU"/>
          </a:p>
        </p:txBody>
      </p:sp>
      <p:sp>
        <p:nvSpPr>
          <p:cNvPr id="26039" name="Rectangle 646"/>
          <p:cNvSpPr>
            <a:spLocks noChangeArrowheads="1"/>
          </p:cNvSpPr>
          <p:nvPr/>
        </p:nvSpPr>
        <p:spPr bwMode="auto">
          <a:xfrm>
            <a:off x="2928938" y="5551488"/>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6040" name="Rectangle 647"/>
          <p:cNvSpPr>
            <a:spLocks noChangeArrowheads="1"/>
          </p:cNvSpPr>
          <p:nvPr/>
        </p:nvSpPr>
        <p:spPr bwMode="auto">
          <a:xfrm>
            <a:off x="3063875" y="5546725"/>
            <a:ext cx="65088" cy="80963"/>
          </a:xfrm>
          <a:prstGeom prst="rect">
            <a:avLst/>
          </a:prstGeom>
          <a:solidFill>
            <a:srgbClr val="80FFFF"/>
          </a:solidFill>
          <a:ln w="0">
            <a:solidFill>
              <a:srgbClr val="000040"/>
            </a:solidFill>
            <a:miter lim="800000"/>
            <a:headEnd/>
            <a:tailEnd/>
          </a:ln>
        </p:spPr>
        <p:txBody>
          <a:bodyPr/>
          <a:lstStyle/>
          <a:p>
            <a:endParaRPr lang="ru-RU"/>
          </a:p>
        </p:txBody>
      </p:sp>
      <p:sp>
        <p:nvSpPr>
          <p:cNvPr id="26041" name="Freeform 648"/>
          <p:cNvSpPr>
            <a:spLocks/>
          </p:cNvSpPr>
          <p:nvPr/>
        </p:nvSpPr>
        <p:spPr bwMode="auto">
          <a:xfrm>
            <a:off x="2997200" y="5627688"/>
            <a:ext cx="12700" cy="15875"/>
          </a:xfrm>
          <a:custGeom>
            <a:avLst/>
            <a:gdLst>
              <a:gd name="T0" fmla="*/ 12700 w 23"/>
              <a:gd name="T1" fmla="*/ 7116 h 29"/>
              <a:gd name="T2" fmla="*/ 12700 w 23"/>
              <a:gd name="T3" fmla="*/ 6022 h 29"/>
              <a:gd name="T4" fmla="*/ 11596 w 23"/>
              <a:gd name="T5" fmla="*/ 4927 h 29"/>
              <a:gd name="T6" fmla="*/ 11596 w 23"/>
              <a:gd name="T7" fmla="*/ 3284 h 29"/>
              <a:gd name="T8" fmla="*/ 10491 w 23"/>
              <a:gd name="T9" fmla="*/ 2190 h 29"/>
              <a:gd name="T10" fmla="*/ 9939 w 23"/>
              <a:gd name="T11" fmla="*/ 1095 h 29"/>
              <a:gd name="T12" fmla="*/ 9387 w 23"/>
              <a:gd name="T13" fmla="*/ 547 h 29"/>
              <a:gd name="T14" fmla="*/ 8283 w 23"/>
              <a:gd name="T15" fmla="*/ 0 h 29"/>
              <a:gd name="T16" fmla="*/ 6626 w 23"/>
              <a:gd name="T17" fmla="*/ 0 h 29"/>
              <a:gd name="T18" fmla="*/ 5522 w 23"/>
              <a:gd name="T19" fmla="*/ 0 h 29"/>
              <a:gd name="T20" fmla="*/ 4970 w 23"/>
              <a:gd name="T21" fmla="*/ 0 h 29"/>
              <a:gd name="T22" fmla="*/ 3865 w 23"/>
              <a:gd name="T23" fmla="*/ 547 h 29"/>
              <a:gd name="T24" fmla="*/ 2761 w 23"/>
              <a:gd name="T25" fmla="*/ 1095 h 29"/>
              <a:gd name="T26" fmla="*/ 2209 w 23"/>
              <a:gd name="T27" fmla="*/ 2190 h 29"/>
              <a:gd name="T28" fmla="*/ 552 w 23"/>
              <a:gd name="T29" fmla="*/ 3284 h 29"/>
              <a:gd name="T30" fmla="*/ 552 w 23"/>
              <a:gd name="T31" fmla="*/ 4927 h 29"/>
              <a:gd name="T32" fmla="*/ 0 w 23"/>
              <a:gd name="T33" fmla="*/ 6022 h 29"/>
              <a:gd name="T34" fmla="*/ 0 w 23"/>
              <a:gd name="T35" fmla="*/ 7116 h 29"/>
              <a:gd name="T36" fmla="*/ 0 w 23"/>
              <a:gd name="T37" fmla="*/ 8759 h 29"/>
              <a:gd name="T38" fmla="*/ 0 w 23"/>
              <a:gd name="T39" fmla="*/ 9853 h 29"/>
              <a:gd name="T40" fmla="*/ 552 w 23"/>
              <a:gd name="T41" fmla="*/ 12043 h 29"/>
              <a:gd name="T42" fmla="*/ 552 w 23"/>
              <a:gd name="T43" fmla="*/ 13138 h 29"/>
              <a:gd name="T44" fmla="*/ 2209 w 23"/>
              <a:gd name="T45" fmla="*/ 13685 h 29"/>
              <a:gd name="T46" fmla="*/ 2761 w 23"/>
              <a:gd name="T47" fmla="*/ 14780 h 29"/>
              <a:gd name="T48" fmla="*/ 3865 w 23"/>
              <a:gd name="T49" fmla="*/ 15328 h 29"/>
              <a:gd name="T50" fmla="*/ 4970 w 23"/>
              <a:gd name="T51" fmla="*/ 15875 h 29"/>
              <a:gd name="T52" fmla="*/ 5522 w 23"/>
              <a:gd name="T53" fmla="*/ 15875 h 29"/>
              <a:gd name="T54" fmla="*/ 6626 w 23"/>
              <a:gd name="T55" fmla="*/ 15875 h 29"/>
              <a:gd name="T56" fmla="*/ 8283 w 23"/>
              <a:gd name="T57" fmla="*/ 15875 h 29"/>
              <a:gd name="T58" fmla="*/ 9387 w 23"/>
              <a:gd name="T59" fmla="*/ 15328 h 29"/>
              <a:gd name="T60" fmla="*/ 9939 w 23"/>
              <a:gd name="T61" fmla="*/ 14780 h 29"/>
              <a:gd name="T62" fmla="*/ 10491 w 23"/>
              <a:gd name="T63" fmla="*/ 13685 h 29"/>
              <a:gd name="T64" fmla="*/ 11596 w 23"/>
              <a:gd name="T65" fmla="*/ 13138 h 29"/>
              <a:gd name="T66" fmla="*/ 11596 w 23"/>
              <a:gd name="T67" fmla="*/ 12043 h 29"/>
              <a:gd name="T68" fmla="*/ 12700 w 23"/>
              <a:gd name="T69" fmla="*/ 9853 h 29"/>
              <a:gd name="T70" fmla="*/ 12700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7"/>
                </a:lnTo>
                <a:lnTo>
                  <a:pt x="21" y="6"/>
                </a:lnTo>
                <a:lnTo>
                  <a:pt x="20" y="5"/>
                </a:lnTo>
                <a:lnTo>
                  <a:pt x="19" y="4"/>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4"/>
                </a:lnTo>
                <a:lnTo>
                  <a:pt x="3" y="5"/>
                </a:lnTo>
                <a:lnTo>
                  <a:pt x="1" y="6"/>
                </a:lnTo>
                <a:lnTo>
                  <a:pt x="1" y="7"/>
                </a:lnTo>
                <a:lnTo>
                  <a:pt x="1" y="9"/>
                </a:lnTo>
                <a:lnTo>
                  <a:pt x="0" y="10"/>
                </a:lnTo>
                <a:lnTo>
                  <a:pt x="0" y="11"/>
                </a:lnTo>
                <a:lnTo>
                  <a:pt x="0" y="12"/>
                </a:lnTo>
                <a:lnTo>
                  <a:pt x="0" y="13"/>
                </a:lnTo>
                <a:lnTo>
                  <a:pt x="0" y="14"/>
                </a:lnTo>
                <a:lnTo>
                  <a:pt x="0" y="16"/>
                </a:lnTo>
                <a:lnTo>
                  <a:pt x="0" y="17"/>
                </a:lnTo>
                <a:lnTo>
                  <a:pt x="0" y="18"/>
                </a:lnTo>
                <a:lnTo>
                  <a:pt x="0" y="20"/>
                </a:lnTo>
                <a:lnTo>
                  <a:pt x="1" y="22"/>
                </a:lnTo>
                <a:lnTo>
                  <a:pt x="1" y="23"/>
                </a:lnTo>
                <a:lnTo>
                  <a:pt x="1" y="24"/>
                </a:lnTo>
                <a:lnTo>
                  <a:pt x="3" y="24"/>
                </a:lnTo>
                <a:lnTo>
                  <a:pt x="4" y="25"/>
                </a:lnTo>
                <a:lnTo>
                  <a:pt x="4" y="26"/>
                </a:lnTo>
                <a:lnTo>
                  <a:pt x="5" y="27"/>
                </a:lnTo>
                <a:lnTo>
                  <a:pt x="6" y="28"/>
                </a:lnTo>
                <a:lnTo>
                  <a:pt x="7" y="28"/>
                </a:lnTo>
                <a:lnTo>
                  <a:pt x="8" y="29"/>
                </a:lnTo>
                <a:lnTo>
                  <a:pt x="9" y="29"/>
                </a:lnTo>
                <a:lnTo>
                  <a:pt x="10" y="29"/>
                </a:lnTo>
                <a:lnTo>
                  <a:pt x="11" y="29"/>
                </a:lnTo>
                <a:lnTo>
                  <a:pt x="12" y="29"/>
                </a:lnTo>
                <a:lnTo>
                  <a:pt x="13" y="29"/>
                </a:lnTo>
                <a:lnTo>
                  <a:pt x="15" y="29"/>
                </a:lnTo>
                <a:lnTo>
                  <a:pt x="16" y="29"/>
                </a:lnTo>
                <a:lnTo>
                  <a:pt x="17" y="28"/>
                </a:lnTo>
                <a:lnTo>
                  <a:pt x="18" y="27"/>
                </a:lnTo>
                <a:lnTo>
                  <a:pt x="19" y="26"/>
                </a:lnTo>
                <a:lnTo>
                  <a:pt x="19" y="25"/>
                </a:lnTo>
                <a:lnTo>
                  <a:pt x="20" y="24"/>
                </a:lnTo>
                <a:lnTo>
                  <a:pt x="21" y="24"/>
                </a:lnTo>
                <a:lnTo>
                  <a:pt x="21" y="23"/>
                </a:lnTo>
                <a:lnTo>
                  <a:pt x="21" y="22"/>
                </a:lnTo>
                <a:lnTo>
                  <a:pt x="22" y="20"/>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042" name="Line 649"/>
          <p:cNvSpPr>
            <a:spLocks noChangeShapeType="1"/>
          </p:cNvSpPr>
          <p:nvPr/>
        </p:nvSpPr>
        <p:spPr bwMode="auto">
          <a:xfrm>
            <a:off x="3095625" y="5546725"/>
            <a:ext cx="1588" cy="80963"/>
          </a:xfrm>
          <a:prstGeom prst="line">
            <a:avLst/>
          </a:prstGeom>
          <a:noFill/>
          <a:ln w="6350">
            <a:solidFill>
              <a:srgbClr val="000040"/>
            </a:solidFill>
            <a:round/>
            <a:headEnd/>
            <a:tailEnd/>
          </a:ln>
        </p:spPr>
        <p:txBody>
          <a:bodyPr/>
          <a:lstStyle/>
          <a:p>
            <a:endParaRPr lang="en-US"/>
          </a:p>
        </p:txBody>
      </p:sp>
      <p:sp>
        <p:nvSpPr>
          <p:cNvPr id="26043" name="Line 650"/>
          <p:cNvSpPr>
            <a:spLocks noChangeShapeType="1"/>
          </p:cNvSpPr>
          <p:nvPr/>
        </p:nvSpPr>
        <p:spPr bwMode="auto">
          <a:xfrm>
            <a:off x="3063875" y="5584825"/>
            <a:ext cx="63500" cy="1588"/>
          </a:xfrm>
          <a:prstGeom prst="line">
            <a:avLst/>
          </a:prstGeom>
          <a:noFill/>
          <a:ln w="6350">
            <a:solidFill>
              <a:srgbClr val="000040"/>
            </a:solidFill>
            <a:round/>
            <a:headEnd/>
            <a:tailEnd/>
          </a:ln>
        </p:spPr>
        <p:txBody>
          <a:bodyPr/>
          <a:lstStyle/>
          <a:p>
            <a:endParaRPr lang="en-US"/>
          </a:p>
        </p:txBody>
      </p:sp>
      <p:sp>
        <p:nvSpPr>
          <p:cNvPr id="26044" name="Freeform 651"/>
          <p:cNvSpPr>
            <a:spLocks/>
          </p:cNvSpPr>
          <p:nvPr/>
        </p:nvSpPr>
        <p:spPr bwMode="auto">
          <a:xfrm>
            <a:off x="2578100" y="4232275"/>
            <a:ext cx="325438" cy="339725"/>
          </a:xfrm>
          <a:custGeom>
            <a:avLst/>
            <a:gdLst>
              <a:gd name="T0" fmla="*/ 29682 w 614"/>
              <a:gd name="T1" fmla="*/ 103395 h 644"/>
              <a:gd name="T2" fmla="*/ 0 w 614"/>
              <a:gd name="T3" fmla="*/ 103395 h 644"/>
              <a:gd name="T4" fmla="*/ 162719 w 614"/>
              <a:gd name="T5" fmla="*/ 0 h 644"/>
              <a:gd name="T6" fmla="*/ 325438 w 614"/>
              <a:gd name="T7" fmla="*/ 103395 h 644"/>
              <a:gd name="T8" fmla="*/ 311127 w 614"/>
              <a:gd name="T9" fmla="*/ 103395 h 644"/>
              <a:gd name="T10" fmla="*/ 296286 w 614"/>
              <a:gd name="T11" fmla="*/ 103395 h 644"/>
              <a:gd name="T12" fmla="*/ 296286 w 614"/>
              <a:gd name="T13" fmla="*/ 324427 h 644"/>
              <a:gd name="T14" fmla="*/ 29682 w 614"/>
              <a:gd name="T15" fmla="*/ 324427 h 644"/>
              <a:gd name="T16" fmla="*/ 29682 w 614"/>
              <a:gd name="T17" fmla="*/ 103395 h 644"/>
              <a:gd name="T18" fmla="*/ 296286 w 614"/>
              <a:gd name="T19" fmla="*/ 103395 h 644"/>
              <a:gd name="T20" fmla="*/ 311127 w 614"/>
              <a:gd name="T21" fmla="*/ 103395 h 644"/>
              <a:gd name="T22" fmla="*/ 311127 w 614"/>
              <a:gd name="T23" fmla="*/ 339725 h 644"/>
              <a:gd name="T24" fmla="*/ 29682 w 614"/>
              <a:gd name="T25" fmla="*/ 339725 h 644"/>
              <a:gd name="T26" fmla="*/ 29682 w 614"/>
              <a:gd name="T27" fmla="*/ 324427 h 644"/>
              <a:gd name="T28" fmla="*/ 29682 w 614"/>
              <a:gd name="T29" fmla="*/ 103395 h 6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4"/>
              <a:gd name="T47" fmla="*/ 614 w 614"/>
              <a:gd name="T48" fmla="*/ 644 h 6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4">
                <a:moveTo>
                  <a:pt x="56" y="196"/>
                </a:moveTo>
                <a:lnTo>
                  <a:pt x="0" y="196"/>
                </a:lnTo>
                <a:lnTo>
                  <a:pt x="307" y="0"/>
                </a:lnTo>
                <a:lnTo>
                  <a:pt x="614" y="196"/>
                </a:lnTo>
                <a:lnTo>
                  <a:pt x="587" y="196"/>
                </a:lnTo>
                <a:lnTo>
                  <a:pt x="559" y="196"/>
                </a:lnTo>
                <a:lnTo>
                  <a:pt x="559" y="615"/>
                </a:lnTo>
                <a:lnTo>
                  <a:pt x="56" y="615"/>
                </a:lnTo>
                <a:lnTo>
                  <a:pt x="56" y="196"/>
                </a:lnTo>
                <a:lnTo>
                  <a:pt x="559" y="196"/>
                </a:lnTo>
                <a:lnTo>
                  <a:pt x="587" y="196"/>
                </a:lnTo>
                <a:lnTo>
                  <a:pt x="587" y="644"/>
                </a:lnTo>
                <a:lnTo>
                  <a:pt x="56" y="644"/>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6045" name="Rectangle 652"/>
          <p:cNvSpPr>
            <a:spLocks noChangeArrowheads="1"/>
          </p:cNvSpPr>
          <p:nvPr/>
        </p:nvSpPr>
        <p:spPr bwMode="auto">
          <a:xfrm>
            <a:off x="2608263" y="4335463"/>
            <a:ext cx="268287" cy="220662"/>
          </a:xfrm>
          <a:prstGeom prst="rect">
            <a:avLst/>
          </a:prstGeom>
          <a:solidFill>
            <a:srgbClr val="FFFF00"/>
          </a:solidFill>
          <a:ln w="0">
            <a:solidFill>
              <a:srgbClr val="000000"/>
            </a:solidFill>
            <a:miter lim="800000"/>
            <a:headEnd/>
            <a:tailEnd/>
          </a:ln>
        </p:spPr>
        <p:txBody>
          <a:bodyPr/>
          <a:lstStyle/>
          <a:p>
            <a:endParaRPr lang="ru-RU"/>
          </a:p>
        </p:txBody>
      </p:sp>
      <p:sp>
        <p:nvSpPr>
          <p:cNvPr id="26046" name="Rectangle 653"/>
          <p:cNvSpPr>
            <a:spLocks noChangeArrowheads="1"/>
          </p:cNvSpPr>
          <p:nvPr/>
        </p:nvSpPr>
        <p:spPr bwMode="auto">
          <a:xfrm>
            <a:off x="2651125" y="4387850"/>
            <a:ext cx="93663" cy="168275"/>
          </a:xfrm>
          <a:prstGeom prst="rect">
            <a:avLst/>
          </a:prstGeom>
          <a:solidFill>
            <a:srgbClr val="800000"/>
          </a:solidFill>
          <a:ln w="0">
            <a:solidFill>
              <a:srgbClr val="000040"/>
            </a:solidFill>
            <a:miter lim="800000"/>
            <a:headEnd/>
            <a:tailEnd/>
          </a:ln>
        </p:spPr>
        <p:txBody>
          <a:bodyPr/>
          <a:lstStyle/>
          <a:p>
            <a:endParaRPr lang="ru-RU"/>
          </a:p>
        </p:txBody>
      </p:sp>
      <p:sp>
        <p:nvSpPr>
          <p:cNvPr id="26047" name="Rectangle 654"/>
          <p:cNvSpPr>
            <a:spLocks noChangeArrowheads="1"/>
          </p:cNvSpPr>
          <p:nvPr/>
        </p:nvSpPr>
        <p:spPr bwMode="auto">
          <a:xfrm>
            <a:off x="2786063" y="4384675"/>
            <a:ext cx="65087" cy="79375"/>
          </a:xfrm>
          <a:prstGeom prst="rect">
            <a:avLst/>
          </a:prstGeom>
          <a:solidFill>
            <a:srgbClr val="80FFFF"/>
          </a:solidFill>
          <a:ln w="0">
            <a:solidFill>
              <a:srgbClr val="000040"/>
            </a:solidFill>
            <a:miter lim="800000"/>
            <a:headEnd/>
            <a:tailEnd/>
          </a:ln>
        </p:spPr>
        <p:txBody>
          <a:bodyPr/>
          <a:lstStyle/>
          <a:p>
            <a:endParaRPr lang="ru-RU"/>
          </a:p>
        </p:txBody>
      </p:sp>
      <p:sp>
        <p:nvSpPr>
          <p:cNvPr id="26048" name="Freeform 655"/>
          <p:cNvSpPr>
            <a:spLocks/>
          </p:cNvSpPr>
          <p:nvPr/>
        </p:nvSpPr>
        <p:spPr bwMode="auto">
          <a:xfrm>
            <a:off x="2720975" y="4465638"/>
            <a:ext cx="11113" cy="15875"/>
          </a:xfrm>
          <a:custGeom>
            <a:avLst/>
            <a:gdLst>
              <a:gd name="T0" fmla="*/ 11113 w 23"/>
              <a:gd name="T1" fmla="*/ 7116 h 29"/>
              <a:gd name="T2" fmla="*/ 11113 w 23"/>
              <a:gd name="T3" fmla="*/ 6022 h 29"/>
              <a:gd name="T4" fmla="*/ 10147 w 23"/>
              <a:gd name="T5" fmla="*/ 4379 h 29"/>
              <a:gd name="T6" fmla="*/ 10147 w 23"/>
              <a:gd name="T7" fmla="*/ 3284 h 29"/>
              <a:gd name="T8" fmla="*/ 9180 w 23"/>
              <a:gd name="T9" fmla="*/ 2190 h 29"/>
              <a:gd name="T10" fmla="*/ 8214 w 23"/>
              <a:gd name="T11" fmla="*/ 1095 h 29"/>
              <a:gd name="T12" fmla="*/ 7731 w 23"/>
              <a:gd name="T13" fmla="*/ 547 h 29"/>
              <a:gd name="T14" fmla="*/ 6764 w 23"/>
              <a:gd name="T15" fmla="*/ 0 h 29"/>
              <a:gd name="T16" fmla="*/ 5798 w 23"/>
              <a:gd name="T17" fmla="*/ 0 h 29"/>
              <a:gd name="T18" fmla="*/ 4832 w 23"/>
              <a:gd name="T19" fmla="*/ 0 h 29"/>
              <a:gd name="T20" fmla="*/ 4349 w 23"/>
              <a:gd name="T21" fmla="*/ 0 h 29"/>
              <a:gd name="T22" fmla="*/ 2899 w 23"/>
              <a:gd name="T23" fmla="*/ 547 h 29"/>
              <a:gd name="T24" fmla="*/ 1933 w 23"/>
              <a:gd name="T25" fmla="*/ 1095 h 29"/>
              <a:gd name="T26" fmla="*/ 1450 w 23"/>
              <a:gd name="T27" fmla="*/ 2190 h 29"/>
              <a:gd name="T28" fmla="*/ 483 w 23"/>
              <a:gd name="T29" fmla="*/ 3284 h 29"/>
              <a:gd name="T30" fmla="*/ 483 w 23"/>
              <a:gd name="T31" fmla="*/ 4379 h 29"/>
              <a:gd name="T32" fmla="*/ 0 w 23"/>
              <a:gd name="T33" fmla="*/ 6022 h 29"/>
              <a:gd name="T34" fmla="*/ 0 w 23"/>
              <a:gd name="T35" fmla="*/ 7116 h 29"/>
              <a:gd name="T36" fmla="*/ 0 w 23"/>
              <a:gd name="T37" fmla="*/ 8759 h 29"/>
              <a:gd name="T38" fmla="*/ 0 w 23"/>
              <a:gd name="T39" fmla="*/ 9853 h 29"/>
              <a:gd name="T40" fmla="*/ 483 w 23"/>
              <a:gd name="T41" fmla="*/ 12043 h 29"/>
              <a:gd name="T42" fmla="*/ 483 w 23"/>
              <a:gd name="T43" fmla="*/ 13138 h 29"/>
              <a:gd name="T44" fmla="*/ 1450 w 23"/>
              <a:gd name="T45" fmla="*/ 13685 h 29"/>
              <a:gd name="T46" fmla="*/ 1933 w 23"/>
              <a:gd name="T47" fmla="*/ 14780 h 29"/>
              <a:gd name="T48" fmla="*/ 2899 w 23"/>
              <a:gd name="T49" fmla="*/ 15328 h 29"/>
              <a:gd name="T50" fmla="*/ 4349 w 23"/>
              <a:gd name="T51" fmla="*/ 15875 h 29"/>
              <a:gd name="T52" fmla="*/ 4832 w 23"/>
              <a:gd name="T53" fmla="*/ 15875 h 29"/>
              <a:gd name="T54" fmla="*/ 5798 w 23"/>
              <a:gd name="T55" fmla="*/ 15875 h 29"/>
              <a:gd name="T56" fmla="*/ 6764 w 23"/>
              <a:gd name="T57" fmla="*/ 15875 h 29"/>
              <a:gd name="T58" fmla="*/ 7731 w 23"/>
              <a:gd name="T59" fmla="*/ 15328 h 29"/>
              <a:gd name="T60" fmla="*/ 8214 w 23"/>
              <a:gd name="T61" fmla="*/ 14780 h 29"/>
              <a:gd name="T62" fmla="*/ 9180 w 23"/>
              <a:gd name="T63" fmla="*/ 13685 h 29"/>
              <a:gd name="T64" fmla="*/ 10147 w 23"/>
              <a:gd name="T65" fmla="*/ 13138 h 29"/>
              <a:gd name="T66" fmla="*/ 10147 w 23"/>
              <a:gd name="T67" fmla="*/ 12043 h 29"/>
              <a:gd name="T68" fmla="*/ 11113 w 23"/>
              <a:gd name="T69" fmla="*/ 9853 h 29"/>
              <a:gd name="T70" fmla="*/ 11113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8"/>
                </a:lnTo>
                <a:lnTo>
                  <a:pt x="21" y="7"/>
                </a:lnTo>
                <a:lnTo>
                  <a:pt x="21" y="6"/>
                </a:lnTo>
                <a:lnTo>
                  <a:pt x="20" y="5"/>
                </a:lnTo>
                <a:lnTo>
                  <a:pt x="19" y="4"/>
                </a:lnTo>
                <a:lnTo>
                  <a:pt x="19" y="3"/>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3"/>
                </a:lnTo>
                <a:lnTo>
                  <a:pt x="3" y="4"/>
                </a:lnTo>
                <a:lnTo>
                  <a:pt x="2" y="5"/>
                </a:lnTo>
                <a:lnTo>
                  <a:pt x="1" y="6"/>
                </a:lnTo>
                <a:lnTo>
                  <a:pt x="1" y="7"/>
                </a:lnTo>
                <a:lnTo>
                  <a:pt x="1" y="8"/>
                </a:lnTo>
                <a:lnTo>
                  <a:pt x="0" y="10"/>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5" y="28"/>
                </a:lnTo>
                <a:lnTo>
                  <a:pt x="6" y="28"/>
                </a:lnTo>
                <a:lnTo>
                  <a:pt x="8" y="29"/>
                </a:lnTo>
                <a:lnTo>
                  <a:pt x="9" y="29"/>
                </a:lnTo>
                <a:lnTo>
                  <a:pt x="10" y="29"/>
                </a:lnTo>
                <a:lnTo>
                  <a:pt x="11" y="29"/>
                </a:lnTo>
                <a:lnTo>
                  <a:pt x="12" y="29"/>
                </a:lnTo>
                <a:lnTo>
                  <a:pt x="13" y="29"/>
                </a:lnTo>
                <a:lnTo>
                  <a:pt x="14" y="29"/>
                </a:lnTo>
                <a:lnTo>
                  <a:pt x="15" y="29"/>
                </a:lnTo>
                <a:lnTo>
                  <a:pt x="16" y="28"/>
                </a:lnTo>
                <a:lnTo>
                  <a:pt x="17"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049" name="Line 656"/>
          <p:cNvSpPr>
            <a:spLocks noChangeShapeType="1"/>
          </p:cNvSpPr>
          <p:nvPr/>
        </p:nvSpPr>
        <p:spPr bwMode="auto">
          <a:xfrm>
            <a:off x="2817813" y="4384675"/>
            <a:ext cx="1587" cy="79375"/>
          </a:xfrm>
          <a:prstGeom prst="line">
            <a:avLst/>
          </a:prstGeom>
          <a:noFill/>
          <a:ln w="6350">
            <a:solidFill>
              <a:srgbClr val="000040"/>
            </a:solidFill>
            <a:round/>
            <a:headEnd/>
            <a:tailEnd/>
          </a:ln>
        </p:spPr>
        <p:txBody>
          <a:bodyPr/>
          <a:lstStyle/>
          <a:p>
            <a:endParaRPr lang="en-US"/>
          </a:p>
        </p:txBody>
      </p:sp>
      <p:sp>
        <p:nvSpPr>
          <p:cNvPr id="26050" name="Line 657"/>
          <p:cNvSpPr>
            <a:spLocks noChangeShapeType="1"/>
          </p:cNvSpPr>
          <p:nvPr/>
        </p:nvSpPr>
        <p:spPr bwMode="auto">
          <a:xfrm>
            <a:off x="2786063" y="4422775"/>
            <a:ext cx="63500" cy="1588"/>
          </a:xfrm>
          <a:prstGeom prst="line">
            <a:avLst/>
          </a:prstGeom>
          <a:noFill/>
          <a:ln w="6350">
            <a:solidFill>
              <a:srgbClr val="000040"/>
            </a:solidFill>
            <a:round/>
            <a:headEnd/>
            <a:tailEnd/>
          </a:ln>
        </p:spPr>
        <p:txBody>
          <a:bodyPr/>
          <a:lstStyle/>
          <a:p>
            <a:endParaRPr lang="en-US"/>
          </a:p>
        </p:txBody>
      </p:sp>
      <p:sp>
        <p:nvSpPr>
          <p:cNvPr id="26051" name="Freeform 658"/>
          <p:cNvSpPr>
            <a:spLocks/>
          </p:cNvSpPr>
          <p:nvPr/>
        </p:nvSpPr>
        <p:spPr bwMode="auto">
          <a:xfrm>
            <a:off x="1477963" y="5356225"/>
            <a:ext cx="325437" cy="341313"/>
          </a:xfrm>
          <a:custGeom>
            <a:avLst/>
            <a:gdLst>
              <a:gd name="T0" fmla="*/ 29633 w 615"/>
              <a:gd name="T1" fmla="*/ 104039 h 643"/>
              <a:gd name="T2" fmla="*/ 0 w 615"/>
              <a:gd name="T3" fmla="*/ 104039 h 643"/>
              <a:gd name="T4" fmla="*/ 162454 w 615"/>
              <a:gd name="T5" fmla="*/ 0 h 643"/>
              <a:gd name="T6" fmla="*/ 325437 w 615"/>
              <a:gd name="T7" fmla="*/ 104039 h 643"/>
              <a:gd name="T8" fmla="*/ 310620 w 615"/>
              <a:gd name="T9" fmla="*/ 104039 h 643"/>
              <a:gd name="T10" fmla="*/ 295804 w 615"/>
              <a:gd name="T11" fmla="*/ 104039 h 643"/>
              <a:gd name="T12" fmla="*/ 295804 w 615"/>
              <a:gd name="T13" fmla="*/ 326450 h 643"/>
              <a:gd name="T14" fmla="*/ 29633 w 615"/>
              <a:gd name="T15" fmla="*/ 326450 h 643"/>
              <a:gd name="T16" fmla="*/ 29633 w 615"/>
              <a:gd name="T17" fmla="*/ 104039 h 643"/>
              <a:gd name="T18" fmla="*/ 295804 w 615"/>
              <a:gd name="T19" fmla="*/ 104039 h 643"/>
              <a:gd name="T20" fmla="*/ 310620 w 615"/>
              <a:gd name="T21" fmla="*/ 104039 h 643"/>
              <a:gd name="T22" fmla="*/ 310620 w 615"/>
              <a:gd name="T23" fmla="*/ 341313 h 643"/>
              <a:gd name="T24" fmla="*/ 29633 w 615"/>
              <a:gd name="T25" fmla="*/ 341313 h 643"/>
              <a:gd name="T26" fmla="*/ 29633 w 615"/>
              <a:gd name="T27" fmla="*/ 326450 h 643"/>
              <a:gd name="T28" fmla="*/ 29633 w 615"/>
              <a:gd name="T29" fmla="*/ 10403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7"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6052" name="Rectangle 659"/>
          <p:cNvSpPr>
            <a:spLocks noChangeArrowheads="1"/>
          </p:cNvSpPr>
          <p:nvPr/>
        </p:nvSpPr>
        <p:spPr bwMode="auto">
          <a:xfrm>
            <a:off x="1508125" y="5461000"/>
            <a:ext cx="269875" cy="220663"/>
          </a:xfrm>
          <a:prstGeom prst="rect">
            <a:avLst/>
          </a:prstGeom>
          <a:solidFill>
            <a:srgbClr val="FFFF00"/>
          </a:solidFill>
          <a:ln w="0">
            <a:solidFill>
              <a:srgbClr val="000000"/>
            </a:solidFill>
            <a:miter lim="800000"/>
            <a:headEnd/>
            <a:tailEnd/>
          </a:ln>
        </p:spPr>
        <p:txBody>
          <a:bodyPr/>
          <a:lstStyle/>
          <a:p>
            <a:endParaRPr lang="ru-RU"/>
          </a:p>
        </p:txBody>
      </p:sp>
      <p:sp>
        <p:nvSpPr>
          <p:cNvPr id="26053" name="Rectangle 660"/>
          <p:cNvSpPr>
            <a:spLocks noChangeArrowheads="1"/>
          </p:cNvSpPr>
          <p:nvPr/>
        </p:nvSpPr>
        <p:spPr bwMode="auto">
          <a:xfrm>
            <a:off x="1552575" y="5513388"/>
            <a:ext cx="93663" cy="166687"/>
          </a:xfrm>
          <a:prstGeom prst="rect">
            <a:avLst/>
          </a:prstGeom>
          <a:solidFill>
            <a:srgbClr val="800000"/>
          </a:solidFill>
          <a:ln w="0">
            <a:solidFill>
              <a:srgbClr val="000040"/>
            </a:solidFill>
            <a:miter lim="800000"/>
            <a:headEnd/>
            <a:tailEnd/>
          </a:ln>
        </p:spPr>
        <p:txBody>
          <a:bodyPr/>
          <a:lstStyle/>
          <a:p>
            <a:endParaRPr lang="ru-RU"/>
          </a:p>
        </p:txBody>
      </p:sp>
      <p:sp>
        <p:nvSpPr>
          <p:cNvPr id="26054" name="Rectangle 661"/>
          <p:cNvSpPr>
            <a:spLocks noChangeArrowheads="1"/>
          </p:cNvSpPr>
          <p:nvPr/>
        </p:nvSpPr>
        <p:spPr bwMode="auto">
          <a:xfrm>
            <a:off x="1687513" y="5508625"/>
            <a:ext cx="63500" cy="80963"/>
          </a:xfrm>
          <a:prstGeom prst="rect">
            <a:avLst/>
          </a:prstGeom>
          <a:solidFill>
            <a:srgbClr val="80FFFF"/>
          </a:solidFill>
          <a:ln w="0">
            <a:solidFill>
              <a:srgbClr val="000040"/>
            </a:solidFill>
            <a:miter lim="800000"/>
            <a:headEnd/>
            <a:tailEnd/>
          </a:ln>
        </p:spPr>
        <p:txBody>
          <a:bodyPr/>
          <a:lstStyle/>
          <a:p>
            <a:endParaRPr lang="ru-RU"/>
          </a:p>
        </p:txBody>
      </p:sp>
      <p:sp>
        <p:nvSpPr>
          <p:cNvPr id="26055" name="Freeform 662"/>
          <p:cNvSpPr>
            <a:spLocks/>
          </p:cNvSpPr>
          <p:nvPr/>
        </p:nvSpPr>
        <p:spPr bwMode="auto">
          <a:xfrm>
            <a:off x="1620838" y="5589588"/>
            <a:ext cx="12700" cy="15875"/>
          </a:xfrm>
          <a:custGeom>
            <a:avLst/>
            <a:gdLst>
              <a:gd name="T0" fmla="*/ 12700 w 23"/>
              <a:gd name="T1" fmla="*/ 7408 h 30"/>
              <a:gd name="T2" fmla="*/ 12700 w 23"/>
              <a:gd name="T3" fmla="*/ 5821 h 30"/>
              <a:gd name="T4" fmla="*/ 11596 w 23"/>
              <a:gd name="T5" fmla="*/ 4763 h 30"/>
              <a:gd name="T6" fmla="*/ 11596 w 23"/>
              <a:gd name="T7" fmla="*/ 3704 h 30"/>
              <a:gd name="T8" fmla="*/ 10491 w 23"/>
              <a:gd name="T9" fmla="*/ 2646 h 30"/>
              <a:gd name="T10" fmla="*/ 9939 w 23"/>
              <a:gd name="T11" fmla="*/ 1588 h 30"/>
              <a:gd name="T12" fmla="*/ 9387 w 23"/>
              <a:gd name="T13" fmla="*/ 1058 h 30"/>
              <a:gd name="T14" fmla="*/ 7730 w 23"/>
              <a:gd name="T15" fmla="*/ 0 h 30"/>
              <a:gd name="T16" fmla="*/ 6626 w 23"/>
              <a:gd name="T17" fmla="*/ 0 h 30"/>
              <a:gd name="T18" fmla="*/ 5522 w 23"/>
              <a:gd name="T19" fmla="*/ 0 h 30"/>
              <a:gd name="T20" fmla="*/ 4970 w 23"/>
              <a:gd name="T21" fmla="*/ 0 h 30"/>
              <a:gd name="T22" fmla="*/ 3865 w 23"/>
              <a:gd name="T23" fmla="*/ 1058 h 30"/>
              <a:gd name="T24" fmla="*/ 2209 w 23"/>
              <a:gd name="T25" fmla="*/ 1588 h 30"/>
              <a:gd name="T26" fmla="*/ 1657 w 23"/>
              <a:gd name="T27" fmla="*/ 2646 h 30"/>
              <a:gd name="T28" fmla="*/ 552 w 23"/>
              <a:gd name="T29" fmla="*/ 3704 h 30"/>
              <a:gd name="T30" fmla="*/ 552 w 23"/>
              <a:gd name="T31" fmla="*/ 4763 h 30"/>
              <a:gd name="T32" fmla="*/ 0 w 23"/>
              <a:gd name="T33" fmla="*/ 5821 h 30"/>
              <a:gd name="T34" fmla="*/ 0 w 23"/>
              <a:gd name="T35" fmla="*/ 7408 h 30"/>
              <a:gd name="T36" fmla="*/ 0 w 23"/>
              <a:gd name="T37" fmla="*/ 8996 h 30"/>
              <a:gd name="T38" fmla="*/ 0 w 23"/>
              <a:gd name="T39" fmla="*/ 10054 h 30"/>
              <a:gd name="T40" fmla="*/ 552 w 23"/>
              <a:gd name="T41" fmla="*/ 11642 h 30"/>
              <a:gd name="T42" fmla="*/ 552 w 23"/>
              <a:gd name="T43" fmla="*/ 13229 h 30"/>
              <a:gd name="T44" fmla="*/ 1657 w 23"/>
              <a:gd name="T45" fmla="*/ 13758 h 30"/>
              <a:gd name="T46" fmla="*/ 2209 w 23"/>
              <a:gd name="T47" fmla="*/ 14817 h 30"/>
              <a:gd name="T48" fmla="*/ 3865 w 23"/>
              <a:gd name="T49" fmla="*/ 15346 h 30"/>
              <a:gd name="T50" fmla="*/ 4970 w 23"/>
              <a:gd name="T51" fmla="*/ 15875 h 30"/>
              <a:gd name="T52" fmla="*/ 5522 w 23"/>
              <a:gd name="T53" fmla="*/ 15875 h 30"/>
              <a:gd name="T54" fmla="*/ 6626 w 23"/>
              <a:gd name="T55" fmla="*/ 15875 h 30"/>
              <a:gd name="T56" fmla="*/ 7730 w 23"/>
              <a:gd name="T57" fmla="*/ 15875 h 30"/>
              <a:gd name="T58" fmla="*/ 9387 w 23"/>
              <a:gd name="T59" fmla="*/ 15346 h 30"/>
              <a:gd name="T60" fmla="*/ 9939 w 23"/>
              <a:gd name="T61" fmla="*/ 14817 h 30"/>
              <a:gd name="T62" fmla="*/ 10491 w 23"/>
              <a:gd name="T63" fmla="*/ 13758 h 30"/>
              <a:gd name="T64" fmla="*/ 11596 w 23"/>
              <a:gd name="T65" fmla="*/ 13229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9" y="5"/>
                </a:lnTo>
                <a:lnTo>
                  <a:pt x="19" y="4"/>
                </a:lnTo>
                <a:lnTo>
                  <a:pt x="18" y="3"/>
                </a:lnTo>
                <a:lnTo>
                  <a:pt x="17" y="2"/>
                </a:lnTo>
                <a:lnTo>
                  <a:pt x="15" y="0"/>
                </a:lnTo>
                <a:lnTo>
                  <a:pt x="14" y="0"/>
                </a:lnTo>
                <a:lnTo>
                  <a:pt x="13" y="0"/>
                </a:lnTo>
                <a:lnTo>
                  <a:pt x="12" y="0"/>
                </a:lnTo>
                <a:lnTo>
                  <a:pt x="11" y="0"/>
                </a:lnTo>
                <a:lnTo>
                  <a:pt x="10" y="0"/>
                </a:lnTo>
                <a:lnTo>
                  <a:pt x="9" y="0"/>
                </a:lnTo>
                <a:lnTo>
                  <a:pt x="8" y="0"/>
                </a:lnTo>
                <a:lnTo>
                  <a:pt x="7" y="2"/>
                </a:lnTo>
                <a:lnTo>
                  <a:pt x="6"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3"/>
                </a:lnTo>
                <a:lnTo>
                  <a:pt x="1" y="25"/>
                </a:lnTo>
                <a:lnTo>
                  <a:pt x="2" y="25"/>
                </a:lnTo>
                <a:lnTo>
                  <a:pt x="3" y="26"/>
                </a:lnTo>
                <a:lnTo>
                  <a:pt x="3" y="27"/>
                </a:lnTo>
                <a:lnTo>
                  <a:pt x="4" y="28"/>
                </a:lnTo>
                <a:lnTo>
                  <a:pt x="6" y="29"/>
                </a:lnTo>
                <a:lnTo>
                  <a:pt x="7" y="29"/>
                </a:lnTo>
                <a:lnTo>
                  <a:pt x="8" y="30"/>
                </a:lnTo>
                <a:lnTo>
                  <a:pt x="9" y="30"/>
                </a:lnTo>
                <a:lnTo>
                  <a:pt x="10" y="30"/>
                </a:lnTo>
                <a:lnTo>
                  <a:pt x="11" y="30"/>
                </a:lnTo>
                <a:lnTo>
                  <a:pt x="12" y="30"/>
                </a:lnTo>
                <a:lnTo>
                  <a:pt x="13" y="30"/>
                </a:lnTo>
                <a:lnTo>
                  <a:pt x="14" y="30"/>
                </a:lnTo>
                <a:lnTo>
                  <a:pt x="15" y="30"/>
                </a:lnTo>
                <a:lnTo>
                  <a:pt x="17" y="29"/>
                </a:lnTo>
                <a:lnTo>
                  <a:pt x="18" y="28"/>
                </a:lnTo>
                <a:lnTo>
                  <a:pt x="19" y="27"/>
                </a:lnTo>
                <a:lnTo>
                  <a:pt x="19"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6056" name="Line 663"/>
          <p:cNvSpPr>
            <a:spLocks noChangeShapeType="1"/>
          </p:cNvSpPr>
          <p:nvPr/>
        </p:nvSpPr>
        <p:spPr bwMode="auto">
          <a:xfrm>
            <a:off x="1717675" y="5510213"/>
            <a:ext cx="1588" cy="79375"/>
          </a:xfrm>
          <a:prstGeom prst="line">
            <a:avLst/>
          </a:prstGeom>
          <a:noFill/>
          <a:ln w="6350">
            <a:solidFill>
              <a:srgbClr val="000040"/>
            </a:solidFill>
            <a:round/>
            <a:headEnd/>
            <a:tailEnd/>
          </a:ln>
        </p:spPr>
        <p:txBody>
          <a:bodyPr/>
          <a:lstStyle/>
          <a:p>
            <a:endParaRPr lang="en-US"/>
          </a:p>
        </p:txBody>
      </p:sp>
      <p:sp>
        <p:nvSpPr>
          <p:cNvPr id="26057" name="Line 664"/>
          <p:cNvSpPr>
            <a:spLocks noChangeShapeType="1"/>
          </p:cNvSpPr>
          <p:nvPr/>
        </p:nvSpPr>
        <p:spPr bwMode="auto">
          <a:xfrm>
            <a:off x="1687513" y="5546725"/>
            <a:ext cx="61912" cy="1588"/>
          </a:xfrm>
          <a:prstGeom prst="line">
            <a:avLst/>
          </a:prstGeom>
          <a:noFill/>
          <a:ln w="6350">
            <a:solidFill>
              <a:srgbClr val="000040"/>
            </a:solidFill>
            <a:round/>
            <a:headEnd/>
            <a:tailEnd/>
          </a:ln>
        </p:spPr>
        <p:txBody>
          <a:bodyPr/>
          <a:lstStyle/>
          <a:p>
            <a:endParaRPr lang="en-US"/>
          </a:p>
        </p:txBody>
      </p:sp>
      <p:sp>
        <p:nvSpPr>
          <p:cNvPr id="26058" name="Freeform 665"/>
          <p:cNvSpPr>
            <a:spLocks/>
          </p:cNvSpPr>
          <p:nvPr/>
        </p:nvSpPr>
        <p:spPr bwMode="auto">
          <a:xfrm>
            <a:off x="4864100" y="1539875"/>
            <a:ext cx="325438" cy="341313"/>
          </a:xfrm>
          <a:custGeom>
            <a:avLst/>
            <a:gdLst>
              <a:gd name="T0" fmla="*/ 29633 w 615"/>
              <a:gd name="T1" fmla="*/ 103509 h 643"/>
              <a:gd name="T2" fmla="*/ 0 w 615"/>
              <a:gd name="T3" fmla="*/ 103509 h 643"/>
              <a:gd name="T4" fmla="*/ 162984 w 615"/>
              <a:gd name="T5" fmla="*/ 0 h 643"/>
              <a:gd name="T6" fmla="*/ 325438 w 615"/>
              <a:gd name="T7" fmla="*/ 103509 h 643"/>
              <a:gd name="T8" fmla="*/ 310621 w 615"/>
              <a:gd name="T9" fmla="*/ 103509 h 643"/>
              <a:gd name="T10" fmla="*/ 295805 w 615"/>
              <a:gd name="T11" fmla="*/ 103509 h 643"/>
              <a:gd name="T12" fmla="*/ 295805 w 615"/>
              <a:gd name="T13" fmla="*/ 325919 h 643"/>
              <a:gd name="T14" fmla="*/ 29633 w 615"/>
              <a:gd name="T15" fmla="*/ 325919 h 643"/>
              <a:gd name="T16" fmla="*/ 29633 w 615"/>
              <a:gd name="T17" fmla="*/ 103509 h 643"/>
              <a:gd name="T18" fmla="*/ 295805 w 615"/>
              <a:gd name="T19" fmla="*/ 103509 h 643"/>
              <a:gd name="T20" fmla="*/ 310621 w 615"/>
              <a:gd name="T21" fmla="*/ 103509 h 643"/>
              <a:gd name="T22" fmla="*/ 310621 w 615"/>
              <a:gd name="T23" fmla="*/ 341313 h 643"/>
              <a:gd name="T24" fmla="*/ 29633 w 615"/>
              <a:gd name="T25" fmla="*/ 341313 h 643"/>
              <a:gd name="T26" fmla="*/ 29633 w 615"/>
              <a:gd name="T27" fmla="*/ 325919 h 643"/>
              <a:gd name="T28" fmla="*/ 29633 w 615"/>
              <a:gd name="T29" fmla="*/ 10350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6059" name="Rectangle 666"/>
          <p:cNvSpPr>
            <a:spLocks noChangeArrowheads="1"/>
          </p:cNvSpPr>
          <p:nvPr/>
        </p:nvSpPr>
        <p:spPr bwMode="auto">
          <a:xfrm>
            <a:off x="4895850" y="1643063"/>
            <a:ext cx="268288" cy="222250"/>
          </a:xfrm>
          <a:prstGeom prst="rect">
            <a:avLst/>
          </a:prstGeom>
          <a:solidFill>
            <a:srgbClr val="FFFF00"/>
          </a:solidFill>
          <a:ln w="0">
            <a:solidFill>
              <a:srgbClr val="000000"/>
            </a:solidFill>
            <a:miter lim="800000"/>
            <a:headEnd/>
            <a:tailEnd/>
          </a:ln>
        </p:spPr>
        <p:txBody>
          <a:bodyPr/>
          <a:lstStyle/>
          <a:p>
            <a:endParaRPr lang="ru-RU"/>
          </a:p>
        </p:txBody>
      </p:sp>
      <p:sp>
        <p:nvSpPr>
          <p:cNvPr id="26060" name="Rectangle 667"/>
          <p:cNvSpPr>
            <a:spLocks noChangeArrowheads="1"/>
          </p:cNvSpPr>
          <p:nvPr/>
        </p:nvSpPr>
        <p:spPr bwMode="auto">
          <a:xfrm>
            <a:off x="4938713" y="1697038"/>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6061" name="Rectangle 668"/>
          <p:cNvSpPr>
            <a:spLocks noChangeArrowheads="1"/>
          </p:cNvSpPr>
          <p:nvPr/>
        </p:nvSpPr>
        <p:spPr bwMode="auto">
          <a:xfrm>
            <a:off x="5073650" y="1692275"/>
            <a:ext cx="63500" cy="80963"/>
          </a:xfrm>
          <a:prstGeom prst="rect">
            <a:avLst/>
          </a:prstGeom>
          <a:solidFill>
            <a:srgbClr val="80FFFF"/>
          </a:solidFill>
          <a:ln w="0">
            <a:solidFill>
              <a:srgbClr val="000040"/>
            </a:solidFill>
            <a:miter lim="800000"/>
            <a:headEnd/>
            <a:tailEnd/>
          </a:ln>
        </p:spPr>
        <p:txBody>
          <a:bodyPr/>
          <a:lstStyle/>
          <a:p>
            <a:endParaRPr lang="ru-RU"/>
          </a:p>
        </p:txBody>
      </p:sp>
      <p:sp>
        <p:nvSpPr>
          <p:cNvPr id="26062" name="Freeform 669"/>
          <p:cNvSpPr>
            <a:spLocks/>
          </p:cNvSpPr>
          <p:nvPr/>
        </p:nvSpPr>
        <p:spPr bwMode="auto">
          <a:xfrm>
            <a:off x="5006975" y="1773238"/>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117 h 30"/>
              <a:gd name="T10" fmla="*/ 9939 w 23"/>
              <a:gd name="T11" fmla="*/ 1058 h 30"/>
              <a:gd name="T12" fmla="*/ 9387 w 23"/>
              <a:gd name="T13" fmla="*/ 529 h 30"/>
              <a:gd name="T14" fmla="*/ 8283 w 23"/>
              <a:gd name="T15" fmla="*/ 0 h 30"/>
              <a:gd name="T16" fmla="*/ 6626 w 23"/>
              <a:gd name="T17" fmla="*/ 0 h 30"/>
              <a:gd name="T18" fmla="*/ 5522 w 23"/>
              <a:gd name="T19" fmla="*/ 0 h 30"/>
              <a:gd name="T20" fmla="*/ 4970 w 23"/>
              <a:gd name="T21" fmla="*/ 0 h 30"/>
              <a:gd name="T22" fmla="*/ 3865 w 23"/>
              <a:gd name="T23" fmla="*/ 529 h 30"/>
              <a:gd name="T24" fmla="*/ 2761 w 23"/>
              <a:gd name="T25" fmla="*/ 1058 h 30"/>
              <a:gd name="T26" fmla="*/ 2209 w 23"/>
              <a:gd name="T27" fmla="*/ 2117 h 30"/>
              <a:gd name="T28" fmla="*/ 552 w 23"/>
              <a:gd name="T29" fmla="*/ 3704 h 30"/>
              <a:gd name="T30" fmla="*/ 552 w 23"/>
              <a:gd name="T31" fmla="*/ 4763 h 30"/>
              <a:gd name="T32" fmla="*/ 0 w 23"/>
              <a:gd name="T33" fmla="*/ 5821 h 30"/>
              <a:gd name="T34" fmla="*/ 0 w 23"/>
              <a:gd name="T35" fmla="*/ 6879 h 30"/>
              <a:gd name="T36" fmla="*/ 0 w 23"/>
              <a:gd name="T37" fmla="*/ 8467 h 30"/>
              <a:gd name="T38" fmla="*/ 0 w 23"/>
              <a:gd name="T39" fmla="*/ 10054 h 30"/>
              <a:gd name="T40" fmla="*/ 552 w 23"/>
              <a:gd name="T41" fmla="*/ 11642 h 30"/>
              <a:gd name="T42" fmla="*/ 552 w 23"/>
              <a:gd name="T43" fmla="*/ 12700 h 30"/>
              <a:gd name="T44" fmla="*/ 2209 w 23"/>
              <a:gd name="T45" fmla="*/ 13229 h 30"/>
              <a:gd name="T46" fmla="*/ 2761 w 23"/>
              <a:gd name="T47" fmla="*/ 14288 h 30"/>
              <a:gd name="T48" fmla="*/ 3865 w 23"/>
              <a:gd name="T49" fmla="*/ 14817 h 30"/>
              <a:gd name="T50" fmla="*/ 4970 w 23"/>
              <a:gd name="T51" fmla="*/ 15875 h 30"/>
              <a:gd name="T52" fmla="*/ 5522 w 23"/>
              <a:gd name="T53" fmla="*/ 15875 h 30"/>
              <a:gd name="T54" fmla="*/ 6626 w 23"/>
              <a:gd name="T55" fmla="*/ 15875 h 30"/>
              <a:gd name="T56" fmla="*/ 8283 w 23"/>
              <a:gd name="T57" fmla="*/ 15875 h 30"/>
              <a:gd name="T58" fmla="*/ 9387 w 23"/>
              <a:gd name="T59" fmla="*/ 14817 h 30"/>
              <a:gd name="T60" fmla="*/ 9939 w 23"/>
              <a:gd name="T61" fmla="*/ 14288 h 30"/>
              <a:gd name="T62" fmla="*/ 10491 w 23"/>
              <a:gd name="T63" fmla="*/ 13229 h 30"/>
              <a:gd name="T64" fmla="*/ 11596 w 23"/>
              <a:gd name="T65" fmla="*/ 12700 h 30"/>
              <a:gd name="T66" fmla="*/ 11596 w 23"/>
              <a:gd name="T67" fmla="*/ 11642 h 30"/>
              <a:gd name="T68" fmla="*/ 12700 w 23"/>
              <a:gd name="T69" fmla="*/ 10054 h 30"/>
              <a:gd name="T70" fmla="*/ 12700 w 23"/>
              <a:gd name="T71" fmla="*/ 846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9" y="4"/>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4"/>
                </a:lnTo>
                <a:lnTo>
                  <a:pt x="2" y="5"/>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4" y="25"/>
                </a:lnTo>
                <a:lnTo>
                  <a:pt x="4" y="26"/>
                </a:lnTo>
                <a:lnTo>
                  <a:pt x="5" y="27"/>
                </a:lnTo>
                <a:lnTo>
                  <a:pt x="6" y="28"/>
                </a:lnTo>
                <a:lnTo>
                  <a:pt x="7" y="28"/>
                </a:lnTo>
                <a:lnTo>
                  <a:pt x="8" y="30"/>
                </a:lnTo>
                <a:lnTo>
                  <a:pt x="9" y="30"/>
                </a:lnTo>
                <a:lnTo>
                  <a:pt x="10" y="30"/>
                </a:lnTo>
                <a:lnTo>
                  <a:pt x="11" y="30"/>
                </a:lnTo>
                <a:lnTo>
                  <a:pt x="12" y="30"/>
                </a:lnTo>
                <a:lnTo>
                  <a:pt x="13" y="30"/>
                </a:lnTo>
                <a:lnTo>
                  <a:pt x="15" y="30"/>
                </a:lnTo>
                <a:lnTo>
                  <a:pt x="16" y="30"/>
                </a:lnTo>
                <a:lnTo>
                  <a:pt x="17" y="28"/>
                </a:lnTo>
                <a:lnTo>
                  <a:pt x="18" y="27"/>
                </a:lnTo>
                <a:lnTo>
                  <a:pt x="19" y="26"/>
                </a:lnTo>
                <a:lnTo>
                  <a:pt x="19"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063" name="Line 670"/>
          <p:cNvSpPr>
            <a:spLocks noChangeShapeType="1"/>
          </p:cNvSpPr>
          <p:nvPr/>
        </p:nvSpPr>
        <p:spPr bwMode="auto">
          <a:xfrm>
            <a:off x="5105400" y="1692275"/>
            <a:ext cx="1588" cy="80963"/>
          </a:xfrm>
          <a:prstGeom prst="line">
            <a:avLst/>
          </a:prstGeom>
          <a:noFill/>
          <a:ln w="6350">
            <a:solidFill>
              <a:srgbClr val="000040"/>
            </a:solidFill>
            <a:round/>
            <a:headEnd/>
            <a:tailEnd/>
          </a:ln>
        </p:spPr>
        <p:txBody>
          <a:bodyPr/>
          <a:lstStyle/>
          <a:p>
            <a:endParaRPr lang="en-US"/>
          </a:p>
        </p:txBody>
      </p:sp>
      <p:sp>
        <p:nvSpPr>
          <p:cNvPr id="26064" name="Line 671"/>
          <p:cNvSpPr>
            <a:spLocks noChangeShapeType="1"/>
          </p:cNvSpPr>
          <p:nvPr/>
        </p:nvSpPr>
        <p:spPr bwMode="auto">
          <a:xfrm>
            <a:off x="5073650" y="1730375"/>
            <a:ext cx="61913" cy="1588"/>
          </a:xfrm>
          <a:prstGeom prst="line">
            <a:avLst/>
          </a:prstGeom>
          <a:noFill/>
          <a:ln w="6350">
            <a:solidFill>
              <a:srgbClr val="000040"/>
            </a:solidFill>
            <a:round/>
            <a:headEnd/>
            <a:tailEnd/>
          </a:ln>
        </p:spPr>
        <p:txBody>
          <a:bodyPr/>
          <a:lstStyle/>
          <a:p>
            <a:endParaRPr lang="en-US"/>
          </a:p>
        </p:txBody>
      </p:sp>
      <p:sp>
        <p:nvSpPr>
          <p:cNvPr id="26065" name="Freeform 672"/>
          <p:cNvSpPr>
            <a:spLocks/>
          </p:cNvSpPr>
          <p:nvPr/>
        </p:nvSpPr>
        <p:spPr bwMode="auto">
          <a:xfrm>
            <a:off x="8277225" y="1577975"/>
            <a:ext cx="323850" cy="341313"/>
          </a:xfrm>
          <a:custGeom>
            <a:avLst/>
            <a:gdLst>
              <a:gd name="T0" fmla="*/ 29537 w 614"/>
              <a:gd name="T1" fmla="*/ 104039 h 643"/>
              <a:gd name="T2" fmla="*/ 0 w 614"/>
              <a:gd name="T3" fmla="*/ 104039 h 643"/>
              <a:gd name="T4" fmla="*/ 161925 w 614"/>
              <a:gd name="T5" fmla="*/ 0 h 643"/>
              <a:gd name="T6" fmla="*/ 323850 w 614"/>
              <a:gd name="T7" fmla="*/ 104039 h 643"/>
              <a:gd name="T8" fmla="*/ 309609 w 614"/>
              <a:gd name="T9" fmla="*/ 104039 h 643"/>
              <a:gd name="T10" fmla="*/ 294313 w 614"/>
              <a:gd name="T11" fmla="*/ 104039 h 643"/>
              <a:gd name="T12" fmla="*/ 294313 w 614"/>
              <a:gd name="T13" fmla="*/ 326450 h 643"/>
              <a:gd name="T14" fmla="*/ 29537 w 614"/>
              <a:gd name="T15" fmla="*/ 326450 h 643"/>
              <a:gd name="T16" fmla="*/ 29537 w 614"/>
              <a:gd name="T17" fmla="*/ 104039 h 643"/>
              <a:gd name="T18" fmla="*/ 294313 w 614"/>
              <a:gd name="T19" fmla="*/ 104039 h 643"/>
              <a:gd name="T20" fmla="*/ 309609 w 614"/>
              <a:gd name="T21" fmla="*/ 104039 h 643"/>
              <a:gd name="T22" fmla="*/ 309609 w 614"/>
              <a:gd name="T23" fmla="*/ 341313 h 643"/>
              <a:gd name="T24" fmla="*/ 29537 w 614"/>
              <a:gd name="T25" fmla="*/ 341313 h 643"/>
              <a:gd name="T26" fmla="*/ 29537 w 614"/>
              <a:gd name="T27" fmla="*/ 326450 h 643"/>
              <a:gd name="T28" fmla="*/ 29537 w 614"/>
              <a:gd name="T29" fmla="*/ 104039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6066" name="Rectangle 673"/>
          <p:cNvSpPr>
            <a:spLocks noChangeArrowheads="1"/>
          </p:cNvSpPr>
          <p:nvPr/>
        </p:nvSpPr>
        <p:spPr bwMode="auto">
          <a:xfrm>
            <a:off x="8307388" y="1682750"/>
            <a:ext cx="268287" cy="220663"/>
          </a:xfrm>
          <a:prstGeom prst="rect">
            <a:avLst/>
          </a:prstGeom>
          <a:solidFill>
            <a:srgbClr val="FFFF00"/>
          </a:solidFill>
          <a:ln w="0">
            <a:solidFill>
              <a:srgbClr val="000000"/>
            </a:solidFill>
            <a:miter lim="800000"/>
            <a:headEnd/>
            <a:tailEnd/>
          </a:ln>
        </p:spPr>
        <p:txBody>
          <a:bodyPr/>
          <a:lstStyle/>
          <a:p>
            <a:endParaRPr lang="ru-RU"/>
          </a:p>
        </p:txBody>
      </p:sp>
      <p:sp>
        <p:nvSpPr>
          <p:cNvPr id="26067" name="Rectangle 674"/>
          <p:cNvSpPr>
            <a:spLocks noChangeArrowheads="1"/>
          </p:cNvSpPr>
          <p:nvPr/>
        </p:nvSpPr>
        <p:spPr bwMode="auto">
          <a:xfrm>
            <a:off x="8350250" y="1735138"/>
            <a:ext cx="93663" cy="166687"/>
          </a:xfrm>
          <a:prstGeom prst="rect">
            <a:avLst/>
          </a:prstGeom>
          <a:solidFill>
            <a:srgbClr val="800000"/>
          </a:solidFill>
          <a:ln w="0">
            <a:solidFill>
              <a:srgbClr val="000040"/>
            </a:solidFill>
            <a:miter lim="800000"/>
            <a:headEnd/>
            <a:tailEnd/>
          </a:ln>
        </p:spPr>
        <p:txBody>
          <a:bodyPr/>
          <a:lstStyle/>
          <a:p>
            <a:endParaRPr lang="ru-RU"/>
          </a:p>
        </p:txBody>
      </p:sp>
      <p:sp>
        <p:nvSpPr>
          <p:cNvPr id="26068" name="Rectangle 675"/>
          <p:cNvSpPr>
            <a:spLocks noChangeArrowheads="1"/>
          </p:cNvSpPr>
          <p:nvPr/>
        </p:nvSpPr>
        <p:spPr bwMode="auto">
          <a:xfrm>
            <a:off x="8485188" y="1730375"/>
            <a:ext cx="65087" cy="80963"/>
          </a:xfrm>
          <a:prstGeom prst="rect">
            <a:avLst/>
          </a:prstGeom>
          <a:solidFill>
            <a:srgbClr val="80FFFF"/>
          </a:solidFill>
          <a:ln w="0">
            <a:solidFill>
              <a:srgbClr val="000040"/>
            </a:solidFill>
            <a:miter lim="800000"/>
            <a:headEnd/>
            <a:tailEnd/>
          </a:ln>
        </p:spPr>
        <p:txBody>
          <a:bodyPr/>
          <a:lstStyle/>
          <a:p>
            <a:endParaRPr lang="ru-RU"/>
          </a:p>
        </p:txBody>
      </p:sp>
      <p:sp>
        <p:nvSpPr>
          <p:cNvPr id="26069" name="Freeform 676"/>
          <p:cNvSpPr>
            <a:spLocks/>
          </p:cNvSpPr>
          <p:nvPr/>
        </p:nvSpPr>
        <p:spPr bwMode="auto">
          <a:xfrm>
            <a:off x="8418513" y="1811338"/>
            <a:ext cx="12700" cy="15875"/>
          </a:xfrm>
          <a:custGeom>
            <a:avLst/>
            <a:gdLst>
              <a:gd name="T0" fmla="*/ 12700 w 23"/>
              <a:gd name="T1" fmla="*/ 7408 h 30"/>
              <a:gd name="T2" fmla="*/ 12700 w 23"/>
              <a:gd name="T3" fmla="*/ 5821 h 30"/>
              <a:gd name="T4" fmla="*/ 11596 w 23"/>
              <a:gd name="T5" fmla="*/ 4763 h 30"/>
              <a:gd name="T6" fmla="*/ 11596 w 23"/>
              <a:gd name="T7" fmla="*/ 3704 h 30"/>
              <a:gd name="T8" fmla="*/ 9939 w 23"/>
              <a:gd name="T9" fmla="*/ 2646 h 30"/>
              <a:gd name="T10" fmla="*/ 9387 w 23"/>
              <a:gd name="T11" fmla="*/ 1588 h 30"/>
              <a:gd name="T12" fmla="*/ 8835 w 23"/>
              <a:gd name="T13" fmla="*/ 529 h 30"/>
              <a:gd name="T14" fmla="*/ 7730 w 23"/>
              <a:gd name="T15" fmla="*/ 0 h 30"/>
              <a:gd name="T16" fmla="*/ 6626 w 23"/>
              <a:gd name="T17" fmla="*/ 0 h 30"/>
              <a:gd name="T18" fmla="*/ 5522 w 23"/>
              <a:gd name="T19" fmla="*/ 0 h 30"/>
              <a:gd name="T20" fmla="*/ 4970 w 23"/>
              <a:gd name="T21" fmla="*/ 0 h 30"/>
              <a:gd name="T22" fmla="*/ 3313 w 23"/>
              <a:gd name="T23" fmla="*/ 529 h 30"/>
              <a:gd name="T24" fmla="*/ 2209 w 23"/>
              <a:gd name="T25" fmla="*/ 1588 h 30"/>
              <a:gd name="T26" fmla="*/ 1657 w 23"/>
              <a:gd name="T27" fmla="*/ 2646 h 30"/>
              <a:gd name="T28" fmla="*/ 552 w 23"/>
              <a:gd name="T29" fmla="*/ 3704 h 30"/>
              <a:gd name="T30" fmla="*/ 552 w 23"/>
              <a:gd name="T31" fmla="*/ 4763 h 30"/>
              <a:gd name="T32" fmla="*/ 0 w 23"/>
              <a:gd name="T33" fmla="*/ 5821 h 30"/>
              <a:gd name="T34" fmla="*/ 0 w 23"/>
              <a:gd name="T35" fmla="*/ 7408 h 30"/>
              <a:gd name="T36" fmla="*/ 0 w 23"/>
              <a:gd name="T37" fmla="*/ 8996 h 30"/>
              <a:gd name="T38" fmla="*/ 0 w 23"/>
              <a:gd name="T39" fmla="*/ 10054 h 30"/>
              <a:gd name="T40" fmla="*/ 552 w 23"/>
              <a:gd name="T41" fmla="*/ 11642 h 30"/>
              <a:gd name="T42" fmla="*/ 552 w 23"/>
              <a:gd name="T43" fmla="*/ 13229 h 30"/>
              <a:gd name="T44" fmla="*/ 1657 w 23"/>
              <a:gd name="T45" fmla="*/ 13758 h 30"/>
              <a:gd name="T46" fmla="*/ 2209 w 23"/>
              <a:gd name="T47" fmla="*/ 14817 h 30"/>
              <a:gd name="T48" fmla="*/ 3313 w 23"/>
              <a:gd name="T49" fmla="*/ 15346 h 30"/>
              <a:gd name="T50" fmla="*/ 4970 w 23"/>
              <a:gd name="T51" fmla="*/ 15875 h 30"/>
              <a:gd name="T52" fmla="*/ 5522 w 23"/>
              <a:gd name="T53" fmla="*/ 15875 h 30"/>
              <a:gd name="T54" fmla="*/ 6626 w 23"/>
              <a:gd name="T55" fmla="*/ 15875 h 30"/>
              <a:gd name="T56" fmla="*/ 7730 w 23"/>
              <a:gd name="T57" fmla="*/ 15875 h 30"/>
              <a:gd name="T58" fmla="*/ 8835 w 23"/>
              <a:gd name="T59" fmla="*/ 15346 h 30"/>
              <a:gd name="T60" fmla="*/ 9387 w 23"/>
              <a:gd name="T61" fmla="*/ 14817 h 30"/>
              <a:gd name="T62" fmla="*/ 9939 w 23"/>
              <a:gd name="T63" fmla="*/ 13758 h 30"/>
              <a:gd name="T64" fmla="*/ 11596 w 23"/>
              <a:gd name="T65" fmla="*/ 13229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20" y="6"/>
                </a:lnTo>
                <a:lnTo>
                  <a:pt x="18" y="5"/>
                </a:lnTo>
                <a:lnTo>
                  <a:pt x="18" y="4"/>
                </a:lnTo>
                <a:lnTo>
                  <a:pt x="17" y="3"/>
                </a:lnTo>
                <a:lnTo>
                  <a:pt x="16" y="1"/>
                </a:lnTo>
                <a:lnTo>
                  <a:pt x="15" y="0"/>
                </a:lnTo>
                <a:lnTo>
                  <a:pt x="14" y="0"/>
                </a:lnTo>
                <a:lnTo>
                  <a:pt x="13" y="0"/>
                </a:lnTo>
                <a:lnTo>
                  <a:pt x="12" y="0"/>
                </a:lnTo>
                <a:lnTo>
                  <a:pt x="11" y="0"/>
                </a:lnTo>
                <a:lnTo>
                  <a:pt x="10" y="0"/>
                </a:lnTo>
                <a:lnTo>
                  <a:pt x="9"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5"/>
                </a:lnTo>
                <a:lnTo>
                  <a:pt x="2" y="25"/>
                </a:lnTo>
                <a:lnTo>
                  <a:pt x="3" y="26"/>
                </a:lnTo>
                <a:lnTo>
                  <a:pt x="3" y="27"/>
                </a:lnTo>
                <a:lnTo>
                  <a:pt x="4" y="28"/>
                </a:lnTo>
                <a:lnTo>
                  <a:pt x="5" y="29"/>
                </a:lnTo>
                <a:lnTo>
                  <a:pt x="6" y="29"/>
                </a:lnTo>
                <a:lnTo>
                  <a:pt x="7" y="30"/>
                </a:lnTo>
                <a:lnTo>
                  <a:pt x="9" y="30"/>
                </a:lnTo>
                <a:lnTo>
                  <a:pt x="10" y="30"/>
                </a:lnTo>
                <a:lnTo>
                  <a:pt x="11" y="30"/>
                </a:lnTo>
                <a:lnTo>
                  <a:pt x="12" y="30"/>
                </a:lnTo>
                <a:lnTo>
                  <a:pt x="13" y="30"/>
                </a:lnTo>
                <a:lnTo>
                  <a:pt x="14" y="30"/>
                </a:lnTo>
                <a:lnTo>
                  <a:pt x="15" y="30"/>
                </a:lnTo>
                <a:lnTo>
                  <a:pt x="16" y="29"/>
                </a:lnTo>
                <a:lnTo>
                  <a:pt x="17" y="28"/>
                </a:lnTo>
                <a:lnTo>
                  <a:pt x="18" y="27"/>
                </a:lnTo>
                <a:lnTo>
                  <a:pt x="18"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6070" name="Line 677"/>
          <p:cNvSpPr>
            <a:spLocks noChangeShapeType="1"/>
          </p:cNvSpPr>
          <p:nvPr/>
        </p:nvSpPr>
        <p:spPr bwMode="auto">
          <a:xfrm>
            <a:off x="8516938" y="1731963"/>
            <a:ext cx="1587" cy="79375"/>
          </a:xfrm>
          <a:prstGeom prst="line">
            <a:avLst/>
          </a:prstGeom>
          <a:noFill/>
          <a:ln w="6350">
            <a:solidFill>
              <a:srgbClr val="000040"/>
            </a:solidFill>
            <a:round/>
            <a:headEnd/>
            <a:tailEnd/>
          </a:ln>
        </p:spPr>
        <p:txBody>
          <a:bodyPr/>
          <a:lstStyle/>
          <a:p>
            <a:endParaRPr lang="en-US"/>
          </a:p>
        </p:txBody>
      </p:sp>
      <p:sp>
        <p:nvSpPr>
          <p:cNvPr id="26071" name="Line 678"/>
          <p:cNvSpPr>
            <a:spLocks noChangeShapeType="1"/>
          </p:cNvSpPr>
          <p:nvPr/>
        </p:nvSpPr>
        <p:spPr bwMode="auto">
          <a:xfrm>
            <a:off x="8686800" y="2286000"/>
            <a:ext cx="61913" cy="1588"/>
          </a:xfrm>
          <a:prstGeom prst="line">
            <a:avLst/>
          </a:prstGeom>
          <a:noFill/>
          <a:ln w="6350">
            <a:solidFill>
              <a:srgbClr val="000040"/>
            </a:solidFill>
            <a:round/>
            <a:headEnd/>
            <a:tailEnd/>
          </a:ln>
        </p:spPr>
        <p:txBody>
          <a:bodyPr/>
          <a:lstStyle/>
          <a:p>
            <a:endParaRPr lang="en-US"/>
          </a:p>
        </p:txBody>
      </p:sp>
      <p:sp>
        <p:nvSpPr>
          <p:cNvPr id="26072" name="Freeform 679"/>
          <p:cNvSpPr>
            <a:spLocks/>
          </p:cNvSpPr>
          <p:nvPr/>
        </p:nvSpPr>
        <p:spPr bwMode="auto">
          <a:xfrm>
            <a:off x="8099425" y="3335338"/>
            <a:ext cx="325438" cy="339725"/>
          </a:xfrm>
          <a:custGeom>
            <a:avLst/>
            <a:gdLst>
              <a:gd name="T0" fmla="*/ 29633 w 615"/>
              <a:gd name="T1" fmla="*/ 103027 h 643"/>
              <a:gd name="T2" fmla="*/ 0 w 615"/>
              <a:gd name="T3" fmla="*/ 103027 h 643"/>
              <a:gd name="T4" fmla="*/ 162984 w 615"/>
              <a:gd name="T5" fmla="*/ 0 h 643"/>
              <a:gd name="T6" fmla="*/ 325438 w 615"/>
              <a:gd name="T7" fmla="*/ 103027 h 643"/>
              <a:gd name="T8" fmla="*/ 310621 w 615"/>
              <a:gd name="T9" fmla="*/ 103027 h 643"/>
              <a:gd name="T10" fmla="*/ 295805 w 615"/>
              <a:gd name="T11" fmla="*/ 103027 h 643"/>
              <a:gd name="T12" fmla="*/ 295805 w 615"/>
              <a:gd name="T13" fmla="*/ 324403 h 643"/>
              <a:gd name="T14" fmla="*/ 29633 w 615"/>
              <a:gd name="T15" fmla="*/ 324403 h 643"/>
              <a:gd name="T16" fmla="*/ 29633 w 615"/>
              <a:gd name="T17" fmla="*/ 103027 h 643"/>
              <a:gd name="T18" fmla="*/ 295805 w 615"/>
              <a:gd name="T19" fmla="*/ 103027 h 643"/>
              <a:gd name="T20" fmla="*/ 310621 w 615"/>
              <a:gd name="T21" fmla="*/ 103027 h 643"/>
              <a:gd name="T22" fmla="*/ 310621 w 615"/>
              <a:gd name="T23" fmla="*/ 339725 h 643"/>
              <a:gd name="T24" fmla="*/ 29633 w 615"/>
              <a:gd name="T25" fmla="*/ 339725 h 643"/>
              <a:gd name="T26" fmla="*/ 29633 w 615"/>
              <a:gd name="T27" fmla="*/ 324403 h 643"/>
              <a:gd name="T28" fmla="*/ 29633 w 615"/>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6073" name="Rectangle 680"/>
          <p:cNvSpPr>
            <a:spLocks noChangeArrowheads="1"/>
          </p:cNvSpPr>
          <p:nvPr/>
        </p:nvSpPr>
        <p:spPr bwMode="auto">
          <a:xfrm>
            <a:off x="8129588" y="3438525"/>
            <a:ext cx="268287" cy="220663"/>
          </a:xfrm>
          <a:prstGeom prst="rect">
            <a:avLst/>
          </a:prstGeom>
          <a:solidFill>
            <a:srgbClr val="FFFF00"/>
          </a:solidFill>
          <a:ln w="0">
            <a:solidFill>
              <a:srgbClr val="000000"/>
            </a:solidFill>
            <a:miter lim="800000"/>
            <a:headEnd/>
            <a:tailEnd/>
          </a:ln>
        </p:spPr>
        <p:txBody>
          <a:bodyPr/>
          <a:lstStyle/>
          <a:p>
            <a:endParaRPr lang="ru-RU"/>
          </a:p>
        </p:txBody>
      </p:sp>
      <p:sp>
        <p:nvSpPr>
          <p:cNvPr id="26074" name="Rectangle 681"/>
          <p:cNvSpPr>
            <a:spLocks noChangeArrowheads="1"/>
          </p:cNvSpPr>
          <p:nvPr/>
        </p:nvSpPr>
        <p:spPr bwMode="auto">
          <a:xfrm>
            <a:off x="8172450" y="3490913"/>
            <a:ext cx="93663" cy="166687"/>
          </a:xfrm>
          <a:prstGeom prst="rect">
            <a:avLst/>
          </a:prstGeom>
          <a:solidFill>
            <a:srgbClr val="800000"/>
          </a:solidFill>
          <a:ln w="0">
            <a:solidFill>
              <a:srgbClr val="000040"/>
            </a:solidFill>
            <a:miter lim="800000"/>
            <a:headEnd/>
            <a:tailEnd/>
          </a:ln>
        </p:spPr>
        <p:txBody>
          <a:bodyPr/>
          <a:lstStyle/>
          <a:p>
            <a:endParaRPr lang="ru-RU"/>
          </a:p>
        </p:txBody>
      </p:sp>
      <p:sp>
        <p:nvSpPr>
          <p:cNvPr id="26075" name="Rectangle 682"/>
          <p:cNvSpPr>
            <a:spLocks noChangeArrowheads="1"/>
          </p:cNvSpPr>
          <p:nvPr/>
        </p:nvSpPr>
        <p:spPr bwMode="auto">
          <a:xfrm>
            <a:off x="8307388" y="3486150"/>
            <a:ext cx="65087" cy="80963"/>
          </a:xfrm>
          <a:prstGeom prst="rect">
            <a:avLst/>
          </a:prstGeom>
          <a:solidFill>
            <a:srgbClr val="80FFFF"/>
          </a:solidFill>
          <a:ln w="0">
            <a:solidFill>
              <a:srgbClr val="000040"/>
            </a:solidFill>
            <a:miter lim="800000"/>
            <a:headEnd/>
            <a:tailEnd/>
          </a:ln>
        </p:spPr>
        <p:txBody>
          <a:bodyPr/>
          <a:lstStyle/>
          <a:p>
            <a:endParaRPr lang="ru-RU"/>
          </a:p>
        </p:txBody>
      </p:sp>
      <p:sp>
        <p:nvSpPr>
          <p:cNvPr id="26076" name="Freeform 683"/>
          <p:cNvSpPr>
            <a:spLocks/>
          </p:cNvSpPr>
          <p:nvPr/>
        </p:nvSpPr>
        <p:spPr bwMode="auto">
          <a:xfrm>
            <a:off x="8242300" y="3568700"/>
            <a:ext cx="11113" cy="15875"/>
          </a:xfrm>
          <a:custGeom>
            <a:avLst/>
            <a:gdLst>
              <a:gd name="T0" fmla="*/ 11113 w 23"/>
              <a:gd name="T1" fmla="*/ 6879 h 30"/>
              <a:gd name="T2" fmla="*/ 11113 w 23"/>
              <a:gd name="T3" fmla="*/ 5821 h 30"/>
              <a:gd name="T4" fmla="*/ 10147 w 23"/>
              <a:gd name="T5" fmla="*/ 4763 h 30"/>
              <a:gd name="T6" fmla="*/ 10147 w 23"/>
              <a:gd name="T7" fmla="*/ 3704 h 30"/>
              <a:gd name="T8" fmla="*/ 9180 w 23"/>
              <a:gd name="T9" fmla="*/ 2117 h 30"/>
              <a:gd name="T10" fmla="*/ 8697 w 23"/>
              <a:gd name="T11" fmla="*/ 1058 h 30"/>
              <a:gd name="T12" fmla="*/ 8214 w 23"/>
              <a:gd name="T13" fmla="*/ 529 h 30"/>
              <a:gd name="T14" fmla="*/ 6764 w 23"/>
              <a:gd name="T15" fmla="*/ 0 h 30"/>
              <a:gd name="T16" fmla="*/ 5798 w 23"/>
              <a:gd name="T17" fmla="*/ 0 h 30"/>
              <a:gd name="T18" fmla="*/ 4832 w 23"/>
              <a:gd name="T19" fmla="*/ 0 h 30"/>
              <a:gd name="T20" fmla="*/ 4349 w 23"/>
              <a:gd name="T21" fmla="*/ 0 h 30"/>
              <a:gd name="T22" fmla="*/ 3382 w 23"/>
              <a:gd name="T23" fmla="*/ 529 h 30"/>
              <a:gd name="T24" fmla="*/ 2416 w 23"/>
              <a:gd name="T25" fmla="*/ 1058 h 30"/>
              <a:gd name="T26" fmla="*/ 1450 w 23"/>
              <a:gd name="T27" fmla="*/ 2117 h 30"/>
              <a:gd name="T28" fmla="*/ 483 w 23"/>
              <a:gd name="T29" fmla="*/ 3704 h 30"/>
              <a:gd name="T30" fmla="*/ 483 w 23"/>
              <a:gd name="T31" fmla="*/ 4763 h 30"/>
              <a:gd name="T32" fmla="*/ 0 w 23"/>
              <a:gd name="T33" fmla="*/ 5821 h 30"/>
              <a:gd name="T34" fmla="*/ 0 w 23"/>
              <a:gd name="T35" fmla="*/ 6879 h 30"/>
              <a:gd name="T36" fmla="*/ 0 w 23"/>
              <a:gd name="T37" fmla="*/ 8996 h 30"/>
              <a:gd name="T38" fmla="*/ 0 w 23"/>
              <a:gd name="T39" fmla="*/ 10054 h 30"/>
              <a:gd name="T40" fmla="*/ 483 w 23"/>
              <a:gd name="T41" fmla="*/ 11642 h 30"/>
              <a:gd name="T42" fmla="*/ 483 w 23"/>
              <a:gd name="T43" fmla="*/ 12700 h 30"/>
              <a:gd name="T44" fmla="*/ 1450 w 23"/>
              <a:gd name="T45" fmla="*/ 13229 h 30"/>
              <a:gd name="T46" fmla="*/ 2416 w 23"/>
              <a:gd name="T47" fmla="*/ 14817 h 30"/>
              <a:gd name="T48" fmla="*/ 3382 w 23"/>
              <a:gd name="T49" fmla="*/ 15346 h 30"/>
              <a:gd name="T50" fmla="*/ 4349 w 23"/>
              <a:gd name="T51" fmla="*/ 15875 h 30"/>
              <a:gd name="T52" fmla="*/ 4832 w 23"/>
              <a:gd name="T53" fmla="*/ 15875 h 30"/>
              <a:gd name="T54" fmla="*/ 5798 w 23"/>
              <a:gd name="T55" fmla="*/ 15875 h 30"/>
              <a:gd name="T56" fmla="*/ 6764 w 23"/>
              <a:gd name="T57" fmla="*/ 15875 h 30"/>
              <a:gd name="T58" fmla="*/ 8214 w 23"/>
              <a:gd name="T59" fmla="*/ 15346 h 30"/>
              <a:gd name="T60" fmla="*/ 8697 w 23"/>
              <a:gd name="T61" fmla="*/ 14817 h 30"/>
              <a:gd name="T62" fmla="*/ 9180 w 23"/>
              <a:gd name="T63" fmla="*/ 13229 h 30"/>
              <a:gd name="T64" fmla="*/ 10147 w 23"/>
              <a:gd name="T65" fmla="*/ 12700 h 30"/>
              <a:gd name="T66" fmla="*/ 10147 w 23"/>
              <a:gd name="T67" fmla="*/ 11642 h 30"/>
              <a:gd name="T68" fmla="*/ 11113 w 23"/>
              <a:gd name="T69" fmla="*/ 10054 h 30"/>
              <a:gd name="T70" fmla="*/ 11113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4"/>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6077" name="Line 684"/>
          <p:cNvSpPr>
            <a:spLocks noChangeShapeType="1"/>
          </p:cNvSpPr>
          <p:nvPr/>
        </p:nvSpPr>
        <p:spPr bwMode="auto">
          <a:xfrm>
            <a:off x="8339138" y="3487738"/>
            <a:ext cx="1587" cy="79375"/>
          </a:xfrm>
          <a:prstGeom prst="line">
            <a:avLst/>
          </a:prstGeom>
          <a:noFill/>
          <a:ln w="6350">
            <a:solidFill>
              <a:srgbClr val="000040"/>
            </a:solidFill>
            <a:round/>
            <a:headEnd/>
            <a:tailEnd/>
          </a:ln>
        </p:spPr>
        <p:txBody>
          <a:bodyPr/>
          <a:lstStyle/>
          <a:p>
            <a:endParaRPr lang="en-US"/>
          </a:p>
        </p:txBody>
      </p:sp>
      <p:sp>
        <p:nvSpPr>
          <p:cNvPr id="26078" name="Line 685"/>
          <p:cNvSpPr>
            <a:spLocks noChangeShapeType="1"/>
          </p:cNvSpPr>
          <p:nvPr/>
        </p:nvSpPr>
        <p:spPr bwMode="auto">
          <a:xfrm>
            <a:off x="8307388" y="3525838"/>
            <a:ext cx="63500" cy="1587"/>
          </a:xfrm>
          <a:prstGeom prst="line">
            <a:avLst/>
          </a:prstGeom>
          <a:noFill/>
          <a:ln w="6350">
            <a:solidFill>
              <a:srgbClr val="000040"/>
            </a:solidFill>
            <a:round/>
            <a:headEnd/>
            <a:tailEnd/>
          </a:ln>
        </p:spPr>
        <p:txBody>
          <a:bodyPr/>
          <a:lstStyle/>
          <a:p>
            <a:endParaRPr lang="en-US"/>
          </a:p>
        </p:txBody>
      </p:sp>
      <p:sp>
        <p:nvSpPr>
          <p:cNvPr id="26079" name="Freeform 686"/>
          <p:cNvSpPr>
            <a:spLocks/>
          </p:cNvSpPr>
          <p:nvPr/>
        </p:nvSpPr>
        <p:spPr bwMode="auto">
          <a:xfrm>
            <a:off x="8010525" y="1970088"/>
            <a:ext cx="325438" cy="339725"/>
          </a:xfrm>
          <a:custGeom>
            <a:avLst/>
            <a:gdLst>
              <a:gd name="T0" fmla="*/ 29152 w 614"/>
              <a:gd name="T1" fmla="*/ 103027 h 643"/>
              <a:gd name="T2" fmla="*/ 0 w 614"/>
              <a:gd name="T3" fmla="*/ 103027 h 643"/>
              <a:gd name="T4" fmla="*/ 162719 w 614"/>
              <a:gd name="T5" fmla="*/ 0 h 643"/>
              <a:gd name="T6" fmla="*/ 325438 w 614"/>
              <a:gd name="T7" fmla="*/ 103027 h 643"/>
              <a:gd name="T8" fmla="*/ 310597 w 614"/>
              <a:gd name="T9" fmla="*/ 103027 h 643"/>
              <a:gd name="T10" fmla="*/ 295756 w 614"/>
              <a:gd name="T11" fmla="*/ 103027 h 643"/>
              <a:gd name="T12" fmla="*/ 295756 w 614"/>
              <a:gd name="T13" fmla="*/ 324403 h 643"/>
              <a:gd name="T14" fmla="*/ 29152 w 614"/>
              <a:gd name="T15" fmla="*/ 324403 h 643"/>
              <a:gd name="T16" fmla="*/ 29152 w 614"/>
              <a:gd name="T17" fmla="*/ 103027 h 643"/>
              <a:gd name="T18" fmla="*/ 295756 w 614"/>
              <a:gd name="T19" fmla="*/ 103027 h 643"/>
              <a:gd name="T20" fmla="*/ 310597 w 614"/>
              <a:gd name="T21" fmla="*/ 103027 h 643"/>
              <a:gd name="T22" fmla="*/ 310597 w 614"/>
              <a:gd name="T23" fmla="*/ 339725 h 643"/>
              <a:gd name="T24" fmla="*/ 29152 w 614"/>
              <a:gd name="T25" fmla="*/ 339725 h 643"/>
              <a:gd name="T26" fmla="*/ 29152 w 614"/>
              <a:gd name="T27" fmla="*/ 324403 h 643"/>
              <a:gd name="T28" fmla="*/ 29152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5" y="195"/>
                </a:moveTo>
                <a:lnTo>
                  <a:pt x="0" y="195"/>
                </a:lnTo>
                <a:lnTo>
                  <a:pt x="307" y="0"/>
                </a:lnTo>
                <a:lnTo>
                  <a:pt x="614" y="195"/>
                </a:lnTo>
                <a:lnTo>
                  <a:pt x="586" y="195"/>
                </a:lnTo>
                <a:lnTo>
                  <a:pt x="558" y="195"/>
                </a:lnTo>
                <a:lnTo>
                  <a:pt x="558" y="614"/>
                </a:lnTo>
                <a:lnTo>
                  <a:pt x="55" y="614"/>
                </a:lnTo>
                <a:lnTo>
                  <a:pt x="55" y="195"/>
                </a:lnTo>
                <a:lnTo>
                  <a:pt x="558" y="195"/>
                </a:lnTo>
                <a:lnTo>
                  <a:pt x="586" y="195"/>
                </a:lnTo>
                <a:lnTo>
                  <a:pt x="586" y="643"/>
                </a:lnTo>
                <a:lnTo>
                  <a:pt x="55" y="643"/>
                </a:lnTo>
                <a:lnTo>
                  <a:pt x="55" y="614"/>
                </a:lnTo>
                <a:lnTo>
                  <a:pt x="55" y="195"/>
                </a:lnTo>
                <a:close/>
              </a:path>
            </a:pathLst>
          </a:custGeom>
          <a:solidFill>
            <a:srgbClr val="008080"/>
          </a:solidFill>
          <a:ln w="0">
            <a:solidFill>
              <a:srgbClr val="000080"/>
            </a:solidFill>
            <a:round/>
            <a:headEnd/>
            <a:tailEnd/>
          </a:ln>
        </p:spPr>
        <p:txBody>
          <a:bodyPr/>
          <a:lstStyle/>
          <a:p>
            <a:endParaRPr lang="ru-RU"/>
          </a:p>
        </p:txBody>
      </p:sp>
      <p:sp>
        <p:nvSpPr>
          <p:cNvPr id="26080" name="Rectangle 687"/>
          <p:cNvSpPr>
            <a:spLocks noChangeArrowheads="1"/>
          </p:cNvSpPr>
          <p:nvPr/>
        </p:nvSpPr>
        <p:spPr bwMode="auto">
          <a:xfrm>
            <a:off x="8040688" y="2073275"/>
            <a:ext cx="269875" cy="220663"/>
          </a:xfrm>
          <a:prstGeom prst="rect">
            <a:avLst/>
          </a:prstGeom>
          <a:solidFill>
            <a:srgbClr val="FFFF00"/>
          </a:solidFill>
          <a:ln w="0">
            <a:solidFill>
              <a:srgbClr val="000000"/>
            </a:solidFill>
            <a:miter lim="800000"/>
            <a:headEnd/>
            <a:tailEnd/>
          </a:ln>
        </p:spPr>
        <p:txBody>
          <a:bodyPr/>
          <a:lstStyle/>
          <a:p>
            <a:endParaRPr lang="ru-RU"/>
          </a:p>
        </p:txBody>
      </p:sp>
      <p:sp>
        <p:nvSpPr>
          <p:cNvPr id="26081" name="Rectangle 688"/>
          <p:cNvSpPr>
            <a:spLocks noChangeArrowheads="1"/>
          </p:cNvSpPr>
          <p:nvPr/>
        </p:nvSpPr>
        <p:spPr bwMode="auto">
          <a:xfrm>
            <a:off x="8083550" y="2125663"/>
            <a:ext cx="93663" cy="168275"/>
          </a:xfrm>
          <a:prstGeom prst="rect">
            <a:avLst/>
          </a:prstGeom>
          <a:solidFill>
            <a:srgbClr val="800000"/>
          </a:solidFill>
          <a:ln w="0">
            <a:solidFill>
              <a:srgbClr val="000040"/>
            </a:solidFill>
            <a:miter lim="800000"/>
            <a:headEnd/>
            <a:tailEnd/>
          </a:ln>
        </p:spPr>
        <p:txBody>
          <a:bodyPr/>
          <a:lstStyle/>
          <a:p>
            <a:endParaRPr lang="ru-RU"/>
          </a:p>
        </p:txBody>
      </p:sp>
      <p:sp>
        <p:nvSpPr>
          <p:cNvPr id="26082" name="Rectangle 689"/>
          <p:cNvSpPr>
            <a:spLocks noChangeArrowheads="1"/>
          </p:cNvSpPr>
          <p:nvPr/>
        </p:nvSpPr>
        <p:spPr bwMode="auto">
          <a:xfrm>
            <a:off x="8218488" y="2122488"/>
            <a:ext cx="65087" cy="79375"/>
          </a:xfrm>
          <a:prstGeom prst="rect">
            <a:avLst/>
          </a:prstGeom>
          <a:solidFill>
            <a:srgbClr val="80FFFF"/>
          </a:solidFill>
          <a:ln w="0">
            <a:solidFill>
              <a:srgbClr val="000040"/>
            </a:solidFill>
            <a:miter lim="800000"/>
            <a:headEnd/>
            <a:tailEnd/>
          </a:ln>
        </p:spPr>
        <p:txBody>
          <a:bodyPr/>
          <a:lstStyle/>
          <a:p>
            <a:endParaRPr lang="ru-RU"/>
          </a:p>
        </p:txBody>
      </p:sp>
      <p:sp>
        <p:nvSpPr>
          <p:cNvPr id="26083" name="Freeform 690"/>
          <p:cNvSpPr>
            <a:spLocks/>
          </p:cNvSpPr>
          <p:nvPr/>
        </p:nvSpPr>
        <p:spPr bwMode="auto">
          <a:xfrm>
            <a:off x="8153400" y="2203450"/>
            <a:ext cx="11113" cy="15875"/>
          </a:xfrm>
          <a:custGeom>
            <a:avLst/>
            <a:gdLst>
              <a:gd name="T0" fmla="*/ 11113 w 23"/>
              <a:gd name="T1" fmla="*/ 6879 h 30"/>
              <a:gd name="T2" fmla="*/ 11113 w 23"/>
              <a:gd name="T3" fmla="*/ 5821 h 30"/>
              <a:gd name="T4" fmla="*/ 10147 w 23"/>
              <a:gd name="T5" fmla="*/ 4763 h 30"/>
              <a:gd name="T6" fmla="*/ 10147 w 23"/>
              <a:gd name="T7" fmla="*/ 3704 h 30"/>
              <a:gd name="T8" fmla="*/ 9180 w 23"/>
              <a:gd name="T9" fmla="*/ 2117 h 30"/>
              <a:gd name="T10" fmla="*/ 8697 w 23"/>
              <a:gd name="T11" fmla="*/ 1058 h 30"/>
              <a:gd name="T12" fmla="*/ 8214 w 23"/>
              <a:gd name="T13" fmla="*/ 529 h 30"/>
              <a:gd name="T14" fmla="*/ 7248 w 23"/>
              <a:gd name="T15" fmla="*/ 0 h 30"/>
              <a:gd name="T16" fmla="*/ 5798 w 23"/>
              <a:gd name="T17" fmla="*/ 0 h 30"/>
              <a:gd name="T18" fmla="*/ 4832 w 23"/>
              <a:gd name="T19" fmla="*/ 0 h 30"/>
              <a:gd name="T20" fmla="*/ 4349 w 23"/>
              <a:gd name="T21" fmla="*/ 0 h 30"/>
              <a:gd name="T22" fmla="*/ 3382 w 23"/>
              <a:gd name="T23" fmla="*/ 529 h 30"/>
              <a:gd name="T24" fmla="*/ 2416 w 23"/>
              <a:gd name="T25" fmla="*/ 1058 h 30"/>
              <a:gd name="T26" fmla="*/ 1933 w 23"/>
              <a:gd name="T27" fmla="*/ 2117 h 30"/>
              <a:gd name="T28" fmla="*/ 483 w 23"/>
              <a:gd name="T29" fmla="*/ 3704 h 30"/>
              <a:gd name="T30" fmla="*/ 483 w 23"/>
              <a:gd name="T31" fmla="*/ 4763 h 30"/>
              <a:gd name="T32" fmla="*/ 0 w 23"/>
              <a:gd name="T33" fmla="*/ 5821 h 30"/>
              <a:gd name="T34" fmla="*/ 0 w 23"/>
              <a:gd name="T35" fmla="*/ 6879 h 30"/>
              <a:gd name="T36" fmla="*/ 0 w 23"/>
              <a:gd name="T37" fmla="*/ 8996 h 30"/>
              <a:gd name="T38" fmla="*/ 0 w 23"/>
              <a:gd name="T39" fmla="*/ 10054 h 30"/>
              <a:gd name="T40" fmla="*/ 483 w 23"/>
              <a:gd name="T41" fmla="*/ 11642 h 30"/>
              <a:gd name="T42" fmla="*/ 483 w 23"/>
              <a:gd name="T43" fmla="*/ 12700 h 30"/>
              <a:gd name="T44" fmla="*/ 1933 w 23"/>
              <a:gd name="T45" fmla="*/ 13229 h 30"/>
              <a:gd name="T46" fmla="*/ 2416 w 23"/>
              <a:gd name="T47" fmla="*/ 14817 h 30"/>
              <a:gd name="T48" fmla="*/ 3382 w 23"/>
              <a:gd name="T49" fmla="*/ 15346 h 30"/>
              <a:gd name="T50" fmla="*/ 4349 w 23"/>
              <a:gd name="T51" fmla="*/ 15875 h 30"/>
              <a:gd name="T52" fmla="*/ 4832 w 23"/>
              <a:gd name="T53" fmla="*/ 15875 h 30"/>
              <a:gd name="T54" fmla="*/ 5798 w 23"/>
              <a:gd name="T55" fmla="*/ 15875 h 30"/>
              <a:gd name="T56" fmla="*/ 7248 w 23"/>
              <a:gd name="T57" fmla="*/ 15875 h 30"/>
              <a:gd name="T58" fmla="*/ 8214 w 23"/>
              <a:gd name="T59" fmla="*/ 15346 h 30"/>
              <a:gd name="T60" fmla="*/ 8697 w 23"/>
              <a:gd name="T61" fmla="*/ 14817 h 30"/>
              <a:gd name="T62" fmla="*/ 9180 w 23"/>
              <a:gd name="T63" fmla="*/ 13229 h 30"/>
              <a:gd name="T64" fmla="*/ 10147 w 23"/>
              <a:gd name="T65" fmla="*/ 12700 h 30"/>
              <a:gd name="T66" fmla="*/ 10147 w 23"/>
              <a:gd name="T67" fmla="*/ 11642 h 30"/>
              <a:gd name="T68" fmla="*/ 11113 w 23"/>
              <a:gd name="T69" fmla="*/ 10054 h 30"/>
              <a:gd name="T70" fmla="*/ 11113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4"/>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4" y="25"/>
                </a:lnTo>
                <a:lnTo>
                  <a:pt x="4" y="26"/>
                </a:lnTo>
                <a:lnTo>
                  <a:pt x="5" y="28"/>
                </a:lnTo>
                <a:lnTo>
                  <a:pt x="6" y="29"/>
                </a:lnTo>
                <a:lnTo>
                  <a:pt x="7" y="29"/>
                </a:lnTo>
                <a:lnTo>
                  <a:pt x="8" y="30"/>
                </a:lnTo>
                <a:lnTo>
                  <a:pt x="9" y="30"/>
                </a:lnTo>
                <a:lnTo>
                  <a:pt x="10" y="30"/>
                </a:lnTo>
                <a:lnTo>
                  <a:pt x="11" y="30"/>
                </a:lnTo>
                <a:lnTo>
                  <a:pt x="12" y="30"/>
                </a:lnTo>
                <a:lnTo>
                  <a:pt x="13" y="30"/>
                </a:lnTo>
                <a:lnTo>
                  <a:pt x="15" y="30"/>
                </a:lnTo>
                <a:lnTo>
                  <a:pt x="16" y="30"/>
                </a:lnTo>
                <a:lnTo>
                  <a:pt x="17" y="29"/>
                </a:lnTo>
                <a:lnTo>
                  <a:pt x="18"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6084" name="Line 691"/>
          <p:cNvSpPr>
            <a:spLocks noChangeShapeType="1"/>
          </p:cNvSpPr>
          <p:nvPr/>
        </p:nvSpPr>
        <p:spPr bwMode="auto">
          <a:xfrm>
            <a:off x="8250238" y="2122488"/>
            <a:ext cx="1587" cy="79375"/>
          </a:xfrm>
          <a:prstGeom prst="line">
            <a:avLst/>
          </a:prstGeom>
          <a:noFill/>
          <a:ln w="6350">
            <a:solidFill>
              <a:srgbClr val="000040"/>
            </a:solidFill>
            <a:round/>
            <a:headEnd/>
            <a:tailEnd/>
          </a:ln>
        </p:spPr>
        <p:txBody>
          <a:bodyPr/>
          <a:lstStyle/>
          <a:p>
            <a:endParaRPr lang="en-US"/>
          </a:p>
        </p:txBody>
      </p:sp>
      <p:sp>
        <p:nvSpPr>
          <p:cNvPr id="26085" name="Line 692"/>
          <p:cNvSpPr>
            <a:spLocks noChangeShapeType="1"/>
          </p:cNvSpPr>
          <p:nvPr/>
        </p:nvSpPr>
        <p:spPr bwMode="auto">
          <a:xfrm>
            <a:off x="8218488" y="2160588"/>
            <a:ext cx="63500" cy="1587"/>
          </a:xfrm>
          <a:prstGeom prst="line">
            <a:avLst/>
          </a:prstGeom>
          <a:noFill/>
          <a:ln w="6350">
            <a:solidFill>
              <a:srgbClr val="000040"/>
            </a:solidFill>
            <a:round/>
            <a:headEnd/>
            <a:tailEnd/>
          </a:ln>
        </p:spPr>
        <p:txBody>
          <a:bodyPr/>
          <a:lstStyle/>
          <a:p>
            <a:endParaRPr lang="en-US"/>
          </a:p>
        </p:txBody>
      </p:sp>
      <p:sp>
        <p:nvSpPr>
          <p:cNvPr id="26086" name="Freeform 693"/>
          <p:cNvSpPr>
            <a:spLocks/>
          </p:cNvSpPr>
          <p:nvPr/>
        </p:nvSpPr>
        <p:spPr bwMode="auto">
          <a:xfrm>
            <a:off x="7543800" y="2828925"/>
            <a:ext cx="325438" cy="339725"/>
          </a:xfrm>
          <a:custGeom>
            <a:avLst/>
            <a:gdLst>
              <a:gd name="T0" fmla="*/ 29633 w 615"/>
              <a:gd name="T1" fmla="*/ 103027 h 643"/>
              <a:gd name="T2" fmla="*/ 0 w 615"/>
              <a:gd name="T3" fmla="*/ 103027 h 643"/>
              <a:gd name="T4" fmla="*/ 162984 w 615"/>
              <a:gd name="T5" fmla="*/ 0 h 643"/>
              <a:gd name="T6" fmla="*/ 325438 w 615"/>
              <a:gd name="T7" fmla="*/ 103027 h 643"/>
              <a:gd name="T8" fmla="*/ 310621 w 615"/>
              <a:gd name="T9" fmla="*/ 103027 h 643"/>
              <a:gd name="T10" fmla="*/ 295805 w 615"/>
              <a:gd name="T11" fmla="*/ 103027 h 643"/>
              <a:gd name="T12" fmla="*/ 295805 w 615"/>
              <a:gd name="T13" fmla="*/ 324931 h 643"/>
              <a:gd name="T14" fmla="*/ 29633 w 615"/>
              <a:gd name="T15" fmla="*/ 324931 h 643"/>
              <a:gd name="T16" fmla="*/ 29633 w 615"/>
              <a:gd name="T17" fmla="*/ 103027 h 643"/>
              <a:gd name="T18" fmla="*/ 295805 w 615"/>
              <a:gd name="T19" fmla="*/ 103027 h 643"/>
              <a:gd name="T20" fmla="*/ 310621 w 615"/>
              <a:gd name="T21" fmla="*/ 103027 h 643"/>
              <a:gd name="T22" fmla="*/ 310621 w 615"/>
              <a:gd name="T23" fmla="*/ 339725 h 643"/>
              <a:gd name="T24" fmla="*/ 29633 w 615"/>
              <a:gd name="T25" fmla="*/ 339725 h 643"/>
              <a:gd name="T26" fmla="*/ 29633 w 615"/>
              <a:gd name="T27" fmla="*/ 324931 h 643"/>
              <a:gd name="T28" fmla="*/ 29633 w 615"/>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p>
            <a:endParaRPr lang="ru-RU"/>
          </a:p>
        </p:txBody>
      </p:sp>
      <p:sp>
        <p:nvSpPr>
          <p:cNvPr id="26087" name="Rectangle 694"/>
          <p:cNvSpPr>
            <a:spLocks noChangeArrowheads="1"/>
          </p:cNvSpPr>
          <p:nvPr/>
        </p:nvSpPr>
        <p:spPr bwMode="auto">
          <a:xfrm>
            <a:off x="7573963" y="2932113"/>
            <a:ext cx="268287" cy="222250"/>
          </a:xfrm>
          <a:prstGeom prst="rect">
            <a:avLst/>
          </a:prstGeom>
          <a:solidFill>
            <a:srgbClr val="FFFF00"/>
          </a:solidFill>
          <a:ln w="0">
            <a:solidFill>
              <a:srgbClr val="000000"/>
            </a:solidFill>
            <a:miter lim="800000"/>
            <a:headEnd/>
            <a:tailEnd/>
          </a:ln>
        </p:spPr>
        <p:txBody>
          <a:bodyPr/>
          <a:lstStyle/>
          <a:p>
            <a:endParaRPr lang="ru-RU"/>
          </a:p>
        </p:txBody>
      </p:sp>
      <p:sp>
        <p:nvSpPr>
          <p:cNvPr id="26088" name="Rectangle 695"/>
          <p:cNvSpPr>
            <a:spLocks noChangeArrowheads="1"/>
          </p:cNvSpPr>
          <p:nvPr/>
        </p:nvSpPr>
        <p:spPr bwMode="auto">
          <a:xfrm>
            <a:off x="7616825" y="2984500"/>
            <a:ext cx="93663" cy="168275"/>
          </a:xfrm>
          <a:prstGeom prst="rect">
            <a:avLst/>
          </a:prstGeom>
          <a:solidFill>
            <a:srgbClr val="800000"/>
          </a:solidFill>
          <a:ln w="0">
            <a:solidFill>
              <a:srgbClr val="000040"/>
            </a:solidFill>
            <a:miter lim="800000"/>
            <a:headEnd/>
            <a:tailEnd/>
          </a:ln>
        </p:spPr>
        <p:txBody>
          <a:bodyPr/>
          <a:lstStyle/>
          <a:p>
            <a:endParaRPr lang="ru-RU"/>
          </a:p>
        </p:txBody>
      </p:sp>
      <p:sp>
        <p:nvSpPr>
          <p:cNvPr id="26089" name="Rectangle 696"/>
          <p:cNvSpPr>
            <a:spLocks noChangeArrowheads="1"/>
          </p:cNvSpPr>
          <p:nvPr/>
        </p:nvSpPr>
        <p:spPr bwMode="auto">
          <a:xfrm>
            <a:off x="7751763" y="2981325"/>
            <a:ext cx="65087" cy="79375"/>
          </a:xfrm>
          <a:prstGeom prst="rect">
            <a:avLst/>
          </a:prstGeom>
          <a:solidFill>
            <a:srgbClr val="80FFFF"/>
          </a:solidFill>
          <a:ln w="0">
            <a:solidFill>
              <a:srgbClr val="000040"/>
            </a:solidFill>
            <a:miter lim="800000"/>
            <a:headEnd/>
            <a:tailEnd/>
          </a:ln>
        </p:spPr>
        <p:txBody>
          <a:bodyPr/>
          <a:lstStyle/>
          <a:p>
            <a:endParaRPr lang="ru-RU"/>
          </a:p>
        </p:txBody>
      </p:sp>
      <p:sp>
        <p:nvSpPr>
          <p:cNvPr id="26090" name="Freeform 697"/>
          <p:cNvSpPr>
            <a:spLocks/>
          </p:cNvSpPr>
          <p:nvPr/>
        </p:nvSpPr>
        <p:spPr bwMode="auto">
          <a:xfrm>
            <a:off x="7685088" y="3062288"/>
            <a:ext cx="12700" cy="15875"/>
          </a:xfrm>
          <a:custGeom>
            <a:avLst/>
            <a:gdLst>
              <a:gd name="T0" fmla="*/ 12700 w 23"/>
              <a:gd name="T1" fmla="*/ 6879 h 30"/>
              <a:gd name="T2" fmla="*/ 12700 w 23"/>
              <a:gd name="T3" fmla="*/ 5821 h 30"/>
              <a:gd name="T4" fmla="*/ 11596 w 23"/>
              <a:gd name="T5" fmla="*/ 4763 h 30"/>
              <a:gd name="T6" fmla="*/ 11596 w 23"/>
              <a:gd name="T7" fmla="*/ 3704 h 30"/>
              <a:gd name="T8" fmla="*/ 10491 w 23"/>
              <a:gd name="T9" fmla="*/ 2646 h 30"/>
              <a:gd name="T10" fmla="*/ 9939 w 23"/>
              <a:gd name="T11" fmla="*/ 1058 h 30"/>
              <a:gd name="T12" fmla="*/ 9387 w 23"/>
              <a:gd name="T13" fmla="*/ 529 h 30"/>
              <a:gd name="T14" fmla="*/ 7730 w 23"/>
              <a:gd name="T15" fmla="*/ 0 h 30"/>
              <a:gd name="T16" fmla="*/ 6626 w 23"/>
              <a:gd name="T17" fmla="*/ 0 h 30"/>
              <a:gd name="T18" fmla="*/ 5522 w 23"/>
              <a:gd name="T19" fmla="*/ 0 h 30"/>
              <a:gd name="T20" fmla="*/ 4970 w 23"/>
              <a:gd name="T21" fmla="*/ 0 h 30"/>
              <a:gd name="T22" fmla="*/ 3865 w 23"/>
              <a:gd name="T23" fmla="*/ 529 h 30"/>
              <a:gd name="T24" fmla="*/ 2761 w 23"/>
              <a:gd name="T25" fmla="*/ 1058 h 30"/>
              <a:gd name="T26" fmla="*/ 1657 w 23"/>
              <a:gd name="T27" fmla="*/ 2646 h 30"/>
              <a:gd name="T28" fmla="*/ 552 w 23"/>
              <a:gd name="T29" fmla="*/ 3704 h 30"/>
              <a:gd name="T30" fmla="*/ 552 w 23"/>
              <a:gd name="T31" fmla="*/ 4763 h 30"/>
              <a:gd name="T32" fmla="*/ 0 w 23"/>
              <a:gd name="T33" fmla="*/ 5821 h 30"/>
              <a:gd name="T34" fmla="*/ 0 w 23"/>
              <a:gd name="T35" fmla="*/ 6879 h 30"/>
              <a:gd name="T36" fmla="*/ 0 w 23"/>
              <a:gd name="T37" fmla="*/ 8996 h 30"/>
              <a:gd name="T38" fmla="*/ 0 w 23"/>
              <a:gd name="T39" fmla="*/ 10054 h 30"/>
              <a:gd name="T40" fmla="*/ 552 w 23"/>
              <a:gd name="T41" fmla="*/ 11642 h 30"/>
              <a:gd name="T42" fmla="*/ 552 w 23"/>
              <a:gd name="T43" fmla="*/ 12700 h 30"/>
              <a:gd name="T44" fmla="*/ 1657 w 23"/>
              <a:gd name="T45" fmla="*/ 13229 h 30"/>
              <a:gd name="T46" fmla="*/ 2761 w 23"/>
              <a:gd name="T47" fmla="*/ 14817 h 30"/>
              <a:gd name="T48" fmla="*/ 3865 w 23"/>
              <a:gd name="T49" fmla="*/ 15346 h 30"/>
              <a:gd name="T50" fmla="*/ 4970 w 23"/>
              <a:gd name="T51" fmla="*/ 15875 h 30"/>
              <a:gd name="T52" fmla="*/ 5522 w 23"/>
              <a:gd name="T53" fmla="*/ 15875 h 30"/>
              <a:gd name="T54" fmla="*/ 6626 w 23"/>
              <a:gd name="T55" fmla="*/ 15875 h 30"/>
              <a:gd name="T56" fmla="*/ 7730 w 23"/>
              <a:gd name="T57" fmla="*/ 15875 h 30"/>
              <a:gd name="T58" fmla="*/ 9387 w 23"/>
              <a:gd name="T59" fmla="*/ 15346 h 30"/>
              <a:gd name="T60" fmla="*/ 9939 w 23"/>
              <a:gd name="T61" fmla="*/ 14817 h 30"/>
              <a:gd name="T62" fmla="*/ 10491 w 23"/>
              <a:gd name="T63" fmla="*/ 13229 h 30"/>
              <a:gd name="T64" fmla="*/ 11596 w 23"/>
              <a:gd name="T65" fmla="*/ 12700 h 30"/>
              <a:gd name="T66" fmla="*/ 11596 w 23"/>
              <a:gd name="T67" fmla="*/ 11642 h 30"/>
              <a:gd name="T68" fmla="*/ 12700 w 23"/>
              <a:gd name="T69" fmla="*/ 10054 h 30"/>
              <a:gd name="T70" fmla="*/ 12700 w 23"/>
              <a:gd name="T71" fmla="*/ 899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5"/>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3" y="3"/>
                </a:lnTo>
                <a:lnTo>
                  <a:pt x="3"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7"/>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7"/>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p>
            <a:endParaRPr lang="ru-RU"/>
          </a:p>
        </p:txBody>
      </p:sp>
      <p:sp>
        <p:nvSpPr>
          <p:cNvPr id="26091" name="Line 698"/>
          <p:cNvSpPr>
            <a:spLocks noChangeShapeType="1"/>
          </p:cNvSpPr>
          <p:nvPr/>
        </p:nvSpPr>
        <p:spPr bwMode="auto">
          <a:xfrm>
            <a:off x="7783513" y="2981325"/>
            <a:ext cx="1587" cy="79375"/>
          </a:xfrm>
          <a:prstGeom prst="line">
            <a:avLst/>
          </a:prstGeom>
          <a:noFill/>
          <a:ln w="6350">
            <a:solidFill>
              <a:srgbClr val="000040"/>
            </a:solidFill>
            <a:round/>
            <a:headEnd/>
            <a:tailEnd/>
          </a:ln>
        </p:spPr>
        <p:txBody>
          <a:bodyPr/>
          <a:lstStyle/>
          <a:p>
            <a:endParaRPr lang="en-US"/>
          </a:p>
        </p:txBody>
      </p:sp>
      <p:sp>
        <p:nvSpPr>
          <p:cNvPr id="26092" name="Line 699"/>
          <p:cNvSpPr>
            <a:spLocks noChangeShapeType="1"/>
          </p:cNvSpPr>
          <p:nvPr/>
        </p:nvSpPr>
        <p:spPr bwMode="auto">
          <a:xfrm>
            <a:off x="7751763" y="3019425"/>
            <a:ext cx="63500" cy="1588"/>
          </a:xfrm>
          <a:prstGeom prst="line">
            <a:avLst/>
          </a:prstGeom>
          <a:noFill/>
          <a:ln w="6350">
            <a:solidFill>
              <a:srgbClr val="000040"/>
            </a:solidFill>
            <a:round/>
            <a:headEnd/>
            <a:tailEnd/>
          </a:ln>
        </p:spPr>
        <p:txBody>
          <a:bodyPr/>
          <a:lstStyle/>
          <a:p>
            <a:endParaRPr lang="en-US"/>
          </a:p>
        </p:txBody>
      </p:sp>
      <p:sp>
        <p:nvSpPr>
          <p:cNvPr id="26093" name="Freeform 700"/>
          <p:cNvSpPr>
            <a:spLocks/>
          </p:cNvSpPr>
          <p:nvPr/>
        </p:nvSpPr>
        <p:spPr bwMode="auto">
          <a:xfrm>
            <a:off x="5446713" y="1516063"/>
            <a:ext cx="323850" cy="339725"/>
          </a:xfrm>
          <a:custGeom>
            <a:avLst/>
            <a:gdLst>
              <a:gd name="T0" fmla="*/ 29537 w 614"/>
              <a:gd name="T1" fmla="*/ 103027 h 643"/>
              <a:gd name="T2" fmla="*/ 0 w 614"/>
              <a:gd name="T3" fmla="*/ 103027 h 643"/>
              <a:gd name="T4" fmla="*/ 161925 w 614"/>
              <a:gd name="T5" fmla="*/ 0 h 643"/>
              <a:gd name="T6" fmla="*/ 323850 w 614"/>
              <a:gd name="T7" fmla="*/ 103027 h 643"/>
              <a:gd name="T8" fmla="*/ 309609 w 614"/>
              <a:gd name="T9" fmla="*/ 103027 h 643"/>
              <a:gd name="T10" fmla="*/ 294313 w 614"/>
              <a:gd name="T11" fmla="*/ 103027 h 643"/>
              <a:gd name="T12" fmla="*/ 294313 w 614"/>
              <a:gd name="T13" fmla="*/ 324403 h 643"/>
              <a:gd name="T14" fmla="*/ 29537 w 614"/>
              <a:gd name="T15" fmla="*/ 324403 h 643"/>
              <a:gd name="T16" fmla="*/ 29537 w 614"/>
              <a:gd name="T17" fmla="*/ 103027 h 643"/>
              <a:gd name="T18" fmla="*/ 294313 w 614"/>
              <a:gd name="T19" fmla="*/ 103027 h 643"/>
              <a:gd name="T20" fmla="*/ 309609 w 614"/>
              <a:gd name="T21" fmla="*/ 103027 h 643"/>
              <a:gd name="T22" fmla="*/ 309609 w 614"/>
              <a:gd name="T23" fmla="*/ 339725 h 643"/>
              <a:gd name="T24" fmla="*/ 29537 w 614"/>
              <a:gd name="T25" fmla="*/ 339725 h 643"/>
              <a:gd name="T26" fmla="*/ 29537 w 614"/>
              <a:gd name="T27" fmla="*/ 324403 h 643"/>
              <a:gd name="T28" fmla="*/ 29537 w 614"/>
              <a:gd name="T29" fmla="*/ 103027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p>
            <a:endParaRPr lang="ru-RU"/>
          </a:p>
        </p:txBody>
      </p:sp>
      <p:sp>
        <p:nvSpPr>
          <p:cNvPr id="26094" name="Rectangle 701"/>
          <p:cNvSpPr>
            <a:spLocks noChangeArrowheads="1"/>
          </p:cNvSpPr>
          <p:nvPr/>
        </p:nvSpPr>
        <p:spPr bwMode="auto">
          <a:xfrm>
            <a:off x="5476875" y="1619250"/>
            <a:ext cx="268288" cy="220663"/>
          </a:xfrm>
          <a:prstGeom prst="rect">
            <a:avLst/>
          </a:prstGeom>
          <a:solidFill>
            <a:srgbClr val="FFFF00"/>
          </a:solidFill>
          <a:ln w="0">
            <a:solidFill>
              <a:srgbClr val="000000"/>
            </a:solidFill>
            <a:miter lim="800000"/>
            <a:headEnd/>
            <a:tailEnd/>
          </a:ln>
        </p:spPr>
        <p:txBody>
          <a:bodyPr/>
          <a:lstStyle/>
          <a:p>
            <a:endParaRPr lang="ru-RU"/>
          </a:p>
        </p:txBody>
      </p:sp>
      <p:sp>
        <p:nvSpPr>
          <p:cNvPr id="26095" name="Rectangle 702"/>
          <p:cNvSpPr>
            <a:spLocks noChangeArrowheads="1"/>
          </p:cNvSpPr>
          <p:nvPr/>
        </p:nvSpPr>
        <p:spPr bwMode="auto">
          <a:xfrm>
            <a:off x="5519738" y="1671638"/>
            <a:ext cx="93662" cy="166687"/>
          </a:xfrm>
          <a:prstGeom prst="rect">
            <a:avLst/>
          </a:prstGeom>
          <a:solidFill>
            <a:srgbClr val="800000"/>
          </a:solidFill>
          <a:ln w="0">
            <a:solidFill>
              <a:srgbClr val="000040"/>
            </a:solidFill>
            <a:miter lim="800000"/>
            <a:headEnd/>
            <a:tailEnd/>
          </a:ln>
        </p:spPr>
        <p:txBody>
          <a:bodyPr/>
          <a:lstStyle/>
          <a:p>
            <a:endParaRPr lang="ru-RU"/>
          </a:p>
        </p:txBody>
      </p:sp>
      <p:sp>
        <p:nvSpPr>
          <p:cNvPr id="26096" name="Rectangle 703"/>
          <p:cNvSpPr>
            <a:spLocks noChangeArrowheads="1"/>
          </p:cNvSpPr>
          <p:nvPr/>
        </p:nvSpPr>
        <p:spPr bwMode="auto">
          <a:xfrm>
            <a:off x="5654675" y="1666875"/>
            <a:ext cx="63500" cy="80963"/>
          </a:xfrm>
          <a:prstGeom prst="rect">
            <a:avLst/>
          </a:prstGeom>
          <a:solidFill>
            <a:srgbClr val="80FFFF"/>
          </a:solidFill>
          <a:ln w="0">
            <a:solidFill>
              <a:srgbClr val="000040"/>
            </a:solidFill>
            <a:miter lim="800000"/>
            <a:headEnd/>
            <a:tailEnd/>
          </a:ln>
        </p:spPr>
        <p:txBody>
          <a:bodyPr/>
          <a:lstStyle/>
          <a:p>
            <a:endParaRPr lang="ru-RU"/>
          </a:p>
        </p:txBody>
      </p:sp>
      <p:sp>
        <p:nvSpPr>
          <p:cNvPr id="26097" name="Freeform 704"/>
          <p:cNvSpPr>
            <a:spLocks/>
          </p:cNvSpPr>
          <p:nvPr/>
        </p:nvSpPr>
        <p:spPr bwMode="auto">
          <a:xfrm>
            <a:off x="5588000" y="1749425"/>
            <a:ext cx="12700" cy="14288"/>
          </a:xfrm>
          <a:custGeom>
            <a:avLst/>
            <a:gdLst>
              <a:gd name="T0" fmla="*/ 12700 w 23"/>
              <a:gd name="T1" fmla="*/ 6405 h 29"/>
              <a:gd name="T2" fmla="*/ 12700 w 23"/>
              <a:gd name="T3" fmla="*/ 5420 h 29"/>
              <a:gd name="T4" fmla="*/ 11596 w 23"/>
              <a:gd name="T5" fmla="*/ 4434 h 29"/>
              <a:gd name="T6" fmla="*/ 11596 w 23"/>
              <a:gd name="T7" fmla="*/ 2956 h 29"/>
              <a:gd name="T8" fmla="*/ 10491 w 23"/>
              <a:gd name="T9" fmla="*/ 1971 h 29"/>
              <a:gd name="T10" fmla="*/ 9939 w 23"/>
              <a:gd name="T11" fmla="*/ 985 h 29"/>
              <a:gd name="T12" fmla="*/ 9387 w 23"/>
              <a:gd name="T13" fmla="*/ 493 h 29"/>
              <a:gd name="T14" fmla="*/ 8283 w 23"/>
              <a:gd name="T15" fmla="*/ 0 h 29"/>
              <a:gd name="T16" fmla="*/ 7178 w 23"/>
              <a:gd name="T17" fmla="*/ 0 h 29"/>
              <a:gd name="T18" fmla="*/ 5522 w 23"/>
              <a:gd name="T19" fmla="*/ 0 h 29"/>
              <a:gd name="T20" fmla="*/ 4970 w 23"/>
              <a:gd name="T21" fmla="*/ 0 h 29"/>
              <a:gd name="T22" fmla="*/ 3865 w 23"/>
              <a:gd name="T23" fmla="*/ 493 h 29"/>
              <a:gd name="T24" fmla="*/ 2761 w 23"/>
              <a:gd name="T25" fmla="*/ 985 h 29"/>
              <a:gd name="T26" fmla="*/ 2209 w 23"/>
              <a:gd name="T27" fmla="*/ 1971 h 29"/>
              <a:gd name="T28" fmla="*/ 1104 w 23"/>
              <a:gd name="T29" fmla="*/ 2956 h 29"/>
              <a:gd name="T30" fmla="*/ 1104 w 23"/>
              <a:gd name="T31" fmla="*/ 4434 h 29"/>
              <a:gd name="T32" fmla="*/ 0 w 23"/>
              <a:gd name="T33" fmla="*/ 5420 h 29"/>
              <a:gd name="T34" fmla="*/ 0 w 23"/>
              <a:gd name="T35" fmla="*/ 6405 h 29"/>
              <a:gd name="T36" fmla="*/ 0 w 23"/>
              <a:gd name="T37" fmla="*/ 7883 h 29"/>
              <a:gd name="T38" fmla="*/ 0 w 23"/>
              <a:gd name="T39" fmla="*/ 8868 h 29"/>
              <a:gd name="T40" fmla="*/ 1104 w 23"/>
              <a:gd name="T41" fmla="*/ 10839 h 29"/>
              <a:gd name="T42" fmla="*/ 1104 w 23"/>
              <a:gd name="T43" fmla="*/ 11825 h 29"/>
              <a:gd name="T44" fmla="*/ 2209 w 23"/>
              <a:gd name="T45" fmla="*/ 12317 h 29"/>
              <a:gd name="T46" fmla="*/ 2761 w 23"/>
              <a:gd name="T47" fmla="*/ 13303 h 29"/>
              <a:gd name="T48" fmla="*/ 3865 w 23"/>
              <a:gd name="T49" fmla="*/ 13795 h 29"/>
              <a:gd name="T50" fmla="*/ 4970 w 23"/>
              <a:gd name="T51" fmla="*/ 14288 h 29"/>
              <a:gd name="T52" fmla="*/ 5522 w 23"/>
              <a:gd name="T53" fmla="*/ 14288 h 29"/>
              <a:gd name="T54" fmla="*/ 7178 w 23"/>
              <a:gd name="T55" fmla="*/ 14288 h 29"/>
              <a:gd name="T56" fmla="*/ 8283 w 23"/>
              <a:gd name="T57" fmla="*/ 14288 h 29"/>
              <a:gd name="T58" fmla="*/ 9387 w 23"/>
              <a:gd name="T59" fmla="*/ 13795 h 29"/>
              <a:gd name="T60" fmla="*/ 9939 w 23"/>
              <a:gd name="T61" fmla="*/ 13303 h 29"/>
              <a:gd name="T62" fmla="*/ 10491 w 23"/>
              <a:gd name="T63" fmla="*/ 12317 h 29"/>
              <a:gd name="T64" fmla="*/ 11596 w 23"/>
              <a:gd name="T65" fmla="*/ 11825 h 29"/>
              <a:gd name="T66" fmla="*/ 11596 w 23"/>
              <a:gd name="T67" fmla="*/ 10839 h 29"/>
              <a:gd name="T68" fmla="*/ 12700 w 23"/>
              <a:gd name="T69" fmla="*/ 8868 h 29"/>
              <a:gd name="T70" fmla="*/ 12700 w 23"/>
              <a:gd name="T71" fmla="*/ 7883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7"/>
                </a:lnTo>
                <a:lnTo>
                  <a:pt x="21" y="6"/>
                </a:lnTo>
                <a:lnTo>
                  <a:pt x="20" y="5"/>
                </a:lnTo>
                <a:lnTo>
                  <a:pt x="19" y="4"/>
                </a:lnTo>
                <a:lnTo>
                  <a:pt x="19" y="3"/>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3"/>
                </a:lnTo>
                <a:lnTo>
                  <a:pt x="4" y="4"/>
                </a:lnTo>
                <a:lnTo>
                  <a:pt x="3" y="5"/>
                </a:lnTo>
                <a:lnTo>
                  <a:pt x="2" y="6"/>
                </a:lnTo>
                <a:lnTo>
                  <a:pt x="2" y="7"/>
                </a:lnTo>
                <a:lnTo>
                  <a:pt x="2" y="9"/>
                </a:lnTo>
                <a:lnTo>
                  <a:pt x="0" y="10"/>
                </a:lnTo>
                <a:lnTo>
                  <a:pt x="0" y="11"/>
                </a:lnTo>
                <a:lnTo>
                  <a:pt x="0" y="12"/>
                </a:lnTo>
                <a:lnTo>
                  <a:pt x="0" y="13"/>
                </a:lnTo>
                <a:lnTo>
                  <a:pt x="0" y="14"/>
                </a:lnTo>
                <a:lnTo>
                  <a:pt x="0" y="16"/>
                </a:lnTo>
                <a:lnTo>
                  <a:pt x="0" y="17"/>
                </a:lnTo>
                <a:lnTo>
                  <a:pt x="0" y="18"/>
                </a:lnTo>
                <a:lnTo>
                  <a:pt x="0" y="20"/>
                </a:lnTo>
                <a:lnTo>
                  <a:pt x="2" y="22"/>
                </a:lnTo>
                <a:lnTo>
                  <a:pt x="2" y="23"/>
                </a:lnTo>
                <a:lnTo>
                  <a:pt x="2" y="24"/>
                </a:lnTo>
                <a:lnTo>
                  <a:pt x="3" y="24"/>
                </a:lnTo>
                <a:lnTo>
                  <a:pt x="4" y="25"/>
                </a:lnTo>
                <a:lnTo>
                  <a:pt x="4" y="26"/>
                </a:lnTo>
                <a:lnTo>
                  <a:pt x="5" y="27"/>
                </a:lnTo>
                <a:lnTo>
                  <a:pt x="6" y="28"/>
                </a:lnTo>
                <a:lnTo>
                  <a:pt x="7" y="28"/>
                </a:lnTo>
                <a:lnTo>
                  <a:pt x="8" y="29"/>
                </a:lnTo>
                <a:lnTo>
                  <a:pt x="9" y="29"/>
                </a:lnTo>
                <a:lnTo>
                  <a:pt x="10" y="29"/>
                </a:lnTo>
                <a:lnTo>
                  <a:pt x="11" y="29"/>
                </a:lnTo>
                <a:lnTo>
                  <a:pt x="13" y="29"/>
                </a:lnTo>
                <a:lnTo>
                  <a:pt x="14" y="29"/>
                </a:lnTo>
                <a:lnTo>
                  <a:pt x="15" y="29"/>
                </a:lnTo>
                <a:lnTo>
                  <a:pt x="16" y="29"/>
                </a:lnTo>
                <a:lnTo>
                  <a:pt x="17" y="28"/>
                </a:lnTo>
                <a:lnTo>
                  <a:pt x="18" y="27"/>
                </a:lnTo>
                <a:lnTo>
                  <a:pt x="19" y="26"/>
                </a:lnTo>
                <a:lnTo>
                  <a:pt x="19" y="25"/>
                </a:lnTo>
                <a:lnTo>
                  <a:pt x="20" y="24"/>
                </a:lnTo>
                <a:lnTo>
                  <a:pt x="21" y="24"/>
                </a:lnTo>
                <a:lnTo>
                  <a:pt x="21" y="23"/>
                </a:lnTo>
                <a:lnTo>
                  <a:pt x="21" y="22"/>
                </a:lnTo>
                <a:lnTo>
                  <a:pt x="22" y="20"/>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098" name="Line 705"/>
          <p:cNvSpPr>
            <a:spLocks noChangeShapeType="1"/>
          </p:cNvSpPr>
          <p:nvPr/>
        </p:nvSpPr>
        <p:spPr bwMode="auto">
          <a:xfrm>
            <a:off x="5686425" y="1668463"/>
            <a:ext cx="1588" cy="79375"/>
          </a:xfrm>
          <a:prstGeom prst="line">
            <a:avLst/>
          </a:prstGeom>
          <a:noFill/>
          <a:ln w="6350">
            <a:solidFill>
              <a:srgbClr val="000040"/>
            </a:solidFill>
            <a:round/>
            <a:headEnd/>
            <a:tailEnd/>
          </a:ln>
        </p:spPr>
        <p:txBody>
          <a:bodyPr/>
          <a:lstStyle/>
          <a:p>
            <a:endParaRPr lang="en-US"/>
          </a:p>
        </p:txBody>
      </p:sp>
      <p:sp>
        <p:nvSpPr>
          <p:cNvPr id="26099" name="Line 706"/>
          <p:cNvSpPr>
            <a:spLocks noChangeShapeType="1"/>
          </p:cNvSpPr>
          <p:nvPr/>
        </p:nvSpPr>
        <p:spPr bwMode="auto">
          <a:xfrm>
            <a:off x="5654675" y="1706563"/>
            <a:ext cx="61913" cy="1587"/>
          </a:xfrm>
          <a:prstGeom prst="line">
            <a:avLst/>
          </a:prstGeom>
          <a:noFill/>
          <a:ln w="6350">
            <a:solidFill>
              <a:srgbClr val="000040"/>
            </a:solidFill>
            <a:round/>
            <a:headEnd/>
            <a:tailEnd/>
          </a:ln>
        </p:spPr>
        <p:txBody>
          <a:bodyPr/>
          <a:lstStyle/>
          <a:p>
            <a:endParaRPr lang="en-US"/>
          </a:p>
        </p:txBody>
      </p:sp>
      <p:sp>
        <p:nvSpPr>
          <p:cNvPr id="26100" name="Rectangle 707"/>
          <p:cNvSpPr>
            <a:spLocks noChangeArrowheads="1"/>
          </p:cNvSpPr>
          <p:nvPr/>
        </p:nvSpPr>
        <p:spPr bwMode="auto">
          <a:xfrm>
            <a:off x="1536700" y="2376488"/>
            <a:ext cx="63500" cy="79375"/>
          </a:xfrm>
          <a:prstGeom prst="rect">
            <a:avLst/>
          </a:prstGeom>
          <a:solidFill>
            <a:srgbClr val="80FFFF"/>
          </a:solidFill>
          <a:ln w="0">
            <a:solidFill>
              <a:srgbClr val="000040"/>
            </a:solidFill>
            <a:miter lim="800000"/>
            <a:headEnd/>
            <a:tailEnd/>
          </a:ln>
        </p:spPr>
        <p:txBody>
          <a:bodyPr/>
          <a:lstStyle/>
          <a:p>
            <a:endParaRPr lang="ru-RU"/>
          </a:p>
        </p:txBody>
      </p:sp>
      <p:sp>
        <p:nvSpPr>
          <p:cNvPr id="26101" name="Freeform 708"/>
          <p:cNvSpPr>
            <a:spLocks/>
          </p:cNvSpPr>
          <p:nvPr/>
        </p:nvSpPr>
        <p:spPr bwMode="auto">
          <a:xfrm>
            <a:off x="1470025" y="2457450"/>
            <a:ext cx="12700" cy="15875"/>
          </a:xfrm>
          <a:custGeom>
            <a:avLst/>
            <a:gdLst>
              <a:gd name="T0" fmla="*/ 12700 w 23"/>
              <a:gd name="T1" fmla="*/ 7116 h 29"/>
              <a:gd name="T2" fmla="*/ 12700 w 23"/>
              <a:gd name="T3" fmla="*/ 6022 h 29"/>
              <a:gd name="T4" fmla="*/ 11596 w 23"/>
              <a:gd name="T5" fmla="*/ 4379 h 29"/>
              <a:gd name="T6" fmla="*/ 11596 w 23"/>
              <a:gd name="T7" fmla="*/ 3284 h 29"/>
              <a:gd name="T8" fmla="*/ 9939 w 23"/>
              <a:gd name="T9" fmla="*/ 2190 h 29"/>
              <a:gd name="T10" fmla="*/ 9387 w 23"/>
              <a:gd name="T11" fmla="*/ 1095 h 29"/>
              <a:gd name="T12" fmla="*/ 8835 w 23"/>
              <a:gd name="T13" fmla="*/ 547 h 29"/>
              <a:gd name="T14" fmla="*/ 7730 w 23"/>
              <a:gd name="T15" fmla="*/ 0 h 29"/>
              <a:gd name="T16" fmla="*/ 6626 w 23"/>
              <a:gd name="T17" fmla="*/ 0 h 29"/>
              <a:gd name="T18" fmla="*/ 5522 w 23"/>
              <a:gd name="T19" fmla="*/ 0 h 29"/>
              <a:gd name="T20" fmla="*/ 4970 w 23"/>
              <a:gd name="T21" fmla="*/ 0 h 29"/>
              <a:gd name="T22" fmla="*/ 3313 w 23"/>
              <a:gd name="T23" fmla="*/ 547 h 29"/>
              <a:gd name="T24" fmla="*/ 2209 w 23"/>
              <a:gd name="T25" fmla="*/ 1095 h 29"/>
              <a:gd name="T26" fmla="*/ 1657 w 23"/>
              <a:gd name="T27" fmla="*/ 2190 h 29"/>
              <a:gd name="T28" fmla="*/ 552 w 23"/>
              <a:gd name="T29" fmla="*/ 3284 h 29"/>
              <a:gd name="T30" fmla="*/ 552 w 23"/>
              <a:gd name="T31" fmla="*/ 4379 h 29"/>
              <a:gd name="T32" fmla="*/ 0 w 23"/>
              <a:gd name="T33" fmla="*/ 6022 h 29"/>
              <a:gd name="T34" fmla="*/ 0 w 23"/>
              <a:gd name="T35" fmla="*/ 7116 h 29"/>
              <a:gd name="T36" fmla="*/ 0 w 23"/>
              <a:gd name="T37" fmla="*/ 8759 h 29"/>
              <a:gd name="T38" fmla="*/ 0 w 23"/>
              <a:gd name="T39" fmla="*/ 9853 h 29"/>
              <a:gd name="T40" fmla="*/ 552 w 23"/>
              <a:gd name="T41" fmla="*/ 12043 h 29"/>
              <a:gd name="T42" fmla="*/ 552 w 23"/>
              <a:gd name="T43" fmla="*/ 13138 h 29"/>
              <a:gd name="T44" fmla="*/ 1657 w 23"/>
              <a:gd name="T45" fmla="*/ 13685 h 29"/>
              <a:gd name="T46" fmla="*/ 2209 w 23"/>
              <a:gd name="T47" fmla="*/ 14780 h 29"/>
              <a:gd name="T48" fmla="*/ 3313 w 23"/>
              <a:gd name="T49" fmla="*/ 15328 h 29"/>
              <a:gd name="T50" fmla="*/ 4970 w 23"/>
              <a:gd name="T51" fmla="*/ 15875 h 29"/>
              <a:gd name="T52" fmla="*/ 5522 w 23"/>
              <a:gd name="T53" fmla="*/ 15875 h 29"/>
              <a:gd name="T54" fmla="*/ 6626 w 23"/>
              <a:gd name="T55" fmla="*/ 15875 h 29"/>
              <a:gd name="T56" fmla="*/ 7730 w 23"/>
              <a:gd name="T57" fmla="*/ 15875 h 29"/>
              <a:gd name="T58" fmla="*/ 8835 w 23"/>
              <a:gd name="T59" fmla="*/ 15328 h 29"/>
              <a:gd name="T60" fmla="*/ 9387 w 23"/>
              <a:gd name="T61" fmla="*/ 14780 h 29"/>
              <a:gd name="T62" fmla="*/ 9939 w 23"/>
              <a:gd name="T63" fmla="*/ 13685 h 29"/>
              <a:gd name="T64" fmla="*/ 11596 w 23"/>
              <a:gd name="T65" fmla="*/ 13138 h 29"/>
              <a:gd name="T66" fmla="*/ 11596 w 23"/>
              <a:gd name="T67" fmla="*/ 12043 h 29"/>
              <a:gd name="T68" fmla="*/ 12700 w 23"/>
              <a:gd name="T69" fmla="*/ 9853 h 29"/>
              <a:gd name="T70" fmla="*/ 12700 w 23"/>
              <a:gd name="T71" fmla="*/ 8759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8"/>
                </a:lnTo>
                <a:lnTo>
                  <a:pt x="21" y="7"/>
                </a:lnTo>
                <a:lnTo>
                  <a:pt x="21" y="6"/>
                </a:lnTo>
                <a:lnTo>
                  <a:pt x="20" y="5"/>
                </a:lnTo>
                <a:lnTo>
                  <a:pt x="18" y="4"/>
                </a:lnTo>
                <a:lnTo>
                  <a:pt x="18" y="3"/>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3"/>
                </a:lnTo>
                <a:lnTo>
                  <a:pt x="3" y="4"/>
                </a:lnTo>
                <a:lnTo>
                  <a:pt x="2" y="5"/>
                </a:lnTo>
                <a:lnTo>
                  <a:pt x="1" y="6"/>
                </a:lnTo>
                <a:lnTo>
                  <a:pt x="1" y="7"/>
                </a:lnTo>
                <a:lnTo>
                  <a:pt x="1" y="8"/>
                </a:lnTo>
                <a:lnTo>
                  <a:pt x="0" y="10"/>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5" y="28"/>
                </a:lnTo>
                <a:lnTo>
                  <a:pt x="6" y="28"/>
                </a:lnTo>
                <a:lnTo>
                  <a:pt x="8" y="29"/>
                </a:lnTo>
                <a:lnTo>
                  <a:pt x="9" y="29"/>
                </a:lnTo>
                <a:lnTo>
                  <a:pt x="10" y="29"/>
                </a:lnTo>
                <a:lnTo>
                  <a:pt x="11" y="29"/>
                </a:lnTo>
                <a:lnTo>
                  <a:pt x="12" y="29"/>
                </a:lnTo>
                <a:lnTo>
                  <a:pt x="13" y="29"/>
                </a:lnTo>
                <a:lnTo>
                  <a:pt x="14" y="29"/>
                </a:lnTo>
                <a:lnTo>
                  <a:pt x="15" y="29"/>
                </a:lnTo>
                <a:lnTo>
                  <a:pt x="16" y="28"/>
                </a:lnTo>
                <a:lnTo>
                  <a:pt x="17" y="27"/>
                </a:lnTo>
                <a:lnTo>
                  <a:pt x="18" y="26"/>
                </a:lnTo>
                <a:lnTo>
                  <a:pt x="18"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p>
            <a:endParaRPr lang="ru-RU"/>
          </a:p>
        </p:txBody>
      </p:sp>
      <p:sp>
        <p:nvSpPr>
          <p:cNvPr id="26102" name="Line 709"/>
          <p:cNvSpPr>
            <a:spLocks noChangeShapeType="1"/>
          </p:cNvSpPr>
          <p:nvPr/>
        </p:nvSpPr>
        <p:spPr bwMode="auto">
          <a:xfrm>
            <a:off x="1566863" y="2376488"/>
            <a:ext cx="1587" cy="79375"/>
          </a:xfrm>
          <a:prstGeom prst="line">
            <a:avLst/>
          </a:prstGeom>
          <a:noFill/>
          <a:ln w="6350">
            <a:solidFill>
              <a:srgbClr val="000040"/>
            </a:solidFill>
            <a:round/>
            <a:headEnd/>
            <a:tailEnd/>
          </a:ln>
        </p:spPr>
        <p:txBody>
          <a:bodyPr/>
          <a:lstStyle/>
          <a:p>
            <a:endParaRPr lang="en-US"/>
          </a:p>
        </p:txBody>
      </p:sp>
      <p:sp>
        <p:nvSpPr>
          <p:cNvPr id="26103" name="Line 710"/>
          <p:cNvSpPr>
            <a:spLocks noChangeShapeType="1"/>
          </p:cNvSpPr>
          <p:nvPr/>
        </p:nvSpPr>
        <p:spPr bwMode="auto">
          <a:xfrm>
            <a:off x="1536700" y="2414588"/>
            <a:ext cx="61913" cy="1587"/>
          </a:xfrm>
          <a:prstGeom prst="line">
            <a:avLst/>
          </a:prstGeom>
          <a:noFill/>
          <a:ln w="6350">
            <a:solidFill>
              <a:srgbClr val="000040"/>
            </a:solidFill>
            <a:round/>
            <a:headEnd/>
            <a:tailEnd/>
          </a:ln>
        </p:spPr>
        <p:txBody>
          <a:bodyPr/>
          <a:lstStyle/>
          <a:p>
            <a:endParaRPr lang="en-US"/>
          </a:p>
        </p:txBody>
      </p:sp>
      <p:sp>
        <p:nvSpPr>
          <p:cNvPr id="26104" name="Rectangle 711"/>
          <p:cNvSpPr>
            <a:spLocks noChangeArrowheads="1"/>
          </p:cNvSpPr>
          <p:nvPr/>
        </p:nvSpPr>
        <p:spPr bwMode="auto">
          <a:xfrm>
            <a:off x="914400" y="2514600"/>
            <a:ext cx="1231900" cy="236538"/>
          </a:xfrm>
          <a:prstGeom prst="rect">
            <a:avLst/>
          </a:prstGeom>
          <a:solidFill>
            <a:srgbClr val="FFFFFF"/>
          </a:solidFill>
          <a:ln w="9525">
            <a:noFill/>
            <a:miter lim="800000"/>
            <a:headEnd/>
            <a:tailEnd/>
          </a:ln>
        </p:spPr>
        <p:txBody>
          <a:bodyPr/>
          <a:lstStyle/>
          <a:p>
            <a:endParaRPr lang="ru-RU"/>
          </a:p>
        </p:txBody>
      </p:sp>
      <p:sp>
        <p:nvSpPr>
          <p:cNvPr id="26105" name="Rectangle 712"/>
          <p:cNvSpPr>
            <a:spLocks noChangeArrowheads="1"/>
          </p:cNvSpPr>
          <p:nvPr/>
        </p:nvSpPr>
        <p:spPr bwMode="auto">
          <a:xfrm>
            <a:off x="0" y="5791200"/>
            <a:ext cx="1155700" cy="360363"/>
          </a:xfrm>
          <a:prstGeom prst="rect">
            <a:avLst/>
          </a:prstGeom>
          <a:noFill/>
          <a:ln w="9525">
            <a:solidFill>
              <a:schemeClr val="tx1"/>
            </a:solidFill>
            <a:miter lim="800000"/>
            <a:headEnd/>
            <a:tailEnd/>
          </a:ln>
        </p:spPr>
        <p:txBody>
          <a:bodyPr wrap="none">
            <a:spAutoFit/>
          </a:bodyPr>
          <a:lstStyle/>
          <a:p>
            <a:pPr algn="l" rtl="0" eaLnBrk="0" hangingPunct="0"/>
            <a:r>
              <a:rPr lang="en-GB" sz="1700" b="1">
                <a:solidFill>
                  <a:srgbClr val="000080"/>
                </a:solidFill>
              </a:rPr>
              <a:t>Section 4</a:t>
            </a:r>
          </a:p>
        </p:txBody>
      </p:sp>
      <p:sp>
        <p:nvSpPr>
          <p:cNvPr id="26106" name="Rectangle 713"/>
          <p:cNvSpPr>
            <a:spLocks noChangeArrowheads="1"/>
          </p:cNvSpPr>
          <p:nvPr/>
        </p:nvSpPr>
        <p:spPr bwMode="auto">
          <a:xfrm>
            <a:off x="7696200" y="5257800"/>
            <a:ext cx="1155700" cy="360363"/>
          </a:xfrm>
          <a:prstGeom prst="rect">
            <a:avLst/>
          </a:prstGeom>
          <a:noFill/>
          <a:ln w="9525">
            <a:solidFill>
              <a:srgbClr val="FF0000"/>
            </a:solidFill>
            <a:miter lim="800000"/>
            <a:headEnd/>
            <a:tailEnd/>
          </a:ln>
        </p:spPr>
        <p:txBody>
          <a:bodyPr wrap="none">
            <a:spAutoFit/>
          </a:bodyPr>
          <a:lstStyle/>
          <a:p>
            <a:pPr algn="l" rtl="0" eaLnBrk="0" hangingPunct="0"/>
            <a:r>
              <a:rPr lang="en-GB" sz="1700" b="1">
                <a:solidFill>
                  <a:srgbClr val="000080"/>
                </a:solidFill>
              </a:rPr>
              <a:t>Section 5</a:t>
            </a:r>
          </a:p>
        </p:txBody>
      </p:sp>
      <p:sp>
        <p:nvSpPr>
          <p:cNvPr id="26107" name="Rectangle 714"/>
          <p:cNvSpPr>
            <a:spLocks noChangeArrowheads="1"/>
          </p:cNvSpPr>
          <p:nvPr/>
        </p:nvSpPr>
        <p:spPr bwMode="auto">
          <a:xfrm>
            <a:off x="7988300" y="3733800"/>
            <a:ext cx="1155700" cy="360363"/>
          </a:xfrm>
          <a:prstGeom prst="rect">
            <a:avLst/>
          </a:prstGeom>
          <a:noFill/>
          <a:ln w="9525">
            <a:solidFill>
              <a:schemeClr val="tx1"/>
            </a:solidFill>
            <a:miter lim="800000"/>
            <a:headEnd/>
            <a:tailEnd/>
          </a:ln>
        </p:spPr>
        <p:txBody>
          <a:bodyPr wrap="none">
            <a:spAutoFit/>
          </a:bodyPr>
          <a:lstStyle/>
          <a:p>
            <a:pPr algn="l" rtl="0" eaLnBrk="0" hangingPunct="0"/>
            <a:r>
              <a:rPr lang="en-GB" sz="1700" b="1">
                <a:solidFill>
                  <a:srgbClr val="000080"/>
                </a:solidFill>
              </a:rPr>
              <a:t>Section 3</a:t>
            </a:r>
          </a:p>
        </p:txBody>
      </p:sp>
      <p:sp>
        <p:nvSpPr>
          <p:cNvPr id="26108" name="Rectangle 715"/>
          <p:cNvSpPr>
            <a:spLocks noChangeArrowheads="1"/>
          </p:cNvSpPr>
          <p:nvPr/>
        </p:nvSpPr>
        <p:spPr bwMode="auto">
          <a:xfrm>
            <a:off x="4267200" y="1066800"/>
            <a:ext cx="1155700" cy="360363"/>
          </a:xfrm>
          <a:prstGeom prst="rect">
            <a:avLst/>
          </a:prstGeom>
          <a:noFill/>
          <a:ln w="9525">
            <a:solidFill>
              <a:schemeClr val="tx1"/>
            </a:solidFill>
            <a:miter lim="800000"/>
            <a:headEnd/>
            <a:tailEnd/>
          </a:ln>
        </p:spPr>
        <p:txBody>
          <a:bodyPr wrap="none">
            <a:spAutoFit/>
          </a:bodyPr>
          <a:lstStyle/>
          <a:p>
            <a:pPr algn="l" rtl="0" eaLnBrk="0" hangingPunct="0"/>
            <a:r>
              <a:rPr lang="en-GB" sz="1700" b="1">
                <a:solidFill>
                  <a:srgbClr val="000080"/>
                </a:solidFill>
              </a:rPr>
              <a:t>Section 2</a:t>
            </a:r>
          </a:p>
        </p:txBody>
      </p:sp>
      <p:sp>
        <p:nvSpPr>
          <p:cNvPr id="26109" name="Rectangle 716"/>
          <p:cNvSpPr>
            <a:spLocks noChangeArrowheads="1"/>
          </p:cNvSpPr>
          <p:nvPr/>
        </p:nvSpPr>
        <p:spPr bwMode="auto">
          <a:xfrm>
            <a:off x="609600" y="1066800"/>
            <a:ext cx="1155700" cy="360363"/>
          </a:xfrm>
          <a:prstGeom prst="rect">
            <a:avLst/>
          </a:prstGeom>
          <a:noFill/>
          <a:ln w="9525">
            <a:solidFill>
              <a:srgbClr val="FF0000"/>
            </a:solidFill>
            <a:miter lim="800000"/>
            <a:headEnd/>
            <a:tailEnd/>
          </a:ln>
        </p:spPr>
        <p:txBody>
          <a:bodyPr wrap="none">
            <a:spAutoFit/>
          </a:bodyPr>
          <a:lstStyle/>
          <a:p>
            <a:pPr algn="l" rtl="0" eaLnBrk="0" hangingPunct="0"/>
            <a:r>
              <a:rPr lang="en-GB" sz="1700" b="1">
                <a:solidFill>
                  <a:srgbClr val="000080"/>
                </a:solidFill>
              </a:rPr>
              <a:t>Section 1</a:t>
            </a:r>
          </a:p>
        </p:txBody>
      </p:sp>
      <p:grpSp>
        <p:nvGrpSpPr>
          <p:cNvPr id="4" name="Group 717"/>
          <p:cNvGrpSpPr>
            <a:grpSpLocks/>
          </p:cNvGrpSpPr>
          <p:nvPr/>
        </p:nvGrpSpPr>
        <p:grpSpPr bwMode="auto">
          <a:xfrm>
            <a:off x="914400" y="2590800"/>
            <a:ext cx="325438" cy="339725"/>
            <a:chOff x="263" y="1719"/>
            <a:chExt cx="205" cy="214"/>
          </a:xfrm>
        </p:grpSpPr>
        <p:sp>
          <p:nvSpPr>
            <p:cNvPr id="26186" name="Freeform 718"/>
            <p:cNvSpPr>
              <a:spLocks/>
            </p:cNvSpPr>
            <p:nvPr/>
          </p:nvSpPr>
          <p:spPr bwMode="auto">
            <a:xfrm>
              <a:off x="263" y="1719"/>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5 h 643"/>
                <a:gd name="T14" fmla="*/ 19 w 614"/>
                <a:gd name="T15" fmla="*/ 205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5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p>
              <a:endParaRPr lang="ru-RU"/>
            </a:p>
          </p:txBody>
        </p:sp>
        <p:sp>
          <p:nvSpPr>
            <p:cNvPr id="26187" name="Rectangle 719"/>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p>
              <a:endParaRPr lang="ru-RU"/>
            </a:p>
          </p:txBody>
        </p:sp>
        <p:sp>
          <p:nvSpPr>
            <p:cNvPr id="26188" name="Rectangle 720"/>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p>
              <a:endParaRPr lang="ru-RU"/>
            </a:p>
          </p:txBody>
        </p:sp>
        <p:sp>
          <p:nvSpPr>
            <p:cNvPr id="26189" name="Rectangle 721"/>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p>
              <a:endParaRPr lang="ru-RU"/>
            </a:p>
          </p:txBody>
        </p:sp>
        <p:sp>
          <p:nvSpPr>
            <p:cNvPr id="26190" name="Freeform 722"/>
            <p:cNvSpPr>
              <a:spLocks/>
            </p:cNvSpPr>
            <p:nvPr/>
          </p:nvSpPr>
          <p:spPr bwMode="auto">
            <a:xfrm>
              <a:off x="353" y="1866"/>
              <a:ext cx="8" cy="10"/>
            </a:xfrm>
            <a:custGeom>
              <a:avLst/>
              <a:gdLst>
                <a:gd name="T0" fmla="*/ 8 w 23"/>
                <a:gd name="T1" fmla="*/ 5 h 30"/>
                <a:gd name="T2" fmla="*/ 8 w 23"/>
                <a:gd name="T3" fmla="*/ 4 h 30"/>
                <a:gd name="T4" fmla="*/ 7 w 23"/>
                <a:gd name="T5" fmla="*/ 3 h 30"/>
                <a:gd name="T6" fmla="*/ 7 w 23"/>
                <a:gd name="T7" fmla="*/ 2 h 30"/>
                <a:gd name="T8" fmla="*/ 6 w 23"/>
                <a:gd name="T9" fmla="*/ 2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2 h 30"/>
                <a:gd name="T28" fmla="*/ 0 w 23"/>
                <a:gd name="T29" fmla="*/ 2 h 30"/>
                <a:gd name="T30" fmla="*/ 0 w 23"/>
                <a:gd name="T31" fmla="*/ 3 h 30"/>
                <a:gd name="T32" fmla="*/ 0 w 23"/>
                <a:gd name="T33" fmla="*/ 4 h 30"/>
                <a:gd name="T34" fmla="*/ 0 w 23"/>
                <a:gd name="T35" fmla="*/ 5 h 30"/>
                <a:gd name="T36" fmla="*/ 0 w 23"/>
                <a:gd name="T37" fmla="*/ 6 h 30"/>
                <a:gd name="T38" fmla="*/ 0 w 23"/>
                <a:gd name="T39" fmla="*/ 6 h 30"/>
                <a:gd name="T40" fmla="*/ 0 w 23"/>
                <a:gd name="T41" fmla="*/ 7 h 30"/>
                <a:gd name="T42" fmla="*/ 0 w 23"/>
                <a:gd name="T43" fmla="*/ 8 h 30"/>
                <a:gd name="T44" fmla="*/ 1 w 23"/>
                <a:gd name="T45" fmla="*/ 9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6 w 23"/>
                <a:gd name="T63" fmla="*/ 9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p>
              <a:endParaRPr lang="ru-RU"/>
            </a:p>
          </p:txBody>
        </p:sp>
        <p:sp>
          <p:nvSpPr>
            <p:cNvPr id="26191" name="Line 723"/>
            <p:cNvSpPr>
              <a:spLocks noChangeShapeType="1"/>
            </p:cNvSpPr>
            <p:nvPr/>
          </p:nvSpPr>
          <p:spPr bwMode="auto">
            <a:xfrm>
              <a:off x="414" y="1815"/>
              <a:ext cx="1" cy="50"/>
            </a:xfrm>
            <a:prstGeom prst="line">
              <a:avLst/>
            </a:prstGeom>
            <a:noFill/>
            <a:ln w="6350">
              <a:solidFill>
                <a:srgbClr val="000040"/>
              </a:solidFill>
              <a:round/>
              <a:headEnd/>
              <a:tailEnd/>
            </a:ln>
          </p:spPr>
          <p:txBody>
            <a:bodyPr/>
            <a:lstStyle/>
            <a:p>
              <a:endParaRPr lang="en-US"/>
            </a:p>
          </p:txBody>
        </p:sp>
        <p:sp>
          <p:nvSpPr>
            <p:cNvPr id="26192" name="Line 724"/>
            <p:cNvSpPr>
              <a:spLocks noChangeShapeType="1"/>
            </p:cNvSpPr>
            <p:nvPr/>
          </p:nvSpPr>
          <p:spPr bwMode="auto">
            <a:xfrm>
              <a:off x="395" y="1839"/>
              <a:ext cx="39" cy="1"/>
            </a:xfrm>
            <a:prstGeom prst="line">
              <a:avLst/>
            </a:prstGeom>
            <a:noFill/>
            <a:ln w="6350">
              <a:solidFill>
                <a:srgbClr val="000040"/>
              </a:solidFill>
              <a:round/>
              <a:headEnd/>
              <a:tailEnd/>
            </a:ln>
          </p:spPr>
          <p:txBody>
            <a:bodyPr/>
            <a:lstStyle/>
            <a:p>
              <a:endParaRPr lang="en-US"/>
            </a:p>
          </p:txBody>
        </p:sp>
      </p:grpSp>
      <p:grpSp>
        <p:nvGrpSpPr>
          <p:cNvPr id="5" name="Group 725"/>
          <p:cNvGrpSpPr>
            <a:grpSpLocks/>
          </p:cNvGrpSpPr>
          <p:nvPr/>
        </p:nvGrpSpPr>
        <p:grpSpPr bwMode="auto">
          <a:xfrm>
            <a:off x="1371600" y="2743200"/>
            <a:ext cx="325438" cy="339725"/>
            <a:chOff x="263" y="1719"/>
            <a:chExt cx="205" cy="214"/>
          </a:xfrm>
        </p:grpSpPr>
        <p:sp>
          <p:nvSpPr>
            <p:cNvPr id="26179" name="Freeform 726"/>
            <p:cNvSpPr>
              <a:spLocks/>
            </p:cNvSpPr>
            <p:nvPr/>
          </p:nvSpPr>
          <p:spPr bwMode="auto">
            <a:xfrm>
              <a:off x="263" y="1719"/>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5 h 643"/>
                <a:gd name="T14" fmla="*/ 19 w 614"/>
                <a:gd name="T15" fmla="*/ 205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5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p>
              <a:endParaRPr lang="ru-RU"/>
            </a:p>
          </p:txBody>
        </p:sp>
        <p:sp>
          <p:nvSpPr>
            <p:cNvPr id="26180" name="Rectangle 727"/>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p>
              <a:endParaRPr lang="ru-RU"/>
            </a:p>
          </p:txBody>
        </p:sp>
        <p:sp>
          <p:nvSpPr>
            <p:cNvPr id="26181" name="Rectangle 728"/>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p>
              <a:endParaRPr lang="ru-RU"/>
            </a:p>
          </p:txBody>
        </p:sp>
        <p:sp>
          <p:nvSpPr>
            <p:cNvPr id="26182" name="Rectangle 729"/>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p>
              <a:endParaRPr lang="ru-RU"/>
            </a:p>
          </p:txBody>
        </p:sp>
        <p:sp>
          <p:nvSpPr>
            <p:cNvPr id="26183" name="Freeform 730"/>
            <p:cNvSpPr>
              <a:spLocks/>
            </p:cNvSpPr>
            <p:nvPr/>
          </p:nvSpPr>
          <p:spPr bwMode="auto">
            <a:xfrm>
              <a:off x="353" y="1866"/>
              <a:ext cx="8" cy="10"/>
            </a:xfrm>
            <a:custGeom>
              <a:avLst/>
              <a:gdLst>
                <a:gd name="T0" fmla="*/ 8 w 23"/>
                <a:gd name="T1" fmla="*/ 5 h 30"/>
                <a:gd name="T2" fmla="*/ 8 w 23"/>
                <a:gd name="T3" fmla="*/ 4 h 30"/>
                <a:gd name="T4" fmla="*/ 7 w 23"/>
                <a:gd name="T5" fmla="*/ 3 h 30"/>
                <a:gd name="T6" fmla="*/ 7 w 23"/>
                <a:gd name="T7" fmla="*/ 2 h 30"/>
                <a:gd name="T8" fmla="*/ 6 w 23"/>
                <a:gd name="T9" fmla="*/ 2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2 h 30"/>
                <a:gd name="T28" fmla="*/ 0 w 23"/>
                <a:gd name="T29" fmla="*/ 2 h 30"/>
                <a:gd name="T30" fmla="*/ 0 w 23"/>
                <a:gd name="T31" fmla="*/ 3 h 30"/>
                <a:gd name="T32" fmla="*/ 0 w 23"/>
                <a:gd name="T33" fmla="*/ 4 h 30"/>
                <a:gd name="T34" fmla="*/ 0 w 23"/>
                <a:gd name="T35" fmla="*/ 5 h 30"/>
                <a:gd name="T36" fmla="*/ 0 w 23"/>
                <a:gd name="T37" fmla="*/ 6 h 30"/>
                <a:gd name="T38" fmla="*/ 0 w 23"/>
                <a:gd name="T39" fmla="*/ 6 h 30"/>
                <a:gd name="T40" fmla="*/ 0 w 23"/>
                <a:gd name="T41" fmla="*/ 7 h 30"/>
                <a:gd name="T42" fmla="*/ 0 w 23"/>
                <a:gd name="T43" fmla="*/ 8 h 30"/>
                <a:gd name="T44" fmla="*/ 1 w 23"/>
                <a:gd name="T45" fmla="*/ 9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6 w 23"/>
                <a:gd name="T63" fmla="*/ 9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p>
              <a:endParaRPr lang="ru-RU"/>
            </a:p>
          </p:txBody>
        </p:sp>
        <p:sp>
          <p:nvSpPr>
            <p:cNvPr id="26184" name="Line 731"/>
            <p:cNvSpPr>
              <a:spLocks noChangeShapeType="1"/>
            </p:cNvSpPr>
            <p:nvPr/>
          </p:nvSpPr>
          <p:spPr bwMode="auto">
            <a:xfrm>
              <a:off x="414" y="1815"/>
              <a:ext cx="1" cy="50"/>
            </a:xfrm>
            <a:prstGeom prst="line">
              <a:avLst/>
            </a:prstGeom>
            <a:noFill/>
            <a:ln w="6350">
              <a:solidFill>
                <a:srgbClr val="000040"/>
              </a:solidFill>
              <a:round/>
              <a:headEnd/>
              <a:tailEnd/>
            </a:ln>
          </p:spPr>
          <p:txBody>
            <a:bodyPr/>
            <a:lstStyle/>
            <a:p>
              <a:endParaRPr lang="en-US"/>
            </a:p>
          </p:txBody>
        </p:sp>
        <p:sp>
          <p:nvSpPr>
            <p:cNvPr id="26185" name="Line 732"/>
            <p:cNvSpPr>
              <a:spLocks noChangeShapeType="1"/>
            </p:cNvSpPr>
            <p:nvPr/>
          </p:nvSpPr>
          <p:spPr bwMode="auto">
            <a:xfrm>
              <a:off x="395" y="1839"/>
              <a:ext cx="39" cy="1"/>
            </a:xfrm>
            <a:prstGeom prst="line">
              <a:avLst/>
            </a:prstGeom>
            <a:noFill/>
            <a:ln w="6350">
              <a:solidFill>
                <a:srgbClr val="000040"/>
              </a:solidFill>
              <a:round/>
              <a:headEnd/>
              <a:tailEnd/>
            </a:ln>
          </p:spPr>
          <p:txBody>
            <a:bodyPr/>
            <a:lstStyle/>
            <a:p>
              <a:endParaRPr lang="en-US"/>
            </a:p>
          </p:txBody>
        </p:sp>
      </p:grpSp>
      <p:grpSp>
        <p:nvGrpSpPr>
          <p:cNvPr id="6" name="Group 733"/>
          <p:cNvGrpSpPr>
            <a:grpSpLocks/>
          </p:cNvGrpSpPr>
          <p:nvPr/>
        </p:nvGrpSpPr>
        <p:grpSpPr bwMode="auto">
          <a:xfrm>
            <a:off x="1371600" y="2209800"/>
            <a:ext cx="325438" cy="339725"/>
            <a:chOff x="263" y="1719"/>
            <a:chExt cx="205" cy="214"/>
          </a:xfrm>
        </p:grpSpPr>
        <p:sp>
          <p:nvSpPr>
            <p:cNvPr id="26172" name="Freeform 734"/>
            <p:cNvSpPr>
              <a:spLocks/>
            </p:cNvSpPr>
            <p:nvPr/>
          </p:nvSpPr>
          <p:spPr bwMode="auto">
            <a:xfrm>
              <a:off x="263" y="1719"/>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5 h 643"/>
                <a:gd name="T14" fmla="*/ 19 w 614"/>
                <a:gd name="T15" fmla="*/ 205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5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p>
              <a:endParaRPr lang="ru-RU"/>
            </a:p>
          </p:txBody>
        </p:sp>
        <p:sp>
          <p:nvSpPr>
            <p:cNvPr id="26173" name="Rectangle 735"/>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p>
              <a:endParaRPr lang="ru-RU"/>
            </a:p>
          </p:txBody>
        </p:sp>
        <p:sp>
          <p:nvSpPr>
            <p:cNvPr id="26174" name="Rectangle 736"/>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p>
              <a:endParaRPr lang="ru-RU"/>
            </a:p>
          </p:txBody>
        </p:sp>
        <p:sp>
          <p:nvSpPr>
            <p:cNvPr id="26175" name="Rectangle 737"/>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p>
              <a:endParaRPr lang="ru-RU"/>
            </a:p>
          </p:txBody>
        </p:sp>
        <p:sp>
          <p:nvSpPr>
            <p:cNvPr id="26176" name="Freeform 738"/>
            <p:cNvSpPr>
              <a:spLocks/>
            </p:cNvSpPr>
            <p:nvPr/>
          </p:nvSpPr>
          <p:spPr bwMode="auto">
            <a:xfrm>
              <a:off x="353" y="1866"/>
              <a:ext cx="8" cy="10"/>
            </a:xfrm>
            <a:custGeom>
              <a:avLst/>
              <a:gdLst>
                <a:gd name="T0" fmla="*/ 8 w 23"/>
                <a:gd name="T1" fmla="*/ 5 h 30"/>
                <a:gd name="T2" fmla="*/ 8 w 23"/>
                <a:gd name="T3" fmla="*/ 4 h 30"/>
                <a:gd name="T4" fmla="*/ 7 w 23"/>
                <a:gd name="T5" fmla="*/ 3 h 30"/>
                <a:gd name="T6" fmla="*/ 7 w 23"/>
                <a:gd name="T7" fmla="*/ 2 h 30"/>
                <a:gd name="T8" fmla="*/ 6 w 23"/>
                <a:gd name="T9" fmla="*/ 2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2 h 30"/>
                <a:gd name="T28" fmla="*/ 0 w 23"/>
                <a:gd name="T29" fmla="*/ 2 h 30"/>
                <a:gd name="T30" fmla="*/ 0 w 23"/>
                <a:gd name="T31" fmla="*/ 3 h 30"/>
                <a:gd name="T32" fmla="*/ 0 w 23"/>
                <a:gd name="T33" fmla="*/ 4 h 30"/>
                <a:gd name="T34" fmla="*/ 0 w 23"/>
                <a:gd name="T35" fmla="*/ 5 h 30"/>
                <a:gd name="T36" fmla="*/ 0 w 23"/>
                <a:gd name="T37" fmla="*/ 6 h 30"/>
                <a:gd name="T38" fmla="*/ 0 w 23"/>
                <a:gd name="T39" fmla="*/ 6 h 30"/>
                <a:gd name="T40" fmla="*/ 0 w 23"/>
                <a:gd name="T41" fmla="*/ 7 h 30"/>
                <a:gd name="T42" fmla="*/ 0 w 23"/>
                <a:gd name="T43" fmla="*/ 8 h 30"/>
                <a:gd name="T44" fmla="*/ 1 w 23"/>
                <a:gd name="T45" fmla="*/ 9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6 w 23"/>
                <a:gd name="T63" fmla="*/ 9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p>
              <a:endParaRPr lang="ru-RU"/>
            </a:p>
          </p:txBody>
        </p:sp>
        <p:sp>
          <p:nvSpPr>
            <p:cNvPr id="26177" name="Line 739"/>
            <p:cNvSpPr>
              <a:spLocks noChangeShapeType="1"/>
            </p:cNvSpPr>
            <p:nvPr/>
          </p:nvSpPr>
          <p:spPr bwMode="auto">
            <a:xfrm>
              <a:off x="414" y="1815"/>
              <a:ext cx="1" cy="50"/>
            </a:xfrm>
            <a:prstGeom prst="line">
              <a:avLst/>
            </a:prstGeom>
            <a:noFill/>
            <a:ln w="6350">
              <a:solidFill>
                <a:srgbClr val="000040"/>
              </a:solidFill>
              <a:round/>
              <a:headEnd/>
              <a:tailEnd/>
            </a:ln>
          </p:spPr>
          <p:txBody>
            <a:bodyPr/>
            <a:lstStyle/>
            <a:p>
              <a:endParaRPr lang="en-US"/>
            </a:p>
          </p:txBody>
        </p:sp>
        <p:sp>
          <p:nvSpPr>
            <p:cNvPr id="26178" name="Line 740"/>
            <p:cNvSpPr>
              <a:spLocks noChangeShapeType="1"/>
            </p:cNvSpPr>
            <p:nvPr/>
          </p:nvSpPr>
          <p:spPr bwMode="auto">
            <a:xfrm>
              <a:off x="395" y="1839"/>
              <a:ext cx="39" cy="1"/>
            </a:xfrm>
            <a:prstGeom prst="line">
              <a:avLst/>
            </a:prstGeom>
            <a:noFill/>
            <a:ln w="6350">
              <a:solidFill>
                <a:srgbClr val="000040"/>
              </a:solidFill>
              <a:round/>
              <a:headEnd/>
              <a:tailEnd/>
            </a:ln>
          </p:spPr>
          <p:txBody>
            <a:bodyPr/>
            <a:lstStyle/>
            <a:p>
              <a:endParaRPr lang="en-US"/>
            </a:p>
          </p:txBody>
        </p:sp>
      </p:grpSp>
      <p:grpSp>
        <p:nvGrpSpPr>
          <p:cNvPr id="7" name="Group 741"/>
          <p:cNvGrpSpPr>
            <a:grpSpLocks/>
          </p:cNvGrpSpPr>
          <p:nvPr/>
        </p:nvGrpSpPr>
        <p:grpSpPr bwMode="auto">
          <a:xfrm>
            <a:off x="1828800" y="2590800"/>
            <a:ext cx="325438" cy="339725"/>
            <a:chOff x="263" y="1719"/>
            <a:chExt cx="205" cy="214"/>
          </a:xfrm>
        </p:grpSpPr>
        <p:sp>
          <p:nvSpPr>
            <p:cNvPr id="26165" name="Freeform 742"/>
            <p:cNvSpPr>
              <a:spLocks/>
            </p:cNvSpPr>
            <p:nvPr/>
          </p:nvSpPr>
          <p:spPr bwMode="auto">
            <a:xfrm>
              <a:off x="263" y="1719"/>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5 h 643"/>
                <a:gd name="T14" fmla="*/ 19 w 614"/>
                <a:gd name="T15" fmla="*/ 205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5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p>
              <a:endParaRPr lang="ru-RU"/>
            </a:p>
          </p:txBody>
        </p:sp>
        <p:sp>
          <p:nvSpPr>
            <p:cNvPr id="26166" name="Rectangle 743"/>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p>
              <a:endParaRPr lang="ru-RU"/>
            </a:p>
          </p:txBody>
        </p:sp>
        <p:sp>
          <p:nvSpPr>
            <p:cNvPr id="26167" name="Rectangle 744"/>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p>
              <a:endParaRPr lang="ru-RU"/>
            </a:p>
          </p:txBody>
        </p:sp>
        <p:sp>
          <p:nvSpPr>
            <p:cNvPr id="26168" name="Rectangle 745"/>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p>
              <a:endParaRPr lang="ru-RU"/>
            </a:p>
          </p:txBody>
        </p:sp>
        <p:sp>
          <p:nvSpPr>
            <p:cNvPr id="26169" name="Freeform 746"/>
            <p:cNvSpPr>
              <a:spLocks/>
            </p:cNvSpPr>
            <p:nvPr/>
          </p:nvSpPr>
          <p:spPr bwMode="auto">
            <a:xfrm>
              <a:off x="353" y="1866"/>
              <a:ext cx="8" cy="10"/>
            </a:xfrm>
            <a:custGeom>
              <a:avLst/>
              <a:gdLst>
                <a:gd name="T0" fmla="*/ 8 w 23"/>
                <a:gd name="T1" fmla="*/ 5 h 30"/>
                <a:gd name="T2" fmla="*/ 8 w 23"/>
                <a:gd name="T3" fmla="*/ 4 h 30"/>
                <a:gd name="T4" fmla="*/ 7 w 23"/>
                <a:gd name="T5" fmla="*/ 3 h 30"/>
                <a:gd name="T6" fmla="*/ 7 w 23"/>
                <a:gd name="T7" fmla="*/ 2 h 30"/>
                <a:gd name="T8" fmla="*/ 6 w 23"/>
                <a:gd name="T9" fmla="*/ 2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2 h 30"/>
                <a:gd name="T28" fmla="*/ 0 w 23"/>
                <a:gd name="T29" fmla="*/ 2 h 30"/>
                <a:gd name="T30" fmla="*/ 0 w 23"/>
                <a:gd name="T31" fmla="*/ 3 h 30"/>
                <a:gd name="T32" fmla="*/ 0 w 23"/>
                <a:gd name="T33" fmla="*/ 4 h 30"/>
                <a:gd name="T34" fmla="*/ 0 w 23"/>
                <a:gd name="T35" fmla="*/ 5 h 30"/>
                <a:gd name="T36" fmla="*/ 0 w 23"/>
                <a:gd name="T37" fmla="*/ 6 h 30"/>
                <a:gd name="T38" fmla="*/ 0 w 23"/>
                <a:gd name="T39" fmla="*/ 6 h 30"/>
                <a:gd name="T40" fmla="*/ 0 w 23"/>
                <a:gd name="T41" fmla="*/ 7 h 30"/>
                <a:gd name="T42" fmla="*/ 0 w 23"/>
                <a:gd name="T43" fmla="*/ 8 h 30"/>
                <a:gd name="T44" fmla="*/ 1 w 23"/>
                <a:gd name="T45" fmla="*/ 9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6 w 23"/>
                <a:gd name="T63" fmla="*/ 9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p>
              <a:endParaRPr lang="ru-RU"/>
            </a:p>
          </p:txBody>
        </p:sp>
        <p:sp>
          <p:nvSpPr>
            <p:cNvPr id="26170" name="Line 747"/>
            <p:cNvSpPr>
              <a:spLocks noChangeShapeType="1"/>
            </p:cNvSpPr>
            <p:nvPr/>
          </p:nvSpPr>
          <p:spPr bwMode="auto">
            <a:xfrm>
              <a:off x="414" y="1815"/>
              <a:ext cx="1" cy="50"/>
            </a:xfrm>
            <a:prstGeom prst="line">
              <a:avLst/>
            </a:prstGeom>
            <a:noFill/>
            <a:ln w="6350">
              <a:solidFill>
                <a:srgbClr val="000040"/>
              </a:solidFill>
              <a:round/>
              <a:headEnd/>
              <a:tailEnd/>
            </a:ln>
          </p:spPr>
          <p:txBody>
            <a:bodyPr/>
            <a:lstStyle/>
            <a:p>
              <a:endParaRPr lang="en-US"/>
            </a:p>
          </p:txBody>
        </p:sp>
        <p:sp>
          <p:nvSpPr>
            <p:cNvPr id="26171" name="Line 748"/>
            <p:cNvSpPr>
              <a:spLocks noChangeShapeType="1"/>
            </p:cNvSpPr>
            <p:nvPr/>
          </p:nvSpPr>
          <p:spPr bwMode="auto">
            <a:xfrm>
              <a:off x="395" y="1839"/>
              <a:ext cx="39" cy="1"/>
            </a:xfrm>
            <a:prstGeom prst="line">
              <a:avLst/>
            </a:prstGeom>
            <a:noFill/>
            <a:ln w="6350">
              <a:solidFill>
                <a:srgbClr val="000040"/>
              </a:solidFill>
              <a:round/>
              <a:headEnd/>
              <a:tailEnd/>
            </a:ln>
          </p:spPr>
          <p:txBody>
            <a:bodyPr/>
            <a:lstStyle/>
            <a:p>
              <a:endParaRPr lang="en-US"/>
            </a:p>
          </p:txBody>
        </p:sp>
      </p:grpSp>
      <p:grpSp>
        <p:nvGrpSpPr>
          <p:cNvPr id="8" name="Group 749"/>
          <p:cNvGrpSpPr>
            <a:grpSpLocks/>
          </p:cNvGrpSpPr>
          <p:nvPr/>
        </p:nvGrpSpPr>
        <p:grpSpPr bwMode="auto">
          <a:xfrm>
            <a:off x="914400" y="1905000"/>
            <a:ext cx="325438" cy="339725"/>
            <a:chOff x="263" y="1719"/>
            <a:chExt cx="205" cy="214"/>
          </a:xfrm>
        </p:grpSpPr>
        <p:sp>
          <p:nvSpPr>
            <p:cNvPr id="26158" name="Freeform 750"/>
            <p:cNvSpPr>
              <a:spLocks/>
            </p:cNvSpPr>
            <p:nvPr/>
          </p:nvSpPr>
          <p:spPr bwMode="auto">
            <a:xfrm>
              <a:off x="263" y="1719"/>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5 h 643"/>
                <a:gd name="T14" fmla="*/ 19 w 614"/>
                <a:gd name="T15" fmla="*/ 205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5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6159" name="Rectangle 751"/>
            <p:cNvSpPr>
              <a:spLocks noChangeArrowheads="1"/>
            </p:cNvSpPr>
            <p:nvPr/>
          </p:nvSpPr>
          <p:spPr bwMode="auto">
            <a:xfrm>
              <a:off x="282" y="1784"/>
              <a:ext cx="170" cy="139"/>
            </a:xfrm>
            <a:prstGeom prst="rect">
              <a:avLst/>
            </a:prstGeom>
            <a:solidFill>
              <a:srgbClr val="FFFF00"/>
            </a:solidFill>
            <a:ln w="0">
              <a:solidFill>
                <a:srgbClr val="000000"/>
              </a:solidFill>
              <a:miter lim="800000"/>
              <a:headEnd/>
              <a:tailEnd/>
            </a:ln>
          </p:spPr>
          <p:txBody>
            <a:bodyPr/>
            <a:lstStyle/>
            <a:p>
              <a:endParaRPr lang="ru-RU"/>
            </a:p>
          </p:txBody>
        </p:sp>
        <p:sp>
          <p:nvSpPr>
            <p:cNvPr id="26160" name="Rectangle 752"/>
            <p:cNvSpPr>
              <a:spLocks noChangeArrowheads="1"/>
            </p:cNvSpPr>
            <p:nvPr/>
          </p:nvSpPr>
          <p:spPr bwMode="auto">
            <a:xfrm>
              <a:off x="309" y="1817"/>
              <a:ext cx="60" cy="105"/>
            </a:xfrm>
            <a:prstGeom prst="rect">
              <a:avLst/>
            </a:prstGeom>
            <a:solidFill>
              <a:srgbClr val="800000"/>
            </a:solidFill>
            <a:ln w="0">
              <a:solidFill>
                <a:srgbClr val="000040"/>
              </a:solidFill>
              <a:miter lim="800000"/>
              <a:headEnd/>
              <a:tailEnd/>
            </a:ln>
          </p:spPr>
          <p:txBody>
            <a:bodyPr/>
            <a:lstStyle/>
            <a:p>
              <a:endParaRPr lang="ru-RU"/>
            </a:p>
          </p:txBody>
        </p:sp>
        <p:sp>
          <p:nvSpPr>
            <p:cNvPr id="26161" name="Rectangle 753"/>
            <p:cNvSpPr>
              <a:spLocks noChangeArrowheads="1"/>
            </p:cNvSpPr>
            <p:nvPr/>
          </p:nvSpPr>
          <p:spPr bwMode="auto">
            <a:xfrm>
              <a:off x="395" y="1815"/>
              <a:ext cx="40" cy="50"/>
            </a:xfrm>
            <a:prstGeom prst="rect">
              <a:avLst/>
            </a:prstGeom>
            <a:solidFill>
              <a:srgbClr val="80FFFF"/>
            </a:solidFill>
            <a:ln w="0">
              <a:solidFill>
                <a:srgbClr val="000040"/>
              </a:solidFill>
              <a:miter lim="800000"/>
              <a:headEnd/>
              <a:tailEnd/>
            </a:ln>
          </p:spPr>
          <p:txBody>
            <a:bodyPr/>
            <a:lstStyle/>
            <a:p>
              <a:endParaRPr lang="ru-RU"/>
            </a:p>
          </p:txBody>
        </p:sp>
        <p:sp>
          <p:nvSpPr>
            <p:cNvPr id="26162" name="Freeform 754"/>
            <p:cNvSpPr>
              <a:spLocks/>
            </p:cNvSpPr>
            <p:nvPr/>
          </p:nvSpPr>
          <p:spPr bwMode="auto">
            <a:xfrm>
              <a:off x="353" y="1866"/>
              <a:ext cx="8" cy="10"/>
            </a:xfrm>
            <a:custGeom>
              <a:avLst/>
              <a:gdLst>
                <a:gd name="T0" fmla="*/ 8 w 23"/>
                <a:gd name="T1" fmla="*/ 5 h 30"/>
                <a:gd name="T2" fmla="*/ 8 w 23"/>
                <a:gd name="T3" fmla="*/ 4 h 30"/>
                <a:gd name="T4" fmla="*/ 7 w 23"/>
                <a:gd name="T5" fmla="*/ 3 h 30"/>
                <a:gd name="T6" fmla="*/ 7 w 23"/>
                <a:gd name="T7" fmla="*/ 2 h 30"/>
                <a:gd name="T8" fmla="*/ 6 w 23"/>
                <a:gd name="T9" fmla="*/ 2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2 h 30"/>
                <a:gd name="T28" fmla="*/ 0 w 23"/>
                <a:gd name="T29" fmla="*/ 2 h 30"/>
                <a:gd name="T30" fmla="*/ 0 w 23"/>
                <a:gd name="T31" fmla="*/ 3 h 30"/>
                <a:gd name="T32" fmla="*/ 0 w 23"/>
                <a:gd name="T33" fmla="*/ 4 h 30"/>
                <a:gd name="T34" fmla="*/ 0 w 23"/>
                <a:gd name="T35" fmla="*/ 5 h 30"/>
                <a:gd name="T36" fmla="*/ 0 w 23"/>
                <a:gd name="T37" fmla="*/ 6 h 30"/>
                <a:gd name="T38" fmla="*/ 0 w 23"/>
                <a:gd name="T39" fmla="*/ 6 h 30"/>
                <a:gd name="T40" fmla="*/ 0 w 23"/>
                <a:gd name="T41" fmla="*/ 7 h 30"/>
                <a:gd name="T42" fmla="*/ 0 w 23"/>
                <a:gd name="T43" fmla="*/ 8 h 30"/>
                <a:gd name="T44" fmla="*/ 1 w 23"/>
                <a:gd name="T45" fmla="*/ 9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6 w 23"/>
                <a:gd name="T63" fmla="*/ 9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6163" name="Line 755"/>
            <p:cNvSpPr>
              <a:spLocks noChangeShapeType="1"/>
            </p:cNvSpPr>
            <p:nvPr/>
          </p:nvSpPr>
          <p:spPr bwMode="auto">
            <a:xfrm>
              <a:off x="414" y="1815"/>
              <a:ext cx="1" cy="50"/>
            </a:xfrm>
            <a:prstGeom prst="line">
              <a:avLst/>
            </a:prstGeom>
            <a:noFill/>
            <a:ln w="6350">
              <a:solidFill>
                <a:srgbClr val="000040"/>
              </a:solidFill>
              <a:round/>
              <a:headEnd/>
              <a:tailEnd/>
            </a:ln>
          </p:spPr>
          <p:txBody>
            <a:bodyPr/>
            <a:lstStyle/>
            <a:p>
              <a:endParaRPr lang="en-US"/>
            </a:p>
          </p:txBody>
        </p:sp>
        <p:sp>
          <p:nvSpPr>
            <p:cNvPr id="26164" name="Line 756"/>
            <p:cNvSpPr>
              <a:spLocks noChangeShapeType="1"/>
            </p:cNvSpPr>
            <p:nvPr/>
          </p:nvSpPr>
          <p:spPr bwMode="auto">
            <a:xfrm>
              <a:off x="395" y="1839"/>
              <a:ext cx="39" cy="1"/>
            </a:xfrm>
            <a:prstGeom prst="line">
              <a:avLst/>
            </a:prstGeom>
            <a:noFill/>
            <a:ln w="6350">
              <a:solidFill>
                <a:srgbClr val="000040"/>
              </a:solidFill>
              <a:round/>
              <a:headEnd/>
              <a:tailEnd/>
            </a:ln>
          </p:spPr>
          <p:txBody>
            <a:bodyPr/>
            <a:lstStyle/>
            <a:p>
              <a:endParaRPr lang="en-US"/>
            </a:p>
          </p:txBody>
        </p:sp>
      </p:grpSp>
      <p:grpSp>
        <p:nvGrpSpPr>
          <p:cNvPr id="9" name="Group 757"/>
          <p:cNvGrpSpPr>
            <a:grpSpLocks/>
          </p:cNvGrpSpPr>
          <p:nvPr/>
        </p:nvGrpSpPr>
        <p:grpSpPr bwMode="auto">
          <a:xfrm>
            <a:off x="5486400" y="4876800"/>
            <a:ext cx="325438" cy="339725"/>
            <a:chOff x="263" y="1719"/>
            <a:chExt cx="205" cy="214"/>
          </a:xfrm>
        </p:grpSpPr>
        <p:sp>
          <p:nvSpPr>
            <p:cNvPr id="26151" name="Freeform 758"/>
            <p:cNvSpPr>
              <a:spLocks/>
            </p:cNvSpPr>
            <p:nvPr/>
          </p:nvSpPr>
          <p:spPr bwMode="auto">
            <a:xfrm>
              <a:off x="263" y="1719"/>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5 h 643"/>
                <a:gd name="T14" fmla="*/ 19 w 614"/>
                <a:gd name="T15" fmla="*/ 205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5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p>
              <a:endParaRPr lang="ru-RU"/>
            </a:p>
          </p:txBody>
        </p:sp>
        <p:sp>
          <p:nvSpPr>
            <p:cNvPr id="26152" name="Rectangle 759"/>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p>
              <a:endParaRPr lang="ru-RU"/>
            </a:p>
          </p:txBody>
        </p:sp>
        <p:sp>
          <p:nvSpPr>
            <p:cNvPr id="26153" name="Rectangle 760"/>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p>
              <a:endParaRPr lang="ru-RU"/>
            </a:p>
          </p:txBody>
        </p:sp>
        <p:sp>
          <p:nvSpPr>
            <p:cNvPr id="26154" name="Rectangle 761"/>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p>
              <a:endParaRPr lang="ru-RU"/>
            </a:p>
          </p:txBody>
        </p:sp>
        <p:sp>
          <p:nvSpPr>
            <p:cNvPr id="26155" name="Freeform 762"/>
            <p:cNvSpPr>
              <a:spLocks/>
            </p:cNvSpPr>
            <p:nvPr/>
          </p:nvSpPr>
          <p:spPr bwMode="auto">
            <a:xfrm>
              <a:off x="353" y="1866"/>
              <a:ext cx="8" cy="10"/>
            </a:xfrm>
            <a:custGeom>
              <a:avLst/>
              <a:gdLst>
                <a:gd name="T0" fmla="*/ 8 w 23"/>
                <a:gd name="T1" fmla="*/ 5 h 30"/>
                <a:gd name="T2" fmla="*/ 8 w 23"/>
                <a:gd name="T3" fmla="*/ 4 h 30"/>
                <a:gd name="T4" fmla="*/ 7 w 23"/>
                <a:gd name="T5" fmla="*/ 3 h 30"/>
                <a:gd name="T6" fmla="*/ 7 w 23"/>
                <a:gd name="T7" fmla="*/ 2 h 30"/>
                <a:gd name="T8" fmla="*/ 6 w 23"/>
                <a:gd name="T9" fmla="*/ 2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2 h 30"/>
                <a:gd name="T28" fmla="*/ 0 w 23"/>
                <a:gd name="T29" fmla="*/ 2 h 30"/>
                <a:gd name="T30" fmla="*/ 0 w 23"/>
                <a:gd name="T31" fmla="*/ 3 h 30"/>
                <a:gd name="T32" fmla="*/ 0 w 23"/>
                <a:gd name="T33" fmla="*/ 4 h 30"/>
                <a:gd name="T34" fmla="*/ 0 w 23"/>
                <a:gd name="T35" fmla="*/ 5 h 30"/>
                <a:gd name="T36" fmla="*/ 0 w 23"/>
                <a:gd name="T37" fmla="*/ 6 h 30"/>
                <a:gd name="T38" fmla="*/ 0 w 23"/>
                <a:gd name="T39" fmla="*/ 6 h 30"/>
                <a:gd name="T40" fmla="*/ 0 w 23"/>
                <a:gd name="T41" fmla="*/ 7 h 30"/>
                <a:gd name="T42" fmla="*/ 0 w 23"/>
                <a:gd name="T43" fmla="*/ 8 h 30"/>
                <a:gd name="T44" fmla="*/ 1 w 23"/>
                <a:gd name="T45" fmla="*/ 9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6 w 23"/>
                <a:gd name="T63" fmla="*/ 9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p>
              <a:endParaRPr lang="ru-RU"/>
            </a:p>
          </p:txBody>
        </p:sp>
        <p:sp>
          <p:nvSpPr>
            <p:cNvPr id="26156" name="Line 763"/>
            <p:cNvSpPr>
              <a:spLocks noChangeShapeType="1"/>
            </p:cNvSpPr>
            <p:nvPr/>
          </p:nvSpPr>
          <p:spPr bwMode="auto">
            <a:xfrm>
              <a:off x="414" y="1815"/>
              <a:ext cx="1" cy="50"/>
            </a:xfrm>
            <a:prstGeom prst="line">
              <a:avLst/>
            </a:prstGeom>
            <a:noFill/>
            <a:ln w="6350">
              <a:solidFill>
                <a:srgbClr val="000040"/>
              </a:solidFill>
              <a:round/>
              <a:headEnd/>
              <a:tailEnd/>
            </a:ln>
          </p:spPr>
          <p:txBody>
            <a:bodyPr/>
            <a:lstStyle/>
            <a:p>
              <a:endParaRPr lang="en-US"/>
            </a:p>
          </p:txBody>
        </p:sp>
        <p:sp>
          <p:nvSpPr>
            <p:cNvPr id="26157" name="Line 764"/>
            <p:cNvSpPr>
              <a:spLocks noChangeShapeType="1"/>
            </p:cNvSpPr>
            <p:nvPr/>
          </p:nvSpPr>
          <p:spPr bwMode="auto">
            <a:xfrm>
              <a:off x="395" y="1839"/>
              <a:ext cx="39" cy="1"/>
            </a:xfrm>
            <a:prstGeom prst="line">
              <a:avLst/>
            </a:prstGeom>
            <a:noFill/>
            <a:ln w="6350">
              <a:solidFill>
                <a:srgbClr val="000040"/>
              </a:solidFill>
              <a:round/>
              <a:headEnd/>
              <a:tailEnd/>
            </a:ln>
          </p:spPr>
          <p:txBody>
            <a:bodyPr/>
            <a:lstStyle/>
            <a:p>
              <a:endParaRPr lang="en-US"/>
            </a:p>
          </p:txBody>
        </p:sp>
      </p:grpSp>
      <p:grpSp>
        <p:nvGrpSpPr>
          <p:cNvPr id="10" name="Group 765"/>
          <p:cNvGrpSpPr>
            <a:grpSpLocks/>
          </p:cNvGrpSpPr>
          <p:nvPr/>
        </p:nvGrpSpPr>
        <p:grpSpPr bwMode="auto">
          <a:xfrm>
            <a:off x="5410200" y="4343400"/>
            <a:ext cx="325438" cy="339725"/>
            <a:chOff x="263" y="1719"/>
            <a:chExt cx="205" cy="214"/>
          </a:xfrm>
        </p:grpSpPr>
        <p:sp>
          <p:nvSpPr>
            <p:cNvPr id="26144" name="Freeform 766"/>
            <p:cNvSpPr>
              <a:spLocks/>
            </p:cNvSpPr>
            <p:nvPr/>
          </p:nvSpPr>
          <p:spPr bwMode="auto">
            <a:xfrm>
              <a:off x="263" y="1719"/>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5 h 643"/>
                <a:gd name="T14" fmla="*/ 19 w 614"/>
                <a:gd name="T15" fmla="*/ 205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5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p>
              <a:endParaRPr lang="ru-RU"/>
            </a:p>
          </p:txBody>
        </p:sp>
        <p:sp>
          <p:nvSpPr>
            <p:cNvPr id="26145" name="Rectangle 767"/>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p>
              <a:endParaRPr lang="ru-RU"/>
            </a:p>
          </p:txBody>
        </p:sp>
        <p:sp>
          <p:nvSpPr>
            <p:cNvPr id="26146" name="Rectangle 768"/>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p>
              <a:endParaRPr lang="ru-RU"/>
            </a:p>
          </p:txBody>
        </p:sp>
        <p:sp>
          <p:nvSpPr>
            <p:cNvPr id="26147" name="Rectangle 769"/>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p>
              <a:endParaRPr lang="ru-RU"/>
            </a:p>
          </p:txBody>
        </p:sp>
        <p:sp>
          <p:nvSpPr>
            <p:cNvPr id="26148" name="Freeform 770"/>
            <p:cNvSpPr>
              <a:spLocks/>
            </p:cNvSpPr>
            <p:nvPr/>
          </p:nvSpPr>
          <p:spPr bwMode="auto">
            <a:xfrm>
              <a:off x="353" y="1866"/>
              <a:ext cx="8" cy="10"/>
            </a:xfrm>
            <a:custGeom>
              <a:avLst/>
              <a:gdLst>
                <a:gd name="T0" fmla="*/ 8 w 23"/>
                <a:gd name="T1" fmla="*/ 5 h 30"/>
                <a:gd name="T2" fmla="*/ 8 w 23"/>
                <a:gd name="T3" fmla="*/ 4 h 30"/>
                <a:gd name="T4" fmla="*/ 7 w 23"/>
                <a:gd name="T5" fmla="*/ 3 h 30"/>
                <a:gd name="T6" fmla="*/ 7 w 23"/>
                <a:gd name="T7" fmla="*/ 2 h 30"/>
                <a:gd name="T8" fmla="*/ 6 w 23"/>
                <a:gd name="T9" fmla="*/ 2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2 h 30"/>
                <a:gd name="T28" fmla="*/ 0 w 23"/>
                <a:gd name="T29" fmla="*/ 2 h 30"/>
                <a:gd name="T30" fmla="*/ 0 w 23"/>
                <a:gd name="T31" fmla="*/ 3 h 30"/>
                <a:gd name="T32" fmla="*/ 0 w 23"/>
                <a:gd name="T33" fmla="*/ 4 h 30"/>
                <a:gd name="T34" fmla="*/ 0 w 23"/>
                <a:gd name="T35" fmla="*/ 5 h 30"/>
                <a:gd name="T36" fmla="*/ 0 w 23"/>
                <a:gd name="T37" fmla="*/ 6 h 30"/>
                <a:gd name="T38" fmla="*/ 0 w 23"/>
                <a:gd name="T39" fmla="*/ 6 h 30"/>
                <a:gd name="T40" fmla="*/ 0 w 23"/>
                <a:gd name="T41" fmla="*/ 7 h 30"/>
                <a:gd name="T42" fmla="*/ 0 w 23"/>
                <a:gd name="T43" fmla="*/ 8 h 30"/>
                <a:gd name="T44" fmla="*/ 1 w 23"/>
                <a:gd name="T45" fmla="*/ 9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6 w 23"/>
                <a:gd name="T63" fmla="*/ 9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p>
              <a:endParaRPr lang="ru-RU"/>
            </a:p>
          </p:txBody>
        </p:sp>
        <p:sp>
          <p:nvSpPr>
            <p:cNvPr id="26149" name="Line 771"/>
            <p:cNvSpPr>
              <a:spLocks noChangeShapeType="1"/>
            </p:cNvSpPr>
            <p:nvPr/>
          </p:nvSpPr>
          <p:spPr bwMode="auto">
            <a:xfrm>
              <a:off x="414" y="1815"/>
              <a:ext cx="1" cy="50"/>
            </a:xfrm>
            <a:prstGeom prst="line">
              <a:avLst/>
            </a:prstGeom>
            <a:noFill/>
            <a:ln w="6350">
              <a:solidFill>
                <a:srgbClr val="000040"/>
              </a:solidFill>
              <a:round/>
              <a:headEnd/>
              <a:tailEnd/>
            </a:ln>
          </p:spPr>
          <p:txBody>
            <a:bodyPr/>
            <a:lstStyle/>
            <a:p>
              <a:endParaRPr lang="en-US"/>
            </a:p>
          </p:txBody>
        </p:sp>
        <p:sp>
          <p:nvSpPr>
            <p:cNvPr id="26150" name="Line 772"/>
            <p:cNvSpPr>
              <a:spLocks noChangeShapeType="1"/>
            </p:cNvSpPr>
            <p:nvPr/>
          </p:nvSpPr>
          <p:spPr bwMode="auto">
            <a:xfrm>
              <a:off x="395" y="1839"/>
              <a:ext cx="39" cy="1"/>
            </a:xfrm>
            <a:prstGeom prst="line">
              <a:avLst/>
            </a:prstGeom>
            <a:noFill/>
            <a:ln w="6350">
              <a:solidFill>
                <a:srgbClr val="000040"/>
              </a:solidFill>
              <a:round/>
              <a:headEnd/>
              <a:tailEnd/>
            </a:ln>
          </p:spPr>
          <p:txBody>
            <a:bodyPr/>
            <a:lstStyle/>
            <a:p>
              <a:endParaRPr lang="en-US"/>
            </a:p>
          </p:txBody>
        </p:sp>
      </p:grpSp>
      <p:grpSp>
        <p:nvGrpSpPr>
          <p:cNvPr id="11" name="Group 773"/>
          <p:cNvGrpSpPr>
            <a:grpSpLocks/>
          </p:cNvGrpSpPr>
          <p:nvPr/>
        </p:nvGrpSpPr>
        <p:grpSpPr bwMode="auto">
          <a:xfrm>
            <a:off x="6096000" y="4724400"/>
            <a:ext cx="325438" cy="339725"/>
            <a:chOff x="263" y="1719"/>
            <a:chExt cx="205" cy="214"/>
          </a:xfrm>
        </p:grpSpPr>
        <p:sp>
          <p:nvSpPr>
            <p:cNvPr id="26137" name="Freeform 774"/>
            <p:cNvSpPr>
              <a:spLocks/>
            </p:cNvSpPr>
            <p:nvPr/>
          </p:nvSpPr>
          <p:spPr bwMode="auto">
            <a:xfrm>
              <a:off x="263" y="1719"/>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5 h 643"/>
                <a:gd name="T14" fmla="*/ 19 w 614"/>
                <a:gd name="T15" fmla="*/ 205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5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p>
              <a:endParaRPr lang="ru-RU"/>
            </a:p>
          </p:txBody>
        </p:sp>
        <p:sp>
          <p:nvSpPr>
            <p:cNvPr id="26138" name="Rectangle 775"/>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p>
              <a:endParaRPr lang="ru-RU"/>
            </a:p>
          </p:txBody>
        </p:sp>
        <p:sp>
          <p:nvSpPr>
            <p:cNvPr id="26139" name="Rectangle 776"/>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p>
              <a:endParaRPr lang="ru-RU"/>
            </a:p>
          </p:txBody>
        </p:sp>
        <p:sp>
          <p:nvSpPr>
            <p:cNvPr id="26140" name="Rectangle 777"/>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p>
              <a:endParaRPr lang="ru-RU"/>
            </a:p>
          </p:txBody>
        </p:sp>
        <p:sp>
          <p:nvSpPr>
            <p:cNvPr id="26141" name="Freeform 778"/>
            <p:cNvSpPr>
              <a:spLocks/>
            </p:cNvSpPr>
            <p:nvPr/>
          </p:nvSpPr>
          <p:spPr bwMode="auto">
            <a:xfrm>
              <a:off x="353" y="1866"/>
              <a:ext cx="8" cy="10"/>
            </a:xfrm>
            <a:custGeom>
              <a:avLst/>
              <a:gdLst>
                <a:gd name="T0" fmla="*/ 8 w 23"/>
                <a:gd name="T1" fmla="*/ 5 h 30"/>
                <a:gd name="T2" fmla="*/ 8 w 23"/>
                <a:gd name="T3" fmla="*/ 4 h 30"/>
                <a:gd name="T4" fmla="*/ 7 w 23"/>
                <a:gd name="T5" fmla="*/ 3 h 30"/>
                <a:gd name="T6" fmla="*/ 7 w 23"/>
                <a:gd name="T7" fmla="*/ 2 h 30"/>
                <a:gd name="T8" fmla="*/ 6 w 23"/>
                <a:gd name="T9" fmla="*/ 2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2 h 30"/>
                <a:gd name="T28" fmla="*/ 0 w 23"/>
                <a:gd name="T29" fmla="*/ 2 h 30"/>
                <a:gd name="T30" fmla="*/ 0 w 23"/>
                <a:gd name="T31" fmla="*/ 3 h 30"/>
                <a:gd name="T32" fmla="*/ 0 w 23"/>
                <a:gd name="T33" fmla="*/ 4 h 30"/>
                <a:gd name="T34" fmla="*/ 0 w 23"/>
                <a:gd name="T35" fmla="*/ 5 h 30"/>
                <a:gd name="T36" fmla="*/ 0 w 23"/>
                <a:gd name="T37" fmla="*/ 6 h 30"/>
                <a:gd name="T38" fmla="*/ 0 w 23"/>
                <a:gd name="T39" fmla="*/ 6 h 30"/>
                <a:gd name="T40" fmla="*/ 0 w 23"/>
                <a:gd name="T41" fmla="*/ 7 h 30"/>
                <a:gd name="T42" fmla="*/ 0 w 23"/>
                <a:gd name="T43" fmla="*/ 8 h 30"/>
                <a:gd name="T44" fmla="*/ 1 w 23"/>
                <a:gd name="T45" fmla="*/ 9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6 w 23"/>
                <a:gd name="T63" fmla="*/ 9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p>
              <a:endParaRPr lang="ru-RU"/>
            </a:p>
          </p:txBody>
        </p:sp>
        <p:sp>
          <p:nvSpPr>
            <p:cNvPr id="26142" name="Line 779"/>
            <p:cNvSpPr>
              <a:spLocks noChangeShapeType="1"/>
            </p:cNvSpPr>
            <p:nvPr/>
          </p:nvSpPr>
          <p:spPr bwMode="auto">
            <a:xfrm>
              <a:off x="414" y="1815"/>
              <a:ext cx="1" cy="50"/>
            </a:xfrm>
            <a:prstGeom prst="line">
              <a:avLst/>
            </a:prstGeom>
            <a:noFill/>
            <a:ln w="6350">
              <a:solidFill>
                <a:srgbClr val="000040"/>
              </a:solidFill>
              <a:round/>
              <a:headEnd/>
              <a:tailEnd/>
            </a:ln>
          </p:spPr>
          <p:txBody>
            <a:bodyPr/>
            <a:lstStyle/>
            <a:p>
              <a:endParaRPr lang="en-US"/>
            </a:p>
          </p:txBody>
        </p:sp>
        <p:sp>
          <p:nvSpPr>
            <p:cNvPr id="26143" name="Line 780"/>
            <p:cNvSpPr>
              <a:spLocks noChangeShapeType="1"/>
            </p:cNvSpPr>
            <p:nvPr/>
          </p:nvSpPr>
          <p:spPr bwMode="auto">
            <a:xfrm>
              <a:off x="395" y="1839"/>
              <a:ext cx="39" cy="1"/>
            </a:xfrm>
            <a:prstGeom prst="line">
              <a:avLst/>
            </a:prstGeom>
            <a:noFill/>
            <a:ln w="6350">
              <a:solidFill>
                <a:srgbClr val="000040"/>
              </a:solidFill>
              <a:round/>
              <a:headEnd/>
              <a:tailEnd/>
            </a:ln>
          </p:spPr>
          <p:txBody>
            <a:bodyPr/>
            <a:lstStyle/>
            <a:p>
              <a:endParaRPr lang="en-US"/>
            </a:p>
          </p:txBody>
        </p:sp>
      </p:grpSp>
      <p:grpSp>
        <p:nvGrpSpPr>
          <p:cNvPr id="12" name="Group 781"/>
          <p:cNvGrpSpPr>
            <a:grpSpLocks/>
          </p:cNvGrpSpPr>
          <p:nvPr/>
        </p:nvGrpSpPr>
        <p:grpSpPr bwMode="auto">
          <a:xfrm>
            <a:off x="5943600" y="4191000"/>
            <a:ext cx="325438" cy="339725"/>
            <a:chOff x="263" y="1719"/>
            <a:chExt cx="205" cy="214"/>
          </a:xfrm>
        </p:grpSpPr>
        <p:sp>
          <p:nvSpPr>
            <p:cNvPr id="26130" name="Freeform 782"/>
            <p:cNvSpPr>
              <a:spLocks/>
            </p:cNvSpPr>
            <p:nvPr/>
          </p:nvSpPr>
          <p:spPr bwMode="auto">
            <a:xfrm>
              <a:off x="263" y="1719"/>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5 h 643"/>
                <a:gd name="T14" fmla="*/ 19 w 614"/>
                <a:gd name="T15" fmla="*/ 205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5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p>
              <a:endParaRPr lang="ru-RU"/>
            </a:p>
          </p:txBody>
        </p:sp>
        <p:sp>
          <p:nvSpPr>
            <p:cNvPr id="26131" name="Rectangle 783"/>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p>
              <a:endParaRPr lang="ru-RU"/>
            </a:p>
          </p:txBody>
        </p:sp>
        <p:sp>
          <p:nvSpPr>
            <p:cNvPr id="26132" name="Rectangle 784"/>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p>
              <a:endParaRPr lang="ru-RU"/>
            </a:p>
          </p:txBody>
        </p:sp>
        <p:sp>
          <p:nvSpPr>
            <p:cNvPr id="26133" name="Rectangle 785"/>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p>
              <a:endParaRPr lang="ru-RU"/>
            </a:p>
          </p:txBody>
        </p:sp>
        <p:sp>
          <p:nvSpPr>
            <p:cNvPr id="26134" name="Freeform 786"/>
            <p:cNvSpPr>
              <a:spLocks/>
            </p:cNvSpPr>
            <p:nvPr/>
          </p:nvSpPr>
          <p:spPr bwMode="auto">
            <a:xfrm>
              <a:off x="353" y="1866"/>
              <a:ext cx="8" cy="10"/>
            </a:xfrm>
            <a:custGeom>
              <a:avLst/>
              <a:gdLst>
                <a:gd name="T0" fmla="*/ 8 w 23"/>
                <a:gd name="T1" fmla="*/ 5 h 30"/>
                <a:gd name="T2" fmla="*/ 8 w 23"/>
                <a:gd name="T3" fmla="*/ 4 h 30"/>
                <a:gd name="T4" fmla="*/ 7 w 23"/>
                <a:gd name="T5" fmla="*/ 3 h 30"/>
                <a:gd name="T6" fmla="*/ 7 w 23"/>
                <a:gd name="T7" fmla="*/ 2 h 30"/>
                <a:gd name="T8" fmla="*/ 6 w 23"/>
                <a:gd name="T9" fmla="*/ 2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2 h 30"/>
                <a:gd name="T28" fmla="*/ 0 w 23"/>
                <a:gd name="T29" fmla="*/ 2 h 30"/>
                <a:gd name="T30" fmla="*/ 0 w 23"/>
                <a:gd name="T31" fmla="*/ 3 h 30"/>
                <a:gd name="T32" fmla="*/ 0 w 23"/>
                <a:gd name="T33" fmla="*/ 4 h 30"/>
                <a:gd name="T34" fmla="*/ 0 w 23"/>
                <a:gd name="T35" fmla="*/ 5 h 30"/>
                <a:gd name="T36" fmla="*/ 0 w 23"/>
                <a:gd name="T37" fmla="*/ 6 h 30"/>
                <a:gd name="T38" fmla="*/ 0 w 23"/>
                <a:gd name="T39" fmla="*/ 6 h 30"/>
                <a:gd name="T40" fmla="*/ 0 w 23"/>
                <a:gd name="T41" fmla="*/ 7 h 30"/>
                <a:gd name="T42" fmla="*/ 0 w 23"/>
                <a:gd name="T43" fmla="*/ 8 h 30"/>
                <a:gd name="T44" fmla="*/ 1 w 23"/>
                <a:gd name="T45" fmla="*/ 9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6 w 23"/>
                <a:gd name="T63" fmla="*/ 9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p>
              <a:endParaRPr lang="ru-RU"/>
            </a:p>
          </p:txBody>
        </p:sp>
        <p:sp>
          <p:nvSpPr>
            <p:cNvPr id="26135" name="Line 787"/>
            <p:cNvSpPr>
              <a:spLocks noChangeShapeType="1"/>
            </p:cNvSpPr>
            <p:nvPr/>
          </p:nvSpPr>
          <p:spPr bwMode="auto">
            <a:xfrm>
              <a:off x="414" y="1815"/>
              <a:ext cx="1" cy="50"/>
            </a:xfrm>
            <a:prstGeom prst="line">
              <a:avLst/>
            </a:prstGeom>
            <a:noFill/>
            <a:ln w="6350">
              <a:solidFill>
                <a:srgbClr val="000040"/>
              </a:solidFill>
              <a:round/>
              <a:headEnd/>
              <a:tailEnd/>
            </a:ln>
          </p:spPr>
          <p:txBody>
            <a:bodyPr/>
            <a:lstStyle/>
            <a:p>
              <a:endParaRPr lang="en-US"/>
            </a:p>
          </p:txBody>
        </p:sp>
        <p:sp>
          <p:nvSpPr>
            <p:cNvPr id="26136" name="Line 788"/>
            <p:cNvSpPr>
              <a:spLocks noChangeShapeType="1"/>
            </p:cNvSpPr>
            <p:nvPr/>
          </p:nvSpPr>
          <p:spPr bwMode="auto">
            <a:xfrm>
              <a:off x="395" y="1839"/>
              <a:ext cx="39" cy="1"/>
            </a:xfrm>
            <a:prstGeom prst="line">
              <a:avLst/>
            </a:prstGeom>
            <a:noFill/>
            <a:ln w="6350">
              <a:solidFill>
                <a:srgbClr val="000040"/>
              </a:solidFill>
              <a:round/>
              <a:headEnd/>
              <a:tailEnd/>
            </a:ln>
          </p:spPr>
          <p:txBody>
            <a:bodyPr/>
            <a:lstStyle/>
            <a:p>
              <a:endParaRPr lang="en-US"/>
            </a:p>
          </p:txBody>
        </p:sp>
      </p:grpSp>
      <p:grpSp>
        <p:nvGrpSpPr>
          <p:cNvPr id="13" name="Group 789"/>
          <p:cNvGrpSpPr>
            <a:grpSpLocks/>
          </p:cNvGrpSpPr>
          <p:nvPr/>
        </p:nvGrpSpPr>
        <p:grpSpPr bwMode="auto">
          <a:xfrm>
            <a:off x="6400800" y="4114800"/>
            <a:ext cx="325438" cy="339725"/>
            <a:chOff x="263" y="1719"/>
            <a:chExt cx="205" cy="214"/>
          </a:xfrm>
        </p:grpSpPr>
        <p:sp>
          <p:nvSpPr>
            <p:cNvPr id="26123" name="Freeform 790"/>
            <p:cNvSpPr>
              <a:spLocks/>
            </p:cNvSpPr>
            <p:nvPr/>
          </p:nvSpPr>
          <p:spPr bwMode="auto">
            <a:xfrm>
              <a:off x="263" y="1719"/>
              <a:ext cx="205" cy="214"/>
            </a:xfrm>
            <a:custGeom>
              <a:avLst/>
              <a:gdLst>
                <a:gd name="T0" fmla="*/ 19 w 614"/>
                <a:gd name="T1" fmla="*/ 65 h 643"/>
                <a:gd name="T2" fmla="*/ 0 w 614"/>
                <a:gd name="T3" fmla="*/ 65 h 643"/>
                <a:gd name="T4" fmla="*/ 103 w 614"/>
                <a:gd name="T5" fmla="*/ 0 h 643"/>
                <a:gd name="T6" fmla="*/ 205 w 614"/>
                <a:gd name="T7" fmla="*/ 65 h 643"/>
                <a:gd name="T8" fmla="*/ 196 w 614"/>
                <a:gd name="T9" fmla="*/ 65 h 643"/>
                <a:gd name="T10" fmla="*/ 186 w 614"/>
                <a:gd name="T11" fmla="*/ 65 h 643"/>
                <a:gd name="T12" fmla="*/ 186 w 614"/>
                <a:gd name="T13" fmla="*/ 205 h 643"/>
                <a:gd name="T14" fmla="*/ 19 w 614"/>
                <a:gd name="T15" fmla="*/ 205 h 643"/>
                <a:gd name="T16" fmla="*/ 19 w 614"/>
                <a:gd name="T17" fmla="*/ 65 h 643"/>
                <a:gd name="T18" fmla="*/ 186 w 614"/>
                <a:gd name="T19" fmla="*/ 65 h 643"/>
                <a:gd name="T20" fmla="*/ 196 w 614"/>
                <a:gd name="T21" fmla="*/ 65 h 643"/>
                <a:gd name="T22" fmla="*/ 196 w 614"/>
                <a:gd name="T23" fmla="*/ 214 h 643"/>
                <a:gd name="T24" fmla="*/ 19 w 614"/>
                <a:gd name="T25" fmla="*/ 214 h 643"/>
                <a:gd name="T26" fmla="*/ 19 w 614"/>
                <a:gd name="T27" fmla="*/ 205 h 643"/>
                <a:gd name="T28" fmla="*/ 19 w 614"/>
                <a:gd name="T29" fmla="*/ 6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p>
              <a:endParaRPr lang="ru-RU"/>
            </a:p>
          </p:txBody>
        </p:sp>
        <p:sp>
          <p:nvSpPr>
            <p:cNvPr id="26124" name="Rectangle 791"/>
            <p:cNvSpPr>
              <a:spLocks noChangeArrowheads="1"/>
            </p:cNvSpPr>
            <p:nvPr/>
          </p:nvSpPr>
          <p:spPr bwMode="auto">
            <a:xfrm>
              <a:off x="282" y="1784"/>
              <a:ext cx="170" cy="139"/>
            </a:xfrm>
            <a:prstGeom prst="rect">
              <a:avLst/>
            </a:prstGeom>
            <a:solidFill>
              <a:srgbClr val="FFFF00"/>
            </a:solidFill>
            <a:ln w="0">
              <a:solidFill>
                <a:srgbClr val="000000"/>
              </a:solidFill>
              <a:miter lim="800000"/>
              <a:headEnd/>
              <a:tailEnd/>
            </a:ln>
          </p:spPr>
          <p:txBody>
            <a:bodyPr/>
            <a:lstStyle/>
            <a:p>
              <a:endParaRPr lang="ru-RU"/>
            </a:p>
          </p:txBody>
        </p:sp>
        <p:sp>
          <p:nvSpPr>
            <p:cNvPr id="26125" name="Rectangle 792"/>
            <p:cNvSpPr>
              <a:spLocks noChangeArrowheads="1"/>
            </p:cNvSpPr>
            <p:nvPr/>
          </p:nvSpPr>
          <p:spPr bwMode="auto">
            <a:xfrm>
              <a:off x="309" y="1817"/>
              <a:ext cx="60" cy="105"/>
            </a:xfrm>
            <a:prstGeom prst="rect">
              <a:avLst/>
            </a:prstGeom>
            <a:solidFill>
              <a:srgbClr val="800000"/>
            </a:solidFill>
            <a:ln w="0">
              <a:solidFill>
                <a:srgbClr val="000040"/>
              </a:solidFill>
              <a:miter lim="800000"/>
              <a:headEnd/>
              <a:tailEnd/>
            </a:ln>
          </p:spPr>
          <p:txBody>
            <a:bodyPr/>
            <a:lstStyle/>
            <a:p>
              <a:endParaRPr lang="ru-RU"/>
            </a:p>
          </p:txBody>
        </p:sp>
        <p:sp>
          <p:nvSpPr>
            <p:cNvPr id="26126" name="Rectangle 793"/>
            <p:cNvSpPr>
              <a:spLocks noChangeArrowheads="1"/>
            </p:cNvSpPr>
            <p:nvPr/>
          </p:nvSpPr>
          <p:spPr bwMode="auto">
            <a:xfrm>
              <a:off x="395" y="1815"/>
              <a:ext cx="40" cy="50"/>
            </a:xfrm>
            <a:prstGeom prst="rect">
              <a:avLst/>
            </a:prstGeom>
            <a:solidFill>
              <a:srgbClr val="80FFFF"/>
            </a:solidFill>
            <a:ln w="0">
              <a:solidFill>
                <a:srgbClr val="000040"/>
              </a:solidFill>
              <a:miter lim="800000"/>
              <a:headEnd/>
              <a:tailEnd/>
            </a:ln>
          </p:spPr>
          <p:txBody>
            <a:bodyPr/>
            <a:lstStyle/>
            <a:p>
              <a:endParaRPr lang="ru-RU"/>
            </a:p>
          </p:txBody>
        </p:sp>
        <p:sp>
          <p:nvSpPr>
            <p:cNvPr id="26127" name="Freeform 794"/>
            <p:cNvSpPr>
              <a:spLocks/>
            </p:cNvSpPr>
            <p:nvPr/>
          </p:nvSpPr>
          <p:spPr bwMode="auto">
            <a:xfrm>
              <a:off x="353" y="1866"/>
              <a:ext cx="8" cy="10"/>
            </a:xfrm>
            <a:custGeom>
              <a:avLst/>
              <a:gdLst>
                <a:gd name="T0" fmla="*/ 8 w 23"/>
                <a:gd name="T1" fmla="*/ 5 h 30"/>
                <a:gd name="T2" fmla="*/ 8 w 23"/>
                <a:gd name="T3" fmla="*/ 4 h 30"/>
                <a:gd name="T4" fmla="*/ 7 w 23"/>
                <a:gd name="T5" fmla="*/ 3 h 30"/>
                <a:gd name="T6" fmla="*/ 7 w 23"/>
                <a:gd name="T7" fmla="*/ 2 h 30"/>
                <a:gd name="T8" fmla="*/ 6 w 23"/>
                <a:gd name="T9" fmla="*/ 2 h 30"/>
                <a:gd name="T10" fmla="*/ 6 w 23"/>
                <a:gd name="T11" fmla="*/ 1 h 30"/>
                <a:gd name="T12" fmla="*/ 6 w 23"/>
                <a:gd name="T13" fmla="*/ 0 h 30"/>
                <a:gd name="T14" fmla="*/ 5 w 23"/>
                <a:gd name="T15" fmla="*/ 0 h 30"/>
                <a:gd name="T16" fmla="*/ 4 w 23"/>
                <a:gd name="T17" fmla="*/ 0 h 30"/>
                <a:gd name="T18" fmla="*/ 3 w 23"/>
                <a:gd name="T19" fmla="*/ 0 h 30"/>
                <a:gd name="T20" fmla="*/ 3 w 23"/>
                <a:gd name="T21" fmla="*/ 0 h 30"/>
                <a:gd name="T22" fmla="*/ 2 w 23"/>
                <a:gd name="T23" fmla="*/ 0 h 30"/>
                <a:gd name="T24" fmla="*/ 1 w 23"/>
                <a:gd name="T25" fmla="*/ 1 h 30"/>
                <a:gd name="T26" fmla="*/ 1 w 23"/>
                <a:gd name="T27" fmla="*/ 2 h 30"/>
                <a:gd name="T28" fmla="*/ 0 w 23"/>
                <a:gd name="T29" fmla="*/ 2 h 30"/>
                <a:gd name="T30" fmla="*/ 0 w 23"/>
                <a:gd name="T31" fmla="*/ 3 h 30"/>
                <a:gd name="T32" fmla="*/ 0 w 23"/>
                <a:gd name="T33" fmla="*/ 4 h 30"/>
                <a:gd name="T34" fmla="*/ 0 w 23"/>
                <a:gd name="T35" fmla="*/ 5 h 30"/>
                <a:gd name="T36" fmla="*/ 0 w 23"/>
                <a:gd name="T37" fmla="*/ 6 h 30"/>
                <a:gd name="T38" fmla="*/ 0 w 23"/>
                <a:gd name="T39" fmla="*/ 6 h 30"/>
                <a:gd name="T40" fmla="*/ 0 w 23"/>
                <a:gd name="T41" fmla="*/ 7 h 30"/>
                <a:gd name="T42" fmla="*/ 0 w 23"/>
                <a:gd name="T43" fmla="*/ 8 h 30"/>
                <a:gd name="T44" fmla="*/ 1 w 23"/>
                <a:gd name="T45" fmla="*/ 9 h 30"/>
                <a:gd name="T46" fmla="*/ 1 w 23"/>
                <a:gd name="T47" fmla="*/ 9 h 30"/>
                <a:gd name="T48" fmla="*/ 2 w 23"/>
                <a:gd name="T49" fmla="*/ 10 h 30"/>
                <a:gd name="T50" fmla="*/ 3 w 23"/>
                <a:gd name="T51" fmla="*/ 10 h 30"/>
                <a:gd name="T52" fmla="*/ 3 w 23"/>
                <a:gd name="T53" fmla="*/ 10 h 30"/>
                <a:gd name="T54" fmla="*/ 4 w 23"/>
                <a:gd name="T55" fmla="*/ 10 h 30"/>
                <a:gd name="T56" fmla="*/ 5 w 23"/>
                <a:gd name="T57" fmla="*/ 10 h 30"/>
                <a:gd name="T58" fmla="*/ 6 w 23"/>
                <a:gd name="T59" fmla="*/ 10 h 30"/>
                <a:gd name="T60" fmla="*/ 6 w 23"/>
                <a:gd name="T61" fmla="*/ 9 h 30"/>
                <a:gd name="T62" fmla="*/ 6 w 23"/>
                <a:gd name="T63" fmla="*/ 9 h 30"/>
                <a:gd name="T64" fmla="*/ 7 w 23"/>
                <a:gd name="T65" fmla="*/ 8 h 30"/>
                <a:gd name="T66" fmla="*/ 7 w 23"/>
                <a:gd name="T67" fmla="*/ 7 h 30"/>
                <a:gd name="T68" fmla="*/ 8 w 23"/>
                <a:gd name="T69" fmla="*/ 6 h 30"/>
                <a:gd name="T70" fmla="*/ 8 w 23"/>
                <a:gd name="T71" fmla="*/ 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p>
              <a:endParaRPr lang="ru-RU"/>
            </a:p>
          </p:txBody>
        </p:sp>
        <p:sp>
          <p:nvSpPr>
            <p:cNvPr id="26128" name="Line 795"/>
            <p:cNvSpPr>
              <a:spLocks noChangeShapeType="1"/>
            </p:cNvSpPr>
            <p:nvPr/>
          </p:nvSpPr>
          <p:spPr bwMode="auto">
            <a:xfrm>
              <a:off x="414" y="1815"/>
              <a:ext cx="1" cy="50"/>
            </a:xfrm>
            <a:prstGeom prst="line">
              <a:avLst/>
            </a:prstGeom>
            <a:noFill/>
            <a:ln w="6350">
              <a:solidFill>
                <a:srgbClr val="000040"/>
              </a:solidFill>
              <a:round/>
              <a:headEnd/>
              <a:tailEnd/>
            </a:ln>
          </p:spPr>
          <p:txBody>
            <a:bodyPr/>
            <a:lstStyle/>
            <a:p>
              <a:endParaRPr lang="en-US"/>
            </a:p>
          </p:txBody>
        </p:sp>
        <p:sp>
          <p:nvSpPr>
            <p:cNvPr id="26129" name="Line 796"/>
            <p:cNvSpPr>
              <a:spLocks noChangeShapeType="1"/>
            </p:cNvSpPr>
            <p:nvPr/>
          </p:nvSpPr>
          <p:spPr bwMode="auto">
            <a:xfrm>
              <a:off x="395" y="1839"/>
              <a:ext cx="39" cy="1"/>
            </a:xfrm>
            <a:prstGeom prst="line">
              <a:avLst/>
            </a:prstGeom>
            <a:noFill/>
            <a:ln w="6350">
              <a:solidFill>
                <a:srgbClr val="000040"/>
              </a:solidFill>
              <a:round/>
              <a:headEnd/>
              <a:tailEnd/>
            </a:ln>
          </p:spPr>
          <p:txBody>
            <a:bodyPr/>
            <a:lstStyle/>
            <a:p>
              <a:endParaRPr lang="en-US"/>
            </a:p>
          </p:txBody>
        </p:sp>
      </p:grpSp>
      <p:sp>
        <p:nvSpPr>
          <p:cNvPr id="26120" name="Oval 797"/>
          <p:cNvSpPr>
            <a:spLocks noChangeArrowheads="1"/>
          </p:cNvSpPr>
          <p:nvPr/>
        </p:nvSpPr>
        <p:spPr bwMode="auto">
          <a:xfrm>
            <a:off x="838200" y="1981200"/>
            <a:ext cx="1524000" cy="1524000"/>
          </a:xfrm>
          <a:prstGeom prst="ellipse">
            <a:avLst/>
          </a:prstGeom>
          <a:noFill/>
          <a:ln w="57150">
            <a:solidFill>
              <a:srgbClr val="FF0000"/>
            </a:solidFill>
            <a:round/>
            <a:headEnd/>
            <a:tailEnd/>
          </a:ln>
        </p:spPr>
        <p:txBody>
          <a:bodyPr wrap="none" anchor="ctr"/>
          <a:lstStyle/>
          <a:p>
            <a:endParaRPr lang="ru-RU"/>
          </a:p>
        </p:txBody>
      </p:sp>
      <p:sp>
        <p:nvSpPr>
          <p:cNvPr id="26121" name="Oval 798"/>
          <p:cNvSpPr>
            <a:spLocks noChangeArrowheads="1"/>
          </p:cNvSpPr>
          <p:nvPr/>
        </p:nvSpPr>
        <p:spPr bwMode="auto">
          <a:xfrm>
            <a:off x="5105400" y="3962400"/>
            <a:ext cx="1524000" cy="1524000"/>
          </a:xfrm>
          <a:prstGeom prst="ellipse">
            <a:avLst/>
          </a:prstGeom>
          <a:noFill/>
          <a:ln w="57150">
            <a:solidFill>
              <a:srgbClr val="FF0000"/>
            </a:solidFill>
            <a:round/>
            <a:headEnd/>
            <a:tailEnd/>
          </a:ln>
        </p:spPr>
        <p:txBody>
          <a:bodyPr wrap="none" anchor="ctr"/>
          <a:lstStyle/>
          <a:p>
            <a:endParaRPr lang="ru-RU"/>
          </a:p>
        </p:txBody>
      </p:sp>
      <p:sp>
        <p:nvSpPr>
          <p:cNvPr id="26122" name="Line 799"/>
          <p:cNvSpPr>
            <a:spLocks noChangeShapeType="1"/>
          </p:cNvSpPr>
          <p:nvPr/>
        </p:nvSpPr>
        <p:spPr bwMode="auto">
          <a:xfrm>
            <a:off x="304800" y="838200"/>
            <a:ext cx="8534400" cy="0"/>
          </a:xfrm>
          <a:prstGeom prst="line">
            <a:avLst/>
          </a:prstGeom>
          <a:noFill/>
          <a:ln w="57150">
            <a:solidFill>
              <a:srgbClr val="FF0000"/>
            </a:solidFill>
            <a:round/>
            <a:headEnd/>
            <a:tailEnd/>
          </a:ln>
        </p:spPr>
        <p:txBody>
          <a:bodyPr wrap="none" anchor="ctr"/>
          <a:lstStyle/>
          <a:p>
            <a:endParaRPr lang="en-US"/>
          </a:p>
        </p:txBody>
      </p:sp>
      <p:sp>
        <p:nvSpPr>
          <p:cNvPr id="14" name="Slide Number Placeholder 13"/>
          <p:cNvSpPr>
            <a:spLocks noGrp="1"/>
          </p:cNvSpPr>
          <p:nvPr>
            <p:ph type="sldNum" sz="quarter" idx="12"/>
          </p:nvPr>
        </p:nvSpPr>
        <p:spPr/>
        <p:txBody>
          <a:bodyPr/>
          <a:lstStyle/>
          <a:p>
            <a:fld id="{9E495CD1-9409-4FB8-8C87-54610210D022}"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smtClean="0"/>
              <a:t>Non Probability Sampling</a:t>
            </a:r>
          </a:p>
        </p:txBody>
      </p:sp>
      <p:sp>
        <p:nvSpPr>
          <p:cNvPr id="123907" name="Rectangle 3"/>
          <p:cNvSpPr>
            <a:spLocks noGrp="1" noChangeArrowheads="1"/>
          </p:cNvSpPr>
          <p:nvPr>
            <p:ph idx="1"/>
          </p:nvPr>
        </p:nvSpPr>
        <p:spPr/>
        <p:txBody>
          <a:bodyPr>
            <a:normAutofit lnSpcReduction="10000"/>
          </a:bodyPr>
          <a:lstStyle/>
          <a:p>
            <a:pPr marL="609600" indent="-609600" eaLnBrk="1" hangingPunct="1"/>
            <a:r>
              <a:rPr lang="en-US" dirty="0" smtClean="0"/>
              <a:t>The researcher has no way of forecasting or guaranteeing each member of the population has equal change of being selected in the sample</a:t>
            </a:r>
          </a:p>
          <a:p>
            <a:pPr marL="609600" indent="-609600" eaLnBrk="1" hangingPunct="1"/>
            <a:r>
              <a:rPr lang="en-US" dirty="0" smtClean="0"/>
              <a:t>There are three types:</a:t>
            </a:r>
          </a:p>
          <a:p>
            <a:pPr marL="990600" lvl="1" indent="-533400" eaLnBrk="1" hangingPunct="1">
              <a:buFontTx/>
              <a:buAutoNum type="arabicPeriod"/>
            </a:pPr>
            <a:r>
              <a:rPr lang="en-US" dirty="0" smtClean="0"/>
              <a:t>Convenience sampling</a:t>
            </a:r>
          </a:p>
          <a:p>
            <a:pPr marL="990600" lvl="1" indent="-533400" eaLnBrk="1" hangingPunct="1">
              <a:buFontTx/>
              <a:buAutoNum type="arabicPeriod"/>
            </a:pPr>
            <a:r>
              <a:rPr lang="en-US" dirty="0" smtClean="0"/>
              <a:t>Quota sampling</a:t>
            </a:r>
          </a:p>
          <a:p>
            <a:pPr marL="990600" lvl="1" indent="-533400" eaLnBrk="1" hangingPunct="1">
              <a:buFontTx/>
              <a:buAutoNum type="arabicPeriod"/>
            </a:pPr>
            <a:r>
              <a:rPr lang="en-US" dirty="0" smtClean="0"/>
              <a:t>Purposive sampling</a:t>
            </a:r>
          </a:p>
          <a:p>
            <a:pPr marL="990600" lvl="1" indent="-533400" eaLnBrk="1" hangingPunct="1">
              <a:buFontTx/>
              <a:buAutoNum type="arabicPeriod"/>
            </a:pPr>
            <a:r>
              <a:rPr lang="en-US" dirty="0" smtClean="0"/>
              <a:t>Snowball sampling</a:t>
            </a:r>
          </a:p>
        </p:txBody>
      </p:sp>
      <p:sp>
        <p:nvSpPr>
          <p:cNvPr id="2" name="Slide Number Placeholder 1"/>
          <p:cNvSpPr>
            <a:spLocks noGrp="1"/>
          </p:cNvSpPr>
          <p:nvPr>
            <p:ph type="sldNum" sz="quarter" idx="12"/>
          </p:nvPr>
        </p:nvSpPr>
        <p:spPr/>
        <p:txBody>
          <a:bodyPr/>
          <a:lstStyle/>
          <a:p>
            <a:fld id="{9E495CD1-9409-4FB8-8C87-54610210D02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sz="3600" smtClean="0"/>
              <a:t>Convenience sample</a:t>
            </a:r>
          </a:p>
        </p:txBody>
      </p:sp>
      <p:sp>
        <p:nvSpPr>
          <p:cNvPr id="124931" name="Rectangle 3"/>
          <p:cNvSpPr>
            <a:spLocks noGrp="1" noChangeArrowheads="1"/>
          </p:cNvSpPr>
          <p:nvPr>
            <p:ph idx="1"/>
          </p:nvPr>
        </p:nvSpPr>
        <p:spPr/>
        <p:txBody>
          <a:bodyPr/>
          <a:lstStyle/>
          <a:p>
            <a:pPr eaLnBrk="1" hangingPunct="1">
              <a:lnSpc>
                <a:spcPct val="80000"/>
              </a:lnSpc>
            </a:pPr>
            <a:r>
              <a:rPr lang="en-US" sz="2400" smtClean="0"/>
              <a:t>A is used when you simply stop anybody in the street who is prepared to stop, or when you wander round a business, a shop, a restaurant, a theatre or whatever, asking people you meet whether they will answer your questions. </a:t>
            </a:r>
          </a:p>
          <a:p>
            <a:pPr eaLnBrk="1" hangingPunct="1">
              <a:lnSpc>
                <a:spcPct val="80000"/>
              </a:lnSpc>
            </a:pPr>
            <a:r>
              <a:rPr lang="en-US" sz="2400" smtClean="0"/>
              <a:t>In other words, the sample comprises subjects who are simply available in a convenient way to the researcher. </a:t>
            </a:r>
          </a:p>
          <a:p>
            <a:pPr eaLnBrk="1" hangingPunct="1">
              <a:lnSpc>
                <a:spcPct val="80000"/>
              </a:lnSpc>
            </a:pPr>
            <a:r>
              <a:rPr lang="en-US" sz="2400" smtClean="0"/>
              <a:t>There is no randomness and the likelihood of bias is high. </a:t>
            </a:r>
          </a:p>
          <a:p>
            <a:pPr eaLnBrk="1" hangingPunct="1">
              <a:lnSpc>
                <a:spcPct val="80000"/>
              </a:lnSpc>
            </a:pPr>
            <a:r>
              <a:rPr lang="en-US" sz="2400" smtClean="0"/>
              <a:t>can't draw any meaningful conclusions from the results you obtain. </a:t>
            </a:r>
          </a:p>
          <a:p>
            <a:pPr eaLnBrk="1" hangingPunct="1">
              <a:lnSpc>
                <a:spcPct val="80000"/>
              </a:lnSpc>
            </a:pPr>
            <a:r>
              <a:rPr lang="en-US" sz="2400" smtClean="0"/>
              <a:t>However, this method is often the only feasible one, particularly for students or others with restricted time and resources, and can legitimately be used provided its limitations are clearly understood and stated. </a:t>
            </a:r>
          </a:p>
        </p:txBody>
      </p:sp>
      <p:sp>
        <p:nvSpPr>
          <p:cNvPr id="2" name="Slide Number Placeholder 1"/>
          <p:cNvSpPr>
            <a:spLocks noGrp="1"/>
          </p:cNvSpPr>
          <p:nvPr>
            <p:ph type="sldNum" sz="quarter" idx="12"/>
          </p:nvPr>
        </p:nvSpPr>
        <p:spPr/>
        <p:txBody>
          <a:bodyPr/>
          <a:lstStyle/>
          <a:p>
            <a:fld id="{9E495CD1-9409-4FB8-8C87-54610210D02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sz="3600" smtClean="0"/>
              <a:t>Quota sampling</a:t>
            </a:r>
          </a:p>
        </p:txBody>
      </p:sp>
      <p:sp>
        <p:nvSpPr>
          <p:cNvPr id="125955" name="Rectangle 3"/>
          <p:cNvSpPr>
            <a:spLocks noGrp="1" noChangeArrowheads="1"/>
          </p:cNvSpPr>
          <p:nvPr>
            <p:ph idx="1"/>
          </p:nvPr>
        </p:nvSpPr>
        <p:spPr/>
        <p:txBody>
          <a:bodyPr/>
          <a:lstStyle/>
          <a:p>
            <a:pPr eaLnBrk="1" hangingPunct="1">
              <a:lnSpc>
                <a:spcPct val="90000"/>
              </a:lnSpc>
            </a:pPr>
            <a:r>
              <a:rPr lang="en-US" sz="2400" smtClean="0"/>
              <a:t>is often used in market research. Interviewers are required to find cases with particular characteristics. </a:t>
            </a:r>
          </a:p>
          <a:p>
            <a:pPr eaLnBrk="1" hangingPunct="1">
              <a:lnSpc>
                <a:spcPct val="90000"/>
              </a:lnSpc>
            </a:pPr>
            <a:r>
              <a:rPr lang="en-US" sz="2400" smtClean="0"/>
              <a:t>They are given quota of particular types of people to interview and the quota are organized so that final sample should be representative of population. </a:t>
            </a:r>
          </a:p>
          <a:p>
            <a:pPr eaLnBrk="1" hangingPunct="1">
              <a:lnSpc>
                <a:spcPct val="90000"/>
              </a:lnSpc>
            </a:pPr>
            <a:r>
              <a:rPr lang="en-US" sz="2400" smtClean="0"/>
              <a:t>Stages</a:t>
            </a:r>
          </a:p>
          <a:p>
            <a:pPr lvl="1" eaLnBrk="1" hangingPunct="1">
              <a:lnSpc>
                <a:spcPct val="90000"/>
              </a:lnSpc>
            </a:pPr>
            <a:r>
              <a:rPr lang="en-US" sz="2000" smtClean="0"/>
              <a:t>Decide on characteristic of which sample is to be representative, e.g. age </a:t>
            </a:r>
          </a:p>
          <a:p>
            <a:pPr lvl="1" eaLnBrk="1" hangingPunct="1">
              <a:lnSpc>
                <a:spcPct val="90000"/>
              </a:lnSpc>
            </a:pPr>
            <a:r>
              <a:rPr lang="en-US" sz="2000" smtClean="0"/>
              <a:t>Find out distribution of this variable in population and set quota accordingly. </a:t>
            </a:r>
          </a:p>
          <a:p>
            <a:pPr lvl="1" eaLnBrk="1" hangingPunct="1">
              <a:lnSpc>
                <a:spcPct val="90000"/>
              </a:lnSpc>
            </a:pPr>
            <a:r>
              <a:rPr lang="en-US" sz="2000" smtClean="0"/>
              <a:t>E.g. if 20% of population is between 20 and 30, and sample is to be 1,000 then 200 of sample (20%) will be in this age group </a:t>
            </a:r>
          </a:p>
          <a:p>
            <a:pPr eaLnBrk="1" hangingPunct="1">
              <a:lnSpc>
                <a:spcPct val="90000"/>
              </a:lnSpc>
            </a:pPr>
            <a:endParaRPr lang="en-US" sz="2400" smtClean="0"/>
          </a:p>
        </p:txBody>
      </p:sp>
      <p:sp>
        <p:nvSpPr>
          <p:cNvPr id="2" name="Slide Number Placeholder 1"/>
          <p:cNvSpPr>
            <a:spLocks noGrp="1"/>
          </p:cNvSpPr>
          <p:nvPr>
            <p:ph type="sldNum" sz="quarter" idx="12"/>
          </p:nvPr>
        </p:nvSpPr>
        <p:spPr/>
        <p:txBody>
          <a:bodyPr/>
          <a:lstStyle/>
          <a:p>
            <a:fld id="{9E495CD1-9409-4FB8-8C87-54610210D022}"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normAutofit lnSpcReduction="10000"/>
          </a:bodyPr>
          <a:lstStyle/>
          <a:p>
            <a:r>
              <a:rPr lang="en-US" b="1" dirty="0" smtClean="0"/>
              <a:t>Sampling frame/Population </a:t>
            </a:r>
            <a:r>
              <a:rPr lang="en-US" dirty="0" smtClean="0"/>
              <a:t>is the entire list of the population from which the sample is selected. Also called population</a:t>
            </a:r>
          </a:p>
          <a:p>
            <a:r>
              <a:rPr lang="en-US" b="1" dirty="0" smtClean="0"/>
              <a:t>Sample</a:t>
            </a:r>
            <a:r>
              <a:rPr lang="en-US" dirty="0" smtClean="0"/>
              <a:t> is a portion of the population</a:t>
            </a:r>
          </a:p>
          <a:p>
            <a:r>
              <a:rPr lang="en-US" b="1" dirty="0" smtClean="0"/>
              <a:t>Sample size </a:t>
            </a:r>
            <a:r>
              <a:rPr lang="en-US" dirty="0" smtClean="0"/>
              <a:t>is the number of units in a sample</a:t>
            </a:r>
          </a:p>
          <a:p>
            <a:r>
              <a:rPr lang="en-US" b="1" dirty="0" smtClean="0"/>
              <a:t>Sampling unit </a:t>
            </a:r>
            <a:r>
              <a:rPr lang="en-US" dirty="0" smtClean="0"/>
              <a:t>is the constituents of a population which are individuals to be sampled from the population and cannot be further subdivided</a:t>
            </a:r>
            <a:endParaRPr lang="en-US" dirty="0"/>
          </a:p>
        </p:txBody>
      </p:sp>
      <p:sp>
        <p:nvSpPr>
          <p:cNvPr id="4" name="Slide Number Placeholder 3"/>
          <p:cNvSpPr>
            <a:spLocks noGrp="1"/>
          </p:cNvSpPr>
          <p:nvPr>
            <p:ph type="sldNum" sz="quarter" idx="12"/>
          </p:nvPr>
        </p:nvSpPr>
        <p:spPr/>
        <p:txBody>
          <a:bodyPr/>
          <a:lstStyle/>
          <a:p>
            <a:fld id="{9E495CD1-9409-4FB8-8C87-54610210D022}"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smtClean="0"/>
              <a:t>A purposive sample</a:t>
            </a:r>
          </a:p>
        </p:txBody>
      </p:sp>
      <p:sp>
        <p:nvSpPr>
          <p:cNvPr id="126979" name="Rectangle 3"/>
          <p:cNvSpPr>
            <a:spLocks noGrp="1" noChangeArrowheads="1"/>
          </p:cNvSpPr>
          <p:nvPr>
            <p:ph idx="1"/>
          </p:nvPr>
        </p:nvSpPr>
        <p:spPr/>
        <p:txBody>
          <a:bodyPr/>
          <a:lstStyle/>
          <a:p>
            <a:pPr eaLnBrk="1" hangingPunct="1"/>
            <a:r>
              <a:rPr lang="en-US" sz="2800" smtClean="0"/>
              <a:t>is one which is selected by the researcher subjectively. </a:t>
            </a:r>
          </a:p>
          <a:p>
            <a:pPr eaLnBrk="1" hangingPunct="1"/>
            <a:r>
              <a:rPr lang="en-US" sz="2800" smtClean="0"/>
              <a:t>The researcher attempts to obtain sample that appears to him/her to be representative of the population and will usually try to ensure that a range from one extreme to the other is included. </a:t>
            </a:r>
          </a:p>
          <a:p>
            <a:pPr eaLnBrk="1" hangingPunct="1"/>
            <a:r>
              <a:rPr lang="en-US" sz="2800" smtClean="0"/>
              <a:t>Often used in political polling - districts chosen because their pattern has in the past provided good idea of outcomes for whole electorate. </a:t>
            </a:r>
          </a:p>
        </p:txBody>
      </p:sp>
      <p:sp>
        <p:nvSpPr>
          <p:cNvPr id="2" name="Slide Number Placeholder 1"/>
          <p:cNvSpPr>
            <a:spLocks noGrp="1"/>
          </p:cNvSpPr>
          <p:nvPr>
            <p:ph type="sldNum" sz="quarter" idx="12"/>
          </p:nvPr>
        </p:nvSpPr>
        <p:spPr/>
        <p:txBody>
          <a:bodyPr/>
          <a:lstStyle/>
          <a:p>
            <a:fld id="{9E495CD1-9409-4FB8-8C87-54610210D022}"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US" sz="3600" smtClean="0"/>
              <a:t>Snowball sampling</a:t>
            </a:r>
          </a:p>
        </p:txBody>
      </p:sp>
      <p:sp>
        <p:nvSpPr>
          <p:cNvPr id="128003" name="Rectangle 3"/>
          <p:cNvSpPr>
            <a:spLocks noGrp="1" noChangeArrowheads="1"/>
          </p:cNvSpPr>
          <p:nvPr>
            <p:ph idx="1"/>
          </p:nvPr>
        </p:nvSpPr>
        <p:spPr/>
        <p:txBody>
          <a:bodyPr/>
          <a:lstStyle/>
          <a:p>
            <a:pPr eaLnBrk="1" hangingPunct="1">
              <a:lnSpc>
                <a:spcPct val="90000"/>
              </a:lnSpc>
            </a:pPr>
            <a:r>
              <a:rPr lang="en-US" sz="2800" dirty="0" smtClean="0"/>
              <a:t>With this approach, you initially contact a few potential respondents and then ask them whether they know of anybody with the same characteristics that you are looking for the next sample selection</a:t>
            </a:r>
          </a:p>
          <a:p>
            <a:pPr eaLnBrk="1" hangingPunct="1">
              <a:lnSpc>
                <a:spcPct val="90000"/>
              </a:lnSpc>
            </a:pPr>
            <a:r>
              <a:rPr lang="en-US" sz="2800" dirty="0" smtClean="0"/>
              <a:t> this method is good if you do not know your respondents. </a:t>
            </a:r>
          </a:p>
          <a:p>
            <a:pPr eaLnBrk="1" hangingPunct="1">
              <a:lnSpc>
                <a:spcPct val="90000"/>
              </a:lnSpc>
            </a:pPr>
            <a:r>
              <a:rPr lang="en-US" sz="2800" dirty="0" smtClean="0"/>
              <a:t>It may have also a danger not to access respondents with a different views from those respondents you have already contacted </a:t>
            </a:r>
          </a:p>
        </p:txBody>
      </p:sp>
      <p:sp>
        <p:nvSpPr>
          <p:cNvPr id="2" name="Slide Number Placeholder 1"/>
          <p:cNvSpPr>
            <a:spLocks noGrp="1"/>
          </p:cNvSpPr>
          <p:nvPr>
            <p:ph type="sldNum" sz="quarter" idx="12"/>
          </p:nvPr>
        </p:nvSpPr>
        <p:spPr/>
        <p:txBody>
          <a:bodyPr/>
          <a:lstStyle/>
          <a:p>
            <a:fld id="{9E495CD1-9409-4FB8-8C87-54610210D02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p:cNvSpPr>
            <a:spLocks noGrp="1"/>
          </p:cNvSpPr>
          <p:nvPr>
            <p:ph type="sldNum" sz="quarter" idx="12"/>
          </p:nvPr>
        </p:nvSpPr>
        <p:spPr>
          <a:noFill/>
        </p:spPr>
        <p:txBody>
          <a:bodyPr/>
          <a:lstStyle/>
          <a:p>
            <a:fld id="{8227E859-5091-4819-863F-8AD09B5B33D0}" type="slidenum">
              <a:rPr lang="en-US" smtClean="0">
                <a:latin typeface="Arial" charset="0"/>
              </a:rPr>
              <a:pPr/>
              <a:t>22</a:t>
            </a:fld>
            <a:endParaRPr lang="en-US" smtClean="0">
              <a:latin typeface="Arial" charset="0"/>
            </a:endParaRPr>
          </a:p>
        </p:txBody>
      </p:sp>
      <p:sp>
        <p:nvSpPr>
          <p:cNvPr id="109571" name="Rectangle 2"/>
          <p:cNvSpPr>
            <a:spLocks noGrp="1" noChangeArrowheads="1"/>
          </p:cNvSpPr>
          <p:nvPr>
            <p:ph type="title"/>
          </p:nvPr>
        </p:nvSpPr>
        <p:spPr/>
        <p:txBody>
          <a:bodyPr>
            <a:normAutofit/>
          </a:bodyPr>
          <a:lstStyle/>
          <a:p>
            <a:r>
              <a:rPr lang="en-US" dirty="0"/>
              <a:t>Determining sample </a:t>
            </a:r>
            <a:r>
              <a:rPr lang="en-US" dirty="0" smtClean="0"/>
              <a:t>size</a:t>
            </a:r>
          </a:p>
        </p:txBody>
      </p:sp>
      <p:sp>
        <p:nvSpPr>
          <p:cNvPr id="109572" name="Rectangle 3"/>
          <p:cNvSpPr>
            <a:spLocks noGrp="1" noChangeArrowheads="1"/>
          </p:cNvSpPr>
          <p:nvPr>
            <p:ph type="body" idx="1"/>
          </p:nvPr>
        </p:nvSpPr>
        <p:spPr>
          <a:xfrm>
            <a:off x="609600" y="1682750"/>
            <a:ext cx="7924800" cy="4260850"/>
          </a:xfrm>
        </p:spPr>
        <p:txBody>
          <a:bodyPr>
            <a:normAutofit/>
          </a:bodyPr>
          <a:lstStyle/>
          <a:p>
            <a:pPr eaLnBrk="1" hangingPunct="1"/>
            <a:r>
              <a:rPr lang="en-US" dirty="0" smtClean="0"/>
              <a:t>Determination of sample size depends on the following factors:</a:t>
            </a:r>
          </a:p>
          <a:p>
            <a:pPr lvl="1"/>
            <a:r>
              <a:rPr lang="en-US" dirty="0" smtClean="0"/>
              <a:t>Type of design</a:t>
            </a:r>
          </a:p>
          <a:p>
            <a:pPr lvl="1"/>
            <a:r>
              <a:rPr lang="en-US" dirty="0" smtClean="0"/>
              <a:t>Accessibility of participants</a:t>
            </a:r>
          </a:p>
          <a:p>
            <a:pPr lvl="1"/>
            <a:r>
              <a:rPr lang="en-US" dirty="0" smtClean="0"/>
              <a:t>Statistical tests planned</a:t>
            </a:r>
          </a:p>
          <a:p>
            <a:pPr lvl="1"/>
            <a:r>
              <a:rPr lang="en-US" dirty="0" smtClean="0"/>
              <a:t>Review of the literature – other similar studies </a:t>
            </a:r>
          </a:p>
          <a:p>
            <a:pPr lvl="1"/>
            <a:r>
              <a:rPr lang="en-US" dirty="0" smtClean="0"/>
              <a:t>Cost (time and money)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Size Calculations</a:t>
            </a:r>
          </a:p>
        </p:txBody>
      </p:sp>
      <p:sp>
        <p:nvSpPr>
          <p:cNvPr id="3" name="Content Placeholder 2"/>
          <p:cNvSpPr>
            <a:spLocks noGrp="1"/>
          </p:cNvSpPr>
          <p:nvPr>
            <p:ph idx="1"/>
          </p:nvPr>
        </p:nvSpPr>
        <p:spPr/>
        <p:txBody>
          <a:bodyPr>
            <a:normAutofit fontScale="70000" lnSpcReduction="20000"/>
          </a:bodyPr>
          <a:lstStyle/>
          <a:p>
            <a:r>
              <a:rPr lang="en-US" dirty="0" smtClean="0"/>
              <a:t>Before you calculate a sample size, you need to determine a few things about the target population and the sample you need:</a:t>
            </a:r>
          </a:p>
          <a:p>
            <a:r>
              <a:rPr lang="en-US" b="1" dirty="0" smtClean="0"/>
              <a:t>Population Size</a:t>
            </a:r>
            <a:r>
              <a:rPr lang="en-US" dirty="0" smtClean="0"/>
              <a:t> — </a:t>
            </a:r>
          </a:p>
          <a:p>
            <a:pPr lvl="1"/>
            <a:r>
              <a:rPr lang="en-US" dirty="0" smtClean="0"/>
              <a:t>How many total people fit your population?</a:t>
            </a:r>
          </a:p>
          <a:p>
            <a:pPr lvl="1"/>
            <a:r>
              <a:rPr lang="en-US" dirty="0" smtClean="0"/>
              <a:t>For instance, if you want to know computers in Ethiopia, your population size would be the total number of computers in Ethiopia Don’t worry if you are unsure about this number. It is common for the population to be unknown or approximated.</a:t>
            </a:r>
          </a:p>
          <a:p>
            <a:r>
              <a:rPr lang="en-US" b="1" dirty="0" smtClean="0"/>
              <a:t>Margin of Error (Confidence Interval)</a:t>
            </a:r>
            <a:r>
              <a:rPr lang="en-US" dirty="0" smtClean="0"/>
              <a:t> —</a:t>
            </a:r>
          </a:p>
          <a:p>
            <a:pPr lvl="1"/>
            <a:r>
              <a:rPr lang="en-US" dirty="0" smtClean="0"/>
              <a:t> No sample will be perfect, so you need to decide how much error to allow. </a:t>
            </a:r>
          </a:p>
          <a:p>
            <a:pPr lvl="1"/>
            <a:r>
              <a:rPr lang="en-US" dirty="0" smtClean="0"/>
              <a:t>The confidence interval determines how much higher or lower than the population mean you are willing to let your sample mean fall.</a:t>
            </a:r>
          </a:p>
          <a:p>
            <a:pPr lvl="1"/>
            <a:r>
              <a:rPr lang="en-US" dirty="0" smtClean="0"/>
              <a:t>It will look something like this: “60% of computers are DELL, with a margin of error of +/- 5%.”</a:t>
            </a:r>
          </a:p>
          <a:p>
            <a:endParaRPr lang="en-US" dirty="0"/>
          </a:p>
        </p:txBody>
      </p:sp>
      <p:sp>
        <p:nvSpPr>
          <p:cNvPr id="4" name="Slide Number Placeholder 3"/>
          <p:cNvSpPr>
            <a:spLocks noGrp="1"/>
          </p:cNvSpPr>
          <p:nvPr>
            <p:ph type="sldNum" sz="quarter" idx="12"/>
          </p:nvPr>
        </p:nvSpPr>
        <p:spPr/>
        <p:txBody>
          <a:bodyPr/>
          <a:lstStyle/>
          <a:p>
            <a:fld id="{9E495CD1-9409-4FB8-8C87-54610210D022}"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 of Error </a:t>
            </a:r>
            <a:endParaRPr lang="en-US" dirty="0"/>
          </a:p>
        </p:txBody>
      </p:sp>
      <p:sp>
        <p:nvSpPr>
          <p:cNvPr id="3" name="Content Placeholder 2"/>
          <p:cNvSpPr>
            <a:spLocks noGrp="1"/>
          </p:cNvSpPr>
          <p:nvPr>
            <p:ph idx="1"/>
          </p:nvPr>
        </p:nvSpPr>
        <p:spPr/>
        <p:txBody>
          <a:bodyPr>
            <a:normAutofit/>
          </a:bodyPr>
          <a:lstStyle/>
          <a:p>
            <a:r>
              <a:rPr lang="en-US" dirty="0" smtClean="0"/>
              <a:t>We are interested to study users willingness for e-learning based training. There are 200 respondents. From these respondents, 150 respondents say that e-learning based training is good. Our margin of error is 3%. </a:t>
            </a:r>
          </a:p>
          <a:p>
            <a:pPr lvl="1"/>
            <a:r>
              <a:rPr lang="en-US" dirty="0" smtClean="0"/>
              <a:t>3/100 X 150 = 4.5 </a:t>
            </a:r>
          </a:p>
          <a:p>
            <a:pPr lvl="1"/>
            <a:r>
              <a:rPr lang="en-US" dirty="0" smtClean="0"/>
              <a:t>Therefore, we select many samples, respondents who say e-learning based training cannot be outside 145.5 to 154.5.</a:t>
            </a:r>
          </a:p>
          <a:p>
            <a:endParaRPr lang="en-US" dirty="0"/>
          </a:p>
        </p:txBody>
      </p:sp>
      <p:sp>
        <p:nvSpPr>
          <p:cNvPr id="4" name="Slide Number Placeholder 3"/>
          <p:cNvSpPr>
            <a:spLocks noGrp="1"/>
          </p:cNvSpPr>
          <p:nvPr>
            <p:ph type="sldNum" sz="quarter" idx="12"/>
          </p:nvPr>
        </p:nvSpPr>
        <p:spPr/>
        <p:txBody>
          <a:bodyPr/>
          <a:lstStyle/>
          <a:p>
            <a:fld id="{9E495CD1-9409-4FB8-8C87-54610210D022}" type="slidenum">
              <a:rPr lang="en-US" smtClean="0"/>
              <a:pPr/>
              <a:t>24</a:t>
            </a:fld>
            <a:endParaRPr lang="en-US"/>
          </a:p>
        </p:txBody>
      </p:sp>
    </p:spTree>
    <p:extLst>
      <p:ext uri="{BB962C8B-B14F-4D97-AF65-F5344CB8AC3E}">
        <p14:creationId xmlns:p14="http://schemas.microsoft.com/office/powerpoint/2010/main" val="169277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method …</a:t>
            </a:r>
            <a:endParaRPr lang="en-US" dirty="0"/>
          </a:p>
        </p:txBody>
      </p:sp>
      <p:sp>
        <p:nvSpPr>
          <p:cNvPr id="3" name="Content Placeholder 2"/>
          <p:cNvSpPr>
            <a:spLocks noGrp="1"/>
          </p:cNvSpPr>
          <p:nvPr>
            <p:ph idx="1"/>
          </p:nvPr>
        </p:nvSpPr>
        <p:spPr/>
        <p:txBody>
          <a:bodyPr>
            <a:normAutofit fontScale="47500" lnSpcReduction="20000"/>
          </a:bodyPr>
          <a:lstStyle/>
          <a:p>
            <a:r>
              <a:rPr lang="en-US" sz="5300" dirty="0" smtClean="0">
                <a:latin typeface="Times New Roman" pitchFamily="18" charset="0"/>
                <a:cs typeface="Times New Roman" pitchFamily="18" charset="0"/>
              </a:rPr>
              <a:t>Our decisions should be like.. </a:t>
            </a:r>
          </a:p>
          <a:p>
            <a:pPr marL="514350" indent="-514350">
              <a:buFont typeface="+mj-lt"/>
              <a:buAutoNum type="arabicPeriod"/>
            </a:pPr>
            <a:r>
              <a:rPr lang="en-US" sz="5300" dirty="0" smtClean="0">
                <a:latin typeface="Times New Roman" pitchFamily="18" charset="0"/>
                <a:cs typeface="Times New Roman" pitchFamily="18" charset="0"/>
              </a:rPr>
              <a:t>We </a:t>
            </a:r>
            <a:r>
              <a:rPr lang="en-US" sz="5300" dirty="0">
                <a:latin typeface="Times New Roman" pitchFamily="18" charset="0"/>
                <a:cs typeface="Times New Roman" pitchFamily="18" charset="0"/>
              </a:rPr>
              <a:t>need a margin of error less than 2.5%". </a:t>
            </a:r>
            <a:endParaRPr lang="en-US" sz="5300" dirty="0" smtClean="0">
              <a:latin typeface="Times New Roman" pitchFamily="18" charset="0"/>
              <a:cs typeface="Times New Roman" pitchFamily="18" charset="0"/>
            </a:endParaRPr>
          </a:p>
          <a:p>
            <a:pPr marL="971550" lvl="1" indent="-571500"/>
            <a:r>
              <a:rPr lang="en-US" sz="5300" dirty="0" smtClean="0">
                <a:latin typeface="Times New Roman" pitchFamily="18" charset="0"/>
                <a:cs typeface="Times New Roman" pitchFamily="18" charset="0"/>
              </a:rPr>
              <a:t>Typical surveys have </a:t>
            </a:r>
            <a:r>
              <a:rPr lang="en-US" sz="5300" dirty="0">
                <a:latin typeface="Times New Roman" pitchFamily="18" charset="0"/>
                <a:cs typeface="Times New Roman" pitchFamily="18" charset="0"/>
              </a:rPr>
              <a:t>margins of error ranging from less than 1% to </a:t>
            </a:r>
            <a:r>
              <a:rPr lang="en-US" sz="5300" dirty="0" smtClean="0">
                <a:latin typeface="Times New Roman" pitchFamily="18" charset="0"/>
                <a:cs typeface="Times New Roman" pitchFamily="18" charset="0"/>
              </a:rPr>
              <a:t>something of </a:t>
            </a:r>
            <a:r>
              <a:rPr lang="en-US" sz="5300" dirty="0">
                <a:latin typeface="Times New Roman" pitchFamily="18" charset="0"/>
                <a:cs typeface="Times New Roman" pitchFamily="18" charset="0"/>
              </a:rPr>
              <a:t>the order of 4% </a:t>
            </a:r>
            <a:r>
              <a:rPr lang="en-US" sz="5300" dirty="0" smtClean="0">
                <a:latin typeface="Times New Roman" pitchFamily="18" charset="0"/>
                <a:cs typeface="Times New Roman" pitchFamily="18" charset="0"/>
              </a:rPr>
              <a:t>. </a:t>
            </a:r>
            <a:r>
              <a:rPr lang="en-US" sz="5300" dirty="0">
                <a:latin typeface="Times New Roman" pitchFamily="18" charset="0"/>
                <a:cs typeface="Times New Roman" pitchFamily="18" charset="0"/>
              </a:rPr>
              <a:t>we can choose any margin of error </a:t>
            </a:r>
            <a:r>
              <a:rPr lang="en-US" sz="5300" dirty="0" smtClean="0">
                <a:latin typeface="Times New Roman" pitchFamily="18" charset="0"/>
                <a:cs typeface="Times New Roman" pitchFamily="18" charset="0"/>
              </a:rPr>
              <a:t>we like </a:t>
            </a:r>
            <a:r>
              <a:rPr lang="en-US" sz="5300" dirty="0">
                <a:latin typeface="Times New Roman" pitchFamily="18" charset="0"/>
                <a:cs typeface="Times New Roman" pitchFamily="18" charset="0"/>
              </a:rPr>
              <a:t>but need to specify it.</a:t>
            </a:r>
          </a:p>
          <a:p>
            <a:pPr marL="514350" indent="-514350">
              <a:buFont typeface="+mj-lt"/>
              <a:buAutoNum type="arabicPeriod"/>
            </a:pPr>
            <a:r>
              <a:rPr lang="en-US" sz="5300" dirty="0" smtClean="0">
                <a:latin typeface="Times New Roman" pitchFamily="18" charset="0"/>
                <a:cs typeface="Times New Roman" pitchFamily="18" charset="0"/>
              </a:rPr>
              <a:t>95</a:t>
            </a:r>
            <a:r>
              <a:rPr lang="en-US" sz="5300" dirty="0">
                <a:latin typeface="Times New Roman" pitchFamily="18" charset="0"/>
                <a:cs typeface="Times New Roman" pitchFamily="18" charset="0"/>
              </a:rPr>
              <a:t>% </a:t>
            </a:r>
            <a:r>
              <a:rPr lang="en-US" sz="5300" dirty="0" smtClean="0">
                <a:latin typeface="Times New Roman" pitchFamily="18" charset="0"/>
                <a:cs typeface="Times New Roman" pitchFamily="18" charset="0"/>
              </a:rPr>
              <a:t>confidence </a:t>
            </a:r>
            <a:r>
              <a:rPr lang="en-US" sz="5300" dirty="0">
                <a:latin typeface="Times New Roman" pitchFamily="18" charset="0"/>
                <a:cs typeface="Times New Roman" pitchFamily="18" charset="0"/>
              </a:rPr>
              <a:t>intervals are typical but not in any </a:t>
            </a:r>
            <a:r>
              <a:rPr lang="en-US" sz="5300" dirty="0" smtClean="0">
                <a:latin typeface="Times New Roman" pitchFamily="18" charset="0"/>
                <a:cs typeface="Times New Roman" pitchFamily="18" charset="0"/>
              </a:rPr>
              <a:t>way mandatory. We </a:t>
            </a:r>
            <a:r>
              <a:rPr lang="en-US" sz="5300" dirty="0">
                <a:latin typeface="Times New Roman" pitchFamily="18" charset="0"/>
                <a:cs typeface="Times New Roman" pitchFamily="18" charset="0"/>
              </a:rPr>
              <a:t>could do 90%, 99% or something else </a:t>
            </a:r>
            <a:r>
              <a:rPr lang="en-US" sz="5300" dirty="0" smtClean="0">
                <a:latin typeface="Times New Roman" pitchFamily="18" charset="0"/>
                <a:cs typeface="Times New Roman" pitchFamily="18" charset="0"/>
              </a:rPr>
              <a:t>entirely</a:t>
            </a:r>
            <a:r>
              <a:rPr lang="en-US" sz="5300" dirty="0">
                <a:latin typeface="Times New Roman" pitchFamily="18" charset="0"/>
                <a:cs typeface="Times New Roman" pitchFamily="18" charset="0"/>
              </a:rPr>
              <a:t>. For this example, we assume 95</a:t>
            </a:r>
            <a:r>
              <a:rPr lang="en-US" sz="5300" dirty="0" smtClean="0">
                <a:latin typeface="Times New Roman" pitchFamily="18" charset="0"/>
                <a:cs typeface="Times New Roman" pitchFamily="18" charset="0"/>
              </a:rPr>
              <a:t>%. </a:t>
            </a:r>
          </a:p>
          <a:p>
            <a:pPr marL="514350" indent="-514350">
              <a:buFont typeface="+mj-lt"/>
              <a:buAutoNum type="arabicPeriod"/>
            </a:pPr>
            <a:r>
              <a:rPr lang="en-US" sz="5300" dirty="0" smtClean="0">
                <a:latin typeface="Times New Roman" pitchFamily="18" charset="0"/>
                <a:cs typeface="Times New Roman" pitchFamily="18" charset="0"/>
              </a:rPr>
              <a:t>May </a:t>
            </a:r>
            <a:r>
              <a:rPr lang="en-US" sz="5300" dirty="0">
                <a:latin typeface="Times New Roman" pitchFamily="18" charset="0"/>
                <a:cs typeface="Times New Roman" pitchFamily="18" charset="0"/>
              </a:rPr>
              <a:t>be guided by past surveys or general knowledge of </a:t>
            </a:r>
            <a:r>
              <a:rPr lang="en-US" sz="5300" dirty="0" smtClean="0">
                <a:latin typeface="Times New Roman" pitchFamily="18" charset="0"/>
                <a:cs typeface="Times New Roman" pitchFamily="18" charset="0"/>
              </a:rPr>
              <a:t>public opinion</a:t>
            </a:r>
            <a:r>
              <a:rPr lang="en-US" sz="5300" dirty="0">
                <a:latin typeface="Times New Roman" pitchFamily="18" charset="0"/>
                <a:cs typeface="Times New Roman" pitchFamily="18" charset="0"/>
              </a:rPr>
              <a:t>. </a:t>
            </a:r>
            <a:endParaRPr lang="en-US" sz="5300" dirty="0" smtClean="0">
              <a:latin typeface="Times New Roman" pitchFamily="18" charset="0"/>
              <a:cs typeface="Times New Roman" pitchFamily="18" charset="0"/>
            </a:endParaRPr>
          </a:p>
          <a:p>
            <a:pPr marL="971550" lvl="1" indent="-571500"/>
            <a:r>
              <a:rPr lang="en-US" sz="5300" dirty="0" smtClean="0">
                <a:latin typeface="Times New Roman" pitchFamily="18" charset="0"/>
                <a:cs typeface="Times New Roman" pitchFamily="18" charset="0"/>
              </a:rPr>
              <a:t>For </a:t>
            </a:r>
            <a:r>
              <a:rPr lang="en-US" sz="5300" dirty="0">
                <a:latin typeface="Times New Roman" pitchFamily="18" charset="0"/>
                <a:cs typeface="Times New Roman" pitchFamily="18" charset="0"/>
              </a:rPr>
              <a:t>example a study made by other research found that there are 20% internet users</a:t>
            </a:r>
            <a:r>
              <a:rPr lang="en-US" sz="5300" dirty="0" smtClean="0">
                <a:latin typeface="Times New Roman" pitchFamily="18" charset="0"/>
                <a:cs typeface="Times New Roman" pitchFamily="18" charset="0"/>
              </a:rPr>
              <a:t>.  This gives </a:t>
            </a:r>
            <a:r>
              <a:rPr lang="en-US" sz="5300" i="1" dirty="0" smtClean="0">
                <a:latin typeface="Times New Roman" pitchFamily="18" charset="0"/>
                <a:cs typeface="Times New Roman" pitchFamily="18" charset="0"/>
              </a:rPr>
              <a:t>p</a:t>
            </a:r>
            <a:r>
              <a:rPr lang="en-US" sz="5300" dirty="0" smtClean="0">
                <a:latin typeface="Times New Roman" pitchFamily="18" charset="0"/>
                <a:cs typeface="Times New Roman" pitchFamily="18" charset="0"/>
              </a:rPr>
              <a:t> estimate</a:t>
            </a:r>
            <a:endParaRPr lang="en-US" sz="5300" dirty="0">
              <a:latin typeface="Times New Roman" pitchFamily="18" charset="0"/>
              <a:cs typeface="Times New Roman" pitchFamily="18" charset="0"/>
            </a:endParaRP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9E495CD1-9409-4FB8-8C87-54610210D022}" type="slidenum">
              <a:rPr lang="en-US" smtClean="0"/>
              <a:pPr/>
              <a:t>25</a:t>
            </a:fld>
            <a:endParaRPr lang="en-US"/>
          </a:p>
        </p:txBody>
      </p:sp>
    </p:spTree>
    <p:extLst>
      <p:ext uri="{BB962C8B-B14F-4D97-AF65-F5344CB8AC3E}">
        <p14:creationId xmlns:p14="http://schemas.microsoft.com/office/powerpoint/2010/main" val="2286886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sample size - Formula</a:t>
            </a:r>
            <a:endParaRPr lang="en-US" dirty="0"/>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5557" t="26233" r="30580" b="9899"/>
          <a:stretch/>
        </p:blipFill>
        <p:spPr bwMode="auto">
          <a:xfrm>
            <a:off x="609600" y="1371599"/>
            <a:ext cx="7543803" cy="502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9E495CD1-9409-4FB8-8C87-54610210D022}" type="slidenum">
              <a:rPr lang="en-US" smtClean="0"/>
              <a:pPr/>
              <a:t>26</a:t>
            </a:fld>
            <a:endParaRPr lang="en-US"/>
          </a:p>
        </p:txBody>
      </p:sp>
      <p:sp>
        <p:nvSpPr>
          <p:cNvPr id="6" name="TextBox 5"/>
          <p:cNvSpPr txBox="1"/>
          <p:nvPr/>
        </p:nvSpPr>
        <p:spPr>
          <a:xfrm>
            <a:off x="2317955" y="4800600"/>
            <a:ext cx="533400" cy="369332"/>
          </a:xfrm>
          <a:prstGeom prst="rect">
            <a:avLst/>
          </a:prstGeom>
          <a:noFill/>
        </p:spPr>
        <p:txBody>
          <a:bodyPr wrap="square" lIns="0" rIns="0" rtlCol="0">
            <a:spAutoFit/>
          </a:bodyPr>
          <a:lstStyle/>
          <a:p>
            <a:r>
              <a:rPr lang="en-US" dirty="0" smtClean="0"/>
              <a:t>95%</a:t>
            </a:r>
            <a:endParaRPr lang="en-US" dirty="0"/>
          </a:p>
        </p:txBody>
      </p:sp>
    </p:spTree>
    <p:extLst>
      <p:ext uri="{BB962C8B-B14F-4D97-AF65-F5344CB8AC3E}">
        <p14:creationId xmlns:p14="http://schemas.microsoft.com/office/powerpoint/2010/main" val="2317712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Method ….</a:t>
            </a:r>
            <a:endParaRPr lang="en-US" dirty="0"/>
          </a:p>
        </p:txBody>
      </p:sp>
      <p:sp>
        <p:nvSpPr>
          <p:cNvPr id="4" name="Slide Number Placeholder 3"/>
          <p:cNvSpPr>
            <a:spLocks noGrp="1"/>
          </p:cNvSpPr>
          <p:nvPr>
            <p:ph type="sldNum" sz="quarter" idx="12"/>
          </p:nvPr>
        </p:nvSpPr>
        <p:spPr/>
        <p:txBody>
          <a:bodyPr/>
          <a:lstStyle/>
          <a:p>
            <a:fld id="{9E495CD1-9409-4FB8-8C87-54610210D022}" type="slidenum">
              <a:rPr lang="en-US" smtClean="0"/>
              <a:pPr/>
              <a:t>27</a:t>
            </a:fld>
            <a:endParaRPr lang="en-US"/>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107" t="36985" r="33511" b="15439"/>
          <a:stretch/>
        </p:blipFill>
        <p:spPr bwMode="auto">
          <a:xfrm>
            <a:off x="609600" y="1676400"/>
            <a:ext cx="7848600" cy="4166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791200" y="5181600"/>
            <a:ext cx="1143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37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method …</a:t>
            </a:r>
            <a:endParaRPr lang="en-US" dirty="0"/>
          </a:p>
        </p:txBody>
      </p:sp>
      <p:sp>
        <p:nvSpPr>
          <p:cNvPr id="4" name="Slide Number Placeholder 3"/>
          <p:cNvSpPr>
            <a:spLocks noGrp="1"/>
          </p:cNvSpPr>
          <p:nvPr>
            <p:ph type="sldNum" sz="quarter" idx="12"/>
          </p:nvPr>
        </p:nvSpPr>
        <p:spPr/>
        <p:txBody>
          <a:bodyPr/>
          <a:lstStyle/>
          <a:p>
            <a:fld id="{9E495CD1-9409-4FB8-8C87-54610210D022}" type="slidenum">
              <a:rPr lang="en-US" smtClean="0"/>
              <a:pPr/>
              <a:t>28</a:t>
            </a:fld>
            <a:endParaRPr lang="en-US"/>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5007" t="33727" r="30763" b="16090"/>
          <a:stretch/>
        </p:blipFill>
        <p:spPr bwMode="auto">
          <a:xfrm>
            <a:off x="381000" y="1295400"/>
            <a:ext cx="834241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546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the example </a:t>
            </a:r>
            <a:endParaRPr lang="en-US" dirty="0"/>
          </a:p>
        </p:txBody>
      </p:sp>
      <p:sp>
        <p:nvSpPr>
          <p:cNvPr id="4" name="Slide Number Placeholder 3"/>
          <p:cNvSpPr>
            <a:spLocks noGrp="1"/>
          </p:cNvSpPr>
          <p:nvPr>
            <p:ph type="sldNum" sz="quarter" idx="12"/>
          </p:nvPr>
        </p:nvSpPr>
        <p:spPr/>
        <p:txBody>
          <a:bodyPr/>
          <a:lstStyle/>
          <a:p>
            <a:fld id="{9E495CD1-9409-4FB8-8C87-54610210D022}" type="slidenum">
              <a:rPr lang="en-US" smtClean="0"/>
              <a:pPr/>
              <a:t>29</a:t>
            </a:fld>
            <a:endParaRPr lang="en-US"/>
          </a:p>
        </p:txBody>
      </p:sp>
      <p:pic>
        <p:nvPicPr>
          <p:cNvPr id="614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641" t="29165" r="40472" b="10225"/>
          <a:stretch/>
        </p:blipFill>
        <p:spPr bwMode="auto">
          <a:xfrm>
            <a:off x="609600" y="1295400"/>
            <a:ext cx="7772400" cy="5048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31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 …</a:t>
            </a:r>
            <a:endParaRPr lang="en-US" dirty="0"/>
          </a:p>
        </p:txBody>
      </p:sp>
      <p:sp>
        <p:nvSpPr>
          <p:cNvPr id="3" name="Content Placeholder 2"/>
          <p:cNvSpPr>
            <a:spLocks noGrp="1"/>
          </p:cNvSpPr>
          <p:nvPr>
            <p:ph idx="1"/>
          </p:nvPr>
        </p:nvSpPr>
        <p:spPr/>
        <p:txBody>
          <a:bodyPr>
            <a:normAutofit lnSpcReduction="10000"/>
          </a:bodyPr>
          <a:lstStyle/>
          <a:p>
            <a:r>
              <a:rPr lang="en-US" b="1" dirty="0" smtClean="0"/>
              <a:t>Parameter</a:t>
            </a:r>
            <a:r>
              <a:rPr lang="en-US" dirty="0" smtClean="0"/>
              <a:t> is a characteristic of a population</a:t>
            </a:r>
          </a:p>
          <a:p>
            <a:r>
              <a:rPr lang="en-US" b="1" dirty="0" smtClean="0"/>
              <a:t>Statistic</a:t>
            </a:r>
            <a:r>
              <a:rPr lang="en-US" dirty="0" smtClean="0"/>
              <a:t> is a characteristic of a sample.</a:t>
            </a:r>
          </a:p>
          <a:p>
            <a:pPr>
              <a:buNone/>
            </a:pPr>
            <a:r>
              <a:rPr lang="en-US" dirty="0" smtClean="0"/>
              <a:t>These characteristics can be described using mean, median, mode and standard deviation</a:t>
            </a:r>
          </a:p>
          <a:p>
            <a:r>
              <a:rPr lang="en-US" b="1" dirty="0" smtClean="0"/>
              <a:t>Sampling error is </a:t>
            </a:r>
            <a:r>
              <a:rPr lang="en-US" dirty="0" smtClean="0"/>
              <a:t>the discrepancy between a parameter and its estimate (or statistics) due to sampling process</a:t>
            </a:r>
          </a:p>
          <a:p>
            <a:r>
              <a:rPr lang="en-US" b="1" dirty="0" smtClean="0"/>
              <a:t>Non-sampling errors </a:t>
            </a:r>
            <a:r>
              <a:rPr lang="en-US" dirty="0" smtClean="0"/>
              <a:t>are errors that occur during data collection</a:t>
            </a:r>
            <a:endParaRPr lang="en-US" dirty="0"/>
          </a:p>
        </p:txBody>
      </p:sp>
      <p:sp>
        <p:nvSpPr>
          <p:cNvPr id="4" name="Slide Number Placeholder 3"/>
          <p:cNvSpPr>
            <a:spLocks noGrp="1"/>
          </p:cNvSpPr>
          <p:nvPr>
            <p:ph type="sldNum" sz="quarter" idx="12"/>
          </p:nvPr>
        </p:nvSpPr>
        <p:spPr/>
        <p:txBody>
          <a:bodyPr/>
          <a:lstStyle/>
          <a:p>
            <a:fld id="{9E495CD1-9409-4FB8-8C87-54610210D022}"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495CD1-9409-4FB8-8C87-54610210D022}" type="slidenum">
              <a:rPr lang="en-US" smtClean="0"/>
              <a:pPr/>
              <a:t>30</a:t>
            </a:fld>
            <a:endParaRPr lang="en-US"/>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866" t="14584" r="16370" b="7829"/>
          <a:stretch/>
        </p:blipFill>
        <p:spPr bwMode="auto">
          <a:xfrm>
            <a:off x="152400" y="592394"/>
            <a:ext cx="8686800" cy="567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0" y="300006"/>
            <a:ext cx="6096000" cy="584775"/>
          </a:xfrm>
          <a:prstGeom prst="rect">
            <a:avLst/>
          </a:prstGeom>
          <a:noFill/>
        </p:spPr>
        <p:txBody>
          <a:bodyPr wrap="square" rtlCol="0">
            <a:spAutoFit/>
          </a:bodyPr>
          <a:lstStyle/>
          <a:p>
            <a:r>
              <a:rPr lang="en-US" sz="3200" dirty="0" smtClean="0"/>
              <a:t>Table Method – Simple Method </a:t>
            </a:r>
            <a:endParaRPr lang="en-US" sz="3200" dirty="0"/>
          </a:p>
        </p:txBody>
      </p:sp>
    </p:spTree>
    <p:extLst>
      <p:ext uri="{BB962C8B-B14F-4D97-AF65-F5344CB8AC3E}">
        <p14:creationId xmlns:p14="http://schemas.microsoft.com/office/powerpoint/2010/main" val="3240186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p:cNvSpPr>
            <a:spLocks noGrp="1"/>
          </p:cNvSpPr>
          <p:nvPr>
            <p:ph type="sldNum" sz="quarter" idx="12"/>
          </p:nvPr>
        </p:nvSpPr>
        <p:spPr>
          <a:noFill/>
        </p:spPr>
        <p:txBody>
          <a:bodyPr/>
          <a:lstStyle/>
          <a:p>
            <a:fld id="{A1364ADB-78A9-4942-96B4-A63DE8706F52}" type="slidenum">
              <a:rPr lang="en-US" smtClean="0">
                <a:latin typeface="Arial" charset="0"/>
              </a:rPr>
              <a:pPr/>
              <a:t>31</a:t>
            </a:fld>
            <a:endParaRPr lang="en-US" smtClean="0">
              <a:latin typeface="Arial" charset="0"/>
            </a:endParaRPr>
          </a:p>
        </p:txBody>
      </p:sp>
      <p:sp>
        <p:nvSpPr>
          <p:cNvPr id="108547" name="Rectangle 2"/>
          <p:cNvSpPr>
            <a:spLocks noGrp="1" noChangeArrowheads="1"/>
          </p:cNvSpPr>
          <p:nvPr>
            <p:ph type="title"/>
          </p:nvPr>
        </p:nvSpPr>
        <p:spPr/>
        <p:txBody>
          <a:bodyPr/>
          <a:lstStyle/>
          <a:p>
            <a:pPr eaLnBrk="1" hangingPunct="1"/>
            <a:r>
              <a:rPr lang="en-US" smtClean="0"/>
              <a:t>How to control sampling error?</a:t>
            </a:r>
          </a:p>
        </p:txBody>
      </p:sp>
      <p:sp>
        <p:nvSpPr>
          <p:cNvPr id="108548" name="Rectangle 3"/>
          <p:cNvSpPr>
            <a:spLocks noGrp="1" noChangeArrowheads="1"/>
          </p:cNvSpPr>
          <p:nvPr>
            <p:ph type="body" idx="1"/>
          </p:nvPr>
        </p:nvSpPr>
        <p:spPr/>
        <p:txBody>
          <a:bodyPr/>
          <a:lstStyle/>
          <a:p>
            <a:pPr eaLnBrk="1" hangingPunct="1"/>
            <a:r>
              <a:rPr lang="en-US" smtClean="0"/>
              <a:t>Use random selection of subjects</a:t>
            </a:r>
          </a:p>
          <a:p>
            <a:pPr eaLnBrk="1" hangingPunct="1"/>
            <a:r>
              <a:rPr lang="en-US" smtClean="0"/>
              <a:t>Use random assignment of subjects to groups</a:t>
            </a:r>
          </a:p>
          <a:p>
            <a:pPr eaLnBrk="1" hangingPunct="1"/>
            <a:r>
              <a:rPr lang="en-US" smtClean="0"/>
              <a:t>Estimate required sample size using power analysis to ensure adequate power</a:t>
            </a:r>
          </a:p>
          <a:p>
            <a:pPr eaLnBrk="1" hangingPunct="1"/>
            <a:r>
              <a:rPr lang="en-US" smtClean="0"/>
              <a:t>Overestimate required sample size to account for sample mortality (drop out)</a:t>
            </a:r>
          </a:p>
        </p:txBody>
      </p:sp>
    </p:spTree>
    <p:extLst>
      <p:ext uri="{BB962C8B-B14F-4D97-AF65-F5344CB8AC3E}">
        <p14:creationId xmlns:p14="http://schemas.microsoft.com/office/powerpoint/2010/main" val="37968967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p:cNvSpPr>
            <a:spLocks noGrp="1"/>
          </p:cNvSpPr>
          <p:nvPr>
            <p:ph type="sldNum" sz="quarter" idx="12"/>
          </p:nvPr>
        </p:nvSpPr>
        <p:spPr>
          <a:noFill/>
        </p:spPr>
        <p:txBody>
          <a:bodyPr/>
          <a:lstStyle/>
          <a:p>
            <a:fld id="{AFCC9F1D-5E4F-435E-B4E9-F5D3EF785B13}" type="slidenum">
              <a:rPr lang="en-US" smtClean="0">
                <a:latin typeface="Arial" charset="0"/>
              </a:rPr>
              <a:pPr/>
              <a:t>32</a:t>
            </a:fld>
            <a:endParaRPr lang="en-US" smtClean="0">
              <a:latin typeface="Arial" charset="0"/>
            </a:endParaRPr>
          </a:p>
        </p:txBody>
      </p:sp>
      <p:sp>
        <p:nvSpPr>
          <p:cNvPr id="114691" name="Rectangle 2"/>
          <p:cNvSpPr>
            <a:spLocks noGrp="1" noChangeArrowheads="1"/>
          </p:cNvSpPr>
          <p:nvPr>
            <p:ph type="title"/>
          </p:nvPr>
        </p:nvSpPr>
        <p:spPr/>
        <p:txBody>
          <a:bodyPr/>
          <a:lstStyle/>
          <a:p>
            <a:pPr eaLnBrk="1" hangingPunct="1"/>
            <a:r>
              <a:rPr lang="en-US" smtClean="0"/>
              <a:t>Effect Size</a:t>
            </a:r>
          </a:p>
        </p:txBody>
      </p:sp>
      <p:sp>
        <p:nvSpPr>
          <p:cNvPr id="114692" name="Rectangle 3"/>
          <p:cNvSpPr>
            <a:spLocks noGrp="1" noChangeArrowheads="1"/>
          </p:cNvSpPr>
          <p:nvPr>
            <p:ph type="body" idx="1"/>
          </p:nvPr>
        </p:nvSpPr>
        <p:spPr/>
        <p:txBody>
          <a:bodyPr>
            <a:normAutofit fontScale="92500" lnSpcReduction="10000"/>
          </a:bodyPr>
          <a:lstStyle/>
          <a:p>
            <a:pPr eaLnBrk="1" hangingPunct="1"/>
            <a:r>
              <a:rPr lang="en-US" dirty="0" smtClean="0"/>
              <a:t>Effect size can be thought of as how big a difference the intervention made.</a:t>
            </a:r>
          </a:p>
          <a:p>
            <a:pPr eaLnBrk="1" hangingPunct="1"/>
            <a:r>
              <a:rPr lang="en-US" dirty="0" smtClean="0"/>
              <a:t>When the effect size is </a:t>
            </a:r>
          </a:p>
          <a:p>
            <a:pPr lvl="1">
              <a:lnSpc>
                <a:spcPct val="90000"/>
              </a:lnSpc>
            </a:pPr>
            <a:r>
              <a:rPr lang="en-US" dirty="0" smtClean="0"/>
              <a:t>Small  (correlations around 0.20)</a:t>
            </a:r>
          </a:p>
          <a:p>
            <a:pPr lvl="2">
              <a:lnSpc>
                <a:spcPct val="90000"/>
              </a:lnSpc>
            </a:pPr>
            <a:r>
              <a:rPr lang="en-US" dirty="0" smtClean="0"/>
              <a:t>Requires larger sample size</a:t>
            </a:r>
          </a:p>
          <a:p>
            <a:pPr lvl="1">
              <a:lnSpc>
                <a:spcPct val="90000"/>
              </a:lnSpc>
            </a:pPr>
            <a:endParaRPr lang="en-US" dirty="0" smtClean="0"/>
          </a:p>
          <a:p>
            <a:pPr lvl="1">
              <a:lnSpc>
                <a:spcPct val="90000"/>
              </a:lnSpc>
            </a:pPr>
            <a:r>
              <a:rPr lang="en-US" dirty="0" smtClean="0"/>
              <a:t>Medium (correlations around 0.40)</a:t>
            </a:r>
          </a:p>
          <a:p>
            <a:pPr lvl="2">
              <a:lnSpc>
                <a:spcPct val="90000"/>
              </a:lnSpc>
            </a:pPr>
            <a:r>
              <a:rPr lang="en-US" dirty="0" smtClean="0"/>
              <a:t>Requires medium sample size</a:t>
            </a:r>
          </a:p>
          <a:p>
            <a:pPr lvl="1">
              <a:lnSpc>
                <a:spcPct val="90000"/>
              </a:lnSpc>
            </a:pPr>
            <a:endParaRPr lang="en-US" dirty="0" smtClean="0"/>
          </a:p>
          <a:p>
            <a:pPr lvl="1">
              <a:lnSpc>
                <a:spcPct val="90000"/>
              </a:lnSpc>
            </a:pPr>
            <a:r>
              <a:rPr lang="en-US" dirty="0" smtClean="0"/>
              <a:t>Large (correlations around 0.60)</a:t>
            </a:r>
          </a:p>
          <a:p>
            <a:pPr lvl="2">
              <a:lnSpc>
                <a:spcPct val="90000"/>
              </a:lnSpc>
            </a:pPr>
            <a:r>
              <a:rPr lang="en-US" dirty="0" smtClean="0"/>
              <a:t>Requires smaller sample size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a:noFill/>
        </p:spPr>
        <p:txBody>
          <a:bodyPr/>
          <a:lstStyle/>
          <a:p>
            <a:fld id="{659AF6C3-82CC-4D6C-B2FE-65642E2F43FD}" type="slidenum">
              <a:rPr lang="en-US" smtClean="0">
                <a:latin typeface="Arial" charset="0"/>
              </a:rPr>
              <a:pPr/>
              <a:t>33</a:t>
            </a:fld>
            <a:endParaRPr lang="en-US" smtClean="0">
              <a:latin typeface="Arial" charset="0"/>
            </a:endParaRPr>
          </a:p>
        </p:txBody>
      </p:sp>
      <p:sp>
        <p:nvSpPr>
          <p:cNvPr id="117763" name="Rectangle 2"/>
          <p:cNvSpPr>
            <a:spLocks noGrp="1" noChangeArrowheads="1"/>
          </p:cNvSpPr>
          <p:nvPr>
            <p:ph type="title"/>
          </p:nvPr>
        </p:nvSpPr>
        <p:spPr/>
        <p:txBody>
          <a:bodyPr/>
          <a:lstStyle/>
          <a:p>
            <a:pPr eaLnBrk="1" hangingPunct="1"/>
            <a:r>
              <a:rPr lang="en-US" smtClean="0"/>
              <a:t>Eta Squared (</a:t>
            </a:r>
            <a:r>
              <a:rPr lang="en-US" smtClean="0">
                <a:cs typeface="Arial" charset="0"/>
              </a:rPr>
              <a:t>ŋ</a:t>
            </a:r>
            <a:r>
              <a:rPr lang="en-US" baseline="30000" smtClean="0">
                <a:cs typeface="Arial" charset="0"/>
              </a:rPr>
              <a:t>2</a:t>
            </a:r>
            <a:r>
              <a:rPr lang="en-US" smtClean="0">
                <a:cs typeface="Arial" charset="0"/>
              </a:rPr>
              <a:t>)</a:t>
            </a:r>
            <a:endParaRPr lang="en-US" smtClean="0"/>
          </a:p>
        </p:txBody>
      </p:sp>
      <p:sp>
        <p:nvSpPr>
          <p:cNvPr id="117764" name="Rectangle 3"/>
          <p:cNvSpPr>
            <a:spLocks noGrp="1" noChangeArrowheads="1"/>
          </p:cNvSpPr>
          <p:nvPr>
            <p:ph type="body" idx="1"/>
          </p:nvPr>
        </p:nvSpPr>
        <p:spPr>
          <a:xfrm>
            <a:off x="1204913" y="1905000"/>
            <a:ext cx="6808787" cy="4221163"/>
          </a:xfrm>
        </p:spPr>
        <p:txBody>
          <a:bodyPr/>
          <a:lstStyle/>
          <a:p>
            <a:pPr eaLnBrk="1" hangingPunct="1"/>
            <a:r>
              <a:rPr lang="en-US" dirty="0" smtClean="0"/>
              <a:t>In ANOVA, it is the proportion of dependent variable (Y) explained by the independent variable.</a:t>
            </a:r>
          </a:p>
          <a:p>
            <a:pPr eaLnBrk="1" hangingPunct="1"/>
            <a:r>
              <a:rPr lang="en-US" dirty="0" smtClean="0"/>
              <a:t>Estimate of Effect Size</a:t>
            </a:r>
          </a:p>
          <a:p>
            <a:pPr eaLnBrk="1" hangingPunct="1"/>
            <a:r>
              <a:rPr lang="en-US" dirty="0" smtClean="0"/>
              <a:t>Similar to R</a:t>
            </a:r>
            <a:r>
              <a:rPr lang="en-US" baseline="30000" dirty="0" smtClean="0">
                <a:cs typeface="Arial" charset="0"/>
              </a:rPr>
              <a:t>2</a:t>
            </a:r>
            <a:r>
              <a:rPr lang="en-US" dirty="0" smtClean="0"/>
              <a:t> in multiple regression analysis.</a:t>
            </a:r>
          </a:p>
          <a:p>
            <a:pPr eaLnBrk="1" hangingPunct="1">
              <a:buFontTx/>
              <a:buNone/>
            </a:pPr>
            <a:endParaRPr lang="en-US" dirty="0" smtClean="0"/>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What is sampling?</a:t>
            </a:r>
          </a:p>
          <a:p>
            <a:pPr marL="514350" indent="-514350">
              <a:buFont typeface="+mj-lt"/>
              <a:buAutoNum type="arabicPeriod"/>
            </a:pPr>
            <a:r>
              <a:rPr lang="en-US" dirty="0" smtClean="0"/>
              <a:t>Why we undertake sampling?</a:t>
            </a:r>
          </a:p>
          <a:p>
            <a:pPr marL="514350" indent="-514350">
              <a:buFont typeface="+mj-lt"/>
              <a:buAutoNum type="arabicPeriod"/>
            </a:pPr>
            <a:r>
              <a:rPr lang="en-US" dirty="0" smtClean="0"/>
              <a:t>What are the different methods of sampling?</a:t>
            </a:r>
          </a:p>
          <a:p>
            <a:pPr marL="514350" indent="-514350">
              <a:buFont typeface="+mj-lt"/>
              <a:buAutoNum type="arabicPeriod"/>
            </a:pPr>
            <a:r>
              <a:rPr lang="en-US" dirty="0" smtClean="0"/>
              <a:t>What is the advantage of probability sampling from non probability sampling?</a:t>
            </a:r>
          </a:p>
          <a:p>
            <a:pPr marL="514350" indent="-514350">
              <a:buFont typeface="+mj-lt"/>
              <a:buAutoNum type="arabicPeriod"/>
            </a:pPr>
            <a:r>
              <a:rPr lang="en-US" dirty="0" smtClean="0"/>
              <a:t>How do you decide your sample size?</a:t>
            </a:r>
          </a:p>
          <a:p>
            <a:pPr marL="514350" indent="-514350">
              <a:buFont typeface="+mj-lt"/>
              <a:buAutoNum type="arabicPeriod"/>
            </a:pPr>
            <a:r>
              <a:rPr lang="en-US" dirty="0" smtClean="0"/>
              <a:t>How do you control the sample error?</a:t>
            </a:r>
            <a:endParaRPr lang="en-US" dirty="0"/>
          </a:p>
        </p:txBody>
      </p:sp>
      <p:sp>
        <p:nvSpPr>
          <p:cNvPr id="4" name="Slide Number Placeholder 3"/>
          <p:cNvSpPr>
            <a:spLocks noGrp="1"/>
          </p:cNvSpPr>
          <p:nvPr>
            <p:ph type="sldNum" sz="quarter" idx="12"/>
          </p:nvPr>
        </p:nvSpPr>
        <p:spPr/>
        <p:txBody>
          <a:bodyPr/>
          <a:lstStyle/>
          <a:p>
            <a:fld id="{9E495CD1-9409-4FB8-8C87-54610210D022}" type="slidenum">
              <a:rPr lang="en-US" smtClean="0"/>
              <a:pPr/>
              <a:t>34</a:t>
            </a:fld>
            <a:endParaRPr lang="en-US"/>
          </a:p>
        </p:txBody>
      </p:sp>
    </p:spTree>
    <p:extLst>
      <p:ext uri="{BB962C8B-B14F-4D97-AF65-F5344CB8AC3E}">
        <p14:creationId xmlns:p14="http://schemas.microsoft.com/office/powerpoint/2010/main" val="417973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sz="3600" dirty="0" smtClean="0"/>
              <a:t>Sampling</a:t>
            </a:r>
          </a:p>
        </p:txBody>
      </p:sp>
      <p:sp>
        <p:nvSpPr>
          <p:cNvPr id="112643" name="Rectangle 3"/>
          <p:cNvSpPr>
            <a:spLocks noGrp="1" noChangeArrowheads="1"/>
          </p:cNvSpPr>
          <p:nvPr>
            <p:ph idx="1"/>
          </p:nvPr>
        </p:nvSpPr>
        <p:spPr/>
        <p:txBody>
          <a:bodyPr>
            <a:normAutofit/>
          </a:bodyPr>
          <a:lstStyle/>
          <a:p>
            <a:pPr eaLnBrk="1" hangingPunct="1">
              <a:lnSpc>
                <a:spcPct val="90000"/>
              </a:lnSpc>
            </a:pPr>
            <a:r>
              <a:rPr lang="en-US" sz="2800" dirty="0" smtClean="0"/>
              <a:t>It is a process of selecting a representative fraction of the large population </a:t>
            </a:r>
          </a:p>
          <a:p>
            <a:pPr eaLnBrk="1" hangingPunct="1">
              <a:lnSpc>
                <a:spcPct val="90000"/>
              </a:lnSpc>
            </a:pPr>
            <a:r>
              <a:rPr lang="en-US" sz="2800" dirty="0" smtClean="0"/>
              <a:t>This is mainly because our research may budget, time and other constraints</a:t>
            </a:r>
          </a:p>
          <a:p>
            <a:pPr eaLnBrk="1" hangingPunct="1">
              <a:lnSpc>
                <a:spcPct val="90000"/>
              </a:lnSpc>
            </a:pPr>
            <a:r>
              <a:rPr lang="en-US" sz="2800" dirty="0" smtClean="0"/>
              <a:t>Selecting all population may not be justifiable to reach on the same conclusion</a:t>
            </a:r>
          </a:p>
          <a:p>
            <a:pPr eaLnBrk="1" hangingPunct="1">
              <a:lnSpc>
                <a:spcPct val="90000"/>
              </a:lnSpc>
            </a:pPr>
            <a:r>
              <a:rPr lang="en-US" sz="2800" dirty="0" smtClean="0"/>
              <a:t>We study by selecting a subset of the population</a:t>
            </a:r>
          </a:p>
          <a:p>
            <a:pPr eaLnBrk="1" hangingPunct="1">
              <a:lnSpc>
                <a:spcPct val="90000"/>
              </a:lnSpc>
            </a:pPr>
            <a:r>
              <a:rPr lang="en-US" sz="2800" dirty="0" smtClean="0"/>
              <a:t>Sample must be true representative of the population</a:t>
            </a:r>
          </a:p>
        </p:txBody>
      </p:sp>
      <p:sp>
        <p:nvSpPr>
          <p:cNvPr id="2" name="Slide Number Placeholder 1"/>
          <p:cNvSpPr>
            <a:spLocks noGrp="1"/>
          </p:cNvSpPr>
          <p:nvPr>
            <p:ph type="sldNum" sz="quarter" idx="12"/>
          </p:nvPr>
        </p:nvSpPr>
        <p:spPr/>
        <p:txBody>
          <a:bodyPr/>
          <a:lstStyle/>
          <a:p>
            <a:fld id="{9E495CD1-9409-4FB8-8C87-54610210D022}"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dirty="0" smtClean="0"/>
              <a:t>Type of Sampling</a:t>
            </a:r>
          </a:p>
        </p:txBody>
      </p:sp>
      <p:sp>
        <p:nvSpPr>
          <p:cNvPr id="113667" name="Rectangle 3"/>
          <p:cNvSpPr>
            <a:spLocks noGrp="1" noChangeArrowheads="1"/>
          </p:cNvSpPr>
          <p:nvPr>
            <p:ph idx="1"/>
          </p:nvPr>
        </p:nvSpPr>
        <p:spPr/>
        <p:txBody>
          <a:bodyPr/>
          <a:lstStyle/>
          <a:p>
            <a:pPr marL="609600" indent="-609600" eaLnBrk="1" hangingPunct="1"/>
            <a:endParaRPr lang="en-US" dirty="0" smtClean="0"/>
          </a:p>
          <a:p>
            <a:pPr marL="609600" indent="-609600" eaLnBrk="1" hangingPunct="1"/>
            <a:endParaRPr lang="en-US" dirty="0" smtClean="0"/>
          </a:p>
        </p:txBody>
      </p:sp>
      <p:grpSp>
        <p:nvGrpSpPr>
          <p:cNvPr id="2" name="Group 6"/>
          <p:cNvGrpSpPr/>
          <p:nvPr/>
        </p:nvGrpSpPr>
        <p:grpSpPr>
          <a:xfrm>
            <a:off x="914400" y="2057400"/>
            <a:ext cx="7620000" cy="3429000"/>
            <a:chOff x="914400" y="3581400"/>
            <a:chExt cx="7086600" cy="1524000"/>
          </a:xfrm>
        </p:grpSpPr>
        <p:sp>
          <p:nvSpPr>
            <p:cNvPr id="4" name="Oval 3"/>
            <p:cNvSpPr/>
            <p:nvPr/>
          </p:nvSpPr>
          <p:spPr>
            <a:xfrm>
              <a:off x="914400" y="3581400"/>
              <a:ext cx="2590800" cy="13716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400" b="1" dirty="0" smtClean="0">
                  <a:solidFill>
                    <a:schemeClr val="tx1"/>
                  </a:solidFill>
                </a:rPr>
                <a:t>Probability sampling, and </a:t>
              </a:r>
            </a:p>
            <a:p>
              <a:pPr algn="ctr"/>
              <a:endParaRPr lang="en-US" dirty="0"/>
            </a:p>
          </p:txBody>
        </p:sp>
        <p:sp>
          <p:nvSpPr>
            <p:cNvPr id="5" name="Oval 4"/>
            <p:cNvSpPr/>
            <p:nvPr/>
          </p:nvSpPr>
          <p:spPr>
            <a:xfrm>
              <a:off x="5562600" y="3733800"/>
              <a:ext cx="2438400" cy="13716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400" dirty="0" smtClean="0">
                  <a:solidFill>
                    <a:schemeClr val="tx1"/>
                  </a:solidFill>
                </a:rPr>
                <a:t>Non probability sampling</a:t>
              </a:r>
            </a:p>
          </p:txBody>
        </p:sp>
      </p:grpSp>
      <p:sp>
        <p:nvSpPr>
          <p:cNvPr id="8" name="Flowchart: Decision 7"/>
          <p:cNvSpPr/>
          <p:nvPr/>
        </p:nvSpPr>
        <p:spPr>
          <a:xfrm>
            <a:off x="3505200" y="3276600"/>
            <a:ext cx="2743200" cy="1066800"/>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Sampling </a:t>
            </a:r>
          </a:p>
          <a:p>
            <a:pPr algn="ctr"/>
            <a:endParaRPr lang="en-US" dirty="0"/>
          </a:p>
        </p:txBody>
      </p:sp>
      <p:sp>
        <p:nvSpPr>
          <p:cNvPr id="3" name="Slide Number Placeholder 2"/>
          <p:cNvSpPr>
            <a:spLocks noGrp="1"/>
          </p:cNvSpPr>
          <p:nvPr>
            <p:ph type="sldNum" sz="quarter" idx="12"/>
          </p:nvPr>
        </p:nvSpPr>
        <p:spPr/>
        <p:txBody>
          <a:bodyPr/>
          <a:lstStyle/>
          <a:p>
            <a:fld id="{9E495CD1-9409-4FB8-8C87-54610210D02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sz="3600" dirty="0" smtClean="0"/>
              <a:t>Probability Sampling</a:t>
            </a:r>
          </a:p>
        </p:txBody>
      </p:sp>
      <p:sp>
        <p:nvSpPr>
          <p:cNvPr id="114691" name="Rectangle 3"/>
          <p:cNvSpPr>
            <a:spLocks noGrp="1" noChangeArrowheads="1"/>
          </p:cNvSpPr>
          <p:nvPr>
            <p:ph idx="1"/>
          </p:nvPr>
        </p:nvSpPr>
        <p:spPr/>
        <p:txBody>
          <a:bodyPr/>
          <a:lstStyle/>
          <a:p>
            <a:pPr eaLnBrk="1" hangingPunct="1">
              <a:lnSpc>
                <a:spcPct val="80000"/>
              </a:lnSpc>
            </a:pPr>
            <a:r>
              <a:rPr lang="en-US" sz="2800" dirty="0" smtClean="0"/>
              <a:t>Each segment of the population will be represented in the sample</a:t>
            </a:r>
          </a:p>
          <a:p>
            <a:pPr eaLnBrk="1" hangingPunct="1">
              <a:lnSpc>
                <a:spcPct val="80000"/>
              </a:lnSpc>
            </a:pPr>
            <a:r>
              <a:rPr lang="en-US" sz="2800" dirty="0" smtClean="0"/>
              <a:t>Selected by a process known as random selection</a:t>
            </a:r>
          </a:p>
          <a:p>
            <a:pPr eaLnBrk="1" hangingPunct="1">
              <a:lnSpc>
                <a:spcPct val="80000"/>
              </a:lnSpc>
            </a:pPr>
            <a:r>
              <a:rPr lang="en-US" sz="2800" dirty="0" smtClean="0"/>
              <a:t>Each member of the population has an equal chance of being selected</a:t>
            </a:r>
          </a:p>
          <a:p>
            <a:pPr lvl="1" eaLnBrk="1" hangingPunct="1">
              <a:lnSpc>
                <a:spcPct val="80000"/>
              </a:lnSpc>
            </a:pPr>
            <a:r>
              <a:rPr lang="en-US" dirty="0" smtClean="0"/>
              <a:t>Assume we have a beaker that contains 100ml of water and the other 10ml concentrated acid. After mixing the two, if extracted 1ml, from any part of the solution, and find that sample contains precisely 10 parts water and 1 part acid</a:t>
            </a:r>
          </a:p>
        </p:txBody>
      </p:sp>
      <p:sp>
        <p:nvSpPr>
          <p:cNvPr id="2" name="Slide Number Placeholder 1"/>
          <p:cNvSpPr>
            <a:spLocks noGrp="1"/>
          </p:cNvSpPr>
          <p:nvPr>
            <p:ph type="sldNum" sz="quarter" idx="12"/>
          </p:nvPr>
        </p:nvSpPr>
        <p:spPr/>
        <p:txBody>
          <a:bodyPr/>
          <a:lstStyle/>
          <a:p>
            <a:fld id="{9E495CD1-9409-4FB8-8C87-54610210D02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The same is assumed to be true if the sample is selected from a population who have considerably variability in race, wealth, education, social standing, and other factors –</a:t>
            </a:r>
          </a:p>
          <a:p>
            <a:r>
              <a:rPr lang="en-US" i="1" dirty="0" smtClean="0">
                <a:solidFill>
                  <a:srgbClr val="FF0000"/>
                </a:solidFill>
              </a:rPr>
              <a:t>This is, however, practically impossible!</a:t>
            </a:r>
          </a:p>
          <a:p>
            <a:endParaRPr lang="en-US" dirty="0"/>
          </a:p>
        </p:txBody>
      </p:sp>
      <p:sp>
        <p:nvSpPr>
          <p:cNvPr id="4" name="Slide Number Placeholder 3"/>
          <p:cNvSpPr>
            <a:spLocks noGrp="1"/>
          </p:cNvSpPr>
          <p:nvPr>
            <p:ph type="sldNum" sz="quarter" idx="12"/>
          </p:nvPr>
        </p:nvSpPr>
        <p:spPr/>
        <p:txBody>
          <a:bodyPr/>
          <a:lstStyle/>
          <a:p>
            <a:fld id="{9E495CD1-9409-4FB8-8C87-54610210D022}"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dirty="0" smtClean="0"/>
              <a:t>How Samples are selected</a:t>
            </a:r>
          </a:p>
        </p:txBody>
      </p:sp>
      <p:sp>
        <p:nvSpPr>
          <p:cNvPr id="115715" name="Rectangle 3"/>
          <p:cNvSpPr>
            <a:spLocks noGrp="1" noChangeArrowheads="1"/>
          </p:cNvSpPr>
          <p:nvPr>
            <p:ph idx="1"/>
          </p:nvPr>
        </p:nvSpPr>
        <p:spPr/>
        <p:txBody>
          <a:bodyPr/>
          <a:lstStyle/>
          <a:p>
            <a:pPr eaLnBrk="1" hangingPunct="1"/>
            <a:r>
              <a:rPr lang="en-US" dirty="0" smtClean="0"/>
              <a:t>There are different methods</a:t>
            </a:r>
          </a:p>
          <a:p>
            <a:pPr eaLnBrk="1" hangingPunct="1"/>
            <a:r>
              <a:rPr lang="en-US" dirty="0" smtClean="0"/>
              <a:t>Assign each person in the population a different number and use an arbitrary method of picking certain numbers</a:t>
            </a:r>
          </a:p>
          <a:p>
            <a:pPr lvl="1" eaLnBrk="1" hangingPunct="1"/>
            <a:r>
              <a:rPr lang="en-US" dirty="0" smtClean="0"/>
              <a:t>Drawing numbers out of a hat </a:t>
            </a:r>
          </a:p>
          <a:p>
            <a:pPr lvl="1" eaLnBrk="1" hangingPunct="1"/>
            <a:r>
              <a:rPr lang="en-US" dirty="0" smtClean="0"/>
              <a:t>Using computer random number generator – application SW like Spreadsheet and Microsoft works has a random number generator module</a:t>
            </a:r>
          </a:p>
        </p:txBody>
      </p:sp>
      <p:sp>
        <p:nvSpPr>
          <p:cNvPr id="2" name="Slide Number Placeholder 1"/>
          <p:cNvSpPr>
            <a:spLocks noGrp="1"/>
          </p:cNvSpPr>
          <p:nvPr>
            <p:ph type="sldNum" sz="quarter" idx="12"/>
          </p:nvPr>
        </p:nvSpPr>
        <p:spPr/>
        <p:txBody>
          <a:bodyPr/>
          <a:lstStyle/>
          <a:p>
            <a:fld id="{9E495CD1-9409-4FB8-8C87-54610210D022}"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 of Random Samples</a:t>
            </a:r>
            <a:endParaRPr lang="en-US" dirty="0"/>
          </a:p>
        </p:txBody>
      </p:sp>
      <p:sp>
        <p:nvSpPr>
          <p:cNvPr id="4" name="Content Placeholder 3"/>
          <p:cNvSpPr>
            <a:spLocks noGrp="1"/>
          </p:cNvSpPr>
          <p:nvPr>
            <p:ph idx="1"/>
          </p:nvPr>
        </p:nvSpPr>
        <p:spPr/>
        <p:txBody>
          <a:bodyPr/>
          <a:lstStyle/>
          <a:p>
            <a:r>
              <a:rPr lang="en-US" dirty="0" smtClean="0"/>
              <a:t>Simple random sampling</a:t>
            </a:r>
          </a:p>
          <a:p>
            <a:r>
              <a:rPr lang="en-US" dirty="0" smtClean="0"/>
              <a:t>Stratified sampling</a:t>
            </a:r>
          </a:p>
          <a:p>
            <a:r>
              <a:rPr lang="en-US" dirty="0" smtClean="0"/>
              <a:t>Cluster sampling</a:t>
            </a:r>
          </a:p>
          <a:p>
            <a:r>
              <a:rPr lang="en-US" dirty="0" smtClean="0"/>
              <a:t>A combination of the above methods</a:t>
            </a:r>
          </a:p>
          <a:p>
            <a:endParaRPr lang="en-US" dirty="0"/>
          </a:p>
        </p:txBody>
      </p:sp>
      <p:sp>
        <p:nvSpPr>
          <p:cNvPr id="2" name="Slide Number Placeholder 1"/>
          <p:cNvSpPr>
            <a:spLocks noGrp="1"/>
          </p:cNvSpPr>
          <p:nvPr>
            <p:ph type="sldNum" sz="quarter" idx="12"/>
          </p:nvPr>
        </p:nvSpPr>
        <p:spPr/>
        <p:txBody>
          <a:bodyPr/>
          <a:lstStyle/>
          <a:p>
            <a:fld id="{9E495CD1-9409-4FB8-8C87-54610210D022}"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1790</Words>
  <Application>Microsoft Office PowerPoint</Application>
  <PresentationFormat>On-screen Show (4:3)</PresentationFormat>
  <Paragraphs>232</Paragraphs>
  <Slides>34</Slides>
  <Notes>14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Sampling</vt:lpstr>
      <vt:lpstr>Key concepts</vt:lpstr>
      <vt:lpstr>Key concept …</vt:lpstr>
      <vt:lpstr>Sampling</vt:lpstr>
      <vt:lpstr>Type of Sampling</vt:lpstr>
      <vt:lpstr>Probability Sampling</vt:lpstr>
      <vt:lpstr>Cont’d</vt:lpstr>
      <vt:lpstr>How Samples are selected</vt:lpstr>
      <vt:lpstr>Type of Random Samples</vt:lpstr>
      <vt:lpstr>Simple Random Sampling</vt:lpstr>
      <vt:lpstr>Example</vt:lpstr>
      <vt:lpstr>Stratified Random Sampling</vt:lpstr>
      <vt:lpstr>cont’d …</vt:lpstr>
      <vt:lpstr>Advantage &amp; Disadvantage</vt:lpstr>
      <vt:lpstr>Cluster Sampling</vt:lpstr>
      <vt:lpstr>Cluster sampling</vt:lpstr>
      <vt:lpstr>Non Probability Sampling</vt:lpstr>
      <vt:lpstr>Convenience sample</vt:lpstr>
      <vt:lpstr>Quota sampling</vt:lpstr>
      <vt:lpstr>A purposive sample</vt:lpstr>
      <vt:lpstr>Snowball sampling</vt:lpstr>
      <vt:lpstr>Determining sample size</vt:lpstr>
      <vt:lpstr>Sample Size Calculations</vt:lpstr>
      <vt:lpstr>Margin of Error </vt:lpstr>
      <vt:lpstr>Formula method …</vt:lpstr>
      <vt:lpstr>Determining sample size - Formula</vt:lpstr>
      <vt:lpstr>Formula Method ….</vt:lpstr>
      <vt:lpstr>Formula method …</vt:lpstr>
      <vt:lpstr>Solution to the example </vt:lpstr>
      <vt:lpstr>PowerPoint Presentation</vt:lpstr>
      <vt:lpstr>How to control sampling error?</vt:lpstr>
      <vt:lpstr>Effect Size</vt:lpstr>
      <vt:lpstr>Eta Squared (ŋ2)</vt:lpstr>
      <vt:lpstr>Review 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user</dc:creator>
  <cp:lastModifiedBy>Windows User</cp:lastModifiedBy>
  <cp:revision>44</cp:revision>
  <dcterms:created xsi:type="dcterms:W3CDTF">2015-02-14T20:04:51Z</dcterms:created>
  <dcterms:modified xsi:type="dcterms:W3CDTF">2021-12-17T19:58:29Z</dcterms:modified>
</cp:coreProperties>
</file>