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62" r:id="rId3"/>
    <p:sldId id="363" r:id="rId4"/>
    <p:sldId id="364" r:id="rId5"/>
    <p:sldId id="368" r:id="rId6"/>
    <p:sldId id="370" r:id="rId7"/>
    <p:sldId id="371" r:id="rId8"/>
    <p:sldId id="372" r:id="rId9"/>
    <p:sldId id="373" r:id="rId10"/>
    <p:sldId id="384" r:id="rId11"/>
    <p:sldId id="285" r:id="rId12"/>
    <p:sldId id="374" r:id="rId13"/>
    <p:sldId id="288" r:id="rId14"/>
    <p:sldId id="386" r:id="rId15"/>
    <p:sldId id="341" r:id="rId16"/>
    <p:sldId id="276" r:id="rId17"/>
    <p:sldId id="391" r:id="rId18"/>
    <p:sldId id="295" r:id="rId19"/>
    <p:sldId id="326" r:id="rId20"/>
    <p:sldId id="392" r:id="rId21"/>
    <p:sldId id="279" r:id="rId22"/>
    <p:sldId id="305" r:id="rId23"/>
    <p:sldId id="329" r:id="rId24"/>
    <p:sldId id="394" r:id="rId25"/>
    <p:sldId id="350" r:id="rId26"/>
    <p:sldId id="410" r:id="rId27"/>
    <p:sldId id="349" r:id="rId28"/>
    <p:sldId id="315" r:id="rId29"/>
    <p:sldId id="316" r:id="rId30"/>
    <p:sldId id="317" r:id="rId31"/>
    <p:sldId id="318" r:id="rId32"/>
    <p:sldId id="409" r:id="rId33"/>
    <p:sldId id="336" r:id="rId34"/>
    <p:sldId id="320" r:id="rId35"/>
    <p:sldId id="337" r:id="rId36"/>
    <p:sldId id="351" r:id="rId37"/>
    <p:sldId id="414" r:id="rId38"/>
    <p:sldId id="412" r:id="rId39"/>
    <p:sldId id="413" r:id="rId40"/>
    <p:sldId id="353" r:id="rId41"/>
    <p:sldId id="343" r:id="rId42"/>
    <p:sldId id="397" r:id="rId43"/>
    <p:sldId id="398" r:id="rId44"/>
    <p:sldId id="416" r:id="rId45"/>
    <p:sldId id="407" r:id="rId46"/>
    <p:sldId id="401" r:id="rId47"/>
    <p:sldId id="402" r:id="rId48"/>
    <p:sldId id="404" r:id="rId49"/>
    <p:sldId id="405" r:id="rId50"/>
    <p:sldId id="406" r:id="rId51"/>
    <p:sldId id="417" r:id="rId52"/>
    <p:sldId id="408" r:id="rId53"/>
    <p:sldId id="340" r:id="rId5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-1722" y="-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8966B-B1AE-43FF-BF2B-037F8EA5E28E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086"/>
            <a:ext cx="5852814" cy="4320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3D12C-7C03-41E2-93BD-A7DCB305C5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3D12C-7C03-41E2-93BD-A7DCB305C50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3D12C-7C03-41E2-93BD-A7DCB305C50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24A27E-E515-4D22-B1D8-2F68797939A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E809-6ED1-4F95-A49A-D5F44B2D68C4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2517-433C-4275-9BE6-140285F208B2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0984-1154-4868-AA60-1048D16F361A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BE2E-3521-4F96-AFCD-40241293E1E7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5190-FFA6-43F3-A01C-86F6C980742F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1318-E38E-45BE-8637-EDA5DD4D2CF4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EA95-C3A3-4824-B24A-F34DA65BFFFB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C2CC-8FF1-4902-8ED5-4846F4CCDB0F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017-0AF9-4092-A8FB-39FF204B4B67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06FAE-62D8-4B9A-9137-17FB8F2A1AA9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2C09-0950-44F8-B91D-438024FA9121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03B9-6C25-473E-BB66-B3A97BCC253E}" type="datetime1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5A40-3BF9-48F2-BBB9-20A4E334A7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statbook.com/2/normal_distribution/normal_distribu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and Presentation</a:t>
            </a:r>
            <a:br>
              <a:rPr lang="en-US" dirty="0"/>
            </a:br>
            <a:r>
              <a:rPr lang="en-US" dirty="0"/>
              <a:t>Chapter 5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Temtim </a:t>
            </a:r>
            <a:r>
              <a:rPr lang="en-US" dirty="0" err="1" smtClean="0"/>
              <a:t>Assefa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Frequency Table Example</a:t>
            </a:r>
          </a:p>
        </p:txBody>
      </p:sp>
      <p:pic>
        <p:nvPicPr>
          <p:cNvPr id="972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571612"/>
            <a:ext cx="799795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85786" y="5517232"/>
            <a:ext cx="7997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8088" indent="-1208088"/>
            <a:r>
              <a:rPr lang="en-GB" sz="2800" dirty="0" smtClean="0"/>
              <a:t>Source: Thematic research on application of ICT in Ethiopian high schools, 2019 </a:t>
            </a:r>
            <a:endParaRPr lang="en-GB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table can tell us meaningful information such as </a:t>
            </a:r>
          </a:p>
          <a:p>
            <a:pPr lvl="1"/>
            <a:r>
              <a:rPr lang="en-US" dirty="0"/>
              <a:t>What is status of computer utilization by teachers in Ethiopian high schools?</a:t>
            </a:r>
          </a:p>
          <a:p>
            <a:pPr lvl="1"/>
            <a:r>
              <a:rPr lang="en-US" dirty="0"/>
              <a:t>What is the percentage of teachers who use computers to prepare teaching materials?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Bivariate</a:t>
            </a:r>
            <a:r>
              <a:rPr lang="en-GB" dirty="0"/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Common bivariate data analysis method for non-metric data is </a:t>
            </a:r>
            <a:r>
              <a:rPr lang="en-GB" dirty="0" smtClean="0"/>
              <a:t>cross-tabulation</a:t>
            </a:r>
            <a:endParaRPr lang="en-GB" dirty="0"/>
          </a:p>
          <a:p>
            <a:r>
              <a:rPr lang="en-GB" dirty="0"/>
              <a:t>Cross tabulation allows us to examine </a:t>
            </a:r>
            <a:r>
              <a:rPr lang="en-GB" dirty="0" smtClean="0"/>
              <a:t>association of two variables </a:t>
            </a:r>
            <a:endParaRPr lang="en-GB" dirty="0"/>
          </a:p>
          <a:p>
            <a:r>
              <a:rPr lang="en-GB" dirty="0" smtClean="0"/>
              <a:t>Simplest </a:t>
            </a:r>
            <a:r>
              <a:rPr lang="en-GB" dirty="0"/>
              <a:t>form of cross-tabulation is the two-by-two table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600200"/>
            <a:ext cx="75438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You can create a frequency table with two variables </a:t>
            </a:r>
          </a:p>
          <a:p>
            <a:r>
              <a:rPr lang="en-US" sz="2600" dirty="0"/>
              <a:t>This is called </a:t>
            </a:r>
            <a:r>
              <a:rPr lang="en-US" sz="2600" dirty="0" err="1"/>
              <a:t>Bivariate</a:t>
            </a:r>
            <a:r>
              <a:rPr lang="en-US" sz="2600" dirty="0"/>
              <a:t> frequency table 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099" y="2708920"/>
            <a:ext cx="7505827" cy="25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4193" y="5234645"/>
            <a:ext cx="7997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8088" indent="-1208088"/>
            <a:r>
              <a:rPr lang="en-GB" sz="2800" dirty="0" smtClean="0"/>
              <a:t>Source: Thematic research on application of ICT in Ethiopian high schools, 2019 </a:t>
            </a:r>
            <a:endParaRPr lang="en-GB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Univariate</a:t>
            </a:r>
            <a:r>
              <a:rPr lang="en-GB" dirty="0"/>
              <a:t> analysis is all about studying the attributes or distribution of a single variable of interest </a:t>
            </a:r>
          </a:p>
          <a:p>
            <a:r>
              <a:rPr lang="en-GB" dirty="0"/>
              <a:t>Measures of central tendency are the most important technique in </a:t>
            </a:r>
            <a:r>
              <a:rPr lang="en-GB" dirty="0" err="1"/>
              <a:t>univariate</a:t>
            </a:r>
            <a:r>
              <a:rPr lang="en-GB" dirty="0"/>
              <a:t> analysis, which provides information about the central location of a distribution. </a:t>
            </a:r>
          </a:p>
          <a:p>
            <a:r>
              <a:rPr lang="en-GB" dirty="0"/>
              <a:t>The three most frequently used measures of central tendency are mode, median and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The arithmetic mean is the most commonly used and accepted measure of central tendency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it  is used to assess the association between two variables.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Assume </a:t>
            </a:r>
            <a:r>
              <a:rPr lang="en-US" dirty="0"/>
              <a:t>an organization (X) that uses web based </a:t>
            </a:r>
            <a:r>
              <a:rPr lang="en-US" dirty="0" smtClean="0"/>
              <a:t>sales </a:t>
            </a:r>
            <a:r>
              <a:rPr lang="en-US" dirty="0"/>
              <a:t>and the other organization (Y) using the traditional </a:t>
            </a:r>
            <a:r>
              <a:rPr lang="en-US" dirty="0" smtClean="0"/>
              <a:t>sales method through </a:t>
            </a:r>
            <a:r>
              <a:rPr lang="en-US" dirty="0"/>
              <a:t>physical </a:t>
            </a:r>
            <a:r>
              <a:rPr lang="en-US" dirty="0" smtClean="0"/>
              <a:t>sales shop 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X </a:t>
            </a:r>
            <a:r>
              <a:rPr lang="en-US" dirty="0"/>
              <a:t>average monthly sales is 10, 000 birr while Y monthly sales is  7, 000 birr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Mean is used to conclude which organization has a better sales performance </a:t>
            </a:r>
          </a:p>
          <a:p>
            <a:pPr>
              <a:spcAft>
                <a:spcPts val="600"/>
              </a:spcAft>
            </a:pPr>
            <a:r>
              <a:rPr lang="en-US" b="1" dirty="0" smtClean="0">
                <a:solidFill>
                  <a:srgbClr val="FF0000"/>
                </a:solidFill>
              </a:rPr>
              <a:t>You  </a:t>
            </a:r>
            <a:r>
              <a:rPr lang="en-US" b="1" dirty="0">
                <a:solidFill>
                  <a:srgbClr val="FF0000"/>
                </a:solidFill>
              </a:rPr>
              <a:t>can apply T-test to check its statistical significance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Measures of Dispersion/Variability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measure of central tendency serve to locate the center of the distribution, </a:t>
            </a:r>
          </a:p>
          <a:p>
            <a:r>
              <a:rPr lang="en-US" dirty="0"/>
              <a:t>Do not measure how the items are spread out on either side of the center. </a:t>
            </a:r>
          </a:p>
          <a:p>
            <a:r>
              <a:rPr lang="en-US" dirty="0"/>
              <a:t>This characteristic of a frequency distribution is commonly referred to as dispersion.</a:t>
            </a:r>
          </a:p>
          <a:p>
            <a:r>
              <a:rPr lang="en-US" dirty="0"/>
              <a:t>Small dispersion indicates high uniformity of the items, </a:t>
            </a:r>
          </a:p>
          <a:p>
            <a:r>
              <a:rPr lang="en-US" dirty="0"/>
              <a:t>Large dispersion indicates less uniformity.</a:t>
            </a:r>
          </a:p>
          <a:p>
            <a:r>
              <a:rPr lang="en-US" b="1" dirty="0" smtClean="0"/>
              <a:t>Uniformity </a:t>
            </a:r>
            <a:r>
              <a:rPr lang="en-US" b="1" dirty="0"/>
              <a:t>is a desirable </a:t>
            </a:r>
            <a:r>
              <a:rPr lang="en-US" b="1" dirty="0" smtClean="0"/>
              <a:t>characteristic </a:t>
            </a:r>
            <a:r>
              <a:rPr lang="en-US" dirty="0" smtClean="0"/>
              <a:t>such as income or Internet access in Addis Ababa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measures of dispersion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/>
            <a:r>
              <a:rPr lang="en-GB" b="1" dirty="0"/>
              <a:t>Range</a:t>
            </a:r>
            <a:r>
              <a:rPr lang="en-GB" dirty="0"/>
              <a:t>  - the difference between maximum and minimum values</a:t>
            </a:r>
          </a:p>
          <a:p>
            <a:pPr marL="673100" lvl="1" indent="-273050"/>
            <a:r>
              <a:rPr lang="en-GB" dirty="0" err="1"/>
              <a:t>E.g</a:t>
            </a:r>
            <a:r>
              <a:rPr lang="en-GB" dirty="0"/>
              <a:t> Distribution of IT staff among large organizations? </a:t>
            </a:r>
          </a:p>
          <a:p>
            <a:r>
              <a:rPr lang="en-GB" b="1" dirty="0"/>
              <a:t>Quartiles (into four) </a:t>
            </a:r>
            <a:r>
              <a:rPr lang="en-GB" dirty="0"/>
              <a:t> – Median divides a data set into two equal halves while quartile divides an arranged data set equally into four groups</a:t>
            </a:r>
          </a:p>
          <a:p>
            <a:pPr lvl="1"/>
            <a:r>
              <a:rPr lang="en-GB" dirty="0"/>
              <a:t>Q1, defines a position where 25 per cent of the values are smaller and 75 per cent are larger</a:t>
            </a:r>
          </a:p>
          <a:p>
            <a:r>
              <a:rPr lang="en-GB" b="1" dirty="0"/>
              <a:t>Percentile</a:t>
            </a:r>
            <a:r>
              <a:rPr lang="en-GB" dirty="0"/>
              <a:t> – divides the distribution into 100 points </a:t>
            </a:r>
          </a:p>
          <a:p>
            <a:pPr lvl="1"/>
            <a:r>
              <a:rPr lang="en-GB" dirty="0"/>
              <a:t>E.g. how much percent of people use Internet?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Dispersion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The variance (s</a:t>
            </a:r>
            <a:r>
              <a:rPr lang="en-GB" baseline="30000" dirty="0">
                <a:solidFill>
                  <a:srgbClr val="C00000"/>
                </a:solidFill>
              </a:rPr>
              <a:t>2</a:t>
            </a:r>
            <a:r>
              <a:rPr lang="en-GB" dirty="0">
                <a:solidFill>
                  <a:srgbClr val="C00000"/>
                </a:solidFill>
              </a:rPr>
              <a:t>) </a:t>
            </a:r>
            <a:r>
              <a:rPr lang="en-GB" dirty="0"/>
              <a:t>is another measure of variability</a:t>
            </a:r>
            <a:r>
              <a:rPr lang="en-GB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en-GB" dirty="0"/>
              <a:t>Its formula is 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Standard deviation (s) </a:t>
            </a:r>
            <a:r>
              <a:rPr lang="en-US" dirty="0"/>
              <a:t>is most frequently used one</a:t>
            </a:r>
          </a:p>
          <a:p>
            <a:pPr lvl="1"/>
            <a:r>
              <a:rPr lang="en-GB" dirty="0"/>
              <a:t>Used for interval/ratio </a:t>
            </a:r>
            <a:r>
              <a:rPr lang="en-GB" dirty="0" smtClean="0"/>
              <a:t>measurements (continuous data)</a:t>
            </a:r>
            <a:endParaRPr lang="en-GB" dirty="0"/>
          </a:p>
          <a:p>
            <a:pPr lvl="1"/>
            <a:r>
              <a:rPr lang="en-GB" dirty="0"/>
              <a:t>It is the square root of variance </a:t>
            </a:r>
          </a:p>
          <a:p>
            <a:pPr lvl="1"/>
            <a:r>
              <a:rPr lang="en-GB" dirty="0"/>
              <a:t>provides the average measurement of data from mean.  </a:t>
            </a:r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2" name="Equation" r:id="rId3" imgW="2743200" imgH="5181600" progId="">
                  <p:embed/>
                </p:oleObj>
              </mc:Choice>
              <mc:Fallback>
                <p:oleObj name="Equation" r:id="rId3" imgW="2743200" imgH="5181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3" name="Equation" r:id="rId5" imgW="2743200" imgH="5181600" progId="">
                  <p:embed/>
                </p:oleObj>
              </mc:Choice>
              <mc:Fallback>
                <p:oleObj name="Equation" r:id="rId5" imgW="2743200" imgH="5181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00166" y="2500306"/>
          <a:ext cx="17653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4" name="Equation" r:id="rId6" imgW="24993600" imgH="15240000" progId="">
                  <p:embed/>
                </p:oleObj>
              </mc:Choice>
              <mc:Fallback>
                <p:oleObj name="Equation" r:id="rId6" imgW="24993600" imgH="152400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2500306"/>
                        <a:ext cx="17653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Variance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We expect about two-thirds of the scores in a sample to lie within one standard deviation of the mean.</a:t>
            </a:r>
          </a:p>
          <a:p>
            <a:r>
              <a:rPr lang="en-US" sz="2400" dirty="0"/>
              <a:t>Generally, most of the scores in a normal distribution cluster fairly close to the mean, </a:t>
            </a:r>
          </a:p>
          <a:p>
            <a:r>
              <a:rPr lang="en-US" sz="2400" dirty="0"/>
              <a:t>There are fewer and fewer scores as you move away from the mean in either direction.</a:t>
            </a:r>
          </a:p>
          <a:p>
            <a:r>
              <a:rPr lang="en-US" sz="2400" dirty="0"/>
              <a:t> In a normal distribution, 68.26% of the scores fall within one standard deviation of the mean, </a:t>
            </a:r>
          </a:p>
          <a:p>
            <a:r>
              <a:rPr lang="en-US" sz="2400" dirty="0"/>
              <a:t>95.44% fall within two standard deviations, and </a:t>
            </a:r>
          </a:p>
          <a:p>
            <a:r>
              <a:rPr lang="en-US" sz="2400" dirty="0"/>
              <a:t>99.73% fall within three standard deviations.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Chapter objectives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concept of data analysis </a:t>
            </a:r>
          </a:p>
          <a:p>
            <a:r>
              <a:rPr lang="en-GB" dirty="0"/>
              <a:t>Explain the different types of data analysis methods</a:t>
            </a:r>
          </a:p>
          <a:p>
            <a:r>
              <a:rPr lang="en-GB" dirty="0"/>
              <a:t>Understand hypothesis testing </a:t>
            </a:r>
          </a:p>
          <a:p>
            <a:r>
              <a:rPr lang="en-GB" dirty="0"/>
              <a:t>Explain type I and type II errors in hypothesis testing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Bivariate (two variables) </a:t>
            </a:r>
            <a:r>
              <a:rPr lang="en-GB" dirty="0"/>
              <a:t>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to assess the relationship between two variables </a:t>
            </a:r>
          </a:p>
          <a:p>
            <a:r>
              <a:rPr lang="en-GB" dirty="0"/>
              <a:t>Researchers can then assess whether a change in one variable results in change in the other variable to ascertain the relationship.</a:t>
            </a:r>
          </a:p>
          <a:p>
            <a:r>
              <a:rPr lang="en-GB" dirty="0"/>
              <a:t>Therefore the association can be simple or causal relationship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Correlation is one of the most widely used measures of association between two or more variables.</a:t>
            </a:r>
            <a:endParaRPr lang="en-US" sz="2800" dirty="0"/>
          </a:p>
          <a:p>
            <a:r>
              <a:rPr lang="en-US" sz="2800" dirty="0"/>
              <a:t>used to measure the linear association between variables </a:t>
            </a:r>
          </a:p>
          <a:p>
            <a:r>
              <a:rPr lang="en-US" sz="2800" dirty="0"/>
              <a:t>For example, assume X is IT skill and Y is IT use. Is there  association b/n these two variables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95401" y="4343401"/>
          <a:ext cx="5943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3" imgW="41452800" imgH="13716000" progId="">
                  <p:embed/>
                </p:oleObj>
              </mc:Choice>
              <mc:Fallback>
                <p:oleObj name="Equation" r:id="rId3" imgW="41452800" imgH="137160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1" y="4343401"/>
                        <a:ext cx="59436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Correlation expresses the inter-dependence of two sets of variables upon each other. </a:t>
            </a:r>
          </a:p>
          <a:p>
            <a:r>
              <a:rPr lang="en-US" dirty="0"/>
              <a:t>One variable may be called as independent variable (IV) and the other is dependent variable (DV)</a:t>
            </a:r>
          </a:p>
          <a:p>
            <a:r>
              <a:rPr lang="en-US" dirty="0"/>
              <a:t>A change in the IV has an influence in changing the value of dependent variable </a:t>
            </a:r>
          </a:p>
          <a:p>
            <a:r>
              <a:rPr lang="en-US" dirty="0"/>
              <a:t>For example </a:t>
            </a:r>
            <a:r>
              <a:rPr lang="en-US" dirty="0">
                <a:solidFill>
                  <a:srgbClr val="FF0000"/>
                </a:solidFill>
              </a:rPr>
              <a:t>IT use </a:t>
            </a:r>
            <a:r>
              <a:rPr lang="en-US" dirty="0"/>
              <a:t>will increase </a:t>
            </a:r>
            <a:r>
              <a:rPr lang="en-US" dirty="0">
                <a:solidFill>
                  <a:srgbClr val="FF0000"/>
                </a:solidFill>
              </a:rPr>
              <a:t>organization productivity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Because IT provides many benefits to </a:t>
            </a:r>
            <a:r>
              <a:rPr lang="en-US" dirty="0"/>
              <a:t>increase operational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Lines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16618" t="47917" r="23060" b="6250"/>
          <a:stretch>
            <a:fillRect/>
          </a:stretch>
        </p:blipFill>
        <p:spPr bwMode="auto">
          <a:xfrm>
            <a:off x="1524000" y="1447800"/>
            <a:ext cx="5181600" cy="221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print"/>
          <a:srcRect l="16398" t="14583" r="17423" b="41667"/>
          <a:stretch>
            <a:fillRect/>
          </a:stretch>
        </p:blipFill>
        <p:spPr bwMode="auto">
          <a:xfrm>
            <a:off x="1676400" y="3657600"/>
            <a:ext cx="5867400" cy="218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457200" y="3657600"/>
            <a:ext cx="838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10400" y="2286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Correlation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4343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Correlation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71612"/>
            <a:ext cx="7859197" cy="3497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/>
          <a:lstStyle/>
          <a:p>
            <a:r>
              <a:rPr lang="en-US" b="1" dirty="0" smtClean="0"/>
              <a:t>Parametric and Non Parametric Tests</a:t>
            </a:r>
            <a:endParaRPr lang="en-US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2492896"/>
            <a:ext cx="6400800" cy="36724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There are many </a:t>
            </a:r>
            <a:r>
              <a:rPr lang="en-US" dirty="0" smtClean="0">
                <a:solidFill>
                  <a:schemeClr val="tx1"/>
                </a:solidFill>
              </a:rPr>
              <a:t> parametric test </a:t>
            </a:r>
            <a:r>
              <a:rPr lang="en-US" dirty="0">
                <a:solidFill>
                  <a:schemeClr val="tx1"/>
                </a:solidFill>
              </a:rPr>
              <a:t>but some examples are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Pearson correlation coefficient 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T-test</a:t>
            </a: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ANOVA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Linear regression 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Logistic regression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T-test is used when you want to compare two means. </a:t>
            </a:r>
          </a:p>
          <a:p>
            <a:r>
              <a:rPr lang="en-US" dirty="0" smtClean="0"/>
              <a:t>It is a parametric inferential statistics to make inferences from your sample population to the parent population </a:t>
            </a:r>
          </a:p>
          <a:p>
            <a:r>
              <a:rPr lang="en-US" dirty="0" smtClean="0"/>
              <a:t>Basic assumptions are </a:t>
            </a:r>
          </a:p>
          <a:p>
            <a:pPr lvl="1"/>
            <a:r>
              <a:rPr lang="en-US" dirty="0" smtClean="0"/>
              <a:t>Variables must be measured with interval or ratio scale</a:t>
            </a:r>
          </a:p>
          <a:p>
            <a:pPr lvl="1"/>
            <a:r>
              <a:rPr lang="en-US" dirty="0" smtClean="0"/>
              <a:t>Sample distribution should be normal distribution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Analysis of variance (ANOVA) is one of the statistical tools developed by Professor R.A. Fisher</a:t>
            </a:r>
          </a:p>
          <a:p>
            <a:r>
              <a:rPr lang="en-US" dirty="0"/>
              <a:t>ANOVA is used to test the homogeneity of several population means.</a:t>
            </a:r>
          </a:p>
          <a:p>
            <a:r>
              <a:rPr lang="en-US" dirty="0" smtClean="0"/>
              <a:t>For example, five </a:t>
            </a:r>
            <a:r>
              <a:rPr lang="en-US" dirty="0"/>
              <a:t>different software systems were used by five business organizations to increase </a:t>
            </a:r>
            <a:r>
              <a:rPr lang="en-US" dirty="0" smtClean="0"/>
              <a:t>their profit </a:t>
            </a:r>
          </a:p>
          <a:p>
            <a:r>
              <a:rPr lang="en-US" dirty="0" smtClean="0"/>
              <a:t>Which organizations performs well?</a:t>
            </a:r>
          </a:p>
          <a:p>
            <a:r>
              <a:rPr lang="en-US" dirty="0" smtClean="0"/>
              <a:t>Can it be generalizable for other unobserved organizations – </a:t>
            </a:r>
          </a:p>
          <a:p>
            <a:pPr lvl="1"/>
            <a:r>
              <a:rPr lang="en-US" b="1" i="1" dirty="0" smtClean="0"/>
              <a:t>ANOVA is used for such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Regression is used to estimate (predict) the value of one variable given the value of another. </a:t>
            </a:r>
          </a:p>
          <a:p>
            <a:r>
              <a:rPr lang="en-US" sz="2600" dirty="0"/>
              <a:t>The variable predicted on the basis of other variables is called the “dependent” or the ‘ explained’ variable and the other the ‘ independent’ or the ‘ predicting’ variable.</a:t>
            </a:r>
          </a:p>
          <a:p>
            <a:r>
              <a:rPr lang="en-US" sz="2600" dirty="0"/>
              <a:t>The prediction is based on average relationship derived statistically by regression analysis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What are the predictor variables for IT project success </a:t>
            </a:r>
          </a:p>
          <a:p>
            <a:pPr lvl="1"/>
            <a:r>
              <a:rPr lang="en-US" sz="2200" dirty="0" smtClean="0"/>
              <a:t>Top management support, team collaboration, project skills, </a:t>
            </a:r>
            <a:r>
              <a:rPr lang="en-US" sz="2200" dirty="0" err="1" smtClean="0"/>
              <a:t>etc</a:t>
            </a:r>
            <a:r>
              <a:rPr lang="en-US" sz="2200" dirty="0" smtClean="0"/>
              <a:t> may be considered as predictor variables 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Regression is the measure of the average relationship between two or more variables in terms of the original units of the data</a:t>
            </a:r>
            <a:r>
              <a:rPr lang="en-US" dirty="0"/>
              <a:t>.</a:t>
            </a:r>
          </a:p>
          <a:p>
            <a:r>
              <a:rPr lang="en-US" dirty="0"/>
              <a:t>Type of regression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Simple and Multiple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Linear and Non –Linear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Total and Partial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analysis is an activity that transforms data into information</a:t>
            </a:r>
          </a:p>
          <a:p>
            <a:r>
              <a:rPr lang="en-GB" dirty="0"/>
              <a:t>Information is defined as </a:t>
            </a:r>
            <a:r>
              <a:rPr lang="en-GB" dirty="0">
                <a:solidFill>
                  <a:srgbClr val="FF0000"/>
                </a:solidFill>
              </a:rPr>
              <a:t>data organized </a:t>
            </a:r>
            <a:r>
              <a:rPr lang="en-GB" dirty="0"/>
              <a:t>in a way meaningful the users to make decisions or increase understanding </a:t>
            </a:r>
          </a:p>
          <a:p>
            <a:r>
              <a:rPr lang="en-GB" dirty="0"/>
              <a:t>Information is also the </a:t>
            </a:r>
            <a:r>
              <a:rPr lang="en-GB" dirty="0">
                <a:solidFill>
                  <a:srgbClr val="FF0000"/>
                </a:solidFill>
              </a:rPr>
              <a:t>raw material </a:t>
            </a:r>
            <a:r>
              <a:rPr lang="en-GB" dirty="0"/>
              <a:t>for formation of human knowledge  while knowledge is a </a:t>
            </a:r>
            <a:r>
              <a:rPr lang="en-GB" dirty="0">
                <a:solidFill>
                  <a:srgbClr val="FF0000"/>
                </a:solidFill>
              </a:rPr>
              <a:t>capability</a:t>
            </a:r>
            <a:r>
              <a:rPr lang="en-GB" dirty="0"/>
              <a:t> to do actions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Simple and Multiple: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case of simple relationship only two variables are considered,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the influence </a:t>
            </a:r>
            <a:r>
              <a:rPr lang="en-US" dirty="0" smtClean="0"/>
              <a:t>user interface on software adoption</a:t>
            </a:r>
          </a:p>
          <a:p>
            <a:r>
              <a:rPr lang="en-US" dirty="0" smtClean="0"/>
              <a:t>In </a:t>
            </a:r>
            <a:r>
              <a:rPr lang="en-US" dirty="0"/>
              <a:t>the case of multiple </a:t>
            </a:r>
            <a:r>
              <a:rPr lang="en-US" dirty="0" smtClean="0"/>
              <a:t>regression, </a:t>
            </a:r>
            <a:r>
              <a:rPr lang="en-US" dirty="0"/>
              <a:t>more than two variables are </a:t>
            </a:r>
            <a:r>
              <a:rPr lang="en-US" dirty="0" smtClean="0"/>
              <a:t>involved as predictor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 and Non-linear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linear relationships are based on straight-line trend, the equation of which has no-power higher than one.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 case of non-linear relationship curved trend lines are derived. </a:t>
            </a:r>
            <a:endParaRPr lang="en-US" dirty="0" smtClean="0"/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equations of these are parabolic.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and Non linear relationship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5040052" y="2240868"/>
            <a:ext cx="2592288" cy="2088232"/>
          </a:xfrm>
          <a:prstGeom prst="bentConnector3">
            <a:avLst>
              <a:gd name="adj1" fmla="val 101247"/>
            </a:avLst>
          </a:prstGeom>
          <a:ln w="38100">
            <a:solidFill>
              <a:schemeClr val="tx1"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4328" y="458112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004048" y="155679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dirty="0"/>
          </a:p>
        </p:txBody>
      </p:sp>
      <p:cxnSp>
        <p:nvCxnSpPr>
          <p:cNvPr id="14" name="Elbow Connector 13"/>
          <p:cNvCxnSpPr/>
          <p:nvPr/>
        </p:nvCxnSpPr>
        <p:spPr>
          <a:xfrm rot="16200000" flipH="1">
            <a:off x="1007604" y="2456892"/>
            <a:ext cx="2592288" cy="2088232"/>
          </a:xfrm>
          <a:prstGeom prst="bentConnector3">
            <a:avLst>
              <a:gd name="adj1" fmla="val 101247"/>
            </a:avLst>
          </a:prstGeom>
          <a:ln w="38100">
            <a:solidFill>
              <a:schemeClr val="tx1"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547664" y="3068960"/>
            <a:ext cx="1728192" cy="1512168"/>
          </a:xfrm>
          <a:prstGeom prst="line">
            <a:avLst/>
          </a:prstGeom>
          <a:ln w="38100">
            <a:solidFill>
              <a:schemeClr val="tx1"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91880" y="479715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X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971600" y="177281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dirty="0"/>
          </a:p>
        </p:txBody>
      </p:sp>
      <p:sp>
        <p:nvSpPr>
          <p:cNvPr id="20" name="Freeform 19"/>
          <p:cNvSpPr/>
          <p:nvPr/>
        </p:nvSpPr>
        <p:spPr>
          <a:xfrm>
            <a:off x="5589917" y="3203275"/>
            <a:ext cx="2631057" cy="1040921"/>
          </a:xfrm>
          <a:custGeom>
            <a:avLst/>
            <a:gdLst>
              <a:gd name="connsiteX0" fmla="*/ 0 w 2631057"/>
              <a:gd name="connsiteY0" fmla="*/ 1040921 h 1040921"/>
              <a:gd name="connsiteX1" fmla="*/ 500332 w 2631057"/>
              <a:gd name="connsiteY1" fmla="*/ 143774 h 1040921"/>
              <a:gd name="connsiteX2" fmla="*/ 1449238 w 2631057"/>
              <a:gd name="connsiteY2" fmla="*/ 713117 h 1040921"/>
              <a:gd name="connsiteX3" fmla="*/ 2467155 w 2631057"/>
              <a:gd name="connsiteY3" fmla="*/ 109268 h 1040921"/>
              <a:gd name="connsiteX4" fmla="*/ 2432649 w 2631057"/>
              <a:gd name="connsiteY4" fmla="*/ 57510 h 104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1057" h="1040921">
                <a:moveTo>
                  <a:pt x="0" y="1040921"/>
                </a:moveTo>
                <a:cubicBezTo>
                  <a:pt x="129396" y="619664"/>
                  <a:pt x="258792" y="198408"/>
                  <a:pt x="500332" y="143774"/>
                </a:cubicBezTo>
                <a:cubicBezTo>
                  <a:pt x="741872" y="89140"/>
                  <a:pt x="1121434" y="718868"/>
                  <a:pt x="1449238" y="713117"/>
                </a:cubicBezTo>
                <a:cubicBezTo>
                  <a:pt x="1777042" y="707366"/>
                  <a:pt x="2303253" y="218536"/>
                  <a:pt x="2467155" y="109268"/>
                </a:cubicBezTo>
                <a:cubicBezTo>
                  <a:pt x="2631057" y="0"/>
                  <a:pt x="2432649" y="57510"/>
                  <a:pt x="2432649" y="57510"/>
                </a:cubicBezTo>
              </a:path>
            </a:pathLst>
          </a:custGeom>
          <a:ln w="38100">
            <a:solidFill>
              <a:schemeClr val="tx1">
                <a:alpha val="9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regression analysis is to develop a regression </a:t>
            </a:r>
            <a:r>
              <a:rPr lang="en-US" b="1" dirty="0"/>
              <a:t>equation from which we can predict one score on the basis of </a:t>
            </a:r>
            <a:r>
              <a:rPr lang="en-US" dirty="0"/>
              <a:t>one or more other scores.</a:t>
            </a:r>
          </a:p>
          <a:p>
            <a:r>
              <a:rPr lang="en-US" dirty="0"/>
              <a:t>For example, it can be used to predict a </a:t>
            </a:r>
            <a:r>
              <a:rPr lang="en-US" b="1" dirty="0"/>
              <a:t>job applicant's potential job performance on the basis of test scores</a:t>
            </a:r>
            <a:r>
              <a:rPr lang="en-US" dirty="0"/>
              <a:t> and other factors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Linear regression equation of Y on X is</a:t>
            </a:r>
          </a:p>
          <a:p>
            <a:pPr lvl="2">
              <a:buNone/>
            </a:pPr>
            <a:r>
              <a:rPr lang="en-US" dirty="0"/>
              <a:t>Y = </a:t>
            </a:r>
            <a:r>
              <a:rPr lang="en-US" i="1" dirty="0"/>
              <a:t>a + bX ……. (1)</a:t>
            </a:r>
          </a:p>
          <a:p>
            <a:r>
              <a:rPr lang="en-US" sz="2400" b="1" dirty="0"/>
              <a:t>And X on Y is</a:t>
            </a:r>
          </a:p>
          <a:p>
            <a:pPr lvl="2">
              <a:buNone/>
            </a:pPr>
            <a:r>
              <a:rPr lang="en-US" dirty="0"/>
              <a:t>X = </a:t>
            </a:r>
            <a:r>
              <a:rPr lang="en-US" i="1" dirty="0"/>
              <a:t>a + </a:t>
            </a:r>
            <a:r>
              <a:rPr lang="en-US" i="1" dirty="0" err="1"/>
              <a:t>bY</a:t>
            </a:r>
            <a:r>
              <a:rPr lang="en-US" i="1" dirty="0"/>
              <a:t>……. (2)</a:t>
            </a:r>
          </a:p>
          <a:p>
            <a:pPr lvl="2">
              <a:buNone/>
            </a:pPr>
            <a:r>
              <a:rPr lang="en-US" i="1" dirty="0"/>
              <a:t>Where a, b are constants.</a:t>
            </a:r>
          </a:p>
          <a:p>
            <a:r>
              <a:rPr lang="en-US" sz="4000" dirty="0"/>
              <a:t>In </a:t>
            </a:r>
            <a:r>
              <a:rPr lang="en-US" dirty="0"/>
              <a:t>a regression equation, </a:t>
            </a:r>
            <a:r>
              <a:rPr lang="en-US" i="1" dirty="0"/>
              <a:t>y is the dependent variable or </a:t>
            </a:r>
            <a:r>
              <a:rPr lang="en-US" dirty="0"/>
              <a:t>criterion variable, or outcome variable </a:t>
            </a:r>
            <a:r>
              <a:rPr lang="en-US" i="1" dirty="0"/>
              <a:t>we would like to predict</a:t>
            </a:r>
            <a:r>
              <a:rPr lang="en-US" dirty="0"/>
              <a:t>.</a:t>
            </a:r>
          </a:p>
          <a:p>
            <a:r>
              <a:rPr lang="en-US" i="1" dirty="0"/>
              <a:t>X represents the variable we are using to predict </a:t>
            </a:r>
            <a:r>
              <a:rPr lang="en-US" sz="4000" i="1" dirty="0"/>
              <a:t>y; x </a:t>
            </a:r>
            <a:r>
              <a:rPr lang="en-US" dirty="0"/>
              <a:t>is called the predictor variable.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800" dirty="0"/>
              <a:t>a </a:t>
            </a:r>
            <a:r>
              <a:rPr lang="en-US" dirty="0"/>
              <a:t>is called the regression constant (or </a:t>
            </a:r>
            <a:r>
              <a:rPr lang="en-US" sz="4000" i="1" dirty="0"/>
              <a:t>beta-zero), </a:t>
            </a:r>
            <a:r>
              <a:rPr lang="en-US" dirty="0"/>
              <a:t>and is the y-intercept of the line that best fits the data in the scatter plot; </a:t>
            </a:r>
          </a:p>
          <a:p>
            <a:r>
              <a:rPr lang="en-US" i="1" dirty="0" smtClean="0"/>
              <a:t>It is the value when the independent variable (X) is zero</a:t>
            </a:r>
            <a:endParaRPr lang="en-US" i="1" dirty="0"/>
          </a:p>
          <a:p>
            <a:r>
              <a:rPr lang="en-US" sz="4800" dirty="0"/>
              <a:t>B </a:t>
            </a:r>
            <a:r>
              <a:rPr lang="en-US" dirty="0"/>
              <a:t>is the slope of the line that best represents the relationship between the predictor variable </a:t>
            </a:r>
            <a:r>
              <a:rPr lang="en-US" i="1" dirty="0"/>
              <a:t>(x) and the criterion variable (y). </a:t>
            </a:r>
          </a:p>
          <a:p>
            <a:r>
              <a:rPr lang="en-US" i="1" dirty="0"/>
              <a:t>You can use multiple regression </a:t>
            </a:r>
          </a:p>
          <a:p>
            <a:pPr lvl="2">
              <a:buNone/>
            </a:pPr>
            <a:r>
              <a:rPr lang="en-US" sz="3000" i="1" dirty="0"/>
              <a:t>Y= a+bx</a:t>
            </a:r>
            <a:r>
              <a:rPr lang="en-US" sz="3000" i="1" baseline="-25000" dirty="0"/>
              <a:t>1</a:t>
            </a:r>
            <a:r>
              <a:rPr lang="en-US" sz="3000" i="1" dirty="0"/>
              <a:t>+bx</a:t>
            </a:r>
            <a:r>
              <a:rPr lang="en-US" sz="3000" i="1" baseline="-25000" dirty="0"/>
              <a:t>2</a:t>
            </a:r>
            <a:r>
              <a:rPr lang="en-US" sz="3000" i="1" dirty="0"/>
              <a:t>+….+</a:t>
            </a:r>
            <a:r>
              <a:rPr lang="en-US" sz="3000" i="1" dirty="0" err="1"/>
              <a:t>bx</a:t>
            </a:r>
            <a:r>
              <a:rPr lang="en-US" sz="3000" i="1" baseline="-25000" dirty="0" err="1"/>
              <a:t>n</a:t>
            </a:r>
            <a:endParaRPr lang="en-US" sz="300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Making Generalization </a:t>
            </a:r>
            <a:br>
              <a:rPr lang="en-US" dirty="0" smtClean="0"/>
            </a:br>
            <a:r>
              <a:rPr lang="en-US" dirty="0" smtClean="0"/>
              <a:t>           - Statistical </a:t>
            </a:r>
            <a:r>
              <a:rPr lang="en-US" dirty="0"/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statistical significance to accept or reject hypothesis </a:t>
            </a:r>
          </a:p>
          <a:p>
            <a:r>
              <a:rPr lang="en-US" dirty="0" smtClean="0"/>
              <a:t>For example 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Alternative (Experimental) hypothesis </a:t>
            </a:r>
            <a:endParaRPr lang="en-US" dirty="0" smtClean="0"/>
          </a:p>
          <a:p>
            <a:pPr marL="1314450" lvl="2" indent="-514350"/>
            <a:r>
              <a:rPr lang="en-US" dirty="0" smtClean="0"/>
              <a:t>(</a:t>
            </a:r>
            <a:r>
              <a:rPr lang="en-US" dirty="0"/>
              <a:t>e.g</a:t>
            </a:r>
            <a:r>
              <a:rPr lang="en-US" dirty="0" smtClean="0"/>
              <a:t>. ERP use  increases organization efficiency ).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 Null hypothesis, which asserts that there is no difference between conditions (e.g. </a:t>
            </a:r>
            <a:r>
              <a:rPr lang="en-US" dirty="0" smtClean="0"/>
              <a:t>ERP use has no effect on organization efficiency, any observed difference is by chance factor.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87624" y="2996952"/>
            <a:ext cx="2088232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ERP use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796136" y="2996952"/>
            <a:ext cx="252028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Organizational efficiency </a:t>
            </a:r>
            <a:endParaRPr lang="en-US" dirty="0"/>
          </a:p>
        </p:txBody>
      </p: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3275856" y="3465004"/>
            <a:ext cx="25202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59632" y="4581128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H1: ERP use  increases organization efficiency </a:t>
            </a:r>
            <a:endParaRPr 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Characteristics of </a:t>
            </a:r>
            <a:r>
              <a:rPr lang="en-GB" dirty="0" smtClean="0"/>
              <a:t>standard normal </a:t>
            </a:r>
            <a:r>
              <a:rPr lang="en-GB" dirty="0"/>
              <a:t>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95CD1-9409-4FB8-8C87-54610210D022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4543" t="21284" r="56803" b="30278"/>
          <a:stretch>
            <a:fillRect/>
          </a:stretch>
        </p:blipFill>
        <p:spPr bwMode="auto">
          <a:xfrm>
            <a:off x="1214414" y="1500174"/>
            <a:ext cx="6572296" cy="4630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71934" y="3286124"/>
            <a:ext cx="107157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68%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554" y="4929198"/>
            <a:ext cx="242889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95%</a:t>
            </a:r>
          </a:p>
        </p:txBody>
      </p:sp>
    </p:spTree>
    <p:extLst>
      <p:ext uri="{BB962C8B-B14F-4D97-AF65-F5344CB8AC3E}">
        <p14:creationId xmlns:p14="http://schemas.microsoft.com/office/powerpoint/2010/main" val="732868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 l="15922" t="10742" r="37957" b="8203"/>
          <a:stretch>
            <a:fillRect/>
          </a:stretch>
        </p:blipFill>
        <p:spPr bwMode="auto">
          <a:xfrm>
            <a:off x="2071670" y="785794"/>
            <a:ext cx="5143536" cy="50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Variable/Indicators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variable is defined as the attribute of a case, which varies for different cases.</a:t>
            </a:r>
          </a:p>
          <a:p>
            <a:r>
              <a:rPr lang="en-GB" dirty="0"/>
              <a:t>Its variability is usually captured in a measurement scale, varying between two scale values to potentially an infinite number of scale values for binary scale or continuous metric scale.</a:t>
            </a:r>
          </a:p>
          <a:p>
            <a:r>
              <a:rPr lang="en-GB" dirty="0"/>
              <a:t>For example sex variable can take either female or male</a:t>
            </a:r>
          </a:p>
          <a:p>
            <a:r>
              <a:rPr lang="en-GB" dirty="0">
                <a:solidFill>
                  <a:srgbClr val="FF0000"/>
                </a:solidFill>
              </a:rPr>
              <a:t>What about age variable?</a:t>
            </a:r>
          </a:p>
          <a:p>
            <a:r>
              <a:rPr lang="en-GB" dirty="0"/>
              <a:t>Research as a process is nothing but an attempt to collect information about the variable of interest and assessing change in that variable as a function of the internal and external environment.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800" dirty="0"/>
              <a:t>Psychologists generally use the 5% (0.05) level of </a:t>
            </a:r>
            <a:r>
              <a:rPr lang="en-US" sz="3800" b="1" dirty="0">
                <a:solidFill>
                  <a:srgbClr val="C00000"/>
                </a:solidFill>
              </a:rPr>
              <a:t>statistical significance. What this </a:t>
            </a:r>
            <a:r>
              <a:rPr lang="en-US" sz="3800" dirty="0"/>
              <a:t>means is that the null hypothesis is rejected (and the experimental hypothesis is accepted) if the probability that the results were due to chance alone is 5% or less. </a:t>
            </a:r>
            <a:endParaRPr lang="en-US" sz="3800" dirty="0" smtClean="0"/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400" dirty="0" smtClean="0"/>
              <a:t>This </a:t>
            </a:r>
            <a:r>
              <a:rPr lang="en-US" sz="3400" dirty="0"/>
              <a:t>is often expressed as </a:t>
            </a:r>
            <a:r>
              <a:rPr lang="en-US" sz="3400" i="1" dirty="0"/>
              <a:t>p </a:t>
            </a:r>
            <a:r>
              <a:rPr lang="en-US" sz="3400" i="1" dirty="0" smtClean="0"/>
              <a:t>= </a:t>
            </a:r>
            <a:r>
              <a:rPr lang="en-US" sz="3400" i="1" dirty="0"/>
              <a:t>0.05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800" dirty="0" smtClean="0"/>
              <a:t>You can use other values such </a:t>
            </a:r>
            <a:r>
              <a:rPr lang="en-US" sz="3800" dirty="0"/>
              <a:t>as 10%, </a:t>
            </a:r>
            <a:r>
              <a:rPr lang="en-US" sz="3800" dirty="0" smtClean="0"/>
              <a:t>or 1%</a:t>
            </a:r>
            <a:endParaRPr lang="en-US" sz="3800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3800" dirty="0" smtClean="0"/>
              <a:t>A different values other than 5% may lead </a:t>
            </a:r>
            <a:r>
              <a:rPr lang="en-US" sz="3800" dirty="0"/>
              <a:t>to Type I and Type II </a:t>
            </a:r>
            <a:r>
              <a:rPr lang="en-US" sz="3800" dirty="0" smtClean="0"/>
              <a:t>errors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Technique 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Confidence </a:t>
            </a:r>
            <a:r>
              <a:rPr lang="en-US" dirty="0">
                <a:solidFill>
                  <a:srgbClr val="FF0000"/>
                </a:solidFill>
              </a:rPr>
              <a:t>interval Method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3095"/>
          </a:xfrm>
        </p:spPr>
        <p:txBody>
          <a:bodyPr>
            <a:noAutofit/>
          </a:bodyPr>
          <a:lstStyle/>
          <a:p>
            <a:r>
              <a:rPr lang="en-US" sz="2200" dirty="0"/>
              <a:t>When you compute a confidence interval on the mean, you compute the mean of a sample in order to estimate the mean of the population. </a:t>
            </a:r>
          </a:p>
          <a:p>
            <a:r>
              <a:rPr lang="en-US" sz="2200" dirty="0" smtClean="0"/>
              <a:t>Assume </a:t>
            </a:r>
            <a:r>
              <a:rPr lang="en-US" sz="2200" dirty="0"/>
              <a:t>that the weights of 10-year-old children are normally distributed with a mean of </a:t>
            </a:r>
            <a:r>
              <a:rPr lang="en-US" sz="2200" dirty="0" smtClean="0">
                <a:solidFill>
                  <a:srgbClr val="FF0000"/>
                </a:solidFill>
              </a:rPr>
              <a:t>40kg</a:t>
            </a:r>
            <a:r>
              <a:rPr lang="en-US" sz="2200" dirty="0" smtClean="0"/>
              <a:t> </a:t>
            </a:r>
            <a:r>
              <a:rPr lang="en-US" sz="2200" dirty="0"/>
              <a:t>and a standard deviation of </a:t>
            </a:r>
            <a:r>
              <a:rPr lang="en-US" sz="2200" dirty="0" smtClean="0">
                <a:solidFill>
                  <a:srgbClr val="FF0000"/>
                </a:solidFill>
              </a:rPr>
              <a:t>12. </a:t>
            </a:r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/>
              <a:t>What is the </a:t>
            </a:r>
            <a:r>
              <a:rPr lang="en-US" sz="2200" b="1" dirty="0"/>
              <a:t>sampling distribution </a:t>
            </a:r>
            <a:r>
              <a:rPr lang="en-US" sz="2200" b="1" dirty="0" smtClean="0"/>
              <a:t>(you take as many samples as you can and plot its result) </a:t>
            </a:r>
            <a:r>
              <a:rPr lang="en-US" sz="2200" dirty="0" smtClean="0"/>
              <a:t>of </a:t>
            </a:r>
            <a:r>
              <a:rPr lang="en-US" sz="2200" dirty="0"/>
              <a:t>the mean for a sample size of </a:t>
            </a:r>
            <a:r>
              <a:rPr lang="en-US" sz="2200" dirty="0" smtClean="0"/>
              <a:t>36?</a:t>
            </a:r>
            <a:endParaRPr lang="en-US" sz="2200" dirty="0"/>
          </a:p>
          <a:p>
            <a:endParaRPr lang="en-US" sz="2200" dirty="0" smtClean="0"/>
          </a:p>
          <a:p>
            <a:r>
              <a:rPr lang="en-US" sz="2200" dirty="0" smtClean="0"/>
              <a:t>The </a:t>
            </a:r>
            <a:r>
              <a:rPr lang="en-US" sz="2200" dirty="0"/>
              <a:t>formula (standard error ) is given by  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sampling distribution of the mean has a mean of </a:t>
            </a:r>
            <a:r>
              <a:rPr lang="en-US" sz="2200" dirty="0" smtClean="0"/>
              <a:t>40 </a:t>
            </a:r>
            <a:r>
              <a:rPr lang="en-US" sz="2200" dirty="0"/>
              <a:t>and a standard deviation of </a:t>
            </a:r>
            <a:r>
              <a:rPr lang="en-US" sz="2200" dirty="0" smtClean="0"/>
              <a:t>12/6 </a:t>
            </a:r>
            <a:r>
              <a:rPr lang="en-US" sz="2200" dirty="0"/>
              <a:t>= </a:t>
            </a:r>
            <a:r>
              <a:rPr lang="en-US" sz="2200" dirty="0" smtClean="0"/>
              <a:t>2. </a:t>
            </a:r>
            <a:endParaRPr lang="en-US" sz="2200" dirty="0"/>
          </a:p>
          <a:p>
            <a:r>
              <a:rPr lang="en-US" sz="2200" b="1" dirty="0" smtClean="0"/>
              <a:t>Therefore  the population mean cannot be </a:t>
            </a:r>
            <a:r>
              <a:rPr lang="en-US" sz="2200" b="1" dirty="0" smtClean="0">
                <a:solidFill>
                  <a:srgbClr val="FF0000"/>
                </a:solidFill>
              </a:rPr>
              <a:t>outside 38kg to 42Kg</a:t>
            </a:r>
            <a:r>
              <a:rPr lang="en-US" sz="2200" b="1" dirty="0" smtClean="0"/>
              <a:t>. </a:t>
            </a:r>
            <a:endParaRPr lang="en-US" sz="2200" b="1" dirty="0"/>
          </a:p>
        </p:txBody>
      </p:sp>
      <p:pic>
        <p:nvPicPr>
          <p:cNvPr id="87044" name="Picture 4" descr="http://onlinestatbook.com/2/estimation/graphics/sem_p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149080"/>
            <a:ext cx="1447797" cy="8382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Final Notes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7176C2-8CB5-4129-80E3-6ADEDD0F32F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pSp>
        <p:nvGrpSpPr>
          <p:cNvPr id="3" name="Group 33"/>
          <p:cNvGrpSpPr/>
          <p:nvPr/>
        </p:nvGrpSpPr>
        <p:grpSpPr>
          <a:xfrm>
            <a:off x="1187624" y="3789040"/>
            <a:ext cx="7224778" cy="1951980"/>
            <a:chOff x="1428728" y="2071678"/>
            <a:chExt cx="7224778" cy="1951980"/>
          </a:xfrm>
        </p:grpSpPr>
        <p:sp>
          <p:nvSpPr>
            <p:cNvPr id="5" name="TextBox 4"/>
            <p:cNvSpPr txBox="1"/>
            <p:nvPr/>
          </p:nvSpPr>
          <p:spPr>
            <a:xfrm>
              <a:off x="1428728" y="2071678"/>
              <a:ext cx="190500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Usefulness 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28728" y="3500438"/>
              <a:ext cx="190500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  <a:effectLst>
              <a:softEdge rad="127000"/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Ease of use 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67200" y="2895600"/>
              <a:ext cx="1524000" cy="5232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Intention 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3702" y="2643182"/>
              <a:ext cx="2009804" cy="95410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Technology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Acceptance  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5" idx="3"/>
              <a:endCxn id="7" idx="1"/>
            </p:cNvCxnSpPr>
            <p:nvPr/>
          </p:nvCxnSpPr>
          <p:spPr>
            <a:xfrm>
              <a:off x="3333728" y="2333288"/>
              <a:ext cx="933472" cy="823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7" idx="1"/>
            </p:cNvCxnSpPr>
            <p:nvPr/>
          </p:nvCxnSpPr>
          <p:spPr>
            <a:xfrm flipV="1">
              <a:off x="3333728" y="3157210"/>
              <a:ext cx="933472" cy="604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8" idx="1"/>
            </p:cNvCxnSpPr>
            <p:nvPr/>
          </p:nvCxnSpPr>
          <p:spPr>
            <a:xfrm flipV="1">
              <a:off x="5791200" y="3120236"/>
              <a:ext cx="852502" cy="3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004048" y="5517232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 – Davis, 1999?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4322" y="1664301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>
              <a:buFont typeface="Arial" pitchFamily="34" charset="0"/>
              <a:buChar char="•"/>
            </a:pPr>
            <a:r>
              <a:rPr lang="en-GB" sz="2400" dirty="0"/>
              <a:t>What are the factors that influence people’s acceptance of new technology?</a:t>
            </a:r>
          </a:p>
          <a:p>
            <a:pPr marL="265113" indent="-265113">
              <a:buFont typeface="Arial" pitchFamily="34" charset="0"/>
              <a:buChar char="•"/>
            </a:pPr>
            <a:r>
              <a:rPr lang="en-GB" sz="2400" dirty="0"/>
              <a:t>The answer to this question is important for technology </a:t>
            </a:r>
            <a:r>
              <a:rPr lang="en-GB" sz="2400" dirty="0" smtClean="0"/>
              <a:t>designers</a:t>
            </a:r>
          </a:p>
          <a:p>
            <a:pPr marL="265113" indent="-265113">
              <a:buFont typeface="Arial" pitchFamily="34" charset="0"/>
              <a:buChar char="•"/>
            </a:pPr>
            <a:r>
              <a:rPr lang="en-GB" sz="2400" dirty="0" smtClean="0"/>
              <a:t>We get ideas from </a:t>
            </a:r>
            <a:r>
              <a:rPr lang="en-US" sz="2400" dirty="0" smtClean="0"/>
              <a:t>Technology Acceptance Theory</a:t>
            </a:r>
            <a:endParaRPr lang="en-GB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493CA4-B0B3-4E13-861E-071B6C11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Model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B24247D-12AC-496B-8660-9DBE1985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4" name="Group 33">
            <a:extLst>
              <a:ext uri="{FF2B5EF4-FFF2-40B4-BE49-F238E27FC236}">
                <a16:creationId xmlns="" xmlns:a16="http://schemas.microsoft.com/office/drawing/2014/main" id="{34020DA5-AB73-4BF2-8B1D-BC69837A9535}"/>
              </a:ext>
            </a:extLst>
          </p:cNvPr>
          <p:cNvGrpSpPr/>
          <p:nvPr/>
        </p:nvGrpSpPr>
        <p:grpSpPr>
          <a:xfrm>
            <a:off x="1752600" y="2819400"/>
            <a:ext cx="6177028" cy="1632938"/>
            <a:chOff x="1428728" y="2071678"/>
            <a:chExt cx="7224778" cy="1991915"/>
          </a:xfrm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CB5E060-CD7B-411A-A8F7-B36863F822BD}"/>
                </a:ext>
              </a:extLst>
            </p:cNvPr>
            <p:cNvSpPr txBox="1"/>
            <p:nvPr/>
          </p:nvSpPr>
          <p:spPr>
            <a:xfrm>
              <a:off x="1428728" y="2071678"/>
              <a:ext cx="1905001" cy="5631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Usefulness </a:t>
              </a: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DC776498-655E-4F74-BEB3-E0029D6B75BF}"/>
                </a:ext>
              </a:extLst>
            </p:cNvPr>
            <p:cNvSpPr txBox="1"/>
            <p:nvPr/>
          </p:nvSpPr>
          <p:spPr>
            <a:xfrm>
              <a:off x="1428728" y="3500438"/>
              <a:ext cx="1905001" cy="5631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  <a:effectLst>
              <a:softEdge rad="127000"/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Ease of use </a:t>
              </a:r>
              <a:endParaRPr 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D518760-FA06-4171-A50A-A93339349FBA}"/>
                </a:ext>
              </a:extLst>
            </p:cNvPr>
            <p:cNvSpPr txBox="1"/>
            <p:nvPr/>
          </p:nvSpPr>
          <p:spPr>
            <a:xfrm>
              <a:off x="4267200" y="2895600"/>
              <a:ext cx="1524000" cy="56315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Intention 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A34CAD7-3956-4BE3-B3DF-7CC3DA51560B}"/>
                </a:ext>
              </a:extLst>
            </p:cNvPr>
            <p:cNvSpPr txBox="1"/>
            <p:nvPr/>
          </p:nvSpPr>
          <p:spPr>
            <a:xfrm>
              <a:off x="6643702" y="2643182"/>
              <a:ext cx="2009804" cy="10136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Technology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Acceptance </a:t>
              </a:r>
              <a:endParaRPr lang="en-US" sz="2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="" xmlns:a16="http://schemas.microsoft.com/office/drawing/2014/main" id="{A6EDBC6B-BBEB-49D4-83B1-CA122294FC7F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333729" y="2353256"/>
              <a:ext cx="933472" cy="8239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6F2E32EE-37EF-4897-A33F-B1F08A004F07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3333729" y="3177178"/>
              <a:ext cx="933472" cy="604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FA7B63E3-8CF4-4B61-82C9-88750F124CDE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5791200" y="3150022"/>
              <a:ext cx="852501" cy="27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37D75B4-17FE-4D31-A0C9-BD56CC3E93D1}"/>
              </a:ext>
            </a:extLst>
          </p:cNvPr>
          <p:cNvSpPr txBox="1"/>
          <p:nvPr/>
        </p:nvSpPr>
        <p:spPr>
          <a:xfrm>
            <a:off x="965056" y="1527981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Increased productivity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83B1DF-3DBB-433C-8B1A-2446D86BF97D}"/>
              </a:ext>
            </a:extLst>
          </p:cNvPr>
          <p:cNvSpPr txBox="1"/>
          <p:nvPr/>
        </p:nvSpPr>
        <p:spPr>
          <a:xfrm>
            <a:off x="965056" y="2149986"/>
            <a:ext cx="29211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Increased quality of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67A2A3B-376D-461C-9764-580B34A5D420}"/>
              </a:ext>
            </a:extLst>
          </p:cNvPr>
          <p:cNvSpPr txBox="1"/>
          <p:nvPr/>
        </p:nvSpPr>
        <p:spPr>
          <a:xfrm>
            <a:off x="6859929" y="1889685"/>
            <a:ext cx="21393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tax </a:t>
            </a:r>
            <a:r>
              <a:rPr lang="en-US" dirty="0"/>
              <a:t>collection </a:t>
            </a:r>
            <a:r>
              <a:rPr lang="en-US" dirty="0" smtClean="0"/>
              <a:t>system acceptance 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2C789ED-A905-4B58-8DAA-23F9AC0CD59B}"/>
              </a:ext>
            </a:extLst>
          </p:cNvPr>
          <p:cNvSpPr txBox="1"/>
          <p:nvPr/>
        </p:nvSpPr>
        <p:spPr>
          <a:xfrm>
            <a:off x="4179432" y="1827977"/>
            <a:ext cx="21393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Intention to use tax collection system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CD81953-AB34-4032-8982-7A96F5DF43D6}"/>
              </a:ext>
            </a:extLst>
          </p:cNvPr>
          <p:cNvSpPr txBox="1"/>
          <p:nvPr/>
        </p:nvSpPr>
        <p:spPr>
          <a:xfrm>
            <a:off x="437799" y="4914003"/>
            <a:ext cx="2438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 personal effort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BC07905-5146-4FBB-BB7B-3EE15D50518B}"/>
              </a:ext>
            </a:extLst>
          </p:cNvPr>
          <p:cNvSpPr txBox="1"/>
          <p:nvPr/>
        </p:nvSpPr>
        <p:spPr>
          <a:xfrm>
            <a:off x="1679605" y="5451812"/>
            <a:ext cx="2438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Easy information access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B88E18DC-6B8A-49BA-80A0-45425B6CB5EC}"/>
              </a:ext>
            </a:extLst>
          </p:cNvPr>
          <p:cNvCxnSpPr>
            <a:cxnSpLocks/>
          </p:cNvCxnSpPr>
          <p:nvPr/>
        </p:nvCxnSpPr>
        <p:spPr>
          <a:xfrm flipV="1">
            <a:off x="7486650" y="2519318"/>
            <a:ext cx="0" cy="76174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219094A9-2324-4BB0-B74D-A4900120E4C3}"/>
              </a:ext>
            </a:extLst>
          </p:cNvPr>
          <p:cNvCxnSpPr/>
          <p:nvPr/>
        </p:nvCxnSpPr>
        <p:spPr>
          <a:xfrm flipV="1">
            <a:off x="4953000" y="2474308"/>
            <a:ext cx="0" cy="914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73D4C3B-07EC-4FA7-9529-E49FD6FD0547}"/>
              </a:ext>
            </a:extLst>
          </p:cNvPr>
          <p:cNvCxnSpPr>
            <a:cxnSpLocks/>
          </p:cNvCxnSpPr>
          <p:nvPr/>
        </p:nvCxnSpPr>
        <p:spPr>
          <a:xfrm flipV="1">
            <a:off x="2566967" y="2519318"/>
            <a:ext cx="0" cy="22847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432C3A3-2810-4F22-8F30-520982706A84}"/>
              </a:ext>
            </a:extLst>
          </p:cNvPr>
          <p:cNvCxnSpPr>
            <a:cxnSpLocks/>
          </p:cNvCxnSpPr>
          <p:nvPr/>
        </p:nvCxnSpPr>
        <p:spPr>
          <a:xfrm flipV="1">
            <a:off x="2971799" y="1897313"/>
            <a:ext cx="0" cy="83502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731F9423-4965-4399-8E84-C8015237282F}"/>
              </a:ext>
            </a:extLst>
          </p:cNvPr>
          <p:cNvCxnSpPr>
            <a:cxnSpLocks/>
          </p:cNvCxnSpPr>
          <p:nvPr/>
        </p:nvCxnSpPr>
        <p:spPr>
          <a:xfrm>
            <a:off x="2398372" y="4452338"/>
            <a:ext cx="0" cy="46166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AAE3B9B6-D56F-4783-8B12-C1AC405A4B0B}"/>
              </a:ext>
            </a:extLst>
          </p:cNvPr>
          <p:cNvCxnSpPr>
            <a:cxnSpLocks/>
          </p:cNvCxnSpPr>
          <p:nvPr/>
        </p:nvCxnSpPr>
        <p:spPr>
          <a:xfrm>
            <a:off x="2676401" y="4486509"/>
            <a:ext cx="727055" cy="96530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7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493CA4-B0B3-4E13-861E-071B6C11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Model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B24247D-12AC-496B-8660-9DBE1985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37D75B4-17FE-4D31-A0C9-BD56CC3E93D1}"/>
              </a:ext>
            </a:extLst>
          </p:cNvPr>
          <p:cNvSpPr txBox="1"/>
          <p:nvPr/>
        </p:nvSpPr>
        <p:spPr>
          <a:xfrm>
            <a:off x="965056" y="1527981"/>
            <a:ext cx="24384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Increased productivity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83B1DF-3DBB-433C-8B1A-2446D86BF97D}"/>
              </a:ext>
            </a:extLst>
          </p:cNvPr>
          <p:cNvSpPr txBox="1"/>
          <p:nvPr/>
        </p:nvSpPr>
        <p:spPr>
          <a:xfrm>
            <a:off x="251520" y="3140968"/>
            <a:ext cx="208823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Increased quality of 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67A2A3B-376D-461C-9764-580B34A5D420}"/>
              </a:ext>
            </a:extLst>
          </p:cNvPr>
          <p:cNvSpPr txBox="1"/>
          <p:nvPr/>
        </p:nvSpPr>
        <p:spPr>
          <a:xfrm>
            <a:off x="6372200" y="3573016"/>
            <a:ext cx="21393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tax </a:t>
            </a:r>
            <a:r>
              <a:rPr lang="en-US" dirty="0"/>
              <a:t>collection </a:t>
            </a:r>
            <a:r>
              <a:rPr lang="en-US" dirty="0" smtClean="0"/>
              <a:t>system acceptance 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2C789ED-A905-4B58-8DAA-23F9AC0CD59B}"/>
              </a:ext>
            </a:extLst>
          </p:cNvPr>
          <p:cNvSpPr txBox="1"/>
          <p:nvPr/>
        </p:nvSpPr>
        <p:spPr>
          <a:xfrm>
            <a:off x="3491880" y="3501008"/>
            <a:ext cx="213939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Intention to use tax collection system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CD81953-AB34-4032-8982-7A96F5DF43D6}"/>
              </a:ext>
            </a:extLst>
          </p:cNvPr>
          <p:cNvSpPr txBox="1"/>
          <p:nvPr/>
        </p:nvSpPr>
        <p:spPr>
          <a:xfrm>
            <a:off x="437799" y="4914003"/>
            <a:ext cx="2438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Reduce personal effort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BC07905-5146-4FBB-BB7B-3EE15D50518B}"/>
              </a:ext>
            </a:extLst>
          </p:cNvPr>
          <p:cNvSpPr txBox="1"/>
          <p:nvPr/>
        </p:nvSpPr>
        <p:spPr>
          <a:xfrm>
            <a:off x="1679605" y="5451812"/>
            <a:ext cx="24384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Easy information access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219094A9-2324-4BB0-B74D-A4900120E4C3}"/>
              </a:ext>
            </a:extLst>
          </p:cNvPr>
          <p:cNvCxnSpPr>
            <a:endCxn id="15" idx="1"/>
          </p:cNvCxnSpPr>
          <p:nvPr/>
        </p:nvCxnSpPr>
        <p:spPr>
          <a:xfrm flipV="1">
            <a:off x="5652120" y="3896182"/>
            <a:ext cx="720080" cy="1517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73D4C3B-07EC-4FA7-9529-E49FD6FD054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2339751" y="3464134"/>
            <a:ext cx="1152129" cy="36004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2432C3A3-2810-4F22-8F30-520982706A84}"/>
              </a:ext>
            </a:extLst>
          </p:cNvPr>
          <p:cNvCxnSpPr>
            <a:cxnSpLocks/>
          </p:cNvCxnSpPr>
          <p:nvPr/>
        </p:nvCxnSpPr>
        <p:spPr>
          <a:xfrm>
            <a:off x="2411760" y="1916832"/>
            <a:ext cx="1296144" cy="15841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731F9423-4965-4399-8E84-C8015237282F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1657000" y="4077072"/>
            <a:ext cx="1834880" cy="83693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AAE3B9B6-D56F-4783-8B12-C1AC405A4B0B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2898806" y="4149080"/>
            <a:ext cx="1313154" cy="130273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7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040756-37B3-4CFE-B967-BD7C5A65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DeLone</a:t>
            </a:r>
            <a:r>
              <a:rPr lang="en-US" dirty="0"/>
              <a:t> and McLean Information Systems Success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7677516-312F-4B46-8AA9-FD60E1B7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B40FCC-08C8-4E6E-AFC5-E58E1B78BE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0833" t="26284" r="38333" b="32215"/>
          <a:stretch/>
        </p:blipFill>
        <p:spPr>
          <a:xfrm>
            <a:off x="421821" y="2057400"/>
            <a:ext cx="8300357" cy="381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9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Example</a:t>
            </a:r>
          </a:p>
          <a:p>
            <a:r>
              <a:rPr lang="en-US" sz="2800" dirty="0"/>
              <a:t>H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</a:p>
          <a:p>
            <a:pPr lvl="1"/>
            <a:r>
              <a:rPr lang="en-US" sz="2500" dirty="0" smtClean="0"/>
              <a:t>System quality influences user satisfaction for perceived benefits of IT</a:t>
            </a:r>
            <a:endParaRPr lang="en-US" sz="2500" dirty="0"/>
          </a:p>
          <a:p>
            <a:r>
              <a:rPr lang="en-US" sz="2800" dirty="0"/>
              <a:t>Ho</a:t>
            </a:r>
          </a:p>
          <a:p>
            <a:pPr lvl="1"/>
            <a:r>
              <a:rPr lang="en-US" sz="2500" dirty="0" smtClean="0"/>
              <a:t>System quality does influences user satisfaction for perceived benefits of IT. Any observed influence is by chance factor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988A-ABDA-4C63-9DB2-F7468496DA3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E279DE-3501-42DB-B157-FD62B9F1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Instrument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DBC6DF-A87A-4905-8E78-D7C74A1F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Based the variables in your research model, develop data collection instrument to collect empirical data</a:t>
            </a:r>
          </a:p>
          <a:p>
            <a:r>
              <a:rPr lang="en-US" sz="2800" dirty="0"/>
              <a:t>Your data collection instrument for quantitative research is normally questionnaire </a:t>
            </a:r>
          </a:p>
          <a:p>
            <a:r>
              <a:rPr lang="en-US" sz="2800" dirty="0"/>
              <a:t>One variable can be measured by two or more question items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D93988-6128-4034-85A4-633372F97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5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31D9E54-9E92-4188-BDDC-BE07065B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634135-9E8C-4E38-9A41-60098CE55FA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0834" t="21838" r="51666" b="12945"/>
          <a:stretch/>
        </p:blipFill>
        <p:spPr>
          <a:xfrm>
            <a:off x="1219200" y="164889"/>
            <a:ext cx="6705600" cy="655658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2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7EF529-3682-4F95-9EA8-8314F6E1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497BF6-EAF4-41F4-BF2C-8D1E219E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Data analysis is conversion of raw data collected through your questionnaire into meaningful information </a:t>
            </a:r>
          </a:p>
          <a:p>
            <a:r>
              <a:rPr lang="en-US" sz="2800" dirty="0"/>
              <a:t>Analysis tools can be as simple as mean and standard deviation and </a:t>
            </a:r>
          </a:p>
          <a:p>
            <a:pPr lvl="1"/>
            <a:r>
              <a:rPr lang="en-US" sz="2800" dirty="0"/>
              <a:t>as complex as linear and logistic regression </a:t>
            </a:r>
          </a:p>
          <a:p>
            <a:r>
              <a:rPr lang="en-US" sz="2800" dirty="0"/>
              <a:t>During data analysis, you accept or reject your hypothesis </a:t>
            </a:r>
          </a:p>
          <a:p>
            <a:r>
              <a:rPr lang="en-US" sz="2800" dirty="0"/>
              <a:t>Hypothesis testing is a base for your research conclusion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EF9830-CECD-4408-A34F-C040178C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4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Scales to Measure Variables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are four common methods to measure variables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Nominal such as religion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Ordinal such as poor and rich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Interval which begins with absolute Zero like age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Ratio which contains both negative and positive values like temperature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EFED2F1-D806-4522-ABC6-E8CD215D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DE73A3E-A7F0-4FB4-9E8F-127CAF24C5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0833" t="29249" r="39167" b="35178"/>
          <a:stretch/>
        </p:blipFill>
        <p:spPr>
          <a:xfrm>
            <a:off x="152400" y="898524"/>
            <a:ext cx="8991600" cy="42068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24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Assignment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 a journal research article which is done with quantitative research method.</a:t>
            </a:r>
          </a:p>
          <a:p>
            <a:endParaRPr lang="en-GB" dirty="0"/>
          </a:p>
          <a:p>
            <a:r>
              <a:rPr lang="en-GB" dirty="0" smtClean="0"/>
              <a:t>Write the type data analysis method used by </a:t>
            </a:r>
            <a:r>
              <a:rPr lang="en-GB" smtClean="0"/>
              <a:t>the researcher?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5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data analysis?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are the different data analysis methods?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do you measures your research variables?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hypothesis?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statistical significance?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What is the difference between parametric and non parametric tests?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How do you accept or reject hypothesis?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Explain type I and type II errors in hypothesis testing 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http://onlinestatbook.com/2/normal_distribution/normal_distribution.html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 of Data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depends on several factors such as </a:t>
            </a:r>
          </a:p>
          <a:p>
            <a:pPr marL="854075" lvl="1" indent="-396875"/>
            <a:r>
              <a:rPr lang="en-GB" dirty="0"/>
              <a:t>type of variable  </a:t>
            </a:r>
            <a:r>
              <a:rPr lang="en-GB" dirty="0" smtClean="0"/>
              <a:t>measurement such </a:t>
            </a:r>
            <a:r>
              <a:rPr lang="en-GB" dirty="0"/>
              <a:t>as metric and non metric </a:t>
            </a:r>
          </a:p>
          <a:p>
            <a:pPr marL="854075" lvl="1" indent="-396875"/>
            <a:r>
              <a:rPr lang="en-GB" dirty="0" smtClean="0"/>
              <a:t>shape </a:t>
            </a:r>
            <a:r>
              <a:rPr lang="en-GB" dirty="0"/>
              <a:t>of the distribution of a variable and</a:t>
            </a:r>
          </a:p>
          <a:p>
            <a:pPr marL="854075" lvl="1" indent="-396875"/>
            <a:r>
              <a:rPr lang="en-GB" dirty="0"/>
              <a:t>the study design adopted to collect information about </a:t>
            </a:r>
            <a:r>
              <a:rPr lang="en-GB" dirty="0" smtClean="0"/>
              <a:t>variables such as descriptive research or causal research design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Method of Data Analysis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 eaLnBrk="1" hangingPunct="1"/>
            <a:r>
              <a:rPr lang="en-US" dirty="0"/>
              <a:t>Two common types analysis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/>
              <a:t>Descriptive statistics</a:t>
            </a:r>
          </a:p>
          <a:p>
            <a:pPr lvl="1"/>
            <a:r>
              <a:rPr lang="en-US" dirty="0"/>
              <a:t>to describe, summarize, or explain a given set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Inferential statistics</a:t>
            </a:r>
          </a:p>
          <a:p>
            <a:pPr lvl="1"/>
            <a:r>
              <a:rPr lang="en-US" dirty="0"/>
              <a:t>use statistics computed from a sample to infer about the population from which they have been drawn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928694"/>
          </a:xfrm>
        </p:spPr>
        <p:txBody>
          <a:bodyPr/>
          <a:lstStyle/>
          <a:p>
            <a:r>
              <a:rPr lang="en-GB" dirty="0"/>
              <a:t>Statistical methods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57158" y="1571612"/>
            <a:ext cx="8358214" cy="2714644"/>
            <a:chOff x="571472" y="1571612"/>
            <a:chExt cx="8358214" cy="2714644"/>
          </a:xfrm>
        </p:grpSpPr>
        <p:sp>
          <p:nvSpPr>
            <p:cNvPr id="12" name="Rectangle 11"/>
            <p:cNvSpPr/>
            <p:nvPr/>
          </p:nvSpPr>
          <p:spPr>
            <a:xfrm>
              <a:off x="571472" y="3786190"/>
              <a:ext cx="1214446" cy="4286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Univariate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142976" y="1571612"/>
              <a:ext cx="7786710" cy="2714644"/>
              <a:chOff x="1142976" y="1571612"/>
              <a:chExt cx="7786710" cy="271464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5" name="Rectangle 4"/>
              <p:cNvSpPr/>
              <p:nvPr/>
            </p:nvSpPr>
            <p:spPr>
              <a:xfrm>
                <a:off x="3714744" y="1571612"/>
                <a:ext cx="2786082" cy="428628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Statistical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methods</a:t>
                </a:r>
                <a:r>
                  <a:rPr lang="en-GB" dirty="0"/>
                  <a:t> 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571604" y="2714620"/>
                <a:ext cx="2286016" cy="428628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Descriptive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chemeClr val="tx1"/>
                    </a:solidFill>
                  </a:rPr>
                  <a:t>Methods 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929322" y="2643182"/>
                <a:ext cx="2071702" cy="428628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Inferential Methods</a:t>
                </a:r>
                <a:r>
                  <a:rPr lang="en-GB" dirty="0"/>
                  <a:t> 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71670" y="3786190"/>
                <a:ext cx="1214446" cy="428628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>
                    <a:solidFill>
                      <a:schemeClr val="tx1"/>
                    </a:solidFill>
                  </a:rPr>
                  <a:t>Bivariate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0430" y="3786190"/>
                <a:ext cx="1571636" cy="428628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Multivariate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643570" y="3786190"/>
                <a:ext cx="1214446" cy="428628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Estimation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072330" y="3786190"/>
                <a:ext cx="1857356" cy="500066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Testing difference of mean</a:t>
                </a: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2714612" y="2357430"/>
                <a:ext cx="4214844" cy="357190"/>
                <a:chOff x="2714612" y="2357430"/>
                <a:chExt cx="4429158" cy="357190"/>
              </a:xfrm>
            </p:grpSpPr>
            <p:cxnSp>
              <p:nvCxnSpPr>
                <p:cNvPr id="9" name="Shape 8"/>
                <p:cNvCxnSpPr>
                  <a:stCxn id="6" idx="0"/>
                </p:cNvCxnSpPr>
                <p:nvPr/>
              </p:nvCxnSpPr>
              <p:spPr>
                <a:xfrm rot="5400000" flipH="1" flipV="1">
                  <a:off x="4750595" y="321447"/>
                  <a:ext cx="357190" cy="4429156"/>
                </a:xfrm>
                <a:prstGeom prst="bentConnector2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 flipH="1" flipV="1">
                  <a:off x="7000893" y="2500305"/>
                  <a:ext cx="285752" cy="2"/>
                </a:xfrm>
                <a:prstGeom prst="lin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/>
              <p:cNvGrpSpPr/>
              <p:nvPr/>
            </p:nvGrpSpPr>
            <p:grpSpPr>
              <a:xfrm>
                <a:off x="1142976" y="3429000"/>
                <a:ext cx="3143272" cy="357190"/>
                <a:chOff x="2500298" y="2357430"/>
                <a:chExt cx="4429158" cy="357190"/>
              </a:xfrm>
            </p:grpSpPr>
            <p:cxnSp>
              <p:nvCxnSpPr>
                <p:cNvPr id="27" name="Shape 26"/>
                <p:cNvCxnSpPr/>
                <p:nvPr/>
              </p:nvCxnSpPr>
              <p:spPr>
                <a:xfrm rot="5400000" flipH="1" flipV="1">
                  <a:off x="4536281" y="321447"/>
                  <a:ext cx="357190" cy="4429156"/>
                </a:xfrm>
                <a:prstGeom prst="bentConnector2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6786579" y="2500305"/>
                  <a:ext cx="285752" cy="2"/>
                </a:xfrm>
                <a:prstGeom prst="lin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/>
              <p:cNvCxnSpPr/>
              <p:nvPr/>
            </p:nvCxnSpPr>
            <p:spPr>
              <a:xfrm rot="16200000" flipH="1">
                <a:off x="2428859" y="3500439"/>
                <a:ext cx="571508" cy="2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6143636" y="3429000"/>
                <a:ext cx="2000264" cy="357190"/>
                <a:chOff x="2500298" y="2357430"/>
                <a:chExt cx="4429158" cy="357190"/>
              </a:xfrm>
            </p:grpSpPr>
            <p:cxnSp>
              <p:nvCxnSpPr>
                <p:cNvPr id="40" name="Shape 39"/>
                <p:cNvCxnSpPr/>
                <p:nvPr/>
              </p:nvCxnSpPr>
              <p:spPr>
                <a:xfrm rot="5400000" flipH="1" flipV="1">
                  <a:off x="4536281" y="321447"/>
                  <a:ext cx="357190" cy="4429156"/>
                </a:xfrm>
                <a:prstGeom prst="bentConnector2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rot="5400000" flipH="1" flipV="1">
                  <a:off x="6786579" y="2500305"/>
                  <a:ext cx="285752" cy="2"/>
                </a:xfrm>
                <a:prstGeom prst="line">
                  <a:avLst/>
                </a:prstGeom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/>
              <p:cNvCxnSpPr/>
              <p:nvPr/>
            </p:nvCxnSpPr>
            <p:spPr>
              <a:xfrm rot="5400000">
                <a:off x="6822297" y="3250405"/>
                <a:ext cx="357190" cy="1588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4894265" y="2178041"/>
                <a:ext cx="357190" cy="1588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Univariate</a:t>
            </a:r>
            <a:r>
              <a:rPr lang="en-GB" dirty="0"/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GB" sz="3400" dirty="0" err="1"/>
              <a:t>Univariate</a:t>
            </a:r>
            <a:r>
              <a:rPr lang="en-GB" sz="3400" dirty="0"/>
              <a:t> analysis provides analytical information about one variable, which could be metric or non-metric in nature. </a:t>
            </a:r>
          </a:p>
          <a:p>
            <a:pPr>
              <a:spcAft>
                <a:spcPts val="600"/>
              </a:spcAft>
            </a:pPr>
            <a:r>
              <a:rPr lang="en-GB" sz="3400" dirty="0" smtClean="0"/>
              <a:t>Categorical data </a:t>
            </a:r>
            <a:r>
              <a:rPr lang="en-GB" sz="3400" dirty="0"/>
              <a:t>is best displayed in the form of tables or charts</a:t>
            </a:r>
          </a:p>
          <a:p>
            <a:pPr>
              <a:spcAft>
                <a:spcPts val="600"/>
              </a:spcAft>
            </a:pPr>
            <a:r>
              <a:rPr lang="en-GB" sz="3400" dirty="0"/>
              <a:t>Frequency or one-way tables are the simplest method for analysing non-metric data. </a:t>
            </a:r>
          </a:p>
          <a:p>
            <a:pPr>
              <a:spcAft>
                <a:spcPts val="600"/>
              </a:spcAft>
            </a:pPr>
            <a:r>
              <a:rPr lang="en-GB" sz="3400" dirty="0"/>
              <a:t>They are </a:t>
            </a:r>
            <a:r>
              <a:rPr lang="en-GB" sz="3400" dirty="0" smtClean="0"/>
              <a:t>used to </a:t>
            </a:r>
            <a:r>
              <a:rPr lang="en-GB" sz="3400" dirty="0"/>
              <a:t>review how different categories of values are distributed in the sample</a:t>
            </a:r>
          </a:p>
          <a:p>
            <a:pPr>
              <a:spcAft>
                <a:spcPts val="600"/>
              </a:spcAft>
            </a:pPr>
            <a:r>
              <a:rPr lang="en-GB" sz="3400" dirty="0"/>
              <a:t>Charts and graphs can also be used interchangeably as graphical display.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5A40-3BF9-48F2-BBB9-20A4E334A7E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2377</Words>
  <Application>Microsoft Office PowerPoint</Application>
  <PresentationFormat>On-screen Show (4:3)</PresentationFormat>
  <Paragraphs>327</Paragraphs>
  <Slides>53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5" baseType="lpstr">
      <vt:lpstr>Office Theme</vt:lpstr>
      <vt:lpstr>Equation</vt:lpstr>
      <vt:lpstr>Data Analysis and Presentation Chapter 5 </vt:lpstr>
      <vt:lpstr>Chapter objectives </vt:lpstr>
      <vt:lpstr>Data analysis </vt:lpstr>
      <vt:lpstr>Variable/Indicators </vt:lpstr>
      <vt:lpstr>Scales to Measure Variables </vt:lpstr>
      <vt:lpstr>Choice of Data Analysis </vt:lpstr>
      <vt:lpstr>Method of Data Analysis</vt:lpstr>
      <vt:lpstr>Statistical methods</vt:lpstr>
      <vt:lpstr>Univariate Analysis</vt:lpstr>
      <vt:lpstr>Frequency Table Example</vt:lpstr>
      <vt:lpstr>Example …</vt:lpstr>
      <vt:lpstr>Bivariate Analysis</vt:lpstr>
      <vt:lpstr>Constructing …</vt:lpstr>
      <vt:lpstr>UNIVARIATE ANALYSIS</vt:lpstr>
      <vt:lpstr>Mean </vt:lpstr>
      <vt:lpstr>Measures of Dispersion/Variability </vt:lpstr>
      <vt:lpstr>Some measures of dispersion </vt:lpstr>
      <vt:lpstr>Dispersion …</vt:lpstr>
      <vt:lpstr>Interpretation of Variance </vt:lpstr>
      <vt:lpstr>Bivariate (two variables) Analysis </vt:lpstr>
      <vt:lpstr>Correlation</vt:lpstr>
      <vt:lpstr>Correlation …</vt:lpstr>
      <vt:lpstr>Correlation Lines</vt:lpstr>
      <vt:lpstr>Example of Correlation</vt:lpstr>
      <vt:lpstr>Parametric and Non Parametric Tests</vt:lpstr>
      <vt:lpstr>T-test</vt:lpstr>
      <vt:lpstr>ANOVA</vt:lpstr>
      <vt:lpstr>Regression</vt:lpstr>
      <vt:lpstr>Regression </vt:lpstr>
      <vt:lpstr>Simple and Multiple:</vt:lpstr>
      <vt:lpstr>Linear and Non-linear</vt:lpstr>
      <vt:lpstr>Linear and Non linear relationship </vt:lpstr>
      <vt:lpstr>Regression analysis</vt:lpstr>
      <vt:lpstr>Linear regression equation</vt:lpstr>
      <vt:lpstr>Linear</vt:lpstr>
      <vt:lpstr>Making Generalization             - Statistical significance</vt:lpstr>
      <vt:lpstr>PowerPoint Presentation</vt:lpstr>
      <vt:lpstr>Characteristics of standard normal distribution</vt:lpstr>
      <vt:lpstr>PowerPoint Presentation</vt:lpstr>
      <vt:lpstr>Statistical ….</vt:lpstr>
      <vt:lpstr>Other Technique  Confidence interval Method  </vt:lpstr>
      <vt:lpstr>Final Notes </vt:lpstr>
      <vt:lpstr>Research Model </vt:lpstr>
      <vt:lpstr>Research Model </vt:lpstr>
      <vt:lpstr>DeLone and McLean Information Systems Success Model</vt:lpstr>
      <vt:lpstr>Hypothesis …</vt:lpstr>
      <vt:lpstr>Develop Instrument </vt:lpstr>
      <vt:lpstr>PowerPoint Presentation</vt:lpstr>
      <vt:lpstr>Data analysis </vt:lpstr>
      <vt:lpstr>PowerPoint Presentation</vt:lpstr>
      <vt:lpstr>Assignment </vt:lpstr>
      <vt:lpstr>Review Questions </vt:lpstr>
      <vt:lpstr>References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Presentation</dc:title>
  <dc:creator>User</dc:creator>
  <cp:lastModifiedBy>Windows User</cp:lastModifiedBy>
  <cp:revision>166</cp:revision>
  <dcterms:created xsi:type="dcterms:W3CDTF">2013-11-01T08:14:04Z</dcterms:created>
  <dcterms:modified xsi:type="dcterms:W3CDTF">2021-12-26T09:42:21Z</dcterms:modified>
</cp:coreProperties>
</file>