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56"/>
  </p:notesMasterIdLst>
  <p:sldIdLst>
    <p:sldId id="257" r:id="rId2"/>
    <p:sldId id="483" r:id="rId3"/>
    <p:sldId id="258" r:id="rId4"/>
    <p:sldId id="482" r:id="rId5"/>
    <p:sldId id="373" r:id="rId6"/>
    <p:sldId id="374" r:id="rId7"/>
    <p:sldId id="259" r:id="rId8"/>
    <p:sldId id="484" r:id="rId9"/>
    <p:sldId id="260" r:id="rId10"/>
    <p:sldId id="473" r:id="rId11"/>
    <p:sldId id="376" r:id="rId12"/>
    <p:sldId id="513" r:id="rId13"/>
    <p:sldId id="514" r:id="rId14"/>
    <p:sldId id="470" r:id="rId15"/>
    <p:sldId id="486" r:id="rId16"/>
    <p:sldId id="441" r:id="rId17"/>
    <p:sldId id="442" r:id="rId18"/>
    <p:sldId id="487" r:id="rId19"/>
    <p:sldId id="491" r:id="rId20"/>
    <p:sldId id="493" r:id="rId21"/>
    <p:sldId id="489" r:id="rId22"/>
    <p:sldId id="488" r:id="rId23"/>
    <p:sldId id="492" r:id="rId24"/>
    <p:sldId id="444" r:id="rId25"/>
    <p:sldId id="445" r:id="rId26"/>
    <p:sldId id="496" r:id="rId27"/>
    <p:sldId id="446" r:id="rId28"/>
    <p:sldId id="485" r:id="rId29"/>
    <p:sldId id="495" r:id="rId30"/>
    <p:sldId id="447" r:id="rId31"/>
    <p:sldId id="449" r:id="rId32"/>
    <p:sldId id="450" r:id="rId33"/>
    <p:sldId id="451" r:id="rId34"/>
    <p:sldId id="452" r:id="rId35"/>
    <p:sldId id="453" r:id="rId36"/>
    <p:sldId id="455" r:id="rId37"/>
    <p:sldId id="456" r:id="rId38"/>
    <p:sldId id="457" r:id="rId39"/>
    <p:sldId id="497" r:id="rId40"/>
    <p:sldId id="500" r:id="rId41"/>
    <p:sldId id="501" r:id="rId42"/>
    <p:sldId id="502" r:id="rId43"/>
    <p:sldId id="503" r:id="rId44"/>
    <p:sldId id="479" r:id="rId45"/>
    <p:sldId id="460" r:id="rId46"/>
    <p:sldId id="480" r:id="rId47"/>
    <p:sldId id="481" r:id="rId48"/>
    <p:sldId id="461" r:id="rId49"/>
    <p:sldId id="462" r:id="rId50"/>
    <p:sldId id="295" r:id="rId51"/>
    <p:sldId id="509" r:id="rId52"/>
    <p:sldId id="510" r:id="rId53"/>
    <p:sldId id="511" r:id="rId54"/>
    <p:sldId id="512" r:id="rId55"/>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5" autoAdjust="0"/>
    <p:restoredTop sz="94660"/>
  </p:normalViewPr>
  <p:slideViewPr>
    <p:cSldViewPr>
      <p:cViewPr>
        <p:scale>
          <a:sx n="53" d="100"/>
          <a:sy n="53" d="100"/>
        </p:scale>
        <p:origin x="-1878" y="-3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E514E-FE10-4BBA-9C21-2DF149313AE1}"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en-029"/>
        </a:p>
      </dgm:t>
    </dgm:pt>
    <dgm:pt modelId="{B189D65B-0377-468C-A379-87952ACDF46D}">
      <dgm:prSet phldrT="[Text]" custT="1"/>
      <dgm:spPr>
        <a:xfrm>
          <a:off x="23509" y="387784"/>
          <a:ext cx="1476747" cy="738373"/>
        </a:xfrm>
        <a:solidFill>
          <a:srgbClr val="FEB80A">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029" sz="2400" b="0" dirty="0" smtClean="0">
              <a:solidFill>
                <a:sysClr val="window" lastClr="FFFFFF"/>
              </a:solidFill>
              <a:latin typeface="Times New Roman" pitchFamily="18" charset="0"/>
              <a:ea typeface="+mn-ea"/>
              <a:cs typeface="Times New Roman" pitchFamily="18" charset="0"/>
            </a:rPr>
            <a:t>Interview</a:t>
          </a:r>
        </a:p>
        <a:p>
          <a:r>
            <a:rPr lang="en-029" sz="2400" b="0" dirty="0" smtClean="0">
              <a:solidFill>
                <a:sysClr val="window" lastClr="FFFFFF"/>
              </a:solidFill>
              <a:latin typeface="Times New Roman" pitchFamily="18" charset="0"/>
              <a:ea typeface="+mn-ea"/>
              <a:cs typeface="Times New Roman" pitchFamily="18" charset="0"/>
            </a:rPr>
            <a:t>(teachers)</a:t>
          </a:r>
          <a:endParaRPr lang="en-029" sz="2400" b="0" dirty="0">
            <a:solidFill>
              <a:sysClr val="window" lastClr="FFFFFF"/>
            </a:solidFill>
            <a:latin typeface="Times New Roman" pitchFamily="18" charset="0"/>
            <a:ea typeface="+mn-ea"/>
            <a:cs typeface="Times New Roman" pitchFamily="18" charset="0"/>
          </a:endParaRPr>
        </a:p>
      </dgm:t>
    </dgm:pt>
    <dgm:pt modelId="{425285AA-94AE-43A1-88C4-ECF96B5F5E0D}" type="parTrans" cxnId="{7629BF22-BE8B-4602-903B-F440891FF788}">
      <dgm:prSet/>
      <dgm:spPr/>
      <dgm:t>
        <a:bodyPr/>
        <a:lstStyle/>
        <a:p>
          <a:endParaRPr lang="en-029"/>
        </a:p>
      </dgm:t>
    </dgm:pt>
    <dgm:pt modelId="{316EAB4B-C711-4AE8-8621-9D7122A105CB}" type="sibTrans" cxnId="{7629BF22-BE8B-4602-903B-F440891FF788}">
      <dgm:prSet/>
      <dgm:spPr/>
      <dgm:t>
        <a:bodyPr/>
        <a:lstStyle/>
        <a:p>
          <a:endParaRPr lang="en-029"/>
        </a:p>
      </dgm:t>
    </dgm:pt>
    <dgm:pt modelId="{7B299DB8-DCA6-443F-AAE3-7249D7685E00}">
      <dgm:prSet phldrT="[Text]" custT="1"/>
      <dgm:spPr>
        <a:xfrm>
          <a:off x="300384" y="1303966"/>
          <a:ext cx="1396175" cy="738373"/>
        </a:xfrm>
        <a:solidFill>
          <a:sysClr val="window" lastClr="FFFFFF">
            <a:alpha val="90000"/>
            <a:hueOff val="0"/>
            <a:satOff val="0"/>
            <a:lumOff val="0"/>
            <a:alphaOff val="0"/>
          </a:sysClr>
        </a:solidFill>
        <a:ln w="25400" cap="flat" cmpd="sng" algn="ctr">
          <a:solidFill>
            <a:srgbClr val="FEB80A">
              <a:hueOff val="0"/>
              <a:satOff val="0"/>
              <a:lumOff val="0"/>
              <a:alphaOff val="0"/>
            </a:srgbClr>
          </a:solidFill>
          <a:prstDash val="solid"/>
        </a:ln>
        <a:effectLst/>
      </dgm:spPr>
      <dgm:t>
        <a:bodyPr/>
        <a:lstStyle/>
        <a:p>
          <a:r>
            <a:rPr lang="en-029" sz="2000" dirty="0" smtClean="0">
              <a:solidFill>
                <a:sysClr val="windowText" lastClr="000000">
                  <a:hueOff val="0"/>
                  <a:satOff val="0"/>
                  <a:lumOff val="0"/>
                  <a:alphaOff val="0"/>
                </a:sysClr>
              </a:solidFill>
              <a:latin typeface="Times New Roman" pitchFamily="18" charset="0"/>
              <a:ea typeface="+mn-ea"/>
              <a:cs typeface="Times New Roman" pitchFamily="18" charset="0"/>
            </a:rPr>
            <a:t>Reading challenges</a:t>
          </a:r>
          <a:endParaRPr lang="en-029" sz="2000" dirty="0">
            <a:solidFill>
              <a:sysClr val="windowText" lastClr="000000">
                <a:hueOff val="0"/>
                <a:satOff val="0"/>
                <a:lumOff val="0"/>
                <a:alphaOff val="0"/>
              </a:sysClr>
            </a:solidFill>
            <a:latin typeface="Times New Roman" pitchFamily="18" charset="0"/>
            <a:ea typeface="+mn-ea"/>
            <a:cs typeface="Times New Roman" pitchFamily="18" charset="0"/>
          </a:endParaRPr>
        </a:p>
      </dgm:t>
    </dgm:pt>
    <dgm:pt modelId="{4FB382CF-E7F5-4C2E-8FF4-5087C37377E0}" type="parTrans" cxnId="{A247B990-92EC-4CB8-AC05-BEF270F5C769}">
      <dgm:prSet/>
      <dgm:spPr>
        <a:xfrm>
          <a:off x="171184" y="1126158"/>
          <a:ext cx="129200" cy="546994"/>
        </a:xfrm>
        <a:noFill/>
        <a:ln w="25400" cap="flat" cmpd="sng" algn="ctr">
          <a:solidFill>
            <a:srgbClr val="C32D2E">
              <a:hueOff val="0"/>
              <a:satOff val="0"/>
              <a:lumOff val="0"/>
              <a:alphaOff val="0"/>
            </a:srgbClr>
          </a:solidFill>
          <a:prstDash val="solid"/>
        </a:ln>
        <a:effectLst/>
      </dgm:spPr>
      <dgm:t>
        <a:bodyPr/>
        <a:lstStyle/>
        <a:p>
          <a:endParaRPr lang="en-029"/>
        </a:p>
      </dgm:t>
    </dgm:pt>
    <dgm:pt modelId="{0AA6EEAE-F1CE-4D97-A85C-20CBDBF8A69F}" type="sibTrans" cxnId="{A247B990-92EC-4CB8-AC05-BEF270F5C769}">
      <dgm:prSet/>
      <dgm:spPr/>
      <dgm:t>
        <a:bodyPr/>
        <a:lstStyle/>
        <a:p>
          <a:endParaRPr lang="en-029"/>
        </a:p>
      </dgm:t>
    </dgm:pt>
    <dgm:pt modelId="{AEF3C50B-CB2F-4424-944F-FF91A4A73D66}">
      <dgm:prSet phldrT="[Text]" custT="1"/>
      <dgm:spPr>
        <a:xfrm>
          <a:off x="300384" y="3379128"/>
          <a:ext cx="1360154" cy="1174050"/>
        </a:xfrm>
        <a:solidFill>
          <a:sysClr val="window" lastClr="FFFFFF">
            <a:alpha val="90000"/>
            <a:hueOff val="0"/>
            <a:satOff val="0"/>
            <a:lumOff val="0"/>
            <a:alphaOff val="0"/>
          </a:sysClr>
        </a:solidFill>
        <a:ln w="25400" cap="flat" cmpd="sng" algn="ctr">
          <a:solidFill>
            <a:srgbClr val="FEB80A">
              <a:hueOff val="3456153"/>
              <a:satOff val="-6670"/>
              <a:lumOff val="-856"/>
              <a:alphaOff val="0"/>
            </a:srgbClr>
          </a:solidFill>
          <a:prstDash val="solid"/>
        </a:ln>
        <a:effectLst/>
      </dgm:spPr>
      <dgm:t>
        <a:bodyPr/>
        <a:lstStyle/>
        <a:p>
          <a:r>
            <a:rPr lang="en-029" sz="2000" dirty="0" smtClean="0">
              <a:solidFill>
                <a:sysClr val="windowText" lastClr="000000">
                  <a:hueOff val="0"/>
                  <a:satOff val="0"/>
                  <a:lumOff val="0"/>
                  <a:alphaOff val="0"/>
                </a:sysClr>
              </a:solidFill>
              <a:latin typeface="Times New Roman" pitchFamily="18" charset="0"/>
              <a:ea typeface="+mn-ea"/>
              <a:cs typeface="Times New Roman" pitchFamily="18" charset="0"/>
            </a:rPr>
            <a:t>Need to read newspaper</a:t>
          </a:r>
          <a:endParaRPr lang="en-029" sz="2000" dirty="0">
            <a:solidFill>
              <a:sysClr val="windowText" lastClr="000000">
                <a:hueOff val="0"/>
                <a:satOff val="0"/>
                <a:lumOff val="0"/>
                <a:alphaOff val="0"/>
              </a:sysClr>
            </a:solidFill>
            <a:latin typeface="Times New Roman" pitchFamily="18" charset="0"/>
            <a:ea typeface="+mn-ea"/>
            <a:cs typeface="Times New Roman" pitchFamily="18" charset="0"/>
          </a:endParaRPr>
        </a:p>
      </dgm:t>
    </dgm:pt>
    <dgm:pt modelId="{E51ED877-CCAD-4E49-BDEB-F9B1C97C86FC}" type="parTrans" cxnId="{E570D4F3-8A32-4B2D-97D2-C9A5BF1E879E}">
      <dgm:prSet/>
      <dgm:spPr>
        <a:xfrm>
          <a:off x="171184" y="1126158"/>
          <a:ext cx="129200" cy="2839995"/>
        </a:xfrm>
        <a:noFill/>
        <a:ln w="25400" cap="flat" cmpd="sng" algn="ctr">
          <a:solidFill>
            <a:srgbClr val="C32D2E">
              <a:hueOff val="0"/>
              <a:satOff val="0"/>
              <a:lumOff val="0"/>
              <a:alphaOff val="0"/>
            </a:srgbClr>
          </a:solidFill>
          <a:prstDash val="solid"/>
        </a:ln>
        <a:effectLst/>
      </dgm:spPr>
      <dgm:t>
        <a:bodyPr/>
        <a:lstStyle/>
        <a:p>
          <a:endParaRPr lang="en-029"/>
        </a:p>
      </dgm:t>
    </dgm:pt>
    <dgm:pt modelId="{836651D0-E510-46A3-B0F7-13A83A458053}" type="sibTrans" cxnId="{E570D4F3-8A32-4B2D-97D2-C9A5BF1E879E}">
      <dgm:prSet/>
      <dgm:spPr/>
      <dgm:t>
        <a:bodyPr/>
        <a:lstStyle/>
        <a:p>
          <a:endParaRPr lang="en-029"/>
        </a:p>
      </dgm:t>
    </dgm:pt>
    <dgm:pt modelId="{9DBA8919-E956-4920-B66B-80198F8C6BD5}">
      <dgm:prSet phldrT="[Text]" custT="1"/>
      <dgm:spPr>
        <a:xfrm>
          <a:off x="1850969" y="380999"/>
          <a:ext cx="1691052" cy="738373"/>
        </a:xfrm>
        <a:solidFill>
          <a:srgbClr val="FEB80A">
            <a:hueOff val="6336281"/>
            <a:satOff val="-12229"/>
            <a:lumOff val="-1570"/>
            <a:alphaOff val="0"/>
          </a:srgbClr>
        </a:solidFill>
        <a:ln w="25400" cap="flat" cmpd="sng" algn="ctr">
          <a:solidFill>
            <a:sysClr val="window" lastClr="FFFFFF">
              <a:hueOff val="0"/>
              <a:satOff val="0"/>
              <a:lumOff val="0"/>
              <a:alphaOff val="0"/>
            </a:sysClr>
          </a:solidFill>
          <a:prstDash val="solid"/>
        </a:ln>
        <a:effectLst/>
      </dgm:spPr>
      <dgm:t>
        <a:bodyPr/>
        <a:lstStyle/>
        <a:p>
          <a:r>
            <a:rPr lang="en-029" sz="2400" b="0" dirty="0" smtClean="0">
              <a:solidFill>
                <a:sysClr val="window" lastClr="FFFFFF"/>
              </a:solidFill>
              <a:latin typeface="Times New Roman" pitchFamily="18" charset="0"/>
              <a:ea typeface="+mn-ea"/>
              <a:cs typeface="Times New Roman" pitchFamily="18" charset="0"/>
            </a:rPr>
            <a:t>Observation</a:t>
          </a:r>
        </a:p>
        <a:p>
          <a:r>
            <a:rPr lang="en-029" sz="2400" b="0" dirty="0" smtClean="0">
              <a:solidFill>
                <a:sysClr val="window" lastClr="FFFFFF"/>
              </a:solidFill>
              <a:latin typeface="Times New Roman" pitchFamily="18" charset="0"/>
              <a:ea typeface="+mn-ea"/>
              <a:cs typeface="Times New Roman" pitchFamily="18" charset="0"/>
            </a:rPr>
            <a:t>(students)</a:t>
          </a:r>
          <a:endParaRPr lang="en-029" sz="2400" b="0" dirty="0">
            <a:solidFill>
              <a:sysClr val="window" lastClr="FFFFFF"/>
            </a:solidFill>
            <a:latin typeface="Times New Roman" pitchFamily="18" charset="0"/>
            <a:ea typeface="+mn-ea"/>
            <a:cs typeface="Times New Roman" pitchFamily="18" charset="0"/>
          </a:endParaRPr>
        </a:p>
      </dgm:t>
    </dgm:pt>
    <dgm:pt modelId="{FD7DDB62-4B56-4142-A28C-AF0EB41585C0}" type="parTrans" cxnId="{96553AE5-DC7D-4800-BC15-65E4B0721027}">
      <dgm:prSet/>
      <dgm:spPr/>
      <dgm:t>
        <a:bodyPr/>
        <a:lstStyle/>
        <a:p>
          <a:endParaRPr lang="en-029"/>
        </a:p>
      </dgm:t>
    </dgm:pt>
    <dgm:pt modelId="{F581541F-841A-47F9-9898-8DEAF80082B6}" type="sibTrans" cxnId="{96553AE5-DC7D-4800-BC15-65E4B0721027}">
      <dgm:prSet/>
      <dgm:spPr/>
      <dgm:t>
        <a:bodyPr/>
        <a:lstStyle/>
        <a:p>
          <a:endParaRPr lang="en-029"/>
        </a:p>
      </dgm:t>
    </dgm:pt>
    <dgm:pt modelId="{6243F1B0-ADA0-4D4C-BB58-861C6CE3F82B}">
      <dgm:prSet phldrT="[Text]" custT="1"/>
      <dgm:spPr>
        <a:xfrm>
          <a:off x="2189179" y="1303966"/>
          <a:ext cx="1487178" cy="884822"/>
        </a:xfrm>
        <a:solidFill>
          <a:sysClr val="window" lastClr="FFFFFF">
            <a:alpha val="90000"/>
            <a:hueOff val="0"/>
            <a:satOff val="0"/>
            <a:lumOff val="0"/>
            <a:alphaOff val="0"/>
          </a:sysClr>
        </a:solidFill>
        <a:ln w="25400" cap="flat" cmpd="sng" algn="ctr">
          <a:solidFill>
            <a:srgbClr val="FEB80A">
              <a:hueOff val="5184230"/>
              <a:satOff val="-10005"/>
              <a:lumOff val="-1285"/>
              <a:alphaOff val="0"/>
            </a:srgbClr>
          </a:solidFill>
          <a:prstDash val="solid"/>
        </a:ln>
        <a:effectLst/>
      </dgm:spPr>
      <dgm:t>
        <a:bodyPr/>
        <a:lstStyle/>
        <a:p>
          <a:r>
            <a:rPr lang="en-029" sz="2000" dirty="0" smtClean="0">
              <a:solidFill>
                <a:sysClr val="windowText" lastClr="000000">
                  <a:hueOff val="0"/>
                  <a:satOff val="0"/>
                  <a:lumOff val="0"/>
                  <a:alphaOff val="0"/>
                </a:sysClr>
              </a:solidFill>
              <a:latin typeface="Times New Roman" pitchFamily="18" charset="0"/>
              <a:ea typeface="+mn-ea"/>
              <a:cs typeface="Times New Roman" pitchFamily="18" charset="0"/>
            </a:rPr>
            <a:t>Unwilling to work in group</a:t>
          </a:r>
          <a:endParaRPr lang="en-029" sz="2000" dirty="0">
            <a:solidFill>
              <a:sysClr val="windowText" lastClr="000000">
                <a:hueOff val="0"/>
                <a:satOff val="0"/>
                <a:lumOff val="0"/>
                <a:alphaOff val="0"/>
              </a:sysClr>
            </a:solidFill>
            <a:latin typeface="Times New Roman" pitchFamily="18" charset="0"/>
            <a:ea typeface="+mn-ea"/>
            <a:cs typeface="Times New Roman" pitchFamily="18" charset="0"/>
          </a:endParaRPr>
        </a:p>
      </dgm:t>
    </dgm:pt>
    <dgm:pt modelId="{0FAC524E-59B1-4F16-92E7-450116EA256F}" type="parTrans" cxnId="{5634F68C-7BBB-489B-A726-6CD6F4D3FAFF}">
      <dgm:prSet/>
      <dgm:spPr>
        <a:xfrm>
          <a:off x="2020074" y="1119372"/>
          <a:ext cx="169105" cy="627004"/>
        </a:xfrm>
        <a:noFill/>
        <a:ln w="25400" cap="flat" cmpd="sng" algn="ctr">
          <a:solidFill>
            <a:srgbClr val="C32D2E">
              <a:hueOff val="0"/>
              <a:satOff val="0"/>
              <a:lumOff val="0"/>
              <a:alphaOff val="0"/>
            </a:srgbClr>
          </a:solidFill>
          <a:prstDash val="solid"/>
        </a:ln>
        <a:effectLst/>
      </dgm:spPr>
      <dgm:t>
        <a:bodyPr/>
        <a:lstStyle/>
        <a:p>
          <a:endParaRPr lang="en-029"/>
        </a:p>
      </dgm:t>
    </dgm:pt>
    <dgm:pt modelId="{59DA5F01-7356-48C6-9DF4-EB242D689668}" type="sibTrans" cxnId="{5634F68C-7BBB-489B-A726-6CD6F4D3FAFF}">
      <dgm:prSet/>
      <dgm:spPr/>
      <dgm:t>
        <a:bodyPr/>
        <a:lstStyle/>
        <a:p>
          <a:endParaRPr lang="en-029"/>
        </a:p>
      </dgm:t>
    </dgm:pt>
    <dgm:pt modelId="{2E7D1B2B-05A9-4FE1-AE9B-85C0359117DA}">
      <dgm:prSet phldrT="[Text]" custT="1"/>
      <dgm:spPr>
        <a:xfrm>
          <a:off x="2185162" y="3412369"/>
          <a:ext cx="1433377" cy="1082433"/>
        </a:xfrm>
        <a:solidFill>
          <a:sysClr val="window" lastClr="FFFFFF">
            <a:alpha val="90000"/>
            <a:hueOff val="0"/>
            <a:satOff val="0"/>
            <a:lumOff val="0"/>
            <a:alphaOff val="0"/>
          </a:sysClr>
        </a:solidFill>
        <a:ln w="25400" cap="flat" cmpd="sng" algn="ctr">
          <a:solidFill>
            <a:srgbClr val="FEB80A">
              <a:hueOff val="8640383"/>
              <a:satOff val="-16675"/>
              <a:lumOff val="-2141"/>
              <a:alphaOff val="0"/>
            </a:srgbClr>
          </a:solidFill>
          <a:prstDash val="solid"/>
        </a:ln>
        <a:effectLst/>
      </dgm:spPr>
      <dgm:t>
        <a:bodyPr/>
        <a:lstStyle/>
        <a:p>
          <a:r>
            <a:rPr lang="en-029" sz="2000" dirty="0" smtClean="0">
              <a:solidFill>
                <a:sysClr val="windowText" lastClr="000000">
                  <a:hueOff val="0"/>
                  <a:satOff val="0"/>
                  <a:lumOff val="0"/>
                  <a:alphaOff val="0"/>
                </a:sysClr>
              </a:solidFill>
              <a:latin typeface="Times New Roman" pitchFamily="18" charset="0"/>
              <a:ea typeface="+mn-ea"/>
              <a:cs typeface="Times New Roman" pitchFamily="18" charset="0"/>
            </a:rPr>
            <a:t>Tardiness</a:t>
          </a:r>
          <a:endParaRPr lang="en-029" sz="2000" dirty="0">
            <a:solidFill>
              <a:sysClr val="windowText" lastClr="000000">
                <a:hueOff val="0"/>
                <a:satOff val="0"/>
                <a:lumOff val="0"/>
                <a:alphaOff val="0"/>
              </a:sysClr>
            </a:solidFill>
            <a:latin typeface="Times New Roman" pitchFamily="18" charset="0"/>
            <a:ea typeface="+mn-ea"/>
            <a:cs typeface="Times New Roman" pitchFamily="18" charset="0"/>
          </a:endParaRPr>
        </a:p>
      </dgm:t>
    </dgm:pt>
    <dgm:pt modelId="{26ED73F2-7E17-462B-9CD6-BD28657C8DAC}" type="parTrans" cxnId="{F17B32D3-24DE-496C-AC53-1D5CC3B0CAFF}">
      <dgm:prSet/>
      <dgm:spPr>
        <a:xfrm>
          <a:off x="2020074" y="1119372"/>
          <a:ext cx="165088" cy="2834213"/>
        </a:xfrm>
        <a:noFill/>
        <a:ln w="25400" cap="flat" cmpd="sng" algn="ctr">
          <a:solidFill>
            <a:srgbClr val="C32D2E">
              <a:hueOff val="0"/>
              <a:satOff val="0"/>
              <a:lumOff val="0"/>
              <a:alphaOff val="0"/>
            </a:srgbClr>
          </a:solidFill>
          <a:prstDash val="solid"/>
        </a:ln>
        <a:effectLst/>
      </dgm:spPr>
      <dgm:t>
        <a:bodyPr/>
        <a:lstStyle/>
        <a:p>
          <a:endParaRPr lang="en-029"/>
        </a:p>
      </dgm:t>
    </dgm:pt>
    <dgm:pt modelId="{FF070019-9342-4C2A-ADFC-AA90BC672E6F}" type="sibTrans" cxnId="{F17B32D3-24DE-496C-AC53-1D5CC3B0CAFF}">
      <dgm:prSet/>
      <dgm:spPr/>
      <dgm:t>
        <a:bodyPr/>
        <a:lstStyle/>
        <a:p>
          <a:endParaRPr lang="en-029"/>
        </a:p>
      </dgm:t>
    </dgm:pt>
    <dgm:pt modelId="{2D426AE0-5ACE-4C61-93C9-BF2384C583D9}">
      <dgm:prSet phldrT="[Text]" custT="1"/>
      <dgm:spPr>
        <a:xfrm>
          <a:off x="3911208" y="380999"/>
          <a:ext cx="2015951" cy="738373"/>
        </a:xfrm>
        <a:solidFill>
          <a:srgbClr val="FEB80A">
            <a:hueOff val="12672561"/>
            <a:satOff val="-24457"/>
            <a:lumOff val="-3140"/>
            <a:alphaOff val="0"/>
          </a:srgbClr>
        </a:solidFill>
        <a:ln w="25400" cap="flat" cmpd="sng" algn="ctr">
          <a:solidFill>
            <a:sysClr val="window" lastClr="FFFFFF">
              <a:hueOff val="0"/>
              <a:satOff val="0"/>
              <a:lumOff val="0"/>
              <a:alphaOff val="0"/>
            </a:sysClr>
          </a:solidFill>
          <a:prstDash val="solid"/>
        </a:ln>
        <a:effectLst/>
      </dgm:spPr>
      <dgm:t>
        <a:bodyPr/>
        <a:lstStyle/>
        <a:p>
          <a:r>
            <a:rPr lang="en-029" sz="2400" b="0" dirty="0" smtClean="0">
              <a:solidFill>
                <a:sysClr val="window" lastClr="FFFFFF"/>
              </a:solidFill>
              <a:latin typeface="Times New Roman" pitchFamily="18" charset="0"/>
              <a:ea typeface="+mn-ea"/>
              <a:cs typeface="Times New Roman" pitchFamily="18" charset="0"/>
            </a:rPr>
            <a:t>Questionnaire</a:t>
          </a:r>
        </a:p>
        <a:p>
          <a:r>
            <a:rPr lang="en-029" sz="2400" b="0" dirty="0" smtClean="0">
              <a:solidFill>
                <a:sysClr val="window" lastClr="FFFFFF"/>
              </a:solidFill>
              <a:latin typeface="Times New Roman" pitchFamily="18" charset="0"/>
              <a:ea typeface="+mn-ea"/>
              <a:cs typeface="Times New Roman" pitchFamily="18" charset="0"/>
            </a:rPr>
            <a:t>(students)</a:t>
          </a:r>
          <a:endParaRPr lang="en-029" sz="2400" b="0" dirty="0">
            <a:solidFill>
              <a:sysClr val="window" lastClr="FFFFFF"/>
            </a:solidFill>
            <a:latin typeface="Times New Roman" pitchFamily="18" charset="0"/>
            <a:ea typeface="+mn-ea"/>
            <a:cs typeface="Times New Roman" pitchFamily="18" charset="0"/>
          </a:endParaRPr>
        </a:p>
      </dgm:t>
    </dgm:pt>
    <dgm:pt modelId="{A0C3DAC4-FDFD-400F-8595-E542CBE0AFE1}" type="parTrans" cxnId="{17006EC3-B2EE-4359-8238-D45717964936}">
      <dgm:prSet/>
      <dgm:spPr/>
      <dgm:t>
        <a:bodyPr/>
        <a:lstStyle/>
        <a:p>
          <a:endParaRPr lang="en-029"/>
        </a:p>
      </dgm:t>
    </dgm:pt>
    <dgm:pt modelId="{F10550A4-C1E9-4EA8-8D81-0E572A9A8ECF}" type="sibTrans" cxnId="{17006EC3-B2EE-4359-8238-D45717964936}">
      <dgm:prSet/>
      <dgm:spPr/>
      <dgm:t>
        <a:bodyPr/>
        <a:lstStyle/>
        <a:p>
          <a:endParaRPr lang="en-029"/>
        </a:p>
      </dgm:t>
    </dgm:pt>
    <dgm:pt modelId="{AB6A6FF3-8A4E-49CD-A1CE-341DFD5E5383}">
      <dgm:prSet phldrT="[Text]" custT="1"/>
      <dgm:spPr>
        <a:xfrm>
          <a:off x="4314398" y="1303966"/>
          <a:ext cx="1464153" cy="738373"/>
        </a:xfrm>
        <a:solidFill>
          <a:sysClr val="window" lastClr="FFFFFF">
            <a:alpha val="90000"/>
            <a:hueOff val="0"/>
            <a:satOff val="0"/>
            <a:lumOff val="0"/>
            <a:alphaOff val="0"/>
          </a:sysClr>
        </a:solidFill>
        <a:ln w="25400" cap="flat" cmpd="sng" algn="ctr">
          <a:solidFill>
            <a:srgbClr val="FEB80A">
              <a:hueOff val="10368460"/>
              <a:satOff val="-20011"/>
              <a:lumOff val="-2569"/>
              <a:alphaOff val="0"/>
            </a:srgbClr>
          </a:solidFill>
          <a:prstDash val="solid"/>
        </a:ln>
        <a:effectLst/>
      </dgm:spPr>
      <dgm:t>
        <a:bodyPr/>
        <a:lstStyle/>
        <a:p>
          <a:r>
            <a:rPr lang="en-029" sz="2000" dirty="0" smtClean="0">
              <a:solidFill>
                <a:sysClr val="windowText" lastClr="000000">
                  <a:hueOff val="0"/>
                  <a:satOff val="0"/>
                  <a:lumOff val="0"/>
                  <a:alphaOff val="0"/>
                </a:sysClr>
              </a:solidFill>
              <a:latin typeface="Times New Roman" pitchFamily="18" charset="0"/>
              <a:ea typeface="+mn-ea"/>
              <a:cs typeface="Times New Roman" pitchFamily="18" charset="0"/>
            </a:rPr>
            <a:t>Lack of group cohesion</a:t>
          </a:r>
          <a:endParaRPr lang="en-029" sz="2000" dirty="0">
            <a:solidFill>
              <a:sysClr val="windowText" lastClr="000000">
                <a:hueOff val="0"/>
                <a:satOff val="0"/>
                <a:lumOff val="0"/>
                <a:alphaOff val="0"/>
              </a:sysClr>
            </a:solidFill>
            <a:latin typeface="Times New Roman" pitchFamily="18" charset="0"/>
            <a:ea typeface="+mn-ea"/>
            <a:cs typeface="Times New Roman" pitchFamily="18" charset="0"/>
          </a:endParaRPr>
        </a:p>
      </dgm:t>
    </dgm:pt>
    <dgm:pt modelId="{6E641938-9798-46C5-9C12-688803527338}" type="parTrans" cxnId="{61515DBD-E7CB-4835-BA4E-92DB7F9DA0CF}">
      <dgm:prSet/>
      <dgm:spPr>
        <a:xfrm>
          <a:off x="4112803" y="1119372"/>
          <a:ext cx="201595" cy="553780"/>
        </a:xfrm>
        <a:noFill/>
        <a:ln w="25400" cap="flat" cmpd="sng" algn="ctr">
          <a:solidFill>
            <a:srgbClr val="C32D2E">
              <a:hueOff val="0"/>
              <a:satOff val="0"/>
              <a:lumOff val="0"/>
              <a:alphaOff val="0"/>
            </a:srgbClr>
          </a:solidFill>
          <a:prstDash val="solid"/>
        </a:ln>
        <a:effectLst/>
      </dgm:spPr>
      <dgm:t>
        <a:bodyPr/>
        <a:lstStyle/>
        <a:p>
          <a:endParaRPr lang="en-029"/>
        </a:p>
      </dgm:t>
    </dgm:pt>
    <dgm:pt modelId="{03CA342C-EC20-4F6E-947F-7A9B5971BE58}" type="sibTrans" cxnId="{61515DBD-E7CB-4835-BA4E-92DB7F9DA0CF}">
      <dgm:prSet/>
      <dgm:spPr/>
      <dgm:t>
        <a:bodyPr/>
        <a:lstStyle/>
        <a:p>
          <a:endParaRPr lang="en-029"/>
        </a:p>
      </dgm:t>
    </dgm:pt>
    <dgm:pt modelId="{0563857B-0A39-4CB8-8FCE-A4BBD312140F}">
      <dgm:prSet phldrT="[Text]" custT="1"/>
      <dgm:spPr>
        <a:xfrm>
          <a:off x="4314398" y="2226933"/>
          <a:ext cx="1577567" cy="907032"/>
        </a:xfrm>
        <a:solidFill>
          <a:sysClr val="window" lastClr="FFFFFF">
            <a:alpha val="90000"/>
            <a:hueOff val="0"/>
            <a:satOff val="0"/>
            <a:lumOff val="0"/>
            <a:alphaOff val="0"/>
          </a:sysClr>
        </a:solidFill>
        <a:ln w="25400" cap="flat" cmpd="sng" algn="ctr">
          <a:solidFill>
            <a:srgbClr val="FEB80A">
              <a:hueOff val="12096535"/>
              <a:satOff val="-23346"/>
              <a:lumOff val="-2997"/>
              <a:alphaOff val="0"/>
            </a:srgbClr>
          </a:solidFill>
          <a:prstDash val="solid"/>
        </a:ln>
        <a:effectLst/>
      </dgm:spPr>
      <dgm:t>
        <a:bodyPr/>
        <a:lstStyle/>
        <a:p>
          <a:r>
            <a:rPr lang="en-029" sz="2000" dirty="0" smtClean="0">
              <a:solidFill>
                <a:sysClr val="windowText" lastClr="000000">
                  <a:hueOff val="0"/>
                  <a:satOff val="0"/>
                  <a:lumOff val="0"/>
                  <a:alphaOff val="0"/>
                </a:sysClr>
              </a:solidFill>
              <a:latin typeface="Times New Roman" pitchFamily="18" charset="0"/>
              <a:ea typeface="+mn-ea"/>
              <a:cs typeface="Times New Roman" pitchFamily="18" charset="0"/>
            </a:rPr>
            <a:t>Request teacher’s assistance too frequently</a:t>
          </a:r>
          <a:endParaRPr lang="en-029" sz="2000" dirty="0">
            <a:solidFill>
              <a:sysClr val="windowText" lastClr="000000">
                <a:hueOff val="0"/>
                <a:satOff val="0"/>
                <a:lumOff val="0"/>
                <a:alphaOff val="0"/>
              </a:sysClr>
            </a:solidFill>
            <a:latin typeface="Times New Roman" pitchFamily="18" charset="0"/>
            <a:ea typeface="+mn-ea"/>
            <a:cs typeface="Times New Roman" pitchFamily="18" charset="0"/>
          </a:endParaRPr>
        </a:p>
      </dgm:t>
    </dgm:pt>
    <dgm:pt modelId="{9132E886-06A9-4062-A6E0-85C19BB9FEF5}" type="parTrans" cxnId="{C5355DFE-F251-4C40-BB80-CE8C555DBC50}">
      <dgm:prSet/>
      <dgm:spPr>
        <a:xfrm>
          <a:off x="4112803" y="1119372"/>
          <a:ext cx="201595" cy="1561076"/>
        </a:xfrm>
        <a:noFill/>
        <a:ln w="25400" cap="flat" cmpd="sng" algn="ctr">
          <a:solidFill>
            <a:srgbClr val="C32D2E">
              <a:hueOff val="0"/>
              <a:satOff val="0"/>
              <a:lumOff val="0"/>
              <a:alphaOff val="0"/>
            </a:srgbClr>
          </a:solidFill>
          <a:prstDash val="solid"/>
        </a:ln>
        <a:effectLst/>
      </dgm:spPr>
      <dgm:t>
        <a:bodyPr/>
        <a:lstStyle/>
        <a:p>
          <a:endParaRPr lang="en-029"/>
        </a:p>
      </dgm:t>
    </dgm:pt>
    <dgm:pt modelId="{40C3F616-DC12-481E-80A8-0F07B6420FD5}" type="sibTrans" cxnId="{C5355DFE-F251-4C40-BB80-CE8C555DBC50}">
      <dgm:prSet/>
      <dgm:spPr/>
      <dgm:t>
        <a:bodyPr/>
        <a:lstStyle/>
        <a:p>
          <a:endParaRPr lang="en-029"/>
        </a:p>
      </dgm:t>
    </dgm:pt>
    <dgm:pt modelId="{9A8F4815-817E-480F-81C0-878ABD369AA1}">
      <dgm:prSet custT="1"/>
      <dgm:spPr>
        <a:xfrm>
          <a:off x="300384" y="2226933"/>
          <a:ext cx="1502017" cy="967601"/>
        </a:xfrm>
        <a:solidFill>
          <a:sysClr val="window" lastClr="FFFFFF">
            <a:alpha val="90000"/>
            <a:hueOff val="0"/>
            <a:satOff val="0"/>
            <a:lumOff val="0"/>
            <a:alphaOff val="0"/>
          </a:sysClr>
        </a:solidFill>
        <a:ln w="25400" cap="flat" cmpd="sng" algn="ctr">
          <a:solidFill>
            <a:srgbClr val="FEB80A">
              <a:hueOff val="1728077"/>
              <a:satOff val="-3335"/>
              <a:lumOff val="-428"/>
              <a:alphaOff val="0"/>
            </a:srgbClr>
          </a:solidFill>
          <a:prstDash val="solid"/>
        </a:ln>
        <a:effectLst/>
      </dgm:spPr>
      <dgm:t>
        <a:bodyPr/>
        <a:lstStyle/>
        <a:p>
          <a:r>
            <a:rPr lang="en-029" sz="2000" dirty="0" smtClean="0">
              <a:solidFill>
                <a:sysClr val="windowText" lastClr="000000">
                  <a:hueOff val="0"/>
                  <a:satOff val="0"/>
                  <a:lumOff val="0"/>
                  <a:alphaOff val="0"/>
                </a:sysClr>
              </a:solidFill>
              <a:latin typeface="Times New Roman" pitchFamily="18" charset="0"/>
              <a:ea typeface="+mn-ea"/>
              <a:cs typeface="Times New Roman" pitchFamily="18" charset="0"/>
            </a:rPr>
            <a:t>Need authentic learning experience</a:t>
          </a:r>
          <a:endParaRPr lang="en-029" sz="2000" dirty="0">
            <a:solidFill>
              <a:sysClr val="windowText" lastClr="000000">
                <a:hueOff val="0"/>
                <a:satOff val="0"/>
                <a:lumOff val="0"/>
                <a:alphaOff val="0"/>
              </a:sysClr>
            </a:solidFill>
            <a:latin typeface="Times New Roman" pitchFamily="18" charset="0"/>
            <a:ea typeface="+mn-ea"/>
            <a:cs typeface="Times New Roman" pitchFamily="18" charset="0"/>
          </a:endParaRPr>
        </a:p>
      </dgm:t>
    </dgm:pt>
    <dgm:pt modelId="{28D80A5E-45D9-4588-92E5-4084C9D88B8D}" type="parTrans" cxnId="{12BF29BF-694B-4962-B4ED-AEC6C5B8033A}">
      <dgm:prSet/>
      <dgm:spPr>
        <a:xfrm>
          <a:off x="171184" y="1126158"/>
          <a:ext cx="129200" cy="1584575"/>
        </a:xfrm>
        <a:noFill/>
        <a:ln w="25400" cap="flat" cmpd="sng" algn="ctr">
          <a:solidFill>
            <a:srgbClr val="C32D2E">
              <a:hueOff val="0"/>
              <a:satOff val="0"/>
              <a:lumOff val="0"/>
              <a:alphaOff val="0"/>
            </a:srgbClr>
          </a:solidFill>
          <a:prstDash val="solid"/>
        </a:ln>
        <a:effectLst/>
      </dgm:spPr>
      <dgm:t>
        <a:bodyPr/>
        <a:lstStyle/>
        <a:p>
          <a:endParaRPr lang="en-029"/>
        </a:p>
      </dgm:t>
    </dgm:pt>
    <dgm:pt modelId="{BA7ABB55-4BFA-4F51-821E-0B52598E0A80}" type="sibTrans" cxnId="{12BF29BF-694B-4962-B4ED-AEC6C5B8033A}">
      <dgm:prSet/>
      <dgm:spPr/>
      <dgm:t>
        <a:bodyPr/>
        <a:lstStyle/>
        <a:p>
          <a:endParaRPr lang="en-029"/>
        </a:p>
      </dgm:t>
    </dgm:pt>
    <dgm:pt modelId="{1B628AE1-CF5A-4A49-8043-C7EFFEECFE38}">
      <dgm:prSet custT="1"/>
      <dgm:spPr>
        <a:xfrm>
          <a:off x="2189179" y="2373382"/>
          <a:ext cx="1351117" cy="885110"/>
        </a:xfrm>
        <a:solidFill>
          <a:sysClr val="window" lastClr="FFFFFF">
            <a:alpha val="90000"/>
            <a:hueOff val="0"/>
            <a:satOff val="0"/>
            <a:lumOff val="0"/>
            <a:alphaOff val="0"/>
          </a:sysClr>
        </a:solidFill>
        <a:ln w="25400" cap="flat" cmpd="sng" algn="ctr">
          <a:solidFill>
            <a:srgbClr val="FEB80A">
              <a:hueOff val="6912306"/>
              <a:satOff val="-13340"/>
              <a:lumOff val="-1713"/>
              <a:alphaOff val="0"/>
            </a:srgbClr>
          </a:solidFill>
          <a:prstDash val="solid"/>
        </a:ln>
        <a:effectLst/>
      </dgm:spPr>
      <dgm:t>
        <a:bodyPr/>
        <a:lstStyle/>
        <a:p>
          <a:r>
            <a:rPr lang="en-029" sz="2000" dirty="0" smtClean="0">
              <a:solidFill>
                <a:sysClr val="windowText" lastClr="000000">
                  <a:hueOff val="0"/>
                  <a:satOff val="0"/>
                  <a:lumOff val="0"/>
                  <a:alphaOff val="0"/>
                </a:sysClr>
              </a:solidFill>
              <a:latin typeface="Times New Roman" pitchFamily="18" charset="0"/>
              <a:ea typeface="+mn-ea"/>
              <a:cs typeface="Times New Roman" pitchFamily="18" charset="0"/>
            </a:rPr>
            <a:t>Laziness and fatigue</a:t>
          </a:r>
          <a:endParaRPr lang="en-029" sz="2000" dirty="0">
            <a:solidFill>
              <a:sysClr val="windowText" lastClr="000000">
                <a:hueOff val="0"/>
                <a:satOff val="0"/>
                <a:lumOff val="0"/>
                <a:alphaOff val="0"/>
              </a:sysClr>
            </a:solidFill>
            <a:latin typeface="Times New Roman" pitchFamily="18" charset="0"/>
            <a:ea typeface="+mn-ea"/>
            <a:cs typeface="Times New Roman" pitchFamily="18" charset="0"/>
          </a:endParaRPr>
        </a:p>
      </dgm:t>
    </dgm:pt>
    <dgm:pt modelId="{5FF516F8-7D06-4B89-A623-D9A37F26DBD2}" type="parTrans" cxnId="{728E489A-CE3F-4BC5-A7C5-ED1EFA4801B8}">
      <dgm:prSet/>
      <dgm:spPr>
        <a:xfrm>
          <a:off x="2020074" y="1119372"/>
          <a:ext cx="169105" cy="1696564"/>
        </a:xfrm>
        <a:noFill/>
        <a:ln w="25400" cap="flat" cmpd="sng" algn="ctr">
          <a:solidFill>
            <a:srgbClr val="C32D2E">
              <a:hueOff val="0"/>
              <a:satOff val="0"/>
              <a:lumOff val="0"/>
              <a:alphaOff val="0"/>
            </a:srgbClr>
          </a:solidFill>
          <a:prstDash val="solid"/>
        </a:ln>
        <a:effectLst/>
      </dgm:spPr>
      <dgm:t>
        <a:bodyPr/>
        <a:lstStyle/>
        <a:p>
          <a:endParaRPr lang="en-029"/>
        </a:p>
      </dgm:t>
    </dgm:pt>
    <dgm:pt modelId="{78473130-369C-4D4D-B642-031115B46AC7}" type="sibTrans" cxnId="{728E489A-CE3F-4BC5-A7C5-ED1EFA4801B8}">
      <dgm:prSet/>
      <dgm:spPr/>
      <dgm:t>
        <a:bodyPr/>
        <a:lstStyle/>
        <a:p>
          <a:endParaRPr lang="en-029"/>
        </a:p>
      </dgm:t>
    </dgm:pt>
    <dgm:pt modelId="{8F998035-34AD-49B2-AC2D-7BC92337668D}">
      <dgm:prSet custT="1"/>
      <dgm:spPr>
        <a:xfrm>
          <a:off x="4314398" y="3318559"/>
          <a:ext cx="1486198" cy="1040397"/>
        </a:xfrm>
        <a:solidFill>
          <a:sysClr val="window" lastClr="FFFFFF">
            <a:alpha val="90000"/>
            <a:hueOff val="0"/>
            <a:satOff val="0"/>
            <a:lumOff val="0"/>
            <a:alphaOff val="0"/>
          </a:sysClr>
        </a:solidFill>
        <a:ln w="25400" cap="flat" cmpd="sng" algn="ctr">
          <a:solidFill>
            <a:srgbClr val="FEB80A">
              <a:hueOff val="13824612"/>
              <a:satOff val="-26681"/>
              <a:lumOff val="-3425"/>
              <a:alphaOff val="0"/>
            </a:srgbClr>
          </a:solidFill>
          <a:prstDash val="solid"/>
        </a:ln>
        <a:effectLst/>
      </dgm:spPr>
      <dgm:t>
        <a:bodyPr/>
        <a:lstStyle/>
        <a:p>
          <a:r>
            <a:rPr lang="en-029" sz="2000" dirty="0" smtClean="0">
              <a:solidFill>
                <a:sysClr val="windowText" lastClr="000000">
                  <a:hueOff val="0"/>
                  <a:satOff val="0"/>
                  <a:lumOff val="0"/>
                  <a:alphaOff val="0"/>
                </a:sysClr>
              </a:solidFill>
              <a:latin typeface="Times New Roman" pitchFamily="18" charset="0"/>
              <a:ea typeface="+mn-ea"/>
              <a:cs typeface="Times New Roman" pitchFamily="18" charset="0"/>
            </a:rPr>
            <a:t>Limited independent  thinking </a:t>
          </a:r>
          <a:endParaRPr lang="en-029" sz="2000" dirty="0">
            <a:solidFill>
              <a:sysClr val="windowText" lastClr="000000">
                <a:hueOff val="0"/>
                <a:satOff val="0"/>
                <a:lumOff val="0"/>
                <a:alphaOff val="0"/>
              </a:sysClr>
            </a:solidFill>
            <a:latin typeface="Times New Roman" pitchFamily="18" charset="0"/>
            <a:ea typeface="+mn-ea"/>
            <a:cs typeface="Times New Roman" pitchFamily="18" charset="0"/>
          </a:endParaRPr>
        </a:p>
      </dgm:t>
    </dgm:pt>
    <dgm:pt modelId="{43B42784-1F9D-4415-8C83-E20769248AB0}" type="parTrans" cxnId="{A0046A1B-EE67-4FFD-A896-4977993A0D19}">
      <dgm:prSet/>
      <dgm:spPr>
        <a:xfrm>
          <a:off x="4112803" y="1119372"/>
          <a:ext cx="201595" cy="2719385"/>
        </a:xfrm>
        <a:noFill/>
        <a:ln w="25400" cap="flat" cmpd="sng" algn="ctr">
          <a:solidFill>
            <a:srgbClr val="C32D2E">
              <a:hueOff val="0"/>
              <a:satOff val="0"/>
              <a:lumOff val="0"/>
              <a:alphaOff val="0"/>
            </a:srgbClr>
          </a:solidFill>
          <a:prstDash val="solid"/>
        </a:ln>
        <a:effectLst/>
      </dgm:spPr>
      <dgm:t>
        <a:bodyPr/>
        <a:lstStyle/>
        <a:p>
          <a:endParaRPr lang="en-029"/>
        </a:p>
      </dgm:t>
    </dgm:pt>
    <dgm:pt modelId="{3F0700F6-5686-494B-9843-3B2C59A13013}" type="sibTrans" cxnId="{A0046A1B-EE67-4FFD-A896-4977993A0D19}">
      <dgm:prSet/>
      <dgm:spPr/>
      <dgm:t>
        <a:bodyPr/>
        <a:lstStyle/>
        <a:p>
          <a:endParaRPr lang="en-029"/>
        </a:p>
      </dgm:t>
    </dgm:pt>
    <dgm:pt modelId="{271A1BAF-61F8-4811-A012-A03DB246B18C}" type="pres">
      <dgm:prSet presAssocID="{DAFE514E-FE10-4BBA-9C21-2DF149313AE1}" presName="diagram" presStyleCnt="0">
        <dgm:presLayoutVars>
          <dgm:chPref val="1"/>
          <dgm:dir/>
          <dgm:animOne val="branch"/>
          <dgm:animLvl val="lvl"/>
          <dgm:resizeHandles/>
        </dgm:presLayoutVars>
      </dgm:prSet>
      <dgm:spPr/>
      <dgm:t>
        <a:bodyPr/>
        <a:lstStyle/>
        <a:p>
          <a:endParaRPr lang="en-029"/>
        </a:p>
      </dgm:t>
    </dgm:pt>
    <dgm:pt modelId="{15508E74-16FE-4831-BAD0-5A4A2110F2D0}" type="pres">
      <dgm:prSet presAssocID="{B189D65B-0377-468C-A379-87952ACDF46D}" presName="root" presStyleCnt="0"/>
      <dgm:spPr/>
    </dgm:pt>
    <dgm:pt modelId="{7411D91D-1D9D-4ED3-AD44-6871CDDD9620}" type="pres">
      <dgm:prSet presAssocID="{B189D65B-0377-468C-A379-87952ACDF46D}" presName="rootComposite" presStyleCnt="0"/>
      <dgm:spPr/>
    </dgm:pt>
    <dgm:pt modelId="{07DD21FE-993D-4DFD-9C2C-D5A1B94CD900}" type="pres">
      <dgm:prSet presAssocID="{B189D65B-0377-468C-A379-87952ACDF46D}" presName="rootText" presStyleLbl="node1" presStyleIdx="0" presStyleCnt="3" custLinFactNeighborX="1251" custLinFactNeighborY="919"/>
      <dgm:spPr>
        <a:prstGeom prst="roundRect">
          <a:avLst>
            <a:gd name="adj" fmla="val 10000"/>
          </a:avLst>
        </a:prstGeom>
      </dgm:spPr>
      <dgm:t>
        <a:bodyPr/>
        <a:lstStyle/>
        <a:p>
          <a:endParaRPr lang="en-029"/>
        </a:p>
      </dgm:t>
    </dgm:pt>
    <dgm:pt modelId="{98BB8D24-26B4-41AE-911D-4ED1CAB7B03A}" type="pres">
      <dgm:prSet presAssocID="{B189D65B-0377-468C-A379-87952ACDF46D}" presName="rootConnector" presStyleLbl="node1" presStyleIdx="0" presStyleCnt="3"/>
      <dgm:spPr/>
      <dgm:t>
        <a:bodyPr/>
        <a:lstStyle/>
        <a:p>
          <a:endParaRPr lang="en-029"/>
        </a:p>
      </dgm:t>
    </dgm:pt>
    <dgm:pt modelId="{EA45A62E-31C0-432A-A35E-2AA3B4BDB6A0}" type="pres">
      <dgm:prSet presAssocID="{B189D65B-0377-468C-A379-87952ACDF46D}" presName="childShape" presStyleCnt="0"/>
      <dgm:spPr/>
    </dgm:pt>
    <dgm:pt modelId="{0EB467BA-19F0-44C4-867F-0CB973BE74DD}" type="pres">
      <dgm:prSet presAssocID="{4FB382CF-E7F5-4C2E-8FF4-5087C37377E0}" presName="Name13" presStyleLbl="parChTrans1D2" presStyleIdx="0" presStyleCnt="9"/>
      <dgm:spPr>
        <a:custGeom>
          <a:avLst/>
          <a:gdLst/>
          <a:ahLst/>
          <a:cxnLst/>
          <a:rect l="0" t="0" r="0" b="0"/>
          <a:pathLst>
            <a:path>
              <a:moveTo>
                <a:pt x="0" y="0"/>
              </a:moveTo>
              <a:lnTo>
                <a:pt x="0" y="546994"/>
              </a:lnTo>
              <a:lnTo>
                <a:pt x="129200" y="546994"/>
              </a:lnTo>
            </a:path>
          </a:pathLst>
        </a:custGeom>
      </dgm:spPr>
      <dgm:t>
        <a:bodyPr/>
        <a:lstStyle/>
        <a:p>
          <a:endParaRPr lang="en-029"/>
        </a:p>
      </dgm:t>
    </dgm:pt>
    <dgm:pt modelId="{125BED84-5548-4EF0-9D86-B7EABF5B9B70}" type="pres">
      <dgm:prSet presAssocID="{7B299DB8-DCA6-443F-AAE3-7249D7685E00}" presName="childText" presStyleLbl="bgAcc1" presStyleIdx="0" presStyleCnt="9" custScaleX="118180">
        <dgm:presLayoutVars>
          <dgm:bulletEnabled val="1"/>
        </dgm:presLayoutVars>
      </dgm:prSet>
      <dgm:spPr>
        <a:prstGeom prst="roundRect">
          <a:avLst>
            <a:gd name="adj" fmla="val 10000"/>
          </a:avLst>
        </a:prstGeom>
      </dgm:spPr>
      <dgm:t>
        <a:bodyPr/>
        <a:lstStyle/>
        <a:p>
          <a:endParaRPr lang="en-029"/>
        </a:p>
      </dgm:t>
    </dgm:pt>
    <dgm:pt modelId="{A339871C-E92B-439C-B9AC-DA3DB439EAE7}" type="pres">
      <dgm:prSet presAssocID="{28D80A5E-45D9-4588-92E5-4084C9D88B8D}" presName="Name13" presStyleLbl="parChTrans1D2" presStyleIdx="1" presStyleCnt="9"/>
      <dgm:spPr>
        <a:custGeom>
          <a:avLst/>
          <a:gdLst/>
          <a:ahLst/>
          <a:cxnLst/>
          <a:rect l="0" t="0" r="0" b="0"/>
          <a:pathLst>
            <a:path>
              <a:moveTo>
                <a:pt x="0" y="0"/>
              </a:moveTo>
              <a:lnTo>
                <a:pt x="0" y="1584575"/>
              </a:lnTo>
              <a:lnTo>
                <a:pt x="129200" y="1584575"/>
              </a:lnTo>
            </a:path>
          </a:pathLst>
        </a:custGeom>
      </dgm:spPr>
      <dgm:t>
        <a:bodyPr/>
        <a:lstStyle/>
        <a:p>
          <a:endParaRPr lang="en-US"/>
        </a:p>
      </dgm:t>
    </dgm:pt>
    <dgm:pt modelId="{34C15B37-9345-4488-AA9A-3D4777516C0A}" type="pres">
      <dgm:prSet presAssocID="{9A8F4815-817E-480F-81C0-878ABD369AA1}" presName="childText" presStyleLbl="bgAcc1" presStyleIdx="1" presStyleCnt="9" custScaleX="127139" custScaleY="131045">
        <dgm:presLayoutVars>
          <dgm:bulletEnabled val="1"/>
        </dgm:presLayoutVars>
      </dgm:prSet>
      <dgm:spPr>
        <a:prstGeom prst="roundRect">
          <a:avLst>
            <a:gd name="adj" fmla="val 10000"/>
          </a:avLst>
        </a:prstGeom>
      </dgm:spPr>
      <dgm:t>
        <a:bodyPr/>
        <a:lstStyle/>
        <a:p>
          <a:endParaRPr lang="en-029"/>
        </a:p>
      </dgm:t>
    </dgm:pt>
    <dgm:pt modelId="{4E3422FE-C002-4D85-87CE-61697FBB1986}" type="pres">
      <dgm:prSet presAssocID="{E51ED877-CCAD-4E49-BDEB-F9B1C97C86FC}" presName="Name13" presStyleLbl="parChTrans1D2" presStyleIdx="2" presStyleCnt="9"/>
      <dgm:spPr>
        <a:custGeom>
          <a:avLst/>
          <a:gdLst/>
          <a:ahLst/>
          <a:cxnLst/>
          <a:rect l="0" t="0" r="0" b="0"/>
          <a:pathLst>
            <a:path>
              <a:moveTo>
                <a:pt x="0" y="0"/>
              </a:moveTo>
              <a:lnTo>
                <a:pt x="0" y="2839995"/>
              </a:lnTo>
              <a:lnTo>
                <a:pt x="129200" y="2839995"/>
              </a:lnTo>
            </a:path>
          </a:pathLst>
        </a:custGeom>
      </dgm:spPr>
      <dgm:t>
        <a:bodyPr/>
        <a:lstStyle/>
        <a:p>
          <a:endParaRPr lang="en-029"/>
        </a:p>
      </dgm:t>
    </dgm:pt>
    <dgm:pt modelId="{0A7C05AB-1DC3-4132-8E28-534F87C3D71E}" type="pres">
      <dgm:prSet presAssocID="{AEF3C50B-CB2F-4424-944F-FF91A4A73D66}" presName="childText" presStyleLbl="bgAcc1" presStyleIdx="2" presStyleCnt="9" custScaleX="115131" custScaleY="78307">
        <dgm:presLayoutVars>
          <dgm:bulletEnabled val="1"/>
        </dgm:presLayoutVars>
      </dgm:prSet>
      <dgm:spPr>
        <a:prstGeom prst="roundRect">
          <a:avLst>
            <a:gd name="adj" fmla="val 10000"/>
          </a:avLst>
        </a:prstGeom>
      </dgm:spPr>
      <dgm:t>
        <a:bodyPr/>
        <a:lstStyle/>
        <a:p>
          <a:endParaRPr lang="en-029"/>
        </a:p>
      </dgm:t>
    </dgm:pt>
    <dgm:pt modelId="{B45D26B4-AC9D-4B61-B2B7-B77527ECEE70}" type="pres">
      <dgm:prSet presAssocID="{9DBA8919-E956-4920-B66B-80198F8C6BD5}" presName="root" presStyleCnt="0"/>
      <dgm:spPr/>
    </dgm:pt>
    <dgm:pt modelId="{7DEC11EC-D7B6-45FF-B476-EF26C9497212}" type="pres">
      <dgm:prSet presAssocID="{9DBA8919-E956-4920-B66B-80198F8C6BD5}" presName="rootComposite" presStyleCnt="0"/>
      <dgm:spPr/>
    </dgm:pt>
    <dgm:pt modelId="{04AFF58E-EC7A-41F4-A8E8-DB3D6F22FE1F}" type="pres">
      <dgm:prSet presAssocID="{9DBA8919-E956-4920-B66B-80198F8C6BD5}" presName="rootText" presStyleLbl="node1" presStyleIdx="1" presStyleCnt="3" custScaleX="114512"/>
      <dgm:spPr>
        <a:prstGeom prst="roundRect">
          <a:avLst>
            <a:gd name="adj" fmla="val 10000"/>
          </a:avLst>
        </a:prstGeom>
      </dgm:spPr>
      <dgm:t>
        <a:bodyPr/>
        <a:lstStyle/>
        <a:p>
          <a:endParaRPr lang="en-029"/>
        </a:p>
      </dgm:t>
    </dgm:pt>
    <dgm:pt modelId="{EA4D6196-3CD6-4DE8-8C77-4F5242CFE554}" type="pres">
      <dgm:prSet presAssocID="{9DBA8919-E956-4920-B66B-80198F8C6BD5}" presName="rootConnector" presStyleLbl="node1" presStyleIdx="1" presStyleCnt="3"/>
      <dgm:spPr/>
      <dgm:t>
        <a:bodyPr/>
        <a:lstStyle/>
        <a:p>
          <a:endParaRPr lang="en-029"/>
        </a:p>
      </dgm:t>
    </dgm:pt>
    <dgm:pt modelId="{F2D4E18A-62A3-4821-BC0A-8BDB80945670}" type="pres">
      <dgm:prSet presAssocID="{9DBA8919-E956-4920-B66B-80198F8C6BD5}" presName="childShape" presStyleCnt="0"/>
      <dgm:spPr/>
    </dgm:pt>
    <dgm:pt modelId="{F240DDDF-B3CB-452B-B9B0-95AD0DA910A9}" type="pres">
      <dgm:prSet presAssocID="{0FAC524E-59B1-4F16-92E7-450116EA256F}" presName="Name13" presStyleLbl="parChTrans1D2" presStyleIdx="3" presStyleCnt="9"/>
      <dgm:spPr>
        <a:custGeom>
          <a:avLst/>
          <a:gdLst/>
          <a:ahLst/>
          <a:cxnLst/>
          <a:rect l="0" t="0" r="0" b="0"/>
          <a:pathLst>
            <a:path>
              <a:moveTo>
                <a:pt x="0" y="0"/>
              </a:moveTo>
              <a:lnTo>
                <a:pt x="0" y="627004"/>
              </a:lnTo>
              <a:lnTo>
                <a:pt x="169105" y="627004"/>
              </a:lnTo>
            </a:path>
          </a:pathLst>
        </a:custGeom>
      </dgm:spPr>
      <dgm:t>
        <a:bodyPr/>
        <a:lstStyle/>
        <a:p>
          <a:endParaRPr lang="en-029"/>
        </a:p>
      </dgm:t>
    </dgm:pt>
    <dgm:pt modelId="{C9F37B04-B5A8-4DC8-8AF1-721406875E05}" type="pres">
      <dgm:prSet presAssocID="{6243F1B0-ADA0-4D4C-BB58-861C6CE3F82B}" presName="childText" presStyleLbl="bgAcc1" presStyleIdx="3" presStyleCnt="9" custScaleX="125883" custScaleY="119834">
        <dgm:presLayoutVars>
          <dgm:bulletEnabled val="1"/>
        </dgm:presLayoutVars>
      </dgm:prSet>
      <dgm:spPr>
        <a:prstGeom prst="roundRect">
          <a:avLst>
            <a:gd name="adj" fmla="val 10000"/>
          </a:avLst>
        </a:prstGeom>
      </dgm:spPr>
      <dgm:t>
        <a:bodyPr/>
        <a:lstStyle/>
        <a:p>
          <a:endParaRPr lang="en-029"/>
        </a:p>
      </dgm:t>
    </dgm:pt>
    <dgm:pt modelId="{491CA254-BC28-4662-913E-780B81825283}" type="pres">
      <dgm:prSet presAssocID="{5FF516F8-7D06-4B89-A623-D9A37F26DBD2}" presName="Name13" presStyleLbl="parChTrans1D2" presStyleIdx="4" presStyleCnt="9"/>
      <dgm:spPr>
        <a:custGeom>
          <a:avLst/>
          <a:gdLst/>
          <a:ahLst/>
          <a:cxnLst/>
          <a:rect l="0" t="0" r="0" b="0"/>
          <a:pathLst>
            <a:path>
              <a:moveTo>
                <a:pt x="0" y="0"/>
              </a:moveTo>
              <a:lnTo>
                <a:pt x="0" y="1696564"/>
              </a:lnTo>
              <a:lnTo>
                <a:pt x="169105" y="1696564"/>
              </a:lnTo>
            </a:path>
          </a:pathLst>
        </a:custGeom>
      </dgm:spPr>
      <dgm:t>
        <a:bodyPr/>
        <a:lstStyle/>
        <a:p>
          <a:endParaRPr lang="en-US"/>
        </a:p>
      </dgm:t>
    </dgm:pt>
    <dgm:pt modelId="{5E0D8D8A-BC6A-423C-BBC8-28E743FD7D10}" type="pres">
      <dgm:prSet presAssocID="{1B628AE1-CF5A-4A49-8043-C7EFFEECFE38}" presName="childText" presStyleLbl="bgAcc1" presStyleIdx="4" presStyleCnt="9" custScaleX="114366" custScaleY="119873" custLinFactNeighborX="553" custLinFactNeighborY="10818">
        <dgm:presLayoutVars>
          <dgm:bulletEnabled val="1"/>
        </dgm:presLayoutVars>
      </dgm:prSet>
      <dgm:spPr>
        <a:prstGeom prst="roundRect">
          <a:avLst>
            <a:gd name="adj" fmla="val 10000"/>
          </a:avLst>
        </a:prstGeom>
      </dgm:spPr>
      <dgm:t>
        <a:bodyPr/>
        <a:lstStyle/>
        <a:p>
          <a:endParaRPr lang="en-029"/>
        </a:p>
      </dgm:t>
    </dgm:pt>
    <dgm:pt modelId="{2A836A3E-49ED-4EC4-A1ED-53F4DBC784CC}" type="pres">
      <dgm:prSet presAssocID="{26ED73F2-7E17-462B-9CD6-BD28657C8DAC}" presName="Name13" presStyleLbl="parChTrans1D2" presStyleIdx="5" presStyleCnt="9"/>
      <dgm:spPr>
        <a:custGeom>
          <a:avLst/>
          <a:gdLst/>
          <a:ahLst/>
          <a:cxnLst/>
          <a:rect l="0" t="0" r="0" b="0"/>
          <a:pathLst>
            <a:path>
              <a:moveTo>
                <a:pt x="0" y="0"/>
              </a:moveTo>
              <a:lnTo>
                <a:pt x="0" y="2834213"/>
              </a:lnTo>
              <a:lnTo>
                <a:pt x="165088" y="2834213"/>
              </a:lnTo>
            </a:path>
          </a:pathLst>
        </a:custGeom>
      </dgm:spPr>
      <dgm:t>
        <a:bodyPr/>
        <a:lstStyle/>
        <a:p>
          <a:endParaRPr lang="en-029"/>
        </a:p>
      </dgm:t>
    </dgm:pt>
    <dgm:pt modelId="{CFCBC8AB-2ADD-4412-BDA7-67BC35BA117F}" type="pres">
      <dgm:prSet presAssocID="{2E7D1B2B-05A9-4FE1-AE9B-85C0359117DA}" presName="childText" presStyleLbl="bgAcc1" presStyleIdx="5" presStyleCnt="9" custScaleX="121329" custScaleY="146597" custLinFactNeighborX="-340" custLinFactNeighborY="-4160">
        <dgm:presLayoutVars>
          <dgm:bulletEnabled val="1"/>
        </dgm:presLayoutVars>
      </dgm:prSet>
      <dgm:spPr>
        <a:prstGeom prst="roundRect">
          <a:avLst>
            <a:gd name="adj" fmla="val 10000"/>
          </a:avLst>
        </a:prstGeom>
      </dgm:spPr>
      <dgm:t>
        <a:bodyPr/>
        <a:lstStyle/>
        <a:p>
          <a:endParaRPr lang="en-029"/>
        </a:p>
      </dgm:t>
    </dgm:pt>
    <dgm:pt modelId="{74EFA722-9E87-4470-B481-55290786475C}" type="pres">
      <dgm:prSet presAssocID="{2D426AE0-5ACE-4C61-93C9-BF2384C583D9}" presName="root" presStyleCnt="0"/>
      <dgm:spPr/>
    </dgm:pt>
    <dgm:pt modelId="{F173E745-31FA-4A38-9D94-B31AB4AA3D10}" type="pres">
      <dgm:prSet presAssocID="{2D426AE0-5ACE-4C61-93C9-BF2384C583D9}" presName="rootComposite" presStyleCnt="0"/>
      <dgm:spPr/>
    </dgm:pt>
    <dgm:pt modelId="{EE2A372D-49FE-4658-B512-0B294746EC63}" type="pres">
      <dgm:prSet presAssocID="{2D426AE0-5ACE-4C61-93C9-BF2384C583D9}" presName="rootText" presStyleLbl="node1" presStyleIdx="2" presStyleCnt="3" custScaleX="136513"/>
      <dgm:spPr>
        <a:prstGeom prst="roundRect">
          <a:avLst>
            <a:gd name="adj" fmla="val 10000"/>
          </a:avLst>
        </a:prstGeom>
      </dgm:spPr>
      <dgm:t>
        <a:bodyPr/>
        <a:lstStyle/>
        <a:p>
          <a:endParaRPr lang="en-029"/>
        </a:p>
      </dgm:t>
    </dgm:pt>
    <dgm:pt modelId="{187B468D-0F29-4E5B-8D47-35FFEF1C8E17}" type="pres">
      <dgm:prSet presAssocID="{2D426AE0-5ACE-4C61-93C9-BF2384C583D9}" presName="rootConnector" presStyleLbl="node1" presStyleIdx="2" presStyleCnt="3"/>
      <dgm:spPr/>
      <dgm:t>
        <a:bodyPr/>
        <a:lstStyle/>
        <a:p>
          <a:endParaRPr lang="en-029"/>
        </a:p>
      </dgm:t>
    </dgm:pt>
    <dgm:pt modelId="{3C6CA322-C85E-44AE-8FD4-D76141EE3A69}" type="pres">
      <dgm:prSet presAssocID="{2D426AE0-5ACE-4C61-93C9-BF2384C583D9}" presName="childShape" presStyleCnt="0"/>
      <dgm:spPr/>
    </dgm:pt>
    <dgm:pt modelId="{97360B53-8CA4-416A-B7AB-37B08BD75A4F}" type="pres">
      <dgm:prSet presAssocID="{6E641938-9798-46C5-9C12-688803527338}" presName="Name13" presStyleLbl="parChTrans1D2" presStyleIdx="6" presStyleCnt="9"/>
      <dgm:spPr>
        <a:custGeom>
          <a:avLst/>
          <a:gdLst/>
          <a:ahLst/>
          <a:cxnLst/>
          <a:rect l="0" t="0" r="0" b="0"/>
          <a:pathLst>
            <a:path>
              <a:moveTo>
                <a:pt x="0" y="0"/>
              </a:moveTo>
              <a:lnTo>
                <a:pt x="0" y="553780"/>
              </a:lnTo>
              <a:lnTo>
                <a:pt x="201595" y="553780"/>
              </a:lnTo>
            </a:path>
          </a:pathLst>
        </a:custGeom>
      </dgm:spPr>
      <dgm:t>
        <a:bodyPr/>
        <a:lstStyle/>
        <a:p>
          <a:endParaRPr lang="en-029"/>
        </a:p>
      </dgm:t>
    </dgm:pt>
    <dgm:pt modelId="{A53E90C3-013C-42CC-BEBF-89A5B4EC2BD7}" type="pres">
      <dgm:prSet presAssocID="{AB6A6FF3-8A4E-49CD-A1CE-341DFD5E5383}" presName="childText" presStyleLbl="bgAcc1" presStyleIdx="6" presStyleCnt="9" custScaleX="123934">
        <dgm:presLayoutVars>
          <dgm:bulletEnabled val="1"/>
        </dgm:presLayoutVars>
      </dgm:prSet>
      <dgm:spPr>
        <a:prstGeom prst="roundRect">
          <a:avLst>
            <a:gd name="adj" fmla="val 10000"/>
          </a:avLst>
        </a:prstGeom>
      </dgm:spPr>
      <dgm:t>
        <a:bodyPr/>
        <a:lstStyle/>
        <a:p>
          <a:endParaRPr lang="en-029"/>
        </a:p>
      </dgm:t>
    </dgm:pt>
    <dgm:pt modelId="{3D2E712E-E9E6-4520-A33E-D8D2895C4D95}" type="pres">
      <dgm:prSet presAssocID="{9132E886-06A9-4062-A6E0-85C19BB9FEF5}" presName="Name13" presStyleLbl="parChTrans1D2" presStyleIdx="7" presStyleCnt="9"/>
      <dgm:spPr>
        <a:custGeom>
          <a:avLst/>
          <a:gdLst/>
          <a:ahLst/>
          <a:cxnLst/>
          <a:rect l="0" t="0" r="0" b="0"/>
          <a:pathLst>
            <a:path>
              <a:moveTo>
                <a:pt x="0" y="0"/>
              </a:moveTo>
              <a:lnTo>
                <a:pt x="0" y="1561076"/>
              </a:lnTo>
              <a:lnTo>
                <a:pt x="201595" y="1561076"/>
              </a:lnTo>
            </a:path>
          </a:pathLst>
        </a:custGeom>
      </dgm:spPr>
      <dgm:t>
        <a:bodyPr/>
        <a:lstStyle/>
        <a:p>
          <a:endParaRPr lang="en-029"/>
        </a:p>
      </dgm:t>
    </dgm:pt>
    <dgm:pt modelId="{A6D08830-9552-41E5-A7B8-44C02C2F59CE}" type="pres">
      <dgm:prSet presAssocID="{0563857B-0A39-4CB8-8FCE-A4BBD312140F}" presName="childText" presStyleLbl="bgAcc1" presStyleIdx="7" presStyleCnt="9" custScaleX="133534" custScaleY="122842">
        <dgm:presLayoutVars>
          <dgm:bulletEnabled val="1"/>
        </dgm:presLayoutVars>
      </dgm:prSet>
      <dgm:spPr>
        <a:prstGeom prst="roundRect">
          <a:avLst>
            <a:gd name="adj" fmla="val 10000"/>
          </a:avLst>
        </a:prstGeom>
      </dgm:spPr>
      <dgm:t>
        <a:bodyPr/>
        <a:lstStyle/>
        <a:p>
          <a:endParaRPr lang="en-029"/>
        </a:p>
      </dgm:t>
    </dgm:pt>
    <dgm:pt modelId="{B2650D1B-A8BE-433D-B74F-6AEED6A0F699}" type="pres">
      <dgm:prSet presAssocID="{43B42784-1F9D-4415-8C83-E20769248AB0}" presName="Name13" presStyleLbl="parChTrans1D2" presStyleIdx="8" presStyleCnt="9"/>
      <dgm:spPr>
        <a:custGeom>
          <a:avLst/>
          <a:gdLst/>
          <a:ahLst/>
          <a:cxnLst/>
          <a:rect l="0" t="0" r="0" b="0"/>
          <a:pathLst>
            <a:path>
              <a:moveTo>
                <a:pt x="0" y="0"/>
              </a:moveTo>
              <a:lnTo>
                <a:pt x="0" y="2719385"/>
              </a:lnTo>
              <a:lnTo>
                <a:pt x="201595" y="2719385"/>
              </a:lnTo>
            </a:path>
          </a:pathLst>
        </a:custGeom>
      </dgm:spPr>
      <dgm:t>
        <a:bodyPr/>
        <a:lstStyle/>
        <a:p>
          <a:endParaRPr lang="en-US"/>
        </a:p>
      </dgm:t>
    </dgm:pt>
    <dgm:pt modelId="{61CE5EE8-A486-43C4-801F-115CDF497359}" type="pres">
      <dgm:prSet presAssocID="{8F998035-34AD-49B2-AC2D-7BC92337668D}" presName="childText" presStyleLbl="bgAcc1" presStyleIdx="8" presStyleCnt="9" custScaleX="125800" custScaleY="140904">
        <dgm:presLayoutVars>
          <dgm:bulletEnabled val="1"/>
        </dgm:presLayoutVars>
      </dgm:prSet>
      <dgm:spPr>
        <a:prstGeom prst="roundRect">
          <a:avLst>
            <a:gd name="adj" fmla="val 10000"/>
          </a:avLst>
        </a:prstGeom>
      </dgm:spPr>
      <dgm:t>
        <a:bodyPr/>
        <a:lstStyle/>
        <a:p>
          <a:endParaRPr lang="en-029"/>
        </a:p>
      </dgm:t>
    </dgm:pt>
  </dgm:ptLst>
  <dgm:cxnLst>
    <dgm:cxn modelId="{A247B990-92EC-4CB8-AC05-BEF270F5C769}" srcId="{B189D65B-0377-468C-A379-87952ACDF46D}" destId="{7B299DB8-DCA6-443F-AAE3-7249D7685E00}" srcOrd="0" destOrd="0" parTransId="{4FB382CF-E7F5-4C2E-8FF4-5087C37377E0}" sibTransId="{0AA6EEAE-F1CE-4D97-A85C-20CBDBF8A69F}"/>
    <dgm:cxn modelId="{9125593A-99BD-4FAB-9A2C-E25A737B4E3D}" type="presOf" srcId="{AEF3C50B-CB2F-4424-944F-FF91A4A73D66}" destId="{0A7C05AB-1DC3-4132-8E28-534F87C3D71E}" srcOrd="0" destOrd="0" presId="urn:microsoft.com/office/officeart/2005/8/layout/hierarchy3"/>
    <dgm:cxn modelId="{E570D4F3-8A32-4B2D-97D2-C9A5BF1E879E}" srcId="{B189D65B-0377-468C-A379-87952ACDF46D}" destId="{AEF3C50B-CB2F-4424-944F-FF91A4A73D66}" srcOrd="2" destOrd="0" parTransId="{E51ED877-CCAD-4E49-BDEB-F9B1C97C86FC}" sibTransId="{836651D0-E510-46A3-B0F7-13A83A458053}"/>
    <dgm:cxn modelId="{42732CC0-08BC-441A-9E9A-0DE12F80D707}" type="presOf" srcId="{28D80A5E-45D9-4588-92E5-4084C9D88B8D}" destId="{A339871C-E92B-439C-B9AC-DA3DB439EAE7}" srcOrd="0" destOrd="0" presId="urn:microsoft.com/office/officeart/2005/8/layout/hierarchy3"/>
    <dgm:cxn modelId="{A8BF7446-35AC-443D-8F6E-F22253937E11}" type="presOf" srcId="{B189D65B-0377-468C-A379-87952ACDF46D}" destId="{07DD21FE-993D-4DFD-9C2C-D5A1B94CD900}" srcOrd="0" destOrd="0" presId="urn:microsoft.com/office/officeart/2005/8/layout/hierarchy3"/>
    <dgm:cxn modelId="{12BF29BF-694B-4962-B4ED-AEC6C5B8033A}" srcId="{B189D65B-0377-468C-A379-87952ACDF46D}" destId="{9A8F4815-817E-480F-81C0-878ABD369AA1}" srcOrd="1" destOrd="0" parTransId="{28D80A5E-45D9-4588-92E5-4084C9D88B8D}" sibTransId="{BA7ABB55-4BFA-4F51-821E-0B52598E0A80}"/>
    <dgm:cxn modelId="{44AD6DFD-986B-4437-BD1B-CB3A53659A43}" type="presOf" srcId="{9132E886-06A9-4062-A6E0-85C19BB9FEF5}" destId="{3D2E712E-E9E6-4520-A33E-D8D2895C4D95}" srcOrd="0" destOrd="0" presId="urn:microsoft.com/office/officeart/2005/8/layout/hierarchy3"/>
    <dgm:cxn modelId="{DA626CA3-6ECA-4968-9A27-D4B1BF51F3DC}" type="presOf" srcId="{0563857B-0A39-4CB8-8FCE-A4BBD312140F}" destId="{A6D08830-9552-41E5-A7B8-44C02C2F59CE}" srcOrd="0" destOrd="0" presId="urn:microsoft.com/office/officeart/2005/8/layout/hierarchy3"/>
    <dgm:cxn modelId="{65E4B052-81A2-4821-B37F-05698B0BBCC1}" type="presOf" srcId="{AB6A6FF3-8A4E-49CD-A1CE-341DFD5E5383}" destId="{A53E90C3-013C-42CC-BEBF-89A5B4EC2BD7}" srcOrd="0" destOrd="0" presId="urn:microsoft.com/office/officeart/2005/8/layout/hierarchy3"/>
    <dgm:cxn modelId="{F82CE783-327C-40F2-AF3A-DAE040FF9D7F}" type="presOf" srcId="{6243F1B0-ADA0-4D4C-BB58-861C6CE3F82B}" destId="{C9F37B04-B5A8-4DC8-8AF1-721406875E05}" srcOrd="0" destOrd="0" presId="urn:microsoft.com/office/officeart/2005/8/layout/hierarchy3"/>
    <dgm:cxn modelId="{8CE2E065-AC81-409A-93B6-2355563DC72D}" type="presOf" srcId="{43B42784-1F9D-4415-8C83-E20769248AB0}" destId="{B2650D1B-A8BE-433D-B74F-6AEED6A0F699}" srcOrd="0" destOrd="0" presId="urn:microsoft.com/office/officeart/2005/8/layout/hierarchy3"/>
    <dgm:cxn modelId="{817A9111-B718-4490-A73C-705872D945DE}" type="presOf" srcId="{1B628AE1-CF5A-4A49-8043-C7EFFEECFE38}" destId="{5E0D8D8A-BC6A-423C-BBC8-28E743FD7D10}" srcOrd="0" destOrd="0" presId="urn:microsoft.com/office/officeart/2005/8/layout/hierarchy3"/>
    <dgm:cxn modelId="{17006EC3-B2EE-4359-8238-D45717964936}" srcId="{DAFE514E-FE10-4BBA-9C21-2DF149313AE1}" destId="{2D426AE0-5ACE-4C61-93C9-BF2384C583D9}" srcOrd="2" destOrd="0" parTransId="{A0C3DAC4-FDFD-400F-8595-E542CBE0AFE1}" sibTransId="{F10550A4-C1E9-4EA8-8D81-0E572A9A8ECF}"/>
    <dgm:cxn modelId="{7C9F01C2-0B6F-4512-B0E7-D4253F7709CC}" type="presOf" srcId="{8F998035-34AD-49B2-AC2D-7BC92337668D}" destId="{61CE5EE8-A486-43C4-801F-115CDF497359}" srcOrd="0" destOrd="0" presId="urn:microsoft.com/office/officeart/2005/8/layout/hierarchy3"/>
    <dgm:cxn modelId="{F17B32D3-24DE-496C-AC53-1D5CC3B0CAFF}" srcId="{9DBA8919-E956-4920-B66B-80198F8C6BD5}" destId="{2E7D1B2B-05A9-4FE1-AE9B-85C0359117DA}" srcOrd="2" destOrd="0" parTransId="{26ED73F2-7E17-462B-9CD6-BD28657C8DAC}" sibTransId="{FF070019-9342-4C2A-ADFC-AA90BC672E6F}"/>
    <dgm:cxn modelId="{0F8C4DDC-DB17-470F-B542-87D4DEABF177}" type="presOf" srcId="{6E641938-9798-46C5-9C12-688803527338}" destId="{97360B53-8CA4-416A-B7AB-37B08BD75A4F}" srcOrd="0" destOrd="0" presId="urn:microsoft.com/office/officeart/2005/8/layout/hierarchy3"/>
    <dgm:cxn modelId="{5634F68C-7BBB-489B-A726-6CD6F4D3FAFF}" srcId="{9DBA8919-E956-4920-B66B-80198F8C6BD5}" destId="{6243F1B0-ADA0-4D4C-BB58-861C6CE3F82B}" srcOrd="0" destOrd="0" parTransId="{0FAC524E-59B1-4F16-92E7-450116EA256F}" sibTransId="{59DA5F01-7356-48C6-9DF4-EB242D689668}"/>
    <dgm:cxn modelId="{61515DBD-E7CB-4835-BA4E-92DB7F9DA0CF}" srcId="{2D426AE0-5ACE-4C61-93C9-BF2384C583D9}" destId="{AB6A6FF3-8A4E-49CD-A1CE-341DFD5E5383}" srcOrd="0" destOrd="0" parTransId="{6E641938-9798-46C5-9C12-688803527338}" sibTransId="{03CA342C-EC20-4F6E-947F-7A9B5971BE58}"/>
    <dgm:cxn modelId="{AC27A1B2-90D2-4139-9A0C-5F446CEAC821}" type="presOf" srcId="{7B299DB8-DCA6-443F-AAE3-7249D7685E00}" destId="{125BED84-5548-4EF0-9D86-B7EABF5B9B70}" srcOrd="0" destOrd="0" presId="urn:microsoft.com/office/officeart/2005/8/layout/hierarchy3"/>
    <dgm:cxn modelId="{728E489A-CE3F-4BC5-A7C5-ED1EFA4801B8}" srcId="{9DBA8919-E956-4920-B66B-80198F8C6BD5}" destId="{1B628AE1-CF5A-4A49-8043-C7EFFEECFE38}" srcOrd="1" destOrd="0" parTransId="{5FF516F8-7D06-4B89-A623-D9A37F26DBD2}" sibTransId="{78473130-369C-4D4D-B642-031115B46AC7}"/>
    <dgm:cxn modelId="{A0046A1B-EE67-4FFD-A896-4977993A0D19}" srcId="{2D426AE0-5ACE-4C61-93C9-BF2384C583D9}" destId="{8F998035-34AD-49B2-AC2D-7BC92337668D}" srcOrd="2" destOrd="0" parTransId="{43B42784-1F9D-4415-8C83-E20769248AB0}" sibTransId="{3F0700F6-5686-494B-9843-3B2C59A13013}"/>
    <dgm:cxn modelId="{883C0FB1-ACB7-488B-88CE-F5D7329F9263}" type="presOf" srcId="{DAFE514E-FE10-4BBA-9C21-2DF149313AE1}" destId="{271A1BAF-61F8-4811-A012-A03DB246B18C}" srcOrd="0" destOrd="0" presId="urn:microsoft.com/office/officeart/2005/8/layout/hierarchy3"/>
    <dgm:cxn modelId="{C5355DFE-F251-4C40-BB80-CE8C555DBC50}" srcId="{2D426AE0-5ACE-4C61-93C9-BF2384C583D9}" destId="{0563857B-0A39-4CB8-8FCE-A4BBD312140F}" srcOrd="1" destOrd="0" parTransId="{9132E886-06A9-4062-A6E0-85C19BB9FEF5}" sibTransId="{40C3F616-DC12-481E-80A8-0F07B6420FD5}"/>
    <dgm:cxn modelId="{4376B9E4-9C4D-4D79-BB83-008FBF2DDC34}" type="presOf" srcId="{B189D65B-0377-468C-A379-87952ACDF46D}" destId="{98BB8D24-26B4-41AE-911D-4ED1CAB7B03A}" srcOrd="1" destOrd="0" presId="urn:microsoft.com/office/officeart/2005/8/layout/hierarchy3"/>
    <dgm:cxn modelId="{ECD18E24-4B4E-4F21-A520-1FDA9144634E}" type="presOf" srcId="{2D426AE0-5ACE-4C61-93C9-BF2384C583D9}" destId="{EE2A372D-49FE-4658-B512-0B294746EC63}" srcOrd="0" destOrd="0" presId="urn:microsoft.com/office/officeart/2005/8/layout/hierarchy3"/>
    <dgm:cxn modelId="{6101D262-CAD1-443A-B327-D4F291AAAA89}" type="presOf" srcId="{0FAC524E-59B1-4F16-92E7-450116EA256F}" destId="{F240DDDF-B3CB-452B-B9B0-95AD0DA910A9}" srcOrd="0" destOrd="0" presId="urn:microsoft.com/office/officeart/2005/8/layout/hierarchy3"/>
    <dgm:cxn modelId="{7629BF22-BE8B-4602-903B-F440891FF788}" srcId="{DAFE514E-FE10-4BBA-9C21-2DF149313AE1}" destId="{B189D65B-0377-468C-A379-87952ACDF46D}" srcOrd="0" destOrd="0" parTransId="{425285AA-94AE-43A1-88C4-ECF96B5F5E0D}" sibTransId="{316EAB4B-C711-4AE8-8621-9D7122A105CB}"/>
    <dgm:cxn modelId="{D24BE6B1-5C17-4816-BE2E-CA8352815C13}" type="presOf" srcId="{2E7D1B2B-05A9-4FE1-AE9B-85C0359117DA}" destId="{CFCBC8AB-2ADD-4412-BDA7-67BC35BA117F}" srcOrd="0" destOrd="0" presId="urn:microsoft.com/office/officeart/2005/8/layout/hierarchy3"/>
    <dgm:cxn modelId="{E3D4E3F6-F2F3-4ED3-9A52-3978D0891C52}" type="presOf" srcId="{4FB382CF-E7F5-4C2E-8FF4-5087C37377E0}" destId="{0EB467BA-19F0-44C4-867F-0CB973BE74DD}" srcOrd="0" destOrd="0" presId="urn:microsoft.com/office/officeart/2005/8/layout/hierarchy3"/>
    <dgm:cxn modelId="{4EB23601-F0A5-4033-8884-42E4FF966977}" type="presOf" srcId="{9DBA8919-E956-4920-B66B-80198F8C6BD5}" destId="{EA4D6196-3CD6-4DE8-8C77-4F5242CFE554}" srcOrd="1" destOrd="0" presId="urn:microsoft.com/office/officeart/2005/8/layout/hierarchy3"/>
    <dgm:cxn modelId="{B47E9FE8-AABF-4C6B-B78D-2E835077174B}" type="presOf" srcId="{9DBA8919-E956-4920-B66B-80198F8C6BD5}" destId="{04AFF58E-EC7A-41F4-A8E8-DB3D6F22FE1F}" srcOrd="0" destOrd="0" presId="urn:microsoft.com/office/officeart/2005/8/layout/hierarchy3"/>
    <dgm:cxn modelId="{1FAB0F0A-B526-4983-A3DE-A15D30CDCB24}" type="presOf" srcId="{E51ED877-CCAD-4E49-BDEB-F9B1C97C86FC}" destId="{4E3422FE-C002-4D85-87CE-61697FBB1986}" srcOrd="0" destOrd="0" presId="urn:microsoft.com/office/officeart/2005/8/layout/hierarchy3"/>
    <dgm:cxn modelId="{34F18075-A13D-48F9-8DE0-513B64A31A72}" type="presOf" srcId="{5FF516F8-7D06-4B89-A623-D9A37F26DBD2}" destId="{491CA254-BC28-4662-913E-780B81825283}" srcOrd="0" destOrd="0" presId="urn:microsoft.com/office/officeart/2005/8/layout/hierarchy3"/>
    <dgm:cxn modelId="{AD518791-B1AC-45DB-912D-B49F64AEEEE3}" type="presOf" srcId="{2D426AE0-5ACE-4C61-93C9-BF2384C583D9}" destId="{187B468D-0F29-4E5B-8D47-35FFEF1C8E17}" srcOrd="1" destOrd="0" presId="urn:microsoft.com/office/officeart/2005/8/layout/hierarchy3"/>
    <dgm:cxn modelId="{96553AE5-DC7D-4800-BC15-65E4B0721027}" srcId="{DAFE514E-FE10-4BBA-9C21-2DF149313AE1}" destId="{9DBA8919-E956-4920-B66B-80198F8C6BD5}" srcOrd="1" destOrd="0" parTransId="{FD7DDB62-4B56-4142-A28C-AF0EB41585C0}" sibTransId="{F581541F-841A-47F9-9898-8DEAF80082B6}"/>
    <dgm:cxn modelId="{A61F76F3-AAF1-4B0B-A42F-01F4516A4047}" type="presOf" srcId="{26ED73F2-7E17-462B-9CD6-BD28657C8DAC}" destId="{2A836A3E-49ED-4EC4-A1ED-53F4DBC784CC}" srcOrd="0" destOrd="0" presId="urn:microsoft.com/office/officeart/2005/8/layout/hierarchy3"/>
    <dgm:cxn modelId="{44BB2AAC-6264-46F4-B516-EBB2CAAFDAD0}" type="presOf" srcId="{9A8F4815-817E-480F-81C0-878ABD369AA1}" destId="{34C15B37-9345-4488-AA9A-3D4777516C0A}" srcOrd="0" destOrd="0" presId="urn:microsoft.com/office/officeart/2005/8/layout/hierarchy3"/>
    <dgm:cxn modelId="{65B3DDC9-9499-4890-B5A7-34B299499F7D}" type="presParOf" srcId="{271A1BAF-61F8-4811-A012-A03DB246B18C}" destId="{15508E74-16FE-4831-BAD0-5A4A2110F2D0}" srcOrd="0" destOrd="0" presId="urn:microsoft.com/office/officeart/2005/8/layout/hierarchy3"/>
    <dgm:cxn modelId="{FB816869-6D21-4578-A920-BA5CC9C073A3}" type="presParOf" srcId="{15508E74-16FE-4831-BAD0-5A4A2110F2D0}" destId="{7411D91D-1D9D-4ED3-AD44-6871CDDD9620}" srcOrd="0" destOrd="0" presId="urn:microsoft.com/office/officeart/2005/8/layout/hierarchy3"/>
    <dgm:cxn modelId="{AC497071-A9F5-48C6-832C-377142B41DE4}" type="presParOf" srcId="{7411D91D-1D9D-4ED3-AD44-6871CDDD9620}" destId="{07DD21FE-993D-4DFD-9C2C-D5A1B94CD900}" srcOrd="0" destOrd="0" presId="urn:microsoft.com/office/officeart/2005/8/layout/hierarchy3"/>
    <dgm:cxn modelId="{C2FCCD22-2F79-40FE-B73F-1DC77B10B1BC}" type="presParOf" srcId="{7411D91D-1D9D-4ED3-AD44-6871CDDD9620}" destId="{98BB8D24-26B4-41AE-911D-4ED1CAB7B03A}" srcOrd="1" destOrd="0" presId="urn:microsoft.com/office/officeart/2005/8/layout/hierarchy3"/>
    <dgm:cxn modelId="{1AE0D82A-A926-45FE-88E3-C6FA35A4ADBC}" type="presParOf" srcId="{15508E74-16FE-4831-BAD0-5A4A2110F2D0}" destId="{EA45A62E-31C0-432A-A35E-2AA3B4BDB6A0}" srcOrd="1" destOrd="0" presId="urn:microsoft.com/office/officeart/2005/8/layout/hierarchy3"/>
    <dgm:cxn modelId="{6F12771E-BAC9-4847-A191-2963E5CEAE57}" type="presParOf" srcId="{EA45A62E-31C0-432A-A35E-2AA3B4BDB6A0}" destId="{0EB467BA-19F0-44C4-867F-0CB973BE74DD}" srcOrd="0" destOrd="0" presId="urn:microsoft.com/office/officeart/2005/8/layout/hierarchy3"/>
    <dgm:cxn modelId="{87307D11-D278-4955-8396-7EA4994589DE}" type="presParOf" srcId="{EA45A62E-31C0-432A-A35E-2AA3B4BDB6A0}" destId="{125BED84-5548-4EF0-9D86-B7EABF5B9B70}" srcOrd="1" destOrd="0" presId="urn:microsoft.com/office/officeart/2005/8/layout/hierarchy3"/>
    <dgm:cxn modelId="{1F0698B0-1F2F-4348-9090-7AD150926056}" type="presParOf" srcId="{EA45A62E-31C0-432A-A35E-2AA3B4BDB6A0}" destId="{A339871C-E92B-439C-B9AC-DA3DB439EAE7}" srcOrd="2" destOrd="0" presId="urn:microsoft.com/office/officeart/2005/8/layout/hierarchy3"/>
    <dgm:cxn modelId="{51AF3ECA-E11E-417B-8939-3DFFE73EE0CB}" type="presParOf" srcId="{EA45A62E-31C0-432A-A35E-2AA3B4BDB6A0}" destId="{34C15B37-9345-4488-AA9A-3D4777516C0A}" srcOrd="3" destOrd="0" presId="urn:microsoft.com/office/officeart/2005/8/layout/hierarchy3"/>
    <dgm:cxn modelId="{02ADC213-DF73-4842-9F42-414F5F16F43C}" type="presParOf" srcId="{EA45A62E-31C0-432A-A35E-2AA3B4BDB6A0}" destId="{4E3422FE-C002-4D85-87CE-61697FBB1986}" srcOrd="4" destOrd="0" presId="urn:microsoft.com/office/officeart/2005/8/layout/hierarchy3"/>
    <dgm:cxn modelId="{3CC3D9BB-77B0-42E5-819B-6F22FAB94DC7}" type="presParOf" srcId="{EA45A62E-31C0-432A-A35E-2AA3B4BDB6A0}" destId="{0A7C05AB-1DC3-4132-8E28-534F87C3D71E}" srcOrd="5" destOrd="0" presId="urn:microsoft.com/office/officeart/2005/8/layout/hierarchy3"/>
    <dgm:cxn modelId="{529A7908-16E2-4BF6-8916-CAC8F88CC268}" type="presParOf" srcId="{271A1BAF-61F8-4811-A012-A03DB246B18C}" destId="{B45D26B4-AC9D-4B61-B2B7-B77527ECEE70}" srcOrd="1" destOrd="0" presId="urn:microsoft.com/office/officeart/2005/8/layout/hierarchy3"/>
    <dgm:cxn modelId="{6510C7E1-39DF-460F-8DCD-7241C4911F56}" type="presParOf" srcId="{B45D26B4-AC9D-4B61-B2B7-B77527ECEE70}" destId="{7DEC11EC-D7B6-45FF-B476-EF26C9497212}" srcOrd="0" destOrd="0" presId="urn:microsoft.com/office/officeart/2005/8/layout/hierarchy3"/>
    <dgm:cxn modelId="{B5C62018-CC4F-4A95-858A-134BBE757615}" type="presParOf" srcId="{7DEC11EC-D7B6-45FF-B476-EF26C9497212}" destId="{04AFF58E-EC7A-41F4-A8E8-DB3D6F22FE1F}" srcOrd="0" destOrd="0" presId="urn:microsoft.com/office/officeart/2005/8/layout/hierarchy3"/>
    <dgm:cxn modelId="{09D6F18D-FEDE-4F90-8ACB-18EC10F217A8}" type="presParOf" srcId="{7DEC11EC-D7B6-45FF-B476-EF26C9497212}" destId="{EA4D6196-3CD6-4DE8-8C77-4F5242CFE554}" srcOrd="1" destOrd="0" presId="urn:microsoft.com/office/officeart/2005/8/layout/hierarchy3"/>
    <dgm:cxn modelId="{40DEBF6C-4406-4441-A614-7C7CA3A2525A}" type="presParOf" srcId="{B45D26B4-AC9D-4B61-B2B7-B77527ECEE70}" destId="{F2D4E18A-62A3-4821-BC0A-8BDB80945670}" srcOrd="1" destOrd="0" presId="urn:microsoft.com/office/officeart/2005/8/layout/hierarchy3"/>
    <dgm:cxn modelId="{847D0B0D-FB2A-4014-A60F-9D64EC5C2A9B}" type="presParOf" srcId="{F2D4E18A-62A3-4821-BC0A-8BDB80945670}" destId="{F240DDDF-B3CB-452B-B9B0-95AD0DA910A9}" srcOrd="0" destOrd="0" presId="urn:microsoft.com/office/officeart/2005/8/layout/hierarchy3"/>
    <dgm:cxn modelId="{021E947A-D1CA-4EDE-9212-94A2A58BC64D}" type="presParOf" srcId="{F2D4E18A-62A3-4821-BC0A-8BDB80945670}" destId="{C9F37B04-B5A8-4DC8-8AF1-721406875E05}" srcOrd="1" destOrd="0" presId="urn:microsoft.com/office/officeart/2005/8/layout/hierarchy3"/>
    <dgm:cxn modelId="{CEABEA64-17E8-441C-AC5B-53AEE96A994D}" type="presParOf" srcId="{F2D4E18A-62A3-4821-BC0A-8BDB80945670}" destId="{491CA254-BC28-4662-913E-780B81825283}" srcOrd="2" destOrd="0" presId="urn:microsoft.com/office/officeart/2005/8/layout/hierarchy3"/>
    <dgm:cxn modelId="{C8053D7C-A6AD-47B6-AA71-B794E7A3CFE7}" type="presParOf" srcId="{F2D4E18A-62A3-4821-BC0A-8BDB80945670}" destId="{5E0D8D8A-BC6A-423C-BBC8-28E743FD7D10}" srcOrd="3" destOrd="0" presId="urn:microsoft.com/office/officeart/2005/8/layout/hierarchy3"/>
    <dgm:cxn modelId="{732E46E9-5691-4DE0-B39A-D8C6B9473BE5}" type="presParOf" srcId="{F2D4E18A-62A3-4821-BC0A-8BDB80945670}" destId="{2A836A3E-49ED-4EC4-A1ED-53F4DBC784CC}" srcOrd="4" destOrd="0" presId="urn:microsoft.com/office/officeart/2005/8/layout/hierarchy3"/>
    <dgm:cxn modelId="{46ACA572-1063-4BEA-90FA-85EFC59C6EC7}" type="presParOf" srcId="{F2D4E18A-62A3-4821-BC0A-8BDB80945670}" destId="{CFCBC8AB-2ADD-4412-BDA7-67BC35BA117F}" srcOrd="5" destOrd="0" presId="urn:microsoft.com/office/officeart/2005/8/layout/hierarchy3"/>
    <dgm:cxn modelId="{81608897-4428-4E1F-ADA3-3A138E51CFF1}" type="presParOf" srcId="{271A1BAF-61F8-4811-A012-A03DB246B18C}" destId="{74EFA722-9E87-4470-B481-55290786475C}" srcOrd="2" destOrd="0" presId="urn:microsoft.com/office/officeart/2005/8/layout/hierarchy3"/>
    <dgm:cxn modelId="{2E7EC91E-CFD3-4857-A32A-A9C308587947}" type="presParOf" srcId="{74EFA722-9E87-4470-B481-55290786475C}" destId="{F173E745-31FA-4A38-9D94-B31AB4AA3D10}" srcOrd="0" destOrd="0" presId="urn:microsoft.com/office/officeart/2005/8/layout/hierarchy3"/>
    <dgm:cxn modelId="{4AC047F9-4425-4E0A-A452-572799A55C5F}" type="presParOf" srcId="{F173E745-31FA-4A38-9D94-B31AB4AA3D10}" destId="{EE2A372D-49FE-4658-B512-0B294746EC63}" srcOrd="0" destOrd="0" presId="urn:microsoft.com/office/officeart/2005/8/layout/hierarchy3"/>
    <dgm:cxn modelId="{C6451AB7-F1E2-4F8A-B2E0-032C6853C35E}" type="presParOf" srcId="{F173E745-31FA-4A38-9D94-B31AB4AA3D10}" destId="{187B468D-0F29-4E5B-8D47-35FFEF1C8E17}" srcOrd="1" destOrd="0" presId="urn:microsoft.com/office/officeart/2005/8/layout/hierarchy3"/>
    <dgm:cxn modelId="{FEECD7F6-EA7F-4D6D-816D-00F4DC5CF979}" type="presParOf" srcId="{74EFA722-9E87-4470-B481-55290786475C}" destId="{3C6CA322-C85E-44AE-8FD4-D76141EE3A69}" srcOrd="1" destOrd="0" presId="urn:microsoft.com/office/officeart/2005/8/layout/hierarchy3"/>
    <dgm:cxn modelId="{D27965D8-082C-4489-9086-328773108926}" type="presParOf" srcId="{3C6CA322-C85E-44AE-8FD4-D76141EE3A69}" destId="{97360B53-8CA4-416A-B7AB-37B08BD75A4F}" srcOrd="0" destOrd="0" presId="urn:microsoft.com/office/officeart/2005/8/layout/hierarchy3"/>
    <dgm:cxn modelId="{DF40B8FF-2249-4E67-8AAE-DB02C59CD434}" type="presParOf" srcId="{3C6CA322-C85E-44AE-8FD4-D76141EE3A69}" destId="{A53E90C3-013C-42CC-BEBF-89A5B4EC2BD7}" srcOrd="1" destOrd="0" presId="urn:microsoft.com/office/officeart/2005/8/layout/hierarchy3"/>
    <dgm:cxn modelId="{C067479D-2195-453E-ADB9-7978C7FA2452}" type="presParOf" srcId="{3C6CA322-C85E-44AE-8FD4-D76141EE3A69}" destId="{3D2E712E-E9E6-4520-A33E-D8D2895C4D95}" srcOrd="2" destOrd="0" presId="urn:microsoft.com/office/officeart/2005/8/layout/hierarchy3"/>
    <dgm:cxn modelId="{0058666E-14F3-452D-AFD6-7CC37C5B02FE}" type="presParOf" srcId="{3C6CA322-C85E-44AE-8FD4-D76141EE3A69}" destId="{A6D08830-9552-41E5-A7B8-44C02C2F59CE}" srcOrd="3" destOrd="0" presId="urn:microsoft.com/office/officeart/2005/8/layout/hierarchy3"/>
    <dgm:cxn modelId="{568F311F-65D5-487B-B411-E150C98BBB54}" type="presParOf" srcId="{3C6CA322-C85E-44AE-8FD4-D76141EE3A69}" destId="{B2650D1B-A8BE-433D-B74F-6AEED6A0F699}" srcOrd="4" destOrd="0" presId="urn:microsoft.com/office/officeart/2005/8/layout/hierarchy3"/>
    <dgm:cxn modelId="{CB1FE095-69BF-402F-AC0B-B710A6295DA0}" type="presParOf" srcId="{3C6CA322-C85E-44AE-8FD4-D76141EE3A69}" destId="{61CE5EE8-A486-43C4-801F-115CDF497359}"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D21FE-993D-4DFD-9C2C-D5A1B94CD900}">
      <dsp:nvSpPr>
        <dsp:cNvPr id="0" name=""/>
        <dsp:cNvSpPr/>
      </dsp:nvSpPr>
      <dsp:spPr>
        <a:xfrm>
          <a:off x="712101" y="11129"/>
          <a:ext cx="1898860" cy="949430"/>
        </a:xfrm>
        <a:prstGeom prst="roundRect">
          <a:avLst>
            <a:gd name="adj" fmla="val 10000"/>
          </a:avLst>
        </a:prstGeom>
        <a:solidFill>
          <a:srgbClr val="FEB80A">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029" sz="2400" b="0" kern="1200" dirty="0" smtClean="0">
              <a:solidFill>
                <a:sysClr val="window" lastClr="FFFFFF"/>
              </a:solidFill>
              <a:latin typeface="Times New Roman" pitchFamily="18" charset="0"/>
              <a:ea typeface="+mn-ea"/>
              <a:cs typeface="Times New Roman" pitchFamily="18" charset="0"/>
            </a:rPr>
            <a:t>Interview</a:t>
          </a:r>
        </a:p>
        <a:p>
          <a:pPr lvl="0" algn="ctr" defTabSz="1066800">
            <a:lnSpc>
              <a:spcPct val="90000"/>
            </a:lnSpc>
            <a:spcBef>
              <a:spcPct val="0"/>
            </a:spcBef>
            <a:spcAft>
              <a:spcPct val="35000"/>
            </a:spcAft>
          </a:pPr>
          <a:r>
            <a:rPr lang="en-029" sz="2400" b="0" kern="1200" dirty="0" smtClean="0">
              <a:solidFill>
                <a:sysClr val="window" lastClr="FFFFFF"/>
              </a:solidFill>
              <a:latin typeface="Times New Roman" pitchFamily="18" charset="0"/>
              <a:ea typeface="+mn-ea"/>
              <a:cs typeface="Times New Roman" pitchFamily="18" charset="0"/>
            </a:rPr>
            <a:t>(teachers)</a:t>
          </a:r>
          <a:endParaRPr lang="en-029" sz="2400" b="0" kern="1200" dirty="0">
            <a:solidFill>
              <a:sysClr val="window" lastClr="FFFFFF"/>
            </a:solidFill>
            <a:latin typeface="Times New Roman" pitchFamily="18" charset="0"/>
            <a:ea typeface="+mn-ea"/>
            <a:cs typeface="Times New Roman" pitchFamily="18" charset="0"/>
          </a:endParaRPr>
        </a:p>
      </dsp:txBody>
      <dsp:txXfrm>
        <a:off x="739909" y="38937"/>
        <a:ext cx="1843244" cy="893814"/>
      </dsp:txXfrm>
    </dsp:sp>
    <dsp:sp modelId="{0EB467BA-19F0-44C4-867F-0CB973BE74DD}">
      <dsp:nvSpPr>
        <dsp:cNvPr id="0" name=""/>
        <dsp:cNvSpPr/>
      </dsp:nvSpPr>
      <dsp:spPr>
        <a:xfrm>
          <a:off x="901987" y="960560"/>
          <a:ext cx="166131" cy="703347"/>
        </a:xfrm>
        <a:custGeom>
          <a:avLst/>
          <a:gdLst/>
          <a:ahLst/>
          <a:cxnLst/>
          <a:rect l="0" t="0" r="0" b="0"/>
          <a:pathLst>
            <a:path>
              <a:moveTo>
                <a:pt x="0" y="0"/>
              </a:moveTo>
              <a:lnTo>
                <a:pt x="0" y="546994"/>
              </a:lnTo>
              <a:lnTo>
                <a:pt x="129200" y="546994"/>
              </a:lnTo>
            </a:path>
          </a:pathLst>
        </a:custGeom>
        <a:noFill/>
        <a:ln w="25400" cap="flat" cmpd="sng" algn="ctr">
          <a:solidFill>
            <a:srgbClr val="C32D2E">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125BED84-5548-4EF0-9D86-B7EABF5B9B70}">
      <dsp:nvSpPr>
        <dsp:cNvPr id="0" name=""/>
        <dsp:cNvSpPr/>
      </dsp:nvSpPr>
      <dsp:spPr>
        <a:xfrm>
          <a:off x="1068118" y="1189192"/>
          <a:ext cx="1795258" cy="94943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029" sz="2000" kern="1200" dirty="0" smtClean="0">
              <a:solidFill>
                <a:sysClr val="windowText" lastClr="000000">
                  <a:hueOff val="0"/>
                  <a:satOff val="0"/>
                  <a:lumOff val="0"/>
                  <a:alphaOff val="0"/>
                </a:sysClr>
              </a:solidFill>
              <a:latin typeface="Times New Roman" pitchFamily="18" charset="0"/>
              <a:ea typeface="+mn-ea"/>
              <a:cs typeface="Times New Roman" pitchFamily="18" charset="0"/>
            </a:rPr>
            <a:t>Reading challenges</a:t>
          </a:r>
          <a:endPar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endParaRPr>
        </a:p>
      </dsp:txBody>
      <dsp:txXfrm>
        <a:off x="1095926" y="1217000"/>
        <a:ext cx="1739642" cy="893814"/>
      </dsp:txXfrm>
    </dsp:sp>
    <dsp:sp modelId="{A339871C-E92B-439C-B9AC-DA3DB439EAE7}">
      <dsp:nvSpPr>
        <dsp:cNvPr id="0" name=""/>
        <dsp:cNvSpPr/>
      </dsp:nvSpPr>
      <dsp:spPr>
        <a:xfrm>
          <a:off x="901987" y="960560"/>
          <a:ext cx="166131" cy="2037510"/>
        </a:xfrm>
        <a:custGeom>
          <a:avLst/>
          <a:gdLst/>
          <a:ahLst/>
          <a:cxnLst/>
          <a:rect l="0" t="0" r="0" b="0"/>
          <a:pathLst>
            <a:path>
              <a:moveTo>
                <a:pt x="0" y="0"/>
              </a:moveTo>
              <a:lnTo>
                <a:pt x="0" y="1584575"/>
              </a:lnTo>
              <a:lnTo>
                <a:pt x="129200" y="1584575"/>
              </a:lnTo>
            </a:path>
          </a:pathLst>
        </a:custGeom>
        <a:noFill/>
        <a:ln w="25400" cap="flat" cmpd="sng" algn="ctr">
          <a:solidFill>
            <a:srgbClr val="C32D2E">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34C15B37-9345-4488-AA9A-3D4777516C0A}">
      <dsp:nvSpPr>
        <dsp:cNvPr id="0" name=""/>
        <dsp:cNvSpPr/>
      </dsp:nvSpPr>
      <dsp:spPr>
        <a:xfrm>
          <a:off x="1068118" y="2375980"/>
          <a:ext cx="1931354" cy="1244181"/>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1728077"/>
              <a:satOff val="-3335"/>
              <a:lumOff val="-428"/>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029" sz="2000" kern="1200" dirty="0" smtClean="0">
              <a:solidFill>
                <a:sysClr val="windowText" lastClr="000000">
                  <a:hueOff val="0"/>
                  <a:satOff val="0"/>
                  <a:lumOff val="0"/>
                  <a:alphaOff val="0"/>
                </a:sysClr>
              </a:solidFill>
              <a:latin typeface="Times New Roman" pitchFamily="18" charset="0"/>
              <a:ea typeface="+mn-ea"/>
              <a:cs typeface="Times New Roman" pitchFamily="18" charset="0"/>
            </a:rPr>
            <a:t>Need authentic learning experience</a:t>
          </a:r>
          <a:endPar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endParaRPr>
        </a:p>
      </dsp:txBody>
      <dsp:txXfrm>
        <a:off x="1104559" y="2412421"/>
        <a:ext cx="1858472" cy="1171299"/>
      </dsp:txXfrm>
    </dsp:sp>
    <dsp:sp modelId="{4E3422FE-C002-4D85-87CE-61697FBB1986}">
      <dsp:nvSpPr>
        <dsp:cNvPr id="0" name=""/>
        <dsp:cNvSpPr/>
      </dsp:nvSpPr>
      <dsp:spPr>
        <a:xfrm>
          <a:off x="901987" y="960560"/>
          <a:ext cx="166131" cy="3268694"/>
        </a:xfrm>
        <a:custGeom>
          <a:avLst/>
          <a:gdLst/>
          <a:ahLst/>
          <a:cxnLst/>
          <a:rect l="0" t="0" r="0" b="0"/>
          <a:pathLst>
            <a:path>
              <a:moveTo>
                <a:pt x="0" y="0"/>
              </a:moveTo>
              <a:lnTo>
                <a:pt x="0" y="2839995"/>
              </a:lnTo>
              <a:lnTo>
                <a:pt x="129200" y="2839995"/>
              </a:lnTo>
            </a:path>
          </a:pathLst>
        </a:custGeom>
        <a:noFill/>
        <a:ln w="25400" cap="flat" cmpd="sng" algn="ctr">
          <a:solidFill>
            <a:srgbClr val="C32D2E">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0A7C05AB-1DC3-4132-8E28-534F87C3D71E}">
      <dsp:nvSpPr>
        <dsp:cNvPr id="0" name=""/>
        <dsp:cNvSpPr/>
      </dsp:nvSpPr>
      <dsp:spPr>
        <a:xfrm>
          <a:off x="1068118" y="3857519"/>
          <a:ext cx="1748941" cy="74347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3456153"/>
              <a:satOff val="-6670"/>
              <a:lumOff val="-856"/>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029" sz="2000" kern="1200" dirty="0" smtClean="0">
              <a:solidFill>
                <a:sysClr val="windowText" lastClr="000000">
                  <a:hueOff val="0"/>
                  <a:satOff val="0"/>
                  <a:lumOff val="0"/>
                  <a:alphaOff val="0"/>
                </a:sysClr>
              </a:solidFill>
              <a:latin typeface="Times New Roman" pitchFamily="18" charset="0"/>
              <a:ea typeface="+mn-ea"/>
              <a:cs typeface="Times New Roman" pitchFamily="18" charset="0"/>
            </a:rPr>
            <a:t>Need to read newspaper</a:t>
          </a:r>
          <a:endPar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endParaRPr>
        </a:p>
      </dsp:txBody>
      <dsp:txXfrm>
        <a:off x="1089893" y="3879294"/>
        <a:ext cx="1705391" cy="699920"/>
      </dsp:txXfrm>
    </dsp:sp>
    <dsp:sp modelId="{04AFF58E-EC7A-41F4-A8E8-DB3D6F22FE1F}">
      <dsp:nvSpPr>
        <dsp:cNvPr id="0" name=""/>
        <dsp:cNvSpPr/>
      </dsp:nvSpPr>
      <dsp:spPr>
        <a:xfrm>
          <a:off x="3061922" y="2404"/>
          <a:ext cx="2174423" cy="949430"/>
        </a:xfrm>
        <a:prstGeom prst="roundRect">
          <a:avLst>
            <a:gd name="adj" fmla="val 10000"/>
          </a:avLst>
        </a:prstGeom>
        <a:solidFill>
          <a:srgbClr val="FEB80A">
            <a:hueOff val="6336281"/>
            <a:satOff val="-12229"/>
            <a:lumOff val="-157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029" sz="2400" b="0" kern="1200" dirty="0" smtClean="0">
              <a:solidFill>
                <a:sysClr val="window" lastClr="FFFFFF"/>
              </a:solidFill>
              <a:latin typeface="Times New Roman" pitchFamily="18" charset="0"/>
              <a:ea typeface="+mn-ea"/>
              <a:cs typeface="Times New Roman" pitchFamily="18" charset="0"/>
            </a:rPr>
            <a:t>Observation</a:t>
          </a:r>
        </a:p>
        <a:p>
          <a:pPr lvl="0" algn="ctr" defTabSz="1066800">
            <a:lnSpc>
              <a:spcPct val="90000"/>
            </a:lnSpc>
            <a:spcBef>
              <a:spcPct val="0"/>
            </a:spcBef>
            <a:spcAft>
              <a:spcPct val="35000"/>
            </a:spcAft>
          </a:pPr>
          <a:r>
            <a:rPr lang="en-029" sz="2400" b="0" kern="1200" dirty="0" smtClean="0">
              <a:solidFill>
                <a:sysClr val="window" lastClr="FFFFFF"/>
              </a:solidFill>
              <a:latin typeface="Times New Roman" pitchFamily="18" charset="0"/>
              <a:ea typeface="+mn-ea"/>
              <a:cs typeface="Times New Roman" pitchFamily="18" charset="0"/>
            </a:rPr>
            <a:t>(students)</a:t>
          </a:r>
          <a:endParaRPr lang="en-029" sz="2400" b="0" kern="1200" dirty="0">
            <a:solidFill>
              <a:sysClr val="window" lastClr="FFFFFF"/>
            </a:solidFill>
            <a:latin typeface="Times New Roman" pitchFamily="18" charset="0"/>
            <a:ea typeface="+mn-ea"/>
            <a:cs typeface="Times New Roman" pitchFamily="18" charset="0"/>
          </a:endParaRPr>
        </a:p>
      </dsp:txBody>
      <dsp:txXfrm>
        <a:off x="3089730" y="30212"/>
        <a:ext cx="2118807" cy="893814"/>
      </dsp:txXfrm>
    </dsp:sp>
    <dsp:sp modelId="{F240DDDF-B3CB-452B-B9B0-95AD0DA910A9}">
      <dsp:nvSpPr>
        <dsp:cNvPr id="0" name=""/>
        <dsp:cNvSpPr/>
      </dsp:nvSpPr>
      <dsp:spPr>
        <a:xfrm>
          <a:off x="3279365" y="951834"/>
          <a:ext cx="217442" cy="806227"/>
        </a:xfrm>
        <a:custGeom>
          <a:avLst/>
          <a:gdLst/>
          <a:ahLst/>
          <a:cxnLst/>
          <a:rect l="0" t="0" r="0" b="0"/>
          <a:pathLst>
            <a:path>
              <a:moveTo>
                <a:pt x="0" y="0"/>
              </a:moveTo>
              <a:lnTo>
                <a:pt x="0" y="627004"/>
              </a:lnTo>
              <a:lnTo>
                <a:pt x="169105" y="627004"/>
              </a:lnTo>
            </a:path>
          </a:pathLst>
        </a:custGeom>
        <a:noFill/>
        <a:ln w="25400" cap="flat" cmpd="sng" algn="ctr">
          <a:solidFill>
            <a:srgbClr val="C32D2E">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C9F37B04-B5A8-4DC8-8AF1-721406875E05}">
      <dsp:nvSpPr>
        <dsp:cNvPr id="0" name=""/>
        <dsp:cNvSpPr/>
      </dsp:nvSpPr>
      <dsp:spPr>
        <a:xfrm>
          <a:off x="3496807" y="1189192"/>
          <a:ext cx="1912274" cy="113774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5184230"/>
              <a:satOff val="-10005"/>
              <a:lumOff val="-1285"/>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029" sz="2000" kern="1200" dirty="0" smtClean="0">
              <a:solidFill>
                <a:sysClr val="windowText" lastClr="000000">
                  <a:hueOff val="0"/>
                  <a:satOff val="0"/>
                  <a:lumOff val="0"/>
                  <a:alphaOff val="0"/>
                </a:sysClr>
              </a:solidFill>
              <a:latin typeface="Times New Roman" pitchFamily="18" charset="0"/>
              <a:ea typeface="+mn-ea"/>
              <a:cs typeface="Times New Roman" pitchFamily="18" charset="0"/>
            </a:rPr>
            <a:t>Unwilling to work in group</a:t>
          </a:r>
          <a:endPar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endParaRPr>
        </a:p>
      </dsp:txBody>
      <dsp:txXfrm>
        <a:off x="3530130" y="1222515"/>
        <a:ext cx="1845628" cy="1071094"/>
      </dsp:txXfrm>
    </dsp:sp>
    <dsp:sp modelId="{491CA254-BC28-4662-913E-780B81825283}">
      <dsp:nvSpPr>
        <dsp:cNvPr id="0" name=""/>
        <dsp:cNvSpPr/>
      </dsp:nvSpPr>
      <dsp:spPr>
        <a:xfrm>
          <a:off x="3279365" y="951834"/>
          <a:ext cx="225842" cy="2284220"/>
        </a:xfrm>
        <a:custGeom>
          <a:avLst/>
          <a:gdLst/>
          <a:ahLst/>
          <a:cxnLst/>
          <a:rect l="0" t="0" r="0" b="0"/>
          <a:pathLst>
            <a:path>
              <a:moveTo>
                <a:pt x="0" y="0"/>
              </a:moveTo>
              <a:lnTo>
                <a:pt x="0" y="1696564"/>
              </a:lnTo>
              <a:lnTo>
                <a:pt x="169105" y="1696564"/>
              </a:lnTo>
            </a:path>
          </a:pathLst>
        </a:custGeom>
        <a:noFill/>
        <a:ln w="25400" cap="flat" cmpd="sng" algn="ctr">
          <a:solidFill>
            <a:srgbClr val="C32D2E">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5E0D8D8A-BC6A-423C-BBC8-28E743FD7D10}">
      <dsp:nvSpPr>
        <dsp:cNvPr id="0" name=""/>
        <dsp:cNvSpPr/>
      </dsp:nvSpPr>
      <dsp:spPr>
        <a:xfrm>
          <a:off x="3505207" y="2666999"/>
          <a:ext cx="1737320" cy="113811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6912306"/>
              <a:satOff val="-13340"/>
              <a:lumOff val="-1713"/>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029" sz="2000" kern="1200" dirty="0" smtClean="0">
              <a:solidFill>
                <a:sysClr val="windowText" lastClr="000000">
                  <a:hueOff val="0"/>
                  <a:satOff val="0"/>
                  <a:lumOff val="0"/>
                  <a:alphaOff val="0"/>
                </a:sysClr>
              </a:solidFill>
              <a:latin typeface="Times New Roman" pitchFamily="18" charset="0"/>
              <a:ea typeface="+mn-ea"/>
              <a:cs typeface="Times New Roman" pitchFamily="18" charset="0"/>
            </a:rPr>
            <a:t>Laziness and fatigue</a:t>
          </a:r>
          <a:endPar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endParaRPr>
        </a:p>
      </dsp:txBody>
      <dsp:txXfrm>
        <a:off x="3538541" y="2700333"/>
        <a:ext cx="1670652" cy="1071442"/>
      </dsp:txXfrm>
    </dsp:sp>
    <dsp:sp modelId="{2A836A3E-49ED-4EC4-A1ED-53F4DBC784CC}">
      <dsp:nvSpPr>
        <dsp:cNvPr id="0" name=""/>
        <dsp:cNvSpPr/>
      </dsp:nvSpPr>
      <dsp:spPr>
        <a:xfrm>
          <a:off x="3279365" y="951834"/>
          <a:ext cx="212277" cy="3644345"/>
        </a:xfrm>
        <a:custGeom>
          <a:avLst/>
          <a:gdLst/>
          <a:ahLst/>
          <a:cxnLst/>
          <a:rect l="0" t="0" r="0" b="0"/>
          <a:pathLst>
            <a:path>
              <a:moveTo>
                <a:pt x="0" y="0"/>
              </a:moveTo>
              <a:lnTo>
                <a:pt x="0" y="2834213"/>
              </a:lnTo>
              <a:lnTo>
                <a:pt x="165088" y="2834213"/>
              </a:lnTo>
            </a:path>
          </a:pathLst>
        </a:custGeom>
        <a:noFill/>
        <a:ln w="25400" cap="flat" cmpd="sng" algn="ctr">
          <a:solidFill>
            <a:srgbClr val="C32D2E">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CFCBC8AB-2ADD-4412-BDA7-67BC35BA117F}">
      <dsp:nvSpPr>
        <dsp:cNvPr id="0" name=""/>
        <dsp:cNvSpPr/>
      </dsp:nvSpPr>
      <dsp:spPr>
        <a:xfrm>
          <a:off x="3491642" y="3900262"/>
          <a:ext cx="1843095" cy="1391836"/>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8640383"/>
              <a:satOff val="-16675"/>
              <a:lumOff val="-2141"/>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029" sz="2000" kern="1200" dirty="0" smtClean="0">
              <a:solidFill>
                <a:sysClr val="windowText" lastClr="000000">
                  <a:hueOff val="0"/>
                  <a:satOff val="0"/>
                  <a:lumOff val="0"/>
                  <a:alphaOff val="0"/>
                </a:sysClr>
              </a:solidFill>
              <a:latin typeface="Times New Roman" pitchFamily="18" charset="0"/>
              <a:ea typeface="+mn-ea"/>
              <a:cs typeface="Times New Roman" pitchFamily="18" charset="0"/>
            </a:rPr>
            <a:t>Tardiness</a:t>
          </a:r>
          <a:endPar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endParaRPr>
        </a:p>
      </dsp:txBody>
      <dsp:txXfrm>
        <a:off x="3532407" y="3941027"/>
        <a:ext cx="1761565" cy="1310306"/>
      </dsp:txXfrm>
    </dsp:sp>
    <dsp:sp modelId="{EE2A372D-49FE-4658-B512-0B294746EC63}">
      <dsp:nvSpPr>
        <dsp:cNvPr id="0" name=""/>
        <dsp:cNvSpPr/>
      </dsp:nvSpPr>
      <dsp:spPr>
        <a:xfrm>
          <a:off x="5711061" y="2404"/>
          <a:ext cx="2592191" cy="949430"/>
        </a:xfrm>
        <a:prstGeom prst="roundRect">
          <a:avLst>
            <a:gd name="adj" fmla="val 10000"/>
          </a:avLst>
        </a:prstGeom>
        <a:solidFill>
          <a:srgbClr val="FEB80A">
            <a:hueOff val="12672561"/>
            <a:satOff val="-24457"/>
            <a:lumOff val="-314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a:lnSpc>
              <a:spcPct val="90000"/>
            </a:lnSpc>
            <a:spcBef>
              <a:spcPct val="0"/>
            </a:spcBef>
            <a:spcAft>
              <a:spcPct val="35000"/>
            </a:spcAft>
          </a:pPr>
          <a:r>
            <a:rPr lang="en-029" sz="2400" b="0" kern="1200" dirty="0" smtClean="0">
              <a:solidFill>
                <a:sysClr val="window" lastClr="FFFFFF"/>
              </a:solidFill>
              <a:latin typeface="Times New Roman" pitchFamily="18" charset="0"/>
              <a:ea typeface="+mn-ea"/>
              <a:cs typeface="Times New Roman" pitchFamily="18" charset="0"/>
            </a:rPr>
            <a:t>Questionnaire</a:t>
          </a:r>
        </a:p>
        <a:p>
          <a:pPr lvl="0" algn="ctr" defTabSz="1066800">
            <a:lnSpc>
              <a:spcPct val="90000"/>
            </a:lnSpc>
            <a:spcBef>
              <a:spcPct val="0"/>
            </a:spcBef>
            <a:spcAft>
              <a:spcPct val="35000"/>
            </a:spcAft>
          </a:pPr>
          <a:r>
            <a:rPr lang="en-029" sz="2400" b="0" kern="1200" dirty="0" smtClean="0">
              <a:solidFill>
                <a:sysClr val="window" lastClr="FFFFFF"/>
              </a:solidFill>
              <a:latin typeface="Times New Roman" pitchFamily="18" charset="0"/>
              <a:ea typeface="+mn-ea"/>
              <a:cs typeface="Times New Roman" pitchFamily="18" charset="0"/>
            </a:rPr>
            <a:t>(students)</a:t>
          </a:r>
          <a:endParaRPr lang="en-029" sz="2400" b="0" kern="1200" dirty="0">
            <a:solidFill>
              <a:sysClr val="window" lastClr="FFFFFF"/>
            </a:solidFill>
            <a:latin typeface="Times New Roman" pitchFamily="18" charset="0"/>
            <a:ea typeface="+mn-ea"/>
            <a:cs typeface="Times New Roman" pitchFamily="18" charset="0"/>
          </a:endParaRPr>
        </a:p>
      </dsp:txBody>
      <dsp:txXfrm>
        <a:off x="5738869" y="30212"/>
        <a:ext cx="2536575" cy="893814"/>
      </dsp:txXfrm>
    </dsp:sp>
    <dsp:sp modelId="{97360B53-8CA4-416A-B7AB-37B08BD75A4F}">
      <dsp:nvSpPr>
        <dsp:cNvPr id="0" name=""/>
        <dsp:cNvSpPr/>
      </dsp:nvSpPr>
      <dsp:spPr>
        <a:xfrm>
          <a:off x="5970280" y="951834"/>
          <a:ext cx="259219" cy="712072"/>
        </a:xfrm>
        <a:custGeom>
          <a:avLst/>
          <a:gdLst/>
          <a:ahLst/>
          <a:cxnLst/>
          <a:rect l="0" t="0" r="0" b="0"/>
          <a:pathLst>
            <a:path>
              <a:moveTo>
                <a:pt x="0" y="0"/>
              </a:moveTo>
              <a:lnTo>
                <a:pt x="0" y="553780"/>
              </a:lnTo>
              <a:lnTo>
                <a:pt x="201595" y="553780"/>
              </a:lnTo>
            </a:path>
          </a:pathLst>
        </a:custGeom>
        <a:noFill/>
        <a:ln w="25400" cap="flat" cmpd="sng" algn="ctr">
          <a:solidFill>
            <a:srgbClr val="C32D2E">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A53E90C3-013C-42CC-BEBF-89A5B4EC2BD7}">
      <dsp:nvSpPr>
        <dsp:cNvPr id="0" name=""/>
        <dsp:cNvSpPr/>
      </dsp:nvSpPr>
      <dsp:spPr>
        <a:xfrm>
          <a:off x="6229499" y="1189192"/>
          <a:ext cx="1882667" cy="949430"/>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10368460"/>
              <a:satOff val="-20011"/>
              <a:lumOff val="-2569"/>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029" sz="2000" kern="1200" dirty="0" smtClean="0">
              <a:solidFill>
                <a:sysClr val="windowText" lastClr="000000">
                  <a:hueOff val="0"/>
                  <a:satOff val="0"/>
                  <a:lumOff val="0"/>
                  <a:alphaOff val="0"/>
                </a:sysClr>
              </a:solidFill>
              <a:latin typeface="Times New Roman" pitchFamily="18" charset="0"/>
              <a:ea typeface="+mn-ea"/>
              <a:cs typeface="Times New Roman" pitchFamily="18" charset="0"/>
            </a:rPr>
            <a:t>Lack of group cohesion</a:t>
          </a:r>
          <a:endPar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endParaRPr>
        </a:p>
      </dsp:txBody>
      <dsp:txXfrm>
        <a:off x="6257307" y="1217000"/>
        <a:ext cx="1827051" cy="893814"/>
      </dsp:txXfrm>
    </dsp:sp>
    <dsp:sp modelId="{3D2E712E-E9E6-4520-A33E-D8D2895C4D95}">
      <dsp:nvSpPr>
        <dsp:cNvPr id="0" name=""/>
        <dsp:cNvSpPr/>
      </dsp:nvSpPr>
      <dsp:spPr>
        <a:xfrm>
          <a:off x="5970280" y="951834"/>
          <a:ext cx="259219" cy="2007295"/>
        </a:xfrm>
        <a:custGeom>
          <a:avLst/>
          <a:gdLst/>
          <a:ahLst/>
          <a:cxnLst/>
          <a:rect l="0" t="0" r="0" b="0"/>
          <a:pathLst>
            <a:path>
              <a:moveTo>
                <a:pt x="0" y="0"/>
              </a:moveTo>
              <a:lnTo>
                <a:pt x="0" y="1561076"/>
              </a:lnTo>
              <a:lnTo>
                <a:pt x="201595" y="1561076"/>
              </a:lnTo>
            </a:path>
          </a:pathLst>
        </a:custGeom>
        <a:noFill/>
        <a:ln w="25400" cap="flat" cmpd="sng" algn="ctr">
          <a:solidFill>
            <a:srgbClr val="C32D2E">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A6D08830-9552-41E5-A7B8-44C02C2F59CE}">
      <dsp:nvSpPr>
        <dsp:cNvPr id="0" name=""/>
        <dsp:cNvSpPr/>
      </dsp:nvSpPr>
      <dsp:spPr>
        <a:xfrm>
          <a:off x="6229499" y="2375980"/>
          <a:ext cx="2028499" cy="1166299"/>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12096535"/>
              <a:satOff val="-23346"/>
              <a:lumOff val="-2997"/>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029" sz="2000" kern="1200" dirty="0" smtClean="0">
              <a:solidFill>
                <a:sysClr val="windowText" lastClr="000000">
                  <a:hueOff val="0"/>
                  <a:satOff val="0"/>
                  <a:lumOff val="0"/>
                  <a:alphaOff val="0"/>
                </a:sysClr>
              </a:solidFill>
              <a:latin typeface="Times New Roman" pitchFamily="18" charset="0"/>
              <a:ea typeface="+mn-ea"/>
              <a:cs typeface="Times New Roman" pitchFamily="18" charset="0"/>
            </a:rPr>
            <a:t>Request teacher’s assistance too frequently</a:t>
          </a:r>
          <a:endPar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endParaRPr>
        </a:p>
      </dsp:txBody>
      <dsp:txXfrm>
        <a:off x="6263659" y="2410140"/>
        <a:ext cx="1960179" cy="1097979"/>
      </dsp:txXfrm>
    </dsp:sp>
    <dsp:sp modelId="{B2650D1B-A8BE-433D-B74F-6AEED6A0F699}">
      <dsp:nvSpPr>
        <dsp:cNvPr id="0" name=""/>
        <dsp:cNvSpPr/>
      </dsp:nvSpPr>
      <dsp:spPr>
        <a:xfrm>
          <a:off x="5970280" y="951834"/>
          <a:ext cx="259219" cy="3496695"/>
        </a:xfrm>
        <a:custGeom>
          <a:avLst/>
          <a:gdLst/>
          <a:ahLst/>
          <a:cxnLst/>
          <a:rect l="0" t="0" r="0" b="0"/>
          <a:pathLst>
            <a:path>
              <a:moveTo>
                <a:pt x="0" y="0"/>
              </a:moveTo>
              <a:lnTo>
                <a:pt x="0" y="2719385"/>
              </a:lnTo>
              <a:lnTo>
                <a:pt x="201595" y="2719385"/>
              </a:lnTo>
            </a:path>
          </a:pathLst>
        </a:custGeom>
        <a:noFill/>
        <a:ln w="25400" cap="flat" cmpd="sng" algn="ctr">
          <a:solidFill>
            <a:srgbClr val="C32D2E">
              <a:hueOff val="0"/>
              <a:satOff val="0"/>
              <a:lumOff val="0"/>
              <a:alphaOff val="0"/>
            </a:srgbClr>
          </a:solidFill>
          <a:prstDash val="solid"/>
        </a:ln>
        <a:effectLst/>
      </dsp:spPr>
      <dsp:style>
        <a:lnRef idx="2">
          <a:scrgbClr r="0" g="0" b="0"/>
        </a:lnRef>
        <a:fillRef idx="0">
          <a:scrgbClr r="0" g="0" b="0"/>
        </a:fillRef>
        <a:effectRef idx="0">
          <a:scrgbClr r="0" g="0" b="0"/>
        </a:effectRef>
        <a:fontRef idx="minor"/>
      </dsp:style>
    </dsp:sp>
    <dsp:sp modelId="{61CE5EE8-A486-43C4-801F-115CDF497359}">
      <dsp:nvSpPr>
        <dsp:cNvPr id="0" name=""/>
        <dsp:cNvSpPr/>
      </dsp:nvSpPr>
      <dsp:spPr>
        <a:xfrm>
          <a:off x="6229499" y="3779637"/>
          <a:ext cx="1911013" cy="1337785"/>
        </a:xfrm>
        <a:prstGeom prst="roundRect">
          <a:avLst>
            <a:gd name="adj" fmla="val 10000"/>
          </a:avLst>
        </a:prstGeom>
        <a:solidFill>
          <a:sysClr val="window" lastClr="FFFFFF">
            <a:alpha val="90000"/>
            <a:hueOff val="0"/>
            <a:satOff val="0"/>
            <a:lumOff val="0"/>
            <a:alphaOff val="0"/>
          </a:sysClr>
        </a:solidFill>
        <a:ln w="25400" cap="flat" cmpd="sng" algn="ctr">
          <a:solidFill>
            <a:srgbClr val="FEB80A">
              <a:hueOff val="13824612"/>
              <a:satOff val="-26681"/>
              <a:lumOff val="-3425"/>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029" sz="2000" kern="1200" dirty="0" smtClean="0">
              <a:solidFill>
                <a:sysClr val="windowText" lastClr="000000">
                  <a:hueOff val="0"/>
                  <a:satOff val="0"/>
                  <a:lumOff val="0"/>
                  <a:alphaOff val="0"/>
                </a:sysClr>
              </a:solidFill>
              <a:latin typeface="Times New Roman" pitchFamily="18" charset="0"/>
              <a:ea typeface="+mn-ea"/>
              <a:cs typeface="Times New Roman" pitchFamily="18" charset="0"/>
            </a:rPr>
            <a:t>Limited independent  thinking </a:t>
          </a:r>
          <a:endParaRPr lang="en-029" sz="2000" kern="1200" dirty="0">
            <a:solidFill>
              <a:sysClr val="windowText" lastClr="000000">
                <a:hueOff val="0"/>
                <a:satOff val="0"/>
                <a:lumOff val="0"/>
                <a:alphaOff val="0"/>
              </a:sysClr>
            </a:solidFill>
            <a:latin typeface="Times New Roman" pitchFamily="18" charset="0"/>
            <a:ea typeface="+mn-ea"/>
            <a:cs typeface="Times New Roman" pitchFamily="18" charset="0"/>
          </a:endParaRPr>
        </a:p>
      </dsp:txBody>
      <dsp:txXfrm>
        <a:off x="6268681" y="3818819"/>
        <a:ext cx="1832649" cy="125942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D994FED-C998-4D80-B037-EE057197427E}" type="datetimeFigureOut">
              <a:rPr lang="en-US" smtClean="0"/>
              <a:pPr/>
              <a:t>12/26/2021</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61C04C9C-7383-483C-A11E-4F8C3C8484D3}" type="slidenum">
              <a:rPr lang="en-US" smtClean="0"/>
              <a:pPr/>
              <a:t>‹#›</a:t>
            </a:fld>
            <a:endParaRPr lang="en-US"/>
          </a:p>
        </p:txBody>
      </p:sp>
    </p:spTree>
    <p:extLst>
      <p:ext uri="{BB962C8B-B14F-4D97-AF65-F5344CB8AC3E}">
        <p14:creationId xmlns:p14="http://schemas.microsoft.com/office/powerpoint/2010/main" val="2184297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D65E8DB1-EC22-4BBD-B7B1-38346B8BDF01}" type="slidenum">
              <a:rPr lang="en-US" smtClean="0"/>
              <a:pPr/>
              <a:t>3</a:t>
            </a:fld>
            <a:endParaRPr lang="en-US"/>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F99B61FB-25A1-43F4-874F-C8A525AA5C95}" type="slidenum">
              <a:rPr lang="en-US" smtClean="0"/>
              <a:pPr/>
              <a:t>7</a:t>
            </a:fld>
            <a:endParaRPr lang="en-US"/>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3AF7A29B-EA92-4681-8BFC-D907A43A6B4C}" type="slidenum">
              <a:rPr lang="en-US" smtClean="0"/>
              <a:pPr/>
              <a:t>9</a:t>
            </a:fld>
            <a:endParaRPr lang="en-US"/>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CD04DD0-077C-4981-AD01-31F3A135A73A}" type="datetime1">
              <a:rPr lang="en-US" smtClean="0"/>
              <a:pPr/>
              <a:t>12/26/2021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F10683E-43CF-473E-9F0C-5CEC5721A1A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FF83D1-7CD9-4756-91A4-D49532E7D7BD}" type="datetime1">
              <a:rPr lang="en-US" smtClean="0"/>
              <a:pPr/>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0683E-43CF-473E-9F0C-5CEC5721A1A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CDED831-85CB-400F-8781-E89112E9695D}" type="datetime1">
              <a:rPr lang="en-US" smtClean="0"/>
              <a:pPr/>
              <a:t>12/26/2021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6F10683E-43CF-473E-9F0C-5CEC5721A1A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F70D889-33C5-4317-8B6B-CA176094EE01}" type="datetime1">
              <a:rPr lang="en-US" smtClean="0"/>
              <a:pPr/>
              <a:t>12/26/2021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F10683E-43CF-473E-9F0C-5CEC5721A1A1}"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17B6BA0-5CB3-49E6-B217-980AD25146FF}" type="datetime1">
              <a:rPr lang="en-US" smtClean="0"/>
              <a:pPr/>
              <a:t>12/26/2021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6F10683E-43CF-473E-9F0C-5CEC5721A1A1}"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DFEE8BFE-F85C-473A-9017-21AAED2AFA92}" type="datetime1">
              <a:rPr lang="en-US" smtClean="0"/>
              <a:pPr/>
              <a:t>12/26/2021</a:t>
            </a:fld>
            <a:endParaRPr lang="en-US"/>
          </a:p>
        </p:txBody>
      </p:sp>
      <p:sp>
        <p:nvSpPr>
          <p:cNvPr id="10" name="Slide Number Placeholder 9"/>
          <p:cNvSpPr>
            <a:spLocks noGrp="1"/>
          </p:cNvSpPr>
          <p:nvPr>
            <p:ph type="sldNum" sz="quarter" idx="16"/>
          </p:nvPr>
        </p:nvSpPr>
        <p:spPr/>
        <p:txBody>
          <a:bodyPr rtlCol="0"/>
          <a:lstStyle/>
          <a:p>
            <a:fld id="{6F10683E-43CF-473E-9F0C-5CEC5721A1A1}"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AFC96E7-3B76-43AF-81A0-42CF81237E1B}" type="datetime1">
              <a:rPr lang="en-US" smtClean="0"/>
              <a:pPr/>
              <a:t>12/26/2021</a:t>
            </a:fld>
            <a:endParaRPr lang="en-US"/>
          </a:p>
        </p:txBody>
      </p:sp>
      <p:sp>
        <p:nvSpPr>
          <p:cNvPr id="12" name="Slide Number Placeholder 11"/>
          <p:cNvSpPr>
            <a:spLocks noGrp="1"/>
          </p:cNvSpPr>
          <p:nvPr>
            <p:ph type="sldNum" sz="quarter" idx="16"/>
          </p:nvPr>
        </p:nvSpPr>
        <p:spPr/>
        <p:txBody>
          <a:bodyPr rtlCol="0"/>
          <a:lstStyle/>
          <a:p>
            <a:fld id="{6F10683E-43CF-473E-9F0C-5CEC5721A1A1}"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28A8415-6CB0-4EF7-AB30-AAD4A59608E4}" type="datetime1">
              <a:rPr lang="en-US" smtClean="0"/>
              <a:pPr/>
              <a:t>12/26/2021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6F10683E-43CF-473E-9F0C-5CEC5721A1A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36C6A-3ECC-41E1-9123-32525BAF69F7}" type="datetime1">
              <a:rPr lang="en-US" smtClean="0"/>
              <a:pPr/>
              <a:t>12/26/2021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6F10683E-43CF-473E-9F0C-5CEC5721A1A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90C7BBB0-11E7-4DDB-B12F-EDF263496437}" type="datetime1">
              <a:rPr lang="en-US" smtClean="0"/>
              <a:pPr/>
              <a:t>12/26/2021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6F10683E-43CF-473E-9F0C-5CEC5721A1A1}"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63DD4152-8334-483F-A456-7D16486DBFE7}" type="datetime1">
              <a:rPr lang="en-US" smtClean="0"/>
              <a:pPr/>
              <a:t>12/26/2021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6F10683E-43CF-473E-9F0C-5CEC5721A1A1}"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13C2054-CC0C-4E7B-8725-617732BD2645}" type="datetime1">
              <a:rPr lang="en-US" smtClean="0"/>
              <a:pPr/>
              <a:t>12/26/2021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6F10683E-43CF-473E-9F0C-5CEC5721A1A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slideserve.com/gali/chapter-14-qualitative-data-coll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lnap.org/system/files/content/resource/files/main/qualitative-research-methodology.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304800" y="4114800"/>
            <a:ext cx="8458200" cy="1470025"/>
          </a:xfrm>
        </p:spPr>
        <p:txBody>
          <a:bodyPr/>
          <a:lstStyle/>
          <a:p>
            <a:r>
              <a:rPr lang="en-US" dirty="0">
                <a:solidFill>
                  <a:schemeClr val="tx1"/>
                </a:solidFill>
              </a:rPr>
              <a:t>By </a:t>
            </a:r>
            <a:r>
              <a:rPr lang="en-US" dirty="0" err="1" smtClean="0">
                <a:solidFill>
                  <a:schemeClr val="tx1"/>
                </a:solidFill>
              </a:rPr>
              <a:t>Temtim</a:t>
            </a:r>
            <a:r>
              <a:rPr lang="en-US" dirty="0" smtClean="0">
                <a:solidFill>
                  <a:schemeClr val="tx1"/>
                </a:solidFill>
              </a:rPr>
              <a:t> </a:t>
            </a:r>
            <a:r>
              <a:rPr lang="en-US" dirty="0" err="1" smtClean="0">
                <a:solidFill>
                  <a:schemeClr val="tx1"/>
                </a:solidFill>
              </a:rPr>
              <a:t>Assefa</a:t>
            </a:r>
            <a:endParaRPr lang="en-US" dirty="0">
              <a:solidFill>
                <a:schemeClr val="tx1"/>
              </a:solidFill>
            </a:endParaRPr>
          </a:p>
        </p:txBody>
      </p:sp>
      <p:sp>
        <p:nvSpPr>
          <p:cNvPr id="4" name="Subtitle 3"/>
          <p:cNvSpPr>
            <a:spLocks noGrp="1"/>
          </p:cNvSpPr>
          <p:nvPr>
            <p:ph type="subTitle" idx="1"/>
          </p:nvPr>
        </p:nvSpPr>
        <p:spPr>
          <a:xfrm>
            <a:off x="1371600" y="1676400"/>
            <a:ext cx="6400800" cy="1752600"/>
          </a:xfrm>
        </p:spPr>
        <p:txBody>
          <a:bodyPr>
            <a:normAutofit fontScale="92500" lnSpcReduction="20000"/>
          </a:bodyPr>
          <a:lstStyle/>
          <a:p>
            <a:r>
              <a:rPr lang="en-US" sz="4000" dirty="0" smtClean="0">
                <a:solidFill>
                  <a:schemeClr val="bg1"/>
                </a:solidFill>
              </a:rPr>
              <a:t>Chapter 7</a:t>
            </a:r>
          </a:p>
          <a:p>
            <a:r>
              <a:rPr lang="en-US" sz="4000" dirty="0" smtClean="0">
                <a:solidFill>
                  <a:schemeClr val="bg1"/>
                </a:solidFill>
              </a:rPr>
              <a:t>Qualitative </a:t>
            </a:r>
            <a:r>
              <a:rPr lang="en-US" sz="4000" dirty="0">
                <a:solidFill>
                  <a:schemeClr val="bg1"/>
                </a:solidFill>
              </a:rPr>
              <a:t>Research </a:t>
            </a:r>
            <a:r>
              <a:rPr lang="en-US" sz="4000" dirty="0" smtClean="0">
                <a:solidFill>
                  <a:schemeClr val="bg1"/>
                </a:solidFill>
              </a:rPr>
              <a:t>Method</a:t>
            </a:r>
          </a:p>
          <a:p>
            <a:r>
              <a:rPr lang="en-US" sz="4000" dirty="0" smtClean="0">
                <a:solidFill>
                  <a:schemeClr val="bg1"/>
                </a:solidFill>
              </a:rPr>
              <a:t> </a:t>
            </a:r>
            <a:r>
              <a:rPr lang="en-US" sz="4000" dirty="0">
                <a:solidFill>
                  <a:schemeClr val="bg1"/>
                </a:solidFill>
              </a:rPr>
              <a:t>(4 Periods) </a:t>
            </a:r>
            <a:endParaRPr lang="en-US" sz="4000" dirty="0"/>
          </a:p>
        </p:txBody>
      </p:sp>
      <p:sp>
        <p:nvSpPr>
          <p:cNvPr id="6" name="Slide Number Placeholder 5"/>
          <p:cNvSpPr>
            <a:spLocks noGrp="1"/>
          </p:cNvSpPr>
          <p:nvPr>
            <p:ph type="sldNum" sz="quarter" idx="12"/>
          </p:nvPr>
        </p:nvSpPr>
        <p:spPr/>
        <p:txBody>
          <a:bodyPr/>
          <a:lstStyle/>
          <a:p>
            <a:fld id="{6F10683E-43CF-473E-9F0C-5CEC5721A1A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1"/>
          </p:nvPr>
        </p:nvSpPr>
        <p:spPr/>
        <p:txBody>
          <a:bodyPr>
            <a:normAutofit fontScale="92500" lnSpcReduction="20000"/>
          </a:bodyPr>
          <a:lstStyle/>
          <a:p>
            <a:r>
              <a:rPr lang="en-US" sz="4400" dirty="0" smtClean="0"/>
              <a:t>What is the strong side of the qualitative research from your perspective?</a:t>
            </a:r>
          </a:p>
          <a:p>
            <a:endParaRPr lang="en-US" dirty="0"/>
          </a:p>
        </p:txBody>
      </p:sp>
      <p:sp>
        <p:nvSpPr>
          <p:cNvPr id="5" name="Title 4"/>
          <p:cNvSpPr>
            <a:spLocks noGrp="1"/>
          </p:cNvSpPr>
          <p:nvPr>
            <p:ph type="title"/>
          </p:nvPr>
        </p:nvSpPr>
        <p:spPr/>
        <p:txBody>
          <a:bodyPr/>
          <a:lstStyle/>
          <a:p>
            <a:endParaRPr lang="en-US"/>
          </a:p>
        </p:txBody>
      </p:sp>
      <p:sp>
        <p:nvSpPr>
          <p:cNvPr id="2" name="Slide Number Placeholder 1"/>
          <p:cNvSpPr>
            <a:spLocks noGrp="1"/>
          </p:cNvSpPr>
          <p:nvPr>
            <p:ph type="sldNum" sz="quarter" idx="11"/>
          </p:nvPr>
        </p:nvSpPr>
        <p:spPr/>
        <p:txBody>
          <a:bodyPr>
            <a:normAutofit/>
          </a:bodyPr>
          <a:lstStyle/>
          <a:p>
            <a:fld id="{6F10683E-43CF-473E-9F0C-5CEC5721A1A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685800" y="381000"/>
            <a:ext cx="8458200" cy="1143000"/>
          </a:xfrm>
        </p:spPr>
        <p:txBody>
          <a:bodyPr>
            <a:normAutofit fontScale="90000"/>
          </a:bodyPr>
          <a:lstStyle/>
          <a:p>
            <a:r>
              <a:rPr lang="en-US" dirty="0"/>
              <a:t>Type of Qualitative Research methods</a:t>
            </a:r>
          </a:p>
        </p:txBody>
      </p:sp>
      <p:sp>
        <p:nvSpPr>
          <p:cNvPr id="150531" name="Rectangle 3"/>
          <p:cNvSpPr>
            <a:spLocks noChangeArrowheads="1"/>
          </p:cNvSpPr>
          <p:nvPr/>
        </p:nvSpPr>
        <p:spPr bwMode="auto">
          <a:xfrm>
            <a:off x="658905" y="3756212"/>
            <a:ext cx="8534400" cy="609600"/>
          </a:xfrm>
          <a:prstGeom prst="rect">
            <a:avLst/>
          </a:prstGeom>
          <a:noFill/>
          <a:ln w="9525">
            <a:noFill/>
            <a:miter lim="800000"/>
            <a:headEnd/>
            <a:tailEnd/>
          </a:ln>
          <a:effectLst/>
        </p:spPr>
        <p:txBody>
          <a:bodyPr lIns="92075" tIns="46038" rIns="92075" bIns="46038"/>
          <a:lstStyle/>
          <a:p>
            <a:pPr marL="342900" indent="-342900" algn="l">
              <a:spcBef>
                <a:spcPct val="20000"/>
              </a:spcBef>
              <a:buClr>
                <a:schemeClr val="accent2"/>
              </a:buClr>
              <a:buSzPct val="80000"/>
              <a:buFont typeface="Wingdings" pitchFamily="2" charset="2"/>
              <a:buChar char="l"/>
            </a:pPr>
            <a:r>
              <a:rPr lang="en-US" sz="3200" b="1" i="0" dirty="0">
                <a:latin typeface="Arial" charset="0"/>
              </a:rPr>
              <a:t>historical research</a:t>
            </a:r>
          </a:p>
        </p:txBody>
      </p:sp>
      <p:sp>
        <p:nvSpPr>
          <p:cNvPr id="150535" name="Rectangle 7"/>
          <p:cNvSpPr>
            <a:spLocks noChangeArrowheads="1"/>
          </p:cNvSpPr>
          <p:nvPr/>
        </p:nvSpPr>
        <p:spPr bwMode="auto">
          <a:xfrm>
            <a:off x="609600" y="2057400"/>
            <a:ext cx="7772400" cy="533400"/>
          </a:xfrm>
          <a:prstGeom prst="rect">
            <a:avLst/>
          </a:prstGeom>
          <a:noFill/>
          <a:ln w="9525">
            <a:noFill/>
            <a:miter lim="800000"/>
            <a:headEnd/>
            <a:tailEnd/>
          </a:ln>
          <a:effectLst/>
        </p:spPr>
        <p:txBody>
          <a:bodyPr lIns="92075" tIns="46038" rIns="92075" bIns="46038"/>
          <a:lstStyle/>
          <a:p>
            <a:pPr marL="342900" indent="-342900" algn="l">
              <a:spcBef>
                <a:spcPct val="20000"/>
              </a:spcBef>
              <a:buClr>
                <a:schemeClr val="accent2"/>
              </a:buClr>
              <a:buSzPct val="80000"/>
              <a:buFont typeface="Wingdings" pitchFamily="2" charset="2"/>
              <a:buChar char="l"/>
            </a:pPr>
            <a:r>
              <a:rPr lang="en-US" sz="3200" b="1" i="0" dirty="0">
                <a:latin typeface="Arial" charset="0"/>
              </a:rPr>
              <a:t>case study</a:t>
            </a:r>
          </a:p>
        </p:txBody>
      </p:sp>
      <p:sp>
        <p:nvSpPr>
          <p:cNvPr id="150538" name="Rectangle 10"/>
          <p:cNvSpPr>
            <a:spLocks noChangeArrowheads="1"/>
          </p:cNvSpPr>
          <p:nvPr/>
        </p:nvSpPr>
        <p:spPr bwMode="auto">
          <a:xfrm>
            <a:off x="609600" y="3072581"/>
            <a:ext cx="7772400" cy="533400"/>
          </a:xfrm>
          <a:prstGeom prst="rect">
            <a:avLst/>
          </a:prstGeom>
          <a:noFill/>
          <a:ln w="9525">
            <a:noFill/>
            <a:miter lim="800000"/>
            <a:headEnd/>
            <a:tailEnd/>
          </a:ln>
          <a:effectLst/>
        </p:spPr>
        <p:txBody>
          <a:bodyPr lIns="92075" tIns="46038" rIns="92075" bIns="46038"/>
          <a:lstStyle/>
          <a:p>
            <a:pPr marL="342900" indent="-342900" algn="l">
              <a:spcBef>
                <a:spcPct val="20000"/>
              </a:spcBef>
              <a:buClr>
                <a:schemeClr val="accent2"/>
              </a:buClr>
              <a:buSzPct val="80000"/>
              <a:buFont typeface="Wingdings" pitchFamily="2" charset="2"/>
              <a:buChar char="l"/>
            </a:pPr>
            <a:r>
              <a:rPr lang="en-US" sz="3200" b="1" i="0" dirty="0">
                <a:latin typeface="Arial" charset="0"/>
              </a:rPr>
              <a:t>grounded theory</a:t>
            </a:r>
          </a:p>
        </p:txBody>
      </p:sp>
      <p:sp>
        <p:nvSpPr>
          <p:cNvPr id="150541" name="Rectangle 13"/>
          <p:cNvSpPr>
            <a:spLocks noChangeArrowheads="1"/>
          </p:cNvSpPr>
          <p:nvPr/>
        </p:nvSpPr>
        <p:spPr bwMode="auto">
          <a:xfrm>
            <a:off x="627529" y="2590800"/>
            <a:ext cx="7772400" cy="533400"/>
          </a:xfrm>
          <a:prstGeom prst="rect">
            <a:avLst/>
          </a:prstGeom>
          <a:noFill/>
          <a:ln w="9525">
            <a:noFill/>
            <a:miter lim="800000"/>
            <a:headEnd/>
            <a:tailEnd/>
          </a:ln>
          <a:effectLst/>
        </p:spPr>
        <p:txBody>
          <a:bodyPr lIns="92075" tIns="46038" rIns="92075" bIns="46038"/>
          <a:lstStyle/>
          <a:p>
            <a:pPr marL="342900" indent="-342900" algn="l">
              <a:spcBef>
                <a:spcPct val="20000"/>
              </a:spcBef>
              <a:buClr>
                <a:schemeClr val="accent2"/>
              </a:buClr>
              <a:buSzPct val="80000"/>
              <a:buFont typeface="Wingdings" pitchFamily="2" charset="2"/>
              <a:buChar char="l"/>
            </a:pPr>
            <a:r>
              <a:rPr lang="en-US" sz="3200" b="1" i="0" dirty="0">
                <a:latin typeface="Arial" charset="0"/>
              </a:rPr>
              <a:t>action research</a:t>
            </a:r>
          </a:p>
        </p:txBody>
      </p:sp>
      <p:sp>
        <p:nvSpPr>
          <p:cNvPr id="12" name="Slide Number Placeholder 11"/>
          <p:cNvSpPr>
            <a:spLocks noGrp="1"/>
          </p:cNvSpPr>
          <p:nvPr>
            <p:ph type="sldNum" sz="quarter" idx="12"/>
          </p:nvPr>
        </p:nvSpPr>
        <p:spPr/>
        <p:txBody>
          <a:bodyPr>
            <a:normAutofit fontScale="85000" lnSpcReduction="20000"/>
          </a:bodyPr>
          <a:lstStyle/>
          <a:p>
            <a:fld id="{6F10683E-43CF-473E-9F0C-5CEC5721A1A1}" type="slidenum">
              <a:rPr lang="en-US" smtClean="0"/>
              <a:pPr/>
              <a:t>11</a:t>
            </a:fld>
            <a:endParaRPr lang="en-US"/>
          </a:p>
        </p:txBody>
      </p:sp>
      <p:sp>
        <p:nvSpPr>
          <p:cNvPr id="13" name="Rectangle 3"/>
          <p:cNvSpPr>
            <a:spLocks noChangeArrowheads="1"/>
          </p:cNvSpPr>
          <p:nvPr/>
        </p:nvSpPr>
        <p:spPr bwMode="auto">
          <a:xfrm>
            <a:off x="658905" y="4365812"/>
            <a:ext cx="8534400" cy="609600"/>
          </a:xfrm>
          <a:prstGeom prst="rect">
            <a:avLst/>
          </a:prstGeom>
          <a:noFill/>
          <a:ln w="9525">
            <a:noFill/>
            <a:miter lim="800000"/>
            <a:headEnd/>
            <a:tailEnd/>
          </a:ln>
          <a:effectLst/>
        </p:spPr>
        <p:txBody>
          <a:bodyPr lIns="92075" tIns="46038" rIns="92075" bIns="46038"/>
          <a:lstStyle/>
          <a:p>
            <a:pPr marL="342900" indent="-342900" algn="l">
              <a:spcBef>
                <a:spcPct val="20000"/>
              </a:spcBef>
              <a:buClr>
                <a:schemeClr val="accent2"/>
              </a:buClr>
              <a:buSzPct val="80000"/>
              <a:buFont typeface="Wingdings" pitchFamily="2" charset="2"/>
              <a:buChar char="l"/>
            </a:pPr>
            <a:r>
              <a:rPr lang="en-US" sz="3200" b="1" i="0" dirty="0" err="1" smtClean="0">
                <a:latin typeface="Arial" charset="0"/>
              </a:rPr>
              <a:t>etc</a:t>
            </a:r>
            <a:r>
              <a:rPr lang="en-US" sz="3200" b="1" i="0" dirty="0" smtClean="0">
                <a:latin typeface="Arial" charset="0"/>
              </a:rPr>
              <a:t> </a:t>
            </a:r>
            <a:endParaRPr lang="en-US" sz="3200" b="1" i="0" dirty="0">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 research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12</a:t>
            </a:fld>
            <a:endParaRPr lang="en-US"/>
          </a:p>
        </p:txBody>
      </p:sp>
      <p:sp>
        <p:nvSpPr>
          <p:cNvPr id="4" name="Content Placeholder 3"/>
          <p:cNvSpPr>
            <a:spLocks noGrp="1"/>
          </p:cNvSpPr>
          <p:nvPr>
            <p:ph sz="quarter" idx="1"/>
          </p:nvPr>
        </p:nvSpPr>
        <p:spPr/>
        <p:txBody>
          <a:bodyPr>
            <a:normAutofit fontScale="92500" lnSpcReduction="20000"/>
          </a:bodyPr>
          <a:lstStyle/>
          <a:p>
            <a:pPr>
              <a:lnSpc>
                <a:spcPct val="110000"/>
              </a:lnSpc>
              <a:spcBef>
                <a:spcPts val="600"/>
              </a:spcBef>
            </a:pPr>
            <a:r>
              <a:rPr lang="en-US" dirty="0"/>
              <a:t>Investigates a contemporary phenomenon within its real-life context, especially when</a:t>
            </a:r>
          </a:p>
          <a:p>
            <a:pPr>
              <a:lnSpc>
                <a:spcPct val="110000"/>
              </a:lnSpc>
              <a:spcBef>
                <a:spcPts val="600"/>
              </a:spcBef>
            </a:pPr>
            <a:r>
              <a:rPr lang="en-US" dirty="0"/>
              <a:t>The boundaries between phenomenon and context are not clearly evident.</a:t>
            </a:r>
          </a:p>
          <a:p>
            <a:pPr>
              <a:lnSpc>
                <a:spcPct val="110000"/>
              </a:lnSpc>
              <a:spcBef>
                <a:spcPts val="600"/>
              </a:spcBef>
            </a:pPr>
            <a:r>
              <a:rPr lang="en-US" dirty="0" smtClean="0">
                <a:cs typeface="Times New Roman" pitchFamily="18" charset="0"/>
              </a:rPr>
              <a:t>Case </a:t>
            </a:r>
            <a:r>
              <a:rPr lang="en-US" dirty="0">
                <a:cs typeface="Times New Roman" pitchFamily="18" charset="0"/>
              </a:rPr>
              <a:t>studies focus on understanding the dynamics present within a single setting (</a:t>
            </a:r>
            <a:r>
              <a:rPr lang="en-US" dirty="0" err="1">
                <a:cs typeface="Times New Roman" pitchFamily="18" charset="0"/>
              </a:rPr>
              <a:t>Eisenhardt</a:t>
            </a:r>
            <a:r>
              <a:rPr lang="en-US" dirty="0">
                <a:cs typeface="Times New Roman" pitchFamily="18" charset="0"/>
              </a:rPr>
              <a:t>, 1989</a:t>
            </a:r>
            <a:r>
              <a:rPr lang="en-US" dirty="0" smtClean="0">
                <a:cs typeface="Times New Roman" pitchFamily="18" charset="0"/>
              </a:rPr>
              <a:t>).</a:t>
            </a:r>
          </a:p>
          <a:p>
            <a:pPr>
              <a:lnSpc>
                <a:spcPct val="110000"/>
              </a:lnSpc>
              <a:spcBef>
                <a:spcPts val="600"/>
              </a:spcBef>
            </a:pPr>
            <a:r>
              <a:rPr lang="en-US" dirty="0" smtClean="0"/>
              <a:t>Conducted on single or multiple cases</a:t>
            </a:r>
          </a:p>
          <a:p>
            <a:pPr>
              <a:lnSpc>
                <a:spcPct val="110000"/>
              </a:lnSpc>
              <a:spcBef>
                <a:spcPts val="600"/>
              </a:spcBef>
            </a:pPr>
            <a:r>
              <a:rPr lang="en-US" dirty="0" smtClean="0"/>
              <a:t>Intended </a:t>
            </a:r>
            <a:r>
              <a:rPr lang="en-US" dirty="0"/>
              <a:t>to answer </a:t>
            </a:r>
            <a:r>
              <a:rPr lang="en-US" dirty="0">
                <a:solidFill>
                  <a:srgbClr val="FF0000"/>
                </a:solidFill>
              </a:rPr>
              <a:t>how and why </a:t>
            </a:r>
            <a:r>
              <a:rPr lang="en-US" dirty="0"/>
              <a:t>research questions </a:t>
            </a:r>
          </a:p>
          <a:p>
            <a:pPr>
              <a:lnSpc>
                <a:spcPct val="110000"/>
              </a:lnSpc>
              <a:spcBef>
                <a:spcPts val="600"/>
              </a:spcBef>
            </a:pPr>
            <a:r>
              <a:rPr lang="en-US" dirty="0"/>
              <a:t>Use multiple methods of data collection </a:t>
            </a:r>
          </a:p>
          <a:p>
            <a:pPr>
              <a:lnSpc>
                <a:spcPct val="110000"/>
              </a:lnSpc>
              <a:spcBef>
                <a:spcPts val="600"/>
              </a:spcBef>
            </a:pPr>
            <a:r>
              <a:rPr lang="en-US" dirty="0"/>
              <a:t>Generate </a:t>
            </a:r>
            <a:r>
              <a:rPr lang="en-US" dirty="0">
                <a:solidFill>
                  <a:srgbClr val="FF0000"/>
                </a:solidFill>
              </a:rPr>
              <a:t>thick descriptions </a:t>
            </a:r>
            <a:r>
              <a:rPr lang="en-US" dirty="0"/>
              <a:t>about the case</a:t>
            </a:r>
          </a:p>
          <a:p>
            <a:pPr>
              <a:lnSpc>
                <a:spcPct val="90000"/>
              </a:lnSpc>
            </a:pPr>
            <a:endParaRPr lang="en-US" dirty="0">
              <a:cs typeface="Times New Roman" pitchFamily="18" charset="0"/>
            </a:endParaRPr>
          </a:p>
          <a:p>
            <a:endParaRPr lang="en-GB" dirty="0"/>
          </a:p>
        </p:txBody>
      </p:sp>
    </p:spTree>
    <p:extLst>
      <p:ext uri="{BB962C8B-B14F-4D97-AF65-F5344CB8AC3E}">
        <p14:creationId xmlns:p14="http://schemas.microsoft.com/office/powerpoint/2010/main" val="185203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Case studies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13</a:t>
            </a:fld>
            <a:endParaRPr lang="en-US"/>
          </a:p>
        </p:txBody>
      </p:sp>
      <p:sp>
        <p:nvSpPr>
          <p:cNvPr id="4" name="Content Placeholder 3"/>
          <p:cNvSpPr>
            <a:spLocks noGrp="1"/>
          </p:cNvSpPr>
          <p:nvPr>
            <p:ph sz="quarter" idx="1"/>
          </p:nvPr>
        </p:nvSpPr>
        <p:spPr/>
        <p:txBody>
          <a:bodyPr>
            <a:normAutofit fontScale="92500" lnSpcReduction="10000"/>
          </a:bodyPr>
          <a:lstStyle/>
          <a:p>
            <a:pPr marL="609600" indent="-609600"/>
            <a:r>
              <a:rPr lang="en-US" b="1" i="1" dirty="0">
                <a:solidFill>
                  <a:schemeClr val="tx2"/>
                </a:solidFill>
              </a:rPr>
              <a:t>Descriptive:</a:t>
            </a:r>
            <a:r>
              <a:rPr lang="en-US" dirty="0"/>
              <a:t> </a:t>
            </a:r>
            <a:r>
              <a:rPr lang="en-US" b="1" dirty="0" smtClean="0"/>
              <a:t>Generates thick description about the case being studied. For example it is used to describe a new information system implementation and </a:t>
            </a:r>
            <a:r>
              <a:rPr lang="en-US" b="1" dirty="0"/>
              <a:t>the context in which it occurred. </a:t>
            </a:r>
          </a:p>
          <a:p>
            <a:pPr marL="609600" indent="-609600"/>
            <a:endParaRPr lang="en-US" sz="1200" b="1" dirty="0"/>
          </a:p>
          <a:p>
            <a:pPr marL="609600" indent="-609600"/>
            <a:r>
              <a:rPr lang="en-US" b="1" i="1" dirty="0" smtClean="0">
                <a:solidFill>
                  <a:schemeClr val="tx2"/>
                </a:solidFill>
              </a:rPr>
              <a:t>Exploratory: </a:t>
            </a:r>
            <a:r>
              <a:rPr lang="en-US" b="1" i="1" dirty="0" smtClean="0"/>
              <a:t>explores new insights about less known phenomenon. Mainly used to develop theory or hypothesis </a:t>
            </a:r>
          </a:p>
          <a:p>
            <a:pPr marL="609600" indent="-609600"/>
            <a:r>
              <a:rPr lang="en-US" b="1" i="1" dirty="0" smtClean="0">
                <a:solidFill>
                  <a:schemeClr val="tx2"/>
                </a:solidFill>
              </a:rPr>
              <a:t>Explanatory</a:t>
            </a:r>
            <a:r>
              <a:rPr lang="en-US" b="1" i="1" dirty="0">
                <a:solidFill>
                  <a:schemeClr val="tx2"/>
                </a:solidFill>
              </a:rPr>
              <a:t>:</a:t>
            </a:r>
            <a:r>
              <a:rPr lang="en-US" dirty="0"/>
              <a:t>  </a:t>
            </a:r>
            <a:r>
              <a:rPr lang="en-US" b="1" dirty="0"/>
              <a:t>explain causal links in interventions; link </a:t>
            </a:r>
            <a:r>
              <a:rPr lang="en-US" b="1" dirty="0" smtClean="0"/>
              <a:t>software </a:t>
            </a:r>
            <a:r>
              <a:rPr lang="en-US" b="1" dirty="0"/>
              <a:t>implementation with </a:t>
            </a:r>
            <a:r>
              <a:rPr lang="en-US" b="1" dirty="0" smtClean="0"/>
              <a:t>software </a:t>
            </a:r>
            <a:r>
              <a:rPr lang="en-US" b="1" dirty="0"/>
              <a:t>effects.</a:t>
            </a:r>
          </a:p>
          <a:p>
            <a:pPr marL="609600" indent="-609600"/>
            <a:endParaRPr lang="en-US" sz="1200" dirty="0"/>
          </a:p>
        </p:txBody>
      </p:sp>
    </p:spTree>
    <p:extLst>
      <p:ext uri="{BB962C8B-B14F-4D97-AF65-F5344CB8AC3E}">
        <p14:creationId xmlns:p14="http://schemas.microsoft.com/office/powerpoint/2010/main" val="224168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Action Research </a:t>
            </a:r>
            <a:endParaRPr lang="en-GB" dirty="0"/>
          </a:p>
        </p:txBody>
      </p:sp>
      <p:sp>
        <p:nvSpPr>
          <p:cNvPr id="4" name="Slide Number Placeholder 3"/>
          <p:cNvSpPr>
            <a:spLocks noGrp="1"/>
          </p:cNvSpPr>
          <p:nvPr>
            <p:ph type="sldNum" sz="quarter" idx="12"/>
          </p:nvPr>
        </p:nvSpPr>
        <p:spPr/>
        <p:txBody>
          <a:bodyPr>
            <a:normAutofit fontScale="85000" lnSpcReduction="20000"/>
          </a:bodyPr>
          <a:lstStyle/>
          <a:p>
            <a:fld id="{6F10683E-43CF-473E-9F0C-5CEC5721A1A1}" type="slidenum">
              <a:rPr lang="en-US" smtClean="0"/>
              <a:pPr/>
              <a:t>14</a:t>
            </a:fld>
            <a:endParaRPr lang="en-US"/>
          </a:p>
        </p:txBody>
      </p:sp>
      <p:sp>
        <p:nvSpPr>
          <p:cNvPr id="3" name="Content Placeholder 2"/>
          <p:cNvSpPr>
            <a:spLocks noGrp="1"/>
          </p:cNvSpPr>
          <p:nvPr>
            <p:ph sz="quarter" idx="1"/>
          </p:nvPr>
        </p:nvSpPr>
        <p:spPr>
          <a:xfrm>
            <a:off x="685800" y="1752600"/>
            <a:ext cx="8153400" cy="4495800"/>
          </a:xfrm>
        </p:spPr>
        <p:txBody>
          <a:bodyPr>
            <a:normAutofit fontScale="85000" lnSpcReduction="10000"/>
          </a:bodyPr>
          <a:lstStyle/>
          <a:p>
            <a:pPr>
              <a:lnSpc>
                <a:spcPct val="120000"/>
              </a:lnSpc>
              <a:spcBef>
                <a:spcPts val="600"/>
              </a:spcBef>
            </a:pPr>
            <a:r>
              <a:rPr lang="en-GB" sz="2800" dirty="0" smtClean="0">
                <a:latin typeface="Times New Roman" pitchFamily="18" charset="0"/>
                <a:cs typeface="Times New Roman" pitchFamily="18" charset="0"/>
              </a:rPr>
              <a:t>Commonly used in IS research </a:t>
            </a:r>
          </a:p>
          <a:p>
            <a:pPr>
              <a:lnSpc>
                <a:spcPct val="120000"/>
              </a:lnSpc>
              <a:spcBef>
                <a:spcPts val="600"/>
              </a:spcBef>
            </a:pPr>
            <a:r>
              <a:rPr lang="en-US" sz="2800" dirty="0" smtClean="0">
                <a:latin typeface="Times New Roman" pitchFamily="18" charset="0"/>
                <a:cs typeface="Times New Roman" pitchFamily="18" charset="0"/>
              </a:rPr>
              <a:t>teacher-initiated</a:t>
            </a:r>
            <a:r>
              <a:rPr lang="en-US" sz="2800" dirty="0">
                <a:latin typeface="Times New Roman" pitchFamily="18" charset="0"/>
                <a:cs typeface="Times New Roman" pitchFamily="18" charset="0"/>
              </a:rPr>
              <a:t>, school-based research used to improve the practitioner’s practice by doing or changing </a:t>
            </a:r>
            <a:r>
              <a:rPr lang="en-US" sz="2800" dirty="0" smtClean="0">
                <a:latin typeface="Times New Roman" pitchFamily="18" charset="0"/>
                <a:cs typeface="Times New Roman" pitchFamily="18" charset="0"/>
              </a:rPr>
              <a:t>something</a:t>
            </a:r>
          </a:p>
          <a:p>
            <a:pPr>
              <a:lnSpc>
                <a:spcPct val="120000"/>
              </a:lnSpc>
              <a:spcBef>
                <a:spcPts val="600"/>
              </a:spcBef>
            </a:pPr>
            <a:r>
              <a:rPr lang="en-US" sz="2800" dirty="0" smtClean="0">
                <a:latin typeface="Times New Roman" pitchFamily="18" charset="0"/>
                <a:cs typeface="Times New Roman" pitchFamily="18" charset="0"/>
              </a:rPr>
              <a:t>Main Phases to do action research </a:t>
            </a:r>
            <a:endParaRPr lang="en-US" sz="2800" dirty="0">
              <a:latin typeface="Times New Roman" pitchFamily="18" charset="0"/>
              <a:cs typeface="Times New Roman" pitchFamily="18" charset="0"/>
            </a:endParaRPr>
          </a:p>
          <a:p>
            <a:pPr marL="834390" lvl="1" indent="-514350">
              <a:lnSpc>
                <a:spcPct val="120000"/>
              </a:lnSpc>
              <a:spcBef>
                <a:spcPts val="600"/>
              </a:spcBef>
              <a:buSzPct val="80000"/>
              <a:buFont typeface="+mj-lt"/>
              <a:buAutoNum type="arabicPeriod"/>
            </a:pPr>
            <a:r>
              <a:rPr lang="en-US" sz="2800" dirty="0">
                <a:latin typeface="Times New Roman" pitchFamily="18" charset="0"/>
                <a:cs typeface="Times New Roman" pitchFamily="18" charset="0"/>
              </a:rPr>
              <a:t>Identify problem</a:t>
            </a:r>
            <a:r>
              <a:rPr lang="en-US" sz="2800" dirty="0" smtClean="0">
                <a:latin typeface="Times New Roman" pitchFamily="18" charset="0"/>
                <a:cs typeface="Times New Roman" pitchFamily="18" charset="0"/>
              </a:rPr>
              <a:t>,</a:t>
            </a:r>
          </a:p>
          <a:p>
            <a:pPr marL="834390" lvl="1" indent="-514350">
              <a:lnSpc>
                <a:spcPct val="120000"/>
              </a:lnSpc>
              <a:spcBef>
                <a:spcPts val="600"/>
              </a:spcBef>
              <a:buSzPct val="80000"/>
              <a:buFont typeface="+mj-lt"/>
              <a:buAutoNum type="arabicPeriod"/>
            </a:pPr>
            <a:r>
              <a:rPr lang="en-US" sz="2800" dirty="0" smtClean="0">
                <a:latin typeface="Times New Roman" pitchFamily="18" charset="0"/>
                <a:cs typeface="Times New Roman" pitchFamily="18" charset="0"/>
              </a:rPr>
              <a:t>propose </a:t>
            </a:r>
            <a:r>
              <a:rPr lang="en-US" sz="2800" dirty="0">
                <a:latin typeface="Times New Roman" pitchFamily="18" charset="0"/>
                <a:cs typeface="Times New Roman" pitchFamily="18" charset="0"/>
              </a:rPr>
              <a:t>solution, </a:t>
            </a:r>
            <a:endParaRPr lang="en-US" sz="2800" dirty="0" smtClean="0">
              <a:latin typeface="Times New Roman" pitchFamily="18" charset="0"/>
              <a:cs typeface="Times New Roman" pitchFamily="18" charset="0"/>
            </a:endParaRPr>
          </a:p>
          <a:p>
            <a:pPr marL="834390" lvl="1" indent="-514350">
              <a:lnSpc>
                <a:spcPct val="120000"/>
              </a:lnSpc>
              <a:spcBef>
                <a:spcPts val="600"/>
              </a:spcBef>
              <a:buSzPct val="80000"/>
              <a:buFont typeface="+mj-lt"/>
              <a:buAutoNum type="arabicPeriod"/>
            </a:pPr>
            <a:r>
              <a:rPr lang="en-US" sz="2800" dirty="0" smtClean="0">
                <a:latin typeface="Times New Roman" pitchFamily="18" charset="0"/>
                <a:cs typeface="Times New Roman" pitchFamily="18" charset="0"/>
              </a:rPr>
              <a:t>implement </a:t>
            </a:r>
            <a:r>
              <a:rPr lang="en-US" sz="2800" dirty="0">
                <a:latin typeface="Times New Roman" pitchFamily="18" charset="0"/>
                <a:cs typeface="Times New Roman" pitchFamily="18" charset="0"/>
              </a:rPr>
              <a:t>solution and </a:t>
            </a:r>
            <a:endParaRPr lang="en-US" sz="2800" dirty="0" smtClean="0">
              <a:latin typeface="Times New Roman" pitchFamily="18" charset="0"/>
              <a:cs typeface="Times New Roman" pitchFamily="18" charset="0"/>
            </a:endParaRPr>
          </a:p>
          <a:p>
            <a:pPr marL="834390" lvl="1" indent="-514350">
              <a:lnSpc>
                <a:spcPct val="120000"/>
              </a:lnSpc>
              <a:spcBef>
                <a:spcPts val="600"/>
              </a:spcBef>
              <a:buSzPct val="80000"/>
              <a:buFont typeface="+mj-lt"/>
              <a:buAutoNum type="arabicPeriod"/>
            </a:pPr>
            <a:r>
              <a:rPr lang="en-US" sz="2800" dirty="0" smtClean="0">
                <a:latin typeface="Times New Roman" pitchFamily="18" charset="0"/>
                <a:cs typeface="Times New Roman" pitchFamily="18" charset="0"/>
              </a:rPr>
              <a:t>collect </a:t>
            </a:r>
            <a:r>
              <a:rPr lang="en-US" sz="2800" dirty="0">
                <a:latin typeface="Times New Roman" pitchFamily="18" charset="0"/>
                <a:cs typeface="Times New Roman" pitchFamily="18" charset="0"/>
              </a:rPr>
              <a:t>data about your solution (how it is effective</a:t>
            </a:r>
            <a:r>
              <a:rPr lang="en-US" sz="2800" dirty="0" smtClean="0">
                <a:latin typeface="Times New Roman" pitchFamily="18" charset="0"/>
                <a:cs typeface="Times New Roman" pitchFamily="18" charset="0"/>
              </a:rPr>
              <a:t>)</a:t>
            </a:r>
          </a:p>
          <a:p>
            <a:pPr marL="834390" lvl="1" indent="-514350">
              <a:lnSpc>
                <a:spcPct val="120000"/>
              </a:lnSpc>
              <a:spcBef>
                <a:spcPts val="600"/>
              </a:spcBef>
              <a:buSzPct val="80000"/>
              <a:buFont typeface="+mj-lt"/>
              <a:buAutoNum type="arabicPeriod"/>
            </a:pPr>
            <a:r>
              <a:rPr lang="en-US" sz="2800" dirty="0" smtClean="0">
                <a:latin typeface="Times New Roman" pitchFamily="18" charset="0"/>
                <a:cs typeface="Times New Roman" pitchFamily="18" charset="0"/>
              </a:rPr>
              <a:t>Revise if problem is not solved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ent Arrow 13"/>
          <p:cNvSpPr/>
          <p:nvPr/>
        </p:nvSpPr>
        <p:spPr>
          <a:xfrm rot="21403217">
            <a:off x="1848771" y="2534961"/>
            <a:ext cx="454628" cy="2500235"/>
          </a:xfrm>
          <a:prstGeom prst="bentArrow">
            <a:avLst>
              <a:gd name="adj1" fmla="val 54404"/>
              <a:gd name="adj2" fmla="val 50000"/>
              <a:gd name="adj3" fmla="val 25000"/>
              <a:gd name="adj4" fmla="val 7232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3" name="Down Arrow 12"/>
          <p:cNvSpPr/>
          <p:nvPr/>
        </p:nvSpPr>
        <p:spPr>
          <a:xfrm>
            <a:off x="3636818" y="1153390"/>
            <a:ext cx="762000" cy="471401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rgbClr val="C00000"/>
              </a:solidFill>
            </a:endParaRPr>
          </a:p>
        </p:txBody>
      </p:sp>
      <p:sp>
        <p:nvSpPr>
          <p:cNvPr id="5" name="Rectangle 4"/>
          <p:cNvSpPr/>
          <p:nvPr/>
        </p:nvSpPr>
        <p:spPr>
          <a:xfrm>
            <a:off x="2493818" y="619991"/>
            <a:ext cx="3429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Define problem</a:t>
            </a:r>
          </a:p>
        </p:txBody>
      </p:sp>
      <p:sp>
        <p:nvSpPr>
          <p:cNvPr id="6" name="Rectangle 5"/>
          <p:cNvSpPr/>
          <p:nvPr/>
        </p:nvSpPr>
        <p:spPr>
          <a:xfrm>
            <a:off x="2417618" y="1458191"/>
            <a:ext cx="34290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rPr>
              <a:t>Review of literature </a:t>
            </a:r>
          </a:p>
        </p:txBody>
      </p:sp>
      <p:sp>
        <p:nvSpPr>
          <p:cNvPr id="7" name="Rectangle 6"/>
          <p:cNvSpPr/>
          <p:nvPr/>
        </p:nvSpPr>
        <p:spPr>
          <a:xfrm>
            <a:off x="2369127" y="4010891"/>
            <a:ext cx="3429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Data Collection</a:t>
            </a:r>
            <a:endParaRPr lang="en-US" sz="2400" dirty="0"/>
          </a:p>
        </p:txBody>
      </p:sp>
      <p:sp>
        <p:nvSpPr>
          <p:cNvPr id="8" name="Rectangle 7"/>
          <p:cNvSpPr/>
          <p:nvPr/>
        </p:nvSpPr>
        <p:spPr>
          <a:xfrm>
            <a:off x="2369127" y="4810991"/>
            <a:ext cx="3429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 Analysis </a:t>
            </a:r>
          </a:p>
        </p:txBody>
      </p:sp>
      <p:sp>
        <p:nvSpPr>
          <p:cNvPr id="9" name="Rectangle 8"/>
          <p:cNvSpPr/>
          <p:nvPr/>
        </p:nvSpPr>
        <p:spPr>
          <a:xfrm>
            <a:off x="2393373" y="5867400"/>
            <a:ext cx="3429000"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Report writing </a:t>
            </a:r>
            <a:endParaRPr lang="en-US" sz="2400" dirty="0"/>
          </a:p>
        </p:txBody>
      </p:sp>
      <p:sp>
        <p:nvSpPr>
          <p:cNvPr id="10" name="Rectangle 9"/>
          <p:cNvSpPr/>
          <p:nvPr/>
        </p:nvSpPr>
        <p:spPr>
          <a:xfrm>
            <a:off x="6580909" y="1229590"/>
            <a:ext cx="1752600" cy="1066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2000" dirty="0">
                <a:solidFill>
                  <a:schemeClr val="tx1">
                    <a:lumMod val="95000"/>
                    <a:lumOff val="5000"/>
                  </a:schemeClr>
                </a:solidFill>
              </a:rPr>
              <a:t>Conceptual framework/</a:t>
            </a:r>
          </a:p>
          <a:p>
            <a:pPr algn="ctr"/>
            <a:r>
              <a:rPr lang="en-US" sz="2000" dirty="0">
                <a:solidFill>
                  <a:schemeClr val="tx1">
                    <a:lumMod val="95000"/>
                    <a:lumOff val="5000"/>
                  </a:schemeClr>
                </a:solidFill>
              </a:rPr>
              <a:t>proposition </a:t>
            </a:r>
          </a:p>
          <a:p>
            <a:pPr algn="ctr"/>
            <a:r>
              <a:rPr lang="en-US" sz="2400" dirty="0"/>
              <a:t> </a:t>
            </a:r>
          </a:p>
        </p:txBody>
      </p:sp>
      <p:sp>
        <p:nvSpPr>
          <p:cNvPr id="12" name="Rectangle 11"/>
          <p:cNvSpPr/>
          <p:nvPr/>
        </p:nvSpPr>
        <p:spPr>
          <a:xfrm>
            <a:off x="6393873" y="5001491"/>
            <a:ext cx="19812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95000"/>
                    <a:lumOff val="5000"/>
                  </a:schemeClr>
                </a:solidFill>
              </a:rPr>
              <a:t>Build</a:t>
            </a:r>
            <a:r>
              <a:rPr lang="en-US" sz="2400" dirty="0">
                <a:solidFill>
                  <a:schemeClr val="tx1">
                    <a:lumMod val="95000"/>
                    <a:lumOff val="5000"/>
                  </a:schemeClr>
                </a:solidFill>
              </a:rPr>
              <a:t> </a:t>
            </a:r>
            <a:r>
              <a:rPr lang="en-US" sz="2000" dirty="0">
                <a:solidFill>
                  <a:schemeClr val="tx1">
                    <a:lumMod val="95000"/>
                    <a:lumOff val="5000"/>
                  </a:schemeClr>
                </a:solidFill>
              </a:rPr>
              <a:t>Theory </a:t>
            </a:r>
          </a:p>
          <a:p>
            <a:pPr algn="ctr"/>
            <a:r>
              <a:rPr lang="en-US" sz="2000" dirty="0">
                <a:solidFill>
                  <a:schemeClr val="tx1">
                    <a:lumMod val="95000"/>
                    <a:lumOff val="5000"/>
                  </a:schemeClr>
                </a:solidFill>
              </a:rPr>
              <a:t>Or Framework</a:t>
            </a:r>
          </a:p>
        </p:txBody>
      </p:sp>
      <p:sp>
        <p:nvSpPr>
          <p:cNvPr id="15" name="Right Arrow 14"/>
          <p:cNvSpPr/>
          <p:nvPr/>
        </p:nvSpPr>
        <p:spPr>
          <a:xfrm>
            <a:off x="5950527" y="1527463"/>
            <a:ext cx="5334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Right Arrow 15"/>
          <p:cNvSpPr/>
          <p:nvPr/>
        </p:nvSpPr>
        <p:spPr>
          <a:xfrm>
            <a:off x="5579918" y="5268191"/>
            <a:ext cx="533400"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Slide Number Placeholder 17"/>
          <p:cNvSpPr>
            <a:spLocks noGrp="1"/>
          </p:cNvSpPr>
          <p:nvPr>
            <p:ph type="sldNum" sz="quarter" idx="12"/>
          </p:nvPr>
        </p:nvSpPr>
        <p:spPr/>
        <p:txBody>
          <a:bodyPr>
            <a:normAutofit/>
          </a:bodyPr>
          <a:lstStyle/>
          <a:p>
            <a:fld id="{6F10683E-43CF-473E-9F0C-5CEC5721A1A1}" type="slidenum">
              <a:rPr lang="en-US" smtClean="0"/>
              <a:pPr/>
              <a:t>15</a:t>
            </a:fld>
            <a:endParaRPr lang="en-US"/>
          </a:p>
        </p:txBody>
      </p:sp>
      <p:sp>
        <p:nvSpPr>
          <p:cNvPr id="4" name="Title 3"/>
          <p:cNvSpPr>
            <a:spLocks noGrp="1"/>
          </p:cNvSpPr>
          <p:nvPr>
            <p:ph type="title" idx="4294967295"/>
          </p:nvPr>
        </p:nvSpPr>
        <p:spPr>
          <a:xfrm>
            <a:off x="199928" y="287626"/>
            <a:ext cx="1871675" cy="1239837"/>
          </a:xfrm>
        </p:spPr>
        <p:txBody>
          <a:bodyPr>
            <a:noAutofit/>
          </a:bodyPr>
          <a:lstStyle/>
          <a:p>
            <a:r>
              <a:rPr lang="en-GB" sz="3600" dirty="0" smtClean="0"/>
              <a:t>Generic Research Design </a:t>
            </a:r>
            <a:endParaRPr lang="en-GB" sz="3600" dirty="0"/>
          </a:p>
        </p:txBody>
      </p:sp>
      <p:sp>
        <p:nvSpPr>
          <p:cNvPr id="19" name="Rectangle 18"/>
          <p:cNvSpPr/>
          <p:nvPr/>
        </p:nvSpPr>
        <p:spPr>
          <a:xfrm>
            <a:off x="2341418" y="2296390"/>
            <a:ext cx="3429000" cy="762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Data collection Methods and instruments  </a:t>
            </a:r>
            <a:endParaRPr lang="en-US" sz="2400" dirty="0"/>
          </a:p>
        </p:txBody>
      </p:sp>
      <p:sp>
        <p:nvSpPr>
          <p:cNvPr id="17" name="Rectangle 16"/>
          <p:cNvSpPr/>
          <p:nvPr/>
        </p:nvSpPr>
        <p:spPr>
          <a:xfrm>
            <a:off x="2393373" y="3210791"/>
            <a:ext cx="3429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Sampling </a:t>
            </a:r>
            <a:endParaRPr lang="en-US" sz="2400" dirty="0"/>
          </a:p>
        </p:txBody>
      </p:sp>
    </p:spTree>
    <p:extLst>
      <p:ext uri="{BB962C8B-B14F-4D97-AF65-F5344CB8AC3E}">
        <p14:creationId xmlns:p14="http://schemas.microsoft.com/office/powerpoint/2010/main" val="1512399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t>Qualitative Data Collection methods</a:t>
            </a:r>
            <a:endParaRPr lang="en-US" dirty="0"/>
          </a:p>
        </p:txBody>
      </p:sp>
      <p:sp>
        <p:nvSpPr>
          <p:cNvPr id="10" name="Content Placeholder 9"/>
          <p:cNvSpPr>
            <a:spLocks noGrp="1"/>
          </p:cNvSpPr>
          <p:nvPr>
            <p:ph sz="quarter" idx="1"/>
          </p:nvPr>
        </p:nvSpPr>
        <p:spPr>
          <a:xfrm>
            <a:off x="838200" y="1676400"/>
            <a:ext cx="8077200" cy="4343400"/>
          </a:xfrm>
        </p:spPr>
        <p:txBody>
          <a:bodyPr>
            <a:normAutofit fontScale="70000" lnSpcReduction="20000"/>
          </a:bodyPr>
          <a:lstStyle/>
          <a:p>
            <a:pPr>
              <a:lnSpc>
                <a:spcPct val="120000"/>
              </a:lnSpc>
              <a:spcBef>
                <a:spcPts val="600"/>
              </a:spcBef>
              <a:spcAft>
                <a:spcPts val="600"/>
              </a:spcAft>
            </a:pPr>
            <a:r>
              <a:rPr lang="en-GB" dirty="0"/>
              <a:t>Qualitative data collection is referred to as fieldwork. </a:t>
            </a:r>
            <a:endParaRPr lang="en-GB" dirty="0" smtClean="0"/>
          </a:p>
          <a:p>
            <a:pPr>
              <a:lnSpc>
                <a:spcPct val="120000"/>
              </a:lnSpc>
              <a:spcBef>
                <a:spcPts val="600"/>
              </a:spcBef>
              <a:spcAft>
                <a:spcPts val="600"/>
              </a:spcAft>
            </a:pPr>
            <a:r>
              <a:rPr lang="en-GB" dirty="0" smtClean="0"/>
              <a:t>Fieldwork </a:t>
            </a:r>
            <a:r>
              <a:rPr lang="en-GB" dirty="0"/>
              <a:t>includes materials gathered, recorded, and compiled during the study. </a:t>
            </a:r>
            <a:endParaRPr lang="en-GB" dirty="0" smtClean="0"/>
          </a:p>
          <a:p>
            <a:pPr>
              <a:lnSpc>
                <a:spcPct val="120000"/>
              </a:lnSpc>
              <a:spcBef>
                <a:spcPts val="600"/>
              </a:spcBef>
              <a:spcAft>
                <a:spcPts val="600"/>
              </a:spcAft>
            </a:pPr>
            <a:r>
              <a:rPr lang="en-GB" dirty="0" smtClean="0"/>
              <a:t>Fieldwork </a:t>
            </a:r>
            <a:r>
              <a:rPr lang="en-GB" dirty="0"/>
              <a:t>requires the researcher to immerse himself in the setting over time. </a:t>
            </a:r>
            <a:endParaRPr lang="en-GB" dirty="0" smtClean="0"/>
          </a:p>
          <a:p>
            <a:pPr>
              <a:lnSpc>
                <a:spcPct val="120000"/>
              </a:lnSpc>
              <a:spcBef>
                <a:spcPts val="600"/>
              </a:spcBef>
              <a:spcAft>
                <a:spcPts val="600"/>
              </a:spcAft>
            </a:pPr>
            <a:r>
              <a:rPr lang="en-GB" dirty="0" smtClean="0"/>
              <a:t>The </a:t>
            </a:r>
            <a:r>
              <a:rPr lang="en-GB" dirty="0"/>
              <a:t>researcher collects as much data </a:t>
            </a:r>
            <a:r>
              <a:rPr lang="en-GB" dirty="0" smtClean="0"/>
              <a:t>she/he </a:t>
            </a:r>
            <a:r>
              <a:rPr lang="en-GB" dirty="0"/>
              <a:t>can as unobtrusively as possible</a:t>
            </a:r>
            <a:r>
              <a:rPr lang="en-GB" dirty="0" smtClean="0"/>
              <a:t>.</a:t>
            </a:r>
          </a:p>
          <a:p>
            <a:pPr>
              <a:lnSpc>
                <a:spcPct val="120000"/>
              </a:lnSpc>
              <a:spcBef>
                <a:spcPts val="600"/>
              </a:spcBef>
              <a:spcAft>
                <a:spcPts val="600"/>
              </a:spcAft>
            </a:pPr>
            <a:r>
              <a:rPr lang="en-GB" dirty="0" smtClean="0"/>
              <a:t>Qualitative </a:t>
            </a:r>
            <a:r>
              <a:rPr lang="en-GB" dirty="0"/>
              <a:t>data is narrative and visual</a:t>
            </a:r>
            <a:r>
              <a:rPr lang="en-GB" dirty="0" smtClean="0"/>
              <a:t>.</a:t>
            </a:r>
          </a:p>
          <a:p>
            <a:pPr>
              <a:lnSpc>
                <a:spcPct val="120000"/>
              </a:lnSpc>
              <a:spcBef>
                <a:spcPts val="600"/>
              </a:spcBef>
              <a:spcAft>
                <a:spcPts val="600"/>
              </a:spcAft>
            </a:pPr>
            <a:r>
              <a:rPr lang="en-GB" dirty="0" smtClean="0"/>
              <a:t>See this site for </a:t>
            </a:r>
            <a:r>
              <a:rPr lang="en-GB" dirty="0"/>
              <a:t>additional reference - </a:t>
            </a:r>
            <a:r>
              <a:rPr lang="en-GB" dirty="0">
                <a:hlinkClick r:id="rId2"/>
              </a:rPr>
              <a:t>https://</a:t>
            </a:r>
            <a:r>
              <a:rPr lang="en-GB" dirty="0" smtClean="0">
                <a:hlinkClick r:id="rId2"/>
              </a:rPr>
              <a:t>www.slideserve.com/gali/chapter-14-qualitative-data-collection</a:t>
            </a:r>
            <a:endParaRPr lang="en-GB" dirty="0" smtClean="0"/>
          </a:p>
          <a:p>
            <a:pPr>
              <a:lnSpc>
                <a:spcPct val="120000"/>
              </a:lnSpc>
              <a:spcBef>
                <a:spcPts val="600"/>
              </a:spcBef>
              <a:spcAft>
                <a:spcPts val="600"/>
              </a:spcAft>
            </a:pPr>
            <a:endParaRPr lang="en-US" dirty="0"/>
          </a:p>
          <a:p>
            <a:pPr>
              <a:lnSpc>
                <a:spcPct val="150000"/>
              </a:lnSpc>
              <a:spcBef>
                <a:spcPts val="600"/>
              </a:spcBef>
              <a:spcAft>
                <a:spcPts val="600"/>
              </a:spcAft>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F10683E-43CF-473E-9F0C-5CEC5721A1A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381000"/>
            <a:ext cx="7772400" cy="1143000"/>
          </a:xfrm>
        </p:spPr>
        <p:txBody>
          <a:bodyPr>
            <a:normAutofit/>
          </a:bodyPr>
          <a:lstStyle/>
          <a:p>
            <a:r>
              <a:rPr lang="en-US" sz="4000" dirty="0"/>
              <a:t>3. </a:t>
            </a:r>
            <a:r>
              <a:rPr lang="en-US" sz="4000" dirty="0" smtClean="0"/>
              <a:t>Data collection...</a:t>
            </a:r>
            <a:endParaRPr lang="en-US" sz="4000" dirty="0"/>
          </a:p>
        </p:txBody>
      </p:sp>
      <p:sp>
        <p:nvSpPr>
          <p:cNvPr id="245764" name="Text Box 4"/>
          <p:cNvSpPr txBox="1">
            <a:spLocks noChangeArrowheads="1"/>
          </p:cNvSpPr>
          <p:nvPr/>
        </p:nvSpPr>
        <p:spPr bwMode="auto">
          <a:xfrm>
            <a:off x="609600" y="1828800"/>
            <a:ext cx="8153400" cy="5262979"/>
          </a:xfrm>
          <a:prstGeom prst="rect">
            <a:avLst/>
          </a:prstGeom>
          <a:noFill/>
          <a:ln w="12700" cap="sq">
            <a:noFill/>
            <a:miter lim="800000"/>
            <a:headEnd type="none" w="sm" len="sm"/>
            <a:tailEnd type="none" w="sm" len="sm"/>
          </a:ln>
          <a:effectLst/>
        </p:spPr>
        <p:txBody>
          <a:bodyPr wrap="square">
            <a:spAutoFit/>
          </a:bodyPr>
          <a:lstStyle/>
          <a:p>
            <a:pPr marL="342900" indent="-342900" algn="l">
              <a:spcBef>
                <a:spcPct val="50000"/>
              </a:spcBef>
              <a:buFont typeface="Monotype Sorts" pitchFamily="2" charset="2"/>
              <a:buChar char="l"/>
            </a:pPr>
            <a:r>
              <a:rPr lang="en-US" sz="3200" b="1" i="0" dirty="0">
                <a:latin typeface="Arial" charset="0"/>
                <a:sym typeface="Monotype Sorts" pitchFamily="2" charset="2"/>
              </a:rPr>
              <a:t>primary </a:t>
            </a:r>
            <a:r>
              <a:rPr lang="en-US" sz="3200" b="1" i="0" dirty="0" smtClean="0">
                <a:latin typeface="Arial" charset="0"/>
                <a:sym typeface="Monotype Sorts" pitchFamily="2" charset="2"/>
              </a:rPr>
              <a:t>data collection methods include </a:t>
            </a:r>
            <a:endParaRPr lang="en-US" sz="3200" b="1" i="0" dirty="0">
              <a:latin typeface="Arial" charset="0"/>
              <a:sym typeface="Monotype Sorts" pitchFamily="2" charset="2"/>
            </a:endParaRPr>
          </a:p>
          <a:p>
            <a:pPr marL="800100" lvl="1" indent="-342900">
              <a:spcBef>
                <a:spcPct val="50000"/>
              </a:spcBef>
              <a:buFont typeface="Monotype Sorts" pitchFamily="2" charset="2"/>
              <a:buChar char="l"/>
            </a:pPr>
            <a:r>
              <a:rPr lang="en-US" sz="2800" b="1" i="0" dirty="0" smtClean="0">
                <a:latin typeface="Arial" charset="0"/>
                <a:sym typeface="Monotype Sorts" pitchFamily="2" charset="2"/>
              </a:rPr>
              <a:t>Interviews </a:t>
            </a:r>
          </a:p>
          <a:p>
            <a:pPr marL="800100" lvl="1" indent="-342900">
              <a:spcBef>
                <a:spcPct val="50000"/>
              </a:spcBef>
              <a:buFont typeface="Monotype Sorts" pitchFamily="2" charset="2"/>
              <a:buChar char="l"/>
            </a:pPr>
            <a:r>
              <a:rPr lang="en-US" sz="2800" b="1" i="0" dirty="0" smtClean="0">
                <a:latin typeface="Arial" charset="0"/>
                <a:sym typeface="Monotype Sorts" pitchFamily="2" charset="2"/>
              </a:rPr>
              <a:t>observations </a:t>
            </a:r>
          </a:p>
          <a:p>
            <a:pPr marL="800100" lvl="1" indent="-342900">
              <a:spcBef>
                <a:spcPct val="50000"/>
              </a:spcBef>
              <a:buFont typeface="Monotype Sorts" pitchFamily="2" charset="2"/>
              <a:buChar char="l"/>
            </a:pPr>
            <a:r>
              <a:rPr lang="en-US" sz="2800" b="1" i="0" dirty="0" smtClean="0">
                <a:latin typeface="Arial" charset="0"/>
                <a:sym typeface="Monotype Sorts" pitchFamily="2" charset="2"/>
              </a:rPr>
              <a:t>Personal </a:t>
            </a:r>
            <a:r>
              <a:rPr lang="en-US" sz="2800" b="1" i="0" dirty="0">
                <a:latin typeface="Arial" charset="0"/>
                <a:sym typeface="Monotype Sorts" pitchFamily="2" charset="2"/>
              </a:rPr>
              <a:t>and official documents, photographs, recordings, drawings, emails, and informal conversations</a:t>
            </a:r>
          </a:p>
          <a:p>
            <a:pPr marL="342900" indent="-342900">
              <a:spcBef>
                <a:spcPct val="50000"/>
              </a:spcBef>
              <a:buFont typeface="Monotype Sorts" pitchFamily="2" charset="2"/>
              <a:buChar char="l"/>
            </a:pPr>
            <a:r>
              <a:rPr lang="en-US" sz="2800" b="1" dirty="0">
                <a:latin typeface="Arial" charset="0"/>
                <a:sym typeface="Monotype Sorts" pitchFamily="2" charset="2"/>
              </a:rPr>
              <a:t> </a:t>
            </a:r>
            <a:r>
              <a:rPr lang="en-US" sz="2800" b="1" dirty="0" smtClean="0">
                <a:latin typeface="Arial" charset="0"/>
                <a:sym typeface="Monotype Sorts" pitchFamily="2" charset="2"/>
              </a:rPr>
              <a:t>Use of </a:t>
            </a:r>
            <a:r>
              <a:rPr lang="en-US" sz="2800" b="1" dirty="0" smtClean="0">
                <a:latin typeface="Arial" charset="0"/>
              </a:rPr>
              <a:t>multiple </a:t>
            </a:r>
            <a:r>
              <a:rPr lang="en-US" sz="2800" b="1" dirty="0">
                <a:latin typeface="Arial" charset="0"/>
              </a:rPr>
              <a:t>data sources are normative</a:t>
            </a:r>
          </a:p>
          <a:p>
            <a:pPr marL="342900" indent="-342900" algn="l">
              <a:spcBef>
                <a:spcPct val="50000"/>
              </a:spcBef>
              <a:buFont typeface="Monotype Sorts" pitchFamily="2" charset="2"/>
              <a:buChar char="l"/>
            </a:pPr>
            <a:endParaRPr lang="en-US" sz="3200" b="1" i="0" dirty="0">
              <a:latin typeface="Arial" charset="0"/>
            </a:endParaRPr>
          </a:p>
        </p:txBody>
      </p:sp>
      <p:sp>
        <p:nvSpPr>
          <p:cNvPr id="4" name="Slide Number Placeholder 3"/>
          <p:cNvSpPr>
            <a:spLocks noGrp="1"/>
          </p:cNvSpPr>
          <p:nvPr>
            <p:ph type="sldNum" sz="quarter" idx="12"/>
          </p:nvPr>
        </p:nvSpPr>
        <p:spPr/>
        <p:txBody>
          <a:bodyPr>
            <a:normAutofit fontScale="85000" lnSpcReduction="20000"/>
          </a:bodyPr>
          <a:lstStyle/>
          <a:p>
            <a:fld id="{6F10683E-43CF-473E-9F0C-5CEC5721A1A1}"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5762"/>
                                        </p:tgtEl>
                                        <p:attrNameLst>
                                          <p:attrName>style.visibility</p:attrName>
                                        </p:attrNameLst>
                                      </p:cBhvr>
                                      <p:to>
                                        <p:strVal val="visible"/>
                                      </p:to>
                                    </p:set>
                                  </p:childTnLst>
                                </p:cTn>
                              </p:par>
                            </p:childTnLst>
                          </p:cTn>
                        </p:par>
                        <p:par>
                          <p:cTn id="7" fill="hold">
                            <p:stCondLst>
                              <p:cond delay="500"/>
                            </p:stCondLst>
                            <p:childTnLst>
                              <p:par>
                                <p:cTn id="8" presetID="23" presetClass="entr" presetSubtype="16" fill="hold" grpId="0" nodeType="afterEffect">
                                  <p:stCondLst>
                                    <p:cond delay="1500"/>
                                  </p:stCondLst>
                                  <p:childTnLst>
                                    <p:set>
                                      <p:cBhvr>
                                        <p:cTn id="9" dur="1" fill="hold">
                                          <p:stCondLst>
                                            <p:cond delay="0"/>
                                          </p:stCondLst>
                                        </p:cTn>
                                        <p:tgtEl>
                                          <p:spTgt spid="245764"/>
                                        </p:tgtEl>
                                        <p:attrNameLst>
                                          <p:attrName>style.visibility</p:attrName>
                                        </p:attrNameLst>
                                      </p:cBhvr>
                                      <p:to>
                                        <p:strVal val="visible"/>
                                      </p:to>
                                    </p:set>
                                    <p:anim calcmode="lin" valueType="num">
                                      <p:cBhvr>
                                        <p:cTn id="10" dur="500" fill="hold"/>
                                        <p:tgtEl>
                                          <p:spTgt spid="245764"/>
                                        </p:tgtEl>
                                        <p:attrNameLst>
                                          <p:attrName>ppt_w</p:attrName>
                                        </p:attrNameLst>
                                      </p:cBhvr>
                                      <p:tavLst>
                                        <p:tav tm="0">
                                          <p:val>
                                            <p:fltVal val="0"/>
                                          </p:val>
                                        </p:tav>
                                        <p:tav tm="100000">
                                          <p:val>
                                            <p:strVal val="#ppt_w"/>
                                          </p:val>
                                        </p:tav>
                                      </p:tavLst>
                                    </p:anim>
                                    <p:anim calcmode="lin" valueType="num">
                                      <p:cBhvr>
                                        <p:cTn id="11" dur="500" fill="hold"/>
                                        <p:tgtEl>
                                          <p:spTgt spid="24576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utoUpdateAnimBg="0"/>
      <p:bldP spid="24576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Interview</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18</a:t>
            </a:fld>
            <a:endParaRPr lang="en-US"/>
          </a:p>
        </p:txBody>
      </p:sp>
      <p:sp>
        <p:nvSpPr>
          <p:cNvPr id="4" name="Content Placeholder 3"/>
          <p:cNvSpPr>
            <a:spLocks noGrp="1"/>
          </p:cNvSpPr>
          <p:nvPr>
            <p:ph sz="quarter" idx="1"/>
          </p:nvPr>
        </p:nvSpPr>
        <p:spPr/>
        <p:txBody>
          <a:bodyPr/>
          <a:lstStyle/>
          <a:p>
            <a:r>
              <a:rPr lang="en-GB" dirty="0"/>
              <a:t>Interviews resemble everyday conversations</a:t>
            </a:r>
            <a:r>
              <a:rPr lang="en-GB" dirty="0" smtClean="0"/>
              <a:t>,</a:t>
            </a:r>
          </a:p>
          <a:p>
            <a:r>
              <a:rPr lang="en-GB" dirty="0" smtClean="0"/>
              <a:t>But interview in research must focus  on </a:t>
            </a:r>
            <a:r>
              <a:rPr lang="en-GB" dirty="0"/>
              <a:t>the researcher’s needs for data. </a:t>
            </a:r>
            <a:endParaRPr lang="en-GB" dirty="0" smtClean="0"/>
          </a:p>
          <a:p>
            <a:r>
              <a:rPr lang="en-GB" dirty="0" smtClean="0"/>
              <a:t>It must be conducted in </a:t>
            </a:r>
            <a:r>
              <a:rPr lang="en-GB" dirty="0"/>
              <a:t>the most rigorous way </a:t>
            </a:r>
            <a:r>
              <a:rPr lang="en-GB" dirty="0" smtClean="0"/>
              <a:t>to </a:t>
            </a:r>
            <a:r>
              <a:rPr lang="en-GB" dirty="0"/>
              <a:t>ensure reliability and validity (i.e. ‘trustworthiness</a:t>
            </a:r>
            <a:r>
              <a:rPr lang="en-GB" dirty="0" smtClean="0"/>
              <a:t>’).</a:t>
            </a:r>
          </a:p>
          <a:p>
            <a:r>
              <a:rPr lang="en-GB" dirty="0" smtClean="0"/>
              <a:t>Data collection through interview must be guided by interview check list </a:t>
            </a:r>
          </a:p>
          <a:p>
            <a:r>
              <a:rPr lang="en-GB" dirty="0" smtClean="0"/>
              <a:t>The interview check list can be designed as </a:t>
            </a:r>
            <a:r>
              <a:rPr lang="en-GB" b="1" dirty="0" smtClean="0"/>
              <a:t>unstructured</a:t>
            </a:r>
            <a:r>
              <a:rPr lang="en-GB" dirty="0" smtClean="0"/>
              <a:t> or </a:t>
            </a:r>
            <a:r>
              <a:rPr lang="en-GB" b="1" dirty="0" smtClean="0"/>
              <a:t>semi structured interview </a:t>
            </a:r>
            <a:r>
              <a:rPr lang="en-GB" dirty="0" smtClean="0"/>
              <a:t>check list </a:t>
            </a:r>
            <a:endParaRPr lang="en-GB" dirty="0"/>
          </a:p>
        </p:txBody>
      </p:sp>
    </p:spTree>
    <p:extLst>
      <p:ext uri="{BB962C8B-B14F-4D97-AF65-F5344CB8AC3E}">
        <p14:creationId xmlns:p14="http://schemas.microsoft.com/office/powerpoint/2010/main" val="4198174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Interview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19</a:t>
            </a:fld>
            <a:endParaRPr lang="en-US"/>
          </a:p>
        </p:txBody>
      </p:sp>
      <p:sp>
        <p:nvSpPr>
          <p:cNvPr id="4" name="Content Placeholder 3"/>
          <p:cNvSpPr>
            <a:spLocks noGrp="1"/>
          </p:cNvSpPr>
          <p:nvPr>
            <p:ph sz="quarter" idx="1"/>
          </p:nvPr>
        </p:nvSpPr>
        <p:spPr/>
        <p:txBody>
          <a:bodyPr>
            <a:normAutofit lnSpcReduction="10000"/>
          </a:bodyPr>
          <a:lstStyle/>
          <a:p>
            <a:r>
              <a:rPr lang="en-GB" dirty="0" smtClean="0"/>
              <a:t>Unstructured interview </a:t>
            </a:r>
          </a:p>
          <a:p>
            <a:pPr lvl="1"/>
            <a:r>
              <a:rPr lang="en-GB" dirty="0" smtClean="0"/>
              <a:t>What do you think about the success of the newly implemented software?</a:t>
            </a:r>
          </a:p>
          <a:p>
            <a:pPr lvl="1"/>
            <a:r>
              <a:rPr lang="en-GB" dirty="0" smtClean="0"/>
              <a:t>What do you think about factors that contribute to the success of the software?</a:t>
            </a:r>
          </a:p>
          <a:p>
            <a:r>
              <a:rPr lang="en-GB" dirty="0" smtClean="0"/>
              <a:t>Semi structured interview </a:t>
            </a:r>
          </a:p>
          <a:p>
            <a:pPr lvl="1"/>
            <a:r>
              <a:rPr lang="en-GB" dirty="0" smtClean="0"/>
              <a:t>How much contribute the new software to the organizations profit?</a:t>
            </a:r>
          </a:p>
          <a:p>
            <a:pPr lvl="1"/>
            <a:r>
              <a:rPr lang="en-GB" dirty="0" smtClean="0"/>
              <a:t>How much time is saved by the new software? </a:t>
            </a:r>
          </a:p>
          <a:p>
            <a:pPr lvl="1"/>
            <a:r>
              <a:rPr lang="en-GB" dirty="0" smtClean="0"/>
              <a:t>How do users use the new software?</a:t>
            </a:r>
          </a:p>
          <a:p>
            <a:pPr lvl="1"/>
            <a:endParaRPr lang="en-GB" dirty="0" smtClean="0"/>
          </a:p>
          <a:p>
            <a:pPr lvl="1"/>
            <a:endParaRPr lang="en-GB" dirty="0" smtClean="0"/>
          </a:p>
          <a:p>
            <a:endParaRPr lang="en-GB" dirty="0"/>
          </a:p>
        </p:txBody>
      </p:sp>
    </p:spTree>
    <p:extLst>
      <p:ext uri="{BB962C8B-B14F-4D97-AF65-F5344CB8AC3E}">
        <p14:creationId xmlns:p14="http://schemas.microsoft.com/office/powerpoint/2010/main" val="395442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 the chapter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2</a:t>
            </a:fld>
            <a:endParaRPr lang="en-US"/>
          </a:p>
        </p:txBody>
      </p:sp>
      <p:sp>
        <p:nvSpPr>
          <p:cNvPr id="4" name="Content Placeholder 3"/>
          <p:cNvSpPr>
            <a:spLocks noGrp="1"/>
          </p:cNvSpPr>
          <p:nvPr>
            <p:ph sz="quarter" idx="1"/>
          </p:nvPr>
        </p:nvSpPr>
        <p:spPr/>
        <p:txBody>
          <a:bodyPr>
            <a:normAutofit fontScale="92500" lnSpcReduction="10000"/>
          </a:bodyPr>
          <a:lstStyle/>
          <a:p>
            <a:r>
              <a:rPr lang="en-GB" dirty="0" smtClean="0"/>
              <a:t>Students able </a:t>
            </a:r>
          </a:p>
          <a:p>
            <a:pPr lvl="1"/>
            <a:r>
              <a:rPr lang="en-GB" dirty="0" smtClean="0"/>
              <a:t>Explain the qualitative research approach </a:t>
            </a:r>
          </a:p>
          <a:p>
            <a:pPr lvl="1"/>
            <a:r>
              <a:rPr lang="en-GB" dirty="0" smtClean="0"/>
              <a:t>Understand the process of conducting qualitative research </a:t>
            </a:r>
          </a:p>
          <a:p>
            <a:pPr lvl="1"/>
            <a:r>
              <a:rPr lang="en-GB" dirty="0" smtClean="0"/>
              <a:t>Explain the different data collection methods for qualitative research </a:t>
            </a:r>
          </a:p>
          <a:p>
            <a:pPr lvl="1"/>
            <a:r>
              <a:rPr lang="en-GB" dirty="0" smtClean="0"/>
              <a:t>Describe the different data analysis methods in qualitative research </a:t>
            </a:r>
          </a:p>
          <a:p>
            <a:pPr lvl="1"/>
            <a:r>
              <a:rPr lang="en-GB" dirty="0" smtClean="0"/>
              <a:t>Differentiate qualitative research from other research approach</a:t>
            </a:r>
          </a:p>
          <a:p>
            <a:pPr lvl="1"/>
            <a:r>
              <a:rPr lang="en-GB" dirty="0" smtClean="0"/>
              <a:t>Evaluate the strength and weakness of qualitative research approach  </a:t>
            </a:r>
            <a:endParaRPr lang="en-GB" dirty="0"/>
          </a:p>
        </p:txBody>
      </p:sp>
    </p:spTree>
    <p:extLst>
      <p:ext uri="{BB962C8B-B14F-4D97-AF65-F5344CB8AC3E}">
        <p14:creationId xmlns:p14="http://schemas.microsoft.com/office/powerpoint/2010/main" val="4088805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Conducting interview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20</a:t>
            </a:fld>
            <a:endParaRPr lang="en-US"/>
          </a:p>
        </p:txBody>
      </p:sp>
      <p:sp>
        <p:nvSpPr>
          <p:cNvPr id="4" name="Content Placeholder 3"/>
          <p:cNvSpPr>
            <a:spLocks noGrp="1"/>
          </p:cNvSpPr>
          <p:nvPr>
            <p:ph sz="quarter" idx="1"/>
          </p:nvPr>
        </p:nvSpPr>
        <p:spPr/>
        <p:txBody>
          <a:bodyPr>
            <a:normAutofit fontScale="92500" lnSpcReduction="20000"/>
          </a:bodyPr>
          <a:lstStyle/>
          <a:p>
            <a:r>
              <a:rPr lang="en-GB" dirty="0"/>
              <a:t>Listening is the most important part of interviewing. </a:t>
            </a:r>
            <a:endParaRPr lang="en-GB" dirty="0" smtClean="0"/>
          </a:p>
          <a:p>
            <a:r>
              <a:rPr lang="en-GB" dirty="0" smtClean="0"/>
              <a:t>Don’t </a:t>
            </a:r>
            <a:r>
              <a:rPr lang="en-GB" dirty="0"/>
              <a:t>interrupt. Wait. </a:t>
            </a:r>
            <a:endParaRPr lang="en-GB" dirty="0" smtClean="0"/>
          </a:p>
          <a:p>
            <a:r>
              <a:rPr lang="en-GB" dirty="0" smtClean="0"/>
              <a:t>Tolerate </a:t>
            </a:r>
            <a:r>
              <a:rPr lang="en-GB" dirty="0"/>
              <a:t>silence. </a:t>
            </a:r>
            <a:endParaRPr lang="en-GB" dirty="0" smtClean="0"/>
          </a:p>
          <a:p>
            <a:r>
              <a:rPr lang="en-GB" dirty="0" smtClean="0"/>
              <a:t>Avoid </a:t>
            </a:r>
            <a:r>
              <a:rPr lang="en-GB" dirty="0"/>
              <a:t>leading questions. </a:t>
            </a:r>
            <a:endParaRPr lang="en-GB" dirty="0" smtClean="0"/>
          </a:p>
          <a:p>
            <a:r>
              <a:rPr lang="en-GB" dirty="0" smtClean="0"/>
              <a:t>Keep </a:t>
            </a:r>
            <a:r>
              <a:rPr lang="en-GB" dirty="0"/>
              <a:t>participants focused and ask for details.</a:t>
            </a:r>
          </a:p>
          <a:p>
            <a:r>
              <a:rPr lang="en-GB" dirty="0" smtClean="0"/>
              <a:t>Follow-up </a:t>
            </a:r>
            <a:r>
              <a:rPr lang="en-GB" dirty="0"/>
              <a:t>on what </a:t>
            </a:r>
            <a:r>
              <a:rPr lang="en-GB" dirty="0" smtClean="0"/>
              <a:t>participants </a:t>
            </a:r>
            <a:r>
              <a:rPr lang="en-GB" dirty="0"/>
              <a:t>say and ask questions when you don’t understand. </a:t>
            </a:r>
            <a:endParaRPr lang="en-GB" dirty="0" smtClean="0"/>
          </a:p>
          <a:p>
            <a:r>
              <a:rPr lang="en-GB" dirty="0" smtClean="0"/>
              <a:t>Don’t </a:t>
            </a:r>
            <a:r>
              <a:rPr lang="en-GB" dirty="0"/>
              <a:t>be judgmental about participants’ views or beliefs. </a:t>
            </a:r>
            <a:endParaRPr lang="en-GB" dirty="0" smtClean="0"/>
          </a:p>
          <a:p>
            <a:r>
              <a:rPr lang="en-GB" dirty="0" smtClean="0"/>
              <a:t>Don’t </a:t>
            </a:r>
            <a:r>
              <a:rPr lang="en-GB" dirty="0"/>
              <a:t>debate with participants.</a:t>
            </a:r>
          </a:p>
          <a:p>
            <a:r>
              <a:rPr lang="en-GB" dirty="0" smtClean="0"/>
              <a:t>Use digital voice recorder </a:t>
            </a:r>
            <a:endParaRPr lang="en-GB" dirty="0"/>
          </a:p>
        </p:txBody>
      </p:sp>
    </p:spTree>
    <p:extLst>
      <p:ext uri="{BB962C8B-B14F-4D97-AF65-F5344CB8AC3E}">
        <p14:creationId xmlns:p14="http://schemas.microsoft.com/office/powerpoint/2010/main" val="420428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Interviewees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21</a:t>
            </a:fld>
            <a:endParaRPr lang="en-US"/>
          </a:p>
        </p:txBody>
      </p:sp>
      <p:sp>
        <p:nvSpPr>
          <p:cNvPr id="4" name="Content Placeholder 3"/>
          <p:cNvSpPr>
            <a:spLocks noGrp="1"/>
          </p:cNvSpPr>
          <p:nvPr>
            <p:ph sz="quarter" idx="1"/>
          </p:nvPr>
        </p:nvSpPr>
        <p:spPr/>
        <p:txBody>
          <a:bodyPr>
            <a:normAutofit fontScale="92500" lnSpcReduction="20000"/>
          </a:bodyPr>
          <a:lstStyle/>
          <a:p>
            <a:r>
              <a:rPr lang="en-GB" b="1" dirty="0"/>
              <a:t>Reproducible</a:t>
            </a:r>
            <a:r>
              <a:rPr lang="en-GB" dirty="0"/>
              <a:t>: </a:t>
            </a:r>
            <a:r>
              <a:rPr lang="en-GB" dirty="0" smtClean="0"/>
              <a:t>someone </a:t>
            </a:r>
            <a:r>
              <a:rPr lang="en-GB" dirty="0"/>
              <a:t>else could use the same topic guide to generate similar information; </a:t>
            </a:r>
            <a:endParaRPr lang="en-GB" dirty="0" smtClean="0"/>
          </a:p>
          <a:p>
            <a:r>
              <a:rPr lang="en-GB" b="1" dirty="0" smtClean="0"/>
              <a:t>Systematic</a:t>
            </a:r>
            <a:r>
              <a:rPr lang="en-GB" b="1" dirty="0"/>
              <a:t>:</a:t>
            </a:r>
            <a:r>
              <a:rPr lang="en-GB" dirty="0"/>
              <a:t> to ensure that we are not just picking interviewees or data that support our pre-existing ideas about the answers; </a:t>
            </a:r>
            <a:endParaRPr lang="en-GB" dirty="0" smtClean="0"/>
          </a:p>
          <a:p>
            <a:r>
              <a:rPr lang="en-GB" b="1" dirty="0" smtClean="0"/>
              <a:t>Credible</a:t>
            </a:r>
            <a:r>
              <a:rPr lang="en-GB" dirty="0"/>
              <a:t>: the questions we ask, for instance, and the ways in which we ask them should be reasonable ones for generating valid (or ‘truthful’) accounts of phenomena. </a:t>
            </a:r>
            <a:endParaRPr lang="en-GB" dirty="0" smtClean="0"/>
          </a:p>
          <a:p>
            <a:r>
              <a:rPr lang="en-GB" b="1" dirty="0" smtClean="0"/>
              <a:t>Transparent</a:t>
            </a:r>
            <a:r>
              <a:rPr lang="en-GB" b="1" dirty="0"/>
              <a:t>:</a:t>
            </a:r>
            <a:r>
              <a:rPr lang="en-GB" dirty="0"/>
              <a:t> methods should be written up so that readers can see exactly how the data were collected and analysed.</a:t>
            </a:r>
          </a:p>
        </p:txBody>
      </p:sp>
    </p:spTree>
    <p:extLst>
      <p:ext uri="{BB962C8B-B14F-4D97-AF65-F5344CB8AC3E}">
        <p14:creationId xmlns:p14="http://schemas.microsoft.com/office/powerpoint/2010/main" val="244346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Observation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22</a:t>
            </a:fld>
            <a:endParaRPr lang="en-US"/>
          </a:p>
        </p:txBody>
      </p:sp>
      <p:sp>
        <p:nvSpPr>
          <p:cNvPr id="4" name="Content Placeholder 3"/>
          <p:cNvSpPr>
            <a:spLocks noGrp="1"/>
          </p:cNvSpPr>
          <p:nvPr>
            <p:ph sz="quarter" idx="1"/>
          </p:nvPr>
        </p:nvSpPr>
        <p:spPr/>
        <p:txBody>
          <a:bodyPr/>
          <a:lstStyle/>
          <a:p>
            <a:r>
              <a:rPr lang="en-GB" dirty="0"/>
              <a:t>The researcher obtains data by watching participants. </a:t>
            </a:r>
            <a:endParaRPr lang="en-GB" dirty="0" smtClean="0"/>
          </a:p>
          <a:p>
            <a:r>
              <a:rPr lang="en-GB" dirty="0" smtClean="0"/>
              <a:t>Observational </a:t>
            </a:r>
            <a:r>
              <a:rPr lang="en-GB" dirty="0"/>
              <a:t>data is often less subject to participant bias. </a:t>
            </a:r>
            <a:endParaRPr lang="en-GB" dirty="0" smtClean="0"/>
          </a:p>
          <a:p>
            <a:r>
              <a:rPr lang="en-GB" dirty="0" smtClean="0"/>
              <a:t>The </a:t>
            </a:r>
            <a:r>
              <a:rPr lang="en-GB" dirty="0"/>
              <a:t>researcher attempts not to change the setting</a:t>
            </a:r>
            <a:r>
              <a:rPr lang="en-GB" dirty="0" smtClean="0"/>
              <a:t>.</a:t>
            </a:r>
            <a:endParaRPr lang="en-GB" dirty="0"/>
          </a:p>
          <a:p>
            <a:r>
              <a:rPr lang="en-GB" dirty="0" smtClean="0"/>
              <a:t>Observation can be conducted using observation checklist or without a check list </a:t>
            </a:r>
          </a:p>
          <a:p>
            <a:r>
              <a:rPr lang="en-GB" dirty="0" smtClean="0"/>
              <a:t>Use digital camera to record some important process and objects</a:t>
            </a:r>
            <a:endParaRPr lang="en-GB" dirty="0"/>
          </a:p>
        </p:txBody>
      </p:sp>
    </p:spTree>
    <p:extLst>
      <p:ext uri="{BB962C8B-B14F-4D97-AF65-F5344CB8AC3E}">
        <p14:creationId xmlns:p14="http://schemas.microsoft.com/office/powerpoint/2010/main" val="2516452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Observation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23</a:t>
            </a:fld>
            <a:endParaRPr lang="en-US"/>
          </a:p>
        </p:txBody>
      </p:sp>
      <p:sp>
        <p:nvSpPr>
          <p:cNvPr id="4" name="Content Placeholder 3"/>
          <p:cNvSpPr>
            <a:spLocks noGrp="1"/>
          </p:cNvSpPr>
          <p:nvPr>
            <p:ph sz="quarter" idx="1"/>
          </p:nvPr>
        </p:nvSpPr>
        <p:spPr/>
        <p:txBody>
          <a:bodyPr>
            <a:normAutofit fontScale="85000" lnSpcReduction="20000"/>
          </a:bodyPr>
          <a:lstStyle/>
          <a:p>
            <a:r>
              <a:rPr lang="en-GB" dirty="0"/>
              <a:t>Forms of observation </a:t>
            </a:r>
            <a:endParaRPr lang="en-GB" dirty="0" smtClean="0"/>
          </a:p>
          <a:p>
            <a:pPr marL="514350" indent="-514350">
              <a:buFont typeface="+mj-lt"/>
              <a:buAutoNum type="arabicPeriod"/>
            </a:pPr>
            <a:r>
              <a:rPr lang="en-GB" dirty="0" smtClean="0"/>
              <a:t>Participant </a:t>
            </a:r>
            <a:r>
              <a:rPr lang="en-GB" dirty="0"/>
              <a:t>observation </a:t>
            </a:r>
            <a:endParaRPr lang="en-GB" dirty="0" smtClean="0"/>
          </a:p>
          <a:p>
            <a:pPr marL="937260" lvl="2" indent="-342900"/>
            <a:r>
              <a:rPr lang="en-GB" sz="2800" dirty="0" smtClean="0"/>
              <a:t>The </a:t>
            </a:r>
            <a:r>
              <a:rPr lang="en-GB" sz="2800" dirty="0"/>
              <a:t>researcher becomes part of and a participant in the situation being observed. </a:t>
            </a:r>
            <a:endParaRPr lang="en-GB" sz="2800" dirty="0" smtClean="0"/>
          </a:p>
          <a:p>
            <a:pPr marL="937260" lvl="2" indent="-342900"/>
            <a:r>
              <a:rPr lang="en-GB" sz="2800" dirty="0" smtClean="0"/>
              <a:t>The </a:t>
            </a:r>
            <a:r>
              <a:rPr lang="en-GB" sz="2800" dirty="0"/>
              <a:t>researcher participates while observing and collecting </a:t>
            </a:r>
            <a:r>
              <a:rPr lang="en-GB" sz="2800" dirty="0" smtClean="0"/>
              <a:t>data</a:t>
            </a:r>
          </a:p>
          <a:p>
            <a:pPr marL="514350" indent="-514350">
              <a:buFont typeface="+mj-lt"/>
              <a:buAutoNum type="arabicPeriod"/>
            </a:pPr>
            <a:r>
              <a:rPr lang="en-GB" dirty="0"/>
              <a:t> </a:t>
            </a:r>
            <a:r>
              <a:rPr lang="en-GB" sz="3200" dirty="0"/>
              <a:t>Nonparticipant</a:t>
            </a:r>
            <a:r>
              <a:rPr lang="en-GB" dirty="0"/>
              <a:t> observation </a:t>
            </a:r>
            <a:r>
              <a:rPr lang="en-GB" dirty="0" smtClean="0"/>
              <a:t>•</a:t>
            </a:r>
          </a:p>
          <a:p>
            <a:pPr marL="834390" lvl="1" indent="-514350"/>
            <a:r>
              <a:rPr lang="en-GB" dirty="0" smtClean="0"/>
              <a:t> </a:t>
            </a:r>
            <a:r>
              <a:rPr lang="en-GB" dirty="0"/>
              <a:t>The researcher is not directly part of the situation being observed. </a:t>
            </a:r>
            <a:endParaRPr lang="en-GB" dirty="0" smtClean="0"/>
          </a:p>
          <a:p>
            <a:pPr marL="834390" lvl="1" indent="-514350"/>
            <a:r>
              <a:rPr lang="en-GB" dirty="0" smtClean="0"/>
              <a:t>The </a:t>
            </a:r>
            <a:r>
              <a:rPr lang="en-GB" dirty="0"/>
              <a:t>researcher observes and records but does not interact with the participants. </a:t>
            </a:r>
            <a:endParaRPr lang="en-GB" dirty="0" smtClean="0"/>
          </a:p>
          <a:p>
            <a:pPr marL="834390" lvl="1" indent="-514350"/>
            <a:r>
              <a:rPr lang="en-GB" dirty="0" smtClean="0"/>
              <a:t>Nonparticipant </a:t>
            </a:r>
            <a:r>
              <a:rPr lang="en-GB" dirty="0"/>
              <a:t>observation is a less </a:t>
            </a:r>
            <a:r>
              <a:rPr lang="en-GB" dirty="0" smtClean="0"/>
              <a:t>intrusive/disturbing </a:t>
            </a:r>
            <a:r>
              <a:rPr lang="en-GB" dirty="0"/>
              <a:t>form of observation.</a:t>
            </a:r>
          </a:p>
        </p:txBody>
      </p:sp>
    </p:spTree>
    <p:extLst>
      <p:ext uri="{BB962C8B-B14F-4D97-AF65-F5344CB8AC3E}">
        <p14:creationId xmlns:p14="http://schemas.microsoft.com/office/powerpoint/2010/main" val="239439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68B2E5-909F-4E1D-AF7E-24F5BE62C42C}"/>
              </a:ext>
            </a:extLst>
          </p:cNvPr>
          <p:cNvSpPr>
            <a:spLocks noGrp="1"/>
          </p:cNvSpPr>
          <p:nvPr>
            <p:ph type="title"/>
          </p:nvPr>
        </p:nvSpPr>
        <p:spPr/>
        <p:txBody>
          <a:bodyPr>
            <a:normAutofit/>
          </a:bodyPr>
          <a:lstStyle/>
          <a:p>
            <a:r>
              <a:rPr lang="en-US" dirty="0" smtClean="0"/>
              <a:t>Data collection Instrument Design</a:t>
            </a:r>
            <a:endParaRPr lang="en-US" dirty="0"/>
          </a:p>
        </p:txBody>
      </p:sp>
      <p:sp>
        <p:nvSpPr>
          <p:cNvPr id="3" name="Slide Number Placeholder 2">
            <a:extLst>
              <a:ext uri="{FF2B5EF4-FFF2-40B4-BE49-F238E27FC236}">
                <a16:creationId xmlns="" xmlns:a16="http://schemas.microsoft.com/office/drawing/2014/main" id="{897114C9-25B9-4234-8CED-F2C122962D24}"/>
              </a:ext>
            </a:extLst>
          </p:cNvPr>
          <p:cNvSpPr>
            <a:spLocks noGrp="1"/>
          </p:cNvSpPr>
          <p:nvPr>
            <p:ph type="sldNum" sz="quarter" idx="12"/>
          </p:nvPr>
        </p:nvSpPr>
        <p:spPr/>
        <p:txBody>
          <a:bodyPr>
            <a:normAutofit fontScale="85000" lnSpcReduction="20000"/>
          </a:bodyPr>
          <a:lstStyle/>
          <a:p>
            <a:fld id="{6F10683E-43CF-473E-9F0C-5CEC5721A1A1}" type="slidenum">
              <a:rPr lang="en-US" smtClean="0"/>
              <a:pPr/>
              <a:t>24</a:t>
            </a:fld>
            <a:endParaRPr lang="en-US"/>
          </a:p>
        </p:txBody>
      </p:sp>
      <p:sp>
        <p:nvSpPr>
          <p:cNvPr id="4" name="Content Placeholder 3">
            <a:extLst>
              <a:ext uri="{FF2B5EF4-FFF2-40B4-BE49-F238E27FC236}">
                <a16:creationId xmlns="" xmlns:a16="http://schemas.microsoft.com/office/drawing/2014/main" id="{081CB2AC-4F54-4E03-97F3-46A47BBE509F}"/>
              </a:ext>
            </a:extLst>
          </p:cNvPr>
          <p:cNvSpPr>
            <a:spLocks noGrp="1"/>
          </p:cNvSpPr>
          <p:nvPr>
            <p:ph sz="quarter" idx="1"/>
          </p:nvPr>
        </p:nvSpPr>
        <p:spPr/>
        <p:txBody>
          <a:bodyPr>
            <a:normAutofit/>
          </a:bodyPr>
          <a:lstStyle/>
          <a:p>
            <a:r>
              <a:rPr lang="en-US" dirty="0"/>
              <a:t>Identify type of information needed to answer your RQs</a:t>
            </a:r>
          </a:p>
          <a:p>
            <a:pPr>
              <a:lnSpc>
                <a:spcPct val="120000"/>
              </a:lnSpc>
              <a:spcBef>
                <a:spcPts val="600"/>
              </a:spcBef>
              <a:spcAft>
                <a:spcPts val="600"/>
              </a:spcAft>
            </a:pPr>
            <a:r>
              <a:rPr lang="en-US" dirty="0" smtClean="0"/>
              <a:t>Create </a:t>
            </a:r>
            <a:r>
              <a:rPr lang="en-US" dirty="0"/>
              <a:t>a </a:t>
            </a:r>
            <a:r>
              <a:rPr lang="en-US" b="1" dirty="0"/>
              <a:t>matrix </a:t>
            </a:r>
            <a:r>
              <a:rPr lang="en-US" dirty="0"/>
              <a:t>that aligns your research questions with the type of </a:t>
            </a:r>
            <a:r>
              <a:rPr lang="en-US" b="1" dirty="0"/>
              <a:t>information you need </a:t>
            </a:r>
            <a:r>
              <a:rPr lang="en-US" dirty="0"/>
              <a:t>and the </a:t>
            </a:r>
            <a:r>
              <a:rPr lang="en-US" b="1" dirty="0"/>
              <a:t>methods </a:t>
            </a:r>
            <a:r>
              <a:rPr lang="en-US" dirty="0"/>
              <a:t>that you will use to collect </a:t>
            </a:r>
            <a:r>
              <a:rPr lang="en-US" dirty="0" smtClean="0"/>
              <a:t>data</a:t>
            </a:r>
            <a:endParaRPr lang="en-US" dirty="0"/>
          </a:p>
          <a:p>
            <a:pPr>
              <a:lnSpc>
                <a:spcPct val="120000"/>
              </a:lnSpc>
              <a:spcBef>
                <a:spcPts val="600"/>
              </a:spcBef>
              <a:spcAft>
                <a:spcPts val="600"/>
              </a:spcAft>
            </a:pPr>
            <a:r>
              <a:rPr lang="en-US" dirty="0"/>
              <a:t>Four areas of information are typically needed for most qualitative studies as an example : </a:t>
            </a:r>
            <a:r>
              <a:rPr lang="en-US" b="1" dirty="0"/>
              <a:t>contextual</a:t>
            </a:r>
            <a:r>
              <a:rPr lang="en-US" dirty="0"/>
              <a:t>, </a:t>
            </a:r>
            <a:r>
              <a:rPr lang="en-US" b="1" dirty="0"/>
              <a:t>perceptual</a:t>
            </a:r>
            <a:r>
              <a:rPr lang="en-US" dirty="0"/>
              <a:t>, </a:t>
            </a:r>
            <a:r>
              <a:rPr lang="en-US" b="1" dirty="0"/>
              <a:t>demographic</a:t>
            </a:r>
            <a:r>
              <a:rPr lang="en-US" dirty="0"/>
              <a:t>, and </a:t>
            </a:r>
            <a:r>
              <a:rPr lang="en-US" b="1" dirty="0" smtClean="0"/>
              <a:t>theoretical</a:t>
            </a:r>
            <a:endParaRPr lang="en-US" b="1" dirty="0"/>
          </a:p>
        </p:txBody>
      </p:sp>
    </p:spTree>
    <p:extLst>
      <p:ext uri="{BB962C8B-B14F-4D97-AF65-F5344CB8AC3E}">
        <p14:creationId xmlns:p14="http://schemas.microsoft.com/office/powerpoint/2010/main" val="2376171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AB80D3E8-43DB-4321-AEC5-A761B74FF1EF}"/>
              </a:ext>
            </a:extLst>
          </p:cNvPr>
          <p:cNvSpPr>
            <a:spLocks noGrp="1"/>
          </p:cNvSpPr>
          <p:nvPr>
            <p:ph type="sldNum" sz="quarter" idx="12"/>
          </p:nvPr>
        </p:nvSpPr>
        <p:spPr/>
        <p:txBody>
          <a:bodyPr>
            <a:normAutofit/>
          </a:bodyPr>
          <a:lstStyle/>
          <a:p>
            <a:fld id="{6F10683E-43CF-473E-9F0C-5CEC5721A1A1}" type="slidenum">
              <a:rPr lang="en-US" smtClean="0"/>
              <a:pPr/>
              <a:t>25</a:t>
            </a:fld>
            <a:endParaRPr lang="en-US"/>
          </a:p>
        </p:txBody>
      </p:sp>
      <p:pic>
        <p:nvPicPr>
          <p:cNvPr id="5" name="Picture 4">
            <a:extLst>
              <a:ext uri="{FF2B5EF4-FFF2-40B4-BE49-F238E27FC236}">
                <a16:creationId xmlns="" xmlns:a16="http://schemas.microsoft.com/office/drawing/2014/main" id="{A15BB7F0-0182-4AC0-ACFB-38AB7665D23F}"/>
              </a:ext>
            </a:extLst>
          </p:cNvPr>
          <p:cNvPicPr>
            <a:picLocks noChangeAspect="1"/>
          </p:cNvPicPr>
          <p:nvPr/>
        </p:nvPicPr>
        <p:blipFill>
          <a:blip r:embed="rId2" cstate="print"/>
          <a:stretch>
            <a:fillRect/>
          </a:stretch>
        </p:blipFill>
        <p:spPr>
          <a:xfrm>
            <a:off x="41299" y="0"/>
            <a:ext cx="9102701" cy="6019800"/>
          </a:xfrm>
          <a:prstGeom prst="rect">
            <a:avLst/>
          </a:prstGeom>
        </p:spPr>
      </p:pic>
    </p:spTree>
    <p:extLst>
      <p:ext uri="{BB962C8B-B14F-4D97-AF65-F5344CB8AC3E}">
        <p14:creationId xmlns:p14="http://schemas.microsoft.com/office/powerpoint/2010/main" val="2653242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Instrument Design </a:t>
            </a:r>
            <a:endParaRPr lang="en-GB" dirty="0"/>
          </a:p>
        </p:txBody>
      </p:sp>
      <p:sp>
        <p:nvSpPr>
          <p:cNvPr id="4" name="Content Placeholder 3"/>
          <p:cNvSpPr>
            <a:spLocks noGrp="1"/>
          </p:cNvSpPr>
          <p:nvPr>
            <p:ph sz="quarter" idx="1"/>
          </p:nvPr>
        </p:nvSpPr>
        <p:spPr/>
        <p:txBody>
          <a:bodyPr>
            <a:normAutofit/>
          </a:bodyPr>
          <a:lstStyle/>
          <a:p>
            <a:r>
              <a:rPr lang="en-US" sz="3600" dirty="0"/>
              <a:t>Constructing a </a:t>
            </a:r>
            <a:r>
              <a:rPr lang="en-US" sz="3600" b="1" dirty="0"/>
              <a:t>matrix </a:t>
            </a:r>
            <a:r>
              <a:rPr lang="en-US" sz="3600" dirty="0"/>
              <a:t>that lists the </a:t>
            </a:r>
            <a:r>
              <a:rPr lang="en-US" sz="3600" b="1" dirty="0"/>
              <a:t>research questions </a:t>
            </a:r>
            <a:r>
              <a:rPr lang="en-US" sz="3600" dirty="0"/>
              <a:t>along the column and the </a:t>
            </a:r>
            <a:r>
              <a:rPr lang="en-US" sz="3600" b="1" dirty="0"/>
              <a:t>interview </a:t>
            </a:r>
            <a:r>
              <a:rPr lang="en-US" sz="3600" dirty="0"/>
              <a:t>questions along the rows help to capture all necessary data to your research questions.</a:t>
            </a:r>
          </a:p>
          <a:p>
            <a:endParaRPr lang="en-GB" dirty="0"/>
          </a:p>
        </p:txBody>
      </p:sp>
    </p:spTree>
    <p:extLst>
      <p:ext uri="{BB962C8B-B14F-4D97-AF65-F5344CB8AC3E}">
        <p14:creationId xmlns:p14="http://schemas.microsoft.com/office/powerpoint/2010/main" val="2250135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DD3415F2-0A15-4ECF-A91B-6A6D2D4E98A7}"/>
              </a:ext>
            </a:extLst>
          </p:cNvPr>
          <p:cNvSpPr>
            <a:spLocks noGrp="1"/>
          </p:cNvSpPr>
          <p:nvPr>
            <p:ph type="title"/>
          </p:nvPr>
        </p:nvSpPr>
        <p:spPr/>
        <p:txBody>
          <a:bodyPr/>
          <a:lstStyle/>
          <a:p>
            <a:r>
              <a:rPr lang="en-US" dirty="0"/>
              <a:t>Cont’d …</a:t>
            </a:r>
          </a:p>
        </p:txBody>
      </p:sp>
      <p:sp>
        <p:nvSpPr>
          <p:cNvPr id="2" name="Slide Number Placeholder 1">
            <a:extLst>
              <a:ext uri="{FF2B5EF4-FFF2-40B4-BE49-F238E27FC236}">
                <a16:creationId xmlns="" xmlns:a16="http://schemas.microsoft.com/office/drawing/2014/main" id="{420E58F1-39F8-4C7E-9BAE-07376F83AC3C}"/>
              </a:ext>
            </a:extLst>
          </p:cNvPr>
          <p:cNvSpPr>
            <a:spLocks noGrp="1"/>
          </p:cNvSpPr>
          <p:nvPr>
            <p:ph type="sldNum" sz="quarter" idx="12"/>
          </p:nvPr>
        </p:nvSpPr>
        <p:spPr/>
        <p:txBody>
          <a:bodyPr>
            <a:normAutofit fontScale="85000" lnSpcReduction="20000"/>
          </a:bodyPr>
          <a:lstStyle/>
          <a:p>
            <a:fld id="{6F10683E-43CF-473E-9F0C-5CEC5721A1A1}" type="slidenum">
              <a:rPr lang="en-US" smtClean="0"/>
              <a:pPr/>
              <a:t>27</a:t>
            </a:fld>
            <a:endParaRPr lang="en-US"/>
          </a:p>
        </p:txBody>
      </p:sp>
      <p:pic>
        <p:nvPicPr>
          <p:cNvPr id="3" name="Picture 2">
            <a:extLst>
              <a:ext uri="{FF2B5EF4-FFF2-40B4-BE49-F238E27FC236}">
                <a16:creationId xmlns="" xmlns:a16="http://schemas.microsoft.com/office/drawing/2014/main" id="{6200BCC1-1CB1-4F7D-9DE1-61FA5D57514F}"/>
              </a:ext>
            </a:extLst>
          </p:cNvPr>
          <p:cNvPicPr>
            <a:picLocks noChangeAspect="1"/>
          </p:cNvPicPr>
          <p:nvPr/>
        </p:nvPicPr>
        <p:blipFill>
          <a:blip r:embed="rId2" cstate="print"/>
          <a:stretch>
            <a:fillRect/>
          </a:stretch>
        </p:blipFill>
        <p:spPr>
          <a:xfrm>
            <a:off x="1115616" y="1518928"/>
            <a:ext cx="7875984" cy="4348472"/>
          </a:xfrm>
          <a:prstGeom prst="rect">
            <a:avLst/>
          </a:prstGeom>
        </p:spPr>
      </p:pic>
    </p:spTree>
    <p:extLst>
      <p:ext uri="{BB962C8B-B14F-4D97-AF65-F5344CB8AC3E}">
        <p14:creationId xmlns:p14="http://schemas.microsoft.com/office/powerpoint/2010/main" val="3452257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Sampling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28</a:t>
            </a:fld>
            <a:endParaRPr lang="en-US"/>
          </a:p>
        </p:txBody>
      </p:sp>
      <p:sp>
        <p:nvSpPr>
          <p:cNvPr id="5" name="Content Placeholder 4"/>
          <p:cNvSpPr>
            <a:spLocks noGrp="1"/>
          </p:cNvSpPr>
          <p:nvPr>
            <p:ph sz="quarter" idx="1"/>
          </p:nvPr>
        </p:nvSpPr>
        <p:spPr/>
        <p:txBody>
          <a:bodyPr>
            <a:normAutofit fontScale="85000" lnSpcReduction="20000"/>
          </a:bodyPr>
          <a:lstStyle/>
          <a:p>
            <a:r>
              <a:rPr lang="en-GB" dirty="0" smtClean="0"/>
              <a:t>Samples </a:t>
            </a:r>
            <a:r>
              <a:rPr lang="en-GB" dirty="0"/>
              <a:t>in qualitative research are usually purposive. </a:t>
            </a:r>
            <a:endParaRPr lang="en-GB" dirty="0" smtClean="0"/>
          </a:p>
          <a:p>
            <a:r>
              <a:rPr lang="en-GB" dirty="0" smtClean="0"/>
              <a:t>Participants </a:t>
            </a:r>
            <a:r>
              <a:rPr lang="en-GB" dirty="0"/>
              <a:t>are selected because they are likely to generate useful data for the </a:t>
            </a:r>
            <a:r>
              <a:rPr lang="en-GB" dirty="0" smtClean="0"/>
              <a:t>research</a:t>
            </a:r>
          </a:p>
          <a:p>
            <a:r>
              <a:rPr lang="en-GB" dirty="0" smtClean="0"/>
              <a:t>To ensure good coverage of sample, use maximum </a:t>
            </a:r>
            <a:r>
              <a:rPr lang="en-GB" dirty="0"/>
              <a:t>variation </a:t>
            </a:r>
            <a:r>
              <a:rPr lang="en-GB" dirty="0" smtClean="0"/>
              <a:t>sampling strategy </a:t>
            </a:r>
          </a:p>
          <a:p>
            <a:pPr lvl="1"/>
            <a:r>
              <a:rPr lang="en-GB" dirty="0" smtClean="0"/>
              <a:t>This </a:t>
            </a:r>
            <a:r>
              <a:rPr lang="en-GB" dirty="0"/>
              <a:t>involves selecting key demographic variables that are likely to have an impact on participants’ view of the topic. </a:t>
            </a:r>
            <a:endParaRPr lang="en-GB" dirty="0" smtClean="0"/>
          </a:p>
          <a:p>
            <a:pPr lvl="1"/>
            <a:r>
              <a:rPr lang="en-GB" dirty="0" smtClean="0"/>
              <a:t>create </a:t>
            </a:r>
            <a:r>
              <a:rPr lang="en-GB" dirty="0"/>
              <a:t>a sampling ‘grid’ and recruit groups that reflect various combinations of variables. For example: age (adolescents, adults, elderly); male/female; low income/high income; rural/urban; ethnicity. </a:t>
            </a:r>
            <a:endParaRPr lang="en-GB" dirty="0" smtClean="0"/>
          </a:p>
          <a:p>
            <a:r>
              <a:rPr lang="en-GB" dirty="0" smtClean="0"/>
              <a:t>Sampling </a:t>
            </a:r>
            <a:r>
              <a:rPr lang="en-GB" dirty="0"/>
              <a:t>strategies should therefore always be determined by the purpose of the research project</a:t>
            </a:r>
          </a:p>
        </p:txBody>
      </p:sp>
    </p:spTree>
    <p:extLst>
      <p:ext uri="{BB962C8B-B14F-4D97-AF65-F5344CB8AC3E}">
        <p14:creationId xmlns:p14="http://schemas.microsoft.com/office/powerpoint/2010/main" val="3930423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Sample size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29</a:t>
            </a:fld>
            <a:endParaRPr lang="en-US"/>
          </a:p>
        </p:txBody>
      </p:sp>
      <p:sp>
        <p:nvSpPr>
          <p:cNvPr id="4" name="Content Placeholder 3"/>
          <p:cNvSpPr>
            <a:spLocks noGrp="1"/>
          </p:cNvSpPr>
          <p:nvPr>
            <p:ph sz="quarter" idx="1"/>
          </p:nvPr>
        </p:nvSpPr>
        <p:spPr/>
        <p:txBody>
          <a:bodyPr>
            <a:normAutofit lnSpcReduction="10000"/>
          </a:bodyPr>
          <a:lstStyle/>
          <a:p>
            <a:r>
              <a:rPr lang="en-GB" dirty="0" smtClean="0"/>
              <a:t>There is no criteria to set sample size </a:t>
            </a:r>
          </a:p>
          <a:p>
            <a:r>
              <a:rPr lang="en-GB" dirty="0" smtClean="0"/>
              <a:t>One method is theoretical saturation </a:t>
            </a:r>
          </a:p>
          <a:p>
            <a:pPr lvl="1"/>
            <a:r>
              <a:rPr lang="en-GB" dirty="0" smtClean="0"/>
              <a:t>Keep </a:t>
            </a:r>
            <a:r>
              <a:rPr lang="en-GB" dirty="0"/>
              <a:t>interviewing until, in analysis, nothing new comes from the data </a:t>
            </a:r>
            <a:endParaRPr lang="en-GB" dirty="0" smtClean="0"/>
          </a:p>
          <a:p>
            <a:r>
              <a:rPr lang="en-GB" dirty="0" smtClean="0"/>
              <a:t>A </a:t>
            </a:r>
            <a:r>
              <a:rPr lang="en-GB" dirty="0"/>
              <a:t>more practical method for short term studies is to estimate this point as around 15 people for any homogeneous group (which could be based on age, gender, skill, </a:t>
            </a:r>
            <a:r>
              <a:rPr lang="en-GB" dirty="0" err="1"/>
              <a:t>etc</a:t>
            </a:r>
            <a:r>
              <a:rPr lang="en-GB" dirty="0" smtClean="0"/>
              <a:t>).</a:t>
            </a:r>
          </a:p>
          <a:p>
            <a:r>
              <a:rPr lang="en-GB" dirty="0" smtClean="0"/>
              <a:t>Use stratified method so as to get good representation if the population is heterogeneous </a:t>
            </a:r>
            <a:endParaRPr lang="en-GB" dirty="0"/>
          </a:p>
        </p:txBody>
      </p:sp>
    </p:spTree>
    <p:extLst>
      <p:ext uri="{BB962C8B-B14F-4D97-AF65-F5344CB8AC3E}">
        <p14:creationId xmlns:p14="http://schemas.microsoft.com/office/powerpoint/2010/main" val="133884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normAutofit/>
          </a:bodyPr>
          <a:lstStyle/>
          <a:p>
            <a:pPr eaLnBrk="1" hangingPunct="1"/>
            <a:r>
              <a:rPr lang="en-US" sz="4000" dirty="0">
                <a:solidFill>
                  <a:srgbClr val="7B9899"/>
                </a:solidFill>
              </a:rPr>
              <a:t> Qualitative Research Methods</a:t>
            </a:r>
          </a:p>
        </p:txBody>
      </p:sp>
      <p:sp>
        <p:nvSpPr>
          <p:cNvPr id="104451" name="Rectangle 3"/>
          <p:cNvSpPr>
            <a:spLocks noGrp="1" noChangeArrowheads="1"/>
          </p:cNvSpPr>
          <p:nvPr>
            <p:ph sz="quarter" idx="1"/>
          </p:nvPr>
        </p:nvSpPr>
        <p:spPr/>
        <p:txBody>
          <a:bodyPr>
            <a:normAutofit/>
          </a:bodyPr>
          <a:lstStyle/>
          <a:p>
            <a:pPr marL="339725" indent="-339725" eaLnBrk="1" hangingPunct="1">
              <a:lnSpc>
                <a:spcPct val="90000"/>
              </a:lnSpc>
              <a:defRPr/>
            </a:pPr>
            <a:r>
              <a:rPr lang="en-US" dirty="0" smtClean="0"/>
              <a:t>Qualitative research is undertaken under </a:t>
            </a:r>
            <a:r>
              <a:rPr lang="en-US" dirty="0" err="1" smtClean="0"/>
              <a:t>interpretivist</a:t>
            </a:r>
            <a:r>
              <a:rPr lang="en-US" dirty="0" smtClean="0"/>
              <a:t> research paradigm </a:t>
            </a:r>
          </a:p>
          <a:p>
            <a:pPr marL="339725" indent="-339725">
              <a:lnSpc>
                <a:spcPct val="90000"/>
              </a:lnSpc>
              <a:defRPr/>
            </a:pPr>
            <a:r>
              <a:rPr lang="en-US" dirty="0" smtClean="0"/>
              <a:t>It constructs </a:t>
            </a:r>
            <a:r>
              <a:rPr lang="en-US" dirty="0"/>
              <a:t>knowledge through inductive process of knowledge construction . </a:t>
            </a:r>
            <a:endParaRPr lang="en-US" dirty="0" smtClean="0"/>
          </a:p>
          <a:p>
            <a:pPr marL="339725" indent="-339725">
              <a:lnSpc>
                <a:spcPct val="90000"/>
              </a:lnSpc>
              <a:defRPr/>
            </a:pPr>
            <a:r>
              <a:rPr lang="en-GB" dirty="0" smtClean="0"/>
              <a:t>It </a:t>
            </a:r>
            <a:r>
              <a:rPr lang="en-GB" dirty="0"/>
              <a:t>intends to understand some aspect of social life, and it uses words, rather than numbers, as data for analysis</a:t>
            </a:r>
            <a:r>
              <a:rPr lang="en-GB" dirty="0" smtClean="0"/>
              <a:t>.</a:t>
            </a:r>
          </a:p>
          <a:p>
            <a:pPr marL="339725" indent="-339725" eaLnBrk="1" hangingPunct="1">
              <a:lnSpc>
                <a:spcPct val="90000"/>
              </a:lnSpc>
              <a:defRPr/>
            </a:pPr>
            <a:r>
              <a:rPr lang="en-US" dirty="0" smtClean="0"/>
              <a:t>Constructs knowledge from peoples claims or people’s understanding of their phenomena </a:t>
            </a:r>
          </a:p>
          <a:p>
            <a:pPr marL="339725" indent="-339725">
              <a:lnSpc>
                <a:spcPct val="90000"/>
              </a:lnSpc>
              <a:defRPr/>
            </a:pPr>
            <a:r>
              <a:rPr lang="en-GB" dirty="0" smtClean="0">
                <a:solidFill>
                  <a:srgbClr val="FF0000"/>
                </a:solidFill>
              </a:rPr>
              <a:t>Ask students to give examples?</a:t>
            </a:r>
          </a:p>
          <a:p>
            <a:pPr marL="339725" indent="-339725" eaLnBrk="1" hangingPunct="1">
              <a:lnSpc>
                <a:spcPct val="90000"/>
              </a:lnSpc>
              <a:defRPr/>
            </a:pP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6F10683E-43CF-473E-9F0C-5CEC5721A1A1}"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BD66DC51-9BCB-4953-A001-4E59A11411F0}"/>
              </a:ext>
            </a:extLst>
          </p:cNvPr>
          <p:cNvSpPr>
            <a:spLocks noGrp="1"/>
          </p:cNvSpPr>
          <p:nvPr>
            <p:ph type="body" idx="1"/>
          </p:nvPr>
        </p:nvSpPr>
        <p:spPr/>
        <p:txBody>
          <a:bodyPr/>
          <a:lstStyle/>
          <a:p>
            <a:endParaRPr lang="en-US" dirty="0"/>
          </a:p>
        </p:txBody>
      </p:sp>
      <p:sp>
        <p:nvSpPr>
          <p:cNvPr id="5" name="Title 4">
            <a:extLst>
              <a:ext uri="{FF2B5EF4-FFF2-40B4-BE49-F238E27FC236}">
                <a16:creationId xmlns="" xmlns:a16="http://schemas.microsoft.com/office/drawing/2014/main" id="{649F4B07-E612-42FA-804B-90EBAD3DF0BF}"/>
              </a:ext>
            </a:extLst>
          </p:cNvPr>
          <p:cNvSpPr>
            <a:spLocks noGrp="1"/>
          </p:cNvSpPr>
          <p:nvPr>
            <p:ph type="title"/>
          </p:nvPr>
        </p:nvSpPr>
        <p:spPr/>
        <p:txBody>
          <a:bodyPr/>
          <a:lstStyle/>
          <a:p>
            <a:r>
              <a:rPr lang="en-US" dirty="0"/>
              <a:t>Qualitative Data Analysis </a:t>
            </a:r>
          </a:p>
        </p:txBody>
      </p:sp>
      <p:sp>
        <p:nvSpPr>
          <p:cNvPr id="3" name="Slide Number Placeholder 2">
            <a:extLst>
              <a:ext uri="{FF2B5EF4-FFF2-40B4-BE49-F238E27FC236}">
                <a16:creationId xmlns="" xmlns:a16="http://schemas.microsoft.com/office/drawing/2014/main" id="{C1D60F8E-ACAD-4A61-B953-42536A31FE42}"/>
              </a:ext>
            </a:extLst>
          </p:cNvPr>
          <p:cNvSpPr>
            <a:spLocks noGrp="1"/>
          </p:cNvSpPr>
          <p:nvPr>
            <p:ph type="sldNum" sz="quarter" idx="11"/>
          </p:nvPr>
        </p:nvSpPr>
        <p:spPr/>
        <p:txBody>
          <a:bodyPr>
            <a:normAutofit/>
          </a:bodyPr>
          <a:lstStyle/>
          <a:p>
            <a:fld id="{6F10683E-43CF-473E-9F0C-5CEC5721A1A1}" type="slidenum">
              <a:rPr lang="en-US" smtClean="0"/>
              <a:pPr/>
              <a:t>30</a:t>
            </a:fld>
            <a:endParaRPr lang="en-US"/>
          </a:p>
        </p:txBody>
      </p:sp>
    </p:spTree>
    <p:extLst>
      <p:ext uri="{BB962C8B-B14F-4D97-AF65-F5344CB8AC3E}">
        <p14:creationId xmlns:p14="http://schemas.microsoft.com/office/powerpoint/2010/main" val="2290150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F8D2FB-5B08-46D8-A9E7-08E5721EBA30}"/>
              </a:ext>
            </a:extLst>
          </p:cNvPr>
          <p:cNvSpPr>
            <a:spLocks noGrp="1"/>
          </p:cNvSpPr>
          <p:nvPr>
            <p:ph type="title"/>
          </p:nvPr>
        </p:nvSpPr>
        <p:spPr/>
        <p:txBody>
          <a:bodyPr>
            <a:normAutofit/>
          </a:bodyPr>
          <a:lstStyle/>
          <a:p>
            <a:r>
              <a:rPr lang="en-US" b="1" smtClean="0"/>
              <a:t>Qualitative </a:t>
            </a:r>
            <a:r>
              <a:rPr lang="en-US" b="1"/>
              <a:t>Data </a:t>
            </a:r>
            <a:r>
              <a:rPr lang="en-US" b="1" smtClean="0"/>
              <a:t>Analysis</a:t>
            </a:r>
            <a:endParaRPr lang="en-US" dirty="0"/>
          </a:p>
        </p:txBody>
      </p:sp>
      <p:sp>
        <p:nvSpPr>
          <p:cNvPr id="3" name="Slide Number Placeholder 2">
            <a:extLst>
              <a:ext uri="{FF2B5EF4-FFF2-40B4-BE49-F238E27FC236}">
                <a16:creationId xmlns="" xmlns:a16="http://schemas.microsoft.com/office/drawing/2014/main" id="{A6F16979-069E-4354-8D41-BA20E4136549}"/>
              </a:ext>
            </a:extLst>
          </p:cNvPr>
          <p:cNvSpPr>
            <a:spLocks noGrp="1"/>
          </p:cNvSpPr>
          <p:nvPr>
            <p:ph type="sldNum" sz="quarter" idx="12"/>
          </p:nvPr>
        </p:nvSpPr>
        <p:spPr/>
        <p:txBody>
          <a:bodyPr>
            <a:normAutofit fontScale="85000" lnSpcReduction="20000"/>
          </a:bodyPr>
          <a:lstStyle/>
          <a:p>
            <a:fld id="{6F10683E-43CF-473E-9F0C-5CEC5721A1A1}" type="slidenum">
              <a:rPr lang="en-US" smtClean="0"/>
              <a:pPr/>
              <a:t>31</a:t>
            </a:fld>
            <a:endParaRPr lang="en-US"/>
          </a:p>
        </p:txBody>
      </p:sp>
      <p:sp>
        <p:nvSpPr>
          <p:cNvPr id="4" name="Content Placeholder 3">
            <a:extLst>
              <a:ext uri="{FF2B5EF4-FFF2-40B4-BE49-F238E27FC236}">
                <a16:creationId xmlns="" xmlns:a16="http://schemas.microsoft.com/office/drawing/2014/main" id="{0EF5FF0A-0D12-4039-80B0-2C630671E0E9}"/>
              </a:ext>
            </a:extLst>
          </p:cNvPr>
          <p:cNvSpPr>
            <a:spLocks noGrp="1"/>
          </p:cNvSpPr>
          <p:nvPr>
            <p:ph sz="quarter" idx="1"/>
          </p:nvPr>
        </p:nvSpPr>
        <p:spPr/>
        <p:txBody>
          <a:bodyPr>
            <a:normAutofit fontScale="85000" lnSpcReduction="20000"/>
          </a:bodyPr>
          <a:lstStyle/>
          <a:p>
            <a:pPr>
              <a:lnSpc>
                <a:spcPct val="120000"/>
              </a:lnSpc>
              <a:spcBef>
                <a:spcPts val="1200"/>
              </a:spcBef>
            </a:pPr>
            <a:r>
              <a:rPr lang="en-US" dirty="0"/>
              <a:t>Qualitative Data Analysis (QDA) is the range of processes and procedures to reduce bulk data</a:t>
            </a:r>
          </a:p>
          <a:p>
            <a:pPr>
              <a:lnSpc>
                <a:spcPct val="120000"/>
              </a:lnSpc>
              <a:spcBef>
                <a:spcPts val="1200"/>
              </a:spcBef>
            </a:pPr>
            <a:r>
              <a:rPr lang="en-US" dirty="0" smtClean="0"/>
              <a:t>In short qualitative data analysis is </a:t>
            </a:r>
            <a:r>
              <a:rPr lang="en-US" b="1" dirty="0" smtClean="0"/>
              <a:t>Data Reduction</a:t>
            </a:r>
          </a:p>
          <a:p>
            <a:pPr>
              <a:lnSpc>
                <a:spcPct val="120000"/>
              </a:lnSpc>
              <a:spcBef>
                <a:spcPts val="1200"/>
              </a:spcBef>
            </a:pPr>
            <a:r>
              <a:rPr lang="en-US" b="1" dirty="0" smtClean="0"/>
              <a:t>How? </a:t>
            </a:r>
            <a:r>
              <a:rPr lang="en-US" dirty="0" smtClean="0"/>
              <a:t>Very difficult to articulate  </a:t>
            </a:r>
          </a:p>
          <a:p>
            <a:pPr>
              <a:lnSpc>
                <a:spcPct val="120000"/>
              </a:lnSpc>
              <a:spcBef>
                <a:spcPts val="1200"/>
              </a:spcBef>
            </a:pPr>
            <a:r>
              <a:rPr lang="en-US" dirty="0" smtClean="0"/>
              <a:t>The </a:t>
            </a:r>
            <a:r>
              <a:rPr lang="en-US" dirty="0"/>
              <a:t>idea is to examine the meaningful and symbolic content of qualitative data.</a:t>
            </a:r>
          </a:p>
          <a:p>
            <a:pPr>
              <a:lnSpc>
                <a:spcPct val="120000"/>
              </a:lnSpc>
              <a:spcBef>
                <a:spcPts val="1200"/>
              </a:spcBef>
            </a:pPr>
            <a:r>
              <a:rPr lang="en-US" dirty="0"/>
              <a:t>In general, the intent is to make sense out of </a:t>
            </a:r>
            <a:r>
              <a:rPr lang="en-US" b="1" dirty="0" smtClean="0"/>
              <a:t>collected data</a:t>
            </a:r>
            <a:endParaRPr lang="en-US" b="1" dirty="0"/>
          </a:p>
          <a:p>
            <a:pPr>
              <a:lnSpc>
                <a:spcPct val="120000"/>
              </a:lnSpc>
              <a:spcBef>
                <a:spcPts val="1200"/>
              </a:spcBef>
            </a:pPr>
            <a:r>
              <a:rPr lang="en-US" dirty="0"/>
              <a:t>Generally referred as </a:t>
            </a:r>
            <a:r>
              <a:rPr lang="en-US" dirty="0">
                <a:solidFill>
                  <a:srgbClr val="C00000"/>
                </a:solidFill>
              </a:rPr>
              <a:t>Thematic Analysis</a:t>
            </a:r>
          </a:p>
          <a:p>
            <a:pPr>
              <a:lnSpc>
                <a:spcPct val="120000"/>
              </a:lnSpc>
              <a:spcBef>
                <a:spcPts val="1200"/>
              </a:spcBef>
            </a:pPr>
            <a:r>
              <a:rPr lang="en-US" dirty="0" smtClean="0"/>
              <a:t>Providing </a:t>
            </a:r>
            <a:r>
              <a:rPr lang="en-US" dirty="0"/>
              <a:t>“</a:t>
            </a:r>
            <a:r>
              <a:rPr lang="en-US" dirty="0">
                <a:solidFill>
                  <a:srgbClr val="C00000"/>
                </a:solidFill>
              </a:rPr>
              <a:t>Thick</a:t>
            </a:r>
            <a:r>
              <a:rPr lang="en-US" dirty="0"/>
              <a:t>” description is important</a:t>
            </a:r>
          </a:p>
        </p:txBody>
      </p:sp>
    </p:spTree>
    <p:extLst>
      <p:ext uri="{BB962C8B-B14F-4D97-AF65-F5344CB8AC3E}">
        <p14:creationId xmlns:p14="http://schemas.microsoft.com/office/powerpoint/2010/main" val="1264619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32BCB-27CC-49AC-B72A-49D66D4E1435}"/>
              </a:ext>
            </a:extLst>
          </p:cNvPr>
          <p:cNvSpPr>
            <a:spLocks noGrp="1"/>
          </p:cNvSpPr>
          <p:nvPr>
            <p:ph type="title"/>
          </p:nvPr>
        </p:nvSpPr>
        <p:spPr/>
        <p:txBody>
          <a:bodyPr/>
          <a:lstStyle/>
          <a:p>
            <a:r>
              <a:rPr lang="en-US" dirty="0"/>
              <a:t>Cont’d …</a:t>
            </a:r>
          </a:p>
        </p:txBody>
      </p:sp>
      <p:sp>
        <p:nvSpPr>
          <p:cNvPr id="3" name="Slide Number Placeholder 2">
            <a:extLst>
              <a:ext uri="{FF2B5EF4-FFF2-40B4-BE49-F238E27FC236}">
                <a16:creationId xmlns="" xmlns:a16="http://schemas.microsoft.com/office/drawing/2014/main" id="{75F3549C-45ED-4CDD-B2FC-700A5A7B6E3A}"/>
              </a:ext>
            </a:extLst>
          </p:cNvPr>
          <p:cNvSpPr>
            <a:spLocks noGrp="1"/>
          </p:cNvSpPr>
          <p:nvPr>
            <p:ph type="sldNum" sz="quarter" idx="12"/>
          </p:nvPr>
        </p:nvSpPr>
        <p:spPr/>
        <p:txBody>
          <a:bodyPr>
            <a:normAutofit fontScale="85000" lnSpcReduction="20000"/>
          </a:bodyPr>
          <a:lstStyle/>
          <a:p>
            <a:fld id="{6F10683E-43CF-473E-9F0C-5CEC5721A1A1}" type="slidenum">
              <a:rPr lang="en-US" smtClean="0"/>
              <a:pPr/>
              <a:t>32</a:t>
            </a:fld>
            <a:endParaRPr lang="en-US"/>
          </a:p>
        </p:txBody>
      </p:sp>
      <p:sp>
        <p:nvSpPr>
          <p:cNvPr id="4" name="Content Placeholder 3">
            <a:extLst>
              <a:ext uri="{FF2B5EF4-FFF2-40B4-BE49-F238E27FC236}">
                <a16:creationId xmlns="" xmlns:a16="http://schemas.microsoft.com/office/drawing/2014/main" id="{B3532AF0-E869-4ED7-B939-4B2C4A8573AB}"/>
              </a:ext>
            </a:extLst>
          </p:cNvPr>
          <p:cNvSpPr>
            <a:spLocks noGrp="1"/>
          </p:cNvSpPr>
          <p:nvPr>
            <p:ph sz="quarter" idx="1"/>
          </p:nvPr>
        </p:nvSpPr>
        <p:spPr/>
        <p:txBody>
          <a:bodyPr>
            <a:normAutofit lnSpcReduction="10000"/>
          </a:bodyPr>
          <a:lstStyle/>
          <a:p>
            <a:r>
              <a:rPr lang="en-US" dirty="0"/>
              <a:t>For example, by analyzing interview data the researcher may be attempting to identify any or all of:</a:t>
            </a:r>
          </a:p>
          <a:p>
            <a:pPr lvl="1"/>
            <a:r>
              <a:rPr lang="en-US" dirty="0"/>
              <a:t>Someone's interpretation of the world,</a:t>
            </a:r>
          </a:p>
          <a:p>
            <a:pPr lvl="1"/>
            <a:r>
              <a:rPr lang="en-US" dirty="0"/>
              <a:t>Why they have that point of view,</a:t>
            </a:r>
          </a:p>
          <a:p>
            <a:pPr lvl="1"/>
            <a:r>
              <a:rPr lang="en-US" dirty="0"/>
              <a:t>How they came to that view,</a:t>
            </a:r>
          </a:p>
          <a:p>
            <a:pPr lvl="1"/>
            <a:r>
              <a:rPr lang="en-US" dirty="0"/>
              <a:t>What they have been doing,</a:t>
            </a:r>
          </a:p>
          <a:p>
            <a:pPr lvl="1"/>
            <a:r>
              <a:rPr lang="en-US" dirty="0"/>
              <a:t>How they conveyed their view of their situation,</a:t>
            </a:r>
          </a:p>
          <a:p>
            <a:pPr lvl="1"/>
            <a:r>
              <a:rPr lang="en-US" dirty="0"/>
              <a:t>How they identify or classify themselves and others in what they say,</a:t>
            </a:r>
          </a:p>
        </p:txBody>
      </p:sp>
    </p:spTree>
    <p:extLst>
      <p:ext uri="{BB962C8B-B14F-4D97-AF65-F5344CB8AC3E}">
        <p14:creationId xmlns:p14="http://schemas.microsoft.com/office/powerpoint/2010/main" val="3776161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8007EE9-E746-4B94-AF66-3E219FCF7CF0}"/>
              </a:ext>
            </a:extLst>
          </p:cNvPr>
          <p:cNvSpPr>
            <a:spLocks noGrp="1"/>
          </p:cNvSpPr>
          <p:nvPr>
            <p:ph type="title"/>
          </p:nvPr>
        </p:nvSpPr>
        <p:spPr>
          <a:xfrm>
            <a:off x="1115616" y="228600"/>
            <a:ext cx="7632848" cy="990600"/>
          </a:xfrm>
        </p:spPr>
        <p:txBody>
          <a:bodyPr>
            <a:normAutofit fontScale="90000"/>
          </a:bodyPr>
          <a:lstStyle/>
          <a:p>
            <a:r>
              <a:rPr lang="en-US" b="1" dirty="0"/>
              <a:t>Approaches in Qualitative Data Analysis</a:t>
            </a:r>
            <a:endParaRPr lang="en-US" dirty="0"/>
          </a:p>
        </p:txBody>
      </p:sp>
      <p:sp>
        <p:nvSpPr>
          <p:cNvPr id="3" name="Slide Number Placeholder 2">
            <a:extLst>
              <a:ext uri="{FF2B5EF4-FFF2-40B4-BE49-F238E27FC236}">
                <a16:creationId xmlns="" xmlns:a16="http://schemas.microsoft.com/office/drawing/2014/main" id="{B6B47B37-C2C9-4289-A28E-3FB36B534D46}"/>
              </a:ext>
            </a:extLst>
          </p:cNvPr>
          <p:cNvSpPr>
            <a:spLocks noGrp="1"/>
          </p:cNvSpPr>
          <p:nvPr>
            <p:ph type="sldNum" sz="quarter" idx="12"/>
          </p:nvPr>
        </p:nvSpPr>
        <p:spPr/>
        <p:txBody>
          <a:bodyPr>
            <a:normAutofit fontScale="85000" lnSpcReduction="20000"/>
          </a:bodyPr>
          <a:lstStyle/>
          <a:p>
            <a:fld id="{6F10683E-43CF-473E-9F0C-5CEC5721A1A1}" type="slidenum">
              <a:rPr lang="en-US" smtClean="0"/>
              <a:pPr/>
              <a:t>33</a:t>
            </a:fld>
            <a:endParaRPr lang="en-US"/>
          </a:p>
        </p:txBody>
      </p:sp>
      <p:sp>
        <p:nvSpPr>
          <p:cNvPr id="5" name="Content Placeholder 4">
            <a:extLst>
              <a:ext uri="{FF2B5EF4-FFF2-40B4-BE49-F238E27FC236}">
                <a16:creationId xmlns="" xmlns:a16="http://schemas.microsoft.com/office/drawing/2014/main" id="{535305FD-55FD-487A-81A9-12B979E01203}"/>
              </a:ext>
            </a:extLst>
          </p:cNvPr>
          <p:cNvSpPr>
            <a:spLocks noGrp="1"/>
          </p:cNvSpPr>
          <p:nvPr>
            <p:ph sz="quarter" idx="1"/>
          </p:nvPr>
        </p:nvSpPr>
        <p:spPr/>
        <p:txBody>
          <a:bodyPr>
            <a:normAutofit fontScale="77500" lnSpcReduction="20000"/>
          </a:bodyPr>
          <a:lstStyle/>
          <a:p>
            <a:pPr>
              <a:lnSpc>
                <a:spcPct val="110000"/>
              </a:lnSpc>
              <a:spcBef>
                <a:spcPts val="1200"/>
              </a:spcBef>
              <a:spcAft>
                <a:spcPts val="600"/>
              </a:spcAft>
            </a:pPr>
            <a:r>
              <a:rPr lang="en-US" b="1" dirty="0"/>
              <a:t>Deductive Approach</a:t>
            </a:r>
          </a:p>
          <a:p>
            <a:pPr lvl="1">
              <a:lnSpc>
                <a:spcPct val="110000"/>
              </a:lnSpc>
              <a:spcBef>
                <a:spcPts val="1200"/>
              </a:spcBef>
              <a:spcAft>
                <a:spcPts val="600"/>
              </a:spcAft>
            </a:pPr>
            <a:r>
              <a:rPr lang="en-US" dirty="0"/>
              <a:t>Using your research questions to group the data and then look for similarities and differences.</a:t>
            </a:r>
          </a:p>
          <a:p>
            <a:pPr lvl="1">
              <a:lnSpc>
                <a:spcPct val="110000"/>
              </a:lnSpc>
              <a:spcBef>
                <a:spcPts val="1200"/>
              </a:spcBef>
              <a:spcAft>
                <a:spcPts val="600"/>
              </a:spcAft>
            </a:pPr>
            <a:r>
              <a:rPr lang="en-US" dirty="0"/>
              <a:t>Used when time and resources are limited.</a:t>
            </a:r>
          </a:p>
          <a:p>
            <a:pPr lvl="1">
              <a:lnSpc>
                <a:spcPct val="110000"/>
              </a:lnSpc>
              <a:spcBef>
                <a:spcPts val="1200"/>
              </a:spcBef>
              <a:spcAft>
                <a:spcPts val="600"/>
              </a:spcAft>
            </a:pPr>
            <a:r>
              <a:rPr lang="en-US" dirty="0"/>
              <a:t>Used when qualitative research is a smaller component of a larger quantitative study</a:t>
            </a:r>
          </a:p>
          <a:p>
            <a:pPr>
              <a:lnSpc>
                <a:spcPct val="110000"/>
              </a:lnSpc>
              <a:spcBef>
                <a:spcPts val="1200"/>
              </a:spcBef>
              <a:spcAft>
                <a:spcPts val="600"/>
              </a:spcAft>
            </a:pPr>
            <a:r>
              <a:rPr lang="en-US" b="1" dirty="0"/>
              <a:t>Inductive Approach</a:t>
            </a:r>
          </a:p>
          <a:p>
            <a:pPr lvl="1">
              <a:lnSpc>
                <a:spcPct val="110000"/>
              </a:lnSpc>
              <a:spcBef>
                <a:spcPts val="1200"/>
              </a:spcBef>
              <a:spcAft>
                <a:spcPts val="600"/>
              </a:spcAft>
            </a:pPr>
            <a:r>
              <a:rPr lang="en-US" dirty="0"/>
              <a:t>Used when qualitative research is a major design of the inquiry.</a:t>
            </a:r>
          </a:p>
          <a:p>
            <a:pPr lvl="1">
              <a:lnSpc>
                <a:spcPct val="110000"/>
              </a:lnSpc>
              <a:spcBef>
                <a:spcPts val="1200"/>
              </a:spcBef>
              <a:spcAft>
                <a:spcPts val="600"/>
              </a:spcAft>
            </a:pPr>
            <a:r>
              <a:rPr lang="en-US" dirty="0"/>
              <a:t>Using emergent framework to group the data and then look for relationships.</a:t>
            </a:r>
          </a:p>
        </p:txBody>
      </p:sp>
    </p:spTree>
    <p:extLst>
      <p:ext uri="{BB962C8B-B14F-4D97-AF65-F5344CB8AC3E}">
        <p14:creationId xmlns:p14="http://schemas.microsoft.com/office/powerpoint/2010/main" val="652922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Inductive Approach:</a:t>
            </a:r>
            <a:br>
              <a:rPr lang="en-US" dirty="0" smtClean="0"/>
            </a:br>
            <a:r>
              <a:rPr lang="en-US" dirty="0" smtClean="0"/>
              <a:t>Four </a:t>
            </a:r>
            <a:r>
              <a:rPr lang="en-US" dirty="0"/>
              <a:t>steps of data analysis </a:t>
            </a:r>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34</a:t>
            </a:fld>
            <a:endParaRPr lang="en-US"/>
          </a:p>
        </p:txBody>
      </p:sp>
      <p:sp>
        <p:nvSpPr>
          <p:cNvPr id="2051" name="AutoShape 3"/>
          <p:cNvSpPr>
            <a:spLocks noChangeArrowheads="1"/>
          </p:cNvSpPr>
          <p:nvPr/>
        </p:nvSpPr>
        <p:spPr bwMode="auto">
          <a:xfrm>
            <a:off x="609600" y="1798638"/>
            <a:ext cx="2213043" cy="645896"/>
          </a:xfrm>
          <a:prstGeom prst="roundRect">
            <a:avLst>
              <a:gd name="adj" fmla="val 16667"/>
            </a:avLst>
          </a:prstGeom>
          <a:solidFill>
            <a:srgbClr val="FFFFFF"/>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Arial" pitchFamily="34" charset="0"/>
              </a:rPr>
              <a:t>Familiarization</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2052" name="AutoShape 4"/>
          <p:cNvSpPr>
            <a:spLocks noChangeArrowheads="1"/>
          </p:cNvSpPr>
          <p:nvPr/>
        </p:nvSpPr>
        <p:spPr bwMode="auto">
          <a:xfrm>
            <a:off x="3673813" y="1798638"/>
            <a:ext cx="2042809" cy="645896"/>
          </a:xfrm>
          <a:prstGeom prst="roundRect">
            <a:avLst>
              <a:gd name="adj" fmla="val 16667"/>
            </a:avLst>
          </a:prstGeom>
          <a:solidFill>
            <a:srgbClr val="FFFFFF"/>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Transcription</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053" name="AutoShape 5"/>
          <p:cNvSpPr>
            <a:spLocks noChangeArrowheads="1"/>
          </p:cNvSpPr>
          <p:nvPr/>
        </p:nvSpPr>
        <p:spPr bwMode="auto">
          <a:xfrm>
            <a:off x="6567791" y="1798638"/>
            <a:ext cx="2042809" cy="645896"/>
          </a:xfrm>
          <a:prstGeom prst="roundRect">
            <a:avLst>
              <a:gd name="adj" fmla="val 16667"/>
            </a:avLst>
          </a:prstGeom>
          <a:solidFill>
            <a:srgbClr val="FFFFFF"/>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Organisation</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054" name="AutoShape 6"/>
          <p:cNvSpPr>
            <a:spLocks noChangeArrowheads="1"/>
          </p:cNvSpPr>
          <p:nvPr/>
        </p:nvSpPr>
        <p:spPr bwMode="auto">
          <a:xfrm>
            <a:off x="6057089" y="4349926"/>
            <a:ext cx="1532106" cy="968844"/>
          </a:xfrm>
          <a:prstGeom prst="roundRect">
            <a:avLst>
              <a:gd name="adj" fmla="val 16667"/>
            </a:avLst>
          </a:prstGeom>
          <a:solidFill>
            <a:srgbClr val="FFFFFF"/>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Coding</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055" name="Oval 7"/>
          <p:cNvSpPr>
            <a:spLocks noChangeArrowheads="1"/>
          </p:cNvSpPr>
          <p:nvPr/>
        </p:nvSpPr>
        <p:spPr bwMode="auto">
          <a:xfrm>
            <a:off x="2971800" y="3268051"/>
            <a:ext cx="2133599" cy="1324086"/>
          </a:xfrm>
          <a:prstGeom prst="ellipse">
            <a:avLst/>
          </a:prstGeom>
          <a:solidFill>
            <a:srgbClr val="FFFFFF"/>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Grounded</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theory</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056" name="Oval 8"/>
          <p:cNvSpPr>
            <a:spLocks noChangeArrowheads="1"/>
          </p:cNvSpPr>
          <p:nvPr/>
        </p:nvSpPr>
        <p:spPr bwMode="auto">
          <a:xfrm>
            <a:off x="609600" y="4107715"/>
            <a:ext cx="1828800" cy="1453265"/>
          </a:xfrm>
          <a:prstGeom prst="ellipse">
            <a:avLst/>
          </a:prstGeom>
          <a:solidFill>
            <a:srgbClr val="FFFFFF"/>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Report Writing</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057" name="AutoShape 9"/>
          <p:cNvSpPr>
            <a:spLocks noChangeArrowheads="1"/>
          </p:cNvSpPr>
          <p:nvPr/>
        </p:nvSpPr>
        <p:spPr bwMode="auto">
          <a:xfrm>
            <a:off x="2992877" y="1960112"/>
            <a:ext cx="510702" cy="484422"/>
          </a:xfrm>
          <a:prstGeom prst="rightArrow">
            <a:avLst>
              <a:gd name="adj1" fmla="val 50000"/>
              <a:gd name="adj2" fmla="val 37500"/>
            </a:avLst>
          </a:prstGeom>
          <a:solidFill>
            <a:srgbClr val="EAEA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2058" name="AutoShape 10"/>
          <p:cNvSpPr>
            <a:spLocks noChangeArrowheads="1"/>
          </p:cNvSpPr>
          <p:nvPr/>
        </p:nvSpPr>
        <p:spPr bwMode="auto">
          <a:xfrm>
            <a:off x="5886855" y="1960112"/>
            <a:ext cx="510702" cy="484422"/>
          </a:xfrm>
          <a:prstGeom prst="rightArrow">
            <a:avLst>
              <a:gd name="adj1" fmla="val 50000"/>
              <a:gd name="adj2" fmla="val 37500"/>
            </a:avLst>
          </a:prstGeom>
          <a:solidFill>
            <a:srgbClr val="EAEA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2059" name="AutoShape 11"/>
          <p:cNvSpPr>
            <a:spLocks noChangeArrowheads="1"/>
          </p:cNvSpPr>
          <p:nvPr/>
        </p:nvSpPr>
        <p:spPr bwMode="auto">
          <a:xfrm rot="1217954">
            <a:off x="5030011" y="3907219"/>
            <a:ext cx="851170" cy="484422"/>
          </a:xfrm>
          <a:prstGeom prst="leftArrow">
            <a:avLst>
              <a:gd name="adj1" fmla="val 50000"/>
              <a:gd name="adj2" fmla="val 62500"/>
            </a:avLst>
          </a:prstGeom>
          <a:solidFill>
            <a:srgbClr val="EAEA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2060" name="AutoShape 12"/>
          <p:cNvSpPr>
            <a:spLocks noChangeArrowheads="1"/>
          </p:cNvSpPr>
          <p:nvPr/>
        </p:nvSpPr>
        <p:spPr bwMode="auto">
          <a:xfrm rot="3463461">
            <a:off x="5389293" y="5136741"/>
            <a:ext cx="484422" cy="851170"/>
          </a:xfrm>
          <a:prstGeom prst="downArrow">
            <a:avLst>
              <a:gd name="adj1" fmla="val 50000"/>
              <a:gd name="adj2" fmla="val 62500"/>
            </a:avLst>
          </a:prstGeom>
          <a:solidFill>
            <a:srgbClr val="EAEA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2061" name="Oval 13"/>
          <p:cNvSpPr>
            <a:spLocks noChangeArrowheads="1"/>
          </p:cNvSpPr>
          <p:nvPr/>
        </p:nvSpPr>
        <p:spPr bwMode="auto">
          <a:xfrm>
            <a:off x="2971800" y="5305314"/>
            <a:ext cx="2362199" cy="1324086"/>
          </a:xfrm>
          <a:prstGeom prst="ellipse">
            <a:avLst/>
          </a:prstGeom>
          <a:solidFill>
            <a:srgbClr val="FFFFFF"/>
          </a:soli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Framework</a:t>
            </a:r>
          </a:p>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analysis</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sp>
        <p:nvSpPr>
          <p:cNvPr id="2062" name="AutoShape 14"/>
          <p:cNvSpPr>
            <a:spLocks noChangeArrowheads="1"/>
          </p:cNvSpPr>
          <p:nvPr/>
        </p:nvSpPr>
        <p:spPr bwMode="auto">
          <a:xfrm rot="4148732">
            <a:off x="2404523" y="4009458"/>
            <a:ext cx="484422" cy="680936"/>
          </a:xfrm>
          <a:prstGeom prst="downArrow">
            <a:avLst>
              <a:gd name="adj1" fmla="val 50000"/>
              <a:gd name="adj2" fmla="val 50000"/>
            </a:avLst>
          </a:prstGeom>
          <a:solidFill>
            <a:srgbClr val="EAEA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2063" name="AutoShape 15"/>
          <p:cNvSpPr>
            <a:spLocks noChangeArrowheads="1"/>
          </p:cNvSpPr>
          <p:nvPr/>
        </p:nvSpPr>
        <p:spPr bwMode="auto">
          <a:xfrm rot="6776830">
            <a:off x="2402632" y="5221858"/>
            <a:ext cx="484422" cy="680936"/>
          </a:xfrm>
          <a:prstGeom prst="downArrow">
            <a:avLst>
              <a:gd name="adj1" fmla="val 50000"/>
              <a:gd name="adj2" fmla="val 50000"/>
            </a:avLst>
          </a:prstGeom>
          <a:solidFill>
            <a:srgbClr val="EAEA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2064" name="AutoShape 16"/>
          <p:cNvSpPr>
            <a:spLocks noChangeArrowheads="1"/>
          </p:cNvSpPr>
          <p:nvPr/>
        </p:nvSpPr>
        <p:spPr bwMode="auto">
          <a:xfrm rot="10800000">
            <a:off x="7759430" y="2735187"/>
            <a:ext cx="510702" cy="2825794"/>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EAEA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p>
        </p:txBody>
      </p:sp>
      <p:sp>
        <p:nvSpPr>
          <p:cNvPr id="4" name="TextBox 3">
            <a:extLst>
              <a:ext uri="{FF2B5EF4-FFF2-40B4-BE49-F238E27FC236}">
                <a16:creationId xmlns="" xmlns:a16="http://schemas.microsoft.com/office/drawing/2014/main" id="{7B9075F7-5B9D-4528-B8F5-D93376E8CEC8}"/>
              </a:ext>
            </a:extLst>
          </p:cNvPr>
          <p:cNvSpPr txBox="1"/>
          <p:nvPr/>
        </p:nvSpPr>
        <p:spPr>
          <a:xfrm>
            <a:off x="2971800" y="2901192"/>
            <a:ext cx="2587675" cy="461665"/>
          </a:xfrm>
          <a:prstGeom prst="rect">
            <a:avLst/>
          </a:prstGeom>
          <a:noFill/>
        </p:spPr>
        <p:txBody>
          <a:bodyPr wrap="square" rtlCol="0">
            <a:spAutoFit/>
          </a:bodyPr>
          <a:lstStyle/>
          <a:p>
            <a:r>
              <a:rPr lang="en-US" sz="2400" dirty="0">
                <a:solidFill>
                  <a:srgbClr val="C00000"/>
                </a:solidFill>
              </a:rPr>
              <a:t>Inductive Analysis </a:t>
            </a:r>
          </a:p>
        </p:txBody>
      </p:sp>
      <p:sp>
        <p:nvSpPr>
          <p:cNvPr id="19" name="TextBox 18">
            <a:extLst>
              <a:ext uri="{FF2B5EF4-FFF2-40B4-BE49-F238E27FC236}">
                <a16:creationId xmlns="" xmlns:a16="http://schemas.microsoft.com/office/drawing/2014/main" id="{C78D8AFC-AF8F-4D7E-826F-D8AAFCFF00F9}"/>
              </a:ext>
            </a:extLst>
          </p:cNvPr>
          <p:cNvSpPr txBox="1"/>
          <p:nvPr/>
        </p:nvSpPr>
        <p:spPr>
          <a:xfrm>
            <a:off x="2993569" y="4861952"/>
            <a:ext cx="2587675" cy="461665"/>
          </a:xfrm>
          <a:prstGeom prst="rect">
            <a:avLst/>
          </a:prstGeom>
          <a:noFill/>
        </p:spPr>
        <p:txBody>
          <a:bodyPr wrap="square" rtlCol="0">
            <a:spAutoFit/>
          </a:bodyPr>
          <a:lstStyle/>
          <a:p>
            <a:r>
              <a:rPr lang="en-US" sz="2400" dirty="0">
                <a:solidFill>
                  <a:srgbClr val="C00000"/>
                </a:solidFill>
              </a:rPr>
              <a:t>Deductive Analysis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Analysis - Transcription</a:t>
            </a:r>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35</a:t>
            </a:fld>
            <a:endParaRPr lang="en-US"/>
          </a:p>
        </p:txBody>
      </p:sp>
      <p:grpSp>
        <p:nvGrpSpPr>
          <p:cNvPr id="2" name="Group 2"/>
          <p:cNvGrpSpPr>
            <a:grpSpLocks/>
          </p:cNvGrpSpPr>
          <p:nvPr/>
        </p:nvGrpSpPr>
        <p:grpSpPr bwMode="auto">
          <a:xfrm>
            <a:off x="1043608" y="1600200"/>
            <a:ext cx="7338392" cy="3962400"/>
            <a:chOff x="1800" y="10237"/>
            <a:chExt cx="8388" cy="4258"/>
          </a:xfrm>
        </p:grpSpPr>
        <p:pic>
          <p:nvPicPr>
            <p:cNvPr id="3075" name="Picture 3" descr="notes"/>
            <p:cNvPicPr>
              <a:picLocks noChangeAspect="1" noChangeArrowheads="1"/>
            </p:cNvPicPr>
            <p:nvPr/>
          </p:nvPicPr>
          <p:blipFill>
            <a:blip r:embed="rId2" cstate="print"/>
            <a:srcRect/>
            <a:stretch>
              <a:fillRect/>
            </a:stretch>
          </p:blipFill>
          <p:spPr bwMode="auto">
            <a:xfrm>
              <a:off x="4680" y="10600"/>
              <a:ext cx="2116" cy="2160"/>
            </a:xfrm>
            <a:prstGeom prst="rect">
              <a:avLst/>
            </a:prstGeom>
            <a:noFill/>
            <a:ln w="9525">
              <a:noFill/>
              <a:miter lim="800000"/>
              <a:headEnd/>
              <a:tailEnd/>
            </a:ln>
          </p:spPr>
        </p:pic>
        <p:pic>
          <p:nvPicPr>
            <p:cNvPr id="3076" name="Picture 4" descr="res30047"/>
            <p:cNvPicPr>
              <a:picLocks noChangeAspect="1" noChangeArrowheads="1"/>
            </p:cNvPicPr>
            <p:nvPr/>
          </p:nvPicPr>
          <p:blipFill>
            <a:blip r:embed="rId3" cstate="print"/>
            <a:srcRect/>
            <a:stretch>
              <a:fillRect/>
            </a:stretch>
          </p:blipFill>
          <p:spPr bwMode="auto">
            <a:xfrm>
              <a:off x="6876" y="10780"/>
              <a:ext cx="3312" cy="3536"/>
            </a:xfrm>
            <a:prstGeom prst="rect">
              <a:avLst/>
            </a:prstGeom>
            <a:noFill/>
            <a:ln w="9525">
              <a:noFill/>
              <a:miter lim="800000"/>
              <a:headEnd/>
              <a:tailEnd/>
            </a:ln>
          </p:spPr>
        </p:pic>
        <p:pic>
          <p:nvPicPr>
            <p:cNvPr id="3077" name="Picture 5" descr="interview"/>
            <p:cNvPicPr>
              <a:picLocks noChangeAspect="1" noChangeArrowheads="1"/>
            </p:cNvPicPr>
            <p:nvPr/>
          </p:nvPicPr>
          <p:blipFill>
            <a:blip r:embed="rId4" cstate="print"/>
            <a:srcRect/>
            <a:stretch>
              <a:fillRect/>
            </a:stretch>
          </p:blipFill>
          <p:spPr bwMode="auto">
            <a:xfrm>
              <a:off x="1980" y="12221"/>
              <a:ext cx="2700" cy="2274"/>
            </a:xfrm>
            <a:prstGeom prst="rect">
              <a:avLst/>
            </a:prstGeom>
            <a:noFill/>
            <a:ln w="9525">
              <a:noFill/>
              <a:miter lim="800000"/>
              <a:headEnd/>
              <a:tailEnd/>
            </a:ln>
          </p:spPr>
        </p:pic>
        <p:sp>
          <p:nvSpPr>
            <p:cNvPr id="3078" name="AutoShape 6"/>
            <p:cNvSpPr>
              <a:spLocks noChangeArrowheads="1"/>
            </p:cNvSpPr>
            <p:nvPr/>
          </p:nvSpPr>
          <p:spPr bwMode="auto">
            <a:xfrm>
              <a:off x="3240" y="11501"/>
              <a:ext cx="720" cy="72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0000"/>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2400"/>
            </a:p>
          </p:txBody>
        </p:sp>
        <p:sp>
          <p:nvSpPr>
            <p:cNvPr id="3079" name="AutoShape 7"/>
            <p:cNvSpPr>
              <a:spLocks noChangeArrowheads="1"/>
            </p:cNvSpPr>
            <p:nvPr/>
          </p:nvSpPr>
          <p:spPr bwMode="auto">
            <a:xfrm rot="5400000">
              <a:off x="5850" y="12491"/>
              <a:ext cx="540" cy="72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rgbClr val="000000"/>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sz="2400"/>
            </a:p>
          </p:txBody>
        </p:sp>
        <p:sp>
          <p:nvSpPr>
            <p:cNvPr id="3080" name="Text Box 8"/>
            <p:cNvSpPr txBox="1">
              <a:spLocks noChangeArrowheads="1"/>
            </p:cNvSpPr>
            <p:nvPr/>
          </p:nvSpPr>
          <p:spPr bwMode="auto">
            <a:xfrm>
              <a:off x="4500" y="10237"/>
              <a:ext cx="1997" cy="540"/>
            </a:xfrm>
            <a:prstGeom prst="rect">
              <a:avLst/>
            </a:prstGeom>
            <a:solidFill>
              <a:srgbClr val="FFFFFF"/>
            </a:solid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Arial" pitchFamily="34" charset="0"/>
                </a:rPr>
                <a:t>Field notes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081" name="Text Box 9"/>
            <p:cNvSpPr txBox="1">
              <a:spLocks noChangeArrowheads="1"/>
            </p:cNvSpPr>
            <p:nvPr/>
          </p:nvSpPr>
          <p:spPr bwMode="auto">
            <a:xfrm>
              <a:off x="1800" y="11141"/>
              <a:ext cx="2013" cy="360"/>
            </a:xfrm>
            <a:prstGeom prst="rect">
              <a:avLst/>
            </a:prstGeom>
            <a:solidFill>
              <a:srgbClr val="FFFFFF"/>
            </a:solid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dirty="0">
                  <a:ln>
                    <a:noFill/>
                  </a:ln>
                  <a:solidFill>
                    <a:schemeClr val="tx1"/>
                  </a:solidFill>
                  <a:effectLst/>
                  <a:latin typeface="Calibri" pitchFamily="34" charset="0"/>
                  <a:cs typeface="Arial" pitchFamily="34" charset="0"/>
                </a:rPr>
                <a:t>Interview</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082" name="Text Box 10"/>
            <p:cNvSpPr txBox="1">
              <a:spLocks noChangeArrowheads="1"/>
            </p:cNvSpPr>
            <p:nvPr/>
          </p:nvSpPr>
          <p:spPr bwMode="auto">
            <a:xfrm>
              <a:off x="7560" y="10240"/>
              <a:ext cx="1620" cy="540"/>
            </a:xfrm>
            <a:prstGeom prst="rect">
              <a:avLst/>
            </a:prstGeom>
            <a:solidFill>
              <a:srgbClr val="FFFFFF"/>
            </a:solidFill>
            <a:ln w="9525" algn="ctr">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400" b="1" i="0" u="none" strike="noStrike" cap="none" normalizeH="0" baseline="0">
                  <a:ln>
                    <a:noFill/>
                  </a:ln>
                  <a:solidFill>
                    <a:schemeClr val="tx1"/>
                  </a:solidFill>
                  <a:effectLst/>
                  <a:latin typeface="Calibri" pitchFamily="34" charset="0"/>
                  <a:cs typeface="Arial" pitchFamily="34" charset="0"/>
                </a:rPr>
                <a:t>Transcript</a:t>
              </a:r>
              <a:endParaRPr kumimoji="0" lang="en-US" sz="2400" b="0" i="0" u="none" strike="noStrike" cap="none" normalizeH="0" baseline="0">
                <a:ln>
                  <a:noFill/>
                </a:ln>
                <a:solidFill>
                  <a:schemeClr val="tx1"/>
                </a:solidFill>
                <a:effectLst/>
                <a:latin typeface="Arial" pitchFamily="34" charset="0"/>
                <a:cs typeface="Arial" pitchFamily="34" charset="0"/>
              </a:endParaRPr>
            </a:p>
          </p:txBody>
        </p:sp>
      </p:grpSp>
      <p:sp>
        <p:nvSpPr>
          <p:cNvPr id="15" name="TextBox 14"/>
          <p:cNvSpPr txBox="1"/>
          <p:nvPr/>
        </p:nvSpPr>
        <p:spPr>
          <a:xfrm>
            <a:off x="1043608" y="5638800"/>
            <a:ext cx="7947992" cy="1569660"/>
          </a:xfrm>
          <a:prstGeom prst="rect">
            <a:avLst/>
          </a:prstGeom>
          <a:noFill/>
        </p:spPr>
        <p:txBody>
          <a:bodyPr wrap="square" rtlCol="0">
            <a:spAutoFit/>
          </a:bodyPr>
          <a:lstStyle/>
          <a:p>
            <a:r>
              <a:rPr lang="en-GB" sz="2400" b="1" u="sng" dirty="0"/>
              <a:t>Transcription</a:t>
            </a:r>
            <a:r>
              <a:rPr lang="en-GB" sz="2400" dirty="0"/>
              <a:t> is the process of converting audio recorded data or handwritten field notes obtained from interviews and observations into verbatim form (i.e. written or printed) for easy reading </a:t>
            </a:r>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a:t>
            </a:r>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36</a:t>
            </a:fld>
            <a:endParaRPr lang="en-US"/>
          </a:p>
        </p:txBody>
      </p:sp>
      <p:sp>
        <p:nvSpPr>
          <p:cNvPr id="4" name="Content Placeholder 3"/>
          <p:cNvSpPr>
            <a:spLocks noGrp="1"/>
          </p:cNvSpPr>
          <p:nvPr>
            <p:ph sz="quarter" idx="1"/>
          </p:nvPr>
        </p:nvSpPr>
        <p:spPr/>
        <p:txBody>
          <a:bodyPr>
            <a:normAutofit fontScale="77500" lnSpcReduction="20000"/>
          </a:bodyPr>
          <a:lstStyle/>
          <a:p>
            <a:pPr>
              <a:lnSpc>
                <a:spcPct val="120000"/>
              </a:lnSpc>
              <a:spcBef>
                <a:spcPts val="1200"/>
              </a:spcBef>
            </a:pPr>
            <a:r>
              <a:rPr lang="en-GB" dirty="0"/>
              <a:t>After transcription, it is necessary to organise your data into sections that is easy to retrieve.</a:t>
            </a:r>
          </a:p>
          <a:p>
            <a:pPr>
              <a:lnSpc>
                <a:spcPct val="120000"/>
              </a:lnSpc>
              <a:spcBef>
                <a:spcPts val="1200"/>
              </a:spcBef>
            </a:pPr>
            <a:r>
              <a:rPr lang="en-GB" dirty="0"/>
              <a:t>Remove personal names and use codes to refer to the original transcribed document </a:t>
            </a:r>
          </a:p>
          <a:p>
            <a:pPr>
              <a:lnSpc>
                <a:spcPct val="120000"/>
              </a:lnSpc>
              <a:spcBef>
                <a:spcPts val="1200"/>
              </a:spcBef>
            </a:pPr>
            <a:r>
              <a:rPr lang="en-GB" dirty="0"/>
              <a:t>Determine how analyze the data - word level, sentence level, paragraph level and they have to be numbered accordingly. </a:t>
            </a:r>
          </a:p>
          <a:p>
            <a:pPr>
              <a:lnSpc>
                <a:spcPct val="120000"/>
              </a:lnSpc>
              <a:spcBef>
                <a:spcPts val="1200"/>
              </a:spcBef>
            </a:pPr>
            <a:r>
              <a:rPr lang="en-GB" dirty="0"/>
              <a:t>Make sure that the unit of text you use can be traced back to its original context. </a:t>
            </a:r>
          </a:p>
          <a:p>
            <a:pPr>
              <a:lnSpc>
                <a:spcPct val="120000"/>
              </a:lnSpc>
              <a:spcBef>
                <a:spcPts val="1200"/>
              </a:spcBef>
            </a:pPr>
            <a:r>
              <a:rPr lang="en-GB" dirty="0"/>
              <a:t>For example, one teacher described his principal as a person who “walks the factory floor”. Able Trace who said so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Coding </a:t>
            </a:r>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37</a:t>
            </a:fld>
            <a:endParaRPr lang="en-US"/>
          </a:p>
        </p:txBody>
      </p:sp>
      <p:sp>
        <p:nvSpPr>
          <p:cNvPr id="4" name="Content Placeholder 3"/>
          <p:cNvSpPr>
            <a:spLocks noGrp="1"/>
          </p:cNvSpPr>
          <p:nvPr>
            <p:ph sz="quarter" idx="1"/>
          </p:nvPr>
        </p:nvSpPr>
        <p:spPr/>
        <p:txBody>
          <a:bodyPr>
            <a:noAutofit/>
          </a:bodyPr>
          <a:lstStyle/>
          <a:p>
            <a:pPr>
              <a:spcBef>
                <a:spcPts val="600"/>
              </a:spcBef>
            </a:pPr>
            <a:r>
              <a:rPr lang="en-GB" sz="2000" dirty="0"/>
              <a:t>Coding is the process of examining the raw qualitative data in the transcripts and extracting sections of text units (words, phrases, sentences or paragraphs) and assigning different codes or labels </a:t>
            </a:r>
            <a:endParaRPr lang="en-GB" sz="2000" dirty="0" smtClean="0"/>
          </a:p>
          <a:p>
            <a:pPr>
              <a:spcBef>
                <a:spcPts val="600"/>
              </a:spcBef>
            </a:pPr>
            <a:r>
              <a:rPr lang="en-GB" sz="2000" dirty="0" smtClean="0"/>
              <a:t>It is the process of assigning labels </a:t>
            </a:r>
            <a:r>
              <a:rPr lang="en-GB" sz="2000" dirty="0"/>
              <a:t>to words or phrases that represent important (and recurring) themes in each response. </a:t>
            </a:r>
            <a:endParaRPr lang="en-GB" sz="2000" dirty="0" smtClean="0"/>
          </a:p>
          <a:p>
            <a:pPr>
              <a:spcBef>
                <a:spcPts val="600"/>
              </a:spcBef>
            </a:pPr>
            <a:r>
              <a:rPr lang="en-GB" sz="2000" dirty="0" smtClean="0"/>
              <a:t>Use words </a:t>
            </a:r>
            <a:r>
              <a:rPr lang="en-GB" sz="2000" dirty="0"/>
              <a:t>or short </a:t>
            </a:r>
            <a:r>
              <a:rPr lang="en-GB" sz="2000" dirty="0" smtClean="0"/>
              <a:t>phrases as labels, </a:t>
            </a:r>
            <a:r>
              <a:rPr lang="en-GB" sz="2000" dirty="0"/>
              <a:t>since they’re easier to remember, skim, and organize. </a:t>
            </a:r>
          </a:p>
          <a:p>
            <a:pPr>
              <a:spcBef>
                <a:spcPts val="600"/>
              </a:spcBef>
            </a:pPr>
            <a:r>
              <a:rPr lang="en-GB" sz="2000" dirty="0"/>
              <a:t> Codes can be based on:</a:t>
            </a:r>
            <a:endParaRPr lang="en-US" sz="2000" dirty="0"/>
          </a:p>
          <a:p>
            <a:pPr lvl="1">
              <a:spcBef>
                <a:spcPts val="600"/>
              </a:spcBef>
            </a:pPr>
            <a:r>
              <a:rPr lang="en-GB" sz="2000" dirty="0"/>
              <a:t>Themes, Topics</a:t>
            </a:r>
            <a:endParaRPr lang="en-US" sz="2000" dirty="0"/>
          </a:p>
          <a:p>
            <a:pPr lvl="1">
              <a:spcBef>
                <a:spcPts val="600"/>
              </a:spcBef>
            </a:pPr>
            <a:r>
              <a:rPr lang="en-GB" sz="2000" dirty="0"/>
              <a:t>Ideas, Concepts</a:t>
            </a:r>
            <a:endParaRPr lang="en-US" sz="2000" dirty="0"/>
          </a:p>
          <a:p>
            <a:pPr lvl="1">
              <a:spcBef>
                <a:spcPts val="600"/>
              </a:spcBef>
            </a:pPr>
            <a:r>
              <a:rPr lang="en-GB" sz="2000" dirty="0"/>
              <a:t>Terms, Phrases</a:t>
            </a:r>
            <a:endParaRPr lang="en-US" sz="2000" dirty="0"/>
          </a:p>
          <a:p>
            <a:pPr lvl="1">
              <a:spcBef>
                <a:spcPts val="600"/>
              </a:spcBef>
            </a:pPr>
            <a:r>
              <a:rPr lang="en-GB" sz="2000" dirty="0"/>
              <a:t>Keywords</a:t>
            </a:r>
            <a:endParaRPr 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Coding</a:t>
            </a:r>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38</a:t>
            </a:fld>
            <a:endParaRPr lang="en-US"/>
          </a:p>
        </p:txBody>
      </p:sp>
      <p:pic>
        <p:nvPicPr>
          <p:cNvPr id="1026" name="Picture 2"/>
          <p:cNvPicPr>
            <a:picLocks noChangeAspect="1" noChangeArrowheads="1"/>
          </p:cNvPicPr>
          <p:nvPr/>
        </p:nvPicPr>
        <p:blipFill>
          <a:blip r:embed="rId2" cstate="print"/>
          <a:srcRect l="32211" t="45833" r="32064" b="13553"/>
          <a:stretch>
            <a:fillRect/>
          </a:stretch>
        </p:blipFill>
        <p:spPr bwMode="auto">
          <a:xfrm>
            <a:off x="457200" y="1524001"/>
            <a:ext cx="83820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More Example </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39</a:t>
            </a:fld>
            <a:endParaRPr lang="en-US"/>
          </a:p>
        </p:txBody>
      </p:sp>
      <p:sp>
        <p:nvSpPr>
          <p:cNvPr id="5" name="Content Placeholder 4"/>
          <p:cNvSpPr>
            <a:spLocks noGrp="1"/>
          </p:cNvSpPr>
          <p:nvPr>
            <p:ph sz="quarter" idx="1"/>
          </p:nvPr>
        </p:nvSpPr>
        <p:spPr>
          <a:xfrm>
            <a:off x="612648" y="1600200"/>
            <a:ext cx="8153400" cy="3429000"/>
          </a:xfrm>
        </p:spPr>
        <p:txBody>
          <a:bodyPr>
            <a:normAutofit/>
          </a:bodyPr>
          <a:lstStyle/>
          <a:p>
            <a:r>
              <a:rPr lang="en-GB" dirty="0" smtClean="0"/>
              <a:t>Extracts of interview data </a:t>
            </a:r>
            <a:endParaRPr lang="en-GB" dirty="0"/>
          </a:p>
          <a:p>
            <a:pPr marL="320040" lvl="1" indent="0">
              <a:buNone/>
            </a:pPr>
            <a:r>
              <a:rPr lang="en-GB" dirty="0"/>
              <a:t>1. </a:t>
            </a:r>
            <a:r>
              <a:rPr lang="en-GB" i="1" dirty="0"/>
              <a:t>my baby was very hot with a fever in the </a:t>
            </a:r>
            <a:r>
              <a:rPr lang="en-GB" i="1" dirty="0" smtClean="0"/>
              <a:t>morning </a:t>
            </a:r>
            <a:endParaRPr lang="en-GB" i="1" dirty="0"/>
          </a:p>
          <a:p>
            <a:pPr marL="320040" lvl="1" indent="0">
              <a:buNone/>
            </a:pPr>
            <a:r>
              <a:rPr lang="en-GB" i="1" dirty="0"/>
              <a:t>2. he cried and cried </a:t>
            </a:r>
          </a:p>
          <a:p>
            <a:pPr marL="320040" lvl="1" indent="0">
              <a:buNone/>
            </a:pPr>
            <a:r>
              <a:rPr lang="en-GB" i="1" dirty="0"/>
              <a:t>3. my mother in law said to put a flannel </a:t>
            </a:r>
            <a:r>
              <a:rPr lang="en-GB" i="1" dirty="0" smtClean="0"/>
              <a:t>on </a:t>
            </a:r>
            <a:r>
              <a:rPr lang="en-GB" i="1" dirty="0"/>
              <a:t>his head </a:t>
            </a:r>
          </a:p>
          <a:p>
            <a:pPr marL="320040" lvl="1" indent="0">
              <a:buNone/>
            </a:pPr>
            <a:r>
              <a:rPr lang="en-GB" i="1" dirty="0"/>
              <a:t>4. but he was so hot I knew it was not right </a:t>
            </a:r>
          </a:p>
          <a:p>
            <a:pPr marL="320040" lvl="1" indent="0">
              <a:buNone/>
            </a:pPr>
            <a:r>
              <a:rPr lang="en-GB" i="1" dirty="0"/>
              <a:t>5. </a:t>
            </a:r>
            <a:r>
              <a:rPr lang="en-GB" i="1" dirty="0" smtClean="0"/>
              <a:t>and </a:t>
            </a:r>
            <a:r>
              <a:rPr lang="en-GB" i="1" dirty="0"/>
              <a:t>I told my husband to hurry to get </a:t>
            </a:r>
            <a:r>
              <a:rPr lang="en-GB" i="1" dirty="0" smtClean="0"/>
              <a:t>him </a:t>
            </a:r>
            <a:r>
              <a:rPr lang="en-GB" i="1" dirty="0"/>
              <a:t>to the clinic </a:t>
            </a:r>
            <a:endParaRPr lang="en-GB" i="1" dirty="0" smtClean="0"/>
          </a:p>
          <a:p>
            <a:pPr marL="320040" lvl="1" indent="0">
              <a:buNone/>
            </a:pPr>
            <a:r>
              <a:rPr lang="en-GB" dirty="0" smtClean="0">
                <a:solidFill>
                  <a:srgbClr val="FF0000"/>
                </a:solidFill>
              </a:rPr>
              <a:t>What is the possible code </a:t>
            </a:r>
            <a:r>
              <a:rPr lang="en-GB" dirty="0" smtClean="0"/>
              <a:t>?</a:t>
            </a:r>
            <a:endParaRPr lang="en-GB" dirty="0"/>
          </a:p>
        </p:txBody>
      </p:sp>
      <p:sp>
        <p:nvSpPr>
          <p:cNvPr id="6" name="TextBox 5"/>
          <p:cNvSpPr txBox="1"/>
          <p:nvPr/>
        </p:nvSpPr>
        <p:spPr>
          <a:xfrm>
            <a:off x="595744" y="5105400"/>
            <a:ext cx="8319656" cy="1323439"/>
          </a:xfrm>
          <a:prstGeom prst="rect">
            <a:avLst/>
          </a:prstGeom>
          <a:noFill/>
          <a:ln cmpd="thickThin">
            <a:solidFill>
              <a:srgbClr val="002060"/>
            </a:solidFill>
          </a:ln>
          <a:effectLst>
            <a:outerShdw blurRad="50800" dist="50800" dir="5400000" sx="24000" sy="24000" algn="ctr" rotWithShape="0">
              <a:srgbClr val="000000">
                <a:alpha val="43137"/>
              </a:srgbClr>
            </a:outerShdw>
          </a:effectLst>
        </p:spPr>
        <p:txBody>
          <a:bodyPr wrap="square" rtlCol="0">
            <a:spAutoFit/>
          </a:bodyPr>
          <a:lstStyle/>
          <a:p>
            <a:r>
              <a:rPr lang="en-GB" sz="2000" dirty="0"/>
              <a:t>We could just see this as an example of the theme ‘</a:t>
            </a:r>
            <a:r>
              <a:rPr lang="en-GB" sz="2000" b="1" dirty="0"/>
              <a:t>coping with fever</a:t>
            </a:r>
            <a:r>
              <a:rPr lang="en-GB" sz="2000" dirty="0"/>
              <a:t>’, </a:t>
            </a:r>
          </a:p>
          <a:p>
            <a:r>
              <a:rPr lang="en-GB" sz="2000" dirty="0"/>
              <a:t>but we will get more out of the data if we think in detail about the various different things that are going on here, such as: sources of information and advice; remedies; triggers to health care seeking</a:t>
            </a:r>
            <a:r>
              <a:rPr lang="en-GB" sz="2000" dirty="0" smtClean="0"/>
              <a:t>.</a:t>
            </a:r>
            <a:endParaRPr lang="en-GB" sz="2000" dirty="0"/>
          </a:p>
        </p:txBody>
      </p:sp>
    </p:spTree>
    <p:extLst>
      <p:ext uri="{BB962C8B-B14F-4D97-AF65-F5344CB8AC3E}">
        <p14:creationId xmlns:p14="http://schemas.microsoft.com/office/powerpoint/2010/main" val="212470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B9899"/>
                </a:solidFill>
              </a:rPr>
              <a:t>Features of Qualitative Research</a:t>
            </a:r>
            <a:endParaRPr lang="en-GB"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4</a:t>
            </a:fld>
            <a:endParaRPr lang="en-US"/>
          </a:p>
        </p:txBody>
      </p:sp>
      <p:sp>
        <p:nvSpPr>
          <p:cNvPr id="4" name="Content Placeholder 3"/>
          <p:cNvSpPr>
            <a:spLocks noGrp="1"/>
          </p:cNvSpPr>
          <p:nvPr>
            <p:ph sz="quarter" idx="1"/>
          </p:nvPr>
        </p:nvSpPr>
        <p:spPr/>
        <p:txBody>
          <a:bodyPr>
            <a:normAutofit lnSpcReduction="10000"/>
          </a:bodyPr>
          <a:lstStyle/>
          <a:p>
            <a:pPr marL="339725" indent="-339725">
              <a:lnSpc>
                <a:spcPct val="90000"/>
              </a:lnSpc>
              <a:defRPr/>
            </a:pPr>
            <a:r>
              <a:rPr lang="en-US" dirty="0" smtClean="0"/>
              <a:t>Research </a:t>
            </a:r>
            <a:r>
              <a:rPr lang="en-US" dirty="0"/>
              <a:t>enables a holistic perspective – </a:t>
            </a:r>
          </a:p>
          <a:p>
            <a:pPr marL="632333" lvl="1" indent="-339725">
              <a:lnSpc>
                <a:spcPct val="90000"/>
              </a:lnSpc>
              <a:defRPr/>
            </a:pPr>
            <a:r>
              <a:rPr lang="en-US" dirty="0"/>
              <a:t>the complex phenomena cannot be reduced to several variables and linear casual relationships </a:t>
            </a:r>
          </a:p>
          <a:p>
            <a:pPr marL="339725" indent="-339725">
              <a:lnSpc>
                <a:spcPct val="90000"/>
              </a:lnSpc>
              <a:defRPr/>
            </a:pPr>
            <a:r>
              <a:rPr lang="en-US" dirty="0"/>
              <a:t>Research incorporates an emergent designs</a:t>
            </a:r>
          </a:p>
          <a:p>
            <a:pPr marL="632333" lvl="1" indent="-339725">
              <a:lnSpc>
                <a:spcPct val="90000"/>
              </a:lnSpc>
              <a:defRPr/>
            </a:pPr>
            <a:r>
              <a:rPr lang="en-US" dirty="0"/>
              <a:t>Understanding develops and evolves through the research process</a:t>
            </a:r>
          </a:p>
          <a:p>
            <a:pPr marL="632333" lvl="1" indent="-339725">
              <a:lnSpc>
                <a:spcPct val="90000"/>
              </a:lnSpc>
              <a:defRPr/>
            </a:pPr>
            <a:r>
              <a:rPr lang="en-US" dirty="0" smtClean="0"/>
              <a:t>Data collection and analysis undertaken iteratively</a:t>
            </a:r>
          </a:p>
          <a:p>
            <a:r>
              <a:rPr lang="en-US" dirty="0"/>
              <a:t>Research is descriptive</a:t>
            </a:r>
          </a:p>
          <a:p>
            <a:pPr lvl="1"/>
            <a:r>
              <a:rPr lang="en-US" dirty="0"/>
              <a:t>Descriptions includes a detailed account of the context, the activities, the participants and the processes</a:t>
            </a:r>
          </a:p>
          <a:p>
            <a:pPr marL="632333" lvl="1" indent="-339725">
              <a:lnSpc>
                <a:spcPct val="90000"/>
              </a:lnSpc>
              <a:defRPr/>
            </a:pPr>
            <a:r>
              <a:rPr lang="en-US" dirty="0" smtClean="0"/>
              <a:t> </a:t>
            </a:r>
            <a:endParaRPr lang="en-GB" dirty="0"/>
          </a:p>
        </p:txBody>
      </p:sp>
    </p:spTree>
    <p:extLst>
      <p:ext uri="{BB962C8B-B14F-4D97-AF65-F5344CB8AC3E}">
        <p14:creationId xmlns:p14="http://schemas.microsoft.com/office/powerpoint/2010/main" val="657103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Theme Development </a:t>
            </a:r>
          </a:p>
        </p:txBody>
      </p:sp>
      <p:sp>
        <p:nvSpPr>
          <p:cNvPr id="14339" name="Content Placeholder 2"/>
          <p:cNvSpPr>
            <a:spLocks noGrp="1"/>
          </p:cNvSpPr>
          <p:nvPr>
            <p:ph idx="1"/>
          </p:nvPr>
        </p:nvSpPr>
        <p:spPr>
          <a:xfrm>
            <a:off x="304800" y="1828800"/>
            <a:ext cx="8610600" cy="4876800"/>
          </a:xfrm>
        </p:spPr>
        <p:txBody>
          <a:bodyPr>
            <a:normAutofit lnSpcReduction="10000"/>
          </a:bodyPr>
          <a:lstStyle/>
          <a:p>
            <a:pPr eaLnBrk="1" hangingPunct="1"/>
            <a:r>
              <a:rPr lang="en-US" sz="3600" dirty="0" smtClean="0"/>
              <a:t>After coding an entire text, make a list of all the code words. </a:t>
            </a:r>
          </a:p>
          <a:p>
            <a:pPr eaLnBrk="1" hangingPunct="1"/>
            <a:r>
              <a:rPr lang="en-US" sz="3600" dirty="0" smtClean="0"/>
              <a:t>Group similar codes and look for redundancy codes</a:t>
            </a:r>
          </a:p>
          <a:p>
            <a:pPr eaLnBrk="1" hangingPunct="1"/>
            <a:r>
              <a:rPr lang="en-US" sz="3600" dirty="0" smtClean="0"/>
              <a:t>Take the list and go back to the data. Circle specific quotes from participants that support the codes</a:t>
            </a:r>
          </a:p>
          <a:p>
            <a:pPr eaLnBrk="1" hangingPunct="1"/>
            <a:r>
              <a:rPr lang="en-US" sz="3600" dirty="0" smtClean="0"/>
              <a:t>Reduce the list of codes to get five to seven </a:t>
            </a:r>
            <a:r>
              <a:rPr lang="en-US" sz="3600" b="1" dirty="0" smtClean="0"/>
              <a:t>themes/categories </a:t>
            </a:r>
          </a:p>
        </p:txBody>
      </p:sp>
    </p:spTree>
    <p:extLst>
      <p:ext uri="{BB962C8B-B14F-4D97-AF65-F5344CB8AC3E}">
        <p14:creationId xmlns:p14="http://schemas.microsoft.com/office/powerpoint/2010/main" val="272282744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cs typeface="Times New Roman" pitchFamily="18" charset="0"/>
              </a:rPr>
              <a:t>Themes</a:t>
            </a:r>
          </a:p>
        </p:txBody>
      </p:sp>
      <p:sp>
        <p:nvSpPr>
          <p:cNvPr id="17411" name="Content Placeholder 2"/>
          <p:cNvSpPr>
            <a:spLocks noGrp="1"/>
          </p:cNvSpPr>
          <p:nvPr>
            <p:ph idx="1"/>
          </p:nvPr>
        </p:nvSpPr>
        <p:spPr>
          <a:xfrm>
            <a:off x="381000" y="1600200"/>
            <a:ext cx="8305800" cy="5257800"/>
          </a:xfrm>
        </p:spPr>
        <p:txBody>
          <a:bodyPr rtlCol="0">
            <a:normAutofit/>
          </a:bodyPr>
          <a:lstStyle/>
          <a:p>
            <a:pPr eaLnBrk="1" fontAlgn="auto" hangingPunct="1">
              <a:spcAft>
                <a:spcPts val="0"/>
              </a:spcAft>
              <a:buFont typeface="Arial" pitchFamily="34" charset="0"/>
              <a:buNone/>
              <a:defRPr/>
            </a:pPr>
            <a:r>
              <a:rPr lang="en-US" dirty="0" smtClean="0"/>
              <a:t>Like codes, themes have labels. Types:</a:t>
            </a:r>
          </a:p>
          <a:p>
            <a:pPr eaLnBrk="1" fontAlgn="auto" hangingPunct="1">
              <a:spcAft>
                <a:spcPts val="0"/>
              </a:spcAft>
              <a:defRPr/>
            </a:pPr>
            <a:r>
              <a:rPr lang="en-US" b="1" dirty="0" smtClean="0"/>
              <a:t>Ordinary themes </a:t>
            </a:r>
            <a:r>
              <a:rPr lang="en-US" dirty="0" smtClean="0"/>
              <a:t>– themes that a researcher might expect to find</a:t>
            </a:r>
          </a:p>
          <a:p>
            <a:pPr eaLnBrk="1" fontAlgn="auto" hangingPunct="1">
              <a:spcAft>
                <a:spcPts val="0"/>
              </a:spcAft>
              <a:defRPr/>
            </a:pPr>
            <a:r>
              <a:rPr lang="en-US" b="1" dirty="0" smtClean="0"/>
              <a:t>Unexpected themes </a:t>
            </a:r>
            <a:r>
              <a:rPr lang="en-US" dirty="0" smtClean="0"/>
              <a:t>– themes that are surprises</a:t>
            </a:r>
          </a:p>
          <a:p>
            <a:pPr eaLnBrk="1" fontAlgn="auto" hangingPunct="1">
              <a:spcAft>
                <a:spcPts val="0"/>
              </a:spcAft>
              <a:defRPr/>
            </a:pPr>
            <a:r>
              <a:rPr lang="en-US" b="1" dirty="0" smtClean="0"/>
              <a:t>Hard-to-classify themes</a:t>
            </a:r>
            <a:r>
              <a:rPr lang="en-US" dirty="0" smtClean="0"/>
              <a:t> – themes that contain ideas that do not easily fit into one theme or that overlap</a:t>
            </a:r>
          </a:p>
          <a:p>
            <a:pPr eaLnBrk="1" fontAlgn="auto" hangingPunct="1">
              <a:spcAft>
                <a:spcPts val="0"/>
              </a:spcAft>
              <a:defRPr/>
            </a:pPr>
            <a:r>
              <a:rPr lang="en-US" b="1" dirty="0" smtClean="0"/>
              <a:t>Major and minor themes</a:t>
            </a:r>
            <a:r>
              <a:rPr lang="en-US" dirty="0" smtClean="0"/>
              <a:t> – themes that represent the major ideas and the minor secondary </a:t>
            </a:r>
            <a:r>
              <a:rPr lang="en-US" smtClean="0"/>
              <a:t>ideas </a:t>
            </a:r>
          </a:p>
        </p:txBody>
      </p:sp>
    </p:spTree>
    <p:extLst>
      <p:ext uri="{BB962C8B-B14F-4D97-AF65-F5344CB8AC3E}">
        <p14:creationId xmlns:p14="http://schemas.microsoft.com/office/powerpoint/2010/main" val="365472032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68313" y="0"/>
            <a:ext cx="7620000" cy="1143000"/>
          </a:xfrm>
        </p:spPr>
        <p:txBody>
          <a:bodyPr/>
          <a:lstStyle/>
          <a:p>
            <a:pPr eaLnBrk="1" hangingPunct="1"/>
            <a:r>
              <a:rPr lang="en-MY" smtClean="0">
                <a:cs typeface="Times New Roman" pitchFamily="18" charset="0"/>
              </a:rPr>
              <a:t>Summarizing your Data</a:t>
            </a:r>
          </a:p>
        </p:txBody>
      </p:sp>
      <p:sp>
        <p:nvSpPr>
          <p:cNvPr id="17411" name="Content Placeholder 2"/>
          <p:cNvSpPr>
            <a:spLocks noGrp="1"/>
          </p:cNvSpPr>
          <p:nvPr>
            <p:ph idx="1"/>
          </p:nvPr>
        </p:nvSpPr>
        <p:spPr>
          <a:xfrm>
            <a:off x="381000" y="1600200"/>
            <a:ext cx="8534400" cy="4810125"/>
          </a:xfrm>
        </p:spPr>
        <p:txBody>
          <a:bodyPr/>
          <a:lstStyle/>
          <a:p>
            <a:pPr algn="just" eaLnBrk="1" hangingPunct="1"/>
            <a:r>
              <a:rPr lang="en-MY" sz="3600" smtClean="0">
                <a:cs typeface="Times New Roman" pitchFamily="18" charset="0"/>
              </a:rPr>
              <a:t>After you have coded a set of data, write a summary of what you are learning. </a:t>
            </a:r>
          </a:p>
          <a:p>
            <a:pPr algn="just" eaLnBrk="1" hangingPunct="1"/>
            <a:r>
              <a:rPr lang="en-MY" sz="3600" smtClean="0">
                <a:cs typeface="Times New Roman" pitchFamily="18" charset="0"/>
              </a:rPr>
              <a:t>Similarly, summarize the key </a:t>
            </a:r>
            <a:r>
              <a:rPr lang="en-MY" sz="3600" u="sng" smtClean="0">
                <a:cs typeface="Times New Roman" pitchFamily="18" charset="0"/>
              </a:rPr>
              <a:t>themes</a:t>
            </a:r>
            <a:r>
              <a:rPr lang="en-MY" sz="3600" smtClean="0">
                <a:cs typeface="Times New Roman" pitchFamily="18" charset="0"/>
              </a:rPr>
              <a:t> that emerge.</a:t>
            </a:r>
          </a:p>
          <a:p>
            <a:pPr algn="just" eaLnBrk="1" hangingPunct="1"/>
            <a:r>
              <a:rPr lang="en-MY" sz="3600" smtClean="0">
                <a:cs typeface="Times New Roman" pitchFamily="18" charset="0"/>
              </a:rPr>
              <a:t>With your data coded and summarized you are ready to look across the various summaries and synthesize your findings across multiple data sources.</a:t>
            </a:r>
          </a:p>
        </p:txBody>
      </p:sp>
    </p:spTree>
    <p:extLst>
      <p:ext uri="{BB962C8B-B14F-4D97-AF65-F5344CB8AC3E}">
        <p14:creationId xmlns:p14="http://schemas.microsoft.com/office/powerpoint/2010/main" val="360145038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340258695"/>
              </p:ext>
            </p:extLst>
          </p:nvPr>
        </p:nvGraphicFramePr>
        <p:xfrm>
          <a:off x="152399" y="1371600"/>
          <a:ext cx="8839201" cy="5242941"/>
        </p:xfrm>
        <a:graphic>
          <a:graphicData uri="http://schemas.openxmlformats.org/drawingml/2006/table">
            <a:tbl>
              <a:tblPr firstRow="1" firstCol="1" bandRow="1">
                <a:tableStyleId>{5C22544A-7EE6-4342-B048-85BDC9FD1C3A}</a:tableStyleId>
              </a:tblPr>
              <a:tblGrid>
                <a:gridCol w="4269783"/>
                <a:gridCol w="2397071"/>
                <a:gridCol w="2172347"/>
              </a:tblGrid>
              <a:tr h="2650617">
                <a:tc>
                  <a:txBody>
                    <a:bodyPr/>
                    <a:lstStyle/>
                    <a:p>
                      <a:pPr marL="0" marR="0">
                        <a:lnSpc>
                          <a:spcPct val="115000"/>
                        </a:lnSpc>
                        <a:spcBef>
                          <a:spcPts val="0"/>
                        </a:spcBef>
                        <a:spcAft>
                          <a:spcPts val="0"/>
                        </a:spcAft>
                      </a:pPr>
                      <a:r>
                        <a:rPr lang="en-US" sz="2800" b="1" dirty="0">
                          <a:solidFill>
                            <a:schemeClr val="tx1"/>
                          </a:solidFill>
                          <a:effectLst/>
                        </a:rPr>
                        <a:t>Question</a:t>
                      </a:r>
                    </a:p>
                    <a:p>
                      <a:pPr marL="0" marR="0">
                        <a:lnSpc>
                          <a:spcPct val="115000"/>
                        </a:lnSpc>
                        <a:spcBef>
                          <a:spcPts val="0"/>
                        </a:spcBef>
                        <a:spcAft>
                          <a:spcPts val="0"/>
                        </a:spcAft>
                      </a:pPr>
                      <a:r>
                        <a:rPr lang="en-US" sz="2000" dirty="0">
                          <a:solidFill>
                            <a:schemeClr val="tx1"/>
                          </a:solidFill>
                          <a:effectLst/>
                        </a:rPr>
                        <a:t> </a:t>
                      </a:r>
                    </a:p>
                    <a:p>
                      <a:pPr marL="0" marR="0">
                        <a:lnSpc>
                          <a:spcPct val="115000"/>
                        </a:lnSpc>
                        <a:spcBef>
                          <a:spcPts val="0"/>
                        </a:spcBef>
                        <a:spcAft>
                          <a:spcPts val="0"/>
                        </a:spcAft>
                      </a:pPr>
                      <a:r>
                        <a:rPr lang="en-US" sz="2400" dirty="0" smtClean="0">
                          <a:solidFill>
                            <a:schemeClr val="tx1"/>
                          </a:solidFill>
                          <a:effectLst/>
                        </a:rPr>
                        <a:t>What </a:t>
                      </a:r>
                      <a:r>
                        <a:rPr lang="en-US" sz="2400" dirty="0">
                          <a:solidFill>
                            <a:schemeClr val="tx1"/>
                          </a:solidFill>
                          <a:effectLst/>
                        </a:rPr>
                        <a:t>are some of the challenges that your students face in developing their critical thinking skills</a:t>
                      </a:r>
                      <a:r>
                        <a:rPr lang="en-US" sz="2400" dirty="0" smtClean="0">
                          <a:solidFill>
                            <a:schemeClr val="tx1"/>
                          </a:solidFill>
                          <a:effectLst/>
                        </a:rPr>
                        <a:t>?</a:t>
                      </a:r>
                      <a:endParaRPr lang="en-US" sz="2400" dirty="0">
                        <a:solidFill>
                          <a:schemeClr val="tx1"/>
                        </a:solidFill>
                        <a:effectLst/>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2000" dirty="0">
                          <a:solidFill>
                            <a:schemeClr val="tx1"/>
                          </a:solidFill>
                          <a:effectLst/>
                        </a:rPr>
                        <a:t>   </a:t>
                      </a:r>
                      <a:r>
                        <a:rPr lang="en-US" sz="2800" dirty="0">
                          <a:solidFill>
                            <a:schemeClr val="tx1"/>
                          </a:solidFill>
                          <a:effectLst/>
                        </a:rPr>
                        <a:t>Major Theme</a:t>
                      </a:r>
                    </a:p>
                    <a:p>
                      <a:pPr marL="0" marR="0">
                        <a:lnSpc>
                          <a:spcPct val="115000"/>
                        </a:lnSpc>
                        <a:spcBef>
                          <a:spcPts val="0"/>
                        </a:spcBef>
                        <a:spcAft>
                          <a:spcPts val="0"/>
                        </a:spcAft>
                      </a:pPr>
                      <a:r>
                        <a:rPr lang="en-US" sz="2000" dirty="0">
                          <a:solidFill>
                            <a:schemeClr val="tx1"/>
                          </a:solidFill>
                          <a:effectLst/>
                        </a:rPr>
                        <a:t> </a:t>
                      </a:r>
                    </a:p>
                    <a:p>
                      <a:pPr marL="0" marR="0">
                        <a:lnSpc>
                          <a:spcPct val="115000"/>
                        </a:lnSpc>
                        <a:spcBef>
                          <a:spcPts val="0"/>
                        </a:spcBef>
                        <a:spcAft>
                          <a:spcPts val="0"/>
                        </a:spcAft>
                      </a:pPr>
                      <a:r>
                        <a:rPr lang="en-US" sz="2000" dirty="0">
                          <a:solidFill>
                            <a:schemeClr val="tx1"/>
                          </a:solidFill>
                          <a:effectLst/>
                        </a:rPr>
                        <a:t>  </a:t>
                      </a:r>
                      <a:r>
                        <a:rPr lang="en-US" sz="2000" dirty="0" smtClean="0">
                          <a:solidFill>
                            <a:schemeClr val="tx1"/>
                          </a:solidFill>
                          <a:effectLst/>
                        </a:rPr>
                        <a:t>              </a:t>
                      </a:r>
                      <a:endParaRPr lang="en-US" sz="2000" dirty="0">
                        <a:solidFill>
                          <a:schemeClr val="tx1"/>
                        </a:solidFill>
                        <a:effectLst/>
                      </a:endParaRPr>
                    </a:p>
                    <a:p>
                      <a:pPr marL="0" marR="0">
                        <a:lnSpc>
                          <a:spcPct val="115000"/>
                        </a:lnSpc>
                        <a:spcBef>
                          <a:spcPts val="0"/>
                        </a:spcBef>
                        <a:spcAft>
                          <a:spcPts val="0"/>
                        </a:spcAft>
                      </a:pPr>
                      <a:r>
                        <a:rPr lang="en-US" sz="2000" dirty="0">
                          <a:solidFill>
                            <a:schemeClr val="tx1"/>
                          </a:solidFill>
                          <a:effectLst/>
                        </a:rPr>
                        <a:t>  </a:t>
                      </a:r>
                      <a:endParaRPr lang="en-US" sz="2000" dirty="0" smtClean="0">
                        <a:solidFill>
                          <a:schemeClr val="tx1"/>
                        </a:solidFill>
                        <a:effectLst/>
                      </a:endParaRPr>
                    </a:p>
                    <a:p>
                      <a:pPr marL="0" marR="0">
                        <a:lnSpc>
                          <a:spcPct val="115000"/>
                        </a:lnSpc>
                        <a:spcBef>
                          <a:spcPts val="0"/>
                        </a:spcBef>
                        <a:spcAft>
                          <a:spcPts val="0"/>
                        </a:spcAft>
                      </a:pPr>
                      <a:r>
                        <a:rPr lang="en-US" sz="2400" dirty="0" smtClean="0">
                          <a:solidFill>
                            <a:schemeClr val="tx1"/>
                          </a:solidFill>
                          <a:effectLst/>
                        </a:rPr>
                        <a:t>Reading Challenges</a:t>
                      </a:r>
                      <a:endParaRPr lang="en-US" sz="2400" dirty="0">
                        <a:solidFill>
                          <a:schemeClr val="tx1"/>
                        </a:solidFill>
                        <a:effectLst/>
                      </a:endParaRPr>
                    </a:p>
                  </a:txBody>
                  <a:tcPr marL="68580" marR="68580" marT="0" marB="0">
                    <a:solidFill>
                      <a:schemeClr val="accent1">
                        <a:lumMod val="20000"/>
                        <a:lumOff val="80000"/>
                      </a:schemeClr>
                    </a:solidFill>
                  </a:tcPr>
                </a:tc>
                <a:tc>
                  <a:txBody>
                    <a:bodyPr/>
                    <a:lstStyle/>
                    <a:p>
                      <a:pPr marL="0" marR="0">
                        <a:lnSpc>
                          <a:spcPct val="115000"/>
                        </a:lnSpc>
                        <a:spcBef>
                          <a:spcPts val="0"/>
                        </a:spcBef>
                        <a:spcAft>
                          <a:spcPts val="0"/>
                        </a:spcAft>
                      </a:pPr>
                      <a:r>
                        <a:rPr lang="en-US" sz="2800" dirty="0">
                          <a:solidFill>
                            <a:schemeClr val="tx1"/>
                          </a:solidFill>
                          <a:effectLst/>
                        </a:rPr>
                        <a:t>Minor Theme</a:t>
                      </a:r>
                    </a:p>
                    <a:p>
                      <a:pPr marL="0" marR="0">
                        <a:lnSpc>
                          <a:spcPct val="115000"/>
                        </a:lnSpc>
                        <a:spcBef>
                          <a:spcPts val="0"/>
                        </a:spcBef>
                        <a:spcAft>
                          <a:spcPts val="0"/>
                        </a:spcAft>
                      </a:pPr>
                      <a:endParaRPr lang="en-US" sz="2000" dirty="0">
                        <a:solidFill>
                          <a:schemeClr val="tx1"/>
                        </a:solidFill>
                        <a:effectLst/>
                      </a:endParaRPr>
                    </a:p>
                    <a:p>
                      <a:pPr marL="0" marR="0">
                        <a:lnSpc>
                          <a:spcPct val="115000"/>
                        </a:lnSpc>
                        <a:spcBef>
                          <a:spcPts val="0"/>
                        </a:spcBef>
                        <a:spcAft>
                          <a:spcPts val="0"/>
                        </a:spcAft>
                      </a:pPr>
                      <a:r>
                        <a:rPr lang="en-US" sz="2000" dirty="0">
                          <a:solidFill>
                            <a:schemeClr val="tx1"/>
                          </a:solidFill>
                          <a:effectLst/>
                        </a:rPr>
                        <a:t>  </a:t>
                      </a:r>
                      <a:endParaRPr lang="en-US" sz="2000" dirty="0" smtClean="0">
                        <a:solidFill>
                          <a:schemeClr val="tx1"/>
                        </a:solidFill>
                        <a:effectLst/>
                      </a:endParaRPr>
                    </a:p>
                    <a:p>
                      <a:pPr marL="0" marR="0">
                        <a:lnSpc>
                          <a:spcPct val="115000"/>
                        </a:lnSpc>
                        <a:spcBef>
                          <a:spcPts val="0"/>
                        </a:spcBef>
                        <a:spcAft>
                          <a:spcPts val="0"/>
                        </a:spcAft>
                      </a:pPr>
                      <a:r>
                        <a:rPr lang="en-US" sz="2400" dirty="0" smtClean="0">
                          <a:solidFill>
                            <a:schemeClr val="tx1"/>
                          </a:solidFill>
                          <a:effectLst/>
                        </a:rPr>
                        <a:t>Time </a:t>
                      </a:r>
                      <a:r>
                        <a:rPr lang="en-US" sz="2400" dirty="0">
                          <a:solidFill>
                            <a:schemeClr val="tx1"/>
                          </a:solidFill>
                          <a:effectLst/>
                        </a:rPr>
                        <a:t>constraints</a:t>
                      </a:r>
                    </a:p>
                    <a:p>
                      <a:pPr marL="0" marR="0">
                        <a:lnSpc>
                          <a:spcPct val="115000"/>
                        </a:lnSpc>
                        <a:spcBef>
                          <a:spcPts val="0"/>
                        </a:spcBef>
                        <a:spcAft>
                          <a:spcPts val="0"/>
                        </a:spcAft>
                      </a:pPr>
                      <a:r>
                        <a:rPr lang="en-US" sz="2000" dirty="0">
                          <a:solidFill>
                            <a:schemeClr val="tx1"/>
                          </a:solidFill>
                          <a:effectLst/>
                        </a:rPr>
                        <a:t> </a:t>
                      </a:r>
                    </a:p>
                  </a:txBody>
                  <a:tcPr marL="68580" marR="68580" marT="0" marB="0">
                    <a:solidFill>
                      <a:schemeClr val="accent1">
                        <a:lumMod val="20000"/>
                        <a:lumOff val="80000"/>
                      </a:schemeClr>
                    </a:solidFill>
                  </a:tcPr>
                </a:tc>
              </a:tr>
              <a:tr h="127063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smtClean="0">
                          <a:solidFill>
                            <a:schemeClr val="tx1"/>
                          </a:solidFill>
                          <a:effectLst/>
                        </a:rPr>
                        <a:t>How do you help to enhance the critical thinking skills of your students?</a:t>
                      </a:r>
                    </a:p>
                  </a:txBody>
                  <a:tcPr marL="68580" marR="68580" marT="0" marB="0">
                    <a:solidFill>
                      <a:schemeClr val="accent2">
                        <a:lumMod val="40000"/>
                        <a:lumOff val="6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smtClean="0">
                          <a:solidFill>
                            <a:schemeClr val="tx1"/>
                          </a:solidFill>
                          <a:effectLst/>
                        </a:rPr>
                        <a:t>Need authentic learning experience</a:t>
                      </a:r>
                    </a:p>
                  </a:txBody>
                  <a:tcPr marL="68580" marR="68580" marT="0" marB="0">
                    <a:solidFill>
                      <a:schemeClr val="accent2">
                        <a:lumMod val="40000"/>
                        <a:lumOff val="6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smtClean="0">
                          <a:solidFill>
                            <a:schemeClr val="tx1"/>
                          </a:solidFill>
                          <a:effectLst/>
                        </a:rPr>
                        <a:t>Greater immersion in reading</a:t>
                      </a:r>
                    </a:p>
                  </a:txBody>
                  <a:tcPr marL="68580" marR="68580" marT="0" marB="0">
                    <a:solidFill>
                      <a:schemeClr val="accent2">
                        <a:lumMod val="40000"/>
                        <a:lumOff val="60000"/>
                      </a:schemeClr>
                    </a:solidFill>
                  </a:tcPr>
                </a:tc>
              </a:tr>
              <a:tr h="132168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smtClean="0">
                          <a:solidFill>
                            <a:schemeClr val="tx1"/>
                          </a:solidFill>
                          <a:effectLst/>
                        </a:rPr>
                        <a:t>What supplementary materials do you encourage your students to read within the subject area?</a:t>
                      </a:r>
                    </a:p>
                  </a:txBody>
                  <a:tcPr marL="68580" marR="68580" marT="0" marB="0">
                    <a:solidFill>
                      <a:schemeClr val="accent1">
                        <a:lumMod val="20000"/>
                        <a:lumOff val="8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smtClean="0">
                          <a:solidFill>
                            <a:schemeClr val="tx1"/>
                          </a:solidFill>
                          <a:effectLst/>
                        </a:rPr>
                        <a:t>Need to Read</a:t>
                      </a:r>
                      <a:r>
                        <a:rPr lang="en-US" sz="2400" baseline="0" dirty="0" smtClean="0">
                          <a:solidFill>
                            <a:schemeClr val="tx1"/>
                          </a:solidFill>
                          <a:effectLst/>
                        </a:rPr>
                        <a:t> </a:t>
                      </a:r>
                      <a:r>
                        <a:rPr lang="en-US" sz="2400" dirty="0" smtClean="0">
                          <a:solidFill>
                            <a:schemeClr val="tx1"/>
                          </a:solidFill>
                          <a:effectLst/>
                        </a:rPr>
                        <a:t>newspapers</a:t>
                      </a:r>
                      <a:endParaRPr lang="en-US" sz="2400" dirty="0" smtClean="0">
                        <a:solidFill>
                          <a:schemeClr val="tx1"/>
                        </a:solidFill>
                        <a:effectLst/>
                        <a:latin typeface="Calibri"/>
                        <a:ea typeface="Calibri"/>
                        <a:cs typeface="Times New Roman"/>
                      </a:endParaRPr>
                    </a:p>
                    <a:p>
                      <a:pPr marL="0" marR="0">
                        <a:lnSpc>
                          <a:spcPct val="115000"/>
                        </a:lnSpc>
                        <a:spcBef>
                          <a:spcPts val="0"/>
                        </a:spcBef>
                        <a:spcAft>
                          <a:spcPts val="0"/>
                        </a:spcAft>
                      </a:pPr>
                      <a:endParaRPr lang="en-US" sz="2400" dirty="0">
                        <a:solidFill>
                          <a:schemeClr val="tx1"/>
                        </a:solidFill>
                        <a:effectLst/>
                        <a:latin typeface="Calibri"/>
                        <a:ea typeface="Calibri"/>
                        <a:cs typeface="Times New Roman"/>
                      </a:endParaRPr>
                    </a:p>
                  </a:txBody>
                  <a:tcPr marL="68580" marR="68580" marT="0" marB="0">
                    <a:solidFill>
                      <a:schemeClr val="accent1">
                        <a:lumMod val="20000"/>
                        <a:lumOff val="80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400" dirty="0" smtClean="0">
                          <a:solidFill>
                            <a:schemeClr val="tx1"/>
                          </a:solidFill>
                          <a:effectLst/>
                        </a:rPr>
                        <a:t>Reading of Journals</a:t>
                      </a:r>
                      <a:endParaRPr lang="en-US" sz="2400" dirty="0" smtClean="0">
                        <a:solidFill>
                          <a:schemeClr val="tx1"/>
                        </a:solidFill>
                        <a:effectLst/>
                        <a:latin typeface="Calibri"/>
                        <a:ea typeface="Calibri"/>
                        <a:cs typeface="Times New Roman"/>
                      </a:endParaRPr>
                    </a:p>
                    <a:p>
                      <a:pPr marL="0" marR="0">
                        <a:lnSpc>
                          <a:spcPct val="115000"/>
                        </a:lnSpc>
                        <a:spcBef>
                          <a:spcPts val="0"/>
                        </a:spcBef>
                        <a:spcAft>
                          <a:spcPts val="0"/>
                        </a:spcAft>
                      </a:pPr>
                      <a:endParaRPr lang="en-US" sz="2400" dirty="0">
                        <a:solidFill>
                          <a:schemeClr val="tx1"/>
                        </a:solidFill>
                        <a:effectLst/>
                        <a:latin typeface="Calibri"/>
                        <a:ea typeface="Calibri"/>
                        <a:cs typeface="Times New Roman"/>
                      </a:endParaRPr>
                    </a:p>
                  </a:txBody>
                  <a:tcPr marL="68580" marR="68580" marT="0" marB="0">
                    <a:solidFill>
                      <a:schemeClr val="accent1">
                        <a:lumMod val="20000"/>
                        <a:lumOff val="80000"/>
                      </a:schemeClr>
                    </a:solidFill>
                  </a:tcPr>
                </a:tc>
              </a:tr>
            </a:tbl>
          </a:graphicData>
        </a:graphic>
      </p:graphicFrame>
      <p:sp>
        <p:nvSpPr>
          <p:cNvPr id="18444" name="Rectangle 2"/>
          <p:cNvSpPr>
            <a:spLocks noChangeArrowheads="1"/>
          </p:cNvSpPr>
          <p:nvPr/>
        </p:nvSpPr>
        <p:spPr bwMode="auto">
          <a:xfrm>
            <a:off x="685800" y="228600"/>
            <a:ext cx="80234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sz="2400" b="1" dirty="0">
                <a:latin typeface="Times New Roman" pitchFamily="18" charset="0"/>
                <a:cs typeface="Times New Roman" pitchFamily="18" charset="0"/>
              </a:rPr>
              <a:t>RQ: Why do students have problems with critical thinking?</a:t>
            </a:r>
          </a:p>
          <a:p>
            <a:pPr eaLnBrk="0" hangingPunct="0"/>
            <a:r>
              <a:rPr lang="en-US" sz="2400" b="1" dirty="0" smtClean="0">
                <a:latin typeface="Times New Roman" pitchFamily="18" charset="0"/>
                <a:ea typeface="Calibri" pitchFamily="34" charset="0"/>
                <a:cs typeface="Times New Roman" pitchFamily="18" charset="0"/>
              </a:rPr>
              <a:t>Major </a:t>
            </a:r>
            <a:r>
              <a:rPr lang="en-US" sz="2400" b="1" dirty="0">
                <a:latin typeface="Times New Roman" pitchFamily="18" charset="0"/>
                <a:ea typeface="Calibri" pitchFamily="34" charset="0"/>
                <a:cs typeface="Times New Roman" pitchFamily="18" charset="0"/>
              </a:rPr>
              <a:t>and Minor Themes from Teacher s’ Interview </a:t>
            </a:r>
            <a:endParaRPr lang="en-US" sz="2400" dirty="0">
              <a:cs typeface="Arial" pitchFamily="34" charset="0"/>
            </a:endParaRPr>
          </a:p>
        </p:txBody>
      </p:sp>
    </p:spTree>
    <p:extLst>
      <p:ext uri="{BB962C8B-B14F-4D97-AF65-F5344CB8AC3E}">
        <p14:creationId xmlns:p14="http://schemas.microsoft.com/office/powerpoint/2010/main" val="366009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400" y="228600"/>
            <a:ext cx="8991600" cy="990600"/>
          </a:xfrm>
        </p:spPr>
        <p:txBody>
          <a:bodyPr rtlCol="0">
            <a:normAutofit/>
          </a:bodyPr>
          <a:lstStyle/>
          <a:p>
            <a:pPr fontAlgn="auto">
              <a:spcAft>
                <a:spcPts val="0"/>
              </a:spcAft>
              <a:defRPr/>
            </a:pPr>
            <a:r>
              <a:rPr lang="en-US" sz="3600" dirty="0" smtClean="0"/>
              <a:t>Collating Data into a Table of Coded Responses</a:t>
            </a:r>
          </a:p>
        </p:txBody>
      </p:sp>
      <p:graphicFrame>
        <p:nvGraphicFramePr>
          <p:cNvPr id="5" name="Content Placeholder 3"/>
          <p:cNvGraphicFramePr>
            <a:graphicFrameLocks/>
          </p:cNvGraphicFramePr>
          <p:nvPr/>
        </p:nvGraphicFramePr>
        <p:xfrm>
          <a:off x="0" y="1524000"/>
          <a:ext cx="8991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F6952E08-B91C-40B5-9852-E84FCD795920}"/>
              </a:ext>
            </a:extLst>
          </p:cNvPr>
          <p:cNvSpPr>
            <a:spLocks noGrp="1"/>
          </p:cNvSpPr>
          <p:nvPr>
            <p:ph type="sldNum" sz="quarter" idx="12"/>
          </p:nvPr>
        </p:nvSpPr>
        <p:spPr/>
        <p:txBody>
          <a:bodyPr>
            <a:normAutofit/>
          </a:bodyPr>
          <a:lstStyle/>
          <a:p>
            <a:fld id="{6F10683E-43CF-473E-9F0C-5CEC5721A1A1}" type="slidenum">
              <a:rPr lang="en-US" smtClean="0"/>
              <a:pPr/>
              <a:t>45</a:t>
            </a:fld>
            <a:endParaRPr lang="en-US"/>
          </a:p>
        </p:txBody>
      </p:sp>
      <p:pic>
        <p:nvPicPr>
          <p:cNvPr id="4" name="Picture 3">
            <a:extLst>
              <a:ext uri="{FF2B5EF4-FFF2-40B4-BE49-F238E27FC236}">
                <a16:creationId xmlns="" xmlns:a16="http://schemas.microsoft.com/office/drawing/2014/main" id="{56B706A8-D6BB-419D-A415-E2A65B684C8A}"/>
              </a:ext>
            </a:extLst>
          </p:cNvPr>
          <p:cNvPicPr>
            <a:picLocks noChangeAspect="1"/>
          </p:cNvPicPr>
          <p:nvPr/>
        </p:nvPicPr>
        <p:blipFill>
          <a:blip r:embed="rId2" cstate="print"/>
          <a:stretch>
            <a:fillRect/>
          </a:stretch>
        </p:blipFill>
        <p:spPr>
          <a:xfrm>
            <a:off x="0" y="548148"/>
            <a:ext cx="9170076" cy="6096000"/>
          </a:xfrm>
          <a:prstGeom prst="rect">
            <a:avLst/>
          </a:prstGeom>
        </p:spPr>
      </p:pic>
      <p:sp>
        <p:nvSpPr>
          <p:cNvPr id="2" name="TextBox 1"/>
          <p:cNvSpPr txBox="1"/>
          <p:nvPr/>
        </p:nvSpPr>
        <p:spPr>
          <a:xfrm>
            <a:off x="508338" y="72108"/>
            <a:ext cx="8153400" cy="523220"/>
          </a:xfrm>
          <a:prstGeom prst="rect">
            <a:avLst/>
          </a:prstGeom>
          <a:noFill/>
        </p:spPr>
        <p:txBody>
          <a:bodyPr wrap="square" rtlCol="0">
            <a:spAutoFit/>
          </a:bodyPr>
          <a:lstStyle/>
          <a:p>
            <a:r>
              <a:rPr lang="en-GB" sz="2800" dirty="0" smtClean="0"/>
              <a:t>Additional Tips on Organization of Codes and Themes </a:t>
            </a:r>
            <a:endParaRPr lang="en-GB" sz="2800" dirty="0"/>
          </a:p>
        </p:txBody>
      </p:sp>
    </p:spTree>
    <p:extLst>
      <p:ext uri="{BB962C8B-B14F-4D97-AF65-F5344CB8AC3E}">
        <p14:creationId xmlns:p14="http://schemas.microsoft.com/office/powerpoint/2010/main" val="16958234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mtClean="0"/>
              <a:t>Explanation of Themes</a:t>
            </a:r>
          </a:p>
        </p:txBody>
      </p:sp>
      <p:sp>
        <p:nvSpPr>
          <p:cNvPr id="20483" name="Content Placeholder 2"/>
          <p:cNvSpPr>
            <a:spLocks noGrp="1"/>
          </p:cNvSpPr>
          <p:nvPr>
            <p:ph idx="1"/>
          </p:nvPr>
        </p:nvSpPr>
        <p:spPr/>
        <p:txBody>
          <a:bodyPr/>
          <a:lstStyle/>
          <a:p>
            <a:r>
              <a:rPr lang="en-GB" smtClean="0"/>
              <a:t>Write up and explain the themes in narrative format under the specific research question</a:t>
            </a:r>
          </a:p>
          <a:p>
            <a:r>
              <a:rPr lang="en-GB" smtClean="0"/>
              <a:t>Use a few actual quotes from the participants responses to validate your narrative (3 -5 is enough)</a:t>
            </a:r>
          </a:p>
          <a:p>
            <a:r>
              <a:rPr lang="en-GB" smtClean="0"/>
              <a:t>Do this for each major theme that emerged from the data</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smtClean="0"/>
              <a:t>Example of Narrative Format</a:t>
            </a:r>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en-GB" dirty="0" smtClean="0"/>
              <a:t>RQ: Why do students have problem with critical thinking?</a:t>
            </a:r>
          </a:p>
          <a:p>
            <a:pPr fontAlgn="auto">
              <a:spcAft>
                <a:spcPts val="0"/>
              </a:spcAft>
              <a:buFont typeface="Arial" pitchFamily="34" charset="0"/>
              <a:buChar char="•"/>
              <a:defRPr/>
            </a:pPr>
            <a:r>
              <a:rPr lang="en-GB" dirty="0" smtClean="0"/>
              <a:t>Reading challenges. When asked what are the challenges that students face in developing critical thinking skills the teachers interviewed felt that students had reading challenges. Many students were reading below their grade levels with limited vocabulary. This made it difficult for students to decipher the meaning of written work.</a:t>
            </a:r>
          </a:p>
          <a:p>
            <a:pPr fontAlgn="auto">
              <a:spcAft>
                <a:spcPts val="0"/>
              </a:spcAft>
              <a:buFont typeface="Arial" pitchFamily="34" charset="0"/>
              <a:buChar char="•"/>
              <a:defRPr/>
            </a:pPr>
            <a:r>
              <a:rPr lang="en-GB" dirty="0" smtClean="0"/>
              <a:t>The following are some direct quotation from the participants:</a:t>
            </a:r>
          </a:p>
          <a:p>
            <a:pPr fontAlgn="auto">
              <a:spcAft>
                <a:spcPts val="0"/>
              </a:spcAft>
              <a:buFont typeface="Arial" pitchFamily="34" charset="0"/>
              <a:buChar char="•"/>
              <a:defRPr/>
            </a:pPr>
            <a:r>
              <a:rPr lang="en-GB" dirty="0" smtClean="0"/>
              <a:t>[1] “Students do not read on their own. Hence they cannot think critically when given the opportunity”.</a:t>
            </a:r>
          </a:p>
          <a:p>
            <a:pPr fontAlgn="auto">
              <a:spcAft>
                <a:spcPts val="0"/>
              </a:spcAft>
              <a:buFont typeface="Arial" pitchFamily="34" charset="0"/>
              <a:buChar char="•"/>
              <a:defRPr/>
            </a:pPr>
            <a:r>
              <a:rPr lang="en-GB" dirty="0" smtClean="0"/>
              <a:t>[2] “Their reading level”.</a:t>
            </a:r>
          </a:p>
          <a:p>
            <a:pPr fontAlgn="auto">
              <a:spcAft>
                <a:spcPts val="0"/>
              </a:spcAft>
              <a:buFont typeface="Arial" pitchFamily="34" charset="0"/>
              <a:buChar char="•"/>
              <a:defRPr/>
            </a:pPr>
            <a:r>
              <a:rPr lang="en-GB" dirty="0" smtClean="0"/>
              <a:t>[3] “They are unable to decipher the meaning of some key terms used in the question”.</a:t>
            </a:r>
          </a:p>
          <a:p>
            <a:pPr fontAlgn="auto">
              <a:spcAft>
                <a:spcPts val="0"/>
              </a:spcAft>
              <a:buFont typeface="Arial" pitchFamily="34" charset="0"/>
              <a:buChar char="•"/>
              <a:defRPr/>
            </a:pPr>
            <a:endParaRPr lang="en-GB"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Analysis – Framework Analysis – Deductive </a:t>
            </a:r>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48</a:t>
            </a:fld>
            <a:endParaRPr lang="en-US"/>
          </a:p>
        </p:txBody>
      </p:sp>
      <p:sp>
        <p:nvSpPr>
          <p:cNvPr id="4" name="Content Placeholder 3"/>
          <p:cNvSpPr>
            <a:spLocks noGrp="1"/>
          </p:cNvSpPr>
          <p:nvPr>
            <p:ph sz="quarter" idx="1"/>
          </p:nvPr>
        </p:nvSpPr>
        <p:spPr/>
        <p:txBody>
          <a:bodyPr>
            <a:normAutofit fontScale="70000" lnSpcReduction="20000"/>
          </a:bodyPr>
          <a:lstStyle/>
          <a:p>
            <a:pPr>
              <a:lnSpc>
                <a:spcPct val="120000"/>
              </a:lnSpc>
              <a:spcBef>
                <a:spcPts val="1200"/>
              </a:spcBef>
              <a:spcAft>
                <a:spcPts val="600"/>
              </a:spcAft>
            </a:pPr>
            <a:r>
              <a:rPr lang="en-GB" sz="3100" dirty="0"/>
              <a:t>This approach  to qualitative data analysis allows the researcher to set the categories and themes from the beginning of the study. </a:t>
            </a:r>
          </a:p>
          <a:p>
            <a:pPr>
              <a:lnSpc>
                <a:spcPct val="120000"/>
              </a:lnSpc>
              <a:spcBef>
                <a:spcPts val="1200"/>
              </a:spcBef>
              <a:spcAft>
                <a:spcPts val="600"/>
              </a:spcAft>
            </a:pPr>
            <a:r>
              <a:rPr lang="en-GB" sz="3100" dirty="0"/>
              <a:t>Also allows for categories and themes that may emerge during data analysis</a:t>
            </a:r>
            <a:endParaRPr lang="en-US" sz="3100" dirty="0"/>
          </a:p>
          <a:p>
            <a:pPr>
              <a:lnSpc>
                <a:spcPct val="120000"/>
              </a:lnSpc>
              <a:spcBef>
                <a:spcPts val="1200"/>
              </a:spcBef>
              <a:spcAft>
                <a:spcPts val="600"/>
              </a:spcAft>
            </a:pPr>
            <a:r>
              <a:rPr lang="en-GB" sz="3100" dirty="0"/>
              <a:t>Assign specific pieces of data to the different themes or categories. </a:t>
            </a:r>
          </a:p>
          <a:p>
            <a:pPr lvl="1" algn="just"/>
            <a:r>
              <a:rPr lang="en-GB" i="1" dirty="0"/>
              <a:t>Let us take an example from medicine. You may want to know, for instance, about how people who had had a heart attack conceptualise the causes of the attack. From existing literature, you may know that these can be divided </a:t>
            </a:r>
            <a:r>
              <a:rPr lang="en-GB" i="1" dirty="0">
                <a:solidFill>
                  <a:srgbClr val="C00000"/>
                </a:solidFill>
              </a:rPr>
              <a:t>into physical causes</a:t>
            </a:r>
            <a:r>
              <a:rPr lang="en-GB" i="1" dirty="0"/>
              <a:t>, </a:t>
            </a:r>
            <a:r>
              <a:rPr lang="en-GB" i="1" dirty="0">
                <a:solidFill>
                  <a:srgbClr val="C00000"/>
                </a:solidFill>
              </a:rPr>
              <a:t>psychological causes</a:t>
            </a:r>
            <a:r>
              <a:rPr lang="en-GB" i="1" dirty="0"/>
              <a:t>, </a:t>
            </a:r>
            <a:r>
              <a:rPr lang="en-GB" i="1" dirty="0">
                <a:solidFill>
                  <a:srgbClr val="C00000"/>
                </a:solidFill>
              </a:rPr>
              <a:t>ideas of luck</a:t>
            </a:r>
            <a:r>
              <a:rPr lang="en-GB" i="1" dirty="0"/>
              <a:t>, </a:t>
            </a:r>
            <a:r>
              <a:rPr lang="en-GB" i="1" dirty="0">
                <a:solidFill>
                  <a:srgbClr val="C00000"/>
                </a:solidFill>
              </a:rPr>
              <a:t>genetic inheritance</a:t>
            </a:r>
            <a:r>
              <a:rPr lang="en-GB" i="1" dirty="0"/>
              <a:t> and so forth. You interview people who have had a heart attack and from the interview transcript you search the data for material that could be coded under these headings. </a:t>
            </a:r>
            <a:endParaRPr lang="en-US" i="1" dirty="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 Framework Analysis </a:t>
            </a:r>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49</a:t>
            </a:fld>
            <a:endParaRPr lang="en-US"/>
          </a:p>
        </p:txBody>
      </p:sp>
      <p:pic>
        <p:nvPicPr>
          <p:cNvPr id="7170" name="Picture 2"/>
          <p:cNvPicPr>
            <a:picLocks noChangeAspect="1" noChangeArrowheads="1"/>
          </p:cNvPicPr>
          <p:nvPr/>
        </p:nvPicPr>
        <p:blipFill>
          <a:blip r:embed="rId2" cstate="print"/>
          <a:srcRect l="30454" t="45833" r="33821" b="15625"/>
          <a:stretch>
            <a:fillRect/>
          </a:stretch>
        </p:blipFill>
        <p:spPr bwMode="auto">
          <a:xfrm>
            <a:off x="914400" y="1600200"/>
            <a:ext cx="7696200" cy="46681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7B9899"/>
                </a:solidFill>
              </a:rPr>
              <a:t>Features of Qualitative </a:t>
            </a:r>
            <a:r>
              <a:rPr lang="en-US" dirty="0">
                <a:solidFill>
                  <a:srgbClr val="7B9899"/>
                </a:solidFill>
              </a:rPr>
              <a:t>Research …</a:t>
            </a:r>
            <a:endParaRPr lang="en-US" dirty="0"/>
          </a:p>
        </p:txBody>
      </p:sp>
      <p:sp>
        <p:nvSpPr>
          <p:cNvPr id="3" name="Content Placeholder 2"/>
          <p:cNvSpPr>
            <a:spLocks noGrp="1"/>
          </p:cNvSpPr>
          <p:nvPr>
            <p:ph sz="quarter" idx="1"/>
          </p:nvPr>
        </p:nvSpPr>
        <p:spPr/>
        <p:txBody>
          <a:bodyPr>
            <a:normAutofit/>
          </a:bodyPr>
          <a:lstStyle/>
          <a:p>
            <a:r>
              <a:rPr lang="en-US" sz="2800" dirty="0" smtClean="0"/>
              <a:t>Research is concerned </a:t>
            </a:r>
            <a:r>
              <a:rPr lang="en-US" sz="2800" dirty="0"/>
              <a:t>with process rather than outcomes or products</a:t>
            </a:r>
          </a:p>
          <a:p>
            <a:pPr lvl="1"/>
            <a:r>
              <a:rPr lang="en-US" sz="2800" dirty="0"/>
              <a:t>Interested in understanding and describing dynamic and complex </a:t>
            </a:r>
            <a:r>
              <a:rPr lang="en-US" sz="2800" dirty="0" smtClean="0"/>
              <a:t>processes</a:t>
            </a:r>
          </a:p>
          <a:p>
            <a:pPr lvl="1"/>
            <a:endParaRPr lang="en-US" sz="2800" dirty="0"/>
          </a:p>
          <a:p>
            <a:pPr lvl="1"/>
            <a:r>
              <a:rPr lang="en-US" sz="2800" dirty="0"/>
              <a:t>Concerned with </a:t>
            </a:r>
            <a:r>
              <a:rPr lang="en-US" sz="2800" dirty="0" smtClean="0"/>
              <a:t>what,  why </a:t>
            </a:r>
            <a:r>
              <a:rPr lang="en-US" sz="2800" dirty="0"/>
              <a:t>and how questions</a:t>
            </a:r>
          </a:p>
          <a:p>
            <a:pPr marL="914400" lvl="2" indent="-238125"/>
            <a:r>
              <a:rPr lang="en-US" sz="2800" dirty="0"/>
              <a:t>What was the SW development process</a:t>
            </a:r>
          </a:p>
          <a:p>
            <a:pPr lvl="2"/>
            <a:r>
              <a:rPr lang="en-US" sz="2800" dirty="0"/>
              <a:t>How was the SW developed </a:t>
            </a:r>
          </a:p>
        </p:txBody>
      </p:sp>
      <p:sp>
        <p:nvSpPr>
          <p:cNvPr id="4" name="Slide Number Placeholder 3"/>
          <p:cNvSpPr>
            <a:spLocks noGrp="1"/>
          </p:cNvSpPr>
          <p:nvPr>
            <p:ph type="sldNum" sz="quarter" idx="12"/>
          </p:nvPr>
        </p:nvSpPr>
        <p:spPr/>
        <p:txBody>
          <a:bodyPr>
            <a:normAutofit fontScale="85000" lnSpcReduction="20000"/>
          </a:bodyPr>
          <a:lstStyle/>
          <a:p>
            <a:fld id="{6F10683E-43CF-473E-9F0C-5CEC5721A1A1}"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 of Qualitative - Example</a:t>
            </a:r>
          </a:p>
        </p:txBody>
      </p:sp>
      <p:sp>
        <p:nvSpPr>
          <p:cNvPr id="3" name="Content Placeholder 2"/>
          <p:cNvSpPr>
            <a:spLocks noGrp="1"/>
          </p:cNvSpPr>
          <p:nvPr>
            <p:ph sz="quarter" idx="1"/>
          </p:nvPr>
        </p:nvSpPr>
        <p:spPr/>
        <p:txBody>
          <a:bodyPr>
            <a:normAutofit fontScale="92500"/>
          </a:bodyPr>
          <a:lstStyle/>
          <a:p>
            <a:r>
              <a:rPr lang="en-US" dirty="0"/>
              <a:t>System Development Research Process that </a:t>
            </a:r>
            <a:r>
              <a:rPr lang="en-US" dirty="0" err="1"/>
              <a:t>Nunamaker</a:t>
            </a:r>
            <a:r>
              <a:rPr lang="en-US" dirty="0"/>
              <a:t>, et al (1991) proposed five stages or activities </a:t>
            </a:r>
          </a:p>
          <a:p>
            <a:pPr marL="916686" lvl="1" indent="-514350">
              <a:buFont typeface="+mj-lt"/>
              <a:buAutoNum type="arabicPeriod"/>
            </a:pPr>
            <a:r>
              <a:rPr lang="en-US" dirty="0"/>
              <a:t>construct a conceptual framework, </a:t>
            </a:r>
          </a:p>
          <a:p>
            <a:pPr marL="916686" lvl="1" indent="-514350">
              <a:buFont typeface="+mj-lt"/>
              <a:buAutoNum type="arabicPeriod"/>
            </a:pPr>
            <a:r>
              <a:rPr lang="en-US" dirty="0"/>
              <a:t>develop a system architecture,</a:t>
            </a:r>
          </a:p>
          <a:p>
            <a:pPr marL="916686" lvl="1" indent="-514350">
              <a:buFont typeface="+mj-lt"/>
              <a:buAutoNum type="arabicPeriod"/>
            </a:pPr>
            <a:r>
              <a:rPr lang="en-US" dirty="0"/>
              <a:t>analyze and design the system,</a:t>
            </a:r>
          </a:p>
          <a:p>
            <a:pPr marL="916686" lvl="1" indent="-514350">
              <a:buFont typeface="+mj-lt"/>
              <a:buAutoNum type="arabicPeriod"/>
            </a:pPr>
            <a:r>
              <a:rPr lang="en-US" dirty="0"/>
              <a:t>build the (prototype) system, and </a:t>
            </a:r>
          </a:p>
          <a:p>
            <a:pPr marL="916686" lvl="1" indent="-514350">
              <a:buFont typeface="+mj-lt"/>
              <a:buAutoNum type="arabicPeriod"/>
            </a:pPr>
            <a:r>
              <a:rPr lang="en-US" dirty="0"/>
              <a:t>observe and evaluate the system.</a:t>
            </a:r>
          </a:p>
          <a:p>
            <a:pPr marL="624078" indent="-514350"/>
            <a:r>
              <a:rPr lang="en-US" dirty="0"/>
              <a:t>The last stage explicitly includes “Develop new artifacts based on the observation and experimentation of the system’s usage”</a:t>
            </a:r>
          </a:p>
          <a:p>
            <a:pPr marL="624078" indent="-514350">
              <a:buFont typeface="+mj-lt"/>
              <a:buAutoNum type="arabicPeriod"/>
            </a:pP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F10683E-43CF-473E-9F0C-5CEC5721A1A1}"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5846B-0BA9-450E-A9FD-682FCA74F41F}"/>
              </a:ext>
            </a:extLst>
          </p:cNvPr>
          <p:cNvSpPr>
            <a:spLocks noGrp="1"/>
          </p:cNvSpPr>
          <p:nvPr>
            <p:ph type="title"/>
          </p:nvPr>
        </p:nvSpPr>
        <p:spPr/>
        <p:txBody>
          <a:bodyPr>
            <a:normAutofit/>
          </a:bodyPr>
          <a:lstStyle/>
          <a:p>
            <a:r>
              <a:rPr lang="en-US" b="1" dirty="0"/>
              <a:t>Common Qualitative Software</a:t>
            </a:r>
            <a:endParaRPr lang="en-US" dirty="0"/>
          </a:p>
        </p:txBody>
      </p:sp>
      <p:sp>
        <p:nvSpPr>
          <p:cNvPr id="3" name="Slide Number Placeholder 2">
            <a:extLst>
              <a:ext uri="{FF2B5EF4-FFF2-40B4-BE49-F238E27FC236}">
                <a16:creationId xmlns="" xmlns:a16="http://schemas.microsoft.com/office/drawing/2014/main" id="{B61A28AA-CD55-4137-B8FB-C19A2A12A265}"/>
              </a:ext>
            </a:extLst>
          </p:cNvPr>
          <p:cNvSpPr>
            <a:spLocks noGrp="1"/>
          </p:cNvSpPr>
          <p:nvPr>
            <p:ph type="sldNum" sz="quarter" idx="12"/>
          </p:nvPr>
        </p:nvSpPr>
        <p:spPr/>
        <p:txBody>
          <a:bodyPr>
            <a:normAutofit fontScale="85000" lnSpcReduction="20000"/>
          </a:bodyPr>
          <a:lstStyle/>
          <a:p>
            <a:fld id="{6F10683E-43CF-473E-9F0C-5CEC5721A1A1}" type="slidenum">
              <a:rPr lang="en-US" smtClean="0"/>
              <a:pPr/>
              <a:t>51</a:t>
            </a:fld>
            <a:endParaRPr lang="en-US"/>
          </a:p>
        </p:txBody>
      </p:sp>
      <p:sp>
        <p:nvSpPr>
          <p:cNvPr id="4" name="Content Placeholder 3">
            <a:extLst>
              <a:ext uri="{FF2B5EF4-FFF2-40B4-BE49-F238E27FC236}">
                <a16:creationId xmlns="" xmlns:a16="http://schemas.microsoft.com/office/drawing/2014/main" id="{FC4589E1-7868-455C-B684-252A0A6F876F}"/>
              </a:ext>
            </a:extLst>
          </p:cNvPr>
          <p:cNvSpPr>
            <a:spLocks noGrp="1"/>
          </p:cNvSpPr>
          <p:nvPr>
            <p:ph sz="quarter" idx="1"/>
          </p:nvPr>
        </p:nvSpPr>
        <p:spPr/>
        <p:txBody>
          <a:bodyPr>
            <a:normAutofit/>
          </a:bodyPr>
          <a:lstStyle/>
          <a:p>
            <a:r>
              <a:rPr lang="pt-BR" dirty="0"/>
              <a:t>QSR Nvivo (www.qsrinternational.com)</a:t>
            </a:r>
          </a:p>
          <a:p>
            <a:r>
              <a:rPr lang="pt-BR" dirty="0"/>
              <a:t>Atlas ti 6.0 (</a:t>
            </a:r>
            <a:r>
              <a:rPr lang="pt-BR" i="1" dirty="0"/>
              <a:t>www.atlasti.com)</a:t>
            </a:r>
          </a:p>
          <a:p>
            <a:r>
              <a:rPr lang="en-US" dirty="0"/>
              <a:t>Hyper RESEARCH 2.8 (</a:t>
            </a:r>
            <a:r>
              <a:rPr lang="en-US" i="1" dirty="0"/>
              <a:t>www.researchware.com)</a:t>
            </a:r>
          </a:p>
          <a:p>
            <a:r>
              <a:rPr lang="en-US" dirty="0"/>
              <a:t>Max QDA (</a:t>
            </a:r>
            <a:r>
              <a:rPr lang="en-US" i="1" dirty="0"/>
              <a:t>www.maxqda.com)</a:t>
            </a:r>
          </a:p>
          <a:p>
            <a:r>
              <a:rPr lang="en-US" dirty="0"/>
              <a:t>The Ethnography 5.08</a:t>
            </a:r>
          </a:p>
          <a:p>
            <a:r>
              <a:rPr lang="pt-BR" dirty="0"/>
              <a:t>QSR N6 (</a:t>
            </a:r>
            <a:r>
              <a:rPr lang="pt-BR" i="1" dirty="0"/>
              <a:t>www.qsrinternational.com)</a:t>
            </a:r>
          </a:p>
          <a:p>
            <a:r>
              <a:rPr lang="en-US" dirty="0"/>
              <a:t>Weft QDA (</a:t>
            </a:r>
            <a:r>
              <a:rPr lang="en-US" i="1" dirty="0"/>
              <a:t>www.pressure.to/qda)</a:t>
            </a:r>
          </a:p>
          <a:p>
            <a:r>
              <a:rPr lang="nl-NL" dirty="0"/>
              <a:t>Open code 4.0 (</a:t>
            </a:r>
            <a:r>
              <a:rPr lang="nl-NL" i="1" dirty="0"/>
              <a:t>www8.umu.se)</a:t>
            </a:r>
            <a:endParaRPr lang="en-US" dirty="0"/>
          </a:p>
        </p:txBody>
      </p:sp>
    </p:spTree>
    <p:extLst>
      <p:ext uri="{BB962C8B-B14F-4D97-AF65-F5344CB8AC3E}">
        <p14:creationId xmlns:p14="http://schemas.microsoft.com/office/powerpoint/2010/main" val="25404451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 </a:t>
            </a:r>
          </a:p>
        </p:txBody>
      </p:sp>
      <p:sp>
        <p:nvSpPr>
          <p:cNvPr id="3" name="Content Placeholder 2"/>
          <p:cNvSpPr>
            <a:spLocks noGrp="1"/>
          </p:cNvSpPr>
          <p:nvPr>
            <p:ph idx="1"/>
          </p:nvPr>
        </p:nvSpPr>
        <p:spPr/>
        <p:txBody>
          <a:bodyPr/>
          <a:lstStyle/>
          <a:p>
            <a:r>
              <a:rPr lang="en-US" dirty="0"/>
              <a:t>Singh, K. (2007). Quantitative Social Research Methods, Chapter three: Research process</a:t>
            </a:r>
          </a:p>
          <a:p>
            <a:r>
              <a:rPr lang="en-GB" dirty="0" err="1"/>
              <a:t>Orlikowski</a:t>
            </a:r>
            <a:r>
              <a:rPr lang="en-GB" dirty="0"/>
              <a:t>, W.  and </a:t>
            </a:r>
            <a:r>
              <a:rPr lang="en-GB" dirty="0" err="1"/>
              <a:t>Baroudi</a:t>
            </a:r>
            <a:r>
              <a:rPr lang="en-GB" dirty="0"/>
              <a:t>, J. J.  </a:t>
            </a:r>
            <a:r>
              <a:rPr lang="en-GB"/>
              <a:t>(1991). Studying </a:t>
            </a:r>
            <a:r>
              <a:rPr lang="en-GB" dirty="0"/>
              <a:t>Information Technology in Organizations: Research Approaches and Assumptions</a:t>
            </a:r>
          </a:p>
          <a:p>
            <a:endParaRPr lang="en-GB" dirty="0"/>
          </a:p>
        </p:txBody>
      </p:sp>
    </p:spTree>
    <p:extLst>
      <p:ext uri="{BB962C8B-B14F-4D97-AF65-F5344CB8AC3E}">
        <p14:creationId xmlns:p14="http://schemas.microsoft.com/office/powerpoint/2010/main" val="34429608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781DCF-CB53-4261-8061-A0FF88983F96}"/>
              </a:ext>
            </a:extLst>
          </p:cNvPr>
          <p:cNvSpPr>
            <a:spLocks noGrp="1"/>
          </p:cNvSpPr>
          <p:nvPr>
            <p:ph type="title"/>
          </p:nvPr>
        </p:nvSpPr>
        <p:spPr/>
        <p:txBody>
          <a:bodyPr/>
          <a:lstStyle/>
          <a:p>
            <a:r>
              <a:rPr lang="en-US" dirty="0"/>
              <a:t>Review questions </a:t>
            </a:r>
          </a:p>
        </p:txBody>
      </p:sp>
      <p:sp>
        <p:nvSpPr>
          <p:cNvPr id="3" name="Content Placeholder 2">
            <a:extLst>
              <a:ext uri="{FF2B5EF4-FFF2-40B4-BE49-F238E27FC236}">
                <a16:creationId xmlns="" xmlns:a16="http://schemas.microsoft.com/office/drawing/2014/main" id="{C8A76C2D-4680-4E05-B24B-24A4FB1C076A}"/>
              </a:ext>
            </a:extLst>
          </p:cNvPr>
          <p:cNvSpPr>
            <a:spLocks noGrp="1"/>
          </p:cNvSpPr>
          <p:nvPr>
            <p:ph idx="1"/>
          </p:nvPr>
        </p:nvSpPr>
        <p:spPr/>
        <p:txBody>
          <a:bodyPr/>
          <a:lstStyle/>
          <a:p>
            <a:r>
              <a:rPr lang="en-US" dirty="0"/>
              <a:t>When do you use qualitative research methods?</a:t>
            </a:r>
          </a:p>
          <a:p>
            <a:r>
              <a:rPr lang="en-US" dirty="0"/>
              <a:t>What is the strength of qualitative research methods?</a:t>
            </a:r>
          </a:p>
          <a:p>
            <a:r>
              <a:rPr lang="en-US" dirty="0"/>
              <a:t>What are the data collection methods?</a:t>
            </a:r>
          </a:p>
          <a:p>
            <a:r>
              <a:rPr lang="en-US" dirty="0"/>
              <a:t>How do you analyze data in qualitative research method?</a:t>
            </a:r>
          </a:p>
          <a:p>
            <a:r>
              <a:rPr lang="en-US" dirty="0"/>
              <a:t>What is the main limitation of qualitative research?</a:t>
            </a:r>
          </a:p>
        </p:txBody>
      </p:sp>
    </p:spTree>
    <p:extLst>
      <p:ext uri="{BB962C8B-B14F-4D97-AF65-F5344CB8AC3E}">
        <p14:creationId xmlns:p14="http://schemas.microsoft.com/office/powerpoint/2010/main" val="22052788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GB"/>
          </a:p>
        </p:txBody>
      </p:sp>
      <p:sp>
        <p:nvSpPr>
          <p:cNvPr id="5" name="Title 4"/>
          <p:cNvSpPr>
            <a:spLocks noGrp="1"/>
          </p:cNvSpPr>
          <p:nvPr>
            <p:ph type="title"/>
          </p:nvPr>
        </p:nvSpPr>
        <p:spPr/>
        <p:txBody>
          <a:bodyPr/>
          <a:lstStyle/>
          <a:p>
            <a:r>
              <a:rPr lang="en-GB" dirty="0" smtClean="0"/>
              <a:t>End!</a:t>
            </a:r>
            <a:endParaRPr lang="en-GB" dirty="0"/>
          </a:p>
        </p:txBody>
      </p:sp>
      <p:sp>
        <p:nvSpPr>
          <p:cNvPr id="3" name="Slide Number Placeholder 2"/>
          <p:cNvSpPr>
            <a:spLocks noGrp="1"/>
          </p:cNvSpPr>
          <p:nvPr>
            <p:ph type="sldNum" sz="quarter" idx="11"/>
          </p:nvPr>
        </p:nvSpPr>
        <p:spPr/>
        <p:txBody>
          <a:bodyPr>
            <a:normAutofit/>
          </a:bodyPr>
          <a:lstStyle/>
          <a:p>
            <a:fld id="{6F10683E-43CF-473E-9F0C-5CEC5721A1A1}" type="slidenum">
              <a:rPr lang="en-US" smtClean="0"/>
              <a:pPr/>
              <a:t>54</a:t>
            </a:fld>
            <a:endParaRPr lang="en-US"/>
          </a:p>
        </p:txBody>
      </p:sp>
    </p:spTree>
    <p:extLst>
      <p:ext uri="{BB962C8B-B14F-4D97-AF65-F5344CB8AC3E}">
        <p14:creationId xmlns:p14="http://schemas.microsoft.com/office/powerpoint/2010/main" val="2675824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B9899"/>
                </a:solidFill>
              </a:rPr>
              <a:t>Qualitative Research …</a:t>
            </a:r>
            <a:endParaRPr lang="en-US" dirty="0"/>
          </a:p>
        </p:txBody>
      </p:sp>
      <p:sp>
        <p:nvSpPr>
          <p:cNvPr id="3" name="Content Placeholder 2"/>
          <p:cNvSpPr>
            <a:spLocks noGrp="1"/>
          </p:cNvSpPr>
          <p:nvPr>
            <p:ph sz="quarter" idx="1"/>
          </p:nvPr>
        </p:nvSpPr>
        <p:spPr/>
        <p:txBody>
          <a:bodyPr>
            <a:normAutofit fontScale="92500"/>
          </a:bodyPr>
          <a:lstStyle/>
          <a:p>
            <a:r>
              <a:rPr lang="en-US" dirty="0"/>
              <a:t>Research involves field work</a:t>
            </a:r>
          </a:p>
          <a:p>
            <a:pPr lvl="1"/>
            <a:r>
              <a:rPr lang="en-US" dirty="0"/>
              <a:t>The researcher has direct contact with the people involved in the phenomena or the natural settings of the phenomena</a:t>
            </a:r>
          </a:p>
          <a:p>
            <a:r>
              <a:rPr lang="en-US" dirty="0"/>
              <a:t>Uses the researcher as the primary instrument for data collection and data analysis </a:t>
            </a:r>
          </a:p>
          <a:p>
            <a:r>
              <a:rPr lang="en-US" dirty="0"/>
              <a:t>Interested in how people make sense of their lives, how they interpret experiences and how they structure their social world </a:t>
            </a:r>
          </a:p>
          <a:p>
            <a:r>
              <a:rPr lang="en-US" dirty="0"/>
              <a:t>Tries to build a shared understanding among stakeholders </a:t>
            </a:r>
            <a:endParaRPr lang="en-US" dirty="0" smtClean="0"/>
          </a:p>
        </p:txBody>
      </p:sp>
      <p:sp>
        <p:nvSpPr>
          <p:cNvPr id="4" name="Slide Number Placeholder 3"/>
          <p:cNvSpPr>
            <a:spLocks noGrp="1"/>
          </p:cNvSpPr>
          <p:nvPr>
            <p:ph type="sldNum" sz="quarter" idx="12"/>
          </p:nvPr>
        </p:nvSpPr>
        <p:spPr/>
        <p:txBody>
          <a:bodyPr>
            <a:normAutofit fontScale="85000" lnSpcReduction="20000"/>
          </a:bodyPr>
          <a:lstStyle/>
          <a:p>
            <a:fld id="{6F10683E-43CF-473E-9F0C-5CEC5721A1A1}"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1000" y="228600"/>
            <a:ext cx="8763000" cy="990600"/>
          </a:xfrm>
        </p:spPr>
        <p:txBody>
          <a:bodyPr>
            <a:normAutofit fontScale="90000"/>
          </a:bodyPr>
          <a:lstStyle/>
          <a:p>
            <a:pPr eaLnBrk="1" hangingPunct="1"/>
            <a:r>
              <a:rPr lang="en-US" dirty="0" smtClean="0">
                <a:solidFill>
                  <a:srgbClr val="7B9899"/>
                </a:solidFill>
              </a:rPr>
              <a:t>Conditions to Choose Qualitative </a:t>
            </a:r>
            <a:r>
              <a:rPr lang="en-US" dirty="0">
                <a:solidFill>
                  <a:srgbClr val="7B9899"/>
                </a:solidFill>
              </a:rPr>
              <a:t>Research</a:t>
            </a:r>
          </a:p>
        </p:txBody>
      </p:sp>
      <p:sp>
        <p:nvSpPr>
          <p:cNvPr id="138243" name="Rectangle 3"/>
          <p:cNvSpPr>
            <a:spLocks noGrp="1" noChangeArrowheads="1"/>
          </p:cNvSpPr>
          <p:nvPr>
            <p:ph sz="quarter" idx="1"/>
          </p:nvPr>
        </p:nvSpPr>
        <p:spPr/>
        <p:txBody>
          <a:bodyPr>
            <a:normAutofit fontScale="92500" lnSpcReduction="10000"/>
          </a:bodyPr>
          <a:lstStyle/>
          <a:p>
            <a:pPr eaLnBrk="1" hangingPunct="1"/>
            <a:r>
              <a:rPr lang="en-US" dirty="0" smtClean="0"/>
              <a:t>When the research problem is not clear at the beginning of the research </a:t>
            </a:r>
            <a:endParaRPr lang="en-US" dirty="0"/>
          </a:p>
          <a:p>
            <a:pPr eaLnBrk="1" hangingPunct="1"/>
            <a:r>
              <a:rPr lang="en-US" dirty="0"/>
              <a:t>As the researcher gets increasing understanding of the phenomena, he/she </a:t>
            </a:r>
            <a:r>
              <a:rPr lang="en-US" dirty="0" smtClean="0"/>
              <a:t>can formulate specific research questions </a:t>
            </a:r>
            <a:endParaRPr lang="en-US" dirty="0"/>
          </a:p>
          <a:p>
            <a:pPr eaLnBrk="1" hangingPunct="1"/>
            <a:r>
              <a:rPr lang="en-US" dirty="0"/>
              <a:t>No clear understanding to choose the method. </a:t>
            </a:r>
          </a:p>
          <a:p>
            <a:pPr lvl="1"/>
            <a:r>
              <a:rPr lang="en-US" dirty="0"/>
              <a:t> The methodology  (whether case study, ground theory, ethnographic, etc ) is decided over the course of </a:t>
            </a:r>
            <a:r>
              <a:rPr lang="en-US" dirty="0" smtClean="0"/>
              <a:t>investigation</a:t>
            </a:r>
          </a:p>
          <a:p>
            <a:r>
              <a:rPr lang="en-US" dirty="0" smtClean="0"/>
              <a:t>When the interest is to generate rich description of the phenomena from multiple perspectives </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6F10683E-43CF-473E-9F0C-5CEC5721A1A1}"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7B9899"/>
                </a:solidFill>
              </a:rPr>
              <a:t>Conditions to Choose Qualitative Research</a:t>
            </a:r>
            <a:endParaRPr lang="en-GB" sz="3600" dirty="0"/>
          </a:p>
        </p:txBody>
      </p:sp>
      <p:sp>
        <p:nvSpPr>
          <p:cNvPr id="3" name="Slide Number Placeholder 2"/>
          <p:cNvSpPr>
            <a:spLocks noGrp="1"/>
          </p:cNvSpPr>
          <p:nvPr>
            <p:ph type="sldNum" sz="quarter" idx="12"/>
          </p:nvPr>
        </p:nvSpPr>
        <p:spPr/>
        <p:txBody>
          <a:bodyPr>
            <a:normAutofit fontScale="85000" lnSpcReduction="20000"/>
          </a:bodyPr>
          <a:lstStyle/>
          <a:p>
            <a:fld id="{6F10683E-43CF-473E-9F0C-5CEC5721A1A1}" type="slidenum">
              <a:rPr lang="en-US" smtClean="0"/>
              <a:pPr/>
              <a:t>8</a:t>
            </a:fld>
            <a:endParaRPr lang="en-US"/>
          </a:p>
        </p:txBody>
      </p:sp>
      <p:sp>
        <p:nvSpPr>
          <p:cNvPr id="4" name="Content Placeholder 3"/>
          <p:cNvSpPr>
            <a:spLocks noGrp="1"/>
          </p:cNvSpPr>
          <p:nvPr>
            <p:ph sz="quarter" idx="1"/>
          </p:nvPr>
        </p:nvSpPr>
        <p:spPr/>
        <p:txBody>
          <a:bodyPr>
            <a:normAutofit fontScale="92500" lnSpcReduction="10000"/>
          </a:bodyPr>
          <a:lstStyle/>
          <a:p>
            <a:r>
              <a:rPr lang="en-GB" dirty="0" smtClean="0"/>
              <a:t>When samples </a:t>
            </a:r>
            <a:r>
              <a:rPr lang="en-GB" dirty="0"/>
              <a:t>are small and not necessarily representative of the broader </a:t>
            </a:r>
            <a:r>
              <a:rPr lang="en-GB" dirty="0" smtClean="0"/>
              <a:t>population</a:t>
            </a:r>
          </a:p>
          <a:p>
            <a:r>
              <a:rPr lang="en-GB" dirty="0"/>
              <a:t>the findings lack rigour</a:t>
            </a:r>
            <a:r>
              <a:rPr lang="en-GB" dirty="0" smtClean="0"/>
              <a:t>;</a:t>
            </a:r>
          </a:p>
          <a:p>
            <a:r>
              <a:rPr lang="en-GB" dirty="0" smtClean="0"/>
              <a:t>Generating </a:t>
            </a:r>
            <a:r>
              <a:rPr lang="en-GB" dirty="0"/>
              <a:t>hypotheses that can then be tested by quantitative methods. </a:t>
            </a:r>
            <a:endParaRPr lang="en-GB" dirty="0" smtClean="0"/>
          </a:p>
          <a:p>
            <a:r>
              <a:rPr lang="en-GB" dirty="0" smtClean="0"/>
              <a:t>Intending </a:t>
            </a:r>
            <a:r>
              <a:rPr lang="en-GB" dirty="0"/>
              <a:t>to answer </a:t>
            </a:r>
            <a:r>
              <a:rPr lang="en-GB" dirty="0" smtClean="0"/>
              <a:t>questions </a:t>
            </a:r>
            <a:r>
              <a:rPr lang="en-GB" dirty="0"/>
              <a:t>about the ‘</a:t>
            </a:r>
            <a:r>
              <a:rPr lang="en-GB" b="1" dirty="0"/>
              <a:t>what’</a:t>
            </a:r>
            <a:r>
              <a:rPr lang="en-GB" dirty="0"/>
              <a:t>, ‘</a:t>
            </a:r>
            <a:r>
              <a:rPr lang="en-GB" b="1" dirty="0"/>
              <a:t>how</a:t>
            </a:r>
            <a:r>
              <a:rPr lang="en-GB" dirty="0"/>
              <a:t>’ or ‘</a:t>
            </a:r>
            <a:r>
              <a:rPr lang="en-GB" b="1" dirty="0"/>
              <a:t>why</a:t>
            </a:r>
            <a:r>
              <a:rPr lang="en-GB" dirty="0"/>
              <a:t>’ of a phenomenon </a:t>
            </a:r>
            <a:endParaRPr lang="en-GB" dirty="0" smtClean="0"/>
          </a:p>
          <a:p>
            <a:pPr lvl="1"/>
            <a:r>
              <a:rPr lang="en-GB" dirty="0" smtClean="0"/>
              <a:t>rather </a:t>
            </a:r>
            <a:r>
              <a:rPr lang="en-GB" dirty="0"/>
              <a:t>than ‘how many’ or ‘how much’, which are answered by quantitative methods</a:t>
            </a:r>
            <a:r>
              <a:rPr lang="en-GB" dirty="0" smtClean="0"/>
              <a:t>.</a:t>
            </a:r>
          </a:p>
          <a:p>
            <a:r>
              <a:rPr lang="en-GB" sz="1700" dirty="0" smtClean="0">
                <a:solidFill>
                  <a:srgbClr val="FF0000"/>
                </a:solidFill>
              </a:rPr>
              <a:t>Read this article to get </a:t>
            </a:r>
            <a:r>
              <a:rPr lang="en-GB" sz="1700" dirty="0">
                <a:solidFill>
                  <a:srgbClr val="FF0000"/>
                </a:solidFill>
              </a:rPr>
              <a:t>better understanding - </a:t>
            </a:r>
            <a:r>
              <a:rPr lang="en-GB" sz="1700" dirty="0">
                <a:solidFill>
                  <a:srgbClr val="FF0000"/>
                </a:solidFill>
                <a:hlinkClick r:id="rId2"/>
              </a:rPr>
              <a:t>https://</a:t>
            </a:r>
            <a:r>
              <a:rPr lang="en-GB" sz="1700" dirty="0" smtClean="0">
                <a:solidFill>
                  <a:srgbClr val="FF0000"/>
                </a:solidFill>
                <a:hlinkClick r:id="rId2"/>
              </a:rPr>
              <a:t>www.alnap.org/system/files/content/resource/files/main/qualitative-research-methodology.pdf</a:t>
            </a:r>
            <a:endParaRPr lang="en-GB" sz="1700" dirty="0" smtClean="0">
              <a:solidFill>
                <a:srgbClr val="FF0000"/>
              </a:solidFill>
            </a:endParaRPr>
          </a:p>
          <a:p>
            <a:endParaRPr lang="en-GB" sz="1700" dirty="0">
              <a:solidFill>
                <a:srgbClr val="FF0000"/>
              </a:solidFill>
            </a:endParaRPr>
          </a:p>
        </p:txBody>
      </p:sp>
    </p:spTree>
    <p:extLst>
      <p:ext uri="{BB962C8B-B14F-4D97-AF65-F5344CB8AC3E}">
        <p14:creationId xmlns:p14="http://schemas.microsoft.com/office/powerpoint/2010/main" val="338078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smtClean="0">
                <a:solidFill>
                  <a:srgbClr val="7B9899"/>
                </a:solidFill>
              </a:rPr>
              <a:t>Deliverables of </a:t>
            </a:r>
            <a:r>
              <a:rPr lang="en-US" dirty="0">
                <a:solidFill>
                  <a:srgbClr val="7B9899"/>
                </a:solidFill>
              </a:rPr>
              <a:t>Qualitative research </a:t>
            </a:r>
          </a:p>
        </p:txBody>
      </p:sp>
      <p:sp>
        <p:nvSpPr>
          <p:cNvPr id="139267" name="Rectangle 3"/>
          <p:cNvSpPr>
            <a:spLocks noGrp="1" noChangeArrowheads="1"/>
          </p:cNvSpPr>
          <p:nvPr>
            <p:ph sz="quarter" idx="1"/>
          </p:nvPr>
        </p:nvSpPr>
        <p:spPr/>
        <p:txBody>
          <a:bodyPr>
            <a:normAutofit/>
          </a:bodyPr>
          <a:lstStyle/>
          <a:p>
            <a:pPr marL="609600" indent="-609600" eaLnBrk="1" hangingPunct="1">
              <a:spcBef>
                <a:spcPts val="1200"/>
              </a:spcBef>
              <a:spcAft>
                <a:spcPts val="600"/>
              </a:spcAft>
              <a:buFontTx/>
              <a:buAutoNum type="arabicPeriod"/>
            </a:pPr>
            <a:r>
              <a:rPr lang="en-US" sz="2800" dirty="0" smtClean="0"/>
              <a:t>Description of the </a:t>
            </a:r>
            <a:r>
              <a:rPr lang="en-US" sz="2800" dirty="0"/>
              <a:t>phenomena</a:t>
            </a:r>
          </a:p>
          <a:p>
            <a:pPr marL="609600" indent="-609600" eaLnBrk="1" hangingPunct="1">
              <a:spcBef>
                <a:spcPts val="1200"/>
              </a:spcBef>
              <a:spcAft>
                <a:spcPts val="600"/>
              </a:spcAft>
              <a:buFontTx/>
              <a:buAutoNum type="arabicPeriod"/>
            </a:pPr>
            <a:r>
              <a:rPr lang="en-US" sz="2800" dirty="0" smtClean="0"/>
              <a:t>Theory</a:t>
            </a:r>
            <a:r>
              <a:rPr lang="en-US" sz="2800" dirty="0"/>
              <a:t>, framework, a model</a:t>
            </a:r>
          </a:p>
          <a:p>
            <a:pPr marL="800100" lvl="1" indent="-342900">
              <a:spcBef>
                <a:spcPts val="1200"/>
              </a:spcBef>
              <a:spcAft>
                <a:spcPts val="600"/>
              </a:spcAft>
            </a:pPr>
            <a:r>
              <a:rPr lang="en-US" sz="2800" dirty="0" smtClean="0"/>
              <a:t>Develop </a:t>
            </a:r>
            <a:r>
              <a:rPr lang="en-US" sz="2800" dirty="0"/>
              <a:t>new concepts or theoretical perspectives about the phenomena</a:t>
            </a:r>
          </a:p>
          <a:p>
            <a:pPr marL="609600" indent="-609600" eaLnBrk="1" hangingPunct="1">
              <a:spcBef>
                <a:spcPts val="1200"/>
              </a:spcBef>
              <a:spcAft>
                <a:spcPts val="600"/>
              </a:spcAft>
              <a:buFontTx/>
              <a:buAutoNum type="arabicPeriod"/>
            </a:pPr>
            <a:r>
              <a:rPr lang="en-US" sz="2800" dirty="0" smtClean="0"/>
              <a:t>Verification on existing </a:t>
            </a:r>
            <a:r>
              <a:rPr lang="en-US" sz="2800" dirty="0"/>
              <a:t>claims, assumptions and theories</a:t>
            </a:r>
          </a:p>
          <a:p>
            <a:pPr marL="609600" indent="-609600" eaLnBrk="1" hangingPunct="1">
              <a:spcBef>
                <a:spcPts val="1200"/>
              </a:spcBef>
              <a:spcAft>
                <a:spcPts val="600"/>
              </a:spcAft>
              <a:buFontTx/>
              <a:buAutoNum type="arabicPeriod"/>
            </a:pPr>
            <a:r>
              <a:rPr lang="en-US" sz="2800" dirty="0"/>
              <a:t>Evaluation – to evaluate the effectiveness of a particular policies, software artifacts, programs, etc</a:t>
            </a:r>
          </a:p>
          <a:p>
            <a:pPr marL="990600" lvl="1" indent="-533400" eaLnBrk="1" hangingPunct="1">
              <a:lnSpc>
                <a:spcPct val="80000"/>
              </a:lnSpc>
              <a:buFontTx/>
              <a:buAutoNum type="arabicPeriod"/>
            </a:pPr>
            <a:endParaRPr lang="en-US" sz="2400" dirty="0"/>
          </a:p>
          <a:p>
            <a:pPr marL="990600" lvl="1" indent="-533400" eaLnBrk="1" hangingPunct="1">
              <a:lnSpc>
                <a:spcPct val="80000"/>
              </a:lnSpc>
              <a:buFontTx/>
              <a:buAutoNum type="arabicPeriod"/>
            </a:pPr>
            <a:endParaRPr lang="en-US" sz="2400" dirty="0"/>
          </a:p>
          <a:p>
            <a:pPr marL="609600" indent="-609600" eaLnBrk="1" hangingPunct="1">
              <a:lnSpc>
                <a:spcPct val="80000"/>
              </a:lnSpc>
            </a:pPr>
            <a:endParaRPr lang="en-US" sz="2800" dirty="0"/>
          </a:p>
        </p:txBody>
      </p:sp>
      <p:sp>
        <p:nvSpPr>
          <p:cNvPr id="4" name="Slide Number Placeholder 3"/>
          <p:cNvSpPr>
            <a:spLocks noGrp="1"/>
          </p:cNvSpPr>
          <p:nvPr>
            <p:ph type="sldNum" sz="quarter" idx="12"/>
          </p:nvPr>
        </p:nvSpPr>
        <p:spPr/>
        <p:txBody>
          <a:bodyPr>
            <a:normAutofit fontScale="85000" lnSpcReduction="20000"/>
          </a:bodyPr>
          <a:lstStyle/>
          <a:p>
            <a:fld id="{6F10683E-43CF-473E-9F0C-5CEC5721A1A1}"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1828</TotalTime>
  <Words>2952</Words>
  <Application>Microsoft Office PowerPoint</Application>
  <PresentationFormat>On-screen Show (4:3)</PresentationFormat>
  <Paragraphs>392</Paragraphs>
  <Slides>54</Slides>
  <Notes>3</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Median</vt:lpstr>
      <vt:lpstr>By Temtim Assefa</vt:lpstr>
      <vt:lpstr>Objective the chapter </vt:lpstr>
      <vt:lpstr> Qualitative Research Methods</vt:lpstr>
      <vt:lpstr>Features of Qualitative Research</vt:lpstr>
      <vt:lpstr>Features of Qualitative Research …</vt:lpstr>
      <vt:lpstr>Qualitative Research …</vt:lpstr>
      <vt:lpstr>Conditions to Choose Qualitative Research</vt:lpstr>
      <vt:lpstr>Conditions to Choose Qualitative Research</vt:lpstr>
      <vt:lpstr>Deliverables of Qualitative research </vt:lpstr>
      <vt:lpstr>PowerPoint Presentation</vt:lpstr>
      <vt:lpstr>Type of Qualitative Research methods</vt:lpstr>
      <vt:lpstr>Case study research </vt:lpstr>
      <vt:lpstr>Types of Case studies </vt:lpstr>
      <vt:lpstr>Action Research </vt:lpstr>
      <vt:lpstr>Generic Research Design </vt:lpstr>
      <vt:lpstr>Qualitative Data Collection methods</vt:lpstr>
      <vt:lpstr>3. Data collection...</vt:lpstr>
      <vt:lpstr>Interview</vt:lpstr>
      <vt:lpstr>Interview </vt:lpstr>
      <vt:lpstr>Conducting interview </vt:lpstr>
      <vt:lpstr>Interviewees …</vt:lpstr>
      <vt:lpstr>Observation </vt:lpstr>
      <vt:lpstr>Observation …</vt:lpstr>
      <vt:lpstr>Data collection Instrument Design</vt:lpstr>
      <vt:lpstr>PowerPoint Presentation</vt:lpstr>
      <vt:lpstr>Instrument Design </vt:lpstr>
      <vt:lpstr>Cont’d …</vt:lpstr>
      <vt:lpstr>Sampling </vt:lpstr>
      <vt:lpstr>Sample size </vt:lpstr>
      <vt:lpstr>Qualitative Data Analysis </vt:lpstr>
      <vt:lpstr>Qualitative Data Analysis</vt:lpstr>
      <vt:lpstr>Cont’d …</vt:lpstr>
      <vt:lpstr>Approaches in Qualitative Data Analysis</vt:lpstr>
      <vt:lpstr>Inductive Approach: Four steps of data analysis </vt:lpstr>
      <vt:lpstr>Analysis - Transcription</vt:lpstr>
      <vt:lpstr>Organization </vt:lpstr>
      <vt:lpstr>Analysis – Coding </vt:lpstr>
      <vt:lpstr>Example of Coding</vt:lpstr>
      <vt:lpstr>More Example </vt:lpstr>
      <vt:lpstr>Theme Development </vt:lpstr>
      <vt:lpstr>Themes</vt:lpstr>
      <vt:lpstr>Summarizing your Data</vt:lpstr>
      <vt:lpstr>PowerPoint Presentation</vt:lpstr>
      <vt:lpstr>Collating Data into a Table of Coded Responses</vt:lpstr>
      <vt:lpstr>PowerPoint Presentation</vt:lpstr>
      <vt:lpstr>Explanation of Themes</vt:lpstr>
      <vt:lpstr>Example of Narrative Format</vt:lpstr>
      <vt:lpstr>Analysis – Framework Analysis – Deductive </vt:lpstr>
      <vt:lpstr>Analysis – Framework Analysis </vt:lpstr>
      <vt:lpstr>Application of Qualitative - Example</vt:lpstr>
      <vt:lpstr>Common Qualitative Software</vt:lpstr>
      <vt:lpstr>Reference </vt:lpstr>
      <vt:lpstr>Review questions </vt:lpstr>
      <vt:lpstr>End!</vt:lpstr>
    </vt:vector>
  </TitlesOfParts>
  <Company>AAU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Qualitative Research</dc:title>
  <dc:creator>ICT</dc:creator>
  <cp:lastModifiedBy>Windows User</cp:lastModifiedBy>
  <cp:revision>155</cp:revision>
  <dcterms:created xsi:type="dcterms:W3CDTF">2012-11-03T11:24:16Z</dcterms:created>
  <dcterms:modified xsi:type="dcterms:W3CDTF">2021-12-26T20:46:48Z</dcterms:modified>
</cp:coreProperties>
</file>