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8" r:id="rId2"/>
    <p:sldId id="361" r:id="rId3"/>
    <p:sldId id="363" r:id="rId4"/>
    <p:sldId id="410" r:id="rId5"/>
    <p:sldId id="412" r:id="rId6"/>
    <p:sldId id="413" r:id="rId7"/>
    <p:sldId id="401" r:id="rId8"/>
    <p:sldId id="402" r:id="rId9"/>
    <p:sldId id="403" r:id="rId10"/>
    <p:sldId id="404" r:id="rId11"/>
    <p:sldId id="366" r:id="rId12"/>
    <p:sldId id="340" r:id="rId13"/>
    <p:sldId id="362" r:id="rId14"/>
    <p:sldId id="323" r:id="rId15"/>
    <p:sldId id="334" r:id="rId16"/>
    <p:sldId id="373" r:id="rId17"/>
    <p:sldId id="415" r:id="rId18"/>
    <p:sldId id="335" r:id="rId19"/>
    <p:sldId id="331" r:id="rId20"/>
    <p:sldId id="416" r:id="rId21"/>
    <p:sldId id="336" r:id="rId22"/>
    <p:sldId id="349" r:id="rId23"/>
    <p:sldId id="381" r:id="rId24"/>
    <p:sldId id="382" r:id="rId25"/>
    <p:sldId id="376" r:id="rId26"/>
    <p:sldId id="383" r:id="rId27"/>
    <p:sldId id="377" r:id="rId28"/>
    <p:sldId id="378" r:id="rId29"/>
    <p:sldId id="327" r:id="rId30"/>
    <p:sldId id="374" r:id="rId31"/>
    <p:sldId id="417" r:id="rId32"/>
    <p:sldId id="411" r:id="rId33"/>
    <p:sldId id="406" r:id="rId34"/>
    <p:sldId id="407" r:id="rId35"/>
    <p:sldId id="408" r:id="rId36"/>
    <p:sldId id="409" r:id="rId37"/>
    <p:sldId id="419" r:id="rId38"/>
    <p:sldId id="420" r:id="rId39"/>
    <p:sldId id="421" r:id="rId40"/>
    <p:sldId id="422" r:id="rId41"/>
    <p:sldId id="423" r:id="rId42"/>
    <p:sldId id="424" r:id="rId43"/>
    <p:sldId id="425" r:id="rId44"/>
    <p:sldId id="426" r:id="rId45"/>
    <p:sldId id="400" r:id="rId46"/>
    <p:sldId id="418" r:id="rId47"/>
    <p:sldId id="41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92" y="-72"/>
      </p:cViewPr>
      <p:guideLst>
        <p:guide orient="horz" pos="216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CFD43D-7B80-4E1D-A171-8346A370D916}" type="datetimeFigureOut">
              <a:rPr lang="en-US" smtClean="0"/>
              <a:pPr/>
              <a:t>4/16/2017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843701-A8D9-4131-8A48-012E0BAAEF7B}" type="slidenum">
              <a:rPr lang="en-US" smtClean="0"/>
              <a:pPr/>
              <a:t>‹#›</a:t>
            </a:fld>
            <a:endParaRPr lang="en-US"/>
          </a:p>
        </p:txBody>
      </p:sp>
    </p:spTree>
    <p:extLst>
      <p:ext uri="{BB962C8B-B14F-4D97-AF65-F5344CB8AC3E}">
        <p14:creationId xmlns:p14="http://schemas.microsoft.com/office/powerpoint/2010/main" val="304643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82FDF32B-1AE5-4B08-A176-A6A328485CD9}" type="slidenum">
              <a:rPr lang="de-DE" smtClean="0"/>
              <a:pPr/>
              <a:t>3</a:t>
            </a:fld>
            <a:endParaRPr lang="de-DE" smtClean="0"/>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CA0FEA92-3BAA-4DCE-B31D-78A557776E80}" type="slidenum">
              <a:rPr lang="de-DE" smtClean="0"/>
              <a:pPr/>
              <a:t>12</a:t>
            </a:fld>
            <a:endParaRPr lang="de-DE" smtClean="0"/>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C69D5ECE-03E6-487C-A0F6-FE0B30030AE5}" type="slidenum">
              <a:rPr lang="en-US" altLang="zh-TW"/>
              <a:pPr/>
              <a:t>14</a:t>
            </a:fld>
            <a:endParaRPr lang="en-US" altLang="zh-TW"/>
          </a:p>
        </p:txBody>
      </p:sp>
      <p:sp>
        <p:nvSpPr>
          <p:cNvPr id="28675" name="Rectangle 2"/>
          <p:cNvSpPr>
            <a:spLocks noGrp="1" noRot="1" noChangeAspect="1" noTextEdit="1"/>
          </p:cNvSpPr>
          <p:nvPr>
            <p:ph type="sldImg"/>
          </p:nvPr>
        </p:nvSpPr>
        <p:spPr>
          <a:ln/>
        </p:spPr>
      </p:sp>
      <p:sp>
        <p:nvSpPr>
          <p:cNvPr id="28676" name="Rectangle 3"/>
          <p:cNvSpPr>
            <a:spLocks noGrp="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3F07827-03CC-4095-9401-43906ABB13D2}" type="slidenum">
              <a:rPr lang="en-US" altLang="zh-TW"/>
              <a:pPr/>
              <a:t>15</a:t>
            </a:fld>
            <a:endParaRPr lang="en-US" altLang="zh-TW"/>
          </a:p>
        </p:txBody>
      </p:sp>
      <p:sp>
        <p:nvSpPr>
          <p:cNvPr id="35843" name="Rectangle 2"/>
          <p:cNvSpPr>
            <a:spLocks noGrp="1" noRot="1" noChangeAspect="1" noTextEdit="1"/>
          </p:cNvSpPr>
          <p:nvPr>
            <p:ph type="sldImg"/>
          </p:nvPr>
        </p:nvSpPr>
        <p:spPr>
          <a:ln/>
        </p:spPr>
      </p:sp>
      <p:sp>
        <p:nvSpPr>
          <p:cNvPr id="35844" name="Rectangle 3"/>
          <p:cNvSpPr>
            <a:spLocks noGrp="1"/>
          </p:cNvSpPr>
          <p:nvPr>
            <p:ph type="body" idx="1"/>
          </p:nvPr>
        </p:nvSpPr>
        <p:spPr>
          <a:noFill/>
          <a:ln/>
        </p:spPr>
        <p:txBody>
          <a:bodyPr/>
          <a:lstStyle/>
          <a:p>
            <a:pPr eaLnBrk="1" hangingPunct="1"/>
            <a:endParaRPr lang="zh-TW" altLang="zh-TW"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73DF096-7F5D-4F88-9339-73892213C57E}" type="slidenum">
              <a:rPr lang="en-US" altLang="zh-TW"/>
              <a:pPr/>
              <a:t>19</a:t>
            </a:fld>
            <a:endParaRPr lang="en-US" altLang="zh-TW"/>
          </a:p>
        </p:txBody>
      </p:sp>
      <p:sp>
        <p:nvSpPr>
          <p:cNvPr id="30723" name="Rectangle 2"/>
          <p:cNvSpPr>
            <a:spLocks noGrp="1" noRot="1" noChangeAspect="1" noTextEdit="1"/>
          </p:cNvSpPr>
          <p:nvPr>
            <p:ph type="sldImg"/>
          </p:nvPr>
        </p:nvSpPr>
        <p:spPr>
          <a:ln/>
        </p:spPr>
      </p:sp>
      <p:sp>
        <p:nvSpPr>
          <p:cNvPr id="30724" name="Rectangle 3"/>
          <p:cNvSpPr>
            <a:spLocks noGrp="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1EFE566-5F09-40F5-B1C4-5F707E634292}" type="slidenum">
              <a:rPr lang="en-US" altLang="zh-TW"/>
              <a:pPr/>
              <a:t>29</a:t>
            </a:fld>
            <a:endParaRPr lang="en-US" altLang="zh-TW"/>
          </a:p>
        </p:txBody>
      </p:sp>
      <p:sp>
        <p:nvSpPr>
          <p:cNvPr id="31747" name="Rectangle 2"/>
          <p:cNvSpPr>
            <a:spLocks noGrp="1" noRot="1" noChangeAspect="1" noTextEdit="1"/>
          </p:cNvSpPr>
          <p:nvPr>
            <p:ph type="sldImg"/>
          </p:nvPr>
        </p:nvSpPr>
        <p:spPr>
          <a:ln/>
        </p:spPr>
      </p:sp>
      <p:sp>
        <p:nvSpPr>
          <p:cNvPr id="31748" name="Rectangle 3"/>
          <p:cNvSpPr>
            <a:spLocks noGrp="1"/>
          </p:cNvSpPr>
          <p:nvPr>
            <p:ph type="body" idx="1"/>
          </p:nvPr>
        </p:nvSpPr>
        <p:spPr>
          <a:noFill/>
          <a:ln/>
        </p:spPr>
        <p:txBody>
          <a:bodyPr/>
          <a:lstStyle/>
          <a:p>
            <a:pPr eaLnBrk="1" hangingPunct="1"/>
            <a:endParaRPr lang="zh-TW"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5C34C8-D969-4B0A-A5A7-B0C5AE0EB53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26BFB-80DE-4076-9C7D-5424302B4F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C34C8-D969-4B0A-A5A7-B0C5AE0EB53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26BFB-80DE-4076-9C7D-5424302B4F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C34C8-D969-4B0A-A5A7-B0C5AE0EB53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26BFB-80DE-4076-9C7D-5424302B4F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C34C8-D969-4B0A-A5A7-B0C5AE0EB53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26BFB-80DE-4076-9C7D-5424302B4F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C34C8-D969-4B0A-A5A7-B0C5AE0EB53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26BFB-80DE-4076-9C7D-5424302B4F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5C34C8-D969-4B0A-A5A7-B0C5AE0EB537}"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26BFB-80DE-4076-9C7D-5424302B4F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5C34C8-D969-4B0A-A5A7-B0C5AE0EB537}" type="datetimeFigureOut">
              <a:rPr lang="en-US" smtClean="0"/>
              <a:pPr/>
              <a:t>4/16/2017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26BFB-80DE-4076-9C7D-5424302B4F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5C34C8-D969-4B0A-A5A7-B0C5AE0EB537}" type="datetimeFigureOut">
              <a:rPr lang="en-US" smtClean="0"/>
              <a:pPr/>
              <a:t>4/16/2017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26BFB-80DE-4076-9C7D-5424302B4F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C34C8-D969-4B0A-A5A7-B0C5AE0EB537}" type="datetimeFigureOut">
              <a:rPr lang="en-US" smtClean="0"/>
              <a:pPr/>
              <a:t>4/16/2017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826BFB-80DE-4076-9C7D-5424302B4F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C34C8-D969-4B0A-A5A7-B0C5AE0EB537}"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26BFB-80DE-4076-9C7D-5424302B4F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C34C8-D969-4B0A-A5A7-B0C5AE0EB537}"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26BFB-80DE-4076-9C7D-5424302B4F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rgbClr val="DDEBCF"/>
            </a:gs>
            <a:gs pos="50000">
              <a:srgbClr val="9CB86E"/>
            </a:gs>
            <a:gs pos="100000">
              <a:srgbClr val="156B13"/>
            </a:gs>
          </a:gsLst>
          <a:lin ang="5400000" scaled="0"/>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C34C8-D969-4B0A-A5A7-B0C5AE0EB537}" type="datetimeFigureOut">
              <a:rPr lang="en-US" smtClean="0"/>
              <a:pPr/>
              <a:t>4/16/2017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26BFB-80DE-4076-9C7D-5424302B4F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lstStyle/>
          <a:p>
            <a:pPr algn="ctr" eaLnBrk="1" hangingPunct="1">
              <a:defRPr/>
            </a:pPr>
            <a:r>
              <a:rPr lang="en-US" sz="3200" dirty="0" smtClean="0"/>
              <a:t>By </a:t>
            </a:r>
            <a:r>
              <a:rPr lang="en-US" sz="3200" dirty="0" err="1" smtClean="0"/>
              <a:t>Temtim</a:t>
            </a:r>
            <a:r>
              <a:rPr lang="en-US" sz="3200" dirty="0" smtClean="0"/>
              <a:t> </a:t>
            </a:r>
            <a:r>
              <a:rPr lang="en-US" sz="3200" dirty="0" err="1" smtClean="0"/>
              <a:t>Assefa</a:t>
            </a:r>
            <a:endParaRPr lang="en-US" sz="3200" dirty="0" smtClean="0"/>
          </a:p>
          <a:p>
            <a:pPr algn="ctr" eaLnBrk="1" hangingPunct="1">
              <a:defRPr/>
            </a:pPr>
            <a:r>
              <a:rPr lang="en-US" sz="3200" smtClean="0"/>
              <a:t>November 2014</a:t>
            </a:r>
            <a:endParaRPr lang="en-US" sz="3200" dirty="0" smtClean="0"/>
          </a:p>
          <a:p>
            <a:pPr eaLnBrk="1" hangingPunct="1">
              <a:defRPr/>
            </a:pPr>
            <a:endParaRPr lang="en-US" dirty="0"/>
          </a:p>
        </p:txBody>
      </p:sp>
      <p:sp>
        <p:nvSpPr>
          <p:cNvPr id="141315" name="Title 3"/>
          <p:cNvSpPr>
            <a:spLocks noGrp="1"/>
          </p:cNvSpPr>
          <p:nvPr>
            <p:ph type="title"/>
          </p:nvPr>
        </p:nvSpPr>
        <p:spPr>
          <a:xfrm>
            <a:off x="722313" y="1066800"/>
            <a:ext cx="7772400" cy="990600"/>
          </a:xfrm>
        </p:spPr>
        <p:txBody>
          <a:bodyPr/>
          <a:lstStyle/>
          <a:p>
            <a:pPr algn="ctr" eaLnBrk="1" hangingPunct="1"/>
            <a:r>
              <a:rPr lang="en-US" dirty="0" smtClean="0">
                <a:solidFill>
                  <a:schemeClr val="tx1"/>
                </a:solidFill>
              </a:rPr>
              <a:t>Design Science Method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Procedures</a:t>
            </a:r>
            <a:endParaRPr lang="en-US" dirty="0"/>
          </a:p>
        </p:txBody>
      </p:sp>
      <p:sp>
        <p:nvSpPr>
          <p:cNvPr id="3" name="Content Placeholder 2"/>
          <p:cNvSpPr>
            <a:spLocks noGrp="1"/>
          </p:cNvSpPr>
          <p:nvPr>
            <p:ph idx="1"/>
          </p:nvPr>
        </p:nvSpPr>
        <p:spPr/>
        <p:txBody>
          <a:bodyPr/>
          <a:lstStyle/>
          <a:p>
            <a:r>
              <a:rPr lang="en-US" dirty="0" smtClean="0"/>
              <a:t>Refers to the standard steps design researcher should follow to develop an artifact that can solve the stated problem at the beginning.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Design research process</a:t>
            </a:r>
            <a:endParaRPr lang="en-US" dirty="0"/>
          </a:p>
        </p:txBody>
      </p:sp>
      <p:grpSp>
        <p:nvGrpSpPr>
          <p:cNvPr id="2" name="Group 24"/>
          <p:cNvGrpSpPr>
            <a:grpSpLocks/>
          </p:cNvGrpSpPr>
          <p:nvPr/>
        </p:nvGrpSpPr>
        <p:grpSpPr bwMode="auto">
          <a:xfrm>
            <a:off x="228599" y="1905000"/>
            <a:ext cx="8915401" cy="3429000"/>
            <a:chOff x="28" y="1207"/>
            <a:chExt cx="5662" cy="2160"/>
          </a:xfrm>
        </p:grpSpPr>
        <p:sp>
          <p:nvSpPr>
            <p:cNvPr id="6" name="Text Box 5"/>
            <p:cNvSpPr txBox="1">
              <a:spLocks noChangeArrowheads="1"/>
            </p:cNvSpPr>
            <p:nvPr/>
          </p:nvSpPr>
          <p:spPr bwMode="auto">
            <a:xfrm rot="16200000">
              <a:off x="2261" y="1684"/>
              <a:ext cx="1074" cy="216"/>
            </a:xfrm>
            <a:prstGeom prst="rect">
              <a:avLst/>
            </a:prstGeom>
            <a:solidFill>
              <a:schemeClr val="accent5">
                <a:lumMod val="20000"/>
                <a:lumOff val="80000"/>
              </a:schemeClr>
            </a:solidFill>
            <a:ln w="9525">
              <a:noFill/>
              <a:miter lim="800000"/>
              <a:headEnd/>
              <a:tailEnd/>
            </a:ln>
          </p:spPr>
          <p:txBody>
            <a:bodyPr/>
            <a:lstStyle/>
            <a:p>
              <a:r>
                <a:rPr lang="en-US" altLang="zh-TW" sz="1200" b="1">
                  <a:latin typeface="Times New Roman" pitchFamily="18" charset="0"/>
                </a:rPr>
                <a:t>How to Knowledge</a:t>
              </a:r>
            </a:p>
          </p:txBody>
        </p:sp>
        <p:sp>
          <p:nvSpPr>
            <p:cNvPr id="7" name="Text Box 6"/>
            <p:cNvSpPr txBox="1">
              <a:spLocks noChangeArrowheads="1"/>
            </p:cNvSpPr>
            <p:nvPr/>
          </p:nvSpPr>
          <p:spPr bwMode="auto">
            <a:xfrm rot="16200000">
              <a:off x="2977" y="2694"/>
              <a:ext cx="288" cy="1057"/>
            </a:xfrm>
            <a:prstGeom prst="rect">
              <a:avLst/>
            </a:prstGeom>
            <a:solidFill>
              <a:schemeClr val="accent5">
                <a:lumMod val="20000"/>
                <a:lumOff val="80000"/>
              </a:schemeClr>
            </a:solidFill>
            <a:ln w="9525">
              <a:noFill/>
              <a:miter lim="800000"/>
              <a:headEnd/>
              <a:tailEnd/>
            </a:ln>
          </p:spPr>
          <p:txBody>
            <a:bodyPr vert="eaVert"/>
            <a:lstStyle/>
            <a:p>
              <a:r>
                <a:rPr lang="en-US" altLang="zh-TW" sz="1400" b="1">
                  <a:latin typeface="Times New Roman" pitchFamily="18" charset="0"/>
                </a:rPr>
                <a:t>Process Iterations</a:t>
              </a:r>
              <a:endParaRPr lang="en-US" altLang="zh-TW"/>
            </a:p>
          </p:txBody>
        </p:sp>
        <p:sp>
          <p:nvSpPr>
            <p:cNvPr id="8" name="Text Box 7"/>
            <p:cNvSpPr txBox="1">
              <a:spLocks noChangeArrowheads="1"/>
            </p:cNvSpPr>
            <p:nvPr/>
          </p:nvSpPr>
          <p:spPr bwMode="auto">
            <a:xfrm rot="16200000">
              <a:off x="1490" y="1871"/>
              <a:ext cx="680" cy="216"/>
            </a:xfrm>
            <a:prstGeom prst="rect">
              <a:avLst/>
            </a:prstGeom>
            <a:solidFill>
              <a:schemeClr val="accent5">
                <a:lumMod val="20000"/>
                <a:lumOff val="80000"/>
              </a:schemeClr>
            </a:solidFill>
            <a:ln w="9525">
              <a:noFill/>
              <a:miter lim="800000"/>
              <a:headEnd/>
              <a:tailEnd/>
            </a:ln>
          </p:spPr>
          <p:txBody>
            <a:bodyPr/>
            <a:lstStyle/>
            <a:p>
              <a:r>
                <a:rPr lang="en-US" altLang="zh-TW" sz="1200" b="1">
                  <a:latin typeface="Times New Roman" pitchFamily="18" charset="0"/>
                </a:rPr>
                <a:t>Theory</a:t>
              </a:r>
              <a:endParaRPr lang="en-US" altLang="zh-TW" b="1"/>
            </a:p>
          </p:txBody>
        </p:sp>
        <p:sp>
          <p:nvSpPr>
            <p:cNvPr id="9" name="Text Box 8"/>
            <p:cNvSpPr txBox="1">
              <a:spLocks noChangeArrowheads="1"/>
            </p:cNvSpPr>
            <p:nvPr/>
          </p:nvSpPr>
          <p:spPr bwMode="auto">
            <a:xfrm rot="16200000">
              <a:off x="522" y="1871"/>
              <a:ext cx="680" cy="216"/>
            </a:xfrm>
            <a:prstGeom prst="rect">
              <a:avLst/>
            </a:prstGeom>
            <a:solidFill>
              <a:schemeClr val="accent5">
                <a:lumMod val="20000"/>
                <a:lumOff val="80000"/>
              </a:schemeClr>
            </a:solidFill>
            <a:ln w="9525">
              <a:noFill/>
              <a:miter lim="800000"/>
              <a:headEnd/>
              <a:tailEnd/>
            </a:ln>
          </p:spPr>
          <p:txBody>
            <a:bodyPr/>
            <a:lstStyle/>
            <a:p>
              <a:r>
                <a:rPr lang="en-US" altLang="zh-TW" sz="1400" b="1">
                  <a:latin typeface="Times New Roman" pitchFamily="18" charset="0"/>
                </a:rPr>
                <a:t>Inference</a:t>
              </a:r>
              <a:endParaRPr lang="en-US" altLang="zh-TW" sz="1400" b="1"/>
            </a:p>
          </p:txBody>
        </p:sp>
        <p:sp>
          <p:nvSpPr>
            <p:cNvPr id="10" name="Text Box 9"/>
            <p:cNvSpPr txBox="1">
              <a:spLocks noChangeArrowheads="1"/>
            </p:cNvSpPr>
            <p:nvPr/>
          </p:nvSpPr>
          <p:spPr bwMode="auto">
            <a:xfrm>
              <a:off x="28" y="1835"/>
              <a:ext cx="681" cy="959"/>
            </a:xfrm>
            <a:prstGeom prst="rect">
              <a:avLst/>
            </a:prstGeom>
            <a:solidFill>
              <a:schemeClr val="accent1">
                <a:lumMod val="20000"/>
                <a:lumOff val="80000"/>
              </a:schemeClr>
            </a:solidFill>
            <a:ln w="9525">
              <a:solidFill>
                <a:srgbClr val="000000"/>
              </a:solidFill>
              <a:miter lim="800000"/>
              <a:headEnd/>
              <a:tailEnd/>
            </a:ln>
          </p:spPr>
          <p:txBody>
            <a:bodyPr/>
            <a:lstStyle/>
            <a:p>
              <a:pPr algn="ctr"/>
              <a:r>
                <a:rPr lang="en-US" altLang="zh-TW" sz="1200" b="1">
                  <a:solidFill>
                    <a:schemeClr val="tx2"/>
                  </a:solidFill>
                  <a:latin typeface="Times New Roman" pitchFamily="18" charset="0"/>
                </a:rPr>
                <a:t>Identify Problem &amp; Motivate</a:t>
              </a:r>
            </a:p>
            <a:p>
              <a:pPr algn="ctr"/>
              <a:endParaRPr lang="en-US" altLang="zh-TW" sz="1200" b="1">
                <a:solidFill>
                  <a:schemeClr val="tx2"/>
                </a:solidFill>
                <a:latin typeface="Times New Roman" pitchFamily="18" charset="0"/>
              </a:endParaRPr>
            </a:p>
            <a:p>
              <a:pPr algn="ctr"/>
              <a:r>
                <a:rPr lang="en-US" altLang="zh-TW" sz="1000" b="1">
                  <a:latin typeface="Times New Roman" pitchFamily="18" charset="0"/>
                </a:rPr>
                <a:t>Define Problem </a:t>
              </a:r>
            </a:p>
            <a:p>
              <a:pPr algn="ctr"/>
              <a:r>
                <a:rPr lang="en-US" altLang="zh-TW" sz="1000" b="1">
                  <a:latin typeface="Times New Roman" pitchFamily="18" charset="0"/>
                </a:rPr>
                <a:t>Show Importance</a:t>
              </a:r>
              <a:endParaRPr lang="en-US" altLang="zh-TW" sz="1000" b="1"/>
            </a:p>
          </p:txBody>
        </p:sp>
        <p:sp>
          <p:nvSpPr>
            <p:cNvPr id="11" name="Text Box 10"/>
            <p:cNvSpPr txBox="1">
              <a:spLocks noChangeArrowheads="1"/>
            </p:cNvSpPr>
            <p:nvPr/>
          </p:nvSpPr>
          <p:spPr bwMode="auto">
            <a:xfrm>
              <a:off x="1006" y="1835"/>
              <a:ext cx="680" cy="959"/>
            </a:xfrm>
            <a:prstGeom prst="rect">
              <a:avLst/>
            </a:prstGeom>
            <a:solidFill>
              <a:schemeClr val="accent1">
                <a:lumMod val="20000"/>
                <a:lumOff val="80000"/>
              </a:schemeClr>
            </a:solidFill>
            <a:ln w="9525">
              <a:solidFill>
                <a:srgbClr val="000000"/>
              </a:solidFill>
              <a:miter lim="800000"/>
              <a:headEnd/>
              <a:tailEnd/>
            </a:ln>
          </p:spPr>
          <p:txBody>
            <a:bodyPr/>
            <a:lstStyle/>
            <a:p>
              <a:pPr algn="ctr"/>
              <a:r>
                <a:rPr lang="en-US" altLang="zh-TW" sz="1200" b="1">
                  <a:solidFill>
                    <a:schemeClr val="tx2"/>
                  </a:solidFill>
                  <a:latin typeface="Times New Roman" pitchFamily="18" charset="0"/>
                </a:rPr>
                <a:t>Define Objectives of a Solution</a:t>
              </a:r>
            </a:p>
            <a:p>
              <a:pPr algn="ctr"/>
              <a:endParaRPr lang="en-US" altLang="zh-TW" sz="1000" b="1">
                <a:latin typeface="Times New Roman" pitchFamily="18" charset="0"/>
              </a:endParaRPr>
            </a:p>
            <a:p>
              <a:pPr algn="ctr"/>
              <a:r>
                <a:rPr lang="en-US" altLang="zh-TW" sz="1000" b="1">
                  <a:latin typeface="Times New Roman" pitchFamily="18" charset="0"/>
                </a:rPr>
                <a:t>What would a Better Artifact Accomplish?</a:t>
              </a:r>
            </a:p>
          </p:txBody>
        </p:sp>
        <p:sp>
          <p:nvSpPr>
            <p:cNvPr id="12" name="Text Box 11"/>
            <p:cNvSpPr txBox="1">
              <a:spLocks noChangeArrowheads="1"/>
            </p:cNvSpPr>
            <p:nvPr/>
          </p:nvSpPr>
          <p:spPr bwMode="auto">
            <a:xfrm>
              <a:off x="2004" y="1835"/>
              <a:ext cx="680" cy="959"/>
            </a:xfrm>
            <a:prstGeom prst="rect">
              <a:avLst/>
            </a:prstGeom>
            <a:solidFill>
              <a:schemeClr val="accent1">
                <a:lumMod val="20000"/>
                <a:lumOff val="80000"/>
              </a:schemeClr>
            </a:solidFill>
            <a:ln w="9525">
              <a:solidFill>
                <a:srgbClr val="000000"/>
              </a:solidFill>
              <a:miter lim="800000"/>
              <a:headEnd/>
              <a:tailEnd/>
            </a:ln>
          </p:spPr>
          <p:txBody>
            <a:bodyPr/>
            <a:lstStyle/>
            <a:p>
              <a:pPr algn="ctr"/>
              <a:r>
                <a:rPr lang="en-US" altLang="zh-TW" sz="1200" b="1">
                  <a:solidFill>
                    <a:schemeClr val="tx2"/>
                  </a:solidFill>
                  <a:latin typeface="Times New Roman" pitchFamily="18" charset="0"/>
                </a:rPr>
                <a:t>Design &amp; Development</a:t>
              </a:r>
            </a:p>
            <a:p>
              <a:pPr algn="ctr"/>
              <a:endParaRPr lang="en-US" altLang="zh-TW" sz="1200" b="1">
                <a:solidFill>
                  <a:schemeClr val="tx2"/>
                </a:solidFill>
                <a:latin typeface="Times New Roman" pitchFamily="18" charset="0"/>
              </a:endParaRPr>
            </a:p>
            <a:p>
              <a:pPr algn="ctr"/>
              <a:endParaRPr lang="en-US" altLang="zh-TW" sz="1000" b="1">
                <a:latin typeface="Times New Roman" pitchFamily="18" charset="0"/>
              </a:endParaRPr>
            </a:p>
            <a:p>
              <a:pPr algn="ctr"/>
              <a:r>
                <a:rPr lang="en-US" altLang="zh-TW" sz="1000" b="1">
                  <a:latin typeface="Times New Roman" pitchFamily="18" charset="0"/>
                </a:rPr>
                <a:t>Artifact</a:t>
              </a:r>
            </a:p>
          </p:txBody>
        </p:sp>
        <p:sp>
          <p:nvSpPr>
            <p:cNvPr id="13" name="Text Box 12"/>
            <p:cNvSpPr txBox="1">
              <a:spLocks noChangeArrowheads="1"/>
            </p:cNvSpPr>
            <p:nvPr/>
          </p:nvSpPr>
          <p:spPr bwMode="auto">
            <a:xfrm rot="16200000">
              <a:off x="4460" y="1710"/>
              <a:ext cx="864" cy="339"/>
            </a:xfrm>
            <a:prstGeom prst="rect">
              <a:avLst/>
            </a:prstGeom>
            <a:solidFill>
              <a:schemeClr val="accent5">
                <a:lumMod val="20000"/>
                <a:lumOff val="80000"/>
              </a:schemeClr>
            </a:solidFill>
            <a:ln w="9525">
              <a:noFill/>
              <a:miter lim="800000"/>
              <a:headEnd/>
              <a:tailEnd/>
            </a:ln>
          </p:spPr>
          <p:txBody>
            <a:bodyPr/>
            <a:lstStyle/>
            <a:p>
              <a:r>
                <a:rPr lang="en-US" altLang="zh-TW" sz="1200" b="1">
                  <a:latin typeface="Times New Roman" pitchFamily="18" charset="0"/>
                </a:rPr>
                <a:t>Disciplinary</a:t>
              </a:r>
            </a:p>
            <a:p>
              <a:r>
                <a:rPr lang="en-US" altLang="zh-TW" sz="1200" b="1">
                  <a:latin typeface="Times New Roman" pitchFamily="18" charset="0"/>
                </a:rPr>
                <a:t>Knowledge</a:t>
              </a:r>
            </a:p>
          </p:txBody>
        </p:sp>
        <p:sp>
          <p:nvSpPr>
            <p:cNvPr id="14" name="Text Box 13"/>
            <p:cNvSpPr txBox="1">
              <a:spLocks noChangeArrowheads="1"/>
            </p:cNvSpPr>
            <p:nvPr/>
          </p:nvSpPr>
          <p:spPr bwMode="auto">
            <a:xfrm rot="16200000">
              <a:off x="3372" y="1541"/>
              <a:ext cx="1027" cy="360"/>
            </a:xfrm>
            <a:prstGeom prst="rect">
              <a:avLst/>
            </a:prstGeom>
            <a:solidFill>
              <a:schemeClr val="accent5">
                <a:lumMod val="20000"/>
                <a:lumOff val="80000"/>
              </a:schemeClr>
            </a:solidFill>
            <a:ln w="9525">
              <a:noFill/>
              <a:miter lim="800000"/>
              <a:headEnd/>
              <a:tailEnd/>
            </a:ln>
          </p:spPr>
          <p:txBody>
            <a:bodyPr/>
            <a:lstStyle/>
            <a:p>
              <a:r>
                <a:rPr lang="en-US" altLang="zh-TW" sz="1200" b="1">
                  <a:latin typeface="Times New Roman" pitchFamily="18" charset="0"/>
                </a:rPr>
                <a:t>Metrics, Analysis</a:t>
              </a:r>
              <a:r>
                <a:rPr lang="en-US" altLang="zh-TW" sz="1200">
                  <a:latin typeface="Times New Roman" pitchFamily="18" charset="0"/>
                </a:rPr>
                <a:t> </a:t>
              </a:r>
            </a:p>
            <a:p>
              <a:r>
                <a:rPr lang="en-US" altLang="zh-TW" sz="1200" b="1">
                  <a:latin typeface="Times New Roman" pitchFamily="18" charset="0"/>
                </a:rPr>
                <a:t>Knowledge</a:t>
              </a:r>
            </a:p>
          </p:txBody>
        </p:sp>
        <p:sp>
          <p:nvSpPr>
            <p:cNvPr id="15" name="Text Box 14"/>
            <p:cNvSpPr txBox="1">
              <a:spLocks noChangeArrowheads="1"/>
            </p:cNvSpPr>
            <p:nvPr/>
          </p:nvSpPr>
          <p:spPr bwMode="auto">
            <a:xfrm>
              <a:off x="2925" y="1835"/>
              <a:ext cx="799" cy="959"/>
            </a:xfrm>
            <a:prstGeom prst="rect">
              <a:avLst/>
            </a:prstGeom>
            <a:solidFill>
              <a:schemeClr val="accent1">
                <a:lumMod val="20000"/>
                <a:lumOff val="80000"/>
              </a:schemeClr>
            </a:solidFill>
            <a:ln w="9525">
              <a:solidFill>
                <a:srgbClr val="000000"/>
              </a:solidFill>
              <a:miter lim="800000"/>
              <a:headEnd/>
              <a:tailEnd/>
            </a:ln>
          </p:spPr>
          <p:txBody>
            <a:bodyPr/>
            <a:lstStyle/>
            <a:p>
              <a:pPr algn="ctr"/>
              <a:r>
                <a:rPr lang="en-US" altLang="zh-TW" sz="1200" b="1">
                  <a:solidFill>
                    <a:schemeClr val="tx2"/>
                  </a:solidFill>
                  <a:latin typeface="Times New Roman" pitchFamily="18" charset="0"/>
                </a:rPr>
                <a:t>Demonstration </a:t>
              </a:r>
            </a:p>
            <a:p>
              <a:pPr algn="ctr"/>
              <a:r>
                <a:rPr lang="en-US" altLang="zh-TW" sz="1200" b="1">
                  <a:solidFill>
                    <a:schemeClr val="tx2"/>
                  </a:solidFill>
                  <a:latin typeface="Times New Roman" pitchFamily="18" charset="0"/>
                </a:rPr>
                <a:t>Find Suitable context</a:t>
              </a:r>
            </a:p>
            <a:p>
              <a:pPr algn="ctr"/>
              <a:endParaRPr lang="en-US" altLang="zh-TW" sz="1200" b="1">
                <a:solidFill>
                  <a:schemeClr val="tx2"/>
                </a:solidFill>
                <a:latin typeface="Times New Roman" pitchFamily="18" charset="0"/>
              </a:endParaRPr>
            </a:p>
            <a:p>
              <a:pPr algn="ctr"/>
              <a:r>
                <a:rPr lang="en-US" altLang="zh-TW" sz="1000" b="1">
                  <a:latin typeface="Times New Roman" pitchFamily="18" charset="0"/>
                </a:rPr>
                <a:t>Use Artifact to Solve problem</a:t>
              </a:r>
            </a:p>
            <a:p>
              <a:pPr algn="ctr"/>
              <a:endParaRPr lang="en-US" altLang="zh-TW" sz="1200" b="1">
                <a:solidFill>
                  <a:schemeClr val="tx2"/>
                </a:solidFill>
                <a:latin typeface="Times New Roman" pitchFamily="18" charset="0"/>
              </a:endParaRPr>
            </a:p>
          </p:txBody>
        </p:sp>
        <p:sp>
          <p:nvSpPr>
            <p:cNvPr id="16" name="Text Box 15"/>
            <p:cNvSpPr txBox="1">
              <a:spLocks noChangeArrowheads="1"/>
            </p:cNvSpPr>
            <p:nvPr/>
          </p:nvSpPr>
          <p:spPr bwMode="auto">
            <a:xfrm>
              <a:off x="4000" y="1836"/>
              <a:ext cx="680" cy="959"/>
            </a:xfrm>
            <a:prstGeom prst="rect">
              <a:avLst/>
            </a:prstGeom>
            <a:solidFill>
              <a:schemeClr val="accent1">
                <a:lumMod val="20000"/>
                <a:lumOff val="80000"/>
              </a:schemeClr>
            </a:solidFill>
            <a:ln w="9525">
              <a:solidFill>
                <a:srgbClr val="000000"/>
              </a:solidFill>
              <a:miter lim="800000"/>
              <a:headEnd/>
              <a:tailEnd/>
            </a:ln>
          </p:spPr>
          <p:txBody>
            <a:bodyPr/>
            <a:lstStyle/>
            <a:p>
              <a:pPr algn="ctr"/>
              <a:r>
                <a:rPr lang="en-US" altLang="zh-TW" sz="1200" b="1">
                  <a:solidFill>
                    <a:schemeClr val="tx2"/>
                  </a:solidFill>
                  <a:latin typeface="Times New Roman" pitchFamily="18" charset="0"/>
                </a:rPr>
                <a:t>Evaluation</a:t>
              </a:r>
            </a:p>
            <a:p>
              <a:pPr algn="ctr"/>
              <a:endParaRPr lang="en-US" altLang="zh-TW" sz="1200" b="1">
                <a:solidFill>
                  <a:schemeClr val="tx2"/>
                </a:solidFill>
                <a:latin typeface="Times New Roman" pitchFamily="18" charset="0"/>
              </a:endParaRPr>
            </a:p>
            <a:p>
              <a:pPr algn="ctr"/>
              <a:r>
                <a:rPr lang="en-US" altLang="zh-TW" sz="1000" b="1">
                  <a:latin typeface="Times New Roman" pitchFamily="18" charset="0"/>
                </a:rPr>
                <a:t>Observe How Effective, efficient</a:t>
              </a:r>
            </a:p>
            <a:p>
              <a:pPr algn="ctr"/>
              <a:endParaRPr lang="en-US" altLang="zh-TW" sz="1000" b="1">
                <a:latin typeface="Times New Roman" pitchFamily="18" charset="0"/>
              </a:endParaRPr>
            </a:p>
            <a:p>
              <a:pPr algn="ctr"/>
              <a:r>
                <a:rPr lang="en-US" altLang="zh-TW" sz="1000" b="1">
                  <a:latin typeface="Times New Roman" pitchFamily="18" charset="0"/>
                </a:rPr>
                <a:t>Iterate Back to design</a:t>
              </a:r>
            </a:p>
          </p:txBody>
        </p:sp>
        <p:sp>
          <p:nvSpPr>
            <p:cNvPr id="17" name="Text Box 16"/>
            <p:cNvSpPr txBox="1">
              <a:spLocks noChangeArrowheads="1"/>
            </p:cNvSpPr>
            <p:nvPr/>
          </p:nvSpPr>
          <p:spPr bwMode="auto">
            <a:xfrm>
              <a:off x="5010" y="1836"/>
              <a:ext cx="680" cy="959"/>
            </a:xfrm>
            <a:prstGeom prst="rect">
              <a:avLst/>
            </a:prstGeom>
            <a:solidFill>
              <a:schemeClr val="accent1">
                <a:lumMod val="20000"/>
                <a:lumOff val="80000"/>
              </a:schemeClr>
            </a:solidFill>
            <a:ln w="9525">
              <a:solidFill>
                <a:srgbClr val="000000"/>
              </a:solidFill>
              <a:miter lim="800000"/>
              <a:headEnd/>
              <a:tailEnd/>
            </a:ln>
          </p:spPr>
          <p:txBody>
            <a:bodyPr/>
            <a:lstStyle/>
            <a:p>
              <a:pPr algn="ctr"/>
              <a:r>
                <a:rPr lang="en-US" altLang="zh-TW" sz="1200" b="1">
                  <a:solidFill>
                    <a:schemeClr val="tx2"/>
                  </a:solidFill>
                  <a:latin typeface="Times New Roman" pitchFamily="18" charset="0"/>
                </a:rPr>
                <a:t>Communica-tion </a:t>
              </a:r>
            </a:p>
            <a:p>
              <a:pPr algn="ctr"/>
              <a:endParaRPr lang="en-US" altLang="zh-TW" sz="1200" b="1">
                <a:solidFill>
                  <a:schemeClr val="tx2"/>
                </a:solidFill>
                <a:latin typeface="Times New Roman" pitchFamily="18" charset="0"/>
              </a:endParaRPr>
            </a:p>
            <a:p>
              <a:pPr algn="ctr"/>
              <a:r>
                <a:rPr lang="en-US" altLang="zh-TW" sz="1000" b="1">
                  <a:latin typeface="Times New Roman" pitchFamily="18" charset="0"/>
                </a:rPr>
                <a:t>Scholarly Publications</a:t>
              </a:r>
            </a:p>
            <a:p>
              <a:pPr algn="ctr"/>
              <a:endParaRPr lang="en-US" altLang="zh-TW" sz="1000" b="1">
                <a:latin typeface="Times New Roman" pitchFamily="18" charset="0"/>
              </a:endParaRPr>
            </a:p>
            <a:p>
              <a:pPr algn="ctr"/>
              <a:r>
                <a:rPr lang="en-US" altLang="zh-TW" sz="1000" b="1">
                  <a:latin typeface="Times New Roman" pitchFamily="18" charset="0"/>
                </a:rPr>
                <a:t>Professional</a:t>
              </a:r>
            </a:p>
            <a:p>
              <a:pPr algn="ctr"/>
              <a:r>
                <a:rPr lang="en-US" altLang="zh-TW" sz="1000" b="1">
                  <a:latin typeface="Times New Roman" pitchFamily="18" charset="0"/>
                </a:rPr>
                <a:t>Publications</a:t>
              </a:r>
            </a:p>
          </p:txBody>
        </p:sp>
        <p:cxnSp>
          <p:nvCxnSpPr>
            <p:cNvPr id="18" name="AutoShape 17"/>
            <p:cNvCxnSpPr>
              <a:cxnSpLocks noChangeShapeType="1"/>
              <a:stCxn id="10" idx="3"/>
              <a:endCxn id="11" idx="1"/>
            </p:cNvCxnSpPr>
            <p:nvPr/>
          </p:nvCxnSpPr>
          <p:spPr bwMode="auto">
            <a:xfrm>
              <a:off x="709" y="2315"/>
              <a:ext cx="297" cy="0"/>
            </a:xfrm>
            <a:prstGeom prst="straightConnector1">
              <a:avLst/>
            </a:prstGeom>
            <a:noFill/>
            <a:ln w="15875">
              <a:solidFill>
                <a:schemeClr val="tx1"/>
              </a:solidFill>
              <a:round/>
              <a:headEnd/>
              <a:tailEnd type="triangle" w="med" len="med"/>
            </a:ln>
          </p:spPr>
        </p:cxnSp>
        <p:cxnSp>
          <p:nvCxnSpPr>
            <p:cNvPr id="19" name="AutoShape 18"/>
            <p:cNvCxnSpPr>
              <a:cxnSpLocks noChangeShapeType="1"/>
              <a:stCxn id="11" idx="3"/>
              <a:endCxn id="12" idx="1"/>
            </p:cNvCxnSpPr>
            <p:nvPr/>
          </p:nvCxnSpPr>
          <p:spPr bwMode="auto">
            <a:xfrm>
              <a:off x="1686" y="2315"/>
              <a:ext cx="318" cy="0"/>
            </a:xfrm>
            <a:prstGeom prst="straightConnector1">
              <a:avLst/>
            </a:prstGeom>
            <a:noFill/>
            <a:ln w="15875">
              <a:solidFill>
                <a:schemeClr val="tx1"/>
              </a:solidFill>
              <a:round/>
              <a:headEnd/>
              <a:tailEnd type="triangle" w="med" len="med"/>
            </a:ln>
          </p:spPr>
        </p:cxnSp>
        <p:cxnSp>
          <p:nvCxnSpPr>
            <p:cNvPr id="20" name="AutoShape 19"/>
            <p:cNvCxnSpPr>
              <a:cxnSpLocks noChangeShapeType="1"/>
              <a:stCxn id="12" idx="3"/>
              <a:endCxn id="15" idx="1"/>
            </p:cNvCxnSpPr>
            <p:nvPr/>
          </p:nvCxnSpPr>
          <p:spPr bwMode="auto">
            <a:xfrm>
              <a:off x="2684" y="2315"/>
              <a:ext cx="241" cy="0"/>
            </a:xfrm>
            <a:prstGeom prst="straightConnector1">
              <a:avLst/>
            </a:prstGeom>
            <a:noFill/>
            <a:ln w="15875">
              <a:solidFill>
                <a:schemeClr val="tx1"/>
              </a:solidFill>
              <a:round/>
              <a:headEnd/>
              <a:tailEnd type="triangle" w="med" len="med"/>
            </a:ln>
          </p:spPr>
        </p:cxnSp>
        <p:cxnSp>
          <p:nvCxnSpPr>
            <p:cNvPr id="21" name="AutoShape 20"/>
            <p:cNvCxnSpPr>
              <a:cxnSpLocks noChangeShapeType="1"/>
              <a:stCxn id="15" idx="3"/>
              <a:endCxn id="16" idx="1"/>
            </p:cNvCxnSpPr>
            <p:nvPr/>
          </p:nvCxnSpPr>
          <p:spPr bwMode="auto">
            <a:xfrm>
              <a:off x="3724" y="2315"/>
              <a:ext cx="276" cy="1"/>
            </a:xfrm>
            <a:prstGeom prst="straightConnector1">
              <a:avLst/>
            </a:prstGeom>
            <a:noFill/>
            <a:ln w="15875">
              <a:solidFill>
                <a:schemeClr val="tx1"/>
              </a:solidFill>
              <a:round/>
              <a:headEnd/>
              <a:tailEnd type="triangle" w="med" len="med"/>
            </a:ln>
          </p:spPr>
        </p:cxnSp>
        <p:cxnSp>
          <p:nvCxnSpPr>
            <p:cNvPr id="22" name="AutoShape 21"/>
            <p:cNvCxnSpPr>
              <a:cxnSpLocks noChangeShapeType="1"/>
              <a:stCxn id="16" idx="3"/>
              <a:endCxn id="17" idx="1"/>
            </p:cNvCxnSpPr>
            <p:nvPr/>
          </p:nvCxnSpPr>
          <p:spPr bwMode="auto">
            <a:xfrm>
              <a:off x="4680" y="2316"/>
              <a:ext cx="330" cy="0"/>
            </a:xfrm>
            <a:prstGeom prst="straightConnector1">
              <a:avLst/>
            </a:prstGeom>
            <a:noFill/>
            <a:ln w="15875">
              <a:solidFill>
                <a:schemeClr val="tx1"/>
              </a:solidFill>
              <a:round/>
              <a:headEnd/>
              <a:tailEnd type="triangle" w="med" len="med"/>
            </a:ln>
          </p:spPr>
        </p:cxnSp>
        <p:cxnSp>
          <p:nvCxnSpPr>
            <p:cNvPr id="23" name="AutoShape 22"/>
            <p:cNvCxnSpPr>
              <a:cxnSpLocks noChangeShapeType="1"/>
              <a:stCxn id="16" idx="2"/>
              <a:endCxn id="12" idx="2"/>
            </p:cNvCxnSpPr>
            <p:nvPr/>
          </p:nvCxnSpPr>
          <p:spPr bwMode="auto">
            <a:xfrm rot="16200000" flipV="1">
              <a:off x="3341" y="1797"/>
              <a:ext cx="1" cy="1996"/>
            </a:xfrm>
            <a:prstGeom prst="bentConnector3">
              <a:avLst>
                <a:gd name="adj1" fmla="val -23500009"/>
              </a:avLst>
            </a:prstGeom>
            <a:noFill/>
            <a:ln w="15875">
              <a:solidFill>
                <a:schemeClr val="tx1"/>
              </a:solidFill>
              <a:miter lim="800000"/>
              <a:headEnd/>
              <a:tailEnd type="triangle" w="med" len="med"/>
            </a:ln>
          </p:spPr>
        </p:cxnSp>
        <p:cxnSp>
          <p:nvCxnSpPr>
            <p:cNvPr id="24" name="AutoShape 23"/>
            <p:cNvCxnSpPr>
              <a:cxnSpLocks noChangeShapeType="1"/>
              <a:stCxn id="17" idx="2"/>
              <a:endCxn id="11" idx="2"/>
            </p:cNvCxnSpPr>
            <p:nvPr/>
          </p:nvCxnSpPr>
          <p:spPr bwMode="auto">
            <a:xfrm rot="16200000" flipV="1">
              <a:off x="3347" y="793"/>
              <a:ext cx="1" cy="4004"/>
            </a:xfrm>
            <a:prstGeom prst="bentConnector3">
              <a:avLst>
                <a:gd name="adj1" fmla="val -22700009"/>
              </a:avLst>
            </a:prstGeom>
            <a:noFill/>
            <a:ln w="15875">
              <a:solidFill>
                <a:schemeClr val="tx1"/>
              </a:solidFill>
              <a:miter lim="800000"/>
              <a:headEnd/>
              <a:tailEnd type="triangle" w="med" len="med"/>
            </a:ln>
          </p:spPr>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57200" y="274638"/>
            <a:ext cx="8229600" cy="868362"/>
          </a:xfrm>
        </p:spPr>
        <p:txBody>
          <a:bodyPr>
            <a:normAutofit/>
          </a:bodyPr>
          <a:lstStyle/>
          <a:p>
            <a:pPr>
              <a:defRPr/>
            </a:pPr>
            <a:r>
              <a:rPr lang="de-DE" dirty="0"/>
              <a:t>Design </a:t>
            </a:r>
            <a:r>
              <a:rPr lang="de-DE" dirty="0" smtClean="0"/>
              <a:t>Science Research outputs</a:t>
            </a:r>
            <a:endParaRPr lang="de-DE" dirty="0"/>
          </a:p>
        </p:txBody>
      </p:sp>
      <p:sp>
        <p:nvSpPr>
          <p:cNvPr id="159747" name="Rectangle 3"/>
          <p:cNvSpPr>
            <a:spLocks noGrp="1" noChangeArrowheads="1"/>
          </p:cNvSpPr>
          <p:nvPr>
            <p:ph type="body" idx="1"/>
          </p:nvPr>
        </p:nvSpPr>
        <p:spPr>
          <a:xfrm>
            <a:off x="533400" y="1143000"/>
            <a:ext cx="7499350" cy="5486400"/>
          </a:xfrm>
        </p:spPr>
        <p:txBody>
          <a:bodyPr>
            <a:noAutofit/>
          </a:bodyPr>
          <a:lstStyle/>
          <a:p>
            <a:pPr>
              <a:lnSpc>
                <a:spcPct val="90000"/>
              </a:lnSpc>
            </a:pPr>
            <a:r>
              <a:rPr lang="de-DE" sz="2800" b="1" dirty="0" smtClean="0"/>
              <a:t>Constructs</a:t>
            </a:r>
            <a:endParaRPr lang="de-DE" sz="2800" dirty="0" smtClean="0"/>
          </a:p>
          <a:p>
            <a:pPr lvl="1">
              <a:lnSpc>
                <a:spcPct val="90000"/>
              </a:lnSpc>
            </a:pPr>
            <a:r>
              <a:rPr lang="de-DE" dirty="0" smtClean="0"/>
              <a:t>conceptual vocabulary of a problem/solution domain </a:t>
            </a:r>
          </a:p>
          <a:p>
            <a:pPr>
              <a:lnSpc>
                <a:spcPct val="90000"/>
              </a:lnSpc>
            </a:pPr>
            <a:r>
              <a:rPr lang="de-DE" sz="2800" b="1" dirty="0" smtClean="0"/>
              <a:t>Methods</a:t>
            </a:r>
          </a:p>
          <a:p>
            <a:pPr lvl="1">
              <a:lnSpc>
                <a:spcPct val="90000"/>
              </a:lnSpc>
            </a:pPr>
            <a:r>
              <a:rPr lang="de-DE" dirty="0" smtClean="0"/>
              <a:t>algorithms and practices to perform a specific task</a:t>
            </a:r>
          </a:p>
          <a:p>
            <a:pPr lvl="1">
              <a:lnSpc>
                <a:spcPct val="90000"/>
              </a:lnSpc>
            </a:pPr>
            <a:r>
              <a:rPr lang="en-US" dirty="0" smtClean="0"/>
              <a:t>Algorithm is  step-by-step procedure for calculations. Algorithms are used for calculation, data processing, information retrieval and automated reasoning</a:t>
            </a:r>
            <a:endParaRPr lang="de-DE"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de-DE" sz="2800" b="1" dirty="0" smtClean="0"/>
              <a:t>Models </a:t>
            </a:r>
          </a:p>
          <a:p>
            <a:pPr lvl="1">
              <a:lnSpc>
                <a:spcPct val="90000"/>
              </a:lnSpc>
            </a:pPr>
            <a:r>
              <a:rPr lang="de-DE" dirty="0" smtClean="0"/>
              <a:t>a set of propositions or statements expressing relationships among </a:t>
            </a:r>
            <a:r>
              <a:rPr lang="de-DE" b="1" dirty="0" smtClean="0"/>
              <a:t>constructs</a:t>
            </a:r>
            <a:r>
              <a:rPr lang="de-DE" dirty="0" smtClean="0"/>
              <a:t> </a:t>
            </a:r>
          </a:p>
          <a:p>
            <a:pPr lvl="1">
              <a:lnSpc>
                <a:spcPct val="90000"/>
              </a:lnSpc>
            </a:pPr>
            <a:r>
              <a:rPr lang="de-DE" dirty="0" smtClean="0"/>
              <a:t>abstractions and representations</a:t>
            </a:r>
          </a:p>
          <a:p>
            <a:pPr>
              <a:lnSpc>
                <a:spcPct val="90000"/>
              </a:lnSpc>
            </a:pPr>
            <a:r>
              <a:rPr lang="de-DE" sz="2800" b="1" dirty="0" smtClean="0"/>
              <a:t>Instantiations</a:t>
            </a:r>
          </a:p>
          <a:p>
            <a:pPr lvl="1">
              <a:lnSpc>
                <a:spcPct val="90000"/>
              </a:lnSpc>
            </a:pPr>
            <a:r>
              <a:rPr lang="de-DE" dirty="0" smtClean="0"/>
              <a:t>constitute the realization of constructs, models and methods in a working system</a:t>
            </a:r>
          </a:p>
          <a:p>
            <a:pPr lvl="1">
              <a:lnSpc>
                <a:spcPct val="90000"/>
              </a:lnSpc>
            </a:pPr>
            <a:r>
              <a:rPr lang="de-DE" dirty="0" smtClean="0"/>
              <a:t>implemented and prototype systems</a:t>
            </a:r>
          </a:p>
          <a:p>
            <a:pPr lvl="1">
              <a:lnSpc>
                <a:spcPct val="90000"/>
              </a:lnSpc>
            </a:pPr>
            <a:r>
              <a:rPr lang="de-DE" dirty="0" smtClean="0"/>
              <a:t>Algorithmic codes with target language software</a:t>
            </a:r>
          </a:p>
          <a:p>
            <a:pPr>
              <a:lnSpc>
                <a:spcPct val="90000"/>
              </a:lnSpc>
            </a:pPr>
            <a:r>
              <a:rPr lang="de-DE" sz="2800" b="1" dirty="0" smtClean="0"/>
              <a:t>Better theories  - </a:t>
            </a:r>
            <a:r>
              <a:rPr lang="de-DE" sz="2800" dirty="0" smtClean="0"/>
              <a:t>artifact construction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idx="4294967295"/>
          </p:nvPr>
        </p:nvSpPr>
        <p:spPr/>
        <p:txBody>
          <a:bodyPr/>
          <a:lstStyle/>
          <a:p>
            <a:r>
              <a:rPr lang="en-US" altLang="zh-TW" dirty="0" smtClean="0">
                <a:latin typeface="Times New Roman" pitchFamily="18" charset="0"/>
                <a:cs typeface="Times New Roman" pitchFamily="18" charset="0"/>
              </a:rPr>
              <a:t>1. Problem identification</a:t>
            </a:r>
          </a:p>
        </p:txBody>
      </p:sp>
      <p:sp>
        <p:nvSpPr>
          <p:cNvPr id="5123" name="內容版面配置區 2"/>
          <p:cNvSpPr>
            <a:spLocks noGrp="1"/>
          </p:cNvSpPr>
          <p:nvPr>
            <p:ph idx="4294967295"/>
          </p:nvPr>
        </p:nvSpPr>
        <p:spPr>
          <a:xfrm>
            <a:off x="457200" y="1524000"/>
            <a:ext cx="8229600" cy="4724400"/>
          </a:xfrm>
        </p:spPr>
        <p:txBody>
          <a:bodyPr>
            <a:normAutofit fontScale="77500" lnSpcReduction="20000"/>
          </a:bodyPr>
          <a:lstStyle/>
          <a:p>
            <a:r>
              <a:rPr lang="en-US" dirty="0" smtClean="0"/>
              <a:t>A problem </a:t>
            </a:r>
            <a:r>
              <a:rPr lang="en-US" dirty="0"/>
              <a:t>can be defined as </a:t>
            </a:r>
            <a:r>
              <a:rPr lang="en-US" dirty="0" smtClean="0"/>
              <a:t>the differences </a:t>
            </a:r>
            <a:r>
              <a:rPr lang="en-US" dirty="0"/>
              <a:t>between a goal state and the </a:t>
            </a:r>
            <a:r>
              <a:rPr lang="en-US" dirty="0" smtClean="0"/>
              <a:t>current state </a:t>
            </a:r>
            <a:r>
              <a:rPr lang="en-US" dirty="0"/>
              <a:t>of a system.</a:t>
            </a:r>
            <a:endParaRPr lang="en-US" altLang="zh-TW" sz="3300" dirty="0" smtClean="0">
              <a:latin typeface="Times New Roman" pitchFamily="18" charset="0"/>
              <a:cs typeface="Times New Roman" pitchFamily="18" charset="0"/>
            </a:endParaRPr>
          </a:p>
          <a:p>
            <a:pPr eaLnBrk="1" hangingPunct="1"/>
            <a:r>
              <a:rPr lang="en-US" altLang="zh-TW" sz="3300" dirty="0" smtClean="0">
                <a:latin typeface="Times New Roman" pitchFamily="18" charset="0"/>
                <a:cs typeface="Times New Roman" pitchFamily="18" charset="0"/>
              </a:rPr>
              <a:t>This </a:t>
            </a:r>
            <a:r>
              <a:rPr lang="en-US" altLang="zh-TW" sz="3300" smtClean="0">
                <a:latin typeface="Times New Roman" pitchFamily="18" charset="0"/>
                <a:cs typeface="Times New Roman" pitchFamily="18" charset="0"/>
              </a:rPr>
              <a:t>phase define </a:t>
            </a:r>
            <a:r>
              <a:rPr lang="en-US" altLang="zh-TW" sz="3300" dirty="0" smtClean="0">
                <a:latin typeface="Times New Roman" pitchFamily="18" charset="0"/>
                <a:cs typeface="Times New Roman" pitchFamily="18" charset="0"/>
              </a:rPr>
              <a:t>the specific research problem and justify the value of a solution</a:t>
            </a:r>
          </a:p>
          <a:p>
            <a:pPr lvl="1" eaLnBrk="1" hangingPunct="1"/>
            <a:r>
              <a:rPr lang="en-US" altLang="zh-TW" sz="3300" dirty="0" smtClean="0">
                <a:latin typeface="Times New Roman" pitchFamily="18" charset="0"/>
                <a:cs typeface="Times New Roman" pitchFamily="18" charset="0"/>
              </a:rPr>
              <a:t>Help to develop an effective artifact and atomize the problem</a:t>
            </a:r>
          </a:p>
          <a:p>
            <a:pPr lvl="1"/>
            <a:r>
              <a:rPr lang="en-US" sz="3300" dirty="0" smtClean="0"/>
              <a:t>Help to capture problem complexity</a:t>
            </a:r>
            <a:endParaRPr lang="en-US" altLang="zh-TW" sz="3300" dirty="0" smtClean="0">
              <a:latin typeface="Times New Roman" pitchFamily="18" charset="0"/>
              <a:cs typeface="Times New Roman" pitchFamily="18" charset="0"/>
            </a:endParaRPr>
          </a:p>
          <a:p>
            <a:pPr lvl="1" eaLnBrk="1" hangingPunct="1"/>
            <a:r>
              <a:rPr lang="en-US" altLang="zh-TW" sz="3300" dirty="0" smtClean="0">
                <a:latin typeface="Times New Roman" pitchFamily="18" charset="0"/>
                <a:cs typeface="Times New Roman" pitchFamily="18" charset="0"/>
              </a:rPr>
              <a:t>Justification of the solution motivates the researcher as well as audiences to accept the result</a:t>
            </a:r>
          </a:p>
          <a:p>
            <a:pPr eaLnBrk="1" hangingPunct="1"/>
            <a:r>
              <a:rPr lang="en-US" altLang="zh-TW" sz="3600" dirty="0" smtClean="0">
                <a:latin typeface="Times New Roman" pitchFamily="18" charset="0"/>
                <a:cs typeface="Times New Roman" pitchFamily="18" charset="0"/>
              </a:rPr>
              <a:t>Resources Required</a:t>
            </a:r>
          </a:p>
          <a:p>
            <a:pPr lvl="1" eaLnBrk="1" hangingPunct="1"/>
            <a:r>
              <a:rPr lang="en-US" altLang="zh-TW" sz="3600" dirty="0" smtClean="0">
                <a:latin typeface="Times New Roman" pitchFamily="18" charset="0"/>
                <a:cs typeface="Times New Roman" pitchFamily="18" charset="0"/>
              </a:rPr>
              <a:t>Knowledge of the state of the problem and the importance of its solution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idx="4294967295"/>
          </p:nvPr>
        </p:nvSpPr>
        <p:spPr/>
        <p:txBody>
          <a:bodyPr>
            <a:normAutofit/>
          </a:bodyPr>
          <a:lstStyle/>
          <a:p>
            <a:r>
              <a:rPr lang="en-US" altLang="zh-TW" dirty="0" smtClean="0">
                <a:latin typeface="Times New Roman" pitchFamily="18" charset="0"/>
                <a:cs typeface="Times New Roman" pitchFamily="18" charset="0"/>
              </a:rPr>
              <a:t>Example 1:  Problem identification </a:t>
            </a:r>
            <a:endParaRPr lang="zh-TW" altLang="zh-TW" dirty="0" smtClean="0">
              <a:latin typeface="Times New Roman" pitchFamily="18" charset="0"/>
              <a:cs typeface="Times New Roman" pitchFamily="18" charset="0"/>
            </a:endParaRPr>
          </a:p>
        </p:txBody>
      </p:sp>
      <p:sp>
        <p:nvSpPr>
          <p:cNvPr id="12291" name="內容版面配置區 2"/>
          <p:cNvSpPr>
            <a:spLocks noGrp="1"/>
          </p:cNvSpPr>
          <p:nvPr>
            <p:ph idx="4294967295"/>
          </p:nvPr>
        </p:nvSpPr>
        <p:spPr>
          <a:xfrm>
            <a:off x="381000" y="1447800"/>
            <a:ext cx="8229600" cy="4525963"/>
          </a:xfrm>
        </p:spPr>
        <p:txBody>
          <a:bodyPr>
            <a:normAutofit/>
          </a:bodyPr>
          <a:lstStyle/>
          <a:p>
            <a:pPr lvl="1" eaLnBrk="1" hangingPunct="1"/>
            <a:r>
              <a:rPr lang="en-US" altLang="zh-TW" dirty="0" smtClean="0"/>
              <a:t>Distance learning puts learners in Isolation, lack of observation by teachers and more freedom to learners</a:t>
            </a:r>
          </a:p>
          <a:p>
            <a:pPr lvl="1" eaLnBrk="1" hangingPunct="1"/>
            <a:r>
              <a:rPr lang="en-US" altLang="zh-TW" dirty="0" smtClean="0"/>
              <a:t>Researchers in distance learning are interested to develop collaborative tools that supports student interactions </a:t>
            </a:r>
          </a:p>
          <a:p>
            <a:pPr lvl="1" eaLnBrk="1" hangingPunct="1"/>
            <a:r>
              <a:rPr lang="en-US" altLang="zh-TW" dirty="0" smtClean="0"/>
              <a:t>This is not sufficient, collaboration among tutors is also necessary for effective distance learning </a:t>
            </a:r>
          </a:p>
          <a:p>
            <a:pPr lvl="1" eaLnBrk="1" hangingPunct="1"/>
            <a:r>
              <a:rPr lang="en-US" altLang="zh-TW" dirty="0" smtClean="0"/>
              <a:t>No system so far that supports tutors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 Amharic </a:t>
            </a:r>
            <a:endParaRPr lang="en-US" dirty="0"/>
          </a:p>
        </p:txBody>
      </p:sp>
      <p:sp>
        <p:nvSpPr>
          <p:cNvPr id="3" name="Content Placeholder 2"/>
          <p:cNvSpPr>
            <a:spLocks noGrp="1"/>
          </p:cNvSpPr>
          <p:nvPr>
            <p:ph idx="1"/>
          </p:nvPr>
        </p:nvSpPr>
        <p:spPr/>
        <p:txBody>
          <a:bodyPr>
            <a:normAutofit/>
          </a:bodyPr>
          <a:lstStyle/>
          <a:p>
            <a:r>
              <a:rPr lang="en-US" dirty="0" smtClean="0"/>
              <a:t> Due to the advent of the Internet, many Amharic documents are now available online. Additionally, the popular search engine Google, has provided an Amharic interface. However, to date, no tolerant-retrieval mechanism based on spelling correction has been employed for Amharic; and even there is no published prior work regarding spelling correction for the Amharic language.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2. Define the objectives for a solution</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objectives </a:t>
            </a:r>
            <a:r>
              <a:rPr lang="en-US" sz="2400" dirty="0"/>
              <a:t>of a </a:t>
            </a:r>
            <a:r>
              <a:rPr lang="en-US" sz="2400" dirty="0" smtClean="0"/>
              <a:t>solution are derived from </a:t>
            </a:r>
            <a:r>
              <a:rPr lang="en-US" sz="2400" dirty="0"/>
              <a:t>the problem definition and knowledge of what is possible and feasible. </a:t>
            </a:r>
            <a:endParaRPr lang="en-US" sz="2400" dirty="0" smtClean="0"/>
          </a:p>
          <a:p>
            <a:r>
              <a:rPr lang="en-US" sz="2400" dirty="0" smtClean="0"/>
              <a:t>It can </a:t>
            </a:r>
            <a:r>
              <a:rPr lang="en-US" sz="2400" dirty="0"/>
              <a:t>be quantitative, e.g., terms in which a desirable solution would </a:t>
            </a:r>
            <a:r>
              <a:rPr lang="en-US" sz="2400" dirty="0" smtClean="0"/>
              <a:t>be better </a:t>
            </a:r>
            <a:r>
              <a:rPr lang="en-US" sz="2400" dirty="0"/>
              <a:t>than current ones, </a:t>
            </a:r>
            <a:r>
              <a:rPr lang="en-US" sz="2400" dirty="0" smtClean="0"/>
              <a:t>such as increase, improve, </a:t>
            </a:r>
            <a:r>
              <a:rPr lang="en-US" sz="2400" dirty="0" err="1" smtClean="0"/>
              <a:t>etc</a:t>
            </a:r>
            <a:r>
              <a:rPr lang="en-US" sz="2400" dirty="0" smtClean="0"/>
              <a:t> or </a:t>
            </a:r>
            <a:endParaRPr lang="en-US" sz="2400" dirty="0" smtClean="0"/>
          </a:p>
          <a:p>
            <a:r>
              <a:rPr lang="en-US" sz="2400" dirty="0" smtClean="0"/>
              <a:t>qualitative</a:t>
            </a:r>
            <a:r>
              <a:rPr lang="en-US" sz="2400" dirty="0"/>
              <a:t>, e.g., a description of how a new artifact </a:t>
            </a:r>
            <a:r>
              <a:rPr lang="en-US" sz="2400" dirty="0" smtClean="0"/>
              <a:t>is expected </a:t>
            </a:r>
            <a:r>
              <a:rPr lang="en-US" sz="2400" dirty="0"/>
              <a:t>to support solutions to problems not </a:t>
            </a:r>
            <a:r>
              <a:rPr lang="en-US" sz="2400" dirty="0" smtClean="0"/>
              <a:t>solved before . </a:t>
            </a:r>
          </a:p>
          <a:p>
            <a:r>
              <a:rPr lang="en-US" sz="2400" dirty="0" smtClean="0"/>
              <a:t>The objectives should </a:t>
            </a:r>
            <a:r>
              <a:rPr lang="en-US" sz="2400" dirty="0"/>
              <a:t>be inferred rationally from the problem specification. </a:t>
            </a:r>
            <a:endParaRPr lang="en-US" sz="2400" dirty="0" smtClean="0"/>
          </a:p>
          <a:p>
            <a:r>
              <a:rPr lang="en-US" sz="2400" dirty="0" smtClean="0"/>
              <a:t>Resources required for task  </a:t>
            </a:r>
            <a:r>
              <a:rPr lang="en-US" sz="2400" dirty="0"/>
              <a:t>include knowledge of the state of problems and current solutions, if any</a:t>
            </a:r>
            <a:r>
              <a:rPr lang="en-US" sz="2400" dirty="0" smtClean="0"/>
              <a:t>, and </a:t>
            </a:r>
            <a:r>
              <a:rPr lang="en-US" sz="2400" dirty="0"/>
              <a:t>their efficacy</a:t>
            </a:r>
            <a:r>
              <a:rPr lang="en-US" dirty="0"/>
              <a:t>.</a:t>
            </a:r>
          </a:p>
        </p:txBody>
      </p:sp>
    </p:spTree>
    <p:extLst>
      <p:ext uri="{BB962C8B-B14F-4D97-AF65-F5344CB8AC3E}">
        <p14:creationId xmlns:p14="http://schemas.microsoft.com/office/powerpoint/2010/main" val="120072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1" algn="ctr" rtl="0">
              <a:spcBef>
                <a:spcPct val="0"/>
              </a:spcBef>
            </a:pPr>
            <a:r>
              <a:rPr lang="en-US" altLang="zh-TW" sz="4400" dirty="0" smtClean="0">
                <a:latin typeface="Times New Roman" pitchFamily="18" charset="0"/>
                <a:cs typeface="Times New Roman" pitchFamily="18" charset="0"/>
              </a:rPr>
              <a:t>Objectives</a:t>
            </a:r>
            <a:endParaRPr lang="en-US" sz="4400" dirty="0"/>
          </a:p>
        </p:txBody>
      </p:sp>
      <p:sp>
        <p:nvSpPr>
          <p:cNvPr id="5" name="Content Placeholder 4"/>
          <p:cNvSpPr>
            <a:spLocks noGrp="1"/>
          </p:cNvSpPr>
          <p:nvPr>
            <p:ph idx="1"/>
          </p:nvPr>
        </p:nvSpPr>
        <p:spPr/>
        <p:txBody>
          <a:bodyPr>
            <a:normAutofit/>
          </a:bodyPr>
          <a:lstStyle/>
          <a:p>
            <a:pPr marL="342900" lvl="1" indent="-342900">
              <a:buFont typeface="Arial" pitchFamily="34" charset="0"/>
              <a:buChar char="•"/>
            </a:pPr>
            <a:r>
              <a:rPr lang="en-US" sz="3200" dirty="0" smtClean="0"/>
              <a:t>Example 1  - collaborative tools </a:t>
            </a:r>
          </a:p>
          <a:p>
            <a:pPr lvl="1"/>
            <a:r>
              <a:rPr lang="en-US" altLang="zh-TW" sz="3200" dirty="0" smtClean="0"/>
              <a:t>To develop a collaborative tools that support tutors in distance education</a:t>
            </a:r>
            <a:endParaRPr lang="en-US" altLang="en-US" sz="3200" dirty="0" smtClean="0">
              <a:latin typeface="Times New Roman" pitchFamily="18" charset="0"/>
              <a:cs typeface="Times New Roman" pitchFamily="18" charset="0"/>
            </a:endParaRPr>
          </a:p>
          <a:p>
            <a:r>
              <a:rPr lang="en-US" dirty="0" smtClean="0"/>
              <a:t>Example 2 – Amharic </a:t>
            </a:r>
          </a:p>
          <a:p>
            <a:pPr lvl="1"/>
            <a:r>
              <a:rPr lang="en-US" dirty="0" smtClean="0"/>
              <a:t> to develop an Amharic spelling corrector to assist in the development of tolerant-retrieval Amharic search systems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idx="4294967295"/>
          </p:nvPr>
        </p:nvSpPr>
        <p:spPr/>
        <p:txBody>
          <a:bodyPr>
            <a:normAutofit/>
          </a:bodyPr>
          <a:lstStyle/>
          <a:p>
            <a:r>
              <a:rPr lang="en-US" altLang="zh-TW" dirty="0" smtClean="0">
                <a:latin typeface="Times New Roman" pitchFamily="18" charset="0"/>
                <a:cs typeface="Times New Roman" pitchFamily="18" charset="0"/>
              </a:rPr>
              <a:t>3. Design and development</a:t>
            </a:r>
          </a:p>
        </p:txBody>
      </p:sp>
      <p:sp>
        <p:nvSpPr>
          <p:cNvPr id="7171" name="內容版面配置區 2"/>
          <p:cNvSpPr>
            <a:spLocks noGrp="1"/>
          </p:cNvSpPr>
          <p:nvPr>
            <p:ph idx="4294967295"/>
          </p:nvPr>
        </p:nvSpPr>
        <p:spPr/>
        <p:txBody>
          <a:bodyPr>
            <a:normAutofit fontScale="92500" lnSpcReduction="10000"/>
          </a:bodyPr>
          <a:lstStyle/>
          <a:p>
            <a:pPr eaLnBrk="1" hangingPunct="1"/>
            <a:r>
              <a:rPr lang="en-US" altLang="zh-TW" dirty="0" smtClean="0">
                <a:latin typeface="Times New Roman" pitchFamily="18" charset="0"/>
                <a:cs typeface="Times New Roman" pitchFamily="18" charset="0"/>
              </a:rPr>
              <a:t>This phase creates the artifact, such as constructs, models, methods, or instantiations or “new properties of technical, social, and/or informational resources”</a:t>
            </a:r>
          </a:p>
          <a:p>
            <a:r>
              <a:rPr lang="en-US" dirty="0" smtClean="0"/>
              <a:t>This activity includes determining the artifact’s desired functionality and its architecture and then creating the actual artifact</a:t>
            </a:r>
            <a:endParaRPr lang="en-US" altLang="zh-TW" dirty="0" smtClean="0">
              <a:latin typeface="Times New Roman" pitchFamily="18" charset="0"/>
              <a:cs typeface="Times New Roman" pitchFamily="18" charset="0"/>
            </a:endParaRPr>
          </a:p>
          <a:p>
            <a:r>
              <a:rPr lang="en-US" dirty="0"/>
              <a:t>Resources required moving from objectives to </a:t>
            </a:r>
            <a:r>
              <a:rPr lang="en-US" dirty="0" smtClean="0"/>
              <a:t>design and </a:t>
            </a:r>
            <a:r>
              <a:rPr lang="en-US" dirty="0"/>
              <a:t>development include knowledge of theory that can be brought to bear in </a:t>
            </a:r>
            <a:r>
              <a:rPr lang="en-US" dirty="0" smtClean="0"/>
              <a:t>a solution</a:t>
            </a:r>
            <a:r>
              <a:rPr lang="en-US" dirty="0"/>
              <a:t>.</a:t>
            </a:r>
            <a:endParaRPr lang="en-US" altLang="zh-TW"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Science </a:t>
            </a:r>
            <a:r>
              <a:rPr lang="de-DE" dirty="0" smtClean="0"/>
              <a:t>Paradigm</a:t>
            </a:r>
            <a:endParaRPr lang="en-US" dirty="0"/>
          </a:p>
        </p:txBody>
      </p:sp>
      <p:sp>
        <p:nvSpPr>
          <p:cNvPr id="5" name="Content Placeholder 4"/>
          <p:cNvSpPr>
            <a:spLocks noGrp="1"/>
          </p:cNvSpPr>
          <p:nvPr>
            <p:ph idx="1"/>
          </p:nvPr>
        </p:nvSpPr>
        <p:spPr/>
        <p:txBody>
          <a:bodyPr>
            <a:normAutofit/>
          </a:bodyPr>
          <a:lstStyle/>
          <a:p>
            <a:r>
              <a:rPr lang="de-DE" dirty="0" smtClean="0"/>
              <a:t>It is problem-solving paradigm</a:t>
            </a:r>
          </a:p>
          <a:p>
            <a:r>
              <a:rPr lang="en-US" dirty="0" smtClean="0"/>
              <a:t>Deals with the ‘design’ of artificial artifacts (i.e., IT artifacts) and creating something new that does not yet exist.</a:t>
            </a:r>
          </a:p>
          <a:p>
            <a:r>
              <a:rPr lang="en-US" dirty="0" smtClean="0"/>
              <a:t>design is both a </a:t>
            </a:r>
            <a:r>
              <a:rPr lang="en-US" dirty="0" smtClean="0">
                <a:solidFill>
                  <a:srgbClr val="FF0000"/>
                </a:solidFill>
              </a:rPr>
              <a:t>process</a:t>
            </a:r>
            <a:r>
              <a:rPr lang="en-US" dirty="0" smtClean="0"/>
              <a:t> (set of activities) of ‘creating something new’ and a </a:t>
            </a:r>
            <a:r>
              <a:rPr lang="en-US" dirty="0" smtClean="0">
                <a:solidFill>
                  <a:srgbClr val="FF0000"/>
                </a:solidFill>
              </a:rPr>
              <a:t>product</a:t>
            </a:r>
            <a:r>
              <a:rPr lang="en-US" dirty="0" smtClean="0"/>
              <a:t> (i.e., the artifact that results out of this process)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Development ….</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For example technology acceptance theory states that a new technology will be accepted if it is useful to the task and easy to use during operation</a:t>
            </a:r>
          </a:p>
          <a:p>
            <a:r>
              <a:rPr lang="en-US" dirty="0" smtClean="0"/>
              <a:t>This guides us to define functional and non functional requirements when we develop a new artifact </a:t>
            </a:r>
          </a:p>
          <a:p>
            <a:r>
              <a:rPr lang="en-US" i="1" dirty="0" smtClean="0"/>
              <a:t>Behaviorist theory states that learning material should be decomposed from simple to complex learning materials to facilitate learning</a:t>
            </a:r>
          </a:p>
          <a:p>
            <a:r>
              <a:rPr lang="en-US" dirty="0" smtClean="0"/>
              <a:t>The implication for e-learning design is that our e-learning </a:t>
            </a:r>
            <a:r>
              <a:rPr lang="en-US" dirty="0" smtClean="0"/>
              <a:t>content should decomposed into simpler components and then reorganized by its complexity to facilitate </a:t>
            </a:r>
            <a:r>
              <a:rPr lang="en-US" dirty="0" smtClean="0"/>
              <a:t>computer based learning materials </a:t>
            </a:r>
            <a:endParaRPr lang="en-US" dirty="0"/>
          </a:p>
        </p:txBody>
      </p:sp>
    </p:spTree>
    <p:extLst>
      <p:ext uri="{BB962C8B-B14F-4D97-AF65-F5344CB8AC3E}">
        <p14:creationId xmlns:p14="http://schemas.microsoft.com/office/powerpoint/2010/main" val="3030665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1 – Computer  Supported Collaborative tutoring tool (CSCTT)</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828800"/>
            <a:ext cx="8229600" cy="38281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CSCTT Architecture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28600" y="1295400"/>
            <a:ext cx="86106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Description </a:t>
            </a:r>
            <a:endParaRPr lang="en-US" dirty="0"/>
          </a:p>
        </p:txBody>
      </p:sp>
      <p:sp>
        <p:nvSpPr>
          <p:cNvPr id="3" name="Content Placeholder 2"/>
          <p:cNvSpPr>
            <a:spLocks noGrp="1"/>
          </p:cNvSpPr>
          <p:nvPr>
            <p:ph idx="1"/>
          </p:nvPr>
        </p:nvSpPr>
        <p:spPr/>
        <p:txBody>
          <a:bodyPr>
            <a:normAutofit lnSpcReduction="10000"/>
          </a:bodyPr>
          <a:lstStyle/>
          <a:p>
            <a:r>
              <a:rPr lang="en-US" dirty="0" smtClean="0"/>
              <a:t>This system consists of a </a:t>
            </a:r>
            <a:r>
              <a:rPr lang="en-US" b="1" i="1" dirty="0" smtClean="0"/>
              <a:t>manager of collaboration requests that manages the requests issued by the tutor. </a:t>
            </a:r>
          </a:p>
          <a:p>
            <a:r>
              <a:rPr lang="en-US" b="1" i="1" dirty="0" smtClean="0"/>
              <a:t>when the tutor receives an assistance request from </a:t>
            </a:r>
            <a:r>
              <a:rPr lang="en-US" dirty="0" smtClean="0"/>
              <a:t>a learner, this tutor has the opportunity to work in group and collaborate with another member of his group who has the specified role or tutor (according to the type of assistance request).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11490" t="15753" r="11670" b="7534"/>
          <a:stretch>
            <a:fillRect/>
          </a:stretch>
        </p:blipFill>
        <p:spPr bwMode="auto">
          <a:xfrm>
            <a:off x="533400" y="1371600"/>
            <a:ext cx="8153400" cy="4953000"/>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US" dirty="0" smtClean="0"/>
              <a:t>Example - Demonstration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2 – Construction of Amharic Dictionary </a:t>
            </a:r>
            <a:endParaRPr lang="en-US" sz="3200" dirty="0"/>
          </a:p>
        </p:txBody>
      </p:sp>
      <p:pic>
        <p:nvPicPr>
          <p:cNvPr id="2051" name="Picture 3"/>
          <p:cNvPicPr>
            <a:picLocks noChangeAspect="1" noChangeArrowheads="1"/>
          </p:cNvPicPr>
          <p:nvPr/>
        </p:nvPicPr>
        <p:blipFill>
          <a:blip r:embed="rId2" cstate="print"/>
          <a:srcRect/>
          <a:stretch>
            <a:fillRect/>
          </a:stretch>
        </p:blipFill>
        <p:spPr bwMode="auto">
          <a:xfrm>
            <a:off x="381000" y="1295400"/>
            <a:ext cx="84582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Rectangle 2"/>
          <p:cNvSpPr/>
          <p:nvPr/>
        </p:nvSpPr>
        <p:spPr>
          <a:xfrm>
            <a:off x="2590800" y="17526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Word</a:t>
            </a:r>
            <a:endParaRPr lang="en-US" dirty="0"/>
          </a:p>
        </p:txBody>
      </p:sp>
      <p:sp>
        <p:nvSpPr>
          <p:cNvPr id="4" name="Rectangle 3"/>
          <p:cNvSpPr/>
          <p:nvPr/>
        </p:nvSpPr>
        <p:spPr>
          <a:xfrm>
            <a:off x="2590800" y="2590800"/>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Amharic </a:t>
            </a:r>
            <a:r>
              <a:rPr lang="en-US" dirty="0" err="1" smtClean="0"/>
              <a:t>Metaphone</a:t>
            </a:r>
            <a:r>
              <a:rPr lang="en-US" dirty="0" smtClean="0"/>
              <a:t> code, </a:t>
            </a:r>
            <a:r>
              <a:rPr lang="en-US" dirty="0" err="1" smtClean="0"/>
              <a:t>W_Code</a:t>
            </a:r>
            <a:endParaRPr lang="en-US" dirty="0"/>
          </a:p>
        </p:txBody>
      </p:sp>
      <p:sp>
        <p:nvSpPr>
          <p:cNvPr id="5" name="Flowchart: Decision 4"/>
          <p:cNvSpPr/>
          <p:nvPr/>
        </p:nvSpPr>
        <p:spPr>
          <a:xfrm>
            <a:off x="2590800" y="3505200"/>
            <a:ext cx="28194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no similar </a:t>
            </a:r>
            <a:r>
              <a:rPr lang="en-US" dirty="0" err="1" smtClean="0"/>
              <a:t>W_code</a:t>
            </a:r>
            <a:r>
              <a:rPr lang="en-US" dirty="0" smtClean="0"/>
              <a:t> </a:t>
            </a:r>
            <a:endParaRPr lang="en-US" dirty="0"/>
          </a:p>
        </p:txBody>
      </p:sp>
      <p:sp>
        <p:nvSpPr>
          <p:cNvPr id="6" name="Rectangle 5"/>
          <p:cNvSpPr/>
          <p:nvPr/>
        </p:nvSpPr>
        <p:spPr>
          <a:xfrm>
            <a:off x="838200" y="4648200"/>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t>
            </a:r>
            <a:r>
              <a:rPr lang="en-US" dirty="0" err="1" smtClean="0"/>
              <a:t>W_code</a:t>
            </a:r>
            <a:r>
              <a:rPr lang="en-US" dirty="0" smtClean="0"/>
              <a:t> as a key and Word value  </a:t>
            </a:r>
            <a:endParaRPr lang="en-US" dirty="0"/>
          </a:p>
        </p:txBody>
      </p:sp>
      <p:sp>
        <p:nvSpPr>
          <p:cNvPr id="7" name="Rectangle 6"/>
          <p:cNvSpPr/>
          <p:nvPr/>
        </p:nvSpPr>
        <p:spPr>
          <a:xfrm>
            <a:off x="4724400" y="4800600"/>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t>
            </a:r>
            <a:r>
              <a:rPr lang="en-US" dirty="0" err="1" smtClean="0"/>
              <a:t>W_code</a:t>
            </a:r>
            <a:r>
              <a:rPr lang="en-US" dirty="0" smtClean="0"/>
              <a:t> as Next Value </a:t>
            </a:r>
            <a:endParaRPr lang="en-US" dirty="0"/>
          </a:p>
        </p:txBody>
      </p:sp>
      <p:sp>
        <p:nvSpPr>
          <p:cNvPr id="8" name="Flowchart: Decision 7"/>
          <p:cNvSpPr/>
          <p:nvPr/>
        </p:nvSpPr>
        <p:spPr>
          <a:xfrm>
            <a:off x="2514600" y="5638800"/>
            <a:ext cx="28194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dictionary has another word</a:t>
            </a:r>
            <a:endParaRPr lang="en-US" dirty="0"/>
          </a:p>
        </p:txBody>
      </p:sp>
      <p:cxnSp>
        <p:nvCxnSpPr>
          <p:cNvPr id="10" name="Straight Arrow Connector 9"/>
          <p:cNvCxnSpPr>
            <a:stCxn id="3" idx="2"/>
          </p:cNvCxnSpPr>
          <p:nvPr/>
        </p:nvCxnSpPr>
        <p:spPr>
          <a:xfrm rot="5400000">
            <a:off x="3848100" y="2400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a:endCxn id="5" idx="0"/>
          </p:cNvCxnSpPr>
          <p:nvPr/>
        </p:nvCxnSpPr>
        <p:spPr>
          <a:xfrm rot="5400000">
            <a:off x="3810000" y="3314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1"/>
          </p:cNvCxnSpPr>
          <p:nvPr/>
        </p:nvCxnSpPr>
        <p:spPr>
          <a:xfrm rot="10800000">
            <a:off x="1981200" y="39624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1676400" y="4267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p:cNvCxnSpPr>
          <p:nvPr/>
        </p:nvCxnSpPr>
        <p:spPr>
          <a:xfrm>
            <a:off x="5410200" y="39624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867400" y="4343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447800" y="56388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8" idx="1"/>
          </p:cNvCxnSpPr>
          <p:nvPr/>
        </p:nvCxnSpPr>
        <p:spPr>
          <a:xfrm>
            <a:off x="1905000" y="6096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943600" y="57150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6096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1409700" y="4076700"/>
            <a:ext cx="4114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09600" y="2057400"/>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685800" y="6172200"/>
            <a:ext cx="1905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19200" y="4038600"/>
            <a:ext cx="609600" cy="381000"/>
          </a:xfrm>
          <a:prstGeom prst="rect">
            <a:avLst/>
          </a:prstGeom>
          <a:noFill/>
        </p:spPr>
        <p:txBody>
          <a:bodyPr wrap="square" rtlCol="0">
            <a:spAutoFit/>
          </a:bodyPr>
          <a:lstStyle/>
          <a:p>
            <a:r>
              <a:rPr lang="en-US" dirty="0" smtClean="0"/>
              <a:t>Yes</a:t>
            </a:r>
            <a:endParaRPr lang="en-US" dirty="0"/>
          </a:p>
        </p:txBody>
      </p:sp>
      <p:sp>
        <p:nvSpPr>
          <p:cNvPr id="40" name="TextBox 39"/>
          <p:cNvSpPr txBox="1"/>
          <p:nvPr/>
        </p:nvSpPr>
        <p:spPr>
          <a:xfrm>
            <a:off x="6400800" y="4038600"/>
            <a:ext cx="609600" cy="381000"/>
          </a:xfrm>
          <a:prstGeom prst="rect">
            <a:avLst/>
          </a:prstGeom>
          <a:noFill/>
        </p:spPr>
        <p:txBody>
          <a:bodyPr wrap="square" rtlCol="0">
            <a:spAutoFit/>
          </a:bodyPr>
          <a:lstStyle/>
          <a:p>
            <a:r>
              <a:rPr lang="en-US" dirty="0" smtClean="0"/>
              <a:t>No</a:t>
            </a:r>
            <a:endParaRPr lang="en-US" dirty="0"/>
          </a:p>
        </p:txBody>
      </p:sp>
      <p:sp>
        <p:nvSpPr>
          <p:cNvPr id="41" name="TextBox 40"/>
          <p:cNvSpPr txBox="1"/>
          <p:nvPr/>
        </p:nvSpPr>
        <p:spPr>
          <a:xfrm>
            <a:off x="1066800" y="6248400"/>
            <a:ext cx="609600" cy="381000"/>
          </a:xfrm>
          <a:prstGeom prst="rect">
            <a:avLst/>
          </a:prstGeom>
          <a:noFill/>
        </p:spPr>
        <p:txBody>
          <a:bodyPr wrap="square" rtlCol="0">
            <a:spAutoFit/>
          </a:bodyPr>
          <a:lstStyle/>
          <a:p>
            <a:r>
              <a:rPr lang="en-US" dirty="0" smtClean="0"/>
              <a:t>Yes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2….</a:t>
            </a:r>
            <a:endParaRPr lang="en-US" dirty="0"/>
          </a:p>
        </p:txBody>
      </p:sp>
      <p:sp>
        <p:nvSpPr>
          <p:cNvPr id="5" name="Content Placeholder 4"/>
          <p:cNvSpPr>
            <a:spLocks noGrp="1"/>
          </p:cNvSpPr>
          <p:nvPr>
            <p:ph idx="1"/>
          </p:nvPr>
        </p:nvSpPr>
        <p:spPr/>
        <p:txBody>
          <a:bodyPr>
            <a:normAutofit/>
          </a:bodyPr>
          <a:lstStyle/>
          <a:p>
            <a:r>
              <a:rPr lang="en-US" dirty="0" smtClean="0"/>
              <a:t>As a further refinement, the algorithm tries to suggest replacements for a misspelled word by splitting it into two parts, and then checks whether the pair of words are valid Amharic words. If so, they are offered as a suggestion.</a:t>
            </a:r>
          </a:p>
          <a:p>
            <a:r>
              <a:rPr lang="en-US" dirty="0" smtClean="0"/>
              <a:t> The assumption behind this step is that users may have failed to type a blank space between words.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09600" y="152400"/>
            <a:ext cx="7924800"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idx="4294967295"/>
          </p:nvPr>
        </p:nvSpPr>
        <p:spPr/>
        <p:txBody>
          <a:bodyPr>
            <a:normAutofit/>
          </a:bodyPr>
          <a:lstStyle/>
          <a:p>
            <a:r>
              <a:rPr lang="en-US" altLang="zh-TW" dirty="0" smtClean="0">
                <a:latin typeface="Times New Roman" pitchFamily="18" charset="0"/>
                <a:cs typeface="Times New Roman" pitchFamily="18" charset="0"/>
              </a:rPr>
              <a:t>4. Demonstration and Evaluation</a:t>
            </a:r>
          </a:p>
        </p:txBody>
      </p:sp>
      <p:sp>
        <p:nvSpPr>
          <p:cNvPr id="8195" name="內容版面配置區 2"/>
          <p:cNvSpPr>
            <a:spLocks noGrp="1"/>
          </p:cNvSpPr>
          <p:nvPr>
            <p:ph idx="4294967295"/>
          </p:nvPr>
        </p:nvSpPr>
        <p:spPr/>
        <p:txBody>
          <a:bodyPr>
            <a:normAutofit fontScale="92500" lnSpcReduction="20000"/>
          </a:bodyPr>
          <a:lstStyle/>
          <a:p>
            <a:r>
              <a:rPr lang="en-US" i="1" dirty="0" smtClean="0"/>
              <a:t>Demonstration is a</a:t>
            </a:r>
            <a:r>
              <a:rPr lang="en-US" dirty="0" smtClean="0"/>
              <a:t> single act </a:t>
            </a:r>
            <a:r>
              <a:rPr lang="en-US" i="1" dirty="0" smtClean="0"/>
              <a:t>to prove that the idea </a:t>
            </a:r>
            <a:r>
              <a:rPr lang="en-US" dirty="0" smtClean="0"/>
              <a:t>works to solve one or all aspects of the problem </a:t>
            </a:r>
          </a:p>
          <a:p>
            <a:r>
              <a:rPr lang="en-US" dirty="0" smtClean="0"/>
              <a:t>This could involve its use in experimentation, simulation, case study, proof, or other appropriate activity</a:t>
            </a:r>
          </a:p>
          <a:p>
            <a:pPr>
              <a:buNone/>
            </a:pPr>
            <a:endParaRPr lang="en-US" altLang="zh-TW" dirty="0" smtClean="0">
              <a:latin typeface="Times New Roman" pitchFamily="18" charset="0"/>
              <a:cs typeface="Times New Roman" pitchFamily="18" charset="0"/>
            </a:endParaRPr>
          </a:p>
          <a:p>
            <a:pPr eaLnBrk="1" hangingPunct="1"/>
            <a:r>
              <a:rPr lang="en-US" altLang="zh-TW" dirty="0" smtClean="0">
                <a:latin typeface="Times New Roman" pitchFamily="18" charset="0"/>
                <a:cs typeface="Times New Roman" pitchFamily="18" charset="0"/>
              </a:rPr>
              <a:t>Resource required</a:t>
            </a:r>
          </a:p>
          <a:p>
            <a:pPr lvl="1" eaLnBrk="1" hangingPunct="1"/>
            <a:r>
              <a:rPr lang="en-US" altLang="zh-TW" sz="3200" dirty="0" smtClean="0">
                <a:latin typeface="Times New Roman" pitchFamily="18" charset="0"/>
                <a:cs typeface="Times New Roman" pitchFamily="18" charset="0"/>
              </a:rPr>
              <a:t>Knowledge of how to use the artifact to solve the problem</a:t>
            </a:r>
          </a:p>
          <a:p>
            <a:pPr eaLnBrk="1" hangingPunct="1"/>
            <a:endParaRPr lang="en-US" altLang="zh-TW"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normAutofit/>
          </a:bodyPr>
          <a:lstStyle/>
          <a:p>
            <a:pPr>
              <a:defRPr/>
            </a:pPr>
            <a:r>
              <a:rPr lang="de-DE" dirty="0" smtClean="0"/>
              <a:t>Design Science</a:t>
            </a:r>
            <a:endParaRPr lang="de-DE" dirty="0"/>
          </a:p>
        </p:txBody>
      </p:sp>
      <p:sp>
        <p:nvSpPr>
          <p:cNvPr id="156675" name="Rectangle 3"/>
          <p:cNvSpPr>
            <a:spLocks noGrp="1" noChangeArrowheads="1"/>
          </p:cNvSpPr>
          <p:nvPr>
            <p:ph type="body" idx="1"/>
          </p:nvPr>
        </p:nvSpPr>
        <p:spPr>
          <a:xfrm>
            <a:off x="301625" y="1527175"/>
            <a:ext cx="8504238" cy="4572000"/>
          </a:xfrm>
        </p:spPr>
        <p:txBody>
          <a:bodyPr>
            <a:normAutofit fontScale="92500" lnSpcReduction="10000"/>
          </a:bodyPr>
          <a:lstStyle/>
          <a:p>
            <a:r>
              <a:rPr lang="en-US" sz="3600" dirty="0"/>
              <a:t>The objective of </a:t>
            </a:r>
            <a:r>
              <a:rPr lang="en-US" sz="3600" dirty="0" smtClean="0"/>
              <a:t>design science research is to </a:t>
            </a:r>
            <a:r>
              <a:rPr lang="en-US" sz="3600" dirty="0"/>
              <a:t>acquire knowledge and understanding </a:t>
            </a:r>
            <a:r>
              <a:rPr lang="en-US" sz="3600" dirty="0" smtClean="0"/>
              <a:t>that enable </a:t>
            </a:r>
            <a:r>
              <a:rPr lang="en-US" sz="3600" dirty="0"/>
              <a:t>the development and implementation </a:t>
            </a:r>
            <a:r>
              <a:rPr lang="en-US" sz="3600" dirty="0" smtClean="0"/>
              <a:t>of technology-based </a:t>
            </a:r>
            <a:r>
              <a:rPr lang="en-US" sz="3600" dirty="0"/>
              <a:t>solutions to </a:t>
            </a:r>
            <a:r>
              <a:rPr lang="en-US" sz="3600" dirty="0" smtClean="0"/>
              <a:t>solve business </a:t>
            </a:r>
            <a:r>
              <a:rPr lang="en-US" sz="3600" dirty="0"/>
              <a:t>problems. </a:t>
            </a:r>
            <a:endParaRPr lang="en-US" sz="3600" dirty="0" smtClean="0"/>
          </a:p>
          <a:p>
            <a:r>
              <a:rPr lang="en-US" sz="3600" dirty="0" smtClean="0"/>
              <a:t>Behavioral science with the development and </a:t>
            </a:r>
            <a:r>
              <a:rPr lang="en-US" sz="3600" dirty="0"/>
              <a:t>justification of theories explaining </a:t>
            </a:r>
            <a:r>
              <a:rPr lang="en-US" sz="3600" dirty="0" smtClean="0"/>
              <a:t>or predicting </a:t>
            </a:r>
            <a:r>
              <a:rPr lang="en-US" sz="3600" dirty="0"/>
              <a:t>phenomena that occur. </a:t>
            </a:r>
            <a:endParaRPr lang="en-US" sz="3600" dirty="0" smtClean="0"/>
          </a:p>
          <a:p>
            <a:r>
              <a:rPr lang="en-US" sz="3600" dirty="0" smtClean="0"/>
              <a:t>Each </a:t>
            </a:r>
            <a:r>
              <a:rPr lang="en-US" sz="3600" dirty="0"/>
              <a:t>must inform </a:t>
            </a:r>
            <a:r>
              <a:rPr lang="en-US" sz="3600" dirty="0" smtClean="0"/>
              <a:t>the </a:t>
            </a:r>
            <a:r>
              <a:rPr lang="en-US" sz="3600" dirty="0"/>
              <a:t>other.</a:t>
            </a:r>
            <a:endParaRPr lang="en-US" sz="36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t>
            </a:r>
            <a:endParaRPr lang="en-US" dirty="0"/>
          </a:p>
        </p:txBody>
      </p:sp>
      <p:sp>
        <p:nvSpPr>
          <p:cNvPr id="3" name="Content Placeholder 2"/>
          <p:cNvSpPr>
            <a:spLocks noGrp="1"/>
          </p:cNvSpPr>
          <p:nvPr>
            <p:ph idx="1"/>
          </p:nvPr>
        </p:nvSpPr>
        <p:spPr/>
        <p:txBody>
          <a:bodyPr>
            <a:normAutofit/>
          </a:bodyPr>
          <a:lstStyle/>
          <a:p>
            <a:r>
              <a:rPr lang="en-US" i="1" dirty="0" smtClean="0"/>
              <a:t>Evaluation refers to the observation and measurement of how well the artifact supports a </a:t>
            </a:r>
            <a:r>
              <a:rPr lang="en-US" dirty="0" smtClean="0"/>
              <a:t>solution to the problem</a:t>
            </a:r>
          </a:p>
          <a:p>
            <a:r>
              <a:rPr lang="en-US" dirty="0" smtClean="0"/>
              <a:t>This activity involves comparing the objectives of a solution to actual observed results from use of the artifact in the demonstration</a:t>
            </a:r>
          </a:p>
          <a:p>
            <a:r>
              <a:rPr lang="en-US" dirty="0" smtClean="0"/>
              <a:t>It requires knowledge of relevant metrics and analysis techniques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Science Framework </a:t>
            </a:r>
            <a:endParaRPr lang="en-US" dirty="0"/>
          </a:p>
        </p:txBody>
      </p:sp>
      <p:sp>
        <p:nvSpPr>
          <p:cNvPr id="3" name="Content Placeholder 2"/>
          <p:cNvSpPr>
            <a:spLocks noGrp="1"/>
          </p:cNvSpPr>
          <p:nvPr>
            <p:ph idx="1"/>
          </p:nvPr>
        </p:nvSpPr>
        <p:spPr/>
        <p:txBody>
          <a:bodyPr/>
          <a:lstStyle/>
          <a:p>
            <a:r>
              <a:rPr lang="en-US" dirty="0" smtClean="0"/>
              <a:t>It describes the necessary elements to be considered during design of new artifact </a:t>
            </a:r>
          </a:p>
          <a:p>
            <a:r>
              <a:rPr lang="en-US" dirty="0" smtClean="0"/>
              <a:t>The main pillars are </a:t>
            </a:r>
          </a:p>
          <a:p>
            <a:pPr marL="971550" lvl="1" indent="-514350">
              <a:buFont typeface="+mj-lt"/>
              <a:buAutoNum type="arabicPeriod"/>
            </a:pPr>
            <a:r>
              <a:rPr lang="en-US" dirty="0" smtClean="0"/>
              <a:t>Environment </a:t>
            </a:r>
          </a:p>
          <a:p>
            <a:pPr marL="971550" lvl="1" indent="-514350">
              <a:buFont typeface="+mj-lt"/>
              <a:buAutoNum type="arabicPeriod"/>
            </a:pPr>
            <a:r>
              <a:rPr lang="en-US" dirty="0" smtClean="0"/>
              <a:t>Design process</a:t>
            </a:r>
          </a:p>
          <a:p>
            <a:pPr marL="971550" lvl="1" indent="-514350">
              <a:buFont typeface="+mj-lt"/>
              <a:buAutoNum type="arabicPeriod"/>
            </a:pPr>
            <a:r>
              <a:rPr lang="en-US" dirty="0" smtClean="0"/>
              <a:t>Existing knowledge base </a:t>
            </a:r>
            <a:endParaRPr lang="en-US" dirty="0"/>
          </a:p>
        </p:txBody>
      </p:sp>
    </p:spTree>
    <p:extLst>
      <p:ext uri="{BB962C8B-B14F-4D97-AF65-F5344CB8AC3E}">
        <p14:creationId xmlns:p14="http://schemas.microsoft.com/office/powerpoint/2010/main" val="1654545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076" t="17063" r="36022" b="11110"/>
          <a:stretch/>
        </p:blipFill>
        <p:spPr bwMode="auto">
          <a:xfrm>
            <a:off x="152400" y="32656"/>
            <a:ext cx="8826148" cy="6520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06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cycle </a:t>
            </a:r>
            <a:endParaRPr lang="en-US" dirty="0"/>
          </a:p>
        </p:txBody>
      </p:sp>
      <p:sp>
        <p:nvSpPr>
          <p:cNvPr id="3" name="Content Placeholder 2"/>
          <p:cNvSpPr>
            <a:spLocks noGrp="1"/>
          </p:cNvSpPr>
          <p:nvPr>
            <p:ph idx="1"/>
          </p:nvPr>
        </p:nvSpPr>
        <p:spPr/>
        <p:txBody>
          <a:bodyPr>
            <a:noAutofit/>
          </a:bodyPr>
          <a:lstStyle/>
          <a:p>
            <a:r>
              <a:rPr lang="en-US" sz="2300" dirty="0" smtClean="0"/>
              <a:t>Improves the environment by creating new and innovative artifacts and processes</a:t>
            </a:r>
          </a:p>
          <a:p>
            <a:r>
              <a:rPr lang="en-US" sz="2300" dirty="0" smtClean="0"/>
              <a:t>An application domain consists of the people, organizational systems, and technical systems that interact to work toward a goal</a:t>
            </a:r>
          </a:p>
          <a:p>
            <a:r>
              <a:rPr lang="en-US" sz="2300" dirty="0" smtClean="0"/>
              <a:t>Identifying and representing opportunities and problems in an actual application environment</a:t>
            </a:r>
          </a:p>
          <a:p>
            <a:r>
              <a:rPr lang="en-US" sz="2300" dirty="0" smtClean="0"/>
              <a:t>Also  defines acceptance criteria for the ultimate evaluation of the research results</a:t>
            </a:r>
          </a:p>
          <a:p>
            <a:r>
              <a:rPr lang="en-US" sz="2300" dirty="0" smtClean="0"/>
              <a:t>Outputs must be returned into the environment for study and evaluation in the application domain</a:t>
            </a:r>
          </a:p>
          <a:p>
            <a:r>
              <a:rPr lang="en-US" sz="2300" dirty="0" smtClean="0"/>
              <a:t>Results of the field testing will determine additional iterations </a:t>
            </a:r>
            <a:endParaRPr lang="en-US" sz="23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Rigor cycle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Draws from a vast knowledge base of scientific theories and engineering methods</a:t>
            </a:r>
          </a:p>
          <a:p>
            <a:r>
              <a:rPr lang="en-US" dirty="0" smtClean="0"/>
              <a:t>Provides past knowledge to the research project to ensure its innovation</a:t>
            </a:r>
          </a:p>
          <a:p>
            <a:r>
              <a:rPr lang="en-US" dirty="0" smtClean="0"/>
              <a:t>Reference to KB helps to show clear contribution of the research and not use of </a:t>
            </a:r>
            <a:r>
              <a:rPr lang="en-US" dirty="0" smtClean="0">
                <a:solidFill>
                  <a:srgbClr val="FF0000"/>
                </a:solidFill>
              </a:rPr>
              <a:t>known design processes</a:t>
            </a:r>
            <a:r>
              <a:rPr lang="en-US" dirty="0" smtClean="0"/>
              <a:t> and appropriation of </a:t>
            </a:r>
            <a:r>
              <a:rPr lang="en-US" dirty="0" smtClean="0">
                <a:solidFill>
                  <a:srgbClr val="FF0000"/>
                </a:solidFill>
              </a:rPr>
              <a:t>known design artifacts</a:t>
            </a:r>
            <a:r>
              <a:rPr lang="en-US" dirty="0" smtClean="0"/>
              <a:t>. </a:t>
            </a:r>
          </a:p>
          <a:p>
            <a:r>
              <a:rPr lang="en-US" dirty="0" smtClean="0"/>
              <a:t>Depends on the researcher’s skills in the selection and application of the appropriate theories and methods for constructing and evaluating the artifact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Rigour</a:t>
            </a:r>
            <a:r>
              <a:rPr lang="en-US" dirty="0" smtClean="0"/>
              <a:t> … </a:t>
            </a:r>
            <a:endParaRPr lang="en-US" dirty="0"/>
          </a:p>
        </p:txBody>
      </p:sp>
      <p:sp>
        <p:nvSpPr>
          <p:cNvPr id="3" name="Content Placeholder 2"/>
          <p:cNvSpPr>
            <a:spLocks noGrp="1"/>
          </p:cNvSpPr>
          <p:nvPr>
            <p:ph idx="1"/>
          </p:nvPr>
        </p:nvSpPr>
        <p:spPr/>
        <p:txBody>
          <a:bodyPr/>
          <a:lstStyle/>
          <a:p>
            <a:r>
              <a:rPr lang="en-US" dirty="0" smtClean="0"/>
              <a:t>Contributions include </a:t>
            </a:r>
          </a:p>
          <a:p>
            <a:pPr lvl="1"/>
            <a:r>
              <a:rPr lang="en-US" dirty="0" smtClean="0"/>
              <a:t>additions or extensions to the original theories and methods made during the research, </a:t>
            </a:r>
          </a:p>
          <a:p>
            <a:pPr lvl="1"/>
            <a:r>
              <a:rPr lang="en-US" dirty="0" smtClean="0"/>
              <a:t>the new artifacts (design products and processes), and </a:t>
            </a:r>
          </a:p>
          <a:p>
            <a:pPr lvl="1"/>
            <a:r>
              <a:rPr lang="en-US" dirty="0" smtClean="0"/>
              <a:t>all experiences gained from performing the iterative design cycles and </a:t>
            </a:r>
          </a:p>
          <a:p>
            <a:pPr lvl="1"/>
            <a:r>
              <a:rPr lang="en-US" dirty="0" smtClean="0"/>
              <a:t>field testing the artifact in the application environment.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Cycle </a:t>
            </a:r>
            <a:endParaRPr lang="en-US" dirty="0"/>
          </a:p>
        </p:txBody>
      </p:sp>
      <p:sp>
        <p:nvSpPr>
          <p:cNvPr id="3" name="Content Placeholder 2"/>
          <p:cNvSpPr>
            <a:spLocks noGrp="1"/>
          </p:cNvSpPr>
          <p:nvPr>
            <p:ph idx="1"/>
          </p:nvPr>
        </p:nvSpPr>
        <p:spPr/>
        <p:txBody>
          <a:bodyPr>
            <a:noAutofit/>
          </a:bodyPr>
          <a:lstStyle/>
          <a:p>
            <a:r>
              <a:rPr lang="en-US" sz="2400" dirty="0" smtClean="0"/>
              <a:t>The heart of any design science research </a:t>
            </a:r>
          </a:p>
          <a:p>
            <a:r>
              <a:rPr lang="en-US" sz="2400" dirty="0" smtClean="0"/>
              <a:t>iterates more rapidly between the construction of an artifact, its evaluation, and subsequent feedback to refine the design further</a:t>
            </a:r>
          </a:p>
          <a:p>
            <a:r>
              <a:rPr lang="en-US" sz="2400" dirty="0" smtClean="0"/>
              <a:t>Simon (1996) describes the nature of this cycle as generating design alternatives and evaluating the alternatives against requirements until a satisfactory design is achieved</a:t>
            </a:r>
          </a:p>
          <a:p>
            <a:r>
              <a:rPr lang="en-US" sz="2400" dirty="0" smtClean="0"/>
              <a:t>Necessary to know dependencies of the design cycle on the other two cycles while appreciating its relative independence</a:t>
            </a:r>
          </a:p>
          <a:p>
            <a:r>
              <a:rPr lang="en-US" sz="2400" dirty="0" smtClean="0"/>
              <a:t>Artifacts must be rigorously and thoroughly tested in laboratory and experimental situations before releasing them</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Case study </a:t>
            </a:r>
            <a:endParaRPr lang="en-US" dirty="0"/>
          </a:p>
        </p:txBody>
      </p:sp>
      <p:sp>
        <p:nvSpPr>
          <p:cNvPr id="3" name="Content Placeholder 2"/>
          <p:cNvSpPr>
            <a:spLocks noGrp="1"/>
          </p:cNvSpPr>
          <p:nvPr>
            <p:ph idx="1"/>
          </p:nvPr>
        </p:nvSpPr>
        <p:spPr/>
        <p:txBody>
          <a:bodyPr>
            <a:normAutofit lnSpcReduction="10000"/>
          </a:bodyPr>
          <a:lstStyle/>
          <a:p>
            <a:r>
              <a:rPr lang="en-US" b="1" i="1" dirty="0" smtClean="0"/>
              <a:t> Research project: A </a:t>
            </a:r>
            <a:r>
              <a:rPr lang="en-US" b="1" i="1" dirty="0"/>
              <a:t>Software Reuse Measure Developed at MBA </a:t>
            </a:r>
            <a:r>
              <a:rPr lang="en-US" b="1" i="1" dirty="0" smtClean="0"/>
              <a:t>Technologies</a:t>
            </a:r>
          </a:p>
          <a:p>
            <a:r>
              <a:rPr lang="en-US" dirty="0"/>
              <a:t>MBA Technologies was a medium-size Phoenix based software developer that </a:t>
            </a:r>
            <a:r>
              <a:rPr lang="en-US" dirty="0" smtClean="0"/>
              <a:t>specialized in </a:t>
            </a:r>
            <a:r>
              <a:rPr lang="en-US" dirty="0"/>
              <a:t>the development of business process and accounting systems; the company obtained </a:t>
            </a:r>
            <a:r>
              <a:rPr lang="en-US" dirty="0" smtClean="0"/>
              <a:t>high reuse </a:t>
            </a:r>
            <a:r>
              <a:rPr lang="en-US" dirty="0"/>
              <a:t>in its software development by leveraging of existing components that were mapped to </a:t>
            </a:r>
            <a:r>
              <a:rPr lang="en-US" dirty="0" smtClean="0"/>
              <a:t>an enterprise-level </a:t>
            </a:r>
            <a:r>
              <a:rPr lang="en-US" dirty="0"/>
              <a:t>model.</a:t>
            </a:r>
          </a:p>
        </p:txBody>
      </p:sp>
    </p:spTree>
    <p:extLst>
      <p:ext uri="{BB962C8B-B14F-4D97-AF65-F5344CB8AC3E}">
        <p14:creationId xmlns:p14="http://schemas.microsoft.com/office/powerpoint/2010/main" val="4113654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Most software development companies do not assess their success at reuse, even if they </a:t>
            </a:r>
            <a:r>
              <a:rPr lang="en-US" dirty="0" smtClean="0"/>
              <a:t>are actively </a:t>
            </a:r>
            <a:r>
              <a:rPr lang="en-US" dirty="0"/>
              <a:t>pursuing an increase in the reuse of software artifacts through a formal reuse program</a:t>
            </a:r>
            <a:r>
              <a:rPr lang="en-US" dirty="0" smtClean="0"/>
              <a:t>. Thus</a:t>
            </a:r>
            <a:r>
              <a:rPr lang="en-US" dirty="0"/>
              <a:t>, many software developers invest in corporate reuse programs without being able </a:t>
            </a:r>
            <a:r>
              <a:rPr lang="en-US" dirty="0" smtClean="0"/>
              <a:t>to evaluate </a:t>
            </a:r>
            <a:r>
              <a:rPr lang="en-US" dirty="0"/>
              <a:t>whether their programs lead to an increase of reuse. </a:t>
            </a:r>
            <a:r>
              <a:rPr lang="en-US" i="1" dirty="0">
                <a:solidFill>
                  <a:srgbClr val="FF0000"/>
                </a:solidFill>
              </a:rPr>
              <a:t>Also, without a formal </a:t>
            </a:r>
            <a:r>
              <a:rPr lang="en-US" i="1" dirty="0" smtClean="0">
                <a:solidFill>
                  <a:srgbClr val="FF0000"/>
                </a:solidFill>
              </a:rPr>
              <a:t>reuse measure </a:t>
            </a:r>
            <a:r>
              <a:rPr lang="en-US" i="1" dirty="0">
                <a:solidFill>
                  <a:srgbClr val="FF0000"/>
                </a:solidFill>
              </a:rPr>
              <a:t>they are not able to identify differences in reuse success among projects. </a:t>
            </a:r>
            <a:r>
              <a:rPr lang="en-US" dirty="0" smtClean="0">
                <a:solidFill>
                  <a:srgbClr val="C00000"/>
                </a:solidFill>
              </a:rPr>
              <a:t>The development </a:t>
            </a:r>
            <a:r>
              <a:rPr lang="en-US" dirty="0">
                <a:solidFill>
                  <a:srgbClr val="C00000"/>
                </a:solidFill>
              </a:rPr>
              <a:t>and subsequent dissemination of a reuse measure that can be applied to </a:t>
            </a:r>
            <a:r>
              <a:rPr lang="en-US" dirty="0" smtClean="0">
                <a:solidFill>
                  <a:srgbClr val="C00000"/>
                </a:solidFill>
              </a:rPr>
              <a:t>enterprise level model-based </a:t>
            </a:r>
            <a:r>
              <a:rPr lang="en-US" dirty="0">
                <a:solidFill>
                  <a:srgbClr val="C00000"/>
                </a:solidFill>
              </a:rPr>
              <a:t>reuse efforts would enable the researchers to conduct an in-depth analysis </a:t>
            </a:r>
            <a:r>
              <a:rPr lang="en-US" dirty="0" smtClean="0">
                <a:solidFill>
                  <a:srgbClr val="C00000"/>
                </a:solidFill>
              </a:rPr>
              <a:t>of MBA </a:t>
            </a:r>
            <a:r>
              <a:rPr lang="en-US" dirty="0">
                <a:solidFill>
                  <a:srgbClr val="C00000"/>
                </a:solidFill>
              </a:rPr>
              <a:t>Technologies’ reuse success across multiple completed projects.</a:t>
            </a:r>
          </a:p>
        </p:txBody>
      </p:sp>
    </p:spTree>
    <p:extLst>
      <p:ext uri="{BB962C8B-B14F-4D97-AF65-F5344CB8AC3E}">
        <p14:creationId xmlns:p14="http://schemas.microsoft.com/office/powerpoint/2010/main" val="3530409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solution </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objective was </a:t>
            </a:r>
            <a:r>
              <a:rPr lang="en-US" i="1" dirty="0">
                <a:solidFill>
                  <a:srgbClr val="C00000"/>
                </a:solidFill>
              </a:rPr>
              <a:t>to develop a reuse rate measure that allowed the researchers to assess </a:t>
            </a:r>
            <a:r>
              <a:rPr lang="en-US" i="1" dirty="0" smtClean="0">
                <a:solidFill>
                  <a:srgbClr val="C00000"/>
                </a:solidFill>
              </a:rPr>
              <a:t>the reuse </a:t>
            </a:r>
            <a:r>
              <a:rPr lang="en-US" i="1" dirty="0">
                <a:solidFill>
                  <a:srgbClr val="C00000"/>
                </a:solidFill>
              </a:rPr>
              <a:t>rate, or reuse percentage, of the participating organization for subsequent case </a:t>
            </a:r>
            <a:r>
              <a:rPr lang="en-US" i="1" dirty="0" smtClean="0">
                <a:solidFill>
                  <a:srgbClr val="C00000"/>
                </a:solidFill>
              </a:rPr>
              <a:t>study research</a:t>
            </a:r>
            <a:r>
              <a:rPr lang="en-US" dirty="0"/>
              <a:t>. Such a measure would represent the development effort that was reused from </a:t>
            </a:r>
            <a:r>
              <a:rPr lang="en-US" dirty="0" smtClean="0"/>
              <a:t>existing code </a:t>
            </a:r>
            <a:r>
              <a:rPr lang="en-US" dirty="0"/>
              <a:t>as a percentage of the total project development effort</a:t>
            </a:r>
            <a:r>
              <a:rPr lang="en-US" dirty="0" smtClean="0"/>
              <a:t>.</a:t>
            </a:r>
          </a:p>
          <a:p>
            <a:r>
              <a:rPr lang="en-US" i="1" dirty="0">
                <a:solidFill>
                  <a:srgbClr val="C00000"/>
                </a:solidFill>
              </a:rPr>
              <a:t>The measure was to be developed </a:t>
            </a:r>
            <a:r>
              <a:rPr lang="en-US" i="1" dirty="0" smtClean="0">
                <a:solidFill>
                  <a:srgbClr val="C00000"/>
                </a:solidFill>
              </a:rPr>
              <a:t>in a </a:t>
            </a:r>
            <a:r>
              <a:rPr lang="en-US" i="1" dirty="0">
                <a:solidFill>
                  <a:srgbClr val="C00000"/>
                </a:solidFill>
              </a:rPr>
              <a:t>generic fashion that would ensure its applicability to settings other </a:t>
            </a:r>
            <a:r>
              <a:rPr lang="en-US" i="1" dirty="0" smtClean="0">
                <a:solidFill>
                  <a:srgbClr val="C00000"/>
                </a:solidFill>
              </a:rPr>
              <a:t>than </a:t>
            </a:r>
            <a:r>
              <a:rPr lang="en-US" i="1" dirty="0">
                <a:solidFill>
                  <a:srgbClr val="C00000"/>
                </a:solidFill>
              </a:rPr>
              <a:t>the </a:t>
            </a:r>
            <a:r>
              <a:rPr lang="en-US" i="1" dirty="0" smtClean="0">
                <a:solidFill>
                  <a:srgbClr val="C00000"/>
                </a:solidFill>
              </a:rPr>
              <a:t>participating organization </a:t>
            </a:r>
            <a:r>
              <a:rPr lang="en-US" i="1" dirty="0">
                <a:solidFill>
                  <a:srgbClr val="C00000"/>
                </a:solidFill>
              </a:rPr>
              <a:t>as well.</a:t>
            </a:r>
          </a:p>
        </p:txBody>
      </p:sp>
    </p:spTree>
    <p:extLst>
      <p:ext uri="{BB962C8B-B14F-4D97-AF65-F5344CB8AC3E}">
        <p14:creationId xmlns:p14="http://schemas.microsoft.com/office/powerpoint/2010/main" val="185619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Relationship between behavioral and design science research </a:t>
            </a:r>
            <a:endParaRPr lang="en-US" sz="3600" dirty="0"/>
          </a:p>
        </p:txBody>
      </p:sp>
      <p:pic>
        <p:nvPicPr>
          <p:cNvPr id="1026" name="Picture 2"/>
          <p:cNvPicPr>
            <a:picLocks noChangeAspect="1" noChangeArrowheads="1"/>
          </p:cNvPicPr>
          <p:nvPr/>
        </p:nvPicPr>
        <p:blipFill>
          <a:blip r:embed="rId2" cstate="print"/>
          <a:srcRect l="28111" t="36458" r="31479" b="9375"/>
          <a:stretch>
            <a:fillRect/>
          </a:stretch>
        </p:blipFill>
        <p:spPr bwMode="auto">
          <a:xfrm>
            <a:off x="1600200" y="1524000"/>
            <a:ext cx="6553200" cy="49386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Development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software measurement literature was used to evaluate the suitability of potential size </a:t>
            </a:r>
            <a:r>
              <a:rPr lang="en-US" dirty="0" smtClean="0"/>
              <a:t>or complexity </a:t>
            </a:r>
            <a:r>
              <a:rPr lang="en-US" dirty="0"/>
              <a:t>measures. </a:t>
            </a:r>
            <a:endParaRPr lang="en-US" dirty="0" smtClean="0"/>
          </a:p>
          <a:p>
            <a:r>
              <a:rPr lang="en-US" i="1" dirty="0" smtClean="0">
                <a:solidFill>
                  <a:srgbClr val="C00000"/>
                </a:solidFill>
              </a:rPr>
              <a:t>The </a:t>
            </a:r>
            <a:r>
              <a:rPr lang="en-US" i="1" dirty="0">
                <a:solidFill>
                  <a:srgbClr val="C00000"/>
                </a:solidFill>
              </a:rPr>
              <a:t>concept of the reuse rate was obtained from software reuse literature</a:t>
            </a:r>
            <a:r>
              <a:rPr lang="en-US" i="1" dirty="0" smtClean="0">
                <a:solidFill>
                  <a:srgbClr val="C00000"/>
                </a:solidFill>
              </a:rPr>
              <a:t>, which </a:t>
            </a:r>
            <a:r>
              <a:rPr lang="en-US" i="1" dirty="0">
                <a:solidFill>
                  <a:srgbClr val="C00000"/>
                </a:solidFill>
              </a:rPr>
              <a:t>served as the theoretical foundation for the development of the reuse </a:t>
            </a:r>
            <a:r>
              <a:rPr lang="en-US" i="1" dirty="0" smtClean="0">
                <a:solidFill>
                  <a:srgbClr val="C00000"/>
                </a:solidFill>
              </a:rPr>
              <a:t>metric</a:t>
            </a:r>
          </a:p>
          <a:p>
            <a:pPr algn="just"/>
            <a:r>
              <a:rPr lang="en-US" dirty="0"/>
              <a:t>The reuse rate was defined as the reused development effort divided by the </a:t>
            </a:r>
            <a:r>
              <a:rPr lang="en-US" dirty="0" smtClean="0"/>
              <a:t>total development </a:t>
            </a:r>
            <a:r>
              <a:rPr lang="en-US" dirty="0"/>
              <a:t>effort of the project. The metric artifact operationalized this high-level definition </a:t>
            </a:r>
            <a:r>
              <a:rPr lang="en-US" dirty="0" smtClean="0"/>
              <a:t>by formalizing </a:t>
            </a:r>
            <a:r>
              <a:rPr lang="en-US" dirty="0"/>
              <a:t>how to count reused development effort and total development effort in the </a:t>
            </a:r>
            <a:r>
              <a:rPr lang="en-US" dirty="0" smtClean="0"/>
              <a:t>context of </a:t>
            </a:r>
            <a:r>
              <a:rPr lang="en-US" dirty="0"/>
              <a:t>an enterprise-level model-based reuse setting. This operationalization required </a:t>
            </a:r>
            <a:r>
              <a:rPr lang="en-US" dirty="0" smtClean="0"/>
              <a:t>making decisions </a:t>
            </a:r>
            <a:r>
              <a:rPr lang="en-US" dirty="0"/>
              <a:t>on how to count duplicate use of code stubs, modified reused components, and </a:t>
            </a:r>
            <a:r>
              <a:rPr lang="en-US" dirty="0" smtClean="0"/>
              <a:t>other special </a:t>
            </a:r>
            <a:r>
              <a:rPr lang="en-US" dirty="0"/>
              <a:t>cases. </a:t>
            </a:r>
            <a:endParaRPr lang="en-US" dirty="0" smtClean="0"/>
          </a:p>
          <a:p>
            <a:r>
              <a:rPr lang="en-US" i="1" dirty="0" smtClean="0">
                <a:solidFill>
                  <a:srgbClr val="C00000"/>
                </a:solidFill>
              </a:rPr>
              <a:t>These </a:t>
            </a:r>
            <a:r>
              <a:rPr lang="en-US" i="1" dirty="0">
                <a:solidFill>
                  <a:srgbClr val="C00000"/>
                </a:solidFill>
              </a:rPr>
              <a:t>decisions and assessments were made based on prior findings in </a:t>
            </a:r>
            <a:r>
              <a:rPr lang="en-US" i="1" dirty="0" smtClean="0">
                <a:solidFill>
                  <a:srgbClr val="C00000"/>
                </a:solidFill>
              </a:rPr>
              <a:t>the software </a:t>
            </a:r>
            <a:r>
              <a:rPr lang="en-US" i="1" dirty="0">
                <a:solidFill>
                  <a:srgbClr val="C00000"/>
                </a:solidFill>
              </a:rPr>
              <a:t>reuse literature</a:t>
            </a:r>
            <a:r>
              <a:rPr lang="en-US" dirty="0"/>
              <a:t>.</a:t>
            </a:r>
            <a:endParaRPr lang="en-US" i="1" dirty="0">
              <a:solidFill>
                <a:srgbClr val="C00000"/>
              </a:solidFill>
            </a:endParaRPr>
          </a:p>
        </p:txBody>
      </p:sp>
    </p:spTree>
    <p:extLst>
      <p:ext uri="{BB962C8B-B14F-4D97-AF65-F5344CB8AC3E}">
        <p14:creationId xmlns:p14="http://schemas.microsoft.com/office/powerpoint/2010/main" val="3761382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Demonstration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a:t>Assessing and reporting the reuse rate for a project in the participating </a:t>
            </a:r>
            <a:r>
              <a:rPr lang="en-US" dirty="0" smtClean="0"/>
              <a:t>organization demonstrated </a:t>
            </a:r>
            <a:r>
              <a:rPr lang="en-US" dirty="0"/>
              <a:t>the measure’s feasibility and </a:t>
            </a:r>
            <a:r>
              <a:rPr lang="en-US" dirty="0" smtClean="0"/>
              <a:t>efficacy</a:t>
            </a:r>
          </a:p>
          <a:p>
            <a:r>
              <a:rPr lang="en-US" dirty="0"/>
              <a:t>Details about the company’s </a:t>
            </a:r>
            <a:r>
              <a:rPr lang="en-US" dirty="0" smtClean="0"/>
              <a:t>development environment</a:t>
            </a:r>
            <a:r>
              <a:rPr lang="en-US" dirty="0"/>
              <a:t>, including a classification of code into three levels of abstraction, the use </a:t>
            </a:r>
            <a:r>
              <a:rPr lang="en-US" dirty="0" smtClean="0"/>
              <a:t>of generated </a:t>
            </a:r>
            <a:r>
              <a:rPr lang="en-US" dirty="0"/>
              <a:t>code, specifics about the component design, and the classification of certain </a:t>
            </a:r>
            <a:r>
              <a:rPr lang="en-US" dirty="0" smtClean="0"/>
              <a:t>code stubs</a:t>
            </a:r>
            <a:r>
              <a:rPr lang="en-US" dirty="0"/>
              <a:t>, were obtained through structured interviews. </a:t>
            </a:r>
            <a:endParaRPr lang="en-US" dirty="0" smtClean="0"/>
          </a:p>
          <a:p>
            <a:r>
              <a:rPr lang="en-US" dirty="0" smtClean="0"/>
              <a:t>Size </a:t>
            </a:r>
            <a:r>
              <a:rPr lang="en-US" dirty="0"/>
              <a:t>measures in thousands of lines of </a:t>
            </a:r>
            <a:r>
              <a:rPr lang="en-US" dirty="0" smtClean="0"/>
              <a:t>code (</a:t>
            </a:r>
            <a:r>
              <a:rPr lang="en-US" dirty="0"/>
              <a:t>KLOC) and the classification of code stubs at the lowest level of abstraction were </a:t>
            </a:r>
            <a:r>
              <a:rPr lang="en-US" dirty="0" smtClean="0"/>
              <a:t>obtained directly </a:t>
            </a:r>
            <a:r>
              <a:rPr lang="en-US" dirty="0"/>
              <a:t>from source code. The measure yielded separate reuse percentages for code on </a:t>
            </a:r>
            <a:r>
              <a:rPr lang="en-US" dirty="0" smtClean="0"/>
              <a:t>three </a:t>
            </a:r>
            <a:r>
              <a:rPr lang="en-US" dirty="0"/>
              <a:t>layers of abstraction, according to the organization’s classification, as well as a weighted </a:t>
            </a:r>
            <a:r>
              <a:rPr lang="en-US" dirty="0" smtClean="0"/>
              <a:t>total reuse </a:t>
            </a:r>
            <a:r>
              <a:rPr lang="en-US" dirty="0"/>
              <a:t>percentage. Further, reused generated code was reported separately</a:t>
            </a:r>
          </a:p>
        </p:txBody>
      </p:sp>
    </p:spTree>
    <p:extLst>
      <p:ext uri="{BB962C8B-B14F-4D97-AF65-F5344CB8AC3E}">
        <p14:creationId xmlns:p14="http://schemas.microsoft.com/office/powerpoint/2010/main" val="2073997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the subsequent case study, </a:t>
            </a:r>
            <a:r>
              <a:rPr lang="en-US" i="1" dirty="0">
                <a:solidFill>
                  <a:srgbClr val="C00000"/>
                </a:solidFill>
              </a:rPr>
              <a:t>the measure was used to assess the reuse rates of five </a:t>
            </a:r>
            <a:r>
              <a:rPr lang="en-US" i="1" dirty="0" smtClean="0">
                <a:solidFill>
                  <a:srgbClr val="C00000"/>
                </a:solidFill>
              </a:rPr>
              <a:t>projects at </a:t>
            </a:r>
            <a:r>
              <a:rPr lang="en-US" i="1" dirty="0">
                <a:solidFill>
                  <a:srgbClr val="C00000"/>
                </a:solidFill>
              </a:rPr>
              <a:t>MBA Technologies, with sizes varying from 57 KLOC to 143 KLOC.</a:t>
            </a:r>
            <a:r>
              <a:rPr lang="en-US" dirty="0"/>
              <a:t> </a:t>
            </a:r>
            <a:endParaRPr lang="en-US" dirty="0" smtClean="0"/>
          </a:p>
          <a:p>
            <a:r>
              <a:rPr lang="en-US" dirty="0" smtClean="0"/>
              <a:t>The </a:t>
            </a:r>
            <a:r>
              <a:rPr lang="en-US" dirty="0"/>
              <a:t>assessed </a:t>
            </a:r>
            <a:r>
              <a:rPr lang="en-US" dirty="0" smtClean="0"/>
              <a:t>total project </a:t>
            </a:r>
            <a:r>
              <a:rPr lang="en-US" dirty="0"/>
              <a:t>reuse rate for non-generated code ranged from 50.5% to 76.0%. In structured interviews</a:t>
            </a:r>
            <a:r>
              <a:rPr lang="en-US" dirty="0" smtClean="0"/>
              <a:t>, developers </a:t>
            </a:r>
            <a:r>
              <a:rPr lang="en-US" dirty="0"/>
              <a:t>were asked to assess the projects’ reuse rates without prior knowledge of </a:t>
            </a:r>
            <a:r>
              <a:rPr lang="en-US" dirty="0" smtClean="0"/>
              <a:t>the measured </a:t>
            </a:r>
            <a:r>
              <a:rPr lang="en-US" dirty="0"/>
              <a:t>results. The relative assessments were consistent with the actual measurements.</a:t>
            </a:r>
          </a:p>
        </p:txBody>
      </p:sp>
    </p:spTree>
    <p:extLst>
      <p:ext uri="{BB962C8B-B14F-4D97-AF65-F5344CB8AC3E}">
        <p14:creationId xmlns:p14="http://schemas.microsoft.com/office/powerpoint/2010/main" val="3317787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t>
            </a:r>
            <a:endParaRPr lang="en-US" dirty="0"/>
          </a:p>
        </p:txBody>
      </p:sp>
      <p:sp>
        <p:nvSpPr>
          <p:cNvPr id="3" name="Content Placeholder 2"/>
          <p:cNvSpPr>
            <a:spLocks noGrp="1"/>
          </p:cNvSpPr>
          <p:nvPr>
            <p:ph idx="1"/>
          </p:nvPr>
        </p:nvSpPr>
        <p:spPr/>
        <p:txBody>
          <a:bodyPr/>
          <a:lstStyle/>
          <a:p>
            <a:r>
              <a:rPr lang="en-US" dirty="0"/>
              <a:t>The contributions of this effort were disseminated in peer reviewed scholarly publications.</a:t>
            </a:r>
          </a:p>
          <a:p>
            <a:r>
              <a:rPr lang="en-US" dirty="0"/>
              <a:t>The development of the reuse rate measure was published in </a:t>
            </a:r>
            <a:r>
              <a:rPr lang="en-US" i="1" dirty="0"/>
              <a:t>Information &amp; Management </a:t>
            </a:r>
            <a:r>
              <a:rPr lang="en-US" dirty="0"/>
              <a:t>[42].</a:t>
            </a:r>
          </a:p>
        </p:txBody>
      </p:sp>
    </p:spTree>
    <p:extLst>
      <p:ext uri="{BB962C8B-B14F-4D97-AF65-F5344CB8AC3E}">
        <p14:creationId xmlns:p14="http://schemas.microsoft.com/office/powerpoint/2010/main" val="1284906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a:t>
            </a:r>
            <a:endParaRPr lang="en-US" dirty="0"/>
          </a:p>
        </p:txBody>
      </p:sp>
      <p:sp>
        <p:nvSpPr>
          <p:cNvPr id="3" name="Content Placeholder 2"/>
          <p:cNvSpPr>
            <a:spLocks noGrp="1"/>
          </p:cNvSpPr>
          <p:nvPr>
            <p:ph idx="1"/>
          </p:nvPr>
        </p:nvSpPr>
        <p:spPr/>
        <p:txBody>
          <a:bodyPr>
            <a:normAutofit lnSpcReduction="10000"/>
          </a:bodyPr>
          <a:lstStyle/>
          <a:p>
            <a:r>
              <a:rPr lang="en-US" dirty="0"/>
              <a:t>The research artifacts resulting from this study included a </a:t>
            </a:r>
            <a:r>
              <a:rPr lang="en-US" i="1" dirty="0">
                <a:solidFill>
                  <a:srgbClr val="C00000"/>
                </a:solidFill>
              </a:rPr>
              <a:t>designed and evaluated </a:t>
            </a:r>
            <a:r>
              <a:rPr lang="en-US" i="1" dirty="0" smtClean="0">
                <a:solidFill>
                  <a:srgbClr val="C00000"/>
                </a:solidFill>
              </a:rPr>
              <a:t>formal measure </a:t>
            </a:r>
            <a:r>
              <a:rPr lang="en-US" i="1" dirty="0">
                <a:solidFill>
                  <a:srgbClr val="C00000"/>
                </a:solidFill>
              </a:rPr>
              <a:t>and metric for software reuse rates</a:t>
            </a:r>
            <a:r>
              <a:rPr lang="en-US"/>
              <a:t>. </a:t>
            </a:r>
            <a:endParaRPr lang="en-US" smtClean="0"/>
          </a:p>
          <a:p>
            <a:r>
              <a:rPr lang="en-US" smtClean="0"/>
              <a:t>These </a:t>
            </a:r>
            <a:r>
              <a:rPr lang="en-US" dirty="0"/>
              <a:t>artifacts provide a valid and </a:t>
            </a:r>
            <a:r>
              <a:rPr lang="en-US" dirty="0" smtClean="0"/>
              <a:t>effective measure </a:t>
            </a:r>
            <a:r>
              <a:rPr lang="en-US" dirty="0"/>
              <a:t>for use in development practice at the organizational and project level for </a:t>
            </a:r>
            <a:r>
              <a:rPr lang="en-US" dirty="0" smtClean="0"/>
              <a:t>evaluation and </a:t>
            </a:r>
            <a:r>
              <a:rPr lang="en-US" dirty="0"/>
              <a:t>assessment of the effectiveness and performance of software reuse efforts</a:t>
            </a:r>
          </a:p>
        </p:txBody>
      </p:sp>
    </p:spTree>
    <p:extLst>
      <p:ext uri="{BB962C8B-B14F-4D97-AF65-F5344CB8AC3E}">
        <p14:creationId xmlns:p14="http://schemas.microsoft.com/office/powerpoint/2010/main" val="1751044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 for Design Science </a:t>
            </a:r>
            <a:endParaRPr lang="en-US" dirty="0"/>
          </a:p>
        </p:txBody>
      </p:sp>
      <p:sp>
        <p:nvSpPr>
          <p:cNvPr id="3" name="Content Placeholder 2"/>
          <p:cNvSpPr>
            <a:spLocks noGrp="1"/>
          </p:cNvSpPr>
          <p:nvPr>
            <p:ph idx="1"/>
          </p:nvPr>
        </p:nvSpPr>
        <p:spPr/>
        <p:txBody>
          <a:bodyPr>
            <a:normAutofit fontScale="40000" lnSpcReduction="20000"/>
          </a:bodyPr>
          <a:lstStyle/>
          <a:p>
            <a:pPr marL="406400" indent="-406400">
              <a:buFont typeface="+mj-lt"/>
              <a:buAutoNum type="arabicPeriod"/>
            </a:pPr>
            <a:r>
              <a:rPr lang="en-US" sz="5000" dirty="0" smtClean="0"/>
              <a:t>What is the research question (design requirements)?</a:t>
            </a:r>
          </a:p>
          <a:p>
            <a:pPr marL="406400" indent="-406400">
              <a:buFont typeface="+mj-lt"/>
              <a:buAutoNum type="arabicPeriod"/>
            </a:pPr>
            <a:r>
              <a:rPr lang="en-US" sz="4900" dirty="0" smtClean="0"/>
              <a:t> What is the artifact? How is the artifact represented?</a:t>
            </a:r>
          </a:p>
          <a:p>
            <a:pPr marL="406400" indent="-406400">
              <a:buFont typeface="+mj-lt"/>
              <a:buAutoNum type="arabicPeriod"/>
            </a:pPr>
            <a:r>
              <a:rPr lang="en-US" sz="4900" dirty="0" smtClean="0"/>
              <a:t> What design processes (search heuristics) will be used to build the artifact?</a:t>
            </a:r>
          </a:p>
          <a:p>
            <a:pPr marL="406400" indent="-406400">
              <a:buFont typeface="+mj-lt"/>
              <a:buAutoNum type="arabicPeriod"/>
            </a:pPr>
            <a:r>
              <a:rPr lang="en-US" sz="4900" dirty="0" smtClean="0"/>
              <a:t> How are the artifact and the design processes grounded by the knowledge base? What, if any, theories support the artifact design and the design process?</a:t>
            </a:r>
          </a:p>
          <a:p>
            <a:pPr marL="406400" indent="-406400">
              <a:buFont typeface="+mj-lt"/>
              <a:buAutoNum type="arabicPeriod"/>
            </a:pPr>
            <a:r>
              <a:rPr lang="en-US" sz="4900" dirty="0" smtClean="0"/>
              <a:t>What evaluations are performed during the internal design cycles? What design improvements are identified during each design cycle?</a:t>
            </a:r>
          </a:p>
          <a:p>
            <a:pPr marL="406400" indent="-406400">
              <a:buFont typeface="+mj-lt"/>
              <a:buAutoNum type="arabicPeriod"/>
            </a:pPr>
            <a:r>
              <a:rPr lang="en-US" sz="4900" dirty="0" smtClean="0"/>
              <a:t>How is the artifact introduced into the application environment and how is it field tested? What metrics are used to demonstrate artifact utility and improvement over previous artifacts?</a:t>
            </a:r>
          </a:p>
          <a:p>
            <a:pPr marL="406400" indent="-406400">
              <a:buFont typeface="+mj-lt"/>
              <a:buAutoNum type="arabicPeriod"/>
            </a:pPr>
            <a:r>
              <a:rPr lang="en-US" sz="4900" dirty="0" smtClean="0"/>
              <a:t>What new knowledge is added to the knowledge base and in what form (e.g., peer-reviewed literature, meta-artifacts, new theory, new method)?</a:t>
            </a:r>
          </a:p>
          <a:p>
            <a:pPr marL="406400" indent="-406400">
              <a:buFont typeface="+mj-lt"/>
              <a:buAutoNum type="arabicPeriod"/>
            </a:pPr>
            <a:r>
              <a:rPr lang="en-US" sz="4900" dirty="0" smtClean="0"/>
              <a:t>Has the research question been satisfactorily addressed?</a:t>
            </a:r>
            <a:endParaRPr lang="en-US" sz="49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1516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A mental model is a "small-scale [model]" of reality …[that] can be</a:t>
            </a:r>
          </a:p>
          <a:p>
            <a:r>
              <a:rPr lang="en-US" dirty="0"/>
              <a:t>constructed from perception, imagination, or the comprehension of discourse. [Mental models]</a:t>
            </a:r>
          </a:p>
          <a:p>
            <a:r>
              <a:rPr lang="en-US" dirty="0"/>
              <a:t>are akin to architects' models or to physicists' diagrams in that their structure is analogous to the</a:t>
            </a:r>
          </a:p>
          <a:p>
            <a:r>
              <a:rPr lang="en-US" dirty="0"/>
              <a:t>structure of the situation that they represent, unlike, say, the structure of logical forms used in</a:t>
            </a:r>
          </a:p>
          <a:p>
            <a:r>
              <a:rPr lang="en-US" dirty="0"/>
              <a:t>formal rule theories [25].”</a:t>
            </a:r>
          </a:p>
        </p:txBody>
      </p:sp>
    </p:spTree>
    <p:extLst>
      <p:ext uri="{BB962C8B-B14F-4D97-AF65-F5344CB8AC3E}">
        <p14:creationId xmlns:p14="http://schemas.microsoft.com/office/powerpoint/2010/main" val="390163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 science …</a:t>
            </a:r>
            <a:endParaRPr lang="en-US" dirty="0"/>
          </a:p>
        </p:txBody>
      </p:sp>
      <p:sp>
        <p:nvSpPr>
          <p:cNvPr id="4" name="Content Placeholder 3"/>
          <p:cNvSpPr>
            <a:spLocks noGrp="1"/>
          </p:cNvSpPr>
          <p:nvPr>
            <p:ph idx="1"/>
          </p:nvPr>
        </p:nvSpPr>
        <p:spPr/>
        <p:txBody>
          <a:bodyPr>
            <a:normAutofit fontScale="92500"/>
          </a:bodyPr>
          <a:lstStyle/>
          <a:p>
            <a:r>
              <a:rPr lang="en-US" dirty="0" smtClean="0"/>
              <a:t>Both behavioral and design science research challenge each other </a:t>
            </a:r>
          </a:p>
          <a:p>
            <a:r>
              <a:rPr lang="en-US" dirty="0" smtClean="0"/>
              <a:t>For </a:t>
            </a:r>
            <a:r>
              <a:rPr lang="en-US" dirty="0"/>
              <a:t>example, the technology </a:t>
            </a:r>
            <a:r>
              <a:rPr lang="en-US" dirty="0" smtClean="0"/>
              <a:t>acceptance model </a:t>
            </a:r>
            <a:r>
              <a:rPr lang="en-US" dirty="0"/>
              <a:t>provides a theory that explains </a:t>
            </a:r>
            <a:r>
              <a:rPr lang="en-US" dirty="0" smtClean="0"/>
              <a:t>and predicts </a:t>
            </a:r>
            <a:r>
              <a:rPr lang="en-US" dirty="0"/>
              <a:t>the acceptance of information </a:t>
            </a:r>
            <a:r>
              <a:rPr lang="en-US" dirty="0" smtClean="0"/>
              <a:t>technologies within </a:t>
            </a:r>
            <a:r>
              <a:rPr lang="en-US" dirty="0"/>
              <a:t>organizations (</a:t>
            </a:r>
            <a:r>
              <a:rPr lang="en-US" dirty="0" err="1"/>
              <a:t>Venkatesh</a:t>
            </a:r>
            <a:r>
              <a:rPr lang="en-US" dirty="0"/>
              <a:t> 2000).</a:t>
            </a:r>
          </a:p>
          <a:p>
            <a:r>
              <a:rPr lang="en-US" dirty="0"/>
              <a:t>This theory challenges design-science </a:t>
            </a:r>
            <a:r>
              <a:rPr lang="en-US" dirty="0" smtClean="0"/>
              <a:t>researchers to </a:t>
            </a:r>
            <a:r>
              <a:rPr lang="en-US" dirty="0"/>
              <a:t>create artifacts that enable </a:t>
            </a:r>
            <a:r>
              <a:rPr lang="en-US" dirty="0" smtClean="0"/>
              <a:t>organizations to </a:t>
            </a:r>
            <a:r>
              <a:rPr lang="en-US" dirty="0"/>
              <a:t>overcome the acceptance </a:t>
            </a:r>
            <a:r>
              <a:rPr lang="en-US" dirty="0" smtClean="0"/>
              <a:t>problems predicted</a:t>
            </a:r>
            <a:r>
              <a:rPr lang="en-US" dirty="0"/>
              <a:t>.</a:t>
            </a:r>
          </a:p>
        </p:txBody>
      </p:sp>
    </p:spTree>
    <p:extLst>
      <p:ext uri="{BB962C8B-B14F-4D97-AF65-F5344CB8AC3E}">
        <p14:creationId xmlns:p14="http://schemas.microsoft.com/office/powerpoint/2010/main" val="331552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Methodology is “a </a:t>
            </a:r>
            <a:r>
              <a:rPr lang="en-US" dirty="0"/>
              <a:t>system of principles, practices, and procedures applied to a </a:t>
            </a:r>
            <a:r>
              <a:rPr lang="en-US" dirty="0" smtClean="0"/>
              <a:t>specific branch </a:t>
            </a:r>
            <a:r>
              <a:rPr lang="en-US" dirty="0"/>
              <a:t>of </a:t>
            </a:r>
            <a:r>
              <a:rPr lang="en-US" dirty="0" smtClean="0"/>
              <a:t>knowledge</a:t>
            </a:r>
          </a:p>
          <a:p>
            <a:r>
              <a:rPr lang="en-US" dirty="0" smtClean="0"/>
              <a:t>Such methodology help researchers to undertake valuable</a:t>
            </a:r>
            <a:r>
              <a:rPr lang="en-US" dirty="0"/>
              <a:t>, rigorous, </a:t>
            </a:r>
            <a:r>
              <a:rPr lang="en-US" dirty="0" smtClean="0"/>
              <a:t>and publishable rese</a:t>
            </a:r>
          </a:p>
          <a:p>
            <a:r>
              <a:rPr lang="en-US" dirty="0" smtClean="0"/>
              <a:t>Design science as a </a:t>
            </a:r>
            <a:r>
              <a:rPr lang="en-US" dirty="0"/>
              <a:t>methodology would include </a:t>
            </a:r>
            <a:r>
              <a:rPr lang="en-US" dirty="0" smtClean="0"/>
              <a:t>three elements</a:t>
            </a:r>
            <a:r>
              <a:rPr lang="en-US" dirty="0"/>
              <a:t>: </a:t>
            </a:r>
            <a:endParaRPr lang="en-US" dirty="0" smtClean="0"/>
          </a:p>
          <a:p>
            <a:pPr lvl="1"/>
            <a:r>
              <a:rPr lang="en-US" dirty="0" smtClean="0"/>
              <a:t>conceptual </a:t>
            </a:r>
            <a:r>
              <a:rPr lang="en-US" dirty="0"/>
              <a:t>principles to define what is meant by design science research</a:t>
            </a:r>
            <a:r>
              <a:rPr lang="en-US" dirty="0" smtClean="0"/>
              <a:t>,</a:t>
            </a:r>
          </a:p>
          <a:p>
            <a:pPr lvl="1"/>
            <a:r>
              <a:rPr lang="en-US" dirty="0" smtClean="0"/>
              <a:t> practice rules</a:t>
            </a:r>
            <a:r>
              <a:rPr lang="en-US" dirty="0"/>
              <a:t>, </a:t>
            </a:r>
            <a:r>
              <a:rPr lang="en-US" dirty="0" smtClean="0"/>
              <a:t>and</a:t>
            </a:r>
          </a:p>
          <a:p>
            <a:pPr lvl="1"/>
            <a:r>
              <a:rPr lang="en-US" dirty="0" smtClean="0"/>
              <a:t> </a:t>
            </a:r>
            <a:r>
              <a:rPr lang="en-US" dirty="0"/>
              <a:t>a process for carrying out and presenting the </a:t>
            </a:r>
            <a:r>
              <a:rPr lang="en-US" dirty="0" smtClean="0"/>
              <a:t>research  results </a:t>
            </a:r>
            <a:endParaRPr lang="en-US" dirty="0"/>
          </a:p>
        </p:txBody>
      </p:sp>
    </p:spTree>
    <p:extLst>
      <p:ext uri="{BB962C8B-B14F-4D97-AF65-F5344CB8AC3E}">
        <p14:creationId xmlns:p14="http://schemas.microsoft.com/office/powerpoint/2010/main" val="24218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Principles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“Design science…creates and evaluates IT artifacts intended to solve identified organizational problems</a:t>
            </a:r>
          </a:p>
          <a:p>
            <a:r>
              <a:rPr lang="en-US" dirty="0" smtClean="0"/>
              <a:t>It involves a rigorous process to design artifacts to solve observed problems</a:t>
            </a:r>
            <a:r>
              <a:rPr lang="en-US" dirty="0"/>
              <a:t> </a:t>
            </a:r>
            <a:r>
              <a:rPr lang="en-US" dirty="0" smtClean="0"/>
              <a:t>and contribute new knowledge</a:t>
            </a:r>
          </a:p>
          <a:p>
            <a:r>
              <a:rPr lang="en-US" dirty="0" smtClean="0"/>
              <a:t>Artifacts may include constructs, models, methods, and instantiations</a:t>
            </a:r>
          </a:p>
          <a:p>
            <a:r>
              <a:rPr lang="en-US" dirty="0" smtClean="0"/>
              <a:t>They also include social innovations or new properties of technical, social, and/or informational resources such as organization structure design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Practice Rules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Hevner</a:t>
            </a:r>
            <a:r>
              <a:rPr lang="en-US" dirty="0" smtClean="0"/>
              <a:t> et al. [20] provided seven guidelines (practice rules) that describe characteristics of well carried out design science research.</a:t>
            </a:r>
          </a:p>
          <a:p>
            <a:pPr marL="914400" lvl="1" indent="-514350">
              <a:buFont typeface="+mj-lt"/>
              <a:buAutoNum type="arabicPeriod"/>
            </a:pPr>
            <a:r>
              <a:rPr lang="en-US" sz="3200" dirty="0" smtClean="0"/>
              <a:t>research must produce an “artifact created to address a problem</a:t>
            </a:r>
          </a:p>
          <a:p>
            <a:pPr marL="914400" lvl="1" indent="-514350">
              <a:buFont typeface="+mj-lt"/>
              <a:buAutoNum type="arabicPeriod"/>
            </a:pPr>
            <a:r>
              <a:rPr lang="en-US" sz="3200" dirty="0" smtClean="0"/>
              <a:t>the artifact should be relevant to the solution of unsolved business problem</a:t>
            </a:r>
          </a:p>
          <a:p>
            <a:pPr marL="914400" lvl="1" indent="-514350">
              <a:buFont typeface="+mj-lt"/>
              <a:buAutoNum type="arabicPeriod"/>
            </a:pPr>
            <a:r>
              <a:rPr lang="en-US" sz="3200" dirty="0" smtClean="0"/>
              <a:t>Its “utility, quality, and efficacy ” must be rigorously evaluated</a:t>
            </a:r>
          </a:p>
          <a:p>
            <a:pPr marL="914400" lvl="1" indent="-514350">
              <a:buFont typeface="+mj-lt"/>
              <a:buAutoNum type="arabicPeriod"/>
            </a:pPr>
            <a:r>
              <a:rPr lang="en-US" sz="3200" dirty="0" smtClean="0"/>
              <a:t>Provide  a verifiable contribution and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t>
            </a:r>
            <a:endParaRPr lang="en-US" dirty="0"/>
          </a:p>
        </p:txBody>
      </p:sp>
      <p:sp>
        <p:nvSpPr>
          <p:cNvPr id="3" name="Content Placeholder 2"/>
          <p:cNvSpPr>
            <a:spLocks noGrp="1"/>
          </p:cNvSpPr>
          <p:nvPr>
            <p:ph idx="1"/>
          </p:nvPr>
        </p:nvSpPr>
        <p:spPr/>
        <p:txBody>
          <a:bodyPr>
            <a:normAutofit lnSpcReduction="10000"/>
          </a:bodyPr>
          <a:lstStyle/>
          <a:p>
            <a:pPr marL="914400" lvl="1" indent="-514350">
              <a:buFont typeface="+mj-lt"/>
              <a:buAutoNum type="arabicPeriod" startAt="5"/>
            </a:pPr>
            <a:r>
              <a:rPr lang="en-US" sz="3200" dirty="0" smtClean="0"/>
              <a:t>Rigor must be applied in both the development of the artifact and its evaluation</a:t>
            </a:r>
          </a:p>
          <a:p>
            <a:pPr marL="914400" lvl="1" indent="-514350">
              <a:buFont typeface="+mj-lt"/>
              <a:buAutoNum type="arabicPeriod" startAt="5"/>
            </a:pPr>
            <a:r>
              <a:rPr lang="en-US" sz="3200" dirty="0" smtClean="0"/>
              <a:t>The development of the artifact should be a search process that draws from existing theories and knowledge to come up with a solution to a defined problem</a:t>
            </a:r>
          </a:p>
          <a:p>
            <a:pPr marL="914400" lvl="1" indent="-514350">
              <a:buFont typeface="+mj-lt"/>
              <a:buAutoNum type="arabicPeriod" startAt="5"/>
            </a:pPr>
            <a:r>
              <a:rPr lang="en-US" sz="3200" dirty="0" smtClean="0"/>
              <a:t>The research must be effectively communicated to appropriate audiences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TotalTime>
  <Words>2664</Words>
  <Application>Microsoft Office PowerPoint</Application>
  <PresentationFormat>On-screen Show (4:3)</PresentationFormat>
  <Paragraphs>230</Paragraphs>
  <Slides>47</Slides>
  <Notes>6</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Design Science Method</vt:lpstr>
      <vt:lpstr>Design Science Paradigm</vt:lpstr>
      <vt:lpstr>Design Science</vt:lpstr>
      <vt:lpstr>Relationship between behavioral and design science research </vt:lpstr>
      <vt:lpstr>Design science …</vt:lpstr>
      <vt:lpstr>Methodology </vt:lpstr>
      <vt:lpstr>Conceptual Principles </vt:lpstr>
      <vt:lpstr>Practice Rules</vt:lpstr>
      <vt:lpstr>Practice …</vt:lpstr>
      <vt:lpstr>Procedures</vt:lpstr>
      <vt:lpstr>Design research process</vt:lpstr>
      <vt:lpstr>Design Science Research outputs</vt:lpstr>
      <vt:lpstr>Outputs …</vt:lpstr>
      <vt:lpstr>1. Problem identification</vt:lpstr>
      <vt:lpstr>Example 1:  Problem identification </vt:lpstr>
      <vt:lpstr>Example 2 – Amharic </vt:lpstr>
      <vt:lpstr>2. Define the objectives for a solution</vt:lpstr>
      <vt:lpstr>Objectives</vt:lpstr>
      <vt:lpstr>3. Design and development</vt:lpstr>
      <vt:lpstr>Design and Development ….</vt:lpstr>
      <vt:lpstr>Example 1 – Computer  Supported Collaborative tutoring tool (CSCTT)</vt:lpstr>
      <vt:lpstr>CSCTT Architecture</vt:lpstr>
      <vt:lpstr>Solution Description </vt:lpstr>
      <vt:lpstr>Example - Demonstration</vt:lpstr>
      <vt:lpstr>Example 2 – Construction of Amharic Dictionary </vt:lpstr>
      <vt:lpstr>PowerPoint Presentation</vt:lpstr>
      <vt:lpstr>Example 2….</vt:lpstr>
      <vt:lpstr>PowerPoint Presentation</vt:lpstr>
      <vt:lpstr>4. Demonstration and Evaluation</vt:lpstr>
      <vt:lpstr>Evaluation  ….</vt:lpstr>
      <vt:lpstr>Design Science Framework </vt:lpstr>
      <vt:lpstr>PowerPoint Presentation</vt:lpstr>
      <vt:lpstr>Relevance cycle </vt:lpstr>
      <vt:lpstr>Rigor cycle </vt:lpstr>
      <vt:lpstr>Rigour … </vt:lpstr>
      <vt:lpstr>Design Cycle </vt:lpstr>
      <vt:lpstr>Further Case study </vt:lpstr>
      <vt:lpstr>Problem Definition </vt:lpstr>
      <vt:lpstr>Objective solution </vt:lpstr>
      <vt:lpstr>Design and Development</vt:lpstr>
      <vt:lpstr>Demonstration  </vt:lpstr>
      <vt:lpstr>Evaluation</vt:lpstr>
      <vt:lpstr>Communication </vt:lpstr>
      <vt:lpstr>Contribution </vt:lpstr>
      <vt:lpstr>Checklist for Design Science </vt:lpstr>
      <vt:lpstr>PowerPoint Presentation</vt:lpstr>
      <vt:lpstr>PowerPoint Presentation</vt:lpstr>
    </vt:vector>
  </TitlesOfParts>
  <Company>AAU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Science Method</dc:title>
  <dc:creator>ICT</dc:creator>
  <cp:lastModifiedBy>Windows User</cp:lastModifiedBy>
  <cp:revision>90</cp:revision>
  <dcterms:created xsi:type="dcterms:W3CDTF">2012-02-22T23:37:49Z</dcterms:created>
  <dcterms:modified xsi:type="dcterms:W3CDTF">2017-04-16T10:49:01Z</dcterms:modified>
</cp:coreProperties>
</file>