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6" r:id="rId4"/>
    <p:sldId id="268" r:id="rId5"/>
    <p:sldId id="267" r:id="rId6"/>
    <p:sldId id="258" r:id="rId7"/>
    <p:sldId id="271" r:id="rId8"/>
    <p:sldId id="259" r:id="rId9"/>
    <p:sldId id="260" r:id="rId10"/>
    <p:sldId id="261" r:id="rId11"/>
    <p:sldId id="269" r:id="rId12"/>
    <p:sldId id="270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FF54534-7343-49AA-AB6D-BF6A21B3234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A64A0F-5BDB-4BE9-8269-98B715195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54534-7343-49AA-AB6D-BF6A21B3234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A64A0F-5BDB-4BE9-8269-98B715195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54534-7343-49AA-AB6D-BF6A21B3234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A64A0F-5BDB-4BE9-8269-98B715195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54534-7343-49AA-AB6D-BF6A21B3234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A64A0F-5BDB-4BE9-8269-98B715195B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54534-7343-49AA-AB6D-BF6A21B3234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A64A0F-5BDB-4BE9-8269-98B715195B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54534-7343-49AA-AB6D-BF6A21B3234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A64A0F-5BDB-4BE9-8269-98B715195B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54534-7343-49AA-AB6D-BF6A21B3234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A64A0F-5BDB-4BE9-8269-98B715195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54534-7343-49AA-AB6D-BF6A21B3234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A64A0F-5BDB-4BE9-8269-98B715195B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FF54534-7343-49AA-AB6D-BF6A21B3234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A64A0F-5BDB-4BE9-8269-98B715195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FF54534-7343-49AA-AB6D-BF6A21B3234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EA64A0F-5BDB-4BE9-8269-98B715195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FF54534-7343-49AA-AB6D-BF6A21B3234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A64A0F-5BDB-4BE9-8269-98B715195B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FF54534-7343-49AA-AB6D-BF6A21B32344}" type="datetimeFigureOut">
              <a:rPr lang="en-US" smtClean="0"/>
              <a:pPr/>
              <a:t>10/12/2015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EA64A0F-5BDB-4BE9-8269-98B715195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Naturalistic evaluation is expensive while artificial has the advantage of cost saving if it is properly managed </a:t>
            </a:r>
          </a:p>
          <a:p>
            <a:r>
              <a:rPr lang="en-US" dirty="0" smtClean="0"/>
              <a:t>there </a:t>
            </a:r>
            <a:r>
              <a:rPr lang="en-US" dirty="0"/>
              <a:t>is substantial tension </a:t>
            </a:r>
            <a:r>
              <a:rPr lang="en-US" dirty="0" smtClean="0"/>
              <a:t>between positivism </a:t>
            </a:r>
            <a:r>
              <a:rPr lang="en-US" dirty="0"/>
              <a:t>and </a:t>
            </a:r>
            <a:r>
              <a:rPr lang="en-US" dirty="0" err="1"/>
              <a:t>interpretivism</a:t>
            </a:r>
            <a:r>
              <a:rPr lang="en-US" dirty="0"/>
              <a:t> in evaluation.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human determination of value is rather central to </a:t>
            </a:r>
            <a:r>
              <a:rPr lang="en-US" dirty="0" smtClean="0"/>
              <a:t>this tension</a:t>
            </a:r>
            <a:r>
              <a:rPr lang="en-US" dirty="0"/>
              <a:t>, drawing in social, cultural, psychological and ethical considerations that will escape a </a:t>
            </a:r>
            <a:r>
              <a:rPr lang="en-US" dirty="0" smtClean="0"/>
              <a:t>purely technical-rationality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l="14030" t="9365" r="21603" b="477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of Evaluation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selection of evaluation methods must be matched appropriately with the </a:t>
            </a:r>
            <a:r>
              <a:rPr lang="en-US" sz="2800" b="1" dirty="0" smtClean="0"/>
              <a:t>designed artifact and the selected evaluation metrics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Example </a:t>
            </a:r>
          </a:p>
          <a:p>
            <a:pPr lvl="1"/>
            <a:r>
              <a:rPr lang="en-US" sz="2800" dirty="0" smtClean="0"/>
              <a:t>Descriptive methods of evaluation should only be used for especially innovative artifacts for which other forms of evaluation may not be feasible.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Distributed database design algorithms can be evaluated using expected operating cost or average response time for a given characterization of information processing requirements</a:t>
            </a:r>
          </a:p>
          <a:p>
            <a:r>
              <a:rPr lang="en-US" dirty="0" smtClean="0"/>
              <a:t>Search algorithms can be evaluated using information retrieval metrics such as precision and recall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purpose of evaluation is to demonstrate the utility, quality, and efficacy of a design </a:t>
            </a:r>
            <a:r>
              <a:rPr lang="en-US" dirty="0" err="1" smtClean="0"/>
              <a:t>artefact</a:t>
            </a:r>
            <a:r>
              <a:rPr lang="en-US" dirty="0" smtClean="0"/>
              <a:t> using rigorous evaluation methods.</a:t>
            </a:r>
          </a:p>
          <a:p>
            <a:r>
              <a:rPr lang="en-US" dirty="0" smtClean="0"/>
              <a:t>the evaluation phase provides essential feedback to the construction phase as to the quality of the design process and the design product under development.</a:t>
            </a:r>
          </a:p>
          <a:p>
            <a:r>
              <a:rPr lang="en-US" dirty="0" smtClean="0"/>
              <a:t>A design artifact is complete and effective when it satisfies the requirements and constraints of the problem it was meant to solve.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business environment establishes the requirements upon which the evaluation of the artifact is based.</a:t>
            </a:r>
          </a:p>
          <a:p>
            <a:r>
              <a:rPr lang="en-US" dirty="0" smtClean="0"/>
              <a:t>This environment includes the technical infrastructure which itself is incrementally built by the implementation of new IT artifacts.</a:t>
            </a:r>
          </a:p>
          <a:p>
            <a:r>
              <a:rPr lang="en-US" dirty="0" smtClean="0"/>
              <a:t>Evaluation should consider integration of the artifact within the technical infrastructure of the business environment.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Criteria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Evaluation of a designed IT artifact requires the definition of </a:t>
            </a:r>
            <a:r>
              <a:rPr lang="en-US" b="1" dirty="0" smtClean="0"/>
              <a:t>appropriate metrics </a:t>
            </a:r>
            <a:r>
              <a:rPr lang="en-US" dirty="0" smtClean="0"/>
              <a:t>and possibly the </a:t>
            </a:r>
            <a:r>
              <a:rPr lang="en-US" b="1" dirty="0" smtClean="0"/>
              <a:t>gathering and analysis </a:t>
            </a:r>
            <a:r>
              <a:rPr lang="en-US" dirty="0" smtClean="0"/>
              <a:t>of  appropriate data</a:t>
            </a:r>
          </a:p>
          <a:p>
            <a:r>
              <a:rPr lang="en-US" dirty="0" smtClean="0"/>
              <a:t>IT artifacts can be evaluated in terms of </a:t>
            </a:r>
            <a:r>
              <a:rPr lang="en-US" b="1" dirty="0" smtClean="0"/>
              <a:t>functionality</a:t>
            </a:r>
            <a:r>
              <a:rPr lang="en-US" dirty="0" smtClean="0"/>
              <a:t>, </a:t>
            </a:r>
            <a:r>
              <a:rPr lang="en-US" b="1" dirty="0" smtClean="0"/>
              <a:t>completeness</a:t>
            </a:r>
            <a:r>
              <a:rPr lang="en-US" dirty="0" smtClean="0"/>
              <a:t>, </a:t>
            </a:r>
            <a:r>
              <a:rPr lang="en-US" b="1" dirty="0" smtClean="0"/>
              <a:t>consistency</a:t>
            </a:r>
            <a:r>
              <a:rPr lang="en-US" dirty="0" smtClean="0"/>
              <a:t>, </a:t>
            </a:r>
            <a:r>
              <a:rPr lang="en-US" b="1" dirty="0" smtClean="0"/>
              <a:t>accuracy</a:t>
            </a:r>
            <a:r>
              <a:rPr lang="en-US" dirty="0" smtClean="0"/>
              <a:t>, </a:t>
            </a:r>
            <a:r>
              <a:rPr lang="en-US" b="1" dirty="0" smtClean="0"/>
              <a:t>performance</a:t>
            </a:r>
            <a:r>
              <a:rPr lang="en-US" dirty="0" smtClean="0"/>
              <a:t>, </a:t>
            </a:r>
            <a:r>
              <a:rPr lang="en-US" b="1" dirty="0" smtClean="0"/>
              <a:t>reliability</a:t>
            </a:r>
            <a:r>
              <a:rPr lang="en-US" dirty="0" smtClean="0"/>
              <a:t>, </a:t>
            </a:r>
            <a:r>
              <a:rPr lang="en-US" b="1" dirty="0" smtClean="0"/>
              <a:t>usability</a:t>
            </a:r>
            <a:r>
              <a:rPr lang="en-US" dirty="0" smtClean="0"/>
              <a:t>, </a:t>
            </a:r>
            <a:r>
              <a:rPr lang="en-US" b="1" dirty="0" smtClean="0"/>
              <a:t>fit with the organization</a:t>
            </a:r>
            <a:r>
              <a:rPr lang="en-US" dirty="0" smtClean="0"/>
              <a:t>, and other relevant quality attributes..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…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Hevner</a:t>
            </a:r>
            <a:r>
              <a:rPr lang="en-US" dirty="0" smtClean="0"/>
              <a:t> </a:t>
            </a:r>
            <a:r>
              <a:rPr lang="en-US" i="1" dirty="0" smtClean="0"/>
              <a:t>et al (2004) suggested five </a:t>
            </a:r>
            <a:r>
              <a:rPr lang="en-US" dirty="0" smtClean="0"/>
              <a:t>evaluation methods (observational, analytical, experimental, testing, and descriptive).</a:t>
            </a:r>
          </a:p>
          <a:p>
            <a:r>
              <a:rPr lang="en-US" dirty="0" smtClean="0"/>
              <a:t>Venable (2006) classified DSR evaluation approaches into two primary forms: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artificial and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naturalistic evaluation.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Framework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evaluation may be empirical or non-empirical. </a:t>
            </a:r>
            <a:endParaRPr lang="en-US" dirty="0" smtClean="0"/>
          </a:p>
          <a:p>
            <a:r>
              <a:rPr lang="en-US" dirty="0" smtClean="0"/>
              <a:t>Is positivist </a:t>
            </a:r>
            <a:r>
              <a:rPr lang="en-US" dirty="0"/>
              <a:t>and reductionist</a:t>
            </a:r>
            <a:r>
              <a:rPr lang="en-US" dirty="0" smtClean="0"/>
              <a:t>, being </a:t>
            </a:r>
            <a:r>
              <a:rPr lang="en-US" dirty="0"/>
              <a:t>used to test design hypotheses</a:t>
            </a:r>
            <a:endParaRPr lang="en-US" dirty="0" smtClean="0"/>
          </a:p>
          <a:p>
            <a:r>
              <a:rPr lang="en-US" dirty="0" smtClean="0"/>
              <a:t>Includes </a:t>
            </a:r>
            <a:r>
              <a:rPr lang="en-US" dirty="0"/>
              <a:t>laboratory experiments, </a:t>
            </a:r>
            <a:r>
              <a:rPr lang="en-US" dirty="0" smtClean="0"/>
              <a:t>field experiments</a:t>
            </a:r>
            <a:r>
              <a:rPr lang="en-US" dirty="0"/>
              <a:t>, simulations, criteria-based analysis, theoretical arguments, and mathematical proofs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evaluation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unreal in some way or ways for three reasons:</a:t>
            </a:r>
          </a:p>
          <a:p>
            <a:pPr lvl="1"/>
            <a:r>
              <a:rPr lang="en-US" dirty="0" smtClean="0"/>
              <a:t> such as unreal users, </a:t>
            </a:r>
          </a:p>
          <a:p>
            <a:pPr lvl="1"/>
            <a:r>
              <a:rPr lang="en-US" dirty="0" smtClean="0"/>
              <a:t>unreal systems, and </a:t>
            </a:r>
          </a:p>
          <a:p>
            <a:pPr lvl="1"/>
            <a:r>
              <a:rPr lang="en-US" dirty="0" smtClean="0"/>
              <a:t>especially unreal problems (not held by the users and/or not real tasks, etc.)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…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Undertaken in </a:t>
            </a:r>
            <a:r>
              <a:rPr lang="en-US" dirty="0"/>
              <a:t>a real environment (real people, real systems (</a:t>
            </a:r>
            <a:r>
              <a:rPr lang="en-US" dirty="0" err="1"/>
              <a:t>artefacts</a:t>
            </a:r>
            <a:r>
              <a:rPr lang="en-US" dirty="0"/>
              <a:t>), and real </a:t>
            </a:r>
            <a:r>
              <a:rPr lang="en-US" dirty="0" smtClean="0"/>
              <a:t>settings and embraces </a:t>
            </a:r>
            <a:r>
              <a:rPr lang="en-US" dirty="0"/>
              <a:t>all of the complexities of human practice </a:t>
            </a:r>
            <a:r>
              <a:rPr lang="en-US" dirty="0" smtClean="0"/>
              <a:t>in </a:t>
            </a:r>
            <a:r>
              <a:rPr lang="en-US" dirty="0"/>
              <a:t>real </a:t>
            </a:r>
            <a:r>
              <a:rPr lang="en-US" dirty="0" smtClean="0"/>
              <a:t>organizations</a:t>
            </a:r>
          </a:p>
          <a:p>
            <a:r>
              <a:rPr lang="en-US" dirty="0" smtClean="0"/>
              <a:t>Always </a:t>
            </a:r>
            <a:r>
              <a:rPr lang="en-US" dirty="0"/>
              <a:t>empirical and </a:t>
            </a:r>
            <a:r>
              <a:rPr lang="en-US" dirty="0" smtClean="0"/>
              <a:t>may be </a:t>
            </a:r>
            <a:r>
              <a:rPr lang="en-US" dirty="0" err="1"/>
              <a:t>interpretivist</a:t>
            </a:r>
            <a:r>
              <a:rPr lang="en-US" dirty="0"/>
              <a:t>, positivist, </a:t>
            </a:r>
            <a:r>
              <a:rPr lang="en-US" dirty="0" smtClean="0"/>
              <a:t>and/or critical.</a:t>
            </a:r>
          </a:p>
          <a:p>
            <a:r>
              <a:rPr lang="en-US" dirty="0" smtClean="0"/>
              <a:t>Include </a:t>
            </a:r>
            <a:r>
              <a:rPr lang="en-US" dirty="0"/>
              <a:t>case studies, </a:t>
            </a:r>
            <a:r>
              <a:rPr lang="en-US" dirty="0" smtClean="0"/>
              <a:t>field studies</a:t>
            </a:r>
            <a:r>
              <a:rPr lang="en-US" dirty="0"/>
              <a:t>, surveys, ethnography, phenomenology, hermeneutic methods, and action research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Naturalistic evaluation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naturalistic evaluation </a:t>
            </a:r>
            <a:r>
              <a:rPr lang="en-US" dirty="0" smtClean="0"/>
              <a:t>may be affected </a:t>
            </a:r>
            <a:r>
              <a:rPr lang="en-US" dirty="0"/>
              <a:t>by confounding variables or misinterpretation, </a:t>
            </a:r>
            <a:r>
              <a:rPr lang="en-US" dirty="0" smtClean="0"/>
              <a:t> and </a:t>
            </a:r>
          </a:p>
          <a:p>
            <a:r>
              <a:rPr lang="en-US" dirty="0" smtClean="0"/>
              <a:t>evaluation results </a:t>
            </a:r>
            <a:r>
              <a:rPr lang="en-US" dirty="0"/>
              <a:t>may not be precise or even truthful about an </a:t>
            </a:r>
            <a:r>
              <a:rPr lang="en-US" dirty="0" err="1"/>
              <a:t>artefact’s</a:t>
            </a:r>
            <a:r>
              <a:rPr lang="en-US" dirty="0"/>
              <a:t> utility or efficacy in real use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Naturalistic …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</TotalTime>
  <Words>541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Evaluation </vt:lpstr>
      <vt:lpstr>Evaluation </vt:lpstr>
      <vt:lpstr>Evaluation Criteria</vt:lpstr>
      <vt:lpstr>Criteria …</vt:lpstr>
      <vt:lpstr>Evaluation Framework </vt:lpstr>
      <vt:lpstr>Artificial evaluation</vt:lpstr>
      <vt:lpstr>Artificial …</vt:lpstr>
      <vt:lpstr>Naturalistic evaluation</vt:lpstr>
      <vt:lpstr>Naturalistic …</vt:lpstr>
      <vt:lpstr>Comparison</vt:lpstr>
      <vt:lpstr>Slide 11</vt:lpstr>
      <vt:lpstr>Selection of Evaluation </vt:lpstr>
      <vt:lpstr>Examples 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teas</cp:lastModifiedBy>
  <cp:revision>6</cp:revision>
  <dcterms:created xsi:type="dcterms:W3CDTF">2013-03-21T20:10:08Z</dcterms:created>
  <dcterms:modified xsi:type="dcterms:W3CDTF">2015-10-12T13:09:08Z</dcterms:modified>
</cp:coreProperties>
</file>