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84" r:id="rId2"/>
    <p:sldId id="305" r:id="rId3"/>
    <p:sldId id="285" r:id="rId4"/>
    <p:sldId id="286" r:id="rId5"/>
    <p:sldId id="287" r:id="rId6"/>
    <p:sldId id="288" r:id="rId7"/>
    <p:sldId id="289" r:id="rId8"/>
    <p:sldId id="290" r:id="rId9"/>
    <p:sldId id="291" r:id="rId10"/>
    <p:sldId id="292" r:id="rId11"/>
    <p:sldId id="293" r:id="rId12"/>
    <p:sldId id="294" r:id="rId13"/>
    <p:sldId id="295" r:id="rId14"/>
    <p:sldId id="303" r:id="rId15"/>
    <p:sldId id="302" r:id="rId16"/>
    <p:sldId id="300" r:id="rId17"/>
    <p:sldId id="301" r:id="rId18"/>
    <p:sldId id="306" r:id="rId19"/>
    <p:sldId id="307" r:id="rId20"/>
    <p:sldId id="308" r:id="rId21"/>
    <p:sldId id="309" r:id="rId22"/>
    <p:sldId id="304"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97" autoAdjust="0"/>
    <p:restoredTop sz="94660"/>
  </p:normalViewPr>
  <p:slideViewPr>
    <p:cSldViewPr>
      <p:cViewPr>
        <p:scale>
          <a:sx n="77" d="100"/>
          <a:sy n="77" d="100"/>
        </p:scale>
        <p:origin x="-1032"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6456304-A73D-41CD-84DE-2020045F2D27}" type="datetimeFigureOut">
              <a:rPr lang="en-US" smtClean="0"/>
              <a:pPr/>
              <a:t>4/16/2017</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1D8DEEB2-CEEE-47C6-B11A-9A55B75B4B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6456304-A73D-41CD-84DE-2020045F2D2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D8DEEB2-CEEE-47C6-B11A-9A55B75B4B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6456304-A73D-41CD-84DE-2020045F2D27}" type="datetimeFigureOut">
              <a:rPr lang="en-US" smtClean="0"/>
              <a:pPr/>
              <a:t>4/16/2017</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1D8DEEB2-CEEE-47C6-B11A-9A55B75B4B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6456304-A73D-41CD-84DE-2020045F2D27}" type="datetimeFigureOut">
              <a:rPr lang="en-US" smtClean="0"/>
              <a:pPr/>
              <a:t>4/16/2017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D8DEEB2-CEEE-47C6-B11A-9A55B75B4B1A}"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6456304-A73D-41CD-84DE-2020045F2D27}" type="datetimeFigureOut">
              <a:rPr lang="en-US" smtClean="0"/>
              <a:pPr/>
              <a:t>4/16/2017</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1D8DEEB2-CEEE-47C6-B11A-9A55B75B4B1A}"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6456304-A73D-41CD-84DE-2020045F2D27}" type="datetimeFigureOut">
              <a:rPr lang="en-US" smtClean="0"/>
              <a:pPr/>
              <a:t>4/16/2017</a:t>
            </a:fld>
            <a:endParaRPr lang="en-US"/>
          </a:p>
        </p:txBody>
      </p:sp>
      <p:sp>
        <p:nvSpPr>
          <p:cNvPr id="10" name="Slide Number Placeholder 9"/>
          <p:cNvSpPr>
            <a:spLocks noGrp="1"/>
          </p:cNvSpPr>
          <p:nvPr>
            <p:ph type="sldNum" sz="quarter" idx="16"/>
          </p:nvPr>
        </p:nvSpPr>
        <p:spPr/>
        <p:txBody>
          <a:bodyPr rtlCol="0"/>
          <a:lstStyle/>
          <a:p>
            <a:fld id="{1D8DEEB2-CEEE-47C6-B11A-9A55B75B4B1A}"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6456304-A73D-41CD-84DE-2020045F2D27}" type="datetimeFigureOut">
              <a:rPr lang="en-US" smtClean="0"/>
              <a:pPr/>
              <a:t>4/16/2017</a:t>
            </a:fld>
            <a:endParaRPr lang="en-US"/>
          </a:p>
        </p:txBody>
      </p:sp>
      <p:sp>
        <p:nvSpPr>
          <p:cNvPr id="12" name="Slide Number Placeholder 11"/>
          <p:cNvSpPr>
            <a:spLocks noGrp="1"/>
          </p:cNvSpPr>
          <p:nvPr>
            <p:ph type="sldNum" sz="quarter" idx="16"/>
          </p:nvPr>
        </p:nvSpPr>
        <p:spPr/>
        <p:txBody>
          <a:bodyPr rtlCol="0"/>
          <a:lstStyle/>
          <a:p>
            <a:fld id="{1D8DEEB2-CEEE-47C6-B11A-9A55B75B4B1A}"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6456304-A73D-41CD-84DE-2020045F2D27}" type="datetimeFigureOut">
              <a:rPr lang="en-US" smtClean="0"/>
              <a:pPr/>
              <a:t>4/16/2017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D8DEEB2-CEEE-47C6-B11A-9A55B75B4B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456304-A73D-41CD-84DE-2020045F2D27}" type="datetimeFigureOut">
              <a:rPr lang="en-US" smtClean="0"/>
              <a:pPr/>
              <a:t>4/16/2017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1D8DEEB2-CEEE-47C6-B11A-9A55B75B4B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6456304-A73D-41CD-84DE-2020045F2D27}" type="datetimeFigureOut">
              <a:rPr lang="en-US" smtClean="0"/>
              <a:pPr/>
              <a:t>4/16/2017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D8DEEB2-CEEE-47C6-B11A-9A55B75B4B1A}"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6456304-A73D-41CD-84DE-2020045F2D27}" type="datetimeFigureOut">
              <a:rPr lang="en-US" smtClean="0"/>
              <a:pPr/>
              <a:t>4/16/2017</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1D8DEEB2-CEEE-47C6-B11A-9A55B75B4B1A}"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6456304-A73D-41CD-84DE-2020045F2D27}" type="datetimeFigureOut">
              <a:rPr lang="en-US" smtClean="0"/>
              <a:pPr/>
              <a:t>4/16/2017</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D8DEEB2-CEEE-47C6-B11A-9A55B75B4B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sociology.org/content/2005/tier2/SETheory.pdf"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368425" y="2743200"/>
            <a:ext cx="6480175" cy="1673225"/>
          </a:xfrm>
        </p:spPr>
        <p:txBody>
          <a:bodyPr/>
          <a:lstStyle/>
          <a:p>
            <a:pPr>
              <a:defRPr/>
            </a:pPr>
            <a:r>
              <a:rPr lang="en-US" dirty="0" smtClean="0"/>
              <a:t>Chapter 9 </a:t>
            </a:r>
            <a:endParaRPr lang="en-US" dirty="0"/>
          </a:p>
        </p:txBody>
      </p:sp>
      <p:sp>
        <p:nvSpPr>
          <p:cNvPr id="191491" name="Title 2"/>
          <p:cNvSpPr>
            <a:spLocks noGrp="1"/>
          </p:cNvSpPr>
          <p:nvPr>
            <p:ph type="title"/>
          </p:nvPr>
        </p:nvSpPr>
        <p:spPr>
          <a:xfrm>
            <a:off x="1295400" y="1600200"/>
            <a:ext cx="7848600" cy="990600"/>
          </a:xfrm>
        </p:spPr>
        <p:txBody>
          <a:bodyPr>
            <a:normAutofit/>
          </a:bodyPr>
          <a:lstStyle/>
          <a:p>
            <a:pPr eaLnBrk="1" hangingPunct="1"/>
            <a:r>
              <a:rPr lang="en-US" dirty="0" smtClean="0"/>
              <a:t>Research Ethics &amp; Reporting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Grp="1" noChangeArrowheads="1"/>
          </p:cNvSpPr>
          <p:nvPr>
            <p:ph type="title"/>
          </p:nvPr>
        </p:nvSpPr>
        <p:spPr/>
        <p:txBody>
          <a:bodyPr/>
          <a:lstStyle/>
          <a:p>
            <a:pPr>
              <a:defRPr/>
            </a:pPr>
            <a:r>
              <a:rPr lang="en-GB"/>
              <a:t>Ethics after Research</a:t>
            </a:r>
          </a:p>
        </p:txBody>
      </p:sp>
      <p:sp>
        <p:nvSpPr>
          <p:cNvPr id="7" name="Slide Number Placeholder 5"/>
          <p:cNvSpPr>
            <a:spLocks noGrp="1"/>
          </p:cNvSpPr>
          <p:nvPr>
            <p:ph type="sldNum" sz="quarter" idx="12"/>
          </p:nvPr>
        </p:nvSpPr>
        <p:spPr/>
        <p:txBody>
          <a:bodyPr>
            <a:normAutofit fontScale="85000" lnSpcReduction="20000"/>
          </a:bodyPr>
          <a:lstStyle/>
          <a:p>
            <a:pPr>
              <a:defRPr/>
            </a:pPr>
            <a:fld id="{885A7A24-21F8-428B-AC7C-A6CF56086154}" type="slidenum">
              <a:rPr lang="en-GB"/>
              <a:pPr>
                <a:defRPr/>
              </a:pPr>
              <a:t>10</a:t>
            </a:fld>
            <a:endParaRPr lang="en-GB"/>
          </a:p>
        </p:txBody>
      </p:sp>
      <p:sp>
        <p:nvSpPr>
          <p:cNvPr id="199684" name="Rectangle 3"/>
          <p:cNvSpPr>
            <a:spLocks noGrp="1" noChangeArrowheads="1"/>
          </p:cNvSpPr>
          <p:nvPr>
            <p:ph sz="quarter" idx="1"/>
          </p:nvPr>
        </p:nvSpPr>
        <p:spPr>
          <a:xfrm>
            <a:off x="301625" y="1527175"/>
            <a:ext cx="8504238" cy="4572000"/>
          </a:xfrm>
        </p:spPr>
        <p:txBody>
          <a:bodyPr/>
          <a:lstStyle/>
          <a:p>
            <a:r>
              <a:rPr lang="en-GB" dirty="0" smtClean="0"/>
              <a:t>Disposal of data – paper or digital?</a:t>
            </a:r>
          </a:p>
          <a:p>
            <a:r>
              <a:rPr lang="en-GB" dirty="0" smtClean="0"/>
              <a:t>Freedom of Information Act</a:t>
            </a:r>
          </a:p>
          <a:p>
            <a:r>
              <a:rPr lang="en-GB" dirty="0" smtClean="0"/>
              <a:t>Reuse of data – is this ethical?</a:t>
            </a:r>
          </a:p>
          <a:p>
            <a:pPr lvl="1"/>
            <a:r>
              <a:rPr lang="en-GB" dirty="0" smtClean="0"/>
              <a:t>Are there occasions where reuse of gathered data for another purpose is ok?</a:t>
            </a:r>
          </a:p>
          <a:p>
            <a:r>
              <a:rPr lang="en-GB" dirty="0" smtClean="0"/>
              <a:t>Requesting permission from respondents</a:t>
            </a:r>
          </a:p>
          <a:p>
            <a:pPr lvl="1"/>
            <a:r>
              <a:rPr lang="en-GB" dirty="0" smtClean="0"/>
              <a:t>Difficulty of contacting original respondents</a:t>
            </a:r>
          </a:p>
          <a:p>
            <a:endParaRPr lang="en-GB"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2"/>
          <p:cNvSpPr>
            <a:spLocks noGrp="1" noChangeArrowheads="1"/>
          </p:cNvSpPr>
          <p:nvPr>
            <p:ph type="title"/>
          </p:nvPr>
        </p:nvSpPr>
        <p:spPr/>
        <p:txBody>
          <a:bodyPr/>
          <a:lstStyle/>
          <a:p>
            <a:pPr>
              <a:defRPr/>
            </a:pPr>
            <a:r>
              <a:rPr lang="en-GB"/>
              <a:t>Engineering and Ethics</a:t>
            </a:r>
          </a:p>
        </p:txBody>
      </p:sp>
      <p:sp>
        <p:nvSpPr>
          <p:cNvPr id="7" name="Slide Number Placeholder 5"/>
          <p:cNvSpPr>
            <a:spLocks noGrp="1"/>
          </p:cNvSpPr>
          <p:nvPr>
            <p:ph type="sldNum" sz="quarter" idx="12"/>
          </p:nvPr>
        </p:nvSpPr>
        <p:spPr/>
        <p:txBody>
          <a:bodyPr>
            <a:normAutofit fontScale="85000" lnSpcReduction="20000"/>
          </a:bodyPr>
          <a:lstStyle/>
          <a:p>
            <a:pPr>
              <a:defRPr/>
            </a:pPr>
            <a:fld id="{74912791-D832-47BB-BB13-E48087360890}" type="slidenum">
              <a:rPr lang="en-GB"/>
              <a:pPr>
                <a:defRPr/>
              </a:pPr>
              <a:t>11</a:t>
            </a:fld>
            <a:endParaRPr lang="en-GB"/>
          </a:p>
        </p:txBody>
      </p:sp>
      <p:sp>
        <p:nvSpPr>
          <p:cNvPr id="200708" name="Rectangle 3"/>
          <p:cNvSpPr>
            <a:spLocks noGrp="1" noChangeArrowheads="1"/>
          </p:cNvSpPr>
          <p:nvPr>
            <p:ph sz="quarter" idx="1"/>
          </p:nvPr>
        </p:nvSpPr>
        <p:spPr>
          <a:xfrm>
            <a:off x="301625" y="1527175"/>
            <a:ext cx="8504238" cy="4721225"/>
          </a:xfrm>
        </p:spPr>
        <p:txBody>
          <a:bodyPr/>
          <a:lstStyle/>
          <a:p>
            <a:r>
              <a:rPr lang="en-GB" sz="3200" smtClean="0"/>
              <a:t>Confidentiality of data</a:t>
            </a:r>
          </a:p>
          <a:p>
            <a:r>
              <a:rPr lang="en-GB" sz="3200" smtClean="0"/>
              <a:t>Ownership of research results</a:t>
            </a:r>
          </a:p>
          <a:p>
            <a:r>
              <a:rPr lang="en-GB" sz="3200" smtClean="0"/>
              <a:t>Consider research results</a:t>
            </a:r>
          </a:p>
          <a:p>
            <a:pPr lvl="1"/>
            <a:r>
              <a:rPr lang="en-GB" sz="3200" smtClean="0"/>
              <a:t>Is a cure for a disease as the direct result of research ‘good’?</a:t>
            </a:r>
          </a:p>
          <a:p>
            <a:pPr lvl="1"/>
            <a:r>
              <a:rPr lang="en-GB" sz="3200" smtClean="0"/>
              <a:t>Is the creation of a powerful bomb as the direct result of research ‘good’?</a:t>
            </a:r>
          </a:p>
          <a:p>
            <a:pPr lvl="2"/>
            <a:r>
              <a:rPr lang="en-GB" sz="3200" smtClean="0"/>
              <a:t>e.g. the atom bomb</a:t>
            </a:r>
          </a:p>
          <a:p>
            <a:endParaRPr lang="en-GB" smtClean="0"/>
          </a:p>
        </p:txBody>
      </p:sp>
      <p:sp>
        <p:nvSpPr>
          <p:cNvPr id="200709" name="Rectangle 4"/>
          <p:cNvSpPr>
            <a:spLocks noChangeArrowheads="1"/>
          </p:cNvSpPr>
          <p:nvPr/>
        </p:nvSpPr>
        <p:spPr bwMode="auto">
          <a:xfrm>
            <a:off x="6324600" y="5410200"/>
            <a:ext cx="2520950" cy="838200"/>
          </a:xfrm>
          <a:prstGeom prst="rect">
            <a:avLst/>
          </a:prstGeom>
          <a:solidFill>
            <a:schemeClr val="accent1"/>
          </a:solidFill>
          <a:ln w="9525">
            <a:solidFill>
              <a:schemeClr val="tx1"/>
            </a:solidFill>
            <a:miter lim="800000"/>
            <a:headEnd/>
            <a:tailEnd/>
          </a:ln>
        </p:spPr>
        <p:txBody>
          <a:bodyPr wrap="none" anchor="ctr"/>
          <a:lstStyle/>
          <a:p>
            <a:pPr algn="ctr"/>
            <a:r>
              <a:rPr lang="en-GB" sz="2800" b="1" i="1">
                <a:solidFill>
                  <a:schemeClr val="bg1"/>
                </a:solidFill>
              </a:rPr>
              <a:t>DISCUSS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Grp="1" noChangeArrowheads="1"/>
          </p:cNvSpPr>
          <p:nvPr>
            <p:ph type="title"/>
          </p:nvPr>
        </p:nvSpPr>
        <p:spPr/>
        <p:txBody>
          <a:bodyPr/>
          <a:lstStyle/>
          <a:p>
            <a:pPr>
              <a:defRPr/>
            </a:pPr>
            <a:r>
              <a:rPr lang="en-GB"/>
              <a:t>Research Ethics Committees</a:t>
            </a:r>
          </a:p>
        </p:txBody>
      </p:sp>
      <p:sp>
        <p:nvSpPr>
          <p:cNvPr id="6" name="Slide Number Placeholder 5"/>
          <p:cNvSpPr>
            <a:spLocks noGrp="1"/>
          </p:cNvSpPr>
          <p:nvPr>
            <p:ph type="sldNum" sz="quarter" idx="12"/>
          </p:nvPr>
        </p:nvSpPr>
        <p:spPr/>
        <p:txBody>
          <a:bodyPr>
            <a:normAutofit fontScale="85000" lnSpcReduction="20000"/>
          </a:bodyPr>
          <a:lstStyle/>
          <a:p>
            <a:pPr>
              <a:defRPr/>
            </a:pPr>
            <a:fld id="{9D86815E-A92D-4648-BE9C-8EF3A314578E}" type="slidenum">
              <a:rPr lang="en-GB"/>
              <a:pPr>
                <a:defRPr/>
              </a:pPr>
              <a:t>12</a:t>
            </a:fld>
            <a:endParaRPr lang="en-GB" dirty="0"/>
          </a:p>
        </p:txBody>
      </p:sp>
      <p:sp>
        <p:nvSpPr>
          <p:cNvPr id="201732" name="Rectangle 3"/>
          <p:cNvSpPr>
            <a:spLocks noGrp="1" noChangeArrowheads="1"/>
          </p:cNvSpPr>
          <p:nvPr>
            <p:ph sz="quarter" idx="1"/>
          </p:nvPr>
        </p:nvSpPr>
        <p:spPr>
          <a:xfrm>
            <a:off x="457200" y="1676400"/>
            <a:ext cx="8126413" cy="4343400"/>
          </a:xfrm>
        </p:spPr>
        <p:txBody>
          <a:bodyPr/>
          <a:lstStyle/>
          <a:p>
            <a:r>
              <a:rPr lang="en-GB" sz="3200" smtClean="0"/>
              <a:t>Monitor ethical issues in research programmes Before during and after research</a:t>
            </a:r>
          </a:p>
          <a:p>
            <a:r>
              <a:rPr lang="en-GB" sz="3200" smtClean="0"/>
              <a:t>Makes decisions and enforces these</a:t>
            </a:r>
          </a:p>
          <a:p>
            <a:r>
              <a:rPr lang="en-GB" sz="3200" smtClean="0"/>
              <a:t>Gives researchers organisational support</a:t>
            </a:r>
          </a:p>
          <a:p>
            <a:pPr lvl="1"/>
            <a:r>
              <a:rPr lang="en-GB" sz="3200" smtClean="0"/>
              <a:t>Reassurance to researchers about moral issues related to a particular research project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2"/>
          <p:cNvSpPr>
            <a:spLocks noGrp="1" noChangeArrowheads="1"/>
          </p:cNvSpPr>
          <p:nvPr>
            <p:ph type="title"/>
          </p:nvPr>
        </p:nvSpPr>
        <p:spPr/>
        <p:txBody>
          <a:bodyPr/>
          <a:lstStyle/>
          <a:p>
            <a:pPr>
              <a:defRPr/>
            </a:pPr>
            <a:r>
              <a:rPr lang="en-GB"/>
              <a:t>Plagiarism</a:t>
            </a:r>
          </a:p>
        </p:txBody>
      </p:sp>
      <p:sp>
        <p:nvSpPr>
          <p:cNvPr id="7" name="Slide Number Placeholder 5"/>
          <p:cNvSpPr>
            <a:spLocks noGrp="1"/>
          </p:cNvSpPr>
          <p:nvPr>
            <p:ph type="sldNum" sz="quarter" idx="12"/>
          </p:nvPr>
        </p:nvSpPr>
        <p:spPr/>
        <p:txBody>
          <a:bodyPr>
            <a:normAutofit fontScale="85000" lnSpcReduction="20000"/>
          </a:bodyPr>
          <a:lstStyle/>
          <a:p>
            <a:pPr>
              <a:defRPr/>
            </a:pPr>
            <a:fld id="{751F7502-FEAC-4081-A80A-6EDFCAAC3CCA}" type="slidenum">
              <a:rPr lang="en-GB"/>
              <a:pPr>
                <a:defRPr/>
              </a:pPr>
              <a:t>13</a:t>
            </a:fld>
            <a:endParaRPr lang="en-GB"/>
          </a:p>
        </p:txBody>
      </p:sp>
      <p:sp>
        <p:nvSpPr>
          <p:cNvPr id="202756" name="Rectangle 3"/>
          <p:cNvSpPr>
            <a:spLocks noGrp="1" noChangeArrowheads="1"/>
          </p:cNvSpPr>
          <p:nvPr>
            <p:ph sz="quarter" idx="1"/>
          </p:nvPr>
        </p:nvSpPr>
        <p:spPr>
          <a:xfrm>
            <a:off x="301625" y="1527175"/>
            <a:ext cx="8504238" cy="4572000"/>
          </a:xfrm>
        </p:spPr>
        <p:txBody>
          <a:bodyPr/>
          <a:lstStyle/>
          <a:p>
            <a:r>
              <a:rPr lang="en-GB" sz="3200" smtClean="0"/>
              <a:t>What is plagiarism?</a:t>
            </a:r>
          </a:p>
          <a:p>
            <a:r>
              <a:rPr lang="en-GB" sz="3200" smtClean="0"/>
              <a:t>How do we avoid plagiarism?</a:t>
            </a:r>
          </a:p>
          <a:p>
            <a:r>
              <a:rPr lang="en-GB" sz="3200" smtClean="0"/>
              <a:t>What are the dangers that plagiarism causes?</a:t>
            </a:r>
          </a:p>
          <a:p>
            <a:r>
              <a:rPr lang="en-GB" sz="3200" smtClean="0"/>
              <a:t>State some examples of plagiarism.</a:t>
            </a:r>
          </a:p>
          <a:p>
            <a:endParaRPr lang="en-GB" smtClean="0"/>
          </a:p>
        </p:txBody>
      </p:sp>
      <p:sp>
        <p:nvSpPr>
          <p:cNvPr id="202757" name="Rectangle 4"/>
          <p:cNvSpPr>
            <a:spLocks noChangeArrowheads="1"/>
          </p:cNvSpPr>
          <p:nvPr/>
        </p:nvSpPr>
        <p:spPr bwMode="auto">
          <a:xfrm>
            <a:off x="6324600" y="5410200"/>
            <a:ext cx="2520950" cy="838200"/>
          </a:xfrm>
          <a:prstGeom prst="rect">
            <a:avLst/>
          </a:prstGeom>
          <a:solidFill>
            <a:schemeClr val="accent1"/>
          </a:solidFill>
          <a:ln w="9525">
            <a:solidFill>
              <a:schemeClr val="tx1"/>
            </a:solidFill>
            <a:miter lim="800000"/>
            <a:headEnd/>
            <a:tailEnd/>
          </a:ln>
        </p:spPr>
        <p:txBody>
          <a:bodyPr wrap="none" anchor="ctr"/>
          <a:lstStyle/>
          <a:p>
            <a:pPr algn="ctr"/>
            <a:r>
              <a:rPr lang="en-GB" sz="2800" b="1" i="1">
                <a:solidFill>
                  <a:schemeClr val="bg1"/>
                </a:solidFill>
              </a:rPr>
              <a:t>DISCUSS</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Responsibilities of Actors </a:t>
            </a:r>
            <a:endParaRPr lang="en-US" dirty="0"/>
          </a:p>
        </p:txBody>
      </p:sp>
      <p:sp>
        <p:nvSpPr>
          <p:cNvPr id="4" name="Oval 3"/>
          <p:cNvSpPr/>
          <p:nvPr/>
        </p:nvSpPr>
        <p:spPr>
          <a:xfrm>
            <a:off x="228600" y="1981200"/>
            <a:ext cx="3124200" cy="1371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Researchers </a:t>
            </a:r>
            <a:endParaRPr lang="en-US" sz="3200" dirty="0"/>
          </a:p>
        </p:txBody>
      </p:sp>
      <p:sp>
        <p:nvSpPr>
          <p:cNvPr id="5" name="Oval 4"/>
          <p:cNvSpPr/>
          <p:nvPr/>
        </p:nvSpPr>
        <p:spPr>
          <a:xfrm>
            <a:off x="5867400" y="2362200"/>
            <a:ext cx="2743200" cy="1143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Sponsors</a:t>
            </a:r>
            <a:endParaRPr lang="en-US" sz="3200" dirty="0"/>
          </a:p>
        </p:txBody>
      </p:sp>
      <p:sp>
        <p:nvSpPr>
          <p:cNvPr id="6" name="Oval 5"/>
          <p:cNvSpPr/>
          <p:nvPr/>
        </p:nvSpPr>
        <p:spPr>
          <a:xfrm>
            <a:off x="2895600" y="4572000"/>
            <a:ext cx="3124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Respondents </a:t>
            </a:r>
            <a:endParaRPr lang="en-US" sz="3200" dirty="0"/>
          </a:p>
        </p:txBody>
      </p:sp>
      <p:sp>
        <p:nvSpPr>
          <p:cNvPr id="7" name="Oval 6"/>
          <p:cNvSpPr/>
          <p:nvPr/>
        </p:nvSpPr>
        <p:spPr>
          <a:xfrm>
            <a:off x="3581400" y="3276600"/>
            <a:ext cx="1676400" cy="762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solidFill>
                  <a:schemeClr val="tx1"/>
                </a:solidFill>
              </a:rPr>
              <a:t>Ethics</a:t>
            </a:r>
            <a:endParaRPr lang="en-US" sz="3200" dirty="0">
              <a:solidFill>
                <a:schemeClr val="tx1"/>
              </a:solidFill>
            </a:endParaRPr>
          </a:p>
        </p:txBody>
      </p:sp>
      <p:cxnSp>
        <p:nvCxnSpPr>
          <p:cNvPr id="12" name="Straight Arrow Connector 11"/>
          <p:cNvCxnSpPr>
            <a:endCxn id="7" idx="1"/>
          </p:cNvCxnSpPr>
          <p:nvPr/>
        </p:nvCxnSpPr>
        <p:spPr>
          <a:xfrm>
            <a:off x="3200400" y="2895600"/>
            <a:ext cx="626503" cy="492592"/>
          </a:xfrm>
          <a:prstGeom prst="straightConnector1">
            <a:avLst/>
          </a:prstGeom>
          <a:ln w="539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5181600" y="3141896"/>
            <a:ext cx="762000" cy="401404"/>
          </a:xfrm>
          <a:prstGeom prst="straightConnector1">
            <a:avLst/>
          </a:prstGeom>
          <a:ln w="539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0"/>
          </p:cNvCxnSpPr>
          <p:nvPr/>
        </p:nvCxnSpPr>
        <p:spPr>
          <a:xfrm flipV="1">
            <a:off x="4457700" y="4038600"/>
            <a:ext cx="0" cy="533400"/>
          </a:xfrm>
          <a:prstGeom prst="straightConnector1">
            <a:avLst/>
          </a:prstGeom>
          <a:ln w="539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29 August 2005</a:t>
            </a:r>
          </a:p>
        </p:txBody>
      </p:sp>
      <p:sp>
        <p:nvSpPr>
          <p:cNvPr id="5" name="Footer Placeholder 4"/>
          <p:cNvSpPr>
            <a:spLocks noGrp="1"/>
          </p:cNvSpPr>
          <p:nvPr>
            <p:ph type="ftr" sz="quarter" idx="11"/>
          </p:nvPr>
        </p:nvSpPr>
        <p:spPr/>
        <p:txBody>
          <a:bodyPr/>
          <a:lstStyle/>
          <a:p>
            <a:r>
              <a:rPr lang="en-US"/>
              <a:t>MBA III (Research Methodology)               Course Instructor: Dr. Aurangzeb Z. Khan</a:t>
            </a:r>
          </a:p>
        </p:txBody>
      </p:sp>
      <p:sp>
        <p:nvSpPr>
          <p:cNvPr id="6" name="Slide Number Placeholder 5"/>
          <p:cNvSpPr>
            <a:spLocks noGrp="1"/>
          </p:cNvSpPr>
          <p:nvPr>
            <p:ph type="sldNum" sz="quarter" idx="12"/>
          </p:nvPr>
        </p:nvSpPr>
        <p:spPr/>
        <p:txBody>
          <a:bodyPr>
            <a:normAutofit fontScale="85000" lnSpcReduction="20000"/>
          </a:bodyPr>
          <a:lstStyle/>
          <a:p>
            <a:fld id="{6EF10B83-F251-4B8C-889B-ED4B2520CE99}" type="slidenum">
              <a:rPr lang="en-US"/>
              <a:pPr/>
              <a:t>15</a:t>
            </a:fld>
            <a:endParaRPr lang="en-US"/>
          </a:p>
        </p:txBody>
      </p:sp>
      <p:sp>
        <p:nvSpPr>
          <p:cNvPr id="74754" name="Rectangle 2"/>
          <p:cNvSpPr>
            <a:spLocks noGrp="1" noChangeArrowheads="1"/>
          </p:cNvSpPr>
          <p:nvPr>
            <p:ph type="title"/>
          </p:nvPr>
        </p:nvSpPr>
        <p:spPr>
          <a:xfrm>
            <a:off x="457200" y="304800"/>
            <a:ext cx="8229600" cy="1143000"/>
          </a:xfrm>
        </p:spPr>
        <p:txBody>
          <a:bodyPr/>
          <a:lstStyle/>
          <a:p>
            <a:r>
              <a:rPr lang="en-US" sz="3200" b="1" dirty="0" smtClean="0"/>
              <a:t>Ethical Considerations: Respondents</a:t>
            </a:r>
            <a:endParaRPr lang="en-US" sz="3200" b="1" dirty="0"/>
          </a:p>
        </p:txBody>
      </p:sp>
      <p:sp>
        <p:nvSpPr>
          <p:cNvPr id="74755" name="Rectangle 3"/>
          <p:cNvSpPr>
            <a:spLocks noGrp="1" noChangeArrowheads="1"/>
          </p:cNvSpPr>
          <p:nvPr>
            <p:ph type="body" idx="1"/>
          </p:nvPr>
        </p:nvSpPr>
        <p:spPr>
          <a:xfrm>
            <a:off x="457200" y="1951038"/>
            <a:ext cx="8229600" cy="4525962"/>
          </a:xfrm>
        </p:spPr>
        <p:txBody>
          <a:bodyPr/>
          <a:lstStyle/>
          <a:p>
            <a:pPr>
              <a:lnSpc>
                <a:spcPct val="90000"/>
              </a:lnSpc>
              <a:buFont typeface="Wingdings" pitchFamily="2" charset="2"/>
              <a:buChar char="Ø"/>
            </a:pPr>
            <a:r>
              <a:rPr lang="en-US" sz="2400" dirty="0"/>
              <a:t>Truthfulness in giving information to the researcher if a research subject or respondent gives his or her consent to participate in a research study</a:t>
            </a:r>
          </a:p>
          <a:p>
            <a:pPr>
              <a:lnSpc>
                <a:spcPct val="90000"/>
              </a:lnSpc>
              <a:buFont typeface="Wingdings" pitchFamily="2" charset="2"/>
              <a:buChar char="Ø"/>
            </a:pPr>
            <a:r>
              <a:rPr lang="en-US" sz="2400" dirty="0" smtClean="0"/>
              <a:t>Sustained </a:t>
            </a:r>
            <a:r>
              <a:rPr lang="en-US" sz="2400" dirty="0"/>
              <a:t>cooperativeness with the researcher throughout the course of the research study</a:t>
            </a:r>
          </a:p>
          <a:p>
            <a:pPr>
              <a:lnSpc>
                <a:spcPct val="90000"/>
              </a:lnSpc>
              <a:buFont typeface="Wingdings" pitchFamily="2" charset="2"/>
              <a:buChar char="Ø"/>
            </a:pPr>
            <a:r>
              <a:rPr lang="en-US" sz="2400" dirty="0" smtClean="0"/>
              <a:t>Adhere </a:t>
            </a:r>
            <a:r>
              <a:rPr lang="en-US" sz="2400" dirty="0"/>
              <a:t>to responsibility if informed consent is given to the researcher</a:t>
            </a:r>
          </a:p>
          <a:p>
            <a:pPr>
              <a:lnSpc>
                <a:spcPct val="90000"/>
              </a:lnSpc>
              <a:buFont typeface="Wingdings" pitchFamily="2" charset="2"/>
              <a:buChar char="Ø"/>
            </a:pPr>
            <a:r>
              <a:rPr lang="en-US" sz="2400" dirty="0" smtClean="0"/>
              <a:t>State </a:t>
            </a:r>
            <a:r>
              <a:rPr lang="en-US" sz="2400" dirty="0"/>
              <a:t>any constraints or limitations in advance</a:t>
            </a:r>
          </a:p>
          <a:p>
            <a:pPr>
              <a:lnSpc>
                <a:spcPct val="90000"/>
              </a:lnSpc>
              <a:buFont typeface="Wingdings" pitchFamily="2" charset="2"/>
              <a:buChar char="Ø"/>
            </a:pPr>
            <a:endParaRPr lang="en-US" sz="2400" dirty="0"/>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29 August 2005</a:t>
            </a:r>
          </a:p>
        </p:txBody>
      </p:sp>
      <p:sp>
        <p:nvSpPr>
          <p:cNvPr id="5" name="Footer Placeholder 4"/>
          <p:cNvSpPr>
            <a:spLocks noGrp="1"/>
          </p:cNvSpPr>
          <p:nvPr>
            <p:ph type="ftr" sz="quarter" idx="11"/>
          </p:nvPr>
        </p:nvSpPr>
        <p:spPr/>
        <p:txBody>
          <a:bodyPr/>
          <a:lstStyle/>
          <a:p>
            <a:r>
              <a:rPr lang="en-US"/>
              <a:t>MBA III (Research Methodology)               Course Instructor: Dr. Aurangzeb Z. Khan</a:t>
            </a:r>
          </a:p>
        </p:txBody>
      </p:sp>
      <p:sp>
        <p:nvSpPr>
          <p:cNvPr id="6" name="Slide Number Placeholder 5"/>
          <p:cNvSpPr>
            <a:spLocks noGrp="1"/>
          </p:cNvSpPr>
          <p:nvPr>
            <p:ph type="sldNum" sz="quarter" idx="12"/>
          </p:nvPr>
        </p:nvSpPr>
        <p:spPr/>
        <p:txBody>
          <a:bodyPr>
            <a:normAutofit fontScale="85000" lnSpcReduction="20000"/>
          </a:bodyPr>
          <a:lstStyle/>
          <a:p>
            <a:fld id="{DA73A4EE-279B-4E4E-A003-F7AE6F5F8C8C}" type="slidenum">
              <a:rPr lang="en-US"/>
              <a:pPr/>
              <a:t>16</a:t>
            </a:fld>
            <a:endParaRPr lang="en-US"/>
          </a:p>
        </p:txBody>
      </p:sp>
      <p:sp>
        <p:nvSpPr>
          <p:cNvPr id="75778" name="Rectangle 2"/>
          <p:cNvSpPr>
            <a:spLocks noGrp="1" noChangeArrowheads="1"/>
          </p:cNvSpPr>
          <p:nvPr>
            <p:ph type="title"/>
          </p:nvPr>
        </p:nvSpPr>
        <p:spPr>
          <a:xfrm>
            <a:off x="0" y="533400"/>
            <a:ext cx="9144000" cy="1143000"/>
          </a:xfrm>
        </p:spPr>
        <p:txBody>
          <a:bodyPr/>
          <a:lstStyle/>
          <a:p>
            <a:r>
              <a:rPr lang="en-US" sz="3200" b="1" dirty="0"/>
              <a:t>Ethical </a:t>
            </a:r>
            <a:r>
              <a:rPr lang="en-US" sz="3200" b="1" dirty="0" smtClean="0"/>
              <a:t>Considerations: Researchers</a:t>
            </a:r>
            <a:endParaRPr lang="en-US" sz="3200" b="1" dirty="0"/>
          </a:p>
        </p:txBody>
      </p:sp>
      <p:sp>
        <p:nvSpPr>
          <p:cNvPr id="75779" name="Rectangle 3"/>
          <p:cNvSpPr>
            <a:spLocks noGrp="1" noChangeArrowheads="1"/>
          </p:cNvSpPr>
          <p:nvPr>
            <p:ph type="body" idx="1"/>
          </p:nvPr>
        </p:nvSpPr>
        <p:spPr>
          <a:xfrm>
            <a:off x="457200" y="1646238"/>
            <a:ext cx="8229600" cy="4525962"/>
          </a:xfrm>
        </p:spPr>
        <p:txBody>
          <a:bodyPr>
            <a:normAutofit lnSpcReduction="10000"/>
          </a:bodyPr>
          <a:lstStyle/>
          <a:p>
            <a:pPr>
              <a:buFont typeface="Wingdings" pitchFamily="2" charset="2"/>
              <a:buChar char="Ø"/>
            </a:pPr>
            <a:r>
              <a:rPr lang="en-US" sz="2400"/>
              <a:t>No deception, be forthright and do not conceal the true purpose of the research</a:t>
            </a:r>
          </a:p>
          <a:p>
            <a:pPr>
              <a:buFont typeface="Wingdings" pitchFamily="2" charset="2"/>
              <a:buChar char="Ø"/>
            </a:pPr>
            <a:r>
              <a:rPr lang="en-US" sz="2400"/>
              <a:t>Maintain objectivity, courtesy and high professional standards through scientific process </a:t>
            </a:r>
          </a:p>
          <a:p>
            <a:pPr>
              <a:buFont typeface="Wingdings" pitchFamily="2" charset="2"/>
              <a:buChar char="Ø"/>
            </a:pPr>
            <a:r>
              <a:rPr lang="en-US" sz="2400"/>
              <a:t>No falsification, alteration or misrepresentation of data for political or other purposes</a:t>
            </a:r>
          </a:p>
          <a:p>
            <a:pPr>
              <a:buFont typeface="Wingdings" pitchFamily="2" charset="2"/>
              <a:buChar char="Ø"/>
            </a:pPr>
            <a:r>
              <a:rPr lang="en-US" sz="2400"/>
              <a:t>Protect the confidentiality of the research subjects and research sponsors</a:t>
            </a:r>
          </a:p>
          <a:p>
            <a:pPr>
              <a:buFont typeface="Wingdings" pitchFamily="2" charset="2"/>
              <a:buChar char="Ø"/>
            </a:pPr>
            <a:r>
              <a:rPr lang="en-US" sz="2400"/>
              <a:t>No faulty conclusions</a:t>
            </a:r>
          </a:p>
          <a:p>
            <a:pPr>
              <a:buFont typeface="Wingdings" pitchFamily="2" charset="2"/>
              <a:buChar char="Ø"/>
            </a:pPr>
            <a:r>
              <a:rPr lang="en-US" sz="2400"/>
              <a:t>No inclusion or use of information or ideas contained in competing research proposals</a:t>
            </a:r>
          </a:p>
          <a:p>
            <a:endParaRPr lang="en-US" sz="2400"/>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29 August 2005</a:t>
            </a:r>
          </a:p>
        </p:txBody>
      </p:sp>
      <p:sp>
        <p:nvSpPr>
          <p:cNvPr id="5" name="Footer Placeholder 4"/>
          <p:cNvSpPr>
            <a:spLocks noGrp="1"/>
          </p:cNvSpPr>
          <p:nvPr>
            <p:ph type="ftr" sz="quarter" idx="11"/>
          </p:nvPr>
        </p:nvSpPr>
        <p:spPr/>
        <p:txBody>
          <a:bodyPr/>
          <a:lstStyle/>
          <a:p>
            <a:r>
              <a:rPr lang="en-US"/>
              <a:t>MBA III (Research Methodology)               Course Instructor: Dr. Aurangzeb Z. Khan</a:t>
            </a:r>
          </a:p>
        </p:txBody>
      </p:sp>
      <p:sp>
        <p:nvSpPr>
          <p:cNvPr id="6" name="Slide Number Placeholder 5"/>
          <p:cNvSpPr>
            <a:spLocks noGrp="1"/>
          </p:cNvSpPr>
          <p:nvPr>
            <p:ph type="sldNum" sz="quarter" idx="12"/>
          </p:nvPr>
        </p:nvSpPr>
        <p:spPr/>
        <p:txBody>
          <a:bodyPr>
            <a:normAutofit fontScale="85000" lnSpcReduction="20000"/>
          </a:bodyPr>
          <a:lstStyle/>
          <a:p>
            <a:fld id="{14254372-B8DD-4DBF-927B-1F73687B7B08}" type="slidenum">
              <a:rPr lang="en-US"/>
              <a:pPr/>
              <a:t>17</a:t>
            </a:fld>
            <a:endParaRPr lang="en-US"/>
          </a:p>
        </p:txBody>
      </p:sp>
      <p:sp>
        <p:nvSpPr>
          <p:cNvPr id="76802" name="Rectangle 2"/>
          <p:cNvSpPr>
            <a:spLocks noGrp="1" noChangeArrowheads="1"/>
          </p:cNvSpPr>
          <p:nvPr>
            <p:ph type="title"/>
          </p:nvPr>
        </p:nvSpPr>
        <p:spPr>
          <a:xfrm>
            <a:off x="457200" y="655638"/>
            <a:ext cx="8229600" cy="563562"/>
          </a:xfrm>
        </p:spPr>
        <p:txBody>
          <a:bodyPr>
            <a:normAutofit fontScale="90000"/>
          </a:bodyPr>
          <a:lstStyle/>
          <a:p>
            <a:r>
              <a:rPr lang="en-US" sz="3200" b="1" dirty="0"/>
              <a:t>Ethical </a:t>
            </a:r>
            <a:r>
              <a:rPr lang="en-US" sz="3200" b="1" dirty="0" smtClean="0"/>
              <a:t>Considerations: Research </a:t>
            </a:r>
            <a:r>
              <a:rPr lang="en-US" sz="3200" b="1" dirty="0"/>
              <a:t>Sponsors</a:t>
            </a:r>
          </a:p>
        </p:txBody>
      </p:sp>
      <p:sp>
        <p:nvSpPr>
          <p:cNvPr id="76803" name="Rectangle 3"/>
          <p:cNvSpPr>
            <a:spLocks noGrp="1" noChangeArrowheads="1"/>
          </p:cNvSpPr>
          <p:nvPr>
            <p:ph type="body" idx="1"/>
          </p:nvPr>
        </p:nvSpPr>
        <p:spPr>
          <a:xfrm>
            <a:off x="457200" y="1951038"/>
            <a:ext cx="8229600" cy="4525962"/>
          </a:xfrm>
        </p:spPr>
        <p:txBody>
          <a:bodyPr/>
          <a:lstStyle/>
          <a:p>
            <a:pPr>
              <a:buFont typeface="Wingdings" pitchFamily="2" charset="2"/>
              <a:buChar char="Ø"/>
            </a:pPr>
            <a:r>
              <a:rPr lang="en-US" sz="2400"/>
              <a:t>No request for submission of competitive bids by researchers if selection of the researcher has already been made</a:t>
            </a:r>
          </a:p>
          <a:p>
            <a:pPr>
              <a:buFont typeface="Wingdings" pitchFamily="2" charset="2"/>
              <a:buChar char="Ø"/>
            </a:pPr>
            <a:r>
              <a:rPr lang="en-US" sz="2400"/>
              <a:t>Avoid manipulation and influencing of the researcher with a view to discrediting individuals or organizations</a:t>
            </a:r>
          </a:p>
          <a:p>
            <a:pPr>
              <a:buFont typeface="Wingdings" pitchFamily="2" charset="2"/>
              <a:buChar char="Ø"/>
            </a:pPr>
            <a:r>
              <a:rPr lang="en-US" sz="2400"/>
              <a:t>The conclusions drawn from research work should be consistent with the data and not influenced by other undesirable conditions or motives</a:t>
            </a:r>
          </a:p>
          <a:p>
            <a:pPr>
              <a:buFont typeface="Wingdings" pitchFamily="2" charset="2"/>
              <a:buChar char="Ø"/>
            </a:pPr>
            <a:r>
              <a:rPr lang="en-US" sz="2400"/>
              <a:t>Observe the confidentiality of the research subjects and researcher</a:t>
            </a:r>
          </a:p>
          <a:p>
            <a:pPr>
              <a:buFont typeface="Wingdings" pitchFamily="2" charset="2"/>
              <a:buChar char="Ø"/>
            </a:pPr>
            <a:r>
              <a:rPr lang="en-US" sz="2400"/>
              <a:t>Avoid Advocacy Research</a:t>
            </a:r>
          </a:p>
          <a:p>
            <a:endParaRPr lang="en-US" sz="2400"/>
          </a:p>
          <a:p>
            <a:endParaRPr lang="en-US" sz="240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Report Format</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Introduction </a:t>
            </a:r>
          </a:p>
          <a:p>
            <a:pPr lvl="1"/>
            <a:r>
              <a:rPr lang="en-US" dirty="0" smtClean="0"/>
              <a:t>Statement of the problem </a:t>
            </a:r>
          </a:p>
          <a:p>
            <a:pPr lvl="1"/>
            <a:r>
              <a:rPr lang="en-US" dirty="0" smtClean="0"/>
              <a:t>Objectives </a:t>
            </a:r>
          </a:p>
          <a:p>
            <a:pPr lvl="1"/>
            <a:r>
              <a:rPr lang="en-US" dirty="0" smtClean="0"/>
              <a:t>Significance</a:t>
            </a:r>
          </a:p>
          <a:p>
            <a:pPr lvl="1"/>
            <a:r>
              <a:rPr lang="en-US" dirty="0" smtClean="0"/>
              <a:t>scope of the study </a:t>
            </a:r>
          </a:p>
          <a:p>
            <a:pPr lvl="1"/>
            <a:r>
              <a:rPr lang="en-US" dirty="0" smtClean="0"/>
              <a:t>Organization of the paper</a:t>
            </a:r>
          </a:p>
          <a:p>
            <a:r>
              <a:rPr lang="en-US" dirty="0" smtClean="0"/>
              <a:t>Literature review </a:t>
            </a:r>
          </a:p>
          <a:p>
            <a:r>
              <a:rPr lang="en-US" dirty="0" smtClean="0"/>
              <a:t>Research method</a:t>
            </a:r>
          </a:p>
          <a:p>
            <a:r>
              <a:rPr lang="en-US" dirty="0" smtClean="0"/>
              <a:t>Results/Data analysis </a:t>
            </a:r>
          </a:p>
          <a:p>
            <a:r>
              <a:rPr lang="en-US" dirty="0" smtClean="0"/>
              <a:t>Discussion </a:t>
            </a:r>
          </a:p>
          <a:p>
            <a:r>
              <a:rPr lang="en-US" dirty="0" smtClean="0"/>
              <a:t>Conclusion </a:t>
            </a:r>
          </a:p>
          <a:p>
            <a:r>
              <a:rPr lang="en-US" dirty="0" smtClean="0"/>
              <a:t>References </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style </a:t>
            </a:r>
            <a:endParaRPr lang="en-US" dirty="0"/>
          </a:p>
        </p:txBody>
      </p:sp>
      <p:sp>
        <p:nvSpPr>
          <p:cNvPr id="3" name="Content Placeholder 2"/>
          <p:cNvSpPr>
            <a:spLocks noGrp="1"/>
          </p:cNvSpPr>
          <p:nvPr>
            <p:ph sz="quarter" idx="1"/>
          </p:nvPr>
        </p:nvSpPr>
        <p:spPr/>
        <p:txBody>
          <a:bodyPr/>
          <a:lstStyle/>
          <a:p>
            <a:r>
              <a:rPr lang="en-US" dirty="0" smtClean="0"/>
              <a:t>Different standards for different publishers </a:t>
            </a:r>
          </a:p>
          <a:p>
            <a:r>
              <a:rPr lang="en-US" dirty="0" smtClean="0"/>
              <a:t>Common ones are</a:t>
            </a:r>
          </a:p>
          <a:p>
            <a:pPr lvl="1"/>
            <a:r>
              <a:rPr lang="en-US" dirty="0" smtClean="0"/>
              <a:t>American psychological association (APA)</a:t>
            </a:r>
          </a:p>
          <a:p>
            <a:pPr lvl="1"/>
            <a:r>
              <a:rPr lang="en-US" dirty="0" smtClean="0"/>
              <a:t>Harvard</a:t>
            </a:r>
          </a:p>
          <a:p>
            <a:pPr lvl="1"/>
            <a:r>
              <a:rPr lang="en-US" dirty="0" smtClean="0"/>
              <a:t>And others </a:t>
            </a:r>
          </a:p>
          <a:p>
            <a:r>
              <a:rPr lang="en-US" dirty="0" smtClean="0"/>
              <a:t>Examples </a:t>
            </a:r>
          </a:p>
          <a:p>
            <a:pPr marL="320040" lvl="3" indent="-320040">
              <a:spcBef>
                <a:spcPts val="700"/>
              </a:spcBef>
              <a:buClr>
                <a:schemeClr val="accent2"/>
              </a:buClr>
              <a:buSzPct val="60000"/>
              <a:buFont typeface="Wingdings"/>
              <a:buChar char=""/>
            </a:pPr>
            <a:r>
              <a:rPr lang="en-US" dirty="0" smtClean="0"/>
              <a:t>book</a:t>
            </a:r>
          </a:p>
          <a:p>
            <a:pPr marL="320040" lvl="3" indent="-320040">
              <a:spcBef>
                <a:spcPts val="700"/>
              </a:spcBef>
              <a:buClr>
                <a:schemeClr val="accent2"/>
              </a:buClr>
              <a:buSzPct val="60000"/>
              <a:buFont typeface="Wingdings"/>
              <a:buChar char=""/>
            </a:pPr>
            <a:r>
              <a:rPr lang="en-US" dirty="0" err="1" smtClean="0"/>
              <a:t>Gerring</a:t>
            </a:r>
            <a:r>
              <a:rPr lang="en-US" dirty="0" smtClean="0"/>
              <a:t>,  J. (2007). </a:t>
            </a:r>
            <a:r>
              <a:rPr lang="en-US" b="1" dirty="0" smtClean="0"/>
              <a:t>Case Study Research </a:t>
            </a:r>
            <a:r>
              <a:rPr lang="en-US" i="1" dirty="0" smtClean="0"/>
              <a:t>Principles and Practices: </a:t>
            </a:r>
            <a:r>
              <a:rPr lang="en-US" dirty="0" smtClean="0"/>
              <a:t> New York: Cambridge University Press</a:t>
            </a:r>
            <a:endParaRPr lang="en-US" sz="1800" dirty="0" smtClean="0"/>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Objectives of chapter </a:t>
            </a:r>
            <a:endParaRPr lang="en-US" dirty="0"/>
          </a:p>
        </p:txBody>
      </p:sp>
      <p:sp>
        <p:nvSpPr>
          <p:cNvPr id="5" name="Content Placeholder 4"/>
          <p:cNvSpPr>
            <a:spLocks noGrp="1"/>
          </p:cNvSpPr>
          <p:nvPr>
            <p:ph sz="quarter" idx="1"/>
          </p:nvPr>
        </p:nvSpPr>
        <p:spPr/>
        <p:txBody>
          <a:bodyPr/>
          <a:lstStyle/>
          <a:p>
            <a:r>
              <a:rPr lang="en-US" dirty="0" smtClean="0"/>
              <a:t>Explain acceptable and unacceptable research practices</a:t>
            </a:r>
          </a:p>
          <a:p>
            <a:r>
              <a:rPr lang="en-US" dirty="0" smtClean="0"/>
              <a:t>Explain research reporting standards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Autofit/>
          </a:bodyPr>
          <a:lstStyle/>
          <a:p>
            <a:r>
              <a:rPr lang="en-US" sz="1800" dirty="0" smtClean="0"/>
              <a:t>Book chapter </a:t>
            </a:r>
          </a:p>
          <a:p>
            <a:pPr marL="777240" lvl="4" indent="-320040">
              <a:spcBef>
                <a:spcPts val="700"/>
              </a:spcBef>
              <a:buClr>
                <a:schemeClr val="accent2"/>
              </a:buClr>
              <a:buSzPct val="60000"/>
              <a:buFont typeface="Wingdings"/>
              <a:buChar char=""/>
            </a:pPr>
            <a:r>
              <a:rPr lang="en-US" sz="1800" dirty="0" smtClean="0"/>
              <a:t>Daft, R. L., &amp; </a:t>
            </a:r>
            <a:r>
              <a:rPr lang="en-US" sz="1800" dirty="0" err="1" smtClean="0"/>
              <a:t>Lengel</a:t>
            </a:r>
            <a:r>
              <a:rPr lang="en-US" sz="1800" dirty="0" smtClean="0"/>
              <a:t>, R. H. (1984). Information richness: A new approach to managerial Behavior and organization design. In B. M. </a:t>
            </a:r>
            <a:r>
              <a:rPr lang="en-US" sz="1800" dirty="0" err="1" smtClean="0"/>
              <a:t>Staw</a:t>
            </a:r>
            <a:r>
              <a:rPr lang="en-US" sz="1800" dirty="0" smtClean="0"/>
              <a:t> &amp; L. L. Cummings (Eds.), </a:t>
            </a:r>
            <a:r>
              <a:rPr lang="en-US" sz="1800" i="1" dirty="0" smtClean="0"/>
              <a:t>Research in organizational behavior </a:t>
            </a:r>
            <a:r>
              <a:rPr lang="en-US" sz="1800" dirty="0" smtClean="0"/>
              <a:t>(Vol. 6, pp. 191-233). Greenwich, CT: JAI.</a:t>
            </a:r>
          </a:p>
          <a:p>
            <a:r>
              <a:rPr lang="en-US" sz="1800" dirty="0" smtClean="0"/>
              <a:t>Journal </a:t>
            </a:r>
          </a:p>
          <a:p>
            <a:pPr marL="777240" lvl="4" indent="-320040">
              <a:spcBef>
                <a:spcPts val="700"/>
              </a:spcBef>
              <a:buClr>
                <a:schemeClr val="accent2"/>
              </a:buClr>
              <a:buSzPct val="60000"/>
              <a:buFont typeface="Wingdings"/>
              <a:buChar char=""/>
            </a:pPr>
            <a:r>
              <a:rPr lang="en-US" sz="1800" dirty="0" smtClean="0"/>
              <a:t>Cross, </a:t>
            </a:r>
            <a:r>
              <a:rPr lang="en-US" sz="1800" dirty="0" err="1" smtClean="0"/>
              <a:t>R.,Parker</a:t>
            </a:r>
            <a:r>
              <a:rPr lang="en-US" sz="1800" dirty="0" smtClean="0"/>
              <a:t>, A., </a:t>
            </a:r>
            <a:r>
              <a:rPr lang="en-US" sz="1800" dirty="0" err="1" smtClean="0"/>
              <a:t>Prusak</a:t>
            </a:r>
            <a:r>
              <a:rPr lang="en-US" sz="1800" dirty="0" smtClean="0"/>
              <a:t>, L. and </a:t>
            </a:r>
            <a:r>
              <a:rPr lang="en-US" sz="1800" dirty="0" err="1" smtClean="0"/>
              <a:t>Borgatti</a:t>
            </a:r>
            <a:r>
              <a:rPr lang="en-US" sz="1800" dirty="0" smtClean="0"/>
              <a:t>, S.P. (2001). Knowing What We Know: Supporting Knowledge Creation and Sharing in Social Networks. </a:t>
            </a:r>
            <a:r>
              <a:rPr lang="en-US" sz="1800" i="1" dirty="0" smtClean="0"/>
              <a:t>Organizational Dynamics</a:t>
            </a:r>
            <a:r>
              <a:rPr lang="en-US" sz="1800" dirty="0" smtClean="0"/>
              <a:t>, 30(2):100–120</a:t>
            </a:r>
          </a:p>
          <a:p>
            <a:pPr marL="320040" lvl="3" indent="-320040">
              <a:spcBef>
                <a:spcPts val="700"/>
              </a:spcBef>
              <a:buClr>
                <a:schemeClr val="accent2"/>
              </a:buClr>
              <a:buSzPct val="60000"/>
              <a:buFont typeface="Wingdings"/>
              <a:buChar char=""/>
            </a:pPr>
            <a:r>
              <a:rPr lang="en-US" sz="1800" dirty="0" smtClean="0"/>
              <a:t>Dissertation  </a:t>
            </a:r>
          </a:p>
          <a:p>
            <a:pPr lvl="2"/>
            <a:r>
              <a:rPr lang="en-US" sz="1800" dirty="0" err="1" smtClean="0"/>
              <a:t>Alexopoulos</a:t>
            </a:r>
            <a:r>
              <a:rPr lang="en-US" sz="1800" dirty="0" smtClean="0"/>
              <a:t>, A. (2008). Social Relations, Human Resource Management, and Knowledge Transfer in Work Organizations: Toward an Integrated Approach. PhD dissertation, Business School, Dublin City University, Ireland, Unpublished.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320040" lvl="3" indent="-320040">
              <a:spcBef>
                <a:spcPts val="700"/>
              </a:spcBef>
              <a:buClr>
                <a:schemeClr val="accent2"/>
              </a:buClr>
              <a:buSzPct val="60000"/>
              <a:buFont typeface="Wingdings"/>
              <a:buChar char=""/>
            </a:pPr>
            <a:r>
              <a:rPr lang="en-US" sz="1800" dirty="0" smtClean="0"/>
              <a:t>Online materials </a:t>
            </a:r>
          </a:p>
          <a:p>
            <a:pPr marL="777240" lvl="4" indent="-320040">
              <a:spcBef>
                <a:spcPts val="700"/>
              </a:spcBef>
              <a:buClr>
                <a:schemeClr val="accent2"/>
              </a:buClr>
              <a:buSzPct val="60000"/>
              <a:buFont typeface="Wingdings"/>
              <a:buChar char=""/>
            </a:pPr>
            <a:r>
              <a:rPr lang="en-US" sz="1800" dirty="0" err="1" smtClean="0"/>
              <a:t>Zafirovski</a:t>
            </a:r>
            <a:r>
              <a:rPr lang="en-US" sz="1800" dirty="0" smtClean="0"/>
              <a:t>, M. (2005).Social Exchange Theory under Scrutiny: A Positive Critique of its Economic-Behaviorist Formulations.  </a:t>
            </a:r>
            <a:r>
              <a:rPr lang="en-US" sz="1800" i="1" dirty="0" smtClean="0"/>
              <a:t>Electronic Journal of Sociology</a:t>
            </a:r>
            <a:r>
              <a:rPr lang="en-US" sz="1800" dirty="0" smtClean="0"/>
              <a:t>. </a:t>
            </a:r>
            <a:r>
              <a:rPr lang="en-US" sz="1800" smtClean="0"/>
              <a:t>Retrieved on June 10, 2010 from </a:t>
            </a:r>
            <a:r>
              <a:rPr lang="en-US" sz="1800" u="sng" smtClean="0">
                <a:hlinkClick r:id="rId2"/>
              </a:rPr>
              <a:t>http://</a:t>
            </a:r>
            <a:r>
              <a:rPr lang="en-US" sz="1800" i="1" u="sng" smtClean="0">
                <a:hlinkClick r:id="rId2"/>
              </a:rPr>
              <a:t>www.sociology.org/content/2005/tier2/SETheory.pdf</a:t>
            </a:r>
            <a:endParaRPr lang="en-US" sz="1800" smtClean="0"/>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endParaRPr lang="en-US" dirty="0"/>
          </a:p>
        </p:txBody>
      </p:sp>
      <p:sp>
        <p:nvSpPr>
          <p:cNvPr id="4" name="Title 3"/>
          <p:cNvSpPr>
            <a:spLocks noGrp="1"/>
          </p:cNvSpPr>
          <p:nvPr>
            <p:ph type="title"/>
          </p:nvPr>
        </p:nvSpPr>
        <p:spPr>
          <a:solidFill>
            <a:srgbClr val="FFFF00"/>
          </a:solidFill>
        </p:spPr>
        <p:txBody>
          <a:bodyPr/>
          <a:lstStyle/>
          <a:p>
            <a:pPr algn="ctr"/>
            <a:r>
              <a:rPr lang="en-US" dirty="0" smtClean="0">
                <a:solidFill>
                  <a:srgbClr val="00B050"/>
                </a:solidFill>
              </a:rPr>
              <a:t>End!</a:t>
            </a:r>
            <a:endParaRPr lang="en-US"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AutoShape 2"/>
          <p:cNvSpPr>
            <a:spLocks noGrp="1" noChangeArrowheads="1"/>
          </p:cNvSpPr>
          <p:nvPr>
            <p:ph type="title"/>
          </p:nvPr>
        </p:nvSpPr>
        <p:spPr/>
        <p:txBody>
          <a:bodyPr/>
          <a:lstStyle/>
          <a:p>
            <a:pPr>
              <a:defRPr/>
            </a:pPr>
            <a:r>
              <a:rPr lang="en-GB"/>
              <a:t>Ethics – a definition</a:t>
            </a:r>
          </a:p>
        </p:txBody>
      </p:sp>
      <p:sp>
        <p:nvSpPr>
          <p:cNvPr id="6" name="Slide Number Placeholder 5"/>
          <p:cNvSpPr>
            <a:spLocks noGrp="1"/>
          </p:cNvSpPr>
          <p:nvPr>
            <p:ph type="sldNum" sz="quarter" idx="12"/>
          </p:nvPr>
        </p:nvSpPr>
        <p:spPr/>
        <p:txBody>
          <a:bodyPr>
            <a:normAutofit fontScale="85000" lnSpcReduction="20000"/>
          </a:bodyPr>
          <a:lstStyle/>
          <a:p>
            <a:pPr>
              <a:defRPr/>
            </a:pPr>
            <a:fld id="{357D05EE-3E49-400F-A80E-2B8027E0AADF}" type="slidenum">
              <a:rPr lang="en-GB"/>
              <a:pPr>
                <a:defRPr/>
              </a:pPr>
              <a:t>3</a:t>
            </a:fld>
            <a:endParaRPr lang="en-GB"/>
          </a:p>
        </p:txBody>
      </p:sp>
      <p:sp>
        <p:nvSpPr>
          <p:cNvPr id="192516" name="Rectangle 3"/>
          <p:cNvSpPr>
            <a:spLocks noGrp="1" noChangeArrowheads="1"/>
          </p:cNvSpPr>
          <p:nvPr>
            <p:ph sz="quarter" idx="1"/>
          </p:nvPr>
        </p:nvSpPr>
        <p:spPr>
          <a:xfrm>
            <a:off x="539750" y="2420938"/>
            <a:ext cx="8064500" cy="3724275"/>
          </a:xfrm>
        </p:spPr>
        <p:txBody>
          <a:bodyPr/>
          <a:lstStyle/>
          <a:p>
            <a:pPr>
              <a:buFont typeface="Wingdings" pitchFamily="2" charset="2"/>
              <a:buNone/>
            </a:pPr>
            <a:r>
              <a:rPr lang="en-GB" sz="3200" smtClean="0"/>
              <a:t>  “Research should avoid causing harm, distress, anxiety, pain or any other negative feeling to participants. Participants should be fully informed about all relevant aspects of the research, before they agree to take part” [1]</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41" name="AutoShape 4"/>
          <p:cNvSpPr>
            <a:spLocks noGrp="1" noChangeArrowheads="1"/>
          </p:cNvSpPr>
          <p:nvPr>
            <p:ph type="title"/>
          </p:nvPr>
        </p:nvSpPr>
        <p:spPr>
          <a:xfrm>
            <a:off x="762000" y="762000"/>
            <a:ext cx="8382000" cy="3890963"/>
          </a:xfrm>
          <a:solidFill>
            <a:schemeClr val="bg1"/>
          </a:solidFill>
        </p:spPr>
        <p:txBody>
          <a:bodyPr/>
          <a:lstStyle/>
          <a:p>
            <a:r>
              <a:rPr lang="en-GB" sz="7500" dirty="0" smtClean="0"/>
              <a:t>ARE YOU Corrupted  Person?</a:t>
            </a:r>
          </a:p>
        </p:txBody>
      </p:sp>
      <p:sp>
        <p:nvSpPr>
          <p:cNvPr id="193538" name="Date Placeholder 2"/>
          <p:cNvSpPr>
            <a:spLocks noGrp="1"/>
          </p:cNvSpPr>
          <p:nvPr>
            <p:ph type="dt" sz="half" idx="10"/>
          </p:nvPr>
        </p:nvSpPr>
        <p:spPr bwMode="auto">
          <a:noFill/>
          <a:ln>
            <a:miter lim="800000"/>
            <a:headEnd/>
            <a:tailEnd/>
          </a:ln>
        </p:spPr>
        <p:txBody>
          <a:bodyPr wrap="square" lIns="91440" tIns="45720" rIns="91440" bIns="45720" numCol="1" anchor="t" anchorCtr="0" compatLnSpc="1">
            <a:prstTxWarp prst="textNoShape">
              <a:avLst/>
            </a:prstTxWarp>
          </a:bodyPr>
          <a:lstStyle/>
          <a:p>
            <a:r>
              <a:rPr lang="en-GB" smtClean="0"/>
              <a:t>24 Nov 2008</a:t>
            </a:r>
          </a:p>
        </p:txBody>
      </p:sp>
      <p:sp>
        <p:nvSpPr>
          <p:cNvPr id="193539" name="Footer Placeholder 3"/>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GB" smtClean="0"/>
              <a:t>Research Methodology</a:t>
            </a:r>
          </a:p>
        </p:txBody>
      </p:sp>
      <p:sp>
        <p:nvSpPr>
          <p:cNvPr id="7" name="Slide Number Placeholder 4"/>
          <p:cNvSpPr>
            <a:spLocks noGrp="1"/>
          </p:cNvSpPr>
          <p:nvPr>
            <p:ph type="sldNum" sz="quarter" idx="12"/>
          </p:nvPr>
        </p:nvSpPr>
        <p:spPr/>
        <p:txBody>
          <a:bodyPr>
            <a:normAutofit fontScale="85000" lnSpcReduction="20000"/>
          </a:bodyPr>
          <a:lstStyle/>
          <a:p>
            <a:pPr>
              <a:defRPr/>
            </a:pPr>
            <a:fld id="{662FACB5-4C2C-4FE6-B192-46E766F5E0CD}" type="slidenum">
              <a:rPr lang="en-GB"/>
              <a:pPr>
                <a:defRPr/>
              </a:pPr>
              <a:t>4</a:t>
            </a:fld>
            <a:endParaRPr lang="en-GB"/>
          </a:p>
        </p:txBody>
      </p:sp>
      <p:sp>
        <p:nvSpPr>
          <p:cNvPr id="193542" name="Text Box 6"/>
          <p:cNvSpPr txBox="1">
            <a:spLocks noChangeArrowheads="1"/>
          </p:cNvSpPr>
          <p:nvPr/>
        </p:nvSpPr>
        <p:spPr bwMode="auto">
          <a:xfrm>
            <a:off x="3276600" y="188913"/>
            <a:ext cx="5399088" cy="1187450"/>
          </a:xfrm>
          <a:prstGeom prst="rect">
            <a:avLst/>
          </a:prstGeom>
          <a:noFill/>
          <a:ln w="9525">
            <a:noFill/>
            <a:miter lim="800000"/>
            <a:headEnd/>
            <a:tailEnd/>
          </a:ln>
        </p:spPr>
        <p:txBody>
          <a:bodyPr>
            <a:spAutoFit/>
          </a:bodyPr>
          <a:lstStyle/>
          <a:p>
            <a:pPr algn="ctr">
              <a:spcBef>
                <a:spcPct val="50000"/>
              </a:spcBef>
            </a:pPr>
            <a:r>
              <a:rPr lang="en-GB" sz="2400" b="1">
                <a:solidFill>
                  <a:srgbClr val="CC3300"/>
                </a:solidFill>
              </a:rPr>
              <a:t>THIS IS A HYPOTHETICAL QUESTION - DO NOT ANSWER THIS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Grp="1" noChangeArrowheads="1"/>
          </p:cNvSpPr>
          <p:nvPr>
            <p:ph type="title"/>
          </p:nvPr>
        </p:nvSpPr>
        <p:spPr/>
        <p:txBody>
          <a:bodyPr/>
          <a:lstStyle/>
          <a:p>
            <a:pPr>
              <a:defRPr/>
            </a:pPr>
            <a:r>
              <a:rPr lang="en-GB" sz="3200"/>
              <a:t>Research questions – ethical or not?</a:t>
            </a:r>
          </a:p>
        </p:txBody>
      </p:sp>
      <p:sp>
        <p:nvSpPr>
          <p:cNvPr id="7" name="Slide Number Placeholder 5"/>
          <p:cNvSpPr>
            <a:spLocks noGrp="1"/>
          </p:cNvSpPr>
          <p:nvPr>
            <p:ph type="sldNum" sz="quarter" idx="12"/>
          </p:nvPr>
        </p:nvSpPr>
        <p:spPr/>
        <p:txBody>
          <a:bodyPr>
            <a:normAutofit fontScale="85000" lnSpcReduction="20000"/>
          </a:bodyPr>
          <a:lstStyle/>
          <a:p>
            <a:pPr>
              <a:defRPr/>
            </a:pPr>
            <a:fld id="{32D31597-E84B-4A52-8A55-9477696D5756}" type="slidenum">
              <a:rPr lang="en-GB"/>
              <a:pPr>
                <a:defRPr/>
              </a:pPr>
              <a:t>5</a:t>
            </a:fld>
            <a:endParaRPr lang="en-GB"/>
          </a:p>
        </p:txBody>
      </p:sp>
      <p:sp>
        <p:nvSpPr>
          <p:cNvPr id="194564" name="Rectangle 3"/>
          <p:cNvSpPr>
            <a:spLocks noGrp="1" noChangeArrowheads="1"/>
          </p:cNvSpPr>
          <p:nvPr>
            <p:ph sz="quarter" idx="1"/>
          </p:nvPr>
        </p:nvSpPr>
        <p:spPr>
          <a:xfrm>
            <a:off x="457200" y="1905000"/>
            <a:ext cx="8280400" cy="4029075"/>
          </a:xfrm>
        </p:spPr>
        <p:txBody>
          <a:bodyPr>
            <a:normAutofit lnSpcReduction="10000"/>
          </a:bodyPr>
          <a:lstStyle/>
          <a:p>
            <a:pPr>
              <a:lnSpc>
                <a:spcPct val="90000"/>
              </a:lnSpc>
            </a:pPr>
            <a:r>
              <a:rPr lang="en-GB" dirty="0" smtClean="0"/>
              <a:t>Research may ask a taboo or personal question</a:t>
            </a:r>
          </a:p>
          <a:p>
            <a:pPr>
              <a:lnSpc>
                <a:spcPct val="90000"/>
              </a:lnSpc>
            </a:pPr>
            <a:r>
              <a:rPr lang="en-GB" dirty="0" smtClean="0"/>
              <a:t>What if you were asked if you are asked are corrupted person?</a:t>
            </a:r>
          </a:p>
          <a:p>
            <a:pPr lvl="1">
              <a:lnSpc>
                <a:spcPct val="90000"/>
              </a:lnSpc>
            </a:pPr>
            <a:r>
              <a:rPr lang="en-GB" dirty="0" smtClean="0"/>
              <a:t>How would you feel if you were asked this?</a:t>
            </a:r>
          </a:p>
          <a:p>
            <a:pPr lvl="1">
              <a:lnSpc>
                <a:spcPct val="90000"/>
              </a:lnSpc>
            </a:pPr>
            <a:r>
              <a:rPr lang="en-GB" dirty="0" smtClean="0"/>
              <a:t>Would you feel awkward?</a:t>
            </a:r>
          </a:p>
          <a:p>
            <a:pPr lvl="1">
              <a:lnSpc>
                <a:spcPct val="90000"/>
              </a:lnSpc>
            </a:pPr>
            <a:r>
              <a:rPr lang="en-GB" dirty="0" smtClean="0"/>
              <a:t>Would you lie?</a:t>
            </a:r>
          </a:p>
          <a:p>
            <a:pPr lvl="1">
              <a:lnSpc>
                <a:spcPct val="90000"/>
              </a:lnSpc>
            </a:pPr>
            <a:r>
              <a:rPr lang="en-GB" dirty="0" smtClean="0"/>
              <a:t>Would you answer truthfully?</a:t>
            </a:r>
          </a:p>
          <a:p>
            <a:pPr>
              <a:lnSpc>
                <a:spcPct val="90000"/>
              </a:lnSpc>
            </a:pPr>
            <a:r>
              <a:rPr lang="en-GB" dirty="0" smtClean="0"/>
              <a:t>Why are we asking this question anyway?</a:t>
            </a:r>
          </a:p>
          <a:p>
            <a:pPr>
              <a:lnSpc>
                <a:spcPct val="90000"/>
              </a:lnSpc>
            </a:pPr>
            <a:r>
              <a:rPr lang="en-GB" dirty="0" smtClean="0"/>
              <a:t>Could we rephrase the question better?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Grp="1" noChangeArrowheads="1"/>
          </p:cNvSpPr>
          <p:nvPr>
            <p:ph type="title"/>
          </p:nvPr>
        </p:nvSpPr>
        <p:spPr/>
        <p:txBody>
          <a:bodyPr/>
          <a:lstStyle/>
          <a:p>
            <a:pPr>
              <a:defRPr/>
            </a:pPr>
            <a:r>
              <a:rPr lang="en-GB"/>
              <a:t>Pause for thought</a:t>
            </a:r>
          </a:p>
        </p:txBody>
      </p:sp>
      <p:sp>
        <p:nvSpPr>
          <p:cNvPr id="7" name="Slide Number Placeholder 5"/>
          <p:cNvSpPr>
            <a:spLocks noGrp="1"/>
          </p:cNvSpPr>
          <p:nvPr>
            <p:ph type="sldNum" sz="quarter" idx="12"/>
          </p:nvPr>
        </p:nvSpPr>
        <p:spPr/>
        <p:txBody>
          <a:bodyPr>
            <a:normAutofit fontScale="85000" lnSpcReduction="20000"/>
          </a:bodyPr>
          <a:lstStyle/>
          <a:p>
            <a:pPr>
              <a:defRPr/>
            </a:pPr>
            <a:fld id="{F2703044-2C46-455F-BBCA-B7DC3DCA28FD}" type="slidenum">
              <a:rPr lang="en-GB"/>
              <a:pPr>
                <a:defRPr/>
              </a:pPr>
              <a:t>6</a:t>
            </a:fld>
            <a:endParaRPr lang="en-GB"/>
          </a:p>
        </p:txBody>
      </p:sp>
      <p:sp>
        <p:nvSpPr>
          <p:cNvPr id="195588" name="Rectangle 3"/>
          <p:cNvSpPr>
            <a:spLocks noGrp="1" noChangeArrowheads="1"/>
          </p:cNvSpPr>
          <p:nvPr>
            <p:ph sz="quarter" idx="1"/>
          </p:nvPr>
        </p:nvSpPr>
        <p:spPr>
          <a:xfrm>
            <a:off x="301625" y="1527175"/>
            <a:ext cx="8504238" cy="4572000"/>
          </a:xfrm>
        </p:spPr>
        <p:txBody>
          <a:bodyPr/>
          <a:lstStyle/>
          <a:p>
            <a:pPr>
              <a:buFont typeface="Wingdings" pitchFamily="2" charset="2"/>
              <a:buNone/>
            </a:pPr>
            <a:r>
              <a:rPr lang="en-GB" smtClean="0"/>
              <a:t>   Is it morally correct to carry out research by any means whatsoever providing that the end result increases the sum of human knowledge or provides some tangible benefit to mankind?</a:t>
            </a:r>
          </a:p>
          <a:p>
            <a:pPr>
              <a:buFont typeface="Wingdings" pitchFamily="2" charset="2"/>
              <a:buNone/>
            </a:pPr>
            <a:endParaRPr lang="en-GB" smtClean="0"/>
          </a:p>
          <a:p>
            <a:pPr>
              <a:buFont typeface="Wingdings" pitchFamily="2" charset="2"/>
              <a:buNone/>
            </a:pPr>
            <a:r>
              <a:rPr lang="en-GB" smtClean="0"/>
              <a:t>  Does the end justify the means?</a:t>
            </a:r>
          </a:p>
          <a:p>
            <a:pPr>
              <a:buFont typeface="Wingdings" pitchFamily="2" charset="2"/>
              <a:buNone/>
            </a:pPr>
            <a:endParaRPr lang="en-GB" smtClean="0"/>
          </a:p>
        </p:txBody>
      </p:sp>
      <p:sp>
        <p:nvSpPr>
          <p:cNvPr id="195589" name="Rectangle 4"/>
          <p:cNvSpPr>
            <a:spLocks noChangeArrowheads="1"/>
          </p:cNvSpPr>
          <p:nvPr/>
        </p:nvSpPr>
        <p:spPr bwMode="auto">
          <a:xfrm>
            <a:off x="6172200" y="4876800"/>
            <a:ext cx="2520950" cy="1081088"/>
          </a:xfrm>
          <a:prstGeom prst="rect">
            <a:avLst/>
          </a:prstGeom>
          <a:solidFill>
            <a:schemeClr val="accent1"/>
          </a:solidFill>
          <a:ln w="9525">
            <a:solidFill>
              <a:schemeClr val="tx1"/>
            </a:solidFill>
            <a:miter lim="800000"/>
            <a:headEnd/>
            <a:tailEnd/>
          </a:ln>
        </p:spPr>
        <p:txBody>
          <a:bodyPr wrap="none" anchor="ctr"/>
          <a:lstStyle/>
          <a:p>
            <a:pPr algn="ctr"/>
            <a:r>
              <a:rPr lang="en-GB" sz="2800" b="1" i="1">
                <a:solidFill>
                  <a:schemeClr val="bg1"/>
                </a:solidFill>
              </a:rPr>
              <a:t>DISCUSS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Grp="1" noChangeArrowheads="1"/>
          </p:cNvSpPr>
          <p:nvPr>
            <p:ph type="title"/>
          </p:nvPr>
        </p:nvSpPr>
        <p:spPr/>
        <p:txBody>
          <a:bodyPr/>
          <a:lstStyle/>
          <a:p>
            <a:pPr>
              <a:defRPr/>
            </a:pPr>
            <a:r>
              <a:rPr lang="en-GB"/>
              <a:t>Ethics before Research begins</a:t>
            </a:r>
          </a:p>
        </p:txBody>
      </p:sp>
      <p:sp>
        <p:nvSpPr>
          <p:cNvPr id="6" name="Slide Number Placeholder 5"/>
          <p:cNvSpPr>
            <a:spLocks noGrp="1"/>
          </p:cNvSpPr>
          <p:nvPr>
            <p:ph type="sldNum" sz="quarter" idx="12"/>
          </p:nvPr>
        </p:nvSpPr>
        <p:spPr/>
        <p:txBody>
          <a:bodyPr>
            <a:normAutofit fontScale="85000" lnSpcReduction="20000"/>
          </a:bodyPr>
          <a:lstStyle/>
          <a:p>
            <a:pPr>
              <a:defRPr/>
            </a:pPr>
            <a:fld id="{C4A22ACE-6A1F-490D-8499-6EFE8C507BB5}" type="slidenum">
              <a:rPr lang="en-GB"/>
              <a:pPr>
                <a:defRPr/>
              </a:pPr>
              <a:t>7</a:t>
            </a:fld>
            <a:endParaRPr lang="en-GB"/>
          </a:p>
        </p:txBody>
      </p:sp>
      <p:sp>
        <p:nvSpPr>
          <p:cNvPr id="196612" name="Rectangle 3"/>
          <p:cNvSpPr>
            <a:spLocks noGrp="1" noChangeArrowheads="1"/>
          </p:cNvSpPr>
          <p:nvPr>
            <p:ph sz="quarter" idx="1"/>
          </p:nvPr>
        </p:nvSpPr>
        <p:spPr>
          <a:xfrm>
            <a:off x="301625" y="1527175"/>
            <a:ext cx="8504238" cy="4572000"/>
          </a:xfrm>
        </p:spPr>
        <p:txBody>
          <a:bodyPr/>
          <a:lstStyle/>
          <a:p>
            <a:pPr>
              <a:lnSpc>
                <a:spcPct val="90000"/>
              </a:lnSpc>
            </a:pPr>
            <a:r>
              <a:rPr lang="en-GB" dirty="0" smtClean="0"/>
              <a:t>Inform all participants fully</a:t>
            </a:r>
          </a:p>
          <a:p>
            <a:pPr lvl="1">
              <a:lnSpc>
                <a:spcPct val="90000"/>
              </a:lnSpc>
            </a:pPr>
            <a:r>
              <a:rPr lang="en-GB" dirty="0" smtClean="0"/>
              <a:t>What about children</a:t>
            </a:r>
          </a:p>
          <a:p>
            <a:pPr lvl="1">
              <a:lnSpc>
                <a:spcPct val="90000"/>
              </a:lnSpc>
            </a:pPr>
            <a:r>
              <a:rPr lang="en-GB" dirty="0" smtClean="0"/>
              <a:t>Mentally deficient people</a:t>
            </a:r>
          </a:p>
          <a:p>
            <a:pPr lvl="1">
              <a:lnSpc>
                <a:spcPct val="90000"/>
              </a:lnSpc>
            </a:pPr>
            <a:r>
              <a:rPr lang="en-GB" dirty="0" smtClean="0"/>
              <a:t>Those with poor language skills</a:t>
            </a:r>
          </a:p>
          <a:p>
            <a:pPr>
              <a:lnSpc>
                <a:spcPct val="90000"/>
              </a:lnSpc>
            </a:pPr>
            <a:r>
              <a:rPr lang="en-GB" dirty="0" smtClean="0"/>
              <a:t>Obtain consent</a:t>
            </a:r>
          </a:p>
          <a:p>
            <a:pPr>
              <a:lnSpc>
                <a:spcPct val="90000"/>
              </a:lnSpc>
            </a:pPr>
            <a:r>
              <a:rPr lang="en-GB" dirty="0" smtClean="0"/>
              <a:t>Craft your research methods carefully</a:t>
            </a:r>
          </a:p>
          <a:p>
            <a:pPr lvl="1">
              <a:lnSpc>
                <a:spcPct val="90000"/>
              </a:lnSpc>
            </a:pPr>
            <a:r>
              <a:rPr lang="en-GB" dirty="0" smtClean="0"/>
              <a:t>No distortion of the data </a:t>
            </a:r>
          </a:p>
          <a:p>
            <a:pPr>
              <a:lnSpc>
                <a:spcPct val="90000"/>
              </a:lnSpc>
            </a:pPr>
            <a:endParaRPr lang="en-GB"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AutoShape 2"/>
          <p:cNvSpPr>
            <a:spLocks noGrp="1" noChangeArrowheads="1"/>
          </p:cNvSpPr>
          <p:nvPr>
            <p:ph type="title"/>
          </p:nvPr>
        </p:nvSpPr>
        <p:spPr/>
        <p:txBody>
          <a:bodyPr/>
          <a:lstStyle/>
          <a:p>
            <a:pPr>
              <a:defRPr/>
            </a:pPr>
            <a:r>
              <a:rPr lang="en-GB"/>
              <a:t>Ethics during Research</a:t>
            </a:r>
          </a:p>
        </p:txBody>
      </p:sp>
      <p:sp>
        <p:nvSpPr>
          <p:cNvPr id="197634" name="Footer Placeholder 4"/>
          <p:cNvSpPr>
            <a:spLocks noGrp="1"/>
          </p:cNvSpPr>
          <p:nvPr>
            <p:ph type="ftr" sz="quarter" idx="11"/>
          </p:nvPr>
        </p:nvSpPr>
        <p:spPr bwMode="auto">
          <a:noFill/>
          <a:ln>
            <a:miter lim="800000"/>
            <a:headEnd/>
            <a:tailEnd/>
          </a:ln>
        </p:spPr>
        <p:txBody>
          <a:bodyPr wrap="square" lIns="91440" tIns="45720" rIns="91440" bIns="45720" numCol="1" anchor="t" anchorCtr="0" compatLnSpc="1">
            <a:prstTxWarp prst="textNoShape">
              <a:avLst/>
            </a:prstTxWarp>
          </a:bodyPr>
          <a:lstStyle/>
          <a:p>
            <a:r>
              <a:rPr lang="en-GB" smtClean="0"/>
              <a:t>Research Methodoogy</a:t>
            </a:r>
          </a:p>
        </p:txBody>
      </p:sp>
      <p:sp>
        <p:nvSpPr>
          <p:cNvPr id="7" name="Slide Number Placeholder 5"/>
          <p:cNvSpPr>
            <a:spLocks noGrp="1"/>
          </p:cNvSpPr>
          <p:nvPr>
            <p:ph type="sldNum" sz="quarter" idx="12"/>
          </p:nvPr>
        </p:nvSpPr>
        <p:spPr/>
        <p:txBody>
          <a:bodyPr>
            <a:normAutofit fontScale="85000" lnSpcReduction="20000"/>
          </a:bodyPr>
          <a:lstStyle/>
          <a:p>
            <a:pPr>
              <a:defRPr/>
            </a:pPr>
            <a:fld id="{D8286903-2B2A-4AFD-8D57-DBF3B489AD77}" type="slidenum">
              <a:rPr lang="en-GB"/>
              <a:pPr>
                <a:defRPr/>
              </a:pPr>
              <a:t>8</a:t>
            </a:fld>
            <a:endParaRPr lang="en-GB"/>
          </a:p>
        </p:txBody>
      </p:sp>
      <p:sp>
        <p:nvSpPr>
          <p:cNvPr id="197637" name="Rectangle 3"/>
          <p:cNvSpPr>
            <a:spLocks noGrp="1" noChangeArrowheads="1"/>
          </p:cNvSpPr>
          <p:nvPr>
            <p:ph sz="quarter" idx="1"/>
          </p:nvPr>
        </p:nvSpPr>
        <p:spPr>
          <a:xfrm>
            <a:off x="301625" y="1527175"/>
            <a:ext cx="8504238" cy="4572000"/>
          </a:xfrm>
        </p:spPr>
        <p:txBody>
          <a:bodyPr>
            <a:normAutofit/>
          </a:bodyPr>
          <a:lstStyle/>
          <a:p>
            <a:r>
              <a:rPr lang="en-GB" sz="3200" smtClean="0"/>
              <a:t>Field notes – what are they?</a:t>
            </a:r>
          </a:p>
          <a:p>
            <a:r>
              <a:rPr lang="en-GB" sz="3200" smtClean="0"/>
              <a:t>Do we need these?</a:t>
            </a:r>
          </a:p>
          <a:p>
            <a:r>
              <a:rPr lang="en-GB" sz="3200" smtClean="0"/>
              <a:t>Can we use these in our research?</a:t>
            </a:r>
          </a:p>
          <a:p>
            <a:pPr lvl="1"/>
            <a:r>
              <a:rPr lang="en-GB" sz="3200" smtClean="0"/>
              <a:t>Consent issues</a:t>
            </a:r>
          </a:p>
          <a:p>
            <a:pPr lvl="1"/>
            <a:r>
              <a:rPr lang="en-GB" sz="3200" smtClean="0"/>
              <a:t>Content issues</a:t>
            </a:r>
          </a:p>
          <a:p>
            <a:pPr lvl="1"/>
            <a:r>
              <a:rPr lang="en-GB" sz="3200" smtClean="0"/>
              <a:t>Moral issues</a:t>
            </a:r>
          </a:p>
          <a:p>
            <a:pPr lvl="2"/>
            <a:r>
              <a:rPr lang="en-GB" sz="3200" smtClean="0"/>
              <a:t>You have heard about a crime – do you report it?</a:t>
            </a:r>
          </a:p>
        </p:txBody>
      </p:sp>
      <p:sp>
        <p:nvSpPr>
          <p:cNvPr id="197638" name="Rectangle 4"/>
          <p:cNvSpPr>
            <a:spLocks noChangeArrowheads="1"/>
          </p:cNvSpPr>
          <p:nvPr/>
        </p:nvSpPr>
        <p:spPr bwMode="auto">
          <a:xfrm>
            <a:off x="6324600" y="1371600"/>
            <a:ext cx="2520950" cy="838200"/>
          </a:xfrm>
          <a:prstGeom prst="rect">
            <a:avLst/>
          </a:prstGeom>
          <a:solidFill>
            <a:schemeClr val="accent1"/>
          </a:solidFill>
          <a:ln w="9525">
            <a:solidFill>
              <a:schemeClr val="tx1"/>
            </a:solidFill>
            <a:miter lim="800000"/>
            <a:headEnd/>
            <a:tailEnd/>
          </a:ln>
        </p:spPr>
        <p:txBody>
          <a:bodyPr wrap="none" anchor="ctr"/>
          <a:lstStyle/>
          <a:p>
            <a:pPr algn="ctr"/>
            <a:r>
              <a:rPr lang="en-GB" sz="2800" b="1" i="1">
                <a:solidFill>
                  <a:schemeClr val="bg1"/>
                </a:solidFill>
              </a:rPr>
              <a:t>DISCUSS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AutoShape 2"/>
          <p:cNvSpPr>
            <a:spLocks noGrp="1" noChangeArrowheads="1"/>
          </p:cNvSpPr>
          <p:nvPr>
            <p:ph type="title"/>
          </p:nvPr>
        </p:nvSpPr>
        <p:spPr/>
        <p:txBody>
          <a:bodyPr/>
          <a:lstStyle/>
          <a:p>
            <a:pPr>
              <a:defRPr/>
            </a:pPr>
            <a:r>
              <a:rPr lang="en-GB"/>
              <a:t>Confidentiality of respondent data</a:t>
            </a:r>
          </a:p>
        </p:txBody>
      </p:sp>
      <p:sp>
        <p:nvSpPr>
          <p:cNvPr id="7" name="Slide Number Placeholder 5"/>
          <p:cNvSpPr>
            <a:spLocks noGrp="1"/>
          </p:cNvSpPr>
          <p:nvPr>
            <p:ph type="sldNum" sz="quarter" idx="12"/>
          </p:nvPr>
        </p:nvSpPr>
        <p:spPr/>
        <p:txBody>
          <a:bodyPr>
            <a:normAutofit fontScale="85000" lnSpcReduction="20000"/>
          </a:bodyPr>
          <a:lstStyle/>
          <a:p>
            <a:pPr>
              <a:defRPr/>
            </a:pPr>
            <a:fld id="{B81D5B32-053A-4B5D-947A-C4238564106A}" type="slidenum">
              <a:rPr lang="en-GB"/>
              <a:pPr>
                <a:defRPr/>
              </a:pPr>
              <a:t>9</a:t>
            </a:fld>
            <a:endParaRPr lang="en-GB"/>
          </a:p>
        </p:txBody>
      </p:sp>
      <p:sp>
        <p:nvSpPr>
          <p:cNvPr id="198660" name="Rectangle 3"/>
          <p:cNvSpPr>
            <a:spLocks noGrp="1" noChangeArrowheads="1"/>
          </p:cNvSpPr>
          <p:nvPr>
            <p:ph sz="quarter" idx="1"/>
          </p:nvPr>
        </p:nvSpPr>
        <p:spPr>
          <a:xfrm>
            <a:off x="301625" y="1527175"/>
            <a:ext cx="8504238" cy="4572000"/>
          </a:xfrm>
        </p:spPr>
        <p:txBody>
          <a:bodyPr/>
          <a:lstStyle/>
          <a:p>
            <a:r>
              <a:rPr lang="en-GB" sz="3200" smtClean="0"/>
              <a:t>How do we keep track of respondents?</a:t>
            </a:r>
          </a:p>
          <a:p>
            <a:r>
              <a:rPr lang="en-GB" sz="3200" smtClean="0"/>
              <a:t>Should we keep track of respondents?</a:t>
            </a:r>
          </a:p>
          <a:p>
            <a:r>
              <a:rPr lang="en-GB" sz="3200" smtClean="0"/>
              <a:t>How do we de-personalise gathered data?</a:t>
            </a:r>
          </a:p>
          <a:p>
            <a:r>
              <a:rPr lang="en-GB" sz="3200" smtClean="0"/>
              <a:t>If data are depersonalised, is it morally correct to reuse this data for a new research project?</a:t>
            </a:r>
          </a:p>
          <a:p>
            <a:endParaRPr lang="en-GB" smtClean="0"/>
          </a:p>
        </p:txBody>
      </p:sp>
      <p:sp>
        <p:nvSpPr>
          <p:cNvPr id="198661" name="Rectangle 4"/>
          <p:cNvSpPr>
            <a:spLocks noChangeArrowheads="1"/>
          </p:cNvSpPr>
          <p:nvPr/>
        </p:nvSpPr>
        <p:spPr bwMode="auto">
          <a:xfrm>
            <a:off x="6324600" y="5410200"/>
            <a:ext cx="2520950" cy="838200"/>
          </a:xfrm>
          <a:prstGeom prst="rect">
            <a:avLst/>
          </a:prstGeom>
          <a:solidFill>
            <a:schemeClr val="accent1"/>
          </a:solidFill>
          <a:ln w="9525">
            <a:solidFill>
              <a:schemeClr val="tx1"/>
            </a:solidFill>
            <a:miter lim="800000"/>
            <a:headEnd/>
            <a:tailEnd/>
          </a:ln>
        </p:spPr>
        <p:txBody>
          <a:bodyPr wrap="none" anchor="ctr"/>
          <a:lstStyle/>
          <a:p>
            <a:pPr algn="ctr"/>
            <a:r>
              <a:rPr lang="en-GB" sz="2800" b="1" i="1">
                <a:solidFill>
                  <a:schemeClr val="bg1"/>
                </a:solidFill>
              </a:rPr>
              <a:t>DISCUSS</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142</TotalTime>
  <Words>1004</Words>
  <Application>Microsoft Office PowerPoint</Application>
  <PresentationFormat>On-screen Show (4:3)</PresentationFormat>
  <Paragraphs>149</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Median</vt:lpstr>
      <vt:lpstr>Research Ethics &amp; Reporting</vt:lpstr>
      <vt:lpstr>Objectives of chapter </vt:lpstr>
      <vt:lpstr>Ethics – a definition</vt:lpstr>
      <vt:lpstr>ARE YOU Corrupted  Person?</vt:lpstr>
      <vt:lpstr>Research questions – ethical or not?</vt:lpstr>
      <vt:lpstr>Pause for thought</vt:lpstr>
      <vt:lpstr>Ethics before Research begins</vt:lpstr>
      <vt:lpstr>Ethics during Research</vt:lpstr>
      <vt:lpstr>Confidentiality of respondent data</vt:lpstr>
      <vt:lpstr>Ethics after Research</vt:lpstr>
      <vt:lpstr>Engineering and Ethics</vt:lpstr>
      <vt:lpstr>Research Ethics Committees</vt:lpstr>
      <vt:lpstr>Plagiarism</vt:lpstr>
      <vt:lpstr>Responsibilities of Actors </vt:lpstr>
      <vt:lpstr>Ethical Considerations: Respondents</vt:lpstr>
      <vt:lpstr>Ethical Considerations: Researchers</vt:lpstr>
      <vt:lpstr>Ethical Considerations: Research Sponsors</vt:lpstr>
      <vt:lpstr>Research Report Format</vt:lpstr>
      <vt:lpstr>Reference style </vt:lpstr>
      <vt:lpstr>PowerPoint Presentation</vt:lpstr>
      <vt:lpstr>PowerPoint Presentation</vt:lpstr>
      <vt:lpstr>End!</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Windows User</cp:lastModifiedBy>
  <cp:revision>18</cp:revision>
  <dcterms:created xsi:type="dcterms:W3CDTF">2012-11-10T09:38:01Z</dcterms:created>
  <dcterms:modified xsi:type="dcterms:W3CDTF">2017-04-16T10:55:14Z</dcterms:modified>
</cp:coreProperties>
</file>