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07" r:id="rId3"/>
    <p:sldId id="257" r:id="rId4"/>
    <p:sldId id="270" r:id="rId5"/>
    <p:sldId id="308" r:id="rId6"/>
    <p:sldId id="260" r:id="rId7"/>
    <p:sldId id="315" r:id="rId8"/>
    <p:sldId id="316" r:id="rId9"/>
    <p:sldId id="309" r:id="rId10"/>
    <p:sldId id="261" r:id="rId11"/>
    <p:sldId id="271" r:id="rId12"/>
    <p:sldId id="310" r:id="rId13"/>
    <p:sldId id="262" r:id="rId14"/>
    <p:sldId id="263" r:id="rId15"/>
    <p:sldId id="264" r:id="rId16"/>
    <p:sldId id="317" r:id="rId17"/>
    <p:sldId id="318" r:id="rId18"/>
    <p:sldId id="314" r:id="rId19"/>
    <p:sldId id="265" r:id="rId20"/>
    <p:sldId id="266" r:id="rId21"/>
    <p:sldId id="267" r:id="rId22"/>
    <p:sldId id="311" r:id="rId23"/>
    <p:sldId id="268" r:id="rId24"/>
    <p:sldId id="269" r:id="rId25"/>
    <p:sldId id="272" r:id="rId26"/>
    <p:sldId id="273" r:id="rId27"/>
    <p:sldId id="275" r:id="rId28"/>
    <p:sldId id="276" r:id="rId29"/>
    <p:sldId id="303" r:id="rId30"/>
    <p:sldId id="277" r:id="rId31"/>
    <p:sldId id="279" r:id="rId32"/>
    <p:sldId id="280" r:id="rId33"/>
    <p:sldId id="281" r:id="rId34"/>
    <p:sldId id="312" r:id="rId35"/>
    <p:sldId id="282" r:id="rId36"/>
    <p:sldId id="304" r:id="rId37"/>
    <p:sldId id="283" r:id="rId38"/>
    <p:sldId id="319" r:id="rId39"/>
    <p:sldId id="284" r:id="rId40"/>
    <p:sldId id="285" r:id="rId41"/>
    <p:sldId id="287" r:id="rId42"/>
    <p:sldId id="306" r:id="rId43"/>
    <p:sldId id="288" r:id="rId44"/>
    <p:sldId id="289" r:id="rId45"/>
    <p:sldId id="290" r:id="rId46"/>
    <p:sldId id="291" r:id="rId47"/>
    <p:sldId id="305" r:id="rId48"/>
    <p:sldId id="292" r:id="rId49"/>
    <p:sldId id="294" r:id="rId50"/>
    <p:sldId id="296" r:id="rId51"/>
    <p:sldId id="297" r:id="rId52"/>
    <p:sldId id="298" r:id="rId53"/>
    <p:sldId id="299" r:id="rId54"/>
    <p:sldId id="302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20" autoAdjust="0"/>
  </p:normalViewPr>
  <p:slideViewPr>
    <p:cSldViewPr>
      <p:cViewPr varScale="1">
        <p:scale>
          <a:sx n="52" d="100"/>
          <a:sy n="52" d="100"/>
        </p:scale>
        <p:origin x="13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C62C-87E2-4E30-8879-D4E9D57A6FA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571C-7714-45F0-8147-AF87BE1E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7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02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0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5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81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7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571C-7714-45F0-8147-AF87BE1E34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9A4B-13E4-44D0-91FD-41DB5DED06B8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1F3A0-9653-4CC5-A59F-BBB6FB0B4DFC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F5F9-8401-4712-B50D-AC20BD7402CB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ED08-CDF4-4970-A84F-F02D483E69C0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38C7-DF16-41D4-871D-3B5898FCB11C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8A47C-A766-4362-AC79-980F2D882561}" type="datetime1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52331-12C5-4D00-8656-9395E89EC85E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9AFE-8E40-4D86-ACFE-5C28561187D1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2A88-F296-461A-96CC-77C15581D9E9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D2D9F-6E54-4881-9ABA-98C8C8F423CD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611D-0F00-4367-AA42-F25871C731FF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8A12-B2FC-4397-9D87-6663932BEE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altLang="zh-TW" dirty="0"/>
              <a:t>Systems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17825"/>
            <a:ext cx="7391400" cy="1752600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</a:t>
            </a:r>
            <a:r>
              <a:rPr lang="en-US" sz="4000" b="1" dirty="0" smtClean="0">
                <a:solidFill>
                  <a:schemeClr val="tx1"/>
                </a:solidFill>
              </a:rPr>
              <a:t>hapter </a:t>
            </a:r>
            <a:r>
              <a:rPr lang="en-US" sz="4000" b="1" dirty="0">
                <a:solidFill>
                  <a:schemeClr val="tx1"/>
                </a:solidFill>
              </a:rPr>
              <a:t>Two: </a:t>
            </a:r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SDLC </a:t>
            </a:r>
            <a:r>
              <a:rPr lang="en-US" dirty="0">
                <a:solidFill>
                  <a:schemeClr val="tx1"/>
                </a:solidFill>
              </a:rPr>
              <a:t>- Identification, Selection, and Planning phase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0615-EBB8-4E25-9888-D0F91DEE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64D1-87A7-4D2F-BDF0-F3C27803292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B2DC4-0826-4B50-BAF0-AFD2C71C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Selecting IS development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r>
              <a:rPr lang="en-US" sz="2000" dirty="0"/>
              <a:t>The selection of projects is the final activity in the project identification and selection phase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selection is a process of considering both short- and long-term projects and selecting those most likely to achieve business objectives. </a:t>
            </a:r>
          </a:p>
          <a:p>
            <a:r>
              <a:rPr lang="en-US" sz="2000" dirty="0"/>
              <a:t>As business conditions change over time, the relative importance of any single project may substantially change. </a:t>
            </a:r>
          </a:p>
          <a:p>
            <a:r>
              <a:rPr lang="en-US" sz="2000" dirty="0"/>
              <a:t>the identification and selection of projects is a very important and ongoing activity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Numerous factors are considered when selecting a project including:</a:t>
            </a:r>
          </a:p>
          <a:p>
            <a:pPr lvl="1"/>
            <a:r>
              <a:rPr lang="en-US" sz="2000" dirty="0"/>
              <a:t> Perceived needs of the organization</a:t>
            </a:r>
          </a:p>
          <a:p>
            <a:pPr lvl="1"/>
            <a:r>
              <a:rPr lang="en-US" sz="2000" dirty="0"/>
              <a:t> Existing systems and ongoing projects</a:t>
            </a:r>
          </a:p>
          <a:p>
            <a:pPr lvl="1"/>
            <a:r>
              <a:rPr lang="en-US" sz="2000" dirty="0"/>
              <a:t> Resource availability</a:t>
            </a:r>
          </a:p>
          <a:p>
            <a:pPr lvl="1"/>
            <a:r>
              <a:rPr lang="en-US" sz="2000" dirty="0"/>
              <a:t> Evaluation criteria</a:t>
            </a:r>
          </a:p>
          <a:p>
            <a:pPr lvl="1"/>
            <a:r>
              <a:rPr lang="en-US" sz="2000" dirty="0"/>
              <a:t> Current business conditions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96BDA-019D-4BFB-AF2C-487604B1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4172-3495-475A-A4CD-787679F86E3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944A-EFEC-4BFA-B3F6-464C3359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3B61-1C37-4198-9760-32710EDF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Project Selection Decision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773E-B46B-4F6A-BCD2-8FFFBA45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5F15-4F07-410D-83B9-FCA7B50EFC95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AA595-37E2-4744-8B0E-B080999F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3" descr="FIG03_03">
            <a:extLst>
              <a:ext uri="{FF2B5EF4-FFF2-40B4-BE49-F238E27FC236}">
                <a16:creationId xmlns:a16="http://schemas.microsoft.com/office/drawing/2014/main" id="{6BDDF74E-ED07-40BF-A79B-B8ED83F838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 t="10000"/>
          <a:stretch/>
        </p:blipFill>
        <p:spPr bwMode="auto">
          <a:xfrm>
            <a:off x="304800" y="1104275"/>
            <a:ext cx="8382000" cy="507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575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Deliverables and outcomes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 algn="just"/>
            <a:r>
              <a:rPr lang="en-US" sz="3000" dirty="0" smtClean="0"/>
              <a:t>Primary deliverable: A schedule of specific IS development projects, coming from top-down and bottom-up sources, to move into the next part – project initiation and planning.</a:t>
            </a:r>
          </a:p>
          <a:p>
            <a:pPr algn="just"/>
            <a:r>
              <a:rPr lang="en-US" sz="3000" dirty="0" smtClean="0"/>
              <a:t>Outcome is: Assurance that careful consideration was given to project selection, with a clear understanding of how each project can help the organization reach its objectives.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2. Initiating and Planning Systems Development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To transform a vague system request document into a tangible project description.</a:t>
            </a:r>
          </a:p>
          <a:p>
            <a:r>
              <a:rPr lang="en-US" dirty="0" smtClean="0"/>
              <a:t>Project </a:t>
            </a:r>
            <a:r>
              <a:rPr lang="en-US" dirty="0"/>
              <a:t>initiation focuses on activities that will help organize a team to conduct project planning. Among the activities performed are:</a:t>
            </a:r>
          </a:p>
          <a:p>
            <a:pPr lvl="1"/>
            <a:r>
              <a:rPr lang="en-US" sz="3000" dirty="0" smtClean="0"/>
              <a:t>Establishing </a:t>
            </a:r>
            <a:r>
              <a:rPr lang="en-US" sz="3000" dirty="0"/>
              <a:t>the Project Initiation Team </a:t>
            </a:r>
          </a:p>
          <a:p>
            <a:pPr lvl="1"/>
            <a:r>
              <a:rPr lang="en-US" sz="3000" dirty="0"/>
              <a:t>Establishing a Relationship with the Customer</a:t>
            </a:r>
          </a:p>
          <a:p>
            <a:pPr lvl="1"/>
            <a:r>
              <a:rPr lang="en-US" sz="3000" dirty="0"/>
              <a:t>Establishing the Project Initiation Plan </a:t>
            </a:r>
          </a:p>
          <a:p>
            <a:pPr lvl="1"/>
            <a:r>
              <a:rPr lang="en-US" sz="3000" dirty="0"/>
              <a:t>Establishing Management Procedures </a:t>
            </a:r>
          </a:p>
          <a:p>
            <a:pPr lvl="1"/>
            <a:r>
              <a:rPr lang="en-US" sz="3000" dirty="0"/>
              <a:t>Establishing the Project Management Environment and Project Workbook </a:t>
            </a:r>
          </a:p>
          <a:p>
            <a:pPr lvl="1"/>
            <a:r>
              <a:rPr lang="en-US" sz="3000" dirty="0"/>
              <a:t>Developing the Project Charter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6434-F287-4F2E-AE9A-DFA9B70B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3E06-99A6-4DA8-A71F-006CDFF6A2B0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AF089-DEC5-4C29-92F9-5A17A771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38"/>
            <a:ext cx="8229600" cy="971862"/>
          </a:xfrm>
        </p:spPr>
        <p:txBody>
          <a:bodyPr>
            <a:normAutofit/>
          </a:bodyPr>
          <a:lstStyle/>
          <a:p>
            <a:r>
              <a:rPr lang="en-US" sz="4000" dirty="0"/>
              <a:t>Project Initiation and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planning focuses on defining clear, discrete tasks and the work needed to complete each task</a:t>
            </a:r>
          </a:p>
          <a:p>
            <a:r>
              <a:rPr lang="en-US" dirty="0"/>
              <a:t>Among the activities performed are:</a:t>
            </a:r>
          </a:p>
          <a:p>
            <a:pPr lvl="1"/>
            <a:r>
              <a:rPr lang="en-US" sz="3000" dirty="0"/>
              <a:t>Describing the project scope, alternatives, and feasibility</a:t>
            </a:r>
          </a:p>
          <a:p>
            <a:pPr lvl="1"/>
            <a:r>
              <a:rPr lang="en-US" sz="3000" dirty="0"/>
              <a:t>Dividing the project into manageable tasks</a:t>
            </a:r>
          </a:p>
          <a:p>
            <a:pPr lvl="1"/>
            <a:r>
              <a:rPr lang="en-US" sz="3000" dirty="0"/>
              <a:t>Estimating resources and creating a resource plan</a:t>
            </a:r>
          </a:p>
          <a:p>
            <a:pPr lvl="1"/>
            <a:r>
              <a:rPr lang="en-US" sz="3000" dirty="0"/>
              <a:t>Developing a preliminary schedule</a:t>
            </a:r>
          </a:p>
          <a:p>
            <a:pPr lvl="1"/>
            <a:r>
              <a:rPr lang="en-US" sz="3000" dirty="0"/>
              <a:t>Developing a communication plan</a:t>
            </a:r>
          </a:p>
          <a:p>
            <a:pPr lvl="1"/>
            <a:r>
              <a:rPr lang="en-US" sz="3000" dirty="0"/>
              <a:t>Developing a project scope statement</a:t>
            </a:r>
          </a:p>
          <a:p>
            <a:pPr lvl="1"/>
            <a:r>
              <a:rPr lang="en-US" sz="3000" dirty="0"/>
              <a:t>Setting a baseline project plan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8B21-A80B-49AF-AD2D-0A9CB284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46F7-41CF-4C13-A505-9BD20C95C7AD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CAC57-6B87-4380-9E4B-2B58D690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Initiation and Plan 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major outcomes and deliverables from project initiation and planning are the </a:t>
            </a:r>
            <a:r>
              <a:rPr lang="en-US" i="1" dirty="0">
                <a:solidFill>
                  <a:srgbClr val="FF0000"/>
                </a:solidFill>
              </a:rPr>
              <a:t>baseline project plan </a:t>
            </a:r>
            <a:r>
              <a:rPr lang="en-US" dirty="0">
                <a:solidFill>
                  <a:srgbClr val="FF0000"/>
                </a:solidFill>
              </a:rPr>
              <a:t>and the </a:t>
            </a:r>
            <a:r>
              <a:rPr lang="en-US" i="1" dirty="0">
                <a:solidFill>
                  <a:srgbClr val="FF0000"/>
                </a:solidFill>
              </a:rPr>
              <a:t>project scope statement</a:t>
            </a:r>
          </a:p>
          <a:p>
            <a:r>
              <a:rPr lang="en-US" dirty="0"/>
              <a:t>The </a:t>
            </a:r>
            <a:r>
              <a:rPr lang="en-US" b="1" dirty="0"/>
              <a:t>baseline project plan (BPP) </a:t>
            </a:r>
            <a:r>
              <a:rPr lang="en-US" dirty="0"/>
              <a:t>contains all information collected and analyzed during the project initiation and planning activity</a:t>
            </a:r>
          </a:p>
          <a:p>
            <a:r>
              <a:rPr lang="en-US" dirty="0"/>
              <a:t>The </a:t>
            </a:r>
            <a:r>
              <a:rPr lang="en-US" b="1" dirty="0"/>
              <a:t>project scope statement (PSS)</a:t>
            </a:r>
            <a:r>
              <a:rPr lang="en-US" dirty="0"/>
              <a:t> clearly outlines </a:t>
            </a:r>
            <a:r>
              <a:rPr lang="en-US" dirty="0" smtClean="0"/>
              <a:t>what the project will deliver; work required to complete the project; the </a:t>
            </a:r>
            <a:r>
              <a:rPr lang="en-US" dirty="0"/>
              <a:t>objectives of the project for the customer</a:t>
            </a:r>
          </a:p>
          <a:p>
            <a:r>
              <a:rPr lang="en-US" dirty="0">
                <a:solidFill>
                  <a:srgbClr val="FF0000"/>
                </a:solidFill>
              </a:rPr>
              <a:t>PSS must be SMART( Specific, Measurable, Achievable, Relevant and Timebound) ???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D54F-1FB8-457C-8DB1-871BC1FA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A823-5774-49DA-8AD3-F915142E095B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84C42-32A1-4429-9428-D60506E4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and Plan 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baseline project plan (BPP) </a:t>
            </a:r>
            <a:r>
              <a:rPr lang="en-US" sz="2400" dirty="0"/>
              <a:t>contains all information collected and analyzed during the project initiation and planning activity</a:t>
            </a:r>
          </a:p>
          <a:p>
            <a:pPr lvl="1"/>
            <a:r>
              <a:rPr lang="en-US" sz="2000" dirty="0"/>
              <a:t>The plan reflects the best estimate of the project’s scope, benefits, costs, risks, and resource requirements given the current understanding of the project</a:t>
            </a:r>
          </a:p>
          <a:p>
            <a:pPr lvl="1"/>
            <a:r>
              <a:rPr lang="en-US" sz="2000" dirty="0"/>
              <a:t>BPP specifies </a:t>
            </a:r>
            <a:r>
              <a:rPr lang="en-US" sz="2000" dirty="0">
                <a:solidFill>
                  <a:srgbClr val="00B0F0"/>
                </a:solidFill>
              </a:rPr>
              <a:t>detailed</a:t>
            </a:r>
            <a:r>
              <a:rPr lang="en-US" sz="2000" dirty="0"/>
              <a:t> project activities for the analysis phase and </a:t>
            </a:r>
            <a:r>
              <a:rPr lang="en-US" sz="2000" dirty="0">
                <a:solidFill>
                  <a:srgbClr val="FF0000"/>
                </a:solidFill>
              </a:rPr>
              <a:t>less</a:t>
            </a:r>
            <a:r>
              <a:rPr lang="en-US" sz="2000" dirty="0"/>
              <a:t> detail for subsequent project phases  (</a:t>
            </a:r>
            <a:r>
              <a:rPr lang="en-US" sz="2000" dirty="0">
                <a:solidFill>
                  <a:srgbClr val="FF0000"/>
                </a:solidFill>
              </a:rPr>
              <a:t>why less?)</a:t>
            </a:r>
          </a:p>
          <a:p>
            <a:pPr lvl="1"/>
            <a:r>
              <a:rPr lang="en-US" sz="2000" dirty="0"/>
              <a:t>The BPP is used by the project selection committee to help decide whether the project should be accepted, redirected, or canceled. </a:t>
            </a:r>
          </a:p>
          <a:p>
            <a:pPr lvl="1"/>
            <a:r>
              <a:rPr lang="en-US" sz="2000" dirty="0"/>
              <a:t>If selected, the BPP becomes the foundation document for all subsequent SDLC activities; however, it is also expected to </a:t>
            </a:r>
            <a:r>
              <a:rPr lang="en-US" sz="2000" dirty="0">
                <a:solidFill>
                  <a:srgbClr val="00B0F0"/>
                </a:solidFill>
              </a:rPr>
              <a:t>evolve</a:t>
            </a:r>
            <a:r>
              <a:rPr lang="en-US" sz="2000" dirty="0"/>
              <a:t> as the project evolves. </a:t>
            </a:r>
          </a:p>
          <a:p>
            <a:pPr lvl="1"/>
            <a:r>
              <a:rPr lang="en-US" sz="2000" dirty="0"/>
              <a:t>As new information is learned during subsequent SDLC phases, the baseline plan will be updated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Initiation and Plan 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463675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project scope statement (PSS)</a:t>
            </a:r>
            <a:r>
              <a:rPr lang="en-US" sz="2000" dirty="0"/>
              <a:t> is a short document prepared for the customer that describes what the project will deliver and outlines all work required to complete the project. </a:t>
            </a:r>
          </a:p>
          <a:p>
            <a:pPr lvl="1"/>
            <a:r>
              <a:rPr lang="en-US" sz="2000" dirty="0"/>
              <a:t>The PSS is also a  useful communication tool that ensures both the analyst  and the customer gain a common understanding of the project. </a:t>
            </a:r>
          </a:p>
          <a:p>
            <a:pPr lvl="1"/>
            <a:r>
              <a:rPr lang="en-US" sz="2000" dirty="0"/>
              <a:t>The PSS is consists of a high-level summary of the BPP</a:t>
            </a:r>
          </a:p>
          <a:p>
            <a:pPr lvl="1"/>
            <a:r>
              <a:rPr lang="en-US" sz="2000" dirty="0"/>
              <a:t>Depending upon your relationship with your customer, the role of the PSS may vary. </a:t>
            </a:r>
          </a:p>
          <a:p>
            <a:pPr lvl="1"/>
            <a:r>
              <a:rPr lang="en-US" sz="2000" dirty="0"/>
              <a:t>At one extreme, the PSS can be used as the basis of a formal contractual agreement outlining firm deadlines, costs, and specifications. (</a:t>
            </a:r>
            <a:r>
              <a:rPr lang="en-US" sz="2000" dirty="0" err="1"/>
              <a:t>eg</a:t>
            </a:r>
            <a:r>
              <a:rPr lang="en-US" sz="2000" dirty="0"/>
              <a:t> a contract programming or consulting firm)</a:t>
            </a:r>
          </a:p>
          <a:p>
            <a:pPr lvl="1"/>
            <a:r>
              <a:rPr lang="en-US" sz="2000" dirty="0"/>
              <a:t>At the other extreme, the PSS can simply be used as a communication vehicle to outline the current best estimates of what the project will deliver, when it will be completed, and the resources it may consume. (</a:t>
            </a:r>
            <a:r>
              <a:rPr lang="en-US" sz="2000" dirty="0" err="1"/>
              <a:t>eg</a:t>
            </a:r>
            <a:r>
              <a:rPr lang="en-US" sz="2000" dirty="0"/>
              <a:t> internal development group 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82"/>
            <a:ext cx="8229600" cy="813318"/>
          </a:xfrm>
        </p:spPr>
        <p:txBody>
          <a:bodyPr/>
          <a:lstStyle/>
          <a:p>
            <a:r>
              <a:rPr lang="en-US" dirty="0"/>
              <a:t>Initiation and Plan 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883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The </a:t>
            </a:r>
            <a:r>
              <a:rPr lang="en-US" sz="2200" b="1" dirty="0"/>
              <a:t>PSS (Project Scope Statement)</a:t>
            </a:r>
            <a:r>
              <a:rPr lang="en-US" sz="2200" dirty="0"/>
              <a:t> should be </a:t>
            </a:r>
            <a:r>
              <a:rPr lang="en-US" sz="2200" b="1" dirty="0"/>
              <a:t>SMART</a:t>
            </a:r>
            <a:r>
              <a:rPr lang="en-US" sz="2200" dirty="0"/>
              <a:t>, meaning it must be</a:t>
            </a:r>
            <a:r>
              <a:rPr lang="en-US" sz="2200" dirty="0" smtClean="0"/>
              <a:t>:</a:t>
            </a:r>
          </a:p>
          <a:p>
            <a:pPr marL="0" indent="0">
              <a:buNone/>
            </a:pPr>
            <a:r>
              <a:rPr lang="en-US" sz="2300" b="1" dirty="0"/>
              <a:t>Specific</a:t>
            </a:r>
            <a:r>
              <a:rPr lang="en-US" sz="2300" dirty="0"/>
              <a:t>: Clearly define the project's objectives</a:t>
            </a:r>
            <a:r>
              <a:rPr lang="en-US" sz="2300" dirty="0" smtClean="0"/>
              <a:t>.</a:t>
            </a:r>
          </a:p>
          <a:p>
            <a:pPr marL="400050" lvl="1" indent="0">
              <a:buNone/>
            </a:pPr>
            <a:r>
              <a:rPr lang="en-US" sz="2300" dirty="0" smtClean="0"/>
              <a:t>Example</a:t>
            </a:r>
            <a:r>
              <a:rPr lang="en-US" sz="2300" dirty="0"/>
              <a:t>: "Develop a mobile banking app for customer transactions</a:t>
            </a:r>
            <a:r>
              <a:rPr lang="en-US" sz="2300" dirty="0" smtClean="0"/>
              <a:t>.“</a:t>
            </a:r>
          </a:p>
          <a:p>
            <a:pPr marL="0" indent="0">
              <a:buNone/>
            </a:pPr>
            <a:r>
              <a:rPr lang="en-US" sz="2300" b="1" dirty="0" smtClean="0"/>
              <a:t>Measurable</a:t>
            </a:r>
            <a:r>
              <a:rPr lang="en-US" sz="2300" dirty="0"/>
              <a:t>: Establish criteria to measure success</a:t>
            </a:r>
            <a:r>
              <a:rPr lang="en-US" sz="2300" dirty="0" smtClean="0"/>
              <a:t>.</a:t>
            </a:r>
          </a:p>
          <a:p>
            <a:pPr marL="400050" lvl="1" indent="0">
              <a:buNone/>
            </a:pPr>
            <a:r>
              <a:rPr lang="en-US" sz="2300" dirty="0" smtClean="0"/>
              <a:t>Example</a:t>
            </a:r>
            <a:r>
              <a:rPr lang="en-US" sz="2300" dirty="0"/>
              <a:t>: "App should handle 1,000 transactions per second</a:t>
            </a:r>
            <a:r>
              <a:rPr lang="en-US" sz="2300" dirty="0" smtClean="0"/>
              <a:t>.“</a:t>
            </a:r>
          </a:p>
          <a:p>
            <a:pPr marL="0" indent="0">
              <a:buNone/>
            </a:pPr>
            <a:r>
              <a:rPr lang="en-US" sz="2300" b="1" dirty="0" smtClean="0"/>
              <a:t>Achievable</a:t>
            </a:r>
            <a:r>
              <a:rPr lang="en-US" sz="2300" dirty="0"/>
              <a:t>: Set realistic goals within resources </a:t>
            </a:r>
            <a:r>
              <a:rPr lang="en-US" sz="2300" dirty="0" smtClean="0"/>
              <a:t>and constraints.</a:t>
            </a:r>
          </a:p>
          <a:p>
            <a:pPr marL="400050" lvl="1" indent="0">
              <a:buNone/>
            </a:pPr>
            <a:r>
              <a:rPr lang="en-US" sz="2300" dirty="0" smtClean="0"/>
              <a:t>Example</a:t>
            </a:r>
            <a:r>
              <a:rPr lang="en-US" sz="2300" dirty="0"/>
              <a:t>: "Complete development with a team of 5 developers</a:t>
            </a:r>
            <a:r>
              <a:rPr lang="en-US" sz="2300" dirty="0" smtClean="0"/>
              <a:t>.“</a:t>
            </a:r>
          </a:p>
          <a:p>
            <a:pPr marL="0" indent="0">
              <a:buNone/>
            </a:pPr>
            <a:r>
              <a:rPr lang="en-US" sz="2300" b="1" dirty="0" smtClean="0"/>
              <a:t>Relevant</a:t>
            </a:r>
            <a:r>
              <a:rPr lang="en-US" sz="2300" dirty="0"/>
              <a:t>: Align with business goals</a:t>
            </a:r>
            <a:r>
              <a:rPr lang="en-US" sz="2300" dirty="0" smtClean="0"/>
              <a:t>.</a:t>
            </a:r>
          </a:p>
          <a:p>
            <a:pPr marL="400050" lvl="1" indent="0">
              <a:buNone/>
            </a:pPr>
            <a:r>
              <a:rPr lang="en-US" sz="2300" dirty="0" smtClean="0"/>
              <a:t>Example</a:t>
            </a:r>
            <a:r>
              <a:rPr lang="en-US" sz="2300" dirty="0"/>
              <a:t>: "The app must increase customer engagement by 20</a:t>
            </a:r>
            <a:r>
              <a:rPr lang="en-US" sz="2300" dirty="0" smtClean="0"/>
              <a:t>%.“</a:t>
            </a:r>
          </a:p>
          <a:p>
            <a:pPr marL="0" indent="0">
              <a:buNone/>
            </a:pPr>
            <a:r>
              <a:rPr lang="en-US" sz="2300" b="1" dirty="0" smtClean="0"/>
              <a:t>Time bound</a:t>
            </a:r>
            <a:r>
              <a:rPr lang="en-US" sz="2300" dirty="0" smtClean="0"/>
              <a:t>: </a:t>
            </a:r>
            <a:r>
              <a:rPr lang="en-US" sz="2300" dirty="0"/>
              <a:t>Set deadlines</a:t>
            </a:r>
            <a:r>
              <a:rPr lang="en-US" sz="2300" dirty="0" smtClean="0"/>
              <a:t>.</a:t>
            </a:r>
          </a:p>
          <a:p>
            <a:pPr marL="400050" lvl="1" indent="0">
              <a:buNone/>
            </a:pPr>
            <a:r>
              <a:rPr lang="en-US" sz="2300" dirty="0" smtClean="0"/>
              <a:t>Example</a:t>
            </a:r>
            <a:r>
              <a:rPr lang="en-US" sz="2300" dirty="0"/>
              <a:t>: "Launch the app within 6 months."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0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Project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Assessing project feasibility is an important task that can be a large undertaking because it requires you to evaluate a wide range of factors affecting project success such as:</a:t>
            </a:r>
          </a:p>
          <a:p>
            <a:pPr lvl="1"/>
            <a:r>
              <a:rPr lang="en-US" dirty="0"/>
              <a:t>Economic</a:t>
            </a:r>
          </a:p>
          <a:p>
            <a:pPr lvl="1"/>
            <a:r>
              <a:rPr lang="en-US" dirty="0"/>
              <a:t>Operational</a:t>
            </a:r>
          </a:p>
          <a:p>
            <a:pPr lvl="1"/>
            <a:r>
              <a:rPr lang="en-US" dirty="0"/>
              <a:t>Technical</a:t>
            </a:r>
          </a:p>
          <a:p>
            <a:pPr lvl="1"/>
            <a:r>
              <a:rPr lang="en-US" dirty="0"/>
              <a:t>Schedule</a:t>
            </a:r>
          </a:p>
          <a:p>
            <a:pPr lvl="1"/>
            <a:r>
              <a:rPr lang="en-US" dirty="0"/>
              <a:t>Legal and Contractual</a:t>
            </a:r>
          </a:p>
          <a:p>
            <a:pPr lvl="1"/>
            <a:r>
              <a:rPr lang="en-US" dirty="0"/>
              <a:t>Political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17BB-90DE-46F8-BC8B-67917023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2C42-D5A4-4795-A48D-EB34BE18EB37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36A38-43C9-4575-8444-38A15793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/>
              <a:t>P</a:t>
            </a:r>
            <a:r>
              <a:rPr lang="en-US" sz="4000" dirty="0" smtClean="0"/>
              <a:t>lanning Phase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The first phase of SDLC</a:t>
            </a:r>
          </a:p>
          <a:p>
            <a:r>
              <a:rPr lang="en-US" dirty="0" smtClean="0"/>
              <a:t>Consists of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Project identification and selection</a:t>
            </a:r>
          </a:p>
          <a:p>
            <a:pPr lvl="1"/>
            <a:r>
              <a:rPr lang="en-US" dirty="0" smtClean="0"/>
              <a:t> Project initiation and planning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Assessing Economic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</a:t>
            </a:r>
            <a:r>
              <a:rPr lang="en-US" b="1" dirty="0"/>
              <a:t>economic feasibility  </a:t>
            </a:r>
            <a:r>
              <a:rPr lang="en-US" dirty="0"/>
              <a:t>study is to identify the financial </a:t>
            </a:r>
            <a:r>
              <a:rPr lang="en-US" b="1" dirty="0"/>
              <a:t>benefits</a:t>
            </a:r>
            <a:r>
              <a:rPr lang="en-US" dirty="0"/>
              <a:t> and </a:t>
            </a:r>
            <a:r>
              <a:rPr lang="en-US" b="1" dirty="0"/>
              <a:t>costs</a:t>
            </a:r>
            <a:r>
              <a:rPr lang="en-US" dirty="0"/>
              <a:t> associated with the development project</a:t>
            </a:r>
          </a:p>
          <a:p>
            <a:r>
              <a:rPr lang="en-US" dirty="0"/>
              <a:t>Benefits can be:</a:t>
            </a:r>
          </a:p>
          <a:p>
            <a:pPr lvl="1"/>
            <a:r>
              <a:rPr lang="en-US" dirty="0"/>
              <a:t>Tangible benefits ( measurable in terms of money)</a:t>
            </a:r>
          </a:p>
          <a:p>
            <a:pPr lvl="1"/>
            <a:r>
              <a:rPr lang="en-US" dirty="0"/>
              <a:t> Intangible benefits (not measurable)</a:t>
            </a:r>
          </a:p>
          <a:p>
            <a:r>
              <a:rPr lang="en-US" dirty="0"/>
              <a:t>Costs can be:</a:t>
            </a:r>
          </a:p>
          <a:p>
            <a:pPr lvl="1"/>
            <a:r>
              <a:rPr lang="en-US" dirty="0"/>
              <a:t>Tangible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one-time cost (associated with </a:t>
            </a:r>
            <a:r>
              <a:rPr lang="en-US" dirty="0" err="1"/>
              <a:t>dev’t</a:t>
            </a:r>
            <a:r>
              <a:rPr lang="en-US" dirty="0"/>
              <a:t>  and system start-up)</a:t>
            </a:r>
          </a:p>
          <a:p>
            <a:pPr lvl="1"/>
            <a:r>
              <a:rPr lang="en-US" dirty="0"/>
              <a:t>recurring cost (associated with the ongoing use of the system)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9F54-AADC-4FB1-A9AC-C831F548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61A6A-254A-4262-9BB8-430E12043525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51931-2BF4-4075-951C-130E524E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Assessing Other Feasibility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Operational feasibility: </a:t>
            </a:r>
            <a:r>
              <a:rPr lang="en-US" dirty="0"/>
              <a:t>The process of assessing the degree to which a proposed system solves business problems or takes advantage of business opportunities.</a:t>
            </a:r>
          </a:p>
          <a:p>
            <a:r>
              <a:rPr lang="en-US" b="1" dirty="0"/>
              <a:t>Technical feasibility: </a:t>
            </a:r>
            <a:r>
              <a:rPr lang="en-US" dirty="0"/>
              <a:t>The process of assessing the  System’s Vendor  technical ability to construct the proposed system.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744DD-88E2-4122-ACCA-B49F69EC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EDB4-4D62-4654-918B-9CFA1B699187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E8CC5-5B77-4288-9539-4C1CD5DF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763587"/>
          </a:xfrm>
        </p:spPr>
        <p:txBody>
          <a:bodyPr>
            <a:normAutofit/>
          </a:bodyPr>
          <a:lstStyle/>
          <a:p>
            <a:r>
              <a:rPr lang="en-US" sz="4000" b="1" dirty="0"/>
              <a:t>Technical </a:t>
            </a:r>
            <a:r>
              <a:rPr lang="en-US" sz="4000" b="1" dirty="0" smtClean="0"/>
              <a:t>Feasibility</a:t>
            </a:r>
            <a:r>
              <a:rPr lang="en-US" sz="4000" b="1" dirty="0"/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990600"/>
            <a:ext cx="8796728" cy="536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The amount of technical risk associated with a given project is contingent on four primary factors.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roject size, </a:t>
            </a:r>
          </a:p>
          <a:p>
            <a:r>
              <a:rPr lang="en-US" sz="3000" dirty="0"/>
              <a:t>P</a:t>
            </a:r>
            <a:r>
              <a:rPr lang="en-US" sz="3000" dirty="0" smtClean="0"/>
              <a:t>roject structure (are the requirements obtained easily?), </a:t>
            </a:r>
          </a:p>
          <a:p>
            <a:r>
              <a:rPr lang="en-US" sz="3000" dirty="0" smtClean="0"/>
              <a:t>The development group’s experience with the application and technology area (standard technology than novel), </a:t>
            </a:r>
          </a:p>
          <a:p>
            <a:r>
              <a:rPr lang="en-US" sz="3000" dirty="0" smtClean="0"/>
              <a:t>The user group’s experience with systems development projects and the application area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6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Feasibilities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Schedule feasibility: </a:t>
            </a:r>
            <a:r>
              <a:rPr lang="en-US" dirty="0"/>
              <a:t>The process of assessing the degree to which the potential time frame and completion dates for all major activities within a project meet organizational deadlines and constraints for effecting change.</a:t>
            </a:r>
          </a:p>
          <a:p>
            <a:r>
              <a:rPr lang="en-US" b="1" dirty="0"/>
              <a:t>Legal and contractual Feasibility: </a:t>
            </a:r>
            <a:r>
              <a:rPr lang="en-US" dirty="0"/>
              <a:t>The process of assessing potential legal and contractual ramifications due to the construction of a system. ( e.g. E-payment systems)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7925-1A96-4211-99DF-77CC4F51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56865-9079-4F8D-A187-F8A03E00DAD4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7931E-A864-4D60-99EF-EE886B4B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Political feasibility: </a:t>
            </a:r>
            <a:r>
              <a:rPr lang="en-US" dirty="0"/>
              <a:t>The process of evaluating how key stakeholders within the organization view the proposed system (organizational power politics).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53B92-01BC-4F37-8836-AC810979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E578-E6C2-4D31-9447-86655A3F629B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99475-3701-4C30-852E-ACFBBD61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The Project Life Cycle &amp; IS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project life cycle (PLC) is a collection of logical stages or phases that maps the life of a project from its beginning to </a:t>
            </a:r>
            <a:r>
              <a:rPr lang="en-US" dirty="0"/>
              <a:t>its end in order to define, build, and deliver the product of a project—that is, the information system.</a:t>
            </a:r>
          </a:p>
          <a:p>
            <a:r>
              <a:rPr lang="en-US" dirty="0"/>
              <a:t>Each phase should provide </a:t>
            </a:r>
            <a:r>
              <a:rPr lang="en-US" dirty="0">
                <a:solidFill>
                  <a:srgbClr val="FF0000"/>
                </a:solidFill>
              </a:rPr>
              <a:t>one or more deliverables</a:t>
            </a:r>
            <a:r>
              <a:rPr lang="en-US" dirty="0"/>
              <a:t>. </a:t>
            </a:r>
          </a:p>
          <a:p>
            <a:r>
              <a:rPr lang="en-US" dirty="0"/>
              <a:t>A </a:t>
            </a:r>
            <a:r>
              <a:rPr lang="en-US" b="1" dirty="0"/>
              <a:t>deliverable is a tangible and verifiable product of work </a:t>
            </a:r>
            <a:r>
              <a:rPr lang="en-US" dirty="0"/>
              <a:t>(i.e., project plan, design specifications, delivered system, etc.). </a:t>
            </a:r>
          </a:p>
          <a:p>
            <a:r>
              <a:rPr lang="en-US" dirty="0"/>
              <a:t>Deliverables at the end of each phase also provide tangible benefits throughout the project and serve to define the work and resources needed for each phase.</a:t>
            </a:r>
          </a:p>
          <a:p>
            <a:r>
              <a:rPr lang="en-US" dirty="0"/>
              <a:t>Projects should be broken up into phases to make the project more manageable and to reduce risk.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AD45-73E8-4F30-98D5-91EF37A6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C60A7-DE17-4AA8-9FCF-3102C3F30BB5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67C8D-AD0A-4B1A-BBD8-5953B774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5"/>
            <a:ext cx="8229600" cy="898525"/>
          </a:xfrm>
        </p:spPr>
        <p:txBody>
          <a:bodyPr>
            <a:normAutofit/>
          </a:bodyPr>
          <a:lstStyle/>
          <a:p>
            <a:r>
              <a:rPr lang="en-US" dirty="0"/>
              <a:t>PLC-phases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028"/>
            <a:ext cx="8229600" cy="567644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300" dirty="0"/>
              <a:t>D</a:t>
            </a:r>
            <a:r>
              <a:rPr lang="en-US" sz="2300" dirty="0" smtClean="0"/>
              <a:t>efining </a:t>
            </a:r>
            <a:r>
              <a:rPr lang="en-US" sz="2300" dirty="0"/>
              <a:t>the project goal,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P</a:t>
            </a:r>
            <a:r>
              <a:rPr lang="en-US" sz="2300" dirty="0" smtClean="0"/>
              <a:t>lanning </a:t>
            </a:r>
            <a:r>
              <a:rPr lang="en-US" sz="2300" dirty="0"/>
              <a:t>the project,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E</a:t>
            </a:r>
            <a:r>
              <a:rPr lang="en-US" sz="2300" dirty="0" smtClean="0"/>
              <a:t>xecuting </a:t>
            </a:r>
            <a:r>
              <a:rPr lang="en-US" sz="2300" dirty="0"/>
              <a:t>or carrying out the project,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C</a:t>
            </a:r>
            <a:r>
              <a:rPr lang="en-US" sz="2300" dirty="0" smtClean="0"/>
              <a:t>losing </a:t>
            </a:r>
            <a:r>
              <a:rPr lang="en-US" sz="2300" dirty="0"/>
              <a:t>the project,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300" dirty="0"/>
              <a:t>E</a:t>
            </a:r>
            <a:r>
              <a:rPr lang="en-US" sz="2300" dirty="0" smtClean="0"/>
              <a:t>valuating </a:t>
            </a:r>
            <a:r>
              <a:rPr lang="en-US" sz="2300" dirty="0"/>
              <a:t>the project. </a:t>
            </a:r>
          </a:p>
          <a:p>
            <a:r>
              <a:rPr lang="en-US" sz="2300" dirty="0"/>
              <a:t>Although projects follow a project life cycle, information systems development follows a product life cycle</a:t>
            </a:r>
            <a:r>
              <a:rPr lang="en-US" sz="2300" dirty="0" smtClean="0"/>
              <a:t>.</a:t>
            </a:r>
          </a:p>
          <a:p>
            <a:pPr lvl="1"/>
            <a:r>
              <a:rPr lang="en-US" sz="2200" dirty="0"/>
              <a:t>Project Life Cycle (PLC): Focuses on managing a specific project from start to finish, including initiation, planning, execution, and closure. It’s temporary and ends when the project is completed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Product </a:t>
            </a:r>
            <a:r>
              <a:rPr lang="en-US" sz="2200" dirty="0"/>
              <a:t>Life Cycle: Encompasses the entire lifespan of a product (e.g., an information system), including its development, launch, maintenance, updates, and eventual retirement. It’s ongoing and lasts until the product is no longer in use.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7DCA-259E-4690-A3F0-C60F3062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B4B9-CAAB-41A7-BA79-DE4060A8BEC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A7A4F-13FD-4B3A-9BC1-122E5C7E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6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SDLC </a:t>
            </a:r>
            <a:r>
              <a:rPr lang="en-US" dirty="0" err="1"/>
              <a:t>vs</a:t>
            </a:r>
            <a:r>
              <a:rPr lang="en-US" dirty="0"/>
              <a:t> PLC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SDLC is a component of the PLC, and choice of a particular approach for systems development will influence the activities, their sequence, and the estimated time to complete. </a:t>
            </a:r>
            <a:endParaRPr lang="en-US" dirty="0" smtClean="0"/>
          </a:p>
          <a:p>
            <a:pPr marL="571500" lvl="1" indent="-171450">
              <a:buFontTx/>
              <a:buChar char="-"/>
            </a:pPr>
            <a:r>
              <a:rPr lang="en-US" b="1" dirty="0" smtClean="0"/>
              <a:t>For Waterfall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Agile</a:t>
            </a:r>
            <a:r>
              <a:rPr lang="en-US" dirty="0" smtClean="0"/>
              <a:t> </a:t>
            </a:r>
            <a:r>
              <a:rPr lang="en-US" dirty="0"/>
              <a:t>— determines: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sequence of activities</a:t>
            </a:r>
            <a:r>
              <a:rPr lang="en-US" dirty="0"/>
              <a:t>: For example, Waterfall follows a strict linear process, while Agile is iterative.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The </a:t>
            </a:r>
            <a:r>
              <a:rPr lang="en-US" b="1" dirty="0"/>
              <a:t>time required</a:t>
            </a:r>
            <a:r>
              <a:rPr lang="en-US" dirty="0"/>
              <a:t> to complete each phase: </a:t>
            </a:r>
            <a:r>
              <a:rPr lang="en-US" b="1" dirty="0" err="1"/>
              <a:t>Agile’s</a:t>
            </a:r>
            <a:r>
              <a:rPr lang="en-US" dirty="0"/>
              <a:t> iterative cycles may be </a:t>
            </a:r>
            <a:r>
              <a:rPr lang="en-US" b="1" dirty="0"/>
              <a:t>faster</a:t>
            </a:r>
            <a:r>
              <a:rPr lang="en-US" dirty="0"/>
              <a:t> in delivering functional parts, whereas Waterfall requires completing all stages before the product is delivered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turn, this will directly impact the project's schedule and budget.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38E34-9561-4C6D-8035-7D09996D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DF28-5395-4A38-9B37-F7B370449248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8E588-B489-4993-BAA0-F4ADC8FC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5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/>
              <a:t>Information System project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Concerned with activities involved in ensuring that ISs are  delivered </a:t>
            </a:r>
            <a:r>
              <a:rPr lang="en-US" dirty="0">
                <a:solidFill>
                  <a:srgbClr val="FF0000"/>
                </a:solidFill>
              </a:rPr>
              <a:t>on budget and on schedule and in accordance with the requirements</a:t>
            </a:r>
            <a:r>
              <a:rPr lang="en-US" dirty="0"/>
              <a:t> of the organizations developing and procuring the software.</a:t>
            </a:r>
          </a:p>
          <a:p>
            <a:r>
              <a:rPr lang="en-US" dirty="0"/>
              <a:t>Project management is needed because software development is always subject to </a:t>
            </a:r>
            <a:r>
              <a:rPr lang="en-US" b="1" i="1" dirty="0">
                <a:solidFill>
                  <a:srgbClr val="FF0000"/>
                </a:solidFill>
              </a:rPr>
              <a:t>budget and schedule constraints </a:t>
            </a:r>
            <a:r>
              <a:rPr lang="en-US" dirty="0"/>
              <a:t>that are set by the organization developing the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8333-4C72-4F3C-B895-A7D0A6CB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465E-BE44-4AFC-B3F7-5401AD63CC77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BED82-0250-45EF-97C1-8BBA701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60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8287-F785-4610-836B-4FB3C788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0339-B590-44B9-BA63-365849CBD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Project managers typically perform four activities, or functions: </a:t>
            </a:r>
            <a:r>
              <a:rPr lang="en-US" b="1" i="1" dirty="0">
                <a:solidFill>
                  <a:srgbClr val="FF0000"/>
                </a:solidFill>
              </a:rPr>
              <a:t>planning, scheduling, monitoring, and reporting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Project planning </a:t>
            </a:r>
            <a:r>
              <a:rPr lang="en-US" dirty="0"/>
              <a:t>includes identifying all project tasks and estimating the completion time and cost of each.</a:t>
            </a:r>
          </a:p>
          <a:p>
            <a:pPr algn="just"/>
            <a:r>
              <a:rPr lang="en-US" b="1" dirty="0"/>
              <a:t>Project scheduling </a:t>
            </a:r>
            <a:r>
              <a:rPr lang="en-US" dirty="0"/>
              <a:t>involves the creation of a specific timetable, Project scheduling uses Gantt charts and PERT/CPM charts, which are explained in the following sections.</a:t>
            </a:r>
          </a:p>
          <a:p>
            <a:pPr algn="just"/>
            <a:r>
              <a:rPr lang="en-US" b="1" dirty="0"/>
              <a:t>Project monitoring:-</a:t>
            </a:r>
            <a:r>
              <a:rPr lang="en-US" dirty="0"/>
              <a:t>The project manager must monitor the progress, evaluate the results, and take corrective action when necessary to control the project and stay on target.</a:t>
            </a:r>
          </a:p>
          <a:p>
            <a:pPr algn="just"/>
            <a:r>
              <a:rPr lang="en-US" b="1" dirty="0"/>
              <a:t>Project reporting </a:t>
            </a:r>
            <a:r>
              <a:rPr lang="en-US" dirty="0"/>
              <a:t>includes regular progress reports to management, users, and the project team itself.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77319-A86B-4979-A2AA-9B7A3489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D6101-D2DD-4DBC-93E6-EFEE75D2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0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1. Identifying and Selecting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/>
              <a:t>Organizations can benefit from following a formal process.</a:t>
            </a:r>
          </a:p>
          <a:p>
            <a:r>
              <a:rPr lang="en-US" dirty="0" smtClean="0"/>
              <a:t>The </a:t>
            </a:r>
            <a:r>
              <a:rPr lang="en-US" dirty="0"/>
              <a:t>first activity of the systems planning and selection phase of the SDLC is project identification and selection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Project identification and selection consists of: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potential development projects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lassifying </a:t>
            </a:r>
            <a:r>
              <a:rPr lang="en-US" dirty="0"/>
              <a:t>and ranking projects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electing </a:t>
            </a:r>
            <a:r>
              <a:rPr lang="en-US" dirty="0"/>
              <a:t>projects for development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CB8D-AB88-4D80-A193-138173A8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B4AA7-67CC-4EBD-89AB-E155787F5FB0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73D58-0E4C-4AD7-B3AE-08A7E236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Management activities-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writing.</a:t>
            </a:r>
          </a:p>
          <a:p>
            <a:r>
              <a:rPr lang="en-US" dirty="0"/>
              <a:t>Project planning and scheduling. </a:t>
            </a:r>
          </a:p>
          <a:p>
            <a:r>
              <a:rPr lang="en-US" dirty="0"/>
              <a:t>Project costing.</a:t>
            </a:r>
          </a:p>
          <a:p>
            <a:r>
              <a:rPr lang="en-US" dirty="0"/>
              <a:t>Project monitoring and reviews.</a:t>
            </a:r>
          </a:p>
          <a:p>
            <a:r>
              <a:rPr lang="en-US" dirty="0"/>
              <a:t>Personnel selection and evaluation. </a:t>
            </a:r>
          </a:p>
          <a:p>
            <a:r>
              <a:rPr lang="en-US" dirty="0"/>
              <a:t>Project Risk Management</a:t>
            </a:r>
          </a:p>
          <a:p>
            <a:r>
              <a:rPr lang="en-US" dirty="0"/>
              <a:t>Report writing and presentations.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A3F6-7661-494B-A45A-E25EB608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C00C-F548-4CFA-813D-103D26880555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F2E09-7171-41EE-9A8B-1D878F61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1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 Planning 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plan sets out:</a:t>
            </a:r>
          </a:p>
          <a:p>
            <a:pPr lvl="1"/>
            <a:r>
              <a:rPr lang="en-US" dirty="0"/>
              <a:t>The resources available to the project; </a:t>
            </a:r>
          </a:p>
          <a:p>
            <a:pPr lvl="1"/>
            <a:r>
              <a:rPr lang="en-US" dirty="0"/>
              <a:t>The work breakdown structure( WBS); </a:t>
            </a:r>
            <a:r>
              <a:rPr lang="en-US" dirty="0" smtClean="0"/>
              <a:t>the definition of tasks and their sequence.</a:t>
            </a:r>
            <a:endParaRPr lang="en-US" dirty="0"/>
          </a:p>
          <a:p>
            <a:pPr lvl="1"/>
            <a:r>
              <a:rPr lang="en-US" dirty="0"/>
              <a:t>A schedule for the work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6333B-9BEB-44A0-8461-9E2ABDAB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A8DEE-47D7-4431-84D3-3FED2A945BB2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0DBE8-2D75-4BF6-BA88-3F2ABAAC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0464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scheduling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Split project into tasks and estimate time and resources required to complete each task.</a:t>
            </a:r>
          </a:p>
          <a:p>
            <a:r>
              <a:rPr lang="en-US" dirty="0"/>
              <a:t>Organize tasks concurrently to make optimal use of workforce.</a:t>
            </a:r>
          </a:p>
          <a:p>
            <a:r>
              <a:rPr lang="en-US" dirty="0"/>
              <a:t>Minimize task dependencies to avoid delays caused by one task waiting for another to complete.</a:t>
            </a:r>
          </a:p>
          <a:p>
            <a:r>
              <a:rPr lang="en-US" dirty="0"/>
              <a:t>Dependent on project managers intuition and experience.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0F6DC-A240-457E-9DFF-992C591B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E93A-C163-4DE7-8BD2-0032734CCB2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4CF24-F8EB-4D80-85F0-AEF92378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5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Project management 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Project management tools and techniques will be introduced to create:</a:t>
            </a:r>
          </a:p>
          <a:p>
            <a:pPr lvl="1"/>
            <a:r>
              <a:rPr lang="en-US" dirty="0"/>
              <a:t>a project network plan that defines the sequence of activities throughout the project and their dependencies. </a:t>
            </a:r>
          </a:p>
          <a:p>
            <a:r>
              <a:rPr lang="en-US" dirty="0"/>
              <a:t>These tools include: </a:t>
            </a:r>
          </a:p>
          <a:p>
            <a:pPr lvl="1"/>
            <a:r>
              <a:rPr lang="en-US" dirty="0"/>
              <a:t>Gantt charts, Network diagrams (activity on the node-AON), critical path analysis, PERT(Program Evaluation and Review Technique)/CPM( Critical Path Method), </a:t>
            </a:r>
          </a:p>
          <a:p>
            <a:r>
              <a:rPr lang="en-US" dirty="0"/>
              <a:t>Gantt Chart shows the general sequence of activities or project tasks.</a:t>
            </a:r>
          </a:p>
          <a:p>
            <a:pPr lvl="1"/>
            <a:r>
              <a:rPr lang="en-US" dirty="0"/>
              <a:t>useful for tracking and monitoring the progress of a project</a:t>
            </a:r>
          </a:p>
          <a:p>
            <a:pPr lvl="1"/>
            <a:r>
              <a:rPr lang="en-US" dirty="0"/>
              <a:t>It does not show the </a:t>
            </a:r>
            <a:r>
              <a:rPr lang="en-US" b="1" dirty="0"/>
              <a:t>explicit relationships among tasks or activities</a:t>
            </a:r>
            <a:r>
              <a:rPr lang="en-US" b="1" dirty="0" smtClean="0"/>
              <a:t>. </a:t>
            </a:r>
            <a:endParaRPr lang="en-US" b="1" dirty="0"/>
          </a:p>
          <a:p>
            <a:r>
              <a:rPr lang="en-US" dirty="0"/>
              <a:t>Most project managers find that </a:t>
            </a:r>
            <a:r>
              <a:rPr lang="en-US" b="1" dirty="0"/>
              <a:t>PERT/CPM </a:t>
            </a:r>
            <a:r>
              <a:rPr lang="en-US" dirty="0"/>
              <a:t>charts, which are discussed in the following section, are better tools for managing large projects</a:t>
            </a:r>
          </a:p>
          <a:p>
            <a:r>
              <a:rPr lang="en-US" b="1" dirty="0"/>
              <a:t>PERT/CPM</a:t>
            </a:r>
            <a:r>
              <a:rPr lang="en-US" dirty="0"/>
              <a:t> :-use </a:t>
            </a:r>
            <a:r>
              <a:rPr lang="en-US" dirty="0" err="1"/>
              <a:t>AoN</a:t>
            </a:r>
            <a:r>
              <a:rPr lang="en-US" dirty="0"/>
              <a:t> for </a:t>
            </a:r>
            <a:r>
              <a:rPr lang="en-US" i="1" dirty="0">
                <a:solidFill>
                  <a:srgbClr val="FF0000"/>
                </a:solidFill>
              </a:rPr>
              <a:t>task pattern analysis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76FA-7923-42D6-9657-14E0E501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AF121-4224-4E7A-8724-59C37B699702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F1AE0-8CDD-4E5B-87E5-1A3C7F80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7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Gantt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2706575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Project management 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Project network diagrams provides valuable information about the logical sequence and dependencies among the various activities or tasks. </a:t>
            </a:r>
          </a:p>
          <a:p>
            <a:pPr algn="just"/>
            <a:r>
              <a:rPr lang="en-US" dirty="0"/>
              <a:t>Project network diagrams provide information concerning when specific tasks must start and finish, and what activities may be delayed without affecting the deadline target date.</a:t>
            </a:r>
          </a:p>
          <a:p>
            <a:pPr algn="just"/>
            <a:r>
              <a:rPr lang="en-US" dirty="0"/>
              <a:t>In addition, the project manager can make decisions regarding scheduling and resource assignments to shorten the time required for those critical activities that will impact the project deadline.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C4457-4717-4876-BDC3-FE2B864F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5D22-138A-4CAF-95E7-07F3D76C7534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E4A4C-AC48-44ED-BA25-69FFFBA0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0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9D56-66E5-4ED8-A70F-EDC81997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728"/>
            <a:ext cx="8229600" cy="956872"/>
          </a:xfrm>
        </p:spPr>
        <p:txBody>
          <a:bodyPr>
            <a:normAutofit/>
          </a:bodyPr>
          <a:lstStyle/>
          <a:p>
            <a:r>
              <a:rPr lang="en-US" sz="4000" dirty="0"/>
              <a:t>Work Breakdown Structure (WBS)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EBE31-1095-40AF-B1A0-96B3F7DC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work breakdown structure (WBS) </a:t>
            </a:r>
            <a:r>
              <a:rPr lang="en-US" dirty="0"/>
              <a:t>involves breaking a project down into a series of smaller tasks.</a:t>
            </a:r>
          </a:p>
          <a:p>
            <a:r>
              <a:rPr lang="en-US" dirty="0"/>
              <a:t>A </a:t>
            </a:r>
            <a:r>
              <a:rPr lang="en-US" b="1" dirty="0"/>
              <a:t>task</a:t>
            </a:r>
            <a:r>
              <a:rPr lang="en-US" dirty="0"/>
              <a:t>, or </a:t>
            </a:r>
            <a:r>
              <a:rPr lang="en-US" b="1" dirty="0"/>
              <a:t>activity</a:t>
            </a:r>
            <a:r>
              <a:rPr lang="en-US" dirty="0"/>
              <a:t>, is any work that has a beginning and an end and requires the use of company resources such as people, time, or money.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E32B-F80C-4489-BE97-D2DC5B4A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B74A4-9118-4BB3-B6FA-A81135F7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33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692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Project </a:t>
            </a:r>
            <a:r>
              <a:rPr lang="en-US" sz="4000" dirty="0" smtClean="0"/>
              <a:t>Management </a:t>
            </a:r>
            <a:r>
              <a:rPr lang="en-US" sz="4000" dirty="0"/>
              <a:t>T</a:t>
            </a:r>
            <a:r>
              <a:rPr lang="en-US" sz="4000" dirty="0" smtClean="0"/>
              <a:t>ools </a:t>
            </a:r>
            <a:r>
              <a:rPr lang="en-US" sz="40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r>
              <a:rPr lang="en-US" b="1" dirty="0"/>
              <a:t>Activity on the Node (AON) is a project network diagramming tool that graphically represents all of the project activities and tasks, as well as their logical sequence and dependencies. </a:t>
            </a:r>
          </a:p>
          <a:p>
            <a:r>
              <a:rPr lang="en-US" dirty="0"/>
              <a:t>Using AON, activities are represented as boxes (i.e. nodes) and arrows indicate precedence and flow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11C5C-CFA1-44F7-9FCA-790D982D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D632-E34C-4AA8-AE40-2FF10DB8612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0B07F-0959-4B76-9275-4243E9D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5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Project Management Tools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Autofit/>
          </a:bodyPr>
          <a:lstStyle/>
          <a:p>
            <a:r>
              <a:rPr lang="en-US" sz="1900" dirty="0"/>
              <a:t>To construct an AON network diagram, </a:t>
            </a:r>
          </a:p>
          <a:p>
            <a:pPr lvl="1"/>
            <a:r>
              <a:rPr lang="en-US" sz="1900" dirty="0"/>
              <a:t>Begin with the activities and tasks with associated time estimate. </a:t>
            </a:r>
          </a:p>
          <a:p>
            <a:pPr lvl="1"/>
            <a:r>
              <a:rPr lang="en-US" sz="1900" dirty="0"/>
              <a:t>The next step is to determine which activities are </a:t>
            </a:r>
            <a:r>
              <a:rPr lang="en-US" sz="1900" b="1" dirty="0"/>
              <a:t>predecessors, successors, or parallel. </a:t>
            </a:r>
          </a:p>
          <a:p>
            <a:pPr lvl="1"/>
            <a:r>
              <a:rPr lang="en-US" sz="1900" dirty="0"/>
              <a:t>Predecessor activities are those activities that must be completed </a:t>
            </a:r>
            <a:r>
              <a:rPr lang="en-US" sz="1900" i="1" dirty="0"/>
              <a:t>before another activity can be started</a:t>
            </a:r>
          </a:p>
          <a:p>
            <a:pPr lvl="1"/>
            <a:r>
              <a:rPr lang="en-US" sz="1900" dirty="0"/>
              <a:t>e.g., a computer's operating system must be installed before loading an application package. </a:t>
            </a:r>
          </a:p>
          <a:p>
            <a:pPr lvl="1"/>
            <a:r>
              <a:rPr lang="en-US" sz="1900" dirty="0"/>
              <a:t>Successor activities are activities that must follow a particular activity in some type of sequence.</a:t>
            </a:r>
          </a:p>
          <a:p>
            <a:pPr lvl="2"/>
            <a:r>
              <a:rPr lang="en-US" sz="1900" dirty="0"/>
              <a:t>For example, a program must be tested and then documented after it is compiled. </a:t>
            </a:r>
          </a:p>
          <a:p>
            <a:pPr lvl="1"/>
            <a:r>
              <a:rPr lang="en-US" sz="1900" dirty="0"/>
              <a:t>A parallel activity is an activity or task that can be worked on at the same time as another activity.</a:t>
            </a:r>
          </a:p>
          <a:p>
            <a:pPr lvl="1"/>
            <a:r>
              <a:rPr lang="en-US" sz="1900" dirty="0"/>
              <a:t>Parallel activities may be thought of as an opportunity to shorten the project schedule; however, they also can be a trade-off since doing more than one thing at the same time can have a critical impact on project resources.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10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/>
          <a:srcRect l="5405" t="6320" r="2703"/>
          <a:stretch/>
        </p:blipFill>
        <p:spPr bwMode="auto">
          <a:xfrm>
            <a:off x="152400" y="152400"/>
            <a:ext cx="8534400" cy="620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CFFD9-D629-4306-B10F-E11E4C62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078D-CF50-424B-844A-CBC4F8CC5DD4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FD81B-A68F-4F45-AA20-BAAF2C5A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273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Identifying </a:t>
            </a:r>
            <a:r>
              <a:rPr lang="en-US" sz="4000" dirty="0" smtClean="0"/>
              <a:t>Potential </a:t>
            </a:r>
            <a:r>
              <a:rPr lang="en-US" sz="4000" dirty="0"/>
              <a:t>D</a:t>
            </a:r>
            <a:r>
              <a:rPr lang="en-US" sz="4000" dirty="0" smtClean="0"/>
              <a:t>evelopment </a:t>
            </a:r>
            <a:r>
              <a:rPr lang="en-US" sz="4000" dirty="0"/>
              <a:t>P</a:t>
            </a:r>
            <a:r>
              <a:rPr lang="en-US" sz="4000" dirty="0" smtClean="0"/>
              <a:t>rojects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34987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dirty="0" smtClean="0"/>
              <a:t>Organizations vary as to how they identify projects. Projects </a:t>
            </a:r>
            <a:r>
              <a:rPr lang="en-US" sz="2200" dirty="0"/>
              <a:t>are identified </a:t>
            </a:r>
            <a:r>
              <a:rPr lang="en-US" sz="2200" dirty="0" smtClean="0"/>
              <a:t>by:</a:t>
            </a:r>
            <a:endParaRPr lang="en-US" sz="2200" dirty="0"/>
          </a:p>
          <a:p>
            <a:pPr marL="971550" lvl="1" indent="-457200">
              <a:lnSpc>
                <a:spcPct val="90000"/>
              </a:lnSpc>
            </a:pPr>
            <a:r>
              <a:rPr lang="en-US" sz="2200" dirty="0"/>
              <a:t>Top management</a:t>
            </a:r>
          </a:p>
          <a:p>
            <a:pPr marL="971550" lvl="1" indent="-457200">
              <a:lnSpc>
                <a:spcPct val="90000"/>
              </a:lnSpc>
            </a:pPr>
            <a:r>
              <a:rPr lang="en-US" sz="2200" dirty="0"/>
              <a:t>Steering </a:t>
            </a:r>
            <a:r>
              <a:rPr lang="en-US" sz="2200" dirty="0" smtClean="0"/>
              <a:t>committee (composed of a cross section of managers with an interest in systems)</a:t>
            </a:r>
            <a:endParaRPr lang="en-US" sz="2200" dirty="0"/>
          </a:p>
          <a:p>
            <a:pPr marL="971550" lvl="1" indent="-457200">
              <a:lnSpc>
                <a:spcPct val="90000"/>
              </a:lnSpc>
            </a:pPr>
            <a:r>
              <a:rPr lang="en-US" sz="2200" dirty="0"/>
              <a:t>User </a:t>
            </a:r>
            <a:r>
              <a:rPr lang="en-US" sz="2200" dirty="0" smtClean="0"/>
              <a:t>departments (head of the requesting unit or committee from the requesting department decides which projects to submit) </a:t>
            </a:r>
            <a:endParaRPr lang="en-US" sz="2200" dirty="0"/>
          </a:p>
          <a:p>
            <a:pPr marL="971550" lvl="1" indent="-457200">
              <a:lnSpc>
                <a:spcPct val="90000"/>
              </a:lnSpc>
            </a:pPr>
            <a:r>
              <a:rPr lang="en-US" sz="2200" dirty="0"/>
              <a:t>Development group or senior IS staff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dirty="0"/>
              <a:t>Identification Approaches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200" dirty="0"/>
              <a:t>Top-Down Identification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dirty="0"/>
              <a:t>Senior management or steering committee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dirty="0"/>
              <a:t>Focus is on global needs of </a:t>
            </a:r>
            <a:r>
              <a:rPr lang="en-US" sz="2200" dirty="0" smtClean="0"/>
              <a:t>organization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dirty="0" smtClean="0"/>
              <a:t>A strategic organizational focus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200" dirty="0" smtClean="0"/>
              <a:t>Largest project size, …</a:t>
            </a:r>
            <a:endParaRPr lang="en-US" sz="2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DAFC2-7F07-4EBF-9B75-E2EC2591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5299-44A8-4452-8664-0B2CFFA0C548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5C797-93C3-418A-B603-AB8DED4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7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D94-F761-4FCD-803A-6CA114DC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on Node (</a:t>
            </a:r>
            <a:r>
              <a:rPr lang="en-US" dirty="0" err="1"/>
              <a:t>AoN</a:t>
            </a:r>
            <a:r>
              <a:rPr lang="en-US" dirty="0"/>
              <a:t>) Network Diagram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4D34B0-91EF-4396-AB0B-9E8DA5EF1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b="12698"/>
          <a:stretch/>
        </p:blipFill>
        <p:spPr bwMode="auto">
          <a:xfrm>
            <a:off x="1" y="1748533"/>
            <a:ext cx="8955722" cy="497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5A0-5786-4800-8446-272C6546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A274-F44F-4AA4-8F4A-1182E162F268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C5E-2B10-4CB6-A7FC-54A04950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3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AEE8-91B0-4992-B303-4E427502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Possible Activity Paths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E0BEFF-CDBC-455C-ABD1-A4EC6C5D5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1996"/>
          <a:stretch/>
        </p:blipFill>
        <p:spPr bwMode="auto">
          <a:xfrm>
            <a:off x="0" y="914399"/>
            <a:ext cx="9143999" cy="5846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B918-9B13-4F5F-BBC3-09781BC3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9213C-9297-4C05-B91C-19E867EC8BE4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793E-0AD0-4BBB-AB26-DBC3ABD0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8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FBA-98A8-4EC5-B7B0-6A9339B3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93CF-0FF7-4756-9AD6-B4BA8D09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critical path </a:t>
            </a:r>
            <a:r>
              <a:rPr lang="en-US" dirty="0"/>
              <a:t>is a series of tasks which, if delayed, would affect the completion date of the overall project. </a:t>
            </a:r>
          </a:p>
          <a:p>
            <a:r>
              <a:rPr lang="en-US" dirty="0"/>
              <a:t>If any task on the critical path falls behind schedule, the entire project will be delayed</a:t>
            </a:r>
          </a:p>
          <a:p>
            <a:r>
              <a:rPr lang="en-US" b="1" i="1" dirty="0"/>
              <a:t>PERT/CPM use critical path Method to monitor Project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05C8-DAFC-4C25-9B46-625DA0B2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DDFB6-4ABD-4C88-9673-1EA5C30B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5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Program Evaluation and Review Technique (PERT)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PERT uses the project network diagramming technique to create a visual representation of the scheduled activities that expresses both their logical sequence and interrelationships. </a:t>
            </a:r>
          </a:p>
          <a:p>
            <a:r>
              <a:rPr lang="en-US" sz="3400" dirty="0"/>
              <a:t>PERT also uses a statistical distribution that provides probability for estimating when the project and its associated activities will be completed. </a:t>
            </a:r>
          </a:p>
          <a:p>
            <a:r>
              <a:rPr lang="en-US" sz="3400" dirty="0"/>
              <a:t>This probabilistic estimate is derived by using three estimates for each activity: </a:t>
            </a:r>
            <a:r>
              <a:rPr lang="en-US" sz="3400" b="1" dirty="0"/>
              <a:t>optimistic, most likely, and pessimistic</a:t>
            </a:r>
            <a:r>
              <a:rPr lang="en-US" sz="3400" dirty="0"/>
              <a:t>.</a:t>
            </a:r>
          </a:p>
          <a:p>
            <a:pPr lvl="1"/>
            <a:r>
              <a:rPr lang="en-US" sz="3400" dirty="0"/>
              <a:t>An optimistic estimate is the minimum time in which an activity or task can be completed. </a:t>
            </a:r>
          </a:p>
          <a:p>
            <a:pPr lvl="1"/>
            <a:r>
              <a:rPr lang="en-US" sz="3400" dirty="0"/>
              <a:t>This is a best-case scenario where everything goes well and there is little or no chance of finishing earlier. </a:t>
            </a:r>
          </a:p>
          <a:p>
            <a:pPr lvl="1"/>
            <a:r>
              <a:rPr lang="en-US" sz="3400" dirty="0"/>
              <a:t>A most likely estimate is the normally expected time required to complete the task or activity.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BBB9-A38D-4E62-808E-412BC92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059A-C0C3-4157-9D67-15B549D2DA53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7B169-A022-4EBB-AB4E-D0715E2C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2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D8B4-861B-4331-883B-854247E2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/>
              <a:t>Activity and Project time Estimates  for PERT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8A2F87-70C8-4CC6-AE76-A2504AF792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12285" r="2542" b="17543"/>
          <a:stretch/>
        </p:blipFill>
        <p:spPr bwMode="auto">
          <a:xfrm>
            <a:off x="242591" y="1676400"/>
            <a:ext cx="865881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96B9-1D36-4443-BB32-B2821745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9ED19-E254-400D-809B-CD1E23D802D6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CBE8-CE95-41F9-98F7-C8FCB14C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2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2AD-61C1-4E02-80E4-E81EC4EE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Analysis for PERT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D7A8731-447D-4021-A982-F6C0211B43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6061"/>
          <a:stretch/>
        </p:blipFill>
        <p:spPr bwMode="auto">
          <a:xfrm>
            <a:off x="14989" y="935453"/>
            <a:ext cx="9129011" cy="593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B3B7-13A7-4E89-9454-14F4287A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DC0F-2870-494C-9C6D-0839E87A91DB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BDDE-1D9E-49DE-A17B-9B848DD8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7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28D3-AC0B-4351-BCD4-5A5EC8F1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Possible PERT Activity Paths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6696D2-59AE-41CA-BDDA-35E29E31E1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8572" r="2517"/>
          <a:stretch/>
        </p:blipFill>
        <p:spPr bwMode="auto">
          <a:xfrm>
            <a:off x="152400" y="914399"/>
            <a:ext cx="8851415" cy="554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1C66-E01C-4D75-BEDA-C220003E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025A-5BF5-4074-9956-AFD874635E24}" type="datetime1">
              <a:rPr lang="en-US" smtClean="0"/>
              <a:t>10/25/2024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586D-AE68-405F-8DF6-FCFC29B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2B10-D799-4C31-9FE8-DE20BC90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PERT/CPM chart with five tasks.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992E4A-B17C-4D6F-9B47-123B853AE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1633934"/>
            <a:ext cx="8715449" cy="27094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5B6E-B2EF-4DAC-A0C2-753D786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027A-C420-4F21-A111-F168A889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AB31E-24D4-47EC-9A1E-243551824F05}"/>
              </a:ext>
            </a:extLst>
          </p:cNvPr>
          <p:cNvSpPr/>
          <p:nvPr/>
        </p:nvSpPr>
        <p:spPr>
          <a:xfrm>
            <a:off x="457200" y="4888210"/>
            <a:ext cx="8410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Task 2 is a dependent task that has multiple successor tasks. Task 5 has</a:t>
            </a:r>
            <a:br>
              <a:rPr lang="en-US" dirty="0"/>
            </a:br>
            <a:r>
              <a:rPr lang="en-US" dirty="0"/>
              <a:t>multiple predecessor tasks.</a:t>
            </a:r>
          </a:p>
          <a:p>
            <a:endParaRPr lang="en-US" dirty="0"/>
          </a:p>
          <a:p>
            <a:r>
              <a:rPr lang="en-US" dirty="0"/>
              <a:t>Identify the </a:t>
            </a:r>
            <a:r>
              <a:rPr lang="en-US" b="1" dirty="0"/>
              <a:t>Critical Path </a:t>
            </a:r>
            <a:r>
              <a:rPr lang="en-US" dirty="0"/>
              <a:t>for the Examples in the previous  slides</a:t>
            </a:r>
          </a:p>
        </p:txBody>
      </p:sp>
    </p:spTree>
    <p:extLst>
      <p:ext uri="{BB962C8B-B14F-4D97-AF65-F5344CB8AC3E}">
        <p14:creationId xmlns:p14="http://schemas.microsoft.com/office/powerpoint/2010/main" val="1329986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138"/>
            <a:ext cx="8229600" cy="1124262"/>
          </a:xfrm>
        </p:spPr>
        <p:txBody>
          <a:bodyPr>
            <a:normAutofit/>
          </a:bodyPr>
          <a:lstStyle/>
          <a:p>
            <a:r>
              <a:rPr lang="en-US" dirty="0"/>
              <a:t>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26075"/>
          </a:xfrm>
        </p:spPr>
        <p:txBody>
          <a:bodyPr>
            <a:normAutofit/>
          </a:bodyPr>
          <a:lstStyle/>
          <a:p>
            <a:r>
              <a:rPr lang="en-US" dirty="0" smtClean="0"/>
              <a:t>Risk management is concerned with identifying risks and drawing up plans to minimize their effect on a project.</a:t>
            </a:r>
          </a:p>
          <a:p>
            <a:r>
              <a:rPr lang="en-US" dirty="0" smtClean="0"/>
              <a:t>A </a:t>
            </a:r>
            <a:r>
              <a:rPr lang="en-US" dirty="0"/>
              <a:t>risk is a probability that some adverse circumstance will occur. Can be of 3 Categories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Project risks </a:t>
            </a:r>
            <a:r>
              <a:rPr lang="en-US" dirty="0"/>
              <a:t>affect schedule or resources of the project;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Product risks </a:t>
            </a:r>
            <a:r>
              <a:rPr lang="en-US" dirty="0"/>
              <a:t>affect the quality or performance of the software being developed;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Business risks </a:t>
            </a:r>
            <a:r>
              <a:rPr lang="en-US" dirty="0"/>
              <a:t>affect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organization developing or procuring the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C489-5460-4B15-90D1-613BBA0E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152B-F158-4868-985A-3580C06E3708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873C3-DD94-4D3B-9F65-9511FFBC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83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Risk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Risk identification</a:t>
            </a:r>
          </a:p>
          <a:p>
            <a:pPr lvl="1"/>
            <a:r>
              <a:rPr lang="en-US" dirty="0"/>
              <a:t>Identify project, product and business risks;</a:t>
            </a:r>
          </a:p>
          <a:p>
            <a:r>
              <a:rPr lang="en-US" dirty="0"/>
              <a:t>Risk analysis</a:t>
            </a:r>
          </a:p>
          <a:p>
            <a:pPr lvl="1"/>
            <a:r>
              <a:rPr lang="en-US" dirty="0"/>
              <a:t>Assess the likelihood and consequences of these risks;</a:t>
            </a:r>
          </a:p>
          <a:p>
            <a:r>
              <a:rPr lang="en-US" dirty="0"/>
              <a:t>Risk planning</a:t>
            </a:r>
          </a:p>
          <a:p>
            <a:pPr lvl="1"/>
            <a:r>
              <a:rPr lang="en-US" dirty="0"/>
              <a:t>Draw up plans to avoid or minimize the effects of the risk;</a:t>
            </a:r>
          </a:p>
          <a:p>
            <a:r>
              <a:rPr lang="en-US" dirty="0"/>
              <a:t>Risk monitoring</a:t>
            </a:r>
          </a:p>
          <a:p>
            <a:pPr lvl="1"/>
            <a:r>
              <a:rPr lang="en-US" dirty="0"/>
              <a:t>Monitor the risks throughout the project;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46AC-4A1A-42DE-A803-F819E030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2D2-7F4F-4564-8252-14F9882BF98F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818A-F085-4DDB-B486-9DC45590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Potential Development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3000" dirty="0" smtClean="0"/>
              <a:t>Bottom-Up </a:t>
            </a:r>
            <a:r>
              <a:rPr lang="en-US" sz="3000" dirty="0"/>
              <a:t>Identification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3000" dirty="0"/>
              <a:t>Business unit or IS group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3000" dirty="0"/>
              <a:t>Don’t reflect overall goals of the </a:t>
            </a:r>
            <a:r>
              <a:rPr lang="en-US" sz="3000" dirty="0" smtClean="0"/>
              <a:t>organization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3000" dirty="0" smtClean="0"/>
              <a:t>Narrow, non strategic focus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3000" dirty="0" smtClean="0"/>
              <a:t>Focuses on particular business need</a:t>
            </a:r>
          </a:p>
          <a:p>
            <a:pPr marL="1371600" lvl="2" indent="-457200">
              <a:lnSpc>
                <a:spcPct val="90000"/>
              </a:lnSpc>
            </a:pPr>
            <a:r>
              <a:rPr lang="en-US" sz="3000" dirty="0" smtClean="0"/>
              <a:t>Faster development, …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probability and seriousness of each risk. </a:t>
            </a:r>
          </a:p>
          <a:p>
            <a:r>
              <a:rPr lang="en-US" dirty="0"/>
              <a:t>Probability may be </a:t>
            </a:r>
            <a:r>
              <a:rPr lang="en-US" b="1" i="1" dirty="0"/>
              <a:t>very low, low, moderate, high or very high</a:t>
            </a:r>
            <a:r>
              <a:rPr lang="en-US" dirty="0"/>
              <a:t>.</a:t>
            </a:r>
          </a:p>
          <a:p>
            <a:r>
              <a:rPr lang="en-US" dirty="0"/>
              <a:t>Risk effects might be </a:t>
            </a:r>
            <a:r>
              <a:rPr lang="en-US" b="1" i="1" dirty="0"/>
              <a:t>catastrophic, serious, tolerable or insignificant</a:t>
            </a:r>
            <a:r>
              <a:rPr lang="en-US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038D7-C876-4880-A69D-BA408274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3FCC2-C50C-4D9D-B9E3-70FB3012CC94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2690A-47C2-4E45-B3FE-FF0EF132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93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analysis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817123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289F8-D064-4894-8A4B-FFE81B86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8164-D208-4D1B-AAFC-CE3A80C641D9}" type="datetime1">
              <a:rPr lang="en-US" smtClean="0"/>
              <a:t>10/25/2024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B9380-898B-4B8C-AB03-20A29829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9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(ii)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8D2B1-4B36-4007-BAB3-85D9308C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E413-80FE-461C-9C14-DEB825CB0DB2}" type="datetime1">
              <a:rPr lang="en-US" smtClean="0"/>
              <a:t>10/25/2024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86334-D8C3-41D2-902E-7532262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0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planning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each risk and develop a strategy to manage that risk.</a:t>
            </a:r>
          </a:p>
          <a:p>
            <a:r>
              <a:rPr lang="en-US" dirty="0"/>
              <a:t>Avoidance strategies</a:t>
            </a:r>
          </a:p>
          <a:p>
            <a:pPr lvl="1"/>
            <a:r>
              <a:rPr lang="en-US" dirty="0"/>
              <a:t>The probability that the risk will arise is reduced;</a:t>
            </a:r>
          </a:p>
          <a:p>
            <a:r>
              <a:rPr lang="en-US" dirty="0"/>
              <a:t> Minimization strategies</a:t>
            </a:r>
          </a:p>
          <a:p>
            <a:pPr lvl="1"/>
            <a:r>
              <a:rPr lang="en-US" dirty="0"/>
              <a:t>• The impact of the risk on the project or product will be reduced;</a:t>
            </a:r>
          </a:p>
          <a:p>
            <a:r>
              <a:rPr lang="en-US" dirty="0"/>
              <a:t>Contingency plans</a:t>
            </a:r>
          </a:p>
          <a:p>
            <a:pPr lvl="1"/>
            <a:r>
              <a:rPr lang="en-US" dirty="0"/>
              <a:t>If the risk arises, contingency plans are plans to deal with that risk;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FBC52-583A-4EA9-88C9-187DDD8F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33A3-784A-4587-8FA9-D0AB8E477BB5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3301B-B343-4541-9A11-25F9F732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6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 each identified risks regularly to decide whether or not it is becoming less or more probable.</a:t>
            </a:r>
          </a:p>
          <a:p>
            <a:r>
              <a:rPr lang="en-US" dirty="0"/>
              <a:t>Also assess whether the effects of the risk have changed.</a:t>
            </a:r>
          </a:p>
          <a:p>
            <a:r>
              <a:rPr lang="en-US" dirty="0"/>
              <a:t>Each key risk should be discussed at management progress meetings.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3E33-8C0E-4ECB-B78A-C4157197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0B0B-7A99-4BA1-948B-A1FE8967FDD8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03BF1-1E74-4507-B40D-B886EFC2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39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Risks that could affect the successful completion of a specific project, typically  </a:t>
            </a:r>
          </a:p>
          <a:p>
            <a:pPr lvl="1"/>
            <a:r>
              <a:rPr lang="en-US" b="1" dirty="0"/>
              <a:t>Schedule Risk</a:t>
            </a:r>
            <a:r>
              <a:rPr lang="en-US" dirty="0"/>
              <a:t>: Delays in project timelines due to resource constraints, poor planning, or external factors.</a:t>
            </a:r>
          </a:p>
          <a:p>
            <a:pPr lvl="1"/>
            <a:r>
              <a:rPr lang="en-US" b="1" dirty="0"/>
              <a:t>Cost Risk</a:t>
            </a:r>
            <a:r>
              <a:rPr lang="en-US" dirty="0"/>
              <a:t>: Project costs exceed budget expectations due to unforeseen expenses or inaccurate estimates.</a:t>
            </a:r>
          </a:p>
          <a:p>
            <a:pPr lvl="1"/>
            <a:r>
              <a:rPr lang="en-US" b="1" dirty="0"/>
              <a:t>Scope Risk</a:t>
            </a:r>
            <a:r>
              <a:rPr lang="en-US" dirty="0"/>
              <a:t>: The project’s scope may expand beyond its original boundaries (scope creep), requiring more resources or time.</a:t>
            </a:r>
          </a:p>
          <a:p>
            <a:pPr lvl="1"/>
            <a:r>
              <a:rPr lang="en-US" b="1" dirty="0"/>
              <a:t>Resource Risk</a:t>
            </a:r>
            <a:r>
              <a:rPr lang="en-US" dirty="0"/>
              <a:t>: Insufficient human, technological, or material resources to complete the project.</a:t>
            </a:r>
          </a:p>
          <a:p>
            <a:pPr lvl="1"/>
            <a:r>
              <a:rPr lang="en-US" b="1" dirty="0"/>
              <a:t>Quality Risk</a:t>
            </a:r>
            <a:r>
              <a:rPr lang="en-US" dirty="0"/>
              <a:t>: Compromises in project deliverables' quality due to rushed timelines or inadequate specifications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1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50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Management Strategies</a:t>
            </a:r>
            <a:endParaRPr lang="en-US" dirty="0"/>
          </a:p>
          <a:p>
            <a:pPr lvl="1"/>
            <a:r>
              <a:rPr lang="en-US" b="1" dirty="0"/>
              <a:t>Risk Identification</a:t>
            </a:r>
            <a:r>
              <a:rPr lang="en-US" dirty="0"/>
              <a:t>: Create a risk register to track potential project risks.</a:t>
            </a:r>
          </a:p>
          <a:p>
            <a:pPr lvl="1"/>
            <a:r>
              <a:rPr lang="en-US" b="1" dirty="0"/>
              <a:t>Risk Assessment (Risk analysis)</a:t>
            </a:r>
            <a:r>
              <a:rPr lang="en-US" dirty="0"/>
              <a:t>: Evaluate the likelihood and impact of each risk. Probability may be </a:t>
            </a:r>
            <a:r>
              <a:rPr lang="en-US" b="1" i="1" dirty="0"/>
              <a:t>very low, low, moderate, high or very high</a:t>
            </a:r>
            <a:r>
              <a:rPr lang="en-US" dirty="0"/>
              <a:t>. Risk effects might be </a:t>
            </a:r>
            <a:r>
              <a:rPr lang="en-US" b="1" i="1" dirty="0"/>
              <a:t>catastrophic, serious, tolerable or insignificant</a:t>
            </a:r>
            <a:endParaRPr lang="en-US" dirty="0"/>
          </a:p>
          <a:p>
            <a:pPr lvl="1"/>
            <a:r>
              <a:rPr lang="en-US" b="1" dirty="0"/>
              <a:t>Mitigation Plans</a:t>
            </a:r>
            <a:r>
              <a:rPr lang="en-US" dirty="0"/>
              <a:t>: Develop strategies to minimize or respond to high-priority risks.</a:t>
            </a:r>
          </a:p>
          <a:p>
            <a:pPr lvl="1"/>
            <a:r>
              <a:rPr lang="en-US" b="1" dirty="0"/>
              <a:t>Contingency Planning</a:t>
            </a:r>
            <a:r>
              <a:rPr lang="en-US" dirty="0"/>
              <a:t>: Set aside resources or buffer time to deal with unforeseen risks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5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387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Product Risk could affect developing, launching, and maintaining a product. Such risks might arise from technical challenges, market conditions, or user experience issues.</a:t>
            </a:r>
          </a:p>
          <a:p>
            <a:pPr lvl="1"/>
            <a:r>
              <a:rPr lang="en-US" b="1" dirty="0"/>
              <a:t>Technical Risk</a:t>
            </a:r>
            <a:r>
              <a:rPr lang="en-US" dirty="0"/>
              <a:t>: Failures in product development due to technological challenges, bugs, or integration issues.</a:t>
            </a:r>
          </a:p>
          <a:p>
            <a:pPr lvl="1"/>
            <a:r>
              <a:rPr lang="en-US" b="1" dirty="0"/>
              <a:t>Market Risk</a:t>
            </a:r>
            <a:r>
              <a:rPr lang="en-US" dirty="0"/>
              <a:t>: The product may not meet market demands, leading to poor sales or adoption.</a:t>
            </a:r>
          </a:p>
          <a:p>
            <a:pPr lvl="1"/>
            <a:r>
              <a:rPr lang="en-US" b="1" dirty="0"/>
              <a:t>Compliance Risk</a:t>
            </a:r>
            <a:r>
              <a:rPr lang="en-US" dirty="0"/>
              <a:t>: Failing to meet industry standards, safety regulations, or legal requirements.</a:t>
            </a:r>
          </a:p>
          <a:p>
            <a:pPr lvl="1"/>
            <a:r>
              <a:rPr lang="en-US" b="1" dirty="0"/>
              <a:t>Supply Chain Risk</a:t>
            </a:r>
            <a:r>
              <a:rPr lang="en-US" dirty="0"/>
              <a:t>: Disruptions in obtaining materials, components, or manufacturing services.</a:t>
            </a:r>
          </a:p>
          <a:p>
            <a:pPr lvl="1"/>
            <a:r>
              <a:rPr lang="en-US" b="1" dirty="0"/>
              <a:t>User Experience Risk</a:t>
            </a:r>
            <a:r>
              <a:rPr lang="en-US" dirty="0"/>
              <a:t>: Poor usability or failure to meet user expectations.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4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Autofit/>
          </a:bodyPr>
          <a:lstStyle/>
          <a:p>
            <a:r>
              <a:rPr lang="en-US" sz="2300" b="1" dirty="0"/>
              <a:t>Management Strategies</a:t>
            </a:r>
            <a:endParaRPr lang="en-US" sz="2300" dirty="0"/>
          </a:p>
          <a:p>
            <a:pPr lvl="1"/>
            <a:r>
              <a:rPr lang="en-US" sz="2300" b="1" dirty="0"/>
              <a:t>Market Research</a:t>
            </a:r>
            <a:r>
              <a:rPr lang="en-US" sz="2300" dirty="0"/>
              <a:t>: Conduct thorough market analysis and user feedback during product development.</a:t>
            </a:r>
          </a:p>
          <a:p>
            <a:pPr lvl="1"/>
            <a:r>
              <a:rPr lang="en-US" sz="2300" b="1" dirty="0"/>
              <a:t>Prototyping and Testing</a:t>
            </a:r>
            <a:r>
              <a:rPr lang="en-US" sz="2300" dirty="0"/>
              <a:t>: Use iterative development cycles with frequent testing to catch technical and UX issues early.</a:t>
            </a:r>
          </a:p>
          <a:p>
            <a:pPr lvl="1"/>
            <a:r>
              <a:rPr lang="en-US" sz="2300" b="1" dirty="0"/>
              <a:t>Quality Assurance</a:t>
            </a:r>
            <a:r>
              <a:rPr lang="en-US" sz="2300" dirty="0"/>
              <a:t>: Implement robust QA processes and testing.</a:t>
            </a:r>
          </a:p>
          <a:p>
            <a:pPr lvl="1"/>
            <a:r>
              <a:rPr lang="en-US" sz="2300" b="1" dirty="0"/>
              <a:t>Regulatory Compliance</a:t>
            </a:r>
            <a:r>
              <a:rPr lang="en-US" sz="2300" dirty="0"/>
              <a:t>: Ensure compliance with relevant laws and regulations from the start of development.</a:t>
            </a:r>
          </a:p>
          <a:p>
            <a:pPr lvl="1"/>
            <a:r>
              <a:rPr lang="en-US" sz="2300" b="1" dirty="0"/>
              <a:t>Supplier and Vendor Management</a:t>
            </a:r>
            <a:r>
              <a:rPr lang="en-US" sz="2300" dirty="0"/>
              <a:t>: Establish backup suppliers or agreements to minimize supply chain disruptions.</a:t>
            </a:r>
          </a:p>
          <a:p>
            <a:pPr marL="0" indent="0">
              <a:buNone/>
            </a:pP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51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Business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Business risk </a:t>
            </a:r>
            <a:r>
              <a:rPr lang="en-US" dirty="0" smtClean="0"/>
              <a:t> </a:t>
            </a:r>
            <a:r>
              <a:rPr lang="en-US" dirty="0"/>
              <a:t>takes a broader view, focusing on risks that affect the entire organization. These risks can be financial, operational, strategic, or reputational.</a:t>
            </a:r>
          </a:p>
          <a:p>
            <a:pPr lvl="1"/>
            <a:r>
              <a:rPr lang="en-US" b="1" dirty="0"/>
              <a:t>Financial Risk</a:t>
            </a:r>
            <a:r>
              <a:rPr lang="en-US" dirty="0"/>
              <a:t>: Cash flow problems, bad investments, or market downturns that can impact profitability.</a:t>
            </a:r>
          </a:p>
          <a:p>
            <a:pPr lvl="1"/>
            <a:r>
              <a:rPr lang="en-US" b="1" dirty="0"/>
              <a:t>Operational Risk</a:t>
            </a:r>
            <a:r>
              <a:rPr lang="en-US" dirty="0"/>
              <a:t>: Internal process failures, IT disruptions, or operational inefficiencies.</a:t>
            </a:r>
          </a:p>
          <a:p>
            <a:pPr lvl="1"/>
            <a:r>
              <a:rPr lang="en-US" b="1" dirty="0"/>
              <a:t>Strategic Risk</a:t>
            </a:r>
            <a:r>
              <a:rPr lang="en-US" dirty="0"/>
              <a:t>: Poor decision-making or strategy misalignment with market trends or customer needs.</a:t>
            </a:r>
          </a:p>
          <a:p>
            <a:pPr lvl="1"/>
            <a:r>
              <a:rPr lang="en-US" b="1" dirty="0"/>
              <a:t>Reputational Risk</a:t>
            </a:r>
            <a:r>
              <a:rPr lang="en-US" dirty="0"/>
              <a:t>: Damage to the company's public image due to product failures, scandals, or negative press.</a:t>
            </a:r>
          </a:p>
          <a:p>
            <a:pPr lvl="1"/>
            <a:r>
              <a:rPr lang="en-US" b="1" dirty="0"/>
              <a:t>Cybersecurity Risk</a:t>
            </a:r>
            <a:r>
              <a:rPr lang="en-US" dirty="0"/>
              <a:t>: Threats from data breaches, hacking, or other cyber-attacks.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Classifying and 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Ranking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Development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rojects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sz="2400" dirty="0"/>
              <a:t>Assessing the merit of potential projects is the second major activity in the project identification and selection phase.</a:t>
            </a:r>
          </a:p>
          <a:p>
            <a:r>
              <a:rPr lang="en-US" sz="2400" dirty="0"/>
              <a:t>The criteria used to evaluate projects usually varies by organization</a:t>
            </a:r>
          </a:p>
          <a:p>
            <a:r>
              <a:rPr lang="en-US" sz="2400" dirty="0"/>
              <a:t>Possible evaluation criteria when classifying and ranking projects(prioritizing) are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/>
              <a:t>Value chain analysis</a:t>
            </a:r>
          </a:p>
          <a:p>
            <a:pPr lvl="1"/>
            <a:r>
              <a:rPr lang="en-US" sz="2400" dirty="0"/>
              <a:t>Strategic alignment</a:t>
            </a:r>
          </a:p>
          <a:p>
            <a:pPr lvl="1"/>
            <a:r>
              <a:rPr lang="en-US" sz="2400" dirty="0"/>
              <a:t>Potential benefits</a:t>
            </a:r>
          </a:p>
          <a:p>
            <a:pPr lvl="1"/>
            <a:r>
              <a:rPr lang="en-US" sz="2400" dirty="0"/>
              <a:t>Resource availability</a:t>
            </a:r>
          </a:p>
          <a:p>
            <a:pPr lvl="1"/>
            <a:r>
              <a:rPr lang="en-US" sz="2400" dirty="0"/>
              <a:t>Project size/duration</a:t>
            </a:r>
          </a:p>
          <a:p>
            <a:pPr lvl="1"/>
            <a:r>
              <a:rPr lang="en-US" sz="2400" dirty="0"/>
              <a:t>Technical </a:t>
            </a:r>
            <a:r>
              <a:rPr lang="en-US" sz="2400" dirty="0" smtClean="0"/>
              <a:t>risk/difficulty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BD7E-BD01-4BA4-B0E3-A0E0B4A7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29E1F-B422-4E47-80F1-5A0C7F9D16B7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706BB-856F-4724-AC30-30C2130B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2445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Management Strategies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Diversification</a:t>
            </a:r>
            <a:r>
              <a:rPr lang="en-US" dirty="0"/>
              <a:t>: Spread investments and business activities to mitigate the impact of a downturn in any one area.</a:t>
            </a:r>
          </a:p>
          <a:p>
            <a:pPr lvl="1"/>
            <a:r>
              <a:rPr lang="en-US" b="1" dirty="0"/>
              <a:t>Operational Resilience</a:t>
            </a:r>
            <a:r>
              <a:rPr lang="en-US" dirty="0"/>
              <a:t>: Build systems that can quickly recover from disruptions (e.g., backup systems, crisis management plans).</a:t>
            </a:r>
          </a:p>
          <a:p>
            <a:pPr lvl="1"/>
            <a:r>
              <a:rPr lang="en-US" b="1" dirty="0"/>
              <a:t>Strategic Planning</a:t>
            </a:r>
            <a:r>
              <a:rPr lang="en-US" dirty="0"/>
              <a:t>: Regularly review and adjust business strategy based on market conditions, competition, and consumer needs.</a:t>
            </a:r>
          </a:p>
          <a:p>
            <a:pPr lvl="1"/>
            <a:r>
              <a:rPr lang="en-US" b="1" dirty="0"/>
              <a:t>Insurance</a:t>
            </a:r>
            <a:r>
              <a:rPr lang="en-US" dirty="0"/>
              <a:t>: Use various types of insurance to safeguard against unforeseen losses.</a:t>
            </a:r>
          </a:p>
          <a:p>
            <a:pPr lvl="1"/>
            <a:r>
              <a:rPr lang="en-US" b="1" dirty="0"/>
              <a:t>Reputation Management</a:t>
            </a:r>
            <a:r>
              <a:rPr lang="en-US" dirty="0"/>
              <a:t>: Monitor public perception and engage in proactive communication during crises.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4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planning involves defining clear, discrete activities and the work needed to complete each activity within a single project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often requires you to make numerous </a:t>
            </a:r>
            <a:r>
              <a:rPr lang="en-US" dirty="0" smtClean="0"/>
              <a:t>assumptions </a:t>
            </a:r>
            <a:r>
              <a:rPr lang="en-US" dirty="0"/>
              <a:t>about the availability of resources such as hardware, software, and personnel.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much easier to plan nearer-term activities than those occurring in the future.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longer-term </a:t>
            </a:r>
            <a:r>
              <a:rPr lang="en-US" dirty="0"/>
              <a:t>plans </a:t>
            </a:r>
            <a:r>
              <a:rPr lang="en-US" dirty="0" smtClean="0"/>
              <a:t>are </a:t>
            </a:r>
            <a:r>
              <a:rPr lang="en-US" dirty="0"/>
              <a:t>more general in scope and nearer-term plans that are more detailed.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repetitive nature of the project management process requires that plans be constantly monitored throughout the project and periodically updated (usually after each phase), based upon the most recent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15400" cy="563562"/>
          </a:xfrm>
        </p:spPr>
        <p:txBody>
          <a:bodyPr>
            <a:no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ctivities performed </a:t>
            </a:r>
            <a:r>
              <a:rPr lang="en-US" sz="2800" b="1" dirty="0"/>
              <a:t>during project </a:t>
            </a:r>
            <a:r>
              <a:rPr lang="en-US" sz="2800" b="1" dirty="0" smtClean="0"/>
              <a:t>planning summarized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66800"/>
            <a:ext cx="5334000" cy="5410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 (Homework)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Study the following (text book pages indicated) based on the case study presented</a:t>
            </a:r>
          </a:p>
          <a:p>
            <a:r>
              <a:rPr lang="en-US" dirty="0" smtClean="0"/>
              <a:t>P73: Project charter</a:t>
            </a:r>
          </a:p>
          <a:p>
            <a:r>
              <a:rPr lang="en-US" dirty="0"/>
              <a:t>P138: System service request</a:t>
            </a:r>
          </a:p>
          <a:p>
            <a:r>
              <a:rPr lang="en-US" dirty="0"/>
              <a:t>P139: Economic Feasibility </a:t>
            </a:r>
          </a:p>
          <a:p>
            <a:r>
              <a:rPr lang="en-US" dirty="0" smtClean="0"/>
              <a:t>P150: Baseline project plan</a:t>
            </a:r>
          </a:p>
          <a:p>
            <a:r>
              <a:rPr lang="en-US" dirty="0" smtClean="0"/>
              <a:t>P152: Project scope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4400" b="1" dirty="0" smtClean="0"/>
              <a:t>		End of Chapter Two</a:t>
            </a:r>
            <a:endParaRPr lang="en-US" sz="4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013"/>
            <a:ext cx="8991600" cy="915987"/>
          </a:xfrm>
        </p:spPr>
        <p:txBody>
          <a:bodyPr>
            <a:noAutofit/>
          </a:bodyPr>
          <a:lstStyle/>
          <a:p>
            <a:r>
              <a:rPr lang="en-US" sz="3500" b="1" dirty="0"/>
              <a:t>Classifying and ranking IS development projects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38750"/>
          </a:xfrm>
        </p:spPr>
        <p:txBody>
          <a:bodyPr>
            <a:noAutofit/>
          </a:bodyPr>
          <a:lstStyle/>
          <a:p>
            <a:pPr lvl="0"/>
            <a:r>
              <a:rPr lang="en-US" sz="1900" b="1" dirty="0">
                <a:solidFill>
                  <a:prstClr val="black"/>
                </a:solidFill>
              </a:rPr>
              <a:t>Value chain analysis </a:t>
            </a:r>
          </a:p>
          <a:p>
            <a:pPr lvl="1"/>
            <a:r>
              <a:rPr lang="en-US" sz="1900" dirty="0"/>
              <a:t>Extent to which activities add value and costs when developing products and/or services.</a:t>
            </a:r>
            <a:endParaRPr lang="en-US" sz="1900" dirty="0" smtClean="0">
              <a:solidFill>
                <a:prstClr val="black"/>
              </a:solidFill>
            </a:endParaRP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helps </a:t>
            </a:r>
            <a:r>
              <a:rPr lang="en-US" sz="1900" dirty="0">
                <a:solidFill>
                  <a:prstClr val="black"/>
                </a:solidFill>
              </a:rPr>
              <a:t>to understand how an IS project will impact different parts of the organization’s value chain. Each project can be evaluated based on primary and support activities:</a:t>
            </a:r>
          </a:p>
          <a:p>
            <a:pPr lvl="1"/>
            <a:r>
              <a:rPr lang="en-US" sz="1900" b="1" dirty="0">
                <a:solidFill>
                  <a:prstClr val="black"/>
                </a:solidFill>
              </a:rPr>
              <a:t>Primary Activities</a:t>
            </a:r>
            <a:r>
              <a:rPr lang="en-US" sz="1900" dirty="0">
                <a:solidFill>
                  <a:prstClr val="black"/>
                </a:solidFill>
              </a:rPr>
              <a:t>: Does the IS project directly improve operations, customer service, or logistics? For example, an enterprise resource planning (ERP) system might streamline operations or improve procurement.</a:t>
            </a:r>
          </a:p>
          <a:p>
            <a:pPr lvl="1"/>
            <a:r>
              <a:rPr lang="en-US" sz="1900" b="1" dirty="0">
                <a:solidFill>
                  <a:prstClr val="black"/>
                </a:solidFill>
              </a:rPr>
              <a:t>Support Activities</a:t>
            </a:r>
            <a:r>
              <a:rPr lang="en-US" sz="1900" dirty="0">
                <a:solidFill>
                  <a:prstClr val="black"/>
                </a:solidFill>
              </a:rPr>
              <a:t>: Does the IS project enhance support functions like HR or technology development? For instance, a project that improves data management or IT infrastructure could support the entire </a:t>
            </a:r>
            <a:r>
              <a:rPr lang="en-US" sz="1900" dirty="0" smtClean="0">
                <a:solidFill>
                  <a:prstClr val="black"/>
                </a:solidFill>
              </a:rPr>
              <a:t>organization.</a:t>
            </a:r>
          </a:p>
          <a:p>
            <a:pPr lvl="1"/>
            <a:r>
              <a:rPr lang="en-US" sz="1900" dirty="0" smtClean="0">
                <a:solidFill>
                  <a:prstClr val="black"/>
                </a:solidFill>
              </a:rPr>
              <a:t>The </a:t>
            </a:r>
            <a:r>
              <a:rPr lang="en-US" sz="1900" dirty="0">
                <a:solidFill>
                  <a:prstClr val="black"/>
                </a:solidFill>
              </a:rPr>
              <a:t>higher the impact the higher the </a:t>
            </a:r>
            <a:r>
              <a:rPr lang="en-US" sz="1900" dirty="0" smtClean="0">
                <a:solidFill>
                  <a:prstClr val="black"/>
                </a:solidFill>
              </a:rPr>
              <a:t>priority; or </a:t>
            </a:r>
            <a:r>
              <a:rPr lang="en-US" sz="1900" dirty="0"/>
              <a:t>Information systems projects providing the greatest benefit to the value chain will be given priority over those with fewer benefits. </a:t>
            </a:r>
            <a:endParaRPr lang="en-US" sz="1900" dirty="0" smtClean="0"/>
          </a:p>
          <a:p>
            <a:pPr lvl="1"/>
            <a:r>
              <a:rPr lang="en-US" sz="1900" dirty="0"/>
              <a:t>An important method.</a:t>
            </a:r>
          </a:p>
          <a:p>
            <a:pPr marL="457200" lvl="1" indent="0">
              <a:buNone/>
            </a:pPr>
            <a:endParaRPr lang="en-US" sz="1900" dirty="0"/>
          </a:p>
          <a:p>
            <a:pPr marL="0" lvl="0" indent="0">
              <a:buNone/>
            </a:pPr>
            <a:endParaRPr lang="en-US" sz="1900" dirty="0">
              <a:solidFill>
                <a:prstClr val="black"/>
              </a:solidFill>
            </a:endParaRPr>
          </a:p>
          <a:p>
            <a:pPr lvl="0"/>
            <a:endParaRPr lang="en-US" sz="190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"/>
            <a:ext cx="9144000" cy="952500"/>
          </a:xfrm>
        </p:spPr>
        <p:txBody>
          <a:bodyPr>
            <a:noAutofit/>
          </a:bodyPr>
          <a:lstStyle/>
          <a:p>
            <a:r>
              <a:rPr lang="en-US" sz="3500" b="1" dirty="0"/>
              <a:t>Classifying and ranking IS development projects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30875"/>
          </a:xfrm>
        </p:spPr>
        <p:txBody>
          <a:bodyPr>
            <a:noAutofit/>
          </a:bodyPr>
          <a:lstStyle/>
          <a:p>
            <a:r>
              <a:rPr lang="en-US" sz="1800" dirty="0"/>
              <a:t>Strategic alignment</a:t>
            </a:r>
          </a:p>
          <a:p>
            <a:pPr lvl="1"/>
            <a:r>
              <a:rPr lang="en-US" sz="1800" dirty="0"/>
              <a:t>Extent to which the project is viewed as helping the organization achieve its strategic objectives and long-term goals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how </a:t>
            </a:r>
            <a:r>
              <a:rPr lang="en-US" sz="1800" dirty="0"/>
              <a:t>well does a project align with the organization’s long-term goals and objectives</a:t>
            </a:r>
          </a:p>
          <a:p>
            <a:pPr lvl="1"/>
            <a:r>
              <a:rPr lang="en-US" sz="1800" dirty="0"/>
              <a:t>An IS project that aligns closely with the company’s strategic goals  will have a higher priority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Potential Benefits</a:t>
            </a:r>
          </a:p>
          <a:p>
            <a:pPr lvl="1"/>
            <a:r>
              <a:rPr lang="en-US" sz="1800" dirty="0"/>
              <a:t>Extent to which the project is viewed as improving profits, customer service, and so forth, and the duration of these </a:t>
            </a:r>
            <a:r>
              <a:rPr lang="en-US" sz="1800" dirty="0" smtClean="0"/>
              <a:t>benefits</a:t>
            </a:r>
          </a:p>
          <a:p>
            <a:pPr lvl="1"/>
            <a:r>
              <a:rPr lang="en-US" sz="1800" dirty="0" smtClean="0"/>
              <a:t>evaluates </a:t>
            </a:r>
            <a:r>
              <a:rPr lang="en-US" sz="1800" dirty="0"/>
              <a:t>the tangible and intangible benefits of the IS project</a:t>
            </a:r>
          </a:p>
          <a:p>
            <a:pPr lvl="1"/>
            <a:r>
              <a:rPr lang="en-US" sz="1800" b="1" dirty="0"/>
              <a:t>Financial benefits</a:t>
            </a:r>
            <a:r>
              <a:rPr lang="en-US" sz="1800" dirty="0"/>
              <a:t>: Cost savings, increased revenue, improved productivity.</a:t>
            </a:r>
          </a:p>
          <a:p>
            <a:pPr lvl="1"/>
            <a:r>
              <a:rPr lang="en-US" sz="1800" b="1" dirty="0"/>
              <a:t>Operational benefits</a:t>
            </a:r>
            <a:r>
              <a:rPr lang="en-US" sz="1800" dirty="0"/>
              <a:t>: Improved efficiency, reduced downtime, or enhanced service delivery.</a:t>
            </a:r>
          </a:p>
          <a:p>
            <a:pPr lvl="1"/>
            <a:r>
              <a:rPr lang="en-US" sz="1800" b="1" dirty="0"/>
              <a:t>Competitive advantage</a:t>
            </a:r>
            <a:r>
              <a:rPr lang="en-US" sz="1800" dirty="0"/>
              <a:t>: Projects that provide differentiation in the market or offer innovative </a:t>
            </a:r>
            <a:r>
              <a:rPr lang="en-US" sz="1800" dirty="0" smtClean="0"/>
              <a:t>solutions.</a:t>
            </a:r>
          </a:p>
          <a:p>
            <a:pPr lvl="1"/>
            <a:r>
              <a:rPr lang="en-US" sz="1800" dirty="0" smtClean="0"/>
              <a:t>Projects </a:t>
            </a:r>
            <a:r>
              <a:rPr lang="en-US" sz="1800" dirty="0"/>
              <a:t>with significant business value, either through direct financial returns or through enhancing the company’s market position will have higher </a:t>
            </a:r>
            <a:r>
              <a:rPr lang="en-US" sz="1800" dirty="0" smtClean="0"/>
              <a:t>priority.</a:t>
            </a:r>
            <a:endParaRPr lang="en-US" sz="1800" dirty="0"/>
          </a:p>
          <a:p>
            <a:endParaRPr lang="en-US" sz="1800" dirty="0"/>
          </a:p>
          <a:p>
            <a:pPr marL="5715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14401"/>
          </a:xfrm>
        </p:spPr>
        <p:txBody>
          <a:bodyPr>
            <a:noAutofit/>
          </a:bodyPr>
          <a:lstStyle/>
          <a:p>
            <a:r>
              <a:rPr lang="en-US" sz="3500" b="1" dirty="0"/>
              <a:t>Classifying and ranking IS development projects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08964"/>
          </a:xfrm>
        </p:spPr>
        <p:txBody>
          <a:bodyPr>
            <a:noAutofit/>
          </a:bodyPr>
          <a:lstStyle/>
          <a:p>
            <a:r>
              <a:rPr lang="en-US" sz="1750" dirty="0"/>
              <a:t>Resource availability</a:t>
            </a:r>
          </a:p>
          <a:p>
            <a:pPr lvl="1"/>
            <a:r>
              <a:rPr lang="en-US" sz="1750" dirty="0"/>
              <a:t>Amount and type of resources the project requires and their </a:t>
            </a:r>
            <a:r>
              <a:rPr lang="en-US" sz="1750" dirty="0" smtClean="0"/>
              <a:t>availability</a:t>
            </a:r>
          </a:p>
          <a:p>
            <a:pPr lvl="1"/>
            <a:r>
              <a:rPr lang="en-US" sz="1750" dirty="0" smtClean="0"/>
              <a:t>Evaluate </a:t>
            </a:r>
            <a:r>
              <a:rPr lang="en-US" sz="1750" dirty="0"/>
              <a:t>whether the necessary resources such as budget, technology, and skilled personnel are available to successfully complete the project</a:t>
            </a:r>
          </a:p>
          <a:p>
            <a:pPr lvl="1"/>
            <a:r>
              <a:rPr lang="en-US" sz="1750" dirty="0"/>
              <a:t>Projects where all necessary resources are readily available, reducing the risk of delays or cost overruns will have higher priority </a:t>
            </a:r>
          </a:p>
          <a:p>
            <a:r>
              <a:rPr lang="en-US" sz="1750" dirty="0"/>
              <a:t>Project size/duration</a:t>
            </a:r>
          </a:p>
          <a:p>
            <a:pPr lvl="1"/>
            <a:r>
              <a:rPr lang="en-US" sz="1750" dirty="0" smtClean="0"/>
              <a:t>Assess </a:t>
            </a:r>
            <a:r>
              <a:rPr lang="en-US" sz="1750" dirty="0"/>
              <a:t>the scope and timeline of the project. A large, long-term IS project may provide significant benefits but could also come with higher risks due to its complexity and length</a:t>
            </a:r>
          </a:p>
          <a:p>
            <a:pPr lvl="1"/>
            <a:r>
              <a:rPr lang="en-US" sz="1750" dirty="0"/>
              <a:t>Projects with manageable size and duration, allowing for quicker returns and reduced complexity may have higher priority</a:t>
            </a:r>
          </a:p>
          <a:p>
            <a:r>
              <a:rPr lang="en-US" sz="1750" dirty="0"/>
              <a:t>Technical risk/difficulty</a:t>
            </a:r>
          </a:p>
          <a:p>
            <a:pPr lvl="1"/>
            <a:r>
              <a:rPr lang="en-US" sz="1750" dirty="0"/>
              <a:t>Level of technical difficulty to successfully complete the project within given time and resource </a:t>
            </a:r>
            <a:r>
              <a:rPr lang="en-US" sz="1750" dirty="0" smtClean="0"/>
              <a:t>constraints</a:t>
            </a:r>
          </a:p>
          <a:p>
            <a:pPr lvl="1"/>
            <a:r>
              <a:rPr lang="en-US" sz="1750" dirty="0" smtClean="0"/>
              <a:t>Assess </a:t>
            </a:r>
            <a:r>
              <a:rPr lang="en-US" sz="1750" dirty="0"/>
              <a:t>the challenges associated with the project’s implementation, including the complexity of the technology, integration with existing systems, or the availability of the required technical expertise</a:t>
            </a:r>
          </a:p>
          <a:p>
            <a:pPr lvl="1"/>
            <a:r>
              <a:rPr lang="en-US" sz="1750" dirty="0"/>
              <a:t>Projects whose technical requirement matches teams’ expertise that reduce the risk of failure will be of higher priority  </a:t>
            </a:r>
          </a:p>
          <a:p>
            <a:pPr marL="457200" lvl="1" indent="0">
              <a:buNone/>
            </a:pPr>
            <a:endParaRPr lang="en-US" sz="1750" dirty="0"/>
          </a:p>
          <a:p>
            <a:endParaRPr lang="en-US" sz="17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C95-0D53-4393-9A8B-38238BD7F129}" type="datetime1">
              <a:rPr lang="en-US" smtClean="0"/>
              <a:t>10/25/2024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D8A12-B2FC-4397-9D87-6663932BEE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4450</Words>
  <Application>Microsoft Office PowerPoint</Application>
  <PresentationFormat>On-screen Show (4:3)</PresentationFormat>
  <Paragraphs>508</Paragraphs>
  <Slides>64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新細明體</vt:lpstr>
      <vt:lpstr>Office Theme</vt:lpstr>
      <vt:lpstr>Systems Analysis and Design</vt:lpstr>
      <vt:lpstr>The Planning Phase</vt:lpstr>
      <vt:lpstr>1. Identifying and Selecting Projects</vt:lpstr>
      <vt:lpstr>Identifying Potential Development Projects</vt:lpstr>
      <vt:lpstr>Identifying Potential Development Projects</vt:lpstr>
      <vt:lpstr>Classifying and Ranking IS Development Projects</vt:lpstr>
      <vt:lpstr>Classifying and ranking IS development projects</vt:lpstr>
      <vt:lpstr>Classifying and ranking IS development projects</vt:lpstr>
      <vt:lpstr>Classifying and ranking IS development projects</vt:lpstr>
      <vt:lpstr> Selecting IS development projects</vt:lpstr>
      <vt:lpstr>Project Selection Decision</vt:lpstr>
      <vt:lpstr>Deliverables and outcomes</vt:lpstr>
      <vt:lpstr>2. Initiating and Planning Systems Development Projects</vt:lpstr>
      <vt:lpstr>Project Initiation and Planning</vt:lpstr>
      <vt:lpstr>Initiation and Plan cont’d…</vt:lpstr>
      <vt:lpstr>Initiation and Plan cont’d…</vt:lpstr>
      <vt:lpstr>Initiation and Plan cont’d…</vt:lpstr>
      <vt:lpstr>Initiation and Plan cont’d…</vt:lpstr>
      <vt:lpstr>Assessing Project Feasibility</vt:lpstr>
      <vt:lpstr>Assessing Economic Feasibility</vt:lpstr>
      <vt:lpstr>Assessing Other Feasibility Concerns</vt:lpstr>
      <vt:lpstr>Technical Feasibility:</vt:lpstr>
      <vt:lpstr>Other Feasibilities …</vt:lpstr>
      <vt:lpstr>Other Feasibilities</vt:lpstr>
      <vt:lpstr>The Project Life Cycle &amp; IS Development</vt:lpstr>
      <vt:lpstr>PLC-phases</vt:lpstr>
      <vt:lpstr>SDLC vs PLC</vt:lpstr>
      <vt:lpstr>Information System project management</vt:lpstr>
      <vt:lpstr>Project Managers</vt:lpstr>
      <vt:lpstr>Project Management activities- examples</vt:lpstr>
      <vt:lpstr> Project Planning …</vt:lpstr>
      <vt:lpstr>Project scheduling</vt:lpstr>
      <vt:lpstr>Project management tools and techniques</vt:lpstr>
      <vt:lpstr>Gantt Chart</vt:lpstr>
      <vt:lpstr>Project management tools and techniques</vt:lpstr>
      <vt:lpstr>Work Breakdown Structure (WBS)</vt:lpstr>
      <vt:lpstr>Project Management Tools …</vt:lpstr>
      <vt:lpstr>Project Management Tools …</vt:lpstr>
      <vt:lpstr>PowerPoint Presentation</vt:lpstr>
      <vt:lpstr>Activity on Node (AoN) Network Diagram</vt:lpstr>
      <vt:lpstr>Possible Activity Paths</vt:lpstr>
      <vt:lpstr>Critical Path</vt:lpstr>
      <vt:lpstr>Program Evaluation and Review Technique (PERT) </vt:lpstr>
      <vt:lpstr>Activity and Project time Estimates  for PERT</vt:lpstr>
      <vt:lpstr>Activity Analysis for PERT</vt:lpstr>
      <vt:lpstr>Possible PERT Activity Paths</vt:lpstr>
      <vt:lpstr>Example of a PERT/CPM chart with five tasks. </vt:lpstr>
      <vt:lpstr>Risk management</vt:lpstr>
      <vt:lpstr>The Risk Management Process</vt:lpstr>
      <vt:lpstr>Risk analysis</vt:lpstr>
      <vt:lpstr>Risk analysis (i)</vt:lpstr>
      <vt:lpstr>Risk analysis (ii)</vt:lpstr>
      <vt:lpstr>Risk planning</vt:lpstr>
      <vt:lpstr>Risk monitoring</vt:lpstr>
      <vt:lpstr>Project Risk</vt:lpstr>
      <vt:lpstr>Project Risk Management</vt:lpstr>
      <vt:lpstr>Product Risk</vt:lpstr>
      <vt:lpstr>Product Risk Management</vt:lpstr>
      <vt:lpstr>Business Risk</vt:lpstr>
      <vt:lpstr>Business Risk Management</vt:lpstr>
      <vt:lpstr>Summary</vt:lpstr>
      <vt:lpstr>Activities performed during project planning summarized</vt:lpstr>
      <vt:lpstr>Case study  (Homework)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System Analysis And Design</dc:title>
  <dc:creator>miftah</dc:creator>
  <cp:lastModifiedBy>Dagi</cp:lastModifiedBy>
  <cp:revision>136</cp:revision>
  <dcterms:created xsi:type="dcterms:W3CDTF">2012-11-10T01:04:18Z</dcterms:created>
  <dcterms:modified xsi:type="dcterms:W3CDTF">2024-10-25T13:11:07Z</dcterms:modified>
</cp:coreProperties>
</file>