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7"/>
  </p:notesMasterIdLst>
  <p:sldIdLst>
    <p:sldId id="256" r:id="rId2"/>
    <p:sldId id="257" r:id="rId3"/>
    <p:sldId id="258" r:id="rId4"/>
    <p:sldId id="364" r:id="rId5"/>
    <p:sldId id="358" r:id="rId6"/>
    <p:sldId id="259" r:id="rId7"/>
    <p:sldId id="260" r:id="rId8"/>
    <p:sldId id="261" r:id="rId9"/>
    <p:sldId id="262" r:id="rId10"/>
    <p:sldId id="263" r:id="rId11"/>
    <p:sldId id="365" r:id="rId12"/>
    <p:sldId id="367" r:id="rId13"/>
    <p:sldId id="366" r:id="rId14"/>
    <p:sldId id="368" r:id="rId15"/>
    <p:sldId id="276" r:id="rId16"/>
    <p:sldId id="369" r:id="rId17"/>
    <p:sldId id="370" r:id="rId18"/>
    <p:sldId id="371" r:id="rId19"/>
    <p:sldId id="372" r:id="rId20"/>
    <p:sldId id="373" r:id="rId21"/>
    <p:sldId id="277"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8" r:id="rId35"/>
    <p:sldId id="279" r:id="rId36"/>
    <p:sldId id="280" r:id="rId37"/>
    <p:sldId id="281" r:id="rId38"/>
    <p:sldId id="374" r:id="rId39"/>
    <p:sldId id="283" r:id="rId40"/>
    <p:sldId id="375" r:id="rId41"/>
    <p:sldId id="376" r:id="rId42"/>
    <p:sldId id="285" r:id="rId43"/>
    <p:sldId id="361" r:id="rId44"/>
    <p:sldId id="359" r:id="rId45"/>
    <p:sldId id="360" r:id="rId46"/>
    <p:sldId id="362" r:id="rId47"/>
    <p:sldId id="363"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00" r:id="rId63"/>
    <p:sldId id="301" r:id="rId64"/>
    <p:sldId id="302" r:id="rId65"/>
    <p:sldId id="303" r:id="rId66"/>
    <p:sldId id="304" r:id="rId67"/>
    <p:sldId id="305" r:id="rId68"/>
    <p:sldId id="306" r:id="rId69"/>
    <p:sldId id="307" r:id="rId70"/>
    <p:sldId id="308" r:id="rId71"/>
    <p:sldId id="309" r:id="rId72"/>
    <p:sldId id="310" r:id="rId73"/>
    <p:sldId id="311" r:id="rId74"/>
    <p:sldId id="312" r:id="rId75"/>
    <p:sldId id="313" r:id="rId76"/>
    <p:sldId id="314" r:id="rId77"/>
    <p:sldId id="315" r:id="rId78"/>
    <p:sldId id="316" r:id="rId79"/>
    <p:sldId id="317" r:id="rId80"/>
    <p:sldId id="318" r:id="rId81"/>
    <p:sldId id="319" r:id="rId82"/>
    <p:sldId id="320" r:id="rId83"/>
    <p:sldId id="321" r:id="rId84"/>
    <p:sldId id="322" r:id="rId85"/>
    <p:sldId id="323" r:id="rId86"/>
    <p:sldId id="324" r:id="rId87"/>
    <p:sldId id="325" r:id="rId88"/>
    <p:sldId id="326" r:id="rId89"/>
    <p:sldId id="327" r:id="rId90"/>
    <p:sldId id="328" r:id="rId91"/>
    <p:sldId id="329" r:id="rId92"/>
    <p:sldId id="330" r:id="rId93"/>
    <p:sldId id="331" r:id="rId94"/>
    <p:sldId id="332" r:id="rId95"/>
    <p:sldId id="333" r:id="rId96"/>
    <p:sldId id="334" r:id="rId97"/>
    <p:sldId id="335" r:id="rId98"/>
    <p:sldId id="336" r:id="rId99"/>
    <p:sldId id="337" r:id="rId100"/>
    <p:sldId id="338" r:id="rId101"/>
    <p:sldId id="339" r:id="rId102"/>
    <p:sldId id="340" r:id="rId103"/>
    <p:sldId id="341" r:id="rId104"/>
    <p:sldId id="342" r:id="rId105"/>
    <p:sldId id="343" r:id="rId106"/>
    <p:sldId id="344" r:id="rId107"/>
    <p:sldId id="345" r:id="rId108"/>
    <p:sldId id="346" r:id="rId109"/>
    <p:sldId id="347" r:id="rId110"/>
    <p:sldId id="348" r:id="rId111"/>
    <p:sldId id="349" r:id="rId112"/>
    <p:sldId id="350" r:id="rId113"/>
    <p:sldId id="351" r:id="rId114"/>
    <p:sldId id="352" r:id="rId115"/>
    <p:sldId id="353" r:id="rId116"/>
    <p:sldId id="354" r:id="rId117"/>
    <p:sldId id="355" r:id="rId118"/>
    <p:sldId id="356" r:id="rId119"/>
    <p:sldId id="357" r:id="rId120"/>
    <p:sldId id="377" r:id="rId121"/>
    <p:sldId id="380" r:id="rId122"/>
    <p:sldId id="381" r:id="rId123"/>
    <p:sldId id="382" r:id="rId124"/>
    <p:sldId id="383" r:id="rId125"/>
    <p:sldId id="379"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94660"/>
  </p:normalViewPr>
  <p:slideViewPr>
    <p:cSldViewPr>
      <p:cViewPr varScale="1">
        <p:scale>
          <a:sx n="69" d="100"/>
          <a:sy n="69" d="100"/>
        </p:scale>
        <p:origin x="135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D31D74-8463-4ACE-8DDC-11A00650ADB1}" type="datetimeFigureOut">
              <a:rPr lang="en-US" smtClean="0"/>
              <a:pPr/>
              <a:t>11/23/2024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4DCE2-9E6B-439B-9409-25971BBE4916}" type="slidenum">
              <a:rPr lang="en-US" smtClean="0"/>
              <a:pPr/>
              <a:t>‹#›</a:t>
            </a:fld>
            <a:endParaRPr lang="en-US"/>
          </a:p>
        </p:txBody>
      </p:sp>
    </p:spTree>
    <p:extLst>
      <p:ext uri="{BB962C8B-B14F-4D97-AF65-F5344CB8AC3E}">
        <p14:creationId xmlns:p14="http://schemas.microsoft.com/office/powerpoint/2010/main" val="4201761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A4DCE2-9E6B-439B-9409-25971BBE4916}" type="slidenum">
              <a:rPr lang="en-US" smtClean="0"/>
              <a:pPr/>
              <a:t>3</a:t>
            </a:fld>
            <a:endParaRPr lang="en-US"/>
          </a:p>
        </p:txBody>
      </p:sp>
    </p:spTree>
    <p:extLst>
      <p:ext uri="{BB962C8B-B14F-4D97-AF65-F5344CB8AC3E}">
        <p14:creationId xmlns:p14="http://schemas.microsoft.com/office/powerpoint/2010/main" val="2942927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A4DCE2-9E6B-439B-9409-25971BBE4916}" type="slidenum">
              <a:rPr lang="en-US" smtClean="0"/>
              <a:pPr/>
              <a:t>4</a:t>
            </a:fld>
            <a:endParaRPr lang="en-US"/>
          </a:p>
        </p:txBody>
      </p:sp>
    </p:spTree>
    <p:extLst>
      <p:ext uri="{BB962C8B-B14F-4D97-AF65-F5344CB8AC3E}">
        <p14:creationId xmlns:p14="http://schemas.microsoft.com/office/powerpoint/2010/main" val="65867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A4DCE2-9E6B-439B-9409-25971BBE4916}" type="slidenum">
              <a:rPr lang="en-US" smtClean="0"/>
              <a:pPr/>
              <a:t>78</a:t>
            </a:fld>
            <a:endParaRPr lang="en-US"/>
          </a:p>
        </p:txBody>
      </p:sp>
    </p:spTree>
    <p:extLst>
      <p:ext uri="{BB962C8B-B14F-4D97-AF65-F5344CB8AC3E}">
        <p14:creationId xmlns:p14="http://schemas.microsoft.com/office/powerpoint/2010/main" val="1622084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A4DCE2-9E6B-439B-9409-25971BBE4916}" type="slidenum">
              <a:rPr lang="en-US" smtClean="0"/>
              <a:pPr/>
              <a:t>102</a:t>
            </a:fld>
            <a:endParaRPr lang="en-US"/>
          </a:p>
        </p:txBody>
      </p:sp>
    </p:spTree>
    <p:extLst>
      <p:ext uri="{BB962C8B-B14F-4D97-AF65-F5344CB8AC3E}">
        <p14:creationId xmlns:p14="http://schemas.microsoft.com/office/powerpoint/2010/main" val="2120100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30C377-A24A-47A3-9093-56688BFD24D1}" type="datetime1">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DD5177-481E-405C-A04C-173935301286}" type="datetime1">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9ABB7A-3D95-4884-AC45-BF703D996E92}" type="datetime1">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A8800D-0952-445B-A508-520D358989FC}" type="datetime1">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E49B07-D38D-44A7-A79B-AC8A964B3616}" type="datetime1">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A2B8B0-C551-44BA-B660-A99110070533}" type="datetime1">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531DA21-F9AA-478C-8D06-8F7EAD755815}" type="datetime1">
              <a:rPr lang="en-US" smtClean="0"/>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F4DE0B-EFF5-4FB0-BA63-6A75B20D9355}" type="datetime1">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A9816-14ED-4008-A578-68EDBBB45ABF}" type="datetime1">
              <a:rPr lang="en-US" smtClean="0"/>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795F29-3623-49AA-A271-B22F338FB252}" type="datetime1">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0C28C1-6005-4E3E-A7BE-A98756C65260}" type="datetime1">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CEF87C-7700-464E-849B-96D3E2297CE4}" type="datetime1">
              <a:rPr lang="en-US" smtClean="0"/>
              <a:t>11/23/2024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58257-1731-4DEB-B39C-42418A8620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a:t>Systems </a:t>
            </a:r>
            <a:r>
              <a:rPr lang="en-US" altLang="zh-TW" dirty="0"/>
              <a:t>Analysis And Design</a:t>
            </a:r>
            <a:endParaRPr lang="en-US" dirty="0"/>
          </a:p>
        </p:txBody>
      </p:sp>
      <p:sp>
        <p:nvSpPr>
          <p:cNvPr id="3" name="Subtitle 2"/>
          <p:cNvSpPr>
            <a:spLocks noGrp="1"/>
          </p:cNvSpPr>
          <p:nvPr>
            <p:ph type="subTitle" idx="1"/>
          </p:nvPr>
        </p:nvSpPr>
        <p:spPr/>
        <p:txBody>
          <a:bodyPr/>
          <a:lstStyle/>
          <a:p>
            <a:r>
              <a:rPr lang="en-US" dirty="0"/>
              <a:t>Chapter Three: Systems Analysis</a:t>
            </a:r>
          </a:p>
        </p:txBody>
      </p:sp>
      <p:sp>
        <p:nvSpPr>
          <p:cNvPr id="4" name="Date Placeholder 3">
            <a:extLst>
              <a:ext uri="{FF2B5EF4-FFF2-40B4-BE49-F238E27FC236}">
                <a16:creationId xmlns:a16="http://schemas.microsoft.com/office/drawing/2014/main" id="{D2B96242-6D2D-42C6-B828-3C1D5618F5C3}"/>
              </a:ext>
            </a:extLst>
          </p:cNvPr>
          <p:cNvSpPr>
            <a:spLocks noGrp="1"/>
          </p:cNvSpPr>
          <p:nvPr>
            <p:ph type="dt" sz="half" idx="10"/>
          </p:nvPr>
        </p:nvSpPr>
        <p:spPr/>
        <p:txBody>
          <a:bodyPr/>
          <a:lstStyle/>
          <a:p>
            <a:fld id="{2E227AA7-3A72-4E74-A6B1-C69593EBFDE9}" type="datetime1">
              <a:rPr lang="en-US" smtClean="0"/>
              <a:t>11/23/2024</a:t>
            </a:fld>
            <a:endParaRPr lang="en-US"/>
          </a:p>
        </p:txBody>
      </p:sp>
      <p:sp>
        <p:nvSpPr>
          <p:cNvPr id="5" name="Slide Number Placeholder 4">
            <a:extLst>
              <a:ext uri="{FF2B5EF4-FFF2-40B4-BE49-F238E27FC236}">
                <a16:creationId xmlns:a16="http://schemas.microsoft.com/office/drawing/2014/main" id="{F13F1B5C-E4E1-47BD-8A9B-BA2C4D4BC2CA}"/>
              </a:ext>
            </a:extLst>
          </p:cNvPr>
          <p:cNvSpPr>
            <a:spLocks noGrp="1"/>
          </p:cNvSpPr>
          <p:nvPr>
            <p:ph type="sldNum" sz="quarter" idx="12"/>
          </p:nvPr>
        </p:nvSpPr>
        <p:spPr/>
        <p:txBody>
          <a:bodyPr/>
          <a:lstStyle/>
          <a:p>
            <a:fld id="{F5658257-1731-4DEB-B39C-42418A86205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a:t>
            </a:r>
            <a:r>
              <a:rPr lang="en-US" dirty="0" smtClean="0"/>
              <a:t>uestions</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a:t>Choosing Interview Questions</a:t>
            </a:r>
            <a:r>
              <a:rPr lang="en-US" dirty="0"/>
              <a:t>: it is important to decide on the mix and sequence of open-ended and closed-ended questions to use.</a:t>
            </a:r>
          </a:p>
          <a:p>
            <a:r>
              <a:rPr lang="en-US" b="1" dirty="0"/>
              <a:t>Closed-ended questions: </a:t>
            </a:r>
            <a:r>
              <a:rPr lang="en-US" dirty="0"/>
              <a:t>Questions in interviews and on questionnaires that ask those responding to </a:t>
            </a:r>
            <a:r>
              <a:rPr lang="en-US" dirty="0">
                <a:solidFill>
                  <a:srgbClr val="FF0000"/>
                </a:solidFill>
              </a:rPr>
              <a:t>choose from among a set of specified responses</a:t>
            </a:r>
            <a:r>
              <a:rPr lang="en-US" dirty="0"/>
              <a:t>.</a:t>
            </a:r>
          </a:p>
          <a:p>
            <a:r>
              <a:rPr lang="en-US" b="1" dirty="0" smtClean="0"/>
              <a:t>Open-ended </a:t>
            </a:r>
            <a:r>
              <a:rPr lang="en-US" b="1" dirty="0"/>
              <a:t>questions: </a:t>
            </a:r>
            <a:r>
              <a:rPr lang="en-US" dirty="0"/>
              <a:t>Questions in interviews and on questionnaires that </a:t>
            </a:r>
            <a:r>
              <a:rPr lang="en-US" i="1" dirty="0">
                <a:solidFill>
                  <a:srgbClr val="FF0000"/>
                </a:solidFill>
              </a:rPr>
              <a:t>have no prespecified answers</a:t>
            </a:r>
            <a:r>
              <a:rPr lang="en-US" dirty="0" smtClean="0"/>
              <a:t>.</a:t>
            </a:r>
            <a:endParaRPr lang="en-US" dirty="0"/>
          </a:p>
        </p:txBody>
      </p:sp>
      <p:sp>
        <p:nvSpPr>
          <p:cNvPr id="4" name="Date Placeholder 3">
            <a:extLst>
              <a:ext uri="{FF2B5EF4-FFF2-40B4-BE49-F238E27FC236}">
                <a16:creationId xmlns:a16="http://schemas.microsoft.com/office/drawing/2014/main" id="{7166061F-9B6D-4368-B868-8243F3BA982C}"/>
              </a:ext>
            </a:extLst>
          </p:cNvPr>
          <p:cNvSpPr>
            <a:spLocks noGrp="1"/>
          </p:cNvSpPr>
          <p:nvPr>
            <p:ph type="dt" sz="half" idx="10"/>
          </p:nvPr>
        </p:nvSpPr>
        <p:spPr/>
        <p:txBody>
          <a:bodyPr/>
          <a:lstStyle/>
          <a:p>
            <a:fld id="{01C0FD60-470F-489D-AADA-04180143023D}" type="datetime1">
              <a:rPr lang="en-US" smtClean="0"/>
              <a:t>11/23/2024</a:t>
            </a:fld>
            <a:endParaRPr lang="en-US"/>
          </a:p>
        </p:txBody>
      </p:sp>
      <p:sp>
        <p:nvSpPr>
          <p:cNvPr id="5" name="Slide Number Placeholder 4">
            <a:extLst>
              <a:ext uri="{FF2B5EF4-FFF2-40B4-BE49-F238E27FC236}">
                <a16:creationId xmlns:a16="http://schemas.microsoft.com/office/drawing/2014/main" id="{04FF9E8C-4EF4-45C4-AB02-D7B348221AB1}"/>
              </a:ext>
            </a:extLst>
          </p:cNvPr>
          <p:cNvSpPr>
            <a:spLocks noGrp="1"/>
          </p:cNvSpPr>
          <p:nvPr>
            <p:ph type="sldNum" sz="quarter" idx="12"/>
          </p:nvPr>
        </p:nvSpPr>
        <p:spPr/>
        <p:txBody>
          <a:bodyPr/>
          <a:lstStyle/>
          <a:p>
            <a:fld id="{F5658257-1731-4DEB-B39C-42418A862058}" type="slidenum">
              <a:rPr lang="en-US" smtClean="0"/>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Relationship</a:t>
            </a:r>
          </a:p>
        </p:txBody>
      </p:sp>
      <p:sp>
        <p:nvSpPr>
          <p:cNvPr id="3" name="Content Placeholder 2"/>
          <p:cNvSpPr>
            <a:spLocks noGrp="1"/>
          </p:cNvSpPr>
          <p:nvPr>
            <p:ph idx="1"/>
          </p:nvPr>
        </p:nvSpPr>
        <p:spPr/>
        <p:txBody>
          <a:bodyPr/>
          <a:lstStyle/>
          <a:p>
            <a:r>
              <a:rPr lang="en-US" dirty="0"/>
              <a:t>A ternary relationship is a simultaneous relationship among instances of three entity types</a:t>
            </a:r>
          </a:p>
          <a:p>
            <a:endParaRPr lang="en-US" dirty="0"/>
          </a:p>
        </p:txBody>
      </p:sp>
      <p:pic>
        <p:nvPicPr>
          <p:cNvPr id="9218" name="Picture 2"/>
          <p:cNvPicPr>
            <a:picLocks noChangeAspect="1" noChangeArrowheads="1"/>
          </p:cNvPicPr>
          <p:nvPr/>
        </p:nvPicPr>
        <p:blipFill>
          <a:blip r:embed="rId2"/>
          <a:srcRect/>
          <a:stretch>
            <a:fillRect/>
          </a:stretch>
        </p:blipFill>
        <p:spPr bwMode="auto">
          <a:xfrm>
            <a:off x="1981201" y="2743200"/>
            <a:ext cx="6476999" cy="3985261"/>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C1075A4D-AB22-40D6-BE3D-CCD058E72F6C}"/>
              </a:ext>
            </a:extLst>
          </p:cNvPr>
          <p:cNvSpPr>
            <a:spLocks noGrp="1"/>
          </p:cNvSpPr>
          <p:nvPr>
            <p:ph type="dt" sz="half" idx="10"/>
          </p:nvPr>
        </p:nvSpPr>
        <p:spPr/>
        <p:txBody>
          <a:bodyPr/>
          <a:lstStyle/>
          <a:p>
            <a:fld id="{A4780797-8506-4AE6-8DCE-A6F5B1146470}" type="datetime1">
              <a:rPr lang="en-US" smtClean="0"/>
              <a:t>11/23/2024</a:t>
            </a:fld>
            <a:endParaRPr lang="en-US"/>
          </a:p>
        </p:txBody>
      </p:sp>
      <p:sp>
        <p:nvSpPr>
          <p:cNvPr id="5" name="Slide Number Placeholder 4">
            <a:extLst>
              <a:ext uri="{FF2B5EF4-FFF2-40B4-BE49-F238E27FC236}">
                <a16:creationId xmlns:a16="http://schemas.microsoft.com/office/drawing/2014/main" id="{7E0F3D9A-7ED2-418A-969F-D4306C5F3B06}"/>
              </a:ext>
            </a:extLst>
          </p:cNvPr>
          <p:cNvSpPr>
            <a:spLocks noGrp="1"/>
          </p:cNvSpPr>
          <p:nvPr>
            <p:ph type="sldNum" sz="quarter" idx="12"/>
          </p:nvPr>
        </p:nvSpPr>
        <p:spPr/>
        <p:txBody>
          <a:bodyPr/>
          <a:lstStyle/>
          <a:p>
            <a:fld id="{F5658257-1731-4DEB-B39C-42418A862058}" type="slidenum">
              <a:rPr lang="en-US" smtClean="0"/>
              <a:pPr/>
              <a:t>100</a:t>
            </a:fld>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Cardinalities in Relationships</a:t>
            </a:r>
          </a:p>
        </p:txBody>
      </p:sp>
      <p:sp>
        <p:nvSpPr>
          <p:cNvPr id="3" name="Content Placeholder 2"/>
          <p:cNvSpPr>
            <a:spLocks noGrp="1"/>
          </p:cNvSpPr>
          <p:nvPr>
            <p:ph idx="1"/>
          </p:nvPr>
        </p:nvSpPr>
        <p:spPr/>
        <p:txBody>
          <a:bodyPr/>
          <a:lstStyle/>
          <a:p>
            <a:r>
              <a:rPr lang="en-US" b="1" dirty="0"/>
              <a:t>Cardinality</a:t>
            </a:r>
            <a:r>
              <a:rPr lang="en-US" dirty="0"/>
              <a:t> is the number of instances of entity B that can (or must) be associated with each instance of entity A</a:t>
            </a:r>
          </a:p>
          <a:p>
            <a:endParaRPr lang="en-US"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762000" y="3581401"/>
            <a:ext cx="7772400" cy="1840832"/>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037F2D05-84CC-4F91-9C8C-0F4C123308BB}"/>
              </a:ext>
            </a:extLst>
          </p:cNvPr>
          <p:cNvSpPr>
            <a:spLocks noGrp="1"/>
          </p:cNvSpPr>
          <p:nvPr>
            <p:ph type="dt" sz="half" idx="10"/>
          </p:nvPr>
        </p:nvSpPr>
        <p:spPr/>
        <p:txBody>
          <a:bodyPr/>
          <a:lstStyle/>
          <a:p>
            <a:fld id="{74E06C16-3F18-44E3-A000-04E28B2AF504}" type="datetime1">
              <a:rPr lang="en-US" smtClean="0"/>
              <a:t>11/23/2024</a:t>
            </a:fld>
            <a:endParaRPr lang="en-US"/>
          </a:p>
        </p:txBody>
      </p:sp>
      <p:sp>
        <p:nvSpPr>
          <p:cNvPr id="5" name="Slide Number Placeholder 4">
            <a:extLst>
              <a:ext uri="{FF2B5EF4-FFF2-40B4-BE49-F238E27FC236}">
                <a16:creationId xmlns:a16="http://schemas.microsoft.com/office/drawing/2014/main" id="{9FCB5928-7CDF-4B67-8EAF-44216FB00C65}"/>
              </a:ext>
            </a:extLst>
          </p:cNvPr>
          <p:cNvSpPr>
            <a:spLocks noGrp="1"/>
          </p:cNvSpPr>
          <p:nvPr>
            <p:ph type="sldNum" sz="quarter" idx="12"/>
          </p:nvPr>
        </p:nvSpPr>
        <p:spPr/>
        <p:txBody>
          <a:bodyPr/>
          <a:lstStyle/>
          <a:p>
            <a:fld id="{F5658257-1731-4DEB-B39C-42418A862058}" type="slidenum">
              <a:rPr lang="en-US" smtClean="0"/>
              <a:pPr/>
              <a:t>101</a:t>
            </a:fld>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Minimum and Maximum Cardinalities</a:t>
            </a:r>
            <a:br>
              <a:rPr lang="en-US" dirty="0"/>
            </a:br>
            <a:r>
              <a:rPr lang="en-US" dirty="0"/>
              <a:t>(Multiplicity)	</a:t>
            </a:r>
          </a:p>
        </p:txBody>
      </p:sp>
      <p:sp>
        <p:nvSpPr>
          <p:cNvPr id="3" name="Content Placeholder 2"/>
          <p:cNvSpPr>
            <a:spLocks noGrp="1"/>
          </p:cNvSpPr>
          <p:nvPr>
            <p:ph idx="1"/>
          </p:nvPr>
        </p:nvSpPr>
        <p:spPr/>
        <p:txBody>
          <a:bodyPr>
            <a:normAutofit fontScale="92500"/>
          </a:bodyPr>
          <a:lstStyle/>
          <a:p>
            <a:r>
              <a:rPr lang="en-US" dirty="0"/>
              <a:t>The minimum cardinality of a relationship is the minimum number of instances of entity B that may be associated with each instance of entity A</a:t>
            </a:r>
          </a:p>
          <a:p>
            <a:r>
              <a:rPr lang="en-US" dirty="0"/>
              <a:t>When the minimum cardinality of a relationship is zero, then we say entity B is an optional participant in the relationship</a:t>
            </a:r>
          </a:p>
          <a:p>
            <a:r>
              <a:rPr lang="en-US" dirty="0"/>
              <a:t>When the minimum cardinality of a relationship is one or more, then we say entity B is a mandatory participant in the relationship</a:t>
            </a:r>
          </a:p>
        </p:txBody>
      </p:sp>
      <p:sp>
        <p:nvSpPr>
          <p:cNvPr id="4" name="Date Placeholder 3">
            <a:extLst>
              <a:ext uri="{FF2B5EF4-FFF2-40B4-BE49-F238E27FC236}">
                <a16:creationId xmlns:a16="http://schemas.microsoft.com/office/drawing/2014/main" id="{7586B179-BAC6-439E-BF08-478291AB9ED5}"/>
              </a:ext>
            </a:extLst>
          </p:cNvPr>
          <p:cNvSpPr>
            <a:spLocks noGrp="1"/>
          </p:cNvSpPr>
          <p:nvPr>
            <p:ph type="dt" sz="half" idx="10"/>
          </p:nvPr>
        </p:nvSpPr>
        <p:spPr/>
        <p:txBody>
          <a:bodyPr/>
          <a:lstStyle/>
          <a:p>
            <a:fld id="{6367028B-C0B0-40A2-B215-420AEB47C3F1}" type="datetime1">
              <a:rPr lang="en-US" smtClean="0"/>
              <a:t>11/23/2024</a:t>
            </a:fld>
            <a:endParaRPr lang="en-US"/>
          </a:p>
        </p:txBody>
      </p:sp>
      <p:sp>
        <p:nvSpPr>
          <p:cNvPr id="5" name="Slide Number Placeholder 4">
            <a:extLst>
              <a:ext uri="{FF2B5EF4-FFF2-40B4-BE49-F238E27FC236}">
                <a16:creationId xmlns:a16="http://schemas.microsoft.com/office/drawing/2014/main" id="{10BDE2C7-90F5-46C3-8270-996610A8DA40}"/>
              </a:ext>
            </a:extLst>
          </p:cNvPr>
          <p:cNvSpPr>
            <a:spLocks noGrp="1"/>
          </p:cNvSpPr>
          <p:nvPr>
            <p:ph type="sldNum" sz="quarter" idx="12"/>
          </p:nvPr>
        </p:nvSpPr>
        <p:spPr/>
        <p:txBody>
          <a:bodyPr/>
          <a:lstStyle/>
          <a:p>
            <a:fld id="{F5658257-1731-4DEB-B39C-42418A862058}" type="slidenum">
              <a:rPr lang="en-US" smtClean="0"/>
              <a:pPr/>
              <a:t>102</a:t>
            </a:fld>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a:t>The maximum cardinality is the maximum number of instances</a:t>
            </a:r>
          </a:p>
          <a:p>
            <a:endParaRPr lang="en-US" dirty="0"/>
          </a:p>
          <a:p>
            <a:endParaRPr lang="en-US" dirty="0"/>
          </a:p>
          <a:p>
            <a:endParaRPr lang="en-US" dirty="0"/>
          </a:p>
          <a:p>
            <a:endParaRPr lang="en-US" dirty="0"/>
          </a:p>
          <a:p>
            <a:r>
              <a:rPr lang="en-US" dirty="0"/>
              <a:t>The zero through the line near the DVD entity means a minimum cardinality of zero, whereas the crow’s-foot notation means a “many” maximum cardinality.</a:t>
            </a:r>
          </a:p>
          <a:p>
            <a:r>
              <a:rPr lang="en-US" dirty="0"/>
              <a:t>It is possible for the maximum cardinality to be a fixed number, not an arbitrary “many” value</a:t>
            </a:r>
          </a:p>
        </p:txBody>
      </p:sp>
      <p:pic>
        <p:nvPicPr>
          <p:cNvPr id="2050" name="Picture 2"/>
          <p:cNvPicPr>
            <a:picLocks noChangeAspect="1" noChangeArrowheads="1"/>
          </p:cNvPicPr>
          <p:nvPr/>
        </p:nvPicPr>
        <p:blipFill>
          <a:blip r:embed="rId2"/>
          <a:srcRect/>
          <a:stretch>
            <a:fillRect/>
          </a:stretch>
        </p:blipFill>
        <p:spPr bwMode="auto">
          <a:xfrm>
            <a:off x="609600" y="1371600"/>
            <a:ext cx="7911612" cy="1820371"/>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2A69ECF0-9B27-43CD-91DB-1D7F05A363AE}"/>
              </a:ext>
            </a:extLst>
          </p:cNvPr>
          <p:cNvSpPr>
            <a:spLocks noGrp="1"/>
          </p:cNvSpPr>
          <p:nvPr>
            <p:ph type="dt" sz="half" idx="10"/>
          </p:nvPr>
        </p:nvSpPr>
        <p:spPr/>
        <p:txBody>
          <a:bodyPr/>
          <a:lstStyle/>
          <a:p>
            <a:fld id="{AC8B9FF3-E883-4733-B142-CB1116E591B7}" type="datetime1">
              <a:rPr lang="en-US" smtClean="0"/>
              <a:t>11/23/2024</a:t>
            </a:fld>
            <a:endParaRPr lang="en-US"/>
          </a:p>
        </p:txBody>
      </p:sp>
      <p:sp>
        <p:nvSpPr>
          <p:cNvPr id="4" name="Slide Number Placeholder 3">
            <a:extLst>
              <a:ext uri="{FF2B5EF4-FFF2-40B4-BE49-F238E27FC236}">
                <a16:creationId xmlns:a16="http://schemas.microsoft.com/office/drawing/2014/main" id="{0511DB3D-6F32-48D9-95BC-ACAF866B1F5F}"/>
              </a:ext>
            </a:extLst>
          </p:cNvPr>
          <p:cNvSpPr>
            <a:spLocks noGrp="1"/>
          </p:cNvSpPr>
          <p:nvPr>
            <p:ph type="sldNum" sz="quarter" idx="12"/>
          </p:nvPr>
        </p:nvSpPr>
        <p:spPr/>
        <p:txBody>
          <a:bodyPr/>
          <a:lstStyle/>
          <a:p>
            <a:fld id="{F5658257-1731-4DEB-B39C-42418A862058}" type="slidenum">
              <a:rPr lang="en-US" smtClean="0"/>
              <a:pPr/>
              <a:t>103</a:t>
            </a:fld>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Entities</a:t>
            </a:r>
          </a:p>
        </p:txBody>
      </p:sp>
      <p:sp>
        <p:nvSpPr>
          <p:cNvPr id="3" name="Content Placeholder 2"/>
          <p:cNvSpPr>
            <a:spLocks noGrp="1"/>
          </p:cNvSpPr>
          <p:nvPr>
            <p:ph idx="1"/>
          </p:nvPr>
        </p:nvSpPr>
        <p:spPr/>
        <p:txBody>
          <a:bodyPr/>
          <a:lstStyle/>
          <a:p>
            <a:r>
              <a:rPr lang="en-US" dirty="0"/>
              <a:t> Attributes sometimes may be associated with a many-to-many relationship</a:t>
            </a:r>
          </a:p>
          <a:p>
            <a:r>
              <a:rPr lang="en-US" dirty="0"/>
              <a:t>For example, suppose that an organization wishes to record the date (month and year) when an employee completes each course</a:t>
            </a:r>
          </a:p>
          <a:p>
            <a:endParaRPr lang="en-US" dirty="0"/>
          </a:p>
          <a:p>
            <a:endParaRPr lang="en-US" dirty="0"/>
          </a:p>
        </p:txBody>
      </p:sp>
      <p:pic>
        <p:nvPicPr>
          <p:cNvPr id="3074" name="Picture 2"/>
          <p:cNvPicPr>
            <a:picLocks noChangeAspect="1" noChangeArrowheads="1"/>
          </p:cNvPicPr>
          <p:nvPr/>
        </p:nvPicPr>
        <p:blipFill>
          <a:blip r:embed="rId2"/>
          <a:srcRect/>
          <a:stretch>
            <a:fillRect/>
          </a:stretch>
        </p:blipFill>
        <p:spPr bwMode="auto">
          <a:xfrm>
            <a:off x="381000" y="4376738"/>
            <a:ext cx="8367644" cy="1262062"/>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8EAA4EAD-701F-4A75-83EF-CA8F7122A77E}"/>
              </a:ext>
            </a:extLst>
          </p:cNvPr>
          <p:cNvSpPr>
            <a:spLocks noGrp="1"/>
          </p:cNvSpPr>
          <p:nvPr>
            <p:ph type="dt" sz="half" idx="10"/>
          </p:nvPr>
        </p:nvSpPr>
        <p:spPr/>
        <p:txBody>
          <a:bodyPr/>
          <a:lstStyle/>
          <a:p>
            <a:fld id="{CFFAB420-C9DB-48C0-A93F-98C01327C9DE}" type="datetime1">
              <a:rPr lang="en-US" smtClean="0"/>
              <a:t>11/23/2024</a:t>
            </a:fld>
            <a:endParaRPr lang="en-US"/>
          </a:p>
        </p:txBody>
      </p:sp>
      <p:sp>
        <p:nvSpPr>
          <p:cNvPr id="5" name="Slide Number Placeholder 4">
            <a:extLst>
              <a:ext uri="{FF2B5EF4-FFF2-40B4-BE49-F238E27FC236}">
                <a16:creationId xmlns:a16="http://schemas.microsoft.com/office/drawing/2014/main" id="{88EF7EA9-317F-4F4B-87DC-EFFE966539FD}"/>
              </a:ext>
            </a:extLst>
          </p:cNvPr>
          <p:cNvSpPr>
            <a:spLocks noGrp="1"/>
          </p:cNvSpPr>
          <p:nvPr>
            <p:ph type="sldNum" sz="quarter" idx="12"/>
          </p:nvPr>
        </p:nvSpPr>
        <p:spPr/>
        <p:txBody>
          <a:bodyPr/>
          <a:lstStyle/>
          <a:p>
            <a:fld id="{F5658257-1731-4DEB-B39C-42418A862058}" type="slidenum">
              <a:rPr lang="en-US" smtClean="0"/>
              <a:pPr/>
              <a:t>104</a:t>
            </a:fld>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525963"/>
          </a:xfrm>
        </p:spPr>
        <p:txBody>
          <a:bodyPr>
            <a:normAutofit lnSpcReduction="10000"/>
          </a:bodyPr>
          <a:lstStyle/>
          <a:p>
            <a:r>
              <a:rPr lang="en-US" dirty="0"/>
              <a:t>From the data of the previous slide you can conclude that the attribute Date-Completed is not a property of the entity EMPLOYEE. Nor is Date-Completed a property of COURSE, because a particular course may be completed on different dates</a:t>
            </a:r>
          </a:p>
          <a:p>
            <a:r>
              <a:rPr lang="en-US" dirty="0"/>
              <a:t> Instead, Date-Completed is a property of the relationship between EMPLOYEE and COURSE as depicted below</a:t>
            </a:r>
          </a:p>
        </p:txBody>
      </p:sp>
      <p:pic>
        <p:nvPicPr>
          <p:cNvPr id="4098" name="Picture 2"/>
          <p:cNvPicPr>
            <a:picLocks noChangeAspect="1" noChangeArrowheads="1"/>
          </p:cNvPicPr>
          <p:nvPr/>
        </p:nvPicPr>
        <p:blipFill>
          <a:blip r:embed="rId2"/>
          <a:srcRect/>
          <a:stretch>
            <a:fillRect/>
          </a:stretch>
        </p:blipFill>
        <p:spPr bwMode="auto">
          <a:xfrm>
            <a:off x="457200" y="4976813"/>
            <a:ext cx="8458200" cy="1423987"/>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BCE58752-E87C-43D6-AA76-CBA1A941C990}"/>
              </a:ext>
            </a:extLst>
          </p:cNvPr>
          <p:cNvSpPr>
            <a:spLocks noGrp="1"/>
          </p:cNvSpPr>
          <p:nvPr>
            <p:ph type="dt" sz="half" idx="10"/>
          </p:nvPr>
        </p:nvSpPr>
        <p:spPr/>
        <p:txBody>
          <a:bodyPr/>
          <a:lstStyle/>
          <a:p>
            <a:fld id="{04D8A961-2398-4C5E-8956-EB0874AE2729}" type="datetime1">
              <a:rPr lang="en-US" smtClean="0"/>
              <a:t>11/23/2024</a:t>
            </a:fld>
            <a:endParaRPr lang="en-US"/>
          </a:p>
        </p:txBody>
      </p:sp>
      <p:sp>
        <p:nvSpPr>
          <p:cNvPr id="4" name="Slide Number Placeholder 3">
            <a:extLst>
              <a:ext uri="{FF2B5EF4-FFF2-40B4-BE49-F238E27FC236}">
                <a16:creationId xmlns:a16="http://schemas.microsoft.com/office/drawing/2014/main" id="{66B814DC-1518-4D57-A134-E1CF0431C317}"/>
              </a:ext>
            </a:extLst>
          </p:cNvPr>
          <p:cNvSpPr>
            <a:spLocks noGrp="1"/>
          </p:cNvSpPr>
          <p:nvPr>
            <p:ph type="sldNum" sz="quarter" idx="12"/>
          </p:nvPr>
        </p:nvSpPr>
        <p:spPr/>
        <p:txBody>
          <a:bodyPr/>
          <a:lstStyle/>
          <a:p>
            <a:fld id="{F5658257-1731-4DEB-B39C-42418A862058}"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Selecting the Best Alternative Design Strategy</a:t>
            </a:r>
          </a:p>
        </p:txBody>
      </p:sp>
      <p:sp>
        <p:nvSpPr>
          <p:cNvPr id="3" name="Content Placeholder 2"/>
          <p:cNvSpPr>
            <a:spLocks noGrp="1"/>
          </p:cNvSpPr>
          <p:nvPr>
            <p:ph idx="1"/>
          </p:nvPr>
        </p:nvSpPr>
        <p:spPr/>
        <p:txBody>
          <a:bodyPr>
            <a:normAutofit/>
          </a:bodyPr>
          <a:lstStyle/>
          <a:p>
            <a:r>
              <a:rPr lang="en-US" dirty="0"/>
              <a:t>Selecting the best alternative system involves at least two basic steps:</a:t>
            </a:r>
          </a:p>
          <a:p>
            <a:pPr marL="971550" lvl="1" indent="-514350">
              <a:buAutoNum type="arabicParenBoth"/>
            </a:pPr>
            <a:r>
              <a:rPr lang="en-US" b="1" i="1" dirty="0">
                <a:solidFill>
                  <a:srgbClr val="FF0000"/>
                </a:solidFill>
              </a:rPr>
              <a:t>generating a comprehensive set of alternative design strategies, and </a:t>
            </a:r>
          </a:p>
          <a:p>
            <a:pPr marL="971550" lvl="1" indent="-514350">
              <a:buNone/>
            </a:pPr>
            <a:r>
              <a:rPr lang="en-US" b="1" i="1" dirty="0">
                <a:solidFill>
                  <a:srgbClr val="FF0000"/>
                </a:solidFill>
              </a:rPr>
              <a:t>(2) selecting the one that is most likely to result in the desired information system</a:t>
            </a:r>
            <a:r>
              <a:rPr lang="en-US" dirty="0"/>
              <a:t>, given all of the organizational, economic, and technical constraints that limit what can be done</a:t>
            </a:r>
          </a:p>
          <a:p>
            <a:endParaRPr lang="en-US" dirty="0"/>
          </a:p>
        </p:txBody>
      </p:sp>
      <p:sp>
        <p:nvSpPr>
          <p:cNvPr id="4" name="Date Placeholder 3">
            <a:extLst>
              <a:ext uri="{FF2B5EF4-FFF2-40B4-BE49-F238E27FC236}">
                <a16:creationId xmlns:a16="http://schemas.microsoft.com/office/drawing/2014/main" id="{9B2DFB3D-CDB5-436A-B804-1558DAC19119}"/>
              </a:ext>
            </a:extLst>
          </p:cNvPr>
          <p:cNvSpPr>
            <a:spLocks noGrp="1"/>
          </p:cNvSpPr>
          <p:nvPr>
            <p:ph type="dt" sz="half" idx="10"/>
          </p:nvPr>
        </p:nvSpPr>
        <p:spPr/>
        <p:txBody>
          <a:bodyPr/>
          <a:lstStyle/>
          <a:p>
            <a:fld id="{62DACFF1-9377-4960-AAD0-61C973274DCF}" type="datetime1">
              <a:rPr lang="en-US" smtClean="0"/>
              <a:t>11/23/2024</a:t>
            </a:fld>
            <a:endParaRPr lang="en-US"/>
          </a:p>
        </p:txBody>
      </p:sp>
      <p:sp>
        <p:nvSpPr>
          <p:cNvPr id="5" name="Slide Number Placeholder 4">
            <a:extLst>
              <a:ext uri="{FF2B5EF4-FFF2-40B4-BE49-F238E27FC236}">
                <a16:creationId xmlns:a16="http://schemas.microsoft.com/office/drawing/2014/main" id="{28F34E6C-5CBA-4305-9DEE-3DDEED51B116}"/>
              </a:ext>
            </a:extLst>
          </p:cNvPr>
          <p:cNvSpPr>
            <a:spLocks noGrp="1"/>
          </p:cNvSpPr>
          <p:nvPr>
            <p:ph type="sldNum" sz="quarter" idx="12"/>
          </p:nvPr>
        </p:nvSpPr>
        <p:spPr/>
        <p:txBody>
          <a:bodyPr/>
          <a:lstStyle/>
          <a:p>
            <a:fld id="{F5658257-1731-4DEB-B39C-42418A862058}" type="slidenum">
              <a:rPr lang="en-US" smtClean="0"/>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Selection…</a:t>
            </a:r>
          </a:p>
        </p:txBody>
      </p:sp>
      <p:sp>
        <p:nvSpPr>
          <p:cNvPr id="3" name="Content Placeholder 2"/>
          <p:cNvSpPr>
            <a:spLocks noGrp="1"/>
          </p:cNvSpPr>
          <p:nvPr>
            <p:ph idx="1"/>
          </p:nvPr>
        </p:nvSpPr>
        <p:spPr/>
        <p:txBody>
          <a:bodyPr>
            <a:normAutofit fontScale="92500" lnSpcReduction="10000"/>
          </a:bodyPr>
          <a:lstStyle/>
          <a:p>
            <a:r>
              <a:rPr lang="en-US" dirty="0"/>
              <a:t>A system </a:t>
            </a:r>
            <a:r>
              <a:rPr lang="en-US" b="1" dirty="0"/>
              <a:t>design</a:t>
            </a:r>
            <a:r>
              <a:rPr lang="en-US" dirty="0"/>
              <a:t> </a:t>
            </a:r>
            <a:r>
              <a:rPr lang="en-US" b="1" dirty="0"/>
              <a:t>strategy</a:t>
            </a:r>
            <a:r>
              <a:rPr lang="en-US" dirty="0"/>
              <a:t> represents a particular approach to developing the system</a:t>
            </a:r>
          </a:p>
          <a:p>
            <a:r>
              <a:rPr lang="en-US" dirty="0"/>
              <a:t>Selecting a strategy requires you to answer questions about the </a:t>
            </a:r>
            <a:r>
              <a:rPr lang="en-US" b="1" dirty="0"/>
              <a:t>system’s functionality</a:t>
            </a:r>
            <a:r>
              <a:rPr lang="en-US" dirty="0"/>
              <a:t>, </a:t>
            </a:r>
            <a:r>
              <a:rPr lang="en-US" b="1" dirty="0"/>
              <a:t>hardware and system software platform</a:t>
            </a:r>
            <a:r>
              <a:rPr lang="en-US" dirty="0"/>
              <a:t>, and </a:t>
            </a:r>
            <a:r>
              <a:rPr lang="en-US" b="1" dirty="0"/>
              <a:t>method for acquisition</a:t>
            </a:r>
          </a:p>
          <a:p>
            <a:r>
              <a:rPr lang="en-US" dirty="0"/>
              <a:t>After the system requirements have been structured in terms of process flow and data, analysts again work with users to package the requirements into different system configurations</a:t>
            </a:r>
          </a:p>
          <a:p>
            <a:endParaRPr lang="en-US" dirty="0"/>
          </a:p>
        </p:txBody>
      </p:sp>
      <p:sp>
        <p:nvSpPr>
          <p:cNvPr id="4" name="Date Placeholder 3">
            <a:extLst>
              <a:ext uri="{FF2B5EF4-FFF2-40B4-BE49-F238E27FC236}">
                <a16:creationId xmlns:a16="http://schemas.microsoft.com/office/drawing/2014/main" id="{8975858D-D481-462C-AEF4-5FB15C4D946C}"/>
              </a:ext>
            </a:extLst>
          </p:cNvPr>
          <p:cNvSpPr>
            <a:spLocks noGrp="1"/>
          </p:cNvSpPr>
          <p:nvPr>
            <p:ph type="dt" sz="half" idx="10"/>
          </p:nvPr>
        </p:nvSpPr>
        <p:spPr/>
        <p:txBody>
          <a:bodyPr/>
          <a:lstStyle/>
          <a:p>
            <a:fld id="{04B686E5-CFD2-44B3-965A-4401EC5C7301}" type="datetime1">
              <a:rPr lang="en-US" smtClean="0"/>
              <a:t>11/23/2024</a:t>
            </a:fld>
            <a:endParaRPr lang="en-US"/>
          </a:p>
        </p:txBody>
      </p:sp>
      <p:sp>
        <p:nvSpPr>
          <p:cNvPr id="5" name="Slide Number Placeholder 4">
            <a:extLst>
              <a:ext uri="{FF2B5EF4-FFF2-40B4-BE49-F238E27FC236}">
                <a16:creationId xmlns:a16="http://schemas.microsoft.com/office/drawing/2014/main" id="{ECE01B14-8E24-4A15-9BCF-0F917749A10D}"/>
              </a:ext>
            </a:extLst>
          </p:cNvPr>
          <p:cNvSpPr>
            <a:spLocks noGrp="1"/>
          </p:cNvSpPr>
          <p:nvPr>
            <p:ph type="sldNum" sz="quarter" idx="12"/>
          </p:nvPr>
        </p:nvSpPr>
        <p:spPr/>
        <p:txBody>
          <a:bodyPr/>
          <a:lstStyle/>
          <a:p>
            <a:fld id="{F5658257-1731-4DEB-B39C-42418A862058}"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a:t>Shaping alternative system design strategies involves the following processes:</a:t>
            </a:r>
          </a:p>
          <a:p>
            <a:pPr lvl="1"/>
            <a:r>
              <a:rPr lang="en-US" dirty="0">
                <a:solidFill>
                  <a:srgbClr val="FF0000"/>
                </a:solidFill>
              </a:rPr>
              <a:t>Dividing requirements into different sets of capabilities, </a:t>
            </a:r>
            <a:r>
              <a:rPr lang="en-US" dirty="0"/>
              <a:t>ranging from the bare minimum that users would accept to the most elaborated and advanced system the company could afford  to develop</a:t>
            </a:r>
          </a:p>
          <a:p>
            <a:pPr lvl="1"/>
            <a:r>
              <a:rPr lang="en-US" dirty="0">
                <a:solidFill>
                  <a:srgbClr val="FF0000"/>
                </a:solidFill>
              </a:rPr>
              <a:t>Enumerating different potential implementation environments</a:t>
            </a:r>
            <a:r>
              <a:rPr lang="en-US" dirty="0"/>
              <a:t> that could be used to deliver the different sets of capabilities</a:t>
            </a:r>
          </a:p>
          <a:p>
            <a:pPr lvl="1"/>
            <a:r>
              <a:rPr lang="en-US" dirty="0">
                <a:solidFill>
                  <a:srgbClr val="FF0000"/>
                </a:solidFill>
              </a:rPr>
              <a:t>Proposing different ways to acquire the various sets of capabilities</a:t>
            </a:r>
            <a:r>
              <a:rPr lang="en-US" dirty="0"/>
              <a:t> for the different implementation environments.</a:t>
            </a:r>
          </a:p>
        </p:txBody>
      </p:sp>
      <p:sp>
        <p:nvSpPr>
          <p:cNvPr id="2" name="Date Placeholder 1">
            <a:extLst>
              <a:ext uri="{FF2B5EF4-FFF2-40B4-BE49-F238E27FC236}">
                <a16:creationId xmlns:a16="http://schemas.microsoft.com/office/drawing/2014/main" id="{3C70A15C-A334-463D-B22B-AA4118561020}"/>
              </a:ext>
            </a:extLst>
          </p:cNvPr>
          <p:cNvSpPr>
            <a:spLocks noGrp="1"/>
          </p:cNvSpPr>
          <p:nvPr>
            <p:ph type="dt" sz="half" idx="10"/>
          </p:nvPr>
        </p:nvSpPr>
        <p:spPr/>
        <p:txBody>
          <a:bodyPr/>
          <a:lstStyle/>
          <a:p>
            <a:fld id="{591A6B7A-1EFB-4B35-99CE-E80242520FF0}" type="datetime1">
              <a:rPr lang="en-US" smtClean="0"/>
              <a:t>11/23/2024</a:t>
            </a:fld>
            <a:endParaRPr lang="en-US"/>
          </a:p>
        </p:txBody>
      </p:sp>
      <p:sp>
        <p:nvSpPr>
          <p:cNvPr id="4" name="Slide Number Placeholder 3">
            <a:extLst>
              <a:ext uri="{FF2B5EF4-FFF2-40B4-BE49-F238E27FC236}">
                <a16:creationId xmlns:a16="http://schemas.microsoft.com/office/drawing/2014/main" id="{9592EDBF-BDA6-49EC-B8F8-9A1A945C69AA}"/>
              </a:ext>
            </a:extLst>
          </p:cNvPr>
          <p:cNvSpPr>
            <a:spLocks noGrp="1"/>
          </p:cNvSpPr>
          <p:nvPr>
            <p:ph type="sldNum" sz="quarter" idx="12"/>
          </p:nvPr>
        </p:nvSpPr>
        <p:spPr/>
        <p:txBody>
          <a:bodyPr/>
          <a:lstStyle/>
          <a:p>
            <a:fld id="{F5658257-1731-4DEB-B39C-42418A862058}"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364163"/>
          </a:xfrm>
        </p:spPr>
        <p:txBody>
          <a:bodyPr>
            <a:normAutofit fontScale="92500"/>
          </a:bodyPr>
          <a:lstStyle/>
          <a:p>
            <a:r>
              <a:rPr lang="en-US" dirty="0"/>
              <a:t>A good number of alternatives for analysts to generate is </a:t>
            </a:r>
            <a:r>
              <a:rPr lang="en-US" b="1" dirty="0"/>
              <a:t>three because three alternatives can neatly represent low, middle, and high ranges of potential solutions</a:t>
            </a:r>
          </a:p>
          <a:p>
            <a:pPr lvl="1"/>
            <a:r>
              <a:rPr lang="en-US" dirty="0">
                <a:solidFill>
                  <a:srgbClr val="00B050"/>
                </a:solidFill>
              </a:rPr>
              <a:t>Low-end</a:t>
            </a:r>
            <a:r>
              <a:rPr lang="en-US" dirty="0"/>
              <a:t> alternatives are the most conservative in terms of the effort, cost, and technology involved in developing a new system</a:t>
            </a:r>
          </a:p>
          <a:p>
            <a:pPr lvl="1"/>
            <a:r>
              <a:rPr lang="en-US" dirty="0">
                <a:solidFill>
                  <a:srgbClr val="00B050"/>
                </a:solidFill>
              </a:rPr>
              <a:t>High-end</a:t>
            </a:r>
            <a:r>
              <a:rPr lang="en-US" dirty="0"/>
              <a:t> alternatives go beyond simply solving the problem in question and focus instead on systems that contain many extra features users may desire</a:t>
            </a:r>
          </a:p>
          <a:p>
            <a:pPr lvl="1"/>
            <a:r>
              <a:rPr lang="fr-FR" dirty="0" err="1">
                <a:solidFill>
                  <a:srgbClr val="00B050"/>
                </a:solidFill>
              </a:rPr>
              <a:t>Mid</a:t>
            </a:r>
            <a:r>
              <a:rPr lang="fr-FR" dirty="0">
                <a:solidFill>
                  <a:srgbClr val="00B050"/>
                </a:solidFill>
              </a:rPr>
              <a:t>-range</a:t>
            </a:r>
            <a:r>
              <a:rPr lang="fr-FR" dirty="0"/>
              <a:t> alternatives repesent compromise in  solutions to </a:t>
            </a:r>
            <a:r>
              <a:rPr lang="fr-FR" dirty="0" err="1"/>
              <a:t>be</a:t>
            </a:r>
            <a:r>
              <a:rPr lang="fr-FR" dirty="0"/>
              <a:t> developed</a:t>
            </a:r>
            <a:endParaRPr lang="en-US" dirty="0"/>
          </a:p>
        </p:txBody>
      </p:sp>
      <p:sp>
        <p:nvSpPr>
          <p:cNvPr id="2" name="Date Placeholder 1">
            <a:extLst>
              <a:ext uri="{FF2B5EF4-FFF2-40B4-BE49-F238E27FC236}">
                <a16:creationId xmlns:a16="http://schemas.microsoft.com/office/drawing/2014/main" id="{62226134-35D8-4B99-BF84-86F6CB2BA9E5}"/>
              </a:ext>
            </a:extLst>
          </p:cNvPr>
          <p:cNvSpPr>
            <a:spLocks noGrp="1"/>
          </p:cNvSpPr>
          <p:nvPr>
            <p:ph type="dt" sz="half" idx="10"/>
          </p:nvPr>
        </p:nvSpPr>
        <p:spPr/>
        <p:txBody>
          <a:bodyPr/>
          <a:lstStyle/>
          <a:p>
            <a:fld id="{B28C01CF-CAF3-421B-9964-FAE313D20C23}" type="datetime1">
              <a:rPr lang="en-US" smtClean="0"/>
              <a:t>11/23/2024</a:t>
            </a:fld>
            <a:endParaRPr lang="en-US"/>
          </a:p>
        </p:txBody>
      </p:sp>
      <p:sp>
        <p:nvSpPr>
          <p:cNvPr id="4" name="Slide Number Placeholder 3">
            <a:extLst>
              <a:ext uri="{FF2B5EF4-FFF2-40B4-BE49-F238E27FC236}">
                <a16:creationId xmlns:a16="http://schemas.microsoft.com/office/drawing/2014/main" id="{CC0CF6E1-8D52-4B1B-B72E-C817F1BE043B}"/>
              </a:ext>
            </a:extLst>
          </p:cNvPr>
          <p:cNvSpPr>
            <a:spLocks noGrp="1"/>
          </p:cNvSpPr>
          <p:nvPr>
            <p:ph type="sldNum" sz="quarter" idx="12"/>
          </p:nvPr>
        </p:nvSpPr>
        <p:spPr/>
        <p:txBody>
          <a:bodyPr/>
          <a:lstStyle/>
          <a:p>
            <a:fld id="{F5658257-1731-4DEB-B39C-42418A862058}"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a:t>
            </a:r>
            <a:r>
              <a:rPr lang="en-US" dirty="0" smtClean="0"/>
              <a:t>uestions</a:t>
            </a:r>
            <a:endParaRPr lang="en-US" dirty="0"/>
          </a:p>
        </p:txBody>
      </p:sp>
      <p:sp>
        <p:nvSpPr>
          <p:cNvPr id="3" name="Content Placeholder 2"/>
          <p:cNvSpPr>
            <a:spLocks noGrp="1"/>
          </p:cNvSpPr>
          <p:nvPr>
            <p:ph idx="1"/>
          </p:nvPr>
        </p:nvSpPr>
        <p:spPr>
          <a:xfrm>
            <a:off x="381000" y="1600200"/>
            <a:ext cx="8153400" cy="4525963"/>
          </a:xfrm>
        </p:spPr>
        <p:txBody>
          <a:bodyPr>
            <a:normAutofit fontScale="77500" lnSpcReduction="20000"/>
          </a:bodyPr>
          <a:lstStyle/>
          <a:p>
            <a:r>
              <a:rPr lang="en-US" b="1" dirty="0" smtClean="0"/>
              <a:t>Closed-ended </a:t>
            </a:r>
            <a:r>
              <a:rPr lang="en-US" b="1" dirty="0"/>
              <a:t>questions: </a:t>
            </a:r>
            <a:endParaRPr lang="en-US" b="1" dirty="0" smtClean="0"/>
          </a:p>
          <a:p>
            <a:pPr lvl="1"/>
            <a:r>
              <a:rPr lang="en-US" dirty="0" smtClean="0"/>
              <a:t>Provide </a:t>
            </a:r>
            <a:r>
              <a:rPr lang="en-US" dirty="0"/>
              <a:t>a clear, concise answer.</a:t>
            </a:r>
          </a:p>
          <a:p>
            <a:pPr lvl="1"/>
            <a:r>
              <a:rPr lang="en-US" dirty="0"/>
              <a:t>Easy to analyze and compare across multiple respondents.</a:t>
            </a:r>
          </a:p>
          <a:p>
            <a:pPr lvl="1"/>
            <a:r>
              <a:rPr lang="en-US" dirty="0"/>
              <a:t>Often used to verify facts or elicit binary (yes/no) answers.</a:t>
            </a:r>
          </a:p>
          <a:p>
            <a:r>
              <a:rPr lang="en-US" b="1" dirty="0"/>
              <a:t>Examples </a:t>
            </a:r>
            <a:endParaRPr lang="en-US" b="1" dirty="0" smtClean="0"/>
          </a:p>
          <a:p>
            <a:pPr lvl="1"/>
            <a:r>
              <a:rPr lang="en-US" dirty="0" smtClean="0"/>
              <a:t>Does </a:t>
            </a:r>
            <a:r>
              <a:rPr lang="en-US" dirty="0"/>
              <a:t>the current system allow you to export reports in multiple formats (Yes/No)?</a:t>
            </a:r>
          </a:p>
          <a:p>
            <a:pPr lvl="1"/>
            <a:r>
              <a:rPr lang="en-US" dirty="0"/>
              <a:t>How often does the system crash? (Daily, Weekly, Monthly, Rarely, Never)</a:t>
            </a:r>
          </a:p>
          <a:p>
            <a:pPr lvl="1"/>
            <a:r>
              <a:rPr lang="en-US" dirty="0"/>
              <a:t>Are you satisfied with the system’s response time? (Yes/No)</a:t>
            </a:r>
          </a:p>
          <a:p>
            <a:pPr lvl="1"/>
            <a:r>
              <a:rPr lang="en-US" dirty="0"/>
              <a:t>Do you face security issues when using the system? (Yes/No)</a:t>
            </a:r>
          </a:p>
          <a:p>
            <a:pPr lvl="1"/>
            <a:r>
              <a:rPr lang="en-US" dirty="0"/>
              <a:t>Is training available for new users of the system? (Yes/No)</a:t>
            </a:r>
          </a:p>
        </p:txBody>
      </p:sp>
      <p:sp>
        <p:nvSpPr>
          <p:cNvPr id="4" name="Date Placeholder 3">
            <a:extLst>
              <a:ext uri="{FF2B5EF4-FFF2-40B4-BE49-F238E27FC236}">
                <a16:creationId xmlns:a16="http://schemas.microsoft.com/office/drawing/2014/main" id="{7166061F-9B6D-4368-B868-8243F3BA982C}"/>
              </a:ext>
            </a:extLst>
          </p:cNvPr>
          <p:cNvSpPr>
            <a:spLocks noGrp="1"/>
          </p:cNvSpPr>
          <p:nvPr>
            <p:ph type="dt" sz="half" idx="10"/>
          </p:nvPr>
        </p:nvSpPr>
        <p:spPr/>
        <p:txBody>
          <a:bodyPr/>
          <a:lstStyle/>
          <a:p>
            <a:fld id="{01C0FD60-470F-489D-AADA-04180143023D}" type="datetime1">
              <a:rPr lang="en-US" smtClean="0"/>
              <a:t>11/23/2024</a:t>
            </a:fld>
            <a:endParaRPr lang="en-US"/>
          </a:p>
        </p:txBody>
      </p:sp>
      <p:sp>
        <p:nvSpPr>
          <p:cNvPr id="5" name="Slide Number Placeholder 4">
            <a:extLst>
              <a:ext uri="{FF2B5EF4-FFF2-40B4-BE49-F238E27FC236}">
                <a16:creationId xmlns:a16="http://schemas.microsoft.com/office/drawing/2014/main" id="{04FF9E8C-4EF4-45C4-AB02-D7B348221AB1}"/>
              </a:ext>
            </a:extLst>
          </p:cNvPr>
          <p:cNvSpPr>
            <a:spLocks noGrp="1"/>
          </p:cNvSpPr>
          <p:nvPr>
            <p:ph type="sldNum" sz="quarter" idx="12"/>
          </p:nvPr>
        </p:nvSpPr>
        <p:spPr/>
        <p:txBody>
          <a:bodyPr/>
          <a:lstStyle/>
          <a:p>
            <a:fld id="{F5658257-1731-4DEB-B39C-42418A862058}" type="slidenum">
              <a:rPr lang="en-US" smtClean="0"/>
              <a:pPr/>
              <a:t>11</a:t>
            </a:fld>
            <a:endParaRPr lang="en-US"/>
          </a:p>
        </p:txBody>
      </p:sp>
    </p:spTree>
    <p:extLst>
      <p:ext uri="{BB962C8B-B14F-4D97-AF65-F5344CB8AC3E}">
        <p14:creationId xmlns:p14="http://schemas.microsoft.com/office/powerpoint/2010/main" val="258067188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Solutions..</a:t>
            </a:r>
          </a:p>
        </p:txBody>
      </p:sp>
      <p:sp>
        <p:nvSpPr>
          <p:cNvPr id="3" name="Content Placeholder 2"/>
          <p:cNvSpPr>
            <a:spLocks noGrp="1"/>
          </p:cNvSpPr>
          <p:nvPr>
            <p:ph idx="1"/>
          </p:nvPr>
        </p:nvSpPr>
        <p:spPr/>
        <p:txBody>
          <a:bodyPr>
            <a:normAutofit lnSpcReduction="10000"/>
          </a:bodyPr>
          <a:lstStyle/>
          <a:p>
            <a:r>
              <a:rPr lang="en-US" dirty="0"/>
              <a:t>How do you know where to </a:t>
            </a:r>
            <a:r>
              <a:rPr lang="en-US" dirty="0">
                <a:solidFill>
                  <a:srgbClr val="00B050"/>
                </a:solidFill>
              </a:rPr>
              <a:t>draw bounds around the potential solution space</a:t>
            </a:r>
            <a:r>
              <a:rPr lang="en-US" dirty="0"/>
              <a:t>?</a:t>
            </a:r>
          </a:p>
          <a:p>
            <a:r>
              <a:rPr lang="en-US" dirty="0"/>
              <a:t>At the end of analysis, a survey can be conducted to </a:t>
            </a:r>
            <a:r>
              <a:rPr lang="en-US" b="1" i="1" dirty="0">
                <a:solidFill>
                  <a:srgbClr val="00B050"/>
                </a:solidFill>
              </a:rPr>
              <a:t>rate different features of the system as mandatory and desired features</a:t>
            </a:r>
            <a:r>
              <a:rPr lang="en-US" dirty="0"/>
              <a:t>.</a:t>
            </a:r>
          </a:p>
          <a:p>
            <a:pPr lvl="1"/>
            <a:r>
              <a:rPr lang="en-US" b="1" dirty="0">
                <a:solidFill>
                  <a:srgbClr val="00B050"/>
                </a:solidFill>
              </a:rPr>
              <a:t>Mandatory</a:t>
            </a:r>
            <a:r>
              <a:rPr lang="en-US" dirty="0"/>
              <a:t> </a:t>
            </a:r>
            <a:r>
              <a:rPr lang="en-US" b="1" dirty="0">
                <a:solidFill>
                  <a:srgbClr val="00B050"/>
                </a:solidFill>
              </a:rPr>
              <a:t>features</a:t>
            </a:r>
            <a:r>
              <a:rPr lang="en-US" dirty="0"/>
              <a:t> are the ones that everyone agrees are necessary to solve the problem or meet the opportunity</a:t>
            </a:r>
          </a:p>
          <a:p>
            <a:pPr lvl="1"/>
            <a:r>
              <a:rPr lang="en-US" b="1" dirty="0">
                <a:solidFill>
                  <a:srgbClr val="00B050"/>
                </a:solidFill>
              </a:rPr>
              <a:t>Desired</a:t>
            </a:r>
            <a:r>
              <a:rPr lang="en-US" dirty="0"/>
              <a:t> </a:t>
            </a:r>
            <a:r>
              <a:rPr lang="en-US" b="1" dirty="0">
                <a:solidFill>
                  <a:srgbClr val="00B050"/>
                </a:solidFill>
              </a:rPr>
              <a:t>features</a:t>
            </a:r>
            <a:r>
              <a:rPr lang="en-US" dirty="0"/>
              <a:t> are those that users could live without</a:t>
            </a:r>
          </a:p>
        </p:txBody>
      </p:sp>
      <p:sp>
        <p:nvSpPr>
          <p:cNvPr id="4" name="Date Placeholder 3">
            <a:extLst>
              <a:ext uri="{FF2B5EF4-FFF2-40B4-BE49-F238E27FC236}">
                <a16:creationId xmlns:a16="http://schemas.microsoft.com/office/drawing/2014/main" id="{1A29B2BA-D662-44B7-96CD-CA872C9EF790}"/>
              </a:ext>
            </a:extLst>
          </p:cNvPr>
          <p:cNvSpPr>
            <a:spLocks noGrp="1"/>
          </p:cNvSpPr>
          <p:nvPr>
            <p:ph type="dt" sz="half" idx="10"/>
          </p:nvPr>
        </p:nvSpPr>
        <p:spPr/>
        <p:txBody>
          <a:bodyPr/>
          <a:lstStyle/>
          <a:p>
            <a:fld id="{9E303384-E13A-459C-B9A8-40617A43DF1D}" type="datetime1">
              <a:rPr lang="en-US" smtClean="0"/>
              <a:t>11/23/2024</a:t>
            </a:fld>
            <a:endParaRPr lang="en-US"/>
          </a:p>
        </p:txBody>
      </p:sp>
      <p:sp>
        <p:nvSpPr>
          <p:cNvPr id="5" name="Slide Number Placeholder 4">
            <a:extLst>
              <a:ext uri="{FF2B5EF4-FFF2-40B4-BE49-F238E27FC236}">
                <a16:creationId xmlns:a16="http://schemas.microsoft.com/office/drawing/2014/main" id="{3138A89F-F46D-4D0E-AA92-5631A5877EC6}"/>
              </a:ext>
            </a:extLst>
          </p:cNvPr>
          <p:cNvSpPr>
            <a:spLocks noGrp="1"/>
          </p:cNvSpPr>
          <p:nvPr>
            <p:ph type="sldNum" sz="quarter" idx="12"/>
          </p:nvPr>
        </p:nvSpPr>
        <p:spPr/>
        <p:txBody>
          <a:bodyPr/>
          <a:lstStyle/>
          <a:p>
            <a:fld id="{F5658257-1731-4DEB-B39C-42418A862058}"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b="1" dirty="0">
                <a:solidFill>
                  <a:srgbClr val="00B050"/>
                </a:solidFill>
              </a:rPr>
              <a:t>Features</a:t>
            </a:r>
            <a:r>
              <a:rPr lang="en-US" dirty="0"/>
              <a:t> can take many different forms as:</a:t>
            </a:r>
          </a:p>
          <a:p>
            <a:pPr lvl="1"/>
            <a:r>
              <a:rPr lang="en-US" b="1" dirty="0"/>
              <a:t>Data kept in system files</a:t>
            </a:r>
            <a:r>
              <a:rPr lang="en-US" dirty="0"/>
              <a:t>: For example, multiple customer addresses so that bills can be sent to addresses different from where we ship goods.</a:t>
            </a:r>
          </a:p>
          <a:p>
            <a:pPr lvl="1"/>
            <a:r>
              <a:rPr lang="en-US" b="1" dirty="0"/>
              <a:t>System outputs</a:t>
            </a:r>
            <a:r>
              <a:rPr lang="en-US" dirty="0"/>
              <a:t>: Printed reports, online displays, transaction documents (for example, a paycheck or sales summary graph).</a:t>
            </a:r>
          </a:p>
          <a:p>
            <a:pPr lvl="1"/>
            <a:r>
              <a:rPr lang="en-US" b="1" dirty="0"/>
              <a:t>Analyses to generate the information in system outputs</a:t>
            </a:r>
            <a:r>
              <a:rPr lang="en-US" dirty="0"/>
              <a:t>: For example, a sales forecasting module or an installment billing routine.</a:t>
            </a:r>
          </a:p>
          <a:p>
            <a:pPr lvl="1"/>
            <a:r>
              <a:rPr lang="en-US" b="1" dirty="0"/>
              <a:t>Expectations on accessibility, response time, or turnaround time  for system functions</a:t>
            </a:r>
            <a:r>
              <a:rPr lang="en-US" dirty="0"/>
              <a:t>: For example, online, real-time updating of inventory files</a:t>
            </a:r>
          </a:p>
        </p:txBody>
      </p:sp>
      <p:sp>
        <p:nvSpPr>
          <p:cNvPr id="2" name="Date Placeholder 1">
            <a:extLst>
              <a:ext uri="{FF2B5EF4-FFF2-40B4-BE49-F238E27FC236}">
                <a16:creationId xmlns:a16="http://schemas.microsoft.com/office/drawing/2014/main" id="{75E68FB1-1852-4BB5-A350-CF33FFC611DC}"/>
              </a:ext>
            </a:extLst>
          </p:cNvPr>
          <p:cNvSpPr>
            <a:spLocks noGrp="1"/>
          </p:cNvSpPr>
          <p:nvPr>
            <p:ph type="dt" sz="half" idx="10"/>
          </p:nvPr>
        </p:nvSpPr>
        <p:spPr/>
        <p:txBody>
          <a:bodyPr/>
          <a:lstStyle/>
          <a:p>
            <a:fld id="{F192BAC9-AA79-4CFD-82AB-03A17FD4D3A5}" type="datetime1">
              <a:rPr lang="en-US" smtClean="0"/>
              <a:t>11/23/2024</a:t>
            </a:fld>
            <a:endParaRPr lang="en-US"/>
          </a:p>
        </p:txBody>
      </p:sp>
      <p:sp>
        <p:nvSpPr>
          <p:cNvPr id="4" name="Slide Number Placeholder 3">
            <a:extLst>
              <a:ext uri="{FF2B5EF4-FFF2-40B4-BE49-F238E27FC236}">
                <a16:creationId xmlns:a16="http://schemas.microsoft.com/office/drawing/2014/main" id="{A9AAADED-9066-42F1-93DF-2570C70182DF}"/>
              </a:ext>
            </a:extLst>
          </p:cNvPr>
          <p:cNvSpPr>
            <a:spLocks noGrp="1"/>
          </p:cNvSpPr>
          <p:nvPr>
            <p:ph type="sldNum" sz="quarter" idx="12"/>
          </p:nvPr>
        </p:nvSpPr>
        <p:spPr/>
        <p:txBody>
          <a:bodyPr/>
          <a:lstStyle/>
          <a:p>
            <a:fld id="{F5658257-1731-4DEB-B39C-42418A862058}"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dirty="0"/>
              <a:t>Constraints that are </a:t>
            </a:r>
            <a:r>
              <a:rPr lang="en-US" i="1" dirty="0">
                <a:solidFill>
                  <a:srgbClr val="00B050"/>
                </a:solidFill>
              </a:rPr>
              <a:t>used in drawing bounds around alternative strategies include</a:t>
            </a:r>
            <a:r>
              <a:rPr lang="en-US" dirty="0"/>
              <a:t>:</a:t>
            </a:r>
          </a:p>
          <a:p>
            <a:pPr lvl="1"/>
            <a:r>
              <a:rPr lang="en-US" i="1" dirty="0"/>
              <a:t>A date when the replacement system is needed.</a:t>
            </a:r>
          </a:p>
          <a:p>
            <a:pPr lvl="1"/>
            <a:r>
              <a:rPr lang="en-US" i="1" dirty="0"/>
              <a:t>Available financial and human resources.</a:t>
            </a:r>
          </a:p>
          <a:p>
            <a:pPr lvl="1"/>
            <a:r>
              <a:rPr lang="en-US" i="1" dirty="0"/>
              <a:t>Elements of the current system that cannot change.</a:t>
            </a:r>
          </a:p>
          <a:p>
            <a:pPr lvl="1"/>
            <a:r>
              <a:rPr lang="en-US" i="1" dirty="0"/>
              <a:t>Legal and contractual restrictions</a:t>
            </a:r>
          </a:p>
          <a:p>
            <a:pPr lvl="1"/>
            <a:r>
              <a:rPr lang="en-US" i="1" dirty="0"/>
              <a:t>The importance or dynamics of the problem that may limit how the system can be acquired</a:t>
            </a:r>
          </a:p>
        </p:txBody>
      </p:sp>
      <p:sp>
        <p:nvSpPr>
          <p:cNvPr id="2" name="Date Placeholder 1">
            <a:extLst>
              <a:ext uri="{FF2B5EF4-FFF2-40B4-BE49-F238E27FC236}">
                <a16:creationId xmlns:a16="http://schemas.microsoft.com/office/drawing/2014/main" id="{54E17421-9479-4D9C-9D63-9658CAAEC3E5}"/>
              </a:ext>
            </a:extLst>
          </p:cNvPr>
          <p:cNvSpPr>
            <a:spLocks noGrp="1"/>
          </p:cNvSpPr>
          <p:nvPr>
            <p:ph type="dt" sz="half" idx="10"/>
          </p:nvPr>
        </p:nvSpPr>
        <p:spPr/>
        <p:txBody>
          <a:bodyPr/>
          <a:lstStyle/>
          <a:p>
            <a:fld id="{0D6B988D-303F-44AE-B85A-35D08AFDF02A}" type="datetime1">
              <a:rPr lang="en-US" smtClean="0"/>
              <a:t>11/23/2024</a:t>
            </a:fld>
            <a:endParaRPr lang="en-US"/>
          </a:p>
        </p:txBody>
      </p:sp>
      <p:sp>
        <p:nvSpPr>
          <p:cNvPr id="4" name="Slide Number Placeholder 3">
            <a:extLst>
              <a:ext uri="{FF2B5EF4-FFF2-40B4-BE49-F238E27FC236}">
                <a16:creationId xmlns:a16="http://schemas.microsoft.com/office/drawing/2014/main" id="{AF85CD6E-7D0C-4F90-807C-E58A808B2EE3}"/>
              </a:ext>
            </a:extLst>
          </p:cNvPr>
          <p:cNvSpPr>
            <a:spLocks noGrp="1"/>
          </p:cNvSpPr>
          <p:nvPr>
            <p:ph type="sldNum" sz="quarter" idx="12"/>
          </p:nvPr>
        </p:nvSpPr>
        <p:spPr/>
        <p:txBody>
          <a:bodyPr/>
          <a:lstStyle/>
          <a:p>
            <a:fld id="{F5658257-1731-4DEB-B39C-42418A862058}" type="slidenum">
              <a:rPr lang="en-US" smtClean="0"/>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of Alternatives- Example</a:t>
            </a:r>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63795" y="1371600"/>
            <a:ext cx="9232331" cy="4586287"/>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F3AF6443-A31B-46A1-8C94-4B3F2BEE222E}"/>
              </a:ext>
            </a:extLst>
          </p:cNvPr>
          <p:cNvSpPr>
            <a:spLocks noGrp="1"/>
          </p:cNvSpPr>
          <p:nvPr>
            <p:ph type="dt" sz="half" idx="10"/>
          </p:nvPr>
        </p:nvSpPr>
        <p:spPr/>
        <p:txBody>
          <a:bodyPr/>
          <a:lstStyle/>
          <a:p>
            <a:fld id="{B8299BDA-0D9E-4AE5-8C9D-861DBEBB73A3}" type="datetime1">
              <a:rPr lang="en-US" smtClean="0"/>
              <a:t>11/23/2024</a:t>
            </a:fld>
            <a:endParaRPr lang="en-US"/>
          </a:p>
        </p:txBody>
      </p:sp>
      <p:sp>
        <p:nvSpPr>
          <p:cNvPr id="5" name="Slide Number Placeholder 4">
            <a:extLst>
              <a:ext uri="{FF2B5EF4-FFF2-40B4-BE49-F238E27FC236}">
                <a16:creationId xmlns:a16="http://schemas.microsoft.com/office/drawing/2014/main" id="{97C5BFAC-463E-44B8-9144-565E2333CC78}"/>
              </a:ext>
            </a:extLst>
          </p:cNvPr>
          <p:cNvSpPr>
            <a:spLocks noGrp="1"/>
          </p:cNvSpPr>
          <p:nvPr>
            <p:ph type="sldNum" sz="quarter" idx="12"/>
          </p:nvPr>
        </p:nvSpPr>
        <p:spPr/>
        <p:txBody>
          <a:bodyPr/>
          <a:lstStyle/>
          <a:p>
            <a:fld id="{F5658257-1731-4DEB-B39C-42418A862058}"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Issues to Consider in Generating Alternatives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altLang="en-US" dirty="0"/>
              <a:t>Outsourcing</a:t>
            </a:r>
          </a:p>
          <a:p>
            <a:pPr lvl="1"/>
            <a:r>
              <a:rPr lang="en-US" altLang="en-US" dirty="0"/>
              <a:t>The practice of turning over responsibility of some to all of an organization’s information systems applications and operations to an outside firm</a:t>
            </a:r>
          </a:p>
          <a:p>
            <a:pPr lvl="1"/>
            <a:r>
              <a:rPr lang="en-US" altLang="en-US" dirty="0"/>
              <a:t>Can provide a cost effective solution</a:t>
            </a:r>
          </a:p>
          <a:p>
            <a:r>
              <a:rPr lang="en-US" altLang="en-US" dirty="0"/>
              <a:t>Sources of Software</a:t>
            </a:r>
          </a:p>
          <a:p>
            <a:pPr lvl="1"/>
            <a:r>
              <a:rPr lang="en-US" altLang="en-US" dirty="0"/>
              <a:t>Hardware manufacturers</a:t>
            </a:r>
          </a:p>
          <a:p>
            <a:pPr lvl="1"/>
            <a:r>
              <a:rPr lang="en-US" altLang="en-US" dirty="0"/>
              <a:t>Packaged software producers</a:t>
            </a:r>
          </a:p>
          <a:p>
            <a:pPr lvl="1"/>
            <a:r>
              <a:rPr lang="en-US" altLang="en-US" dirty="0"/>
              <a:t>Custom software producers</a:t>
            </a:r>
          </a:p>
          <a:p>
            <a:pPr lvl="1"/>
            <a:r>
              <a:rPr lang="en-US" altLang="en-US" dirty="0"/>
              <a:t>Enterprise solution software</a:t>
            </a:r>
          </a:p>
          <a:p>
            <a:pPr lvl="1"/>
            <a:r>
              <a:rPr lang="en-US" altLang="en-US" dirty="0"/>
              <a:t>Application Service Providers</a:t>
            </a:r>
          </a:p>
          <a:p>
            <a:pPr lvl="1"/>
            <a:r>
              <a:rPr lang="en-US" altLang="en-US" dirty="0"/>
              <a:t>In-house development</a:t>
            </a:r>
          </a:p>
          <a:p>
            <a:endParaRPr lang="en-US" dirty="0"/>
          </a:p>
        </p:txBody>
      </p:sp>
      <p:sp>
        <p:nvSpPr>
          <p:cNvPr id="4" name="Date Placeholder 3">
            <a:extLst>
              <a:ext uri="{FF2B5EF4-FFF2-40B4-BE49-F238E27FC236}">
                <a16:creationId xmlns:a16="http://schemas.microsoft.com/office/drawing/2014/main" id="{9892635D-4F03-400E-84C6-B589C32A0A45}"/>
              </a:ext>
            </a:extLst>
          </p:cNvPr>
          <p:cNvSpPr>
            <a:spLocks noGrp="1"/>
          </p:cNvSpPr>
          <p:nvPr>
            <p:ph type="dt" sz="half" idx="10"/>
          </p:nvPr>
        </p:nvSpPr>
        <p:spPr/>
        <p:txBody>
          <a:bodyPr/>
          <a:lstStyle/>
          <a:p>
            <a:fld id="{C2ACBEA4-447F-4837-ABC9-F4692977DF06}" type="datetime1">
              <a:rPr lang="en-US" smtClean="0"/>
              <a:t>11/23/2024</a:t>
            </a:fld>
            <a:endParaRPr lang="en-US"/>
          </a:p>
        </p:txBody>
      </p:sp>
      <p:sp>
        <p:nvSpPr>
          <p:cNvPr id="5" name="Slide Number Placeholder 4">
            <a:extLst>
              <a:ext uri="{FF2B5EF4-FFF2-40B4-BE49-F238E27FC236}">
                <a16:creationId xmlns:a16="http://schemas.microsoft.com/office/drawing/2014/main" id="{D811F74D-E36D-4F9E-AFED-C833868B47F8}"/>
              </a:ext>
            </a:extLst>
          </p:cNvPr>
          <p:cNvSpPr>
            <a:spLocks noGrp="1"/>
          </p:cNvSpPr>
          <p:nvPr>
            <p:ph type="sldNum" sz="quarter" idx="12"/>
          </p:nvPr>
        </p:nvSpPr>
        <p:spPr/>
        <p:txBody>
          <a:bodyPr/>
          <a:lstStyle/>
          <a:p>
            <a:fld id="{F5658257-1731-4DEB-B39C-42418A862058}"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281113"/>
          </a:xfrm>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7090" y="381000"/>
            <a:ext cx="9136669" cy="6004966"/>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3EDAACAC-09AC-458D-BDBF-3CA8F8CDC625}"/>
              </a:ext>
            </a:extLst>
          </p:cNvPr>
          <p:cNvSpPr>
            <a:spLocks noGrp="1"/>
          </p:cNvSpPr>
          <p:nvPr>
            <p:ph type="dt" sz="half" idx="10"/>
          </p:nvPr>
        </p:nvSpPr>
        <p:spPr/>
        <p:txBody>
          <a:bodyPr/>
          <a:lstStyle/>
          <a:p>
            <a:fld id="{2337E4D4-67B7-4B8D-B70A-4F8035C08994}" type="datetime1">
              <a:rPr lang="en-US" smtClean="0"/>
              <a:t>11/23/2024</a:t>
            </a:fld>
            <a:endParaRPr lang="en-US"/>
          </a:p>
        </p:txBody>
      </p:sp>
      <p:sp>
        <p:nvSpPr>
          <p:cNvPr id="5" name="Slide Number Placeholder 4">
            <a:extLst>
              <a:ext uri="{FF2B5EF4-FFF2-40B4-BE49-F238E27FC236}">
                <a16:creationId xmlns:a16="http://schemas.microsoft.com/office/drawing/2014/main" id="{D008098F-0734-46E2-B993-5C92FF1DA2C5}"/>
              </a:ext>
            </a:extLst>
          </p:cNvPr>
          <p:cNvSpPr>
            <a:spLocks noGrp="1"/>
          </p:cNvSpPr>
          <p:nvPr>
            <p:ph type="sldNum" sz="quarter" idx="12"/>
          </p:nvPr>
        </p:nvSpPr>
        <p:spPr/>
        <p:txBody>
          <a:bodyPr/>
          <a:lstStyle/>
          <a:p>
            <a:fld id="{F5658257-1731-4DEB-B39C-42418A862058}"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Criteria for Choosing </a:t>
            </a:r>
            <a:br>
              <a:rPr lang="en-US" altLang="en-US" dirty="0"/>
            </a:br>
            <a:r>
              <a:rPr lang="en-US" altLang="en-US" dirty="0"/>
              <a:t>Off-the-Shelf Software</a:t>
            </a:r>
            <a:endParaRPr lang="en-US" dirty="0"/>
          </a:p>
        </p:txBody>
      </p:sp>
      <p:sp>
        <p:nvSpPr>
          <p:cNvPr id="3" name="Content Placeholder 2"/>
          <p:cNvSpPr>
            <a:spLocks noGrp="1"/>
          </p:cNvSpPr>
          <p:nvPr>
            <p:ph idx="1"/>
          </p:nvPr>
        </p:nvSpPr>
        <p:spPr/>
        <p:txBody>
          <a:bodyPr/>
          <a:lstStyle/>
          <a:p>
            <a:pPr>
              <a:lnSpc>
                <a:spcPct val="90000"/>
              </a:lnSpc>
            </a:pPr>
            <a:r>
              <a:rPr lang="en-US" altLang="en-US" sz="2800" dirty="0"/>
              <a:t>Cost</a:t>
            </a:r>
          </a:p>
          <a:p>
            <a:pPr lvl="1">
              <a:lnSpc>
                <a:spcPct val="90000"/>
              </a:lnSpc>
            </a:pPr>
            <a:r>
              <a:rPr lang="en-US" altLang="en-US" sz="2400" dirty="0"/>
              <a:t>In-House versus purchased</a:t>
            </a:r>
          </a:p>
          <a:p>
            <a:pPr>
              <a:lnSpc>
                <a:spcPct val="90000"/>
              </a:lnSpc>
            </a:pPr>
            <a:r>
              <a:rPr lang="en-US" altLang="en-US" sz="2800" dirty="0"/>
              <a:t>Functionality</a:t>
            </a:r>
          </a:p>
          <a:p>
            <a:pPr lvl="1">
              <a:lnSpc>
                <a:spcPct val="90000"/>
              </a:lnSpc>
            </a:pPr>
            <a:r>
              <a:rPr lang="en-US" altLang="en-US" sz="2400" dirty="0"/>
              <a:t>Mandatory, essential and desired features</a:t>
            </a:r>
          </a:p>
          <a:p>
            <a:pPr>
              <a:lnSpc>
                <a:spcPct val="90000"/>
              </a:lnSpc>
            </a:pPr>
            <a:r>
              <a:rPr lang="en-US" altLang="en-US" sz="2800" dirty="0"/>
              <a:t>Vendor Support</a:t>
            </a:r>
          </a:p>
          <a:p>
            <a:pPr lvl="1">
              <a:lnSpc>
                <a:spcPct val="90000"/>
              </a:lnSpc>
            </a:pPr>
            <a:r>
              <a:rPr lang="en-US" altLang="en-US" sz="2400" dirty="0"/>
              <a:t>Installation</a:t>
            </a:r>
          </a:p>
          <a:p>
            <a:pPr lvl="1">
              <a:lnSpc>
                <a:spcPct val="90000"/>
              </a:lnSpc>
            </a:pPr>
            <a:r>
              <a:rPr lang="en-US" altLang="en-US" sz="2400" dirty="0"/>
              <a:t>Training</a:t>
            </a:r>
          </a:p>
          <a:p>
            <a:pPr lvl="1">
              <a:lnSpc>
                <a:spcPct val="90000"/>
              </a:lnSpc>
            </a:pPr>
            <a:r>
              <a:rPr lang="en-US" altLang="en-US" sz="2400" dirty="0"/>
              <a:t>Technical Support</a:t>
            </a:r>
          </a:p>
          <a:p>
            <a:pPr>
              <a:lnSpc>
                <a:spcPct val="90000"/>
              </a:lnSpc>
            </a:pPr>
            <a:r>
              <a:rPr lang="en-US" altLang="en-US" sz="2800" dirty="0"/>
              <a:t>Viability of Vendor</a:t>
            </a:r>
          </a:p>
          <a:p>
            <a:pPr>
              <a:lnSpc>
                <a:spcPct val="90000"/>
              </a:lnSpc>
              <a:buFont typeface="Wingdings" pitchFamily="2" charset="2"/>
              <a:buNone/>
            </a:pPr>
            <a:endParaRPr lang="en-US" altLang="en-US" sz="2800" dirty="0"/>
          </a:p>
          <a:p>
            <a:endParaRPr lang="en-US" dirty="0"/>
          </a:p>
        </p:txBody>
      </p:sp>
      <p:sp>
        <p:nvSpPr>
          <p:cNvPr id="4" name="Date Placeholder 3">
            <a:extLst>
              <a:ext uri="{FF2B5EF4-FFF2-40B4-BE49-F238E27FC236}">
                <a16:creationId xmlns:a16="http://schemas.microsoft.com/office/drawing/2014/main" id="{D2E6FDD7-D725-4095-B4F5-16C44672C6A5}"/>
              </a:ext>
            </a:extLst>
          </p:cNvPr>
          <p:cNvSpPr>
            <a:spLocks noGrp="1"/>
          </p:cNvSpPr>
          <p:nvPr>
            <p:ph type="dt" sz="half" idx="10"/>
          </p:nvPr>
        </p:nvSpPr>
        <p:spPr/>
        <p:txBody>
          <a:bodyPr/>
          <a:lstStyle/>
          <a:p>
            <a:fld id="{8318406A-0E44-4707-AEF6-C7C80DECBF72}" type="datetime1">
              <a:rPr lang="en-US" smtClean="0"/>
              <a:t>11/23/2024</a:t>
            </a:fld>
            <a:endParaRPr lang="en-US"/>
          </a:p>
        </p:txBody>
      </p:sp>
      <p:sp>
        <p:nvSpPr>
          <p:cNvPr id="5" name="Slide Number Placeholder 4">
            <a:extLst>
              <a:ext uri="{FF2B5EF4-FFF2-40B4-BE49-F238E27FC236}">
                <a16:creationId xmlns:a16="http://schemas.microsoft.com/office/drawing/2014/main" id="{85163FB6-124E-4A93-8A38-E6CA324FEA29}"/>
              </a:ext>
            </a:extLst>
          </p:cNvPr>
          <p:cNvSpPr>
            <a:spLocks noGrp="1"/>
          </p:cNvSpPr>
          <p:nvPr>
            <p:ph type="sldNum" sz="quarter" idx="12"/>
          </p:nvPr>
        </p:nvSpPr>
        <p:spPr/>
        <p:txBody>
          <a:bodyPr/>
          <a:lstStyle/>
          <a:p>
            <a:fld id="{F5658257-1731-4DEB-B39C-42418A862058}"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Criteria for Choosing </a:t>
            </a:r>
            <a:br>
              <a:rPr lang="en-US" altLang="en-US" dirty="0"/>
            </a:br>
            <a:r>
              <a:rPr lang="en-US" altLang="en-US" dirty="0"/>
              <a:t>Off-the-Shelf Software</a:t>
            </a:r>
            <a:endParaRPr lang="en-US" dirty="0"/>
          </a:p>
        </p:txBody>
      </p:sp>
      <p:sp>
        <p:nvSpPr>
          <p:cNvPr id="3" name="Content Placeholder 2"/>
          <p:cNvSpPr>
            <a:spLocks noGrp="1"/>
          </p:cNvSpPr>
          <p:nvPr>
            <p:ph idx="1"/>
          </p:nvPr>
        </p:nvSpPr>
        <p:spPr/>
        <p:txBody>
          <a:bodyPr/>
          <a:lstStyle/>
          <a:p>
            <a:r>
              <a:rPr lang="en-US" altLang="en-US" dirty="0"/>
              <a:t>Flexibility</a:t>
            </a:r>
          </a:p>
          <a:p>
            <a:pPr lvl="1"/>
            <a:r>
              <a:rPr lang="en-US" altLang="en-US" dirty="0"/>
              <a:t>Ease of customization</a:t>
            </a:r>
          </a:p>
          <a:p>
            <a:r>
              <a:rPr lang="en-US" altLang="en-US" dirty="0"/>
              <a:t>Documentation</a:t>
            </a:r>
          </a:p>
          <a:p>
            <a:pPr lvl="1"/>
            <a:r>
              <a:rPr lang="en-US" altLang="en-US" dirty="0"/>
              <a:t>User documentation</a:t>
            </a:r>
          </a:p>
          <a:p>
            <a:pPr lvl="1"/>
            <a:r>
              <a:rPr lang="en-US" altLang="en-US" dirty="0"/>
              <a:t>Technical documentation</a:t>
            </a:r>
          </a:p>
          <a:p>
            <a:r>
              <a:rPr lang="en-US" altLang="en-US" dirty="0"/>
              <a:t>Response Time</a:t>
            </a:r>
          </a:p>
          <a:p>
            <a:r>
              <a:rPr lang="en-US" altLang="en-US" dirty="0"/>
              <a:t>Ease of Installation</a:t>
            </a:r>
          </a:p>
          <a:p>
            <a:pPr>
              <a:buFont typeface="Wingdings" pitchFamily="2" charset="2"/>
              <a:buNone/>
            </a:pPr>
            <a:endParaRPr lang="en-US" altLang="en-US" dirty="0"/>
          </a:p>
          <a:p>
            <a:endParaRPr lang="en-US" dirty="0"/>
          </a:p>
        </p:txBody>
      </p:sp>
      <p:sp>
        <p:nvSpPr>
          <p:cNvPr id="4" name="Date Placeholder 3">
            <a:extLst>
              <a:ext uri="{FF2B5EF4-FFF2-40B4-BE49-F238E27FC236}">
                <a16:creationId xmlns:a16="http://schemas.microsoft.com/office/drawing/2014/main" id="{686171C0-5066-4046-A175-A8C34A0DCDD3}"/>
              </a:ext>
            </a:extLst>
          </p:cNvPr>
          <p:cNvSpPr>
            <a:spLocks noGrp="1"/>
          </p:cNvSpPr>
          <p:nvPr>
            <p:ph type="dt" sz="half" idx="10"/>
          </p:nvPr>
        </p:nvSpPr>
        <p:spPr/>
        <p:txBody>
          <a:bodyPr/>
          <a:lstStyle/>
          <a:p>
            <a:fld id="{C7D692FF-A97C-4187-801A-730E6CBF5BF2}" type="datetime1">
              <a:rPr lang="en-US" smtClean="0"/>
              <a:t>11/23/2024</a:t>
            </a:fld>
            <a:endParaRPr lang="en-US"/>
          </a:p>
        </p:txBody>
      </p:sp>
      <p:sp>
        <p:nvSpPr>
          <p:cNvPr id="5" name="Slide Number Placeholder 4">
            <a:extLst>
              <a:ext uri="{FF2B5EF4-FFF2-40B4-BE49-F238E27FC236}">
                <a16:creationId xmlns:a16="http://schemas.microsoft.com/office/drawing/2014/main" id="{3DB4CFCA-3B38-4FA4-87FA-20CAFB5B3F60}"/>
              </a:ext>
            </a:extLst>
          </p:cNvPr>
          <p:cNvSpPr>
            <a:spLocks noGrp="1"/>
          </p:cNvSpPr>
          <p:nvPr>
            <p:ph type="sldNum" sz="quarter" idx="12"/>
          </p:nvPr>
        </p:nvSpPr>
        <p:spPr/>
        <p:txBody>
          <a:bodyPr/>
          <a:lstStyle/>
          <a:p>
            <a:fld id="{F5658257-1731-4DEB-B39C-42418A862058}"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Validating Purchased Software Information</a:t>
            </a:r>
            <a:endParaRPr lang="en-US" dirty="0"/>
          </a:p>
        </p:txBody>
      </p:sp>
      <p:sp>
        <p:nvSpPr>
          <p:cNvPr id="3" name="Content Placeholder 2"/>
          <p:cNvSpPr>
            <a:spLocks noGrp="1"/>
          </p:cNvSpPr>
          <p:nvPr>
            <p:ph idx="1"/>
          </p:nvPr>
        </p:nvSpPr>
        <p:spPr/>
        <p:txBody>
          <a:bodyPr/>
          <a:lstStyle/>
          <a:p>
            <a:pPr marL="533400" indent="-533400"/>
            <a:r>
              <a:rPr lang="en-US" altLang="en-US" sz="2800" dirty="0"/>
              <a:t>Information from vendor</a:t>
            </a:r>
          </a:p>
          <a:p>
            <a:pPr marL="914400" lvl="1" indent="-457200"/>
            <a:r>
              <a:rPr lang="en-US" altLang="en-US" sz="2400" dirty="0"/>
              <a:t>Request for proposal</a:t>
            </a:r>
          </a:p>
          <a:p>
            <a:pPr marL="1295400" lvl="2" indent="-381000"/>
            <a:r>
              <a:rPr lang="en-US" altLang="en-US" sz="2000" dirty="0"/>
              <a:t>A document provided to vendors to ask them to propose hardware and system software that will meet the requirements of your new system</a:t>
            </a:r>
          </a:p>
          <a:p>
            <a:pPr marL="533400" indent="-533400"/>
            <a:r>
              <a:rPr lang="en-US" altLang="en-US" sz="2800" dirty="0"/>
              <a:t>Software evaluation period</a:t>
            </a:r>
          </a:p>
          <a:p>
            <a:pPr marL="533400" indent="-533400"/>
            <a:r>
              <a:rPr lang="en-US" altLang="en-US" sz="2800" dirty="0"/>
              <a:t>Customer references from vendor</a:t>
            </a:r>
          </a:p>
          <a:p>
            <a:pPr marL="533400" indent="-533400"/>
            <a:r>
              <a:rPr lang="en-US" altLang="en-US" sz="2800" dirty="0"/>
              <a:t>Independent software testing service</a:t>
            </a:r>
          </a:p>
          <a:p>
            <a:pPr marL="533400" indent="-533400"/>
            <a:r>
              <a:rPr lang="en-US" altLang="en-US" sz="2800" dirty="0"/>
              <a:t>Trade publications</a:t>
            </a:r>
          </a:p>
          <a:p>
            <a:pPr marL="533400" indent="-533400">
              <a:buFont typeface="Wingdings" pitchFamily="2" charset="2"/>
              <a:buNone/>
            </a:pPr>
            <a:endParaRPr lang="en-US" altLang="en-US" sz="2800" dirty="0"/>
          </a:p>
          <a:p>
            <a:endParaRPr lang="en-US" dirty="0"/>
          </a:p>
        </p:txBody>
      </p:sp>
      <p:sp>
        <p:nvSpPr>
          <p:cNvPr id="4" name="Date Placeholder 3">
            <a:extLst>
              <a:ext uri="{FF2B5EF4-FFF2-40B4-BE49-F238E27FC236}">
                <a16:creationId xmlns:a16="http://schemas.microsoft.com/office/drawing/2014/main" id="{3F343351-4885-4902-89B2-8D77982EC00F}"/>
              </a:ext>
            </a:extLst>
          </p:cNvPr>
          <p:cNvSpPr>
            <a:spLocks noGrp="1"/>
          </p:cNvSpPr>
          <p:nvPr>
            <p:ph type="dt" sz="half" idx="10"/>
          </p:nvPr>
        </p:nvSpPr>
        <p:spPr/>
        <p:txBody>
          <a:bodyPr/>
          <a:lstStyle/>
          <a:p>
            <a:fld id="{609FEADD-4210-47CC-A25C-57CDE43BB58B}" type="datetime1">
              <a:rPr lang="en-US" smtClean="0"/>
              <a:t>11/23/2024</a:t>
            </a:fld>
            <a:endParaRPr lang="en-US"/>
          </a:p>
        </p:txBody>
      </p:sp>
      <p:sp>
        <p:nvSpPr>
          <p:cNvPr id="5" name="Slide Number Placeholder 4">
            <a:extLst>
              <a:ext uri="{FF2B5EF4-FFF2-40B4-BE49-F238E27FC236}">
                <a16:creationId xmlns:a16="http://schemas.microsoft.com/office/drawing/2014/main" id="{80A32338-D351-46D9-894E-002D6A585DA7}"/>
              </a:ext>
            </a:extLst>
          </p:cNvPr>
          <p:cNvSpPr>
            <a:spLocks noGrp="1"/>
          </p:cNvSpPr>
          <p:nvPr>
            <p:ph type="sldNum" sz="quarter" idx="12"/>
          </p:nvPr>
        </p:nvSpPr>
        <p:spPr/>
        <p:txBody>
          <a:bodyPr/>
          <a:lstStyle/>
          <a:p>
            <a:fld id="{F5658257-1731-4DEB-B39C-42418A862058}" type="slidenum">
              <a:rPr lang="en-US" smtClean="0"/>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Implementation and Organizational Issues</a:t>
            </a:r>
            <a:endParaRPr lang="en-US" dirty="0"/>
          </a:p>
        </p:txBody>
      </p:sp>
      <p:sp>
        <p:nvSpPr>
          <p:cNvPr id="4" name="Rectangle 3" descr="Rectangle: Click to edit Master text styles&#10;Second level&#10;Third level&#10;Fourth level&#10;Fifth level"/>
          <p:cNvSpPr>
            <a:spLocks noGrp="1" noChangeArrowheads="1"/>
          </p:cNvSpPr>
          <p:nvPr>
            <p:ph idx="1"/>
          </p:nvPr>
        </p:nvSpPr>
        <p:spPr/>
        <p:txBody>
          <a:bodyPr/>
          <a:lstStyle/>
          <a:p>
            <a:r>
              <a:rPr lang="en-US" altLang="en-US" sz="2800" dirty="0"/>
              <a:t>Implementation Issues</a:t>
            </a:r>
          </a:p>
          <a:p>
            <a:pPr lvl="1"/>
            <a:r>
              <a:rPr lang="en-US" altLang="en-US" sz="2400" dirty="0"/>
              <a:t>Technical and social aspects of implementation need to be addressed</a:t>
            </a:r>
          </a:p>
          <a:p>
            <a:pPr lvl="1"/>
            <a:r>
              <a:rPr lang="en-US" altLang="en-US" sz="2400" dirty="0"/>
              <a:t>Training</a:t>
            </a:r>
          </a:p>
          <a:p>
            <a:pPr lvl="1"/>
            <a:r>
              <a:rPr lang="en-US" altLang="en-US" sz="2400" dirty="0"/>
              <a:t>Disruption of work</a:t>
            </a:r>
          </a:p>
          <a:p>
            <a:r>
              <a:rPr lang="en-US" altLang="en-US" sz="2800" dirty="0"/>
              <a:t>Organizational Issues</a:t>
            </a:r>
          </a:p>
          <a:p>
            <a:pPr lvl="1"/>
            <a:r>
              <a:rPr lang="en-US" altLang="en-US" sz="2400" dirty="0"/>
              <a:t>Overall cost and availability of funding</a:t>
            </a:r>
          </a:p>
          <a:p>
            <a:pPr lvl="1"/>
            <a:r>
              <a:rPr lang="en-US" altLang="en-US" sz="2400" dirty="0"/>
              <a:t>Management support</a:t>
            </a:r>
          </a:p>
          <a:p>
            <a:pPr lvl="1"/>
            <a:r>
              <a:rPr lang="en-US" altLang="en-US" sz="2400" dirty="0"/>
              <a:t>User acceptance</a:t>
            </a:r>
          </a:p>
        </p:txBody>
      </p:sp>
      <p:sp>
        <p:nvSpPr>
          <p:cNvPr id="3" name="Date Placeholder 2">
            <a:extLst>
              <a:ext uri="{FF2B5EF4-FFF2-40B4-BE49-F238E27FC236}">
                <a16:creationId xmlns:a16="http://schemas.microsoft.com/office/drawing/2014/main" id="{0F1EDB73-5858-452A-8014-71D9667C5344}"/>
              </a:ext>
            </a:extLst>
          </p:cNvPr>
          <p:cNvSpPr>
            <a:spLocks noGrp="1"/>
          </p:cNvSpPr>
          <p:nvPr>
            <p:ph type="dt" sz="half" idx="10"/>
          </p:nvPr>
        </p:nvSpPr>
        <p:spPr/>
        <p:txBody>
          <a:bodyPr/>
          <a:lstStyle/>
          <a:p>
            <a:fld id="{310AED60-395E-406D-ADB6-1988304A94BA}" type="datetime1">
              <a:rPr lang="en-US" smtClean="0"/>
              <a:t>11/23/2024</a:t>
            </a:fld>
            <a:endParaRPr lang="en-US"/>
          </a:p>
        </p:txBody>
      </p:sp>
      <p:sp>
        <p:nvSpPr>
          <p:cNvPr id="5" name="Slide Number Placeholder 4">
            <a:extLst>
              <a:ext uri="{FF2B5EF4-FFF2-40B4-BE49-F238E27FC236}">
                <a16:creationId xmlns:a16="http://schemas.microsoft.com/office/drawing/2014/main" id="{6B44DE09-4151-46F4-99EF-E51CF8E8F9AC}"/>
              </a:ext>
            </a:extLst>
          </p:cNvPr>
          <p:cNvSpPr>
            <a:spLocks noGrp="1"/>
          </p:cNvSpPr>
          <p:nvPr>
            <p:ph type="sldNum" sz="quarter" idx="12"/>
          </p:nvPr>
        </p:nvSpPr>
        <p:spPr/>
        <p:txBody>
          <a:bodyPr/>
          <a:lstStyle/>
          <a:p>
            <a:fld id="{F5658257-1731-4DEB-B39C-42418A862058}"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a:t>
            </a:r>
            <a:r>
              <a:rPr lang="en-US" dirty="0" smtClean="0"/>
              <a:t>uestions</a:t>
            </a:r>
            <a:endParaRPr lang="en-US" dirty="0"/>
          </a:p>
        </p:txBody>
      </p:sp>
      <p:sp>
        <p:nvSpPr>
          <p:cNvPr id="3" name="Content Placeholder 2"/>
          <p:cNvSpPr>
            <a:spLocks noGrp="1"/>
          </p:cNvSpPr>
          <p:nvPr>
            <p:ph idx="1"/>
          </p:nvPr>
        </p:nvSpPr>
        <p:spPr>
          <a:xfrm>
            <a:off x="381000" y="1295400"/>
            <a:ext cx="8153400" cy="4830763"/>
          </a:xfrm>
        </p:spPr>
        <p:txBody>
          <a:bodyPr>
            <a:normAutofit fontScale="70000" lnSpcReduction="20000"/>
          </a:bodyPr>
          <a:lstStyle/>
          <a:p>
            <a:r>
              <a:rPr lang="en-US" b="1" dirty="0" smtClean="0"/>
              <a:t>When </a:t>
            </a:r>
            <a:r>
              <a:rPr lang="en-US" b="1" dirty="0"/>
              <a:t>to Use Close-Ended Questions:</a:t>
            </a:r>
            <a:endParaRPr lang="en-US" dirty="0"/>
          </a:p>
          <a:p>
            <a:pPr lvl="1"/>
            <a:r>
              <a:rPr lang="en-US" dirty="0"/>
              <a:t>When gathering specific facts or statistics.</a:t>
            </a:r>
          </a:p>
          <a:p>
            <a:pPr lvl="1"/>
            <a:r>
              <a:rPr lang="en-US" dirty="0"/>
              <a:t>When trying to confirm or deny specific functionalities of the system.</a:t>
            </a:r>
          </a:p>
          <a:p>
            <a:pPr lvl="1"/>
            <a:r>
              <a:rPr lang="en-US" dirty="0"/>
              <a:t>When comparing the responses of different users about a particular feature or performance issue.</a:t>
            </a:r>
          </a:p>
          <a:p>
            <a:r>
              <a:rPr lang="en-US" b="1" dirty="0" smtClean="0"/>
              <a:t>Benefits:</a:t>
            </a:r>
            <a:endParaRPr lang="en-US" dirty="0"/>
          </a:p>
          <a:p>
            <a:pPr lvl="1"/>
            <a:r>
              <a:rPr lang="en-US" dirty="0"/>
              <a:t>Simple to analyze, especially for large-scale surveys.</a:t>
            </a:r>
          </a:p>
          <a:p>
            <a:pPr lvl="1"/>
            <a:r>
              <a:rPr lang="en-US" dirty="0"/>
              <a:t>Provide clear, specific data points that are easy to report.</a:t>
            </a:r>
          </a:p>
          <a:p>
            <a:pPr lvl="1"/>
            <a:r>
              <a:rPr lang="en-US" dirty="0"/>
              <a:t>Can help guide the conversation or narrow down focus on certain areas.</a:t>
            </a:r>
          </a:p>
          <a:p>
            <a:r>
              <a:rPr lang="en-US" b="1" dirty="0" smtClean="0"/>
              <a:t>Drawbacks:</a:t>
            </a:r>
            <a:endParaRPr lang="en-US" dirty="0"/>
          </a:p>
          <a:p>
            <a:pPr lvl="1"/>
            <a:r>
              <a:rPr lang="en-US" dirty="0"/>
              <a:t>Limit the depth of information that can be gathered.</a:t>
            </a:r>
          </a:p>
          <a:p>
            <a:pPr lvl="1"/>
            <a:r>
              <a:rPr lang="en-US" dirty="0"/>
              <a:t>May not capture user frustrations or nuances in their experience.</a:t>
            </a:r>
          </a:p>
          <a:p>
            <a:pPr lvl="1"/>
            <a:r>
              <a:rPr lang="en-US" dirty="0"/>
              <a:t>Respondents might feel constrained if they cannot explain their answers fully.</a:t>
            </a:r>
          </a:p>
        </p:txBody>
      </p:sp>
      <p:sp>
        <p:nvSpPr>
          <p:cNvPr id="4" name="Date Placeholder 3">
            <a:extLst>
              <a:ext uri="{FF2B5EF4-FFF2-40B4-BE49-F238E27FC236}">
                <a16:creationId xmlns:a16="http://schemas.microsoft.com/office/drawing/2014/main" id="{7166061F-9B6D-4368-B868-8243F3BA982C}"/>
              </a:ext>
            </a:extLst>
          </p:cNvPr>
          <p:cNvSpPr>
            <a:spLocks noGrp="1"/>
          </p:cNvSpPr>
          <p:nvPr>
            <p:ph type="dt" sz="half" idx="10"/>
          </p:nvPr>
        </p:nvSpPr>
        <p:spPr/>
        <p:txBody>
          <a:bodyPr/>
          <a:lstStyle/>
          <a:p>
            <a:fld id="{01C0FD60-470F-489D-AADA-04180143023D}" type="datetime1">
              <a:rPr lang="en-US" smtClean="0"/>
              <a:t>11/23/2024</a:t>
            </a:fld>
            <a:endParaRPr lang="en-US"/>
          </a:p>
        </p:txBody>
      </p:sp>
      <p:sp>
        <p:nvSpPr>
          <p:cNvPr id="5" name="Slide Number Placeholder 4">
            <a:extLst>
              <a:ext uri="{FF2B5EF4-FFF2-40B4-BE49-F238E27FC236}">
                <a16:creationId xmlns:a16="http://schemas.microsoft.com/office/drawing/2014/main" id="{04FF9E8C-4EF4-45C4-AB02-D7B348221AB1}"/>
              </a:ext>
            </a:extLst>
          </p:cNvPr>
          <p:cNvSpPr>
            <a:spLocks noGrp="1"/>
          </p:cNvSpPr>
          <p:nvPr>
            <p:ph type="sldNum" sz="quarter" idx="12"/>
          </p:nvPr>
        </p:nvSpPr>
        <p:spPr/>
        <p:txBody>
          <a:bodyPr/>
          <a:lstStyle/>
          <a:p>
            <a:fld id="{F5658257-1731-4DEB-B39C-42418A862058}" type="slidenum">
              <a:rPr lang="en-US" smtClean="0"/>
              <a:pPr/>
              <a:t>12</a:t>
            </a:fld>
            <a:endParaRPr lang="en-US"/>
          </a:p>
        </p:txBody>
      </p:sp>
    </p:spTree>
    <p:extLst>
      <p:ext uri="{BB962C8B-B14F-4D97-AF65-F5344CB8AC3E}">
        <p14:creationId xmlns:p14="http://schemas.microsoft.com/office/powerpoint/2010/main" val="240399956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End of chapter questions </a:t>
            </a:r>
            <a:endParaRPr lang="en-US" dirty="0"/>
          </a:p>
        </p:txBody>
      </p:sp>
      <p:sp>
        <p:nvSpPr>
          <p:cNvPr id="3" name="Content Placeholder 2"/>
          <p:cNvSpPr>
            <a:spLocks noGrp="1"/>
          </p:cNvSpPr>
          <p:nvPr>
            <p:ph idx="1"/>
          </p:nvPr>
        </p:nvSpPr>
        <p:spPr>
          <a:xfrm>
            <a:off x="457200" y="1066800"/>
            <a:ext cx="8229600" cy="5289550"/>
          </a:xfrm>
        </p:spPr>
        <p:txBody>
          <a:bodyPr>
            <a:normAutofit fontScale="77500" lnSpcReduction="20000"/>
          </a:bodyPr>
          <a:lstStyle/>
          <a:p>
            <a:r>
              <a:rPr lang="en-US" dirty="0" smtClean="0"/>
              <a:t>Associate the following terms with their corresponding definitions (next slide)</a:t>
            </a:r>
          </a:p>
          <a:p>
            <a:pPr marL="514350" indent="-514350">
              <a:buFont typeface="+mj-lt"/>
              <a:buAutoNum type="arabicPeriod"/>
            </a:pPr>
            <a:r>
              <a:rPr lang="en-US" dirty="0" smtClean="0"/>
              <a:t>Business </a:t>
            </a:r>
            <a:r>
              <a:rPr lang="en-US" dirty="0"/>
              <a:t>process reengineering (BPR) </a:t>
            </a:r>
            <a:endParaRPr lang="en-US" dirty="0" smtClean="0"/>
          </a:p>
          <a:p>
            <a:pPr marL="514350" indent="-514350">
              <a:buFont typeface="+mj-lt"/>
              <a:buAutoNum type="arabicPeriod"/>
            </a:pPr>
            <a:r>
              <a:rPr lang="en-US" dirty="0" smtClean="0"/>
              <a:t>Closed-ended </a:t>
            </a:r>
            <a:r>
              <a:rPr lang="en-US" dirty="0"/>
              <a:t>questions </a:t>
            </a:r>
            <a:endParaRPr lang="en-US" dirty="0" smtClean="0"/>
          </a:p>
          <a:p>
            <a:pPr marL="514350" indent="-514350">
              <a:buFont typeface="+mj-lt"/>
              <a:buAutoNum type="arabicPeriod"/>
            </a:pPr>
            <a:r>
              <a:rPr lang="en-US" dirty="0" smtClean="0"/>
              <a:t>Disruptive </a:t>
            </a:r>
            <a:r>
              <a:rPr lang="en-US" dirty="0"/>
              <a:t>technologies </a:t>
            </a:r>
            <a:endParaRPr lang="en-US" dirty="0" smtClean="0"/>
          </a:p>
          <a:p>
            <a:pPr marL="514350" indent="-514350">
              <a:buFont typeface="+mj-lt"/>
              <a:buAutoNum type="arabicPeriod"/>
            </a:pPr>
            <a:r>
              <a:rPr lang="en-US" dirty="0" smtClean="0"/>
              <a:t>Formal system</a:t>
            </a:r>
          </a:p>
          <a:p>
            <a:pPr marL="514350" indent="-514350">
              <a:buFont typeface="+mj-lt"/>
              <a:buAutoNum type="arabicPeriod"/>
            </a:pPr>
            <a:r>
              <a:rPr lang="en-US" dirty="0"/>
              <a:t>Informal system </a:t>
            </a:r>
            <a:endParaRPr lang="en-US" dirty="0" smtClean="0"/>
          </a:p>
          <a:p>
            <a:pPr marL="514350" indent="-514350">
              <a:buFont typeface="+mj-lt"/>
              <a:buAutoNum type="arabicPeriod"/>
            </a:pPr>
            <a:r>
              <a:rPr lang="en-US" dirty="0" smtClean="0"/>
              <a:t>JAD </a:t>
            </a:r>
            <a:r>
              <a:rPr lang="en-US" dirty="0"/>
              <a:t>session leader </a:t>
            </a:r>
            <a:endParaRPr lang="en-US" dirty="0" smtClean="0"/>
          </a:p>
          <a:p>
            <a:pPr marL="514350" indent="-514350">
              <a:buFont typeface="+mj-lt"/>
              <a:buAutoNum type="arabicPeriod"/>
            </a:pPr>
            <a:r>
              <a:rPr lang="en-US" dirty="0" smtClean="0"/>
              <a:t>Joint </a:t>
            </a:r>
            <a:r>
              <a:rPr lang="en-US" dirty="0"/>
              <a:t>Application Design (JAD) </a:t>
            </a:r>
            <a:endParaRPr lang="en-US" dirty="0" smtClean="0"/>
          </a:p>
          <a:p>
            <a:pPr marL="514350" indent="-514350">
              <a:buFont typeface="+mj-lt"/>
              <a:buAutoNum type="arabicPeriod"/>
            </a:pPr>
            <a:r>
              <a:rPr lang="en-US" dirty="0" smtClean="0"/>
              <a:t>Key </a:t>
            </a:r>
            <a:r>
              <a:rPr lang="en-US" dirty="0"/>
              <a:t>business processes </a:t>
            </a:r>
            <a:endParaRPr lang="en-US" dirty="0" smtClean="0"/>
          </a:p>
          <a:p>
            <a:pPr marL="514350" indent="-514350">
              <a:buFont typeface="+mj-lt"/>
              <a:buAutoNum type="arabicPeriod"/>
            </a:pPr>
            <a:r>
              <a:rPr lang="en-US" dirty="0" smtClean="0"/>
              <a:t>Nominal </a:t>
            </a:r>
            <a:r>
              <a:rPr lang="en-US" dirty="0"/>
              <a:t>Group Technique (NGT</a:t>
            </a:r>
            <a:r>
              <a:rPr lang="en-US" dirty="0" smtClean="0"/>
              <a:t>)</a:t>
            </a:r>
          </a:p>
          <a:p>
            <a:pPr marL="514350" indent="-514350">
              <a:buFont typeface="+mj-lt"/>
              <a:buAutoNum type="arabicPeriod"/>
            </a:pPr>
            <a:r>
              <a:rPr lang="en-US" dirty="0" smtClean="0"/>
              <a:t>Open-ended </a:t>
            </a:r>
            <a:r>
              <a:rPr lang="en-US" dirty="0"/>
              <a:t>questions </a:t>
            </a:r>
            <a:endParaRPr lang="en-US" dirty="0" smtClean="0"/>
          </a:p>
          <a:p>
            <a:pPr marL="514350" indent="-514350">
              <a:buFont typeface="+mj-lt"/>
              <a:buAutoNum type="arabicPeriod"/>
            </a:pPr>
            <a:r>
              <a:rPr lang="en-US" dirty="0" smtClean="0"/>
              <a:t>Prototyping </a:t>
            </a:r>
          </a:p>
          <a:p>
            <a:pPr marL="514350" indent="-514350">
              <a:buFont typeface="+mj-lt"/>
              <a:buAutoNum type="arabicPeriod"/>
            </a:pPr>
            <a:r>
              <a:rPr lang="en-US" dirty="0" smtClean="0"/>
              <a:t>Scribe</a:t>
            </a:r>
            <a:endParaRPr lang="en-US" dirty="0"/>
          </a:p>
        </p:txBody>
      </p:sp>
      <p:sp>
        <p:nvSpPr>
          <p:cNvPr id="4" name="Date Placeholder 3"/>
          <p:cNvSpPr>
            <a:spLocks noGrp="1"/>
          </p:cNvSpPr>
          <p:nvPr>
            <p:ph type="dt" sz="half" idx="10"/>
          </p:nvPr>
        </p:nvSpPr>
        <p:spPr/>
        <p:txBody>
          <a:bodyPr/>
          <a:lstStyle/>
          <a:p>
            <a:fld id="{8FA8800D-0952-445B-A508-520D358989FC}" type="datetime1">
              <a:rPr lang="en-US" smtClean="0"/>
              <a:t>11/23/2024</a:t>
            </a:fld>
            <a:endParaRPr lang="en-US"/>
          </a:p>
        </p:txBody>
      </p:sp>
      <p:sp>
        <p:nvSpPr>
          <p:cNvPr id="5" name="Slide Number Placeholder 4"/>
          <p:cNvSpPr>
            <a:spLocks noGrp="1"/>
          </p:cNvSpPr>
          <p:nvPr>
            <p:ph type="sldNum" sz="quarter" idx="12"/>
          </p:nvPr>
        </p:nvSpPr>
        <p:spPr/>
        <p:txBody>
          <a:bodyPr/>
          <a:lstStyle/>
          <a:p>
            <a:fld id="{F5658257-1731-4DEB-B39C-42418A862058}" type="slidenum">
              <a:rPr lang="en-US" smtClean="0"/>
              <a:pPr/>
              <a:t>120</a:t>
            </a:fld>
            <a:endParaRPr lang="en-US"/>
          </a:p>
        </p:txBody>
      </p:sp>
    </p:spTree>
    <p:extLst>
      <p:ext uri="{BB962C8B-B14F-4D97-AF65-F5344CB8AC3E}">
        <p14:creationId xmlns:p14="http://schemas.microsoft.com/office/powerpoint/2010/main" val="126986761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End of chapter questions cont’d</a:t>
            </a:r>
            <a:endParaRPr lang="en-US" dirty="0"/>
          </a:p>
        </p:txBody>
      </p:sp>
      <p:sp>
        <p:nvSpPr>
          <p:cNvPr id="3" name="Content Placeholder 2"/>
          <p:cNvSpPr>
            <a:spLocks noGrp="1"/>
          </p:cNvSpPr>
          <p:nvPr>
            <p:ph idx="1"/>
          </p:nvPr>
        </p:nvSpPr>
        <p:spPr>
          <a:xfrm>
            <a:off x="457200" y="1066800"/>
            <a:ext cx="8229600" cy="5289550"/>
          </a:xfrm>
        </p:spPr>
        <p:txBody>
          <a:bodyPr>
            <a:normAutofit fontScale="70000" lnSpcReduction="20000"/>
          </a:bodyPr>
          <a:lstStyle/>
          <a:p>
            <a:r>
              <a:rPr lang="en-US" dirty="0" smtClean="0"/>
              <a:t>Associate the following definitions with their corresponding terms (previous slide)</a:t>
            </a:r>
          </a:p>
          <a:p>
            <a:pPr marL="514350" indent="-514350">
              <a:buFont typeface="+mj-lt"/>
              <a:buAutoNum type="arabicPeriod"/>
            </a:pPr>
            <a:r>
              <a:rPr lang="en-US" dirty="0" smtClean="0"/>
              <a:t>____Questions </a:t>
            </a:r>
            <a:r>
              <a:rPr lang="en-US" dirty="0"/>
              <a:t>in interviews that ask those responding to choose from among a set of specified responses. </a:t>
            </a:r>
            <a:endParaRPr lang="en-US" dirty="0" smtClean="0"/>
          </a:p>
          <a:p>
            <a:pPr marL="514350" indent="-514350">
              <a:buFont typeface="+mj-lt"/>
              <a:buAutoNum type="arabicPeriod"/>
            </a:pPr>
            <a:r>
              <a:rPr lang="en-US" dirty="0" smtClean="0"/>
              <a:t>____ </a:t>
            </a:r>
            <a:r>
              <a:rPr lang="en-US" dirty="0"/>
              <a:t>Technologies that enable breaking long-held business rules that inhibit organizations from making radical business changes</a:t>
            </a:r>
            <a:r>
              <a:rPr lang="en-US" dirty="0" smtClean="0"/>
              <a:t>.</a:t>
            </a:r>
          </a:p>
          <a:p>
            <a:pPr marL="514350" indent="-514350">
              <a:buFont typeface="+mj-lt"/>
              <a:buAutoNum type="arabicPeriod"/>
            </a:pPr>
            <a:r>
              <a:rPr lang="en-US" dirty="0" smtClean="0"/>
              <a:t> </a:t>
            </a:r>
            <a:r>
              <a:rPr lang="en-US" dirty="0"/>
              <a:t>____ A facilitated process that supports idea generation by groups. At the beginning of the process, group members work alone to generate ideas. The ideas are then pooled under the </a:t>
            </a:r>
            <a:r>
              <a:rPr lang="en-US" dirty="0" smtClean="0"/>
              <a:t>guidance </a:t>
            </a:r>
            <a:r>
              <a:rPr lang="en-US" dirty="0"/>
              <a:t>of a trained facilitator</a:t>
            </a:r>
            <a:r>
              <a:rPr lang="en-US" dirty="0" smtClean="0"/>
              <a:t>.</a:t>
            </a:r>
          </a:p>
          <a:p>
            <a:pPr marL="514350" indent="-514350">
              <a:buFont typeface="+mj-lt"/>
              <a:buAutoNum type="arabicPeriod"/>
            </a:pPr>
            <a:r>
              <a:rPr lang="en-US" dirty="0" smtClean="0"/>
              <a:t>____ </a:t>
            </a:r>
            <a:r>
              <a:rPr lang="en-US" dirty="0"/>
              <a:t>The structured, measured set of activities designed to </a:t>
            </a:r>
            <a:r>
              <a:rPr lang="en-US" dirty="0" smtClean="0"/>
              <a:t>produce </a:t>
            </a:r>
            <a:r>
              <a:rPr lang="en-US" dirty="0"/>
              <a:t>a specific output for a particular customer or market. </a:t>
            </a:r>
            <a:endParaRPr lang="en-US" dirty="0" smtClean="0"/>
          </a:p>
          <a:p>
            <a:pPr marL="514350" indent="-514350">
              <a:buFont typeface="+mj-lt"/>
              <a:buAutoNum type="arabicPeriod"/>
            </a:pPr>
            <a:r>
              <a:rPr lang="en-US" dirty="0" smtClean="0"/>
              <a:t>____ </a:t>
            </a:r>
            <a:r>
              <a:rPr lang="en-US" dirty="0"/>
              <a:t>An iterative process in which requirements are converted to a working system that is continually revised through </a:t>
            </a:r>
            <a:r>
              <a:rPr lang="en-US" dirty="0" smtClean="0"/>
              <a:t>organized </a:t>
            </a:r>
            <a:r>
              <a:rPr lang="en-US" dirty="0"/>
              <a:t>user collaboration</a:t>
            </a:r>
            <a:r>
              <a:rPr lang="en-US" dirty="0" smtClean="0"/>
              <a:t>.</a:t>
            </a:r>
          </a:p>
          <a:p>
            <a:pPr marL="514350" indent="-514350">
              <a:buFont typeface="+mj-lt"/>
              <a:buAutoNum type="arabicPeriod"/>
            </a:pPr>
            <a:r>
              <a:rPr lang="en-US" dirty="0" smtClean="0"/>
              <a:t>____The </a:t>
            </a:r>
            <a:r>
              <a:rPr lang="en-US" dirty="0"/>
              <a:t>official way a system works as described in organizational documentation.</a:t>
            </a:r>
          </a:p>
        </p:txBody>
      </p:sp>
      <p:sp>
        <p:nvSpPr>
          <p:cNvPr id="4" name="Date Placeholder 3"/>
          <p:cNvSpPr>
            <a:spLocks noGrp="1"/>
          </p:cNvSpPr>
          <p:nvPr>
            <p:ph type="dt" sz="half" idx="10"/>
          </p:nvPr>
        </p:nvSpPr>
        <p:spPr/>
        <p:txBody>
          <a:bodyPr/>
          <a:lstStyle/>
          <a:p>
            <a:fld id="{8FA8800D-0952-445B-A508-520D358989FC}" type="datetime1">
              <a:rPr lang="en-US" smtClean="0"/>
              <a:t>11/23/2024</a:t>
            </a:fld>
            <a:endParaRPr lang="en-US"/>
          </a:p>
        </p:txBody>
      </p:sp>
      <p:sp>
        <p:nvSpPr>
          <p:cNvPr id="5" name="Slide Number Placeholder 4"/>
          <p:cNvSpPr>
            <a:spLocks noGrp="1"/>
          </p:cNvSpPr>
          <p:nvPr>
            <p:ph type="sldNum" sz="quarter" idx="12"/>
          </p:nvPr>
        </p:nvSpPr>
        <p:spPr/>
        <p:txBody>
          <a:bodyPr/>
          <a:lstStyle/>
          <a:p>
            <a:fld id="{F5658257-1731-4DEB-B39C-42418A862058}" type="slidenum">
              <a:rPr lang="en-US" smtClean="0"/>
              <a:pPr/>
              <a:t>121</a:t>
            </a:fld>
            <a:endParaRPr lang="en-US"/>
          </a:p>
        </p:txBody>
      </p:sp>
    </p:spTree>
    <p:extLst>
      <p:ext uri="{BB962C8B-B14F-4D97-AF65-F5344CB8AC3E}">
        <p14:creationId xmlns:p14="http://schemas.microsoft.com/office/powerpoint/2010/main" val="151572617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End of chapter questions cont’d</a:t>
            </a:r>
            <a:endParaRPr lang="en-US" dirty="0"/>
          </a:p>
        </p:txBody>
      </p:sp>
      <p:sp>
        <p:nvSpPr>
          <p:cNvPr id="3" name="Content Placeholder 2"/>
          <p:cNvSpPr>
            <a:spLocks noGrp="1"/>
          </p:cNvSpPr>
          <p:nvPr>
            <p:ph idx="1"/>
          </p:nvPr>
        </p:nvSpPr>
        <p:spPr>
          <a:xfrm>
            <a:off x="457200" y="1066800"/>
            <a:ext cx="8229600" cy="5289550"/>
          </a:xfrm>
        </p:spPr>
        <p:txBody>
          <a:bodyPr>
            <a:normAutofit fontScale="77500" lnSpcReduction="20000"/>
          </a:bodyPr>
          <a:lstStyle/>
          <a:p>
            <a:r>
              <a:rPr lang="en-US" dirty="0" smtClean="0"/>
              <a:t>Associate the following definitions with their corresponding terms (previous slide) cont’d</a:t>
            </a:r>
          </a:p>
          <a:p>
            <a:pPr marL="514350" indent="-514350">
              <a:buFont typeface="+mj-lt"/>
              <a:buAutoNum type="arabicPeriod"/>
            </a:pPr>
            <a:r>
              <a:rPr lang="en-US" dirty="0"/>
              <a:t>____The search for, and implementation of, radical change in business processes to achieve breakthrough improvements in products and services. </a:t>
            </a:r>
            <a:endParaRPr lang="en-US" dirty="0" smtClean="0"/>
          </a:p>
          <a:p>
            <a:pPr marL="514350" indent="-514350">
              <a:buFont typeface="+mj-lt"/>
              <a:buAutoNum type="arabicPeriod"/>
            </a:pPr>
            <a:r>
              <a:rPr lang="en-US" dirty="0" smtClean="0"/>
              <a:t>____ </a:t>
            </a:r>
            <a:r>
              <a:rPr lang="en-US" dirty="0"/>
              <a:t>The way a system actually works</a:t>
            </a:r>
            <a:r>
              <a:rPr lang="en-US" dirty="0" smtClean="0"/>
              <a:t>.</a:t>
            </a:r>
          </a:p>
          <a:p>
            <a:pPr marL="514350" indent="-514350">
              <a:buFont typeface="+mj-lt"/>
              <a:buAutoNum type="arabicPeriod"/>
            </a:pPr>
            <a:r>
              <a:rPr lang="en-US" dirty="0" smtClean="0"/>
              <a:t>____ </a:t>
            </a:r>
            <a:r>
              <a:rPr lang="en-US" dirty="0"/>
              <a:t>The person who makes detailed notes of the happenings at a JAD session. </a:t>
            </a:r>
            <a:endParaRPr lang="en-US" dirty="0" smtClean="0"/>
          </a:p>
          <a:p>
            <a:pPr marL="514350" indent="-514350">
              <a:buFont typeface="+mj-lt"/>
              <a:buAutoNum type="arabicPeriod"/>
            </a:pPr>
            <a:r>
              <a:rPr lang="en-US" dirty="0" smtClean="0"/>
              <a:t>____ </a:t>
            </a:r>
            <a:r>
              <a:rPr lang="en-US" dirty="0"/>
              <a:t>Questions in interviews that have no </a:t>
            </a:r>
            <a:r>
              <a:rPr lang="en-US" dirty="0" smtClean="0"/>
              <a:t>pre-specified </a:t>
            </a:r>
            <a:r>
              <a:rPr lang="en-US" dirty="0"/>
              <a:t>answers. </a:t>
            </a:r>
            <a:endParaRPr lang="en-US" dirty="0" smtClean="0"/>
          </a:p>
          <a:p>
            <a:pPr marL="514350" indent="-514350">
              <a:buFont typeface="+mj-lt"/>
              <a:buAutoNum type="arabicPeriod"/>
            </a:pPr>
            <a:r>
              <a:rPr lang="en-US" dirty="0" smtClean="0"/>
              <a:t>____ </a:t>
            </a:r>
            <a:r>
              <a:rPr lang="en-US" dirty="0"/>
              <a:t>The trained individual who plans and leads JAD sessions. </a:t>
            </a:r>
            <a:endParaRPr lang="en-US" dirty="0" smtClean="0"/>
          </a:p>
          <a:p>
            <a:pPr marL="514350" indent="-514350">
              <a:buFont typeface="+mj-lt"/>
              <a:buAutoNum type="arabicPeriod"/>
            </a:pPr>
            <a:r>
              <a:rPr lang="en-US" dirty="0" smtClean="0"/>
              <a:t>____ </a:t>
            </a:r>
            <a:r>
              <a:rPr lang="en-US" dirty="0"/>
              <a:t>A structured process in which users, managers, and analysts work together for several days in a series of meetings to clarify or review requirements.</a:t>
            </a:r>
          </a:p>
        </p:txBody>
      </p:sp>
      <p:sp>
        <p:nvSpPr>
          <p:cNvPr id="4" name="Date Placeholder 3"/>
          <p:cNvSpPr>
            <a:spLocks noGrp="1"/>
          </p:cNvSpPr>
          <p:nvPr>
            <p:ph type="dt" sz="half" idx="10"/>
          </p:nvPr>
        </p:nvSpPr>
        <p:spPr/>
        <p:txBody>
          <a:bodyPr/>
          <a:lstStyle/>
          <a:p>
            <a:fld id="{8FA8800D-0952-445B-A508-520D358989FC}" type="datetime1">
              <a:rPr lang="en-US" smtClean="0"/>
              <a:t>11/23/2024</a:t>
            </a:fld>
            <a:endParaRPr lang="en-US"/>
          </a:p>
        </p:txBody>
      </p:sp>
      <p:sp>
        <p:nvSpPr>
          <p:cNvPr id="5" name="Slide Number Placeholder 4"/>
          <p:cNvSpPr>
            <a:spLocks noGrp="1"/>
          </p:cNvSpPr>
          <p:nvPr>
            <p:ph type="sldNum" sz="quarter" idx="12"/>
          </p:nvPr>
        </p:nvSpPr>
        <p:spPr/>
        <p:txBody>
          <a:bodyPr/>
          <a:lstStyle/>
          <a:p>
            <a:fld id="{F5658257-1731-4DEB-B39C-42418A862058}" type="slidenum">
              <a:rPr lang="en-US" smtClean="0"/>
              <a:pPr/>
              <a:t>122</a:t>
            </a:fld>
            <a:endParaRPr lang="en-US"/>
          </a:p>
        </p:txBody>
      </p:sp>
    </p:spTree>
    <p:extLst>
      <p:ext uri="{BB962C8B-B14F-4D97-AF65-F5344CB8AC3E}">
        <p14:creationId xmlns:p14="http://schemas.microsoft.com/office/powerpoint/2010/main" val="119566303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End of chapter questions cont’d</a:t>
            </a:r>
            <a:endParaRPr lang="en-US" dirty="0"/>
          </a:p>
        </p:txBody>
      </p:sp>
      <p:sp>
        <p:nvSpPr>
          <p:cNvPr id="3" name="Content Placeholder 2"/>
          <p:cNvSpPr>
            <a:spLocks noGrp="1"/>
          </p:cNvSpPr>
          <p:nvPr>
            <p:ph idx="1"/>
          </p:nvPr>
        </p:nvSpPr>
        <p:spPr>
          <a:xfrm>
            <a:off x="457200" y="1066800"/>
            <a:ext cx="8229600" cy="5289550"/>
          </a:xfrm>
        </p:spPr>
        <p:txBody>
          <a:bodyPr>
            <a:normAutofit/>
          </a:bodyPr>
          <a:lstStyle/>
          <a:p>
            <a:r>
              <a:rPr lang="en-US" dirty="0" smtClean="0"/>
              <a:t>Describe the following terms</a:t>
            </a:r>
          </a:p>
          <a:p>
            <a:pPr marL="514350" indent="-514350">
              <a:buFont typeface="+mj-lt"/>
              <a:buAutoNum type="arabicPeriod"/>
            </a:pPr>
            <a:r>
              <a:rPr lang="en-US" dirty="0" smtClean="0"/>
              <a:t>DFD diagramming rules</a:t>
            </a:r>
          </a:p>
          <a:p>
            <a:pPr marL="514350" indent="-514350">
              <a:buFont typeface="+mj-lt"/>
              <a:buAutoNum type="arabicPeriod"/>
            </a:pPr>
            <a:r>
              <a:rPr lang="en-US" dirty="0" smtClean="0"/>
              <a:t>Balanced DFD</a:t>
            </a:r>
          </a:p>
          <a:p>
            <a:pPr marL="514350" indent="-514350">
              <a:buFont typeface="+mj-lt"/>
              <a:buAutoNum type="arabicPeriod"/>
            </a:pPr>
            <a:r>
              <a:rPr lang="en-US" dirty="0" smtClean="0"/>
              <a:t>Challenges of functional decomposition</a:t>
            </a:r>
          </a:p>
          <a:p>
            <a:pPr marL="514350" indent="-514350">
              <a:buFont typeface="+mj-lt"/>
              <a:buAutoNum type="arabicPeriod"/>
            </a:pPr>
            <a:r>
              <a:rPr lang="en-US" dirty="0" smtClean="0"/>
              <a:t>Business </a:t>
            </a:r>
            <a:r>
              <a:rPr lang="en-US" dirty="0"/>
              <a:t>rules </a:t>
            </a:r>
            <a:endParaRPr lang="en-US" dirty="0" smtClean="0"/>
          </a:p>
          <a:p>
            <a:pPr marL="514350" indent="-514350">
              <a:buFont typeface="+mj-lt"/>
              <a:buAutoNum type="arabicPeriod"/>
            </a:pPr>
            <a:r>
              <a:rPr lang="en-US" dirty="0" smtClean="0"/>
              <a:t>Candidate </a:t>
            </a:r>
            <a:r>
              <a:rPr lang="en-US" dirty="0"/>
              <a:t>key </a:t>
            </a:r>
            <a:r>
              <a:rPr lang="en-US" dirty="0" smtClean="0"/>
              <a:t>vs primary key</a:t>
            </a:r>
          </a:p>
          <a:p>
            <a:pPr marL="514350" indent="-514350">
              <a:buFont typeface="+mj-lt"/>
              <a:buAutoNum type="arabicPeriod"/>
            </a:pPr>
            <a:r>
              <a:rPr lang="en-US" dirty="0" smtClean="0"/>
              <a:t>Cardinality vs degree of relationship</a:t>
            </a:r>
          </a:p>
          <a:p>
            <a:pPr marL="514350" indent="-514350">
              <a:buFont typeface="+mj-lt"/>
              <a:buAutoNum type="arabicPeriod"/>
            </a:pPr>
            <a:r>
              <a:rPr lang="en-US" dirty="0"/>
              <a:t> Entity instance </a:t>
            </a:r>
            <a:r>
              <a:rPr lang="en-US" dirty="0" smtClean="0"/>
              <a:t>vs entity type</a:t>
            </a:r>
          </a:p>
          <a:p>
            <a:pPr marL="514350" indent="-514350">
              <a:buFont typeface="+mj-lt"/>
              <a:buAutoNum type="arabicPeriod"/>
            </a:pPr>
            <a:r>
              <a:rPr lang="en-US" dirty="0" smtClean="0"/>
              <a:t> Multivalued </a:t>
            </a:r>
            <a:r>
              <a:rPr lang="en-US" dirty="0"/>
              <a:t>attribute </a:t>
            </a:r>
            <a:r>
              <a:rPr lang="en-US" dirty="0" smtClean="0"/>
              <a:t>vs composite attribute</a:t>
            </a:r>
          </a:p>
        </p:txBody>
      </p:sp>
      <p:sp>
        <p:nvSpPr>
          <p:cNvPr id="4" name="Date Placeholder 3"/>
          <p:cNvSpPr>
            <a:spLocks noGrp="1"/>
          </p:cNvSpPr>
          <p:nvPr>
            <p:ph type="dt" sz="half" idx="10"/>
          </p:nvPr>
        </p:nvSpPr>
        <p:spPr/>
        <p:txBody>
          <a:bodyPr/>
          <a:lstStyle/>
          <a:p>
            <a:fld id="{8FA8800D-0952-445B-A508-520D358989FC}" type="datetime1">
              <a:rPr lang="en-US" smtClean="0"/>
              <a:t>11/23/2024</a:t>
            </a:fld>
            <a:endParaRPr lang="en-US"/>
          </a:p>
        </p:txBody>
      </p:sp>
      <p:sp>
        <p:nvSpPr>
          <p:cNvPr id="5" name="Slide Number Placeholder 4"/>
          <p:cNvSpPr>
            <a:spLocks noGrp="1"/>
          </p:cNvSpPr>
          <p:nvPr>
            <p:ph type="sldNum" sz="quarter" idx="12"/>
          </p:nvPr>
        </p:nvSpPr>
        <p:spPr/>
        <p:txBody>
          <a:bodyPr/>
          <a:lstStyle/>
          <a:p>
            <a:fld id="{F5658257-1731-4DEB-B39C-42418A862058}" type="slidenum">
              <a:rPr lang="en-US" smtClean="0"/>
              <a:pPr/>
              <a:t>123</a:t>
            </a:fld>
            <a:endParaRPr lang="en-US"/>
          </a:p>
        </p:txBody>
      </p:sp>
    </p:spTree>
    <p:extLst>
      <p:ext uri="{BB962C8B-B14F-4D97-AF65-F5344CB8AC3E}">
        <p14:creationId xmlns:p14="http://schemas.microsoft.com/office/powerpoint/2010/main" val="23712286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End of chapter questions cont’d</a:t>
            </a:r>
            <a:endParaRPr lang="en-US" dirty="0"/>
          </a:p>
        </p:txBody>
      </p:sp>
      <p:sp>
        <p:nvSpPr>
          <p:cNvPr id="3" name="Content Placeholder 2"/>
          <p:cNvSpPr>
            <a:spLocks noGrp="1"/>
          </p:cNvSpPr>
          <p:nvPr>
            <p:ph idx="1"/>
          </p:nvPr>
        </p:nvSpPr>
        <p:spPr>
          <a:xfrm>
            <a:off x="457200" y="1066800"/>
            <a:ext cx="8229600" cy="4953000"/>
          </a:xfrm>
        </p:spPr>
        <p:txBody>
          <a:bodyPr>
            <a:normAutofit fontScale="85000" lnSpcReduction="20000"/>
          </a:bodyPr>
          <a:lstStyle/>
          <a:p>
            <a:r>
              <a:rPr lang="en-US" dirty="0" smtClean="0"/>
              <a:t>Discuss the following</a:t>
            </a:r>
          </a:p>
          <a:p>
            <a:pPr marL="514350" indent="-514350">
              <a:buFont typeface="+mj-lt"/>
              <a:buAutoNum type="arabicPeriod"/>
            </a:pPr>
            <a:r>
              <a:rPr lang="en-US" dirty="0"/>
              <a:t>How is a data model employed when structuring system data requirements? </a:t>
            </a:r>
            <a:endParaRPr lang="en-US" dirty="0" smtClean="0"/>
          </a:p>
          <a:p>
            <a:pPr marL="514350" indent="-514350">
              <a:buFont typeface="+mj-lt"/>
              <a:buAutoNum type="arabicPeriod"/>
            </a:pPr>
            <a:r>
              <a:rPr lang="en-US" dirty="0" smtClean="0"/>
              <a:t>Discuss </a:t>
            </a:r>
            <a:r>
              <a:rPr lang="en-US" dirty="0"/>
              <a:t>the relationship between business rules and data models. </a:t>
            </a:r>
            <a:endParaRPr lang="en-US" dirty="0" smtClean="0"/>
          </a:p>
          <a:p>
            <a:pPr marL="514350" indent="-514350">
              <a:buFont typeface="+mj-lt"/>
              <a:buAutoNum type="arabicPeriod"/>
            </a:pPr>
            <a:r>
              <a:rPr lang="en-US" dirty="0" smtClean="0"/>
              <a:t>Why </a:t>
            </a:r>
            <a:r>
              <a:rPr lang="en-US" dirty="0"/>
              <a:t>do systems analysts need to collect system data for </a:t>
            </a:r>
            <a:r>
              <a:rPr lang="en-US" dirty="0" smtClean="0"/>
              <a:t>conceptual </a:t>
            </a:r>
            <a:r>
              <a:rPr lang="en-US" dirty="0"/>
              <a:t>data modeling? </a:t>
            </a:r>
          </a:p>
          <a:p>
            <a:pPr marL="514350" indent="-514350">
              <a:buFont typeface="+mj-lt"/>
              <a:buAutoNum type="arabicPeriod"/>
            </a:pPr>
            <a:r>
              <a:rPr lang="en-US" dirty="0" smtClean="0"/>
              <a:t>What </a:t>
            </a:r>
            <a:r>
              <a:rPr lang="en-US" dirty="0"/>
              <a:t>are the linkages among DFDs, decision tables, and E-R diagrams? </a:t>
            </a:r>
            <a:endParaRPr lang="en-US" dirty="0" smtClean="0"/>
          </a:p>
          <a:p>
            <a:pPr marL="514350" indent="-514350">
              <a:buFont typeface="+mj-lt"/>
              <a:buAutoNum type="arabicPeriod"/>
            </a:pPr>
            <a:r>
              <a:rPr lang="en-US" dirty="0"/>
              <a:t>What is the role of an entity-relationship diagram in data modeling?</a:t>
            </a:r>
            <a:endParaRPr lang="en-US" dirty="0" smtClean="0"/>
          </a:p>
          <a:p>
            <a:pPr marL="514350" indent="-514350">
              <a:buFont typeface="+mj-lt"/>
              <a:buAutoNum type="arabicPeriod"/>
            </a:pPr>
            <a:r>
              <a:rPr lang="en-US" dirty="0" smtClean="0"/>
              <a:t>How </a:t>
            </a:r>
            <a:r>
              <a:rPr lang="en-US" dirty="0"/>
              <a:t>are relationships classified? Give an example of each</a:t>
            </a:r>
            <a:endParaRPr lang="en-US" dirty="0" smtClean="0"/>
          </a:p>
        </p:txBody>
      </p:sp>
      <p:sp>
        <p:nvSpPr>
          <p:cNvPr id="4" name="Date Placeholder 3"/>
          <p:cNvSpPr>
            <a:spLocks noGrp="1"/>
          </p:cNvSpPr>
          <p:nvPr>
            <p:ph type="dt" sz="half" idx="10"/>
          </p:nvPr>
        </p:nvSpPr>
        <p:spPr/>
        <p:txBody>
          <a:bodyPr/>
          <a:lstStyle/>
          <a:p>
            <a:fld id="{8FA8800D-0952-445B-A508-520D358989FC}" type="datetime1">
              <a:rPr lang="en-US" smtClean="0"/>
              <a:t>11/23/2024</a:t>
            </a:fld>
            <a:endParaRPr lang="en-US"/>
          </a:p>
        </p:txBody>
      </p:sp>
      <p:sp>
        <p:nvSpPr>
          <p:cNvPr id="5" name="Slide Number Placeholder 4"/>
          <p:cNvSpPr>
            <a:spLocks noGrp="1"/>
          </p:cNvSpPr>
          <p:nvPr>
            <p:ph type="sldNum" sz="quarter" idx="12"/>
          </p:nvPr>
        </p:nvSpPr>
        <p:spPr/>
        <p:txBody>
          <a:bodyPr/>
          <a:lstStyle/>
          <a:p>
            <a:fld id="{F5658257-1731-4DEB-B39C-42418A862058}" type="slidenum">
              <a:rPr lang="en-US" smtClean="0"/>
              <a:pPr/>
              <a:t>124</a:t>
            </a:fld>
            <a:endParaRPr lang="en-US"/>
          </a:p>
        </p:txBody>
      </p:sp>
    </p:spTree>
    <p:extLst>
      <p:ext uri="{BB962C8B-B14F-4D97-AF65-F5344CB8AC3E}">
        <p14:creationId xmlns:p14="http://schemas.microsoft.com/office/powerpoint/2010/main" val="127486367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5400" dirty="0" smtClean="0"/>
          </a:p>
          <a:p>
            <a:endParaRPr lang="en-US" sz="5400" dirty="0"/>
          </a:p>
          <a:p>
            <a:pPr marL="0" indent="0" algn="ctr">
              <a:buNone/>
            </a:pPr>
            <a:r>
              <a:rPr lang="en-US" sz="5400" dirty="0" smtClean="0"/>
              <a:t>End of chapter three</a:t>
            </a:r>
            <a:endParaRPr lang="en-US" sz="5400" dirty="0"/>
          </a:p>
        </p:txBody>
      </p:sp>
      <p:sp>
        <p:nvSpPr>
          <p:cNvPr id="4" name="Date Placeholder 3"/>
          <p:cNvSpPr>
            <a:spLocks noGrp="1"/>
          </p:cNvSpPr>
          <p:nvPr>
            <p:ph type="dt" sz="half" idx="10"/>
          </p:nvPr>
        </p:nvSpPr>
        <p:spPr/>
        <p:txBody>
          <a:bodyPr/>
          <a:lstStyle/>
          <a:p>
            <a:fld id="{8FA8800D-0952-445B-A508-520D358989FC}" type="datetime1">
              <a:rPr lang="en-US" smtClean="0"/>
              <a:t>11/23/2024</a:t>
            </a:fld>
            <a:endParaRPr lang="en-US"/>
          </a:p>
        </p:txBody>
      </p:sp>
      <p:sp>
        <p:nvSpPr>
          <p:cNvPr id="5" name="Slide Number Placeholder 4"/>
          <p:cNvSpPr>
            <a:spLocks noGrp="1"/>
          </p:cNvSpPr>
          <p:nvPr>
            <p:ph type="sldNum" sz="quarter" idx="12"/>
          </p:nvPr>
        </p:nvSpPr>
        <p:spPr/>
        <p:txBody>
          <a:bodyPr/>
          <a:lstStyle/>
          <a:p>
            <a:fld id="{F5658257-1731-4DEB-B39C-42418A862058}" type="slidenum">
              <a:rPr lang="en-US" smtClean="0"/>
              <a:pPr/>
              <a:t>125</a:t>
            </a:fld>
            <a:endParaRPr lang="en-US"/>
          </a:p>
        </p:txBody>
      </p:sp>
    </p:spTree>
    <p:extLst>
      <p:ext uri="{BB962C8B-B14F-4D97-AF65-F5344CB8AC3E}">
        <p14:creationId xmlns:p14="http://schemas.microsoft.com/office/powerpoint/2010/main" val="22421774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Q</a:t>
            </a:r>
            <a:r>
              <a:rPr lang="en-US" dirty="0" smtClean="0"/>
              <a:t>uestions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Open-ended </a:t>
            </a:r>
            <a:r>
              <a:rPr lang="en-US" b="1" dirty="0"/>
              <a:t>questions</a:t>
            </a:r>
            <a:r>
              <a:rPr lang="en-US" b="1" dirty="0" smtClean="0"/>
              <a:t>:</a:t>
            </a:r>
          </a:p>
          <a:p>
            <a:pPr lvl="1"/>
            <a:r>
              <a:rPr lang="en-US" dirty="0"/>
              <a:t>Encourage more elaborate, thoughtful responses.</a:t>
            </a:r>
          </a:p>
          <a:p>
            <a:pPr lvl="1"/>
            <a:r>
              <a:rPr lang="en-US" dirty="0"/>
              <a:t>Provide qualitative data that can reveal hidden problems, needs, or opportunities.</a:t>
            </a:r>
          </a:p>
          <a:p>
            <a:pPr lvl="1"/>
            <a:r>
              <a:rPr lang="en-US" dirty="0"/>
              <a:t>Useful for understanding user perspectives, experiences, and suggestions.</a:t>
            </a:r>
          </a:p>
          <a:p>
            <a:r>
              <a:rPr lang="en-US" b="1" dirty="0"/>
              <a:t>Examples </a:t>
            </a:r>
            <a:endParaRPr lang="en-US" b="1" dirty="0" smtClean="0"/>
          </a:p>
          <a:p>
            <a:pPr lvl="1"/>
            <a:r>
              <a:rPr lang="en-US" dirty="0" smtClean="0"/>
              <a:t>Can </a:t>
            </a:r>
            <a:r>
              <a:rPr lang="en-US" dirty="0"/>
              <a:t>you describe how the current system supports your day-to-day </a:t>
            </a:r>
            <a:r>
              <a:rPr lang="en-US" dirty="0" smtClean="0"/>
              <a:t>tasks? The integration of resource in the organizations?</a:t>
            </a:r>
            <a:endParaRPr lang="en-US" dirty="0"/>
          </a:p>
          <a:p>
            <a:pPr lvl="1"/>
            <a:r>
              <a:rPr lang="en-US" dirty="0"/>
              <a:t>What are the biggest challenges you face when using the system?</a:t>
            </a:r>
          </a:p>
          <a:p>
            <a:pPr lvl="1"/>
            <a:r>
              <a:rPr lang="en-US" dirty="0"/>
              <a:t>In your opinion, how can the system be improved to better meet your needs?</a:t>
            </a:r>
          </a:p>
          <a:p>
            <a:pPr lvl="1"/>
            <a:r>
              <a:rPr lang="en-US" dirty="0"/>
              <a:t>How does the system’s performance impact your productivity?</a:t>
            </a:r>
          </a:p>
          <a:p>
            <a:pPr lvl="1"/>
            <a:r>
              <a:rPr lang="en-US" dirty="0"/>
              <a:t>What features do you think are missing from the current system</a:t>
            </a:r>
            <a:r>
              <a:rPr lang="en-US" dirty="0" smtClean="0"/>
              <a:t>?</a:t>
            </a:r>
            <a:endParaRPr lang="en-US" dirty="0"/>
          </a:p>
        </p:txBody>
      </p:sp>
      <p:sp>
        <p:nvSpPr>
          <p:cNvPr id="4" name="Date Placeholder 3">
            <a:extLst>
              <a:ext uri="{FF2B5EF4-FFF2-40B4-BE49-F238E27FC236}">
                <a16:creationId xmlns:a16="http://schemas.microsoft.com/office/drawing/2014/main" id="{7166061F-9B6D-4368-B868-8243F3BA982C}"/>
              </a:ext>
            </a:extLst>
          </p:cNvPr>
          <p:cNvSpPr>
            <a:spLocks noGrp="1"/>
          </p:cNvSpPr>
          <p:nvPr>
            <p:ph type="dt" sz="half" idx="10"/>
          </p:nvPr>
        </p:nvSpPr>
        <p:spPr/>
        <p:txBody>
          <a:bodyPr/>
          <a:lstStyle/>
          <a:p>
            <a:fld id="{01C0FD60-470F-489D-AADA-04180143023D}" type="datetime1">
              <a:rPr lang="en-US" smtClean="0"/>
              <a:t>11/23/2024</a:t>
            </a:fld>
            <a:endParaRPr lang="en-US"/>
          </a:p>
        </p:txBody>
      </p:sp>
      <p:sp>
        <p:nvSpPr>
          <p:cNvPr id="5" name="Slide Number Placeholder 4">
            <a:extLst>
              <a:ext uri="{FF2B5EF4-FFF2-40B4-BE49-F238E27FC236}">
                <a16:creationId xmlns:a16="http://schemas.microsoft.com/office/drawing/2014/main" id="{04FF9E8C-4EF4-45C4-AB02-D7B348221AB1}"/>
              </a:ext>
            </a:extLst>
          </p:cNvPr>
          <p:cNvSpPr>
            <a:spLocks noGrp="1"/>
          </p:cNvSpPr>
          <p:nvPr>
            <p:ph type="sldNum" sz="quarter" idx="12"/>
          </p:nvPr>
        </p:nvSpPr>
        <p:spPr/>
        <p:txBody>
          <a:bodyPr/>
          <a:lstStyle/>
          <a:p>
            <a:fld id="{F5658257-1731-4DEB-B39C-42418A862058}" type="slidenum">
              <a:rPr lang="en-US" smtClean="0"/>
              <a:pPr/>
              <a:t>13</a:t>
            </a:fld>
            <a:endParaRPr lang="en-US"/>
          </a:p>
        </p:txBody>
      </p:sp>
    </p:spTree>
    <p:extLst>
      <p:ext uri="{BB962C8B-B14F-4D97-AF65-F5344CB8AC3E}">
        <p14:creationId xmlns:p14="http://schemas.microsoft.com/office/powerpoint/2010/main" val="1799165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Interview Q</a:t>
            </a:r>
            <a:r>
              <a:rPr lang="en-US" dirty="0" smtClean="0"/>
              <a:t>uestions</a:t>
            </a:r>
            <a:endParaRPr lang="en-US" dirty="0"/>
          </a:p>
        </p:txBody>
      </p:sp>
      <p:sp>
        <p:nvSpPr>
          <p:cNvPr id="3" name="Content Placeholder 2"/>
          <p:cNvSpPr>
            <a:spLocks noGrp="1"/>
          </p:cNvSpPr>
          <p:nvPr>
            <p:ph idx="1"/>
          </p:nvPr>
        </p:nvSpPr>
        <p:spPr>
          <a:xfrm>
            <a:off x="381000" y="1219201"/>
            <a:ext cx="8610600" cy="5137150"/>
          </a:xfrm>
        </p:spPr>
        <p:txBody>
          <a:bodyPr>
            <a:noAutofit/>
          </a:bodyPr>
          <a:lstStyle/>
          <a:p>
            <a:r>
              <a:rPr lang="en-US" sz="2000" b="1" dirty="0"/>
              <a:t>When to Use Open-Ended Questions:</a:t>
            </a:r>
            <a:endParaRPr lang="en-US" sz="2000" dirty="0"/>
          </a:p>
          <a:p>
            <a:pPr lvl="1"/>
            <a:r>
              <a:rPr lang="en-US" sz="1600" dirty="0"/>
              <a:t>When exploring user opinions, pain points, or potential improvements.</a:t>
            </a:r>
          </a:p>
          <a:p>
            <a:pPr lvl="1"/>
            <a:r>
              <a:rPr lang="en-US" sz="1600" dirty="0"/>
              <a:t>When looking to understand the broader context of how the system is used.</a:t>
            </a:r>
          </a:p>
          <a:p>
            <a:pPr lvl="1"/>
            <a:r>
              <a:rPr lang="en-US" sz="1600" dirty="0"/>
              <a:t>When trying to capture detailed user feedback or unexpected insights.</a:t>
            </a:r>
          </a:p>
          <a:p>
            <a:pPr lvl="1"/>
            <a:r>
              <a:rPr lang="en-US" sz="1600" dirty="0"/>
              <a:t>When seeking creative or innovative ideas for system enhancements.</a:t>
            </a:r>
          </a:p>
          <a:p>
            <a:r>
              <a:rPr lang="en-US" sz="2000" b="1" dirty="0" smtClean="0"/>
              <a:t>Benefits:</a:t>
            </a:r>
            <a:endParaRPr lang="en-US" sz="2000" dirty="0"/>
          </a:p>
          <a:p>
            <a:pPr lvl="1"/>
            <a:r>
              <a:rPr lang="en-US" sz="1600" dirty="0"/>
              <a:t>Provides rich, in-depth information and context.</a:t>
            </a:r>
          </a:p>
          <a:p>
            <a:pPr lvl="1"/>
            <a:r>
              <a:rPr lang="en-US" sz="1600" dirty="0"/>
              <a:t>Can reveal underlying issues that users might not mention if only asked close-ended questions.</a:t>
            </a:r>
          </a:p>
          <a:p>
            <a:pPr lvl="1"/>
            <a:r>
              <a:rPr lang="en-US" sz="1600" dirty="0"/>
              <a:t>Allows respondents to explain their thoughts and suggestions fully.</a:t>
            </a:r>
          </a:p>
          <a:p>
            <a:pPr lvl="1"/>
            <a:r>
              <a:rPr lang="en-US" sz="1600" dirty="0"/>
              <a:t>Can uncover new requirements or problems that were not initially considered.</a:t>
            </a:r>
          </a:p>
          <a:p>
            <a:r>
              <a:rPr lang="en-US" sz="2000" b="1" dirty="0" smtClean="0"/>
              <a:t>drawbacks:</a:t>
            </a:r>
            <a:endParaRPr lang="en-US" sz="2000" dirty="0"/>
          </a:p>
          <a:p>
            <a:pPr lvl="1"/>
            <a:r>
              <a:rPr lang="en-US" sz="1600" dirty="0"/>
              <a:t>Responses can be difficult and time-consuming to analyze, especially in large volumes.</a:t>
            </a:r>
          </a:p>
          <a:p>
            <a:pPr lvl="1"/>
            <a:r>
              <a:rPr lang="en-US" sz="1600" dirty="0"/>
              <a:t>May yield varying levels of detail depending on the respondent's willingness or ability to express their thoughts.</a:t>
            </a:r>
          </a:p>
          <a:p>
            <a:pPr lvl="1"/>
            <a:r>
              <a:rPr lang="en-US" sz="1600" dirty="0"/>
              <a:t>Requires more time during the interview process, which may limit the number of questions asked.</a:t>
            </a:r>
          </a:p>
        </p:txBody>
      </p:sp>
      <p:sp>
        <p:nvSpPr>
          <p:cNvPr id="4" name="Date Placeholder 3">
            <a:extLst>
              <a:ext uri="{FF2B5EF4-FFF2-40B4-BE49-F238E27FC236}">
                <a16:creationId xmlns:a16="http://schemas.microsoft.com/office/drawing/2014/main" id="{7166061F-9B6D-4368-B868-8243F3BA982C}"/>
              </a:ext>
            </a:extLst>
          </p:cNvPr>
          <p:cNvSpPr>
            <a:spLocks noGrp="1"/>
          </p:cNvSpPr>
          <p:nvPr>
            <p:ph type="dt" sz="half" idx="10"/>
          </p:nvPr>
        </p:nvSpPr>
        <p:spPr/>
        <p:txBody>
          <a:bodyPr/>
          <a:lstStyle/>
          <a:p>
            <a:fld id="{01C0FD60-470F-489D-AADA-04180143023D}" type="datetime1">
              <a:rPr lang="en-US" smtClean="0"/>
              <a:t>11/23/2024</a:t>
            </a:fld>
            <a:endParaRPr lang="en-US"/>
          </a:p>
        </p:txBody>
      </p:sp>
      <p:sp>
        <p:nvSpPr>
          <p:cNvPr id="5" name="Slide Number Placeholder 4">
            <a:extLst>
              <a:ext uri="{FF2B5EF4-FFF2-40B4-BE49-F238E27FC236}">
                <a16:creationId xmlns:a16="http://schemas.microsoft.com/office/drawing/2014/main" id="{04FF9E8C-4EF4-45C4-AB02-D7B348221AB1}"/>
              </a:ext>
            </a:extLst>
          </p:cNvPr>
          <p:cNvSpPr>
            <a:spLocks noGrp="1"/>
          </p:cNvSpPr>
          <p:nvPr>
            <p:ph type="sldNum" sz="quarter" idx="12"/>
          </p:nvPr>
        </p:nvSpPr>
        <p:spPr/>
        <p:txBody>
          <a:bodyPr/>
          <a:lstStyle/>
          <a:p>
            <a:fld id="{F5658257-1731-4DEB-B39C-42418A862058}" type="slidenum">
              <a:rPr lang="en-US" smtClean="0"/>
              <a:pPr/>
              <a:t>14</a:t>
            </a:fld>
            <a:endParaRPr lang="en-US"/>
          </a:p>
        </p:txBody>
      </p:sp>
    </p:spTree>
    <p:extLst>
      <p:ext uri="{BB962C8B-B14F-4D97-AF65-F5344CB8AC3E}">
        <p14:creationId xmlns:p14="http://schemas.microsoft.com/office/powerpoint/2010/main" val="39052158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Administering </a:t>
            </a:r>
            <a:r>
              <a:rPr lang="en-US" dirty="0" smtClean="0"/>
              <a:t>Questionnaires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More cost-effective than interviews</a:t>
            </a:r>
          </a:p>
          <a:p>
            <a:r>
              <a:rPr lang="en-US" dirty="0"/>
              <a:t>Choosing respondents</a:t>
            </a:r>
          </a:p>
          <a:p>
            <a:pPr lvl="1"/>
            <a:r>
              <a:rPr lang="en-US" dirty="0"/>
              <a:t>Should be representative of all </a:t>
            </a:r>
            <a:r>
              <a:rPr lang="en-US" dirty="0" smtClean="0"/>
              <a:t>users; </a:t>
            </a:r>
            <a:r>
              <a:rPr lang="en-US" dirty="0"/>
              <a:t>Sampling is a critical step in </a:t>
            </a:r>
            <a:r>
              <a:rPr lang="en-US" dirty="0" smtClean="0"/>
              <a:t>data </a:t>
            </a:r>
            <a:r>
              <a:rPr lang="en-US" dirty="0"/>
              <a:t>collection </a:t>
            </a:r>
            <a:r>
              <a:rPr lang="en-US" dirty="0" smtClean="0"/>
              <a:t>and </a:t>
            </a:r>
            <a:r>
              <a:rPr lang="en-US" dirty="0"/>
              <a:t>research </a:t>
            </a:r>
            <a:r>
              <a:rPr lang="en-US" dirty="0" smtClean="0"/>
              <a:t>because </a:t>
            </a:r>
            <a:r>
              <a:rPr lang="en-US" dirty="0"/>
              <a:t>it determines how well the sample represents the </a:t>
            </a:r>
            <a:r>
              <a:rPr lang="en-US" dirty="0" smtClean="0"/>
              <a:t>population/users</a:t>
            </a:r>
            <a:endParaRPr lang="en-US" dirty="0"/>
          </a:p>
          <a:p>
            <a:pPr lvl="1"/>
            <a:r>
              <a:rPr lang="en-US" dirty="0"/>
              <a:t>Types of samples</a:t>
            </a:r>
          </a:p>
          <a:p>
            <a:pPr lvl="2"/>
            <a:r>
              <a:rPr lang="en-US" dirty="0"/>
              <a:t>Convenient</a:t>
            </a:r>
          </a:p>
          <a:p>
            <a:pPr lvl="2"/>
            <a:r>
              <a:rPr lang="en-US" dirty="0"/>
              <a:t>Random sample</a:t>
            </a:r>
          </a:p>
          <a:p>
            <a:pPr lvl="2"/>
            <a:r>
              <a:rPr lang="en-US" dirty="0"/>
              <a:t>Purposeful sample</a:t>
            </a:r>
          </a:p>
          <a:p>
            <a:pPr lvl="2"/>
            <a:r>
              <a:rPr lang="en-US" dirty="0"/>
              <a:t>Stratified sample</a:t>
            </a:r>
          </a:p>
          <a:p>
            <a:endParaRPr lang="en-US" dirty="0"/>
          </a:p>
        </p:txBody>
      </p:sp>
      <p:sp>
        <p:nvSpPr>
          <p:cNvPr id="4" name="Date Placeholder 3">
            <a:extLst>
              <a:ext uri="{FF2B5EF4-FFF2-40B4-BE49-F238E27FC236}">
                <a16:creationId xmlns:a16="http://schemas.microsoft.com/office/drawing/2014/main" id="{2B780E60-F7F4-4281-86B7-AA5B7A065E53}"/>
              </a:ext>
            </a:extLst>
          </p:cNvPr>
          <p:cNvSpPr>
            <a:spLocks noGrp="1"/>
          </p:cNvSpPr>
          <p:nvPr>
            <p:ph type="dt" sz="half" idx="10"/>
          </p:nvPr>
        </p:nvSpPr>
        <p:spPr/>
        <p:txBody>
          <a:bodyPr/>
          <a:lstStyle/>
          <a:p>
            <a:fld id="{CA9C6BB3-AB9B-45C5-B561-DE1EF2E01387}" type="datetime1">
              <a:rPr lang="en-US" smtClean="0"/>
              <a:t>11/23/2024</a:t>
            </a:fld>
            <a:endParaRPr lang="en-US"/>
          </a:p>
        </p:txBody>
      </p:sp>
      <p:sp>
        <p:nvSpPr>
          <p:cNvPr id="5" name="Slide Number Placeholder 4">
            <a:extLst>
              <a:ext uri="{FF2B5EF4-FFF2-40B4-BE49-F238E27FC236}">
                <a16:creationId xmlns:a16="http://schemas.microsoft.com/office/drawing/2014/main" id="{E8F1A772-0A2E-45C9-B770-2AF30C316AAA}"/>
              </a:ext>
            </a:extLst>
          </p:cNvPr>
          <p:cNvSpPr>
            <a:spLocks noGrp="1"/>
          </p:cNvSpPr>
          <p:nvPr>
            <p:ph type="sldNum" sz="quarter" idx="12"/>
          </p:nvPr>
        </p:nvSpPr>
        <p:spPr/>
        <p:txBody>
          <a:bodyPr/>
          <a:lstStyle/>
          <a:p>
            <a:fld id="{F5658257-1731-4DEB-B39C-42418A86205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samples</a:t>
            </a:r>
            <a:endParaRPr lang="en-US" dirty="0"/>
          </a:p>
        </p:txBody>
      </p:sp>
      <p:sp>
        <p:nvSpPr>
          <p:cNvPr id="3" name="Content Placeholder 2"/>
          <p:cNvSpPr>
            <a:spLocks noGrp="1"/>
          </p:cNvSpPr>
          <p:nvPr>
            <p:ph idx="1"/>
          </p:nvPr>
        </p:nvSpPr>
        <p:spPr>
          <a:xfrm>
            <a:off x="457200" y="1219200"/>
            <a:ext cx="8229600" cy="5137150"/>
          </a:xfrm>
        </p:spPr>
        <p:txBody>
          <a:bodyPr>
            <a:normAutofit fontScale="62500" lnSpcReduction="20000"/>
          </a:bodyPr>
          <a:lstStyle/>
          <a:p>
            <a:r>
              <a:rPr lang="en-US" b="1" dirty="0" smtClean="0"/>
              <a:t>Convenient</a:t>
            </a:r>
          </a:p>
          <a:p>
            <a:pPr lvl="1"/>
            <a:r>
              <a:rPr lang="en-US" dirty="0"/>
              <a:t>haphazard </a:t>
            </a:r>
            <a:r>
              <a:rPr lang="en-US" dirty="0" smtClean="0"/>
              <a:t>sampling, is </a:t>
            </a:r>
            <a:r>
              <a:rPr lang="en-US" dirty="0"/>
              <a:t>a non-probability sampling technique where the sample is taken from a group of people that are easy to reach or readily available</a:t>
            </a:r>
            <a:r>
              <a:rPr lang="en-US" dirty="0" smtClean="0"/>
              <a:t>.</a:t>
            </a:r>
          </a:p>
          <a:p>
            <a:pPr lvl="1"/>
            <a:r>
              <a:rPr lang="en-US" dirty="0"/>
              <a:t>Often used in exploratory research, pilot studies, or when time and resources are limited.</a:t>
            </a:r>
          </a:p>
          <a:p>
            <a:pPr lvl="1"/>
            <a:r>
              <a:rPr lang="en-US" dirty="0"/>
              <a:t>The sample is not necessarily representative of the broader population.</a:t>
            </a:r>
          </a:p>
          <a:p>
            <a:pPr lvl="1"/>
            <a:r>
              <a:rPr lang="en-US" dirty="0"/>
              <a:t>Cost-effective and time-efficient, especially in preliminary </a:t>
            </a:r>
            <a:r>
              <a:rPr lang="en-US" dirty="0" smtClean="0"/>
              <a:t>investigation.</a:t>
            </a:r>
            <a:endParaRPr lang="en-US" dirty="0"/>
          </a:p>
          <a:p>
            <a:pPr lvl="1"/>
            <a:r>
              <a:rPr lang="en-US" dirty="0" smtClean="0"/>
              <a:t>Results </a:t>
            </a:r>
            <a:r>
              <a:rPr lang="en-US" dirty="0"/>
              <a:t>may not be generalizable due to selection bias, as the sample is not randomly selected.</a:t>
            </a:r>
          </a:p>
          <a:p>
            <a:pPr lvl="1"/>
            <a:r>
              <a:rPr lang="en-US" dirty="0"/>
              <a:t>Prone to sampling bias, as the participants may share common characteristics that do not reflect the overall population.</a:t>
            </a:r>
          </a:p>
          <a:p>
            <a:r>
              <a:rPr lang="en-US" b="1" dirty="0" smtClean="0"/>
              <a:t>When to use? </a:t>
            </a:r>
          </a:p>
          <a:p>
            <a:pPr lvl="1"/>
            <a:r>
              <a:rPr lang="en-US" dirty="0" smtClean="0"/>
              <a:t>Convenience </a:t>
            </a:r>
            <a:r>
              <a:rPr lang="en-US" dirty="0"/>
              <a:t>sampling is often used in marketing studies, pilot studies, and preliminary research where representativeness is not </a:t>
            </a:r>
            <a:r>
              <a:rPr lang="en-US" dirty="0" smtClean="0"/>
              <a:t>critical/ when </a:t>
            </a:r>
            <a:r>
              <a:rPr lang="en-US" dirty="0"/>
              <a:t>generalization to the larger population is not the goal.</a:t>
            </a:r>
          </a:p>
          <a:p>
            <a:pPr lvl="1"/>
            <a:r>
              <a:rPr lang="en-US" dirty="0" smtClean="0"/>
              <a:t>For example. a </a:t>
            </a:r>
            <a:r>
              <a:rPr lang="en-US" dirty="0"/>
              <a:t>researcher conducting a study on mobile app usage might use students in a nearby university as participants because they are easily accessible</a:t>
            </a:r>
            <a:r>
              <a:rPr lang="en-US" dirty="0" smtClean="0"/>
              <a:t>.</a:t>
            </a:r>
            <a:endParaRPr lang="en-US" dirty="0"/>
          </a:p>
        </p:txBody>
      </p:sp>
      <p:sp>
        <p:nvSpPr>
          <p:cNvPr id="4" name="Date Placeholder 3">
            <a:extLst>
              <a:ext uri="{FF2B5EF4-FFF2-40B4-BE49-F238E27FC236}">
                <a16:creationId xmlns:a16="http://schemas.microsoft.com/office/drawing/2014/main" id="{2B780E60-F7F4-4281-86B7-AA5B7A065E53}"/>
              </a:ext>
            </a:extLst>
          </p:cNvPr>
          <p:cNvSpPr>
            <a:spLocks noGrp="1"/>
          </p:cNvSpPr>
          <p:nvPr>
            <p:ph type="dt" sz="half" idx="10"/>
          </p:nvPr>
        </p:nvSpPr>
        <p:spPr/>
        <p:txBody>
          <a:bodyPr/>
          <a:lstStyle/>
          <a:p>
            <a:fld id="{CA9C6BB3-AB9B-45C5-B561-DE1EF2E01387}" type="datetime1">
              <a:rPr lang="en-US" smtClean="0"/>
              <a:t>11/23/2024</a:t>
            </a:fld>
            <a:endParaRPr lang="en-US"/>
          </a:p>
        </p:txBody>
      </p:sp>
      <p:sp>
        <p:nvSpPr>
          <p:cNvPr id="5" name="Slide Number Placeholder 4">
            <a:extLst>
              <a:ext uri="{FF2B5EF4-FFF2-40B4-BE49-F238E27FC236}">
                <a16:creationId xmlns:a16="http://schemas.microsoft.com/office/drawing/2014/main" id="{E8F1A772-0A2E-45C9-B770-2AF30C316AAA}"/>
              </a:ext>
            </a:extLst>
          </p:cNvPr>
          <p:cNvSpPr>
            <a:spLocks noGrp="1"/>
          </p:cNvSpPr>
          <p:nvPr>
            <p:ph type="sldNum" sz="quarter" idx="12"/>
          </p:nvPr>
        </p:nvSpPr>
        <p:spPr/>
        <p:txBody>
          <a:bodyPr/>
          <a:lstStyle/>
          <a:p>
            <a:fld id="{F5658257-1731-4DEB-B39C-42418A862058}" type="slidenum">
              <a:rPr lang="en-US" smtClean="0"/>
              <a:pPr/>
              <a:t>16</a:t>
            </a:fld>
            <a:endParaRPr lang="en-US"/>
          </a:p>
        </p:txBody>
      </p:sp>
    </p:spTree>
    <p:extLst>
      <p:ext uri="{BB962C8B-B14F-4D97-AF65-F5344CB8AC3E}">
        <p14:creationId xmlns:p14="http://schemas.microsoft.com/office/powerpoint/2010/main" val="42038443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samples</a:t>
            </a:r>
            <a:endParaRPr lang="en-US" dirty="0"/>
          </a:p>
        </p:txBody>
      </p:sp>
      <p:sp>
        <p:nvSpPr>
          <p:cNvPr id="3" name="Content Placeholder 2"/>
          <p:cNvSpPr>
            <a:spLocks noGrp="1"/>
          </p:cNvSpPr>
          <p:nvPr>
            <p:ph idx="1"/>
          </p:nvPr>
        </p:nvSpPr>
        <p:spPr>
          <a:xfrm>
            <a:off x="457200" y="1295400"/>
            <a:ext cx="8458200" cy="4830763"/>
          </a:xfrm>
        </p:spPr>
        <p:txBody>
          <a:bodyPr>
            <a:normAutofit fontScale="92500" lnSpcReduction="10000"/>
          </a:bodyPr>
          <a:lstStyle/>
          <a:p>
            <a:r>
              <a:rPr lang="en-US" b="1" dirty="0" smtClean="0"/>
              <a:t>Random sample</a:t>
            </a:r>
          </a:p>
          <a:p>
            <a:pPr lvl="1"/>
            <a:r>
              <a:rPr lang="en-US" dirty="0"/>
              <a:t>is a probability sampling technique in which every individual in the population has an equal chance of being selected for the sample.</a:t>
            </a:r>
          </a:p>
          <a:p>
            <a:pPr lvl="1"/>
            <a:r>
              <a:rPr lang="en-US" dirty="0" smtClean="0"/>
              <a:t>Increases </a:t>
            </a:r>
            <a:r>
              <a:rPr lang="en-US" dirty="0"/>
              <a:t>the likelihood that the sample will be representative of the entire population, reducing bias.</a:t>
            </a:r>
          </a:p>
          <a:p>
            <a:pPr lvl="1"/>
            <a:r>
              <a:rPr lang="en-US" dirty="0"/>
              <a:t>Requires a complete list of the population to be </a:t>
            </a:r>
            <a:r>
              <a:rPr lang="en-US" dirty="0" smtClean="0"/>
              <a:t>effective, and can be time consuming</a:t>
            </a:r>
          </a:p>
          <a:p>
            <a:pPr lvl="1"/>
            <a:r>
              <a:rPr lang="en-US" dirty="0" smtClean="0"/>
              <a:t>Random </a:t>
            </a:r>
            <a:r>
              <a:rPr lang="en-US" dirty="0"/>
              <a:t>sampling is ideal for large-scale studies in fields like social sciences, market research, and medical research when you need a sample that mirrors the entire population</a:t>
            </a:r>
          </a:p>
          <a:p>
            <a:endParaRPr lang="en-US" dirty="0"/>
          </a:p>
        </p:txBody>
      </p:sp>
      <p:sp>
        <p:nvSpPr>
          <p:cNvPr id="4" name="Date Placeholder 3">
            <a:extLst>
              <a:ext uri="{FF2B5EF4-FFF2-40B4-BE49-F238E27FC236}">
                <a16:creationId xmlns:a16="http://schemas.microsoft.com/office/drawing/2014/main" id="{2B780E60-F7F4-4281-86B7-AA5B7A065E53}"/>
              </a:ext>
            </a:extLst>
          </p:cNvPr>
          <p:cNvSpPr>
            <a:spLocks noGrp="1"/>
          </p:cNvSpPr>
          <p:nvPr>
            <p:ph type="dt" sz="half" idx="10"/>
          </p:nvPr>
        </p:nvSpPr>
        <p:spPr/>
        <p:txBody>
          <a:bodyPr/>
          <a:lstStyle/>
          <a:p>
            <a:fld id="{CA9C6BB3-AB9B-45C5-B561-DE1EF2E01387}" type="datetime1">
              <a:rPr lang="en-US" smtClean="0"/>
              <a:t>11/23/2024</a:t>
            </a:fld>
            <a:endParaRPr lang="en-US"/>
          </a:p>
        </p:txBody>
      </p:sp>
      <p:sp>
        <p:nvSpPr>
          <p:cNvPr id="5" name="Slide Number Placeholder 4">
            <a:extLst>
              <a:ext uri="{FF2B5EF4-FFF2-40B4-BE49-F238E27FC236}">
                <a16:creationId xmlns:a16="http://schemas.microsoft.com/office/drawing/2014/main" id="{E8F1A772-0A2E-45C9-B770-2AF30C316AAA}"/>
              </a:ext>
            </a:extLst>
          </p:cNvPr>
          <p:cNvSpPr>
            <a:spLocks noGrp="1"/>
          </p:cNvSpPr>
          <p:nvPr>
            <p:ph type="sldNum" sz="quarter" idx="12"/>
          </p:nvPr>
        </p:nvSpPr>
        <p:spPr/>
        <p:txBody>
          <a:bodyPr/>
          <a:lstStyle/>
          <a:p>
            <a:fld id="{F5658257-1731-4DEB-B39C-42418A862058}" type="slidenum">
              <a:rPr lang="en-US" smtClean="0"/>
              <a:pPr/>
              <a:t>17</a:t>
            </a:fld>
            <a:endParaRPr lang="en-US"/>
          </a:p>
        </p:txBody>
      </p:sp>
    </p:spTree>
    <p:extLst>
      <p:ext uri="{BB962C8B-B14F-4D97-AF65-F5344CB8AC3E}">
        <p14:creationId xmlns:p14="http://schemas.microsoft.com/office/powerpoint/2010/main" val="9672673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samples</a:t>
            </a:r>
            <a:endParaRPr lang="en-US" dirty="0"/>
          </a:p>
        </p:txBody>
      </p:sp>
      <p:sp>
        <p:nvSpPr>
          <p:cNvPr id="3" name="Content Placeholder 2"/>
          <p:cNvSpPr>
            <a:spLocks noGrp="1"/>
          </p:cNvSpPr>
          <p:nvPr>
            <p:ph idx="1"/>
          </p:nvPr>
        </p:nvSpPr>
        <p:spPr>
          <a:xfrm>
            <a:off x="228600" y="1295400"/>
            <a:ext cx="8686800" cy="5029200"/>
          </a:xfrm>
        </p:spPr>
        <p:txBody>
          <a:bodyPr>
            <a:normAutofit fontScale="85000" lnSpcReduction="20000"/>
          </a:bodyPr>
          <a:lstStyle/>
          <a:p>
            <a:r>
              <a:rPr lang="en-US" b="1" dirty="0"/>
              <a:t>Purposeful </a:t>
            </a:r>
            <a:r>
              <a:rPr lang="en-US" b="1" dirty="0" smtClean="0"/>
              <a:t>sample</a:t>
            </a:r>
          </a:p>
          <a:p>
            <a:pPr lvl="1"/>
            <a:r>
              <a:rPr lang="en-US" dirty="0"/>
              <a:t>is a non-probability sampling technique where participants are selected based on specific characteristics or criteria that are relevant to the </a:t>
            </a:r>
            <a:r>
              <a:rPr lang="en-US" dirty="0" smtClean="0"/>
              <a:t>investigation.</a:t>
            </a:r>
            <a:endParaRPr lang="en-US" dirty="0"/>
          </a:p>
          <a:p>
            <a:pPr lvl="1"/>
            <a:r>
              <a:rPr lang="en-US" dirty="0" smtClean="0"/>
              <a:t>The investigator </a:t>
            </a:r>
            <a:r>
              <a:rPr lang="en-US" dirty="0"/>
              <a:t>deliberately selects individuals who have the knowledge, experience, or characteristics required for the study.</a:t>
            </a:r>
          </a:p>
          <a:p>
            <a:pPr lvl="1"/>
            <a:r>
              <a:rPr lang="en-US" dirty="0"/>
              <a:t>Often used in qualitative research, case studies, and studies that focus on </a:t>
            </a:r>
            <a:r>
              <a:rPr lang="en-US" b="1" dirty="0"/>
              <a:t>in-depth exploration rather than generalization</a:t>
            </a:r>
            <a:r>
              <a:rPr lang="en-US" dirty="0"/>
              <a:t>.</a:t>
            </a:r>
          </a:p>
          <a:p>
            <a:pPr lvl="1"/>
            <a:r>
              <a:rPr lang="en-US" dirty="0"/>
              <a:t>Not meant to produce a sample that is representative of the entire population, but rather to select key informants or cases</a:t>
            </a:r>
            <a:r>
              <a:rPr lang="en-US" dirty="0" smtClean="0"/>
              <a:t>.</a:t>
            </a:r>
          </a:p>
          <a:p>
            <a:pPr lvl="1"/>
            <a:r>
              <a:rPr lang="en-US" dirty="0"/>
              <a:t>Purposeful sampling is commonly used in qualitative research, such </a:t>
            </a:r>
            <a:r>
              <a:rPr lang="en-US" dirty="0" smtClean="0"/>
              <a:t>as, </a:t>
            </a:r>
            <a:r>
              <a:rPr lang="en-US" dirty="0"/>
              <a:t>case studies, or interviews with key informants, where the goal is to gather deep insights from a specific group.</a:t>
            </a:r>
          </a:p>
          <a:p>
            <a:endParaRPr lang="en-US" dirty="0"/>
          </a:p>
          <a:p>
            <a:pPr marL="914400" lvl="2" indent="0">
              <a:buNone/>
            </a:pPr>
            <a:endParaRPr lang="en-US" dirty="0"/>
          </a:p>
        </p:txBody>
      </p:sp>
      <p:sp>
        <p:nvSpPr>
          <p:cNvPr id="4" name="Date Placeholder 3">
            <a:extLst>
              <a:ext uri="{FF2B5EF4-FFF2-40B4-BE49-F238E27FC236}">
                <a16:creationId xmlns:a16="http://schemas.microsoft.com/office/drawing/2014/main" id="{2B780E60-F7F4-4281-86B7-AA5B7A065E53}"/>
              </a:ext>
            </a:extLst>
          </p:cNvPr>
          <p:cNvSpPr>
            <a:spLocks noGrp="1"/>
          </p:cNvSpPr>
          <p:nvPr>
            <p:ph type="dt" sz="half" idx="10"/>
          </p:nvPr>
        </p:nvSpPr>
        <p:spPr/>
        <p:txBody>
          <a:bodyPr/>
          <a:lstStyle/>
          <a:p>
            <a:fld id="{CA9C6BB3-AB9B-45C5-B561-DE1EF2E01387}" type="datetime1">
              <a:rPr lang="en-US" smtClean="0"/>
              <a:t>11/23/2024</a:t>
            </a:fld>
            <a:endParaRPr lang="en-US"/>
          </a:p>
        </p:txBody>
      </p:sp>
      <p:sp>
        <p:nvSpPr>
          <p:cNvPr id="5" name="Slide Number Placeholder 4">
            <a:extLst>
              <a:ext uri="{FF2B5EF4-FFF2-40B4-BE49-F238E27FC236}">
                <a16:creationId xmlns:a16="http://schemas.microsoft.com/office/drawing/2014/main" id="{E8F1A772-0A2E-45C9-B770-2AF30C316AAA}"/>
              </a:ext>
            </a:extLst>
          </p:cNvPr>
          <p:cNvSpPr>
            <a:spLocks noGrp="1"/>
          </p:cNvSpPr>
          <p:nvPr>
            <p:ph type="sldNum" sz="quarter" idx="12"/>
          </p:nvPr>
        </p:nvSpPr>
        <p:spPr/>
        <p:txBody>
          <a:bodyPr/>
          <a:lstStyle/>
          <a:p>
            <a:fld id="{F5658257-1731-4DEB-B39C-42418A862058}" type="slidenum">
              <a:rPr lang="en-US" smtClean="0"/>
              <a:pPr/>
              <a:t>18</a:t>
            </a:fld>
            <a:endParaRPr lang="en-US"/>
          </a:p>
        </p:txBody>
      </p:sp>
    </p:spTree>
    <p:extLst>
      <p:ext uri="{BB962C8B-B14F-4D97-AF65-F5344CB8AC3E}">
        <p14:creationId xmlns:p14="http://schemas.microsoft.com/office/powerpoint/2010/main" val="4251482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samples</a:t>
            </a:r>
            <a:endParaRPr lang="en-US" dirty="0"/>
          </a:p>
        </p:txBody>
      </p:sp>
      <p:sp>
        <p:nvSpPr>
          <p:cNvPr id="3" name="Content Placeholder 2"/>
          <p:cNvSpPr>
            <a:spLocks noGrp="1"/>
          </p:cNvSpPr>
          <p:nvPr>
            <p:ph idx="1"/>
          </p:nvPr>
        </p:nvSpPr>
        <p:spPr>
          <a:xfrm>
            <a:off x="457200" y="1295400"/>
            <a:ext cx="8458200" cy="4830763"/>
          </a:xfrm>
        </p:spPr>
        <p:txBody>
          <a:bodyPr>
            <a:normAutofit fontScale="85000" lnSpcReduction="20000"/>
          </a:bodyPr>
          <a:lstStyle/>
          <a:p>
            <a:r>
              <a:rPr lang="en-US" b="1" dirty="0" smtClean="0"/>
              <a:t>Stratified sample</a:t>
            </a:r>
          </a:p>
          <a:p>
            <a:pPr lvl="1"/>
            <a:r>
              <a:rPr lang="en-US" dirty="0"/>
              <a:t>is a probability sampling technique where the population is divided into distinct subgroups (or strata) that share common characteristics, and then random samples are taken from each stratum.</a:t>
            </a:r>
          </a:p>
          <a:p>
            <a:pPr lvl="1"/>
            <a:r>
              <a:rPr lang="en-US" dirty="0" smtClean="0"/>
              <a:t>Ensures </a:t>
            </a:r>
            <a:r>
              <a:rPr lang="en-US" dirty="0"/>
              <a:t>representation from key subgroups within the population.</a:t>
            </a:r>
          </a:p>
          <a:p>
            <a:pPr lvl="1"/>
            <a:r>
              <a:rPr lang="en-US" dirty="0"/>
              <a:t>Can be </a:t>
            </a:r>
            <a:r>
              <a:rPr lang="en-US" b="1" dirty="0"/>
              <a:t>proportional</a:t>
            </a:r>
            <a:r>
              <a:rPr lang="en-US" dirty="0"/>
              <a:t> (where the sample size from each stratum reflects the proportion of the population in that stratum) or </a:t>
            </a:r>
            <a:r>
              <a:rPr lang="en-US" b="1" dirty="0"/>
              <a:t>disproportional</a:t>
            </a:r>
            <a:r>
              <a:rPr lang="en-US" dirty="0"/>
              <a:t> (where equal-sized samples are drawn from each stratum regardless of their population size).</a:t>
            </a:r>
          </a:p>
          <a:p>
            <a:pPr lvl="1"/>
            <a:r>
              <a:rPr lang="en-US" dirty="0" smtClean="0"/>
              <a:t>Increases </a:t>
            </a:r>
            <a:r>
              <a:rPr lang="en-US" dirty="0"/>
              <a:t>the precision of estimates by ensuring that all significant subgroups are represented in the sample.</a:t>
            </a:r>
          </a:p>
          <a:p>
            <a:pPr lvl="1"/>
            <a:endParaRPr lang="en-US" b="1" dirty="0" smtClean="0"/>
          </a:p>
          <a:p>
            <a:endParaRPr lang="en-US" dirty="0"/>
          </a:p>
        </p:txBody>
      </p:sp>
      <p:sp>
        <p:nvSpPr>
          <p:cNvPr id="4" name="Date Placeholder 3">
            <a:extLst>
              <a:ext uri="{FF2B5EF4-FFF2-40B4-BE49-F238E27FC236}">
                <a16:creationId xmlns:a16="http://schemas.microsoft.com/office/drawing/2014/main" id="{2B780E60-F7F4-4281-86B7-AA5B7A065E53}"/>
              </a:ext>
            </a:extLst>
          </p:cNvPr>
          <p:cNvSpPr>
            <a:spLocks noGrp="1"/>
          </p:cNvSpPr>
          <p:nvPr>
            <p:ph type="dt" sz="half" idx="10"/>
          </p:nvPr>
        </p:nvSpPr>
        <p:spPr/>
        <p:txBody>
          <a:bodyPr/>
          <a:lstStyle/>
          <a:p>
            <a:fld id="{CA9C6BB3-AB9B-45C5-B561-DE1EF2E01387}" type="datetime1">
              <a:rPr lang="en-US" smtClean="0"/>
              <a:t>11/23/2024</a:t>
            </a:fld>
            <a:endParaRPr lang="en-US"/>
          </a:p>
        </p:txBody>
      </p:sp>
      <p:sp>
        <p:nvSpPr>
          <p:cNvPr id="5" name="Slide Number Placeholder 4">
            <a:extLst>
              <a:ext uri="{FF2B5EF4-FFF2-40B4-BE49-F238E27FC236}">
                <a16:creationId xmlns:a16="http://schemas.microsoft.com/office/drawing/2014/main" id="{E8F1A772-0A2E-45C9-B770-2AF30C316AAA}"/>
              </a:ext>
            </a:extLst>
          </p:cNvPr>
          <p:cNvSpPr>
            <a:spLocks noGrp="1"/>
          </p:cNvSpPr>
          <p:nvPr>
            <p:ph type="sldNum" sz="quarter" idx="12"/>
          </p:nvPr>
        </p:nvSpPr>
        <p:spPr/>
        <p:txBody>
          <a:bodyPr/>
          <a:lstStyle/>
          <a:p>
            <a:fld id="{F5658257-1731-4DEB-B39C-42418A862058}" type="slidenum">
              <a:rPr lang="en-US" smtClean="0"/>
              <a:pPr/>
              <a:t>19</a:t>
            </a:fld>
            <a:endParaRPr lang="en-US"/>
          </a:p>
        </p:txBody>
      </p:sp>
    </p:spTree>
    <p:extLst>
      <p:ext uri="{BB962C8B-B14F-4D97-AF65-F5344CB8AC3E}">
        <p14:creationId xmlns:p14="http://schemas.microsoft.com/office/powerpoint/2010/main" val="749201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ystems analysis.png"/>
          <p:cNvPicPr>
            <a:picLocks noGrp="1" noChangeAspect="1"/>
          </p:cNvPicPr>
          <p:nvPr>
            <p:ph idx="1"/>
          </p:nvPr>
        </p:nvPicPr>
        <p:blipFill>
          <a:blip r:embed="rId2"/>
          <a:stretch>
            <a:fillRect/>
          </a:stretch>
        </p:blipFill>
        <p:spPr>
          <a:xfrm>
            <a:off x="971164" y="636925"/>
            <a:ext cx="7182236" cy="5535275"/>
          </a:xfrm>
        </p:spPr>
      </p:pic>
      <p:sp>
        <p:nvSpPr>
          <p:cNvPr id="3" name="Date Placeholder 2">
            <a:extLst>
              <a:ext uri="{FF2B5EF4-FFF2-40B4-BE49-F238E27FC236}">
                <a16:creationId xmlns:a16="http://schemas.microsoft.com/office/drawing/2014/main" id="{E02B12BE-E6E0-4D00-9DE6-E83B6792B146}"/>
              </a:ext>
            </a:extLst>
          </p:cNvPr>
          <p:cNvSpPr>
            <a:spLocks noGrp="1"/>
          </p:cNvSpPr>
          <p:nvPr>
            <p:ph type="dt" sz="half" idx="10"/>
          </p:nvPr>
        </p:nvSpPr>
        <p:spPr/>
        <p:txBody>
          <a:bodyPr/>
          <a:lstStyle/>
          <a:p>
            <a:fld id="{6ADD8B09-2B98-4460-B3FC-9C6C2672E9B0}" type="datetime1">
              <a:rPr lang="en-US" smtClean="0"/>
              <a:t>11/23/2024</a:t>
            </a:fld>
            <a:endParaRPr lang="en-US"/>
          </a:p>
        </p:txBody>
      </p:sp>
      <p:sp>
        <p:nvSpPr>
          <p:cNvPr id="5" name="Slide Number Placeholder 4">
            <a:extLst>
              <a:ext uri="{FF2B5EF4-FFF2-40B4-BE49-F238E27FC236}">
                <a16:creationId xmlns:a16="http://schemas.microsoft.com/office/drawing/2014/main" id="{C8EECB4B-05EC-4D9D-AD39-093B4726E62C}"/>
              </a:ext>
            </a:extLst>
          </p:cNvPr>
          <p:cNvSpPr>
            <a:spLocks noGrp="1"/>
          </p:cNvSpPr>
          <p:nvPr>
            <p:ph type="sldNum" sz="quarter" idx="12"/>
          </p:nvPr>
        </p:nvSpPr>
        <p:spPr/>
        <p:txBody>
          <a:bodyPr/>
          <a:lstStyle/>
          <a:p>
            <a:fld id="{F5658257-1731-4DEB-B39C-42418A86205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951966374"/>
              </p:ext>
            </p:extLst>
          </p:nvPr>
        </p:nvGraphicFramePr>
        <p:xfrm>
          <a:off x="228600" y="457199"/>
          <a:ext cx="8839200" cy="589915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val="510352624"/>
                    </a:ext>
                  </a:extLst>
                </a:gridCol>
                <a:gridCol w="1651000">
                  <a:extLst>
                    <a:ext uri="{9D8B030D-6E8A-4147-A177-3AD203B41FA5}">
                      <a16:colId xmlns:a16="http://schemas.microsoft.com/office/drawing/2014/main" val="1219074445"/>
                    </a:ext>
                  </a:extLst>
                </a:gridCol>
                <a:gridCol w="2179320">
                  <a:extLst>
                    <a:ext uri="{9D8B030D-6E8A-4147-A177-3AD203B41FA5}">
                      <a16:colId xmlns:a16="http://schemas.microsoft.com/office/drawing/2014/main" val="2822387491"/>
                    </a:ext>
                  </a:extLst>
                </a:gridCol>
                <a:gridCol w="1767840">
                  <a:extLst>
                    <a:ext uri="{9D8B030D-6E8A-4147-A177-3AD203B41FA5}">
                      <a16:colId xmlns:a16="http://schemas.microsoft.com/office/drawing/2014/main" val="2409356652"/>
                    </a:ext>
                  </a:extLst>
                </a:gridCol>
                <a:gridCol w="1767840">
                  <a:extLst>
                    <a:ext uri="{9D8B030D-6E8A-4147-A177-3AD203B41FA5}">
                      <a16:colId xmlns:a16="http://schemas.microsoft.com/office/drawing/2014/main" val="4196513391"/>
                    </a:ext>
                  </a:extLst>
                </a:gridCol>
              </a:tblGrid>
              <a:tr h="450930">
                <a:tc>
                  <a:txBody>
                    <a:bodyPr/>
                    <a:lstStyle/>
                    <a:p>
                      <a:r>
                        <a:rPr lang="en-US" sz="2000" b="1" dirty="0"/>
                        <a:t>Type</a:t>
                      </a:r>
                      <a:endParaRPr lang="en-US" sz="2000" dirty="0"/>
                    </a:p>
                  </a:txBody>
                  <a:tcPr anchor="ctr"/>
                </a:tc>
                <a:tc>
                  <a:txBody>
                    <a:bodyPr/>
                    <a:lstStyle/>
                    <a:p>
                      <a:r>
                        <a:rPr lang="en-US" sz="2000" b="1" dirty="0" smtClean="0"/>
                        <a:t>Probabilistic?</a:t>
                      </a:r>
                      <a:endParaRPr lang="en-US" sz="2000" dirty="0"/>
                    </a:p>
                  </a:txBody>
                  <a:tcPr anchor="ctr"/>
                </a:tc>
                <a:tc>
                  <a:txBody>
                    <a:bodyPr/>
                    <a:lstStyle/>
                    <a:p>
                      <a:r>
                        <a:rPr lang="en-US" sz="2000" b="1"/>
                        <a:t>Purpose</a:t>
                      </a:r>
                      <a:endParaRPr lang="en-US" sz="2000"/>
                    </a:p>
                  </a:txBody>
                  <a:tcPr anchor="ctr"/>
                </a:tc>
                <a:tc>
                  <a:txBody>
                    <a:bodyPr/>
                    <a:lstStyle/>
                    <a:p>
                      <a:r>
                        <a:rPr lang="en-US" sz="2000" b="1"/>
                        <a:t>Key Strength</a:t>
                      </a:r>
                      <a:endParaRPr lang="en-US" sz="2000"/>
                    </a:p>
                  </a:txBody>
                  <a:tcPr anchor="ctr"/>
                </a:tc>
                <a:tc>
                  <a:txBody>
                    <a:bodyPr/>
                    <a:lstStyle/>
                    <a:p>
                      <a:r>
                        <a:rPr lang="en-US" sz="2000" b="1" dirty="0"/>
                        <a:t>Limitation</a:t>
                      </a:r>
                      <a:endParaRPr lang="en-US" sz="2000" dirty="0"/>
                    </a:p>
                  </a:txBody>
                  <a:tcPr anchor="ctr"/>
                </a:tc>
                <a:extLst>
                  <a:ext uri="{0D108BD9-81ED-4DB2-BD59-A6C34878D82A}">
                    <a16:rowId xmlns:a16="http://schemas.microsoft.com/office/drawing/2014/main" val="165596926"/>
                  </a:ext>
                </a:extLst>
              </a:tr>
              <a:tr h="1445446">
                <a:tc>
                  <a:txBody>
                    <a:bodyPr/>
                    <a:lstStyle/>
                    <a:p>
                      <a:r>
                        <a:rPr lang="en-US" sz="2000" b="1" dirty="0"/>
                        <a:t>Convenient</a:t>
                      </a:r>
                      <a:endParaRPr lang="en-US" sz="2000" dirty="0"/>
                    </a:p>
                  </a:txBody>
                  <a:tcPr anchor="ctr"/>
                </a:tc>
                <a:tc>
                  <a:txBody>
                    <a:bodyPr/>
                    <a:lstStyle/>
                    <a:p>
                      <a:r>
                        <a:rPr lang="en-US" sz="2000" dirty="0" smtClean="0"/>
                        <a:t>No</a:t>
                      </a:r>
                      <a:endParaRPr lang="en-US" sz="2000" dirty="0"/>
                    </a:p>
                  </a:txBody>
                  <a:tcPr anchor="ctr"/>
                </a:tc>
                <a:tc>
                  <a:txBody>
                    <a:bodyPr/>
                    <a:lstStyle/>
                    <a:p>
                      <a:r>
                        <a:rPr lang="en-US" sz="2000" dirty="0"/>
                        <a:t>When ease of access is more important than representativeness</a:t>
                      </a:r>
                    </a:p>
                  </a:txBody>
                  <a:tcPr anchor="ctr"/>
                </a:tc>
                <a:tc>
                  <a:txBody>
                    <a:bodyPr/>
                    <a:lstStyle/>
                    <a:p>
                      <a:r>
                        <a:rPr lang="en-US" sz="2000"/>
                        <a:t>Easy and cost-effective</a:t>
                      </a:r>
                    </a:p>
                  </a:txBody>
                  <a:tcPr anchor="ctr"/>
                </a:tc>
                <a:tc>
                  <a:txBody>
                    <a:bodyPr/>
                    <a:lstStyle/>
                    <a:p>
                      <a:r>
                        <a:rPr lang="en-US" sz="2000" dirty="0"/>
                        <a:t>Prone to bias and lacks generalizability</a:t>
                      </a:r>
                    </a:p>
                  </a:txBody>
                  <a:tcPr anchor="ctr"/>
                </a:tc>
                <a:extLst>
                  <a:ext uri="{0D108BD9-81ED-4DB2-BD59-A6C34878D82A}">
                    <a16:rowId xmlns:a16="http://schemas.microsoft.com/office/drawing/2014/main" val="1900776368"/>
                  </a:ext>
                </a:extLst>
              </a:tr>
              <a:tr h="1445446">
                <a:tc>
                  <a:txBody>
                    <a:bodyPr/>
                    <a:lstStyle/>
                    <a:p>
                      <a:r>
                        <a:rPr lang="en-US" sz="2000" dirty="0" smtClean="0"/>
                        <a:t>Random</a:t>
                      </a:r>
                      <a:endParaRPr lang="en-US" sz="2000" dirty="0"/>
                    </a:p>
                  </a:txBody>
                  <a:tcPr anchor="ctr"/>
                </a:tc>
                <a:tc>
                  <a:txBody>
                    <a:bodyPr/>
                    <a:lstStyle/>
                    <a:p>
                      <a:r>
                        <a:rPr lang="en-US" sz="2000" dirty="0" smtClean="0"/>
                        <a:t>Yes </a:t>
                      </a:r>
                      <a:endParaRPr lang="en-US" sz="2000" dirty="0"/>
                    </a:p>
                  </a:txBody>
                  <a:tcPr anchor="ctr"/>
                </a:tc>
                <a:tc>
                  <a:txBody>
                    <a:bodyPr/>
                    <a:lstStyle/>
                    <a:p>
                      <a:r>
                        <a:rPr lang="en-US" sz="2000" dirty="0"/>
                        <a:t>To ensure that every individual has an equal chance of selection</a:t>
                      </a:r>
                    </a:p>
                  </a:txBody>
                  <a:tcPr anchor="ctr"/>
                </a:tc>
                <a:tc>
                  <a:txBody>
                    <a:bodyPr/>
                    <a:lstStyle/>
                    <a:p>
                      <a:r>
                        <a:rPr lang="en-US" sz="2000" dirty="0"/>
                        <a:t>Representative of the population</a:t>
                      </a:r>
                    </a:p>
                  </a:txBody>
                  <a:tcPr anchor="ctr"/>
                </a:tc>
                <a:tc>
                  <a:txBody>
                    <a:bodyPr/>
                    <a:lstStyle/>
                    <a:p>
                      <a:r>
                        <a:rPr lang="en-US" sz="2000" dirty="0"/>
                        <a:t>Requires full population data</a:t>
                      </a:r>
                    </a:p>
                  </a:txBody>
                  <a:tcPr anchor="ctr"/>
                </a:tc>
                <a:extLst>
                  <a:ext uri="{0D108BD9-81ED-4DB2-BD59-A6C34878D82A}">
                    <a16:rowId xmlns:a16="http://schemas.microsoft.com/office/drawing/2014/main" val="285399888"/>
                  </a:ext>
                </a:extLst>
              </a:tr>
              <a:tr h="1445446">
                <a:tc>
                  <a:txBody>
                    <a:bodyPr/>
                    <a:lstStyle/>
                    <a:p>
                      <a:r>
                        <a:rPr lang="en-US" sz="2000" dirty="0" smtClean="0"/>
                        <a:t>Purposeful</a:t>
                      </a:r>
                      <a:endParaRPr lang="en-US" sz="2000" dirty="0"/>
                    </a:p>
                  </a:txBody>
                  <a:tcPr anchor="ctr"/>
                </a:tc>
                <a:tc>
                  <a:txBody>
                    <a:bodyPr/>
                    <a:lstStyle/>
                    <a:p>
                      <a:r>
                        <a:rPr lang="en-US" sz="2000" dirty="0" smtClean="0"/>
                        <a:t>No</a:t>
                      </a:r>
                      <a:endParaRPr lang="en-US" sz="2000" dirty="0"/>
                    </a:p>
                  </a:txBody>
                  <a:tcPr anchor="ctr"/>
                </a:tc>
                <a:tc>
                  <a:txBody>
                    <a:bodyPr/>
                    <a:lstStyle/>
                    <a:p>
                      <a:r>
                        <a:rPr lang="en-US" sz="2000" dirty="0"/>
                        <a:t>To focus on specific, relevant participants</a:t>
                      </a:r>
                    </a:p>
                  </a:txBody>
                  <a:tcPr anchor="ctr"/>
                </a:tc>
                <a:tc>
                  <a:txBody>
                    <a:bodyPr/>
                    <a:lstStyle/>
                    <a:p>
                      <a:r>
                        <a:rPr lang="en-US" sz="2000" dirty="0"/>
                        <a:t>Provides in-depth, relevant insights</a:t>
                      </a:r>
                    </a:p>
                  </a:txBody>
                  <a:tcPr anchor="ctr"/>
                </a:tc>
                <a:tc>
                  <a:txBody>
                    <a:bodyPr/>
                    <a:lstStyle/>
                    <a:p>
                      <a:r>
                        <a:rPr lang="en-US" sz="2000" dirty="0"/>
                        <a:t>Not representative of the population</a:t>
                      </a:r>
                    </a:p>
                  </a:txBody>
                  <a:tcPr anchor="ctr"/>
                </a:tc>
                <a:extLst>
                  <a:ext uri="{0D108BD9-81ED-4DB2-BD59-A6C34878D82A}">
                    <a16:rowId xmlns:a16="http://schemas.microsoft.com/office/drawing/2014/main" val="2109668871"/>
                  </a:ext>
                </a:extLst>
              </a:tr>
              <a:tr h="1111882">
                <a:tc>
                  <a:txBody>
                    <a:bodyPr/>
                    <a:lstStyle/>
                    <a:p>
                      <a:r>
                        <a:rPr lang="en-US" sz="2000" dirty="0" smtClean="0"/>
                        <a:t>Stratified</a:t>
                      </a:r>
                      <a:endParaRPr lang="en-US" sz="2000" dirty="0"/>
                    </a:p>
                  </a:txBody>
                  <a:tcPr anchor="ctr"/>
                </a:tc>
                <a:tc>
                  <a:txBody>
                    <a:bodyPr/>
                    <a:lstStyle/>
                    <a:p>
                      <a:r>
                        <a:rPr lang="en-US" sz="2000" dirty="0" smtClean="0"/>
                        <a:t>Yes</a:t>
                      </a:r>
                      <a:endParaRPr lang="en-US" sz="2000" dirty="0"/>
                    </a:p>
                  </a:txBody>
                  <a:tcPr anchor="ctr"/>
                </a:tc>
                <a:tc>
                  <a:txBody>
                    <a:bodyPr/>
                    <a:lstStyle/>
                    <a:p>
                      <a:r>
                        <a:rPr lang="en-US" sz="2000" dirty="0"/>
                        <a:t>To ensure all key subgroups are represented</a:t>
                      </a:r>
                    </a:p>
                  </a:txBody>
                  <a:tcPr anchor="ctr"/>
                </a:tc>
                <a:tc>
                  <a:txBody>
                    <a:bodyPr/>
                    <a:lstStyle/>
                    <a:p>
                      <a:r>
                        <a:rPr lang="en-US" sz="2000" dirty="0"/>
                        <a:t>Ensures representation of all strata</a:t>
                      </a:r>
                    </a:p>
                  </a:txBody>
                  <a:tcPr anchor="ctr"/>
                </a:tc>
                <a:tc>
                  <a:txBody>
                    <a:bodyPr/>
                    <a:lstStyle/>
                    <a:p>
                      <a:r>
                        <a:rPr lang="en-US" sz="2000" dirty="0"/>
                        <a:t>Complex to implement</a:t>
                      </a:r>
                    </a:p>
                  </a:txBody>
                  <a:tcPr anchor="ctr"/>
                </a:tc>
                <a:extLst>
                  <a:ext uri="{0D108BD9-81ED-4DB2-BD59-A6C34878D82A}">
                    <a16:rowId xmlns:a16="http://schemas.microsoft.com/office/drawing/2014/main" val="2736572776"/>
                  </a:ext>
                </a:extLst>
              </a:tr>
            </a:tbl>
          </a:graphicData>
        </a:graphic>
      </p:graphicFrame>
      <p:sp>
        <p:nvSpPr>
          <p:cNvPr id="4" name="Date Placeholder 3"/>
          <p:cNvSpPr>
            <a:spLocks noGrp="1"/>
          </p:cNvSpPr>
          <p:nvPr>
            <p:ph type="dt" sz="half" idx="10"/>
          </p:nvPr>
        </p:nvSpPr>
        <p:spPr/>
        <p:txBody>
          <a:bodyPr/>
          <a:lstStyle/>
          <a:p>
            <a:fld id="{8FA8800D-0952-445B-A508-520D358989FC}" type="datetime1">
              <a:rPr lang="en-US" smtClean="0"/>
              <a:t>11/23/2024</a:t>
            </a:fld>
            <a:endParaRPr lang="en-US"/>
          </a:p>
        </p:txBody>
      </p:sp>
      <p:sp>
        <p:nvSpPr>
          <p:cNvPr id="5" name="Slide Number Placeholder 4"/>
          <p:cNvSpPr>
            <a:spLocks noGrp="1"/>
          </p:cNvSpPr>
          <p:nvPr>
            <p:ph type="sldNum" sz="quarter" idx="12"/>
          </p:nvPr>
        </p:nvSpPr>
        <p:spPr/>
        <p:txBody>
          <a:bodyPr/>
          <a:lstStyle/>
          <a:p>
            <a:fld id="{F5658257-1731-4DEB-B39C-42418A862058}" type="slidenum">
              <a:rPr lang="en-US" smtClean="0"/>
              <a:pPr/>
              <a:t>20</a:t>
            </a:fld>
            <a:endParaRPr lang="en-US"/>
          </a:p>
        </p:txBody>
      </p:sp>
    </p:spTree>
    <p:extLst>
      <p:ext uri="{BB962C8B-B14F-4D97-AF65-F5344CB8AC3E}">
        <p14:creationId xmlns:p14="http://schemas.microsoft.com/office/powerpoint/2010/main" val="2312448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Questionnaire Vs Interview</a:t>
            </a:r>
          </a:p>
        </p:txBody>
      </p:sp>
      <p:sp>
        <p:nvSpPr>
          <p:cNvPr id="3" name="Content Placeholder 2"/>
          <p:cNvSpPr>
            <a:spLocks noGrp="1"/>
          </p:cNvSpPr>
          <p:nvPr>
            <p:ph idx="1"/>
          </p:nvPr>
        </p:nvSpPr>
        <p:spPr/>
        <p:txBody>
          <a:bodyPr/>
          <a:lstStyle/>
          <a:p>
            <a:pPr>
              <a:lnSpc>
                <a:spcPct val="90000"/>
              </a:lnSpc>
            </a:pPr>
            <a:r>
              <a:rPr lang="en-US" dirty="0"/>
              <a:t>Questionnaires</a:t>
            </a:r>
          </a:p>
          <a:p>
            <a:pPr lvl="1">
              <a:lnSpc>
                <a:spcPct val="90000"/>
              </a:lnSpc>
            </a:pPr>
            <a:r>
              <a:rPr lang="en-US" dirty="0"/>
              <a:t>Design</a:t>
            </a:r>
          </a:p>
          <a:p>
            <a:pPr lvl="2">
              <a:lnSpc>
                <a:spcPct val="90000"/>
              </a:lnSpc>
            </a:pPr>
            <a:r>
              <a:rPr lang="en-US" dirty="0"/>
              <a:t>Mostly closed-ended questions</a:t>
            </a:r>
          </a:p>
          <a:p>
            <a:pPr lvl="2">
              <a:lnSpc>
                <a:spcPct val="90000"/>
              </a:lnSpc>
            </a:pPr>
            <a:r>
              <a:rPr lang="en-US" dirty="0"/>
              <a:t>Can be administered over the phone or in </a:t>
            </a:r>
            <a:r>
              <a:rPr lang="en-US" dirty="0" smtClean="0"/>
              <a:t>person or online</a:t>
            </a:r>
            <a:endParaRPr lang="en-US" dirty="0"/>
          </a:p>
          <a:p>
            <a:pPr lvl="1">
              <a:lnSpc>
                <a:spcPct val="90000"/>
              </a:lnSpc>
            </a:pPr>
            <a:r>
              <a:rPr lang="en-US" dirty="0" smtClean="0"/>
              <a:t>Interviews</a:t>
            </a:r>
            <a:endParaRPr lang="en-US" dirty="0"/>
          </a:p>
          <a:p>
            <a:pPr lvl="2">
              <a:lnSpc>
                <a:spcPct val="90000"/>
              </a:lnSpc>
            </a:pPr>
            <a:r>
              <a:rPr lang="en-US" dirty="0"/>
              <a:t>Interviews cost more but yield more information</a:t>
            </a:r>
          </a:p>
          <a:p>
            <a:pPr lvl="2">
              <a:lnSpc>
                <a:spcPct val="90000"/>
              </a:lnSpc>
            </a:pPr>
            <a:r>
              <a:rPr lang="en-US" dirty="0"/>
              <a:t>Questionnaires are more cost-effective</a:t>
            </a:r>
          </a:p>
          <a:p>
            <a:endParaRPr lang="en-US" dirty="0"/>
          </a:p>
        </p:txBody>
      </p:sp>
      <p:sp>
        <p:nvSpPr>
          <p:cNvPr id="4" name="Date Placeholder 3">
            <a:extLst>
              <a:ext uri="{FF2B5EF4-FFF2-40B4-BE49-F238E27FC236}">
                <a16:creationId xmlns:a16="http://schemas.microsoft.com/office/drawing/2014/main" id="{B5C5A3B3-5E2A-48A4-A72A-6B5DF4AA43B4}"/>
              </a:ext>
            </a:extLst>
          </p:cNvPr>
          <p:cNvSpPr>
            <a:spLocks noGrp="1"/>
          </p:cNvSpPr>
          <p:nvPr>
            <p:ph type="dt" sz="half" idx="10"/>
          </p:nvPr>
        </p:nvSpPr>
        <p:spPr/>
        <p:txBody>
          <a:bodyPr/>
          <a:lstStyle/>
          <a:p>
            <a:fld id="{267BB356-7F31-4B5A-9283-31FB9AA385A0}" type="datetime1">
              <a:rPr lang="en-US" smtClean="0"/>
              <a:t>11/23/2024</a:t>
            </a:fld>
            <a:endParaRPr lang="en-US"/>
          </a:p>
        </p:txBody>
      </p:sp>
      <p:sp>
        <p:nvSpPr>
          <p:cNvPr id="5" name="Slide Number Placeholder 4">
            <a:extLst>
              <a:ext uri="{FF2B5EF4-FFF2-40B4-BE49-F238E27FC236}">
                <a16:creationId xmlns:a16="http://schemas.microsoft.com/office/drawing/2014/main" id="{F040EB10-38F9-4E21-A1DA-22EBBA383A20}"/>
              </a:ext>
            </a:extLst>
          </p:cNvPr>
          <p:cNvSpPr>
            <a:spLocks noGrp="1"/>
          </p:cNvSpPr>
          <p:nvPr>
            <p:ph type="sldNum" sz="quarter" idx="12"/>
          </p:nvPr>
        </p:nvSpPr>
        <p:spPr/>
        <p:txBody>
          <a:bodyPr/>
          <a:lstStyle/>
          <a:p>
            <a:fld id="{F5658257-1731-4DEB-B39C-42418A86205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t>
            </a:r>
          </a:p>
        </p:txBody>
      </p:sp>
      <p:sp>
        <p:nvSpPr>
          <p:cNvPr id="3" name="Content Placeholder 2"/>
          <p:cNvSpPr>
            <a:spLocks noGrp="1"/>
          </p:cNvSpPr>
          <p:nvPr>
            <p:ph idx="1"/>
          </p:nvPr>
        </p:nvSpPr>
        <p:spPr/>
        <p:txBody>
          <a:bodyPr>
            <a:normAutofit fontScale="92500" lnSpcReduction="20000"/>
          </a:bodyPr>
          <a:lstStyle/>
          <a:p>
            <a:r>
              <a:rPr lang="en-US" b="1" dirty="0"/>
              <a:t>Observation</a:t>
            </a:r>
            <a:r>
              <a:rPr lang="en-US" dirty="0"/>
              <a:t> is a fact finding technique in which the systems analyst </a:t>
            </a:r>
            <a:r>
              <a:rPr lang="en-US" b="1" i="1" dirty="0">
                <a:solidFill>
                  <a:srgbClr val="FF0000"/>
                </a:solidFill>
              </a:rPr>
              <a:t>either participates in or watches a person</a:t>
            </a:r>
            <a:r>
              <a:rPr lang="en-US" dirty="0"/>
              <a:t> (user or manager) perform activities to learn about the system. </a:t>
            </a:r>
          </a:p>
          <a:p>
            <a:r>
              <a:rPr lang="en-US" dirty="0"/>
              <a:t>Observation information substantiates those information that are obtained from interview and questionnaire</a:t>
            </a:r>
          </a:p>
          <a:p>
            <a:r>
              <a:rPr lang="en-US" dirty="0"/>
              <a:t>Though observation and obtaining objective measures are desirable ways to collect pertinent information, such methods are not always possible in real organizational settings</a:t>
            </a:r>
          </a:p>
          <a:p>
            <a:endParaRPr lang="en-US" dirty="0"/>
          </a:p>
        </p:txBody>
      </p:sp>
      <p:sp>
        <p:nvSpPr>
          <p:cNvPr id="4" name="Date Placeholder 3">
            <a:extLst>
              <a:ext uri="{FF2B5EF4-FFF2-40B4-BE49-F238E27FC236}">
                <a16:creationId xmlns:a16="http://schemas.microsoft.com/office/drawing/2014/main" id="{C08C0739-9F3F-4711-AB08-E8C09189D068}"/>
              </a:ext>
            </a:extLst>
          </p:cNvPr>
          <p:cNvSpPr>
            <a:spLocks noGrp="1"/>
          </p:cNvSpPr>
          <p:nvPr>
            <p:ph type="dt" sz="half" idx="10"/>
          </p:nvPr>
        </p:nvSpPr>
        <p:spPr/>
        <p:txBody>
          <a:bodyPr/>
          <a:lstStyle/>
          <a:p>
            <a:fld id="{7CBBB0CE-34DB-4AF5-AA0C-FA09E2A097E8}" type="datetime1">
              <a:rPr lang="en-US" smtClean="0"/>
              <a:t>11/23/2024</a:t>
            </a:fld>
            <a:endParaRPr lang="en-US"/>
          </a:p>
        </p:txBody>
      </p:sp>
      <p:sp>
        <p:nvSpPr>
          <p:cNvPr id="5" name="Slide Number Placeholder 4">
            <a:extLst>
              <a:ext uri="{FF2B5EF4-FFF2-40B4-BE49-F238E27FC236}">
                <a16:creationId xmlns:a16="http://schemas.microsoft.com/office/drawing/2014/main" id="{C40A0A78-F00E-4B63-9F01-87D83FDAEF6E}"/>
              </a:ext>
            </a:extLst>
          </p:cNvPr>
          <p:cNvSpPr>
            <a:spLocks noGrp="1"/>
          </p:cNvSpPr>
          <p:nvPr>
            <p:ph type="sldNum" sz="quarter" idx="12"/>
          </p:nvPr>
        </p:nvSpPr>
        <p:spPr/>
        <p:txBody>
          <a:bodyPr/>
          <a:lstStyle/>
          <a:p>
            <a:fld id="{F5658257-1731-4DEB-B39C-42418A86205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Challenges</a:t>
            </a:r>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a:t>Observation can cause people </a:t>
            </a:r>
            <a:r>
              <a:rPr lang="en-US" i="1" dirty="0"/>
              <a:t>to change their normal operating behavior</a:t>
            </a:r>
          </a:p>
          <a:p>
            <a:pPr lvl="1"/>
            <a:r>
              <a:rPr lang="en-US" dirty="0"/>
              <a:t>Employees who know they are being observed may be </a:t>
            </a:r>
            <a:r>
              <a:rPr lang="en-US" i="1" dirty="0"/>
              <a:t>nervous and make more mistakes than normal</a:t>
            </a:r>
          </a:p>
          <a:p>
            <a:pPr lvl="1"/>
            <a:r>
              <a:rPr lang="en-US" dirty="0"/>
              <a:t>Employees </a:t>
            </a:r>
            <a:r>
              <a:rPr lang="en-US" i="1" dirty="0"/>
              <a:t>under observation may follow exact procedures more carefully than they typically do</a:t>
            </a:r>
          </a:p>
          <a:p>
            <a:pPr lvl="1"/>
            <a:r>
              <a:rPr lang="en-US" dirty="0"/>
              <a:t>Because observation typically </a:t>
            </a:r>
            <a:r>
              <a:rPr lang="en-US" i="1" dirty="0"/>
              <a:t>cannot be continuous, you receive only a snapshot image </a:t>
            </a:r>
            <a:r>
              <a:rPr lang="en-US" dirty="0"/>
              <a:t>of the person or task you observe which may not include important events</a:t>
            </a:r>
          </a:p>
        </p:txBody>
      </p:sp>
      <p:sp>
        <p:nvSpPr>
          <p:cNvPr id="4" name="Date Placeholder 3">
            <a:extLst>
              <a:ext uri="{FF2B5EF4-FFF2-40B4-BE49-F238E27FC236}">
                <a16:creationId xmlns:a16="http://schemas.microsoft.com/office/drawing/2014/main" id="{10716175-00E3-4B6D-A62E-5027DA3C483E}"/>
              </a:ext>
            </a:extLst>
          </p:cNvPr>
          <p:cNvSpPr>
            <a:spLocks noGrp="1"/>
          </p:cNvSpPr>
          <p:nvPr>
            <p:ph type="dt" sz="half" idx="10"/>
          </p:nvPr>
        </p:nvSpPr>
        <p:spPr/>
        <p:txBody>
          <a:bodyPr/>
          <a:lstStyle/>
          <a:p>
            <a:fld id="{15C10434-0C07-46E1-ACB7-CA297B1D81C1}" type="datetime1">
              <a:rPr lang="en-US" smtClean="0"/>
              <a:t>11/23/2024</a:t>
            </a:fld>
            <a:endParaRPr lang="en-US"/>
          </a:p>
        </p:txBody>
      </p:sp>
      <p:sp>
        <p:nvSpPr>
          <p:cNvPr id="5" name="Slide Number Placeholder 4">
            <a:extLst>
              <a:ext uri="{FF2B5EF4-FFF2-40B4-BE49-F238E27FC236}">
                <a16:creationId xmlns:a16="http://schemas.microsoft.com/office/drawing/2014/main" id="{53AE9C1B-0224-4973-BFE7-DC2FAE01C3F6}"/>
              </a:ext>
            </a:extLst>
          </p:cNvPr>
          <p:cNvSpPr>
            <a:spLocks noGrp="1"/>
          </p:cNvSpPr>
          <p:nvPr>
            <p:ph type="sldNum" sz="quarter" idx="12"/>
          </p:nvPr>
        </p:nvSpPr>
        <p:spPr/>
        <p:txBody>
          <a:bodyPr/>
          <a:lstStyle/>
          <a:p>
            <a:fld id="{F5658257-1731-4DEB-B39C-42418A86205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Document Analysis</a:t>
            </a:r>
          </a:p>
        </p:txBody>
      </p:sp>
      <p:sp>
        <p:nvSpPr>
          <p:cNvPr id="3" name="Content Placeholder 2"/>
          <p:cNvSpPr>
            <a:spLocks noGrp="1"/>
          </p:cNvSpPr>
          <p:nvPr>
            <p:ph idx="1"/>
          </p:nvPr>
        </p:nvSpPr>
        <p:spPr/>
        <p:txBody>
          <a:bodyPr>
            <a:normAutofit fontScale="92500" lnSpcReduction="20000"/>
          </a:bodyPr>
          <a:lstStyle/>
          <a:p>
            <a:r>
              <a:rPr lang="en-US" dirty="0"/>
              <a:t>Methods for determining system requirements can be enhanced by examining system and organizational documentation to discover more details about current systems and the organization they support</a:t>
            </a:r>
          </a:p>
          <a:p>
            <a:r>
              <a:rPr lang="en-US" dirty="0"/>
              <a:t>Among the useful documents for systems analysis are:</a:t>
            </a:r>
          </a:p>
          <a:p>
            <a:pPr lvl="1"/>
            <a:r>
              <a:rPr lang="en-US" dirty="0"/>
              <a:t>A written work procedure</a:t>
            </a:r>
          </a:p>
          <a:p>
            <a:pPr lvl="1"/>
            <a:r>
              <a:rPr lang="en-US" dirty="0"/>
              <a:t>A business form</a:t>
            </a:r>
          </a:p>
          <a:p>
            <a:pPr lvl="1"/>
            <a:r>
              <a:rPr lang="en-US" dirty="0"/>
              <a:t>Report generated by current system</a:t>
            </a:r>
          </a:p>
          <a:p>
            <a:pPr lvl="1"/>
            <a:r>
              <a:rPr lang="en-US" dirty="0"/>
              <a:t>A document about current information systems</a:t>
            </a:r>
          </a:p>
        </p:txBody>
      </p:sp>
      <p:sp>
        <p:nvSpPr>
          <p:cNvPr id="4" name="Date Placeholder 3">
            <a:extLst>
              <a:ext uri="{FF2B5EF4-FFF2-40B4-BE49-F238E27FC236}">
                <a16:creationId xmlns:a16="http://schemas.microsoft.com/office/drawing/2014/main" id="{660D754F-8337-41B2-BC06-514DE19F8E64}"/>
              </a:ext>
            </a:extLst>
          </p:cNvPr>
          <p:cNvSpPr>
            <a:spLocks noGrp="1"/>
          </p:cNvSpPr>
          <p:nvPr>
            <p:ph type="dt" sz="half" idx="10"/>
          </p:nvPr>
        </p:nvSpPr>
        <p:spPr/>
        <p:txBody>
          <a:bodyPr/>
          <a:lstStyle/>
          <a:p>
            <a:fld id="{984BED95-D0D6-48FF-B59F-204A975E758B}" type="datetime1">
              <a:rPr lang="en-US" smtClean="0"/>
              <a:t>11/23/2024</a:t>
            </a:fld>
            <a:endParaRPr lang="en-US"/>
          </a:p>
        </p:txBody>
      </p:sp>
      <p:sp>
        <p:nvSpPr>
          <p:cNvPr id="5" name="Slide Number Placeholder 4">
            <a:extLst>
              <a:ext uri="{FF2B5EF4-FFF2-40B4-BE49-F238E27FC236}">
                <a16:creationId xmlns:a16="http://schemas.microsoft.com/office/drawing/2014/main" id="{3C16202B-AD24-4747-8DD0-3E77AAE81C83}"/>
              </a:ext>
            </a:extLst>
          </p:cNvPr>
          <p:cNvSpPr>
            <a:spLocks noGrp="1"/>
          </p:cNvSpPr>
          <p:nvPr>
            <p:ph type="sldNum" sz="quarter" idx="12"/>
          </p:nvPr>
        </p:nvSpPr>
        <p:spPr/>
        <p:txBody>
          <a:bodyPr/>
          <a:lstStyle/>
          <a:p>
            <a:fld id="{F5658257-1731-4DEB-B39C-42418A86205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Document Analysis </a:t>
            </a:r>
          </a:p>
        </p:txBody>
      </p:sp>
      <p:sp>
        <p:nvSpPr>
          <p:cNvPr id="3" name="Content Placeholder 2"/>
          <p:cNvSpPr>
            <a:spLocks noGrp="1"/>
          </p:cNvSpPr>
          <p:nvPr>
            <p:ph idx="1"/>
          </p:nvPr>
        </p:nvSpPr>
        <p:spPr>
          <a:xfrm>
            <a:off x="457200" y="1189037"/>
            <a:ext cx="8229600" cy="5592763"/>
          </a:xfrm>
        </p:spPr>
        <p:txBody>
          <a:bodyPr>
            <a:normAutofit fontScale="77500" lnSpcReduction="20000"/>
          </a:bodyPr>
          <a:lstStyle/>
          <a:p>
            <a:r>
              <a:rPr lang="en-US" dirty="0"/>
              <a:t>In documents </a:t>
            </a:r>
            <a:r>
              <a:rPr lang="en-US" b="1" i="1" dirty="0"/>
              <a:t>you can find information about</a:t>
            </a:r>
            <a:r>
              <a:rPr lang="en-US" dirty="0"/>
              <a:t>:</a:t>
            </a:r>
          </a:p>
          <a:p>
            <a:pPr lvl="1"/>
            <a:r>
              <a:rPr lang="en-US" dirty="0"/>
              <a:t>Problems with existing systems</a:t>
            </a:r>
          </a:p>
          <a:p>
            <a:pPr lvl="1"/>
            <a:r>
              <a:rPr lang="en-US" dirty="0"/>
              <a:t>Opportunities to meet new needs if only certain information or information processing were available</a:t>
            </a:r>
          </a:p>
          <a:p>
            <a:pPr lvl="1"/>
            <a:r>
              <a:rPr lang="en-US" dirty="0"/>
              <a:t>Titles and names of key individuals who have an interest in relevant existing systems</a:t>
            </a:r>
          </a:p>
          <a:p>
            <a:pPr lvl="1"/>
            <a:r>
              <a:rPr lang="en-US" dirty="0"/>
              <a:t>Values of the organization or individuals who can help determine priorities for different capabilities desired by different users</a:t>
            </a:r>
          </a:p>
          <a:p>
            <a:pPr lvl="1"/>
            <a:r>
              <a:rPr lang="en-US" dirty="0"/>
              <a:t>Special information-processing circumstances that occur irregularly that may not be identified by any other requirements determination technique</a:t>
            </a:r>
          </a:p>
          <a:p>
            <a:pPr lvl="1"/>
            <a:r>
              <a:rPr lang="en-US" dirty="0"/>
              <a:t>The reason why current systems are designed as they are, which can suggest features left out of current software that may now be feasible and desirable</a:t>
            </a:r>
          </a:p>
          <a:p>
            <a:pPr lvl="1"/>
            <a:r>
              <a:rPr lang="en-US" dirty="0"/>
              <a:t>Data, rules for processing data, and principles by which the organization operates that must be enforced by the information system</a:t>
            </a:r>
          </a:p>
        </p:txBody>
      </p:sp>
      <p:sp>
        <p:nvSpPr>
          <p:cNvPr id="4" name="Date Placeholder 3">
            <a:extLst>
              <a:ext uri="{FF2B5EF4-FFF2-40B4-BE49-F238E27FC236}">
                <a16:creationId xmlns:a16="http://schemas.microsoft.com/office/drawing/2014/main" id="{883B600C-3549-4BB5-A799-2251124C5927}"/>
              </a:ext>
            </a:extLst>
          </p:cNvPr>
          <p:cNvSpPr>
            <a:spLocks noGrp="1"/>
          </p:cNvSpPr>
          <p:nvPr>
            <p:ph type="dt" sz="half" idx="10"/>
          </p:nvPr>
        </p:nvSpPr>
        <p:spPr/>
        <p:txBody>
          <a:bodyPr/>
          <a:lstStyle/>
          <a:p>
            <a:fld id="{BC769867-1385-499B-8ED3-8E4459673ADF}" type="datetime1">
              <a:rPr lang="en-US" smtClean="0"/>
              <a:t>11/23/2024</a:t>
            </a:fld>
            <a:endParaRPr lang="en-US"/>
          </a:p>
        </p:txBody>
      </p:sp>
      <p:sp>
        <p:nvSpPr>
          <p:cNvPr id="5" name="Slide Number Placeholder 4">
            <a:extLst>
              <a:ext uri="{FF2B5EF4-FFF2-40B4-BE49-F238E27FC236}">
                <a16:creationId xmlns:a16="http://schemas.microsoft.com/office/drawing/2014/main" id="{D5257E1E-37AE-49D0-8C1B-0C1F692F3C7C}"/>
              </a:ext>
            </a:extLst>
          </p:cNvPr>
          <p:cNvSpPr>
            <a:spLocks noGrp="1"/>
          </p:cNvSpPr>
          <p:nvPr>
            <p:ph type="sldNum" sz="quarter" idx="12"/>
          </p:nvPr>
        </p:nvSpPr>
        <p:spPr/>
        <p:txBody>
          <a:bodyPr/>
          <a:lstStyle/>
          <a:p>
            <a:fld id="{F5658257-1731-4DEB-B39C-42418A86205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Modern Methods for Determining System Requirements</a:t>
            </a:r>
          </a:p>
        </p:txBody>
      </p:sp>
      <p:sp>
        <p:nvSpPr>
          <p:cNvPr id="3" name="Content Placeholder 2"/>
          <p:cNvSpPr>
            <a:spLocks noGrp="1"/>
          </p:cNvSpPr>
          <p:nvPr>
            <p:ph idx="1"/>
          </p:nvPr>
        </p:nvSpPr>
        <p:spPr/>
        <p:txBody>
          <a:bodyPr>
            <a:normAutofit fontScale="92500"/>
          </a:bodyPr>
          <a:lstStyle/>
          <a:p>
            <a:r>
              <a:rPr lang="en-US" dirty="0"/>
              <a:t>In addition to the traditional methods, today more techniques are available to collect information about the current system, the organizational area requesting the new system, and what the new system should be like</a:t>
            </a:r>
          </a:p>
          <a:p>
            <a:r>
              <a:rPr lang="en-US" dirty="0"/>
              <a:t>Modern methods like </a:t>
            </a:r>
            <a:r>
              <a:rPr lang="en-US" b="1" dirty="0"/>
              <a:t>Joint Application Design (JAD) </a:t>
            </a:r>
            <a:r>
              <a:rPr lang="en-US" dirty="0"/>
              <a:t>and </a:t>
            </a:r>
            <a:r>
              <a:rPr lang="en-US" b="1" dirty="0"/>
              <a:t>Prototyping</a:t>
            </a:r>
            <a:r>
              <a:rPr lang="en-US" dirty="0"/>
              <a:t> can support effective information collection and structuring while reducing the amount of time required for analysis</a:t>
            </a:r>
          </a:p>
        </p:txBody>
      </p:sp>
      <p:sp>
        <p:nvSpPr>
          <p:cNvPr id="4" name="Date Placeholder 3">
            <a:extLst>
              <a:ext uri="{FF2B5EF4-FFF2-40B4-BE49-F238E27FC236}">
                <a16:creationId xmlns:a16="http://schemas.microsoft.com/office/drawing/2014/main" id="{94DE4A92-D8B9-46D7-AF08-B45C4E05E8A2}"/>
              </a:ext>
            </a:extLst>
          </p:cNvPr>
          <p:cNvSpPr>
            <a:spLocks noGrp="1"/>
          </p:cNvSpPr>
          <p:nvPr>
            <p:ph type="dt" sz="half" idx="10"/>
          </p:nvPr>
        </p:nvSpPr>
        <p:spPr/>
        <p:txBody>
          <a:bodyPr/>
          <a:lstStyle/>
          <a:p>
            <a:fld id="{204DFBB7-CCAC-41B7-BA1D-3CC25BD06B8E}" type="datetime1">
              <a:rPr lang="en-US" smtClean="0"/>
              <a:t>11/23/2024</a:t>
            </a:fld>
            <a:endParaRPr lang="en-US"/>
          </a:p>
        </p:txBody>
      </p:sp>
      <p:sp>
        <p:nvSpPr>
          <p:cNvPr id="5" name="Slide Number Placeholder 4">
            <a:extLst>
              <a:ext uri="{FF2B5EF4-FFF2-40B4-BE49-F238E27FC236}">
                <a16:creationId xmlns:a16="http://schemas.microsoft.com/office/drawing/2014/main" id="{2849C747-8B64-4FAC-B528-42773DBC0AC1}"/>
              </a:ext>
            </a:extLst>
          </p:cNvPr>
          <p:cNvSpPr>
            <a:spLocks noGrp="1"/>
          </p:cNvSpPr>
          <p:nvPr>
            <p:ph type="sldNum" sz="quarter" idx="12"/>
          </p:nvPr>
        </p:nvSpPr>
        <p:spPr/>
        <p:txBody>
          <a:bodyPr/>
          <a:lstStyle/>
          <a:p>
            <a:fld id="{F5658257-1731-4DEB-B39C-42418A86205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Application Design</a:t>
            </a:r>
          </a:p>
        </p:txBody>
      </p:sp>
      <p:sp>
        <p:nvSpPr>
          <p:cNvPr id="3" name="Content Placeholder 2"/>
          <p:cNvSpPr>
            <a:spLocks noGrp="1"/>
          </p:cNvSpPr>
          <p:nvPr>
            <p:ph idx="1"/>
          </p:nvPr>
        </p:nvSpPr>
        <p:spPr/>
        <p:txBody>
          <a:bodyPr>
            <a:normAutofit lnSpcReduction="10000"/>
          </a:bodyPr>
          <a:lstStyle/>
          <a:p>
            <a:r>
              <a:rPr lang="en-US" dirty="0"/>
              <a:t>The primary purpose of using JAD in the analysis phase is to collect systems requirements simultaneously from the key people involved with the system</a:t>
            </a:r>
          </a:p>
          <a:p>
            <a:r>
              <a:rPr lang="en-US" dirty="0"/>
              <a:t>JAD sessions are usually conducted in a location away from where the people involved normally work, in order to limit distractions and help participants better concentrate on systems analysis.</a:t>
            </a:r>
          </a:p>
        </p:txBody>
      </p:sp>
      <p:sp>
        <p:nvSpPr>
          <p:cNvPr id="4" name="Date Placeholder 3">
            <a:extLst>
              <a:ext uri="{FF2B5EF4-FFF2-40B4-BE49-F238E27FC236}">
                <a16:creationId xmlns:a16="http://schemas.microsoft.com/office/drawing/2014/main" id="{A0422756-FB59-47FF-A3F3-56D39DAACA93}"/>
              </a:ext>
            </a:extLst>
          </p:cNvPr>
          <p:cNvSpPr>
            <a:spLocks noGrp="1"/>
          </p:cNvSpPr>
          <p:nvPr>
            <p:ph type="dt" sz="half" idx="10"/>
          </p:nvPr>
        </p:nvSpPr>
        <p:spPr/>
        <p:txBody>
          <a:bodyPr/>
          <a:lstStyle/>
          <a:p>
            <a:fld id="{7E92CEFE-8151-4DF8-969A-DEA510B4A154}" type="datetime1">
              <a:rPr lang="en-US" smtClean="0"/>
              <a:t>11/23/2024</a:t>
            </a:fld>
            <a:endParaRPr lang="en-US"/>
          </a:p>
        </p:txBody>
      </p:sp>
      <p:sp>
        <p:nvSpPr>
          <p:cNvPr id="5" name="Slide Number Placeholder 4">
            <a:extLst>
              <a:ext uri="{FF2B5EF4-FFF2-40B4-BE49-F238E27FC236}">
                <a16:creationId xmlns:a16="http://schemas.microsoft.com/office/drawing/2014/main" id="{75A666E0-5D9E-4A3B-B0B9-EBDD68B36B1E}"/>
              </a:ext>
            </a:extLst>
          </p:cNvPr>
          <p:cNvSpPr>
            <a:spLocks noGrp="1"/>
          </p:cNvSpPr>
          <p:nvPr>
            <p:ph type="sldNum" sz="quarter" idx="12"/>
          </p:nvPr>
        </p:nvSpPr>
        <p:spPr/>
        <p:txBody>
          <a:bodyPr/>
          <a:lstStyle/>
          <a:p>
            <a:fld id="{F5658257-1731-4DEB-B39C-42418A86205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JAD Participants </a:t>
            </a:r>
          </a:p>
        </p:txBody>
      </p:sp>
      <p:sp>
        <p:nvSpPr>
          <p:cNvPr id="3" name="Content Placeholder 2"/>
          <p:cNvSpPr>
            <a:spLocks noGrp="1"/>
          </p:cNvSpPr>
          <p:nvPr>
            <p:ph idx="1"/>
          </p:nvPr>
        </p:nvSpPr>
        <p:spPr/>
        <p:txBody>
          <a:bodyPr>
            <a:normAutofit fontScale="85000" lnSpcReduction="10000"/>
          </a:bodyPr>
          <a:lstStyle/>
          <a:p>
            <a:r>
              <a:rPr lang="en-US" dirty="0"/>
              <a:t>A typical JAD participants include:</a:t>
            </a:r>
          </a:p>
          <a:p>
            <a:pPr lvl="1"/>
            <a:r>
              <a:rPr lang="en-US" b="1" dirty="0"/>
              <a:t>JAD session leader:</a:t>
            </a:r>
          </a:p>
          <a:p>
            <a:pPr lvl="1"/>
            <a:r>
              <a:rPr lang="en-US" b="1" dirty="0"/>
              <a:t>Users</a:t>
            </a:r>
          </a:p>
          <a:p>
            <a:pPr lvl="1"/>
            <a:r>
              <a:rPr lang="en-US" b="1" dirty="0"/>
              <a:t>Managers</a:t>
            </a:r>
          </a:p>
          <a:p>
            <a:pPr lvl="1"/>
            <a:r>
              <a:rPr lang="en-US" b="1" dirty="0"/>
              <a:t>Sponsors</a:t>
            </a:r>
          </a:p>
          <a:p>
            <a:pPr lvl="1"/>
            <a:r>
              <a:rPr lang="en-US" b="1" dirty="0"/>
              <a:t>Systems analysts</a:t>
            </a:r>
          </a:p>
          <a:p>
            <a:pPr lvl="1"/>
            <a:r>
              <a:rPr lang="en-US" b="1" dirty="0"/>
              <a:t>Scribe</a:t>
            </a:r>
          </a:p>
          <a:p>
            <a:pPr lvl="1"/>
            <a:r>
              <a:rPr lang="en-US" b="1" dirty="0"/>
              <a:t>IS staff</a:t>
            </a:r>
          </a:p>
          <a:p>
            <a:r>
              <a:rPr lang="en-US" dirty="0"/>
              <a:t>The end result of a completed JAD is a set of documents that detail the workings of the current system and the features of a replacement system</a:t>
            </a:r>
          </a:p>
        </p:txBody>
      </p:sp>
      <p:sp>
        <p:nvSpPr>
          <p:cNvPr id="4" name="Date Placeholder 3">
            <a:extLst>
              <a:ext uri="{FF2B5EF4-FFF2-40B4-BE49-F238E27FC236}">
                <a16:creationId xmlns:a16="http://schemas.microsoft.com/office/drawing/2014/main" id="{E75D3A43-3C8D-4A1D-A315-0DF2A4EEE502}"/>
              </a:ext>
            </a:extLst>
          </p:cNvPr>
          <p:cNvSpPr>
            <a:spLocks noGrp="1"/>
          </p:cNvSpPr>
          <p:nvPr>
            <p:ph type="dt" sz="half" idx="10"/>
          </p:nvPr>
        </p:nvSpPr>
        <p:spPr/>
        <p:txBody>
          <a:bodyPr/>
          <a:lstStyle/>
          <a:p>
            <a:fld id="{D9541F35-9B4D-4B00-BFB9-4F1B0DECF92D}" type="datetime1">
              <a:rPr lang="en-US" smtClean="0"/>
              <a:t>11/23/2024</a:t>
            </a:fld>
            <a:endParaRPr lang="en-US"/>
          </a:p>
        </p:txBody>
      </p:sp>
      <p:sp>
        <p:nvSpPr>
          <p:cNvPr id="5" name="Slide Number Placeholder 4">
            <a:extLst>
              <a:ext uri="{FF2B5EF4-FFF2-40B4-BE49-F238E27FC236}">
                <a16:creationId xmlns:a16="http://schemas.microsoft.com/office/drawing/2014/main" id="{FFFE66AA-807F-4FF9-A9C4-077C8062D61B}"/>
              </a:ext>
            </a:extLst>
          </p:cNvPr>
          <p:cNvSpPr>
            <a:spLocks noGrp="1"/>
          </p:cNvSpPr>
          <p:nvPr>
            <p:ph type="sldNum" sz="quarter" idx="12"/>
          </p:nvPr>
        </p:nvSpPr>
        <p:spPr/>
        <p:txBody>
          <a:bodyPr/>
          <a:lstStyle/>
          <a:p>
            <a:fld id="{F5658257-1731-4DEB-B39C-42418A86205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JAD.png"/>
          <p:cNvPicPr>
            <a:picLocks noGrp="1" noChangeAspect="1"/>
          </p:cNvPicPr>
          <p:nvPr>
            <p:ph idx="1"/>
          </p:nvPr>
        </p:nvPicPr>
        <p:blipFill>
          <a:blip r:embed="rId2"/>
          <a:stretch>
            <a:fillRect/>
          </a:stretch>
        </p:blipFill>
        <p:spPr>
          <a:xfrm>
            <a:off x="304800" y="579437"/>
            <a:ext cx="8540106" cy="5745163"/>
          </a:xfrm>
        </p:spPr>
      </p:pic>
      <p:sp>
        <p:nvSpPr>
          <p:cNvPr id="3" name="Date Placeholder 2">
            <a:extLst>
              <a:ext uri="{FF2B5EF4-FFF2-40B4-BE49-F238E27FC236}">
                <a16:creationId xmlns:a16="http://schemas.microsoft.com/office/drawing/2014/main" id="{7D3706D9-C7C7-4572-B9A9-795253282AFA}"/>
              </a:ext>
            </a:extLst>
          </p:cNvPr>
          <p:cNvSpPr>
            <a:spLocks noGrp="1"/>
          </p:cNvSpPr>
          <p:nvPr>
            <p:ph type="dt" sz="half" idx="10"/>
          </p:nvPr>
        </p:nvSpPr>
        <p:spPr/>
        <p:txBody>
          <a:bodyPr/>
          <a:lstStyle/>
          <a:p>
            <a:fld id="{2659B9C6-0D89-4CB6-8C57-95D7EA57120F}" type="datetime1">
              <a:rPr lang="en-US" smtClean="0"/>
              <a:t>11/23/2024</a:t>
            </a:fld>
            <a:endParaRPr lang="en-US"/>
          </a:p>
        </p:txBody>
      </p:sp>
      <p:sp>
        <p:nvSpPr>
          <p:cNvPr id="5" name="Slide Number Placeholder 4">
            <a:extLst>
              <a:ext uri="{FF2B5EF4-FFF2-40B4-BE49-F238E27FC236}">
                <a16:creationId xmlns:a16="http://schemas.microsoft.com/office/drawing/2014/main" id="{28C44D39-2EA8-4F60-8C0A-8D70CE5451CB}"/>
              </a:ext>
            </a:extLst>
          </p:cNvPr>
          <p:cNvSpPr>
            <a:spLocks noGrp="1"/>
          </p:cNvSpPr>
          <p:nvPr>
            <p:ph type="sldNum" sz="quarter" idx="12"/>
          </p:nvPr>
        </p:nvSpPr>
        <p:spPr/>
        <p:txBody>
          <a:bodyPr/>
          <a:lstStyle/>
          <a:p>
            <a:fld id="{F5658257-1731-4DEB-B39C-42418A862058}"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Requirements</a:t>
            </a:r>
          </a:p>
        </p:txBody>
      </p:sp>
      <p:sp>
        <p:nvSpPr>
          <p:cNvPr id="3" name="Content Placeholder 2"/>
          <p:cNvSpPr>
            <a:spLocks noGrp="1"/>
          </p:cNvSpPr>
          <p:nvPr>
            <p:ph idx="1"/>
          </p:nvPr>
        </p:nvSpPr>
        <p:spPr/>
        <p:txBody>
          <a:bodyPr>
            <a:normAutofit fontScale="92500" lnSpcReduction="20000"/>
          </a:bodyPr>
          <a:lstStyle/>
          <a:p>
            <a:r>
              <a:rPr lang="en-US" dirty="0"/>
              <a:t>During requirements determination, information on what the system should do is gathered from as many sources as possible.</a:t>
            </a:r>
          </a:p>
          <a:p>
            <a:r>
              <a:rPr lang="en-US" dirty="0"/>
              <a:t>Gathering system requirements is like conducting any investigation and therefore requires the following characteristics.</a:t>
            </a:r>
          </a:p>
          <a:p>
            <a:pPr lvl="1"/>
            <a:r>
              <a:rPr lang="en-US" i="1" dirty="0"/>
              <a:t>Impertinence</a:t>
            </a:r>
          </a:p>
          <a:p>
            <a:pPr lvl="1"/>
            <a:r>
              <a:rPr lang="en-US" i="1" dirty="0"/>
              <a:t>Impartiality</a:t>
            </a:r>
          </a:p>
          <a:p>
            <a:pPr lvl="1"/>
            <a:r>
              <a:rPr lang="en-US" i="1" dirty="0"/>
              <a:t>Relaxing of constraints</a:t>
            </a:r>
          </a:p>
          <a:p>
            <a:pPr lvl="1"/>
            <a:r>
              <a:rPr lang="en-US" i="1" dirty="0"/>
              <a:t>Attention to details</a:t>
            </a:r>
          </a:p>
          <a:p>
            <a:pPr lvl="1"/>
            <a:r>
              <a:rPr lang="en-US" i="1" dirty="0"/>
              <a:t>Reframing</a:t>
            </a:r>
            <a:endParaRPr lang="en-US" dirty="0"/>
          </a:p>
        </p:txBody>
      </p:sp>
      <p:sp>
        <p:nvSpPr>
          <p:cNvPr id="4" name="Date Placeholder 3">
            <a:extLst>
              <a:ext uri="{FF2B5EF4-FFF2-40B4-BE49-F238E27FC236}">
                <a16:creationId xmlns:a16="http://schemas.microsoft.com/office/drawing/2014/main" id="{07364C8F-7F88-492B-B993-85C0B218235A}"/>
              </a:ext>
            </a:extLst>
          </p:cNvPr>
          <p:cNvSpPr>
            <a:spLocks noGrp="1"/>
          </p:cNvSpPr>
          <p:nvPr>
            <p:ph type="dt" sz="half" idx="10"/>
          </p:nvPr>
        </p:nvSpPr>
        <p:spPr/>
        <p:txBody>
          <a:bodyPr/>
          <a:lstStyle/>
          <a:p>
            <a:fld id="{836DC778-401F-4B71-86F1-7597EA147CD1}" type="datetime1">
              <a:rPr lang="en-US" smtClean="0"/>
              <a:t>11/23/2024</a:t>
            </a:fld>
            <a:endParaRPr lang="en-US"/>
          </a:p>
        </p:txBody>
      </p:sp>
      <p:sp>
        <p:nvSpPr>
          <p:cNvPr id="5" name="Slide Number Placeholder 4">
            <a:extLst>
              <a:ext uri="{FF2B5EF4-FFF2-40B4-BE49-F238E27FC236}">
                <a16:creationId xmlns:a16="http://schemas.microsoft.com/office/drawing/2014/main" id="{2CEBC3C2-8A21-44B5-A64A-C64353BD1A98}"/>
              </a:ext>
            </a:extLst>
          </p:cNvPr>
          <p:cNvSpPr>
            <a:spLocks noGrp="1"/>
          </p:cNvSpPr>
          <p:nvPr>
            <p:ph type="sldNum" sz="quarter" idx="12"/>
          </p:nvPr>
        </p:nvSpPr>
        <p:spPr/>
        <p:txBody>
          <a:bodyPr/>
          <a:lstStyle/>
          <a:p>
            <a:fld id="{F5658257-1731-4DEB-B39C-42418A86205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Prototyping during Requirements Determination</a:t>
            </a:r>
          </a:p>
        </p:txBody>
      </p:sp>
      <p:sp>
        <p:nvSpPr>
          <p:cNvPr id="3" name="Content Placeholder 2"/>
          <p:cNvSpPr>
            <a:spLocks noGrp="1"/>
          </p:cNvSpPr>
          <p:nvPr>
            <p:ph idx="1"/>
          </p:nvPr>
        </p:nvSpPr>
        <p:spPr/>
        <p:txBody>
          <a:bodyPr>
            <a:normAutofit fontScale="85000" lnSpcReduction="20000"/>
          </a:bodyPr>
          <a:lstStyle/>
          <a:p>
            <a:r>
              <a:rPr lang="en-US" b="1" dirty="0"/>
              <a:t>Prototyping</a:t>
            </a:r>
            <a:r>
              <a:rPr lang="en-US" dirty="0"/>
              <a:t> is basically a repetitive process in which analysts and users build a rudimentary version of an information system based on user feedback</a:t>
            </a:r>
          </a:p>
          <a:p>
            <a:r>
              <a:rPr lang="en-US" dirty="0"/>
              <a:t>It can replace the systems development life cycle or augment it</a:t>
            </a:r>
          </a:p>
          <a:p>
            <a:r>
              <a:rPr lang="en-US" dirty="0"/>
              <a:t>Prototyping allows you to quickly convert basic requirements into a working, though limited, version of the desired information system</a:t>
            </a:r>
          </a:p>
          <a:p>
            <a:r>
              <a:rPr lang="en-US" dirty="0"/>
              <a:t>The goal with using prototyping to support requirements determination is to develop concrete specifications for the ultimate system, not to build the ultimate system</a:t>
            </a:r>
          </a:p>
          <a:p>
            <a:endParaRPr lang="en-US" dirty="0"/>
          </a:p>
        </p:txBody>
      </p:sp>
      <p:sp>
        <p:nvSpPr>
          <p:cNvPr id="4" name="Date Placeholder 3">
            <a:extLst>
              <a:ext uri="{FF2B5EF4-FFF2-40B4-BE49-F238E27FC236}">
                <a16:creationId xmlns:a16="http://schemas.microsoft.com/office/drawing/2014/main" id="{E7963D2F-4BD0-472D-8BD1-8F86CE5F7D11}"/>
              </a:ext>
            </a:extLst>
          </p:cNvPr>
          <p:cNvSpPr>
            <a:spLocks noGrp="1"/>
          </p:cNvSpPr>
          <p:nvPr>
            <p:ph type="dt" sz="half" idx="10"/>
          </p:nvPr>
        </p:nvSpPr>
        <p:spPr/>
        <p:txBody>
          <a:bodyPr/>
          <a:lstStyle/>
          <a:p>
            <a:fld id="{C318CBB6-B8B4-486F-A327-67832913D4CB}" type="datetime1">
              <a:rPr lang="en-US" smtClean="0"/>
              <a:t>11/23/2024</a:t>
            </a:fld>
            <a:endParaRPr lang="en-US"/>
          </a:p>
        </p:txBody>
      </p:sp>
      <p:sp>
        <p:nvSpPr>
          <p:cNvPr id="5" name="Slide Number Placeholder 4">
            <a:extLst>
              <a:ext uri="{FF2B5EF4-FFF2-40B4-BE49-F238E27FC236}">
                <a16:creationId xmlns:a16="http://schemas.microsoft.com/office/drawing/2014/main" id="{F013ABF7-AF98-4090-83CA-4CF934B4FBFA}"/>
              </a:ext>
            </a:extLst>
          </p:cNvPr>
          <p:cNvSpPr>
            <a:spLocks noGrp="1"/>
          </p:cNvSpPr>
          <p:nvPr>
            <p:ph type="sldNum" sz="quarter" idx="12"/>
          </p:nvPr>
        </p:nvSpPr>
        <p:spPr/>
        <p:txBody>
          <a:bodyPr/>
          <a:lstStyle/>
          <a:p>
            <a:fld id="{F5658257-1731-4DEB-B39C-42418A86205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a:t>
            </a:r>
          </a:p>
        </p:txBody>
      </p:sp>
      <p:sp>
        <p:nvSpPr>
          <p:cNvPr id="3" name="Content Placeholder 2"/>
          <p:cNvSpPr>
            <a:spLocks noGrp="1"/>
          </p:cNvSpPr>
          <p:nvPr>
            <p:ph idx="1"/>
          </p:nvPr>
        </p:nvSpPr>
        <p:spPr/>
        <p:txBody>
          <a:bodyPr>
            <a:normAutofit fontScale="92500" lnSpcReduction="20000"/>
          </a:bodyPr>
          <a:lstStyle/>
          <a:p>
            <a:r>
              <a:rPr lang="en-US" dirty="0"/>
              <a:t>Prototyping is most useful for requirements determination when:</a:t>
            </a:r>
          </a:p>
          <a:p>
            <a:pPr lvl="1"/>
            <a:r>
              <a:rPr lang="en-US" dirty="0"/>
              <a:t>User requirements are not clear or well understood, which is often the case for totally new systems.</a:t>
            </a:r>
          </a:p>
          <a:p>
            <a:pPr lvl="1"/>
            <a:r>
              <a:rPr lang="en-US" dirty="0"/>
              <a:t>One or a few users and other stakeholders are involved with the system.</a:t>
            </a:r>
          </a:p>
          <a:p>
            <a:pPr lvl="1"/>
            <a:r>
              <a:rPr lang="en-US" dirty="0"/>
              <a:t>Possible designs are complex and require concrete form to evaluate fully.</a:t>
            </a:r>
          </a:p>
          <a:p>
            <a:pPr lvl="1"/>
            <a:r>
              <a:rPr lang="en-US" dirty="0"/>
              <a:t>Communication problems have existed in the past between users and analysts, and both parties want to be sure that system requirements are as specific as possible.</a:t>
            </a:r>
          </a:p>
        </p:txBody>
      </p:sp>
      <p:sp>
        <p:nvSpPr>
          <p:cNvPr id="4" name="Date Placeholder 3">
            <a:extLst>
              <a:ext uri="{FF2B5EF4-FFF2-40B4-BE49-F238E27FC236}">
                <a16:creationId xmlns:a16="http://schemas.microsoft.com/office/drawing/2014/main" id="{FB8952B1-80A4-472E-B069-456A997DF160}"/>
              </a:ext>
            </a:extLst>
          </p:cNvPr>
          <p:cNvSpPr>
            <a:spLocks noGrp="1"/>
          </p:cNvSpPr>
          <p:nvPr>
            <p:ph type="dt" sz="half" idx="10"/>
          </p:nvPr>
        </p:nvSpPr>
        <p:spPr/>
        <p:txBody>
          <a:bodyPr/>
          <a:lstStyle/>
          <a:p>
            <a:fld id="{C95ED024-5E62-4403-B790-C637BB83FE6E}" type="datetime1">
              <a:rPr lang="en-US" smtClean="0"/>
              <a:t>11/23/2024</a:t>
            </a:fld>
            <a:endParaRPr lang="en-US"/>
          </a:p>
        </p:txBody>
      </p:sp>
      <p:sp>
        <p:nvSpPr>
          <p:cNvPr id="5" name="Slide Number Placeholder 4">
            <a:extLst>
              <a:ext uri="{FF2B5EF4-FFF2-40B4-BE49-F238E27FC236}">
                <a16:creationId xmlns:a16="http://schemas.microsoft.com/office/drawing/2014/main" id="{1C233F9C-8630-4F28-B489-088E9852359D}"/>
              </a:ext>
            </a:extLst>
          </p:cNvPr>
          <p:cNvSpPr>
            <a:spLocks noGrp="1"/>
          </p:cNvSpPr>
          <p:nvPr>
            <p:ph type="sldNum" sz="quarter" idx="12"/>
          </p:nvPr>
        </p:nvSpPr>
        <p:spPr/>
        <p:txBody>
          <a:bodyPr/>
          <a:lstStyle/>
          <a:p>
            <a:fld id="{F5658257-1731-4DEB-B39C-42418A86205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 Drawbacks</a:t>
            </a:r>
          </a:p>
        </p:txBody>
      </p:sp>
      <p:sp>
        <p:nvSpPr>
          <p:cNvPr id="3" name="Content Placeholder 2"/>
          <p:cNvSpPr>
            <a:spLocks noGrp="1"/>
          </p:cNvSpPr>
          <p:nvPr>
            <p:ph idx="1"/>
          </p:nvPr>
        </p:nvSpPr>
        <p:spPr/>
        <p:txBody>
          <a:bodyPr>
            <a:normAutofit fontScale="92500" lnSpcReduction="20000"/>
          </a:bodyPr>
          <a:lstStyle/>
          <a:p>
            <a:r>
              <a:rPr lang="en-US" dirty="0"/>
              <a:t>Prototyping also has some drawbacks as a tool for requirements determination. They include: </a:t>
            </a:r>
          </a:p>
          <a:p>
            <a:pPr lvl="1"/>
            <a:r>
              <a:rPr lang="en-US" dirty="0"/>
              <a:t>A tendency to </a:t>
            </a:r>
            <a:r>
              <a:rPr lang="en-US" i="1" dirty="0"/>
              <a:t>avoid creating formal documentation </a:t>
            </a:r>
            <a:r>
              <a:rPr lang="en-US" dirty="0"/>
              <a:t>of system requirements, which can then make the system more difficult to develop into a fully working system.</a:t>
            </a:r>
          </a:p>
          <a:p>
            <a:pPr lvl="1"/>
            <a:r>
              <a:rPr lang="en-US" dirty="0"/>
              <a:t>Prototypes can become </a:t>
            </a:r>
            <a:r>
              <a:rPr lang="en-US" i="1" dirty="0"/>
              <a:t>idiosyncratic to the initial user and difficult to diffuse or adapt to other</a:t>
            </a:r>
            <a:r>
              <a:rPr lang="en-US" dirty="0"/>
              <a:t> potential users.</a:t>
            </a:r>
          </a:p>
          <a:p>
            <a:pPr lvl="1"/>
            <a:r>
              <a:rPr lang="en-US" dirty="0"/>
              <a:t>Prototypes are often built </a:t>
            </a:r>
            <a:r>
              <a:rPr lang="en-US" i="1" dirty="0"/>
              <a:t>as stand-alone systems</a:t>
            </a:r>
            <a:r>
              <a:rPr lang="en-US" dirty="0"/>
              <a:t>, thus ignoring issues of </a:t>
            </a:r>
            <a:r>
              <a:rPr lang="en-US" i="1" dirty="0"/>
              <a:t>sharing data and interactions with other existing systems</a:t>
            </a:r>
            <a:r>
              <a:rPr lang="en-US" dirty="0"/>
              <a:t>.</a:t>
            </a:r>
          </a:p>
        </p:txBody>
      </p:sp>
      <p:sp>
        <p:nvSpPr>
          <p:cNvPr id="4" name="Date Placeholder 3">
            <a:extLst>
              <a:ext uri="{FF2B5EF4-FFF2-40B4-BE49-F238E27FC236}">
                <a16:creationId xmlns:a16="http://schemas.microsoft.com/office/drawing/2014/main" id="{21A30486-3AC1-4CDB-AE1E-31F88054E019}"/>
              </a:ext>
            </a:extLst>
          </p:cNvPr>
          <p:cNvSpPr>
            <a:spLocks noGrp="1"/>
          </p:cNvSpPr>
          <p:nvPr>
            <p:ph type="dt" sz="half" idx="10"/>
          </p:nvPr>
        </p:nvSpPr>
        <p:spPr/>
        <p:txBody>
          <a:bodyPr/>
          <a:lstStyle/>
          <a:p>
            <a:fld id="{1721A22B-362D-4FDC-8B4D-1D5C5BBA677B}" type="datetime1">
              <a:rPr lang="en-US" smtClean="0"/>
              <a:t>11/23/2024</a:t>
            </a:fld>
            <a:endParaRPr lang="en-US"/>
          </a:p>
        </p:txBody>
      </p:sp>
      <p:sp>
        <p:nvSpPr>
          <p:cNvPr id="5" name="Slide Number Placeholder 4">
            <a:extLst>
              <a:ext uri="{FF2B5EF4-FFF2-40B4-BE49-F238E27FC236}">
                <a16:creationId xmlns:a16="http://schemas.microsoft.com/office/drawing/2014/main" id="{CC982F46-C0A2-4319-AF88-DB266AEB87F1}"/>
              </a:ext>
            </a:extLst>
          </p:cNvPr>
          <p:cNvSpPr>
            <a:spLocks noGrp="1"/>
          </p:cNvSpPr>
          <p:nvPr>
            <p:ph type="sldNum" sz="quarter" idx="12"/>
          </p:nvPr>
        </p:nvSpPr>
        <p:spPr/>
        <p:txBody>
          <a:bodyPr/>
          <a:lstStyle/>
          <a:p>
            <a:fld id="{F5658257-1731-4DEB-B39C-42418A86205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System requirement specification </a:t>
            </a:r>
          </a:p>
        </p:txBody>
      </p:sp>
      <p:sp>
        <p:nvSpPr>
          <p:cNvPr id="3" name="Content Placeholder 2"/>
          <p:cNvSpPr>
            <a:spLocks noGrp="1"/>
          </p:cNvSpPr>
          <p:nvPr>
            <p:ph idx="1"/>
          </p:nvPr>
        </p:nvSpPr>
        <p:spPr>
          <a:xfrm>
            <a:off x="457200" y="1600200"/>
            <a:ext cx="8229600" cy="4648200"/>
          </a:xfrm>
        </p:spPr>
        <p:txBody>
          <a:bodyPr>
            <a:normAutofit fontScale="85000" lnSpcReduction="10000"/>
          </a:bodyPr>
          <a:lstStyle/>
          <a:p>
            <a:r>
              <a:rPr lang="en-US" dirty="0"/>
              <a:t>Systems requirement specification (SRS)  is a document that contains such things as functional and non-functional requirement</a:t>
            </a:r>
          </a:p>
          <a:p>
            <a:r>
              <a:rPr lang="en-US" dirty="0"/>
              <a:t>SRS is the most referenced document through out the system development process.</a:t>
            </a:r>
          </a:p>
          <a:p>
            <a:r>
              <a:rPr lang="en-US" b="1" dirty="0"/>
              <a:t>Functional requirements: </a:t>
            </a:r>
            <a:r>
              <a:rPr lang="en-US" dirty="0"/>
              <a:t>refer to major business  functionalities of the system that it should possess (Business Support needs aspects - the “</a:t>
            </a:r>
            <a:r>
              <a:rPr lang="en-US" b="1" dirty="0"/>
              <a:t>what</a:t>
            </a:r>
            <a:r>
              <a:rPr lang="en-US" dirty="0"/>
              <a:t>” )</a:t>
            </a:r>
          </a:p>
          <a:p>
            <a:r>
              <a:rPr lang="en-US" b="1" dirty="0"/>
              <a:t>Non-Functional requirements : </a:t>
            </a:r>
            <a:r>
              <a:rPr lang="en-US" dirty="0"/>
              <a:t>refer to additional features of the system (Quality aspects-the “</a:t>
            </a:r>
            <a:r>
              <a:rPr lang="en-US" b="1" dirty="0"/>
              <a:t>how good</a:t>
            </a:r>
            <a:r>
              <a:rPr lang="en-US" dirty="0"/>
              <a:t>”) </a:t>
            </a:r>
          </a:p>
          <a:p>
            <a:endParaRPr lang="en-US" dirty="0"/>
          </a:p>
          <a:p>
            <a:endParaRPr lang="en-US" dirty="0"/>
          </a:p>
        </p:txBody>
      </p:sp>
      <p:sp>
        <p:nvSpPr>
          <p:cNvPr id="4" name="Date Placeholder 3">
            <a:extLst>
              <a:ext uri="{FF2B5EF4-FFF2-40B4-BE49-F238E27FC236}">
                <a16:creationId xmlns:a16="http://schemas.microsoft.com/office/drawing/2014/main" id="{7452313E-5B6D-4AFD-952C-3BAAB32FF787}"/>
              </a:ext>
            </a:extLst>
          </p:cNvPr>
          <p:cNvSpPr>
            <a:spLocks noGrp="1"/>
          </p:cNvSpPr>
          <p:nvPr>
            <p:ph type="dt" sz="half" idx="10"/>
          </p:nvPr>
        </p:nvSpPr>
        <p:spPr/>
        <p:txBody>
          <a:bodyPr/>
          <a:lstStyle/>
          <a:p>
            <a:fld id="{2B5C6A84-A8CF-49E7-AD1A-39D75EAA0CD9}" type="datetime1">
              <a:rPr lang="en-US" smtClean="0"/>
              <a:t>11/23/2024</a:t>
            </a:fld>
            <a:endParaRPr lang="en-US"/>
          </a:p>
        </p:txBody>
      </p:sp>
      <p:sp>
        <p:nvSpPr>
          <p:cNvPr id="5" name="Slide Number Placeholder 4">
            <a:extLst>
              <a:ext uri="{FF2B5EF4-FFF2-40B4-BE49-F238E27FC236}">
                <a16:creationId xmlns:a16="http://schemas.microsoft.com/office/drawing/2014/main" id="{985CF31C-E18A-40CE-8052-6C177C96078A}"/>
              </a:ext>
            </a:extLst>
          </p:cNvPr>
          <p:cNvSpPr>
            <a:spLocks noGrp="1"/>
          </p:cNvSpPr>
          <p:nvPr>
            <p:ph type="sldNum" sz="quarter" idx="12"/>
          </p:nvPr>
        </p:nvSpPr>
        <p:spPr/>
        <p:txBody>
          <a:bodyPr/>
          <a:lstStyle/>
          <a:p>
            <a:fld id="{F5658257-1731-4DEB-B39C-42418A86205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q structuring.png"/>
          <p:cNvPicPr>
            <a:picLocks noGrp="1" noChangeAspect="1"/>
          </p:cNvPicPr>
          <p:nvPr>
            <p:ph idx="1"/>
          </p:nvPr>
        </p:nvPicPr>
        <p:blipFill>
          <a:blip r:embed="rId2"/>
          <a:stretch>
            <a:fillRect/>
          </a:stretch>
        </p:blipFill>
        <p:spPr>
          <a:xfrm>
            <a:off x="500611" y="533400"/>
            <a:ext cx="8109989" cy="5867400"/>
          </a:xfrm>
        </p:spPr>
      </p:pic>
      <p:sp>
        <p:nvSpPr>
          <p:cNvPr id="3" name="Date Placeholder 2">
            <a:extLst>
              <a:ext uri="{FF2B5EF4-FFF2-40B4-BE49-F238E27FC236}">
                <a16:creationId xmlns:a16="http://schemas.microsoft.com/office/drawing/2014/main" id="{218FEABB-D767-414F-8274-1C54620F793A}"/>
              </a:ext>
            </a:extLst>
          </p:cNvPr>
          <p:cNvSpPr>
            <a:spLocks noGrp="1"/>
          </p:cNvSpPr>
          <p:nvPr>
            <p:ph type="dt" sz="half" idx="10"/>
          </p:nvPr>
        </p:nvSpPr>
        <p:spPr/>
        <p:txBody>
          <a:bodyPr/>
          <a:lstStyle/>
          <a:p>
            <a:fld id="{A72F8A69-B5E0-4D04-AA19-6D41DA3C68E4}" type="datetime1">
              <a:rPr lang="en-US" smtClean="0"/>
              <a:t>11/23/2024</a:t>
            </a:fld>
            <a:endParaRPr lang="en-US"/>
          </a:p>
        </p:txBody>
      </p:sp>
      <p:sp>
        <p:nvSpPr>
          <p:cNvPr id="5" name="Slide Number Placeholder 4">
            <a:extLst>
              <a:ext uri="{FF2B5EF4-FFF2-40B4-BE49-F238E27FC236}">
                <a16:creationId xmlns:a16="http://schemas.microsoft.com/office/drawing/2014/main" id="{11F1CB91-68C0-41ED-A0AB-F5B2D2FF4DE0}"/>
              </a:ext>
            </a:extLst>
          </p:cNvPr>
          <p:cNvSpPr>
            <a:spLocks noGrp="1"/>
          </p:cNvSpPr>
          <p:nvPr>
            <p:ph type="sldNum" sz="quarter" idx="12"/>
          </p:nvPr>
        </p:nvSpPr>
        <p:spPr/>
        <p:txBody>
          <a:bodyPr/>
          <a:lstStyle/>
          <a:p>
            <a:fld id="{F5658257-1731-4DEB-B39C-42418A862058}"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Modeling</a:t>
            </a:r>
          </a:p>
        </p:txBody>
      </p:sp>
      <p:sp>
        <p:nvSpPr>
          <p:cNvPr id="3" name="Content Placeholder 2"/>
          <p:cNvSpPr>
            <a:spLocks noGrp="1"/>
          </p:cNvSpPr>
          <p:nvPr>
            <p:ph idx="1"/>
          </p:nvPr>
        </p:nvSpPr>
        <p:spPr/>
        <p:txBody>
          <a:bodyPr/>
          <a:lstStyle/>
          <a:p>
            <a:r>
              <a:rPr lang="en-US" b="1" dirty="0"/>
              <a:t>Process modeling </a:t>
            </a:r>
            <a:r>
              <a:rPr lang="en-US" dirty="0"/>
              <a:t>involves graphically representing </a:t>
            </a:r>
            <a:r>
              <a:rPr lang="en-US" dirty="0">
                <a:solidFill>
                  <a:srgbClr val="FF0000"/>
                </a:solidFill>
              </a:rPr>
              <a:t>the processes, or actions, that capture, manipulate, store, and distribute data between a system and its environment </a:t>
            </a:r>
            <a:r>
              <a:rPr lang="en-US" dirty="0"/>
              <a:t>and among components within a system.</a:t>
            </a:r>
          </a:p>
          <a:p>
            <a:r>
              <a:rPr lang="en-US" dirty="0"/>
              <a:t>A common form of a process model is a </a:t>
            </a:r>
            <a:r>
              <a:rPr lang="en-US" b="1" dirty="0"/>
              <a:t>data-flow diagram (DFD)</a:t>
            </a:r>
          </a:p>
          <a:p>
            <a:endParaRPr lang="en-US" dirty="0"/>
          </a:p>
        </p:txBody>
      </p:sp>
      <p:sp>
        <p:nvSpPr>
          <p:cNvPr id="4" name="Date Placeholder 3">
            <a:extLst>
              <a:ext uri="{FF2B5EF4-FFF2-40B4-BE49-F238E27FC236}">
                <a16:creationId xmlns:a16="http://schemas.microsoft.com/office/drawing/2014/main" id="{A7E54403-811E-4828-BEC4-3A8F1E5DD111}"/>
              </a:ext>
            </a:extLst>
          </p:cNvPr>
          <p:cNvSpPr>
            <a:spLocks noGrp="1"/>
          </p:cNvSpPr>
          <p:nvPr>
            <p:ph type="dt" sz="half" idx="10"/>
          </p:nvPr>
        </p:nvSpPr>
        <p:spPr/>
        <p:txBody>
          <a:bodyPr/>
          <a:lstStyle/>
          <a:p>
            <a:fld id="{3F5421E4-BBAA-4BAB-8CC8-374CA7EC7F2F}" type="datetime1">
              <a:rPr lang="en-US" smtClean="0"/>
              <a:t>11/23/2024</a:t>
            </a:fld>
            <a:endParaRPr lang="en-US"/>
          </a:p>
        </p:txBody>
      </p:sp>
      <p:sp>
        <p:nvSpPr>
          <p:cNvPr id="5" name="Slide Number Placeholder 4">
            <a:extLst>
              <a:ext uri="{FF2B5EF4-FFF2-40B4-BE49-F238E27FC236}">
                <a16:creationId xmlns:a16="http://schemas.microsoft.com/office/drawing/2014/main" id="{524F423C-A0E9-4513-B5DA-E374271C6739}"/>
              </a:ext>
            </a:extLst>
          </p:cNvPr>
          <p:cNvSpPr>
            <a:spLocks noGrp="1"/>
          </p:cNvSpPr>
          <p:nvPr>
            <p:ph type="sldNum" sz="quarter" idx="12"/>
          </p:nvPr>
        </p:nvSpPr>
        <p:spPr/>
        <p:txBody>
          <a:bodyPr/>
          <a:lstStyle/>
          <a:p>
            <a:fld id="{F5658257-1731-4DEB-B39C-42418A862058}"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Data-Flow Diagramming Mechanics</a:t>
            </a:r>
          </a:p>
        </p:txBody>
      </p:sp>
      <p:sp>
        <p:nvSpPr>
          <p:cNvPr id="3" name="Content Placeholder 2"/>
          <p:cNvSpPr>
            <a:spLocks noGrp="1"/>
          </p:cNvSpPr>
          <p:nvPr>
            <p:ph idx="1"/>
          </p:nvPr>
        </p:nvSpPr>
        <p:spPr/>
        <p:txBody>
          <a:bodyPr/>
          <a:lstStyle/>
          <a:p>
            <a:r>
              <a:rPr lang="en-US" dirty="0"/>
              <a:t>Data-flow diagrams are versatile diagramming tools.</a:t>
            </a:r>
          </a:p>
          <a:p>
            <a:r>
              <a:rPr lang="en-US" dirty="0"/>
              <a:t>With only four symbols, data-flow diagrams can represent both </a:t>
            </a:r>
            <a:r>
              <a:rPr lang="en-US" dirty="0">
                <a:solidFill>
                  <a:srgbClr val="FF0000"/>
                </a:solidFill>
              </a:rPr>
              <a:t>physical</a:t>
            </a:r>
            <a:r>
              <a:rPr lang="en-US" dirty="0"/>
              <a:t> and </a:t>
            </a:r>
            <a:r>
              <a:rPr lang="en-US" dirty="0">
                <a:solidFill>
                  <a:srgbClr val="FF0000"/>
                </a:solidFill>
              </a:rPr>
              <a:t>logical</a:t>
            </a:r>
            <a:r>
              <a:rPr lang="en-US" dirty="0"/>
              <a:t> information systems.</a:t>
            </a:r>
          </a:p>
          <a:p>
            <a:r>
              <a:rPr lang="en-US" dirty="0"/>
              <a:t>The four symbols used in DFDs represent </a:t>
            </a:r>
            <a:r>
              <a:rPr lang="en-US" b="1" dirty="0"/>
              <a:t>data</a:t>
            </a:r>
            <a:r>
              <a:rPr lang="en-US" dirty="0"/>
              <a:t> </a:t>
            </a:r>
            <a:r>
              <a:rPr lang="en-US" b="1" dirty="0"/>
              <a:t>flows</a:t>
            </a:r>
            <a:r>
              <a:rPr lang="en-US" dirty="0"/>
              <a:t>, </a:t>
            </a:r>
            <a:r>
              <a:rPr lang="en-US" b="1" dirty="0"/>
              <a:t>data</a:t>
            </a:r>
            <a:r>
              <a:rPr lang="en-US" dirty="0"/>
              <a:t> </a:t>
            </a:r>
            <a:r>
              <a:rPr lang="en-US" b="1" dirty="0"/>
              <a:t>stores</a:t>
            </a:r>
            <a:r>
              <a:rPr lang="en-US" dirty="0"/>
              <a:t>, </a:t>
            </a:r>
            <a:r>
              <a:rPr lang="en-US" b="1" dirty="0"/>
              <a:t>processes</a:t>
            </a:r>
            <a:r>
              <a:rPr lang="en-US" dirty="0"/>
              <a:t>, and </a:t>
            </a:r>
            <a:r>
              <a:rPr lang="en-US" b="1" dirty="0"/>
              <a:t>sources/sinks</a:t>
            </a:r>
            <a:r>
              <a:rPr lang="en-US" dirty="0"/>
              <a:t> (or external entities)</a:t>
            </a:r>
          </a:p>
        </p:txBody>
      </p:sp>
      <p:sp>
        <p:nvSpPr>
          <p:cNvPr id="4" name="Date Placeholder 3">
            <a:extLst>
              <a:ext uri="{FF2B5EF4-FFF2-40B4-BE49-F238E27FC236}">
                <a16:creationId xmlns:a16="http://schemas.microsoft.com/office/drawing/2014/main" id="{9A4A4452-4C07-4C3C-9E9C-99FFFFE45416}"/>
              </a:ext>
            </a:extLst>
          </p:cNvPr>
          <p:cNvSpPr>
            <a:spLocks noGrp="1"/>
          </p:cNvSpPr>
          <p:nvPr>
            <p:ph type="dt" sz="half" idx="10"/>
          </p:nvPr>
        </p:nvSpPr>
        <p:spPr/>
        <p:txBody>
          <a:bodyPr/>
          <a:lstStyle/>
          <a:p>
            <a:fld id="{7886B12A-A75A-449D-B295-BA41C4869F24}" type="datetime1">
              <a:rPr lang="en-US" smtClean="0"/>
              <a:t>11/23/2024</a:t>
            </a:fld>
            <a:endParaRPr lang="en-US"/>
          </a:p>
        </p:txBody>
      </p:sp>
      <p:sp>
        <p:nvSpPr>
          <p:cNvPr id="5" name="Slide Number Placeholder 4">
            <a:extLst>
              <a:ext uri="{FF2B5EF4-FFF2-40B4-BE49-F238E27FC236}">
                <a16:creationId xmlns:a16="http://schemas.microsoft.com/office/drawing/2014/main" id="{F343C3AE-50A1-49C5-8A8E-C579C29CC2D9}"/>
              </a:ext>
            </a:extLst>
          </p:cNvPr>
          <p:cNvSpPr>
            <a:spLocks noGrp="1"/>
          </p:cNvSpPr>
          <p:nvPr>
            <p:ph type="sldNum" sz="quarter" idx="12"/>
          </p:nvPr>
        </p:nvSpPr>
        <p:spPr/>
        <p:txBody>
          <a:bodyPr/>
          <a:lstStyle/>
          <a:p>
            <a:fld id="{F5658257-1731-4DEB-B39C-42418A862058}"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Elements..</a:t>
            </a:r>
          </a:p>
        </p:txBody>
      </p:sp>
      <p:sp>
        <p:nvSpPr>
          <p:cNvPr id="3" name="Content Placeholder 2"/>
          <p:cNvSpPr>
            <a:spLocks noGrp="1"/>
          </p:cNvSpPr>
          <p:nvPr>
            <p:ph idx="1"/>
          </p:nvPr>
        </p:nvSpPr>
        <p:spPr/>
        <p:txBody>
          <a:bodyPr>
            <a:normAutofit fontScale="92500" lnSpcReduction="10000"/>
          </a:bodyPr>
          <a:lstStyle/>
          <a:p>
            <a:r>
              <a:rPr lang="en-US" b="1" dirty="0"/>
              <a:t>A data flow:</a:t>
            </a:r>
          </a:p>
          <a:p>
            <a:pPr lvl="1"/>
            <a:r>
              <a:rPr lang="en-US" dirty="0"/>
              <a:t>is data that is in motion and moving as a unit from one place in a system to another</a:t>
            </a:r>
          </a:p>
          <a:p>
            <a:pPr lvl="1"/>
            <a:r>
              <a:rPr lang="en-US" dirty="0"/>
              <a:t>A data flow could represent:</a:t>
            </a:r>
          </a:p>
          <a:p>
            <a:pPr lvl="2"/>
            <a:r>
              <a:rPr lang="en-US" dirty="0"/>
              <a:t>data on a customer order form or a payroll check</a:t>
            </a:r>
          </a:p>
          <a:p>
            <a:pPr lvl="2"/>
            <a:r>
              <a:rPr lang="en-US" dirty="0"/>
              <a:t>a query to a database</a:t>
            </a:r>
          </a:p>
          <a:p>
            <a:pPr lvl="2"/>
            <a:r>
              <a:rPr lang="en-US" dirty="0"/>
              <a:t>the contents of a printed report</a:t>
            </a:r>
          </a:p>
          <a:p>
            <a:pPr lvl="2"/>
            <a:r>
              <a:rPr lang="en-US" dirty="0"/>
              <a:t>data on a data-entry computer display form</a:t>
            </a:r>
          </a:p>
          <a:p>
            <a:pPr lvl="1"/>
            <a:r>
              <a:rPr lang="en-US" dirty="0"/>
              <a:t>A data flow can be composed of many individual pieces of data that are generated at the same time and that flow together to common destinations</a:t>
            </a:r>
            <a:endParaRPr lang="en-US" b="1" dirty="0"/>
          </a:p>
        </p:txBody>
      </p:sp>
      <p:sp>
        <p:nvSpPr>
          <p:cNvPr id="4" name="Date Placeholder 3">
            <a:extLst>
              <a:ext uri="{FF2B5EF4-FFF2-40B4-BE49-F238E27FC236}">
                <a16:creationId xmlns:a16="http://schemas.microsoft.com/office/drawing/2014/main" id="{1653F636-2F83-433C-8BE5-539C493EF9D4}"/>
              </a:ext>
            </a:extLst>
          </p:cNvPr>
          <p:cNvSpPr>
            <a:spLocks noGrp="1"/>
          </p:cNvSpPr>
          <p:nvPr>
            <p:ph type="dt" sz="half" idx="10"/>
          </p:nvPr>
        </p:nvSpPr>
        <p:spPr/>
        <p:txBody>
          <a:bodyPr/>
          <a:lstStyle/>
          <a:p>
            <a:fld id="{420868AB-68A2-4A67-A2F5-E282D975356F}" type="datetime1">
              <a:rPr lang="en-US" smtClean="0"/>
              <a:t>11/23/2024</a:t>
            </a:fld>
            <a:endParaRPr lang="en-US"/>
          </a:p>
        </p:txBody>
      </p:sp>
      <p:sp>
        <p:nvSpPr>
          <p:cNvPr id="5" name="Slide Number Placeholder 4">
            <a:extLst>
              <a:ext uri="{FF2B5EF4-FFF2-40B4-BE49-F238E27FC236}">
                <a16:creationId xmlns:a16="http://schemas.microsoft.com/office/drawing/2014/main" id="{76A7CFEB-25BE-48F5-8DCE-174B03E37DCF}"/>
              </a:ext>
            </a:extLst>
          </p:cNvPr>
          <p:cNvSpPr>
            <a:spLocks noGrp="1"/>
          </p:cNvSpPr>
          <p:nvPr>
            <p:ph type="sldNum" sz="quarter" idx="12"/>
          </p:nvPr>
        </p:nvSpPr>
        <p:spPr/>
        <p:txBody>
          <a:bodyPr/>
          <a:lstStyle/>
          <a:p>
            <a:fld id="{F5658257-1731-4DEB-B39C-42418A86205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Elements…</a:t>
            </a:r>
          </a:p>
        </p:txBody>
      </p:sp>
      <p:sp>
        <p:nvSpPr>
          <p:cNvPr id="3" name="Content Placeholder 2"/>
          <p:cNvSpPr>
            <a:spLocks noGrp="1"/>
          </p:cNvSpPr>
          <p:nvPr>
            <p:ph idx="1"/>
          </p:nvPr>
        </p:nvSpPr>
        <p:spPr>
          <a:xfrm>
            <a:off x="457200" y="1600200"/>
            <a:ext cx="4876800" cy="4525963"/>
          </a:xfrm>
        </p:spPr>
        <p:txBody>
          <a:bodyPr>
            <a:normAutofit fontScale="77500" lnSpcReduction="20000"/>
          </a:bodyPr>
          <a:lstStyle/>
          <a:p>
            <a:r>
              <a:rPr lang="en-US" b="1" dirty="0"/>
              <a:t>A</a:t>
            </a:r>
            <a:r>
              <a:rPr lang="en-US" dirty="0"/>
              <a:t> </a:t>
            </a:r>
            <a:r>
              <a:rPr lang="en-US" b="1" dirty="0"/>
              <a:t>data store:</a:t>
            </a:r>
          </a:p>
          <a:p>
            <a:pPr lvl="1"/>
            <a:r>
              <a:rPr lang="en-US" dirty="0"/>
              <a:t>is data at rest</a:t>
            </a:r>
          </a:p>
          <a:p>
            <a:pPr lvl="1"/>
            <a:r>
              <a:rPr lang="en-US" dirty="0"/>
              <a:t>may represent one of many different physical locations for data, including a file folder, one or more computer-based file(s), </a:t>
            </a:r>
            <a:r>
              <a:rPr lang="en-US" dirty="0" smtClean="0"/>
              <a:t>tables, or </a:t>
            </a:r>
            <a:r>
              <a:rPr lang="en-US" dirty="0"/>
              <a:t>a notebook</a:t>
            </a:r>
          </a:p>
          <a:p>
            <a:pPr lvl="1"/>
            <a:r>
              <a:rPr lang="en-US" dirty="0"/>
              <a:t>might contain data about customers, students, customer orders, or supplier invoices</a:t>
            </a:r>
          </a:p>
          <a:p>
            <a:r>
              <a:rPr lang="en-US" b="1" dirty="0"/>
              <a:t>A</a:t>
            </a:r>
            <a:r>
              <a:rPr lang="en-US" dirty="0"/>
              <a:t> </a:t>
            </a:r>
            <a:r>
              <a:rPr lang="en-US" b="1" dirty="0"/>
              <a:t>process:</a:t>
            </a:r>
          </a:p>
          <a:p>
            <a:pPr lvl="1"/>
            <a:r>
              <a:rPr lang="en-US" dirty="0"/>
              <a:t>is the work or actions performed on data so that they are transformed, stored, or distributed</a:t>
            </a:r>
          </a:p>
          <a:p>
            <a:endParaRPr lang="en-US" dirty="0"/>
          </a:p>
        </p:txBody>
      </p:sp>
      <p:sp>
        <p:nvSpPr>
          <p:cNvPr id="5" name="Date Placeholder 4">
            <a:extLst>
              <a:ext uri="{FF2B5EF4-FFF2-40B4-BE49-F238E27FC236}">
                <a16:creationId xmlns:a16="http://schemas.microsoft.com/office/drawing/2014/main" id="{1C0DFD46-80B6-47BD-9100-CEAEA73424EE}"/>
              </a:ext>
            </a:extLst>
          </p:cNvPr>
          <p:cNvSpPr>
            <a:spLocks noGrp="1"/>
          </p:cNvSpPr>
          <p:nvPr>
            <p:ph type="dt" sz="half" idx="10"/>
          </p:nvPr>
        </p:nvSpPr>
        <p:spPr/>
        <p:txBody>
          <a:bodyPr/>
          <a:lstStyle/>
          <a:p>
            <a:fld id="{37A4C7A7-FF4D-44DF-A852-AE6E0B3A7D97}" type="datetime1">
              <a:rPr lang="en-US" smtClean="0"/>
              <a:t>11/23/2024</a:t>
            </a:fld>
            <a:endParaRPr lang="en-US"/>
          </a:p>
        </p:txBody>
      </p:sp>
      <p:sp>
        <p:nvSpPr>
          <p:cNvPr id="6" name="Slide Number Placeholder 5">
            <a:extLst>
              <a:ext uri="{FF2B5EF4-FFF2-40B4-BE49-F238E27FC236}">
                <a16:creationId xmlns:a16="http://schemas.microsoft.com/office/drawing/2014/main" id="{671D42C5-583C-4CB7-924A-670543908248}"/>
              </a:ext>
            </a:extLst>
          </p:cNvPr>
          <p:cNvSpPr>
            <a:spLocks noGrp="1"/>
          </p:cNvSpPr>
          <p:nvPr>
            <p:ph type="sldNum" sz="quarter" idx="12"/>
          </p:nvPr>
        </p:nvSpPr>
        <p:spPr/>
        <p:txBody>
          <a:bodyPr/>
          <a:lstStyle/>
          <a:p>
            <a:fld id="{F5658257-1731-4DEB-B39C-42418A862058}" type="slidenum">
              <a:rPr lang="en-US" smtClean="0"/>
              <a:pPr/>
              <a:t>38</a:t>
            </a:fld>
            <a:endParaRPr lang="en-US"/>
          </a:p>
        </p:txBody>
      </p:sp>
      <p:pic>
        <p:nvPicPr>
          <p:cNvPr id="7" name="Picture 6"/>
          <p:cNvPicPr>
            <a:picLocks noChangeAspect="1"/>
          </p:cNvPicPr>
          <p:nvPr/>
        </p:nvPicPr>
        <p:blipFill>
          <a:blip r:embed="rId2"/>
          <a:stretch>
            <a:fillRect/>
          </a:stretch>
        </p:blipFill>
        <p:spPr>
          <a:xfrm>
            <a:off x="5562600" y="1524000"/>
            <a:ext cx="2895600" cy="4191000"/>
          </a:xfrm>
          <a:prstGeom prst="rect">
            <a:avLst/>
          </a:prstGeom>
          <a:ln>
            <a:solidFill>
              <a:schemeClr val="accent1"/>
            </a:solidFill>
          </a:ln>
        </p:spPr>
      </p:pic>
    </p:spTree>
    <p:extLst>
      <p:ext uri="{BB962C8B-B14F-4D97-AF65-F5344CB8AC3E}">
        <p14:creationId xmlns:p14="http://schemas.microsoft.com/office/powerpoint/2010/main" val="25150697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Elements….</a:t>
            </a:r>
          </a:p>
        </p:txBody>
      </p:sp>
      <p:sp>
        <p:nvSpPr>
          <p:cNvPr id="3" name="Content Placeholder 2"/>
          <p:cNvSpPr>
            <a:spLocks noGrp="1"/>
          </p:cNvSpPr>
          <p:nvPr>
            <p:ph idx="1"/>
          </p:nvPr>
        </p:nvSpPr>
        <p:spPr>
          <a:xfrm>
            <a:off x="457200" y="1295400"/>
            <a:ext cx="8229600" cy="4953000"/>
          </a:xfrm>
        </p:spPr>
        <p:txBody>
          <a:bodyPr>
            <a:normAutofit fontScale="85000" lnSpcReduction="10000"/>
          </a:bodyPr>
          <a:lstStyle/>
          <a:p>
            <a:r>
              <a:rPr lang="en-US" b="1" dirty="0"/>
              <a:t>A source/sink:</a:t>
            </a:r>
          </a:p>
          <a:p>
            <a:pPr lvl="1"/>
            <a:r>
              <a:rPr lang="en-US" dirty="0"/>
              <a:t>is the origin and/or destination of the data</a:t>
            </a:r>
          </a:p>
          <a:p>
            <a:pPr lvl="1"/>
            <a:r>
              <a:rPr lang="en-US" dirty="0"/>
              <a:t>are sometimes referred to as </a:t>
            </a:r>
            <a:r>
              <a:rPr lang="en-US" i="1" dirty="0"/>
              <a:t>external entities because they are </a:t>
            </a:r>
            <a:r>
              <a:rPr lang="en-US" dirty="0"/>
              <a:t>outside the system</a:t>
            </a:r>
          </a:p>
          <a:p>
            <a:pPr lvl="1"/>
            <a:r>
              <a:rPr lang="en-US" dirty="0"/>
              <a:t>Because sources and sinks are outside the system, many of their characteristics are of no interest to </a:t>
            </a:r>
            <a:r>
              <a:rPr lang="en-US" dirty="0" smtClean="0"/>
              <a:t>the analyst </a:t>
            </a:r>
            <a:endParaRPr lang="en-US" dirty="0"/>
          </a:p>
          <a:p>
            <a:pPr lvl="1"/>
            <a:r>
              <a:rPr lang="en-US" dirty="0"/>
              <a:t>A source/sink might consist of the following:</a:t>
            </a:r>
          </a:p>
          <a:p>
            <a:pPr lvl="2"/>
            <a:r>
              <a:rPr lang="en-US" dirty="0"/>
              <a:t>Another </a:t>
            </a:r>
            <a:r>
              <a:rPr lang="en-US" dirty="0">
                <a:solidFill>
                  <a:srgbClr val="FF0000"/>
                </a:solidFill>
              </a:rPr>
              <a:t>organization or organizational unit </a:t>
            </a:r>
            <a:r>
              <a:rPr lang="en-US" dirty="0"/>
              <a:t>that sends data to or receives information from the system you are analyzing</a:t>
            </a:r>
          </a:p>
          <a:p>
            <a:pPr lvl="2"/>
            <a:r>
              <a:rPr lang="en-US" dirty="0"/>
              <a:t>A </a:t>
            </a:r>
            <a:r>
              <a:rPr lang="en-US" dirty="0">
                <a:solidFill>
                  <a:srgbClr val="FF0000"/>
                </a:solidFill>
              </a:rPr>
              <a:t>person </a:t>
            </a:r>
            <a:r>
              <a:rPr lang="en-US" dirty="0"/>
              <a:t>inside or outside the business unit supported by the system you are analyzing and who interacts with the system</a:t>
            </a:r>
          </a:p>
          <a:p>
            <a:pPr lvl="2"/>
            <a:r>
              <a:rPr lang="en-US" dirty="0"/>
              <a:t>Another </a:t>
            </a:r>
            <a:r>
              <a:rPr lang="en-US" dirty="0">
                <a:solidFill>
                  <a:srgbClr val="FF0000"/>
                </a:solidFill>
              </a:rPr>
              <a:t>information system </a:t>
            </a:r>
            <a:r>
              <a:rPr lang="en-US" dirty="0"/>
              <a:t>with which the system you are analyzing exchanges information</a:t>
            </a:r>
          </a:p>
        </p:txBody>
      </p:sp>
      <p:sp>
        <p:nvSpPr>
          <p:cNvPr id="4" name="Date Placeholder 3">
            <a:extLst>
              <a:ext uri="{FF2B5EF4-FFF2-40B4-BE49-F238E27FC236}">
                <a16:creationId xmlns:a16="http://schemas.microsoft.com/office/drawing/2014/main" id="{1069A237-3FA9-4ED1-9674-BD91EC2148C0}"/>
              </a:ext>
            </a:extLst>
          </p:cNvPr>
          <p:cNvSpPr>
            <a:spLocks noGrp="1"/>
          </p:cNvSpPr>
          <p:nvPr>
            <p:ph type="dt" sz="half" idx="10"/>
          </p:nvPr>
        </p:nvSpPr>
        <p:spPr/>
        <p:txBody>
          <a:bodyPr/>
          <a:lstStyle/>
          <a:p>
            <a:fld id="{5E4E9ACA-D422-4F4D-8D4B-B225BD3D77BA}" type="datetime1">
              <a:rPr lang="en-US" smtClean="0"/>
              <a:t>11/23/2024</a:t>
            </a:fld>
            <a:endParaRPr lang="en-US"/>
          </a:p>
        </p:txBody>
      </p:sp>
      <p:sp>
        <p:nvSpPr>
          <p:cNvPr id="5" name="Slide Number Placeholder 4">
            <a:extLst>
              <a:ext uri="{FF2B5EF4-FFF2-40B4-BE49-F238E27FC236}">
                <a16:creationId xmlns:a16="http://schemas.microsoft.com/office/drawing/2014/main" id="{0B8D4E5C-E242-418E-AD68-E5FC734D5E75}"/>
              </a:ext>
            </a:extLst>
          </p:cNvPr>
          <p:cNvSpPr>
            <a:spLocks noGrp="1"/>
          </p:cNvSpPr>
          <p:nvPr>
            <p:ph type="sldNum" sz="quarter" idx="12"/>
          </p:nvPr>
        </p:nvSpPr>
        <p:spPr/>
        <p:txBody>
          <a:bodyPr/>
          <a:lstStyle/>
          <a:p>
            <a:fld id="{F5658257-1731-4DEB-B39C-42418A86205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Determining </a:t>
            </a:r>
            <a:r>
              <a:rPr lang="en-US" dirty="0" smtClean="0"/>
              <a:t>Requirements cont’d</a:t>
            </a:r>
            <a:endParaRPr lang="en-US" dirty="0"/>
          </a:p>
        </p:txBody>
      </p:sp>
      <p:sp>
        <p:nvSpPr>
          <p:cNvPr id="3" name="Content Placeholder 2"/>
          <p:cNvSpPr>
            <a:spLocks noGrp="1"/>
          </p:cNvSpPr>
          <p:nvPr>
            <p:ph idx="1"/>
          </p:nvPr>
        </p:nvSpPr>
        <p:spPr>
          <a:xfrm>
            <a:off x="76200" y="914400"/>
            <a:ext cx="8991600" cy="5334000"/>
          </a:xfrm>
        </p:spPr>
        <p:txBody>
          <a:bodyPr>
            <a:noAutofit/>
          </a:bodyPr>
          <a:lstStyle/>
          <a:p>
            <a:r>
              <a:rPr lang="en-US" sz="2000" b="1" dirty="0"/>
              <a:t>Impertinence</a:t>
            </a:r>
            <a:r>
              <a:rPr lang="en-US" sz="2000" dirty="0"/>
              <a:t>: </a:t>
            </a:r>
            <a:r>
              <a:rPr lang="en-US" sz="2000" dirty="0" smtClean="0"/>
              <a:t>questioning everything, assumptions </a:t>
            </a:r>
            <a:r>
              <a:rPr lang="en-US" sz="2000" dirty="0"/>
              <a:t>and existing </a:t>
            </a:r>
            <a:r>
              <a:rPr lang="en-US" sz="2000" dirty="0" smtClean="0"/>
              <a:t>processes </a:t>
            </a:r>
          </a:p>
          <a:p>
            <a:pPr lvl="1"/>
            <a:r>
              <a:rPr lang="en-US" sz="1600" dirty="0" smtClean="0"/>
              <a:t>It </a:t>
            </a:r>
            <a:r>
              <a:rPr lang="en-US" sz="1600" dirty="0"/>
              <a:t>encourages the analyst not to take anything for granted. </a:t>
            </a:r>
            <a:endParaRPr lang="en-US" sz="1600" dirty="0" smtClean="0"/>
          </a:p>
          <a:p>
            <a:pPr lvl="1"/>
            <a:r>
              <a:rPr lang="en-US" sz="1600" dirty="0" smtClean="0"/>
              <a:t>It </a:t>
            </a:r>
            <a:r>
              <a:rPr lang="en-US" sz="1600" dirty="0"/>
              <a:t>ensures that they explore all possibilities, even if it might seem like overstepping boundaries.</a:t>
            </a:r>
          </a:p>
          <a:p>
            <a:r>
              <a:rPr lang="en-US" sz="2000" b="1" dirty="0"/>
              <a:t>Impartiality</a:t>
            </a:r>
            <a:r>
              <a:rPr lang="en-US" sz="2000" dirty="0"/>
              <a:t>: </a:t>
            </a:r>
            <a:r>
              <a:rPr lang="en-US" sz="2000" dirty="0" smtClean="0"/>
              <a:t>analyst </a:t>
            </a:r>
            <a:r>
              <a:rPr lang="en-US" sz="2000" dirty="0"/>
              <a:t>should remain neutral and not favor </a:t>
            </a:r>
            <a:r>
              <a:rPr lang="en-US" sz="2000" dirty="0" smtClean="0"/>
              <a:t>a stakeholder/solution </a:t>
            </a:r>
          </a:p>
          <a:p>
            <a:pPr lvl="1"/>
            <a:r>
              <a:rPr lang="en-US" sz="1600" dirty="0" smtClean="0"/>
              <a:t>ensures </a:t>
            </a:r>
            <a:r>
              <a:rPr lang="en-US" sz="1600" dirty="0"/>
              <a:t>fair and balanced requirement gathering without bias toward particular technologies, departments, or individuals</a:t>
            </a:r>
          </a:p>
          <a:p>
            <a:r>
              <a:rPr lang="en-US" sz="2000" b="1" dirty="0"/>
              <a:t>Relaxing of constraints</a:t>
            </a:r>
            <a:r>
              <a:rPr lang="en-US" sz="2000" dirty="0"/>
              <a:t>: Analysts should avoid prematurely assuming constraints and limitations, especially those that may be artificial or outdated. </a:t>
            </a:r>
            <a:endParaRPr lang="en-US" sz="2000" dirty="0" smtClean="0"/>
          </a:p>
          <a:p>
            <a:pPr lvl="1"/>
            <a:r>
              <a:rPr lang="en-US" sz="1600" dirty="0" smtClean="0"/>
              <a:t>It </a:t>
            </a:r>
            <a:r>
              <a:rPr lang="en-US" sz="1600" dirty="0"/>
              <a:t>encourages thinking outside the box and considering what could be possible if certain constraints were lifted.</a:t>
            </a:r>
          </a:p>
          <a:p>
            <a:r>
              <a:rPr lang="en-US" sz="2000" b="1" dirty="0"/>
              <a:t>Attention to details</a:t>
            </a:r>
            <a:r>
              <a:rPr lang="en-US" sz="2000" dirty="0"/>
              <a:t>: Thoroughness is key in gathering system </a:t>
            </a:r>
            <a:r>
              <a:rPr lang="en-US" sz="2000" dirty="0" smtClean="0"/>
              <a:t>requirements.</a:t>
            </a:r>
          </a:p>
          <a:p>
            <a:pPr lvl="1"/>
            <a:r>
              <a:rPr lang="en-US" sz="1600" dirty="0" smtClean="0"/>
              <a:t>Missing </a:t>
            </a:r>
            <a:r>
              <a:rPr lang="en-US" sz="1600" dirty="0"/>
              <a:t>details can lead to major problems later in development. </a:t>
            </a:r>
            <a:endParaRPr lang="en-US" sz="1600" dirty="0" smtClean="0"/>
          </a:p>
          <a:p>
            <a:pPr lvl="1"/>
            <a:r>
              <a:rPr lang="en-US" sz="1600" dirty="0" smtClean="0"/>
              <a:t>Analysts </a:t>
            </a:r>
            <a:r>
              <a:rPr lang="en-US" sz="1600" dirty="0"/>
              <a:t>must ensure that every aspect of the system's operation is captured accurately and comprehensively.</a:t>
            </a:r>
          </a:p>
          <a:p>
            <a:r>
              <a:rPr lang="en-US" sz="2000" b="1" dirty="0"/>
              <a:t>Reframing</a:t>
            </a:r>
            <a:r>
              <a:rPr lang="en-US" sz="2000" dirty="0"/>
              <a:t>: </a:t>
            </a:r>
            <a:r>
              <a:rPr lang="en-US" sz="2000" dirty="0" smtClean="0"/>
              <a:t>viewing </a:t>
            </a:r>
            <a:r>
              <a:rPr lang="en-US" sz="2000" dirty="0"/>
              <a:t>the problem from different perspectives to identify alternative solutions or uncover hidden requirements. </a:t>
            </a:r>
            <a:endParaRPr lang="en-US" sz="2000" dirty="0" smtClean="0"/>
          </a:p>
          <a:p>
            <a:pPr lvl="1"/>
            <a:r>
              <a:rPr lang="en-US" sz="1600" dirty="0" smtClean="0"/>
              <a:t>encourages </a:t>
            </a:r>
            <a:r>
              <a:rPr lang="en-US" sz="1600" dirty="0"/>
              <a:t>creativity and deeper understanding of the system's potential impacts and goals.</a:t>
            </a:r>
          </a:p>
        </p:txBody>
      </p:sp>
      <p:sp>
        <p:nvSpPr>
          <p:cNvPr id="4" name="Date Placeholder 3">
            <a:extLst>
              <a:ext uri="{FF2B5EF4-FFF2-40B4-BE49-F238E27FC236}">
                <a16:creationId xmlns:a16="http://schemas.microsoft.com/office/drawing/2014/main" id="{07364C8F-7F88-492B-B993-85C0B218235A}"/>
              </a:ext>
            </a:extLst>
          </p:cNvPr>
          <p:cNvSpPr>
            <a:spLocks noGrp="1"/>
          </p:cNvSpPr>
          <p:nvPr>
            <p:ph type="dt" sz="half" idx="10"/>
          </p:nvPr>
        </p:nvSpPr>
        <p:spPr/>
        <p:txBody>
          <a:bodyPr/>
          <a:lstStyle/>
          <a:p>
            <a:fld id="{836DC778-401F-4B71-86F1-7597EA147CD1}" type="datetime1">
              <a:rPr lang="en-US" smtClean="0"/>
              <a:t>11/23/2024</a:t>
            </a:fld>
            <a:endParaRPr lang="en-US"/>
          </a:p>
        </p:txBody>
      </p:sp>
      <p:sp>
        <p:nvSpPr>
          <p:cNvPr id="5" name="Slide Number Placeholder 4">
            <a:extLst>
              <a:ext uri="{FF2B5EF4-FFF2-40B4-BE49-F238E27FC236}">
                <a16:creationId xmlns:a16="http://schemas.microsoft.com/office/drawing/2014/main" id="{2CEBC3C2-8A21-44B5-A64A-C64353BD1A98}"/>
              </a:ext>
            </a:extLst>
          </p:cNvPr>
          <p:cNvSpPr>
            <a:spLocks noGrp="1"/>
          </p:cNvSpPr>
          <p:nvPr>
            <p:ph type="sldNum" sz="quarter" idx="12"/>
          </p:nvPr>
        </p:nvSpPr>
        <p:spPr/>
        <p:txBody>
          <a:bodyPr/>
          <a:lstStyle/>
          <a:p>
            <a:fld id="{F5658257-1731-4DEB-B39C-42418A862058}" type="slidenum">
              <a:rPr lang="en-US" smtClean="0"/>
              <a:pPr/>
              <a:t>4</a:t>
            </a:fld>
            <a:endParaRPr lang="en-US"/>
          </a:p>
        </p:txBody>
      </p:sp>
    </p:spTree>
    <p:extLst>
      <p:ext uri="{BB962C8B-B14F-4D97-AF65-F5344CB8AC3E}">
        <p14:creationId xmlns:p14="http://schemas.microsoft.com/office/powerpoint/2010/main" val="37530007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DFDs: An Example</a:t>
            </a:r>
          </a:p>
        </p:txBody>
      </p:sp>
      <p:sp>
        <p:nvSpPr>
          <p:cNvPr id="3" name="Content Placeholder 2"/>
          <p:cNvSpPr>
            <a:spLocks noGrp="1"/>
          </p:cNvSpPr>
          <p:nvPr>
            <p:ph idx="1"/>
          </p:nvPr>
        </p:nvSpPr>
        <p:spPr>
          <a:xfrm>
            <a:off x="457200" y="1600200"/>
            <a:ext cx="3962400" cy="4525963"/>
          </a:xfrm>
        </p:spPr>
        <p:txBody>
          <a:bodyPr>
            <a:normAutofit fontScale="77500" lnSpcReduction="20000"/>
          </a:bodyPr>
          <a:lstStyle/>
          <a:p>
            <a:r>
              <a:rPr lang="en-US" b="1" dirty="0"/>
              <a:t>Context diagram: </a:t>
            </a:r>
            <a:r>
              <a:rPr lang="en-US" dirty="0"/>
              <a:t>is a  data-flow diagram of the scope of an organizational system that shows </a:t>
            </a:r>
            <a:endParaRPr lang="en-US" dirty="0" smtClean="0"/>
          </a:p>
          <a:p>
            <a:pPr lvl="1"/>
            <a:r>
              <a:rPr lang="en-US" dirty="0" smtClean="0"/>
              <a:t>the </a:t>
            </a:r>
            <a:r>
              <a:rPr lang="en-US" dirty="0"/>
              <a:t>system </a:t>
            </a:r>
            <a:r>
              <a:rPr lang="en-US" dirty="0" smtClean="0"/>
              <a:t>as a single process model along with boundaries</a:t>
            </a:r>
            <a:r>
              <a:rPr lang="en-US" dirty="0"/>
              <a:t>, </a:t>
            </a:r>
            <a:endParaRPr lang="en-US" dirty="0" smtClean="0"/>
          </a:p>
          <a:p>
            <a:pPr lvl="1"/>
            <a:r>
              <a:rPr lang="en-US" dirty="0" smtClean="0"/>
              <a:t>external </a:t>
            </a:r>
            <a:r>
              <a:rPr lang="en-US" dirty="0"/>
              <a:t>entities that interact with the system, and </a:t>
            </a:r>
            <a:endParaRPr lang="en-US" dirty="0" smtClean="0"/>
          </a:p>
          <a:p>
            <a:pPr lvl="1"/>
            <a:r>
              <a:rPr lang="en-US" dirty="0" smtClean="0"/>
              <a:t>the </a:t>
            </a:r>
            <a:r>
              <a:rPr lang="en-US" dirty="0"/>
              <a:t>major information flows between the entities and the system.</a:t>
            </a:r>
          </a:p>
        </p:txBody>
      </p:sp>
      <p:sp>
        <p:nvSpPr>
          <p:cNvPr id="5" name="Date Placeholder 4">
            <a:extLst>
              <a:ext uri="{FF2B5EF4-FFF2-40B4-BE49-F238E27FC236}">
                <a16:creationId xmlns:a16="http://schemas.microsoft.com/office/drawing/2014/main" id="{AC81915E-895D-42D9-8A27-4DE00C6F6DF3}"/>
              </a:ext>
            </a:extLst>
          </p:cNvPr>
          <p:cNvSpPr>
            <a:spLocks noGrp="1"/>
          </p:cNvSpPr>
          <p:nvPr>
            <p:ph type="dt" sz="half" idx="10"/>
          </p:nvPr>
        </p:nvSpPr>
        <p:spPr/>
        <p:txBody>
          <a:bodyPr/>
          <a:lstStyle/>
          <a:p>
            <a:fld id="{BD1C48B0-55EE-41D6-A8AD-064407F9006A}" type="datetime1">
              <a:rPr lang="en-US" smtClean="0"/>
              <a:t>11/23/2024</a:t>
            </a:fld>
            <a:endParaRPr lang="en-US"/>
          </a:p>
        </p:txBody>
      </p:sp>
      <p:sp>
        <p:nvSpPr>
          <p:cNvPr id="6" name="Slide Number Placeholder 5">
            <a:extLst>
              <a:ext uri="{FF2B5EF4-FFF2-40B4-BE49-F238E27FC236}">
                <a16:creationId xmlns:a16="http://schemas.microsoft.com/office/drawing/2014/main" id="{864549AA-0D7C-466D-B285-C20DF2643B3C}"/>
              </a:ext>
            </a:extLst>
          </p:cNvPr>
          <p:cNvSpPr>
            <a:spLocks noGrp="1"/>
          </p:cNvSpPr>
          <p:nvPr>
            <p:ph type="sldNum" sz="quarter" idx="12"/>
          </p:nvPr>
        </p:nvSpPr>
        <p:spPr/>
        <p:txBody>
          <a:bodyPr/>
          <a:lstStyle/>
          <a:p>
            <a:fld id="{F5658257-1731-4DEB-B39C-42418A862058}" type="slidenum">
              <a:rPr lang="en-US" smtClean="0"/>
              <a:pPr/>
              <a:t>40</a:t>
            </a:fld>
            <a:endParaRPr lang="en-US"/>
          </a:p>
        </p:txBody>
      </p:sp>
      <p:pic>
        <p:nvPicPr>
          <p:cNvPr id="7" name="Picture 6"/>
          <p:cNvPicPr>
            <a:picLocks noChangeAspect="1"/>
          </p:cNvPicPr>
          <p:nvPr/>
        </p:nvPicPr>
        <p:blipFill>
          <a:blip r:embed="rId2"/>
          <a:stretch>
            <a:fillRect/>
          </a:stretch>
        </p:blipFill>
        <p:spPr>
          <a:xfrm>
            <a:off x="4419600" y="1981200"/>
            <a:ext cx="4343400" cy="3352800"/>
          </a:xfrm>
          <a:prstGeom prst="rect">
            <a:avLst/>
          </a:prstGeom>
          <a:solidFill>
            <a:schemeClr val="bg1"/>
          </a:solidFill>
          <a:ln>
            <a:solidFill>
              <a:schemeClr val="accent1"/>
            </a:solidFill>
          </a:ln>
        </p:spPr>
      </p:pic>
    </p:spTree>
    <p:extLst>
      <p:ext uri="{BB962C8B-B14F-4D97-AF65-F5344CB8AC3E}">
        <p14:creationId xmlns:p14="http://schemas.microsoft.com/office/powerpoint/2010/main" val="364299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a:t>
            </a:r>
            <a:r>
              <a:rPr lang="en-US" dirty="0" smtClean="0"/>
              <a:t>DFDs cont’d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Note that </a:t>
            </a:r>
            <a:r>
              <a:rPr lang="en-US" dirty="0"/>
              <a:t>data stores do not appear on a context diagram </a:t>
            </a:r>
            <a:r>
              <a:rPr lang="en-US" dirty="0" smtClean="0"/>
              <a:t>as </a:t>
            </a:r>
            <a:r>
              <a:rPr lang="en-US" dirty="0"/>
              <a:t>the data stores of the system are conceptually inside </a:t>
            </a:r>
            <a:r>
              <a:rPr lang="en-US" dirty="0" smtClean="0"/>
              <a:t>the one </a:t>
            </a:r>
            <a:r>
              <a:rPr lang="en-US" dirty="0"/>
              <a:t>process</a:t>
            </a:r>
            <a:r>
              <a:rPr lang="en-US" dirty="0" smtClean="0"/>
              <a:t>, the entire system</a:t>
            </a:r>
          </a:p>
          <a:p>
            <a:r>
              <a:rPr lang="en-US" dirty="0" smtClean="0"/>
              <a:t> </a:t>
            </a:r>
            <a:r>
              <a:rPr lang="en-US" dirty="0"/>
              <a:t>The analyst must determine which processes are represented by the single </a:t>
            </a:r>
            <a:r>
              <a:rPr lang="en-US" dirty="0" smtClean="0"/>
              <a:t>process </a:t>
            </a:r>
            <a:r>
              <a:rPr lang="en-US" dirty="0"/>
              <a:t>in the context </a:t>
            </a:r>
            <a:r>
              <a:rPr lang="en-US" dirty="0" smtClean="0"/>
              <a:t>diagram.</a:t>
            </a:r>
          </a:p>
          <a:p>
            <a:r>
              <a:rPr lang="en-US" dirty="0" smtClean="0"/>
              <a:t>we </a:t>
            </a:r>
            <a:r>
              <a:rPr lang="en-US" dirty="0"/>
              <a:t>have identified four </a:t>
            </a:r>
            <a:r>
              <a:rPr lang="en-US" dirty="0" smtClean="0"/>
              <a:t>processes (1.0, 2.0, 3.0, and 4.0) while decomposing  context DFD into Level 0 DFD (next slide)</a:t>
            </a:r>
            <a:endParaRPr lang="en-US" dirty="0"/>
          </a:p>
        </p:txBody>
      </p:sp>
      <p:sp>
        <p:nvSpPr>
          <p:cNvPr id="4" name="Date Placeholder 3"/>
          <p:cNvSpPr>
            <a:spLocks noGrp="1"/>
          </p:cNvSpPr>
          <p:nvPr>
            <p:ph type="dt" sz="half" idx="10"/>
          </p:nvPr>
        </p:nvSpPr>
        <p:spPr/>
        <p:txBody>
          <a:bodyPr/>
          <a:lstStyle/>
          <a:p>
            <a:fld id="{8FA8800D-0952-445B-A508-520D358989FC}" type="datetime1">
              <a:rPr lang="en-US" smtClean="0"/>
              <a:t>11/23/2024</a:t>
            </a:fld>
            <a:endParaRPr lang="en-US"/>
          </a:p>
        </p:txBody>
      </p:sp>
      <p:sp>
        <p:nvSpPr>
          <p:cNvPr id="5" name="Slide Number Placeholder 4"/>
          <p:cNvSpPr>
            <a:spLocks noGrp="1"/>
          </p:cNvSpPr>
          <p:nvPr>
            <p:ph type="sldNum" sz="quarter" idx="12"/>
          </p:nvPr>
        </p:nvSpPr>
        <p:spPr/>
        <p:txBody>
          <a:bodyPr/>
          <a:lstStyle/>
          <a:p>
            <a:fld id="{F5658257-1731-4DEB-B39C-42418A862058}" type="slidenum">
              <a:rPr lang="en-US" smtClean="0"/>
              <a:pPr/>
              <a:t>41</a:t>
            </a:fld>
            <a:endParaRPr lang="en-US"/>
          </a:p>
        </p:txBody>
      </p:sp>
    </p:spTree>
    <p:extLst>
      <p:ext uri="{BB962C8B-B14F-4D97-AF65-F5344CB8AC3E}">
        <p14:creationId xmlns:p14="http://schemas.microsoft.com/office/powerpoint/2010/main" val="18233474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0928"/>
            <a:ext cx="8229600" cy="945872"/>
          </a:xfrm>
        </p:spPr>
        <p:txBody>
          <a:bodyPr>
            <a:normAutofit/>
          </a:bodyPr>
          <a:lstStyle/>
          <a:p>
            <a:r>
              <a:rPr lang="en-US" dirty="0"/>
              <a:t>Level 0 DFD Diagram</a:t>
            </a:r>
          </a:p>
        </p:txBody>
      </p:sp>
      <p:sp>
        <p:nvSpPr>
          <p:cNvPr id="3" name="Content Placeholder 2"/>
          <p:cNvSpPr>
            <a:spLocks noGrp="1"/>
          </p:cNvSpPr>
          <p:nvPr>
            <p:ph idx="1"/>
          </p:nvPr>
        </p:nvSpPr>
        <p:spPr>
          <a:xfrm>
            <a:off x="76200" y="1447800"/>
            <a:ext cx="3429000" cy="4953000"/>
          </a:xfrm>
        </p:spPr>
        <p:txBody>
          <a:bodyPr>
            <a:normAutofit/>
          </a:bodyPr>
          <a:lstStyle/>
          <a:p>
            <a:r>
              <a:rPr lang="en-US" b="1" dirty="0"/>
              <a:t>Level-0 diagram </a:t>
            </a:r>
            <a:r>
              <a:rPr lang="en-US" dirty="0"/>
              <a:t>is a data-flow diagram that represents </a:t>
            </a:r>
            <a:endParaRPr lang="en-US" dirty="0" smtClean="0"/>
          </a:p>
          <a:p>
            <a:pPr lvl="1"/>
            <a:r>
              <a:rPr lang="en-US" dirty="0" smtClean="0"/>
              <a:t>a </a:t>
            </a:r>
            <a:r>
              <a:rPr lang="en-US" dirty="0"/>
              <a:t>system’s </a:t>
            </a:r>
            <a:r>
              <a:rPr lang="en-US" dirty="0" smtClean="0"/>
              <a:t>major </a:t>
            </a:r>
            <a:r>
              <a:rPr lang="en-US" dirty="0"/>
              <a:t>processes, </a:t>
            </a:r>
            <a:endParaRPr lang="en-US" dirty="0" smtClean="0"/>
          </a:p>
          <a:p>
            <a:pPr lvl="1"/>
            <a:r>
              <a:rPr lang="en-US" dirty="0" smtClean="0"/>
              <a:t>data </a:t>
            </a:r>
            <a:r>
              <a:rPr lang="en-US" dirty="0"/>
              <a:t>flows, </a:t>
            </a:r>
            <a:r>
              <a:rPr lang="en-US" dirty="0" smtClean="0"/>
              <a:t>and</a:t>
            </a:r>
          </a:p>
          <a:p>
            <a:pPr lvl="1"/>
            <a:r>
              <a:rPr lang="en-US" dirty="0" smtClean="0"/>
              <a:t>data </a:t>
            </a:r>
            <a:r>
              <a:rPr lang="en-US" dirty="0"/>
              <a:t>stores at a high level of detail.</a:t>
            </a:r>
          </a:p>
        </p:txBody>
      </p:sp>
      <p:sp>
        <p:nvSpPr>
          <p:cNvPr id="5" name="Date Placeholder 4">
            <a:extLst>
              <a:ext uri="{FF2B5EF4-FFF2-40B4-BE49-F238E27FC236}">
                <a16:creationId xmlns:a16="http://schemas.microsoft.com/office/drawing/2014/main" id="{5E3882BD-4FFC-4FDF-94F2-9B2598CD39B6}"/>
              </a:ext>
            </a:extLst>
          </p:cNvPr>
          <p:cNvSpPr>
            <a:spLocks noGrp="1"/>
          </p:cNvSpPr>
          <p:nvPr>
            <p:ph type="dt" sz="half" idx="10"/>
          </p:nvPr>
        </p:nvSpPr>
        <p:spPr/>
        <p:txBody>
          <a:bodyPr/>
          <a:lstStyle/>
          <a:p>
            <a:fld id="{9F064A45-C10F-43A1-9ED3-4C4408CFA45E}" type="datetime1">
              <a:rPr lang="en-US" smtClean="0"/>
              <a:t>11/23/2024</a:t>
            </a:fld>
            <a:endParaRPr lang="en-US"/>
          </a:p>
        </p:txBody>
      </p:sp>
      <p:sp>
        <p:nvSpPr>
          <p:cNvPr id="6" name="Slide Number Placeholder 5">
            <a:extLst>
              <a:ext uri="{FF2B5EF4-FFF2-40B4-BE49-F238E27FC236}">
                <a16:creationId xmlns:a16="http://schemas.microsoft.com/office/drawing/2014/main" id="{7AFD1EAB-525D-47A7-A808-72719B430A50}"/>
              </a:ext>
            </a:extLst>
          </p:cNvPr>
          <p:cNvSpPr>
            <a:spLocks noGrp="1"/>
          </p:cNvSpPr>
          <p:nvPr>
            <p:ph type="sldNum" sz="quarter" idx="12"/>
          </p:nvPr>
        </p:nvSpPr>
        <p:spPr/>
        <p:txBody>
          <a:bodyPr/>
          <a:lstStyle/>
          <a:p>
            <a:fld id="{F5658257-1731-4DEB-B39C-42418A862058}" type="slidenum">
              <a:rPr lang="en-US" smtClean="0"/>
              <a:pPr/>
              <a:t>42</a:t>
            </a:fld>
            <a:endParaRPr lang="en-US"/>
          </a:p>
        </p:txBody>
      </p:sp>
      <p:pic>
        <p:nvPicPr>
          <p:cNvPr id="7" name="Picture 6"/>
          <p:cNvPicPr>
            <a:picLocks noChangeAspect="1"/>
          </p:cNvPicPr>
          <p:nvPr/>
        </p:nvPicPr>
        <p:blipFill>
          <a:blip r:embed="rId2"/>
          <a:stretch>
            <a:fillRect/>
          </a:stretch>
        </p:blipFill>
        <p:spPr>
          <a:xfrm>
            <a:off x="3733800" y="1607740"/>
            <a:ext cx="4495800" cy="4633119"/>
          </a:xfrm>
          <a:prstGeom prst="rect">
            <a:avLst/>
          </a:prstGeom>
          <a:ln>
            <a:solidFill>
              <a:schemeClr val="accent1"/>
            </a:solid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185A-13E1-4FE9-ABA9-F89EA7319D29}"/>
              </a:ext>
            </a:extLst>
          </p:cNvPr>
          <p:cNvSpPr>
            <a:spLocks noGrp="1"/>
          </p:cNvSpPr>
          <p:nvPr>
            <p:ph type="title"/>
          </p:nvPr>
        </p:nvSpPr>
        <p:spPr/>
        <p:txBody>
          <a:bodyPr/>
          <a:lstStyle/>
          <a:p>
            <a:r>
              <a:rPr lang="en-US" dirty="0"/>
              <a:t>Logical Vs Physical DFDs</a:t>
            </a:r>
          </a:p>
        </p:txBody>
      </p:sp>
      <p:sp>
        <p:nvSpPr>
          <p:cNvPr id="3" name="Content Placeholder 2">
            <a:extLst>
              <a:ext uri="{FF2B5EF4-FFF2-40B4-BE49-F238E27FC236}">
                <a16:creationId xmlns:a16="http://schemas.microsoft.com/office/drawing/2014/main" id="{EDA4B893-09D8-4FBC-B2F8-28A2E242B8A0}"/>
              </a:ext>
            </a:extLst>
          </p:cNvPr>
          <p:cNvSpPr>
            <a:spLocks noGrp="1"/>
          </p:cNvSpPr>
          <p:nvPr>
            <p:ph idx="1"/>
          </p:nvPr>
        </p:nvSpPr>
        <p:spPr/>
        <p:txBody>
          <a:bodyPr/>
          <a:lstStyle/>
          <a:p>
            <a:r>
              <a:rPr lang="en-US" dirty="0"/>
              <a:t>A logical DFD focuses on the business and business activities, while a physical DFD looks at how a system is implemented. </a:t>
            </a:r>
          </a:p>
          <a:p>
            <a:r>
              <a:rPr lang="en-US" dirty="0"/>
              <a:t>So while any data flow diagram  maps out the flow of information for a process or system, the logical diagram provides the </a:t>
            </a:r>
            <a:r>
              <a:rPr lang="en-US" dirty="0" smtClean="0"/>
              <a:t>what and how of the business </a:t>
            </a:r>
            <a:r>
              <a:rPr lang="en-US" dirty="0"/>
              <a:t>and the physical provides </a:t>
            </a:r>
            <a:r>
              <a:rPr lang="en-US" dirty="0" smtClean="0"/>
              <a:t>how the business logic is implemented </a:t>
            </a:r>
            <a:endParaRPr lang="en-US" dirty="0"/>
          </a:p>
        </p:txBody>
      </p:sp>
      <p:sp>
        <p:nvSpPr>
          <p:cNvPr id="4" name="Date Placeholder 3">
            <a:extLst>
              <a:ext uri="{FF2B5EF4-FFF2-40B4-BE49-F238E27FC236}">
                <a16:creationId xmlns:a16="http://schemas.microsoft.com/office/drawing/2014/main" id="{C4880BDF-EB35-4C0E-8553-C554E2BF2B2B}"/>
              </a:ext>
            </a:extLst>
          </p:cNvPr>
          <p:cNvSpPr>
            <a:spLocks noGrp="1"/>
          </p:cNvSpPr>
          <p:nvPr>
            <p:ph type="dt" sz="half" idx="10"/>
          </p:nvPr>
        </p:nvSpPr>
        <p:spPr/>
        <p:txBody>
          <a:bodyPr/>
          <a:lstStyle/>
          <a:p>
            <a:fld id="{8FA8800D-0952-445B-A508-520D358989FC}" type="datetime1">
              <a:rPr lang="en-US" smtClean="0"/>
              <a:t>11/23/2024</a:t>
            </a:fld>
            <a:endParaRPr lang="en-US"/>
          </a:p>
        </p:txBody>
      </p:sp>
      <p:sp>
        <p:nvSpPr>
          <p:cNvPr id="5" name="Slide Number Placeholder 4">
            <a:extLst>
              <a:ext uri="{FF2B5EF4-FFF2-40B4-BE49-F238E27FC236}">
                <a16:creationId xmlns:a16="http://schemas.microsoft.com/office/drawing/2014/main" id="{86BB2A24-7B4D-4B92-9E78-A77A8345E34E}"/>
              </a:ext>
            </a:extLst>
          </p:cNvPr>
          <p:cNvSpPr>
            <a:spLocks noGrp="1"/>
          </p:cNvSpPr>
          <p:nvPr>
            <p:ph type="sldNum" sz="quarter" idx="12"/>
          </p:nvPr>
        </p:nvSpPr>
        <p:spPr/>
        <p:txBody>
          <a:bodyPr/>
          <a:lstStyle/>
          <a:p>
            <a:fld id="{F5658257-1731-4DEB-B39C-42418A862058}" type="slidenum">
              <a:rPr lang="en-US" smtClean="0"/>
              <a:pPr/>
              <a:t>43</a:t>
            </a:fld>
            <a:endParaRPr lang="en-US"/>
          </a:p>
        </p:txBody>
      </p:sp>
    </p:spTree>
    <p:extLst>
      <p:ext uri="{BB962C8B-B14F-4D97-AF65-F5344CB8AC3E}">
        <p14:creationId xmlns:p14="http://schemas.microsoft.com/office/powerpoint/2010/main" val="29982708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5F72-B19B-448D-A7CD-6CEAEC0607FD}"/>
              </a:ext>
            </a:extLst>
          </p:cNvPr>
          <p:cNvSpPr>
            <a:spLocks noGrp="1"/>
          </p:cNvSpPr>
          <p:nvPr>
            <p:ph type="title"/>
          </p:nvPr>
        </p:nvSpPr>
        <p:spPr/>
        <p:txBody>
          <a:bodyPr/>
          <a:lstStyle/>
          <a:p>
            <a:r>
              <a:rPr lang="en-US" dirty="0"/>
              <a:t>Logical Vs Physical DFDs</a:t>
            </a:r>
          </a:p>
        </p:txBody>
      </p:sp>
      <p:sp>
        <p:nvSpPr>
          <p:cNvPr id="4" name="Date Placeholder 3">
            <a:extLst>
              <a:ext uri="{FF2B5EF4-FFF2-40B4-BE49-F238E27FC236}">
                <a16:creationId xmlns:a16="http://schemas.microsoft.com/office/drawing/2014/main" id="{32622DC4-C1CA-4302-9E1E-E970AEEA8A1B}"/>
              </a:ext>
            </a:extLst>
          </p:cNvPr>
          <p:cNvSpPr>
            <a:spLocks noGrp="1"/>
          </p:cNvSpPr>
          <p:nvPr>
            <p:ph type="dt" sz="half" idx="10"/>
          </p:nvPr>
        </p:nvSpPr>
        <p:spPr/>
        <p:txBody>
          <a:bodyPr/>
          <a:lstStyle/>
          <a:p>
            <a:fld id="{8FA8800D-0952-445B-A508-520D358989FC}" type="datetime1">
              <a:rPr lang="en-US" smtClean="0"/>
              <a:t>11/23/2024</a:t>
            </a:fld>
            <a:endParaRPr lang="en-US"/>
          </a:p>
        </p:txBody>
      </p:sp>
      <p:sp>
        <p:nvSpPr>
          <p:cNvPr id="5" name="Slide Number Placeholder 4">
            <a:extLst>
              <a:ext uri="{FF2B5EF4-FFF2-40B4-BE49-F238E27FC236}">
                <a16:creationId xmlns:a16="http://schemas.microsoft.com/office/drawing/2014/main" id="{726D6A84-5920-4934-B914-5AEF1A4BBD77}"/>
              </a:ext>
            </a:extLst>
          </p:cNvPr>
          <p:cNvSpPr>
            <a:spLocks noGrp="1"/>
          </p:cNvSpPr>
          <p:nvPr>
            <p:ph type="sldNum" sz="quarter" idx="12"/>
          </p:nvPr>
        </p:nvSpPr>
        <p:spPr/>
        <p:txBody>
          <a:bodyPr/>
          <a:lstStyle/>
          <a:p>
            <a:fld id="{F5658257-1731-4DEB-B39C-42418A862058}" type="slidenum">
              <a:rPr lang="en-US" smtClean="0"/>
              <a:pPr/>
              <a:t>44</a:t>
            </a:fld>
            <a:endParaRPr lang="en-US"/>
          </a:p>
        </p:txBody>
      </p:sp>
      <p:graphicFrame>
        <p:nvGraphicFramePr>
          <p:cNvPr id="13" name="Content Placeholder 12">
            <a:extLst>
              <a:ext uri="{FF2B5EF4-FFF2-40B4-BE49-F238E27FC236}">
                <a16:creationId xmlns:a16="http://schemas.microsoft.com/office/drawing/2014/main" id="{DFA8499B-C696-4328-B4B1-F5D6672FFF6B}"/>
              </a:ext>
            </a:extLst>
          </p:cNvPr>
          <p:cNvGraphicFramePr>
            <a:graphicFrameLocks noGrp="1"/>
          </p:cNvGraphicFramePr>
          <p:nvPr>
            <p:ph idx="1"/>
            <p:extLst>
              <p:ext uri="{D42A27DB-BD31-4B8C-83A1-F6EECF244321}">
                <p14:modId xmlns:p14="http://schemas.microsoft.com/office/powerpoint/2010/main" val="93182499"/>
              </p:ext>
            </p:extLst>
          </p:nvPr>
        </p:nvGraphicFramePr>
        <p:xfrm>
          <a:off x="609600" y="1676400"/>
          <a:ext cx="8077200" cy="3416598"/>
        </p:xfrm>
        <a:graphic>
          <a:graphicData uri="http://schemas.openxmlformats.org/drawingml/2006/table">
            <a:tbl>
              <a:tblPr/>
              <a:tblGrid>
                <a:gridCol w="3261699">
                  <a:extLst>
                    <a:ext uri="{9D8B030D-6E8A-4147-A177-3AD203B41FA5}">
                      <a16:colId xmlns:a16="http://schemas.microsoft.com/office/drawing/2014/main" val="591912509"/>
                    </a:ext>
                  </a:extLst>
                </a:gridCol>
                <a:gridCol w="1605167">
                  <a:extLst>
                    <a:ext uri="{9D8B030D-6E8A-4147-A177-3AD203B41FA5}">
                      <a16:colId xmlns:a16="http://schemas.microsoft.com/office/drawing/2014/main" val="4043291053"/>
                    </a:ext>
                  </a:extLst>
                </a:gridCol>
                <a:gridCol w="3210334">
                  <a:extLst>
                    <a:ext uri="{9D8B030D-6E8A-4147-A177-3AD203B41FA5}">
                      <a16:colId xmlns:a16="http://schemas.microsoft.com/office/drawing/2014/main" val="608652031"/>
                    </a:ext>
                  </a:extLst>
                </a:gridCol>
              </a:tblGrid>
              <a:tr h="614457">
                <a:tc>
                  <a:txBody>
                    <a:bodyPr/>
                    <a:lstStyle/>
                    <a:p>
                      <a:pPr algn="l"/>
                      <a:r>
                        <a:rPr lang="en-US" sz="2400" b="1" dirty="0">
                          <a:solidFill>
                            <a:srgbClr val="333333"/>
                          </a:solidFill>
                          <a:effectLst/>
                        </a:rPr>
                        <a:t>Design Feature</a:t>
                      </a:r>
                    </a:p>
                  </a:txBody>
                  <a:tcPr marL="38100" marR="38100" marT="38100" marB="38100">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c>
                  <a:txBody>
                    <a:bodyPr/>
                    <a:lstStyle/>
                    <a:p>
                      <a:pPr algn="l"/>
                      <a:r>
                        <a:rPr lang="en-US" sz="2400" b="1">
                          <a:solidFill>
                            <a:srgbClr val="333333"/>
                          </a:solidFill>
                          <a:effectLst/>
                        </a:rPr>
                        <a:t>Logical</a:t>
                      </a:r>
                    </a:p>
                  </a:txBody>
                  <a:tcPr marL="38100" marR="38100" marT="38100" marB="38100">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c>
                  <a:txBody>
                    <a:bodyPr/>
                    <a:lstStyle/>
                    <a:p>
                      <a:pPr algn="l"/>
                      <a:r>
                        <a:rPr lang="en-US" sz="2400" b="1" dirty="0">
                          <a:solidFill>
                            <a:srgbClr val="333333"/>
                          </a:solidFill>
                          <a:effectLst/>
                        </a:rPr>
                        <a:t>Physical</a:t>
                      </a:r>
                    </a:p>
                  </a:txBody>
                  <a:tcPr marL="38100" marR="38100" marT="38100" marB="38100">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extLst>
                  <a:ext uri="{0D108BD9-81ED-4DB2-BD59-A6C34878D82A}">
                    <a16:rowId xmlns:a16="http://schemas.microsoft.com/office/drawing/2014/main" val="1607027864"/>
                  </a:ext>
                </a:extLst>
              </a:tr>
              <a:tr h="1609611">
                <a:tc>
                  <a:txBody>
                    <a:bodyPr/>
                    <a:lstStyle/>
                    <a:p>
                      <a:pPr algn="l" fontAlgn="t"/>
                      <a:r>
                        <a:rPr lang="en-US" sz="2400" dirty="0">
                          <a:effectLst/>
                        </a:rPr>
                        <a:t>What the model depicts</a:t>
                      </a:r>
                    </a:p>
                  </a:txBody>
                  <a:tcPr marL="47625" marR="47625" marT="47625" marB="47625">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CFEFF"/>
                    </a:solidFill>
                  </a:tcPr>
                </a:tc>
                <a:tc>
                  <a:txBody>
                    <a:bodyPr/>
                    <a:lstStyle/>
                    <a:p>
                      <a:pPr algn="l" fontAlgn="t"/>
                      <a:r>
                        <a:rPr lang="en-US" sz="2400" dirty="0">
                          <a:effectLst/>
                        </a:rPr>
                        <a:t>How the business operates.</a:t>
                      </a:r>
                    </a:p>
                  </a:txBody>
                  <a:tcPr marL="47625" marR="47625" marT="47625" marB="47625">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CFEFF"/>
                    </a:solidFill>
                  </a:tcPr>
                </a:tc>
                <a:tc>
                  <a:txBody>
                    <a:bodyPr/>
                    <a:lstStyle/>
                    <a:p>
                      <a:pPr algn="l" fontAlgn="t"/>
                      <a:r>
                        <a:rPr lang="en-US" sz="2400">
                          <a:effectLst/>
                        </a:rPr>
                        <a:t>How the system will be implemented (or how the current system operates).</a:t>
                      </a:r>
                    </a:p>
                  </a:txBody>
                  <a:tcPr marL="47625" marR="47625" marT="47625" marB="47625">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CFEFF"/>
                    </a:solidFill>
                  </a:tcPr>
                </a:tc>
                <a:extLst>
                  <a:ext uri="{0D108BD9-81ED-4DB2-BD59-A6C34878D82A}">
                    <a16:rowId xmlns:a16="http://schemas.microsoft.com/office/drawing/2014/main" val="1835202871"/>
                  </a:ext>
                </a:extLst>
              </a:tr>
              <a:tr h="1128732">
                <a:tc>
                  <a:txBody>
                    <a:bodyPr/>
                    <a:lstStyle/>
                    <a:p>
                      <a:pPr algn="l" fontAlgn="t"/>
                      <a:r>
                        <a:rPr lang="en-US" sz="2400">
                          <a:effectLst/>
                        </a:rPr>
                        <a:t>What the processes represent</a:t>
                      </a:r>
                    </a:p>
                  </a:txBody>
                  <a:tcPr marL="47625" marR="47625" marT="47625" marB="47625">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tc>
                  <a:txBody>
                    <a:bodyPr/>
                    <a:lstStyle/>
                    <a:p>
                      <a:pPr algn="l" fontAlgn="t"/>
                      <a:r>
                        <a:rPr lang="en-US" sz="2400">
                          <a:effectLst/>
                        </a:rPr>
                        <a:t>Business activities.</a:t>
                      </a:r>
                    </a:p>
                  </a:txBody>
                  <a:tcPr marL="47625" marR="47625" marT="47625" marB="47625">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tc>
                  <a:txBody>
                    <a:bodyPr/>
                    <a:lstStyle/>
                    <a:p>
                      <a:pPr algn="l" fontAlgn="t"/>
                      <a:r>
                        <a:rPr lang="en-US" sz="2400" dirty="0">
                          <a:effectLst/>
                        </a:rPr>
                        <a:t>Programs, program modules, and manual procedures.</a:t>
                      </a:r>
                    </a:p>
                  </a:txBody>
                  <a:tcPr marL="47625" marR="47625" marT="47625" marB="47625">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extLst>
                  <a:ext uri="{0D108BD9-81ED-4DB2-BD59-A6C34878D82A}">
                    <a16:rowId xmlns:a16="http://schemas.microsoft.com/office/drawing/2014/main" val="1310174742"/>
                  </a:ext>
                </a:extLst>
              </a:tr>
            </a:tbl>
          </a:graphicData>
        </a:graphic>
      </p:graphicFrame>
    </p:spTree>
    <p:extLst>
      <p:ext uri="{BB962C8B-B14F-4D97-AF65-F5344CB8AC3E}">
        <p14:creationId xmlns:p14="http://schemas.microsoft.com/office/powerpoint/2010/main" val="34722751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11EA-6D3A-4BF5-B9D6-0140DDB6AEED}"/>
              </a:ext>
            </a:extLst>
          </p:cNvPr>
          <p:cNvSpPr>
            <a:spLocks noGrp="1"/>
          </p:cNvSpPr>
          <p:nvPr>
            <p:ph type="title"/>
          </p:nvPr>
        </p:nvSpPr>
        <p:spPr/>
        <p:txBody>
          <a:bodyPr/>
          <a:lstStyle/>
          <a:p>
            <a:r>
              <a:rPr lang="en-US" dirty="0"/>
              <a:t>Logical Vs Physical DFDs</a:t>
            </a:r>
          </a:p>
        </p:txBody>
      </p:sp>
      <p:graphicFrame>
        <p:nvGraphicFramePr>
          <p:cNvPr id="7" name="Content Placeholder 6">
            <a:extLst>
              <a:ext uri="{FF2B5EF4-FFF2-40B4-BE49-F238E27FC236}">
                <a16:creationId xmlns:a16="http://schemas.microsoft.com/office/drawing/2014/main" id="{FAF2CC6F-3B95-4050-BDC9-CEEDC67E57CF}"/>
              </a:ext>
            </a:extLst>
          </p:cNvPr>
          <p:cNvGraphicFramePr>
            <a:graphicFrameLocks noGrp="1"/>
          </p:cNvGraphicFramePr>
          <p:nvPr>
            <p:ph idx="1"/>
            <p:extLst>
              <p:ext uri="{D42A27DB-BD31-4B8C-83A1-F6EECF244321}">
                <p14:modId xmlns:p14="http://schemas.microsoft.com/office/powerpoint/2010/main" val="1152937113"/>
              </p:ext>
            </p:extLst>
          </p:nvPr>
        </p:nvGraphicFramePr>
        <p:xfrm>
          <a:off x="685799" y="1909542"/>
          <a:ext cx="8153401" cy="4491258"/>
        </p:xfrm>
        <a:graphic>
          <a:graphicData uri="http://schemas.openxmlformats.org/drawingml/2006/table">
            <a:tbl>
              <a:tblPr/>
              <a:tblGrid>
                <a:gridCol w="2343652">
                  <a:extLst>
                    <a:ext uri="{9D8B030D-6E8A-4147-A177-3AD203B41FA5}">
                      <a16:colId xmlns:a16="http://schemas.microsoft.com/office/drawing/2014/main" val="811776098"/>
                    </a:ext>
                  </a:extLst>
                </a:gridCol>
                <a:gridCol w="1936584">
                  <a:extLst>
                    <a:ext uri="{9D8B030D-6E8A-4147-A177-3AD203B41FA5}">
                      <a16:colId xmlns:a16="http://schemas.microsoft.com/office/drawing/2014/main" val="2041024472"/>
                    </a:ext>
                  </a:extLst>
                </a:gridCol>
                <a:gridCol w="3873165">
                  <a:extLst>
                    <a:ext uri="{9D8B030D-6E8A-4147-A177-3AD203B41FA5}">
                      <a16:colId xmlns:a16="http://schemas.microsoft.com/office/drawing/2014/main" val="2940310434"/>
                    </a:ext>
                  </a:extLst>
                </a:gridCol>
              </a:tblGrid>
              <a:tr h="1193180">
                <a:tc>
                  <a:txBody>
                    <a:bodyPr/>
                    <a:lstStyle/>
                    <a:p>
                      <a:pPr algn="l" fontAlgn="t"/>
                      <a:r>
                        <a:rPr lang="en-US" sz="2000" dirty="0">
                          <a:effectLst/>
                        </a:rPr>
                        <a:t>What the data stores represent</a:t>
                      </a:r>
                    </a:p>
                  </a:txBody>
                  <a:tcPr marL="37343" marR="37343" marT="37343" marB="37343" anchor="ctr">
                    <a:lnL>
                      <a:noFill/>
                    </a:lnL>
                    <a:lnR>
                      <a:noFill/>
                    </a:lnR>
                    <a:lnT>
                      <a:noFill/>
                    </a:lnT>
                    <a:lnB w="9525" cap="flat" cmpd="sng" algn="ctr">
                      <a:solidFill>
                        <a:srgbClr val="94DBFF"/>
                      </a:solidFill>
                      <a:prstDash val="solid"/>
                      <a:round/>
                      <a:headEnd type="none" w="med" len="med"/>
                      <a:tailEnd type="none" w="med" len="med"/>
                    </a:lnB>
                    <a:solidFill>
                      <a:srgbClr val="FCFEFF"/>
                    </a:solidFill>
                  </a:tcPr>
                </a:tc>
                <a:tc>
                  <a:txBody>
                    <a:bodyPr/>
                    <a:lstStyle/>
                    <a:p>
                      <a:pPr algn="l" fontAlgn="t"/>
                      <a:r>
                        <a:rPr lang="en-US" sz="2000" dirty="0">
                          <a:effectLst/>
                        </a:rPr>
                        <a:t>Collections of data regardless of how the data are stored.</a:t>
                      </a:r>
                    </a:p>
                  </a:txBody>
                  <a:tcPr marL="37343" marR="37343" marT="37343" marB="37343" anchor="ctr">
                    <a:lnL>
                      <a:noFill/>
                    </a:lnL>
                    <a:lnR>
                      <a:noFill/>
                    </a:lnR>
                    <a:lnT>
                      <a:noFill/>
                    </a:lnT>
                    <a:lnB w="9525" cap="flat" cmpd="sng" algn="ctr">
                      <a:solidFill>
                        <a:srgbClr val="94DBFF"/>
                      </a:solidFill>
                      <a:prstDash val="solid"/>
                      <a:round/>
                      <a:headEnd type="none" w="med" len="med"/>
                      <a:tailEnd type="none" w="med" len="med"/>
                    </a:lnB>
                    <a:solidFill>
                      <a:srgbClr val="FCFEFF"/>
                    </a:solidFill>
                  </a:tcPr>
                </a:tc>
                <a:tc>
                  <a:txBody>
                    <a:bodyPr/>
                    <a:lstStyle/>
                    <a:p>
                      <a:pPr algn="l" fontAlgn="t"/>
                      <a:r>
                        <a:rPr lang="en-US" sz="2000" dirty="0">
                          <a:effectLst/>
                        </a:rPr>
                        <a:t>Physical files and databases, manual files.</a:t>
                      </a:r>
                    </a:p>
                  </a:txBody>
                  <a:tcPr marL="37343" marR="37343" marT="37343" marB="37343" anchor="ctr">
                    <a:lnL>
                      <a:noFill/>
                    </a:lnL>
                    <a:lnR>
                      <a:noFill/>
                    </a:lnR>
                    <a:lnT>
                      <a:noFill/>
                    </a:lnT>
                    <a:lnB w="9525" cap="flat" cmpd="sng" algn="ctr">
                      <a:solidFill>
                        <a:srgbClr val="94DBFF"/>
                      </a:solidFill>
                      <a:prstDash val="solid"/>
                      <a:round/>
                      <a:headEnd type="none" w="med" len="med"/>
                      <a:tailEnd type="none" w="med" len="med"/>
                    </a:lnB>
                    <a:solidFill>
                      <a:srgbClr val="FCFEFF"/>
                    </a:solidFill>
                  </a:tcPr>
                </a:tc>
                <a:extLst>
                  <a:ext uri="{0D108BD9-81ED-4DB2-BD59-A6C34878D82A}">
                    <a16:rowId xmlns:a16="http://schemas.microsoft.com/office/drawing/2014/main" val="2447796866"/>
                  </a:ext>
                </a:extLst>
              </a:tr>
              <a:tr h="1193180">
                <a:tc>
                  <a:txBody>
                    <a:bodyPr/>
                    <a:lstStyle/>
                    <a:p>
                      <a:pPr algn="l" fontAlgn="t"/>
                      <a:r>
                        <a:rPr lang="en-US" sz="2000" dirty="0">
                          <a:effectLst/>
                        </a:rPr>
                        <a:t>Type of data stores</a:t>
                      </a:r>
                    </a:p>
                  </a:txBody>
                  <a:tcPr marL="37343" marR="37343" marT="37343" marB="37343" anchor="ctr">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tc>
                  <a:txBody>
                    <a:bodyPr/>
                    <a:lstStyle/>
                    <a:p>
                      <a:pPr algn="l" fontAlgn="t"/>
                      <a:r>
                        <a:rPr lang="en-US" sz="2000" dirty="0">
                          <a:effectLst/>
                        </a:rPr>
                        <a:t>Show data stores representing permanent data collections.</a:t>
                      </a:r>
                    </a:p>
                  </a:txBody>
                  <a:tcPr marL="37343" marR="37343" marT="37343" marB="37343" anchor="ctr">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tc>
                  <a:txBody>
                    <a:bodyPr/>
                    <a:lstStyle/>
                    <a:p>
                      <a:pPr algn="l" fontAlgn="t"/>
                      <a:r>
                        <a:rPr lang="en-US" sz="2000" dirty="0">
                          <a:effectLst/>
                        </a:rPr>
                        <a:t>Master files, transition files. Any processes that operate at two different times must be connected by a data store.</a:t>
                      </a:r>
                    </a:p>
                  </a:txBody>
                  <a:tcPr marL="37343" marR="37343" marT="37343" marB="37343" anchor="ctr">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0FAFF"/>
                    </a:solidFill>
                  </a:tcPr>
                </a:tc>
                <a:extLst>
                  <a:ext uri="{0D108BD9-81ED-4DB2-BD59-A6C34878D82A}">
                    <a16:rowId xmlns:a16="http://schemas.microsoft.com/office/drawing/2014/main" val="1953613878"/>
                  </a:ext>
                </a:extLst>
              </a:tr>
              <a:tr h="1755333">
                <a:tc>
                  <a:txBody>
                    <a:bodyPr/>
                    <a:lstStyle/>
                    <a:p>
                      <a:pPr algn="l" fontAlgn="t"/>
                      <a:r>
                        <a:rPr lang="en-US" sz="2000">
                          <a:effectLst/>
                        </a:rPr>
                        <a:t>System controls</a:t>
                      </a:r>
                    </a:p>
                  </a:txBody>
                  <a:tcPr marL="37343" marR="37343" marT="37343" marB="37343" anchor="ctr">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CFEFF"/>
                    </a:solidFill>
                  </a:tcPr>
                </a:tc>
                <a:tc>
                  <a:txBody>
                    <a:bodyPr/>
                    <a:lstStyle/>
                    <a:p>
                      <a:pPr algn="l" fontAlgn="t"/>
                      <a:r>
                        <a:rPr lang="en-US" sz="2000">
                          <a:effectLst/>
                        </a:rPr>
                        <a:t>Show business controls.</a:t>
                      </a:r>
                    </a:p>
                  </a:txBody>
                  <a:tcPr marL="37343" marR="37343" marT="37343" marB="37343" anchor="ctr">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CFEFF"/>
                    </a:solidFill>
                  </a:tcPr>
                </a:tc>
                <a:tc>
                  <a:txBody>
                    <a:bodyPr/>
                    <a:lstStyle/>
                    <a:p>
                      <a:pPr algn="l" fontAlgn="t"/>
                      <a:r>
                        <a:rPr lang="en-US" sz="2000" dirty="0">
                          <a:effectLst/>
                        </a:rPr>
                        <a:t>Show controls for validating input data, for obtaining a record (record found status), for ensuring successful completion of a process, and for system security (example: journal records).</a:t>
                      </a:r>
                    </a:p>
                  </a:txBody>
                  <a:tcPr marL="37343" marR="37343" marT="37343" marB="37343" anchor="ctr">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FCFEFF"/>
                    </a:solidFill>
                  </a:tcPr>
                </a:tc>
                <a:extLst>
                  <a:ext uri="{0D108BD9-81ED-4DB2-BD59-A6C34878D82A}">
                    <a16:rowId xmlns:a16="http://schemas.microsoft.com/office/drawing/2014/main" val="3475093386"/>
                  </a:ext>
                </a:extLst>
              </a:tr>
            </a:tbl>
          </a:graphicData>
        </a:graphic>
      </p:graphicFrame>
      <p:sp>
        <p:nvSpPr>
          <p:cNvPr id="4" name="Date Placeholder 3">
            <a:extLst>
              <a:ext uri="{FF2B5EF4-FFF2-40B4-BE49-F238E27FC236}">
                <a16:creationId xmlns:a16="http://schemas.microsoft.com/office/drawing/2014/main" id="{67C7F627-F1C9-4F51-957D-6D664D2098EB}"/>
              </a:ext>
            </a:extLst>
          </p:cNvPr>
          <p:cNvSpPr>
            <a:spLocks noGrp="1"/>
          </p:cNvSpPr>
          <p:nvPr>
            <p:ph type="dt" sz="half" idx="10"/>
          </p:nvPr>
        </p:nvSpPr>
        <p:spPr/>
        <p:txBody>
          <a:bodyPr/>
          <a:lstStyle/>
          <a:p>
            <a:fld id="{8FA8800D-0952-445B-A508-520D358989FC}" type="datetime1">
              <a:rPr lang="en-US" smtClean="0"/>
              <a:t>11/23/2024</a:t>
            </a:fld>
            <a:endParaRPr lang="en-US"/>
          </a:p>
        </p:txBody>
      </p:sp>
      <p:sp>
        <p:nvSpPr>
          <p:cNvPr id="5" name="Slide Number Placeholder 4">
            <a:extLst>
              <a:ext uri="{FF2B5EF4-FFF2-40B4-BE49-F238E27FC236}">
                <a16:creationId xmlns:a16="http://schemas.microsoft.com/office/drawing/2014/main" id="{FBA05ACC-8882-4BB5-8AD4-28EC259FB814}"/>
              </a:ext>
            </a:extLst>
          </p:cNvPr>
          <p:cNvSpPr>
            <a:spLocks noGrp="1"/>
          </p:cNvSpPr>
          <p:nvPr>
            <p:ph type="sldNum" sz="quarter" idx="12"/>
          </p:nvPr>
        </p:nvSpPr>
        <p:spPr/>
        <p:txBody>
          <a:bodyPr/>
          <a:lstStyle/>
          <a:p>
            <a:fld id="{F5658257-1731-4DEB-B39C-42418A862058}" type="slidenum">
              <a:rPr lang="en-US" smtClean="0"/>
              <a:pPr/>
              <a:t>45</a:t>
            </a:fld>
            <a:endParaRPr lang="en-US"/>
          </a:p>
        </p:txBody>
      </p:sp>
      <p:graphicFrame>
        <p:nvGraphicFramePr>
          <p:cNvPr id="8" name="Table 7">
            <a:extLst>
              <a:ext uri="{FF2B5EF4-FFF2-40B4-BE49-F238E27FC236}">
                <a16:creationId xmlns:a16="http://schemas.microsoft.com/office/drawing/2014/main" id="{CEDF32E7-60FF-4D3E-A696-EE07CC40C71C}"/>
              </a:ext>
            </a:extLst>
          </p:cNvPr>
          <p:cNvGraphicFramePr>
            <a:graphicFrameLocks noGrp="1"/>
          </p:cNvGraphicFramePr>
          <p:nvPr>
            <p:extLst>
              <p:ext uri="{D42A27DB-BD31-4B8C-83A1-F6EECF244321}">
                <p14:modId xmlns:p14="http://schemas.microsoft.com/office/powerpoint/2010/main" val="1822133807"/>
              </p:ext>
            </p:extLst>
          </p:nvPr>
        </p:nvGraphicFramePr>
        <p:xfrm>
          <a:off x="685799" y="1295085"/>
          <a:ext cx="8153401" cy="614457"/>
        </p:xfrm>
        <a:graphic>
          <a:graphicData uri="http://schemas.openxmlformats.org/drawingml/2006/table">
            <a:tbl>
              <a:tblPr/>
              <a:tblGrid>
                <a:gridCol w="3292469">
                  <a:extLst>
                    <a:ext uri="{9D8B030D-6E8A-4147-A177-3AD203B41FA5}">
                      <a16:colId xmlns:a16="http://schemas.microsoft.com/office/drawing/2014/main" val="2056125952"/>
                    </a:ext>
                  </a:extLst>
                </a:gridCol>
                <a:gridCol w="1620311">
                  <a:extLst>
                    <a:ext uri="{9D8B030D-6E8A-4147-A177-3AD203B41FA5}">
                      <a16:colId xmlns:a16="http://schemas.microsoft.com/office/drawing/2014/main" val="2473451287"/>
                    </a:ext>
                  </a:extLst>
                </a:gridCol>
                <a:gridCol w="3240621">
                  <a:extLst>
                    <a:ext uri="{9D8B030D-6E8A-4147-A177-3AD203B41FA5}">
                      <a16:colId xmlns:a16="http://schemas.microsoft.com/office/drawing/2014/main" val="2759056912"/>
                    </a:ext>
                  </a:extLst>
                </a:gridCol>
              </a:tblGrid>
              <a:tr h="614457">
                <a:tc>
                  <a:txBody>
                    <a:bodyPr/>
                    <a:lstStyle/>
                    <a:p>
                      <a:pPr algn="l"/>
                      <a:r>
                        <a:rPr lang="en-US" sz="2400" b="1" dirty="0">
                          <a:solidFill>
                            <a:srgbClr val="333333"/>
                          </a:solidFill>
                          <a:effectLst/>
                        </a:rPr>
                        <a:t>Design Feature</a:t>
                      </a:r>
                    </a:p>
                  </a:txBody>
                  <a:tcPr marL="38100" marR="38100" marT="38100" marB="38100">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c>
                  <a:txBody>
                    <a:bodyPr/>
                    <a:lstStyle/>
                    <a:p>
                      <a:pPr algn="l"/>
                      <a:r>
                        <a:rPr lang="en-US" sz="2400" b="1">
                          <a:solidFill>
                            <a:srgbClr val="333333"/>
                          </a:solidFill>
                          <a:effectLst/>
                        </a:rPr>
                        <a:t>Logical</a:t>
                      </a:r>
                    </a:p>
                  </a:txBody>
                  <a:tcPr marL="38100" marR="38100" marT="38100" marB="38100">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tc>
                  <a:txBody>
                    <a:bodyPr/>
                    <a:lstStyle/>
                    <a:p>
                      <a:pPr algn="l"/>
                      <a:r>
                        <a:rPr lang="en-US" sz="2400" b="1" dirty="0">
                          <a:solidFill>
                            <a:srgbClr val="333333"/>
                          </a:solidFill>
                          <a:effectLst/>
                        </a:rPr>
                        <a:t>Physical</a:t>
                      </a:r>
                    </a:p>
                  </a:txBody>
                  <a:tcPr marL="38100" marR="38100" marT="38100" marB="38100">
                    <a:lnL>
                      <a:noFill/>
                    </a:lnL>
                    <a:lnR>
                      <a:noFill/>
                    </a:lnR>
                    <a:lnT w="9525" cap="flat" cmpd="sng" algn="ctr">
                      <a:solidFill>
                        <a:srgbClr val="94DBFF"/>
                      </a:solidFill>
                      <a:prstDash val="solid"/>
                      <a:round/>
                      <a:headEnd type="none" w="med" len="med"/>
                      <a:tailEnd type="none" w="med" len="med"/>
                    </a:lnT>
                    <a:lnB w="9525" cap="flat" cmpd="sng" algn="ctr">
                      <a:solidFill>
                        <a:srgbClr val="94DBFF"/>
                      </a:solidFill>
                      <a:prstDash val="solid"/>
                      <a:round/>
                      <a:headEnd type="none" w="med" len="med"/>
                      <a:tailEnd type="none" w="med" len="med"/>
                    </a:lnB>
                    <a:solidFill>
                      <a:srgbClr val="D1F0FF"/>
                    </a:solidFill>
                  </a:tcPr>
                </a:tc>
                <a:extLst>
                  <a:ext uri="{0D108BD9-81ED-4DB2-BD59-A6C34878D82A}">
                    <a16:rowId xmlns:a16="http://schemas.microsoft.com/office/drawing/2014/main" val="2171266217"/>
                  </a:ext>
                </a:extLst>
              </a:tr>
            </a:tbl>
          </a:graphicData>
        </a:graphic>
      </p:graphicFrame>
    </p:spTree>
    <p:extLst>
      <p:ext uri="{BB962C8B-B14F-4D97-AF65-F5344CB8AC3E}">
        <p14:creationId xmlns:p14="http://schemas.microsoft.com/office/powerpoint/2010/main" val="36389988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D23F1-B22E-4834-AF4F-FD15E7DB6A66}"/>
              </a:ext>
            </a:extLst>
          </p:cNvPr>
          <p:cNvSpPr>
            <a:spLocks noGrp="1"/>
          </p:cNvSpPr>
          <p:nvPr>
            <p:ph type="title"/>
          </p:nvPr>
        </p:nvSpPr>
        <p:spPr/>
        <p:txBody>
          <a:bodyPr/>
          <a:lstStyle/>
          <a:p>
            <a:r>
              <a:rPr lang="en-US" dirty="0"/>
              <a:t>Logical DFD - Example</a:t>
            </a:r>
          </a:p>
        </p:txBody>
      </p:sp>
      <p:pic>
        <p:nvPicPr>
          <p:cNvPr id="8" name="Content Placeholder 7">
            <a:extLst>
              <a:ext uri="{FF2B5EF4-FFF2-40B4-BE49-F238E27FC236}">
                <a16:creationId xmlns:a16="http://schemas.microsoft.com/office/drawing/2014/main" id="{720E9D8A-9986-44B1-8B43-3753DD93793F}"/>
              </a:ext>
            </a:extLst>
          </p:cNvPr>
          <p:cNvPicPr>
            <a:picLocks noGrp="1" noChangeAspect="1"/>
          </p:cNvPicPr>
          <p:nvPr>
            <p:ph idx="1"/>
          </p:nvPr>
        </p:nvPicPr>
        <p:blipFill>
          <a:blip r:embed="rId2"/>
          <a:stretch>
            <a:fillRect/>
          </a:stretch>
        </p:blipFill>
        <p:spPr>
          <a:xfrm>
            <a:off x="127907" y="2362200"/>
            <a:ext cx="8558893" cy="2819400"/>
          </a:xfrm>
          <a:prstGeom prst="rect">
            <a:avLst/>
          </a:prstGeom>
        </p:spPr>
      </p:pic>
      <p:sp>
        <p:nvSpPr>
          <p:cNvPr id="4" name="Date Placeholder 3">
            <a:extLst>
              <a:ext uri="{FF2B5EF4-FFF2-40B4-BE49-F238E27FC236}">
                <a16:creationId xmlns:a16="http://schemas.microsoft.com/office/drawing/2014/main" id="{0F8EF3BB-4788-4848-8FAD-FC5209F3352B}"/>
              </a:ext>
            </a:extLst>
          </p:cNvPr>
          <p:cNvSpPr>
            <a:spLocks noGrp="1"/>
          </p:cNvSpPr>
          <p:nvPr>
            <p:ph type="dt" sz="half" idx="10"/>
          </p:nvPr>
        </p:nvSpPr>
        <p:spPr/>
        <p:txBody>
          <a:bodyPr/>
          <a:lstStyle/>
          <a:p>
            <a:fld id="{8FA8800D-0952-445B-A508-520D358989FC}" type="datetime1">
              <a:rPr lang="en-US" smtClean="0"/>
              <a:t>11/23/2024</a:t>
            </a:fld>
            <a:endParaRPr lang="en-US"/>
          </a:p>
        </p:txBody>
      </p:sp>
      <p:sp>
        <p:nvSpPr>
          <p:cNvPr id="5" name="Slide Number Placeholder 4">
            <a:extLst>
              <a:ext uri="{FF2B5EF4-FFF2-40B4-BE49-F238E27FC236}">
                <a16:creationId xmlns:a16="http://schemas.microsoft.com/office/drawing/2014/main" id="{D2B73C91-F851-4A09-BEF6-17D25D7AD93A}"/>
              </a:ext>
            </a:extLst>
          </p:cNvPr>
          <p:cNvSpPr>
            <a:spLocks noGrp="1"/>
          </p:cNvSpPr>
          <p:nvPr>
            <p:ph type="sldNum" sz="quarter" idx="12"/>
          </p:nvPr>
        </p:nvSpPr>
        <p:spPr/>
        <p:txBody>
          <a:bodyPr/>
          <a:lstStyle/>
          <a:p>
            <a:fld id="{F5658257-1731-4DEB-B39C-42418A862058}" type="slidenum">
              <a:rPr lang="en-US" smtClean="0"/>
              <a:pPr/>
              <a:t>46</a:t>
            </a:fld>
            <a:endParaRPr lang="en-US"/>
          </a:p>
        </p:txBody>
      </p:sp>
    </p:spTree>
    <p:extLst>
      <p:ext uri="{BB962C8B-B14F-4D97-AF65-F5344CB8AC3E}">
        <p14:creationId xmlns:p14="http://schemas.microsoft.com/office/powerpoint/2010/main" val="30954535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3A93-7BAD-4508-898E-5EB1A5A1D07F}"/>
              </a:ext>
            </a:extLst>
          </p:cNvPr>
          <p:cNvSpPr>
            <a:spLocks noGrp="1"/>
          </p:cNvSpPr>
          <p:nvPr>
            <p:ph type="title"/>
          </p:nvPr>
        </p:nvSpPr>
        <p:spPr/>
        <p:txBody>
          <a:bodyPr/>
          <a:lstStyle/>
          <a:p>
            <a:r>
              <a:rPr lang="en-US" dirty="0"/>
              <a:t>Physical DFD – An Example</a:t>
            </a:r>
          </a:p>
        </p:txBody>
      </p:sp>
      <p:pic>
        <p:nvPicPr>
          <p:cNvPr id="6" name="Content Placeholder 5">
            <a:extLst>
              <a:ext uri="{FF2B5EF4-FFF2-40B4-BE49-F238E27FC236}">
                <a16:creationId xmlns:a16="http://schemas.microsoft.com/office/drawing/2014/main" id="{993D851A-25A3-40FB-9873-4BC7A9F46482}"/>
              </a:ext>
            </a:extLst>
          </p:cNvPr>
          <p:cNvPicPr>
            <a:picLocks noGrp="1" noChangeAspect="1"/>
          </p:cNvPicPr>
          <p:nvPr>
            <p:ph idx="1"/>
          </p:nvPr>
        </p:nvPicPr>
        <p:blipFill rotWithShape="1">
          <a:blip r:embed="rId2"/>
          <a:srcRect l="3088" r="1168"/>
          <a:stretch/>
        </p:blipFill>
        <p:spPr>
          <a:xfrm>
            <a:off x="2498" y="1417638"/>
            <a:ext cx="9041488" cy="3382962"/>
          </a:xfrm>
          <a:prstGeom prst="rect">
            <a:avLst/>
          </a:prstGeom>
        </p:spPr>
      </p:pic>
      <p:sp>
        <p:nvSpPr>
          <p:cNvPr id="4" name="Date Placeholder 3">
            <a:extLst>
              <a:ext uri="{FF2B5EF4-FFF2-40B4-BE49-F238E27FC236}">
                <a16:creationId xmlns:a16="http://schemas.microsoft.com/office/drawing/2014/main" id="{94E68F58-7B4F-4B19-B109-7BDA14640B82}"/>
              </a:ext>
            </a:extLst>
          </p:cNvPr>
          <p:cNvSpPr>
            <a:spLocks noGrp="1"/>
          </p:cNvSpPr>
          <p:nvPr>
            <p:ph type="dt" sz="half" idx="10"/>
          </p:nvPr>
        </p:nvSpPr>
        <p:spPr/>
        <p:txBody>
          <a:bodyPr/>
          <a:lstStyle/>
          <a:p>
            <a:fld id="{8FA8800D-0952-445B-A508-520D358989FC}" type="datetime1">
              <a:rPr lang="en-US" smtClean="0"/>
              <a:t>11/23/2024</a:t>
            </a:fld>
            <a:endParaRPr lang="en-US"/>
          </a:p>
        </p:txBody>
      </p:sp>
      <p:sp>
        <p:nvSpPr>
          <p:cNvPr id="5" name="Slide Number Placeholder 4">
            <a:extLst>
              <a:ext uri="{FF2B5EF4-FFF2-40B4-BE49-F238E27FC236}">
                <a16:creationId xmlns:a16="http://schemas.microsoft.com/office/drawing/2014/main" id="{C1B9FE00-09E3-40D6-999F-192C5C14BF02}"/>
              </a:ext>
            </a:extLst>
          </p:cNvPr>
          <p:cNvSpPr>
            <a:spLocks noGrp="1"/>
          </p:cNvSpPr>
          <p:nvPr>
            <p:ph type="sldNum" sz="quarter" idx="12"/>
          </p:nvPr>
        </p:nvSpPr>
        <p:spPr/>
        <p:txBody>
          <a:bodyPr/>
          <a:lstStyle/>
          <a:p>
            <a:fld id="{F5658257-1731-4DEB-B39C-42418A862058}" type="slidenum">
              <a:rPr lang="en-US" smtClean="0"/>
              <a:pPr/>
              <a:t>47</a:t>
            </a:fld>
            <a:endParaRPr lang="en-US"/>
          </a:p>
        </p:txBody>
      </p:sp>
    </p:spTree>
    <p:extLst>
      <p:ext uri="{BB962C8B-B14F-4D97-AF65-F5344CB8AC3E}">
        <p14:creationId xmlns:p14="http://schemas.microsoft.com/office/powerpoint/2010/main" val="24138881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Data-Flow Diagramming Rules</a:t>
            </a:r>
          </a:p>
        </p:txBody>
      </p:sp>
      <p:sp>
        <p:nvSpPr>
          <p:cNvPr id="3" name="Content Placeholder 2"/>
          <p:cNvSpPr>
            <a:spLocks noGrp="1"/>
          </p:cNvSpPr>
          <p:nvPr>
            <p:ph idx="1"/>
          </p:nvPr>
        </p:nvSpPr>
        <p:spPr/>
        <p:txBody>
          <a:bodyPr>
            <a:normAutofit/>
          </a:bodyPr>
          <a:lstStyle/>
          <a:p>
            <a:r>
              <a:rPr lang="en-US" b="1" dirty="0"/>
              <a:t>Process</a:t>
            </a:r>
          </a:p>
          <a:p>
            <a:pPr marL="971550" lvl="1" indent="-514350">
              <a:buFont typeface="+mj-lt"/>
              <a:buAutoNum type="alphaUcPeriod"/>
            </a:pPr>
            <a:r>
              <a:rPr lang="en-US" dirty="0">
                <a:solidFill>
                  <a:srgbClr val="FF0000"/>
                </a:solidFill>
              </a:rPr>
              <a:t>No process can have only outputs</a:t>
            </a:r>
            <a:r>
              <a:rPr lang="en-US" dirty="0"/>
              <a:t>. It is making data from nothing (a miracle). If an object has </a:t>
            </a:r>
            <a:r>
              <a:rPr lang="en-US" dirty="0">
                <a:solidFill>
                  <a:srgbClr val="FF0000"/>
                </a:solidFill>
              </a:rPr>
              <a:t>only outputs, then it must be a source</a:t>
            </a:r>
          </a:p>
          <a:p>
            <a:pPr marL="971550" lvl="1" indent="-514350">
              <a:buFont typeface="+mj-lt"/>
              <a:buAutoNum type="alphaUcPeriod"/>
            </a:pPr>
            <a:r>
              <a:rPr lang="en-US" dirty="0">
                <a:solidFill>
                  <a:srgbClr val="FF0000"/>
                </a:solidFill>
              </a:rPr>
              <a:t>No process can have only inputs (a black hole). </a:t>
            </a:r>
            <a:r>
              <a:rPr lang="en-US" dirty="0"/>
              <a:t>If an object has </a:t>
            </a:r>
            <a:r>
              <a:rPr lang="en-US" dirty="0">
                <a:solidFill>
                  <a:srgbClr val="FF0000"/>
                </a:solidFill>
              </a:rPr>
              <a:t>only inputs, then it must be a sink</a:t>
            </a:r>
            <a:r>
              <a:rPr lang="en-US" dirty="0"/>
              <a:t>.</a:t>
            </a:r>
          </a:p>
          <a:p>
            <a:pPr marL="971550" lvl="1" indent="-514350">
              <a:buFont typeface="+mj-lt"/>
              <a:buAutoNum type="alphaUcPeriod"/>
            </a:pPr>
            <a:r>
              <a:rPr lang="en-US" dirty="0"/>
              <a:t>A process has a verb-phrase label.</a:t>
            </a:r>
          </a:p>
        </p:txBody>
      </p:sp>
      <p:sp>
        <p:nvSpPr>
          <p:cNvPr id="4" name="Date Placeholder 3">
            <a:extLst>
              <a:ext uri="{FF2B5EF4-FFF2-40B4-BE49-F238E27FC236}">
                <a16:creationId xmlns:a16="http://schemas.microsoft.com/office/drawing/2014/main" id="{1F615869-06AA-4FDF-B296-1B780B013623}"/>
              </a:ext>
            </a:extLst>
          </p:cNvPr>
          <p:cNvSpPr>
            <a:spLocks noGrp="1"/>
          </p:cNvSpPr>
          <p:nvPr>
            <p:ph type="dt" sz="half" idx="10"/>
          </p:nvPr>
        </p:nvSpPr>
        <p:spPr/>
        <p:txBody>
          <a:bodyPr/>
          <a:lstStyle/>
          <a:p>
            <a:fld id="{63E42D53-A811-44E1-91EF-17CBAB50B20F}" type="datetime1">
              <a:rPr lang="en-US" smtClean="0"/>
              <a:t>11/23/2024</a:t>
            </a:fld>
            <a:endParaRPr lang="en-US"/>
          </a:p>
        </p:txBody>
      </p:sp>
      <p:sp>
        <p:nvSpPr>
          <p:cNvPr id="5" name="Slide Number Placeholder 4">
            <a:extLst>
              <a:ext uri="{FF2B5EF4-FFF2-40B4-BE49-F238E27FC236}">
                <a16:creationId xmlns:a16="http://schemas.microsoft.com/office/drawing/2014/main" id="{5D8F90B7-FE16-4488-B511-5269619D01EE}"/>
              </a:ext>
            </a:extLst>
          </p:cNvPr>
          <p:cNvSpPr>
            <a:spLocks noGrp="1"/>
          </p:cNvSpPr>
          <p:nvPr>
            <p:ph type="sldNum" sz="quarter" idx="12"/>
          </p:nvPr>
        </p:nvSpPr>
        <p:spPr/>
        <p:txBody>
          <a:bodyPr/>
          <a:lstStyle/>
          <a:p>
            <a:fld id="{F5658257-1731-4DEB-B39C-42418A862058}"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Rules</a:t>
            </a:r>
          </a:p>
        </p:txBody>
      </p:sp>
      <p:sp>
        <p:nvSpPr>
          <p:cNvPr id="3" name="Content Placeholder 2"/>
          <p:cNvSpPr>
            <a:spLocks noGrp="1"/>
          </p:cNvSpPr>
          <p:nvPr>
            <p:ph idx="1"/>
          </p:nvPr>
        </p:nvSpPr>
        <p:spPr/>
        <p:txBody>
          <a:bodyPr>
            <a:normAutofit fontScale="92500" lnSpcReduction="10000"/>
          </a:bodyPr>
          <a:lstStyle/>
          <a:p>
            <a:r>
              <a:rPr lang="en-US" b="1" dirty="0"/>
              <a:t>Data Store</a:t>
            </a:r>
          </a:p>
          <a:p>
            <a:pPr marL="971550" lvl="1" indent="-514350">
              <a:buFont typeface="+mj-lt"/>
              <a:buAutoNum type="alphaUcPeriod"/>
            </a:pPr>
            <a:r>
              <a:rPr lang="en-US" dirty="0"/>
              <a:t> Data </a:t>
            </a:r>
            <a:r>
              <a:rPr lang="en-US" dirty="0">
                <a:solidFill>
                  <a:srgbClr val="FF0000"/>
                </a:solidFill>
              </a:rPr>
              <a:t>cannot move directly from one data store to another data store</a:t>
            </a:r>
            <a:r>
              <a:rPr lang="en-US" dirty="0"/>
              <a:t>. Data must be moved by a process.</a:t>
            </a:r>
          </a:p>
          <a:p>
            <a:pPr marL="971550" lvl="1" indent="-514350">
              <a:buFont typeface="+mj-lt"/>
              <a:buAutoNum type="alphaUcPeriod"/>
            </a:pPr>
            <a:r>
              <a:rPr lang="en-US" dirty="0"/>
              <a:t>Data </a:t>
            </a:r>
            <a:r>
              <a:rPr lang="en-US" dirty="0">
                <a:solidFill>
                  <a:srgbClr val="FF0000"/>
                </a:solidFill>
              </a:rPr>
              <a:t>cannot move directly from an outside source to a data store</a:t>
            </a:r>
            <a:r>
              <a:rPr lang="en-US" dirty="0"/>
              <a:t>. Data must be moved by a process that receives data from the source and places the data into the data store</a:t>
            </a:r>
          </a:p>
          <a:p>
            <a:pPr marL="971550" lvl="1" indent="-514350">
              <a:buFont typeface="+mj-lt"/>
              <a:buAutoNum type="alphaUcPeriod"/>
            </a:pPr>
            <a:r>
              <a:rPr lang="en-US" dirty="0"/>
              <a:t>Data </a:t>
            </a:r>
            <a:r>
              <a:rPr lang="en-US" dirty="0">
                <a:solidFill>
                  <a:srgbClr val="FF0000"/>
                </a:solidFill>
              </a:rPr>
              <a:t>cannot</a:t>
            </a:r>
            <a:r>
              <a:rPr lang="en-US" dirty="0"/>
              <a:t> </a:t>
            </a:r>
            <a:r>
              <a:rPr lang="en-US" dirty="0">
                <a:solidFill>
                  <a:srgbClr val="FF0000"/>
                </a:solidFill>
              </a:rPr>
              <a:t>move directly to an outside sink from a data store</a:t>
            </a:r>
            <a:r>
              <a:rPr lang="en-US" dirty="0"/>
              <a:t>. Data must be moved by a process.</a:t>
            </a:r>
          </a:p>
          <a:p>
            <a:pPr marL="971550" lvl="1" indent="-514350">
              <a:buFont typeface="+mj-lt"/>
              <a:buAutoNum type="alphaUcPeriod"/>
            </a:pPr>
            <a:r>
              <a:rPr lang="en-US" dirty="0"/>
              <a:t>A data store has a noun-phrase label.</a:t>
            </a:r>
          </a:p>
        </p:txBody>
      </p:sp>
      <p:sp>
        <p:nvSpPr>
          <p:cNvPr id="4" name="Date Placeholder 3">
            <a:extLst>
              <a:ext uri="{FF2B5EF4-FFF2-40B4-BE49-F238E27FC236}">
                <a16:creationId xmlns:a16="http://schemas.microsoft.com/office/drawing/2014/main" id="{C7E5643D-2B6D-4B45-AC61-BF5EDEC1B633}"/>
              </a:ext>
            </a:extLst>
          </p:cNvPr>
          <p:cNvSpPr>
            <a:spLocks noGrp="1"/>
          </p:cNvSpPr>
          <p:nvPr>
            <p:ph type="dt" sz="half" idx="10"/>
          </p:nvPr>
        </p:nvSpPr>
        <p:spPr/>
        <p:txBody>
          <a:bodyPr/>
          <a:lstStyle/>
          <a:p>
            <a:fld id="{3654B9A1-D586-4B41-B2F0-F0F194719C2C}" type="datetime1">
              <a:rPr lang="en-US" smtClean="0"/>
              <a:t>11/23/2024</a:t>
            </a:fld>
            <a:endParaRPr lang="en-US"/>
          </a:p>
        </p:txBody>
      </p:sp>
      <p:sp>
        <p:nvSpPr>
          <p:cNvPr id="5" name="Slide Number Placeholder 4">
            <a:extLst>
              <a:ext uri="{FF2B5EF4-FFF2-40B4-BE49-F238E27FC236}">
                <a16:creationId xmlns:a16="http://schemas.microsoft.com/office/drawing/2014/main" id="{9A45487E-69B3-4BC2-BAD2-C3E053D3C2CE}"/>
              </a:ext>
            </a:extLst>
          </p:cNvPr>
          <p:cNvSpPr>
            <a:spLocks noGrp="1"/>
          </p:cNvSpPr>
          <p:nvPr>
            <p:ph type="sldNum" sz="quarter" idx="12"/>
          </p:nvPr>
        </p:nvSpPr>
        <p:spPr/>
        <p:txBody>
          <a:bodyPr/>
          <a:lstStyle/>
          <a:p>
            <a:fld id="{F5658257-1731-4DEB-B39C-42418A862058}"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5716" y="159126"/>
            <a:ext cx="8493484" cy="6317874"/>
          </a:xfrm>
          <a:prstGeom prst="rect">
            <a:avLst/>
          </a:prstGeom>
        </p:spPr>
      </p:pic>
      <p:sp>
        <p:nvSpPr>
          <p:cNvPr id="2" name="Date Placeholder 1">
            <a:extLst>
              <a:ext uri="{FF2B5EF4-FFF2-40B4-BE49-F238E27FC236}">
                <a16:creationId xmlns:a16="http://schemas.microsoft.com/office/drawing/2014/main" id="{B01CEEEF-5B9B-4AB0-9FCC-417F6A4E8675}"/>
              </a:ext>
            </a:extLst>
          </p:cNvPr>
          <p:cNvSpPr>
            <a:spLocks noGrp="1"/>
          </p:cNvSpPr>
          <p:nvPr>
            <p:ph type="dt" sz="half" idx="10"/>
          </p:nvPr>
        </p:nvSpPr>
        <p:spPr/>
        <p:txBody>
          <a:bodyPr/>
          <a:lstStyle/>
          <a:p>
            <a:fld id="{1FDCE1EF-0F57-4D88-8552-E07CF5202081}" type="datetime1">
              <a:rPr lang="en-US" smtClean="0"/>
              <a:t>11/23/2024</a:t>
            </a:fld>
            <a:endParaRPr lang="en-US"/>
          </a:p>
        </p:txBody>
      </p:sp>
      <p:sp>
        <p:nvSpPr>
          <p:cNvPr id="3" name="Slide Number Placeholder 2">
            <a:extLst>
              <a:ext uri="{FF2B5EF4-FFF2-40B4-BE49-F238E27FC236}">
                <a16:creationId xmlns:a16="http://schemas.microsoft.com/office/drawing/2014/main" id="{10376476-7368-4AEC-A7AB-830540224AF6}"/>
              </a:ext>
            </a:extLst>
          </p:cNvPr>
          <p:cNvSpPr>
            <a:spLocks noGrp="1"/>
          </p:cNvSpPr>
          <p:nvPr>
            <p:ph type="sldNum" sz="quarter" idx="12"/>
          </p:nvPr>
        </p:nvSpPr>
        <p:spPr/>
        <p:txBody>
          <a:bodyPr/>
          <a:lstStyle/>
          <a:p>
            <a:fld id="{F5658257-1731-4DEB-B39C-42418A862058}" type="slidenum">
              <a:rPr lang="en-US" smtClean="0"/>
              <a:pPr/>
              <a:t>5</a:t>
            </a:fld>
            <a:endParaRPr lang="en-US"/>
          </a:p>
        </p:txBody>
      </p:sp>
    </p:spTree>
    <p:extLst>
      <p:ext uri="{BB962C8B-B14F-4D97-AF65-F5344CB8AC3E}">
        <p14:creationId xmlns:p14="http://schemas.microsoft.com/office/powerpoint/2010/main" val="12859982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Rules</a:t>
            </a:r>
          </a:p>
        </p:txBody>
      </p:sp>
      <p:sp>
        <p:nvSpPr>
          <p:cNvPr id="3" name="Content Placeholder 2"/>
          <p:cNvSpPr>
            <a:spLocks noGrp="1"/>
          </p:cNvSpPr>
          <p:nvPr>
            <p:ph idx="1"/>
          </p:nvPr>
        </p:nvSpPr>
        <p:spPr/>
        <p:txBody>
          <a:bodyPr>
            <a:normAutofit/>
          </a:bodyPr>
          <a:lstStyle/>
          <a:p>
            <a:r>
              <a:rPr lang="en-US" b="1" dirty="0"/>
              <a:t>Source/Sink</a:t>
            </a:r>
          </a:p>
          <a:p>
            <a:pPr marL="971550" lvl="1" indent="-514350">
              <a:buFont typeface="+mj-lt"/>
              <a:buAutoNum type="alphaUcPeriod"/>
            </a:pPr>
            <a:r>
              <a:rPr lang="en-US" dirty="0"/>
              <a:t>Data cannot move directly from a source to a sink. They must be moved by a process if the data are of any concern to our system. Otherwise, the data flow is not shown on the DFD.</a:t>
            </a:r>
          </a:p>
          <a:p>
            <a:pPr marL="971550" lvl="1" indent="-514350">
              <a:buFont typeface="+mj-lt"/>
              <a:buAutoNum type="alphaUcPeriod"/>
            </a:pPr>
            <a:r>
              <a:rPr lang="en-US" dirty="0"/>
              <a:t>A source/sink has a noun-phrase label.</a:t>
            </a:r>
          </a:p>
        </p:txBody>
      </p:sp>
      <p:sp>
        <p:nvSpPr>
          <p:cNvPr id="4" name="Date Placeholder 3">
            <a:extLst>
              <a:ext uri="{FF2B5EF4-FFF2-40B4-BE49-F238E27FC236}">
                <a16:creationId xmlns:a16="http://schemas.microsoft.com/office/drawing/2014/main" id="{E89FAEB5-78ED-40BB-8B5D-C33761F1AABB}"/>
              </a:ext>
            </a:extLst>
          </p:cNvPr>
          <p:cNvSpPr>
            <a:spLocks noGrp="1"/>
          </p:cNvSpPr>
          <p:nvPr>
            <p:ph type="dt" sz="half" idx="10"/>
          </p:nvPr>
        </p:nvSpPr>
        <p:spPr/>
        <p:txBody>
          <a:bodyPr/>
          <a:lstStyle/>
          <a:p>
            <a:fld id="{E22137A0-64F8-4391-85B3-0DDADBE72136}" type="datetime1">
              <a:rPr lang="en-US" smtClean="0"/>
              <a:t>11/23/2024</a:t>
            </a:fld>
            <a:endParaRPr lang="en-US"/>
          </a:p>
        </p:txBody>
      </p:sp>
      <p:sp>
        <p:nvSpPr>
          <p:cNvPr id="5" name="Slide Number Placeholder 4">
            <a:extLst>
              <a:ext uri="{FF2B5EF4-FFF2-40B4-BE49-F238E27FC236}">
                <a16:creationId xmlns:a16="http://schemas.microsoft.com/office/drawing/2014/main" id="{0B2D7802-38E9-45BA-8175-93D73D76323B}"/>
              </a:ext>
            </a:extLst>
          </p:cNvPr>
          <p:cNvSpPr>
            <a:spLocks noGrp="1"/>
          </p:cNvSpPr>
          <p:nvPr>
            <p:ph type="sldNum" sz="quarter" idx="12"/>
          </p:nvPr>
        </p:nvSpPr>
        <p:spPr/>
        <p:txBody>
          <a:bodyPr/>
          <a:lstStyle/>
          <a:p>
            <a:fld id="{F5658257-1731-4DEB-B39C-42418A862058}"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b="1" dirty="0"/>
              <a:t>Data Flow Diagram rules</a:t>
            </a:r>
          </a:p>
          <a:p>
            <a:pPr marL="971550" lvl="1" indent="-514350">
              <a:buFont typeface="+mj-lt"/>
              <a:buAutoNum type="alphaUcPeriod"/>
            </a:pPr>
            <a:r>
              <a:rPr lang="en-US" dirty="0"/>
              <a:t>A data flow has only </a:t>
            </a:r>
            <a:r>
              <a:rPr lang="en-US" dirty="0">
                <a:solidFill>
                  <a:srgbClr val="FF0000"/>
                </a:solidFill>
              </a:rPr>
              <a:t>one direction </a:t>
            </a:r>
            <a:r>
              <a:rPr lang="en-US" dirty="0"/>
              <a:t>of flow between symbols. It may flow in both directions between a process and a data store to show a read before an update. The latter is usually indicated, however, by </a:t>
            </a:r>
            <a:r>
              <a:rPr lang="en-US" dirty="0">
                <a:solidFill>
                  <a:srgbClr val="FF0000"/>
                </a:solidFill>
              </a:rPr>
              <a:t>two separate arrows </a:t>
            </a:r>
            <a:r>
              <a:rPr lang="en-US" dirty="0"/>
              <a:t>because the read and update usually happen at different times.</a:t>
            </a:r>
          </a:p>
          <a:p>
            <a:pPr marL="971550" lvl="1" indent="-514350">
              <a:buFont typeface="+mj-lt"/>
              <a:buAutoNum type="alphaUcPeriod"/>
            </a:pPr>
            <a:r>
              <a:rPr lang="en-US" dirty="0"/>
              <a:t>A </a:t>
            </a:r>
            <a:r>
              <a:rPr lang="en-US" dirty="0">
                <a:solidFill>
                  <a:srgbClr val="FF0000"/>
                </a:solidFill>
              </a:rPr>
              <a:t>fork</a:t>
            </a:r>
            <a:r>
              <a:rPr lang="en-US" dirty="0"/>
              <a:t> in a data flow means that exactly the same data goes from a common location to two or more different processes, data stores, or sources/sinks (it usually indicates different copies of the same data going to different locations).</a:t>
            </a:r>
          </a:p>
          <a:p>
            <a:pPr marL="971550" lvl="1" indent="-514350">
              <a:buFont typeface="+mj-lt"/>
              <a:buAutoNum type="alphaUcPeriod"/>
            </a:pPr>
            <a:r>
              <a:rPr lang="en-US" dirty="0"/>
              <a:t>A </a:t>
            </a:r>
            <a:r>
              <a:rPr lang="en-US" dirty="0">
                <a:solidFill>
                  <a:srgbClr val="FF0000"/>
                </a:solidFill>
              </a:rPr>
              <a:t>join</a:t>
            </a:r>
            <a:r>
              <a:rPr lang="en-US" dirty="0"/>
              <a:t> in a data flow means that exactly the same data come from any of two or more different processes, data stores, or sources/sinks to a common location.</a:t>
            </a:r>
          </a:p>
        </p:txBody>
      </p:sp>
      <p:sp>
        <p:nvSpPr>
          <p:cNvPr id="2" name="Date Placeholder 1">
            <a:extLst>
              <a:ext uri="{FF2B5EF4-FFF2-40B4-BE49-F238E27FC236}">
                <a16:creationId xmlns:a16="http://schemas.microsoft.com/office/drawing/2014/main" id="{A7B5B11A-0EB0-4DD1-BC64-B923938DA191}"/>
              </a:ext>
            </a:extLst>
          </p:cNvPr>
          <p:cNvSpPr>
            <a:spLocks noGrp="1"/>
          </p:cNvSpPr>
          <p:nvPr>
            <p:ph type="dt" sz="half" idx="10"/>
          </p:nvPr>
        </p:nvSpPr>
        <p:spPr/>
        <p:txBody>
          <a:bodyPr/>
          <a:lstStyle/>
          <a:p>
            <a:fld id="{BC7509E2-502B-4CFE-8FA2-4388CF2162AF}" type="datetime1">
              <a:rPr lang="en-US" smtClean="0"/>
              <a:t>11/23/2024</a:t>
            </a:fld>
            <a:endParaRPr lang="en-US"/>
          </a:p>
        </p:txBody>
      </p:sp>
      <p:sp>
        <p:nvSpPr>
          <p:cNvPr id="4" name="Slide Number Placeholder 3">
            <a:extLst>
              <a:ext uri="{FF2B5EF4-FFF2-40B4-BE49-F238E27FC236}">
                <a16:creationId xmlns:a16="http://schemas.microsoft.com/office/drawing/2014/main" id="{01CEAF06-449E-4505-BAB2-735D60C641D8}"/>
              </a:ext>
            </a:extLst>
          </p:cNvPr>
          <p:cNvSpPr>
            <a:spLocks noGrp="1"/>
          </p:cNvSpPr>
          <p:nvPr>
            <p:ph type="sldNum" sz="quarter" idx="12"/>
          </p:nvPr>
        </p:nvSpPr>
        <p:spPr/>
        <p:txBody>
          <a:bodyPr/>
          <a:lstStyle/>
          <a:p>
            <a:fld id="{F5658257-1731-4DEB-B39C-42418A86205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US" b="1" dirty="0"/>
              <a:t>Data Flow Diagram rules (cont’d)</a:t>
            </a:r>
          </a:p>
          <a:p>
            <a:pPr marL="971550" lvl="1" indent="-514350">
              <a:buAutoNum type="alphaUcPeriod" startAt="4"/>
            </a:pPr>
            <a:r>
              <a:rPr lang="en-US" dirty="0"/>
              <a:t>A data flow cannot </a:t>
            </a:r>
            <a:r>
              <a:rPr lang="en-US" dirty="0">
                <a:solidFill>
                  <a:srgbClr val="FF0000"/>
                </a:solidFill>
              </a:rPr>
              <a:t>go directly back to the same process it leaves</a:t>
            </a:r>
            <a:r>
              <a:rPr lang="en-US" dirty="0"/>
              <a:t>. At least one other process must handle the data flow, produce some other data flow, and return the original data flow to the beginning process.</a:t>
            </a:r>
          </a:p>
          <a:p>
            <a:pPr marL="971550" lvl="1" indent="-514350">
              <a:buAutoNum type="alphaUcPeriod" startAt="4"/>
            </a:pPr>
            <a:r>
              <a:rPr lang="en-US" dirty="0"/>
              <a:t>A data flow </a:t>
            </a:r>
            <a:r>
              <a:rPr lang="en-US" dirty="0">
                <a:solidFill>
                  <a:srgbClr val="FF0000"/>
                </a:solidFill>
              </a:rPr>
              <a:t>to a data store means update </a:t>
            </a:r>
            <a:r>
              <a:rPr lang="en-US" dirty="0"/>
              <a:t>(delete or change).</a:t>
            </a:r>
          </a:p>
          <a:p>
            <a:pPr marL="971550" lvl="1" indent="-514350">
              <a:buAutoNum type="alphaUcPeriod" startAt="4"/>
            </a:pPr>
            <a:r>
              <a:rPr lang="en-US" dirty="0"/>
              <a:t>A data flow </a:t>
            </a:r>
            <a:r>
              <a:rPr lang="en-US" dirty="0">
                <a:solidFill>
                  <a:srgbClr val="FF0000"/>
                </a:solidFill>
              </a:rPr>
              <a:t>from a data store means retrieve </a:t>
            </a:r>
            <a:r>
              <a:rPr lang="en-US" dirty="0"/>
              <a:t>or use.</a:t>
            </a:r>
          </a:p>
          <a:p>
            <a:pPr marL="971550" lvl="1" indent="-514350">
              <a:buAutoNum type="alphaUcPeriod" startAt="4"/>
            </a:pPr>
            <a:r>
              <a:rPr lang="en-US" dirty="0"/>
              <a:t>A data flow has a noun-phrase label. More than one dataflow noun phrase can appear on a single arrow as long as all of the flows on the same arrow move together as one package.</a:t>
            </a:r>
          </a:p>
        </p:txBody>
      </p:sp>
      <p:sp>
        <p:nvSpPr>
          <p:cNvPr id="2" name="Date Placeholder 1">
            <a:extLst>
              <a:ext uri="{FF2B5EF4-FFF2-40B4-BE49-F238E27FC236}">
                <a16:creationId xmlns:a16="http://schemas.microsoft.com/office/drawing/2014/main" id="{F79D8AF2-5BFC-4E05-A3DB-EBDE44A71225}"/>
              </a:ext>
            </a:extLst>
          </p:cNvPr>
          <p:cNvSpPr>
            <a:spLocks noGrp="1"/>
          </p:cNvSpPr>
          <p:nvPr>
            <p:ph type="dt" sz="half" idx="10"/>
          </p:nvPr>
        </p:nvSpPr>
        <p:spPr/>
        <p:txBody>
          <a:bodyPr/>
          <a:lstStyle/>
          <a:p>
            <a:fld id="{11870403-6132-49BF-B8EF-0BE78B826C27}" type="datetime1">
              <a:rPr lang="en-US" smtClean="0"/>
              <a:t>11/23/2024</a:t>
            </a:fld>
            <a:endParaRPr lang="en-US"/>
          </a:p>
        </p:txBody>
      </p:sp>
      <p:sp>
        <p:nvSpPr>
          <p:cNvPr id="4" name="Slide Number Placeholder 3">
            <a:extLst>
              <a:ext uri="{FF2B5EF4-FFF2-40B4-BE49-F238E27FC236}">
                <a16:creationId xmlns:a16="http://schemas.microsoft.com/office/drawing/2014/main" id="{05C145E0-1B5C-4609-9375-F391CCFCE5D5}"/>
              </a:ext>
            </a:extLst>
          </p:cNvPr>
          <p:cNvSpPr>
            <a:spLocks noGrp="1"/>
          </p:cNvSpPr>
          <p:nvPr>
            <p:ph type="sldNum" sz="quarter" idx="12"/>
          </p:nvPr>
        </p:nvSpPr>
        <p:spPr/>
        <p:txBody>
          <a:bodyPr/>
          <a:lstStyle/>
          <a:p>
            <a:fld id="{F5658257-1731-4DEB-B39C-42418A86205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of DFDs</a:t>
            </a:r>
          </a:p>
        </p:txBody>
      </p:sp>
      <p:sp>
        <p:nvSpPr>
          <p:cNvPr id="3" name="Content Placeholder 2"/>
          <p:cNvSpPr>
            <a:spLocks noGrp="1"/>
          </p:cNvSpPr>
          <p:nvPr>
            <p:ph idx="1"/>
          </p:nvPr>
        </p:nvSpPr>
        <p:spPr/>
        <p:txBody>
          <a:bodyPr>
            <a:normAutofit fontScale="92500"/>
          </a:bodyPr>
          <a:lstStyle/>
          <a:p>
            <a:r>
              <a:rPr lang="en-US" dirty="0"/>
              <a:t>The act of dividing a single system to its component processes is called </a:t>
            </a:r>
            <a:r>
              <a:rPr lang="en-US" i="1" dirty="0">
                <a:solidFill>
                  <a:srgbClr val="FF0000"/>
                </a:solidFill>
              </a:rPr>
              <a:t>(functional) decomposition</a:t>
            </a:r>
          </a:p>
          <a:p>
            <a:r>
              <a:rPr lang="en-US" dirty="0"/>
              <a:t>Functional decomposition is a repetitive process of breaking the description or perspective of a system down into finer and finer details</a:t>
            </a:r>
          </a:p>
          <a:p>
            <a:r>
              <a:rPr lang="en-US" dirty="0"/>
              <a:t>Decomposition continues until no sub-process can logically be broken down any further</a:t>
            </a:r>
          </a:p>
          <a:p>
            <a:r>
              <a:rPr lang="en-US" dirty="0"/>
              <a:t>The lowest level of DFDs is called a </a:t>
            </a:r>
            <a:r>
              <a:rPr lang="en-US" dirty="0">
                <a:solidFill>
                  <a:srgbClr val="FF0000"/>
                </a:solidFill>
              </a:rPr>
              <a:t>primitive DFD</a:t>
            </a:r>
            <a:endParaRPr lang="en-US" i="1" dirty="0">
              <a:solidFill>
                <a:srgbClr val="FF0000"/>
              </a:solidFill>
            </a:endParaRPr>
          </a:p>
          <a:p>
            <a:endParaRPr lang="en-US" dirty="0"/>
          </a:p>
        </p:txBody>
      </p:sp>
      <p:sp>
        <p:nvSpPr>
          <p:cNvPr id="4" name="Date Placeholder 3">
            <a:extLst>
              <a:ext uri="{FF2B5EF4-FFF2-40B4-BE49-F238E27FC236}">
                <a16:creationId xmlns:a16="http://schemas.microsoft.com/office/drawing/2014/main" id="{C3AA8511-4B51-40A3-813E-EDAD49650EA1}"/>
              </a:ext>
            </a:extLst>
          </p:cNvPr>
          <p:cNvSpPr>
            <a:spLocks noGrp="1"/>
          </p:cNvSpPr>
          <p:nvPr>
            <p:ph type="dt" sz="half" idx="10"/>
          </p:nvPr>
        </p:nvSpPr>
        <p:spPr/>
        <p:txBody>
          <a:bodyPr/>
          <a:lstStyle/>
          <a:p>
            <a:fld id="{507ED0D8-E344-4E50-8743-C3F7DAF9D9E5}" type="datetime1">
              <a:rPr lang="en-US" smtClean="0"/>
              <a:t>11/23/2024</a:t>
            </a:fld>
            <a:endParaRPr lang="en-US"/>
          </a:p>
        </p:txBody>
      </p:sp>
      <p:sp>
        <p:nvSpPr>
          <p:cNvPr id="5" name="Slide Number Placeholder 4">
            <a:extLst>
              <a:ext uri="{FF2B5EF4-FFF2-40B4-BE49-F238E27FC236}">
                <a16:creationId xmlns:a16="http://schemas.microsoft.com/office/drawing/2014/main" id="{E3954027-C070-4A8D-BAC7-8E65227618FA}"/>
              </a:ext>
            </a:extLst>
          </p:cNvPr>
          <p:cNvSpPr>
            <a:spLocks noGrp="1"/>
          </p:cNvSpPr>
          <p:nvPr>
            <p:ph type="sldNum" sz="quarter" idx="12"/>
          </p:nvPr>
        </p:nvSpPr>
        <p:spPr/>
        <p:txBody>
          <a:bodyPr/>
          <a:lstStyle/>
          <a:p>
            <a:fld id="{F5658257-1731-4DEB-B39C-42418A862058}"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 Decomposing a level-0 DFD</a:t>
            </a:r>
          </a:p>
        </p:txBody>
      </p:sp>
      <p:sp>
        <p:nvSpPr>
          <p:cNvPr id="3" name="Content Placeholder 2"/>
          <p:cNvSpPr>
            <a:spLocks noGrp="1"/>
          </p:cNvSpPr>
          <p:nvPr>
            <p:ph idx="1"/>
          </p:nvPr>
        </p:nvSpPr>
        <p:spPr/>
        <p:txBody>
          <a:bodyPr>
            <a:normAutofit lnSpcReduction="10000"/>
          </a:bodyPr>
          <a:lstStyle/>
          <a:p>
            <a:r>
              <a:rPr lang="en-US" dirty="0"/>
              <a:t>This example shows us decomposing the process called “Receive and Transform Customer Food Order” into:</a:t>
            </a:r>
          </a:p>
          <a:p>
            <a:pPr lvl="1"/>
            <a:r>
              <a:rPr lang="en-US" dirty="0"/>
              <a:t>Receive a customer order</a:t>
            </a:r>
          </a:p>
          <a:p>
            <a:pPr lvl="1"/>
            <a:r>
              <a:rPr lang="en-US" dirty="0"/>
              <a:t>transform the entered order into a printed receipt for the customer</a:t>
            </a:r>
          </a:p>
          <a:p>
            <a:pPr lvl="1"/>
            <a:r>
              <a:rPr lang="en-US" dirty="0"/>
              <a:t>transform the order into a form meaningful for the kitchen’s system</a:t>
            </a:r>
          </a:p>
          <a:p>
            <a:pPr lvl="1"/>
            <a:r>
              <a:rPr lang="en-US" dirty="0"/>
              <a:t>transform the order into goods sold data, and</a:t>
            </a:r>
          </a:p>
          <a:p>
            <a:pPr lvl="1"/>
            <a:r>
              <a:rPr lang="en-US" dirty="0"/>
              <a:t>transform the order into inventory data</a:t>
            </a:r>
          </a:p>
        </p:txBody>
      </p:sp>
      <p:sp>
        <p:nvSpPr>
          <p:cNvPr id="4" name="Date Placeholder 3">
            <a:extLst>
              <a:ext uri="{FF2B5EF4-FFF2-40B4-BE49-F238E27FC236}">
                <a16:creationId xmlns:a16="http://schemas.microsoft.com/office/drawing/2014/main" id="{982F30F7-85C1-41CB-86C2-9FC9004EB72F}"/>
              </a:ext>
            </a:extLst>
          </p:cNvPr>
          <p:cNvSpPr>
            <a:spLocks noGrp="1"/>
          </p:cNvSpPr>
          <p:nvPr>
            <p:ph type="dt" sz="half" idx="10"/>
          </p:nvPr>
        </p:nvSpPr>
        <p:spPr/>
        <p:txBody>
          <a:bodyPr/>
          <a:lstStyle/>
          <a:p>
            <a:fld id="{AE89B80E-050D-454A-AB5E-DDD5573FFAE4}" type="datetime1">
              <a:rPr lang="en-US" smtClean="0"/>
              <a:t>11/23/2024</a:t>
            </a:fld>
            <a:endParaRPr lang="en-US"/>
          </a:p>
        </p:txBody>
      </p:sp>
      <p:sp>
        <p:nvSpPr>
          <p:cNvPr id="5" name="Slide Number Placeholder 4">
            <a:extLst>
              <a:ext uri="{FF2B5EF4-FFF2-40B4-BE49-F238E27FC236}">
                <a16:creationId xmlns:a16="http://schemas.microsoft.com/office/drawing/2014/main" id="{B437844A-166B-44FB-BDC0-2C5BC30A571B}"/>
              </a:ext>
            </a:extLst>
          </p:cNvPr>
          <p:cNvSpPr>
            <a:spLocks noGrp="1"/>
          </p:cNvSpPr>
          <p:nvPr>
            <p:ph type="sldNum" sz="quarter" idx="12"/>
          </p:nvPr>
        </p:nvSpPr>
        <p:spPr/>
        <p:txBody>
          <a:bodyPr/>
          <a:lstStyle/>
          <a:p>
            <a:fld id="{F5658257-1731-4DEB-B39C-42418A862058}"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vel 1 dfd.png"/>
          <p:cNvPicPr>
            <a:picLocks noGrp="1" noChangeAspect="1"/>
          </p:cNvPicPr>
          <p:nvPr>
            <p:ph idx="1"/>
          </p:nvPr>
        </p:nvPicPr>
        <p:blipFill>
          <a:blip r:embed="rId2"/>
          <a:stretch>
            <a:fillRect/>
          </a:stretch>
        </p:blipFill>
        <p:spPr>
          <a:xfrm>
            <a:off x="1066800" y="1884884"/>
            <a:ext cx="7123363" cy="5049316"/>
          </a:xfrm>
        </p:spPr>
      </p:pic>
      <p:pic>
        <p:nvPicPr>
          <p:cNvPr id="5" name="Picture 4" descr="receive and ...png"/>
          <p:cNvPicPr>
            <a:picLocks noChangeAspect="1"/>
          </p:cNvPicPr>
          <p:nvPr/>
        </p:nvPicPr>
        <p:blipFill>
          <a:blip r:embed="rId3"/>
          <a:stretch>
            <a:fillRect/>
          </a:stretch>
        </p:blipFill>
        <p:spPr>
          <a:xfrm>
            <a:off x="3524883" y="-9643"/>
            <a:ext cx="1275717" cy="1305043"/>
          </a:xfrm>
          <a:prstGeom prst="rect">
            <a:avLst/>
          </a:prstGeom>
        </p:spPr>
      </p:pic>
      <p:sp>
        <p:nvSpPr>
          <p:cNvPr id="7" name="Down Arrow 6"/>
          <p:cNvSpPr/>
          <p:nvPr/>
        </p:nvSpPr>
        <p:spPr>
          <a:xfrm>
            <a:off x="3686176" y="1247776"/>
            <a:ext cx="914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2D85EF38-7EA4-4AAC-997B-44759F406EA0}"/>
              </a:ext>
            </a:extLst>
          </p:cNvPr>
          <p:cNvSpPr>
            <a:spLocks noGrp="1"/>
          </p:cNvSpPr>
          <p:nvPr>
            <p:ph type="dt" sz="half" idx="10"/>
          </p:nvPr>
        </p:nvSpPr>
        <p:spPr/>
        <p:txBody>
          <a:bodyPr/>
          <a:lstStyle/>
          <a:p>
            <a:fld id="{BD0741FB-7E2B-4844-A68B-A8B404207EE3}" type="datetime1">
              <a:rPr lang="en-US" smtClean="0"/>
              <a:t>11/23/2024</a:t>
            </a:fld>
            <a:endParaRPr lang="en-US"/>
          </a:p>
        </p:txBody>
      </p:sp>
      <p:sp>
        <p:nvSpPr>
          <p:cNvPr id="3" name="Slide Number Placeholder 2">
            <a:extLst>
              <a:ext uri="{FF2B5EF4-FFF2-40B4-BE49-F238E27FC236}">
                <a16:creationId xmlns:a16="http://schemas.microsoft.com/office/drawing/2014/main" id="{119C87C0-4658-4623-92CB-C818CC96BACE}"/>
              </a:ext>
            </a:extLst>
          </p:cNvPr>
          <p:cNvSpPr>
            <a:spLocks noGrp="1"/>
          </p:cNvSpPr>
          <p:nvPr>
            <p:ph type="sldNum" sz="quarter" idx="12"/>
          </p:nvPr>
        </p:nvSpPr>
        <p:spPr/>
        <p:txBody>
          <a:bodyPr/>
          <a:lstStyle/>
          <a:p>
            <a:fld id="{F5658257-1731-4DEB-B39C-42418A862058}" type="slidenum">
              <a:rPr lang="en-US" smtClean="0"/>
              <a:pPr/>
              <a:t>55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Decomposition</a:t>
            </a:r>
          </a:p>
        </p:txBody>
      </p:sp>
      <p:sp>
        <p:nvSpPr>
          <p:cNvPr id="3" name="Content Placeholder 2"/>
          <p:cNvSpPr>
            <a:spLocks noGrp="1"/>
          </p:cNvSpPr>
          <p:nvPr>
            <p:ph idx="1"/>
          </p:nvPr>
        </p:nvSpPr>
        <p:spPr/>
        <p:txBody>
          <a:bodyPr>
            <a:normAutofit fontScale="92500" lnSpcReduction="20000"/>
          </a:bodyPr>
          <a:lstStyle/>
          <a:p>
            <a:r>
              <a:rPr lang="en-US" dirty="0"/>
              <a:t>Note in the previous slide that:</a:t>
            </a:r>
          </a:p>
          <a:p>
            <a:pPr lvl="1"/>
            <a:r>
              <a:rPr lang="en-US" dirty="0"/>
              <a:t> each of the five processes are labeled as sub-processes of Process 1.0: Process 1.1, Process 1.2, and so on</a:t>
            </a:r>
          </a:p>
          <a:p>
            <a:pPr lvl="1"/>
            <a:r>
              <a:rPr lang="en-US" dirty="0"/>
              <a:t>each of the processes and data flows are named</a:t>
            </a:r>
          </a:p>
          <a:p>
            <a:pPr lvl="1"/>
            <a:r>
              <a:rPr lang="en-US" dirty="0"/>
              <a:t>No sources or sinks are represented</a:t>
            </a:r>
          </a:p>
          <a:p>
            <a:r>
              <a:rPr lang="en-US" dirty="0"/>
              <a:t>This type of data-flow diagram is called a </a:t>
            </a:r>
            <a:r>
              <a:rPr lang="en-US" i="1" dirty="0"/>
              <a:t>level-1 diagram</a:t>
            </a:r>
            <a:endParaRPr lang="en-US" dirty="0"/>
          </a:p>
          <a:p>
            <a:r>
              <a:rPr lang="en-US" dirty="0"/>
              <a:t>In general, a </a:t>
            </a:r>
            <a:r>
              <a:rPr lang="en-US" b="1" dirty="0">
                <a:solidFill>
                  <a:srgbClr val="FF0000"/>
                </a:solidFill>
              </a:rPr>
              <a:t>level-</a:t>
            </a:r>
            <a:r>
              <a:rPr lang="en-US" b="1" i="1" dirty="0">
                <a:solidFill>
                  <a:srgbClr val="FF0000"/>
                </a:solidFill>
              </a:rPr>
              <a:t>n diagram is a DFD that is generated from n nested </a:t>
            </a:r>
            <a:r>
              <a:rPr lang="en-US" dirty="0"/>
              <a:t>decompositions from a level-0 diagram.</a:t>
            </a:r>
          </a:p>
          <a:p>
            <a:pPr lvl="1"/>
            <a:endParaRPr lang="en-US" dirty="0"/>
          </a:p>
          <a:p>
            <a:endParaRPr lang="en-US" dirty="0"/>
          </a:p>
        </p:txBody>
      </p:sp>
      <p:sp>
        <p:nvSpPr>
          <p:cNvPr id="4" name="Date Placeholder 3">
            <a:extLst>
              <a:ext uri="{FF2B5EF4-FFF2-40B4-BE49-F238E27FC236}">
                <a16:creationId xmlns:a16="http://schemas.microsoft.com/office/drawing/2014/main" id="{C6E9230E-517D-41E5-9240-AF238FB945E1}"/>
              </a:ext>
            </a:extLst>
          </p:cNvPr>
          <p:cNvSpPr>
            <a:spLocks noGrp="1"/>
          </p:cNvSpPr>
          <p:nvPr>
            <p:ph type="dt" sz="half" idx="10"/>
          </p:nvPr>
        </p:nvSpPr>
        <p:spPr/>
        <p:txBody>
          <a:bodyPr/>
          <a:lstStyle/>
          <a:p>
            <a:fld id="{A71FECED-A111-41ED-A85A-B6A5884B3FD8}" type="datetime1">
              <a:rPr lang="en-US" smtClean="0"/>
              <a:t>11/23/2024</a:t>
            </a:fld>
            <a:endParaRPr lang="en-US"/>
          </a:p>
        </p:txBody>
      </p:sp>
      <p:sp>
        <p:nvSpPr>
          <p:cNvPr id="5" name="Slide Number Placeholder 4">
            <a:extLst>
              <a:ext uri="{FF2B5EF4-FFF2-40B4-BE49-F238E27FC236}">
                <a16:creationId xmlns:a16="http://schemas.microsoft.com/office/drawing/2014/main" id="{B27F5C79-D7F6-4990-837B-7DB49A56E64E}"/>
              </a:ext>
            </a:extLst>
          </p:cNvPr>
          <p:cNvSpPr>
            <a:spLocks noGrp="1"/>
          </p:cNvSpPr>
          <p:nvPr>
            <p:ph type="sldNum" sz="quarter" idx="12"/>
          </p:nvPr>
        </p:nvSpPr>
        <p:spPr/>
        <p:txBody>
          <a:bodyPr/>
          <a:lstStyle/>
          <a:p>
            <a:fld id="{F5658257-1731-4DEB-B39C-42418A862058}"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2: Decomposing a level-0 DFD</a:t>
            </a:r>
          </a:p>
        </p:txBody>
      </p:sp>
      <p:sp>
        <p:nvSpPr>
          <p:cNvPr id="3" name="Content Placeholder 2"/>
          <p:cNvSpPr>
            <a:spLocks noGrp="1"/>
          </p:cNvSpPr>
          <p:nvPr>
            <p:ph idx="1"/>
          </p:nvPr>
        </p:nvSpPr>
        <p:spPr/>
        <p:txBody>
          <a:bodyPr/>
          <a:lstStyle/>
          <a:p>
            <a:r>
              <a:rPr lang="en-US" dirty="0"/>
              <a:t>This example shows us decomposing the process called “Produce Management Reports” into:</a:t>
            </a:r>
          </a:p>
          <a:p>
            <a:pPr lvl="1"/>
            <a:r>
              <a:rPr lang="en-US" dirty="0"/>
              <a:t>Access Goods Sold and Inventory Data</a:t>
            </a:r>
          </a:p>
          <a:p>
            <a:pPr lvl="1"/>
            <a:r>
              <a:rPr lang="en-US" dirty="0"/>
              <a:t>Aggregate Goods Sold and Inventory Data</a:t>
            </a:r>
          </a:p>
          <a:p>
            <a:pPr lvl="1"/>
            <a:r>
              <a:rPr lang="en-US" dirty="0"/>
              <a:t>Prepare Management Reports</a:t>
            </a:r>
          </a:p>
          <a:p>
            <a:endParaRPr lang="en-US" dirty="0"/>
          </a:p>
        </p:txBody>
      </p:sp>
      <p:sp>
        <p:nvSpPr>
          <p:cNvPr id="4" name="Date Placeholder 3">
            <a:extLst>
              <a:ext uri="{FF2B5EF4-FFF2-40B4-BE49-F238E27FC236}">
                <a16:creationId xmlns:a16="http://schemas.microsoft.com/office/drawing/2014/main" id="{C871984E-A398-426A-AF12-83F094FCBAEB}"/>
              </a:ext>
            </a:extLst>
          </p:cNvPr>
          <p:cNvSpPr>
            <a:spLocks noGrp="1"/>
          </p:cNvSpPr>
          <p:nvPr>
            <p:ph type="dt" sz="half" idx="10"/>
          </p:nvPr>
        </p:nvSpPr>
        <p:spPr/>
        <p:txBody>
          <a:bodyPr/>
          <a:lstStyle/>
          <a:p>
            <a:fld id="{719553D3-EEF1-408A-AA23-ECB8755A27EC}" type="datetime1">
              <a:rPr lang="en-US" smtClean="0"/>
              <a:t>11/23/2024</a:t>
            </a:fld>
            <a:endParaRPr lang="en-US"/>
          </a:p>
        </p:txBody>
      </p:sp>
      <p:sp>
        <p:nvSpPr>
          <p:cNvPr id="5" name="Slide Number Placeholder 4">
            <a:extLst>
              <a:ext uri="{FF2B5EF4-FFF2-40B4-BE49-F238E27FC236}">
                <a16:creationId xmlns:a16="http://schemas.microsoft.com/office/drawing/2014/main" id="{1BCB146C-8891-4A8A-AE5A-B922DEE4527E}"/>
              </a:ext>
            </a:extLst>
          </p:cNvPr>
          <p:cNvSpPr>
            <a:spLocks noGrp="1"/>
          </p:cNvSpPr>
          <p:nvPr>
            <p:ph type="sldNum" sz="quarter" idx="12"/>
          </p:nvPr>
        </p:nvSpPr>
        <p:spPr/>
        <p:txBody>
          <a:bodyPr/>
          <a:lstStyle/>
          <a:p>
            <a:fld id="{F5658257-1731-4DEB-B39C-42418A862058}"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level 1 dfd 2.png"/>
          <p:cNvPicPr>
            <a:picLocks noGrp="1" noChangeAspect="1"/>
          </p:cNvPicPr>
          <p:nvPr>
            <p:ph idx="1"/>
          </p:nvPr>
        </p:nvPicPr>
        <p:blipFill>
          <a:blip r:embed="rId2"/>
          <a:stretch>
            <a:fillRect/>
          </a:stretch>
        </p:blipFill>
        <p:spPr>
          <a:xfrm>
            <a:off x="990600" y="1882421"/>
            <a:ext cx="7086600" cy="4899379"/>
          </a:xfrm>
        </p:spPr>
      </p:pic>
      <p:pic>
        <p:nvPicPr>
          <p:cNvPr id="1026" name="Picture 2"/>
          <p:cNvPicPr>
            <a:picLocks noChangeAspect="1" noChangeArrowheads="1"/>
          </p:cNvPicPr>
          <p:nvPr/>
        </p:nvPicPr>
        <p:blipFill>
          <a:blip r:embed="rId3"/>
          <a:srcRect/>
          <a:stretch>
            <a:fillRect/>
          </a:stretch>
        </p:blipFill>
        <p:spPr bwMode="auto">
          <a:xfrm>
            <a:off x="3352800" y="-1"/>
            <a:ext cx="1295400" cy="1311007"/>
          </a:xfrm>
          <a:prstGeom prst="rect">
            <a:avLst/>
          </a:prstGeom>
          <a:noFill/>
          <a:ln w="9525">
            <a:noFill/>
            <a:miter lim="800000"/>
            <a:headEnd/>
            <a:tailEnd/>
          </a:ln>
          <a:effectLst/>
        </p:spPr>
      </p:pic>
      <p:sp>
        <p:nvSpPr>
          <p:cNvPr id="5" name="Down Arrow 4"/>
          <p:cNvSpPr/>
          <p:nvPr/>
        </p:nvSpPr>
        <p:spPr>
          <a:xfrm>
            <a:off x="3657600" y="13716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81054EA-CDFB-4542-B49D-ADC2A52F5D7C}"/>
              </a:ext>
            </a:extLst>
          </p:cNvPr>
          <p:cNvSpPr>
            <a:spLocks noGrp="1"/>
          </p:cNvSpPr>
          <p:nvPr>
            <p:ph type="dt" sz="half" idx="10"/>
          </p:nvPr>
        </p:nvSpPr>
        <p:spPr/>
        <p:txBody>
          <a:bodyPr/>
          <a:lstStyle/>
          <a:p>
            <a:fld id="{18906FD4-9DB9-4B20-99B0-A3AEF0876B13}" type="datetime1">
              <a:rPr lang="en-US" smtClean="0"/>
              <a:t>11/23/2024</a:t>
            </a:fld>
            <a:endParaRPr lang="en-US"/>
          </a:p>
        </p:txBody>
      </p:sp>
      <p:sp>
        <p:nvSpPr>
          <p:cNvPr id="3" name="Slide Number Placeholder 2">
            <a:extLst>
              <a:ext uri="{FF2B5EF4-FFF2-40B4-BE49-F238E27FC236}">
                <a16:creationId xmlns:a16="http://schemas.microsoft.com/office/drawing/2014/main" id="{7E903D3E-D1D3-45CC-9890-F2804627FC90}"/>
              </a:ext>
            </a:extLst>
          </p:cNvPr>
          <p:cNvSpPr>
            <a:spLocks noGrp="1"/>
          </p:cNvSpPr>
          <p:nvPr>
            <p:ph type="sldNum" sz="quarter" idx="12"/>
          </p:nvPr>
        </p:nvSpPr>
        <p:spPr/>
        <p:txBody>
          <a:bodyPr/>
          <a:lstStyle/>
          <a:p>
            <a:fld id="{F5658257-1731-4DEB-B39C-42418A862058}"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level-2 diagram</a:t>
            </a:r>
          </a:p>
        </p:txBody>
      </p:sp>
      <p:pic>
        <p:nvPicPr>
          <p:cNvPr id="2050" name="Picture 2"/>
          <p:cNvPicPr>
            <a:picLocks noGrp="1" noChangeAspect="1" noChangeArrowheads="1"/>
          </p:cNvPicPr>
          <p:nvPr>
            <p:ph idx="1"/>
          </p:nvPr>
        </p:nvPicPr>
        <p:blipFill>
          <a:blip r:embed="rId2"/>
          <a:srcRect/>
          <a:stretch>
            <a:fillRect/>
          </a:stretch>
        </p:blipFill>
        <p:spPr bwMode="auto">
          <a:xfrm>
            <a:off x="3505200" y="1201479"/>
            <a:ext cx="1524000" cy="154172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263821" y="3806182"/>
            <a:ext cx="6584779" cy="3051818"/>
          </a:xfrm>
          <a:prstGeom prst="rect">
            <a:avLst/>
          </a:prstGeom>
          <a:noFill/>
          <a:ln w="9525">
            <a:noFill/>
            <a:miter lim="800000"/>
            <a:headEnd/>
            <a:tailEnd/>
          </a:ln>
          <a:effectLst/>
        </p:spPr>
      </p:pic>
      <p:sp>
        <p:nvSpPr>
          <p:cNvPr id="7" name="Down Arrow 6"/>
          <p:cNvSpPr/>
          <p:nvPr/>
        </p:nvSpPr>
        <p:spPr>
          <a:xfrm>
            <a:off x="3886200" y="2819400"/>
            <a:ext cx="914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21A8DDC5-916E-46BC-84A3-C1618FC21E2D}"/>
              </a:ext>
            </a:extLst>
          </p:cNvPr>
          <p:cNvSpPr>
            <a:spLocks noGrp="1"/>
          </p:cNvSpPr>
          <p:nvPr>
            <p:ph type="dt" sz="half" idx="10"/>
          </p:nvPr>
        </p:nvSpPr>
        <p:spPr/>
        <p:txBody>
          <a:bodyPr/>
          <a:lstStyle/>
          <a:p>
            <a:fld id="{240F2F71-6CB6-4102-AF47-FB80EE7354D0}" type="datetime1">
              <a:rPr lang="en-US" smtClean="0"/>
              <a:t>11/23/2024</a:t>
            </a:fld>
            <a:endParaRPr lang="en-US"/>
          </a:p>
        </p:txBody>
      </p:sp>
      <p:sp>
        <p:nvSpPr>
          <p:cNvPr id="4" name="Slide Number Placeholder 3">
            <a:extLst>
              <a:ext uri="{FF2B5EF4-FFF2-40B4-BE49-F238E27FC236}">
                <a16:creationId xmlns:a16="http://schemas.microsoft.com/office/drawing/2014/main" id="{9318F3C7-39A8-4BD9-BB97-A3AFB4828037}"/>
              </a:ext>
            </a:extLst>
          </p:cNvPr>
          <p:cNvSpPr>
            <a:spLocks noGrp="1"/>
          </p:cNvSpPr>
          <p:nvPr>
            <p:ph type="sldNum" sz="quarter" idx="12"/>
          </p:nvPr>
        </p:nvSpPr>
        <p:spPr/>
        <p:txBody>
          <a:bodyPr/>
          <a:lstStyle/>
          <a:p>
            <a:fld id="{F5658257-1731-4DEB-B39C-42418A862058}"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81600"/>
          </a:xfrm>
        </p:spPr>
        <p:txBody>
          <a:bodyPr>
            <a:noAutofit/>
          </a:bodyPr>
          <a:lstStyle/>
          <a:p>
            <a:r>
              <a:rPr lang="en-US" sz="2800" b="1" dirty="0"/>
              <a:t>Understanding of the following components of an organization is crucial( in req. Determination):</a:t>
            </a:r>
          </a:p>
          <a:p>
            <a:pPr lvl="1"/>
            <a:r>
              <a:rPr lang="en-US" sz="2200" dirty="0"/>
              <a:t>The business objectives that drive what and how work is done</a:t>
            </a:r>
          </a:p>
          <a:p>
            <a:pPr lvl="1"/>
            <a:r>
              <a:rPr lang="en-US" sz="2200" dirty="0"/>
              <a:t>The information people need to do their jobs</a:t>
            </a:r>
          </a:p>
          <a:p>
            <a:pPr lvl="1"/>
            <a:r>
              <a:rPr lang="en-US" sz="2200" dirty="0"/>
              <a:t>The data handled within the organization to support the jobs</a:t>
            </a:r>
          </a:p>
          <a:p>
            <a:pPr lvl="1"/>
            <a:r>
              <a:rPr lang="en-US" sz="2200" i="1" dirty="0" smtClean="0"/>
              <a:t>what data </a:t>
            </a:r>
            <a:r>
              <a:rPr lang="en-US" sz="2200" i="1" dirty="0"/>
              <a:t>are moved, transformed, and stored; When, how, and by whom </a:t>
            </a:r>
          </a:p>
          <a:p>
            <a:pPr lvl="1"/>
            <a:r>
              <a:rPr lang="en-US" sz="2200" i="1" dirty="0"/>
              <a:t>The sequence and other dependencies among different data-handling activities</a:t>
            </a:r>
          </a:p>
          <a:p>
            <a:pPr lvl="1"/>
            <a:r>
              <a:rPr lang="en-US" sz="2200" dirty="0"/>
              <a:t>The rules governing how data are handled and processed</a:t>
            </a:r>
          </a:p>
          <a:p>
            <a:pPr lvl="1"/>
            <a:r>
              <a:rPr lang="en-US" sz="2200" dirty="0"/>
              <a:t>Policies and guidelines that describe the nature of the business, the market, and the environment in which it operates</a:t>
            </a:r>
          </a:p>
          <a:p>
            <a:pPr lvl="1"/>
            <a:r>
              <a:rPr lang="en-US" sz="2200" dirty="0"/>
              <a:t>Key events affecting data values and when these events occur</a:t>
            </a:r>
          </a:p>
        </p:txBody>
      </p:sp>
      <p:sp>
        <p:nvSpPr>
          <p:cNvPr id="2" name="Date Placeholder 1">
            <a:extLst>
              <a:ext uri="{FF2B5EF4-FFF2-40B4-BE49-F238E27FC236}">
                <a16:creationId xmlns:a16="http://schemas.microsoft.com/office/drawing/2014/main" id="{43EA8469-8660-47D5-A957-BFACADA0F74E}"/>
              </a:ext>
            </a:extLst>
          </p:cNvPr>
          <p:cNvSpPr>
            <a:spLocks noGrp="1"/>
          </p:cNvSpPr>
          <p:nvPr>
            <p:ph type="dt" sz="half" idx="10"/>
          </p:nvPr>
        </p:nvSpPr>
        <p:spPr/>
        <p:txBody>
          <a:bodyPr/>
          <a:lstStyle/>
          <a:p>
            <a:fld id="{5CDAC581-D09A-45D8-8887-E033DE0A357B}" type="datetime1">
              <a:rPr lang="en-US" smtClean="0"/>
              <a:t>11/23/2024</a:t>
            </a:fld>
            <a:endParaRPr lang="en-US"/>
          </a:p>
        </p:txBody>
      </p:sp>
      <p:sp>
        <p:nvSpPr>
          <p:cNvPr id="4" name="Slide Number Placeholder 3">
            <a:extLst>
              <a:ext uri="{FF2B5EF4-FFF2-40B4-BE49-F238E27FC236}">
                <a16:creationId xmlns:a16="http://schemas.microsoft.com/office/drawing/2014/main" id="{57ABBD42-969E-4A38-BED4-38C25E25860A}"/>
              </a:ext>
            </a:extLst>
          </p:cNvPr>
          <p:cNvSpPr>
            <a:spLocks noGrp="1"/>
          </p:cNvSpPr>
          <p:nvPr>
            <p:ph type="sldNum" sz="quarter" idx="12"/>
          </p:nvPr>
        </p:nvSpPr>
        <p:spPr/>
        <p:txBody>
          <a:bodyPr/>
          <a:lstStyle/>
          <a:p>
            <a:fld id="{F5658257-1731-4DEB-B39C-42418A862058}"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DFDs</a:t>
            </a:r>
          </a:p>
        </p:txBody>
      </p:sp>
      <p:sp>
        <p:nvSpPr>
          <p:cNvPr id="3" name="Content Placeholder 2"/>
          <p:cNvSpPr>
            <a:spLocks noGrp="1"/>
          </p:cNvSpPr>
          <p:nvPr>
            <p:ph idx="1"/>
          </p:nvPr>
        </p:nvSpPr>
        <p:spPr/>
        <p:txBody>
          <a:bodyPr>
            <a:normAutofit/>
          </a:bodyPr>
          <a:lstStyle/>
          <a:p>
            <a:r>
              <a:rPr lang="en-US" dirty="0"/>
              <a:t>Balancing refers to the </a:t>
            </a:r>
            <a:r>
              <a:rPr lang="en-US" i="1" dirty="0">
                <a:solidFill>
                  <a:srgbClr val="FF0000"/>
                </a:solidFill>
              </a:rPr>
              <a:t>conservation</a:t>
            </a:r>
            <a:r>
              <a:rPr lang="en-US" dirty="0"/>
              <a:t> of </a:t>
            </a:r>
            <a:r>
              <a:rPr lang="en-US" dirty="0">
                <a:solidFill>
                  <a:srgbClr val="FF0000"/>
                </a:solidFill>
              </a:rPr>
              <a:t>inputs and outputs to a data-flow diagram process</a:t>
            </a:r>
            <a:r>
              <a:rPr lang="en-US" dirty="0"/>
              <a:t> when that process is decomposed to a lower level.</a:t>
            </a:r>
          </a:p>
          <a:p>
            <a:r>
              <a:rPr lang="en-US" dirty="0"/>
              <a:t>For example, Process 1.0, which appears in a level-0 diagram, must have the same inputs and outputs when decomposed into a level-1 diagram</a:t>
            </a:r>
          </a:p>
        </p:txBody>
      </p:sp>
      <p:sp>
        <p:nvSpPr>
          <p:cNvPr id="4" name="Date Placeholder 3">
            <a:extLst>
              <a:ext uri="{FF2B5EF4-FFF2-40B4-BE49-F238E27FC236}">
                <a16:creationId xmlns:a16="http://schemas.microsoft.com/office/drawing/2014/main" id="{73B0BDF9-B90B-47F2-8FC8-671FF52BADA6}"/>
              </a:ext>
            </a:extLst>
          </p:cNvPr>
          <p:cNvSpPr>
            <a:spLocks noGrp="1"/>
          </p:cNvSpPr>
          <p:nvPr>
            <p:ph type="dt" sz="half" idx="10"/>
          </p:nvPr>
        </p:nvSpPr>
        <p:spPr/>
        <p:txBody>
          <a:bodyPr/>
          <a:lstStyle/>
          <a:p>
            <a:fld id="{0C1CABBD-89A5-409E-A668-BA704A1B19C4}" type="datetime1">
              <a:rPr lang="en-US" smtClean="0"/>
              <a:t>11/23/2024</a:t>
            </a:fld>
            <a:endParaRPr lang="en-US"/>
          </a:p>
        </p:txBody>
      </p:sp>
      <p:sp>
        <p:nvSpPr>
          <p:cNvPr id="5" name="Slide Number Placeholder 4">
            <a:extLst>
              <a:ext uri="{FF2B5EF4-FFF2-40B4-BE49-F238E27FC236}">
                <a16:creationId xmlns:a16="http://schemas.microsoft.com/office/drawing/2014/main" id="{C8BF72E2-485B-470F-8F77-D0D08F5F0246}"/>
              </a:ext>
            </a:extLst>
          </p:cNvPr>
          <p:cNvSpPr>
            <a:spLocks noGrp="1"/>
          </p:cNvSpPr>
          <p:nvPr>
            <p:ph type="sldNum" sz="quarter" idx="12"/>
          </p:nvPr>
        </p:nvSpPr>
        <p:spPr/>
        <p:txBody>
          <a:bodyPr/>
          <a:lstStyle/>
          <a:p>
            <a:fld id="{F5658257-1731-4DEB-B39C-42418A862058}"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An </a:t>
            </a:r>
            <a:r>
              <a:rPr lang="en-US" dirty="0">
                <a:solidFill>
                  <a:srgbClr val="FF0000"/>
                </a:solidFill>
              </a:rPr>
              <a:t>unbalanced</a:t>
            </a:r>
            <a:r>
              <a:rPr lang="en-US" dirty="0"/>
              <a:t> set of data flow diagrams</a:t>
            </a:r>
          </a:p>
        </p:txBody>
      </p:sp>
      <p:pic>
        <p:nvPicPr>
          <p:cNvPr id="3074" name="Picture 2"/>
          <p:cNvPicPr>
            <a:picLocks noGrp="1" noChangeAspect="1" noChangeArrowheads="1"/>
          </p:cNvPicPr>
          <p:nvPr>
            <p:ph idx="1"/>
          </p:nvPr>
        </p:nvPicPr>
        <p:blipFill>
          <a:blip r:embed="rId2"/>
          <a:srcRect/>
          <a:stretch>
            <a:fillRect/>
          </a:stretch>
        </p:blipFill>
        <p:spPr bwMode="auto">
          <a:xfrm>
            <a:off x="762000" y="1600200"/>
            <a:ext cx="7635952" cy="4756150"/>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7266809A-D6B6-49CF-9AA6-B95DC06F057B}"/>
              </a:ext>
            </a:extLst>
          </p:cNvPr>
          <p:cNvSpPr>
            <a:spLocks noGrp="1"/>
          </p:cNvSpPr>
          <p:nvPr>
            <p:ph type="dt" sz="half" idx="10"/>
          </p:nvPr>
        </p:nvSpPr>
        <p:spPr/>
        <p:txBody>
          <a:bodyPr/>
          <a:lstStyle/>
          <a:p>
            <a:fld id="{A056B974-F615-4D07-B413-87C5346D93BE}" type="datetime1">
              <a:rPr lang="en-US" smtClean="0"/>
              <a:t>11/23/2024</a:t>
            </a:fld>
            <a:endParaRPr lang="en-US"/>
          </a:p>
        </p:txBody>
      </p:sp>
      <p:sp>
        <p:nvSpPr>
          <p:cNvPr id="4" name="Slide Number Placeholder 3">
            <a:extLst>
              <a:ext uri="{FF2B5EF4-FFF2-40B4-BE49-F238E27FC236}">
                <a16:creationId xmlns:a16="http://schemas.microsoft.com/office/drawing/2014/main" id="{E9C6D074-1C4E-4AA2-842C-131011243E55}"/>
              </a:ext>
            </a:extLst>
          </p:cNvPr>
          <p:cNvSpPr>
            <a:spLocks noGrp="1"/>
          </p:cNvSpPr>
          <p:nvPr>
            <p:ph type="sldNum" sz="quarter" idx="12"/>
          </p:nvPr>
        </p:nvSpPr>
        <p:spPr/>
        <p:txBody>
          <a:bodyPr/>
          <a:lstStyle/>
          <a:p>
            <a:fld id="{F5658257-1731-4DEB-B39C-42418A862058}"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Balancing</a:t>
            </a:r>
          </a:p>
        </p:txBody>
      </p:sp>
      <p:sp>
        <p:nvSpPr>
          <p:cNvPr id="3" name="Content Placeholder 2"/>
          <p:cNvSpPr>
            <a:spLocks noGrp="1"/>
          </p:cNvSpPr>
          <p:nvPr>
            <p:ph idx="1"/>
          </p:nvPr>
        </p:nvSpPr>
        <p:spPr/>
        <p:txBody>
          <a:bodyPr/>
          <a:lstStyle/>
          <a:p>
            <a:r>
              <a:rPr lang="en-US" dirty="0"/>
              <a:t>A data flow consisting of several sub-flows on a level-</a:t>
            </a:r>
            <a:r>
              <a:rPr lang="en-US" i="1" dirty="0"/>
              <a:t>n diagram can be split </a:t>
            </a:r>
            <a:r>
              <a:rPr lang="en-US" dirty="0"/>
              <a:t>apart on </a:t>
            </a:r>
            <a:r>
              <a:rPr lang="en-US"/>
              <a:t>a level-</a:t>
            </a:r>
            <a:r>
              <a:rPr lang="en-US" i="1"/>
              <a:t>n+1 </a:t>
            </a:r>
            <a:r>
              <a:rPr lang="en-US" i="1" dirty="0"/>
              <a:t>diagram for a process that accepts this composite data flow </a:t>
            </a:r>
            <a:r>
              <a:rPr lang="en-US" dirty="0"/>
              <a:t>as input</a:t>
            </a:r>
          </a:p>
          <a:p>
            <a:endParaRPr lang="en-US" dirty="0"/>
          </a:p>
          <a:p>
            <a:endParaRPr lang="en-US" dirty="0"/>
          </a:p>
        </p:txBody>
      </p:sp>
      <p:pic>
        <p:nvPicPr>
          <p:cNvPr id="4099" name="Picture 3"/>
          <p:cNvPicPr>
            <a:picLocks noChangeAspect="1" noChangeArrowheads="1"/>
          </p:cNvPicPr>
          <p:nvPr/>
        </p:nvPicPr>
        <p:blipFill>
          <a:blip r:embed="rId2"/>
          <a:srcRect/>
          <a:stretch>
            <a:fillRect/>
          </a:stretch>
        </p:blipFill>
        <p:spPr bwMode="auto">
          <a:xfrm>
            <a:off x="1143000" y="3710354"/>
            <a:ext cx="6996278" cy="3124200"/>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D3558187-F74C-4912-BBC7-CA073619C000}"/>
              </a:ext>
            </a:extLst>
          </p:cNvPr>
          <p:cNvSpPr>
            <a:spLocks noGrp="1"/>
          </p:cNvSpPr>
          <p:nvPr>
            <p:ph type="dt" sz="half" idx="10"/>
          </p:nvPr>
        </p:nvSpPr>
        <p:spPr/>
        <p:txBody>
          <a:bodyPr/>
          <a:lstStyle/>
          <a:p>
            <a:fld id="{D6C51052-A3AB-4886-95BE-B6558DCF678B}" type="datetime1">
              <a:rPr lang="en-US" smtClean="0"/>
              <a:t>11/23/2024</a:t>
            </a:fld>
            <a:endParaRPr lang="en-US"/>
          </a:p>
        </p:txBody>
      </p:sp>
      <p:sp>
        <p:nvSpPr>
          <p:cNvPr id="5" name="Slide Number Placeholder 4">
            <a:extLst>
              <a:ext uri="{FF2B5EF4-FFF2-40B4-BE49-F238E27FC236}">
                <a16:creationId xmlns:a16="http://schemas.microsoft.com/office/drawing/2014/main" id="{62262679-38F0-406E-8D34-4A9D9E332A58}"/>
              </a:ext>
            </a:extLst>
          </p:cNvPr>
          <p:cNvSpPr>
            <a:spLocks noGrp="1"/>
          </p:cNvSpPr>
          <p:nvPr>
            <p:ph type="sldNum" sz="quarter" idx="12"/>
          </p:nvPr>
        </p:nvSpPr>
        <p:spPr/>
        <p:txBody>
          <a:bodyPr/>
          <a:lstStyle/>
          <a:p>
            <a:fld id="{F5658257-1731-4DEB-B39C-42418A862058}"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Drawing DFDs</a:t>
            </a:r>
          </a:p>
        </p:txBody>
      </p:sp>
      <p:sp>
        <p:nvSpPr>
          <p:cNvPr id="3" name="Content Placeholder 2"/>
          <p:cNvSpPr>
            <a:spLocks noGrp="1"/>
          </p:cNvSpPr>
          <p:nvPr>
            <p:ph idx="1"/>
          </p:nvPr>
        </p:nvSpPr>
        <p:spPr/>
        <p:txBody>
          <a:bodyPr>
            <a:normAutofit fontScale="92500" lnSpcReduction="10000"/>
          </a:bodyPr>
          <a:lstStyle/>
          <a:p>
            <a:r>
              <a:rPr lang="en-US" dirty="0"/>
              <a:t>An understanding of how to correctly use a DFD is important because data-flow diagrams are essential tools for the structured analysis process.</a:t>
            </a:r>
          </a:p>
          <a:p>
            <a:r>
              <a:rPr lang="en-US" dirty="0"/>
              <a:t>The guidelines for effective structuring </a:t>
            </a:r>
            <a:r>
              <a:rPr lang="en-US"/>
              <a:t>of the analysis </a:t>
            </a:r>
            <a:r>
              <a:rPr lang="en-US" dirty="0"/>
              <a:t>process include:</a:t>
            </a:r>
          </a:p>
          <a:p>
            <a:pPr lvl="1"/>
            <a:r>
              <a:rPr lang="en-US" dirty="0"/>
              <a:t>Completeness</a:t>
            </a:r>
          </a:p>
          <a:p>
            <a:pPr lvl="1"/>
            <a:r>
              <a:rPr lang="en-US" dirty="0"/>
              <a:t>Consistency</a:t>
            </a:r>
          </a:p>
          <a:p>
            <a:pPr lvl="1"/>
            <a:r>
              <a:rPr lang="en-US" dirty="0"/>
              <a:t>Timing considerations</a:t>
            </a:r>
          </a:p>
          <a:p>
            <a:pPr lvl="1"/>
            <a:r>
              <a:rPr lang="en-US" dirty="0"/>
              <a:t>The iterative nature of drawing DFD</a:t>
            </a:r>
          </a:p>
          <a:p>
            <a:pPr lvl="1"/>
            <a:r>
              <a:rPr lang="en-US" dirty="0"/>
              <a:t>Drawing primitive DFD </a:t>
            </a:r>
          </a:p>
        </p:txBody>
      </p:sp>
      <p:sp>
        <p:nvSpPr>
          <p:cNvPr id="4" name="Date Placeholder 3">
            <a:extLst>
              <a:ext uri="{FF2B5EF4-FFF2-40B4-BE49-F238E27FC236}">
                <a16:creationId xmlns:a16="http://schemas.microsoft.com/office/drawing/2014/main" id="{A589985D-D4D4-4A52-BC29-A458A83CD3D9}"/>
              </a:ext>
            </a:extLst>
          </p:cNvPr>
          <p:cNvSpPr>
            <a:spLocks noGrp="1"/>
          </p:cNvSpPr>
          <p:nvPr>
            <p:ph type="dt" sz="half" idx="10"/>
          </p:nvPr>
        </p:nvSpPr>
        <p:spPr/>
        <p:txBody>
          <a:bodyPr/>
          <a:lstStyle/>
          <a:p>
            <a:fld id="{CACCD499-A045-4666-BFA8-8E156A62F94E}" type="datetime1">
              <a:rPr lang="en-US" smtClean="0"/>
              <a:t>11/23/2024</a:t>
            </a:fld>
            <a:endParaRPr lang="en-US"/>
          </a:p>
        </p:txBody>
      </p:sp>
      <p:sp>
        <p:nvSpPr>
          <p:cNvPr id="5" name="Slide Number Placeholder 4">
            <a:extLst>
              <a:ext uri="{FF2B5EF4-FFF2-40B4-BE49-F238E27FC236}">
                <a16:creationId xmlns:a16="http://schemas.microsoft.com/office/drawing/2014/main" id="{73EB3C26-FEFE-495F-8851-A3BC8592758F}"/>
              </a:ext>
            </a:extLst>
          </p:cNvPr>
          <p:cNvSpPr>
            <a:spLocks noGrp="1"/>
          </p:cNvSpPr>
          <p:nvPr>
            <p:ph type="sldNum" sz="quarter" idx="12"/>
          </p:nvPr>
        </p:nvSpPr>
        <p:spPr/>
        <p:txBody>
          <a:bodyPr/>
          <a:lstStyle/>
          <a:p>
            <a:fld id="{F5658257-1731-4DEB-B39C-42418A862058}"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Drawing Guidelines</a:t>
            </a:r>
          </a:p>
        </p:txBody>
      </p:sp>
      <p:sp>
        <p:nvSpPr>
          <p:cNvPr id="3" name="Content Placeholder 2"/>
          <p:cNvSpPr>
            <a:spLocks noGrp="1"/>
          </p:cNvSpPr>
          <p:nvPr>
            <p:ph idx="1"/>
          </p:nvPr>
        </p:nvSpPr>
        <p:spPr/>
        <p:txBody>
          <a:bodyPr>
            <a:normAutofit/>
          </a:bodyPr>
          <a:lstStyle/>
          <a:p>
            <a:r>
              <a:rPr lang="en-US" b="1" dirty="0"/>
              <a:t>DFD completeness: </a:t>
            </a:r>
            <a:r>
              <a:rPr lang="en-US" dirty="0"/>
              <a:t>refers to the extent to which all necessary components of a data-flow diagram have been included and fully described.</a:t>
            </a:r>
          </a:p>
          <a:p>
            <a:r>
              <a:rPr lang="en-US" b="1" dirty="0"/>
              <a:t>DFD consistency: </a:t>
            </a:r>
            <a:r>
              <a:rPr lang="en-US" dirty="0"/>
              <a:t>refers to the extent to which information contained on one level of a set of nested data-flow diagrams is also included on other levels.</a:t>
            </a:r>
          </a:p>
        </p:txBody>
      </p:sp>
      <p:sp>
        <p:nvSpPr>
          <p:cNvPr id="4" name="Date Placeholder 3">
            <a:extLst>
              <a:ext uri="{FF2B5EF4-FFF2-40B4-BE49-F238E27FC236}">
                <a16:creationId xmlns:a16="http://schemas.microsoft.com/office/drawing/2014/main" id="{ABB145CB-5E4F-4BE8-8182-98D31E87E8F2}"/>
              </a:ext>
            </a:extLst>
          </p:cNvPr>
          <p:cNvSpPr>
            <a:spLocks noGrp="1"/>
          </p:cNvSpPr>
          <p:nvPr>
            <p:ph type="dt" sz="half" idx="10"/>
          </p:nvPr>
        </p:nvSpPr>
        <p:spPr/>
        <p:txBody>
          <a:bodyPr/>
          <a:lstStyle/>
          <a:p>
            <a:fld id="{C949442C-B824-402F-ADBC-DA9324D87C16}" type="datetime1">
              <a:rPr lang="en-US" smtClean="0"/>
              <a:t>11/23/2024</a:t>
            </a:fld>
            <a:endParaRPr lang="en-US"/>
          </a:p>
        </p:txBody>
      </p:sp>
      <p:sp>
        <p:nvSpPr>
          <p:cNvPr id="5" name="Slide Number Placeholder 4">
            <a:extLst>
              <a:ext uri="{FF2B5EF4-FFF2-40B4-BE49-F238E27FC236}">
                <a16:creationId xmlns:a16="http://schemas.microsoft.com/office/drawing/2014/main" id="{BCDF1CAE-BC14-4986-A0EB-A4DA4CF0345A}"/>
              </a:ext>
            </a:extLst>
          </p:cNvPr>
          <p:cNvSpPr>
            <a:spLocks noGrp="1"/>
          </p:cNvSpPr>
          <p:nvPr>
            <p:ph type="sldNum" sz="quarter" idx="12"/>
          </p:nvPr>
        </p:nvSpPr>
        <p:spPr/>
        <p:txBody>
          <a:bodyPr/>
          <a:lstStyle/>
          <a:p>
            <a:fld id="{F5658257-1731-4DEB-B39C-42418A862058}"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Drawing Guidelines</a:t>
            </a:r>
          </a:p>
        </p:txBody>
      </p:sp>
      <p:sp>
        <p:nvSpPr>
          <p:cNvPr id="3" name="Content Placeholder 2"/>
          <p:cNvSpPr>
            <a:spLocks noGrp="1"/>
          </p:cNvSpPr>
          <p:nvPr>
            <p:ph idx="1"/>
          </p:nvPr>
        </p:nvSpPr>
        <p:spPr/>
        <p:txBody>
          <a:bodyPr>
            <a:normAutofit fontScale="92500" lnSpcReduction="10000"/>
          </a:bodyPr>
          <a:lstStyle/>
          <a:p>
            <a:r>
              <a:rPr lang="en-US" b="1" dirty="0"/>
              <a:t>DFD Timing: </a:t>
            </a:r>
            <a:r>
              <a:rPr lang="en-US" dirty="0"/>
              <a:t>refers to drawing the DFD as if the system you are modeling has never started and will never stop ( no timing considerations)</a:t>
            </a:r>
          </a:p>
          <a:p>
            <a:r>
              <a:rPr lang="en-US" b="1" dirty="0"/>
              <a:t>DFD Iterative Development: </a:t>
            </a:r>
            <a:r>
              <a:rPr lang="en-US" dirty="0"/>
              <a:t>refers to counting  on drawing the same diagram over and over again, in an iterative fashion. Iterative DFD development recognizes that requirements determination and requirements structuring are interacting, not sequential, sub-phases of the analysis phase of the SDLC.</a:t>
            </a:r>
          </a:p>
        </p:txBody>
      </p:sp>
      <p:sp>
        <p:nvSpPr>
          <p:cNvPr id="4" name="Date Placeholder 3">
            <a:extLst>
              <a:ext uri="{FF2B5EF4-FFF2-40B4-BE49-F238E27FC236}">
                <a16:creationId xmlns:a16="http://schemas.microsoft.com/office/drawing/2014/main" id="{C5E3A6D4-021A-4B93-B764-B7A35E7C5E8A}"/>
              </a:ext>
            </a:extLst>
          </p:cNvPr>
          <p:cNvSpPr>
            <a:spLocks noGrp="1"/>
          </p:cNvSpPr>
          <p:nvPr>
            <p:ph type="dt" sz="half" idx="10"/>
          </p:nvPr>
        </p:nvSpPr>
        <p:spPr/>
        <p:txBody>
          <a:bodyPr/>
          <a:lstStyle/>
          <a:p>
            <a:fld id="{97A23C8C-4D67-417B-845C-1CF805F4BD3F}" type="datetime1">
              <a:rPr lang="en-US" smtClean="0"/>
              <a:t>11/23/2024</a:t>
            </a:fld>
            <a:endParaRPr lang="en-US"/>
          </a:p>
        </p:txBody>
      </p:sp>
      <p:sp>
        <p:nvSpPr>
          <p:cNvPr id="5" name="Slide Number Placeholder 4">
            <a:extLst>
              <a:ext uri="{FF2B5EF4-FFF2-40B4-BE49-F238E27FC236}">
                <a16:creationId xmlns:a16="http://schemas.microsoft.com/office/drawing/2014/main" id="{5203868A-E0D2-45D9-B020-CA29F84FCB90}"/>
              </a:ext>
            </a:extLst>
          </p:cNvPr>
          <p:cNvSpPr>
            <a:spLocks noGrp="1"/>
          </p:cNvSpPr>
          <p:nvPr>
            <p:ph type="sldNum" sz="quarter" idx="12"/>
          </p:nvPr>
        </p:nvSpPr>
        <p:spPr/>
        <p:txBody>
          <a:bodyPr/>
          <a:lstStyle/>
          <a:p>
            <a:fld id="{F5658257-1731-4DEB-B39C-42418A862058}"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DFD Drawing Guidelines</a:t>
            </a:r>
          </a:p>
        </p:txBody>
      </p:sp>
      <p:sp>
        <p:nvSpPr>
          <p:cNvPr id="3" name="Content Placeholder 2"/>
          <p:cNvSpPr>
            <a:spLocks noGrp="1"/>
          </p:cNvSpPr>
          <p:nvPr>
            <p:ph idx="1"/>
          </p:nvPr>
        </p:nvSpPr>
        <p:spPr/>
        <p:txBody>
          <a:bodyPr/>
          <a:lstStyle/>
          <a:p>
            <a:r>
              <a:rPr lang="en-US" b="1" dirty="0"/>
              <a:t>Primitive DFDs: </a:t>
            </a:r>
            <a:r>
              <a:rPr lang="en-US" dirty="0"/>
              <a:t>One of the most difficult decisions you need to make when drawing DFDs is when to stop decomposing processes.</a:t>
            </a:r>
          </a:p>
          <a:p>
            <a:r>
              <a:rPr lang="en-US" dirty="0"/>
              <a:t>One rule is to stop drawing when you have reached the lowest logical level; however, it is not always easy to know what the lowest logical level is</a:t>
            </a:r>
          </a:p>
          <a:p>
            <a:pPr lvl="1"/>
            <a:endParaRPr lang="en-US" dirty="0"/>
          </a:p>
        </p:txBody>
      </p:sp>
      <p:sp>
        <p:nvSpPr>
          <p:cNvPr id="4" name="Date Placeholder 3">
            <a:extLst>
              <a:ext uri="{FF2B5EF4-FFF2-40B4-BE49-F238E27FC236}">
                <a16:creationId xmlns:a16="http://schemas.microsoft.com/office/drawing/2014/main" id="{F66F1F51-0072-4707-BB2B-0F95D346CEDE}"/>
              </a:ext>
            </a:extLst>
          </p:cNvPr>
          <p:cNvSpPr>
            <a:spLocks noGrp="1"/>
          </p:cNvSpPr>
          <p:nvPr>
            <p:ph type="dt" sz="half" idx="10"/>
          </p:nvPr>
        </p:nvSpPr>
        <p:spPr/>
        <p:txBody>
          <a:bodyPr/>
          <a:lstStyle/>
          <a:p>
            <a:fld id="{53DAB9C9-2168-4E3B-8800-A4F2246FA90A}" type="datetime1">
              <a:rPr lang="en-US" smtClean="0"/>
              <a:t>11/23/2024</a:t>
            </a:fld>
            <a:endParaRPr lang="en-US"/>
          </a:p>
        </p:txBody>
      </p:sp>
      <p:sp>
        <p:nvSpPr>
          <p:cNvPr id="5" name="Slide Number Placeholder 4">
            <a:extLst>
              <a:ext uri="{FF2B5EF4-FFF2-40B4-BE49-F238E27FC236}">
                <a16:creationId xmlns:a16="http://schemas.microsoft.com/office/drawing/2014/main" id="{9747F29C-9272-499D-AE4F-BFBF59BB5520}"/>
              </a:ext>
            </a:extLst>
          </p:cNvPr>
          <p:cNvSpPr>
            <a:spLocks noGrp="1"/>
          </p:cNvSpPr>
          <p:nvPr>
            <p:ph type="sldNum" sz="quarter" idx="12"/>
          </p:nvPr>
        </p:nvSpPr>
        <p:spPr/>
        <p:txBody>
          <a:bodyPr/>
          <a:lstStyle/>
          <a:p>
            <a:fld id="{F5658257-1731-4DEB-B39C-42418A862058}"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Modeling</a:t>
            </a:r>
          </a:p>
        </p:txBody>
      </p:sp>
      <p:sp>
        <p:nvSpPr>
          <p:cNvPr id="3" name="Content Placeholder 2"/>
          <p:cNvSpPr>
            <a:spLocks noGrp="1"/>
          </p:cNvSpPr>
          <p:nvPr>
            <p:ph idx="1"/>
          </p:nvPr>
        </p:nvSpPr>
        <p:spPr/>
        <p:txBody>
          <a:bodyPr>
            <a:normAutofit fontScale="92500" lnSpcReduction="10000"/>
          </a:bodyPr>
          <a:lstStyle/>
          <a:p>
            <a:r>
              <a:rPr lang="en-US" dirty="0"/>
              <a:t>Although data-flow diagrams are good for identifying processes, </a:t>
            </a:r>
            <a:r>
              <a:rPr lang="en-US" i="1" dirty="0">
                <a:solidFill>
                  <a:srgbClr val="FF0000"/>
                </a:solidFill>
              </a:rPr>
              <a:t>they do not show the logic inside the processes</a:t>
            </a:r>
          </a:p>
          <a:p>
            <a:r>
              <a:rPr lang="en-US" dirty="0"/>
              <a:t>Because data-flow diagrams are not really designed to show the detailed logic of processes, you must model process logic using other techniques</a:t>
            </a:r>
          </a:p>
          <a:p>
            <a:r>
              <a:rPr lang="en-US" dirty="0"/>
              <a:t>Logic modeling involves representing </a:t>
            </a:r>
            <a:r>
              <a:rPr lang="en-US" i="1" dirty="0">
                <a:solidFill>
                  <a:srgbClr val="FF0000"/>
                </a:solidFill>
              </a:rPr>
              <a:t>the internal structure and functionality of the processes represented on data-flow diagrams</a:t>
            </a:r>
          </a:p>
        </p:txBody>
      </p:sp>
      <p:sp>
        <p:nvSpPr>
          <p:cNvPr id="4" name="Date Placeholder 3">
            <a:extLst>
              <a:ext uri="{FF2B5EF4-FFF2-40B4-BE49-F238E27FC236}">
                <a16:creationId xmlns:a16="http://schemas.microsoft.com/office/drawing/2014/main" id="{EA6633BA-6890-4327-B996-555EF67DF841}"/>
              </a:ext>
            </a:extLst>
          </p:cNvPr>
          <p:cNvSpPr>
            <a:spLocks noGrp="1"/>
          </p:cNvSpPr>
          <p:nvPr>
            <p:ph type="dt" sz="half" idx="10"/>
          </p:nvPr>
        </p:nvSpPr>
        <p:spPr/>
        <p:txBody>
          <a:bodyPr/>
          <a:lstStyle/>
          <a:p>
            <a:fld id="{E4577939-CE47-4AE9-910A-A86CBDBF5F5E}" type="datetime1">
              <a:rPr lang="en-US" smtClean="0"/>
              <a:t>11/23/2024</a:t>
            </a:fld>
            <a:endParaRPr lang="en-US"/>
          </a:p>
        </p:txBody>
      </p:sp>
      <p:sp>
        <p:nvSpPr>
          <p:cNvPr id="5" name="Slide Number Placeholder 4">
            <a:extLst>
              <a:ext uri="{FF2B5EF4-FFF2-40B4-BE49-F238E27FC236}">
                <a16:creationId xmlns:a16="http://schemas.microsoft.com/office/drawing/2014/main" id="{DC5BB1FA-5DF7-4F59-BF24-2DF85E332346}"/>
              </a:ext>
            </a:extLst>
          </p:cNvPr>
          <p:cNvSpPr>
            <a:spLocks noGrp="1"/>
          </p:cNvSpPr>
          <p:nvPr>
            <p:ph type="sldNum" sz="quarter" idx="12"/>
          </p:nvPr>
        </p:nvSpPr>
        <p:spPr/>
        <p:txBody>
          <a:bodyPr/>
          <a:lstStyle/>
          <a:p>
            <a:fld id="{F5658257-1731-4DEB-B39C-42418A862058}"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Modeling Logic with Decision Tables</a:t>
            </a:r>
          </a:p>
        </p:txBody>
      </p:sp>
      <p:sp>
        <p:nvSpPr>
          <p:cNvPr id="3" name="Content Placeholder 2"/>
          <p:cNvSpPr>
            <a:spLocks noGrp="1"/>
          </p:cNvSpPr>
          <p:nvPr>
            <p:ph idx="1"/>
          </p:nvPr>
        </p:nvSpPr>
        <p:spPr/>
        <p:txBody>
          <a:bodyPr>
            <a:normAutofit fontScale="92500" lnSpcReduction="20000"/>
          </a:bodyPr>
          <a:lstStyle/>
          <a:p>
            <a:r>
              <a:rPr lang="en-US" b="1" dirty="0"/>
              <a:t>Decision table </a:t>
            </a:r>
            <a:r>
              <a:rPr lang="en-US" dirty="0"/>
              <a:t>is a matrix representation of the logic of a decision, which specifies the possible conditions for the decision and the resulting actions.</a:t>
            </a:r>
          </a:p>
          <a:p>
            <a:r>
              <a:rPr lang="en-US" dirty="0"/>
              <a:t>A decision table has three parts:</a:t>
            </a:r>
          </a:p>
          <a:p>
            <a:pPr lvl="1"/>
            <a:r>
              <a:rPr lang="en-US" b="1" dirty="0"/>
              <a:t>Condition stubs </a:t>
            </a:r>
            <a:r>
              <a:rPr lang="en-US" dirty="0"/>
              <a:t>is part of a decision table that lists the conditions relevant to the decision.</a:t>
            </a:r>
          </a:p>
          <a:p>
            <a:pPr lvl="1"/>
            <a:r>
              <a:rPr lang="en-US" b="1" dirty="0"/>
              <a:t>Action stubs </a:t>
            </a:r>
            <a:r>
              <a:rPr lang="en-US" dirty="0"/>
              <a:t>is part of a decision table that lists the actions that result for a given set of conditions.</a:t>
            </a:r>
          </a:p>
          <a:p>
            <a:pPr lvl="1"/>
            <a:r>
              <a:rPr lang="en-US" b="1" dirty="0"/>
              <a:t>Rules </a:t>
            </a:r>
            <a:r>
              <a:rPr lang="en-US" dirty="0"/>
              <a:t>is part of a decision table that specifies which actions are to be followed for a given set of conditions.</a:t>
            </a:r>
          </a:p>
        </p:txBody>
      </p:sp>
      <p:sp>
        <p:nvSpPr>
          <p:cNvPr id="4" name="Date Placeholder 3">
            <a:extLst>
              <a:ext uri="{FF2B5EF4-FFF2-40B4-BE49-F238E27FC236}">
                <a16:creationId xmlns:a16="http://schemas.microsoft.com/office/drawing/2014/main" id="{8D595FF6-27F2-47C4-B8EB-A26EC261F74A}"/>
              </a:ext>
            </a:extLst>
          </p:cNvPr>
          <p:cNvSpPr>
            <a:spLocks noGrp="1"/>
          </p:cNvSpPr>
          <p:nvPr>
            <p:ph type="dt" sz="half" idx="10"/>
          </p:nvPr>
        </p:nvSpPr>
        <p:spPr/>
        <p:txBody>
          <a:bodyPr/>
          <a:lstStyle/>
          <a:p>
            <a:fld id="{B3E03B72-0A98-405E-A999-970788449A7B}" type="datetime1">
              <a:rPr lang="en-US" smtClean="0"/>
              <a:t>11/23/2024</a:t>
            </a:fld>
            <a:endParaRPr lang="en-US"/>
          </a:p>
        </p:txBody>
      </p:sp>
      <p:sp>
        <p:nvSpPr>
          <p:cNvPr id="5" name="Slide Number Placeholder 4">
            <a:extLst>
              <a:ext uri="{FF2B5EF4-FFF2-40B4-BE49-F238E27FC236}">
                <a16:creationId xmlns:a16="http://schemas.microsoft.com/office/drawing/2014/main" id="{44144D09-0F44-4B89-8B67-903A5AC5CD96}"/>
              </a:ext>
            </a:extLst>
          </p:cNvPr>
          <p:cNvSpPr>
            <a:spLocks noGrp="1"/>
          </p:cNvSpPr>
          <p:nvPr>
            <p:ph type="sldNum" sz="quarter" idx="12"/>
          </p:nvPr>
        </p:nvSpPr>
        <p:spPr/>
        <p:txBody>
          <a:bodyPr/>
          <a:lstStyle/>
          <a:p>
            <a:fld id="{F5658257-1731-4DEB-B39C-42418A862058}"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Modelling -Example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5122" name="Picture 2"/>
          <p:cNvPicPr>
            <a:picLocks noChangeAspect="1" noChangeArrowheads="1"/>
          </p:cNvPicPr>
          <p:nvPr/>
        </p:nvPicPr>
        <p:blipFill>
          <a:blip r:embed="rId2"/>
          <a:srcRect/>
          <a:stretch>
            <a:fillRect/>
          </a:stretch>
        </p:blipFill>
        <p:spPr bwMode="auto">
          <a:xfrm>
            <a:off x="304800" y="2057401"/>
            <a:ext cx="8731879" cy="3809999"/>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CC304BBF-666B-4088-A253-7921DA1A990E}"/>
              </a:ext>
            </a:extLst>
          </p:cNvPr>
          <p:cNvSpPr>
            <a:spLocks noGrp="1"/>
          </p:cNvSpPr>
          <p:nvPr>
            <p:ph type="dt" sz="half" idx="10"/>
          </p:nvPr>
        </p:nvSpPr>
        <p:spPr/>
        <p:txBody>
          <a:bodyPr/>
          <a:lstStyle/>
          <a:p>
            <a:fld id="{531E6D29-F597-41BA-93B6-9A167A5C3B97}" type="datetime1">
              <a:rPr lang="en-US" smtClean="0"/>
              <a:t>11/23/2024</a:t>
            </a:fld>
            <a:endParaRPr lang="en-US"/>
          </a:p>
        </p:txBody>
      </p:sp>
      <p:sp>
        <p:nvSpPr>
          <p:cNvPr id="5" name="Slide Number Placeholder 4">
            <a:extLst>
              <a:ext uri="{FF2B5EF4-FFF2-40B4-BE49-F238E27FC236}">
                <a16:creationId xmlns:a16="http://schemas.microsoft.com/office/drawing/2014/main" id="{CCC37EA4-1E38-438A-AA0A-486FA8EF473E}"/>
              </a:ext>
            </a:extLst>
          </p:cNvPr>
          <p:cNvSpPr>
            <a:spLocks noGrp="1"/>
          </p:cNvSpPr>
          <p:nvPr>
            <p:ph type="sldNum" sz="quarter" idx="12"/>
          </p:nvPr>
        </p:nvSpPr>
        <p:spPr/>
        <p:txBody>
          <a:bodyPr/>
          <a:lstStyle/>
          <a:p>
            <a:fld id="{F5658257-1731-4DEB-B39C-42418A862058}"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Traditional Methods for Determining Requirements</a:t>
            </a:r>
          </a:p>
        </p:txBody>
      </p:sp>
      <p:sp>
        <p:nvSpPr>
          <p:cNvPr id="3" name="Content Placeholder 2"/>
          <p:cNvSpPr>
            <a:spLocks noGrp="1"/>
          </p:cNvSpPr>
          <p:nvPr>
            <p:ph idx="1"/>
          </p:nvPr>
        </p:nvSpPr>
        <p:spPr/>
        <p:txBody>
          <a:bodyPr>
            <a:normAutofit fontScale="92500" lnSpcReduction="10000"/>
          </a:bodyPr>
          <a:lstStyle/>
          <a:p>
            <a:r>
              <a:rPr lang="en-US" dirty="0"/>
              <a:t>Collection of information is </a:t>
            </a:r>
            <a:r>
              <a:rPr lang="en-US" b="1" i="1" dirty="0">
                <a:solidFill>
                  <a:srgbClr val="FF0000"/>
                </a:solidFill>
              </a:rPr>
              <a:t>at the core of systems analysis</a:t>
            </a:r>
          </a:p>
          <a:p>
            <a:r>
              <a:rPr lang="en-US" dirty="0"/>
              <a:t>One of the best ways to get this information is to </a:t>
            </a:r>
            <a:r>
              <a:rPr lang="en-US" b="1" dirty="0"/>
              <a:t>talk to those directly or indirectly involved in the different parts of the organization</a:t>
            </a:r>
          </a:p>
          <a:p>
            <a:r>
              <a:rPr lang="en-US" dirty="0"/>
              <a:t>Another way is to </a:t>
            </a:r>
            <a:r>
              <a:rPr lang="en-US" b="1" dirty="0"/>
              <a:t>gather copies of documentation relevant</a:t>
            </a:r>
            <a:r>
              <a:rPr lang="en-US" dirty="0"/>
              <a:t> to </a:t>
            </a:r>
            <a:r>
              <a:rPr lang="en-US" dirty="0" smtClean="0"/>
              <a:t>the current </a:t>
            </a:r>
            <a:r>
              <a:rPr lang="en-US" dirty="0"/>
              <a:t>systems and business </a:t>
            </a:r>
            <a:r>
              <a:rPr lang="en-US" dirty="0" smtClean="0"/>
              <a:t>processes</a:t>
            </a:r>
          </a:p>
          <a:p>
            <a:r>
              <a:rPr lang="en-US" dirty="0" smtClean="0"/>
              <a:t>Interview, questionnaire, observation, document analysis</a:t>
            </a:r>
            <a:endParaRPr lang="en-US" dirty="0"/>
          </a:p>
        </p:txBody>
      </p:sp>
      <p:sp>
        <p:nvSpPr>
          <p:cNvPr id="4" name="Date Placeholder 3">
            <a:extLst>
              <a:ext uri="{FF2B5EF4-FFF2-40B4-BE49-F238E27FC236}">
                <a16:creationId xmlns:a16="http://schemas.microsoft.com/office/drawing/2014/main" id="{C5583426-4F7D-4C48-832B-2E4B6FBA7A88}"/>
              </a:ext>
            </a:extLst>
          </p:cNvPr>
          <p:cNvSpPr>
            <a:spLocks noGrp="1"/>
          </p:cNvSpPr>
          <p:nvPr>
            <p:ph type="dt" sz="half" idx="10"/>
          </p:nvPr>
        </p:nvSpPr>
        <p:spPr/>
        <p:txBody>
          <a:bodyPr/>
          <a:lstStyle/>
          <a:p>
            <a:fld id="{AECB2543-ACAF-414D-BC06-DC5FA83C0832}" type="datetime1">
              <a:rPr lang="en-US" smtClean="0"/>
              <a:t>11/23/2024</a:t>
            </a:fld>
            <a:endParaRPr lang="en-US"/>
          </a:p>
        </p:txBody>
      </p:sp>
      <p:sp>
        <p:nvSpPr>
          <p:cNvPr id="5" name="Slide Number Placeholder 4">
            <a:extLst>
              <a:ext uri="{FF2B5EF4-FFF2-40B4-BE49-F238E27FC236}">
                <a16:creationId xmlns:a16="http://schemas.microsoft.com/office/drawing/2014/main" id="{922723D6-A8BC-4700-9FB4-3FB62C216944}"/>
              </a:ext>
            </a:extLst>
          </p:cNvPr>
          <p:cNvSpPr>
            <a:spLocks noGrp="1"/>
          </p:cNvSpPr>
          <p:nvPr>
            <p:ph type="sldNum" sz="quarter" idx="12"/>
          </p:nvPr>
        </p:nvSpPr>
        <p:spPr/>
        <p:txBody>
          <a:bodyPr/>
          <a:lstStyle/>
          <a:p>
            <a:fld id="{F5658257-1731-4DEB-B39C-42418A862058}"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Modelling  .. Conditions</a:t>
            </a:r>
          </a:p>
        </p:txBody>
      </p:sp>
      <p:sp>
        <p:nvSpPr>
          <p:cNvPr id="3" name="Content Placeholder 2"/>
          <p:cNvSpPr>
            <a:spLocks noGrp="1"/>
          </p:cNvSpPr>
          <p:nvPr>
            <p:ph idx="1"/>
          </p:nvPr>
        </p:nvSpPr>
        <p:spPr/>
        <p:txBody>
          <a:bodyPr>
            <a:normAutofit fontScale="92500" lnSpcReduction="20000"/>
          </a:bodyPr>
          <a:lstStyle/>
          <a:p>
            <a:r>
              <a:rPr lang="en-US" b="1" dirty="0"/>
              <a:t>Indifferent condition: </a:t>
            </a:r>
            <a:r>
              <a:rPr lang="en-US" dirty="0"/>
              <a:t>is a condition whose value does not affect which actions are taken for two or more rules.</a:t>
            </a:r>
          </a:p>
          <a:p>
            <a:r>
              <a:rPr lang="en-US" dirty="0"/>
              <a:t>The number of hours worked does not affect the outcome for rules 1, 3, or 5 in the example of the previous slide. For these rules, hours worked is an </a:t>
            </a:r>
            <a:r>
              <a:rPr lang="en-US" b="1" dirty="0"/>
              <a:t>indifferent condition, </a:t>
            </a:r>
            <a:r>
              <a:rPr lang="en-US" dirty="0"/>
              <a:t>in that its value does not affect the action taken</a:t>
            </a:r>
          </a:p>
          <a:p>
            <a:r>
              <a:rPr lang="en-US" dirty="0"/>
              <a:t>Such conditions </a:t>
            </a:r>
            <a:r>
              <a:rPr lang="en-US" b="1" dirty="0">
                <a:solidFill>
                  <a:srgbClr val="FF0000"/>
                </a:solidFill>
              </a:rPr>
              <a:t>can</a:t>
            </a:r>
            <a:r>
              <a:rPr lang="en-US" dirty="0"/>
              <a:t> </a:t>
            </a:r>
            <a:r>
              <a:rPr lang="en-US" b="1" dirty="0">
                <a:solidFill>
                  <a:srgbClr val="FF0000"/>
                </a:solidFill>
              </a:rPr>
              <a:t>be used to reduce the number of rules</a:t>
            </a:r>
            <a:r>
              <a:rPr lang="en-US" dirty="0"/>
              <a:t> and thereby simplifying the table as shown in the next slide</a:t>
            </a:r>
          </a:p>
        </p:txBody>
      </p:sp>
      <p:sp>
        <p:nvSpPr>
          <p:cNvPr id="4" name="Date Placeholder 3">
            <a:extLst>
              <a:ext uri="{FF2B5EF4-FFF2-40B4-BE49-F238E27FC236}">
                <a16:creationId xmlns:a16="http://schemas.microsoft.com/office/drawing/2014/main" id="{474E884A-AD4F-4BD6-943B-B4AC7BE86512}"/>
              </a:ext>
            </a:extLst>
          </p:cNvPr>
          <p:cNvSpPr>
            <a:spLocks noGrp="1"/>
          </p:cNvSpPr>
          <p:nvPr>
            <p:ph type="dt" sz="half" idx="10"/>
          </p:nvPr>
        </p:nvSpPr>
        <p:spPr/>
        <p:txBody>
          <a:bodyPr/>
          <a:lstStyle/>
          <a:p>
            <a:fld id="{82FE27C5-1DD1-4B86-AC0F-E80E1C058DAF}" type="datetime1">
              <a:rPr lang="en-US" smtClean="0"/>
              <a:t>11/23/2024</a:t>
            </a:fld>
            <a:endParaRPr lang="en-US"/>
          </a:p>
        </p:txBody>
      </p:sp>
      <p:sp>
        <p:nvSpPr>
          <p:cNvPr id="5" name="Slide Number Placeholder 4">
            <a:extLst>
              <a:ext uri="{FF2B5EF4-FFF2-40B4-BE49-F238E27FC236}">
                <a16:creationId xmlns:a16="http://schemas.microsoft.com/office/drawing/2014/main" id="{579A8918-3611-4688-803F-B04E611505DA}"/>
              </a:ext>
            </a:extLst>
          </p:cNvPr>
          <p:cNvSpPr>
            <a:spLocks noGrp="1"/>
          </p:cNvSpPr>
          <p:nvPr>
            <p:ph type="sldNum" sz="quarter" idx="12"/>
          </p:nvPr>
        </p:nvSpPr>
        <p:spPr/>
        <p:txBody>
          <a:bodyPr/>
          <a:lstStyle/>
          <a:p>
            <a:fld id="{F5658257-1731-4DEB-B39C-42418A862058}"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 Example</a:t>
            </a:r>
          </a:p>
        </p:txBody>
      </p:sp>
      <p:pic>
        <p:nvPicPr>
          <p:cNvPr id="6146" name="Picture 2"/>
          <p:cNvPicPr>
            <a:picLocks noGrp="1" noChangeAspect="1" noChangeArrowheads="1"/>
          </p:cNvPicPr>
          <p:nvPr>
            <p:ph idx="1"/>
          </p:nvPr>
        </p:nvPicPr>
        <p:blipFill>
          <a:blip r:embed="rId2"/>
          <a:srcRect/>
          <a:stretch>
            <a:fillRect/>
          </a:stretch>
        </p:blipFill>
        <p:spPr bwMode="auto">
          <a:xfrm>
            <a:off x="576690" y="1676400"/>
            <a:ext cx="7935507" cy="4343399"/>
          </a:xfrm>
          <a:prstGeom prst="rect">
            <a:avLst/>
          </a:prstGeom>
          <a:noFill/>
          <a:ln w="9525">
            <a:noFill/>
            <a:miter lim="800000"/>
            <a:headEnd/>
            <a:tailEnd/>
          </a:ln>
          <a:effectLst/>
        </p:spPr>
      </p:pic>
      <p:sp>
        <p:nvSpPr>
          <p:cNvPr id="3" name="Date Placeholder 2">
            <a:extLst>
              <a:ext uri="{FF2B5EF4-FFF2-40B4-BE49-F238E27FC236}">
                <a16:creationId xmlns:a16="http://schemas.microsoft.com/office/drawing/2014/main" id="{CB9BFFE5-92D8-4379-BE68-A664D68D6571}"/>
              </a:ext>
            </a:extLst>
          </p:cNvPr>
          <p:cNvSpPr>
            <a:spLocks noGrp="1"/>
          </p:cNvSpPr>
          <p:nvPr>
            <p:ph type="dt" sz="half" idx="10"/>
          </p:nvPr>
        </p:nvSpPr>
        <p:spPr/>
        <p:txBody>
          <a:bodyPr/>
          <a:lstStyle/>
          <a:p>
            <a:fld id="{7AE7520F-D488-45C1-911C-21C2D0443556}" type="datetime1">
              <a:rPr lang="en-US" smtClean="0"/>
              <a:t>11/23/2024</a:t>
            </a:fld>
            <a:endParaRPr lang="en-US"/>
          </a:p>
        </p:txBody>
      </p:sp>
      <p:sp>
        <p:nvSpPr>
          <p:cNvPr id="4" name="Slide Number Placeholder 3">
            <a:extLst>
              <a:ext uri="{FF2B5EF4-FFF2-40B4-BE49-F238E27FC236}">
                <a16:creationId xmlns:a16="http://schemas.microsoft.com/office/drawing/2014/main" id="{29C52C8E-D287-456C-B21D-E3E74F39562D}"/>
              </a:ext>
            </a:extLst>
          </p:cNvPr>
          <p:cNvSpPr>
            <a:spLocks noGrp="1"/>
          </p:cNvSpPr>
          <p:nvPr>
            <p:ph type="sldNum" sz="quarter" idx="12"/>
          </p:nvPr>
        </p:nvSpPr>
        <p:spPr/>
        <p:txBody>
          <a:bodyPr/>
          <a:lstStyle/>
          <a:p>
            <a:fld id="{F5658257-1731-4DEB-B39C-42418A862058}"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Basic Procedures</a:t>
            </a:r>
          </a:p>
        </p:txBody>
      </p:sp>
      <p:sp>
        <p:nvSpPr>
          <p:cNvPr id="3" name="Content Placeholder 2"/>
          <p:cNvSpPr>
            <a:spLocks noGrp="1"/>
          </p:cNvSpPr>
          <p:nvPr>
            <p:ph idx="1"/>
          </p:nvPr>
        </p:nvSpPr>
        <p:spPr/>
        <p:txBody>
          <a:bodyPr/>
          <a:lstStyle/>
          <a:p>
            <a:r>
              <a:rPr lang="en-US" dirty="0"/>
              <a:t>In constructing decision tables, the general set of basic procedures to be followed are:</a:t>
            </a:r>
          </a:p>
          <a:p>
            <a:pPr lvl="1"/>
            <a:r>
              <a:rPr lang="en-US" i="1" dirty="0"/>
              <a:t>Name the conditions and the values each condition can assume.</a:t>
            </a:r>
          </a:p>
          <a:p>
            <a:pPr lvl="1"/>
            <a:r>
              <a:rPr lang="en-US" i="1" dirty="0"/>
              <a:t>Name all possible actions that can occur.</a:t>
            </a:r>
          </a:p>
          <a:p>
            <a:pPr lvl="1"/>
            <a:r>
              <a:rPr lang="en-US" i="1" dirty="0"/>
              <a:t>List all possible rules.</a:t>
            </a:r>
          </a:p>
          <a:p>
            <a:pPr lvl="1"/>
            <a:r>
              <a:rPr lang="en-US" i="1" dirty="0"/>
              <a:t>Define the actions for each rule.</a:t>
            </a:r>
          </a:p>
          <a:p>
            <a:pPr lvl="1"/>
            <a:r>
              <a:rPr lang="en-US" i="1" dirty="0"/>
              <a:t>Simplify the decision table.</a:t>
            </a:r>
            <a:endParaRPr lang="en-US" dirty="0"/>
          </a:p>
        </p:txBody>
      </p:sp>
      <p:sp>
        <p:nvSpPr>
          <p:cNvPr id="4" name="Date Placeholder 3">
            <a:extLst>
              <a:ext uri="{FF2B5EF4-FFF2-40B4-BE49-F238E27FC236}">
                <a16:creationId xmlns:a16="http://schemas.microsoft.com/office/drawing/2014/main" id="{D1E5239B-2A31-45B8-9D85-2F8F7C1DEB44}"/>
              </a:ext>
            </a:extLst>
          </p:cNvPr>
          <p:cNvSpPr>
            <a:spLocks noGrp="1"/>
          </p:cNvSpPr>
          <p:nvPr>
            <p:ph type="dt" sz="half" idx="10"/>
          </p:nvPr>
        </p:nvSpPr>
        <p:spPr/>
        <p:txBody>
          <a:bodyPr/>
          <a:lstStyle/>
          <a:p>
            <a:fld id="{4D70A74C-77CE-43E8-BA46-F1F973784041}" type="datetime1">
              <a:rPr lang="en-US" smtClean="0"/>
              <a:t>11/23/2024</a:t>
            </a:fld>
            <a:endParaRPr lang="en-US"/>
          </a:p>
        </p:txBody>
      </p:sp>
      <p:sp>
        <p:nvSpPr>
          <p:cNvPr id="5" name="Slide Number Placeholder 4">
            <a:extLst>
              <a:ext uri="{FF2B5EF4-FFF2-40B4-BE49-F238E27FC236}">
                <a16:creationId xmlns:a16="http://schemas.microsoft.com/office/drawing/2014/main" id="{F25B0EB5-2907-4295-BAC2-8D36482C034F}"/>
              </a:ext>
            </a:extLst>
          </p:cNvPr>
          <p:cNvSpPr>
            <a:spLocks noGrp="1"/>
          </p:cNvSpPr>
          <p:nvPr>
            <p:ph type="sldNum" sz="quarter" idx="12"/>
          </p:nvPr>
        </p:nvSpPr>
        <p:spPr/>
        <p:txBody>
          <a:bodyPr/>
          <a:lstStyle/>
          <a:p>
            <a:fld id="{F5658257-1731-4DEB-B39C-42418A862058}"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Modeling Logic with Decision Trees</a:t>
            </a:r>
            <a:endParaRPr lang="en-US" dirty="0"/>
          </a:p>
        </p:txBody>
      </p:sp>
      <p:sp>
        <p:nvSpPr>
          <p:cNvPr id="3" name="Content Placeholder 2"/>
          <p:cNvSpPr>
            <a:spLocks noGrp="1"/>
          </p:cNvSpPr>
          <p:nvPr>
            <p:ph idx="1"/>
          </p:nvPr>
        </p:nvSpPr>
        <p:spPr/>
        <p:txBody>
          <a:bodyPr/>
          <a:lstStyle/>
          <a:p>
            <a:r>
              <a:rPr lang="en-US" altLang="en-US" dirty="0"/>
              <a:t>A graphical representation of a decision situation</a:t>
            </a:r>
          </a:p>
          <a:p>
            <a:r>
              <a:rPr lang="en-US" altLang="en-US" dirty="0"/>
              <a:t>Decision situation </a:t>
            </a:r>
            <a:r>
              <a:rPr lang="en-US" altLang="en-US" b="1" i="1" dirty="0">
                <a:solidFill>
                  <a:srgbClr val="FF0000"/>
                </a:solidFill>
              </a:rPr>
              <a:t>points are connected together by arcs and terminate in ovals</a:t>
            </a:r>
          </a:p>
          <a:p>
            <a:r>
              <a:rPr lang="en-US" altLang="en-US" dirty="0"/>
              <a:t>Two main components</a:t>
            </a:r>
          </a:p>
          <a:p>
            <a:pPr lvl="1"/>
            <a:r>
              <a:rPr lang="en-US" altLang="en-US" dirty="0"/>
              <a:t>Decision points represented by nodes</a:t>
            </a:r>
          </a:p>
          <a:p>
            <a:pPr lvl="1"/>
            <a:r>
              <a:rPr lang="en-US" altLang="en-US" dirty="0"/>
              <a:t>Actions represented by ovals</a:t>
            </a:r>
          </a:p>
          <a:p>
            <a:endParaRPr lang="en-US" dirty="0"/>
          </a:p>
        </p:txBody>
      </p:sp>
      <p:sp>
        <p:nvSpPr>
          <p:cNvPr id="4" name="Date Placeholder 3">
            <a:extLst>
              <a:ext uri="{FF2B5EF4-FFF2-40B4-BE49-F238E27FC236}">
                <a16:creationId xmlns:a16="http://schemas.microsoft.com/office/drawing/2014/main" id="{4DEF6682-E07C-4D4D-9A17-8A0AC0801DED}"/>
              </a:ext>
            </a:extLst>
          </p:cNvPr>
          <p:cNvSpPr>
            <a:spLocks noGrp="1"/>
          </p:cNvSpPr>
          <p:nvPr>
            <p:ph type="dt" sz="half" idx="10"/>
          </p:nvPr>
        </p:nvSpPr>
        <p:spPr/>
        <p:txBody>
          <a:bodyPr/>
          <a:lstStyle/>
          <a:p>
            <a:fld id="{1F5E57AB-041B-41E6-990D-3417C84702E7}" type="datetime1">
              <a:rPr lang="en-US" smtClean="0"/>
              <a:t>11/23/2024</a:t>
            </a:fld>
            <a:endParaRPr lang="en-US"/>
          </a:p>
        </p:txBody>
      </p:sp>
      <p:sp>
        <p:nvSpPr>
          <p:cNvPr id="5" name="Slide Number Placeholder 4">
            <a:extLst>
              <a:ext uri="{FF2B5EF4-FFF2-40B4-BE49-F238E27FC236}">
                <a16:creationId xmlns:a16="http://schemas.microsoft.com/office/drawing/2014/main" id="{E54290E0-B765-42A3-BD7F-920B58A593DB}"/>
              </a:ext>
            </a:extLst>
          </p:cNvPr>
          <p:cNvSpPr>
            <a:spLocks noGrp="1"/>
          </p:cNvSpPr>
          <p:nvPr>
            <p:ph type="sldNum" sz="quarter" idx="12"/>
          </p:nvPr>
        </p:nvSpPr>
        <p:spPr/>
        <p:txBody>
          <a:bodyPr/>
          <a:lstStyle/>
          <a:p>
            <a:fld id="{F5658257-1731-4DEB-B39C-42418A862058}"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 procedure</a:t>
            </a:r>
          </a:p>
        </p:txBody>
      </p:sp>
      <p:sp>
        <p:nvSpPr>
          <p:cNvPr id="3" name="Content Placeholder 2"/>
          <p:cNvSpPr>
            <a:spLocks noGrp="1"/>
          </p:cNvSpPr>
          <p:nvPr>
            <p:ph idx="1"/>
          </p:nvPr>
        </p:nvSpPr>
        <p:spPr/>
        <p:txBody>
          <a:bodyPr/>
          <a:lstStyle/>
          <a:p>
            <a:r>
              <a:rPr lang="en-US" altLang="en-US" dirty="0"/>
              <a:t>Read from left to right</a:t>
            </a:r>
          </a:p>
          <a:p>
            <a:r>
              <a:rPr lang="en-US" altLang="en-US" dirty="0"/>
              <a:t>Each </a:t>
            </a:r>
            <a:r>
              <a:rPr lang="en-US" altLang="en-US" dirty="0">
                <a:solidFill>
                  <a:srgbClr val="FF0000"/>
                </a:solidFill>
              </a:rPr>
              <a:t>node corresponds to a numbered choice on a legend</a:t>
            </a:r>
          </a:p>
          <a:p>
            <a:r>
              <a:rPr lang="en-US" altLang="en-US" dirty="0"/>
              <a:t>All possible actions are listed on the far right(Ovals)</a:t>
            </a:r>
          </a:p>
          <a:p>
            <a:endParaRPr lang="en-US" dirty="0"/>
          </a:p>
        </p:txBody>
      </p:sp>
      <p:sp>
        <p:nvSpPr>
          <p:cNvPr id="4" name="Date Placeholder 3">
            <a:extLst>
              <a:ext uri="{FF2B5EF4-FFF2-40B4-BE49-F238E27FC236}">
                <a16:creationId xmlns:a16="http://schemas.microsoft.com/office/drawing/2014/main" id="{A4D7DE08-E7FF-4BAC-A6F4-6B8C863FA7F8}"/>
              </a:ext>
            </a:extLst>
          </p:cNvPr>
          <p:cNvSpPr>
            <a:spLocks noGrp="1"/>
          </p:cNvSpPr>
          <p:nvPr>
            <p:ph type="dt" sz="half" idx="10"/>
          </p:nvPr>
        </p:nvSpPr>
        <p:spPr/>
        <p:txBody>
          <a:bodyPr/>
          <a:lstStyle/>
          <a:p>
            <a:fld id="{20986D15-5D82-439C-97B7-8EB99BF376C6}" type="datetime1">
              <a:rPr lang="en-US" smtClean="0"/>
              <a:t>11/23/2024</a:t>
            </a:fld>
            <a:endParaRPr lang="en-US"/>
          </a:p>
        </p:txBody>
      </p:sp>
      <p:sp>
        <p:nvSpPr>
          <p:cNvPr id="5" name="Slide Number Placeholder 4">
            <a:extLst>
              <a:ext uri="{FF2B5EF4-FFF2-40B4-BE49-F238E27FC236}">
                <a16:creationId xmlns:a16="http://schemas.microsoft.com/office/drawing/2014/main" id="{BD4DAEAB-53D0-4288-8611-FDDC1E063BF4}"/>
              </a:ext>
            </a:extLst>
          </p:cNvPr>
          <p:cNvSpPr>
            <a:spLocks noGrp="1"/>
          </p:cNvSpPr>
          <p:nvPr>
            <p:ph type="sldNum" sz="quarter" idx="12"/>
          </p:nvPr>
        </p:nvSpPr>
        <p:spPr/>
        <p:txBody>
          <a:bodyPr/>
          <a:lstStyle/>
          <a:p>
            <a:fld id="{F5658257-1731-4DEB-B39C-42418A862058}"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 Example</a:t>
            </a:r>
          </a:p>
        </p:txBody>
      </p:sp>
      <p:pic>
        <p:nvPicPr>
          <p:cNvPr id="4" name="Picture 6" descr="09-00090.bmp                                                   00034ACFbartleby                       ABA78158:"/>
          <p:cNvPicPr>
            <a:picLocks noGrp="1" noChangeAspect="1" noChangeArrowheads="1"/>
          </p:cNvPicPr>
          <p:nvPr>
            <p:ph idx="1"/>
          </p:nvPr>
        </p:nvPicPr>
        <p:blipFill>
          <a:blip r:embed="rId2"/>
          <a:srcRect/>
          <a:stretch>
            <a:fillRect/>
          </a:stretch>
        </p:blipFill>
        <p:spPr bwMode="auto">
          <a:xfrm>
            <a:off x="457200" y="1371600"/>
            <a:ext cx="8229600" cy="4800600"/>
          </a:xfrm>
          <a:prstGeom prst="rect">
            <a:avLst/>
          </a:prstGeom>
          <a:noFill/>
        </p:spPr>
      </p:pic>
      <p:sp>
        <p:nvSpPr>
          <p:cNvPr id="3" name="Date Placeholder 2">
            <a:extLst>
              <a:ext uri="{FF2B5EF4-FFF2-40B4-BE49-F238E27FC236}">
                <a16:creationId xmlns:a16="http://schemas.microsoft.com/office/drawing/2014/main" id="{F1021493-51CA-4A78-BDF1-DFC3FC45EC52}"/>
              </a:ext>
            </a:extLst>
          </p:cNvPr>
          <p:cNvSpPr>
            <a:spLocks noGrp="1"/>
          </p:cNvSpPr>
          <p:nvPr>
            <p:ph type="dt" sz="half" idx="10"/>
          </p:nvPr>
        </p:nvSpPr>
        <p:spPr/>
        <p:txBody>
          <a:bodyPr/>
          <a:lstStyle/>
          <a:p>
            <a:fld id="{0F63217F-6400-4DE5-9CFE-BA99566DA91C}" type="datetime1">
              <a:rPr lang="en-US" smtClean="0"/>
              <a:t>11/23/2024</a:t>
            </a:fld>
            <a:endParaRPr lang="en-US"/>
          </a:p>
        </p:txBody>
      </p:sp>
      <p:sp>
        <p:nvSpPr>
          <p:cNvPr id="5" name="Slide Number Placeholder 4">
            <a:extLst>
              <a:ext uri="{FF2B5EF4-FFF2-40B4-BE49-F238E27FC236}">
                <a16:creationId xmlns:a16="http://schemas.microsoft.com/office/drawing/2014/main" id="{F1344C7C-1110-4A3E-BCB8-7E2CA9224511}"/>
              </a:ext>
            </a:extLst>
          </p:cNvPr>
          <p:cNvSpPr>
            <a:spLocks noGrp="1"/>
          </p:cNvSpPr>
          <p:nvPr>
            <p:ph type="sldNum" sz="quarter" idx="12"/>
          </p:nvPr>
        </p:nvSpPr>
        <p:spPr/>
        <p:txBody>
          <a:bodyPr/>
          <a:lstStyle/>
          <a:p>
            <a:fld id="{F5658257-1731-4DEB-B39C-42418A862058}"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Modeling Logic with Structured English</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Structured</a:t>
            </a:r>
            <a:r>
              <a:rPr lang="en-US" dirty="0"/>
              <a:t> </a:t>
            </a:r>
            <a:r>
              <a:rPr lang="en-US" b="1" dirty="0"/>
              <a:t>English</a:t>
            </a:r>
            <a:r>
              <a:rPr lang="en-US" dirty="0"/>
              <a:t> is a modified form of the English language used to specify the logic of information system processes.</a:t>
            </a:r>
          </a:p>
          <a:p>
            <a:r>
              <a:rPr lang="en-US" dirty="0"/>
              <a:t>Although there is no single standard, structured English typically relies </a:t>
            </a:r>
            <a:r>
              <a:rPr lang="en-US" b="1" i="1" dirty="0">
                <a:solidFill>
                  <a:srgbClr val="FF0000"/>
                </a:solidFill>
              </a:rPr>
              <a:t>on action verbs and noun phrases and contains no adjectives or adverbs</a:t>
            </a:r>
            <a:r>
              <a:rPr lang="en-US" dirty="0"/>
              <a:t>.</a:t>
            </a:r>
          </a:p>
          <a:p>
            <a:r>
              <a:rPr lang="en-US" dirty="0"/>
              <a:t>It is possible to use Structured English to represent all three processes typical of structured programming: </a:t>
            </a:r>
            <a:r>
              <a:rPr lang="en-US" b="1" dirty="0">
                <a:solidFill>
                  <a:srgbClr val="FF0000"/>
                </a:solidFill>
              </a:rPr>
              <a:t>sequence</a:t>
            </a:r>
            <a:r>
              <a:rPr lang="en-US" dirty="0"/>
              <a:t>, </a:t>
            </a:r>
            <a:r>
              <a:rPr lang="en-US" b="1" dirty="0">
                <a:solidFill>
                  <a:srgbClr val="FF0000"/>
                </a:solidFill>
              </a:rPr>
              <a:t>conditional statements</a:t>
            </a:r>
            <a:r>
              <a:rPr lang="en-US" dirty="0"/>
              <a:t>, and </a:t>
            </a:r>
            <a:r>
              <a:rPr lang="en-US" b="1" dirty="0">
                <a:solidFill>
                  <a:srgbClr val="FF0000"/>
                </a:solidFill>
              </a:rPr>
              <a:t>repetition</a:t>
            </a:r>
            <a:r>
              <a:rPr lang="en-US" dirty="0"/>
              <a:t>.</a:t>
            </a:r>
          </a:p>
        </p:txBody>
      </p:sp>
      <p:sp>
        <p:nvSpPr>
          <p:cNvPr id="4" name="Date Placeholder 3">
            <a:extLst>
              <a:ext uri="{FF2B5EF4-FFF2-40B4-BE49-F238E27FC236}">
                <a16:creationId xmlns:a16="http://schemas.microsoft.com/office/drawing/2014/main" id="{B95002CB-3A9A-4B15-981D-471F71697120}"/>
              </a:ext>
            </a:extLst>
          </p:cNvPr>
          <p:cNvSpPr>
            <a:spLocks noGrp="1"/>
          </p:cNvSpPr>
          <p:nvPr>
            <p:ph type="dt" sz="half" idx="10"/>
          </p:nvPr>
        </p:nvSpPr>
        <p:spPr/>
        <p:txBody>
          <a:bodyPr/>
          <a:lstStyle/>
          <a:p>
            <a:fld id="{E6B99627-7B2A-4EF6-9A02-A7090C1026E3}" type="datetime1">
              <a:rPr lang="en-US" smtClean="0"/>
              <a:t>11/23/2024</a:t>
            </a:fld>
            <a:endParaRPr lang="en-US"/>
          </a:p>
        </p:txBody>
      </p:sp>
      <p:sp>
        <p:nvSpPr>
          <p:cNvPr id="5" name="Slide Number Placeholder 4">
            <a:extLst>
              <a:ext uri="{FF2B5EF4-FFF2-40B4-BE49-F238E27FC236}">
                <a16:creationId xmlns:a16="http://schemas.microsoft.com/office/drawing/2014/main" id="{9337314C-29D7-4965-BF99-7F6199962962}"/>
              </a:ext>
            </a:extLst>
          </p:cNvPr>
          <p:cNvSpPr>
            <a:spLocks noGrp="1"/>
          </p:cNvSpPr>
          <p:nvPr>
            <p:ph type="sldNum" sz="quarter" idx="12"/>
          </p:nvPr>
        </p:nvSpPr>
        <p:spPr/>
        <p:txBody>
          <a:bodyPr/>
          <a:lstStyle/>
          <a:p>
            <a:fld id="{F5658257-1731-4DEB-B39C-42418A862058}"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with Structured English</a:t>
            </a:r>
          </a:p>
        </p:txBody>
      </p:sp>
      <p:sp>
        <p:nvSpPr>
          <p:cNvPr id="3" name="Content Placeholder 2"/>
          <p:cNvSpPr>
            <a:spLocks noGrp="1"/>
          </p:cNvSpPr>
          <p:nvPr>
            <p:ph idx="1"/>
          </p:nvPr>
        </p:nvSpPr>
        <p:spPr/>
        <p:txBody>
          <a:bodyPr>
            <a:noAutofit/>
          </a:bodyPr>
          <a:lstStyle/>
          <a:p>
            <a:r>
              <a:rPr lang="en-US" sz="2800" b="1" dirty="0"/>
              <a:t>Conditional statement</a:t>
            </a:r>
          </a:p>
          <a:p>
            <a:pPr lvl="2">
              <a:buNone/>
            </a:pPr>
            <a:r>
              <a:rPr lang="en-US" dirty="0"/>
              <a:t>BEGIN IF</a:t>
            </a:r>
          </a:p>
          <a:p>
            <a:pPr lvl="2">
              <a:buNone/>
            </a:pPr>
            <a:r>
              <a:rPr lang="en-US" sz="1800" dirty="0"/>
              <a:t>	IF Quantity-in-stock is less than Minimum-order-quantity</a:t>
            </a:r>
          </a:p>
          <a:p>
            <a:pPr lvl="2">
              <a:buNone/>
            </a:pPr>
            <a:r>
              <a:rPr lang="en-US" sz="1800" dirty="0"/>
              <a:t>	THEN GENERATE new order</a:t>
            </a:r>
          </a:p>
          <a:p>
            <a:pPr lvl="2">
              <a:buNone/>
            </a:pPr>
            <a:r>
              <a:rPr lang="en-US" sz="1800" dirty="0"/>
              <a:t>	ELSE DO nothing</a:t>
            </a:r>
          </a:p>
          <a:p>
            <a:pPr lvl="2">
              <a:buNone/>
            </a:pPr>
            <a:r>
              <a:rPr lang="en-US" sz="1800" dirty="0"/>
              <a:t>END IF</a:t>
            </a:r>
          </a:p>
          <a:p>
            <a:r>
              <a:rPr lang="en-US" b="1" dirty="0"/>
              <a:t>Repetition</a:t>
            </a:r>
          </a:p>
          <a:p>
            <a:pPr lvl="2">
              <a:buNone/>
            </a:pPr>
            <a:r>
              <a:rPr lang="en-US" dirty="0"/>
              <a:t>DO</a:t>
            </a:r>
          </a:p>
          <a:p>
            <a:pPr lvl="3">
              <a:buNone/>
            </a:pPr>
            <a:r>
              <a:rPr lang="en-US" sz="1800" dirty="0"/>
              <a:t>BEGIN IF</a:t>
            </a:r>
          </a:p>
          <a:p>
            <a:pPr lvl="3">
              <a:buNone/>
            </a:pPr>
            <a:r>
              <a:rPr lang="en-US" sz="1600" dirty="0"/>
              <a:t>	IF Quantity-in-stock is less than Minimum-order-quantity</a:t>
            </a:r>
          </a:p>
          <a:p>
            <a:pPr lvl="3">
              <a:buNone/>
            </a:pPr>
            <a:r>
              <a:rPr lang="en-US" sz="1600" dirty="0"/>
              <a:t>	THEN GENERATE new order</a:t>
            </a:r>
          </a:p>
          <a:p>
            <a:pPr lvl="3">
              <a:buNone/>
            </a:pPr>
            <a:r>
              <a:rPr lang="en-US" sz="1600" dirty="0"/>
              <a:t>	ELSE DO nothing</a:t>
            </a:r>
          </a:p>
          <a:p>
            <a:pPr lvl="3">
              <a:buNone/>
            </a:pPr>
            <a:r>
              <a:rPr lang="en-US" sz="1600" dirty="0"/>
              <a:t>END IF</a:t>
            </a:r>
          </a:p>
          <a:p>
            <a:pPr lvl="2">
              <a:buNone/>
            </a:pPr>
            <a:r>
              <a:rPr lang="en-US" dirty="0"/>
              <a:t>UNTIL End-of-file</a:t>
            </a:r>
          </a:p>
          <a:p>
            <a:pPr lvl="3">
              <a:buNone/>
            </a:pPr>
            <a:r>
              <a:rPr lang="en-US" sz="1600" dirty="0"/>
              <a:t>							</a:t>
            </a:r>
          </a:p>
          <a:p>
            <a:pPr lvl="1">
              <a:buNone/>
            </a:pPr>
            <a:endParaRPr lang="en-US" sz="2400" dirty="0"/>
          </a:p>
        </p:txBody>
      </p:sp>
      <p:sp>
        <p:nvSpPr>
          <p:cNvPr id="4" name="Date Placeholder 3">
            <a:extLst>
              <a:ext uri="{FF2B5EF4-FFF2-40B4-BE49-F238E27FC236}">
                <a16:creationId xmlns:a16="http://schemas.microsoft.com/office/drawing/2014/main" id="{E1CA02C0-90AD-4FEC-BC74-95684BD01381}"/>
              </a:ext>
            </a:extLst>
          </p:cNvPr>
          <p:cNvSpPr>
            <a:spLocks noGrp="1"/>
          </p:cNvSpPr>
          <p:nvPr>
            <p:ph type="dt" sz="half" idx="10"/>
          </p:nvPr>
        </p:nvSpPr>
        <p:spPr/>
        <p:txBody>
          <a:bodyPr/>
          <a:lstStyle/>
          <a:p>
            <a:fld id="{44C5293A-D12C-45BB-9F30-2DBE3A200800}" type="datetime1">
              <a:rPr lang="en-US" smtClean="0"/>
              <a:t>11/23/2024</a:t>
            </a:fld>
            <a:endParaRPr lang="en-US"/>
          </a:p>
        </p:txBody>
      </p:sp>
      <p:sp>
        <p:nvSpPr>
          <p:cNvPr id="5" name="Slide Number Placeholder 4">
            <a:extLst>
              <a:ext uri="{FF2B5EF4-FFF2-40B4-BE49-F238E27FC236}">
                <a16:creationId xmlns:a16="http://schemas.microsoft.com/office/drawing/2014/main" id="{6C14C8E6-8E3A-4390-8D0C-DA80C6979320}"/>
              </a:ext>
            </a:extLst>
          </p:cNvPr>
          <p:cNvSpPr>
            <a:spLocks noGrp="1"/>
          </p:cNvSpPr>
          <p:nvPr>
            <p:ph type="sldNum" sz="quarter" idx="12"/>
          </p:nvPr>
        </p:nvSpPr>
        <p:spPr/>
        <p:txBody>
          <a:bodyPr/>
          <a:lstStyle/>
          <a:p>
            <a:fld id="{F5658257-1731-4DEB-B39C-42418A862058}"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Modeling</a:t>
            </a:r>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conceptual</a:t>
            </a:r>
            <a:r>
              <a:rPr lang="en-US" dirty="0"/>
              <a:t> </a:t>
            </a:r>
            <a:r>
              <a:rPr lang="en-US" b="1" dirty="0"/>
              <a:t>data</a:t>
            </a:r>
            <a:r>
              <a:rPr lang="en-US" dirty="0"/>
              <a:t> </a:t>
            </a:r>
            <a:r>
              <a:rPr lang="en-US" b="1" dirty="0"/>
              <a:t>model</a:t>
            </a:r>
            <a:r>
              <a:rPr lang="en-US" dirty="0"/>
              <a:t> is a representation of organizational data. </a:t>
            </a:r>
            <a:endParaRPr lang="am-ET" dirty="0"/>
          </a:p>
          <a:p>
            <a:r>
              <a:rPr lang="en-US" dirty="0"/>
              <a:t>The purpose</a:t>
            </a:r>
            <a:r>
              <a:rPr lang="am-ET" dirty="0"/>
              <a:t> </a:t>
            </a:r>
            <a:r>
              <a:rPr lang="en-US" dirty="0"/>
              <a:t>of a conceptual data model is to show as many rules about the meaning</a:t>
            </a:r>
            <a:r>
              <a:rPr lang="am-ET" dirty="0"/>
              <a:t> </a:t>
            </a:r>
            <a:r>
              <a:rPr lang="en-US" dirty="0"/>
              <a:t>and interrelationships among data as possible, independent of any database</a:t>
            </a:r>
            <a:r>
              <a:rPr lang="am-ET" dirty="0"/>
              <a:t> </a:t>
            </a:r>
            <a:r>
              <a:rPr lang="en-US" dirty="0"/>
              <a:t>management system or other implementation considerations.</a:t>
            </a:r>
            <a:endParaRPr lang="am-ET" dirty="0"/>
          </a:p>
          <a:p>
            <a:r>
              <a:rPr lang="en-US" b="1" dirty="0"/>
              <a:t>Entity-relationship (E-R) </a:t>
            </a:r>
            <a:r>
              <a:rPr lang="en-US" dirty="0"/>
              <a:t>data model is a commonly used diagram </a:t>
            </a:r>
            <a:r>
              <a:rPr lang="en-US"/>
              <a:t>that shows</a:t>
            </a:r>
            <a:r>
              <a:rPr lang="am-ET"/>
              <a:t> </a:t>
            </a:r>
            <a:r>
              <a:rPr lang="en-US" dirty="0"/>
              <a:t>how data are organized in an information system.</a:t>
            </a:r>
          </a:p>
        </p:txBody>
      </p:sp>
      <p:sp>
        <p:nvSpPr>
          <p:cNvPr id="4" name="Date Placeholder 3">
            <a:extLst>
              <a:ext uri="{FF2B5EF4-FFF2-40B4-BE49-F238E27FC236}">
                <a16:creationId xmlns:a16="http://schemas.microsoft.com/office/drawing/2014/main" id="{9019B1E2-ABA0-410D-ACF0-7729416F5A23}"/>
              </a:ext>
            </a:extLst>
          </p:cNvPr>
          <p:cNvSpPr>
            <a:spLocks noGrp="1"/>
          </p:cNvSpPr>
          <p:nvPr>
            <p:ph type="dt" sz="half" idx="10"/>
          </p:nvPr>
        </p:nvSpPr>
        <p:spPr/>
        <p:txBody>
          <a:bodyPr/>
          <a:lstStyle/>
          <a:p>
            <a:fld id="{7CC020A4-B4FA-4E7A-8D49-06F7B660844D}" type="datetime1">
              <a:rPr lang="en-US" smtClean="0"/>
              <a:t>11/23/2024</a:t>
            </a:fld>
            <a:endParaRPr lang="en-US"/>
          </a:p>
        </p:txBody>
      </p:sp>
      <p:sp>
        <p:nvSpPr>
          <p:cNvPr id="5" name="Slide Number Placeholder 4">
            <a:extLst>
              <a:ext uri="{FF2B5EF4-FFF2-40B4-BE49-F238E27FC236}">
                <a16:creationId xmlns:a16="http://schemas.microsoft.com/office/drawing/2014/main" id="{47675B88-F857-47F8-BB58-428138C3F9C2}"/>
              </a:ext>
            </a:extLst>
          </p:cNvPr>
          <p:cNvSpPr>
            <a:spLocks noGrp="1"/>
          </p:cNvSpPr>
          <p:nvPr>
            <p:ph type="sldNum" sz="quarter" idx="12"/>
          </p:nvPr>
        </p:nvSpPr>
        <p:spPr/>
        <p:txBody>
          <a:bodyPr/>
          <a:lstStyle/>
          <a:p>
            <a:fld id="{F5658257-1731-4DEB-B39C-42418A862058}"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Modelling</a:t>
            </a:r>
          </a:p>
        </p:txBody>
      </p:sp>
      <p:sp>
        <p:nvSpPr>
          <p:cNvPr id="3" name="Content Placeholder 2"/>
          <p:cNvSpPr>
            <a:spLocks noGrp="1"/>
          </p:cNvSpPr>
          <p:nvPr>
            <p:ph idx="1"/>
          </p:nvPr>
        </p:nvSpPr>
        <p:spPr/>
        <p:txBody>
          <a:bodyPr>
            <a:normAutofit lnSpcReduction="10000"/>
          </a:bodyPr>
          <a:lstStyle/>
          <a:p>
            <a:r>
              <a:rPr lang="en-US" dirty="0"/>
              <a:t>The main goal of conceptual data modeling is to create accurate E-R diagrams</a:t>
            </a:r>
          </a:p>
          <a:p>
            <a:r>
              <a:rPr lang="en-US" dirty="0"/>
              <a:t>Methods such as interviewing, questionnaires, and JAD sessions can be used to collect information for conceptual data modeling</a:t>
            </a:r>
          </a:p>
          <a:p>
            <a:r>
              <a:rPr lang="en-US" dirty="0"/>
              <a:t>On larger systems development teams, a subset of the project team concentrates on data modeling while other team members focus attention on process or logic modeling</a:t>
            </a:r>
          </a:p>
        </p:txBody>
      </p:sp>
      <p:sp>
        <p:nvSpPr>
          <p:cNvPr id="4" name="Date Placeholder 3">
            <a:extLst>
              <a:ext uri="{FF2B5EF4-FFF2-40B4-BE49-F238E27FC236}">
                <a16:creationId xmlns:a16="http://schemas.microsoft.com/office/drawing/2014/main" id="{55F2D4BA-299E-4D65-891A-E20DE413519F}"/>
              </a:ext>
            </a:extLst>
          </p:cNvPr>
          <p:cNvSpPr>
            <a:spLocks noGrp="1"/>
          </p:cNvSpPr>
          <p:nvPr>
            <p:ph type="dt" sz="half" idx="10"/>
          </p:nvPr>
        </p:nvSpPr>
        <p:spPr/>
        <p:txBody>
          <a:bodyPr/>
          <a:lstStyle/>
          <a:p>
            <a:fld id="{59C639FA-FF02-40B4-9480-0D12DA9ACC46}" type="datetime1">
              <a:rPr lang="en-US" smtClean="0"/>
              <a:t>11/23/2024</a:t>
            </a:fld>
            <a:endParaRPr lang="en-US"/>
          </a:p>
        </p:txBody>
      </p:sp>
      <p:sp>
        <p:nvSpPr>
          <p:cNvPr id="5" name="Slide Number Placeholder 4">
            <a:extLst>
              <a:ext uri="{FF2B5EF4-FFF2-40B4-BE49-F238E27FC236}">
                <a16:creationId xmlns:a16="http://schemas.microsoft.com/office/drawing/2014/main" id="{A1E08A18-3562-4221-8348-29C77B8A2DD4}"/>
              </a:ext>
            </a:extLst>
          </p:cNvPr>
          <p:cNvSpPr>
            <a:spLocks noGrp="1"/>
          </p:cNvSpPr>
          <p:nvPr>
            <p:ph type="sldNum" sz="quarter" idx="12"/>
          </p:nvPr>
        </p:nvSpPr>
        <p:spPr/>
        <p:txBody>
          <a:bodyPr/>
          <a:lstStyle/>
          <a:p>
            <a:fld id="{F5658257-1731-4DEB-B39C-42418A862058}"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Interviewing is one of the primary ways analysts gather information about an information systems project.</a:t>
            </a:r>
          </a:p>
          <a:p>
            <a:r>
              <a:rPr lang="en-US" dirty="0"/>
              <a:t>During interviewing, you gather </a:t>
            </a:r>
            <a:r>
              <a:rPr lang="en-US" dirty="0">
                <a:solidFill>
                  <a:srgbClr val="0070C0"/>
                </a:solidFill>
              </a:rPr>
              <a:t>facts</a:t>
            </a:r>
            <a:r>
              <a:rPr lang="en-US" dirty="0"/>
              <a:t>, </a:t>
            </a:r>
            <a:r>
              <a:rPr lang="en-US" dirty="0">
                <a:solidFill>
                  <a:srgbClr val="0070C0"/>
                </a:solidFill>
              </a:rPr>
              <a:t>opinions</a:t>
            </a:r>
            <a:r>
              <a:rPr lang="en-US" dirty="0"/>
              <a:t>, and </a:t>
            </a:r>
            <a:r>
              <a:rPr lang="en-US" dirty="0">
                <a:solidFill>
                  <a:srgbClr val="0070C0"/>
                </a:solidFill>
              </a:rPr>
              <a:t>speculation</a:t>
            </a:r>
            <a:r>
              <a:rPr lang="en-US" dirty="0"/>
              <a:t> and </a:t>
            </a:r>
            <a:r>
              <a:rPr lang="en-US" dirty="0">
                <a:solidFill>
                  <a:srgbClr val="0070C0"/>
                </a:solidFill>
              </a:rPr>
              <a:t>observe</a:t>
            </a:r>
            <a:r>
              <a:rPr lang="en-US" dirty="0"/>
              <a:t> </a:t>
            </a:r>
            <a:r>
              <a:rPr lang="en-US" dirty="0">
                <a:solidFill>
                  <a:srgbClr val="0070C0"/>
                </a:solidFill>
              </a:rPr>
              <a:t>body</a:t>
            </a:r>
            <a:r>
              <a:rPr lang="en-US" dirty="0"/>
              <a:t> </a:t>
            </a:r>
            <a:r>
              <a:rPr lang="en-US" dirty="0">
                <a:solidFill>
                  <a:srgbClr val="0070C0"/>
                </a:solidFill>
              </a:rPr>
              <a:t>language</a:t>
            </a:r>
            <a:r>
              <a:rPr lang="en-US" dirty="0"/>
              <a:t>, emotions, and other signs of what people want and how they assess current systems</a:t>
            </a:r>
          </a:p>
        </p:txBody>
      </p:sp>
      <p:sp>
        <p:nvSpPr>
          <p:cNvPr id="4" name="Date Placeholder 3">
            <a:extLst>
              <a:ext uri="{FF2B5EF4-FFF2-40B4-BE49-F238E27FC236}">
                <a16:creationId xmlns:a16="http://schemas.microsoft.com/office/drawing/2014/main" id="{DE1DADF0-6A13-47B9-A9FF-1F0F0EEA2690}"/>
              </a:ext>
            </a:extLst>
          </p:cNvPr>
          <p:cNvSpPr>
            <a:spLocks noGrp="1"/>
          </p:cNvSpPr>
          <p:nvPr>
            <p:ph type="dt" sz="half" idx="10"/>
          </p:nvPr>
        </p:nvSpPr>
        <p:spPr/>
        <p:txBody>
          <a:bodyPr/>
          <a:lstStyle/>
          <a:p>
            <a:fld id="{5D47B9D6-1C63-487C-8CA9-0E7DD6A84AA5}" type="datetime1">
              <a:rPr lang="en-US" smtClean="0"/>
              <a:t>11/23/2024</a:t>
            </a:fld>
            <a:endParaRPr lang="en-US"/>
          </a:p>
        </p:txBody>
      </p:sp>
      <p:sp>
        <p:nvSpPr>
          <p:cNvPr id="5" name="Slide Number Placeholder 4">
            <a:extLst>
              <a:ext uri="{FF2B5EF4-FFF2-40B4-BE49-F238E27FC236}">
                <a16:creationId xmlns:a16="http://schemas.microsoft.com/office/drawing/2014/main" id="{79BD514F-FB65-451D-8A42-BB676944DC57}"/>
              </a:ext>
            </a:extLst>
          </p:cNvPr>
          <p:cNvSpPr>
            <a:spLocks noGrp="1"/>
          </p:cNvSpPr>
          <p:nvPr>
            <p:ph type="sldNum" sz="quarter" idx="12"/>
          </p:nvPr>
        </p:nvSpPr>
        <p:spPr/>
        <p:txBody>
          <a:bodyPr/>
          <a:lstStyle/>
          <a:p>
            <a:fld id="{F5658257-1731-4DEB-B39C-42418A862058}"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Conceptual Modelling…</a:t>
            </a:r>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dirty="0"/>
              <a:t>Since the process flow, decision logic, and data-model descriptions of a system describe different but complementary views of the same information system, </a:t>
            </a:r>
            <a:r>
              <a:rPr lang="en-US" b="1" i="1" dirty="0">
                <a:solidFill>
                  <a:srgbClr val="FF0000"/>
                </a:solidFill>
              </a:rPr>
              <a:t>they must be consistent and complete</a:t>
            </a:r>
            <a:r>
              <a:rPr lang="en-US" dirty="0"/>
              <a:t>.</a:t>
            </a:r>
          </a:p>
          <a:p>
            <a:r>
              <a:rPr lang="en-US" dirty="0"/>
              <a:t>For example, the names of </a:t>
            </a:r>
            <a:r>
              <a:rPr lang="en-US" b="1" i="1" dirty="0">
                <a:solidFill>
                  <a:srgbClr val="FF0000"/>
                </a:solidFill>
              </a:rPr>
              <a:t>data stores on primitive-level DFDs</a:t>
            </a:r>
            <a:r>
              <a:rPr lang="en-US" dirty="0"/>
              <a:t> often correspond to the names of </a:t>
            </a:r>
            <a:r>
              <a:rPr lang="en-US" b="1" dirty="0">
                <a:solidFill>
                  <a:srgbClr val="FF0000"/>
                </a:solidFill>
              </a:rPr>
              <a:t>data entities in entity-relationship </a:t>
            </a:r>
            <a:r>
              <a:rPr lang="en-US" dirty="0"/>
              <a:t>diagrams, and the </a:t>
            </a:r>
            <a:r>
              <a:rPr lang="en-US" b="1" i="1" dirty="0">
                <a:solidFill>
                  <a:srgbClr val="FF0000"/>
                </a:solidFill>
              </a:rPr>
              <a:t>data elements in data flows </a:t>
            </a:r>
            <a:r>
              <a:rPr lang="en-US" dirty="0"/>
              <a:t>on DFDs must </a:t>
            </a:r>
            <a:r>
              <a:rPr lang="en-US" b="1" i="1" dirty="0">
                <a:solidFill>
                  <a:srgbClr val="FF0000"/>
                </a:solidFill>
              </a:rPr>
              <a:t>be attributes of entities and relationships</a:t>
            </a:r>
            <a:r>
              <a:rPr lang="en-US" dirty="0"/>
              <a:t> in entity-relationship diagrams</a:t>
            </a:r>
          </a:p>
          <a:p>
            <a:endParaRPr lang="en-US" dirty="0"/>
          </a:p>
        </p:txBody>
      </p:sp>
      <p:sp>
        <p:nvSpPr>
          <p:cNvPr id="4" name="Date Placeholder 3">
            <a:extLst>
              <a:ext uri="{FF2B5EF4-FFF2-40B4-BE49-F238E27FC236}">
                <a16:creationId xmlns:a16="http://schemas.microsoft.com/office/drawing/2014/main" id="{036EAEA0-B743-4A31-8399-5DFF276BFBFC}"/>
              </a:ext>
            </a:extLst>
          </p:cNvPr>
          <p:cNvSpPr>
            <a:spLocks noGrp="1"/>
          </p:cNvSpPr>
          <p:nvPr>
            <p:ph type="dt" sz="half" idx="10"/>
          </p:nvPr>
        </p:nvSpPr>
        <p:spPr/>
        <p:txBody>
          <a:bodyPr/>
          <a:lstStyle/>
          <a:p>
            <a:fld id="{BE2BC6B4-D0BD-40C1-A57B-AD870F527F6C}" type="datetime1">
              <a:rPr lang="en-US" smtClean="0"/>
              <a:t>11/23/2024</a:t>
            </a:fld>
            <a:endParaRPr lang="en-US"/>
          </a:p>
        </p:txBody>
      </p:sp>
      <p:sp>
        <p:nvSpPr>
          <p:cNvPr id="5" name="Slide Number Placeholder 4">
            <a:extLst>
              <a:ext uri="{FF2B5EF4-FFF2-40B4-BE49-F238E27FC236}">
                <a16:creationId xmlns:a16="http://schemas.microsoft.com/office/drawing/2014/main" id="{6854EF9B-3ED7-4D21-9CFD-DAF5D519A2AD}"/>
              </a:ext>
            </a:extLst>
          </p:cNvPr>
          <p:cNvSpPr>
            <a:spLocks noGrp="1"/>
          </p:cNvSpPr>
          <p:nvPr>
            <p:ph type="sldNum" sz="quarter" idx="12"/>
          </p:nvPr>
        </p:nvSpPr>
        <p:spPr/>
        <p:txBody>
          <a:bodyPr/>
          <a:lstStyle/>
          <a:p>
            <a:fld id="{F5658257-1731-4DEB-B39C-42418A862058}" type="slidenum">
              <a:rPr lang="en-US" smtClean="0"/>
              <a:pPr/>
              <a:t>80</a:t>
            </a:fld>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Entity-Relationship Modeling</a:t>
            </a:r>
          </a:p>
        </p:txBody>
      </p:sp>
      <p:sp>
        <p:nvSpPr>
          <p:cNvPr id="3" name="Content Placeholder 2"/>
          <p:cNvSpPr>
            <a:spLocks noGrp="1"/>
          </p:cNvSpPr>
          <p:nvPr>
            <p:ph idx="1"/>
          </p:nvPr>
        </p:nvSpPr>
        <p:spPr/>
        <p:txBody>
          <a:bodyPr>
            <a:normAutofit lnSpcReduction="10000"/>
          </a:bodyPr>
          <a:lstStyle/>
          <a:p>
            <a:r>
              <a:rPr lang="en-US" dirty="0"/>
              <a:t>The basic entity-relationship modeling notation uses three main constructs:</a:t>
            </a:r>
          </a:p>
          <a:p>
            <a:pPr lvl="1"/>
            <a:r>
              <a:rPr lang="en-US" dirty="0"/>
              <a:t>data entities</a:t>
            </a:r>
          </a:p>
          <a:p>
            <a:pPr lvl="1"/>
            <a:r>
              <a:rPr lang="en-US" dirty="0"/>
              <a:t>relationships, and</a:t>
            </a:r>
          </a:p>
          <a:p>
            <a:pPr lvl="1"/>
            <a:r>
              <a:rPr lang="en-US" dirty="0"/>
              <a:t>Attributes</a:t>
            </a:r>
          </a:p>
          <a:p>
            <a:r>
              <a:rPr lang="en-US" dirty="0"/>
              <a:t>An </a:t>
            </a:r>
            <a:r>
              <a:rPr lang="en-US" b="1" dirty="0"/>
              <a:t>entity-relationship</a:t>
            </a:r>
            <a:r>
              <a:rPr lang="en-US" dirty="0"/>
              <a:t> </a:t>
            </a:r>
            <a:r>
              <a:rPr lang="en-US" b="1" dirty="0"/>
              <a:t>diagram</a:t>
            </a:r>
            <a:r>
              <a:rPr lang="en-US" dirty="0"/>
              <a:t> (</a:t>
            </a:r>
            <a:r>
              <a:rPr lang="en-US" b="1" dirty="0"/>
              <a:t>or E-R diagram</a:t>
            </a:r>
            <a:r>
              <a:rPr lang="en-US" dirty="0"/>
              <a:t> ) is a detailed, logical, and graphical representation of the data for an organization or business area</a:t>
            </a:r>
          </a:p>
        </p:txBody>
      </p:sp>
      <p:sp>
        <p:nvSpPr>
          <p:cNvPr id="4" name="Date Placeholder 3">
            <a:extLst>
              <a:ext uri="{FF2B5EF4-FFF2-40B4-BE49-F238E27FC236}">
                <a16:creationId xmlns:a16="http://schemas.microsoft.com/office/drawing/2014/main" id="{622E16D8-3022-4A72-98F5-2EC59C197472}"/>
              </a:ext>
            </a:extLst>
          </p:cNvPr>
          <p:cNvSpPr>
            <a:spLocks noGrp="1"/>
          </p:cNvSpPr>
          <p:nvPr>
            <p:ph type="dt" sz="half" idx="10"/>
          </p:nvPr>
        </p:nvSpPr>
        <p:spPr/>
        <p:txBody>
          <a:bodyPr/>
          <a:lstStyle/>
          <a:p>
            <a:fld id="{34E8E4BC-8B6C-4FE9-9B0F-954990366E6E}" type="datetime1">
              <a:rPr lang="en-US" smtClean="0"/>
              <a:t>11/23/2024</a:t>
            </a:fld>
            <a:endParaRPr lang="en-US"/>
          </a:p>
        </p:txBody>
      </p:sp>
      <p:sp>
        <p:nvSpPr>
          <p:cNvPr id="5" name="Slide Number Placeholder 4">
            <a:extLst>
              <a:ext uri="{FF2B5EF4-FFF2-40B4-BE49-F238E27FC236}">
                <a16:creationId xmlns:a16="http://schemas.microsoft.com/office/drawing/2014/main" id="{DD53A277-96E6-4E46-8768-DF85A6268197}"/>
              </a:ext>
            </a:extLst>
          </p:cNvPr>
          <p:cNvSpPr>
            <a:spLocks noGrp="1"/>
          </p:cNvSpPr>
          <p:nvPr>
            <p:ph type="sldNum" sz="quarter" idx="12"/>
          </p:nvPr>
        </p:nvSpPr>
        <p:spPr/>
        <p:txBody>
          <a:bodyPr/>
          <a:lstStyle/>
          <a:p>
            <a:fld id="{F5658257-1731-4DEB-B39C-42418A862058}"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Modelling…</a:t>
            </a:r>
          </a:p>
        </p:txBody>
      </p:sp>
      <p:sp>
        <p:nvSpPr>
          <p:cNvPr id="3" name="Content Placeholder 2"/>
          <p:cNvSpPr>
            <a:spLocks noGrp="1"/>
          </p:cNvSpPr>
          <p:nvPr>
            <p:ph idx="1"/>
          </p:nvPr>
        </p:nvSpPr>
        <p:spPr/>
        <p:txBody>
          <a:bodyPr/>
          <a:lstStyle/>
          <a:p>
            <a:r>
              <a:rPr lang="en-US" dirty="0"/>
              <a:t>The E-R diagram is a model of entities in the business environment, the relationships or associations among those entities, and the attributes or properties of both the entities and their relationships</a:t>
            </a:r>
          </a:p>
          <a:p>
            <a:r>
              <a:rPr lang="en-US" dirty="0"/>
              <a:t>A rectangle is used to represent an entity, and lines are used to represent the relationship between two or more entities</a:t>
            </a:r>
          </a:p>
        </p:txBody>
      </p:sp>
      <p:sp>
        <p:nvSpPr>
          <p:cNvPr id="4" name="Date Placeholder 3">
            <a:extLst>
              <a:ext uri="{FF2B5EF4-FFF2-40B4-BE49-F238E27FC236}">
                <a16:creationId xmlns:a16="http://schemas.microsoft.com/office/drawing/2014/main" id="{CD2EE5BE-CB30-47B2-A975-CCB047C20E60}"/>
              </a:ext>
            </a:extLst>
          </p:cNvPr>
          <p:cNvSpPr>
            <a:spLocks noGrp="1"/>
          </p:cNvSpPr>
          <p:nvPr>
            <p:ph type="dt" sz="half" idx="10"/>
          </p:nvPr>
        </p:nvSpPr>
        <p:spPr/>
        <p:txBody>
          <a:bodyPr/>
          <a:lstStyle/>
          <a:p>
            <a:fld id="{B3934950-1885-4DD8-AB9B-733363E747B5}" type="datetime1">
              <a:rPr lang="en-US" smtClean="0"/>
              <a:t>11/23/2024</a:t>
            </a:fld>
            <a:endParaRPr lang="en-US"/>
          </a:p>
        </p:txBody>
      </p:sp>
      <p:sp>
        <p:nvSpPr>
          <p:cNvPr id="5" name="Slide Number Placeholder 4">
            <a:extLst>
              <a:ext uri="{FF2B5EF4-FFF2-40B4-BE49-F238E27FC236}">
                <a16:creationId xmlns:a16="http://schemas.microsoft.com/office/drawing/2014/main" id="{98755DFC-77D5-494A-90D7-5AA5FAE78594}"/>
              </a:ext>
            </a:extLst>
          </p:cNvPr>
          <p:cNvSpPr>
            <a:spLocks noGrp="1"/>
          </p:cNvSpPr>
          <p:nvPr>
            <p:ph type="sldNum" sz="quarter" idx="12"/>
          </p:nvPr>
        </p:nvSpPr>
        <p:spPr/>
        <p:txBody>
          <a:bodyPr/>
          <a:lstStyle/>
          <a:p>
            <a:fld id="{F5658257-1731-4DEB-B39C-42418A862058}"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3" name="Content Placeholder 2"/>
          <p:cNvSpPr>
            <a:spLocks noGrp="1"/>
          </p:cNvSpPr>
          <p:nvPr>
            <p:ph idx="1"/>
          </p:nvPr>
        </p:nvSpPr>
        <p:spPr/>
        <p:txBody>
          <a:bodyPr>
            <a:normAutofit fontScale="92500" lnSpcReduction="20000"/>
          </a:bodyPr>
          <a:lstStyle/>
          <a:p>
            <a:r>
              <a:rPr lang="en-US" dirty="0"/>
              <a:t>An </a:t>
            </a:r>
            <a:r>
              <a:rPr lang="en-US" b="1" dirty="0"/>
              <a:t>entity</a:t>
            </a:r>
            <a:r>
              <a:rPr lang="en-US" dirty="0"/>
              <a:t> is a person, place, object, event, or concept in the user environment about which the organization wishes to maintain data</a:t>
            </a:r>
          </a:p>
          <a:p>
            <a:r>
              <a:rPr lang="en-US" dirty="0"/>
              <a:t>An entity has its own identity, which distinguishes it from every other entity</a:t>
            </a:r>
          </a:p>
          <a:p>
            <a:r>
              <a:rPr lang="en-US" dirty="0"/>
              <a:t>Some examples of entities are:</a:t>
            </a:r>
          </a:p>
          <a:p>
            <a:pPr lvl="1"/>
            <a:r>
              <a:rPr lang="en-US" dirty="0"/>
              <a:t>Person: EMPLOYEE, STUDENT, PATIENT</a:t>
            </a:r>
          </a:p>
          <a:p>
            <a:pPr lvl="1"/>
            <a:r>
              <a:rPr lang="en-US" dirty="0"/>
              <a:t>Place: CITY, REGION, COUNTRY, BRANCH</a:t>
            </a:r>
          </a:p>
          <a:p>
            <a:pPr lvl="1"/>
            <a:r>
              <a:rPr lang="en-US" dirty="0"/>
              <a:t>Object: MACHINE, BUILDING, AUTOMOBILE, PRODUCT</a:t>
            </a:r>
          </a:p>
          <a:p>
            <a:pPr lvl="1"/>
            <a:r>
              <a:rPr lang="en-US" dirty="0"/>
              <a:t>Event: SALE, REGISTRATION, RENEWAL</a:t>
            </a:r>
          </a:p>
          <a:p>
            <a:pPr lvl="1"/>
            <a:r>
              <a:rPr lang="en-US" dirty="0"/>
              <a:t>Concept: ACCOUNT, COURSE</a:t>
            </a:r>
          </a:p>
        </p:txBody>
      </p:sp>
      <p:sp>
        <p:nvSpPr>
          <p:cNvPr id="4" name="Date Placeholder 3">
            <a:extLst>
              <a:ext uri="{FF2B5EF4-FFF2-40B4-BE49-F238E27FC236}">
                <a16:creationId xmlns:a16="http://schemas.microsoft.com/office/drawing/2014/main" id="{6D19548E-3194-43B3-B85F-AD06E6D1C639}"/>
              </a:ext>
            </a:extLst>
          </p:cNvPr>
          <p:cNvSpPr>
            <a:spLocks noGrp="1"/>
          </p:cNvSpPr>
          <p:nvPr>
            <p:ph type="dt" sz="half" idx="10"/>
          </p:nvPr>
        </p:nvSpPr>
        <p:spPr/>
        <p:txBody>
          <a:bodyPr/>
          <a:lstStyle/>
          <a:p>
            <a:fld id="{430DDDE2-651A-4825-BA35-053200CC04D0}" type="datetime1">
              <a:rPr lang="en-US" smtClean="0"/>
              <a:t>11/23/2024</a:t>
            </a:fld>
            <a:endParaRPr lang="en-US"/>
          </a:p>
        </p:txBody>
      </p:sp>
      <p:sp>
        <p:nvSpPr>
          <p:cNvPr id="5" name="Slide Number Placeholder 4">
            <a:extLst>
              <a:ext uri="{FF2B5EF4-FFF2-40B4-BE49-F238E27FC236}">
                <a16:creationId xmlns:a16="http://schemas.microsoft.com/office/drawing/2014/main" id="{022F7B85-5296-4A0B-A47D-B5F4BA8E584E}"/>
              </a:ext>
            </a:extLst>
          </p:cNvPr>
          <p:cNvSpPr>
            <a:spLocks noGrp="1"/>
          </p:cNvSpPr>
          <p:nvPr>
            <p:ph type="sldNum" sz="quarter" idx="12"/>
          </p:nvPr>
        </p:nvSpPr>
        <p:spPr/>
        <p:txBody>
          <a:bodyPr/>
          <a:lstStyle/>
          <a:p>
            <a:fld id="{F5658257-1731-4DEB-B39C-42418A862058}"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type</a:t>
            </a:r>
          </a:p>
        </p:txBody>
      </p:sp>
      <p:sp>
        <p:nvSpPr>
          <p:cNvPr id="3" name="Content Placeholder 2"/>
          <p:cNvSpPr>
            <a:spLocks noGrp="1"/>
          </p:cNvSpPr>
          <p:nvPr>
            <p:ph idx="1"/>
          </p:nvPr>
        </p:nvSpPr>
        <p:spPr/>
        <p:txBody>
          <a:bodyPr>
            <a:normAutofit fontScale="92500"/>
          </a:bodyPr>
          <a:lstStyle/>
          <a:p>
            <a:r>
              <a:rPr lang="en-US" b="1" dirty="0"/>
              <a:t>Entity</a:t>
            </a:r>
            <a:r>
              <a:rPr lang="en-US" dirty="0"/>
              <a:t> </a:t>
            </a:r>
            <a:r>
              <a:rPr lang="en-US" b="1" dirty="0"/>
              <a:t>type</a:t>
            </a:r>
            <a:r>
              <a:rPr lang="en-US" dirty="0"/>
              <a:t> is a collection of entities that share common properties or characteristics.</a:t>
            </a:r>
          </a:p>
          <a:p>
            <a:r>
              <a:rPr lang="en-US" dirty="0"/>
              <a:t>Each entity type in an E-R model is given a name</a:t>
            </a:r>
          </a:p>
          <a:p>
            <a:r>
              <a:rPr lang="en-US" dirty="0"/>
              <a:t>The name is written in singular form</a:t>
            </a:r>
          </a:p>
          <a:p>
            <a:r>
              <a:rPr lang="en-US" dirty="0"/>
              <a:t>A simple noun is used to name an entity type</a:t>
            </a:r>
          </a:p>
          <a:p>
            <a:r>
              <a:rPr lang="en-US" dirty="0"/>
              <a:t>Capital letters are used in naming an entity type, and in an E-R diagram, the name is placed inside a rectangle representing the entity</a:t>
            </a:r>
          </a:p>
        </p:txBody>
      </p:sp>
      <p:sp>
        <p:nvSpPr>
          <p:cNvPr id="4" name="Date Placeholder 3">
            <a:extLst>
              <a:ext uri="{FF2B5EF4-FFF2-40B4-BE49-F238E27FC236}">
                <a16:creationId xmlns:a16="http://schemas.microsoft.com/office/drawing/2014/main" id="{93BCA28B-1665-4782-BE5E-9FE6FAD007A5}"/>
              </a:ext>
            </a:extLst>
          </p:cNvPr>
          <p:cNvSpPr>
            <a:spLocks noGrp="1"/>
          </p:cNvSpPr>
          <p:nvPr>
            <p:ph type="dt" sz="half" idx="10"/>
          </p:nvPr>
        </p:nvSpPr>
        <p:spPr/>
        <p:txBody>
          <a:bodyPr/>
          <a:lstStyle/>
          <a:p>
            <a:fld id="{801DBA74-544E-4057-B60F-B2077FE3AF11}" type="datetime1">
              <a:rPr lang="en-US" smtClean="0"/>
              <a:t>11/23/2024</a:t>
            </a:fld>
            <a:endParaRPr lang="en-US"/>
          </a:p>
        </p:txBody>
      </p:sp>
      <p:sp>
        <p:nvSpPr>
          <p:cNvPr id="5" name="Slide Number Placeholder 4">
            <a:extLst>
              <a:ext uri="{FF2B5EF4-FFF2-40B4-BE49-F238E27FC236}">
                <a16:creationId xmlns:a16="http://schemas.microsoft.com/office/drawing/2014/main" id="{CEBD6219-2011-4A4C-A21F-33F97B82BBFF}"/>
              </a:ext>
            </a:extLst>
          </p:cNvPr>
          <p:cNvSpPr>
            <a:spLocks noGrp="1"/>
          </p:cNvSpPr>
          <p:nvPr>
            <p:ph type="sldNum" sz="quarter" idx="12"/>
          </p:nvPr>
        </p:nvSpPr>
        <p:spPr/>
        <p:txBody>
          <a:bodyPr/>
          <a:lstStyle/>
          <a:p>
            <a:fld id="{F5658257-1731-4DEB-B39C-42418A862058}"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Types -Examples</a:t>
            </a:r>
          </a:p>
        </p:txBody>
      </p:sp>
      <p:sp>
        <p:nvSpPr>
          <p:cNvPr id="3" name="Content Placeholder 2"/>
          <p:cNvSpPr>
            <a:spLocks noGrp="1"/>
          </p:cNvSpPr>
          <p:nvPr>
            <p:ph idx="1"/>
          </p:nvPr>
        </p:nvSpPr>
        <p:spPr/>
        <p:txBody>
          <a:bodyPr/>
          <a:lstStyle/>
          <a:p>
            <a:r>
              <a:rPr lang="en-US" dirty="0"/>
              <a:t>Example of Entity type:</a:t>
            </a:r>
          </a:p>
          <a:p>
            <a:pPr lvl="1"/>
            <a:endParaRPr lang="en-US" dirty="0"/>
          </a:p>
        </p:txBody>
      </p:sp>
      <p:pic>
        <p:nvPicPr>
          <p:cNvPr id="1027" name="Picture 3"/>
          <p:cNvPicPr>
            <a:picLocks noChangeAspect="1" noChangeArrowheads="1"/>
          </p:cNvPicPr>
          <p:nvPr/>
        </p:nvPicPr>
        <p:blipFill>
          <a:blip r:embed="rId2"/>
          <a:srcRect/>
          <a:stretch>
            <a:fillRect/>
          </a:stretch>
        </p:blipFill>
        <p:spPr bwMode="auto">
          <a:xfrm>
            <a:off x="737199" y="2947989"/>
            <a:ext cx="7568601" cy="1960074"/>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7A2084D3-FD62-4546-AF7D-6331EFA0D897}"/>
              </a:ext>
            </a:extLst>
          </p:cNvPr>
          <p:cNvSpPr>
            <a:spLocks noGrp="1"/>
          </p:cNvSpPr>
          <p:nvPr>
            <p:ph type="dt" sz="half" idx="10"/>
          </p:nvPr>
        </p:nvSpPr>
        <p:spPr/>
        <p:txBody>
          <a:bodyPr/>
          <a:lstStyle/>
          <a:p>
            <a:fld id="{786FFDCF-7BB7-4D67-985C-15898787B2DD}" type="datetime1">
              <a:rPr lang="en-US" smtClean="0"/>
              <a:t>11/23/2024</a:t>
            </a:fld>
            <a:endParaRPr lang="en-US"/>
          </a:p>
        </p:txBody>
      </p:sp>
      <p:sp>
        <p:nvSpPr>
          <p:cNvPr id="5" name="Slide Number Placeholder 4">
            <a:extLst>
              <a:ext uri="{FF2B5EF4-FFF2-40B4-BE49-F238E27FC236}">
                <a16:creationId xmlns:a16="http://schemas.microsoft.com/office/drawing/2014/main" id="{324C1FBD-031F-4A18-ABD3-297E83BB8D50}"/>
              </a:ext>
            </a:extLst>
          </p:cNvPr>
          <p:cNvSpPr>
            <a:spLocks noGrp="1"/>
          </p:cNvSpPr>
          <p:nvPr>
            <p:ph type="sldNum" sz="quarter" idx="12"/>
          </p:nvPr>
        </p:nvSpPr>
        <p:spPr/>
        <p:txBody>
          <a:bodyPr/>
          <a:lstStyle/>
          <a:p>
            <a:fld id="{F5658257-1731-4DEB-B39C-42418A862058}" type="slidenum">
              <a:rPr lang="en-US" smtClean="0"/>
              <a:pPr/>
              <a:t>85</a:t>
            </a:fld>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instance</a:t>
            </a:r>
          </a:p>
        </p:txBody>
      </p:sp>
      <p:sp>
        <p:nvSpPr>
          <p:cNvPr id="3" name="Content Placeholder 2"/>
          <p:cNvSpPr>
            <a:spLocks noGrp="1"/>
          </p:cNvSpPr>
          <p:nvPr>
            <p:ph idx="1"/>
          </p:nvPr>
        </p:nvSpPr>
        <p:spPr/>
        <p:txBody>
          <a:bodyPr>
            <a:normAutofit fontScale="92500"/>
          </a:bodyPr>
          <a:lstStyle/>
          <a:p>
            <a:r>
              <a:rPr lang="en-US" dirty="0"/>
              <a:t>An entity instance (or instance) is a single occurrence of an entity type</a:t>
            </a:r>
          </a:p>
          <a:p>
            <a:r>
              <a:rPr lang="en-US" dirty="0"/>
              <a:t>An entity type is described just once in a data model, whereas many instances of that entity type may be represented by data stored in the database</a:t>
            </a:r>
          </a:p>
          <a:p>
            <a:r>
              <a:rPr lang="en-US" dirty="0"/>
              <a:t>For example, most organizations have one EMPLOYEE entity type, but hundreds of instances of this entity type may be stored in the database</a:t>
            </a:r>
          </a:p>
          <a:p>
            <a:endParaRPr lang="en-US" dirty="0"/>
          </a:p>
        </p:txBody>
      </p:sp>
      <p:sp>
        <p:nvSpPr>
          <p:cNvPr id="4" name="Date Placeholder 3">
            <a:extLst>
              <a:ext uri="{FF2B5EF4-FFF2-40B4-BE49-F238E27FC236}">
                <a16:creationId xmlns:a16="http://schemas.microsoft.com/office/drawing/2014/main" id="{730F231D-9BE4-4677-B892-A3939421633A}"/>
              </a:ext>
            </a:extLst>
          </p:cNvPr>
          <p:cNvSpPr>
            <a:spLocks noGrp="1"/>
          </p:cNvSpPr>
          <p:nvPr>
            <p:ph type="dt" sz="half" idx="10"/>
          </p:nvPr>
        </p:nvSpPr>
        <p:spPr/>
        <p:txBody>
          <a:bodyPr/>
          <a:lstStyle/>
          <a:p>
            <a:fld id="{C5E31797-E48C-4C4E-985D-C2A29A8727D5}" type="datetime1">
              <a:rPr lang="en-US" smtClean="0"/>
              <a:t>11/23/2024</a:t>
            </a:fld>
            <a:endParaRPr lang="en-US"/>
          </a:p>
        </p:txBody>
      </p:sp>
      <p:sp>
        <p:nvSpPr>
          <p:cNvPr id="5" name="Slide Number Placeholder 4">
            <a:extLst>
              <a:ext uri="{FF2B5EF4-FFF2-40B4-BE49-F238E27FC236}">
                <a16:creationId xmlns:a16="http://schemas.microsoft.com/office/drawing/2014/main" id="{C805BC93-D8E5-4030-B3EF-07B7BCE0E6B0}"/>
              </a:ext>
            </a:extLst>
          </p:cNvPr>
          <p:cNvSpPr>
            <a:spLocks noGrp="1"/>
          </p:cNvSpPr>
          <p:nvPr>
            <p:ph type="sldNum" sz="quarter" idx="12"/>
          </p:nvPr>
        </p:nvSpPr>
        <p:spPr/>
        <p:txBody>
          <a:bodyPr/>
          <a:lstStyle/>
          <a:p>
            <a:fld id="{F5658257-1731-4DEB-B39C-42418A862058}"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p:txBody>
          <a:bodyPr>
            <a:normAutofit fontScale="92500" lnSpcReduction="20000"/>
          </a:bodyPr>
          <a:lstStyle/>
          <a:p>
            <a:r>
              <a:rPr lang="en-US" dirty="0"/>
              <a:t>Each entity type has a set of attributes associated with it</a:t>
            </a:r>
          </a:p>
          <a:p>
            <a:r>
              <a:rPr lang="en-US" dirty="0"/>
              <a:t>An  attribute is a property or characteristic of an entity that is of interest to the organization</a:t>
            </a:r>
          </a:p>
          <a:p>
            <a:r>
              <a:rPr lang="en-US" dirty="0"/>
              <a:t>Following are some typical entity types and associated attributes:</a:t>
            </a:r>
          </a:p>
          <a:p>
            <a:pPr lvl="1"/>
            <a:r>
              <a:rPr lang="en-US" dirty="0"/>
              <a:t>STUDENT: </a:t>
            </a:r>
            <a:r>
              <a:rPr lang="en-US" dirty="0" err="1"/>
              <a:t>Student_ID</a:t>
            </a:r>
            <a:r>
              <a:rPr lang="en-US" dirty="0"/>
              <a:t>, </a:t>
            </a:r>
            <a:r>
              <a:rPr lang="en-US" dirty="0" err="1"/>
              <a:t>Student_Name</a:t>
            </a:r>
            <a:r>
              <a:rPr lang="en-US" dirty="0"/>
              <a:t>, Address, </a:t>
            </a:r>
            <a:r>
              <a:rPr lang="en-US" dirty="0" err="1"/>
              <a:t>Phone_Number</a:t>
            </a:r>
            <a:r>
              <a:rPr lang="en-US" dirty="0"/>
              <a:t>, Major</a:t>
            </a:r>
          </a:p>
          <a:p>
            <a:pPr lvl="1"/>
            <a:r>
              <a:rPr lang="en-US" dirty="0"/>
              <a:t>AUTOMOBILE: </a:t>
            </a:r>
            <a:r>
              <a:rPr lang="en-US" dirty="0" err="1"/>
              <a:t>Vehicle_ID</a:t>
            </a:r>
            <a:r>
              <a:rPr lang="en-US" dirty="0"/>
              <a:t>, Color, Weight, Horsepower</a:t>
            </a:r>
          </a:p>
          <a:p>
            <a:pPr lvl="1"/>
            <a:r>
              <a:rPr lang="en-US" dirty="0"/>
              <a:t>EMPLOYEE: </a:t>
            </a:r>
            <a:r>
              <a:rPr lang="en-US" dirty="0" err="1"/>
              <a:t>Employee_ID</a:t>
            </a:r>
            <a:r>
              <a:rPr lang="en-US" dirty="0"/>
              <a:t>, </a:t>
            </a:r>
            <a:r>
              <a:rPr lang="en-US" dirty="0" err="1"/>
              <a:t>Employee_Name</a:t>
            </a:r>
            <a:r>
              <a:rPr lang="en-US" dirty="0"/>
              <a:t>, Address, Skill</a:t>
            </a:r>
          </a:p>
        </p:txBody>
      </p:sp>
      <p:sp>
        <p:nvSpPr>
          <p:cNvPr id="4" name="Date Placeholder 3">
            <a:extLst>
              <a:ext uri="{FF2B5EF4-FFF2-40B4-BE49-F238E27FC236}">
                <a16:creationId xmlns:a16="http://schemas.microsoft.com/office/drawing/2014/main" id="{FE3DD8B1-6594-4725-9182-710820FD91F0}"/>
              </a:ext>
            </a:extLst>
          </p:cNvPr>
          <p:cNvSpPr>
            <a:spLocks noGrp="1"/>
          </p:cNvSpPr>
          <p:nvPr>
            <p:ph type="dt" sz="half" idx="10"/>
          </p:nvPr>
        </p:nvSpPr>
        <p:spPr/>
        <p:txBody>
          <a:bodyPr/>
          <a:lstStyle/>
          <a:p>
            <a:fld id="{0B7DE599-95AA-4486-B551-1DB3B2B39740}" type="datetime1">
              <a:rPr lang="en-US" smtClean="0"/>
              <a:t>11/23/2024</a:t>
            </a:fld>
            <a:endParaRPr lang="en-US"/>
          </a:p>
        </p:txBody>
      </p:sp>
      <p:sp>
        <p:nvSpPr>
          <p:cNvPr id="5" name="Slide Number Placeholder 4">
            <a:extLst>
              <a:ext uri="{FF2B5EF4-FFF2-40B4-BE49-F238E27FC236}">
                <a16:creationId xmlns:a16="http://schemas.microsoft.com/office/drawing/2014/main" id="{A2D26243-7A4A-4F33-A021-832009264FC1}"/>
              </a:ext>
            </a:extLst>
          </p:cNvPr>
          <p:cNvSpPr>
            <a:spLocks noGrp="1"/>
          </p:cNvSpPr>
          <p:nvPr>
            <p:ph type="sldNum" sz="quarter" idx="12"/>
          </p:nvPr>
        </p:nvSpPr>
        <p:spPr/>
        <p:txBody>
          <a:bodyPr/>
          <a:lstStyle/>
          <a:p>
            <a:fld id="{F5658257-1731-4DEB-B39C-42418A862058}"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a:t>
            </a:r>
          </a:p>
        </p:txBody>
      </p:sp>
      <p:sp>
        <p:nvSpPr>
          <p:cNvPr id="3" name="Content Placeholder 2"/>
          <p:cNvSpPr>
            <a:spLocks noGrp="1"/>
          </p:cNvSpPr>
          <p:nvPr>
            <p:ph idx="1"/>
          </p:nvPr>
        </p:nvSpPr>
        <p:spPr/>
        <p:txBody>
          <a:bodyPr/>
          <a:lstStyle/>
          <a:p>
            <a:r>
              <a:rPr lang="en-US" dirty="0"/>
              <a:t>We use nouns with an initial capital letter followed by lowercase letters in naming an attribute</a:t>
            </a:r>
          </a:p>
          <a:p>
            <a:r>
              <a:rPr lang="en-US" dirty="0"/>
              <a:t>In E-R diagrams, we represent an attribute by placing its name inside the rectangle that represents the associated entity</a:t>
            </a:r>
          </a:p>
        </p:txBody>
      </p:sp>
      <p:sp>
        <p:nvSpPr>
          <p:cNvPr id="4" name="Date Placeholder 3">
            <a:extLst>
              <a:ext uri="{FF2B5EF4-FFF2-40B4-BE49-F238E27FC236}">
                <a16:creationId xmlns:a16="http://schemas.microsoft.com/office/drawing/2014/main" id="{4EB63E53-6532-4888-875D-161307A37742}"/>
              </a:ext>
            </a:extLst>
          </p:cNvPr>
          <p:cNvSpPr>
            <a:spLocks noGrp="1"/>
          </p:cNvSpPr>
          <p:nvPr>
            <p:ph type="dt" sz="half" idx="10"/>
          </p:nvPr>
        </p:nvSpPr>
        <p:spPr/>
        <p:txBody>
          <a:bodyPr/>
          <a:lstStyle/>
          <a:p>
            <a:fld id="{0EB2B521-8AD3-4F39-AA6E-59B056552FE2}" type="datetime1">
              <a:rPr lang="en-US" smtClean="0"/>
              <a:t>11/23/2024</a:t>
            </a:fld>
            <a:endParaRPr lang="en-US"/>
          </a:p>
        </p:txBody>
      </p:sp>
      <p:sp>
        <p:nvSpPr>
          <p:cNvPr id="5" name="Slide Number Placeholder 4">
            <a:extLst>
              <a:ext uri="{FF2B5EF4-FFF2-40B4-BE49-F238E27FC236}">
                <a16:creationId xmlns:a16="http://schemas.microsoft.com/office/drawing/2014/main" id="{FA9C773B-0411-4D56-9779-7A55B6446B78}"/>
              </a:ext>
            </a:extLst>
          </p:cNvPr>
          <p:cNvSpPr>
            <a:spLocks noGrp="1"/>
          </p:cNvSpPr>
          <p:nvPr>
            <p:ph type="sldNum" sz="quarter" idx="12"/>
          </p:nvPr>
        </p:nvSpPr>
        <p:spPr/>
        <p:txBody>
          <a:bodyPr/>
          <a:lstStyle/>
          <a:p>
            <a:fld id="{F5658257-1731-4DEB-B39C-42418A862058}"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Keys and Identifiers</a:t>
            </a:r>
          </a:p>
        </p:txBody>
      </p:sp>
      <p:sp>
        <p:nvSpPr>
          <p:cNvPr id="3" name="Content Placeholder 2"/>
          <p:cNvSpPr>
            <a:spLocks noGrp="1"/>
          </p:cNvSpPr>
          <p:nvPr>
            <p:ph idx="1"/>
          </p:nvPr>
        </p:nvSpPr>
        <p:spPr/>
        <p:txBody>
          <a:bodyPr/>
          <a:lstStyle/>
          <a:p>
            <a:r>
              <a:rPr lang="en-US" dirty="0"/>
              <a:t>Every entity type must have an attribute or set of attributes that distinguishes one instance from other instances of the same type</a:t>
            </a:r>
          </a:p>
          <a:p>
            <a:r>
              <a:rPr lang="en-US" dirty="0"/>
              <a:t>A  candidate key is an attribute (or combination of attributes) that uniquely identifies each instance of an entity type</a:t>
            </a:r>
          </a:p>
          <a:p>
            <a:r>
              <a:rPr lang="en-US" dirty="0"/>
              <a:t>A candidate key for a STUDENT entity type might be </a:t>
            </a:r>
            <a:r>
              <a:rPr lang="en-US" dirty="0" err="1"/>
              <a:t>Student_ID</a:t>
            </a:r>
            <a:endParaRPr lang="en-US" dirty="0"/>
          </a:p>
        </p:txBody>
      </p:sp>
      <p:sp>
        <p:nvSpPr>
          <p:cNvPr id="4" name="Date Placeholder 3">
            <a:extLst>
              <a:ext uri="{FF2B5EF4-FFF2-40B4-BE49-F238E27FC236}">
                <a16:creationId xmlns:a16="http://schemas.microsoft.com/office/drawing/2014/main" id="{0D2EF083-41AC-456E-9EDA-4C6C2549A75A}"/>
              </a:ext>
            </a:extLst>
          </p:cNvPr>
          <p:cNvSpPr>
            <a:spLocks noGrp="1"/>
          </p:cNvSpPr>
          <p:nvPr>
            <p:ph type="dt" sz="half" idx="10"/>
          </p:nvPr>
        </p:nvSpPr>
        <p:spPr/>
        <p:txBody>
          <a:bodyPr/>
          <a:lstStyle/>
          <a:p>
            <a:fld id="{8EE67F8D-1B37-4793-853F-2C855768E6EB}" type="datetime1">
              <a:rPr lang="en-US" smtClean="0"/>
              <a:t>11/23/2024</a:t>
            </a:fld>
            <a:endParaRPr lang="en-US"/>
          </a:p>
        </p:txBody>
      </p:sp>
      <p:sp>
        <p:nvSpPr>
          <p:cNvPr id="5" name="Slide Number Placeholder 4">
            <a:extLst>
              <a:ext uri="{FF2B5EF4-FFF2-40B4-BE49-F238E27FC236}">
                <a16:creationId xmlns:a16="http://schemas.microsoft.com/office/drawing/2014/main" id="{042BF8D7-A692-4AE6-B929-C47851B6277D}"/>
              </a:ext>
            </a:extLst>
          </p:cNvPr>
          <p:cNvSpPr>
            <a:spLocks noGrp="1"/>
          </p:cNvSpPr>
          <p:nvPr>
            <p:ph type="sldNum" sz="quarter" idx="12"/>
          </p:nvPr>
        </p:nvSpPr>
        <p:spPr/>
        <p:txBody>
          <a:bodyPr/>
          <a:lstStyle/>
          <a:p>
            <a:fld id="{F5658257-1731-4DEB-B39C-42418A862058}"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Interview Guideline</a:t>
            </a:r>
          </a:p>
        </p:txBody>
      </p:sp>
      <p:sp>
        <p:nvSpPr>
          <p:cNvPr id="3" name="Content Placeholder 2"/>
          <p:cNvSpPr>
            <a:spLocks noGrp="1"/>
          </p:cNvSpPr>
          <p:nvPr>
            <p:ph idx="1"/>
          </p:nvPr>
        </p:nvSpPr>
        <p:spPr/>
        <p:txBody>
          <a:bodyPr/>
          <a:lstStyle/>
          <a:p>
            <a:r>
              <a:rPr lang="en-US" dirty="0"/>
              <a:t>Guidelines for Effective Interviewing</a:t>
            </a:r>
          </a:p>
          <a:p>
            <a:pPr lvl="1"/>
            <a:r>
              <a:rPr lang="en-US" dirty="0"/>
              <a:t>Plan the interview</a:t>
            </a:r>
          </a:p>
          <a:p>
            <a:pPr lvl="1"/>
            <a:r>
              <a:rPr lang="en-US" dirty="0"/>
              <a:t>Be neutral</a:t>
            </a:r>
          </a:p>
          <a:p>
            <a:pPr lvl="1"/>
            <a:r>
              <a:rPr lang="en-US" dirty="0"/>
              <a:t>Listen and take notes</a:t>
            </a:r>
          </a:p>
          <a:p>
            <a:pPr lvl="1"/>
            <a:r>
              <a:rPr lang="en-US" dirty="0"/>
              <a:t>Review notes</a:t>
            </a:r>
          </a:p>
          <a:p>
            <a:pPr lvl="1"/>
            <a:r>
              <a:rPr lang="en-US" dirty="0"/>
              <a:t>Seek diverse views</a:t>
            </a:r>
          </a:p>
        </p:txBody>
      </p:sp>
      <p:sp>
        <p:nvSpPr>
          <p:cNvPr id="4" name="Date Placeholder 3">
            <a:extLst>
              <a:ext uri="{FF2B5EF4-FFF2-40B4-BE49-F238E27FC236}">
                <a16:creationId xmlns:a16="http://schemas.microsoft.com/office/drawing/2014/main" id="{DBCF0212-AB05-4BAB-A23A-E9A06A58118B}"/>
              </a:ext>
            </a:extLst>
          </p:cNvPr>
          <p:cNvSpPr>
            <a:spLocks noGrp="1"/>
          </p:cNvSpPr>
          <p:nvPr>
            <p:ph type="dt" sz="half" idx="10"/>
          </p:nvPr>
        </p:nvSpPr>
        <p:spPr/>
        <p:txBody>
          <a:bodyPr/>
          <a:lstStyle/>
          <a:p>
            <a:fld id="{8413891A-BCEF-4FC4-9229-DCFE5B982107}" type="datetime1">
              <a:rPr lang="en-US" smtClean="0"/>
              <a:t>11/23/2024</a:t>
            </a:fld>
            <a:endParaRPr lang="en-US"/>
          </a:p>
        </p:txBody>
      </p:sp>
      <p:sp>
        <p:nvSpPr>
          <p:cNvPr id="5" name="Slide Number Placeholder 4">
            <a:extLst>
              <a:ext uri="{FF2B5EF4-FFF2-40B4-BE49-F238E27FC236}">
                <a16:creationId xmlns:a16="http://schemas.microsoft.com/office/drawing/2014/main" id="{C79BA717-DBE6-4C33-A940-21148D202A17}"/>
              </a:ext>
            </a:extLst>
          </p:cNvPr>
          <p:cNvSpPr>
            <a:spLocks noGrp="1"/>
          </p:cNvSpPr>
          <p:nvPr>
            <p:ph type="sldNum" sz="quarter" idx="12"/>
          </p:nvPr>
        </p:nvSpPr>
        <p:spPr/>
        <p:txBody>
          <a:bodyPr/>
          <a:lstStyle/>
          <a:p>
            <a:fld id="{F5658257-1731-4DEB-B39C-42418A862058}"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Identifiers</a:t>
            </a:r>
          </a:p>
        </p:txBody>
      </p:sp>
      <p:sp>
        <p:nvSpPr>
          <p:cNvPr id="3" name="Content Placeholder 2"/>
          <p:cNvSpPr>
            <a:spLocks noGrp="1"/>
          </p:cNvSpPr>
          <p:nvPr>
            <p:ph idx="1"/>
          </p:nvPr>
        </p:nvSpPr>
        <p:spPr/>
        <p:txBody>
          <a:bodyPr>
            <a:normAutofit fontScale="92500"/>
          </a:bodyPr>
          <a:lstStyle/>
          <a:p>
            <a:r>
              <a:rPr lang="en-US" dirty="0"/>
              <a:t>Some entities may have more than one candidate key</a:t>
            </a:r>
          </a:p>
          <a:p>
            <a:r>
              <a:rPr lang="en-US" dirty="0"/>
              <a:t>One candidate key for EMPLOYEE is </a:t>
            </a:r>
            <a:r>
              <a:rPr lang="en-US" dirty="0" err="1"/>
              <a:t>Employee_ID</a:t>
            </a:r>
            <a:r>
              <a:rPr lang="en-US" dirty="0"/>
              <a:t>; a second is the combination of </a:t>
            </a:r>
            <a:r>
              <a:rPr lang="en-US" dirty="0" err="1"/>
              <a:t>Employee_Name</a:t>
            </a:r>
            <a:r>
              <a:rPr lang="en-US" dirty="0"/>
              <a:t> and Address (assuming that no two employees with the same name live at the same address)</a:t>
            </a:r>
          </a:p>
          <a:p>
            <a:r>
              <a:rPr lang="en-US" dirty="0"/>
              <a:t>An </a:t>
            </a:r>
            <a:r>
              <a:rPr lang="en-US" b="1" dirty="0"/>
              <a:t>identifier</a:t>
            </a:r>
            <a:r>
              <a:rPr lang="en-US" dirty="0"/>
              <a:t> is a candidate key that has been selected to be used as the unique characteristic for an entity type</a:t>
            </a:r>
          </a:p>
        </p:txBody>
      </p:sp>
      <p:sp>
        <p:nvSpPr>
          <p:cNvPr id="4" name="Date Placeholder 3">
            <a:extLst>
              <a:ext uri="{FF2B5EF4-FFF2-40B4-BE49-F238E27FC236}">
                <a16:creationId xmlns:a16="http://schemas.microsoft.com/office/drawing/2014/main" id="{3506428D-1F8C-4A99-8945-0A084E625352}"/>
              </a:ext>
            </a:extLst>
          </p:cNvPr>
          <p:cNvSpPr>
            <a:spLocks noGrp="1"/>
          </p:cNvSpPr>
          <p:nvPr>
            <p:ph type="dt" sz="half" idx="10"/>
          </p:nvPr>
        </p:nvSpPr>
        <p:spPr/>
        <p:txBody>
          <a:bodyPr/>
          <a:lstStyle/>
          <a:p>
            <a:fld id="{AF5A0925-6D5D-4E08-B08F-C3C00D0E45FC}" type="datetime1">
              <a:rPr lang="en-US" smtClean="0"/>
              <a:t>11/23/2024</a:t>
            </a:fld>
            <a:endParaRPr lang="en-US"/>
          </a:p>
        </p:txBody>
      </p:sp>
      <p:sp>
        <p:nvSpPr>
          <p:cNvPr id="5" name="Slide Number Placeholder 4">
            <a:extLst>
              <a:ext uri="{FF2B5EF4-FFF2-40B4-BE49-F238E27FC236}">
                <a16:creationId xmlns:a16="http://schemas.microsoft.com/office/drawing/2014/main" id="{DF3471C2-A03D-4917-BF43-86A8D89E29F5}"/>
              </a:ext>
            </a:extLst>
          </p:cNvPr>
          <p:cNvSpPr>
            <a:spLocks noGrp="1"/>
          </p:cNvSpPr>
          <p:nvPr>
            <p:ph type="sldNum" sz="quarter" idx="12"/>
          </p:nvPr>
        </p:nvSpPr>
        <p:spPr/>
        <p:txBody>
          <a:bodyPr/>
          <a:lstStyle/>
          <a:p>
            <a:fld id="{F5658257-1731-4DEB-B39C-42418A862058}"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identifier in E-R</a:t>
            </a:r>
          </a:p>
        </p:txBody>
      </p:sp>
      <p:sp>
        <p:nvSpPr>
          <p:cNvPr id="3" name="Content Placeholder 2"/>
          <p:cNvSpPr>
            <a:spLocks noGrp="1"/>
          </p:cNvSpPr>
          <p:nvPr>
            <p:ph idx="1"/>
          </p:nvPr>
        </p:nvSpPr>
        <p:spPr/>
        <p:txBody>
          <a:bodyPr/>
          <a:lstStyle/>
          <a:p>
            <a:r>
              <a:rPr lang="en-US" dirty="0"/>
              <a:t>For each entity, the name of the identifier is underlined on an E-R diagram.</a:t>
            </a:r>
          </a:p>
        </p:txBody>
      </p:sp>
      <p:pic>
        <p:nvPicPr>
          <p:cNvPr id="2050" name="Picture 2"/>
          <p:cNvPicPr>
            <a:picLocks noChangeAspect="1" noChangeArrowheads="1"/>
          </p:cNvPicPr>
          <p:nvPr/>
        </p:nvPicPr>
        <p:blipFill>
          <a:blip r:embed="rId2"/>
          <a:srcRect/>
          <a:stretch>
            <a:fillRect/>
          </a:stretch>
        </p:blipFill>
        <p:spPr bwMode="auto">
          <a:xfrm>
            <a:off x="2255748" y="2928938"/>
            <a:ext cx="4297452" cy="2520852"/>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3F5142DE-96E8-4714-BD3F-88E94F9F4507}"/>
              </a:ext>
            </a:extLst>
          </p:cNvPr>
          <p:cNvSpPr>
            <a:spLocks noGrp="1"/>
          </p:cNvSpPr>
          <p:nvPr>
            <p:ph type="dt" sz="half" idx="10"/>
          </p:nvPr>
        </p:nvSpPr>
        <p:spPr/>
        <p:txBody>
          <a:bodyPr/>
          <a:lstStyle/>
          <a:p>
            <a:fld id="{09763FD9-2E8F-4DA2-8DC2-41DB5BCBAAC2}" type="datetime1">
              <a:rPr lang="en-US" smtClean="0"/>
              <a:t>11/23/2024</a:t>
            </a:fld>
            <a:endParaRPr lang="en-US"/>
          </a:p>
        </p:txBody>
      </p:sp>
      <p:sp>
        <p:nvSpPr>
          <p:cNvPr id="5" name="Slide Number Placeholder 4">
            <a:extLst>
              <a:ext uri="{FF2B5EF4-FFF2-40B4-BE49-F238E27FC236}">
                <a16:creationId xmlns:a16="http://schemas.microsoft.com/office/drawing/2014/main" id="{C4A053F5-D315-466F-8AA5-6733FFBEAE45}"/>
              </a:ext>
            </a:extLst>
          </p:cNvPr>
          <p:cNvSpPr>
            <a:spLocks noGrp="1"/>
          </p:cNvSpPr>
          <p:nvPr>
            <p:ph type="sldNum" sz="quarter" idx="12"/>
          </p:nvPr>
        </p:nvSpPr>
        <p:spPr/>
        <p:txBody>
          <a:bodyPr/>
          <a:lstStyle/>
          <a:p>
            <a:fld id="{F5658257-1731-4DEB-B39C-42418A862058}"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Multi-valued Attributes</a:t>
            </a:r>
          </a:p>
        </p:txBody>
      </p:sp>
      <p:sp>
        <p:nvSpPr>
          <p:cNvPr id="3" name="Content Placeholder 2"/>
          <p:cNvSpPr>
            <a:spLocks noGrp="1"/>
          </p:cNvSpPr>
          <p:nvPr>
            <p:ph idx="1"/>
          </p:nvPr>
        </p:nvSpPr>
        <p:spPr/>
        <p:txBody>
          <a:bodyPr>
            <a:normAutofit lnSpcReduction="10000"/>
          </a:bodyPr>
          <a:lstStyle/>
          <a:p>
            <a:r>
              <a:rPr lang="en-US" dirty="0"/>
              <a:t>A multi-valued attribute may take on more than one value for each entity instance</a:t>
            </a:r>
          </a:p>
          <a:p>
            <a:r>
              <a:rPr lang="en-US" dirty="0"/>
              <a:t>Suppose that, Skill is one of the attributes of EMPLOYEE. If each employee can have more than one Skill, then it is a multi-valued attribute</a:t>
            </a:r>
          </a:p>
          <a:p>
            <a:r>
              <a:rPr lang="en-US" dirty="0"/>
              <a:t>During conceptual design, two common special symbols or notations are used to high-light multi-valued attributes</a:t>
            </a:r>
          </a:p>
        </p:txBody>
      </p:sp>
      <p:sp>
        <p:nvSpPr>
          <p:cNvPr id="4" name="Date Placeholder 3">
            <a:extLst>
              <a:ext uri="{FF2B5EF4-FFF2-40B4-BE49-F238E27FC236}">
                <a16:creationId xmlns:a16="http://schemas.microsoft.com/office/drawing/2014/main" id="{84812A62-0434-4D71-A083-182B4745BB3B}"/>
              </a:ext>
            </a:extLst>
          </p:cNvPr>
          <p:cNvSpPr>
            <a:spLocks noGrp="1"/>
          </p:cNvSpPr>
          <p:nvPr>
            <p:ph type="dt" sz="half" idx="10"/>
          </p:nvPr>
        </p:nvSpPr>
        <p:spPr/>
        <p:txBody>
          <a:bodyPr/>
          <a:lstStyle/>
          <a:p>
            <a:fld id="{67389E8D-54F0-455A-B454-6455A7F9E5AB}" type="datetime1">
              <a:rPr lang="en-US" smtClean="0"/>
              <a:t>11/23/2024</a:t>
            </a:fld>
            <a:endParaRPr lang="en-US"/>
          </a:p>
        </p:txBody>
      </p:sp>
      <p:sp>
        <p:nvSpPr>
          <p:cNvPr id="5" name="Slide Number Placeholder 4">
            <a:extLst>
              <a:ext uri="{FF2B5EF4-FFF2-40B4-BE49-F238E27FC236}">
                <a16:creationId xmlns:a16="http://schemas.microsoft.com/office/drawing/2014/main" id="{C877CF4C-03FD-426E-BE1F-81E15A264945}"/>
              </a:ext>
            </a:extLst>
          </p:cNvPr>
          <p:cNvSpPr>
            <a:spLocks noGrp="1"/>
          </p:cNvSpPr>
          <p:nvPr>
            <p:ph type="sldNum" sz="quarter" idx="12"/>
          </p:nvPr>
        </p:nvSpPr>
        <p:spPr/>
        <p:txBody>
          <a:bodyPr/>
          <a:lstStyle/>
          <a:p>
            <a:fld id="{F5658257-1731-4DEB-B39C-42418A862058}"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Multi-valued Attributes in E-R</a:t>
            </a:r>
          </a:p>
        </p:txBody>
      </p:sp>
      <p:sp>
        <p:nvSpPr>
          <p:cNvPr id="3" name="Content Placeholder 2"/>
          <p:cNvSpPr>
            <a:spLocks noGrp="1"/>
          </p:cNvSpPr>
          <p:nvPr>
            <p:ph idx="1"/>
          </p:nvPr>
        </p:nvSpPr>
        <p:spPr/>
        <p:txBody>
          <a:bodyPr>
            <a:normAutofit/>
          </a:bodyPr>
          <a:lstStyle/>
          <a:p>
            <a:r>
              <a:rPr lang="en-US" dirty="0"/>
              <a:t>First approach is the use of curly brackets which are one type of notations used  around the name of the multivalued attribute</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2460923" y="3392452"/>
            <a:ext cx="3863677" cy="2322548"/>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92B6B427-2788-45D5-97DC-345504576501}"/>
              </a:ext>
            </a:extLst>
          </p:cNvPr>
          <p:cNvSpPr>
            <a:spLocks noGrp="1"/>
          </p:cNvSpPr>
          <p:nvPr>
            <p:ph type="dt" sz="half" idx="10"/>
          </p:nvPr>
        </p:nvSpPr>
        <p:spPr/>
        <p:txBody>
          <a:bodyPr/>
          <a:lstStyle/>
          <a:p>
            <a:fld id="{77F4CBD2-32F0-450A-8B41-7AB49758FCFB}" type="datetime1">
              <a:rPr lang="en-US" smtClean="0"/>
              <a:t>11/23/2024</a:t>
            </a:fld>
            <a:endParaRPr lang="en-US"/>
          </a:p>
        </p:txBody>
      </p:sp>
      <p:sp>
        <p:nvSpPr>
          <p:cNvPr id="5" name="Slide Number Placeholder 4">
            <a:extLst>
              <a:ext uri="{FF2B5EF4-FFF2-40B4-BE49-F238E27FC236}">
                <a16:creationId xmlns:a16="http://schemas.microsoft.com/office/drawing/2014/main" id="{276C9F60-D92C-496E-B418-EF845C85FACE}"/>
              </a:ext>
            </a:extLst>
          </p:cNvPr>
          <p:cNvSpPr>
            <a:spLocks noGrp="1"/>
          </p:cNvSpPr>
          <p:nvPr>
            <p:ph type="sldNum" sz="quarter" idx="12"/>
          </p:nvPr>
        </p:nvSpPr>
        <p:spPr/>
        <p:txBody>
          <a:bodyPr/>
          <a:lstStyle/>
          <a:p>
            <a:fld id="{F5658257-1731-4DEB-B39C-42418A862058}"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77000"/>
          </a:xfrm>
        </p:spPr>
        <p:txBody>
          <a:bodyPr>
            <a:normAutofit fontScale="92500"/>
          </a:bodyPr>
          <a:lstStyle/>
          <a:p>
            <a:pPr algn="just"/>
            <a:r>
              <a:rPr lang="en-US" dirty="0"/>
              <a:t>a second approach is to represent the multivalued attribute as another entity, called a weak (or attributive) entity, and then using a relationship link </a:t>
            </a:r>
            <a:r>
              <a:rPr lang="en-US" dirty="0" smtClean="0"/>
              <a:t>of the </a:t>
            </a:r>
            <a:r>
              <a:rPr lang="en-US" dirty="0"/>
              <a:t>weak entity to its associated regular entity</a:t>
            </a:r>
          </a:p>
          <a:p>
            <a:endParaRPr lang="en-US" dirty="0"/>
          </a:p>
          <a:p>
            <a:endParaRPr lang="en-US" dirty="0"/>
          </a:p>
          <a:p>
            <a:endParaRPr lang="en-US" dirty="0"/>
          </a:p>
          <a:p>
            <a:endParaRPr lang="en-US" dirty="0"/>
          </a:p>
          <a:p>
            <a:endParaRPr lang="en-US" dirty="0"/>
          </a:p>
          <a:p>
            <a:pPr algn="just"/>
            <a:r>
              <a:rPr lang="en-US" dirty="0"/>
              <a:t>The approach also easily handles several attributes that repeat together, called a </a:t>
            </a:r>
            <a:r>
              <a:rPr lang="en-US" b="1" dirty="0"/>
              <a:t>repeating group</a:t>
            </a:r>
            <a:r>
              <a:rPr lang="en-US" dirty="0"/>
              <a:t> as shown in the above example.</a:t>
            </a:r>
          </a:p>
        </p:txBody>
      </p:sp>
      <p:pic>
        <p:nvPicPr>
          <p:cNvPr id="4098" name="Picture 2"/>
          <p:cNvPicPr>
            <a:picLocks noChangeAspect="1" noChangeArrowheads="1"/>
          </p:cNvPicPr>
          <p:nvPr/>
        </p:nvPicPr>
        <p:blipFill>
          <a:blip r:embed="rId2"/>
          <a:srcRect/>
          <a:stretch>
            <a:fillRect/>
          </a:stretch>
        </p:blipFill>
        <p:spPr bwMode="auto">
          <a:xfrm>
            <a:off x="1371600" y="2144373"/>
            <a:ext cx="5459714" cy="2884827"/>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4CB1FE1F-06D9-4566-A4C9-E0DB977375B6}"/>
              </a:ext>
            </a:extLst>
          </p:cNvPr>
          <p:cNvSpPr>
            <a:spLocks noGrp="1"/>
          </p:cNvSpPr>
          <p:nvPr>
            <p:ph type="dt" sz="half" idx="10"/>
          </p:nvPr>
        </p:nvSpPr>
        <p:spPr/>
        <p:txBody>
          <a:bodyPr/>
          <a:lstStyle/>
          <a:p>
            <a:fld id="{9E79F620-212D-41E2-B315-0223E096DFFF}" type="datetime1">
              <a:rPr lang="en-US" smtClean="0"/>
              <a:t>11/23/2024</a:t>
            </a:fld>
            <a:endParaRPr lang="en-US"/>
          </a:p>
        </p:txBody>
      </p:sp>
      <p:sp>
        <p:nvSpPr>
          <p:cNvPr id="4" name="Slide Number Placeholder 3">
            <a:extLst>
              <a:ext uri="{FF2B5EF4-FFF2-40B4-BE49-F238E27FC236}">
                <a16:creationId xmlns:a16="http://schemas.microsoft.com/office/drawing/2014/main" id="{829E0411-1004-48E4-B02B-6A3658E1D7B0}"/>
              </a:ext>
            </a:extLst>
          </p:cNvPr>
          <p:cNvSpPr>
            <a:spLocks noGrp="1"/>
          </p:cNvSpPr>
          <p:nvPr>
            <p:ph type="sldNum" sz="quarter" idx="12"/>
          </p:nvPr>
        </p:nvSpPr>
        <p:spPr/>
        <p:txBody>
          <a:bodyPr/>
          <a:lstStyle/>
          <a:p>
            <a:fld id="{F5658257-1731-4DEB-B39C-42418A862058}"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normAutofit fontScale="92500" lnSpcReduction="10000"/>
          </a:bodyPr>
          <a:lstStyle/>
          <a:p>
            <a:r>
              <a:rPr lang="en-US" dirty="0"/>
              <a:t>Relationships are the glue that hold the various entities together in an E-R model</a:t>
            </a:r>
          </a:p>
          <a:p>
            <a:r>
              <a:rPr lang="en-US" dirty="0"/>
              <a:t>A relationship is an association between the instances of one or more entity types that are of interest to the organization</a:t>
            </a:r>
          </a:p>
          <a:p>
            <a:r>
              <a:rPr lang="en-US" dirty="0"/>
              <a:t>An association usually means that there is an event or that some natural linkage exists between entity instances</a:t>
            </a:r>
          </a:p>
          <a:p>
            <a:r>
              <a:rPr lang="en-US" dirty="0"/>
              <a:t>For this reason, relationships are labeled with verb phrases</a:t>
            </a:r>
          </a:p>
        </p:txBody>
      </p:sp>
      <p:sp>
        <p:nvSpPr>
          <p:cNvPr id="4" name="Date Placeholder 3">
            <a:extLst>
              <a:ext uri="{FF2B5EF4-FFF2-40B4-BE49-F238E27FC236}">
                <a16:creationId xmlns:a16="http://schemas.microsoft.com/office/drawing/2014/main" id="{1B27E5CD-0270-483D-B743-FC9CF19C62B9}"/>
              </a:ext>
            </a:extLst>
          </p:cNvPr>
          <p:cNvSpPr>
            <a:spLocks noGrp="1"/>
          </p:cNvSpPr>
          <p:nvPr>
            <p:ph type="dt" sz="half" idx="10"/>
          </p:nvPr>
        </p:nvSpPr>
        <p:spPr/>
        <p:txBody>
          <a:bodyPr/>
          <a:lstStyle/>
          <a:p>
            <a:fld id="{F7B3DC38-A6ED-4AD3-93A3-5206E9D82253}" type="datetime1">
              <a:rPr lang="en-US" smtClean="0"/>
              <a:t>11/23/2024</a:t>
            </a:fld>
            <a:endParaRPr lang="en-US"/>
          </a:p>
        </p:txBody>
      </p:sp>
      <p:sp>
        <p:nvSpPr>
          <p:cNvPr id="5" name="Slide Number Placeholder 4">
            <a:extLst>
              <a:ext uri="{FF2B5EF4-FFF2-40B4-BE49-F238E27FC236}">
                <a16:creationId xmlns:a16="http://schemas.microsoft.com/office/drawing/2014/main" id="{513D3EF9-7DD3-492C-9E6A-582090EE8CFA}"/>
              </a:ext>
            </a:extLst>
          </p:cNvPr>
          <p:cNvSpPr>
            <a:spLocks noGrp="1"/>
          </p:cNvSpPr>
          <p:nvPr>
            <p:ph type="sldNum" sz="quarter" idx="12"/>
          </p:nvPr>
        </p:nvSpPr>
        <p:spPr/>
        <p:txBody>
          <a:bodyPr/>
          <a:lstStyle/>
          <a:p>
            <a:fld id="{F5658257-1731-4DEB-B39C-42418A862058}" type="slidenum">
              <a:rPr lang="en-US" smtClean="0"/>
              <a:pPr/>
              <a:t>95</a:t>
            </a:fld>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a:t>
            </a:r>
          </a:p>
        </p:txBody>
      </p:sp>
      <p:sp>
        <p:nvSpPr>
          <p:cNvPr id="3" name="Content Placeholder 2"/>
          <p:cNvSpPr>
            <a:spLocks noGrp="1"/>
          </p:cNvSpPr>
          <p:nvPr>
            <p:ph idx="1"/>
          </p:nvPr>
        </p:nvSpPr>
        <p:spPr/>
        <p:txBody>
          <a:bodyPr/>
          <a:lstStyle/>
          <a:p>
            <a:r>
              <a:rPr lang="en-US" dirty="0"/>
              <a:t>For example, a training department in a company is interested in tracking which training courses each of its employees has completed</a:t>
            </a:r>
          </a:p>
        </p:txBody>
      </p:sp>
      <p:pic>
        <p:nvPicPr>
          <p:cNvPr id="5122" name="Picture 2"/>
          <p:cNvPicPr>
            <a:picLocks noChangeAspect="1" noChangeArrowheads="1"/>
          </p:cNvPicPr>
          <p:nvPr/>
        </p:nvPicPr>
        <p:blipFill>
          <a:blip r:embed="rId2"/>
          <a:srcRect/>
          <a:stretch>
            <a:fillRect/>
          </a:stretch>
        </p:blipFill>
        <p:spPr bwMode="auto">
          <a:xfrm>
            <a:off x="381000" y="3810000"/>
            <a:ext cx="8382000" cy="1993956"/>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3426A0A6-FAAD-49C2-B33D-CAD553103958}"/>
              </a:ext>
            </a:extLst>
          </p:cNvPr>
          <p:cNvSpPr>
            <a:spLocks noGrp="1"/>
          </p:cNvSpPr>
          <p:nvPr>
            <p:ph type="dt" sz="half" idx="10"/>
          </p:nvPr>
        </p:nvSpPr>
        <p:spPr/>
        <p:txBody>
          <a:bodyPr/>
          <a:lstStyle/>
          <a:p>
            <a:fld id="{9FDAE1CF-8E5B-4E2A-A94C-7DDFFCB71ECB}" type="datetime1">
              <a:rPr lang="en-US" smtClean="0"/>
              <a:t>11/23/2024</a:t>
            </a:fld>
            <a:endParaRPr lang="en-US"/>
          </a:p>
        </p:txBody>
      </p:sp>
      <p:sp>
        <p:nvSpPr>
          <p:cNvPr id="5" name="Slide Number Placeholder 4">
            <a:extLst>
              <a:ext uri="{FF2B5EF4-FFF2-40B4-BE49-F238E27FC236}">
                <a16:creationId xmlns:a16="http://schemas.microsoft.com/office/drawing/2014/main" id="{2CD9A0CC-65E8-4CAF-B600-2B332B67417B}"/>
              </a:ext>
            </a:extLst>
          </p:cNvPr>
          <p:cNvSpPr>
            <a:spLocks noGrp="1"/>
          </p:cNvSpPr>
          <p:nvPr>
            <p:ph type="sldNum" sz="quarter" idx="12"/>
          </p:nvPr>
        </p:nvSpPr>
        <p:spPr/>
        <p:txBody>
          <a:bodyPr/>
          <a:lstStyle/>
          <a:p>
            <a:fld id="{F5658257-1731-4DEB-B39C-42418A862058}" type="slidenum">
              <a:rPr lang="en-US" smtClean="0"/>
              <a:pPr/>
              <a:t>96</a:t>
            </a:fld>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a Relationship</a:t>
            </a:r>
          </a:p>
        </p:txBody>
      </p:sp>
      <p:sp>
        <p:nvSpPr>
          <p:cNvPr id="3" name="Content Placeholder 2"/>
          <p:cNvSpPr>
            <a:spLocks noGrp="1"/>
          </p:cNvSpPr>
          <p:nvPr>
            <p:ph idx="1"/>
          </p:nvPr>
        </p:nvSpPr>
        <p:spPr/>
        <p:txBody>
          <a:bodyPr/>
          <a:lstStyle/>
          <a:p>
            <a:r>
              <a:rPr lang="en-US" dirty="0"/>
              <a:t>The degree of a relationship is the number of entity types that participate in that relationship</a:t>
            </a:r>
          </a:p>
          <a:p>
            <a:r>
              <a:rPr lang="en-US" dirty="0"/>
              <a:t>The three most common relationships in E-R diagrams are:</a:t>
            </a:r>
          </a:p>
          <a:p>
            <a:pPr lvl="1"/>
            <a:r>
              <a:rPr lang="en-US" dirty="0"/>
              <a:t>unary (degree one)</a:t>
            </a:r>
          </a:p>
          <a:p>
            <a:pPr lvl="1"/>
            <a:r>
              <a:rPr lang="en-US" dirty="0"/>
              <a:t>binary (degree two), and</a:t>
            </a:r>
          </a:p>
          <a:p>
            <a:pPr lvl="1"/>
            <a:r>
              <a:rPr lang="en-US" dirty="0"/>
              <a:t>ternary (degree three)</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92C0087C-27B1-4C2A-BE76-E316BCCD4464}"/>
              </a:ext>
            </a:extLst>
          </p:cNvPr>
          <p:cNvSpPr>
            <a:spLocks noGrp="1"/>
          </p:cNvSpPr>
          <p:nvPr>
            <p:ph type="dt" sz="half" idx="10"/>
          </p:nvPr>
        </p:nvSpPr>
        <p:spPr/>
        <p:txBody>
          <a:bodyPr/>
          <a:lstStyle/>
          <a:p>
            <a:fld id="{05B17620-DD5E-4DC6-B8F5-607B92546EC9}" type="datetime1">
              <a:rPr lang="en-US" smtClean="0"/>
              <a:t>11/23/2024</a:t>
            </a:fld>
            <a:endParaRPr lang="en-US"/>
          </a:p>
        </p:txBody>
      </p:sp>
      <p:sp>
        <p:nvSpPr>
          <p:cNvPr id="5" name="Slide Number Placeholder 4">
            <a:extLst>
              <a:ext uri="{FF2B5EF4-FFF2-40B4-BE49-F238E27FC236}">
                <a16:creationId xmlns:a16="http://schemas.microsoft.com/office/drawing/2014/main" id="{630375EA-C42C-48CE-942E-D84759D87E4D}"/>
              </a:ext>
            </a:extLst>
          </p:cNvPr>
          <p:cNvSpPr>
            <a:spLocks noGrp="1"/>
          </p:cNvSpPr>
          <p:nvPr>
            <p:ph type="sldNum" sz="quarter" idx="12"/>
          </p:nvPr>
        </p:nvSpPr>
        <p:spPr/>
        <p:txBody>
          <a:bodyPr/>
          <a:lstStyle/>
          <a:p>
            <a:fld id="{F5658257-1731-4DEB-B39C-42418A862058}" type="slidenum">
              <a:rPr lang="en-US" smtClean="0"/>
              <a:pPr/>
              <a:t>97</a:t>
            </a:fld>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Relationship</a:t>
            </a:r>
          </a:p>
        </p:txBody>
      </p:sp>
      <p:sp>
        <p:nvSpPr>
          <p:cNvPr id="3" name="Content Placeholder 2"/>
          <p:cNvSpPr>
            <a:spLocks noGrp="1"/>
          </p:cNvSpPr>
          <p:nvPr>
            <p:ph idx="1"/>
          </p:nvPr>
        </p:nvSpPr>
        <p:spPr/>
        <p:txBody>
          <a:bodyPr/>
          <a:lstStyle/>
          <a:p>
            <a:r>
              <a:rPr lang="en-US" dirty="0"/>
              <a:t>Unary relationship (recursive relationship) is a relationship between the instances of one entity type.</a:t>
            </a:r>
          </a:p>
        </p:txBody>
      </p:sp>
      <p:pic>
        <p:nvPicPr>
          <p:cNvPr id="7170" name="Picture 2"/>
          <p:cNvPicPr>
            <a:picLocks noChangeAspect="1" noChangeArrowheads="1"/>
          </p:cNvPicPr>
          <p:nvPr/>
        </p:nvPicPr>
        <p:blipFill>
          <a:blip r:embed="rId2"/>
          <a:srcRect/>
          <a:stretch>
            <a:fillRect/>
          </a:stretch>
        </p:blipFill>
        <p:spPr bwMode="auto">
          <a:xfrm>
            <a:off x="1066800" y="3581400"/>
            <a:ext cx="3296264" cy="2057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935505" y="3509963"/>
            <a:ext cx="3294095" cy="2128837"/>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AB52072F-D160-43B6-9784-6D486DE547CF}"/>
              </a:ext>
            </a:extLst>
          </p:cNvPr>
          <p:cNvSpPr>
            <a:spLocks noGrp="1"/>
          </p:cNvSpPr>
          <p:nvPr>
            <p:ph type="dt" sz="half" idx="10"/>
          </p:nvPr>
        </p:nvSpPr>
        <p:spPr/>
        <p:txBody>
          <a:bodyPr/>
          <a:lstStyle/>
          <a:p>
            <a:fld id="{F7E164CC-19DC-46FD-81A1-20EE4CF7321D}" type="datetime1">
              <a:rPr lang="en-US" smtClean="0"/>
              <a:t>11/23/2024</a:t>
            </a:fld>
            <a:endParaRPr lang="en-US"/>
          </a:p>
        </p:txBody>
      </p:sp>
      <p:sp>
        <p:nvSpPr>
          <p:cNvPr id="5" name="Slide Number Placeholder 4">
            <a:extLst>
              <a:ext uri="{FF2B5EF4-FFF2-40B4-BE49-F238E27FC236}">
                <a16:creationId xmlns:a16="http://schemas.microsoft.com/office/drawing/2014/main" id="{91E4BE5E-EC58-4DF0-ADBA-AB9B576414FE}"/>
              </a:ext>
            </a:extLst>
          </p:cNvPr>
          <p:cNvSpPr>
            <a:spLocks noGrp="1"/>
          </p:cNvSpPr>
          <p:nvPr>
            <p:ph type="sldNum" sz="quarter" idx="12"/>
          </p:nvPr>
        </p:nvSpPr>
        <p:spPr/>
        <p:txBody>
          <a:bodyPr/>
          <a:lstStyle/>
          <a:p>
            <a:fld id="{F5658257-1731-4DEB-B39C-42418A862058}"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Relationship</a:t>
            </a:r>
          </a:p>
        </p:txBody>
      </p:sp>
      <p:sp>
        <p:nvSpPr>
          <p:cNvPr id="3" name="Content Placeholder 2"/>
          <p:cNvSpPr>
            <a:spLocks noGrp="1"/>
          </p:cNvSpPr>
          <p:nvPr>
            <p:ph idx="1"/>
          </p:nvPr>
        </p:nvSpPr>
        <p:spPr/>
        <p:txBody>
          <a:bodyPr/>
          <a:lstStyle/>
          <a:p>
            <a:r>
              <a:rPr lang="en-US" dirty="0"/>
              <a:t>A binary relationship is a relationship between instances of two entity types and is the most common type of relationship encountered in data modeling</a:t>
            </a:r>
          </a:p>
          <a:p>
            <a:endParaRPr lang="en-US" dirty="0"/>
          </a:p>
        </p:txBody>
      </p:sp>
      <p:pic>
        <p:nvPicPr>
          <p:cNvPr id="8195" name="Picture 3"/>
          <p:cNvPicPr>
            <a:picLocks noChangeAspect="1" noChangeArrowheads="1"/>
          </p:cNvPicPr>
          <p:nvPr/>
        </p:nvPicPr>
        <p:blipFill>
          <a:blip r:embed="rId2"/>
          <a:srcRect/>
          <a:stretch>
            <a:fillRect/>
          </a:stretch>
        </p:blipFill>
        <p:spPr bwMode="auto">
          <a:xfrm>
            <a:off x="457200" y="3886200"/>
            <a:ext cx="8206738" cy="1709737"/>
          </a:xfrm>
          <a:prstGeom prst="rect">
            <a:avLst/>
          </a:prstGeom>
          <a:noFill/>
          <a:ln w="9525">
            <a:noFill/>
            <a:miter lim="800000"/>
            <a:headEnd/>
            <a:tailEnd/>
          </a:ln>
          <a:effectLst/>
        </p:spPr>
      </p:pic>
      <p:sp>
        <p:nvSpPr>
          <p:cNvPr id="4" name="Date Placeholder 3">
            <a:extLst>
              <a:ext uri="{FF2B5EF4-FFF2-40B4-BE49-F238E27FC236}">
                <a16:creationId xmlns:a16="http://schemas.microsoft.com/office/drawing/2014/main" id="{BDFC11D1-0258-4236-A188-2CBB3727A2EF}"/>
              </a:ext>
            </a:extLst>
          </p:cNvPr>
          <p:cNvSpPr>
            <a:spLocks noGrp="1"/>
          </p:cNvSpPr>
          <p:nvPr>
            <p:ph type="dt" sz="half" idx="10"/>
          </p:nvPr>
        </p:nvSpPr>
        <p:spPr/>
        <p:txBody>
          <a:bodyPr/>
          <a:lstStyle/>
          <a:p>
            <a:fld id="{94CA7610-9B15-45D6-B351-E3E8E375FFAB}" type="datetime1">
              <a:rPr lang="en-US" smtClean="0"/>
              <a:t>11/23/2024</a:t>
            </a:fld>
            <a:endParaRPr lang="en-US"/>
          </a:p>
        </p:txBody>
      </p:sp>
      <p:sp>
        <p:nvSpPr>
          <p:cNvPr id="5" name="Slide Number Placeholder 4">
            <a:extLst>
              <a:ext uri="{FF2B5EF4-FFF2-40B4-BE49-F238E27FC236}">
                <a16:creationId xmlns:a16="http://schemas.microsoft.com/office/drawing/2014/main" id="{C3F82BAB-82DE-48C9-85C3-7A7AD43A425E}"/>
              </a:ext>
            </a:extLst>
          </p:cNvPr>
          <p:cNvSpPr>
            <a:spLocks noGrp="1"/>
          </p:cNvSpPr>
          <p:nvPr>
            <p:ph type="sldNum" sz="quarter" idx="12"/>
          </p:nvPr>
        </p:nvSpPr>
        <p:spPr/>
        <p:txBody>
          <a:bodyPr/>
          <a:lstStyle/>
          <a:p>
            <a:fld id="{F5658257-1731-4DEB-B39C-42418A862058}"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46194</TotalTime>
  <Words>7551</Words>
  <Application>Microsoft Office PowerPoint</Application>
  <PresentationFormat>On-screen Show (4:3)</PresentationFormat>
  <Paragraphs>937</Paragraphs>
  <Slides>125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125</vt:i4>
      </vt:variant>
    </vt:vector>
  </HeadingPairs>
  <TitlesOfParts>
    <vt:vector size="131" baseType="lpstr">
      <vt:lpstr>Arial</vt:lpstr>
      <vt:lpstr>Calibri</vt:lpstr>
      <vt:lpstr>Nyala</vt:lpstr>
      <vt:lpstr>新細明體</vt:lpstr>
      <vt:lpstr>Wingdings</vt:lpstr>
      <vt:lpstr>Office Theme</vt:lpstr>
      <vt:lpstr>Systems Analysis And Design</vt:lpstr>
      <vt:lpstr>PowerPoint Presentation</vt:lpstr>
      <vt:lpstr>Determining Requirements</vt:lpstr>
      <vt:lpstr>Determining Requirements cont’d</vt:lpstr>
      <vt:lpstr>PowerPoint Presentation</vt:lpstr>
      <vt:lpstr>PowerPoint Presentation</vt:lpstr>
      <vt:lpstr>Traditional Methods for Determining Requirements</vt:lpstr>
      <vt:lpstr>Interviewing</vt:lpstr>
      <vt:lpstr>Interview Guideline</vt:lpstr>
      <vt:lpstr>Interview Questions</vt:lpstr>
      <vt:lpstr>Interview Questions</vt:lpstr>
      <vt:lpstr>Interview Questions</vt:lpstr>
      <vt:lpstr>Interview Questions</vt:lpstr>
      <vt:lpstr>Interview Questions</vt:lpstr>
      <vt:lpstr>Administering Questionnaires</vt:lpstr>
      <vt:lpstr>Types of samples</vt:lpstr>
      <vt:lpstr>Types of samples</vt:lpstr>
      <vt:lpstr>Types of samples</vt:lpstr>
      <vt:lpstr>Types of samples</vt:lpstr>
      <vt:lpstr>PowerPoint Presentation</vt:lpstr>
      <vt:lpstr>Questionnaire Vs Interview</vt:lpstr>
      <vt:lpstr>Observation</vt:lpstr>
      <vt:lpstr>Observation Challenges</vt:lpstr>
      <vt:lpstr>Document Analysis</vt:lpstr>
      <vt:lpstr>Document Analysis </vt:lpstr>
      <vt:lpstr>Modern Methods for Determining System Requirements</vt:lpstr>
      <vt:lpstr>Joint Application Design</vt:lpstr>
      <vt:lpstr>JAD Participants </vt:lpstr>
      <vt:lpstr>PowerPoint Presentation</vt:lpstr>
      <vt:lpstr>Using Prototyping during Requirements Determination</vt:lpstr>
      <vt:lpstr>Prototyping</vt:lpstr>
      <vt:lpstr>Prototyping Drawbacks</vt:lpstr>
      <vt:lpstr>System requirement specification </vt:lpstr>
      <vt:lpstr>PowerPoint Presentation</vt:lpstr>
      <vt:lpstr>Process Modeling</vt:lpstr>
      <vt:lpstr>Data-Flow Diagramming Mechanics</vt:lpstr>
      <vt:lpstr>DFD Elements..</vt:lpstr>
      <vt:lpstr>DFD Elements…</vt:lpstr>
      <vt:lpstr>DFD Elements….</vt:lpstr>
      <vt:lpstr>Developing DFDs: An Example</vt:lpstr>
      <vt:lpstr>Developing DFDs cont’d</vt:lpstr>
      <vt:lpstr>Level 0 DFD Diagram</vt:lpstr>
      <vt:lpstr>Logical Vs Physical DFDs</vt:lpstr>
      <vt:lpstr>Logical Vs Physical DFDs</vt:lpstr>
      <vt:lpstr>Logical Vs Physical DFDs</vt:lpstr>
      <vt:lpstr>Logical DFD - Example</vt:lpstr>
      <vt:lpstr>Physical DFD – An Example</vt:lpstr>
      <vt:lpstr>Data-Flow Diagramming Rules</vt:lpstr>
      <vt:lpstr>DFD Rules</vt:lpstr>
      <vt:lpstr>DFD Rules</vt:lpstr>
      <vt:lpstr>PowerPoint Presentation</vt:lpstr>
      <vt:lpstr>PowerPoint Presentation</vt:lpstr>
      <vt:lpstr>Decomposition of DFDs</vt:lpstr>
      <vt:lpstr>Example 1: Decomposing a level-0 DFD</vt:lpstr>
      <vt:lpstr>PowerPoint Presentation</vt:lpstr>
      <vt:lpstr>DFD Decomposition</vt:lpstr>
      <vt:lpstr>Example 2: Decomposing a level-0 DFD</vt:lpstr>
      <vt:lpstr>PowerPoint Presentation</vt:lpstr>
      <vt:lpstr>Creating a level-2 diagram</vt:lpstr>
      <vt:lpstr>Balancing DFDs</vt:lpstr>
      <vt:lpstr>Example: An unbalanced set of data flow diagrams</vt:lpstr>
      <vt:lpstr>DFD Balancing</vt:lpstr>
      <vt:lpstr>Guidelines for Drawing DFDs</vt:lpstr>
      <vt:lpstr>DFD Drawing Guidelines</vt:lpstr>
      <vt:lpstr>DFD Drawing Guidelines</vt:lpstr>
      <vt:lpstr>DFD Drawing Guidelines</vt:lpstr>
      <vt:lpstr>Logic Modeling</vt:lpstr>
      <vt:lpstr>Modeling Logic with Decision Tables</vt:lpstr>
      <vt:lpstr>Logic Modelling -Example</vt:lpstr>
      <vt:lpstr>Logic Modelling  .. Conditions</vt:lpstr>
      <vt:lpstr>Decision Table - Example</vt:lpstr>
      <vt:lpstr>Decision Table Basic Procedures</vt:lpstr>
      <vt:lpstr>Modeling Logic with Decision Trees</vt:lpstr>
      <vt:lpstr>Decision Trees – procedure</vt:lpstr>
      <vt:lpstr>Decision Tree - Example</vt:lpstr>
      <vt:lpstr>Modeling Logic with Structured English</vt:lpstr>
      <vt:lpstr>Logic with Structured English</vt:lpstr>
      <vt:lpstr>Conceptual Data Modeling</vt:lpstr>
      <vt:lpstr>Conceptual Data Modelling</vt:lpstr>
      <vt:lpstr>Conceptual Modelling…</vt:lpstr>
      <vt:lpstr>Introduction to Entity-Relationship Modeling</vt:lpstr>
      <vt:lpstr>E-R Modelling…</vt:lpstr>
      <vt:lpstr>Entities</vt:lpstr>
      <vt:lpstr>Entity type</vt:lpstr>
      <vt:lpstr>Entity Types -Examples</vt:lpstr>
      <vt:lpstr>Entity instance</vt:lpstr>
      <vt:lpstr>Attributes</vt:lpstr>
      <vt:lpstr>Attributes ….</vt:lpstr>
      <vt:lpstr>Candidate Keys and Identifiers</vt:lpstr>
      <vt:lpstr>Entity Identifiers</vt:lpstr>
      <vt:lpstr>Entity identifier in E-R</vt:lpstr>
      <vt:lpstr>Multi-valued Attributes</vt:lpstr>
      <vt:lpstr>Multi-valued Attributes in E-R</vt:lpstr>
      <vt:lpstr>PowerPoint Presentation</vt:lpstr>
      <vt:lpstr>Relationships</vt:lpstr>
      <vt:lpstr>Relationships ….</vt:lpstr>
      <vt:lpstr>Degree of a Relationship</vt:lpstr>
      <vt:lpstr>Unary Relationship</vt:lpstr>
      <vt:lpstr>Binary Relationship</vt:lpstr>
      <vt:lpstr>Ternary Relationship</vt:lpstr>
      <vt:lpstr>Cardinalities in Relationships</vt:lpstr>
      <vt:lpstr>Minimum and Maximum Cardinalities (Multiplicity) </vt:lpstr>
      <vt:lpstr>PowerPoint Presentation</vt:lpstr>
      <vt:lpstr>Associative Entities</vt:lpstr>
      <vt:lpstr>PowerPoint Presentation</vt:lpstr>
      <vt:lpstr>Selecting the Best Alternative Design Strategy</vt:lpstr>
      <vt:lpstr>Alternative Selection…</vt:lpstr>
      <vt:lpstr>PowerPoint Presentation</vt:lpstr>
      <vt:lpstr>PowerPoint Presentation</vt:lpstr>
      <vt:lpstr>Alternative Solutions..</vt:lpstr>
      <vt:lpstr>PowerPoint Presentation</vt:lpstr>
      <vt:lpstr>PowerPoint Presentation</vt:lpstr>
      <vt:lpstr>Selection of Alternatives- Example</vt:lpstr>
      <vt:lpstr>Issues to Consider in Generating Alternatives</vt:lpstr>
      <vt:lpstr>PowerPoint Presentation</vt:lpstr>
      <vt:lpstr>Criteria for Choosing  Off-the-Shelf Software</vt:lpstr>
      <vt:lpstr>Criteria for Choosing  Off-the-Shelf Software</vt:lpstr>
      <vt:lpstr>Validating Purchased Software Information</vt:lpstr>
      <vt:lpstr>Implementation and Organizational Issues</vt:lpstr>
      <vt:lpstr>End of chapter questions </vt:lpstr>
      <vt:lpstr>End of chapter questions cont’d</vt:lpstr>
      <vt:lpstr>End of chapter questions cont’d</vt:lpstr>
      <vt:lpstr>End of chapter questions cont’d</vt:lpstr>
      <vt:lpstr>End of chapter questions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System Analysis And Design</dc:title>
  <dc:creator>miftah</dc:creator>
  <cp:lastModifiedBy>Dagi</cp:lastModifiedBy>
  <cp:revision>403</cp:revision>
  <dcterms:created xsi:type="dcterms:W3CDTF">2012-11-17T02:57:44Z</dcterms:created>
  <dcterms:modified xsi:type="dcterms:W3CDTF">2024-11-22T23:18:13Z</dcterms:modified>
</cp:coreProperties>
</file>