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69" r:id="rId3"/>
    <p:sldId id="284" r:id="rId4"/>
    <p:sldId id="286" r:id="rId5"/>
    <p:sldId id="287" r:id="rId6"/>
    <p:sldId id="285" r:id="rId7"/>
    <p:sldId id="288" r:id="rId8"/>
    <p:sldId id="289" r:id="rId9"/>
    <p:sldId id="292" r:id="rId10"/>
    <p:sldId id="296" r:id="rId11"/>
    <p:sldId id="290" r:id="rId12"/>
    <p:sldId id="297" r:id="rId13"/>
    <p:sldId id="291" r:id="rId14"/>
    <p:sldId id="28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3979" autoAdjust="0"/>
  </p:normalViewPr>
  <p:slideViewPr>
    <p:cSldViewPr snapToGrid="0">
      <p:cViewPr varScale="1">
        <p:scale>
          <a:sx n="104" d="100"/>
          <a:sy n="104" d="100"/>
        </p:scale>
        <p:origin x="182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6E77E2-E362-504B-8E66-154603EB5963}" type="datetimeFigureOut">
              <a:rPr lang="en-US" smtClean="0"/>
              <a:t>11/10/20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1457DD-7EBB-AC4D-AE8D-5056FB55F471}" type="slidenum">
              <a:rPr lang="en-US" smtClean="0"/>
              <a:t>‹#›</a:t>
            </a:fld>
            <a:endParaRPr lang="en-US"/>
          </a:p>
        </p:txBody>
      </p:sp>
    </p:spTree>
    <p:extLst>
      <p:ext uri="{BB962C8B-B14F-4D97-AF65-F5344CB8AC3E}">
        <p14:creationId xmlns:p14="http://schemas.microsoft.com/office/powerpoint/2010/main" val="1554910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ED7E1040-DC27-4AC0-AF88-22E0159D6170}" type="datetimeFigureOut">
              <a:rPr lang="en-US" smtClean="0"/>
              <a:t>11/10/20</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BF5CB1E6-FC9B-431B-A06A-3A662B58CCA7}" type="slidenum">
              <a:rPr lang="en-US" smtClean="0"/>
              <a:t>‹#›</a:t>
            </a:fld>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7E1040-DC27-4AC0-AF88-22E0159D6170}" type="datetimeFigureOut">
              <a:rPr lang="en-US" smtClean="0"/>
              <a:t>11/10/20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5CB1E6-FC9B-431B-A06A-3A662B58CCA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7E1040-DC27-4AC0-AF88-22E0159D6170}" type="datetimeFigureOut">
              <a:rPr lang="en-US" smtClean="0"/>
              <a:t>11/10/20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5CB1E6-FC9B-431B-A06A-3A662B58CC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7E1040-DC27-4AC0-AF88-22E0159D6170}" type="datetimeFigureOut">
              <a:rPr lang="en-US" smtClean="0"/>
              <a:t>11/10/20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5CB1E6-FC9B-431B-A06A-3A662B58CCA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ED7E1040-DC27-4AC0-AF88-22E0159D6170}" type="datetimeFigureOut">
              <a:rPr lang="en-US" smtClean="0"/>
              <a:t>11/10/20</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BF5CB1E6-FC9B-431B-A06A-3A662B58CCA7}" type="slidenum">
              <a:rPr lang="en-US" smtClean="0"/>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7E1040-DC27-4AC0-AF88-22E0159D6170}" type="datetimeFigureOut">
              <a:rPr lang="en-US" smtClean="0"/>
              <a:t>11/10/20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5CB1E6-FC9B-431B-A06A-3A662B58CCA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7E1040-DC27-4AC0-AF88-22E0159D6170}" type="datetimeFigureOut">
              <a:rPr lang="en-US" smtClean="0"/>
              <a:t>11/10/20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5CB1E6-FC9B-431B-A06A-3A662B58CCA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7E1040-DC27-4AC0-AF88-22E0159D6170}" type="datetimeFigureOut">
              <a:rPr lang="en-US" smtClean="0"/>
              <a:t>11/10/20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5CB1E6-FC9B-431B-A06A-3A662B58CC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7E1040-DC27-4AC0-AF88-22E0159D6170}" type="datetimeFigureOut">
              <a:rPr lang="en-US" smtClean="0"/>
              <a:t>11/10/20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5CB1E6-FC9B-431B-A06A-3A662B58CCA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ED7E1040-DC27-4AC0-AF88-22E0159D6170}" type="datetimeFigureOut">
              <a:rPr lang="en-US" smtClean="0"/>
              <a:t>11/10/20</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BF5CB1E6-FC9B-431B-A06A-3A662B58CCA7}" type="slidenum">
              <a:rPr lang="en-US" smtClean="0"/>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ED7E1040-DC27-4AC0-AF88-22E0159D6170}" type="datetimeFigureOut">
              <a:rPr lang="en-US" smtClean="0"/>
              <a:t>11/10/20</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BF5CB1E6-FC9B-431B-A06A-3A662B58CCA7}" type="slidenum">
              <a:rPr lang="en-US" smtClean="0"/>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ED7E1040-DC27-4AC0-AF88-22E0159D6170}" type="datetimeFigureOut">
              <a:rPr lang="en-US" smtClean="0"/>
              <a:t>11/10/20</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BF5CB1E6-FC9B-431B-A06A-3A662B58CCA7}" type="slidenum">
              <a:rPr lang="en-US" smtClean="0"/>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792577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1368">
          <p15:clr>
            <a:srgbClr val="F26B43"/>
          </p15:clr>
        </p15:guide>
        <p15:guide id="1" pos="6912">
          <p15:clr>
            <a:srgbClr val="F26B43"/>
          </p15:clr>
        </p15:guide>
        <p15:guide id="2" pos="936">
          <p15:clr>
            <a:srgbClr val="F26B43"/>
          </p15:clr>
        </p15:guide>
        <p15:guide id="3" pos="864">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1003"/>
            <a:ext cx="7772400" cy="2387600"/>
          </a:xfrm>
        </p:spPr>
        <p:txBody>
          <a:bodyPr anchor="ctr"/>
          <a:lstStyle/>
          <a:p>
            <a:br>
              <a:rPr lang="en-US" sz="3600" dirty="0"/>
            </a:br>
            <a:r>
              <a:rPr lang="en-US" dirty="0"/>
              <a:t>Corporate governance</a:t>
            </a:r>
          </a:p>
        </p:txBody>
      </p:sp>
      <p:sp>
        <p:nvSpPr>
          <p:cNvPr id="3" name="Subtitle 2"/>
          <p:cNvSpPr>
            <a:spLocks noGrp="1"/>
          </p:cNvSpPr>
          <p:nvPr>
            <p:ph type="subTitle" idx="1"/>
          </p:nvPr>
        </p:nvSpPr>
        <p:spPr>
          <a:xfrm>
            <a:off x="1143000" y="4058603"/>
            <a:ext cx="6858000" cy="1655762"/>
          </a:xfrm>
        </p:spPr>
        <p:txBody>
          <a:bodyPr anchor="ctr"/>
          <a:lstStyle/>
          <a:p>
            <a:r>
              <a:rPr lang="en-US" dirty="0"/>
              <a:t>Course: Company Law for Business</a:t>
            </a:r>
          </a:p>
        </p:txBody>
      </p:sp>
      <p:pic>
        <p:nvPicPr>
          <p:cNvPr id="5" name="Picture 4"/>
          <p:cNvPicPr>
            <a:picLocks noChangeAspect="1"/>
          </p:cNvPicPr>
          <p:nvPr/>
        </p:nvPicPr>
        <p:blipFill>
          <a:blip r:embed="rId2"/>
          <a:stretch>
            <a:fillRect/>
          </a:stretch>
        </p:blipFill>
        <p:spPr>
          <a:xfrm>
            <a:off x="685800" y="506600"/>
            <a:ext cx="2076651" cy="58421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6144" y="392866"/>
            <a:ext cx="3298144" cy="811679"/>
          </a:xfrm>
          <a:prstGeom prst="rect">
            <a:avLst/>
          </a:prstGeom>
        </p:spPr>
      </p:pic>
    </p:spTree>
    <p:extLst>
      <p:ext uri="{BB962C8B-B14F-4D97-AF65-F5344CB8AC3E}">
        <p14:creationId xmlns:p14="http://schemas.microsoft.com/office/powerpoint/2010/main" val="1725876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286407"/>
            <a:ext cx="7200900" cy="1485900"/>
          </a:xfrm>
        </p:spPr>
        <p:txBody>
          <a:bodyPr/>
          <a:lstStyle/>
          <a:p>
            <a:r>
              <a:rPr lang="en-US" b="1" dirty="0">
                <a:solidFill>
                  <a:srgbClr val="C00000"/>
                </a:solidFill>
              </a:rPr>
              <a:t>UK Corporate Governance Code</a:t>
            </a:r>
            <a:endParaRPr lang="en-GB" b="1" dirty="0">
              <a:solidFill>
                <a:srgbClr val="C00000"/>
              </a:solidFill>
            </a:endParaRPr>
          </a:p>
        </p:txBody>
      </p:sp>
      <p:sp>
        <p:nvSpPr>
          <p:cNvPr id="3" name="Content Placeholder 2"/>
          <p:cNvSpPr>
            <a:spLocks noGrp="1"/>
          </p:cNvSpPr>
          <p:nvPr>
            <p:ph idx="1"/>
          </p:nvPr>
        </p:nvSpPr>
        <p:spPr>
          <a:xfrm>
            <a:off x="1028700" y="1697421"/>
            <a:ext cx="7200900" cy="3581400"/>
          </a:xfrm>
        </p:spPr>
        <p:txBody>
          <a:bodyPr>
            <a:normAutofit/>
          </a:bodyPr>
          <a:lstStyle/>
          <a:p>
            <a:pPr marL="0" indent="0">
              <a:buNone/>
            </a:pPr>
            <a:r>
              <a:rPr lang="en-GB" b="1" dirty="0">
                <a:solidFill>
                  <a:srgbClr val="00B050"/>
                </a:solidFill>
              </a:rPr>
              <a:t>Principles for Board Leadership:</a:t>
            </a:r>
          </a:p>
          <a:p>
            <a:pPr marL="493713" indent="-493713">
              <a:buNone/>
            </a:pPr>
            <a:r>
              <a:rPr lang="en-US" dirty="0"/>
              <a:t>6.    In order for the company to meet its responsibilities to shareholders and stakeholders, the board should </a:t>
            </a:r>
            <a:r>
              <a:rPr lang="en-US" u="sng" dirty="0">
                <a:solidFill>
                  <a:srgbClr val="0070C0"/>
                </a:solidFill>
              </a:rPr>
              <a:t>ensure effective engagement </a:t>
            </a:r>
            <a:r>
              <a:rPr lang="en-US" dirty="0"/>
              <a:t>with both parties, and encourage participation from them</a:t>
            </a:r>
            <a:r>
              <a:rPr lang="en-GB" dirty="0"/>
              <a:t>.</a:t>
            </a:r>
          </a:p>
          <a:p>
            <a:pPr marL="493713" indent="-493713">
              <a:buAutoNum type="arabicPlain" startAt="7"/>
            </a:pPr>
            <a:r>
              <a:rPr lang="en-US" dirty="0"/>
              <a:t>The board should </a:t>
            </a:r>
            <a:r>
              <a:rPr lang="en-US" u="sng" dirty="0">
                <a:solidFill>
                  <a:srgbClr val="0070C0"/>
                </a:solidFill>
              </a:rPr>
              <a:t>ensure that workforce policies and practices are consistent with the company’s values</a:t>
            </a:r>
            <a:r>
              <a:rPr lang="en-US" dirty="0">
                <a:solidFill>
                  <a:srgbClr val="0070C0"/>
                </a:solidFill>
              </a:rPr>
              <a:t> </a:t>
            </a:r>
            <a:r>
              <a:rPr lang="en-US" dirty="0"/>
              <a:t>and support its long-term continuous success. The workforce should be able to discuss any matters of concern.</a:t>
            </a:r>
          </a:p>
        </p:txBody>
      </p:sp>
    </p:spTree>
    <p:extLst>
      <p:ext uri="{BB962C8B-B14F-4D97-AF65-F5344CB8AC3E}">
        <p14:creationId xmlns:p14="http://schemas.microsoft.com/office/powerpoint/2010/main" val="736104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9539" y="111859"/>
            <a:ext cx="7200900" cy="1485900"/>
          </a:xfrm>
        </p:spPr>
        <p:txBody>
          <a:bodyPr>
            <a:normAutofit/>
          </a:bodyPr>
          <a:lstStyle/>
          <a:p>
            <a:pPr algn="ctr"/>
            <a:r>
              <a:rPr lang="en-US" sz="3200" b="1" dirty="0">
                <a:solidFill>
                  <a:srgbClr val="7030A0"/>
                </a:solidFill>
              </a:rPr>
              <a:t>Non-executive</a:t>
            </a:r>
            <a:r>
              <a:rPr lang="en-US" sz="3200" b="1" dirty="0">
                <a:solidFill>
                  <a:srgbClr val="C00000"/>
                </a:solidFill>
              </a:rPr>
              <a:t> and independent directors</a:t>
            </a:r>
            <a:endParaRPr lang="en-GB" sz="3200" b="1" dirty="0">
              <a:solidFill>
                <a:srgbClr val="C00000"/>
              </a:solidFill>
            </a:endParaRPr>
          </a:p>
        </p:txBody>
      </p:sp>
      <p:sp>
        <p:nvSpPr>
          <p:cNvPr id="3" name="Content Placeholder 2"/>
          <p:cNvSpPr>
            <a:spLocks noGrp="1"/>
          </p:cNvSpPr>
          <p:nvPr>
            <p:ph idx="1"/>
          </p:nvPr>
        </p:nvSpPr>
        <p:spPr>
          <a:xfrm>
            <a:off x="654909" y="1239413"/>
            <a:ext cx="8175096" cy="5075184"/>
          </a:xfrm>
        </p:spPr>
        <p:txBody>
          <a:bodyPr>
            <a:normAutofit/>
          </a:bodyPr>
          <a:lstStyle/>
          <a:p>
            <a:r>
              <a:rPr lang="en-US" dirty="0">
                <a:solidFill>
                  <a:srgbClr val="00B050"/>
                </a:solidFill>
              </a:rPr>
              <a:t>Non-executive </a:t>
            </a:r>
            <a:r>
              <a:rPr lang="en-US" dirty="0"/>
              <a:t>director </a:t>
            </a:r>
            <a:r>
              <a:rPr lang="en-US" dirty="0">
                <a:solidFill>
                  <a:srgbClr val="0070C0"/>
                </a:solidFill>
              </a:rPr>
              <a:t>does not allocate working time </a:t>
            </a:r>
            <a:r>
              <a:rPr lang="en-US" dirty="0"/>
              <a:t>to the company and receive smaller fees</a:t>
            </a:r>
          </a:p>
          <a:p>
            <a:r>
              <a:rPr lang="en-US" dirty="0">
                <a:solidFill>
                  <a:srgbClr val="00B050"/>
                </a:solidFill>
              </a:rPr>
              <a:t>Executive </a:t>
            </a:r>
            <a:r>
              <a:rPr lang="en-US" dirty="0"/>
              <a:t>director </a:t>
            </a:r>
            <a:r>
              <a:rPr lang="en-US" dirty="0">
                <a:solidFill>
                  <a:srgbClr val="0070C0"/>
                </a:solidFill>
              </a:rPr>
              <a:t>devotes whole working time </a:t>
            </a:r>
            <a:r>
              <a:rPr lang="en-US" dirty="0"/>
              <a:t>to the company (often as employee) and has significant interest in the company as a source of income</a:t>
            </a:r>
          </a:p>
          <a:p>
            <a:pPr lvl="1"/>
            <a:r>
              <a:rPr lang="en-US" i="1" dirty="0"/>
              <a:t>The board should include an appropriate combination of </a:t>
            </a:r>
            <a:r>
              <a:rPr lang="en-US" i="1" dirty="0">
                <a:solidFill>
                  <a:srgbClr val="0070C0"/>
                </a:solidFill>
              </a:rPr>
              <a:t>executive and non-executive </a:t>
            </a:r>
            <a:r>
              <a:rPr lang="en-US" i="1" dirty="0"/>
              <a:t>(and independent</a:t>
            </a:r>
            <a:r>
              <a:rPr lang="en-US" i="1" u="sng" dirty="0">
                <a:solidFill>
                  <a:srgbClr val="0070C0"/>
                </a:solidFill>
              </a:rPr>
              <a:t> non-executive</a:t>
            </a:r>
            <a:r>
              <a:rPr lang="en-US" i="1" dirty="0"/>
              <a:t>) directors</a:t>
            </a:r>
          </a:p>
          <a:p>
            <a:pPr lvl="1"/>
            <a:r>
              <a:rPr lang="en-US" i="1" dirty="0"/>
              <a:t>Because that will give </a:t>
            </a:r>
            <a:r>
              <a:rPr lang="en-US" i="1" dirty="0">
                <a:solidFill>
                  <a:srgbClr val="0070C0"/>
                </a:solidFill>
              </a:rPr>
              <a:t>no one </a:t>
            </a:r>
            <a:r>
              <a:rPr lang="en-US" i="1" dirty="0"/>
              <a:t>individual or small group of individuals to </a:t>
            </a:r>
            <a:r>
              <a:rPr lang="en-US" i="1" dirty="0">
                <a:solidFill>
                  <a:srgbClr val="0070C0"/>
                </a:solidFill>
              </a:rPr>
              <a:t>influence</a:t>
            </a:r>
            <a:r>
              <a:rPr lang="en-US" i="1" dirty="0"/>
              <a:t> the board’s decision-making. </a:t>
            </a:r>
          </a:p>
          <a:p>
            <a:pPr lvl="1"/>
            <a:r>
              <a:rPr lang="en-US" i="1" dirty="0"/>
              <a:t>Based on </a:t>
            </a:r>
            <a:r>
              <a:rPr lang="en-US" dirty="0"/>
              <a:t>Corporate Governance Code UK,</a:t>
            </a:r>
            <a:r>
              <a:rPr lang="en-GB" dirty="0"/>
              <a:t> t</a:t>
            </a:r>
            <a:r>
              <a:rPr lang="en-US" i="1" dirty="0"/>
              <a:t>here should be </a:t>
            </a:r>
            <a:r>
              <a:rPr lang="en-US" i="1" dirty="0">
                <a:solidFill>
                  <a:srgbClr val="0070C0"/>
                </a:solidFill>
              </a:rPr>
              <a:t>a clear division of responsibilities </a:t>
            </a:r>
            <a:r>
              <a:rPr lang="en-US" i="1" dirty="0"/>
              <a:t>between the leadership of the board and the executive leadership of the company’s business.</a:t>
            </a:r>
            <a:r>
              <a:rPr lang="en-US" dirty="0"/>
              <a:t> </a:t>
            </a:r>
          </a:p>
          <a:p>
            <a:pPr marL="0" lvl="1" indent="0" algn="ctr">
              <a:buNone/>
            </a:pPr>
            <a:r>
              <a:rPr lang="en-US" sz="2400" b="1" i="0" dirty="0">
                <a:solidFill>
                  <a:schemeClr val="accent6">
                    <a:lumMod val="75000"/>
                  </a:schemeClr>
                </a:solidFill>
              </a:rPr>
              <a:t>You are either supporting the vision or the division</a:t>
            </a:r>
            <a:endParaRPr lang="en-GB" sz="2400" b="1" i="0" dirty="0">
              <a:solidFill>
                <a:schemeClr val="accent6">
                  <a:lumMod val="75000"/>
                </a:schemeClr>
              </a:solidFill>
            </a:endParaRPr>
          </a:p>
        </p:txBody>
      </p:sp>
    </p:spTree>
    <p:extLst>
      <p:ext uri="{BB962C8B-B14F-4D97-AF65-F5344CB8AC3E}">
        <p14:creationId xmlns:p14="http://schemas.microsoft.com/office/powerpoint/2010/main" val="3093483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997" y="117978"/>
            <a:ext cx="8374792" cy="1485900"/>
          </a:xfrm>
        </p:spPr>
        <p:txBody>
          <a:bodyPr>
            <a:normAutofit/>
          </a:bodyPr>
          <a:lstStyle/>
          <a:p>
            <a:pPr algn="ctr"/>
            <a:r>
              <a:rPr lang="en-US" sz="4000" b="1" dirty="0">
                <a:solidFill>
                  <a:srgbClr val="C00000"/>
                </a:solidFill>
              </a:rPr>
              <a:t>Non-executive and </a:t>
            </a:r>
            <a:r>
              <a:rPr lang="en-US" sz="4000" b="1" dirty="0">
                <a:solidFill>
                  <a:srgbClr val="7030A0"/>
                </a:solidFill>
              </a:rPr>
              <a:t>independent </a:t>
            </a:r>
            <a:r>
              <a:rPr lang="en-US" sz="4000" b="1" dirty="0">
                <a:solidFill>
                  <a:srgbClr val="C00000"/>
                </a:solidFill>
              </a:rPr>
              <a:t>directors</a:t>
            </a:r>
            <a:endParaRPr lang="en-GB" sz="4000" b="1" dirty="0">
              <a:solidFill>
                <a:srgbClr val="C00000"/>
              </a:solidFill>
            </a:endParaRPr>
          </a:p>
        </p:txBody>
      </p:sp>
      <p:sp>
        <p:nvSpPr>
          <p:cNvPr id="3" name="Content Placeholder 2"/>
          <p:cNvSpPr>
            <a:spLocks noGrp="1"/>
          </p:cNvSpPr>
          <p:nvPr>
            <p:ph idx="1"/>
          </p:nvPr>
        </p:nvSpPr>
        <p:spPr>
          <a:xfrm>
            <a:off x="568411" y="1294958"/>
            <a:ext cx="8464378" cy="5247355"/>
          </a:xfrm>
        </p:spPr>
        <p:txBody>
          <a:bodyPr>
            <a:normAutofit fontScale="40000" lnSpcReduction="20000"/>
          </a:bodyPr>
          <a:lstStyle/>
          <a:p>
            <a:pPr>
              <a:lnSpc>
                <a:spcPct val="120000"/>
              </a:lnSpc>
            </a:pPr>
            <a:r>
              <a:rPr lang="en-US" sz="5000" dirty="0">
                <a:solidFill>
                  <a:srgbClr val="00B050"/>
                </a:solidFill>
                <a:latin typeface="Calibri" panose="020F0502020204030204" pitchFamily="34" charset="0"/>
                <a:cs typeface="Calibri" panose="020F0502020204030204" pitchFamily="34" charset="0"/>
              </a:rPr>
              <a:t>According to UK corporate governance, there are many elements that may affect independency of the independent directors (‘independent in character and judgement’):</a:t>
            </a:r>
          </a:p>
          <a:p>
            <a:pPr marL="914400" lvl="1" indent="-457200">
              <a:lnSpc>
                <a:spcPct val="120000"/>
              </a:lnSpc>
              <a:buFont typeface="+mj-lt"/>
              <a:buAutoNum type="arabicPeriod"/>
            </a:pPr>
            <a:r>
              <a:rPr lang="en-US" sz="5000" i="0" dirty="0">
                <a:latin typeface="Calibri" panose="020F0502020204030204" pitchFamily="34" charset="0"/>
                <a:cs typeface="Calibri" panose="020F0502020204030204" pitchFamily="34" charset="0"/>
              </a:rPr>
              <a:t>An employee for past five years</a:t>
            </a:r>
          </a:p>
          <a:p>
            <a:pPr marL="914400" lvl="1" indent="-457200">
              <a:lnSpc>
                <a:spcPct val="120000"/>
              </a:lnSpc>
              <a:buFont typeface="+mj-lt"/>
              <a:buAutoNum type="arabicPeriod"/>
            </a:pPr>
            <a:r>
              <a:rPr lang="en-US" sz="5000" i="0" dirty="0">
                <a:latin typeface="Calibri" panose="020F0502020204030204" pitchFamily="34" charset="0"/>
                <a:cs typeface="Calibri" panose="020F0502020204030204" pitchFamily="34" charset="0"/>
              </a:rPr>
              <a:t>Having matter business relationship with the company in the past three years</a:t>
            </a:r>
          </a:p>
          <a:p>
            <a:pPr marL="914400" lvl="1" indent="-457200">
              <a:lnSpc>
                <a:spcPct val="120000"/>
              </a:lnSpc>
              <a:buFont typeface="+mj-lt"/>
              <a:buAutoNum type="arabicPeriod"/>
            </a:pPr>
            <a:r>
              <a:rPr lang="en-US" sz="5000" i="0" dirty="0">
                <a:latin typeface="Calibri" panose="020F0502020204030204" pitchFamily="34" charset="0"/>
                <a:cs typeface="Calibri" panose="020F0502020204030204" pitchFamily="34" charset="0"/>
              </a:rPr>
              <a:t>Receiving remuneration other than director’s fee</a:t>
            </a:r>
          </a:p>
          <a:p>
            <a:pPr marL="914400" lvl="1" indent="-457200">
              <a:lnSpc>
                <a:spcPct val="120000"/>
              </a:lnSpc>
              <a:buFont typeface="+mj-lt"/>
              <a:buAutoNum type="arabicPeriod"/>
            </a:pPr>
            <a:r>
              <a:rPr lang="en-US" sz="5000" i="0" dirty="0">
                <a:latin typeface="Calibri" panose="020F0502020204030204" pitchFamily="34" charset="0"/>
                <a:cs typeface="Calibri" panose="020F0502020204030204" pitchFamily="34" charset="0"/>
              </a:rPr>
              <a:t>Having close family ties with any of the company’s advisers, directors, or senior employees</a:t>
            </a:r>
          </a:p>
          <a:p>
            <a:pPr marL="914400" lvl="1" indent="-457200">
              <a:lnSpc>
                <a:spcPct val="120000"/>
              </a:lnSpc>
              <a:buFont typeface="+mj-lt"/>
              <a:buAutoNum type="arabicPeriod"/>
            </a:pPr>
            <a:r>
              <a:rPr lang="en-US" sz="5000" i="0" dirty="0">
                <a:latin typeface="Calibri" panose="020F0502020204030204" pitchFamily="34" charset="0"/>
                <a:cs typeface="Calibri" panose="020F0502020204030204" pitchFamily="34" charset="0"/>
              </a:rPr>
              <a:t>Holding cross-directorship with other directors in other companies</a:t>
            </a:r>
          </a:p>
          <a:p>
            <a:pPr marL="914400" lvl="1" indent="-457200">
              <a:lnSpc>
                <a:spcPct val="120000"/>
              </a:lnSpc>
              <a:buFont typeface="+mj-lt"/>
              <a:buAutoNum type="arabicPeriod"/>
            </a:pPr>
            <a:r>
              <a:rPr lang="en-US" sz="5000" i="0" dirty="0">
                <a:latin typeface="Calibri" panose="020F0502020204030204" pitchFamily="34" charset="0"/>
                <a:cs typeface="Calibri" panose="020F0502020204030204" pitchFamily="34" charset="0"/>
              </a:rPr>
              <a:t>Representing a significant shareholder</a:t>
            </a:r>
          </a:p>
          <a:p>
            <a:pPr marL="914400" lvl="1" indent="-457200">
              <a:lnSpc>
                <a:spcPct val="120000"/>
              </a:lnSpc>
              <a:buFont typeface="+mj-lt"/>
              <a:buAutoNum type="arabicPeriod"/>
            </a:pPr>
            <a:r>
              <a:rPr lang="en-US" sz="5000" i="0" dirty="0">
                <a:latin typeface="Calibri" panose="020F0502020204030204" pitchFamily="34" charset="0"/>
                <a:cs typeface="Calibri" panose="020F0502020204030204" pitchFamily="34" charset="0"/>
              </a:rPr>
              <a:t>Serving on the board for more than nine years.</a:t>
            </a:r>
          </a:p>
        </p:txBody>
      </p:sp>
    </p:spTree>
    <p:extLst>
      <p:ext uri="{BB962C8B-B14F-4D97-AF65-F5344CB8AC3E}">
        <p14:creationId xmlns:p14="http://schemas.microsoft.com/office/powerpoint/2010/main" val="2246999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794657"/>
          </a:xfrm>
        </p:spPr>
        <p:txBody>
          <a:bodyPr/>
          <a:lstStyle/>
          <a:p>
            <a:r>
              <a:rPr lang="en-US" b="1" dirty="0">
                <a:solidFill>
                  <a:srgbClr val="C00000"/>
                </a:solidFill>
              </a:rPr>
              <a:t>Shareholder activism</a:t>
            </a:r>
            <a:endParaRPr lang="en-GB" b="1" dirty="0">
              <a:solidFill>
                <a:srgbClr val="C00000"/>
              </a:solidFill>
            </a:endParaRPr>
          </a:p>
        </p:txBody>
      </p:sp>
      <p:sp>
        <p:nvSpPr>
          <p:cNvPr id="3" name="Content Placeholder 2"/>
          <p:cNvSpPr>
            <a:spLocks noGrp="1"/>
          </p:cNvSpPr>
          <p:nvPr>
            <p:ph idx="1"/>
          </p:nvPr>
        </p:nvSpPr>
        <p:spPr>
          <a:xfrm>
            <a:off x="1028700" y="1802525"/>
            <a:ext cx="7200900" cy="3581400"/>
          </a:xfrm>
        </p:spPr>
        <p:txBody>
          <a:bodyPr/>
          <a:lstStyle/>
          <a:p>
            <a:r>
              <a:rPr lang="en-US" i="1" dirty="0">
                <a:solidFill>
                  <a:schemeClr val="accent2">
                    <a:lumMod val="50000"/>
                  </a:schemeClr>
                </a:solidFill>
              </a:rPr>
              <a:t>Good or bad? Let's discuss</a:t>
            </a:r>
          </a:p>
        </p:txBody>
      </p:sp>
      <p:pic>
        <p:nvPicPr>
          <p:cNvPr id="4" name="Picture 3"/>
          <p:cNvPicPr>
            <a:picLocks noChangeAspect="1"/>
          </p:cNvPicPr>
          <p:nvPr/>
        </p:nvPicPr>
        <p:blipFill>
          <a:blip r:embed="rId2"/>
          <a:stretch>
            <a:fillRect/>
          </a:stretch>
        </p:blipFill>
        <p:spPr>
          <a:xfrm>
            <a:off x="1678480" y="2471996"/>
            <a:ext cx="5901340" cy="2739478"/>
          </a:xfrm>
          <a:prstGeom prst="rect">
            <a:avLst/>
          </a:prstGeom>
        </p:spPr>
      </p:pic>
    </p:spTree>
    <p:extLst>
      <p:ext uri="{BB962C8B-B14F-4D97-AF65-F5344CB8AC3E}">
        <p14:creationId xmlns:p14="http://schemas.microsoft.com/office/powerpoint/2010/main" val="1893904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End of the lecture</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030732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5013" y="129746"/>
            <a:ext cx="5619235" cy="806669"/>
          </a:xfrm>
        </p:spPr>
        <p:txBody>
          <a:bodyPr/>
          <a:lstStyle/>
          <a:p>
            <a:pPr algn="ctr"/>
            <a:r>
              <a:rPr lang="en-US" b="1" dirty="0">
                <a:solidFill>
                  <a:srgbClr val="C00000"/>
                </a:solidFill>
              </a:rPr>
              <a:t>Introduction		</a:t>
            </a:r>
          </a:p>
        </p:txBody>
      </p:sp>
      <p:sp>
        <p:nvSpPr>
          <p:cNvPr id="3" name="Content Placeholder 2"/>
          <p:cNvSpPr>
            <a:spLocks noGrp="1"/>
          </p:cNvSpPr>
          <p:nvPr>
            <p:ph idx="1"/>
          </p:nvPr>
        </p:nvSpPr>
        <p:spPr>
          <a:xfrm>
            <a:off x="732138" y="837561"/>
            <a:ext cx="8152370" cy="5452028"/>
          </a:xfrm>
        </p:spPr>
        <p:txBody>
          <a:bodyPr>
            <a:normAutofit/>
          </a:bodyPr>
          <a:lstStyle/>
          <a:p>
            <a:r>
              <a:rPr lang="en-US" sz="2400" dirty="0"/>
              <a:t>Corporate governance is concerned with the way in which a company is governed</a:t>
            </a:r>
          </a:p>
          <a:p>
            <a:r>
              <a:rPr lang="en-US" sz="2400" dirty="0"/>
              <a:t>Most countries have published corporate governance code, as standards of good practice</a:t>
            </a:r>
          </a:p>
          <a:p>
            <a:pPr lvl="1"/>
            <a:r>
              <a:rPr lang="en-US" sz="2100" u="sng" dirty="0">
                <a:solidFill>
                  <a:srgbClr val="00B050"/>
                </a:solidFill>
              </a:rPr>
              <a:t>Corporate Governance Code of Bahrain</a:t>
            </a:r>
            <a:r>
              <a:rPr lang="en-US" sz="2100" dirty="0"/>
              <a:t>: “The purpose of this Code is to establish best-practice of corporate governance principles in Bahrain, and to provide protection for investors and other company stakeholders through compliance with those principles. International experience has proven that good corporate governance attracts investment, protects investors and other stakeholders, and enhances companies' value.”</a:t>
            </a:r>
          </a:p>
          <a:p>
            <a:pPr lvl="1"/>
            <a:r>
              <a:rPr lang="en-US" sz="2000" dirty="0">
                <a:solidFill>
                  <a:srgbClr val="00B050"/>
                </a:solidFill>
              </a:rPr>
              <a:t>“</a:t>
            </a:r>
            <a:r>
              <a:rPr lang="en-US" sz="2000" u="sng" dirty="0">
                <a:solidFill>
                  <a:srgbClr val="00B050"/>
                </a:solidFill>
              </a:rPr>
              <a:t>The UK Corporate Governance Code </a:t>
            </a:r>
            <a:r>
              <a:rPr lang="en-US" sz="2000" dirty="0"/>
              <a:t>sets out standards of good practice for listed companies on board composition and development, compensation, shareholder relations, accountability and audit.”</a:t>
            </a:r>
          </a:p>
          <a:p>
            <a:endParaRPr lang="en-US" sz="2400" dirty="0"/>
          </a:p>
          <a:p>
            <a:endParaRPr lang="en-US" sz="2400" dirty="0"/>
          </a:p>
        </p:txBody>
      </p:sp>
    </p:spTree>
    <p:extLst>
      <p:ext uri="{BB962C8B-B14F-4D97-AF65-F5344CB8AC3E}">
        <p14:creationId xmlns:p14="http://schemas.microsoft.com/office/powerpoint/2010/main" val="4002727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0" y="240956"/>
            <a:ext cx="7200900" cy="1167714"/>
          </a:xfrm>
        </p:spPr>
        <p:txBody>
          <a:bodyPr>
            <a:normAutofit fontScale="90000"/>
          </a:bodyPr>
          <a:lstStyle/>
          <a:p>
            <a:r>
              <a:rPr lang="en-US" b="1" dirty="0">
                <a:solidFill>
                  <a:srgbClr val="C00000"/>
                </a:solidFill>
              </a:rPr>
              <a:t>Why corporate governance is </a:t>
            </a:r>
            <a:r>
              <a:rPr lang="en-US" b="1" dirty="0">
                <a:solidFill>
                  <a:srgbClr val="7030A0"/>
                </a:solidFill>
              </a:rPr>
              <a:t>important</a:t>
            </a:r>
            <a:r>
              <a:rPr lang="en-US" b="1" dirty="0">
                <a:solidFill>
                  <a:srgbClr val="C00000"/>
                </a:solidFill>
              </a:rPr>
              <a:t>? </a:t>
            </a:r>
            <a:endParaRPr lang="en-GB" b="1" dirty="0">
              <a:solidFill>
                <a:srgbClr val="C00000"/>
              </a:solidFill>
            </a:endParaRPr>
          </a:p>
        </p:txBody>
      </p:sp>
      <p:sp>
        <p:nvSpPr>
          <p:cNvPr id="3" name="Content Placeholder 2"/>
          <p:cNvSpPr>
            <a:spLocks noGrp="1"/>
          </p:cNvSpPr>
          <p:nvPr>
            <p:ph idx="1"/>
          </p:nvPr>
        </p:nvSpPr>
        <p:spPr>
          <a:xfrm>
            <a:off x="859966" y="1506670"/>
            <a:ext cx="7851548" cy="4795275"/>
          </a:xfrm>
        </p:spPr>
        <p:txBody>
          <a:bodyPr>
            <a:normAutofit/>
          </a:bodyPr>
          <a:lstStyle/>
          <a:p>
            <a:pPr marL="0" indent="0">
              <a:buNone/>
            </a:pPr>
            <a:r>
              <a:rPr lang="en-US" dirty="0">
                <a:solidFill>
                  <a:srgbClr val="00B050"/>
                </a:solidFill>
              </a:rPr>
              <a:t>1. Business wise</a:t>
            </a:r>
          </a:p>
          <a:p>
            <a:pPr marL="457200" indent="-457200">
              <a:buFont typeface="+mj-lt"/>
              <a:buAutoNum type="alphaLcParenR"/>
            </a:pPr>
            <a:r>
              <a:rPr lang="en-US" dirty="0"/>
              <a:t>The goal of every companies is to generate profit, and in doing so, a company should be managed well</a:t>
            </a:r>
          </a:p>
          <a:p>
            <a:pPr marL="457200" indent="-457200">
              <a:buFont typeface="+mj-lt"/>
              <a:buAutoNum type="alphaLcParenR"/>
            </a:pPr>
            <a:r>
              <a:rPr lang="en-US" dirty="0"/>
              <a:t>The only party in a position to ensure that the company is managed well is the directors.</a:t>
            </a:r>
          </a:p>
          <a:p>
            <a:pPr marL="457200" indent="-457200">
              <a:buFont typeface="+mj-lt"/>
              <a:buAutoNum type="alphaLcParenR"/>
            </a:pPr>
            <a:r>
              <a:rPr lang="en-US" dirty="0"/>
              <a:t>In turn, the party that can monitor or control the directors are the members.</a:t>
            </a:r>
          </a:p>
          <a:p>
            <a:pPr marL="457200" indent="-457200">
              <a:buFont typeface="+mj-lt"/>
              <a:buAutoNum type="alphaLcParenR"/>
            </a:pPr>
            <a:r>
              <a:rPr lang="en-US" dirty="0"/>
              <a:t>Therefore, the relationship between members and directors is very important for the company.  </a:t>
            </a:r>
          </a:p>
          <a:p>
            <a:pPr marL="514350" lvl="1" indent="-514350">
              <a:buFont typeface="+mj-lt"/>
              <a:buAutoNum type="romanUcPeriod"/>
            </a:pPr>
            <a:r>
              <a:rPr lang="en-US" dirty="0"/>
              <a:t>Reinforced by a shareholder view which give them entitlement to profits</a:t>
            </a:r>
          </a:p>
          <a:p>
            <a:pPr marL="514350" lvl="1" indent="-514350">
              <a:buFont typeface="+mj-lt"/>
              <a:buAutoNum type="romanUcPeriod"/>
            </a:pPr>
            <a:r>
              <a:rPr lang="en-US" dirty="0"/>
              <a:t>Directors are seen as stewards of the members</a:t>
            </a:r>
            <a:endParaRPr lang="en-GB" dirty="0"/>
          </a:p>
        </p:txBody>
      </p:sp>
    </p:spTree>
    <p:extLst>
      <p:ext uri="{BB962C8B-B14F-4D97-AF65-F5344CB8AC3E}">
        <p14:creationId xmlns:p14="http://schemas.microsoft.com/office/powerpoint/2010/main" val="1466196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699" y="265670"/>
            <a:ext cx="7200900" cy="1227083"/>
          </a:xfrm>
        </p:spPr>
        <p:txBody>
          <a:bodyPr>
            <a:normAutofit fontScale="90000"/>
          </a:bodyPr>
          <a:lstStyle/>
          <a:p>
            <a:r>
              <a:rPr lang="en-US" b="1" dirty="0">
                <a:solidFill>
                  <a:srgbClr val="C00000"/>
                </a:solidFill>
              </a:rPr>
              <a:t>Why corporate governance is </a:t>
            </a:r>
            <a:r>
              <a:rPr lang="en-US" b="1" dirty="0">
                <a:solidFill>
                  <a:srgbClr val="7030A0"/>
                </a:solidFill>
              </a:rPr>
              <a:t>important</a:t>
            </a:r>
            <a:r>
              <a:rPr lang="en-US" b="1" dirty="0">
                <a:solidFill>
                  <a:srgbClr val="C00000"/>
                </a:solidFill>
              </a:rPr>
              <a:t>? </a:t>
            </a:r>
            <a:endParaRPr lang="en-GB" dirty="0"/>
          </a:p>
        </p:txBody>
      </p:sp>
      <p:sp>
        <p:nvSpPr>
          <p:cNvPr id="3" name="Content Placeholder 2"/>
          <p:cNvSpPr>
            <a:spLocks noGrp="1"/>
          </p:cNvSpPr>
          <p:nvPr>
            <p:ph idx="1"/>
          </p:nvPr>
        </p:nvSpPr>
        <p:spPr>
          <a:xfrm>
            <a:off x="734409" y="1356828"/>
            <a:ext cx="8261310" cy="4782207"/>
          </a:xfrm>
        </p:spPr>
        <p:txBody>
          <a:bodyPr>
            <a:normAutofit/>
          </a:bodyPr>
          <a:lstStyle/>
          <a:p>
            <a:pPr marL="0" indent="0">
              <a:buNone/>
            </a:pPr>
            <a:r>
              <a:rPr lang="en-US" b="1" dirty="0">
                <a:solidFill>
                  <a:srgbClr val="00B050"/>
                </a:solidFill>
              </a:rPr>
              <a:t>2. Members’ primacy</a:t>
            </a:r>
          </a:p>
          <a:p>
            <a:pPr marL="0" indent="0">
              <a:buNone/>
            </a:pPr>
            <a:r>
              <a:rPr lang="en-US" dirty="0"/>
              <a:t>Members of the company are given tools to control directors in so many areas:</a:t>
            </a:r>
          </a:p>
          <a:p>
            <a:pPr marL="514350" indent="-514350">
              <a:buFont typeface="+mj-lt"/>
              <a:buAutoNum type="alphaLcParenR"/>
            </a:pPr>
            <a:r>
              <a:rPr lang="en-US" dirty="0"/>
              <a:t>Many important decisions can only be taken by members</a:t>
            </a:r>
          </a:p>
          <a:p>
            <a:pPr marL="514350" indent="-514350">
              <a:buFont typeface="+mj-lt"/>
              <a:buAutoNum type="alphaLcParenR"/>
            </a:pPr>
            <a:r>
              <a:rPr lang="en-US" dirty="0"/>
              <a:t>Members have legal rights to dismiss a director</a:t>
            </a:r>
          </a:p>
          <a:p>
            <a:pPr marL="514350" indent="-514350">
              <a:buFont typeface="+mj-lt"/>
              <a:buAutoNum type="alphaLcParenR"/>
            </a:pPr>
            <a:r>
              <a:rPr lang="en-US" dirty="0"/>
              <a:t>Directors must provide an annual report to members</a:t>
            </a:r>
          </a:p>
          <a:p>
            <a:pPr marL="514350" indent="-514350">
              <a:buFont typeface="+mj-lt"/>
              <a:buAutoNum type="alphaLcParenR"/>
            </a:pPr>
            <a:r>
              <a:rPr lang="en-US" dirty="0"/>
              <a:t>Directors must disclose their full financial benefit from directing the company </a:t>
            </a:r>
          </a:p>
          <a:p>
            <a:pPr marL="514350" indent="-514350">
              <a:buFont typeface="+mj-lt"/>
              <a:buAutoNum type="alphaLcParenR"/>
            </a:pPr>
            <a:r>
              <a:rPr lang="en-US" dirty="0"/>
              <a:t>Directors’ contract must be available for inspection by members</a:t>
            </a:r>
          </a:p>
          <a:p>
            <a:pPr marL="514350" indent="-514350">
              <a:buFont typeface="+mj-lt"/>
              <a:buAutoNum type="alphaLcParenR"/>
            </a:pPr>
            <a:r>
              <a:rPr lang="en-US" dirty="0"/>
              <a:t>Directors are responsible for set of duties assigned to them</a:t>
            </a:r>
          </a:p>
          <a:p>
            <a:pPr marL="514350" indent="-514350">
              <a:buFont typeface="+mj-lt"/>
              <a:buAutoNum type="alphaLcParenR"/>
            </a:pPr>
            <a:r>
              <a:rPr lang="en-US" dirty="0"/>
              <a:t>A director may be disqualified to become a director, after a failure in managing a company. </a:t>
            </a:r>
            <a:endParaRPr lang="en-GB" dirty="0"/>
          </a:p>
          <a:p>
            <a:pPr marL="514350" indent="-514350">
              <a:buFont typeface="+mj-lt"/>
              <a:buAutoNum type="alphaLcParenR"/>
            </a:pPr>
            <a:endParaRPr lang="en-US" dirty="0"/>
          </a:p>
        </p:txBody>
      </p:sp>
    </p:spTree>
    <p:extLst>
      <p:ext uri="{BB962C8B-B14F-4D97-AF65-F5344CB8AC3E}">
        <p14:creationId xmlns:p14="http://schemas.microsoft.com/office/powerpoint/2010/main" val="172591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328449"/>
            <a:ext cx="7200900" cy="1485900"/>
          </a:xfrm>
        </p:spPr>
        <p:txBody>
          <a:bodyPr>
            <a:normAutofit/>
          </a:bodyPr>
          <a:lstStyle/>
          <a:p>
            <a:r>
              <a:rPr lang="en-US" b="1" dirty="0">
                <a:solidFill>
                  <a:srgbClr val="C00000"/>
                </a:solidFill>
              </a:rPr>
              <a:t>Why corporate governance is </a:t>
            </a:r>
            <a:r>
              <a:rPr lang="en-US" b="1" dirty="0">
                <a:solidFill>
                  <a:srgbClr val="7030A0"/>
                </a:solidFill>
              </a:rPr>
              <a:t>important</a:t>
            </a:r>
            <a:r>
              <a:rPr lang="en-US" b="1" dirty="0">
                <a:solidFill>
                  <a:srgbClr val="C00000"/>
                </a:solidFill>
              </a:rPr>
              <a:t>? </a:t>
            </a:r>
            <a:endParaRPr lang="en-GB" dirty="0"/>
          </a:p>
        </p:txBody>
      </p:sp>
      <p:sp>
        <p:nvSpPr>
          <p:cNvPr id="3" name="Content Placeholder 2"/>
          <p:cNvSpPr>
            <a:spLocks noGrp="1"/>
          </p:cNvSpPr>
          <p:nvPr>
            <p:ph idx="1"/>
          </p:nvPr>
        </p:nvSpPr>
        <p:spPr>
          <a:xfrm>
            <a:off x="914399" y="1814349"/>
            <a:ext cx="7858897" cy="3581400"/>
          </a:xfrm>
        </p:spPr>
        <p:txBody>
          <a:bodyPr/>
          <a:lstStyle/>
          <a:p>
            <a:pPr marL="0" indent="0">
              <a:buNone/>
            </a:pPr>
            <a:r>
              <a:rPr lang="en-US" dirty="0">
                <a:solidFill>
                  <a:srgbClr val="00B050"/>
                </a:solidFill>
              </a:rPr>
              <a:t>For management</a:t>
            </a:r>
          </a:p>
          <a:p>
            <a:r>
              <a:rPr lang="en-US" dirty="0">
                <a:solidFill>
                  <a:srgbClr val="002060"/>
                </a:solidFill>
              </a:rPr>
              <a:t>All of the controls, </a:t>
            </a:r>
            <a:r>
              <a:rPr lang="en-US" u="sng" dirty="0">
                <a:solidFill>
                  <a:srgbClr val="7030A0"/>
                </a:solidFill>
              </a:rPr>
              <a:t>in previous slide</a:t>
            </a:r>
            <a:r>
              <a:rPr lang="en-US" dirty="0">
                <a:solidFill>
                  <a:srgbClr val="002060"/>
                </a:solidFill>
              </a:rPr>
              <a:t>, can be enforced by civil and criminal court proceedings</a:t>
            </a:r>
          </a:p>
          <a:p>
            <a:r>
              <a:rPr lang="en-US" dirty="0">
                <a:solidFill>
                  <a:srgbClr val="002060"/>
                </a:solidFill>
              </a:rPr>
              <a:t>In fact, Corporate Governance Code is essentially part of this aspect of control because: </a:t>
            </a:r>
          </a:p>
          <a:p>
            <a:pPr lvl="1"/>
            <a:r>
              <a:rPr lang="en-US" dirty="0">
                <a:solidFill>
                  <a:srgbClr val="0070C0"/>
                </a:solidFill>
              </a:rPr>
              <a:t>It provides standards of good practice, not a law, to manage relationships between members and directors</a:t>
            </a:r>
          </a:p>
          <a:p>
            <a:pPr lvl="1"/>
            <a:r>
              <a:rPr lang="en-US" dirty="0">
                <a:solidFill>
                  <a:srgbClr val="0070C0"/>
                </a:solidFill>
              </a:rPr>
              <a:t>One way it is done through a provision on independent or non-executive director requirement and company secretary.</a:t>
            </a:r>
          </a:p>
          <a:p>
            <a:endParaRPr lang="en-GB" dirty="0">
              <a:solidFill>
                <a:srgbClr val="00B050"/>
              </a:solidFill>
            </a:endParaRPr>
          </a:p>
        </p:txBody>
      </p:sp>
    </p:spTree>
    <p:extLst>
      <p:ext uri="{BB962C8B-B14F-4D97-AF65-F5344CB8AC3E}">
        <p14:creationId xmlns:p14="http://schemas.microsoft.com/office/powerpoint/2010/main" val="2494802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768" y="117390"/>
            <a:ext cx="8563232" cy="834080"/>
          </a:xfrm>
        </p:spPr>
        <p:txBody>
          <a:bodyPr>
            <a:normAutofit/>
          </a:bodyPr>
          <a:lstStyle/>
          <a:p>
            <a:pPr algn="ctr"/>
            <a:r>
              <a:rPr lang="en-US" sz="4000" b="1" dirty="0">
                <a:solidFill>
                  <a:srgbClr val="C00000"/>
                </a:solidFill>
              </a:rPr>
              <a:t>Separation of ownership and control</a:t>
            </a:r>
            <a:endParaRPr lang="en-GB" sz="4000" b="1" dirty="0">
              <a:solidFill>
                <a:srgbClr val="C00000"/>
              </a:solidFill>
            </a:endParaRPr>
          </a:p>
        </p:txBody>
      </p:sp>
      <p:sp>
        <p:nvSpPr>
          <p:cNvPr id="3" name="Content Placeholder 2"/>
          <p:cNvSpPr>
            <a:spLocks noGrp="1"/>
          </p:cNvSpPr>
          <p:nvPr>
            <p:ph idx="1"/>
          </p:nvPr>
        </p:nvSpPr>
        <p:spPr>
          <a:xfrm>
            <a:off x="704335" y="787743"/>
            <a:ext cx="8353168" cy="5282513"/>
          </a:xfrm>
        </p:spPr>
        <p:txBody>
          <a:bodyPr>
            <a:normAutofit fontScale="92500"/>
          </a:bodyPr>
          <a:lstStyle/>
          <a:p>
            <a:pPr marL="0" indent="0">
              <a:buNone/>
            </a:pPr>
            <a:r>
              <a:rPr lang="en-US" b="1" dirty="0">
                <a:solidFill>
                  <a:srgbClr val="00B050"/>
                </a:solidFill>
              </a:rPr>
              <a:t>Directors as stewards</a:t>
            </a:r>
          </a:p>
          <a:p>
            <a:pPr marL="0" indent="0">
              <a:buNone/>
            </a:pPr>
            <a:r>
              <a:rPr lang="en-US" dirty="0"/>
              <a:t>1. Directors are required to act in the interests of the shareholders exclusively </a:t>
            </a:r>
          </a:p>
          <a:p>
            <a:pPr lvl="1"/>
            <a:r>
              <a:rPr lang="en-US" dirty="0">
                <a:solidFill>
                  <a:srgbClr val="0070C0"/>
                </a:solidFill>
              </a:rPr>
              <a:t>This agrees with Adam Smith view of capitalism. He believed that capitalism would favor consumers rather than producers.</a:t>
            </a:r>
          </a:p>
          <a:p>
            <a:pPr marL="0" lvl="1" indent="0">
              <a:buNone/>
            </a:pPr>
            <a:r>
              <a:rPr lang="en-US" dirty="0"/>
              <a:t>2. Directors are not required to own any shares.</a:t>
            </a:r>
          </a:p>
          <a:p>
            <a:pPr lvl="1"/>
            <a:r>
              <a:rPr lang="en-US" dirty="0">
                <a:solidFill>
                  <a:srgbClr val="0070C0"/>
                </a:solidFill>
              </a:rPr>
              <a:t>Based on the view that they will manage company less efficiently if they own shares</a:t>
            </a:r>
          </a:p>
          <a:p>
            <a:pPr marL="0" indent="0">
              <a:buNone/>
            </a:pPr>
            <a:r>
              <a:rPr lang="en-US" dirty="0"/>
              <a:t>3. However, there are also opinions claim that market forces will line up with the interest of the </a:t>
            </a:r>
            <a:r>
              <a:rPr lang="en-US" u="sng" dirty="0"/>
              <a:t>shareholders</a:t>
            </a:r>
            <a:r>
              <a:rPr lang="en-US" dirty="0"/>
              <a:t> and the </a:t>
            </a:r>
            <a:r>
              <a:rPr lang="en-US" u="sng" dirty="0"/>
              <a:t>directors</a:t>
            </a:r>
          </a:p>
          <a:p>
            <a:pPr lvl="1"/>
            <a:r>
              <a:rPr lang="en-US" dirty="0">
                <a:solidFill>
                  <a:srgbClr val="002060"/>
                </a:solidFill>
              </a:rPr>
              <a:t>Corporate control is in relation with market for directors’ employment balancing between the interest of shareholders and directors</a:t>
            </a:r>
          </a:p>
          <a:p>
            <a:pPr lvl="1"/>
            <a:r>
              <a:rPr lang="en-US" dirty="0">
                <a:solidFill>
                  <a:srgbClr val="002060"/>
                </a:solidFill>
              </a:rPr>
              <a:t>Directors who are not serving the shareholder’s interest will lose their jobs</a:t>
            </a:r>
          </a:p>
          <a:p>
            <a:pPr lvl="1"/>
            <a:r>
              <a:rPr lang="en-US" dirty="0">
                <a:solidFill>
                  <a:srgbClr val="002060"/>
                </a:solidFill>
              </a:rPr>
              <a:t>Company’s shares price will also reflect if the directors are in line with their shareholders, hence directors will try their best to maintain the interest, as well as shares price.</a:t>
            </a:r>
            <a:endParaRPr lang="en-GB" dirty="0">
              <a:solidFill>
                <a:srgbClr val="002060"/>
              </a:solidFill>
            </a:endParaRPr>
          </a:p>
          <a:p>
            <a:pPr lvl="1"/>
            <a:endParaRPr lang="en-US" dirty="0">
              <a:solidFill>
                <a:srgbClr val="0070C0"/>
              </a:solidFill>
            </a:endParaRPr>
          </a:p>
        </p:txBody>
      </p:sp>
    </p:spTree>
    <p:extLst>
      <p:ext uri="{BB962C8B-B14F-4D97-AF65-F5344CB8AC3E}">
        <p14:creationId xmlns:p14="http://schemas.microsoft.com/office/powerpoint/2010/main" val="2847817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212834"/>
            <a:ext cx="7200900" cy="743607"/>
          </a:xfrm>
        </p:spPr>
        <p:txBody>
          <a:bodyPr>
            <a:normAutofit/>
          </a:bodyPr>
          <a:lstStyle/>
          <a:p>
            <a:r>
              <a:rPr lang="en-US" sz="3200" dirty="0">
                <a:solidFill>
                  <a:srgbClr val="C00000"/>
                </a:solidFill>
              </a:rPr>
              <a:t>Separation of ownership and control</a:t>
            </a:r>
            <a:endParaRPr lang="en-GB" sz="3200" dirty="0">
              <a:solidFill>
                <a:srgbClr val="C00000"/>
              </a:solidFill>
            </a:endParaRPr>
          </a:p>
        </p:txBody>
      </p:sp>
      <p:sp>
        <p:nvSpPr>
          <p:cNvPr id="3" name="Content Placeholder 2"/>
          <p:cNvSpPr>
            <a:spLocks noGrp="1"/>
          </p:cNvSpPr>
          <p:nvPr>
            <p:ph idx="1"/>
          </p:nvPr>
        </p:nvSpPr>
        <p:spPr>
          <a:xfrm>
            <a:off x="1028700" y="956441"/>
            <a:ext cx="7200900" cy="5780690"/>
          </a:xfrm>
        </p:spPr>
        <p:txBody>
          <a:bodyPr>
            <a:normAutofit fontScale="92500" lnSpcReduction="10000"/>
          </a:bodyPr>
          <a:lstStyle/>
          <a:p>
            <a:pPr marL="0" indent="0">
              <a:buNone/>
            </a:pPr>
            <a:r>
              <a:rPr lang="en-US" b="1" dirty="0">
                <a:solidFill>
                  <a:srgbClr val="00B050"/>
                </a:solidFill>
              </a:rPr>
              <a:t>Directors as a businessmen (entrepreneurs) </a:t>
            </a:r>
          </a:p>
          <a:p>
            <a:r>
              <a:rPr lang="en-US" dirty="0"/>
              <a:t>This view is advocated to challenge the idea that directors are only stewards and members have all the rights over profits –</a:t>
            </a:r>
          </a:p>
          <a:p>
            <a:r>
              <a:rPr lang="en-US" dirty="0" err="1"/>
              <a:t>Berle</a:t>
            </a:r>
            <a:r>
              <a:rPr lang="en-US" dirty="0"/>
              <a:t> and Means (1932) argue that modern corporations flourish because there is a proper separation between ownership and control</a:t>
            </a:r>
          </a:p>
          <a:p>
            <a:pPr lvl="1"/>
            <a:r>
              <a:rPr lang="en-US" i="0" dirty="0">
                <a:solidFill>
                  <a:srgbClr val="002060"/>
                </a:solidFill>
              </a:rPr>
              <a:t>By letting the corporations to be controlled through a purely technical experts and balancing several claims those came by different groups in the corporate society</a:t>
            </a:r>
          </a:p>
          <a:p>
            <a:r>
              <a:rPr lang="en-US" dirty="0" err="1"/>
              <a:t>Fama</a:t>
            </a:r>
            <a:r>
              <a:rPr lang="en-US" dirty="0"/>
              <a:t> (1980) suggested that ownership of capital should not be confused with ownership of the firm. Capital is just one input, of many inputs – including management.</a:t>
            </a:r>
          </a:p>
          <a:p>
            <a:pPr lvl="1"/>
            <a:r>
              <a:rPr lang="en-US" dirty="0">
                <a:solidFill>
                  <a:srgbClr val="002060"/>
                </a:solidFill>
              </a:rPr>
              <a:t>“The firm is just the set of contracts covering the way inputs are joined to create outputs and the way receipts from outputs are shared among inputs. In this ‘</a:t>
            </a:r>
            <a:r>
              <a:rPr lang="en-US" dirty="0">
                <a:solidFill>
                  <a:srgbClr val="00B050"/>
                </a:solidFill>
              </a:rPr>
              <a:t>nexus of contracts</a:t>
            </a:r>
            <a:r>
              <a:rPr lang="en-US" dirty="0">
                <a:solidFill>
                  <a:srgbClr val="002060"/>
                </a:solidFill>
              </a:rPr>
              <a:t>’ perspective, ownership of the firm is an irrelevant concept.”</a:t>
            </a:r>
          </a:p>
          <a:p>
            <a:r>
              <a:rPr lang="en-US" dirty="0" err="1"/>
              <a:t>Cyert</a:t>
            </a:r>
            <a:r>
              <a:rPr lang="en-US" dirty="0"/>
              <a:t> &amp; March (1992), Company is a union of individuals, including managers, workers, shareholders, suppliers, customers, lawyers, and industry regulators </a:t>
            </a:r>
            <a:endParaRPr lang="en-US" i="0" dirty="0">
              <a:solidFill>
                <a:srgbClr val="002060"/>
              </a:solidFill>
            </a:endParaRPr>
          </a:p>
        </p:txBody>
      </p:sp>
    </p:spTree>
    <p:extLst>
      <p:ext uri="{BB962C8B-B14F-4D97-AF65-F5344CB8AC3E}">
        <p14:creationId xmlns:p14="http://schemas.microsoft.com/office/powerpoint/2010/main" val="1347662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419" y="247650"/>
            <a:ext cx="7200900" cy="1485900"/>
          </a:xfrm>
        </p:spPr>
        <p:txBody>
          <a:bodyPr/>
          <a:lstStyle/>
          <a:p>
            <a:r>
              <a:rPr lang="en-US" b="1" dirty="0">
                <a:solidFill>
                  <a:srgbClr val="C00000"/>
                </a:solidFill>
              </a:rPr>
              <a:t>UK Corporate Governance Code</a:t>
            </a:r>
            <a:endParaRPr lang="en-GB" b="1" dirty="0">
              <a:solidFill>
                <a:srgbClr val="C00000"/>
              </a:solidFill>
            </a:endParaRPr>
          </a:p>
        </p:txBody>
      </p:sp>
      <p:sp>
        <p:nvSpPr>
          <p:cNvPr id="3" name="Content Placeholder 2"/>
          <p:cNvSpPr>
            <a:spLocks noGrp="1"/>
          </p:cNvSpPr>
          <p:nvPr>
            <p:ph idx="1"/>
          </p:nvPr>
        </p:nvSpPr>
        <p:spPr>
          <a:xfrm>
            <a:off x="664956" y="1638300"/>
            <a:ext cx="8046557" cy="3581400"/>
          </a:xfrm>
        </p:spPr>
        <p:txBody>
          <a:bodyPr>
            <a:normAutofit/>
          </a:bodyPr>
          <a:lstStyle/>
          <a:p>
            <a:pPr marL="0" indent="0">
              <a:buNone/>
            </a:pPr>
            <a:r>
              <a:rPr lang="en-US" dirty="0"/>
              <a:t>Contents:</a:t>
            </a:r>
          </a:p>
          <a:p>
            <a:r>
              <a:rPr lang="en-US" b="1" u="sng" dirty="0">
                <a:solidFill>
                  <a:srgbClr val="00B050"/>
                </a:solidFill>
              </a:rPr>
              <a:t>15 Principles; 41 provisions</a:t>
            </a:r>
            <a:endParaRPr lang="en-US" dirty="0"/>
          </a:p>
          <a:p>
            <a:pPr marL="0" indent="0">
              <a:buNone/>
            </a:pPr>
            <a:r>
              <a:rPr lang="en-US" dirty="0"/>
              <a:t>Areas covered:</a:t>
            </a:r>
          </a:p>
          <a:p>
            <a:pPr marL="514350" indent="-514350">
              <a:buFont typeface="+mj-lt"/>
              <a:buAutoNum type="arabicPeriod"/>
            </a:pPr>
            <a:r>
              <a:rPr lang="en-US" dirty="0">
                <a:solidFill>
                  <a:srgbClr val="0070C0"/>
                </a:solidFill>
              </a:rPr>
              <a:t>Board Leadership and Company Purpose</a:t>
            </a:r>
          </a:p>
          <a:p>
            <a:pPr marL="514350" indent="-514350">
              <a:buFont typeface="+mj-lt"/>
              <a:buAutoNum type="arabicPeriod"/>
            </a:pPr>
            <a:r>
              <a:rPr lang="en-US" dirty="0"/>
              <a:t>Division of Responsibilities</a:t>
            </a:r>
          </a:p>
          <a:p>
            <a:pPr marL="514350" indent="-514350">
              <a:buFont typeface="+mj-lt"/>
              <a:buAutoNum type="arabicPeriod"/>
            </a:pPr>
            <a:r>
              <a:rPr lang="en-US" dirty="0"/>
              <a:t>Composition, performance and Evaluation</a:t>
            </a:r>
          </a:p>
          <a:p>
            <a:pPr marL="514350" indent="-514350">
              <a:buFont typeface="+mj-lt"/>
              <a:buAutoNum type="arabicPeriod"/>
            </a:pPr>
            <a:r>
              <a:rPr lang="en-US" dirty="0"/>
              <a:t>Audit, Risk and Internal Control</a:t>
            </a:r>
          </a:p>
          <a:p>
            <a:pPr marL="514350" indent="-514350">
              <a:buFont typeface="+mj-lt"/>
              <a:buAutoNum type="arabicPeriod"/>
            </a:pPr>
            <a:r>
              <a:rPr lang="en-US" dirty="0"/>
              <a:t>Remuneration</a:t>
            </a:r>
          </a:p>
        </p:txBody>
      </p:sp>
    </p:spTree>
    <p:extLst>
      <p:ext uri="{BB962C8B-B14F-4D97-AF65-F5344CB8AC3E}">
        <p14:creationId xmlns:p14="http://schemas.microsoft.com/office/powerpoint/2010/main" val="843697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8361" y="382627"/>
            <a:ext cx="7200900" cy="889686"/>
          </a:xfrm>
        </p:spPr>
        <p:txBody>
          <a:bodyPr>
            <a:normAutofit fontScale="90000"/>
          </a:bodyPr>
          <a:lstStyle/>
          <a:p>
            <a:r>
              <a:rPr lang="en-US" b="1" dirty="0">
                <a:solidFill>
                  <a:srgbClr val="C00000"/>
                </a:solidFill>
              </a:rPr>
              <a:t>UK Corporate Governance Code</a:t>
            </a:r>
            <a:endParaRPr lang="en-GB" b="1" dirty="0">
              <a:solidFill>
                <a:srgbClr val="C00000"/>
              </a:solidFill>
            </a:endParaRPr>
          </a:p>
        </p:txBody>
      </p:sp>
      <p:sp>
        <p:nvSpPr>
          <p:cNvPr id="3" name="Content Placeholder 2"/>
          <p:cNvSpPr>
            <a:spLocks noGrp="1"/>
          </p:cNvSpPr>
          <p:nvPr>
            <p:ph idx="1"/>
          </p:nvPr>
        </p:nvSpPr>
        <p:spPr>
          <a:xfrm>
            <a:off x="814739" y="1272313"/>
            <a:ext cx="7828518" cy="5367973"/>
          </a:xfrm>
        </p:spPr>
        <p:txBody>
          <a:bodyPr>
            <a:normAutofit/>
          </a:bodyPr>
          <a:lstStyle/>
          <a:p>
            <a:pPr marL="0" indent="0">
              <a:buNone/>
            </a:pPr>
            <a:r>
              <a:rPr lang="en-GB" b="1" dirty="0">
                <a:solidFill>
                  <a:srgbClr val="00B050"/>
                </a:solidFill>
              </a:rPr>
              <a:t>Principles for Board Leadership:</a:t>
            </a:r>
          </a:p>
          <a:p>
            <a:pPr marL="514350" indent="-514350">
              <a:buFont typeface="+mj-lt"/>
              <a:buAutoNum type="arabicPeriod"/>
            </a:pPr>
            <a:r>
              <a:rPr lang="en-US" dirty="0"/>
              <a:t>A successful company is led by an effective </a:t>
            </a:r>
            <a:r>
              <a:rPr lang="en-US" dirty="0">
                <a:solidFill>
                  <a:schemeClr val="tx1"/>
                </a:solidFill>
              </a:rPr>
              <a:t>board, </a:t>
            </a:r>
            <a:r>
              <a:rPr lang="en-US" dirty="0"/>
              <a:t>whose role is to promote the </a:t>
            </a:r>
            <a:r>
              <a:rPr lang="en-US" dirty="0">
                <a:solidFill>
                  <a:srgbClr val="0070C0"/>
                </a:solidFill>
              </a:rPr>
              <a:t>long-term continuous success </a:t>
            </a:r>
            <a:r>
              <a:rPr lang="en-US" dirty="0"/>
              <a:t>of the company, by </a:t>
            </a:r>
            <a:r>
              <a:rPr lang="en-US" dirty="0">
                <a:solidFill>
                  <a:schemeClr val="tx1"/>
                </a:solidFill>
              </a:rPr>
              <a:t>generating value for shareholders and contributing to wider society.</a:t>
            </a:r>
          </a:p>
          <a:p>
            <a:pPr marL="514350" indent="-514350">
              <a:buFont typeface="+mj-lt"/>
              <a:buAutoNum type="arabicPeriod"/>
            </a:pPr>
            <a:r>
              <a:rPr lang="en-US" dirty="0"/>
              <a:t>The board should </a:t>
            </a:r>
            <a:r>
              <a:rPr lang="en-US" u="sng" dirty="0">
                <a:solidFill>
                  <a:srgbClr val="0070C0"/>
                </a:solidFill>
              </a:rPr>
              <a:t>establish the company’s purpose, values and strategy</a:t>
            </a:r>
            <a:r>
              <a:rPr lang="en-US" dirty="0"/>
              <a:t>, and satisfy itself and align with the company’s culture.</a:t>
            </a:r>
          </a:p>
          <a:p>
            <a:pPr marL="514350" indent="-514350">
              <a:buFont typeface="+mj-lt"/>
              <a:buAutoNum type="arabicPeriod"/>
            </a:pPr>
            <a:r>
              <a:rPr lang="en-US" dirty="0"/>
              <a:t> All directors must act with integrity, lead by example and </a:t>
            </a:r>
            <a:r>
              <a:rPr lang="en-GB" dirty="0"/>
              <a:t>promote the desired culture.</a:t>
            </a:r>
          </a:p>
          <a:p>
            <a:pPr marL="514350" indent="-514350">
              <a:buFont typeface="+mj-lt"/>
              <a:buAutoNum type="arabicPeriod"/>
            </a:pPr>
            <a:r>
              <a:rPr lang="en-US" dirty="0"/>
              <a:t>The board should ensure that the necessary </a:t>
            </a:r>
            <a:r>
              <a:rPr lang="en-US" dirty="0">
                <a:solidFill>
                  <a:srgbClr val="0070C0"/>
                </a:solidFill>
              </a:rPr>
              <a:t>resources are putting in place</a:t>
            </a:r>
            <a:r>
              <a:rPr lang="en-US" dirty="0"/>
              <a:t> for the company to meet its objectives and measure performance against them. </a:t>
            </a:r>
          </a:p>
          <a:p>
            <a:pPr marL="514350" indent="-514350">
              <a:buFont typeface="+mj-lt"/>
              <a:buAutoNum type="arabicPeriod"/>
            </a:pPr>
            <a:r>
              <a:rPr lang="en-US" dirty="0"/>
              <a:t>The board should also </a:t>
            </a:r>
            <a:r>
              <a:rPr lang="en-US" u="sng" dirty="0">
                <a:solidFill>
                  <a:srgbClr val="0070C0"/>
                </a:solidFill>
              </a:rPr>
              <a:t>establish a framework of wise and effective controls</a:t>
            </a:r>
            <a:r>
              <a:rPr lang="en-US" dirty="0"/>
              <a:t>, which enable risk to be assessed and managed.</a:t>
            </a:r>
          </a:p>
        </p:txBody>
      </p:sp>
    </p:spTree>
    <p:extLst>
      <p:ext uri="{BB962C8B-B14F-4D97-AF65-F5344CB8AC3E}">
        <p14:creationId xmlns:p14="http://schemas.microsoft.com/office/powerpoint/2010/main" val="391145516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7888</TotalTime>
  <Words>1211</Words>
  <Application>Microsoft Macintosh PowerPoint</Application>
  <PresentationFormat>On-screen Show (4:3)</PresentationFormat>
  <Paragraphs>88</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Calibri</vt:lpstr>
      <vt:lpstr>Franklin Gothic Book</vt:lpstr>
      <vt:lpstr>Crop</vt:lpstr>
      <vt:lpstr> Corporate governance</vt:lpstr>
      <vt:lpstr>Introduction  </vt:lpstr>
      <vt:lpstr>Why corporate governance is important? </vt:lpstr>
      <vt:lpstr>Why corporate governance is important? </vt:lpstr>
      <vt:lpstr>Why corporate governance is important? </vt:lpstr>
      <vt:lpstr>Separation of ownership and control</vt:lpstr>
      <vt:lpstr>Separation of ownership and control</vt:lpstr>
      <vt:lpstr>UK Corporate Governance Code</vt:lpstr>
      <vt:lpstr>UK Corporate Governance Code</vt:lpstr>
      <vt:lpstr>UK Corporate Governance Code</vt:lpstr>
      <vt:lpstr>Non-executive and independent directors</vt:lpstr>
      <vt:lpstr>Non-executive and independent directors</vt:lpstr>
      <vt:lpstr>Shareholder activism</vt:lpstr>
      <vt:lpstr>End of the lecture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Law</dc:title>
  <dc:creator>Luqyan Tamanni</dc:creator>
  <cp:lastModifiedBy>_ _</cp:lastModifiedBy>
  <cp:revision>75</cp:revision>
  <dcterms:created xsi:type="dcterms:W3CDTF">2018-12-16T08:31:32Z</dcterms:created>
  <dcterms:modified xsi:type="dcterms:W3CDTF">2020-11-11T07:00:22Z</dcterms:modified>
</cp:coreProperties>
</file>