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61" r:id="rId3"/>
    <p:sldId id="265" r:id="rId4"/>
    <p:sldId id="275" r:id="rId5"/>
    <p:sldId id="264" r:id="rId6"/>
    <p:sldId id="270" r:id="rId7"/>
  </p:sldIdLst>
  <p:sldSz cx="12192000" cy="6858000"/>
  <p:notesSz cx="6858000" cy="9144000"/>
  <p:embeddedFontLs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BF9000"/>
    <a:srgbClr val="FFFF00"/>
    <a:srgbClr val="E40000"/>
    <a:srgbClr val="2E75B6"/>
    <a:srgbClr val="BFBFBF"/>
    <a:srgbClr val="92D050"/>
    <a:srgbClr val="FF7C80"/>
    <a:srgbClr val="0C4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5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69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23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4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3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4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1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36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77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77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A4239-2786-49E3-B196-9B80BF8A9CEC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47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2955296" y="2838582"/>
            <a:ext cx="6057486" cy="0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>
            <a:cxnSpLocks/>
          </p:cNvCxnSpPr>
          <p:nvPr/>
        </p:nvCxnSpPr>
        <p:spPr>
          <a:xfrm>
            <a:off x="2955296" y="5169308"/>
            <a:ext cx="6057486" cy="0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11133" y="3167262"/>
            <a:ext cx="52094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</a:rPr>
              <a:t>2d </a:t>
            </a:r>
            <a:r>
              <a:rPr lang="ko-KR" altLang="en-US" sz="4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</a:rPr>
              <a:t>게임 프로그래밍</a:t>
            </a:r>
            <a:endParaRPr lang="en-US" altLang="ko-KR" sz="40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+mj-ea"/>
              <a:ea typeface="+mj-ea"/>
            </a:endParaRPr>
          </a:p>
          <a:p>
            <a:pPr algn="ctr"/>
            <a:r>
              <a:rPr lang="en-US" altLang="ko-KR" sz="4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</a:rPr>
              <a:t>1</a:t>
            </a:r>
            <a:r>
              <a:rPr lang="ko-KR" altLang="en-US" sz="40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</a:rPr>
              <a:t>차 발표</a:t>
            </a:r>
            <a:endParaRPr lang="en-US" altLang="ko-KR" sz="40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15478" y="4861531"/>
            <a:ext cx="2787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</a:rPr>
              <a:t>게임공학과</a:t>
            </a:r>
            <a:r>
              <a:rPr lang="en-US" altLang="ko-KR" sz="1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</a:rPr>
              <a:t> 2019180012</a:t>
            </a:r>
            <a:r>
              <a:rPr lang="ko-KR" altLang="en-US" sz="14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</a:rPr>
              <a:t> 김호영</a:t>
            </a:r>
            <a:endParaRPr lang="en-US" altLang="ko-KR" sz="14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989"/>
            <a:ext cx="12192000" cy="391505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482618"/>
            <a:ext cx="12192000" cy="375382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3074" name="Picture 2" descr="ETC] 버블보블 포켓 플레이어™ 미니 게임기 리뷰 : 네이버 블로그">
            <a:extLst>
              <a:ext uri="{FF2B5EF4-FFF2-40B4-BE49-F238E27FC236}">
                <a16:creationId xmlns:a16="http://schemas.microsoft.com/office/drawing/2014/main" id="{11C9982A-32CF-29F9-8B9A-9811B32DD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137" y="592390"/>
            <a:ext cx="5281448" cy="194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46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5989"/>
            <a:ext cx="12192000" cy="391505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482618"/>
            <a:ext cx="12192000" cy="375382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1030" name="Picture 6" descr="게임별곡 평생을 게임에 바친 버블보블 아버지 MTJ | 한경닷컴">
            <a:extLst>
              <a:ext uri="{FF2B5EF4-FFF2-40B4-BE49-F238E27FC236}">
                <a16:creationId xmlns:a16="http://schemas.microsoft.com/office/drawing/2014/main" id="{91EA42EB-60AC-03EF-B9C4-F172D6C55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935" y="1412145"/>
            <a:ext cx="6555041" cy="458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A4DD90F4-D089-4534-BA82-4B4710A1C83F}"/>
              </a:ext>
            </a:extLst>
          </p:cNvPr>
          <p:cNvSpPr/>
          <p:nvPr/>
        </p:nvSpPr>
        <p:spPr>
          <a:xfrm>
            <a:off x="4471101" y="3762236"/>
            <a:ext cx="561253" cy="554946"/>
          </a:xfrm>
          <a:prstGeom prst="donut">
            <a:avLst>
              <a:gd name="adj" fmla="val 926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원형: 비어 있음 6">
            <a:extLst>
              <a:ext uri="{FF2B5EF4-FFF2-40B4-BE49-F238E27FC236}">
                <a16:creationId xmlns:a16="http://schemas.microsoft.com/office/drawing/2014/main" id="{B80ADEB5-D639-74A8-3076-4FCAE704B804}"/>
              </a:ext>
            </a:extLst>
          </p:cNvPr>
          <p:cNvSpPr/>
          <p:nvPr/>
        </p:nvSpPr>
        <p:spPr>
          <a:xfrm>
            <a:off x="5078202" y="4534395"/>
            <a:ext cx="561253" cy="554946"/>
          </a:xfrm>
          <a:prstGeom prst="donut">
            <a:avLst>
              <a:gd name="adj" fmla="val 9267"/>
            </a:avLst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원형: 비어 있음 19">
            <a:extLst>
              <a:ext uri="{FF2B5EF4-FFF2-40B4-BE49-F238E27FC236}">
                <a16:creationId xmlns:a16="http://schemas.microsoft.com/office/drawing/2014/main" id="{7A70B87E-56C8-A05A-4EE2-2FD8142BB144}"/>
              </a:ext>
            </a:extLst>
          </p:cNvPr>
          <p:cNvSpPr/>
          <p:nvPr/>
        </p:nvSpPr>
        <p:spPr>
          <a:xfrm>
            <a:off x="6215234" y="3762236"/>
            <a:ext cx="561253" cy="554946"/>
          </a:xfrm>
          <a:prstGeom prst="donut">
            <a:avLst>
              <a:gd name="adj" fmla="val 92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설명선: 선 21">
            <a:extLst>
              <a:ext uri="{FF2B5EF4-FFF2-40B4-BE49-F238E27FC236}">
                <a16:creationId xmlns:a16="http://schemas.microsoft.com/office/drawing/2014/main" id="{4BAC9DA9-37DC-DC96-8B73-C0CC7A34D682}"/>
              </a:ext>
            </a:extLst>
          </p:cNvPr>
          <p:cNvSpPr/>
          <p:nvPr/>
        </p:nvSpPr>
        <p:spPr>
          <a:xfrm>
            <a:off x="832141" y="4421117"/>
            <a:ext cx="1135845" cy="781502"/>
          </a:xfrm>
          <a:prstGeom prst="borderCallout1">
            <a:avLst>
              <a:gd name="adj1" fmla="val 56019"/>
              <a:gd name="adj2" fmla="val 100795"/>
              <a:gd name="adj3" fmla="val 50098"/>
              <a:gd name="adj4" fmla="val 37432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보너스 아이템</a:t>
            </a:r>
          </a:p>
        </p:txBody>
      </p:sp>
      <p:sp>
        <p:nvSpPr>
          <p:cNvPr id="24" name="설명선: 선 23">
            <a:extLst>
              <a:ext uri="{FF2B5EF4-FFF2-40B4-BE49-F238E27FC236}">
                <a16:creationId xmlns:a16="http://schemas.microsoft.com/office/drawing/2014/main" id="{533A9864-A7BC-151F-240F-5D653DBA0242}"/>
              </a:ext>
            </a:extLst>
          </p:cNvPr>
          <p:cNvSpPr/>
          <p:nvPr/>
        </p:nvSpPr>
        <p:spPr>
          <a:xfrm>
            <a:off x="745070" y="2692143"/>
            <a:ext cx="1135845" cy="466619"/>
          </a:xfrm>
          <a:prstGeom prst="borderCallout1">
            <a:avLst>
              <a:gd name="adj1" fmla="val 56604"/>
              <a:gd name="adj2" fmla="val 99602"/>
              <a:gd name="adj3" fmla="val 269799"/>
              <a:gd name="adj4" fmla="val 331985"/>
            </a:avLst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플레이어</a:t>
            </a:r>
          </a:p>
        </p:txBody>
      </p:sp>
      <p:sp>
        <p:nvSpPr>
          <p:cNvPr id="25" name="설명선: 선 24">
            <a:extLst>
              <a:ext uri="{FF2B5EF4-FFF2-40B4-BE49-F238E27FC236}">
                <a16:creationId xmlns:a16="http://schemas.microsoft.com/office/drawing/2014/main" id="{2F727184-0C4C-5E5F-74C5-9292BADCE639}"/>
              </a:ext>
            </a:extLst>
          </p:cNvPr>
          <p:cNvSpPr/>
          <p:nvPr/>
        </p:nvSpPr>
        <p:spPr>
          <a:xfrm>
            <a:off x="688481" y="945525"/>
            <a:ext cx="1370945" cy="466619"/>
          </a:xfrm>
          <a:prstGeom prst="borderCallout1">
            <a:avLst>
              <a:gd name="adj1" fmla="val 55152"/>
              <a:gd name="adj2" fmla="val 100777"/>
              <a:gd name="adj3" fmla="val 454661"/>
              <a:gd name="adj4" fmla="val 344854"/>
            </a:avLst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공격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방울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원형: 비어 있음 25">
            <a:extLst>
              <a:ext uri="{FF2B5EF4-FFF2-40B4-BE49-F238E27FC236}">
                <a16:creationId xmlns:a16="http://schemas.microsoft.com/office/drawing/2014/main" id="{C33F8BA1-316D-1F27-E2DB-448424D2FFC6}"/>
              </a:ext>
            </a:extLst>
          </p:cNvPr>
          <p:cNvSpPr/>
          <p:nvPr/>
        </p:nvSpPr>
        <p:spPr>
          <a:xfrm>
            <a:off x="5358828" y="2905760"/>
            <a:ext cx="561253" cy="554946"/>
          </a:xfrm>
          <a:prstGeom prst="donut">
            <a:avLst>
              <a:gd name="adj" fmla="val 9267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설명선: 선 26">
            <a:extLst>
              <a:ext uri="{FF2B5EF4-FFF2-40B4-BE49-F238E27FC236}">
                <a16:creationId xmlns:a16="http://schemas.microsoft.com/office/drawing/2014/main" id="{56D303ED-029E-D28B-EA4B-A46F95A546F2}"/>
              </a:ext>
            </a:extLst>
          </p:cNvPr>
          <p:cNvSpPr/>
          <p:nvPr/>
        </p:nvSpPr>
        <p:spPr>
          <a:xfrm>
            <a:off x="9688274" y="3665786"/>
            <a:ext cx="1135845" cy="480673"/>
          </a:xfrm>
          <a:prstGeom prst="borderCallout1">
            <a:avLst>
              <a:gd name="adj1" fmla="val 57752"/>
              <a:gd name="adj2" fmla="val 16"/>
              <a:gd name="adj3" fmla="val 70615"/>
              <a:gd name="adj4" fmla="val -257781"/>
            </a:avLst>
          </a:prstGeom>
          <a:noFill/>
          <a:ln w="28575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몬스터</a:t>
            </a:r>
          </a:p>
        </p:txBody>
      </p:sp>
      <p:sp>
        <p:nvSpPr>
          <p:cNvPr id="28" name="설명선: 선 27">
            <a:extLst>
              <a:ext uri="{FF2B5EF4-FFF2-40B4-BE49-F238E27FC236}">
                <a16:creationId xmlns:a16="http://schemas.microsoft.com/office/drawing/2014/main" id="{A37F4268-B8FC-904E-B625-2C6B13814F7E}"/>
              </a:ext>
            </a:extLst>
          </p:cNvPr>
          <p:cNvSpPr/>
          <p:nvPr/>
        </p:nvSpPr>
        <p:spPr>
          <a:xfrm>
            <a:off x="8916976" y="689864"/>
            <a:ext cx="1135845" cy="466619"/>
          </a:xfrm>
          <a:prstGeom prst="borderCallout1">
            <a:avLst>
              <a:gd name="adj1" fmla="val 57752"/>
              <a:gd name="adj2" fmla="val 16"/>
              <a:gd name="adj3" fmla="val 217378"/>
              <a:gd name="adj4" fmla="val -242277"/>
            </a:avLst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점수</a:t>
            </a:r>
          </a:p>
        </p:txBody>
      </p:sp>
      <p:sp>
        <p:nvSpPr>
          <p:cNvPr id="29" name="원형: 비어 있음 28">
            <a:extLst>
              <a:ext uri="{FF2B5EF4-FFF2-40B4-BE49-F238E27FC236}">
                <a16:creationId xmlns:a16="http://schemas.microsoft.com/office/drawing/2014/main" id="{339B8144-EF37-D769-D02E-3BF0F45090E4}"/>
              </a:ext>
            </a:extLst>
          </p:cNvPr>
          <p:cNvSpPr/>
          <p:nvPr/>
        </p:nvSpPr>
        <p:spPr>
          <a:xfrm>
            <a:off x="5148434" y="1536497"/>
            <a:ext cx="1066800" cy="554946"/>
          </a:xfrm>
          <a:prstGeom prst="donut">
            <a:avLst>
              <a:gd name="adj" fmla="val 926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6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A42D1AB5-1346-D888-2738-BC348ACEF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167823"/>
              </p:ext>
            </p:extLst>
          </p:nvPr>
        </p:nvGraphicFramePr>
        <p:xfrm>
          <a:off x="319015" y="1339716"/>
          <a:ext cx="11541092" cy="5061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788">
                  <a:extLst>
                    <a:ext uri="{9D8B030D-6E8A-4147-A177-3AD203B41FA5}">
                      <a16:colId xmlns:a16="http://schemas.microsoft.com/office/drawing/2014/main" val="3357439801"/>
                    </a:ext>
                  </a:extLst>
                </a:gridCol>
                <a:gridCol w="6020273">
                  <a:extLst>
                    <a:ext uri="{9D8B030D-6E8A-4147-A177-3AD203B41FA5}">
                      <a16:colId xmlns:a16="http://schemas.microsoft.com/office/drawing/2014/main" val="2721731785"/>
                    </a:ext>
                  </a:extLst>
                </a:gridCol>
                <a:gridCol w="3847031">
                  <a:extLst>
                    <a:ext uri="{9D8B030D-6E8A-4147-A177-3AD203B41FA5}">
                      <a16:colId xmlns:a16="http://schemas.microsoft.com/office/drawing/2014/main" val="3252703149"/>
                    </a:ext>
                  </a:extLst>
                </a:gridCol>
              </a:tblGrid>
              <a:tr h="5826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범위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980091"/>
                  </a:ext>
                </a:extLst>
              </a:tr>
              <a:tr h="5826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캐릭터 컨트롤</a:t>
                      </a: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좌우 이동 및 점프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키보드로 캐릭터가 바라보는 방향으로 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키 다운 시간에 따른 공격 사거리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130002"/>
                  </a:ext>
                </a:extLst>
              </a:tr>
              <a:tr h="5826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맵</a:t>
                      </a: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스테이지는 방으로 구성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클리어 시 </a:t>
                      </a:r>
                      <a:r>
                        <a:rPr lang="ko-KR" altLang="en-US" sz="1400" dirty="0" err="1"/>
                        <a:t>맵을</a:t>
                      </a:r>
                      <a:r>
                        <a:rPr lang="ko-KR" altLang="en-US" sz="1400" dirty="0"/>
                        <a:t> 옮기는 방식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스테이지의 개수는 넣을 수 있는 최대로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997094"/>
                  </a:ext>
                </a:extLst>
              </a:tr>
              <a:tr h="5826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적 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AI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자신이 소환된 층에서 랜덤하게 이동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일정 시간이 지나면 방울에서 탈출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몬스터 점프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663033"/>
                  </a:ext>
                </a:extLst>
              </a:tr>
              <a:tr h="5826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난이도</a:t>
                      </a: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스테이지가 올라갈수록 적의 수 및 </a:t>
                      </a:r>
                      <a:r>
                        <a:rPr lang="ko-KR" altLang="en-US" sz="1400" dirty="0" err="1"/>
                        <a:t>맵의</a:t>
                      </a:r>
                      <a:r>
                        <a:rPr lang="ko-KR" altLang="en-US" sz="1400" dirty="0"/>
                        <a:t> 난이도 상승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1479364"/>
                  </a:ext>
                </a:extLst>
              </a:tr>
              <a:tr h="9833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게임기능</a:t>
                      </a: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피격 시 체력 감소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최대 체력 </a:t>
                      </a:r>
                      <a:r>
                        <a:rPr lang="en-US" altLang="ko-KR" sz="1400" dirty="0"/>
                        <a:t>: 3)</a:t>
                      </a:r>
                    </a:p>
                    <a:p>
                      <a:pPr algn="l" latinLnBrk="1"/>
                      <a:r>
                        <a:rPr lang="ko-KR" altLang="en-US" sz="1400" dirty="0"/>
                        <a:t>적 제거 시 점수 획득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라운드마다 보너스 아이템 등장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매 스테이지마다 제한시간</a:t>
                      </a:r>
                      <a:r>
                        <a:rPr lang="en-US" altLang="ko-KR" sz="1400" dirty="0"/>
                        <a:t>(1</a:t>
                      </a:r>
                      <a:r>
                        <a:rPr lang="ko-KR" altLang="en-US" sz="1400" dirty="0"/>
                        <a:t>회 경고 후 </a:t>
                      </a:r>
                      <a:r>
                        <a:rPr lang="en-US" altLang="ko-KR" sz="1400" dirty="0" err="1"/>
                        <a:t>Timeover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제한시간 경고 시 </a:t>
                      </a:r>
                      <a:r>
                        <a:rPr lang="ko-KR" altLang="en-US" sz="1400" dirty="0" err="1"/>
                        <a:t>몹</a:t>
                      </a:r>
                      <a:r>
                        <a:rPr lang="ko-KR" altLang="en-US" sz="1400" dirty="0"/>
                        <a:t> 광폭화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적 제거 시 랜덤하게 점수 아이템 드랍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656938"/>
                  </a:ext>
                </a:extLst>
              </a:tr>
              <a:tr h="5826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사운드</a:t>
                      </a: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맵 </a:t>
                      </a:r>
                      <a:r>
                        <a:rPr lang="en-US" altLang="ko-KR" sz="1400" dirty="0" err="1"/>
                        <a:t>bgm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방울 나가는 소리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점프소리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752164"/>
                  </a:ext>
                </a:extLst>
              </a:tr>
              <a:tr h="5826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애니메이션</a:t>
                      </a: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점프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공격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방울에 갇힌 몬스터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맵 전환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29130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8643537-791E-A0E6-DBD6-6E1B471D947D}"/>
              </a:ext>
            </a:extLst>
          </p:cNvPr>
          <p:cNvSpPr/>
          <p:nvPr/>
        </p:nvSpPr>
        <p:spPr>
          <a:xfrm>
            <a:off x="0" y="245907"/>
            <a:ext cx="12191999" cy="883095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CC15B3-CF36-3451-2293-8B95EA291E3F}"/>
              </a:ext>
            </a:extLst>
          </p:cNvPr>
          <p:cNvSpPr txBox="1"/>
          <p:nvPr/>
        </p:nvSpPr>
        <p:spPr>
          <a:xfrm>
            <a:off x="319015" y="456621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ea"/>
                <a:ea typeface="+mj-ea"/>
              </a:rPr>
              <a:t>개발 범위</a:t>
            </a:r>
          </a:p>
        </p:txBody>
      </p:sp>
    </p:spTree>
    <p:extLst>
      <p:ext uri="{BB962C8B-B14F-4D97-AF65-F5344CB8AC3E}">
        <p14:creationId xmlns:p14="http://schemas.microsoft.com/office/powerpoint/2010/main" val="241775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pic>
        <p:nvPicPr>
          <p:cNvPr id="4098" name="Picture 2" descr="버블보블">
            <a:extLst>
              <a:ext uri="{FF2B5EF4-FFF2-40B4-BE49-F238E27FC236}">
                <a16:creationId xmlns:a16="http://schemas.microsoft.com/office/drawing/2014/main" id="{3EC0341D-2E57-F640-C034-C8C23EE1D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15" y="1497789"/>
            <a:ext cx="4013685" cy="351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오락실 고전게임 버블보블 클래식 모바일 공략(사탕, 우산 얻는법) : 네이버 블로그">
            <a:extLst>
              <a:ext uri="{FF2B5EF4-FFF2-40B4-BE49-F238E27FC236}">
                <a16:creationId xmlns:a16="http://schemas.microsoft.com/office/drawing/2014/main" id="{30ACAC85-B283-D609-74DA-DAA596416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974" y="1610432"/>
            <a:ext cx="6270655" cy="351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5E8FB5B-9EC5-510E-525F-2D27BA6C877C}"/>
              </a:ext>
            </a:extLst>
          </p:cNvPr>
          <p:cNvSpPr/>
          <p:nvPr/>
        </p:nvSpPr>
        <p:spPr>
          <a:xfrm>
            <a:off x="0" y="245907"/>
            <a:ext cx="12191999" cy="883095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FC9C71-6C54-C467-AB74-D8A8D5D10FBB}"/>
              </a:ext>
            </a:extLst>
          </p:cNvPr>
          <p:cNvSpPr txBox="1"/>
          <p:nvPr/>
        </p:nvSpPr>
        <p:spPr>
          <a:xfrm>
            <a:off x="319015" y="456621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ea"/>
                <a:ea typeface="+mj-ea"/>
              </a:rPr>
              <a:t>기본적인 플레이</a:t>
            </a:r>
          </a:p>
        </p:txBody>
      </p:sp>
    </p:spTree>
    <p:extLst>
      <p:ext uri="{BB962C8B-B14F-4D97-AF65-F5344CB8AC3E}">
        <p14:creationId xmlns:p14="http://schemas.microsoft.com/office/powerpoint/2010/main" val="357109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60143" y="113414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ea"/>
                <a:ea typeface="+mj-ea"/>
              </a:rPr>
              <a:t>컨텐츠 기획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8C92994-D0F6-7DA8-C45F-E0C41743F267}"/>
              </a:ext>
            </a:extLst>
          </p:cNvPr>
          <p:cNvSpPr/>
          <p:nvPr/>
        </p:nvSpPr>
        <p:spPr>
          <a:xfrm>
            <a:off x="0" y="245907"/>
            <a:ext cx="12191999" cy="883095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D1ADD7-06E0-5904-4787-389C52A8F309}"/>
              </a:ext>
            </a:extLst>
          </p:cNvPr>
          <p:cNvSpPr txBox="1"/>
          <p:nvPr/>
        </p:nvSpPr>
        <p:spPr>
          <a:xfrm>
            <a:off x="319015" y="456621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ea"/>
                <a:ea typeface="+mj-ea"/>
              </a:rPr>
              <a:t>개발 계획</a:t>
            </a:r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A3256C7F-34FF-1F8B-FC91-47736D551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699190"/>
              </p:ext>
            </p:extLst>
          </p:nvPr>
        </p:nvGraphicFramePr>
        <p:xfrm>
          <a:off x="319015" y="1301523"/>
          <a:ext cx="11471715" cy="5065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537">
                  <a:extLst>
                    <a:ext uri="{9D8B030D-6E8A-4147-A177-3AD203B41FA5}">
                      <a16:colId xmlns:a16="http://schemas.microsoft.com/office/drawing/2014/main" val="1143297936"/>
                    </a:ext>
                  </a:extLst>
                </a:gridCol>
                <a:gridCol w="2418568">
                  <a:extLst>
                    <a:ext uri="{9D8B030D-6E8A-4147-A177-3AD203B41FA5}">
                      <a16:colId xmlns:a16="http://schemas.microsoft.com/office/drawing/2014/main" val="317331579"/>
                    </a:ext>
                  </a:extLst>
                </a:gridCol>
                <a:gridCol w="7909610">
                  <a:extLst>
                    <a:ext uri="{9D8B030D-6E8A-4147-A177-3AD203B41FA5}">
                      <a16:colId xmlns:a16="http://schemas.microsoft.com/office/drawing/2014/main" val="1719074471"/>
                    </a:ext>
                  </a:extLst>
                </a:gridCol>
              </a:tblGrid>
              <a:tr h="363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수집 및 틀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/>
                        <a:t>리소스 수집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/>
                        <a:t>캔버스 위에 맵 파일 및 캐릭터 애니메이션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7551582"/>
                  </a:ext>
                </a:extLst>
              </a:tr>
              <a:tr h="503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기본적인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오브젝트 추가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/>
                        <a:t>점수 계산과 목숨 제작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/>
                        <a:t>보너스 아이템 배치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/>
                        <a:t>시작 및 종료 화면 배치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295342"/>
                  </a:ext>
                </a:extLst>
              </a:tr>
              <a:tr h="503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dirty="0"/>
                        <a:t>시작 및 종료 화면 배치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977868"/>
                  </a:ext>
                </a:extLst>
              </a:tr>
              <a:tr h="503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플레이어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/>
                        <a:t>공격 애니메이션 추가 및 이동범위 설정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4232832"/>
                  </a:ext>
                </a:extLst>
              </a:tr>
              <a:tr h="503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몬스터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/>
                        <a:t>적군 애니메이션 추가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/>
                        <a:t>중간 점검 및 확장 가능한 영역 점검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038707"/>
                  </a:ext>
                </a:extLst>
              </a:tr>
              <a:tr h="503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 </a:t>
                      </a:r>
                      <a:r>
                        <a:rPr lang="en-US" altLang="ko-KR" dirty="0"/>
                        <a:t>&amp; </a:t>
                      </a:r>
                      <a:r>
                        <a:rPr lang="ko-KR" altLang="en-US" dirty="0"/>
                        <a:t>발판 제작</a:t>
                      </a:r>
                    </a:p>
                    <a:p>
                      <a:pPr algn="ctr" latinLnBrk="1"/>
                      <a:r>
                        <a:rPr lang="ko-KR" altLang="en-US" dirty="0"/>
                        <a:t>몬스터의 이동 및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충돌처리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/>
                        <a:t>발판 및 벽 제작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(*</a:t>
                      </a:r>
                      <a:r>
                        <a:rPr lang="ko-KR" altLang="en-US" sz="1400" dirty="0"/>
                        <a:t>발판이 하단과 상단에서의 충돌체크가 달라야 하므로 이 부분에서 오래 걸릴 것으로 예상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/>
                        <a:t>맵 오브젝트 충돌체크 처리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/>
                        <a:t>몬스터의 이동 제작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/>
                        <a:t>몬스터와 플레이어 충돌체크 처리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960757"/>
                  </a:ext>
                </a:extLst>
              </a:tr>
              <a:tr h="503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몬스터의 이동 및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충돌처리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/>
                        <a:t>몬스터의 이동 제작</a:t>
                      </a:r>
                      <a:endParaRPr lang="en-US" altLang="ko-KR" sz="1400" dirty="0"/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/>
                        <a:t>몬스터와 플레이어 충돌체크 처리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2016021"/>
                  </a:ext>
                </a:extLst>
              </a:tr>
              <a:tr h="503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547945"/>
                  </a:ext>
                </a:extLst>
              </a:tr>
              <a:tr h="503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컨텐츠 확장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/>
                        <a:t>스테이지 개수 점검 및 최대한 확장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4972541"/>
                  </a:ext>
                </a:extLst>
              </a:tr>
              <a:tr h="5036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마무리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ko-KR" altLang="en-US" sz="1400" dirty="0"/>
                        <a:t>최종 점검 및 릴리즈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1674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84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3366051" y="2133600"/>
            <a:ext cx="5618922" cy="0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366051" y="4273826"/>
            <a:ext cx="5618922" cy="0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76919" y="2884053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</a:rPr>
              <a:t>감사합니다</a:t>
            </a:r>
            <a:endParaRPr lang="en-US" altLang="ko-KR" sz="40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989"/>
            <a:ext cx="12192000" cy="391505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6482618"/>
            <a:ext cx="12192000" cy="375382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10777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273</Words>
  <Application>Microsoft Office PowerPoint</Application>
  <PresentationFormat>와이드스크린</PresentationFormat>
  <Paragraphs>74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SEYOUNG PARK</dc:creator>
  <cp:lastModifiedBy>김호영(2019180012)</cp:lastModifiedBy>
  <cp:revision>58</cp:revision>
  <dcterms:created xsi:type="dcterms:W3CDTF">2016-12-29T12:06:27Z</dcterms:created>
  <dcterms:modified xsi:type="dcterms:W3CDTF">2022-09-23T16:02:24Z</dcterms:modified>
</cp:coreProperties>
</file>