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9" r:id="rId2"/>
    <p:sldId id="261" r:id="rId3"/>
    <p:sldId id="262" r:id="rId4"/>
    <p:sldId id="257" r:id="rId5"/>
    <p:sldId id="258" r:id="rId6"/>
    <p:sldId id="260" r:id="rId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ltLang="zh-TW"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smtClean="0"/>
              <a:t>Click to edit Master subtitle style</a:t>
            </a:r>
            <a:endParaRPr lang="en-US" dirty="0"/>
          </a:p>
        </p:txBody>
      </p:sp>
      <p:sp>
        <p:nvSpPr>
          <p:cNvPr id="4" name="Date Placeholder 3"/>
          <p:cNvSpPr>
            <a:spLocks noGrp="1"/>
          </p:cNvSpPr>
          <p:nvPr>
            <p:ph type="dt" sz="half" idx="10"/>
          </p:nvPr>
        </p:nvSpPr>
        <p:spPr/>
        <p:txBody>
          <a:bodyPr/>
          <a:lstStyle/>
          <a:p>
            <a:fld id="{F7FEDA59-690A-4F97-A58E-1106A411978B}" type="datetimeFigureOut">
              <a:rPr lang="zh-TW" altLang="en-US" smtClean="0"/>
              <a:t>2021/1/7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F5095D2-8215-48CD-AA19-228948680C16}" type="slidenum">
              <a:rPr lang="zh-TW" altLang="en-US" smtClean="0"/>
              <a:t>‹#›</a:t>
            </a:fld>
            <a:endParaRPr lang="zh-TW" altLang="en-US"/>
          </a:p>
        </p:txBody>
      </p:sp>
    </p:spTree>
    <p:extLst>
      <p:ext uri="{BB962C8B-B14F-4D97-AF65-F5344CB8AC3E}">
        <p14:creationId xmlns:p14="http://schemas.microsoft.com/office/powerpoint/2010/main" val="420558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ltLang="zh-TW"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TW"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Edit Master text styles</a:t>
            </a:r>
          </a:p>
        </p:txBody>
      </p:sp>
      <p:sp>
        <p:nvSpPr>
          <p:cNvPr id="5" name="Date Placeholder 4"/>
          <p:cNvSpPr>
            <a:spLocks noGrp="1"/>
          </p:cNvSpPr>
          <p:nvPr>
            <p:ph type="dt" sz="half" idx="10"/>
          </p:nvPr>
        </p:nvSpPr>
        <p:spPr/>
        <p:txBody>
          <a:bodyPr/>
          <a:lstStyle/>
          <a:p>
            <a:fld id="{F7FEDA59-690A-4F97-A58E-1106A411978B}" type="datetimeFigureOut">
              <a:rPr lang="zh-TW" altLang="en-US" smtClean="0"/>
              <a:t>2021/1/7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F5095D2-8215-48CD-AA19-228948680C16}" type="slidenum">
              <a:rPr lang="zh-TW" altLang="en-US" smtClean="0"/>
              <a:t>‹#›</a:t>
            </a:fld>
            <a:endParaRPr lang="zh-TW" altLang="en-US"/>
          </a:p>
        </p:txBody>
      </p:sp>
    </p:spTree>
    <p:extLst>
      <p:ext uri="{BB962C8B-B14F-4D97-AF65-F5344CB8AC3E}">
        <p14:creationId xmlns:p14="http://schemas.microsoft.com/office/powerpoint/2010/main" val="1770376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ltLang="zh-TW"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Edit Master text styles</a:t>
            </a:r>
          </a:p>
        </p:txBody>
      </p:sp>
      <p:sp>
        <p:nvSpPr>
          <p:cNvPr id="4" name="Date Placeholder 3"/>
          <p:cNvSpPr>
            <a:spLocks noGrp="1"/>
          </p:cNvSpPr>
          <p:nvPr>
            <p:ph type="dt" sz="half" idx="10"/>
          </p:nvPr>
        </p:nvSpPr>
        <p:spPr/>
        <p:txBody>
          <a:bodyPr/>
          <a:lstStyle/>
          <a:p>
            <a:fld id="{F7FEDA59-690A-4F97-A58E-1106A411978B}" type="datetimeFigureOut">
              <a:rPr lang="zh-TW" altLang="en-US" smtClean="0"/>
              <a:t>2021/1/7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F5095D2-8215-48CD-AA19-228948680C16}" type="slidenum">
              <a:rPr lang="zh-TW" altLang="en-US" smtClean="0"/>
              <a:t>‹#›</a:t>
            </a:fld>
            <a:endParaRPr lang="zh-TW" altLang="en-US"/>
          </a:p>
        </p:txBody>
      </p:sp>
    </p:spTree>
    <p:extLst>
      <p:ext uri="{BB962C8B-B14F-4D97-AF65-F5344CB8AC3E}">
        <p14:creationId xmlns:p14="http://schemas.microsoft.com/office/powerpoint/2010/main" val="1056683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ltLang="zh-TW"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ltLang="zh-TW"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Edit Master text styles</a:t>
            </a:r>
          </a:p>
        </p:txBody>
      </p:sp>
      <p:sp>
        <p:nvSpPr>
          <p:cNvPr id="4" name="Date Placeholder 3"/>
          <p:cNvSpPr>
            <a:spLocks noGrp="1"/>
          </p:cNvSpPr>
          <p:nvPr>
            <p:ph type="dt" sz="half" idx="10"/>
          </p:nvPr>
        </p:nvSpPr>
        <p:spPr/>
        <p:txBody>
          <a:bodyPr/>
          <a:lstStyle/>
          <a:p>
            <a:fld id="{F7FEDA59-690A-4F97-A58E-1106A411978B}" type="datetimeFigureOut">
              <a:rPr lang="zh-TW" altLang="en-US" smtClean="0"/>
              <a:t>2021/1/7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F5095D2-8215-48CD-AA19-228948680C16}" type="slidenum">
              <a:rPr lang="zh-TW" altLang="en-US" smtClean="0"/>
              <a:t>‹#›</a:t>
            </a:fld>
            <a:endParaRPr lang="zh-TW"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58856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ltLang="zh-TW"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Edit Master text styles</a:t>
            </a:r>
          </a:p>
        </p:txBody>
      </p:sp>
      <p:sp>
        <p:nvSpPr>
          <p:cNvPr id="4" name="Date Placeholder 3"/>
          <p:cNvSpPr>
            <a:spLocks noGrp="1"/>
          </p:cNvSpPr>
          <p:nvPr>
            <p:ph type="dt" sz="half" idx="10"/>
          </p:nvPr>
        </p:nvSpPr>
        <p:spPr/>
        <p:txBody>
          <a:bodyPr/>
          <a:lstStyle/>
          <a:p>
            <a:fld id="{F7FEDA59-690A-4F97-A58E-1106A411978B}" type="datetimeFigureOut">
              <a:rPr lang="zh-TW" altLang="en-US" smtClean="0"/>
              <a:t>2021/1/7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F5095D2-8215-48CD-AA19-228948680C16}" type="slidenum">
              <a:rPr lang="zh-TW" altLang="en-US" smtClean="0"/>
              <a:t>‹#›</a:t>
            </a:fld>
            <a:endParaRPr lang="zh-TW" altLang="en-US"/>
          </a:p>
        </p:txBody>
      </p:sp>
    </p:spTree>
    <p:extLst>
      <p:ext uri="{BB962C8B-B14F-4D97-AF65-F5344CB8AC3E}">
        <p14:creationId xmlns:p14="http://schemas.microsoft.com/office/powerpoint/2010/main" val="1730489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ltLang="zh-TW"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7FEDA59-690A-4F97-A58E-1106A411978B}" type="datetimeFigureOut">
              <a:rPr lang="zh-TW" altLang="en-US" smtClean="0"/>
              <a:t>2021/1/7</a:t>
            </a:fld>
            <a:endParaRPr lang="zh-TW" altLang="en-US"/>
          </a:p>
        </p:txBody>
      </p:sp>
      <p:sp>
        <p:nvSpPr>
          <p:cNvPr id="4"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F5095D2-8215-48CD-AA19-228948680C16}" type="slidenum">
              <a:rPr lang="zh-TW" altLang="en-US" smtClean="0"/>
              <a:t>‹#›</a:t>
            </a:fld>
            <a:endParaRPr lang="zh-TW" altLang="en-US"/>
          </a:p>
        </p:txBody>
      </p:sp>
    </p:spTree>
    <p:extLst>
      <p:ext uri="{BB962C8B-B14F-4D97-AF65-F5344CB8AC3E}">
        <p14:creationId xmlns:p14="http://schemas.microsoft.com/office/powerpoint/2010/main" val="12270151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ltLang="zh-TW"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TW"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TW"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TW"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7FEDA59-690A-4F97-A58E-1106A411978B}" type="datetimeFigureOut">
              <a:rPr lang="zh-TW" altLang="en-US" smtClean="0"/>
              <a:t>2021/1/7</a:t>
            </a:fld>
            <a:endParaRPr lang="zh-TW" altLang="en-US"/>
          </a:p>
        </p:txBody>
      </p:sp>
      <p:sp>
        <p:nvSpPr>
          <p:cNvPr id="4"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F5095D2-8215-48CD-AA19-228948680C16}" type="slidenum">
              <a:rPr lang="zh-TW" altLang="en-US" smtClean="0"/>
              <a:t>‹#›</a:t>
            </a:fld>
            <a:endParaRPr lang="zh-TW" altLang="en-US"/>
          </a:p>
        </p:txBody>
      </p:sp>
    </p:spTree>
    <p:extLst>
      <p:ext uri="{BB962C8B-B14F-4D97-AF65-F5344CB8AC3E}">
        <p14:creationId xmlns:p14="http://schemas.microsoft.com/office/powerpoint/2010/main" val="1941925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Date Placeholder 3"/>
          <p:cNvSpPr>
            <a:spLocks noGrp="1"/>
          </p:cNvSpPr>
          <p:nvPr>
            <p:ph type="dt" sz="half" idx="10"/>
          </p:nvPr>
        </p:nvSpPr>
        <p:spPr/>
        <p:txBody>
          <a:bodyPr/>
          <a:lstStyle/>
          <a:p>
            <a:fld id="{F7FEDA59-690A-4F97-A58E-1106A411978B}" type="datetimeFigureOut">
              <a:rPr lang="zh-TW" altLang="en-US" smtClean="0"/>
              <a:t>2021/1/7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F5095D2-8215-48CD-AA19-228948680C16}" type="slidenum">
              <a:rPr lang="zh-TW" altLang="en-US" smtClean="0"/>
              <a:t>‹#›</a:t>
            </a:fld>
            <a:endParaRPr lang="zh-TW" altLang="en-US"/>
          </a:p>
        </p:txBody>
      </p:sp>
    </p:spTree>
    <p:extLst>
      <p:ext uri="{BB962C8B-B14F-4D97-AF65-F5344CB8AC3E}">
        <p14:creationId xmlns:p14="http://schemas.microsoft.com/office/powerpoint/2010/main" val="2197330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ltLang="zh-TW"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Date Placeholder 3"/>
          <p:cNvSpPr>
            <a:spLocks noGrp="1"/>
          </p:cNvSpPr>
          <p:nvPr>
            <p:ph type="dt" sz="half" idx="10"/>
          </p:nvPr>
        </p:nvSpPr>
        <p:spPr/>
        <p:txBody>
          <a:bodyPr/>
          <a:lstStyle/>
          <a:p>
            <a:fld id="{F7FEDA59-690A-4F97-A58E-1106A411978B}" type="datetimeFigureOut">
              <a:rPr lang="zh-TW" altLang="en-US" smtClean="0"/>
              <a:t>2021/1/7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F5095D2-8215-48CD-AA19-228948680C16}" type="slidenum">
              <a:rPr lang="zh-TW" altLang="en-US" smtClean="0"/>
              <a:t>‹#›</a:t>
            </a:fld>
            <a:endParaRPr lang="zh-TW" altLang="en-US"/>
          </a:p>
        </p:txBody>
      </p:sp>
    </p:spTree>
    <p:extLst>
      <p:ext uri="{BB962C8B-B14F-4D97-AF65-F5344CB8AC3E}">
        <p14:creationId xmlns:p14="http://schemas.microsoft.com/office/powerpoint/2010/main" val="1192535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dirty="0"/>
          </a:p>
        </p:txBody>
      </p:sp>
      <p:sp>
        <p:nvSpPr>
          <p:cNvPr id="3" name="Content Placeholder 2"/>
          <p:cNvSpPr>
            <a:spLocks noGrp="1"/>
          </p:cNvSpPr>
          <p:nvPr>
            <p:ph idx="1"/>
          </p:nvPr>
        </p:nvSpPr>
        <p:spPr/>
        <p:txBody>
          <a:bodyPr/>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7" name="Date Placeholder 3"/>
          <p:cNvSpPr>
            <a:spLocks noGrp="1"/>
          </p:cNvSpPr>
          <p:nvPr>
            <p:ph type="dt" sz="half" idx="10"/>
          </p:nvPr>
        </p:nvSpPr>
        <p:spPr/>
        <p:txBody>
          <a:bodyPr/>
          <a:lstStyle/>
          <a:p>
            <a:fld id="{F7FEDA59-690A-4F97-A58E-1106A411978B}" type="datetimeFigureOut">
              <a:rPr lang="zh-TW" altLang="en-US" smtClean="0"/>
              <a:t>2021/1/7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F5095D2-8215-48CD-AA19-228948680C16}" type="slidenum">
              <a:rPr lang="zh-TW" altLang="en-US" smtClean="0"/>
              <a:t>‹#›</a:t>
            </a:fld>
            <a:endParaRPr lang="zh-TW" altLang="en-US"/>
          </a:p>
        </p:txBody>
      </p:sp>
    </p:spTree>
    <p:extLst>
      <p:ext uri="{BB962C8B-B14F-4D97-AF65-F5344CB8AC3E}">
        <p14:creationId xmlns:p14="http://schemas.microsoft.com/office/powerpoint/2010/main" val="1821517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ltLang="zh-TW"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Edit Master text styles</a:t>
            </a:r>
          </a:p>
        </p:txBody>
      </p:sp>
      <p:sp>
        <p:nvSpPr>
          <p:cNvPr id="4" name="Date Placeholder 3"/>
          <p:cNvSpPr>
            <a:spLocks noGrp="1"/>
          </p:cNvSpPr>
          <p:nvPr>
            <p:ph type="dt" sz="half" idx="10"/>
          </p:nvPr>
        </p:nvSpPr>
        <p:spPr/>
        <p:txBody>
          <a:bodyPr/>
          <a:lstStyle/>
          <a:p>
            <a:fld id="{F7FEDA59-690A-4F97-A58E-1106A411978B}" type="datetimeFigureOut">
              <a:rPr lang="zh-TW" altLang="en-US" smtClean="0"/>
              <a:t>2021/1/7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F5095D2-8215-48CD-AA19-228948680C16}" type="slidenum">
              <a:rPr lang="zh-TW" altLang="en-US" smtClean="0"/>
              <a:t>‹#›</a:t>
            </a:fld>
            <a:endParaRPr lang="zh-TW" altLang="en-US"/>
          </a:p>
        </p:txBody>
      </p:sp>
    </p:spTree>
    <p:extLst>
      <p:ext uri="{BB962C8B-B14F-4D97-AF65-F5344CB8AC3E}">
        <p14:creationId xmlns:p14="http://schemas.microsoft.com/office/powerpoint/2010/main" val="335598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5" name="Date Placeholder 4"/>
          <p:cNvSpPr>
            <a:spLocks noGrp="1"/>
          </p:cNvSpPr>
          <p:nvPr>
            <p:ph type="dt" sz="half" idx="10"/>
          </p:nvPr>
        </p:nvSpPr>
        <p:spPr/>
        <p:txBody>
          <a:bodyPr/>
          <a:lstStyle/>
          <a:p>
            <a:fld id="{F7FEDA59-690A-4F97-A58E-1106A411978B}" type="datetimeFigureOut">
              <a:rPr lang="zh-TW" altLang="en-US" smtClean="0"/>
              <a:t>2021/1/7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F5095D2-8215-48CD-AA19-228948680C16}" type="slidenum">
              <a:rPr lang="zh-TW" altLang="en-US" smtClean="0"/>
              <a:t>‹#›</a:t>
            </a:fld>
            <a:endParaRPr lang="zh-TW" altLang="en-US"/>
          </a:p>
        </p:txBody>
      </p:sp>
    </p:spTree>
    <p:extLst>
      <p:ext uri="{BB962C8B-B14F-4D97-AF65-F5344CB8AC3E}">
        <p14:creationId xmlns:p14="http://schemas.microsoft.com/office/powerpoint/2010/main" val="2115992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TW"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7" name="Date Placeholder 6"/>
          <p:cNvSpPr>
            <a:spLocks noGrp="1"/>
          </p:cNvSpPr>
          <p:nvPr>
            <p:ph type="dt" sz="half" idx="10"/>
          </p:nvPr>
        </p:nvSpPr>
        <p:spPr/>
        <p:txBody>
          <a:bodyPr/>
          <a:lstStyle/>
          <a:p>
            <a:fld id="{F7FEDA59-690A-4F97-A58E-1106A411978B}" type="datetimeFigureOut">
              <a:rPr lang="zh-TW" altLang="en-US" smtClean="0"/>
              <a:t>2021/1/7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F5095D2-8215-48CD-AA19-228948680C16}" type="slidenum">
              <a:rPr lang="zh-TW" altLang="en-US" smtClean="0"/>
              <a:t>‹#›</a:t>
            </a:fld>
            <a:endParaRPr lang="zh-TW" altLang="en-US"/>
          </a:p>
        </p:txBody>
      </p:sp>
    </p:spTree>
    <p:extLst>
      <p:ext uri="{BB962C8B-B14F-4D97-AF65-F5344CB8AC3E}">
        <p14:creationId xmlns:p14="http://schemas.microsoft.com/office/powerpoint/2010/main" val="2624821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dirty="0"/>
          </a:p>
        </p:txBody>
      </p:sp>
      <p:sp>
        <p:nvSpPr>
          <p:cNvPr id="7" name="Date Placeholder 2"/>
          <p:cNvSpPr>
            <a:spLocks noGrp="1"/>
          </p:cNvSpPr>
          <p:nvPr>
            <p:ph type="dt" sz="half" idx="10"/>
          </p:nvPr>
        </p:nvSpPr>
        <p:spPr/>
        <p:txBody>
          <a:bodyPr/>
          <a:lstStyle/>
          <a:p>
            <a:fld id="{F7FEDA59-690A-4F97-A58E-1106A411978B}" type="datetimeFigureOut">
              <a:rPr lang="zh-TW" altLang="en-US" smtClean="0"/>
              <a:t>2021/1/7</a:t>
            </a:fld>
            <a:endParaRPr lang="zh-TW" altLang="en-US"/>
          </a:p>
        </p:txBody>
      </p:sp>
      <p:sp>
        <p:nvSpPr>
          <p:cNvPr id="5" name="Footer Placeholder 3"/>
          <p:cNvSpPr>
            <a:spLocks noGrp="1"/>
          </p:cNvSpPr>
          <p:nvPr>
            <p:ph type="ftr" sz="quarter" idx="11"/>
          </p:nvPr>
        </p:nvSpPr>
        <p:spPr/>
        <p:txBody>
          <a:bodyPr/>
          <a:lstStyle/>
          <a:p>
            <a:endParaRPr lang="zh-TW" altLang="en-US"/>
          </a:p>
        </p:txBody>
      </p:sp>
      <p:sp>
        <p:nvSpPr>
          <p:cNvPr id="6" name="Slide Number Placeholder 4"/>
          <p:cNvSpPr>
            <a:spLocks noGrp="1"/>
          </p:cNvSpPr>
          <p:nvPr>
            <p:ph type="sldNum" sz="quarter" idx="12"/>
          </p:nvPr>
        </p:nvSpPr>
        <p:spPr/>
        <p:txBody>
          <a:bodyPr/>
          <a:lstStyle/>
          <a:p>
            <a:fld id="{1F5095D2-8215-48CD-AA19-228948680C16}" type="slidenum">
              <a:rPr lang="zh-TW" altLang="en-US" smtClean="0"/>
              <a:t>‹#›</a:t>
            </a:fld>
            <a:endParaRPr lang="zh-TW" altLang="en-US"/>
          </a:p>
        </p:txBody>
      </p:sp>
    </p:spTree>
    <p:extLst>
      <p:ext uri="{BB962C8B-B14F-4D97-AF65-F5344CB8AC3E}">
        <p14:creationId xmlns:p14="http://schemas.microsoft.com/office/powerpoint/2010/main" val="37667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7FEDA59-690A-4F97-A58E-1106A411978B}" type="datetimeFigureOut">
              <a:rPr lang="zh-TW" altLang="en-US" smtClean="0"/>
              <a:t>2021/1/7</a:t>
            </a:fld>
            <a:endParaRPr lang="zh-TW" altLang="en-US"/>
          </a:p>
        </p:txBody>
      </p:sp>
      <p:sp>
        <p:nvSpPr>
          <p:cNvPr id="5" name="Footer Placeholder 2"/>
          <p:cNvSpPr>
            <a:spLocks noGrp="1"/>
          </p:cNvSpPr>
          <p:nvPr>
            <p:ph type="ftr" sz="quarter" idx="11"/>
          </p:nvPr>
        </p:nvSpPr>
        <p:spPr/>
        <p:txBody>
          <a:bodyPr/>
          <a:lstStyle/>
          <a:p>
            <a:endParaRPr lang="zh-TW" altLang="en-US"/>
          </a:p>
        </p:txBody>
      </p:sp>
      <p:sp>
        <p:nvSpPr>
          <p:cNvPr id="6" name="Slide Number Placeholder 3"/>
          <p:cNvSpPr>
            <a:spLocks noGrp="1"/>
          </p:cNvSpPr>
          <p:nvPr>
            <p:ph type="sldNum" sz="quarter" idx="12"/>
          </p:nvPr>
        </p:nvSpPr>
        <p:spPr/>
        <p:txBody>
          <a:bodyPr/>
          <a:lstStyle/>
          <a:p>
            <a:fld id="{1F5095D2-8215-48CD-AA19-228948680C16}" type="slidenum">
              <a:rPr lang="zh-TW" altLang="en-US" smtClean="0"/>
              <a:t>‹#›</a:t>
            </a:fld>
            <a:endParaRPr lang="zh-TW" altLang="en-US"/>
          </a:p>
        </p:txBody>
      </p:sp>
    </p:spTree>
    <p:extLst>
      <p:ext uri="{BB962C8B-B14F-4D97-AF65-F5344CB8AC3E}">
        <p14:creationId xmlns:p14="http://schemas.microsoft.com/office/powerpoint/2010/main" val="3965733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ltLang="zh-TW"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Edit Master text styles</a:t>
            </a:r>
          </a:p>
        </p:txBody>
      </p:sp>
      <p:sp>
        <p:nvSpPr>
          <p:cNvPr id="7" name="Date Placeholder 4"/>
          <p:cNvSpPr>
            <a:spLocks noGrp="1"/>
          </p:cNvSpPr>
          <p:nvPr>
            <p:ph type="dt" sz="half" idx="10"/>
          </p:nvPr>
        </p:nvSpPr>
        <p:spPr/>
        <p:txBody>
          <a:bodyPr/>
          <a:lstStyle/>
          <a:p>
            <a:fld id="{F7FEDA59-690A-4F97-A58E-1106A411978B}" type="datetimeFigureOut">
              <a:rPr lang="zh-TW" altLang="en-US" smtClean="0"/>
              <a:t>2021/1/7</a:t>
            </a:fld>
            <a:endParaRPr lang="zh-TW" altLang="en-US"/>
          </a:p>
        </p:txBody>
      </p:sp>
      <p:sp>
        <p:nvSpPr>
          <p:cNvPr id="5" name="Footer Placeholder 5"/>
          <p:cNvSpPr>
            <a:spLocks noGrp="1"/>
          </p:cNvSpPr>
          <p:nvPr>
            <p:ph type="ftr" sz="quarter" idx="11"/>
          </p:nvPr>
        </p:nvSpPr>
        <p:spPr/>
        <p:txBody>
          <a:bodyPr/>
          <a:lstStyle/>
          <a:p>
            <a:endParaRPr lang="zh-TW" altLang="en-US"/>
          </a:p>
        </p:txBody>
      </p:sp>
      <p:sp>
        <p:nvSpPr>
          <p:cNvPr id="6" name="Slide Number Placeholder 6"/>
          <p:cNvSpPr>
            <a:spLocks noGrp="1"/>
          </p:cNvSpPr>
          <p:nvPr>
            <p:ph type="sldNum" sz="quarter" idx="12"/>
          </p:nvPr>
        </p:nvSpPr>
        <p:spPr/>
        <p:txBody>
          <a:bodyPr/>
          <a:lstStyle/>
          <a:p>
            <a:fld id="{1F5095D2-8215-48CD-AA19-228948680C16}" type="slidenum">
              <a:rPr lang="zh-TW" altLang="en-US" smtClean="0"/>
              <a:t>‹#›</a:t>
            </a:fld>
            <a:endParaRPr lang="zh-TW" altLang="en-US"/>
          </a:p>
        </p:txBody>
      </p:sp>
    </p:spTree>
    <p:extLst>
      <p:ext uri="{BB962C8B-B14F-4D97-AF65-F5344CB8AC3E}">
        <p14:creationId xmlns:p14="http://schemas.microsoft.com/office/powerpoint/2010/main" val="2750955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ltLang="zh-TW"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TW"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Edit Master text styles</a:t>
            </a:r>
          </a:p>
        </p:txBody>
      </p:sp>
      <p:sp>
        <p:nvSpPr>
          <p:cNvPr id="5" name="Date Placeholder 4"/>
          <p:cNvSpPr>
            <a:spLocks noGrp="1"/>
          </p:cNvSpPr>
          <p:nvPr>
            <p:ph type="dt" sz="half" idx="10"/>
          </p:nvPr>
        </p:nvSpPr>
        <p:spPr/>
        <p:txBody>
          <a:bodyPr/>
          <a:lstStyle/>
          <a:p>
            <a:fld id="{F7FEDA59-690A-4F97-A58E-1106A411978B}" type="datetimeFigureOut">
              <a:rPr lang="zh-TW" altLang="en-US" smtClean="0"/>
              <a:t>2021/1/7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F5095D2-8215-48CD-AA19-228948680C16}" type="slidenum">
              <a:rPr lang="zh-TW" altLang="en-US" smtClean="0"/>
              <a:t>‹#›</a:t>
            </a:fld>
            <a:endParaRPr lang="zh-TW" altLang="en-US"/>
          </a:p>
        </p:txBody>
      </p:sp>
    </p:spTree>
    <p:extLst>
      <p:ext uri="{BB962C8B-B14F-4D97-AF65-F5344CB8AC3E}">
        <p14:creationId xmlns:p14="http://schemas.microsoft.com/office/powerpoint/2010/main" val="2393132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ltLang="zh-TW"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7FEDA59-690A-4F97-A58E-1106A411978B}" type="datetimeFigureOut">
              <a:rPr lang="zh-TW" altLang="en-US" smtClean="0"/>
              <a:t>2021/1/7</a:t>
            </a:fld>
            <a:endParaRPr lang="zh-TW"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TW" alt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F5095D2-8215-48CD-AA19-228948680C16}" type="slidenum">
              <a:rPr lang="zh-TW" altLang="en-US" smtClean="0"/>
              <a:t>‹#›</a:t>
            </a:fld>
            <a:endParaRPr lang="zh-TW" altLang="en-US"/>
          </a:p>
        </p:txBody>
      </p:sp>
    </p:spTree>
    <p:extLst>
      <p:ext uri="{BB962C8B-B14F-4D97-AF65-F5344CB8AC3E}">
        <p14:creationId xmlns:p14="http://schemas.microsoft.com/office/powerpoint/2010/main" val="299256190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69489" cy="1400530"/>
          </a:xfrm>
        </p:spPr>
        <p:txBody>
          <a:bodyPr/>
          <a:lstStyle/>
          <a:p>
            <a:r>
              <a:rPr lang="en-US" altLang="zh-TW" dirty="0" smtClean="0"/>
              <a:t>0513367_</a:t>
            </a:r>
            <a:r>
              <a:rPr lang="zh-CN" altLang="en-US" dirty="0" smtClean="0"/>
              <a:t>陳中堅                         </a:t>
            </a:r>
            <a:r>
              <a:rPr lang="en-US" altLang="zh-CN" dirty="0" smtClean="0"/>
              <a:t>R_2020</a:t>
            </a:r>
            <a:r>
              <a:rPr lang="en-US" altLang="zh-TW" dirty="0" smtClean="0"/>
              <a:t/>
            </a:r>
            <a:br>
              <a:rPr lang="en-US" altLang="zh-TW" dirty="0" smtClean="0"/>
            </a:br>
            <a:r>
              <a:rPr lang="en-US" altLang="zh-TW" dirty="0" smtClean="0"/>
              <a:t>Project Introduction</a:t>
            </a:r>
            <a:endParaRPr lang="zh-TW" altLang="en-US" dirty="0"/>
          </a:p>
        </p:txBody>
      </p:sp>
      <p:sp>
        <p:nvSpPr>
          <p:cNvPr id="3" name="Content Placeholder 2"/>
          <p:cNvSpPr>
            <a:spLocks noGrp="1"/>
          </p:cNvSpPr>
          <p:nvPr>
            <p:ph idx="1"/>
          </p:nvPr>
        </p:nvSpPr>
        <p:spPr>
          <a:xfrm>
            <a:off x="5773782" y="1825625"/>
            <a:ext cx="5580017" cy="4351338"/>
          </a:xfrm>
        </p:spPr>
        <p:txBody>
          <a:bodyPr>
            <a:normAutofit lnSpcReduction="10000"/>
          </a:bodyPr>
          <a:lstStyle/>
          <a:p>
            <a:r>
              <a:rPr lang="en-US" altLang="zh-TW" dirty="0" smtClean="0"/>
              <a:t>Data Source</a:t>
            </a:r>
          </a:p>
          <a:p>
            <a:endParaRPr lang="en-US" altLang="zh-TW" dirty="0" smtClean="0"/>
          </a:p>
          <a:p>
            <a:r>
              <a:rPr lang="en-US" altLang="zh-TW" sz="1800" dirty="0" smtClean="0"/>
              <a:t>Dengue case surveillance data: In Taiwan, dengue fever (</a:t>
            </a:r>
            <a:r>
              <a:rPr lang="zh-TW" altLang="en-US" sz="1800" dirty="0" smtClean="0"/>
              <a:t>台灣瘧疾</a:t>
            </a:r>
            <a:r>
              <a:rPr lang="en-US" altLang="zh-TW" sz="1800" dirty="0" smtClean="0"/>
              <a:t>)is classified as a notifiable infectious disease and suspected cases must be reported to a clinic for diagnosis within 24 hours.</a:t>
            </a:r>
          </a:p>
          <a:p>
            <a:r>
              <a:rPr lang="en-US" altLang="zh-TW" sz="1800" dirty="0" smtClean="0"/>
              <a:t>These data obtained from the web-based National Infectious Disease Statistics System (https://nidss.cdc.gov.tw/en/SingleDisease.aspx?dc=1&amp;dt=4&amp;disease=061&amp;position=1)under the Notifiable Disease Surveillance System (NDSS) of the Taiwan Center for Disease Control.(</a:t>
            </a:r>
            <a:r>
              <a:rPr lang="en-US" altLang="zh-TW" sz="1800" dirty="0"/>
              <a:t>from January 2012 to May </a:t>
            </a:r>
            <a:r>
              <a:rPr lang="en-US" altLang="zh-TW" sz="1800" dirty="0" smtClean="0"/>
              <a:t>2019)</a:t>
            </a:r>
            <a:endParaRPr lang="zh-TW" altLang="en-US" sz="1800" dirty="0"/>
          </a:p>
        </p:txBody>
      </p:sp>
      <p:pic>
        <p:nvPicPr>
          <p:cNvPr id="4" name="Picture 3"/>
          <p:cNvPicPr>
            <a:picLocks noChangeAspect="1"/>
          </p:cNvPicPr>
          <p:nvPr/>
        </p:nvPicPr>
        <p:blipFill rotWithShape="1">
          <a:blip r:embed="rId2"/>
          <a:srcRect l="-124" t="25625" r="48590" b="13661"/>
          <a:stretch/>
        </p:blipFill>
        <p:spPr>
          <a:xfrm>
            <a:off x="102893" y="4641526"/>
            <a:ext cx="4756490" cy="1535437"/>
          </a:xfrm>
          <a:prstGeom prst="rect">
            <a:avLst/>
          </a:prstGeom>
        </p:spPr>
      </p:pic>
      <p:pic>
        <p:nvPicPr>
          <p:cNvPr id="5" name="Picture 4"/>
          <p:cNvPicPr>
            <a:picLocks noChangeAspect="1"/>
          </p:cNvPicPr>
          <p:nvPr/>
        </p:nvPicPr>
        <p:blipFill rotWithShape="1">
          <a:blip r:embed="rId3"/>
          <a:srcRect t="22411" r="68" b="10804"/>
          <a:stretch/>
        </p:blipFill>
        <p:spPr>
          <a:xfrm>
            <a:off x="102893" y="1853248"/>
            <a:ext cx="4756491" cy="2483621"/>
          </a:xfrm>
          <a:prstGeom prst="rect">
            <a:avLst/>
          </a:prstGeom>
        </p:spPr>
      </p:pic>
    </p:spTree>
    <p:extLst>
      <p:ext uri="{BB962C8B-B14F-4D97-AF65-F5344CB8AC3E}">
        <p14:creationId xmlns:p14="http://schemas.microsoft.com/office/powerpoint/2010/main" val="1842282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Introduction </a:t>
            </a:r>
            <a:endParaRPr lang="zh-TW" altLang="en-US" dirty="0"/>
          </a:p>
        </p:txBody>
      </p:sp>
      <p:sp>
        <p:nvSpPr>
          <p:cNvPr id="3" name="Content Placeholder 2"/>
          <p:cNvSpPr>
            <a:spLocks noGrp="1"/>
          </p:cNvSpPr>
          <p:nvPr>
            <p:ph idx="1"/>
          </p:nvPr>
        </p:nvSpPr>
        <p:spPr>
          <a:xfrm>
            <a:off x="319540" y="966651"/>
            <a:ext cx="10515600" cy="6061166"/>
          </a:xfrm>
        </p:spPr>
        <p:txBody>
          <a:bodyPr>
            <a:normAutofit fontScale="77500" lnSpcReduction="20000"/>
          </a:bodyPr>
          <a:lstStyle/>
          <a:p>
            <a:endParaRPr lang="en-US" altLang="zh-TW" dirty="0" smtClean="0"/>
          </a:p>
          <a:p>
            <a:r>
              <a:rPr lang="en-US" altLang="zh-TW" dirty="0" smtClean="0"/>
              <a:t> According </a:t>
            </a:r>
            <a:r>
              <a:rPr lang="en-US" altLang="zh-TW" dirty="0"/>
              <a:t>to the computerized database of the surveillance system by </a:t>
            </a:r>
            <a:r>
              <a:rPr lang="en-US" altLang="zh-TW" dirty="0" smtClean="0"/>
              <a:t>Taiwan </a:t>
            </a:r>
            <a:r>
              <a:rPr lang="en-US" altLang="zh-TW" dirty="0"/>
              <a:t>Center for</a:t>
            </a:r>
          </a:p>
          <a:p>
            <a:pPr marL="0" indent="0">
              <a:buNone/>
            </a:pPr>
            <a:r>
              <a:rPr lang="en-US" altLang="zh-TW" dirty="0" smtClean="0"/>
              <a:t>        Disease </a:t>
            </a:r>
            <a:r>
              <a:rPr lang="en-US" altLang="zh-TW" dirty="0"/>
              <a:t>Control (Taiwan-CDC) [29], in the period of 2006 to 2012, there were 10,094 </a:t>
            </a:r>
            <a:r>
              <a:rPr lang="en-US" altLang="zh-TW" dirty="0" smtClean="0"/>
              <a:t>confirmed </a:t>
            </a:r>
            <a:r>
              <a:rPr lang="en-US" altLang="zh-TW" dirty="0"/>
              <a:t>cases </a:t>
            </a:r>
            <a:r>
              <a:rPr lang="en-US" altLang="zh-TW" dirty="0" smtClean="0"/>
              <a:t>  of</a:t>
            </a:r>
            <a:endParaRPr lang="en-US" altLang="zh-TW" dirty="0"/>
          </a:p>
          <a:p>
            <a:pPr marL="0" indent="0">
              <a:buNone/>
            </a:pPr>
            <a:r>
              <a:rPr lang="en-US" altLang="zh-TW" dirty="0" smtClean="0"/>
              <a:t>  dengue </a:t>
            </a:r>
            <a:r>
              <a:rPr lang="en-US" altLang="zh-TW" dirty="0"/>
              <a:t>virus infections, or an average of about 1442 cases per year. However, from 2012 to 2018, the</a:t>
            </a:r>
          </a:p>
          <a:p>
            <a:pPr marL="0" indent="0">
              <a:buNone/>
            </a:pPr>
            <a:r>
              <a:rPr lang="en-US" altLang="zh-TW" dirty="0" smtClean="0"/>
              <a:t>  Taiwan-CDC </a:t>
            </a:r>
            <a:r>
              <a:rPr lang="en-US" altLang="zh-TW" dirty="0"/>
              <a:t>recorded 63,471 </a:t>
            </a:r>
            <a:r>
              <a:rPr lang="en-US" altLang="zh-TW" dirty="0" smtClean="0"/>
              <a:t>con</a:t>
            </a:r>
            <a:r>
              <a:rPr lang="en-US" altLang="zh-CN" dirty="0" smtClean="0"/>
              <a:t>fir</a:t>
            </a:r>
            <a:r>
              <a:rPr lang="en-US" altLang="zh-TW" dirty="0" smtClean="0"/>
              <a:t>med </a:t>
            </a:r>
            <a:r>
              <a:rPr lang="en-US" altLang="zh-TW" dirty="0"/>
              <a:t>cases of dengue, or an average of about 9067 cases per year.</a:t>
            </a:r>
          </a:p>
          <a:p>
            <a:pPr marL="0" indent="0">
              <a:buNone/>
            </a:pPr>
            <a:r>
              <a:rPr lang="en-US" altLang="zh-TW" dirty="0" smtClean="0"/>
              <a:t>  Thus</a:t>
            </a:r>
            <a:r>
              <a:rPr lang="en-US" altLang="zh-TW" dirty="0"/>
              <a:t>, the annual average number of dengue cases has increased by 529% in the past seven years</a:t>
            </a:r>
          </a:p>
          <a:p>
            <a:pPr marL="0" indent="0">
              <a:buNone/>
            </a:pPr>
            <a:r>
              <a:rPr lang="en-US" altLang="zh-TW" dirty="0" smtClean="0"/>
              <a:t>   compared </a:t>
            </a:r>
            <a:r>
              <a:rPr lang="en-US" altLang="zh-TW" dirty="0"/>
              <a:t>with the period from 2006 to 2012.</a:t>
            </a:r>
          </a:p>
          <a:p>
            <a:endParaRPr lang="en-US" altLang="zh-TW" dirty="0" smtClean="0"/>
          </a:p>
          <a:p>
            <a:endParaRPr lang="en-US" altLang="zh-TW" dirty="0" smtClean="0"/>
          </a:p>
          <a:p>
            <a:endParaRPr lang="en-US" altLang="zh-TW" dirty="0" smtClean="0"/>
          </a:p>
          <a:p>
            <a:endParaRPr lang="en-US" altLang="zh-TW" dirty="0" smtClean="0"/>
          </a:p>
          <a:p>
            <a:endParaRPr lang="en-US" altLang="zh-TW" dirty="0"/>
          </a:p>
          <a:p>
            <a:endParaRPr lang="en-US" altLang="zh-TW" dirty="0" smtClean="0"/>
          </a:p>
          <a:p>
            <a:r>
              <a:rPr lang="en-US" altLang="zh-TW" dirty="0" smtClean="0"/>
              <a:t>Analysis of this data is primarily intended to determine the geographic distribution of dengue cases across Taiwan's provinces. </a:t>
            </a:r>
          </a:p>
          <a:p>
            <a:r>
              <a:rPr lang="en-US" altLang="zh-TW" dirty="0" smtClean="0"/>
              <a:t>Simultaneously with the visualization of the density distribution of mosquito larvae, providing convincing proof of the leading cause of dengue fever, plus the influence of population density has led to the difference in rate as well as the number of cases between Taiwan's provinces.</a:t>
            </a:r>
          </a:p>
          <a:p>
            <a:endParaRPr lang="zh-TW" altLang="en-US" dirty="0"/>
          </a:p>
        </p:txBody>
      </p:sp>
      <p:pic>
        <p:nvPicPr>
          <p:cNvPr id="4" name="Picture 3"/>
          <p:cNvPicPr>
            <a:picLocks noChangeAspect="1"/>
          </p:cNvPicPr>
          <p:nvPr/>
        </p:nvPicPr>
        <p:blipFill rotWithShape="1">
          <a:blip r:embed="rId2"/>
          <a:srcRect l="1" t="22411" r="10710" b="11160"/>
          <a:stretch/>
        </p:blipFill>
        <p:spPr>
          <a:xfrm>
            <a:off x="558621" y="3382440"/>
            <a:ext cx="9579701" cy="1816577"/>
          </a:xfrm>
          <a:prstGeom prst="rect">
            <a:avLst/>
          </a:prstGeom>
        </p:spPr>
      </p:pic>
    </p:spTree>
    <p:extLst>
      <p:ext uri="{BB962C8B-B14F-4D97-AF65-F5344CB8AC3E}">
        <p14:creationId xmlns:p14="http://schemas.microsoft.com/office/powerpoint/2010/main" val="2254846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937" y="95113"/>
            <a:ext cx="10515600" cy="1325563"/>
          </a:xfrm>
        </p:spPr>
        <p:txBody>
          <a:bodyPr/>
          <a:lstStyle/>
          <a:p>
            <a:r>
              <a:rPr lang="en-US" altLang="zh-TW" dirty="0" smtClean="0"/>
              <a:t>Code</a:t>
            </a:r>
            <a:endParaRPr lang="zh-TW" altLang="en-US" dirty="0"/>
          </a:p>
        </p:txBody>
      </p:sp>
      <p:sp>
        <p:nvSpPr>
          <p:cNvPr id="3" name="Content Placeholder 2"/>
          <p:cNvSpPr>
            <a:spLocks noGrp="1"/>
          </p:cNvSpPr>
          <p:nvPr>
            <p:ph idx="1"/>
          </p:nvPr>
        </p:nvSpPr>
        <p:spPr>
          <a:xfrm>
            <a:off x="198120" y="1420676"/>
            <a:ext cx="2505891" cy="4862558"/>
          </a:xfrm>
        </p:spPr>
        <p:txBody>
          <a:bodyPr>
            <a:normAutofit fontScale="47500" lnSpcReduction="20000"/>
          </a:bodyPr>
          <a:lstStyle/>
          <a:p>
            <a:r>
              <a:rPr lang="en-US" altLang="zh-TW" dirty="0" smtClean="0"/>
              <a:t>#code at </a:t>
            </a:r>
            <a:r>
              <a:rPr lang="en-US" altLang="zh-TW" dirty="0" err="1" smtClean="0"/>
              <a:t>kaggle</a:t>
            </a:r>
            <a:endParaRPr lang="en-US" altLang="zh-TW" dirty="0" smtClean="0"/>
          </a:p>
          <a:p>
            <a:r>
              <a:rPr lang="en-US" altLang="zh-TW" dirty="0" smtClean="0"/>
              <a:t>#https://www.kaggle.com/lefeulien/notebook0f66b16139</a:t>
            </a:r>
          </a:p>
          <a:p>
            <a:r>
              <a:rPr lang="en-US" altLang="zh-TW" dirty="0" smtClean="0"/>
              <a:t>library(</a:t>
            </a:r>
            <a:r>
              <a:rPr lang="en-US" altLang="zh-TW" dirty="0" err="1" smtClean="0"/>
              <a:t>tidyverse</a:t>
            </a:r>
            <a:r>
              <a:rPr lang="en-US" altLang="zh-TW" dirty="0" smtClean="0"/>
              <a:t>) # </a:t>
            </a:r>
            <a:r>
              <a:rPr lang="en-US" altLang="zh-TW" dirty="0" err="1" smtClean="0"/>
              <a:t>metapackage</a:t>
            </a:r>
            <a:r>
              <a:rPr lang="en-US" altLang="zh-TW" dirty="0" smtClean="0"/>
              <a:t> of all </a:t>
            </a:r>
            <a:r>
              <a:rPr lang="en-US" altLang="zh-TW" dirty="0" err="1" smtClean="0"/>
              <a:t>tidyverse</a:t>
            </a:r>
            <a:r>
              <a:rPr lang="en-US" altLang="zh-TW" dirty="0" smtClean="0"/>
              <a:t> packages</a:t>
            </a:r>
          </a:p>
          <a:p>
            <a:r>
              <a:rPr lang="en-US" altLang="zh-TW" dirty="0" err="1" smtClean="0"/>
              <a:t>list.files</a:t>
            </a:r>
            <a:r>
              <a:rPr lang="en-US" altLang="zh-TW" dirty="0" smtClean="0"/>
              <a:t>(path = "../input")</a:t>
            </a:r>
          </a:p>
          <a:p>
            <a:r>
              <a:rPr lang="en-US" altLang="zh-TW" dirty="0" smtClean="0"/>
              <a:t>library(caret)</a:t>
            </a:r>
          </a:p>
          <a:p>
            <a:r>
              <a:rPr lang="en-US" altLang="zh-TW" dirty="0" err="1" smtClean="0"/>
              <a:t>install.packages</a:t>
            </a:r>
            <a:r>
              <a:rPr lang="en-US" altLang="zh-TW" dirty="0" smtClean="0"/>
              <a:t>("</a:t>
            </a:r>
            <a:r>
              <a:rPr lang="en-US" altLang="zh-TW" dirty="0" err="1" smtClean="0"/>
              <a:t>geojsonio</a:t>
            </a:r>
            <a:r>
              <a:rPr lang="en-US" altLang="zh-TW" dirty="0" smtClean="0"/>
              <a:t>")</a:t>
            </a:r>
          </a:p>
          <a:p>
            <a:endParaRPr lang="en-US" altLang="zh-TW" dirty="0" smtClean="0"/>
          </a:p>
          <a:p>
            <a:r>
              <a:rPr lang="en-US" altLang="zh-TW" dirty="0" smtClean="0"/>
              <a:t>library("</a:t>
            </a:r>
            <a:r>
              <a:rPr lang="en-US" altLang="zh-TW" dirty="0" err="1" smtClean="0"/>
              <a:t>geojsonio</a:t>
            </a:r>
            <a:r>
              <a:rPr lang="en-US" altLang="zh-TW" dirty="0" smtClean="0"/>
              <a:t>")</a:t>
            </a:r>
          </a:p>
          <a:p>
            <a:r>
              <a:rPr lang="en-US" altLang="zh-TW" dirty="0" smtClean="0"/>
              <a:t>require("</a:t>
            </a:r>
            <a:r>
              <a:rPr lang="en-US" altLang="zh-TW" dirty="0" err="1" smtClean="0"/>
              <a:t>dplyr</a:t>
            </a:r>
            <a:r>
              <a:rPr lang="en-US" altLang="zh-TW" dirty="0" smtClean="0"/>
              <a:t>")</a:t>
            </a:r>
          </a:p>
          <a:p>
            <a:r>
              <a:rPr lang="en-US" altLang="zh-TW" dirty="0" smtClean="0"/>
              <a:t>require("</a:t>
            </a:r>
            <a:r>
              <a:rPr lang="en-US" altLang="zh-TW" dirty="0" err="1" smtClean="0"/>
              <a:t>stringr</a:t>
            </a:r>
            <a:r>
              <a:rPr lang="en-US" altLang="zh-TW" dirty="0" smtClean="0"/>
              <a:t>")</a:t>
            </a:r>
          </a:p>
          <a:p>
            <a:r>
              <a:rPr lang="en-US" altLang="zh-TW" dirty="0" smtClean="0"/>
              <a:t>require("</a:t>
            </a:r>
            <a:r>
              <a:rPr lang="en-US" altLang="zh-TW" dirty="0" err="1" smtClean="0"/>
              <a:t>data.table</a:t>
            </a:r>
            <a:r>
              <a:rPr lang="en-US" altLang="zh-TW" dirty="0" smtClean="0"/>
              <a:t>")</a:t>
            </a:r>
          </a:p>
          <a:p>
            <a:r>
              <a:rPr lang="en-US" altLang="zh-TW" dirty="0" smtClean="0"/>
              <a:t>require("ggplot2")</a:t>
            </a:r>
          </a:p>
          <a:p>
            <a:r>
              <a:rPr lang="en-US" altLang="zh-TW" dirty="0" smtClean="0"/>
              <a:t>require("</a:t>
            </a:r>
            <a:r>
              <a:rPr lang="en-US" altLang="zh-TW" dirty="0" err="1" smtClean="0"/>
              <a:t>maptools</a:t>
            </a:r>
            <a:r>
              <a:rPr lang="en-US" altLang="zh-TW" dirty="0" smtClean="0"/>
              <a:t>")</a:t>
            </a:r>
          </a:p>
          <a:p>
            <a:r>
              <a:rPr lang="en-US" altLang="zh-TW" dirty="0" smtClean="0"/>
              <a:t>require("</a:t>
            </a:r>
            <a:r>
              <a:rPr lang="en-US" altLang="zh-TW" dirty="0" err="1" smtClean="0"/>
              <a:t>knitr</a:t>
            </a:r>
            <a:r>
              <a:rPr lang="en-US" altLang="zh-TW" dirty="0" smtClean="0"/>
              <a:t>")</a:t>
            </a:r>
          </a:p>
          <a:p>
            <a:r>
              <a:rPr lang="en-US" altLang="zh-TW" dirty="0" smtClean="0"/>
              <a:t>require("</a:t>
            </a:r>
            <a:r>
              <a:rPr lang="en-US" altLang="zh-TW" dirty="0" err="1" smtClean="0"/>
              <a:t>kableExtra</a:t>
            </a:r>
            <a:r>
              <a:rPr lang="en-US" altLang="zh-TW" dirty="0" smtClean="0"/>
              <a:t>")</a:t>
            </a:r>
          </a:p>
          <a:p>
            <a:r>
              <a:rPr lang="en-US" altLang="zh-TW" dirty="0" smtClean="0"/>
              <a:t>require("</a:t>
            </a:r>
            <a:r>
              <a:rPr lang="en-US" altLang="zh-TW" dirty="0" err="1" smtClean="0"/>
              <a:t>mapproj</a:t>
            </a:r>
            <a:r>
              <a:rPr lang="en-US" altLang="zh-TW" dirty="0" smtClean="0"/>
              <a:t>")</a:t>
            </a:r>
          </a:p>
          <a:p>
            <a:r>
              <a:rPr lang="en-US" altLang="zh-TW" dirty="0" smtClean="0"/>
              <a:t>require("sf")</a:t>
            </a:r>
          </a:p>
          <a:p>
            <a:r>
              <a:rPr lang="en-US" altLang="zh-TW" dirty="0" smtClean="0"/>
              <a:t>require("</a:t>
            </a:r>
            <a:r>
              <a:rPr lang="en-US" altLang="zh-TW" dirty="0" err="1" smtClean="0"/>
              <a:t>RColorBrewer</a:t>
            </a:r>
            <a:r>
              <a:rPr lang="en-US" altLang="zh-TW" dirty="0" smtClean="0"/>
              <a:t>")</a:t>
            </a:r>
            <a:endParaRPr lang="zh-TW" altLang="en-US" dirty="0"/>
          </a:p>
        </p:txBody>
      </p:sp>
      <p:sp>
        <p:nvSpPr>
          <p:cNvPr id="5" name="TextBox 4"/>
          <p:cNvSpPr txBox="1"/>
          <p:nvPr/>
        </p:nvSpPr>
        <p:spPr>
          <a:xfrm>
            <a:off x="2681695" y="1404438"/>
            <a:ext cx="1162593" cy="5170646"/>
          </a:xfrm>
          <a:prstGeom prst="rect">
            <a:avLst/>
          </a:prstGeom>
          <a:noFill/>
        </p:spPr>
        <p:txBody>
          <a:bodyPr wrap="square" rtlCol="0">
            <a:spAutoFit/>
          </a:bodyPr>
          <a:lstStyle/>
          <a:p>
            <a:r>
              <a:rPr lang="en-US" altLang="zh-TW" sz="1000" dirty="0" smtClean="0"/>
              <a:t>path = "../input/data-</a:t>
            </a:r>
            <a:r>
              <a:rPr lang="en-US" altLang="zh-TW" sz="1000" dirty="0" err="1" smtClean="0"/>
              <a:t>deng</a:t>
            </a:r>
            <a:r>
              <a:rPr lang="en-US" altLang="zh-TW" sz="1000" dirty="0" smtClean="0"/>
              <a:t>-bi/plotTW.csv"</a:t>
            </a:r>
          </a:p>
          <a:p>
            <a:r>
              <a:rPr lang="en-US" altLang="zh-TW" sz="1000" dirty="0" err="1" smtClean="0"/>
              <a:t>df</a:t>
            </a:r>
            <a:r>
              <a:rPr lang="en-US" altLang="zh-TW" sz="1000" dirty="0" smtClean="0"/>
              <a:t> &lt;- read.csv(path, h=T)</a:t>
            </a:r>
          </a:p>
          <a:p>
            <a:r>
              <a:rPr lang="en-US" altLang="zh-TW" sz="1000" dirty="0" err="1" smtClean="0"/>
              <a:t>df</a:t>
            </a:r>
            <a:r>
              <a:rPr lang="en-US" altLang="zh-TW" sz="1000" dirty="0" smtClean="0"/>
              <a:t> &lt;-</a:t>
            </a:r>
            <a:r>
              <a:rPr lang="en-US" altLang="zh-TW" sz="1000" dirty="0" err="1" smtClean="0"/>
              <a:t>data.frame</a:t>
            </a:r>
            <a:r>
              <a:rPr lang="en-US" altLang="zh-TW" sz="1000" dirty="0" smtClean="0"/>
              <a:t>(</a:t>
            </a:r>
            <a:r>
              <a:rPr lang="en-US" altLang="zh-TW" sz="1000" dirty="0" err="1" smtClean="0"/>
              <a:t>df</a:t>
            </a:r>
            <a:r>
              <a:rPr lang="en-US" altLang="zh-TW" sz="1000" dirty="0" smtClean="0"/>
              <a:t>)</a:t>
            </a:r>
          </a:p>
          <a:p>
            <a:r>
              <a:rPr lang="en-US" altLang="zh-TW" sz="1000" dirty="0" err="1" smtClean="0"/>
              <a:t>distill_data</a:t>
            </a:r>
            <a:r>
              <a:rPr lang="en-US" altLang="zh-TW" sz="1000" dirty="0" smtClean="0"/>
              <a:t> &lt;- </a:t>
            </a:r>
            <a:r>
              <a:rPr lang="en-US" altLang="zh-TW" sz="1000" dirty="0" err="1" smtClean="0"/>
              <a:t>df</a:t>
            </a:r>
            <a:endParaRPr lang="en-US" altLang="zh-TW" sz="1000" dirty="0" smtClean="0"/>
          </a:p>
          <a:p>
            <a:r>
              <a:rPr lang="en-US" altLang="zh-TW" sz="1000" dirty="0" err="1" smtClean="0"/>
              <a:t>kable</a:t>
            </a:r>
            <a:r>
              <a:rPr lang="en-US" altLang="zh-TW" sz="1000" dirty="0" smtClean="0"/>
              <a:t>(</a:t>
            </a:r>
            <a:r>
              <a:rPr lang="en-US" altLang="zh-TW" sz="1000" dirty="0" err="1" smtClean="0"/>
              <a:t>distill_data</a:t>
            </a:r>
            <a:r>
              <a:rPr lang="en-US" altLang="zh-TW" sz="1000" dirty="0" smtClean="0"/>
              <a:t>)</a:t>
            </a:r>
          </a:p>
          <a:p>
            <a:r>
              <a:rPr lang="en-US" altLang="zh-TW" sz="1000" dirty="0" smtClean="0"/>
              <a:t>summary(</a:t>
            </a:r>
            <a:r>
              <a:rPr lang="en-US" altLang="zh-TW" sz="1000" dirty="0" err="1" smtClean="0"/>
              <a:t>distill_data</a:t>
            </a:r>
            <a:r>
              <a:rPr lang="en-US" altLang="zh-TW" sz="1000" dirty="0" smtClean="0"/>
              <a:t>)</a:t>
            </a:r>
          </a:p>
          <a:p>
            <a:endParaRPr lang="en-US" altLang="zh-TW" sz="1000" dirty="0" smtClean="0"/>
          </a:p>
          <a:p>
            <a:r>
              <a:rPr lang="en-US" altLang="zh-TW" sz="1000" dirty="0" err="1" smtClean="0"/>
              <a:t>taiwan.map</a:t>
            </a:r>
            <a:r>
              <a:rPr lang="en-US" altLang="zh-TW" sz="1000" dirty="0" smtClean="0"/>
              <a:t> &lt;- </a:t>
            </a:r>
            <a:r>
              <a:rPr lang="en-US" altLang="zh-TW" sz="1000" dirty="0" err="1" smtClean="0"/>
              <a:t>st_read</a:t>
            </a:r>
            <a:r>
              <a:rPr lang="en-US" altLang="zh-TW" sz="1000" dirty="0" smtClean="0"/>
              <a:t>("../input/</a:t>
            </a:r>
            <a:r>
              <a:rPr lang="en-US" altLang="zh-TW" sz="1000" dirty="0" err="1" smtClean="0"/>
              <a:t>tw</a:t>
            </a:r>
            <a:r>
              <a:rPr lang="en-US" altLang="zh-TW" sz="1000" dirty="0" smtClean="0"/>
              <a:t>-map-</a:t>
            </a:r>
            <a:r>
              <a:rPr lang="en-US" altLang="zh-TW" sz="1000" dirty="0" err="1" smtClean="0"/>
              <a:t>shp</a:t>
            </a:r>
            <a:r>
              <a:rPr lang="en-US" altLang="zh-TW" sz="1000" dirty="0" smtClean="0"/>
              <a:t>/gadm36_TWN_2.shp")</a:t>
            </a:r>
          </a:p>
          <a:p>
            <a:r>
              <a:rPr lang="en-US" altLang="zh-TW" sz="1000" dirty="0" smtClean="0"/>
              <a:t>print(</a:t>
            </a:r>
            <a:r>
              <a:rPr lang="en-US" altLang="zh-TW" sz="1000" dirty="0" err="1" smtClean="0"/>
              <a:t>taiwan.map</a:t>
            </a:r>
            <a:r>
              <a:rPr lang="en-US" altLang="zh-TW" sz="1000" dirty="0" smtClean="0"/>
              <a:t>, n = 22)</a:t>
            </a:r>
          </a:p>
          <a:p>
            <a:endParaRPr lang="en-US" altLang="zh-TW" sz="1000" dirty="0" smtClean="0"/>
          </a:p>
          <a:p>
            <a:r>
              <a:rPr lang="en-US" altLang="zh-TW" sz="1000" dirty="0" smtClean="0"/>
              <a:t>plot(</a:t>
            </a:r>
            <a:r>
              <a:rPr lang="en-US" altLang="zh-TW" sz="1000" dirty="0" err="1" smtClean="0"/>
              <a:t>taiwan.map</a:t>
            </a:r>
            <a:r>
              <a:rPr lang="en-US" altLang="zh-TW" sz="1000" dirty="0" smtClean="0"/>
              <a:t>[1])</a:t>
            </a:r>
          </a:p>
          <a:p>
            <a:r>
              <a:rPr lang="en-US" altLang="zh-TW" sz="1000" dirty="0" smtClean="0"/>
              <a:t>#plot(</a:t>
            </a:r>
            <a:r>
              <a:rPr lang="en-US" altLang="zh-TW" sz="1000" dirty="0" err="1" smtClean="0"/>
              <a:t>taiwan.map</a:t>
            </a:r>
            <a:r>
              <a:rPr lang="en-US" altLang="zh-TW" sz="1000" dirty="0" smtClean="0"/>
              <a:t>[2:13], </a:t>
            </a:r>
            <a:r>
              <a:rPr lang="en-US" altLang="zh-TW" sz="1000" dirty="0" err="1" smtClean="0"/>
              <a:t>max.plot</a:t>
            </a:r>
            <a:r>
              <a:rPr lang="en-US" altLang="zh-TW" sz="1000" dirty="0" smtClean="0"/>
              <a:t> = 12)</a:t>
            </a:r>
          </a:p>
          <a:p>
            <a:r>
              <a:rPr lang="en-US" altLang="zh-TW" sz="1000" dirty="0" smtClean="0"/>
              <a:t>plot(</a:t>
            </a:r>
            <a:r>
              <a:rPr lang="en-US" altLang="zh-TW" sz="1000" dirty="0" err="1" smtClean="0"/>
              <a:t>st_geometry</a:t>
            </a:r>
            <a:r>
              <a:rPr lang="en-US" altLang="zh-TW" sz="1000" dirty="0" smtClean="0"/>
              <a:t>(</a:t>
            </a:r>
            <a:r>
              <a:rPr lang="en-US" altLang="zh-TW" sz="1000" dirty="0" err="1" smtClean="0"/>
              <a:t>taiwan.map</a:t>
            </a:r>
            <a:r>
              <a:rPr lang="en-US" altLang="zh-TW" sz="1000" dirty="0" smtClean="0"/>
              <a:t>))</a:t>
            </a:r>
          </a:p>
          <a:p>
            <a:r>
              <a:rPr lang="en-US" altLang="zh-TW" sz="1000" dirty="0" smtClean="0"/>
              <a:t>#plot(</a:t>
            </a:r>
            <a:r>
              <a:rPr lang="en-US" altLang="zh-TW" sz="1000" dirty="0" err="1" smtClean="0"/>
              <a:t>taiwan.map</a:t>
            </a:r>
            <a:r>
              <a:rPr lang="en-US" altLang="zh-TW" sz="1000" dirty="0" smtClean="0"/>
              <a:t>["NAME_2"], axes = TRUE)</a:t>
            </a:r>
          </a:p>
          <a:p>
            <a:r>
              <a:rPr lang="en-US" altLang="zh-TW" sz="1000" dirty="0" err="1" smtClean="0"/>
              <a:t>st_geometry</a:t>
            </a:r>
            <a:r>
              <a:rPr lang="en-US" altLang="zh-TW" sz="1000" dirty="0" smtClean="0"/>
              <a:t>(</a:t>
            </a:r>
            <a:r>
              <a:rPr lang="en-US" altLang="zh-TW" sz="1000" dirty="0" err="1" smtClean="0"/>
              <a:t>taiwan.map</a:t>
            </a:r>
            <a:r>
              <a:rPr lang="en-US" altLang="zh-TW" sz="1000" dirty="0" smtClean="0"/>
              <a:t>)</a:t>
            </a:r>
          </a:p>
          <a:p>
            <a:endParaRPr lang="zh-TW" altLang="en-US" sz="1000" dirty="0"/>
          </a:p>
        </p:txBody>
      </p:sp>
      <p:sp>
        <p:nvSpPr>
          <p:cNvPr id="6" name="TextBox 5"/>
          <p:cNvSpPr txBox="1"/>
          <p:nvPr/>
        </p:nvSpPr>
        <p:spPr>
          <a:xfrm>
            <a:off x="4146367" y="1543631"/>
            <a:ext cx="1823359" cy="4616648"/>
          </a:xfrm>
          <a:prstGeom prst="rect">
            <a:avLst/>
          </a:prstGeom>
          <a:noFill/>
        </p:spPr>
        <p:txBody>
          <a:bodyPr wrap="square" rtlCol="0">
            <a:spAutoFit/>
          </a:bodyPr>
          <a:lstStyle/>
          <a:p>
            <a:r>
              <a:rPr lang="en-US" altLang="zh-TW" sz="1050" dirty="0" err="1" smtClean="0"/>
              <a:t>ggplot</a:t>
            </a:r>
            <a:r>
              <a:rPr lang="en-US" altLang="zh-TW" sz="1050" dirty="0" smtClean="0"/>
              <a:t>(data = </a:t>
            </a:r>
            <a:r>
              <a:rPr lang="en-US" altLang="zh-TW" sz="1050" dirty="0" err="1" smtClean="0"/>
              <a:t>taiwan.map</a:t>
            </a:r>
            <a:r>
              <a:rPr lang="en-US" altLang="zh-TW" sz="1050" dirty="0" smtClean="0"/>
              <a:t>) +</a:t>
            </a:r>
          </a:p>
          <a:p>
            <a:r>
              <a:rPr lang="en-US" altLang="zh-TW" sz="1050" dirty="0" smtClean="0"/>
              <a:t>  </a:t>
            </a:r>
            <a:r>
              <a:rPr lang="en-US" altLang="zh-TW" sz="1050" dirty="0" err="1" smtClean="0"/>
              <a:t>geom_sf</a:t>
            </a:r>
            <a:r>
              <a:rPr lang="en-US" altLang="zh-TW" sz="1050" dirty="0" smtClean="0"/>
              <a:t>(</a:t>
            </a:r>
            <a:r>
              <a:rPr lang="en-US" altLang="zh-TW" sz="1050" dirty="0" err="1" smtClean="0"/>
              <a:t>aes</a:t>
            </a:r>
            <a:r>
              <a:rPr lang="en-US" altLang="zh-TW" sz="1050" dirty="0" smtClean="0"/>
              <a:t>(fill = NAME_2)) +</a:t>
            </a:r>
          </a:p>
          <a:p>
            <a:r>
              <a:rPr lang="en-US" altLang="zh-TW" sz="1050" dirty="0" smtClean="0"/>
              <a:t>  </a:t>
            </a:r>
            <a:r>
              <a:rPr lang="en-US" altLang="zh-TW" sz="1050" dirty="0" err="1" smtClean="0"/>
              <a:t>scale_fill_manual</a:t>
            </a:r>
            <a:r>
              <a:rPr lang="en-US" altLang="zh-TW" sz="1050" dirty="0" smtClean="0"/>
              <a:t>(name = "</a:t>
            </a:r>
            <a:r>
              <a:rPr lang="zh-TW" altLang="en-US" sz="1050" dirty="0" smtClean="0"/>
              <a:t>縣市區</a:t>
            </a:r>
            <a:r>
              <a:rPr lang="en-US" altLang="zh-TW" sz="1050" dirty="0" smtClean="0"/>
              <a:t>",</a:t>
            </a:r>
          </a:p>
          <a:p>
            <a:r>
              <a:rPr lang="en-US" altLang="zh-TW" sz="1050" dirty="0" smtClean="0"/>
              <a:t>                    values = </a:t>
            </a:r>
            <a:r>
              <a:rPr lang="en-US" altLang="zh-TW" sz="1050" dirty="0" err="1" smtClean="0"/>
              <a:t>colorRampPalette</a:t>
            </a:r>
            <a:r>
              <a:rPr lang="en-US" altLang="zh-TW" sz="1050" dirty="0" smtClean="0"/>
              <a:t>(</a:t>
            </a:r>
            <a:r>
              <a:rPr lang="en-US" altLang="zh-TW" sz="1050" dirty="0" err="1" smtClean="0"/>
              <a:t>brewer.pal</a:t>
            </a:r>
            <a:r>
              <a:rPr lang="en-US" altLang="zh-TW" sz="1050" dirty="0" smtClean="0"/>
              <a:t>(8, "Accent"))(22)) +</a:t>
            </a:r>
          </a:p>
          <a:p>
            <a:r>
              <a:rPr lang="en-US" altLang="zh-TW" sz="1050" dirty="0" smtClean="0"/>
              <a:t>  labs(title = "Taiwan map") </a:t>
            </a:r>
          </a:p>
          <a:p>
            <a:endParaRPr lang="en-US" altLang="zh-TW" sz="1050" dirty="0" smtClean="0"/>
          </a:p>
          <a:p>
            <a:r>
              <a:rPr lang="en-US" altLang="zh-TW" sz="1050" dirty="0" smtClean="0"/>
              <a:t>print(</a:t>
            </a:r>
            <a:r>
              <a:rPr lang="en-US" altLang="zh-TW" sz="1050" dirty="0" err="1" smtClean="0"/>
              <a:t>distill_data$ID</a:t>
            </a:r>
            <a:r>
              <a:rPr lang="en-US" altLang="zh-TW" sz="1050" dirty="0" smtClean="0"/>
              <a:t>)</a:t>
            </a:r>
          </a:p>
          <a:p>
            <a:endParaRPr lang="en-US" altLang="zh-TW" sz="1050" dirty="0" smtClean="0"/>
          </a:p>
          <a:p>
            <a:r>
              <a:rPr lang="en-US" altLang="zh-TW" sz="1050" dirty="0" err="1" smtClean="0"/>
              <a:t>distill_data$ID</a:t>
            </a:r>
            <a:r>
              <a:rPr lang="en-US" altLang="zh-TW" sz="1050" dirty="0" smtClean="0"/>
              <a:t> &lt;- </a:t>
            </a:r>
            <a:r>
              <a:rPr lang="en-US" altLang="zh-TW" sz="1050" dirty="0" err="1" smtClean="0"/>
              <a:t>as.character</a:t>
            </a:r>
            <a:r>
              <a:rPr lang="en-US" altLang="zh-TW" sz="1050" dirty="0" smtClean="0"/>
              <a:t>(</a:t>
            </a:r>
            <a:r>
              <a:rPr lang="en-US" altLang="zh-TW" sz="1050" dirty="0" err="1" smtClean="0"/>
              <a:t>distill_data$ID</a:t>
            </a:r>
            <a:r>
              <a:rPr lang="en-US" altLang="zh-TW" sz="1050" dirty="0" smtClean="0"/>
              <a:t>)</a:t>
            </a:r>
          </a:p>
          <a:p>
            <a:r>
              <a:rPr lang="en-US" altLang="zh-TW" sz="1050" dirty="0" smtClean="0"/>
              <a:t>head(</a:t>
            </a:r>
            <a:r>
              <a:rPr lang="en-US" altLang="zh-TW" sz="1050" dirty="0" err="1" smtClean="0"/>
              <a:t>distill_data</a:t>
            </a:r>
            <a:r>
              <a:rPr lang="en-US" altLang="zh-TW" sz="1050" dirty="0" smtClean="0"/>
              <a:t>)</a:t>
            </a:r>
          </a:p>
          <a:p>
            <a:endParaRPr lang="en-US" altLang="zh-TW" sz="1050" dirty="0" smtClean="0"/>
          </a:p>
          <a:p>
            <a:r>
              <a:rPr lang="en-US" altLang="zh-TW" sz="1050" dirty="0" err="1" smtClean="0"/>
              <a:t>tmp</a:t>
            </a:r>
            <a:r>
              <a:rPr lang="en-US" altLang="zh-TW" sz="1050" dirty="0" smtClean="0"/>
              <a:t> &lt;- (min(</a:t>
            </a:r>
            <a:r>
              <a:rPr lang="en-US" altLang="zh-TW" sz="1050" dirty="0" err="1" smtClean="0"/>
              <a:t>distill_data$Dengue</a:t>
            </a:r>
            <a:r>
              <a:rPr lang="en-US" altLang="zh-TW" sz="1050" dirty="0" smtClean="0"/>
              <a:t>) - max(</a:t>
            </a:r>
            <a:r>
              <a:rPr lang="en-US" altLang="zh-TW" sz="1050" dirty="0" err="1" smtClean="0"/>
              <a:t>distill_data$Dengue</a:t>
            </a:r>
            <a:r>
              <a:rPr lang="en-US" altLang="zh-TW" sz="1050" dirty="0" smtClean="0"/>
              <a:t>))</a:t>
            </a:r>
          </a:p>
          <a:p>
            <a:r>
              <a:rPr lang="en-US" altLang="zh-TW" sz="1050" dirty="0" err="1" smtClean="0"/>
              <a:t>tmp</a:t>
            </a:r>
            <a:endParaRPr lang="en-US" altLang="zh-TW" sz="1050" dirty="0" smtClean="0"/>
          </a:p>
          <a:p>
            <a:endParaRPr lang="en-US" altLang="zh-TW" sz="1050" dirty="0" smtClean="0"/>
          </a:p>
          <a:p>
            <a:r>
              <a:rPr lang="en-US" altLang="zh-TW" sz="1050" dirty="0" err="1" smtClean="0"/>
              <a:t>distill_data$Dengue_Nornalize</a:t>
            </a:r>
            <a:r>
              <a:rPr lang="en-US" altLang="zh-TW" sz="1050" dirty="0" smtClean="0"/>
              <a:t> &lt;- (</a:t>
            </a:r>
            <a:r>
              <a:rPr lang="en-US" altLang="zh-TW" sz="1050" dirty="0" err="1" smtClean="0"/>
              <a:t>distill_data$Dengue</a:t>
            </a:r>
            <a:r>
              <a:rPr lang="en-US" altLang="zh-TW" sz="1050" dirty="0" smtClean="0"/>
              <a:t> - min(</a:t>
            </a:r>
            <a:r>
              <a:rPr lang="en-US" altLang="zh-TW" sz="1050" dirty="0" err="1" smtClean="0"/>
              <a:t>distill_data$Dengue</a:t>
            </a:r>
            <a:r>
              <a:rPr lang="en-US" altLang="zh-TW" sz="1050" dirty="0" smtClean="0"/>
              <a:t>)) / (max(</a:t>
            </a:r>
            <a:r>
              <a:rPr lang="en-US" altLang="zh-TW" sz="1050" dirty="0" err="1" smtClean="0"/>
              <a:t>distill_data$Dengue</a:t>
            </a:r>
            <a:r>
              <a:rPr lang="en-US" altLang="zh-TW" sz="1050" dirty="0" smtClean="0"/>
              <a:t>) - min(</a:t>
            </a:r>
            <a:r>
              <a:rPr lang="en-US" altLang="zh-TW" sz="1050" dirty="0" err="1" smtClean="0"/>
              <a:t>distill_data$Dengue</a:t>
            </a:r>
            <a:r>
              <a:rPr lang="en-US" altLang="zh-TW" sz="1050" dirty="0" smtClean="0"/>
              <a:t>))</a:t>
            </a:r>
          </a:p>
          <a:p>
            <a:endParaRPr lang="en-US" altLang="zh-TW" sz="1050" dirty="0" smtClean="0"/>
          </a:p>
          <a:p>
            <a:r>
              <a:rPr lang="en-US" altLang="zh-TW" sz="1050" dirty="0" err="1" smtClean="0"/>
              <a:t>distill_data</a:t>
            </a:r>
            <a:endParaRPr lang="zh-TW" altLang="en-US" sz="1050" dirty="0"/>
          </a:p>
        </p:txBody>
      </p:sp>
      <p:sp>
        <p:nvSpPr>
          <p:cNvPr id="8" name="TextBox 7"/>
          <p:cNvSpPr txBox="1"/>
          <p:nvPr/>
        </p:nvSpPr>
        <p:spPr>
          <a:xfrm>
            <a:off x="6198595" y="1544519"/>
            <a:ext cx="1642112" cy="5055230"/>
          </a:xfrm>
          <a:prstGeom prst="rect">
            <a:avLst/>
          </a:prstGeom>
          <a:noFill/>
        </p:spPr>
        <p:txBody>
          <a:bodyPr wrap="square" rtlCol="0">
            <a:spAutoFit/>
          </a:bodyPr>
          <a:lstStyle/>
          <a:p>
            <a:r>
              <a:rPr lang="en-US" altLang="zh-TW" sz="1050" dirty="0" err="1" smtClean="0"/>
              <a:t>my.taiwan.map</a:t>
            </a:r>
            <a:r>
              <a:rPr lang="en-US" altLang="zh-TW" sz="1050" dirty="0" smtClean="0"/>
              <a:t> &lt;- </a:t>
            </a:r>
            <a:r>
              <a:rPr lang="en-US" altLang="zh-TW" sz="1050" dirty="0" err="1" smtClean="0"/>
              <a:t>taiwan.map</a:t>
            </a:r>
            <a:r>
              <a:rPr lang="en-US" altLang="zh-TW" sz="1050" dirty="0" smtClean="0"/>
              <a:t>[c("NAME_2", "geometry")]</a:t>
            </a:r>
          </a:p>
          <a:p>
            <a:r>
              <a:rPr lang="en-US" altLang="zh-TW" sz="1050" dirty="0" smtClean="0"/>
              <a:t>my.taiwan.map$NAME_2 &lt;- </a:t>
            </a:r>
            <a:r>
              <a:rPr lang="en-US" altLang="zh-TW" sz="1050" dirty="0" err="1" smtClean="0"/>
              <a:t>as.character</a:t>
            </a:r>
            <a:r>
              <a:rPr lang="en-US" altLang="zh-TW" sz="1050" dirty="0" smtClean="0"/>
              <a:t>(my.taiwan.map$NAME_2)</a:t>
            </a:r>
          </a:p>
          <a:p>
            <a:r>
              <a:rPr lang="en-US" altLang="zh-TW" sz="1050" dirty="0" smtClean="0"/>
              <a:t>head(</a:t>
            </a:r>
            <a:r>
              <a:rPr lang="en-US" altLang="zh-TW" sz="1050" dirty="0" err="1" smtClean="0"/>
              <a:t>my.taiwan.map</a:t>
            </a:r>
            <a:r>
              <a:rPr lang="en-US" altLang="zh-TW" sz="1050" dirty="0" smtClean="0"/>
              <a:t>)</a:t>
            </a:r>
          </a:p>
          <a:p>
            <a:endParaRPr lang="en-US" altLang="zh-TW" sz="1050" dirty="0" smtClean="0"/>
          </a:p>
          <a:p>
            <a:r>
              <a:rPr lang="en-US" altLang="zh-TW" sz="1050" dirty="0" err="1" smtClean="0"/>
              <a:t>my.taiwan.map.data</a:t>
            </a:r>
            <a:r>
              <a:rPr lang="en-US" altLang="zh-TW" sz="1050" dirty="0" smtClean="0"/>
              <a:t> &lt;- </a:t>
            </a:r>
            <a:r>
              <a:rPr lang="en-US" altLang="zh-TW" sz="1050" dirty="0" err="1" smtClean="0"/>
              <a:t>left_join</a:t>
            </a:r>
            <a:r>
              <a:rPr lang="en-US" altLang="zh-TW" sz="1050" dirty="0" smtClean="0"/>
              <a:t>(</a:t>
            </a:r>
            <a:r>
              <a:rPr lang="en-US" altLang="zh-TW" sz="1050" dirty="0" err="1" smtClean="0"/>
              <a:t>my.taiwan.map</a:t>
            </a:r>
            <a:r>
              <a:rPr lang="en-US" altLang="zh-TW" sz="1050" dirty="0" smtClean="0"/>
              <a:t>, </a:t>
            </a:r>
            <a:r>
              <a:rPr lang="en-US" altLang="zh-TW" sz="1050" dirty="0" err="1" smtClean="0"/>
              <a:t>distill_data</a:t>
            </a:r>
            <a:r>
              <a:rPr lang="en-US" altLang="zh-TW" sz="1050" dirty="0" smtClean="0"/>
              <a:t>,</a:t>
            </a:r>
          </a:p>
          <a:p>
            <a:r>
              <a:rPr lang="en-US" altLang="zh-TW" sz="1050" dirty="0" smtClean="0"/>
              <a:t>                                c("NAME_2" = "ID"))</a:t>
            </a:r>
          </a:p>
          <a:p>
            <a:endParaRPr lang="en-US" altLang="zh-TW" sz="1050" dirty="0" smtClean="0"/>
          </a:p>
          <a:p>
            <a:r>
              <a:rPr lang="en-US" altLang="zh-TW" sz="1050" dirty="0" smtClean="0"/>
              <a:t>dim(</a:t>
            </a:r>
            <a:r>
              <a:rPr lang="en-US" altLang="zh-TW" sz="1050" dirty="0" err="1" smtClean="0"/>
              <a:t>my.taiwan.map.data</a:t>
            </a:r>
            <a:r>
              <a:rPr lang="en-US" altLang="zh-TW" sz="1050" dirty="0" smtClean="0"/>
              <a:t>)</a:t>
            </a:r>
          </a:p>
          <a:p>
            <a:endParaRPr lang="en-US" altLang="zh-TW" sz="1050" dirty="0" smtClean="0"/>
          </a:p>
          <a:p>
            <a:endParaRPr lang="en-US" altLang="zh-TW" sz="1050" dirty="0" smtClean="0"/>
          </a:p>
          <a:p>
            <a:endParaRPr lang="en-US" altLang="zh-TW" sz="1050" dirty="0" smtClean="0"/>
          </a:p>
          <a:p>
            <a:r>
              <a:rPr lang="en-US" altLang="zh-TW" sz="1050" dirty="0" err="1" smtClean="0"/>
              <a:t>ggplot</a:t>
            </a:r>
            <a:r>
              <a:rPr lang="en-US" altLang="zh-TW" sz="1050" dirty="0" smtClean="0"/>
              <a:t>(data = </a:t>
            </a:r>
            <a:r>
              <a:rPr lang="en-US" altLang="zh-TW" sz="1050" dirty="0" err="1" smtClean="0"/>
              <a:t>my.taiwan.map.data</a:t>
            </a:r>
            <a:r>
              <a:rPr lang="en-US" altLang="zh-TW" sz="1050" dirty="0" smtClean="0"/>
              <a:t>) +</a:t>
            </a:r>
          </a:p>
          <a:p>
            <a:r>
              <a:rPr lang="en-US" altLang="zh-TW" sz="1050" dirty="0" smtClean="0"/>
              <a:t>  </a:t>
            </a:r>
            <a:r>
              <a:rPr lang="en-US" altLang="zh-TW" sz="1050" dirty="0" err="1" smtClean="0"/>
              <a:t>geom_sf</a:t>
            </a:r>
            <a:r>
              <a:rPr lang="en-US" altLang="zh-TW" sz="1050" dirty="0" smtClean="0"/>
              <a:t>(</a:t>
            </a:r>
            <a:r>
              <a:rPr lang="en-US" altLang="zh-TW" sz="1050" dirty="0" err="1" smtClean="0"/>
              <a:t>aes</a:t>
            </a:r>
            <a:r>
              <a:rPr lang="en-US" altLang="zh-TW" sz="1050" dirty="0" smtClean="0"/>
              <a:t>(fill = </a:t>
            </a:r>
            <a:r>
              <a:rPr lang="en-US" altLang="zh-TW" sz="1050" dirty="0" err="1" smtClean="0"/>
              <a:t>Dengue_Nornalize</a:t>
            </a:r>
            <a:r>
              <a:rPr lang="en-US" altLang="zh-TW" sz="1050" dirty="0" smtClean="0"/>
              <a:t>)) +</a:t>
            </a:r>
          </a:p>
          <a:p>
            <a:r>
              <a:rPr lang="en-US" altLang="zh-TW" sz="1050" dirty="0" smtClean="0"/>
              <a:t># </a:t>
            </a:r>
            <a:r>
              <a:rPr lang="en-US" altLang="zh-TW" sz="1050" dirty="0" err="1" smtClean="0"/>
              <a:t>scale_fill_distiller</a:t>
            </a:r>
            <a:r>
              <a:rPr lang="en-US" altLang="zh-TW" sz="1050" dirty="0" smtClean="0"/>
              <a:t>(name="Count", palette = "</a:t>
            </a:r>
            <a:r>
              <a:rPr lang="en-US" altLang="zh-TW" sz="1050" dirty="0" err="1" smtClean="0"/>
              <a:t>RdYlGn</a:t>
            </a:r>
            <a:r>
              <a:rPr lang="en-US" altLang="zh-TW" sz="1050" dirty="0" smtClean="0"/>
              <a:t>")</a:t>
            </a:r>
          </a:p>
          <a:p>
            <a:r>
              <a:rPr lang="en-US" altLang="zh-TW" sz="1050" dirty="0" err="1" smtClean="0"/>
              <a:t>scale_fill_distiller</a:t>
            </a:r>
            <a:r>
              <a:rPr lang="en-US" altLang="zh-TW" sz="1050" dirty="0" smtClean="0"/>
              <a:t>(palette = "Spectral", name = "Dengue Cases")</a:t>
            </a:r>
          </a:p>
          <a:p>
            <a:endParaRPr lang="zh-TW" altLang="en-US" dirty="0"/>
          </a:p>
        </p:txBody>
      </p:sp>
      <p:sp>
        <p:nvSpPr>
          <p:cNvPr id="9" name="TextBox 8"/>
          <p:cNvSpPr txBox="1"/>
          <p:nvPr/>
        </p:nvSpPr>
        <p:spPr>
          <a:xfrm>
            <a:off x="8251640" y="1394094"/>
            <a:ext cx="3331029" cy="4801314"/>
          </a:xfrm>
          <a:prstGeom prst="rect">
            <a:avLst/>
          </a:prstGeom>
          <a:noFill/>
        </p:spPr>
        <p:txBody>
          <a:bodyPr wrap="square" rtlCol="0">
            <a:spAutoFit/>
          </a:bodyPr>
          <a:lstStyle/>
          <a:p>
            <a:r>
              <a:rPr lang="en-US" altLang="zh-TW" sz="900" dirty="0" smtClean="0"/>
              <a:t>my.taiwan.map.data$Dengue3 &lt;- cut(</a:t>
            </a:r>
            <a:r>
              <a:rPr lang="en-US" altLang="zh-TW" sz="900" dirty="0" err="1" smtClean="0"/>
              <a:t>my.taiwan.map.data$Dengue,breaks</a:t>
            </a:r>
            <a:r>
              <a:rPr lang="en-US" altLang="zh-TW" sz="900" dirty="0" smtClean="0"/>
              <a:t> = c(-</a:t>
            </a:r>
            <a:r>
              <a:rPr lang="en-US" altLang="zh-TW" sz="900" dirty="0" err="1" smtClean="0"/>
              <a:t>Inf</a:t>
            </a:r>
            <a:r>
              <a:rPr lang="en-US" altLang="zh-TW" sz="900" dirty="0" smtClean="0"/>
              <a:t>, 61, 501, 1001, </a:t>
            </a:r>
            <a:r>
              <a:rPr lang="en-US" altLang="zh-TW" sz="900" dirty="0" err="1" smtClean="0"/>
              <a:t>Inf</a:t>
            </a:r>
            <a:r>
              <a:rPr lang="en-US" altLang="zh-TW" sz="900" dirty="0" smtClean="0"/>
              <a:t>),right = FALSE)# divide into 4 section for clearly </a:t>
            </a:r>
            <a:r>
              <a:rPr lang="en-US" altLang="zh-TW" sz="900" dirty="0" err="1" smtClean="0"/>
              <a:t>revealization</a:t>
            </a:r>
            <a:endParaRPr lang="en-US" altLang="zh-TW" sz="900" dirty="0" smtClean="0"/>
          </a:p>
          <a:p>
            <a:endParaRPr lang="en-US" altLang="zh-TW" sz="900" dirty="0" smtClean="0"/>
          </a:p>
          <a:p>
            <a:r>
              <a:rPr lang="en-US" altLang="zh-TW" sz="900" dirty="0" err="1" smtClean="0"/>
              <a:t>ggplot</a:t>
            </a:r>
            <a:r>
              <a:rPr lang="en-US" altLang="zh-TW" sz="900" dirty="0" smtClean="0"/>
              <a:t>(data = </a:t>
            </a:r>
            <a:r>
              <a:rPr lang="en-US" altLang="zh-TW" sz="900" dirty="0" err="1" smtClean="0"/>
              <a:t>my.taiwan.map.data</a:t>
            </a:r>
            <a:r>
              <a:rPr lang="en-US" altLang="zh-TW" sz="900" dirty="0" smtClean="0"/>
              <a:t>) +</a:t>
            </a:r>
          </a:p>
          <a:p>
            <a:r>
              <a:rPr lang="en-US" altLang="zh-TW" sz="900" dirty="0" smtClean="0"/>
              <a:t>  </a:t>
            </a:r>
            <a:r>
              <a:rPr lang="en-US" altLang="zh-TW" sz="900" dirty="0" err="1" smtClean="0"/>
              <a:t>geom_sf</a:t>
            </a:r>
            <a:r>
              <a:rPr lang="en-US" altLang="zh-TW" sz="900" dirty="0" smtClean="0"/>
              <a:t>(</a:t>
            </a:r>
            <a:r>
              <a:rPr lang="en-US" altLang="zh-TW" sz="900" dirty="0" err="1" smtClean="0"/>
              <a:t>aes</a:t>
            </a:r>
            <a:r>
              <a:rPr lang="en-US" altLang="zh-TW" sz="900" dirty="0" smtClean="0"/>
              <a:t>(fill = Dengue3)) +</a:t>
            </a:r>
          </a:p>
          <a:p>
            <a:r>
              <a:rPr lang="en-US" altLang="zh-TW" sz="900" dirty="0" smtClean="0"/>
              <a:t>  #</a:t>
            </a:r>
            <a:r>
              <a:rPr lang="en-US" altLang="zh-TW" sz="900" dirty="0" err="1" smtClean="0"/>
              <a:t>scale_fill_distiller</a:t>
            </a:r>
            <a:r>
              <a:rPr lang="en-US" altLang="zh-TW" sz="900" dirty="0" smtClean="0"/>
              <a:t>(name="Count", palette = "</a:t>
            </a:r>
            <a:r>
              <a:rPr lang="en-US" altLang="zh-TW" sz="900" dirty="0" err="1" smtClean="0"/>
              <a:t>RdYlGn</a:t>
            </a:r>
            <a:r>
              <a:rPr lang="en-US" altLang="zh-TW" sz="900" dirty="0" smtClean="0"/>
              <a:t>")</a:t>
            </a:r>
          </a:p>
          <a:p>
            <a:r>
              <a:rPr lang="en-US" altLang="zh-TW" sz="900" dirty="0" smtClean="0"/>
              <a:t>  #</a:t>
            </a:r>
            <a:r>
              <a:rPr lang="en-US" altLang="zh-TW" sz="900" dirty="0" err="1" smtClean="0"/>
              <a:t>scale_fill_distiller</a:t>
            </a:r>
            <a:r>
              <a:rPr lang="en-US" altLang="zh-TW" sz="900" dirty="0" smtClean="0"/>
              <a:t>(palette = "Spectral", name = "</a:t>
            </a:r>
            <a:r>
              <a:rPr lang="zh-TW" altLang="en-US" sz="900" dirty="0" smtClean="0"/>
              <a:t>台灣瘧疾</a:t>
            </a:r>
            <a:r>
              <a:rPr lang="en-US" altLang="zh-TW" sz="900" dirty="0" err="1" smtClean="0"/>
              <a:t>Denguge</a:t>
            </a:r>
            <a:r>
              <a:rPr lang="en-US" altLang="zh-TW" sz="900" dirty="0" smtClean="0"/>
              <a:t> Cases") +</a:t>
            </a:r>
          </a:p>
          <a:p>
            <a:r>
              <a:rPr lang="en-US" altLang="zh-TW" sz="900" dirty="0" smtClean="0"/>
              <a:t>  </a:t>
            </a:r>
          </a:p>
          <a:p>
            <a:r>
              <a:rPr lang="en-US" altLang="zh-TW" sz="900" dirty="0" smtClean="0"/>
              <a:t>  </a:t>
            </a:r>
            <a:r>
              <a:rPr lang="en-US" altLang="zh-TW" sz="900" dirty="0" err="1" smtClean="0"/>
              <a:t>scale_fill_manual</a:t>
            </a:r>
            <a:r>
              <a:rPr lang="en-US" altLang="zh-TW" sz="900" dirty="0" smtClean="0"/>
              <a:t>(breaks=c("[-Inf,61)", "[61,501)", "[501,1e+03)","[1e+03, </a:t>
            </a:r>
            <a:r>
              <a:rPr lang="en-US" altLang="zh-TW" sz="900" dirty="0" err="1" smtClean="0"/>
              <a:t>Inf</a:t>
            </a:r>
            <a:r>
              <a:rPr lang="en-US" altLang="zh-TW" sz="900" dirty="0" smtClean="0"/>
              <a:t>)"),</a:t>
            </a:r>
          </a:p>
          <a:p>
            <a:r>
              <a:rPr lang="en-US" altLang="zh-TW" sz="900" dirty="0" smtClean="0"/>
              <a:t>                    name = "Dengue Cases",</a:t>
            </a:r>
          </a:p>
          <a:p>
            <a:r>
              <a:rPr lang="en-US" altLang="zh-TW" sz="900" dirty="0" smtClean="0"/>
              <a:t>                    values = c("</a:t>
            </a:r>
            <a:r>
              <a:rPr lang="en-US" altLang="zh-TW" sz="900" dirty="0" err="1" smtClean="0"/>
              <a:t>lightyellow</a:t>
            </a:r>
            <a:r>
              <a:rPr lang="en-US" altLang="zh-TW" sz="900" dirty="0" smtClean="0"/>
              <a:t>", "</a:t>
            </a:r>
            <a:r>
              <a:rPr lang="en-US" altLang="zh-TW" sz="900" dirty="0" err="1" smtClean="0"/>
              <a:t>yellow","orange</a:t>
            </a:r>
            <a:r>
              <a:rPr lang="en-US" altLang="zh-TW" sz="900" dirty="0" smtClean="0"/>
              <a:t>", "red"),</a:t>
            </a:r>
          </a:p>
          <a:p>
            <a:r>
              <a:rPr lang="en-US" altLang="zh-TW" sz="900" dirty="0" smtClean="0"/>
              <a:t>                    labels = c("0-60","61-500","501-1000","&gt;1001"))</a:t>
            </a:r>
          </a:p>
          <a:p>
            <a:endParaRPr lang="en-US" altLang="zh-TW" sz="900" dirty="0" smtClean="0"/>
          </a:p>
          <a:p>
            <a:r>
              <a:rPr lang="en-US" altLang="zh-TW" sz="900" dirty="0" smtClean="0"/>
              <a:t>my.taiwan.map.data$BI3 &lt;- cut(</a:t>
            </a:r>
            <a:r>
              <a:rPr lang="en-US" altLang="zh-TW" sz="900" dirty="0" err="1" smtClean="0"/>
              <a:t>my.taiwan.map.data$BI,breaks</a:t>
            </a:r>
            <a:r>
              <a:rPr lang="en-US" altLang="zh-TW" sz="900" dirty="0" smtClean="0"/>
              <a:t> = c(-</a:t>
            </a:r>
            <a:r>
              <a:rPr lang="en-US" altLang="zh-TW" sz="900" dirty="0" err="1" smtClean="0"/>
              <a:t>Inf</a:t>
            </a:r>
            <a:r>
              <a:rPr lang="en-US" altLang="zh-TW" sz="900" dirty="0" smtClean="0"/>
              <a:t>, 1, 2, 3, </a:t>
            </a:r>
            <a:r>
              <a:rPr lang="en-US" altLang="zh-TW" sz="900" dirty="0" err="1" smtClean="0"/>
              <a:t>Inf</a:t>
            </a:r>
            <a:r>
              <a:rPr lang="en-US" altLang="zh-TW" sz="900" dirty="0" smtClean="0"/>
              <a:t>),right = FALSE)# divide into 4 section for clearly </a:t>
            </a:r>
            <a:r>
              <a:rPr lang="en-US" altLang="zh-TW" sz="900" dirty="0" err="1" smtClean="0"/>
              <a:t>revealization</a:t>
            </a:r>
            <a:endParaRPr lang="en-US" altLang="zh-TW" sz="900" dirty="0" smtClean="0"/>
          </a:p>
          <a:p>
            <a:endParaRPr lang="en-US" altLang="zh-TW" sz="900" dirty="0" smtClean="0"/>
          </a:p>
          <a:p>
            <a:r>
              <a:rPr lang="en-US" altLang="zh-TW" sz="900" dirty="0" smtClean="0"/>
              <a:t>#BI is Mosquito larva density parameter</a:t>
            </a:r>
          </a:p>
          <a:p>
            <a:r>
              <a:rPr lang="en-US" altLang="zh-TW" sz="900" dirty="0" err="1" smtClean="0"/>
              <a:t>ggplot</a:t>
            </a:r>
            <a:r>
              <a:rPr lang="en-US" altLang="zh-TW" sz="900" dirty="0" smtClean="0"/>
              <a:t>(data = </a:t>
            </a:r>
            <a:r>
              <a:rPr lang="en-US" altLang="zh-TW" sz="900" dirty="0" err="1" smtClean="0"/>
              <a:t>my.taiwan.map.data</a:t>
            </a:r>
            <a:r>
              <a:rPr lang="en-US" altLang="zh-TW" sz="900" dirty="0" smtClean="0"/>
              <a:t>) +</a:t>
            </a:r>
          </a:p>
          <a:p>
            <a:r>
              <a:rPr lang="en-US" altLang="zh-TW" sz="900" dirty="0" smtClean="0"/>
              <a:t>  </a:t>
            </a:r>
            <a:r>
              <a:rPr lang="en-US" altLang="zh-TW" sz="900" dirty="0" err="1" smtClean="0"/>
              <a:t>geom_sf</a:t>
            </a:r>
            <a:r>
              <a:rPr lang="en-US" altLang="zh-TW" sz="900" dirty="0" smtClean="0"/>
              <a:t>(</a:t>
            </a:r>
            <a:r>
              <a:rPr lang="en-US" altLang="zh-TW" sz="900" dirty="0" err="1" smtClean="0"/>
              <a:t>aes</a:t>
            </a:r>
            <a:r>
              <a:rPr lang="en-US" altLang="zh-TW" sz="900" dirty="0" smtClean="0"/>
              <a:t>(fill = BI)) +</a:t>
            </a:r>
          </a:p>
          <a:p>
            <a:r>
              <a:rPr lang="en-US" altLang="zh-TW" sz="900" dirty="0" smtClean="0"/>
              <a:t># </a:t>
            </a:r>
            <a:r>
              <a:rPr lang="en-US" altLang="zh-TW" sz="900" dirty="0" err="1" smtClean="0"/>
              <a:t>scale_fill_distiller</a:t>
            </a:r>
            <a:r>
              <a:rPr lang="en-US" altLang="zh-TW" sz="900" dirty="0" smtClean="0"/>
              <a:t>(name="Count", palette = "</a:t>
            </a:r>
            <a:r>
              <a:rPr lang="en-US" altLang="zh-TW" sz="900" dirty="0" err="1" smtClean="0"/>
              <a:t>RdYlGn</a:t>
            </a:r>
            <a:r>
              <a:rPr lang="en-US" altLang="zh-TW" sz="900" dirty="0" smtClean="0"/>
              <a:t>")</a:t>
            </a:r>
          </a:p>
          <a:p>
            <a:r>
              <a:rPr lang="en-US" altLang="zh-TW" sz="900" dirty="0" err="1" smtClean="0"/>
              <a:t>scale_fill_distiller</a:t>
            </a:r>
            <a:r>
              <a:rPr lang="en-US" altLang="zh-TW" sz="900" dirty="0" smtClean="0"/>
              <a:t>(palette = "Spectral", name = "Mosquito larva density distribution")</a:t>
            </a:r>
          </a:p>
          <a:p>
            <a:endParaRPr lang="en-US" altLang="zh-TW" sz="900" dirty="0" smtClean="0"/>
          </a:p>
          <a:p>
            <a:endParaRPr lang="en-US" altLang="zh-TW" sz="900" dirty="0" smtClean="0"/>
          </a:p>
          <a:p>
            <a:r>
              <a:rPr lang="en-US" altLang="zh-TW" sz="900" dirty="0" err="1" smtClean="0"/>
              <a:t>ggplot</a:t>
            </a:r>
            <a:r>
              <a:rPr lang="en-US" altLang="zh-TW" sz="900" dirty="0" smtClean="0"/>
              <a:t>(data = </a:t>
            </a:r>
            <a:r>
              <a:rPr lang="en-US" altLang="zh-TW" sz="900" dirty="0" err="1" smtClean="0"/>
              <a:t>my.taiwan.map.data</a:t>
            </a:r>
            <a:r>
              <a:rPr lang="en-US" altLang="zh-TW" sz="900" dirty="0" smtClean="0"/>
              <a:t>) +</a:t>
            </a:r>
          </a:p>
          <a:p>
            <a:r>
              <a:rPr lang="en-US" altLang="zh-TW" sz="900" dirty="0" smtClean="0"/>
              <a:t>  </a:t>
            </a:r>
            <a:r>
              <a:rPr lang="en-US" altLang="zh-TW" sz="900" dirty="0" err="1" smtClean="0"/>
              <a:t>geom_sf</a:t>
            </a:r>
            <a:r>
              <a:rPr lang="en-US" altLang="zh-TW" sz="900" dirty="0" smtClean="0"/>
              <a:t>(</a:t>
            </a:r>
            <a:r>
              <a:rPr lang="en-US" altLang="zh-TW" sz="900" dirty="0" err="1" smtClean="0"/>
              <a:t>aes</a:t>
            </a:r>
            <a:r>
              <a:rPr lang="en-US" altLang="zh-TW" sz="900" dirty="0" smtClean="0"/>
              <a:t>(fill = BI3)) +</a:t>
            </a:r>
          </a:p>
          <a:p>
            <a:r>
              <a:rPr lang="en-US" altLang="zh-TW" sz="900" dirty="0" smtClean="0"/>
              <a:t>  </a:t>
            </a:r>
            <a:r>
              <a:rPr lang="en-US" altLang="zh-TW" sz="900" dirty="0" err="1" smtClean="0"/>
              <a:t>scale_fill_manual</a:t>
            </a:r>
            <a:r>
              <a:rPr lang="en-US" altLang="zh-TW" sz="900" dirty="0" smtClean="0"/>
              <a:t>(breaks=c("[-Inf,1)", "[1,2)", "[2,3)","[3, </a:t>
            </a:r>
            <a:r>
              <a:rPr lang="en-US" altLang="zh-TW" sz="900" dirty="0" err="1" smtClean="0"/>
              <a:t>Inf</a:t>
            </a:r>
            <a:r>
              <a:rPr lang="en-US" altLang="zh-TW" sz="900" dirty="0" smtClean="0"/>
              <a:t>)"),</a:t>
            </a:r>
          </a:p>
          <a:p>
            <a:r>
              <a:rPr lang="en-US" altLang="zh-TW" sz="900" dirty="0" smtClean="0"/>
              <a:t>                    name = "Mosquito larva density distribution",</a:t>
            </a:r>
          </a:p>
          <a:p>
            <a:r>
              <a:rPr lang="en-US" altLang="zh-TW" sz="900" dirty="0" smtClean="0"/>
              <a:t>                    values = c("</a:t>
            </a:r>
            <a:r>
              <a:rPr lang="en-US" altLang="zh-TW" sz="900" dirty="0" err="1" smtClean="0"/>
              <a:t>lightyellow</a:t>
            </a:r>
            <a:r>
              <a:rPr lang="en-US" altLang="zh-TW" sz="900" dirty="0" smtClean="0"/>
              <a:t>", "</a:t>
            </a:r>
            <a:r>
              <a:rPr lang="en-US" altLang="zh-TW" sz="900" dirty="0" err="1" smtClean="0"/>
              <a:t>yellow","orange</a:t>
            </a:r>
            <a:r>
              <a:rPr lang="en-US" altLang="zh-TW" sz="900" dirty="0" smtClean="0"/>
              <a:t>", "red"),</a:t>
            </a:r>
          </a:p>
          <a:p>
            <a:r>
              <a:rPr lang="en-US" altLang="zh-TW" sz="900" dirty="0" smtClean="0"/>
              <a:t>                    labels = c("0-1","1-2","2-3","3-4"))</a:t>
            </a:r>
            <a:endParaRPr lang="zh-TW" altLang="en-US" sz="900" dirty="0"/>
          </a:p>
        </p:txBody>
      </p:sp>
    </p:spTree>
    <p:extLst>
      <p:ext uri="{BB962C8B-B14F-4D97-AF65-F5344CB8AC3E}">
        <p14:creationId xmlns:p14="http://schemas.microsoft.com/office/powerpoint/2010/main" val="1072572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628" y="1344839"/>
            <a:ext cx="10515600" cy="1325563"/>
          </a:xfrm>
        </p:spPr>
        <p:txBody>
          <a:bodyPr>
            <a:normAutofit fontScale="90000"/>
          </a:bodyPr>
          <a:lstStyle/>
          <a:p>
            <a:r>
              <a:rPr lang="en-US" altLang="zh-TW" dirty="0" smtClean="0"/>
              <a:t>Project Questions </a:t>
            </a:r>
            <a:br>
              <a:rPr lang="en-US" altLang="zh-TW" dirty="0" smtClean="0"/>
            </a:br>
            <a:r>
              <a:rPr lang="en-US" altLang="zh-TW" dirty="0" smtClean="0"/>
              <a:t/>
            </a:r>
            <a:br>
              <a:rPr lang="en-US" altLang="zh-TW" dirty="0" smtClean="0"/>
            </a:br>
            <a:r>
              <a:rPr lang="en-US" altLang="zh-TW" sz="2700" dirty="0" smtClean="0"/>
              <a:t>Where is the area with the most mosquitoes in Taiwan?</a:t>
            </a:r>
            <a:br>
              <a:rPr lang="en-US" altLang="zh-TW" sz="2700" dirty="0" smtClean="0"/>
            </a:br>
            <a:r>
              <a:rPr lang="en-US" altLang="zh-TW" sz="2700" dirty="0" smtClean="0"/>
              <a:t/>
            </a:r>
            <a:br>
              <a:rPr lang="en-US" altLang="zh-TW" sz="2700" dirty="0" smtClean="0"/>
            </a:br>
            <a:r>
              <a:rPr lang="en-US" altLang="zh-TW" sz="2700" dirty="0" smtClean="0"/>
              <a:t>Which is the region with the most dengue cases?</a:t>
            </a:r>
            <a:br>
              <a:rPr lang="en-US" altLang="zh-TW" sz="2700" dirty="0" smtClean="0"/>
            </a:br>
            <a:r>
              <a:rPr lang="en-US" altLang="zh-TW" sz="2700" dirty="0" smtClean="0"/>
              <a:t/>
            </a:r>
            <a:br>
              <a:rPr lang="en-US" altLang="zh-TW" sz="2700" dirty="0" smtClean="0"/>
            </a:br>
            <a:r>
              <a:rPr lang="en-US" altLang="zh-TW" sz="2700" dirty="0" smtClean="0"/>
              <a:t>Analysis the relationship between number of Dengue cases with mosquito density and provincial population density</a:t>
            </a:r>
            <a:br>
              <a:rPr lang="en-US" altLang="zh-TW" sz="2700" dirty="0" smtClean="0"/>
            </a:br>
            <a:endParaRPr lang="zh-TW" altLang="en-US" sz="2700" dirty="0"/>
          </a:p>
        </p:txBody>
      </p:sp>
    </p:spTree>
    <p:extLst>
      <p:ext uri="{BB962C8B-B14F-4D97-AF65-F5344CB8AC3E}">
        <p14:creationId xmlns:p14="http://schemas.microsoft.com/office/powerpoint/2010/main" val="1757948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altLang="zh-TW" dirty="0" smtClean="0"/>
              <a:t>Result analysis</a:t>
            </a:r>
          </a:p>
          <a:p>
            <a:endParaRPr lang="en-US" altLang="zh-TW" dirty="0" smtClean="0"/>
          </a:p>
          <a:p>
            <a:r>
              <a:rPr lang="en-US" altLang="zh-TW" dirty="0" smtClean="0"/>
              <a:t>From the visualization graphs we can see the significant relationship between about Mosquito larva density and the number cases of Dengue, It also reveal an important relationship between cases of Dengue and population density with temperature of each Taiwan's province.</a:t>
            </a:r>
          </a:p>
          <a:p>
            <a:r>
              <a:rPr lang="en-US" altLang="zh-TW" dirty="0"/>
              <a:t> We can see that BI, mosquito larval distribution density is an important parameter affecting the number of dengue cases in the regions.  However, there are some exceptions. For example, the Miaoli area has a high density of mosquito larvae but the incidence is low, most likely because this is a sparsely populated area, there are many mosquitoes in the wilderness, so there is no Affect the dengue fever</a:t>
            </a:r>
            <a:r>
              <a:rPr lang="en-US" altLang="zh-TW" dirty="0" smtClean="0"/>
              <a:t>.</a:t>
            </a:r>
          </a:p>
          <a:p>
            <a:r>
              <a:rPr lang="en-US" altLang="zh-TW" dirty="0" smtClean="0"/>
              <a:t>Similarly, the </a:t>
            </a:r>
            <a:r>
              <a:rPr lang="en-US" altLang="zh-TW" dirty="0" err="1"/>
              <a:t>Xinbei</a:t>
            </a:r>
            <a:r>
              <a:rPr lang="en-US" altLang="zh-TW" dirty="0"/>
              <a:t> area with low mosquito density but high prevalence, it can only be explained </a:t>
            </a:r>
            <a:r>
              <a:rPr lang="en-US" altLang="zh-TW" dirty="0" smtClean="0"/>
              <a:t>because </a:t>
            </a:r>
            <a:r>
              <a:rPr lang="en-US" altLang="zh-TW" dirty="0"/>
              <a:t>it's high population density.</a:t>
            </a:r>
            <a:endParaRPr lang="zh-TW" altLang="en-US" dirty="0"/>
          </a:p>
        </p:txBody>
      </p:sp>
    </p:spTree>
    <p:extLst>
      <p:ext uri="{BB962C8B-B14F-4D97-AF65-F5344CB8AC3E}">
        <p14:creationId xmlns:p14="http://schemas.microsoft.com/office/powerpoint/2010/main" val="3517659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4584" y="138749"/>
            <a:ext cx="4091554" cy="359722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9461" y="0"/>
            <a:ext cx="4493622" cy="356616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6787" y="2978330"/>
            <a:ext cx="5272689" cy="4180113"/>
          </a:xfrm>
          <a:prstGeom prst="rect">
            <a:avLst/>
          </a:prstGeom>
        </p:spPr>
      </p:pic>
      <p:sp>
        <p:nvSpPr>
          <p:cNvPr id="8" name="TextBox 7"/>
          <p:cNvSpPr txBox="1"/>
          <p:nvPr/>
        </p:nvSpPr>
        <p:spPr>
          <a:xfrm>
            <a:off x="1227909" y="3735978"/>
            <a:ext cx="2259873" cy="923330"/>
          </a:xfrm>
          <a:prstGeom prst="rect">
            <a:avLst/>
          </a:prstGeom>
          <a:noFill/>
        </p:spPr>
        <p:txBody>
          <a:bodyPr wrap="square" rtlCol="0">
            <a:spAutoFit/>
          </a:bodyPr>
          <a:lstStyle/>
          <a:p>
            <a:pPr algn="ctr"/>
            <a:r>
              <a:rPr lang="zh-TW" altLang="en-US" dirty="0"/>
              <a:t>台灣瘧</a:t>
            </a:r>
            <a:r>
              <a:rPr lang="zh-TW" altLang="en-US" dirty="0" smtClean="0"/>
              <a:t>疾</a:t>
            </a:r>
            <a:r>
              <a:rPr lang="zh-CN" altLang="en-US" dirty="0" smtClean="0"/>
              <a:t>分佈</a:t>
            </a:r>
            <a:endParaRPr lang="en-US" altLang="zh-CN" dirty="0" smtClean="0"/>
          </a:p>
          <a:p>
            <a:pPr algn="ctr"/>
            <a:r>
              <a:rPr lang="en-US" altLang="zh-TW" dirty="0" smtClean="0"/>
              <a:t>Jan </a:t>
            </a:r>
            <a:r>
              <a:rPr lang="en-US" altLang="zh-TW" dirty="0"/>
              <a:t>2012 to May 2019</a:t>
            </a:r>
            <a:endParaRPr lang="zh-TW" altLang="en-US" dirty="0"/>
          </a:p>
        </p:txBody>
      </p:sp>
      <p:sp>
        <p:nvSpPr>
          <p:cNvPr id="9" name="TextBox 8"/>
          <p:cNvSpPr txBox="1"/>
          <p:nvPr/>
        </p:nvSpPr>
        <p:spPr>
          <a:xfrm>
            <a:off x="8969476" y="4745220"/>
            <a:ext cx="1177483" cy="646331"/>
          </a:xfrm>
          <a:prstGeom prst="rect">
            <a:avLst/>
          </a:prstGeom>
          <a:noFill/>
        </p:spPr>
        <p:txBody>
          <a:bodyPr wrap="square" rtlCol="0">
            <a:spAutoFit/>
          </a:bodyPr>
          <a:lstStyle/>
          <a:p>
            <a:r>
              <a:rPr lang="zh-CN" altLang="en-US" dirty="0" smtClean="0"/>
              <a:t>台灣孑孓密度分佈</a:t>
            </a:r>
            <a:endParaRPr lang="zh-TW" altLang="en-US" dirty="0"/>
          </a:p>
        </p:txBody>
      </p:sp>
    </p:spTree>
    <p:extLst>
      <p:ext uri="{BB962C8B-B14F-4D97-AF65-F5344CB8AC3E}">
        <p14:creationId xmlns:p14="http://schemas.microsoft.com/office/powerpoint/2010/main" val="3603763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1433</TotalTime>
  <Words>937</Words>
  <Application>Microsoft Office PowerPoint</Application>
  <PresentationFormat>Widescreen</PresentationFormat>
  <Paragraphs>123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宋体</vt:lpstr>
      <vt:lpstr>新細明體</vt:lpstr>
      <vt:lpstr>Arial</vt:lpstr>
      <vt:lpstr>Century Gothic</vt:lpstr>
      <vt:lpstr>Wingdings 3</vt:lpstr>
      <vt:lpstr>Ion</vt:lpstr>
      <vt:lpstr>0513367_陳中堅                         R_2020 Project Introduction</vt:lpstr>
      <vt:lpstr>Introduction </vt:lpstr>
      <vt:lpstr>Code</vt:lpstr>
      <vt:lpstr>Project Questions   Where is the area with the most mosquitoes in Taiwan?  Which is the region with the most dengue cases?  Analysis the relationship between number of Dengue cases with mosquito density and provincial population density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 tran</dc:creator>
  <cp:lastModifiedBy>chan tran</cp:lastModifiedBy>
  <cp:revision>11</cp:revision>
  <cp:lastPrinted>2021-01-07T07:32:49Z</cp:lastPrinted>
  <dcterms:created xsi:type="dcterms:W3CDTF">2021-01-05T15:10:23Z</dcterms:created>
  <dcterms:modified xsi:type="dcterms:W3CDTF">2021-01-07T07:37:46Z</dcterms:modified>
</cp:coreProperties>
</file>