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2" r:id="rId6"/>
    <p:sldId id="267" r:id="rId7"/>
    <p:sldId id="269" r:id="rId8"/>
    <p:sldId id="260" r:id="rId9"/>
    <p:sldId id="263" r:id="rId10"/>
    <p:sldId id="264" r:id="rId11"/>
    <p:sldId id="266" r:id="rId12"/>
    <p:sldId id="268" r:id="rId13"/>
    <p:sldId id="265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523" autoAdjust="0"/>
    <p:restoredTop sz="68165" autoAdjust="0"/>
  </p:normalViewPr>
  <p:slideViewPr>
    <p:cSldViewPr snapToGrid="0">
      <p:cViewPr varScale="1">
        <p:scale>
          <a:sx n="59" d="100"/>
          <a:sy n="59" d="100"/>
        </p:scale>
        <p:origin x="78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1819CE-C70F-41D6-9919-0CFDAD689F3A}" type="datetimeFigureOut">
              <a:rPr lang="en-US" smtClean="0"/>
              <a:t>7/13/2019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F7583B-6B8F-4E83-9CEE-D81393454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9854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Dataset</a:t>
            </a:r>
            <a:r>
              <a:rPr lang="pt-BR" dirty="0"/>
              <a:t> 1 a esquerda, </a:t>
            </a:r>
            <a:r>
              <a:rPr lang="pt-BR" dirty="0" err="1"/>
              <a:t>dataset</a:t>
            </a:r>
            <a:r>
              <a:rPr lang="pt-BR" dirty="0"/>
              <a:t> 2 a direita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F7583B-6B8F-4E83-9CEE-D8139345461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2416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F7583B-6B8F-4E83-9CEE-D8139345461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4906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Testado no </a:t>
            </a:r>
            <a:r>
              <a:rPr lang="pt-BR" dirty="0" err="1"/>
              <a:t>dataset</a:t>
            </a:r>
            <a:r>
              <a:rPr lang="pt-BR" dirty="0"/>
              <a:t> 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F7583B-6B8F-4E83-9CEE-D8139345461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7674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DABCB-63D2-4473-A3DB-A4075AF33E05}" type="datetimeFigureOut">
              <a:rPr lang="en-US" smtClean="0"/>
              <a:t>7/13/2019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C3862-0773-4C6E-9641-61E81516E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457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DABCB-63D2-4473-A3DB-A4075AF33E05}" type="datetimeFigureOut">
              <a:rPr lang="en-US" smtClean="0"/>
              <a:t>7/13/2019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C3862-0773-4C6E-9641-61E81516E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217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DABCB-63D2-4473-A3DB-A4075AF33E05}" type="datetimeFigureOut">
              <a:rPr lang="en-US" smtClean="0"/>
              <a:t>7/13/2019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C3862-0773-4C6E-9641-61E81516EC4D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421160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DABCB-63D2-4473-A3DB-A4075AF33E05}" type="datetimeFigureOut">
              <a:rPr lang="en-US" smtClean="0"/>
              <a:t>7/13/2019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C3862-0773-4C6E-9641-61E81516E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7356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DABCB-63D2-4473-A3DB-A4075AF33E05}" type="datetimeFigureOut">
              <a:rPr lang="en-US" smtClean="0"/>
              <a:t>7/13/2019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C3862-0773-4C6E-9641-61E81516EC4D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933196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DABCB-63D2-4473-A3DB-A4075AF33E05}" type="datetimeFigureOut">
              <a:rPr lang="en-US" smtClean="0"/>
              <a:t>7/13/2019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C3862-0773-4C6E-9641-61E81516E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952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DABCB-63D2-4473-A3DB-A4075AF33E05}" type="datetimeFigureOut">
              <a:rPr lang="en-US" smtClean="0"/>
              <a:t>7/13/2019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C3862-0773-4C6E-9641-61E81516E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2839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DABCB-63D2-4473-A3DB-A4075AF33E05}" type="datetimeFigureOut">
              <a:rPr lang="en-US" smtClean="0"/>
              <a:t>7/13/2019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C3862-0773-4C6E-9641-61E81516E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371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DABCB-63D2-4473-A3DB-A4075AF33E05}" type="datetimeFigureOut">
              <a:rPr lang="en-US" smtClean="0"/>
              <a:t>7/13/2019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C3862-0773-4C6E-9641-61E81516E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056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DABCB-63D2-4473-A3DB-A4075AF33E05}" type="datetimeFigureOut">
              <a:rPr lang="en-US" smtClean="0"/>
              <a:t>7/13/2019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C3862-0773-4C6E-9641-61E81516E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793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DABCB-63D2-4473-A3DB-A4075AF33E05}" type="datetimeFigureOut">
              <a:rPr lang="en-US" smtClean="0"/>
              <a:t>7/13/2019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C3862-0773-4C6E-9641-61E81516E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69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DABCB-63D2-4473-A3DB-A4075AF33E05}" type="datetimeFigureOut">
              <a:rPr lang="en-US" smtClean="0"/>
              <a:t>7/13/2019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C3862-0773-4C6E-9641-61E81516E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608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DABCB-63D2-4473-A3DB-A4075AF33E05}" type="datetimeFigureOut">
              <a:rPr lang="en-US" smtClean="0"/>
              <a:t>7/13/2019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C3862-0773-4C6E-9641-61E81516E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065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DABCB-63D2-4473-A3DB-A4075AF33E05}" type="datetimeFigureOut">
              <a:rPr lang="en-US" smtClean="0"/>
              <a:t>7/13/2019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C3862-0773-4C6E-9641-61E81516E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432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DABCB-63D2-4473-A3DB-A4075AF33E05}" type="datetimeFigureOut">
              <a:rPr lang="en-US" smtClean="0"/>
              <a:t>7/13/2019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C3862-0773-4C6E-9641-61E81516E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793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DABCB-63D2-4473-A3DB-A4075AF33E05}" type="datetimeFigureOut">
              <a:rPr lang="en-US" smtClean="0"/>
              <a:t>7/13/2019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C3862-0773-4C6E-9641-61E81516E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296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BDABCB-63D2-4473-A3DB-A4075AF33E05}" type="datetimeFigureOut">
              <a:rPr lang="en-US" smtClean="0"/>
              <a:t>7/13/2019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B3C3862-0773-4C6E-9641-61E81516E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040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  <p:sldLayoutId id="2147483762" r:id="rId4"/>
    <p:sldLayoutId id="2147483763" r:id="rId5"/>
    <p:sldLayoutId id="2147483764" r:id="rId6"/>
    <p:sldLayoutId id="2147483765" r:id="rId7"/>
    <p:sldLayoutId id="2147483766" r:id="rId8"/>
    <p:sldLayoutId id="2147483767" r:id="rId9"/>
    <p:sldLayoutId id="2147483768" r:id="rId10"/>
    <p:sldLayoutId id="2147483769" r:id="rId11"/>
    <p:sldLayoutId id="2147483770" r:id="rId12"/>
    <p:sldLayoutId id="2147483771" r:id="rId13"/>
    <p:sldLayoutId id="2147483772" r:id="rId14"/>
    <p:sldLayoutId id="2147483773" r:id="rId15"/>
    <p:sldLayoutId id="214748377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rpitrust/fakenewsdata1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A05FA-EC8C-43A1-8916-7ABDBE7594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This Just In: Fake News Packs a Lot in Title, Uses Simpler, Repetitive Content in</a:t>
            </a:r>
            <a:br>
              <a:rPr lang="en-US" sz="4000" dirty="0"/>
            </a:br>
            <a:r>
              <a:rPr lang="en-US" sz="4000" dirty="0"/>
              <a:t>Text Body, More Similar to Satire than Real News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F506E9-EBCE-468D-ADEE-EDE615CD11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Benjamin D. Horne and Sibel </a:t>
            </a:r>
            <a:r>
              <a:rPr lang="en-US" dirty="0" err="1"/>
              <a:t>Adali</a:t>
            </a:r>
            <a:r>
              <a:rPr lang="en-US" dirty="0"/>
              <a:t> (2017)</a:t>
            </a:r>
          </a:p>
          <a:p>
            <a:endParaRPr lang="en-US" dirty="0"/>
          </a:p>
          <a:p>
            <a:r>
              <a:rPr lang="en-US" dirty="0"/>
              <a:t>Felipe dos Santos Neves</a:t>
            </a:r>
          </a:p>
        </p:txBody>
      </p:sp>
    </p:spTree>
    <p:extLst>
      <p:ext uri="{BB962C8B-B14F-4D97-AF65-F5344CB8AC3E}">
        <p14:creationId xmlns:p14="http://schemas.microsoft.com/office/powerpoint/2010/main" val="16754818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D3E19-8DE3-47CA-BA64-BEE46303E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301F4E-0EEF-4D7B-BFEB-AC9F3C5C72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4EEDAA-1299-4DD5-A046-017AEED26B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06415"/>
            <a:ext cx="12192000" cy="3845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4411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D3E19-8DE3-47CA-BA64-BEE46303E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301F4E-0EEF-4D7B-BFEB-AC9F3C5C72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03EC47-5FF1-498E-A8FD-5AF18B2294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6977" y="681037"/>
            <a:ext cx="4610100" cy="541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8203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D3E19-8DE3-47CA-BA64-BEE46303E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301F4E-0EEF-4D7B-BFEB-AC9F3C5C72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91575B-8694-4837-AE6D-6197AD5777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1248" y="1270648"/>
            <a:ext cx="6669503" cy="4697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8316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D3E19-8DE3-47CA-BA64-BEE46303E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301F4E-0EEF-4D7B-BFEB-AC9F3C5C72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9041432" cy="3880773"/>
          </a:xfrm>
        </p:spPr>
        <p:txBody>
          <a:bodyPr numCol="2">
            <a:normAutofit/>
          </a:bodyPr>
          <a:lstStyle/>
          <a:p>
            <a:pPr lvl="1"/>
            <a:r>
              <a:rPr lang="pt-BR" sz="2600" dirty="0"/>
              <a:t>Corpo:</a:t>
            </a:r>
          </a:p>
          <a:p>
            <a:pPr lvl="2"/>
            <a:r>
              <a:rPr lang="en-US" sz="2200" dirty="0" err="1"/>
              <a:t>Número</a:t>
            </a:r>
            <a:r>
              <a:rPr lang="en-US" sz="2200" dirty="0"/>
              <a:t> de </a:t>
            </a:r>
            <a:r>
              <a:rPr lang="en-US" sz="2200" dirty="0" err="1"/>
              <a:t>substantivos</a:t>
            </a:r>
            <a:endParaRPr lang="en-US" sz="2200" dirty="0"/>
          </a:p>
          <a:p>
            <a:pPr lvl="2"/>
            <a:r>
              <a:rPr lang="en-US" sz="2200" dirty="0" err="1"/>
              <a:t>Redundância</a:t>
            </a:r>
            <a:r>
              <a:rPr lang="en-US" sz="2200" dirty="0"/>
              <a:t> </a:t>
            </a:r>
            <a:r>
              <a:rPr lang="en-US" sz="2200" dirty="0" err="1"/>
              <a:t>léxica</a:t>
            </a:r>
            <a:r>
              <a:rPr lang="en-US" sz="2200" dirty="0"/>
              <a:t> (TTR)</a:t>
            </a:r>
          </a:p>
          <a:p>
            <a:pPr lvl="2"/>
            <a:r>
              <a:rPr lang="en-US" sz="2200" dirty="0" err="1"/>
              <a:t>Número</a:t>
            </a:r>
            <a:r>
              <a:rPr lang="en-US" sz="2200" dirty="0"/>
              <a:t> de </a:t>
            </a:r>
            <a:r>
              <a:rPr lang="en-US" sz="2200" dirty="0" err="1"/>
              <a:t>palavras</a:t>
            </a:r>
            <a:endParaRPr lang="en-US" sz="2200" dirty="0"/>
          </a:p>
          <a:p>
            <a:pPr lvl="2"/>
            <a:r>
              <a:rPr lang="en-US" sz="2200" dirty="0" err="1"/>
              <a:t>Número</a:t>
            </a:r>
            <a:r>
              <a:rPr lang="en-US" sz="2200" dirty="0"/>
              <a:t> de </a:t>
            </a:r>
            <a:r>
              <a:rPr lang="en-US" sz="2200" dirty="0" err="1"/>
              <a:t>citações</a:t>
            </a:r>
            <a:r>
              <a:rPr lang="en-US" sz="2200" dirty="0"/>
              <a:t> (“””)</a:t>
            </a:r>
          </a:p>
          <a:p>
            <a:pPr lvl="2"/>
            <a:endParaRPr lang="en-US" sz="2200" dirty="0"/>
          </a:p>
          <a:p>
            <a:pPr marL="914400" lvl="2" indent="0">
              <a:buNone/>
            </a:pPr>
            <a:endParaRPr lang="en-US" sz="2200" dirty="0"/>
          </a:p>
          <a:p>
            <a:pPr marL="914400" lvl="2" indent="0">
              <a:buNone/>
            </a:pPr>
            <a:endParaRPr lang="en-US" sz="2200" dirty="0"/>
          </a:p>
          <a:p>
            <a:pPr lvl="1"/>
            <a:r>
              <a:rPr lang="en-US" sz="2600" dirty="0" err="1"/>
              <a:t>Título</a:t>
            </a:r>
            <a:endParaRPr lang="en-US" sz="2600" dirty="0"/>
          </a:p>
          <a:p>
            <a:pPr lvl="2"/>
            <a:r>
              <a:rPr lang="en-US" sz="2200" dirty="0" err="1"/>
              <a:t>Porcentagem</a:t>
            </a:r>
            <a:r>
              <a:rPr lang="en-US" sz="2200" dirty="0"/>
              <a:t> de stop words</a:t>
            </a:r>
          </a:p>
          <a:p>
            <a:pPr lvl="2"/>
            <a:r>
              <a:rPr lang="en-US" sz="2200" dirty="0" err="1"/>
              <a:t>Número</a:t>
            </a:r>
            <a:r>
              <a:rPr lang="en-US" sz="2200" dirty="0"/>
              <a:t> de </a:t>
            </a:r>
            <a:r>
              <a:rPr lang="en-US" sz="2200" dirty="0" err="1"/>
              <a:t>substantivos</a:t>
            </a:r>
            <a:endParaRPr lang="en-US" sz="2200" dirty="0"/>
          </a:p>
          <a:p>
            <a:pPr lvl="2"/>
            <a:r>
              <a:rPr lang="en-US" sz="2200" dirty="0" err="1"/>
              <a:t>Tamanho</a:t>
            </a:r>
            <a:r>
              <a:rPr lang="en-US" sz="2200" dirty="0"/>
              <a:t> </a:t>
            </a:r>
            <a:r>
              <a:rPr lang="en-US" sz="2200" dirty="0" err="1"/>
              <a:t>médio</a:t>
            </a:r>
            <a:r>
              <a:rPr lang="en-US" sz="2200" dirty="0"/>
              <a:t> das </a:t>
            </a:r>
            <a:r>
              <a:rPr lang="en-US" sz="2200" dirty="0" err="1"/>
              <a:t>palavras</a:t>
            </a:r>
            <a:endParaRPr lang="en-US" sz="2200" dirty="0"/>
          </a:p>
          <a:p>
            <a:pPr lvl="2"/>
            <a:r>
              <a:rPr lang="en-US" sz="2200" dirty="0" err="1"/>
              <a:t>Legibilidade</a:t>
            </a:r>
            <a:r>
              <a:rPr lang="en-US" sz="2200" dirty="0"/>
              <a:t> Flesch-</a:t>
            </a:r>
            <a:r>
              <a:rPr lang="en-US" sz="2200" dirty="0" err="1"/>
              <a:t>kinkaid</a:t>
            </a:r>
            <a:endParaRPr lang="en-US" sz="2200" dirty="0"/>
          </a:p>
          <a:p>
            <a:pPr marL="914400" lvl="2" indent="0">
              <a:buNone/>
            </a:pPr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3D913E2F-20E4-479C-A73B-238CF40072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39647" y="5690926"/>
            <a:ext cx="6497276" cy="700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7361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D3E19-8DE3-47CA-BA64-BEE46303E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301F4E-0EEF-4D7B-BFEB-AC9F3C5C72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03BFAE-A439-4AC1-87F0-6296010A2A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225" y="2443162"/>
            <a:ext cx="11639550" cy="197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570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D21B4-B973-47CA-9503-30DBBFDC4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Motivação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1EE36-BA70-40C5-AD84-56CEECDA76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pt-BR" dirty="0"/>
              <a:t>Impacto das Fake News nas eleições presidenciais americanas de 2016</a:t>
            </a:r>
          </a:p>
          <a:p>
            <a:r>
              <a:rPr lang="pt-BR" dirty="0"/>
              <a:t>Análise de data sets de notícias das eleições</a:t>
            </a:r>
            <a:endParaRPr lang="en-US" dirty="0"/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4" name="Content Placeholder 5">
            <a:extLst>
              <a:ext uri="{FF2B5EF4-FFF2-40B4-BE49-F238E27FC236}">
                <a16:creationId xmlns:a16="http://schemas.microsoft.com/office/drawing/2014/main" id="{7862B052-B294-43DC-889E-2CF520F754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617" y="1417327"/>
            <a:ext cx="5029183" cy="4023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665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16A79-D707-4648-82B8-CA516CA59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3E6686-C07F-49FF-9AEB-FAEE3FFBBB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Mostrar as principais diferenças entre as Fake News e as notícias verdadeiras</a:t>
            </a:r>
          </a:p>
          <a:p>
            <a:r>
              <a:rPr lang="pt-BR" dirty="0"/>
              <a:t>Análise de características estilísticas (estrutura do texto) e características psicológicas (conteúdo do texto)</a:t>
            </a:r>
          </a:p>
          <a:p>
            <a:r>
              <a:rPr lang="pt-BR" dirty="0"/>
              <a:t>Comparar o conteúdo dos títulos e do corpo do texto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894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D6B10-896B-4042-AEB6-FD07CA9E0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Metodologia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1D04D3-58A0-4991-B0C1-F84C55BDAA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Data sets:</a:t>
            </a:r>
          </a:p>
          <a:p>
            <a:pPr lvl="1"/>
            <a:r>
              <a:rPr lang="pt-BR" dirty="0"/>
              <a:t>1 – </a:t>
            </a:r>
            <a:r>
              <a:rPr lang="pt-BR" dirty="0" err="1"/>
              <a:t>Buzzfeed</a:t>
            </a:r>
            <a:r>
              <a:rPr lang="pt-BR" dirty="0"/>
              <a:t> </a:t>
            </a:r>
            <a:r>
              <a:rPr lang="pt-BR" dirty="0" err="1"/>
              <a:t>election</a:t>
            </a:r>
            <a:r>
              <a:rPr lang="pt-BR" dirty="0"/>
              <a:t> data set (notícias de maior engajamento, eleições 2016)</a:t>
            </a:r>
          </a:p>
          <a:p>
            <a:pPr lvl="2"/>
            <a:r>
              <a:rPr lang="pt-BR" dirty="0"/>
              <a:t>Filtrado e removidas sátiras e notícias de opinião</a:t>
            </a:r>
          </a:p>
          <a:p>
            <a:pPr lvl="1"/>
            <a:r>
              <a:rPr lang="pt-BR" dirty="0"/>
              <a:t>2 – Data set próprio de notícias políticas (real / fake / sátira)</a:t>
            </a:r>
          </a:p>
          <a:p>
            <a:pPr lvl="1"/>
            <a:r>
              <a:rPr lang="pt-BR" dirty="0"/>
              <a:t>3 – Data set de sátiras, </a:t>
            </a:r>
            <a:r>
              <a:rPr lang="pt-BR" dirty="0" err="1"/>
              <a:t>Burfoot</a:t>
            </a:r>
            <a:r>
              <a:rPr lang="pt-BR" dirty="0"/>
              <a:t> e Baldwin (2009)</a:t>
            </a:r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4E678E-A13F-4401-BB4D-419E695A97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3468" y="3934965"/>
            <a:ext cx="12318935" cy="2241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949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EF069-604E-4FF1-B04C-C13EE7E29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Data set próprio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EEA029-5126-47A7-B9E9-2AD47A9E0D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https://github.com/rpitrust/fakenewsdata1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493528-E59D-4365-9B65-4C7E99A726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6518" y="2245288"/>
            <a:ext cx="6298963" cy="3512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8755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D6B10-896B-4042-AEB6-FD07CA9E0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Metodologia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1D04D3-58A0-4991-B0C1-F84C55BDAA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Número grande de parâmetros, amostras pequenas</a:t>
            </a:r>
          </a:p>
          <a:p>
            <a:endParaRPr lang="pt-BR" dirty="0"/>
          </a:p>
          <a:p>
            <a:r>
              <a:rPr lang="pt-BR" dirty="0"/>
              <a:t>Avaliar significância dos parâmetros</a:t>
            </a:r>
          </a:p>
          <a:p>
            <a:pPr lvl="1"/>
            <a:r>
              <a:rPr lang="pt-BR" dirty="0"/>
              <a:t>ANOVA, F-</a:t>
            </a:r>
            <a:r>
              <a:rPr lang="pt-BR" dirty="0" err="1"/>
              <a:t>Value</a:t>
            </a:r>
            <a:r>
              <a:rPr lang="pt-BR" dirty="0"/>
              <a:t> (distribuição normalizada)</a:t>
            </a:r>
          </a:p>
          <a:p>
            <a:pPr lvl="1"/>
            <a:r>
              <a:rPr lang="pt-BR" dirty="0" err="1"/>
              <a:t>Wilcoxon</a:t>
            </a:r>
            <a:r>
              <a:rPr lang="pt-BR" dirty="0"/>
              <a:t> Rank Sum</a:t>
            </a:r>
          </a:p>
          <a:p>
            <a:endParaRPr lang="pt-BR" dirty="0"/>
          </a:p>
          <a:p>
            <a:r>
              <a:rPr lang="pt-BR" dirty="0"/>
              <a:t>Testar classificação usando os melhores parâmetros</a:t>
            </a:r>
          </a:p>
          <a:p>
            <a:pPr lvl="1"/>
            <a:r>
              <a:rPr lang="pt-BR" dirty="0"/>
              <a:t>Linear kernel SVM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27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CC942-D2F3-4BC5-B895-DC4A83CDF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7CEB0B-964E-43F5-A5C0-36395DC597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Conteúdo fake e real é bem diferente</a:t>
            </a:r>
          </a:p>
          <a:p>
            <a:r>
              <a:rPr lang="pt-BR" dirty="0"/>
              <a:t>Notícias reais são mais longas, usam mais termos analíticos.</a:t>
            </a:r>
          </a:p>
          <a:p>
            <a:r>
              <a:rPr lang="pt-BR" dirty="0"/>
              <a:t>Notícias fake usam menos vocabulário técnico, usam palavras menores e menos pontuação, contém menos citações e mais redundância </a:t>
            </a:r>
            <a:r>
              <a:rPr lang="pt-BR" dirty="0" err="1"/>
              <a:t>lexica</a:t>
            </a:r>
            <a:r>
              <a:rPr lang="pt-BR" dirty="0"/>
              <a:t>. Também são mais fáceis de ler, usam mais pronomes pessoais e menos substantivos.</a:t>
            </a:r>
          </a:p>
          <a:p>
            <a:r>
              <a:rPr lang="pt-BR" dirty="0"/>
              <a:t>As notícias fake também tendem a ser mais pessoais e conter mais termos auto </a:t>
            </a:r>
            <a:r>
              <a:rPr lang="pt-BR" dirty="0" err="1"/>
              <a:t>referenciasi</a:t>
            </a:r>
            <a:r>
              <a:rPr lang="pt-BR" dirty="0"/>
              <a:t>, como : nós, você</a:t>
            </a:r>
          </a:p>
        </p:txBody>
      </p:sp>
    </p:spTree>
    <p:extLst>
      <p:ext uri="{BB962C8B-B14F-4D97-AF65-F5344CB8AC3E}">
        <p14:creationId xmlns:p14="http://schemas.microsoft.com/office/powerpoint/2010/main" val="12197362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D3E19-8DE3-47CA-BA64-BEE46303E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301F4E-0EEF-4D7B-BFEB-AC9F3C5C72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2529D8-F55A-4B66-ABE7-A0CB82F00C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97615"/>
            <a:ext cx="12192000" cy="3662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4442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D3E19-8DE3-47CA-BA64-BEE46303E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301F4E-0EEF-4D7B-BFEB-AC9F3C5C72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52FD08-A244-476A-AB5B-A70FC744DE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58971"/>
            <a:ext cx="12192000" cy="374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69025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414</TotalTime>
  <Words>320</Words>
  <Application>Microsoft Office PowerPoint</Application>
  <PresentationFormat>Widescreen</PresentationFormat>
  <Paragraphs>58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Trebuchet MS</vt:lpstr>
      <vt:lpstr>Wingdings 3</vt:lpstr>
      <vt:lpstr>Facet</vt:lpstr>
      <vt:lpstr>This Just In: Fake News Packs a Lot in Title, Uses Simpler, Repetitive Content in Text Body, More Similar to Satire than Real News</vt:lpstr>
      <vt:lpstr>Motivação</vt:lpstr>
      <vt:lpstr>Objetivos</vt:lpstr>
      <vt:lpstr>Metodologia</vt:lpstr>
      <vt:lpstr>Data set próprio</vt:lpstr>
      <vt:lpstr>Metodologia</vt:lpstr>
      <vt:lpstr>Resultados</vt:lpstr>
      <vt:lpstr>Resultados</vt:lpstr>
      <vt:lpstr>Resultados</vt:lpstr>
      <vt:lpstr>Resultados</vt:lpstr>
      <vt:lpstr>Resultados</vt:lpstr>
      <vt:lpstr>Resultados</vt:lpstr>
      <vt:lpstr>Resultados</vt:lpstr>
      <vt:lpstr>Resultados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Just In: Fake News Packs a Lot in Title, Uses Simpler, Repetitive Content in Text Body, More Similar to Satire than Real News</dc:title>
  <dc:creator>Felipe dos Santos Neves</dc:creator>
  <cp:lastModifiedBy>Felipe dos Santos Neves</cp:lastModifiedBy>
  <cp:revision>19</cp:revision>
  <dcterms:created xsi:type="dcterms:W3CDTF">2019-07-13T15:40:50Z</dcterms:created>
  <dcterms:modified xsi:type="dcterms:W3CDTF">2019-07-13T23:52:59Z</dcterms:modified>
</cp:coreProperties>
</file>