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handoutMasterIdLst>
    <p:handoutMasterId r:id="rId22"/>
  </p:handoutMasterIdLst>
  <p:sldIdLst>
    <p:sldId id="257" r:id="rId5"/>
    <p:sldId id="261" r:id="rId6"/>
    <p:sldId id="262" r:id="rId7"/>
    <p:sldId id="312" r:id="rId8"/>
    <p:sldId id="313" r:id="rId9"/>
    <p:sldId id="314" r:id="rId10"/>
    <p:sldId id="315" r:id="rId11"/>
    <p:sldId id="317" r:id="rId12"/>
    <p:sldId id="318" r:id="rId13"/>
    <p:sldId id="320" r:id="rId14"/>
    <p:sldId id="321" r:id="rId15"/>
    <p:sldId id="322" r:id="rId16"/>
    <p:sldId id="323" r:id="rId17"/>
    <p:sldId id="324" r:id="rId18"/>
    <p:sldId id="325"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19" autoAdjust="0"/>
  </p:normalViewPr>
  <p:slideViewPr>
    <p:cSldViewPr snapToGrid="0">
      <p:cViewPr varScale="1">
        <p:scale>
          <a:sx n="51" d="100"/>
          <a:sy n="51" d="100"/>
        </p:scale>
        <p:origin x="16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F8FD42-333B-46AE-B0AC-3CC4EF84D842}" type="datetimeFigureOut">
              <a:rPr lang="en-US" smtClean="0"/>
              <a:t>6/24/2023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0870D0-97EF-4A88-970B-F2A3BD6C37B5}" type="slidenum">
              <a:rPr lang="en-US" smtClean="0"/>
              <a:t>‹#›</a:t>
            </a:fld>
            <a:endParaRPr lang="en-US"/>
          </a:p>
        </p:txBody>
      </p:sp>
    </p:spTree>
    <p:extLst>
      <p:ext uri="{BB962C8B-B14F-4D97-AF65-F5344CB8AC3E}">
        <p14:creationId xmlns:p14="http://schemas.microsoft.com/office/powerpoint/2010/main" val="157687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18BB-A274-40B2-AD56-717C7B738DB2}"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22CE8-3D98-4427-BDA7-571AEDA80632}" type="slidenum">
              <a:rPr lang="en-US" smtClean="0"/>
              <a:t>‹#›</a:t>
            </a:fld>
            <a:endParaRPr lang="en-US"/>
          </a:p>
        </p:txBody>
      </p:sp>
    </p:spTree>
    <p:extLst>
      <p:ext uri="{BB962C8B-B14F-4D97-AF65-F5344CB8AC3E}">
        <p14:creationId xmlns:p14="http://schemas.microsoft.com/office/powerpoint/2010/main" val="28708729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2</a:t>
            </a:fld>
            <a:endParaRPr lang="en-US"/>
          </a:p>
        </p:txBody>
      </p:sp>
    </p:spTree>
    <p:extLst>
      <p:ext uri="{BB962C8B-B14F-4D97-AF65-F5344CB8AC3E}">
        <p14:creationId xmlns:p14="http://schemas.microsoft.com/office/powerpoint/2010/main" val="1006522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11</a:t>
            </a:fld>
            <a:endParaRPr lang="en-US"/>
          </a:p>
        </p:txBody>
      </p:sp>
    </p:spTree>
    <p:extLst>
      <p:ext uri="{BB962C8B-B14F-4D97-AF65-F5344CB8AC3E}">
        <p14:creationId xmlns:p14="http://schemas.microsoft.com/office/powerpoint/2010/main" val="360788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12</a:t>
            </a:fld>
            <a:endParaRPr lang="en-US"/>
          </a:p>
        </p:txBody>
      </p:sp>
    </p:spTree>
    <p:extLst>
      <p:ext uri="{BB962C8B-B14F-4D97-AF65-F5344CB8AC3E}">
        <p14:creationId xmlns:p14="http://schemas.microsoft.com/office/powerpoint/2010/main" val="3389456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13</a:t>
            </a:fld>
            <a:endParaRPr lang="en-US"/>
          </a:p>
        </p:txBody>
      </p:sp>
    </p:spTree>
    <p:extLst>
      <p:ext uri="{BB962C8B-B14F-4D97-AF65-F5344CB8AC3E}">
        <p14:creationId xmlns:p14="http://schemas.microsoft.com/office/powerpoint/2010/main" val="3873836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14</a:t>
            </a:fld>
            <a:endParaRPr lang="en-US"/>
          </a:p>
        </p:txBody>
      </p:sp>
    </p:spTree>
    <p:extLst>
      <p:ext uri="{BB962C8B-B14F-4D97-AF65-F5344CB8AC3E}">
        <p14:creationId xmlns:p14="http://schemas.microsoft.com/office/powerpoint/2010/main" val="352448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15</a:t>
            </a:fld>
            <a:endParaRPr lang="en-US"/>
          </a:p>
        </p:txBody>
      </p:sp>
    </p:spTree>
    <p:extLst>
      <p:ext uri="{BB962C8B-B14F-4D97-AF65-F5344CB8AC3E}">
        <p14:creationId xmlns:p14="http://schemas.microsoft.com/office/powerpoint/2010/main" val="3556324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3</a:t>
            </a:fld>
            <a:endParaRPr lang="en-US"/>
          </a:p>
        </p:txBody>
      </p:sp>
    </p:spTree>
    <p:extLst>
      <p:ext uri="{BB962C8B-B14F-4D97-AF65-F5344CB8AC3E}">
        <p14:creationId xmlns:p14="http://schemas.microsoft.com/office/powerpoint/2010/main" val="231139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4</a:t>
            </a:fld>
            <a:endParaRPr lang="en-US"/>
          </a:p>
        </p:txBody>
      </p:sp>
    </p:spTree>
    <p:extLst>
      <p:ext uri="{BB962C8B-B14F-4D97-AF65-F5344CB8AC3E}">
        <p14:creationId xmlns:p14="http://schemas.microsoft.com/office/powerpoint/2010/main" val="420006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5</a:t>
            </a:fld>
            <a:endParaRPr lang="en-US"/>
          </a:p>
        </p:txBody>
      </p:sp>
    </p:spTree>
    <p:extLst>
      <p:ext uri="{BB962C8B-B14F-4D97-AF65-F5344CB8AC3E}">
        <p14:creationId xmlns:p14="http://schemas.microsoft.com/office/powerpoint/2010/main" val="399272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6</a:t>
            </a:fld>
            <a:endParaRPr lang="en-US"/>
          </a:p>
        </p:txBody>
      </p:sp>
    </p:spTree>
    <p:extLst>
      <p:ext uri="{BB962C8B-B14F-4D97-AF65-F5344CB8AC3E}">
        <p14:creationId xmlns:p14="http://schemas.microsoft.com/office/powerpoint/2010/main" val="174555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7</a:t>
            </a:fld>
            <a:endParaRPr lang="en-US"/>
          </a:p>
        </p:txBody>
      </p:sp>
    </p:spTree>
    <p:extLst>
      <p:ext uri="{BB962C8B-B14F-4D97-AF65-F5344CB8AC3E}">
        <p14:creationId xmlns:p14="http://schemas.microsoft.com/office/powerpoint/2010/main" val="241570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8</a:t>
            </a:fld>
            <a:endParaRPr lang="en-US"/>
          </a:p>
        </p:txBody>
      </p:sp>
    </p:spTree>
    <p:extLst>
      <p:ext uri="{BB962C8B-B14F-4D97-AF65-F5344CB8AC3E}">
        <p14:creationId xmlns:p14="http://schemas.microsoft.com/office/powerpoint/2010/main" val="4029320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9</a:t>
            </a:fld>
            <a:endParaRPr lang="en-US"/>
          </a:p>
        </p:txBody>
      </p:sp>
    </p:spTree>
    <p:extLst>
      <p:ext uri="{BB962C8B-B14F-4D97-AF65-F5344CB8AC3E}">
        <p14:creationId xmlns:p14="http://schemas.microsoft.com/office/powerpoint/2010/main" val="78477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exception</a:t>
            </a:r>
            <a:endParaRPr lang="en-US" dirty="0"/>
          </a:p>
        </p:txBody>
      </p:sp>
      <p:sp>
        <p:nvSpPr>
          <p:cNvPr id="4" name="Slide Number Placeholder 3"/>
          <p:cNvSpPr>
            <a:spLocks noGrp="1"/>
          </p:cNvSpPr>
          <p:nvPr>
            <p:ph type="sldNum" sz="quarter" idx="10"/>
          </p:nvPr>
        </p:nvSpPr>
        <p:spPr/>
        <p:txBody>
          <a:bodyPr/>
          <a:lstStyle/>
          <a:p>
            <a:fld id="{30122CE8-3D98-4427-BDA7-571AEDA80632}" type="slidenum">
              <a:rPr lang="en-US" smtClean="0"/>
              <a:t>10</a:t>
            </a:fld>
            <a:endParaRPr lang="en-US"/>
          </a:p>
        </p:txBody>
      </p:sp>
    </p:spTree>
    <p:extLst>
      <p:ext uri="{BB962C8B-B14F-4D97-AF65-F5344CB8AC3E}">
        <p14:creationId xmlns:p14="http://schemas.microsoft.com/office/powerpoint/2010/main" val="220539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39D7CB98-BB5A-4EA0-B6BD-A697A9D1067A}" type="datetime1">
              <a:rPr lang="en-US" smtClean="0"/>
              <a:t>6/24/2023</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01E0F-E93B-411F-9FAB-CAD2A653C9C5}" type="datetime1">
              <a:rPr lang="en-US" smtClean="0"/>
              <a:t>6/24/2023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3C22B40D-DBC1-4AA1-83BD-51283D335867}" type="datetime1">
              <a:rPr lang="en-US" smtClean="0"/>
              <a:t>6/24/2023</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48C5AD5E-BCB8-4627-B826-581D2896B5D7}" type="datetime1">
              <a:rPr lang="en-US" smtClean="0"/>
              <a:t>6/24/2023</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96CE2311-9050-4AEF-B6F4-1160C79467B6}" type="datetime1">
              <a:rPr lang="en-US" smtClean="0"/>
              <a:t>6/24/2023</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23597-DF80-4F47-B484-84E085CA8183}" type="datetime1">
              <a:rPr lang="en-US" smtClean="0"/>
              <a:t>6/24/2023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813BB6-22E3-45A3-908E-61A4BA1696C7}" type="datetime1">
              <a:rPr lang="en-US" smtClean="0"/>
              <a:t>6/24/2023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CDF74-CC3C-425B-8E82-A130F4BB36EA}" type="datetime1">
              <a:rPr lang="en-US" smtClean="0"/>
              <a:t>6/24/2023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C02F7-AC1B-4B31-9F40-DD3F861FAB3B}" type="datetime1">
              <a:rPr lang="en-US" smtClean="0"/>
              <a:t>6/24/2023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77A67B38-6512-45AA-9E45-3CDF3BC7E7E8}" type="datetime1">
              <a:rPr lang="en-US" smtClean="0"/>
              <a:t>6/24/2023</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773910-099D-4853-8A5E-BD4F8A670DDA}" type="datetime1">
              <a:rPr lang="en-US" smtClean="0"/>
              <a:t>6/24/2023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86DB0538-BEBC-478D-871F-58B63EC59A84}" type="datetime1">
              <a:rPr lang="en-US" smtClean="0"/>
              <a:t>6/24/2023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471012" y="2181278"/>
            <a:ext cx="11244956" cy="1475013"/>
          </a:xfrm>
        </p:spPr>
        <p:txBody>
          <a:bodyPr>
            <a:noAutofit/>
          </a:bodyPr>
          <a:lstStyle/>
          <a:p>
            <a:pPr algn="ctr"/>
            <a:r>
              <a:rPr lang="en-US" dirty="0" smtClean="0">
                <a:solidFill>
                  <a:schemeClr val="tx1">
                    <a:lumMod val="65000"/>
                    <a:lumOff val="35000"/>
                  </a:schemeClr>
                </a:solidFill>
                <a:latin typeface="Calibri" panose="020F0502020204030204" pitchFamily="34" charset="0"/>
                <a:cs typeface="Calibri" panose="020F0502020204030204" pitchFamily="34" charset="0"/>
              </a:rPr>
              <a:t>Data  Mining and data warehouse Course Project</a:t>
            </a:r>
            <a:endParaRPr lang="en-US"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238CEA8B-2BC0-5F1C-383E-9EB86DED0108}"/>
              </a:ext>
            </a:extLst>
          </p:cNvPr>
          <p:cNvSpPr txBox="1"/>
          <p:nvPr/>
        </p:nvSpPr>
        <p:spPr>
          <a:xfrm>
            <a:off x="3031215" y="5837569"/>
            <a:ext cx="6093500" cy="539250"/>
          </a:xfrm>
          <a:prstGeom prst="rect">
            <a:avLst/>
          </a:prstGeom>
          <a:noFill/>
        </p:spPr>
        <p:txBody>
          <a:bodyPr wrap="square">
            <a:spAutoFit/>
          </a:bodyPr>
          <a:lstStyle/>
          <a:p>
            <a:pPr algn="ctr">
              <a:lnSpc>
                <a:spcPts val="4060"/>
              </a:lnSpc>
            </a:pPr>
            <a:r>
              <a:rPr lang="en-US" sz="1800" dirty="0">
                <a:solidFill>
                  <a:schemeClr val="tx1">
                    <a:lumMod val="85000"/>
                    <a:lumOff val="15000"/>
                  </a:schemeClr>
                </a:solidFill>
                <a:latin typeface="Public Sans"/>
              </a:rPr>
              <a:t>Presented </a:t>
            </a:r>
            <a:r>
              <a:rPr lang="en-US" sz="1800" dirty="0" smtClean="0">
                <a:solidFill>
                  <a:schemeClr val="tx1">
                    <a:lumMod val="85000"/>
                    <a:lumOff val="15000"/>
                  </a:schemeClr>
                </a:solidFill>
                <a:latin typeface="Public Sans"/>
              </a:rPr>
              <a:t>by </a:t>
            </a:r>
            <a:r>
              <a:rPr lang="en-US" sz="1800" dirty="0">
                <a:solidFill>
                  <a:schemeClr val="tx1">
                    <a:lumMod val="85000"/>
                    <a:lumOff val="15000"/>
                  </a:schemeClr>
                </a:solidFill>
                <a:latin typeface="Public Sans"/>
              </a:rPr>
              <a:t>Yohanna </a:t>
            </a:r>
            <a:r>
              <a:rPr lang="en-US" sz="1800" dirty="0" smtClean="0">
                <a:solidFill>
                  <a:schemeClr val="tx1">
                    <a:lumMod val="85000"/>
                    <a:lumOff val="15000"/>
                  </a:schemeClr>
                </a:solidFill>
                <a:latin typeface="Public Sans"/>
              </a:rPr>
              <a:t>Yimer and </a:t>
            </a:r>
            <a:r>
              <a:rPr lang="en-US" sz="1800" dirty="0" err="1" smtClean="0">
                <a:solidFill>
                  <a:schemeClr val="tx1">
                    <a:lumMod val="85000"/>
                    <a:lumOff val="15000"/>
                  </a:schemeClr>
                </a:solidFill>
                <a:latin typeface="Public Sans"/>
              </a:rPr>
              <a:t>Feven</a:t>
            </a:r>
            <a:r>
              <a:rPr lang="en-US" sz="1800" dirty="0" smtClean="0">
                <a:solidFill>
                  <a:schemeClr val="tx1">
                    <a:lumMod val="85000"/>
                    <a:lumOff val="15000"/>
                  </a:schemeClr>
                </a:solidFill>
                <a:latin typeface="Public Sans"/>
              </a:rPr>
              <a:t> </a:t>
            </a:r>
            <a:r>
              <a:rPr lang="en-US" sz="1800" dirty="0" err="1" smtClean="0">
                <a:solidFill>
                  <a:schemeClr val="tx1">
                    <a:lumMod val="85000"/>
                    <a:lumOff val="15000"/>
                  </a:schemeClr>
                </a:solidFill>
                <a:latin typeface="Public Sans"/>
              </a:rPr>
              <a:t>Tesfaye</a:t>
            </a:r>
            <a:endParaRPr lang="en-US" sz="1800" dirty="0">
              <a:solidFill>
                <a:schemeClr val="tx1">
                  <a:lumMod val="85000"/>
                  <a:lumOff val="15000"/>
                </a:schemeClr>
              </a:solidFill>
              <a:latin typeface="Public Sans"/>
            </a:endParaRPr>
          </a:p>
        </p:txBody>
      </p:sp>
      <p:sp>
        <p:nvSpPr>
          <p:cNvPr id="9" name="TextBox 8">
            <a:extLst>
              <a:ext uri="{FF2B5EF4-FFF2-40B4-BE49-F238E27FC236}">
                <a16:creationId xmlns:a16="http://schemas.microsoft.com/office/drawing/2014/main" xmlns="" id="{EF0BB877-68B9-ADDE-6A19-EAF7C07B7472}"/>
              </a:ext>
            </a:extLst>
          </p:cNvPr>
          <p:cNvSpPr txBox="1"/>
          <p:nvPr/>
        </p:nvSpPr>
        <p:spPr>
          <a:xfrm>
            <a:off x="10106514" y="5837569"/>
            <a:ext cx="1638953" cy="539250"/>
          </a:xfrm>
          <a:prstGeom prst="rect">
            <a:avLst/>
          </a:prstGeom>
          <a:noFill/>
        </p:spPr>
        <p:txBody>
          <a:bodyPr wrap="square">
            <a:spAutoFit/>
          </a:bodyPr>
          <a:lstStyle/>
          <a:p>
            <a:pPr algn="ctr">
              <a:lnSpc>
                <a:spcPts val="4060"/>
              </a:lnSpc>
            </a:pPr>
            <a:r>
              <a:rPr lang="en-US" sz="1800" dirty="0">
                <a:solidFill>
                  <a:schemeClr val="tx1">
                    <a:lumMod val="85000"/>
                    <a:lumOff val="15000"/>
                  </a:schemeClr>
                </a:solidFill>
                <a:latin typeface="Public Sans"/>
              </a:rPr>
              <a:t>June 2023</a:t>
            </a:r>
          </a:p>
        </p:txBody>
      </p:sp>
      <p:sp>
        <p:nvSpPr>
          <p:cNvPr id="10" name="TextBox 6">
            <a:extLst>
              <a:ext uri="{FF2B5EF4-FFF2-40B4-BE49-F238E27FC236}">
                <a16:creationId xmlns:a16="http://schemas.microsoft.com/office/drawing/2014/main" xmlns="" id="{B6E1A6FE-4417-1D03-4919-D5C380FE9557}"/>
              </a:ext>
            </a:extLst>
          </p:cNvPr>
          <p:cNvSpPr txBox="1"/>
          <p:nvPr/>
        </p:nvSpPr>
        <p:spPr>
          <a:xfrm>
            <a:off x="3704740" y="3656291"/>
            <a:ext cx="4777499"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33"/>
              </a:lnSpc>
            </a:pPr>
            <a:r>
              <a:rPr lang="en-US" sz="2400" dirty="0" smtClean="0">
                <a:solidFill>
                  <a:schemeClr val="tx1">
                    <a:lumMod val="65000"/>
                    <a:lumOff val="35000"/>
                  </a:schemeClr>
                </a:solidFill>
              </a:rPr>
              <a:t>On the Adult Census </a:t>
            </a:r>
            <a:r>
              <a:rPr lang="en-US" sz="2400" dirty="0" smtClean="0">
                <a:solidFill>
                  <a:schemeClr val="tx1">
                    <a:lumMod val="65000"/>
                    <a:lumOff val="35000"/>
                  </a:schemeClr>
                </a:solidFill>
              </a:rPr>
              <a:t>Income </a:t>
            </a:r>
            <a:r>
              <a:rPr lang="en-US" sz="2400" dirty="0">
                <a:solidFill>
                  <a:schemeClr val="tx1">
                    <a:lumMod val="65000"/>
                    <a:lumOff val="35000"/>
                  </a:schemeClr>
                </a:solidFill>
              </a:rPr>
              <a:t>D</a:t>
            </a:r>
            <a:r>
              <a:rPr lang="en-US" sz="2400" dirty="0" smtClean="0">
                <a:solidFill>
                  <a:schemeClr val="tx1">
                    <a:lumMod val="65000"/>
                    <a:lumOff val="35000"/>
                  </a:schemeClr>
                </a:solidFill>
              </a:rPr>
              <a:t>ataset</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Association rule mining</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2063702"/>
            <a:ext cx="11029615" cy="1087460"/>
          </a:xfrm>
        </p:spPr>
        <p:txBody>
          <a:bodyPr>
            <a:noAutofit/>
          </a:bodyPr>
          <a:lstStyle/>
          <a:p>
            <a:r>
              <a:rPr lang="en-US" sz="2200" dirty="0" smtClean="0">
                <a:latin typeface="Calibri" panose="020F0502020204030204" pitchFamily="34" charset="0"/>
                <a:cs typeface="Calibri" panose="020F0502020204030204" pitchFamily="34" charset="0"/>
              </a:rPr>
              <a:t>Rules that include an income item or items that are strongly associated with an income item. </a:t>
            </a:r>
          </a:p>
          <a:p>
            <a:pPr marL="0" indent="0">
              <a:buNone/>
            </a:pPr>
            <a:endParaRPr lang="en-US" sz="2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10</a:t>
            </a:fld>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31001472"/>
              </p:ext>
            </p:extLst>
          </p:nvPr>
        </p:nvGraphicFramePr>
        <p:xfrm>
          <a:off x="581192" y="2937243"/>
          <a:ext cx="10813807" cy="1917192"/>
        </p:xfrm>
        <a:graphic>
          <a:graphicData uri="http://schemas.openxmlformats.org/drawingml/2006/table">
            <a:tbl>
              <a:tblPr firstRow="1" firstCol="1" bandRow="1">
                <a:tableStyleId>{5C22544A-7EE6-4342-B048-85BDC9FD1C3A}</a:tableStyleId>
              </a:tblPr>
              <a:tblGrid>
                <a:gridCol w="1174380"/>
                <a:gridCol w="2986773"/>
                <a:gridCol w="1779953"/>
                <a:gridCol w="1204657"/>
                <a:gridCol w="1580979"/>
                <a:gridCol w="798059"/>
                <a:gridCol w="1289006"/>
              </a:tblGrid>
              <a:tr h="319532">
                <a:tc>
                  <a:txBody>
                    <a:bodyPr/>
                    <a:lstStyle/>
                    <a:p>
                      <a:pPr marL="0" marR="0">
                        <a:lnSpc>
                          <a:spcPct val="115000"/>
                        </a:lnSpc>
                        <a:spcBef>
                          <a:spcPts val="0"/>
                        </a:spcBef>
                        <a:spcAft>
                          <a:spcPts val="0"/>
                        </a:spcAft>
                      </a:pPr>
                      <a:r>
                        <a:rPr lang="en-US" sz="1100" dirty="0">
                          <a:effectLst/>
                        </a:rPr>
                        <a:t>Rule 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antecedents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consequents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confidence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lift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leverage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19532">
                <a:tc>
                  <a:txBody>
                    <a:bodyPr/>
                    <a:lstStyle/>
                    <a:p>
                      <a:pPr marL="0" marR="0" algn="r">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{'0-5l', '0-5g'}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0.682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0.801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0.049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19532">
                <a:tc>
                  <a:txBody>
                    <a:bodyPr/>
                    <a:lstStyle/>
                    <a:p>
                      <a:pPr marL="0" marR="0" algn="r">
                        <a:lnSpc>
                          <a:spcPct val="115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0.708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0.782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0.035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19532">
                <a:tc>
                  <a:txBody>
                    <a:bodyPr/>
                    <a:lstStyle/>
                    <a:p>
                      <a:pPr marL="0" marR="0" algn="r">
                        <a:lnSpc>
                          <a:spcPct val="115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{'0-5l'}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0.718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0.758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19532">
                <a:tc>
                  <a:txBody>
                    <a:bodyPr/>
                    <a:lstStyle/>
                    <a:p>
                      <a:pPr marL="0" marR="0" algn="r">
                        <a:lnSpc>
                          <a:spcPct val="115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{'United-States', '0-5g'}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0.633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19532">
                <a:tc>
                  <a:txBody>
                    <a:bodyPr/>
                    <a:lstStyle/>
                    <a:p>
                      <a:pPr marL="0" marR="0" algn="r">
                        <a:lnSpc>
                          <a:spcPct val="115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dirty="0">
                          <a:effectLst/>
                        </a:rPr>
                        <a:t>{‘White’}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0.610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0.726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0.97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dirty="0">
                          <a:effectLst/>
                        </a:rPr>
                        <a:t>-0.01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87228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Association rule mining Cont.</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2063702"/>
            <a:ext cx="11029615" cy="1087460"/>
          </a:xfrm>
        </p:spPr>
        <p:txBody>
          <a:bodyPr>
            <a:noAutofit/>
          </a:bodyPr>
          <a:lstStyle/>
          <a:p>
            <a:r>
              <a:rPr lang="en-US" sz="2200" dirty="0">
                <a:latin typeface="Calibri" panose="020F0502020204030204" pitchFamily="34" charset="0"/>
                <a:cs typeface="Calibri" panose="020F0502020204030204" pitchFamily="34" charset="0"/>
              </a:rPr>
              <a:t>To analyze the tuples that include the income item '&gt;50K', we removed all the tuples that have an income value of '&lt;=50K' from the dataset and generated rules for it. The support for item ‘&gt;50K’ is 25.57%. </a:t>
            </a:r>
          </a:p>
        </p:txBody>
      </p:sp>
      <p:sp>
        <p:nvSpPr>
          <p:cNvPr id="4" name="Slide Number Placeholder 3"/>
          <p:cNvSpPr>
            <a:spLocks noGrp="1"/>
          </p:cNvSpPr>
          <p:nvPr>
            <p:ph type="sldNum" sz="quarter" idx="12"/>
          </p:nvPr>
        </p:nvSpPr>
        <p:spPr/>
        <p:txBody>
          <a:bodyPr/>
          <a:lstStyle/>
          <a:p>
            <a:fld id="{3A98EE3D-8CD1-4C3F-BD1C-C98C9596463C}" type="slidenum">
              <a:rPr lang="en-US" sz="1600" smtClean="0"/>
              <a:t>11</a:t>
            </a:fld>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3007810802"/>
              </p:ext>
            </p:extLst>
          </p:nvPr>
        </p:nvGraphicFramePr>
        <p:xfrm>
          <a:off x="872197" y="3530991"/>
          <a:ext cx="9686103" cy="1645921"/>
        </p:xfrm>
        <a:graphic>
          <a:graphicData uri="http://schemas.openxmlformats.org/drawingml/2006/table">
            <a:tbl>
              <a:tblPr firstRow="1" firstCol="1" bandRow="1">
                <a:tableStyleId>{5C22544A-7EE6-4342-B048-85BDC9FD1C3A}</a:tableStyleId>
              </a:tblPr>
              <a:tblGrid>
                <a:gridCol w="748989"/>
                <a:gridCol w="1551849"/>
                <a:gridCol w="3087089"/>
                <a:gridCol w="1225557"/>
                <a:gridCol w="1300113"/>
                <a:gridCol w="708588"/>
                <a:gridCol w="1063918"/>
              </a:tblGrid>
              <a:tr h="600323">
                <a:tc>
                  <a:txBody>
                    <a:bodyPr/>
                    <a:lstStyle/>
                    <a:p>
                      <a:pPr marL="0" marR="0">
                        <a:lnSpc>
                          <a:spcPct val="115000"/>
                        </a:lnSpc>
                        <a:spcBef>
                          <a:spcPts val="0"/>
                        </a:spcBef>
                        <a:spcAft>
                          <a:spcPts val="0"/>
                        </a:spcAft>
                      </a:pPr>
                      <a:r>
                        <a:rPr lang="en-US" sz="1600" dirty="0">
                          <a:effectLst/>
                        </a:rPr>
                        <a:t>Rule 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tc>
                <a:tc>
                  <a:txBody>
                    <a:bodyPr/>
                    <a:lstStyle/>
                    <a:p>
                      <a:pPr marL="0" marR="0">
                        <a:lnSpc>
                          <a:spcPct val="115000"/>
                        </a:lnSpc>
                        <a:spcBef>
                          <a:spcPts val="0"/>
                        </a:spcBef>
                        <a:spcAft>
                          <a:spcPts val="0"/>
                        </a:spcAft>
                      </a:pPr>
                      <a:r>
                        <a:rPr lang="en-US" sz="1600" dirty="0">
                          <a:effectLst/>
                        </a:rPr>
                        <a:t>antecedents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600">
                          <a:effectLst/>
                        </a:rPr>
                        <a:t>consequents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600">
                          <a:effectLst/>
                        </a:rPr>
                        <a:t>support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600">
                          <a:effectLst/>
                        </a:rPr>
                        <a:t>confidence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600">
                          <a:effectLst/>
                        </a:rPr>
                        <a:t>lift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15000"/>
                        </a:lnSpc>
                        <a:spcBef>
                          <a:spcPts val="0"/>
                        </a:spcBef>
                        <a:spcAft>
                          <a:spcPts val="0"/>
                        </a:spcAft>
                      </a:pPr>
                      <a:r>
                        <a:rPr lang="en-US" sz="1600" dirty="0">
                          <a:effectLst/>
                        </a:rPr>
                        <a:t>leverage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r>
              <a:tr h="522799">
                <a:tc>
                  <a:txBody>
                    <a:bodyPr/>
                    <a:lstStyle/>
                    <a:p>
                      <a:pPr marL="0" marR="0" algn="ctr">
                        <a:lnSpc>
                          <a:spcPct val="115000"/>
                        </a:lnSpc>
                        <a:spcBef>
                          <a:spcPts val="0"/>
                        </a:spcBef>
                        <a:spcAft>
                          <a:spcPts val="0"/>
                        </a:spcAft>
                      </a:pPr>
                      <a:r>
                        <a:rPr lang="en-US" sz="14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15000"/>
                        </a:lnSpc>
                        <a:spcBef>
                          <a:spcPts val="0"/>
                        </a:spcBef>
                        <a:spcAft>
                          <a:spcPts val="0"/>
                        </a:spcAft>
                      </a:pPr>
                      <a:r>
                        <a:rPr lang="en-US" sz="1400">
                          <a:effectLst/>
                        </a:rPr>
                        <a:t>{'Husband'}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15000"/>
                        </a:lnSpc>
                        <a:spcBef>
                          <a:spcPts val="0"/>
                        </a:spcBef>
                        <a:spcAft>
                          <a:spcPts val="0"/>
                        </a:spcAft>
                      </a:pPr>
                      <a:r>
                        <a:rPr lang="en-US" sz="1400">
                          <a:effectLst/>
                        </a:rPr>
                        <a:t>{'&gt;50K', 'Male', 'Married-civ-spouse'}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a:effectLst/>
                        </a:rPr>
                        <a:t>0.738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a:effectLst/>
                        </a:rPr>
                        <a:t>0.999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a:effectLst/>
                        </a:rPr>
                        <a:t>1.346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a:effectLst/>
                        </a:rPr>
                        <a:t>0.1900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r h="522799">
                <a:tc>
                  <a:txBody>
                    <a:bodyPr/>
                    <a:lstStyle/>
                    <a:p>
                      <a:pPr marL="0" marR="0" algn="ctr">
                        <a:lnSpc>
                          <a:spcPct val="115000"/>
                        </a:lnSpc>
                        <a:spcBef>
                          <a:spcPts val="0"/>
                        </a:spcBef>
                        <a:spcAft>
                          <a:spcPts val="0"/>
                        </a:spcAft>
                      </a:pPr>
                      <a:r>
                        <a:rPr lang="en-US" sz="14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marL="0" marR="0">
                        <a:lnSpc>
                          <a:spcPct val="115000"/>
                        </a:lnSpc>
                        <a:spcBef>
                          <a:spcPts val="0"/>
                        </a:spcBef>
                        <a:spcAft>
                          <a:spcPts val="0"/>
                        </a:spcAft>
                      </a:pPr>
                      <a:r>
                        <a:rPr lang="en-US" sz="1400">
                          <a:effectLst/>
                        </a:rPr>
                        <a:t>{'Male', 'White'}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nSpc>
                          <a:spcPct val="115000"/>
                        </a:lnSpc>
                        <a:spcBef>
                          <a:spcPts val="0"/>
                        </a:spcBef>
                        <a:spcAft>
                          <a:spcPts val="0"/>
                        </a:spcAft>
                      </a:pPr>
                      <a:r>
                        <a:rPr lang="en-US" sz="1400">
                          <a:effectLst/>
                        </a:rPr>
                        <a:t>{'&gt;50K', 'United-States'}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a:effectLst/>
                        </a:rPr>
                        <a:t>0.729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dirty="0">
                          <a:effectLst/>
                        </a:rPr>
                        <a:t>0.952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a:effectLst/>
                        </a:rPr>
                        <a:t>1.029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c>
                  <a:txBody>
                    <a:bodyPr/>
                    <a:lstStyle/>
                    <a:p>
                      <a:pPr marL="0" marR="0" algn="r">
                        <a:lnSpc>
                          <a:spcPct val="115000"/>
                        </a:lnSpc>
                        <a:spcBef>
                          <a:spcPts val="0"/>
                        </a:spcBef>
                        <a:spcAft>
                          <a:spcPts val="0"/>
                        </a:spcAft>
                      </a:pPr>
                      <a:r>
                        <a:rPr lang="en-US" sz="1400" dirty="0">
                          <a:effectLst/>
                        </a:rPr>
                        <a:t>0.0209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ctr"/>
                </a:tc>
              </a:tr>
            </a:tbl>
          </a:graphicData>
        </a:graphic>
      </p:graphicFrame>
    </p:spTree>
    <p:extLst>
      <p:ext uri="{BB962C8B-B14F-4D97-AF65-F5344CB8AC3E}">
        <p14:creationId xmlns:p14="http://schemas.microsoft.com/office/powerpoint/2010/main" val="1651112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Association rule mining Cont.</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2654545"/>
            <a:ext cx="11029615" cy="1087460"/>
          </a:xfrm>
        </p:spPr>
        <p:txBody>
          <a:bodyPr>
            <a:noAutofit/>
          </a:bodyPr>
          <a:lstStyle/>
          <a:p>
            <a:r>
              <a:rPr lang="en-US" sz="2200" dirty="0">
                <a:latin typeface="Calibri" panose="020F0502020204030204" pitchFamily="34" charset="0"/>
                <a:cs typeface="Calibri" panose="020F0502020204030204" pitchFamily="34" charset="0"/>
              </a:rPr>
              <a:t>The usefulness of these rules lies in their ability to provide insights and predictions about the relationship between certain attributes and the income level of the individuals in the dataset. The rules have helped us identify which attributes are most strongly associated with the income of individuals, and we have incorporated them as features in our classification model.</a:t>
            </a:r>
          </a:p>
        </p:txBody>
      </p:sp>
      <p:sp>
        <p:nvSpPr>
          <p:cNvPr id="4" name="Slide Number Placeholder 3"/>
          <p:cNvSpPr>
            <a:spLocks noGrp="1"/>
          </p:cNvSpPr>
          <p:nvPr>
            <p:ph type="sldNum" sz="quarter" idx="12"/>
          </p:nvPr>
        </p:nvSpPr>
        <p:spPr/>
        <p:txBody>
          <a:bodyPr/>
          <a:lstStyle/>
          <a:p>
            <a:fld id="{3A98EE3D-8CD1-4C3F-BD1C-C98C9596463C}" type="slidenum">
              <a:rPr lang="en-US" sz="1600" smtClean="0"/>
              <a:t>12</a:t>
            </a:fld>
            <a:endParaRPr lang="en-US" sz="1600" dirty="0"/>
          </a:p>
        </p:txBody>
      </p:sp>
    </p:spTree>
    <p:extLst>
      <p:ext uri="{BB962C8B-B14F-4D97-AF65-F5344CB8AC3E}">
        <p14:creationId xmlns:p14="http://schemas.microsoft.com/office/powerpoint/2010/main" val="11903822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Classification</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2654545"/>
            <a:ext cx="11029615" cy="1087460"/>
          </a:xfrm>
        </p:spPr>
        <p:txBody>
          <a:bodyPr>
            <a:noAutofit/>
          </a:bodyPr>
          <a:lstStyle/>
          <a:p>
            <a:r>
              <a:rPr lang="en-US" sz="2200" dirty="0">
                <a:latin typeface="Calibri" panose="020F0502020204030204" pitchFamily="34" charset="0"/>
                <a:cs typeface="Calibri" panose="020F0502020204030204" pitchFamily="34" charset="0"/>
              </a:rPr>
              <a:t>Before classification, the dataset was split into training and testing sets, with 80% of the data used for training and 20% for testing. </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We use the features and parameter selected in preprocessing. </a:t>
            </a:r>
            <a:r>
              <a:rPr lang="en-US" sz="2200" dirty="0">
                <a:latin typeface="Calibri" panose="020F0502020204030204" pitchFamily="34" charset="0"/>
                <a:cs typeface="Calibri" panose="020F0502020204030204" pitchFamily="34" charset="0"/>
              </a:rPr>
              <a:t>This is done to achieve faster training times, better generalization to new data, and improved </a:t>
            </a:r>
            <a:r>
              <a:rPr lang="en-US" sz="2200" dirty="0" smtClean="0">
                <a:latin typeface="Calibri" panose="020F0502020204030204" pitchFamily="34" charset="0"/>
                <a:cs typeface="Calibri" panose="020F0502020204030204" pitchFamily="34" charset="0"/>
              </a:rPr>
              <a:t>accuracy.</a:t>
            </a:r>
          </a:p>
          <a:p>
            <a:r>
              <a:rPr lang="en-US" sz="2200" dirty="0" smtClean="0">
                <a:latin typeface="Calibri" panose="020F0502020204030204" pitchFamily="34" charset="0"/>
                <a:cs typeface="Calibri" panose="020F0502020204030204" pitchFamily="34" charset="0"/>
              </a:rPr>
              <a:t>Two classification algorithms: Random </a:t>
            </a:r>
            <a:r>
              <a:rPr lang="en-US" sz="2200" dirty="0">
                <a:latin typeface="Calibri" panose="020F0502020204030204" pitchFamily="34" charset="0"/>
                <a:cs typeface="Calibri" panose="020F0502020204030204" pitchFamily="34" charset="0"/>
              </a:rPr>
              <a:t>Forest and Decision Tree</a:t>
            </a:r>
            <a:r>
              <a:rPr lang="en-US" sz="2200" dirty="0" smtClean="0">
                <a:latin typeface="Calibri" panose="020F0502020204030204" pitchFamily="34" charset="0"/>
                <a:cs typeface="Calibri" panose="020F0502020204030204" pitchFamily="34" charset="0"/>
              </a:rPr>
              <a:t>, are used </a:t>
            </a:r>
            <a:r>
              <a:rPr lang="en-US" sz="2200" dirty="0">
                <a:latin typeface="Calibri" panose="020F0502020204030204" pitchFamily="34" charset="0"/>
                <a:cs typeface="Calibri" panose="020F0502020204030204" pitchFamily="34" charset="0"/>
              </a:rPr>
              <a:t>to predict income from the preprocessed dataset.</a:t>
            </a:r>
          </a:p>
        </p:txBody>
      </p:sp>
      <p:sp>
        <p:nvSpPr>
          <p:cNvPr id="4" name="Slide Number Placeholder 3"/>
          <p:cNvSpPr>
            <a:spLocks noGrp="1"/>
          </p:cNvSpPr>
          <p:nvPr>
            <p:ph type="sldNum" sz="quarter" idx="12"/>
          </p:nvPr>
        </p:nvSpPr>
        <p:spPr/>
        <p:txBody>
          <a:bodyPr/>
          <a:lstStyle/>
          <a:p>
            <a:fld id="{3A98EE3D-8CD1-4C3F-BD1C-C98C9596463C}" type="slidenum">
              <a:rPr lang="en-US" sz="1600" smtClean="0"/>
              <a:t>13</a:t>
            </a:fld>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587041131"/>
              </p:ext>
            </p:extLst>
          </p:nvPr>
        </p:nvGraphicFramePr>
        <p:xfrm>
          <a:off x="914401" y="4614202"/>
          <a:ext cx="10072466" cy="1434906"/>
        </p:xfrm>
        <a:graphic>
          <a:graphicData uri="http://schemas.openxmlformats.org/drawingml/2006/table">
            <a:tbl>
              <a:tblPr firstRow="1" firstCol="1" bandRow="1">
                <a:tableStyleId>{5C22544A-7EE6-4342-B048-85BDC9FD1C3A}</a:tableStyleId>
              </a:tblPr>
              <a:tblGrid>
                <a:gridCol w="2517578"/>
                <a:gridCol w="2517578"/>
                <a:gridCol w="2518655"/>
                <a:gridCol w="2518655"/>
              </a:tblGrid>
              <a:tr h="478302">
                <a:tc>
                  <a:txBody>
                    <a:bodyPr/>
                    <a:lstStyle/>
                    <a:p>
                      <a:pPr marL="0" marR="0">
                        <a:lnSpc>
                          <a:spcPct val="107000"/>
                        </a:lnSpc>
                        <a:spcBef>
                          <a:spcPts val="0"/>
                        </a:spcBef>
                        <a:spcAft>
                          <a:spcPts val="0"/>
                        </a:spcAft>
                      </a:pPr>
                      <a:r>
                        <a:rPr lang="en-US" sz="1400">
                          <a:effectLst/>
                        </a:rPr>
                        <a:t>Classifier/Metric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Accuracy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Precision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Recall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8302">
                <a:tc>
                  <a:txBody>
                    <a:bodyPr/>
                    <a:lstStyle/>
                    <a:p>
                      <a:pPr marL="0" marR="0">
                        <a:lnSpc>
                          <a:spcPct val="107000"/>
                        </a:lnSpc>
                        <a:spcBef>
                          <a:spcPts val="0"/>
                        </a:spcBef>
                        <a:spcAft>
                          <a:spcPts val="0"/>
                        </a:spcAft>
                      </a:pPr>
                      <a:r>
                        <a:rPr lang="en-US" sz="1400">
                          <a:effectLst/>
                        </a:rPr>
                        <a:t>Random Forest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85.7%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80.9%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smtClean="0">
                          <a:effectLst/>
                        </a:rPr>
                        <a:t>68.3%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78302">
                <a:tc>
                  <a:txBody>
                    <a:bodyPr/>
                    <a:lstStyle/>
                    <a:p>
                      <a:pPr marL="0" marR="0">
                        <a:lnSpc>
                          <a:spcPct val="107000"/>
                        </a:lnSpc>
                        <a:spcBef>
                          <a:spcPts val="0"/>
                        </a:spcBef>
                        <a:spcAft>
                          <a:spcPts val="0"/>
                        </a:spcAft>
                      </a:pPr>
                      <a:r>
                        <a:rPr lang="en-US" sz="1400">
                          <a:effectLst/>
                        </a:rPr>
                        <a:t>Decision Tree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84.7%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68.3%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86076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clustering</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1965228"/>
            <a:ext cx="11029615" cy="1087460"/>
          </a:xfrm>
        </p:spPr>
        <p:txBody>
          <a:bodyPr>
            <a:noAutofit/>
          </a:bodyPr>
          <a:lstStyle/>
          <a:p>
            <a:r>
              <a:rPr lang="en-US" sz="2200" dirty="0" smtClean="0">
                <a:latin typeface="Calibri" panose="020F0502020204030204" pitchFamily="34" charset="0"/>
                <a:cs typeface="Calibri" panose="020F0502020204030204" pitchFamily="34" charset="0"/>
              </a:rPr>
              <a:t>Income attribute is not used</a:t>
            </a:r>
          </a:p>
          <a:p>
            <a:r>
              <a:rPr lang="en-US" sz="2200" dirty="0" smtClean="0">
                <a:latin typeface="Calibri" panose="020F0502020204030204" pitchFamily="34" charset="0"/>
                <a:cs typeface="Calibri" panose="020F0502020204030204" pitchFamily="34" charset="0"/>
              </a:rPr>
              <a:t>k-mode </a:t>
            </a:r>
            <a:r>
              <a:rPr lang="en-US" sz="2200" dirty="0">
                <a:latin typeface="Calibri" panose="020F0502020204030204" pitchFamily="34" charset="0"/>
                <a:cs typeface="Calibri" panose="020F0502020204030204" pitchFamily="34" charset="0"/>
              </a:rPr>
              <a:t>clustering and agglomerative </a:t>
            </a:r>
            <a:r>
              <a:rPr lang="en-US" sz="2200" dirty="0" smtClean="0">
                <a:latin typeface="Calibri" panose="020F0502020204030204" pitchFamily="34" charset="0"/>
                <a:cs typeface="Calibri" panose="020F0502020204030204" pitchFamily="34" charset="0"/>
              </a:rPr>
              <a:t>clustering, are used </a:t>
            </a:r>
            <a:r>
              <a:rPr lang="en-US" sz="2200" dirty="0">
                <a:latin typeface="Calibri" panose="020F0502020204030204" pitchFamily="34" charset="0"/>
                <a:cs typeface="Calibri" panose="020F0502020204030204" pitchFamily="34" charset="0"/>
              </a:rPr>
              <a:t>to predict income from the preprocessed </a:t>
            </a:r>
            <a:r>
              <a:rPr lang="en-US" sz="2200" dirty="0" smtClean="0">
                <a:latin typeface="Calibri" panose="020F0502020204030204" pitchFamily="34" charset="0"/>
                <a:cs typeface="Calibri" panose="020F0502020204030204" pitchFamily="34" charset="0"/>
              </a:rPr>
              <a:t>dataset by dividing data into two clusters.</a:t>
            </a:r>
            <a:endParaRPr lang="en-US" sz="2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14</a:t>
            </a:fld>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741765639"/>
              </p:ext>
            </p:extLst>
          </p:nvPr>
        </p:nvGraphicFramePr>
        <p:xfrm>
          <a:off x="717453" y="3529852"/>
          <a:ext cx="10016196" cy="1261110"/>
        </p:xfrm>
        <a:graphic>
          <a:graphicData uri="http://schemas.openxmlformats.org/drawingml/2006/table">
            <a:tbl>
              <a:tblPr firstRow="1" firstCol="1" bandRow="1">
                <a:tableStyleId>{5C22544A-7EE6-4342-B048-85BDC9FD1C3A}</a:tableStyleId>
              </a:tblPr>
              <a:tblGrid>
                <a:gridCol w="2503514"/>
                <a:gridCol w="2503514"/>
                <a:gridCol w="2504584"/>
                <a:gridCol w="2504584"/>
              </a:tblGrid>
              <a:tr h="570296">
                <a:tc>
                  <a:txBody>
                    <a:bodyPr/>
                    <a:lstStyle/>
                    <a:p>
                      <a:pPr marL="0" marR="0">
                        <a:lnSpc>
                          <a:spcPct val="107000"/>
                        </a:lnSpc>
                        <a:spcBef>
                          <a:spcPts val="0"/>
                        </a:spcBef>
                        <a:spcAft>
                          <a:spcPts val="0"/>
                        </a:spcAft>
                      </a:pPr>
                      <a:r>
                        <a:rPr lang="en-US" sz="2000" b="0" dirty="0">
                          <a:effectLst/>
                          <a:latin typeface="Calibri" panose="020F0502020204030204" pitchFamily="34" charset="0"/>
                          <a:cs typeface="Calibri" panose="020F0502020204030204" pitchFamily="34" charset="0"/>
                        </a:rPr>
                        <a:t>Classifier/Metric</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b="0">
                          <a:effectLst/>
                          <a:latin typeface="Calibri" panose="020F0502020204030204" pitchFamily="34" charset="0"/>
                          <a:cs typeface="Calibri" panose="020F0502020204030204" pitchFamily="34" charset="0"/>
                        </a:rPr>
                        <a:t>Accuracy</a:t>
                      </a:r>
                      <a:endParaRPr lang="en-US" sz="20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b="0" dirty="0" smtClean="0">
                          <a:effectLst/>
                          <a:latin typeface="Calibri" panose="020F0502020204030204" pitchFamily="34" charset="0"/>
                          <a:cs typeface="Calibri" panose="020F0502020204030204" pitchFamily="34" charset="0"/>
                        </a:rPr>
                        <a:t>ARI(</a:t>
                      </a:r>
                      <a:r>
                        <a:rPr lang="en-US" sz="2000" b="0" i="0" u="none" strike="noStrike" kern="1200" dirty="0" smtClean="0">
                          <a:solidFill>
                            <a:schemeClr val="lt1"/>
                          </a:solidFill>
                          <a:effectLst/>
                          <a:latin typeface="Calibri" panose="020F0502020204030204" pitchFamily="34" charset="0"/>
                          <a:ea typeface="+mn-ea"/>
                          <a:cs typeface="Calibri" panose="020F0502020204030204" pitchFamily="34" charset="0"/>
                        </a:rPr>
                        <a:t>Adjusted Rand Index</a:t>
                      </a:r>
                      <a:r>
                        <a:rPr lang="en-US" sz="2000" b="0" dirty="0" smtClean="0">
                          <a:effectLst/>
                          <a:latin typeface="Calibri" panose="020F0502020204030204" pitchFamily="34" charset="0"/>
                          <a:cs typeface="Calibri" panose="020F0502020204030204" pitchFamily="34" charset="0"/>
                        </a:rPr>
                        <a:t>)</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b="0" dirty="0" smtClean="0">
                          <a:effectLst/>
                          <a:latin typeface="Calibri" panose="020F0502020204030204" pitchFamily="34" charset="0"/>
                          <a:ea typeface="Calibri" panose="020F0502020204030204" pitchFamily="34" charset="0"/>
                          <a:cs typeface="Calibri" panose="020F0502020204030204" pitchFamily="34" charset="0"/>
                        </a:rPr>
                        <a:t>FMI(</a:t>
                      </a:r>
                      <a:r>
                        <a:rPr lang="en-US" sz="2000" b="0" i="0" kern="1200" dirty="0" smtClean="0">
                          <a:solidFill>
                            <a:schemeClr val="lt1"/>
                          </a:solidFill>
                          <a:effectLst/>
                          <a:latin typeface="Calibri" panose="020F0502020204030204" pitchFamily="34" charset="0"/>
                          <a:ea typeface="+mn-ea"/>
                          <a:cs typeface="Calibri" panose="020F0502020204030204" pitchFamily="34" charset="0"/>
                        </a:rPr>
                        <a:t>Fowlkes-Mallows Index)</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305115">
                <a:tc>
                  <a:txBody>
                    <a:bodyPr/>
                    <a:lstStyle/>
                    <a:p>
                      <a:pPr marL="0" marR="0">
                        <a:lnSpc>
                          <a:spcPct val="107000"/>
                        </a:lnSpc>
                        <a:spcBef>
                          <a:spcPts val="0"/>
                        </a:spcBef>
                        <a:spcAft>
                          <a:spcPts val="0"/>
                        </a:spcAft>
                      </a:pPr>
                      <a:r>
                        <a:rPr lang="en-US" sz="2000" b="0" dirty="0" smtClean="0">
                          <a:effectLst/>
                          <a:latin typeface="Calibri" panose="020F0502020204030204" pitchFamily="34" charset="0"/>
                          <a:cs typeface="Calibri" panose="020F0502020204030204" pitchFamily="34" charset="0"/>
                        </a:rPr>
                        <a:t>K-mode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cs typeface="Calibri" panose="020F0502020204030204" pitchFamily="34" charset="0"/>
                        </a:rPr>
                        <a:t>MAX(67.4%)</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mn-ea"/>
                          <a:cs typeface="Calibri" panose="020F0502020204030204" pitchFamily="34" charset="0"/>
                        </a:rPr>
                        <a:t>0.109</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latin typeface="Calibri" panose="020F0502020204030204" pitchFamily="34" charset="0"/>
                          <a:cs typeface="Calibri" panose="020F0502020204030204" pitchFamily="34" charset="0"/>
                        </a:rPr>
                        <a:t>0.648</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r h="305115">
                <a:tc>
                  <a:txBody>
                    <a:bodyPr/>
                    <a:lstStyle/>
                    <a:p>
                      <a:pPr marL="0" marR="0">
                        <a:lnSpc>
                          <a:spcPct val="107000"/>
                        </a:lnSpc>
                        <a:spcBef>
                          <a:spcPts val="0"/>
                        </a:spcBef>
                        <a:spcAft>
                          <a:spcPts val="0"/>
                        </a:spcAft>
                      </a:pPr>
                      <a:r>
                        <a:rPr lang="en-US" sz="2000" b="0" dirty="0" smtClean="0">
                          <a:effectLst/>
                          <a:latin typeface="Calibri" panose="020F0502020204030204" pitchFamily="34" charset="0"/>
                          <a:cs typeface="Calibri" panose="020F0502020204030204" pitchFamily="34" charset="0"/>
                        </a:rPr>
                        <a:t>Agglomerative</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cs typeface="Calibri" panose="020F0502020204030204" pitchFamily="34" charset="0"/>
                        </a:rPr>
                        <a:t>MAX(63.5%)</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mn-ea"/>
                          <a:cs typeface="Calibri" panose="020F0502020204030204" pitchFamily="34" charset="0"/>
                        </a:rPr>
                        <a:t>-0.07</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2000" dirty="0" smtClean="0">
                          <a:effectLst/>
                          <a:latin typeface="Calibri" panose="020F0502020204030204" pitchFamily="34" charset="0"/>
                          <a:ea typeface="+mn-ea"/>
                          <a:cs typeface="Calibri" panose="020F0502020204030204" pitchFamily="34" charset="0"/>
                        </a:rPr>
                        <a:t>0.673</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814393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Conclusion</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2351030"/>
            <a:ext cx="11029615" cy="3633714"/>
          </a:xfrm>
        </p:spPr>
        <p:txBody>
          <a:bodyPr>
            <a:noAutofit/>
          </a:bodyPr>
          <a:lstStyle/>
          <a:p>
            <a:r>
              <a:rPr lang="en-US" sz="2200" dirty="0" smtClean="0">
                <a:latin typeface="Calibri" panose="020F0502020204030204" pitchFamily="34" charset="0"/>
                <a:cs typeface="Calibri" panose="020F0502020204030204" pitchFamily="34" charset="0"/>
              </a:rPr>
              <a:t>Capital-gain</a:t>
            </a:r>
            <a:r>
              <a:rPr lang="en-US" sz="2200" dirty="0">
                <a:latin typeface="Calibri" panose="020F0502020204030204" pitchFamily="34" charset="0"/>
                <a:cs typeface="Calibri" panose="020F0502020204030204" pitchFamily="34" charset="0"/>
              </a:rPr>
              <a:t>, capital-loss</a:t>
            </a:r>
            <a:r>
              <a:rPr lang="en-US" sz="2200" dirty="0" smtClean="0">
                <a:latin typeface="Calibri" panose="020F0502020204030204" pitchFamily="34" charset="0"/>
                <a:cs typeface="Calibri" panose="020F0502020204030204" pitchFamily="34" charset="0"/>
              </a:rPr>
              <a:t>, martial status, </a:t>
            </a:r>
            <a:r>
              <a:rPr lang="en-US" sz="2200" dirty="0">
                <a:latin typeface="Calibri" panose="020F0502020204030204" pitchFamily="34" charset="0"/>
                <a:cs typeface="Calibri" panose="020F0502020204030204" pitchFamily="34" charset="0"/>
              </a:rPr>
              <a:t>age, </a:t>
            </a:r>
            <a:r>
              <a:rPr lang="en-US" sz="2200" dirty="0" smtClean="0">
                <a:latin typeface="Calibri" panose="020F0502020204030204" pitchFamily="34" charset="0"/>
                <a:cs typeface="Calibri" panose="020F0502020204030204" pitchFamily="34" charset="0"/>
              </a:rPr>
              <a:t>education, hours-per-week are the most influential features to predict income.</a:t>
            </a:r>
          </a:p>
          <a:p>
            <a:r>
              <a:rPr lang="en-US" sz="2200" dirty="0" smtClean="0">
                <a:latin typeface="Calibri" panose="020F0502020204030204" pitchFamily="34" charset="0"/>
                <a:cs typeface="Calibri" panose="020F0502020204030204" pitchFamily="34" charset="0"/>
              </a:rPr>
              <a:t>Random Forest model is more accurate (by 1%) than Decision </a:t>
            </a:r>
            <a:r>
              <a:rPr lang="en-US" sz="2200" dirty="0">
                <a:latin typeface="Calibri" panose="020F0502020204030204" pitchFamily="34" charset="0"/>
                <a:cs typeface="Calibri" panose="020F0502020204030204" pitchFamily="34" charset="0"/>
              </a:rPr>
              <a:t>T</a:t>
            </a:r>
            <a:r>
              <a:rPr lang="en-US" sz="2200" dirty="0" smtClean="0">
                <a:latin typeface="Calibri" panose="020F0502020204030204" pitchFamily="34" charset="0"/>
                <a:cs typeface="Calibri" panose="020F0502020204030204" pitchFamily="34" charset="0"/>
              </a:rPr>
              <a:t>ree. Even though the optimal number of features is the same. But </a:t>
            </a:r>
            <a:r>
              <a:rPr lang="en-US" sz="2200" dirty="0">
                <a:latin typeface="Calibri" panose="020F0502020204030204" pitchFamily="34" charset="0"/>
                <a:cs typeface="Calibri" panose="020F0502020204030204" pitchFamily="34" charset="0"/>
              </a:rPr>
              <a:t>Decision </a:t>
            </a:r>
            <a:r>
              <a:rPr lang="en-US" sz="2200" dirty="0" smtClean="0">
                <a:latin typeface="Calibri" panose="020F0502020204030204" pitchFamily="34" charset="0"/>
                <a:cs typeface="Calibri" panose="020F0502020204030204" pitchFamily="34" charset="0"/>
              </a:rPr>
              <a:t>Tree requires significantly less resources.</a:t>
            </a:r>
          </a:p>
          <a:p>
            <a:r>
              <a:rPr lang="en-US" sz="2200" dirty="0" smtClean="0">
                <a:latin typeface="Calibri" panose="020F0502020204030204" pitchFamily="34" charset="0"/>
                <a:cs typeface="Calibri" panose="020F0502020204030204" pitchFamily="34" charset="0"/>
              </a:rPr>
              <a:t>Agglomerative clustering is on average more accurate than K-mode clustering and results in higher similarity </a:t>
            </a:r>
            <a:r>
              <a:rPr lang="en-US" sz="2200" dirty="0">
                <a:latin typeface="Calibri" panose="020F0502020204030204" pitchFamily="34" charset="0"/>
                <a:cs typeface="Calibri" panose="020F0502020204030204" pitchFamily="34" charset="0"/>
              </a:rPr>
              <a:t>between the true cluster assignments and the predicted cluster </a:t>
            </a:r>
            <a:r>
              <a:rPr lang="en-US" sz="2200" dirty="0" smtClean="0">
                <a:latin typeface="Calibri" panose="020F0502020204030204" pitchFamily="34" charset="0"/>
                <a:cs typeface="Calibri" panose="020F0502020204030204" pitchFamily="34" charset="0"/>
              </a:rPr>
              <a:t>assignments.</a:t>
            </a:r>
          </a:p>
          <a:p>
            <a:r>
              <a:rPr lang="en-US" sz="2200" dirty="0" smtClean="0">
                <a:latin typeface="Calibri" panose="020F0502020204030204" pitchFamily="34" charset="0"/>
                <a:cs typeface="Calibri" panose="020F0502020204030204" pitchFamily="34" charset="0"/>
              </a:rPr>
              <a:t>In conclusion, for the adult income dataset, classifiers are more appropriate. Decision Tree has the better performance trade-off from the classifiers.</a:t>
            </a:r>
          </a:p>
          <a:p>
            <a:endParaRPr lang="en-US" sz="2200" dirty="0" smtClean="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15</a:t>
            </a:fld>
            <a:endParaRPr lang="en-US" sz="1600" dirty="0"/>
          </a:p>
        </p:txBody>
      </p:sp>
    </p:spTree>
    <p:extLst>
      <p:ext uri="{BB962C8B-B14F-4D97-AF65-F5344CB8AC3E}">
        <p14:creationId xmlns:p14="http://schemas.microsoft.com/office/powerpoint/2010/main" val="2351418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xmlns="" id="{B58A39E7-0CBE-F410-ECDF-CD94D9BB16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3951458" y="3082586"/>
            <a:ext cx="4289084" cy="1349112"/>
          </a:xfrm>
          <a:prstGeom prst="rect">
            <a:avLst/>
          </a:prstGeom>
        </p:spPr>
      </p:pic>
      <p:sp>
        <p:nvSpPr>
          <p:cNvPr id="5" name="TextBox 8">
            <a:extLst>
              <a:ext uri="{FF2B5EF4-FFF2-40B4-BE49-F238E27FC236}">
                <a16:creationId xmlns:a16="http://schemas.microsoft.com/office/drawing/2014/main" xmlns="" id="{B5DF0674-45DD-AD3D-388D-D2A90887A10F}"/>
              </a:ext>
            </a:extLst>
          </p:cNvPr>
          <p:cNvSpPr txBox="1"/>
          <p:nvPr/>
        </p:nvSpPr>
        <p:spPr>
          <a:xfrm>
            <a:off x="2326334" y="3434351"/>
            <a:ext cx="7539334" cy="564963"/>
          </a:xfrm>
          <a:prstGeom prst="rect">
            <a:avLst/>
          </a:prstGeom>
        </p:spPr>
        <p:txBody>
          <a:bodyPr lIns="0" tIns="0" rIns="0" bIns="0" rtlCol="0" anchor="t">
            <a:spAutoFit/>
          </a:bodyPr>
          <a:lstStyle/>
          <a:p>
            <a:pPr algn="ctr">
              <a:lnSpc>
                <a:spcPts val="4667"/>
              </a:lnSpc>
              <a:spcBef>
                <a:spcPct val="0"/>
              </a:spcBef>
            </a:pPr>
            <a:r>
              <a:rPr lang="en-US" sz="3334" dirty="0">
                <a:solidFill>
                  <a:srgbClr val="FFFFFF"/>
                </a:solidFill>
                <a:latin typeface="Inter Bold"/>
              </a:rPr>
              <a:t>Thank You</a:t>
            </a:r>
          </a:p>
        </p:txBody>
      </p:sp>
      <p:sp>
        <p:nvSpPr>
          <p:cNvPr id="2" name="Slide Number Placeholder 1"/>
          <p:cNvSpPr>
            <a:spLocks noGrp="1"/>
          </p:cNvSpPr>
          <p:nvPr>
            <p:ph type="sldNum" sz="quarter" idx="12"/>
          </p:nvPr>
        </p:nvSpPr>
        <p:spPr/>
        <p:txBody>
          <a:bodyPr/>
          <a:lstStyle/>
          <a:p>
            <a:fld id="{3A98EE3D-8CD1-4C3F-BD1C-C98C9596463C}" type="slidenum">
              <a:rPr lang="en-US" sz="1600" smtClean="0"/>
              <a:t>16</a:t>
            </a:fld>
            <a:endParaRPr lang="en-US" sz="1600" dirty="0"/>
          </a:p>
        </p:txBody>
      </p:sp>
    </p:spTree>
    <p:extLst>
      <p:ext uri="{BB962C8B-B14F-4D97-AF65-F5344CB8AC3E}">
        <p14:creationId xmlns:p14="http://schemas.microsoft.com/office/powerpoint/2010/main" val="3154098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xmlns="" id="{19F88110-573D-417A-94BA-FBD953D124F5}"/>
              </a:ext>
            </a:extLst>
          </p:cNvPr>
          <p:cNvSpPr txBox="1"/>
          <p:nvPr/>
        </p:nvSpPr>
        <p:spPr>
          <a:xfrm>
            <a:off x="6447559" y="4929201"/>
            <a:ext cx="4219677"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Clustering</a:t>
            </a:r>
            <a:endParaRPr lang="en-US" sz="2400" dirty="0">
              <a:solidFill>
                <a:srgbClr val="000000"/>
              </a:solidFill>
            </a:endParaRPr>
          </a:p>
        </p:txBody>
      </p:sp>
      <p:sp>
        <p:nvSpPr>
          <p:cNvPr id="5" name="TextBox 6">
            <a:extLst>
              <a:ext uri="{FF2B5EF4-FFF2-40B4-BE49-F238E27FC236}">
                <a16:creationId xmlns:a16="http://schemas.microsoft.com/office/drawing/2014/main" xmlns="" id="{B6E1A6FE-4417-1D03-4919-D5C380FE9557}"/>
              </a:ext>
            </a:extLst>
          </p:cNvPr>
          <p:cNvSpPr txBox="1"/>
          <p:nvPr/>
        </p:nvSpPr>
        <p:spPr>
          <a:xfrm>
            <a:off x="6447559" y="1566953"/>
            <a:ext cx="5675480"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Introduction, Dataset, Methodology</a:t>
            </a:r>
            <a:endParaRPr lang="en-US" sz="2400" dirty="0">
              <a:solidFill>
                <a:srgbClr val="000000"/>
              </a:solidFill>
            </a:endParaRPr>
          </a:p>
        </p:txBody>
      </p:sp>
      <p:sp>
        <p:nvSpPr>
          <p:cNvPr id="6" name="AutoShape 7">
            <a:extLst>
              <a:ext uri="{FF2B5EF4-FFF2-40B4-BE49-F238E27FC236}">
                <a16:creationId xmlns:a16="http://schemas.microsoft.com/office/drawing/2014/main" xmlns="" id="{D383E6C3-6AE9-4EDB-017F-5173CBEAC950}"/>
              </a:ext>
            </a:extLst>
          </p:cNvPr>
          <p:cNvSpPr/>
          <p:nvPr/>
        </p:nvSpPr>
        <p:spPr>
          <a:xfrm flipV="1">
            <a:off x="5290028" y="2051548"/>
            <a:ext cx="6135634" cy="457"/>
          </a:xfrm>
          <a:prstGeom prst="line">
            <a:avLst/>
          </a:prstGeom>
          <a:ln w="9525" cap="rnd">
            <a:solidFill>
              <a:srgbClr val="000000"/>
            </a:solidFill>
            <a:prstDash val="solid"/>
            <a:headEnd type="none" w="sm" len="sm"/>
            <a:tailEnd type="none" w="sm" len="sm"/>
          </a:ln>
        </p:spPr>
        <p:txBody>
          <a:bodyPr/>
          <a:lstStyle/>
          <a:p>
            <a:endParaRPr lang="en-US" sz="1867"/>
          </a:p>
        </p:txBody>
      </p:sp>
      <p:sp>
        <p:nvSpPr>
          <p:cNvPr id="8" name="AutoShape 9">
            <a:extLst>
              <a:ext uri="{FF2B5EF4-FFF2-40B4-BE49-F238E27FC236}">
                <a16:creationId xmlns:a16="http://schemas.microsoft.com/office/drawing/2014/main" xmlns="" id="{6E3DEBD4-970F-9719-46A6-E492C7209F2C}"/>
              </a:ext>
            </a:extLst>
          </p:cNvPr>
          <p:cNvSpPr/>
          <p:nvPr/>
        </p:nvSpPr>
        <p:spPr>
          <a:xfrm flipV="1">
            <a:off x="5290028" y="3726106"/>
            <a:ext cx="6070792" cy="42198"/>
          </a:xfrm>
          <a:prstGeom prst="line">
            <a:avLst/>
          </a:prstGeom>
          <a:ln w="9525" cap="rnd">
            <a:solidFill>
              <a:srgbClr val="000000"/>
            </a:solidFill>
            <a:prstDash val="solid"/>
            <a:headEnd type="none" w="sm" len="sm"/>
            <a:tailEnd type="none" w="sm" len="sm"/>
          </a:ln>
        </p:spPr>
        <p:txBody>
          <a:bodyPr/>
          <a:lstStyle/>
          <a:p>
            <a:endParaRPr lang="en-US" sz="1867"/>
          </a:p>
        </p:txBody>
      </p:sp>
      <p:sp>
        <p:nvSpPr>
          <p:cNvPr id="9" name="TextBox 10">
            <a:extLst>
              <a:ext uri="{FF2B5EF4-FFF2-40B4-BE49-F238E27FC236}">
                <a16:creationId xmlns:a16="http://schemas.microsoft.com/office/drawing/2014/main" xmlns="" id="{4EF1E49D-60BC-C0A8-3E2A-C523A6E42770}"/>
              </a:ext>
            </a:extLst>
          </p:cNvPr>
          <p:cNvSpPr txBox="1"/>
          <p:nvPr/>
        </p:nvSpPr>
        <p:spPr>
          <a:xfrm>
            <a:off x="6447560" y="4068066"/>
            <a:ext cx="4372120"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Classification</a:t>
            </a:r>
            <a:endParaRPr lang="en-US" sz="2400" dirty="0">
              <a:solidFill>
                <a:srgbClr val="000000"/>
              </a:solidFill>
            </a:endParaRPr>
          </a:p>
        </p:txBody>
      </p:sp>
      <p:sp>
        <p:nvSpPr>
          <p:cNvPr id="10" name="AutoShape 11">
            <a:extLst>
              <a:ext uri="{FF2B5EF4-FFF2-40B4-BE49-F238E27FC236}">
                <a16:creationId xmlns:a16="http://schemas.microsoft.com/office/drawing/2014/main" xmlns="" id="{765C1418-528C-752D-2D5B-FF5A6747B2AC}"/>
              </a:ext>
            </a:extLst>
          </p:cNvPr>
          <p:cNvSpPr/>
          <p:nvPr/>
        </p:nvSpPr>
        <p:spPr>
          <a:xfrm flipV="1">
            <a:off x="5290028" y="4589705"/>
            <a:ext cx="6070792" cy="20360"/>
          </a:xfrm>
          <a:prstGeom prst="line">
            <a:avLst/>
          </a:prstGeom>
          <a:ln w="9525" cap="rnd">
            <a:solidFill>
              <a:srgbClr val="000000"/>
            </a:solidFill>
            <a:prstDash val="solid"/>
            <a:headEnd type="none" w="sm" len="sm"/>
            <a:tailEnd type="none" w="sm" len="sm"/>
          </a:ln>
        </p:spPr>
        <p:txBody>
          <a:bodyPr/>
          <a:lstStyle/>
          <a:p>
            <a:endParaRPr lang="en-US" sz="1867"/>
          </a:p>
        </p:txBody>
      </p:sp>
      <p:sp>
        <p:nvSpPr>
          <p:cNvPr id="13" name="TextBox 14">
            <a:extLst>
              <a:ext uri="{FF2B5EF4-FFF2-40B4-BE49-F238E27FC236}">
                <a16:creationId xmlns:a16="http://schemas.microsoft.com/office/drawing/2014/main" xmlns="" id="{CC13ADF2-53EA-D5FF-B59C-56B974207249}"/>
              </a:ext>
            </a:extLst>
          </p:cNvPr>
          <p:cNvSpPr txBox="1"/>
          <p:nvPr/>
        </p:nvSpPr>
        <p:spPr>
          <a:xfrm>
            <a:off x="5366166" y="4879277"/>
            <a:ext cx="513959" cy="33342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ct val="0"/>
              </a:spcBef>
            </a:pPr>
            <a:r>
              <a:rPr lang="en-US" sz="2667" b="1" dirty="0">
                <a:solidFill>
                  <a:schemeClr val="accent2">
                    <a:lumMod val="75000"/>
                  </a:schemeClr>
                </a:solidFill>
              </a:rPr>
              <a:t>05</a:t>
            </a:r>
          </a:p>
        </p:txBody>
      </p:sp>
      <p:sp>
        <p:nvSpPr>
          <p:cNvPr id="14" name="TextBox 15">
            <a:extLst>
              <a:ext uri="{FF2B5EF4-FFF2-40B4-BE49-F238E27FC236}">
                <a16:creationId xmlns:a16="http://schemas.microsoft.com/office/drawing/2014/main" xmlns="" id="{3CE425C6-6142-CA7D-6216-A236436868AD}"/>
              </a:ext>
            </a:extLst>
          </p:cNvPr>
          <p:cNvSpPr txBox="1"/>
          <p:nvPr/>
        </p:nvSpPr>
        <p:spPr>
          <a:xfrm>
            <a:off x="5381156" y="1529362"/>
            <a:ext cx="497136" cy="33342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ct val="0"/>
              </a:spcBef>
            </a:pPr>
            <a:r>
              <a:rPr lang="en-US" sz="2667" b="1" dirty="0">
                <a:solidFill>
                  <a:schemeClr val="accent2">
                    <a:lumMod val="75000"/>
                  </a:schemeClr>
                </a:solidFill>
              </a:rPr>
              <a:t>01</a:t>
            </a:r>
          </a:p>
        </p:txBody>
      </p:sp>
      <p:sp>
        <p:nvSpPr>
          <p:cNvPr id="15" name="TextBox 16">
            <a:extLst>
              <a:ext uri="{FF2B5EF4-FFF2-40B4-BE49-F238E27FC236}">
                <a16:creationId xmlns:a16="http://schemas.microsoft.com/office/drawing/2014/main" xmlns="" id="{622A0032-696F-4EDD-82D1-6AFA8141F1B5}"/>
              </a:ext>
            </a:extLst>
          </p:cNvPr>
          <p:cNvSpPr txBox="1"/>
          <p:nvPr/>
        </p:nvSpPr>
        <p:spPr>
          <a:xfrm>
            <a:off x="5366166" y="3284157"/>
            <a:ext cx="470975" cy="33342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ct val="0"/>
              </a:spcBef>
            </a:pPr>
            <a:r>
              <a:rPr lang="en-US" sz="2667" b="1" dirty="0">
                <a:solidFill>
                  <a:schemeClr val="accent2">
                    <a:lumMod val="75000"/>
                  </a:schemeClr>
                </a:solidFill>
              </a:rPr>
              <a:t>03</a:t>
            </a:r>
          </a:p>
        </p:txBody>
      </p:sp>
      <p:sp>
        <p:nvSpPr>
          <p:cNvPr id="16" name="TextBox 17">
            <a:extLst>
              <a:ext uri="{FF2B5EF4-FFF2-40B4-BE49-F238E27FC236}">
                <a16:creationId xmlns:a16="http://schemas.microsoft.com/office/drawing/2014/main" xmlns="" id="{73CAD07B-D262-BBFB-AE16-B25BE76572B2}"/>
              </a:ext>
            </a:extLst>
          </p:cNvPr>
          <p:cNvSpPr txBox="1"/>
          <p:nvPr/>
        </p:nvSpPr>
        <p:spPr>
          <a:xfrm>
            <a:off x="5391747" y="4090495"/>
            <a:ext cx="419811" cy="33342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ct val="0"/>
              </a:spcBef>
            </a:pPr>
            <a:r>
              <a:rPr lang="en-US" sz="2667" b="1" dirty="0">
                <a:solidFill>
                  <a:schemeClr val="accent2">
                    <a:lumMod val="75000"/>
                  </a:schemeClr>
                </a:solidFill>
              </a:rPr>
              <a:t>04</a:t>
            </a:r>
          </a:p>
        </p:txBody>
      </p:sp>
      <p:grpSp>
        <p:nvGrpSpPr>
          <p:cNvPr id="40" name="Group 39">
            <a:extLst>
              <a:ext uri="{FF2B5EF4-FFF2-40B4-BE49-F238E27FC236}">
                <a16:creationId xmlns:a16="http://schemas.microsoft.com/office/drawing/2014/main" xmlns="" id="{31B821DE-D106-0A69-B5DE-8731A3E06F3D}"/>
              </a:ext>
            </a:extLst>
          </p:cNvPr>
          <p:cNvGrpSpPr/>
          <p:nvPr/>
        </p:nvGrpSpPr>
        <p:grpSpPr>
          <a:xfrm>
            <a:off x="886683" y="1506406"/>
            <a:ext cx="3972548" cy="1521869"/>
            <a:chOff x="0" y="-69485"/>
            <a:chExt cx="7945097" cy="3043737"/>
          </a:xfrm>
        </p:grpSpPr>
        <p:sp>
          <p:nvSpPr>
            <p:cNvPr id="41" name="TextBox 3">
              <a:extLst>
                <a:ext uri="{FF2B5EF4-FFF2-40B4-BE49-F238E27FC236}">
                  <a16:creationId xmlns:a16="http://schemas.microsoft.com/office/drawing/2014/main" xmlns="" id="{EAFB902E-3964-E895-A370-5113B04E86DC}"/>
                </a:ext>
              </a:extLst>
            </p:cNvPr>
            <p:cNvSpPr txBox="1"/>
            <p:nvPr/>
          </p:nvSpPr>
          <p:spPr>
            <a:xfrm>
              <a:off x="0" y="-69485"/>
              <a:ext cx="7945097" cy="223202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480"/>
                </a:lnSpc>
                <a:spcBef>
                  <a:spcPct val="0"/>
                </a:spcBef>
              </a:pPr>
              <a:r>
                <a:rPr lang="en-US" sz="3600" b="1" dirty="0">
                  <a:solidFill>
                    <a:schemeClr val="accent2">
                      <a:lumMod val="75000"/>
                    </a:schemeClr>
                  </a:solidFill>
                </a:rPr>
                <a:t>Topics To Be Covered</a:t>
              </a:r>
            </a:p>
          </p:txBody>
        </p:sp>
        <p:sp>
          <p:nvSpPr>
            <p:cNvPr id="42" name="TextBox 4">
              <a:extLst>
                <a:ext uri="{FF2B5EF4-FFF2-40B4-BE49-F238E27FC236}">
                  <a16:creationId xmlns:a16="http://schemas.microsoft.com/office/drawing/2014/main" xmlns="" id="{C5A4120F-9E5B-7CC9-718D-823561FD0DAE}"/>
                </a:ext>
              </a:extLst>
            </p:cNvPr>
            <p:cNvSpPr txBox="1"/>
            <p:nvPr/>
          </p:nvSpPr>
          <p:spPr>
            <a:xfrm>
              <a:off x="0" y="2255594"/>
              <a:ext cx="7945097" cy="718658"/>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033"/>
                </a:lnSpc>
                <a:spcBef>
                  <a:spcPct val="0"/>
                </a:spcBef>
              </a:pPr>
              <a:r>
                <a:rPr lang="en-US" sz="2400" dirty="0">
                  <a:solidFill>
                    <a:schemeClr val="tx1">
                      <a:lumMod val="75000"/>
                      <a:lumOff val="25000"/>
                    </a:schemeClr>
                  </a:solidFill>
                </a:rPr>
                <a:t>What will be discussed?</a:t>
              </a:r>
            </a:p>
          </p:txBody>
        </p:sp>
      </p:grpSp>
      <p:sp>
        <p:nvSpPr>
          <p:cNvPr id="44" name="AutoShape 13">
            <a:extLst>
              <a:ext uri="{FF2B5EF4-FFF2-40B4-BE49-F238E27FC236}">
                <a16:creationId xmlns:a16="http://schemas.microsoft.com/office/drawing/2014/main" xmlns="" id="{82074E0D-28B6-3D81-8D4F-1E690135DB29}"/>
              </a:ext>
            </a:extLst>
          </p:cNvPr>
          <p:cNvSpPr/>
          <p:nvPr/>
        </p:nvSpPr>
        <p:spPr>
          <a:xfrm flipV="1">
            <a:off x="5312383" y="5422558"/>
            <a:ext cx="6135634" cy="26505"/>
          </a:xfrm>
          <a:prstGeom prst="line">
            <a:avLst/>
          </a:prstGeom>
          <a:ln w="9525" cap="rnd">
            <a:solidFill>
              <a:srgbClr val="000000"/>
            </a:solidFill>
            <a:prstDash val="solid"/>
            <a:headEnd type="none" w="sm" len="sm"/>
            <a:tailEnd type="none" w="sm" len="sm"/>
          </a:ln>
        </p:spPr>
        <p:txBody>
          <a:bodyPr/>
          <a:lstStyle/>
          <a:p>
            <a:endParaRPr lang="en-US" sz="1867"/>
          </a:p>
        </p:txBody>
      </p:sp>
      <p:sp>
        <p:nvSpPr>
          <p:cNvPr id="49" name="Slide Number Placeholder 48">
            <a:extLst>
              <a:ext uri="{FF2B5EF4-FFF2-40B4-BE49-F238E27FC236}">
                <a16:creationId xmlns:a16="http://schemas.microsoft.com/office/drawing/2014/main" xmlns="" id="{263CBE71-2286-6D05-2904-412FB17102A3}"/>
              </a:ext>
            </a:extLst>
          </p:cNvPr>
          <p:cNvSpPr>
            <a:spLocks noGrp="1"/>
          </p:cNvSpPr>
          <p:nvPr>
            <p:ph type="sldNum" sz="quarter" idx="12"/>
          </p:nvPr>
        </p:nvSpPr>
        <p:spPr>
          <a:xfrm>
            <a:off x="8830700" y="6437882"/>
            <a:ext cx="2775284" cy="312989"/>
          </a:xfrm>
        </p:spPr>
        <p:txBody>
          <a:bodyPr/>
          <a:lstStyle/>
          <a:p>
            <a:fld id="{B6F15528-21DE-4FAA-801E-634DDDAF4B2B}" type="slidenum">
              <a:rPr lang="en-US" sz="1600">
                <a:solidFill>
                  <a:schemeClr val="tx1"/>
                </a:solidFill>
              </a:rPr>
              <a:pPr/>
              <a:t>2</a:t>
            </a:fld>
            <a:endParaRPr lang="en-US" sz="1600" dirty="0">
              <a:solidFill>
                <a:schemeClr val="tx1"/>
              </a:solidFill>
            </a:endParaRPr>
          </a:p>
        </p:txBody>
      </p:sp>
      <p:sp>
        <p:nvSpPr>
          <p:cNvPr id="2" name="TextBox 6">
            <a:extLst>
              <a:ext uri="{FF2B5EF4-FFF2-40B4-BE49-F238E27FC236}">
                <a16:creationId xmlns:a16="http://schemas.microsoft.com/office/drawing/2014/main" xmlns="" id="{DE4A8EB8-1D7A-BA5B-A09E-77CDA6E1B312}"/>
              </a:ext>
            </a:extLst>
          </p:cNvPr>
          <p:cNvSpPr txBox="1"/>
          <p:nvPr/>
        </p:nvSpPr>
        <p:spPr>
          <a:xfrm>
            <a:off x="6453390" y="2382585"/>
            <a:ext cx="4945617"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Data Preprocessing</a:t>
            </a:r>
            <a:endParaRPr lang="en-US" sz="2400" dirty="0">
              <a:solidFill>
                <a:srgbClr val="000000"/>
              </a:solidFill>
            </a:endParaRPr>
          </a:p>
        </p:txBody>
      </p:sp>
      <p:sp>
        <p:nvSpPr>
          <p:cNvPr id="3" name="AutoShape 7">
            <a:extLst>
              <a:ext uri="{FF2B5EF4-FFF2-40B4-BE49-F238E27FC236}">
                <a16:creationId xmlns:a16="http://schemas.microsoft.com/office/drawing/2014/main" xmlns="" id="{6F98C422-62DC-0307-7774-B2C217097CB9}"/>
              </a:ext>
            </a:extLst>
          </p:cNvPr>
          <p:cNvSpPr/>
          <p:nvPr/>
        </p:nvSpPr>
        <p:spPr>
          <a:xfrm flipV="1">
            <a:off x="5290028" y="2872944"/>
            <a:ext cx="6135634" cy="457"/>
          </a:xfrm>
          <a:prstGeom prst="line">
            <a:avLst/>
          </a:prstGeom>
          <a:ln w="9525" cap="rnd">
            <a:solidFill>
              <a:srgbClr val="000000"/>
            </a:solidFill>
            <a:prstDash val="solid"/>
            <a:headEnd type="none" w="sm" len="sm"/>
            <a:tailEnd type="none" w="sm" len="sm"/>
          </a:ln>
        </p:spPr>
        <p:txBody>
          <a:bodyPr/>
          <a:lstStyle/>
          <a:p>
            <a:endParaRPr lang="en-US" sz="1867"/>
          </a:p>
        </p:txBody>
      </p:sp>
      <p:sp>
        <p:nvSpPr>
          <p:cNvPr id="18" name="TextBox 15">
            <a:extLst>
              <a:ext uri="{FF2B5EF4-FFF2-40B4-BE49-F238E27FC236}">
                <a16:creationId xmlns:a16="http://schemas.microsoft.com/office/drawing/2014/main" xmlns="" id="{43E35346-2B2C-55E9-A8B4-FC4A17745DC1}"/>
              </a:ext>
            </a:extLst>
          </p:cNvPr>
          <p:cNvSpPr txBox="1"/>
          <p:nvPr/>
        </p:nvSpPr>
        <p:spPr>
          <a:xfrm>
            <a:off x="5366166" y="2382585"/>
            <a:ext cx="497135" cy="33342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ct val="0"/>
              </a:spcBef>
            </a:pPr>
            <a:r>
              <a:rPr lang="en-US" sz="2667" b="1" dirty="0">
                <a:solidFill>
                  <a:schemeClr val="accent2">
                    <a:lumMod val="75000"/>
                  </a:schemeClr>
                </a:solidFill>
              </a:rPr>
              <a:t>02</a:t>
            </a:r>
          </a:p>
        </p:txBody>
      </p:sp>
      <p:sp>
        <p:nvSpPr>
          <p:cNvPr id="22" name="AutoShape 20">
            <a:extLst>
              <a:ext uri="{FF2B5EF4-FFF2-40B4-BE49-F238E27FC236}">
                <a16:creationId xmlns:a16="http://schemas.microsoft.com/office/drawing/2014/main" xmlns="" id="{7E6CA154-FD3E-4F26-31C2-2D7C507790A1}"/>
              </a:ext>
            </a:extLst>
          </p:cNvPr>
          <p:cNvSpPr/>
          <p:nvPr/>
        </p:nvSpPr>
        <p:spPr>
          <a:xfrm rot="5400000">
            <a:off x="-101892" y="2244016"/>
            <a:ext cx="1348037" cy="0"/>
          </a:xfrm>
          <a:prstGeom prst="line">
            <a:avLst/>
          </a:prstGeom>
          <a:ln w="9525" cap="rnd">
            <a:solidFill>
              <a:srgbClr val="000000"/>
            </a:solidFill>
            <a:prstDash val="solid"/>
            <a:headEnd type="none" w="sm" len="sm"/>
            <a:tailEnd type="none" w="sm" len="sm"/>
          </a:ln>
        </p:spPr>
        <p:txBody>
          <a:bodyPr/>
          <a:lstStyle/>
          <a:p>
            <a:endParaRPr lang="en-US" sz="1867"/>
          </a:p>
        </p:txBody>
      </p:sp>
      <p:sp>
        <p:nvSpPr>
          <p:cNvPr id="19" name="TextBox 10">
            <a:extLst>
              <a:ext uri="{FF2B5EF4-FFF2-40B4-BE49-F238E27FC236}">
                <a16:creationId xmlns:a16="http://schemas.microsoft.com/office/drawing/2014/main" xmlns="" id="{0AAF0AAF-9CE4-5393-B672-53DA144A4686}"/>
              </a:ext>
            </a:extLst>
          </p:cNvPr>
          <p:cNvSpPr txBox="1"/>
          <p:nvPr/>
        </p:nvSpPr>
        <p:spPr>
          <a:xfrm>
            <a:off x="6447559" y="3214872"/>
            <a:ext cx="5441071"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Frequent </a:t>
            </a:r>
            <a:r>
              <a:rPr lang="en-US" sz="2400" dirty="0" smtClean="0">
                <a:solidFill>
                  <a:srgbClr val="000000"/>
                </a:solidFill>
              </a:rPr>
              <a:t>I</a:t>
            </a:r>
            <a:r>
              <a:rPr lang="en-US" sz="2400" dirty="0" smtClean="0">
                <a:solidFill>
                  <a:srgbClr val="000000"/>
                </a:solidFill>
              </a:rPr>
              <a:t>tem-sets and Association Rules </a:t>
            </a:r>
            <a:endParaRPr lang="en-US" sz="2400" dirty="0">
              <a:solidFill>
                <a:srgbClr val="000000"/>
              </a:solidFill>
            </a:endParaRPr>
          </a:p>
        </p:txBody>
      </p:sp>
      <p:sp>
        <p:nvSpPr>
          <p:cNvPr id="23" name="TextBox 5">
            <a:extLst>
              <a:ext uri="{FF2B5EF4-FFF2-40B4-BE49-F238E27FC236}">
                <a16:creationId xmlns:a16="http://schemas.microsoft.com/office/drawing/2014/main" xmlns="" id="{19F88110-573D-417A-94BA-FBD953D124F5}"/>
              </a:ext>
            </a:extLst>
          </p:cNvPr>
          <p:cNvSpPr txBox="1"/>
          <p:nvPr/>
        </p:nvSpPr>
        <p:spPr>
          <a:xfrm>
            <a:off x="6447560" y="5671414"/>
            <a:ext cx="4219677"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Conclusion</a:t>
            </a:r>
            <a:endParaRPr lang="en-US" sz="2400" dirty="0">
              <a:solidFill>
                <a:srgbClr val="000000"/>
              </a:solidFill>
            </a:endParaRPr>
          </a:p>
        </p:txBody>
      </p:sp>
      <p:sp>
        <p:nvSpPr>
          <p:cNvPr id="24" name="TextBox 14">
            <a:extLst>
              <a:ext uri="{FF2B5EF4-FFF2-40B4-BE49-F238E27FC236}">
                <a16:creationId xmlns:a16="http://schemas.microsoft.com/office/drawing/2014/main" xmlns="" id="{CC13ADF2-53EA-D5FF-B59C-56B974207249}"/>
              </a:ext>
            </a:extLst>
          </p:cNvPr>
          <p:cNvSpPr txBox="1"/>
          <p:nvPr/>
        </p:nvSpPr>
        <p:spPr>
          <a:xfrm>
            <a:off x="5394960" y="5737860"/>
            <a:ext cx="504735" cy="33342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00"/>
              </a:lnSpc>
              <a:spcBef>
                <a:spcPct val="0"/>
              </a:spcBef>
            </a:pPr>
            <a:r>
              <a:rPr lang="en-US" sz="2667" b="1" dirty="0" smtClean="0">
                <a:solidFill>
                  <a:schemeClr val="accent2">
                    <a:lumMod val="75000"/>
                  </a:schemeClr>
                </a:solidFill>
              </a:rPr>
              <a:t>06</a:t>
            </a:r>
            <a:endParaRPr lang="en-US" sz="2667" b="1" dirty="0">
              <a:solidFill>
                <a:schemeClr val="accent2">
                  <a:lumMod val="75000"/>
                </a:schemeClr>
              </a:solidFill>
            </a:endParaRPr>
          </a:p>
        </p:txBody>
      </p:sp>
      <p:sp>
        <p:nvSpPr>
          <p:cNvPr id="25" name="AutoShape 13">
            <a:extLst>
              <a:ext uri="{FF2B5EF4-FFF2-40B4-BE49-F238E27FC236}">
                <a16:creationId xmlns:a16="http://schemas.microsoft.com/office/drawing/2014/main" xmlns="" id="{82074E0D-28B6-3D81-8D4F-1E690135DB29}"/>
              </a:ext>
            </a:extLst>
          </p:cNvPr>
          <p:cNvSpPr/>
          <p:nvPr/>
        </p:nvSpPr>
        <p:spPr>
          <a:xfrm flipV="1">
            <a:off x="5263373" y="6119643"/>
            <a:ext cx="6135634" cy="26505"/>
          </a:xfrm>
          <a:prstGeom prst="line">
            <a:avLst/>
          </a:prstGeom>
          <a:ln w="9525" cap="rnd">
            <a:solidFill>
              <a:srgbClr val="000000"/>
            </a:solidFill>
            <a:prstDash val="solid"/>
            <a:headEnd type="none" w="sm" len="sm"/>
            <a:tailEnd type="none" w="sm" len="sm"/>
          </a:ln>
        </p:spPr>
        <p:txBody>
          <a:bodyPr/>
          <a:lstStyle/>
          <a:p>
            <a:endParaRPr lang="en-US" sz="1867"/>
          </a:p>
        </p:txBody>
      </p:sp>
      <p:sp>
        <p:nvSpPr>
          <p:cNvPr id="26" name="TextBox 6">
            <a:extLst>
              <a:ext uri="{FF2B5EF4-FFF2-40B4-BE49-F238E27FC236}">
                <a16:creationId xmlns:a16="http://schemas.microsoft.com/office/drawing/2014/main" xmlns="" id="{B6E1A6FE-4417-1D03-4919-D5C380FE9557}"/>
              </a:ext>
            </a:extLst>
          </p:cNvPr>
          <p:cNvSpPr txBox="1"/>
          <p:nvPr/>
        </p:nvSpPr>
        <p:spPr>
          <a:xfrm>
            <a:off x="6447559" y="1567834"/>
            <a:ext cx="5675480" cy="29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333"/>
              </a:lnSpc>
            </a:pPr>
            <a:r>
              <a:rPr lang="en-US" sz="2400" dirty="0" smtClean="0">
                <a:solidFill>
                  <a:srgbClr val="000000"/>
                </a:solidFill>
              </a:rPr>
              <a:t>Introduction, Dataset, Methodology</a:t>
            </a:r>
            <a:endParaRPr lang="en-US" sz="2400" dirty="0">
              <a:solidFill>
                <a:srgbClr val="000000"/>
              </a:solidFill>
            </a:endParaRPr>
          </a:p>
        </p:txBody>
      </p:sp>
    </p:spTree>
    <p:extLst>
      <p:ext uri="{BB962C8B-B14F-4D97-AF65-F5344CB8AC3E}">
        <p14:creationId xmlns:p14="http://schemas.microsoft.com/office/powerpoint/2010/main" val="30737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sz="3600" dirty="0"/>
              <a:t>Introduction</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3" y="2025786"/>
            <a:ext cx="11029615" cy="3634486"/>
          </a:xfrm>
        </p:spPr>
        <p:txBody>
          <a:bodyPr>
            <a:noAutofit/>
          </a:bodyPr>
          <a:lstStyle/>
          <a:p>
            <a:r>
              <a:rPr lang="en-US" sz="2200" dirty="0">
                <a:latin typeface="Calibri" panose="020F0502020204030204" pitchFamily="34" charset="0"/>
                <a:cs typeface="Calibri" panose="020F0502020204030204" pitchFamily="34" charset="0"/>
              </a:rPr>
              <a:t>In today's data-driven world, it is increasingly important to be able to extract insights and knowledge from large datasets. One of the key challenges in this process is to identify patterns and relationships within the data that can be used to make predictions or inform decision-making</a:t>
            </a:r>
            <a:r>
              <a:rPr lang="en-US" sz="2200" dirty="0" smtClean="0">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For our </a:t>
            </a:r>
            <a:r>
              <a:rPr lang="en-US" sz="2200" dirty="0">
                <a:latin typeface="Calibri" panose="020F0502020204030204" pitchFamily="34" charset="0"/>
                <a:cs typeface="Calibri" panose="020F0502020204030204" pitchFamily="34" charset="0"/>
              </a:rPr>
              <a:t>project, we have applied various data mining techniques to the adult income dataset to extract patterns, and predict income. </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The </a:t>
            </a:r>
            <a:r>
              <a:rPr lang="en-US" sz="2200" dirty="0">
                <a:latin typeface="Calibri" panose="020F0502020204030204" pitchFamily="34" charset="0"/>
                <a:cs typeface="Calibri" panose="020F0502020204030204" pitchFamily="34" charset="0"/>
              </a:rPr>
              <a:t>adult income dataset is a widely used dataset in machine learning. It contains </a:t>
            </a:r>
            <a:r>
              <a:rPr lang="en-US" sz="2200" i="1" dirty="0">
                <a:latin typeface="Calibri" panose="020F0502020204030204" pitchFamily="34" charset="0"/>
                <a:cs typeface="Calibri" panose="020F0502020204030204" pitchFamily="34" charset="0"/>
              </a:rPr>
              <a:t>demographic information </a:t>
            </a:r>
            <a:r>
              <a:rPr lang="en-US" sz="2200" dirty="0">
                <a:latin typeface="Calibri" panose="020F0502020204030204" pitchFamily="34" charset="0"/>
                <a:cs typeface="Calibri" panose="020F0502020204030204" pitchFamily="34" charset="0"/>
              </a:rPr>
              <a:t>as well as information about their </a:t>
            </a:r>
            <a:r>
              <a:rPr lang="en-US" sz="2200" i="1" dirty="0">
                <a:latin typeface="Calibri" panose="020F0502020204030204" pitchFamily="34" charset="0"/>
                <a:cs typeface="Calibri" panose="020F0502020204030204" pitchFamily="34" charset="0"/>
              </a:rPr>
              <a:t>income </a:t>
            </a:r>
            <a:r>
              <a:rPr lang="en-US" sz="2200" i="1" dirty="0" smtClean="0">
                <a:latin typeface="Calibri" panose="020F0502020204030204" pitchFamily="34" charset="0"/>
                <a:cs typeface="Calibri" panose="020F0502020204030204" pitchFamily="34" charset="0"/>
              </a:rPr>
              <a:t>level </a:t>
            </a:r>
            <a:r>
              <a:rPr lang="en-US" sz="2200" dirty="0" smtClean="0">
                <a:latin typeface="Calibri" panose="020F0502020204030204" pitchFamily="34" charset="0"/>
                <a:cs typeface="Calibri" panose="020F0502020204030204" pitchFamily="34" charset="0"/>
              </a:rPr>
              <a:t>about </a:t>
            </a:r>
            <a:r>
              <a:rPr lang="en-US" sz="2200" dirty="0">
                <a:latin typeface="Calibri" panose="020F0502020204030204" pitchFamily="34" charset="0"/>
                <a:cs typeface="Calibri" panose="020F0502020204030204" pitchFamily="34" charset="0"/>
              </a:rPr>
              <a:t>individuals from the 1994 US Census Bureau </a:t>
            </a:r>
            <a:r>
              <a:rPr lang="en-US" sz="2200" dirty="0" smtClean="0">
                <a:latin typeface="Calibri" panose="020F0502020204030204" pitchFamily="34" charset="0"/>
                <a:cs typeface="Calibri" panose="020F0502020204030204" pitchFamily="34" charset="0"/>
              </a:rPr>
              <a:t>database. </a:t>
            </a:r>
            <a:endParaRPr lang="en-US" sz="2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3</a:t>
            </a:fld>
            <a:endParaRPr lang="en-US" sz="1600" dirty="0"/>
          </a:p>
        </p:txBody>
      </p:sp>
    </p:spTree>
    <p:extLst>
      <p:ext uri="{BB962C8B-B14F-4D97-AF65-F5344CB8AC3E}">
        <p14:creationId xmlns:p14="http://schemas.microsoft.com/office/powerpoint/2010/main" val="330723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About the dataset</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3" y="2280618"/>
            <a:ext cx="11029615" cy="3634486"/>
          </a:xfrm>
        </p:spPr>
        <p:txBody>
          <a:bodyPr>
            <a:noAutofit/>
          </a:bodyPr>
          <a:lstStyle/>
          <a:p>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W</a:t>
            </a:r>
            <a:r>
              <a:rPr lang="en-US" sz="2200" dirty="0" smtClean="0">
                <a:latin typeface="Calibri" panose="020F0502020204030204" pitchFamily="34" charset="0"/>
                <a:cs typeface="Calibri" panose="020F0502020204030204" pitchFamily="34" charset="0"/>
              </a:rPr>
              <a:t>idely </a:t>
            </a:r>
            <a:r>
              <a:rPr lang="en-US" sz="2200" dirty="0">
                <a:latin typeface="Calibri" panose="020F0502020204030204" pitchFamily="34" charset="0"/>
                <a:cs typeface="Calibri" panose="020F0502020204030204" pitchFamily="34" charset="0"/>
              </a:rPr>
              <a:t>used dataset in machine learning and data </a:t>
            </a:r>
            <a:r>
              <a:rPr lang="en-US" sz="2200" dirty="0" smtClean="0">
                <a:latin typeface="Calibri" panose="020F0502020204030204" pitchFamily="34" charset="0"/>
                <a:cs typeface="Calibri" panose="020F0502020204030204" pitchFamily="34" charset="0"/>
              </a:rPr>
              <a:t>analysis.</a:t>
            </a:r>
          </a:p>
          <a:p>
            <a:r>
              <a:rPr lang="en-US" sz="2200" dirty="0" smtClean="0">
                <a:latin typeface="Calibri" panose="020F0502020204030204" pitchFamily="34" charset="0"/>
                <a:cs typeface="Calibri" panose="020F0502020204030204" pitchFamily="34" charset="0"/>
              </a:rPr>
              <a:t>The </a:t>
            </a:r>
            <a:r>
              <a:rPr lang="en-US" sz="2200" dirty="0">
                <a:latin typeface="Calibri" panose="020F0502020204030204" pitchFamily="34" charset="0"/>
                <a:cs typeface="Calibri" panose="020F0502020204030204" pitchFamily="34" charset="0"/>
              </a:rPr>
              <a:t>dataset consists of approximately 32,561 records, with each record containing 15 attributes. The target variable, which is the income level, has two possible values: "&gt;50K" and "&lt;=50K", representing whether the individual's income is above or below $50,000 per year.</a:t>
            </a:r>
          </a:p>
          <a:p>
            <a:r>
              <a:rPr lang="en-US" sz="2200" dirty="0" smtClean="0">
                <a:latin typeface="Calibri" panose="020F0502020204030204" pitchFamily="34" charset="0"/>
                <a:cs typeface="Calibri" panose="020F0502020204030204" pitchFamily="34" charset="0"/>
              </a:rPr>
              <a:t>The </a:t>
            </a:r>
            <a:r>
              <a:rPr lang="en-US" sz="2200" dirty="0">
                <a:latin typeface="Calibri" panose="020F0502020204030204" pitchFamily="34" charset="0"/>
                <a:cs typeface="Calibri" panose="020F0502020204030204" pitchFamily="34" charset="0"/>
              </a:rPr>
              <a:t>purpose of this dataset is to predict whether an individual's income is above or below $50,000 per year, based on their demographic </a:t>
            </a:r>
            <a:r>
              <a:rPr lang="en-US" sz="2200" dirty="0" smtClean="0">
                <a:latin typeface="Calibri" panose="020F0502020204030204" pitchFamily="34" charset="0"/>
                <a:cs typeface="Calibri" panose="020F0502020204030204" pitchFamily="34" charset="0"/>
              </a:rPr>
              <a:t>characteristics.</a:t>
            </a:r>
          </a:p>
          <a:p>
            <a:r>
              <a:rPr lang="en-US" sz="2200" b="1" dirty="0" smtClean="0">
                <a:solidFill>
                  <a:schemeClr val="tx1">
                    <a:lumMod val="65000"/>
                    <a:lumOff val="35000"/>
                  </a:schemeClr>
                </a:solidFill>
                <a:latin typeface="Calibri" panose="020F0502020204030204" pitchFamily="34" charset="0"/>
                <a:cs typeface="Calibri" panose="020F0502020204030204" pitchFamily="34" charset="0"/>
              </a:rPr>
              <a:t>Attributes with categorical value: </a:t>
            </a:r>
            <a:r>
              <a:rPr lang="en-US" sz="2200" dirty="0" err="1">
                <a:latin typeface="Calibri" panose="020F0502020204030204" pitchFamily="34" charset="0"/>
                <a:cs typeface="Calibri" panose="020F0502020204030204" pitchFamily="34" charset="0"/>
              </a:rPr>
              <a:t>workclass</a:t>
            </a:r>
            <a:r>
              <a:rPr lang="en-US" sz="2200" dirty="0">
                <a:latin typeface="Calibri" panose="020F0502020204030204" pitchFamily="34" charset="0"/>
                <a:cs typeface="Calibri" panose="020F0502020204030204" pitchFamily="34" charset="0"/>
              </a:rPr>
              <a:t>, education, marital-status, occupation, relationship, race, sex, </a:t>
            </a:r>
            <a:r>
              <a:rPr lang="en-US" sz="2200" dirty="0" smtClean="0">
                <a:latin typeface="Calibri" panose="020F0502020204030204" pitchFamily="34" charset="0"/>
                <a:cs typeface="Calibri" panose="020F0502020204030204" pitchFamily="34" charset="0"/>
              </a:rPr>
              <a:t>native-country, and income.</a:t>
            </a:r>
          </a:p>
          <a:p>
            <a:r>
              <a:rPr lang="en-US" sz="2200" b="1" dirty="0">
                <a:solidFill>
                  <a:schemeClr val="tx1">
                    <a:lumMod val="65000"/>
                    <a:lumOff val="35000"/>
                  </a:schemeClr>
                </a:solidFill>
                <a:latin typeface="Calibri" panose="020F0502020204030204" pitchFamily="34" charset="0"/>
                <a:cs typeface="Calibri" panose="020F0502020204030204" pitchFamily="34" charset="0"/>
              </a:rPr>
              <a:t>Attributes with </a:t>
            </a:r>
            <a:r>
              <a:rPr lang="en-US" sz="2200" b="1" dirty="0" err="1" smtClean="0">
                <a:solidFill>
                  <a:schemeClr val="tx1">
                    <a:lumMod val="65000"/>
                    <a:lumOff val="35000"/>
                  </a:schemeClr>
                </a:solidFill>
                <a:latin typeface="Calibri" panose="020F0502020204030204" pitchFamily="34" charset="0"/>
                <a:cs typeface="Calibri" panose="020F0502020204030204" pitchFamily="34" charset="0"/>
              </a:rPr>
              <a:t>continous</a:t>
            </a:r>
            <a:r>
              <a:rPr lang="en-US" sz="2200" b="1" dirty="0" smtClean="0">
                <a:solidFill>
                  <a:schemeClr val="tx1">
                    <a:lumMod val="65000"/>
                    <a:lumOff val="35000"/>
                  </a:schemeClr>
                </a:solidFill>
                <a:latin typeface="Calibri" panose="020F0502020204030204" pitchFamily="34" charset="0"/>
                <a:cs typeface="Calibri" panose="020F0502020204030204" pitchFamily="34" charset="0"/>
              </a:rPr>
              <a:t> </a:t>
            </a:r>
            <a:r>
              <a:rPr lang="en-US" sz="2200" b="1" dirty="0">
                <a:solidFill>
                  <a:schemeClr val="tx1">
                    <a:lumMod val="65000"/>
                    <a:lumOff val="35000"/>
                  </a:schemeClr>
                </a:solidFill>
                <a:latin typeface="Calibri" panose="020F0502020204030204" pitchFamily="34" charset="0"/>
                <a:cs typeface="Calibri" panose="020F0502020204030204" pitchFamily="34" charset="0"/>
              </a:rPr>
              <a:t>value: </a:t>
            </a:r>
            <a:r>
              <a:rPr lang="en-US" sz="2200" dirty="0" smtClean="0">
                <a:latin typeface="Calibri" panose="020F0502020204030204" pitchFamily="34" charset="0"/>
                <a:cs typeface="Calibri" panose="020F0502020204030204" pitchFamily="34" charset="0"/>
              </a:rPr>
              <a:t>age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fnlwgt</a:t>
            </a:r>
            <a:r>
              <a:rPr lang="en-US" sz="2200" dirty="0">
                <a:latin typeface="Calibri" panose="020F0502020204030204" pitchFamily="34" charset="0"/>
                <a:cs typeface="Calibri" panose="020F0502020204030204" pitchFamily="34" charset="0"/>
              </a:rPr>
              <a:t>, education-</a:t>
            </a:r>
            <a:r>
              <a:rPr lang="en-US" sz="2200" dirty="0" err="1">
                <a:latin typeface="Calibri" panose="020F0502020204030204" pitchFamily="34" charset="0"/>
                <a:cs typeface="Calibri" panose="020F0502020204030204" pitchFamily="34" charset="0"/>
              </a:rPr>
              <a:t>num</a:t>
            </a:r>
            <a:r>
              <a:rPr lang="en-US" sz="2200" dirty="0">
                <a:latin typeface="Calibri" panose="020F0502020204030204" pitchFamily="34" charset="0"/>
                <a:cs typeface="Calibri" panose="020F0502020204030204" pitchFamily="34" charset="0"/>
              </a:rPr>
              <a:t>, capital-gain, capital-loss, and </a:t>
            </a:r>
            <a:r>
              <a:rPr lang="en-US" sz="2200" dirty="0" smtClean="0">
                <a:latin typeface="Calibri" panose="020F0502020204030204" pitchFamily="34" charset="0"/>
                <a:cs typeface="Calibri" panose="020F0502020204030204" pitchFamily="34" charset="0"/>
              </a:rPr>
              <a:t>hours-per-week.</a:t>
            </a:r>
          </a:p>
          <a:p>
            <a:endParaRPr lang="en-US" sz="2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4</a:t>
            </a:fld>
            <a:endParaRPr lang="en-US" sz="1600" dirty="0"/>
          </a:p>
        </p:txBody>
      </p:sp>
    </p:spTree>
    <p:extLst>
      <p:ext uri="{BB962C8B-B14F-4D97-AF65-F5344CB8AC3E}">
        <p14:creationId xmlns:p14="http://schemas.microsoft.com/office/powerpoint/2010/main" val="4071981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Methodology</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3" y="1800932"/>
            <a:ext cx="11029615" cy="3295724"/>
          </a:xfrm>
        </p:spPr>
        <p:txBody>
          <a:bodyPr>
            <a:noAutofit/>
          </a:bodyPr>
          <a:lstStyle/>
          <a:p>
            <a:endParaRPr lang="en-US" sz="2200" dirty="0" smtClean="0">
              <a:latin typeface="Calibri" panose="020F0502020204030204" pitchFamily="34" charset="0"/>
              <a:cs typeface="Calibri" panose="020F0502020204030204" pitchFamily="34" charset="0"/>
            </a:endParaRPr>
          </a:p>
          <a:p>
            <a:r>
              <a:rPr lang="en-US" sz="2200" b="1" dirty="0" smtClean="0">
                <a:solidFill>
                  <a:schemeClr val="tx1">
                    <a:lumMod val="65000"/>
                    <a:lumOff val="35000"/>
                  </a:schemeClr>
                </a:solidFill>
                <a:latin typeface="Calibri" panose="020F0502020204030204" pitchFamily="34" charset="0"/>
                <a:cs typeface="Calibri" panose="020F0502020204030204" pitchFamily="34" charset="0"/>
              </a:rPr>
              <a:t>Data Collection: </a:t>
            </a:r>
            <a:r>
              <a:rPr lang="en-US" sz="2200" dirty="0">
                <a:latin typeface="Calibri" panose="020F0502020204030204" pitchFamily="34" charset="0"/>
                <a:cs typeface="Calibri" panose="020F0502020204030204" pitchFamily="34" charset="0"/>
              </a:rPr>
              <a:t>UCI Machine Learning Repository</a:t>
            </a:r>
            <a:r>
              <a:rPr lang="en-US" sz="2200" dirty="0" smtClean="0">
                <a:latin typeface="Calibri" panose="020F0502020204030204" pitchFamily="34" charset="0"/>
                <a:cs typeface="Calibri" panose="020F0502020204030204" pitchFamily="34" charset="0"/>
              </a:rPr>
              <a:t>.</a:t>
            </a:r>
          </a:p>
          <a:p>
            <a:r>
              <a:rPr lang="en-US" sz="2200" b="1" dirty="0" smtClean="0">
                <a:solidFill>
                  <a:schemeClr val="tx1">
                    <a:lumMod val="65000"/>
                    <a:lumOff val="35000"/>
                  </a:schemeClr>
                </a:solidFill>
                <a:latin typeface="Calibri" panose="020F0502020204030204" pitchFamily="34" charset="0"/>
                <a:cs typeface="Calibri" panose="020F0502020204030204" pitchFamily="34" charset="0"/>
              </a:rPr>
              <a:t>Tools: </a:t>
            </a:r>
            <a:endParaRPr lang="en-US" sz="2200" dirty="0" smtClean="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Python: language used for data mining and machine learning.</a:t>
            </a:r>
          </a:p>
          <a:p>
            <a:pPr lvl="1"/>
            <a:r>
              <a:rPr lang="en-US" sz="2200" dirty="0">
                <a:latin typeface="Calibri" panose="020F0502020204030204" pitchFamily="34" charset="0"/>
                <a:cs typeface="Calibri" panose="020F0502020204030204" pitchFamily="34" charset="0"/>
              </a:rPr>
              <a:t>Pandas: library used for data manipulation and analysis.</a:t>
            </a:r>
          </a:p>
          <a:p>
            <a:pPr lvl="1"/>
            <a:r>
              <a:rPr lang="en-US" sz="2200" dirty="0" err="1">
                <a:latin typeface="Calibri" panose="020F0502020204030204" pitchFamily="34" charset="0"/>
                <a:cs typeface="Calibri" panose="020F0502020204030204" pitchFamily="34" charset="0"/>
              </a:rPr>
              <a:t>mlxtend</a:t>
            </a:r>
            <a:r>
              <a:rPr lang="en-US" sz="2200" dirty="0">
                <a:latin typeface="Calibri" panose="020F0502020204030204" pitchFamily="34" charset="0"/>
                <a:cs typeface="Calibri" panose="020F0502020204030204" pitchFamily="34" charset="0"/>
              </a:rPr>
              <a:t>: library used for data mining.</a:t>
            </a:r>
          </a:p>
          <a:p>
            <a:pPr lvl="1"/>
            <a:r>
              <a:rPr lang="en-US" sz="2200" dirty="0" err="1">
                <a:latin typeface="Calibri" panose="020F0502020204030204" pitchFamily="34" charset="0"/>
                <a:cs typeface="Calibri" panose="020F0502020204030204" pitchFamily="34" charset="0"/>
              </a:rPr>
              <a:t>scikit</a:t>
            </a:r>
            <a:r>
              <a:rPr lang="en-US" sz="2200" dirty="0">
                <a:latin typeface="Calibri" panose="020F0502020204030204" pitchFamily="34" charset="0"/>
                <a:cs typeface="Calibri" panose="020F0502020204030204" pitchFamily="34" charset="0"/>
              </a:rPr>
              <a:t>-learn (</a:t>
            </a:r>
            <a:r>
              <a:rPr lang="en-US" sz="2200" dirty="0" err="1">
                <a:latin typeface="Calibri" panose="020F0502020204030204" pitchFamily="34" charset="0"/>
                <a:cs typeface="Calibri" panose="020F0502020204030204" pitchFamily="34" charset="0"/>
              </a:rPr>
              <a:t>sklearn</a:t>
            </a:r>
            <a:r>
              <a:rPr lang="en-US" sz="2200" dirty="0">
                <a:latin typeface="Calibri" panose="020F0502020204030204" pitchFamily="34" charset="0"/>
                <a:cs typeface="Calibri" panose="020F0502020204030204" pitchFamily="34" charset="0"/>
              </a:rPr>
              <a:t>): library used for data preprocessing, classification, and clustering.</a:t>
            </a:r>
          </a:p>
          <a:p>
            <a:pPr lvl="1"/>
            <a:r>
              <a:rPr lang="en-US" sz="2200" dirty="0" err="1">
                <a:latin typeface="Calibri" panose="020F0502020204030204" pitchFamily="34" charset="0"/>
                <a:cs typeface="Calibri" panose="020F0502020204030204" pitchFamily="34" charset="0"/>
              </a:rPr>
              <a:t>Matplotlib</a:t>
            </a:r>
            <a:r>
              <a:rPr lang="en-US" sz="2200" dirty="0">
                <a:latin typeface="Calibri" panose="020F0502020204030204" pitchFamily="34" charset="0"/>
                <a:cs typeface="Calibri" panose="020F0502020204030204" pitchFamily="34" charset="0"/>
              </a:rPr>
              <a:t>: library used for data visualization.</a:t>
            </a:r>
          </a:p>
          <a:p>
            <a:pPr marL="324000" lvl="1" indent="0">
              <a:buNone/>
            </a:pPr>
            <a:endParaRPr lang="en-US" sz="2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5</a:t>
            </a:fld>
            <a:endParaRPr lang="en-US" sz="1600" dirty="0"/>
          </a:p>
        </p:txBody>
      </p:sp>
    </p:spTree>
    <p:extLst>
      <p:ext uri="{BB962C8B-B14F-4D97-AF65-F5344CB8AC3E}">
        <p14:creationId xmlns:p14="http://schemas.microsoft.com/office/powerpoint/2010/main" val="1860421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Data Preprocessing</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1917420"/>
            <a:ext cx="11029615" cy="3295724"/>
          </a:xfrm>
        </p:spPr>
        <p:txBody>
          <a:bodyPr>
            <a:noAutofit/>
          </a:bodyPr>
          <a:lstStyle/>
          <a:p>
            <a:endParaRPr lang="en-US" sz="2200" dirty="0" smtClean="0">
              <a:latin typeface="Calibri" panose="020F0502020204030204" pitchFamily="34" charset="0"/>
              <a:cs typeface="Calibri" panose="020F0502020204030204" pitchFamily="34" charset="0"/>
            </a:endParaRPr>
          </a:p>
          <a:p>
            <a:r>
              <a:rPr lang="en-US" sz="2200" b="1" dirty="0" smtClean="0">
                <a:latin typeface="Calibri" panose="020F0502020204030204" pitchFamily="34" charset="0"/>
                <a:cs typeface="Calibri" panose="020F0502020204030204" pitchFamily="34" charset="0"/>
              </a:rPr>
              <a:t>Removal </a:t>
            </a:r>
            <a:r>
              <a:rPr lang="en-US" sz="2200" b="1" dirty="0">
                <a:latin typeface="Calibri" panose="020F0502020204030204" pitchFamily="34" charset="0"/>
                <a:cs typeface="Calibri" panose="020F0502020204030204" pitchFamily="34" charset="0"/>
              </a:rPr>
              <a:t>of irrelevant columns</a:t>
            </a:r>
            <a:r>
              <a:rPr lang="en-US" sz="2200" dirty="0">
                <a:latin typeface="Calibri" panose="020F0502020204030204" pitchFamily="34" charset="0"/>
                <a:cs typeface="Calibri" panose="020F0502020204030204" pitchFamily="34" charset="0"/>
              </a:rPr>
              <a:t>. The “</a:t>
            </a:r>
            <a:r>
              <a:rPr lang="en-US" sz="2200" dirty="0" err="1">
                <a:latin typeface="Calibri" panose="020F0502020204030204" pitchFamily="34" charset="0"/>
                <a:cs typeface="Calibri" panose="020F0502020204030204" pitchFamily="34" charset="0"/>
              </a:rPr>
              <a:t>fnlwgt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column, which </a:t>
            </a:r>
            <a:r>
              <a:rPr lang="en-US" sz="2200" dirty="0">
                <a:latin typeface="Calibri" panose="020F0502020204030204" pitchFamily="34" charset="0"/>
                <a:cs typeface="Calibri" panose="020F0502020204030204" pitchFamily="34" charset="0"/>
              </a:rPr>
              <a:t>represents a sampling </a:t>
            </a:r>
            <a:r>
              <a:rPr lang="en-US" sz="2200" dirty="0" smtClean="0">
                <a:latin typeface="Calibri" panose="020F0502020204030204" pitchFamily="34" charset="0"/>
                <a:cs typeface="Calibri" panose="020F0502020204030204" pitchFamily="34" charset="0"/>
              </a:rPr>
              <a:t>weight is dropped for classification as it </a:t>
            </a:r>
            <a:r>
              <a:rPr lang="en-US" sz="2200" dirty="0">
                <a:latin typeface="Calibri" panose="020F0502020204030204" pitchFamily="34" charset="0"/>
                <a:cs typeface="Calibri" panose="020F0502020204030204" pitchFamily="34" charset="0"/>
              </a:rPr>
              <a:t>is not relevant for predictive </a:t>
            </a:r>
            <a:r>
              <a:rPr lang="en-US" sz="2200" dirty="0" smtClean="0">
                <a:latin typeface="Calibri" panose="020F0502020204030204" pitchFamily="34" charset="0"/>
                <a:cs typeface="Calibri" panose="020F0502020204030204" pitchFamily="34" charset="0"/>
              </a:rPr>
              <a:t>modeling. The </a:t>
            </a:r>
            <a:r>
              <a:rPr lang="en-US" sz="2200" dirty="0">
                <a:latin typeface="Calibri" panose="020F0502020204030204" pitchFamily="34" charset="0"/>
                <a:cs typeface="Calibri" panose="020F0502020204030204" pitchFamily="34" charset="0"/>
              </a:rPr>
              <a:t>"</a:t>
            </a:r>
            <a:r>
              <a:rPr lang="en-US" sz="2200" dirty="0" err="1" smtClean="0">
                <a:latin typeface="Calibri" panose="020F0502020204030204" pitchFamily="34" charset="0"/>
                <a:cs typeface="Calibri" panose="020F0502020204030204" pitchFamily="34" charset="0"/>
              </a:rPr>
              <a:t>education.num</a:t>
            </a:r>
            <a:r>
              <a:rPr lang="en-US" sz="2200" dirty="0" smtClean="0">
                <a:latin typeface="Calibri" panose="020F0502020204030204" pitchFamily="34" charset="0"/>
                <a:cs typeface="Calibri" panose="020F0502020204030204" pitchFamily="34" charset="0"/>
              </a:rPr>
              <a:t>" column, </a:t>
            </a:r>
            <a:r>
              <a:rPr lang="en-US" sz="2200" dirty="0">
                <a:latin typeface="Calibri" panose="020F0502020204030204" pitchFamily="34" charset="0"/>
                <a:cs typeface="Calibri" panose="020F0502020204030204" pitchFamily="34" charset="0"/>
              </a:rPr>
              <a:t>which </a:t>
            </a:r>
            <a:r>
              <a:rPr lang="en-US" sz="2200" dirty="0" smtClean="0">
                <a:latin typeface="Calibri" panose="020F0502020204030204" pitchFamily="34" charset="0"/>
                <a:cs typeface="Calibri" panose="020F0502020204030204" pitchFamily="34" charset="0"/>
              </a:rPr>
              <a:t>represents </a:t>
            </a:r>
            <a:r>
              <a:rPr lang="en-US" sz="2200" dirty="0">
                <a:latin typeface="Calibri" panose="020F0502020204030204" pitchFamily="34" charset="0"/>
                <a:cs typeface="Calibri" panose="020F0502020204030204" pitchFamily="34" charset="0"/>
              </a:rPr>
              <a:t>the numerical equivalent of the education level </a:t>
            </a:r>
            <a:r>
              <a:rPr lang="en-US" sz="2200" dirty="0" smtClean="0">
                <a:latin typeface="Calibri" panose="020F0502020204030204" pitchFamily="34" charset="0"/>
                <a:cs typeface="Calibri" panose="020F0502020204030204" pitchFamily="34" charset="0"/>
              </a:rPr>
              <a:t>attribute which </a:t>
            </a:r>
            <a:r>
              <a:rPr lang="en-US" sz="2200" dirty="0">
                <a:latin typeface="Calibri" panose="020F0502020204030204" pitchFamily="34" charset="0"/>
                <a:cs typeface="Calibri" panose="020F0502020204030204" pitchFamily="34" charset="0"/>
              </a:rPr>
              <a:t>is already present in the </a:t>
            </a:r>
            <a:r>
              <a:rPr lang="en-US" sz="2200" dirty="0" smtClean="0">
                <a:latin typeface="Calibri" panose="020F0502020204030204" pitchFamily="34" charset="0"/>
                <a:cs typeface="Calibri" panose="020F0502020204030204" pitchFamily="34" charset="0"/>
              </a:rPr>
              <a:t>dataset and </a:t>
            </a:r>
            <a:r>
              <a:rPr lang="en-US" sz="2200" dirty="0">
                <a:latin typeface="Calibri" panose="020F0502020204030204" pitchFamily="34" charset="0"/>
                <a:cs typeface="Calibri" panose="020F0502020204030204" pitchFamily="34" charset="0"/>
              </a:rPr>
              <a:t>can potentially lead to </a:t>
            </a:r>
            <a:r>
              <a:rPr lang="en-US" sz="2200" dirty="0" err="1" smtClean="0">
                <a:latin typeface="Calibri" panose="020F0502020204030204" pitchFamily="34" charset="0"/>
                <a:cs typeface="Calibri" panose="020F0502020204030204" pitchFamily="34" charset="0"/>
              </a:rPr>
              <a:t>overfitting</a:t>
            </a:r>
            <a:r>
              <a:rPr lang="en-US" sz="2200" dirty="0" smtClean="0">
                <a:latin typeface="Calibri" panose="020F0502020204030204" pitchFamily="34" charset="0"/>
                <a:cs typeface="Calibri" panose="020F0502020204030204" pitchFamily="34" charset="0"/>
              </a:rPr>
              <a:t> is dropped. </a:t>
            </a:r>
          </a:p>
          <a:p>
            <a:r>
              <a:rPr lang="en-US" sz="2200" b="1" dirty="0" smtClean="0">
                <a:latin typeface="Calibri" panose="020F0502020204030204" pitchFamily="34" charset="0"/>
                <a:cs typeface="Calibri" panose="020F0502020204030204" pitchFamily="34" charset="0"/>
              </a:rPr>
              <a:t>Removal </a:t>
            </a:r>
            <a:r>
              <a:rPr lang="en-US" sz="2200" b="1" dirty="0">
                <a:latin typeface="Calibri" panose="020F0502020204030204" pitchFamily="34" charset="0"/>
                <a:cs typeface="Calibri" panose="020F0502020204030204" pitchFamily="34" charset="0"/>
              </a:rPr>
              <a:t>of any row with a missing value or ‘?’ in any columns and duplicate rows</a:t>
            </a:r>
            <a:r>
              <a:rPr lang="en-US" sz="2200" dirty="0">
                <a:latin typeface="Calibri" panose="020F0502020204030204" pitchFamily="34" charset="0"/>
                <a:cs typeface="Calibri" panose="020F0502020204030204" pitchFamily="34" charset="0"/>
              </a:rPr>
              <a:t>. We decided to remove the rows with missing values instead of filling them with average or median values, because the missing values were not randomly distributed across the dataset and were mainly concentrated in certain columns such as occupation and work-class. To avoid introducing potential biases or inaccuracies and to ensure that the data is accurately represented, we removed the 16.67% of rows that contained missing </a:t>
            </a:r>
            <a:r>
              <a:rPr lang="en-US" sz="2200" dirty="0" smtClean="0">
                <a:latin typeface="Calibri" panose="020F0502020204030204" pitchFamily="34" charset="0"/>
                <a:cs typeface="Calibri" panose="020F0502020204030204" pitchFamily="34" charset="0"/>
              </a:rPr>
              <a:t>values.</a:t>
            </a:r>
            <a:endParaRPr lang="en-US" sz="2200" dirty="0">
              <a:solidFill>
                <a:schemeClr val="tx1">
                  <a:lumMod val="65000"/>
                  <a:lumOff val="3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3A98EE3D-8CD1-4C3F-BD1C-C98C9596463C}" type="slidenum">
              <a:rPr lang="en-US" sz="1600" smtClean="0"/>
              <a:t>6</a:t>
            </a:fld>
            <a:endParaRPr lang="en-US" sz="1600" dirty="0"/>
          </a:p>
        </p:txBody>
      </p:sp>
    </p:spTree>
    <p:extLst>
      <p:ext uri="{BB962C8B-B14F-4D97-AF65-F5344CB8AC3E}">
        <p14:creationId xmlns:p14="http://schemas.microsoft.com/office/powerpoint/2010/main" val="97939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Data Preprocessing</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1917420"/>
            <a:ext cx="11029615" cy="3295724"/>
          </a:xfrm>
        </p:spPr>
        <p:txBody>
          <a:bodyPr>
            <a:noAutofit/>
          </a:bodyPr>
          <a:lstStyle/>
          <a:p>
            <a:endParaRPr lang="en-US" sz="2200" dirty="0" smtClean="0">
              <a:latin typeface="Calibri" panose="020F0502020204030204" pitchFamily="34" charset="0"/>
              <a:cs typeface="Calibri" panose="020F0502020204030204" pitchFamily="34" charset="0"/>
            </a:endParaRPr>
          </a:p>
          <a:p>
            <a:r>
              <a:rPr lang="en-US" sz="2200" b="1" dirty="0" smtClean="0">
                <a:latin typeface="Calibri" panose="020F0502020204030204" pitchFamily="34" charset="0"/>
                <a:cs typeface="Calibri" panose="020F0502020204030204" pitchFamily="34" charset="0"/>
              </a:rPr>
              <a:t>Encoding </a:t>
            </a:r>
            <a:r>
              <a:rPr lang="en-US" sz="2200" b="1" dirty="0">
                <a:latin typeface="Calibri" panose="020F0502020204030204" pitchFamily="34" charset="0"/>
                <a:cs typeface="Calibri" panose="020F0502020204030204" pitchFamily="34" charset="0"/>
              </a:rPr>
              <a:t>categorical variables</a:t>
            </a:r>
            <a:r>
              <a:rPr lang="en-US" sz="2200" dirty="0">
                <a:latin typeface="Calibri" panose="020F0502020204030204" pitchFamily="34" charset="0"/>
                <a:cs typeface="Calibri" panose="020F0502020204030204" pitchFamily="34" charset="0"/>
              </a:rPr>
              <a:t>:  Categorical variables were encoded using one-hot encoding (for non-hierarchical attributes) and label encoding (for hierarchical "education" attribute). Each possible value of each categorical variable was converted into a binary variable for direct use in mining and prediction. The "income" attribute was also encoded as 0 for '&lt;=50K' and 1 for '&gt;50K</a:t>
            </a:r>
            <a:r>
              <a:rPr lang="en-US" sz="2200" dirty="0" smtClean="0">
                <a:latin typeface="Calibri" panose="020F0502020204030204" pitchFamily="34" charset="0"/>
                <a:cs typeface="Calibri" panose="020F0502020204030204" pitchFamily="34" charset="0"/>
              </a:rPr>
              <a:t>'.</a:t>
            </a:r>
          </a:p>
          <a:p>
            <a:r>
              <a:rPr lang="en-US" sz="2200" b="1" dirty="0" smtClean="0">
                <a:latin typeface="Calibri" panose="020F0502020204030204" pitchFamily="34" charset="0"/>
                <a:cs typeface="Calibri" panose="020F0502020204030204" pitchFamily="34" charset="0"/>
              </a:rPr>
              <a:t>Scaling </a:t>
            </a:r>
            <a:r>
              <a:rPr lang="en-US" sz="2200" b="1" dirty="0">
                <a:latin typeface="Calibri" panose="020F0502020204030204" pitchFamily="34" charset="0"/>
                <a:cs typeface="Calibri" panose="020F0502020204030204" pitchFamily="34" charset="0"/>
              </a:rPr>
              <a:t>numerical variables</a:t>
            </a:r>
            <a:r>
              <a:rPr lang="en-US" sz="2200" dirty="0">
                <a:latin typeface="Calibri" panose="020F0502020204030204" pitchFamily="34" charset="0"/>
                <a:cs typeface="Calibri" panose="020F0502020204030204" pitchFamily="34" charset="0"/>
              </a:rPr>
              <a:t>: For classification and clustering, we scale the numerical variables to have a mean of 0 and a standard deviation of 1 to ensure that each variable has a similar scale and distribution, and to reduce the impact of outliers and extreme values. </a:t>
            </a:r>
            <a:endParaRPr lang="en-US" sz="2200" dirty="0" smtClean="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Discretizing numerical variables</a:t>
            </a:r>
            <a:r>
              <a:rPr lang="en-US" sz="2200" dirty="0">
                <a:latin typeface="Calibri" panose="020F0502020204030204" pitchFamily="34" charset="0"/>
                <a:cs typeface="Calibri" panose="020F0502020204030204" pitchFamily="34" charset="0"/>
              </a:rPr>
              <a:t>: For frequency </a:t>
            </a:r>
            <a:r>
              <a:rPr lang="en-US" sz="2200" dirty="0" smtClean="0">
                <a:latin typeface="Calibri" panose="020F0502020204030204" pitchFamily="34" charset="0"/>
                <a:cs typeface="Calibri" panose="020F0502020204030204" pitchFamily="34" charset="0"/>
              </a:rPr>
              <a:t>analysis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we </a:t>
            </a:r>
            <a:r>
              <a:rPr lang="en-US" sz="2200" dirty="0">
                <a:latin typeface="Calibri" panose="020F0502020204030204" pitchFamily="34" charset="0"/>
                <a:cs typeface="Calibri" panose="020F0502020204030204" pitchFamily="34" charset="0"/>
              </a:rPr>
              <a:t>discretized the numerical </a:t>
            </a:r>
            <a:r>
              <a:rPr lang="en-US" sz="2200" dirty="0" smtClean="0">
                <a:latin typeface="Calibri" panose="020F0502020204030204" pitchFamily="34" charset="0"/>
                <a:cs typeface="Calibri" panose="020F0502020204030204" pitchFamily="34" charset="0"/>
              </a:rPr>
              <a:t>variables. </a:t>
            </a:r>
            <a:r>
              <a:rPr lang="en-US" sz="2200" dirty="0">
                <a:latin typeface="Calibri" panose="020F0502020204030204" pitchFamily="34" charset="0"/>
                <a:cs typeface="Calibri" panose="020F0502020204030204" pitchFamily="34" charset="0"/>
              </a:rPr>
              <a:t>This involved analyzing the distribution of values and grouping values with similar frequency together. </a:t>
            </a:r>
          </a:p>
        </p:txBody>
      </p:sp>
      <p:sp>
        <p:nvSpPr>
          <p:cNvPr id="4" name="Slide Number Placeholder 3"/>
          <p:cNvSpPr>
            <a:spLocks noGrp="1"/>
          </p:cNvSpPr>
          <p:nvPr>
            <p:ph type="sldNum" sz="quarter" idx="12"/>
          </p:nvPr>
        </p:nvSpPr>
        <p:spPr/>
        <p:txBody>
          <a:bodyPr/>
          <a:lstStyle/>
          <a:p>
            <a:fld id="{3A98EE3D-8CD1-4C3F-BD1C-C98C9596463C}" type="slidenum">
              <a:rPr lang="en-US" sz="1600" smtClean="0"/>
              <a:t>7</a:t>
            </a:fld>
            <a:endParaRPr lang="en-US" sz="1600" dirty="0"/>
          </a:p>
        </p:txBody>
      </p:sp>
    </p:spTree>
    <p:extLst>
      <p:ext uri="{BB962C8B-B14F-4D97-AF65-F5344CB8AC3E}">
        <p14:creationId xmlns:p14="http://schemas.microsoft.com/office/powerpoint/2010/main" val="234429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Data Preprocessing</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7026445"/>
              </p:ext>
            </p:extLst>
          </p:nvPr>
        </p:nvGraphicFramePr>
        <p:xfrm>
          <a:off x="721799" y="1654015"/>
          <a:ext cx="10293204" cy="1567485"/>
        </p:xfrm>
        <a:graphic>
          <a:graphicData uri="http://schemas.openxmlformats.org/drawingml/2006/table">
            <a:tbl>
              <a:tblPr firstRow="1" firstCol="1" bandRow="1">
                <a:tableStyleId>{5C22544A-7EE6-4342-B048-85BDC9FD1C3A}</a:tableStyleId>
              </a:tblPr>
              <a:tblGrid>
                <a:gridCol w="2273312"/>
                <a:gridCol w="8019892"/>
              </a:tblGrid>
              <a:tr h="313497">
                <a:tc>
                  <a:txBody>
                    <a:bodyPr/>
                    <a:lstStyle/>
                    <a:p>
                      <a:pPr marL="0" marR="0">
                        <a:lnSpc>
                          <a:spcPct val="107000"/>
                        </a:lnSpc>
                        <a:spcBef>
                          <a:spcPts val="0"/>
                        </a:spcBef>
                        <a:spcAft>
                          <a:spcPts val="0"/>
                        </a:spcAft>
                      </a:pPr>
                      <a:r>
                        <a:rPr lang="en-US" sz="1100" dirty="0">
                          <a:effectLst/>
                        </a:rPr>
                        <a:t>Column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Bins/Bin Labels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497">
                <a:tc>
                  <a:txBody>
                    <a:bodyPr/>
                    <a:lstStyle/>
                    <a:p>
                      <a:pPr marL="0" marR="0">
                        <a:lnSpc>
                          <a:spcPct val="107000"/>
                        </a:lnSpc>
                        <a:spcBef>
                          <a:spcPts val="0"/>
                        </a:spcBef>
                        <a:spcAft>
                          <a:spcPts val="0"/>
                        </a:spcAft>
                      </a:pPr>
                      <a:r>
                        <a:rPr lang="en-US" sz="1100">
                          <a:effectLst/>
                        </a:rPr>
                        <a:t>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‘0-15','15-18','18-25' ,'25-35', '35-45', '45-55', '55-65', '65+'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497">
                <a:tc>
                  <a:txBody>
                    <a:bodyPr/>
                    <a:lstStyle/>
                    <a:p>
                      <a:pPr marL="0" marR="0">
                        <a:lnSpc>
                          <a:spcPct val="107000"/>
                        </a:lnSpc>
                        <a:spcBef>
                          <a:spcPts val="0"/>
                        </a:spcBef>
                        <a:spcAft>
                          <a:spcPts val="0"/>
                        </a:spcAft>
                      </a:pPr>
                      <a:r>
                        <a:rPr lang="en-US" sz="1100">
                          <a:effectLst/>
                        </a:rPr>
                        <a:t>Capital gain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'0-1', '1-20000', '20000+'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497">
                <a:tc>
                  <a:txBody>
                    <a:bodyPr/>
                    <a:lstStyle/>
                    <a:p>
                      <a:pPr marL="0" marR="0">
                        <a:lnSpc>
                          <a:spcPct val="107000"/>
                        </a:lnSpc>
                        <a:spcBef>
                          <a:spcPts val="0"/>
                        </a:spcBef>
                        <a:spcAft>
                          <a:spcPts val="0"/>
                        </a:spcAft>
                      </a:pPr>
                      <a:r>
                        <a:rPr lang="en-US" sz="1100">
                          <a:effectLst/>
                        </a:rPr>
                        <a:t>Capital loss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'0-1','1-1500','1500-1902' ,'1902-2001', '2001-2500', '2500+'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3497">
                <a:tc>
                  <a:txBody>
                    <a:bodyPr/>
                    <a:lstStyle/>
                    <a:p>
                      <a:pPr marL="0" marR="0">
                        <a:lnSpc>
                          <a:spcPct val="107000"/>
                        </a:lnSpc>
                        <a:spcBef>
                          <a:spcPts val="0"/>
                        </a:spcBef>
                        <a:spcAft>
                          <a:spcPts val="0"/>
                        </a:spcAft>
                      </a:pPr>
                      <a:r>
                        <a:rPr lang="en-US" sz="1100">
                          <a:effectLst/>
                        </a:rPr>
                        <a:t>Hours per week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'part-time (0-35)', 'full-time (35-40)', 'over-time (40-168)'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3A98EE3D-8CD1-4C3F-BD1C-C98C9596463C}" type="slidenum">
              <a:rPr lang="en-US" sz="1600" smtClean="0"/>
              <a:t>8</a:t>
            </a:fld>
            <a:endParaRPr lang="en-US" sz="1600" dirty="0"/>
          </a:p>
        </p:txBody>
      </p:sp>
      <p:sp>
        <p:nvSpPr>
          <p:cNvPr id="6" name="Content Placeholder 9"/>
          <p:cNvSpPr txBox="1">
            <a:spLocks/>
          </p:cNvSpPr>
          <p:nvPr/>
        </p:nvSpPr>
        <p:spPr>
          <a:xfrm>
            <a:off x="468650" y="3793257"/>
            <a:ext cx="11029615" cy="2630657"/>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b="1" dirty="0">
                <a:latin typeface="Calibri" panose="020F0502020204030204" pitchFamily="34" charset="0"/>
                <a:cs typeface="Calibri" panose="020F0502020204030204" pitchFamily="34" charset="0"/>
              </a:rPr>
              <a:t>Feature </a:t>
            </a:r>
            <a:r>
              <a:rPr lang="en-US" sz="2200" b="1" dirty="0" smtClean="0">
                <a:latin typeface="Calibri" panose="020F0502020204030204" pitchFamily="34" charset="0"/>
                <a:cs typeface="Calibri" panose="020F0502020204030204" pitchFamily="34" charset="0"/>
              </a:rPr>
              <a:t>Reduction: </a:t>
            </a:r>
            <a:r>
              <a:rPr lang="en-US" sz="2200" dirty="0" smtClean="0">
                <a:latin typeface="Calibri" panose="020F0502020204030204" pitchFamily="34" charset="0"/>
                <a:cs typeface="Calibri" panose="020F0502020204030204" pitchFamily="34" charset="0"/>
              </a:rPr>
              <a:t>To </a:t>
            </a:r>
            <a:r>
              <a:rPr lang="en-US" sz="2200" dirty="0">
                <a:latin typeface="Calibri" panose="020F0502020204030204" pitchFamily="34" charset="0"/>
                <a:cs typeface="Calibri" panose="020F0502020204030204" pitchFamily="34" charset="0"/>
              </a:rPr>
              <a:t>prevent </a:t>
            </a:r>
            <a:r>
              <a:rPr lang="en-US" sz="2200" dirty="0" err="1">
                <a:latin typeface="Calibri" panose="020F0502020204030204" pitchFamily="34" charset="0"/>
                <a:cs typeface="Calibri" panose="020F0502020204030204" pitchFamily="34" charset="0"/>
              </a:rPr>
              <a:t>overfitting</a:t>
            </a:r>
            <a:r>
              <a:rPr lang="en-US" sz="2200" dirty="0">
                <a:latin typeface="Calibri" panose="020F0502020204030204" pitchFamily="34" charset="0"/>
                <a:cs typeface="Calibri" panose="020F0502020204030204" pitchFamily="34" charset="0"/>
              </a:rPr>
              <a:t> and reduce noise, Recursive Feature Elimination is used to select optimal features and maximum depth for Decision Tree and Random Forest Classifier models. It tests various combinations of features and depth to maximize accuracy on the validation set. For the Decision Tree model, the optimal </a:t>
            </a:r>
            <a:r>
              <a:rPr lang="en-US" sz="2200" dirty="0" err="1">
                <a:latin typeface="Calibri" panose="020F0502020204030204" pitchFamily="34" charset="0"/>
                <a:cs typeface="Calibri" panose="020F0502020204030204" pitchFamily="34" charset="0"/>
              </a:rPr>
              <a:t>hyperparameters</a:t>
            </a:r>
            <a:r>
              <a:rPr lang="en-US" sz="2200" dirty="0">
                <a:latin typeface="Calibri" panose="020F0502020204030204" pitchFamily="34" charset="0"/>
                <a:cs typeface="Calibri" panose="020F0502020204030204" pitchFamily="34" charset="0"/>
              </a:rPr>
              <a:t> were 13 features and a maximum depth of 8, with a test accuracy of 0.847. The Random Forest model achieved the highest performance with 13 features, a maximum depth of 14, and a test accuracy of 0.857</a:t>
            </a:r>
            <a:r>
              <a:rPr lang="en-US" sz="2200" dirty="0" smtClean="0">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r>
            <a:br>
              <a:rPr lang="en-US" sz="2200" dirty="0">
                <a:latin typeface="Calibri" panose="020F0502020204030204" pitchFamily="34" charset="0"/>
                <a:cs typeface="Calibri" panose="020F0502020204030204" pitchFamily="34" charset="0"/>
              </a:rPr>
            </a:b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7908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94CD3-A126-EA59-34FD-F67C36DE5CAA}"/>
              </a:ext>
            </a:extLst>
          </p:cNvPr>
          <p:cNvSpPr>
            <a:spLocks noGrp="1"/>
          </p:cNvSpPr>
          <p:nvPr>
            <p:ph type="title"/>
          </p:nvPr>
        </p:nvSpPr>
        <p:spPr>
          <a:xfrm>
            <a:off x="581192" y="869428"/>
            <a:ext cx="11029616" cy="676673"/>
          </a:xfrm>
        </p:spPr>
        <p:txBody>
          <a:bodyPr/>
          <a:lstStyle/>
          <a:p>
            <a:r>
              <a:rPr lang="en-US" dirty="0" smtClean="0"/>
              <a:t>Frequent Item-set</a:t>
            </a:r>
            <a:endParaRPr lang="en-US" dirty="0"/>
          </a:p>
        </p:txBody>
      </p:sp>
      <p:sp>
        <p:nvSpPr>
          <p:cNvPr id="3" name="Content Placeholder 2">
            <a:extLst>
              <a:ext uri="{FF2B5EF4-FFF2-40B4-BE49-F238E27FC236}">
                <a16:creationId xmlns:a16="http://schemas.microsoft.com/office/drawing/2014/main" xmlns="" id="{A16108FC-5868-939B-4446-B0A29582B262}"/>
              </a:ext>
            </a:extLst>
          </p:cNvPr>
          <p:cNvSpPr>
            <a:spLocks noGrp="1"/>
          </p:cNvSpPr>
          <p:nvPr>
            <p:ph idx="1"/>
          </p:nvPr>
        </p:nvSpPr>
        <p:spPr>
          <a:xfrm>
            <a:off x="581192" y="1565730"/>
            <a:ext cx="11029615" cy="1275946"/>
          </a:xfrm>
        </p:spPr>
        <p:txBody>
          <a:bodyPr>
            <a:noAutofit/>
          </a:bodyPr>
          <a:lstStyle/>
          <a:p>
            <a:pPr marL="0" indent="0">
              <a:buNone/>
            </a:pPr>
            <a:r>
              <a:rPr lang="en-US" sz="2400" dirty="0" smtClean="0"/>
              <a:t>Frequent </a:t>
            </a:r>
            <a:r>
              <a:rPr lang="en-US" sz="2400" dirty="0"/>
              <a:t>item sets and association rules were mined using the </a:t>
            </a:r>
            <a:r>
              <a:rPr lang="en-US" sz="2400" dirty="0" err="1"/>
              <a:t>Apriori</a:t>
            </a:r>
            <a:r>
              <a:rPr lang="en-US" sz="2400" dirty="0"/>
              <a:t> algorithm. </a:t>
            </a:r>
            <a:endParaRPr lang="en-US" sz="2400" dirty="0" smtClean="0"/>
          </a:p>
          <a:p>
            <a:pPr marL="0" indent="0">
              <a:buNone/>
            </a:pPr>
            <a:endParaRPr lang="en-US" sz="2400" dirty="0"/>
          </a:p>
        </p:txBody>
      </p:sp>
      <p:sp>
        <p:nvSpPr>
          <p:cNvPr id="4" name="Slide Number Placeholder 3"/>
          <p:cNvSpPr>
            <a:spLocks noGrp="1"/>
          </p:cNvSpPr>
          <p:nvPr>
            <p:ph type="sldNum" sz="quarter" idx="12"/>
          </p:nvPr>
        </p:nvSpPr>
        <p:spPr/>
        <p:txBody>
          <a:bodyPr/>
          <a:lstStyle/>
          <a:p>
            <a:fld id="{3A98EE3D-8CD1-4C3F-BD1C-C98C9596463C}" type="slidenum">
              <a:rPr lang="en-US" sz="1600" smtClean="0"/>
              <a:t>9</a:t>
            </a:fld>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2637605546"/>
              </p:ext>
            </p:extLst>
          </p:nvPr>
        </p:nvGraphicFramePr>
        <p:xfrm>
          <a:off x="703946" y="2362560"/>
          <a:ext cx="4472965" cy="2955030"/>
        </p:xfrm>
        <a:graphic>
          <a:graphicData uri="http://schemas.openxmlformats.org/drawingml/2006/table">
            <a:tbl>
              <a:tblPr firstRow="1" firstCol="1" bandRow="1">
                <a:tableStyleId>{5C22544A-7EE6-4342-B048-85BDC9FD1C3A}</a:tableStyleId>
              </a:tblPr>
              <a:tblGrid>
                <a:gridCol w="1188736"/>
                <a:gridCol w="3284229"/>
              </a:tblGrid>
              <a:tr h="227310">
                <a:tc>
                  <a:txBody>
                    <a:bodyPr/>
                    <a:lstStyle/>
                    <a:p>
                      <a:pPr marL="0" marR="0">
                        <a:lnSpc>
                          <a:spcPct val="107000"/>
                        </a:lnSpc>
                        <a:spcBef>
                          <a:spcPts val="0"/>
                        </a:spcBef>
                        <a:spcAft>
                          <a:spcPts val="0"/>
                        </a:spcAft>
                      </a:pPr>
                      <a:r>
                        <a:rPr lang="en-US" sz="1100">
                          <a:effectLst/>
                        </a:rPr>
                        <a:t>Support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Item sets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0.905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0.946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{'0-5l'}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{'Private'}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0.841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{'White'}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0.851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{'0-5l', '0-5g'}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{'&lt;=50K', '0-5g'}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{'White', '0-5g'}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{'0-5l', '&lt;=50K'}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{'0-5l', 'White'}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0.709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{'0-5l', 'White', '0-5g'}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27310">
                <a:tc>
                  <a:txBody>
                    <a:bodyPr/>
                    <a:lstStyle/>
                    <a:p>
                      <a:pPr marL="0" marR="0">
                        <a:lnSpc>
                          <a:spcPct val="107000"/>
                        </a:lnSpc>
                        <a:spcBef>
                          <a:spcPts val="0"/>
                        </a:spcBef>
                        <a:spcAft>
                          <a:spcPts val="0"/>
                        </a:spcAft>
                      </a:pPr>
                      <a:r>
                        <a:rPr lang="en-US" sz="1100">
                          <a:effectLst/>
                        </a:rPr>
                        <a:t>0.667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{‘Male’}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1043021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{5E7F8794-A7CE-4561-ABAD-2A48A38899B5}tf33552983_win32</Template>
  <TotalTime>1776</TotalTime>
  <Words>823</Words>
  <Application>Microsoft Office PowerPoint</Application>
  <PresentationFormat>Widescreen</PresentationFormat>
  <Paragraphs>236</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Franklin Gothic Book</vt:lpstr>
      <vt:lpstr>Franklin Gothic Demi</vt:lpstr>
      <vt:lpstr>Inter Bold</vt:lpstr>
      <vt:lpstr>Public Sans</vt:lpstr>
      <vt:lpstr>Times New Roman</vt:lpstr>
      <vt:lpstr>Wingdings 2</vt:lpstr>
      <vt:lpstr>DividendVTI</vt:lpstr>
      <vt:lpstr>Data  Mining and data warehouse Course Project</vt:lpstr>
      <vt:lpstr>PowerPoint Presentation</vt:lpstr>
      <vt:lpstr>Introduction</vt:lpstr>
      <vt:lpstr>About the dataset</vt:lpstr>
      <vt:lpstr>Methodology</vt:lpstr>
      <vt:lpstr>Data Preprocessing</vt:lpstr>
      <vt:lpstr>Data Preprocessing</vt:lpstr>
      <vt:lpstr>Data Preprocessing</vt:lpstr>
      <vt:lpstr>Frequent Item-set</vt:lpstr>
      <vt:lpstr>Association rule mining</vt:lpstr>
      <vt:lpstr>Association rule mining Cont.</vt:lpstr>
      <vt:lpstr>Association rule mining Cont.</vt:lpstr>
      <vt:lpstr>Classification</vt:lpstr>
      <vt:lpstr>clustering</vt:lpstr>
      <vt:lpstr>Conclusion</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Heritage Search Engine</dc:title>
  <dc:creator>Yohanna Yimer</dc:creator>
  <cp:lastModifiedBy>Dell</cp:lastModifiedBy>
  <cp:revision>265</cp:revision>
  <dcterms:created xsi:type="dcterms:W3CDTF">2023-05-18T13:04:07Z</dcterms:created>
  <dcterms:modified xsi:type="dcterms:W3CDTF">2023-06-24T14:31:39Z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