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23"/>
  </p:notesMasterIdLst>
  <p:handoutMasterIdLst>
    <p:handoutMasterId r:id="rId24"/>
  </p:handoutMasterIdLst>
  <p:sldIdLst>
    <p:sldId id="256" r:id="rId2"/>
    <p:sldId id="371" r:id="rId3"/>
    <p:sldId id="257" r:id="rId4"/>
    <p:sldId id="335" r:id="rId5"/>
    <p:sldId id="336" r:id="rId6"/>
    <p:sldId id="372" r:id="rId7"/>
    <p:sldId id="373" r:id="rId8"/>
    <p:sldId id="375" r:id="rId9"/>
    <p:sldId id="376" r:id="rId10"/>
    <p:sldId id="377" r:id="rId11"/>
    <p:sldId id="374" r:id="rId12"/>
    <p:sldId id="378" r:id="rId13"/>
    <p:sldId id="379" r:id="rId14"/>
    <p:sldId id="337" r:id="rId15"/>
    <p:sldId id="338" r:id="rId16"/>
    <p:sldId id="340" r:id="rId17"/>
    <p:sldId id="369" r:id="rId18"/>
    <p:sldId id="380" r:id="rId19"/>
    <p:sldId id="381" r:id="rId20"/>
    <p:sldId id="382" r:id="rId21"/>
    <p:sldId id="383" r:id="rId2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B2B2B2"/>
    <a:srgbClr val="006600"/>
    <a:srgbClr val="33CC33"/>
    <a:srgbClr val="008000"/>
    <a:srgbClr val="FFFF99"/>
    <a:srgbClr val="FF3300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56" autoAdjust="0"/>
    <p:restoredTop sz="94683" autoAdjust="0"/>
  </p:normalViewPr>
  <p:slideViewPr>
    <p:cSldViewPr>
      <p:cViewPr>
        <p:scale>
          <a:sx n="70" d="100"/>
          <a:sy n="70" d="100"/>
        </p:scale>
        <p:origin x="-72" y="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79037F-8941-46F7-86A3-A4E566898F5F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D7D1834-5541-4890-B3F6-96088EE2D234}">
      <dgm:prSet phldrT="[Text]"/>
      <dgm:spPr/>
      <dgm:t>
        <a:bodyPr/>
        <a:lstStyle/>
        <a:p>
          <a:r>
            <a:rPr lang="en-US" dirty="0" smtClean="0"/>
            <a:t>Closed, open and Isolated systems</a:t>
          </a:r>
          <a:endParaRPr lang="en-US" dirty="0"/>
        </a:p>
      </dgm:t>
    </dgm:pt>
    <dgm:pt modelId="{1D018BF5-E829-444E-95DB-C51B8E6E53F4}" type="parTrans" cxnId="{FEB78D0B-16EA-4E46-AFA5-147CABAE3D07}">
      <dgm:prSet/>
      <dgm:spPr/>
      <dgm:t>
        <a:bodyPr/>
        <a:lstStyle/>
        <a:p>
          <a:endParaRPr lang="en-US"/>
        </a:p>
      </dgm:t>
    </dgm:pt>
    <dgm:pt modelId="{EDE63585-CB2A-4A6F-949A-37A02626C801}" type="sibTrans" cxnId="{FEB78D0B-16EA-4E46-AFA5-147CABAE3D07}">
      <dgm:prSet/>
      <dgm:spPr/>
      <dgm:t>
        <a:bodyPr/>
        <a:lstStyle/>
        <a:p>
          <a:endParaRPr lang="en-US"/>
        </a:p>
      </dgm:t>
    </dgm:pt>
    <dgm:pt modelId="{43C0A031-CBF4-4851-82A9-FCCC656F3773}">
      <dgm:prSet phldrT="[Text]"/>
      <dgm:spPr/>
      <dgm:t>
        <a:bodyPr/>
        <a:lstStyle/>
        <a:p>
          <a:r>
            <a:rPr lang="en-US" dirty="0" smtClean="0"/>
            <a:t>Properties, phase, state, equilibrium, and process</a:t>
          </a:r>
          <a:endParaRPr lang="en-US" dirty="0"/>
        </a:p>
      </dgm:t>
    </dgm:pt>
    <dgm:pt modelId="{D1CF2113-1CB0-406F-A861-375717B61601}" type="parTrans" cxnId="{BE26B657-DE85-41FD-912A-451F2971D32E}">
      <dgm:prSet/>
      <dgm:spPr/>
      <dgm:t>
        <a:bodyPr/>
        <a:lstStyle/>
        <a:p>
          <a:endParaRPr lang="en-US"/>
        </a:p>
      </dgm:t>
    </dgm:pt>
    <dgm:pt modelId="{DA75A308-43CE-4CA7-9A1D-0007B38237E5}" type="sibTrans" cxnId="{BE26B657-DE85-41FD-912A-451F2971D32E}">
      <dgm:prSet/>
      <dgm:spPr/>
      <dgm:t>
        <a:bodyPr/>
        <a:lstStyle/>
        <a:p>
          <a:endParaRPr lang="en-US"/>
        </a:p>
      </dgm:t>
    </dgm:pt>
    <dgm:pt modelId="{DBFFCDE0-4CE3-4B95-84EC-D52FAD3197A2}">
      <dgm:prSet/>
      <dgm:spPr/>
      <dgm:t>
        <a:bodyPr/>
        <a:lstStyle/>
        <a:p>
          <a:r>
            <a:rPr lang="en-US" dirty="0" smtClean="0"/>
            <a:t>Forms of energy</a:t>
          </a:r>
          <a:endParaRPr lang="en-US" dirty="0"/>
        </a:p>
      </dgm:t>
    </dgm:pt>
    <dgm:pt modelId="{6F4CF4EF-525E-47A3-BB7A-41D40A12D6BA}" type="parTrans" cxnId="{1F9D5A21-14C3-4449-AA74-5F8529DEA5F9}">
      <dgm:prSet/>
      <dgm:spPr/>
      <dgm:t>
        <a:bodyPr/>
        <a:lstStyle/>
        <a:p>
          <a:endParaRPr lang="en-US"/>
        </a:p>
      </dgm:t>
    </dgm:pt>
    <dgm:pt modelId="{94CE14DD-6143-4005-8545-0DA38217BAEB}" type="sibTrans" cxnId="{1F9D5A21-14C3-4449-AA74-5F8529DEA5F9}">
      <dgm:prSet/>
      <dgm:spPr/>
      <dgm:t>
        <a:bodyPr/>
        <a:lstStyle/>
        <a:p>
          <a:endParaRPr lang="en-US"/>
        </a:p>
      </dgm:t>
    </dgm:pt>
    <dgm:pt modelId="{08C93889-53CF-4C1C-9CE9-6DAD6D56E268}">
      <dgm:prSet/>
      <dgm:spPr/>
      <dgm:t>
        <a:bodyPr/>
        <a:lstStyle/>
        <a:p>
          <a:r>
            <a:rPr lang="en-US" dirty="0" smtClean="0"/>
            <a:t>Dimensions and units</a:t>
          </a:r>
          <a:endParaRPr lang="en-US" dirty="0"/>
        </a:p>
      </dgm:t>
    </dgm:pt>
    <dgm:pt modelId="{505778F2-24EB-4178-8C8E-03A5878C4B92}" type="parTrans" cxnId="{20FB63D7-0D85-43A7-B7E3-A09D2E383E1F}">
      <dgm:prSet/>
      <dgm:spPr/>
      <dgm:t>
        <a:bodyPr/>
        <a:lstStyle/>
        <a:p>
          <a:endParaRPr lang="en-US"/>
        </a:p>
      </dgm:t>
    </dgm:pt>
    <dgm:pt modelId="{54DA89A3-D02C-47B8-B3C1-455530D709E8}" type="sibTrans" cxnId="{20FB63D7-0D85-43A7-B7E3-A09D2E383E1F}">
      <dgm:prSet/>
      <dgm:spPr/>
      <dgm:t>
        <a:bodyPr/>
        <a:lstStyle/>
        <a:p>
          <a:endParaRPr lang="en-US"/>
        </a:p>
      </dgm:t>
    </dgm:pt>
    <dgm:pt modelId="{F9C3ABBF-D49D-4D2B-A796-240150C80339}">
      <dgm:prSet/>
      <dgm:spPr/>
      <dgm:t>
        <a:bodyPr/>
        <a:lstStyle/>
        <a:p>
          <a:r>
            <a:rPr lang="en-US" dirty="0" err="1" smtClean="0"/>
            <a:t>Zeroth</a:t>
          </a:r>
          <a:r>
            <a:rPr lang="en-US" dirty="0" smtClean="0"/>
            <a:t> law of thermodynamics</a:t>
          </a:r>
          <a:endParaRPr lang="en-US" dirty="0"/>
        </a:p>
      </dgm:t>
    </dgm:pt>
    <dgm:pt modelId="{158B781C-B1EA-4703-9ED9-FB8837A6FDE1}" type="parTrans" cxnId="{A4BC15DA-9B37-400A-867B-5786BED23E02}">
      <dgm:prSet/>
      <dgm:spPr/>
      <dgm:t>
        <a:bodyPr/>
        <a:lstStyle/>
        <a:p>
          <a:endParaRPr lang="en-US"/>
        </a:p>
      </dgm:t>
    </dgm:pt>
    <dgm:pt modelId="{CF87B16C-A022-418E-B386-CA86EDBC45BA}" type="sibTrans" cxnId="{A4BC15DA-9B37-400A-867B-5786BED23E02}">
      <dgm:prSet/>
      <dgm:spPr/>
      <dgm:t>
        <a:bodyPr/>
        <a:lstStyle/>
        <a:p>
          <a:endParaRPr lang="en-US"/>
        </a:p>
      </dgm:t>
    </dgm:pt>
    <dgm:pt modelId="{4B1A49D3-FFFE-4A3B-B8E3-D613653C186B}" type="pres">
      <dgm:prSet presAssocID="{2E79037F-8941-46F7-86A3-A4E566898F5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FED8736-0955-457A-9405-956FCDE3ABB3}" type="pres">
      <dgm:prSet presAssocID="{6D7D1834-5541-4890-B3F6-96088EE2D234}" presName="parentText" presStyleLbl="node1" presStyleIdx="0" presStyleCnt="5" custScaleY="19087" custLinFactNeighborY="-328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7DAF07-B093-4C3A-AF43-B584694DB6F5}" type="pres">
      <dgm:prSet presAssocID="{EDE63585-CB2A-4A6F-949A-37A02626C801}" presName="spacer" presStyleCnt="0"/>
      <dgm:spPr/>
    </dgm:pt>
    <dgm:pt modelId="{7A46F1A2-3820-4C79-AB72-AC36A2BD134A}" type="pres">
      <dgm:prSet presAssocID="{43C0A031-CBF4-4851-82A9-FCCC656F3773}" presName="parentText" presStyleLbl="node1" presStyleIdx="1" presStyleCnt="5" custScaleY="19870" custLinFactNeighborY="-1297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19E95F-EC90-4F45-B407-CF67548A379D}" type="pres">
      <dgm:prSet presAssocID="{DA75A308-43CE-4CA7-9A1D-0007B38237E5}" presName="spacer" presStyleCnt="0"/>
      <dgm:spPr/>
    </dgm:pt>
    <dgm:pt modelId="{52202F13-84C6-4206-BA7D-5EF777A7C50F}" type="pres">
      <dgm:prSet presAssocID="{DBFFCDE0-4CE3-4B95-84EC-D52FAD3197A2}" presName="parentText" presStyleLbl="node1" presStyleIdx="2" presStyleCnt="5" custScaleY="22690" custLinFactY="17773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36F1D2-FB39-4052-9B9F-CC7C7F229049}" type="pres">
      <dgm:prSet presAssocID="{94CE14DD-6143-4005-8545-0DA38217BAEB}" presName="spacer" presStyleCnt="0"/>
      <dgm:spPr/>
    </dgm:pt>
    <dgm:pt modelId="{A126F942-EF77-43B6-9DE6-937D238BEC0B}" type="pres">
      <dgm:prSet presAssocID="{08C93889-53CF-4C1C-9CE9-6DAD6D56E268}" presName="parentText" presStyleLbl="node1" presStyleIdx="3" presStyleCnt="5" custScaleY="18470" custLinFactY="-22495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ACAFCD-2BE2-485F-AE11-2AFAD9420286}" type="pres">
      <dgm:prSet presAssocID="{54DA89A3-D02C-47B8-B3C1-455530D709E8}" presName="spacer" presStyleCnt="0"/>
      <dgm:spPr/>
    </dgm:pt>
    <dgm:pt modelId="{730CFDC5-7310-42CD-9E66-B4A9320C1E05}" type="pres">
      <dgm:prSet presAssocID="{F9C3ABBF-D49D-4D2B-A796-240150C80339}" presName="parentText" presStyleLbl="node1" presStyleIdx="4" presStyleCnt="5" custScaleY="19743" custLinFactNeighborY="-3343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4BC15DA-9B37-400A-867B-5786BED23E02}" srcId="{2E79037F-8941-46F7-86A3-A4E566898F5F}" destId="{F9C3ABBF-D49D-4D2B-A796-240150C80339}" srcOrd="4" destOrd="0" parTransId="{158B781C-B1EA-4703-9ED9-FB8837A6FDE1}" sibTransId="{CF87B16C-A022-418E-B386-CA86EDBC45BA}"/>
    <dgm:cxn modelId="{8EA765F5-DCD4-4941-B805-F8D56204406F}" type="presOf" srcId="{F9C3ABBF-D49D-4D2B-A796-240150C80339}" destId="{730CFDC5-7310-42CD-9E66-B4A9320C1E05}" srcOrd="0" destOrd="0" presId="urn:microsoft.com/office/officeart/2005/8/layout/vList2"/>
    <dgm:cxn modelId="{4B89747D-4564-4F9F-A24C-761FA17A9CBA}" type="presOf" srcId="{6D7D1834-5541-4890-B3F6-96088EE2D234}" destId="{BFED8736-0955-457A-9405-956FCDE3ABB3}" srcOrd="0" destOrd="0" presId="urn:microsoft.com/office/officeart/2005/8/layout/vList2"/>
    <dgm:cxn modelId="{1F9D5A21-14C3-4449-AA74-5F8529DEA5F9}" srcId="{2E79037F-8941-46F7-86A3-A4E566898F5F}" destId="{DBFFCDE0-4CE3-4B95-84EC-D52FAD3197A2}" srcOrd="2" destOrd="0" parTransId="{6F4CF4EF-525E-47A3-BB7A-41D40A12D6BA}" sibTransId="{94CE14DD-6143-4005-8545-0DA38217BAEB}"/>
    <dgm:cxn modelId="{FEB78D0B-16EA-4E46-AFA5-147CABAE3D07}" srcId="{2E79037F-8941-46F7-86A3-A4E566898F5F}" destId="{6D7D1834-5541-4890-B3F6-96088EE2D234}" srcOrd="0" destOrd="0" parTransId="{1D018BF5-E829-444E-95DB-C51B8E6E53F4}" sibTransId="{EDE63585-CB2A-4A6F-949A-37A02626C801}"/>
    <dgm:cxn modelId="{DA328C54-8435-4F35-9381-E8DDE9981AE3}" type="presOf" srcId="{2E79037F-8941-46F7-86A3-A4E566898F5F}" destId="{4B1A49D3-FFFE-4A3B-B8E3-D613653C186B}" srcOrd="0" destOrd="0" presId="urn:microsoft.com/office/officeart/2005/8/layout/vList2"/>
    <dgm:cxn modelId="{50E22D6B-1B95-49A9-B187-F0FD87EC68A9}" type="presOf" srcId="{08C93889-53CF-4C1C-9CE9-6DAD6D56E268}" destId="{A126F942-EF77-43B6-9DE6-937D238BEC0B}" srcOrd="0" destOrd="0" presId="urn:microsoft.com/office/officeart/2005/8/layout/vList2"/>
    <dgm:cxn modelId="{BE26B657-DE85-41FD-912A-451F2971D32E}" srcId="{2E79037F-8941-46F7-86A3-A4E566898F5F}" destId="{43C0A031-CBF4-4851-82A9-FCCC656F3773}" srcOrd="1" destOrd="0" parTransId="{D1CF2113-1CB0-406F-A861-375717B61601}" sibTransId="{DA75A308-43CE-4CA7-9A1D-0007B38237E5}"/>
    <dgm:cxn modelId="{F3745303-E77A-49F1-AB74-76D544535136}" type="presOf" srcId="{43C0A031-CBF4-4851-82A9-FCCC656F3773}" destId="{7A46F1A2-3820-4C79-AB72-AC36A2BD134A}" srcOrd="0" destOrd="0" presId="urn:microsoft.com/office/officeart/2005/8/layout/vList2"/>
    <dgm:cxn modelId="{20FB63D7-0D85-43A7-B7E3-A09D2E383E1F}" srcId="{2E79037F-8941-46F7-86A3-A4E566898F5F}" destId="{08C93889-53CF-4C1C-9CE9-6DAD6D56E268}" srcOrd="3" destOrd="0" parTransId="{505778F2-24EB-4178-8C8E-03A5878C4B92}" sibTransId="{54DA89A3-D02C-47B8-B3C1-455530D709E8}"/>
    <dgm:cxn modelId="{28370FFD-32C9-4D56-91A3-D0497CF20A23}" type="presOf" srcId="{DBFFCDE0-4CE3-4B95-84EC-D52FAD3197A2}" destId="{52202F13-84C6-4206-BA7D-5EF777A7C50F}" srcOrd="0" destOrd="0" presId="urn:microsoft.com/office/officeart/2005/8/layout/vList2"/>
    <dgm:cxn modelId="{00269790-4B05-4E39-AD28-CFA888A34A4F}" type="presParOf" srcId="{4B1A49D3-FFFE-4A3B-B8E3-D613653C186B}" destId="{BFED8736-0955-457A-9405-956FCDE3ABB3}" srcOrd="0" destOrd="0" presId="urn:microsoft.com/office/officeart/2005/8/layout/vList2"/>
    <dgm:cxn modelId="{B0F4424C-43A0-4746-A6EF-5B7EF1A1BAF7}" type="presParOf" srcId="{4B1A49D3-FFFE-4A3B-B8E3-D613653C186B}" destId="{9C7DAF07-B093-4C3A-AF43-B584694DB6F5}" srcOrd="1" destOrd="0" presId="urn:microsoft.com/office/officeart/2005/8/layout/vList2"/>
    <dgm:cxn modelId="{05CC40E4-8757-4D83-AF0E-49CF20CECF2F}" type="presParOf" srcId="{4B1A49D3-FFFE-4A3B-B8E3-D613653C186B}" destId="{7A46F1A2-3820-4C79-AB72-AC36A2BD134A}" srcOrd="2" destOrd="0" presId="urn:microsoft.com/office/officeart/2005/8/layout/vList2"/>
    <dgm:cxn modelId="{FB1BC693-464C-407F-9B01-BC1ABFC52A39}" type="presParOf" srcId="{4B1A49D3-FFFE-4A3B-B8E3-D613653C186B}" destId="{A419E95F-EC90-4F45-B407-CF67548A379D}" srcOrd="3" destOrd="0" presId="urn:microsoft.com/office/officeart/2005/8/layout/vList2"/>
    <dgm:cxn modelId="{C71CFF2A-A802-478E-A01E-6CCB77FBF27D}" type="presParOf" srcId="{4B1A49D3-FFFE-4A3B-B8E3-D613653C186B}" destId="{52202F13-84C6-4206-BA7D-5EF777A7C50F}" srcOrd="4" destOrd="0" presId="urn:microsoft.com/office/officeart/2005/8/layout/vList2"/>
    <dgm:cxn modelId="{ACB39CC3-4F76-4E5D-B57A-68C82BF2BF9C}" type="presParOf" srcId="{4B1A49D3-FFFE-4A3B-B8E3-D613653C186B}" destId="{0036F1D2-FB39-4052-9B9F-CC7C7F229049}" srcOrd="5" destOrd="0" presId="urn:microsoft.com/office/officeart/2005/8/layout/vList2"/>
    <dgm:cxn modelId="{588DBB94-8B8D-4D78-9C12-CE7AB1553954}" type="presParOf" srcId="{4B1A49D3-FFFE-4A3B-B8E3-D613653C186B}" destId="{A126F942-EF77-43B6-9DE6-937D238BEC0B}" srcOrd="6" destOrd="0" presId="urn:microsoft.com/office/officeart/2005/8/layout/vList2"/>
    <dgm:cxn modelId="{1BFAB753-5BB6-4811-BBF2-D9DFFB9944B5}" type="presParOf" srcId="{4B1A49D3-FFFE-4A3B-B8E3-D613653C186B}" destId="{CFACAFCD-2BE2-485F-AE11-2AFAD9420286}" srcOrd="7" destOrd="0" presId="urn:microsoft.com/office/officeart/2005/8/layout/vList2"/>
    <dgm:cxn modelId="{E6E65E77-E164-4E4B-9E1E-DC98E45B0C33}" type="presParOf" srcId="{4B1A49D3-FFFE-4A3B-B8E3-D613653C186B}" destId="{730CFDC5-7310-42CD-9E66-B4A9320C1E05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ED8736-0955-457A-9405-956FCDE3ABB3}">
      <dsp:nvSpPr>
        <dsp:cNvPr id="0" name=""/>
        <dsp:cNvSpPr/>
      </dsp:nvSpPr>
      <dsp:spPr>
        <a:xfrm>
          <a:off x="0" y="847614"/>
          <a:ext cx="8077200" cy="68335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Closed, open and Isolated systems</a:t>
          </a:r>
          <a:endParaRPr lang="en-US" sz="2700" kern="1200" dirty="0"/>
        </a:p>
      </dsp:txBody>
      <dsp:txXfrm>
        <a:off x="33358" y="880972"/>
        <a:ext cx="8010484" cy="616636"/>
      </dsp:txXfrm>
    </dsp:sp>
    <dsp:sp modelId="{7A46F1A2-3820-4C79-AB72-AC36A2BD134A}">
      <dsp:nvSpPr>
        <dsp:cNvPr id="0" name=""/>
        <dsp:cNvSpPr/>
      </dsp:nvSpPr>
      <dsp:spPr>
        <a:xfrm>
          <a:off x="0" y="1697427"/>
          <a:ext cx="8077200" cy="711385"/>
        </a:xfrm>
        <a:prstGeom prst="roundRect">
          <a:avLst/>
        </a:prstGeom>
        <a:solidFill>
          <a:schemeClr val="accent2">
            <a:hueOff val="-1835281"/>
            <a:satOff val="8098"/>
            <a:lumOff val="-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Properties, phase, state, equilibrium, and process</a:t>
          </a:r>
          <a:endParaRPr lang="en-US" sz="2700" kern="1200" dirty="0"/>
        </a:p>
      </dsp:txBody>
      <dsp:txXfrm>
        <a:off x="34727" y="1732154"/>
        <a:ext cx="8007746" cy="641931"/>
      </dsp:txXfrm>
    </dsp:sp>
    <dsp:sp modelId="{52202F13-84C6-4206-BA7D-5EF777A7C50F}">
      <dsp:nvSpPr>
        <dsp:cNvPr id="0" name=""/>
        <dsp:cNvSpPr/>
      </dsp:nvSpPr>
      <dsp:spPr>
        <a:xfrm>
          <a:off x="0" y="3437673"/>
          <a:ext cx="8077200" cy="812347"/>
        </a:xfrm>
        <a:prstGeom prst="roundRect">
          <a:avLst/>
        </a:prstGeom>
        <a:solidFill>
          <a:schemeClr val="accent2">
            <a:hueOff val="-3670562"/>
            <a:satOff val="16196"/>
            <a:lumOff val="-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Forms of energy</a:t>
          </a:r>
          <a:endParaRPr lang="en-US" sz="2700" kern="1200" dirty="0"/>
        </a:p>
      </dsp:txBody>
      <dsp:txXfrm>
        <a:off x="39656" y="3477329"/>
        <a:ext cx="7997888" cy="733035"/>
      </dsp:txXfrm>
    </dsp:sp>
    <dsp:sp modelId="{A126F942-EF77-43B6-9DE6-937D238BEC0B}">
      <dsp:nvSpPr>
        <dsp:cNvPr id="0" name=""/>
        <dsp:cNvSpPr/>
      </dsp:nvSpPr>
      <dsp:spPr>
        <a:xfrm>
          <a:off x="0" y="2624026"/>
          <a:ext cx="8077200" cy="661262"/>
        </a:xfrm>
        <a:prstGeom prst="roundRect">
          <a:avLst/>
        </a:prstGeom>
        <a:solidFill>
          <a:schemeClr val="accent2">
            <a:hueOff val="-5505844"/>
            <a:satOff val="24295"/>
            <a:lumOff val="-411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Dimensions and units</a:t>
          </a:r>
          <a:endParaRPr lang="en-US" sz="2700" kern="1200" dirty="0"/>
        </a:p>
      </dsp:txBody>
      <dsp:txXfrm>
        <a:off x="32280" y="2656306"/>
        <a:ext cx="8012640" cy="596702"/>
      </dsp:txXfrm>
    </dsp:sp>
    <dsp:sp modelId="{730CFDC5-7310-42CD-9E66-B4A9320C1E05}">
      <dsp:nvSpPr>
        <dsp:cNvPr id="0" name=""/>
        <dsp:cNvSpPr/>
      </dsp:nvSpPr>
      <dsp:spPr>
        <a:xfrm>
          <a:off x="0" y="4397669"/>
          <a:ext cx="8077200" cy="706838"/>
        </a:xfrm>
        <a:prstGeom prst="roundRect">
          <a:avLst/>
        </a:prstGeom>
        <a:solidFill>
          <a:schemeClr val="accent2">
            <a:hueOff val="-7341125"/>
            <a:satOff val="32393"/>
            <a:lumOff val="-549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err="1" smtClean="0"/>
            <a:t>Zeroth</a:t>
          </a:r>
          <a:r>
            <a:rPr lang="en-US" sz="2700" kern="1200" dirty="0" smtClean="0"/>
            <a:t> law of thermodynamics</a:t>
          </a:r>
          <a:endParaRPr lang="en-US" sz="2700" kern="1200" dirty="0"/>
        </a:p>
      </dsp:txBody>
      <dsp:txXfrm>
        <a:off x="34505" y="4432174"/>
        <a:ext cx="8008190" cy="6378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647E21F8-E70E-4CAA-87DB-09140B0D33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6753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D86F0A48-192D-4715-BAED-0095D8588A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3543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FB08B4C-E255-49B3-BA14-E21B58F15F6A}" type="slidenum">
              <a:rPr lang="en-US" b="0" smtClean="0"/>
              <a:pPr eaLnBrk="1" hangingPunct="1"/>
              <a:t>1</a:t>
            </a:fld>
            <a:endParaRPr lang="en-US" b="0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A6AF72A-0EF2-4B10-8970-B4073E97F227}" type="slidenum">
              <a:rPr lang="en-US" b="0" smtClean="0"/>
              <a:pPr eaLnBrk="1" hangingPunct="1"/>
              <a:t>2</a:t>
            </a:fld>
            <a:endParaRPr lang="en-US" b="0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E8AEDFA-0625-461E-8014-2A3212D403AA}" type="slidenum">
              <a:rPr lang="en-US" b="0" smtClean="0"/>
              <a:pPr eaLnBrk="1" hangingPunct="1"/>
              <a:t>3</a:t>
            </a:fld>
            <a:endParaRPr lang="en-US" b="0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7672C6-5E09-41EB-952B-86605A7190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8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0E0DFE-B18D-4706-B58A-E1A19F036D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145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E5D3BB-12A3-4D36-A0EC-F117E84979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58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5E9A5C-2594-4573-9D1D-04C15E8DCB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001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D8D1A2-B68A-4DD4-9C34-165A66EAD9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263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326056-18A7-48DA-AF5B-6DA541819A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077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E54BA1-D8E7-4EC3-B03C-3DD2BB0AA0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451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75FBE7-0126-4D8E-BA89-7F104CAD2B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688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4BAFA6-AC06-4CEC-A74E-DF00CFCF31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243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4868CB-B6EB-45C1-BF4A-C2A5F9A52D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746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DEC8D8-93EF-46FC-87A8-5F9BC9E2F2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80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225" y="5648325"/>
            <a:ext cx="549275" cy="396875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36D2477-1C37-4A28-9F8C-DFDA051AA8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7456" y="4048919"/>
            <a:ext cx="23669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738" y="1646237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600" kern="1200" spc="-1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9pPr>
    </p:titleStyle>
    <p:bodyStyle>
      <a:lvl1pPr marL="3429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28600" algn="l" rtl="0" eaLnBrk="0" fontAlgn="base" hangingPunct="0">
        <a:spcBef>
          <a:spcPct val="20000"/>
        </a:spcBef>
        <a:spcAft>
          <a:spcPct val="0"/>
        </a:spcAft>
        <a:buClr>
          <a:srgbClr val="D2CB6C"/>
        </a:buClr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28600" algn="l" rtl="0" eaLnBrk="0" fontAlgn="base" hangingPunct="0">
        <a:spcBef>
          <a:spcPct val="20000"/>
        </a:spcBef>
        <a:spcAft>
          <a:spcPct val="0"/>
        </a:spcAft>
        <a:buClr>
          <a:srgbClr val="95A39D"/>
        </a:buClr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163" indent="-228600" algn="l" rtl="0" eaLnBrk="0" fontAlgn="base" hangingPunct="0">
        <a:spcBef>
          <a:spcPct val="20000"/>
        </a:spcBef>
        <a:spcAft>
          <a:spcPct val="0"/>
        </a:spcAft>
        <a:buClr>
          <a:srgbClr val="C89F5D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wmf"/><Relationship Id="rId5" Type="http://schemas.openxmlformats.org/officeDocument/2006/relationships/image" Target="../media/image20.png"/><Relationship Id="rId4" Type="http://schemas.openxmlformats.org/officeDocument/2006/relationships/image" Target="../media/image19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4.wmf"/><Relationship Id="rId4" Type="http://schemas.openxmlformats.org/officeDocument/2006/relationships/oleObject" Target="../embeddings/oleObject2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24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4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8.png"/><Relationship Id="rId4" Type="http://schemas.openxmlformats.org/officeDocument/2006/relationships/image" Target="../media/image7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03238" y="3733800"/>
            <a:ext cx="7620000" cy="16764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2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CHAPTER 2</a:t>
            </a:r>
            <a:br>
              <a:rPr lang="en-US" sz="32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r>
              <a:rPr lang="en-US" sz="40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Basic concepts and definitions</a:t>
            </a:r>
            <a:endParaRPr lang="en-US" sz="3600" b="1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51" name="Rectangle 6"/>
          <p:cNvSpPr>
            <a:spLocks noChangeArrowheads="1"/>
          </p:cNvSpPr>
          <p:nvPr/>
        </p:nvSpPr>
        <p:spPr bwMode="auto">
          <a:xfrm>
            <a:off x="1524000" y="657761"/>
            <a:ext cx="6035675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4000" dirty="0" smtClean="0">
                <a:solidFill>
                  <a:srgbClr val="0070C0"/>
                </a:solidFill>
              </a:rPr>
              <a:t>Thermodynamics for </a:t>
            </a:r>
            <a:r>
              <a:rPr lang="en-US" sz="4000" dirty="0" err="1" smtClean="0">
                <a:solidFill>
                  <a:srgbClr val="0070C0"/>
                </a:solidFill>
              </a:rPr>
              <a:t>BMEng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2052" name="TextBox 1"/>
          <p:cNvSpPr txBox="1">
            <a:spLocks noChangeArrowheads="1"/>
          </p:cNvSpPr>
          <p:nvPr/>
        </p:nvSpPr>
        <p:spPr bwMode="auto">
          <a:xfrm>
            <a:off x="3138488" y="5867400"/>
            <a:ext cx="35687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dirty="0"/>
              <a:t>Prepared by: </a:t>
            </a:r>
            <a:r>
              <a:rPr lang="en-US" dirty="0" err="1"/>
              <a:t>Mehiret</a:t>
            </a:r>
            <a:r>
              <a:rPr lang="en-US" dirty="0"/>
              <a:t> W. (MSc.)</a:t>
            </a:r>
          </a:p>
          <a:p>
            <a:pPr algn="ctr" eaLnBrk="1" hangingPunct="1"/>
            <a:r>
              <a:rPr lang="en-US" dirty="0" smtClean="0"/>
              <a:t>October2022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f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4648200"/>
            <a:ext cx="31242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5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A4F66AD-C17A-4DB5-8088-6F55EF31B830}" type="slidenum">
              <a:rPr lang="en-US" b="0" smtClean="0">
                <a:solidFill>
                  <a:schemeClr val="tx1"/>
                </a:solidFill>
              </a:rPr>
              <a:pPr/>
              <a:t>10</a:t>
            </a:fld>
            <a:endParaRPr lang="en-US" b="0" smtClean="0">
              <a:solidFill>
                <a:schemeClr val="tx1"/>
              </a:solidFill>
            </a:endParaRPr>
          </a:p>
        </p:txBody>
      </p:sp>
      <p:sp>
        <p:nvSpPr>
          <p:cNvPr id="28679" name="Rectangle 6"/>
          <p:cNvSpPr>
            <a:spLocks noChangeArrowheads="1"/>
          </p:cNvSpPr>
          <p:nvPr/>
        </p:nvSpPr>
        <p:spPr bwMode="auto">
          <a:xfrm>
            <a:off x="76200" y="71735"/>
            <a:ext cx="801213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2.2 Properties, phase, state, Equilibrium, and process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75636" y="838200"/>
            <a:ext cx="7752347" cy="54107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buClr>
                <a:srgbClr val="FF0000"/>
              </a:buClr>
              <a:buSzPct val="140000"/>
              <a:buFont typeface="Arial" pitchFamily="34" charset="0"/>
              <a:buChar char="•"/>
              <a:defRPr/>
            </a:pPr>
            <a:endParaRPr lang="en-US" sz="2400" dirty="0">
              <a:solidFill>
                <a:schemeClr val="tx2"/>
              </a:solidFill>
            </a:endParaRPr>
          </a:p>
          <a:p>
            <a:pPr marL="342900" indent="-342900">
              <a:lnSpc>
                <a:spcPct val="90000"/>
              </a:lnSpc>
              <a:buClr>
                <a:srgbClr val="FF0000"/>
              </a:buClr>
              <a:buSzPct val="140000"/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chemeClr val="tx2"/>
                </a:solidFill>
              </a:rPr>
              <a:t>The state of a </a:t>
            </a:r>
            <a:r>
              <a:rPr lang="en-US" sz="2400" dirty="0" smtClean="0">
                <a:solidFill>
                  <a:srgbClr val="0070C0"/>
                </a:solidFill>
              </a:rPr>
              <a:t>simple compressible system</a:t>
            </a:r>
            <a:r>
              <a:rPr lang="en-US" sz="2400" dirty="0" smtClean="0">
                <a:solidFill>
                  <a:schemeClr val="tx2"/>
                </a:solidFill>
              </a:rPr>
              <a:t> can be uniquely described if two of its </a:t>
            </a:r>
            <a:r>
              <a:rPr lang="en-US" sz="2400" dirty="0" smtClean="0">
                <a:solidFill>
                  <a:srgbClr val="0070C0"/>
                </a:solidFill>
              </a:rPr>
              <a:t>independent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smtClean="0">
                <a:solidFill>
                  <a:srgbClr val="0070C0"/>
                </a:solidFill>
              </a:rPr>
              <a:t>intensive</a:t>
            </a:r>
            <a:r>
              <a:rPr lang="en-US" sz="2400" dirty="0" smtClean="0">
                <a:solidFill>
                  <a:schemeClr val="tx2"/>
                </a:solidFill>
              </a:rPr>
              <a:t> variables are known. This is termed as the </a:t>
            </a:r>
            <a:r>
              <a:rPr lang="en-US" sz="2400" dirty="0" smtClean="0">
                <a:solidFill>
                  <a:srgbClr val="FF0000"/>
                </a:solidFill>
              </a:rPr>
              <a:t>state postulate.</a:t>
            </a:r>
          </a:p>
          <a:p>
            <a:pPr marL="342900" indent="-342900">
              <a:lnSpc>
                <a:spcPct val="90000"/>
              </a:lnSpc>
              <a:buClr>
                <a:srgbClr val="FF0000"/>
              </a:buClr>
              <a:buSzPct val="140000"/>
              <a:buFont typeface="Arial" pitchFamily="34" charset="0"/>
              <a:buChar char="•"/>
              <a:defRPr/>
            </a:pPr>
            <a:endParaRPr lang="en-US" sz="2400" dirty="0">
              <a:solidFill>
                <a:srgbClr val="0070C0"/>
              </a:solidFill>
            </a:endParaRPr>
          </a:p>
          <a:p>
            <a:pPr marL="800100" lvl="1" indent="-342900">
              <a:lnSpc>
                <a:spcPct val="90000"/>
              </a:lnSpc>
              <a:buClr>
                <a:srgbClr val="FF0000"/>
              </a:buClr>
              <a:buSzPct val="140000"/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rgbClr val="0070C0"/>
                </a:solidFill>
              </a:rPr>
              <a:t>Simple compressible system: </a:t>
            </a:r>
            <a:r>
              <a:rPr lang="en-US" sz="2400" dirty="0" smtClean="0"/>
              <a:t>a system whereby energy transfer by work into &amp; out of the system occurs by volume change only. ( does not involve any work done by electrical, magnetic, gravitational, motion, and surface tension effects)</a:t>
            </a:r>
          </a:p>
          <a:p>
            <a:pPr lvl="1">
              <a:lnSpc>
                <a:spcPct val="90000"/>
              </a:lnSpc>
              <a:buClr>
                <a:srgbClr val="FF0000"/>
              </a:buClr>
              <a:buSzPct val="140000"/>
              <a:defRPr/>
            </a:pPr>
            <a:endParaRPr lang="en-US" sz="2400" dirty="0" smtClean="0">
              <a:solidFill>
                <a:srgbClr val="0070C0"/>
              </a:solidFill>
            </a:endParaRPr>
          </a:p>
          <a:p>
            <a:pPr marL="800100" lvl="1" indent="-342900">
              <a:lnSpc>
                <a:spcPct val="90000"/>
              </a:lnSpc>
              <a:buClr>
                <a:srgbClr val="FF0000"/>
              </a:buClr>
              <a:buSzPct val="140000"/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rgbClr val="0070C0"/>
                </a:solidFill>
              </a:rPr>
              <a:t>Properties are independent </a:t>
            </a:r>
            <a:r>
              <a:rPr lang="en-US" sz="2400" dirty="0" smtClean="0"/>
              <a:t>when </a:t>
            </a:r>
          </a:p>
          <a:p>
            <a:pPr lvl="1">
              <a:lnSpc>
                <a:spcPct val="90000"/>
              </a:lnSpc>
              <a:buClr>
                <a:srgbClr val="FF0000"/>
              </a:buClr>
              <a:buSzPct val="140000"/>
              <a:defRPr/>
            </a:pPr>
            <a:r>
              <a:rPr lang="en-US" sz="2400" dirty="0"/>
              <a:t> </a:t>
            </a:r>
            <a:r>
              <a:rPr lang="en-US" sz="2400" dirty="0" smtClean="0"/>
              <a:t>   one can vary while the other </a:t>
            </a:r>
          </a:p>
          <a:p>
            <a:pPr lvl="1">
              <a:lnSpc>
                <a:spcPct val="90000"/>
              </a:lnSpc>
              <a:buClr>
                <a:srgbClr val="FF0000"/>
              </a:buClr>
              <a:buSzPct val="140000"/>
              <a:defRPr/>
            </a:pPr>
            <a:r>
              <a:rPr lang="en-US" sz="2400" dirty="0"/>
              <a:t> </a:t>
            </a:r>
            <a:r>
              <a:rPr lang="en-US" sz="2400" dirty="0" smtClean="0"/>
              <a:t>   remains constant.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3797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A4F66AD-C17A-4DB5-8088-6F55EF31B830}" type="slidenum">
              <a:rPr lang="en-US" b="0" smtClean="0">
                <a:solidFill>
                  <a:schemeClr val="tx1"/>
                </a:solidFill>
              </a:rPr>
              <a:pPr/>
              <a:t>11</a:t>
            </a:fld>
            <a:endParaRPr lang="en-US" b="0" smtClean="0">
              <a:solidFill>
                <a:schemeClr val="tx1"/>
              </a:solidFill>
            </a:endParaRPr>
          </a:p>
        </p:txBody>
      </p:sp>
      <p:sp>
        <p:nvSpPr>
          <p:cNvPr id="28679" name="Rectangle 6"/>
          <p:cNvSpPr>
            <a:spLocks noChangeArrowheads="1"/>
          </p:cNvSpPr>
          <p:nvPr/>
        </p:nvSpPr>
        <p:spPr bwMode="auto">
          <a:xfrm>
            <a:off x="76200" y="71735"/>
            <a:ext cx="801213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2.2 Properties, phase, state, Equilibrium, and process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63530" y="824091"/>
            <a:ext cx="7924800" cy="6986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en-US" sz="2400" dirty="0" smtClean="0">
                <a:solidFill>
                  <a:srgbClr val="0070C0"/>
                </a:solidFill>
              </a:rPr>
              <a:t>Process </a:t>
            </a:r>
            <a:r>
              <a:rPr lang="en-US" sz="2400" dirty="0" smtClean="0"/>
              <a:t>: The transformation of a system from one state to another state through a succession of states. </a:t>
            </a:r>
          </a:p>
          <a:p>
            <a:pPr eaLnBrk="1" hangingPunct="1"/>
            <a:endParaRPr lang="en-US" sz="2400" dirty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800" dirty="0" smtClean="0">
              <a:solidFill>
                <a:schemeClr val="tx2"/>
              </a:solidFill>
            </a:endParaRPr>
          </a:p>
          <a:p>
            <a:pPr eaLnBrk="1" hangingPunct="1"/>
            <a:r>
              <a:rPr lang="en-US" sz="2800" dirty="0" smtClean="0">
                <a:solidFill>
                  <a:srgbClr val="0070C0"/>
                </a:solidFill>
              </a:rPr>
              <a:t>Quasi-equilibrium </a:t>
            </a:r>
            <a:r>
              <a:rPr lang="en-US" sz="2800" dirty="0">
                <a:solidFill>
                  <a:srgbClr val="0070C0"/>
                </a:solidFill>
              </a:rPr>
              <a:t>process (ideal </a:t>
            </a:r>
            <a:r>
              <a:rPr lang="en-US" sz="2800" dirty="0" smtClean="0">
                <a:solidFill>
                  <a:srgbClr val="0070C0"/>
                </a:solidFill>
              </a:rPr>
              <a:t>process): </a:t>
            </a:r>
            <a:r>
              <a:rPr lang="en-US" sz="2400" dirty="0" smtClean="0"/>
              <a:t>The system is very near to equilibrium in all successive states during the process.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r>
              <a:rPr lang="en-US" sz="2800" dirty="0">
                <a:solidFill>
                  <a:srgbClr val="0070C0"/>
                </a:solidFill>
              </a:rPr>
              <a:t>Non-equilibrium </a:t>
            </a:r>
            <a:r>
              <a:rPr lang="en-US" sz="2800" dirty="0" smtClean="0">
                <a:solidFill>
                  <a:srgbClr val="0070C0"/>
                </a:solidFill>
              </a:rPr>
              <a:t>process: </a:t>
            </a:r>
            <a:r>
              <a:rPr lang="en-US" sz="2400" dirty="0" smtClean="0"/>
              <a:t>The system is not in equilibrium during the process. States during the process are undefined. We can only define the initial and final states.</a:t>
            </a:r>
            <a:endParaRPr lang="en-US" sz="2400" dirty="0">
              <a:solidFill>
                <a:schemeClr val="tx2"/>
              </a:solidFill>
            </a:endParaRPr>
          </a:p>
          <a:p>
            <a:pPr eaLnBrk="1" hangingPunct="1"/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752600"/>
            <a:ext cx="66294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8744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A4F66AD-C17A-4DB5-8088-6F55EF31B830}" type="slidenum">
              <a:rPr lang="en-US" b="0" smtClean="0">
                <a:solidFill>
                  <a:schemeClr val="tx1"/>
                </a:solidFill>
              </a:rPr>
              <a:pPr/>
              <a:t>12</a:t>
            </a:fld>
            <a:endParaRPr lang="en-US" b="0" smtClean="0">
              <a:solidFill>
                <a:schemeClr val="tx1"/>
              </a:solidFill>
            </a:endParaRPr>
          </a:p>
        </p:txBody>
      </p:sp>
      <p:sp>
        <p:nvSpPr>
          <p:cNvPr id="28679" name="Rectangle 6"/>
          <p:cNvSpPr>
            <a:spLocks noChangeArrowheads="1"/>
          </p:cNvSpPr>
          <p:nvPr/>
        </p:nvSpPr>
        <p:spPr bwMode="auto">
          <a:xfrm>
            <a:off x="76200" y="71735"/>
            <a:ext cx="801213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2.2 Properties, phase, state, Equilibrium, and process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63530" y="824091"/>
            <a:ext cx="7924800" cy="5386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en-US" sz="2400" dirty="0" smtClean="0">
                <a:solidFill>
                  <a:srgbClr val="0070C0"/>
                </a:solidFill>
              </a:rPr>
              <a:t>Process </a:t>
            </a:r>
            <a:r>
              <a:rPr lang="en-US" sz="2400" dirty="0" smtClean="0"/>
              <a:t>: The transformation of a system from one state to another state through a succession of states.</a:t>
            </a:r>
          </a:p>
          <a:p>
            <a:pPr eaLnBrk="1" hangingPunct="1"/>
            <a:endParaRPr lang="en-US" sz="2400" dirty="0"/>
          </a:p>
          <a:p>
            <a:r>
              <a:rPr lang="en-US" sz="2400" dirty="0">
                <a:solidFill>
                  <a:schemeClr val="tx2"/>
                </a:solidFill>
              </a:rPr>
              <a:t>Quasi-equilibrium process</a:t>
            </a:r>
            <a:r>
              <a:rPr lang="en-US" sz="2400" dirty="0" smtClean="0">
                <a:solidFill>
                  <a:schemeClr val="tx2"/>
                </a:solidFill>
              </a:rPr>
              <a:t> and </a:t>
            </a:r>
            <a:r>
              <a:rPr lang="en-US" sz="2400" dirty="0">
                <a:solidFill>
                  <a:schemeClr val="tx2"/>
                </a:solidFill>
              </a:rPr>
              <a:t>Non-equilibrium process</a:t>
            </a:r>
          </a:p>
          <a:p>
            <a:pPr eaLnBrk="1" hangingPunct="1"/>
            <a:r>
              <a:rPr lang="en-US" sz="2400" dirty="0" smtClean="0"/>
              <a:t> </a:t>
            </a:r>
          </a:p>
          <a:p>
            <a:pPr eaLnBrk="1" hangingPunct="1"/>
            <a:endParaRPr lang="en-US" sz="2400" dirty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800" dirty="0" smtClean="0">
              <a:solidFill>
                <a:schemeClr val="tx2"/>
              </a:solidFill>
            </a:endParaRPr>
          </a:p>
          <a:p>
            <a:pPr eaLnBrk="1" hangingPunct="1"/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  <p:pic>
        <p:nvPicPr>
          <p:cNvPr id="6" name="Picture 12" descr="cen84959_010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971800"/>
            <a:ext cx="3949700" cy="375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613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A4F66AD-C17A-4DB5-8088-6F55EF31B830}" type="slidenum">
              <a:rPr lang="en-US" b="0" smtClean="0">
                <a:solidFill>
                  <a:schemeClr val="tx1"/>
                </a:solidFill>
              </a:rPr>
              <a:pPr/>
              <a:t>13</a:t>
            </a:fld>
            <a:endParaRPr lang="en-US" b="0" smtClean="0">
              <a:solidFill>
                <a:schemeClr val="tx1"/>
              </a:solidFill>
            </a:endParaRPr>
          </a:p>
        </p:txBody>
      </p:sp>
      <p:sp>
        <p:nvSpPr>
          <p:cNvPr id="28679" name="Rectangle 6"/>
          <p:cNvSpPr>
            <a:spLocks noChangeArrowheads="1"/>
          </p:cNvSpPr>
          <p:nvPr/>
        </p:nvSpPr>
        <p:spPr bwMode="auto">
          <a:xfrm>
            <a:off x="76200" y="71735"/>
            <a:ext cx="801213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2.2 Properties, phase, state, Equilibrium, and process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63530" y="824091"/>
            <a:ext cx="7924800" cy="5755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en-US" sz="2400" dirty="0" smtClean="0">
                <a:solidFill>
                  <a:schemeClr val="tx2"/>
                </a:solidFill>
              </a:rPr>
              <a:t>Whether the process is quasi-</a:t>
            </a:r>
            <a:r>
              <a:rPr lang="en-US" sz="2400" dirty="0" err="1" smtClean="0">
                <a:solidFill>
                  <a:schemeClr val="tx2"/>
                </a:solidFill>
              </a:rPr>
              <a:t>equilbrium</a:t>
            </a:r>
            <a:r>
              <a:rPr lang="en-US" sz="2400" dirty="0" smtClean="0">
                <a:solidFill>
                  <a:schemeClr val="tx2"/>
                </a:solidFill>
              </a:rPr>
              <a:t> or non equilibrium, it could be steady or unsteady.</a:t>
            </a:r>
          </a:p>
          <a:p>
            <a:pPr eaLnBrk="1" hangingPunct="1"/>
            <a:endParaRPr lang="en-US" sz="2400" dirty="0">
              <a:solidFill>
                <a:schemeClr val="tx2"/>
              </a:solidFill>
            </a:endParaRPr>
          </a:p>
          <a:p>
            <a:pPr eaLnBrk="1" hangingPunct="1"/>
            <a:r>
              <a:rPr lang="en-US" sz="2400" dirty="0" smtClean="0">
                <a:solidFill>
                  <a:srgbClr val="0070C0"/>
                </a:solidFill>
              </a:rPr>
              <a:t>Steady</a:t>
            </a:r>
            <a:r>
              <a:rPr lang="en-US" sz="2400" dirty="0" smtClean="0">
                <a:solidFill>
                  <a:schemeClr val="tx2"/>
                </a:solidFill>
              </a:rPr>
              <a:t>  </a:t>
            </a:r>
            <a:r>
              <a:rPr lang="en-US" sz="2400" dirty="0" smtClean="0">
                <a:solidFill>
                  <a:srgbClr val="0070C0"/>
                </a:solidFill>
              </a:rPr>
              <a:t>process</a:t>
            </a:r>
            <a:r>
              <a:rPr lang="en-US" sz="2400" dirty="0" smtClean="0">
                <a:solidFill>
                  <a:schemeClr val="tx2"/>
                </a:solidFill>
              </a:rPr>
              <a:t>: if the conditions do not change with time at each location during the process. (defined for control volume)</a:t>
            </a:r>
          </a:p>
          <a:p>
            <a:pPr eaLnBrk="1" hangingPunct="1"/>
            <a:r>
              <a:rPr lang="en-US" sz="2400" dirty="0" smtClean="0"/>
              <a:t> </a:t>
            </a:r>
          </a:p>
          <a:p>
            <a:pPr eaLnBrk="1" hangingPunct="1"/>
            <a:endParaRPr lang="en-US" sz="2400" dirty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800" dirty="0" smtClean="0">
              <a:solidFill>
                <a:schemeClr val="tx2"/>
              </a:solidFill>
            </a:endParaRPr>
          </a:p>
          <a:p>
            <a:pPr eaLnBrk="1" hangingPunct="1"/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  <p:pic>
        <p:nvPicPr>
          <p:cNvPr id="7" name="Picture 4" descr="cen84959_010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638" y="3007894"/>
            <a:ext cx="3576907" cy="3850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cen84959_0102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47" y="3084095"/>
            <a:ext cx="3473450" cy="3850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137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686800" cy="6096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0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2.3 DIMENSIONS AND UNITS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609600"/>
            <a:ext cx="5715000" cy="6248400"/>
          </a:xfrm>
        </p:spPr>
        <p:txBody>
          <a:bodyPr rtlCol="0">
            <a:normAutofit/>
          </a:bodyPr>
          <a:lstStyle/>
          <a:p>
            <a:pPr marL="0" indent="0" algn="just" eaLnBrk="1" fontAlgn="auto" hangingPunct="1"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Font typeface="Arial" pitchFamily="34" charset="0"/>
              <a:buNone/>
              <a:defRPr/>
            </a:pPr>
            <a:endParaRPr lang="en-US" sz="1800" b="1" dirty="0"/>
          </a:p>
          <a:p>
            <a:pPr indent="-342900" algn="just" eaLnBrk="1" fontAlgn="auto" hangingPunct="1"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FontTx/>
              <a:buChar char="•"/>
              <a:defRPr/>
            </a:pPr>
            <a:r>
              <a:rPr lang="en-US" sz="2000" b="1" dirty="0" smtClean="0"/>
              <a:t>Any </a:t>
            </a:r>
            <a:r>
              <a:rPr lang="en-US" sz="2000" b="1" dirty="0" smtClean="0">
                <a:solidFill>
                  <a:schemeClr val="accent2"/>
                </a:solidFill>
              </a:rPr>
              <a:t>physical quantity </a:t>
            </a:r>
            <a:r>
              <a:rPr lang="en-US" sz="2000" b="1" dirty="0" smtClean="0"/>
              <a:t>can be characterized by </a:t>
            </a:r>
            <a:r>
              <a:rPr lang="en-US" sz="2000" b="1" dirty="0" smtClean="0">
                <a:solidFill>
                  <a:schemeClr val="accent2"/>
                </a:solidFill>
              </a:rPr>
              <a:t>dimensions. </a:t>
            </a:r>
          </a:p>
          <a:p>
            <a:pPr indent="-342900" algn="just" eaLnBrk="1" fontAlgn="auto" hangingPunct="1"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FontTx/>
              <a:buChar char="•"/>
              <a:defRPr/>
            </a:pPr>
            <a:endParaRPr lang="en-US" sz="2000" b="1" dirty="0">
              <a:solidFill>
                <a:schemeClr val="accent2"/>
              </a:solidFill>
            </a:endParaRPr>
          </a:p>
          <a:p>
            <a:pPr indent="-342900" algn="just" eaLnBrk="1" fontAlgn="auto" hangingPunct="1"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FontTx/>
              <a:buChar char="•"/>
              <a:defRPr/>
            </a:pPr>
            <a:r>
              <a:rPr lang="en-US" sz="2000" b="1" dirty="0" smtClean="0"/>
              <a:t>The </a:t>
            </a:r>
            <a:r>
              <a:rPr lang="en-US" sz="2000" b="1" dirty="0" smtClean="0">
                <a:solidFill>
                  <a:schemeClr val="accent2"/>
                </a:solidFill>
              </a:rPr>
              <a:t>magnitudes</a:t>
            </a:r>
            <a:r>
              <a:rPr lang="en-US" sz="2000" b="1" dirty="0" smtClean="0"/>
              <a:t> assigned to the dimensions are called </a:t>
            </a:r>
            <a:r>
              <a:rPr lang="en-US" sz="2000" b="1" dirty="0" smtClean="0">
                <a:solidFill>
                  <a:schemeClr val="accent2"/>
                </a:solidFill>
              </a:rPr>
              <a:t>units. </a:t>
            </a:r>
          </a:p>
          <a:p>
            <a:pPr indent="-342900" algn="just" eaLnBrk="1" fontAlgn="auto" hangingPunct="1"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FontTx/>
              <a:buChar char="•"/>
              <a:defRPr/>
            </a:pPr>
            <a:endParaRPr lang="en-US" sz="2000" b="1" dirty="0">
              <a:solidFill>
                <a:schemeClr val="accent2"/>
              </a:solidFill>
            </a:endParaRPr>
          </a:p>
          <a:p>
            <a:pPr indent="-342900" algn="just" eaLnBrk="1" fontAlgn="auto" hangingPunct="1"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FontTx/>
              <a:buChar char="•"/>
              <a:defRPr/>
            </a:pPr>
            <a:r>
              <a:rPr lang="en-US" sz="2000" b="1" dirty="0" smtClean="0"/>
              <a:t>Dimensions can be primary or secondary. Secondary dimensions are derived from primary.</a:t>
            </a:r>
            <a:endParaRPr lang="en-US" sz="2000" b="1" dirty="0">
              <a:solidFill>
                <a:schemeClr val="accent2"/>
              </a:solidFill>
            </a:endParaRPr>
          </a:p>
          <a:p>
            <a:pPr indent="-342900" algn="just" eaLnBrk="1" fontAlgn="auto" hangingPunct="1"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FontTx/>
              <a:buChar char="•"/>
              <a:defRPr/>
            </a:pPr>
            <a:endParaRPr lang="en-US" sz="2000" b="1" dirty="0" smtClean="0">
              <a:solidFill>
                <a:schemeClr val="accent2"/>
              </a:solidFill>
            </a:endParaRPr>
          </a:p>
          <a:p>
            <a:pPr indent="-342900" algn="just" eaLnBrk="1" fontAlgn="auto" hangingPunct="1"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FontTx/>
              <a:buChar char="•"/>
              <a:defRPr/>
            </a:pPr>
            <a:r>
              <a:rPr lang="en-US" sz="2000" b="1" dirty="0" smtClean="0">
                <a:solidFill>
                  <a:schemeClr val="accent2"/>
                </a:solidFill>
              </a:rPr>
              <a:t>Metric SI system: </a:t>
            </a:r>
            <a:r>
              <a:rPr lang="en-US" sz="2000" b="1" dirty="0" smtClean="0"/>
              <a:t>A simple and logical system based on a decimal relationship between the various units.</a:t>
            </a:r>
          </a:p>
          <a:p>
            <a:pPr indent="-342900" algn="just" eaLnBrk="1" fontAlgn="auto" hangingPunct="1"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FontTx/>
              <a:buChar char="•"/>
              <a:defRPr/>
            </a:pPr>
            <a:endParaRPr lang="en-US" sz="2000" b="1" dirty="0">
              <a:solidFill>
                <a:schemeClr val="accent2"/>
              </a:solidFill>
            </a:endParaRPr>
          </a:p>
          <a:p>
            <a:pPr indent="-342900" algn="just" eaLnBrk="1" fontAlgn="auto" hangingPunct="1"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FontTx/>
              <a:buChar char="•"/>
              <a:defRPr/>
            </a:pPr>
            <a:r>
              <a:rPr lang="en-US" sz="2000" b="1" dirty="0" smtClean="0">
                <a:solidFill>
                  <a:schemeClr val="accent2"/>
                </a:solidFill>
              </a:rPr>
              <a:t>English system: </a:t>
            </a:r>
            <a:r>
              <a:rPr lang="en-US" sz="2000" b="1" dirty="0" smtClean="0"/>
              <a:t>It has no apparent systematic numerical base, and various units in this system are related to each other rather arbitrarily.</a:t>
            </a:r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7087FB1-43A9-4AA3-9469-914EA9F1F388}" type="slidenum">
              <a:rPr lang="en-US" b="0" smtClean="0">
                <a:solidFill>
                  <a:schemeClr val="tx1"/>
                </a:solidFill>
              </a:rPr>
              <a:pPr/>
              <a:t>14</a:t>
            </a:fld>
            <a:endParaRPr lang="en-US" b="0" smtClean="0">
              <a:solidFill>
                <a:schemeClr val="tx1"/>
              </a:solidFill>
            </a:endParaRPr>
          </a:p>
        </p:txBody>
      </p:sp>
      <p:pic>
        <p:nvPicPr>
          <p:cNvPr id="2970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762000"/>
            <a:ext cx="2767013" cy="260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3413125"/>
            <a:ext cx="2741613" cy="329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304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0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Some SI and English Units</a:t>
            </a:r>
          </a:p>
        </p:txBody>
      </p:sp>
      <p:sp>
        <p:nvSpPr>
          <p:cNvPr id="30723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5660DA2-AD2B-4EE6-B915-C5F45F93BAF6}" type="slidenum">
              <a:rPr lang="en-US" b="0" smtClean="0">
                <a:solidFill>
                  <a:schemeClr val="tx1"/>
                </a:solidFill>
              </a:rPr>
              <a:pPr/>
              <a:t>15</a:t>
            </a:fld>
            <a:endParaRPr lang="en-US" b="0" smtClean="0">
              <a:solidFill>
                <a:schemeClr val="tx1"/>
              </a:solidFill>
            </a:endParaRPr>
          </a:p>
        </p:txBody>
      </p:sp>
      <p:pic>
        <p:nvPicPr>
          <p:cNvPr id="30724" name="Picture 4" descr="cen84959_010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7663" y="3146425"/>
            <a:ext cx="4681537" cy="216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6213" y="1752600"/>
            <a:ext cx="2617787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6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3195638"/>
            <a:ext cx="3746500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7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338" y="3740150"/>
            <a:ext cx="100647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8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63" y="4402138"/>
            <a:ext cx="3030537" cy="86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9" name="TextBox 1"/>
          <p:cNvSpPr txBox="1">
            <a:spLocks noChangeArrowheads="1"/>
          </p:cNvSpPr>
          <p:nvPr/>
        </p:nvSpPr>
        <p:spPr bwMode="auto">
          <a:xfrm>
            <a:off x="292100" y="806450"/>
            <a:ext cx="7327900" cy="72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-342900"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FontTx/>
              <a:buChar char="•"/>
            </a:pPr>
            <a:r>
              <a:rPr lang="en-US"/>
              <a:t>English: lb for mass, ft for length and s for seconds</a:t>
            </a:r>
          </a:p>
          <a:p>
            <a:pPr algn="just" eaLnBrk="1" hangingPunct="1"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FontTx/>
              <a:buChar char="•"/>
            </a:pPr>
            <a:r>
              <a:rPr lang="en-US"/>
              <a:t>SI: kg for mass, m for length and s for seconds</a:t>
            </a:r>
          </a:p>
        </p:txBody>
      </p:sp>
      <p:sp>
        <p:nvSpPr>
          <p:cNvPr id="30730" name="Rectangle 15"/>
          <p:cNvSpPr>
            <a:spLocks noChangeArrowheads="1"/>
          </p:cNvSpPr>
          <p:nvPr/>
        </p:nvSpPr>
        <p:spPr bwMode="auto">
          <a:xfrm>
            <a:off x="3455988" y="-25400"/>
            <a:ext cx="16478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600">
                <a:solidFill>
                  <a:srgbClr val="0070C0"/>
                </a:solidFill>
              </a:rPr>
              <a:t>Cont’d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371600"/>
            <a:ext cx="5029200" cy="6096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000" b="1" dirty="0" smtClean="0">
                <a:solidFill>
                  <a:schemeClr val="tx1"/>
                </a:solidFill>
              </a:rPr>
              <a:t>Unity Conversion Ratios</a:t>
            </a:r>
          </a:p>
        </p:txBody>
      </p:sp>
      <p:sp>
        <p:nvSpPr>
          <p:cNvPr id="31747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8139920-5ED0-40F0-BD9C-B0DBEEE2E271}" type="slidenum">
              <a:rPr lang="en-US" b="0" smtClean="0">
                <a:solidFill>
                  <a:schemeClr val="tx1"/>
                </a:solidFill>
              </a:rPr>
              <a:pPr/>
              <a:t>16</a:t>
            </a:fld>
            <a:endParaRPr lang="en-US" b="0" smtClean="0">
              <a:solidFill>
                <a:schemeClr val="tx1"/>
              </a:solidFill>
            </a:endParaRPr>
          </a:p>
        </p:txBody>
      </p:sp>
      <p:pic>
        <p:nvPicPr>
          <p:cNvPr id="3174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276600"/>
            <a:ext cx="48815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724400"/>
            <a:ext cx="5400675" cy="72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0" name="Rectangle 5"/>
          <p:cNvSpPr>
            <a:spLocks noChangeArrowheads="1"/>
          </p:cNvSpPr>
          <p:nvPr/>
        </p:nvSpPr>
        <p:spPr bwMode="auto">
          <a:xfrm>
            <a:off x="381000" y="1979613"/>
            <a:ext cx="7924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  <a:defRPr/>
            </a:pPr>
            <a:r>
              <a:rPr lang="en-US" i="1" dirty="0"/>
              <a:t>Are ratios with a value of 1 and can multiply terms in an equation to bring dimensional homogeneity. 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b="0" dirty="0"/>
          </a:p>
          <a:p>
            <a:pPr>
              <a:defRPr/>
            </a:pPr>
            <a:r>
              <a:rPr lang="en-US" b="0" dirty="0"/>
              <a:t>Force units, for example, can be expressed as</a:t>
            </a:r>
          </a:p>
        </p:txBody>
      </p:sp>
      <p:sp>
        <p:nvSpPr>
          <p:cNvPr id="31751" name="Rectangle 6"/>
          <p:cNvSpPr>
            <a:spLocks noChangeArrowheads="1"/>
          </p:cNvSpPr>
          <p:nvPr/>
        </p:nvSpPr>
        <p:spPr bwMode="auto">
          <a:xfrm>
            <a:off x="304800" y="4038600"/>
            <a:ext cx="8001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b="0"/>
              <a:t>They can also be expressed more conveniently as </a:t>
            </a:r>
            <a:r>
              <a:rPr lang="en-US">
                <a:solidFill>
                  <a:schemeClr val="accent2"/>
                </a:solidFill>
              </a:rPr>
              <a:t>unity conversion ratios </a:t>
            </a:r>
            <a:r>
              <a:rPr lang="en-US" b="0"/>
              <a:t>as:</a:t>
            </a:r>
          </a:p>
        </p:txBody>
      </p:sp>
      <p:sp>
        <p:nvSpPr>
          <p:cNvPr id="31752" name="Rectangle 7"/>
          <p:cNvSpPr>
            <a:spLocks noChangeArrowheads="1"/>
          </p:cNvSpPr>
          <p:nvPr/>
        </p:nvSpPr>
        <p:spPr bwMode="auto">
          <a:xfrm>
            <a:off x="381000" y="5638800"/>
            <a:ext cx="75438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/>
            <a:r>
              <a:rPr lang="en-US" b="0"/>
              <a:t>Unity conversion ratios are identically equal to 1 and are unitless, and thus such ratios (or their inverses) can be inserted conveniently into any calculation to properly convert units.</a:t>
            </a:r>
          </a:p>
        </p:txBody>
      </p:sp>
      <p:sp>
        <p:nvSpPr>
          <p:cNvPr id="31753" name="Rectangle 8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  <a:spcAft>
                <a:spcPct val="20000"/>
              </a:spcAft>
            </a:pPr>
            <a:r>
              <a:rPr lang="en-US" sz="2400" dirty="0" smtClean="0">
                <a:solidFill>
                  <a:srgbClr val="0070C0"/>
                </a:solidFill>
              </a:rPr>
              <a:t>Dimensional </a:t>
            </a:r>
            <a:r>
              <a:rPr lang="en-US" sz="2400" dirty="0">
                <a:solidFill>
                  <a:srgbClr val="0070C0"/>
                </a:solidFill>
              </a:rPr>
              <a:t>homogeneity</a:t>
            </a:r>
            <a:endParaRPr lang="en-US" sz="2400" b="0" dirty="0">
              <a:solidFill>
                <a:srgbClr val="0070C0"/>
              </a:solidFill>
            </a:endParaRPr>
          </a:p>
        </p:txBody>
      </p:sp>
      <p:sp>
        <p:nvSpPr>
          <p:cNvPr id="26634" name="Text Box 9"/>
          <p:cNvSpPr txBox="1">
            <a:spLocks noChangeArrowheads="1"/>
          </p:cNvSpPr>
          <p:nvPr/>
        </p:nvSpPr>
        <p:spPr bwMode="auto">
          <a:xfrm>
            <a:off x="266700" y="534988"/>
            <a:ext cx="80772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defRPr/>
            </a:pPr>
            <a:endParaRPr lang="en-US" sz="2000" dirty="0" smtClean="0"/>
          </a:p>
          <a:p>
            <a:pPr indent="-342900" algn="just"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FontTx/>
              <a:buChar char="•"/>
              <a:defRPr/>
            </a:pPr>
            <a:r>
              <a:rPr lang="en-US" sz="2000" dirty="0" smtClean="0"/>
              <a:t>All equations must be dimensionally </a:t>
            </a:r>
            <a:r>
              <a:rPr lang="en-US" sz="2000" dirty="0" smtClean="0">
                <a:solidFill>
                  <a:srgbClr val="FF0000"/>
                </a:solidFill>
              </a:rPr>
              <a:t>homogeneous</a:t>
            </a:r>
            <a:r>
              <a:rPr lang="en-US" sz="2000" dirty="0" smtClean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31755" name="Rectangle 11"/>
          <p:cNvSpPr>
            <a:spLocks noChangeArrowheads="1"/>
          </p:cNvSpPr>
          <p:nvPr/>
        </p:nvSpPr>
        <p:spPr bwMode="auto">
          <a:xfrm>
            <a:off x="5943600" y="4572000"/>
            <a:ext cx="2743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 b="0">
              <a:solidFill>
                <a:srgbClr val="3333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676400"/>
            <a:ext cx="7924800" cy="6096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000" b="1" dirty="0" smtClean="0">
                <a:solidFill>
                  <a:schemeClr val="tx1"/>
                </a:solidFill>
              </a:rPr>
              <a:t>Example </a:t>
            </a:r>
            <a:br>
              <a:rPr lang="en-US" sz="2000" b="1" dirty="0" smtClean="0">
                <a:solidFill>
                  <a:schemeClr val="tx1"/>
                </a:solidFill>
              </a:rPr>
            </a:br>
            <a:r>
              <a:rPr lang="en-US" sz="2000" b="1" dirty="0" smtClean="0">
                <a:solidFill>
                  <a:schemeClr val="tx1"/>
                </a:solidFill>
              </a:rPr>
              <a:t/>
            </a:r>
            <a:br>
              <a:rPr lang="en-US" sz="2000" b="1" dirty="0" smtClean="0">
                <a:solidFill>
                  <a:schemeClr val="tx1"/>
                </a:solidFill>
              </a:rPr>
            </a:br>
            <a:r>
              <a:rPr lang="en-US" sz="2000" b="1" dirty="0" smtClean="0">
                <a:solidFill>
                  <a:schemeClr val="tx1"/>
                </a:solidFill>
              </a:rPr>
              <a:t>1. using unity </a:t>
            </a:r>
            <a:r>
              <a:rPr lang="en-US" sz="2000" b="1" dirty="0">
                <a:solidFill>
                  <a:schemeClr val="tx1"/>
                </a:solidFill>
              </a:rPr>
              <a:t>c</a:t>
            </a:r>
            <a:r>
              <a:rPr lang="en-US" sz="2000" b="1" dirty="0" smtClean="0">
                <a:solidFill>
                  <a:schemeClr val="tx1"/>
                </a:solidFill>
              </a:rPr>
              <a:t>onversion ratio prove that weight of 1lbm  is equivalent to 1lbf on earth. (g=32.174ft/s2)</a:t>
            </a:r>
          </a:p>
        </p:txBody>
      </p:sp>
      <p:sp>
        <p:nvSpPr>
          <p:cNvPr id="32771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828EE6E-8EAF-4333-A027-7525BA4A524B}" type="slidenum">
              <a:rPr lang="en-US" b="0" smtClean="0">
                <a:solidFill>
                  <a:schemeClr val="tx1"/>
                </a:solidFill>
              </a:rPr>
              <a:pPr/>
              <a:t>17</a:t>
            </a:fld>
            <a:endParaRPr lang="en-US" b="0" smtClean="0">
              <a:solidFill>
                <a:schemeClr val="tx1"/>
              </a:solidFill>
            </a:endParaRPr>
          </a:p>
        </p:txBody>
      </p:sp>
      <p:sp>
        <p:nvSpPr>
          <p:cNvPr id="32772" name="Rectangle 8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20000"/>
              </a:spcBef>
              <a:spcAft>
                <a:spcPct val="20000"/>
              </a:spcAft>
            </a:pPr>
            <a:r>
              <a:rPr lang="en-US" sz="3200">
                <a:solidFill>
                  <a:srgbClr val="0070C0"/>
                </a:solidFill>
              </a:rPr>
              <a:t>Cont’d</a:t>
            </a:r>
            <a:endParaRPr lang="en-US" sz="3200" b="0">
              <a:solidFill>
                <a:srgbClr val="0070C0"/>
              </a:solidFill>
            </a:endParaRPr>
          </a:p>
        </p:txBody>
      </p:sp>
      <p:sp>
        <p:nvSpPr>
          <p:cNvPr id="32773" name="Rectangle 11"/>
          <p:cNvSpPr>
            <a:spLocks noChangeArrowheads="1"/>
          </p:cNvSpPr>
          <p:nvPr/>
        </p:nvSpPr>
        <p:spPr bwMode="auto">
          <a:xfrm>
            <a:off x="5943600" y="4572000"/>
            <a:ext cx="2743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 b="0">
              <a:solidFill>
                <a:srgbClr val="3333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A4F66AD-C17A-4DB5-8088-6F55EF31B830}" type="slidenum">
              <a:rPr lang="en-US" b="0" smtClean="0">
                <a:solidFill>
                  <a:schemeClr val="tx1"/>
                </a:solidFill>
              </a:rPr>
              <a:pPr/>
              <a:t>18</a:t>
            </a:fld>
            <a:endParaRPr lang="en-US" b="0" smtClean="0">
              <a:solidFill>
                <a:schemeClr val="tx1"/>
              </a:solidFill>
            </a:endParaRPr>
          </a:p>
        </p:txBody>
      </p:sp>
      <p:sp>
        <p:nvSpPr>
          <p:cNvPr id="28679" name="Rectangle 6"/>
          <p:cNvSpPr>
            <a:spLocks noChangeArrowheads="1"/>
          </p:cNvSpPr>
          <p:nvPr/>
        </p:nvSpPr>
        <p:spPr bwMode="auto">
          <a:xfrm>
            <a:off x="76200" y="71735"/>
            <a:ext cx="314220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2.4 Forms of Energy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63530" y="824091"/>
            <a:ext cx="7924800" cy="4278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eaLnBrk="1" hangingPunct="1"/>
            <a:endParaRPr lang="en-US" sz="2400" dirty="0"/>
          </a:p>
          <a:p>
            <a:pPr algn="just" eaLnBrk="1" hangingPunct="1"/>
            <a:endParaRPr lang="en-US" sz="2400" dirty="0" smtClean="0"/>
          </a:p>
          <a:p>
            <a:pPr eaLnBrk="1" hangingPunct="1"/>
            <a:r>
              <a:rPr lang="en-US" sz="2400" dirty="0" smtClean="0"/>
              <a:t> </a:t>
            </a:r>
          </a:p>
          <a:p>
            <a:pPr eaLnBrk="1" hangingPunct="1"/>
            <a:endParaRPr lang="en-US" sz="2400" dirty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800" dirty="0" smtClean="0">
              <a:solidFill>
                <a:schemeClr val="tx2"/>
              </a:solidFill>
            </a:endParaRPr>
          </a:p>
          <a:p>
            <a:pPr eaLnBrk="1" hangingPunct="1"/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  <p:pic>
        <p:nvPicPr>
          <p:cNvPr id="819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146499"/>
            <a:ext cx="8724121" cy="2109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0238192"/>
              </p:ext>
            </p:extLst>
          </p:nvPr>
        </p:nvGraphicFramePr>
        <p:xfrm>
          <a:off x="690563" y="4256286"/>
          <a:ext cx="6929437" cy="26017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1" name="Equation" r:id="rId4" imgW="4330700" imgH="2057400" progId="Equation.DSMT4">
                  <p:embed/>
                </p:oleObj>
              </mc:Choice>
              <mc:Fallback>
                <p:oleObj name="Equation" r:id="rId4" imgW="4330700" imgH="20574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563" y="4256286"/>
                        <a:ext cx="6929437" cy="26017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6200" y="77679"/>
            <a:ext cx="8294670" cy="2474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>
                <a:srgbClr val="FF0000"/>
              </a:buClr>
              <a:buSzPct val="140000"/>
              <a:defRPr/>
            </a:pPr>
            <a:endParaRPr lang="en-US" sz="2800" dirty="0" smtClean="0">
              <a:solidFill>
                <a:schemeClr val="tx2"/>
              </a:solidFill>
            </a:endParaRPr>
          </a:p>
          <a:p>
            <a:pPr marL="342900" indent="-342900">
              <a:lnSpc>
                <a:spcPct val="90000"/>
              </a:lnSpc>
              <a:buClr>
                <a:srgbClr val="FF0000"/>
              </a:buClr>
              <a:buSzPct val="140000"/>
              <a:buFont typeface="Arial" pitchFamily="34" charset="0"/>
              <a:buChar char="•"/>
              <a:defRPr/>
            </a:pPr>
            <a:r>
              <a:rPr lang="en-US" sz="2400" dirty="0" smtClean="0"/>
              <a:t>Energy </a:t>
            </a:r>
            <a:r>
              <a:rPr lang="en-US" sz="2400" dirty="0"/>
              <a:t>contained in a system is also a property since it tells us the condition of the system. </a:t>
            </a:r>
            <a:endParaRPr lang="en-US" sz="2400" dirty="0" smtClean="0"/>
          </a:p>
          <a:p>
            <a:pPr marL="342900" indent="-342900">
              <a:lnSpc>
                <a:spcPct val="90000"/>
              </a:lnSpc>
              <a:buClr>
                <a:srgbClr val="FF0000"/>
              </a:buClr>
              <a:buSzPct val="140000"/>
              <a:buFont typeface="Arial" pitchFamily="34" charset="0"/>
              <a:buChar char="•"/>
              <a:defRPr/>
            </a:pPr>
            <a:endParaRPr lang="en-US" sz="2400" dirty="0"/>
          </a:p>
          <a:p>
            <a:pPr marL="342900" indent="-342900">
              <a:lnSpc>
                <a:spcPct val="90000"/>
              </a:lnSpc>
              <a:buClr>
                <a:srgbClr val="FF0000"/>
              </a:buClr>
              <a:buSzPct val="140000"/>
              <a:buFont typeface="Arial" pitchFamily="34" charset="0"/>
              <a:buChar char="•"/>
              <a:defRPr/>
            </a:pPr>
            <a:r>
              <a:rPr lang="en-US" sz="2400" dirty="0" smtClean="0"/>
              <a:t>Forms of energy can be grouped into microscopic and macroscopic. </a:t>
            </a:r>
            <a:endParaRPr lang="en-US" sz="2400" dirty="0"/>
          </a:p>
          <a:p>
            <a:pPr marL="342900" indent="-342900">
              <a:lnSpc>
                <a:spcPct val="90000"/>
              </a:lnSpc>
              <a:buClr>
                <a:srgbClr val="FF0000"/>
              </a:buClr>
              <a:buSzPct val="140000"/>
              <a:buFont typeface="Arial" pitchFamily="34" charset="0"/>
              <a:buChar char="•"/>
              <a:defRPr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21738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A4F66AD-C17A-4DB5-8088-6F55EF31B830}" type="slidenum">
              <a:rPr lang="en-US" b="0" smtClean="0">
                <a:solidFill>
                  <a:schemeClr val="tx1"/>
                </a:solidFill>
              </a:rPr>
              <a:pPr/>
              <a:t>19</a:t>
            </a:fld>
            <a:endParaRPr lang="en-US" b="0" smtClean="0">
              <a:solidFill>
                <a:schemeClr val="tx1"/>
              </a:solidFill>
            </a:endParaRPr>
          </a:p>
        </p:txBody>
      </p:sp>
      <p:sp>
        <p:nvSpPr>
          <p:cNvPr id="28679" name="Rectangle 6"/>
          <p:cNvSpPr>
            <a:spLocks noChangeArrowheads="1"/>
          </p:cNvSpPr>
          <p:nvPr/>
        </p:nvSpPr>
        <p:spPr bwMode="auto">
          <a:xfrm>
            <a:off x="76200" y="71735"/>
            <a:ext cx="314220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2.4 Forms of Energy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63530" y="685800"/>
            <a:ext cx="7924800" cy="7232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en-US" sz="2400" dirty="0" smtClean="0"/>
              <a:t>Energy is contained in a system as </a:t>
            </a:r>
            <a:r>
              <a:rPr lang="en-US" sz="2400" i="1" dirty="0" smtClean="0"/>
              <a:t>internal, kinetic and potential</a:t>
            </a:r>
            <a:r>
              <a:rPr lang="en-US" sz="2400" dirty="0" smtClean="0"/>
              <a:t> energy</a:t>
            </a:r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 smtClean="0"/>
          </a:p>
          <a:p>
            <a:endParaRPr lang="en-US" sz="2400" dirty="0" smtClean="0"/>
          </a:p>
          <a:p>
            <a:pPr eaLnBrk="1" hangingPunct="1"/>
            <a:endParaRPr lang="en-US" sz="2400" dirty="0" smtClean="0"/>
          </a:p>
          <a:p>
            <a:pPr algn="just" eaLnBrk="1" hangingPunct="1"/>
            <a:endParaRPr lang="en-US" sz="2400" dirty="0"/>
          </a:p>
          <a:p>
            <a:pPr algn="just" eaLnBrk="1" hangingPunct="1"/>
            <a:endParaRPr lang="en-US" sz="2400" dirty="0" smtClean="0"/>
          </a:p>
          <a:p>
            <a:pPr eaLnBrk="1" hangingPunct="1"/>
            <a:r>
              <a:rPr lang="en-US" sz="2400" dirty="0" smtClean="0"/>
              <a:t> </a:t>
            </a:r>
          </a:p>
          <a:p>
            <a:pPr eaLnBrk="1" hangingPunct="1"/>
            <a:endParaRPr lang="en-US" sz="2400" dirty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800" dirty="0" smtClean="0">
              <a:solidFill>
                <a:schemeClr val="tx2"/>
              </a:solidFill>
            </a:endParaRPr>
          </a:p>
          <a:p>
            <a:pPr eaLnBrk="1" hangingPunct="1"/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2178653"/>
              </p:ext>
            </p:extLst>
          </p:nvPr>
        </p:nvGraphicFramePr>
        <p:xfrm>
          <a:off x="493960" y="3810000"/>
          <a:ext cx="7430840" cy="29717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58" name="Equation" r:id="rId3" imgW="4330700" imgH="2057400" progId="Equation.DSMT4">
                  <p:embed/>
                </p:oleObj>
              </mc:Choice>
              <mc:Fallback>
                <p:oleObj name="Equation" r:id="rId3" imgW="4330700" imgH="2057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960" y="3810000"/>
                        <a:ext cx="7430840" cy="29717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6455524"/>
              </p:ext>
            </p:extLst>
          </p:nvPr>
        </p:nvGraphicFramePr>
        <p:xfrm>
          <a:off x="1311292" y="1447800"/>
          <a:ext cx="5629275" cy="1992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59" name="Equation" r:id="rId5" imgW="3517900" imgH="1244600" progId="Equation.DSMT4">
                  <p:embed/>
                </p:oleObj>
              </mc:Choice>
              <mc:Fallback>
                <p:oleObj name="Equation" r:id="rId5" imgW="3517900" imgH="1244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1292" y="1447800"/>
                        <a:ext cx="5629275" cy="1992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20751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A7AAC44-B6E9-4D21-9AE9-4DED35A70E98}" type="slidenum">
              <a:rPr lang="en-US" b="0" smtClean="0">
                <a:solidFill>
                  <a:schemeClr val="tx1"/>
                </a:solidFill>
              </a:rPr>
              <a:pPr/>
              <a:t>2</a:t>
            </a:fld>
            <a:endParaRPr lang="en-US" b="0" smtClean="0">
              <a:solidFill>
                <a:schemeClr val="tx1"/>
              </a:solidFill>
            </a:endParaRPr>
          </a:p>
        </p:txBody>
      </p:sp>
      <p:sp>
        <p:nvSpPr>
          <p:cNvPr id="3075" name="Rectangle 4"/>
          <p:cNvSpPr>
            <a:spLocks noChangeArrowheads="1"/>
          </p:cNvSpPr>
          <p:nvPr/>
        </p:nvSpPr>
        <p:spPr bwMode="auto">
          <a:xfrm>
            <a:off x="2324315" y="349250"/>
            <a:ext cx="369844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600" dirty="0" smtClean="0">
                <a:solidFill>
                  <a:srgbClr val="0070C0"/>
                </a:solidFill>
              </a:rPr>
              <a:t>Recap Question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3076" name="Rectangle 5"/>
          <p:cNvSpPr>
            <a:spLocks noChangeArrowheads="1"/>
          </p:cNvSpPr>
          <p:nvPr/>
        </p:nvSpPr>
        <p:spPr bwMode="auto">
          <a:xfrm>
            <a:off x="533400" y="1181100"/>
            <a:ext cx="7772400" cy="3600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 algn="just">
              <a:spcBef>
                <a:spcPct val="20000"/>
              </a:spcBef>
              <a:spcAft>
                <a:spcPct val="20000"/>
              </a:spcAft>
              <a:buClr>
                <a:srgbClr val="FF0000"/>
              </a:buClr>
              <a:buFontTx/>
              <a:buChar char="•"/>
            </a:pPr>
            <a:r>
              <a:rPr lang="en-US" sz="2000" dirty="0"/>
              <a:t>What </a:t>
            </a:r>
            <a:r>
              <a:rPr lang="en-US" sz="2000" dirty="0" smtClean="0"/>
              <a:t>is Thermodynamics?</a:t>
            </a:r>
            <a:endParaRPr lang="en-US" sz="2000" dirty="0"/>
          </a:p>
          <a:p>
            <a:pPr marL="342900" indent="-342900" algn="just">
              <a:spcBef>
                <a:spcPct val="20000"/>
              </a:spcBef>
              <a:spcAft>
                <a:spcPct val="20000"/>
              </a:spcAft>
              <a:buClr>
                <a:srgbClr val="FF0000"/>
              </a:buClr>
              <a:buFontTx/>
              <a:buChar char="•"/>
            </a:pPr>
            <a:r>
              <a:rPr lang="en-US" sz="2000" dirty="0" smtClean="0"/>
              <a:t>How is it beneficial to your career?</a:t>
            </a:r>
          </a:p>
          <a:p>
            <a:pPr marL="342900" indent="-342900" algn="just">
              <a:spcBef>
                <a:spcPct val="20000"/>
              </a:spcBef>
              <a:spcAft>
                <a:spcPct val="20000"/>
              </a:spcAft>
              <a:buClr>
                <a:srgbClr val="FF0000"/>
              </a:buClr>
              <a:buFontTx/>
              <a:buChar char="•"/>
            </a:pPr>
            <a:r>
              <a:rPr lang="en-US" sz="2000" dirty="0" smtClean="0"/>
              <a:t>What is the difference between classical and statistical thermodynamics?</a:t>
            </a:r>
          </a:p>
          <a:p>
            <a:pPr marL="342900" indent="-342900" algn="just">
              <a:spcBef>
                <a:spcPct val="20000"/>
              </a:spcBef>
              <a:spcAft>
                <a:spcPct val="20000"/>
              </a:spcAft>
              <a:buClr>
                <a:srgbClr val="FF0000"/>
              </a:buClr>
              <a:buFontTx/>
              <a:buChar char="•"/>
            </a:pPr>
            <a:r>
              <a:rPr lang="en-US" sz="2000" dirty="0" smtClean="0"/>
              <a:t>Discuss the operation of power plant?</a:t>
            </a:r>
          </a:p>
          <a:p>
            <a:pPr marL="342900" indent="-342900" algn="just">
              <a:spcBef>
                <a:spcPct val="20000"/>
              </a:spcBef>
              <a:spcAft>
                <a:spcPct val="20000"/>
              </a:spcAft>
              <a:buClr>
                <a:srgbClr val="FF0000"/>
              </a:buClr>
              <a:buFontTx/>
              <a:buChar char="•"/>
            </a:pPr>
            <a:r>
              <a:rPr lang="en-US" sz="2000" dirty="0" smtClean="0"/>
              <a:t>Discuss the difference between a refrigerator and heat pump?</a:t>
            </a:r>
            <a:endParaRPr lang="en-US" sz="2000" dirty="0"/>
          </a:p>
          <a:p>
            <a:pPr marL="342900" indent="-342900" algn="just">
              <a:spcBef>
                <a:spcPct val="20000"/>
              </a:spcBef>
              <a:spcAft>
                <a:spcPct val="20000"/>
              </a:spcAft>
              <a:buClr>
                <a:srgbClr val="FF0000"/>
              </a:buClr>
              <a:buFontTx/>
              <a:buChar char="•"/>
            </a:pPr>
            <a:endParaRPr lang="en-US" sz="2000" dirty="0"/>
          </a:p>
          <a:p>
            <a:pPr marL="342900" indent="-342900" algn="just">
              <a:spcBef>
                <a:spcPct val="20000"/>
              </a:spcBef>
              <a:spcAft>
                <a:spcPct val="20000"/>
              </a:spcAft>
              <a:buClr>
                <a:srgbClr val="FF0000"/>
              </a:buClr>
              <a:buFontTx/>
              <a:buChar char="•"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A4F66AD-C17A-4DB5-8088-6F55EF31B830}" type="slidenum">
              <a:rPr lang="en-US" b="0" smtClean="0">
                <a:solidFill>
                  <a:schemeClr val="tx1"/>
                </a:solidFill>
              </a:rPr>
              <a:pPr/>
              <a:t>20</a:t>
            </a:fld>
            <a:endParaRPr lang="en-US" b="0" smtClean="0">
              <a:solidFill>
                <a:schemeClr val="tx1"/>
              </a:solidFill>
            </a:endParaRPr>
          </a:p>
        </p:txBody>
      </p:sp>
      <p:sp>
        <p:nvSpPr>
          <p:cNvPr id="28679" name="Rectangle 6"/>
          <p:cNvSpPr>
            <a:spLocks noChangeArrowheads="1"/>
          </p:cNvSpPr>
          <p:nvPr/>
        </p:nvSpPr>
        <p:spPr bwMode="auto">
          <a:xfrm>
            <a:off x="76200" y="71735"/>
            <a:ext cx="314220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2.4 Forms of Energy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63530" y="685800"/>
            <a:ext cx="7924800" cy="7602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en-US" sz="2400" dirty="0" smtClean="0"/>
              <a:t>Energy is contained in a system (as U + KE + PE) and can be transferred at the system boundary (as Heat and/or Work)</a:t>
            </a:r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 smtClean="0"/>
          </a:p>
          <a:p>
            <a:endParaRPr lang="en-US" sz="2400" dirty="0" smtClean="0"/>
          </a:p>
          <a:p>
            <a:pPr eaLnBrk="1" hangingPunct="1"/>
            <a:endParaRPr lang="en-US" sz="2400" dirty="0" smtClean="0"/>
          </a:p>
          <a:p>
            <a:pPr algn="just" eaLnBrk="1" hangingPunct="1"/>
            <a:endParaRPr lang="en-US" sz="2400" dirty="0"/>
          </a:p>
          <a:p>
            <a:pPr algn="just" eaLnBrk="1" hangingPunct="1"/>
            <a:endParaRPr lang="en-US" sz="2400" dirty="0" smtClean="0"/>
          </a:p>
          <a:p>
            <a:pPr eaLnBrk="1" hangingPunct="1"/>
            <a:r>
              <a:rPr lang="en-US" sz="2400" dirty="0" smtClean="0"/>
              <a:t> </a:t>
            </a:r>
          </a:p>
          <a:p>
            <a:pPr eaLnBrk="1" hangingPunct="1"/>
            <a:endParaRPr lang="en-US" sz="2400" dirty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800" dirty="0" smtClean="0">
              <a:solidFill>
                <a:schemeClr val="tx2"/>
              </a:solidFill>
            </a:endParaRPr>
          </a:p>
          <a:p>
            <a:pPr eaLnBrk="1" hangingPunct="1"/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  <p:grpSp>
        <p:nvGrpSpPr>
          <p:cNvPr id="8" name="Group 11"/>
          <p:cNvGrpSpPr>
            <a:grpSpLocks/>
          </p:cNvGrpSpPr>
          <p:nvPr/>
        </p:nvGrpSpPr>
        <p:grpSpPr bwMode="auto">
          <a:xfrm>
            <a:off x="495300" y="2205038"/>
            <a:ext cx="7173913" cy="3128962"/>
            <a:chOff x="815" y="252"/>
            <a:chExt cx="4519" cy="1971"/>
          </a:xfrm>
        </p:grpSpPr>
        <p:grpSp>
          <p:nvGrpSpPr>
            <p:cNvPr id="9" name="Group 9"/>
            <p:cNvGrpSpPr>
              <a:grpSpLocks/>
            </p:cNvGrpSpPr>
            <p:nvPr/>
          </p:nvGrpSpPr>
          <p:grpSpPr bwMode="auto">
            <a:xfrm>
              <a:off x="2820" y="252"/>
              <a:ext cx="2514" cy="1971"/>
              <a:chOff x="1500" y="636"/>
              <a:chExt cx="2514" cy="1971"/>
            </a:xfrm>
          </p:grpSpPr>
          <p:pic>
            <p:nvPicPr>
              <p:cNvPr id="13" name="Picture 3" descr="FIG0113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00" y="636"/>
                <a:ext cx="2514" cy="19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" name="Text Box 4"/>
              <p:cNvSpPr txBox="1">
                <a:spLocks noChangeArrowheads="1"/>
              </p:cNvSpPr>
              <p:nvPr/>
            </p:nvSpPr>
            <p:spPr bwMode="auto">
              <a:xfrm>
                <a:off x="1966" y="1307"/>
                <a:ext cx="1316" cy="57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/>
                <a:r>
                  <a:rPr lang="en-US" b="1" dirty="0"/>
                  <a:t>Contained/Stored</a:t>
                </a:r>
              </a:p>
              <a:p>
                <a:pPr algn="ctr" eaLnBrk="1" hangingPunct="1"/>
                <a:r>
                  <a:rPr lang="en-US" dirty="0"/>
                  <a:t>In a system as</a:t>
                </a:r>
              </a:p>
              <a:p>
                <a:pPr algn="ctr" eaLnBrk="1" hangingPunct="1"/>
                <a:r>
                  <a:rPr lang="en-US" dirty="0"/>
                  <a:t>U + KE + PE</a:t>
                </a:r>
              </a:p>
            </p:txBody>
          </p:sp>
        </p:grpSp>
        <p:sp>
          <p:nvSpPr>
            <p:cNvPr id="10" name="AutoShape 5"/>
            <p:cNvSpPr>
              <a:spLocks noChangeArrowheads="1"/>
            </p:cNvSpPr>
            <p:nvPr/>
          </p:nvSpPr>
          <p:spPr bwMode="auto">
            <a:xfrm rot="-1237793">
              <a:off x="2400" y="1380"/>
              <a:ext cx="756" cy="180"/>
            </a:xfrm>
            <a:prstGeom prst="leftRightArrow">
              <a:avLst>
                <a:gd name="adj1" fmla="val 50000"/>
                <a:gd name="adj2" fmla="val 84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815" y="880"/>
              <a:ext cx="2004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 eaLnBrk="1" hangingPunct="1"/>
              <a:r>
                <a:rPr lang="en-US" b="1"/>
                <a:t>Transfers (enters or leaves)</a:t>
              </a:r>
            </a:p>
            <a:p>
              <a:pPr algn="r" eaLnBrk="1" hangingPunct="1"/>
              <a:r>
                <a:rPr lang="en-US"/>
                <a:t>at the system boundary as</a:t>
              </a:r>
            </a:p>
            <a:p>
              <a:pPr algn="r" eaLnBrk="1" hangingPunct="1"/>
              <a:r>
                <a:rPr lang="en-US"/>
                <a:t>Heat or Work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2121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A4F66AD-C17A-4DB5-8088-6F55EF31B830}" type="slidenum">
              <a:rPr lang="en-US" b="0" smtClean="0">
                <a:solidFill>
                  <a:schemeClr val="tx1"/>
                </a:solidFill>
              </a:rPr>
              <a:pPr/>
              <a:t>21</a:t>
            </a:fld>
            <a:endParaRPr lang="en-US" b="0" smtClean="0">
              <a:solidFill>
                <a:schemeClr val="tx1"/>
              </a:solidFill>
            </a:endParaRPr>
          </a:p>
        </p:txBody>
      </p:sp>
      <p:sp>
        <p:nvSpPr>
          <p:cNvPr id="28679" name="Rectangle 6"/>
          <p:cNvSpPr>
            <a:spLocks noChangeArrowheads="1"/>
          </p:cNvSpPr>
          <p:nvPr/>
        </p:nvSpPr>
        <p:spPr bwMode="auto">
          <a:xfrm>
            <a:off x="76200" y="71735"/>
            <a:ext cx="314220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2.4 Forms of Energy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63530" y="685800"/>
            <a:ext cx="8218470" cy="1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en-US" sz="2400" dirty="0"/>
              <a:t>3 ways in which energy is stored as internal energy (U) </a:t>
            </a:r>
            <a:r>
              <a:rPr lang="en-US" sz="2400" dirty="0" smtClean="0"/>
              <a:t>,microscopic form, in </a:t>
            </a:r>
            <a:r>
              <a:rPr lang="en-US" sz="2400" dirty="0"/>
              <a:t>each phase of a substance</a:t>
            </a:r>
            <a:r>
              <a:rPr lang="en-US" sz="2400" dirty="0" smtClean="0"/>
              <a:t>.</a:t>
            </a:r>
          </a:p>
          <a:p>
            <a:pPr eaLnBrk="1" hangingPunct="1"/>
            <a:endParaRPr lang="en-US" sz="2400" dirty="0"/>
          </a:p>
          <a:p>
            <a:pPr>
              <a:buFontTx/>
              <a:buAutoNum type="arabicPeriod"/>
            </a:pPr>
            <a:r>
              <a:rPr lang="en-US" sz="2400" dirty="0" smtClean="0">
                <a:solidFill>
                  <a:srgbClr val="0070C0"/>
                </a:solidFill>
              </a:rPr>
              <a:t>Intermolecular potential energy: </a:t>
            </a:r>
            <a:r>
              <a:rPr lang="en-US" sz="2400" dirty="0" smtClean="0"/>
              <a:t>Because of forces between molecules.</a:t>
            </a:r>
          </a:p>
          <a:p>
            <a:pPr>
              <a:buFontTx/>
              <a:buAutoNum type="arabicPeriod"/>
            </a:pPr>
            <a:endParaRPr lang="en-US" sz="2400" dirty="0" smtClean="0"/>
          </a:p>
          <a:p>
            <a:pPr>
              <a:buFontTx/>
              <a:buAutoNum type="arabicPeriod"/>
            </a:pPr>
            <a:r>
              <a:rPr lang="en-US" sz="2400" dirty="0" smtClean="0">
                <a:solidFill>
                  <a:srgbClr val="0070C0"/>
                </a:solidFill>
              </a:rPr>
              <a:t>Molecular kinetic energy: </a:t>
            </a:r>
            <a:r>
              <a:rPr lang="en-US" sz="2400" dirty="0" smtClean="0"/>
              <a:t>Because of translational motion of molecules</a:t>
            </a:r>
          </a:p>
          <a:p>
            <a:pPr eaLnBrk="1" hangingPunct="1">
              <a:buFontTx/>
              <a:buAutoNum type="arabicPeriod"/>
            </a:pPr>
            <a:endParaRPr lang="en-US" sz="2400" dirty="0" smtClean="0"/>
          </a:p>
          <a:p>
            <a:pPr eaLnBrk="1" hangingPunct="1"/>
            <a:r>
              <a:rPr lang="en-US" sz="2400" dirty="0" smtClean="0">
                <a:solidFill>
                  <a:srgbClr val="0070C0"/>
                </a:solidFill>
              </a:rPr>
              <a:t>3. Intra molecular energy </a:t>
            </a:r>
            <a:r>
              <a:rPr lang="en-US" sz="2000" dirty="0" smtClean="0"/>
              <a:t>(within individual molecules) : </a:t>
            </a:r>
            <a:r>
              <a:rPr lang="en-US" sz="2400" dirty="0" smtClean="0"/>
              <a:t>Because of the molecular and atomic structure and related forces</a:t>
            </a:r>
          </a:p>
          <a:p>
            <a:pPr eaLnBrk="1" hangingPunct="1">
              <a:buFontTx/>
              <a:buAutoNum type="arabicPeriod"/>
            </a:pPr>
            <a:endParaRPr lang="en-US" sz="2400" dirty="0" smtClean="0">
              <a:solidFill>
                <a:srgbClr val="0070C0"/>
              </a:solidFill>
            </a:endParaRPr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 smtClean="0"/>
          </a:p>
          <a:p>
            <a:endParaRPr lang="en-US" sz="2400" dirty="0" smtClean="0"/>
          </a:p>
          <a:p>
            <a:pPr eaLnBrk="1" hangingPunct="1"/>
            <a:endParaRPr lang="en-US" sz="2400" dirty="0" smtClean="0"/>
          </a:p>
          <a:p>
            <a:pPr algn="just" eaLnBrk="1" hangingPunct="1"/>
            <a:endParaRPr lang="en-US" sz="2400" dirty="0"/>
          </a:p>
          <a:p>
            <a:pPr algn="just" eaLnBrk="1" hangingPunct="1"/>
            <a:endParaRPr lang="en-US" sz="2400" dirty="0" smtClean="0"/>
          </a:p>
          <a:p>
            <a:pPr eaLnBrk="1" hangingPunct="1"/>
            <a:r>
              <a:rPr lang="en-US" sz="2400" dirty="0" smtClean="0"/>
              <a:t> </a:t>
            </a:r>
          </a:p>
          <a:p>
            <a:pPr eaLnBrk="1" hangingPunct="1"/>
            <a:endParaRPr lang="en-US" sz="2400" dirty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800" dirty="0" smtClean="0">
              <a:solidFill>
                <a:schemeClr val="tx2"/>
              </a:solidFill>
            </a:endParaRPr>
          </a:p>
          <a:p>
            <a:pPr eaLnBrk="1" hangingPunct="1"/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3075021"/>
              </p:ext>
            </p:extLst>
          </p:nvPr>
        </p:nvGraphicFramePr>
        <p:xfrm>
          <a:off x="4980186" y="5131756"/>
          <a:ext cx="4151782" cy="16603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76" name="Equation" r:id="rId3" imgW="4330700" imgH="2057400" progId="Equation.DSMT4">
                  <p:embed/>
                </p:oleObj>
              </mc:Choice>
              <mc:Fallback>
                <p:oleObj name="Equation" r:id="rId3" imgW="4330700" imgH="20574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0186" y="5131756"/>
                        <a:ext cx="4151782" cy="16603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5121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DAB5006-35B4-4612-BD6B-E30BA9865E1B}" type="slidenum">
              <a:rPr lang="en-US" b="0" smtClean="0">
                <a:solidFill>
                  <a:schemeClr val="tx1"/>
                </a:solidFill>
              </a:rPr>
              <a:pPr/>
              <a:t>3</a:t>
            </a:fld>
            <a:endParaRPr lang="en-US" b="0" smtClean="0">
              <a:solidFill>
                <a:schemeClr val="tx1"/>
              </a:solidFill>
            </a:endParaRPr>
          </a:p>
        </p:txBody>
      </p:sp>
      <p:sp>
        <p:nvSpPr>
          <p:cNvPr id="4099" name="Rectangle 4"/>
          <p:cNvSpPr>
            <a:spLocks noChangeArrowheads="1"/>
          </p:cNvSpPr>
          <p:nvPr/>
        </p:nvSpPr>
        <p:spPr bwMode="auto">
          <a:xfrm>
            <a:off x="838200" y="349250"/>
            <a:ext cx="2032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600">
                <a:solidFill>
                  <a:srgbClr val="0070C0"/>
                </a:solidFill>
              </a:rPr>
              <a:t>Outlines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4189561112"/>
              </p:ext>
            </p:extLst>
          </p:nvPr>
        </p:nvGraphicFramePr>
        <p:xfrm>
          <a:off x="381000" y="1143000"/>
          <a:ext cx="8077200" cy="6019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b="1" dirty="0">
                <a:solidFill>
                  <a:srgbClr val="0070C0"/>
                </a:solidFill>
              </a:rPr>
              <a:t>2</a:t>
            </a:r>
            <a:r>
              <a:rPr lang="en-US" sz="3200" b="1" dirty="0" smtClean="0">
                <a:solidFill>
                  <a:srgbClr val="0070C0"/>
                </a:solidFill>
              </a:rPr>
              <a:t>.1 Closed, Open and Isolated Systems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762000"/>
            <a:ext cx="7772400" cy="3200400"/>
          </a:xfrm>
        </p:spPr>
        <p:txBody>
          <a:bodyPr rtlCol="0">
            <a:normAutofit/>
          </a:bodyPr>
          <a:lstStyle/>
          <a:p>
            <a:pPr indent="-342900" algn="just" eaLnBrk="1" fontAlgn="auto" hangingPunct="1"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FontTx/>
              <a:buChar char="•"/>
              <a:defRPr/>
            </a:pPr>
            <a:endParaRPr lang="tr-TR" sz="2000" dirty="0"/>
          </a:p>
          <a:p>
            <a:pPr indent="-342900" algn="just" eaLnBrk="1" fontAlgn="auto" hangingPunct="1"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FontTx/>
              <a:buChar char="•"/>
              <a:defRPr/>
            </a:pPr>
            <a:r>
              <a:rPr lang="en-US" sz="2000" b="1" dirty="0" smtClean="0">
                <a:solidFill>
                  <a:schemeClr val="accent2"/>
                </a:solidFill>
              </a:rPr>
              <a:t>System</a:t>
            </a:r>
            <a:r>
              <a:rPr lang="en-US" sz="2000" dirty="0" smtClean="0">
                <a:solidFill>
                  <a:schemeClr val="accent2"/>
                </a:solidFill>
              </a:rPr>
              <a:t>: </a:t>
            </a:r>
            <a:r>
              <a:rPr lang="en-US" sz="2000" b="1" dirty="0" smtClean="0"/>
              <a:t>A quantity of matter or a region in space chosen for study.</a:t>
            </a:r>
            <a:r>
              <a:rPr lang="en-US" sz="2000" b="1" i="1" dirty="0" smtClean="0"/>
              <a:t> </a:t>
            </a:r>
            <a:endParaRPr lang="en-US" sz="2000" b="1" i="1" dirty="0"/>
          </a:p>
          <a:p>
            <a:pPr indent="-342900" algn="just" eaLnBrk="1" fontAlgn="auto" hangingPunct="1"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FontTx/>
              <a:buChar char="•"/>
              <a:defRPr/>
            </a:pPr>
            <a:r>
              <a:rPr lang="en-US" sz="2000" b="1" dirty="0" smtClean="0">
                <a:solidFill>
                  <a:schemeClr val="accent2"/>
                </a:solidFill>
              </a:rPr>
              <a:t>Surroundings</a:t>
            </a:r>
            <a:r>
              <a:rPr lang="en-US" sz="2000" dirty="0" smtClean="0">
                <a:solidFill>
                  <a:schemeClr val="accent2"/>
                </a:solidFill>
              </a:rPr>
              <a:t>: </a:t>
            </a:r>
            <a:r>
              <a:rPr lang="en-US" sz="2000" b="1" dirty="0" smtClean="0"/>
              <a:t>The mass or region outside the system</a:t>
            </a:r>
          </a:p>
          <a:p>
            <a:pPr indent="-342900" algn="just" eaLnBrk="1" fontAlgn="auto" hangingPunct="1"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FontTx/>
              <a:buChar char="•"/>
              <a:defRPr/>
            </a:pPr>
            <a:r>
              <a:rPr lang="en-US" sz="2000" b="1" dirty="0" smtClean="0">
                <a:solidFill>
                  <a:schemeClr val="accent2"/>
                </a:solidFill>
              </a:rPr>
              <a:t>Boundary or surface</a:t>
            </a:r>
            <a:r>
              <a:rPr lang="en-US" sz="2000" dirty="0" smtClean="0">
                <a:solidFill>
                  <a:schemeClr val="accent2"/>
                </a:solidFill>
              </a:rPr>
              <a:t>: </a:t>
            </a:r>
            <a:r>
              <a:rPr lang="en-US" sz="2000" b="1" dirty="0" smtClean="0"/>
              <a:t>The </a:t>
            </a:r>
            <a:r>
              <a:rPr lang="en-US" sz="2000" b="1" dirty="0" smtClean="0">
                <a:solidFill>
                  <a:srgbClr val="FF0000"/>
                </a:solidFill>
              </a:rPr>
              <a:t>real</a:t>
            </a:r>
            <a:r>
              <a:rPr lang="en-US" sz="2000" b="1" dirty="0" smtClean="0"/>
              <a:t> or </a:t>
            </a:r>
            <a:r>
              <a:rPr lang="en-US" sz="2000" b="1" dirty="0" smtClean="0">
                <a:solidFill>
                  <a:srgbClr val="FF0000"/>
                </a:solidFill>
              </a:rPr>
              <a:t>imaginary</a:t>
            </a:r>
            <a:r>
              <a:rPr lang="en-US" sz="2000" b="1" dirty="0" smtClean="0"/>
              <a:t> surface that separates the system from its surroundings.</a:t>
            </a:r>
          </a:p>
          <a:p>
            <a:pPr indent="-342900" algn="just" eaLnBrk="1" fontAlgn="auto" hangingPunct="1"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FontTx/>
              <a:buChar char="•"/>
              <a:defRPr/>
            </a:pPr>
            <a:r>
              <a:rPr lang="en-US" sz="2000" b="1" dirty="0" smtClean="0"/>
              <a:t>The </a:t>
            </a:r>
            <a:r>
              <a:rPr lang="en-US" sz="2000" b="1" dirty="0" smtClean="0">
                <a:solidFill>
                  <a:schemeClr val="accent2"/>
                </a:solidFill>
              </a:rPr>
              <a:t>boundary of a system </a:t>
            </a:r>
            <a:r>
              <a:rPr lang="en-US" sz="2000" b="1" dirty="0" smtClean="0"/>
              <a:t>can be </a:t>
            </a:r>
            <a:r>
              <a:rPr lang="en-US" sz="2000" b="1" i="1" dirty="0" smtClean="0">
                <a:solidFill>
                  <a:srgbClr val="FF0000"/>
                </a:solidFill>
              </a:rPr>
              <a:t>fixed</a:t>
            </a:r>
            <a:r>
              <a:rPr lang="en-US" sz="2000" b="1" i="1" dirty="0" smtClean="0"/>
              <a:t> </a:t>
            </a:r>
            <a:r>
              <a:rPr lang="en-US" sz="2000" b="1" dirty="0" smtClean="0"/>
              <a:t>or </a:t>
            </a:r>
            <a:r>
              <a:rPr lang="en-US" sz="2000" b="1" i="1" dirty="0" smtClean="0">
                <a:solidFill>
                  <a:srgbClr val="FF0000"/>
                </a:solidFill>
              </a:rPr>
              <a:t>movable</a:t>
            </a:r>
            <a:r>
              <a:rPr lang="en-US" sz="2000" b="1" i="1" dirty="0" smtClean="0"/>
              <a:t>.</a:t>
            </a:r>
          </a:p>
          <a:p>
            <a:pPr marL="0" indent="0" algn="just" eaLnBrk="1" fontAlgn="auto" hangingPunct="1"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Font typeface="Arial" pitchFamily="34" charset="0"/>
              <a:buNone/>
              <a:defRPr/>
            </a:pPr>
            <a:endParaRPr lang="en-US" sz="2000" b="1" i="1" dirty="0" smtClean="0"/>
          </a:p>
          <a:p>
            <a:pPr marL="617220" lvl="3" indent="-342900" algn="just" eaLnBrk="1" fontAlgn="auto" hangingPunct="1"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Font typeface="Wingdings" pitchFamily="2" charset="2"/>
              <a:buChar char="Ø"/>
              <a:defRPr/>
            </a:pPr>
            <a:r>
              <a:rPr lang="en-US" sz="2000" b="1" dirty="0">
                <a:solidFill>
                  <a:schemeClr val="accent2"/>
                </a:solidFill>
              </a:rPr>
              <a:t>Systems</a:t>
            </a:r>
            <a:r>
              <a:rPr lang="en-US" sz="2000" dirty="0">
                <a:solidFill>
                  <a:schemeClr val="accent2"/>
                </a:solidFill>
              </a:rPr>
              <a:t> </a:t>
            </a:r>
            <a:r>
              <a:rPr lang="en-US" sz="2000" b="1" dirty="0"/>
              <a:t>may be considered to be </a:t>
            </a:r>
            <a:r>
              <a:rPr lang="en-US" sz="2000" b="1" i="1" dirty="0" smtClean="0">
                <a:solidFill>
                  <a:srgbClr val="FF0000"/>
                </a:solidFill>
              </a:rPr>
              <a:t>closed</a:t>
            </a:r>
            <a:r>
              <a:rPr lang="en-US" sz="2000" b="1" i="1" dirty="0" smtClean="0"/>
              <a:t>,</a:t>
            </a:r>
            <a:r>
              <a:rPr lang="en-US" sz="2000" b="1" dirty="0" smtClean="0"/>
              <a:t> </a:t>
            </a:r>
            <a:r>
              <a:rPr lang="en-US" sz="2000" b="1" i="1" dirty="0" smtClean="0">
                <a:solidFill>
                  <a:srgbClr val="FF0000"/>
                </a:solidFill>
              </a:rPr>
              <a:t>open</a:t>
            </a:r>
            <a:r>
              <a:rPr lang="en-US" sz="2000" b="1" i="1" dirty="0" smtClean="0"/>
              <a:t> Or </a:t>
            </a:r>
            <a:r>
              <a:rPr lang="en-US" sz="2000" b="1" i="1" dirty="0" smtClean="0">
                <a:solidFill>
                  <a:srgbClr val="FF0000"/>
                </a:solidFill>
              </a:rPr>
              <a:t>Isolated</a:t>
            </a:r>
            <a:endParaRPr lang="tr-TR" sz="2000" dirty="0"/>
          </a:p>
          <a:p>
            <a:pPr marL="0" indent="0" algn="just" eaLnBrk="1" fontAlgn="auto" hangingPunct="1"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Font typeface="Arial" pitchFamily="34" charset="0"/>
              <a:buNone/>
              <a:defRPr/>
            </a:pPr>
            <a:endParaRPr lang="en-US" sz="2000" b="1" i="1" dirty="0" smtClean="0"/>
          </a:p>
        </p:txBody>
      </p:sp>
      <p:sp>
        <p:nvSpPr>
          <p:cNvPr id="27652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5B7C78E-9791-4396-9DE8-B967C6909CE2}" type="slidenum">
              <a:rPr lang="en-US" b="0" smtClean="0">
                <a:solidFill>
                  <a:schemeClr val="tx1"/>
                </a:solidFill>
              </a:rPr>
              <a:pPr/>
              <a:t>4</a:t>
            </a:fld>
            <a:endParaRPr lang="en-US" b="0" smtClean="0">
              <a:solidFill>
                <a:schemeClr val="tx1"/>
              </a:solidFill>
            </a:endParaRPr>
          </a:p>
        </p:txBody>
      </p:sp>
      <p:pic>
        <p:nvPicPr>
          <p:cNvPr id="27653" name="Picture 4" descr="cen84959_010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4110038"/>
            <a:ext cx="2743200" cy="256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4" name="Picture 5" descr="cen84959_010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4038600"/>
            <a:ext cx="2971800" cy="2649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152400" y="4356100"/>
            <a:ext cx="2438400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rgbClr val="FF0000"/>
              </a:buClr>
              <a:buFontTx/>
              <a:buChar char="•"/>
            </a:pPr>
            <a:r>
              <a:rPr lang="en-US" sz="2000" dirty="0">
                <a:solidFill>
                  <a:srgbClr val="0070C0"/>
                </a:solidFill>
              </a:rPr>
              <a:t>Closed system (Control mass):</a:t>
            </a:r>
            <a:r>
              <a:rPr lang="en-US" sz="2000" b="0" dirty="0">
                <a:solidFill>
                  <a:srgbClr val="0070C0"/>
                </a:solidFill>
              </a:rPr>
              <a:t>             </a:t>
            </a:r>
            <a:r>
              <a:rPr lang="en-US" sz="2000" b="0" dirty="0"/>
              <a:t>A fixed amount of mass, and no mass can cross its boundary.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idx="1"/>
          </p:nvPr>
        </p:nvSpPr>
        <p:spPr>
          <a:xfrm>
            <a:off x="2895600" y="381000"/>
            <a:ext cx="5638800" cy="6477000"/>
          </a:xfrm>
        </p:spPr>
        <p:txBody>
          <a:bodyPr rtlCol="0">
            <a:normAutofit fontScale="92500" lnSpcReduction="10000"/>
          </a:bodyPr>
          <a:lstStyle/>
          <a:p>
            <a:pPr indent="-342900" algn="just" eaLnBrk="1" fontAlgn="auto" hangingPunct="1"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FontTx/>
              <a:buChar char="•"/>
              <a:defRPr/>
            </a:pPr>
            <a:endParaRPr lang="tr-TR" sz="2000" dirty="0">
              <a:latin typeface="Arial" pitchFamily="34" charset="0"/>
              <a:cs typeface="Arial" pitchFamily="34" charset="0"/>
            </a:endParaRPr>
          </a:p>
          <a:p>
            <a:pPr indent="-342900" algn="just" eaLnBrk="1" fontAlgn="auto" hangingPunct="1"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FontTx/>
              <a:buChar char="•"/>
              <a:defRPr/>
            </a:pPr>
            <a:r>
              <a:rPr lang="en-US" sz="20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Open system</a:t>
            </a:r>
            <a:r>
              <a:rPr lang="en-US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(</a:t>
            </a:r>
            <a:r>
              <a:rPr lang="en-US" sz="20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control volume</a:t>
            </a:r>
            <a:r>
              <a:rPr lang="en-US" sz="2000" b="1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en-US" sz="20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A properly selected region in space. </a:t>
            </a:r>
          </a:p>
          <a:p>
            <a:pPr indent="-342900" algn="just" eaLnBrk="1" fontAlgn="auto" hangingPunct="1"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FontTx/>
              <a:buChar char="•"/>
              <a:defRPr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It usually encloses a device that involves mass flow such as a compressor, turbine, or nozzle.</a:t>
            </a:r>
          </a:p>
          <a:p>
            <a:pPr indent="-342900" algn="just" eaLnBrk="1" fontAlgn="auto" hangingPunct="1"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FontTx/>
              <a:buChar char="•"/>
              <a:defRPr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Both mass and energy can cross the boundary</a:t>
            </a:r>
            <a:r>
              <a:rPr lang="en-US" sz="2000" b="1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of a control volume.</a:t>
            </a:r>
          </a:p>
          <a:p>
            <a:pPr indent="-342900" algn="just" eaLnBrk="1" fontAlgn="auto" hangingPunct="1"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FontTx/>
              <a:buChar char="•"/>
              <a:defRPr/>
            </a:pPr>
            <a:endParaRPr lang="en-US" sz="2000" b="1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indent="-342900" algn="just" eaLnBrk="1" fontAlgn="auto" hangingPunct="1"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FontTx/>
              <a:buChar char="•"/>
              <a:defRPr/>
            </a:pPr>
            <a:endParaRPr lang="en-US" sz="2000" b="1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indent="-342900" algn="just" eaLnBrk="1" fontAlgn="auto" hangingPunct="1"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FontTx/>
              <a:buChar char="•"/>
              <a:defRPr/>
            </a:pPr>
            <a:endParaRPr lang="en-US" sz="2000" b="1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indent="-342900" algn="just" eaLnBrk="1" fontAlgn="auto" hangingPunct="1"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FontTx/>
              <a:buChar char="•"/>
              <a:defRPr/>
            </a:pPr>
            <a:endParaRPr lang="en-US" sz="2000" b="1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indent="-342900" algn="just" eaLnBrk="1" fontAlgn="auto" hangingPunct="1"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FontTx/>
              <a:buChar char="•"/>
              <a:defRPr/>
            </a:pPr>
            <a:endParaRPr lang="en-US" sz="2000" b="1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indent="-342900" algn="just" eaLnBrk="1" fontAlgn="auto" hangingPunct="1"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FontTx/>
              <a:buChar char="•"/>
              <a:defRPr/>
            </a:pPr>
            <a:endParaRPr lang="en-US" sz="2000" b="1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indent="-342900" algn="just" eaLnBrk="1" fontAlgn="auto" hangingPunct="1"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FontTx/>
              <a:buChar char="•"/>
              <a:defRPr/>
            </a:pPr>
            <a:endParaRPr lang="en-US" sz="2400" b="1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indent="-342900" algn="just" eaLnBrk="1" fontAlgn="auto" hangingPunct="1"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FontTx/>
              <a:buChar char="•"/>
              <a:defRPr/>
            </a:pPr>
            <a:endParaRPr lang="en-US" sz="24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indent="-342900" algn="just" eaLnBrk="1" fontAlgn="auto" hangingPunct="1"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FontTx/>
              <a:buChar char="•"/>
              <a:defRPr/>
            </a:pPr>
            <a:r>
              <a:rPr lang="en-US" sz="24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Isolated system</a:t>
            </a:r>
            <a:r>
              <a:rPr lang="en-US" sz="24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A system closed to mass, heat and work flows. It is not affected by the surroundings.</a:t>
            </a:r>
          </a:p>
          <a:p>
            <a:pPr indent="-342900" algn="just" eaLnBrk="1" fontAlgn="auto" hangingPunct="1"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FontTx/>
              <a:buChar char="•"/>
              <a:defRPr/>
            </a:pPr>
            <a:endParaRPr lang="en-US" sz="2000" b="1" dirty="0" smtClean="0">
              <a:latin typeface="Arial" pitchFamily="34" charset="0"/>
              <a:cs typeface="Arial" pitchFamily="34" charset="0"/>
            </a:endParaRPr>
          </a:p>
          <a:p>
            <a:pPr indent="-342900" algn="just" eaLnBrk="1" fontAlgn="auto" hangingPunct="1"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FontTx/>
              <a:buChar char="•"/>
              <a:defRPr/>
            </a:pPr>
            <a:endParaRPr lang="en-US" sz="20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8675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A4F66AD-C17A-4DB5-8088-6F55EF31B830}" type="slidenum">
              <a:rPr lang="en-US" b="0" smtClean="0">
                <a:solidFill>
                  <a:schemeClr val="tx1"/>
                </a:solidFill>
              </a:rPr>
              <a:pPr/>
              <a:t>5</a:t>
            </a:fld>
            <a:endParaRPr lang="en-US" b="0" smtClean="0">
              <a:solidFill>
                <a:schemeClr val="tx1"/>
              </a:solidFill>
            </a:endParaRPr>
          </a:p>
        </p:txBody>
      </p:sp>
      <p:pic>
        <p:nvPicPr>
          <p:cNvPr id="28677" name="Picture 4" descr="cen84959_010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38" y="381000"/>
            <a:ext cx="2811462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8" name="Rectangle 5"/>
          <p:cNvSpPr>
            <a:spLocks noChangeArrowheads="1"/>
          </p:cNvSpPr>
          <p:nvPr/>
        </p:nvSpPr>
        <p:spPr bwMode="auto">
          <a:xfrm>
            <a:off x="152400" y="5789613"/>
            <a:ext cx="281940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b="0">
                <a:solidFill>
                  <a:srgbClr val="3333FF"/>
                </a:solidFill>
              </a:rPr>
              <a:t>An open system (a control volume) with one inlet and one exit.</a:t>
            </a:r>
          </a:p>
        </p:txBody>
      </p:sp>
      <p:sp>
        <p:nvSpPr>
          <p:cNvPr id="28679" name="Rectangle 6"/>
          <p:cNvSpPr>
            <a:spLocks noChangeArrowheads="1"/>
          </p:cNvSpPr>
          <p:nvPr/>
        </p:nvSpPr>
        <p:spPr bwMode="auto">
          <a:xfrm>
            <a:off x="3443288" y="0"/>
            <a:ext cx="16478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600">
                <a:solidFill>
                  <a:srgbClr val="0070C0"/>
                </a:solidFill>
              </a:rPr>
              <a:t>Cont’d</a:t>
            </a:r>
          </a:p>
        </p:txBody>
      </p:sp>
      <p:grpSp>
        <p:nvGrpSpPr>
          <p:cNvPr id="8" name="Group 8"/>
          <p:cNvGrpSpPr>
            <a:grpSpLocks noChangeAspect="1"/>
          </p:cNvGrpSpPr>
          <p:nvPr/>
        </p:nvGrpSpPr>
        <p:grpSpPr bwMode="auto">
          <a:xfrm>
            <a:off x="4342896" y="2972298"/>
            <a:ext cx="2886767" cy="2514600"/>
            <a:chOff x="3392" y="1590"/>
            <a:chExt cx="2517" cy="2193"/>
          </a:xfrm>
        </p:grpSpPr>
        <p:pic>
          <p:nvPicPr>
            <p:cNvPr id="9" name="Picture 6" descr="FIG011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989" b="18381"/>
            <a:stretch>
              <a:fillRect/>
            </a:stretch>
          </p:blipFill>
          <p:spPr bwMode="auto">
            <a:xfrm>
              <a:off x="3392" y="1590"/>
              <a:ext cx="1984" cy="2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002" t="70734" b="5904"/>
            <a:stretch>
              <a:fillRect/>
            </a:stretch>
          </p:blipFill>
          <p:spPr bwMode="auto">
            <a:xfrm>
              <a:off x="4842" y="2826"/>
              <a:ext cx="1067" cy="4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A4F66AD-C17A-4DB5-8088-6F55EF31B830}" type="slidenum">
              <a:rPr lang="en-US" b="0" smtClean="0">
                <a:solidFill>
                  <a:schemeClr val="tx1"/>
                </a:solidFill>
              </a:rPr>
              <a:pPr/>
              <a:t>6</a:t>
            </a:fld>
            <a:endParaRPr lang="en-US" b="0" smtClean="0">
              <a:solidFill>
                <a:schemeClr val="tx1"/>
              </a:solidFill>
            </a:endParaRPr>
          </a:p>
        </p:txBody>
      </p:sp>
      <p:sp>
        <p:nvSpPr>
          <p:cNvPr id="28679" name="Rectangle 6"/>
          <p:cNvSpPr>
            <a:spLocks noChangeArrowheads="1"/>
          </p:cNvSpPr>
          <p:nvPr/>
        </p:nvSpPr>
        <p:spPr bwMode="auto">
          <a:xfrm>
            <a:off x="76200" y="71735"/>
            <a:ext cx="801213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2.2 Properties, phase, state, Equilibrium, and process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533400" y="838200"/>
            <a:ext cx="7772400" cy="574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buClr>
                <a:srgbClr val="FF0000"/>
              </a:buClr>
              <a:buSzPct val="140000"/>
              <a:buFont typeface="Arial" pitchFamily="34" charset="0"/>
              <a:buChar char="•"/>
              <a:defRPr/>
            </a:pPr>
            <a:r>
              <a:rPr lang="en-US" sz="2400" dirty="0"/>
              <a:t>Any </a:t>
            </a:r>
            <a:r>
              <a:rPr lang="en-US" sz="2400" dirty="0" smtClean="0"/>
              <a:t>measurable quantity that describes the condition of </a:t>
            </a:r>
            <a:r>
              <a:rPr lang="en-US" sz="2400" dirty="0"/>
              <a:t>a system is called a </a:t>
            </a:r>
            <a:r>
              <a:rPr lang="en-US" sz="2400" dirty="0">
                <a:solidFill>
                  <a:srgbClr val="0070C0"/>
                </a:solidFill>
              </a:rPr>
              <a:t>property</a:t>
            </a:r>
            <a:r>
              <a:rPr lang="en-US" sz="2400" dirty="0"/>
              <a:t>. </a:t>
            </a:r>
            <a:r>
              <a:rPr lang="en-US" sz="2400" dirty="0" err="1" smtClean="0"/>
              <a:t>E.g</a:t>
            </a:r>
            <a:r>
              <a:rPr lang="en-US" sz="2400" dirty="0" smtClean="0"/>
              <a:t> T, P, m, V, density</a:t>
            </a:r>
          </a:p>
          <a:p>
            <a:pPr>
              <a:lnSpc>
                <a:spcPct val="90000"/>
              </a:lnSpc>
              <a:buClr>
                <a:srgbClr val="FF0000"/>
              </a:buClr>
              <a:buSzPct val="140000"/>
              <a:defRPr/>
            </a:pPr>
            <a:endParaRPr lang="en-US" sz="2400" dirty="0" smtClean="0"/>
          </a:p>
          <a:p>
            <a:pPr marL="342900" indent="-342900">
              <a:lnSpc>
                <a:spcPct val="90000"/>
              </a:lnSpc>
              <a:buClr>
                <a:srgbClr val="FF0000"/>
              </a:buClr>
              <a:buSzPct val="140000"/>
              <a:buFont typeface="Arial" pitchFamily="34" charset="0"/>
              <a:buChar char="•"/>
              <a:defRPr/>
            </a:pPr>
            <a:r>
              <a:rPr lang="en-US" sz="2400" dirty="0" smtClean="0"/>
              <a:t>Properties are of two types;</a:t>
            </a:r>
          </a:p>
          <a:p>
            <a:pPr marL="342900" indent="-342900">
              <a:lnSpc>
                <a:spcPct val="90000"/>
              </a:lnSpc>
              <a:buClr>
                <a:srgbClr val="FF0000"/>
              </a:buClr>
              <a:buSzPct val="140000"/>
              <a:buFont typeface="Arial" pitchFamily="34" charset="0"/>
              <a:buChar char="•"/>
              <a:defRPr/>
            </a:pPr>
            <a:endParaRPr lang="en-US" sz="2400" i="1" dirty="0" smtClean="0">
              <a:solidFill>
                <a:srgbClr val="0070C0"/>
              </a:solidFill>
            </a:endParaRPr>
          </a:p>
          <a:p>
            <a:pPr marL="800100" lvl="1" indent="-342900">
              <a:lnSpc>
                <a:spcPct val="90000"/>
              </a:lnSpc>
              <a:buClr>
                <a:srgbClr val="FF0000"/>
              </a:buClr>
              <a:buSzPct val="140000"/>
              <a:buFont typeface="Arial" pitchFamily="34" charset="0"/>
              <a:buChar char="•"/>
              <a:defRPr/>
            </a:pPr>
            <a:r>
              <a:rPr lang="en-US" sz="2400" i="1" dirty="0" smtClean="0">
                <a:solidFill>
                  <a:srgbClr val="0070C0"/>
                </a:solidFill>
              </a:rPr>
              <a:t>Intensive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srgbClr val="0070C0"/>
                </a:solidFill>
              </a:rPr>
              <a:t>properties</a:t>
            </a:r>
            <a:r>
              <a:rPr lang="en-US" sz="2400" dirty="0"/>
              <a:t> are independent of the mass of the system.  Examples:  temperature, pressure, and density. </a:t>
            </a:r>
            <a:endParaRPr lang="en-US" sz="2400" dirty="0" smtClean="0"/>
          </a:p>
          <a:p>
            <a:pPr marL="800100" lvl="1" indent="-342900">
              <a:lnSpc>
                <a:spcPct val="90000"/>
              </a:lnSpc>
              <a:buClr>
                <a:srgbClr val="FF0000"/>
              </a:buClr>
              <a:buSzPct val="140000"/>
              <a:buFont typeface="Arial" pitchFamily="34" charset="0"/>
              <a:buChar char="•"/>
              <a:defRPr/>
            </a:pPr>
            <a:endParaRPr lang="en-US" sz="2400" i="1" dirty="0"/>
          </a:p>
          <a:p>
            <a:pPr marL="800100" lvl="1" indent="-342900">
              <a:lnSpc>
                <a:spcPct val="90000"/>
              </a:lnSpc>
              <a:buClr>
                <a:srgbClr val="FF0000"/>
              </a:buClr>
              <a:buSzPct val="140000"/>
              <a:buFont typeface="Arial" pitchFamily="34" charset="0"/>
              <a:buChar char="•"/>
              <a:defRPr/>
            </a:pPr>
            <a:r>
              <a:rPr lang="en-US" sz="2400" i="1" dirty="0" smtClean="0">
                <a:solidFill>
                  <a:srgbClr val="0070C0"/>
                </a:solidFill>
              </a:rPr>
              <a:t>Extensive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srgbClr val="0070C0"/>
                </a:solidFill>
              </a:rPr>
              <a:t>properties </a:t>
            </a:r>
            <a:r>
              <a:rPr lang="en-US" sz="2400" dirty="0"/>
              <a:t>are those whose value depends on the size of the system.  Examples:  Total mass, total volume, and total momentum.</a:t>
            </a:r>
          </a:p>
          <a:p>
            <a:pPr>
              <a:lnSpc>
                <a:spcPct val="90000"/>
              </a:lnSpc>
              <a:defRPr/>
            </a:pPr>
            <a:endParaRPr lang="en-US" sz="2400" dirty="0" smtClean="0"/>
          </a:p>
          <a:p>
            <a:pPr>
              <a:lnSpc>
                <a:spcPct val="90000"/>
              </a:lnSpc>
              <a:defRPr/>
            </a:pPr>
            <a:r>
              <a:rPr lang="en-US" sz="2400" dirty="0" smtClean="0"/>
              <a:t>Extensive </a:t>
            </a:r>
            <a:r>
              <a:rPr lang="en-US" sz="2400" dirty="0"/>
              <a:t>properties per unit mass are called </a:t>
            </a:r>
            <a:r>
              <a:rPr lang="en-US" sz="2400" dirty="0">
                <a:solidFill>
                  <a:srgbClr val="0070C0"/>
                </a:solidFill>
              </a:rPr>
              <a:t>specific properties</a:t>
            </a:r>
            <a:r>
              <a:rPr lang="en-US" sz="2400" dirty="0"/>
              <a:t>.  Examples include specific volume </a:t>
            </a:r>
            <a:r>
              <a:rPr lang="en-US" sz="2400" i="1" dirty="0"/>
              <a:t>v = V/m</a:t>
            </a:r>
            <a:r>
              <a:rPr lang="en-US" sz="2400" dirty="0"/>
              <a:t> and specific total energy </a:t>
            </a:r>
            <a:r>
              <a:rPr lang="en-US" sz="2400" i="1" dirty="0"/>
              <a:t>e=E/m.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70473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A4F66AD-C17A-4DB5-8088-6F55EF31B830}" type="slidenum">
              <a:rPr lang="en-US" b="0" smtClean="0">
                <a:solidFill>
                  <a:schemeClr val="tx1"/>
                </a:solidFill>
              </a:rPr>
              <a:pPr/>
              <a:t>7</a:t>
            </a:fld>
            <a:endParaRPr lang="en-US" b="0" smtClean="0">
              <a:solidFill>
                <a:schemeClr val="tx1"/>
              </a:solidFill>
            </a:endParaRPr>
          </a:p>
        </p:txBody>
      </p:sp>
      <p:sp>
        <p:nvSpPr>
          <p:cNvPr id="28679" name="Rectangle 6"/>
          <p:cNvSpPr>
            <a:spLocks noChangeArrowheads="1"/>
          </p:cNvSpPr>
          <p:nvPr/>
        </p:nvSpPr>
        <p:spPr bwMode="auto">
          <a:xfrm>
            <a:off x="76200" y="71735"/>
            <a:ext cx="801213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2.2 Properties, phase, state, Equilibrium, and process</a:t>
            </a:r>
            <a:endParaRPr lang="en-US" sz="2400" dirty="0">
              <a:solidFill>
                <a:srgbClr val="0070C0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7122766"/>
              </p:ext>
            </p:extLst>
          </p:nvPr>
        </p:nvGraphicFramePr>
        <p:xfrm>
          <a:off x="808038" y="1295400"/>
          <a:ext cx="7129462" cy="164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81" name="Equation" r:id="rId3" imgW="3962400" imgH="914400" progId="Equation.DSMT4">
                  <p:embed/>
                </p:oleObj>
              </mc:Choice>
              <mc:Fallback>
                <p:oleObj name="Equation" r:id="rId3" imgW="3962400" imgH="9144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8038" y="1295400"/>
                        <a:ext cx="7129462" cy="1646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4" descr="0102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733800"/>
            <a:ext cx="6955516" cy="2363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112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A4F66AD-C17A-4DB5-8088-6F55EF31B830}" type="slidenum">
              <a:rPr lang="en-US" b="0" smtClean="0">
                <a:solidFill>
                  <a:schemeClr val="tx1"/>
                </a:solidFill>
              </a:rPr>
              <a:pPr/>
              <a:t>8</a:t>
            </a:fld>
            <a:endParaRPr lang="en-US" b="0" smtClean="0">
              <a:solidFill>
                <a:schemeClr val="tx1"/>
              </a:solidFill>
            </a:endParaRPr>
          </a:p>
        </p:txBody>
      </p:sp>
      <p:sp>
        <p:nvSpPr>
          <p:cNvPr id="28679" name="Rectangle 6"/>
          <p:cNvSpPr>
            <a:spLocks noChangeArrowheads="1"/>
          </p:cNvSpPr>
          <p:nvPr/>
        </p:nvSpPr>
        <p:spPr bwMode="auto">
          <a:xfrm>
            <a:off x="76200" y="71735"/>
            <a:ext cx="801213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2.2 Properties, phase, state, Equilibrium, and process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533400" y="1181100"/>
            <a:ext cx="7772400" cy="7294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buClr>
                <a:srgbClr val="FF0000"/>
              </a:buClr>
              <a:buSzPct val="140000"/>
              <a:buFont typeface="Arial" pitchFamily="34" charset="0"/>
              <a:buChar char="•"/>
              <a:defRPr/>
            </a:pPr>
            <a:r>
              <a:rPr lang="en-US" sz="2800" dirty="0" smtClean="0">
                <a:solidFill>
                  <a:schemeClr val="tx2"/>
                </a:solidFill>
              </a:rPr>
              <a:t>Properties of a system are defined when the system is in </a:t>
            </a:r>
            <a:r>
              <a:rPr lang="en-US" sz="2800" dirty="0" smtClean="0">
                <a:solidFill>
                  <a:srgbClr val="0070C0"/>
                </a:solidFill>
              </a:rPr>
              <a:t>equilibrium</a:t>
            </a:r>
            <a:r>
              <a:rPr lang="en-US" sz="2800" dirty="0" smtClean="0">
                <a:solidFill>
                  <a:schemeClr val="tx2"/>
                </a:solidFill>
              </a:rPr>
              <a:t>.</a:t>
            </a:r>
          </a:p>
          <a:p>
            <a:pPr marL="342900" indent="-342900">
              <a:lnSpc>
                <a:spcPct val="90000"/>
              </a:lnSpc>
              <a:buClr>
                <a:srgbClr val="FF0000"/>
              </a:buClr>
              <a:buSzPct val="140000"/>
              <a:buFont typeface="Arial" pitchFamily="34" charset="0"/>
              <a:buChar char="•"/>
              <a:defRPr/>
            </a:pPr>
            <a:endParaRPr lang="en-US" sz="2800" dirty="0" smtClean="0">
              <a:solidFill>
                <a:schemeClr val="tx2"/>
              </a:solidFill>
            </a:endParaRPr>
          </a:p>
          <a:p>
            <a:pPr marL="342900" indent="-342900">
              <a:lnSpc>
                <a:spcPct val="90000"/>
              </a:lnSpc>
              <a:buClr>
                <a:srgbClr val="FF0000"/>
              </a:buClr>
              <a:buSzPct val="140000"/>
              <a:buFont typeface="Arial" pitchFamily="34" charset="0"/>
              <a:buChar char="•"/>
              <a:defRPr/>
            </a:pPr>
            <a:r>
              <a:rPr lang="en-US" sz="2800" dirty="0" smtClean="0">
                <a:solidFill>
                  <a:srgbClr val="0070C0"/>
                </a:solidFill>
              </a:rPr>
              <a:t>Equilibrium: </a:t>
            </a:r>
            <a:r>
              <a:rPr lang="en-US" sz="2800" dirty="0"/>
              <a:t>No unbalance exist in the system, and values of properties (T, P etc.) remain the same when it is isolated from the </a:t>
            </a:r>
            <a:r>
              <a:rPr lang="en-US" sz="2800" dirty="0" smtClean="0"/>
              <a:t>surroundings.</a:t>
            </a:r>
          </a:p>
          <a:p>
            <a:pPr marL="342900" indent="-342900">
              <a:lnSpc>
                <a:spcPct val="90000"/>
              </a:lnSpc>
              <a:buClr>
                <a:srgbClr val="FF0000"/>
              </a:buClr>
              <a:buSzPct val="140000"/>
              <a:buFont typeface="Arial" pitchFamily="34" charset="0"/>
              <a:buChar char="•"/>
              <a:defRPr/>
            </a:pPr>
            <a:endParaRPr lang="en-US" sz="2800" dirty="0" smtClean="0"/>
          </a:p>
          <a:p>
            <a:pPr marL="342900" indent="-342900">
              <a:lnSpc>
                <a:spcPct val="90000"/>
              </a:lnSpc>
              <a:buClr>
                <a:srgbClr val="FF0000"/>
              </a:buClr>
              <a:buSzPct val="140000"/>
              <a:buFont typeface="Arial" pitchFamily="34" charset="0"/>
              <a:buChar char="•"/>
              <a:defRPr/>
            </a:pPr>
            <a:endParaRPr lang="en-US" sz="2800" dirty="0"/>
          </a:p>
          <a:p>
            <a:pPr marL="800100" lvl="1" indent="-342900">
              <a:lnSpc>
                <a:spcPct val="90000"/>
              </a:lnSpc>
              <a:buClr>
                <a:srgbClr val="FF0000"/>
              </a:buClr>
              <a:buSzPct val="140000"/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rgbClr val="0070C0"/>
                </a:solidFill>
              </a:rPr>
              <a:t>Thermal </a:t>
            </a:r>
            <a:r>
              <a:rPr lang="en-US" sz="2000" dirty="0">
                <a:solidFill>
                  <a:srgbClr val="0070C0"/>
                </a:solidFill>
              </a:rPr>
              <a:t>equilibrium: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smtClean="0"/>
              <a:t>temperature of system  does not change when it is isolated from surrounding</a:t>
            </a:r>
          </a:p>
          <a:p>
            <a:pPr marL="800100" lvl="1" indent="-342900">
              <a:lnSpc>
                <a:spcPct val="90000"/>
              </a:lnSpc>
              <a:buClr>
                <a:srgbClr val="FF0000"/>
              </a:buClr>
              <a:buSzPct val="140000"/>
              <a:buFont typeface="Arial" pitchFamily="34" charset="0"/>
              <a:buChar char="•"/>
              <a:defRPr/>
            </a:pPr>
            <a:endParaRPr lang="en-US" sz="2000" dirty="0" smtClean="0">
              <a:solidFill>
                <a:srgbClr val="0070C0"/>
              </a:solidFill>
            </a:endParaRPr>
          </a:p>
          <a:p>
            <a:pPr marL="800100" lvl="1" indent="-342900">
              <a:lnSpc>
                <a:spcPct val="90000"/>
              </a:lnSpc>
              <a:buClr>
                <a:srgbClr val="FF0000"/>
              </a:buClr>
              <a:buSzPct val="140000"/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rgbClr val="0070C0"/>
                </a:solidFill>
              </a:rPr>
              <a:t>Mechanical </a:t>
            </a:r>
            <a:r>
              <a:rPr lang="en-US" sz="2000" dirty="0">
                <a:solidFill>
                  <a:srgbClr val="0070C0"/>
                </a:solidFill>
              </a:rPr>
              <a:t>equilibrium: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smtClean="0"/>
              <a:t>pressure of system does not change when it is isolated from surrounding</a:t>
            </a:r>
          </a:p>
          <a:p>
            <a:pPr marL="800100" lvl="1" indent="-342900">
              <a:lnSpc>
                <a:spcPct val="90000"/>
              </a:lnSpc>
              <a:buClr>
                <a:srgbClr val="FF0000"/>
              </a:buClr>
              <a:buSzPct val="140000"/>
              <a:buFont typeface="Arial" pitchFamily="34" charset="0"/>
              <a:buChar char="•"/>
              <a:defRPr/>
            </a:pPr>
            <a:endParaRPr lang="en-US" sz="2000" dirty="0"/>
          </a:p>
          <a:p>
            <a:pPr marL="800100" lvl="1" indent="-342900">
              <a:lnSpc>
                <a:spcPct val="90000"/>
              </a:lnSpc>
              <a:buClr>
                <a:srgbClr val="FF0000"/>
              </a:buClr>
              <a:buSzPct val="140000"/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rgbClr val="0070C0"/>
                </a:solidFill>
              </a:rPr>
              <a:t>Chemical </a:t>
            </a:r>
            <a:r>
              <a:rPr lang="en-US" sz="2000" dirty="0">
                <a:solidFill>
                  <a:srgbClr val="0070C0"/>
                </a:solidFill>
              </a:rPr>
              <a:t>equilibrium</a:t>
            </a:r>
            <a:r>
              <a:rPr lang="en-US" sz="2000" dirty="0"/>
              <a:t>:</a:t>
            </a:r>
            <a:r>
              <a:rPr lang="en-US" sz="2000" dirty="0" smtClean="0"/>
              <a:t> chemical composition does not change when it is isolated from surroundings</a:t>
            </a:r>
            <a:endParaRPr lang="en-US" sz="2000" dirty="0"/>
          </a:p>
          <a:p>
            <a:pPr marL="800100" lvl="1" indent="-342900">
              <a:lnSpc>
                <a:spcPct val="90000"/>
              </a:lnSpc>
              <a:buClr>
                <a:srgbClr val="FF0000"/>
              </a:buClr>
              <a:buSzPct val="140000"/>
              <a:buFont typeface="Arial" pitchFamily="34" charset="0"/>
              <a:buChar char="•"/>
              <a:defRPr/>
            </a:pPr>
            <a:endParaRPr lang="en-US" sz="2800" dirty="0" smtClean="0">
              <a:solidFill>
                <a:schemeClr val="tx2"/>
              </a:solidFill>
            </a:endParaRPr>
          </a:p>
          <a:p>
            <a:pPr marL="342900" indent="-342900">
              <a:lnSpc>
                <a:spcPct val="90000"/>
              </a:lnSpc>
              <a:buClr>
                <a:srgbClr val="FF0000"/>
              </a:buClr>
              <a:buSzPct val="140000"/>
              <a:buFont typeface="Arial" pitchFamily="34" charset="0"/>
              <a:buChar char="•"/>
              <a:defRPr/>
            </a:pPr>
            <a:endParaRPr lang="en-US" sz="2800" dirty="0">
              <a:solidFill>
                <a:schemeClr val="tx2"/>
              </a:solidFill>
            </a:endParaRPr>
          </a:p>
          <a:p>
            <a:pPr marL="342900" indent="-342900">
              <a:lnSpc>
                <a:spcPct val="90000"/>
              </a:lnSpc>
              <a:buClr>
                <a:srgbClr val="FF0000"/>
              </a:buClr>
              <a:buSzPct val="140000"/>
              <a:buFont typeface="Arial" pitchFamily="34" charset="0"/>
              <a:buChar char="•"/>
              <a:defRPr/>
            </a:pPr>
            <a:endParaRPr lang="en-US" sz="2800" dirty="0" smtClean="0">
              <a:solidFill>
                <a:schemeClr val="tx2"/>
              </a:solidFill>
            </a:endParaRPr>
          </a:p>
          <a:p>
            <a:pPr marL="342900" indent="-342900">
              <a:lnSpc>
                <a:spcPct val="90000"/>
              </a:lnSpc>
              <a:buClr>
                <a:srgbClr val="FF0000"/>
              </a:buClr>
              <a:buSzPct val="140000"/>
              <a:buFont typeface="Arial" pitchFamily="34" charset="0"/>
              <a:buChar char="•"/>
              <a:defRPr/>
            </a:pPr>
            <a:endParaRPr lang="en-US" sz="2400" dirty="0" smtClean="0"/>
          </a:p>
        </p:txBody>
      </p:sp>
      <p:pic>
        <p:nvPicPr>
          <p:cNvPr id="7" name="Picture 7" descr="cen84959_0102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288"/>
          <a:stretch>
            <a:fillRect/>
          </a:stretch>
        </p:blipFill>
        <p:spPr bwMode="auto">
          <a:xfrm>
            <a:off x="5029200" y="3551515"/>
            <a:ext cx="2374232" cy="1070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0570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A4F66AD-C17A-4DB5-8088-6F55EF31B830}" type="slidenum">
              <a:rPr lang="en-US" b="0" smtClean="0">
                <a:solidFill>
                  <a:schemeClr val="tx1"/>
                </a:solidFill>
              </a:rPr>
              <a:pPr/>
              <a:t>9</a:t>
            </a:fld>
            <a:endParaRPr lang="en-US" b="0" smtClean="0">
              <a:solidFill>
                <a:schemeClr val="tx1"/>
              </a:solidFill>
            </a:endParaRPr>
          </a:p>
        </p:txBody>
      </p:sp>
      <p:sp>
        <p:nvSpPr>
          <p:cNvPr id="28679" name="Rectangle 6"/>
          <p:cNvSpPr>
            <a:spLocks noChangeArrowheads="1"/>
          </p:cNvSpPr>
          <p:nvPr/>
        </p:nvSpPr>
        <p:spPr bwMode="auto">
          <a:xfrm>
            <a:off x="76200" y="71735"/>
            <a:ext cx="801213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2.2 Properties, phase, state, Equilibrium, and process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355584" y="774275"/>
            <a:ext cx="7772400" cy="219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>
                <a:srgbClr val="FF0000"/>
              </a:buClr>
              <a:buSzPct val="140000"/>
              <a:defRPr/>
            </a:pPr>
            <a:endParaRPr lang="en-US" sz="2800" dirty="0" smtClean="0">
              <a:solidFill>
                <a:schemeClr val="tx2"/>
              </a:solidFill>
            </a:endParaRPr>
          </a:p>
          <a:p>
            <a:pPr marL="342900" indent="-342900">
              <a:lnSpc>
                <a:spcPct val="90000"/>
              </a:lnSpc>
              <a:buClr>
                <a:srgbClr val="FF0000"/>
              </a:buClr>
              <a:buSzPct val="140000"/>
              <a:buFont typeface="Arial" pitchFamily="34" charset="0"/>
              <a:buChar char="•"/>
              <a:defRPr/>
            </a:pPr>
            <a:r>
              <a:rPr lang="en-US" sz="2800" dirty="0" smtClean="0">
                <a:solidFill>
                  <a:srgbClr val="0070C0"/>
                </a:solidFill>
              </a:rPr>
              <a:t>State</a:t>
            </a:r>
            <a:r>
              <a:rPr lang="en-US" sz="2800" dirty="0" smtClean="0">
                <a:solidFill>
                  <a:schemeClr val="tx2"/>
                </a:solidFill>
              </a:rPr>
              <a:t> : </a:t>
            </a:r>
            <a:r>
              <a:rPr lang="en-US" sz="2400" dirty="0" smtClean="0"/>
              <a:t>Condition of a system in equilibrium at a given time t identified by properties (e.g. </a:t>
            </a:r>
            <a:r>
              <a:rPr lang="en-US" sz="2400" i="1" dirty="0" smtClean="0"/>
              <a:t>T, P, v</a:t>
            </a:r>
            <a:r>
              <a:rPr lang="en-US" sz="2400" dirty="0" smtClean="0"/>
              <a:t>).</a:t>
            </a:r>
          </a:p>
          <a:p>
            <a:pPr marL="342900" indent="-342900">
              <a:lnSpc>
                <a:spcPct val="90000"/>
              </a:lnSpc>
              <a:buClr>
                <a:srgbClr val="FF0000"/>
              </a:buClr>
              <a:buSzPct val="140000"/>
              <a:buFont typeface="Arial" pitchFamily="34" charset="0"/>
              <a:buChar char="•"/>
              <a:defRPr/>
            </a:pPr>
            <a:endParaRPr lang="en-US" sz="2400" dirty="0"/>
          </a:p>
          <a:p>
            <a:pPr marL="800100" lvl="1" indent="-342900">
              <a:lnSpc>
                <a:spcPct val="90000"/>
              </a:lnSpc>
              <a:buClr>
                <a:srgbClr val="FF0000"/>
              </a:buClr>
              <a:buSzPct val="140000"/>
              <a:buFont typeface="Arial" pitchFamily="34" charset="0"/>
              <a:buChar char="•"/>
              <a:defRPr/>
            </a:pPr>
            <a:r>
              <a:rPr lang="en-US" sz="2400" dirty="0" smtClean="0"/>
              <a:t>at a given state each property has 1 value.</a:t>
            </a:r>
          </a:p>
          <a:p>
            <a:pPr marL="342900" indent="-342900">
              <a:lnSpc>
                <a:spcPct val="90000"/>
              </a:lnSpc>
              <a:buClr>
                <a:srgbClr val="FF0000"/>
              </a:buClr>
              <a:buSzPct val="140000"/>
              <a:buFont typeface="Arial" pitchFamily="34" charset="0"/>
              <a:buChar char="•"/>
              <a:defRPr/>
            </a:pPr>
            <a:endParaRPr lang="en-US" sz="2400" dirty="0" smtClean="0"/>
          </a:p>
        </p:txBody>
      </p:sp>
      <p:sp>
        <p:nvSpPr>
          <p:cNvPr id="2" name="Rectangle 1"/>
          <p:cNvSpPr/>
          <p:nvPr/>
        </p:nvSpPr>
        <p:spPr>
          <a:xfrm>
            <a:off x="375636" y="2921472"/>
            <a:ext cx="7752347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buClr>
                <a:srgbClr val="FF0000"/>
              </a:buClr>
              <a:buSzPct val="140000"/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rgbClr val="0070C0"/>
                </a:solidFill>
              </a:rPr>
              <a:t>Thermodynamic properties</a:t>
            </a:r>
            <a:r>
              <a:rPr lang="en-US" sz="2400" dirty="0" smtClean="0">
                <a:solidFill>
                  <a:schemeClr val="tx2"/>
                </a:solidFill>
              </a:rPr>
              <a:t>: also termed state parameters or state variables are variables that quantify the state of a system.</a:t>
            </a:r>
          </a:p>
          <a:p>
            <a:pPr>
              <a:lnSpc>
                <a:spcPct val="90000"/>
              </a:lnSpc>
              <a:buClr>
                <a:srgbClr val="FF0000"/>
              </a:buClr>
              <a:buSzPct val="140000"/>
              <a:defRPr/>
            </a:pPr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175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19502</TotalTime>
  <Words>1215</Words>
  <Application>Microsoft Office PowerPoint</Application>
  <PresentationFormat>On-screen Show (4:3)</PresentationFormat>
  <Paragraphs>253</Paragraphs>
  <Slides>21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Adjacency</vt:lpstr>
      <vt:lpstr>Equation</vt:lpstr>
      <vt:lpstr>CHAPTER 2 Basic concepts and definitions</vt:lpstr>
      <vt:lpstr>PowerPoint Presentation</vt:lpstr>
      <vt:lpstr>PowerPoint Presentation</vt:lpstr>
      <vt:lpstr>2.1 Closed, Open and Isolated Systems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2.3 DIMENSIONS AND UNITS</vt:lpstr>
      <vt:lpstr>Some SI and English Units</vt:lpstr>
      <vt:lpstr>Unity Conversion Ratios</vt:lpstr>
      <vt:lpstr>Example   1. using unity conversion ratio prove that weight of 1lbm  is equivalent to 1lbf on earth. (g=32.174ft/s2)</vt:lpstr>
      <vt:lpstr>PowerPoint Presentation</vt:lpstr>
      <vt:lpstr>PowerPoint Presentation</vt:lpstr>
      <vt:lpstr>PowerPoint Presentation</vt:lpstr>
      <vt:lpstr>PowerPoint Presentation</vt:lpstr>
    </vt:vector>
  </TitlesOfParts>
  <Company>DC-UOIT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 INTRODUCTION AND BASIC CONCEPTS</dc:title>
  <dc:creator>WinXP Tablet</dc:creator>
  <cp:lastModifiedBy>user</cp:lastModifiedBy>
  <cp:revision>472</cp:revision>
  <dcterms:created xsi:type="dcterms:W3CDTF">2007-03-22T19:44:56Z</dcterms:created>
  <dcterms:modified xsi:type="dcterms:W3CDTF">2023-10-28T09:36:25Z</dcterms:modified>
</cp:coreProperties>
</file>