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E0416-3B7D-41A3-B633-B6163FAC16B3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22C7-2CAA-498E-804A-E170FC303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0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ifreq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ifreq</a:t>
            </a:r>
            <a:r>
              <a:rPr lang="en-US" altLang="zh-CN" dirty="0" smtClean="0">
                <a:effectLst/>
              </a:rPr>
              <a:t>; </a:t>
            </a:r>
          </a:p>
          <a:p>
            <a:r>
              <a:rPr lang="en-US" altLang="zh-CN" dirty="0" err="1" smtClean="0">
                <a:effectLst/>
              </a:rPr>
              <a:t>strcpy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dirty="0" err="1" smtClean="0">
                <a:effectLst/>
              </a:rPr>
              <a:t>ifreq.ifr_name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"eth1"</a:t>
            </a:r>
            <a:r>
              <a:rPr lang="en-US" altLang="zh-CN" dirty="0" smtClean="0"/>
              <a:t>);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ioctl</a:t>
            </a:r>
            <a:r>
              <a:rPr lang="en-US" altLang="zh-CN" dirty="0" smtClean="0"/>
              <a:t> (sock, SIOCGIFHWADDR, &amp;</a:t>
            </a:r>
            <a:r>
              <a:rPr lang="en-US" altLang="zh-CN" dirty="0" err="1" smtClean="0"/>
              <a:t>ifreq</a:t>
            </a:r>
            <a:r>
              <a:rPr lang="en-US" altLang="zh-CN" dirty="0" smtClean="0"/>
              <a:t>)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) </a:t>
            </a:r>
          </a:p>
          <a:p>
            <a:r>
              <a:rPr lang="en-US" altLang="zh-CN" baseline="0" dirty="0" smtClean="0">
                <a:effectLst/>
              </a:rPr>
              <a:t>     </a:t>
            </a:r>
            <a:r>
              <a:rPr lang="en-US" altLang="zh-CN" dirty="0" err="1" smtClean="0">
                <a:effectLst/>
              </a:rPr>
              <a:t>perror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ioctl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22C7-2CAA-498E-804A-E170FC3039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9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ifreq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ifreq</a:t>
            </a:r>
            <a:r>
              <a:rPr lang="en-US" altLang="zh-CN" dirty="0" smtClean="0">
                <a:effectLst/>
              </a:rPr>
              <a:t>; </a:t>
            </a:r>
          </a:p>
          <a:p>
            <a:r>
              <a:rPr lang="en-US" altLang="zh-CN" dirty="0" err="1" smtClean="0">
                <a:effectLst/>
              </a:rPr>
              <a:t>strcpy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dirty="0" err="1" smtClean="0">
                <a:effectLst/>
              </a:rPr>
              <a:t>ifreq.ifr_name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"eth1"</a:t>
            </a:r>
            <a:r>
              <a:rPr lang="en-US" altLang="zh-CN" dirty="0" smtClean="0"/>
              <a:t>);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ioctl</a:t>
            </a:r>
            <a:r>
              <a:rPr lang="en-US" altLang="zh-CN" dirty="0" smtClean="0"/>
              <a:t> (sock, SIOCGIFHWADDR, &amp;</a:t>
            </a:r>
            <a:r>
              <a:rPr lang="en-US" altLang="zh-CN" dirty="0" err="1" smtClean="0"/>
              <a:t>ifreq</a:t>
            </a:r>
            <a:r>
              <a:rPr lang="en-US" altLang="zh-CN" dirty="0" smtClean="0"/>
              <a:t>)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) </a:t>
            </a:r>
          </a:p>
          <a:p>
            <a:r>
              <a:rPr lang="en-US" altLang="zh-CN" baseline="0" dirty="0" smtClean="0">
                <a:effectLst/>
              </a:rPr>
              <a:t>     </a:t>
            </a:r>
            <a:r>
              <a:rPr lang="en-US" altLang="zh-CN" dirty="0" err="1" smtClean="0">
                <a:effectLst/>
              </a:rPr>
              <a:t>perror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ioctl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22C7-2CAA-498E-804A-E170FC3039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1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ifreq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ifreq</a:t>
            </a:r>
            <a:r>
              <a:rPr lang="en-US" altLang="zh-CN" dirty="0" smtClean="0">
                <a:effectLst/>
              </a:rPr>
              <a:t>; </a:t>
            </a:r>
          </a:p>
          <a:p>
            <a:r>
              <a:rPr lang="en-US" altLang="zh-CN" dirty="0" err="1" smtClean="0">
                <a:effectLst/>
              </a:rPr>
              <a:t>strcpy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dirty="0" err="1" smtClean="0">
                <a:effectLst/>
              </a:rPr>
              <a:t>ifreq.ifr_name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"eth1"</a:t>
            </a:r>
            <a:r>
              <a:rPr lang="en-US" altLang="zh-CN" dirty="0" smtClean="0"/>
              <a:t>);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ioctl</a:t>
            </a:r>
            <a:r>
              <a:rPr lang="en-US" altLang="zh-CN" dirty="0" smtClean="0"/>
              <a:t> (sock, SIOCGIFHWADDR, &amp;</a:t>
            </a:r>
            <a:r>
              <a:rPr lang="en-US" altLang="zh-CN" dirty="0" err="1" smtClean="0"/>
              <a:t>ifreq</a:t>
            </a:r>
            <a:r>
              <a:rPr lang="en-US" altLang="zh-CN" dirty="0" smtClean="0"/>
              <a:t>)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) </a:t>
            </a:r>
          </a:p>
          <a:p>
            <a:r>
              <a:rPr lang="en-US" altLang="zh-CN" baseline="0" dirty="0" smtClean="0">
                <a:effectLst/>
              </a:rPr>
              <a:t>     </a:t>
            </a:r>
            <a:r>
              <a:rPr lang="en-US" altLang="zh-CN" dirty="0" err="1" smtClean="0">
                <a:effectLst/>
              </a:rPr>
              <a:t>perror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ioctl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22C7-2CAA-498E-804A-E170FC3039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2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ifreq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ifreq</a:t>
            </a:r>
            <a:r>
              <a:rPr lang="en-US" altLang="zh-CN" dirty="0" smtClean="0">
                <a:effectLst/>
              </a:rPr>
              <a:t>; </a:t>
            </a:r>
          </a:p>
          <a:p>
            <a:r>
              <a:rPr lang="en-US" altLang="zh-CN" dirty="0" err="1" smtClean="0">
                <a:effectLst/>
              </a:rPr>
              <a:t>strcpy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dirty="0" err="1" smtClean="0">
                <a:effectLst/>
              </a:rPr>
              <a:t>ifreq.ifr_name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"eth1"</a:t>
            </a:r>
            <a:r>
              <a:rPr lang="en-US" altLang="zh-CN" dirty="0" smtClean="0"/>
              <a:t>);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ioctl</a:t>
            </a:r>
            <a:r>
              <a:rPr lang="en-US" altLang="zh-CN" dirty="0" smtClean="0"/>
              <a:t> (sock, SIOCGIFHWADDR, &amp;</a:t>
            </a:r>
            <a:r>
              <a:rPr lang="en-US" altLang="zh-CN" dirty="0" err="1" smtClean="0"/>
              <a:t>ifreq</a:t>
            </a:r>
            <a:r>
              <a:rPr lang="en-US" altLang="zh-CN" dirty="0" smtClean="0"/>
              <a:t>) &lt;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) </a:t>
            </a:r>
          </a:p>
          <a:p>
            <a:r>
              <a:rPr lang="en-US" altLang="zh-CN" baseline="0" dirty="0" smtClean="0">
                <a:effectLst/>
              </a:rPr>
              <a:t>     </a:t>
            </a:r>
            <a:r>
              <a:rPr lang="en-US" altLang="zh-CN" dirty="0" err="1" smtClean="0">
                <a:effectLst/>
              </a:rPr>
              <a:t>perror</a:t>
            </a:r>
            <a:r>
              <a:rPr lang="en-US" altLang="zh-CN" dirty="0" smtClean="0">
                <a:effectLst/>
              </a:rPr>
              <a:t> 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ioctl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22C7-2CAA-498E-804A-E170FC3039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1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0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2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7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0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6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5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0F3E-82CB-4743-B7E8-CA9C3923B52B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4CAF1-6593-4C3C-BE9E-E68661446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options in DHCP messages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16612" y="4134118"/>
            <a:ext cx="2358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2017-06-01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8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corresponding DHCPACK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7" y="1518231"/>
            <a:ext cx="9666616" cy="490832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38200" y="4919730"/>
            <a:ext cx="4712594" cy="25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396248" y="4417454"/>
            <a:ext cx="978794" cy="43788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375042" y="4209004"/>
            <a:ext cx="2511381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replaced with </a:t>
            </a:r>
            <a:r>
              <a:rPr lang="en-US" altLang="zh-CN" dirty="0" smtClean="0">
                <a:solidFill>
                  <a:srgbClr val="FF0000"/>
                </a:solidFill>
              </a:rPr>
              <a:t>unicast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0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729" y="146185"/>
            <a:ext cx="10349247" cy="1325563"/>
          </a:xfrm>
        </p:spPr>
        <p:txBody>
          <a:bodyPr/>
          <a:lstStyle/>
          <a:p>
            <a:r>
              <a:rPr lang="en-US" altLang="zh-CN" dirty="0" smtClean="0"/>
              <a:t>DHCP Message</a:t>
            </a:r>
            <a:br>
              <a:rPr lang="en-US" altLang="zh-CN" dirty="0" smtClean="0"/>
            </a:br>
            <a:r>
              <a:rPr lang="en-US" altLang="zh-CN" dirty="0" smtClean="0"/>
              <a:t>Format </a:t>
            </a:r>
            <a:endParaRPr lang="zh-CN" altLang="en-US" dirty="0"/>
          </a:p>
        </p:txBody>
      </p:sp>
      <p:graphicFrame>
        <p:nvGraphicFramePr>
          <p:cNvPr id="4" name="Group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575530"/>
              </p:ext>
            </p:extLst>
          </p:nvPr>
        </p:nvGraphicFramePr>
        <p:xfrm>
          <a:off x="4520483" y="848375"/>
          <a:ext cx="6586783" cy="5475151"/>
        </p:xfrm>
        <a:graphic>
          <a:graphicData uri="http://schemas.openxmlformats.org/drawingml/2006/table">
            <a:tbl>
              <a:tblPr/>
              <a:tblGrid>
                <a:gridCol w="1637907"/>
                <a:gridCol w="1649093"/>
                <a:gridCol w="1650690"/>
                <a:gridCol w="1649093"/>
              </a:tblGrid>
              <a:tr h="35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OP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HTYPE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HLEN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HOPS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TRANSACTION ID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36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SECONDS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FLAGS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36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CLIENT IP ADDRESS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ciaddr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36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YOUR IP ADDRESS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yiaddr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36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SERVER IP ADDRESS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siaddr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36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ROUTER IP ADDRESS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giaddr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983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CLIENT HARDWARE ADDRESS (16B)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983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SERVER HOST NAME (64B)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983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BOOT FILE NAME (128B)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983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OPTIONS (variable)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178"/>
          <p:cNvSpPr txBox="1">
            <a:spLocks noChangeArrowheads="1"/>
          </p:cNvSpPr>
          <p:nvPr/>
        </p:nvSpPr>
        <p:spPr bwMode="auto">
          <a:xfrm>
            <a:off x="4498862" y="495770"/>
            <a:ext cx="271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6" name="Text Box 179"/>
          <p:cNvSpPr txBox="1">
            <a:spLocks noChangeArrowheads="1"/>
          </p:cNvSpPr>
          <p:nvPr/>
        </p:nvSpPr>
        <p:spPr bwMode="auto">
          <a:xfrm>
            <a:off x="6164149" y="495770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8</a:t>
            </a:r>
          </a:p>
        </p:txBody>
      </p:sp>
      <p:sp>
        <p:nvSpPr>
          <p:cNvPr id="7" name="Text Box 180"/>
          <p:cNvSpPr txBox="1">
            <a:spLocks noChangeArrowheads="1"/>
          </p:cNvSpPr>
          <p:nvPr/>
        </p:nvSpPr>
        <p:spPr bwMode="auto">
          <a:xfrm>
            <a:off x="7784987" y="495770"/>
            <a:ext cx="495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16</a:t>
            </a:r>
          </a:p>
        </p:txBody>
      </p:sp>
      <p:sp>
        <p:nvSpPr>
          <p:cNvPr id="8" name="Text Box 181"/>
          <p:cNvSpPr txBox="1">
            <a:spLocks noChangeArrowheads="1"/>
          </p:cNvSpPr>
          <p:nvPr/>
        </p:nvSpPr>
        <p:spPr bwMode="auto">
          <a:xfrm>
            <a:off x="9405824" y="495770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24</a:t>
            </a:r>
          </a:p>
        </p:txBody>
      </p:sp>
      <p:sp>
        <p:nvSpPr>
          <p:cNvPr id="9" name="Text Box 182"/>
          <p:cNvSpPr txBox="1">
            <a:spLocks noChangeArrowheads="1"/>
          </p:cNvSpPr>
          <p:nvPr/>
        </p:nvSpPr>
        <p:spPr bwMode="auto">
          <a:xfrm>
            <a:off x="10799649" y="495770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5920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Fields by DHCP Client(1)</a:t>
            </a:r>
            <a:r>
              <a:rPr lang="en-US" altLang="zh-CN" baseline="30000" dirty="0" smtClean="0"/>
              <a:t>[RFC2131]</a:t>
            </a:r>
            <a:endParaRPr lang="zh-CN" altLang="en-US" baseline="30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44946"/>
              </p:ext>
            </p:extLst>
          </p:nvPr>
        </p:nvGraphicFramePr>
        <p:xfrm>
          <a:off x="592430" y="1080864"/>
          <a:ext cx="1054779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710"/>
                <a:gridCol w="2266681"/>
                <a:gridCol w="2137893"/>
                <a:gridCol w="2112136"/>
                <a:gridCol w="2086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Field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DHCPDISCOVER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DHCPREQUEST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DHCPINFORM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DHCPRELEASE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request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request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request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request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Ethernet(1)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HLEN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HOPS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TransactionID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selected by client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copied</a:t>
                      </a:r>
                      <a:r>
                        <a:rPr lang="en-US" altLang="zh-CN" sz="2000" baseline="0" dirty="0" smtClean="0"/>
                        <a:t> from DHCPOFFER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selected by client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selected by client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Seconds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0 or seconds since   DHCP process started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 or seconds since   DHCP process started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 or seconds since   DHCP process started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Flags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broadcast(0x8000)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broadcast in address</a:t>
                      </a:r>
                      <a:r>
                        <a:rPr lang="en-US" altLang="zh-CN" sz="2000" baseline="0" dirty="0" smtClean="0"/>
                        <a:t> acquisition; unicast in lease renewal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unicast(0)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unicast(0)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72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217"/>
          </a:xfrm>
        </p:spPr>
        <p:txBody>
          <a:bodyPr/>
          <a:lstStyle/>
          <a:p>
            <a:r>
              <a:rPr lang="en-US" altLang="zh-CN" dirty="0"/>
              <a:t>Fields </a:t>
            </a:r>
            <a:r>
              <a:rPr lang="en-US" altLang="zh-CN" dirty="0" smtClean="0"/>
              <a:t>by </a:t>
            </a:r>
            <a:r>
              <a:rPr lang="en-US" altLang="zh-CN" dirty="0"/>
              <a:t>DHCP </a:t>
            </a:r>
            <a:r>
              <a:rPr lang="en-US" altLang="zh-CN" dirty="0" smtClean="0"/>
              <a:t>Client(2)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70519"/>
              </p:ext>
            </p:extLst>
          </p:nvPr>
        </p:nvGraphicFramePr>
        <p:xfrm>
          <a:off x="632138" y="721217"/>
          <a:ext cx="10547797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710"/>
                <a:gridCol w="2266681"/>
                <a:gridCol w="2137893"/>
                <a:gridCol w="2112136"/>
                <a:gridCol w="2086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Field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DHCPDISCOVER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DHCPREQUEST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DHCPINFORM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DHCPRELEASE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ciaddr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 in address acquisition; client’s IP address in lease renewal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client’s IP address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client’s IP address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yiaddr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siaddr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giaddr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cliendhardwareaddress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MAC address of</a:t>
                      </a:r>
                      <a:r>
                        <a:rPr lang="en-US" altLang="zh-CN" sz="2000" baseline="0" dirty="0" smtClean="0"/>
                        <a:t> client, padded with 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MAC address of</a:t>
                      </a:r>
                      <a:r>
                        <a:rPr lang="en-US" altLang="zh-CN" sz="2000" baseline="0" dirty="0" smtClean="0"/>
                        <a:t> client, , padded with 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MAC address of</a:t>
                      </a:r>
                      <a:r>
                        <a:rPr lang="en-US" altLang="zh-CN" sz="2000" baseline="0" dirty="0" smtClean="0"/>
                        <a:t> client, padded with 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MAC address of</a:t>
                      </a:r>
                      <a:r>
                        <a:rPr lang="en-US" altLang="zh-CN" sz="2000" baseline="0" dirty="0" smtClean="0"/>
                        <a:t> client,  padded with 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server host</a:t>
                      </a:r>
                      <a:r>
                        <a:rPr lang="en-US" altLang="zh-CN" sz="2000" baseline="0" dirty="0" smtClean="0"/>
                        <a:t>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boot</a:t>
                      </a:r>
                      <a:r>
                        <a:rPr lang="en-US" altLang="zh-CN" sz="2000" baseline="0" dirty="0" smtClean="0"/>
                        <a:t> file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magic</a:t>
                      </a:r>
                      <a:r>
                        <a:rPr lang="en-US" altLang="zh-CN" sz="2000" baseline="0" dirty="0" smtClean="0"/>
                        <a:t> cookie(</a:t>
                      </a:r>
                      <a:r>
                        <a:rPr lang="zh-CN" altLang="en-US" sz="2000" baseline="0" dirty="0" smtClean="0"/>
                        <a:t>用于和</a:t>
                      </a:r>
                      <a:r>
                        <a:rPr lang="en-US" altLang="zh-CN" sz="2000" baseline="0" dirty="0" err="1" smtClean="0"/>
                        <a:t>Bootp</a:t>
                      </a:r>
                      <a:r>
                        <a:rPr lang="zh-CN" altLang="en-US" sz="2000" baseline="0" dirty="0" smtClean="0"/>
                        <a:t>兼容</a:t>
                      </a:r>
                      <a:r>
                        <a:rPr lang="en-US" altLang="zh-CN" sz="2000" baseline="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99 130 83 99(4</a:t>
                      </a:r>
                      <a:r>
                        <a:rPr lang="zh-CN" altLang="en-US" sz="2000" dirty="0" smtClean="0"/>
                        <a:t>个十进制数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99 130 83 99</a:t>
                      </a:r>
                      <a:endParaRPr lang="zh-CN" altLang="en-US" sz="2000" dirty="0" smtClean="0"/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99 130 83 99</a:t>
                      </a:r>
                      <a:endParaRPr lang="zh-CN" altLang="en-US" sz="2000" dirty="0" smtClean="0"/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99 130 83 99</a:t>
                      </a:r>
                      <a:endParaRPr lang="zh-CN" altLang="en-US" sz="2000" dirty="0" smtClean="0"/>
                    </a:p>
                    <a:p>
                      <a:endParaRPr lang="en-US" altLang="zh-CN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2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Options </a:t>
            </a:r>
            <a:r>
              <a:rPr lang="en-US" altLang="zh-CN" dirty="0"/>
              <a:t>by DHCP </a:t>
            </a:r>
            <a:r>
              <a:rPr lang="en-US" altLang="zh-CN" dirty="0" smtClean="0"/>
              <a:t>Client(T-L-V format)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5880"/>
              </p:ext>
            </p:extLst>
          </p:nvPr>
        </p:nvGraphicFramePr>
        <p:xfrm>
          <a:off x="373488" y="1325563"/>
          <a:ext cx="10264461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594"/>
                <a:gridCol w="1867436"/>
                <a:gridCol w="2190657"/>
                <a:gridCol w="1660126"/>
                <a:gridCol w="1738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Field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DHCPDISCOVER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DHCPREQUEST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DHCPINFORM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DHCPRELEASE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Message Type(3B)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53 </a:t>
                      </a:r>
                      <a:r>
                        <a:rPr lang="en-US" altLang="zh-CN" sz="2000" dirty="0" smtClean="0"/>
                        <a:t> 1  1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53 </a:t>
                      </a:r>
                      <a:r>
                        <a:rPr lang="en-US" altLang="zh-CN" sz="2000" dirty="0" smtClean="0"/>
                        <a:t> 1  3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53 </a:t>
                      </a:r>
                      <a:r>
                        <a:rPr lang="en-US" altLang="zh-CN" sz="2000" dirty="0" smtClean="0"/>
                        <a:t> 1  8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53 </a:t>
                      </a:r>
                      <a:r>
                        <a:rPr lang="en-US" altLang="zh-CN" sz="2000" dirty="0" smtClean="0"/>
                        <a:t> 1  7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Requested IP address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in address acquisition, must not in renewal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IP address lease time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Client Identifier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Host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Vendor class identifier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may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may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Server Identifier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in address acquisition, must not in renewal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Parameter request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Fields by DHCP Server(1)</a:t>
            </a:r>
            <a:endParaRPr lang="zh-CN" altLang="en-US" baseline="30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282"/>
              </p:ext>
            </p:extLst>
          </p:nvPr>
        </p:nvGraphicFramePr>
        <p:xfrm>
          <a:off x="592430" y="1080864"/>
          <a:ext cx="843566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710"/>
                <a:gridCol w="2266681"/>
                <a:gridCol w="2137893"/>
                <a:gridCol w="2086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Field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DHCPOFFER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DHCPACK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DHCPNAK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reply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reply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reply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Ethernet(1)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HLEN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HOPS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TransactionID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copied</a:t>
                      </a:r>
                      <a:r>
                        <a:rPr lang="en-US" altLang="zh-CN" sz="2000" baseline="0" dirty="0" smtClean="0"/>
                        <a:t> from DHCPDISCOVER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copied</a:t>
                      </a:r>
                      <a:r>
                        <a:rPr lang="en-US" altLang="zh-CN" sz="2000" baseline="0" dirty="0" smtClean="0"/>
                        <a:t> from DHCPREQUEST or DHCPINFORM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copied from DHCPREQUEST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Seconds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0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Flags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copied from DHCPDISCOVER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copied from DHCPREQUEST </a:t>
                      </a:r>
                      <a:r>
                        <a:rPr lang="en-US" altLang="zh-CN" sz="2000" baseline="0" dirty="0" smtClean="0"/>
                        <a:t>or DHCPINFORM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copied from DHCPREQUEST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217"/>
          </a:xfrm>
        </p:spPr>
        <p:txBody>
          <a:bodyPr/>
          <a:lstStyle/>
          <a:p>
            <a:r>
              <a:rPr lang="en-US" altLang="zh-CN" dirty="0"/>
              <a:t>Fields </a:t>
            </a:r>
            <a:r>
              <a:rPr lang="en-US" altLang="zh-CN" dirty="0" smtClean="0"/>
              <a:t>by </a:t>
            </a:r>
            <a:r>
              <a:rPr lang="en-US" altLang="zh-CN" dirty="0"/>
              <a:t>DHCP </a:t>
            </a:r>
            <a:r>
              <a:rPr lang="en-US" altLang="zh-CN" dirty="0" smtClean="0"/>
              <a:t>Server(2)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31396"/>
              </p:ext>
            </p:extLst>
          </p:nvPr>
        </p:nvGraphicFramePr>
        <p:xfrm>
          <a:off x="632138" y="695460"/>
          <a:ext cx="9722476" cy="572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710"/>
                <a:gridCol w="2266681"/>
                <a:gridCol w="3141372"/>
                <a:gridCol w="2369713"/>
              </a:tblGrid>
              <a:tr h="42199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Field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DHCPOFFER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DHCPACK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DHCPNAK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ciaddr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r>
                        <a:rPr lang="en-US" altLang="zh-CN" sz="2000" baseline="0" dirty="0" smtClean="0"/>
                        <a:t> or </a:t>
                      </a:r>
                      <a:r>
                        <a:rPr lang="en-US" altLang="zh-CN" sz="2000" dirty="0" smtClean="0"/>
                        <a:t>'</a:t>
                      </a:r>
                      <a:r>
                        <a:rPr lang="en-US" altLang="zh-CN" sz="2000" dirty="0" err="1" smtClean="0"/>
                        <a:t>ciaddr</a:t>
                      </a:r>
                      <a:r>
                        <a:rPr lang="en-US" altLang="zh-CN" sz="2000" dirty="0" smtClean="0"/>
                        <a:t>' from                                 DHCPREQUEST(DHCPINFORM)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yiaddr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IP</a:t>
                      </a:r>
                      <a:r>
                        <a:rPr lang="en-US" altLang="zh-CN" sz="2000" baseline="0" dirty="0" smtClean="0"/>
                        <a:t> address offered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IP</a:t>
                      </a:r>
                      <a:r>
                        <a:rPr lang="en-US" altLang="zh-CN" sz="2000" baseline="0" dirty="0" smtClean="0"/>
                        <a:t> address assigned or copied from DHCPINFORM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siaddr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giaddr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cliendhardwareaddress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copied from DHCPDISCOVER</a:t>
                      </a:r>
                      <a:r>
                        <a:rPr lang="en-US" altLang="zh-CN" sz="2000" baseline="0" dirty="0" smtClean="0"/>
                        <a:t>, padded with 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copied from DHCPREQUEST(DHCPINFORM)</a:t>
                      </a:r>
                      <a:r>
                        <a:rPr lang="en-US" altLang="zh-CN" sz="2000" baseline="0" dirty="0" smtClean="0"/>
                        <a:t>, padded with 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/>
                        <a:t>copied from DHCPREQUEST, padded with 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server host</a:t>
                      </a:r>
                      <a:r>
                        <a:rPr lang="en-US" altLang="zh-CN" sz="2000" baseline="0" dirty="0" smtClean="0"/>
                        <a:t>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boot</a:t>
                      </a:r>
                      <a:r>
                        <a:rPr lang="en-US" altLang="zh-CN" sz="2000" baseline="0" dirty="0" smtClean="0"/>
                        <a:t> file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magic</a:t>
                      </a:r>
                      <a:r>
                        <a:rPr lang="en-US" altLang="zh-CN" sz="2000" baseline="0" dirty="0" smtClean="0"/>
                        <a:t> cookie(</a:t>
                      </a:r>
                      <a:r>
                        <a:rPr lang="zh-CN" altLang="en-US" sz="2000" baseline="0" dirty="0" smtClean="0"/>
                        <a:t>用于和</a:t>
                      </a:r>
                      <a:r>
                        <a:rPr lang="en-US" altLang="zh-CN" sz="2000" baseline="0" dirty="0" err="1" smtClean="0"/>
                        <a:t>Bootp</a:t>
                      </a:r>
                      <a:r>
                        <a:rPr lang="zh-CN" altLang="en-US" sz="2000" baseline="0" dirty="0" smtClean="0"/>
                        <a:t>兼容</a:t>
                      </a:r>
                      <a:r>
                        <a:rPr lang="en-US" altLang="zh-CN" sz="2000" baseline="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99 130 83 </a:t>
                      </a:r>
                      <a:r>
                        <a:rPr lang="en-US" altLang="zh-CN" sz="2000" dirty="0" smtClean="0"/>
                        <a:t>99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99 130 83 99</a:t>
                      </a:r>
                      <a:endParaRPr lang="zh-CN" altLang="en-US" sz="2000" dirty="0" smtClean="0"/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99 130 83 99</a:t>
                      </a:r>
                      <a:endParaRPr lang="zh-CN" altLang="en-US" sz="2000" dirty="0" smtClean="0"/>
                    </a:p>
                    <a:p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70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Options </a:t>
            </a:r>
            <a:r>
              <a:rPr lang="en-US" altLang="zh-CN" dirty="0"/>
              <a:t>by DHCP </a:t>
            </a:r>
            <a:r>
              <a:rPr lang="en-US" altLang="zh-CN" dirty="0" smtClean="0"/>
              <a:t>Server(T-L-V format)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96301"/>
              </p:ext>
            </p:extLst>
          </p:nvPr>
        </p:nvGraphicFramePr>
        <p:xfrm>
          <a:off x="425003" y="1016470"/>
          <a:ext cx="10238704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594"/>
                <a:gridCol w="1867436"/>
                <a:gridCol w="2768958"/>
                <a:gridCol w="2794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Field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DHCPOFFER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DHCPACK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DHCPNAK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Message Type(3B)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53 </a:t>
                      </a:r>
                      <a:r>
                        <a:rPr lang="en-US" altLang="zh-CN" sz="2000" dirty="0" smtClean="0"/>
                        <a:t> 1  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53  </a:t>
                      </a:r>
                      <a:r>
                        <a:rPr lang="en-US" altLang="zh-CN" sz="2000" dirty="0" smtClean="0"/>
                        <a:t>1 </a:t>
                      </a:r>
                      <a:r>
                        <a:rPr lang="en-US" altLang="zh-CN" sz="2000" dirty="0" smtClean="0"/>
                        <a:t> 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53 </a:t>
                      </a:r>
                      <a:r>
                        <a:rPr lang="en-US" altLang="zh-CN" sz="2000" dirty="0" smtClean="0"/>
                        <a:t> 1  6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Requested IP address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IP address lease time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in reply to DHCPREQUEST, must not in reply to DHCPINFORM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 not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Client Identifier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not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r>
                        <a:rPr lang="en-US" altLang="zh-CN" sz="2000" baseline="0" dirty="0" smtClean="0"/>
                        <a:t> not</a:t>
                      </a:r>
                      <a:r>
                        <a:rPr lang="en-US" altLang="zh-CN" sz="2000" dirty="0" smtClean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Vendor class identifier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may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may 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Server Identifier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must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Parameter request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subnet 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domain</a:t>
                      </a:r>
                      <a:r>
                        <a:rPr lang="en-US" altLang="zh-CN" baseline="0" dirty="0" smtClean="0"/>
                        <a:t> name 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renewal time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rebinding time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must not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3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3389" cy="687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 of DHCPINFORM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0" y="1184857"/>
            <a:ext cx="10663250" cy="537839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554569" y="1648496"/>
            <a:ext cx="1558344" cy="25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78946" y="2779692"/>
            <a:ext cx="2114281" cy="2210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878946" y="875763"/>
            <a:ext cx="1805189" cy="77273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168980" y="940158"/>
            <a:ext cx="528034" cy="183953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697014" y="517300"/>
            <a:ext cx="276895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should be replaced by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IP address of DHCP Server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155" y="4855335"/>
            <a:ext cx="4881093" cy="3090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396248" y="4417454"/>
            <a:ext cx="978794" cy="43788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375042" y="4209004"/>
            <a:ext cx="2511381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replaced with </a:t>
            </a:r>
            <a:r>
              <a:rPr lang="en-US" altLang="zh-CN" dirty="0" smtClean="0">
                <a:solidFill>
                  <a:srgbClr val="FF0000"/>
                </a:solidFill>
              </a:rPr>
              <a:t>unicast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6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802</Words>
  <Application>Microsoft Office PowerPoint</Application>
  <PresentationFormat>宽屏</PresentationFormat>
  <Paragraphs>321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Tahoma</vt:lpstr>
      <vt:lpstr>Wingdings</vt:lpstr>
      <vt:lpstr>Office 主题</vt:lpstr>
      <vt:lpstr>Introduction to options in DHCP messages</vt:lpstr>
      <vt:lpstr>DHCP Message Format </vt:lpstr>
      <vt:lpstr>Fields by DHCP Client(1)[RFC2131]</vt:lpstr>
      <vt:lpstr>Fields by DHCP Client(2)</vt:lpstr>
      <vt:lpstr>Options by DHCP Client(T-L-V format)</vt:lpstr>
      <vt:lpstr>Fields by DHCP Server(1)</vt:lpstr>
      <vt:lpstr>Fields by DHCP Server(2)</vt:lpstr>
      <vt:lpstr>Options by DHCP Server(T-L-V format)</vt:lpstr>
      <vt:lpstr>Example of DHCPINFORM</vt:lpstr>
      <vt:lpstr>Example of corresponding DHCPACK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大实验环境</dc:title>
  <dc:creator>zhaoqin</dc:creator>
  <cp:lastModifiedBy>chengli</cp:lastModifiedBy>
  <cp:revision>44</cp:revision>
  <dcterms:created xsi:type="dcterms:W3CDTF">2017-04-20T01:18:09Z</dcterms:created>
  <dcterms:modified xsi:type="dcterms:W3CDTF">2017-05-29T13:29:02Z</dcterms:modified>
</cp:coreProperties>
</file>