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4" r:id="rId3"/>
    <p:sldId id="257" r:id="rId4"/>
    <p:sldId id="298" r:id="rId5"/>
    <p:sldId id="259" r:id="rId6"/>
    <p:sldId id="260" r:id="rId7"/>
    <p:sldId id="262" r:id="rId8"/>
    <p:sldId id="303" r:id="rId9"/>
    <p:sldId id="304" r:id="rId10"/>
    <p:sldId id="305" r:id="rId11"/>
    <p:sldId id="266" r:id="rId12"/>
    <p:sldId id="306" r:id="rId13"/>
    <p:sldId id="307" r:id="rId14"/>
    <p:sldId id="308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2" autoAdjust="0"/>
    <p:restoredTop sz="94660"/>
  </p:normalViewPr>
  <p:slideViewPr>
    <p:cSldViewPr snapToGrid="0">
      <p:cViewPr>
        <p:scale>
          <a:sx n="120" d="100"/>
          <a:sy n="120" d="100"/>
        </p:scale>
        <p:origin x="1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rotege.stanford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hhs.ca.gov/dataset/hospital-inpatient-diagnosis-procedure-and-external-cause-codes/resource/6e320cac-26ba-42d9-870a-fada82f666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2;p28"/>
          <p:cNvSpPr txBox="1"/>
          <p:nvPr/>
        </p:nvSpPr>
        <p:spPr>
          <a:xfrm>
            <a:off x="1865664" y="2747648"/>
            <a:ext cx="81045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Ontologies 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9, 2018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5" name="Google Shape;183;p28"/>
          <p:cNvSpPr txBox="1"/>
          <p:nvPr/>
        </p:nvSpPr>
        <p:spPr>
          <a:xfrm>
            <a:off x="1987014" y="4730989"/>
            <a:ext cx="7861800" cy="17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216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Andrew Post</a:t>
            </a:r>
          </a:p>
          <a:p>
            <a:pPr algn="ctr"/>
            <a:endParaRPr sz="21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 of Biomedical Informatics, Emory University, Atlanta, GA USA 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 of Biomedical Engineering, Georgia Institute of Technology, Atlanta, GA, USA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7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8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1739" y="210197"/>
            <a:ext cx="2912350" cy="23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7803864" y="634093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784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Acquisition Techniques</a:t>
            </a:r>
            <a:br>
              <a:rPr lang="en-US" dirty="0"/>
            </a:br>
            <a:r>
              <a:rPr lang="en-US" sz="2667" i="1" dirty="0"/>
              <a:t>Protocol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/>
              <a:t>“Thinking aloud” session in which expert solves specific cases in a laboratory settings</a:t>
            </a:r>
          </a:p>
          <a:p>
            <a:pPr>
              <a:buFont typeface="Arial"/>
              <a:buChar char="•"/>
            </a:pPr>
            <a:r>
              <a:rPr lang="en-US" dirty="0"/>
              <a:t>Identifies</a:t>
            </a:r>
          </a:p>
          <a:p>
            <a:pPr lvl="1">
              <a:buFont typeface="Arial"/>
              <a:buChar char="•"/>
            </a:pPr>
            <a:r>
              <a:rPr lang="en-US" dirty="0"/>
              <a:t>Stimuli to which subject attends during problem solving</a:t>
            </a:r>
          </a:p>
          <a:p>
            <a:pPr lvl="1">
              <a:buFont typeface="Arial"/>
              <a:buChar char="•"/>
            </a:pPr>
            <a:r>
              <a:rPr lang="en-US" dirty="0"/>
              <a:t>Sequence of problem solving steps</a:t>
            </a:r>
          </a:p>
          <a:p>
            <a:pPr>
              <a:buFont typeface="Arial"/>
              <a:buChar char="•"/>
            </a:pPr>
            <a:r>
              <a:rPr lang="en-US" dirty="0"/>
              <a:t>Minimizes bias that is introduced</a:t>
            </a:r>
          </a:p>
          <a:p>
            <a:pPr lvl="1">
              <a:buFont typeface="Arial"/>
              <a:buChar char="•"/>
            </a:pPr>
            <a:r>
              <a:rPr lang="en-US" dirty="0"/>
              <a:t>By the knowledge engineer (who may ask poor direct questions)</a:t>
            </a:r>
          </a:p>
          <a:p>
            <a:pPr lvl="1">
              <a:buFont typeface="Arial"/>
              <a:buChar char="•"/>
            </a:pPr>
            <a:r>
              <a:rPr lang="en-US" dirty="0"/>
              <a:t>By the subject (who may distort her responses, e.g., to please or simplify)</a:t>
            </a:r>
          </a:p>
          <a:p>
            <a:pPr>
              <a:buFont typeface="Arial"/>
              <a:buChar char="•"/>
            </a:pPr>
            <a:r>
              <a:rPr lang="en-US" dirty="0"/>
              <a:t>Requires analysis of a sufficient number of cases</a:t>
            </a:r>
          </a:p>
          <a:p>
            <a:pPr>
              <a:buFont typeface="Arial"/>
              <a:buChar char="•"/>
            </a:pPr>
            <a:r>
              <a:rPr lang="en-US" dirty="0"/>
              <a:t>Like all approaches that require introspection, may lead to reconstructed knowledge</a:t>
            </a:r>
          </a:p>
        </p:txBody>
      </p:sp>
    </p:spTree>
    <p:extLst>
      <p:ext uri="{BB962C8B-B14F-4D97-AF65-F5344CB8AC3E}">
        <p14:creationId xmlns:p14="http://schemas.microsoft.com/office/powerpoint/2010/main" val="235443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Acquisition Techniques</a:t>
            </a:r>
            <a:br>
              <a:rPr lang="en-US" dirty="0"/>
            </a:br>
            <a:r>
              <a:rPr lang="en-US" sz="2667" i="1" dirty="0"/>
              <a:t>Discourse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Ethnographic observation of experts in “field” settings</a:t>
            </a:r>
          </a:p>
          <a:p>
            <a:pPr>
              <a:buFont typeface="Arial"/>
              <a:buChar char="•"/>
            </a:pPr>
            <a:r>
              <a:rPr lang="en-US" dirty="0"/>
              <a:t>Cases solved are those that arise normally in practice</a:t>
            </a:r>
          </a:p>
          <a:p>
            <a:pPr>
              <a:buFont typeface="Arial"/>
              <a:buChar char="•"/>
            </a:pPr>
            <a:r>
              <a:rPr lang="en-US" dirty="0"/>
              <a:t>Problem-solving strategies are inferred by observing subjects’ actual behaviors</a:t>
            </a:r>
          </a:p>
          <a:p>
            <a:pPr>
              <a:buFont typeface="Arial"/>
              <a:buChar char="•"/>
            </a:pPr>
            <a:r>
              <a:rPr lang="en-US" dirty="0"/>
              <a:t>Observers face considerable problems in determining which utterances and which stimuli are relevant</a:t>
            </a:r>
          </a:p>
          <a:p>
            <a:pPr>
              <a:buFont typeface="Arial"/>
              <a:buChar char="•"/>
            </a:pPr>
            <a:r>
              <a:rPr lang="en-US" dirty="0"/>
              <a:t>Unclear how to predict those situations in which theoretical benefits justify enormous cost</a:t>
            </a:r>
          </a:p>
        </p:txBody>
      </p:sp>
    </p:spTree>
    <p:extLst>
      <p:ext uri="{BB962C8B-B14F-4D97-AF65-F5344CB8AC3E}">
        <p14:creationId xmlns:p14="http://schemas.microsoft.com/office/powerpoint/2010/main" val="121267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Acquisition Techniques</a:t>
            </a:r>
            <a:br>
              <a:rPr lang="en-US" dirty="0"/>
            </a:br>
            <a:r>
              <a:rPr lang="en-US" sz="2667" i="1" dirty="0"/>
              <a:t>Psychometric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Standardized interviewing methods determine entities in the domain and attributes of those entities</a:t>
            </a:r>
          </a:p>
          <a:p>
            <a:pPr>
              <a:buFont typeface="Arial"/>
              <a:buChar char="•"/>
            </a:pPr>
            <a:r>
              <a:rPr lang="en-US" dirty="0"/>
              <a:t>Standardized statistical procedures determine (possibly covert) relationships among </a:t>
            </a:r>
            <a:r>
              <a:rPr lang="en-US" dirty="0" err="1"/>
              <a:t>entitites</a:t>
            </a:r>
            <a:r>
              <a:rPr lang="en-US" dirty="0"/>
              <a:t>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91875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Acquisition Techniques</a:t>
            </a:r>
            <a:br>
              <a:rPr lang="en-US" dirty="0"/>
            </a:br>
            <a:r>
              <a:rPr lang="en-US" sz="2667" i="1" dirty="0"/>
              <a:t>Semi-automated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Specialized software is used to construct a scaffolding or ontology to guide knowledge engineers and/or experts in providing knowledge</a:t>
            </a:r>
          </a:p>
          <a:p>
            <a:pPr>
              <a:buFont typeface="Arial"/>
              <a:buChar char="•"/>
            </a:pPr>
            <a:r>
              <a:rPr lang="en-US" dirty="0"/>
              <a:t>Protégé 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protege.stanford.edu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37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Acquisition Techniques</a:t>
            </a:r>
            <a:br>
              <a:rPr lang="en-US" dirty="0"/>
            </a:br>
            <a:r>
              <a:rPr lang="en-US" sz="2667" i="1" dirty="0"/>
              <a:t>Fully-automated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Logging software can find common patterns of data access and use of an information system</a:t>
            </a:r>
          </a:p>
          <a:p>
            <a:pPr>
              <a:buFont typeface="Arial"/>
              <a:buChar char="•"/>
            </a:pPr>
            <a:r>
              <a:rPr lang="en-US" dirty="0"/>
              <a:t>Machine learning can uncover unexpected correlations between diseases and findings</a:t>
            </a:r>
          </a:p>
          <a:p>
            <a:pPr>
              <a:buFont typeface="Arial"/>
              <a:buChar char="•"/>
            </a:pPr>
            <a:r>
              <a:rPr lang="en-US" dirty="0"/>
              <a:t>Information theoretic approaches of analyzing medical texts to discover relationships between diseases and findings</a:t>
            </a:r>
          </a:p>
          <a:p>
            <a:pPr>
              <a:buFont typeface="Arial"/>
              <a:buChar char="•"/>
            </a:pPr>
            <a:r>
              <a:rPr lang="en-US" dirty="0"/>
              <a:t>Data mining can uncover unexpected practice patterns</a:t>
            </a:r>
          </a:p>
        </p:txBody>
      </p:sp>
    </p:spTree>
    <p:extLst>
      <p:ext uri="{BB962C8B-B14F-4D97-AF65-F5344CB8AC3E}">
        <p14:creationId xmlns:p14="http://schemas.microsoft.com/office/powerpoint/2010/main" val="162811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D430-3118-2C43-BB54-25C09718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Homework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E7C9-A8F0-6C40-AE7B-20D7632F0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Download the 2015 California State ICD9 diagnosis code volume file from </a:t>
            </a:r>
            <a:r>
              <a:rPr lang="en-US" sz="1600" dirty="0">
                <a:hlinkClick r:id="rId2"/>
              </a:rPr>
              <a:t>https://data.chhs.ca.gov/dataset/hospital-inpatient-diagnosis-procedure-and-external-cause-codes/resource/6e320cac-26ba-42d9-870a-fada82f66600</a:t>
            </a:r>
            <a:r>
              <a:rPr lang="en-US" sz="1600" dirty="0"/>
              <a:t>.</a:t>
            </a:r>
          </a:p>
          <a:p>
            <a:r>
              <a:rPr lang="en-US" sz="1600" dirty="0"/>
              <a:t>Read the documentation.</a:t>
            </a:r>
          </a:p>
          <a:p>
            <a:r>
              <a:rPr lang="en-US" sz="1600" dirty="0"/>
              <a:t>Convert the file to a plain text format.</a:t>
            </a:r>
          </a:p>
          <a:p>
            <a:r>
              <a:rPr lang="en-US" sz="1600" dirty="0"/>
              <a:t>Implement using python 3.6 an algorithm of your own design that uses the above code volume file to convert as many ICD10-to-ICD9 1:many mappings as possible into 1:1 mappings. </a:t>
            </a:r>
          </a:p>
          <a:p>
            <a:r>
              <a:rPr lang="en-US" sz="1600" dirty="0"/>
              <a:t>In a 1-page document, describe the algorithm that </a:t>
            </a:r>
            <a:r>
              <a:rPr lang="en-US" sz="1600"/>
              <a:t>you created, </a:t>
            </a:r>
            <a:r>
              <a:rPr lang="en-US" sz="1600" dirty="0"/>
              <a:t>quantify the reduction in 1:many mappings, and justify your algorithmic choices.</a:t>
            </a:r>
          </a:p>
          <a:p>
            <a:r>
              <a:rPr lang="en-US" sz="1600" dirty="0"/>
              <a:t>The program must accept command line arguments for the paths to the data files that are required. You must document the command line arguments.</a:t>
            </a:r>
          </a:p>
          <a:p>
            <a:r>
              <a:rPr lang="en-US" sz="1600" dirty="0"/>
              <a:t>The program must be runnable in Anaconda. If I cannot easily run your program with zero modifications after reading your documentation, I will take points off.</a:t>
            </a:r>
          </a:p>
          <a:p>
            <a:r>
              <a:rPr lang="en-US" sz="1600" dirty="0"/>
              <a:t>Put your Python program, a README describing how to run it, and a document with the above descriptions of your algorithm in your </a:t>
            </a:r>
            <a:r>
              <a:rPr lang="en-US" sz="1600" dirty="0" err="1"/>
              <a:t>github</a:t>
            </a:r>
            <a:r>
              <a:rPr lang="en-US" sz="1600" dirty="0"/>
              <a:t> repo and share it with me (</a:t>
            </a:r>
            <a:r>
              <a:rPr lang="en-US" sz="1600" dirty="0" err="1"/>
              <a:t>github</a:t>
            </a:r>
            <a:r>
              <a:rPr lang="en-US" sz="1600" dirty="0"/>
              <a:t> username </a:t>
            </a:r>
            <a:r>
              <a:rPr lang="en-US" sz="1600" dirty="0" err="1"/>
              <a:t>arpost</a:t>
            </a:r>
            <a:r>
              <a:rPr lang="en-US" sz="1600" dirty="0"/>
              <a:t>).</a:t>
            </a:r>
          </a:p>
          <a:p>
            <a:r>
              <a:rPr lang="en-US" sz="1600" b="1" i="1" dirty="0"/>
              <a:t>Due date to complete the assignment and share it with me is November 15 at 11:59:59pm. Do not modify your project after this date and time until I have graded it.</a:t>
            </a:r>
          </a:p>
        </p:txBody>
      </p:sp>
    </p:spTree>
    <p:extLst>
      <p:ext uri="{BB962C8B-B14F-4D97-AF65-F5344CB8AC3E}">
        <p14:creationId xmlns:p14="http://schemas.microsoft.com/office/powerpoint/2010/main" val="120011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0396-6B17-5F4F-8063-CDD41311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Ontologies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E2CF-E273-DD4E-85D5-F6AC9C7F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Lecture 1: Storing knowledge</a:t>
            </a:r>
          </a:p>
          <a:p>
            <a:pPr>
              <a:spcAft>
                <a:spcPts val="1200"/>
              </a:spcAft>
            </a:pPr>
            <a:r>
              <a:rPr lang="en-US" dirty="0"/>
              <a:t>Homework 1: Analysis of ICD10-to-9 and ICD9-to-10 mappings</a:t>
            </a:r>
          </a:p>
          <a:p>
            <a:pPr>
              <a:spcAft>
                <a:spcPts val="1200"/>
              </a:spcAft>
            </a:pPr>
            <a:r>
              <a:rPr lang="en-US" b="1" dirty="0"/>
              <a:t>Lecture 2: Acquiring knowledge</a:t>
            </a:r>
          </a:p>
          <a:p>
            <a:pPr>
              <a:spcAft>
                <a:spcPts val="1200"/>
              </a:spcAft>
            </a:pPr>
            <a:r>
              <a:rPr lang="en-US" b="1" dirty="0"/>
              <a:t>Homework 2: Improving the ICD10-to-9 mapping</a:t>
            </a:r>
          </a:p>
        </p:txBody>
      </p:sp>
    </p:spTree>
    <p:extLst>
      <p:ext uri="{BB962C8B-B14F-4D97-AF65-F5344CB8AC3E}">
        <p14:creationId xmlns:p14="http://schemas.microsoft.com/office/powerpoint/2010/main" val="89270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Views of Knowledge Acquisition</a:t>
            </a:r>
          </a:p>
        </p:txBody>
      </p:sp>
      <p:pic>
        <p:nvPicPr>
          <p:cNvPr id="9" name="Content Placeholder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58549DD-F33F-1344-A675-488E841E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27" y="1493741"/>
            <a:ext cx="6545429" cy="4352544"/>
          </a:xfrm>
        </p:spPr>
      </p:pic>
    </p:spTree>
    <p:extLst>
      <p:ext uri="{BB962C8B-B14F-4D97-AF65-F5344CB8AC3E}">
        <p14:creationId xmlns:p14="http://schemas.microsoft.com/office/powerpoint/2010/main" val="61411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Views of Knowledge Acquisition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1600201"/>
            <a:ext cx="358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Knowledge Engineer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 computer specialist trained in acquiring knowledge from subject matter (i.e., domain) experts and encoding it in computable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4102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Computer</a:t>
            </a: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Assists the knowledge engineer</a:t>
            </a: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Works autonomously using machine learning</a:t>
            </a:r>
          </a:p>
        </p:txBody>
      </p:sp>
      <p:pic>
        <p:nvPicPr>
          <p:cNvPr id="8" name="Content Placeholder 7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C7C8DE53-F203-B240-A380-FD98EA9E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88" y="1493532"/>
            <a:ext cx="6545429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Knowledge Acquisition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Knowledge bases comprise models of systems in the world</a:t>
            </a:r>
          </a:p>
          <a:p>
            <a:pPr>
              <a:buFont typeface="Arial"/>
              <a:buChar char="•"/>
            </a:pPr>
            <a:r>
              <a:rPr lang="en-US" dirty="0"/>
              <a:t>Experts can solve problems without having explicit models</a:t>
            </a:r>
          </a:p>
          <a:p>
            <a:pPr>
              <a:buFont typeface="Arial"/>
              <a:buChar char="•"/>
            </a:pPr>
            <a:r>
              <a:rPr lang="en-US" dirty="0"/>
              <a:t>What experts articulate may be</a:t>
            </a:r>
          </a:p>
          <a:p>
            <a:pPr lvl="1">
              <a:buFont typeface="Arial"/>
              <a:buChar char="•"/>
            </a:pPr>
            <a:r>
              <a:rPr lang="en-US" dirty="0"/>
              <a:t>Insufficient for problem solving, either by humans or by computers</a:t>
            </a:r>
          </a:p>
          <a:p>
            <a:pPr lvl="1">
              <a:buFont typeface="Arial"/>
              <a:buChar char="•"/>
            </a:pPr>
            <a:r>
              <a:rPr lang="en-US" dirty="0"/>
              <a:t>Often irrelevant, and possibly erroneous, for describing their own problem solving</a:t>
            </a:r>
          </a:p>
          <a:p>
            <a:pPr>
              <a:buFont typeface="Arial"/>
              <a:buChar char="•"/>
            </a:pPr>
            <a:r>
              <a:rPr lang="en-US" dirty="0"/>
              <a:t>Explicit models provide a “scaffolding” that may enhance the ability of experts to articulate what they know</a:t>
            </a:r>
          </a:p>
        </p:txBody>
      </p:sp>
    </p:spTree>
    <p:extLst>
      <p:ext uri="{BB962C8B-B14F-4D97-AF65-F5344CB8AC3E}">
        <p14:creationId xmlns:p14="http://schemas.microsoft.com/office/powerpoint/2010/main" val="57843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Elicited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Two classes of problem-solving knowledge</a:t>
            </a:r>
          </a:p>
          <a:p>
            <a:pPr lvl="1">
              <a:buFont typeface="Arial"/>
              <a:buChar char="•"/>
            </a:pPr>
            <a:r>
              <a:rPr lang="en-US" i="1" dirty="0"/>
              <a:t>Reconstructed</a:t>
            </a:r>
            <a:br>
              <a:rPr lang="en-US" dirty="0"/>
            </a:br>
            <a:r>
              <a:rPr lang="en-US" dirty="0"/>
              <a:t>“Textbook” techniques – do not always work in practice</a:t>
            </a:r>
          </a:p>
          <a:p>
            <a:pPr lvl="1">
              <a:buFont typeface="Arial"/>
              <a:buChar char="•"/>
            </a:pPr>
            <a:r>
              <a:rPr lang="en-US" i="1" dirty="0"/>
              <a:t>Authentic</a:t>
            </a:r>
            <a:br>
              <a:rPr lang="en-US" dirty="0"/>
            </a:br>
            <a:r>
              <a:rPr lang="en-US" dirty="0"/>
              <a:t>Behaviors actually used by experts</a:t>
            </a:r>
          </a:p>
          <a:p>
            <a:pPr>
              <a:buFont typeface="Arial"/>
              <a:buChar char="•"/>
            </a:pPr>
            <a:r>
              <a:rPr lang="en-US" dirty="0"/>
              <a:t>Reconstructed methods may be invented by experts and knowledge engineers to fill gaps in the knowledge that experts can articulate</a:t>
            </a:r>
          </a:p>
        </p:txBody>
      </p:sp>
    </p:spTree>
    <p:extLst>
      <p:ext uri="{BB962C8B-B14F-4D97-AF65-F5344CB8AC3E}">
        <p14:creationId xmlns:p14="http://schemas.microsoft.com/office/powerpoint/2010/main" val="104480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Do We Want Authentic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Human cognition is subject to recognized biases, for example</a:t>
            </a:r>
          </a:p>
          <a:p>
            <a:pPr lvl="1">
              <a:buFont typeface="Arial"/>
              <a:buChar char="•"/>
            </a:pPr>
            <a:r>
              <a:rPr lang="en-US" i="1" dirty="0"/>
              <a:t>Anchoring:</a:t>
            </a:r>
            <a:r>
              <a:rPr lang="en-US" dirty="0"/>
              <a:t> the tendency to rely too heavily on an initial piece of information when making a decision</a:t>
            </a:r>
          </a:p>
          <a:p>
            <a:pPr lvl="1">
              <a:buFont typeface="Arial"/>
              <a:buChar char="•"/>
            </a:pPr>
            <a:r>
              <a:rPr lang="en-US" i="1" dirty="0"/>
              <a:t>Availability: </a:t>
            </a:r>
            <a:r>
              <a:rPr lang="en-US" dirty="0"/>
              <a:t>the tendency to think that examples of things that come readily to mind are more representative than is actually the case</a:t>
            </a:r>
          </a:p>
          <a:p>
            <a:pPr lvl="1">
              <a:buFont typeface="Arial"/>
              <a:buChar char="•"/>
            </a:pPr>
            <a:r>
              <a:rPr lang="en-US" i="1" dirty="0"/>
              <a:t>Representativeness: </a:t>
            </a:r>
            <a:r>
              <a:rPr lang="en-US" dirty="0"/>
              <a:t>the tendency to estimate the likelihood of an event by comparing it to an existing prototype that already exists in our minds</a:t>
            </a:r>
          </a:p>
          <a:p>
            <a:pPr>
              <a:buFont typeface="Arial"/>
              <a:buChar char="•"/>
            </a:pPr>
            <a:r>
              <a:rPr lang="en-US" dirty="0"/>
              <a:t>Normative methods</a:t>
            </a:r>
          </a:p>
          <a:p>
            <a:pPr lvl="1">
              <a:buFont typeface="Arial"/>
              <a:buChar char="•"/>
            </a:pPr>
            <a:r>
              <a:rPr lang="en-US" dirty="0"/>
              <a:t>Yield provably “correct” results, given a set of axioms</a:t>
            </a:r>
          </a:p>
          <a:p>
            <a:pPr lvl="1">
              <a:buFont typeface="Arial"/>
              <a:buChar char="•"/>
            </a:pPr>
            <a:r>
              <a:rPr lang="en-US" dirty="0"/>
              <a:t>May not demonstrate explainable behaviors</a:t>
            </a:r>
          </a:p>
          <a:p>
            <a:pPr lvl="1">
              <a:buFont typeface="Arial"/>
              <a:buChar char="•"/>
            </a:pPr>
            <a:r>
              <a:rPr lang="en-US" dirty="0"/>
              <a:t>May not behave as human experts might expect</a:t>
            </a:r>
          </a:p>
        </p:txBody>
      </p:sp>
    </p:spTree>
    <p:extLst>
      <p:ext uri="{BB962C8B-B14F-4D97-AF65-F5344CB8AC3E}">
        <p14:creationId xmlns:p14="http://schemas.microsoft.com/office/powerpoint/2010/main" val="373862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Acquisition Techniques</a:t>
            </a:r>
            <a:br>
              <a:rPr lang="en-US" dirty="0"/>
            </a:br>
            <a:r>
              <a:rPr lang="en-US" sz="2667" i="1" dirty="0"/>
              <a:t>Examining Text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Generally is easy and inexpensive</a:t>
            </a:r>
          </a:p>
          <a:p>
            <a:pPr>
              <a:buFont typeface="Arial"/>
              <a:buChar char="•"/>
            </a:pPr>
            <a:r>
              <a:rPr lang="en-US" dirty="0"/>
              <a:t>Facilitates understanding of the domain vocabulary</a:t>
            </a:r>
          </a:p>
          <a:p>
            <a:pPr>
              <a:buFont typeface="Arial"/>
              <a:buChar char="•"/>
            </a:pPr>
            <a:r>
              <a:rPr lang="en-US" dirty="0"/>
              <a:t>Primarily may yield background knowledge rather than the knowledge required to solve specific cases</a:t>
            </a:r>
          </a:p>
          <a:p>
            <a:pPr>
              <a:buFont typeface="Arial"/>
              <a:buChar char="•"/>
            </a:pPr>
            <a:r>
              <a:rPr lang="en-US" dirty="0"/>
              <a:t>Requires disambiguation of natural language</a:t>
            </a:r>
          </a:p>
          <a:p>
            <a:pPr>
              <a:buFont typeface="Arial"/>
              <a:buChar char="•"/>
            </a:pPr>
            <a:r>
              <a:rPr lang="en-US" dirty="0"/>
              <a:t>Provides reconstructed reasoning strategies, not authentic methods</a:t>
            </a:r>
          </a:p>
        </p:txBody>
      </p:sp>
    </p:spTree>
    <p:extLst>
      <p:ext uri="{BB962C8B-B14F-4D97-AF65-F5344CB8AC3E}">
        <p14:creationId xmlns:p14="http://schemas.microsoft.com/office/powerpoint/2010/main" val="227522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Acquisition Techniques</a:t>
            </a:r>
            <a:br>
              <a:rPr lang="en-US" dirty="0"/>
            </a:br>
            <a:r>
              <a:rPr lang="en-US" sz="2667" i="1" dirty="0"/>
              <a:t>Direct Questioning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Requires skill in posing non-biasing, non-threatening, open-ended questions</a:t>
            </a:r>
          </a:p>
          <a:p>
            <a:pPr>
              <a:buFont typeface="Arial"/>
              <a:buChar char="•"/>
            </a:pPr>
            <a:r>
              <a:rPr lang="en-US" dirty="0"/>
              <a:t>May cause expert to distort responses due to</a:t>
            </a:r>
          </a:p>
          <a:p>
            <a:pPr lvl="1">
              <a:buFont typeface="Arial"/>
              <a:buChar char="•"/>
            </a:pPr>
            <a:r>
              <a:rPr lang="en-US" dirty="0"/>
              <a:t>Cognitive biases</a:t>
            </a:r>
          </a:p>
          <a:p>
            <a:pPr lvl="1">
              <a:buFont typeface="Arial"/>
              <a:buChar char="•"/>
            </a:pPr>
            <a:r>
              <a:rPr lang="en-US" dirty="0"/>
              <a:t>Desire to please the questioner</a:t>
            </a:r>
          </a:p>
          <a:p>
            <a:pPr lvl="1">
              <a:buFont typeface="Arial"/>
              <a:buChar char="•"/>
            </a:pPr>
            <a:r>
              <a:rPr lang="en-US" dirty="0"/>
              <a:t>Desire to offer socially acceptable responses</a:t>
            </a:r>
          </a:p>
          <a:p>
            <a:pPr lvl="1">
              <a:buFont typeface="Arial"/>
              <a:buChar char="•"/>
            </a:pPr>
            <a:r>
              <a:rPr lang="en-US" dirty="0"/>
              <a:t>Desire to simplify explanations</a:t>
            </a:r>
          </a:p>
          <a:p>
            <a:pPr lvl="1">
              <a:buFont typeface="Arial"/>
              <a:buChar char="•"/>
            </a:pPr>
            <a:r>
              <a:rPr lang="en-US" dirty="0"/>
              <a:t>Desire to hurry up and get on with the interview</a:t>
            </a:r>
          </a:p>
          <a:p>
            <a:pPr>
              <a:buFont typeface="Arial"/>
              <a:buChar char="•"/>
            </a:pPr>
            <a:r>
              <a:rPr lang="en-US" dirty="0"/>
              <a:t>May yield reconstructed knowledge that does not work in practice</a:t>
            </a:r>
          </a:p>
        </p:txBody>
      </p:sp>
    </p:spTree>
    <p:extLst>
      <p:ext uri="{BB962C8B-B14F-4D97-AF65-F5344CB8AC3E}">
        <p14:creationId xmlns:p14="http://schemas.microsoft.com/office/powerpoint/2010/main" val="283479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</TotalTime>
  <Words>856</Words>
  <Application>Microsoft Macintosh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Ontologies Agenda</vt:lpstr>
      <vt:lpstr>Two Views of Knowledge Acquisition</vt:lpstr>
      <vt:lpstr>Two Views of Knowledge Acquisition</vt:lpstr>
      <vt:lpstr>The Knowledge Acquisition Problem</vt:lpstr>
      <vt:lpstr>The Nature of Elicited Knowledge</vt:lpstr>
      <vt:lpstr>But Do We Want Authentic Anyway?</vt:lpstr>
      <vt:lpstr>Knowledge Acquisition Techniques Examining Text Sources</vt:lpstr>
      <vt:lpstr>Knowledge Acquisition Techniques Direct Questioning</vt:lpstr>
      <vt:lpstr>Knowledge Acquisition Techniques Protocol Analysis</vt:lpstr>
      <vt:lpstr>Knowledge Acquisition Techniques Discourse Analysis</vt:lpstr>
      <vt:lpstr>Knowledge Acquisition Techniques Psychometric Techniques</vt:lpstr>
      <vt:lpstr>Knowledge Acquisition Techniques Semi-automated Techniques</vt:lpstr>
      <vt:lpstr>Knowledge Acquisition Techniques Fully-automated Techniques</vt:lpstr>
      <vt:lpstr>Ontologies Homework #2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Post, Andrew</cp:lastModifiedBy>
  <cp:revision>379</cp:revision>
  <dcterms:created xsi:type="dcterms:W3CDTF">2018-08-22T18:03:13Z</dcterms:created>
  <dcterms:modified xsi:type="dcterms:W3CDTF">2018-10-26T21:57:56Z</dcterms:modified>
</cp:coreProperties>
</file>