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57" r:id="rId4"/>
    <p:sldId id="258" r:id="rId5"/>
    <p:sldId id="259" r:id="rId6"/>
    <p:sldId id="261" r:id="rId7"/>
    <p:sldId id="264" r:id="rId8"/>
    <p:sldId id="265" r:id="rId9"/>
    <p:sldId id="263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9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7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75.xml"/><Relationship Id="rId4" Type="http://schemas.openxmlformats.org/officeDocument/2006/relationships/image" Target="../media/image3.png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79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83.xml"/><Relationship Id="rId5" Type="http://schemas.openxmlformats.org/officeDocument/2006/relationships/image" Target="../media/image6.jpeg"/><Relationship Id="rId4" Type="http://schemas.openxmlformats.org/officeDocument/2006/relationships/image" Target="../media/image4.png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87.xml"/><Relationship Id="rId5" Type="http://schemas.openxmlformats.org/officeDocument/2006/relationships/image" Target="../media/image5.png"/><Relationship Id="rId4" Type="http://schemas.openxmlformats.org/officeDocument/2006/relationships/image" Target="../media/image7.png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90.xml"/><Relationship Id="rId3" Type="http://schemas.openxmlformats.org/officeDocument/2006/relationships/image" Target="../media/image8.png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0852" y="826388"/>
            <a:ext cx="3427661" cy="485775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95" b="0" spc="-10" dirty="0">
                <a:latin typeface="Georgia" panose="02040502050405020303"/>
                <a:cs typeface="Georgia" panose="02040502050405020303"/>
              </a:rPr>
              <a:t>Group </a:t>
            </a:r>
            <a:r>
              <a:rPr sz="3095" b="0" spc="-85" dirty="0">
                <a:latin typeface="Georgia" panose="02040502050405020303"/>
                <a:cs typeface="Georgia" panose="02040502050405020303"/>
              </a:rPr>
              <a:t>Meeting</a:t>
            </a:r>
            <a:r>
              <a:rPr sz="3095" b="0" spc="-680" dirty="0">
                <a:latin typeface="Georgia" panose="02040502050405020303"/>
                <a:cs typeface="Georgia" panose="02040502050405020303"/>
              </a:rPr>
              <a:t> </a:t>
            </a:r>
            <a:r>
              <a:rPr sz="3095" b="0" spc="10" dirty="0">
                <a:latin typeface="Georgia" panose="02040502050405020303"/>
                <a:cs typeface="Georgia" panose="02040502050405020303"/>
              </a:rPr>
              <a:t>9.20</a:t>
            </a:r>
            <a:endParaRPr sz="3095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1674" y="5224500"/>
            <a:ext cx="1270695" cy="942975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192405" marR="5080" indent="-180340">
              <a:lnSpc>
                <a:spcPct val="111000"/>
              </a:lnSpc>
              <a:spcBef>
                <a:spcPts val="95"/>
              </a:spcBef>
            </a:pPr>
            <a:r>
              <a:rPr sz="2740" spc="-60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740" spc="-60" dirty="0">
                <a:latin typeface="Arial Black" panose="020B0A04020102020204"/>
                <a:cs typeface="Arial Black" panose="020B0A04020102020204"/>
              </a:rPr>
              <a:t>a</a:t>
            </a:r>
            <a:r>
              <a:rPr sz="2740" spc="-60" dirty="0"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2740" spc="-45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740" spc="-55" dirty="0">
                <a:latin typeface="Lucida Sans Unicode" panose="020B0602030504020204"/>
                <a:cs typeface="Lucida Sans Unicode" panose="020B0602030504020204"/>
              </a:rPr>
              <a:t>Liu  </a:t>
            </a:r>
            <a:r>
              <a:rPr sz="2740" spc="-65" dirty="0">
                <a:latin typeface="Lucida Sans Unicode" panose="020B0602030504020204"/>
                <a:cs typeface="Lucida Sans Unicode" panose="020B0602030504020204"/>
              </a:rPr>
              <a:t>Yi</a:t>
            </a:r>
            <a:r>
              <a:rPr sz="2740" spc="-42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740" spc="-160" dirty="0"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2740" spc="-160" dirty="0">
                <a:latin typeface="Arial Black" panose="020B0A04020102020204"/>
                <a:cs typeface="Arial Black" panose="020B0A04020102020204"/>
              </a:rPr>
              <a:t>a</a:t>
            </a:r>
            <a:r>
              <a:rPr sz="2740" spc="-160" dirty="0">
                <a:latin typeface="Lucida Sans Unicode" panose="020B0602030504020204"/>
                <a:cs typeface="Lucida Sans Unicode" panose="020B0602030504020204"/>
              </a:rPr>
              <a:t>o</a:t>
            </a:r>
            <a:endParaRPr sz="274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1050" y="2390140"/>
            <a:ext cx="8509635" cy="2524125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R="26670" algn="ctr">
              <a:lnSpc>
                <a:spcPct val="100000"/>
              </a:lnSpc>
              <a:spcBef>
                <a:spcPts val="100"/>
              </a:spcBef>
            </a:pPr>
            <a:r>
              <a:rPr sz="2390" spc="-95" dirty="0">
                <a:latin typeface="Georgia" panose="02040502050405020303"/>
                <a:cs typeface="Georgia" panose="02040502050405020303"/>
              </a:rPr>
              <a:t>Reading </a:t>
            </a:r>
            <a:r>
              <a:rPr sz="2390" spc="-114" dirty="0">
                <a:latin typeface="Georgia" panose="02040502050405020303"/>
                <a:cs typeface="Georgia" panose="02040502050405020303"/>
              </a:rPr>
              <a:t>Phys. </a:t>
            </a:r>
            <a:r>
              <a:rPr sz="2390" spc="-55" dirty="0">
                <a:latin typeface="Georgia" panose="02040502050405020303"/>
                <a:cs typeface="Georgia" panose="02040502050405020303"/>
              </a:rPr>
              <a:t>Lett. </a:t>
            </a:r>
            <a:r>
              <a:rPr sz="2390" spc="-65" dirty="0">
                <a:latin typeface="Georgia" panose="02040502050405020303"/>
                <a:cs typeface="Georgia" panose="02040502050405020303"/>
              </a:rPr>
              <a:t>B </a:t>
            </a:r>
            <a:r>
              <a:rPr sz="2390" spc="-204" dirty="0">
                <a:latin typeface="Georgia" panose="02040502050405020303"/>
                <a:cs typeface="Georgia" panose="02040502050405020303"/>
              </a:rPr>
              <a:t>811 </a:t>
            </a:r>
            <a:r>
              <a:rPr sz="2390" spc="-35" dirty="0">
                <a:latin typeface="Georgia" panose="02040502050405020303"/>
                <a:cs typeface="Georgia" panose="02040502050405020303"/>
              </a:rPr>
              <a:t>(2020)</a:t>
            </a:r>
            <a:r>
              <a:rPr sz="2390" spc="-325" dirty="0">
                <a:latin typeface="Georgia" panose="02040502050405020303"/>
                <a:cs typeface="Georgia" panose="02040502050405020303"/>
              </a:rPr>
              <a:t> </a:t>
            </a:r>
            <a:r>
              <a:rPr sz="2390" spc="-65" dirty="0">
                <a:latin typeface="Georgia" panose="02040502050405020303"/>
                <a:cs typeface="Georgia" panose="02040502050405020303"/>
              </a:rPr>
              <a:t>135962</a:t>
            </a:r>
            <a:endParaRPr sz="2390">
              <a:latin typeface="Georgia" panose="02040502050405020303"/>
              <a:cs typeface="Georgia" panose="02040502050405020303"/>
            </a:endParaRPr>
          </a:p>
          <a:p>
            <a:pPr marL="12700" marR="5080">
              <a:lnSpc>
                <a:spcPct val="125000"/>
              </a:lnSpc>
              <a:spcBef>
                <a:spcPts val="3925"/>
              </a:spcBef>
            </a:pPr>
            <a:r>
              <a:rPr sz="2850" b="1" spc="-275" dirty="0">
                <a:latin typeface="Georgia" panose="02040502050405020303"/>
                <a:cs typeface="Georgia" panose="02040502050405020303"/>
              </a:rPr>
              <a:t>Systematic </a:t>
            </a:r>
            <a:r>
              <a:rPr lang="en-US" sz="2850" b="1" spc="-275" dirty="0">
                <a:latin typeface="Georgia" panose="02040502050405020303"/>
                <a:cs typeface="Georgia" panose="02040502050405020303"/>
              </a:rPr>
              <a:t>   </a:t>
            </a:r>
            <a:r>
              <a:rPr sz="2850" b="1" spc="-265" dirty="0">
                <a:latin typeface="Georgia" panose="02040502050405020303"/>
                <a:cs typeface="Georgia" panose="02040502050405020303"/>
              </a:rPr>
              <a:t>reduction </a:t>
            </a:r>
            <a:r>
              <a:rPr lang="en-US" sz="2850" b="1" spc="-265" dirty="0">
                <a:latin typeface="Georgia" panose="02040502050405020303"/>
                <a:cs typeface="Georgia" panose="02040502050405020303"/>
              </a:rPr>
              <a:t>   </a:t>
            </a:r>
            <a:r>
              <a:rPr sz="2850" b="1" spc="-110" dirty="0">
                <a:latin typeface="Georgia" panose="02040502050405020303"/>
                <a:cs typeface="Georgia" panose="02040502050405020303"/>
              </a:rPr>
              <a:t>of</a:t>
            </a:r>
            <a:r>
              <a:rPr lang="en-US" sz="2850" b="1" spc="-110" dirty="0">
                <a:latin typeface="Georgia" panose="02040502050405020303"/>
                <a:cs typeface="Georgia" panose="02040502050405020303"/>
              </a:rPr>
              <a:t>    </a:t>
            </a:r>
            <a:r>
              <a:rPr sz="2850" b="1" spc="-745" dirty="0">
                <a:latin typeface="Georgia" panose="02040502050405020303"/>
                <a:cs typeface="Georgia" panose="02040502050405020303"/>
              </a:rPr>
              <a:t> </a:t>
            </a:r>
            <a:r>
              <a:rPr lang="en-US" sz="2850" b="1" spc="-745" dirty="0">
                <a:latin typeface="Georgia" panose="02040502050405020303"/>
                <a:cs typeface="Georgia" panose="02040502050405020303"/>
              </a:rPr>
              <a:t>             </a:t>
            </a:r>
            <a:r>
              <a:rPr sz="2850" b="1" spc="-204" dirty="0">
                <a:latin typeface="Georgia" panose="02040502050405020303"/>
                <a:cs typeface="Georgia" panose="02040502050405020303"/>
              </a:rPr>
              <a:t>the </a:t>
            </a:r>
            <a:r>
              <a:rPr lang="en-US" sz="2850" b="1" spc="-204" dirty="0">
                <a:latin typeface="Georgia" panose="02040502050405020303"/>
                <a:cs typeface="Georgia" panose="02040502050405020303"/>
              </a:rPr>
              <a:t>   </a:t>
            </a:r>
            <a:r>
              <a:rPr sz="2850" b="1" spc="-300" dirty="0">
                <a:latin typeface="Georgia" panose="02040502050405020303"/>
                <a:cs typeface="Georgia" panose="02040502050405020303"/>
              </a:rPr>
              <a:t>proton-removal </a:t>
            </a:r>
            <a:r>
              <a:rPr lang="en-US" sz="2850" b="1" spc="-300" dirty="0">
                <a:latin typeface="Georgia" panose="02040502050405020303"/>
                <a:cs typeface="Georgia" panose="02040502050405020303"/>
              </a:rPr>
              <a:t>   </a:t>
            </a:r>
            <a:r>
              <a:rPr sz="2850" b="1" spc="-275" dirty="0">
                <a:latin typeface="Georgia" panose="02040502050405020303"/>
                <a:cs typeface="Georgia" panose="02040502050405020303"/>
              </a:rPr>
              <a:t>cross  </a:t>
            </a:r>
            <a:r>
              <a:rPr lang="en-US" sz="2850" b="1" spc="-275" dirty="0">
                <a:latin typeface="Georgia" panose="02040502050405020303"/>
                <a:cs typeface="Georgia" panose="02040502050405020303"/>
              </a:rPr>
              <a:t>   </a:t>
            </a:r>
            <a:r>
              <a:rPr sz="2850" b="1" spc="-235" dirty="0">
                <a:latin typeface="Georgia" panose="02040502050405020303"/>
                <a:cs typeface="Georgia" panose="02040502050405020303"/>
              </a:rPr>
              <a:t>section </a:t>
            </a:r>
            <a:r>
              <a:rPr lang="en-US" sz="2850" b="1" spc="-235" dirty="0">
                <a:latin typeface="Georgia" panose="02040502050405020303"/>
                <a:cs typeface="Georgia" panose="02040502050405020303"/>
              </a:rPr>
              <a:t>   </a:t>
            </a:r>
            <a:r>
              <a:rPr sz="2850" b="1" spc="-275" dirty="0">
                <a:latin typeface="Georgia" panose="02040502050405020303"/>
                <a:cs typeface="Georgia" panose="02040502050405020303"/>
              </a:rPr>
              <a:t>in </a:t>
            </a:r>
            <a:r>
              <a:rPr lang="en-US" sz="2850" b="1" spc="-275" dirty="0">
                <a:latin typeface="Georgia" panose="02040502050405020303"/>
                <a:cs typeface="Georgia" panose="02040502050405020303"/>
              </a:rPr>
              <a:t>    </a:t>
            </a:r>
            <a:r>
              <a:rPr sz="2850" b="1" spc="-300" dirty="0">
                <a:latin typeface="Georgia" panose="02040502050405020303"/>
                <a:cs typeface="Georgia" panose="02040502050405020303"/>
              </a:rPr>
              <a:t>neutron-rich</a:t>
            </a:r>
            <a:r>
              <a:rPr lang="en-US" sz="2850" b="1" spc="-300" dirty="0">
                <a:latin typeface="Georgia" panose="02040502050405020303"/>
                <a:cs typeface="Georgia" panose="02040502050405020303"/>
              </a:rPr>
              <a:t>    </a:t>
            </a:r>
            <a:r>
              <a:rPr sz="2850" b="1" spc="-300" dirty="0">
                <a:latin typeface="Georgia" panose="02040502050405020303"/>
                <a:cs typeface="Georgia" panose="02040502050405020303"/>
              </a:rPr>
              <a:t> </a:t>
            </a:r>
            <a:r>
              <a:rPr sz="2850" b="1" spc="-345" dirty="0">
                <a:latin typeface="Georgia" panose="02040502050405020303"/>
                <a:cs typeface="Georgia" panose="02040502050405020303"/>
              </a:rPr>
              <a:t>medium-mass</a:t>
            </a:r>
            <a:r>
              <a:rPr sz="2850" b="1" spc="-615" dirty="0">
                <a:latin typeface="Georgia" panose="02040502050405020303"/>
                <a:cs typeface="Georgia" panose="02040502050405020303"/>
              </a:rPr>
              <a:t> </a:t>
            </a:r>
            <a:r>
              <a:rPr lang="en-US" sz="2850" b="1" spc="-615" dirty="0">
                <a:latin typeface="Georgia" panose="02040502050405020303"/>
                <a:cs typeface="Georgia" panose="02040502050405020303"/>
              </a:rPr>
              <a:t>          </a:t>
            </a:r>
            <a:r>
              <a:rPr sz="2850" b="1" spc="-305" dirty="0">
                <a:latin typeface="Georgia" panose="02040502050405020303"/>
                <a:cs typeface="Georgia" panose="02040502050405020303"/>
              </a:rPr>
              <a:t>nuclei</a:t>
            </a:r>
            <a:endParaRPr sz="2850"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0" name="任意多边形: 形状 9"/>
          <p:cNvSpPr/>
          <p:nvPr>
            <p:custDataLst>
              <p:tags r:id="rId1"/>
            </p:custDataLst>
          </p:nvPr>
        </p:nvSpPr>
        <p:spPr>
          <a:xfrm>
            <a:off x="0" y="1142337"/>
            <a:ext cx="12192000" cy="817639"/>
          </a:xfrm>
          <a:custGeom>
            <a:avLst/>
            <a:gdLst>
              <a:gd name="connsiteX0" fmla="*/ 12192000 w 12192000"/>
              <a:gd name="connsiteY0" fmla="*/ 0 h 817639"/>
              <a:gd name="connsiteX1" fmla="*/ 0 w 12192000"/>
              <a:gd name="connsiteY1" fmla="*/ 471632 h 817639"/>
              <a:gd name="connsiteX2" fmla="*/ 0 w 12192000"/>
              <a:gd name="connsiteY2" fmla="*/ 626886 h 817639"/>
              <a:gd name="connsiteX3" fmla="*/ 12192000 w 12192000"/>
              <a:gd name="connsiteY3" fmla="*/ 155254 h 8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17639">
                <a:moveTo>
                  <a:pt x="12192000" y="0"/>
                </a:moveTo>
                <a:cubicBezTo>
                  <a:pt x="6096000" y="0"/>
                  <a:pt x="6096000" y="1092200"/>
                  <a:pt x="0" y="471632"/>
                </a:cubicBezTo>
                <a:lnTo>
                  <a:pt x="0" y="626886"/>
                </a:lnTo>
                <a:cubicBezTo>
                  <a:pt x="6096000" y="1247454"/>
                  <a:pt x="6096000" y="155254"/>
                  <a:pt x="12192000" y="155254"/>
                </a:cubicBezTo>
                <a:close/>
              </a:path>
            </a:pathLst>
          </a:custGeom>
          <a:solidFill>
            <a:srgbClr val="FFFFFF">
              <a:lumMod val="95000"/>
              <a:alpha val="5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682851" y="571339"/>
            <a:ext cx="6060849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fontAlgn="auto"/>
            <a:r>
              <a:rPr lang="en-US" altLang="zh-CN" sz="3600" b="1" spc="300">
                <a:solidFill>
                  <a:srgbClr val="000000">
                    <a:lumMod val="85000"/>
                    <a:lumOff val="1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Introduction</a:t>
            </a:r>
            <a:endParaRPr lang="en-US" altLang="zh-CN" sz="3600" b="1" spc="300">
              <a:solidFill>
                <a:srgbClr val="000000">
                  <a:lumMod val="85000"/>
                  <a:lumOff val="1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83260" y="1647190"/>
            <a:ext cx="10826115" cy="4912360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spcAft>
                <a:spcPts val="1000"/>
              </a:spcAft>
              <a:buClr>
                <a:srgbClr val="FFFFFF">
                  <a:lumMod val="85000"/>
                </a:srgbClr>
              </a:buClr>
              <a:buFont typeface="Wingdings" panose="05000000000000000000" pitchFamily="2" charset="2"/>
              <a:buChar char="l"/>
            </a:pPr>
            <a:r>
              <a:rPr lang="zh-CN" altLang="en-US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Single-nucleon knock-out reactions at intermediate and high energies are a widely-used tool</a:t>
            </a:r>
            <a:endParaRPr lang="zh-CN" altLang="en-US" spc="15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spcAft>
                <a:spcPts val="1000"/>
              </a:spcAft>
              <a:buClr>
                <a:srgbClr val="FFFFFF">
                  <a:lumMod val="85000"/>
                </a:srgbClr>
              </a:buClr>
              <a:buFont typeface="Wingdings" panose="05000000000000000000" pitchFamily="2" charset="2"/>
              <a:buChar char="l"/>
            </a:pPr>
            <a:r>
              <a:rPr lang="en-US" altLang="zh-CN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E</a:t>
            </a:r>
            <a:r>
              <a:rPr lang="zh-CN" altLang="en-US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xistence of short-lived correlated nucleon pairsThose short-range correlated (SRC) nucleon pairs,</a:t>
            </a:r>
            <a:endParaRPr lang="zh-CN" altLang="en-US" spc="15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spcAft>
                <a:spcPts val="1000"/>
              </a:spcAft>
              <a:buClr>
                <a:srgbClr val="FFFFFF">
                  <a:lumMod val="85000"/>
                </a:srgbClr>
              </a:buClr>
              <a:buFont typeface="Wingdings" panose="05000000000000000000" pitchFamily="2" charset="2"/>
              <a:buChar char="l"/>
            </a:pPr>
            <a:r>
              <a:rPr lang="en-US" altLang="zh-CN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</a:t>
            </a:r>
            <a:r>
              <a:rPr lang="zh-CN" altLang="en-US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he number of protons in SRC pairs increases with neutron-excess in the nucleus</a:t>
            </a:r>
            <a:endParaRPr lang="zh-CN" altLang="en-US" spc="15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spcAft>
                <a:spcPts val="1000"/>
              </a:spcAft>
              <a:buClr>
                <a:srgbClr val="FFFFFF">
                  <a:lumMod val="85000"/>
                </a:srgbClr>
              </a:buClr>
              <a:buFont typeface="Wingdings" panose="05000000000000000000" pitchFamily="2" charset="2"/>
              <a:buChar char="l"/>
            </a:pPr>
            <a:r>
              <a:rPr lang="en-US" altLang="zh-CN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We i</a:t>
            </a:r>
            <a:r>
              <a:rPr lang="zh-CN" altLang="en-US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ntroduc</a:t>
            </a:r>
            <a:r>
              <a:rPr lang="en-US" altLang="zh-CN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e</a:t>
            </a:r>
            <a:r>
              <a:rPr lang="zh-CN" altLang="en-US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 a “quenching” factor defined as the ratio between measured single-nucleon knock-out cross sections and calculated ones, </a:t>
            </a:r>
            <a:endParaRPr lang="zh-CN" altLang="en-US" spc="15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spcAft>
                <a:spcPts val="1000"/>
              </a:spcAft>
              <a:buClr>
                <a:srgbClr val="FFFFFF">
                  <a:lumMod val="85000"/>
                </a:srgbClr>
              </a:buClr>
              <a:buFont typeface="Wingdings" panose="05000000000000000000" pitchFamily="2" charset="2"/>
              <a:buChar char="l"/>
            </a:pPr>
            <a:r>
              <a:rPr lang="en-US" altLang="zh-CN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T</a:t>
            </a:r>
            <a:r>
              <a:rPr lang="zh-CN" altLang="en-US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ransfer [18] and quasi-free, (p, 2p) or (p, pn), nucleon removal [19,20] d o not show any clear dependence of the quenching of the spectroscopic strength as function of the neutron excess for the same nuclei.</a:t>
            </a:r>
            <a:endParaRPr lang="zh-CN" altLang="en-US" spc="15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spcAft>
                <a:spcPts val="1000"/>
              </a:spcAft>
              <a:buClr>
                <a:srgbClr val="FFFFFF">
                  <a:lumMod val="85000"/>
                </a:srgbClr>
              </a:buClr>
              <a:buFont typeface="Wingdings" panose="05000000000000000000" pitchFamily="2" charset="2"/>
              <a:buChar char="l"/>
            </a:pPr>
            <a:r>
              <a:rPr lang="zh-CN" altLang="en-US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The knock-out of a SRC proton from a neutron-rich nucleus would cause the paired nucleon, mostly a neutron, to recoil and be ejected as well [10]. Therefore, the increase of the number of SRC protons with the neutron excess [12], will reduce, accordingly, the probability of single-proton removal processes.</a:t>
            </a:r>
            <a:endParaRPr lang="zh-CN" altLang="en-US" spc="15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spcAft>
                <a:spcPts val="1000"/>
              </a:spcAft>
              <a:buClr>
                <a:srgbClr val="FFFFFF">
                  <a:lumMod val="85000"/>
                </a:srgbClr>
              </a:buClr>
              <a:buFont typeface="Wingdings" panose="05000000000000000000" pitchFamily="2" charset="2"/>
              <a:buChar char="l"/>
            </a:pPr>
            <a:endParaRPr lang="zh-CN" altLang="en-US" spc="15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0" name="任意多边形: 形状 9"/>
          <p:cNvSpPr/>
          <p:nvPr>
            <p:custDataLst>
              <p:tags r:id="rId1"/>
            </p:custDataLst>
          </p:nvPr>
        </p:nvSpPr>
        <p:spPr>
          <a:xfrm>
            <a:off x="0" y="1142337"/>
            <a:ext cx="12192000" cy="817639"/>
          </a:xfrm>
          <a:custGeom>
            <a:avLst/>
            <a:gdLst>
              <a:gd name="connsiteX0" fmla="*/ 12192000 w 12192000"/>
              <a:gd name="connsiteY0" fmla="*/ 0 h 817639"/>
              <a:gd name="connsiteX1" fmla="*/ 0 w 12192000"/>
              <a:gd name="connsiteY1" fmla="*/ 471632 h 817639"/>
              <a:gd name="connsiteX2" fmla="*/ 0 w 12192000"/>
              <a:gd name="connsiteY2" fmla="*/ 626886 h 817639"/>
              <a:gd name="connsiteX3" fmla="*/ 12192000 w 12192000"/>
              <a:gd name="connsiteY3" fmla="*/ 155254 h 8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17639">
                <a:moveTo>
                  <a:pt x="12192000" y="0"/>
                </a:moveTo>
                <a:cubicBezTo>
                  <a:pt x="6096000" y="0"/>
                  <a:pt x="6096000" y="1092200"/>
                  <a:pt x="0" y="471632"/>
                </a:cubicBezTo>
                <a:lnTo>
                  <a:pt x="0" y="626886"/>
                </a:lnTo>
                <a:cubicBezTo>
                  <a:pt x="6096000" y="1247454"/>
                  <a:pt x="6096000" y="155254"/>
                  <a:pt x="12192000" y="155254"/>
                </a:cubicBezTo>
                <a:close/>
              </a:path>
            </a:pathLst>
          </a:custGeom>
          <a:solidFill>
            <a:srgbClr val="FFFFFF">
              <a:lumMod val="95000"/>
              <a:alpha val="5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682851" y="571339"/>
            <a:ext cx="6060849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70000"/>
          </a:bodyPr>
          <a:lstStyle/>
          <a:p>
            <a:pPr fontAlgn="auto"/>
            <a:r>
              <a:rPr lang="zh-CN" altLang="en-US" sz="3600" b="1" spc="300">
                <a:solidFill>
                  <a:srgbClr val="000000">
                    <a:lumMod val="85000"/>
                    <a:lumOff val="1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Experiment and measurements</a:t>
            </a:r>
            <a:endParaRPr lang="zh-CN" altLang="en-US" sz="3600" b="1" spc="300">
              <a:solidFill>
                <a:srgbClr val="000000">
                  <a:lumMod val="85000"/>
                  <a:lumOff val="1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>
                <p:custDataLst>
                  <p:tags r:id="rId3"/>
                </p:custDataLst>
              </p:nvPr>
            </p:nvSpPr>
            <p:spPr>
              <a:xfrm>
                <a:off x="412115" y="1577975"/>
                <a:ext cx="10979785" cy="2017395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lnSpc>
                    <a:spcPct val="120000"/>
                  </a:lnSpc>
                  <a:spcAft>
                    <a:spcPts val="1000"/>
                  </a:spcAft>
                  <a:buClr>
                    <a:srgbClr val="FFFFFF">
                      <a:lumMod val="85000"/>
                    </a:srgbClr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spc="15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950A MeV 238U</a:t>
                </a:r>
                <a:r>
                  <a:rPr lang="en-US" altLang="zh-CN" spc="15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 and 1200A MeV 132Xe imping on a 1 g/cm2 beryllium target to produce large isotopic chains of medium-mass nuclei.</a:t>
                </a:r>
                <a:endParaRPr lang="en-US" altLang="zh-CN" spc="15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  <a:p>
                <a:pPr marL="285750" indent="-285750">
                  <a:lnSpc>
                    <a:spcPct val="120000"/>
                  </a:lnSpc>
                  <a:spcAft>
                    <a:spcPts val="1000"/>
                  </a:spcAft>
                  <a:buClr>
                    <a:srgbClr val="FFFFFF">
                      <a:lumMod val="85000"/>
                    </a:srgbClr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spc="15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Two independent magnetic spectrometers.The first section was used to separate the medium-mass nuclei produced in the target located at the entrance of the FRS.An additional 2591 mg/cm2 beryllium target was placed at the intermediate-image plane to induce nucleon-removal reactions. They were all identified by the same Bρ-ToF-</a:t>
                </a:r>
                <a14:m>
                  <m:oMath xmlns:m="http://schemas.openxmlformats.org/officeDocument/2006/math">
                    <m:r>
                      <a:rPr lang="en-US" altLang="zh-CN" i="1" spc="15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∆</m:t>
                    </m:r>
                  </m:oMath>
                </a14:m>
                <a:r>
                  <a:rPr lang="en-US" altLang="zh-CN" spc="15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E method.</a:t>
                </a:r>
                <a:endParaRPr lang="en-US" altLang="zh-CN" spc="15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412115" y="1577975"/>
                <a:ext cx="10979785" cy="2017395"/>
              </a:xfrm>
              <a:prstGeom prst="rect">
                <a:avLst/>
              </a:prstGeom>
              <a:blipFill rotWithShape="1">
                <a:blip r:embed="rId5"/>
                <a:stretch>
                  <a:fillRect t="-10198" b="-10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7560" y="3758565"/>
            <a:ext cx="5653405" cy="21367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0" name="任意多边形: 形状 9"/>
          <p:cNvSpPr/>
          <p:nvPr>
            <p:custDataLst>
              <p:tags r:id="rId1"/>
            </p:custDataLst>
          </p:nvPr>
        </p:nvSpPr>
        <p:spPr>
          <a:xfrm>
            <a:off x="0" y="1142337"/>
            <a:ext cx="12192000" cy="817639"/>
          </a:xfrm>
          <a:custGeom>
            <a:avLst/>
            <a:gdLst>
              <a:gd name="connsiteX0" fmla="*/ 12192000 w 12192000"/>
              <a:gd name="connsiteY0" fmla="*/ 0 h 817639"/>
              <a:gd name="connsiteX1" fmla="*/ 0 w 12192000"/>
              <a:gd name="connsiteY1" fmla="*/ 471632 h 817639"/>
              <a:gd name="connsiteX2" fmla="*/ 0 w 12192000"/>
              <a:gd name="connsiteY2" fmla="*/ 626886 h 817639"/>
              <a:gd name="connsiteX3" fmla="*/ 12192000 w 12192000"/>
              <a:gd name="connsiteY3" fmla="*/ 155254 h 8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17639">
                <a:moveTo>
                  <a:pt x="12192000" y="0"/>
                </a:moveTo>
                <a:cubicBezTo>
                  <a:pt x="6096000" y="0"/>
                  <a:pt x="6096000" y="1092200"/>
                  <a:pt x="0" y="471632"/>
                </a:cubicBezTo>
                <a:lnTo>
                  <a:pt x="0" y="626886"/>
                </a:lnTo>
                <a:cubicBezTo>
                  <a:pt x="6096000" y="1247454"/>
                  <a:pt x="6096000" y="155254"/>
                  <a:pt x="12192000" y="155254"/>
                </a:cubicBezTo>
                <a:close/>
              </a:path>
            </a:pathLst>
          </a:custGeom>
          <a:solidFill>
            <a:srgbClr val="FFFFFF">
              <a:lumMod val="95000"/>
              <a:alpha val="5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6230620" y="571500"/>
            <a:ext cx="5278120" cy="578739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spcAft>
                <a:spcPts val="1000"/>
              </a:spcAft>
              <a:buClr>
                <a:srgbClr val="FFFFFF">
                  <a:lumMod val="85000"/>
                </a:srgbClr>
              </a:buClr>
              <a:buFont typeface="Wingdings" panose="05000000000000000000" pitchFamily="2" charset="2"/>
              <a:buChar char="l"/>
            </a:pPr>
            <a:r>
              <a:rPr lang="en-US" altLang="zh-CN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This fig </a:t>
            </a:r>
            <a:r>
              <a:rPr lang="zh-CN" altLang="en-US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shows the identification matrices obtained with the 238U beam for a magnetic tuning of the first section of the FRS centered on 132Sn (upper panel) while the setting of the second section was centered on 131Sn and 132In (lower panel).</a:t>
            </a:r>
            <a:endParaRPr lang="zh-CN" altLang="en-US" spc="15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spcAft>
                <a:spcPts val="1000"/>
              </a:spcAft>
              <a:buClr>
                <a:srgbClr val="FFFFFF">
                  <a:lumMod val="85000"/>
                </a:srgbClr>
              </a:buClr>
              <a:buFont typeface="Wingdings" panose="05000000000000000000" pitchFamily="2" charset="2"/>
              <a:buChar char="l"/>
            </a:pPr>
            <a:r>
              <a:rPr lang="zh-CN" altLang="en-US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In this experiment </a:t>
            </a:r>
            <a:r>
              <a:rPr lang="en-US" altLang="zh-CN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they</a:t>
            </a:r>
            <a:r>
              <a:rPr lang="zh-CN" altLang="en-US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 measured 72 single-neutron removal and 13 single-proton removal cross sections, integrated over bound excited states, although in this letter we just report the results for isotopes of tellurium, antimony, tin, and indium around N = 82.</a:t>
            </a:r>
            <a:endParaRPr lang="zh-CN" altLang="en-US" spc="15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27100" y="777240"/>
            <a:ext cx="4749165" cy="53759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7100" y="203200"/>
            <a:ext cx="4602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auto"/>
            <a:r>
              <a:rPr lang="zh-CN" altLang="en-US" b="1" spc="300">
                <a:solidFill>
                  <a:srgbClr val="000000">
                    <a:lumMod val="85000"/>
                    <a:lumOff val="1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Experiment and measurements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0" name="任意多边形: 形状 9"/>
          <p:cNvSpPr/>
          <p:nvPr>
            <p:custDataLst>
              <p:tags r:id="rId1"/>
            </p:custDataLst>
          </p:nvPr>
        </p:nvSpPr>
        <p:spPr>
          <a:xfrm>
            <a:off x="0" y="1142337"/>
            <a:ext cx="12192000" cy="817639"/>
          </a:xfrm>
          <a:custGeom>
            <a:avLst/>
            <a:gdLst>
              <a:gd name="connsiteX0" fmla="*/ 12192000 w 12192000"/>
              <a:gd name="connsiteY0" fmla="*/ 0 h 817639"/>
              <a:gd name="connsiteX1" fmla="*/ 0 w 12192000"/>
              <a:gd name="connsiteY1" fmla="*/ 471632 h 817639"/>
              <a:gd name="connsiteX2" fmla="*/ 0 w 12192000"/>
              <a:gd name="connsiteY2" fmla="*/ 626886 h 817639"/>
              <a:gd name="connsiteX3" fmla="*/ 12192000 w 12192000"/>
              <a:gd name="connsiteY3" fmla="*/ 155254 h 8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17639">
                <a:moveTo>
                  <a:pt x="12192000" y="0"/>
                </a:moveTo>
                <a:cubicBezTo>
                  <a:pt x="6096000" y="0"/>
                  <a:pt x="6096000" y="1092200"/>
                  <a:pt x="0" y="471632"/>
                </a:cubicBezTo>
                <a:lnTo>
                  <a:pt x="0" y="626886"/>
                </a:lnTo>
                <a:cubicBezTo>
                  <a:pt x="6096000" y="1247454"/>
                  <a:pt x="6096000" y="155254"/>
                  <a:pt x="12192000" y="155254"/>
                </a:cubicBezTo>
                <a:close/>
              </a:path>
            </a:pathLst>
          </a:custGeom>
          <a:solidFill>
            <a:srgbClr val="FFFFFF">
              <a:lumMod val="95000"/>
              <a:alpha val="5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>
                <p:custDataLst>
                  <p:tags r:id="rId2"/>
                </p:custDataLst>
              </p:nvPr>
            </p:nvSpPr>
            <p:spPr>
              <a:xfrm>
                <a:off x="5912485" y="1142365"/>
                <a:ext cx="5548630" cy="5041265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lnSpc>
                    <a:spcPct val="120000"/>
                  </a:lnSpc>
                  <a:spcAft>
                    <a:spcPts val="1000"/>
                  </a:spcAft>
                  <a:buClr>
                    <a:srgbClr val="FFFFFF">
                      <a:lumMod val="85000"/>
                    </a:srgbClr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sz="1600" spc="15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 This fig </a:t>
                </a:r>
                <a:r>
                  <a:rPr lang="zh-CN" altLang="en-US" sz="1600" spc="15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shows the single-neutron removal cross sections (upper panel), and the single-proton removal cross sections (lower panel)</a:t>
                </a:r>
                <a:endParaRPr lang="zh-CN" altLang="en-US" sz="1600" spc="15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  <a:p>
                <a:pPr marL="285750" indent="-285750">
                  <a:lnSpc>
                    <a:spcPct val="120000"/>
                  </a:lnSpc>
                  <a:spcAft>
                    <a:spcPts val="1000"/>
                  </a:spcAft>
                  <a:buClr>
                    <a:srgbClr val="FFFFFF">
                      <a:lumMod val="85000"/>
                    </a:srgbClr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sz="1600" spc="15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For N = 84 projectiles, the single-neutron removal produces with a large probability N = 83 residues with a hole state in the </a:t>
                </a:r>
                <a:r>
                  <a:rPr lang="en-US" altLang="zh-CN" sz="1600" spc="15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pc="15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 spc="15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𝑑</m:t>
                        </m:r>
                      </m:e>
                      <m:sub>
                        <m:f>
                          <m:fPr>
                            <m:ctrlPr>
                              <a:rPr lang="en-US" altLang="zh-CN" sz="1600" i="1" spc="150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1600" i="1" spc="150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1600" i="1" spc="150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zh-CN" altLang="en-US" sz="1600" spc="15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 or the</a:t>
                </a:r>
                <a:r>
                  <a:rPr lang="en-US" altLang="zh-CN" sz="1600" spc="15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 1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pc="15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 spc="15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ℎ</m:t>
                        </m:r>
                      </m:e>
                      <m:sub>
                        <m:f>
                          <m:fPr>
                            <m:ctrlPr>
                              <a:rPr lang="en-US" altLang="zh-CN" sz="1600" i="1" spc="150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1600" i="1" spc="150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en-US" altLang="zh-CN" sz="1600" i="1" spc="150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zh-CN" altLang="en-US" sz="1600" spc="15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  orbital, below the N = 82 shell gap, and one neutron occupying the </a:t>
                </a:r>
                <a:r>
                  <a:rPr lang="en-US" altLang="zh-CN" sz="1600" spc="15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pc="15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 spc="15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f>
                          <m:fPr>
                            <m:ctrlPr>
                              <a:rPr lang="en-US" altLang="zh-CN" sz="1600" i="1" spc="150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1600" i="1" spc="150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zh-CN" sz="1600" i="1" spc="150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zh-CN" altLang="en-US" sz="1600" spc="15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  orbital above the shell gap.</a:t>
                </a:r>
                <a:endParaRPr lang="zh-CN" altLang="en-US" sz="1600" spc="15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  <a:p>
                <a:pPr marL="285750" indent="-285750">
                  <a:lnSpc>
                    <a:spcPct val="120000"/>
                  </a:lnSpc>
                  <a:spcAft>
                    <a:spcPts val="1000"/>
                  </a:spcAft>
                  <a:buClr>
                    <a:srgbClr val="FFFFFF">
                      <a:lumMod val="85000"/>
                    </a:srgbClr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sz="1600" spc="15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Single-proton removal cross sections, shown in the lower panel in Fig. 3, are also very similar for all isotones until N = 83 where they drop.</a:t>
                </a:r>
                <a:endParaRPr lang="zh-CN" altLang="en-US" sz="1600" spc="15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  <a:p>
                <a:pPr marL="285750" indent="-285750">
                  <a:lnSpc>
                    <a:spcPct val="120000"/>
                  </a:lnSpc>
                  <a:spcAft>
                    <a:spcPts val="1000"/>
                  </a:spcAft>
                  <a:buClr>
                    <a:srgbClr val="FFFFFF">
                      <a:lumMod val="85000"/>
                    </a:srgbClr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sz="1600" spc="15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Another remarkable fact is, that single-proton removal cross sections are about an order of magnitude smaller than those for single-neutron removal.</a:t>
                </a:r>
                <a:endParaRPr lang="zh-CN" altLang="en-US" sz="1600" spc="15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  <a:p>
                <a:pPr marL="285750" indent="-285750">
                  <a:lnSpc>
                    <a:spcPct val="120000"/>
                  </a:lnSpc>
                  <a:spcAft>
                    <a:spcPts val="1000"/>
                  </a:spcAft>
                  <a:buClr>
                    <a:srgbClr val="FFFFFF">
                      <a:lumMod val="85000"/>
                    </a:srgbClr>
                  </a:buClr>
                  <a:buFont typeface="Wingdings" panose="05000000000000000000" pitchFamily="2" charset="2"/>
                  <a:buChar char="l"/>
                </a:pPr>
                <a:endParaRPr lang="zh-CN" altLang="en-US" sz="1600" spc="15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5912485" y="1142365"/>
                <a:ext cx="5548630" cy="5041265"/>
              </a:xfrm>
              <a:prstGeom prst="rect">
                <a:avLst/>
              </a:prstGeom>
              <a:blipFill rotWithShape="1">
                <a:blip r:embed="rId4"/>
                <a:stretch>
                  <a:fillRect t="-11576" b="-11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" y="1228725"/>
            <a:ext cx="4515485" cy="390398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0" name="任意多边形: 形状 9"/>
          <p:cNvSpPr/>
          <p:nvPr>
            <p:custDataLst>
              <p:tags r:id="rId1"/>
            </p:custDataLst>
          </p:nvPr>
        </p:nvSpPr>
        <p:spPr>
          <a:xfrm>
            <a:off x="0" y="1142337"/>
            <a:ext cx="12192000" cy="817639"/>
          </a:xfrm>
          <a:custGeom>
            <a:avLst/>
            <a:gdLst>
              <a:gd name="connsiteX0" fmla="*/ 12192000 w 12192000"/>
              <a:gd name="connsiteY0" fmla="*/ 0 h 817639"/>
              <a:gd name="connsiteX1" fmla="*/ 0 w 12192000"/>
              <a:gd name="connsiteY1" fmla="*/ 471632 h 817639"/>
              <a:gd name="connsiteX2" fmla="*/ 0 w 12192000"/>
              <a:gd name="connsiteY2" fmla="*/ 626886 h 817639"/>
              <a:gd name="connsiteX3" fmla="*/ 12192000 w 12192000"/>
              <a:gd name="connsiteY3" fmla="*/ 155254 h 8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17639">
                <a:moveTo>
                  <a:pt x="12192000" y="0"/>
                </a:moveTo>
                <a:cubicBezTo>
                  <a:pt x="6096000" y="0"/>
                  <a:pt x="6096000" y="1092200"/>
                  <a:pt x="0" y="471632"/>
                </a:cubicBezTo>
                <a:lnTo>
                  <a:pt x="0" y="626886"/>
                </a:lnTo>
                <a:cubicBezTo>
                  <a:pt x="6096000" y="1247454"/>
                  <a:pt x="6096000" y="155254"/>
                  <a:pt x="12192000" y="155254"/>
                </a:cubicBezTo>
                <a:close/>
              </a:path>
            </a:pathLst>
          </a:custGeom>
          <a:solidFill>
            <a:srgbClr val="FFFFFF">
              <a:lumMod val="95000"/>
              <a:alpha val="5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>
                <p:custDataLst>
                  <p:tags r:id="rId2"/>
                </p:custDataLst>
              </p:nvPr>
            </p:nvSpPr>
            <p:spPr>
              <a:xfrm>
                <a:off x="5912485" y="1142365"/>
                <a:ext cx="5548630" cy="5041265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lnSpc>
                    <a:spcPct val="120000"/>
                  </a:lnSpc>
                  <a:spcAft>
                    <a:spcPts val="1000"/>
                  </a:spcAft>
                  <a:buClr>
                    <a:srgbClr val="FFFFFF">
                      <a:lumMod val="85000"/>
                    </a:srgbClr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sz="1600" spc="15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 This fig </a:t>
                </a:r>
                <a:r>
                  <a:rPr lang="zh-CN" altLang="en-US" sz="1600" spc="15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shows the single-neutron removal cross sections (upper panel), and the single-proton removal cross sections (lower panel)</a:t>
                </a:r>
                <a:endParaRPr lang="zh-CN" altLang="en-US" sz="1600" spc="15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  <a:p>
                <a:pPr marL="285750" indent="-285750">
                  <a:lnSpc>
                    <a:spcPct val="120000"/>
                  </a:lnSpc>
                  <a:spcAft>
                    <a:spcPts val="1000"/>
                  </a:spcAft>
                  <a:buClr>
                    <a:srgbClr val="FFFFFF">
                      <a:lumMod val="85000"/>
                    </a:srgbClr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sz="1600" spc="15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For N = 84 projectiles, the single-neutron removal produces with a large probability N = 83 residues with a hole state in the </a:t>
                </a:r>
                <a:r>
                  <a:rPr lang="en-US" altLang="zh-CN" sz="1600" spc="15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pc="15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 spc="15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𝑑</m:t>
                        </m:r>
                      </m:e>
                      <m:sub>
                        <m:f>
                          <m:fPr>
                            <m:ctrlPr>
                              <a:rPr lang="en-US" altLang="zh-CN" sz="1600" i="1" spc="150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1600" i="1" spc="150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1600" i="1" spc="150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zh-CN" altLang="en-US" sz="1600" spc="15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 or the</a:t>
                </a:r>
                <a:r>
                  <a:rPr lang="en-US" altLang="zh-CN" sz="1600" spc="15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 1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pc="15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 spc="15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ℎ</m:t>
                        </m:r>
                      </m:e>
                      <m:sub>
                        <m:f>
                          <m:fPr>
                            <m:ctrlPr>
                              <a:rPr lang="en-US" altLang="zh-CN" sz="1600" i="1" spc="150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1600" i="1" spc="150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en-US" altLang="zh-CN" sz="1600" i="1" spc="150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zh-CN" altLang="en-US" sz="1600" spc="15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 </a:t>
                </a:r>
                <a:r>
                  <a:rPr lang="zh-CN" altLang="en-US" sz="1600" spc="15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 orbital, below the N = 82 shell gap, and one neutron occupying the </a:t>
                </a:r>
                <a:r>
                  <a:rPr lang="en-US" altLang="zh-CN" sz="1600" spc="15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pc="15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 spc="15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f>
                          <m:fPr>
                            <m:ctrlPr>
                              <a:rPr lang="en-US" altLang="zh-CN" sz="1600" i="1" spc="150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1600" i="1" spc="150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zh-CN" sz="1600" i="1" spc="150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zh-CN" altLang="en-US" sz="1600" spc="15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 </a:t>
                </a:r>
                <a:r>
                  <a:rPr lang="zh-CN" altLang="en-US" sz="1600" spc="15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 orbital above the shell gap.</a:t>
                </a:r>
                <a:endParaRPr lang="zh-CN" altLang="en-US" sz="1600" spc="15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  <a:p>
                <a:pPr marL="285750" indent="-285750">
                  <a:lnSpc>
                    <a:spcPct val="120000"/>
                  </a:lnSpc>
                  <a:spcAft>
                    <a:spcPts val="1000"/>
                  </a:spcAft>
                  <a:buClr>
                    <a:srgbClr val="FFFFFF">
                      <a:lumMod val="85000"/>
                    </a:srgbClr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sz="1600" spc="15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Single-proton removal cross sections, shown in the lower panel in Fig. 3, are also very similar for all isotones until N = 83 where they drop.</a:t>
                </a:r>
                <a:endParaRPr lang="zh-CN" altLang="en-US" sz="1600" spc="15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  <a:p>
                <a:pPr marL="285750" indent="-285750">
                  <a:lnSpc>
                    <a:spcPct val="120000"/>
                  </a:lnSpc>
                  <a:spcAft>
                    <a:spcPts val="1000"/>
                  </a:spcAft>
                  <a:buClr>
                    <a:srgbClr val="FFFFFF">
                      <a:lumMod val="85000"/>
                    </a:srgbClr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sz="1600" spc="15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Another remarkable fact is, that single-proton removal cross sections are about an order of magnitude smaller than those for single-neutron removal.</a:t>
                </a:r>
                <a:endParaRPr lang="zh-CN" altLang="en-US" sz="1600" spc="15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  <a:p>
                <a:pPr marL="285750" indent="-285750">
                  <a:lnSpc>
                    <a:spcPct val="120000"/>
                  </a:lnSpc>
                  <a:spcAft>
                    <a:spcPts val="1000"/>
                  </a:spcAft>
                  <a:buClr>
                    <a:srgbClr val="FFFFFF">
                      <a:lumMod val="85000"/>
                    </a:srgbClr>
                  </a:buClr>
                  <a:buFont typeface="Wingdings" panose="05000000000000000000" pitchFamily="2" charset="2"/>
                  <a:buChar char="l"/>
                </a:pPr>
                <a:endParaRPr lang="zh-CN" altLang="en-US" sz="1600" spc="15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5912485" y="1142365"/>
                <a:ext cx="5548630" cy="5041265"/>
              </a:xfrm>
              <a:prstGeom prst="rect">
                <a:avLst/>
              </a:prstGeom>
              <a:blipFill rotWithShape="1">
                <a:blip r:embed="rId4"/>
                <a:stretch>
                  <a:fillRect t="-11576" b="-11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0" name="图片 99"/>
          <p:cNvPicPr/>
          <p:nvPr/>
        </p:nvPicPr>
        <p:blipFill>
          <a:blip r:embed="rId5"/>
          <a:stretch>
            <a:fillRect/>
          </a:stretch>
        </p:blipFill>
        <p:spPr>
          <a:xfrm>
            <a:off x="1084580" y="279400"/>
            <a:ext cx="4438650" cy="59836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椭圆 2"/>
          <p:cNvSpPr/>
          <p:nvPr/>
        </p:nvSpPr>
        <p:spPr>
          <a:xfrm>
            <a:off x="3369945" y="2891155"/>
            <a:ext cx="353060" cy="19875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090545" y="3141980"/>
            <a:ext cx="353060" cy="19875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060700" y="2287905"/>
            <a:ext cx="353060" cy="19875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0" name="任意多边形: 形状 9"/>
          <p:cNvSpPr/>
          <p:nvPr>
            <p:custDataLst>
              <p:tags r:id="rId1"/>
            </p:custDataLst>
          </p:nvPr>
        </p:nvSpPr>
        <p:spPr>
          <a:xfrm>
            <a:off x="0" y="1142337"/>
            <a:ext cx="12192000" cy="817639"/>
          </a:xfrm>
          <a:custGeom>
            <a:avLst/>
            <a:gdLst>
              <a:gd name="connsiteX0" fmla="*/ 12192000 w 12192000"/>
              <a:gd name="connsiteY0" fmla="*/ 0 h 817639"/>
              <a:gd name="connsiteX1" fmla="*/ 0 w 12192000"/>
              <a:gd name="connsiteY1" fmla="*/ 471632 h 817639"/>
              <a:gd name="connsiteX2" fmla="*/ 0 w 12192000"/>
              <a:gd name="connsiteY2" fmla="*/ 626886 h 817639"/>
              <a:gd name="connsiteX3" fmla="*/ 12192000 w 12192000"/>
              <a:gd name="connsiteY3" fmla="*/ 155254 h 8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17639">
                <a:moveTo>
                  <a:pt x="12192000" y="0"/>
                </a:moveTo>
                <a:cubicBezTo>
                  <a:pt x="6096000" y="0"/>
                  <a:pt x="6096000" y="1092200"/>
                  <a:pt x="0" y="471632"/>
                </a:cubicBezTo>
                <a:lnTo>
                  <a:pt x="0" y="626886"/>
                </a:lnTo>
                <a:cubicBezTo>
                  <a:pt x="6096000" y="1247454"/>
                  <a:pt x="6096000" y="155254"/>
                  <a:pt x="12192000" y="155254"/>
                </a:cubicBezTo>
                <a:close/>
              </a:path>
            </a:pathLst>
          </a:custGeom>
          <a:solidFill>
            <a:srgbClr val="FFFFFF">
              <a:lumMod val="95000"/>
              <a:alpha val="5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>
                <p:custDataLst>
                  <p:tags r:id="rId2"/>
                </p:custDataLst>
              </p:nvPr>
            </p:nvSpPr>
            <p:spPr>
              <a:xfrm>
                <a:off x="5912485" y="1142365"/>
                <a:ext cx="5548630" cy="5041265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lnSpc>
                    <a:spcPct val="120000"/>
                  </a:lnSpc>
                  <a:spcAft>
                    <a:spcPts val="1000"/>
                  </a:spcAft>
                  <a:buClr>
                    <a:srgbClr val="FFFFFF">
                      <a:lumMod val="85000"/>
                    </a:srgbClr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sz="1600" spc="15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 This fig </a:t>
                </a:r>
                <a:r>
                  <a:rPr lang="zh-CN" altLang="en-US" sz="1600" spc="15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shows the single-neutron removal cross sections (upper panel), and the single-proton removal cross sections (lower panel)</a:t>
                </a:r>
                <a:endParaRPr lang="zh-CN" altLang="en-US" sz="1600" spc="15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  <a:p>
                <a:pPr marL="285750" indent="-285750">
                  <a:lnSpc>
                    <a:spcPct val="120000"/>
                  </a:lnSpc>
                  <a:spcAft>
                    <a:spcPts val="1000"/>
                  </a:spcAft>
                  <a:buClr>
                    <a:srgbClr val="FFFFFF">
                      <a:lumMod val="85000"/>
                    </a:srgbClr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sz="1600" spc="15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For N = 84 projectiles, the single-neutron removal produces with a large probability N = 83 residues with a hole state in the </a:t>
                </a:r>
                <a:r>
                  <a:rPr lang="en-US" altLang="zh-CN" sz="1600" spc="15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pc="15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 spc="15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𝑑</m:t>
                        </m:r>
                      </m:e>
                      <m:sub>
                        <m:f>
                          <m:fPr>
                            <m:ctrlPr>
                              <a:rPr lang="en-US" altLang="zh-CN" sz="1600" i="1" spc="150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1600" i="1" spc="150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1600" i="1" spc="150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zh-CN" altLang="en-US" sz="1600" spc="15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 or the</a:t>
                </a:r>
                <a:r>
                  <a:rPr lang="en-US" altLang="zh-CN" sz="1600" spc="15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 1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pc="15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 spc="15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ℎ</m:t>
                        </m:r>
                      </m:e>
                      <m:sub>
                        <m:f>
                          <m:fPr>
                            <m:ctrlPr>
                              <a:rPr lang="en-US" altLang="zh-CN" sz="1600" i="1" spc="150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1600" i="1" spc="150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en-US" altLang="zh-CN" sz="1600" i="1" spc="150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zh-CN" altLang="en-US" sz="1600" spc="15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  orbital, below the N = 82 shell gap, and one neutron occupying the </a:t>
                </a:r>
                <a:r>
                  <a:rPr lang="en-US" altLang="zh-CN" sz="1600" spc="15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pc="15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 spc="15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f>
                          <m:fPr>
                            <m:ctrlPr>
                              <a:rPr lang="en-US" altLang="zh-CN" sz="1600" i="1" spc="150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1600" i="1" spc="150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zh-CN" sz="1600" i="1" spc="150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zh-CN" altLang="en-US" sz="1600" spc="15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  orbital above the shell gap.</a:t>
                </a:r>
                <a:endParaRPr lang="zh-CN" altLang="en-US" sz="1600" spc="15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  <a:p>
                <a:pPr marL="285750" indent="-285750">
                  <a:lnSpc>
                    <a:spcPct val="120000"/>
                  </a:lnSpc>
                  <a:spcAft>
                    <a:spcPts val="1000"/>
                  </a:spcAft>
                  <a:buClr>
                    <a:srgbClr val="FFFFFF">
                      <a:lumMod val="85000"/>
                    </a:srgbClr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sz="1600" spc="15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Single-proton removal cross sections, shown in the lower panel in Fig, are also very similar for all isotones until N = 83 where they drop.</a:t>
                </a:r>
                <a:endParaRPr lang="zh-CN" altLang="en-US" sz="1600" spc="15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  <a:p>
                <a:pPr marL="285750" indent="-285750">
                  <a:lnSpc>
                    <a:spcPct val="120000"/>
                  </a:lnSpc>
                  <a:spcAft>
                    <a:spcPts val="1000"/>
                  </a:spcAft>
                  <a:buClr>
                    <a:srgbClr val="FFFFFF">
                      <a:lumMod val="85000"/>
                    </a:srgbClr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sz="1600" spc="15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Another remarkable fact is, that single-proton removal cross sections are about an order of magnitude smaller than those for single-neutron removal.</a:t>
                </a:r>
                <a:endParaRPr lang="zh-CN" altLang="en-US" sz="1600" spc="15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  <a:p>
                <a:pPr marL="285750" indent="-285750">
                  <a:lnSpc>
                    <a:spcPct val="120000"/>
                  </a:lnSpc>
                  <a:spcAft>
                    <a:spcPts val="1000"/>
                  </a:spcAft>
                  <a:buClr>
                    <a:srgbClr val="FFFFFF">
                      <a:lumMod val="85000"/>
                    </a:srgbClr>
                  </a:buClr>
                  <a:buFont typeface="Wingdings" panose="05000000000000000000" pitchFamily="2" charset="2"/>
                  <a:buChar char="l"/>
                </a:pPr>
                <a:endParaRPr lang="zh-CN" altLang="en-US" sz="1600" spc="15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5912485" y="1142365"/>
                <a:ext cx="5548630" cy="5041265"/>
              </a:xfrm>
              <a:prstGeom prst="rect">
                <a:avLst/>
              </a:prstGeom>
              <a:blipFill rotWithShape="1">
                <a:blip r:embed="rId4"/>
                <a:stretch>
                  <a:fillRect t="-8679" b="-8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" y="1228725"/>
            <a:ext cx="4515485" cy="390398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0" name="任意多边形: 形状 9"/>
          <p:cNvSpPr/>
          <p:nvPr>
            <p:custDataLst>
              <p:tags r:id="rId1"/>
            </p:custDataLst>
          </p:nvPr>
        </p:nvSpPr>
        <p:spPr>
          <a:xfrm>
            <a:off x="0" y="1142337"/>
            <a:ext cx="12192000" cy="817639"/>
          </a:xfrm>
          <a:custGeom>
            <a:avLst/>
            <a:gdLst>
              <a:gd name="connsiteX0" fmla="*/ 12192000 w 12192000"/>
              <a:gd name="connsiteY0" fmla="*/ 0 h 817639"/>
              <a:gd name="connsiteX1" fmla="*/ 0 w 12192000"/>
              <a:gd name="connsiteY1" fmla="*/ 471632 h 817639"/>
              <a:gd name="connsiteX2" fmla="*/ 0 w 12192000"/>
              <a:gd name="connsiteY2" fmla="*/ 626886 h 817639"/>
              <a:gd name="connsiteX3" fmla="*/ 12192000 w 12192000"/>
              <a:gd name="connsiteY3" fmla="*/ 155254 h 8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17639">
                <a:moveTo>
                  <a:pt x="12192000" y="0"/>
                </a:moveTo>
                <a:cubicBezTo>
                  <a:pt x="6096000" y="0"/>
                  <a:pt x="6096000" y="1092200"/>
                  <a:pt x="0" y="471632"/>
                </a:cubicBezTo>
                <a:lnTo>
                  <a:pt x="0" y="626886"/>
                </a:lnTo>
                <a:cubicBezTo>
                  <a:pt x="6096000" y="1247454"/>
                  <a:pt x="6096000" y="155254"/>
                  <a:pt x="12192000" y="155254"/>
                </a:cubicBezTo>
                <a:close/>
              </a:path>
            </a:pathLst>
          </a:custGeom>
          <a:solidFill>
            <a:srgbClr val="FFFFFF">
              <a:lumMod val="95000"/>
              <a:alpha val="5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5912485" y="1142365"/>
            <a:ext cx="5548630" cy="5041265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spcAft>
                <a:spcPts val="1000"/>
              </a:spcAft>
              <a:buClr>
                <a:srgbClr val="FFFFFF">
                  <a:lumMod val="85000"/>
                </a:srgbClr>
              </a:buClr>
              <a:buFont typeface="Wingdings" panose="05000000000000000000" pitchFamily="2" charset="2"/>
              <a:buChar char="l"/>
            </a:pPr>
            <a:r>
              <a:rPr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Single-neutron (upper panel) and single-proton (lower panel) removal cross sections for different tin isotopes measured in this work (dots) and by other authors.</a:t>
            </a:r>
            <a:endParaRPr spc="15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spcAft>
                <a:spcPts val="1000"/>
              </a:spcAft>
              <a:buClr>
                <a:srgbClr val="FFFFFF">
                  <a:lumMod val="85000"/>
                </a:srgbClr>
              </a:buClr>
              <a:buFont typeface="Wingdings" panose="05000000000000000000" pitchFamily="2" charset="2"/>
              <a:buChar char="l"/>
            </a:pPr>
            <a:endParaRPr spc="15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spcAft>
                <a:spcPts val="1000"/>
              </a:spcAft>
              <a:buClr>
                <a:srgbClr val="FFFFFF">
                  <a:lumMod val="85000"/>
                </a:srgbClr>
              </a:buClr>
              <a:buFont typeface="Wingdings" panose="05000000000000000000" pitchFamily="2" charset="2"/>
              <a:buChar char="l"/>
            </a:pPr>
            <a:r>
              <a:rPr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Lines represent standard model predictions (dashed lines) and predictions including a phenomenological description of the impact of SRC nucleon pairs (solid line).</a:t>
            </a:r>
            <a:endParaRPr spc="15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30" y="1142365"/>
            <a:ext cx="4613275" cy="42570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70_1*i*2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TEXT_PART_ID_V2" val="a-3-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70_1*a*1"/>
  <p:tag name="KSO_WM_TEMPLATE_CATEGORY" val="diagram"/>
  <p:tag name="KSO_WM_TEMPLATE_INDEX" val="20202570"/>
  <p:tag name="KSO_WM_UNIT_LAYERLEVEL" val="1"/>
  <p:tag name="KSO_WM_TAG_VERSION" val="1.0"/>
  <p:tag name="KSO_WM_BEAUTIFY_FLAG" val="#wm#"/>
  <p:tag name="KSO_WM_UNIT_PRESET_TEXT" val="单击此处添加大标题内容"/>
</p:tagLst>
</file>

<file path=ppt/tags/tag65.xml><?xml version="1.0" encoding="utf-8"?>
<p:tagLst xmlns:p="http://schemas.openxmlformats.org/presentationml/2006/main">
  <p:tag name="KSO_WM_UNIT_NOCLEAR" val="0"/>
  <p:tag name="KSO_WM_UNIT_VALUE" val="41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570_1*f*1"/>
  <p:tag name="KSO_WM_TEMPLATE_CATEGORY" val="diagram"/>
  <p:tag name="KSO_WM_TEMPLATE_INDEX" val="20202570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"/>
</p:tagLst>
</file>

<file path=ppt/tags/tag66.xml><?xml version="1.0" encoding="utf-8"?>
<p:tagLst xmlns:p="http://schemas.openxmlformats.org/presentationml/2006/main">
  <p:tag name="KSO_WM_SLIDE_ID" val="diagram20202570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9"/>
  <p:tag name="KSO_WM_SLIDE_POSITION" val="0*0"/>
  <p:tag name="KSO_WM_TAG_VERSION" val="1.0"/>
  <p:tag name="KSO_WM_BEAUTIFY_FLAG" val="#wm#"/>
  <p:tag name="KSO_WM_TEMPLATE_CATEGORY" val="diagram"/>
  <p:tag name="KSO_WM_TEMPLATE_INDEX" val="20202570"/>
  <p:tag name="KSO_WM_SLIDE_LAYOUT" val="a_f"/>
  <p:tag name="KSO_WM_SLIDE_LAYOUT_CNT" val="1_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70_1*i*2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TEXT_PART_ID_V2" val="a-3-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70_1*a*1"/>
  <p:tag name="KSO_WM_TEMPLATE_CATEGORY" val="diagram"/>
  <p:tag name="KSO_WM_TEMPLATE_INDEX" val="20202570"/>
  <p:tag name="KSO_WM_UNIT_LAYERLEVEL" val="1"/>
  <p:tag name="KSO_WM_TAG_VERSION" val="1.0"/>
  <p:tag name="KSO_WM_BEAUTIFY_FLAG" val="#wm#"/>
  <p:tag name="KSO_WM_UNIT_PRESET_TEXT" val="单击此处添加大标题内容"/>
</p:tagLst>
</file>

<file path=ppt/tags/tag69.xml><?xml version="1.0" encoding="utf-8"?>
<p:tagLst xmlns:p="http://schemas.openxmlformats.org/presentationml/2006/main">
  <p:tag name="KSO_WM_UNIT_NOCLEAR" val="0"/>
  <p:tag name="KSO_WM_UNIT_VALUE" val="41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02570_1*f*2"/>
  <p:tag name="KSO_WM_TEMPLATE_CATEGORY" val="diagram"/>
  <p:tag name="KSO_WM_TEMPLATE_INDEX" val="20202570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NOCLEAR" val="0"/>
  <p:tag name="KSO_WM_UNIT_VALUE" val="41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02570_1*f*2"/>
  <p:tag name="KSO_WM_TEMPLATE_CATEGORY" val="diagram"/>
  <p:tag name="KSO_WM_TEMPLATE_INDEX" val="20202570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"/>
</p:tagLst>
</file>

<file path=ppt/tags/tag71.xml><?xml version="1.0" encoding="utf-8"?>
<p:tagLst xmlns:p="http://schemas.openxmlformats.org/presentationml/2006/main">
  <p:tag name="KSO_WM_SLIDE_ID" val="diagram20202570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9"/>
  <p:tag name="KSO_WM_SLIDE_POSITION" val="0*0"/>
  <p:tag name="KSO_WM_TAG_VERSION" val="1.0"/>
  <p:tag name="KSO_WM_BEAUTIFY_FLAG" val="#wm#"/>
  <p:tag name="KSO_WM_TEMPLATE_CATEGORY" val="diagram"/>
  <p:tag name="KSO_WM_TEMPLATE_INDEX" val="20202570"/>
  <p:tag name="KSO_WM_SLIDE_LAYOUT" val="a_f"/>
  <p:tag name="KSO_WM_SLIDE_LAYOUT_CNT" val="1_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70_1*i*2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NOCLEAR" val="0"/>
  <p:tag name="KSO_WM_UNIT_VALUE" val="41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02570_1*f*2"/>
  <p:tag name="KSO_WM_TEMPLATE_CATEGORY" val="diagram"/>
  <p:tag name="KSO_WM_TEMPLATE_INDEX" val="20202570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"/>
</p:tagLst>
</file>

<file path=ppt/tags/tag74.xml><?xml version="1.0" encoding="utf-8"?>
<p:tagLst xmlns:p="http://schemas.openxmlformats.org/presentationml/2006/main">
  <p:tag name="KSO_WM_UNIT_PLACING_PICTURE_USER_VIEWPORT" val="{&quot;height&quot;:5920,&quot;width&quot;:5230}"/>
</p:tagLst>
</file>

<file path=ppt/tags/tag75.xml><?xml version="1.0" encoding="utf-8"?>
<p:tagLst xmlns:p="http://schemas.openxmlformats.org/presentationml/2006/main">
  <p:tag name="KSO_WM_SLIDE_ID" val="diagram20202570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9"/>
  <p:tag name="KSO_WM_SLIDE_POSITION" val="0*0"/>
  <p:tag name="KSO_WM_TAG_VERSION" val="1.0"/>
  <p:tag name="KSO_WM_BEAUTIFY_FLAG" val="#wm#"/>
  <p:tag name="KSO_WM_TEMPLATE_CATEGORY" val="diagram"/>
  <p:tag name="KSO_WM_TEMPLATE_INDEX" val="20202570"/>
  <p:tag name="KSO_WM_SLIDE_LAYOUT" val="a_f"/>
  <p:tag name="KSO_WM_SLIDE_LAYOUT_CNT" val="1_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70_1*i*2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NOCLEAR" val="0"/>
  <p:tag name="KSO_WM_UNIT_VALUE" val="41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02570_1*f*2"/>
  <p:tag name="KSO_WM_TEMPLATE_CATEGORY" val="diagram"/>
  <p:tag name="KSO_WM_TEMPLATE_INDEX" val="20202570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"/>
</p:tagLst>
</file>

<file path=ppt/tags/tag78.xml><?xml version="1.0" encoding="utf-8"?>
<p:tagLst xmlns:p="http://schemas.openxmlformats.org/presentationml/2006/main">
  <p:tag name="KSO_WM_UNIT_NOCLEAR" val="0"/>
  <p:tag name="KSO_WM_UNIT_VALUE" val="41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02570_1*f*2"/>
  <p:tag name="KSO_WM_TEMPLATE_CATEGORY" val="diagram"/>
  <p:tag name="KSO_WM_TEMPLATE_INDEX" val="20202570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"/>
</p:tagLst>
</file>

<file path=ppt/tags/tag79.xml><?xml version="1.0" encoding="utf-8"?>
<p:tagLst xmlns:p="http://schemas.openxmlformats.org/presentationml/2006/main">
  <p:tag name="KSO_WM_SLIDE_ID" val="diagram20202570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9"/>
  <p:tag name="KSO_WM_SLIDE_POSITION" val="0*0"/>
  <p:tag name="KSO_WM_TAG_VERSION" val="1.0"/>
  <p:tag name="KSO_WM_BEAUTIFY_FLAG" val="#wm#"/>
  <p:tag name="KSO_WM_TEMPLATE_CATEGORY" val="diagram"/>
  <p:tag name="KSO_WM_TEMPLATE_INDEX" val="20202570"/>
  <p:tag name="KSO_WM_SLIDE_LAYOUT" val="a_f"/>
  <p:tag name="KSO_WM_SLIDE_LAYOUT_CNT" val="1_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70_1*i*2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NOCLEAR" val="0"/>
  <p:tag name="KSO_WM_UNIT_VALUE" val="41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02570_1*f*2"/>
  <p:tag name="KSO_WM_TEMPLATE_CATEGORY" val="diagram"/>
  <p:tag name="KSO_WM_TEMPLATE_INDEX" val="20202570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"/>
</p:tagLst>
</file>

<file path=ppt/tags/tag82.xml><?xml version="1.0" encoding="utf-8"?>
<p:tagLst xmlns:p="http://schemas.openxmlformats.org/presentationml/2006/main">
  <p:tag name="KSO_WM_UNIT_NOCLEAR" val="0"/>
  <p:tag name="KSO_WM_UNIT_VALUE" val="41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02570_1*f*2"/>
  <p:tag name="KSO_WM_TEMPLATE_CATEGORY" val="diagram"/>
  <p:tag name="KSO_WM_TEMPLATE_INDEX" val="20202570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"/>
</p:tagLst>
</file>

<file path=ppt/tags/tag83.xml><?xml version="1.0" encoding="utf-8"?>
<p:tagLst xmlns:p="http://schemas.openxmlformats.org/presentationml/2006/main">
  <p:tag name="KSO_WM_SLIDE_ID" val="diagram20202570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9"/>
  <p:tag name="KSO_WM_SLIDE_POSITION" val="0*0"/>
  <p:tag name="KSO_WM_TAG_VERSION" val="1.0"/>
  <p:tag name="KSO_WM_BEAUTIFY_FLAG" val="#wm#"/>
  <p:tag name="KSO_WM_TEMPLATE_CATEGORY" val="diagram"/>
  <p:tag name="KSO_WM_TEMPLATE_INDEX" val="20202570"/>
  <p:tag name="KSO_WM_SLIDE_LAYOUT" val="a_f"/>
  <p:tag name="KSO_WM_SLIDE_LAYOUT_CNT" val="1_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70_1*i*2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NOCLEAR" val="0"/>
  <p:tag name="KSO_WM_UNIT_VALUE" val="41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02570_1*f*2"/>
  <p:tag name="KSO_WM_TEMPLATE_CATEGORY" val="diagram"/>
  <p:tag name="KSO_WM_TEMPLATE_INDEX" val="20202570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"/>
</p:tagLst>
</file>

<file path=ppt/tags/tag86.xml><?xml version="1.0" encoding="utf-8"?>
<p:tagLst xmlns:p="http://schemas.openxmlformats.org/presentationml/2006/main">
  <p:tag name="KSO_WM_UNIT_NOCLEAR" val="0"/>
  <p:tag name="KSO_WM_UNIT_VALUE" val="41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02570_1*f*2"/>
  <p:tag name="KSO_WM_TEMPLATE_CATEGORY" val="diagram"/>
  <p:tag name="KSO_WM_TEMPLATE_INDEX" val="20202570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"/>
</p:tagLst>
</file>

<file path=ppt/tags/tag87.xml><?xml version="1.0" encoding="utf-8"?>
<p:tagLst xmlns:p="http://schemas.openxmlformats.org/presentationml/2006/main">
  <p:tag name="KSO_WM_SLIDE_ID" val="diagram20202570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9"/>
  <p:tag name="KSO_WM_SLIDE_POSITION" val="0*0"/>
  <p:tag name="KSO_WM_TAG_VERSION" val="1.0"/>
  <p:tag name="KSO_WM_BEAUTIFY_FLAG" val="#wm#"/>
  <p:tag name="KSO_WM_TEMPLATE_CATEGORY" val="diagram"/>
  <p:tag name="KSO_WM_TEMPLATE_INDEX" val="20202570"/>
  <p:tag name="KSO_WM_SLIDE_LAYOUT" val="a_f"/>
  <p:tag name="KSO_WM_SLIDE_LAYOUT_CNT" val="1_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70_1*i*2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NOCLEAR" val="0"/>
  <p:tag name="KSO_WM_UNIT_VALUE" val="41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02570_1*f*2"/>
  <p:tag name="KSO_WM_TEMPLATE_CATEGORY" val="diagram"/>
  <p:tag name="KSO_WM_TEMPLATE_INDEX" val="20202570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diagram20202570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9"/>
  <p:tag name="KSO_WM_SLIDE_POSITION" val="0*0"/>
  <p:tag name="KSO_WM_TAG_VERSION" val="1.0"/>
  <p:tag name="KSO_WM_BEAUTIFY_FLAG" val="#wm#"/>
  <p:tag name="KSO_WM_TEMPLATE_CATEGORY" val="diagram"/>
  <p:tag name="KSO_WM_TEMPLATE_INDEX" val="20202570"/>
  <p:tag name="KSO_WM_SLIDE_LAYOUT" val="a_f"/>
  <p:tag name="KSO_WM_SLIDE_LAYOUT_CNT" val="1_2"/>
</p:tagLst>
</file>

<file path=ppt/tags/tag91.xml><?xml version="1.0" encoding="utf-8"?>
<p:tagLst xmlns:p="http://schemas.openxmlformats.org/presentationml/2006/main">
  <p:tag name="COMMONDATA" val="eyJoZGlkIjoiYTc2ZGZiNzZiNDVlOGViOWVmM2JhOTY0NGJkNjUyYzgifQ==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4547</Words>
  <Application>WPS 演示</Application>
  <PresentationFormat>宽屏</PresentationFormat>
  <Paragraphs>49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微软雅黑</vt:lpstr>
      <vt:lpstr>Cambria Math</vt:lpstr>
      <vt:lpstr>Arial Unicode MS</vt:lpstr>
      <vt:lpstr>Calibri</vt:lpstr>
      <vt:lpstr>Georgia</vt:lpstr>
      <vt:lpstr>Lucida Sans Unicode</vt:lpstr>
      <vt:lpstr>Arial Black</vt:lpstr>
      <vt:lpstr>Office 主题​​</vt:lpstr>
      <vt:lpstr>Group Meeting 9.20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春桃生花</cp:lastModifiedBy>
  <cp:revision>179</cp:revision>
  <dcterms:created xsi:type="dcterms:W3CDTF">2019-06-19T02:08:00Z</dcterms:created>
  <dcterms:modified xsi:type="dcterms:W3CDTF">2022-09-20T07:07:48Z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2052-11.1.0.12019</vt:lpwstr>
  </property>
  <property fmtid="{D5CDD505-2E9C-101B-9397-08002B2CF9AE}" pid="3" name="ICV">
    <vt:lpwstr>54BD84F243C5423988210BEEC28213C3</vt:lpwstr>
  </property>
</Properties>
</file>