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0080625" cy="7559675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647C4B-A422-48FC-8532-3020DF0950A8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5860" b="0" strike="noStrike" spc="-1">
              <a:latin typeface="Nimbus Sans" panose="0000050000000000000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C0AE86-5604-49E8-B6FC-62A880E48E1F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5860" b="0" strike="noStrike" spc="-1">
              <a:latin typeface="Nimbus Sans" panose="00000500000000000000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069C26-01BF-4F9D-90C4-7F2A03FD5023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5860" b="0" strike="noStrike" spc="-1">
              <a:latin typeface="Nimbus Sans" panose="00000500000000000000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7CA22E-C640-4C36-A65E-332DDDCF3B7A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5860" b="0" strike="noStrike" spc="-1">
              <a:latin typeface="Nimbus Sans" panose="00000500000000000000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3200" b="0" strike="noStrike" spc="-1">
              <a:latin typeface="Nimbus Sans" panose="00000500000000000000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9F5E66-1AF5-4E01-8248-302E83F67559}" type="slidenum">
              <a:rPr/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5860" b="0" strike="noStrike" spc="-1">
              <a:latin typeface="Nimbus Sans" panose="00000500000000000000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66D45D-3A7D-47FD-AD5A-3B73008C5948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5860" b="0" strike="noStrike" spc="-1">
              <a:latin typeface="Nimbus Sans" panose="00000500000000000000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40A571-4A27-4C04-A278-8A5B90FB3836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5860" b="0" strike="noStrike" spc="-1">
              <a:latin typeface="Nimbus Sans" panose="0000050000000000000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7DC5CF-00C7-4997-8588-3ACC69FAAE53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Nimbus Sans" panose="0000050000000000000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4ABFC6-C027-49CB-9EFD-196A55D97C38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5860" b="0" strike="noStrike" spc="-1">
              <a:latin typeface="Nimbus Sans" panose="00000500000000000000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D3814B-BCA1-45DE-84AB-213FC83F02A5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5860" b="0" strike="noStrike" spc="-1">
              <a:latin typeface="Nimbus Sans" panose="00000500000000000000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FC0F4D-0588-48D7-A40A-83F591E593BC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5860" b="0" strike="noStrike" spc="-1">
              <a:latin typeface="Nimbus Sans" panose="00000500000000000000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890"/>
              </a:spcBef>
              <a:buNone/>
            </a:pPr>
            <a:endParaRPr lang="en-US" sz="4270" b="0" strike="noStrike" spc="-1">
              <a:latin typeface="Nimbus Sans" panose="00000500000000000000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BAA670-7961-4632-A708-AC12DB8EE5CE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en-US" sz="5860" b="0" strike="noStrike" spc="-1">
                <a:latin typeface="Nimbus Sans" panose="00000500000000000000"/>
              </a:rPr>
              <a:t>Click to edit the title text format</a:t>
            </a:r>
            <a:endParaRPr lang="en-US" sz="5860" b="0" strike="noStrike" spc="-1">
              <a:latin typeface="Nimbus Sans" panose="00000500000000000000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89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4270" b="0" strike="noStrike" spc="-1">
                <a:latin typeface="Nimbus Sans" panose="00000500000000000000"/>
              </a:rPr>
              <a:t>Click to edit the outline text format</a:t>
            </a:r>
            <a:endParaRPr lang="en-US" sz="4270" b="0" strike="noStrike" spc="-1">
              <a:latin typeface="Nimbus Sans" panose="00000500000000000000"/>
            </a:endParaRPr>
          </a:p>
          <a:p>
            <a:pPr marL="864235" lvl="1" indent="-323850">
              <a:spcBef>
                <a:spcPts val="1510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3730" b="0" strike="noStrike" spc="-1">
                <a:latin typeface="Nimbus Sans" panose="00000500000000000000"/>
              </a:rPr>
              <a:t>Second Outline Level</a:t>
            </a:r>
            <a:endParaRPr lang="en-US" sz="3730" b="0" strike="noStrike" spc="-1">
              <a:latin typeface="Nimbus Sans" panose="00000500000000000000"/>
            </a:endParaRPr>
          </a:p>
          <a:p>
            <a:pPr marL="1296035" lvl="2" indent="-288290">
              <a:spcBef>
                <a:spcPts val="113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Nimbus Sans" panose="00000500000000000000"/>
              </a:rPr>
              <a:t>Third Outline Level</a:t>
            </a:r>
            <a:endParaRPr lang="en-US" sz="3200" b="0" strike="noStrike" spc="-1">
              <a:latin typeface="Nimbus Sans" panose="00000500000000000000"/>
            </a:endParaRPr>
          </a:p>
          <a:p>
            <a:pPr marL="1727835" lvl="3" indent="-215900">
              <a:spcBef>
                <a:spcPts val="75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670" b="0" strike="noStrike" spc="-1">
                <a:latin typeface="Nimbus Sans" panose="00000500000000000000"/>
              </a:rPr>
              <a:t>Fourth Outline Level</a:t>
            </a:r>
            <a:endParaRPr lang="en-US" sz="2670" b="0" strike="noStrike" spc="-1">
              <a:latin typeface="Nimbus Sans" panose="00000500000000000000"/>
            </a:endParaRPr>
          </a:p>
          <a:p>
            <a:pPr marL="2160270" lvl="4" indent="-215900">
              <a:spcBef>
                <a:spcPts val="37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70" b="0" strike="noStrike" spc="-1">
                <a:latin typeface="Nimbus Sans" panose="00000500000000000000"/>
              </a:rPr>
              <a:t>Fifth Outline Level</a:t>
            </a:r>
            <a:endParaRPr lang="en-US" sz="2670" b="0" strike="noStrike" spc="-1">
              <a:latin typeface="Nimbus Sans" panose="00000500000000000000"/>
            </a:endParaRPr>
          </a:p>
          <a:p>
            <a:pPr marL="2592070" lvl="5" indent="-215900">
              <a:spcBef>
                <a:spcPts val="37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70" b="0" strike="noStrike" spc="-1">
                <a:latin typeface="Nimbus Sans" panose="00000500000000000000"/>
              </a:rPr>
              <a:t>Sixth Outline Level</a:t>
            </a:r>
            <a:endParaRPr lang="en-US" sz="2670" b="0" strike="noStrike" spc="-1">
              <a:latin typeface="Nimbus Sans" panose="00000500000000000000"/>
            </a:endParaRPr>
          </a:p>
          <a:p>
            <a:pPr marL="3023870" lvl="6" indent="-215900">
              <a:spcBef>
                <a:spcPts val="37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70" b="0" strike="noStrike" spc="-1">
                <a:latin typeface="Nimbus Sans" panose="00000500000000000000"/>
              </a:rPr>
              <a:t>Seventh Outline Level</a:t>
            </a:r>
            <a:endParaRPr lang="en-US" sz="2670" b="0" strike="noStrike" spc="-1">
              <a:latin typeface="Nimbus Sans" panose="00000500000000000000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latin typeface="Nimbus Roman" panose="00000500000000000000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Nimbus Roman" panose="00000500000000000000"/>
              </a:rPr>
              <a:t>&lt;date/time&gt;</a:t>
            </a:r>
            <a:endParaRPr lang="en-US" sz="1400" b="0" strike="noStrike" spc="-1">
              <a:latin typeface="Nimbus Roman" panose="00000500000000000000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latin typeface="Nimbus Roman" panose="00000500000000000000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latin typeface="Nimbus Roman" panose="00000500000000000000"/>
              </a:rPr>
              <a:t>&lt;footer&gt;</a:t>
            </a:r>
            <a:endParaRPr lang="en-US" sz="1400" b="0" strike="noStrike" spc="-1">
              <a:latin typeface="Nimbus Roman" panose="00000500000000000000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latin typeface="Nimbus Roman" panose="00000500000000000000"/>
              </a:defRPr>
            </a:lvl1pPr>
          </a:lstStyle>
          <a:p>
            <a:pPr indent="0" algn="r">
              <a:buNone/>
            </a:pPr>
            <a:fld id="{67452815-8B14-409F-8970-F1807A4E7321}" type="slidenum">
              <a:rPr lang="en-US" sz="1400" b="0" strike="noStrike" spc="-1">
                <a:latin typeface="Nimbus Roman" panose="00000500000000000000"/>
              </a:rPr>
            </a:fld>
            <a:endParaRPr lang="en-US" sz="1400" b="0" strike="noStrike" spc="-1">
              <a:latin typeface="Nimbus Roman" panose="0000050000000000000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6800" y="228600"/>
            <a:ext cx="5439600" cy="107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en-US" sz="4400" b="0" strike="noStrike" spc="-1">
                <a:latin typeface="Open Sans ExtraBold" panose="020B0906030804020204"/>
              </a:rPr>
              <a:t>Experiment </a:t>
            </a:r>
            <a:r>
              <a:rPr lang="en-US" sz="4400" b="0" strike="noStrike" spc="-1">
                <a:latin typeface="Open Sans ExtraBold" panose="020B0906030804020204"/>
              </a:rPr>
              <a:t>setup</a:t>
            </a:r>
            <a:endParaRPr lang="en-US" sz="4400" b="0" strike="noStrike" spc="-1">
              <a:latin typeface="Open Sans ExtraBold" panose="020B0906030804020204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2303780" y="4886325"/>
            <a:ext cx="2028190" cy="6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US" sz="2400" b="0" strike="noStrike" spc="-1">
                <a:latin typeface="Nimbus Sans" panose="00000500000000000000"/>
              </a:rPr>
              <a:t>Relation:</a:t>
            </a:r>
            <a:endParaRPr lang="en-US" sz="2400" b="0" strike="noStrike" spc="-1">
              <a:latin typeface="Nimbus Sans" panose="0000050000000000000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597275" y="3275330"/>
            <a:ext cx="1688465" cy="98234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r>
              <a:rPr lang="en-US" sz="3600" b="0" strike="noStrike" spc="-1">
                <a:latin typeface="Nimbus Sans" panose="00000500000000000000"/>
              </a:rPr>
              <a:t>σ</a:t>
            </a:r>
            <a:r>
              <a:rPr lang="en-US" sz="3600" b="0" strike="noStrike" spc="-1" baseline="-25000">
                <a:latin typeface="Nimbus Sans" panose="00000500000000000000"/>
              </a:rPr>
              <a:t>inel,bs</a:t>
            </a:r>
            <a:endParaRPr lang="en-US" sz="3600" b="0" strike="noStrike" spc="-1" baseline="-25000">
              <a:latin typeface="Nimbus Sans" panose="0000050000000000000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2375535" y="2294255"/>
            <a:ext cx="4131945" cy="4800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US" sz="2400" b="0" strike="noStrike" spc="-1">
                <a:latin typeface="Nimbus Sans" panose="00000500000000000000" charset="0"/>
                <a:cs typeface="Nimbus Sans" panose="00000500000000000000" charset="0"/>
              </a:rPr>
              <a:t>Reaction cross section: </a:t>
            </a:r>
            <a:r>
              <a:rPr lang="en-US" sz="2400" b="0" strike="noStrike" spc="-1">
                <a:latin typeface="Nimbus Sans" panose="00000500000000000000"/>
              </a:rPr>
              <a:t> </a:t>
            </a:r>
            <a:endParaRPr lang="en-US" sz="2400" b="0" strike="noStrike" spc="-1">
              <a:latin typeface="Nimbus Sans" panose="00000500000000000000"/>
            </a:endParaRPr>
          </a:p>
        </p:txBody>
      </p:sp>
      <p:pic>
        <p:nvPicPr>
          <p:cNvPr id="5" name="Picture 4" descr="Screenshot_20221002_1132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0495" y="4787900"/>
            <a:ext cx="3801745" cy="690880"/>
          </a:xfrm>
          <a:prstGeom prst="rect">
            <a:avLst/>
          </a:prstGeom>
        </p:spPr>
      </p:pic>
      <p:pic>
        <p:nvPicPr>
          <p:cNvPr id="6" name="Picture 5" descr="Screenshot_20221002_1228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5" y="3275965"/>
            <a:ext cx="753110" cy="662940"/>
          </a:xfrm>
          <a:prstGeom prst="rect">
            <a:avLst/>
          </a:prstGeom>
        </p:spPr>
      </p:pic>
      <p:pic>
        <p:nvPicPr>
          <p:cNvPr id="7" name="Picture 6" descr="Screenshot_20221002_1229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135" y="2051685"/>
            <a:ext cx="876935" cy="803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1"/>
      <p:bldP spid="44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" y="228600"/>
            <a:ext cx="5439600" cy="107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en-US" sz="4400" b="0" strike="noStrike" spc="-1">
                <a:latin typeface="Open Sans ExtraBold" panose="020B0906030804020204"/>
              </a:rPr>
              <a:t>Experiment </a:t>
            </a:r>
            <a:r>
              <a:rPr lang="en-US" sz="4400" b="0" strike="noStrike" spc="-1">
                <a:latin typeface="Open Sans ExtraBold" panose="020B0906030804020204"/>
              </a:rPr>
              <a:t>setup</a:t>
            </a:r>
            <a:endParaRPr lang="en-US" sz="4400" b="0" strike="noStrike" spc="-1">
              <a:latin typeface="Open Sans ExtraBold" panose="020B0906030804020204"/>
            </a:endParaRPr>
          </a:p>
        </p:txBody>
      </p:sp>
      <p:pic>
        <p:nvPicPr>
          <p:cNvPr id="47" name="Picture 46"/>
          <p:cNvPicPr/>
          <p:nvPr/>
        </p:nvPicPr>
        <p:blipFill>
          <a:blip r:embed="rId1"/>
          <a:stretch>
            <a:fillRect/>
          </a:stretch>
        </p:blipFill>
        <p:spPr>
          <a:xfrm>
            <a:off x="934975" y="2195830"/>
            <a:ext cx="8090280" cy="2514600"/>
          </a:xfrm>
          <a:prstGeom prst="rect">
            <a:avLst/>
          </a:prstGeom>
          <a:ln w="0">
            <a:noFill/>
          </a:ln>
        </p:spPr>
      </p:pic>
      <p:sp>
        <p:nvSpPr>
          <p:cNvPr id="48" name="Text Box 47"/>
          <p:cNvSpPr txBox="1"/>
          <p:nvPr/>
        </p:nvSpPr>
        <p:spPr>
          <a:xfrm>
            <a:off x="3373755" y="5219700"/>
            <a:ext cx="3332480" cy="74739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r>
              <a:rPr lang="en-US" sz="2800" b="0" strike="noStrike" spc="-1">
                <a:latin typeface="Nimbus Sans" panose="00000500000000000000"/>
                <a:ea typeface="Source Han Serif CN" panose="02020400000000000000" charset="-122"/>
              </a:rPr>
              <a:t>generate F isotopes</a:t>
            </a:r>
            <a:endParaRPr lang="en-US" sz="2800" b="0" strike="noStrike" spc="-1">
              <a:latin typeface="Nimbus Sans" panose="00000500000000000000"/>
              <a:ea typeface="Source Han Serif CN" panose="02020400000000000000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383915" y="6083935"/>
            <a:ext cx="3845560" cy="87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r>
              <a:rPr lang="en-US" sz="2800" b="0" strike="noStrike" spc="-1">
                <a:latin typeface="Nimbus Sans" panose="00000500000000000000"/>
              </a:rPr>
              <a:t>separate contaminants</a:t>
            </a:r>
            <a:endParaRPr lang="en-US" sz="2800" b="0" strike="noStrike" spc="-1">
              <a:latin typeface="Nimbus Sans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" y="228600"/>
            <a:ext cx="5439600" cy="107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en-US" sz="4400" b="0" strike="noStrike" spc="-1">
                <a:latin typeface="Open Sans ExtraBold" panose="020B0906030804020204"/>
              </a:rPr>
              <a:t>Experiment </a:t>
            </a:r>
            <a:r>
              <a:rPr lang="en-US" sz="4400" b="0" strike="noStrike" spc="-1">
                <a:latin typeface="Open Sans ExtraBold" panose="020B0906030804020204"/>
              </a:rPr>
              <a:t>setup</a:t>
            </a:r>
            <a:endParaRPr lang="en-US" sz="4400" b="0" strike="noStrike" spc="-1">
              <a:latin typeface="Open Sans ExtraBold" panose="020B0906030804020204"/>
            </a:endParaRPr>
          </a:p>
        </p:txBody>
      </p:sp>
      <p:pic>
        <p:nvPicPr>
          <p:cNvPr id="47" name="Picture 46"/>
          <p:cNvPicPr/>
          <p:nvPr/>
        </p:nvPicPr>
        <p:blipFill>
          <a:blip r:embed="rId1"/>
          <a:stretch>
            <a:fillRect/>
          </a:stretch>
        </p:blipFill>
        <p:spPr>
          <a:xfrm>
            <a:off x="934975" y="2195830"/>
            <a:ext cx="8090280" cy="2514600"/>
          </a:xfrm>
          <a:prstGeom prst="rect">
            <a:avLst/>
          </a:prstGeom>
          <a:ln w="0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2159635" y="4859655"/>
            <a:ext cx="5283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in-flight energy deposit (ΔE)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2159635" y="5579745"/>
            <a:ext cx="6170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time of flight (TOF)</a:t>
            </a:r>
            <a:endParaRPr lang="en-US" sz="2800"/>
          </a:p>
        </p:txBody>
      </p:sp>
      <p:sp>
        <p:nvSpPr>
          <p:cNvPr id="4" name="Text Box 3"/>
          <p:cNvSpPr txBox="1"/>
          <p:nvPr/>
        </p:nvSpPr>
        <p:spPr>
          <a:xfrm>
            <a:off x="2159635" y="6299835"/>
            <a:ext cx="5680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magnetic rigidity (Bρ)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" y="228600"/>
            <a:ext cx="5439600" cy="107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en-US" sz="4400" b="0" strike="noStrike" spc="-1">
                <a:latin typeface="Open Sans ExtraBold" panose="020B0906030804020204"/>
              </a:rPr>
              <a:t>Experiment </a:t>
            </a:r>
            <a:r>
              <a:rPr lang="en-US" sz="4400" b="0" strike="noStrike" spc="-1">
                <a:latin typeface="Open Sans ExtraBold" panose="020B0906030804020204"/>
              </a:rPr>
              <a:t>setup</a:t>
            </a:r>
            <a:endParaRPr lang="en-US" sz="4400" b="0" strike="noStrike" spc="-1">
              <a:latin typeface="Open Sans ExtraBold" panose="020B0906030804020204"/>
            </a:endParaRPr>
          </a:p>
        </p:txBody>
      </p:sp>
      <p:pic>
        <p:nvPicPr>
          <p:cNvPr id="47" name="Picture 46"/>
          <p:cNvPicPr/>
          <p:nvPr/>
        </p:nvPicPr>
        <p:blipFill>
          <a:blip r:embed="rId1"/>
          <a:stretch>
            <a:fillRect/>
          </a:stretch>
        </p:blipFill>
        <p:spPr>
          <a:xfrm>
            <a:off x="934975" y="2195830"/>
            <a:ext cx="8090280" cy="2514600"/>
          </a:xfrm>
          <a:prstGeom prst="rect">
            <a:avLst/>
          </a:prstGeom>
          <a:ln w="0">
            <a:noFill/>
          </a:ln>
        </p:spPr>
      </p:pic>
      <p:pic>
        <p:nvPicPr>
          <p:cNvPr id="5" name="Picture 4" descr="Screenshot_20221002_1132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15" y="5868035"/>
            <a:ext cx="3801745" cy="6908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080135" y="5075555"/>
            <a:ext cx="4275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number of incident nuclei : N</a:t>
            </a:r>
            <a:r>
              <a:rPr lang="en-US" sz="2000" baseline="-25000"/>
              <a:t>in</a:t>
            </a:r>
            <a:endParaRPr lang="en-US" sz="2000" baseline="-25000"/>
          </a:p>
        </p:txBody>
      </p:sp>
      <p:sp>
        <p:nvSpPr>
          <p:cNvPr id="3" name="Text Box 2"/>
          <p:cNvSpPr txBox="1"/>
          <p:nvPr/>
        </p:nvSpPr>
        <p:spPr>
          <a:xfrm>
            <a:off x="4896485" y="5075555"/>
            <a:ext cx="4812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number of  unreacted flourine : N</a:t>
            </a:r>
            <a:r>
              <a:rPr lang="en-US" sz="2000" baseline="-25000"/>
              <a:t>out</a:t>
            </a:r>
            <a:endParaRPr lang="en-US" sz="2000" baseline="-25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WPS Presentation</Application>
  <PresentationFormat/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SimSun</vt:lpstr>
      <vt:lpstr>Wingdings</vt:lpstr>
      <vt:lpstr>Nimbus Sans</vt:lpstr>
      <vt:lpstr>Symbol</vt:lpstr>
      <vt:lpstr>Nimbus Roman</vt:lpstr>
      <vt:lpstr>Open Sans ExtraBold</vt:lpstr>
      <vt:lpstr>Nimbus Sans</vt:lpstr>
      <vt:lpstr>Source Han Serif CN</vt:lpstr>
      <vt:lpstr>Microsoft YaHei</vt:lpstr>
      <vt:lpstr>文泉驿微米黑</vt:lpstr>
      <vt:lpstr>Arial Unicode MS</vt:lpstr>
      <vt:lpstr>Calibri</vt:lpstr>
      <vt:lpstr>C059</vt:lpstr>
      <vt:lpstr>FreeSans</vt:lpstr>
      <vt:lpstr>Office Theme</vt:lpstr>
      <vt:lpstr>Experiment setup</vt:lpstr>
      <vt:lpstr>Experiment setup</vt:lpstr>
      <vt:lpstr>Experiment setup</vt:lpstr>
      <vt:lpstr>Experiment setup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fn</cp:lastModifiedBy>
  <cp:revision>11</cp:revision>
  <dcterms:created xsi:type="dcterms:W3CDTF">2022-10-04T08:31:32Z</dcterms:created>
  <dcterms:modified xsi:type="dcterms:W3CDTF">2022-10-04T08:31:32Z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