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0.xml" ContentType="application/vnd.openxmlformats-officedocument.presentationml.tags+xml"/>
  <Override PartName="/ppt/notesSlides/notesSlide18.xml" ContentType="application/vnd.openxmlformats-officedocument.presentationml.notesSlide+xml"/>
  <Override PartName="/ppt/tags/tag11.xml" ContentType="application/vnd.openxmlformats-officedocument.presentationml.tags+xml"/>
  <Override PartName="/ppt/notesSlides/notesSlide19.xml" ContentType="application/vnd.openxmlformats-officedocument.presentationml.notesSlide+xml"/>
  <Override PartName="/ppt/tags/tag12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5"/>
  </p:notesMasterIdLst>
  <p:sldIdLst>
    <p:sldId id="256" r:id="rId2"/>
    <p:sldId id="420" r:id="rId3"/>
    <p:sldId id="377" r:id="rId4"/>
    <p:sldId id="340" r:id="rId5"/>
    <p:sldId id="342" r:id="rId6"/>
    <p:sldId id="343" r:id="rId7"/>
    <p:sldId id="300" r:id="rId8"/>
    <p:sldId id="301" r:id="rId9"/>
    <p:sldId id="352" r:id="rId10"/>
    <p:sldId id="353" r:id="rId11"/>
    <p:sldId id="354" r:id="rId12"/>
    <p:sldId id="335" r:id="rId13"/>
    <p:sldId id="336" r:id="rId14"/>
    <p:sldId id="359" r:id="rId15"/>
    <p:sldId id="360" r:id="rId16"/>
    <p:sldId id="337" r:id="rId17"/>
    <p:sldId id="374" r:id="rId18"/>
    <p:sldId id="324" r:id="rId19"/>
    <p:sldId id="325" r:id="rId20"/>
    <p:sldId id="277" r:id="rId21"/>
    <p:sldId id="358" r:id="rId22"/>
    <p:sldId id="350" r:id="rId23"/>
    <p:sldId id="428" r:id="rId24"/>
    <p:sldId id="329" r:id="rId25"/>
    <p:sldId id="400" r:id="rId26"/>
    <p:sldId id="419" r:id="rId27"/>
    <p:sldId id="388" r:id="rId28"/>
    <p:sldId id="349" r:id="rId29"/>
    <p:sldId id="293" r:id="rId30"/>
    <p:sldId id="332" r:id="rId31"/>
    <p:sldId id="304" r:id="rId32"/>
    <p:sldId id="323" r:id="rId33"/>
    <p:sldId id="315" r:id="rId34"/>
    <p:sldId id="310" r:id="rId35"/>
    <p:sldId id="307" r:id="rId36"/>
    <p:sldId id="345" r:id="rId37"/>
    <p:sldId id="327" r:id="rId38"/>
    <p:sldId id="326" r:id="rId39"/>
    <p:sldId id="258" r:id="rId40"/>
    <p:sldId id="259" r:id="rId41"/>
    <p:sldId id="321" r:id="rId42"/>
    <p:sldId id="333" r:id="rId43"/>
    <p:sldId id="427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lin zhang" initials="xz" lastIdx="2" clrIdx="0">
    <p:extLst>
      <p:ext uri="{19B8F6BF-5375-455C-9EA6-DF929625EA0E}">
        <p15:presenceInfo xmlns:p15="http://schemas.microsoft.com/office/powerpoint/2012/main" userId="89d92458737810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0" autoAdjust="0"/>
    <p:restoredTop sz="95380" autoAdjust="0"/>
  </p:normalViewPr>
  <p:slideViewPr>
    <p:cSldViewPr snapToGrid="0">
      <p:cViewPr varScale="1">
        <p:scale>
          <a:sx n="86" d="100"/>
          <a:sy n="86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29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4F74F-A52E-4D43-959C-820DD57F3A0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BA8B2-2E48-4FDF-9FA0-E57604CEA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06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A8B2-2E48-4FDF-9FA0-E57604CEA5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81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A8B2-2E48-4FDF-9FA0-E57604CEA5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01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300" dirty="0">
                    <a:solidFill>
                      <a:schemeClr val="accent1"/>
                    </a:solidFill>
                    <a:latin typeface="Gill Sans MT" panose="020B0502020104020203" pitchFamily="34" charset="0"/>
                  </a:rPr>
                  <a:t>In a trap, U has an infinite number of poles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300" dirty="0">
                    <a:solidFill>
                      <a:schemeClr val="accent1"/>
                    </a:solidFill>
                    <a:latin typeface="Gill Sans MT" panose="020B0502020104020203" pitchFamily="34" charset="0"/>
                  </a:rPr>
                  <a:t>E&lt;0, U is close to the U in the free space (Infrared extrapolation for bound state )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300" dirty="0">
                    <a:solidFill>
                      <a:schemeClr val="accent1"/>
                    </a:solidFill>
                    <a:latin typeface="Gill Sans MT" panose="020B0502020104020203" pitchFamily="34" charset="0"/>
                  </a:rPr>
                  <a:t>In the free space, bound states have E&lt;0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300" dirty="0">
                    <a:solidFill>
                      <a:schemeClr val="accent1"/>
                    </a:solidFill>
                    <a:latin typeface="Gill Sans MT" panose="020B0502020104020203" pitchFamily="34" charset="0"/>
                  </a:rPr>
                  <a:t>Turning off short-range interaction, crossings happen at eigen-energies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en-US" sz="23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3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</m:oMath>
                </a14:m>
                <a:endParaRPr lang="en-US" sz="2300" dirty="0">
                  <a:solidFill>
                    <a:schemeClr val="accent1"/>
                  </a:solidFill>
                  <a:latin typeface="Gill Sans MT" panose="020B0502020104020203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300" dirty="0">
                    <a:solidFill>
                      <a:schemeClr val="accent1"/>
                    </a:solidFill>
                    <a:latin typeface="Gill Sans MT" panose="020B0502020104020203" pitchFamily="34" charset="0"/>
                  </a:rPr>
                  <a:t>In a trap, U has an infinite number of poles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300" dirty="0">
                    <a:solidFill>
                      <a:schemeClr val="accent1"/>
                    </a:solidFill>
                    <a:latin typeface="Gill Sans MT" panose="020B0502020104020203" pitchFamily="34" charset="0"/>
                  </a:rPr>
                  <a:t>E&lt;0, U is close to the U in the free space (Infrared extrapolation for bound state )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300" dirty="0">
                    <a:solidFill>
                      <a:schemeClr val="accent1"/>
                    </a:solidFill>
                    <a:latin typeface="Gill Sans MT" panose="020B0502020104020203" pitchFamily="34" charset="0"/>
                  </a:rPr>
                  <a:t>In the free space, bound states have E&lt;0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300" dirty="0">
                    <a:solidFill>
                      <a:schemeClr val="accent1"/>
                    </a:solidFill>
                    <a:latin typeface="Gill Sans MT" panose="020B0502020104020203" pitchFamily="34" charset="0"/>
                  </a:rPr>
                  <a:t>Turning off short-range interaction, crossings happen at eigen-energies for </a:t>
                </a:r>
                <a:r>
                  <a:rPr lang="en-US" sz="2300" i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𝐻_(𝜔_𝑇 )</a:t>
                </a:r>
                <a:endParaRPr lang="en-US" sz="2300" dirty="0">
                  <a:solidFill>
                    <a:schemeClr val="accent1"/>
                  </a:solidFill>
                  <a:latin typeface="Gill Sans MT" panose="020B0502020104020203" pitchFamily="34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A8B2-2E48-4FDF-9FA0-E57604CEA5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07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A8B2-2E48-4FDF-9FA0-E57604CEA5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69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A8B2-2E48-4FDF-9FA0-E57604CEA5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66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different strategy for handling IR and UV errors, as in LQCD practice.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A8B2-2E48-4FDF-9FA0-E57604CEA5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62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A8B2-2E48-4FDF-9FA0-E57604CEA5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A8B2-2E48-4FDF-9FA0-E57604CEA5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00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9CB19-27F6-4D62-942B-8CA21404CD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62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the computer experiment strategy could be a new way to handle 3 hadrons in </a:t>
            </a:r>
            <a:r>
              <a:rPr lang="en-US" dirty="0" err="1"/>
              <a:t>LQCD</a:t>
            </a:r>
            <a:r>
              <a:rPr lang="en-US" dirty="0"/>
              <a:t> as well. </a:t>
            </a:r>
          </a:p>
          <a:p>
            <a:endParaRPr lang="en-US" dirty="0"/>
          </a:p>
          <a:p>
            <a:r>
              <a:rPr lang="en-US" dirty="0"/>
              <a:t>However, data analysis involving three-body system scattering is hard, since solving </a:t>
            </a:r>
            <a:r>
              <a:rPr lang="en-US" dirty="0" err="1"/>
              <a:t>Faddeve</a:t>
            </a:r>
            <a:r>
              <a:rPr lang="en-US" dirty="0"/>
              <a:t> equation is time consuming. I will come back to this in the last part of the talk.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A8B2-2E48-4FDF-9FA0-E57604CEA5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25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A8B2-2E48-4FDF-9FA0-E57604CEA5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84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 many bullets and too long,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A8B2-2E48-4FDF-9FA0-E57604CEA5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1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E25FA-1D58-4268-BD77-ECBA1105700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761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A8B2-2E48-4FDF-9FA0-E57604CEA5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09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A8B2-2E48-4FDF-9FA0-E57604CEA5B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028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A8B2-2E48-4FDF-9FA0-E57604CEA5B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69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A8B2-2E48-4FDF-9FA0-E57604CEA5B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518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latin typeface="Gill Sans MT" panose="020B0502020104020203" pitchFamily="34" charset="0"/>
                  </a:rPr>
                  <a:t>2,4,6,8,10,12,14,16 for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latin typeface="Gill Sans MT" panose="020B0502020104020203" pitchFamily="34" charset="0"/>
                  </a:rPr>
                  <a:t>=28 MeV;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200" dirty="0">
                    <a:latin typeface="Gill Sans MT" panose="020B0502020104020203" pitchFamily="34" charset="0"/>
                  </a:rPr>
                  <a:t>4,6,8,10 for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latin typeface="Gill Sans MT" panose="020B0502020104020203" pitchFamily="34" charset="0"/>
                  </a:rPr>
                  <a:t>=20 and 15 MeV. The </a:t>
                </a:r>
                <a:r>
                  <a:rPr lang="en-US" sz="1200" dirty="0" err="1">
                    <a:latin typeface="Gill Sans MT" panose="020B0502020104020203" pitchFamily="34" charset="0"/>
                  </a:rPr>
                  <a:t>Nmax</a:t>
                </a:r>
                <a:r>
                  <a:rPr lang="en-US" sz="1200" dirty="0">
                    <a:latin typeface="Gill Sans MT" panose="020B0502020104020203" pitchFamily="34" charset="0"/>
                  </a:rPr>
                  <a:t> is </a:t>
                </a:r>
                <a:r>
                  <a:rPr lang="en-US" sz="1200" dirty="0" err="1">
                    <a:latin typeface="Gill Sans MT" panose="020B0502020104020203" pitchFamily="34" charset="0"/>
                  </a:rPr>
                  <a:t>upto</a:t>
                </a:r>
                <a:r>
                  <a:rPr lang="en-US" sz="1200" dirty="0">
                    <a:latin typeface="Gill Sans MT" panose="020B0502020104020203" pitchFamily="34" charset="0"/>
                  </a:rPr>
                  <a:t> 16 for all these cases.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Gill Sans MT" panose="020B0502020104020203" pitchFamily="34" charset="0"/>
                  </a:rPr>
                  <a:t>In the legend, 12,14,16 (28): 900 MeV, “12,14,16” are </a:t>
                </a:r>
                <a:r>
                  <a:rPr lang="en-US" sz="1200" dirty="0" err="1">
                    <a:latin typeface="Gill Sans MT" panose="020B0502020104020203" pitchFamily="34" charset="0"/>
                  </a:rPr>
                  <a:t>Nmax</a:t>
                </a:r>
                <a:r>
                  <a:rPr lang="en-US" sz="1200" dirty="0">
                    <a:latin typeface="Gill Sans MT" panose="020B0502020104020203" pitchFamily="34" charset="0"/>
                  </a:rPr>
                  <a:t>, “28” is the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latin typeface="Gill Sans MT" panose="020B0502020104020203" pitchFamily="34" charset="0"/>
                  </a:rPr>
                  <a:t>, “900 MeV”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𝑈𝑉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i="0">
                    <a:latin typeface="Cambria Math" panose="02040503050406030204" pitchFamily="18" charset="0"/>
                  </a:rPr>
                  <a:t>𝜔_𝑇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 </a:t>
                </a:r>
                <a:r>
                  <a:rPr lang="en-US" sz="1200" dirty="0">
                    <a:latin typeface="Gill Sans MT" panose="020B0502020104020203" pitchFamily="34" charset="0"/>
                  </a:rPr>
                  <a:t>2,4,6,8,10,12,14,16 for </a:t>
                </a:r>
                <a:r>
                  <a:rPr lang="en-US" sz="1200" i="0">
                    <a:latin typeface="Cambria Math" panose="02040503050406030204" pitchFamily="18" charset="0"/>
                  </a:rPr>
                  <a:t>𝜔 </a:t>
                </a:r>
                <a:r>
                  <a:rPr lang="en-US" sz="1200" dirty="0">
                    <a:latin typeface="Gill Sans MT" panose="020B0502020104020203" pitchFamily="34" charset="0"/>
                  </a:rPr>
                  <a:t>=28 MeV; </a:t>
                </a:r>
                <a:r>
                  <a:rPr lang="en-US" sz="1200" i="0">
                    <a:latin typeface="Cambria Math" panose="02040503050406030204" pitchFamily="18" charset="0"/>
                  </a:rPr>
                  <a:t>𝜔_𝑇= </a:t>
                </a:r>
                <a:r>
                  <a:rPr lang="en-US" sz="1200" dirty="0">
                    <a:latin typeface="Gill Sans MT" panose="020B0502020104020203" pitchFamily="34" charset="0"/>
                  </a:rPr>
                  <a:t>4,6,8,10 for </a:t>
                </a:r>
                <a:r>
                  <a:rPr lang="en-US" sz="1200" i="0">
                    <a:latin typeface="Cambria Math" panose="02040503050406030204" pitchFamily="18" charset="0"/>
                  </a:rPr>
                  <a:t>𝜔 </a:t>
                </a:r>
                <a:r>
                  <a:rPr lang="en-US" sz="1200" dirty="0">
                    <a:latin typeface="Gill Sans MT" panose="020B0502020104020203" pitchFamily="34" charset="0"/>
                  </a:rPr>
                  <a:t>=20 and 15 MeV. The </a:t>
                </a:r>
                <a:r>
                  <a:rPr lang="en-US" sz="1200" dirty="0" err="1">
                    <a:latin typeface="Gill Sans MT" panose="020B0502020104020203" pitchFamily="34" charset="0"/>
                  </a:rPr>
                  <a:t>Nmax</a:t>
                </a:r>
                <a:r>
                  <a:rPr lang="en-US" sz="1200" dirty="0">
                    <a:latin typeface="Gill Sans MT" panose="020B0502020104020203" pitchFamily="34" charset="0"/>
                  </a:rPr>
                  <a:t> is </a:t>
                </a:r>
                <a:r>
                  <a:rPr lang="en-US" sz="1200" dirty="0" err="1">
                    <a:latin typeface="Gill Sans MT" panose="020B0502020104020203" pitchFamily="34" charset="0"/>
                  </a:rPr>
                  <a:t>upto</a:t>
                </a:r>
                <a:r>
                  <a:rPr lang="en-US" sz="1200" dirty="0">
                    <a:latin typeface="Gill Sans MT" panose="020B0502020104020203" pitchFamily="34" charset="0"/>
                  </a:rPr>
                  <a:t> 16 for all these cases.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Gill Sans MT" panose="020B0502020104020203" pitchFamily="34" charset="0"/>
                  </a:rPr>
                  <a:t>In the legend, 12,14,16 (28): 900 MeV, “12,14,16” are </a:t>
                </a:r>
                <a:r>
                  <a:rPr lang="en-US" sz="1200" dirty="0" err="1">
                    <a:latin typeface="Gill Sans MT" panose="020B0502020104020203" pitchFamily="34" charset="0"/>
                  </a:rPr>
                  <a:t>Nmax</a:t>
                </a:r>
                <a:r>
                  <a:rPr lang="en-US" sz="1200" dirty="0">
                    <a:latin typeface="Gill Sans MT" panose="020B0502020104020203" pitchFamily="34" charset="0"/>
                  </a:rPr>
                  <a:t>, “28” is the </a:t>
                </a:r>
                <a:r>
                  <a:rPr lang="en-US" sz="1200" i="0">
                    <a:latin typeface="Cambria Math" panose="02040503050406030204" pitchFamily="18" charset="0"/>
                  </a:rPr>
                  <a:t>𝜔 </a:t>
                </a:r>
                <a:r>
                  <a:rPr lang="en-US" sz="1200" dirty="0">
                    <a:latin typeface="Gill Sans MT" panose="020B0502020104020203" pitchFamily="34" charset="0"/>
                  </a:rPr>
                  <a:t>, “900 MeV” is the </a:t>
                </a:r>
                <a:r>
                  <a:rPr lang="en-US" sz="1200" i="0">
                    <a:latin typeface="Cambria Math" panose="02040503050406030204" pitchFamily="18" charset="0"/>
                  </a:rPr>
                  <a:t>Λ_𝑈𝑉</a:t>
                </a:r>
                <a:endParaRPr lang="en-US" dirty="0"/>
              </a:p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9CB19-27F6-4D62-942B-8CA21404CD5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167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latin typeface="Gill Sans MT" panose="020B0502020104020203" pitchFamily="34" charset="0"/>
                  </a:rPr>
                  <a:t>2,4,6,8,10,12,14,16 for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latin typeface="Gill Sans MT" panose="020B0502020104020203" pitchFamily="34" charset="0"/>
                  </a:rPr>
                  <a:t>=28 MeV;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200" dirty="0">
                    <a:latin typeface="Gill Sans MT" panose="020B0502020104020203" pitchFamily="34" charset="0"/>
                  </a:rPr>
                  <a:t>4,6,8,10 for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latin typeface="Gill Sans MT" panose="020B0502020104020203" pitchFamily="34" charset="0"/>
                  </a:rPr>
                  <a:t>=20 and 15 MeV. The </a:t>
                </a:r>
                <a:r>
                  <a:rPr lang="en-US" sz="1200" dirty="0" err="1">
                    <a:latin typeface="Gill Sans MT" panose="020B0502020104020203" pitchFamily="34" charset="0"/>
                  </a:rPr>
                  <a:t>Nmax</a:t>
                </a:r>
                <a:r>
                  <a:rPr lang="en-US" sz="1200" dirty="0">
                    <a:latin typeface="Gill Sans MT" panose="020B0502020104020203" pitchFamily="34" charset="0"/>
                  </a:rPr>
                  <a:t> is </a:t>
                </a:r>
                <a:r>
                  <a:rPr lang="en-US" sz="1200" dirty="0" err="1">
                    <a:latin typeface="Gill Sans MT" panose="020B0502020104020203" pitchFamily="34" charset="0"/>
                  </a:rPr>
                  <a:t>upto</a:t>
                </a:r>
                <a:r>
                  <a:rPr lang="en-US" sz="1200" dirty="0">
                    <a:latin typeface="Gill Sans MT" panose="020B0502020104020203" pitchFamily="34" charset="0"/>
                  </a:rPr>
                  <a:t> 16 for all these cases.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Gill Sans MT" panose="020B0502020104020203" pitchFamily="34" charset="0"/>
                  </a:rPr>
                  <a:t>In the legend, 12,14,16 (28): 900 MeV, “12,14,16” are </a:t>
                </a:r>
                <a:r>
                  <a:rPr lang="en-US" sz="1200" dirty="0" err="1">
                    <a:latin typeface="Gill Sans MT" panose="020B0502020104020203" pitchFamily="34" charset="0"/>
                  </a:rPr>
                  <a:t>Nmax</a:t>
                </a:r>
                <a:r>
                  <a:rPr lang="en-US" sz="1200" dirty="0">
                    <a:latin typeface="Gill Sans MT" panose="020B0502020104020203" pitchFamily="34" charset="0"/>
                  </a:rPr>
                  <a:t>, “28” is the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latin typeface="Gill Sans MT" panose="020B0502020104020203" pitchFamily="34" charset="0"/>
                  </a:rPr>
                  <a:t>, “900 MeV”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𝑈𝑉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i="0">
                    <a:latin typeface="Cambria Math" panose="02040503050406030204" pitchFamily="18" charset="0"/>
                  </a:rPr>
                  <a:t>𝜔_𝑇</a:t>
                </a:r>
                <a:r>
                  <a:rPr lang="en-US" sz="1200" b="0" i="0"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</a:rPr>
                  <a:t> </a:t>
                </a:r>
                <a:r>
                  <a:rPr lang="en-US" sz="1200" dirty="0">
                    <a:latin typeface="Gill Sans MT" panose="020B0502020104020203" pitchFamily="34" charset="0"/>
                  </a:rPr>
                  <a:t>2,4,6,8,10,12,14,16 for </a:t>
                </a:r>
                <a:r>
                  <a:rPr lang="en-US" sz="1200" i="0">
                    <a:latin typeface="Cambria Math" panose="02040503050406030204" pitchFamily="18" charset="0"/>
                  </a:rPr>
                  <a:t>𝜔 </a:t>
                </a:r>
                <a:r>
                  <a:rPr lang="en-US" sz="1200" dirty="0">
                    <a:latin typeface="Gill Sans MT" panose="020B0502020104020203" pitchFamily="34" charset="0"/>
                  </a:rPr>
                  <a:t>=28 MeV; </a:t>
                </a:r>
                <a:r>
                  <a:rPr lang="en-US" sz="1200" i="0">
                    <a:latin typeface="Cambria Math" panose="02040503050406030204" pitchFamily="18" charset="0"/>
                  </a:rPr>
                  <a:t>𝜔_𝑇= </a:t>
                </a:r>
                <a:r>
                  <a:rPr lang="en-US" sz="1200" dirty="0">
                    <a:latin typeface="Gill Sans MT" panose="020B0502020104020203" pitchFamily="34" charset="0"/>
                  </a:rPr>
                  <a:t>4,6,8,10 for </a:t>
                </a:r>
                <a:r>
                  <a:rPr lang="en-US" sz="1200" i="0">
                    <a:latin typeface="Cambria Math" panose="02040503050406030204" pitchFamily="18" charset="0"/>
                  </a:rPr>
                  <a:t>𝜔 </a:t>
                </a:r>
                <a:r>
                  <a:rPr lang="en-US" sz="1200" dirty="0">
                    <a:latin typeface="Gill Sans MT" panose="020B0502020104020203" pitchFamily="34" charset="0"/>
                  </a:rPr>
                  <a:t>=20 and 15 MeV. The </a:t>
                </a:r>
                <a:r>
                  <a:rPr lang="en-US" sz="1200" dirty="0" err="1">
                    <a:latin typeface="Gill Sans MT" panose="020B0502020104020203" pitchFamily="34" charset="0"/>
                  </a:rPr>
                  <a:t>Nmax</a:t>
                </a:r>
                <a:r>
                  <a:rPr lang="en-US" sz="1200" dirty="0">
                    <a:latin typeface="Gill Sans MT" panose="020B0502020104020203" pitchFamily="34" charset="0"/>
                  </a:rPr>
                  <a:t> is </a:t>
                </a:r>
                <a:r>
                  <a:rPr lang="en-US" sz="1200" dirty="0" err="1">
                    <a:latin typeface="Gill Sans MT" panose="020B0502020104020203" pitchFamily="34" charset="0"/>
                  </a:rPr>
                  <a:t>upto</a:t>
                </a:r>
                <a:r>
                  <a:rPr lang="en-US" sz="1200" dirty="0">
                    <a:latin typeface="Gill Sans MT" panose="020B0502020104020203" pitchFamily="34" charset="0"/>
                  </a:rPr>
                  <a:t> 16 for all these cases.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Gill Sans MT" panose="020B0502020104020203" pitchFamily="34" charset="0"/>
                  </a:rPr>
                  <a:t>In the legend, 12,14,16 (28): 900 MeV, “12,14,16” are </a:t>
                </a:r>
                <a:r>
                  <a:rPr lang="en-US" sz="1200" dirty="0" err="1">
                    <a:latin typeface="Gill Sans MT" panose="020B0502020104020203" pitchFamily="34" charset="0"/>
                  </a:rPr>
                  <a:t>Nmax</a:t>
                </a:r>
                <a:r>
                  <a:rPr lang="en-US" sz="1200" dirty="0">
                    <a:latin typeface="Gill Sans MT" panose="020B0502020104020203" pitchFamily="34" charset="0"/>
                  </a:rPr>
                  <a:t>, “28” is the </a:t>
                </a:r>
                <a:r>
                  <a:rPr lang="en-US" sz="1200" i="0">
                    <a:latin typeface="Cambria Math" panose="02040503050406030204" pitchFamily="18" charset="0"/>
                  </a:rPr>
                  <a:t>𝜔 </a:t>
                </a:r>
                <a:r>
                  <a:rPr lang="en-US" sz="1200" dirty="0">
                    <a:latin typeface="Gill Sans MT" panose="020B0502020104020203" pitchFamily="34" charset="0"/>
                  </a:rPr>
                  <a:t>, “900 MeV” is the </a:t>
                </a:r>
                <a:r>
                  <a:rPr lang="en-US" sz="1200" i="0">
                    <a:latin typeface="Cambria Math" panose="02040503050406030204" pitchFamily="18" charset="0"/>
                  </a:rPr>
                  <a:t>Λ_𝑈𝑉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9CB19-27F6-4D62-942B-8CA21404CD5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58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9CB19-27F6-4D62-942B-8CA21404CD5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192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note, the much larger error bar in the s-wave is because the energy data here are sitting in 10 MeV range, while the p-waves have energy in a few MeV range. And there are much less data below </a:t>
            </a:r>
          </a:p>
          <a:p>
            <a:r>
              <a:rPr lang="en-US" dirty="0"/>
              <a:t>Alpha excitation energy (about 20 MeV) in the s-wave channel than those in the p-waves. </a:t>
            </a:r>
          </a:p>
          <a:p>
            <a:endParaRPr lang="en-US" dirty="0"/>
          </a:p>
          <a:p>
            <a:r>
              <a:rPr lang="en-US" dirty="0"/>
              <a:t>Still the qualitative behavior of the phase shift is consistent with Petr’s direct phase-shift calculation. What is not shown is the mean curve of those error band, corresponding to the mean/median values of the GERE parameters are quite close to Petr’s phase shift.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9CB19-27F6-4D62-942B-8CA21404CD5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23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latin typeface="Gill Sans MT" panose="020B0502020104020203" pitchFamily="34" charset="0"/>
                  </a:rPr>
                  <a:t>More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Gill Sans MT" panose="020B0502020104020203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Gill Sans MT" panose="020B0502020104020203" pitchFamily="34" charset="0"/>
                  </a:rPr>
                  <a:t>are available: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Gill Sans MT" panose="020B0502020104020203" pitchFamily="34" charset="0"/>
                  </a:rPr>
                  <a:t>= 2,3,4,5,6,7,8,9,10,12,14 MeV.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latin typeface="Gill Sans MT" panose="020B0502020104020203" pitchFamily="34" charset="0"/>
                  </a:rPr>
                  <a:t>More </a:t>
                </a:r>
                <a:r>
                  <a:rPr lang="en-US" i="0">
                    <a:latin typeface="Cambria Math" panose="02040503050406030204" pitchFamily="18" charset="0"/>
                  </a:rPr>
                  <a:t>𝜔_𝑇  </a:t>
                </a:r>
                <a:r>
                  <a:rPr lang="en-US" dirty="0">
                    <a:latin typeface="Gill Sans MT" panose="020B0502020104020203" pitchFamily="34" charset="0"/>
                  </a:rPr>
                  <a:t>and </a:t>
                </a:r>
                <a:r>
                  <a:rPr lang="en-US" i="0">
                    <a:latin typeface="Cambria Math" panose="02040503050406030204" pitchFamily="18" charset="0"/>
                  </a:rPr>
                  <a:t>𝜔 </a:t>
                </a:r>
                <a:r>
                  <a:rPr lang="en-US" dirty="0">
                    <a:latin typeface="Gill Sans MT" panose="020B0502020104020203" pitchFamily="34" charset="0"/>
                  </a:rPr>
                  <a:t>are available: </a:t>
                </a:r>
                <a:r>
                  <a:rPr lang="en-US" i="0">
                    <a:latin typeface="Cambria Math" panose="02040503050406030204" pitchFamily="18" charset="0"/>
                  </a:rPr>
                  <a:t>𝜔_𝑇  </a:t>
                </a:r>
                <a:r>
                  <a:rPr lang="en-US" dirty="0">
                    <a:latin typeface="Gill Sans MT" panose="020B0502020104020203" pitchFamily="34" charset="0"/>
                  </a:rPr>
                  <a:t>= 2,3,4,5,6,7,8,9,10 MeV.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9CB19-27F6-4D62-942B-8CA21404CD5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91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1B2733"/>
              </a:solidFill>
              <a:effectLst/>
              <a:latin typeface="AtlasGrotesk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C738B-BCF8-4E4B-9F78-B74FC23E98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598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latin typeface="Gill Sans MT" panose="020B0502020104020203" pitchFamily="34" charset="0"/>
                  </a:rPr>
                  <a:t>More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Gill Sans MT" panose="020B0502020104020203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Gill Sans MT" panose="020B0502020104020203" pitchFamily="34" charset="0"/>
                  </a:rPr>
                  <a:t>are available: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Gill Sans MT" panose="020B0502020104020203" pitchFamily="34" charset="0"/>
                  </a:rPr>
                  <a:t>= 2,3,4,5,6,7,8,9,10 MeV.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latin typeface="Gill Sans MT" panose="020B0502020104020203" pitchFamily="34" charset="0"/>
                  </a:rPr>
                  <a:t>More </a:t>
                </a:r>
                <a:r>
                  <a:rPr lang="en-US" i="0">
                    <a:latin typeface="Cambria Math" panose="02040503050406030204" pitchFamily="18" charset="0"/>
                  </a:rPr>
                  <a:t>𝜔_𝑇  </a:t>
                </a:r>
                <a:r>
                  <a:rPr lang="en-US" dirty="0">
                    <a:latin typeface="Gill Sans MT" panose="020B0502020104020203" pitchFamily="34" charset="0"/>
                  </a:rPr>
                  <a:t>and </a:t>
                </a:r>
                <a:r>
                  <a:rPr lang="en-US" i="0">
                    <a:latin typeface="Cambria Math" panose="02040503050406030204" pitchFamily="18" charset="0"/>
                  </a:rPr>
                  <a:t>𝜔 </a:t>
                </a:r>
                <a:r>
                  <a:rPr lang="en-US" dirty="0">
                    <a:latin typeface="Gill Sans MT" panose="020B0502020104020203" pitchFamily="34" charset="0"/>
                  </a:rPr>
                  <a:t>are available: </a:t>
                </a:r>
                <a:r>
                  <a:rPr lang="en-US" i="0">
                    <a:latin typeface="Cambria Math" panose="02040503050406030204" pitchFamily="18" charset="0"/>
                  </a:rPr>
                  <a:t>𝜔_𝑇  </a:t>
                </a:r>
                <a:r>
                  <a:rPr lang="en-US" dirty="0">
                    <a:latin typeface="Gill Sans MT" panose="020B0502020104020203" pitchFamily="34" charset="0"/>
                  </a:rPr>
                  <a:t>= 2,3,4,5,6,7,8,9,10 MeV.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9CB19-27F6-4D62-942B-8CA21404CD5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27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1B2733"/>
              </a:solidFill>
              <a:effectLst/>
              <a:latin typeface="AtlasGrotesk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A8B2-2E48-4FDF-9FA0-E57604CEA5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51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C12, </a:t>
            </a:r>
            <a:r>
              <a:rPr lang="en-US" dirty="0" err="1"/>
              <a:t>Nmax</a:t>
            </a:r>
            <a:r>
              <a:rPr lang="en-US" dirty="0"/>
              <a:t> 14, 10^12 dim, for A~60, it gets to 10^20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A8B2-2E48-4FDF-9FA0-E57604CEA5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28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A8B2-2E48-4FDF-9FA0-E57604CEA5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9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25CD5-41F7-4D9C-997F-B79D6D054E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56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A8B2-2E48-4FDF-9FA0-E57604CEA5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3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A8B2-2E48-4FDF-9FA0-E57604CEA5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5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675-4153-4F9D-8A4D-D2AB3BD1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7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675-4153-4F9D-8A4D-D2AB3BD1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6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675-4153-4F9D-8A4D-D2AB3BD1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8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675-4153-4F9D-8A4D-D2AB3BD1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3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675-4153-4F9D-8A4D-D2AB3BD1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8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12/7/2020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675-4153-4F9D-8A4D-D2AB3BD1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5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12/7/2020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675-4153-4F9D-8A4D-D2AB3BD1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0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12/7/2020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675-4153-4F9D-8A4D-D2AB3BD1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4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12/7/2020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675-4153-4F9D-8A4D-D2AB3BD1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4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12/7/2020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675-4153-4F9D-8A4D-D2AB3BD1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6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12/7/2020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675-4153-4F9D-8A4D-D2AB3BD1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4675-4153-4F9D-8A4D-D2AB3BD1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6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4.emf"/><Relationship Id="rId11" Type="http://schemas.openxmlformats.org/officeDocument/2006/relationships/image" Target="../media/image20.png"/><Relationship Id="rId5" Type="http://schemas.openxmlformats.org/officeDocument/2006/relationships/image" Target="../media/image13.emf"/><Relationship Id="rId10" Type="http://schemas.openxmlformats.org/officeDocument/2006/relationships/image" Target="../media/image19.png"/><Relationship Id="rId4" Type="http://schemas.openxmlformats.org/officeDocument/2006/relationships/image" Target="../media/image12.emf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1.png"/><Relationship Id="rId3" Type="http://schemas.openxmlformats.org/officeDocument/2006/relationships/image" Target="../media/image312.png"/><Relationship Id="rId7" Type="http://schemas.openxmlformats.org/officeDocument/2006/relationships/image" Target="../media/image3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hyperlink" Target="https://arxiv.org/abs/1905.05275" TargetMode="Externa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60.png"/><Relationship Id="rId7" Type="http://schemas.openxmlformats.org/officeDocument/2006/relationships/image" Target="../media/image3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10" Type="http://schemas.openxmlformats.org/officeDocument/2006/relationships/image" Target="../media/image391.png"/><Relationship Id="rId4" Type="http://schemas.openxmlformats.org/officeDocument/2006/relationships/image" Target="../media/image22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004.13575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004.13575" TargetMode="Externa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7.png"/><Relationship Id="rId10" Type="http://schemas.openxmlformats.org/officeDocument/2006/relationships/image" Target="../media/image320.png"/><Relationship Id="rId9" Type="http://schemas.openxmlformats.org/officeDocument/2006/relationships/image" Target="../media/image3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irehep.net/literature/1840186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nspirehep.net/literature/1892224" TargetMode="External"/><Relationship Id="rId4" Type="http://schemas.openxmlformats.org/officeDocument/2006/relationships/hyperlink" Target="https://arxiv.org/abs/2101.0390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12" Type="http://schemas.openxmlformats.org/officeDocument/2006/relationships/image" Target="../media/image34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0.png"/><Relationship Id="rId5" Type="http://schemas.openxmlformats.org/officeDocument/2006/relationships/image" Target="../media/image46.png"/><Relationship Id="rId10" Type="http://schemas.openxmlformats.org/officeDocument/2006/relationships/image" Target="../media/image240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48.png"/><Relationship Id="rId4" Type="http://schemas.openxmlformats.org/officeDocument/2006/relationships/image" Target="../media/image370.png"/><Relationship Id="rId9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7" Type="http://schemas.openxmlformats.org/officeDocument/2006/relationships/image" Target="../media/image290.png"/><Relationship Id="rId2" Type="http://schemas.openxmlformats.org/officeDocument/2006/relationships/image" Target="../media/image2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00.png"/><Relationship Id="rId4" Type="http://schemas.openxmlformats.org/officeDocument/2006/relationships/image" Target="../media/image2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330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5" Type="http://schemas.openxmlformats.org/officeDocument/2006/relationships/image" Target="../media/image150.png"/><Relationship Id="rId4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emf"/><Relationship Id="rId4" Type="http://schemas.openxmlformats.org/officeDocument/2006/relationships/image" Target="../media/image6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emf"/><Relationship Id="rId5" Type="http://schemas.openxmlformats.org/officeDocument/2006/relationships/image" Target="../media/image71.emf"/><Relationship Id="rId4" Type="http://schemas.openxmlformats.org/officeDocument/2006/relationships/image" Target="../media/image7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emf"/><Relationship Id="rId4" Type="http://schemas.openxmlformats.org/officeDocument/2006/relationships/image" Target="../media/image74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emf"/><Relationship Id="rId5" Type="http://schemas.openxmlformats.org/officeDocument/2006/relationships/image" Target="../media/image80.emf"/><Relationship Id="rId4" Type="http://schemas.openxmlformats.org/officeDocument/2006/relationships/image" Target="../media/image79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6.emf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8.emf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0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10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6.png"/><Relationship Id="rId9" Type="http://schemas.openxmlformats.org/officeDocument/2006/relationships/image" Target="../media/image1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4972-377A-4E42-A570-E762AA03B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496" y="1605889"/>
            <a:ext cx="11079614" cy="843309"/>
          </a:xfrm>
        </p:spPr>
        <p:txBody>
          <a:bodyPr>
            <a:noAutofit/>
          </a:bodyPr>
          <a:lstStyle/>
          <a:p>
            <a:r>
              <a:rPr lang="en-US" sz="4000" dirty="0">
                <a:latin typeface="+mn-lt"/>
              </a:rPr>
              <a:t>Ab initio nuclear scattering and reaction calculations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42CF07-1164-413D-A1E5-DD957450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891" y="6335117"/>
            <a:ext cx="2493818" cy="365125"/>
          </a:xfrm>
        </p:spPr>
        <p:txBody>
          <a:bodyPr/>
          <a:lstStyle/>
          <a:p>
            <a:r>
              <a:rPr lang="en-US"/>
              <a:t>12/7/2020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8CB9E-7645-4D3B-ACC8-BEE504F2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1" y="6335117"/>
            <a:ext cx="2493818" cy="365125"/>
          </a:xfrm>
        </p:spPr>
        <p:txBody>
          <a:bodyPr/>
          <a:lstStyle/>
          <a:p>
            <a:fld id="{925C4675-4153-4F9D-8A4D-D2AB3BD17B80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86548C1-CD7B-4A54-BE28-445351BB344D}"/>
              </a:ext>
            </a:extLst>
          </p:cNvPr>
          <p:cNvSpPr txBox="1">
            <a:spLocks/>
          </p:cNvSpPr>
          <p:nvPr/>
        </p:nvSpPr>
        <p:spPr>
          <a:xfrm>
            <a:off x="2653536" y="3092836"/>
            <a:ext cx="5982291" cy="6572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Xilin Zhang (</a:t>
            </a:r>
            <a:r>
              <a:rPr lang="en-US" sz="3000" dirty="0" err="1"/>
              <a:t>FRIB</a:t>
            </a:r>
            <a:r>
              <a:rPr lang="en-US" sz="3000" dirty="0"/>
              <a:t>)</a:t>
            </a:r>
          </a:p>
        </p:txBody>
      </p:sp>
      <p:pic>
        <p:nvPicPr>
          <p:cNvPr id="12" name="Picture 11" descr="A picture containing clipart, text&#10;&#10;Description automatically generated">
            <a:extLst>
              <a:ext uri="{FF2B5EF4-FFF2-40B4-BE49-F238E27FC236}">
                <a16:creationId xmlns:a16="http://schemas.microsoft.com/office/drawing/2014/main" id="{07ED7C57-18C7-45E2-9E70-78640429A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45" y="327347"/>
            <a:ext cx="3609075" cy="6253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30FBA4-F596-405F-9CBA-CA30A9864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899" y="299557"/>
            <a:ext cx="2241733" cy="6253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B4A3A8-370A-46B3-A6F3-23BC2221F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496" y="215017"/>
            <a:ext cx="961432" cy="9614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CFB749-FC9D-4C8C-BF5E-717A475CE5EC}"/>
              </a:ext>
            </a:extLst>
          </p:cNvPr>
          <p:cNvSpPr/>
          <p:nvPr/>
        </p:nvSpPr>
        <p:spPr>
          <a:xfrm>
            <a:off x="1852961" y="3998725"/>
            <a:ext cx="8951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0" dirty="0">
                <a:solidFill>
                  <a:srgbClr val="201F1E"/>
                </a:solidFill>
                <a:effectLst/>
              </a:rPr>
              <a:t>                   </a:t>
            </a:r>
            <a:r>
              <a:rPr lang="en-US" sz="2400" i="1" dirty="0">
                <a:solidFill>
                  <a:srgbClr val="201F1E"/>
                </a:solidFill>
                <a:effectLst/>
              </a:rPr>
              <a:t>Online Seminar for Jin Lei’s group</a:t>
            </a:r>
            <a:r>
              <a:rPr lang="en-US" sz="2400" i="1" dirty="0">
                <a:solidFill>
                  <a:srgbClr val="323130"/>
                </a:solidFill>
                <a:effectLst/>
              </a:rPr>
              <a:t>, </a:t>
            </a:r>
            <a:r>
              <a:rPr lang="en-US" sz="2400" i="1" dirty="0">
                <a:solidFill>
                  <a:srgbClr val="323130"/>
                </a:solidFill>
              </a:rPr>
              <a:t>Sep.</a:t>
            </a:r>
            <a:r>
              <a:rPr lang="en-US" sz="2400" i="1" dirty="0">
                <a:solidFill>
                  <a:srgbClr val="323130"/>
                </a:solidFill>
                <a:effectLst/>
              </a:rPr>
              <a:t> 2021</a:t>
            </a:r>
            <a:endParaRPr lang="en-US" sz="2400" i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ECCA1-769C-AE4C-A6BC-3270D92EAE3C}"/>
              </a:ext>
            </a:extLst>
          </p:cNvPr>
          <p:cNvSpPr txBox="1"/>
          <p:nvPr/>
        </p:nvSpPr>
        <p:spPr>
          <a:xfrm>
            <a:off x="1205551" y="5062368"/>
            <a:ext cx="100235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/>
              <a:t>Thank my collaborators: </a:t>
            </a:r>
            <a:r>
              <a:rPr lang="en-US" sz="2700" i="0" dirty="0">
                <a:effectLst/>
              </a:rPr>
              <a:t>R. J. Furnstahl, Chan </a:t>
            </a:r>
            <a:r>
              <a:rPr lang="en-US" sz="2700" i="0" dirty="0" err="1">
                <a:effectLst/>
              </a:rPr>
              <a:t>Gwak</a:t>
            </a:r>
            <a:r>
              <a:rPr lang="en-US" sz="2700" i="0" dirty="0">
                <a:effectLst/>
              </a:rPr>
              <a:t>, </a:t>
            </a:r>
            <a:r>
              <a:rPr lang="en-US" sz="2700" dirty="0"/>
              <a:t>A. J. Garcia, </a:t>
            </a:r>
            <a:r>
              <a:rPr lang="en-US" sz="2700" i="0" dirty="0">
                <a:effectLst/>
              </a:rPr>
              <a:t>J. D. Holt, J. A. Melendez, P. </a:t>
            </a:r>
            <a:r>
              <a:rPr lang="en-US" sz="2700" i="0" dirty="0" err="1">
                <a:effectLst/>
              </a:rPr>
              <a:t>Navrátil</a:t>
            </a:r>
            <a:r>
              <a:rPr lang="en-US" sz="2700" i="0" dirty="0">
                <a:effectLst/>
              </a:rPr>
              <a:t>, </a:t>
            </a:r>
            <a:r>
              <a:rPr lang="en-US" sz="2700" dirty="0"/>
              <a:t>and </a:t>
            </a:r>
            <a:r>
              <a:rPr lang="en-US" sz="2700" i="0" dirty="0">
                <a:effectLst/>
              </a:rPr>
              <a:t>S. R. </a:t>
            </a:r>
            <a:r>
              <a:rPr lang="en-US" sz="2700" i="0" dirty="0" err="1">
                <a:effectLst/>
              </a:rPr>
              <a:t>Stroberg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579429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52E20-092B-455A-BC55-51870449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12/7/2020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63A13-18B9-434C-A6B0-A567E6AF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675-4153-4F9D-8A4D-D2AB3BD17B80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EEC5A4-9175-4A48-8F57-BF60AF1A5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86" y="1743608"/>
            <a:ext cx="6517186" cy="4501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2E9214-AD1C-4F78-A8F8-B991DE8D0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418" y="1599682"/>
            <a:ext cx="6871855" cy="4746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A3F45D-0A4A-40A5-999F-474B9EA4D3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205" y="1587642"/>
            <a:ext cx="6871855" cy="47465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8F4573E-AF20-4930-BE2C-6C656F58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03" y="31147"/>
            <a:ext cx="10315920" cy="994172"/>
          </a:xfrm>
        </p:spPr>
        <p:txBody>
          <a:bodyPr>
            <a:normAutofit/>
          </a:bodyPr>
          <a:lstStyle/>
          <a:p>
            <a:r>
              <a:rPr lang="en-US" dirty="0"/>
              <a:t>The formula: intuition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C915B-E614-43B7-871D-EC3C4C24BE02}"/>
              </a:ext>
            </a:extLst>
          </p:cNvPr>
          <p:cNvSpPr txBox="1"/>
          <p:nvPr/>
        </p:nvSpPr>
        <p:spPr>
          <a:xfrm>
            <a:off x="7970390" y="2035857"/>
            <a:ext cx="4023619" cy="86177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/>
              <a:t>Scattering wave function </a:t>
            </a:r>
            <a:r>
              <a:rPr lang="en-US" sz="2500" dirty="0">
                <a:solidFill>
                  <a:schemeClr val="accent1"/>
                </a:solidFill>
              </a:rPr>
              <a:t>(WF) </a:t>
            </a:r>
            <a:r>
              <a:rPr lang="en-US" sz="2500" dirty="0"/>
              <a:t>in free space at </a:t>
            </a:r>
            <a:r>
              <a:rPr lang="en-US" sz="2500" b="1" dirty="0">
                <a:solidFill>
                  <a:srgbClr val="C00000"/>
                </a:solidFill>
              </a:rPr>
              <a:t>E</a:t>
            </a:r>
            <a:endParaRPr lang="en-US" sz="25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57E55-B837-48AD-A41F-43BF8D3158AA}"/>
              </a:ext>
            </a:extLst>
          </p:cNvPr>
          <p:cNvSpPr txBox="1"/>
          <p:nvPr/>
        </p:nvSpPr>
        <p:spPr>
          <a:xfrm>
            <a:off x="346803" y="820598"/>
            <a:ext cx="53236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1"/>
                </a:solidFill>
              </a:rPr>
              <a:t>Suppose we know the eigen-energy (</a:t>
            </a:r>
            <a:r>
              <a:rPr lang="en-US" sz="2500" b="1" dirty="0">
                <a:solidFill>
                  <a:srgbClr val="C00000"/>
                </a:solidFill>
              </a:rPr>
              <a:t>E</a:t>
            </a:r>
            <a:r>
              <a:rPr lang="en-US" sz="2500" b="1" dirty="0">
                <a:solidFill>
                  <a:schemeClr val="accent1"/>
                </a:solidFill>
              </a:rPr>
              <a:t>) of the sys. in a trap for s-wave.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3CB9BE-B3B3-4B15-ABE7-4A3620613463}"/>
              </a:ext>
            </a:extLst>
          </p:cNvPr>
          <p:cNvCxnSpPr>
            <a:cxnSpLocks/>
          </p:cNvCxnSpPr>
          <p:nvPr/>
        </p:nvCxnSpPr>
        <p:spPr>
          <a:xfrm flipH="1">
            <a:off x="4322951" y="2602672"/>
            <a:ext cx="375062" cy="80196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8AB066E-0B7B-4177-89B1-1D801BBAD51F}"/>
              </a:ext>
            </a:extLst>
          </p:cNvPr>
          <p:cNvSpPr txBox="1"/>
          <p:nvPr/>
        </p:nvSpPr>
        <p:spPr>
          <a:xfrm>
            <a:off x="2730070" y="1718747"/>
            <a:ext cx="4079206" cy="86177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/>
              <a:t>Scattering </a:t>
            </a:r>
            <a:r>
              <a:rPr lang="en-US" sz="2500" dirty="0">
                <a:solidFill>
                  <a:srgbClr val="C00000"/>
                </a:solidFill>
              </a:rPr>
              <a:t>WF</a:t>
            </a:r>
            <a:r>
              <a:rPr lang="en-US" sz="2500" dirty="0"/>
              <a:t> in free space at </a:t>
            </a:r>
            <a:r>
              <a:rPr lang="en-US" sz="2500" b="1" dirty="0">
                <a:solidFill>
                  <a:srgbClr val="C00000"/>
                </a:solidFill>
              </a:rPr>
              <a:t>E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/>
              <a:t>with strong-int. 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397FD9-82EB-4CF6-B0D4-4B620CCF2ECC}"/>
              </a:ext>
            </a:extLst>
          </p:cNvPr>
          <p:cNvCxnSpPr>
            <a:cxnSpLocks/>
          </p:cNvCxnSpPr>
          <p:nvPr/>
        </p:nvCxnSpPr>
        <p:spPr>
          <a:xfrm flipH="1">
            <a:off x="5928816" y="2693964"/>
            <a:ext cx="1921988" cy="117372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B226B17-561A-4AE4-A52E-664BE4942D97}"/>
                  </a:ext>
                </a:extLst>
              </p:cNvPr>
              <p:cNvSpPr txBox="1"/>
              <p:nvPr/>
            </p:nvSpPr>
            <p:spPr>
              <a:xfrm>
                <a:off x="2240620" y="5702906"/>
                <a:ext cx="5132258" cy="1020344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Eigen-state </a:t>
                </a:r>
                <a:r>
                  <a:rPr lang="en-US" sz="2400" dirty="0">
                    <a:solidFill>
                      <a:srgbClr val="00B050"/>
                    </a:solidFill>
                  </a:rPr>
                  <a:t>WF</a:t>
                </a:r>
                <a:r>
                  <a:rPr lang="en-US" sz="2400" dirty="0"/>
                  <a:t> with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E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in a trap </a:t>
                </a:r>
              </a:p>
              <a:p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𝐻𝑂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) with strong int.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B226B17-561A-4AE4-A52E-664BE4942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620" y="5702906"/>
                <a:ext cx="5132258" cy="1020344"/>
              </a:xfrm>
              <a:prstGeom prst="rect">
                <a:avLst/>
              </a:prstGeom>
              <a:blipFill>
                <a:blip r:embed="rId9"/>
                <a:stretch>
                  <a:fillRect l="-1535" t="-2890" b="-57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A1A7E9-EEC1-4D6A-8611-F6443027B911}"/>
              </a:ext>
            </a:extLst>
          </p:cNvPr>
          <p:cNvCxnSpPr>
            <a:cxnSpLocks/>
          </p:cNvCxnSpPr>
          <p:nvPr/>
        </p:nvCxnSpPr>
        <p:spPr>
          <a:xfrm flipH="1" flipV="1">
            <a:off x="3953785" y="4942703"/>
            <a:ext cx="609611" cy="793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CDE09C1-14C6-43C3-BB17-7E047017FE59}"/>
              </a:ext>
            </a:extLst>
          </p:cNvPr>
          <p:cNvSpPr txBox="1"/>
          <p:nvPr/>
        </p:nvSpPr>
        <p:spPr>
          <a:xfrm>
            <a:off x="282160" y="2736041"/>
            <a:ext cx="3621242" cy="4770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/>
              <a:t>Pseudo-free-space (PFS)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213A03-3CAF-471E-B637-3EDDDB655117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092781" y="3214870"/>
            <a:ext cx="318645" cy="966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F4B6D1-BB73-4FD9-8F6D-0774E146D350}"/>
                  </a:ext>
                </a:extLst>
              </p:cNvPr>
              <p:cNvSpPr txBox="1"/>
              <p:nvPr/>
            </p:nvSpPr>
            <p:spPr>
              <a:xfrm>
                <a:off x="7521999" y="2897631"/>
                <a:ext cx="4776444" cy="4239046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300" dirty="0"/>
                  <a:t>The </a:t>
                </a:r>
                <a:r>
                  <a:rPr lang="en-US" sz="2300" dirty="0">
                    <a:solidFill>
                      <a:srgbClr val="00B050"/>
                    </a:solidFill>
                  </a:rPr>
                  <a:t>full WF </a:t>
                </a:r>
                <a:r>
                  <a:rPr lang="en-US" sz="2300" dirty="0"/>
                  <a:t>dies off at large r. Integrate Schrodinger eq. inward</a:t>
                </a:r>
                <a:r>
                  <a:rPr lang="en-US" sz="2300" dirty="0">
                    <a:sym typeface="Wingdings" panose="05000000000000000000" pitchFamily="2" charset="2"/>
                  </a:rPr>
                  <a:t></a:t>
                </a:r>
                <a:r>
                  <a:rPr lang="en-US" sz="2300" dirty="0"/>
                  <a:t> </a:t>
                </a:r>
                <a:r>
                  <a:rPr lang="en-US" sz="2300" dirty="0">
                    <a:solidFill>
                      <a:srgbClr val="00B050"/>
                    </a:solidFill>
                  </a:rPr>
                  <a:t>WF</a:t>
                </a:r>
                <a:r>
                  <a:rPr lang="en-US" sz="2300" dirty="0"/>
                  <a:t> outside strong int. range. I.e., it is determined by </a:t>
                </a:r>
                <a:r>
                  <a:rPr lang="en-US" sz="2300" b="1" dirty="0">
                    <a:solidFill>
                      <a:srgbClr val="C00000"/>
                    </a:solidFill>
                  </a:rPr>
                  <a:t>E</a:t>
                </a:r>
                <a:r>
                  <a:rPr lang="en-US" sz="23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300" dirty="0"/>
                  <a:t>.</a:t>
                </a:r>
              </a:p>
              <a:p>
                <a:r>
                  <a:rPr lang="en-US" sz="2300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  <m:sup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den>
                        </m:f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𝐻𝑂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300" dirty="0">
                    <a:solidFill>
                      <a:schemeClr val="accent1"/>
                    </a:solidFill>
                  </a:rPr>
                  <a:t>At PFS, the full WF is close to the scatt. WF,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3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3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3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3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3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n-US" sz="23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3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3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3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3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3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3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23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</a:t>
                </a:r>
                <a:endParaRPr lang="en-US" sz="23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300" dirty="0"/>
                  <a:t>Matching them </a:t>
                </a:r>
                <a:r>
                  <a:rPr lang="en-US" sz="2300" dirty="0">
                    <a:sym typeface="Wingdings" panose="05000000000000000000" pitchFamily="2" charset="2"/>
                  </a:rPr>
                  <a:t> </a:t>
                </a:r>
                <a:r>
                  <a:rPr lang="en-US" sz="2300" dirty="0" err="1">
                    <a:sym typeface="Wingdings" panose="05000000000000000000" pitchFamily="2" charset="2"/>
                  </a:rPr>
                  <a:t>BERW</a:t>
                </a:r>
                <a:endParaRPr lang="en-US" sz="23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300" dirty="0">
                    <a:solidFill>
                      <a:srgbClr val="C00000"/>
                    </a:solidFill>
                  </a:rPr>
                  <a:t>left side </a:t>
                </a:r>
                <a:r>
                  <a:rPr lang="en-US" sz="23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 strong int.; right side (bound. Cond)  long-distance, </a:t>
                </a:r>
                <a:r>
                  <a:rPr lang="en-US" sz="2300" b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U(E) </a:t>
                </a:r>
                <a:endParaRPr lang="en-US" sz="2300" b="1" dirty="0">
                  <a:solidFill>
                    <a:srgbClr val="C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3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F4B6D1-BB73-4FD9-8F6D-0774E146D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999" y="2897631"/>
                <a:ext cx="4776444" cy="4239046"/>
              </a:xfrm>
              <a:prstGeom prst="rect">
                <a:avLst/>
              </a:prstGeom>
              <a:blipFill>
                <a:blip r:embed="rId10"/>
                <a:stretch>
                  <a:fillRect l="-1533" t="-1006" r="-383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44FD5B55-9734-4857-A360-673BC54488A0}"/>
              </a:ext>
            </a:extLst>
          </p:cNvPr>
          <p:cNvSpPr txBox="1"/>
          <p:nvPr/>
        </p:nvSpPr>
        <p:spPr>
          <a:xfrm>
            <a:off x="2975473" y="5336117"/>
            <a:ext cx="269495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4324DC-FA4E-4C4D-9F1D-F7ECC87B537E}"/>
                  </a:ext>
                </a:extLst>
              </p:cNvPr>
              <p:cNvSpPr txBox="1"/>
              <p:nvPr/>
            </p:nvSpPr>
            <p:spPr>
              <a:xfrm>
                <a:off x="6948328" y="1392850"/>
                <a:ext cx="293442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5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sz="25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500" b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𝜹</m:t>
                        </m:r>
                      </m:e>
                      <m:sub>
                        <m:r>
                          <a:rPr lang="en-US" sz="25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𝒍</m:t>
                        </m:r>
                      </m:sub>
                    </m:sSub>
                    <m:r>
                      <a:rPr lang="en-US" sz="25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25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𝑬</m:t>
                    </m:r>
                    <m:r>
                      <a:rPr lang="en-US" sz="25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sz="25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4324DC-FA4E-4C4D-9F1D-F7ECC87B5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328" y="1392850"/>
                <a:ext cx="2934421" cy="477054"/>
              </a:xfrm>
              <a:prstGeom prst="rect">
                <a:avLst/>
              </a:prstGeom>
              <a:blipFill>
                <a:blip r:embed="rId11"/>
                <a:stretch>
                  <a:fillRect t="-11392" b="-26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2F767426-181D-49CD-A433-1F6E0D0E885F}"/>
              </a:ext>
            </a:extLst>
          </p:cNvPr>
          <p:cNvSpPr/>
          <p:nvPr/>
        </p:nvSpPr>
        <p:spPr>
          <a:xfrm>
            <a:off x="2092781" y="4181850"/>
            <a:ext cx="637289" cy="281894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492BF25-513D-4266-A0D9-AE0C22EAD0C3}"/>
                  </a:ext>
                </a:extLst>
              </p:cNvPr>
              <p:cNvSpPr txBox="1"/>
              <p:nvPr/>
            </p:nvSpPr>
            <p:spPr>
              <a:xfrm>
                <a:off x="6126697" y="656673"/>
                <a:ext cx="5773975" cy="1119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𝑜𝑡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+1/2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</m:oMath>
                  </m:oMathPara>
                </a14:m>
                <a:endParaRPr lang="en-US" b="0" i="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492BF25-513D-4266-A0D9-AE0C22EAD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697" y="656673"/>
                <a:ext cx="5773975" cy="11190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4012FFDA-23FD-4E3E-B34B-8C9560929444}"/>
              </a:ext>
            </a:extLst>
          </p:cNvPr>
          <p:cNvSpPr txBox="1"/>
          <p:nvPr/>
        </p:nvSpPr>
        <p:spPr>
          <a:xfrm>
            <a:off x="5943600" y="116039"/>
            <a:ext cx="6374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MT" panose="020B0502020104020203" pitchFamily="34" charset="0"/>
              </a:rPr>
              <a:t>Busch, et.al., (1998); Blume &amp; Greene (2002); Block &amp; </a:t>
            </a:r>
            <a:r>
              <a:rPr lang="en-US" sz="1600" dirty="0" err="1">
                <a:latin typeface="Gill Sans MT" panose="020B0502020104020203" pitchFamily="34" charset="0"/>
              </a:rPr>
              <a:t>Holthaus</a:t>
            </a:r>
            <a:r>
              <a:rPr lang="en-US" sz="1600" dirty="0">
                <a:latin typeface="Gill Sans MT" panose="020B0502020104020203" pitchFamily="34" charset="0"/>
              </a:rPr>
              <a:t> (2002); </a:t>
            </a:r>
            <a:r>
              <a:rPr lang="en-US" sz="1600" dirty="0" err="1">
                <a:latin typeface="Gill Sans MT" panose="020B0502020104020203" pitchFamily="34" charset="0"/>
              </a:rPr>
              <a:t>Bolda</a:t>
            </a:r>
            <a:r>
              <a:rPr lang="en-US" sz="1600" dirty="0">
                <a:latin typeface="Gill Sans MT" panose="020B0502020104020203" pitchFamily="34" charset="0"/>
              </a:rPr>
              <a:t>, et.al., (2002); </a:t>
            </a:r>
            <a:r>
              <a:rPr lang="sv-SE" sz="1600" dirty="0">
                <a:solidFill>
                  <a:srgbClr val="FF0000"/>
                </a:solidFill>
                <a:latin typeface="Gill Sans MT" panose="020B0502020104020203" pitchFamily="34" charset="0"/>
              </a:rPr>
              <a:t>Stetcu, et.al., (2007, 2010);</a:t>
            </a:r>
            <a:r>
              <a:rPr lang="en-US" sz="1600" dirty="0">
                <a:solidFill>
                  <a:srgbClr val="FF0000"/>
                </a:solidFill>
                <a:latin typeface="Gill Sans MT" panose="020B0502020104020203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Gill Sans MT" panose="020B0502020104020203" pitchFamily="34" charset="0"/>
              </a:rPr>
              <a:t>Luu</a:t>
            </a:r>
            <a:r>
              <a:rPr lang="en-US" sz="1600" dirty="0">
                <a:solidFill>
                  <a:srgbClr val="FF0000"/>
                </a:solidFill>
                <a:latin typeface="Gill Sans MT" panose="020B0502020104020203" pitchFamily="34" charset="0"/>
              </a:rPr>
              <a:t>, et.al., (2010).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807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9" grpId="0" animBg="1"/>
      <p:bldP spid="24" grpId="0" animBg="1"/>
      <p:bldP spid="10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013A9-055B-4274-BC8B-2BC6C0AA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85" y="512016"/>
            <a:ext cx="5798431" cy="994172"/>
          </a:xfrm>
        </p:spPr>
        <p:txBody>
          <a:bodyPr>
            <a:normAutofit/>
          </a:bodyPr>
          <a:lstStyle/>
          <a:p>
            <a:r>
              <a:rPr lang="en-US" dirty="0"/>
              <a:t>BERW formula: the issue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07BF0250-6D27-4999-88A6-4695575D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12/7/2020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4C6170D-E243-42C0-9A06-801C3CA3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675-4153-4F9D-8A4D-D2AB3BD17B80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9F0AF-FBDE-4660-BAF5-C89AC250EF79}"/>
              </a:ext>
            </a:extLst>
          </p:cNvPr>
          <p:cNvSpPr txBox="1"/>
          <p:nvPr/>
        </p:nvSpPr>
        <p:spPr>
          <a:xfrm>
            <a:off x="743584" y="4101836"/>
            <a:ext cx="5675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However, PFS is not real free space.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5B23A9-8CBC-4918-81B7-9E2991B5B833}"/>
                  </a:ext>
                </a:extLst>
              </p:cNvPr>
              <p:cNvSpPr txBox="1"/>
              <p:nvPr/>
            </p:nvSpPr>
            <p:spPr>
              <a:xfrm>
                <a:off x="6854392" y="1112040"/>
                <a:ext cx="51771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800" b="1" dirty="0"/>
                  <a:t> two-body potential model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5B23A9-8CBC-4918-81B7-9E2991B5B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392" y="1112040"/>
                <a:ext cx="5177187" cy="523220"/>
              </a:xfrm>
              <a:prstGeom prst="rect">
                <a:avLst/>
              </a:prstGeom>
              <a:blipFill>
                <a:blip r:embed="rId3"/>
                <a:stretch>
                  <a:fillRect t="-10465" r="-94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31F0879-9068-4512-A302-27E2BC463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444" y="1321193"/>
            <a:ext cx="3759851" cy="259360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027416D-4AAC-4244-A323-ABFE655CE0A7}"/>
              </a:ext>
            </a:extLst>
          </p:cNvPr>
          <p:cNvSpPr/>
          <p:nvPr/>
        </p:nvSpPr>
        <p:spPr>
          <a:xfrm>
            <a:off x="6279116" y="372681"/>
            <a:ext cx="606391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accent1"/>
                </a:solidFill>
              </a:rPr>
              <a:t>XZ, PRC.101.051602(R) (2020) [</a:t>
            </a:r>
            <a:r>
              <a:rPr lang="en-US" sz="2500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1905.05275</a:t>
            </a:r>
            <a:r>
              <a:rPr lang="en-US" sz="2500" dirty="0">
                <a:solidFill>
                  <a:schemeClr val="accent1"/>
                </a:solidFill>
              </a:rPr>
              <a:t>]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2BBA8E-0F35-4077-A6C0-6ECEC523D7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9116" y="1808036"/>
            <a:ext cx="5608089" cy="32585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952573-6F5A-47B3-99CB-E975C1459C2F}"/>
                  </a:ext>
                </a:extLst>
              </p:cNvPr>
              <p:cNvSpPr txBox="1"/>
              <p:nvPr/>
            </p:nvSpPr>
            <p:spPr>
              <a:xfrm>
                <a:off x="-74144" y="4836811"/>
                <a:ext cx="7831785" cy="1410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dependence of extracted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is smooth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Modify BERW’s left side</a:t>
                </a:r>
                <a:r>
                  <a:rPr lang="en-US" sz="2800" dirty="0">
                    <a:sym typeface="Wingdings" panose="05000000000000000000" pitchFamily="2" charset="2"/>
                  </a:rPr>
                  <a:t> generalized effective range expansion (GERE)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952573-6F5A-47B3-99CB-E975C1459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4144" y="4836811"/>
                <a:ext cx="7831785" cy="1410771"/>
              </a:xfrm>
              <a:prstGeom prst="rect">
                <a:avLst/>
              </a:prstGeom>
              <a:blipFill>
                <a:blip r:embed="rId7"/>
                <a:stretch>
                  <a:fillRect l="-1401" t="-2155" b="-1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99DCAD-3F62-44FB-AA37-B5125DF7A354}"/>
                  </a:ext>
                </a:extLst>
              </p:cNvPr>
              <p:cNvSpPr/>
              <p:nvPr/>
            </p:nvSpPr>
            <p:spPr>
              <a:xfrm>
                <a:off x="7303433" y="5467475"/>
                <a:ext cx="4207788" cy="12051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grow m:val="on"/>
                          <m:ctrlPr>
                            <a:rPr lang="en-US" sz="2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  <m:r>
                        <a:rPr lang="en-US" sz="2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99DCAD-3F62-44FB-AA37-B5125DF7A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433" y="5467475"/>
                <a:ext cx="4207788" cy="12051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43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1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681FF1E2-0652-4FEE-99B1-E16F0662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2830167" cy="365125"/>
          </a:xfrm>
        </p:spPr>
        <p:txBody>
          <a:bodyPr/>
          <a:lstStyle/>
          <a:p>
            <a:r>
              <a:rPr lang="en-US"/>
              <a:t>12/7/2020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2A21D568-94A9-4884-BECD-01EC2CEB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2830167" cy="365125"/>
          </a:xfrm>
        </p:spPr>
        <p:txBody>
          <a:bodyPr/>
          <a:lstStyle/>
          <a:p>
            <a:fld id="{D87BDDFE-FFC1-46BA-A451-C55CCF8BC103}" type="slidenum">
              <a:rPr lang="en-US" smtClean="0"/>
              <a:t>12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7EBD8AC-79F5-4897-835F-79E3460B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48975" cy="1325563"/>
          </a:xfrm>
        </p:spPr>
        <p:txBody>
          <a:bodyPr/>
          <a:lstStyle/>
          <a:p>
            <a:r>
              <a:rPr lang="en-US" dirty="0"/>
              <a:t>The perfect computer expt. (no errors!)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78CE99E-EA5F-4875-BF89-C6C0BC3F498F}"/>
                  </a:ext>
                </a:extLst>
              </p:cNvPr>
              <p:cNvSpPr/>
              <p:nvPr/>
            </p:nvSpPr>
            <p:spPr>
              <a:xfrm>
                <a:off x="479793" y="1563034"/>
                <a:ext cx="6919830" cy="30159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Quantization conditions:</a:t>
                </a:r>
                <a:endParaRPr lang="en-US" sz="28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grow m:val="on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𝑜𝑡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78CE99E-EA5F-4875-BF89-C6C0BC3F4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93" y="1563034"/>
                <a:ext cx="6919830" cy="3015954"/>
              </a:xfrm>
              <a:prstGeom prst="rect">
                <a:avLst/>
              </a:prstGeom>
              <a:blipFill>
                <a:blip r:embed="rId3"/>
                <a:stretch>
                  <a:fillRect l="-1850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9F94EAD-8410-4C68-BD3C-B3F0C058C2F9}"/>
              </a:ext>
            </a:extLst>
          </p:cNvPr>
          <p:cNvGrpSpPr/>
          <p:nvPr/>
        </p:nvGrpSpPr>
        <p:grpSpPr>
          <a:xfrm>
            <a:off x="7232382" y="1926883"/>
            <a:ext cx="4601193" cy="3175575"/>
            <a:chOff x="7696728" y="1027906"/>
            <a:chExt cx="4601193" cy="317557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F9B0A-9A7A-4F12-B17E-EB213D54AF48}"/>
                </a:ext>
              </a:extLst>
            </p:cNvPr>
            <p:cNvGrpSpPr/>
            <p:nvPr/>
          </p:nvGrpSpPr>
          <p:grpSpPr>
            <a:xfrm>
              <a:off x="7696728" y="1027906"/>
              <a:ext cx="4601193" cy="3175575"/>
              <a:chOff x="7389590" y="3191167"/>
              <a:chExt cx="4601193" cy="317557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325B214-5006-495E-9B96-CCF6F011CEDC}"/>
                  </a:ext>
                </a:extLst>
              </p:cNvPr>
              <p:cNvGrpSpPr/>
              <p:nvPr/>
            </p:nvGrpSpPr>
            <p:grpSpPr>
              <a:xfrm>
                <a:off x="7389590" y="3191167"/>
                <a:ext cx="4092806" cy="3175575"/>
                <a:chOff x="9869862" y="4870881"/>
                <a:chExt cx="2125141" cy="1577643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F8865432-57D2-4F28-89D5-1FAF4BD12B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91479" y="4870881"/>
                  <a:ext cx="2103524" cy="1577643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2A6B2BD9-871D-44D0-90CD-9B91456872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69862" y="5032194"/>
                      <a:ext cx="1509204" cy="2370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𝐺𝐸𝑅𝐸</m:t>
                          </m:r>
                          <m:r>
                            <a:rPr lang="en-US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25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sz="2500" dirty="0"/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2A6B2BD9-871D-44D0-90CD-9B91456872D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69862" y="5032194"/>
                      <a:ext cx="1509204" cy="23700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5BC8A1E1-528E-4343-8C2C-E0DF7CBB08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974323" y="5739559"/>
                      <a:ext cx="1509204" cy="2370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25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5BC8A1E1-528E-4343-8C2C-E0DF7CBB08E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74323" y="5739559"/>
                      <a:ext cx="1509204" cy="23700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52420972-8C03-49DE-AFF8-5C866D60AE50}"/>
                      </a:ext>
                    </a:extLst>
                  </p:cNvPr>
                  <p:cNvSpPr/>
                  <p:nvPr/>
                </p:nvSpPr>
                <p:spPr>
                  <a:xfrm>
                    <a:off x="11467884" y="4068514"/>
                    <a:ext cx="522899" cy="55399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oMath>
                      </m:oMathPara>
                    </a14:m>
                    <a:endParaRPr lang="en-US" sz="3000" b="1" dirty="0"/>
                  </a:p>
                </p:txBody>
              </p:sp>
            </mc:Choice>
            <mc:Fallback xmlns="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52420972-8C03-49DE-AFF8-5C866D60AE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67884" y="4068514"/>
                    <a:ext cx="522899" cy="55399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67FA7FA-3AC9-41C4-AA9D-5693B127B2CC}"/>
                </a:ext>
              </a:extLst>
            </p:cNvPr>
            <p:cNvSpPr/>
            <p:nvPr/>
          </p:nvSpPr>
          <p:spPr>
            <a:xfrm>
              <a:off x="9351197" y="3789664"/>
              <a:ext cx="825500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02C603D1-413D-4CD4-B8F0-56A13120BDEA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4826" y="5022490"/>
            <a:ext cx="640080" cy="626476"/>
          </a:xfrm>
          <a:prstGeom prst="rect">
            <a:avLst/>
          </a:prstGeom>
          <a:effectLst>
            <a:softEdge rad="152400"/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31C0918-FD58-4DE4-BB6C-8BD79560A62D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8734" y="5039794"/>
            <a:ext cx="549485" cy="609173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F41482EE-A773-44B9-8976-C8C4F56B2470}"/>
              </a:ext>
            </a:extLst>
          </p:cNvPr>
          <p:cNvGrpSpPr/>
          <p:nvPr/>
        </p:nvGrpSpPr>
        <p:grpSpPr>
          <a:xfrm>
            <a:off x="3939708" y="5345897"/>
            <a:ext cx="1501541" cy="890886"/>
            <a:chOff x="5257800" y="5181600"/>
            <a:chExt cx="2590800" cy="12192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5AAEB79-AE6D-448E-91E0-7E33DE631AA2}"/>
                </a:ext>
              </a:extLst>
            </p:cNvPr>
            <p:cNvCxnSpPr/>
            <p:nvPr/>
          </p:nvCxnSpPr>
          <p:spPr>
            <a:xfrm>
              <a:off x="5257800" y="6400800"/>
              <a:ext cx="2590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2D63F8-14F2-4E09-B724-7FA7EED4B5FC}"/>
                </a:ext>
              </a:extLst>
            </p:cNvPr>
            <p:cNvCxnSpPr/>
            <p:nvPr/>
          </p:nvCxnSpPr>
          <p:spPr>
            <a:xfrm>
              <a:off x="5257800" y="6019800"/>
              <a:ext cx="2590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FF21AF-946B-49F6-BE59-DB65651002F4}"/>
                </a:ext>
              </a:extLst>
            </p:cNvPr>
            <p:cNvCxnSpPr/>
            <p:nvPr/>
          </p:nvCxnSpPr>
          <p:spPr>
            <a:xfrm>
              <a:off x="5257800" y="5562600"/>
              <a:ext cx="2590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14885B-3D0D-407E-AC50-4E59759873BA}"/>
                </a:ext>
              </a:extLst>
            </p:cNvPr>
            <p:cNvCxnSpPr/>
            <p:nvPr/>
          </p:nvCxnSpPr>
          <p:spPr>
            <a:xfrm>
              <a:off x="5257800" y="5181600"/>
              <a:ext cx="2590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A91AD3D-59B4-4134-B0A3-1249AE3B51F2}"/>
              </a:ext>
            </a:extLst>
          </p:cNvPr>
          <p:cNvSpPr txBox="1"/>
          <p:nvPr/>
        </p:nvSpPr>
        <p:spPr>
          <a:xfrm>
            <a:off x="1740981" y="5572858"/>
            <a:ext cx="2830167" cy="11541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500" dirty="0">
                <a:cs typeface="Times New Roman" panose="02020603050405020304" pitchFamily="18" charset="0"/>
              </a:rPr>
              <a:t>Trap them</a:t>
            </a:r>
          </a:p>
          <a:p>
            <a:r>
              <a:rPr lang="en-US" sz="2500" dirty="0">
                <a:cs typeface="Times New Roman" panose="02020603050405020304" pitchFamily="18" charset="0"/>
              </a:rPr>
              <a:t>within ab initio calculations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784662E-939B-4871-BDE0-D82A744F4F0F}"/>
              </a:ext>
            </a:extLst>
          </p:cNvPr>
          <p:cNvSpPr/>
          <p:nvPr/>
        </p:nvSpPr>
        <p:spPr>
          <a:xfrm flipV="1">
            <a:off x="2358210" y="5241888"/>
            <a:ext cx="888067" cy="271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327AB7-BDE0-45A2-8BF6-090F87D1E3D9}"/>
              </a:ext>
            </a:extLst>
          </p:cNvPr>
          <p:cNvSpPr/>
          <p:nvPr/>
        </p:nvSpPr>
        <p:spPr>
          <a:xfrm>
            <a:off x="3743407" y="4799386"/>
            <a:ext cx="1722267" cy="453970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500" dirty="0">
                <a:ln w="0"/>
                <a:cs typeface="Times New Roman" panose="02020603050405020304" pitchFamily="18" charset="0"/>
              </a:rPr>
              <a:t>Bound State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A0DDEE6-C719-46B8-B82E-1253974A1050}"/>
              </a:ext>
            </a:extLst>
          </p:cNvPr>
          <p:cNvSpPr/>
          <p:nvPr/>
        </p:nvSpPr>
        <p:spPr>
          <a:xfrm flipV="1">
            <a:off x="5734717" y="5476646"/>
            <a:ext cx="549485" cy="344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5EF003-1481-4F1E-85BE-19C3F5B93904}"/>
              </a:ext>
            </a:extLst>
          </p:cNvPr>
          <p:cNvSpPr txBox="1"/>
          <p:nvPr/>
        </p:nvSpPr>
        <p:spPr>
          <a:xfrm>
            <a:off x="6412641" y="5476646"/>
            <a:ext cx="1641596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500" dirty="0">
                <a:cs typeface="Times New Roman" panose="02020603050405020304" pitchFamily="18" charset="0"/>
              </a:rPr>
              <a:t>U(E) at E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9BEEAB18-5D7A-4E6F-9661-AE89E38130B9}"/>
              </a:ext>
            </a:extLst>
          </p:cNvPr>
          <p:cNvSpPr/>
          <p:nvPr/>
        </p:nvSpPr>
        <p:spPr>
          <a:xfrm rot="2012734" flipV="1">
            <a:off x="6797728" y="5920710"/>
            <a:ext cx="523719" cy="349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58371A-030D-4537-BD43-B6EF639A0A31}"/>
              </a:ext>
            </a:extLst>
          </p:cNvPr>
          <p:cNvSpPr txBox="1"/>
          <p:nvPr/>
        </p:nvSpPr>
        <p:spPr>
          <a:xfrm>
            <a:off x="7424656" y="6016465"/>
            <a:ext cx="2197959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500" dirty="0">
                <a:cs typeface="Times New Roman" panose="02020603050405020304" pitchFamily="18" charset="0"/>
              </a:rPr>
              <a:t>Fit them using GERE expansion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C344B0E8-C73D-495F-9FBD-A524B1EEF07E}"/>
              </a:ext>
            </a:extLst>
          </p:cNvPr>
          <p:cNvSpPr/>
          <p:nvPr/>
        </p:nvSpPr>
        <p:spPr>
          <a:xfrm rot="19074855" flipV="1">
            <a:off x="9345907" y="5949922"/>
            <a:ext cx="564710" cy="344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B2A9771-015E-4967-B03F-D01413496C35}"/>
                  </a:ext>
                </a:extLst>
              </p:cNvPr>
              <p:cNvSpPr txBox="1"/>
              <p:nvPr/>
            </p:nvSpPr>
            <p:spPr>
              <a:xfrm>
                <a:off x="9406411" y="4930282"/>
                <a:ext cx="2395556" cy="8004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=0,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500" dirty="0">
                    <a:cs typeface="Times New Roman" panose="02020603050405020304" pitchFamily="18" charset="0"/>
                  </a:rPr>
                  <a:t> gives phase shift as </a:t>
                </a:r>
                <a:r>
                  <a:rPr lang="en-US" sz="2500" dirty="0" err="1">
                    <a:cs typeface="Times New Roman" panose="02020603050405020304" pitchFamily="18" charset="0"/>
                  </a:rPr>
                  <a:t>func</a:t>
                </a:r>
                <a:r>
                  <a:rPr lang="en-US" sz="2500" dirty="0">
                    <a:cs typeface="Times New Roman" panose="02020603050405020304" pitchFamily="18" charset="0"/>
                  </a:rPr>
                  <a:t>. of E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B2A9771-015E-4967-B03F-D01413496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411" y="4930282"/>
                <a:ext cx="2395556" cy="800412"/>
              </a:xfrm>
              <a:prstGeom prst="rect">
                <a:avLst/>
              </a:prstGeom>
              <a:blipFill>
                <a:blip r:embed="rId10"/>
                <a:stretch>
                  <a:fillRect l="-7888" t="-11450" r="-5344" b="-23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12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39" grpId="0"/>
      <p:bldP spid="40" grpId="0" animBg="1"/>
      <p:bldP spid="41" grpId="0"/>
      <p:bldP spid="42" grpId="0" animBg="1"/>
      <p:bldP spid="43" grpId="0"/>
      <p:bldP spid="44" grpId="0" animBg="1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8538-BF1B-483E-B412-505D2C5E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error analysis, let’s first see results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3E5F3-62A5-458A-BFCE-80AD1B90A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699794"/>
            <a:ext cx="10515600" cy="1500187"/>
          </a:xfrm>
        </p:spPr>
        <p:txBody>
          <a:bodyPr/>
          <a:lstStyle/>
          <a:p>
            <a:r>
              <a:rPr lang="en-US" dirty="0">
                <a:latin typeface="+mj-lt"/>
              </a:rPr>
              <a:t>Two sets of results based on NCSM and IMSRG 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5D4AC-B8D3-4D9C-8FA8-7272F53E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9E0C-55B7-4BB0-8995-551ABEE49471}" type="datetime1">
              <a:rPr lang="en-US" smtClean="0">
                <a:latin typeface="+mj-lt"/>
              </a:rPr>
              <a:t>10/27/2021</a:t>
            </a:fld>
            <a:endParaRPr lang="en-US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9ACD6-96A2-4F76-869D-A9802420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675-4153-4F9D-8A4D-D2AB3BD17B80}" type="slidenum">
              <a:rPr lang="en-US" smtClean="0">
                <a:latin typeface="+mj-lt"/>
              </a:rPr>
              <a:t>13</a:t>
            </a:fld>
            <a:endParaRPr lang="en-US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4421C6-4687-41C4-8A89-16BE5930AA72}"/>
              </a:ext>
            </a:extLst>
          </p:cNvPr>
          <p:cNvSpPr txBox="1"/>
          <p:nvPr/>
        </p:nvSpPr>
        <p:spPr>
          <a:xfrm>
            <a:off x="831850" y="5449887"/>
            <a:ext cx="7778750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 err="1">
                <a:solidFill>
                  <a:schemeClr val="accent1"/>
                </a:solidFill>
                <a:latin typeface="Calibri (Body)"/>
              </a:rPr>
              <a:t>XZ</a:t>
            </a:r>
            <a:r>
              <a:rPr lang="en-US" sz="2500" dirty="0">
                <a:solidFill>
                  <a:schemeClr val="accent1"/>
                </a:solidFill>
                <a:latin typeface="Calibri (Body)"/>
              </a:rPr>
              <a:t> et.al., </a:t>
            </a:r>
            <a:r>
              <a:rPr lang="en-US" sz="2500" dirty="0" err="1">
                <a:solidFill>
                  <a:schemeClr val="accent1"/>
                </a:solidFill>
                <a:effectLst/>
                <a:latin typeface="Calibri (Body)"/>
              </a:rPr>
              <a:t>PRL</a:t>
            </a:r>
            <a:r>
              <a:rPr lang="en-US" sz="2500" dirty="0">
                <a:solidFill>
                  <a:schemeClr val="accent1"/>
                </a:solidFill>
                <a:effectLst/>
                <a:latin typeface="Calibri (Body)"/>
              </a:rPr>
              <a:t> 125, 112503 (2020)</a:t>
            </a:r>
            <a:r>
              <a:rPr lang="en-US" sz="2500" dirty="0">
                <a:solidFill>
                  <a:schemeClr val="accent1"/>
                </a:solidFill>
                <a:latin typeface="Calibri (Body)"/>
              </a:rPr>
              <a:t> [</a:t>
            </a:r>
            <a:r>
              <a:rPr lang="en-US" sz="2500" u="none" strike="noStrike" dirty="0">
                <a:solidFill>
                  <a:schemeClr val="accent1"/>
                </a:solidFill>
                <a:effectLst/>
                <a:latin typeface="Calibri (Body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2004.13575</a:t>
            </a:r>
            <a:r>
              <a:rPr lang="en-US" sz="2500" dirty="0">
                <a:solidFill>
                  <a:schemeClr val="accent1"/>
                </a:solidFill>
                <a:effectLst/>
                <a:latin typeface="Calibri (Body)"/>
              </a:rPr>
              <a:t> </a:t>
            </a:r>
            <a:r>
              <a:rPr lang="en-US" sz="2500" dirty="0">
                <a:solidFill>
                  <a:schemeClr val="accent1"/>
                </a:solidFill>
                <a:latin typeface="Calibri (Body)"/>
              </a:rPr>
              <a:t>] </a:t>
            </a:r>
          </a:p>
          <a:p>
            <a:endParaRPr lang="en-US" sz="1800" dirty="0">
              <a:solidFill>
                <a:schemeClr val="accent1"/>
              </a:solidFill>
              <a:latin typeface="Calibri (Body)"/>
            </a:endParaRPr>
          </a:p>
          <a:p>
            <a:endParaRPr lang="en-US" sz="1800" dirty="0">
              <a:solidFill>
                <a:schemeClr val="accent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02372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D696CD-91B3-4CBB-A709-E2C2EC8D7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880" y="65629"/>
            <a:ext cx="5581391" cy="67267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A1A2D-ED5C-4230-9074-ED87B23F9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05" y="136525"/>
            <a:ext cx="5827295" cy="1325562"/>
          </a:xfrm>
        </p:spPr>
        <p:txBody>
          <a:bodyPr>
            <a:normAutofit/>
          </a:bodyPr>
          <a:lstStyle/>
          <a:p>
            <a:r>
              <a:rPr lang="en-US" dirty="0"/>
              <a:t>n-</a:t>
            </a:r>
            <a:r>
              <a:rPr lang="el-GR" dirty="0">
                <a:cs typeface="Calibri" panose="020F0502020204030204" pitchFamily="34" charset="0"/>
              </a:rPr>
              <a:t>α</a:t>
            </a:r>
            <a:r>
              <a:rPr lang="en-US" dirty="0"/>
              <a:t> scatterings in s and p waves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41524-A25F-4600-9284-EE64EF26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12/7/2020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3011A-343A-4C1D-BDF1-FAD7295F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675-4153-4F9D-8A4D-D2AB3BD17B80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CD5C8B-DCCF-41A4-AB22-07783E77979C}"/>
              </a:ext>
            </a:extLst>
          </p:cNvPr>
          <p:cNvSpPr txBox="1"/>
          <p:nvPr/>
        </p:nvSpPr>
        <p:spPr>
          <a:xfrm>
            <a:off x="331729" y="2032191"/>
            <a:ext cx="59857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General agreement between the NCSM extraction and </a:t>
            </a:r>
            <a:r>
              <a:rPr lang="en-US" sz="2800" dirty="0" err="1">
                <a:solidFill>
                  <a:schemeClr val="tx1"/>
                </a:solidFill>
              </a:rPr>
              <a:t>NCSMC</a:t>
            </a:r>
            <a:endParaRPr lang="en-US" sz="28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IMSRG agrees with NCSMC in p-3/2 but not in p-1/2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0DBDD-CF86-4F4B-A616-FCD8EDBD7BC7}"/>
              </a:ext>
            </a:extLst>
          </p:cNvPr>
          <p:cNvSpPr/>
          <p:nvPr/>
        </p:nvSpPr>
        <p:spPr>
          <a:xfrm>
            <a:off x="2159813" y="5670226"/>
            <a:ext cx="4225886" cy="887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N: </a:t>
            </a:r>
            <a:r>
              <a:rPr lang="en-US" sz="2500" dirty="0">
                <a:solidFill>
                  <a:schemeClr val="accent1"/>
                </a:solidFill>
              </a:rPr>
              <a:t>NCSM</a:t>
            </a:r>
            <a:r>
              <a:rPr lang="en-US" sz="2500" dirty="0"/>
              <a:t>, IM: </a:t>
            </a:r>
            <a:r>
              <a:rPr lang="en-US" sz="2500" dirty="0">
                <a:solidFill>
                  <a:schemeClr val="accent1"/>
                </a:solidFill>
              </a:rPr>
              <a:t>IMSRG</a:t>
            </a:r>
            <a:r>
              <a:rPr lang="en-US" sz="2500" dirty="0"/>
              <a:t>, </a:t>
            </a:r>
          </a:p>
          <a:p>
            <a:r>
              <a:rPr lang="en-US" sz="2500" dirty="0"/>
              <a:t>Dashed line: </a:t>
            </a:r>
            <a:r>
              <a:rPr lang="en-US" sz="2500" dirty="0" err="1">
                <a:solidFill>
                  <a:schemeClr val="accent1"/>
                </a:solidFill>
              </a:rPr>
              <a:t>NCSM+continuum</a:t>
            </a:r>
            <a:endParaRPr lang="en-US" sz="2500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727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A1A393-0CAA-4B67-ABF5-DD5F3DD49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01212"/>
            <a:ext cx="5482841" cy="366778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7F445-3ADD-481F-A1A1-6682AAE7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12/7/2020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A5F40-C6C8-4345-BBFC-88B924E2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675-4153-4F9D-8A4D-D2AB3BD17B80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7247F2-B843-4847-B9EE-080F5522141E}"/>
                  </a:ext>
                </a:extLst>
              </p:cNvPr>
              <p:cNvSpPr txBox="1"/>
              <p:nvPr/>
            </p:nvSpPr>
            <p:spPr>
              <a:xfrm>
                <a:off x="5569339" y="1364188"/>
                <a:ext cx="6824458" cy="549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700" dirty="0"/>
                  <a:t>Exists a low-energy bound state with 75% prob. and BE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700" dirty="0"/>
                      <m:t>−1.4 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±</m:t>
                    </m:r>
                    <m:r>
                      <m:rPr>
                        <m:nor/>
                      </m:rPr>
                      <a:rPr lang="en-US" sz="2700" dirty="0"/>
                      <m:t> 0.54</m:t>
                    </m:r>
                    <m:r>
                      <m:rPr>
                        <m:nor/>
                      </m:rPr>
                      <a:rPr lang="en-US" sz="2700" b="0" i="0" dirty="0" smtClean="0"/>
                      <m:t> </m:t>
                    </m:r>
                  </m:oMath>
                </a14:m>
                <a:r>
                  <a:rPr lang="en-US" sz="2700" dirty="0"/>
                  <a:t>MeV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7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700" b="1" dirty="0">
                    <a:solidFill>
                      <a:srgbClr val="C00000"/>
                    </a:solidFill>
                  </a:rPr>
                  <a:t>Continuum is important (conventional procedure </a:t>
                </a:r>
                <a:r>
                  <a:rPr lang="en-US" sz="2700" b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 unbound</a:t>
                </a:r>
                <a:r>
                  <a:rPr lang="en-US" sz="2700" b="1" dirty="0">
                    <a:solidFill>
                      <a:srgbClr val="C00000"/>
                    </a:solidFill>
                  </a:rPr>
                  <a:t>)</a:t>
                </a:r>
              </a:p>
              <a:p>
                <a:r>
                  <a:rPr lang="en-US" sz="2700" b="1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700" dirty="0"/>
                  <a:t>Use the mean value of Cs(950 MeV) and increase C00 by about 0.28</a:t>
                </a:r>
                <a:r>
                  <a:rPr lang="en-US" sz="2700" dirty="0">
                    <a:sym typeface="Wingdings" panose="05000000000000000000" pitchFamily="2" charset="2"/>
                  </a:rPr>
                  <a:t></a:t>
                </a:r>
                <a:r>
                  <a:rPr lang="en-US" sz="2700" dirty="0"/>
                  <a:t> dashed curve  (res. at 0.75 MeV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=135</m:t>
                    </m:r>
                  </m:oMath>
                </a14:m>
                <a:r>
                  <a:rPr lang="en-US" sz="2700" dirty="0"/>
                  <a:t> keV, close to expt. info.). </a:t>
                </a:r>
                <a:endParaRPr lang="en-US" sz="2700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700" dirty="0">
                    <a:solidFill>
                      <a:srgbClr val="C00000"/>
                    </a:solidFill>
                  </a:rPr>
                  <a:t>Tuning</a:t>
                </a:r>
                <a:r>
                  <a:rPr lang="en-US" sz="2700" dirty="0"/>
                  <a:t> nucleon int. could improve the prediction </a:t>
                </a:r>
                <a:endParaRPr lang="en-US" sz="2700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7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7247F2-B843-4847-B9EE-080F55221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339" y="1364188"/>
                <a:ext cx="6824458" cy="5493812"/>
              </a:xfrm>
              <a:prstGeom prst="rect">
                <a:avLst/>
              </a:prstGeom>
              <a:blipFill>
                <a:blip r:embed="rId7"/>
                <a:stretch>
                  <a:fillRect l="-1519" t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1DE42427-61C0-4AF2-9379-D7CF8EDF9F76}"/>
              </a:ext>
            </a:extLst>
          </p:cNvPr>
          <p:cNvSpPr txBox="1">
            <a:spLocks/>
          </p:cNvSpPr>
          <p:nvPr/>
        </p:nvSpPr>
        <p:spPr>
          <a:xfrm>
            <a:off x="838200" y="258789"/>
            <a:ext cx="11169316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n-</a:t>
            </a:r>
            <a:r>
              <a:rPr lang="en-US" dirty="0">
                <a:cs typeface="Calibri" panose="020F0502020204030204" pitchFamily="34" charset="0"/>
              </a:rPr>
              <a:t>O24</a:t>
            </a:r>
            <a:r>
              <a:rPr lang="en-US" dirty="0"/>
              <a:t> scattering in d-3/2 channel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328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8538-BF1B-483E-B412-505D2C5E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comes the messy part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3E5F3-62A5-458A-BFCE-80AD1B90A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5D4AC-B8D3-4D9C-8FA8-7272F53E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9E0C-55B7-4BB0-8995-551ABEE49471}" type="datetime1">
              <a:rPr lang="en-US" smtClean="0">
                <a:latin typeface="+mj-lt"/>
              </a:rPr>
              <a:t>10/27/2021</a:t>
            </a:fld>
            <a:endParaRPr lang="en-US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9ACD6-96A2-4F76-869D-A9802420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675-4153-4F9D-8A4D-D2AB3BD17B80}" type="slidenum">
              <a:rPr lang="en-US" smtClean="0">
                <a:latin typeface="+mj-lt"/>
              </a:rPr>
              <a:t>16</a:t>
            </a:fld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5887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F966F-BCD5-4C6C-A05A-2EC556D30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036" y="1552224"/>
            <a:ext cx="2984106" cy="18146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06E3B8-9736-4E3F-BBC1-672C70762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343" y="3366862"/>
            <a:ext cx="3677799" cy="32480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1D1E7-9BF6-49A9-B646-313218361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7158" y="1920622"/>
                <a:ext cx="8778878" cy="493737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/>
                  <a:t>Use two harmonic-oscillator-WF-based ab </a:t>
                </a:r>
                <a:r>
                  <a:rPr lang="en-US" sz="2400" dirty="0" err="1"/>
                  <a:t>intio</a:t>
                </a:r>
                <a:r>
                  <a:rPr lang="en-US" sz="2400" dirty="0"/>
                  <a:t> methods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NCSM : E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;  IMSRG : e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Regulators modify both IR (long distance) and UV (short-distance) physics</a:t>
                </a:r>
                <a:r>
                  <a:rPr lang="en-US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systematic errors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To model the IR impact </a:t>
                </a:r>
                <a:r>
                  <a:rPr lang="en-US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change </a:t>
                </a:r>
                <a:r>
                  <a:rPr lang="en-US" sz="2400" dirty="0">
                    <a:solidFill>
                      <a:schemeClr val="tx1"/>
                    </a:solidFill>
                  </a:rPr>
                  <a:t>U function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To model the UV impact</a:t>
                </a:r>
                <a:r>
                  <a:rPr lang="en-US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the extracted GERE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depends on </a:t>
                </a:r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resolution scale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endParaRPr lang="en-US" sz="24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𝑢𝑣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groupCh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reality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1D1E7-9BF6-49A9-B646-313218361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7158" y="1920622"/>
                <a:ext cx="8778878" cy="4937378"/>
              </a:xfrm>
              <a:blipFill>
                <a:blip r:embed="rId5"/>
                <a:stretch>
                  <a:fillRect l="-903" t="-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EE0D85EA-A39B-413E-B944-2429A85C865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Imperfect </a:t>
            </a:r>
            <a:r>
              <a:rPr lang="en-US" dirty="0" err="1"/>
              <a:t>expts</a:t>
            </a:r>
            <a:r>
              <a:rPr lang="en-US" dirty="0"/>
              <a:t>: ab-initio calculations have truncations on Hilbert-space (regulator)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095E17-80BF-4D7B-ADCA-2751C71A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12/7/2020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5B22-CC21-4610-9EB0-73C706A2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675-4153-4F9D-8A4D-D2AB3BD17B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57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32F1-2490-4B82-A0D2-23429D175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204" y="361152"/>
            <a:ext cx="10848975" cy="1325563"/>
          </a:xfrm>
        </p:spPr>
        <p:txBody>
          <a:bodyPr/>
          <a:lstStyle/>
          <a:p>
            <a:r>
              <a:rPr lang="en-US" dirty="0"/>
              <a:t>Model the IR-error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681FF1E2-0652-4FEE-99B1-E16F0662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2830167" cy="365125"/>
          </a:xfrm>
        </p:spPr>
        <p:txBody>
          <a:bodyPr/>
          <a:lstStyle/>
          <a:p>
            <a:fld id="{F74055CB-3F95-4FD8-987B-529F4862E6DD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2A21D568-94A9-4884-BECD-01EC2CEB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2830167" cy="365125"/>
          </a:xfrm>
        </p:spPr>
        <p:txBody>
          <a:bodyPr/>
          <a:lstStyle/>
          <a:p>
            <a:fld id="{D87BDDFE-FFC1-46BA-A451-C55CCF8BC103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9E1A7D-FFFB-4FA2-A23C-833DB62A5984}"/>
                  </a:ext>
                </a:extLst>
              </p:cNvPr>
              <p:cNvSpPr/>
              <p:nvPr/>
            </p:nvSpPr>
            <p:spPr>
              <a:xfrm>
                <a:off x="625642" y="1686715"/>
                <a:ext cx="10972800" cy="2685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</m:sSub>
                  </m:oMath>
                </a14:m>
                <a:r>
                  <a:rPr lang="en-US" sz="3000" dirty="0"/>
                  <a:t> truncating number of excitation quanta in terms of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sz="3000" dirty="0"/>
                  <a:t>:</a:t>
                </a:r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𝑥𝑏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+3/2)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)</m:t>
                          </m:r>
                        </m:den>
                      </m:f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+5/2)</m:t>
                          </m:r>
                        </m:den>
                      </m:f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+1, −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9E1A7D-FFFB-4FA2-A23C-833DB62A5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42" y="1686715"/>
                <a:ext cx="10972800" cy="2685543"/>
              </a:xfrm>
              <a:prstGeom prst="rect">
                <a:avLst/>
              </a:prstGeom>
              <a:blipFill>
                <a:blip r:embed="rId3"/>
                <a:stretch>
                  <a:fillRect l="-1333" t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EBDF5DC-A144-4DDD-8874-0E93FF650C6C}"/>
                  </a:ext>
                </a:extLst>
              </p:cNvPr>
              <p:cNvSpPr/>
              <p:nvPr/>
            </p:nvSpPr>
            <p:spPr>
              <a:xfrm>
                <a:off x="311477" y="3736990"/>
                <a:ext cx="11916427" cy="28623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en-US" sz="25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5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5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ad>
                              <m:radPr>
                                <m:degHide m:val="on"/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5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r>
                                  <a:rPr lang="en-US" sz="25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rad>
                          </m:e>
                          <m:sub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en-US" sz="25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5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rad>
                      </m:den>
                    </m:f>
                    <m:r>
                      <a:rPr lang="en-US" sz="2500" i="1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2 </m:t>
                        </m:r>
                        <m:sSub>
                          <m:sSub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bSup>
                          <m:sSubSup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500" b="1" dirty="0">
                  <a:solidFill>
                    <a:srgbClr val="FF00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500" b="1" dirty="0">
                  <a:solidFill>
                    <a:srgbClr val="FF00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U depends on truncation parameters. It models the IR-error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𝛬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(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Nmax</a:t>
                </a:r>
                <a:r>
                  <a:rPr lang="en-US" sz="2800" dirty="0">
                    <a:solidFill>
                      <a:schemeClr val="tx1"/>
                    </a:solidFill>
                  </a:rPr>
                  <a:t>/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emax</a:t>
                </a:r>
                <a:r>
                  <a:rPr lang="en-US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 is unknown;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requires paras.</a:t>
                </a:r>
                <a:endParaRPr lang="en-US" sz="2200" i="1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It approaches the U(E) in the continuum limit (zero  IR-error) with 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𝛬</m:t>
                        </m:r>
                      </m:sub>
                    </m:sSub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EBDF5DC-A144-4DDD-8874-0E93FF650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77" y="3736990"/>
                <a:ext cx="11916427" cy="2862387"/>
              </a:xfrm>
              <a:prstGeom prst="rect">
                <a:avLst/>
              </a:prstGeom>
              <a:blipFill>
                <a:blip r:embed="rId4"/>
                <a:stretch>
                  <a:fillRect l="-921" r="-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754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32F1-2490-4B82-A0D2-23429D17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UV-error (besides series truncation error in GERE)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847C759-20E1-4632-B215-2E7C7E178B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Use the following as interpolator over a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dirty="0"/>
                  <a:t> bin (less than 100 MeV).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are fitting parameters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847C759-20E1-4632-B215-2E7C7E178B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681FF1E2-0652-4FEE-99B1-E16F0662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55CB-3F95-4FD8-987B-529F4862E6DD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2A21D568-94A9-4884-BECD-01EC2CEB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DDFE-FFC1-46BA-A451-C55CCF8BC103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0069199-75C2-4734-B100-EBA270FF6086}"/>
                  </a:ext>
                </a:extLst>
              </p:cNvPr>
              <p:cNvSpPr/>
              <p:nvPr/>
            </p:nvSpPr>
            <p:spPr>
              <a:xfrm>
                <a:off x="3798675" y="2591643"/>
                <a:ext cx="4747050" cy="1032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2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sub>
                          </m:sSub>
                        </m:e>
                      </m:d>
                      <m:r>
                        <a:rPr lang="en-US" sz="2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sz="2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sz="2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5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500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sz="25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𝑢𝑣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0069199-75C2-4734-B100-EBA270FF60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675" y="2591643"/>
                <a:ext cx="4747050" cy="1032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BF80C74-1B60-48B5-B0C8-FEB98CCBA1EB}"/>
              </a:ext>
            </a:extLst>
          </p:cNvPr>
          <p:cNvSpPr txBox="1">
            <a:spLocks/>
          </p:cNvSpPr>
          <p:nvPr/>
        </p:nvSpPr>
        <p:spPr>
          <a:xfrm>
            <a:off x="838200" y="3306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Another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32C4B31-6F29-44C6-945B-68823B231F9F}"/>
                  </a:ext>
                </a:extLst>
              </p:cNvPr>
              <p:cNvSpPr/>
              <p:nvPr/>
            </p:nvSpPr>
            <p:spPr>
              <a:xfrm>
                <a:off x="1539314" y="5490880"/>
                <a:ext cx="96877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func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𝐻𝑒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func>
                                <m:funcPr>
                                  <m:ctrlP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func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𝐻𝑒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func>
                            </m:sub>
                          </m:s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32C4B31-6F29-44C6-945B-68823B231F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314" y="5490880"/>
                <a:ext cx="968771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AAD1E222-624B-4E19-B919-57C2D66CE6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411035"/>
                <a:ext cx="10668000" cy="15035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For example, the n-alpha data:</a:t>
                </a:r>
              </a:p>
              <a:p>
                <a:pPr marL="0" indent="0">
                  <a:buNone/>
                </a:pPr>
                <a:r>
                  <a:rPr lang="en-US" dirty="0"/>
                  <a:t>He-5 (He-4) mass tabulated in terms of Nmax5 (Nmax4),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AAD1E222-624B-4E19-B919-57C2D66C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11035"/>
                <a:ext cx="10668000" cy="1503512"/>
              </a:xfrm>
              <a:prstGeom prst="rect">
                <a:avLst/>
              </a:prstGeom>
              <a:blipFill>
                <a:blip r:embed="rId5"/>
                <a:stretch>
                  <a:fillRect l="-1200" t="-6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A9E9947-0CED-4A74-841A-F7A56D4C5B76}"/>
                  </a:ext>
                </a:extLst>
              </p:cNvPr>
              <p:cNvSpPr/>
              <p:nvPr/>
            </p:nvSpPr>
            <p:spPr>
              <a:xfrm>
                <a:off x="1792844" y="6246180"/>
                <a:ext cx="990133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func>
                          <m:func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fName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func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func>
                          <m:func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fName>
                          <m:e>
                            <m:r>
                              <a:rPr 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func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unknown;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requires paras.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A9E9947-0CED-4A74-841A-F7A56D4C5B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844" y="6246180"/>
                <a:ext cx="9901335" cy="523220"/>
              </a:xfrm>
              <a:prstGeom prst="rect">
                <a:avLst/>
              </a:prstGeom>
              <a:blipFill>
                <a:blip r:embed="rId6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65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D041-C50F-428E-B9A8-ACF474A2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FE3D70-0132-4B2D-81B0-1105FF54A2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Ab initio calculations of structure and scattering/reactions</a:t>
                </a:r>
              </a:p>
              <a:p>
                <a:r>
                  <a:rPr lang="en-US" dirty="0"/>
                  <a:t>Computational experiment: trapping nuclear systems</a:t>
                </a:r>
              </a:p>
              <a:p>
                <a:r>
                  <a:rPr lang="en-US" dirty="0"/>
                  <a:t>The master two-cluster formula (</a:t>
                </a:r>
                <a:r>
                  <a:rPr lang="en-US" dirty="0" err="1"/>
                  <a:t>BERW</a:t>
                </a:r>
                <a:r>
                  <a:rPr lang="en-US" dirty="0"/>
                  <a:t>) for the perfect experiments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results</a:t>
                </a:r>
              </a:p>
              <a:p>
                <a:r>
                  <a:rPr lang="en-US" dirty="0"/>
                  <a:t>Modeling of errors for imperfect experiments</a:t>
                </a:r>
              </a:p>
              <a:p>
                <a:r>
                  <a:rPr lang="en-US" dirty="0"/>
                  <a:t>Comparison to other methods </a:t>
                </a:r>
              </a:p>
              <a:p>
                <a:r>
                  <a:rPr lang="en-US" dirty="0"/>
                  <a:t>Outlook: reactions and higher-body (cluster) dynamics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FE3D70-0132-4B2D-81B0-1105FF54A2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FF120EF-53F0-4885-858E-252978B6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BD95-7A3D-43AF-9E13-E36CE7C901BD}" type="datetime1">
              <a:rPr lang="en-US" smtClean="0">
                <a:latin typeface="+mj-lt"/>
              </a:rPr>
              <a:t>10/27/2021</a:t>
            </a:fld>
            <a:endParaRPr lang="en-US">
              <a:latin typeface="+mj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F2D71-0329-4033-A7B8-06AE14FB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675-4153-4F9D-8A4D-D2AB3BD17B80}" type="slidenum">
              <a:rPr lang="en-US" smtClean="0">
                <a:latin typeface="+mj-lt"/>
              </a:rPr>
              <a:t>2</a:t>
            </a:fld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390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8F40F-E9E9-445D-8DFA-459E5974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digression to Bayesian inference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89D266B1-8E83-4D3F-AF84-C79C7020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50F06-3E34-470C-9BFB-46CF2C76793E}" type="datetime1">
              <a:rPr lang="en-US" smtClean="0"/>
              <a:t>10/27/2021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EE5CBB6-012E-4E82-9334-C91CFC0D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675-4153-4F9D-8A4D-D2AB3BD17B80}" type="slidenum">
              <a:rPr lang="en-US" smtClean="0"/>
              <a:t>20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965E1F-1D89-47B5-9B51-62746E859893}"/>
              </a:ext>
            </a:extLst>
          </p:cNvPr>
          <p:cNvSpPr txBox="1"/>
          <p:nvPr/>
        </p:nvSpPr>
        <p:spPr>
          <a:xfrm>
            <a:off x="7949302" y="3659256"/>
            <a:ext cx="2529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Prior distribution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204854-1C03-47BC-801A-59F06C89FAD9}"/>
              </a:ext>
            </a:extLst>
          </p:cNvPr>
          <p:cNvCxnSpPr>
            <a:cxnSpLocks/>
          </p:cNvCxnSpPr>
          <p:nvPr/>
        </p:nvCxnSpPr>
        <p:spPr>
          <a:xfrm flipV="1">
            <a:off x="3581400" y="2958300"/>
            <a:ext cx="0" cy="4026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E71330-2B2E-4966-BA5E-E9D82C78B169}"/>
              </a:ext>
            </a:extLst>
          </p:cNvPr>
          <p:cNvSpPr txBox="1"/>
          <p:nvPr/>
        </p:nvSpPr>
        <p:spPr>
          <a:xfrm>
            <a:off x="2510643" y="3438632"/>
            <a:ext cx="2647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Posterior distribution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525EC0-EA9E-4EC9-A960-9FB7E99E3EAF}"/>
              </a:ext>
            </a:extLst>
          </p:cNvPr>
          <p:cNvSpPr txBox="1"/>
          <p:nvPr/>
        </p:nvSpPr>
        <p:spPr>
          <a:xfrm>
            <a:off x="4934562" y="3623297"/>
            <a:ext cx="2647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Likelihood function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92FC77-CB86-48F4-AB66-B651ED750A62}"/>
              </a:ext>
            </a:extLst>
          </p:cNvPr>
          <p:cNvCxnSpPr>
            <a:cxnSpLocks/>
          </p:cNvCxnSpPr>
          <p:nvPr/>
        </p:nvCxnSpPr>
        <p:spPr>
          <a:xfrm flipV="1">
            <a:off x="6668739" y="2958300"/>
            <a:ext cx="0" cy="388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D04A23-52FF-4CDD-AA2F-2F1A964E628E}"/>
              </a:ext>
            </a:extLst>
          </p:cNvPr>
          <p:cNvCxnSpPr>
            <a:cxnSpLocks/>
          </p:cNvCxnSpPr>
          <p:nvPr/>
        </p:nvCxnSpPr>
        <p:spPr>
          <a:xfrm flipV="1">
            <a:off x="9101391" y="2831669"/>
            <a:ext cx="0" cy="4026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579FF3-CE3E-42E9-9DB7-9CA6AD4C7F43}"/>
                  </a:ext>
                </a:extLst>
              </p:cNvPr>
              <p:cNvSpPr txBox="1"/>
              <p:nvPr/>
            </p:nvSpPr>
            <p:spPr>
              <a:xfrm>
                <a:off x="1942825" y="2284471"/>
                <a:ext cx="89399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000" dirty="0"/>
                        <m:t>pr</m:t>
                      </m:r>
                      <m:r>
                        <m:rPr>
                          <m:nor/>
                        </m:rPr>
                        <a:rPr lang="en-US" sz="4000" dirty="0"/>
                        <m:t>(</m:t>
                      </m:r>
                      <m:r>
                        <m:rPr>
                          <m:nor/>
                        </m:rPr>
                        <a:rPr lang="en-US" sz="4000" b="1" dirty="0"/>
                        <m:t>C</m:t>
                      </m:r>
                      <m:r>
                        <m:rPr>
                          <m:nor/>
                        </m:rPr>
                        <a:rPr lang="en-US" sz="4000" b="1" i="0" dirty="0" smtClean="0"/>
                        <m:t>,</m:t>
                      </m:r>
                      <m:r>
                        <m:rPr>
                          <m:nor/>
                        </m:rPr>
                        <a:rPr lang="en-US" sz="4000" b="1" i="0" dirty="0" smtClean="0"/>
                        <m:t>d</m:t>
                      </m:r>
                      <m:r>
                        <m:rPr>
                          <m:nor/>
                        </m:rPr>
                        <a:rPr lang="en-US" sz="4000" dirty="0"/>
                        <m:t>|</m:t>
                      </m:r>
                      <m:r>
                        <m:rPr>
                          <m:nor/>
                        </m:rPr>
                        <a:rPr lang="en-US" sz="4000" dirty="0"/>
                        <m:t>D</m:t>
                      </m:r>
                      <m:r>
                        <m:rPr>
                          <m:nor/>
                        </m:rPr>
                        <a:rPr lang="en-US" sz="4000" dirty="0"/>
                        <m:t>,</m:t>
                      </m:r>
                      <m:r>
                        <m:rPr>
                          <m:nor/>
                        </m:rPr>
                        <a:rPr lang="en-US" sz="4000" dirty="0"/>
                        <m:t>T</m:t>
                      </m:r>
                      <m:r>
                        <m:rPr>
                          <m:nor/>
                        </m:rPr>
                        <a:rPr lang="en-US" sz="4000" dirty="0"/>
                        <m:t>,</m:t>
                      </m:r>
                      <m:r>
                        <m:rPr>
                          <m:nor/>
                        </m:rPr>
                        <a:rPr lang="en-US" sz="4000" dirty="0"/>
                        <m:t>I</m:t>
                      </m:r>
                      <m:r>
                        <m:rPr>
                          <m:nor/>
                        </m:rPr>
                        <a:rPr lang="en-US" sz="4000" dirty="0"/>
                        <m:t>)</m:t>
                      </m:r>
                      <m:r>
                        <a:rPr lang="en-US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m:rPr>
                          <m:nor/>
                        </m:rPr>
                        <a:rPr lang="en-US" sz="4000" dirty="0"/>
                        <m:t>pr</m:t>
                      </m:r>
                      <m:r>
                        <m:rPr>
                          <m:nor/>
                        </m:rPr>
                        <a:rPr lang="en-US" sz="4000" dirty="0"/>
                        <m:t>(</m:t>
                      </m:r>
                      <m:r>
                        <m:rPr>
                          <m:nor/>
                        </m:rPr>
                        <a:rPr lang="en-US" sz="4000" dirty="0"/>
                        <m:t>D</m:t>
                      </m:r>
                      <m:r>
                        <m:rPr>
                          <m:nor/>
                        </m:rPr>
                        <a:rPr lang="en-US" sz="4000" dirty="0"/>
                        <m:t>|</m:t>
                      </m:r>
                      <m:r>
                        <m:rPr>
                          <m:nor/>
                        </m:rPr>
                        <a:rPr lang="en-US" sz="4000" b="1" dirty="0"/>
                        <m:t>C</m:t>
                      </m:r>
                      <m:r>
                        <m:rPr>
                          <m:nor/>
                        </m:rPr>
                        <a:rPr lang="en-US" sz="4000" dirty="0"/>
                        <m:t>,</m:t>
                      </m:r>
                      <m:r>
                        <m:rPr>
                          <m:nor/>
                        </m:rPr>
                        <a:rPr lang="en-US" sz="4000" b="0" i="0" dirty="0" smtClean="0"/>
                        <m:t>d</m:t>
                      </m:r>
                      <m:r>
                        <m:rPr>
                          <m:nor/>
                        </m:rPr>
                        <a:rPr lang="en-US" sz="4000" b="0" i="0" dirty="0" smtClean="0"/>
                        <m:t>,</m:t>
                      </m:r>
                      <m:r>
                        <m:rPr>
                          <m:nor/>
                        </m:rPr>
                        <a:rPr lang="en-US" sz="4000" dirty="0"/>
                        <m:t>T</m:t>
                      </m:r>
                      <m:r>
                        <m:rPr>
                          <m:nor/>
                        </m:rPr>
                        <a:rPr lang="en-US" sz="4000" dirty="0"/>
                        <m:t>,</m:t>
                      </m:r>
                      <m:r>
                        <m:rPr>
                          <m:nor/>
                        </m:rPr>
                        <a:rPr lang="en-US" sz="4000" dirty="0"/>
                        <m:t>I</m:t>
                      </m:r>
                      <m:r>
                        <m:rPr>
                          <m:nor/>
                        </m:rPr>
                        <a:rPr lang="en-US" sz="4000" dirty="0"/>
                        <m:t>)</m:t>
                      </m:r>
                      <m:r>
                        <m:rPr>
                          <m:nor/>
                        </m:rPr>
                        <a:rPr lang="en-US" sz="4000" dirty="0"/>
                        <m:t>pr</m:t>
                      </m:r>
                      <m:r>
                        <m:rPr>
                          <m:nor/>
                        </m:rPr>
                        <a:rPr lang="en-US" sz="4000" dirty="0"/>
                        <m:t>(</m:t>
                      </m:r>
                      <m:r>
                        <m:rPr>
                          <m:nor/>
                        </m:rPr>
                        <a:rPr lang="en-US" sz="4000" b="1" dirty="0"/>
                        <m:t>C</m:t>
                      </m:r>
                      <m:r>
                        <m:rPr>
                          <m:nor/>
                        </m:rPr>
                        <a:rPr lang="en-US" sz="4000" b="1" i="0" dirty="0" smtClean="0"/>
                        <m:t>,</m:t>
                      </m:r>
                      <m:r>
                        <m:rPr>
                          <m:nor/>
                        </m:rPr>
                        <a:rPr lang="en-US" sz="4000" b="1" i="0" dirty="0" smtClean="0"/>
                        <m:t>d</m:t>
                      </m:r>
                      <m:r>
                        <m:rPr>
                          <m:nor/>
                        </m:rPr>
                        <a:rPr lang="en-US" sz="4000" dirty="0"/>
                        <m:t>|</m:t>
                      </m:r>
                      <m:r>
                        <m:rPr>
                          <m:nor/>
                        </m:rPr>
                        <a:rPr lang="en-US" sz="4000" dirty="0"/>
                        <m:t>I</m:t>
                      </m:r>
                      <m:r>
                        <m:rPr>
                          <m:nor/>
                        </m:rPr>
                        <a:rPr lang="en-US" sz="4000" dirty="0"/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579FF3-CE3E-42E9-9DB7-9CA6AD4C7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825" y="2284471"/>
                <a:ext cx="893998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D20946A-4838-48E5-8274-395609279411}"/>
              </a:ext>
            </a:extLst>
          </p:cNvPr>
          <p:cNvSpPr txBox="1"/>
          <p:nvPr/>
        </p:nvSpPr>
        <p:spPr>
          <a:xfrm>
            <a:off x="2768600" y="4936528"/>
            <a:ext cx="599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  <a:r>
              <a:rPr lang="en-US" sz="2800" dirty="0"/>
              <a:t> are the GERE parameters; </a:t>
            </a:r>
            <a:r>
              <a:rPr lang="en-US" sz="2800" b="1" dirty="0"/>
              <a:t>d</a:t>
            </a:r>
            <a:r>
              <a:rPr lang="en-US" sz="2800" dirty="0"/>
              <a:t> are the other parameters describing the IR and UV error</a:t>
            </a:r>
          </a:p>
        </p:txBody>
      </p:sp>
    </p:spTree>
    <p:extLst>
      <p:ext uri="{BB962C8B-B14F-4D97-AF65-F5344CB8AC3E}">
        <p14:creationId xmlns:p14="http://schemas.microsoft.com/office/powerpoint/2010/main" val="1858764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BF773B-05F4-48E2-AF8C-F9C1F1CBD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074" y="433451"/>
            <a:ext cx="6422587" cy="60117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A1A2D-ED5C-4230-9074-ED87B23F9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05" y="136525"/>
            <a:ext cx="5827295" cy="1325562"/>
          </a:xfrm>
        </p:spPr>
        <p:txBody>
          <a:bodyPr>
            <a:normAutofit/>
          </a:bodyPr>
          <a:lstStyle/>
          <a:p>
            <a:r>
              <a:rPr lang="en-US" dirty="0"/>
              <a:t>n-</a:t>
            </a:r>
            <a:r>
              <a:rPr lang="el-GR" dirty="0">
                <a:cs typeface="Calibri" panose="020F0502020204030204" pitchFamily="34" charset="0"/>
              </a:rPr>
              <a:t>α</a:t>
            </a:r>
            <a:r>
              <a:rPr lang="en-US" dirty="0"/>
              <a:t> scatterings in s and p waves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41524-A25F-4600-9284-EE64EF26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12/7/2020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3011A-343A-4C1D-BDF1-FAD7295F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675-4153-4F9D-8A4D-D2AB3BD17B80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5B78085-FC3E-4C34-94C7-29ACE9692CD3}"/>
                  </a:ext>
                </a:extLst>
              </p:cNvPr>
              <p:cNvSpPr/>
              <p:nvPr/>
            </p:nvSpPr>
            <p:spPr>
              <a:xfrm>
                <a:off x="236817" y="1462134"/>
                <a:ext cx="5713164" cy="51556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5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5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sz="25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/>
                  <a:t> (dimensionless) in different channels and from different structure calcs.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500" dirty="0"/>
                  <a:t>Outputs from multiple </a:t>
                </a:r>
                <a:r>
                  <a:rPr lang="en-US" sz="2500" dirty="0" err="1"/>
                  <a:t>Nmax</a:t>
                </a:r>
                <a:r>
                  <a:rPr lang="en-US" sz="2500" dirty="0"/>
                  <a:t>/</a:t>
                </a:r>
                <a:r>
                  <a:rPr lang="en-US" sz="2500" dirty="0" err="1"/>
                  <a:t>emax</a:t>
                </a:r>
                <a:r>
                  <a:rPr lang="en-US" sz="2500" dirty="0"/>
                  <a:t>-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500" dirty="0"/>
                  <a:t> calcs. in each bin</a:t>
                </a:r>
                <a:endParaRPr lang="en-US" sz="2500" i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5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5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sz="25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/>
                  <a:t> extracted independently among bins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500" dirty="0"/>
                  <a:t>UV and IR physics included correctly</a:t>
                </a:r>
                <a:r>
                  <a:rPr lang="en-US" sz="2500" dirty="0">
                    <a:sym typeface="Wingdings" panose="05000000000000000000" pitchFamily="2" charset="2"/>
                  </a:rPr>
                  <a:t></a:t>
                </a:r>
                <a:r>
                  <a:rPr lang="en-US" sz="2500" dirty="0"/>
                  <a:t> use results from different regulators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500" dirty="0"/>
                  <a:t>In parallel to the </a:t>
                </a:r>
                <a:r>
                  <a:rPr lang="en-US" sz="2500" dirty="0" err="1"/>
                  <a:t>LQCD</a:t>
                </a:r>
                <a:r>
                  <a:rPr lang="en-US" sz="2500" dirty="0"/>
                  <a:t> results at different Lattice spacing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5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5B78085-FC3E-4C34-94C7-29ACE9692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17" y="1462134"/>
                <a:ext cx="5713164" cy="5155642"/>
              </a:xfrm>
              <a:prstGeom prst="rect">
                <a:avLst/>
              </a:prstGeom>
              <a:blipFill>
                <a:blip r:embed="rId3"/>
                <a:stretch>
                  <a:fillRect l="-1601" t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1593405-08C5-4C18-A7D6-F8680CA54F37}"/>
              </a:ext>
            </a:extLst>
          </p:cNvPr>
          <p:cNvSpPr/>
          <p:nvPr/>
        </p:nvSpPr>
        <p:spPr>
          <a:xfrm>
            <a:off x="4037733" y="6276405"/>
            <a:ext cx="805392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N: </a:t>
            </a:r>
            <a:r>
              <a:rPr lang="en-US" sz="2500" dirty="0">
                <a:solidFill>
                  <a:schemeClr val="accent1"/>
                </a:solidFill>
              </a:rPr>
              <a:t>NCSM</a:t>
            </a:r>
            <a:r>
              <a:rPr lang="en-US" sz="2500" dirty="0"/>
              <a:t>, IM: </a:t>
            </a:r>
            <a:r>
              <a:rPr lang="en-US" sz="2500" dirty="0">
                <a:solidFill>
                  <a:schemeClr val="accent1"/>
                </a:solidFill>
              </a:rPr>
              <a:t>IMSRG</a:t>
            </a:r>
            <a:r>
              <a:rPr lang="en-US" sz="2500" dirty="0"/>
              <a:t>, Dashed line: </a:t>
            </a:r>
            <a:r>
              <a:rPr lang="en-US" sz="2500" dirty="0" err="1">
                <a:solidFill>
                  <a:schemeClr val="accent1"/>
                </a:solidFill>
              </a:rPr>
              <a:t>NCSM+continuum</a:t>
            </a:r>
            <a:endParaRPr lang="en-US" sz="25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085F1B-A178-4304-B1C3-EB4073C51ECA}"/>
                  </a:ext>
                </a:extLst>
              </p:cNvPr>
              <p:cNvSpPr txBox="1"/>
              <p:nvPr/>
            </p:nvSpPr>
            <p:spPr>
              <a:xfrm>
                <a:off x="2209801" y="806116"/>
                <a:ext cx="3459274" cy="696153"/>
              </a:xfrm>
              <a:prstGeom prst="rect">
                <a:avLst/>
              </a:prstGeom>
              <a:noFill/>
              <a:ln w="34925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𝑜𝑡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085F1B-A178-4304-B1C3-EB4073C51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1" y="806116"/>
                <a:ext cx="3459274" cy="6961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492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41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1A2D-ED5C-4230-9074-ED87B23F9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06" y="136525"/>
            <a:ext cx="3312694" cy="1475706"/>
          </a:xfrm>
        </p:spPr>
        <p:txBody>
          <a:bodyPr>
            <a:normAutofit/>
          </a:bodyPr>
          <a:lstStyle/>
          <a:p>
            <a:r>
              <a:rPr lang="en-US" dirty="0"/>
              <a:t>Nontriviality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41524-A25F-4600-9284-EE64EF26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18D6-CECA-4EE8-8CE1-178DBA8553F8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3011A-343A-4C1D-BDF1-FAD7295F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675-4153-4F9D-8A4D-D2AB3BD17B80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9EA798-F032-4B5F-8914-470786EB4DCF}"/>
                  </a:ext>
                </a:extLst>
              </p:cNvPr>
              <p:cNvSpPr txBox="1"/>
              <p:nvPr/>
            </p:nvSpPr>
            <p:spPr>
              <a:xfrm>
                <a:off x="1757537" y="4583723"/>
                <a:ext cx="5440432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500" dirty="0">
                    <a:solidFill>
                      <a:srgbClr val="C00000"/>
                    </a:solidFill>
                  </a:rPr>
                  <a:t>Smooth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5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35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𝑈𝑉</m:t>
                        </m:r>
                      </m:sub>
                    </m:sSub>
                  </m:oMath>
                </a14:m>
                <a:r>
                  <a:rPr lang="en-US" sz="3500" dirty="0">
                    <a:solidFill>
                      <a:srgbClr val="C00000"/>
                    </a:solidFill>
                  </a:rPr>
                  <a:t>-dependence </a:t>
                </a:r>
                <a:r>
                  <a:rPr lang="en-US" sz="35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 </a:t>
                </a:r>
              </a:p>
              <a:p>
                <a:r>
                  <a:rPr lang="en-US" sz="35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correct IR </a:t>
                </a:r>
                <a:r>
                  <a:rPr lang="en-US" sz="3500" dirty="0">
                    <a:solidFill>
                      <a:srgbClr val="C00000"/>
                    </a:solidFill>
                  </a:rPr>
                  <a:t>physics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9EA798-F032-4B5F-8914-470786EB4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537" y="4583723"/>
                <a:ext cx="5440432" cy="1169551"/>
              </a:xfrm>
              <a:prstGeom prst="rect">
                <a:avLst/>
              </a:prstGeom>
              <a:blipFill>
                <a:blip r:embed="rId3"/>
                <a:stretch>
                  <a:fillRect l="-3247" t="-9375" r="-190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DFB8C0EA-2484-44B1-99AC-17420E066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7251" y="136525"/>
            <a:ext cx="3446549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DAF4AB-AC8B-46A8-BF90-75E13638DF62}"/>
              </a:ext>
            </a:extLst>
          </p:cNvPr>
          <p:cNvSpPr txBox="1"/>
          <p:nvPr/>
        </p:nvSpPr>
        <p:spPr>
          <a:xfrm>
            <a:off x="1629937" y="2349431"/>
            <a:ext cx="47099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The errors of the extracted GERE functions in a two-body toy model </a:t>
            </a:r>
          </a:p>
          <a:p>
            <a:r>
              <a:rPr lang="en-US" sz="2500" dirty="0"/>
              <a:t>(see the supplemental materials in </a:t>
            </a:r>
            <a:r>
              <a:rPr lang="en-US" sz="2500" dirty="0">
                <a:solidFill>
                  <a:schemeClr val="accent1"/>
                </a:solidFill>
                <a:latin typeface="Calibri (Body)"/>
              </a:rPr>
              <a:t>[</a:t>
            </a:r>
            <a:r>
              <a:rPr lang="en-US" sz="2500" u="none" strike="noStrike" dirty="0">
                <a:solidFill>
                  <a:schemeClr val="accent1"/>
                </a:solidFill>
                <a:effectLst/>
                <a:latin typeface="Calibri (Body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2004.13575</a:t>
            </a:r>
            <a:r>
              <a:rPr lang="en-US" sz="2500" dirty="0">
                <a:solidFill>
                  <a:schemeClr val="accent1"/>
                </a:solidFill>
                <a:latin typeface="Calibri (Body)"/>
              </a:rPr>
              <a:t>]</a:t>
            </a:r>
            <a:r>
              <a:rPr lang="en-US" sz="2500" dirty="0"/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C85D1E-01D9-42EF-81AE-89CD10DB05E9}"/>
              </a:ext>
            </a:extLst>
          </p:cNvPr>
          <p:cNvCxnSpPr/>
          <p:nvPr/>
        </p:nvCxnSpPr>
        <p:spPr>
          <a:xfrm flipV="1">
            <a:off x="6545766" y="2051824"/>
            <a:ext cx="1361485" cy="9032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38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7F445-3ADD-481F-A1A1-6682AAE7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18D6-CECA-4EE8-8CE1-178DBA8553F8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A5F40-C6C8-4345-BBFC-88B924E2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675-4153-4F9D-8A4D-D2AB3BD17B80}" type="slidenum">
              <a:rPr lang="en-US" smtClean="0"/>
              <a:t>23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DE4608-A32C-4640-B581-7B84C5745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420" y="1581054"/>
            <a:ext cx="5970030" cy="477529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304DF08-36BD-41A5-ABFC-7ECE323FE82E}"/>
              </a:ext>
            </a:extLst>
          </p:cNvPr>
          <p:cNvSpPr txBox="1">
            <a:spLocks/>
          </p:cNvSpPr>
          <p:nvPr/>
        </p:nvSpPr>
        <p:spPr>
          <a:xfrm>
            <a:off x="838200" y="258789"/>
            <a:ext cx="11169316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n-</a:t>
            </a:r>
            <a:r>
              <a:rPr lang="en-US" dirty="0">
                <a:cs typeface="Calibri" panose="020F0502020204030204" pitchFamily="34" charset="0"/>
              </a:rPr>
              <a:t>O24</a:t>
            </a:r>
            <a:r>
              <a:rPr lang="en-US" dirty="0"/>
              <a:t> scattering in d-3/2 channel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5B72C5-7298-42AE-9FD1-61B5814063DF}"/>
              </a:ext>
            </a:extLst>
          </p:cNvPr>
          <p:cNvSpPr txBox="1"/>
          <p:nvPr/>
        </p:nvSpPr>
        <p:spPr>
          <a:xfrm>
            <a:off x="1032375" y="3025878"/>
            <a:ext cx="37688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ill Sans MT" panose="020B0502020104020203" pitchFamily="34" charset="0"/>
              </a:rPr>
              <a:t>Clear UV-scale  evolution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ill Sans MT" panose="020B0502020104020203" pitchFamily="34" charset="0"/>
              </a:rPr>
              <a:t>It is smooth</a:t>
            </a:r>
          </a:p>
        </p:txBody>
      </p:sp>
    </p:spTree>
    <p:extLst>
      <p:ext uri="{BB962C8B-B14F-4D97-AF65-F5344CB8AC3E}">
        <p14:creationId xmlns:p14="http://schemas.microsoft.com/office/powerpoint/2010/main" val="160270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DA585177-0429-45A4-A5E0-4A2A7B38993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5062" y="1335505"/>
              <a:ext cx="11381873" cy="47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26106">
                      <a:extLst>
                        <a:ext uri="{9D8B030D-6E8A-4147-A177-3AD203B41FA5}">
                          <a16:colId xmlns:a16="http://schemas.microsoft.com/office/drawing/2014/main" val="3833834741"/>
                        </a:ext>
                      </a:extLst>
                    </a:gridCol>
                    <a:gridCol w="3701715">
                      <a:extLst>
                        <a:ext uri="{9D8B030D-6E8A-4147-A177-3AD203B41FA5}">
                          <a16:colId xmlns:a16="http://schemas.microsoft.com/office/drawing/2014/main" val="4003453272"/>
                        </a:ext>
                      </a:extLst>
                    </a:gridCol>
                    <a:gridCol w="5354052">
                      <a:extLst>
                        <a:ext uri="{9D8B030D-6E8A-4147-A177-3AD203B41FA5}">
                          <a16:colId xmlns:a16="http://schemas.microsoft.com/office/drawing/2014/main" val="1567475611"/>
                        </a:ext>
                      </a:extLst>
                    </a:gridCol>
                  </a:tblGrid>
                  <a:tr h="7647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300" dirty="0"/>
                            <a:t>Modified </a:t>
                          </a:r>
                          <a:r>
                            <a:rPr lang="en-US" sz="2300" dirty="0" err="1"/>
                            <a:t>Luscher</a:t>
                          </a:r>
                          <a:r>
                            <a:rPr lang="en-US" sz="2300" dirty="0"/>
                            <a:t> using traps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300" dirty="0" err="1"/>
                            <a:t>Luscher</a:t>
                          </a:r>
                          <a:r>
                            <a:rPr lang="en-US" sz="2300" dirty="0"/>
                            <a:t> in Lattice calculations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14843"/>
                      </a:ext>
                    </a:extLst>
                  </a:tr>
                  <a:tr h="595664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IR condition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Trap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Large volume with periodic boundary condition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105748"/>
                      </a:ext>
                    </a:extLst>
                  </a:tr>
                  <a:tr h="532951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UV regulator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Nominal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𝑈𝑉</m:t>
                                  </m:r>
                                </m:sub>
                              </m:sSub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Lattice spacing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9114677"/>
                      </a:ext>
                    </a:extLst>
                  </a:tr>
                  <a:tr h="1050613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IR-error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Use effective </a:t>
                          </a:r>
                          <a:r>
                            <a:rPr lang="en-US" sz="2000" dirty="0" err="1"/>
                            <a:t>Nmax</a:t>
                          </a:r>
                          <a:r>
                            <a:rPr lang="en-US" sz="2000" dirty="0"/>
                            <a:t> or </a:t>
                          </a:r>
                          <a:r>
                            <a:rPr lang="en-US" sz="2000" dirty="0" err="1"/>
                            <a:t>emax</a:t>
                          </a:r>
                          <a:r>
                            <a:rPr lang="en-US" sz="2000" dirty="0"/>
                            <a:t> for relative motion to access this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Imbedded in MC sampling: the calculation can not handle arbitrarily large volume, i.e., there is error related to IR physics in sampling.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9037359"/>
                      </a:ext>
                    </a:extLst>
                  </a:tr>
                  <a:tr h="899919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IR-error—UV-error explicitly coupled?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Yes, so we need a model to extract them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Decoupled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051943"/>
                      </a:ext>
                    </a:extLst>
                  </a:tr>
                  <a:tr h="91199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Error types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Systematic IR error, except the rounding errors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Stochastic error in sampling (dominating over IR-error)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26310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DA585177-0429-45A4-A5E0-4A2A7B3899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1841700"/>
                  </p:ext>
                </p:extLst>
              </p:nvPr>
            </p:nvGraphicFramePr>
            <p:xfrm>
              <a:off x="405062" y="1335505"/>
              <a:ext cx="11381873" cy="4755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26106">
                      <a:extLst>
                        <a:ext uri="{9D8B030D-6E8A-4147-A177-3AD203B41FA5}">
                          <a16:colId xmlns:a16="http://schemas.microsoft.com/office/drawing/2014/main" val="3833834741"/>
                        </a:ext>
                      </a:extLst>
                    </a:gridCol>
                    <a:gridCol w="3701715">
                      <a:extLst>
                        <a:ext uri="{9D8B030D-6E8A-4147-A177-3AD203B41FA5}">
                          <a16:colId xmlns:a16="http://schemas.microsoft.com/office/drawing/2014/main" val="4003453272"/>
                        </a:ext>
                      </a:extLst>
                    </a:gridCol>
                    <a:gridCol w="5354052">
                      <a:extLst>
                        <a:ext uri="{9D8B030D-6E8A-4147-A177-3AD203B41FA5}">
                          <a16:colId xmlns:a16="http://schemas.microsoft.com/office/drawing/2014/main" val="1567475611"/>
                        </a:ext>
                      </a:extLst>
                    </a:gridCol>
                  </a:tblGrid>
                  <a:tr h="7647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300" dirty="0"/>
                            <a:t>Modified </a:t>
                          </a:r>
                          <a:r>
                            <a:rPr lang="en-US" sz="2300" dirty="0" err="1"/>
                            <a:t>Luscher</a:t>
                          </a:r>
                          <a:r>
                            <a:rPr lang="en-US" sz="2300" dirty="0"/>
                            <a:t> using traps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300" dirty="0" err="1"/>
                            <a:t>Luscher</a:t>
                          </a:r>
                          <a:r>
                            <a:rPr lang="en-US" sz="2300" dirty="0"/>
                            <a:t> in Lattice calculations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14843"/>
                      </a:ext>
                    </a:extLst>
                  </a:tr>
                  <a:tr h="595664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IR condition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Trap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Large volume with periodic boundary condition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105748"/>
                      </a:ext>
                    </a:extLst>
                  </a:tr>
                  <a:tr h="532951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UV regulator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3097" t="-261364" r="-145470" b="-5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Lattice spacing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9114677"/>
                      </a:ext>
                    </a:extLst>
                  </a:tr>
                  <a:tr h="1050613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IR-error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Use effective </a:t>
                          </a:r>
                          <a:r>
                            <a:rPr lang="en-US" sz="2000" dirty="0" err="1"/>
                            <a:t>Nmax</a:t>
                          </a:r>
                          <a:r>
                            <a:rPr lang="en-US" sz="2000" dirty="0"/>
                            <a:t> or </a:t>
                          </a:r>
                          <a:r>
                            <a:rPr lang="en-US" sz="2000" dirty="0" err="1"/>
                            <a:t>emax</a:t>
                          </a:r>
                          <a:r>
                            <a:rPr lang="en-US" sz="2000" dirty="0"/>
                            <a:t> for relative motion to access this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Imbedded in MC sampling: the calculation can not handle arbitrarily large volume, i.e., there is error related to IR physics in sampling.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9037359"/>
                      </a:ext>
                    </a:extLst>
                  </a:tr>
                  <a:tr h="899919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IR-error—UV-error explicitly coupled?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Yes, so we need a model to extract them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Decoupled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051943"/>
                      </a:ext>
                    </a:extLst>
                  </a:tr>
                  <a:tr h="91199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Error types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Systematic IR error, except the rounding errors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Stochastic error in sampling (dominating over IR-error)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26310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D98DB25-62B9-4269-85F7-D7881C5A9A67}"/>
              </a:ext>
            </a:extLst>
          </p:cNvPr>
          <p:cNvSpPr txBox="1"/>
          <p:nvPr/>
        </p:nvSpPr>
        <p:spPr>
          <a:xfrm>
            <a:off x="54142" y="6118794"/>
            <a:ext cx="12083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 our approach, if the base frequency approaches trap frequency, the IR-error would disappear. While doing so, to reduce the UV error, </a:t>
            </a:r>
            <a:r>
              <a:rPr lang="en-US" b="1" dirty="0" err="1"/>
              <a:t>Nmax</a:t>
            </a:r>
            <a:r>
              <a:rPr lang="en-US" b="1" dirty="0"/>
              <a:t>/</a:t>
            </a:r>
            <a:r>
              <a:rPr lang="en-US" b="1" dirty="0" err="1"/>
              <a:t>emax</a:t>
            </a:r>
            <a:r>
              <a:rPr lang="en-US" b="1" dirty="0"/>
              <a:t> has to be increased significantly. So perhaps quantum computer is one way to go.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EF8C5C-3E64-41C9-939C-F54E407AFDDD}"/>
              </a:ext>
            </a:extLst>
          </p:cNvPr>
          <p:cNvSpPr txBox="1">
            <a:spLocks/>
          </p:cNvSpPr>
          <p:nvPr/>
        </p:nvSpPr>
        <p:spPr>
          <a:xfrm>
            <a:off x="268704" y="136525"/>
            <a:ext cx="10559129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Comparison to the </a:t>
            </a:r>
            <a:r>
              <a:rPr lang="en-US" sz="4400" dirty="0" err="1"/>
              <a:t>Luscher</a:t>
            </a:r>
            <a:r>
              <a:rPr lang="en-US" sz="4400" dirty="0"/>
              <a:t> method in </a:t>
            </a:r>
            <a:r>
              <a:rPr lang="en-US" sz="4400" dirty="0" err="1"/>
              <a:t>LQCD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58FA1-FC31-449D-A988-FBBF2F549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12/7/2020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70A5FF-8CC4-4A80-9B39-D16A96DD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675-4153-4F9D-8A4D-D2AB3BD17B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73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138C277-C53F-409C-BFAE-76AEB33F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be done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A7876DA4-186C-4495-A7F1-AB4AE1A893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387" y="1854167"/>
                <a:ext cx="9519208" cy="4351338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Reduce the error bars </a:t>
                </a:r>
                <a:r>
                  <a:rPr lang="en-US" dirty="0">
                    <a:sym typeface="Wingdings" panose="05000000000000000000" pitchFamily="2" charset="2"/>
                  </a:rPr>
                  <a:t> understand ab initio truncation error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anose="05000000000000000000" pitchFamily="2" charset="2"/>
                  </a:rPr>
                  <a:t>Propagate NN errors</a:t>
                </a:r>
              </a:p>
              <a:p>
                <a:pPr marL="285750" indent="-285750"/>
                <a:r>
                  <a:rPr lang="en-US" dirty="0"/>
                  <a:t>Apply </a:t>
                </a:r>
                <a:r>
                  <a:rPr lang="en-US" dirty="0" err="1"/>
                  <a:t>GFMC</a:t>
                </a:r>
                <a:r>
                  <a:rPr lang="en-US" dirty="0"/>
                  <a:t> to compute trapped systems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Generalize to charged-particle scattering and reactions</a:t>
                </a:r>
              </a:p>
              <a:p>
                <a:pPr marL="285750" indent="-285750"/>
                <a:r>
                  <a:rPr lang="en-US" dirty="0"/>
                  <a:t>Generalize to three-cluster system</a:t>
                </a:r>
              </a:p>
              <a:p>
                <a:pPr marL="742950" lvl="1" indent="-285750"/>
                <a:r>
                  <a:rPr lang="en-US" sz="2800" dirty="0"/>
                  <a:t>Parallel studies in </a:t>
                </a:r>
                <a:r>
                  <a:rPr lang="en-US" sz="2800" dirty="0" err="1"/>
                  <a:t>LQCD</a:t>
                </a:r>
                <a:r>
                  <a:rPr lang="en-US" sz="2800" dirty="0"/>
                  <a:t> generalizing the </a:t>
                </a:r>
                <a:r>
                  <a:rPr lang="en-US" sz="2800" dirty="0" err="1"/>
                  <a:t>Luscher</a:t>
                </a:r>
                <a:r>
                  <a:rPr lang="en-US" sz="2800" dirty="0"/>
                  <a:t> method to 3-hadron (more analytical understanding)</a:t>
                </a:r>
              </a:p>
              <a:p>
                <a:pPr marL="742950" lvl="1" indent="-285750"/>
                <a:r>
                  <a:rPr lang="en-US" sz="2800" dirty="0"/>
                  <a:t>Computer experiment strategy (</a:t>
                </a:r>
                <a:r>
                  <a:rPr lang="en-US" sz="2800" dirty="0" err="1"/>
                  <a:t>Faddeev</a:t>
                </a:r>
                <a:r>
                  <a:rPr lang="en-US" sz="2800" dirty="0"/>
                  <a:t> + </a:t>
                </a:r>
                <a:r>
                  <a:rPr lang="en-US" sz="2800" b="1" dirty="0"/>
                  <a:t>data analysis tools</a:t>
                </a:r>
                <a:r>
                  <a:rPr lang="en-US" sz="2800" dirty="0"/>
                  <a:t> for 3-cluster) </a:t>
                </a:r>
                <a:r>
                  <a:rPr lang="en-US" sz="28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dirty="0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 i="1" dirty="0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4000" i="1" dirty="0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𝑐𝑛</m:t>
                        </m:r>
                      </m:sub>
                    </m:sSub>
                    <m:r>
                      <a:rPr lang="en-US" sz="4000" i="1" dirty="0">
                        <a:ln w="0"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4000" i="1" dirty="0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 i="1" dirty="0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4000" i="1" dirty="0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𝑐𝑛𝑛</m:t>
                        </m:r>
                      </m:sub>
                    </m:sSub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A7876DA4-186C-4495-A7F1-AB4AE1A893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387" y="1854167"/>
                <a:ext cx="9519208" cy="4351338"/>
              </a:xfrm>
              <a:blipFill>
                <a:blip r:embed="rId6"/>
                <a:stretch>
                  <a:fillRect l="-1153" t="-2661" r="-1730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EAA35-9254-4BEB-96E5-B8055D3C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12/7/2020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3439B-DE17-4C8D-95A5-DE7F4599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675-4153-4F9D-8A4D-D2AB3BD17B80}" type="slidenum">
              <a:rPr lang="en-US" smtClean="0"/>
              <a:t>25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FC97E0-C176-467C-BF8D-7580FFC03C72}"/>
              </a:ext>
            </a:extLst>
          </p:cNvPr>
          <p:cNvGrpSpPr/>
          <p:nvPr/>
        </p:nvGrpSpPr>
        <p:grpSpPr>
          <a:xfrm>
            <a:off x="9689911" y="136525"/>
            <a:ext cx="2277079" cy="2251880"/>
            <a:chOff x="9689911" y="136525"/>
            <a:chExt cx="2277079" cy="2251880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073FC8A1-0AC5-42BC-908E-350496338A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9911" y="136525"/>
              <a:ext cx="2251880" cy="2251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559D950C-F276-45E6-A86C-00CFCABAB181}"/>
                    </a:ext>
                  </a:extLst>
                </p:cNvPr>
                <p:cNvSpPr txBox="1"/>
                <p:nvPr/>
              </p:nvSpPr>
              <p:spPr>
                <a:xfrm>
                  <a:off x="9689911" y="1050530"/>
                  <a:ext cx="565485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sz="2500" b="1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559D950C-F276-45E6-A86C-00CFCABAB1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9911" y="1050530"/>
                  <a:ext cx="565485" cy="4770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82DF84-E907-47E6-B41B-469DFFB2CD9B}"/>
                    </a:ext>
                  </a:extLst>
                </p:cNvPr>
                <p:cNvSpPr txBox="1"/>
                <p:nvPr/>
              </p:nvSpPr>
              <p:spPr>
                <a:xfrm>
                  <a:off x="10533108" y="201646"/>
                  <a:ext cx="565485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en-US" sz="2500" b="1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82DF84-E907-47E6-B41B-469DFFB2CD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3108" y="201646"/>
                  <a:ext cx="565485" cy="4770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18535A0-7586-4B3C-92BC-9FD2D79E4883}"/>
                    </a:ext>
                  </a:extLst>
                </p:cNvPr>
                <p:cNvSpPr txBox="1"/>
                <p:nvPr/>
              </p:nvSpPr>
              <p:spPr>
                <a:xfrm>
                  <a:off x="11401505" y="678700"/>
                  <a:ext cx="565485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en-US" sz="2500" b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18535A0-7586-4B3C-92BC-9FD2D79E4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1505" y="678700"/>
                  <a:ext cx="565485" cy="4770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95458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2DD7E55C-BB99-4D06-A6B2-68865C0D9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690" y="705577"/>
            <a:ext cx="2224088" cy="222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F62295-54CE-4B32-A95A-DC02FA9F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22" y="117098"/>
            <a:ext cx="10515600" cy="1325563"/>
          </a:xfrm>
        </p:spPr>
        <p:txBody>
          <a:bodyPr/>
          <a:lstStyle/>
          <a:p>
            <a:r>
              <a:rPr lang="en-US" dirty="0"/>
              <a:t>Towards dripline neutron by neutron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A896E-2F93-40B4-8692-DA77CC2B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12/7/2020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50703-31AC-468A-9F3E-8ED88E58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675-4153-4F9D-8A4D-D2AB3BD17B80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B37B12C7-7A08-4D1F-A558-C6C031E75190}"/>
              </a:ext>
            </a:extLst>
          </p:cNvPr>
          <p:cNvSpPr/>
          <p:nvPr/>
        </p:nvSpPr>
        <p:spPr>
          <a:xfrm rot="16200000">
            <a:off x="1163203" y="2659593"/>
            <a:ext cx="775922" cy="338328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(Body)"/>
            </a:endParaRP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D7585B02-53E2-4CEA-8C16-BCCC859E9DC3}"/>
              </a:ext>
            </a:extLst>
          </p:cNvPr>
          <p:cNvSpPr/>
          <p:nvPr/>
        </p:nvSpPr>
        <p:spPr>
          <a:xfrm rot="5400000">
            <a:off x="2411281" y="2676476"/>
            <a:ext cx="836550" cy="338328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 (Body)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81016D-4CD1-4CA0-922F-56AA19557DF9}"/>
              </a:ext>
            </a:extLst>
          </p:cNvPr>
          <p:cNvSpPr/>
          <p:nvPr/>
        </p:nvSpPr>
        <p:spPr>
          <a:xfrm>
            <a:off x="683904" y="1378830"/>
            <a:ext cx="1489516" cy="90762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>
                <a:latin typeface="Calibri (Body)"/>
              </a:rPr>
              <a:t>Exp.</a:t>
            </a:r>
            <a:endParaRPr lang="en-US" sz="3500" kern="1200" dirty="0">
              <a:latin typeface="Calibri (Body)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E1B909-66F0-41D1-874F-E596D1F44D4A}"/>
              </a:ext>
            </a:extLst>
          </p:cNvPr>
          <p:cNvSpPr/>
          <p:nvPr/>
        </p:nvSpPr>
        <p:spPr>
          <a:xfrm>
            <a:off x="2344102" y="1372379"/>
            <a:ext cx="1489516" cy="90762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>
                <a:latin typeface="Calibri (Body)"/>
              </a:rPr>
              <a:t>Abi.</a:t>
            </a:r>
            <a:endParaRPr lang="en-US" sz="3500" kern="1200" dirty="0">
              <a:latin typeface="Calibri (Body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E2558BF-4DBB-4A08-886F-4DFD4D622E55}"/>
                  </a:ext>
                </a:extLst>
              </p:cNvPr>
              <p:cNvSpPr/>
              <p:nvPr/>
            </p:nvSpPr>
            <p:spPr>
              <a:xfrm>
                <a:off x="665362" y="3404830"/>
                <a:ext cx="3168256" cy="1914780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>
                              <a:ln w="0"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n w="0"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i="1" dirty="0">
                              <a:ln w="0"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𝑐𝑛</m:t>
                          </m:r>
                        </m:sub>
                      </m:sSub>
                      <m:r>
                        <a:rPr lang="en-US" sz="3600" i="1" dirty="0">
                          <a:ln w="0"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600" i="1" dirty="0">
                              <a:ln w="0"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n w="0"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i="1" dirty="0">
                              <a:ln w="0"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𝑐𝑛𝑛</m:t>
                          </m:r>
                        </m:sub>
                      </m:sSub>
                    </m:oMath>
                  </m:oMathPara>
                </a14:m>
                <a:endParaRPr lang="en-US" sz="3500" dirty="0">
                  <a:latin typeface="Calibri (Body)"/>
                </a:endParaRPr>
              </a:p>
              <a:p>
                <a:r>
                  <a:rPr lang="en-US" sz="3500" dirty="0">
                    <a:latin typeface="Calibri (Body)"/>
                  </a:rPr>
                  <a:t>(higher-body?)</a:t>
                </a:r>
                <a:endParaRPr lang="en-US" sz="3500" kern="1200" dirty="0">
                  <a:latin typeface="Calibri (Body)"/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E2558BF-4DBB-4A08-886F-4DFD4D622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2" y="3404830"/>
                <a:ext cx="3168256" cy="1914780"/>
              </a:xfrm>
              <a:prstGeom prst="roundRect">
                <a:avLst/>
              </a:prstGeom>
              <a:blipFill>
                <a:blip r:embed="rId7"/>
                <a:stretch>
                  <a:fillRect l="-2091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BEE3BE90-B411-4869-8204-FEBD30290C43}"/>
              </a:ext>
            </a:extLst>
          </p:cNvPr>
          <p:cNvSpPr/>
          <p:nvPr/>
        </p:nvSpPr>
        <p:spPr>
          <a:xfrm rot="9700120">
            <a:off x="4311535" y="3572403"/>
            <a:ext cx="1485139" cy="383036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 (Body)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A0BBCC1-7D79-4B73-8035-605A963F761A}"/>
              </a:ext>
            </a:extLst>
          </p:cNvPr>
          <p:cNvSpPr/>
          <p:nvPr/>
        </p:nvSpPr>
        <p:spPr>
          <a:xfrm>
            <a:off x="6377598" y="2618660"/>
            <a:ext cx="4633495" cy="2791813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kern="1200" dirty="0">
                <a:latin typeface="Calibri (Body)"/>
              </a:rPr>
              <a:t>Gamow-shell-model with core?</a:t>
            </a:r>
            <a:endParaRPr lang="en-US" sz="3500" dirty="0">
              <a:latin typeface="Calibri (Body)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err="1">
                <a:latin typeface="Calibri (Body)"/>
              </a:rPr>
              <a:t>Faddeev</a:t>
            </a:r>
            <a:r>
              <a:rPr lang="en-US" sz="3500" dirty="0">
                <a:latin typeface="Calibri (Body)"/>
              </a:rPr>
              <a:t> approach?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latin typeface="Calibri (Body)"/>
              </a:rPr>
              <a:t>Lattice calculation?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latin typeface="Calibri (Body)"/>
              </a:rPr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CEDC93-DD06-49B1-9DAE-23CABA562F71}"/>
              </a:ext>
            </a:extLst>
          </p:cNvPr>
          <p:cNvSpPr txBox="1"/>
          <p:nvPr/>
        </p:nvSpPr>
        <p:spPr>
          <a:xfrm>
            <a:off x="6306752" y="1293097"/>
            <a:ext cx="33623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Include continuum using few-many-body solver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1CD700-4507-4DE4-A510-474A907D63FF}"/>
              </a:ext>
            </a:extLst>
          </p:cNvPr>
          <p:cNvSpPr txBox="1"/>
          <p:nvPr/>
        </p:nvSpPr>
        <p:spPr>
          <a:xfrm>
            <a:off x="3088860" y="2351702"/>
            <a:ext cx="1875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Comp. exp. using traps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AAF117-37DE-4079-8BE7-44A25DF97495}"/>
              </a:ext>
            </a:extLst>
          </p:cNvPr>
          <p:cNvSpPr txBox="1"/>
          <p:nvPr/>
        </p:nvSpPr>
        <p:spPr>
          <a:xfrm>
            <a:off x="2946123" y="5398370"/>
            <a:ext cx="8151294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300" dirty="0"/>
              <a:t>J. Rotureau and U. van Kolck (2012) on He-6</a:t>
            </a:r>
            <a:endParaRPr lang="fr-FR" sz="2300" dirty="0"/>
          </a:p>
          <a:p>
            <a:r>
              <a:rPr lang="fr-FR" sz="2300" dirty="0"/>
              <a:t>K. </a:t>
            </a:r>
            <a:r>
              <a:rPr lang="fr-FR" sz="2300" dirty="0" err="1"/>
              <a:t>Fossez</a:t>
            </a:r>
            <a:r>
              <a:rPr lang="fr-FR" sz="2300" dirty="0"/>
              <a:t>, J. </a:t>
            </a:r>
            <a:r>
              <a:rPr lang="fr-FR" sz="2300" dirty="0" err="1"/>
              <a:t>Rotureau</a:t>
            </a:r>
            <a:r>
              <a:rPr lang="fr-FR" sz="2300" dirty="0"/>
              <a:t>, and W. </a:t>
            </a:r>
            <a:r>
              <a:rPr lang="fr-FR" sz="2300" dirty="0" err="1"/>
              <a:t>Nazarewicz</a:t>
            </a:r>
            <a:r>
              <a:rPr lang="fr-FR" sz="2300" dirty="0"/>
              <a:t> (2018) on He isotopes   </a:t>
            </a:r>
            <a:r>
              <a:rPr lang="en-US" sz="2300" b="0" i="0" u="none" strike="noStrike" baseline="0" dirty="0">
                <a:solidFill>
                  <a:srgbClr val="000000"/>
                </a:solidFill>
              </a:rPr>
              <a:t>N. Michel, J. G. Li,</a:t>
            </a:r>
            <a:r>
              <a:rPr lang="en-US" sz="2300" dirty="0">
                <a:solidFill>
                  <a:srgbClr val="0000FF"/>
                </a:solidFill>
              </a:rPr>
              <a:t> </a:t>
            </a:r>
            <a:r>
              <a:rPr lang="en-US" sz="2300" b="0" i="0" u="none" strike="noStrike" baseline="0" dirty="0">
                <a:solidFill>
                  <a:srgbClr val="0000FF"/>
                </a:solidFill>
              </a:rPr>
              <a:t> </a:t>
            </a:r>
            <a:r>
              <a:rPr lang="en-US" sz="2300" b="0" i="0" u="none" strike="noStrike" baseline="0" dirty="0">
                <a:solidFill>
                  <a:srgbClr val="000000"/>
                </a:solidFill>
              </a:rPr>
              <a:t>F. R. Xu </a:t>
            </a:r>
            <a:r>
              <a:rPr lang="fr-FR" sz="2300" dirty="0"/>
              <a:t>et.al., (2020) on A~20 proton-</a:t>
            </a:r>
            <a:r>
              <a:rPr lang="fr-FR" sz="2300" dirty="0" err="1"/>
              <a:t>rich</a:t>
            </a:r>
            <a:endParaRPr lang="fr-FR" sz="2300" dirty="0"/>
          </a:p>
          <a:p>
            <a:r>
              <a:rPr lang="it-IT" sz="2300" dirty="0"/>
              <a:t>J.G. Li, B.S. Hu, </a:t>
            </a:r>
            <a:r>
              <a:rPr lang="en-US" sz="2300" dirty="0" err="1"/>
              <a:t>F.R</a:t>
            </a:r>
            <a:r>
              <a:rPr lang="en-US" sz="2300" dirty="0"/>
              <a:t>. Xu et. al., (2020) on Ca isotopes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823A0E-0EFA-4E23-B756-F793A5D9E1F1}"/>
              </a:ext>
            </a:extLst>
          </p:cNvPr>
          <p:cNvSpPr txBox="1"/>
          <p:nvPr/>
        </p:nvSpPr>
        <p:spPr>
          <a:xfrm>
            <a:off x="665362" y="5576216"/>
            <a:ext cx="24870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C00000"/>
                </a:solidFill>
              </a:rPr>
              <a:t>A playground for 4-body force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C3C6A9-0176-47ED-8D4C-BFC4DE7C9B79}"/>
              </a:ext>
            </a:extLst>
          </p:cNvPr>
          <p:cNvCxnSpPr>
            <a:cxnSpLocks/>
          </p:cNvCxnSpPr>
          <p:nvPr/>
        </p:nvCxnSpPr>
        <p:spPr>
          <a:xfrm flipV="1">
            <a:off x="1551164" y="4831307"/>
            <a:ext cx="169165" cy="7751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3789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/>
      <p:bldP spid="18" grpId="0"/>
      <p:bldP spid="20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198E-677B-4540-A002-277E1462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89" y="-52503"/>
            <a:ext cx="12018946" cy="1467475"/>
          </a:xfrm>
        </p:spPr>
        <p:txBody>
          <a:bodyPr>
            <a:noAutofit/>
          </a:bodyPr>
          <a:lstStyle/>
          <a:p>
            <a:r>
              <a:rPr lang="en-US" sz="3000" dirty="0">
                <a:latin typeface="Calibri (Body)"/>
              </a:rPr>
              <a:t>R</a:t>
            </a:r>
            <a:r>
              <a:rPr lang="en-US" sz="3200" dirty="0">
                <a:latin typeface="Calibri (Body)"/>
              </a:rPr>
              <a:t>elationships among </a:t>
            </a:r>
            <a:r>
              <a:rPr lang="en-US" sz="3200" b="1" dirty="0">
                <a:solidFill>
                  <a:schemeClr val="accent1"/>
                </a:solidFill>
                <a:latin typeface="Calibri (Body)"/>
              </a:rPr>
              <a:t>exp.</a:t>
            </a:r>
            <a:r>
              <a:rPr lang="en-US" sz="3200" dirty="0">
                <a:solidFill>
                  <a:schemeClr val="accent1"/>
                </a:solidFill>
                <a:latin typeface="Calibri (Body)"/>
              </a:rPr>
              <a:t>, </a:t>
            </a:r>
            <a:r>
              <a:rPr lang="en-US" sz="3200" b="1" dirty="0">
                <a:solidFill>
                  <a:schemeClr val="accent1"/>
                </a:solidFill>
                <a:latin typeface="Calibri (Body)"/>
              </a:rPr>
              <a:t>ab initio calculations</a:t>
            </a:r>
            <a:r>
              <a:rPr lang="en-US" sz="3200" dirty="0">
                <a:solidFill>
                  <a:schemeClr val="accent1"/>
                </a:solidFill>
                <a:latin typeface="Calibri (Body)"/>
              </a:rPr>
              <a:t>, </a:t>
            </a:r>
            <a:r>
              <a:rPr lang="en-US" sz="3200" dirty="0">
                <a:latin typeface="Calibri (Body)"/>
              </a:rPr>
              <a:t>and</a:t>
            </a:r>
            <a:r>
              <a:rPr lang="en-US" sz="3200" dirty="0">
                <a:solidFill>
                  <a:schemeClr val="accent1"/>
                </a:solidFill>
                <a:latin typeface="Calibri (Body)"/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  <a:latin typeface="Calibri (Body)"/>
              </a:rPr>
              <a:t>phen</a:t>
            </a:r>
            <a:r>
              <a:rPr lang="en-US" sz="3200" b="1" dirty="0">
                <a:solidFill>
                  <a:schemeClr val="accent1"/>
                </a:solidFill>
                <a:latin typeface="Calibri (Body)"/>
              </a:rPr>
              <a:t>. </a:t>
            </a:r>
            <a:r>
              <a:rPr lang="en-US" sz="3200" dirty="0">
                <a:latin typeface="Calibri (Body)"/>
              </a:rPr>
              <a:t>(cluster theory/optical potentials/R-matrix)</a:t>
            </a:r>
            <a:endParaRPr lang="en-US" sz="3000" dirty="0">
              <a:latin typeface="Calibri (Body)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9187C6-0137-4E3D-919F-F774B596FE8B}"/>
              </a:ext>
            </a:extLst>
          </p:cNvPr>
          <p:cNvSpPr txBox="1"/>
          <p:nvPr/>
        </p:nvSpPr>
        <p:spPr>
          <a:xfrm>
            <a:off x="5222712" y="2404354"/>
            <a:ext cx="1777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pc="-1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Body)"/>
              </a:rPr>
              <a:t>Or, in the data era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21349C54-9F53-4491-A8D7-AD90F296BEEE}"/>
              </a:ext>
            </a:extLst>
          </p:cNvPr>
          <p:cNvSpPr/>
          <p:nvPr/>
        </p:nvSpPr>
        <p:spPr>
          <a:xfrm rot="13984470">
            <a:off x="8278696" y="2780573"/>
            <a:ext cx="769827" cy="338328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(Body)"/>
            </a:endParaRP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F0DB1792-E1E0-482B-B625-8B5E18A45045}"/>
              </a:ext>
            </a:extLst>
          </p:cNvPr>
          <p:cNvSpPr/>
          <p:nvPr/>
        </p:nvSpPr>
        <p:spPr>
          <a:xfrm rot="7686968">
            <a:off x="9517656" y="2793622"/>
            <a:ext cx="836550" cy="338328"/>
          </a:xfrm>
          <a:prstGeom prst="leftRightArrow">
            <a:avLst/>
          </a:prstGeom>
          <a:solidFill>
            <a:srgbClr val="C0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(Body)"/>
            </a:endParaRP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8404B821-B2D5-48C3-B211-0A6FAD4E1E7A}"/>
              </a:ext>
            </a:extLst>
          </p:cNvPr>
          <p:cNvSpPr/>
          <p:nvPr/>
        </p:nvSpPr>
        <p:spPr>
          <a:xfrm rot="10800000">
            <a:off x="8824393" y="1957935"/>
            <a:ext cx="857330" cy="338328"/>
          </a:xfrm>
          <a:prstGeom prst="leftRightArrow">
            <a:avLst/>
          </a:prstGeom>
          <a:solidFill>
            <a:srgbClr val="C0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Calibri (Body)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E3C9C3C-5C7D-4063-A979-37C030E98F93}"/>
              </a:ext>
            </a:extLst>
          </p:cNvPr>
          <p:cNvSpPr/>
          <p:nvPr/>
        </p:nvSpPr>
        <p:spPr>
          <a:xfrm>
            <a:off x="7254588" y="1600119"/>
            <a:ext cx="1489516" cy="90762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>
                <a:latin typeface="Calibri (Body)"/>
              </a:rPr>
              <a:t>Exp.</a:t>
            </a:r>
            <a:endParaRPr lang="en-US" sz="3500" kern="1200" dirty="0">
              <a:latin typeface="Calibri (Body)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EBC620F-7E7E-4667-A9E8-7218B0C9BC9D}"/>
              </a:ext>
            </a:extLst>
          </p:cNvPr>
          <p:cNvSpPr/>
          <p:nvPr/>
        </p:nvSpPr>
        <p:spPr>
          <a:xfrm>
            <a:off x="9681723" y="1552592"/>
            <a:ext cx="1489516" cy="90762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>
                <a:latin typeface="Calibri (Body)"/>
              </a:rPr>
              <a:t>Abi.</a:t>
            </a:r>
            <a:endParaRPr lang="en-US" sz="3500" kern="1200" dirty="0">
              <a:latin typeface="Calibri (Body)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4239501-6C64-417C-B7A3-142CFFD9E929}"/>
              </a:ext>
            </a:extLst>
          </p:cNvPr>
          <p:cNvSpPr/>
          <p:nvPr/>
        </p:nvSpPr>
        <p:spPr>
          <a:xfrm>
            <a:off x="8579843" y="3325067"/>
            <a:ext cx="1489516" cy="90762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err="1">
                <a:latin typeface="Calibri (Body)"/>
              </a:rPr>
              <a:t>Phen</a:t>
            </a:r>
            <a:r>
              <a:rPr lang="en-US" sz="3500" dirty="0">
                <a:latin typeface="Calibri (Body)"/>
              </a:rPr>
              <a:t>.</a:t>
            </a:r>
            <a:endParaRPr lang="en-US" sz="3500" kern="1200" dirty="0">
              <a:latin typeface="Calibri (Body)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694B4-26C6-4B4A-BFFC-09F60E28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11055"/>
            <a:ext cx="2743200" cy="365125"/>
          </a:xfrm>
        </p:spPr>
        <p:txBody>
          <a:bodyPr/>
          <a:lstStyle/>
          <a:p>
            <a:r>
              <a:rPr lang="en-US" dirty="0"/>
              <a:t>12/7/2020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39176-E879-48CB-9676-C2D8BFD3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675-4153-4F9D-8A4D-D2AB3BD17B80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60D33D-B62A-4011-94C9-94AAC148655F}"/>
                  </a:ext>
                </a:extLst>
              </p:cNvPr>
              <p:cNvSpPr txBox="1"/>
              <p:nvPr/>
            </p:nvSpPr>
            <p:spPr>
              <a:xfrm>
                <a:off x="874051" y="4350262"/>
                <a:ext cx="10868738" cy="19112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When Abi. </a:t>
                </a:r>
                <a14:m>
                  <m:oMath xmlns:m="http://schemas.openxmlformats.org/officeDocument/2006/math">
                    <m:r>
                      <a:rPr lang="en-US" sz="35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800" dirty="0"/>
                  <a:t> exp., tune NN-interaction or method parameters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In fact, the error in the result is significant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Tuning does </a:t>
                </a:r>
                <a:r>
                  <a:rPr lang="en-US" sz="2800" b="1" dirty="0"/>
                  <a:t>NOT</a:t>
                </a:r>
                <a:r>
                  <a:rPr lang="en-US" sz="2800" dirty="0"/>
                  <a:t> reduce errors for other predictions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Feedback from outside info. to Abi. is not systematic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60D33D-B62A-4011-94C9-94AAC1486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51" y="4350262"/>
                <a:ext cx="10868738" cy="1911229"/>
              </a:xfrm>
              <a:prstGeom prst="rect">
                <a:avLst/>
              </a:prstGeom>
              <a:blipFill>
                <a:blip r:embed="rId4"/>
                <a:stretch>
                  <a:fillRect l="-1010" b="-8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14FB67-4CBE-49A3-B870-88DC71D79345}"/>
              </a:ext>
            </a:extLst>
          </p:cNvPr>
          <p:cNvCxnSpPr>
            <a:cxnSpLocks/>
          </p:cNvCxnSpPr>
          <p:nvPr/>
        </p:nvCxnSpPr>
        <p:spPr>
          <a:xfrm flipV="1">
            <a:off x="2751698" y="1600585"/>
            <a:ext cx="0" cy="2735953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FF3EA1F7-A3AB-4F45-AE22-BD135EB1F143}"/>
              </a:ext>
            </a:extLst>
          </p:cNvPr>
          <p:cNvSpPr/>
          <p:nvPr/>
        </p:nvSpPr>
        <p:spPr>
          <a:xfrm rot="16200000">
            <a:off x="1201524" y="2784251"/>
            <a:ext cx="772398" cy="338328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(Body)"/>
            </a:endParaRPr>
          </a:p>
        </p:txBody>
      </p:sp>
      <p:sp>
        <p:nvSpPr>
          <p:cNvPr id="31" name="Arrow: Left-Up 30">
            <a:extLst>
              <a:ext uri="{FF2B5EF4-FFF2-40B4-BE49-F238E27FC236}">
                <a16:creationId xmlns:a16="http://schemas.microsoft.com/office/drawing/2014/main" id="{6E43B16E-0566-4666-A75B-600DD944D88C}"/>
              </a:ext>
            </a:extLst>
          </p:cNvPr>
          <p:cNvSpPr/>
          <p:nvPr/>
        </p:nvSpPr>
        <p:spPr>
          <a:xfrm flipV="1">
            <a:off x="1869998" y="2871805"/>
            <a:ext cx="2055597" cy="363565"/>
          </a:xfrm>
          <a:prstGeom prst="leftUp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(Body)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1D9E5CA-E0A5-4C71-82C8-BB473DA8A4BF}"/>
              </a:ext>
            </a:extLst>
          </p:cNvPr>
          <p:cNvSpPr/>
          <p:nvPr/>
        </p:nvSpPr>
        <p:spPr>
          <a:xfrm>
            <a:off x="917387" y="1600585"/>
            <a:ext cx="1489516" cy="90762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>
                <a:latin typeface="Calibri (Body)"/>
              </a:rPr>
              <a:t>Exp.</a:t>
            </a:r>
            <a:endParaRPr lang="en-US" sz="3500" kern="1200" dirty="0">
              <a:latin typeface="Calibri (Body)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FF7ABE3-1195-4687-9854-50105E20019A}"/>
              </a:ext>
            </a:extLst>
          </p:cNvPr>
          <p:cNvSpPr/>
          <p:nvPr/>
        </p:nvSpPr>
        <p:spPr>
          <a:xfrm>
            <a:off x="874051" y="3428918"/>
            <a:ext cx="1489516" cy="90762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err="1">
                <a:latin typeface="Calibri (Body)"/>
              </a:rPr>
              <a:t>Phen</a:t>
            </a:r>
            <a:r>
              <a:rPr lang="en-US" sz="3500" dirty="0">
                <a:latin typeface="Calibri (Body)"/>
              </a:rPr>
              <a:t>.</a:t>
            </a:r>
            <a:endParaRPr lang="en-US" sz="3500" kern="1200" dirty="0">
              <a:latin typeface="Calibri (Body)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C554919-68D7-475A-AD79-9F7B3EEE0E84}"/>
              </a:ext>
            </a:extLst>
          </p:cNvPr>
          <p:cNvSpPr/>
          <p:nvPr/>
        </p:nvSpPr>
        <p:spPr>
          <a:xfrm>
            <a:off x="3180837" y="3429000"/>
            <a:ext cx="1489516" cy="90762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>
                <a:latin typeface="Calibri (Body)"/>
              </a:rPr>
              <a:t>Abi.</a:t>
            </a:r>
            <a:endParaRPr lang="en-US" sz="3500" kern="1200" dirty="0">
              <a:latin typeface="Calibri (Body)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687FD4-DF46-4ECB-9BC6-C9C49C86D27B}"/>
              </a:ext>
            </a:extLst>
          </p:cNvPr>
          <p:cNvSpPr txBox="1"/>
          <p:nvPr/>
        </p:nvSpPr>
        <p:spPr>
          <a:xfrm>
            <a:off x="2692375" y="6261491"/>
            <a:ext cx="847886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>
                <a:solidFill>
                  <a:srgbClr val="C00000"/>
                </a:solidFill>
              </a:rPr>
              <a:t>Information can be combined in cluster level theories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591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7" grpId="0" animBg="1"/>
      <p:bldP spid="24" grpId="0" animBg="1"/>
      <p:bldP spid="26" grpId="0" animBg="1"/>
      <p:bldP spid="27" grpId="0" animBg="1"/>
      <p:bldP spid="28" grpId="0" animBg="1"/>
      <p:bldP spid="20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A425-63A6-4403-8D9B-98F5B178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491EA-0859-42EB-A972-EF9A7F1F8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767" y="1417851"/>
            <a:ext cx="10937790" cy="53036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Luscher</a:t>
            </a:r>
            <a:r>
              <a:rPr lang="en-US" dirty="0"/>
              <a:t> method used in LQCD is generalized to work with ab initio nuclear structure methods (NCSM and IMSRG)</a:t>
            </a:r>
          </a:p>
          <a:p>
            <a:endParaRPr lang="en-US" dirty="0"/>
          </a:p>
          <a:p>
            <a:r>
              <a:rPr lang="en-US" dirty="0"/>
              <a:t>The extracted n-</a:t>
            </a:r>
            <a:r>
              <a:rPr lang="en-US" dirty="0">
                <a:cs typeface="Calibri" panose="020F0502020204030204" pitchFamily="34" charset="0"/>
              </a:rPr>
              <a:t>α </a:t>
            </a:r>
            <a:r>
              <a:rPr lang="en-US" dirty="0"/>
              <a:t>phase-shifts </a:t>
            </a:r>
            <a:r>
              <a:rPr lang="en-US" dirty="0">
                <a:cs typeface="Calibri" panose="020F0502020204030204" pitchFamily="34" charset="0"/>
              </a:rPr>
              <a:t>are compatible with the existing ab initio results using the same nucleon interaction</a:t>
            </a:r>
          </a:p>
          <a:p>
            <a:endParaRPr lang="en-US" dirty="0">
              <a:cs typeface="Calibri" panose="020F0502020204030204" pitchFamily="34" charset="0"/>
            </a:endParaRPr>
          </a:p>
          <a:p>
            <a:r>
              <a:rPr lang="en-US" dirty="0">
                <a:cs typeface="Calibri" panose="020F0502020204030204" pitchFamily="34" charset="0"/>
              </a:rPr>
              <a:t>The n-</a:t>
            </a:r>
            <a:r>
              <a:rPr lang="en-US" dirty="0"/>
              <a:t> O24 scattering calculation demonstrates the method’s capability to study systems heavier (it is based on bound-state spectrum calculation)</a:t>
            </a:r>
          </a:p>
          <a:p>
            <a:endParaRPr lang="en-US" dirty="0">
              <a:cs typeface="Calibri" panose="020F0502020204030204" pitchFamily="34" charset="0"/>
            </a:endParaRPr>
          </a:p>
          <a:p>
            <a:r>
              <a:rPr lang="en-US" dirty="0">
                <a:cs typeface="Calibri" panose="020F0502020204030204" pitchFamily="34" charset="0"/>
              </a:rPr>
              <a:t>The UV and IR physics are correctly modeled </a:t>
            </a:r>
            <a:r>
              <a:rPr lang="en-US" dirty="0"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cs typeface="Calibri" panose="020F0502020204030204" pitchFamily="34" charset="0"/>
              </a:rPr>
              <a:t>results from different regulators are consistent (smooth UV-scale dependence)</a:t>
            </a:r>
          </a:p>
          <a:p>
            <a:endParaRPr lang="en-US" dirty="0"/>
          </a:p>
          <a:p>
            <a:r>
              <a:rPr lang="en-US" dirty="0"/>
              <a:t>We now report results as function of UV scale, a practice common in Lattice methods (Lattice QCD, NLEFT), but not in other ab </a:t>
            </a:r>
            <a:r>
              <a:rPr lang="en-US" dirty="0" err="1"/>
              <a:t>intio</a:t>
            </a:r>
            <a:r>
              <a:rPr lang="en-US" dirty="0"/>
              <a:t> calculations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5B6ED-EEC4-4BFD-8A60-10D6EA33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18D6-CECA-4EE8-8CE1-178DBA8553F8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B4AFB-F7BC-4457-93C1-F660066C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675-4153-4F9D-8A4D-D2AB3BD17B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91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A425-63A6-4403-8D9B-98F5B178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491EA-0859-42EB-A972-EF9A7F1F8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470" y="1581664"/>
            <a:ext cx="10898660" cy="5276335"/>
          </a:xfrm>
        </p:spPr>
        <p:txBody>
          <a:bodyPr>
            <a:normAutofit/>
          </a:bodyPr>
          <a:lstStyle/>
          <a:p>
            <a:r>
              <a:rPr lang="en-US" dirty="0"/>
              <a:t>Need to understand the origin of the parameters modeling errors in our “data” analysis in terms of microscopic picture</a:t>
            </a:r>
          </a:p>
          <a:p>
            <a:endParaRPr lang="en-US" dirty="0"/>
          </a:p>
          <a:p>
            <a:r>
              <a:rPr lang="en-US" dirty="0"/>
              <a:t>Explore other observables</a:t>
            </a:r>
          </a:p>
          <a:p>
            <a:endParaRPr lang="en-US" dirty="0"/>
          </a:p>
          <a:p>
            <a:r>
              <a:rPr lang="en-US" dirty="0"/>
              <a:t>To compute </a:t>
            </a:r>
            <a:r>
              <a:rPr lang="en-US" dirty="0">
                <a:solidFill>
                  <a:srgbClr val="FF0000"/>
                </a:solidFill>
              </a:rPr>
              <a:t>reactions</a:t>
            </a:r>
            <a:r>
              <a:rPr lang="en-US" dirty="0"/>
              <a:t>, need to study coupled-channel problem within traps. EFT provide one way to approach this problem</a:t>
            </a:r>
          </a:p>
          <a:p>
            <a:pPr marL="0" indent="0">
              <a:buNone/>
            </a:pPr>
            <a:r>
              <a:rPr lang="en-US" dirty="0"/>
              <a:t>                                      </a:t>
            </a:r>
          </a:p>
          <a:p>
            <a:r>
              <a:rPr lang="en-US" dirty="0"/>
              <a:t>Generalization to the higher-body-cluster dynamics (Emulator will be useful)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5B6ED-EEC4-4BFD-8A60-10D6EA33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18D6-CECA-4EE8-8CE1-178DBA8553F8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B4AFB-F7BC-4457-93C1-F660066C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675-4153-4F9D-8A4D-D2AB3BD17B80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69720-5648-4E16-B480-DFD9CDC64547}"/>
              </a:ext>
            </a:extLst>
          </p:cNvPr>
          <p:cNvSpPr txBox="1"/>
          <p:nvPr/>
        </p:nvSpPr>
        <p:spPr>
          <a:xfrm>
            <a:off x="5593490" y="2457639"/>
            <a:ext cx="65985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“</a:t>
            </a:r>
            <a:r>
              <a:rPr lang="en-US" b="0" i="0" u="none" strike="noStrike" dirty="0">
                <a:solidFill>
                  <a:srgbClr val="7030A0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Nuclear reactions in artificial traps</a:t>
            </a:r>
            <a:r>
              <a:rPr lang="en-US" dirty="0">
                <a:solidFill>
                  <a:srgbClr val="7030A0"/>
                </a:solidFill>
              </a:rPr>
              <a:t>”, Peng Guo and </a:t>
            </a:r>
            <a:r>
              <a:rPr lang="en-US" dirty="0" err="1">
                <a:solidFill>
                  <a:srgbClr val="7030A0"/>
                </a:solidFill>
              </a:rPr>
              <a:t>Bingwei</a:t>
            </a:r>
            <a:r>
              <a:rPr lang="en-US" dirty="0">
                <a:solidFill>
                  <a:srgbClr val="7030A0"/>
                </a:solidFill>
              </a:rPr>
              <a:t> Long, </a:t>
            </a:r>
            <a:r>
              <a:rPr lang="en-US" b="0" i="0" u="none" strike="noStrike" dirty="0">
                <a:solidFill>
                  <a:srgbClr val="7030A0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2101.03901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 </a:t>
            </a:r>
          </a:p>
          <a:p>
            <a:r>
              <a:rPr lang="en-US" dirty="0">
                <a:solidFill>
                  <a:srgbClr val="7030A0"/>
                </a:solidFill>
                <a:latin typeface="-apple-system"/>
              </a:rPr>
              <a:t>“</a:t>
            </a:r>
            <a:r>
              <a:rPr lang="en-US" b="0" i="0" u="none" strike="noStrike" dirty="0">
                <a:solidFill>
                  <a:srgbClr val="7030A0"/>
                </a:solidFill>
                <a:effectLst/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Trapped two-nucleon system in energy-dependent effective field theory</a:t>
            </a:r>
            <a:r>
              <a:rPr lang="en-US" dirty="0">
                <a:solidFill>
                  <a:srgbClr val="7030A0"/>
                </a:solidFill>
                <a:latin typeface="-apple-system"/>
              </a:rPr>
              <a:t>”, </a:t>
            </a:r>
            <a:r>
              <a:rPr lang="en-US" dirty="0" err="1">
                <a:solidFill>
                  <a:srgbClr val="7030A0"/>
                </a:solidFill>
                <a:latin typeface="-apple-system"/>
              </a:rPr>
              <a:t>Chenbo</a:t>
            </a:r>
            <a:r>
              <a:rPr lang="en-US" dirty="0">
                <a:solidFill>
                  <a:srgbClr val="7030A0"/>
                </a:solidFill>
                <a:latin typeface="-apple-system"/>
              </a:rPr>
              <a:t> Li, </a:t>
            </a:r>
            <a:r>
              <a:rPr lang="en-US" dirty="0" err="1">
                <a:solidFill>
                  <a:srgbClr val="7030A0"/>
                </a:solidFill>
                <a:latin typeface="-apple-system"/>
              </a:rPr>
              <a:t>Jiexin</a:t>
            </a:r>
            <a:r>
              <a:rPr lang="en-US" dirty="0">
                <a:solidFill>
                  <a:srgbClr val="7030A0"/>
                </a:solidFill>
                <a:latin typeface="-apple-system"/>
              </a:rPr>
              <a:t> Yu, Rui Peng, </a:t>
            </a:r>
            <a:r>
              <a:rPr lang="en-US" dirty="0" err="1">
                <a:solidFill>
                  <a:srgbClr val="7030A0"/>
                </a:solidFill>
                <a:latin typeface="-apple-system"/>
              </a:rPr>
              <a:t>Songlin</a:t>
            </a:r>
            <a:r>
              <a:rPr lang="en-US" dirty="0">
                <a:solidFill>
                  <a:srgbClr val="7030A0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-apple-system"/>
              </a:rPr>
              <a:t>Lyu</a:t>
            </a:r>
            <a:r>
              <a:rPr lang="en-US" dirty="0">
                <a:solidFill>
                  <a:srgbClr val="7030A0"/>
                </a:solidFill>
                <a:latin typeface="-apple-system"/>
              </a:rPr>
              <a:t>, and </a:t>
            </a:r>
            <a:r>
              <a:rPr lang="en-US" dirty="0" err="1">
                <a:solidFill>
                  <a:srgbClr val="7030A0"/>
                </a:solidFill>
                <a:latin typeface="-apple-system"/>
              </a:rPr>
              <a:t>Bingwei</a:t>
            </a:r>
            <a:r>
              <a:rPr lang="en-US" dirty="0">
                <a:solidFill>
                  <a:srgbClr val="7030A0"/>
                </a:solidFill>
                <a:latin typeface="-apple-system"/>
              </a:rPr>
              <a:t> Long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27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B4DE-C2FE-4CC0-B14B-CA9C5D23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87787" cy="1325563"/>
          </a:xfrm>
        </p:spPr>
        <p:txBody>
          <a:bodyPr/>
          <a:lstStyle/>
          <a:p>
            <a:r>
              <a:rPr lang="en-US" sz="4400" dirty="0"/>
              <a:t>A main paradigm in nuclear theory since 90s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35A609-B623-4513-8BDA-889CC31B0528}"/>
              </a:ext>
            </a:extLst>
          </p:cNvPr>
          <p:cNvSpPr txBox="1"/>
          <p:nvPr/>
        </p:nvSpPr>
        <p:spPr>
          <a:xfrm>
            <a:off x="6624214" y="3655238"/>
            <a:ext cx="42446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Many-nucleon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6A876-BA94-4280-BDA3-977C3315786D}"/>
              </a:ext>
            </a:extLst>
          </p:cNvPr>
          <p:cNvSpPr txBox="1"/>
          <p:nvPr/>
        </p:nvSpPr>
        <p:spPr>
          <a:xfrm>
            <a:off x="366013" y="1782917"/>
            <a:ext cx="4012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Quantum chromodynamics </a:t>
            </a:r>
          </a:p>
          <a:p>
            <a:r>
              <a:rPr lang="en-US" sz="3000" dirty="0"/>
              <a:t>(</a:t>
            </a:r>
            <a:r>
              <a:rPr lang="en-US" sz="3000" dirty="0" err="1"/>
              <a:t>QCD</a:t>
            </a:r>
            <a:r>
              <a:rPr lang="en-US" sz="3000" dirty="0"/>
              <a:t>),Lattice </a:t>
            </a:r>
            <a:r>
              <a:rPr lang="en-US" sz="3000" dirty="0" err="1"/>
              <a:t>QCD</a:t>
            </a:r>
            <a:endParaRPr lang="en-US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7B8F41-4ECD-47CB-8A16-E86DBBC70F03}"/>
              </a:ext>
            </a:extLst>
          </p:cNvPr>
          <p:cNvSpPr txBox="1"/>
          <p:nvPr/>
        </p:nvSpPr>
        <p:spPr>
          <a:xfrm>
            <a:off x="2877847" y="3626061"/>
            <a:ext cx="3516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Few-nucleon systems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2A32CB-C4E8-411D-9F57-455B67EB3056}"/>
              </a:ext>
            </a:extLst>
          </p:cNvPr>
          <p:cNvSpPr txBox="1"/>
          <p:nvPr/>
        </p:nvSpPr>
        <p:spPr>
          <a:xfrm>
            <a:off x="3088755" y="4146649"/>
            <a:ext cx="3631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Bound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Scattering/reactions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695E68-4969-48DC-BB94-507A6395DE12}"/>
              </a:ext>
            </a:extLst>
          </p:cNvPr>
          <p:cNvSpPr txBox="1"/>
          <p:nvPr/>
        </p:nvSpPr>
        <p:spPr>
          <a:xfrm>
            <a:off x="6886227" y="4260430"/>
            <a:ext cx="4425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Compact nuclei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Dripline (unstable) nuclei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Scattering/reactions 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C5BEE54-859B-4E79-A160-F2BB0E074785}"/>
              </a:ext>
            </a:extLst>
          </p:cNvPr>
          <p:cNvCxnSpPr>
            <a:cxnSpLocks/>
          </p:cNvCxnSpPr>
          <p:nvPr/>
        </p:nvCxnSpPr>
        <p:spPr>
          <a:xfrm flipH="1">
            <a:off x="4904376" y="2894129"/>
            <a:ext cx="1227518" cy="82459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CA99E8A-2BF0-4EE5-81EF-493C6B3E5C66}"/>
              </a:ext>
            </a:extLst>
          </p:cNvPr>
          <p:cNvCxnSpPr>
            <a:cxnSpLocks/>
          </p:cNvCxnSpPr>
          <p:nvPr/>
        </p:nvCxnSpPr>
        <p:spPr>
          <a:xfrm>
            <a:off x="7786390" y="2894129"/>
            <a:ext cx="1057352" cy="8634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A4BFC4-E945-4038-B992-A769B64B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4385" y="6389808"/>
            <a:ext cx="2743200" cy="365125"/>
          </a:xfrm>
        </p:spPr>
        <p:txBody>
          <a:bodyPr/>
          <a:lstStyle/>
          <a:p>
            <a:fld id="{01D285EC-DDED-4798-8FA0-AA592DFDF2B6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EF357-FBA4-4BFD-A2A9-161BD285D0FC}"/>
              </a:ext>
            </a:extLst>
          </p:cNvPr>
          <p:cNvSpPr txBox="1"/>
          <p:nvPr/>
        </p:nvSpPr>
        <p:spPr>
          <a:xfrm>
            <a:off x="668701" y="5907970"/>
            <a:ext cx="111572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C00000"/>
                </a:solidFill>
              </a:rPr>
              <a:t>To compute nuclear dynamics with full accounting of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CC93B7-D800-4D1D-89C5-B4E330DA0A09}"/>
                  </a:ext>
                </a:extLst>
              </p:cNvPr>
              <p:cNvSpPr txBox="1"/>
              <p:nvPr/>
            </p:nvSpPr>
            <p:spPr>
              <a:xfrm>
                <a:off x="4636019" y="1929066"/>
                <a:ext cx="694733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ym typeface="Wingdings" panose="05000000000000000000" pitchFamily="2" charset="2"/>
                  </a:rPr>
                  <a:t>Chiral effective field theory (EFT) for NN and </a:t>
                </a:r>
                <a:r>
                  <a:rPr lang="en-US" sz="3000" dirty="0" err="1">
                    <a:sym typeface="Wingdings" panose="05000000000000000000" pitchFamily="2" charset="2"/>
                  </a:rPr>
                  <a:t>NNN</a:t>
                </a:r>
                <a:r>
                  <a:rPr lang="en-US" sz="3000" dirty="0">
                    <a:sym typeface="Wingdings" panose="05000000000000000000" pitchFamily="2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ℒ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;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𝑪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3000" dirty="0">
                    <a:sym typeface="Wingdings" panose="05000000000000000000" pitchFamily="2" charset="2"/>
                  </a:rPr>
                  <a:t>)</a:t>
                </a:r>
                <a:endParaRPr lang="en-US" sz="3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CC93B7-D800-4D1D-89C5-B4E330DA0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019" y="1929066"/>
                <a:ext cx="6947334" cy="1015663"/>
              </a:xfrm>
              <a:prstGeom prst="rect">
                <a:avLst/>
              </a:prstGeom>
              <a:blipFill>
                <a:blip r:embed="rId6"/>
                <a:stretch>
                  <a:fillRect l="-2107" t="-7186" b="-17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BE312A-2499-42EA-B3DB-EFC5A696FFB6}"/>
              </a:ext>
            </a:extLst>
          </p:cNvPr>
          <p:cNvCxnSpPr>
            <a:cxnSpLocks/>
          </p:cNvCxnSpPr>
          <p:nvPr/>
        </p:nvCxnSpPr>
        <p:spPr>
          <a:xfrm>
            <a:off x="3346524" y="2498711"/>
            <a:ext cx="89423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F533C613-E459-4251-8623-E71C969C2B7D}"/>
              </a:ext>
            </a:extLst>
          </p:cNvPr>
          <p:cNvSpPr/>
          <p:nvPr/>
        </p:nvSpPr>
        <p:spPr>
          <a:xfrm>
            <a:off x="6698366" y="4668129"/>
            <a:ext cx="5127620" cy="132556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DC3B1-8965-4FA8-AB30-3C6E8045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12/7/2020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184D7-5D02-46A4-AF9D-EAA5473F0155}"/>
              </a:ext>
            </a:extLst>
          </p:cNvPr>
          <p:cNvSpPr txBox="1"/>
          <p:nvPr/>
        </p:nvSpPr>
        <p:spPr>
          <a:xfrm>
            <a:off x="6131894" y="2885438"/>
            <a:ext cx="18809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1"/>
                </a:solidFill>
              </a:rPr>
              <a:t>Ab initio calculations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44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CE91-F362-443C-834F-504E30D9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retrospect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68D99-03AB-454B-9849-EA68F46C0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 the harmonic-oscillator-basis structure calculations, the </a:t>
            </a:r>
            <a:r>
              <a:rPr lang="en-US" sz="3000" dirty="0">
                <a:solidFill>
                  <a:srgbClr val="FF0000"/>
                </a:solidFill>
              </a:rPr>
              <a:t>clustering physics already exists</a:t>
            </a:r>
            <a:r>
              <a:rPr lang="en-US" sz="3000" dirty="0"/>
              <a:t>, i.e., the basis can handle continuum physics </a:t>
            </a:r>
            <a:r>
              <a:rPr lang="en-US" sz="3000" dirty="0">
                <a:solidFill>
                  <a:srgbClr val="FF0000"/>
                </a:solidFill>
              </a:rPr>
              <a:t>with the help of a trap</a:t>
            </a:r>
          </a:p>
          <a:p>
            <a:endParaRPr lang="en-US" sz="3000" dirty="0">
              <a:solidFill>
                <a:srgbClr val="FF0000"/>
              </a:solidFill>
            </a:endParaRPr>
          </a:p>
          <a:p>
            <a:r>
              <a:rPr lang="en-US" sz="3000" dirty="0"/>
              <a:t>The key is to understand properly the IR physics/condition in terms of clusters.</a:t>
            </a:r>
          </a:p>
          <a:p>
            <a:endParaRPr lang="en-US" sz="3000" dirty="0"/>
          </a:p>
          <a:p>
            <a:r>
              <a:rPr lang="en-US" sz="3000" dirty="0"/>
              <a:t>Our IR is dictated by the trap. Truncation leads to IR error and approaches to zero in the continuum limit</a:t>
            </a:r>
          </a:p>
          <a:p>
            <a:endParaRPr lang="en-US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DB0BA-F44E-4A02-8CDD-6F6E9D07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18D6-CECA-4EE8-8CE1-178DBA8553F8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D2202-76D3-4C02-B2D9-7F923082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675-4153-4F9D-8A4D-D2AB3BD17B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96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B427D58-5D4B-4EE8-B9C0-C13B7F9EB136}"/>
                  </a:ext>
                </a:extLst>
              </p:cNvPr>
              <p:cNvSpPr/>
              <p:nvPr/>
            </p:nvSpPr>
            <p:spPr>
              <a:xfrm>
                <a:off x="838199" y="1388005"/>
                <a:ext cx="10508597" cy="5009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Gill Sans MT" panose="020B0502020104020203" pitchFamily="34" charset="0"/>
                  </a:rPr>
                  <a:t>T-matrix in free space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000" b="0" i="1" dirty="0">
                  <a:latin typeface="Gill Sans MT" panose="020B05020201040202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000" i="1" dirty="0">
                  <a:latin typeface="Gill Sans MT" panose="020B0502020104020203" pitchFamily="34" charset="0"/>
                </a:endParaRPr>
              </a:p>
              <a:p>
                <a:endParaRPr lang="en-US" sz="3000" b="0" i="1" dirty="0">
                  <a:latin typeface="Gill Sans MT" panose="020B05020201040202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accent1"/>
                    </a:solidFill>
                    <a:latin typeface="Gill Sans MT" panose="020B0502020104020203" pitchFamily="34" charset="0"/>
                  </a:rPr>
                  <a:t>Non-analyticity from IR physics:</a:t>
                </a:r>
                <a:r>
                  <a:rPr lang="en-US" sz="2800" dirty="0">
                    <a:latin typeface="Gill Sans MT" panose="020B0502020104020203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800" dirty="0">
                    <a:latin typeface="Gill Sans MT" panose="020B0502020104020203" pitchFamily="34" charset="0"/>
                  </a:rPr>
                  <a:t> (note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rad>
                  </m:oMath>
                </a14:m>
                <a:r>
                  <a:rPr lang="en-US" sz="2800" dirty="0">
                    <a:latin typeface="Gill Sans MT" panose="020B0502020104020203" pitchFamily="34" charset="0"/>
                  </a:rPr>
                  <a:t>)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FF0000"/>
                    </a:solidFill>
                    <a:latin typeface="Gill Sans MT" panose="020B0502020104020203" pitchFamily="34" charset="0"/>
                  </a:rPr>
                  <a:t>Analytical expansion from UV physics, i.e., effective range expansion (ERE):</a:t>
                </a:r>
              </a:p>
              <a:p>
                <a:r>
                  <a:rPr lang="en-US" sz="2800" dirty="0">
                    <a:solidFill>
                      <a:srgbClr val="FF0000"/>
                    </a:solidFill>
                    <a:latin typeface="Gill Sans MT" panose="020B0502020104020203" pitchFamily="34" charset="0"/>
                  </a:rPr>
                  <a:t>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𝑐𝑜𝑡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=0,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endParaRPr lang="en-US" sz="3000" dirty="0">
                  <a:latin typeface="Gill Sans MT" panose="020B05020201040202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Gill Sans MT" panose="020B0502020104020203" pitchFamily="34" charset="0"/>
                  </a:rPr>
                  <a:t>EFT derivation :</a:t>
                </a:r>
              </a:p>
              <a:p>
                <a:endParaRPr lang="en-US" sz="3000" i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B427D58-5D4B-4EE8-B9C0-C13B7F9EB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388005"/>
                <a:ext cx="10508597" cy="5009833"/>
              </a:xfrm>
              <a:prstGeom prst="rect">
                <a:avLst/>
              </a:prstGeom>
              <a:blipFill>
                <a:blip r:embed="rId2"/>
                <a:stretch>
                  <a:fillRect l="-1160" t="-1582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B202C58-0EA4-456E-B963-A780E2D45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131" y="1406576"/>
            <a:ext cx="1972367" cy="1911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C832F1-2490-4B82-A0D2-23429D175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204" y="361152"/>
            <a:ext cx="10848975" cy="1325563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Cure the BERW formula with the UV-defect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645C6D-10CA-48B1-880F-23352EA8783F}"/>
              </a:ext>
            </a:extLst>
          </p:cNvPr>
          <p:cNvGrpSpPr/>
          <p:nvPr/>
        </p:nvGrpSpPr>
        <p:grpSpPr>
          <a:xfrm>
            <a:off x="4075733" y="5743514"/>
            <a:ext cx="4127499" cy="878340"/>
            <a:chOff x="1810794" y="2193899"/>
            <a:chExt cx="2598935" cy="51531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21B636-A344-4397-B49C-F59E4A952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1966" y="2193899"/>
              <a:ext cx="839201" cy="44291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9991AFA-4984-4A1A-81E3-6493E873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0794" y="2193899"/>
              <a:ext cx="515312" cy="51531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2A7BB99-34D1-4187-AEF9-A559CA491A89}"/>
                    </a:ext>
                  </a:extLst>
                </p:cNvPr>
                <p:cNvSpPr txBox="1"/>
                <p:nvPr/>
              </p:nvSpPr>
              <p:spPr>
                <a:xfrm>
                  <a:off x="2394956" y="2267479"/>
                  <a:ext cx="3141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2A7BB99-34D1-4187-AEF9-A559CA491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956" y="2267479"/>
                  <a:ext cx="31418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4815" r="-12963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B0BB4EF-DC03-4A6B-9D64-E5FB3C440D18}"/>
                    </a:ext>
                  </a:extLst>
                </p:cNvPr>
                <p:cNvSpPr txBox="1"/>
                <p:nvPr/>
              </p:nvSpPr>
              <p:spPr>
                <a:xfrm>
                  <a:off x="3781352" y="2233444"/>
                  <a:ext cx="6283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+…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B0BB4EF-DC03-4A6B-9D64-E5FB3C440D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1352" y="2233444"/>
                  <a:ext cx="62837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6604" r="-943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681FF1E2-0652-4FEE-99B1-E16F0662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2830167" cy="365125"/>
          </a:xfrm>
        </p:spPr>
        <p:txBody>
          <a:bodyPr/>
          <a:lstStyle/>
          <a:p>
            <a:r>
              <a:rPr lang="en-US">
                <a:latin typeface="Gill Sans MT" panose="020B0502020104020203" pitchFamily="34" charset="0"/>
              </a:rPr>
              <a:t>12/7/2020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2A21D568-94A9-4884-BECD-01EC2CEB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2830167" cy="365125"/>
          </a:xfrm>
        </p:spPr>
        <p:txBody>
          <a:bodyPr/>
          <a:lstStyle/>
          <a:p>
            <a:fld id="{D87BDDFE-FFC1-46BA-A451-C55CCF8BC103}" type="slidenum">
              <a:rPr lang="en-US" smtClean="0">
                <a:latin typeface="Gill Sans MT" panose="020B0502020104020203" pitchFamily="34" charset="0"/>
              </a:rPr>
              <a:t>31</a:t>
            </a:fld>
            <a:endParaRPr lang="en-US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F2A2EE-B291-4AEB-A8D5-6A16F5AE4E81}"/>
                  </a:ext>
                </a:extLst>
              </p:cNvPr>
              <p:cNvSpPr/>
              <p:nvPr/>
            </p:nvSpPr>
            <p:spPr>
              <a:xfrm>
                <a:off x="4257363" y="1259887"/>
                <a:ext cx="5906601" cy="1908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sz="3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𝑜𝑡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0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F2A2EE-B291-4AEB-A8D5-6A16F5AE4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363" y="1259887"/>
                <a:ext cx="5906601" cy="190898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553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8EA0583F-CBDE-4092-8A5F-6F7FD642A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406" y="3488986"/>
            <a:ext cx="5608089" cy="32585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DA6572-7B20-4CFA-916A-C9644BA0D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104" y="1466767"/>
            <a:ext cx="1620273" cy="15704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161903-40EC-4590-8C73-16C50E776D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0009" y="1381648"/>
                <a:ext cx="11467605" cy="4947618"/>
              </a:xfrm>
            </p:spPr>
            <p:txBody>
              <a:bodyPr>
                <a:normAutofit/>
              </a:bodyPr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  <a:p>
                <a:r>
                  <a:rPr lang="en-US" dirty="0">
                    <a:latin typeface="Gill Sans MT" panose="020B0502020104020203" pitchFamily="34" charset="0"/>
                  </a:rPr>
                  <a:t>In a harmonic trap: </a:t>
                </a:r>
                <a14:m>
                  <m:oMath xmlns:m="http://schemas.openxmlformats.org/officeDocument/2006/math">
                    <m:r>
                      <a:rPr lang="en-US" sz="2500" b="0" i="0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sz="2500" dirty="0">
                  <a:latin typeface="Gill Sans MT" panose="020B0502020104020203" pitchFamily="34" charset="0"/>
                </a:endParaRPr>
              </a:p>
              <a:p>
                <a:pPr marL="0" indent="0">
                  <a:buNone/>
                </a:pPr>
                <a:r>
                  <a:rPr lang="en-US" sz="2000" b="0" dirty="0">
                    <a:latin typeface="Gill Sans MT" panose="020B0502020104020203" pitchFamily="34" charset="0"/>
                  </a:rPr>
                  <a:t>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i="1" smtClean="0">
                                <a:latin typeface="Cambria Math" panose="02040503050406030204" pitchFamily="18" charset="0"/>
                              </a:rPr>
                              <m:t>4 </m:t>
                            </m:r>
                            <m:sSub>
                              <m:sSub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5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5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5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5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5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5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sz="2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5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num>
                              <m:den>
                                <m:r>
                                  <a:rPr lang="en-US" sz="2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2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5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25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5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5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sz="2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5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num>
                              <m:den>
                                <m:r>
                                  <a:rPr lang="en-US" sz="2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2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5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sz="2500" dirty="0">
                  <a:latin typeface="Gill Sans MT" panose="020B0502020104020203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Gill Sans MT" panose="020B05020201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Gill Sans MT" panose="020B05020201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Gill Sans MT" panose="020B05020201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161903-40EC-4590-8C73-16C50E776D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0009" y="1381648"/>
                <a:ext cx="11467605" cy="4947618"/>
              </a:xfrm>
              <a:blipFill>
                <a:blip r:embed="rId4"/>
                <a:stretch>
                  <a:fillRect l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681FF1E2-0652-4FEE-99B1-E16F0662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2830167" cy="365125"/>
          </a:xfrm>
        </p:spPr>
        <p:txBody>
          <a:bodyPr/>
          <a:lstStyle/>
          <a:p>
            <a:r>
              <a:rPr lang="en-US">
                <a:latin typeface="Gill Sans MT" panose="020B0502020104020203" pitchFamily="34" charset="0"/>
              </a:rPr>
              <a:t>12/7/2020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2A21D568-94A9-4884-BECD-01EC2CEB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2830167" cy="365125"/>
          </a:xfrm>
        </p:spPr>
        <p:txBody>
          <a:bodyPr/>
          <a:lstStyle/>
          <a:p>
            <a:fld id="{D87BDDFE-FFC1-46BA-A451-C55CCF8BC103}" type="slidenum">
              <a:rPr lang="en-US" smtClean="0">
                <a:latin typeface="Gill Sans MT" panose="020B0502020104020203" pitchFamily="34" charset="0"/>
              </a:rPr>
              <a:t>32</a:t>
            </a:fld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7EBD8AC-79F5-4897-835F-79E3460B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48975" cy="1325563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Cure the BERW formula with the UV-defect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CEABE34-1A1D-4E66-82CC-60DFBF22D5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194" y="4604590"/>
            <a:ext cx="795101" cy="1015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78CE99E-EA5F-4875-BF89-C6C0BC3F498F}"/>
                  </a:ext>
                </a:extLst>
              </p:cNvPr>
              <p:cNvSpPr/>
              <p:nvPr/>
            </p:nvSpPr>
            <p:spPr>
              <a:xfrm>
                <a:off x="342991" y="3037251"/>
                <a:ext cx="7841681" cy="32106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  <a:latin typeface="Gill Sans MT" panose="020B05020201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>
                  <a:solidFill>
                    <a:srgbClr val="FF0000"/>
                  </a:solidFill>
                  <a:latin typeface="Gill Sans MT" panose="020B05020201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FF0000"/>
                    </a:solidFill>
                    <a:latin typeface="Gill Sans MT" panose="020B0502020104020203" pitchFamily="34" charset="0"/>
                  </a:rPr>
                  <a:t>Generalized ERE and quantization conditions </a:t>
                </a:r>
              </a:p>
              <a:p>
                <a:r>
                  <a:rPr lang="en-US" sz="2500" dirty="0">
                    <a:solidFill>
                      <a:srgbClr val="FF0000"/>
                    </a:solidFill>
                    <a:latin typeface="Gill Sans MT" panose="020B0502020104020203" pitchFamily="34" charset="0"/>
                  </a:rPr>
                  <a:t>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2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5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5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5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5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sz="2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r>
                      <a:rPr lang="en-US" sz="25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5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500" b="0" i="1" dirty="0">
                  <a:solidFill>
                    <a:srgbClr val="FF0000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  <a:p>
                <a:r>
                  <a:rPr lang="en-US" sz="2500" i="1" dirty="0">
                    <a:solidFill>
                      <a:srgbClr val="FF0000"/>
                    </a:solidFill>
                    <a:latin typeface="Gill Sans MT" panose="020B05020201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5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𝐶𝑜𝑡</m:t>
                    </m:r>
                    <m:sSub>
                      <m:sSubPr>
                        <m:ctrlP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5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grow m:val="on"/>
                        <m:ctrlP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=0,</m:t>
                            </m:r>
                            <m:r>
                              <a:rPr lang="en-US" sz="2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2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endParaRPr lang="en-US" sz="25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78CE99E-EA5F-4875-BF89-C6C0BC3F4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91" y="3037251"/>
                <a:ext cx="7841681" cy="3210623"/>
              </a:xfrm>
              <a:prstGeom prst="rect">
                <a:avLst/>
              </a:prstGeom>
              <a:blipFill>
                <a:blip r:embed="rId6"/>
                <a:stretch>
                  <a:fillRect l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F5D26EED-001B-4AAF-A8B5-5CCAFD58A98B}"/>
              </a:ext>
            </a:extLst>
          </p:cNvPr>
          <p:cNvSpPr/>
          <p:nvPr/>
        </p:nvSpPr>
        <p:spPr>
          <a:xfrm>
            <a:off x="4547610" y="6193585"/>
            <a:ext cx="27613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latin typeface="Gill Sans MT" panose="020B0502020104020203" pitchFamily="34" charset="0"/>
              </a:rPr>
              <a:t>XZ, 1905.05275.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ACFCFC-027C-4C45-9600-44782DE74107}"/>
              </a:ext>
            </a:extLst>
          </p:cNvPr>
          <p:cNvGrpSpPr/>
          <p:nvPr/>
        </p:nvGrpSpPr>
        <p:grpSpPr>
          <a:xfrm>
            <a:off x="465657" y="2649036"/>
            <a:ext cx="4567024" cy="815440"/>
            <a:chOff x="592350" y="2422511"/>
            <a:chExt cx="4073730" cy="81544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AC93E07-1FBD-44F6-82E1-AD9626DFD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2350" y="2424016"/>
              <a:ext cx="673397" cy="67339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D323285-6EFA-473D-8217-7694C9DC8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36700" y="2422511"/>
              <a:ext cx="638170" cy="81544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D033A9B-D946-4439-9F58-1C49EA08CDB6}"/>
                </a:ext>
              </a:extLst>
            </p:cNvPr>
            <p:cNvSpPr txBox="1"/>
            <p:nvPr/>
          </p:nvSpPr>
          <p:spPr>
            <a:xfrm>
              <a:off x="2253282" y="2438964"/>
              <a:ext cx="241279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>
                  <a:latin typeface="Gill Sans MT" panose="020B0502020104020203" pitchFamily="34" charset="0"/>
                </a:rPr>
                <a:t>+  loop </a:t>
              </a:r>
              <a:r>
                <a:rPr lang="en-US" sz="2500" b="1" dirty="0" err="1">
                  <a:latin typeface="Gill Sans MT" panose="020B0502020104020203" pitchFamily="34" charset="0"/>
                </a:rPr>
                <a:t>diags</a:t>
              </a:r>
              <a:r>
                <a:rPr lang="en-US" sz="2500" b="1" dirty="0">
                  <a:latin typeface="Gill Sans MT" panose="020B0502020104020203" pitchFamily="34" charset="0"/>
                </a:rPr>
                <a:t> :</a:t>
              </a:r>
            </a:p>
          </p:txBody>
        </p:sp>
      </p:grpSp>
      <p:sp>
        <p:nvSpPr>
          <p:cNvPr id="6" name="Arrow: Bent 5">
            <a:extLst>
              <a:ext uri="{FF2B5EF4-FFF2-40B4-BE49-F238E27FC236}">
                <a16:creationId xmlns:a16="http://schemas.microsoft.com/office/drawing/2014/main" id="{9C52D40C-DA2B-429A-88FC-6603EF0E3481}"/>
              </a:ext>
            </a:extLst>
          </p:cNvPr>
          <p:cNvSpPr/>
          <p:nvPr/>
        </p:nvSpPr>
        <p:spPr>
          <a:xfrm rot="5400000">
            <a:off x="6750910" y="2073740"/>
            <a:ext cx="687054" cy="55437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0F368C0-3280-4700-85F8-584FBD256D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71625" y="1319685"/>
            <a:ext cx="1220138" cy="118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7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E165-CC9A-4967-BDCD-EB3C1D931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56" y="109385"/>
            <a:ext cx="10515600" cy="608597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Gill Sans MT" panose="020B0502020104020203" pitchFamily="34" charset="0"/>
              </a:rPr>
              <a:t>U(E) in the finite model space (H.O. basis, NCSM)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8438EB6-854C-4F41-85D9-B2B8F79631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5607" y="684173"/>
                <a:ext cx="11486411" cy="55324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latin typeface="Gill Sans MT" panose="020B0502020104020203" pitchFamily="34" charset="0"/>
                  </a:rPr>
                  <a:t>In a “cavity” for relative motion with radius L</a:t>
                </a:r>
                <a:r>
                  <a:rPr lang="en-US" dirty="0">
                    <a:latin typeface="Gill Sans MT" panose="020B05020201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latin typeface="Gill Sans MT" panose="020B0502020104020203" pitchFamily="34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latin typeface="Gill Sans MT" panose="020B05020201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400" dirty="0">
                  <a:latin typeface="Gill Sans MT" panose="020B0502020104020203" pitchFamily="34" charset="0"/>
                </a:endParaRPr>
              </a:p>
              <a:p>
                <a:r>
                  <a:rPr lang="en-US" sz="2000" dirty="0">
                    <a:latin typeface="Gill Sans MT" panose="020B0502020104020203" pitchFamily="34" charset="0"/>
                  </a:rPr>
                  <a:t>In </a:t>
                </a:r>
                <a:r>
                  <a:rPr lang="en-US" sz="2000" dirty="0" err="1">
                    <a:latin typeface="Gill Sans MT" panose="020B0502020104020203" pitchFamily="34" charset="0"/>
                  </a:rPr>
                  <a:t>Nmax</a:t>
                </a:r>
                <a:r>
                  <a:rPr lang="en-US" sz="2000" dirty="0">
                    <a:latin typeface="Gill Sans MT" panose="020B0502020104020203" pitchFamily="34" charset="0"/>
                  </a:rPr>
                  <a:t> truncation scheme for two-body relative motion (</a:t>
                </a:r>
                <a:r>
                  <a:rPr lang="en-US" sz="2000" dirty="0">
                    <a:solidFill>
                      <a:srgbClr val="FF0000"/>
                    </a:solidFill>
                    <a:latin typeface="Gill Sans MT" panose="020B0502020104020203" pitchFamily="34" charset="0"/>
                  </a:rPr>
                  <a:t>“U for the un-trapped and the truncated”</a:t>
                </a:r>
                <a:r>
                  <a:rPr lang="en-US" sz="2000" dirty="0">
                    <a:latin typeface="Gill Sans MT" panose="020B0502020104020203" pitchFamily="34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latin typeface="Gill Sans MT" panose="020B0502020104020203" pitchFamily="34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+3/2)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)</m:t>
                        </m:r>
                      </m:den>
                    </m:f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Λ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Λ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+5/2)</m:t>
                        </m:r>
                      </m:den>
                    </m:f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sz="2400" b="0" dirty="0">
                    <a:latin typeface="Gill Sans MT" panose="020B05020201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400" dirty="0">
                  <a:latin typeface="Gill Sans MT" panose="020B0502020104020203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Gill Sans MT" panose="020B0502020104020203" pitchFamily="34" charset="0"/>
                </a:endParaRPr>
              </a:p>
              <a:p>
                <a:endParaRPr lang="en-US" sz="2400" dirty="0">
                  <a:latin typeface="Gill Sans MT" panose="020B0502020104020203" pitchFamily="34" charset="0"/>
                </a:endParaRPr>
              </a:p>
              <a:p>
                <a:r>
                  <a:rPr lang="en-US" sz="2000" dirty="0">
                    <a:latin typeface="Gill Sans MT" panose="020B0502020104020203" pitchFamily="34" charset="0"/>
                  </a:rPr>
                  <a:t>Now with the trapping potential,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000" dirty="0">
                    <a:latin typeface="Gill Sans MT" panose="020B0502020104020203" pitchFamily="34" charset="0"/>
                  </a:rPr>
                  <a:t> frequency (</a:t>
                </a:r>
                <a:r>
                  <a:rPr lang="en-US" sz="2000" dirty="0">
                    <a:solidFill>
                      <a:srgbClr val="FF0000"/>
                    </a:solidFill>
                    <a:latin typeface="Gill Sans MT" panose="020B0502020104020203" pitchFamily="34" charset="0"/>
                  </a:rPr>
                  <a:t>“U for the trapped and truncated”</a:t>
                </a:r>
                <a:r>
                  <a:rPr lang="en-US" sz="2000" dirty="0">
                    <a:latin typeface="Gill Sans MT" panose="020B0502020104020203" pitchFamily="34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+3/2)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)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+5/2)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+1, 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latin typeface="Gill Sans MT" panose="020B0502020104020203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Gill Sans MT" panose="020B0502020104020203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8438EB6-854C-4F41-85D9-B2B8F7963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07" y="684173"/>
                <a:ext cx="11486411" cy="5532437"/>
              </a:xfrm>
              <a:prstGeom prst="rect">
                <a:avLst/>
              </a:prstGeom>
              <a:blipFill>
                <a:blip r:embed="rId2"/>
                <a:stretch>
                  <a:fillRect l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781F8E6-255D-497D-9FD4-E917B3607778}"/>
                  </a:ext>
                </a:extLst>
              </p:cNvPr>
              <p:cNvSpPr/>
              <p:nvPr/>
            </p:nvSpPr>
            <p:spPr>
              <a:xfrm>
                <a:off x="1444976" y="3057431"/>
                <a:ext cx="10114568" cy="7859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sub>
                        </m:sSub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sub>
                        </m:sSub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𝐷𝑉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𝐷𝑉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2000" b="0" i="1" dirty="0">
                  <a:latin typeface="Gill Sans MT" panose="020B05020201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=1/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rad>
                  </m:oMath>
                </a14:m>
                <a:r>
                  <a:rPr lang="en-US" sz="2000" b="0" dirty="0">
                    <a:latin typeface="Gill Sans MT" panose="020B0502020104020203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b="0" dirty="0">
                    <a:latin typeface="Gill Sans MT" panose="020B0502020104020203" pitchFamily="34" charset="0"/>
                  </a:rPr>
                  <a:t> is base freq.)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781F8E6-255D-497D-9FD4-E917B36077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976" y="3057431"/>
                <a:ext cx="10114568" cy="785921"/>
              </a:xfrm>
              <a:prstGeom prst="rect">
                <a:avLst/>
              </a:prstGeom>
              <a:blipFill>
                <a:blip r:embed="rId3"/>
                <a:stretch>
                  <a:fillRect l="-542" t="-60156" b="-48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E3D0A-099D-4B3F-B8B2-35A86C225736}"/>
              </a:ext>
            </a:extLst>
          </p:cNvPr>
          <p:cNvCxnSpPr>
            <a:cxnSpLocks/>
          </p:cNvCxnSpPr>
          <p:nvPr/>
        </p:nvCxnSpPr>
        <p:spPr>
          <a:xfrm flipH="1" flipV="1">
            <a:off x="3352801" y="1754460"/>
            <a:ext cx="609599" cy="9042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A41290-8D53-4BA7-AE57-03127841DEC7}"/>
                  </a:ext>
                </a:extLst>
              </p:cNvPr>
              <p:cNvSpPr txBox="1"/>
              <p:nvPr/>
            </p:nvSpPr>
            <p:spPr>
              <a:xfrm>
                <a:off x="7587038" y="213609"/>
                <a:ext cx="4604962" cy="14966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Gill Sans MT" panose="020B0502020104020203" pitchFamily="34" charset="0"/>
                  </a:rPr>
                  <a:t>Approaches approx. to a </a:t>
                </a:r>
                <a:r>
                  <a:rPr lang="en-US" dirty="0">
                    <a:solidFill>
                      <a:srgbClr val="FF0000"/>
                    </a:solidFill>
                    <a:latin typeface="Gill Sans MT" panose="020B0502020104020203" pitchFamily="34" charset="0"/>
                  </a:rPr>
                  <a:t>fuzzy</a:t>
                </a:r>
                <a:r>
                  <a:rPr lang="en-US" dirty="0">
                    <a:latin typeface="Gill Sans MT" panose="020B0502020104020203" pitchFamily="34" charset="0"/>
                  </a:rPr>
                  <a:t> cavity limit,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2(2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Gill Sans MT" panose="020B0502020104020203" pitchFamily="34" charset="0"/>
                  </a:rPr>
                  <a:t>, in a non-trivial way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2(2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Gill Sans MT" panose="020B0502020104020203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A41290-8D53-4BA7-AE57-03127841D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038" y="213609"/>
                <a:ext cx="4604962" cy="1496692"/>
              </a:xfrm>
              <a:prstGeom prst="rect">
                <a:avLst/>
              </a:prstGeom>
              <a:blipFill>
                <a:blip r:embed="rId4"/>
                <a:stretch>
                  <a:fillRect l="-1055" t="-1606" r="-264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C87BFC10-B9F3-48F6-A08B-5F9C4FF3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Gill Sans MT" panose="020B0502020104020203" pitchFamily="34" charset="0"/>
              </a:rPr>
              <a:t>12/7/2020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7657457-CEAF-4C32-9922-F601D7F8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DDFE-FFC1-46BA-A451-C55CCF8BC103}" type="slidenum">
              <a:rPr lang="en-US" smtClean="0">
                <a:latin typeface="Gill Sans MT" panose="020B0502020104020203" pitchFamily="34" charset="0"/>
              </a:rPr>
              <a:t>33</a:t>
            </a:fld>
            <a:endParaRPr lang="en-US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6490509-0EA1-4A40-86BC-9CBD1EAB3F5A}"/>
                  </a:ext>
                </a:extLst>
              </p:cNvPr>
              <p:cNvSpPr/>
              <p:nvPr/>
            </p:nvSpPr>
            <p:spPr>
              <a:xfrm>
                <a:off x="1444975" y="5294291"/>
                <a:ext cx="10938935" cy="1460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ad>
                              <m:radPr>
                                <m:degHide m:val="on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rad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i="1" dirty="0">
                  <a:latin typeface="Gill Sans MT" panose="020B05020201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FF0000"/>
                        </a:solidFill>
                        <a:latin typeface="Gill Sans MT" panose="020B0502020104020203" pitchFamily="34" charset="0"/>
                      </a:rPr>
                      <m:t>the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FF0000"/>
                        </a:solidFill>
                        <a:latin typeface="Gill Sans MT" panose="020B05020201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FF0000"/>
                        </a:solidFill>
                        <a:latin typeface="Gill Sans MT" panose="020B0502020104020203" pitchFamily="34" charset="0"/>
                      </a:rPr>
                      <m:t>low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FF0000"/>
                        </a:solidFill>
                        <a:latin typeface="Gill Sans MT" panose="020B0502020104020203" pitchFamily="34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FF0000"/>
                        </a:solidFill>
                        <a:latin typeface="Gill Sans MT" panose="020B0502020104020203" pitchFamily="34" charset="0"/>
                      </a:rPr>
                      <m:t>energy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FF0000"/>
                        </a:solidFill>
                        <a:latin typeface="Gill Sans MT" panose="020B05020201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FF0000"/>
                        </a:solidFill>
                        <a:latin typeface="Gill Sans MT" panose="020B0502020104020203" pitchFamily="34" charset="0"/>
                      </a:rPr>
                      <m:t>pole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FF0000"/>
                        </a:solidFill>
                        <a:latin typeface="Gill Sans MT" panose="020B05020201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FF0000"/>
                        </a:solidFill>
                        <a:latin typeface="Gill Sans MT" panose="020B0502020104020203" pitchFamily="34" charset="0"/>
                      </a:rPr>
                      <m:t>position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FF0000"/>
                        </a:solidFill>
                        <a:latin typeface="Gill Sans MT" panose="020B05020201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FF0000"/>
                        </a:solidFill>
                        <a:latin typeface="Gill Sans MT" panose="020B0502020104020203" pitchFamily="34" charset="0"/>
                      </a:rPr>
                      <m:t>of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FF0000"/>
                        </a:solidFill>
                        <a:latin typeface="Gill Sans MT" panose="020B05020201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FF0000"/>
                        </a:solidFill>
                        <a:latin typeface="Gill Sans MT" panose="020B0502020104020203" pitchFamily="34" charset="0"/>
                      </a:rPr>
                      <m:t>this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FF0000"/>
                        </a:solidFill>
                        <a:latin typeface="Gill Sans MT" panose="020B05020201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FF0000"/>
                        </a:solidFill>
                        <a:latin typeface="Gill Sans MT" panose="020B0502020104020203" pitchFamily="34" charset="0"/>
                      </a:rPr>
                      <m:t>function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FF0000"/>
                        </a:solidFill>
                        <a:latin typeface="Gill Sans MT" panose="020B05020201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FF0000"/>
                        </a:solidFill>
                        <a:latin typeface="Gill Sans MT" panose="020B0502020104020203" pitchFamily="34" charset="0"/>
                      </a:rPr>
                      <m:t>is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FF0000"/>
                        </a:solidFill>
                        <a:latin typeface="Gill Sans MT" panose="020B05020201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FF0000"/>
                        </a:solidFill>
                        <a:latin typeface="Gill Sans MT" panose="020B0502020104020203" pitchFamily="34" charset="0"/>
                      </a:rPr>
                      <m:t>very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FF0000"/>
                        </a:solidFill>
                        <a:latin typeface="Gill Sans MT" panose="020B05020201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FF0000"/>
                        </a:solidFill>
                        <a:latin typeface="Gill Sans MT" panose="020B0502020104020203" pitchFamily="34" charset="0"/>
                      </a:rPr>
                      <m:t>interesting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FF0000"/>
                        </a:solidFill>
                        <a:latin typeface="Gill Sans MT" panose="020B0502020104020203" pitchFamily="34" charset="0"/>
                      </a:rPr>
                      <m:t>:  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Gill Sans MT" panose="020B05020201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b="0" i="0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000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num>
                                <m:den>
                                  <m:r>
                                    <a:rPr lang="en-US" sz="2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  <m:r>
                        <a:rPr lang="en-US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m:t>with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&lt;0,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~−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𝐿𝑜𝑔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rad>
                    </m:oMath>
                  </m:oMathPara>
                </a14:m>
                <a:endParaRPr lang="en-US" sz="2000" b="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6490509-0EA1-4A40-86BC-9CBD1EAB3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975" y="5294291"/>
                <a:ext cx="10938935" cy="1460208"/>
              </a:xfrm>
              <a:prstGeom prst="rect">
                <a:avLst/>
              </a:prstGeom>
              <a:blipFill>
                <a:blip r:embed="rId5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A1D64E-2B48-43B7-B4D6-CF12C7BE754E}"/>
              </a:ext>
            </a:extLst>
          </p:cNvPr>
          <p:cNvCxnSpPr/>
          <p:nvPr/>
        </p:nvCxnSpPr>
        <p:spPr>
          <a:xfrm flipH="1" flipV="1">
            <a:off x="4143022" y="3036711"/>
            <a:ext cx="1185334" cy="1524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629B6-7A75-4C7D-80C9-27FAC77EB1F7}"/>
              </a:ext>
            </a:extLst>
          </p:cNvPr>
          <p:cNvGrpSpPr/>
          <p:nvPr/>
        </p:nvGrpSpPr>
        <p:grpSpPr>
          <a:xfrm>
            <a:off x="6876288" y="2782842"/>
            <a:ext cx="5155730" cy="1777869"/>
            <a:chOff x="6876288" y="2782842"/>
            <a:chExt cx="5155730" cy="177786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5F3E6BB-99E8-4FF9-B94E-DD11AE14D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6288" y="2901696"/>
              <a:ext cx="3108960" cy="16590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710B8A9-E861-4A73-BFC8-AD560D46211B}"/>
                    </a:ext>
                  </a:extLst>
                </p:cNvPr>
                <p:cNvSpPr txBox="1"/>
                <p:nvPr/>
              </p:nvSpPr>
              <p:spPr>
                <a:xfrm>
                  <a:off x="10656327" y="2782842"/>
                  <a:ext cx="1375691" cy="393121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710B8A9-E861-4A73-BFC8-AD560D4621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6327" y="2782842"/>
                  <a:ext cx="1375691" cy="3931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D81EC7-7D40-4228-A468-5BB1A9A4DD31}"/>
                  </a:ext>
                </a:extLst>
              </p:cNvPr>
              <p:cNvSpPr txBox="1"/>
              <p:nvPr/>
            </p:nvSpPr>
            <p:spPr>
              <a:xfrm>
                <a:off x="5154728" y="3450391"/>
                <a:ext cx="6819414" cy="6463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Gill Sans MT" panose="020B0502020104020203" pitchFamily="34" charset="0"/>
                  </a:rPr>
                  <a:t>Approaches to above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→0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latin typeface="Gill Sans MT" panose="020B0502020104020203" pitchFamily="34" charset="0"/>
                  </a:rPr>
                  <a:t>, also to the continuum limit properly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>
                    <a:latin typeface="Gill Sans MT" panose="020B0502020104020203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D81EC7-7D40-4228-A468-5BB1A9A4D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28" y="3450391"/>
                <a:ext cx="6819414" cy="646331"/>
              </a:xfrm>
              <a:prstGeom prst="rect">
                <a:avLst/>
              </a:prstGeom>
              <a:blipFill>
                <a:blip r:embed="rId7"/>
                <a:stretch>
                  <a:fillRect l="-714" t="-3670" b="-11927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49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44ACD0-9F81-4BA8-B989-A904BB94E4BC}"/>
              </a:ext>
            </a:extLst>
          </p:cNvPr>
          <p:cNvGrpSpPr/>
          <p:nvPr/>
        </p:nvGrpSpPr>
        <p:grpSpPr>
          <a:xfrm>
            <a:off x="269246" y="316087"/>
            <a:ext cx="11109812" cy="6424503"/>
            <a:chOff x="167504" y="735719"/>
            <a:chExt cx="11109812" cy="64245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2CDDBF2-D7F0-4819-96C9-CA4DC2E97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04" y="735719"/>
              <a:ext cx="6321798" cy="350968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50800EF-8C8C-49CB-8CD3-1010714EC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9131" y="783419"/>
              <a:ext cx="4838185" cy="346199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34E3D9F-9E6D-4C93-8C2D-23466AFC0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504" y="3830332"/>
              <a:ext cx="4901207" cy="328925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0F8BD73-DAEE-419C-97CB-3081A8147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60107" y="3849184"/>
              <a:ext cx="4901207" cy="3311038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E152604-4AE8-4881-8EBD-84114EF88344}"/>
              </a:ext>
            </a:extLst>
          </p:cNvPr>
          <p:cNvSpPr txBox="1"/>
          <p:nvPr/>
        </p:nvSpPr>
        <p:spPr>
          <a:xfrm>
            <a:off x="4140441" y="6053624"/>
            <a:ext cx="4901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The pole structures of the U function converge to the continuum limit in terms Exp( - C*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0"/>
              </a:rPr>
              <a:t>Nmax</a:t>
            </a:r>
            <a:r>
              <a:rPr lang="en-US" dirty="0"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BACAB-A10C-4A8F-BB9B-0B48D7149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12/7/2020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8DF9E-E7A1-44F4-BDE4-F771768C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675-4153-4F9D-8A4D-D2AB3BD17B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3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371197A-8D67-4908-AEC2-D66FC7306D30}"/>
                  </a:ext>
                </a:extLst>
              </p:cNvPr>
              <p:cNvSpPr/>
              <p:nvPr/>
            </p:nvSpPr>
            <p:spPr>
              <a:xfrm>
                <a:off x="68179" y="227402"/>
                <a:ext cx="2938635" cy="5940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olidFill>
                      <a:schemeClr val="accent1"/>
                    </a:solidFill>
                    <a:latin typeface="Gill Sans MT" panose="020B0502020104020203" pitchFamily="34" charset="0"/>
                  </a:rPr>
                  <a:t>NN model:(G)ERE extractions for the s-wave, for both trapped and non-trapped system.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olidFill>
                      <a:schemeClr val="accent1"/>
                    </a:solidFill>
                    <a:latin typeface="Gill Sans MT" panose="020B0502020104020203" pitchFamily="34" charset="0"/>
                  </a:rPr>
                  <a:t>The markers are </a:t>
                </a:r>
                <a14:m>
                  <m:oMath xmlns:m="http://schemas.openxmlformats.org/officeDocument/2006/math">
                    <m:r>
                      <a:rPr lang="en-US" sz="1900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US" sz="1900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b="1" i="0" dirty="0">
                    <a:solidFill>
                      <a:schemeClr val="accent1"/>
                    </a:solidFill>
                    <a:latin typeface="Gill Sans MT" panose="020B0502020104020203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900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𝚲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  <a:latin typeface="Gill Sans MT" panose="020B0502020104020203" pitchFamily="34" charset="0"/>
                  </a:rPr>
                  <a:t> as defined before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olidFill>
                      <a:schemeClr val="accent1"/>
                    </a:solidFill>
                    <a:latin typeface="Gill Sans MT" panose="020B0502020104020203" pitchFamily="34" charset="0"/>
                  </a:rPr>
                  <a:t>UV error scales as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19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sz="19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19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  <a:latin typeface="Gill Sans MT" panose="020B0502020104020203" pitchFamily="34" charset="0"/>
                  </a:rPr>
                  <a:t> at leading order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olidFill>
                      <a:schemeClr val="accent1"/>
                    </a:solidFill>
                    <a:latin typeface="Gill Sans MT" panose="020B0502020104020203" pitchFamily="34" charset="0"/>
                  </a:rPr>
                  <a:t>Different IR modification is disentangled from UV error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olidFill>
                      <a:schemeClr val="accent1"/>
                    </a:solidFill>
                    <a:latin typeface="Gill Sans MT" panose="020B0502020104020203" pitchFamily="34" charset="0"/>
                  </a:rPr>
                  <a:t>The UV error can be reduced by improving potential’s UV behavior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olidFill>
                      <a:srgbClr val="FF0000"/>
                    </a:solidFill>
                    <a:latin typeface="Gill Sans MT" panose="020B0502020104020203" pitchFamily="34" charset="0"/>
                  </a:rPr>
                  <a:t>This also suggests that if NN is optimized, adding further trap doesn’t require further optimization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371197A-8D67-4908-AEC2-D66FC7306D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9" y="227402"/>
                <a:ext cx="2938635" cy="5940088"/>
              </a:xfrm>
              <a:prstGeom prst="rect">
                <a:avLst/>
              </a:prstGeom>
              <a:blipFill>
                <a:blip r:embed="rId3"/>
                <a:stretch>
                  <a:fillRect l="-1452" t="-615" r="-3527" b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A23C9989-8A50-4944-A6F0-40A91B489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794" y="213020"/>
            <a:ext cx="9146084" cy="63006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08DC91-89DD-4B85-8F7E-8B807ED5E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9794" y="239826"/>
            <a:ext cx="9146084" cy="63006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E8ED8A8-CEC5-40BF-BF82-8834B14AC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9794" y="252250"/>
            <a:ext cx="9146084" cy="63006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DFA4BD4-34D9-4962-AB6A-5599C39D80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9794" y="274649"/>
            <a:ext cx="9146084" cy="63006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0C3414-8196-4491-849E-6E511AC5D2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9794" y="290576"/>
            <a:ext cx="9146084" cy="63006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C884970-761B-4EE4-9CD8-654E8A9DB5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9794" y="290576"/>
            <a:ext cx="9146084" cy="63006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17901B0-6A80-4530-AA01-C64DFAE16C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9794" y="317539"/>
            <a:ext cx="9146084" cy="63006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80B8D9-2927-41C5-A39E-75BA85155B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29794" y="344345"/>
            <a:ext cx="9146084" cy="63006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85453B-BB49-484F-81E6-D99C1825E4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29794" y="344344"/>
            <a:ext cx="9146084" cy="63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0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3A2E-0E5B-4A26-9023-40C91542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20" y="221738"/>
            <a:ext cx="5569597" cy="1282543"/>
          </a:xfrm>
        </p:spPr>
        <p:txBody>
          <a:bodyPr>
            <a:normAutofit fontScale="90000"/>
          </a:bodyPr>
          <a:lstStyle/>
          <a:p>
            <a:r>
              <a:rPr lang="en-US" dirty="0"/>
              <a:t>Cavity boundary condition (for relative motion)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605CC-8CE5-4D29-9C7B-70F71CBE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12/7/2020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65581-B9EB-497A-A097-F8408FBC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675-4153-4F9D-8A4D-D2AB3BD17B80}" type="slidenum">
              <a:rPr lang="en-US" smtClean="0"/>
              <a:t>36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434091-8540-4CF9-9DB3-48908459A789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B33148-E2DD-4391-A7EE-4B0B0BB06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647" y="1356871"/>
            <a:ext cx="6650952" cy="44056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5BC28A-3C11-4EC3-B92D-C30DCF992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509" y="1326317"/>
            <a:ext cx="6743203" cy="4466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8B856C-6C7C-49CF-8B2F-110D7BD5CEC8}"/>
                  </a:ext>
                </a:extLst>
              </p:cNvPr>
              <p:cNvSpPr txBox="1"/>
              <p:nvPr/>
            </p:nvSpPr>
            <p:spPr>
              <a:xfrm>
                <a:off x="240401" y="3838774"/>
                <a:ext cx="744852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𝒕𝒂𝒏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𝜹</m:t>
                          </m:r>
                        </m:e>
                        <m:sub>
                          <m:r>
                            <a:rPr lang="en-US" sz="4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𝒍</m:t>
                          </m:r>
                        </m:sub>
                      </m:sSub>
                      <m:r>
                        <a:rPr lang="en-US" sz="4000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×</m:t>
                      </m:r>
                      <m:sSub>
                        <m:sSubPr>
                          <m:ctrlPr>
                            <a:rPr lang="en-US" sz="4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𝒏</m:t>
                          </m:r>
                        </m:e>
                        <m:sub>
                          <m:r>
                            <a:rPr lang="en-US" sz="4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𝒍</m:t>
                          </m:r>
                        </m:sub>
                      </m:sSub>
                      <m:d>
                        <m:dPr>
                          <m:ctrlPr>
                            <a:rPr lang="en-US" sz="4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𝒌</m:t>
                          </m:r>
                          <m:sSub>
                            <m:sSub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4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𝒄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000" b="1" i="1" dirty="0">
                  <a:sym typeface="Wingdings" panose="05000000000000000000" pitchFamily="2" charset="2"/>
                </a:endParaRPr>
              </a:p>
              <a:p>
                <a:r>
                  <a:rPr lang="en-US" sz="4000" b="1" dirty="0">
                    <a:sym typeface="Wingdings" panose="05000000000000000000" pitchFamily="2" charset="2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US" sz="4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4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e>
                      <m:sub>
                        <m:r>
                          <a:rPr lang="en-US" sz="4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𝒍</m:t>
                        </m:r>
                      </m:sub>
                    </m:sSub>
                    <m:d>
                      <m:dPr>
                        <m:ctrlPr>
                          <a:rPr lang="en-US" sz="4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4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𝒌</m:t>
                        </m:r>
                        <m:sSub>
                          <m:sSubPr>
                            <m:ctrlPr>
                              <a:rPr lang="en-US" sz="4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4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𝑹</m:t>
                            </m:r>
                          </m:e>
                          <m:sub>
                            <m:r>
                              <a:rPr lang="en-US" sz="4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𝒄</m:t>
                            </m:r>
                          </m:sub>
                        </m:sSub>
                      </m:e>
                    </m:d>
                    <m:r>
                      <a:rPr lang="en-US" sz="40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40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</m:t>
                    </m:r>
                  </m:oMath>
                </a14:m>
                <a:r>
                  <a:rPr lang="en-US" sz="4000" b="1" i="1" dirty="0"/>
                  <a:t> </a:t>
                </a:r>
              </a:p>
              <a:p>
                <a:r>
                  <a:rPr lang="en-US" sz="4000" b="1" i="1" dirty="0"/>
                  <a:t>I.e.,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4000" b="1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𝜹</m:t>
                        </m:r>
                      </m:e>
                      <m:sub>
                        <m:r>
                          <a:rPr lang="en-US" sz="40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𝒍</m:t>
                        </m:r>
                      </m:sub>
                    </m:sSub>
                    <m:r>
                      <a:rPr lang="en-US" sz="40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40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𝑬</m:t>
                    </m:r>
                    <m:r>
                      <a:rPr lang="en-US" sz="40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8B856C-6C7C-49CF-8B2F-110D7BD5C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01" y="3838774"/>
                <a:ext cx="7448521" cy="1938992"/>
              </a:xfrm>
              <a:prstGeom prst="rect">
                <a:avLst/>
              </a:prstGeom>
              <a:blipFill>
                <a:blip r:embed="rId5"/>
                <a:stretch>
                  <a:fillRect l="-2864" b="-1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49310F-7EE6-43AC-B540-709344EEC078}"/>
              </a:ext>
            </a:extLst>
          </p:cNvPr>
          <p:cNvCxnSpPr>
            <a:cxnSpLocks/>
          </p:cNvCxnSpPr>
          <p:nvPr/>
        </p:nvCxnSpPr>
        <p:spPr>
          <a:xfrm flipH="1">
            <a:off x="8841450" y="2039361"/>
            <a:ext cx="315076" cy="956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C4DCF4-96DC-404A-BC37-2F4164CF3A18}"/>
              </a:ext>
            </a:extLst>
          </p:cNvPr>
          <p:cNvSpPr txBox="1"/>
          <p:nvPr/>
        </p:nvSpPr>
        <p:spPr>
          <a:xfrm>
            <a:off x="7227518" y="5488779"/>
            <a:ext cx="42448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Corresponding scattering </a:t>
            </a:r>
            <a:r>
              <a:rPr lang="en-US" sz="2500" dirty="0">
                <a:solidFill>
                  <a:srgbClr val="FF0000"/>
                </a:solidFill>
              </a:rPr>
              <a:t>WF</a:t>
            </a:r>
            <a:r>
              <a:rPr lang="en-US" sz="2500" dirty="0"/>
              <a:t> at </a:t>
            </a:r>
            <a:r>
              <a:rPr lang="en-US" sz="2500" b="1" dirty="0">
                <a:solidFill>
                  <a:srgbClr val="FF0000"/>
                </a:solidFill>
              </a:rPr>
              <a:t>E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/>
              <a:t>in free space without any potential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FC3A97-CC93-4538-8BB1-3890393DB10E}"/>
              </a:ext>
            </a:extLst>
          </p:cNvPr>
          <p:cNvCxnSpPr>
            <a:cxnSpLocks/>
          </p:cNvCxnSpPr>
          <p:nvPr/>
        </p:nvCxnSpPr>
        <p:spPr>
          <a:xfrm flipH="1" flipV="1">
            <a:off x="8436938" y="4935255"/>
            <a:ext cx="421014" cy="553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B922BC5-20A8-4817-B010-E803438E4D45}"/>
              </a:ext>
            </a:extLst>
          </p:cNvPr>
          <p:cNvSpPr txBox="1"/>
          <p:nvPr/>
        </p:nvSpPr>
        <p:spPr>
          <a:xfrm>
            <a:off x="8436938" y="408145"/>
            <a:ext cx="35144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Scattering </a:t>
            </a:r>
            <a:r>
              <a:rPr lang="en-US" sz="2500" dirty="0">
                <a:solidFill>
                  <a:srgbClr val="FF0000"/>
                </a:solidFill>
              </a:rPr>
              <a:t>wave function (WF)</a:t>
            </a:r>
            <a:r>
              <a:rPr lang="en-US" sz="2500" dirty="0"/>
              <a:t> at </a:t>
            </a:r>
            <a:r>
              <a:rPr lang="en-US" sz="2500" b="1" dirty="0">
                <a:solidFill>
                  <a:srgbClr val="FF0000"/>
                </a:solidFill>
              </a:rPr>
              <a:t>E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/>
              <a:t>with strong-interaction and infinite potential wall at r=</a:t>
            </a:r>
            <a:r>
              <a:rPr lang="en-US" sz="2500" dirty="0" err="1"/>
              <a:t>Rc</a:t>
            </a:r>
            <a:r>
              <a:rPr lang="en-US" sz="2500" dirty="0"/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18E9B6A-C3AD-4AAD-8A03-0DAB8FBDD59E}"/>
                  </a:ext>
                </a:extLst>
              </p:cNvPr>
              <p:cNvSpPr/>
              <p:nvPr/>
            </p:nvSpPr>
            <p:spPr>
              <a:xfrm>
                <a:off x="10906177" y="4145296"/>
                <a:ext cx="89524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𝑹</m:t>
                          </m:r>
                        </m:e>
                        <m:sub>
                          <m:r>
                            <a:rPr lang="en-US" sz="4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18E9B6A-C3AD-4AAD-8A03-0DAB8FBDD5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177" y="4145296"/>
                <a:ext cx="895245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97C6473-7DA9-4A44-ADFC-158928A32B54}"/>
              </a:ext>
            </a:extLst>
          </p:cNvPr>
          <p:cNvGrpSpPr/>
          <p:nvPr/>
        </p:nvGrpSpPr>
        <p:grpSpPr>
          <a:xfrm>
            <a:off x="1320815" y="1504281"/>
            <a:ext cx="2096153" cy="2109385"/>
            <a:chOff x="1320815" y="1504281"/>
            <a:chExt cx="2096153" cy="2109385"/>
          </a:xfrm>
        </p:grpSpPr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E41AF4FD-E7DA-40B6-A672-7E8793DC359F}"/>
                </a:ext>
              </a:extLst>
            </p:cNvPr>
            <p:cNvSpPr/>
            <p:nvPr/>
          </p:nvSpPr>
          <p:spPr>
            <a:xfrm>
              <a:off x="1320815" y="1504281"/>
              <a:ext cx="2096153" cy="2109385"/>
            </a:xfrm>
            <a:prstGeom prst="flowChartConnector">
              <a:avLst/>
            </a:prstGeom>
            <a:solidFill>
              <a:schemeClr val="bg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F38204-F4D2-4EB5-8A09-5F418986A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63536" y="2348425"/>
              <a:ext cx="535160" cy="523786"/>
            </a:xfrm>
            <a:prstGeom prst="rect">
              <a:avLst/>
            </a:prstGeom>
            <a:effectLst>
              <a:softEdge rad="152400"/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B1F505-FD74-41A2-BA42-6FF038A40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67484" y="2263039"/>
              <a:ext cx="472464" cy="523786"/>
            </a:xfrm>
            <a:prstGeom prst="rect">
              <a:avLst/>
            </a:prstGeom>
            <a:effectLst>
              <a:softEdge rad="63500"/>
            </a:effectLst>
          </p:spPr>
        </p:pic>
      </p:grpSp>
    </p:spTree>
    <p:extLst>
      <p:ext uri="{BB962C8B-B14F-4D97-AF65-F5344CB8AC3E}">
        <p14:creationId xmlns:p14="http://schemas.microsoft.com/office/powerpoint/2010/main" val="272518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0" grpId="0"/>
      <p:bldP spid="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3868A7-5848-461D-B66D-5AFD014365D4}"/>
                  </a:ext>
                </a:extLst>
              </p:cNvPr>
              <p:cNvSpPr/>
              <p:nvPr/>
            </p:nvSpPr>
            <p:spPr>
              <a:xfrm>
                <a:off x="236817" y="1462134"/>
                <a:ext cx="5713164" cy="51246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5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sz="2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>
                    <a:latin typeface="Gill Sans MT" panose="020B0502020104020203" pitchFamily="34" charset="0"/>
                  </a:rPr>
                  <a:t> are the GERE parameters (dimensionless).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500" b="1" dirty="0">
                    <a:latin typeface="Gill Sans MT" panose="020B0502020104020203" pitchFamily="34" charset="0"/>
                  </a:rPr>
                  <a:t>The error band partially comes from IR-error, while the UV-error (not in the band) approaches zero with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𝜦</m:t>
                        </m:r>
                      </m:e>
                      <m:sub>
                        <m:r>
                          <a:rPr lang="en-US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𝒖𝒗</m:t>
                        </m:r>
                      </m:sub>
                    </m:sSub>
                  </m:oMath>
                </a14:m>
                <a:endParaRPr lang="en-US" sz="2500" b="1" dirty="0">
                  <a:latin typeface="Gill Sans MT" panose="020B05020201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Gill Sans MT" panose="020B0502020104020203" pitchFamily="34" charset="0"/>
                  </a:rPr>
                  <a:t>Different data sets (using different </a:t>
                </a:r>
                <a:r>
                  <a:rPr lang="en-US" sz="2500" dirty="0" err="1">
                    <a:latin typeface="Gill Sans MT" panose="020B0502020104020203" pitchFamily="34" charset="0"/>
                  </a:rPr>
                  <a:t>Nmax</a:t>
                </a:r>
                <a:r>
                  <a:rPr lang="en-US" sz="2500" dirty="0">
                    <a:latin typeface="Gill Sans MT" panose="020B05020201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500" b="0" i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500" dirty="0">
                    <a:latin typeface="Gill Sans MT" panose="020B0502020104020203" pitchFamily="34" charset="0"/>
                  </a:rPr>
                  <a:t>are grouped in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50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𝑈𝑉</m:t>
                        </m:r>
                      </m:sub>
                    </m:sSub>
                  </m:oMath>
                </a14:m>
                <a:r>
                  <a:rPr lang="en-US" sz="2500" dirty="0">
                    <a:latin typeface="Gill Sans MT" panose="020B0502020104020203" pitchFamily="34" charset="0"/>
                  </a:rPr>
                  <a:t> bins.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Gill Sans MT" panose="020B0502020104020203" pitchFamily="34" charset="0"/>
                  </a:rPr>
                  <a:t>The parameters are extracted independently among these bins.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Gill Sans MT" panose="020B0502020104020203" pitchFamily="34" charset="0"/>
                  </a:rPr>
                  <a:t>Smooth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50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𝑈𝑉</m:t>
                        </m:r>
                      </m:sub>
                    </m:sSub>
                  </m:oMath>
                </a14:m>
                <a:r>
                  <a:rPr lang="en-US" sz="2500" dirty="0">
                    <a:latin typeface="Gill Sans MT" panose="020B0502020104020203" pitchFamily="34" charset="0"/>
                  </a:rPr>
                  <a:t>-dependence, a signal that the IR physics is under control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3868A7-5848-461D-B66D-5AFD01436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17" y="1462134"/>
                <a:ext cx="5713164" cy="5124673"/>
              </a:xfrm>
              <a:prstGeom prst="rect">
                <a:avLst/>
              </a:prstGeom>
              <a:blipFill>
                <a:blip r:embed="rId3"/>
                <a:stretch>
                  <a:fillRect l="-1601" t="-1070" b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4F91468A-0350-4C83-934C-E480820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98" y="325826"/>
            <a:ext cx="6005202" cy="851420"/>
          </a:xfrm>
        </p:spPr>
        <p:txBody>
          <a:bodyPr>
            <a:normAutofit fontScale="90000"/>
          </a:bodyPr>
          <a:lstStyle/>
          <a:p>
            <a:r>
              <a:rPr lang="en-US" sz="2500" b="1" dirty="0">
                <a:latin typeface="Gill Sans MT" panose="020B0502020104020203" pitchFamily="34" charset="0"/>
              </a:rPr>
              <a:t>Analyze He4 and He5 energies from NCSM and extract n-</a:t>
            </a:r>
            <a:r>
              <a:rPr lang="el-GR" sz="2500" b="1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sz="2500" b="1" dirty="0">
                <a:latin typeface="Gill Sans MT" panose="020B0502020104020203" pitchFamily="34" charset="0"/>
              </a:rPr>
              <a:t> scattering in P-3/2 channel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060C0-B3F3-4219-AE49-363679BCE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962" y="240030"/>
            <a:ext cx="6388038" cy="661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1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A1AFC7-21D3-4244-9B52-A953ADDF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763" y="284956"/>
            <a:ext cx="11771645" cy="851420"/>
          </a:xfrm>
        </p:spPr>
        <p:txBody>
          <a:bodyPr>
            <a:noAutofit/>
          </a:bodyPr>
          <a:lstStyle/>
          <a:p>
            <a:r>
              <a:rPr lang="en-US" sz="3000" b="1" dirty="0">
                <a:latin typeface="Gill Sans MT" panose="020B0502020104020203" pitchFamily="34" charset="0"/>
              </a:rPr>
              <a:t>Analyze He4 and He5 energies from NCSM and extract n-</a:t>
            </a:r>
            <a:r>
              <a:rPr lang="el-GR" sz="3000" b="1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sz="3000" b="1" dirty="0">
                <a:latin typeface="Gill Sans MT" panose="020B0502020104020203" pitchFamily="34" charset="0"/>
              </a:rPr>
              <a:t> scattering in P-3/2 channel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FB494F-0DC4-4F23-BEFD-D2043974FEFF}"/>
                  </a:ext>
                </a:extLst>
              </p:cNvPr>
              <p:cNvSpPr txBox="1"/>
              <p:nvPr/>
            </p:nvSpPr>
            <p:spPr>
              <a:xfrm>
                <a:off x="491490" y="4787940"/>
                <a:ext cx="11301298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>
                  <a:latin typeface="Gill Sans MT" panose="020B05020201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Gill Sans MT" panose="020B0502020104020203" pitchFamily="34" charset="0"/>
                  </a:rPr>
                  <a:t>Lowering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𝑈𝑉</m:t>
                        </m:r>
                      </m:sub>
                    </m:sSub>
                  </m:oMath>
                </a14:m>
                <a:r>
                  <a:rPr lang="en-US" sz="2200" dirty="0">
                    <a:latin typeface="Gill Sans MT" panose="020B0502020104020203" pitchFamily="34" charset="0"/>
                  </a:rPr>
                  <a:t> has a trend to turn a resonance to bound state (also seen in p-½ channel)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FF0000"/>
                    </a:solidFill>
                    <a:latin typeface="Gill Sans MT" panose="020B0502020104020203" pitchFamily="34" charset="0"/>
                  </a:rPr>
                  <a:t>The extraction agrees with Petr’s direct phase-shift calculation below 5 MeV with </a:t>
                </a:r>
                <a:r>
                  <a:rPr lang="en-US" sz="2200" b="1" dirty="0">
                    <a:solidFill>
                      <a:srgbClr val="FF0000"/>
                    </a:solidFill>
                    <a:latin typeface="Gill Sans MT" panose="020B0502020104020203" pitchFamily="34" charset="0"/>
                  </a:rPr>
                  <a:t>high</a:t>
                </a:r>
                <a:r>
                  <a:rPr lang="en-US" sz="2200" dirty="0">
                    <a:solidFill>
                      <a:srgbClr val="FF0000"/>
                    </a:solidFill>
                    <a:latin typeface="Gill Sans MT" panose="020B05020201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𝑈𝑉</m:t>
                        </m:r>
                      </m:sub>
                    </m:sSub>
                  </m:oMath>
                </a14:m>
                <a:endParaRPr lang="en-US" sz="2200" dirty="0">
                  <a:solidFill>
                    <a:srgbClr val="FF0000"/>
                  </a:solidFill>
                  <a:latin typeface="Gill Sans MT" panose="020B05020201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Gill Sans MT" panose="020B0502020104020203" pitchFamily="34" charset="0"/>
                  </a:rPr>
                  <a:t>Since we model both UV and IR physics components, we can use most (</a:t>
                </a:r>
                <a:r>
                  <a:rPr lang="en-US" sz="2200" dirty="0" err="1">
                    <a:latin typeface="Gill Sans MT" panose="020B0502020104020203" pitchFamily="34" charset="0"/>
                  </a:rPr>
                  <a:t>Nmax</a:t>
                </a:r>
                <a:r>
                  <a:rPr lang="en-US" sz="2200" dirty="0">
                    <a:latin typeface="Gill Sans MT" panose="020B05020201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200" dirty="0">
                    <a:latin typeface="Gill Sans MT" panose="020B0502020104020203" pitchFamily="34" charset="0"/>
                  </a:rPr>
                  <a:t>) results and extract phase-shifts. This is like LQCD producing results at different Lattice spacing.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FB494F-0DC4-4F23-BEFD-D2043974F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" y="4787940"/>
                <a:ext cx="11301298" cy="1785104"/>
              </a:xfrm>
              <a:prstGeom prst="rect">
                <a:avLst/>
              </a:prstGeom>
              <a:blipFill>
                <a:blip r:embed="rId3"/>
                <a:stretch>
                  <a:fillRect l="-647" b="-6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8389687-B179-4875-B607-BDCFD4256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76" y="1100536"/>
            <a:ext cx="5879040" cy="3944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C88769-B034-48F9-9FF0-C59ED6CF4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197" y="1100537"/>
            <a:ext cx="5769591" cy="3944966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7AA9EB3D-83BA-47E2-A384-FE0AB14F8BEE}"/>
              </a:ext>
            </a:extLst>
          </p:cNvPr>
          <p:cNvSpPr/>
          <p:nvPr/>
        </p:nvSpPr>
        <p:spPr>
          <a:xfrm rot="16200000">
            <a:off x="1396535" y="4359947"/>
            <a:ext cx="232872" cy="1088858"/>
          </a:xfrm>
          <a:prstGeom prst="leftBrac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0E67E7B-2024-4EEE-A7AC-A762C63E0EF0}"/>
              </a:ext>
            </a:extLst>
          </p:cNvPr>
          <p:cNvSpPr/>
          <p:nvPr/>
        </p:nvSpPr>
        <p:spPr>
          <a:xfrm rot="16200000">
            <a:off x="7237675" y="4359947"/>
            <a:ext cx="232872" cy="1088858"/>
          </a:xfrm>
          <a:prstGeom prst="leftBrac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2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2AE879-E651-4647-809D-C56A0718D52C}"/>
              </a:ext>
            </a:extLst>
          </p:cNvPr>
          <p:cNvSpPr txBox="1"/>
          <p:nvPr/>
        </p:nvSpPr>
        <p:spPr>
          <a:xfrm>
            <a:off x="5813131" y="5672322"/>
            <a:ext cx="5986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Gill Sans MT" panose="020B0502020104020203" pitchFamily="34" charset="0"/>
              </a:rPr>
              <a:t>Similar conclusions can be drawn as in P-3/2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ACF366-2F60-4FAA-AB4F-C756819C2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74" y="744935"/>
            <a:ext cx="4479465" cy="611306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D011C9E-D654-4676-BDF1-9BE748C1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98" y="-127000"/>
            <a:ext cx="6640202" cy="1304246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Gill Sans MT" panose="020B0502020104020203" pitchFamily="34" charset="0"/>
              </a:rPr>
              <a:t>n-</a:t>
            </a:r>
            <a:r>
              <a:rPr lang="el-GR" sz="3000" b="1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sz="3000" b="1" dirty="0">
                <a:latin typeface="Gill Sans MT" panose="020B0502020104020203" pitchFamily="34" charset="0"/>
              </a:rPr>
              <a:t> in P-1/2 channel from NCSM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B7CAE8-9697-4550-82A1-6A0146DE28F5}"/>
              </a:ext>
            </a:extLst>
          </p:cNvPr>
          <p:cNvGrpSpPr/>
          <p:nvPr/>
        </p:nvGrpSpPr>
        <p:grpSpPr>
          <a:xfrm>
            <a:off x="6329516" y="190026"/>
            <a:ext cx="4792707" cy="2790972"/>
            <a:chOff x="5037613" y="850962"/>
            <a:chExt cx="3622259" cy="214596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55831ED-522B-4AB3-8298-23405492F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37613" y="850962"/>
              <a:ext cx="3506251" cy="214596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8D92F7-CD88-4A05-8959-8D141ACA907C}"/>
                </a:ext>
              </a:extLst>
            </p:cNvPr>
            <p:cNvSpPr/>
            <p:nvPr/>
          </p:nvSpPr>
          <p:spPr>
            <a:xfrm>
              <a:off x="8418127" y="1480677"/>
              <a:ext cx="241745" cy="7990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613882-B793-4A17-85B9-BF4283C00CA4}"/>
              </a:ext>
            </a:extLst>
          </p:cNvPr>
          <p:cNvGrpSpPr/>
          <p:nvPr/>
        </p:nvGrpSpPr>
        <p:grpSpPr>
          <a:xfrm>
            <a:off x="4982739" y="3233897"/>
            <a:ext cx="3624402" cy="2153763"/>
            <a:chOff x="8476800" y="827397"/>
            <a:chExt cx="3624402" cy="21537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F2B3FE5-2F3A-4F6A-AE64-8B2EC5B99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39000" y="827397"/>
              <a:ext cx="3562202" cy="203482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EA493E-01E3-45A9-8AD6-7EC76472C138}"/>
                </a:ext>
              </a:extLst>
            </p:cNvPr>
            <p:cNvSpPr/>
            <p:nvPr/>
          </p:nvSpPr>
          <p:spPr>
            <a:xfrm>
              <a:off x="8476800" y="2421413"/>
              <a:ext cx="354389" cy="559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51261F-B44C-4501-9F6B-84D26545E3F9}"/>
              </a:ext>
            </a:extLst>
          </p:cNvPr>
          <p:cNvGrpSpPr/>
          <p:nvPr/>
        </p:nvGrpSpPr>
        <p:grpSpPr>
          <a:xfrm>
            <a:off x="8592497" y="3176186"/>
            <a:ext cx="3599503" cy="2150243"/>
            <a:chOff x="6754777" y="3218648"/>
            <a:chExt cx="3599503" cy="215024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872A8E3-DC10-456B-8EBB-2DE93749A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54777" y="3218648"/>
              <a:ext cx="3599503" cy="215024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6C4B8D-F335-4E92-85A7-48BB0945D091}"/>
                </a:ext>
              </a:extLst>
            </p:cNvPr>
            <p:cNvSpPr/>
            <p:nvPr/>
          </p:nvSpPr>
          <p:spPr>
            <a:xfrm>
              <a:off x="10112535" y="3923314"/>
              <a:ext cx="241745" cy="7990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007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5A267-B3AA-4801-AC58-A31FAC5A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12/7/2020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F9E35B-0FBD-4799-91A5-0B3EBDB8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675-4153-4F9D-8A4D-D2AB3BD17B80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4AFE6-D0A6-4833-A322-D1DF6C2FEC1B}"/>
              </a:ext>
            </a:extLst>
          </p:cNvPr>
          <p:cNvSpPr txBox="1"/>
          <p:nvPr/>
        </p:nvSpPr>
        <p:spPr>
          <a:xfrm>
            <a:off x="171766" y="1647369"/>
            <a:ext cx="508461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Nuclear reaction with astrophysical relevance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Experimental tools for studying nuclear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Single</a:t>
            </a:r>
            <a:r>
              <a:rPr lang="en-US" sz="2500" dirty="0"/>
              <a:t> framework for structure and scattering/reactions at drip-line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Amazing progress by the structure calculations, but scattering and reactions still limited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6237E3-7AC3-4580-9294-D66A46C137E1}"/>
              </a:ext>
            </a:extLst>
          </p:cNvPr>
          <p:cNvSpPr txBox="1"/>
          <p:nvPr/>
        </p:nvSpPr>
        <p:spPr>
          <a:xfrm>
            <a:off x="5256384" y="5212304"/>
            <a:ext cx="6708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Can we take advantage of progress to compute scattering/reactions?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A8FA81-BAF8-4780-9698-D158B06C7211}"/>
              </a:ext>
            </a:extLst>
          </p:cNvPr>
          <p:cNvGrpSpPr/>
          <p:nvPr/>
        </p:nvGrpSpPr>
        <p:grpSpPr>
          <a:xfrm>
            <a:off x="5084618" y="565596"/>
            <a:ext cx="6863663" cy="4233716"/>
            <a:chOff x="5023029" y="329939"/>
            <a:chExt cx="6863663" cy="423371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EAF6FED-B342-415D-A3CF-5E01DD108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3029" y="329939"/>
              <a:ext cx="6863663" cy="423371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7FF731-1622-4D79-9A02-BA859837522C}"/>
                </a:ext>
              </a:extLst>
            </p:cNvPr>
            <p:cNvSpPr txBox="1"/>
            <p:nvPr/>
          </p:nvSpPr>
          <p:spPr>
            <a:xfrm>
              <a:off x="7816063" y="3730930"/>
              <a:ext cx="391539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i="0" u="none" strike="noStrike" baseline="0" dirty="0"/>
                <a:t>Heiko </a:t>
              </a:r>
              <a:r>
                <a:rPr lang="en-US" sz="1800" b="1" i="0" u="none" strike="noStrike" baseline="0" dirty="0" err="1"/>
                <a:t>Hergert</a:t>
              </a:r>
              <a:r>
                <a:rPr lang="en-US" sz="1800" b="1" i="0" u="none" strike="noStrike" baseline="0" dirty="0"/>
                <a:t> , </a:t>
              </a:r>
              <a:r>
                <a:rPr lang="en-US" sz="1800" b="0" i="0" u="none" strike="noStrike" baseline="0" dirty="0">
                  <a:solidFill>
                    <a:srgbClr val="808080"/>
                  </a:solidFill>
                </a:rPr>
                <a:t>2008.05061</a:t>
              </a:r>
              <a:endParaRPr 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7D54478-0DD7-488C-9905-CF15B5ED4E69}"/>
              </a:ext>
            </a:extLst>
          </p:cNvPr>
          <p:cNvSpPr txBox="1">
            <a:spLocks/>
          </p:cNvSpPr>
          <p:nvPr/>
        </p:nvSpPr>
        <p:spPr>
          <a:xfrm>
            <a:off x="916259" y="706526"/>
            <a:ext cx="363344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80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1040F73-FD3C-4929-A140-842C5B71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8" y="60989"/>
            <a:ext cx="8171276" cy="690393"/>
          </a:xfrm>
        </p:spPr>
        <p:txBody>
          <a:bodyPr>
            <a:noAutofit/>
          </a:bodyPr>
          <a:lstStyle/>
          <a:p>
            <a:r>
              <a:rPr lang="en-US" sz="3000" b="1" dirty="0">
                <a:latin typeface="Gill Sans MT" panose="020B0502020104020203" pitchFamily="34" charset="0"/>
              </a:rPr>
              <a:t>n-</a:t>
            </a:r>
            <a:r>
              <a:rPr lang="el-GR" sz="3000" b="1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sz="3000" b="1" dirty="0">
                <a:latin typeface="Gill Sans MT" panose="020B0502020104020203" pitchFamily="34" charset="0"/>
              </a:rPr>
              <a:t> in S-1/2 channel from NCSM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8B0B59-D852-4114-8AD3-D55E7862F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80" y="751382"/>
            <a:ext cx="4404199" cy="5971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4005C9-D416-45C2-8554-46646BB87C32}"/>
              </a:ext>
            </a:extLst>
          </p:cNvPr>
          <p:cNvSpPr txBox="1"/>
          <p:nvPr/>
        </p:nvSpPr>
        <p:spPr>
          <a:xfrm>
            <a:off x="4747060" y="5903893"/>
            <a:ext cx="8258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ill Sans MT" panose="020B0502020104020203" pitchFamily="34" charset="0"/>
              </a:rPr>
              <a:t>Less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ill Sans MT" panose="020B0502020104020203" pitchFamily="34" charset="0"/>
              </a:rPr>
              <a:t>Mean values agree with NCSMC quite well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63F0D1-2DCB-4387-A36E-9788A2DF3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479" y="1426117"/>
            <a:ext cx="7285040" cy="251539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6EB248F-FE10-401C-B797-01DAFDB66C44}"/>
              </a:ext>
            </a:extLst>
          </p:cNvPr>
          <p:cNvGrpSpPr/>
          <p:nvPr/>
        </p:nvGrpSpPr>
        <p:grpSpPr>
          <a:xfrm>
            <a:off x="6788074" y="3941512"/>
            <a:ext cx="3503054" cy="2360897"/>
            <a:chOff x="6788074" y="3941512"/>
            <a:chExt cx="3503054" cy="23608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F149484-B21D-44ED-B0FA-F2A8F49FB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88074" y="3941512"/>
              <a:ext cx="3503054" cy="236089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3CA1C9-75A3-45C7-AEA8-D80B10D07CDF}"/>
                </a:ext>
              </a:extLst>
            </p:cNvPr>
            <p:cNvSpPr/>
            <p:nvPr/>
          </p:nvSpPr>
          <p:spPr>
            <a:xfrm>
              <a:off x="10033348" y="4616248"/>
              <a:ext cx="257780" cy="809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8788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BF6764-830D-4DD9-BB11-7C457F161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15" y="507614"/>
            <a:ext cx="4609086" cy="628995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58E2D41-24CC-421F-A2C0-0104605B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98" y="166593"/>
            <a:ext cx="6005202" cy="440646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Gill Sans MT" panose="020B0502020104020203" pitchFamily="34" charset="0"/>
              </a:rPr>
              <a:t>n-</a:t>
            </a:r>
            <a:r>
              <a:rPr lang="el-GR" sz="2500" b="1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sz="2500" b="1" dirty="0">
                <a:latin typeface="Gill Sans MT" panose="020B0502020104020203" pitchFamily="34" charset="0"/>
              </a:rPr>
              <a:t> in P-3/2 channel from IMSRG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4FB526-E376-4AEA-B467-069D65026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127" y="104895"/>
            <a:ext cx="6279025" cy="66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315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F306EB-0A63-4593-992D-2D39F2EB0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04" y="607239"/>
            <a:ext cx="4534325" cy="618793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5FB6F73-67F1-412A-8AA1-A49E58BF9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98" y="166593"/>
            <a:ext cx="6005202" cy="440646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Gill Sans MT" panose="020B0502020104020203" pitchFamily="34" charset="0"/>
              </a:rPr>
              <a:t>n-</a:t>
            </a:r>
            <a:r>
              <a:rPr lang="el-GR" sz="2500" b="1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sz="2500" b="1" dirty="0">
                <a:latin typeface="Gill Sans MT" panose="020B0502020104020203" pitchFamily="34" charset="0"/>
              </a:rPr>
              <a:t> in P-1/2 channel from IMSRG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9EAA95-7B7E-41CF-B35E-79BE124B4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276" y="308054"/>
            <a:ext cx="4734579" cy="31209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C3A579-EA54-488F-8DB3-7DF08A9DD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960" y="3803665"/>
            <a:ext cx="3566618" cy="2466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E00114-5BD7-4A92-9FF3-C64443CB40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3607" y="3803665"/>
            <a:ext cx="3665691" cy="22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401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9B8F-A437-4198-A238-7A53D0780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06"/>
            <a:ext cx="11169316" cy="146050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Gill Sans MT" panose="020B0502020104020203" pitchFamily="34" charset="0"/>
              </a:rPr>
              <a:t>Analyze O24 and O25 energies from IMSRG and extract n-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O24</a:t>
            </a:r>
            <a:r>
              <a:rPr lang="en-US" sz="3000" b="1" dirty="0">
                <a:latin typeface="Gill Sans MT" panose="020B0502020104020203" pitchFamily="34" charset="0"/>
              </a:rPr>
              <a:t> scattering in d-3/2 channel </a:t>
            </a:r>
            <a:br>
              <a:rPr lang="en-US" sz="3000" b="1" dirty="0">
                <a:latin typeface="Gill Sans MT" panose="020B0502020104020203" pitchFamily="34" charset="0"/>
              </a:rPr>
            </a:br>
            <a:endParaRPr lang="en-US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7F445-3ADD-481F-A1A1-6682AAE7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18D6-CECA-4EE8-8CE1-178DBA8553F8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A5F40-C6C8-4345-BBFC-88B924E2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675-4153-4F9D-8A4D-D2AB3BD17B80}" type="slidenum">
              <a:rPr lang="en-US" smtClean="0"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7247F2-B843-4847-B9EE-080F5522141E}"/>
                  </a:ext>
                </a:extLst>
              </p:cNvPr>
              <p:cNvSpPr txBox="1"/>
              <p:nvPr/>
            </p:nvSpPr>
            <p:spPr>
              <a:xfrm>
                <a:off x="5656561" y="1164134"/>
                <a:ext cx="6425866" cy="6124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Gill Sans MT" panose="020B0502020104020203" pitchFamily="34" charset="0"/>
                  </a:rPr>
                  <a:t>C00 decreases with 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𝑈𝑉</m:t>
                        </m:r>
                      </m:sub>
                    </m:sSub>
                  </m:oMath>
                </a14:m>
                <a:r>
                  <a:rPr lang="en-US" sz="2800" dirty="0">
                    <a:latin typeface="Gill Sans MT" panose="020B0502020104020203" pitchFamily="34" charset="0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Gill Sans MT" panose="020B0502020104020203" pitchFamily="34" charset="0"/>
                  </a:rPr>
                  <a:t>(</a:t>
                </a:r>
                <a:r>
                  <a:rPr lang="en-US" sz="2800" b="1" dirty="0">
                    <a:solidFill>
                      <a:srgbClr val="FF0000"/>
                    </a:solidFill>
                    <a:latin typeface="Gill Sans MT" panose="020B0502020104020203" pitchFamily="34" charset="0"/>
                  </a:rPr>
                  <a:t>smooth evolution:</a:t>
                </a:r>
                <a:r>
                  <a:rPr lang="en-US" sz="2800" dirty="0">
                    <a:solidFill>
                      <a:srgbClr val="FF0000"/>
                    </a:solidFill>
                    <a:latin typeface="Gill Sans MT" panose="020B0502020104020203" pitchFamily="34" charset="0"/>
                  </a:rPr>
                  <a:t> C00~0.1, NOT 10 or 0.001)</a:t>
                </a:r>
              </a:p>
              <a:p>
                <a:endParaRPr lang="en-US" sz="2800" dirty="0">
                  <a:latin typeface="Gill Sans MT" panose="020B05020201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Gill Sans MT" panose="020B0502020104020203" pitchFamily="34" charset="0"/>
                  </a:rPr>
                  <a:t>C01 and C10 have also some UV dependence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Gill Sans MT" panose="020B05020201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Gill Sans MT" panose="020B0502020104020203" pitchFamily="34" charset="0"/>
                  </a:rPr>
                  <a:t>Approaching to the continuum limit, no resonance behavior in scattering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Gill Sans MT" panose="020B05020201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Gill Sans MT" panose="020B0502020104020203" pitchFamily="34" charset="0"/>
                  </a:rPr>
                  <a:t>If C00 </a:t>
                </a:r>
                <a:r>
                  <a:rPr lang="en-US" sz="2800" dirty="0">
                    <a:solidFill>
                      <a:srgbClr val="FF0000"/>
                    </a:solidFill>
                    <a:latin typeface="Gill Sans MT" panose="020B0502020104020203" pitchFamily="34" charset="0"/>
                  </a:rPr>
                  <a:t>were</a:t>
                </a:r>
                <a:r>
                  <a:rPr lang="en-US" sz="2800" dirty="0">
                    <a:latin typeface="Gill Sans MT" panose="020B0502020104020203" pitchFamily="34" charset="0"/>
                  </a:rPr>
                  <a:t> positive, the resonance shows up </a:t>
                </a:r>
                <a:r>
                  <a:rPr lang="en-US" sz="2800" b="1" dirty="0">
                    <a:solidFill>
                      <a:srgbClr val="FF0000"/>
                    </a:solidFill>
                    <a:latin typeface="Gill Sans MT" panose="020B0502020104020203" pitchFamily="34" charset="0"/>
                  </a:rPr>
                  <a:t>(NOT the prediction of the used nucleon interaction)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7247F2-B843-4847-B9EE-080F55221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561" y="1164134"/>
                <a:ext cx="6425866" cy="6124754"/>
              </a:xfrm>
              <a:prstGeom prst="rect">
                <a:avLst/>
              </a:prstGeom>
              <a:blipFill>
                <a:blip r:embed="rId2"/>
                <a:stretch>
                  <a:fillRect l="-1708" t="-1095"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A9564198-2D79-4DF4-87B0-EA02E0E0B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5965"/>
            <a:ext cx="5736144" cy="593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1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B61B-599F-47CF-A605-9DDE56CE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4831-6F59-420F-A8C6-9BB3970B0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689" y="1804738"/>
            <a:ext cx="10904621" cy="3958388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Eigen-energies</a:t>
            </a:r>
            <a:r>
              <a:rPr lang="en-US" sz="3000" dirty="0"/>
              <a:t> of trapped projectile-target system </a:t>
            </a:r>
            <a:r>
              <a:rPr lang="en-US" sz="3000" dirty="0">
                <a:solidFill>
                  <a:srgbClr val="FF0000"/>
                </a:solidFill>
              </a:rPr>
              <a:t>computed by ab initio energy calculation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>
                <a:solidFill>
                  <a:srgbClr val="FF0000"/>
                </a:solidFill>
                <a:sym typeface="Wingdings" panose="05000000000000000000" pitchFamily="2" charset="2"/>
              </a:rPr>
              <a:t>scattering</a:t>
            </a:r>
            <a:r>
              <a:rPr lang="en-US" sz="3000" dirty="0">
                <a:sym typeface="Wingdings" panose="05000000000000000000" pitchFamily="2" charset="2"/>
              </a:rPr>
              <a:t> info (</a:t>
            </a:r>
            <a:r>
              <a:rPr lang="en-US" sz="3000" dirty="0">
                <a:solidFill>
                  <a:schemeClr val="accent1"/>
                </a:solidFill>
                <a:sym typeface="Wingdings" panose="05000000000000000000" pitchFamily="2" charset="2"/>
              </a:rPr>
              <a:t>phase-shift</a:t>
            </a:r>
            <a:r>
              <a:rPr lang="en-US" sz="3000" dirty="0">
                <a:sym typeface="Wingdings" panose="05000000000000000000" pitchFamily="2" charset="2"/>
              </a:rPr>
              <a:t>) at </a:t>
            </a:r>
            <a:r>
              <a:rPr lang="en-US" sz="3000" dirty="0">
                <a:solidFill>
                  <a:srgbClr val="FF0000"/>
                </a:solidFill>
                <a:sym typeface="Wingdings" panose="05000000000000000000" pitchFamily="2" charset="2"/>
              </a:rPr>
              <a:t>those energies</a:t>
            </a:r>
            <a:endParaRPr lang="en-US" sz="3000" dirty="0">
              <a:sym typeface="Wingdings" panose="05000000000000000000" pitchFamily="2" charset="2"/>
            </a:endParaRPr>
          </a:p>
          <a:p>
            <a:r>
              <a:rPr lang="en-US" sz="3000" dirty="0">
                <a:sym typeface="Wingdings" panose="05000000000000000000" pitchFamily="2" charset="2"/>
              </a:rPr>
              <a:t>Interpolating between eigen-energies gives the scattering phase-shift as function of scattering energy </a:t>
            </a:r>
          </a:p>
          <a:p>
            <a:r>
              <a:rPr lang="en-US" sz="3000" b="1" dirty="0">
                <a:sym typeface="Wingdings" panose="05000000000000000000" pitchFamily="2" charset="2"/>
              </a:rPr>
              <a:t>The method should work with nuclear systems (e.g., neutron-nucleus) that can be computed by the ab initio structure methods.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E8680-5BFF-49F1-9B1F-0CD7B0CE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18D6-CECA-4EE8-8CE1-178DBA8553F8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780FF-DA11-4481-9079-DD58618B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675-4153-4F9D-8A4D-D2AB3BD17B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2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8EFD401-BD60-4C5B-9E60-CA21B8B98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091" y="1082729"/>
            <a:ext cx="23050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141951-585B-4149-9475-C11A0F96F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8218" y="3663532"/>
            <a:ext cx="3506100" cy="213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B58628-3359-429D-B265-D3465E92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29" y="-47067"/>
            <a:ext cx="10515600" cy="1325563"/>
          </a:xfrm>
        </p:spPr>
        <p:txBody>
          <a:bodyPr/>
          <a:lstStyle/>
          <a:p>
            <a:r>
              <a:rPr lang="en-US" dirty="0"/>
              <a:t>Ab initio calculations of bound nuclei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0B592D-8D87-4C19-9FBC-341487B29D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029" y="1035108"/>
                <a:ext cx="8961158" cy="7062642"/>
              </a:xfrm>
            </p:spPr>
            <p:txBody>
              <a:bodyPr>
                <a:normAutofit/>
              </a:bodyPr>
              <a:lstStyle/>
              <a:p>
                <a:pPr marL="0">
                  <a:lnSpc>
                    <a:spcPct val="120000"/>
                  </a:lnSpc>
                </a:pPr>
                <a:r>
                  <a:rPr lang="en-US" dirty="0"/>
                  <a:t>Degrees of freedom (DOF):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marL="0">
                  <a:lnSpc>
                    <a:spcPct val="120000"/>
                  </a:lnSpc>
                </a:pPr>
                <a:r>
                  <a:rPr lang="en-US" dirty="0"/>
                  <a:t>Treatments:</a:t>
                </a:r>
              </a:p>
              <a:p>
                <a:pPr marL="457200" lvl="2">
                  <a:lnSpc>
                    <a:spcPct val="120000"/>
                  </a:lnSpc>
                </a:pPr>
                <a:r>
                  <a:rPr lang="en-US" sz="2800" dirty="0"/>
                  <a:t>Monte Carlo (MC) sampling: Green’s function MC, nuclear lattice effective field theory (NLEFT) (also similarly in lattice QCD)</a:t>
                </a:r>
              </a:p>
              <a:p>
                <a:pPr marL="457200" lvl="2">
                  <a:lnSpc>
                    <a:spcPct val="120000"/>
                  </a:lnSpc>
                </a:pPr>
                <a:r>
                  <a:rPr lang="en-US" sz="2800" dirty="0"/>
                  <a:t>Basis method: Hamiltonian diagonalization in no-core shell model </a:t>
                </a:r>
                <a:r>
                  <a:rPr lang="en-US" sz="2800" dirty="0">
                    <a:solidFill>
                      <a:srgbClr val="C00000"/>
                    </a:solidFill>
                  </a:rPr>
                  <a:t>(NCSM) </a:t>
                </a:r>
                <a:r>
                  <a:rPr lang="en-US" sz="2800" dirty="0"/>
                  <a:t>and in-medium similarity renormalization group </a:t>
                </a:r>
                <a:r>
                  <a:rPr lang="en-US" sz="2800" dirty="0">
                    <a:solidFill>
                      <a:srgbClr val="C00000"/>
                    </a:solidFill>
                  </a:rPr>
                  <a:t>(IMSRG)</a:t>
                </a:r>
                <a:r>
                  <a:rPr lang="en-US" sz="2800" dirty="0"/>
                  <a:t>, and coupled-cluster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0B592D-8D87-4C19-9FBC-341487B29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029" y="1035108"/>
                <a:ext cx="8961158" cy="7062642"/>
              </a:xfrm>
              <a:blipFill>
                <a:blip r:embed="rId8"/>
                <a:stretch>
                  <a:fillRect l="-1224" t="-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4E5FB0E-FD96-42BE-A071-064041E4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12/7/2020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648A3-C3DC-4AE6-9FFA-1D7E97EA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675-4153-4F9D-8A4D-D2AB3BD17B80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7C88E-50F5-4712-A728-B36EA8D4954A}"/>
              </a:ext>
            </a:extLst>
          </p:cNvPr>
          <p:cNvSpPr txBox="1"/>
          <p:nvPr/>
        </p:nvSpPr>
        <p:spPr>
          <a:xfrm>
            <a:off x="1628225" y="5795596"/>
            <a:ext cx="10327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>
                <a:sym typeface="Wingdings" panose="05000000000000000000" pitchFamily="2" charset="2"/>
              </a:rPr>
              <a:t>Method-errors due to </a:t>
            </a:r>
            <a:r>
              <a:rPr lang="en-US" sz="3000" b="1" dirty="0"/>
              <a:t>truncations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/>
              <a:t>NN-interaction errors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3B4D669-A36B-47E7-A456-158C92E04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458" y="1078105"/>
            <a:ext cx="23050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17E5F9-4256-4BEB-93AD-4F3EE1155405}"/>
              </a:ext>
            </a:extLst>
          </p:cNvPr>
          <p:cNvSpPr txBox="1"/>
          <p:nvPr/>
        </p:nvSpPr>
        <p:spPr>
          <a:xfrm>
            <a:off x="5765145" y="1078105"/>
            <a:ext cx="31151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Infinite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finite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85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902E06F-6700-4D92-BF86-E35920C52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4198" y="4396707"/>
            <a:ext cx="3222560" cy="19596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B58628-3359-429D-B265-D3465E92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 initio calculations of scattering/reactions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B592D-8D87-4C19-9FBC-341487B29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51" y="1505434"/>
            <a:ext cx="8253947" cy="4987441"/>
          </a:xfrm>
        </p:spPr>
        <p:txBody>
          <a:bodyPr>
            <a:normAutofit/>
          </a:bodyPr>
          <a:lstStyle/>
          <a:p>
            <a:pPr indent="-91440">
              <a:lnSpc>
                <a:spcPct val="120000"/>
              </a:lnSpc>
            </a:pPr>
            <a:r>
              <a:rPr lang="en-US" dirty="0">
                <a:sym typeface="Wingdings" panose="05000000000000000000" pitchFamily="2" charset="2"/>
              </a:rPr>
              <a:t> Much more DOF.  Methods:</a:t>
            </a:r>
            <a:endParaRPr lang="en-US" dirty="0"/>
          </a:p>
          <a:p>
            <a:pPr lvl="1" indent="-91440">
              <a:lnSpc>
                <a:spcPct val="120000"/>
              </a:lnSpc>
            </a:pPr>
            <a:r>
              <a:rPr lang="en-US" sz="2800" dirty="0"/>
              <a:t> Again MC-sampling of important configurations: NLEFT, GFMC, Lattice </a:t>
            </a:r>
            <a:r>
              <a:rPr lang="en-US" sz="2800" dirty="0" err="1"/>
              <a:t>QCD</a:t>
            </a:r>
            <a:r>
              <a:rPr lang="en-US" sz="2800" dirty="0"/>
              <a:t> </a:t>
            </a:r>
          </a:p>
          <a:p>
            <a:pPr lvl="1" indent="-91440">
              <a:lnSpc>
                <a:spcPct val="120000"/>
              </a:lnSpc>
            </a:pPr>
            <a:r>
              <a:rPr lang="en-US" sz="2800" dirty="0"/>
              <a:t> </a:t>
            </a:r>
            <a:r>
              <a:rPr lang="en-US" sz="2800" dirty="0" err="1"/>
              <a:t>NCSM</a:t>
            </a:r>
            <a:r>
              <a:rPr lang="en-US" sz="2800" dirty="0"/>
              <a:t> + continuum</a:t>
            </a:r>
          </a:p>
          <a:p>
            <a:pPr lvl="1" indent="-91440">
              <a:lnSpc>
                <a:spcPct val="120000"/>
              </a:lnSpc>
            </a:pPr>
            <a:r>
              <a:rPr lang="en-US" sz="2800" dirty="0"/>
              <a:t> Continuum shell-model</a:t>
            </a:r>
          </a:p>
          <a:p>
            <a:pPr lvl="1" indent="-91440">
              <a:lnSpc>
                <a:spcPct val="120000"/>
              </a:lnSpc>
            </a:pPr>
            <a:r>
              <a:rPr lang="en-US" sz="2800" dirty="0"/>
              <a:t> Gamow shell-model</a:t>
            </a:r>
          </a:p>
          <a:p>
            <a:pPr lvl="1" indent="-91440">
              <a:lnSpc>
                <a:spcPct val="120000"/>
              </a:lnSpc>
            </a:pPr>
            <a:r>
              <a:rPr lang="en-US" sz="2800" dirty="0"/>
              <a:t> Ab initio optical potential  </a:t>
            </a:r>
          </a:p>
          <a:p>
            <a:pPr indent="-91440">
              <a:lnSpc>
                <a:spcPct val="120000"/>
              </a:lnSpc>
            </a:pPr>
            <a:r>
              <a:rPr lang="en-US" sz="3200" b="1" dirty="0"/>
              <a:t> Errors analysis more challenging and limited</a:t>
            </a:r>
            <a:endParaRPr lang="en-US" sz="28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4E5FB0E-FD96-42BE-A071-064041E4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12/7/2020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648A3-C3DC-4AE6-9FFA-1D7E97EA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675-4153-4F9D-8A4D-D2AB3BD17B80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AE979C-AA5C-40D3-BC8A-56D30D9A1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7157" y="1505434"/>
            <a:ext cx="2376643" cy="23843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527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60106D9-8F42-45E0-AC94-0013B32D16DF}"/>
              </a:ext>
            </a:extLst>
          </p:cNvPr>
          <p:cNvGrpSpPr/>
          <p:nvPr/>
        </p:nvGrpSpPr>
        <p:grpSpPr>
          <a:xfrm>
            <a:off x="96623" y="1152067"/>
            <a:ext cx="1680552" cy="1680552"/>
            <a:chOff x="2181774" y="1188385"/>
            <a:chExt cx="1680552" cy="1680552"/>
          </a:xfrm>
        </p:grpSpPr>
        <p:pic>
          <p:nvPicPr>
            <p:cNvPr id="32" name="Picture 6">
              <a:extLst>
                <a:ext uri="{FF2B5EF4-FFF2-40B4-BE49-F238E27FC236}">
                  <a16:creationId xmlns:a16="http://schemas.microsoft.com/office/drawing/2014/main" id="{BD71CFF9-941F-4D63-943A-EB30DE60DB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1774" y="1188385"/>
              <a:ext cx="1680552" cy="1680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0534C55-5F41-41F6-9D46-B6197906F8B4}"/>
                    </a:ext>
                  </a:extLst>
                </p:cNvPr>
                <p:cNvSpPr/>
                <p:nvPr/>
              </p:nvSpPr>
              <p:spPr>
                <a:xfrm>
                  <a:off x="2411277" y="1329865"/>
                  <a:ext cx="533351" cy="530915"/>
                </a:xfrm>
                <a:prstGeom prst="rect">
                  <a:avLst/>
                </a:prstGeom>
                <a:noFill/>
              </p:spPr>
              <p:txBody>
                <a:bodyPr wrap="none" lIns="68580" tIns="34290" rIns="68580" bIns="3429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i="1" dirty="0" smtClean="0">
                                <a:ln w="0"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dirty="0" smtClean="0">
                                <a:ln w="0"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000" b="0" i="1" dirty="0" smtClean="0">
                                <a:ln w="0"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3000" dirty="0">
                    <a:ln w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0534C55-5F41-41F6-9D46-B6197906F8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277" y="1329865"/>
                  <a:ext cx="533351" cy="5309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67B5D4-8EB5-4DB7-831C-CDA0B022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09" y="259521"/>
            <a:ext cx="9999677" cy="994172"/>
          </a:xfrm>
        </p:spPr>
        <p:txBody>
          <a:bodyPr>
            <a:normAutofit/>
          </a:bodyPr>
          <a:lstStyle/>
          <a:p>
            <a:r>
              <a:rPr lang="en-US" dirty="0"/>
              <a:t>Computer experiment (CE)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A4EA046-0F99-4929-ADC3-726E90BF33CC}"/>
                  </a:ext>
                </a:extLst>
              </p:cNvPr>
              <p:cNvSpPr txBox="1"/>
              <p:nvPr/>
            </p:nvSpPr>
            <p:spPr>
              <a:xfrm>
                <a:off x="881392" y="3231941"/>
                <a:ext cx="4308476" cy="8536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300" dirty="0">
                    <a:cs typeface="Times New Roman" panose="02020603050405020304" pitchFamily="18" charset="0"/>
                  </a:rPr>
                  <a:t>Trap them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Sup>
                      <m:sSubSupPr>
                        <m:ctrlPr>
                          <a:rPr lang="en-US" sz="23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sz="23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sz="23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300" dirty="0">
                    <a:cs typeface="Times New Roman" panose="02020603050405020304" pitchFamily="18" charset="0"/>
                  </a:rPr>
                  <a:t>potential</a:t>
                </a:r>
              </a:p>
              <a:p>
                <a:r>
                  <a:rPr lang="en-US" sz="2300" dirty="0">
                    <a:cs typeface="Times New Roman" panose="02020603050405020304" pitchFamily="18" charset="0"/>
                  </a:rPr>
                  <a:t>within ab initio calculations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A4EA046-0F99-4929-ADC3-726E90BF3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92" y="3231941"/>
                <a:ext cx="4308476" cy="853695"/>
              </a:xfrm>
              <a:prstGeom prst="rect">
                <a:avLst/>
              </a:prstGeom>
              <a:blipFill>
                <a:blip r:embed="rId8"/>
                <a:stretch>
                  <a:fillRect l="-4249" t="-2143" b="-20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86CACC5-9CD3-4FDF-8EDD-8D694520CB1D}"/>
                  </a:ext>
                </a:extLst>
              </p:cNvPr>
              <p:cNvSpPr/>
              <p:nvPr/>
            </p:nvSpPr>
            <p:spPr>
              <a:xfrm>
                <a:off x="164045" y="5418608"/>
                <a:ext cx="5931955" cy="77713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>
                <a:spAutoFit/>
              </a:bodyPr>
              <a:lstStyle/>
              <a:p>
                <a:pPr algn="ctr"/>
                <a:r>
                  <a:rPr lang="en-US" sz="2300" dirty="0">
                    <a:ln w="0"/>
                    <a:cs typeface="Times New Roman" panose="02020603050405020304" pitchFamily="18" charset="0"/>
                  </a:rPr>
                  <a:t>Constrain EFT (or model</a:t>
                </a:r>
                <a:r>
                  <a:rPr lang="en-US" sz="2300" dirty="0">
                    <a:ln w="0"/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300" dirty="0">
                    <a:ln w="0"/>
                    <a:cs typeface="Times New Roman" panose="02020603050405020304" pitchFamily="18" charset="0"/>
                  </a:rPr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dirty="0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 dirty="0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300" i="1" dirty="0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300" dirty="0">
                    <a:ln w="0"/>
                    <a:cs typeface="Times New Roman" panose="02020603050405020304" pitchFamily="18" charset="0"/>
                  </a:rPr>
                  <a:t>) </a:t>
                </a:r>
                <a:r>
                  <a:rPr lang="en-US" sz="2300" dirty="0">
                    <a:ln w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sz="2300" dirty="0">
                    <a:ln w="0"/>
                    <a:cs typeface="Times New Roman" panose="02020603050405020304" pitchFamily="18" charset="0"/>
                  </a:rPr>
                  <a:t>compute </a:t>
                </a:r>
                <a:r>
                  <a:rPr lang="en-US" sz="2300" dirty="0">
                    <a:ln w="0"/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scattering and reaction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86CACC5-9CD3-4FDF-8EDD-8D694520CB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45" y="5418608"/>
                <a:ext cx="5931955" cy="777136"/>
              </a:xfrm>
              <a:prstGeom prst="rect">
                <a:avLst/>
              </a:prstGeom>
              <a:blipFill>
                <a:blip r:embed="rId9"/>
                <a:stretch>
                  <a:fillRect t="-8661" b="-18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5476D64-EF55-4C63-BCE1-AAAD0BBB3F59}"/>
              </a:ext>
            </a:extLst>
          </p:cNvPr>
          <p:cNvGrpSpPr/>
          <p:nvPr/>
        </p:nvGrpSpPr>
        <p:grpSpPr>
          <a:xfrm>
            <a:off x="6444772" y="1242427"/>
            <a:ext cx="1472647" cy="1312754"/>
            <a:chOff x="5177226" y="2132286"/>
            <a:chExt cx="2827103" cy="18301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8C395BD-67F5-4343-80B0-21D79C29E412}"/>
                </a:ext>
              </a:extLst>
            </p:cNvPr>
            <p:cNvCxnSpPr/>
            <p:nvPr/>
          </p:nvCxnSpPr>
          <p:spPr>
            <a:xfrm>
              <a:off x="5257800" y="3132174"/>
              <a:ext cx="2590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A16682-256F-49D8-A358-79C948EF7B3F}"/>
                </a:ext>
              </a:extLst>
            </p:cNvPr>
            <p:cNvCxnSpPr/>
            <p:nvPr/>
          </p:nvCxnSpPr>
          <p:spPr>
            <a:xfrm>
              <a:off x="5257800" y="3962400"/>
              <a:ext cx="2590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A94AEE3-233B-43DC-9C2F-00E2F2CB3E1F}"/>
                </a:ext>
              </a:extLst>
            </p:cNvPr>
            <p:cNvCxnSpPr/>
            <p:nvPr/>
          </p:nvCxnSpPr>
          <p:spPr>
            <a:xfrm>
              <a:off x="5257800" y="2895600"/>
              <a:ext cx="2590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919158-22CB-4B43-A69F-1F69B6748A13}"/>
                </a:ext>
              </a:extLst>
            </p:cNvPr>
            <p:cNvSpPr/>
            <p:nvPr/>
          </p:nvSpPr>
          <p:spPr>
            <a:xfrm>
              <a:off x="5177226" y="2132286"/>
              <a:ext cx="2827103" cy="5899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2300" dirty="0">
                  <a:ln w="0"/>
                  <a:cs typeface="Times New Roman" panose="02020603050405020304" pitchFamily="18" charset="0"/>
                </a:rPr>
                <a:t>Continuum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57238A-92C9-4DC3-AF14-80C8C46474DE}"/>
              </a:ext>
            </a:extLst>
          </p:cNvPr>
          <p:cNvGrpSpPr/>
          <p:nvPr/>
        </p:nvGrpSpPr>
        <p:grpSpPr>
          <a:xfrm>
            <a:off x="6488166" y="4101443"/>
            <a:ext cx="1346705" cy="986226"/>
            <a:chOff x="5257799" y="5395464"/>
            <a:chExt cx="2590800" cy="121920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AA5D5E-C7FE-42A4-8A4E-85F462367B53}"/>
                </a:ext>
              </a:extLst>
            </p:cNvPr>
            <p:cNvCxnSpPr/>
            <p:nvPr/>
          </p:nvCxnSpPr>
          <p:spPr>
            <a:xfrm>
              <a:off x="5257799" y="6614667"/>
              <a:ext cx="2590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3EE9E3-F0F5-4C28-9BF7-05A9C1C585E1}"/>
                </a:ext>
              </a:extLst>
            </p:cNvPr>
            <p:cNvCxnSpPr/>
            <p:nvPr/>
          </p:nvCxnSpPr>
          <p:spPr>
            <a:xfrm>
              <a:off x="5257799" y="6233667"/>
              <a:ext cx="2590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E7EE72-BDED-4E65-8743-4864ABA8E48D}"/>
                </a:ext>
              </a:extLst>
            </p:cNvPr>
            <p:cNvCxnSpPr/>
            <p:nvPr/>
          </p:nvCxnSpPr>
          <p:spPr>
            <a:xfrm>
              <a:off x="5257799" y="5776468"/>
              <a:ext cx="2590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249C03B-DFFB-499C-A84C-CC5729A2B01E}"/>
                </a:ext>
              </a:extLst>
            </p:cNvPr>
            <p:cNvCxnSpPr/>
            <p:nvPr/>
          </p:nvCxnSpPr>
          <p:spPr>
            <a:xfrm>
              <a:off x="5257799" y="5395464"/>
              <a:ext cx="2590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3A6BAF8-D0E7-40EE-8356-7046723210F9}"/>
              </a:ext>
            </a:extLst>
          </p:cNvPr>
          <p:cNvSpPr/>
          <p:nvPr/>
        </p:nvSpPr>
        <p:spPr>
          <a:xfrm>
            <a:off x="4068708" y="1992343"/>
            <a:ext cx="1682841" cy="296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00" dirty="0">
              <a:cs typeface="Times New Roman" panose="02020603050405020304" pitchFamily="18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3B111C4-3B3C-49A9-9BE8-E649C019C1B0}"/>
              </a:ext>
            </a:extLst>
          </p:cNvPr>
          <p:cNvSpPr/>
          <p:nvPr/>
        </p:nvSpPr>
        <p:spPr>
          <a:xfrm rot="2135797">
            <a:off x="3933081" y="3156082"/>
            <a:ext cx="2173145" cy="23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00">
              <a:cs typeface="Times New Roman" panose="02020603050405020304" pitchFamily="18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8E17268-E380-46CC-A6B2-45EB21542E48}"/>
              </a:ext>
            </a:extLst>
          </p:cNvPr>
          <p:cNvSpPr/>
          <p:nvPr/>
        </p:nvSpPr>
        <p:spPr>
          <a:xfrm rot="9188288">
            <a:off x="4242451" y="4702632"/>
            <a:ext cx="1642262" cy="236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00"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29532E-A141-4EAD-9DF4-D526DD93F94D}"/>
              </a:ext>
            </a:extLst>
          </p:cNvPr>
          <p:cNvSpPr/>
          <p:nvPr/>
        </p:nvSpPr>
        <p:spPr>
          <a:xfrm>
            <a:off x="6365426" y="3539800"/>
            <a:ext cx="1656544" cy="438582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300" dirty="0">
                <a:ln w="0"/>
                <a:cs typeface="Times New Roman" panose="02020603050405020304" pitchFamily="18" charset="0"/>
              </a:rPr>
              <a:t>Bound State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1B5CA-DB68-48E6-B1CA-7EEA1C45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4255" y="6393891"/>
            <a:ext cx="2743200" cy="365125"/>
          </a:xfrm>
        </p:spPr>
        <p:txBody>
          <a:bodyPr/>
          <a:lstStyle/>
          <a:p>
            <a:r>
              <a:rPr lang="en-US" dirty="0"/>
              <a:t>12/7/2020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C30965E-86E3-48D1-BB3C-55EC78B3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672" y="6356350"/>
            <a:ext cx="2743200" cy="365125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0176E9-C544-7F43-81CB-B120981AF2A8}"/>
              </a:ext>
            </a:extLst>
          </p:cNvPr>
          <p:cNvSpPr txBox="1"/>
          <p:nvPr/>
        </p:nvSpPr>
        <p:spPr>
          <a:xfrm>
            <a:off x="8021182" y="473797"/>
            <a:ext cx="420071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50" dirty="0"/>
              <a:t>Operator matrix elements </a:t>
            </a:r>
            <a:r>
              <a:rPr lang="en-US" sz="2250" dirty="0">
                <a:sym typeface="Wingdings" panose="05000000000000000000" pitchFamily="2" charset="2"/>
              </a:rPr>
              <a:t> </a:t>
            </a:r>
            <a:r>
              <a:rPr lang="en-US" sz="2250" dirty="0"/>
              <a:t>effective cluster-level operators (for EW processes)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50" dirty="0">
                <a:sym typeface="Wingdings" panose="05000000000000000000" pitchFamily="2" charset="2"/>
              </a:rPr>
              <a:t>Works for systems computable by structure methods (traps are important!)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5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50" dirty="0">
                <a:solidFill>
                  <a:srgbClr val="7030A0"/>
                </a:solidFill>
              </a:rPr>
              <a:t>Matches nucleon-level and cluster-level theories through observables (other methods could exist)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50" dirty="0">
              <a:solidFill>
                <a:srgbClr val="7030A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50" dirty="0">
                <a:solidFill>
                  <a:srgbClr val="7030A0"/>
                </a:solidFill>
              </a:rPr>
              <a:t>Cluster theory restores free-space asymptotic behavior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50" dirty="0">
              <a:solidFill>
                <a:srgbClr val="7030A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50" dirty="0">
                <a:solidFill>
                  <a:srgbClr val="7030A0"/>
                </a:solidFill>
              </a:rPr>
              <a:t>Not just for two-cluster systems</a:t>
            </a:r>
          </a:p>
          <a:p>
            <a:endParaRPr lang="en-US" sz="2250" dirty="0">
              <a:solidFill>
                <a:srgbClr val="7030A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5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D9DE896-627F-4AB4-A354-F26D9EDD21D5}"/>
              </a:ext>
            </a:extLst>
          </p:cNvPr>
          <p:cNvCxnSpPr>
            <a:cxnSpLocks/>
          </p:cNvCxnSpPr>
          <p:nvPr/>
        </p:nvCxnSpPr>
        <p:spPr>
          <a:xfrm flipV="1">
            <a:off x="4876800" y="2288842"/>
            <a:ext cx="0" cy="2490632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>
            <a:extLst>
              <a:ext uri="{FF2B5EF4-FFF2-40B4-BE49-F238E27FC236}">
                <a16:creationId xmlns:a16="http://schemas.microsoft.com/office/drawing/2014/main" id="{23E7AC60-336E-4D86-8B1B-D46B108BA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174" y="1149356"/>
            <a:ext cx="1680552" cy="168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Arrow: Right 32">
            <a:extLst>
              <a:ext uri="{FF2B5EF4-FFF2-40B4-BE49-F238E27FC236}">
                <a16:creationId xmlns:a16="http://schemas.microsoft.com/office/drawing/2014/main" id="{461076D8-A3AB-4297-A918-B67F5E15CE04}"/>
              </a:ext>
            </a:extLst>
          </p:cNvPr>
          <p:cNvSpPr/>
          <p:nvPr/>
        </p:nvSpPr>
        <p:spPr>
          <a:xfrm flipH="1">
            <a:off x="1654076" y="1903870"/>
            <a:ext cx="561461" cy="23672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BC5E18-3EFE-B04C-BB70-A6FAC8BCBABB}"/>
              </a:ext>
            </a:extLst>
          </p:cNvPr>
          <p:cNvSpPr/>
          <p:nvPr/>
        </p:nvSpPr>
        <p:spPr>
          <a:xfrm flipV="1">
            <a:off x="6201496" y="4550952"/>
            <a:ext cx="1856796" cy="939655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515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/>
      <p:bldP spid="20" grpId="0" animBg="1"/>
      <p:bldP spid="20" grpId="1" animBg="1"/>
      <p:bldP spid="20" grpId="2" animBg="1"/>
      <p:bldP spid="21" grpId="0" animBg="1"/>
      <p:bldP spid="22" grpId="0" animBg="1"/>
      <p:bldP spid="29" grpId="0"/>
      <p:bldP spid="33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B61B-599F-47CF-A605-9DDE56CE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51" y="73402"/>
            <a:ext cx="10515600" cy="1130367"/>
          </a:xfrm>
        </p:spPr>
        <p:txBody>
          <a:bodyPr/>
          <a:lstStyle/>
          <a:p>
            <a:r>
              <a:rPr lang="en-US" dirty="0"/>
              <a:t>Simplification for </a:t>
            </a:r>
            <a:r>
              <a:rPr lang="en-US" b="1" dirty="0"/>
              <a:t>two-body</a:t>
            </a:r>
            <a:r>
              <a:rPr lang="en-US" dirty="0"/>
              <a:t> scattering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4831-6F59-420F-A8C6-9BB3970B0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651" y="1354421"/>
            <a:ext cx="6500264" cy="1723603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A universal formula (</a:t>
            </a:r>
            <a:r>
              <a:rPr lang="en-US" dirty="0" err="1">
                <a:sym typeface="Wingdings" panose="05000000000000000000" pitchFamily="2" charset="2"/>
              </a:rPr>
              <a:t>BERW</a:t>
            </a:r>
            <a:r>
              <a:rPr lang="en-US" dirty="0">
                <a:sym typeface="Wingdings" panose="05000000000000000000" pitchFamily="2" charset="2"/>
              </a:rPr>
              <a:t>) works for any cluster interaction</a:t>
            </a:r>
          </a:p>
          <a:p>
            <a:endParaRPr lang="en-US" sz="2300" b="1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E8680-5BFF-49F1-9B1F-0CD7B0CE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12/7/2020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780FF-DA11-4481-9079-DD58618B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675-4153-4F9D-8A4D-D2AB3BD17B80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101206-DAE9-44AD-990B-F5F6E5E9D22C}"/>
                  </a:ext>
                </a:extLst>
              </p:cNvPr>
              <p:cNvSpPr txBox="1"/>
              <p:nvPr/>
            </p:nvSpPr>
            <p:spPr>
              <a:xfrm>
                <a:off x="3435783" y="3201548"/>
                <a:ext cx="30446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∝ 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101206-DAE9-44AD-990B-F5F6E5E9D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783" y="3201548"/>
                <a:ext cx="304461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4EDEC4-98BF-4699-9A63-9DB9324E95C9}"/>
              </a:ext>
            </a:extLst>
          </p:cNvPr>
          <p:cNvSpPr txBox="1">
            <a:spLocks/>
          </p:cNvSpPr>
          <p:nvPr/>
        </p:nvSpPr>
        <p:spPr>
          <a:xfrm>
            <a:off x="547996" y="4612170"/>
            <a:ext cx="11458353" cy="1985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5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8292DE-3C99-434D-90ED-EA6BE4DE1325}"/>
                  </a:ext>
                </a:extLst>
              </p:cNvPr>
              <p:cNvSpPr txBox="1"/>
              <p:nvPr/>
            </p:nvSpPr>
            <p:spPr>
              <a:xfrm>
                <a:off x="1474457" y="2486420"/>
                <a:ext cx="2863094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3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sz="3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000" b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𝜹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𝒍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3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𝑬</m:t>
                    </m:r>
                    <m:r>
                      <a:rPr lang="en-US" sz="3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sz="3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8292DE-3C99-434D-90ED-EA6BE4DE1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457" y="2486420"/>
                <a:ext cx="2863094" cy="553998"/>
              </a:xfrm>
              <a:prstGeom prst="rect">
                <a:avLst/>
              </a:prstGeom>
              <a:blipFill>
                <a:blip r:embed="rId7"/>
                <a:stretch>
                  <a:fillRect t="-12371" b="-2577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1F4EA468-EB1D-4152-A0D8-5D2E10D5E376}"/>
              </a:ext>
            </a:extLst>
          </p:cNvPr>
          <p:cNvGrpSpPr/>
          <p:nvPr/>
        </p:nvGrpSpPr>
        <p:grpSpPr>
          <a:xfrm>
            <a:off x="6685915" y="1651256"/>
            <a:ext cx="5492625" cy="4626540"/>
            <a:chOff x="6196949" y="1258795"/>
            <a:chExt cx="5492625" cy="462654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8225A31-7BD5-4D97-B326-6D662599E221}"/>
                </a:ext>
              </a:extLst>
            </p:cNvPr>
            <p:cNvGrpSpPr/>
            <p:nvPr/>
          </p:nvGrpSpPr>
          <p:grpSpPr>
            <a:xfrm>
              <a:off x="6196949" y="1258795"/>
              <a:ext cx="5492625" cy="4626540"/>
              <a:chOff x="6196949" y="943408"/>
              <a:chExt cx="5492625" cy="462654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E31A814-918B-7147-8C4F-A02CF3937F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96949" y="943408"/>
                <a:ext cx="5492625" cy="4626540"/>
              </a:xfrm>
              <a:prstGeom prst="rect">
                <a:avLst/>
              </a:prstGeom>
            </p:spPr>
          </p:pic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B6C1851-E846-B245-B4D1-7FED065608E6}"/>
                  </a:ext>
                </a:extLst>
              </p:cNvPr>
              <p:cNvCxnSpPr/>
              <p:nvPr/>
            </p:nvCxnSpPr>
            <p:spPr>
              <a:xfrm>
                <a:off x="8320065" y="5100284"/>
                <a:ext cx="2693096" cy="0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D6DA7DB-692B-C240-8DE0-0C8F7D4133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20608" y="5323420"/>
                <a:ext cx="2857025" cy="19481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7E03ED-5973-EC43-9CFF-C150592C5922}"/>
                </a:ext>
              </a:extLst>
            </p:cNvPr>
            <p:cNvSpPr txBox="1"/>
            <p:nvPr/>
          </p:nvSpPr>
          <p:spPr>
            <a:xfrm>
              <a:off x="6952840" y="2339888"/>
              <a:ext cx="3275737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dirty="0"/>
                <a:t>Briceno et.al., RMP.90.025002 (2018)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2EFED7-B819-D048-A3E9-8968C65A75B6}"/>
                  </a:ext>
                </a:extLst>
              </p:cNvPr>
              <p:cNvSpPr txBox="1"/>
              <p:nvPr/>
            </p:nvSpPr>
            <p:spPr>
              <a:xfrm>
                <a:off x="7660727" y="1077445"/>
                <a:ext cx="464294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In </a:t>
                </a:r>
                <a:r>
                  <a:rPr lang="en-US" sz="2800" dirty="0" err="1"/>
                  <a:t>LQCD’s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Luscher</a:t>
                </a:r>
                <a:r>
                  <a:rPr lang="en-US" sz="2800" dirty="0"/>
                  <a:t> method: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𝑳𝒂𝒕𝒕𝒊𝒄𝒆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1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𝜹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𝒍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𝑬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2EFED7-B819-D048-A3E9-8968C65A7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727" y="1077445"/>
                <a:ext cx="4642945" cy="954107"/>
              </a:xfrm>
              <a:prstGeom prst="rect">
                <a:avLst/>
              </a:prstGeom>
              <a:blipFill>
                <a:blip r:embed="rId9"/>
                <a:stretch>
                  <a:fillRect l="-2760" t="-6410" b="-16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A92F802-FF16-4B5A-86D2-9A4787C8FD47}"/>
              </a:ext>
            </a:extLst>
          </p:cNvPr>
          <p:cNvSpPr txBox="1">
            <a:spLocks/>
          </p:cNvSpPr>
          <p:nvPr/>
        </p:nvSpPr>
        <p:spPr>
          <a:xfrm>
            <a:off x="185651" y="3783087"/>
            <a:ext cx="6943826" cy="2449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Harmonic potential is well suited here</a:t>
            </a:r>
          </a:p>
          <a:p>
            <a:pPr lvl="1"/>
            <a:r>
              <a:rPr lang="en-US" sz="2800" dirty="0"/>
              <a:t>Reduces </a:t>
            </a:r>
            <a:r>
              <a:rPr lang="en-US" sz="2800" dirty="0" err="1"/>
              <a:t>DOF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enable ab initio calculations</a:t>
            </a:r>
          </a:p>
          <a:p>
            <a:pPr lvl="1"/>
            <a:r>
              <a:rPr lang="en-US" sz="2800" dirty="0"/>
              <a:t>Decouples the center of mass (CM) and internal </a:t>
            </a:r>
            <a:r>
              <a:rPr lang="en-US" sz="2800" dirty="0" err="1"/>
              <a:t>DOFs</a:t>
            </a:r>
            <a:endParaRPr lang="en-US" sz="2800" dirty="0"/>
          </a:p>
          <a:p>
            <a:pPr lvl="1"/>
            <a:r>
              <a:rPr lang="en-US" sz="2800" dirty="0"/>
              <a:t>Preserves rotational invariance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081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2|12.3|13.2|29.8|1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6.2|12.7|5.1|31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21.6|8.8|29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2|1.4|11.5|7.3|0.6|32|43.7|1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2.7|22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25.1|5.8|36.8|3.4|19.8|12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13.9|1.2|45.1|7.7|9.8|15.4|7.1|40|22.6|27.7|38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9|4.5|2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7|7.4|6.3|15.7|12.9|17.2|15.2|2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6|12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8|19.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24419</TotalTime>
  <Words>3482</Words>
  <Application>Microsoft Office PowerPoint</Application>
  <PresentationFormat>Widescreen</PresentationFormat>
  <Paragraphs>470</Paragraphs>
  <Slides>43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-apple-system</vt:lpstr>
      <vt:lpstr>AtlasGrotesk</vt:lpstr>
      <vt:lpstr>Calibri (Body)</vt:lpstr>
      <vt:lpstr>Arial</vt:lpstr>
      <vt:lpstr>Calibri</vt:lpstr>
      <vt:lpstr>Calibri Light</vt:lpstr>
      <vt:lpstr>Cambria Math</vt:lpstr>
      <vt:lpstr>Gill Sans MT</vt:lpstr>
      <vt:lpstr>Office Theme</vt:lpstr>
      <vt:lpstr>Ab initio nuclear scattering and reaction calculations</vt:lpstr>
      <vt:lpstr>Outline </vt:lpstr>
      <vt:lpstr>A main paradigm in nuclear theory since 90s</vt:lpstr>
      <vt:lpstr>PowerPoint Presentation</vt:lpstr>
      <vt:lpstr>Key idea </vt:lpstr>
      <vt:lpstr>Ab initio calculations of bound nuclei</vt:lpstr>
      <vt:lpstr>Ab initio calculations of scattering/reactions</vt:lpstr>
      <vt:lpstr>Computer experiment (CE)</vt:lpstr>
      <vt:lpstr>Simplification for two-body scattering </vt:lpstr>
      <vt:lpstr>The formula: intuition</vt:lpstr>
      <vt:lpstr>BERW formula: the issue</vt:lpstr>
      <vt:lpstr>The perfect computer expt. (no errors!)</vt:lpstr>
      <vt:lpstr>Before error analysis, let’s first see results </vt:lpstr>
      <vt:lpstr>n-α scatterings in s and p waves</vt:lpstr>
      <vt:lpstr>PowerPoint Presentation</vt:lpstr>
      <vt:lpstr>Here comes the messy part</vt:lpstr>
      <vt:lpstr>PowerPoint Presentation</vt:lpstr>
      <vt:lpstr>Model the IR-error</vt:lpstr>
      <vt:lpstr>Access the UV-error (besides series truncation error in GERE)</vt:lpstr>
      <vt:lpstr>A digression to Bayesian inference</vt:lpstr>
      <vt:lpstr>n-α scatterings in s and p waves</vt:lpstr>
      <vt:lpstr>Nontriviality</vt:lpstr>
      <vt:lpstr>PowerPoint Presentation</vt:lpstr>
      <vt:lpstr>PowerPoint Presentation</vt:lpstr>
      <vt:lpstr>More to be done </vt:lpstr>
      <vt:lpstr>Towards dripline neutron by neutron</vt:lpstr>
      <vt:lpstr>Relationships among exp., ab initio calculations, and phen. (cluster theory/optical potentials/R-matrix)</vt:lpstr>
      <vt:lpstr>Summary</vt:lpstr>
      <vt:lpstr>Outlook</vt:lpstr>
      <vt:lpstr>In retrospect</vt:lpstr>
      <vt:lpstr>Cure the BERW formula with the UV-defect</vt:lpstr>
      <vt:lpstr>Cure the BERW formula with the UV-defect</vt:lpstr>
      <vt:lpstr>U(E) in the finite model space (H.O. basis, NCSM)</vt:lpstr>
      <vt:lpstr>PowerPoint Presentation</vt:lpstr>
      <vt:lpstr>PowerPoint Presentation</vt:lpstr>
      <vt:lpstr>Cavity boundary condition (for relative motion)</vt:lpstr>
      <vt:lpstr>Analyze He4 and He5 energies from NCSM and extract n-α scattering in P-3/2 channel </vt:lpstr>
      <vt:lpstr>Analyze He4 and He5 energies from NCSM and extract n-α scattering in P-3/2 channel </vt:lpstr>
      <vt:lpstr>n-α in P-1/2 channel from NCSM</vt:lpstr>
      <vt:lpstr>n-α in S-1/2 channel from NCSM</vt:lpstr>
      <vt:lpstr>n-α in P-3/2 channel from IMSRG</vt:lpstr>
      <vt:lpstr>n-α in P-1/2 channel from IMSRG</vt:lpstr>
      <vt:lpstr>Analyze O24 and O25 energies from IMSRG and extract n-O24 scattering in d-3/2 channel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 Busch formula and look for a unified calculation of nuclear scattering and structure</dc:title>
  <dc:creator>Xilin Zhang</dc:creator>
  <cp:lastModifiedBy>Zhang, Xilin</cp:lastModifiedBy>
  <cp:revision>920</cp:revision>
  <dcterms:created xsi:type="dcterms:W3CDTF">2018-02-26T23:05:53Z</dcterms:created>
  <dcterms:modified xsi:type="dcterms:W3CDTF">2021-10-28T03:01:54Z</dcterms:modified>
</cp:coreProperties>
</file>