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80" r:id="rId2"/>
    <p:sldId id="279" r:id="rId3"/>
    <p:sldId id="341" r:id="rId4"/>
    <p:sldId id="329" r:id="rId5"/>
    <p:sldId id="330" r:id="rId6"/>
    <p:sldId id="342" r:id="rId7"/>
    <p:sldId id="338" r:id="rId8"/>
    <p:sldId id="331" r:id="rId9"/>
    <p:sldId id="332" r:id="rId10"/>
    <p:sldId id="335" r:id="rId11"/>
    <p:sldId id="339" r:id="rId12"/>
    <p:sldId id="340" r:id="rId13"/>
    <p:sldId id="336" r:id="rId14"/>
    <p:sldId id="333" r:id="rId15"/>
    <p:sldId id="334" r:id="rId16"/>
    <p:sldId id="337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748"/>
  </p:normalViewPr>
  <p:slideViewPr>
    <p:cSldViewPr snapToGrid="0">
      <p:cViewPr varScale="1">
        <p:scale>
          <a:sx n="100" d="100"/>
          <a:sy n="10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B8054-AB29-EF44-831F-9D64F6C16436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1071-9695-FC4C-9083-3CB88AD2E5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680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8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2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505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58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2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04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40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77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14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24B0-41E4-9E40-B519-ECC96DA89BC7}" type="datetimeFigureOut">
              <a:rPr lang="en-CN" smtClean="0"/>
              <a:t>2023/2/28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6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879E-AD04-B2D9-6DDB-A2A73F9F8F34}"/>
              </a:ext>
            </a:extLst>
          </p:cNvPr>
          <p:cNvSpPr txBox="1"/>
          <p:nvPr/>
        </p:nvSpPr>
        <p:spPr>
          <a:xfrm>
            <a:off x="3304657" y="3105834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dirty="0"/>
              <a:t>组会报告</a:t>
            </a:r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27147D9A-46D7-EBBE-AB10-A52128B44CEE}"/>
              </a:ext>
            </a:extLst>
          </p:cNvPr>
          <p:cNvSpPr txBox="1"/>
          <p:nvPr/>
        </p:nvSpPr>
        <p:spPr>
          <a:xfrm>
            <a:off x="5265221" y="4471629"/>
            <a:ext cx="23121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陆亚洲</a:t>
            </a:r>
            <a:endParaRPr sz="200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B9F199F-A353-229A-6C60-A5555F56426B}"/>
              </a:ext>
            </a:extLst>
          </p:cNvPr>
          <p:cNvSpPr/>
          <p:nvPr/>
        </p:nvSpPr>
        <p:spPr>
          <a:xfrm>
            <a:off x="4855341" y="4530239"/>
            <a:ext cx="204322" cy="205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4289" rIns="3428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3715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06A4C-7852-7A60-3660-EB28F013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6" y="991514"/>
            <a:ext cx="3741260" cy="289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2CA0E-CBF1-E0DA-B2AD-CA4441FB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986" y="991514"/>
            <a:ext cx="3741259" cy="2890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077AF-5DDC-B729-793D-9E575E4BF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00" y="3882486"/>
            <a:ext cx="3741261" cy="2890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E80408-F0A3-5E3D-F43E-896E2F4F2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340" y="3882485"/>
            <a:ext cx="3741262" cy="28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952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70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8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789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9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290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10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345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38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45714" y="11772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2D1EC2-C252-81AF-EAD5-C09A8208B106}"/>
              </a:ext>
            </a:extLst>
          </p:cNvPr>
          <p:cNvGrpSpPr/>
          <p:nvPr/>
        </p:nvGrpSpPr>
        <p:grpSpPr>
          <a:xfrm>
            <a:off x="6675825" y="2874024"/>
            <a:ext cx="969039" cy="957586"/>
            <a:chOff x="6097971" y="1151689"/>
            <a:chExt cx="1734007" cy="16781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8E202D-EAAF-86EF-862A-31E74933A4A3}"/>
                </a:ext>
              </a:extLst>
            </p:cNvPr>
            <p:cNvSpPr/>
            <p:nvPr/>
          </p:nvSpPr>
          <p:spPr>
            <a:xfrm>
              <a:off x="6438902" y="1592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E9B792-E797-B234-6458-05C112DEB7D1}"/>
                </a:ext>
              </a:extLst>
            </p:cNvPr>
            <p:cNvSpPr/>
            <p:nvPr/>
          </p:nvSpPr>
          <p:spPr>
            <a:xfrm>
              <a:off x="6616891" y="11516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FC4829-5833-AE73-A1D4-D5F798106137}"/>
                </a:ext>
              </a:extLst>
            </p:cNvPr>
            <p:cNvSpPr/>
            <p:nvPr/>
          </p:nvSpPr>
          <p:spPr>
            <a:xfrm>
              <a:off x="6554598" y="16690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B13A80-30FF-E54C-D419-379CAF970929}"/>
                </a:ext>
              </a:extLst>
            </p:cNvPr>
            <p:cNvSpPr/>
            <p:nvPr/>
          </p:nvSpPr>
          <p:spPr>
            <a:xfrm>
              <a:off x="6706998" y="18214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801826-9BA7-5EC1-175F-56171707A671}"/>
                </a:ext>
              </a:extLst>
            </p:cNvPr>
            <p:cNvSpPr/>
            <p:nvPr/>
          </p:nvSpPr>
          <p:spPr>
            <a:xfrm>
              <a:off x="6653268" y="130591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5BBCE-5932-8AF2-6D41-9636C62E2968}"/>
                </a:ext>
              </a:extLst>
            </p:cNvPr>
            <p:cNvSpPr/>
            <p:nvPr/>
          </p:nvSpPr>
          <p:spPr>
            <a:xfrm>
              <a:off x="7011798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D5DDB-CF98-3DDE-1BB4-5E79FA75A5A2}"/>
                </a:ext>
              </a:extLst>
            </p:cNvPr>
            <p:cNvSpPr/>
            <p:nvPr/>
          </p:nvSpPr>
          <p:spPr>
            <a:xfrm>
              <a:off x="6985953" y="117597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29C10E-E97D-1D68-7AE7-57D6DD84B60C}"/>
                </a:ext>
              </a:extLst>
            </p:cNvPr>
            <p:cNvSpPr/>
            <p:nvPr/>
          </p:nvSpPr>
          <p:spPr>
            <a:xfrm>
              <a:off x="6384419" y="1973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FEDDB8-7FAB-E11D-BD1B-4F678A863F82}"/>
                </a:ext>
              </a:extLst>
            </p:cNvPr>
            <p:cNvSpPr/>
            <p:nvPr/>
          </p:nvSpPr>
          <p:spPr>
            <a:xfrm>
              <a:off x="7174150" y="15579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76F8E8-33FF-6626-FC2D-C816C37E1C0A}"/>
                </a:ext>
              </a:extLst>
            </p:cNvPr>
            <p:cNvSpPr/>
            <p:nvPr/>
          </p:nvSpPr>
          <p:spPr>
            <a:xfrm>
              <a:off x="6895878" y="13263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89AB4C-A99E-C312-82E0-56619E3BCFF9}"/>
                </a:ext>
              </a:extLst>
            </p:cNvPr>
            <p:cNvSpPr/>
            <p:nvPr/>
          </p:nvSpPr>
          <p:spPr>
            <a:xfrm>
              <a:off x="6792087" y="20754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846872-0FE0-598E-C990-E6BC60CAAA80}"/>
                </a:ext>
              </a:extLst>
            </p:cNvPr>
            <p:cNvSpPr/>
            <p:nvPr/>
          </p:nvSpPr>
          <p:spPr>
            <a:xfrm>
              <a:off x="7433199" y="179504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A1C93E-2A24-ECF8-721C-9DC36943265A}"/>
                </a:ext>
              </a:extLst>
            </p:cNvPr>
            <p:cNvSpPr/>
            <p:nvPr/>
          </p:nvSpPr>
          <p:spPr>
            <a:xfrm>
              <a:off x="6952615" y="240187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A9A58E-400A-9767-F7D2-9842A0D0F7DB}"/>
                </a:ext>
              </a:extLst>
            </p:cNvPr>
            <p:cNvSpPr/>
            <p:nvPr/>
          </p:nvSpPr>
          <p:spPr>
            <a:xfrm>
              <a:off x="6896688" y="16182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791839-F672-1161-D840-0A18F26987ED}"/>
                </a:ext>
              </a:extLst>
            </p:cNvPr>
            <p:cNvSpPr/>
            <p:nvPr/>
          </p:nvSpPr>
          <p:spPr>
            <a:xfrm>
              <a:off x="6097971" y="164355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54EF44-1D64-DBAF-303E-0359F3D1A0C0}"/>
                </a:ext>
              </a:extLst>
            </p:cNvPr>
            <p:cNvSpPr/>
            <p:nvPr/>
          </p:nvSpPr>
          <p:spPr>
            <a:xfrm>
              <a:off x="6536819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3A915C-92E9-4764-5DFD-D172599E13AF}"/>
                </a:ext>
              </a:extLst>
            </p:cNvPr>
            <p:cNvSpPr/>
            <p:nvPr/>
          </p:nvSpPr>
          <p:spPr>
            <a:xfrm>
              <a:off x="6283643" y="1288391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CE7AD3-F971-0DE1-79AF-7F7DB86ACAFA}"/>
                </a:ext>
              </a:extLst>
            </p:cNvPr>
            <p:cNvSpPr/>
            <p:nvPr/>
          </p:nvSpPr>
          <p:spPr>
            <a:xfrm>
              <a:off x="6655181" y="24183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808F4A-58EB-402A-694C-2EB24485D7DD}"/>
                </a:ext>
              </a:extLst>
            </p:cNvPr>
            <p:cNvSpPr/>
            <p:nvPr/>
          </p:nvSpPr>
          <p:spPr>
            <a:xfrm>
              <a:off x="6346558" y="229325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00022D-EE4D-12D3-0BEA-3A499896F214}"/>
                </a:ext>
              </a:extLst>
            </p:cNvPr>
            <p:cNvSpPr/>
            <p:nvPr/>
          </p:nvSpPr>
          <p:spPr>
            <a:xfrm>
              <a:off x="7253956" y="132501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F78A21-FFEE-256D-9569-6D6D1CD80F06}"/>
                </a:ext>
              </a:extLst>
            </p:cNvPr>
            <p:cNvSpPr/>
            <p:nvPr/>
          </p:nvSpPr>
          <p:spPr>
            <a:xfrm>
              <a:off x="7269077" y="219007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39BF9C-538A-BCD3-8787-3871568FE85D}"/>
                </a:ext>
              </a:extLst>
            </p:cNvPr>
            <p:cNvSpPr/>
            <p:nvPr/>
          </p:nvSpPr>
          <p:spPr>
            <a:xfrm>
              <a:off x="6124704" y="202238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EA5EFA-E0C1-08D3-1256-7E463535D6A3}"/>
                </a:ext>
              </a:extLst>
            </p:cNvPr>
            <p:cNvSpPr/>
            <p:nvPr/>
          </p:nvSpPr>
          <p:spPr>
            <a:xfrm>
              <a:off x="7368541" y="20116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D7CFA0-9194-7872-B766-E15E4FE07D51}"/>
                </a:ext>
              </a:extLst>
            </p:cNvPr>
            <p:cNvSpPr/>
            <p:nvPr/>
          </p:nvSpPr>
          <p:spPr>
            <a:xfrm>
              <a:off x="7062541" y="188449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9F5C16-4B6D-6749-C42E-B19B9B4A804A}"/>
                </a:ext>
              </a:extLst>
            </p:cNvPr>
            <p:cNvSpPr/>
            <p:nvPr/>
          </p:nvSpPr>
          <p:spPr>
            <a:xfrm>
              <a:off x="6223129" y="171266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683B1B-3546-588C-3CDD-3132FC6E34DB}"/>
              </a:ext>
            </a:extLst>
          </p:cNvPr>
          <p:cNvGrpSpPr/>
          <p:nvPr/>
        </p:nvGrpSpPr>
        <p:grpSpPr>
          <a:xfrm>
            <a:off x="1474736" y="3154284"/>
            <a:ext cx="463080" cy="479935"/>
            <a:chOff x="2213118" y="4522590"/>
            <a:chExt cx="1147439" cy="115931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75835BE-79BF-271C-07C5-522E0B1F70E4}"/>
                </a:ext>
              </a:extLst>
            </p:cNvPr>
            <p:cNvSpPr/>
            <p:nvPr/>
          </p:nvSpPr>
          <p:spPr>
            <a:xfrm>
              <a:off x="2680552" y="452259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E9CC5A-7550-3446-7125-69DDE8A068C6}"/>
                </a:ext>
              </a:extLst>
            </p:cNvPr>
            <p:cNvSpPr/>
            <p:nvPr/>
          </p:nvSpPr>
          <p:spPr>
            <a:xfrm>
              <a:off x="2770484" y="472638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09C34E-A4FD-395E-4FB6-3D94FD39BC68}"/>
                </a:ext>
              </a:extLst>
            </p:cNvPr>
            <p:cNvSpPr/>
            <p:nvPr/>
          </p:nvSpPr>
          <p:spPr>
            <a:xfrm>
              <a:off x="2961778" y="4904895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DBB8375-0079-8F30-7C27-99F8D10D9423}"/>
                </a:ext>
              </a:extLst>
            </p:cNvPr>
            <p:cNvSpPr/>
            <p:nvPr/>
          </p:nvSpPr>
          <p:spPr>
            <a:xfrm>
              <a:off x="2833139" y="5095757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43EFD9-F397-4E9D-1BFC-3C6259AA4EFC}"/>
                </a:ext>
              </a:extLst>
            </p:cNvPr>
            <p:cNvSpPr/>
            <p:nvPr/>
          </p:nvSpPr>
          <p:spPr>
            <a:xfrm>
              <a:off x="2350850" y="4594781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9CA3DF9-989D-F41D-29F5-9ADF3B3DEBDE}"/>
                </a:ext>
              </a:extLst>
            </p:cNvPr>
            <p:cNvSpPr/>
            <p:nvPr/>
          </p:nvSpPr>
          <p:spPr>
            <a:xfrm>
              <a:off x="2213118" y="489195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06C28-9B81-DABD-7DDE-165B05E6F93E}"/>
                </a:ext>
              </a:extLst>
            </p:cNvPr>
            <p:cNvSpPr/>
            <p:nvPr/>
          </p:nvSpPr>
          <p:spPr>
            <a:xfrm>
              <a:off x="2628014" y="50579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C6A0AC3-D54B-424C-B214-ABE88A142BCE}"/>
                </a:ext>
              </a:extLst>
            </p:cNvPr>
            <p:cNvSpPr/>
            <p:nvPr/>
          </p:nvSpPr>
          <p:spPr>
            <a:xfrm>
              <a:off x="2409694" y="479105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EB73B9-ECCD-3E5C-85C9-D6AFB32A6AA6}"/>
                </a:ext>
              </a:extLst>
            </p:cNvPr>
            <p:cNvSpPr/>
            <p:nvPr/>
          </p:nvSpPr>
          <p:spPr>
            <a:xfrm>
              <a:off x="2284353" y="515155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61742A-D91A-41F9-6564-8416E62B79D6}"/>
                </a:ext>
              </a:extLst>
            </p:cNvPr>
            <p:cNvSpPr/>
            <p:nvPr/>
          </p:nvSpPr>
          <p:spPr>
            <a:xfrm>
              <a:off x="2602634" y="5237400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F50D4F-9313-5527-1C7B-E6685760FDED}"/>
                </a:ext>
              </a:extLst>
            </p:cNvPr>
            <p:cNvSpPr/>
            <p:nvPr/>
          </p:nvSpPr>
          <p:spPr>
            <a:xfrm>
              <a:off x="2931403" y="470109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35911F-8917-6773-7036-6386AAF429F0}"/>
                </a:ext>
              </a:extLst>
            </p:cNvPr>
            <p:cNvSpPr/>
            <p:nvPr/>
          </p:nvSpPr>
          <p:spPr>
            <a:xfrm>
              <a:off x="2871000" y="518809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4" name="Explosion 2 3">
            <a:extLst>
              <a:ext uri="{FF2B5EF4-FFF2-40B4-BE49-F238E27FC236}">
                <a16:creationId xmlns:a16="http://schemas.microsoft.com/office/drawing/2014/main" id="{09CD164E-D2C2-24E3-FF2B-2A4BE9E0F058}"/>
              </a:ext>
            </a:extLst>
          </p:cNvPr>
          <p:cNvSpPr/>
          <p:nvPr/>
        </p:nvSpPr>
        <p:spPr>
          <a:xfrm>
            <a:off x="1918112" y="1887275"/>
            <a:ext cx="5205996" cy="3309871"/>
          </a:xfrm>
          <a:prstGeom prst="irregularSeal2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E45172-9930-292D-3CB2-5258AEBB3F84}"/>
              </a:ext>
            </a:extLst>
          </p:cNvPr>
          <p:cNvSpPr txBox="1"/>
          <p:nvPr/>
        </p:nvSpPr>
        <p:spPr>
          <a:xfrm>
            <a:off x="3032559" y="3221638"/>
            <a:ext cx="272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+mj-ea"/>
              </a:rPr>
              <a:t>4.</a:t>
            </a:r>
            <a:r>
              <a:rPr lang="en-CN" sz="4000" dirty="0">
                <a:ea typeface="+mj-ea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4874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60174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7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07 L -0.59636 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5" y="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39A64-EE9E-E285-973C-2380E0810A1C}"/>
              </a:ext>
            </a:extLst>
          </p:cNvPr>
          <p:cNvSpPr txBox="1"/>
          <p:nvPr/>
        </p:nvSpPr>
        <p:spPr>
          <a:xfrm>
            <a:off x="1612539" y="2507706"/>
            <a:ext cx="6628682" cy="3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+mj-lt"/>
              </a:rPr>
              <a:t>[1] D. Y. Pang, Y. L. Ye, and F. R. Xu, Phys. Rev. C </a:t>
            </a:r>
            <a:r>
              <a:rPr lang="en-US" b="1" i="0" u="none" strike="noStrike" dirty="0">
                <a:effectLst/>
                <a:latin typeface="+mj-lt"/>
              </a:rPr>
              <a:t>83</a:t>
            </a:r>
            <a:r>
              <a:rPr lang="en-US" b="0" i="0" u="none" strike="noStrike" dirty="0">
                <a:effectLst/>
                <a:latin typeface="+mj-lt"/>
              </a:rPr>
              <a:t>,064619 (2011)</a:t>
            </a:r>
            <a:r>
              <a:rPr lang="en-US" dirty="0">
                <a:latin typeface="+mj-lt"/>
              </a:rPr>
              <a:t>.</a:t>
            </a:r>
            <a:endParaRPr lang="en-C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A8C9F-1191-8058-E6D9-4A5FA99B854B}"/>
              </a:ext>
            </a:extLst>
          </p:cNvPr>
          <p:cNvSpPr txBox="1"/>
          <p:nvPr/>
        </p:nvSpPr>
        <p:spPr>
          <a:xfrm>
            <a:off x="1612539" y="3168134"/>
            <a:ext cx="662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+mj-lt"/>
              </a:rPr>
              <a:t>[</a:t>
            </a:r>
            <a:r>
              <a:rPr lang="en-US" dirty="0">
                <a:latin typeface="+mj-lt"/>
              </a:rPr>
              <a:t>2</a:t>
            </a:r>
            <a:r>
              <a:rPr lang="en-US" b="0" i="0" u="none" strike="noStrike" dirty="0">
                <a:effectLst/>
                <a:latin typeface="+mj-lt"/>
              </a:rPr>
              <a:t>] A. Koning and J. Delaroche, Nuclear Physics A </a:t>
            </a:r>
            <a:r>
              <a:rPr lang="en-US" b="1" i="0" u="none" strike="noStrike" dirty="0">
                <a:effectLst/>
                <a:latin typeface="+mj-lt"/>
              </a:rPr>
              <a:t>713</a:t>
            </a:r>
            <a:r>
              <a:rPr lang="en-US" b="0" i="0" u="none" strike="noStrike" dirty="0">
                <a:effectLst/>
                <a:latin typeface="+mj-lt"/>
              </a:rPr>
              <a:t>, 231</a:t>
            </a:r>
            <a:r>
              <a:rPr lang="zh-CN" altLang="en-US" b="0" i="0" u="none" strike="noStrike" dirty="0">
                <a:effectLst/>
                <a:latin typeface="+mj-lt"/>
              </a:rPr>
              <a:t> </a:t>
            </a:r>
            <a:r>
              <a:rPr lang="en-US" b="0" i="0" u="none" strike="noStrike" dirty="0">
                <a:effectLst/>
                <a:latin typeface="+mj-lt"/>
              </a:rPr>
              <a:t>(2003).</a:t>
            </a:r>
            <a:endParaRPr lang="en-CN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EE982-CA82-D584-A066-570696EDAB04}"/>
              </a:ext>
            </a:extLst>
          </p:cNvPr>
          <p:cNvSpPr txBox="1"/>
          <p:nvPr/>
        </p:nvSpPr>
        <p:spPr>
          <a:xfrm>
            <a:off x="1612539" y="3825312"/>
            <a:ext cx="6235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+mj-lt"/>
              </a:rPr>
              <a:t>[3] G. </a:t>
            </a:r>
            <a:r>
              <a:rPr lang="en-US" b="0" i="0" u="none" strike="noStrike" dirty="0" err="1">
                <a:effectLst/>
                <a:latin typeface="+mj-lt"/>
              </a:rPr>
              <a:t>Satchler</a:t>
            </a:r>
            <a:r>
              <a:rPr lang="en-US" b="0" i="0" u="none" strike="noStrike" dirty="0">
                <a:effectLst/>
                <a:latin typeface="+mj-lt"/>
              </a:rPr>
              <a:t> and W. Love, Physics Reports </a:t>
            </a:r>
            <a:r>
              <a:rPr lang="en-US" b="1" i="0" u="none" strike="noStrike" dirty="0">
                <a:effectLst/>
                <a:latin typeface="+mj-lt"/>
              </a:rPr>
              <a:t>55</a:t>
            </a:r>
            <a:r>
              <a:rPr lang="en-US" b="0" i="0" u="none" strike="noStrike" dirty="0">
                <a:effectLst/>
                <a:latin typeface="+mj-lt"/>
              </a:rPr>
              <a:t>, 183 (1979).</a:t>
            </a:r>
            <a:br>
              <a:rPr lang="en-US" dirty="0"/>
            </a:b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05A2A-699B-7D22-7154-9C5558695DE1}"/>
              </a:ext>
            </a:extLst>
          </p:cNvPr>
          <p:cNvSpPr txBox="1"/>
          <p:nvPr/>
        </p:nvSpPr>
        <p:spPr>
          <a:xfrm>
            <a:off x="1612539" y="4471643"/>
            <a:ext cx="704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+mj-lt"/>
              </a:rPr>
              <a:t>[4] G. </a:t>
            </a:r>
            <a:r>
              <a:rPr lang="en-US" b="0" i="0" u="none" strike="noStrike" dirty="0" err="1">
                <a:effectLst/>
                <a:latin typeface="+mj-lt"/>
              </a:rPr>
              <a:t>Satchler</a:t>
            </a:r>
            <a:r>
              <a:rPr lang="en-US" b="0" i="0" u="none" strike="noStrike" dirty="0">
                <a:effectLst/>
                <a:latin typeface="+mj-lt"/>
              </a:rPr>
              <a:t>, Physics Reports </a:t>
            </a:r>
            <a:r>
              <a:rPr lang="en-US" b="1" i="0" u="none" strike="noStrike" dirty="0">
                <a:effectLst/>
                <a:latin typeface="+mj-lt"/>
              </a:rPr>
              <a:t>199</a:t>
            </a:r>
            <a:r>
              <a:rPr lang="en-US" b="0" i="0" u="none" strike="noStrike" dirty="0">
                <a:effectLst/>
                <a:latin typeface="+mj-lt"/>
              </a:rPr>
              <a:t>, 147 (1991).</a:t>
            </a:r>
            <a:endParaRPr lang="en-CN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563860" y="1308982"/>
            <a:ext cx="40081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势的体积分</a:t>
            </a:r>
          </a:p>
        </p:txBody>
      </p:sp>
    </p:spTree>
    <p:extLst>
      <p:ext uri="{BB962C8B-B14F-4D97-AF65-F5344CB8AC3E}">
        <p14:creationId xmlns:p14="http://schemas.microsoft.com/office/powerpoint/2010/main" val="126974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77AEF4-62B4-C91C-A607-C32664A0FF3C}"/>
                  </a:ext>
                </a:extLst>
              </p:cNvPr>
              <p:cNvSpPr txBox="1"/>
              <p:nvPr/>
            </p:nvSpPr>
            <p:spPr>
              <a:xfrm>
                <a:off x="2643617" y="4827534"/>
                <a:ext cx="3856761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nary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77AEF4-62B4-C91C-A607-C32664A0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17" y="4827534"/>
                <a:ext cx="3856761" cy="567335"/>
              </a:xfrm>
              <a:prstGeom prst="rect">
                <a:avLst/>
              </a:prstGeom>
              <a:blipFill>
                <a:blip r:embed="rId3"/>
                <a:stretch>
                  <a:fillRect l="-3618" t="-124444" r="-1974" b="-18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8448A-8421-6CCF-1F7A-6206CF1F9472}"/>
                  </a:ext>
                </a:extLst>
              </p:cNvPr>
              <p:cNvSpPr txBox="1"/>
              <p:nvPr/>
            </p:nvSpPr>
            <p:spPr>
              <a:xfrm>
                <a:off x="2927653" y="4027753"/>
                <a:ext cx="4008139" cy="580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𝑛𝐵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e>
                    </m:nary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8448A-8421-6CCF-1F7A-6206CF1F9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53" y="4027753"/>
                <a:ext cx="4008139" cy="580608"/>
              </a:xfrm>
              <a:prstGeom prst="rect">
                <a:avLst/>
              </a:prstGeom>
              <a:blipFill>
                <a:blip r:embed="rId4"/>
                <a:stretch>
                  <a:fillRect l="-3470" t="-121739" b="-17608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F46302-6E48-51F6-BB8A-778638159825}"/>
              </a:ext>
            </a:extLst>
          </p:cNvPr>
          <p:cNvSpPr txBox="1"/>
          <p:nvPr/>
        </p:nvSpPr>
        <p:spPr>
          <a:xfrm>
            <a:off x="563858" y="1209944"/>
            <a:ext cx="40081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势的体积分的计算</a:t>
            </a:r>
            <a:r>
              <a:rPr lang="zh-CN" altLang="en-US" sz="2400" dirty="0"/>
              <a:t>：</a:t>
            </a:r>
            <a:endParaRPr lang="en-C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5D9F3-3C33-68FB-753C-3B297BDA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056" y="1658499"/>
            <a:ext cx="4107322" cy="200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B7EAA0-1E8B-151D-3D70-A11D413294CA}"/>
                  </a:ext>
                </a:extLst>
              </p:cNvPr>
              <p:cNvSpPr txBox="1"/>
              <p:nvPr/>
            </p:nvSpPr>
            <p:spPr>
              <a:xfrm>
                <a:off x="3072678" y="5833216"/>
                <a:ext cx="2998641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CN" sz="24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CN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𝑛𝐵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CN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𝑛𝐵</m:t>
                        </m:r>
                      </m:sub>
                    </m:sSub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B7EAA0-1E8B-151D-3D70-A11D41329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78" y="5833216"/>
                <a:ext cx="2998641" cy="401072"/>
              </a:xfrm>
              <a:prstGeom prst="rect">
                <a:avLst/>
              </a:prstGeom>
              <a:blipFill>
                <a:blip r:embed="rId6"/>
                <a:stretch>
                  <a:fillRect l="-4202" t="-21212" r="-840" b="-3636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17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60799-5FD4-A15E-9585-6BE293D570D1}"/>
              </a:ext>
            </a:extLst>
          </p:cNvPr>
          <p:cNvSpPr txBox="1"/>
          <p:nvPr/>
        </p:nvSpPr>
        <p:spPr>
          <a:xfrm>
            <a:off x="1028699" y="1778675"/>
            <a:ext cx="7394573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1.体积积分J/A是光学势参数的相对不变函数，并且可以使我们窥见光学势作为一个关于质量和能量函数的行为。当我们唯象的去确定光学势时，势井深度的质量和能量依赖可能被它的几何参数所弥补了，因此隐藏了特殊的结构效应。这种效应能通过体积分的方式更加清晰可见。</a:t>
            </a:r>
          </a:p>
          <a:p>
            <a:pPr>
              <a:lnSpc>
                <a:spcPct val="150000"/>
              </a:lnSpc>
            </a:pPr>
            <a:endParaRPr lang="en-CN" dirty="0"/>
          </a:p>
          <a:p>
            <a:pPr>
              <a:lnSpc>
                <a:spcPct val="150000"/>
              </a:lnSpc>
            </a:pPr>
            <a:r>
              <a:rPr lang="en-CN" dirty="0"/>
              <a:t>2.它们在比较不同分析的预测中也是非常有用的，比如说，在那些密度分布不是被一个简单的函数形式代表的微观方法中。</a:t>
            </a:r>
          </a:p>
        </p:txBody>
      </p:sp>
    </p:spTree>
    <p:extLst>
      <p:ext uri="{BB962C8B-B14F-4D97-AF65-F5344CB8AC3E}">
        <p14:creationId xmlns:p14="http://schemas.microsoft.com/office/powerpoint/2010/main" val="150036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9DAA2-1747-2B64-0D8A-61E6DE7F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568"/>
            <a:ext cx="4696853" cy="3354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CF7B6-166B-3D49-3A2C-165DC0EF3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217" y="1093538"/>
            <a:ext cx="4706783" cy="3206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28F63-329E-5FD2-D4EB-CEBC21BE64A1}"/>
              </a:ext>
            </a:extLst>
          </p:cNvPr>
          <p:cNvSpPr txBox="1"/>
          <p:nvPr/>
        </p:nvSpPr>
        <p:spPr>
          <a:xfrm>
            <a:off x="775502" y="4413170"/>
            <a:ext cx="802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en-CN" dirty="0"/>
              <a:t>在不太高的入射能量时，我们观察到已知的J</a:t>
            </a:r>
            <a:r>
              <a:rPr lang="en-CN" baseline="-25000" dirty="0"/>
              <a:t>V</a:t>
            </a:r>
            <a:r>
              <a:rPr lang="en-CN" dirty="0"/>
              <a:t>/A和J</a:t>
            </a:r>
            <a:r>
              <a:rPr lang="en-CN" baseline="-25000" dirty="0"/>
              <a:t>W</a:t>
            </a:r>
            <a:r>
              <a:rPr lang="en-CN" dirty="0"/>
              <a:t>/A随质量的增加而减小。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309EE-9081-D005-D0E6-EB1B1632947E}"/>
              </a:ext>
            </a:extLst>
          </p:cNvPr>
          <p:cNvSpPr txBox="1"/>
          <p:nvPr/>
        </p:nvSpPr>
        <p:spPr>
          <a:xfrm>
            <a:off x="775502" y="4906257"/>
            <a:ext cx="7885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en-CN" dirty="0"/>
              <a:t>在200MeV时，J</a:t>
            </a:r>
            <a:r>
              <a:rPr lang="en-CN" baseline="-25000" dirty="0"/>
              <a:t>W</a:t>
            </a:r>
            <a:r>
              <a:rPr lang="en-CN" dirty="0"/>
              <a:t>/A几乎是常数，因次，我们建议，虚部的不对称势是很弱的。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56834-E802-2D24-95B8-0C053B29A0E1}"/>
              </a:ext>
            </a:extLst>
          </p:cNvPr>
          <p:cNvSpPr txBox="1"/>
          <p:nvPr/>
        </p:nvSpPr>
        <p:spPr>
          <a:xfrm>
            <a:off x="775502" y="5637462"/>
            <a:ext cx="7885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en-CN" dirty="0"/>
              <a:t>低能时，J</a:t>
            </a:r>
            <a:r>
              <a:rPr lang="en-CN" baseline="-25000" dirty="0"/>
              <a:t>W</a:t>
            </a:r>
            <a:r>
              <a:rPr lang="en-CN" dirty="0"/>
              <a:t>/A在质量数等于100左右的过渡区域有显著的结构。这反映了变形核的W</a:t>
            </a:r>
            <a:r>
              <a:rPr lang="en-CN" baseline="-25000" dirty="0"/>
              <a:t>D</a:t>
            </a:r>
            <a:r>
              <a:rPr lang="en-CN" dirty="0"/>
              <a:t>参数的一些反常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878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7F155-84E4-DB8F-D46A-48AF7110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2" y="1665863"/>
            <a:ext cx="4431925" cy="3424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FB831-27CE-3014-82B2-602EBC20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528" y="1665863"/>
            <a:ext cx="4431925" cy="34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E3D53-1634-514C-20FA-20D1A3DE16A1}"/>
              </a:ext>
            </a:extLst>
          </p:cNvPr>
          <p:cNvSpPr txBox="1"/>
          <p:nvPr/>
        </p:nvSpPr>
        <p:spPr>
          <a:xfrm>
            <a:off x="1041400" y="2010296"/>
            <a:ext cx="671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1.核势的体积分可能比核势本身更好的被实验数据所决定。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93D92-A5C2-4ED9-250F-15E410ED83B1}"/>
              </a:ext>
            </a:extLst>
          </p:cNvPr>
          <p:cNvSpPr txBox="1"/>
          <p:nvPr/>
        </p:nvSpPr>
        <p:spPr>
          <a:xfrm>
            <a:off x="1041400" y="3088383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2.然后，如果说折叠模型是有效的话，我们期望对于不同的体系J</a:t>
            </a:r>
            <a:r>
              <a:rPr lang="en-CN" baseline="-25000" dirty="0"/>
              <a:t>V</a:t>
            </a:r>
            <a:r>
              <a:rPr lang="en-CN" dirty="0"/>
              <a:t>是相似的。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FE581-32F5-C65B-A4A4-90B1CBA23289}"/>
              </a:ext>
            </a:extLst>
          </p:cNvPr>
          <p:cNvSpPr txBox="1"/>
          <p:nvPr/>
        </p:nvSpPr>
        <p:spPr>
          <a:xfrm>
            <a:off x="1041400" y="4190086"/>
            <a:ext cx="7470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3.潜在的核子-核子相互作用中的密度依赖会让J</a:t>
            </a:r>
            <a:r>
              <a:rPr lang="en-CN" baseline="-25000" dirty="0"/>
              <a:t>V</a:t>
            </a:r>
            <a:r>
              <a:rPr lang="en-CN" dirty="0"/>
              <a:t>随着离子的变重而缓慢减小，并且内部势的减弱开始对积分产生更大的影响。</a:t>
            </a:r>
          </a:p>
        </p:txBody>
      </p:sp>
    </p:spTree>
    <p:extLst>
      <p:ext uri="{BB962C8B-B14F-4D97-AF65-F5344CB8AC3E}">
        <p14:creationId xmlns:p14="http://schemas.microsoft.com/office/powerpoint/2010/main" val="231286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5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245CE-C15C-3A2F-41B4-189429B9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46" y="963460"/>
            <a:ext cx="5542472" cy="3713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D60FA-240B-31B8-F611-B5982BCB9668}"/>
              </a:ext>
            </a:extLst>
          </p:cNvPr>
          <p:cNvSpPr txBox="1"/>
          <p:nvPr/>
        </p:nvSpPr>
        <p:spPr>
          <a:xfrm>
            <a:off x="715963" y="4961135"/>
            <a:ext cx="8079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1.体积分的实部的能量依赖对所有画出的体系都是一样的</a:t>
            </a:r>
            <a:r>
              <a:rPr lang="zh-CN" altLang="en-US" dirty="0"/>
              <a:t>。</a:t>
            </a:r>
            <a:endParaRPr lang="en-CN" altLang="zh-CN" dirty="0"/>
          </a:p>
          <a:p>
            <a:endParaRPr lang="en-CN" dirty="0"/>
          </a:p>
          <a:p>
            <a:r>
              <a:rPr lang="en-US" altLang="zh-CN" dirty="0"/>
              <a:t>2.</a:t>
            </a:r>
            <a:r>
              <a:rPr lang="en-CN" dirty="0"/>
              <a:t>但是随着弹核质量数的增大，一直到</a:t>
            </a:r>
            <a:r>
              <a:rPr lang="en-US" altLang="zh-CN" baseline="30000" dirty="0"/>
              <a:t>12</a:t>
            </a:r>
            <a:r>
              <a:rPr lang="en-CN" dirty="0"/>
              <a:t>C，J</a:t>
            </a:r>
            <a:r>
              <a:rPr lang="en-CN" baseline="-25000" dirty="0"/>
              <a:t>V</a:t>
            </a:r>
            <a:r>
              <a:rPr lang="en-CN" dirty="0"/>
              <a:t>的大小有一个系统性的减小。这种行为是上面已经预期到的，它是由于核子相互作用势的密度依赖引起的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9310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6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A4A78E-F810-7958-5DDF-344BE887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79" y="846528"/>
            <a:ext cx="3858442" cy="2981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60376-AF6D-ECBD-F579-D81E0987A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872089"/>
            <a:ext cx="3740092" cy="2890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69BC88-5250-E1E1-142E-8DB78F52D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3" y="3876477"/>
            <a:ext cx="3858442" cy="2981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CBD10-4748-1BC4-C023-0F602F4A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349" y="3919503"/>
            <a:ext cx="3740093" cy="28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9289</TotalTime>
  <Words>252</Words>
  <Application>Microsoft Macintosh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明兰</vt:lpstr>
      <vt:lpstr>Arial</vt:lpstr>
      <vt:lpstr>Bradley Hand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138</cp:revision>
  <dcterms:created xsi:type="dcterms:W3CDTF">2022-10-05T10:45:26Z</dcterms:created>
  <dcterms:modified xsi:type="dcterms:W3CDTF">2023-02-28T06:40:41Z</dcterms:modified>
</cp:coreProperties>
</file>