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3"/>
  </p:notesMasterIdLst>
  <p:sldIdLst>
    <p:sldId id="280" r:id="rId2"/>
    <p:sldId id="279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4" r:id="rId13"/>
    <p:sldId id="355" r:id="rId14"/>
    <p:sldId id="356" r:id="rId15"/>
    <p:sldId id="341" r:id="rId16"/>
    <p:sldId id="352" r:id="rId17"/>
    <p:sldId id="353" r:id="rId18"/>
    <p:sldId id="329" r:id="rId19"/>
    <p:sldId id="330" r:id="rId20"/>
    <p:sldId id="342" r:id="rId21"/>
    <p:sldId id="338" r:id="rId22"/>
    <p:sldId id="331" r:id="rId23"/>
    <p:sldId id="332" r:id="rId24"/>
    <p:sldId id="335" r:id="rId25"/>
    <p:sldId id="339" r:id="rId26"/>
    <p:sldId id="340" r:id="rId27"/>
    <p:sldId id="336" r:id="rId28"/>
    <p:sldId id="333" r:id="rId29"/>
    <p:sldId id="334" r:id="rId30"/>
    <p:sldId id="337" r:id="rId31"/>
    <p:sldId id="312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5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748"/>
  </p:normalViewPr>
  <p:slideViewPr>
    <p:cSldViewPr snapToGrid="0">
      <p:cViewPr varScale="1">
        <p:scale>
          <a:sx n="100" d="100"/>
          <a:sy n="100" d="100"/>
        </p:scale>
        <p:origin x="1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B8054-AB29-EF44-831F-9D64F6C16436}" type="datetimeFigureOut">
              <a:rPr lang="en-CN" smtClean="0"/>
              <a:t>2023/3/7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A1071-9695-FC4C-9083-3CB88AD2E5F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56809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4B0-41E4-9E40-B519-ECC96DA89BC7}" type="datetimeFigureOut">
              <a:rPr lang="en-CN" smtClean="0"/>
              <a:t>2023/3/7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240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4B0-41E4-9E40-B519-ECC96DA89BC7}" type="datetimeFigureOut">
              <a:rPr lang="en-CN" smtClean="0"/>
              <a:t>2023/3/7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485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4B0-41E4-9E40-B519-ECC96DA89BC7}" type="datetimeFigureOut">
              <a:rPr lang="en-CN" smtClean="0"/>
              <a:t>2023/3/7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68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4B0-41E4-9E40-B519-ECC96DA89BC7}" type="datetimeFigureOut">
              <a:rPr lang="en-CN" smtClean="0"/>
              <a:t>2023/3/7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3722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4B0-41E4-9E40-B519-ECC96DA89BC7}" type="datetimeFigureOut">
              <a:rPr lang="en-CN" smtClean="0"/>
              <a:t>2023/3/7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3505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4B0-41E4-9E40-B519-ECC96DA89BC7}" type="datetimeFigureOut">
              <a:rPr lang="en-CN" smtClean="0"/>
              <a:t>2023/3/7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4583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4B0-41E4-9E40-B519-ECC96DA89BC7}" type="datetimeFigureOut">
              <a:rPr lang="en-CN" smtClean="0"/>
              <a:t>2023/3/7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228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4B0-41E4-9E40-B519-ECC96DA89BC7}" type="datetimeFigureOut">
              <a:rPr lang="en-CN" smtClean="0"/>
              <a:t>2023/3/7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7040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4B0-41E4-9E40-B519-ECC96DA89BC7}" type="datetimeFigureOut">
              <a:rPr lang="en-CN" smtClean="0"/>
              <a:t>2023/3/7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40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4B0-41E4-9E40-B519-ECC96DA89BC7}" type="datetimeFigureOut">
              <a:rPr lang="en-CN" smtClean="0"/>
              <a:t>2023/3/7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0774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4B0-41E4-9E40-B519-ECC96DA89BC7}" type="datetimeFigureOut">
              <a:rPr lang="en-CN" smtClean="0"/>
              <a:t>2023/3/7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145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124B0-41E4-9E40-B519-ECC96DA89BC7}" type="datetimeFigureOut">
              <a:rPr lang="en-CN" smtClean="0"/>
              <a:t>2023/3/7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8862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660681" y="11591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1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6A879E-AD04-B2D9-6DDB-A2A73F9F8F34}"/>
              </a:ext>
            </a:extLst>
          </p:cNvPr>
          <p:cNvSpPr txBox="1"/>
          <p:nvPr/>
        </p:nvSpPr>
        <p:spPr>
          <a:xfrm>
            <a:off x="3304657" y="3105834"/>
            <a:ext cx="22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600" dirty="0"/>
              <a:t>组会报告</a:t>
            </a:r>
            <a:r>
              <a:rPr lang="en-US" sz="3600" dirty="0"/>
              <a:t>3</a:t>
            </a:r>
            <a:endParaRPr lang="en-CN" sz="3600" dirty="0"/>
          </a:p>
        </p:txBody>
      </p:sp>
      <p:sp>
        <p:nvSpPr>
          <p:cNvPr id="5" name="文本框 17">
            <a:extLst>
              <a:ext uri="{FF2B5EF4-FFF2-40B4-BE49-F238E27FC236}">
                <a16:creationId xmlns:a16="http://schemas.microsoft.com/office/drawing/2014/main" id="{27147D9A-46D7-EBBE-AB10-A52128B44CEE}"/>
              </a:ext>
            </a:extLst>
          </p:cNvPr>
          <p:cNvSpPr txBox="1"/>
          <p:nvPr/>
        </p:nvSpPr>
        <p:spPr>
          <a:xfrm>
            <a:off x="5265221" y="4471629"/>
            <a:ext cx="231216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89" rIns="34289">
            <a:spAutoFit/>
          </a:bodyPr>
          <a:lstStyle/>
          <a:p>
            <a:pPr>
              <a:defRPr sz="1400">
                <a:latin typeface="明兰"/>
                <a:ea typeface="明兰"/>
                <a:cs typeface="明兰"/>
                <a:sym typeface="明兰"/>
              </a:defRPr>
            </a:pPr>
            <a:r>
              <a:rPr lang="zh-CN" altLang="en-US" sz="2000" dirty="0"/>
              <a:t>陆亚洲</a:t>
            </a:r>
            <a:endParaRPr sz="2000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4B9F199F-A353-229A-6C60-A5555F56426B}"/>
              </a:ext>
            </a:extLst>
          </p:cNvPr>
          <p:cNvSpPr/>
          <p:nvPr/>
        </p:nvSpPr>
        <p:spPr>
          <a:xfrm>
            <a:off x="4855341" y="4530239"/>
            <a:ext cx="204322" cy="205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42" y="17957"/>
                </a:moveTo>
                <a:lnTo>
                  <a:pt x="19795" y="17458"/>
                </a:lnTo>
                <a:lnTo>
                  <a:pt x="19427" y="16985"/>
                </a:lnTo>
                <a:lnTo>
                  <a:pt x="19033" y="16524"/>
                </a:lnTo>
                <a:lnTo>
                  <a:pt x="18619" y="16088"/>
                </a:lnTo>
                <a:lnTo>
                  <a:pt x="18173" y="15678"/>
                </a:lnTo>
                <a:lnTo>
                  <a:pt x="17713" y="15286"/>
                </a:lnTo>
                <a:lnTo>
                  <a:pt x="17221" y="14920"/>
                </a:lnTo>
                <a:lnTo>
                  <a:pt x="16715" y="14579"/>
                </a:lnTo>
                <a:lnTo>
                  <a:pt x="16184" y="14270"/>
                </a:lnTo>
                <a:lnTo>
                  <a:pt x="15645" y="13992"/>
                </a:lnTo>
                <a:lnTo>
                  <a:pt x="15094" y="13739"/>
                </a:lnTo>
                <a:lnTo>
                  <a:pt x="14523" y="13524"/>
                </a:lnTo>
                <a:lnTo>
                  <a:pt x="14188" y="13411"/>
                </a:lnTo>
                <a:lnTo>
                  <a:pt x="13853" y="13303"/>
                </a:lnTo>
                <a:lnTo>
                  <a:pt x="14267" y="13089"/>
                </a:lnTo>
                <a:lnTo>
                  <a:pt x="14674" y="12843"/>
                </a:lnTo>
                <a:lnTo>
                  <a:pt x="15061" y="12571"/>
                </a:lnTo>
                <a:lnTo>
                  <a:pt x="15429" y="12268"/>
                </a:lnTo>
                <a:lnTo>
                  <a:pt x="15783" y="11940"/>
                </a:lnTo>
                <a:lnTo>
                  <a:pt x="16124" y="11567"/>
                </a:lnTo>
                <a:lnTo>
                  <a:pt x="16453" y="11176"/>
                </a:lnTo>
                <a:lnTo>
                  <a:pt x="16735" y="10765"/>
                </a:lnTo>
                <a:lnTo>
                  <a:pt x="16985" y="10336"/>
                </a:lnTo>
                <a:lnTo>
                  <a:pt x="17208" y="9894"/>
                </a:lnTo>
                <a:lnTo>
                  <a:pt x="17398" y="9439"/>
                </a:lnTo>
                <a:lnTo>
                  <a:pt x="17556" y="8972"/>
                </a:lnTo>
                <a:lnTo>
                  <a:pt x="17680" y="8492"/>
                </a:lnTo>
                <a:lnTo>
                  <a:pt x="17766" y="8000"/>
                </a:lnTo>
                <a:lnTo>
                  <a:pt x="17818" y="7501"/>
                </a:lnTo>
                <a:lnTo>
                  <a:pt x="17838" y="6996"/>
                </a:lnTo>
                <a:lnTo>
                  <a:pt x="17818" y="6491"/>
                </a:lnTo>
                <a:lnTo>
                  <a:pt x="17766" y="5986"/>
                </a:lnTo>
                <a:lnTo>
                  <a:pt x="17680" y="5499"/>
                </a:lnTo>
                <a:lnTo>
                  <a:pt x="17556" y="5013"/>
                </a:lnTo>
                <a:lnTo>
                  <a:pt x="17398" y="4546"/>
                </a:lnTo>
                <a:lnTo>
                  <a:pt x="17208" y="4085"/>
                </a:lnTo>
                <a:lnTo>
                  <a:pt x="16985" y="3643"/>
                </a:lnTo>
                <a:lnTo>
                  <a:pt x="16735" y="3220"/>
                </a:lnTo>
                <a:lnTo>
                  <a:pt x="16446" y="2810"/>
                </a:lnTo>
                <a:lnTo>
                  <a:pt x="16124" y="2418"/>
                </a:lnTo>
                <a:lnTo>
                  <a:pt x="15783" y="2052"/>
                </a:lnTo>
                <a:lnTo>
                  <a:pt x="15409" y="1705"/>
                </a:lnTo>
                <a:lnTo>
                  <a:pt x="15022" y="1389"/>
                </a:lnTo>
                <a:lnTo>
                  <a:pt x="14608" y="1099"/>
                </a:lnTo>
                <a:lnTo>
                  <a:pt x="14181" y="846"/>
                </a:lnTo>
                <a:lnTo>
                  <a:pt x="13741" y="625"/>
                </a:lnTo>
                <a:lnTo>
                  <a:pt x="13282" y="436"/>
                </a:lnTo>
                <a:lnTo>
                  <a:pt x="12816" y="278"/>
                </a:lnTo>
                <a:lnTo>
                  <a:pt x="12330" y="158"/>
                </a:lnTo>
                <a:lnTo>
                  <a:pt x="11837" y="69"/>
                </a:lnTo>
                <a:lnTo>
                  <a:pt x="11338" y="13"/>
                </a:lnTo>
                <a:lnTo>
                  <a:pt x="10833" y="0"/>
                </a:lnTo>
                <a:lnTo>
                  <a:pt x="10321" y="13"/>
                </a:lnTo>
                <a:lnTo>
                  <a:pt x="9822" y="69"/>
                </a:lnTo>
                <a:lnTo>
                  <a:pt x="9336" y="158"/>
                </a:lnTo>
                <a:lnTo>
                  <a:pt x="8844" y="278"/>
                </a:lnTo>
                <a:lnTo>
                  <a:pt x="8377" y="436"/>
                </a:lnTo>
                <a:lnTo>
                  <a:pt x="7918" y="625"/>
                </a:lnTo>
                <a:lnTo>
                  <a:pt x="7478" y="846"/>
                </a:lnTo>
                <a:lnTo>
                  <a:pt x="7051" y="1099"/>
                </a:lnTo>
                <a:lnTo>
                  <a:pt x="6638" y="1389"/>
                </a:lnTo>
                <a:lnTo>
                  <a:pt x="6250" y="1705"/>
                </a:lnTo>
                <a:lnTo>
                  <a:pt x="5876" y="2052"/>
                </a:lnTo>
                <a:lnTo>
                  <a:pt x="5535" y="2418"/>
                </a:lnTo>
                <a:lnTo>
                  <a:pt x="5213" y="2810"/>
                </a:lnTo>
                <a:lnTo>
                  <a:pt x="4924" y="3220"/>
                </a:lnTo>
                <a:lnTo>
                  <a:pt x="4675" y="3643"/>
                </a:lnTo>
                <a:lnTo>
                  <a:pt x="4451" y="4085"/>
                </a:lnTo>
                <a:lnTo>
                  <a:pt x="4261" y="4546"/>
                </a:lnTo>
                <a:lnTo>
                  <a:pt x="4103" y="5013"/>
                </a:lnTo>
                <a:lnTo>
                  <a:pt x="3985" y="5499"/>
                </a:lnTo>
                <a:lnTo>
                  <a:pt x="3893" y="5986"/>
                </a:lnTo>
                <a:lnTo>
                  <a:pt x="3841" y="6491"/>
                </a:lnTo>
                <a:lnTo>
                  <a:pt x="3821" y="6996"/>
                </a:lnTo>
                <a:lnTo>
                  <a:pt x="3841" y="7501"/>
                </a:lnTo>
                <a:lnTo>
                  <a:pt x="3893" y="8000"/>
                </a:lnTo>
                <a:lnTo>
                  <a:pt x="3985" y="8492"/>
                </a:lnTo>
                <a:lnTo>
                  <a:pt x="4103" y="8972"/>
                </a:lnTo>
                <a:lnTo>
                  <a:pt x="4261" y="9439"/>
                </a:lnTo>
                <a:lnTo>
                  <a:pt x="4451" y="9894"/>
                </a:lnTo>
                <a:lnTo>
                  <a:pt x="4675" y="10336"/>
                </a:lnTo>
                <a:lnTo>
                  <a:pt x="4924" y="10765"/>
                </a:lnTo>
                <a:lnTo>
                  <a:pt x="5213" y="11176"/>
                </a:lnTo>
                <a:lnTo>
                  <a:pt x="5535" y="11567"/>
                </a:lnTo>
                <a:lnTo>
                  <a:pt x="5876" y="11940"/>
                </a:lnTo>
                <a:lnTo>
                  <a:pt x="6224" y="12268"/>
                </a:lnTo>
                <a:lnTo>
                  <a:pt x="6592" y="12565"/>
                </a:lnTo>
                <a:lnTo>
                  <a:pt x="6979" y="12836"/>
                </a:lnTo>
                <a:lnTo>
                  <a:pt x="7373" y="13082"/>
                </a:lnTo>
                <a:lnTo>
                  <a:pt x="7787" y="13297"/>
                </a:lnTo>
                <a:lnTo>
                  <a:pt x="7432" y="13405"/>
                </a:lnTo>
                <a:lnTo>
                  <a:pt x="7077" y="13524"/>
                </a:lnTo>
                <a:lnTo>
                  <a:pt x="6506" y="13745"/>
                </a:lnTo>
                <a:lnTo>
                  <a:pt x="5955" y="13992"/>
                </a:lnTo>
                <a:lnTo>
                  <a:pt x="5416" y="14276"/>
                </a:lnTo>
                <a:lnTo>
                  <a:pt x="4885" y="14585"/>
                </a:lnTo>
                <a:lnTo>
                  <a:pt x="4379" y="14920"/>
                </a:lnTo>
                <a:lnTo>
                  <a:pt x="3887" y="15286"/>
                </a:lnTo>
                <a:lnTo>
                  <a:pt x="3421" y="15684"/>
                </a:lnTo>
                <a:lnTo>
                  <a:pt x="2981" y="16094"/>
                </a:lnTo>
                <a:lnTo>
                  <a:pt x="2567" y="16530"/>
                </a:lnTo>
                <a:lnTo>
                  <a:pt x="2173" y="16991"/>
                </a:lnTo>
                <a:lnTo>
                  <a:pt x="1805" y="17471"/>
                </a:lnTo>
                <a:lnTo>
                  <a:pt x="1451" y="17969"/>
                </a:lnTo>
                <a:lnTo>
                  <a:pt x="1136" y="18494"/>
                </a:lnTo>
                <a:lnTo>
                  <a:pt x="847" y="19037"/>
                </a:lnTo>
                <a:lnTo>
                  <a:pt x="584" y="19592"/>
                </a:lnTo>
                <a:lnTo>
                  <a:pt x="361" y="20160"/>
                </a:lnTo>
                <a:lnTo>
                  <a:pt x="164" y="20741"/>
                </a:lnTo>
                <a:lnTo>
                  <a:pt x="0" y="21335"/>
                </a:lnTo>
                <a:lnTo>
                  <a:pt x="1083" y="21600"/>
                </a:lnTo>
                <a:lnTo>
                  <a:pt x="1241" y="21019"/>
                </a:lnTo>
                <a:lnTo>
                  <a:pt x="1438" y="20457"/>
                </a:lnTo>
                <a:lnTo>
                  <a:pt x="1668" y="19902"/>
                </a:lnTo>
                <a:lnTo>
                  <a:pt x="1930" y="19371"/>
                </a:lnTo>
                <a:lnTo>
                  <a:pt x="2226" y="18847"/>
                </a:lnTo>
                <a:lnTo>
                  <a:pt x="2547" y="18348"/>
                </a:lnTo>
                <a:lnTo>
                  <a:pt x="2902" y="17868"/>
                </a:lnTo>
                <a:lnTo>
                  <a:pt x="3283" y="17401"/>
                </a:lnTo>
                <a:lnTo>
                  <a:pt x="3690" y="16966"/>
                </a:lnTo>
                <a:lnTo>
                  <a:pt x="4123" y="16549"/>
                </a:lnTo>
                <a:lnTo>
                  <a:pt x="4583" y="16164"/>
                </a:lnTo>
                <a:lnTo>
                  <a:pt x="5022" y="15835"/>
                </a:lnTo>
                <a:lnTo>
                  <a:pt x="5482" y="15532"/>
                </a:lnTo>
                <a:lnTo>
                  <a:pt x="5955" y="15248"/>
                </a:lnTo>
                <a:lnTo>
                  <a:pt x="6441" y="15002"/>
                </a:lnTo>
                <a:lnTo>
                  <a:pt x="6940" y="14768"/>
                </a:lnTo>
                <a:lnTo>
                  <a:pt x="7452" y="14573"/>
                </a:lnTo>
                <a:lnTo>
                  <a:pt x="7990" y="14402"/>
                </a:lnTo>
                <a:lnTo>
                  <a:pt x="8542" y="14257"/>
                </a:lnTo>
                <a:lnTo>
                  <a:pt x="9100" y="14143"/>
                </a:lnTo>
                <a:lnTo>
                  <a:pt x="9664" y="14067"/>
                </a:lnTo>
                <a:lnTo>
                  <a:pt x="10229" y="14017"/>
                </a:lnTo>
                <a:lnTo>
                  <a:pt x="10800" y="13998"/>
                </a:lnTo>
                <a:lnTo>
                  <a:pt x="11378" y="14017"/>
                </a:lnTo>
                <a:lnTo>
                  <a:pt x="11942" y="14067"/>
                </a:lnTo>
                <a:lnTo>
                  <a:pt x="12500" y="14143"/>
                </a:lnTo>
                <a:lnTo>
                  <a:pt x="13065" y="14257"/>
                </a:lnTo>
                <a:lnTo>
                  <a:pt x="13610" y="14396"/>
                </a:lnTo>
                <a:lnTo>
                  <a:pt x="14148" y="14573"/>
                </a:lnTo>
                <a:lnTo>
                  <a:pt x="14660" y="14768"/>
                </a:lnTo>
                <a:lnTo>
                  <a:pt x="15159" y="14996"/>
                </a:lnTo>
                <a:lnTo>
                  <a:pt x="15645" y="15248"/>
                </a:lnTo>
                <a:lnTo>
                  <a:pt x="16118" y="15526"/>
                </a:lnTo>
                <a:lnTo>
                  <a:pt x="16578" y="15829"/>
                </a:lnTo>
                <a:lnTo>
                  <a:pt x="17017" y="16164"/>
                </a:lnTo>
                <a:lnTo>
                  <a:pt x="17477" y="16549"/>
                </a:lnTo>
                <a:lnTo>
                  <a:pt x="17910" y="16966"/>
                </a:lnTo>
                <a:lnTo>
                  <a:pt x="18317" y="17395"/>
                </a:lnTo>
                <a:lnTo>
                  <a:pt x="18698" y="17856"/>
                </a:lnTo>
                <a:lnTo>
                  <a:pt x="19053" y="18342"/>
                </a:lnTo>
                <a:lnTo>
                  <a:pt x="19374" y="18841"/>
                </a:lnTo>
                <a:lnTo>
                  <a:pt x="19670" y="19359"/>
                </a:lnTo>
                <a:lnTo>
                  <a:pt x="19932" y="19895"/>
                </a:lnTo>
                <a:lnTo>
                  <a:pt x="20162" y="20445"/>
                </a:lnTo>
                <a:lnTo>
                  <a:pt x="20359" y="21006"/>
                </a:lnTo>
                <a:lnTo>
                  <a:pt x="20517" y="21587"/>
                </a:lnTo>
                <a:lnTo>
                  <a:pt x="21600" y="21316"/>
                </a:lnTo>
                <a:lnTo>
                  <a:pt x="21436" y="20722"/>
                </a:lnTo>
                <a:lnTo>
                  <a:pt x="21239" y="20148"/>
                </a:lnTo>
                <a:lnTo>
                  <a:pt x="21016" y="19573"/>
                </a:lnTo>
                <a:lnTo>
                  <a:pt x="20753" y="19024"/>
                </a:lnTo>
                <a:lnTo>
                  <a:pt x="20464" y="18481"/>
                </a:lnTo>
                <a:lnTo>
                  <a:pt x="20142" y="17957"/>
                </a:lnTo>
                <a:close/>
                <a:moveTo>
                  <a:pt x="4937" y="6996"/>
                </a:moveTo>
                <a:lnTo>
                  <a:pt x="4957" y="6510"/>
                </a:lnTo>
                <a:lnTo>
                  <a:pt x="5016" y="6042"/>
                </a:lnTo>
                <a:lnTo>
                  <a:pt x="5108" y="5582"/>
                </a:lnTo>
                <a:lnTo>
                  <a:pt x="5239" y="5133"/>
                </a:lnTo>
                <a:lnTo>
                  <a:pt x="5410" y="4704"/>
                </a:lnTo>
                <a:lnTo>
                  <a:pt x="5600" y="4293"/>
                </a:lnTo>
                <a:lnTo>
                  <a:pt x="5830" y="3896"/>
                </a:lnTo>
                <a:lnTo>
                  <a:pt x="6080" y="3523"/>
                </a:lnTo>
                <a:lnTo>
                  <a:pt x="6362" y="3163"/>
                </a:lnTo>
                <a:lnTo>
                  <a:pt x="6670" y="2835"/>
                </a:lnTo>
                <a:lnTo>
                  <a:pt x="6999" y="2532"/>
                </a:lnTo>
                <a:lnTo>
                  <a:pt x="7353" y="2248"/>
                </a:lnTo>
                <a:lnTo>
                  <a:pt x="7727" y="1995"/>
                </a:lnTo>
                <a:lnTo>
                  <a:pt x="8121" y="1768"/>
                </a:lnTo>
                <a:lnTo>
                  <a:pt x="8535" y="1578"/>
                </a:lnTo>
                <a:lnTo>
                  <a:pt x="8968" y="1414"/>
                </a:lnTo>
                <a:lnTo>
                  <a:pt x="9421" y="1282"/>
                </a:lnTo>
                <a:lnTo>
                  <a:pt x="9881" y="1187"/>
                </a:lnTo>
                <a:lnTo>
                  <a:pt x="10347" y="1130"/>
                </a:lnTo>
                <a:lnTo>
                  <a:pt x="10833" y="1111"/>
                </a:lnTo>
                <a:lnTo>
                  <a:pt x="11312" y="1130"/>
                </a:lnTo>
                <a:lnTo>
                  <a:pt x="11785" y="1187"/>
                </a:lnTo>
                <a:lnTo>
                  <a:pt x="12244" y="1282"/>
                </a:lnTo>
                <a:lnTo>
                  <a:pt x="12691" y="1414"/>
                </a:lnTo>
                <a:lnTo>
                  <a:pt x="13124" y="1578"/>
                </a:lnTo>
                <a:lnTo>
                  <a:pt x="13538" y="1768"/>
                </a:lnTo>
                <a:lnTo>
                  <a:pt x="13932" y="1995"/>
                </a:lnTo>
                <a:lnTo>
                  <a:pt x="14306" y="2248"/>
                </a:lnTo>
                <a:lnTo>
                  <a:pt x="14660" y="2532"/>
                </a:lnTo>
                <a:lnTo>
                  <a:pt x="14995" y="2835"/>
                </a:lnTo>
                <a:lnTo>
                  <a:pt x="15297" y="3163"/>
                </a:lnTo>
                <a:lnTo>
                  <a:pt x="15580" y="3523"/>
                </a:lnTo>
                <a:lnTo>
                  <a:pt x="15836" y="3896"/>
                </a:lnTo>
                <a:lnTo>
                  <a:pt x="16059" y="4293"/>
                </a:lnTo>
                <a:lnTo>
                  <a:pt x="16262" y="4704"/>
                </a:lnTo>
                <a:lnTo>
                  <a:pt x="16420" y="5133"/>
                </a:lnTo>
                <a:lnTo>
                  <a:pt x="16551" y="5582"/>
                </a:lnTo>
                <a:lnTo>
                  <a:pt x="16643" y="6042"/>
                </a:lnTo>
                <a:lnTo>
                  <a:pt x="16702" y="6510"/>
                </a:lnTo>
                <a:lnTo>
                  <a:pt x="16722" y="6996"/>
                </a:lnTo>
                <a:lnTo>
                  <a:pt x="16702" y="7476"/>
                </a:lnTo>
                <a:lnTo>
                  <a:pt x="16643" y="7949"/>
                </a:lnTo>
                <a:lnTo>
                  <a:pt x="16551" y="8404"/>
                </a:lnTo>
                <a:lnTo>
                  <a:pt x="16420" y="8846"/>
                </a:lnTo>
                <a:lnTo>
                  <a:pt x="16262" y="9281"/>
                </a:lnTo>
                <a:lnTo>
                  <a:pt x="16059" y="9692"/>
                </a:lnTo>
                <a:lnTo>
                  <a:pt x="15836" y="10090"/>
                </a:lnTo>
                <a:lnTo>
                  <a:pt x="15580" y="10462"/>
                </a:lnTo>
                <a:lnTo>
                  <a:pt x="15297" y="10816"/>
                </a:lnTo>
                <a:lnTo>
                  <a:pt x="14995" y="11150"/>
                </a:lnTo>
                <a:lnTo>
                  <a:pt x="14660" y="11453"/>
                </a:lnTo>
                <a:lnTo>
                  <a:pt x="14306" y="11738"/>
                </a:lnTo>
                <a:lnTo>
                  <a:pt x="13932" y="11990"/>
                </a:lnTo>
                <a:lnTo>
                  <a:pt x="13538" y="12217"/>
                </a:lnTo>
                <a:lnTo>
                  <a:pt x="13124" y="12413"/>
                </a:lnTo>
                <a:lnTo>
                  <a:pt x="12691" y="12571"/>
                </a:lnTo>
                <a:lnTo>
                  <a:pt x="12244" y="12704"/>
                </a:lnTo>
                <a:lnTo>
                  <a:pt x="11785" y="12792"/>
                </a:lnTo>
                <a:lnTo>
                  <a:pt x="11312" y="12849"/>
                </a:lnTo>
                <a:lnTo>
                  <a:pt x="10833" y="12874"/>
                </a:lnTo>
                <a:lnTo>
                  <a:pt x="10347" y="12849"/>
                </a:lnTo>
                <a:lnTo>
                  <a:pt x="9881" y="12792"/>
                </a:lnTo>
                <a:lnTo>
                  <a:pt x="9421" y="12704"/>
                </a:lnTo>
                <a:lnTo>
                  <a:pt x="8968" y="12571"/>
                </a:lnTo>
                <a:lnTo>
                  <a:pt x="8535" y="12413"/>
                </a:lnTo>
                <a:lnTo>
                  <a:pt x="8121" y="12217"/>
                </a:lnTo>
                <a:lnTo>
                  <a:pt x="7727" y="11990"/>
                </a:lnTo>
                <a:lnTo>
                  <a:pt x="7353" y="11738"/>
                </a:lnTo>
                <a:lnTo>
                  <a:pt x="6999" y="11453"/>
                </a:lnTo>
                <a:lnTo>
                  <a:pt x="6670" y="11150"/>
                </a:lnTo>
                <a:lnTo>
                  <a:pt x="6362" y="10816"/>
                </a:lnTo>
                <a:lnTo>
                  <a:pt x="6080" y="10462"/>
                </a:lnTo>
                <a:lnTo>
                  <a:pt x="5830" y="10090"/>
                </a:lnTo>
                <a:lnTo>
                  <a:pt x="5600" y="9692"/>
                </a:lnTo>
                <a:lnTo>
                  <a:pt x="5410" y="9281"/>
                </a:lnTo>
                <a:lnTo>
                  <a:pt x="5239" y="8846"/>
                </a:lnTo>
                <a:lnTo>
                  <a:pt x="5108" y="8404"/>
                </a:lnTo>
                <a:lnTo>
                  <a:pt x="5016" y="7949"/>
                </a:lnTo>
                <a:lnTo>
                  <a:pt x="4957" y="7476"/>
                </a:lnTo>
                <a:lnTo>
                  <a:pt x="4937" y="6996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4289" rIns="34289"/>
          <a:lstStyle/>
          <a:p>
            <a:pPr>
              <a:defRPr sz="2000">
                <a:latin typeface="明兰"/>
                <a:ea typeface="明兰"/>
                <a:cs typeface="明兰"/>
                <a:sym typeface="明兰"/>
              </a:defRPr>
            </a:pP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237151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97109" y="15915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8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949C15-7B3D-D441-175F-677B3CDD6569}"/>
              </a:ext>
            </a:extLst>
          </p:cNvPr>
          <p:cNvSpPr txBox="1"/>
          <p:nvPr/>
        </p:nvSpPr>
        <p:spPr>
          <a:xfrm>
            <a:off x="449561" y="331594"/>
            <a:ext cx="391923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N" sz="2400" dirty="0"/>
              <a:t>A=3核的光学势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F0CAD-8ADC-EBE9-D258-CDC01B2C3364}"/>
              </a:ext>
            </a:extLst>
          </p:cNvPr>
          <p:cNvSpPr txBox="1"/>
          <p:nvPr/>
        </p:nvSpPr>
        <p:spPr>
          <a:xfrm>
            <a:off x="596899" y="1720840"/>
            <a:ext cx="790021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[31] F. D.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Becchetti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Jr and G. W.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Greenlees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General set of</a:t>
            </a:r>
            <a:r>
              <a:rPr lang="zh-CN" alt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sup</a:t>
            </a:r>
            <a:r>
              <a:rPr lang="zh-CN" alt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baseline="30000" dirty="0">
                <a:effectLst/>
                <a:latin typeface="Arial" panose="020B0604020202020204" pitchFamily="34" charset="0"/>
              </a:rPr>
              <a:t>3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he and</a:t>
            </a:r>
            <a:r>
              <a:rPr lang="zh-CN" alt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triton optical-model potentials for </a:t>
            </a:r>
            <a:r>
              <a:rPr lang="en-US" dirty="0">
                <a:latin typeface="Arial" panose="020B0604020202020204" pitchFamily="34" charset="0"/>
              </a:rPr>
              <a:t>A&gt;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40, </a:t>
            </a:r>
            <a:r>
              <a:rPr lang="en-US" dirty="0">
                <a:latin typeface="Arial" panose="020B0604020202020204" pitchFamily="34" charset="0"/>
              </a:rPr>
              <a:t>E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</a:rPr>
              <a:t>&lt;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40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mev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., pp 682-3 of Polarization Phenomena in Nuclear Reactions. /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Barschall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H. H. (ed.). Madison,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Wis.Univ.of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Wisconsin Press (1971).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999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(1971).</a:t>
            </a:r>
          </a:p>
          <a:p>
            <a:br>
              <a:rPr lang="en-US" dirty="0"/>
            </a:b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[32] D. Y. Pang, P. Roussel-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Chomaz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H.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Savajols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R. L. Varner, and R. Wolski, Global optical model potential for a = 3 projectiles, Phys. Rev. C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79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024615 (2009).</a:t>
            </a:r>
          </a:p>
          <a:p>
            <a:br>
              <a:rPr lang="en-US" dirty="0"/>
            </a:b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[33] D. Y. Pang, W. M. Dean, and A. M.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Mukhamedzhanov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Optical model potential of a = 3 projectiles for 1p-shell nuclei, Phys. Rev. C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91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024611 (2015).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60839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97109" y="159156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9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949C15-7B3D-D441-175F-677B3CDD6569}"/>
              </a:ext>
            </a:extLst>
          </p:cNvPr>
          <p:cNvSpPr txBox="1"/>
          <p:nvPr/>
        </p:nvSpPr>
        <p:spPr>
          <a:xfrm>
            <a:off x="449561" y="331594"/>
            <a:ext cx="391923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N" sz="2400" dirty="0"/>
              <a:t>ALPHA粒子的光学势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78F54E-A91C-3F33-EB79-5BB9A21F0467}"/>
              </a:ext>
            </a:extLst>
          </p:cNvPr>
          <p:cNvSpPr txBox="1"/>
          <p:nvPr/>
        </p:nvSpPr>
        <p:spPr>
          <a:xfrm>
            <a:off x="546099" y="1706940"/>
            <a:ext cx="83039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[34] M. Nolte, H.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Machner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and J.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Bojowald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Global optical potential for </a:t>
            </a:r>
            <a:r>
              <a:rPr lang="el-GR" b="0" i="0" u="none" strike="noStrike" dirty="0">
                <a:effectLst/>
                <a:latin typeface="Arial" panose="020B0604020202020204" pitchFamily="34" charset="0"/>
              </a:rPr>
              <a:t>α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particles with energies above 80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mev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Phys. Rev. C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36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1312 (1987).</a:t>
            </a:r>
          </a:p>
          <a:p>
            <a:br>
              <a:rPr lang="en-US" dirty="0"/>
            </a:b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[35] A. Kumar, S. Kailas, S. Rathi, and K.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Mahata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Global</a:t>
            </a:r>
            <a:r>
              <a:rPr lang="zh-CN" alt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alpha-nucleus optical potential, Nuclear Physics A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776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105 (2006).</a:t>
            </a:r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135DC-4846-9CC0-BCCC-DA5F7D893DFF}"/>
              </a:ext>
            </a:extLst>
          </p:cNvPr>
          <p:cNvSpPr txBox="1"/>
          <p:nvPr/>
        </p:nvSpPr>
        <p:spPr>
          <a:xfrm>
            <a:off x="546099" y="3429000"/>
            <a:ext cx="81661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[36] V.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Avrigeanu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P. E. Hodgson, and M.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Avrigeanu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Global optical potentials for emitted alpha particles, Phys.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Rev.C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49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2136 (1994).</a:t>
            </a:r>
          </a:p>
          <a:p>
            <a:br>
              <a:rPr lang="en-US" dirty="0"/>
            </a:b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[37] Guo,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Hairui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Su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Xinwu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Liang,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Haiying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Xu,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Yongli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Han,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Yinlu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and Shen,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Qingbiao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Global phenomenological and microscopic optical model potentials for alpha, EPJ Web Conf.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146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12011 (2017).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996582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97109" y="152070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10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949C15-7B3D-D441-175F-677B3CDD6569}"/>
              </a:ext>
            </a:extLst>
          </p:cNvPr>
          <p:cNvSpPr txBox="1"/>
          <p:nvPr/>
        </p:nvSpPr>
        <p:spPr>
          <a:xfrm>
            <a:off x="449561" y="331594"/>
            <a:ext cx="391923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N" sz="2400" dirty="0"/>
              <a:t>ALPHA粒子的光学势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ACF507-C9EC-419A-9BCA-8CA3D11DE39A}"/>
              </a:ext>
            </a:extLst>
          </p:cNvPr>
          <p:cNvSpPr txBox="1"/>
          <p:nvPr/>
        </p:nvSpPr>
        <p:spPr>
          <a:xfrm>
            <a:off x="679808" y="1235742"/>
            <a:ext cx="803239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[38] M.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Avrigeanu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W. von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Oertzen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A.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Plompen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and V.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Avrigeanu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Optical model potentials for-particles scattering around the coulomb barrier on a100 nuclei, Nuclear Physics A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723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104 (2003).</a:t>
            </a:r>
          </a:p>
          <a:p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[39] M.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Avrigeanu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A. Obreja, F. Roman, V.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Avrigeanu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and W. von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Oertzen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Complementary optical-potential analysis of -particle elastic scattering and induced reactions at low energies, Atomic Data and Nuclear Data Tables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95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501 (2009).</a:t>
            </a:r>
          </a:p>
          <a:p>
            <a:br>
              <a:rPr lang="en-US" dirty="0"/>
            </a:b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[40] D. Y. Pang, Y. L. Ye, and F. R. Xu, Application of</a:t>
            </a:r>
            <a:br>
              <a:rPr lang="en-US" dirty="0"/>
            </a:b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the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bruy`eres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jeukenne-lejeune-mahaux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model potential</a:t>
            </a:r>
            <a:br>
              <a:rPr lang="en-US" dirty="0"/>
            </a:b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to composite nuclei with a single-folding approach, Phys.</a:t>
            </a:r>
            <a:br>
              <a:rPr lang="en-US" dirty="0"/>
            </a:b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Rev. C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83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064619 (2011).</a:t>
            </a:r>
          </a:p>
          <a:p>
            <a:br>
              <a:rPr lang="en-US" dirty="0"/>
            </a:b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[41] D. Y. Pang, Y. L. Ye, and F. R. Xu, Energy dependent optical model potentials for and deuteron with 12c, Journal of Physics G: Nuclear and Particle Physics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 39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095101 (2012).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429719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97109" y="152070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1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1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949C15-7B3D-D441-175F-677B3CDD6569}"/>
              </a:ext>
            </a:extLst>
          </p:cNvPr>
          <p:cNvSpPr txBox="1"/>
          <p:nvPr/>
        </p:nvSpPr>
        <p:spPr>
          <a:xfrm>
            <a:off x="449561" y="331594"/>
            <a:ext cx="391923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N" sz="2400" dirty="0"/>
              <a:t>稍重核的光学势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7B584D-EEA1-9403-858A-698F4284A64D}"/>
              </a:ext>
            </a:extLst>
          </p:cNvPr>
          <p:cNvSpPr txBox="1"/>
          <p:nvPr/>
        </p:nvSpPr>
        <p:spPr>
          <a:xfrm>
            <a:off x="636044" y="1825839"/>
            <a:ext cx="811530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[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42] J. Cook, Global optical-model potentials for the elastic scattering of </a:t>
            </a:r>
            <a:r>
              <a:rPr lang="en-US" b="0" i="0" u="none" strike="noStrike" baseline="30000" dirty="0">
                <a:effectLst/>
                <a:latin typeface="Arial" panose="020B0604020202020204" pitchFamily="34" charset="0"/>
              </a:rPr>
              <a:t>6,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baseline="30000" dirty="0">
                <a:effectLst/>
                <a:latin typeface="Arial" panose="020B0604020202020204" pitchFamily="34" charset="0"/>
              </a:rPr>
              <a:t>7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li projectiles, Nuclear Physics A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388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153 (1982).</a:t>
            </a:r>
          </a:p>
          <a:p>
            <a:br>
              <a:rPr lang="en-US" dirty="0"/>
            </a:b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[43] Y. Xu, Y. Han, J. Hu, H. Liang, Z. Wu, H. Guo, and C. Cai, </a:t>
            </a:r>
            <a:r>
              <a:rPr lang="en-US" b="0" i="0" u="none" strike="noStrike" baseline="30000" dirty="0">
                <a:effectLst/>
                <a:latin typeface="Courier New" panose="02070309020205020404" pitchFamily="49" charset="0"/>
              </a:rPr>
              <a:t>6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Li global phenomenological optical model potential, Phys. Rev. C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98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024619 (2018).</a:t>
            </a:r>
          </a:p>
          <a:p>
            <a:br>
              <a:rPr lang="en-US" dirty="0"/>
            </a:b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[44] Y. Xu, Y. Han, J. Hu, H. Liang, Z. Wu, H. Guo, and C. Cai, Global phenomenological optical model potential for the </a:t>
            </a:r>
            <a:r>
              <a:rPr lang="en-US" b="0" i="0" u="none" strike="noStrike" baseline="30000" dirty="0">
                <a:effectLst/>
                <a:latin typeface="Courier New" panose="02070309020205020404" pitchFamily="49" charset="0"/>
              </a:rPr>
              <a:t>7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Li projectile nucleus, Phys. Rev. C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97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014615 (2018).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249415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97109" y="152070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1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1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949C15-7B3D-D441-175F-677B3CDD6569}"/>
              </a:ext>
            </a:extLst>
          </p:cNvPr>
          <p:cNvSpPr txBox="1"/>
          <p:nvPr/>
        </p:nvSpPr>
        <p:spPr>
          <a:xfrm>
            <a:off x="449561" y="331594"/>
            <a:ext cx="391923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N" sz="2400" dirty="0"/>
              <a:t>稍重核的光学势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A7EA24-34C6-8018-F922-1FB6F10054D2}"/>
              </a:ext>
            </a:extLst>
          </p:cNvPr>
          <p:cNvSpPr txBox="1"/>
          <p:nvPr/>
        </p:nvSpPr>
        <p:spPr>
          <a:xfrm>
            <a:off x="559845" y="1582340"/>
            <a:ext cx="81915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[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45] Y. Xu, Y. Han, H. Liang, Z. Wu, H. Guo, and C. Cai, Global optical model potential for the weakly bound projectile </a:t>
            </a:r>
            <a:r>
              <a:rPr lang="en-US" b="0" i="0" u="none" strike="noStrike" baseline="30000" dirty="0">
                <a:effectLst/>
                <a:latin typeface="Courier New" panose="02070309020205020404" pitchFamily="49" charset="0"/>
              </a:rPr>
              <a:t>9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Be, Phys. Rev. C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99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034618 (2019).</a:t>
            </a:r>
            <a:br>
              <a:rPr lang="en-US" dirty="0"/>
            </a:br>
            <a:endParaRPr lang="en-US" dirty="0"/>
          </a:p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[46] Y.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Kucuk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I.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Boztosun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and T.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Topel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Global optical potential for the elastic scattering of </a:t>
            </a:r>
            <a:r>
              <a:rPr lang="en-US" b="0" i="0" u="none" strike="noStrike" baseline="30000" dirty="0">
                <a:effectLst/>
                <a:latin typeface="Courier New" panose="02070309020205020404" pitchFamily="49" charset="0"/>
              </a:rPr>
              <a:t>6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He at low energies, Phys. Rev. C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80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054602 (2009).</a:t>
            </a:r>
          </a:p>
          <a:p>
            <a:br>
              <a:rPr lang="en-US" dirty="0"/>
            </a:b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[47] X. Yong-li, G. Hai-Rui, Y. Han, and S. Qing-Biao,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Globalphenomenological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optical model potentials for </a:t>
            </a:r>
            <a:r>
              <a:rPr lang="en-US" b="0" i="0" u="none" strike="noStrike" baseline="30000" dirty="0">
                <a:effectLst/>
                <a:latin typeface="Arial" panose="020B0604020202020204" pitchFamily="34" charset="0"/>
              </a:rPr>
              <a:t>8,10,11 </a:t>
            </a:r>
            <a:r>
              <a:rPr lang="en-US" dirty="0">
                <a:latin typeface="Arial" panose="020B0604020202020204" pitchFamily="34" charset="0"/>
              </a:rPr>
              <a:t>B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projectiles, International Journal of Modern Physics E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27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(2018).</a:t>
            </a:r>
          </a:p>
          <a:p>
            <a:br>
              <a:rPr lang="en-US" dirty="0"/>
            </a:b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[48] Z.-H. Sun, Y.-L. Xu, X.-J. Sun, Y.-L. Han, and C.-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H.Cai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Global phenomenological optical model potential for </a:t>
            </a:r>
            <a:r>
              <a:rPr lang="en-US" b="0" i="0" u="none" strike="noStrike" baseline="30000" dirty="0">
                <a:effectLst/>
                <a:latin typeface="Arial" panose="020B0604020202020204" pitchFamily="34" charset="0"/>
              </a:rPr>
              <a:t>14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N-nucleus elastic scattering, International Journal of Modern Physics E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31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2250001 (2022).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651325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660681" y="115910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2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5" name="timg.jpeg" descr="timg.jpeg">
            <a:extLst>
              <a:ext uri="{FF2B5EF4-FFF2-40B4-BE49-F238E27FC236}">
                <a16:creationId xmlns:a16="http://schemas.microsoft.com/office/drawing/2014/main" id="{46DE42CF-A606-25DB-9298-A65046432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FD4074-3A57-38D6-43B0-0A8FA0A7E771}"/>
              </a:ext>
            </a:extLst>
          </p:cNvPr>
          <p:cNvSpPr txBox="1"/>
          <p:nvPr/>
        </p:nvSpPr>
        <p:spPr>
          <a:xfrm>
            <a:off x="400049" y="1505985"/>
            <a:ext cx="83439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[49] Y. P. Xu and D. Y. Pang, Toward a systematic nucleus-nucleus potential for peripheral collisions, Phys. Rev. C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87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044605 (2013).</a:t>
            </a:r>
          </a:p>
          <a:p>
            <a:br>
              <a:rPr lang="en-US" dirty="0"/>
            </a:b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[50] L. C.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Chamon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B. V. Carlson, L. R.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Gasques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D.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Pereira,C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. De Conti, M. A. G. Alvarez, M. S. Hussein, M.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A.Cˆandido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Ribeiro, E. S. Rossi, and C. P. Silva, Toward a global description of the nucleus-nucleus interaction, Phys. Rev. C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66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014610 (2002).</a:t>
            </a:r>
          </a:p>
          <a:p>
            <a:br>
              <a:rPr lang="en-US" dirty="0"/>
            </a:b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[51] M. Alvarez, L.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Chamon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M. Hussein, D. Pereira, L.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Gasques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E. Rossi, and C. Silva, A parameter-free optical potential for the heavy-ion elastic scattering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process,Nuclear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Physics A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723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93 (2003).</a:t>
            </a:r>
          </a:p>
          <a:p>
            <a:br>
              <a:rPr lang="en-US" dirty="0"/>
            </a:b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[52] T.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Furumoto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W. Horiuchi, M.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Takashina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Y. Yamamoto, and Y.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Sakuragi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Global optical potential for nucleus-nucleus systems from 50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mev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/u to 400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mev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/u, Phys. Rev. C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85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044607 (2012).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068172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660681" y="115910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2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5" name="timg.jpeg" descr="timg.jpeg">
            <a:extLst>
              <a:ext uri="{FF2B5EF4-FFF2-40B4-BE49-F238E27FC236}">
                <a16:creationId xmlns:a16="http://schemas.microsoft.com/office/drawing/2014/main" id="{46DE42CF-A606-25DB-9298-A65046432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07356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660681" y="115910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2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5" name="timg.jpeg" descr="timg.jpeg">
            <a:extLst>
              <a:ext uri="{FF2B5EF4-FFF2-40B4-BE49-F238E27FC236}">
                <a16:creationId xmlns:a16="http://schemas.microsoft.com/office/drawing/2014/main" id="{46DE42CF-A606-25DB-9298-A65046432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05011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3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00367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4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8781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660681" y="115910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2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949C15-7B3D-D441-175F-677B3CDD6569}"/>
              </a:ext>
            </a:extLst>
          </p:cNvPr>
          <p:cNvSpPr txBox="1"/>
          <p:nvPr/>
        </p:nvSpPr>
        <p:spPr>
          <a:xfrm>
            <a:off x="449561" y="331594"/>
            <a:ext cx="299213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N" sz="2400" dirty="0"/>
              <a:t>基础知识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745B9-C184-6ACC-1A08-BBDFEC5A69A0}"/>
              </a:ext>
            </a:extLst>
          </p:cNvPr>
          <p:cNvSpPr txBox="1"/>
          <p:nvPr/>
        </p:nvSpPr>
        <p:spPr>
          <a:xfrm>
            <a:off x="766147" y="1658371"/>
            <a:ext cx="81344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[1] G. R.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Satchler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Introduction to Nuclear Reactions (Red</a:t>
            </a:r>
            <a:r>
              <a:rPr lang="zh-CN" alt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Globe Press London, 1990).</a:t>
            </a:r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1D4653-34A6-06FE-ACB7-AE6F0308E596}"/>
              </a:ext>
            </a:extLst>
          </p:cNvPr>
          <p:cNvSpPr txBox="1"/>
          <p:nvPr/>
        </p:nvSpPr>
        <p:spPr>
          <a:xfrm>
            <a:off x="766147" y="2647294"/>
            <a:ext cx="7603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[2] G. R.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Satchler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Direct nuclear reactions (Oxford University Press, New York, 1983).</a:t>
            </a:r>
            <a:br>
              <a:rPr lang="en-US" dirty="0"/>
            </a:b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AF538-BA30-5AE7-9425-5204C6B3209E}"/>
              </a:ext>
            </a:extLst>
          </p:cNvPr>
          <p:cNvSpPr txBox="1"/>
          <p:nvPr/>
        </p:nvSpPr>
        <p:spPr>
          <a:xfrm>
            <a:off x="766146" y="3696256"/>
            <a:ext cx="76031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[3] M. Brandan and G.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Satchler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The interaction between</a:t>
            </a:r>
            <a:r>
              <a:rPr lang="zh-CN" alt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light heavy-ions and what it tells us, Physics Reports</a:t>
            </a:r>
            <a:r>
              <a:rPr lang="zh-CN" alt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285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143 (1997).</a:t>
            </a:r>
            <a:endParaRPr lang="en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233BEC-2E43-AEE9-BA91-B298F8093B1E}"/>
              </a:ext>
            </a:extLst>
          </p:cNvPr>
          <p:cNvSpPr txBox="1"/>
          <p:nvPr/>
        </p:nvSpPr>
        <p:spPr>
          <a:xfrm>
            <a:off x="766145" y="4639012"/>
            <a:ext cx="78056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[4] G.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Satchler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and W. Love, Folding model potentials from</a:t>
            </a:r>
            <a:r>
              <a:rPr lang="zh-CN" alt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realistic interactions for heavy-ion scattering, Physics Reports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55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183 (1979).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269749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4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5339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4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12861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5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4245CE-C15C-3A2F-41B4-189429B9D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646" y="963460"/>
            <a:ext cx="5542472" cy="3713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BD60FA-240B-31B8-F611-B5982BCB9668}"/>
              </a:ext>
            </a:extLst>
          </p:cNvPr>
          <p:cNvSpPr txBox="1"/>
          <p:nvPr/>
        </p:nvSpPr>
        <p:spPr>
          <a:xfrm>
            <a:off x="715963" y="4961135"/>
            <a:ext cx="80795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/>
              <a:t>1.体积分的实部的能量依赖对所有画出的体系都是一样的</a:t>
            </a:r>
            <a:r>
              <a:rPr lang="zh-CN" altLang="en-US" dirty="0"/>
              <a:t>。</a:t>
            </a:r>
            <a:endParaRPr lang="en-CN" altLang="zh-CN" dirty="0"/>
          </a:p>
          <a:p>
            <a:endParaRPr lang="en-CN" dirty="0"/>
          </a:p>
          <a:p>
            <a:r>
              <a:rPr lang="en-US" altLang="zh-CN" dirty="0"/>
              <a:t>2.</a:t>
            </a:r>
            <a:r>
              <a:rPr lang="en-CN" dirty="0"/>
              <a:t>但是随着弹核质量数的增大，一直到</a:t>
            </a:r>
            <a:r>
              <a:rPr lang="en-US" altLang="zh-CN" baseline="30000" dirty="0"/>
              <a:t>12</a:t>
            </a:r>
            <a:r>
              <a:rPr lang="en-CN" dirty="0"/>
              <a:t>C，J</a:t>
            </a:r>
            <a:r>
              <a:rPr lang="en-CN" baseline="-25000" dirty="0"/>
              <a:t>V</a:t>
            </a:r>
            <a:r>
              <a:rPr lang="en-CN" dirty="0"/>
              <a:t>的大小有一个系统性的减小。这种行为是上面已经预期到的，它是由于核子相互作用势的密度依赖引起的</a:t>
            </a:r>
            <a:r>
              <a:rPr lang="zh-CN" altLang="en-US" dirty="0"/>
              <a:t>。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093102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6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A4A78E-F810-7958-5DDF-344BE8875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79" y="846528"/>
            <a:ext cx="3858442" cy="29815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860376-AF6D-ECBD-F579-D81E0987A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872089"/>
            <a:ext cx="3740092" cy="2890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69BC88-5250-E1E1-142E-8DB78F52D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93" y="3876477"/>
            <a:ext cx="3858442" cy="29815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8CBD10-4748-1BC4-C023-0F602F4A03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0349" y="3919503"/>
            <a:ext cx="3740093" cy="289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78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7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E06A4C-7852-7A60-3660-EB28F0136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56" y="991514"/>
            <a:ext cx="3741260" cy="2890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62CA0E-CBF1-E0DA-B2AD-CA4441FB0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986" y="991514"/>
            <a:ext cx="3741259" cy="2890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7077AF-5DDC-B729-793D-9E575E4BF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400" y="3882486"/>
            <a:ext cx="3741261" cy="28909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E80408-F0A3-5E3D-F43E-896E2F4F2A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9340" y="3882485"/>
            <a:ext cx="3741262" cy="28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78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7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19520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7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57023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8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77896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9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72905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10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8345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660681" y="11591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3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949C15-7B3D-D441-175F-677B3CDD6569}"/>
              </a:ext>
            </a:extLst>
          </p:cNvPr>
          <p:cNvSpPr txBox="1"/>
          <p:nvPr/>
        </p:nvSpPr>
        <p:spPr>
          <a:xfrm>
            <a:off x="449561" y="331594"/>
            <a:ext cx="184913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N" sz="2400" dirty="0"/>
              <a:t>光学势的分类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40F3C2-C054-6653-3364-484A7F65701E}"/>
              </a:ext>
            </a:extLst>
          </p:cNvPr>
          <p:cNvSpPr txBox="1"/>
          <p:nvPr/>
        </p:nvSpPr>
        <p:spPr>
          <a:xfrm>
            <a:off x="906761" y="1639694"/>
            <a:ext cx="101093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N" sz="2400" dirty="0"/>
              <a:t>光学势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A5508DEC-FC79-DC77-0FB0-84F4E41EA915}"/>
              </a:ext>
            </a:extLst>
          </p:cNvPr>
          <p:cNvSpPr/>
          <p:nvPr/>
        </p:nvSpPr>
        <p:spPr>
          <a:xfrm>
            <a:off x="2298700" y="1379860"/>
            <a:ext cx="355600" cy="88900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E9B30-49D4-4185-7412-8427DB9DA93B}"/>
              </a:ext>
            </a:extLst>
          </p:cNvPr>
          <p:cNvSpPr txBox="1"/>
          <p:nvPr/>
        </p:nvSpPr>
        <p:spPr>
          <a:xfrm>
            <a:off x="3129261" y="1195194"/>
            <a:ext cx="242063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N" sz="2400" dirty="0"/>
              <a:t>局域光学势</a:t>
            </a:r>
            <a:r>
              <a:rPr lang="zh-CN" altLang="en-US" sz="2400" dirty="0"/>
              <a:t>（</a:t>
            </a:r>
            <a:r>
              <a:rPr lang="en-US" altLang="zh-CN" sz="2400" dirty="0"/>
              <a:t>local</a:t>
            </a:r>
            <a:r>
              <a:rPr lang="zh-CN" altLang="en-US" sz="2400" dirty="0"/>
              <a:t>）</a:t>
            </a:r>
            <a:endParaRPr lang="en-C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B2912-3BDE-ED12-375D-F54A039F0652}"/>
              </a:ext>
            </a:extLst>
          </p:cNvPr>
          <p:cNvSpPr txBox="1"/>
          <p:nvPr/>
        </p:nvSpPr>
        <p:spPr>
          <a:xfrm>
            <a:off x="3129261" y="2037415"/>
            <a:ext cx="369063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N" sz="2400" dirty="0"/>
              <a:t>全域光学势</a:t>
            </a:r>
            <a:r>
              <a:rPr lang="zh-CN" altLang="en-US" sz="2400" dirty="0"/>
              <a:t>（</a:t>
            </a:r>
            <a:r>
              <a:rPr lang="en-US" altLang="zh-CN" sz="2400" dirty="0"/>
              <a:t>global</a:t>
            </a:r>
            <a:r>
              <a:rPr lang="zh-CN" altLang="en-US" sz="2400" dirty="0"/>
              <a:t>）</a:t>
            </a:r>
            <a:endParaRPr lang="en-C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DE6872-CAE3-B4C8-1132-9B661DF4463D}"/>
              </a:ext>
            </a:extLst>
          </p:cNvPr>
          <p:cNvSpPr txBox="1"/>
          <p:nvPr/>
        </p:nvSpPr>
        <p:spPr>
          <a:xfrm>
            <a:off x="906760" y="3971667"/>
            <a:ext cx="101093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N" sz="2400" dirty="0"/>
              <a:t>光学势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7AA92307-B2C2-61D5-FA0D-E39B865264DC}"/>
              </a:ext>
            </a:extLst>
          </p:cNvPr>
          <p:cNvSpPr/>
          <p:nvPr/>
        </p:nvSpPr>
        <p:spPr>
          <a:xfrm>
            <a:off x="2298700" y="3169166"/>
            <a:ext cx="355600" cy="1974334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3B8B07-28CF-34A0-B093-5CC3A34AF0C8}"/>
              </a:ext>
            </a:extLst>
          </p:cNvPr>
          <p:cNvSpPr txBox="1"/>
          <p:nvPr/>
        </p:nvSpPr>
        <p:spPr>
          <a:xfrm>
            <a:off x="3129260" y="2984500"/>
            <a:ext cx="562103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N" sz="2400" dirty="0"/>
              <a:t>完全唯象的</a:t>
            </a:r>
            <a:r>
              <a:rPr lang="zh-CN" altLang="en-US" sz="2400" dirty="0"/>
              <a:t>（</a:t>
            </a:r>
            <a:r>
              <a:rPr lang="en-US" sz="2400" dirty="0"/>
              <a:t>P</a:t>
            </a:r>
            <a:r>
              <a:rPr lang="en-CN" sz="2400" dirty="0"/>
              <a:t>ure</a:t>
            </a:r>
            <a:r>
              <a:rPr lang="zh-CN" altLang="en-US" sz="2400" dirty="0"/>
              <a:t> </a:t>
            </a:r>
            <a:r>
              <a:rPr lang="en-US" altLang="zh-CN" sz="2400" dirty="0"/>
              <a:t>phenomenological</a:t>
            </a:r>
            <a:r>
              <a:rPr lang="zh-CN" altLang="en-US" sz="2400" dirty="0"/>
              <a:t>）</a:t>
            </a:r>
            <a:endParaRPr lang="en-CN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FFCE8D-F447-0B1D-1E1F-F7A2154305CC}"/>
              </a:ext>
            </a:extLst>
          </p:cNvPr>
          <p:cNvSpPr txBox="1"/>
          <p:nvPr/>
        </p:nvSpPr>
        <p:spPr>
          <a:xfrm>
            <a:off x="3129261" y="3826721"/>
            <a:ext cx="369063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N" sz="2400" dirty="0"/>
              <a:t>半微观的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Semimicroscopic</a:t>
            </a:r>
            <a:r>
              <a:rPr lang="zh-CN" altLang="en-US" sz="2400" dirty="0"/>
              <a:t>）</a:t>
            </a:r>
            <a:endParaRPr lang="en-C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BA6E4-117E-B5CB-9540-59F70D2998DB}"/>
              </a:ext>
            </a:extLst>
          </p:cNvPr>
          <p:cNvSpPr txBox="1"/>
          <p:nvPr/>
        </p:nvSpPr>
        <p:spPr>
          <a:xfrm>
            <a:off x="3129260" y="4774168"/>
            <a:ext cx="369063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N" sz="2400" dirty="0"/>
              <a:t>微观的</a:t>
            </a:r>
            <a:r>
              <a:rPr lang="zh-CN" altLang="en-US" sz="2400" dirty="0"/>
              <a:t>（</a:t>
            </a:r>
            <a:r>
              <a:rPr lang="en-US" altLang="zh-CN" sz="2400" dirty="0"/>
              <a:t>microscopic</a:t>
            </a:r>
            <a:r>
              <a:rPr lang="zh-CN" altLang="en-US" sz="2400" dirty="0"/>
              <a:t>）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59281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11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68385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45714" y="117724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12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D2D1EC2-C252-81AF-EAD5-C09A8208B106}"/>
              </a:ext>
            </a:extLst>
          </p:cNvPr>
          <p:cNvGrpSpPr/>
          <p:nvPr/>
        </p:nvGrpSpPr>
        <p:grpSpPr>
          <a:xfrm>
            <a:off x="6675825" y="2874024"/>
            <a:ext cx="969039" cy="957586"/>
            <a:chOff x="6097971" y="1151689"/>
            <a:chExt cx="1734007" cy="167817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48E202D-EAAF-86EF-862A-31E74933A4A3}"/>
                </a:ext>
              </a:extLst>
            </p:cNvPr>
            <p:cNvSpPr/>
            <p:nvPr/>
          </p:nvSpPr>
          <p:spPr>
            <a:xfrm>
              <a:off x="6438902" y="1592886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E9B792-E797-B234-6458-05C112DEB7D1}"/>
                </a:ext>
              </a:extLst>
            </p:cNvPr>
            <p:cNvSpPr/>
            <p:nvPr/>
          </p:nvSpPr>
          <p:spPr>
            <a:xfrm>
              <a:off x="6616891" y="1151689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1FC4829-5833-AE73-A1D4-D5F798106137}"/>
                </a:ext>
              </a:extLst>
            </p:cNvPr>
            <p:cNvSpPr/>
            <p:nvPr/>
          </p:nvSpPr>
          <p:spPr>
            <a:xfrm>
              <a:off x="6554598" y="1669086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B13A80-30FF-E54C-D419-379CAF970929}"/>
                </a:ext>
              </a:extLst>
            </p:cNvPr>
            <p:cNvSpPr/>
            <p:nvPr/>
          </p:nvSpPr>
          <p:spPr>
            <a:xfrm>
              <a:off x="6706998" y="1821486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F801826-9BA7-5EC1-175F-56171707A671}"/>
                </a:ext>
              </a:extLst>
            </p:cNvPr>
            <p:cNvSpPr/>
            <p:nvPr/>
          </p:nvSpPr>
          <p:spPr>
            <a:xfrm>
              <a:off x="6653268" y="1305912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5BBCE-5932-8AF2-6D41-9636C62E2968}"/>
                </a:ext>
              </a:extLst>
            </p:cNvPr>
            <p:cNvSpPr/>
            <p:nvPr/>
          </p:nvSpPr>
          <p:spPr>
            <a:xfrm>
              <a:off x="7011798" y="2126286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ECD5DDB-CF98-3DDE-1BB4-5E79FA75A5A2}"/>
                </a:ext>
              </a:extLst>
            </p:cNvPr>
            <p:cNvSpPr/>
            <p:nvPr/>
          </p:nvSpPr>
          <p:spPr>
            <a:xfrm>
              <a:off x="6985953" y="1175974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429C10E-E97D-1D68-7AE7-57D6DD84B60C}"/>
                </a:ext>
              </a:extLst>
            </p:cNvPr>
            <p:cNvSpPr/>
            <p:nvPr/>
          </p:nvSpPr>
          <p:spPr>
            <a:xfrm>
              <a:off x="6384419" y="1973886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FEDDB8-7FAB-E11D-BD1B-4F678A863F82}"/>
                </a:ext>
              </a:extLst>
            </p:cNvPr>
            <p:cNvSpPr/>
            <p:nvPr/>
          </p:nvSpPr>
          <p:spPr>
            <a:xfrm>
              <a:off x="7174150" y="1557938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376F8E8-33FF-6626-FC2D-C816C37E1C0A}"/>
                </a:ext>
              </a:extLst>
            </p:cNvPr>
            <p:cNvSpPr/>
            <p:nvPr/>
          </p:nvSpPr>
          <p:spPr>
            <a:xfrm>
              <a:off x="6895878" y="1326338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289AB4C-A99E-C312-82E0-56619E3BCFF9}"/>
                </a:ext>
              </a:extLst>
            </p:cNvPr>
            <p:cNvSpPr/>
            <p:nvPr/>
          </p:nvSpPr>
          <p:spPr>
            <a:xfrm>
              <a:off x="6792087" y="2075424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C846872-0FE0-598E-C990-E6BC60CAAA80}"/>
                </a:ext>
              </a:extLst>
            </p:cNvPr>
            <p:cNvSpPr/>
            <p:nvPr/>
          </p:nvSpPr>
          <p:spPr>
            <a:xfrm>
              <a:off x="7433199" y="1795045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CA1C93E-2A24-ECF8-721C-9DC36943265A}"/>
                </a:ext>
              </a:extLst>
            </p:cNvPr>
            <p:cNvSpPr/>
            <p:nvPr/>
          </p:nvSpPr>
          <p:spPr>
            <a:xfrm>
              <a:off x="6952615" y="2401877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FA9A58E-400A-9767-F7D2-9842A0D0F7DB}"/>
                </a:ext>
              </a:extLst>
            </p:cNvPr>
            <p:cNvSpPr/>
            <p:nvPr/>
          </p:nvSpPr>
          <p:spPr>
            <a:xfrm>
              <a:off x="6896688" y="1618224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6791839-F672-1161-D840-0A18F26987ED}"/>
                </a:ext>
              </a:extLst>
            </p:cNvPr>
            <p:cNvSpPr/>
            <p:nvPr/>
          </p:nvSpPr>
          <p:spPr>
            <a:xfrm>
              <a:off x="6097971" y="1643550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D54EF44-1D64-DBAF-303E-0359F3D1A0C0}"/>
                </a:ext>
              </a:extLst>
            </p:cNvPr>
            <p:cNvSpPr/>
            <p:nvPr/>
          </p:nvSpPr>
          <p:spPr>
            <a:xfrm>
              <a:off x="6536819" y="2126286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43A915C-92E9-4764-5DFD-D172599E13AF}"/>
                </a:ext>
              </a:extLst>
            </p:cNvPr>
            <p:cNvSpPr/>
            <p:nvPr/>
          </p:nvSpPr>
          <p:spPr>
            <a:xfrm>
              <a:off x="6283643" y="1288391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FCE7AD3-F971-0DE1-79AF-7F7DB86ACAFA}"/>
                </a:ext>
              </a:extLst>
            </p:cNvPr>
            <p:cNvSpPr/>
            <p:nvPr/>
          </p:nvSpPr>
          <p:spPr>
            <a:xfrm>
              <a:off x="6655181" y="2418387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1808F4A-58EB-402A-694C-2EB24485D7DD}"/>
                </a:ext>
              </a:extLst>
            </p:cNvPr>
            <p:cNvSpPr/>
            <p:nvPr/>
          </p:nvSpPr>
          <p:spPr>
            <a:xfrm>
              <a:off x="6346558" y="2293253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400022D-EE4D-12D3-0BEA-3A499896F214}"/>
                </a:ext>
              </a:extLst>
            </p:cNvPr>
            <p:cNvSpPr/>
            <p:nvPr/>
          </p:nvSpPr>
          <p:spPr>
            <a:xfrm>
              <a:off x="7253956" y="1325017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9F78A21-FFEE-256D-9569-6D6D1CD80F06}"/>
                </a:ext>
              </a:extLst>
            </p:cNvPr>
            <p:cNvSpPr/>
            <p:nvPr/>
          </p:nvSpPr>
          <p:spPr>
            <a:xfrm>
              <a:off x="7269077" y="2190073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E39BF9C-538A-BCD3-8787-3871568FE85D}"/>
                </a:ext>
              </a:extLst>
            </p:cNvPr>
            <p:cNvSpPr/>
            <p:nvPr/>
          </p:nvSpPr>
          <p:spPr>
            <a:xfrm>
              <a:off x="6124704" y="2022385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5EA5EFA-E0C1-08D3-1256-7E463535D6A3}"/>
                </a:ext>
              </a:extLst>
            </p:cNvPr>
            <p:cNvSpPr/>
            <p:nvPr/>
          </p:nvSpPr>
          <p:spPr>
            <a:xfrm>
              <a:off x="7368541" y="2011687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DD7CFA0-9194-7872-B766-E15E4FE07D51}"/>
                </a:ext>
              </a:extLst>
            </p:cNvPr>
            <p:cNvSpPr/>
            <p:nvPr/>
          </p:nvSpPr>
          <p:spPr>
            <a:xfrm>
              <a:off x="7062541" y="1884494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9F5C16-4B6D-6749-C42E-B19B9B4A804A}"/>
                </a:ext>
              </a:extLst>
            </p:cNvPr>
            <p:cNvSpPr/>
            <p:nvPr/>
          </p:nvSpPr>
          <p:spPr>
            <a:xfrm>
              <a:off x="6223129" y="1712668"/>
              <a:ext cx="398779" cy="44450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6683B1B-3546-588C-3CDD-3132FC6E34DB}"/>
              </a:ext>
            </a:extLst>
          </p:cNvPr>
          <p:cNvGrpSpPr/>
          <p:nvPr/>
        </p:nvGrpSpPr>
        <p:grpSpPr>
          <a:xfrm>
            <a:off x="1474736" y="3154284"/>
            <a:ext cx="463080" cy="479935"/>
            <a:chOff x="2213118" y="4522590"/>
            <a:chExt cx="1147439" cy="115931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75835BE-79BF-271C-07C5-522E0B1F70E4}"/>
                </a:ext>
              </a:extLst>
            </p:cNvPr>
            <p:cNvSpPr/>
            <p:nvPr/>
          </p:nvSpPr>
          <p:spPr>
            <a:xfrm>
              <a:off x="2680552" y="4522590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8E9CC5A-7550-3446-7125-69DDE8A068C6}"/>
                </a:ext>
              </a:extLst>
            </p:cNvPr>
            <p:cNvSpPr/>
            <p:nvPr/>
          </p:nvSpPr>
          <p:spPr>
            <a:xfrm>
              <a:off x="2770484" y="4726388"/>
              <a:ext cx="398779" cy="44450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509C34E-A4FD-395E-4FB6-3D94FD39BC68}"/>
                </a:ext>
              </a:extLst>
            </p:cNvPr>
            <p:cNvSpPr/>
            <p:nvPr/>
          </p:nvSpPr>
          <p:spPr>
            <a:xfrm>
              <a:off x="2961778" y="4904895"/>
              <a:ext cx="398779" cy="44450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DBB8375-0079-8F30-7C27-99F8D10D9423}"/>
                </a:ext>
              </a:extLst>
            </p:cNvPr>
            <p:cNvSpPr/>
            <p:nvPr/>
          </p:nvSpPr>
          <p:spPr>
            <a:xfrm>
              <a:off x="2833139" y="5095757"/>
              <a:ext cx="398779" cy="44450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43EFD9-F397-4E9D-1BFC-3C6259AA4EFC}"/>
                </a:ext>
              </a:extLst>
            </p:cNvPr>
            <p:cNvSpPr/>
            <p:nvPr/>
          </p:nvSpPr>
          <p:spPr>
            <a:xfrm>
              <a:off x="2350850" y="4594781"/>
              <a:ext cx="398779" cy="44450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9CA3DF9-989D-F41D-29F5-9ADF3B3DEBDE}"/>
                </a:ext>
              </a:extLst>
            </p:cNvPr>
            <p:cNvSpPr/>
            <p:nvPr/>
          </p:nvSpPr>
          <p:spPr>
            <a:xfrm>
              <a:off x="2213118" y="4891958"/>
              <a:ext cx="398779" cy="44450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8406C28-9B81-DABD-7DDE-165B05E6F93E}"/>
                </a:ext>
              </a:extLst>
            </p:cNvPr>
            <p:cNvSpPr/>
            <p:nvPr/>
          </p:nvSpPr>
          <p:spPr>
            <a:xfrm>
              <a:off x="2628014" y="5057989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C6A0AC3-D54B-424C-B214-ABE88A142BCE}"/>
                </a:ext>
              </a:extLst>
            </p:cNvPr>
            <p:cNvSpPr/>
            <p:nvPr/>
          </p:nvSpPr>
          <p:spPr>
            <a:xfrm>
              <a:off x="2409694" y="4791052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6EB73B9-ECCD-3E5C-85C9-D6AFB32A6AA6}"/>
                </a:ext>
              </a:extLst>
            </p:cNvPr>
            <p:cNvSpPr/>
            <p:nvPr/>
          </p:nvSpPr>
          <p:spPr>
            <a:xfrm>
              <a:off x="2284353" y="5151556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B61742A-D91A-41F9-6564-8416E62B79D6}"/>
                </a:ext>
              </a:extLst>
            </p:cNvPr>
            <p:cNvSpPr/>
            <p:nvPr/>
          </p:nvSpPr>
          <p:spPr>
            <a:xfrm>
              <a:off x="2602634" y="5237400"/>
              <a:ext cx="398779" cy="44450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7F50D4F-9313-5527-1C7B-E6685760FDED}"/>
                </a:ext>
              </a:extLst>
            </p:cNvPr>
            <p:cNvSpPr/>
            <p:nvPr/>
          </p:nvSpPr>
          <p:spPr>
            <a:xfrm>
              <a:off x="2931403" y="4701097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B35911F-8917-6773-7036-6386AAF429F0}"/>
                </a:ext>
              </a:extLst>
            </p:cNvPr>
            <p:cNvSpPr/>
            <p:nvPr/>
          </p:nvSpPr>
          <p:spPr>
            <a:xfrm>
              <a:off x="2871000" y="5188099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sp>
        <p:nvSpPr>
          <p:cNvPr id="4" name="Explosion 2 3">
            <a:extLst>
              <a:ext uri="{FF2B5EF4-FFF2-40B4-BE49-F238E27FC236}">
                <a16:creationId xmlns:a16="http://schemas.microsoft.com/office/drawing/2014/main" id="{09CD164E-D2C2-24E3-FF2B-2A4BE9E0F058}"/>
              </a:ext>
            </a:extLst>
          </p:cNvPr>
          <p:cNvSpPr/>
          <p:nvPr/>
        </p:nvSpPr>
        <p:spPr>
          <a:xfrm>
            <a:off x="1918112" y="1887275"/>
            <a:ext cx="5205996" cy="3309871"/>
          </a:xfrm>
          <a:prstGeom prst="irregularSeal2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E45172-9930-292D-3CB2-5258AEBB3F84}"/>
              </a:ext>
            </a:extLst>
          </p:cNvPr>
          <p:cNvSpPr txBox="1"/>
          <p:nvPr/>
        </p:nvSpPr>
        <p:spPr>
          <a:xfrm>
            <a:off x="3032559" y="3221638"/>
            <a:ext cx="2726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ea typeface="+mj-ea"/>
              </a:rPr>
              <a:t>4.</a:t>
            </a:r>
            <a:r>
              <a:rPr lang="en-CN" sz="4000" dirty="0">
                <a:ea typeface="+mj-ea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48743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9259E-6 L 0.60174 -0.006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87" y="-3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8 -0.0007 L -0.59636 0.006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05" y="138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7" presetClass="emph" presetSubtype="0" fill="remove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660681" y="11591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3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949C15-7B3D-D441-175F-677B3CDD6569}"/>
              </a:ext>
            </a:extLst>
          </p:cNvPr>
          <p:cNvSpPr txBox="1"/>
          <p:nvPr/>
        </p:nvSpPr>
        <p:spPr>
          <a:xfrm>
            <a:off x="449561" y="331594"/>
            <a:ext cx="292863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N" sz="2400" dirty="0"/>
              <a:t>核子的光学势</a:t>
            </a:r>
            <a:r>
              <a:rPr lang="zh-CN" altLang="en-US" sz="2400" dirty="0"/>
              <a:t>（质子）</a:t>
            </a:r>
            <a:endParaRPr lang="en-C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BF9E5B-08A8-996D-D823-3EF45317ED50}"/>
              </a:ext>
            </a:extLst>
          </p:cNvPr>
          <p:cNvSpPr txBox="1"/>
          <p:nvPr/>
        </p:nvSpPr>
        <p:spPr>
          <a:xfrm>
            <a:off x="449561" y="1377247"/>
            <a:ext cx="8269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[5] F. G.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Perey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Optical-model analysis of proton elastic scattering in the range of 9 to 22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mev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Phys. Rev.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131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745(1963).</a:t>
            </a:r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F49ABB-54F2-AC5E-F0AA-4F9C74B66A74}"/>
              </a:ext>
            </a:extLst>
          </p:cNvPr>
          <p:cNvSpPr txBox="1"/>
          <p:nvPr/>
        </p:nvSpPr>
        <p:spPr>
          <a:xfrm>
            <a:off x="449561" y="2473781"/>
            <a:ext cx="82695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[6] S. Hama, B. C. Clark, E. D. Cooper, H. S.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Sherif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and</a:t>
            </a:r>
            <a:r>
              <a:rPr lang="zh-CN" alt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R. L. Mercer, Global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dirac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optical potentials for elastic</a:t>
            </a:r>
            <a:r>
              <a:rPr lang="zh-CN" alt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proton scattering from heavy nuclei,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Phys.Rev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. C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41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2737 (1990).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A4097B-4254-C7D0-B72E-77FC4750A466}"/>
              </a:ext>
            </a:extLst>
          </p:cNvPr>
          <p:cNvSpPr txBox="1"/>
          <p:nvPr/>
        </p:nvSpPr>
        <p:spPr>
          <a:xfrm>
            <a:off x="449561" y="3617716"/>
            <a:ext cx="82695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[7] E. D. Cooper, S. Hama, B. C. Clark, and R. L. Mercer,</a:t>
            </a:r>
            <a:r>
              <a:rPr lang="zh-CN" alt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Global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dirac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phenomenology for proton-nucleus elastic</a:t>
            </a:r>
            <a:r>
              <a:rPr lang="zh-CN" alt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scattering, Phys. Rev. C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47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297 (1993).</a:t>
            </a:r>
            <a:endParaRPr lang="en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F36846-3B55-B1AD-36BA-CCE92F206EC3}"/>
              </a:ext>
            </a:extLst>
          </p:cNvPr>
          <p:cNvSpPr txBox="1"/>
          <p:nvPr/>
        </p:nvSpPr>
        <p:spPr>
          <a:xfrm>
            <a:off x="449561" y="5195476"/>
            <a:ext cx="8211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[8] E. D. Cooper, S. Hama, and B. C. Clark, Global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dirac</a:t>
            </a:r>
            <a:r>
              <a:rPr lang="zh-CN" alt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optical potential from helium to lead, Phys. Rev. C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80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034605 (2009).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22296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660681" y="11591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4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949C15-7B3D-D441-175F-677B3CDD6569}"/>
              </a:ext>
            </a:extLst>
          </p:cNvPr>
          <p:cNvSpPr txBox="1"/>
          <p:nvPr/>
        </p:nvSpPr>
        <p:spPr>
          <a:xfrm>
            <a:off x="449561" y="331594"/>
            <a:ext cx="292863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N" sz="2400" dirty="0"/>
              <a:t>核子的光学势</a:t>
            </a:r>
            <a:r>
              <a:rPr lang="zh-CN" altLang="en-US" sz="2400" dirty="0"/>
              <a:t>（中子）</a:t>
            </a:r>
            <a:endParaRPr lang="en-C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DBF34-6B50-4DFC-8E0A-A5C31F1D5E89}"/>
              </a:ext>
            </a:extLst>
          </p:cNvPr>
          <p:cNvSpPr txBox="1"/>
          <p:nvPr/>
        </p:nvSpPr>
        <p:spPr>
          <a:xfrm>
            <a:off x="863600" y="1505074"/>
            <a:ext cx="7493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[9] P. E. Hodgson, The neutron optical potential, Reports</a:t>
            </a:r>
            <a:r>
              <a:rPr lang="zh-CN" alt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on Progress in Physics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47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613 (1984).</a:t>
            </a:r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9B81F-1E33-C1EF-B700-677B9E24A961}"/>
              </a:ext>
            </a:extLst>
          </p:cNvPr>
          <p:cNvSpPr txBox="1"/>
          <p:nvPr/>
        </p:nvSpPr>
        <p:spPr>
          <a:xfrm>
            <a:off x="863599" y="2619970"/>
            <a:ext cx="77970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[10] J. Rapaport, V. Kulkarni, and R. Finlay, A global optical-model analysis of neutron elastic scattering data, Nuclear</a:t>
            </a:r>
            <a:r>
              <a:rPr lang="zh-CN" alt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Physics A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330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15 (1979).</a:t>
            </a:r>
            <a:br>
              <a:rPr lang="en-US" dirty="0"/>
            </a:br>
            <a:endParaRPr lang="en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C5211B-9789-57CF-E44B-0CFCD6174610}"/>
              </a:ext>
            </a:extLst>
          </p:cNvPr>
          <p:cNvSpPr txBox="1"/>
          <p:nvPr/>
        </p:nvSpPr>
        <p:spPr>
          <a:xfrm>
            <a:off x="877019" y="3613666"/>
            <a:ext cx="77970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[11] S. Qing-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biao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F. Da-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chun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and Z. Yi-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zhong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Neutron</a:t>
            </a:r>
            <a:r>
              <a:rPr lang="zh-CN" alt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relativistic</a:t>
            </a:r>
            <a:r>
              <a:rPr lang="zh-CN" alt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phenomenological and microscopic optical potential, Phys. Rev. C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43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2773 (1991).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70678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660681" y="11591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5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949C15-7B3D-D441-175F-677B3CDD6569}"/>
              </a:ext>
            </a:extLst>
          </p:cNvPr>
          <p:cNvSpPr txBox="1"/>
          <p:nvPr/>
        </p:nvSpPr>
        <p:spPr>
          <a:xfrm>
            <a:off x="449561" y="331594"/>
            <a:ext cx="391923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N" sz="2400" dirty="0"/>
              <a:t>核子的光学势</a:t>
            </a:r>
            <a:r>
              <a:rPr lang="zh-CN" altLang="en-US" sz="2400" dirty="0"/>
              <a:t>（中子和质子）</a:t>
            </a:r>
            <a:endParaRPr lang="en-C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96763C-B4A1-B2F0-5243-11362B5461D9}"/>
              </a:ext>
            </a:extLst>
          </p:cNvPr>
          <p:cNvSpPr txBox="1"/>
          <p:nvPr/>
        </p:nvSpPr>
        <p:spPr>
          <a:xfrm>
            <a:off x="449561" y="1617962"/>
            <a:ext cx="82111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[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12] A. Koning and J. Delaroche, Local and global nucleon optical models from 1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kev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to 200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mev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Nuclear Physics A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713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231 (2003).</a:t>
            </a:r>
          </a:p>
          <a:p>
            <a:br>
              <a:rPr lang="en-US" dirty="0"/>
            </a:b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[13] R. Varner, W. Thompson, T. McAbee, E. Ludwig, and T. Clegg, A global nucleon optical model potential, Physics Reports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201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57 (1991).</a:t>
            </a:r>
          </a:p>
          <a:p>
            <a:br>
              <a:rPr lang="en-US" dirty="0"/>
            </a:b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[14] F. D.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Becchetti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and G. W.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Greenlees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Nucleon-nucleus optical-model parameters, A&gt;40 , E&lt;50 </a:t>
            </a:r>
            <a:r>
              <a:rPr lang="en-US" dirty="0">
                <a:latin typeface="Arial" panose="020B0604020202020204" pitchFamily="34" charset="0"/>
              </a:rPr>
              <a:t>M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eV, Phys. Rev.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182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1190 (1969).</a:t>
            </a:r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03174-ADF3-0F22-FE45-AA01FDC811C3}"/>
              </a:ext>
            </a:extLst>
          </p:cNvPr>
          <p:cNvSpPr txBox="1"/>
          <p:nvPr/>
        </p:nvSpPr>
        <p:spPr>
          <a:xfrm>
            <a:off x="449561" y="1147748"/>
            <a:ext cx="174754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N" sz="2400" dirty="0"/>
              <a:t>完全唯象的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E8EBE1-C406-ADA8-93F6-67BB83B78454}"/>
              </a:ext>
            </a:extLst>
          </p:cNvPr>
          <p:cNvSpPr txBox="1"/>
          <p:nvPr/>
        </p:nvSpPr>
        <p:spPr>
          <a:xfrm>
            <a:off x="466439" y="4495081"/>
            <a:ext cx="82111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[15] E.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Bauge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J. P. Delaroche, and M.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Girod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Semimicroscopic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nucleon nucleus spherical optical model for nuclei with A&gt;40 at energies up to 200 </a:t>
            </a:r>
            <a:r>
              <a:rPr lang="en-US" dirty="0" err="1">
                <a:latin typeface="Arial" panose="020B0604020202020204" pitchFamily="34" charset="0"/>
              </a:rPr>
              <a:t>M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ev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Phys. Rev. C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58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1118 (1998).</a:t>
            </a:r>
          </a:p>
          <a:p>
            <a:br>
              <a:rPr lang="en-US" dirty="0"/>
            </a:b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[16] E.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Bauge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J. P. Delaroche, and M.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Girod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Lane-consistent,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semimicroscopic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nucleon-nucleus optical model, Phys. Rev. C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63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024607 (2001).</a:t>
            </a:r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AF7C68-D15D-3635-922F-CB361BACF13F}"/>
              </a:ext>
            </a:extLst>
          </p:cNvPr>
          <p:cNvSpPr txBox="1"/>
          <p:nvPr/>
        </p:nvSpPr>
        <p:spPr>
          <a:xfrm>
            <a:off x="449561" y="4072907"/>
            <a:ext cx="174754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N" sz="2400" dirty="0"/>
              <a:t>半微观的</a:t>
            </a:r>
          </a:p>
        </p:txBody>
      </p:sp>
    </p:spTree>
    <p:extLst>
      <p:ext uri="{BB962C8B-B14F-4D97-AF65-F5344CB8AC3E}">
        <p14:creationId xmlns:p14="http://schemas.microsoft.com/office/powerpoint/2010/main" val="367499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660681" y="11591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6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949C15-7B3D-D441-175F-677B3CDD6569}"/>
              </a:ext>
            </a:extLst>
          </p:cNvPr>
          <p:cNvSpPr txBox="1"/>
          <p:nvPr/>
        </p:nvSpPr>
        <p:spPr>
          <a:xfrm>
            <a:off x="449561" y="331594"/>
            <a:ext cx="455423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N" sz="2400" dirty="0"/>
              <a:t>核子的光学势</a:t>
            </a:r>
            <a:r>
              <a:rPr lang="zh-CN" altLang="en-US" sz="2400" dirty="0"/>
              <a:t>（中子和质子）</a:t>
            </a:r>
            <a:endParaRPr lang="en-C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03174-ADF3-0F22-FE45-AA01FDC811C3}"/>
              </a:ext>
            </a:extLst>
          </p:cNvPr>
          <p:cNvSpPr txBox="1"/>
          <p:nvPr/>
        </p:nvSpPr>
        <p:spPr>
          <a:xfrm>
            <a:off x="449561" y="1147748"/>
            <a:ext cx="174754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N" sz="2400" dirty="0"/>
              <a:t>微观的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F67221-8837-0FEB-D8C1-55C07B0C1F7F}"/>
              </a:ext>
            </a:extLst>
          </p:cNvPr>
          <p:cNvSpPr txBox="1"/>
          <p:nvPr/>
        </p:nvSpPr>
        <p:spPr>
          <a:xfrm>
            <a:off x="646982" y="1923933"/>
            <a:ext cx="80136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[17]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R. Xu, Z. Ma, Y. Zhang, Y. Tian, E. N. E. van Dalen, and H. M ̈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uther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Global analysis of isospin dependent microscopic nucleon-nucleus optical potentials in a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dirac-brueckner-hartree-fock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approach, Phys. Rev. C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94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</a:t>
            </a:r>
            <a:br>
              <a:rPr lang="en-US" dirty="0"/>
            </a:b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034606 (2016).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E4DDA7-ADD5-B079-AFED-C3FA64600C04}"/>
              </a:ext>
            </a:extLst>
          </p:cNvPr>
          <p:cNvSpPr txBox="1"/>
          <p:nvPr/>
        </p:nvSpPr>
        <p:spPr>
          <a:xfrm>
            <a:off x="646982" y="3817093"/>
            <a:ext cx="75953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[18] T.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Furumoto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K.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Tsubakihara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S. Ebata, and W. Horiuchi, Microscopic global optical potential for nucleon-nucleus systems in the energy range 50–400 </a:t>
            </a:r>
            <a:r>
              <a:rPr lang="en-US" dirty="0">
                <a:latin typeface="Arial" panose="020B0604020202020204" pitchFamily="34" charset="0"/>
              </a:rPr>
              <a:t>M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eV, Phys. Rev. C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99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034605 (2019).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66924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97109" y="159156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7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949C15-7B3D-D441-175F-677B3CDD6569}"/>
              </a:ext>
            </a:extLst>
          </p:cNvPr>
          <p:cNvSpPr txBox="1"/>
          <p:nvPr/>
        </p:nvSpPr>
        <p:spPr>
          <a:xfrm>
            <a:off x="449561" y="331594"/>
            <a:ext cx="391923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N" sz="2400" dirty="0"/>
              <a:t>氘核的光学势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A7A868-3239-12F9-9D9A-D785F715D144}"/>
              </a:ext>
            </a:extLst>
          </p:cNvPr>
          <p:cNvSpPr txBox="1"/>
          <p:nvPr/>
        </p:nvSpPr>
        <p:spPr>
          <a:xfrm>
            <a:off x="261421" y="824248"/>
            <a:ext cx="8728031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[19] C. M.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Perey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and F. G.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Perey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Deuteron optical-model</a:t>
            </a:r>
            <a:r>
              <a:rPr lang="zh-CN" alt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analysis in the range of 11 to 27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mev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Phys. Rev.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132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755 (1963).</a:t>
            </a:r>
          </a:p>
          <a:p>
            <a:br>
              <a:rPr lang="en-US" dirty="0"/>
            </a:b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[20] W. W.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Daehnick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J. D. Childs, and Z.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Vrcelj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Global optical model potential for elastic deuteron scattering from12 to 90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mev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Phys. Rev. C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21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2253 (1980).</a:t>
            </a:r>
          </a:p>
          <a:p>
            <a:br>
              <a:rPr lang="en-US" dirty="0"/>
            </a:b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[21] J.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Lohr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and W.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Haeberli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Elastic scattering of 9–13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mev</a:t>
            </a:r>
            <a:r>
              <a:rPr lang="zh-CN" alt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vector polarized</a:t>
            </a:r>
            <a:r>
              <a:rPr lang="zh-CN" alt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deuterons, Nuclear Physics A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232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381(1974).</a:t>
            </a:r>
          </a:p>
          <a:p>
            <a:br>
              <a:rPr lang="en-US" dirty="0"/>
            </a:b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[22] J.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Bojowald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H.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Machner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H.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Nann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W.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Oelert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M. Rogge,</a:t>
            </a:r>
            <a:r>
              <a:rPr lang="zh-CN" alt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and P.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Turek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Elastic deuteron scattering and optical</a:t>
            </a:r>
            <a:r>
              <a:rPr lang="zh-CN" alt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model parameters at energies up to 100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mev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Phys. Rev.</a:t>
            </a:r>
            <a:r>
              <a:rPr lang="zh-CN" alt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C 38, 1153 (1988).</a:t>
            </a:r>
          </a:p>
          <a:p>
            <a:br>
              <a:rPr lang="en-US" dirty="0"/>
            </a:b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[23] H. An and C. Cai, Global deuteron optical model potential for the energy range up to 183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mev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Phys. Rev. C</a:t>
            </a:r>
            <a:r>
              <a:rPr lang="zh-CN" alt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73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054605 (2006).</a:t>
            </a:r>
          </a:p>
          <a:p>
            <a:br>
              <a:rPr lang="en-US" dirty="0"/>
            </a:b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[24] Y. Han, Y. Shi, and Q. Shen, Deuteron global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opticalmodel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potential for energies up to 200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mev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Phys. Rev.</a:t>
            </a:r>
            <a:r>
              <a:rPr lang="zh-CN" alt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C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74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044615 (2006).</a:t>
            </a:r>
          </a:p>
          <a:p>
            <a:br>
              <a:rPr lang="en-US" dirty="0"/>
            </a:b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[25] Y. Zhang, D. Y. Pang, and J. L. Lou, Optical model potential for deuteron elastic scattering with 1p-shell nuclei,</a:t>
            </a:r>
            <a:r>
              <a:rPr lang="zh-CN" alt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Phys. Rev. C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94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014619 (2016).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40117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97109" y="15915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8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949C15-7B3D-D441-175F-677B3CDD6569}"/>
              </a:ext>
            </a:extLst>
          </p:cNvPr>
          <p:cNvSpPr txBox="1"/>
          <p:nvPr/>
        </p:nvSpPr>
        <p:spPr>
          <a:xfrm>
            <a:off x="449561" y="331594"/>
            <a:ext cx="391923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N" sz="2400" dirty="0"/>
              <a:t>A=3核的光学势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FDF2C9-B1F3-6B73-4A8C-3BC67A8536CE}"/>
              </a:ext>
            </a:extLst>
          </p:cNvPr>
          <p:cNvSpPr txBox="1"/>
          <p:nvPr/>
        </p:nvSpPr>
        <p:spPr>
          <a:xfrm>
            <a:off x="449561" y="1147748"/>
            <a:ext cx="174754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N" sz="2400" dirty="0"/>
              <a:t>氚核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B5CF41-7DB9-0CEB-2276-E06F5690C1B3}"/>
              </a:ext>
            </a:extLst>
          </p:cNvPr>
          <p:cNvSpPr txBox="1"/>
          <p:nvPr/>
        </p:nvSpPr>
        <p:spPr>
          <a:xfrm>
            <a:off x="571499" y="1630509"/>
            <a:ext cx="8283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[26] X. Li, C. Liang, and C. Cai, Global triton optical model</a:t>
            </a:r>
            <a:r>
              <a:rPr lang="zh-CN" alt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potential, Nuclear Physics A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789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103 (2007).</a:t>
            </a:r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3D1AD-D6F1-65C9-E977-94666A3FA375}"/>
              </a:ext>
            </a:extLst>
          </p:cNvPr>
          <p:cNvSpPr txBox="1"/>
          <p:nvPr/>
        </p:nvSpPr>
        <p:spPr>
          <a:xfrm>
            <a:off x="449561" y="2438589"/>
            <a:ext cx="174754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aseline="30000" dirty="0"/>
              <a:t>3</a:t>
            </a:r>
            <a:r>
              <a:rPr lang="en-CN" sz="2400" dirty="0"/>
              <a:t>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0526E-5A01-54A6-BC9C-972FDF286A59}"/>
              </a:ext>
            </a:extLst>
          </p:cNvPr>
          <p:cNvSpPr txBox="1"/>
          <p:nvPr/>
        </p:nvSpPr>
        <p:spPr>
          <a:xfrm>
            <a:off x="571499" y="2873001"/>
            <a:ext cx="84179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[27] H.-J.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Trost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P.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Lezoch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and U.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Strohbusch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Simple optical</a:t>
            </a:r>
            <a:r>
              <a:rPr lang="zh-CN" alt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model treatment of the elastic 3he scattering, Nuclear</a:t>
            </a:r>
            <a:r>
              <a:rPr lang="zh-CN" alt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Physics A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462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333 (1987).</a:t>
            </a:r>
          </a:p>
          <a:p>
            <a:br>
              <a:rPr lang="en-US" dirty="0"/>
            </a:b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[28] C.-T. Liang, X.-H. Li, and C.-H. Cai, Global 3he optical</a:t>
            </a:r>
            <a:r>
              <a:rPr lang="zh-CN" alt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model potential below 270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mev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Journal of Physics G:</a:t>
            </a:r>
            <a:r>
              <a:rPr lang="zh-CN" alt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Nuclear and Particle Physics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36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085104 (2009).</a:t>
            </a:r>
          </a:p>
          <a:p>
            <a:br>
              <a:rPr lang="en-US" dirty="0"/>
            </a:b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[29] X. Yong-li, G. Hai-Rui, Y. Han, and S. Qing-Biao, Global</a:t>
            </a:r>
            <a:r>
              <a:rPr lang="zh-CN" alt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phenomenological optical model potentials for 8,10,11 b</a:t>
            </a:r>
            <a:r>
              <a:rPr lang="zh-CN" alt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projectiles, </a:t>
            </a:r>
            <a:r>
              <a:rPr lang="zh-CN" alt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nternational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Journal of Modern Physics E</a:t>
            </a:r>
            <a:r>
              <a:rPr lang="zh-CN" alt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27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(2018).</a:t>
            </a:r>
          </a:p>
          <a:p>
            <a:br>
              <a:rPr lang="en-US" dirty="0"/>
            </a:b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[30] H. Guo, Y. Zhang, Y. Han, and Q. Shen, Helium-3 microscopic optical model potential based on the </a:t>
            </a:r>
            <a:r>
              <a:rPr lang="en-US" b="0" i="0" u="none" strike="noStrike" dirty="0" err="1">
                <a:effectLst/>
                <a:latin typeface="Arial" panose="020B0604020202020204" pitchFamily="34" charset="0"/>
              </a:rPr>
              <a:t>skyrme</a:t>
            </a:r>
            <a:r>
              <a:rPr lang="zh-CN" altLang="en-US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interaction, Phys. Rev. C 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79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064601 (2009).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52385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9465</TotalTime>
  <Words>2360</Words>
  <Application>Microsoft Macintosh PowerPoint</Application>
  <PresentationFormat>On-screen Show (4:3)</PresentationFormat>
  <Paragraphs>115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明兰</vt:lpstr>
      <vt:lpstr>Arial</vt:lpstr>
      <vt:lpstr>Bradley Hand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140</cp:revision>
  <dcterms:created xsi:type="dcterms:W3CDTF">2022-10-05T10:45:26Z</dcterms:created>
  <dcterms:modified xsi:type="dcterms:W3CDTF">2023-03-07T06:54:39Z</dcterms:modified>
</cp:coreProperties>
</file>