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5"/>
  </p:notesMasterIdLst>
  <p:sldIdLst>
    <p:sldId id="280" r:id="rId2"/>
    <p:sldId id="343" r:id="rId3"/>
    <p:sldId id="279" r:id="rId4"/>
    <p:sldId id="344" r:id="rId5"/>
    <p:sldId id="345" r:id="rId6"/>
    <p:sldId id="346" r:id="rId7"/>
    <p:sldId id="358" r:id="rId8"/>
    <p:sldId id="357" r:id="rId9"/>
    <p:sldId id="347" r:id="rId10"/>
    <p:sldId id="348" r:id="rId11"/>
    <p:sldId id="349" r:id="rId12"/>
    <p:sldId id="350" r:id="rId13"/>
    <p:sldId id="351" r:id="rId14"/>
    <p:sldId id="354" r:id="rId15"/>
    <p:sldId id="355" r:id="rId16"/>
    <p:sldId id="356" r:id="rId17"/>
    <p:sldId id="341" r:id="rId18"/>
    <p:sldId id="352" r:id="rId19"/>
    <p:sldId id="353" r:id="rId20"/>
    <p:sldId id="329" r:id="rId21"/>
    <p:sldId id="330" r:id="rId22"/>
    <p:sldId id="342" r:id="rId23"/>
    <p:sldId id="338" r:id="rId24"/>
    <p:sldId id="331" r:id="rId25"/>
    <p:sldId id="332" r:id="rId26"/>
    <p:sldId id="335" r:id="rId27"/>
    <p:sldId id="339" r:id="rId28"/>
    <p:sldId id="340" r:id="rId29"/>
    <p:sldId id="336" r:id="rId30"/>
    <p:sldId id="333" r:id="rId31"/>
    <p:sldId id="334" r:id="rId32"/>
    <p:sldId id="337" r:id="rId33"/>
    <p:sldId id="31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5E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748"/>
  </p:normalViewPr>
  <p:slideViewPr>
    <p:cSldViewPr snapToGrid="0">
      <p:cViewPr varScale="1">
        <p:scale>
          <a:sx n="100" d="100"/>
          <a:sy n="100" d="100"/>
        </p:scale>
        <p:origin x="18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6B8054-AB29-EF44-831F-9D64F6C16436}" type="datetimeFigureOut">
              <a:rPr lang="en-CN" smtClean="0"/>
              <a:t>2023/3/14</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A1071-9695-FC4C-9083-3CB88AD2E5F6}" type="slidenum">
              <a:rPr lang="en-CN" smtClean="0"/>
              <a:t>‹#›</a:t>
            </a:fld>
            <a:endParaRPr lang="en-CN"/>
          </a:p>
        </p:txBody>
      </p:sp>
    </p:spTree>
    <p:extLst>
      <p:ext uri="{BB962C8B-B14F-4D97-AF65-F5344CB8AC3E}">
        <p14:creationId xmlns:p14="http://schemas.microsoft.com/office/powerpoint/2010/main" val="1556809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124B0-41E4-9E40-B519-ECC96DA89BC7}" type="datetimeFigureOut">
              <a:rPr lang="en-CN" smtClean="0"/>
              <a:t>2023/3/14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418240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124B0-41E4-9E40-B519-ECC96DA89BC7}" type="datetimeFigureOut">
              <a:rPr lang="en-CN" smtClean="0"/>
              <a:t>2023/3/14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664857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124B0-41E4-9E40-B519-ECC96DA89BC7}" type="datetimeFigureOut">
              <a:rPr lang="en-CN" smtClean="0"/>
              <a:t>2023/3/14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6368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124B0-41E4-9E40-B519-ECC96DA89BC7}" type="datetimeFigureOut">
              <a:rPr lang="en-CN" smtClean="0"/>
              <a:t>2023/3/14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323722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124B0-41E4-9E40-B519-ECC96DA89BC7}" type="datetimeFigureOut">
              <a:rPr lang="en-CN" smtClean="0"/>
              <a:t>2023/3/14</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373505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124B0-41E4-9E40-B519-ECC96DA89BC7}" type="datetimeFigureOut">
              <a:rPr lang="en-CN" smtClean="0"/>
              <a:t>2023/3/14</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3845837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124B0-41E4-9E40-B519-ECC96DA89BC7}" type="datetimeFigureOut">
              <a:rPr lang="en-CN" smtClean="0"/>
              <a:t>2023/3/14</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2992288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124B0-41E4-9E40-B519-ECC96DA89BC7}" type="datetimeFigureOut">
              <a:rPr lang="en-CN" smtClean="0"/>
              <a:t>2023/3/14</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1770400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124B0-41E4-9E40-B519-ECC96DA89BC7}" type="datetimeFigureOut">
              <a:rPr lang="en-CN" smtClean="0"/>
              <a:t>2023/3/14</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35340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124B0-41E4-9E40-B519-ECC96DA89BC7}" type="datetimeFigureOut">
              <a:rPr lang="en-CN" smtClean="0"/>
              <a:t>2023/3/14</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1107748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B124B0-41E4-9E40-B519-ECC96DA89BC7}" type="datetimeFigureOut">
              <a:rPr lang="en-CN" smtClean="0"/>
              <a:t>2023/3/14</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C3D4CF6F-B9CA-D448-B27A-35F199CE6BC9}" type="slidenum">
              <a:rPr lang="en-CN" smtClean="0"/>
              <a:t>‹#›</a:t>
            </a:fld>
            <a:endParaRPr lang="en-CN"/>
          </a:p>
        </p:txBody>
      </p:sp>
    </p:spTree>
    <p:extLst>
      <p:ext uri="{BB962C8B-B14F-4D97-AF65-F5344CB8AC3E}">
        <p14:creationId xmlns:p14="http://schemas.microsoft.com/office/powerpoint/2010/main" val="333145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124B0-41E4-9E40-B519-ECC96DA89BC7}" type="datetimeFigureOut">
              <a:rPr lang="en-CN" smtClean="0"/>
              <a:t>2023/3/14</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4CF6F-B9CA-D448-B27A-35F199CE6BC9}" type="slidenum">
              <a:rPr lang="en-CN" smtClean="0"/>
              <a:t>‹#›</a:t>
            </a:fld>
            <a:endParaRPr lang="en-CN"/>
          </a:p>
        </p:txBody>
      </p:sp>
    </p:spTree>
    <p:extLst>
      <p:ext uri="{BB962C8B-B14F-4D97-AF65-F5344CB8AC3E}">
        <p14:creationId xmlns:p14="http://schemas.microsoft.com/office/powerpoint/2010/main" val="238862479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4657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1</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
        <p:nvSpPr>
          <p:cNvPr id="3" name="TextBox 2">
            <a:extLst>
              <a:ext uri="{FF2B5EF4-FFF2-40B4-BE49-F238E27FC236}">
                <a16:creationId xmlns:a16="http://schemas.microsoft.com/office/drawing/2014/main" id="{D16A879E-AD04-B2D9-6DDB-A2A73F9F8F34}"/>
              </a:ext>
            </a:extLst>
          </p:cNvPr>
          <p:cNvSpPr txBox="1"/>
          <p:nvPr/>
        </p:nvSpPr>
        <p:spPr>
          <a:xfrm>
            <a:off x="3304657" y="3105834"/>
            <a:ext cx="2265364" cy="646331"/>
          </a:xfrm>
          <a:prstGeom prst="rect">
            <a:avLst/>
          </a:prstGeom>
          <a:noFill/>
        </p:spPr>
        <p:txBody>
          <a:bodyPr wrap="none" rtlCol="0">
            <a:spAutoFit/>
          </a:bodyPr>
          <a:lstStyle/>
          <a:p>
            <a:r>
              <a:rPr lang="en-CN" sz="3600" dirty="0"/>
              <a:t>组会报告</a:t>
            </a:r>
            <a:r>
              <a:rPr lang="en-US" sz="3600" dirty="0"/>
              <a:t>4</a:t>
            </a:r>
            <a:endParaRPr lang="en-CN" sz="3600" dirty="0"/>
          </a:p>
        </p:txBody>
      </p:sp>
      <p:sp>
        <p:nvSpPr>
          <p:cNvPr id="5" name="文本框 17">
            <a:extLst>
              <a:ext uri="{FF2B5EF4-FFF2-40B4-BE49-F238E27FC236}">
                <a16:creationId xmlns:a16="http://schemas.microsoft.com/office/drawing/2014/main" id="{27147D9A-46D7-EBBE-AB10-A52128B44CEE}"/>
              </a:ext>
            </a:extLst>
          </p:cNvPr>
          <p:cNvSpPr txBox="1"/>
          <p:nvPr/>
        </p:nvSpPr>
        <p:spPr>
          <a:xfrm>
            <a:off x="5265221" y="4471629"/>
            <a:ext cx="2312161"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defRPr sz="1400">
                <a:latin typeface="明兰"/>
                <a:ea typeface="明兰"/>
                <a:cs typeface="明兰"/>
                <a:sym typeface="明兰"/>
              </a:defRPr>
            </a:pPr>
            <a:r>
              <a:rPr lang="zh-CN" altLang="en-US" sz="2000" dirty="0"/>
              <a:t>陆亚洲</a:t>
            </a:r>
            <a:endParaRPr sz="2000" dirty="0"/>
          </a:p>
        </p:txBody>
      </p:sp>
      <p:sp>
        <p:nvSpPr>
          <p:cNvPr id="6" name="Freeform 6">
            <a:extLst>
              <a:ext uri="{FF2B5EF4-FFF2-40B4-BE49-F238E27FC236}">
                <a16:creationId xmlns:a16="http://schemas.microsoft.com/office/drawing/2014/main" id="{4B9F199F-A353-229A-6C60-A5555F56426B}"/>
              </a:ext>
            </a:extLst>
          </p:cNvPr>
          <p:cNvSpPr/>
          <p:nvPr/>
        </p:nvSpPr>
        <p:spPr>
          <a:xfrm>
            <a:off x="4855341" y="4530239"/>
            <a:ext cx="204322" cy="205946"/>
          </a:xfrm>
          <a:custGeom>
            <a:avLst/>
            <a:gdLst/>
            <a:ahLst/>
            <a:cxnLst>
              <a:cxn ang="0">
                <a:pos x="wd2" y="hd2"/>
              </a:cxn>
              <a:cxn ang="5400000">
                <a:pos x="wd2" y="hd2"/>
              </a:cxn>
              <a:cxn ang="10800000">
                <a:pos x="wd2" y="hd2"/>
              </a:cxn>
              <a:cxn ang="16200000">
                <a:pos x="wd2" y="hd2"/>
              </a:cxn>
            </a:cxnLst>
            <a:rect l="0" t="0" r="r" b="b"/>
            <a:pathLst>
              <a:path w="21600" h="21600" extrusionOk="0">
                <a:moveTo>
                  <a:pt x="20142" y="17957"/>
                </a:moveTo>
                <a:lnTo>
                  <a:pt x="19795" y="17458"/>
                </a:lnTo>
                <a:lnTo>
                  <a:pt x="19427" y="16985"/>
                </a:lnTo>
                <a:lnTo>
                  <a:pt x="19033" y="16524"/>
                </a:lnTo>
                <a:lnTo>
                  <a:pt x="18619" y="16088"/>
                </a:lnTo>
                <a:lnTo>
                  <a:pt x="18173" y="15678"/>
                </a:lnTo>
                <a:lnTo>
                  <a:pt x="17713" y="15286"/>
                </a:lnTo>
                <a:lnTo>
                  <a:pt x="17221" y="14920"/>
                </a:lnTo>
                <a:lnTo>
                  <a:pt x="16715" y="14579"/>
                </a:lnTo>
                <a:lnTo>
                  <a:pt x="16184" y="14270"/>
                </a:lnTo>
                <a:lnTo>
                  <a:pt x="15645" y="13992"/>
                </a:lnTo>
                <a:lnTo>
                  <a:pt x="15094" y="13739"/>
                </a:lnTo>
                <a:lnTo>
                  <a:pt x="14523" y="13524"/>
                </a:lnTo>
                <a:lnTo>
                  <a:pt x="14188" y="13411"/>
                </a:lnTo>
                <a:lnTo>
                  <a:pt x="13853" y="13303"/>
                </a:lnTo>
                <a:lnTo>
                  <a:pt x="14267" y="13089"/>
                </a:lnTo>
                <a:lnTo>
                  <a:pt x="14674" y="12843"/>
                </a:lnTo>
                <a:lnTo>
                  <a:pt x="15061" y="12571"/>
                </a:lnTo>
                <a:lnTo>
                  <a:pt x="15429" y="12268"/>
                </a:lnTo>
                <a:lnTo>
                  <a:pt x="15783" y="11940"/>
                </a:lnTo>
                <a:lnTo>
                  <a:pt x="16124" y="11567"/>
                </a:lnTo>
                <a:lnTo>
                  <a:pt x="16453" y="11176"/>
                </a:lnTo>
                <a:lnTo>
                  <a:pt x="16735" y="10765"/>
                </a:lnTo>
                <a:lnTo>
                  <a:pt x="16985" y="10336"/>
                </a:lnTo>
                <a:lnTo>
                  <a:pt x="17208" y="9894"/>
                </a:lnTo>
                <a:lnTo>
                  <a:pt x="17398" y="9439"/>
                </a:lnTo>
                <a:lnTo>
                  <a:pt x="17556" y="8972"/>
                </a:lnTo>
                <a:lnTo>
                  <a:pt x="17680" y="8492"/>
                </a:lnTo>
                <a:lnTo>
                  <a:pt x="17766" y="8000"/>
                </a:lnTo>
                <a:lnTo>
                  <a:pt x="17818" y="7501"/>
                </a:lnTo>
                <a:lnTo>
                  <a:pt x="17838" y="6996"/>
                </a:lnTo>
                <a:lnTo>
                  <a:pt x="17818" y="6491"/>
                </a:lnTo>
                <a:lnTo>
                  <a:pt x="17766" y="5986"/>
                </a:lnTo>
                <a:lnTo>
                  <a:pt x="17680" y="5499"/>
                </a:lnTo>
                <a:lnTo>
                  <a:pt x="17556" y="5013"/>
                </a:lnTo>
                <a:lnTo>
                  <a:pt x="17398" y="4546"/>
                </a:lnTo>
                <a:lnTo>
                  <a:pt x="17208" y="4085"/>
                </a:lnTo>
                <a:lnTo>
                  <a:pt x="16985" y="3643"/>
                </a:lnTo>
                <a:lnTo>
                  <a:pt x="16735" y="3220"/>
                </a:lnTo>
                <a:lnTo>
                  <a:pt x="16446" y="2810"/>
                </a:lnTo>
                <a:lnTo>
                  <a:pt x="16124" y="2418"/>
                </a:lnTo>
                <a:lnTo>
                  <a:pt x="15783" y="2052"/>
                </a:lnTo>
                <a:lnTo>
                  <a:pt x="15409" y="1705"/>
                </a:lnTo>
                <a:lnTo>
                  <a:pt x="15022" y="1389"/>
                </a:lnTo>
                <a:lnTo>
                  <a:pt x="14608" y="1099"/>
                </a:lnTo>
                <a:lnTo>
                  <a:pt x="14181" y="846"/>
                </a:lnTo>
                <a:lnTo>
                  <a:pt x="13741" y="625"/>
                </a:lnTo>
                <a:lnTo>
                  <a:pt x="13282" y="436"/>
                </a:lnTo>
                <a:lnTo>
                  <a:pt x="12816" y="278"/>
                </a:lnTo>
                <a:lnTo>
                  <a:pt x="12330" y="158"/>
                </a:lnTo>
                <a:lnTo>
                  <a:pt x="11837" y="69"/>
                </a:lnTo>
                <a:lnTo>
                  <a:pt x="11338" y="13"/>
                </a:lnTo>
                <a:lnTo>
                  <a:pt x="10833" y="0"/>
                </a:lnTo>
                <a:lnTo>
                  <a:pt x="10321" y="13"/>
                </a:lnTo>
                <a:lnTo>
                  <a:pt x="9822" y="69"/>
                </a:lnTo>
                <a:lnTo>
                  <a:pt x="9336" y="158"/>
                </a:lnTo>
                <a:lnTo>
                  <a:pt x="8844" y="278"/>
                </a:lnTo>
                <a:lnTo>
                  <a:pt x="8377" y="436"/>
                </a:lnTo>
                <a:lnTo>
                  <a:pt x="7918" y="625"/>
                </a:lnTo>
                <a:lnTo>
                  <a:pt x="7478" y="846"/>
                </a:lnTo>
                <a:lnTo>
                  <a:pt x="7051" y="1099"/>
                </a:lnTo>
                <a:lnTo>
                  <a:pt x="6638" y="1389"/>
                </a:lnTo>
                <a:lnTo>
                  <a:pt x="6250" y="1705"/>
                </a:lnTo>
                <a:lnTo>
                  <a:pt x="5876" y="2052"/>
                </a:lnTo>
                <a:lnTo>
                  <a:pt x="5535" y="2418"/>
                </a:lnTo>
                <a:lnTo>
                  <a:pt x="5213" y="2810"/>
                </a:lnTo>
                <a:lnTo>
                  <a:pt x="4924" y="3220"/>
                </a:lnTo>
                <a:lnTo>
                  <a:pt x="4675" y="3643"/>
                </a:lnTo>
                <a:lnTo>
                  <a:pt x="4451" y="4085"/>
                </a:lnTo>
                <a:lnTo>
                  <a:pt x="4261" y="4546"/>
                </a:lnTo>
                <a:lnTo>
                  <a:pt x="4103" y="5013"/>
                </a:lnTo>
                <a:lnTo>
                  <a:pt x="3985" y="5499"/>
                </a:lnTo>
                <a:lnTo>
                  <a:pt x="3893" y="5986"/>
                </a:lnTo>
                <a:lnTo>
                  <a:pt x="3841" y="6491"/>
                </a:lnTo>
                <a:lnTo>
                  <a:pt x="3821" y="6996"/>
                </a:lnTo>
                <a:lnTo>
                  <a:pt x="3841" y="7501"/>
                </a:lnTo>
                <a:lnTo>
                  <a:pt x="3893" y="8000"/>
                </a:lnTo>
                <a:lnTo>
                  <a:pt x="3985" y="8492"/>
                </a:lnTo>
                <a:lnTo>
                  <a:pt x="4103" y="8972"/>
                </a:lnTo>
                <a:lnTo>
                  <a:pt x="4261" y="9439"/>
                </a:lnTo>
                <a:lnTo>
                  <a:pt x="4451" y="9894"/>
                </a:lnTo>
                <a:lnTo>
                  <a:pt x="4675" y="10336"/>
                </a:lnTo>
                <a:lnTo>
                  <a:pt x="4924" y="10765"/>
                </a:lnTo>
                <a:lnTo>
                  <a:pt x="5213" y="11176"/>
                </a:lnTo>
                <a:lnTo>
                  <a:pt x="5535" y="11567"/>
                </a:lnTo>
                <a:lnTo>
                  <a:pt x="5876" y="11940"/>
                </a:lnTo>
                <a:lnTo>
                  <a:pt x="6224" y="12268"/>
                </a:lnTo>
                <a:lnTo>
                  <a:pt x="6592" y="12565"/>
                </a:lnTo>
                <a:lnTo>
                  <a:pt x="6979" y="12836"/>
                </a:lnTo>
                <a:lnTo>
                  <a:pt x="7373" y="13082"/>
                </a:lnTo>
                <a:lnTo>
                  <a:pt x="7787" y="13297"/>
                </a:lnTo>
                <a:lnTo>
                  <a:pt x="7432" y="13405"/>
                </a:lnTo>
                <a:lnTo>
                  <a:pt x="7077" y="13524"/>
                </a:lnTo>
                <a:lnTo>
                  <a:pt x="6506" y="13745"/>
                </a:lnTo>
                <a:lnTo>
                  <a:pt x="5955" y="13992"/>
                </a:lnTo>
                <a:lnTo>
                  <a:pt x="5416" y="14276"/>
                </a:lnTo>
                <a:lnTo>
                  <a:pt x="4885" y="14585"/>
                </a:lnTo>
                <a:lnTo>
                  <a:pt x="4379" y="14920"/>
                </a:lnTo>
                <a:lnTo>
                  <a:pt x="3887" y="15286"/>
                </a:lnTo>
                <a:lnTo>
                  <a:pt x="3421" y="15684"/>
                </a:lnTo>
                <a:lnTo>
                  <a:pt x="2981" y="16094"/>
                </a:lnTo>
                <a:lnTo>
                  <a:pt x="2567" y="16530"/>
                </a:lnTo>
                <a:lnTo>
                  <a:pt x="2173" y="16991"/>
                </a:lnTo>
                <a:lnTo>
                  <a:pt x="1805" y="17471"/>
                </a:lnTo>
                <a:lnTo>
                  <a:pt x="1451" y="17969"/>
                </a:lnTo>
                <a:lnTo>
                  <a:pt x="1136" y="18494"/>
                </a:lnTo>
                <a:lnTo>
                  <a:pt x="847" y="19037"/>
                </a:lnTo>
                <a:lnTo>
                  <a:pt x="584" y="19592"/>
                </a:lnTo>
                <a:lnTo>
                  <a:pt x="361" y="20160"/>
                </a:lnTo>
                <a:lnTo>
                  <a:pt x="164" y="20741"/>
                </a:lnTo>
                <a:lnTo>
                  <a:pt x="0" y="21335"/>
                </a:lnTo>
                <a:lnTo>
                  <a:pt x="1083" y="21600"/>
                </a:lnTo>
                <a:lnTo>
                  <a:pt x="1241" y="21019"/>
                </a:lnTo>
                <a:lnTo>
                  <a:pt x="1438" y="20457"/>
                </a:lnTo>
                <a:lnTo>
                  <a:pt x="1668" y="19902"/>
                </a:lnTo>
                <a:lnTo>
                  <a:pt x="1930" y="19371"/>
                </a:lnTo>
                <a:lnTo>
                  <a:pt x="2226" y="18847"/>
                </a:lnTo>
                <a:lnTo>
                  <a:pt x="2547" y="18348"/>
                </a:lnTo>
                <a:lnTo>
                  <a:pt x="2902" y="17868"/>
                </a:lnTo>
                <a:lnTo>
                  <a:pt x="3283" y="17401"/>
                </a:lnTo>
                <a:lnTo>
                  <a:pt x="3690" y="16966"/>
                </a:lnTo>
                <a:lnTo>
                  <a:pt x="4123" y="16549"/>
                </a:lnTo>
                <a:lnTo>
                  <a:pt x="4583" y="16164"/>
                </a:lnTo>
                <a:lnTo>
                  <a:pt x="5022" y="15835"/>
                </a:lnTo>
                <a:lnTo>
                  <a:pt x="5482" y="15532"/>
                </a:lnTo>
                <a:lnTo>
                  <a:pt x="5955" y="15248"/>
                </a:lnTo>
                <a:lnTo>
                  <a:pt x="6441" y="15002"/>
                </a:lnTo>
                <a:lnTo>
                  <a:pt x="6940" y="14768"/>
                </a:lnTo>
                <a:lnTo>
                  <a:pt x="7452" y="14573"/>
                </a:lnTo>
                <a:lnTo>
                  <a:pt x="7990" y="14402"/>
                </a:lnTo>
                <a:lnTo>
                  <a:pt x="8542" y="14257"/>
                </a:lnTo>
                <a:lnTo>
                  <a:pt x="9100" y="14143"/>
                </a:lnTo>
                <a:lnTo>
                  <a:pt x="9664" y="14067"/>
                </a:lnTo>
                <a:lnTo>
                  <a:pt x="10229" y="14017"/>
                </a:lnTo>
                <a:lnTo>
                  <a:pt x="10800" y="13998"/>
                </a:lnTo>
                <a:lnTo>
                  <a:pt x="11378" y="14017"/>
                </a:lnTo>
                <a:lnTo>
                  <a:pt x="11942" y="14067"/>
                </a:lnTo>
                <a:lnTo>
                  <a:pt x="12500" y="14143"/>
                </a:lnTo>
                <a:lnTo>
                  <a:pt x="13065" y="14257"/>
                </a:lnTo>
                <a:lnTo>
                  <a:pt x="13610" y="14396"/>
                </a:lnTo>
                <a:lnTo>
                  <a:pt x="14148" y="14573"/>
                </a:lnTo>
                <a:lnTo>
                  <a:pt x="14660" y="14768"/>
                </a:lnTo>
                <a:lnTo>
                  <a:pt x="15159" y="14996"/>
                </a:lnTo>
                <a:lnTo>
                  <a:pt x="15645" y="15248"/>
                </a:lnTo>
                <a:lnTo>
                  <a:pt x="16118" y="15526"/>
                </a:lnTo>
                <a:lnTo>
                  <a:pt x="16578" y="15829"/>
                </a:lnTo>
                <a:lnTo>
                  <a:pt x="17017" y="16164"/>
                </a:lnTo>
                <a:lnTo>
                  <a:pt x="17477" y="16549"/>
                </a:lnTo>
                <a:lnTo>
                  <a:pt x="17910" y="16966"/>
                </a:lnTo>
                <a:lnTo>
                  <a:pt x="18317" y="17395"/>
                </a:lnTo>
                <a:lnTo>
                  <a:pt x="18698" y="17856"/>
                </a:lnTo>
                <a:lnTo>
                  <a:pt x="19053" y="18342"/>
                </a:lnTo>
                <a:lnTo>
                  <a:pt x="19374" y="18841"/>
                </a:lnTo>
                <a:lnTo>
                  <a:pt x="19670" y="19359"/>
                </a:lnTo>
                <a:lnTo>
                  <a:pt x="19932" y="19895"/>
                </a:lnTo>
                <a:lnTo>
                  <a:pt x="20162" y="20445"/>
                </a:lnTo>
                <a:lnTo>
                  <a:pt x="20359" y="21006"/>
                </a:lnTo>
                <a:lnTo>
                  <a:pt x="20517" y="21587"/>
                </a:lnTo>
                <a:lnTo>
                  <a:pt x="21600" y="21316"/>
                </a:lnTo>
                <a:lnTo>
                  <a:pt x="21436" y="20722"/>
                </a:lnTo>
                <a:lnTo>
                  <a:pt x="21239" y="20148"/>
                </a:lnTo>
                <a:lnTo>
                  <a:pt x="21016" y="19573"/>
                </a:lnTo>
                <a:lnTo>
                  <a:pt x="20753" y="19024"/>
                </a:lnTo>
                <a:lnTo>
                  <a:pt x="20464" y="18481"/>
                </a:lnTo>
                <a:lnTo>
                  <a:pt x="20142" y="17957"/>
                </a:lnTo>
                <a:close/>
                <a:moveTo>
                  <a:pt x="4937" y="6996"/>
                </a:moveTo>
                <a:lnTo>
                  <a:pt x="4957" y="6510"/>
                </a:lnTo>
                <a:lnTo>
                  <a:pt x="5016" y="6042"/>
                </a:lnTo>
                <a:lnTo>
                  <a:pt x="5108" y="5582"/>
                </a:lnTo>
                <a:lnTo>
                  <a:pt x="5239" y="5133"/>
                </a:lnTo>
                <a:lnTo>
                  <a:pt x="5410" y="4704"/>
                </a:lnTo>
                <a:lnTo>
                  <a:pt x="5600" y="4293"/>
                </a:lnTo>
                <a:lnTo>
                  <a:pt x="5830" y="3896"/>
                </a:lnTo>
                <a:lnTo>
                  <a:pt x="6080" y="3523"/>
                </a:lnTo>
                <a:lnTo>
                  <a:pt x="6362" y="3163"/>
                </a:lnTo>
                <a:lnTo>
                  <a:pt x="6670" y="2835"/>
                </a:lnTo>
                <a:lnTo>
                  <a:pt x="6999" y="2532"/>
                </a:lnTo>
                <a:lnTo>
                  <a:pt x="7353" y="2248"/>
                </a:lnTo>
                <a:lnTo>
                  <a:pt x="7727" y="1995"/>
                </a:lnTo>
                <a:lnTo>
                  <a:pt x="8121" y="1768"/>
                </a:lnTo>
                <a:lnTo>
                  <a:pt x="8535" y="1578"/>
                </a:lnTo>
                <a:lnTo>
                  <a:pt x="8968" y="1414"/>
                </a:lnTo>
                <a:lnTo>
                  <a:pt x="9421" y="1282"/>
                </a:lnTo>
                <a:lnTo>
                  <a:pt x="9881" y="1187"/>
                </a:lnTo>
                <a:lnTo>
                  <a:pt x="10347" y="1130"/>
                </a:lnTo>
                <a:lnTo>
                  <a:pt x="10833" y="1111"/>
                </a:lnTo>
                <a:lnTo>
                  <a:pt x="11312" y="1130"/>
                </a:lnTo>
                <a:lnTo>
                  <a:pt x="11785" y="1187"/>
                </a:lnTo>
                <a:lnTo>
                  <a:pt x="12244" y="1282"/>
                </a:lnTo>
                <a:lnTo>
                  <a:pt x="12691" y="1414"/>
                </a:lnTo>
                <a:lnTo>
                  <a:pt x="13124" y="1578"/>
                </a:lnTo>
                <a:lnTo>
                  <a:pt x="13538" y="1768"/>
                </a:lnTo>
                <a:lnTo>
                  <a:pt x="13932" y="1995"/>
                </a:lnTo>
                <a:lnTo>
                  <a:pt x="14306" y="2248"/>
                </a:lnTo>
                <a:lnTo>
                  <a:pt x="14660" y="2532"/>
                </a:lnTo>
                <a:lnTo>
                  <a:pt x="14995" y="2835"/>
                </a:lnTo>
                <a:lnTo>
                  <a:pt x="15297" y="3163"/>
                </a:lnTo>
                <a:lnTo>
                  <a:pt x="15580" y="3523"/>
                </a:lnTo>
                <a:lnTo>
                  <a:pt x="15836" y="3896"/>
                </a:lnTo>
                <a:lnTo>
                  <a:pt x="16059" y="4293"/>
                </a:lnTo>
                <a:lnTo>
                  <a:pt x="16262" y="4704"/>
                </a:lnTo>
                <a:lnTo>
                  <a:pt x="16420" y="5133"/>
                </a:lnTo>
                <a:lnTo>
                  <a:pt x="16551" y="5582"/>
                </a:lnTo>
                <a:lnTo>
                  <a:pt x="16643" y="6042"/>
                </a:lnTo>
                <a:lnTo>
                  <a:pt x="16702" y="6510"/>
                </a:lnTo>
                <a:lnTo>
                  <a:pt x="16722" y="6996"/>
                </a:lnTo>
                <a:lnTo>
                  <a:pt x="16702" y="7476"/>
                </a:lnTo>
                <a:lnTo>
                  <a:pt x="16643" y="7949"/>
                </a:lnTo>
                <a:lnTo>
                  <a:pt x="16551" y="8404"/>
                </a:lnTo>
                <a:lnTo>
                  <a:pt x="16420" y="8846"/>
                </a:lnTo>
                <a:lnTo>
                  <a:pt x="16262" y="9281"/>
                </a:lnTo>
                <a:lnTo>
                  <a:pt x="16059" y="9692"/>
                </a:lnTo>
                <a:lnTo>
                  <a:pt x="15836" y="10090"/>
                </a:lnTo>
                <a:lnTo>
                  <a:pt x="15580" y="10462"/>
                </a:lnTo>
                <a:lnTo>
                  <a:pt x="15297" y="10816"/>
                </a:lnTo>
                <a:lnTo>
                  <a:pt x="14995" y="11150"/>
                </a:lnTo>
                <a:lnTo>
                  <a:pt x="14660" y="11453"/>
                </a:lnTo>
                <a:lnTo>
                  <a:pt x="14306" y="11738"/>
                </a:lnTo>
                <a:lnTo>
                  <a:pt x="13932" y="11990"/>
                </a:lnTo>
                <a:lnTo>
                  <a:pt x="13538" y="12217"/>
                </a:lnTo>
                <a:lnTo>
                  <a:pt x="13124" y="12413"/>
                </a:lnTo>
                <a:lnTo>
                  <a:pt x="12691" y="12571"/>
                </a:lnTo>
                <a:lnTo>
                  <a:pt x="12244" y="12704"/>
                </a:lnTo>
                <a:lnTo>
                  <a:pt x="11785" y="12792"/>
                </a:lnTo>
                <a:lnTo>
                  <a:pt x="11312" y="12849"/>
                </a:lnTo>
                <a:lnTo>
                  <a:pt x="10833" y="12874"/>
                </a:lnTo>
                <a:lnTo>
                  <a:pt x="10347" y="12849"/>
                </a:lnTo>
                <a:lnTo>
                  <a:pt x="9881" y="12792"/>
                </a:lnTo>
                <a:lnTo>
                  <a:pt x="9421" y="12704"/>
                </a:lnTo>
                <a:lnTo>
                  <a:pt x="8968" y="12571"/>
                </a:lnTo>
                <a:lnTo>
                  <a:pt x="8535" y="12413"/>
                </a:lnTo>
                <a:lnTo>
                  <a:pt x="8121" y="12217"/>
                </a:lnTo>
                <a:lnTo>
                  <a:pt x="7727" y="11990"/>
                </a:lnTo>
                <a:lnTo>
                  <a:pt x="7353" y="11738"/>
                </a:lnTo>
                <a:lnTo>
                  <a:pt x="6999" y="11453"/>
                </a:lnTo>
                <a:lnTo>
                  <a:pt x="6670" y="11150"/>
                </a:lnTo>
                <a:lnTo>
                  <a:pt x="6362" y="10816"/>
                </a:lnTo>
                <a:lnTo>
                  <a:pt x="6080" y="10462"/>
                </a:lnTo>
                <a:lnTo>
                  <a:pt x="5830" y="10090"/>
                </a:lnTo>
                <a:lnTo>
                  <a:pt x="5600" y="9692"/>
                </a:lnTo>
                <a:lnTo>
                  <a:pt x="5410" y="9281"/>
                </a:lnTo>
                <a:lnTo>
                  <a:pt x="5239" y="8846"/>
                </a:lnTo>
                <a:lnTo>
                  <a:pt x="5108" y="8404"/>
                </a:lnTo>
                <a:lnTo>
                  <a:pt x="5016" y="7949"/>
                </a:lnTo>
                <a:lnTo>
                  <a:pt x="4957" y="7476"/>
                </a:lnTo>
                <a:lnTo>
                  <a:pt x="4937" y="6996"/>
                </a:lnTo>
                <a:close/>
              </a:path>
            </a:pathLst>
          </a:custGeom>
          <a:solidFill>
            <a:srgbClr val="000000"/>
          </a:solidFill>
          <a:ln w="12700">
            <a:miter lim="400000"/>
          </a:ln>
        </p:spPr>
        <p:txBody>
          <a:bodyPr lIns="34289" rIns="34289"/>
          <a:lstStyle/>
          <a:p>
            <a:pPr>
              <a:defRPr sz="2000">
                <a:latin typeface="明兰"/>
                <a:ea typeface="明兰"/>
                <a:cs typeface="明兰"/>
                <a:sym typeface="明兰"/>
              </a:defRPr>
            </a:pPr>
            <a:endParaRPr sz="1500"/>
          </a:p>
        </p:txBody>
      </p:sp>
    </p:spTree>
    <p:extLst>
      <p:ext uri="{BB962C8B-B14F-4D97-AF65-F5344CB8AC3E}">
        <p14:creationId xmlns:p14="http://schemas.microsoft.com/office/powerpoint/2010/main" val="2371511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9" presetClass="entr" fill="hold" grpId="0" nodeType="afterEffect">
                                  <p:stCondLst>
                                    <p:cond delay="0"/>
                                  </p:stCondLst>
                                  <p:iterate>
                                    <p:tmAbs val="0"/>
                                  </p:iterate>
                                  <p:childTnLst>
                                    <p:set>
                                      <p:cBhvr>
                                        <p:cTn id="10" fill="hold"/>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6"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97109" y="159156"/>
            <a:ext cx="394660"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7</a:t>
            </a:r>
            <a:endParaRPr lang="en-CN" sz="2400" dirty="0">
              <a:solidFill>
                <a:schemeClr val="accent2">
                  <a:lumMod val="50000"/>
                </a:schemeClr>
              </a:solidFill>
              <a:latin typeface="Bradley Hand" pitchFamily="2" charset="77"/>
              <a:cs typeface="Apple Chancery" panose="03020702040506060504" pitchFamily="66" charset="-79"/>
            </a:endParaRPr>
          </a:p>
        </p:txBody>
      </p:sp>
    </p:spTree>
    <p:extLst>
      <p:ext uri="{BB962C8B-B14F-4D97-AF65-F5344CB8AC3E}">
        <p14:creationId xmlns:p14="http://schemas.microsoft.com/office/powerpoint/2010/main" val="340117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97109" y="159156"/>
            <a:ext cx="35779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8</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17" name="TextBox 16">
            <a:extLst>
              <a:ext uri="{FF2B5EF4-FFF2-40B4-BE49-F238E27FC236}">
                <a16:creationId xmlns:a16="http://schemas.microsoft.com/office/drawing/2014/main" id="{AB949C15-7B3D-D441-175F-677B3CDD6569}"/>
              </a:ext>
            </a:extLst>
          </p:cNvPr>
          <p:cNvSpPr txBox="1"/>
          <p:nvPr/>
        </p:nvSpPr>
        <p:spPr>
          <a:xfrm>
            <a:off x="449561" y="331594"/>
            <a:ext cx="3919239" cy="369332"/>
          </a:xfrm>
          <a:prstGeom prst="rect">
            <a:avLst/>
          </a:prstGeom>
          <a:noFill/>
        </p:spPr>
        <p:txBody>
          <a:bodyPr wrap="square" lIns="0" tIns="0" rIns="0" bIns="0" rtlCol="0">
            <a:spAutoFit/>
          </a:bodyPr>
          <a:lstStyle/>
          <a:p>
            <a:r>
              <a:rPr lang="en-CN" sz="2400" dirty="0"/>
              <a:t>A=3核的光学势</a:t>
            </a:r>
          </a:p>
        </p:txBody>
      </p:sp>
      <p:sp>
        <p:nvSpPr>
          <p:cNvPr id="2" name="TextBox 1">
            <a:extLst>
              <a:ext uri="{FF2B5EF4-FFF2-40B4-BE49-F238E27FC236}">
                <a16:creationId xmlns:a16="http://schemas.microsoft.com/office/drawing/2014/main" id="{2CFDF2C9-B1F3-6B73-4A8C-3BC67A8536CE}"/>
              </a:ext>
            </a:extLst>
          </p:cNvPr>
          <p:cNvSpPr txBox="1"/>
          <p:nvPr/>
        </p:nvSpPr>
        <p:spPr>
          <a:xfrm>
            <a:off x="449561" y="1147748"/>
            <a:ext cx="1747540" cy="369332"/>
          </a:xfrm>
          <a:prstGeom prst="rect">
            <a:avLst/>
          </a:prstGeom>
          <a:noFill/>
        </p:spPr>
        <p:txBody>
          <a:bodyPr wrap="square" lIns="0" tIns="0" rIns="0" bIns="0" rtlCol="0">
            <a:spAutoFit/>
          </a:bodyPr>
          <a:lstStyle/>
          <a:p>
            <a:r>
              <a:rPr lang="en-CN" sz="2400" dirty="0"/>
              <a:t>氚核</a:t>
            </a:r>
          </a:p>
        </p:txBody>
      </p:sp>
      <p:sp>
        <p:nvSpPr>
          <p:cNvPr id="5" name="TextBox 4">
            <a:extLst>
              <a:ext uri="{FF2B5EF4-FFF2-40B4-BE49-F238E27FC236}">
                <a16:creationId xmlns:a16="http://schemas.microsoft.com/office/drawing/2014/main" id="{E8B5CF41-7DB9-0CEB-2276-E06F5690C1B3}"/>
              </a:ext>
            </a:extLst>
          </p:cNvPr>
          <p:cNvSpPr txBox="1"/>
          <p:nvPr/>
        </p:nvSpPr>
        <p:spPr>
          <a:xfrm>
            <a:off x="571499" y="1630509"/>
            <a:ext cx="8283400" cy="646331"/>
          </a:xfrm>
          <a:prstGeom prst="rect">
            <a:avLst/>
          </a:prstGeom>
          <a:noFill/>
        </p:spPr>
        <p:txBody>
          <a:bodyPr wrap="square">
            <a:spAutoFit/>
          </a:bodyPr>
          <a:lstStyle/>
          <a:p>
            <a:r>
              <a:rPr lang="en-US" b="0" i="0" u="none" strike="noStrike" dirty="0">
                <a:effectLst/>
                <a:latin typeface="Arial" panose="020B0604020202020204" pitchFamily="34" charset="0"/>
              </a:rPr>
              <a:t>[26] X. Li, C. Liang, and C. Cai, Global triton optical model</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potential, Nuclear Physics A </a:t>
            </a:r>
            <a:r>
              <a:rPr lang="en-US" b="1" i="0" u="none" strike="noStrike" dirty="0">
                <a:effectLst/>
                <a:latin typeface="Arial" panose="020B0604020202020204" pitchFamily="34" charset="0"/>
              </a:rPr>
              <a:t>789</a:t>
            </a:r>
            <a:r>
              <a:rPr lang="en-US" b="0" i="0" u="none" strike="noStrike" dirty="0">
                <a:effectLst/>
                <a:latin typeface="Arial" panose="020B0604020202020204" pitchFamily="34" charset="0"/>
              </a:rPr>
              <a:t>, 103 (2007).</a:t>
            </a:r>
            <a:endParaRPr lang="en-CN" dirty="0"/>
          </a:p>
        </p:txBody>
      </p:sp>
      <p:sp>
        <p:nvSpPr>
          <p:cNvPr id="6" name="TextBox 5">
            <a:extLst>
              <a:ext uri="{FF2B5EF4-FFF2-40B4-BE49-F238E27FC236}">
                <a16:creationId xmlns:a16="http://schemas.microsoft.com/office/drawing/2014/main" id="{9433D1AD-D6F1-65C9-E977-94666A3FA375}"/>
              </a:ext>
            </a:extLst>
          </p:cNvPr>
          <p:cNvSpPr txBox="1"/>
          <p:nvPr/>
        </p:nvSpPr>
        <p:spPr>
          <a:xfrm>
            <a:off x="449561" y="2438589"/>
            <a:ext cx="1747540" cy="369332"/>
          </a:xfrm>
          <a:prstGeom prst="rect">
            <a:avLst/>
          </a:prstGeom>
          <a:noFill/>
        </p:spPr>
        <p:txBody>
          <a:bodyPr wrap="square" lIns="0" tIns="0" rIns="0" bIns="0" rtlCol="0">
            <a:spAutoFit/>
          </a:bodyPr>
          <a:lstStyle/>
          <a:p>
            <a:r>
              <a:rPr lang="en-US" altLang="zh-CN" sz="2400" baseline="30000" dirty="0"/>
              <a:t>3</a:t>
            </a:r>
            <a:r>
              <a:rPr lang="en-CN" sz="2400" dirty="0"/>
              <a:t>He</a:t>
            </a:r>
          </a:p>
        </p:txBody>
      </p:sp>
      <p:sp>
        <p:nvSpPr>
          <p:cNvPr id="8" name="TextBox 7">
            <a:extLst>
              <a:ext uri="{FF2B5EF4-FFF2-40B4-BE49-F238E27FC236}">
                <a16:creationId xmlns:a16="http://schemas.microsoft.com/office/drawing/2014/main" id="{1D20526E-5A01-54A6-BC9C-972FDF286A59}"/>
              </a:ext>
            </a:extLst>
          </p:cNvPr>
          <p:cNvSpPr txBox="1"/>
          <p:nvPr/>
        </p:nvSpPr>
        <p:spPr>
          <a:xfrm>
            <a:off x="571499" y="2873001"/>
            <a:ext cx="8417954" cy="3416320"/>
          </a:xfrm>
          <a:prstGeom prst="rect">
            <a:avLst/>
          </a:prstGeom>
          <a:noFill/>
        </p:spPr>
        <p:txBody>
          <a:bodyPr wrap="square">
            <a:spAutoFit/>
          </a:bodyPr>
          <a:lstStyle/>
          <a:p>
            <a:r>
              <a:rPr lang="en-US" b="0" i="0" u="none" strike="noStrike" dirty="0">
                <a:effectLst/>
                <a:latin typeface="Arial" panose="020B0604020202020204" pitchFamily="34" charset="0"/>
              </a:rPr>
              <a:t>[27] H.-J. </a:t>
            </a:r>
            <a:r>
              <a:rPr lang="en-US" b="0" i="0" u="none" strike="noStrike" dirty="0" err="1">
                <a:effectLst/>
                <a:latin typeface="Arial" panose="020B0604020202020204" pitchFamily="34" charset="0"/>
              </a:rPr>
              <a:t>Trost</a:t>
            </a:r>
            <a:r>
              <a:rPr lang="en-US" b="0" i="0" u="none" strike="noStrike" dirty="0">
                <a:effectLst/>
                <a:latin typeface="Arial" panose="020B0604020202020204" pitchFamily="34" charset="0"/>
              </a:rPr>
              <a:t>, P. </a:t>
            </a:r>
            <a:r>
              <a:rPr lang="en-US" b="0" i="0" u="none" strike="noStrike" dirty="0" err="1">
                <a:effectLst/>
                <a:latin typeface="Arial" panose="020B0604020202020204" pitchFamily="34" charset="0"/>
              </a:rPr>
              <a:t>Lezoch</a:t>
            </a:r>
            <a:r>
              <a:rPr lang="en-US" b="0" i="0" u="none" strike="noStrike" dirty="0">
                <a:effectLst/>
                <a:latin typeface="Arial" panose="020B0604020202020204" pitchFamily="34" charset="0"/>
              </a:rPr>
              <a:t>, and U. </a:t>
            </a:r>
            <a:r>
              <a:rPr lang="en-US" b="0" i="0" u="none" strike="noStrike" dirty="0" err="1">
                <a:effectLst/>
                <a:latin typeface="Arial" panose="020B0604020202020204" pitchFamily="34" charset="0"/>
              </a:rPr>
              <a:t>Strohbusch</a:t>
            </a:r>
            <a:r>
              <a:rPr lang="en-US" b="0" i="0" u="none" strike="noStrike" dirty="0">
                <a:effectLst/>
                <a:latin typeface="Arial" panose="020B0604020202020204" pitchFamily="34" charset="0"/>
              </a:rPr>
              <a:t>, Simple optical</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model treatment of the elastic 3he scattering, Nuclear</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Physics A </a:t>
            </a:r>
            <a:r>
              <a:rPr lang="en-US" b="1" i="0" u="none" strike="noStrike" dirty="0">
                <a:effectLst/>
                <a:latin typeface="Arial" panose="020B0604020202020204" pitchFamily="34" charset="0"/>
              </a:rPr>
              <a:t>462</a:t>
            </a:r>
            <a:r>
              <a:rPr lang="en-US" b="0" i="0" u="none" strike="noStrike" dirty="0">
                <a:effectLst/>
                <a:latin typeface="Arial" panose="020B0604020202020204" pitchFamily="34" charset="0"/>
              </a:rPr>
              <a:t>, 333 (1987).</a:t>
            </a:r>
          </a:p>
          <a:p>
            <a:br>
              <a:rPr lang="en-US" dirty="0"/>
            </a:br>
            <a:r>
              <a:rPr lang="en-US" b="0" i="0" u="none" strike="noStrike" dirty="0">
                <a:effectLst/>
                <a:latin typeface="Arial" panose="020B0604020202020204" pitchFamily="34" charset="0"/>
              </a:rPr>
              <a:t>[28] C.-T. Liang, X.-H. Li, and C.-H. Cai, Global 3he optical</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model potential below 270 </a:t>
            </a:r>
            <a:r>
              <a:rPr lang="en-US" b="0" i="0" u="none" strike="noStrike" dirty="0" err="1">
                <a:effectLst/>
                <a:latin typeface="Arial" panose="020B0604020202020204" pitchFamily="34" charset="0"/>
              </a:rPr>
              <a:t>mev</a:t>
            </a:r>
            <a:r>
              <a:rPr lang="en-US" b="0" i="0" u="none" strike="noStrike" dirty="0">
                <a:effectLst/>
                <a:latin typeface="Arial" panose="020B0604020202020204" pitchFamily="34" charset="0"/>
              </a:rPr>
              <a:t>, Journal of Physics G:</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Nuclear and Particle Physics </a:t>
            </a:r>
            <a:r>
              <a:rPr lang="en-US" b="1" i="0" u="none" strike="noStrike" dirty="0">
                <a:effectLst/>
                <a:latin typeface="Arial" panose="020B0604020202020204" pitchFamily="34" charset="0"/>
              </a:rPr>
              <a:t>36</a:t>
            </a:r>
            <a:r>
              <a:rPr lang="en-US" b="0" i="0" u="none" strike="noStrike" dirty="0">
                <a:effectLst/>
                <a:latin typeface="Arial" panose="020B0604020202020204" pitchFamily="34" charset="0"/>
              </a:rPr>
              <a:t>, 085104 (2009).</a:t>
            </a:r>
          </a:p>
          <a:p>
            <a:br>
              <a:rPr lang="en-US" dirty="0"/>
            </a:br>
            <a:r>
              <a:rPr lang="en-US" b="0" i="0" u="none" strike="noStrike" dirty="0">
                <a:effectLst/>
                <a:latin typeface="Arial" panose="020B0604020202020204" pitchFamily="34" charset="0"/>
              </a:rPr>
              <a:t>[29] X. Yong-li, G. Hai-Rui, Y. Han, and S. Qing-Biao, Global</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phenomenological optical model potentials for 8,10,11 b</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projectiles, </a:t>
            </a:r>
            <a:r>
              <a:rPr lang="zh-CN" altLang="en-US" b="0" i="0" u="none" strike="noStrike" dirty="0">
                <a:effectLst/>
                <a:latin typeface="Arial" panose="020B0604020202020204" pitchFamily="34" charset="0"/>
              </a:rPr>
              <a:t> </a:t>
            </a:r>
            <a:r>
              <a:rPr lang="en-US" b="0" i="0" u="none" strike="noStrike" dirty="0" err="1">
                <a:effectLst/>
                <a:latin typeface="Arial" panose="020B0604020202020204" pitchFamily="34" charset="0"/>
              </a:rPr>
              <a:t>nternational</a:t>
            </a:r>
            <a:r>
              <a:rPr lang="en-US" b="0" i="0" u="none" strike="noStrike" dirty="0">
                <a:effectLst/>
                <a:latin typeface="Arial" panose="020B0604020202020204" pitchFamily="34" charset="0"/>
              </a:rPr>
              <a:t> Journal of Modern Physics E</a:t>
            </a:r>
            <a:r>
              <a:rPr lang="zh-CN" altLang="en-US" b="0" i="0" u="none" strike="noStrike" dirty="0">
                <a:effectLst/>
                <a:latin typeface="Arial" panose="020B0604020202020204" pitchFamily="34" charset="0"/>
              </a:rPr>
              <a:t> </a:t>
            </a:r>
            <a:r>
              <a:rPr lang="en-US" b="1" i="0" u="none" strike="noStrike" dirty="0">
                <a:effectLst/>
                <a:latin typeface="Arial" panose="020B0604020202020204" pitchFamily="34" charset="0"/>
              </a:rPr>
              <a:t>27</a:t>
            </a:r>
            <a:r>
              <a:rPr lang="en-US" b="0" i="0" u="none" strike="noStrike" dirty="0">
                <a:effectLst/>
                <a:latin typeface="Arial" panose="020B0604020202020204" pitchFamily="34" charset="0"/>
              </a:rPr>
              <a:t> (2018).</a:t>
            </a:r>
          </a:p>
          <a:p>
            <a:br>
              <a:rPr lang="en-US" dirty="0"/>
            </a:br>
            <a:r>
              <a:rPr lang="en-US" b="0" i="0" u="none" strike="noStrike" dirty="0">
                <a:effectLst/>
                <a:latin typeface="Arial" panose="020B0604020202020204" pitchFamily="34" charset="0"/>
              </a:rPr>
              <a:t>[30] H. Guo, Y. Zhang, Y. Han, and Q. Shen, Helium-3 microscopic optical model potential based on the </a:t>
            </a:r>
            <a:r>
              <a:rPr lang="en-US" b="0" i="0" u="none" strike="noStrike" dirty="0" err="1">
                <a:effectLst/>
                <a:latin typeface="Arial" panose="020B0604020202020204" pitchFamily="34" charset="0"/>
              </a:rPr>
              <a:t>skyrme</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interaction, Phys. Rev. C </a:t>
            </a:r>
            <a:r>
              <a:rPr lang="en-US" b="1" i="0" u="none" strike="noStrike" dirty="0">
                <a:effectLst/>
                <a:latin typeface="Arial" panose="020B0604020202020204" pitchFamily="34" charset="0"/>
              </a:rPr>
              <a:t>79</a:t>
            </a:r>
            <a:r>
              <a:rPr lang="en-US" b="0" i="0" u="none" strike="noStrike" dirty="0">
                <a:effectLst/>
                <a:latin typeface="Arial" panose="020B0604020202020204" pitchFamily="34" charset="0"/>
              </a:rPr>
              <a:t>, 064601 (2009).</a:t>
            </a:r>
            <a:endParaRPr lang="en-CN" dirty="0"/>
          </a:p>
        </p:txBody>
      </p:sp>
    </p:spTree>
    <p:extLst>
      <p:ext uri="{BB962C8B-B14F-4D97-AF65-F5344CB8AC3E}">
        <p14:creationId xmlns:p14="http://schemas.microsoft.com/office/powerpoint/2010/main" val="1552385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97109" y="159156"/>
            <a:ext cx="35779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8</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17" name="TextBox 16">
            <a:extLst>
              <a:ext uri="{FF2B5EF4-FFF2-40B4-BE49-F238E27FC236}">
                <a16:creationId xmlns:a16="http://schemas.microsoft.com/office/drawing/2014/main" id="{AB949C15-7B3D-D441-175F-677B3CDD6569}"/>
              </a:ext>
            </a:extLst>
          </p:cNvPr>
          <p:cNvSpPr txBox="1"/>
          <p:nvPr/>
        </p:nvSpPr>
        <p:spPr>
          <a:xfrm>
            <a:off x="449561" y="331594"/>
            <a:ext cx="3919239" cy="369332"/>
          </a:xfrm>
          <a:prstGeom prst="rect">
            <a:avLst/>
          </a:prstGeom>
          <a:noFill/>
        </p:spPr>
        <p:txBody>
          <a:bodyPr wrap="square" lIns="0" tIns="0" rIns="0" bIns="0" rtlCol="0">
            <a:spAutoFit/>
          </a:bodyPr>
          <a:lstStyle/>
          <a:p>
            <a:r>
              <a:rPr lang="en-CN" sz="2400" dirty="0"/>
              <a:t>A=3核的光学势</a:t>
            </a:r>
          </a:p>
        </p:txBody>
      </p:sp>
      <p:sp>
        <p:nvSpPr>
          <p:cNvPr id="4" name="TextBox 3">
            <a:extLst>
              <a:ext uri="{FF2B5EF4-FFF2-40B4-BE49-F238E27FC236}">
                <a16:creationId xmlns:a16="http://schemas.microsoft.com/office/drawing/2014/main" id="{95CF0CAD-8ADC-EBE9-D258-CDC01B2C3364}"/>
              </a:ext>
            </a:extLst>
          </p:cNvPr>
          <p:cNvSpPr txBox="1"/>
          <p:nvPr/>
        </p:nvSpPr>
        <p:spPr>
          <a:xfrm>
            <a:off x="596899" y="1720840"/>
            <a:ext cx="7900210" cy="3416320"/>
          </a:xfrm>
          <a:prstGeom prst="rect">
            <a:avLst/>
          </a:prstGeom>
          <a:noFill/>
        </p:spPr>
        <p:txBody>
          <a:bodyPr wrap="square">
            <a:spAutoFit/>
          </a:bodyPr>
          <a:lstStyle/>
          <a:p>
            <a:r>
              <a:rPr lang="en-US" b="0" i="0" u="none" strike="noStrike" dirty="0">
                <a:effectLst/>
                <a:latin typeface="Arial" panose="020B0604020202020204" pitchFamily="34" charset="0"/>
              </a:rPr>
              <a:t>[31] F. D. </a:t>
            </a:r>
            <a:r>
              <a:rPr lang="en-US" b="0" i="0" u="none" strike="noStrike" dirty="0" err="1">
                <a:effectLst/>
                <a:latin typeface="Arial" panose="020B0604020202020204" pitchFamily="34" charset="0"/>
              </a:rPr>
              <a:t>Becchetti</a:t>
            </a:r>
            <a:r>
              <a:rPr lang="en-US" b="0" i="0" u="none" strike="noStrike" dirty="0">
                <a:effectLst/>
                <a:latin typeface="Arial" panose="020B0604020202020204" pitchFamily="34" charset="0"/>
              </a:rPr>
              <a:t>, Jr and G. W. </a:t>
            </a:r>
            <a:r>
              <a:rPr lang="en-US" b="0" i="0" u="none" strike="noStrike" dirty="0" err="1">
                <a:effectLst/>
                <a:latin typeface="Arial" panose="020B0604020202020204" pitchFamily="34" charset="0"/>
              </a:rPr>
              <a:t>Greenlees</a:t>
            </a:r>
            <a:r>
              <a:rPr lang="en-US" b="0" i="0" u="none" strike="noStrike" dirty="0">
                <a:effectLst/>
                <a:latin typeface="Arial" panose="020B0604020202020204" pitchFamily="34" charset="0"/>
              </a:rPr>
              <a:t>, General set of</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sup</a:t>
            </a:r>
            <a:r>
              <a:rPr lang="zh-CN" altLang="en-US" b="0" i="0" u="none" strike="noStrike" dirty="0">
                <a:effectLst/>
                <a:latin typeface="Arial" panose="020B0604020202020204" pitchFamily="34" charset="0"/>
              </a:rPr>
              <a:t> </a:t>
            </a:r>
            <a:r>
              <a:rPr lang="en-US" b="0" i="0" u="none" strike="noStrike" baseline="30000" dirty="0">
                <a:effectLst/>
                <a:latin typeface="Arial" panose="020B0604020202020204" pitchFamily="34" charset="0"/>
              </a:rPr>
              <a:t>3</a:t>
            </a:r>
            <a:r>
              <a:rPr lang="en-US" b="0" i="0" u="none" strike="noStrike" dirty="0">
                <a:effectLst/>
                <a:latin typeface="Arial" panose="020B0604020202020204" pitchFamily="34" charset="0"/>
              </a:rPr>
              <a:t>he and</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triton optical-model potentials for </a:t>
            </a:r>
            <a:r>
              <a:rPr lang="en-US" dirty="0">
                <a:latin typeface="Arial" panose="020B0604020202020204" pitchFamily="34" charset="0"/>
              </a:rPr>
              <a:t>A&gt;</a:t>
            </a:r>
            <a:r>
              <a:rPr lang="en-US" b="0" i="0" u="none" strike="noStrike" dirty="0">
                <a:effectLst/>
                <a:latin typeface="Arial" panose="020B0604020202020204" pitchFamily="34" charset="0"/>
              </a:rPr>
              <a:t>40, </a:t>
            </a:r>
            <a:r>
              <a:rPr lang="en-US" dirty="0">
                <a:latin typeface="Arial" panose="020B0604020202020204" pitchFamily="34" charset="0"/>
              </a:rPr>
              <a:t>E</a:t>
            </a:r>
            <a:r>
              <a:rPr lang="en-US" b="0" i="0" u="none" strike="noStrike" dirty="0">
                <a:effectLst/>
                <a:latin typeface="Arial" panose="020B0604020202020204" pitchFamily="34" charset="0"/>
              </a:rPr>
              <a:t> </a:t>
            </a:r>
            <a:r>
              <a:rPr lang="en-US" dirty="0">
                <a:latin typeface="Arial" panose="020B0604020202020204" pitchFamily="34" charset="0"/>
              </a:rPr>
              <a:t>&lt;</a:t>
            </a:r>
            <a:r>
              <a:rPr lang="en-US" b="0" i="0" u="none" strike="noStrike" dirty="0">
                <a:effectLst/>
                <a:latin typeface="Arial" panose="020B0604020202020204" pitchFamily="34" charset="0"/>
              </a:rPr>
              <a:t>40 </a:t>
            </a:r>
            <a:r>
              <a:rPr lang="en-US" b="0" i="0" u="none" strike="noStrike" dirty="0" err="1">
                <a:effectLst/>
                <a:latin typeface="Arial" panose="020B0604020202020204" pitchFamily="34" charset="0"/>
              </a:rPr>
              <a:t>mev</a:t>
            </a:r>
            <a:r>
              <a:rPr lang="en-US" b="0" i="0" u="none" strike="noStrike" dirty="0">
                <a:effectLst/>
                <a:latin typeface="Arial" panose="020B0604020202020204" pitchFamily="34" charset="0"/>
              </a:rPr>
              <a:t>., pp 682-3 of Polarization Phenomena in Nuclear Reactions. / </a:t>
            </a:r>
            <a:r>
              <a:rPr lang="en-US" b="0" i="0" u="none" strike="noStrike" dirty="0" err="1">
                <a:effectLst/>
                <a:latin typeface="Arial" panose="020B0604020202020204" pitchFamily="34" charset="0"/>
              </a:rPr>
              <a:t>Barschall</a:t>
            </a:r>
            <a:r>
              <a:rPr lang="en-US" b="0" i="0" u="none" strike="noStrike" dirty="0">
                <a:effectLst/>
                <a:latin typeface="Arial" panose="020B0604020202020204" pitchFamily="34" charset="0"/>
              </a:rPr>
              <a:t>, H. H. (ed.). Madison, </a:t>
            </a:r>
            <a:r>
              <a:rPr lang="en-US" b="0" i="0" u="none" strike="noStrike" dirty="0" err="1">
                <a:effectLst/>
                <a:latin typeface="Arial" panose="020B0604020202020204" pitchFamily="34" charset="0"/>
              </a:rPr>
              <a:t>Wis.Univ.of</a:t>
            </a:r>
            <a:r>
              <a:rPr lang="en-US" b="0" i="0" u="none" strike="noStrike" dirty="0">
                <a:effectLst/>
                <a:latin typeface="Arial" panose="020B0604020202020204" pitchFamily="34" charset="0"/>
              </a:rPr>
              <a:t> Wisconsin Press (1971). </a:t>
            </a:r>
            <a:r>
              <a:rPr lang="en-US" b="1" i="0" u="none" strike="noStrike" dirty="0">
                <a:effectLst/>
                <a:latin typeface="Arial" panose="020B0604020202020204" pitchFamily="34" charset="0"/>
              </a:rPr>
              <a:t>999</a:t>
            </a:r>
            <a:r>
              <a:rPr lang="en-US" b="0" i="0" u="none" strike="noStrike" dirty="0">
                <a:effectLst/>
                <a:latin typeface="Arial" panose="020B0604020202020204" pitchFamily="34" charset="0"/>
              </a:rPr>
              <a:t>, (1971).</a:t>
            </a:r>
          </a:p>
          <a:p>
            <a:br>
              <a:rPr lang="en-US" dirty="0"/>
            </a:br>
            <a:r>
              <a:rPr lang="en-US" b="0" i="0" u="none" strike="noStrike" dirty="0">
                <a:effectLst/>
                <a:latin typeface="Arial" panose="020B0604020202020204" pitchFamily="34" charset="0"/>
              </a:rPr>
              <a:t>[32] D. Y. Pang, P. Roussel-</a:t>
            </a:r>
            <a:r>
              <a:rPr lang="en-US" b="0" i="0" u="none" strike="noStrike" dirty="0" err="1">
                <a:effectLst/>
                <a:latin typeface="Arial" panose="020B0604020202020204" pitchFamily="34" charset="0"/>
              </a:rPr>
              <a:t>Chomaz</a:t>
            </a:r>
            <a:r>
              <a:rPr lang="en-US" b="0" i="0" u="none" strike="noStrike" dirty="0">
                <a:effectLst/>
                <a:latin typeface="Arial" panose="020B0604020202020204" pitchFamily="34" charset="0"/>
              </a:rPr>
              <a:t>, H. </a:t>
            </a:r>
            <a:r>
              <a:rPr lang="en-US" b="0" i="0" u="none" strike="noStrike" dirty="0" err="1">
                <a:effectLst/>
                <a:latin typeface="Arial" panose="020B0604020202020204" pitchFamily="34" charset="0"/>
              </a:rPr>
              <a:t>Savajols</a:t>
            </a:r>
            <a:r>
              <a:rPr lang="en-US" b="0" i="0" u="none" strike="noStrike" dirty="0">
                <a:effectLst/>
                <a:latin typeface="Arial" panose="020B0604020202020204" pitchFamily="34" charset="0"/>
              </a:rPr>
              <a:t>, R. L. Varner, and R. Wolski, Global optical model potential for a = 3 projectiles, Phys. Rev. C </a:t>
            </a:r>
            <a:r>
              <a:rPr lang="en-US" b="1" i="0" u="none" strike="noStrike" dirty="0">
                <a:effectLst/>
                <a:latin typeface="Arial" panose="020B0604020202020204" pitchFamily="34" charset="0"/>
              </a:rPr>
              <a:t>79</a:t>
            </a:r>
            <a:r>
              <a:rPr lang="en-US" b="0" i="0" u="none" strike="noStrike" dirty="0">
                <a:effectLst/>
                <a:latin typeface="Arial" panose="020B0604020202020204" pitchFamily="34" charset="0"/>
              </a:rPr>
              <a:t>, 024615 (2009).</a:t>
            </a:r>
          </a:p>
          <a:p>
            <a:br>
              <a:rPr lang="en-US" dirty="0"/>
            </a:br>
            <a:r>
              <a:rPr lang="en-US" b="0" i="0" u="none" strike="noStrike" dirty="0">
                <a:effectLst/>
                <a:latin typeface="Arial" panose="020B0604020202020204" pitchFamily="34" charset="0"/>
              </a:rPr>
              <a:t>[33] D. Y. Pang, W. M. Dean, and A. M. </a:t>
            </a:r>
            <a:r>
              <a:rPr lang="en-US" b="0" i="0" u="none" strike="noStrike" dirty="0" err="1">
                <a:effectLst/>
                <a:latin typeface="Arial" panose="020B0604020202020204" pitchFamily="34" charset="0"/>
              </a:rPr>
              <a:t>Mukhamedzhanov</a:t>
            </a:r>
            <a:r>
              <a:rPr lang="en-US" b="0" i="0" u="none" strike="noStrike" dirty="0">
                <a:effectLst/>
                <a:latin typeface="Arial" panose="020B0604020202020204" pitchFamily="34" charset="0"/>
              </a:rPr>
              <a:t>, Optical model potential of a = 3 projectiles for 1p-shell nuclei, Phys. Rev. C </a:t>
            </a:r>
            <a:r>
              <a:rPr lang="en-US" b="1" i="0" u="none" strike="noStrike" dirty="0">
                <a:effectLst/>
                <a:latin typeface="Arial" panose="020B0604020202020204" pitchFamily="34" charset="0"/>
              </a:rPr>
              <a:t>91</a:t>
            </a:r>
            <a:r>
              <a:rPr lang="en-US" b="0" i="0" u="none" strike="noStrike" dirty="0">
                <a:effectLst/>
                <a:latin typeface="Arial" panose="020B0604020202020204" pitchFamily="34" charset="0"/>
              </a:rPr>
              <a:t>, 024611 (2015).</a:t>
            </a:r>
            <a:endParaRPr lang="en-CN" dirty="0"/>
          </a:p>
        </p:txBody>
      </p:sp>
    </p:spTree>
    <p:extLst>
      <p:ext uri="{BB962C8B-B14F-4D97-AF65-F5344CB8AC3E}">
        <p14:creationId xmlns:p14="http://schemas.microsoft.com/office/powerpoint/2010/main" val="6083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97109" y="159156"/>
            <a:ext cx="352982"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9</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17" name="TextBox 16">
            <a:extLst>
              <a:ext uri="{FF2B5EF4-FFF2-40B4-BE49-F238E27FC236}">
                <a16:creationId xmlns:a16="http://schemas.microsoft.com/office/drawing/2014/main" id="{AB949C15-7B3D-D441-175F-677B3CDD6569}"/>
              </a:ext>
            </a:extLst>
          </p:cNvPr>
          <p:cNvSpPr txBox="1"/>
          <p:nvPr/>
        </p:nvSpPr>
        <p:spPr>
          <a:xfrm>
            <a:off x="449561" y="331594"/>
            <a:ext cx="3919239" cy="369332"/>
          </a:xfrm>
          <a:prstGeom prst="rect">
            <a:avLst/>
          </a:prstGeom>
          <a:noFill/>
        </p:spPr>
        <p:txBody>
          <a:bodyPr wrap="square" lIns="0" tIns="0" rIns="0" bIns="0" rtlCol="0">
            <a:spAutoFit/>
          </a:bodyPr>
          <a:lstStyle/>
          <a:p>
            <a:r>
              <a:rPr lang="en-CN" sz="2400" dirty="0"/>
              <a:t>ALPHA粒子的光学势</a:t>
            </a:r>
          </a:p>
        </p:txBody>
      </p:sp>
      <p:sp>
        <p:nvSpPr>
          <p:cNvPr id="3" name="TextBox 2">
            <a:extLst>
              <a:ext uri="{FF2B5EF4-FFF2-40B4-BE49-F238E27FC236}">
                <a16:creationId xmlns:a16="http://schemas.microsoft.com/office/drawing/2014/main" id="{4B78F54E-A91C-3F33-EB79-5BB9A21F0467}"/>
              </a:ext>
            </a:extLst>
          </p:cNvPr>
          <p:cNvSpPr txBox="1"/>
          <p:nvPr/>
        </p:nvSpPr>
        <p:spPr>
          <a:xfrm>
            <a:off x="546099" y="1706940"/>
            <a:ext cx="8303992" cy="1477328"/>
          </a:xfrm>
          <a:prstGeom prst="rect">
            <a:avLst/>
          </a:prstGeom>
          <a:noFill/>
        </p:spPr>
        <p:txBody>
          <a:bodyPr wrap="square">
            <a:spAutoFit/>
          </a:bodyPr>
          <a:lstStyle/>
          <a:p>
            <a:r>
              <a:rPr lang="en-US" b="0" i="0" u="none" strike="noStrike" dirty="0">
                <a:effectLst/>
                <a:latin typeface="Arial" panose="020B0604020202020204" pitchFamily="34" charset="0"/>
              </a:rPr>
              <a:t>[34] M. Nolte, H. </a:t>
            </a:r>
            <a:r>
              <a:rPr lang="en-US" b="0" i="0" u="none" strike="noStrike" dirty="0" err="1">
                <a:effectLst/>
                <a:latin typeface="Arial" panose="020B0604020202020204" pitchFamily="34" charset="0"/>
              </a:rPr>
              <a:t>Machner</a:t>
            </a:r>
            <a:r>
              <a:rPr lang="en-US" b="0" i="0" u="none" strike="noStrike" dirty="0">
                <a:effectLst/>
                <a:latin typeface="Arial" panose="020B0604020202020204" pitchFamily="34" charset="0"/>
              </a:rPr>
              <a:t>, and J. </a:t>
            </a:r>
            <a:r>
              <a:rPr lang="en-US" b="0" i="0" u="none" strike="noStrike" dirty="0" err="1">
                <a:effectLst/>
                <a:latin typeface="Arial" panose="020B0604020202020204" pitchFamily="34" charset="0"/>
              </a:rPr>
              <a:t>Bojowald</a:t>
            </a:r>
            <a:r>
              <a:rPr lang="en-US" b="0" i="0" u="none" strike="noStrike" dirty="0">
                <a:effectLst/>
                <a:latin typeface="Arial" panose="020B0604020202020204" pitchFamily="34" charset="0"/>
              </a:rPr>
              <a:t>, Global optical potential for </a:t>
            </a:r>
            <a:r>
              <a:rPr lang="el-GR" b="0" i="0" u="none" strike="noStrike" dirty="0">
                <a:effectLst/>
                <a:latin typeface="Arial" panose="020B0604020202020204" pitchFamily="34" charset="0"/>
              </a:rPr>
              <a:t>α </a:t>
            </a:r>
            <a:r>
              <a:rPr lang="en-US" b="0" i="0" u="none" strike="noStrike" dirty="0">
                <a:effectLst/>
                <a:latin typeface="Arial" panose="020B0604020202020204" pitchFamily="34" charset="0"/>
              </a:rPr>
              <a:t>particles with energies above 80 </a:t>
            </a:r>
            <a:r>
              <a:rPr lang="en-US" b="0" i="0" u="none" strike="noStrike" dirty="0" err="1">
                <a:effectLst/>
                <a:latin typeface="Arial" panose="020B0604020202020204" pitchFamily="34" charset="0"/>
              </a:rPr>
              <a:t>mev</a:t>
            </a:r>
            <a:r>
              <a:rPr lang="en-US" b="0" i="0" u="none" strike="noStrike" dirty="0">
                <a:effectLst/>
                <a:latin typeface="Arial" panose="020B0604020202020204" pitchFamily="34" charset="0"/>
              </a:rPr>
              <a:t>,</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Phys. Rev. C </a:t>
            </a:r>
            <a:r>
              <a:rPr lang="en-US" b="1" i="0" u="none" strike="noStrike" dirty="0">
                <a:effectLst/>
                <a:latin typeface="Arial" panose="020B0604020202020204" pitchFamily="34" charset="0"/>
              </a:rPr>
              <a:t>36</a:t>
            </a:r>
            <a:r>
              <a:rPr lang="en-US" b="0" i="0" u="none" strike="noStrike" dirty="0">
                <a:effectLst/>
                <a:latin typeface="Arial" panose="020B0604020202020204" pitchFamily="34" charset="0"/>
              </a:rPr>
              <a:t>, 1312 (1987).</a:t>
            </a:r>
          </a:p>
          <a:p>
            <a:br>
              <a:rPr lang="en-US" dirty="0"/>
            </a:br>
            <a:r>
              <a:rPr lang="en-US" b="0" i="0" u="none" strike="noStrike" dirty="0">
                <a:effectLst/>
                <a:latin typeface="Arial" panose="020B0604020202020204" pitchFamily="34" charset="0"/>
              </a:rPr>
              <a:t>[35] A. Kumar, S. Kailas, S. Rathi, and K. </a:t>
            </a:r>
            <a:r>
              <a:rPr lang="en-US" b="0" i="0" u="none" strike="noStrike" dirty="0" err="1">
                <a:effectLst/>
                <a:latin typeface="Arial" panose="020B0604020202020204" pitchFamily="34" charset="0"/>
              </a:rPr>
              <a:t>Mahata</a:t>
            </a:r>
            <a:r>
              <a:rPr lang="en-US" b="0" i="0" u="none" strike="noStrike" dirty="0">
                <a:effectLst/>
                <a:latin typeface="Arial" panose="020B0604020202020204" pitchFamily="34" charset="0"/>
              </a:rPr>
              <a:t>, Global</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alpha-nucleus optical potential, Nuclear Physics A </a:t>
            </a:r>
            <a:r>
              <a:rPr lang="en-US" b="1" i="0" u="none" strike="noStrike" dirty="0">
                <a:effectLst/>
                <a:latin typeface="Arial" panose="020B0604020202020204" pitchFamily="34" charset="0"/>
              </a:rPr>
              <a:t>776</a:t>
            </a:r>
            <a:r>
              <a:rPr lang="en-US" b="0" i="0" u="none" strike="noStrike" dirty="0">
                <a:effectLst/>
                <a:latin typeface="Arial" panose="020B0604020202020204" pitchFamily="34" charset="0"/>
              </a:rPr>
              <a:t>,</a:t>
            </a:r>
            <a:r>
              <a:rPr lang="zh-CN" altLang="en-US" b="0" i="0" u="none" strike="noStrike" dirty="0">
                <a:effectLst/>
                <a:latin typeface="Arial" panose="020B0604020202020204" pitchFamily="34" charset="0"/>
              </a:rPr>
              <a:t> </a:t>
            </a:r>
            <a:r>
              <a:rPr lang="en-US" b="0" i="0" u="none" strike="noStrike" dirty="0">
                <a:effectLst/>
                <a:latin typeface="Arial" panose="020B0604020202020204" pitchFamily="34" charset="0"/>
              </a:rPr>
              <a:t>105 (2006).</a:t>
            </a:r>
            <a:endParaRPr lang="en-CN" dirty="0"/>
          </a:p>
        </p:txBody>
      </p:sp>
      <p:sp>
        <p:nvSpPr>
          <p:cNvPr id="6" name="TextBox 5">
            <a:extLst>
              <a:ext uri="{FF2B5EF4-FFF2-40B4-BE49-F238E27FC236}">
                <a16:creationId xmlns:a16="http://schemas.microsoft.com/office/drawing/2014/main" id="{AF4135DC-4846-9CC0-BCCC-DA5F7D893DFF}"/>
              </a:ext>
            </a:extLst>
          </p:cNvPr>
          <p:cNvSpPr txBox="1"/>
          <p:nvPr/>
        </p:nvSpPr>
        <p:spPr>
          <a:xfrm>
            <a:off x="546099" y="3429000"/>
            <a:ext cx="8166101" cy="1754326"/>
          </a:xfrm>
          <a:prstGeom prst="rect">
            <a:avLst/>
          </a:prstGeom>
          <a:noFill/>
        </p:spPr>
        <p:txBody>
          <a:bodyPr wrap="square">
            <a:spAutoFit/>
          </a:bodyPr>
          <a:lstStyle/>
          <a:p>
            <a:r>
              <a:rPr lang="en-US" b="0" i="0" u="none" strike="noStrike" dirty="0">
                <a:effectLst/>
                <a:latin typeface="Arial" panose="020B0604020202020204" pitchFamily="34" charset="0"/>
              </a:rPr>
              <a:t>[36] V. </a:t>
            </a:r>
            <a:r>
              <a:rPr lang="en-US" b="0" i="0" u="none" strike="noStrike" dirty="0" err="1">
                <a:effectLst/>
                <a:latin typeface="Arial" panose="020B0604020202020204" pitchFamily="34" charset="0"/>
              </a:rPr>
              <a:t>Avrigeanu</a:t>
            </a:r>
            <a:r>
              <a:rPr lang="en-US" b="0" i="0" u="none" strike="noStrike" dirty="0">
                <a:effectLst/>
                <a:latin typeface="Arial" panose="020B0604020202020204" pitchFamily="34" charset="0"/>
              </a:rPr>
              <a:t>, P. E. Hodgson, and M. </a:t>
            </a:r>
            <a:r>
              <a:rPr lang="en-US" b="0" i="0" u="none" strike="noStrike" dirty="0" err="1">
                <a:effectLst/>
                <a:latin typeface="Arial" panose="020B0604020202020204" pitchFamily="34" charset="0"/>
              </a:rPr>
              <a:t>Avrigeanu</a:t>
            </a:r>
            <a:r>
              <a:rPr lang="en-US" b="0" i="0" u="none" strike="noStrike" dirty="0">
                <a:effectLst/>
                <a:latin typeface="Arial" panose="020B0604020202020204" pitchFamily="34" charset="0"/>
              </a:rPr>
              <a:t>, Global optical potentials for emitted alpha particles, Phys. </a:t>
            </a:r>
            <a:r>
              <a:rPr lang="en-US" b="0" i="0" u="none" strike="noStrike" dirty="0" err="1">
                <a:effectLst/>
                <a:latin typeface="Arial" panose="020B0604020202020204" pitchFamily="34" charset="0"/>
              </a:rPr>
              <a:t>Rev.C</a:t>
            </a:r>
            <a:r>
              <a:rPr lang="en-US" b="0" i="0" u="none" strike="noStrike" dirty="0">
                <a:effectLst/>
                <a:latin typeface="Arial" panose="020B0604020202020204" pitchFamily="34" charset="0"/>
              </a:rPr>
              <a:t> </a:t>
            </a:r>
            <a:r>
              <a:rPr lang="en-US" b="1" i="0" u="none" strike="noStrike" dirty="0">
                <a:effectLst/>
                <a:latin typeface="Arial" panose="020B0604020202020204" pitchFamily="34" charset="0"/>
              </a:rPr>
              <a:t>49</a:t>
            </a:r>
            <a:r>
              <a:rPr lang="en-US" b="0" i="0" u="none" strike="noStrike" dirty="0">
                <a:effectLst/>
                <a:latin typeface="Arial" panose="020B0604020202020204" pitchFamily="34" charset="0"/>
              </a:rPr>
              <a:t>, 2136 (1994).</a:t>
            </a:r>
          </a:p>
          <a:p>
            <a:br>
              <a:rPr lang="en-US" dirty="0"/>
            </a:br>
            <a:r>
              <a:rPr lang="en-US" b="0" i="0" u="none" strike="noStrike" dirty="0">
                <a:effectLst/>
                <a:latin typeface="Arial" panose="020B0604020202020204" pitchFamily="34" charset="0"/>
              </a:rPr>
              <a:t>[37] Guo, </a:t>
            </a:r>
            <a:r>
              <a:rPr lang="en-US" b="0" i="0" u="none" strike="noStrike" dirty="0" err="1">
                <a:effectLst/>
                <a:latin typeface="Arial" panose="020B0604020202020204" pitchFamily="34" charset="0"/>
              </a:rPr>
              <a:t>Hairui</a:t>
            </a:r>
            <a:r>
              <a:rPr lang="en-US" b="0" i="0" u="none" strike="noStrike" dirty="0">
                <a:effectLst/>
                <a:latin typeface="Arial" panose="020B0604020202020204" pitchFamily="34" charset="0"/>
              </a:rPr>
              <a:t>, </a:t>
            </a:r>
            <a:r>
              <a:rPr lang="en-US" b="0" i="0" u="none" strike="noStrike" dirty="0" err="1">
                <a:effectLst/>
                <a:latin typeface="Arial" panose="020B0604020202020204" pitchFamily="34" charset="0"/>
              </a:rPr>
              <a:t>Su</a:t>
            </a:r>
            <a:r>
              <a:rPr lang="en-US" b="0" i="0" u="none" strike="noStrike" dirty="0">
                <a:effectLst/>
                <a:latin typeface="Arial" panose="020B0604020202020204" pitchFamily="34" charset="0"/>
              </a:rPr>
              <a:t>, </a:t>
            </a:r>
            <a:r>
              <a:rPr lang="en-US" b="0" i="0" u="none" strike="noStrike" dirty="0" err="1">
                <a:effectLst/>
                <a:latin typeface="Arial" panose="020B0604020202020204" pitchFamily="34" charset="0"/>
              </a:rPr>
              <a:t>Xinwu</a:t>
            </a:r>
            <a:r>
              <a:rPr lang="en-US" b="0" i="0" u="none" strike="noStrike" dirty="0">
                <a:effectLst/>
                <a:latin typeface="Arial" panose="020B0604020202020204" pitchFamily="34" charset="0"/>
              </a:rPr>
              <a:t>, Liang, </a:t>
            </a:r>
            <a:r>
              <a:rPr lang="en-US" b="0" i="0" u="none" strike="noStrike" dirty="0" err="1">
                <a:effectLst/>
                <a:latin typeface="Arial" panose="020B0604020202020204" pitchFamily="34" charset="0"/>
              </a:rPr>
              <a:t>Haiying</a:t>
            </a:r>
            <a:r>
              <a:rPr lang="en-US" b="0" i="0" u="none" strike="noStrike" dirty="0">
                <a:effectLst/>
                <a:latin typeface="Arial" panose="020B0604020202020204" pitchFamily="34" charset="0"/>
              </a:rPr>
              <a:t>, Xu, </a:t>
            </a:r>
            <a:r>
              <a:rPr lang="en-US" b="0" i="0" u="none" strike="noStrike" dirty="0" err="1">
                <a:effectLst/>
                <a:latin typeface="Arial" panose="020B0604020202020204" pitchFamily="34" charset="0"/>
              </a:rPr>
              <a:t>Yongli</a:t>
            </a:r>
            <a:r>
              <a:rPr lang="en-US" b="0" i="0" u="none" strike="noStrike" dirty="0">
                <a:effectLst/>
                <a:latin typeface="Arial" panose="020B0604020202020204" pitchFamily="34" charset="0"/>
              </a:rPr>
              <a:t>, Han, </a:t>
            </a:r>
            <a:r>
              <a:rPr lang="en-US" b="0" i="0" u="none" strike="noStrike" dirty="0" err="1">
                <a:effectLst/>
                <a:latin typeface="Arial" panose="020B0604020202020204" pitchFamily="34" charset="0"/>
              </a:rPr>
              <a:t>Yinlu</a:t>
            </a:r>
            <a:r>
              <a:rPr lang="en-US" b="0" i="0" u="none" strike="noStrike" dirty="0">
                <a:effectLst/>
                <a:latin typeface="Arial" panose="020B0604020202020204" pitchFamily="34" charset="0"/>
              </a:rPr>
              <a:t>, and Shen, </a:t>
            </a:r>
            <a:r>
              <a:rPr lang="en-US" b="0" i="0" u="none" strike="noStrike" dirty="0" err="1">
                <a:effectLst/>
                <a:latin typeface="Arial" panose="020B0604020202020204" pitchFamily="34" charset="0"/>
              </a:rPr>
              <a:t>Qingbiao</a:t>
            </a:r>
            <a:r>
              <a:rPr lang="en-US" b="0" i="0" u="none" strike="noStrike" dirty="0">
                <a:effectLst/>
                <a:latin typeface="Arial" panose="020B0604020202020204" pitchFamily="34" charset="0"/>
              </a:rPr>
              <a:t>, Global phenomenological and microscopic optical model potentials for alpha, EPJ Web Conf. </a:t>
            </a:r>
            <a:r>
              <a:rPr lang="en-US" b="1" i="0" u="none" strike="noStrike" dirty="0">
                <a:effectLst/>
                <a:latin typeface="Arial" panose="020B0604020202020204" pitchFamily="34" charset="0"/>
              </a:rPr>
              <a:t>146</a:t>
            </a:r>
            <a:r>
              <a:rPr lang="en-US" b="0" i="0" u="none" strike="noStrike" dirty="0">
                <a:effectLst/>
                <a:latin typeface="Arial" panose="020B0604020202020204" pitchFamily="34" charset="0"/>
              </a:rPr>
              <a:t>, 12011 (2017).</a:t>
            </a:r>
            <a:endParaRPr lang="en-CN" dirty="0"/>
          </a:p>
        </p:txBody>
      </p:sp>
    </p:spTree>
    <p:extLst>
      <p:ext uri="{BB962C8B-B14F-4D97-AF65-F5344CB8AC3E}">
        <p14:creationId xmlns:p14="http://schemas.microsoft.com/office/powerpoint/2010/main" val="399658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97109" y="152070"/>
            <a:ext cx="514885"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10</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17" name="TextBox 16">
            <a:extLst>
              <a:ext uri="{FF2B5EF4-FFF2-40B4-BE49-F238E27FC236}">
                <a16:creationId xmlns:a16="http://schemas.microsoft.com/office/drawing/2014/main" id="{AB949C15-7B3D-D441-175F-677B3CDD6569}"/>
              </a:ext>
            </a:extLst>
          </p:cNvPr>
          <p:cNvSpPr txBox="1"/>
          <p:nvPr/>
        </p:nvSpPr>
        <p:spPr>
          <a:xfrm>
            <a:off x="449561" y="331594"/>
            <a:ext cx="3919239" cy="369332"/>
          </a:xfrm>
          <a:prstGeom prst="rect">
            <a:avLst/>
          </a:prstGeom>
          <a:noFill/>
        </p:spPr>
        <p:txBody>
          <a:bodyPr wrap="square" lIns="0" tIns="0" rIns="0" bIns="0" rtlCol="0">
            <a:spAutoFit/>
          </a:bodyPr>
          <a:lstStyle/>
          <a:p>
            <a:r>
              <a:rPr lang="en-CN" sz="2400" dirty="0"/>
              <a:t>ALPHA粒子的光学势</a:t>
            </a:r>
          </a:p>
        </p:txBody>
      </p:sp>
      <p:sp>
        <p:nvSpPr>
          <p:cNvPr id="2" name="TextBox 1">
            <a:extLst>
              <a:ext uri="{FF2B5EF4-FFF2-40B4-BE49-F238E27FC236}">
                <a16:creationId xmlns:a16="http://schemas.microsoft.com/office/drawing/2014/main" id="{BCACF507-C9EC-419A-9BCA-8CA3D11DE39A}"/>
              </a:ext>
            </a:extLst>
          </p:cNvPr>
          <p:cNvSpPr txBox="1"/>
          <p:nvPr/>
        </p:nvSpPr>
        <p:spPr>
          <a:xfrm>
            <a:off x="679808" y="1235742"/>
            <a:ext cx="8032392" cy="4801314"/>
          </a:xfrm>
          <a:prstGeom prst="rect">
            <a:avLst/>
          </a:prstGeom>
          <a:noFill/>
        </p:spPr>
        <p:txBody>
          <a:bodyPr wrap="square">
            <a:spAutoFit/>
          </a:bodyPr>
          <a:lstStyle/>
          <a:p>
            <a:r>
              <a:rPr lang="en-US" b="0" i="0" u="none" strike="noStrike" dirty="0">
                <a:effectLst/>
                <a:latin typeface="Arial" panose="020B0604020202020204" pitchFamily="34" charset="0"/>
              </a:rPr>
              <a:t>[38] M. </a:t>
            </a:r>
            <a:r>
              <a:rPr lang="en-US" b="0" i="0" u="none" strike="noStrike" dirty="0" err="1">
                <a:effectLst/>
                <a:latin typeface="Arial" panose="020B0604020202020204" pitchFamily="34" charset="0"/>
              </a:rPr>
              <a:t>Avrigeanu</a:t>
            </a:r>
            <a:r>
              <a:rPr lang="en-US" b="0" i="0" u="none" strike="noStrike" dirty="0">
                <a:effectLst/>
                <a:latin typeface="Arial" panose="020B0604020202020204" pitchFamily="34" charset="0"/>
              </a:rPr>
              <a:t>, W. von </a:t>
            </a:r>
            <a:r>
              <a:rPr lang="en-US" b="0" i="0" u="none" strike="noStrike" dirty="0" err="1">
                <a:effectLst/>
                <a:latin typeface="Arial" panose="020B0604020202020204" pitchFamily="34" charset="0"/>
              </a:rPr>
              <a:t>Oertzen</a:t>
            </a:r>
            <a:r>
              <a:rPr lang="en-US" b="0" i="0" u="none" strike="noStrike" dirty="0">
                <a:effectLst/>
                <a:latin typeface="Arial" panose="020B0604020202020204" pitchFamily="34" charset="0"/>
              </a:rPr>
              <a:t>, A. </a:t>
            </a:r>
            <a:r>
              <a:rPr lang="en-US" b="0" i="0" u="none" strike="noStrike" dirty="0" err="1">
                <a:effectLst/>
                <a:latin typeface="Arial" panose="020B0604020202020204" pitchFamily="34" charset="0"/>
              </a:rPr>
              <a:t>Plompen</a:t>
            </a:r>
            <a:r>
              <a:rPr lang="en-US" b="0" i="0" u="none" strike="noStrike" dirty="0">
                <a:effectLst/>
                <a:latin typeface="Arial" panose="020B0604020202020204" pitchFamily="34" charset="0"/>
              </a:rPr>
              <a:t>, and V. </a:t>
            </a:r>
            <a:r>
              <a:rPr lang="en-US" b="0" i="0" u="none" strike="noStrike" dirty="0" err="1">
                <a:effectLst/>
                <a:latin typeface="Arial" panose="020B0604020202020204" pitchFamily="34" charset="0"/>
              </a:rPr>
              <a:t>Avrigeanu</a:t>
            </a:r>
            <a:r>
              <a:rPr lang="en-US" b="0" i="0" u="none" strike="noStrike" dirty="0">
                <a:effectLst/>
                <a:latin typeface="Arial" panose="020B0604020202020204" pitchFamily="34" charset="0"/>
              </a:rPr>
              <a:t>, Optical model potentials for-particles scattering around the coulomb barrier on a100 nuclei, Nuclear Physics A </a:t>
            </a:r>
            <a:r>
              <a:rPr lang="en-US" b="1" i="0" u="none" strike="noStrike" dirty="0">
                <a:effectLst/>
                <a:latin typeface="Arial" panose="020B0604020202020204" pitchFamily="34" charset="0"/>
              </a:rPr>
              <a:t>723</a:t>
            </a:r>
            <a:r>
              <a:rPr lang="en-US" b="0" i="0" u="none" strike="noStrike" dirty="0">
                <a:effectLst/>
                <a:latin typeface="Arial" panose="020B0604020202020204" pitchFamily="34" charset="0"/>
              </a:rPr>
              <a:t>, 104 (2003).</a:t>
            </a:r>
          </a:p>
          <a:p>
            <a:endParaRPr lang="en-US" b="0" i="0" u="none" strike="noStrike" dirty="0">
              <a:effectLst/>
              <a:latin typeface="Arial" panose="020B0604020202020204" pitchFamily="34" charset="0"/>
            </a:endParaRPr>
          </a:p>
          <a:p>
            <a:r>
              <a:rPr lang="en-US" b="0" i="0" u="none" strike="noStrike" dirty="0">
                <a:effectLst/>
                <a:latin typeface="Arial" panose="020B0604020202020204" pitchFamily="34" charset="0"/>
              </a:rPr>
              <a:t>[39] M. </a:t>
            </a:r>
            <a:r>
              <a:rPr lang="en-US" b="0" i="0" u="none" strike="noStrike" dirty="0" err="1">
                <a:effectLst/>
                <a:latin typeface="Arial" panose="020B0604020202020204" pitchFamily="34" charset="0"/>
              </a:rPr>
              <a:t>Avrigeanu</a:t>
            </a:r>
            <a:r>
              <a:rPr lang="en-US" b="0" i="0" u="none" strike="noStrike" dirty="0">
                <a:effectLst/>
                <a:latin typeface="Arial" panose="020B0604020202020204" pitchFamily="34" charset="0"/>
              </a:rPr>
              <a:t>, A. Obreja, F. Roman, V. </a:t>
            </a:r>
            <a:r>
              <a:rPr lang="en-US" b="0" i="0" u="none" strike="noStrike" dirty="0" err="1">
                <a:effectLst/>
                <a:latin typeface="Arial" panose="020B0604020202020204" pitchFamily="34" charset="0"/>
              </a:rPr>
              <a:t>Avrigeanu</a:t>
            </a:r>
            <a:r>
              <a:rPr lang="en-US" b="0" i="0" u="none" strike="noStrike" dirty="0">
                <a:effectLst/>
                <a:latin typeface="Arial" panose="020B0604020202020204" pitchFamily="34" charset="0"/>
              </a:rPr>
              <a:t>, and W. von </a:t>
            </a:r>
            <a:r>
              <a:rPr lang="en-US" b="0" i="0" u="none" strike="noStrike" dirty="0" err="1">
                <a:effectLst/>
                <a:latin typeface="Arial" panose="020B0604020202020204" pitchFamily="34" charset="0"/>
              </a:rPr>
              <a:t>Oertzen</a:t>
            </a:r>
            <a:r>
              <a:rPr lang="en-US" b="0" i="0" u="none" strike="noStrike" dirty="0">
                <a:effectLst/>
                <a:latin typeface="Arial" panose="020B0604020202020204" pitchFamily="34" charset="0"/>
              </a:rPr>
              <a:t>, Complementary optical-potential analysis of -particle elastic scattering and induced reactions at low energies, Atomic Data and Nuclear Data Tables </a:t>
            </a:r>
            <a:r>
              <a:rPr lang="en-US" b="1" i="0" u="none" strike="noStrike" dirty="0">
                <a:effectLst/>
                <a:latin typeface="Arial" panose="020B0604020202020204" pitchFamily="34" charset="0"/>
              </a:rPr>
              <a:t>95</a:t>
            </a:r>
            <a:r>
              <a:rPr lang="en-US" b="0" i="0" u="none" strike="noStrike" dirty="0">
                <a:effectLst/>
                <a:latin typeface="Arial" panose="020B0604020202020204" pitchFamily="34" charset="0"/>
              </a:rPr>
              <a:t>, 501 (2009).</a:t>
            </a:r>
          </a:p>
          <a:p>
            <a:br>
              <a:rPr lang="en-US" dirty="0"/>
            </a:br>
            <a:r>
              <a:rPr lang="en-US" b="0" i="0" u="none" strike="noStrike" dirty="0">
                <a:effectLst/>
                <a:latin typeface="Arial" panose="020B0604020202020204" pitchFamily="34" charset="0"/>
              </a:rPr>
              <a:t>[40] D. Y. Pang, Y. L. Ye, and F. R. Xu, Application of</a:t>
            </a:r>
            <a:br>
              <a:rPr lang="en-US" dirty="0"/>
            </a:br>
            <a:r>
              <a:rPr lang="en-US" b="0" i="0" u="none" strike="noStrike" dirty="0">
                <a:effectLst/>
                <a:latin typeface="Arial" panose="020B0604020202020204" pitchFamily="34" charset="0"/>
              </a:rPr>
              <a:t>the </a:t>
            </a:r>
            <a:r>
              <a:rPr lang="en-US" b="0" i="0" u="none" strike="noStrike" dirty="0" err="1">
                <a:effectLst/>
                <a:latin typeface="Arial" panose="020B0604020202020204" pitchFamily="34" charset="0"/>
              </a:rPr>
              <a:t>bruy`eres</a:t>
            </a:r>
            <a:r>
              <a:rPr lang="en-US" b="0" i="0" u="none" strike="noStrike" dirty="0">
                <a:effectLst/>
                <a:latin typeface="Arial" panose="020B0604020202020204" pitchFamily="34" charset="0"/>
              </a:rPr>
              <a:t> </a:t>
            </a:r>
            <a:r>
              <a:rPr lang="en-US" b="0" i="0" u="none" strike="noStrike" dirty="0" err="1">
                <a:effectLst/>
                <a:latin typeface="Arial" panose="020B0604020202020204" pitchFamily="34" charset="0"/>
              </a:rPr>
              <a:t>jeukenne-lejeune-mahaux</a:t>
            </a:r>
            <a:r>
              <a:rPr lang="en-US" b="0" i="0" u="none" strike="noStrike" dirty="0">
                <a:effectLst/>
                <a:latin typeface="Arial" panose="020B0604020202020204" pitchFamily="34" charset="0"/>
              </a:rPr>
              <a:t> model potential</a:t>
            </a:r>
            <a:br>
              <a:rPr lang="en-US" dirty="0"/>
            </a:br>
            <a:r>
              <a:rPr lang="en-US" b="0" i="0" u="none" strike="noStrike" dirty="0">
                <a:effectLst/>
                <a:latin typeface="Arial" panose="020B0604020202020204" pitchFamily="34" charset="0"/>
              </a:rPr>
              <a:t>to composite nuclei with a single-folding approach, Phys.</a:t>
            </a:r>
            <a:br>
              <a:rPr lang="en-US" dirty="0"/>
            </a:br>
            <a:r>
              <a:rPr lang="en-US" b="0" i="0" u="none" strike="noStrike" dirty="0">
                <a:effectLst/>
                <a:latin typeface="Arial" panose="020B0604020202020204" pitchFamily="34" charset="0"/>
              </a:rPr>
              <a:t>Rev. C </a:t>
            </a:r>
            <a:r>
              <a:rPr lang="en-US" b="1" i="0" u="none" strike="noStrike" dirty="0">
                <a:effectLst/>
                <a:latin typeface="Arial" panose="020B0604020202020204" pitchFamily="34" charset="0"/>
              </a:rPr>
              <a:t>83</a:t>
            </a:r>
            <a:r>
              <a:rPr lang="en-US" b="0" i="0" u="none" strike="noStrike" dirty="0">
                <a:effectLst/>
                <a:latin typeface="Arial" panose="020B0604020202020204" pitchFamily="34" charset="0"/>
              </a:rPr>
              <a:t>, 064619 (2011).</a:t>
            </a:r>
          </a:p>
          <a:p>
            <a:br>
              <a:rPr lang="en-US" dirty="0"/>
            </a:br>
            <a:r>
              <a:rPr lang="en-US" b="0" i="0" u="none" strike="noStrike" dirty="0">
                <a:effectLst/>
                <a:latin typeface="Arial" panose="020B0604020202020204" pitchFamily="34" charset="0"/>
              </a:rPr>
              <a:t>[41] D. Y. Pang, Y. L. Ye, and F. R. Xu, Energy dependent optical model potentials for and deuteron with 12c, Journal of Physics G: Nuclear and Particle Physics</a:t>
            </a:r>
            <a:r>
              <a:rPr lang="en-US" b="1" i="0" u="none" strike="noStrike" dirty="0">
                <a:effectLst/>
                <a:latin typeface="Arial" panose="020B0604020202020204" pitchFamily="34" charset="0"/>
              </a:rPr>
              <a:t> 39</a:t>
            </a:r>
            <a:r>
              <a:rPr lang="en-US" b="0" i="0" u="none" strike="noStrike" dirty="0">
                <a:effectLst/>
                <a:latin typeface="Arial" panose="020B0604020202020204" pitchFamily="34" charset="0"/>
              </a:rPr>
              <a:t>, 095101 (2012).</a:t>
            </a:r>
            <a:endParaRPr lang="en-CN" dirty="0"/>
          </a:p>
        </p:txBody>
      </p:sp>
    </p:spTree>
    <p:extLst>
      <p:ext uri="{BB962C8B-B14F-4D97-AF65-F5344CB8AC3E}">
        <p14:creationId xmlns:p14="http://schemas.microsoft.com/office/powerpoint/2010/main" val="3429719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97109" y="152070"/>
            <a:ext cx="508473"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1</a:t>
            </a:r>
            <a:r>
              <a:rPr lang="en-US" altLang="zh-CN" sz="2400" dirty="0">
                <a:solidFill>
                  <a:schemeClr val="accent2">
                    <a:lumMod val="50000"/>
                  </a:schemeClr>
                </a:solidFill>
                <a:latin typeface="Bradley Hand" pitchFamily="2" charset="77"/>
                <a:cs typeface="Apple Chancery" panose="03020702040506060504" pitchFamily="66" charset="-79"/>
              </a:rPr>
              <a:t>1</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17" name="TextBox 16">
            <a:extLst>
              <a:ext uri="{FF2B5EF4-FFF2-40B4-BE49-F238E27FC236}">
                <a16:creationId xmlns:a16="http://schemas.microsoft.com/office/drawing/2014/main" id="{AB949C15-7B3D-D441-175F-677B3CDD6569}"/>
              </a:ext>
            </a:extLst>
          </p:cNvPr>
          <p:cNvSpPr txBox="1"/>
          <p:nvPr/>
        </p:nvSpPr>
        <p:spPr>
          <a:xfrm>
            <a:off x="449561" y="331594"/>
            <a:ext cx="3919239" cy="369332"/>
          </a:xfrm>
          <a:prstGeom prst="rect">
            <a:avLst/>
          </a:prstGeom>
          <a:noFill/>
        </p:spPr>
        <p:txBody>
          <a:bodyPr wrap="square" lIns="0" tIns="0" rIns="0" bIns="0" rtlCol="0">
            <a:spAutoFit/>
          </a:bodyPr>
          <a:lstStyle/>
          <a:p>
            <a:r>
              <a:rPr lang="en-CN" sz="2400" dirty="0"/>
              <a:t>稍重核的光学势</a:t>
            </a:r>
          </a:p>
        </p:txBody>
      </p:sp>
      <p:sp>
        <p:nvSpPr>
          <p:cNvPr id="4" name="TextBox 3">
            <a:extLst>
              <a:ext uri="{FF2B5EF4-FFF2-40B4-BE49-F238E27FC236}">
                <a16:creationId xmlns:a16="http://schemas.microsoft.com/office/drawing/2014/main" id="{057B584D-EEA1-9403-858A-698F4284A64D}"/>
              </a:ext>
            </a:extLst>
          </p:cNvPr>
          <p:cNvSpPr txBox="1"/>
          <p:nvPr/>
        </p:nvSpPr>
        <p:spPr>
          <a:xfrm>
            <a:off x="636044" y="1825839"/>
            <a:ext cx="8115301" cy="2585323"/>
          </a:xfrm>
          <a:prstGeom prst="rect">
            <a:avLst/>
          </a:prstGeom>
          <a:noFill/>
        </p:spPr>
        <p:txBody>
          <a:bodyPr wrap="square">
            <a:spAutoFit/>
          </a:bodyPr>
          <a:lstStyle/>
          <a:p>
            <a:r>
              <a:rPr lang="en-US" dirty="0">
                <a:latin typeface="Arial" panose="020B0604020202020204" pitchFamily="34" charset="0"/>
              </a:rPr>
              <a:t>[</a:t>
            </a:r>
            <a:r>
              <a:rPr lang="en-US" b="0" i="0" u="none" strike="noStrike" dirty="0">
                <a:effectLst/>
                <a:latin typeface="Arial" panose="020B0604020202020204" pitchFamily="34" charset="0"/>
              </a:rPr>
              <a:t>42] J. Cook, Global optical-model potentials for the elastic scattering of </a:t>
            </a:r>
            <a:r>
              <a:rPr lang="en-US" b="0" i="0" u="none" strike="noStrike" baseline="30000" dirty="0">
                <a:effectLst/>
                <a:latin typeface="Arial" panose="020B0604020202020204" pitchFamily="34" charset="0"/>
              </a:rPr>
              <a:t>6,</a:t>
            </a:r>
            <a:r>
              <a:rPr lang="en-US" b="0" i="0" u="none" strike="noStrike" dirty="0">
                <a:effectLst/>
                <a:latin typeface="Arial" panose="020B0604020202020204" pitchFamily="34" charset="0"/>
              </a:rPr>
              <a:t> </a:t>
            </a:r>
            <a:r>
              <a:rPr lang="en-US" b="0" i="0" u="none" strike="noStrike" baseline="30000" dirty="0">
                <a:effectLst/>
                <a:latin typeface="Arial" panose="020B0604020202020204" pitchFamily="34" charset="0"/>
              </a:rPr>
              <a:t>7</a:t>
            </a:r>
            <a:r>
              <a:rPr lang="en-US" b="0" i="0" u="none" strike="noStrike" dirty="0">
                <a:effectLst/>
                <a:latin typeface="Arial" panose="020B0604020202020204" pitchFamily="34" charset="0"/>
              </a:rPr>
              <a:t>li projectiles, Nuclear Physics A </a:t>
            </a:r>
            <a:r>
              <a:rPr lang="en-US" b="1" i="0" u="none" strike="noStrike" dirty="0">
                <a:effectLst/>
                <a:latin typeface="Arial" panose="020B0604020202020204" pitchFamily="34" charset="0"/>
              </a:rPr>
              <a:t>388</a:t>
            </a:r>
            <a:r>
              <a:rPr lang="en-US" b="0" i="0" u="none" strike="noStrike" dirty="0">
                <a:effectLst/>
                <a:latin typeface="Arial" panose="020B0604020202020204" pitchFamily="34" charset="0"/>
              </a:rPr>
              <a:t>, 153 (1982).</a:t>
            </a:r>
          </a:p>
          <a:p>
            <a:br>
              <a:rPr lang="en-US" dirty="0"/>
            </a:br>
            <a:r>
              <a:rPr lang="en-US" b="0" i="0" u="none" strike="noStrike" dirty="0">
                <a:effectLst/>
                <a:latin typeface="Arial" panose="020B0604020202020204" pitchFamily="34" charset="0"/>
              </a:rPr>
              <a:t>[43] Y. Xu, Y. Han, J. Hu, H. Liang, Z. Wu, H. Guo, and C. Cai, </a:t>
            </a:r>
            <a:r>
              <a:rPr lang="en-US" b="0" i="0" u="none" strike="noStrike" baseline="30000" dirty="0">
                <a:effectLst/>
                <a:latin typeface="Courier New" panose="02070309020205020404" pitchFamily="49" charset="0"/>
              </a:rPr>
              <a:t>6</a:t>
            </a:r>
            <a:r>
              <a:rPr lang="en-US" b="0" i="0" u="none" strike="noStrike" dirty="0">
                <a:effectLst/>
                <a:latin typeface="Arial" panose="020B0604020202020204" pitchFamily="34" charset="0"/>
              </a:rPr>
              <a:t>Li global phenomenological optical model potential, Phys. Rev. C </a:t>
            </a:r>
            <a:r>
              <a:rPr lang="en-US" b="1" i="0" u="none" strike="noStrike" dirty="0">
                <a:effectLst/>
                <a:latin typeface="Arial" panose="020B0604020202020204" pitchFamily="34" charset="0"/>
              </a:rPr>
              <a:t>98</a:t>
            </a:r>
            <a:r>
              <a:rPr lang="en-US" b="0" i="0" u="none" strike="noStrike" dirty="0">
                <a:effectLst/>
                <a:latin typeface="Arial" panose="020B0604020202020204" pitchFamily="34" charset="0"/>
              </a:rPr>
              <a:t>, 024619 (2018).</a:t>
            </a:r>
          </a:p>
          <a:p>
            <a:br>
              <a:rPr lang="en-US" dirty="0"/>
            </a:br>
            <a:r>
              <a:rPr lang="en-US" b="0" i="0" u="none" strike="noStrike" dirty="0">
                <a:effectLst/>
                <a:latin typeface="Arial" panose="020B0604020202020204" pitchFamily="34" charset="0"/>
              </a:rPr>
              <a:t>[44] Y. Xu, Y. Han, J. Hu, H. Liang, Z. Wu, H. Guo, and C. Cai, Global phenomenological optical model potential for the </a:t>
            </a:r>
            <a:r>
              <a:rPr lang="en-US" b="0" i="0" u="none" strike="noStrike" baseline="30000" dirty="0">
                <a:effectLst/>
                <a:latin typeface="Courier New" panose="02070309020205020404" pitchFamily="49" charset="0"/>
              </a:rPr>
              <a:t>7</a:t>
            </a:r>
            <a:r>
              <a:rPr lang="en-US" b="0" i="0" u="none" strike="noStrike" dirty="0">
                <a:effectLst/>
                <a:latin typeface="Arial" panose="020B0604020202020204" pitchFamily="34" charset="0"/>
              </a:rPr>
              <a:t>Li projectile nucleus, Phys. Rev. C </a:t>
            </a:r>
            <a:r>
              <a:rPr lang="en-US" b="1" i="0" u="none" strike="noStrike" dirty="0">
                <a:effectLst/>
                <a:latin typeface="Arial" panose="020B0604020202020204" pitchFamily="34" charset="0"/>
              </a:rPr>
              <a:t>97</a:t>
            </a:r>
            <a:r>
              <a:rPr lang="en-US" b="0" i="0" u="none" strike="noStrike" dirty="0">
                <a:effectLst/>
                <a:latin typeface="Arial" panose="020B0604020202020204" pitchFamily="34" charset="0"/>
              </a:rPr>
              <a:t>, 014615 (2018).</a:t>
            </a:r>
            <a:endParaRPr lang="en-CN" dirty="0"/>
          </a:p>
        </p:txBody>
      </p:sp>
    </p:spTree>
    <p:extLst>
      <p:ext uri="{BB962C8B-B14F-4D97-AF65-F5344CB8AC3E}">
        <p14:creationId xmlns:p14="http://schemas.microsoft.com/office/powerpoint/2010/main" val="1249415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97109" y="152070"/>
            <a:ext cx="508473"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1</a:t>
            </a:r>
            <a:r>
              <a:rPr lang="en-US" altLang="zh-CN" sz="2400" dirty="0">
                <a:solidFill>
                  <a:schemeClr val="accent2">
                    <a:lumMod val="50000"/>
                  </a:schemeClr>
                </a:solidFill>
                <a:latin typeface="Bradley Hand" pitchFamily="2" charset="77"/>
                <a:cs typeface="Apple Chancery" panose="03020702040506060504" pitchFamily="66" charset="-79"/>
              </a:rPr>
              <a:t>1</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17" name="TextBox 16">
            <a:extLst>
              <a:ext uri="{FF2B5EF4-FFF2-40B4-BE49-F238E27FC236}">
                <a16:creationId xmlns:a16="http://schemas.microsoft.com/office/drawing/2014/main" id="{AB949C15-7B3D-D441-175F-677B3CDD6569}"/>
              </a:ext>
            </a:extLst>
          </p:cNvPr>
          <p:cNvSpPr txBox="1"/>
          <p:nvPr/>
        </p:nvSpPr>
        <p:spPr>
          <a:xfrm>
            <a:off x="449561" y="331594"/>
            <a:ext cx="3919239" cy="369332"/>
          </a:xfrm>
          <a:prstGeom prst="rect">
            <a:avLst/>
          </a:prstGeom>
          <a:noFill/>
        </p:spPr>
        <p:txBody>
          <a:bodyPr wrap="square" lIns="0" tIns="0" rIns="0" bIns="0" rtlCol="0">
            <a:spAutoFit/>
          </a:bodyPr>
          <a:lstStyle/>
          <a:p>
            <a:r>
              <a:rPr lang="en-CN" sz="2400" dirty="0"/>
              <a:t>稍重核的光学势</a:t>
            </a:r>
          </a:p>
        </p:txBody>
      </p:sp>
      <p:sp>
        <p:nvSpPr>
          <p:cNvPr id="6" name="TextBox 5">
            <a:extLst>
              <a:ext uri="{FF2B5EF4-FFF2-40B4-BE49-F238E27FC236}">
                <a16:creationId xmlns:a16="http://schemas.microsoft.com/office/drawing/2014/main" id="{50A7EA24-34C6-8018-F922-1FB6F10054D2}"/>
              </a:ext>
            </a:extLst>
          </p:cNvPr>
          <p:cNvSpPr txBox="1"/>
          <p:nvPr/>
        </p:nvSpPr>
        <p:spPr>
          <a:xfrm>
            <a:off x="559845" y="1582340"/>
            <a:ext cx="8191500" cy="3693319"/>
          </a:xfrm>
          <a:prstGeom prst="rect">
            <a:avLst/>
          </a:prstGeom>
          <a:noFill/>
        </p:spPr>
        <p:txBody>
          <a:bodyPr wrap="square">
            <a:spAutoFit/>
          </a:bodyPr>
          <a:lstStyle/>
          <a:p>
            <a:r>
              <a:rPr lang="en-US" dirty="0">
                <a:latin typeface="Arial" panose="020B0604020202020204" pitchFamily="34" charset="0"/>
              </a:rPr>
              <a:t>[</a:t>
            </a:r>
            <a:r>
              <a:rPr lang="en-US" b="0" i="0" u="none" strike="noStrike" dirty="0">
                <a:effectLst/>
                <a:latin typeface="Arial" panose="020B0604020202020204" pitchFamily="34" charset="0"/>
              </a:rPr>
              <a:t>45] Y. Xu, Y. Han, H. Liang, Z. Wu, H. Guo, and C. Cai, Global optical model potential for the weakly bound projectile </a:t>
            </a:r>
            <a:r>
              <a:rPr lang="en-US" b="0" i="0" u="none" strike="noStrike" baseline="30000" dirty="0">
                <a:effectLst/>
                <a:latin typeface="Courier New" panose="02070309020205020404" pitchFamily="49" charset="0"/>
              </a:rPr>
              <a:t>9</a:t>
            </a:r>
            <a:r>
              <a:rPr lang="en-US" b="0" i="0" u="none" strike="noStrike" dirty="0">
                <a:effectLst/>
                <a:latin typeface="Arial" panose="020B0604020202020204" pitchFamily="34" charset="0"/>
              </a:rPr>
              <a:t>Be, Phys. Rev. C </a:t>
            </a:r>
            <a:r>
              <a:rPr lang="en-US" b="1" i="0" u="none" strike="noStrike" dirty="0">
                <a:effectLst/>
                <a:latin typeface="Arial" panose="020B0604020202020204" pitchFamily="34" charset="0"/>
              </a:rPr>
              <a:t>99</a:t>
            </a:r>
            <a:r>
              <a:rPr lang="en-US" b="0" i="0" u="none" strike="noStrike" dirty="0">
                <a:effectLst/>
                <a:latin typeface="Arial" panose="020B0604020202020204" pitchFamily="34" charset="0"/>
              </a:rPr>
              <a:t>, 034618 (2019).</a:t>
            </a:r>
            <a:br>
              <a:rPr lang="en-US" dirty="0"/>
            </a:br>
            <a:endParaRPr lang="en-US" dirty="0"/>
          </a:p>
          <a:p>
            <a:r>
              <a:rPr lang="en-US" b="0" i="0" u="none" strike="noStrike" dirty="0">
                <a:effectLst/>
                <a:latin typeface="Arial" panose="020B0604020202020204" pitchFamily="34" charset="0"/>
              </a:rPr>
              <a:t>[46] Y. </a:t>
            </a:r>
            <a:r>
              <a:rPr lang="en-US" b="0" i="0" u="none" strike="noStrike" dirty="0" err="1">
                <a:effectLst/>
                <a:latin typeface="Arial" panose="020B0604020202020204" pitchFamily="34" charset="0"/>
              </a:rPr>
              <a:t>Kucuk</a:t>
            </a:r>
            <a:r>
              <a:rPr lang="en-US" b="0" i="0" u="none" strike="noStrike" dirty="0">
                <a:effectLst/>
                <a:latin typeface="Arial" panose="020B0604020202020204" pitchFamily="34" charset="0"/>
              </a:rPr>
              <a:t>, I. </a:t>
            </a:r>
            <a:r>
              <a:rPr lang="en-US" b="0" i="0" u="none" strike="noStrike" dirty="0" err="1">
                <a:effectLst/>
                <a:latin typeface="Arial" panose="020B0604020202020204" pitchFamily="34" charset="0"/>
              </a:rPr>
              <a:t>Boztosun</a:t>
            </a:r>
            <a:r>
              <a:rPr lang="en-US" b="0" i="0" u="none" strike="noStrike" dirty="0">
                <a:effectLst/>
                <a:latin typeface="Arial" panose="020B0604020202020204" pitchFamily="34" charset="0"/>
              </a:rPr>
              <a:t>, and T. </a:t>
            </a:r>
            <a:r>
              <a:rPr lang="en-US" b="0" i="0" u="none" strike="noStrike" dirty="0" err="1">
                <a:effectLst/>
                <a:latin typeface="Arial" panose="020B0604020202020204" pitchFamily="34" charset="0"/>
              </a:rPr>
              <a:t>Topel</a:t>
            </a:r>
            <a:r>
              <a:rPr lang="en-US" b="0" i="0" u="none" strike="noStrike" dirty="0">
                <a:effectLst/>
                <a:latin typeface="Arial" panose="020B0604020202020204" pitchFamily="34" charset="0"/>
              </a:rPr>
              <a:t>, Global optical potential for the elastic scattering of </a:t>
            </a:r>
            <a:r>
              <a:rPr lang="en-US" b="0" i="0" u="none" strike="noStrike" baseline="30000" dirty="0">
                <a:effectLst/>
                <a:latin typeface="Courier New" panose="02070309020205020404" pitchFamily="49" charset="0"/>
              </a:rPr>
              <a:t>6</a:t>
            </a:r>
            <a:r>
              <a:rPr lang="en-US" b="0" i="0" u="none" strike="noStrike" dirty="0">
                <a:effectLst/>
                <a:latin typeface="Arial" panose="020B0604020202020204" pitchFamily="34" charset="0"/>
              </a:rPr>
              <a:t>He at low energies, Phys. Rev. C </a:t>
            </a:r>
            <a:r>
              <a:rPr lang="en-US" b="1" i="0" u="none" strike="noStrike" dirty="0">
                <a:effectLst/>
                <a:latin typeface="Arial" panose="020B0604020202020204" pitchFamily="34" charset="0"/>
              </a:rPr>
              <a:t>80</a:t>
            </a:r>
            <a:r>
              <a:rPr lang="en-US" b="0" i="0" u="none" strike="noStrike" dirty="0">
                <a:effectLst/>
                <a:latin typeface="Arial" panose="020B0604020202020204" pitchFamily="34" charset="0"/>
              </a:rPr>
              <a:t>, 054602 (2009).</a:t>
            </a:r>
          </a:p>
          <a:p>
            <a:br>
              <a:rPr lang="en-US" dirty="0"/>
            </a:br>
            <a:r>
              <a:rPr lang="en-US" b="0" i="0" u="none" strike="noStrike" dirty="0">
                <a:effectLst/>
                <a:latin typeface="Arial" panose="020B0604020202020204" pitchFamily="34" charset="0"/>
              </a:rPr>
              <a:t>[47] X. Yong-li, G. Hai-Rui, Y. Han, and S. Qing-Biao, </a:t>
            </a:r>
            <a:r>
              <a:rPr lang="en-US" b="0" i="0" u="none" strike="noStrike" dirty="0" err="1">
                <a:effectLst/>
                <a:latin typeface="Arial" panose="020B0604020202020204" pitchFamily="34" charset="0"/>
              </a:rPr>
              <a:t>Globalphenomenological</a:t>
            </a:r>
            <a:r>
              <a:rPr lang="en-US" b="0" i="0" u="none" strike="noStrike" dirty="0">
                <a:effectLst/>
                <a:latin typeface="Arial" panose="020B0604020202020204" pitchFamily="34" charset="0"/>
              </a:rPr>
              <a:t> optical model potentials for </a:t>
            </a:r>
            <a:r>
              <a:rPr lang="en-US" b="0" i="0" u="none" strike="noStrike" baseline="30000" dirty="0">
                <a:effectLst/>
                <a:latin typeface="Arial" panose="020B0604020202020204" pitchFamily="34" charset="0"/>
              </a:rPr>
              <a:t>8,10,11 </a:t>
            </a:r>
            <a:r>
              <a:rPr lang="en-US" dirty="0">
                <a:latin typeface="Arial" panose="020B0604020202020204" pitchFamily="34" charset="0"/>
              </a:rPr>
              <a:t>B</a:t>
            </a:r>
            <a:r>
              <a:rPr lang="en-US" b="0" i="0" u="none" strike="noStrike" dirty="0">
                <a:effectLst/>
                <a:latin typeface="Arial" panose="020B0604020202020204" pitchFamily="34" charset="0"/>
              </a:rPr>
              <a:t> projectiles, International Journal of Modern Physics E </a:t>
            </a:r>
            <a:r>
              <a:rPr lang="en-US" b="1" i="0" u="none" strike="noStrike" dirty="0">
                <a:effectLst/>
                <a:latin typeface="Arial" panose="020B0604020202020204" pitchFamily="34" charset="0"/>
              </a:rPr>
              <a:t>27</a:t>
            </a:r>
            <a:r>
              <a:rPr lang="en-US" b="0" i="0" u="none" strike="noStrike" dirty="0">
                <a:effectLst/>
                <a:latin typeface="Arial" panose="020B0604020202020204" pitchFamily="34" charset="0"/>
              </a:rPr>
              <a:t> (2018).</a:t>
            </a:r>
          </a:p>
          <a:p>
            <a:br>
              <a:rPr lang="en-US" dirty="0"/>
            </a:br>
            <a:r>
              <a:rPr lang="en-US" b="0" i="0" u="none" strike="noStrike" dirty="0">
                <a:effectLst/>
                <a:latin typeface="Arial" panose="020B0604020202020204" pitchFamily="34" charset="0"/>
              </a:rPr>
              <a:t>[48] Z.-H. Sun, Y.-L. Xu, X.-J. Sun, Y.-L. Han, and C.-</a:t>
            </a:r>
            <a:r>
              <a:rPr lang="en-US" b="0" i="0" u="none" strike="noStrike" dirty="0" err="1">
                <a:effectLst/>
                <a:latin typeface="Arial" panose="020B0604020202020204" pitchFamily="34" charset="0"/>
              </a:rPr>
              <a:t>H.Cai</a:t>
            </a:r>
            <a:r>
              <a:rPr lang="en-US" b="0" i="0" u="none" strike="noStrike" dirty="0">
                <a:effectLst/>
                <a:latin typeface="Arial" panose="020B0604020202020204" pitchFamily="34" charset="0"/>
              </a:rPr>
              <a:t>, Global phenomenological optical model potential for </a:t>
            </a:r>
            <a:r>
              <a:rPr lang="en-US" b="0" i="0" u="none" strike="noStrike" baseline="30000" dirty="0">
                <a:effectLst/>
                <a:latin typeface="Arial" panose="020B0604020202020204" pitchFamily="34" charset="0"/>
              </a:rPr>
              <a:t>14</a:t>
            </a:r>
            <a:r>
              <a:rPr lang="en-US" b="0" i="0" u="none" strike="noStrike" dirty="0">
                <a:effectLst/>
                <a:latin typeface="Arial" panose="020B0604020202020204" pitchFamily="34" charset="0"/>
              </a:rPr>
              <a:t>N-nucleus elastic scattering, International Journal of Modern Physics E </a:t>
            </a:r>
            <a:r>
              <a:rPr lang="en-US" b="1" i="0" u="none" strike="noStrike" dirty="0">
                <a:effectLst/>
                <a:latin typeface="Arial" panose="020B0604020202020204" pitchFamily="34" charset="0"/>
              </a:rPr>
              <a:t>31</a:t>
            </a:r>
            <a:r>
              <a:rPr lang="en-US" b="0" i="0" u="none" strike="noStrike" dirty="0">
                <a:effectLst/>
                <a:latin typeface="Arial" panose="020B0604020202020204" pitchFamily="34" charset="0"/>
              </a:rPr>
              <a:t>, 2250001 (2022).</a:t>
            </a:r>
            <a:endParaRPr lang="en-CN" dirty="0"/>
          </a:p>
        </p:txBody>
      </p:sp>
    </p:spTree>
    <p:extLst>
      <p:ext uri="{BB962C8B-B14F-4D97-AF65-F5344CB8AC3E}">
        <p14:creationId xmlns:p14="http://schemas.microsoft.com/office/powerpoint/2010/main" val="165132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75424"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2</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5" name="timg.jpeg" descr="timg.jpeg">
            <a:extLst>
              <a:ext uri="{FF2B5EF4-FFF2-40B4-BE49-F238E27FC236}">
                <a16:creationId xmlns:a16="http://schemas.microsoft.com/office/drawing/2014/main" id="{46DE42CF-A606-25DB-9298-A65046432F9B}"/>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
        <p:nvSpPr>
          <p:cNvPr id="9" name="TextBox 8">
            <a:extLst>
              <a:ext uri="{FF2B5EF4-FFF2-40B4-BE49-F238E27FC236}">
                <a16:creationId xmlns:a16="http://schemas.microsoft.com/office/drawing/2014/main" id="{A0FD4074-3A57-38D6-43B0-0A8FA0A7E771}"/>
              </a:ext>
            </a:extLst>
          </p:cNvPr>
          <p:cNvSpPr txBox="1"/>
          <p:nvPr/>
        </p:nvSpPr>
        <p:spPr>
          <a:xfrm>
            <a:off x="400049" y="1505985"/>
            <a:ext cx="8343900" cy="4247317"/>
          </a:xfrm>
          <a:prstGeom prst="rect">
            <a:avLst/>
          </a:prstGeom>
          <a:noFill/>
        </p:spPr>
        <p:txBody>
          <a:bodyPr wrap="square">
            <a:spAutoFit/>
          </a:bodyPr>
          <a:lstStyle/>
          <a:p>
            <a:r>
              <a:rPr lang="en-US" b="0" i="0" u="none" strike="noStrike" dirty="0">
                <a:effectLst/>
                <a:latin typeface="Arial" panose="020B0604020202020204" pitchFamily="34" charset="0"/>
              </a:rPr>
              <a:t>[49] Y. P. Xu and D. Y. Pang, Toward a systematic nucleus-nucleus potential for peripheral collisions, Phys. Rev. C </a:t>
            </a:r>
            <a:r>
              <a:rPr lang="en-US" b="1" i="0" u="none" strike="noStrike" dirty="0">
                <a:effectLst/>
                <a:latin typeface="Arial" panose="020B0604020202020204" pitchFamily="34" charset="0"/>
              </a:rPr>
              <a:t>87</a:t>
            </a:r>
            <a:r>
              <a:rPr lang="en-US" b="0" i="0" u="none" strike="noStrike" dirty="0">
                <a:effectLst/>
                <a:latin typeface="Arial" panose="020B0604020202020204" pitchFamily="34" charset="0"/>
              </a:rPr>
              <a:t>, 044605 (2013).</a:t>
            </a:r>
          </a:p>
          <a:p>
            <a:br>
              <a:rPr lang="en-US" dirty="0"/>
            </a:br>
            <a:r>
              <a:rPr lang="en-US" b="0" i="0" u="none" strike="noStrike" dirty="0">
                <a:effectLst/>
                <a:latin typeface="Arial" panose="020B0604020202020204" pitchFamily="34" charset="0"/>
              </a:rPr>
              <a:t>[50] L. C. </a:t>
            </a:r>
            <a:r>
              <a:rPr lang="en-US" b="0" i="0" u="none" strike="noStrike" dirty="0" err="1">
                <a:effectLst/>
                <a:latin typeface="Arial" panose="020B0604020202020204" pitchFamily="34" charset="0"/>
              </a:rPr>
              <a:t>Chamon</a:t>
            </a:r>
            <a:r>
              <a:rPr lang="en-US" b="0" i="0" u="none" strike="noStrike" dirty="0">
                <a:effectLst/>
                <a:latin typeface="Arial" panose="020B0604020202020204" pitchFamily="34" charset="0"/>
              </a:rPr>
              <a:t>, B. V. Carlson, L. R. </a:t>
            </a:r>
            <a:r>
              <a:rPr lang="en-US" b="0" i="0" u="none" strike="noStrike" dirty="0" err="1">
                <a:effectLst/>
                <a:latin typeface="Arial" panose="020B0604020202020204" pitchFamily="34" charset="0"/>
              </a:rPr>
              <a:t>Gasques</a:t>
            </a:r>
            <a:r>
              <a:rPr lang="en-US" b="0" i="0" u="none" strike="noStrike" dirty="0">
                <a:effectLst/>
                <a:latin typeface="Arial" panose="020B0604020202020204" pitchFamily="34" charset="0"/>
              </a:rPr>
              <a:t>, D. </a:t>
            </a:r>
            <a:r>
              <a:rPr lang="en-US" b="0" i="0" u="none" strike="noStrike" dirty="0" err="1">
                <a:effectLst/>
                <a:latin typeface="Arial" panose="020B0604020202020204" pitchFamily="34" charset="0"/>
              </a:rPr>
              <a:t>Pereira,C</a:t>
            </a:r>
            <a:r>
              <a:rPr lang="en-US" b="0" i="0" u="none" strike="noStrike" dirty="0">
                <a:effectLst/>
                <a:latin typeface="Arial" panose="020B0604020202020204" pitchFamily="34" charset="0"/>
              </a:rPr>
              <a:t>. De Conti, M. A. G. Alvarez, M. S. Hussein, M. </a:t>
            </a:r>
            <a:r>
              <a:rPr lang="en-US" b="0" i="0" u="none" strike="noStrike" dirty="0" err="1">
                <a:effectLst/>
                <a:latin typeface="Arial" panose="020B0604020202020204" pitchFamily="34" charset="0"/>
              </a:rPr>
              <a:t>A.Cˆandido</a:t>
            </a:r>
            <a:r>
              <a:rPr lang="en-US" b="0" i="0" u="none" strike="noStrike" dirty="0">
                <a:effectLst/>
                <a:latin typeface="Arial" panose="020B0604020202020204" pitchFamily="34" charset="0"/>
              </a:rPr>
              <a:t> Ribeiro, E. S. Rossi, and C. P. Silva, Toward a global description of the nucleus-nucleus interaction, Phys. Rev. C </a:t>
            </a:r>
            <a:r>
              <a:rPr lang="en-US" b="1" i="0" u="none" strike="noStrike" dirty="0">
                <a:effectLst/>
                <a:latin typeface="Arial" panose="020B0604020202020204" pitchFamily="34" charset="0"/>
              </a:rPr>
              <a:t>66</a:t>
            </a:r>
            <a:r>
              <a:rPr lang="en-US" b="0" i="0" u="none" strike="noStrike" dirty="0">
                <a:effectLst/>
                <a:latin typeface="Arial" panose="020B0604020202020204" pitchFamily="34" charset="0"/>
              </a:rPr>
              <a:t>, 014610 (2002).</a:t>
            </a:r>
          </a:p>
          <a:p>
            <a:br>
              <a:rPr lang="en-US" dirty="0"/>
            </a:br>
            <a:r>
              <a:rPr lang="en-US" b="0" i="0" u="none" strike="noStrike" dirty="0">
                <a:effectLst/>
                <a:latin typeface="Arial" panose="020B0604020202020204" pitchFamily="34" charset="0"/>
              </a:rPr>
              <a:t>[51] M. Alvarez, L. </a:t>
            </a:r>
            <a:r>
              <a:rPr lang="en-US" b="0" i="0" u="none" strike="noStrike" dirty="0" err="1">
                <a:effectLst/>
                <a:latin typeface="Arial" panose="020B0604020202020204" pitchFamily="34" charset="0"/>
              </a:rPr>
              <a:t>Chamon</a:t>
            </a:r>
            <a:r>
              <a:rPr lang="en-US" b="0" i="0" u="none" strike="noStrike" dirty="0">
                <a:effectLst/>
                <a:latin typeface="Arial" panose="020B0604020202020204" pitchFamily="34" charset="0"/>
              </a:rPr>
              <a:t>, M. Hussein, D. Pereira, L. </a:t>
            </a:r>
            <a:r>
              <a:rPr lang="en-US" b="0" i="0" u="none" strike="noStrike" dirty="0" err="1">
                <a:effectLst/>
                <a:latin typeface="Arial" panose="020B0604020202020204" pitchFamily="34" charset="0"/>
              </a:rPr>
              <a:t>Gasques</a:t>
            </a:r>
            <a:r>
              <a:rPr lang="en-US" b="0" i="0" u="none" strike="noStrike" dirty="0">
                <a:effectLst/>
                <a:latin typeface="Arial" panose="020B0604020202020204" pitchFamily="34" charset="0"/>
              </a:rPr>
              <a:t>, E. Rossi, and C. Silva, A parameter-free optical potential for the heavy-ion elastic scattering </a:t>
            </a:r>
            <a:r>
              <a:rPr lang="en-US" b="0" i="0" u="none" strike="noStrike" dirty="0" err="1">
                <a:effectLst/>
                <a:latin typeface="Arial" panose="020B0604020202020204" pitchFamily="34" charset="0"/>
              </a:rPr>
              <a:t>process,Nuclear</a:t>
            </a:r>
            <a:r>
              <a:rPr lang="en-US" b="0" i="0" u="none" strike="noStrike" dirty="0">
                <a:effectLst/>
                <a:latin typeface="Arial" panose="020B0604020202020204" pitchFamily="34" charset="0"/>
              </a:rPr>
              <a:t> Physics A </a:t>
            </a:r>
            <a:r>
              <a:rPr lang="en-US" b="1" i="0" u="none" strike="noStrike" dirty="0">
                <a:effectLst/>
                <a:latin typeface="Arial" panose="020B0604020202020204" pitchFamily="34" charset="0"/>
              </a:rPr>
              <a:t>723</a:t>
            </a:r>
            <a:r>
              <a:rPr lang="en-US" b="0" i="0" u="none" strike="noStrike" dirty="0">
                <a:effectLst/>
                <a:latin typeface="Arial" panose="020B0604020202020204" pitchFamily="34" charset="0"/>
              </a:rPr>
              <a:t>, 93 (2003).</a:t>
            </a:r>
          </a:p>
          <a:p>
            <a:br>
              <a:rPr lang="en-US" dirty="0"/>
            </a:br>
            <a:r>
              <a:rPr lang="en-US" b="0" i="0" u="none" strike="noStrike" dirty="0">
                <a:effectLst/>
                <a:latin typeface="Arial" panose="020B0604020202020204" pitchFamily="34" charset="0"/>
              </a:rPr>
              <a:t>[52] T. </a:t>
            </a:r>
            <a:r>
              <a:rPr lang="en-US" b="0" i="0" u="none" strike="noStrike" dirty="0" err="1">
                <a:effectLst/>
                <a:latin typeface="Arial" panose="020B0604020202020204" pitchFamily="34" charset="0"/>
              </a:rPr>
              <a:t>Furumoto</a:t>
            </a:r>
            <a:r>
              <a:rPr lang="en-US" b="0" i="0" u="none" strike="noStrike" dirty="0">
                <a:effectLst/>
                <a:latin typeface="Arial" panose="020B0604020202020204" pitchFamily="34" charset="0"/>
              </a:rPr>
              <a:t>, W. Horiuchi, M. </a:t>
            </a:r>
            <a:r>
              <a:rPr lang="en-US" b="0" i="0" u="none" strike="noStrike" dirty="0" err="1">
                <a:effectLst/>
                <a:latin typeface="Arial" panose="020B0604020202020204" pitchFamily="34" charset="0"/>
              </a:rPr>
              <a:t>Takashina</a:t>
            </a:r>
            <a:r>
              <a:rPr lang="en-US" b="0" i="0" u="none" strike="noStrike" dirty="0">
                <a:effectLst/>
                <a:latin typeface="Arial" panose="020B0604020202020204" pitchFamily="34" charset="0"/>
              </a:rPr>
              <a:t>, Y. Yamamoto, and Y. </a:t>
            </a:r>
            <a:r>
              <a:rPr lang="en-US" b="0" i="0" u="none" strike="noStrike" dirty="0" err="1">
                <a:effectLst/>
                <a:latin typeface="Arial" panose="020B0604020202020204" pitchFamily="34" charset="0"/>
              </a:rPr>
              <a:t>Sakuragi</a:t>
            </a:r>
            <a:r>
              <a:rPr lang="en-US" b="0" i="0" u="none" strike="noStrike" dirty="0">
                <a:effectLst/>
                <a:latin typeface="Arial" panose="020B0604020202020204" pitchFamily="34" charset="0"/>
              </a:rPr>
              <a:t>, Global optical potential for nucleus-nucleus systems from 50 </a:t>
            </a:r>
            <a:r>
              <a:rPr lang="en-US" b="0" i="0" u="none" strike="noStrike" dirty="0" err="1">
                <a:effectLst/>
                <a:latin typeface="Arial" panose="020B0604020202020204" pitchFamily="34" charset="0"/>
              </a:rPr>
              <a:t>mev</a:t>
            </a:r>
            <a:r>
              <a:rPr lang="en-US" b="0" i="0" u="none" strike="noStrike" dirty="0">
                <a:effectLst/>
                <a:latin typeface="Arial" panose="020B0604020202020204" pitchFamily="34" charset="0"/>
              </a:rPr>
              <a:t>/u to 400 </a:t>
            </a:r>
            <a:r>
              <a:rPr lang="en-US" b="0" i="0" u="none" strike="noStrike" dirty="0" err="1">
                <a:effectLst/>
                <a:latin typeface="Arial" panose="020B0604020202020204" pitchFamily="34" charset="0"/>
              </a:rPr>
              <a:t>mev</a:t>
            </a:r>
            <a:r>
              <a:rPr lang="en-US" b="0" i="0" u="none" strike="noStrike" dirty="0">
                <a:effectLst/>
                <a:latin typeface="Arial" panose="020B0604020202020204" pitchFamily="34" charset="0"/>
              </a:rPr>
              <a:t>/u, Phys. Rev. C </a:t>
            </a:r>
            <a:r>
              <a:rPr lang="en-US" b="1" i="0" u="none" strike="noStrike" dirty="0">
                <a:effectLst/>
                <a:latin typeface="Arial" panose="020B0604020202020204" pitchFamily="34" charset="0"/>
              </a:rPr>
              <a:t>85</a:t>
            </a:r>
            <a:r>
              <a:rPr lang="en-US" b="0" i="0" u="none" strike="noStrike" dirty="0">
                <a:effectLst/>
                <a:latin typeface="Arial" panose="020B0604020202020204" pitchFamily="34" charset="0"/>
              </a:rPr>
              <a:t>, 044607 (2012).</a:t>
            </a:r>
            <a:endParaRPr lang="en-CN" dirty="0"/>
          </a:p>
        </p:txBody>
      </p:sp>
    </p:spTree>
    <p:extLst>
      <p:ext uri="{BB962C8B-B14F-4D97-AF65-F5344CB8AC3E}">
        <p14:creationId xmlns:p14="http://schemas.microsoft.com/office/powerpoint/2010/main" val="106817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75424"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2</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5" name="timg.jpeg" descr="timg.jpeg">
            <a:extLst>
              <a:ext uri="{FF2B5EF4-FFF2-40B4-BE49-F238E27FC236}">
                <a16:creationId xmlns:a16="http://schemas.microsoft.com/office/drawing/2014/main" id="{46DE42CF-A606-25DB-9298-A65046432F9B}"/>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240735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75424"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2</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5" name="timg.jpeg" descr="timg.jpeg">
            <a:extLst>
              <a:ext uri="{FF2B5EF4-FFF2-40B4-BE49-F238E27FC236}">
                <a16:creationId xmlns:a16="http://schemas.microsoft.com/office/drawing/2014/main" id="{46DE42CF-A606-25DB-9298-A65046432F9B}"/>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4205011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247056" y="770887"/>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533243" y="152496"/>
            <a:ext cx="370614"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3</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17" name="TextBox 16">
            <a:extLst>
              <a:ext uri="{FF2B5EF4-FFF2-40B4-BE49-F238E27FC236}">
                <a16:creationId xmlns:a16="http://schemas.microsoft.com/office/drawing/2014/main" id="{AB949C15-7B3D-D441-175F-677B3CDD6569}"/>
              </a:ext>
            </a:extLst>
          </p:cNvPr>
          <p:cNvSpPr txBox="1"/>
          <p:nvPr/>
        </p:nvSpPr>
        <p:spPr>
          <a:xfrm>
            <a:off x="425450" y="288646"/>
            <a:ext cx="1849139" cy="369332"/>
          </a:xfrm>
          <a:prstGeom prst="rect">
            <a:avLst/>
          </a:prstGeom>
          <a:noFill/>
        </p:spPr>
        <p:txBody>
          <a:bodyPr wrap="square" lIns="0" tIns="0" rIns="0" bIns="0" rtlCol="0">
            <a:spAutoFit/>
          </a:bodyPr>
          <a:lstStyle/>
          <a:p>
            <a:r>
              <a:rPr lang="en-CN" sz="2400" dirty="0"/>
              <a:t>结构</a:t>
            </a:r>
          </a:p>
        </p:txBody>
      </p:sp>
      <p:sp>
        <p:nvSpPr>
          <p:cNvPr id="12" name="TextBox 11">
            <a:extLst>
              <a:ext uri="{FF2B5EF4-FFF2-40B4-BE49-F238E27FC236}">
                <a16:creationId xmlns:a16="http://schemas.microsoft.com/office/drawing/2014/main" id="{A9DE6872-CAE3-B4C8-1132-9B661DF4463D}"/>
              </a:ext>
            </a:extLst>
          </p:cNvPr>
          <p:cNvSpPr txBox="1"/>
          <p:nvPr/>
        </p:nvSpPr>
        <p:spPr>
          <a:xfrm>
            <a:off x="247056" y="3133328"/>
            <a:ext cx="1625599" cy="369332"/>
          </a:xfrm>
          <a:prstGeom prst="rect">
            <a:avLst/>
          </a:prstGeom>
          <a:noFill/>
        </p:spPr>
        <p:txBody>
          <a:bodyPr wrap="square" lIns="0" tIns="0" rIns="0" bIns="0" rtlCol="0">
            <a:spAutoFit/>
          </a:bodyPr>
          <a:lstStyle/>
          <a:p>
            <a:r>
              <a:rPr lang="en-CN" sz="2400" dirty="0"/>
              <a:t>Introduction</a:t>
            </a:r>
          </a:p>
        </p:txBody>
      </p:sp>
      <p:sp>
        <p:nvSpPr>
          <p:cNvPr id="14" name="Left Brace 13">
            <a:extLst>
              <a:ext uri="{FF2B5EF4-FFF2-40B4-BE49-F238E27FC236}">
                <a16:creationId xmlns:a16="http://schemas.microsoft.com/office/drawing/2014/main" id="{7AA92307-B2C2-61D5-FA0D-E39B865264DC}"/>
              </a:ext>
            </a:extLst>
          </p:cNvPr>
          <p:cNvSpPr/>
          <p:nvPr/>
        </p:nvSpPr>
        <p:spPr>
          <a:xfrm>
            <a:off x="1950739" y="1879631"/>
            <a:ext cx="647700" cy="2819337"/>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CN"/>
          </a:p>
        </p:txBody>
      </p:sp>
      <p:sp>
        <p:nvSpPr>
          <p:cNvPr id="16" name="TextBox 15">
            <a:extLst>
              <a:ext uri="{FF2B5EF4-FFF2-40B4-BE49-F238E27FC236}">
                <a16:creationId xmlns:a16="http://schemas.microsoft.com/office/drawing/2014/main" id="{913B8B07-28CF-34A0-B093-5CC3A34AF0C8}"/>
              </a:ext>
            </a:extLst>
          </p:cNvPr>
          <p:cNvSpPr txBox="1"/>
          <p:nvPr/>
        </p:nvSpPr>
        <p:spPr>
          <a:xfrm>
            <a:off x="2623840" y="1669128"/>
            <a:ext cx="2049760" cy="369276"/>
          </a:xfrm>
          <a:prstGeom prst="rect">
            <a:avLst/>
          </a:prstGeom>
          <a:noFill/>
        </p:spPr>
        <p:txBody>
          <a:bodyPr wrap="square" lIns="0" tIns="0" rIns="0" bIns="0" rtlCol="0">
            <a:spAutoFit/>
          </a:bodyPr>
          <a:lstStyle/>
          <a:p>
            <a:r>
              <a:rPr lang="en-CN" sz="2400" dirty="0"/>
              <a:t>光学势的作用</a:t>
            </a:r>
          </a:p>
        </p:txBody>
      </p:sp>
      <p:sp>
        <p:nvSpPr>
          <p:cNvPr id="19" name="TextBox 18">
            <a:extLst>
              <a:ext uri="{FF2B5EF4-FFF2-40B4-BE49-F238E27FC236}">
                <a16:creationId xmlns:a16="http://schemas.microsoft.com/office/drawing/2014/main" id="{AA8BA6E4-117E-B5CB-9540-59F70D2998DB}"/>
              </a:ext>
            </a:extLst>
          </p:cNvPr>
          <p:cNvSpPr txBox="1"/>
          <p:nvPr/>
        </p:nvSpPr>
        <p:spPr>
          <a:xfrm>
            <a:off x="2866380" y="4291959"/>
            <a:ext cx="2292347" cy="1107996"/>
          </a:xfrm>
          <a:prstGeom prst="rect">
            <a:avLst/>
          </a:prstGeom>
          <a:noFill/>
        </p:spPr>
        <p:txBody>
          <a:bodyPr wrap="square" lIns="0" tIns="0" rIns="0" bIns="0" rtlCol="0">
            <a:spAutoFit/>
          </a:bodyPr>
          <a:lstStyle/>
          <a:p>
            <a:r>
              <a:rPr lang="en-CN" sz="2400" dirty="0"/>
              <a:t>当前工作与之前工作的区别以及当前工作的目的</a:t>
            </a:r>
          </a:p>
        </p:txBody>
      </p:sp>
      <p:sp>
        <p:nvSpPr>
          <p:cNvPr id="2" name="Left Brace 1">
            <a:extLst>
              <a:ext uri="{FF2B5EF4-FFF2-40B4-BE49-F238E27FC236}">
                <a16:creationId xmlns:a16="http://schemas.microsoft.com/office/drawing/2014/main" id="{CD7E7C73-5B5E-F615-4974-A50824479653}"/>
              </a:ext>
            </a:extLst>
          </p:cNvPr>
          <p:cNvSpPr/>
          <p:nvPr/>
        </p:nvSpPr>
        <p:spPr>
          <a:xfrm>
            <a:off x="4673599" y="1240538"/>
            <a:ext cx="510529" cy="1277708"/>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CN"/>
          </a:p>
        </p:txBody>
      </p:sp>
      <p:sp>
        <p:nvSpPr>
          <p:cNvPr id="3" name="TextBox 2">
            <a:extLst>
              <a:ext uri="{FF2B5EF4-FFF2-40B4-BE49-F238E27FC236}">
                <a16:creationId xmlns:a16="http://schemas.microsoft.com/office/drawing/2014/main" id="{0961DAC9-2E16-E5FB-D372-86340D0BEA6A}"/>
              </a:ext>
            </a:extLst>
          </p:cNvPr>
          <p:cNvSpPr txBox="1"/>
          <p:nvPr/>
        </p:nvSpPr>
        <p:spPr>
          <a:xfrm>
            <a:off x="5354340" y="1039492"/>
            <a:ext cx="2049760" cy="369276"/>
          </a:xfrm>
          <a:prstGeom prst="rect">
            <a:avLst/>
          </a:prstGeom>
          <a:noFill/>
        </p:spPr>
        <p:txBody>
          <a:bodyPr wrap="square" lIns="0" tIns="0" rIns="0" bIns="0" rtlCol="0">
            <a:spAutoFit/>
          </a:bodyPr>
          <a:lstStyle/>
          <a:p>
            <a:r>
              <a:rPr lang="en-CN" sz="2400" dirty="0"/>
              <a:t>光学势的作用</a:t>
            </a:r>
          </a:p>
        </p:txBody>
      </p:sp>
      <p:sp>
        <p:nvSpPr>
          <p:cNvPr id="4" name="TextBox 3">
            <a:extLst>
              <a:ext uri="{FF2B5EF4-FFF2-40B4-BE49-F238E27FC236}">
                <a16:creationId xmlns:a16="http://schemas.microsoft.com/office/drawing/2014/main" id="{134C84B6-233D-99A5-26D6-752E45C398BF}"/>
              </a:ext>
            </a:extLst>
          </p:cNvPr>
          <p:cNvSpPr txBox="1"/>
          <p:nvPr/>
        </p:nvSpPr>
        <p:spPr>
          <a:xfrm>
            <a:off x="5354340" y="1673419"/>
            <a:ext cx="2456160" cy="369267"/>
          </a:xfrm>
          <a:prstGeom prst="rect">
            <a:avLst/>
          </a:prstGeom>
          <a:noFill/>
        </p:spPr>
        <p:txBody>
          <a:bodyPr wrap="square" lIns="0" tIns="0" rIns="0" bIns="0" rtlCol="0">
            <a:spAutoFit/>
          </a:bodyPr>
          <a:lstStyle/>
          <a:p>
            <a:r>
              <a:rPr lang="en-CN" sz="2400" dirty="0"/>
              <a:t>唯象光学势的作用</a:t>
            </a:r>
          </a:p>
        </p:txBody>
      </p:sp>
      <p:sp>
        <p:nvSpPr>
          <p:cNvPr id="6" name="TextBox 5">
            <a:extLst>
              <a:ext uri="{FF2B5EF4-FFF2-40B4-BE49-F238E27FC236}">
                <a16:creationId xmlns:a16="http://schemas.microsoft.com/office/drawing/2014/main" id="{730B46DD-C8D9-5000-0826-B340569C24D6}"/>
              </a:ext>
            </a:extLst>
          </p:cNvPr>
          <p:cNvSpPr txBox="1"/>
          <p:nvPr/>
        </p:nvSpPr>
        <p:spPr>
          <a:xfrm>
            <a:off x="5354340" y="2363864"/>
            <a:ext cx="2760960" cy="369332"/>
          </a:xfrm>
          <a:prstGeom prst="rect">
            <a:avLst/>
          </a:prstGeom>
          <a:noFill/>
        </p:spPr>
        <p:txBody>
          <a:bodyPr wrap="square" lIns="0" tIns="0" rIns="0" bIns="0" rtlCol="0">
            <a:spAutoFit/>
          </a:bodyPr>
          <a:lstStyle/>
          <a:p>
            <a:r>
              <a:rPr lang="en-CN" sz="2400" dirty="0"/>
              <a:t>系统性光学势的作用</a:t>
            </a:r>
          </a:p>
        </p:txBody>
      </p:sp>
      <p:sp>
        <p:nvSpPr>
          <p:cNvPr id="7" name="TextBox 6">
            <a:extLst>
              <a:ext uri="{FF2B5EF4-FFF2-40B4-BE49-F238E27FC236}">
                <a16:creationId xmlns:a16="http://schemas.microsoft.com/office/drawing/2014/main" id="{30599B24-F567-00D4-AE9A-9B20C116995A}"/>
              </a:ext>
            </a:extLst>
          </p:cNvPr>
          <p:cNvSpPr txBox="1"/>
          <p:nvPr/>
        </p:nvSpPr>
        <p:spPr>
          <a:xfrm>
            <a:off x="2676523" y="3182481"/>
            <a:ext cx="4504680" cy="369332"/>
          </a:xfrm>
          <a:prstGeom prst="rect">
            <a:avLst/>
          </a:prstGeom>
          <a:noFill/>
        </p:spPr>
        <p:txBody>
          <a:bodyPr wrap="square" lIns="0" tIns="0" rIns="0" bIns="0" rtlCol="0">
            <a:spAutoFit/>
          </a:bodyPr>
          <a:lstStyle/>
          <a:p>
            <a:r>
              <a:rPr lang="en-US" altLang="zh-CN" sz="2400" baseline="30000" dirty="0"/>
              <a:t>6</a:t>
            </a:r>
            <a:r>
              <a:rPr lang="en-CN" sz="2400" dirty="0"/>
              <a:t>Li</a:t>
            </a:r>
            <a:r>
              <a:rPr lang="zh-CN" altLang="en-US" sz="2400" dirty="0"/>
              <a:t>，</a:t>
            </a:r>
            <a:r>
              <a:rPr lang="en-US" altLang="zh-CN" sz="2400" baseline="30000" dirty="0"/>
              <a:t>7</a:t>
            </a:r>
            <a:r>
              <a:rPr lang="en-US" altLang="zh-CN" sz="2400" dirty="0"/>
              <a:t>Li</a:t>
            </a:r>
            <a:r>
              <a:rPr lang="en-CN" sz="2400" dirty="0"/>
              <a:t>系统性的光学势的回顾</a:t>
            </a:r>
          </a:p>
        </p:txBody>
      </p:sp>
      <p:sp>
        <p:nvSpPr>
          <p:cNvPr id="11" name="Left Brace 10">
            <a:extLst>
              <a:ext uri="{FF2B5EF4-FFF2-40B4-BE49-F238E27FC236}">
                <a16:creationId xmlns:a16="http://schemas.microsoft.com/office/drawing/2014/main" id="{01D43636-D3E9-B8B5-A9DD-0DF69ABC0609}"/>
              </a:ext>
            </a:extLst>
          </p:cNvPr>
          <p:cNvSpPr/>
          <p:nvPr/>
        </p:nvSpPr>
        <p:spPr>
          <a:xfrm>
            <a:off x="5184128" y="4001098"/>
            <a:ext cx="486419" cy="2143045"/>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CN"/>
          </a:p>
        </p:txBody>
      </p:sp>
      <p:sp>
        <p:nvSpPr>
          <p:cNvPr id="20" name="TextBox 19">
            <a:extLst>
              <a:ext uri="{FF2B5EF4-FFF2-40B4-BE49-F238E27FC236}">
                <a16:creationId xmlns:a16="http://schemas.microsoft.com/office/drawing/2014/main" id="{4CD2A208-16A0-430B-FFA2-045AE11C4A75}"/>
              </a:ext>
            </a:extLst>
          </p:cNvPr>
          <p:cNvSpPr txBox="1"/>
          <p:nvPr/>
        </p:nvSpPr>
        <p:spPr>
          <a:xfrm>
            <a:off x="5871285" y="3816399"/>
            <a:ext cx="2904567" cy="369332"/>
          </a:xfrm>
          <a:prstGeom prst="rect">
            <a:avLst/>
          </a:prstGeom>
          <a:noFill/>
        </p:spPr>
        <p:txBody>
          <a:bodyPr wrap="square" lIns="0" tIns="0" rIns="0" bIns="0" rtlCol="0">
            <a:spAutoFit/>
          </a:bodyPr>
          <a:lstStyle/>
          <a:p>
            <a:r>
              <a:rPr lang="en-CN" sz="2400" dirty="0"/>
              <a:t>当前工作的模型特点</a:t>
            </a:r>
          </a:p>
        </p:txBody>
      </p:sp>
      <p:sp>
        <p:nvSpPr>
          <p:cNvPr id="21" name="TextBox 20">
            <a:extLst>
              <a:ext uri="{FF2B5EF4-FFF2-40B4-BE49-F238E27FC236}">
                <a16:creationId xmlns:a16="http://schemas.microsoft.com/office/drawing/2014/main" id="{9A98BDBD-9A2D-C2F9-E3A0-571E89D7CDAD}"/>
              </a:ext>
            </a:extLst>
          </p:cNvPr>
          <p:cNvSpPr txBox="1"/>
          <p:nvPr/>
        </p:nvSpPr>
        <p:spPr>
          <a:xfrm>
            <a:off x="5871285" y="4586862"/>
            <a:ext cx="2904567" cy="738664"/>
          </a:xfrm>
          <a:prstGeom prst="rect">
            <a:avLst/>
          </a:prstGeom>
          <a:noFill/>
        </p:spPr>
        <p:txBody>
          <a:bodyPr wrap="square" lIns="0" tIns="0" rIns="0" bIns="0" rtlCol="0">
            <a:spAutoFit/>
          </a:bodyPr>
          <a:lstStyle/>
          <a:p>
            <a:r>
              <a:rPr lang="en-CN" sz="2400" dirty="0"/>
              <a:t>当前工作所用核子光学势的特点</a:t>
            </a:r>
          </a:p>
        </p:txBody>
      </p:sp>
      <p:sp>
        <p:nvSpPr>
          <p:cNvPr id="22" name="TextBox 21">
            <a:extLst>
              <a:ext uri="{FF2B5EF4-FFF2-40B4-BE49-F238E27FC236}">
                <a16:creationId xmlns:a16="http://schemas.microsoft.com/office/drawing/2014/main" id="{CA8AB952-C659-BD1B-3C94-AE5D6AAF5095}"/>
              </a:ext>
            </a:extLst>
          </p:cNvPr>
          <p:cNvSpPr txBox="1"/>
          <p:nvPr/>
        </p:nvSpPr>
        <p:spPr>
          <a:xfrm>
            <a:off x="5871285" y="5649340"/>
            <a:ext cx="2904567" cy="738664"/>
          </a:xfrm>
          <a:prstGeom prst="rect">
            <a:avLst/>
          </a:prstGeom>
          <a:noFill/>
        </p:spPr>
        <p:txBody>
          <a:bodyPr wrap="square" lIns="0" tIns="0" rIns="0" bIns="0" rtlCol="0">
            <a:spAutoFit/>
          </a:bodyPr>
          <a:lstStyle/>
          <a:p>
            <a:r>
              <a:rPr lang="en-CN" sz="2400" dirty="0"/>
              <a:t>当前工作所用参数的特点</a:t>
            </a:r>
          </a:p>
        </p:txBody>
      </p:sp>
    </p:spTree>
    <p:extLst>
      <p:ext uri="{BB962C8B-B14F-4D97-AF65-F5344CB8AC3E}">
        <p14:creationId xmlns:p14="http://schemas.microsoft.com/office/powerpoint/2010/main" val="59281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70614"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3</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1500367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7863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4</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4287819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7863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4</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295339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7863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4</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231286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72218"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5</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pic>
        <p:nvPicPr>
          <p:cNvPr id="5" name="Picture 4">
            <a:extLst>
              <a:ext uri="{FF2B5EF4-FFF2-40B4-BE49-F238E27FC236}">
                <a16:creationId xmlns:a16="http://schemas.microsoft.com/office/drawing/2014/main" id="{634245CE-C15C-3A2F-41B4-189429B9DBF6}"/>
              </a:ext>
            </a:extLst>
          </p:cNvPr>
          <p:cNvPicPr>
            <a:picLocks noChangeAspect="1"/>
          </p:cNvPicPr>
          <p:nvPr/>
        </p:nvPicPr>
        <p:blipFill>
          <a:blip r:embed="rId3"/>
          <a:stretch>
            <a:fillRect/>
          </a:stretch>
        </p:blipFill>
        <p:spPr>
          <a:xfrm>
            <a:off x="1462646" y="963460"/>
            <a:ext cx="5542472" cy="3713456"/>
          </a:xfrm>
          <a:prstGeom prst="rect">
            <a:avLst/>
          </a:prstGeom>
        </p:spPr>
      </p:pic>
      <p:sp>
        <p:nvSpPr>
          <p:cNvPr id="8" name="TextBox 7">
            <a:extLst>
              <a:ext uri="{FF2B5EF4-FFF2-40B4-BE49-F238E27FC236}">
                <a16:creationId xmlns:a16="http://schemas.microsoft.com/office/drawing/2014/main" id="{1BBD60FA-240B-31B8-F611-B5982BCB9668}"/>
              </a:ext>
            </a:extLst>
          </p:cNvPr>
          <p:cNvSpPr txBox="1"/>
          <p:nvPr/>
        </p:nvSpPr>
        <p:spPr>
          <a:xfrm>
            <a:off x="715963" y="4961135"/>
            <a:ext cx="8079527" cy="1200329"/>
          </a:xfrm>
          <a:prstGeom prst="rect">
            <a:avLst/>
          </a:prstGeom>
          <a:noFill/>
        </p:spPr>
        <p:txBody>
          <a:bodyPr wrap="square">
            <a:spAutoFit/>
          </a:bodyPr>
          <a:lstStyle/>
          <a:p>
            <a:r>
              <a:rPr lang="en-CN" dirty="0"/>
              <a:t>1.体积分的实部的能量依赖对所有画出的体系都是一样的</a:t>
            </a:r>
            <a:r>
              <a:rPr lang="zh-CN" altLang="en-US" dirty="0"/>
              <a:t>。</a:t>
            </a:r>
            <a:endParaRPr lang="en-CN" altLang="zh-CN" dirty="0"/>
          </a:p>
          <a:p>
            <a:endParaRPr lang="en-CN" dirty="0"/>
          </a:p>
          <a:p>
            <a:r>
              <a:rPr lang="en-US" altLang="zh-CN" dirty="0"/>
              <a:t>2.</a:t>
            </a:r>
            <a:r>
              <a:rPr lang="en-CN" dirty="0"/>
              <a:t>但是随着弹核质量数的增大，一直到</a:t>
            </a:r>
            <a:r>
              <a:rPr lang="en-US" altLang="zh-CN" baseline="30000" dirty="0"/>
              <a:t>12</a:t>
            </a:r>
            <a:r>
              <a:rPr lang="en-CN" dirty="0"/>
              <a:t>C，J</a:t>
            </a:r>
            <a:r>
              <a:rPr lang="en-CN" baseline="-25000" dirty="0"/>
              <a:t>V</a:t>
            </a:r>
            <a:r>
              <a:rPr lang="en-CN" dirty="0"/>
              <a:t>的大小有一个系统性的减小。这种行为是上面已经预期到的，它是由于核子相互作用势的密度依赖引起的</a:t>
            </a:r>
            <a:r>
              <a:rPr lang="zh-CN" altLang="en-US" dirty="0"/>
              <a:t>。</a:t>
            </a:r>
            <a:endParaRPr lang="en-CN" dirty="0"/>
          </a:p>
        </p:txBody>
      </p:sp>
    </p:spTree>
    <p:extLst>
      <p:ext uri="{BB962C8B-B14F-4D97-AF65-F5344CB8AC3E}">
        <p14:creationId xmlns:p14="http://schemas.microsoft.com/office/powerpoint/2010/main" val="3093102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80232"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6</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pic>
        <p:nvPicPr>
          <p:cNvPr id="4" name="Picture 3">
            <a:extLst>
              <a:ext uri="{FF2B5EF4-FFF2-40B4-BE49-F238E27FC236}">
                <a16:creationId xmlns:a16="http://schemas.microsoft.com/office/drawing/2014/main" id="{CFA4A78E-F810-7958-5DDF-344BE8875172}"/>
              </a:ext>
            </a:extLst>
          </p:cNvPr>
          <p:cNvPicPr>
            <a:picLocks noChangeAspect="1"/>
          </p:cNvPicPr>
          <p:nvPr/>
        </p:nvPicPr>
        <p:blipFill>
          <a:blip r:embed="rId3"/>
          <a:stretch>
            <a:fillRect/>
          </a:stretch>
        </p:blipFill>
        <p:spPr>
          <a:xfrm>
            <a:off x="509179" y="846528"/>
            <a:ext cx="3858442" cy="2981523"/>
          </a:xfrm>
          <a:prstGeom prst="rect">
            <a:avLst/>
          </a:prstGeom>
        </p:spPr>
      </p:pic>
      <p:pic>
        <p:nvPicPr>
          <p:cNvPr id="7" name="Picture 6">
            <a:extLst>
              <a:ext uri="{FF2B5EF4-FFF2-40B4-BE49-F238E27FC236}">
                <a16:creationId xmlns:a16="http://schemas.microsoft.com/office/drawing/2014/main" id="{7A860376-AF6D-ECBD-F579-D81E0987A0D2}"/>
              </a:ext>
            </a:extLst>
          </p:cNvPr>
          <p:cNvPicPr>
            <a:picLocks noChangeAspect="1"/>
          </p:cNvPicPr>
          <p:nvPr/>
        </p:nvPicPr>
        <p:blipFill>
          <a:blip r:embed="rId4"/>
          <a:stretch>
            <a:fillRect/>
          </a:stretch>
        </p:blipFill>
        <p:spPr>
          <a:xfrm>
            <a:off x="4571999" y="872089"/>
            <a:ext cx="3740092" cy="2890071"/>
          </a:xfrm>
          <a:prstGeom prst="rect">
            <a:avLst/>
          </a:prstGeom>
        </p:spPr>
      </p:pic>
      <p:pic>
        <p:nvPicPr>
          <p:cNvPr id="11" name="Picture 10">
            <a:extLst>
              <a:ext uri="{FF2B5EF4-FFF2-40B4-BE49-F238E27FC236}">
                <a16:creationId xmlns:a16="http://schemas.microsoft.com/office/drawing/2014/main" id="{B069BC88-5250-E1E1-142E-8DB78F52D6DC}"/>
              </a:ext>
            </a:extLst>
          </p:cNvPr>
          <p:cNvPicPr>
            <a:picLocks noChangeAspect="1"/>
          </p:cNvPicPr>
          <p:nvPr/>
        </p:nvPicPr>
        <p:blipFill>
          <a:blip r:embed="rId5"/>
          <a:stretch>
            <a:fillRect/>
          </a:stretch>
        </p:blipFill>
        <p:spPr>
          <a:xfrm>
            <a:off x="552193" y="3876477"/>
            <a:ext cx="3858442" cy="2981523"/>
          </a:xfrm>
          <a:prstGeom prst="rect">
            <a:avLst/>
          </a:prstGeom>
        </p:spPr>
      </p:pic>
      <p:pic>
        <p:nvPicPr>
          <p:cNvPr id="16" name="Picture 15">
            <a:extLst>
              <a:ext uri="{FF2B5EF4-FFF2-40B4-BE49-F238E27FC236}">
                <a16:creationId xmlns:a16="http://schemas.microsoft.com/office/drawing/2014/main" id="{238CBD10-4748-1BC4-C023-0F602F4A03CB}"/>
              </a:ext>
            </a:extLst>
          </p:cNvPr>
          <p:cNvPicPr>
            <a:picLocks noChangeAspect="1"/>
          </p:cNvPicPr>
          <p:nvPr/>
        </p:nvPicPr>
        <p:blipFill>
          <a:blip r:embed="rId6"/>
          <a:stretch>
            <a:fillRect/>
          </a:stretch>
        </p:blipFill>
        <p:spPr>
          <a:xfrm>
            <a:off x="4690349" y="3919503"/>
            <a:ext cx="3740093" cy="2890072"/>
          </a:xfrm>
          <a:prstGeom prst="rect">
            <a:avLst/>
          </a:prstGeom>
        </p:spPr>
      </p:pic>
    </p:spTree>
    <p:extLst>
      <p:ext uri="{BB962C8B-B14F-4D97-AF65-F5344CB8AC3E}">
        <p14:creationId xmlns:p14="http://schemas.microsoft.com/office/powerpoint/2010/main" val="2904678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9466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7</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pic>
        <p:nvPicPr>
          <p:cNvPr id="5" name="Picture 4">
            <a:extLst>
              <a:ext uri="{FF2B5EF4-FFF2-40B4-BE49-F238E27FC236}">
                <a16:creationId xmlns:a16="http://schemas.microsoft.com/office/drawing/2014/main" id="{FEE06A4C-7852-7A60-3660-EB28F013652F}"/>
              </a:ext>
            </a:extLst>
          </p:cNvPr>
          <p:cNvPicPr>
            <a:picLocks noChangeAspect="1"/>
          </p:cNvPicPr>
          <p:nvPr/>
        </p:nvPicPr>
        <p:blipFill>
          <a:blip r:embed="rId3"/>
          <a:stretch>
            <a:fillRect/>
          </a:stretch>
        </p:blipFill>
        <p:spPr>
          <a:xfrm>
            <a:off x="484756" y="991514"/>
            <a:ext cx="3741260" cy="2890974"/>
          </a:xfrm>
          <a:prstGeom prst="rect">
            <a:avLst/>
          </a:prstGeom>
        </p:spPr>
      </p:pic>
      <p:pic>
        <p:nvPicPr>
          <p:cNvPr id="7" name="Picture 6">
            <a:extLst>
              <a:ext uri="{FF2B5EF4-FFF2-40B4-BE49-F238E27FC236}">
                <a16:creationId xmlns:a16="http://schemas.microsoft.com/office/drawing/2014/main" id="{CD62CA0E-CBF1-E0DA-B2AD-CA4441FB0228}"/>
              </a:ext>
            </a:extLst>
          </p:cNvPr>
          <p:cNvPicPr>
            <a:picLocks noChangeAspect="1"/>
          </p:cNvPicPr>
          <p:nvPr/>
        </p:nvPicPr>
        <p:blipFill>
          <a:blip r:embed="rId4"/>
          <a:stretch>
            <a:fillRect/>
          </a:stretch>
        </p:blipFill>
        <p:spPr>
          <a:xfrm>
            <a:off x="4917986" y="991514"/>
            <a:ext cx="3741259" cy="2890973"/>
          </a:xfrm>
          <a:prstGeom prst="rect">
            <a:avLst/>
          </a:prstGeom>
        </p:spPr>
      </p:pic>
      <p:pic>
        <p:nvPicPr>
          <p:cNvPr id="9" name="Picture 8">
            <a:extLst>
              <a:ext uri="{FF2B5EF4-FFF2-40B4-BE49-F238E27FC236}">
                <a16:creationId xmlns:a16="http://schemas.microsoft.com/office/drawing/2014/main" id="{437077AF-5DDC-B729-793D-9E575E4BF782}"/>
              </a:ext>
            </a:extLst>
          </p:cNvPr>
          <p:cNvPicPr>
            <a:picLocks noChangeAspect="1"/>
          </p:cNvPicPr>
          <p:nvPr/>
        </p:nvPicPr>
        <p:blipFill>
          <a:blip r:embed="rId5"/>
          <a:stretch>
            <a:fillRect/>
          </a:stretch>
        </p:blipFill>
        <p:spPr>
          <a:xfrm>
            <a:off x="523400" y="3882486"/>
            <a:ext cx="3741261" cy="2890974"/>
          </a:xfrm>
          <a:prstGeom prst="rect">
            <a:avLst/>
          </a:prstGeom>
        </p:spPr>
      </p:pic>
      <p:pic>
        <p:nvPicPr>
          <p:cNvPr id="12" name="Picture 11">
            <a:extLst>
              <a:ext uri="{FF2B5EF4-FFF2-40B4-BE49-F238E27FC236}">
                <a16:creationId xmlns:a16="http://schemas.microsoft.com/office/drawing/2014/main" id="{56E80408-F0A3-5E3D-F43E-896E2F4F2A8E}"/>
              </a:ext>
            </a:extLst>
          </p:cNvPr>
          <p:cNvPicPr>
            <a:picLocks noChangeAspect="1"/>
          </p:cNvPicPr>
          <p:nvPr/>
        </p:nvPicPr>
        <p:blipFill>
          <a:blip r:embed="rId6"/>
          <a:stretch>
            <a:fillRect/>
          </a:stretch>
        </p:blipFill>
        <p:spPr>
          <a:xfrm>
            <a:off x="4879340" y="3882485"/>
            <a:ext cx="3741262" cy="2890975"/>
          </a:xfrm>
          <a:prstGeom prst="rect">
            <a:avLst/>
          </a:prstGeom>
        </p:spPr>
      </p:pic>
    </p:spTree>
    <p:extLst>
      <p:ext uri="{BB962C8B-B14F-4D97-AF65-F5344CB8AC3E}">
        <p14:creationId xmlns:p14="http://schemas.microsoft.com/office/powerpoint/2010/main" val="1090378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9466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7</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3719520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9466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7</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3657023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5779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8</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207789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75424"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2</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2" name="TextBox 1">
            <a:extLst>
              <a:ext uri="{FF2B5EF4-FFF2-40B4-BE49-F238E27FC236}">
                <a16:creationId xmlns:a16="http://schemas.microsoft.com/office/drawing/2014/main" id="{F503C608-9CAD-5DDC-DD0E-A40D57C18982}"/>
              </a:ext>
            </a:extLst>
          </p:cNvPr>
          <p:cNvSpPr txBox="1"/>
          <p:nvPr/>
        </p:nvSpPr>
        <p:spPr>
          <a:xfrm>
            <a:off x="274340" y="208299"/>
            <a:ext cx="2049760" cy="369276"/>
          </a:xfrm>
          <a:prstGeom prst="rect">
            <a:avLst/>
          </a:prstGeom>
          <a:noFill/>
        </p:spPr>
        <p:txBody>
          <a:bodyPr wrap="square" lIns="0" tIns="0" rIns="0" bIns="0" rtlCol="0">
            <a:spAutoFit/>
          </a:bodyPr>
          <a:lstStyle/>
          <a:p>
            <a:r>
              <a:rPr lang="en-CN" sz="2400" dirty="0"/>
              <a:t>光学势的作用</a:t>
            </a:r>
          </a:p>
        </p:txBody>
      </p:sp>
      <p:sp>
        <p:nvSpPr>
          <p:cNvPr id="5" name="TextBox 4">
            <a:extLst>
              <a:ext uri="{FF2B5EF4-FFF2-40B4-BE49-F238E27FC236}">
                <a16:creationId xmlns:a16="http://schemas.microsoft.com/office/drawing/2014/main" id="{D84BA5EE-2A41-89AA-7E7D-672636361275}"/>
              </a:ext>
            </a:extLst>
          </p:cNvPr>
          <p:cNvSpPr txBox="1"/>
          <p:nvPr/>
        </p:nvSpPr>
        <p:spPr>
          <a:xfrm>
            <a:off x="736601" y="1255236"/>
            <a:ext cx="7759699" cy="1569660"/>
          </a:xfrm>
          <a:prstGeom prst="rect">
            <a:avLst/>
          </a:prstGeom>
          <a:noFill/>
        </p:spPr>
        <p:txBody>
          <a:bodyPr wrap="square">
            <a:spAutoFit/>
          </a:bodyPr>
          <a:lstStyle/>
          <a:p>
            <a:r>
              <a:rPr lang="en-US" altLang="zh-CN" sz="2400" dirty="0"/>
              <a:t>1.</a:t>
            </a:r>
            <a:r>
              <a:rPr lang="en-CN" sz="2400" dirty="0"/>
              <a:t>The nucleon—nucleus optical model is the reduction of the complicated many-body problem of the scattering of a nucleon from a nucleus to the scattering of a single particle from a complex one-body potential.</a:t>
            </a:r>
          </a:p>
        </p:txBody>
      </p:sp>
      <p:sp>
        <p:nvSpPr>
          <p:cNvPr id="9" name="TextBox 8">
            <a:extLst>
              <a:ext uri="{FF2B5EF4-FFF2-40B4-BE49-F238E27FC236}">
                <a16:creationId xmlns:a16="http://schemas.microsoft.com/office/drawing/2014/main" id="{1044C41C-6618-818D-98DE-8443AB36EFD6}"/>
              </a:ext>
            </a:extLst>
          </p:cNvPr>
          <p:cNvSpPr txBox="1"/>
          <p:nvPr/>
        </p:nvSpPr>
        <p:spPr>
          <a:xfrm>
            <a:off x="736600" y="3013501"/>
            <a:ext cx="7759699" cy="830997"/>
          </a:xfrm>
          <a:prstGeom prst="rect">
            <a:avLst/>
          </a:prstGeom>
          <a:noFill/>
        </p:spPr>
        <p:txBody>
          <a:bodyPr wrap="square">
            <a:spAutoFit/>
          </a:bodyPr>
          <a:lstStyle/>
          <a:p>
            <a:r>
              <a:rPr lang="en-CN" sz="2400" dirty="0"/>
              <a:t>2.it determines the formation of compound nuclei in the initial stage of a reaction.</a:t>
            </a:r>
          </a:p>
        </p:txBody>
      </p:sp>
      <p:sp>
        <p:nvSpPr>
          <p:cNvPr id="10" name="TextBox 9">
            <a:extLst>
              <a:ext uri="{FF2B5EF4-FFF2-40B4-BE49-F238E27FC236}">
                <a16:creationId xmlns:a16="http://schemas.microsoft.com/office/drawing/2014/main" id="{6858ECC9-8ADB-42C8-48E7-C245A59653F9}"/>
              </a:ext>
            </a:extLst>
          </p:cNvPr>
          <p:cNvSpPr txBox="1"/>
          <p:nvPr/>
        </p:nvSpPr>
        <p:spPr>
          <a:xfrm>
            <a:off x="736600" y="4036814"/>
            <a:ext cx="7759699" cy="830997"/>
          </a:xfrm>
          <a:prstGeom prst="rect">
            <a:avLst/>
          </a:prstGeom>
          <a:noFill/>
        </p:spPr>
        <p:txBody>
          <a:bodyPr wrap="square">
            <a:spAutoFit/>
          </a:bodyPr>
          <a:lstStyle/>
          <a:p>
            <a:r>
              <a:rPr lang="en-CN" sz="2400" dirty="0"/>
              <a:t>3.it supplies the transmission coefficients for branching into the various final states.</a:t>
            </a:r>
          </a:p>
        </p:txBody>
      </p:sp>
      <p:sp>
        <p:nvSpPr>
          <p:cNvPr id="18" name="TextBox 17">
            <a:extLst>
              <a:ext uri="{FF2B5EF4-FFF2-40B4-BE49-F238E27FC236}">
                <a16:creationId xmlns:a16="http://schemas.microsoft.com/office/drawing/2014/main" id="{834669CD-8D82-ECB0-11F6-DF0639973E88}"/>
              </a:ext>
            </a:extLst>
          </p:cNvPr>
          <p:cNvSpPr txBox="1"/>
          <p:nvPr/>
        </p:nvSpPr>
        <p:spPr>
          <a:xfrm>
            <a:off x="736599" y="5014148"/>
            <a:ext cx="7759699" cy="1200329"/>
          </a:xfrm>
          <a:prstGeom prst="rect">
            <a:avLst/>
          </a:prstGeom>
          <a:noFill/>
        </p:spPr>
        <p:txBody>
          <a:bodyPr wrap="square">
            <a:spAutoFit/>
          </a:bodyPr>
          <a:lstStyle/>
          <a:p>
            <a:r>
              <a:rPr lang="en-CN" sz="2400" dirty="0"/>
              <a:t>4.it is widely used more complicated reactions through the distorted-wave Born approximation DWBA or coupled-channel formalisms.</a:t>
            </a:r>
          </a:p>
        </p:txBody>
      </p:sp>
    </p:spTree>
    <p:extLst>
      <p:ext uri="{BB962C8B-B14F-4D97-AF65-F5344CB8AC3E}">
        <p14:creationId xmlns:p14="http://schemas.microsoft.com/office/powerpoint/2010/main" val="1269749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352982"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9</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3372905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514885"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10</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2583450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23272" y="167264"/>
            <a:ext cx="508473"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11</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spTree>
    <p:extLst>
      <p:ext uri="{BB962C8B-B14F-4D97-AF65-F5344CB8AC3E}">
        <p14:creationId xmlns:p14="http://schemas.microsoft.com/office/powerpoint/2010/main" val="3668385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445714" y="117724"/>
            <a:ext cx="537327"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12</a:t>
            </a:r>
            <a:endParaRPr lang="en-CN" sz="2400" dirty="0">
              <a:solidFill>
                <a:schemeClr val="accent2">
                  <a:lumMod val="50000"/>
                </a:schemeClr>
              </a:solidFill>
              <a:latin typeface="Bradley Hand" pitchFamily="2" charset="77"/>
              <a:cs typeface="Apple Chancery" panose="03020702040506060504" pitchFamily="66" charset="-79"/>
            </a:endParaRPr>
          </a:p>
        </p:txBody>
      </p:sp>
      <p:pic>
        <p:nvPicPr>
          <p:cNvPr id="2" name="timg.jpeg" descr="timg.jpeg">
            <a:extLst>
              <a:ext uri="{FF2B5EF4-FFF2-40B4-BE49-F238E27FC236}">
                <a16:creationId xmlns:a16="http://schemas.microsoft.com/office/drawing/2014/main" id="{58A4C91C-6862-A285-54A5-B1D3ECEEB248}"/>
              </a:ext>
            </a:extLst>
          </p:cNvPr>
          <p:cNvPicPr>
            <a:picLocks noChangeAspect="1"/>
          </p:cNvPicPr>
          <p:nvPr/>
        </p:nvPicPr>
        <p:blipFill>
          <a:blip r:embed="rId2"/>
          <a:stretch>
            <a:fillRect/>
          </a:stretch>
        </p:blipFill>
        <p:spPr>
          <a:xfrm>
            <a:off x="154546" y="0"/>
            <a:ext cx="2103999" cy="796195"/>
          </a:xfrm>
          <a:prstGeom prst="rect">
            <a:avLst/>
          </a:prstGeom>
          <a:ln w="12700">
            <a:miter lim="400000"/>
          </a:ln>
        </p:spPr>
      </p:pic>
      <p:grpSp>
        <p:nvGrpSpPr>
          <p:cNvPr id="10" name="Group 9">
            <a:extLst>
              <a:ext uri="{FF2B5EF4-FFF2-40B4-BE49-F238E27FC236}">
                <a16:creationId xmlns:a16="http://schemas.microsoft.com/office/drawing/2014/main" id="{FD2D1EC2-C252-81AF-EAD5-C09A8208B106}"/>
              </a:ext>
            </a:extLst>
          </p:cNvPr>
          <p:cNvGrpSpPr/>
          <p:nvPr/>
        </p:nvGrpSpPr>
        <p:grpSpPr>
          <a:xfrm>
            <a:off x="6675825" y="2874024"/>
            <a:ext cx="969039" cy="957586"/>
            <a:chOff x="6097971" y="1151689"/>
            <a:chExt cx="1734007" cy="1678179"/>
          </a:xfrm>
        </p:grpSpPr>
        <p:sp>
          <p:nvSpPr>
            <p:cNvPr id="11" name="Oval 10">
              <a:extLst>
                <a:ext uri="{FF2B5EF4-FFF2-40B4-BE49-F238E27FC236}">
                  <a16:creationId xmlns:a16="http://schemas.microsoft.com/office/drawing/2014/main" id="{D48E202D-EAAF-86EF-862A-31E74933A4A3}"/>
                </a:ext>
              </a:extLst>
            </p:cNvPr>
            <p:cNvSpPr/>
            <p:nvPr/>
          </p:nvSpPr>
          <p:spPr>
            <a:xfrm>
              <a:off x="6438902" y="1592886"/>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Oval 11">
              <a:extLst>
                <a:ext uri="{FF2B5EF4-FFF2-40B4-BE49-F238E27FC236}">
                  <a16:creationId xmlns:a16="http://schemas.microsoft.com/office/drawing/2014/main" id="{BEE9B792-E797-B234-6458-05C112DEB7D1}"/>
                </a:ext>
              </a:extLst>
            </p:cNvPr>
            <p:cNvSpPr/>
            <p:nvPr/>
          </p:nvSpPr>
          <p:spPr>
            <a:xfrm>
              <a:off x="6616891" y="1151689"/>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4" name="Oval 13">
              <a:extLst>
                <a:ext uri="{FF2B5EF4-FFF2-40B4-BE49-F238E27FC236}">
                  <a16:creationId xmlns:a16="http://schemas.microsoft.com/office/drawing/2014/main" id="{F1FC4829-5833-AE73-A1D4-D5F798106137}"/>
                </a:ext>
              </a:extLst>
            </p:cNvPr>
            <p:cNvSpPr/>
            <p:nvPr/>
          </p:nvSpPr>
          <p:spPr>
            <a:xfrm>
              <a:off x="6554598" y="1669086"/>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6" name="Oval 15">
              <a:extLst>
                <a:ext uri="{FF2B5EF4-FFF2-40B4-BE49-F238E27FC236}">
                  <a16:creationId xmlns:a16="http://schemas.microsoft.com/office/drawing/2014/main" id="{61B13A80-30FF-E54C-D419-379CAF970929}"/>
                </a:ext>
              </a:extLst>
            </p:cNvPr>
            <p:cNvSpPr/>
            <p:nvPr/>
          </p:nvSpPr>
          <p:spPr>
            <a:xfrm>
              <a:off x="6706998" y="1821486"/>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7" name="Oval 16">
              <a:extLst>
                <a:ext uri="{FF2B5EF4-FFF2-40B4-BE49-F238E27FC236}">
                  <a16:creationId xmlns:a16="http://schemas.microsoft.com/office/drawing/2014/main" id="{EF801826-9BA7-5EC1-175F-56171707A671}"/>
                </a:ext>
              </a:extLst>
            </p:cNvPr>
            <p:cNvSpPr/>
            <p:nvPr/>
          </p:nvSpPr>
          <p:spPr>
            <a:xfrm>
              <a:off x="6653268" y="1305912"/>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8" name="Oval 17">
              <a:extLst>
                <a:ext uri="{FF2B5EF4-FFF2-40B4-BE49-F238E27FC236}">
                  <a16:creationId xmlns:a16="http://schemas.microsoft.com/office/drawing/2014/main" id="{4D15BBCE-5932-8AF2-6D41-9636C62E2968}"/>
                </a:ext>
              </a:extLst>
            </p:cNvPr>
            <p:cNvSpPr/>
            <p:nvPr/>
          </p:nvSpPr>
          <p:spPr>
            <a:xfrm>
              <a:off x="7011798" y="2126286"/>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9" name="Oval 18">
              <a:extLst>
                <a:ext uri="{FF2B5EF4-FFF2-40B4-BE49-F238E27FC236}">
                  <a16:creationId xmlns:a16="http://schemas.microsoft.com/office/drawing/2014/main" id="{DECD5DDB-CF98-3DDE-1BB4-5E79FA75A5A2}"/>
                </a:ext>
              </a:extLst>
            </p:cNvPr>
            <p:cNvSpPr/>
            <p:nvPr/>
          </p:nvSpPr>
          <p:spPr>
            <a:xfrm>
              <a:off x="6985953" y="1175974"/>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0" name="Oval 19">
              <a:extLst>
                <a:ext uri="{FF2B5EF4-FFF2-40B4-BE49-F238E27FC236}">
                  <a16:creationId xmlns:a16="http://schemas.microsoft.com/office/drawing/2014/main" id="{B429C10E-E97D-1D68-7AE7-57D6DD84B60C}"/>
                </a:ext>
              </a:extLst>
            </p:cNvPr>
            <p:cNvSpPr/>
            <p:nvPr/>
          </p:nvSpPr>
          <p:spPr>
            <a:xfrm>
              <a:off x="6384419" y="1973886"/>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1" name="Oval 20">
              <a:extLst>
                <a:ext uri="{FF2B5EF4-FFF2-40B4-BE49-F238E27FC236}">
                  <a16:creationId xmlns:a16="http://schemas.microsoft.com/office/drawing/2014/main" id="{FFFEDDB8-7FAB-E11D-BD1B-4F678A863F82}"/>
                </a:ext>
              </a:extLst>
            </p:cNvPr>
            <p:cNvSpPr/>
            <p:nvPr/>
          </p:nvSpPr>
          <p:spPr>
            <a:xfrm>
              <a:off x="7174150" y="1557938"/>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2" name="Oval 21">
              <a:extLst>
                <a:ext uri="{FF2B5EF4-FFF2-40B4-BE49-F238E27FC236}">
                  <a16:creationId xmlns:a16="http://schemas.microsoft.com/office/drawing/2014/main" id="{D376F8E8-33FF-6626-FC2D-C816C37E1C0A}"/>
                </a:ext>
              </a:extLst>
            </p:cNvPr>
            <p:cNvSpPr/>
            <p:nvPr/>
          </p:nvSpPr>
          <p:spPr>
            <a:xfrm>
              <a:off x="6895878" y="1326338"/>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3" name="Oval 22">
              <a:extLst>
                <a:ext uri="{FF2B5EF4-FFF2-40B4-BE49-F238E27FC236}">
                  <a16:creationId xmlns:a16="http://schemas.microsoft.com/office/drawing/2014/main" id="{F289AB4C-A99E-C312-82E0-56619E3BCFF9}"/>
                </a:ext>
              </a:extLst>
            </p:cNvPr>
            <p:cNvSpPr/>
            <p:nvPr/>
          </p:nvSpPr>
          <p:spPr>
            <a:xfrm>
              <a:off x="6792087" y="2075424"/>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4" name="Oval 23">
              <a:extLst>
                <a:ext uri="{FF2B5EF4-FFF2-40B4-BE49-F238E27FC236}">
                  <a16:creationId xmlns:a16="http://schemas.microsoft.com/office/drawing/2014/main" id="{4C846872-0FE0-598E-C990-E6BC60CAAA80}"/>
                </a:ext>
              </a:extLst>
            </p:cNvPr>
            <p:cNvSpPr/>
            <p:nvPr/>
          </p:nvSpPr>
          <p:spPr>
            <a:xfrm>
              <a:off x="7433199" y="1795045"/>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Oval 24">
              <a:extLst>
                <a:ext uri="{FF2B5EF4-FFF2-40B4-BE49-F238E27FC236}">
                  <a16:creationId xmlns:a16="http://schemas.microsoft.com/office/drawing/2014/main" id="{1CA1C93E-2A24-ECF8-721C-9DC36943265A}"/>
                </a:ext>
              </a:extLst>
            </p:cNvPr>
            <p:cNvSpPr/>
            <p:nvPr/>
          </p:nvSpPr>
          <p:spPr>
            <a:xfrm>
              <a:off x="6952615" y="2401877"/>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6" name="Oval 25">
              <a:extLst>
                <a:ext uri="{FF2B5EF4-FFF2-40B4-BE49-F238E27FC236}">
                  <a16:creationId xmlns:a16="http://schemas.microsoft.com/office/drawing/2014/main" id="{5FA9A58E-400A-9767-F7D2-9842A0D0F7DB}"/>
                </a:ext>
              </a:extLst>
            </p:cNvPr>
            <p:cNvSpPr/>
            <p:nvPr/>
          </p:nvSpPr>
          <p:spPr>
            <a:xfrm>
              <a:off x="6896688" y="1618224"/>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7" name="Oval 26">
              <a:extLst>
                <a:ext uri="{FF2B5EF4-FFF2-40B4-BE49-F238E27FC236}">
                  <a16:creationId xmlns:a16="http://schemas.microsoft.com/office/drawing/2014/main" id="{C6791839-F672-1161-D840-0A18F26987ED}"/>
                </a:ext>
              </a:extLst>
            </p:cNvPr>
            <p:cNvSpPr/>
            <p:nvPr/>
          </p:nvSpPr>
          <p:spPr>
            <a:xfrm>
              <a:off x="6097971" y="1643550"/>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8" name="Oval 27">
              <a:extLst>
                <a:ext uri="{FF2B5EF4-FFF2-40B4-BE49-F238E27FC236}">
                  <a16:creationId xmlns:a16="http://schemas.microsoft.com/office/drawing/2014/main" id="{2D54EF44-1D64-DBAF-303E-0359F3D1A0C0}"/>
                </a:ext>
              </a:extLst>
            </p:cNvPr>
            <p:cNvSpPr/>
            <p:nvPr/>
          </p:nvSpPr>
          <p:spPr>
            <a:xfrm>
              <a:off x="6536819" y="2126286"/>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9" name="Oval 28">
              <a:extLst>
                <a:ext uri="{FF2B5EF4-FFF2-40B4-BE49-F238E27FC236}">
                  <a16:creationId xmlns:a16="http://schemas.microsoft.com/office/drawing/2014/main" id="{A43A915C-92E9-4764-5DFD-D172599E13AF}"/>
                </a:ext>
              </a:extLst>
            </p:cNvPr>
            <p:cNvSpPr/>
            <p:nvPr/>
          </p:nvSpPr>
          <p:spPr>
            <a:xfrm>
              <a:off x="6283643" y="1288391"/>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0" name="Oval 29">
              <a:extLst>
                <a:ext uri="{FF2B5EF4-FFF2-40B4-BE49-F238E27FC236}">
                  <a16:creationId xmlns:a16="http://schemas.microsoft.com/office/drawing/2014/main" id="{5FCE7AD3-F971-0DE1-79AF-7F7DB86ACAFA}"/>
                </a:ext>
              </a:extLst>
            </p:cNvPr>
            <p:cNvSpPr/>
            <p:nvPr/>
          </p:nvSpPr>
          <p:spPr>
            <a:xfrm>
              <a:off x="6655181" y="2418387"/>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1" name="Oval 30">
              <a:extLst>
                <a:ext uri="{FF2B5EF4-FFF2-40B4-BE49-F238E27FC236}">
                  <a16:creationId xmlns:a16="http://schemas.microsoft.com/office/drawing/2014/main" id="{71808F4A-58EB-402A-694C-2EB24485D7DD}"/>
                </a:ext>
              </a:extLst>
            </p:cNvPr>
            <p:cNvSpPr/>
            <p:nvPr/>
          </p:nvSpPr>
          <p:spPr>
            <a:xfrm>
              <a:off x="6346558" y="2293253"/>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2" name="Oval 31">
              <a:extLst>
                <a:ext uri="{FF2B5EF4-FFF2-40B4-BE49-F238E27FC236}">
                  <a16:creationId xmlns:a16="http://schemas.microsoft.com/office/drawing/2014/main" id="{C400022D-EE4D-12D3-0BEA-3A499896F214}"/>
                </a:ext>
              </a:extLst>
            </p:cNvPr>
            <p:cNvSpPr/>
            <p:nvPr/>
          </p:nvSpPr>
          <p:spPr>
            <a:xfrm>
              <a:off x="7253956" y="1325017"/>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3" name="Oval 32">
              <a:extLst>
                <a:ext uri="{FF2B5EF4-FFF2-40B4-BE49-F238E27FC236}">
                  <a16:creationId xmlns:a16="http://schemas.microsoft.com/office/drawing/2014/main" id="{89F78A21-FFEE-256D-9569-6D6D1CD80F06}"/>
                </a:ext>
              </a:extLst>
            </p:cNvPr>
            <p:cNvSpPr/>
            <p:nvPr/>
          </p:nvSpPr>
          <p:spPr>
            <a:xfrm>
              <a:off x="7269077" y="2190073"/>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4" name="Oval 33">
              <a:extLst>
                <a:ext uri="{FF2B5EF4-FFF2-40B4-BE49-F238E27FC236}">
                  <a16:creationId xmlns:a16="http://schemas.microsoft.com/office/drawing/2014/main" id="{CE39BF9C-538A-BCD3-8787-3871568FE85D}"/>
                </a:ext>
              </a:extLst>
            </p:cNvPr>
            <p:cNvSpPr/>
            <p:nvPr/>
          </p:nvSpPr>
          <p:spPr>
            <a:xfrm>
              <a:off x="6124704" y="2022385"/>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5" name="Oval 34">
              <a:extLst>
                <a:ext uri="{FF2B5EF4-FFF2-40B4-BE49-F238E27FC236}">
                  <a16:creationId xmlns:a16="http://schemas.microsoft.com/office/drawing/2014/main" id="{85EA5EFA-E0C1-08D3-1256-7E463535D6A3}"/>
                </a:ext>
              </a:extLst>
            </p:cNvPr>
            <p:cNvSpPr/>
            <p:nvPr/>
          </p:nvSpPr>
          <p:spPr>
            <a:xfrm>
              <a:off x="7368541" y="2011687"/>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6" name="Oval 35">
              <a:extLst>
                <a:ext uri="{FF2B5EF4-FFF2-40B4-BE49-F238E27FC236}">
                  <a16:creationId xmlns:a16="http://schemas.microsoft.com/office/drawing/2014/main" id="{9DD7CFA0-9194-7872-B766-E15E4FE07D51}"/>
                </a:ext>
              </a:extLst>
            </p:cNvPr>
            <p:cNvSpPr/>
            <p:nvPr/>
          </p:nvSpPr>
          <p:spPr>
            <a:xfrm>
              <a:off x="7062541" y="1884494"/>
              <a:ext cx="398779" cy="41148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7" name="Oval 36">
              <a:extLst>
                <a:ext uri="{FF2B5EF4-FFF2-40B4-BE49-F238E27FC236}">
                  <a16:creationId xmlns:a16="http://schemas.microsoft.com/office/drawing/2014/main" id="{349F5C16-4B6D-6749-C42E-B19B9B4A804A}"/>
                </a:ext>
              </a:extLst>
            </p:cNvPr>
            <p:cNvSpPr/>
            <p:nvPr/>
          </p:nvSpPr>
          <p:spPr>
            <a:xfrm>
              <a:off x="6223129" y="1712668"/>
              <a:ext cx="398779" cy="44450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grpSp>
        <p:nvGrpSpPr>
          <p:cNvPr id="38" name="Group 37">
            <a:extLst>
              <a:ext uri="{FF2B5EF4-FFF2-40B4-BE49-F238E27FC236}">
                <a16:creationId xmlns:a16="http://schemas.microsoft.com/office/drawing/2014/main" id="{36683B1B-3546-588C-3CDD-3132FC6E34DB}"/>
              </a:ext>
            </a:extLst>
          </p:cNvPr>
          <p:cNvGrpSpPr/>
          <p:nvPr/>
        </p:nvGrpSpPr>
        <p:grpSpPr>
          <a:xfrm>
            <a:off x="1474736" y="3154284"/>
            <a:ext cx="463080" cy="479935"/>
            <a:chOff x="2213118" y="4522590"/>
            <a:chExt cx="1147439" cy="1159311"/>
          </a:xfrm>
        </p:grpSpPr>
        <p:sp>
          <p:nvSpPr>
            <p:cNvPr id="39" name="Oval 38">
              <a:extLst>
                <a:ext uri="{FF2B5EF4-FFF2-40B4-BE49-F238E27FC236}">
                  <a16:creationId xmlns:a16="http://schemas.microsoft.com/office/drawing/2014/main" id="{975835BE-79BF-271C-07C5-522E0B1F70E4}"/>
                </a:ext>
              </a:extLst>
            </p:cNvPr>
            <p:cNvSpPr/>
            <p:nvPr/>
          </p:nvSpPr>
          <p:spPr>
            <a:xfrm>
              <a:off x="2680552" y="4522590"/>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0" name="Oval 39">
              <a:extLst>
                <a:ext uri="{FF2B5EF4-FFF2-40B4-BE49-F238E27FC236}">
                  <a16:creationId xmlns:a16="http://schemas.microsoft.com/office/drawing/2014/main" id="{98E9CC5A-7550-3446-7125-69DDE8A068C6}"/>
                </a:ext>
              </a:extLst>
            </p:cNvPr>
            <p:cNvSpPr/>
            <p:nvPr/>
          </p:nvSpPr>
          <p:spPr>
            <a:xfrm>
              <a:off x="2770484" y="4726388"/>
              <a:ext cx="398779" cy="44450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1" name="Oval 40">
              <a:extLst>
                <a:ext uri="{FF2B5EF4-FFF2-40B4-BE49-F238E27FC236}">
                  <a16:creationId xmlns:a16="http://schemas.microsoft.com/office/drawing/2014/main" id="{7509C34E-A4FD-395E-4FB6-3D94FD39BC68}"/>
                </a:ext>
              </a:extLst>
            </p:cNvPr>
            <p:cNvSpPr/>
            <p:nvPr/>
          </p:nvSpPr>
          <p:spPr>
            <a:xfrm>
              <a:off x="2961778" y="4904895"/>
              <a:ext cx="398779" cy="44450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2" name="Oval 41">
              <a:extLst>
                <a:ext uri="{FF2B5EF4-FFF2-40B4-BE49-F238E27FC236}">
                  <a16:creationId xmlns:a16="http://schemas.microsoft.com/office/drawing/2014/main" id="{BDBB8375-0079-8F30-7C27-99F8D10D9423}"/>
                </a:ext>
              </a:extLst>
            </p:cNvPr>
            <p:cNvSpPr/>
            <p:nvPr/>
          </p:nvSpPr>
          <p:spPr>
            <a:xfrm>
              <a:off x="2833139" y="5095757"/>
              <a:ext cx="398779" cy="44450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3" name="Oval 42">
              <a:extLst>
                <a:ext uri="{FF2B5EF4-FFF2-40B4-BE49-F238E27FC236}">
                  <a16:creationId xmlns:a16="http://schemas.microsoft.com/office/drawing/2014/main" id="{2943EFD9-F397-4E9D-1BFC-3C6259AA4EFC}"/>
                </a:ext>
              </a:extLst>
            </p:cNvPr>
            <p:cNvSpPr/>
            <p:nvPr/>
          </p:nvSpPr>
          <p:spPr>
            <a:xfrm>
              <a:off x="2350850" y="4594781"/>
              <a:ext cx="398779" cy="44450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4" name="Oval 43">
              <a:extLst>
                <a:ext uri="{FF2B5EF4-FFF2-40B4-BE49-F238E27FC236}">
                  <a16:creationId xmlns:a16="http://schemas.microsoft.com/office/drawing/2014/main" id="{C9CA3DF9-989D-F41D-29F5-9ADF3B3DEBDE}"/>
                </a:ext>
              </a:extLst>
            </p:cNvPr>
            <p:cNvSpPr/>
            <p:nvPr/>
          </p:nvSpPr>
          <p:spPr>
            <a:xfrm>
              <a:off x="2213118" y="4891958"/>
              <a:ext cx="398779" cy="44450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5" name="Oval 44">
              <a:extLst>
                <a:ext uri="{FF2B5EF4-FFF2-40B4-BE49-F238E27FC236}">
                  <a16:creationId xmlns:a16="http://schemas.microsoft.com/office/drawing/2014/main" id="{F8406C28-9B81-DABD-7DDE-165B05E6F93E}"/>
                </a:ext>
              </a:extLst>
            </p:cNvPr>
            <p:cNvSpPr/>
            <p:nvPr/>
          </p:nvSpPr>
          <p:spPr>
            <a:xfrm>
              <a:off x="2628014" y="5057989"/>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6" name="Oval 45">
              <a:extLst>
                <a:ext uri="{FF2B5EF4-FFF2-40B4-BE49-F238E27FC236}">
                  <a16:creationId xmlns:a16="http://schemas.microsoft.com/office/drawing/2014/main" id="{1C6A0AC3-D54B-424C-B214-ABE88A142BCE}"/>
                </a:ext>
              </a:extLst>
            </p:cNvPr>
            <p:cNvSpPr/>
            <p:nvPr/>
          </p:nvSpPr>
          <p:spPr>
            <a:xfrm>
              <a:off x="2409694" y="4791052"/>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7" name="Oval 46">
              <a:extLst>
                <a:ext uri="{FF2B5EF4-FFF2-40B4-BE49-F238E27FC236}">
                  <a16:creationId xmlns:a16="http://schemas.microsoft.com/office/drawing/2014/main" id="{B6EB73B9-ECCD-3E5C-85C9-D6AFB32A6AA6}"/>
                </a:ext>
              </a:extLst>
            </p:cNvPr>
            <p:cNvSpPr/>
            <p:nvPr/>
          </p:nvSpPr>
          <p:spPr>
            <a:xfrm>
              <a:off x="2284353" y="5151556"/>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8" name="Oval 47">
              <a:extLst>
                <a:ext uri="{FF2B5EF4-FFF2-40B4-BE49-F238E27FC236}">
                  <a16:creationId xmlns:a16="http://schemas.microsoft.com/office/drawing/2014/main" id="{FB61742A-D91A-41F9-6564-8416E62B79D6}"/>
                </a:ext>
              </a:extLst>
            </p:cNvPr>
            <p:cNvSpPr/>
            <p:nvPr/>
          </p:nvSpPr>
          <p:spPr>
            <a:xfrm>
              <a:off x="2602634" y="5237400"/>
              <a:ext cx="398779" cy="444501"/>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9" name="Oval 48">
              <a:extLst>
                <a:ext uri="{FF2B5EF4-FFF2-40B4-BE49-F238E27FC236}">
                  <a16:creationId xmlns:a16="http://schemas.microsoft.com/office/drawing/2014/main" id="{E7F50D4F-9313-5527-1C7B-E6685760FDED}"/>
                </a:ext>
              </a:extLst>
            </p:cNvPr>
            <p:cNvSpPr/>
            <p:nvPr/>
          </p:nvSpPr>
          <p:spPr>
            <a:xfrm>
              <a:off x="2931403" y="4701097"/>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0" name="Oval 49">
              <a:extLst>
                <a:ext uri="{FF2B5EF4-FFF2-40B4-BE49-F238E27FC236}">
                  <a16:creationId xmlns:a16="http://schemas.microsoft.com/office/drawing/2014/main" id="{7B35911F-8917-6773-7036-6386AAF429F0}"/>
                </a:ext>
              </a:extLst>
            </p:cNvPr>
            <p:cNvSpPr/>
            <p:nvPr/>
          </p:nvSpPr>
          <p:spPr>
            <a:xfrm>
              <a:off x="2871000" y="5188099"/>
              <a:ext cx="398779" cy="411481"/>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grpSp>
      <p:sp>
        <p:nvSpPr>
          <p:cNvPr id="4" name="Explosion 2 3">
            <a:extLst>
              <a:ext uri="{FF2B5EF4-FFF2-40B4-BE49-F238E27FC236}">
                <a16:creationId xmlns:a16="http://schemas.microsoft.com/office/drawing/2014/main" id="{09CD164E-D2C2-24E3-FF2B-2A4BE9E0F058}"/>
              </a:ext>
            </a:extLst>
          </p:cNvPr>
          <p:cNvSpPr/>
          <p:nvPr/>
        </p:nvSpPr>
        <p:spPr>
          <a:xfrm>
            <a:off x="1918112" y="1887275"/>
            <a:ext cx="5205996" cy="3309871"/>
          </a:xfrm>
          <a:prstGeom prst="irregularSeal2">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1" name="TextBox 50">
            <a:extLst>
              <a:ext uri="{FF2B5EF4-FFF2-40B4-BE49-F238E27FC236}">
                <a16:creationId xmlns:a16="http://schemas.microsoft.com/office/drawing/2014/main" id="{11E45172-9930-292D-3CB2-5258AEBB3F84}"/>
              </a:ext>
            </a:extLst>
          </p:cNvPr>
          <p:cNvSpPr txBox="1"/>
          <p:nvPr/>
        </p:nvSpPr>
        <p:spPr>
          <a:xfrm>
            <a:off x="3032559" y="3221638"/>
            <a:ext cx="2726917" cy="707886"/>
          </a:xfrm>
          <a:prstGeom prst="rect">
            <a:avLst/>
          </a:prstGeom>
          <a:noFill/>
        </p:spPr>
        <p:txBody>
          <a:bodyPr wrap="square" rtlCol="0">
            <a:spAutoFit/>
          </a:bodyPr>
          <a:lstStyle/>
          <a:p>
            <a:r>
              <a:rPr lang="en-US" altLang="zh-CN" sz="4000" dirty="0">
                <a:ea typeface="+mj-ea"/>
              </a:rPr>
              <a:t>4.</a:t>
            </a:r>
            <a:r>
              <a:rPr lang="en-CN" sz="4000" dirty="0">
                <a:ea typeface="+mj-ea"/>
              </a:rPr>
              <a:t>谢谢观看</a:t>
            </a:r>
          </a:p>
        </p:txBody>
      </p:sp>
    </p:spTree>
    <p:extLst>
      <p:ext uri="{BB962C8B-B14F-4D97-AF65-F5344CB8AC3E}">
        <p14:creationId xmlns:p14="http://schemas.microsoft.com/office/powerpoint/2010/main" val="248743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94444E-6 2.59259E-6 L 0.60174 -0.00672 " pathEditMode="relative" rAng="0" ptsTypes="AA">
                                      <p:cBhvr>
                                        <p:cTn id="6" dur="2000" fill="hold"/>
                                        <p:tgtEl>
                                          <p:spTgt spid="38"/>
                                        </p:tgtEl>
                                        <p:attrNameLst>
                                          <p:attrName>ppt_x</p:attrName>
                                          <p:attrName>ppt_y</p:attrName>
                                        </p:attrNameLst>
                                      </p:cBhvr>
                                      <p:rCtr x="30087" y="-347"/>
                                    </p:animMotion>
                                  </p:childTnLst>
                                </p:cTn>
                              </p:par>
                              <p:par>
                                <p:cTn id="7" presetID="0" presetClass="path" presetSubtype="0" accel="50000" decel="50000" fill="hold" nodeType="withEffect">
                                  <p:stCondLst>
                                    <p:cond delay="0"/>
                                  </p:stCondLst>
                                  <p:childTnLst>
                                    <p:animMotion origin="layout" path="M 0.00538 -0.0007 L -0.59636 0.00602 " pathEditMode="relative" rAng="0" ptsTypes="AA">
                                      <p:cBhvr>
                                        <p:cTn id="8" dur="2000" fill="hold"/>
                                        <p:tgtEl>
                                          <p:spTgt spid="10"/>
                                        </p:tgtEl>
                                        <p:attrNameLst>
                                          <p:attrName>ppt_x</p:attrName>
                                          <p:attrName>ppt_y</p:attrName>
                                        </p:attrNameLst>
                                      </p:cBhvr>
                                      <p:rCtr x="-29705" y="1389"/>
                                    </p:animMotion>
                                  </p:childTnLst>
                                </p:cTn>
                              </p:par>
                              <p:par>
                                <p:cTn id="9" presetID="55" presetClass="entr" presetSubtype="0" fill="hold" grpId="0" nodeType="withEffect">
                                  <p:stCondLst>
                                    <p:cond delay="1000"/>
                                  </p:stCondLst>
                                  <p:childTnLst>
                                    <p:set>
                                      <p:cBhvr>
                                        <p:cTn id="10" dur="1" fill="hold">
                                          <p:stCondLst>
                                            <p:cond delay="0"/>
                                          </p:stCondLst>
                                        </p:cTn>
                                        <p:tgtEl>
                                          <p:spTgt spid="51"/>
                                        </p:tgtEl>
                                        <p:attrNameLst>
                                          <p:attrName>style.visibility</p:attrName>
                                        </p:attrNameLst>
                                      </p:cBhvr>
                                      <p:to>
                                        <p:strVal val="visible"/>
                                      </p:to>
                                    </p:set>
                                    <p:anim calcmode="lin" valueType="num">
                                      <p:cBhvr>
                                        <p:cTn id="11" dur="1000" fill="hold"/>
                                        <p:tgtEl>
                                          <p:spTgt spid="51"/>
                                        </p:tgtEl>
                                        <p:attrNameLst>
                                          <p:attrName>ppt_w</p:attrName>
                                        </p:attrNameLst>
                                      </p:cBhvr>
                                      <p:tavLst>
                                        <p:tav tm="0">
                                          <p:val>
                                            <p:strVal val="#ppt_w*0.70"/>
                                          </p:val>
                                        </p:tav>
                                        <p:tav tm="100000">
                                          <p:val>
                                            <p:strVal val="#ppt_w"/>
                                          </p:val>
                                        </p:tav>
                                      </p:tavLst>
                                    </p:anim>
                                    <p:anim calcmode="lin" valueType="num">
                                      <p:cBhvr>
                                        <p:cTn id="12" dur="1000" fill="hold"/>
                                        <p:tgtEl>
                                          <p:spTgt spid="51"/>
                                        </p:tgtEl>
                                        <p:attrNameLst>
                                          <p:attrName>ppt_h</p:attrName>
                                        </p:attrNameLst>
                                      </p:cBhvr>
                                      <p:tavLst>
                                        <p:tav tm="0">
                                          <p:val>
                                            <p:strVal val="#ppt_h"/>
                                          </p:val>
                                        </p:tav>
                                        <p:tav tm="100000">
                                          <p:val>
                                            <p:strVal val="#ppt_h"/>
                                          </p:val>
                                        </p:tav>
                                      </p:tavLst>
                                    </p:anim>
                                    <p:animEffect transition="in" filter="fade">
                                      <p:cBhvr>
                                        <p:cTn id="13" dur="1000"/>
                                        <p:tgtEl>
                                          <p:spTgt spid="51"/>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4"/>
                                        </p:tgtEl>
                                        <p:attrNameLst>
                                          <p:attrName>style.visibility</p:attrName>
                                        </p:attrNameLst>
                                      </p:cBhvr>
                                      <p:to>
                                        <p:strVal val="visible"/>
                                      </p:to>
                                    </p:set>
                                  </p:childTnLst>
                                </p:cTn>
                              </p:par>
                              <p:par>
                                <p:cTn id="16" presetID="27" presetClass="emph" presetSubtype="0" fill="remove" grpId="1" nodeType="withEffect">
                                  <p:stCondLst>
                                    <p:cond delay="1000"/>
                                  </p:stCondLst>
                                  <p:childTnLst>
                                    <p:animClr clrSpc="rgb" dir="cw">
                                      <p:cBhvr override="childStyle">
                                        <p:cTn id="17" dur="250" autoRev="1" fill="remove"/>
                                        <p:tgtEl>
                                          <p:spTgt spid="4"/>
                                        </p:tgtEl>
                                        <p:attrNameLst>
                                          <p:attrName>style.color</p:attrName>
                                        </p:attrNameLst>
                                      </p:cBhvr>
                                      <p:to>
                                        <a:schemeClr val="bg1"/>
                                      </p:to>
                                    </p:animClr>
                                    <p:animClr clrSpc="rgb" dir="cw">
                                      <p:cBhvr>
                                        <p:cTn id="18" dur="250" autoRev="1" fill="remove"/>
                                        <p:tgtEl>
                                          <p:spTgt spid="4"/>
                                        </p:tgtEl>
                                        <p:attrNameLst>
                                          <p:attrName>fillcolor</p:attrName>
                                        </p:attrNameLst>
                                      </p:cBhvr>
                                      <p:to>
                                        <a:schemeClr val="bg1"/>
                                      </p:to>
                                    </p:animClr>
                                    <p:set>
                                      <p:cBhvr>
                                        <p:cTn id="19" dur="250" autoRev="1" fill="remove"/>
                                        <p:tgtEl>
                                          <p:spTgt spid="4"/>
                                        </p:tgtEl>
                                        <p:attrNameLst>
                                          <p:attrName>fill.type</p:attrName>
                                        </p:attrNameLst>
                                      </p:cBhvr>
                                      <p:to>
                                        <p:strVal val="solid"/>
                                      </p:to>
                                    </p:set>
                                    <p:set>
                                      <p:cBhvr>
                                        <p:cTn id="20"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70614"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3</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2" name="TextBox 1">
            <a:extLst>
              <a:ext uri="{FF2B5EF4-FFF2-40B4-BE49-F238E27FC236}">
                <a16:creationId xmlns:a16="http://schemas.microsoft.com/office/drawing/2014/main" id="{9BCA3ED3-7E3F-2385-9DF7-9891307CC7F9}"/>
              </a:ext>
            </a:extLst>
          </p:cNvPr>
          <p:cNvSpPr txBox="1"/>
          <p:nvPr/>
        </p:nvSpPr>
        <p:spPr>
          <a:xfrm>
            <a:off x="449561" y="262183"/>
            <a:ext cx="2456160" cy="369267"/>
          </a:xfrm>
          <a:prstGeom prst="rect">
            <a:avLst/>
          </a:prstGeom>
          <a:noFill/>
        </p:spPr>
        <p:txBody>
          <a:bodyPr wrap="square" lIns="0" tIns="0" rIns="0" bIns="0" rtlCol="0">
            <a:spAutoFit/>
          </a:bodyPr>
          <a:lstStyle/>
          <a:p>
            <a:r>
              <a:rPr lang="en-CN" sz="2400" dirty="0"/>
              <a:t>唯象光学势的作用</a:t>
            </a:r>
          </a:p>
        </p:txBody>
      </p:sp>
      <p:sp>
        <p:nvSpPr>
          <p:cNvPr id="5" name="TextBox 4">
            <a:extLst>
              <a:ext uri="{FF2B5EF4-FFF2-40B4-BE49-F238E27FC236}">
                <a16:creationId xmlns:a16="http://schemas.microsoft.com/office/drawing/2014/main" id="{C4CBBB0B-FC67-D2FE-15E2-18780C72447D}"/>
              </a:ext>
            </a:extLst>
          </p:cNvPr>
          <p:cNvSpPr txBox="1"/>
          <p:nvPr/>
        </p:nvSpPr>
        <p:spPr>
          <a:xfrm>
            <a:off x="518386" y="3198167"/>
            <a:ext cx="8142295" cy="461665"/>
          </a:xfrm>
          <a:prstGeom prst="rect">
            <a:avLst/>
          </a:prstGeom>
          <a:noFill/>
        </p:spPr>
        <p:txBody>
          <a:bodyPr wrap="square">
            <a:spAutoFit/>
          </a:bodyPr>
          <a:lstStyle/>
          <a:p>
            <a:r>
              <a:rPr lang="en-US" altLang="zh-CN" sz="2400" dirty="0"/>
              <a:t>1.</a:t>
            </a:r>
            <a:r>
              <a:rPr lang="en-CN" sz="2400" dirty="0"/>
              <a:t>they can be used to test microscopically calculated potentials</a:t>
            </a:r>
            <a:r>
              <a:rPr lang="en-US" sz="2400" dirty="0"/>
              <a:t>.</a:t>
            </a:r>
            <a:endParaRPr lang="en-CN" sz="2400" dirty="0"/>
          </a:p>
        </p:txBody>
      </p:sp>
    </p:spTree>
    <p:extLst>
      <p:ext uri="{BB962C8B-B14F-4D97-AF65-F5344CB8AC3E}">
        <p14:creationId xmlns:p14="http://schemas.microsoft.com/office/powerpoint/2010/main" val="122296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78630" cy="461665"/>
          </a:xfrm>
          <a:prstGeom prst="rect">
            <a:avLst/>
          </a:prstGeom>
          <a:noFill/>
        </p:spPr>
        <p:txBody>
          <a:bodyPr wrap="none" rtlCol="0">
            <a:spAutoFit/>
          </a:bodyPr>
          <a:lstStyle/>
          <a:p>
            <a:r>
              <a:rPr lang="en-US" altLang="zh-CN" sz="2400" dirty="0">
                <a:solidFill>
                  <a:schemeClr val="accent2">
                    <a:lumMod val="50000"/>
                  </a:schemeClr>
                </a:solidFill>
                <a:latin typeface="Bradley Hand" pitchFamily="2" charset="77"/>
                <a:cs typeface="Apple Chancery" panose="03020702040506060504" pitchFamily="66" charset="-79"/>
              </a:rPr>
              <a:t>4</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3" name="TextBox 2">
            <a:extLst>
              <a:ext uri="{FF2B5EF4-FFF2-40B4-BE49-F238E27FC236}">
                <a16:creationId xmlns:a16="http://schemas.microsoft.com/office/drawing/2014/main" id="{DFADF90B-65CA-DDF7-5AFF-0A871C9D9B22}"/>
              </a:ext>
            </a:extLst>
          </p:cNvPr>
          <p:cNvSpPr txBox="1"/>
          <p:nvPr/>
        </p:nvSpPr>
        <p:spPr>
          <a:xfrm>
            <a:off x="635000" y="1837035"/>
            <a:ext cx="8025681" cy="830997"/>
          </a:xfrm>
          <a:prstGeom prst="rect">
            <a:avLst/>
          </a:prstGeom>
          <a:noFill/>
        </p:spPr>
        <p:txBody>
          <a:bodyPr wrap="square">
            <a:spAutoFit/>
          </a:bodyPr>
          <a:lstStyle/>
          <a:p>
            <a:r>
              <a:rPr lang="en-CN" sz="2400" dirty="0"/>
              <a:t>1.global optical potentials can be used to predict nucleon—nucleus potentials if elastic scattering data cannot be obtained.</a:t>
            </a:r>
          </a:p>
        </p:txBody>
      </p:sp>
      <p:sp>
        <p:nvSpPr>
          <p:cNvPr id="6" name="TextBox 5">
            <a:extLst>
              <a:ext uri="{FF2B5EF4-FFF2-40B4-BE49-F238E27FC236}">
                <a16:creationId xmlns:a16="http://schemas.microsoft.com/office/drawing/2014/main" id="{FF4E4F02-1CC8-601D-5FF4-4C98C9A637BD}"/>
              </a:ext>
            </a:extLst>
          </p:cNvPr>
          <p:cNvSpPr txBox="1"/>
          <p:nvPr/>
        </p:nvSpPr>
        <p:spPr>
          <a:xfrm>
            <a:off x="515640" y="285314"/>
            <a:ext cx="2760960" cy="369332"/>
          </a:xfrm>
          <a:prstGeom prst="rect">
            <a:avLst/>
          </a:prstGeom>
          <a:noFill/>
        </p:spPr>
        <p:txBody>
          <a:bodyPr wrap="square" lIns="0" tIns="0" rIns="0" bIns="0" rtlCol="0">
            <a:spAutoFit/>
          </a:bodyPr>
          <a:lstStyle/>
          <a:p>
            <a:r>
              <a:rPr lang="en-CN" sz="2400" dirty="0"/>
              <a:t>系统性光学势的作用</a:t>
            </a:r>
          </a:p>
        </p:txBody>
      </p:sp>
      <p:sp>
        <p:nvSpPr>
          <p:cNvPr id="9" name="TextBox 8">
            <a:extLst>
              <a:ext uri="{FF2B5EF4-FFF2-40B4-BE49-F238E27FC236}">
                <a16:creationId xmlns:a16="http://schemas.microsoft.com/office/drawing/2014/main" id="{42FB7F07-FE9D-5410-7E96-1A91F7FD95A0}"/>
              </a:ext>
            </a:extLst>
          </p:cNvPr>
          <p:cNvSpPr txBox="1"/>
          <p:nvPr/>
        </p:nvSpPr>
        <p:spPr>
          <a:xfrm>
            <a:off x="635000" y="3057436"/>
            <a:ext cx="8025681" cy="1200329"/>
          </a:xfrm>
          <a:prstGeom prst="rect">
            <a:avLst/>
          </a:prstGeom>
          <a:noFill/>
        </p:spPr>
        <p:txBody>
          <a:bodyPr wrap="square">
            <a:spAutoFit/>
          </a:bodyPr>
          <a:lstStyle/>
          <a:p>
            <a:r>
              <a:rPr lang="en-CN" sz="2400" dirty="0"/>
              <a:t>2.useful information about nuclear forces and nuclear structure can be made using the systematic analysis of nucleon elastic scattering.</a:t>
            </a:r>
          </a:p>
        </p:txBody>
      </p:sp>
      <p:sp>
        <p:nvSpPr>
          <p:cNvPr id="11" name="TextBox 10">
            <a:extLst>
              <a:ext uri="{FF2B5EF4-FFF2-40B4-BE49-F238E27FC236}">
                <a16:creationId xmlns:a16="http://schemas.microsoft.com/office/drawing/2014/main" id="{B404C8CA-E70A-69EE-B331-5F5F12B12757}"/>
              </a:ext>
            </a:extLst>
          </p:cNvPr>
          <p:cNvSpPr txBox="1"/>
          <p:nvPr/>
        </p:nvSpPr>
        <p:spPr>
          <a:xfrm>
            <a:off x="634999" y="4647169"/>
            <a:ext cx="8153401" cy="830997"/>
          </a:xfrm>
          <a:prstGeom prst="rect">
            <a:avLst/>
          </a:prstGeom>
          <a:noFill/>
        </p:spPr>
        <p:txBody>
          <a:bodyPr wrap="square">
            <a:spAutoFit/>
          </a:bodyPr>
          <a:lstStyle/>
          <a:p>
            <a:r>
              <a:rPr lang="en-US" sz="2400" b="0" i="0" u="none" strike="noStrike" dirty="0">
                <a:effectLst/>
                <a:latin typeface="Arial" panose="020B0604020202020204" pitchFamily="34" charset="0"/>
              </a:rPr>
              <a:t>3.systematic OMP allow people to study nuclear reactions consistently.</a:t>
            </a:r>
            <a:endParaRPr lang="en-CN" sz="2400" dirty="0"/>
          </a:p>
        </p:txBody>
      </p:sp>
    </p:spTree>
    <p:extLst>
      <p:ext uri="{BB962C8B-B14F-4D97-AF65-F5344CB8AC3E}">
        <p14:creationId xmlns:p14="http://schemas.microsoft.com/office/powerpoint/2010/main" val="170678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72218"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5</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4" name="TextBox 3">
            <a:extLst>
              <a:ext uri="{FF2B5EF4-FFF2-40B4-BE49-F238E27FC236}">
                <a16:creationId xmlns:a16="http://schemas.microsoft.com/office/drawing/2014/main" id="{6A7C6C50-8C6B-D807-4CB0-F8A4F2382B3B}"/>
              </a:ext>
            </a:extLst>
          </p:cNvPr>
          <p:cNvSpPr txBox="1"/>
          <p:nvPr/>
        </p:nvSpPr>
        <p:spPr>
          <a:xfrm>
            <a:off x="352423" y="295942"/>
            <a:ext cx="4504680" cy="369332"/>
          </a:xfrm>
          <a:prstGeom prst="rect">
            <a:avLst/>
          </a:prstGeom>
          <a:noFill/>
        </p:spPr>
        <p:txBody>
          <a:bodyPr wrap="square" lIns="0" tIns="0" rIns="0" bIns="0" rtlCol="0">
            <a:spAutoFit/>
          </a:bodyPr>
          <a:lstStyle/>
          <a:p>
            <a:r>
              <a:rPr lang="en-US" altLang="zh-CN" sz="2400" baseline="30000" dirty="0"/>
              <a:t>6</a:t>
            </a:r>
            <a:r>
              <a:rPr lang="en-CN" sz="2400" dirty="0"/>
              <a:t>Li</a:t>
            </a:r>
            <a:r>
              <a:rPr lang="zh-CN" altLang="en-US" sz="2400" dirty="0"/>
              <a:t>，</a:t>
            </a:r>
            <a:r>
              <a:rPr lang="en-US" altLang="zh-CN" sz="2400" baseline="30000" dirty="0"/>
              <a:t>7</a:t>
            </a:r>
            <a:r>
              <a:rPr lang="en-US" altLang="zh-CN" sz="2400" dirty="0"/>
              <a:t>Li</a:t>
            </a:r>
            <a:r>
              <a:rPr lang="en-CN" sz="2400" dirty="0"/>
              <a:t>系统性的光学势的回顾</a:t>
            </a:r>
          </a:p>
        </p:txBody>
      </p:sp>
      <p:sp>
        <p:nvSpPr>
          <p:cNvPr id="7" name="TextBox 6">
            <a:extLst>
              <a:ext uri="{FF2B5EF4-FFF2-40B4-BE49-F238E27FC236}">
                <a16:creationId xmlns:a16="http://schemas.microsoft.com/office/drawing/2014/main" id="{E302CB41-776D-8CC8-AC98-DDC079412604}"/>
              </a:ext>
            </a:extLst>
          </p:cNvPr>
          <p:cNvSpPr txBox="1"/>
          <p:nvPr/>
        </p:nvSpPr>
        <p:spPr>
          <a:xfrm>
            <a:off x="489977" y="1189162"/>
            <a:ext cx="8323824" cy="2677656"/>
          </a:xfrm>
          <a:prstGeom prst="rect">
            <a:avLst/>
          </a:prstGeom>
          <a:noFill/>
        </p:spPr>
        <p:txBody>
          <a:bodyPr wrap="square">
            <a:spAutoFit/>
          </a:bodyPr>
          <a:lstStyle/>
          <a:p>
            <a:r>
              <a:rPr lang="en-CN" sz="2400" dirty="0"/>
              <a:t>1.For decades, the reactions for some light heavy-ion projectiles were intensively studied both theoretically and experimentally due to their important role in our understanding of the intrinsic structure and the reaction dynamics. In particular, the reactions involving tightly bound, stable-weakly bound, radioactive-halo nuclei on the different targets have been of interest ranging from astrophysics to applied nuclear physics.</a:t>
            </a:r>
          </a:p>
        </p:txBody>
      </p:sp>
      <p:sp>
        <p:nvSpPr>
          <p:cNvPr id="11" name="TextBox 10">
            <a:extLst>
              <a:ext uri="{FF2B5EF4-FFF2-40B4-BE49-F238E27FC236}">
                <a16:creationId xmlns:a16="http://schemas.microsoft.com/office/drawing/2014/main" id="{9117E7CF-ED3F-00A8-8530-F10BA13778AD}"/>
              </a:ext>
            </a:extLst>
          </p:cNvPr>
          <p:cNvSpPr txBox="1"/>
          <p:nvPr/>
        </p:nvSpPr>
        <p:spPr>
          <a:xfrm>
            <a:off x="489977" y="3977414"/>
            <a:ext cx="8323824" cy="830997"/>
          </a:xfrm>
          <a:prstGeom prst="rect">
            <a:avLst/>
          </a:prstGeom>
          <a:noFill/>
        </p:spPr>
        <p:txBody>
          <a:bodyPr wrap="square">
            <a:spAutoFit/>
          </a:bodyPr>
          <a:lstStyle/>
          <a:p>
            <a:r>
              <a:rPr lang="en-US" sz="2400" dirty="0"/>
              <a:t>2.J.Cook firstly proposed a global OMP for the two lithium isotopes[5].</a:t>
            </a:r>
            <a:endParaRPr lang="en-CN" sz="2400" dirty="0"/>
          </a:p>
        </p:txBody>
      </p:sp>
      <p:sp>
        <p:nvSpPr>
          <p:cNvPr id="14" name="TextBox 13">
            <a:extLst>
              <a:ext uri="{FF2B5EF4-FFF2-40B4-BE49-F238E27FC236}">
                <a16:creationId xmlns:a16="http://schemas.microsoft.com/office/drawing/2014/main" id="{80638760-14EE-23B7-BFD6-611033440B52}"/>
              </a:ext>
            </a:extLst>
          </p:cNvPr>
          <p:cNvSpPr txBox="1"/>
          <p:nvPr/>
        </p:nvSpPr>
        <p:spPr>
          <a:xfrm>
            <a:off x="489977" y="4919007"/>
            <a:ext cx="8170704" cy="1569660"/>
          </a:xfrm>
          <a:prstGeom prst="rect">
            <a:avLst/>
          </a:prstGeom>
          <a:noFill/>
        </p:spPr>
        <p:txBody>
          <a:bodyPr wrap="square">
            <a:spAutoFit/>
          </a:bodyPr>
          <a:lstStyle/>
          <a:p>
            <a:r>
              <a:rPr lang="en-US" sz="2400" dirty="0"/>
              <a:t>3.With the abundance of the experimental data at some special bombing </a:t>
            </a:r>
            <a:r>
              <a:rPr lang="en-US" sz="2400" dirty="0" err="1"/>
              <a:t>energiesand</a:t>
            </a:r>
            <a:r>
              <a:rPr lang="en-US" sz="2400" dirty="0"/>
              <a:t> reaction systems, investigations have been carried out to seek a global phenomenological OMP which covers a larger range incident energy.</a:t>
            </a:r>
            <a:endParaRPr lang="en-CN" sz="2400" dirty="0"/>
          </a:p>
        </p:txBody>
      </p:sp>
    </p:spTree>
    <p:extLst>
      <p:ext uri="{BB962C8B-B14F-4D97-AF65-F5344CB8AC3E}">
        <p14:creationId xmlns:p14="http://schemas.microsoft.com/office/powerpoint/2010/main" val="3674994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80232"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6</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3" name="TextBox 2">
            <a:extLst>
              <a:ext uri="{FF2B5EF4-FFF2-40B4-BE49-F238E27FC236}">
                <a16:creationId xmlns:a16="http://schemas.microsoft.com/office/drawing/2014/main" id="{CA96E53B-0720-DAED-F144-370D708718E9}"/>
              </a:ext>
            </a:extLst>
          </p:cNvPr>
          <p:cNvSpPr txBox="1"/>
          <p:nvPr/>
        </p:nvSpPr>
        <p:spPr>
          <a:xfrm>
            <a:off x="359485" y="262885"/>
            <a:ext cx="2904567" cy="369332"/>
          </a:xfrm>
          <a:prstGeom prst="rect">
            <a:avLst/>
          </a:prstGeom>
          <a:noFill/>
        </p:spPr>
        <p:txBody>
          <a:bodyPr wrap="square" lIns="0" tIns="0" rIns="0" bIns="0" rtlCol="0">
            <a:spAutoFit/>
          </a:bodyPr>
          <a:lstStyle/>
          <a:p>
            <a:r>
              <a:rPr lang="en-CN" sz="2400" dirty="0"/>
              <a:t>当前工作的模型特点</a:t>
            </a:r>
          </a:p>
        </p:txBody>
      </p:sp>
      <p:sp>
        <p:nvSpPr>
          <p:cNvPr id="5" name="TextBox 4">
            <a:extLst>
              <a:ext uri="{FF2B5EF4-FFF2-40B4-BE49-F238E27FC236}">
                <a16:creationId xmlns:a16="http://schemas.microsoft.com/office/drawing/2014/main" id="{81C86F01-BEB8-6693-812E-A5260707224D}"/>
              </a:ext>
            </a:extLst>
          </p:cNvPr>
          <p:cNvSpPr txBox="1"/>
          <p:nvPr/>
        </p:nvSpPr>
        <p:spPr>
          <a:xfrm>
            <a:off x="558799" y="1619071"/>
            <a:ext cx="8101882" cy="1938992"/>
          </a:xfrm>
          <a:prstGeom prst="rect">
            <a:avLst/>
          </a:prstGeom>
          <a:noFill/>
        </p:spPr>
        <p:txBody>
          <a:bodyPr wrap="square">
            <a:spAutoFit/>
          </a:bodyPr>
          <a:lstStyle/>
          <a:p>
            <a:r>
              <a:rPr lang="en-CN" sz="2400" dirty="0"/>
              <a:t>1.The folding model is a powerful tool to derive optical potentials for complex nuclei. In the model, the optical potential for a composite nucleus is considered as the sum of the optical potentials for its constituent nucleons averaged over their internal motion within the composite particle.</a:t>
            </a:r>
          </a:p>
        </p:txBody>
      </p:sp>
      <p:sp>
        <p:nvSpPr>
          <p:cNvPr id="7" name="TextBox 6">
            <a:extLst>
              <a:ext uri="{FF2B5EF4-FFF2-40B4-BE49-F238E27FC236}">
                <a16:creationId xmlns:a16="http://schemas.microsoft.com/office/drawing/2014/main" id="{19E80E62-D310-2D92-5A9A-58F1DD4882B0}"/>
              </a:ext>
            </a:extLst>
          </p:cNvPr>
          <p:cNvSpPr txBox="1"/>
          <p:nvPr/>
        </p:nvSpPr>
        <p:spPr>
          <a:xfrm>
            <a:off x="558799" y="4038600"/>
            <a:ext cx="7772402" cy="1200329"/>
          </a:xfrm>
          <a:prstGeom prst="rect">
            <a:avLst/>
          </a:prstGeom>
          <a:noFill/>
        </p:spPr>
        <p:txBody>
          <a:bodyPr wrap="square">
            <a:spAutoFit/>
          </a:bodyPr>
          <a:lstStyle/>
          <a:p>
            <a:r>
              <a:rPr lang="en-US" sz="2400" dirty="0"/>
              <a:t>2.one important property of the SFM is that it connects the properties of simple systems, the nucleon-nucleus potential, to that of a complex systems, the AA potential.</a:t>
            </a:r>
          </a:p>
        </p:txBody>
      </p:sp>
    </p:spTree>
    <p:extLst>
      <p:ext uri="{BB962C8B-B14F-4D97-AF65-F5344CB8AC3E}">
        <p14:creationId xmlns:p14="http://schemas.microsoft.com/office/powerpoint/2010/main" val="194388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94660"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7</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2" name="TextBox 1">
            <a:extLst>
              <a:ext uri="{FF2B5EF4-FFF2-40B4-BE49-F238E27FC236}">
                <a16:creationId xmlns:a16="http://schemas.microsoft.com/office/drawing/2014/main" id="{A2F6FAB7-7856-4231-3D47-2D3F9CFB4939}"/>
              </a:ext>
            </a:extLst>
          </p:cNvPr>
          <p:cNvSpPr txBox="1"/>
          <p:nvPr/>
        </p:nvSpPr>
        <p:spPr>
          <a:xfrm>
            <a:off x="295984" y="331580"/>
            <a:ext cx="4276015" cy="369332"/>
          </a:xfrm>
          <a:prstGeom prst="rect">
            <a:avLst/>
          </a:prstGeom>
          <a:noFill/>
        </p:spPr>
        <p:txBody>
          <a:bodyPr wrap="square" lIns="0" tIns="0" rIns="0" bIns="0" rtlCol="0">
            <a:spAutoFit/>
          </a:bodyPr>
          <a:lstStyle/>
          <a:p>
            <a:r>
              <a:rPr lang="en-CN" sz="2400" dirty="0"/>
              <a:t>当前工作所用核子光学势的特点</a:t>
            </a:r>
          </a:p>
        </p:txBody>
      </p:sp>
      <p:sp>
        <p:nvSpPr>
          <p:cNvPr id="4" name="TextBox 3">
            <a:extLst>
              <a:ext uri="{FF2B5EF4-FFF2-40B4-BE49-F238E27FC236}">
                <a16:creationId xmlns:a16="http://schemas.microsoft.com/office/drawing/2014/main" id="{11D41CAD-AE6B-35F9-4954-9B9E06A6041E}"/>
              </a:ext>
            </a:extLst>
          </p:cNvPr>
          <p:cNvSpPr txBox="1"/>
          <p:nvPr/>
        </p:nvSpPr>
        <p:spPr>
          <a:xfrm>
            <a:off x="592136" y="1070922"/>
            <a:ext cx="7959726" cy="1938992"/>
          </a:xfrm>
          <a:prstGeom prst="rect">
            <a:avLst/>
          </a:prstGeom>
          <a:noFill/>
        </p:spPr>
        <p:txBody>
          <a:bodyPr wrap="square">
            <a:spAutoFit/>
          </a:bodyPr>
          <a:lstStyle/>
          <a:p>
            <a:r>
              <a:rPr lang="en-US" sz="2400" dirty="0">
                <a:latin typeface="Arial" panose="020B0604020202020204" pitchFamily="34" charset="0"/>
              </a:rPr>
              <a:t>1.</a:t>
            </a:r>
            <a:r>
              <a:rPr lang="en-US" sz="2400" b="0" i="0" u="none" strike="noStrike" dirty="0">
                <a:effectLst/>
                <a:latin typeface="Arial" panose="020B0604020202020204" pitchFamily="34" charset="0"/>
              </a:rPr>
              <a:t>KD02 potential is widely used in theoretical calculations and it has a good performance in predicting nucleon scattering which guarantees our adjustment of the real part of the SF potential</a:t>
            </a:r>
            <a:r>
              <a:rPr lang="en-US" sz="2400" dirty="0">
                <a:latin typeface="Courier New" panose="02070309020205020404" pitchFamily="49" charset="0"/>
              </a:rPr>
              <a:t> </a:t>
            </a:r>
            <a:r>
              <a:rPr lang="en-US" sz="2400" b="0" i="0" u="none" strike="noStrike" dirty="0">
                <a:effectLst/>
                <a:latin typeface="Arial" panose="020B0604020202020204" pitchFamily="34" charset="0"/>
              </a:rPr>
              <a:t>mainly due to compound effect of nucleon. </a:t>
            </a:r>
            <a:endParaRPr lang="en-CN" sz="2400" dirty="0"/>
          </a:p>
        </p:txBody>
      </p:sp>
      <p:sp>
        <p:nvSpPr>
          <p:cNvPr id="6" name="TextBox 5">
            <a:extLst>
              <a:ext uri="{FF2B5EF4-FFF2-40B4-BE49-F238E27FC236}">
                <a16:creationId xmlns:a16="http://schemas.microsoft.com/office/drawing/2014/main" id="{1ED5CD8B-12BD-F156-4A94-043EDDB96444}"/>
              </a:ext>
            </a:extLst>
          </p:cNvPr>
          <p:cNvSpPr txBox="1"/>
          <p:nvPr/>
        </p:nvSpPr>
        <p:spPr>
          <a:xfrm>
            <a:off x="592136" y="3307387"/>
            <a:ext cx="8221664" cy="3046988"/>
          </a:xfrm>
          <a:prstGeom prst="rect">
            <a:avLst/>
          </a:prstGeom>
          <a:noFill/>
        </p:spPr>
        <p:txBody>
          <a:bodyPr wrap="square">
            <a:spAutoFit/>
          </a:bodyPr>
          <a:lstStyle/>
          <a:p>
            <a:r>
              <a:rPr lang="en-US" sz="2400" dirty="0">
                <a:latin typeface="Arial" panose="020B0604020202020204" pitchFamily="34" charset="0"/>
              </a:rPr>
              <a:t>2.For each (near-)spherical nucleus for which appropriate experimental data exists, we have constructed local neutron and proton OMPs for the entire 1 keV– 200 MeV energy region without any discontinuities in their parameter values. In addition, we have constructed global neutron and proton OMPs for the same energy region and for nearly the whole periodic table of elements (more precisely, for 24 &lt;</a:t>
            </a:r>
            <a:r>
              <a:rPr lang="en-CN" sz="2400" dirty="0">
                <a:latin typeface="Arial" panose="020B0604020202020204" pitchFamily="34" charset="0"/>
              </a:rPr>
              <a:t> </a:t>
            </a:r>
            <a:r>
              <a:rPr lang="en-US" sz="2400" dirty="0">
                <a:latin typeface="Arial" panose="020B0604020202020204" pitchFamily="34" charset="0"/>
              </a:rPr>
              <a:t>A &lt;</a:t>
            </a:r>
            <a:r>
              <a:rPr lang="en-CN" sz="2400" dirty="0">
                <a:latin typeface="Arial" panose="020B0604020202020204" pitchFamily="34" charset="0"/>
              </a:rPr>
              <a:t> 209). </a:t>
            </a:r>
          </a:p>
        </p:txBody>
      </p:sp>
    </p:spTree>
    <p:extLst>
      <p:ext uri="{BB962C8B-B14F-4D97-AF65-F5344CB8AC3E}">
        <p14:creationId xmlns:p14="http://schemas.microsoft.com/office/powerpoint/2010/main" val="285303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2729C127-5206-AE8D-17C7-EE6D92CE798E}"/>
              </a:ext>
            </a:extLst>
          </p:cNvPr>
          <p:cNvCxnSpPr>
            <a:cxnSpLocks/>
          </p:cNvCxnSpPr>
          <p:nvPr/>
        </p:nvCxnSpPr>
        <p:spPr>
          <a:xfrm>
            <a:off x="154546" y="824248"/>
            <a:ext cx="8834907" cy="0"/>
          </a:xfrm>
          <a:prstGeom prst="line">
            <a:avLst/>
          </a:prstGeom>
          <a:ln w="28575">
            <a:solidFill>
              <a:schemeClr val="accent2">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5" name="TextBox 14">
            <a:extLst>
              <a:ext uri="{FF2B5EF4-FFF2-40B4-BE49-F238E27FC236}">
                <a16:creationId xmlns:a16="http://schemas.microsoft.com/office/drawing/2014/main" id="{988A3C04-2180-8F79-F0F9-75BDF967F406}"/>
              </a:ext>
            </a:extLst>
          </p:cNvPr>
          <p:cNvSpPr txBox="1"/>
          <p:nvPr/>
        </p:nvSpPr>
        <p:spPr>
          <a:xfrm>
            <a:off x="8660681" y="115910"/>
            <a:ext cx="380232" cy="461665"/>
          </a:xfrm>
          <a:prstGeom prst="rect">
            <a:avLst/>
          </a:prstGeom>
          <a:noFill/>
        </p:spPr>
        <p:txBody>
          <a:bodyPr wrap="none" rtlCol="0">
            <a:spAutoFit/>
          </a:bodyPr>
          <a:lstStyle/>
          <a:p>
            <a:r>
              <a:rPr lang="en-US" sz="2400" dirty="0">
                <a:solidFill>
                  <a:schemeClr val="accent2">
                    <a:lumMod val="50000"/>
                  </a:schemeClr>
                </a:solidFill>
                <a:latin typeface="Bradley Hand" pitchFamily="2" charset="77"/>
                <a:cs typeface="Apple Chancery" panose="03020702040506060504" pitchFamily="66" charset="-79"/>
              </a:rPr>
              <a:t>6</a:t>
            </a:r>
            <a:endParaRPr lang="en-CN" sz="2400" dirty="0">
              <a:solidFill>
                <a:schemeClr val="accent2">
                  <a:lumMod val="50000"/>
                </a:schemeClr>
              </a:solidFill>
              <a:latin typeface="Bradley Hand" pitchFamily="2" charset="77"/>
              <a:cs typeface="Apple Chancery" panose="03020702040506060504" pitchFamily="66" charset="-79"/>
            </a:endParaRPr>
          </a:p>
        </p:txBody>
      </p:sp>
      <p:sp>
        <p:nvSpPr>
          <p:cNvPr id="2" name="TextBox 1">
            <a:extLst>
              <a:ext uri="{FF2B5EF4-FFF2-40B4-BE49-F238E27FC236}">
                <a16:creationId xmlns:a16="http://schemas.microsoft.com/office/drawing/2014/main" id="{D1D30393-06D2-7E1E-A564-FFDA597C26D7}"/>
              </a:ext>
            </a:extLst>
          </p:cNvPr>
          <p:cNvSpPr txBox="1"/>
          <p:nvPr/>
        </p:nvSpPr>
        <p:spPr>
          <a:xfrm>
            <a:off x="321385" y="251387"/>
            <a:ext cx="3577515" cy="369332"/>
          </a:xfrm>
          <a:prstGeom prst="rect">
            <a:avLst/>
          </a:prstGeom>
          <a:noFill/>
        </p:spPr>
        <p:txBody>
          <a:bodyPr wrap="square" lIns="0" tIns="0" rIns="0" bIns="0" rtlCol="0">
            <a:spAutoFit/>
          </a:bodyPr>
          <a:lstStyle/>
          <a:p>
            <a:r>
              <a:rPr lang="en-CN" sz="2400" dirty="0"/>
              <a:t>当前工作所用参数的特点</a:t>
            </a:r>
          </a:p>
        </p:txBody>
      </p:sp>
      <p:sp>
        <p:nvSpPr>
          <p:cNvPr id="8" name="TextBox 7">
            <a:extLst>
              <a:ext uri="{FF2B5EF4-FFF2-40B4-BE49-F238E27FC236}">
                <a16:creationId xmlns:a16="http://schemas.microsoft.com/office/drawing/2014/main" id="{D0576FAB-61DB-58E2-2B1F-6916DD536366}"/>
              </a:ext>
            </a:extLst>
          </p:cNvPr>
          <p:cNvSpPr txBox="1"/>
          <p:nvPr/>
        </p:nvSpPr>
        <p:spPr>
          <a:xfrm>
            <a:off x="494581" y="1397338"/>
            <a:ext cx="8166100" cy="1938992"/>
          </a:xfrm>
          <a:prstGeom prst="rect">
            <a:avLst/>
          </a:prstGeom>
          <a:noFill/>
        </p:spPr>
        <p:txBody>
          <a:bodyPr wrap="square">
            <a:spAutoFit/>
          </a:bodyPr>
          <a:lstStyle/>
          <a:p>
            <a:r>
              <a:rPr lang="en-CN" sz="2400" dirty="0"/>
              <a:t>1.In any fit there is a tradeoff in the number of parameters used; too few and the fits are not high quality, too many and the potentials can become unsystematic. The fit of Ref. [3] has few parameters and very systematic behavior, whereas we have used more parameters and pushed for a higher quality fit.</a:t>
            </a:r>
          </a:p>
        </p:txBody>
      </p:sp>
      <p:sp>
        <p:nvSpPr>
          <p:cNvPr id="10" name="TextBox 9">
            <a:extLst>
              <a:ext uri="{FF2B5EF4-FFF2-40B4-BE49-F238E27FC236}">
                <a16:creationId xmlns:a16="http://schemas.microsoft.com/office/drawing/2014/main" id="{93BE43A9-DE35-7604-EF6E-636349F3B45F}"/>
              </a:ext>
            </a:extLst>
          </p:cNvPr>
          <p:cNvSpPr txBox="1"/>
          <p:nvPr/>
        </p:nvSpPr>
        <p:spPr>
          <a:xfrm>
            <a:off x="494581" y="3724871"/>
            <a:ext cx="8166099" cy="1938992"/>
          </a:xfrm>
          <a:prstGeom prst="rect">
            <a:avLst/>
          </a:prstGeom>
          <a:noFill/>
        </p:spPr>
        <p:txBody>
          <a:bodyPr wrap="square">
            <a:spAutoFit/>
          </a:bodyPr>
          <a:lstStyle/>
          <a:p>
            <a:r>
              <a:rPr lang="en-CN" sz="2400" dirty="0"/>
              <a:t>2.These approaches have, however, considered only the energy dependence of the potential parameters. In this work we present a global optical potential treatment which includes both the energy (E) and mass number ( A) dependence of the Dirac optical potential parameters. </a:t>
            </a:r>
          </a:p>
        </p:txBody>
      </p:sp>
    </p:spTree>
    <p:extLst>
      <p:ext uri="{BB962C8B-B14F-4D97-AF65-F5344CB8AC3E}">
        <p14:creationId xmlns:p14="http://schemas.microsoft.com/office/powerpoint/2010/main" val="466924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9558</TotalTime>
  <Words>1972</Words>
  <Application>Microsoft Macintosh PowerPoint</Application>
  <PresentationFormat>On-screen Show (4:3)</PresentationFormat>
  <Paragraphs>110</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明兰</vt:lpstr>
      <vt:lpstr>Arial</vt:lpstr>
      <vt:lpstr>Bradley Hand</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144</cp:revision>
  <dcterms:created xsi:type="dcterms:W3CDTF">2022-10-05T10:45:26Z</dcterms:created>
  <dcterms:modified xsi:type="dcterms:W3CDTF">2023-03-14T06:58:37Z</dcterms:modified>
</cp:coreProperties>
</file>