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35"/>
  </p:notesMasterIdLst>
  <p:sldIdLst>
    <p:sldId id="280" r:id="rId2"/>
    <p:sldId id="343" r:id="rId3"/>
    <p:sldId id="347" r:id="rId4"/>
    <p:sldId id="279" r:id="rId5"/>
    <p:sldId id="344" r:id="rId6"/>
    <p:sldId id="345" r:id="rId7"/>
    <p:sldId id="346" r:id="rId8"/>
    <p:sldId id="358" r:id="rId9"/>
    <p:sldId id="357" r:id="rId10"/>
    <p:sldId id="348" r:id="rId11"/>
    <p:sldId id="349" r:id="rId12"/>
    <p:sldId id="350" r:id="rId13"/>
    <p:sldId id="351" r:id="rId14"/>
    <p:sldId id="354" r:id="rId15"/>
    <p:sldId id="355" r:id="rId16"/>
    <p:sldId id="356" r:id="rId17"/>
    <p:sldId id="341" r:id="rId18"/>
    <p:sldId id="352" r:id="rId19"/>
    <p:sldId id="353" r:id="rId20"/>
    <p:sldId id="329" r:id="rId21"/>
    <p:sldId id="330" r:id="rId22"/>
    <p:sldId id="342" r:id="rId23"/>
    <p:sldId id="338" r:id="rId24"/>
    <p:sldId id="331" r:id="rId25"/>
    <p:sldId id="332" r:id="rId26"/>
    <p:sldId id="335" r:id="rId27"/>
    <p:sldId id="339" r:id="rId28"/>
    <p:sldId id="340" r:id="rId29"/>
    <p:sldId id="336" r:id="rId30"/>
    <p:sldId id="333" r:id="rId31"/>
    <p:sldId id="334" r:id="rId32"/>
    <p:sldId id="337" r:id="rId33"/>
    <p:sldId id="312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5E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748"/>
  </p:normalViewPr>
  <p:slideViewPr>
    <p:cSldViewPr snapToGrid="0">
      <p:cViewPr varScale="1">
        <p:scale>
          <a:sx n="100" d="100"/>
          <a:sy n="100" d="100"/>
        </p:scale>
        <p:origin x="18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B8054-AB29-EF44-831F-9D64F6C16436}" type="datetimeFigureOut">
              <a:rPr lang="en-CN" smtClean="0"/>
              <a:t>2023/4/4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A1071-9695-FC4C-9083-3CB88AD2E5F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56809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124B0-41E4-9E40-B519-ECC96DA89BC7}" type="datetimeFigureOut">
              <a:rPr lang="en-CN" smtClean="0"/>
              <a:t>2023/4/4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CF6F-B9CA-D448-B27A-35F199CE6BC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8240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124B0-41E4-9E40-B519-ECC96DA89BC7}" type="datetimeFigureOut">
              <a:rPr lang="en-CN" smtClean="0"/>
              <a:t>2023/4/4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CF6F-B9CA-D448-B27A-35F199CE6BC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64857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124B0-41E4-9E40-B519-ECC96DA89BC7}" type="datetimeFigureOut">
              <a:rPr lang="en-CN" smtClean="0"/>
              <a:t>2023/4/4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CF6F-B9CA-D448-B27A-35F199CE6BC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3680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124B0-41E4-9E40-B519-ECC96DA89BC7}" type="datetimeFigureOut">
              <a:rPr lang="en-CN" smtClean="0"/>
              <a:t>2023/4/4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CF6F-B9CA-D448-B27A-35F199CE6BC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37224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124B0-41E4-9E40-B519-ECC96DA89BC7}" type="datetimeFigureOut">
              <a:rPr lang="en-CN" smtClean="0"/>
              <a:t>2023/4/4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CF6F-B9CA-D448-B27A-35F199CE6BC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35054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124B0-41E4-9E40-B519-ECC96DA89BC7}" type="datetimeFigureOut">
              <a:rPr lang="en-CN" smtClean="0"/>
              <a:t>2023/4/4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CF6F-B9CA-D448-B27A-35F199CE6BC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4583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124B0-41E4-9E40-B519-ECC96DA89BC7}" type="datetimeFigureOut">
              <a:rPr lang="en-CN" smtClean="0"/>
              <a:t>2023/4/4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CF6F-B9CA-D448-B27A-35F199CE6BC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92288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124B0-41E4-9E40-B519-ECC96DA89BC7}" type="datetimeFigureOut">
              <a:rPr lang="en-CN" smtClean="0"/>
              <a:t>2023/4/4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CF6F-B9CA-D448-B27A-35F199CE6BC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70400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124B0-41E4-9E40-B519-ECC96DA89BC7}" type="datetimeFigureOut">
              <a:rPr lang="en-CN" smtClean="0"/>
              <a:t>2023/4/4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CF6F-B9CA-D448-B27A-35F199CE6BC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3401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124B0-41E4-9E40-B519-ECC96DA89BC7}" type="datetimeFigureOut">
              <a:rPr lang="en-CN" smtClean="0"/>
              <a:t>2023/4/4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CF6F-B9CA-D448-B27A-35F199CE6BC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07748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124B0-41E4-9E40-B519-ECC96DA89BC7}" type="datetimeFigureOut">
              <a:rPr lang="en-CN" smtClean="0"/>
              <a:t>2023/4/4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CF6F-B9CA-D448-B27A-35F199CE6BC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31457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124B0-41E4-9E40-B519-ECC96DA89BC7}" type="datetimeFigureOut">
              <a:rPr lang="en-CN" smtClean="0"/>
              <a:t>2023/4/4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4CF6F-B9CA-D448-B27A-35F199CE6BC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88624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29C127-5206-AE8D-17C7-EE6D92CE798E}"/>
              </a:ext>
            </a:extLst>
          </p:cNvPr>
          <p:cNvCxnSpPr>
            <a:cxnSpLocks/>
          </p:cNvCxnSpPr>
          <p:nvPr/>
        </p:nvCxnSpPr>
        <p:spPr>
          <a:xfrm>
            <a:off x="154546" y="824248"/>
            <a:ext cx="883490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8A3C04-2180-8F79-F0F9-75BDF967F406}"/>
              </a:ext>
            </a:extLst>
          </p:cNvPr>
          <p:cNvSpPr txBox="1"/>
          <p:nvPr/>
        </p:nvSpPr>
        <p:spPr>
          <a:xfrm>
            <a:off x="8660681" y="11591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Bradley Hand" pitchFamily="2" charset="77"/>
                <a:cs typeface="Apple Chancery" panose="03020702040506060504" pitchFamily="66" charset="-79"/>
              </a:rPr>
              <a:t>1</a:t>
            </a:r>
            <a:endParaRPr lang="en-CN" sz="2400" dirty="0">
              <a:solidFill>
                <a:schemeClr val="accent2">
                  <a:lumMod val="50000"/>
                </a:schemeClr>
              </a:solidFill>
              <a:latin typeface="Bradley Hand" pitchFamily="2" charset="77"/>
              <a:cs typeface="Apple Chancery" panose="03020702040506060504" pitchFamily="66" charset="-79"/>
            </a:endParaRPr>
          </a:p>
        </p:txBody>
      </p:sp>
      <p:pic>
        <p:nvPicPr>
          <p:cNvPr id="2" name="timg.jpeg" descr="timg.jpeg">
            <a:extLst>
              <a:ext uri="{FF2B5EF4-FFF2-40B4-BE49-F238E27FC236}">
                <a16:creationId xmlns:a16="http://schemas.microsoft.com/office/drawing/2014/main" id="{58A4C91C-6862-A285-54A5-B1D3ECEEB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6" y="0"/>
            <a:ext cx="2103999" cy="796195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6A879E-AD04-B2D9-6DDB-A2A73F9F8F34}"/>
              </a:ext>
            </a:extLst>
          </p:cNvPr>
          <p:cNvSpPr txBox="1"/>
          <p:nvPr/>
        </p:nvSpPr>
        <p:spPr>
          <a:xfrm>
            <a:off x="3304657" y="3105834"/>
            <a:ext cx="2265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3600" dirty="0"/>
              <a:t>组会报告</a:t>
            </a:r>
            <a:r>
              <a:rPr lang="en-US" sz="3600" dirty="0"/>
              <a:t>6</a:t>
            </a:r>
            <a:endParaRPr lang="en-CN" sz="3600" dirty="0"/>
          </a:p>
        </p:txBody>
      </p:sp>
      <p:sp>
        <p:nvSpPr>
          <p:cNvPr id="5" name="文本框 17">
            <a:extLst>
              <a:ext uri="{FF2B5EF4-FFF2-40B4-BE49-F238E27FC236}">
                <a16:creationId xmlns:a16="http://schemas.microsoft.com/office/drawing/2014/main" id="{27147D9A-46D7-EBBE-AB10-A52128B44CEE}"/>
              </a:ext>
            </a:extLst>
          </p:cNvPr>
          <p:cNvSpPr txBox="1"/>
          <p:nvPr/>
        </p:nvSpPr>
        <p:spPr>
          <a:xfrm>
            <a:off x="5265221" y="4471629"/>
            <a:ext cx="2312161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4289" rIns="34289">
            <a:spAutoFit/>
          </a:bodyPr>
          <a:lstStyle/>
          <a:p>
            <a:pPr>
              <a:defRPr sz="1400">
                <a:latin typeface="明兰"/>
                <a:ea typeface="明兰"/>
                <a:cs typeface="明兰"/>
                <a:sym typeface="明兰"/>
              </a:defRPr>
            </a:pPr>
            <a:r>
              <a:rPr lang="zh-CN" altLang="en-US" sz="2000" dirty="0"/>
              <a:t>陆亚洲</a:t>
            </a:r>
            <a:endParaRPr sz="2000" dirty="0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4B9F199F-A353-229A-6C60-A5555F56426B}"/>
              </a:ext>
            </a:extLst>
          </p:cNvPr>
          <p:cNvSpPr/>
          <p:nvPr/>
        </p:nvSpPr>
        <p:spPr>
          <a:xfrm>
            <a:off x="4855341" y="4530239"/>
            <a:ext cx="204322" cy="2059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142" y="17957"/>
                </a:moveTo>
                <a:lnTo>
                  <a:pt x="19795" y="17458"/>
                </a:lnTo>
                <a:lnTo>
                  <a:pt x="19427" y="16985"/>
                </a:lnTo>
                <a:lnTo>
                  <a:pt x="19033" y="16524"/>
                </a:lnTo>
                <a:lnTo>
                  <a:pt x="18619" y="16088"/>
                </a:lnTo>
                <a:lnTo>
                  <a:pt x="18173" y="15678"/>
                </a:lnTo>
                <a:lnTo>
                  <a:pt x="17713" y="15286"/>
                </a:lnTo>
                <a:lnTo>
                  <a:pt x="17221" y="14920"/>
                </a:lnTo>
                <a:lnTo>
                  <a:pt x="16715" y="14579"/>
                </a:lnTo>
                <a:lnTo>
                  <a:pt x="16184" y="14270"/>
                </a:lnTo>
                <a:lnTo>
                  <a:pt x="15645" y="13992"/>
                </a:lnTo>
                <a:lnTo>
                  <a:pt x="15094" y="13739"/>
                </a:lnTo>
                <a:lnTo>
                  <a:pt x="14523" y="13524"/>
                </a:lnTo>
                <a:lnTo>
                  <a:pt x="14188" y="13411"/>
                </a:lnTo>
                <a:lnTo>
                  <a:pt x="13853" y="13303"/>
                </a:lnTo>
                <a:lnTo>
                  <a:pt x="14267" y="13089"/>
                </a:lnTo>
                <a:lnTo>
                  <a:pt x="14674" y="12843"/>
                </a:lnTo>
                <a:lnTo>
                  <a:pt x="15061" y="12571"/>
                </a:lnTo>
                <a:lnTo>
                  <a:pt x="15429" y="12268"/>
                </a:lnTo>
                <a:lnTo>
                  <a:pt x="15783" y="11940"/>
                </a:lnTo>
                <a:lnTo>
                  <a:pt x="16124" y="11567"/>
                </a:lnTo>
                <a:lnTo>
                  <a:pt x="16453" y="11176"/>
                </a:lnTo>
                <a:lnTo>
                  <a:pt x="16735" y="10765"/>
                </a:lnTo>
                <a:lnTo>
                  <a:pt x="16985" y="10336"/>
                </a:lnTo>
                <a:lnTo>
                  <a:pt x="17208" y="9894"/>
                </a:lnTo>
                <a:lnTo>
                  <a:pt x="17398" y="9439"/>
                </a:lnTo>
                <a:lnTo>
                  <a:pt x="17556" y="8972"/>
                </a:lnTo>
                <a:lnTo>
                  <a:pt x="17680" y="8492"/>
                </a:lnTo>
                <a:lnTo>
                  <a:pt x="17766" y="8000"/>
                </a:lnTo>
                <a:lnTo>
                  <a:pt x="17818" y="7501"/>
                </a:lnTo>
                <a:lnTo>
                  <a:pt x="17838" y="6996"/>
                </a:lnTo>
                <a:lnTo>
                  <a:pt x="17818" y="6491"/>
                </a:lnTo>
                <a:lnTo>
                  <a:pt x="17766" y="5986"/>
                </a:lnTo>
                <a:lnTo>
                  <a:pt x="17680" y="5499"/>
                </a:lnTo>
                <a:lnTo>
                  <a:pt x="17556" y="5013"/>
                </a:lnTo>
                <a:lnTo>
                  <a:pt x="17398" y="4546"/>
                </a:lnTo>
                <a:lnTo>
                  <a:pt x="17208" y="4085"/>
                </a:lnTo>
                <a:lnTo>
                  <a:pt x="16985" y="3643"/>
                </a:lnTo>
                <a:lnTo>
                  <a:pt x="16735" y="3220"/>
                </a:lnTo>
                <a:lnTo>
                  <a:pt x="16446" y="2810"/>
                </a:lnTo>
                <a:lnTo>
                  <a:pt x="16124" y="2418"/>
                </a:lnTo>
                <a:lnTo>
                  <a:pt x="15783" y="2052"/>
                </a:lnTo>
                <a:lnTo>
                  <a:pt x="15409" y="1705"/>
                </a:lnTo>
                <a:lnTo>
                  <a:pt x="15022" y="1389"/>
                </a:lnTo>
                <a:lnTo>
                  <a:pt x="14608" y="1099"/>
                </a:lnTo>
                <a:lnTo>
                  <a:pt x="14181" y="846"/>
                </a:lnTo>
                <a:lnTo>
                  <a:pt x="13741" y="625"/>
                </a:lnTo>
                <a:lnTo>
                  <a:pt x="13282" y="436"/>
                </a:lnTo>
                <a:lnTo>
                  <a:pt x="12816" y="278"/>
                </a:lnTo>
                <a:lnTo>
                  <a:pt x="12330" y="158"/>
                </a:lnTo>
                <a:lnTo>
                  <a:pt x="11837" y="69"/>
                </a:lnTo>
                <a:lnTo>
                  <a:pt x="11338" y="13"/>
                </a:lnTo>
                <a:lnTo>
                  <a:pt x="10833" y="0"/>
                </a:lnTo>
                <a:lnTo>
                  <a:pt x="10321" y="13"/>
                </a:lnTo>
                <a:lnTo>
                  <a:pt x="9822" y="69"/>
                </a:lnTo>
                <a:lnTo>
                  <a:pt x="9336" y="158"/>
                </a:lnTo>
                <a:lnTo>
                  <a:pt x="8844" y="278"/>
                </a:lnTo>
                <a:lnTo>
                  <a:pt x="8377" y="436"/>
                </a:lnTo>
                <a:lnTo>
                  <a:pt x="7918" y="625"/>
                </a:lnTo>
                <a:lnTo>
                  <a:pt x="7478" y="846"/>
                </a:lnTo>
                <a:lnTo>
                  <a:pt x="7051" y="1099"/>
                </a:lnTo>
                <a:lnTo>
                  <a:pt x="6638" y="1389"/>
                </a:lnTo>
                <a:lnTo>
                  <a:pt x="6250" y="1705"/>
                </a:lnTo>
                <a:lnTo>
                  <a:pt x="5876" y="2052"/>
                </a:lnTo>
                <a:lnTo>
                  <a:pt x="5535" y="2418"/>
                </a:lnTo>
                <a:lnTo>
                  <a:pt x="5213" y="2810"/>
                </a:lnTo>
                <a:lnTo>
                  <a:pt x="4924" y="3220"/>
                </a:lnTo>
                <a:lnTo>
                  <a:pt x="4675" y="3643"/>
                </a:lnTo>
                <a:lnTo>
                  <a:pt x="4451" y="4085"/>
                </a:lnTo>
                <a:lnTo>
                  <a:pt x="4261" y="4546"/>
                </a:lnTo>
                <a:lnTo>
                  <a:pt x="4103" y="5013"/>
                </a:lnTo>
                <a:lnTo>
                  <a:pt x="3985" y="5499"/>
                </a:lnTo>
                <a:lnTo>
                  <a:pt x="3893" y="5986"/>
                </a:lnTo>
                <a:lnTo>
                  <a:pt x="3841" y="6491"/>
                </a:lnTo>
                <a:lnTo>
                  <a:pt x="3821" y="6996"/>
                </a:lnTo>
                <a:lnTo>
                  <a:pt x="3841" y="7501"/>
                </a:lnTo>
                <a:lnTo>
                  <a:pt x="3893" y="8000"/>
                </a:lnTo>
                <a:lnTo>
                  <a:pt x="3985" y="8492"/>
                </a:lnTo>
                <a:lnTo>
                  <a:pt x="4103" y="8972"/>
                </a:lnTo>
                <a:lnTo>
                  <a:pt x="4261" y="9439"/>
                </a:lnTo>
                <a:lnTo>
                  <a:pt x="4451" y="9894"/>
                </a:lnTo>
                <a:lnTo>
                  <a:pt x="4675" y="10336"/>
                </a:lnTo>
                <a:lnTo>
                  <a:pt x="4924" y="10765"/>
                </a:lnTo>
                <a:lnTo>
                  <a:pt x="5213" y="11176"/>
                </a:lnTo>
                <a:lnTo>
                  <a:pt x="5535" y="11567"/>
                </a:lnTo>
                <a:lnTo>
                  <a:pt x="5876" y="11940"/>
                </a:lnTo>
                <a:lnTo>
                  <a:pt x="6224" y="12268"/>
                </a:lnTo>
                <a:lnTo>
                  <a:pt x="6592" y="12565"/>
                </a:lnTo>
                <a:lnTo>
                  <a:pt x="6979" y="12836"/>
                </a:lnTo>
                <a:lnTo>
                  <a:pt x="7373" y="13082"/>
                </a:lnTo>
                <a:lnTo>
                  <a:pt x="7787" y="13297"/>
                </a:lnTo>
                <a:lnTo>
                  <a:pt x="7432" y="13405"/>
                </a:lnTo>
                <a:lnTo>
                  <a:pt x="7077" y="13524"/>
                </a:lnTo>
                <a:lnTo>
                  <a:pt x="6506" y="13745"/>
                </a:lnTo>
                <a:lnTo>
                  <a:pt x="5955" y="13992"/>
                </a:lnTo>
                <a:lnTo>
                  <a:pt x="5416" y="14276"/>
                </a:lnTo>
                <a:lnTo>
                  <a:pt x="4885" y="14585"/>
                </a:lnTo>
                <a:lnTo>
                  <a:pt x="4379" y="14920"/>
                </a:lnTo>
                <a:lnTo>
                  <a:pt x="3887" y="15286"/>
                </a:lnTo>
                <a:lnTo>
                  <a:pt x="3421" y="15684"/>
                </a:lnTo>
                <a:lnTo>
                  <a:pt x="2981" y="16094"/>
                </a:lnTo>
                <a:lnTo>
                  <a:pt x="2567" y="16530"/>
                </a:lnTo>
                <a:lnTo>
                  <a:pt x="2173" y="16991"/>
                </a:lnTo>
                <a:lnTo>
                  <a:pt x="1805" y="17471"/>
                </a:lnTo>
                <a:lnTo>
                  <a:pt x="1451" y="17969"/>
                </a:lnTo>
                <a:lnTo>
                  <a:pt x="1136" y="18494"/>
                </a:lnTo>
                <a:lnTo>
                  <a:pt x="847" y="19037"/>
                </a:lnTo>
                <a:lnTo>
                  <a:pt x="584" y="19592"/>
                </a:lnTo>
                <a:lnTo>
                  <a:pt x="361" y="20160"/>
                </a:lnTo>
                <a:lnTo>
                  <a:pt x="164" y="20741"/>
                </a:lnTo>
                <a:lnTo>
                  <a:pt x="0" y="21335"/>
                </a:lnTo>
                <a:lnTo>
                  <a:pt x="1083" y="21600"/>
                </a:lnTo>
                <a:lnTo>
                  <a:pt x="1241" y="21019"/>
                </a:lnTo>
                <a:lnTo>
                  <a:pt x="1438" y="20457"/>
                </a:lnTo>
                <a:lnTo>
                  <a:pt x="1668" y="19902"/>
                </a:lnTo>
                <a:lnTo>
                  <a:pt x="1930" y="19371"/>
                </a:lnTo>
                <a:lnTo>
                  <a:pt x="2226" y="18847"/>
                </a:lnTo>
                <a:lnTo>
                  <a:pt x="2547" y="18348"/>
                </a:lnTo>
                <a:lnTo>
                  <a:pt x="2902" y="17868"/>
                </a:lnTo>
                <a:lnTo>
                  <a:pt x="3283" y="17401"/>
                </a:lnTo>
                <a:lnTo>
                  <a:pt x="3690" y="16966"/>
                </a:lnTo>
                <a:lnTo>
                  <a:pt x="4123" y="16549"/>
                </a:lnTo>
                <a:lnTo>
                  <a:pt x="4583" y="16164"/>
                </a:lnTo>
                <a:lnTo>
                  <a:pt x="5022" y="15835"/>
                </a:lnTo>
                <a:lnTo>
                  <a:pt x="5482" y="15532"/>
                </a:lnTo>
                <a:lnTo>
                  <a:pt x="5955" y="15248"/>
                </a:lnTo>
                <a:lnTo>
                  <a:pt x="6441" y="15002"/>
                </a:lnTo>
                <a:lnTo>
                  <a:pt x="6940" y="14768"/>
                </a:lnTo>
                <a:lnTo>
                  <a:pt x="7452" y="14573"/>
                </a:lnTo>
                <a:lnTo>
                  <a:pt x="7990" y="14402"/>
                </a:lnTo>
                <a:lnTo>
                  <a:pt x="8542" y="14257"/>
                </a:lnTo>
                <a:lnTo>
                  <a:pt x="9100" y="14143"/>
                </a:lnTo>
                <a:lnTo>
                  <a:pt x="9664" y="14067"/>
                </a:lnTo>
                <a:lnTo>
                  <a:pt x="10229" y="14017"/>
                </a:lnTo>
                <a:lnTo>
                  <a:pt x="10800" y="13998"/>
                </a:lnTo>
                <a:lnTo>
                  <a:pt x="11378" y="14017"/>
                </a:lnTo>
                <a:lnTo>
                  <a:pt x="11942" y="14067"/>
                </a:lnTo>
                <a:lnTo>
                  <a:pt x="12500" y="14143"/>
                </a:lnTo>
                <a:lnTo>
                  <a:pt x="13065" y="14257"/>
                </a:lnTo>
                <a:lnTo>
                  <a:pt x="13610" y="14396"/>
                </a:lnTo>
                <a:lnTo>
                  <a:pt x="14148" y="14573"/>
                </a:lnTo>
                <a:lnTo>
                  <a:pt x="14660" y="14768"/>
                </a:lnTo>
                <a:lnTo>
                  <a:pt x="15159" y="14996"/>
                </a:lnTo>
                <a:lnTo>
                  <a:pt x="15645" y="15248"/>
                </a:lnTo>
                <a:lnTo>
                  <a:pt x="16118" y="15526"/>
                </a:lnTo>
                <a:lnTo>
                  <a:pt x="16578" y="15829"/>
                </a:lnTo>
                <a:lnTo>
                  <a:pt x="17017" y="16164"/>
                </a:lnTo>
                <a:lnTo>
                  <a:pt x="17477" y="16549"/>
                </a:lnTo>
                <a:lnTo>
                  <a:pt x="17910" y="16966"/>
                </a:lnTo>
                <a:lnTo>
                  <a:pt x="18317" y="17395"/>
                </a:lnTo>
                <a:lnTo>
                  <a:pt x="18698" y="17856"/>
                </a:lnTo>
                <a:lnTo>
                  <a:pt x="19053" y="18342"/>
                </a:lnTo>
                <a:lnTo>
                  <a:pt x="19374" y="18841"/>
                </a:lnTo>
                <a:lnTo>
                  <a:pt x="19670" y="19359"/>
                </a:lnTo>
                <a:lnTo>
                  <a:pt x="19932" y="19895"/>
                </a:lnTo>
                <a:lnTo>
                  <a:pt x="20162" y="20445"/>
                </a:lnTo>
                <a:lnTo>
                  <a:pt x="20359" y="21006"/>
                </a:lnTo>
                <a:lnTo>
                  <a:pt x="20517" y="21587"/>
                </a:lnTo>
                <a:lnTo>
                  <a:pt x="21600" y="21316"/>
                </a:lnTo>
                <a:lnTo>
                  <a:pt x="21436" y="20722"/>
                </a:lnTo>
                <a:lnTo>
                  <a:pt x="21239" y="20148"/>
                </a:lnTo>
                <a:lnTo>
                  <a:pt x="21016" y="19573"/>
                </a:lnTo>
                <a:lnTo>
                  <a:pt x="20753" y="19024"/>
                </a:lnTo>
                <a:lnTo>
                  <a:pt x="20464" y="18481"/>
                </a:lnTo>
                <a:lnTo>
                  <a:pt x="20142" y="17957"/>
                </a:lnTo>
                <a:close/>
                <a:moveTo>
                  <a:pt x="4937" y="6996"/>
                </a:moveTo>
                <a:lnTo>
                  <a:pt x="4957" y="6510"/>
                </a:lnTo>
                <a:lnTo>
                  <a:pt x="5016" y="6042"/>
                </a:lnTo>
                <a:lnTo>
                  <a:pt x="5108" y="5582"/>
                </a:lnTo>
                <a:lnTo>
                  <a:pt x="5239" y="5133"/>
                </a:lnTo>
                <a:lnTo>
                  <a:pt x="5410" y="4704"/>
                </a:lnTo>
                <a:lnTo>
                  <a:pt x="5600" y="4293"/>
                </a:lnTo>
                <a:lnTo>
                  <a:pt x="5830" y="3896"/>
                </a:lnTo>
                <a:lnTo>
                  <a:pt x="6080" y="3523"/>
                </a:lnTo>
                <a:lnTo>
                  <a:pt x="6362" y="3163"/>
                </a:lnTo>
                <a:lnTo>
                  <a:pt x="6670" y="2835"/>
                </a:lnTo>
                <a:lnTo>
                  <a:pt x="6999" y="2532"/>
                </a:lnTo>
                <a:lnTo>
                  <a:pt x="7353" y="2248"/>
                </a:lnTo>
                <a:lnTo>
                  <a:pt x="7727" y="1995"/>
                </a:lnTo>
                <a:lnTo>
                  <a:pt x="8121" y="1768"/>
                </a:lnTo>
                <a:lnTo>
                  <a:pt x="8535" y="1578"/>
                </a:lnTo>
                <a:lnTo>
                  <a:pt x="8968" y="1414"/>
                </a:lnTo>
                <a:lnTo>
                  <a:pt x="9421" y="1282"/>
                </a:lnTo>
                <a:lnTo>
                  <a:pt x="9881" y="1187"/>
                </a:lnTo>
                <a:lnTo>
                  <a:pt x="10347" y="1130"/>
                </a:lnTo>
                <a:lnTo>
                  <a:pt x="10833" y="1111"/>
                </a:lnTo>
                <a:lnTo>
                  <a:pt x="11312" y="1130"/>
                </a:lnTo>
                <a:lnTo>
                  <a:pt x="11785" y="1187"/>
                </a:lnTo>
                <a:lnTo>
                  <a:pt x="12244" y="1282"/>
                </a:lnTo>
                <a:lnTo>
                  <a:pt x="12691" y="1414"/>
                </a:lnTo>
                <a:lnTo>
                  <a:pt x="13124" y="1578"/>
                </a:lnTo>
                <a:lnTo>
                  <a:pt x="13538" y="1768"/>
                </a:lnTo>
                <a:lnTo>
                  <a:pt x="13932" y="1995"/>
                </a:lnTo>
                <a:lnTo>
                  <a:pt x="14306" y="2248"/>
                </a:lnTo>
                <a:lnTo>
                  <a:pt x="14660" y="2532"/>
                </a:lnTo>
                <a:lnTo>
                  <a:pt x="14995" y="2835"/>
                </a:lnTo>
                <a:lnTo>
                  <a:pt x="15297" y="3163"/>
                </a:lnTo>
                <a:lnTo>
                  <a:pt x="15580" y="3523"/>
                </a:lnTo>
                <a:lnTo>
                  <a:pt x="15836" y="3896"/>
                </a:lnTo>
                <a:lnTo>
                  <a:pt x="16059" y="4293"/>
                </a:lnTo>
                <a:lnTo>
                  <a:pt x="16262" y="4704"/>
                </a:lnTo>
                <a:lnTo>
                  <a:pt x="16420" y="5133"/>
                </a:lnTo>
                <a:lnTo>
                  <a:pt x="16551" y="5582"/>
                </a:lnTo>
                <a:lnTo>
                  <a:pt x="16643" y="6042"/>
                </a:lnTo>
                <a:lnTo>
                  <a:pt x="16702" y="6510"/>
                </a:lnTo>
                <a:lnTo>
                  <a:pt x="16722" y="6996"/>
                </a:lnTo>
                <a:lnTo>
                  <a:pt x="16702" y="7476"/>
                </a:lnTo>
                <a:lnTo>
                  <a:pt x="16643" y="7949"/>
                </a:lnTo>
                <a:lnTo>
                  <a:pt x="16551" y="8404"/>
                </a:lnTo>
                <a:lnTo>
                  <a:pt x="16420" y="8846"/>
                </a:lnTo>
                <a:lnTo>
                  <a:pt x="16262" y="9281"/>
                </a:lnTo>
                <a:lnTo>
                  <a:pt x="16059" y="9692"/>
                </a:lnTo>
                <a:lnTo>
                  <a:pt x="15836" y="10090"/>
                </a:lnTo>
                <a:lnTo>
                  <a:pt x="15580" y="10462"/>
                </a:lnTo>
                <a:lnTo>
                  <a:pt x="15297" y="10816"/>
                </a:lnTo>
                <a:lnTo>
                  <a:pt x="14995" y="11150"/>
                </a:lnTo>
                <a:lnTo>
                  <a:pt x="14660" y="11453"/>
                </a:lnTo>
                <a:lnTo>
                  <a:pt x="14306" y="11738"/>
                </a:lnTo>
                <a:lnTo>
                  <a:pt x="13932" y="11990"/>
                </a:lnTo>
                <a:lnTo>
                  <a:pt x="13538" y="12217"/>
                </a:lnTo>
                <a:lnTo>
                  <a:pt x="13124" y="12413"/>
                </a:lnTo>
                <a:lnTo>
                  <a:pt x="12691" y="12571"/>
                </a:lnTo>
                <a:lnTo>
                  <a:pt x="12244" y="12704"/>
                </a:lnTo>
                <a:lnTo>
                  <a:pt x="11785" y="12792"/>
                </a:lnTo>
                <a:lnTo>
                  <a:pt x="11312" y="12849"/>
                </a:lnTo>
                <a:lnTo>
                  <a:pt x="10833" y="12874"/>
                </a:lnTo>
                <a:lnTo>
                  <a:pt x="10347" y="12849"/>
                </a:lnTo>
                <a:lnTo>
                  <a:pt x="9881" y="12792"/>
                </a:lnTo>
                <a:lnTo>
                  <a:pt x="9421" y="12704"/>
                </a:lnTo>
                <a:lnTo>
                  <a:pt x="8968" y="12571"/>
                </a:lnTo>
                <a:lnTo>
                  <a:pt x="8535" y="12413"/>
                </a:lnTo>
                <a:lnTo>
                  <a:pt x="8121" y="12217"/>
                </a:lnTo>
                <a:lnTo>
                  <a:pt x="7727" y="11990"/>
                </a:lnTo>
                <a:lnTo>
                  <a:pt x="7353" y="11738"/>
                </a:lnTo>
                <a:lnTo>
                  <a:pt x="6999" y="11453"/>
                </a:lnTo>
                <a:lnTo>
                  <a:pt x="6670" y="11150"/>
                </a:lnTo>
                <a:lnTo>
                  <a:pt x="6362" y="10816"/>
                </a:lnTo>
                <a:lnTo>
                  <a:pt x="6080" y="10462"/>
                </a:lnTo>
                <a:lnTo>
                  <a:pt x="5830" y="10090"/>
                </a:lnTo>
                <a:lnTo>
                  <a:pt x="5600" y="9692"/>
                </a:lnTo>
                <a:lnTo>
                  <a:pt x="5410" y="9281"/>
                </a:lnTo>
                <a:lnTo>
                  <a:pt x="5239" y="8846"/>
                </a:lnTo>
                <a:lnTo>
                  <a:pt x="5108" y="8404"/>
                </a:lnTo>
                <a:lnTo>
                  <a:pt x="5016" y="7949"/>
                </a:lnTo>
                <a:lnTo>
                  <a:pt x="4957" y="7476"/>
                </a:lnTo>
                <a:lnTo>
                  <a:pt x="4937" y="6996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34289" rIns="34289"/>
          <a:lstStyle/>
          <a:p>
            <a:pPr>
              <a:defRPr sz="2000">
                <a:latin typeface="明兰"/>
                <a:ea typeface="明兰"/>
                <a:cs typeface="明兰"/>
                <a:sym typeface="明兰"/>
              </a:defRPr>
            </a:pPr>
            <a:endParaRPr sz="1500"/>
          </a:p>
        </p:txBody>
      </p:sp>
    </p:spTree>
    <p:extLst>
      <p:ext uri="{BB962C8B-B14F-4D97-AF65-F5344CB8AC3E}">
        <p14:creationId xmlns:p14="http://schemas.microsoft.com/office/powerpoint/2010/main" val="237151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dvAuto="0"/>
      <p:bldP spid="6" grpId="0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29C127-5206-AE8D-17C7-EE6D92CE798E}"/>
              </a:ext>
            </a:extLst>
          </p:cNvPr>
          <p:cNvCxnSpPr>
            <a:cxnSpLocks/>
          </p:cNvCxnSpPr>
          <p:nvPr/>
        </p:nvCxnSpPr>
        <p:spPr>
          <a:xfrm>
            <a:off x="154546" y="824248"/>
            <a:ext cx="883490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8A3C04-2180-8F79-F0F9-75BDF967F406}"/>
              </a:ext>
            </a:extLst>
          </p:cNvPr>
          <p:cNvSpPr txBox="1"/>
          <p:nvPr/>
        </p:nvSpPr>
        <p:spPr>
          <a:xfrm>
            <a:off x="8497109" y="159156"/>
            <a:ext cx="514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Bradley Hand" pitchFamily="2" charset="77"/>
                <a:cs typeface="Apple Chancery" panose="03020702040506060504" pitchFamily="66" charset="-79"/>
              </a:rPr>
              <a:t>10</a:t>
            </a:r>
            <a:endParaRPr lang="en-CN" sz="2400" dirty="0">
              <a:solidFill>
                <a:schemeClr val="accent2">
                  <a:lumMod val="50000"/>
                </a:schemeClr>
              </a:solidFill>
              <a:latin typeface="Bradley Hand" pitchFamily="2" charset="77"/>
              <a:cs typeface="Apple Chancery" panose="03020702040506060504" pitchFamily="66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B34537-F10F-F029-AA2C-E4CAEC6BB130}"/>
              </a:ext>
            </a:extLst>
          </p:cNvPr>
          <p:cNvSpPr txBox="1"/>
          <p:nvPr/>
        </p:nvSpPr>
        <p:spPr>
          <a:xfrm>
            <a:off x="384885" y="301366"/>
            <a:ext cx="152011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N" sz="2400" dirty="0"/>
              <a:t>Si探测器</a:t>
            </a:r>
          </a:p>
        </p:txBody>
      </p:sp>
    </p:spTree>
    <p:extLst>
      <p:ext uri="{BB962C8B-B14F-4D97-AF65-F5344CB8AC3E}">
        <p14:creationId xmlns:p14="http://schemas.microsoft.com/office/powerpoint/2010/main" val="3401171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29C127-5206-AE8D-17C7-EE6D92CE798E}"/>
              </a:ext>
            </a:extLst>
          </p:cNvPr>
          <p:cNvCxnSpPr>
            <a:cxnSpLocks/>
          </p:cNvCxnSpPr>
          <p:nvPr/>
        </p:nvCxnSpPr>
        <p:spPr>
          <a:xfrm>
            <a:off x="154546" y="824248"/>
            <a:ext cx="883490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8A3C04-2180-8F79-F0F9-75BDF967F406}"/>
              </a:ext>
            </a:extLst>
          </p:cNvPr>
          <p:cNvSpPr txBox="1"/>
          <p:nvPr/>
        </p:nvSpPr>
        <p:spPr>
          <a:xfrm>
            <a:off x="8497109" y="159156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Bradley Hand" pitchFamily="2" charset="77"/>
                <a:cs typeface="Apple Chancery" panose="03020702040506060504" pitchFamily="66" charset="-79"/>
              </a:rPr>
              <a:t>11</a:t>
            </a:r>
            <a:endParaRPr lang="en-CN" sz="2400" dirty="0">
              <a:solidFill>
                <a:schemeClr val="accent2">
                  <a:lumMod val="50000"/>
                </a:schemeClr>
              </a:solidFill>
              <a:latin typeface="Bradley Hand" pitchFamily="2" charset="77"/>
              <a:cs typeface="Apple Chancery" panose="03020702040506060504" pitchFamily="66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A0A5DF-2ABE-5308-E1C0-273121F415EC}"/>
              </a:ext>
            </a:extLst>
          </p:cNvPr>
          <p:cNvSpPr txBox="1"/>
          <p:nvPr/>
        </p:nvSpPr>
        <p:spPr>
          <a:xfrm>
            <a:off x="384885" y="301366"/>
            <a:ext cx="152011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N" sz="2400" dirty="0"/>
              <a:t>Si探测器</a:t>
            </a:r>
          </a:p>
        </p:txBody>
      </p:sp>
    </p:spTree>
    <p:extLst>
      <p:ext uri="{BB962C8B-B14F-4D97-AF65-F5344CB8AC3E}">
        <p14:creationId xmlns:p14="http://schemas.microsoft.com/office/powerpoint/2010/main" val="1552385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29C127-5206-AE8D-17C7-EE6D92CE798E}"/>
              </a:ext>
            </a:extLst>
          </p:cNvPr>
          <p:cNvCxnSpPr>
            <a:cxnSpLocks/>
          </p:cNvCxnSpPr>
          <p:nvPr/>
        </p:nvCxnSpPr>
        <p:spPr>
          <a:xfrm>
            <a:off x="154546" y="824248"/>
            <a:ext cx="883490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8A3C04-2180-8F79-F0F9-75BDF967F406}"/>
              </a:ext>
            </a:extLst>
          </p:cNvPr>
          <p:cNvSpPr txBox="1"/>
          <p:nvPr/>
        </p:nvSpPr>
        <p:spPr>
          <a:xfrm>
            <a:off x="8497109" y="159156"/>
            <a:ext cx="53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Bradley Hand" pitchFamily="2" charset="77"/>
                <a:cs typeface="Apple Chancery" panose="03020702040506060504" pitchFamily="66" charset="-79"/>
              </a:rPr>
              <a:t>12</a:t>
            </a:r>
            <a:endParaRPr lang="en-CN" sz="2400" dirty="0">
              <a:solidFill>
                <a:schemeClr val="accent2">
                  <a:lumMod val="50000"/>
                </a:schemeClr>
              </a:solidFill>
              <a:latin typeface="Bradley Hand" pitchFamily="2" charset="77"/>
              <a:cs typeface="Apple Chancery" panose="03020702040506060504" pitchFamily="66" charset="-79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949C15-7B3D-D441-175F-677B3CDD6569}"/>
              </a:ext>
            </a:extLst>
          </p:cNvPr>
          <p:cNvSpPr txBox="1"/>
          <p:nvPr/>
        </p:nvSpPr>
        <p:spPr>
          <a:xfrm>
            <a:off x="449561" y="331594"/>
            <a:ext cx="391923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N" sz="2400" dirty="0"/>
              <a:t>最后一天</a:t>
            </a:r>
          </a:p>
        </p:txBody>
      </p:sp>
    </p:spTree>
    <p:extLst>
      <p:ext uri="{BB962C8B-B14F-4D97-AF65-F5344CB8AC3E}">
        <p14:creationId xmlns:p14="http://schemas.microsoft.com/office/powerpoint/2010/main" val="60839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29C127-5206-AE8D-17C7-EE6D92CE798E}"/>
              </a:ext>
            </a:extLst>
          </p:cNvPr>
          <p:cNvCxnSpPr>
            <a:cxnSpLocks/>
          </p:cNvCxnSpPr>
          <p:nvPr/>
        </p:nvCxnSpPr>
        <p:spPr>
          <a:xfrm>
            <a:off x="154546" y="824248"/>
            <a:ext cx="883490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8A3C04-2180-8F79-F0F9-75BDF967F406}"/>
              </a:ext>
            </a:extLst>
          </p:cNvPr>
          <p:cNvSpPr txBox="1"/>
          <p:nvPr/>
        </p:nvSpPr>
        <p:spPr>
          <a:xfrm>
            <a:off x="8497109" y="159156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Bradley Hand" pitchFamily="2" charset="77"/>
                <a:cs typeface="Apple Chancery" panose="03020702040506060504" pitchFamily="66" charset="-79"/>
              </a:rPr>
              <a:t>13</a:t>
            </a:r>
            <a:endParaRPr lang="en-CN" sz="2400" dirty="0">
              <a:solidFill>
                <a:schemeClr val="accent2">
                  <a:lumMod val="50000"/>
                </a:schemeClr>
              </a:solidFill>
              <a:latin typeface="Bradley Hand" pitchFamily="2" charset="77"/>
              <a:cs typeface="Apple Chancery" panose="03020702040506060504" pitchFamily="66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AD5F32-6468-32E1-0A2F-14E820EA7DB7}"/>
              </a:ext>
            </a:extLst>
          </p:cNvPr>
          <p:cNvSpPr txBox="1"/>
          <p:nvPr/>
        </p:nvSpPr>
        <p:spPr>
          <a:xfrm>
            <a:off x="544811" y="284075"/>
            <a:ext cx="391923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N" sz="2400" dirty="0"/>
              <a:t>最后一天</a:t>
            </a:r>
          </a:p>
        </p:txBody>
      </p:sp>
    </p:spTree>
    <p:extLst>
      <p:ext uri="{BB962C8B-B14F-4D97-AF65-F5344CB8AC3E}">
        <p14:creationId xmlns:p14="http://schemas.microsoft.com/office/powerpoint/2010/main" val="3996582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29C127-5206-AE8D-17C7-EE6D92CE798E}"/>
              </a:ext>
            </a:extLst>
          </p:cNvPr>
          <p:cNvCxnSpPr>
            <a:cxnSpLocks/>
          </p:cNvCxnSpPr>
          <p:nvPr/>
        </p:nvCxnSpPr>
        <p:spPr>
          <a:xfrm>
            <a:off x="154546" y="824248"/>
            <a:ext cx="883490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8A3C04-2180-8F79-F0F9-75BDF967F406}"/>
              </a:ext>
            </a:extLst>
          </p:cNvPr>
          <p:cNvSpPr txBox="1"/>
          <p:nvPr/>
        </p:nvSpPr>
        <p:spPr>
          <a:xfrm>
            <a:off x="8497109" y="152070"/>
            <a:ext cx="514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Bradley Hand" pitchFamily="2" charset="77"/>
                <a:cs typeface="Apple Chancery" panose="03020702040506060504" pitchFamily="66" charset="-79"/>
              </a:rPr>
              <a:t>10</a:t>
            </a:r>
            <a:endParaRPr lang="en-CN" sz="2400" dirty="0">
              <a:solidFill>
                <a:schemeClr val="accent2">
                  <a:lumMod val="50000"/>
                </a:schemeClr>
              </a:solidFill>
              <a:latin typeface="Bradley Hand" pitchFamily="2" charset="77"/>
              <a:cs typeface="Apple Chancery" panose="03020702040506060504" pitchFamily="66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0CD0DC-7786-61FB-43F5-DA5CD8DCB160}"/>
              </a:ext>
            </a:extLst>
          </p:cNvPr>
          <p:cNvSpPr txBox="1"/>
          <p:nvPr/>
        </p:nvSpPr>
        <p:spPr>
          <a:xfrm>
            <a:off x="544811" y="284075"/>
            <a:ext cx="391923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N" sz="2400" dirty="0"/>
              <a:t>美食</a:t>
            </a:r>
          </a:p>
        </p:txBody>
      </p:sp>
    </p:spTree>
    <p:extLst>
      <p:ext uri="{BB962C8B-B14F-4D97-AF65-F5344CB8AC3E}">
        <p14:creationId xmlns:p14="http://schemas.microsoft.com/office/powerpoint/2010/main" val="3429719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29C127-5206-AE8D-17C7-EE6D92CE798E}"/>
              </a:ext>
            </a:extLst>
          </p:cNvPr>
          <p:cNvCxnSpPr>
            <a:cxnSpLocks/>
          </p:cNvCxnSpPr>
          <p:nvPr/>
        </p:nvCxnSpPr>
        <p:spPr>
          <a:xfrm>
            <a:off x="154546" y="824248"/>
            <a:ext cx="883490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8A3C04-2180-8F79-F0F9-75BDF967F406}"/>
              </a:ext>
            </a:extLst>
          </p:cNvPr>
          <p:cNvSpPr txBox="1"/>
          <p:nvPr/>
        </p:nvSpPr>
        <p:spPr>
          <a:xfrm>
            <a:off x="8497109" y="152070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Bradley Hand" pitchFamily="2" charset="77"/>
                <a:cs typeface="Apple Chancery" panose="03020702040506060504" pitchFamily="66" charset="-79"/>
              </a:rPr>
              <a:t>1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Bradley Hand" pitchFamily="2" charset="77"/>
                <a:cs typeface="Apple Chancery" panose="03020702040506060504" pitchFamily="66" charset="-79"/>
              </a:rPr>
              <a:t>1</a:t>
            </a:r>
            <a:endParaRPr lang="en-CN" sz="2400" dirty="0">
              <a:solidFill>
                <a:schemeClr val="accent2">
                  <a:lumMod val="50000"/>
                </a:schemeClr>
              </a:solidFill>
              <a:latin typeface="Bradley Hand" pitchFamily="2" charset="77"/>
              <a:cs typeface="Apple Chancery" panose="03020702040506060504" pitchFamily="66" charset="-79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949C15-7B3D-D441-175F-677B3CDD6569}"/>
              </a:ext>
            </a:extLst>
          </p:cNvPr>
          <p:cNvSpPr txBox="1"/>
          <p:nvPr/>
        </p:nvSpPr>
        <p:spPr>
          <a:xfrm>
            <a:off x="449561" y="331594"/>
            <a:ext cx="391923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N" sz="2400" dirty="0"/>
              <a:t>稍重核的光学势</a:t>
            </a:r>
          </a:p>
        </p:txBody>
      </p:sp>
    </p:spTree>
    <p:extLst>
      <p:ext uri="{BB962C8B-B14F-4D97-AF65-F5344CB8AC3E}">
        <p14:creationId xmlns:p14="http://schemas.microsoft.com/office/powerpoint/2010/main" val="1249415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29C127-5206-AE8D-17C7-EE6D92CE798E}"/>
              </a:ext>
            </a:extLst>
          </p:cNvPr>
          <p:cNvCxnSpPr>
            <a:cxnSpLocks/>
          </p:cNvCxnSpPr>
          <p:nvPr/>
        </p:nvCxnSpPr>
        <p:spPr>
          <a:xfrm>
            <a:off x="154546" y="824248"/>
            <a:ext cx="883490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8A3C04-2180-8F79-F0F9-75BDF967F406}"/>
              </a:ext>
            </a:extLst>
          </p:cNvPr>
          <p:cNvSpPr txBox="1"/>
          <p:nvPr/>
        </p:nvSpPr>
        <p:spPr>
          <a:xfrm>
            <a:off x="8497109" y="152070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Bradley Hand" pitchFamily="2" charset="77"/>
                <a:cs typeface="Apple Chancery" panose="03020702040506060504" pitchFamily="66" charset="-79"/>
              </a:rPr>
              <a:t>1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Bradley Hand" pitchFamily="2" charset="77"/>
                <a:cs typeface="Apple Chancery" panose="03020702040506060504" pitchFamily="66" charset="-79"/>
              </a:rPr>
              <a:t>1</a:t>
            </a:r>
            <a:endParaRPr lang="en-CN" sz="2400" dirty="0">
              <a:solidFill>
                <a:schemeClr val="accent2">
                  <a:lumMod val="50000"/>
                </a:schemeClr>
              </a:solidFill>
              <a:latin typeface="Bradley Hand" pitchFamily="2" charset="77"/>
              <a:cs typeface="Apple Chancery" panose="03020702040506060504" pitchFamily="66" charset="-79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949C15-7B3D-D441-175F-677B3CDD6569}"/>
              </a:ext>
            </a:extLst>
          </p:cNvPr>
          <p:cNvSpPr txBox="1"/>
          <p:nvPr/>
        </p:nvSpPr>
        <p:spPr>
          <a:xfrm>
            <a:off x="449561" y="331594"/>
            <a:ext cx="391923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N" sz="2400" dirty="0"/>
              <a:t>稍重核的光学势</a:t>
            </a:r>
          </a:p>
        </p:txBody>
      </p:sp>
    </p:spTree>
    <p:extLst>
      <p:ext uri="{BB962C8B-B14F-4D97-AF65-F5344CB8AC3E}">
        <p14:creationId xmlns:p14="http://schemas.microsoft.com/office/powerpoint/2010/main" val="1651325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29C127-5206-AE8D-17C7-EE6D92CE798E}"/>
              </a:ext>
            </a:extLst>
          </p:cNvPr>
          <p:cNvCxnSpPr>
            <a:cxnSpLocks/>
          </p:cNvCxnSpPr>
          <p:nvPr/>
        </p:nvCxnSpPr>
        <p:spPr>
          <a:xfrm>
            <a:off x="154546" y="824248"/>
            <a:ext cx="883490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8A3C04-2180-8F79-F0F9-75BDF967F406}"/>
              </a:ext>
            </a:extLst>
          </p:cNvPr>
          <p:cNvSpPr txBox="1"/>
          <p:nvPr/>
        </p:nvSpPr>
        <p:spPr>
          <a:xfrm>
            <a:off x="8660681" y="115910"/>
            <a:ext cx="375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Bradley Hand" pitchFamily="2" charset="77"/>
                <a:cs typeface="Apple Chancery" panose="03020702040506060504" pitchFamily="66" charset="-79"/>
              </a:rPr>
              <a:t>2</a:t>
            </a:r>
            <a:endParaRPr lang="en-CN" sz="2400" dirty="0">
              <a:solidFill>
                <a:schemeClr val="accent2">
                  <a:lumMod val="50000"/>
                </a:schemeClr>
              </a:solidFill>
              <a:latin typeface="Bradley Hand" pitchFamily="2" charset="77"/>
              <a:cs typeface="Apple Chancery" panose="03020702040506060504" pitchFamily="66" charset="-79"/>
            </a:endParaRPr>
          </a:p>
        </p:txBody>
      </p:sp>
      <p:pic>
        <p:nvPicPr>
          <p:cNvPr id="5" name="timg.jpeg" descr="timg.jpeg">
            <a:extLst>
              <a:ext uri="{FF2B5EF4-FFF2-40B4-BE49-F238E27FC236}">
                <a16:creationId xmlns:a16="http://schemas.microsoft.com/office/drawing/2014/main" id="{46DE42CF-A606-25DB-9298-A65046432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6" y="0"/>
            <a:ext cx="2103999" cy="79619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68172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29C127-5206-AE8D-17C7-EE6D92CE798E}"/>
              </a:ext>
            </a:extLst>
          </p:cNvPr>
          <p:cNvCxnSpPr>
            <a:cxnSpLocks/>
          </p:cNvCxnSpPr>
          <p:nvPr/>
        </p:nvCxnSpPr>
        <p:spPr>
          <a:xfrm>
            <a:off x="154546" y="824248"/>
            <a:ext cx="883490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8A3C04-2180-8F79-F0F9-75BDF967F406}"/>
              </a:ext>
            </a:extLst>
          </p:cNvPr>
          <p:cNvSpPr txBox="1"/>
          <p:nvPr/>
        </p:nvSpPr>
        <p:spPr>
          <a:xfrm>
            <a:off x="8660681" y="115910"/>
            <a:ext cx="375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Bradley Hand" pitchFamily="2" charset="77"/>
                <a:cs typeface="Apple Chancery" panose="03020702040506060504" pitchFamily="66" charset="-79"/>
              </a:rPr>
              <a:t>2</a:t>
            </a:r>
            <a:endParaRPr lang="en-CN" sz="2400" dirty="0">
              <a:solidFill>
                <a:schemeClr val="accent2">
                  <a:lumMod val="50000"/>
                </a:schemeClr>
              </a:solidFill>
              <a:latin typeface="Bradley Hand" pitchFamily="2" charset="77"/>
              <a:cs typeface="Apple Chancery" panose="03020702040506060504" pitchFamily="66" charset="-79"/>
            </a:endParaRPr>
          </a:p>
        </p:txBody>
      </p:sp>
      <p:pic>
        <p:nvPicPr>
          <p:cNvPr id="5" name="timg.jpeg" descr="timg.jpeg">
            <a:extLst>
              <a:ext uri="{FF2B5EF4-FFF2-40B4-BE49-F238E27FC236}">
                <a16:creationId xmlns:a16="http://schemas.microsoft.com/office/drawing/2014/main" id="{46DE42CF-A606-25DB-9298-A65046432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6" y="0"/>
            <a:ext cx="2103999" cy="79619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407356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29C127-5206-AE8D-17C7-EE6D92CE798E}"/>
              </a:ext>
            </a:extLst>
          </p:cNvPr>
          <p:cNvCxnSpPr>
            <a:cxnSpLocks/>
          </p:cNvCxnSpPr>
          <p:nvPr/>
        </p:nvCxnSpPr>
        <p:spPr>
          <a:xfrm>
            <a:off x="154546" y="824248"/>
            <a:ext cx="883490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8A3C04-2180-8F79-F0F9-75BDF967F406}"/>
              </a:ext>
            </a:extLst>
          </p:cNvPr>
          <p:cNvSpPr txBox="1"/>
          <p:nvPr/>
        </p:nvSpPr>
        <p:spPr>
          <a:xfrm>
            <a:off x="8660681" y="115910"/>
            <a:ext cx="375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Bradley Hand" pitchFamily="2" charset="77"/>
                <a:cs typeface="Apple Chancery" panose="03020702040506060504" pitchFamily="66" charset="-79"/>
              </a:rPr>
              <a:t>2</a:t>
            </a:r>
            <a:endParaRPr lang="en-CN" sz="2400" dirty="0">
              <a:solidFill>
                <a:schemeClr val="accent2">
                  <a:lumMod val="50000"/>
                </a:schemeClr>
              </a:solidFill>
              <a:latin typeface="Bradley Hand" pitchFamily="2" charset="77"/>
              <a:cs typeface="Apple Chancery" panose="03020702040506060504" pitchFamily="66" charset="-79"/>
            </a:endParaRPr>
          </a:p>
        </p:txBody>
      </p:sp>
      <p:pic>
        <p:nvPicPr>
          <p:cNvPr id="5" name="timg.jpeg" descr="timg.jpeg">
            <a:extLst>
              <a:ext uri="{FF2B5EF4-FFF2-40B4-BE49-F238E27FC236}">
                <a16:creationId xmlns:a16="http://schemas.microsoft.com/office/drawing/2014/main" id="{46DE42CF-A606-25DB-9298-A65046432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6" y="0"/>
            <a:ext cx="2103999" cy="79619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05011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29C127-5206-AE8D-17C7-EE6D92CE798E}"/>
              </a:ext>
            </a:extLst>
          </p:cNvPr>
          <p:cNvCxnSpPr>
            <a:cxnSpLocks/>
          </p:cNvCxnSpPr>
          <p:nvPr/>
        </p:nvCxnSpPr>
        <p:spPr>
          <a:xfrm>
            <a:off x="247056" y="770887"/>
            <a:ext cx="883490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8A3C04-2180-8F79-F0F9-75BDF967F406}"/>
              </a:ext>
            </a:extLst>
          </p:cNvPr>
          <p:cNvSpPr txBox="1"/>
          <p:nvPr/>
        </p:nvSpPr>
        <p:spPr>
          <a:xfrm>
            <a:off x="8533243" y="152496"/>
            <a:ext cx="375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Bradley Hand" pitchFamily="2" charset="77"/>
                <a:cs typeface="Apple Chancery" panose="03020702040506060504" pitchFamily="66" charset="-79"/>
              </a:rPr>
              <a:t>2</a:t>
            </a:r>
            <a:endParaRPr lang="en-CN" sz="2400" dirty="0">
              <a:solidFill>
                <a:schemeClr val="accent2">
                  <a:lumMod val="50000"/>
                </a:schemeClr>
              </a:solidFill>
              <a:latin typeface="Bradley Hand" pitchFamily="2" charset="77"/>
              <a:cs typeface="Apple Chancery" panose="03020702040506060504" pitchFamily="66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2D49CF-D392-7A87-7384-938754108CD0}"/>
              </a:ext>
            </a:extLst>
          </p:cNvPr>
          <p:cNvSpPr txBox="1"/>
          <p:nvPr/>
        </p:nvSpPr>
        <p:spPr>
          <a:xfrm>
            <a:off x="247056" y="244829"/>
            <a:ext cx="407281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N" sz="2400" dirty="0"/>
              <a:t>三种光学势预测能力的比较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CC7A1C-9CAC-766E-8F68-1E4D93F6A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900" y="927614"/>
            <a:ext cx="5359400" cy="572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81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29C127-5206-AE8D-17C7-EE6D92CE798E}"/>
              </a:ext>
            </a:extLst>
          </p:cNvPr>
          <p:cNvCxnSpPr>
            <a:cxnSpLocks/>
          </p:cNvCxnSpPr>
          <p:nvPr/>
        </p:nvCxnSpPr>
        <p:spPr>
          <a:xfrm>
            <a:off x="154546" y="824248"/>
            <a:ext cx="883490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8A3C04-2180-8F79-F0F9-75BDF967F406}"/>
              </a:ext>
            </a:extLst>
          </p:cNvPr>
          <p:cNvSpPr txBox="1"/>
          <p:nvPr/>
        </p:nvSpPr>
        <p:spPr>
          <a:xfrm>
            <a:off x="8423272" y="16726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Bradley Hand" pitchFamily="2" charset="77"/>
                <a:cs typeface="Apple Chancery" panose="03020702040506060504" pitchFamily="66" charset="-79"/>
              </a:rPr>
              <a:t>3</a:t>
            </a:r>
            <a:endParaRPr lang="en-CN" sz="2400" dirty="0">
              <a:solidFill>
                <a:schemeClr val="accent2">
                  <a:lumMod val="50000"/>
                </a:schemeClr>
              </a:solidFill>
              <a:latin typeface="Bradley Hand" pitchFamily="2" charset="77"/>
              <a:cs typeface="Apple Chancery" panose="03020702040506060504" pitchFamily="66" charset="-79"/>
            </a:endParaRPr>
          </a:p>
        </p:txBody>
      </p:sp>
      <p:pic>
        <p:nvPicPr>
          <p:cNvPr id="2" name="timg.jpeg" descr="timg.jpeg">
            <a:extLst>
              <a:ext uri="{FF2B5EF4-FFF2-40B4-BE49-F238E27FC236}">
                <a16:creationId xmlns:a16="http://schemas.microsoft.com/office/drawing/2014/main" id="{58A4C91C-6862-A285-54A5-B1D3ECEEB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6" y="0"/>
            <a:ext cx="2103999" cy="79619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00367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29C127-5206-AE8D-17C7-EE6D92CE798E}"/>
              </a:ext>
            </a:extLst>
          </p:cNvPr>
          <p:cNvCxnSpPr>
            <a:cxnSpLocks/>
          </p:cNvCxnSpPr>
          <p:nvPr/>
        </p:nvCxnSpPr>
        <p:spPr>
          <a:xfrm>
            <a:off x="154546" y="824248"/>
            <a:ext cx="883490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8A3C04-2180-8F79-F0F9-75BDF967F406}"/>
              </a:ext>
            </a:extLst>
          </p:cNvPr>
          <p:cNvSpPr txBox="1"/>
          <p:nvPr/>
        </p:nvSpPr>
        <p:spPr>
          <a:xfrm>
            <a:off x="8423272" y="167264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Bradley Hand" pitchFamily="2" charset="77"/>
                <a:cs typeface="Apple Chancery" panose="03020702040506060504" pitchFamily="66" charset="-79"/>
              </a:rPr>
              <a:t>4</a:t>
            </a:r>
            <a:endParaRPr lang="en-CN" sz="2400" dirty="0">
              <a:solidFill>
                <a:schemeClr val="accent2">
                  <a:lumMod val="50000"/>
                </a:schemeClr>
              </a:solidFill>
              <a:latin typeface="Bradley Hand" pitchFamily="2" charset="77"/>
              <a:cs typeface="Apple Chancery" panose="03020702040506060504" pitchFamily="66" charset="-79"/>
            </a:endParaRPr>
          </a:p>
        </p:txBody>
      </p:sp>
      <p:pic>
        <p:nvPicPr>
          <p:cNvPr id="2" name="timg.jpeg" descr="timg.jpeg">
            <a:extLst>
              <a:ext uri="{FF2B5EF4-FFF2-40B4-BE49-F238E27FC236}">
                <a16:creationId xmlns:a16="http://schemas.microsoft.com/office/drawing/2014/main" id="{58A4C91C-6862-A285-54A5-B1D3ECEEB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6" y="0"/>
            <a:ext cx="2103999" cy="79619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87819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29C127-5206-AE8D-17C7-EE6D92CE798E}"/>
              </a:ext>
            </a:extLst>
          </p:cNvPr>
          <p:cNvCxnSpPr>
            <a:cxnSpLocks/>
          </p:cNvCxnSpPr>
          <p:nvPr/>
        </p:nvCxnSpPr>
        <p:spPr>
          <a:xfrm>
            <a:off x="154546" y="824248"/>
            <a:ext cx="883490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8A3C04-2180-8F79-F0F9-75BDF967F406}"/>
              </a:ext>
            </a:extLst>
          </p:cNvPr>
          <p:cNvSpPr txBox="1"/>
          <p:nvPr/>
        </p:nvSpPr>
        <p:spPr>
          <a:xfrm>
            <a:off x="8423272" y="167264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Bradley Hand" pitchFamily="2" charset="77"/>
                <a:cs typeface="Apple Chancery" panose="03020702040506060504" pitchFamily="66" charset="-79"/>
              </a:rPr>
              <a:t>4</a:t>
            </a:r>
            <a:endParaRPr lang="en-CN" sz="2400" dirty="0">
              <a:solidFill>
                <a:schemeClr val="accent2">
                  <a:lumMod val="50000"/>
                </a:schemeClr>
              </a:solidFill>
              <a:latin typeface="Bradley Hand" pitchFamily="2" charset="77"/>
              <a:cs typeface="Apple Chancery" panose="03020702040506060504" pitchFamily="66" charset="-79"/>
            </a:endParaRPr>
          </a:p>
        </p:txBody>
      </p:sp>
      <p:pic>
        <p:nvPicPr>
          <p:cNvPr id="2" name="timg.jpeg" descr="timg.jpeg">
            <a:extLst>
              <a:ext uri="{FF2B5EF4-FFF2-40B4-BE49-F238E27FC236}">
                <a16:creationId xmlns:a16="http://schemas.microsoft.com/office/drawing/2014/main" id="{58A4C91C-6862-A285-54A5-B1D3ECEEB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6" y="0"/>
            <a:ext cx="2103999" cy="79619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5339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29C127-5206-AE8D-17C7-EE6D92CE798E}"/>
              </a:ext>
            </a:extLst>
          </p:cNvPr>
          <p:cNvCxnSpPr>
            <a:cxnSpLocks/>
          </p:cNvCxnSpPr>
          <p:nvPr/>
        </p:nvCxnSpPr>
        <p:spPr>
          <a:xfrm>
            <a:off x="154546" y="824248"/>
            <a:ext cx="883490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8A3C04-2180-8F79-F0F9-75BDF967F406}"/>
              </a:ext>
            </a:extLst>
          </p:cNvPr>
          <p:cNvSpPr txBox="1"/>
          <p:nvPr/>
        </p:nvSpPr>
        <p:spPr>
          <a:xfrm>
            <a:off x="8423272" y="167264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Bradley Hand" pitchFamily="2" charset="77"/>
                <a:cs typeface="Apple Chancery" panose="03020702040506060504" pitchFamily="66" charset="-79"/>
              </a:rPr>
              <a:t>4</a:t>
            </a:r>
            <a:endParaRPr lang="en-CN" sz="2400" dirty="0">
              <a:solidFill>
                <a:schemeClr val="accent2">
                  <a:lumMod val="50000"/>
                </a:schemeClr>
              </a:solidFill>
              <a:latin typeface="Bradley Hand" pitchFamily="2" charset="77"/>
              <a:cs typeface="Apple Chancery" panose="03020702040506060504" pitchFamily="66" charset="-79"/>
            </a:endParaRPr>
          </a:p>
        </p:txBody>
      </p:sp>
      <p:pic>
        <p:nvPicPr>
          <p:cNvPr id="2" name="timg.jpeg" descr="timg.jpeg">
            <a:extLst>
              <a:ext uri="{FF2B5EF4-FFF2-40B4-BE49-F238E27FC236}">
                <a16:creationId xmlns:a16="http://schemas.microsoft.com/office/drawing/2014/main" id="{58A4C91C-6862-A285-54A5-B1D3ECEEB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6" y="0"/>
            <a:ext cx="2103999" cy="79619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12861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29C127-5206-AE8D-17C7-EE6D92CE798E}"/>
              </a:ext>
            </a:extLst>
          </p:cNvPr>
          <p:cNvCxnSpPr>
            <a:cxnSpLocks/>
          </p:cNvCxnSpPr>
          <p:nvPr/>
        </p:nvCxnSpPr>
        <p:spPr>
          <a:xfrm>
            <a:off x="154546" y="824248"/>
            <a:ext cx="883490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8A3C04-2180-8F79-F0F9-75BDF967F406}"/>
              </a:ext>
            </a:extLst>
          </p:cNvPr>
          <p:cNvSpPr txBox="1"/>
          <p:nvPr/>
        </p:nvSpPr>
        <p:spPr>
          <a:xfrm>
            <a:off x="8423272" y="167264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Bradley Hand" pitchFamily="2" charset="77"/>
                <a:cs typeface="Apple Chancery" panose="03020702040506060504" pitchFamily="66" charset="-79"/>
              </a:rPr>
              <a:t>5</a:t>
            </a:r>
            <a:endParaRPr lang="en-CN" sz="2400" dirty="0">
              <a:solidFill>
                <a:schemeClr val="accent2">
                  <a:lumMod val="50000"/>
                </a:schemeClr>
              </a:solidFill>
              <a:latin typeface="Bradley Hand" pitchFamily="2" charset="77"/>
              <a:cs typeface="Apple Chancery" panose="03020702040506060504" pitchFamily="66" charset="-79"/>
            </a:endParaRPr>
          </a:p>
        </p:txBody>
      </p:sp>
      <p:pic>
        <p:nvPicPr>
          <p:cNvPr id="2" name="timg.jpeg" descr="timg.jpeg">
            <a:extLst>
              <a:ext uri="{FF2B5EF4-FFF2-40B4-BE49-F238E27FC236}">
                <a16:creationId xmlns:a16="http://schemas.microsoft.com/office/drawing/2014/main" id="{58A4C91C-6862-A285-54A5-B1D3ECEEB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6" y="0"/>
            <a:ext cx="2103999" cy="79619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0931020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29C127-5206-AE8D-17C7-EE6D92CE798E}"/>
              </a:ext>
            </a:extLst>
          </p:cNvPr>
          <p:cNvCxnSpPr>
            <a:cxnSpLocks/>
          </p:cNvCxnSpPr>
          <p:nvPr/>
        </p:nvCxnSpPr>
        <p:spPr>
          <a:xfrm>
            <a:off x="154546" y="824248"/>
            <a:ext cx="883490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8A3C04-2180-8F79-F0F9-75BDF967F406}"/>
              </a:ext>
            </a:extLst>
          </p:cNvPr>
          <p:cNvSpPr txBox="1"/>
          <p:nvPr/>
        </p:nvSpPr>
        <p:spPr>
          <a:xfrm>
            <a:off x="8423272" y="167264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Bradley Hand" pitchFamily="2" charset="77"/>
                <a:cs typeface="Apple Chancery" panose="03020702040506060504" pitchFamily="66" charset="-79"/>
              </a:rPr>
              <a:t>6</a:t>
            </a:r>
            <a:endParaRPr lang="en-CN" sz="2400" dirty="0">
              <a:solidFill>
                <a:schemeClr val="accent2">
                  <a:lumMod val="50000"/>
                </a:schemeClr>
              </a:solidFill>
              <a:latin typeface="Bradley Hand" pitchFamily="2" charset="77"/>
              <a:cs typeface="Apple Chancery" panose="03020702040506060504" pitchFamily="66" charset="-79"/>
            </a:endParaRPr>
          </a:p>
        </p:txBody>
      </p:sp>
      <p:pic>
        <p:nvPicPr>
          <p:cNvPr id="2" name="timg.jpeg" descr="timg.jpeg">
            <a:extLst>
              <a:ext uri="{FF2B5EF4-FFF2-40B4-BE49-F238E27FC236}">
                <a16:creationId xmlns:a16="http://schemas.microsoft.com/office/drawing/2014/main" id="{58A4C91C-6862-A285-54A5-B1D3ECEEB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6" y="0"/>
            <a:ext cx="2103999" cy="79619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04678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29C127-5206-AE8D-17C7-EE6D92CE798E}"/>
              </a:ext>
            </a:extLst>
          </p:cNvPr>
          <p:cNvCxnSpPr>
            <a:cxnSpLocks/>
          </p:cNvCxnSpPr>
          <p:nvPr/>
        </p:nvCxnSpPr>
        <p:spPr>
          <a:xfrm>
            <a:off x="154546" y="824248"/>
            <a:ext cx="883490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8A3C04-2180-8F79-F0F9-75BDF967F406}"/>
              </a:ext>
            </a:extLst>
          </p:cNvPr>
          <p:cNvSpPr txBox="1"/>
          <p:nvPr/>
        </p:nvSpPr>
        <p:spPr>
          <a:xfrm>
            <a:off x="8423272" y="167264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Bradley Hand" pitchFamily="2" charset="77"/>
                <a:cs typeface="Apple Chancery" panose="03020702040506060504" pitchFamily="66" charset="-79"/>
              </a:rPr>
              <a:t>7</a:t>
            </a:r>
            <a:endParaRPr lang="en-CN" sz="2400" dirty="0">
              <a:solidFill>
                <a:schemeClr val="accent2">
                  <a:lumMod val="50000"/>
                </a:schemeClr>
              </a:solidFill>
              <a:latin typeface="Bradley Hand" pitchFamily="2" charset="77"/>
              <a:cs typeface="Apple Chancery" panose="03020702040506060504" pitchFamily="66" charset="-79"/>
            </a:endParaRPr>
          </a:p>
        </p:txBody>
      </p:sp>
      <p:pic>
        <p:nvPicPr>
          <p:cNvPr id="2" name="timg.jpeg" descr="timg.jpeg">
            <a:extLst>
              <a:ext uri="{FF2B5EF4-FFF2-40B4-BE49-F238E27FC236}">
                <a16:creationId xmlns:a16="http://schemas.microsoft.com/office/drawing/2014/main" id="{58A4C91C-6862-A285-54A5-B1D3ECEEB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6" y="0"/>
            <a:ext cx="2103999" cy="79619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903783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29C127-5206-AE8D-17C7-EE6D92CE798E}"/>
              </a:ext>
            </a:extLst>
          </p:cNvPr>
          <p:cNvCxnSpPr>
            <a:cxnSpLocks/>
          </p:cNvCxnSpPr>
          <p:nvPr/>
        </p:nvCxnSpPr>
        <p:spPr>
          <a:xfrm>
            <a:off x="154546" y="824248"/>
            <a:ext cx="883490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8A3C04-2180-8F79-F0F9-75BDF967F406}"/>
              </a:ext>
            </a:extLst>
          </p:cNvPr>
          <p:cNvSpPr txBox="1"/>
          <p:nvPr/>
        </p:nvSpPr>
        <p:spPr>
          <a:xfrm>
            <a:off x="8423272" y="167264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Bradley Hand" pitchFamily="2" charset="77"/>
                <a:cs typeface="Apple Chancery" panose="03020702040506060504" pitchFamily="66" charset="-79"/>
              </a:rPr>
              <a:t>7</a:t>
            </a:r>
            <a:endParaRPr lang="en-CN" sz="2400" dirty="0">
              <a:solidFill>
                <a:schemeClr val="accent2">
                  <a:lumMod val="50000"/>
                </a:schemeClr>
              </a:solidFill>
              <a:latin typeface="Bradley Hand" pitchFamily="2" charset="77"/>
              <a:cs typeface="Apple Chancery" panose="03020702040506060504" pitchFamily="66" charset="-79"/>
            </a:endParaRPr>
          </a:p>
        </p:txBody>
      </p:sp>
      <p:pic>
        <p:nvPicPr>
          <p:cNvPr id="2" name="timg.jpeg" descr="timg.jpeg">
            <a:extLst>
              <a:ext uri="{FF2B5EF4-FFF2-40B4-BE49-F238E27FC236}">
                <a16:creationId xmlns:a16="http://schemas.microsoft.com/office/drawing/2014/main" id="{58A4C91C-6862-A285-54A5-B1D3ECEEB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6" y="0"/>
            <a:ext cx="2103999" cy="79619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195209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29C127-5206-AE8D-17C7-EE6D92CE798E}"/>
              </a:ext>
            </a:extLst>
          </p:cNvPr>
          <p:cNvCxnSpPr>
            <a:cxnSpLocks/>
          </p:cNvCxnSpPr>
          <p:nvPr/>
        </p:nvCxnSpPr>
        <p:spPr>
          <a:xfrm>
            <a:off x="154546" y="824248"/>
            <a:ext cx="883490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8A3C04-2180-8F79-F0F9-75BDF967F406}"/>
              </a:ext>
            </a:extLst>
          </p:cNvPr>
          <p:cNvSpPr txBox="1"/>
          <p:nvPr/>
        </p:nvSpPr>
        <p:spPr>
          <a:xfrm>
            <a:off x="8423272" y="167264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Bradley Hand" pitchFamily="2" charset="77"/>
                <a:cs typeface="Apple Chancery" panose="03020702040506060504" pitchFamily="66" charset="-79"/>
              </a:rPr>
              <a:t>7</a:t>
            </a:r>
            <a:endParaRPr lang="en-CN" sz="2400" dirty="0">
              <a:solidFill>
                <a:schemeClr val="accent2">
                  <a:lumMod val="50000"/>
                </a:schemeClr>
              </a:solidFill>
              <a:latin typeface="Bradley Hand" pitchFamily="2" charset="77"/>
              <a:cs typeface="Apple Chancery" panose="03020702040506060504" pitchFamily="66" charset="-79"/>
            </a:endParaRPr>
          </a:p>
        </p:txBody>
      </p:sp>
      <p:pic>
        <p:nvPicPr>
          <p:cNvPr id="2" name="timg.jpeg" descr="timg.jpeg">
            <a:extLst>
              <a:ext uri="{FF2B5EF4-FFF2-40B4-BE49-F238E27FC236}">
                <a16:creationId xmlns:a16="http://schemas.microsoft.com/office/drawing/2014/main" id="{58A4C91C-6862-A285-54A5-B1D3ECEEB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6" y="0"/>
            <a:ext cx="2103999" cy="79619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570236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29C127-5206-AE8D-17C7-EE6D92CE798E}"/>
              </a:ext>
            </a:extLst>
          </p:cNvPr>
          <p:cNvCxnSpPr>
            <a:cxnSpLocks/>
          </p:cNvCxnSpPr>
          <p:nvPr/>
        </p:nvCxnSpPr>
        <p:spPr>
          <a:xfrm>
            <a:off x="154546" y="824248"/>
            <a:ext cx="883490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8A3C04-2180-8F79-F0F9-75BDF967F406}"/>
              </a:ext>
            </a:extLst>
          </p:cNvPr>
          <p:cNvSpPr txBox="1"/>
          <p:nvPr/>
        </p:nvSpPr>
        <p:spPr>
          <a:xfrm>
            <a:off x="8423272" y="167264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Bradley Hand" pitchFamily="2" charset="77"/>
                <a:cs typeface="Apple Chancery" panose="03020702040506060504" pitchFamily="66" charset="-79"/>
              </a:rPr>
              <a:t>8</a:t>
            </a:r>
            <a:endParaRPr lang="en-CN" sz="2400" dirty="0">
              <a:solidFill>
                <a:schemeClr val="accent2">
                  <a:lumMod val="50000"/>
                </a:schemeClr>
              </a:solidFill>
              <a:latin typeface="Bradley Hand" pitchFamily="2" charset="77"/>
              <a:cs typeface="Apple Chancery" panose="03020702040506060504" pitchFamily="66" charset="-79"/>
            </a:endParaRPr>
          </a:p>
        </p:txBody>
      </p:sp>
      <p:pic>
        <p:nvPicPr>
          <p:cNvPr id="2" name="timg.jpeg" descr="timg.jpeg">
            <a:extLst>
              <a:ext uri="{FF2B5EF4-FFF2-40B4-BE49-F238E27FC236}">
                <a16:creationId xmlns:a16="http://schemas.microsoft.com/office/drawing/2014/main" id="{58A4C91C-6862-A285-54A5-B1D3ECEEB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6" y="0"/>
            <a:ext cx="2103999" cy="79619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77896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29C127-5206-AE8D-17C7-EE6D92CE798E}"/>
              </a:ext>
            </a:extLst>
          </p:cNvPr>
          <p:cNvCxnSpPr>
            <a:cxnSpLocks/>
          </p:cNvCxnSpPr>
          <p:nvPr/>
        </p:nvCxnSpPr>
        <p:spPr>
          <a:xfrm>
            <a:off x="154546" y="824248"/>
            <a:ext cx="883490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8A3C04-2180-8F79-F0F9-75BDF967F406}"/>
              </a:ext>
            </a:extLst>
          </p:cNvPr>
          <p:cNvSpPr txBox="1"/>
          <p:nvPr/>
        </p:nvSpPr>
        <p:spPr>
          <a:xfrm>
            <a:off x="8660681" y="115910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Bradley Hand" pitchFamily="2" charset="77"/>
                <a:cs typeface="Apple Chancery" panose="03020702040506060504" pitchFamily="66" charset="-79"/>
              </a:rPr>
              <a:t>9</a:t>
            </a:r>
            <a:endParaRPr lang="en-CN" sz="2400" dirty="0">
              <a:solidFill>
                <a:schemeClr val="accent2">
                  <a:lumMod val="50000"/>
                </a:schemeClr>
              </a:solidFill>
              <a:latin typeface="Bradley Hand" pitchFamily="2" charset="77"/>
              <a:cs typeface="Apple Chancery" panose="03020702040506060504" pitchFamily="66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747D04-FD4F-D3EA-0935-306EC17EEB66}"/>
              </a:ext>
            </a:extLst>
          </p:cNvPr>
          <p:cNvSpPr txBox="1"/>
          <p:nvPr/>
        </p:nvSpPr>
        <p:spPr>
          <a:xfrm>
            <a:off x="384885" y="301366"/>
            <a:ext cx="407281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N" sz="2400" dirty="0"/>
              <a:t>三种光学势预测能力的比较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3717FA-CAAA-7DBD-EE71-4485F0FCC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322" y="977799"/>
            <a:ext cx="3665070" cy="28320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7B5140-6057-E86B-CF79-1F99CBBB8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147" y="977798"/>
            <a:ext cx="3665070" cy="2832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3F3D38-E018-3D6D-368D-55170284A0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322" y="3724534"/>
            <a:ext cx="3665071" cy="2832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BBE9F55-FBC8-FE54-C794-2FA759FFF7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3827" y="3724534"/>
            <a:ext cx="3665071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9241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29C127-5206-AE8D-17C7-EE6D92CE798E}"/>
              </a:ext>
            </a:extLst>
          </p:cNvPr>
          <p:cNvCxnSpPr>
            <a:cxnSpLocks/>
          </p:cNvCxnSpPr>
          <p:nvPr/>
        </p:nvCxnSpPr>
        <p:spPr>
          <a:xfrm>
            <a:off x="154546" y="824248"/>
            <a:ext cx="883490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8A3C04-2180-8F79-F0F9-75BDF967F406}"/>
              </a:ext>
            </a:extLst>
          </p:cNvPr>
          <p:cNvSpPr txBox="1"/>
          <p:nvPr/>
        </p:nvSpPr>
        <p:spPr>
          <a:xfrm>
            <a:off x="8423272" y="167264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Bradley Hand" pitchFamily="2" charset="77"/>
                <a:cs typeface="Apple Chancery" panose="03020702040506060504" pitchFamily="66" charset="-79"/>
              </a:rPr>
              <a:t>9</a:t>
            </a:r>
            <a:endParaRPr lang="en-CN" sz="2400" dirty="0">
              <a:solidFill>
                <a:schemeClr val="accent2">
                  <a:lumMod val="50000"/>
                </a:schemeClr>
              </a:solidFill>
              <a:latin typeface="Bradley Hand" pitchFamily="2" charset="77"/>
              <a:cs typeface="Apple Chancery" panose="03020702040506060504" pitchFamily="66" charset="-79"/>
            </a:endParaRPr>
          </a:p>
        </p:txBody>
      </p:sp>
      <p:pic>
        <p:nvPicPr>
          <p:cNvPr id="2" name="timg.jpeg" descr="timg.jpeg">
            <a:extLst>
              <a:ext uri="{FF2B5EF4-FFF2-40B4-BE49-F238E27FC236}">
                <a16:creationId xmlns:a16="http://schemas.microsoft.com/office/drawing/2014/main" id="{58A4C91C-6862-A285-54A5-B1D3ECEEB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6" y="0"/>
            <a:ext cx="2103999" cy="79619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729052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29C127-5206-AE8D-17C7-EE6D92CE798E}"/>
              </a:ext>
            </a:extLst>
          </p:cNvPr>
          <p:cNvCxnSpPr>
            <a:cxnSpLocks/>
          </p:cNvCxnSpPr>
          <p:nvPr/>
        </p:nvCxnSpPr>
        <p:spPr>
          <a:xfrm>
            <a:off x="154546" y="824248"/>
            <a:ext cx="883490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8A3C04-2180-8F79-F0F9-75BDF967F406}"/>
              </a:ext>
            </a:extLst>
          </p:cNvPr>
          <p:cNvSpPr txBox="1"/>
          <p:nvPr/>
        </p:nvSpPr>
        <p:spPr>
          <a:xfrm>
            <a:off x="8423272" y="167264"/>
            <a:ext cx="514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Bradley Hand" pitchFamily="2" charset="77"/>
                <a:cs typeface="Apple Chancery" panose="03020702040506060504" pitchFamily="66" charset="-79"/>
              </a:rPr>
              <a:t>10</a:t>
            </a:r>
            <a:endParaRPr lang="en-CN" sz="2400" dirty="0">
              <a:solidFill>
                <a:schemeClr val="accent2">
                  <a:lumMod val="50000"/>
                </a:schemeClr>
              </a:solidFill>
              <a:latin typeface="Bradley Hand" pitchFamily="2" charset="77"/>
              <a:cs typeface="Apple Chancery" panose="03020702040506060504" pitchFamily="66" charset="-79"/>
            </a:endParaRPr>
          </a:p>
        </p:txBody>
      </p:sp>
      <p:pic>
        <p:nvPicPr>
          <p:cNvPr id="2" name="timg.jpeg" descr="timg.jpeg">
            <a:extLst>
              <a:ext uri="{FF2B5EF4-FFF2-40B4-BE49-F238E27FC236}">
                <a16:creationId xmlns:a16="http://schemas.microsoft.com/office/drawing/2014/main" id="{58A4C91C-6862-A285-54A5-B1D3ECEEB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6" y="0"/>
            <a:ext cx="2103999" cy="79619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834505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29C127-5206-AE8D-17C7-EE6D92CE798E}"/>
              </a:ext>
            </a:extLst>
          </p:cNvPr>
          <p:cNvCxnSpPr>
            <a:cxnSpLocks/>
          </p:cNvCxnSpPr>
          <p:nvPr/>
        </p:nvCxnSpPr>
        <p:spPr>
          <a:xfrm>
            <a:off x="154546" y="824248"/>
            <a:ext cx="883490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8A3C04-2180-8F79-F0F9-75BDF967F406}"/>
              </a:ext>
            </a:extLst>
          </p:cNvPr>
          <p:cNvSpPr txBox="1"/>
          <p:nvPr/>
        </p:nvSpPr>
        <p:spPr>
          <a:xfrm>
            <a:off x="8423272" y="167264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Bradley Hand" pitchFamily="2" charset="77"/>
                <a:cs typeface="Apple Chancery" panose="03020702040506060504" pitchFamily="66" charset="-79"/>
              </a:rPr>
              <a:t>11</a:t>
            </a:r>
            <a:endParaRPr lang="en-CN" sz="2400" dirty="0">
              <a:solidFill>
                <a:schemeClr val="accent2">
                  <a:lumMod val="50000"/>
                </a:schemeClr>
              </a:solidFill>
              <a:latin typeface="Bradley Hand" pitchFamily="2" charset="77"/>
              <a:cs typeface="Apple Chancery" panose="03020702040506060504" pitchFamily="66" charset="-79"/>
            </a:endParaRPr>
          </a:p>
        </p:txBody>
      </p:sp>
      <p:pic>
        <p:nvPicPr>
          <p:cNvPr id="2" name="timg.jpeg" descr="timg.jpeg">
            <a:extLst>
              <a:ext uri="{FF2B5EF4-FFF2-40B4-BE49-F238E27FC236}">
                <a16:creationId xmlns:a16="http://schemas.microsoft.com/office/drawing/2014/main" id="{58A4C91C-6862-A285-54A5-B1D3ECEEB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6" y="0"/>
            <a:ext cx="2103999" cy="79619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683850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29C127-5206-AE8D-17C7-EE6D92CE798E}"/>
              </a:ext>
            </a:extLst>
          </p:cNvPr>
          <p:cNvCxnSpPr>
            <a:cxnSpLocks/>
          </p:cNvCxnSpPr>
          <p:nvPr/>
        </p:nvCxnSpPr>
        <p:spPr>
          <a:xfrm>
            <a:off x="154546" y="824248"/>
            <a:ext cx="883490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8A3C04-2180-8F79-F0F9-75BDF967F406}"/>
              </a:ext>
            </a:extLst>
          </p:cNvPr>
          <p:cNvSpPr txBox="1"/>
          <p:nvPr/>
        </p:nvSpPr>
        <p:spPr>
          <a:xfrm>
            <a:off x="8445714" y="117724"/>
            <a:ext cx="53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Bradley Hand" pitchFamily="2" charset="77"/>
                <a:cs typeface="Apple Chancery" panose="03020702040506060504" pitchFamily="66" charset="-79"/>
              </a:rPr>
              <a:t>12</a:t>
            </a:r>
            <a:endParaRPr lang="en-CN" sz="2400" dirty="0">
              <a:solidFill>
                <a:schemeClr val="accent2">
                  <a:lumMod val="50000"/>
                </a:schemeClr>
              </a:solidFill>
              <a:latin typeface="Bradley Hand" pitchFamily="2" charset="77"/>
              <a:cs typeface="Apple Chancery" panose="03020702040506060504" pitchFamily="66" charset="-79"/>
            </a:endParaRPr>
          </a:p>
        </p:txBody>
      </p:sp>
      <p:pic>
        <p:nvPicPr>
          <p:cNvPr id="2" name="timg.jpeg" descr="timg.jpeg">
            <a:extLst>
              <a:ext uri="{FF2B5EF4-FFF2-40B4-BE49-F238E27FC236}">
                <a16:creationId xmlns:a16="http://schemas.microsoft.com/office/drawing/2014/main" id="{58A4C91C-6862-A285-54A5-B1D3ECEEB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46" y="0"/>
            <a:ext cx="2103999" cy="79619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D2D1EC2-C252-81AF-EAD5-C09A8208B106}"/>
              </a:ext>
            </a:extLst>
          </p:cNvPr>
          <p:cNvGrpSpPr/>
          <p:nvPr/>
        </p:nvGrpSpPr>
        <p:grpSpPr>
          <a:xfrm>
            <a:off x="6675825" y="2874024"/>
            <a:ext cx="969039" cy="957586"/>
            <a:chOff x="6097971" y="1151689"/>
            <a:chExt cx="1734007" cy="1678179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48E202D-EAAF-86EF-862A-31E74933A4A3}"/>
                </a:ext>
              </a:extLst>
            </p:cNvPr>
            <p:cNvSpPr/>
            <p:nvPr/>
          </p:nvSpPr>
          <p:spPr>
            <a:xfrm>
              <a:off x="6438902" y="1592886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EE9B792-E797-B234-6458-05C112DEB7D1}"/>
                </a:ext>
              </a:extLst>
            </p:cNvPr>
            <p:cNvSpPr/>
            <p:nvPr/>
          </p:nvSpPr>
          <p:spPr>
            <a:xfrm>
              <a:off x="6616891" y="1151689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1FC4829-5833-AE73-A1D4-D5F798106137}"/>
                </a:ext>
              </a:extLst>
            </p:cNvPr>
            <p:cNvSpPr/>
            <p:nvPr/>
          </p:nvSpPr>
          <p:spPr>
            <a:xfrm>
              <a:off x="6554598" y="1669086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1B13A80-30FF-E54C-D419-379CAF970929}"/>
                </a:ext>
              </a:extLst>
            </p:cNvPr>
            <p:cNvSpPr/>
            <p:nvPr/>
          </p:nvSpPr>
          <p:spPr>
            <a:xfrm>
              <a:off x="6706998" y="1821486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F801826-9BA7-5EC1-175F-56171707A671}"/>
                </a:ext>
              </a:extLst>
            </p:cNvPr>
            <p:cNvSpPr/>
            <p:nvPr/>
          </p:nvSpPr>
          <p:spPr>
            <a:xfrm>
              <a:off x="6653268" y="1305912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D15BBCE-5932-8AF2-6D41-9636C62E2968}"/>
                </a:ext>
              </a:extLst>
            </p:cNvPr>
            <p:cNvSpPr/>
            <p:nvPr/>
          </p:nvSpPr>
          <p:spPr>
            <a:xfrm>
              <a:off x="7011798" y="2126286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ECD5DDB-CF98-3DDE-1BB4-5E79FA75A5A2}"/>
                </a:ext>
              </a:extLst>
            </p:cNvPr>
            <p:cNvSpPr/>
            <p:nvPr/>
          </p:nvSpPr>
          <p:spPr>
            <a:xfrm>
              <a:off x="6985953" y="1175974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429C10E-E97D-1D68-7AE7-57D6DD84B60C}"/>
                </a:ext>
              </a:extLst>
            </p:cNvPr>
            <p:cNvSpPr/>
            <p:nvPr/>
          </p:nvSpPr>
          <p:spPr>
            <a:xfrm>
              <a:off x="6384419" y="1973886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FFEDDB8-7FAB-E11D-BD1B-4F678A863F82}"/>
                </a:ext>
              </a:extLst>
            </p:cNvPr>
            <p:cNvSpPr/>
            <p:nvPr/>
          </p:nvSpPr>
          <p:spPr>
            <a:xfrm>
              <a:off x="7174150" y="1557938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376F8E8-33FF-6626-FC2D-C816C37E1C0A}"/>
                </a:ext>
              </a:extLst>
            </p:cNvPr>
            <p:cNvSpPr/>
            <p:nvPr/>
          </p:nvSpPr>
          <p:spPr>
            <a:xfrm>
              <a:off x="6895878" y="1326338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289AB4C-A99E-C312-82E0-56619E3BCFF9}"/>
                </a:ext>
              </a:extLst>
            </p:cNvPr>
            <p:cNvSpPr/>
            <p:nvPr/>
          </p:nvSpPr>
          <p:spPr>
            <a:xfrm>
              <a:off x="6792087" y="2075424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C846872-0FE0-598E-C990-E6BC60CAAA80}"/>
                </a:ext>
              </a:extLst>
            </p:cNvPr>
            <p:cNvSpPr/>
            <p:nvPr/>
          </p:nvSpPr>
          <p:spPr>
            <a:xfrm>
              <a:off x="7433199" y="1795045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CA1C93E-2A24-ECF8-721C-9DC36943265A}"/>
                </a:ext>
              </a:extLst>
            </p:cNvPr>
            <p:cNvSpPr/>
            <p:nvPr/>
          </p:nvSpPr>
          <p:spPr>
            <a:xfrm>
              <a:off x="6952615" y="2401877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FA9A58E-400A-9767-F7D2-9842A0D0F7DB}"/>
                </a:ext>
              </a:extLst>
            </p:cNvPr>
            <p:cNvSpPr/>
            <p:nvPr/>
          </p:nvSpPr>
          <p:spPr>
            <a:xfrm>
              <a:off x="6896688" y="1618224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6791839-F672-1161-D840-0A18F26987ED}"/>
                </a:ext>
              </a:extLst>
            </p:cNvPr>
            <p:cNvSpPr/>
            <p:nvPr/>
          </p:nvSpPr>
          <p:spPr>
            <a:xfrm>
              <a:off x="6097971" y="1643550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D54EF44-1D64-DBAF-303E-0359F3D1A0C0}"/>
                </a:ext>
              </a:extLst>
            </p:cNvPr>
            <p:cNvSpPr/>
            <p:nvPr/>
          </p:nvSpPr>
          <p:spPr>
            <a:xfrm>
              <a:off x="6536819" y="2126286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43A915C-92E9-4764-5DFD-D172599E13AF}"/>
                </a:ext>
              </a:extLst>
            </p:cNvPr>
            <p:cNvSpPr/>
            <p:nvPr/>
          </p:nvSpPr>
          <p:spPr>
            <a:xfrm>
              <a:off x="6283643" y="1288391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FCE7AD3-F971-0DE1-79AF-7F7DB86ACAFA}"/>
                </a:ext>
              </a:extLst>
            </p:cNvPr>
            <p:cNvSpPr/>
            <p:nvPr/>
          </p:nvSpPr>
          <p:spPr>
            <a:xfrm>
              <a:off x="6655181" y="2418387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1808F4A-58EB-402A-694C-2EB24485D7DD}"/>
                </a:ext>
              </a:extLst>
            </p:cNvPr>
            <p:cNvSpPr/>
            <p:nvPr/>
          </p:nvSpPr>
          <p:spPr>
            <a:xfrm>
              <a:off x="6346558" y="2293253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400022D-EE4D-12D3-0BEA-3A499896F214}"/>
                </a:ext>
              </a:extLst>
            </p:cNvPr>
            <p:cNvSpPr/>
            <p:nvPr/>
          </p:nvSpPr>
          <p:spPr>
            <a:xfrm>
              <a:off x="7253956" y="1325017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9F78A21-FFEE-256D-9569-6D6D1CD80F06}"/>
                </a:ext>
              </a:extLst>
            </p:cNvPr>
            <p:cNvSpPr/>
            <p:nvPr/>
          </p:nvSpPr>
          <p:spPr>
            <a:xfrm>
              <a:off x="7269077" y="2190073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E39BF9C-538A-BCD3-8787-3871568FE85D}"/>
                </a:ext>
              </a:extLst>
            </p:cNvPr>
            <p:cNvSpPr/>
            <p:nvPr/>
          </p:nvSpPr>
          <p:spPr>
            <a:xfrm>
              <a:off x="6124704" y="2022385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5EA5EFA-E0C1-08D3-1256-7E463535D6A3}"/>
                </a:ext>
              </a:extLst>
            </p:cNvPr>
            <p:cNvSpPr/>
            <p:nvPr/>
          </p:nvSpPr>
          <p:spPr>
            <a:xfrm>
              <a:off x="7368541" y="2011687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DD7CFA0-9194-7872-B766-E15E4FE07D51}"/>
                </a:ext>
              </a:extLst>
            </p:cNvPr>
            <p:cNvSpPr/>
            <p:nvPr/>
          </p:nvSpPr>
          <p:spPr>
            <a:xfrm>
              <a:off x="7062541" y="1884494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49F5C16-4B6D-6749-C42E-B19B9B4A804A}"/>
                </a:ext>
              </a:extLst>
            </p:cNvPr>
            <p:cNvSpPr/>
            <p:nvPr/>
          </p:nvSpPr>
          <p:spPr>
            <a:xfrm>
              <a:off x="6223129" y="1712668"/>
              <a:ext cx="398779" cy="444501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6683B1B-3546-588C-3CDD-3132FC6E34DB}"/>
              </a:ext>
            </a:extLst>
          </p:cNvPr>
          <p:cNvGrpSpPr/>
          <p:nvPr/>
        </p:nvGrpSpPr>
        <p:grpSpPr>
          <a:xfrm>
            <a:off x="1474736" y="3154284"/>
            <a:ext cx="463080" cy="479935"/>
            <a:chOff x="2213118" y="4522590"/>
            <a:chExt cx="1147439" cy="1159311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75835BE-79BF-271C-07C5-522E0B1F70E4}"/>
                </a:ext>
              </a:extLst>
            </p:cNvPr>
            <p:cNvSpPr/>
            <p:nvPr/>
          </p:nvSpPr>
          <p:spPr>
            <a:xfrm>
              <a:off x="2680552" y="4522590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8E9CC5A-7550-3446-7125-69DDE8A068C6}"/>
                </a:ext>
              </a:extLst>
            </p:cNvPr>
            <p:cNvSpPr/>
            <p:nvPr/>
          </p:nvSpPr>
          <p:spPr>
            <a:xfrm>
              <a:off x="2770484" y="4726388"/>
              <a:ext cx="398779" cy="444501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509C34E-A4FD-395E-4FB6-3D94FD39BC68}"/>
                </a:ext>
              </a:extLst>
            </p:cNvPr>
            <p:cNvSpPr/>
            <p:nvPr/>
          </p:nvSpPr>
          <p:spPr>
            <a:xfrm>
              <a:off x="2961778" y="4904895"/>
              <a:ext cx="398779" cy="444501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DBB8375-0079-8F30-7C27-99F8D10D9423}"/>
                </a:ext>
              </a:extLst>
            </p:cNvPr>
            <p:cNvSpPr/>
            <p:nvPr/>
          </p:nvSpPr>
          <p:spPr>
            <a:xfrm>
              <a:off x="2833139" y="5095757"/>
              <a:ext cx="398779" cy="444501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943EFD9-F397-4E9D-1BFC-3C6259AA4EFC}"/>
                </a:ext>
              </a:extLst>
            </p:cNvPr>
            <p:cNvSpPr/>
            <p:nvPr/>
          </p:nvSpPr>
          <p:spPr>
            <a:xfrm>
              <a:off x="2350850" y="4594781"/>
              <a:ext cx="398779" cy="444501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9CA3DF9-989D-F41D-29F5-9ADF3B3DEBDE}"/>
                </a:ext>
              </a:extLst>
            </p:cNvPr>
            <p:cNvSpPr/>
            <p:nvPr/>
          </p:nvSpPr>
          <p:spPr>
            <a:xfrm>
              <a:off x="2213118" y="4891958"/>
              <a:ext cx="398779" cy="444501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F8406C28-9B81-DABD-7DDE-165B05E6F93E}"/>
                </a:ext>
              </a:extLst>
            </p:cNvPr>
            <p:cNvSpPr/>
            <p:nvPr/>
          </p:nvSpPr>
          <p:spPr>
            <a:xfrm>
              <a:off x="2628014" y="5057989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C6A0AC3-D54B-424C-B214-ABE88A142BCE}"/>
                </a:ext>
              </a:extLst>
            </p:cNvPr>
            <p:cNvSpPr/>
            <p:nvPr/>
          </p:nvSpPr>
          <p:spPr>
            <a:xfrm>
              <a:off x="2409694" y="4791052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6EB73B9-ECCD-3E5C-85C9-D6AFB32A6AA6}"/>
                </a:ext>
              </a:extLst>
            </p:cNvPr>
            <p:cNvSpPr/>
            <p:nvPr/>
          </p:nvSpPr>
          <p:spPr>
            <a:xfrm>
              <a:off x="2284353" y="5151556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B61742A-D91A-41F9-6564-8416E62B79D6}"/>
                </a:ext>
              </a:extLst>
            </p:cNvPr>
            <p:cNvSpPr/>
            <p:nvPr/>
          </p:nvSpPr>
          <p:spPr>
            <a:xfrm>
              <a:off x="2602634" y="5237400"/>
              <a:ext cx="398779" cy="444501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7F50D4F-9313-5527-1C7B-E6685760FDED}"/>
                </a:ext>
              </a:extLst>
            </p:cNvPr>
            <p:cNvSpPr/>
            <p:nvPr/>
          </p:nvSpPr>
          <p:spPr>
            <a:xfrm>
              <a:off x="2931403" y="4701097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B35911F-8917-6773-7036-6386AAF429F0}"/>
                </a:ext>
              </a:extLst>
            </p:cNvPr>
            <p:cNvSpPr/>
            <p:nvPr/>
          </p:nvSpPr>
          <p:spPr>
            <a:xfrm>
              <a:off x="2871000" y="5188099"/>
              <a:ext cx="398779" cy="411481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  <p:sp>
        <p:nvSpPr>
          <p:cNvPr id="4" name="Explosion 2 3">
            <a:extLst>
              <a:ext uri="{FF2B5EF4-FFF2-40B4-BE49-F238E27FC236}">
                <a16:creationId xmlns:a16="http://schemas.microsoft.com/office/drawing/2014/main" id="{09CD164E-D2C2-24E3-FF2B-2A4BE9E0F058}"/>
              </a:ext>
            </a:extLst>
          </p:cNvPr>
          <p:cNvSpPr/>
          <p:nvPr/>
        </p:nvSpPr>
        <p:spPr>
          <a:xfrm>
            <a:off x="1918112" y="1887275"/>
            <a:ext cx="5205996" cy="3309871"/>
          </a:xfrm>
          <a:prstGeom prst="irregularSeal2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1E45172-9930-292D-3CB2-5258AEBB3F84}"/>
              </a:ext>
            </a:extLst>
          </p:cNvPr>
          <p:cNvSpPr txBox="1"/>
          <p:nvPr/>
        </p:nvSpPr>
        <p:spPr>
          <a:xfrm>
            <a:off x="3032559" y="3221638"/>
            <a:ext cx="27269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ea typeface="+mj-ea"/>
              </a:rPr>
              <a:t>4.</a:t>
            </a:r>
            <a:r>
              <a:rPr lang="en-CN" sz="4000" dirty="0">
                <a:ea typeface="+mj-ea"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248743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59259E-6 L 0.60174 -0.006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87" y="-34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38 -0.0007 L -0.59636 0.0060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705" y="138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7" presetClass="emph" presetSubtype="0" fill="remove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29C127-5206-AE8D-17C7-EE6D92CE798E}"/>
              </a:ext>
            </a:extLst>
          </p:cNvPr>
          <p:cNvCxnSpPr>
            <a:cxnSpLocks/>
          </p:cNvCxnSpPr>
          <p:nvPr/>
        </p:nvCxnSpPr>
        <p:spPr>
          <a:xfrm>
            <a:off x="154546" y="824248"/>
            <a:ext cx="883490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8A3C04-2180-8F79-F0F9-75BDF967F406}"/>
              </a:ext>
            </a:extLst>
          </p:cNvPr>
          <p:cNvSpPr txBox="1"/>
          <p:nvPr/>
        </p:nvSpPr>
        <p:spPr>
          <a:xfrm>
            <a:off x="8660681" y="115910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Bradley Hand" pitchFamily="2" charset="77"/>
                <a:cs typeface="Apple Chancery" panose="03020702040506060504" pitchFamily="66" charset="-79"/>
              </a:rPr>
              <a:t>3</a:t>
            </a:r>
            <a:endParaRPr lang="en-CN" sz="2400" dirty="0">
              <a:solidFill>
                <a:schemeClr val="accent2">
                  <a:lumMod val="50000"/>
                </a:schemeClr>
              </a:solidFill>
              <a:latin typeface="Bradley Hand" pitchFamily="2" charset="77"/>
              <a:cs typeface="Apple Chancery" panose="03020702040506060504" pitchFamily="66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03C608-9CAD-5DDC-DD0E-A40D57C18982}"/>
              </a:ext>
            </a:extLst>
          </p:cNvPr>
          <p:cNvSpPr txBox="1"/>
          <p:nvPr/>
        </p:nvSpPr>
        <p:spPr>
          <a:xfrm>
            <a:off x="248940" y="331580"/>
            <a:ext cx="292606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N" sz="2400" dirty="0"/>
              <a:t>碘化铯的能量分辨率</a:t>
            </a:r>
          </a:p>
        </p:txBody>
      </p:sp>
    </p:spTree>
    <p:extLst>
      <p:ext uri="{BB962C8B-B14F-4D97-AF65-F5344CB8AC3E}">
        <p14:creationId xmlns:p14="http://schemas.microsoft.com/office/powerpoint/2010/main" val="1269749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29C127-5206-AE8D-17C7-EE6D92CE798E}"/>
              </a:ext>
            </a:extLst>
          </p:cNvPr>
          <p:cNvCxnSpPr>
            <a:cxnSpLocks/>
          </p:cNvCxnSpPr>
          <p:nvPr/>
        </p:nvCxnSpPr>
        <p:spPr>
          <a:xfrm>
            <a:off x="154546" y="824248"/>
            <a:ext cx="883490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8A3C04-2180-8F79-F0F9-75BDF967F406}"/>
              </a:ext>
            </a:extLst>
          </p:cNvPr>
          <p:cNvSpPr txBox="1"/>
          <p:nvPr/>
        </p:nvSpPr>
        <p:spPr>
          <a:xfrm>
            <a:off x="8660681" y="115910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Bradley Hand" pitchFamily="2" charset="77"/>
                <a:cs typeface="Apple Chancery" panose="03020702040506060504" pitchFamily="66" charset="-79"/>
              </a:rPr>
              <a:t>4</a:t>
            </a:r>
            <a:endParaRPr lang="en-CN" sz="2400" dirty="0">
              <a:solidFill>
                <a:schemeClr val="accent2">
                  <a:lumMod val="50000"/>
                </a:schemeClr>
              </a:solidFill>
              <a:latin typeface="Bradley Hand" pitchFamily="2" charset="77"/>
              <a:cs typeface="Apple Chancery" panose="03020702040506060504" pitchFamily="66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D37691-573D-5149-B110-69589C26A53A}"/>
              </a:ext>
            </a:extLst>
          </p:cNvPr>
          <p:cNvSpPr txBox="1"/>
          <p:nvPr/>
        </p:nvSpPr>
        <p:spPr>
          <a:xfrm>
            <a:off x="248940" y="331580"/>
            <a:ext cx="292606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N" sz="2400" dirty="0"/>
              <a:t>碘化铯的能量分辨率</a:t>
            </a:r>
          </a:p>
        </p:txBody>
      </p:sp>
    </p:spTree>
    <p:extLst>
      <p:ext uri="{BB962C8B-B14F-4D97-AF65-F5344CB8AC3E}">
        <p14:creationId xmlns:p14="http://schemas.microsoft.com/office/powerpoint/2010/main" val="1222967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29C127-5206-AE8D-17C7-EE6D92CE798E}"/>
              </a:ext>
            </a:extLst>
          </p:cNvPr>
          <p:cNvCxnSpPr>
            <a:cxnSpLocks/>
          </p:cNvCxnSpPr>
          <p:nvPr/>
        </p:nvCxnSpPr>
        <p:spPr>
          <a:xfrm>
            <a:off x="154546" y="824248"/>
            <a:ext cx="883490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8A3C04-2180-8F79-F0F9-75BDF967F406}"/>
              </a:ext>
            </a:extLst>
          </p:cNvPr>
          <p:cNvSpPr txBox="1"/>
          <p:nvPr/>
        </p:nvSpPr>
        <p:spPr>
          <a:xfrm>
            <a:off x="8610823" y="15750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Bradley Hand" pitchFamily="2" charset="77"/>
                <a:cs typeface="Apple Chancery" panose="03020702040506060504" pitchFamily="66" charset="-79"/>
              </a:rPr>
              <a:t>5</a:t>
            </a:r>
            <a:endParaRPr lang="en-CN" sz="2400" dirty="0">
              <a:solidFill>
                <a:schemeClr val="accent2">
                  <a:lumMod val="50000"/>
                </a:schemeClr>
              </a:solidFill>
              <a:latin typeface="Bradley Hand" pitchFamily="2" charset="77"/>
              <a:cs typeface="Apple Chancery" panose="03020702040506060504" pitchFamily="66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06789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29C127-5206-AE8D-17C7-EE6D92CE798E}"/>
              </a:ext>
            </a:extLst>
          </p:cNvPr>
          <p:cNvCxnSpPr>
            <a:cxnSpLocks/>
          </p:cNvCxnSpPr>
          <p:nvPr/>
        </p:nvCxnSpPr>
        <p:spPr>
          <a:xfrm>
            <a:off x="154546" y="824248"/>
            <a:ext cx="883490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8A3C04-2180-8F79-F0F9-75BDF967F406}"/>
              </a:ext>
            </a:extLst>
          </p:cNvPr>
          <p:cNvSpPr txBox="1"/>
          <p:nvPr/>
        </p:nvSpPr>
        <p:spPr>
          <a:xfrm>
            <a:off x="8660681" y="115910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Bradley Hand" pitchFamily="2" charset="77"/>
                <a:cs typeface="Apple Chancery" panose="03020702040506060504" pitchFamily="66" charset="-79"/>
              </a:rPr>
              <a:t>6</a:t>
            </a:r>
            <a:endParaRPr lang="en-CN" sz="2400" dirty="0">
              <a:solidFill>
                <a:schemeClr val="accent2">
                  <a:lumMod val="50000"/>
                </a:schemeClr>
              </a:solidFill>
              <a:latin typeface="Bradley Hand" pitchFamily="2" charset="77"/>
              <a:cs typeface="Apple Chancery" panose="03020702040506060504" pitchFamily="66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EA48A6-B24B-7CC3-78DC-D4E200786D6A}"/>
              </a:ext>
            </a:extLst>
          </p:cNvPr>
          <p:cNvSpPr txBox="1"/>
          <p:nvPr/>
        </p:nvSpPr>
        <p:spPr>
          <a:xfrm>
            <a:off x="248940" y="331580"/>
            <a:ext cx="292606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N" sz="2400" dirty="0"/>
              <a:t>碘化铯的能量分辨率</a:t>
            </a:r>
          </a:p>
        </p:txBody>
      </p:sp>
    </p:spTree>
    <p:extLst>
      <p:ext uri="{BB962C8B-B14F-4D97-AF65-F5344CB8AC3E}">
        <p14:creationId xmlns:p14="http://schemas.microsoft.com/office/powerpoint/2010/main" val="3674994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29C127-5206-AE8D-17C7-EE6D92CE798E}"/>
              </a:ext>
            </a:extLst>
          </p:cNvPr>
          <p:cNvCxnSpPr>
            <a:cxnSpLocks/>
          </p:cNvCxnSpPr>
          <p:nvPr/>
        </p:nvCxnSpPr>
        <p:spPr>
          <a:xfrm>
            <a:off x="154546" y="824248"/>
            <a:ext cx="8834907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88A3C04-2180-8F79-F0F9-75BDF967F406}"/>
              </a:ext>
            </a:extLst>
          </p:cNvPr>
          <p:cNvSpPr txBox="1"/>
          <p:nvPr/>
        </p:nvSpPr>
        <p:spPr>
          <a:xfrm>
            <a:off x="8660681" y="115910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Bradley Hand" pitchFamily="2" charset="77"/>
                <a:cs typeface="Apple Chancery" panose="03020702040506060504" pitchFamily="66" charset="-79"/>
              </a:rPr>
              <a:t>7</a:t>
            </a:r>
            <a:endParaRPr lang="en-CN" sz="2400" dirty="0">
              <a:solidFill>
                <a:schemeClr val="accent2">
                  <a:lumMod val="50000"/>
                </a:schemeClr>
              </a:solidFill>
              <a:latin typeface="Bradley Hand" pitchFamily="2" charset="77"/>
              <a:cs typeface="Apple Chancery" panose="03020702040506060504" pitchFamily="66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96E53B-0720-DAED-F144-370D708718E9}"/>
              </a:ext>
            </a:extLst>
          </p:cNvPr>
          <p:cNvSpPr txBox="1"/>
          <p:nvPr/>
        </p:nvSpPr>
        <p:spPr>
          <a:xfrm>
            <a:off x="359485" y="262885"/>
            <a:ext cx="290456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N" sz="2400" dirty="0"/>
              <a:t>Si探测器</a:t>
            </a:r>
          </a:p>
        </p:txBody>
      </p:sp>
    </p:spTree>
    <p:extLst>
      <p:ext uri="{BB962C8B-B14F-4D97-AF65-F5344CB8AC3E}">
        <p14:creationId xmlns:p14="http://schemas.microsoft.com/office/powerpoint/2010/main" val="1943882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988A3C04-2180-8F79-F0F9-75BDF967F406}"/>
              </a:ext>
            </a:extLst>
          </p:cNvPr>
          <p:cNvSpPr txBox="1"/>
          <p:nvPr/>
        </p:nvSpPr>
        <p:spPr>
          <a:xfrm>
            <a:off x="8660681" y="115910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Bradley Hand" pitchFamily="2" charset="77"/>
                <a:cs typeface="Apple Chancery" panose="03020702040506060504" pitchFamily="66" charset="-79"/>
              </a:rPr>
              <a:t>8</a:t>
            </a:r>
            <a:endParaRPr lang="en-CN" sz="2400" dirty="0">
              <a:solidFill>
                <a:schemeClr val="accent2">
                  <a:lumMod val="50000"/>
                </a:schemeClr>
              </a:solidFill>
              <a:latin typeface="Bradley Hand" pitchFamily="2" charset="77"/>
              <a:cs typeface="Apple Chancery" panose="03020702040506060504" pitchFamily="66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74E97E-6984-99DF-231A-BA6577DD3172}"/>
              </a:ext>
            </a:extLst>
          </p:cNvPr>
          <p:cNvSpPr txBox="1"/>
          <p:nvPr/>
        </p:nvSpPr>
        <p:spPr>
          <a:xfrm>
            <a:off x="384885" y="301366"/>
            <a:ext cx="152011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N" sz="2400" dirty="0"/>
              <a:t>Si探测器</a:t>
            </a:r>
          </a:p>
        </p:txBody>
      </p:sp>
    </p:spTree>
    <p:extLst>
      <p:ext uri="{BB962C8B-B14F-4D97-AF65-F5344CB8AC3E}">
        <p14:creationId xmlns:p14="http://schemas.microsoft.com/office/powerpoint/2010/main" val="2853034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10095</TotalTime>
  <Words>58</Words>
  <Application>Microsoft Macintosh PowerPoint</Application>
  <PresentationFormat>On-screen Show (4:3)</PresentationFormat>
  <Paragraphs>50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明兰</vt:lpstr>
      <vt:lpstr>Arial</vt:lpstr>
      <vt:lpstr>Bradley Hand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151</cp:revision>
  <dcterms:created xsi:type="dcterms:W3CDTF">2022-10-05T10:45:26Z</dcterms:created>
  <dcterms:modified xsi:type="dcterms:W3CDTF">2023-04-04T08:15:57Z</dcterms:modified>
</cp:coreProperties>
</file>